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419" r:id="rId3"/>
    <p:sldId id="341" r:id="rId4"/>
    <p:sldId id="416" r:id="rId5"/>
    <p:sldId id="415" r:id="rId6"/>
    <p:sldId id="412" r:id="rId7"/>
    <p:sldId id="384" r:id="rId8"/>
    <p:sldId id="413" r:id="rId9"/>
    <p:sldId id="406" r:id="rId10"/>
    <p:sldId id="392" r:id="rId11"/>
    <p:sldId id="374" r:id="rId12"/>
    <p:sldId id="405" r:id="rId13"/>
    <p:sldId id="404" r:id="rId14"/>
    <p:sldId id="417" r:id="rId15"/>
    <p:sldId id="418" r:id="rId16"/>
    <p:sldId id="411" r:id="rId17"/>
  </p:sldIdLst>
  <p:sldSz cx="9144000" cy="6858000" type="screen4x3"/>
  <p:notesSz cx="6985000" cy="92837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e9" initials="DV" lastIdx="2" clrIdx="0"/>
  <p:cmAuthor id="1" name="Flores, Alina (CDC/ONDIEH/NCBDDD)" initials="FA(" lastIdx="9" clrIdx="1"/>
  <p:cmAuthor id="2" name="Frias, Jaime (CDC/ONDIEH/NCBDDD) (CTR)" initials="JLF"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43D4DB"/>
    <a:srgbClr val="FFDB75"/>
    <a:srgbClr val="FFD14F"/>
    <a:srgbClr val="FFBDDE"/>
    <a:srgbClr val="FF99FF"/>
    <a:srgbClr val="FFEDB9"/>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62" autoAdjust="0"/>
  </p:normalViewPr>
  <p:slideViewPr>
    <p:cSldViewPr>
      <p:cViewPr>
        <p:scale>
          <a:sx n="70" d="100"/>
          <a:sy n="70" d="100"/>
        </p:scale>
        <p:origin x="-2814" y="-35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55" d="100"/>
          <a:sy n="55" d="100"/>
        </p:scale>
        <p:origin x="-2832" y="-90"/>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rtl="0">
              <a:defRPr sz="1200"/>
            </a:lvl1pPr>
          </a:lstStyle>
          <a:p>
            <a:pPr rtl="0"/>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l" rtl="0">
              <a:defRPr sz="1200"/>
            </a:lvl1pPr>
          </a:lstStyle>
          <a:p>
            <a:pPr rtl="0"/>
            <a:r>
              <a:rPr lang="en-US"/>
              <a:t>2/22/2016</a:t>
            </a:r>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rtl="0">
              <a:defRPr sz="1200"/>
            </a:lvl1pPr>
          </a:lstStyle>
          <a:p>
            <a:pPr rtl="0"/>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l" rtl="0">
              <a:defRPr sz="1200"/>
            </a:lvl1pPr>
          </a:lstStyle>
          <a:p>
            <a:pPr rtl="0"/>
            <a:fld id="{B6F520C6-B8F2-46A8-8D65-F94DD488F77D}" type="slidenum">
              <a:rPr lang="en-US" smtClean="0"/>
              <a:pPr rtl="0"/>
              <a:t>‹N°›</a:t>
            </a:fld>
            <a:endParaRPr lang="en-US"/>
          </a:p>
        </p:txBody>
      </p:sp>
    </p:spTree>
    <p:extLst>
      <p:ext uri="{BB962C8B-B14F-4D97-AF65-F5344CB8AC3E}">
        <p14:creationId xmlns:p14="http://schemas.microsoft.com/office/powerpoint/2010/main" xmlns="" val="3849848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26833" cy="464185"/>
          </a:xfrm>
          <a:prstGeom prst="rect">
            <a:avLst/>
          </a:prstGeom>
        </p:spPr>
        <p:txBody>
          <a:bodyPr vert="horz" lIns="92953" tIns="46477" rIns="92953" bIns="46477" rtlCol="0"/>
          <a:lstStyle>
            <a:lvl1pPr algn="l" rtl="0">
              <a:defRPr sz="1200"/>
            </a:lvl1pPr>
          </a:lstStyle>
          <a:p>
            <a:pPr rtl="0"/>
            <a:endParaRPr lang="it-IT"/>
          </a:p>
        </p:txBody>
      </p:sp>
      <p:sp>
        <p:nvSpPr>
          <p:cNvPr id="3" name="Segnaposto data 2"/>
          <p:cNvSpPr>
            <a:spLocks noGrp="1"/>
          </p:cNvSpPr>
          <p:nvPr>
            <p:ph type="dt" idx="1"/>
          </p:nvPr>
        </p:nvSpPr>
        <p:spPr>
          <a:xfrm>
            <a:off x="3956551" y="0"/>
            <a:ext cx="3026833" cy="464185"/>
          </a:xfrm>
          <a:prstGeom prst="rect">
            <a:avLst/>
          </a:prstGeom>
        </p:spPr>
        <p:txBody>
          <a:bodyPr vert="horz" lIns="92953" tIns="46477" rIns="92953" bIns="46477" rtlCol="0"/>
          <a:lstStyle>
            <a:lvl1pPr algn="l" rtl="0">
              <a:defRPr sz="1200"/>
            </a:lvl1pPr>
          </a:lstStyle>
          <a:p>
            <a:pPr rtl="0"/>
            <a:r>
              <a:rPr lang="it-IT"/>
              <a:t>22/02/2016</a:t>
            </a:r>
          </a:p>
        </p:txBody>
      </p:sp>
      <p:sp>
        <p:nvSpPr>
          <p:cNvPr id="4" name="Segnaposto immagine diapositiva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pPr rtl="0"/>
            <a:endParaRPr lang="it-IT"/>
          </a:p>
        </p:txBody>
      </p:sp>
      <p:sp>
        <p:nvSpPr>
          <p:cNvPr id="5" name="Segnaposto note 4"/>
          <p:cNvSpPr>
            <a:spLocks noGrp="1"/>
          </p:cNvSpPr>
          <p:nvPr>
            <p:ph type="body" sz="quarter" idx="3"/>
          </p:nvPr>
        </p:nvSpPr>
        <p:spPr>
          <a:xfrm>
            <a:off x="698500" y="4409758"/>
            <a:ext cx="5588000" cy="4177665"/>
          </a:xfrm>
          <a:prstGeom prst="rect">
            <a:avLst/>
          </a:prstGeom>
        </p:spPr>
        <p:txBody>
          <a:bodyPr vert="horz" lIns="92953" tIns="46477" rIns="92953" bIns="46477"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6" name="Segnaposto piè di pagina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rtl="0">
              <a:defRPr sz="1200"/>
            </a:lvl1pPr>
          </a:lstStyle>
          <a:p>
            <a:pPr rtl="0"/>
            <a:endParaRPr lang="it-IT"/>
          </a:p>
        </p:txBody>
      </p:sp>
      <p:sp>
        <p:nvSpPr>
          <p:cNvPr id="7" name="Segnaposto numero diapositiva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l" rtl="0">
              <a:defRPr sz="1200"/>
            </a:lvl1pPr>
          </a:lstStyle>
          <a:p>
            <a:pPr rtl="0"/>
            <a:fld id="{6E9865D6-17C5-48D6-8C01-0CA7C3EF7704}" type="slidenum">
              <a:rPr lang="it-IT" smtClean="0"/>
              <a:pPr rtl="0"/>
              <a:t>‹N°›</a:t>
            </a:fld>
            <a:endParaRPr lang="it-IT"/>
          </a:p>
        </p:txBody>
      </p:sp>
    </p:spTree>
    <p:extLst>
      <p:ext uri="{BB962C8B-B14F-4D97-AF65-F5344CB8AC3E}">
        <p14:creationId xmlns:p14="http://schemas.microsoft.com/office/powerpoint/2010/main" xmlns="" val="920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À la fin de cette présentation, nous aimerions que vous soyez en mesure de décrire :</a:t>
            </a:r>
            <a:endParaRPr lang="en-US" dirty="0"/>
          </a:p>
          <a:p>
            <a:pPr rtl="0"/>
            <a:r>
              <a:rPr lang="fr-FR" b="1" dirty="0">
                <a:solidFill>
                  <a:srgbClr val="002060"/>
                </a:solidFill>
              </a:rPr>
              <a:t>les</a:t>
            </a:r>
            <a:r>
              <a:rPr lang="fr-FR" b="1" dirty="0"/>
              <a:t> principales caractéristiques </a:t>
            </a:r>
            <a:r>
              <a:rPr lang="fr-FR" dirty="0"/>
              <a:t>cliniques du pied bot varus </a:t>
            </a:r>
            <a:r>
              <a:rPr lang="fr-FR" dirty="0" err="1"/>
              <a:t>équin</a:t>
            </a:r>
            <a:r>
              <a:rPr lang="fr-FR"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les principales</a:t>
            </a:r>
            <a:r>
              <a:rPr lang="fr-FR" dirty="0"/>
              <a:t> caractéristiques épidémiologiques du pied bot varus </a:t>
            </a:r>
            <a:r>
              <a:rPr lang="fr-FR" dirty="0" err="1"/>
              <a:t>équin</a:t>
            </a:r>
            <a:r>
              <a:rPr lang="fr-FR" dirty="0"/>
              <a:t>, et </a:t>
            </a:r>
          </a:p>
          <a:p>
            <a:pPr rtl="0"/>
            <a:r>
              <a:rPr lang="fr-FR" b="1" dirty="0"/>
              <a:t>des éléments</a:t>
            </a:r>
            <a:r>
              <a:rPr lang="fr-FR" dirty="0"/>
              <a:t> clés et des conseils en matière de signalement et de codification</a:t>
            </a:r>
            <a:endParaRPr lang="en-US"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2</a:t>
            </a:fld>
            <a:endParaRPr lang="it-IT"/>
          </a:p>
        </p:txBody>
      </p:sp>
    </p:spTree>
    <p:extLst>
      <p:ext uri="{BB962C8B-B14F-4D97-AF65-F5344CB8AC3E}">
        <p14:creationId xmlns:p14="http://schemas.microsoft.com/office/powerpoint/2010/main" xmlns="" val="428615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u="none" dirty="0"/>
              <a:t>Lors de identification du pied bot varus équin, assurez-vous de décrire la latéralité de l’anomalie (droite, gauche, bilatérale)  dans le formulaire de déclaration des cas. Il est également très important de décrire si le pied est flexible ou rigide. </a:t>
            </a:r>
          </a:p>
          <a:p>
            <a:pPr rtl="0"/>
            <a:endParaRPr lang="en-US" b="0" u="none" baseline="0" dirty="0"/>
          </a:p>
          <a:p>
            <a:pPr rtl="0"/>
            <a:r>
              <a:rPr lang="fr-FR" b="0" u="none" dirty="0"/>
              <a:t>Veuillez inclure et décrire toutes autre</a:t>
            </a:r>
            <a:r>
              <a:rPr lang="fr-FR" b="0" u="none" strike="sngStrike" dirty="0"/>
              <a:t>s </a:t>
            </a:r>
            <a:r>
              <a:rPr lang="fr-FR" b="0" u="none" dirty="0"/>
              <a:t>malformations présentes. Par exemple, si le bébé présente aussi un spina-bifida ou de l’arthrogrypose.</a:t>
            </a:r>
          </a:p>
          <a:p>
            <a:pPr rtl="0"/>
            <a:endParaRPr lang="en-US" b="0" u="none" baseline="0" dirty="0"/>
          </a:p>
          <a:p>
            <a:pPr rtl="0"/>
            <a:r>
              <a:rPr lang="fr-FR" b="0" u="none" dirty="0"/>
              <a:t>Il est conseillé de prendre une photo car ce sera utile pour l’analyste du cas, mais une photo seule dans ce cas ne fournira pas assez d’informations pour confirmer l’anomalie. Par exemple, une photo ne peut permettre d’affirmer à la personne en charge de l’analyse si le pied bot est positionnel ou s’il s’agit d’un pied bot varus équin.</a:t>
            </a:r>
            <a:endParaRPr lang="en-US" b="0" u="none" dirty="0"/>
          </a:p>
          <a:p>
            <a:pPr rtl="0"/>
            <a:endParaRPr lang="en-US" b="0" u="none"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11</a:t>
            </a:fld>
            <a:endParaRPr lang="it-IT"/>
          </a:p>
        </p:txBody>
      </p:sp>
    </p:spTree>
    <p:extLst>
      <p:ext uri="{BB962C8B-B14F-4D97-AF65-F5344CB8AC3E}">
        <p14:creationId xmlns:p14="http://schemas.microsoft.com/office/powerpoint/2010/main" xmlns="" val="401729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Voici une liste des codes ICD10 que vous utiliserez lors de l’identification d’un pied bot. Gardez à l’esprit que l’on se sert du terme « pied bot » pour décrire d’autres formes de déformations du pied. Il est préférable d’utiliser un code le plus spécifique possible.</a:t>
            </a:r>
          </a:p>
          <a:p>
            <a:pPr rtl="0"/>
            <a:endParaRPr lang="en-US" baseline="0" dirty="0"/>
          </a:p>
          <a:p>
            <a:pPr rtl="0"/>
            <a:r>
              <a:rPr lang="fr-FR" dirty="0"/>
              <a:t>En outre, gardez à l’esprit que Q66 est un code générique et qu’il ne doit pas être utilisé dans la mesure du possible pour codifier le pied bot varus équin. </a:t>
            </a:r>
          </a:p>
          <a:p>
            <a:pPr rtl="0"/>
            <a:endParaRPr lang="en-US" baseline="0" dirty="0"/>
          </a:p>
          <a:p>
            <a:pPr rtl="0"/>
            <a:r>
              <a:rPr lang="fr-FR" dirty="0"/>
              <a:t>La malformation congénitale du pied la plus courante est le pied bot varus équin, et il s’agit de celle que l’on a traitée au cours de cette présentation. Toutefois, il existe d’autres formes de pied bot qui sont également codifiées. Des diagrammes de pieds </a:t>
            </a:r>
            <a:r>
              <a:rPr lang="fr-FR" dirty="0" err="1"/>
              <a:t>calcanéo</a:t>
            </a:r>
            <a:r>
              <a:rPr lang="fr-FR" dirty="0"/>
              <a:t>-valgus et </a:t>
            </a:r>
            <a:r>
              <a:rPr lang="fr-FR" dirty="0" err="1"/>
              <a:t>calcanéo</a:t>
            </a:r>
            <a:r>
              <a:rPr lang="fr-FR" dirty="0"/>
              <a:t>-varus sont présentés à droite de la diapositive. </a:t>
            </a:r>
          </a:p>
          <a:p>
            <a:pPr rtl="0"/>
            <a:endParaRPr lang="en-US" baseline="0" dirty="0"/>
          </a:p>
          <a:p>
            <a:pPr rtl="0"/>
            <a:r>
              <a:rPr lang="fr-FR" dirty="0"/>
              <a:t>Q66.8 inclut toutes les déformations congénitales non spécifiées comme le pied bot non spécifié. Si la description correspond au pied bot varus équin, évitez d’utiliser le code non spécifié.</a:t>
            </a:r>
          </a:p>
          <a:p>
            <a:pPr rtl="0"/>
            <a:endParaRPr lang="en-US" baseline="0" dirty="0"/>
          </a:p>
          <a:p>
            <a:pPr rtl="0"/>
            <a:r>
              <a:rPr lang="fr-FR" dirty="0"/>
              <a:t>Souvenez-vous des exclusions et du fait que les déficiences tibiales et des membres peuvent imiter les pieds </a:t>
            </a:r>
            <a:r>
              <a:rPr lang="fr-FR" dirty="0" err="1"/>
              <a:t>bots</a:t>
            </a:r>
            <a:r>
              <a:rPr lang="fr-FR" b="1" dirty="0" err="1"/>
              <a:t>,</a:t>
            </a:r>
            <a:r>
              <a:rPr lang="fr-FR" dirty="0" err="1"/>
              <a:t>tel</a:t>
            </a:r>
            <a:r>
              <a:rPr lang="fr-FR" dirty="0"/>
              <a:t> que mentionné auparavant.</a:t>
            </a:r>
            <a:endParaRPr lang="en-US"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12</a:t>
            </a:fld>
            <a:endParaRPr lang="it-IT"/>
          </a:p>
        </p:txBody>
      </p:sp>
    </p:spTree>
    <p:extLst>
      <p:ext uri="{BB962C8B-B14F-4D97-AF65-F5344CB8AC3E}">
        <p14:creationId xmlns:p14="http://schemas.microsoft.com/office/powerpoint/2010/main" xmlns="" val="393914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Voici une définition du pied bot </a:t>
            </a:r>
            <a:r>
              <a:rPr lang="fr-FR" dirty="0" err="1"/>
              <a:t>calcanéo</a:t>
            </a:r>
            <a:r>
              <a:rPr lang="fr-FR" dirty="0"/>
              <a:t>-varus et une </a:t>
            </a:r>
            <a:r>
              <a:rPr lang="fr-FR" b="0" u="none" dirty="0"/>
              <a:t>photographie</a:t>
            </a:r>
            <a:r>
              <a:rPr lang="fr-FR" b="1" u="none" dirty="0"/>
              <a:t> </a:t>
            </a:r>
            <a:r>
              <a:rPr lang="fr-FR" dirty="0"/>
              <a:t>que nous vous invitons à examiner.</a:t>
            </a:r>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13</a:t>
            </a:fld>
            <a:endParaRPr lang="it-IT"/>
          </a:p>
        </p:txBody>
      </p:sp>
    </p:spTree>
    <p:extLst>
      <p:ext uri="{BB962C8B-B14F-4D97-AF65-F5344CB8AC3E}">
        <p14:creationId xmlns:p14="http://schemas.microsoft.com/office/powerpoint/2010/main" xmlns="" val="393914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Voici une brève description du pied bot calcanéo-valgus que nous vous invitons à examiner.</a:t>
            </a:r>
            <a:endParaRPr lang="en-US"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14</a:t>
            </a:fld>
            <a:endParaRPr lang="it-IT"/>
          </a:p>
        </p:txBody>
      </p:sp>
    </p:spTree>
    <p:extLst>
      <p:ext uri="{BB962C8B-B14F-4D97-AF65-F5344CB8AC3E}">
        <p14:creationId xmlns:p14="http://schemas.microsoft.com/office/powerpoint/2010/main" xmlns="" val="393914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Merci beaucoup d’avoir écouté cette présentation. Nous espérons que vous l’avez appréciée. Si vous avez des questions, veuillez envoyer un e-mail à centre@icbdsr.org ou à birthdefectscount@cdc.gov</a:t>
            </a:r>
          </a:p>
          <a:p>
            <a:pPr rtl="0"/>
            <a:endParaRPr lang="en-US" baseline="0"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15</a:t>
            </a:fld>
            <a:endParaRPr lang="it-IT"/>
          </a:p>
        </p:txBody>
      </p:sp>
    </p:spTree>
    <p:extLst>
      <p:ext uri="{BB962C8B-B14F-4D97-AF65-F5344CB8AC3E}">
        <p14:creationId xmlns:p14="http://schemas.microsoft.com/office/powerpoint/2010/main" xmlns="" val="345365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Vous pouvez voir sur la </a:t>
            </a:r>
            <a:r>
              <a:rPr lang="fr-FR" sz="1100" b="1" dirty="0"/>
              <a:t>gauche</a:t>
            </a:r>
            <a:r>
              <a:rPr lang="fr-FR" sz="1100" dirty="0"/>
              <a:t> l’anatomie normale du pied </a:t>
            </a:r>
            <a:r>
              <a:rPr lang="fr-FR" sz="1100" b="1" dirty="0"/>
              <a:t>et les parties du pied </a:t>
            </a:r>
            <a:r>
              <a:rPr lang="fr-FR" sz="11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l’</a:t>
            </a:r>
            <a:r>
              <a:rPr lang="fr-FR" sz="1100" b="1" dirty="0"/>
              <a:t>arrière-pied</a:t>
            </a:r>
            <a:r>
              <a:rPr lang="fr-FR" sz="1100" dirty="0"/>
              <a:t>, inclut le </a:t>
            </a:r>
            <a:r>
              <a:rPr lang="fr-FR" sz="1100" b="1" dirty="0"/>
              <a:t>calcanéus</a:t>
            </a:r>
            <a:r>
              <a:rPr lang="fr-FR" sz="1100" dirty="0"/>
              <a:t> et le </a:t>
            </a:r>
            <a:r>
              <a:rPr lang="fr-FR" sz="1100" b="1" dirty="0"/>
              <a:t>talus</a:t>
            </a:r>
            <a:r>
              <a:rPr lang="fr-FR" sz="1100" dirty="0"/>
              <a:t> (certains experts incluent également l’os naviculaire) ;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le </a:t>
            </a:r>
            <a:r>
              <a:rPr lang="fr-FR" sz="1100" b="1" dirty="0" err="1"/>
              <a:t>mi-pied</a:t>
            </a:r>
            <a:r>
              <a:rPr lang="fr-FR" sz="1100" dirty="0"/>
              <a:t>, inclut le cuboïde, et 3 os cunéiformes et, </a:t>
            </a:r>
            <a:r>
              <a:rPr lang="fr-FR" sz="1100" b="1" u="sng" dirty="0"/>
              <a:t>selon certains</a:t>
            </a:r>
            <a:r>
              <a:rPr lang="fr-FR" sz="1100" dirty="0"/>
              <a:t>, le naviculaire*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l’</a:t>
            </a:r>
            <a:r>
              <a:rPr lang="fr-FR" sz="1100" b="1" dirty="0"/>
              <a:t>avant-pied</a:t>
            </a:r>
            <a:r>
              <a:rPr lang="fr-FR" sz="1100" dirty="0"/>
              <a:t>, inclut les métatarses et les phalanges.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L’illustration sur la droite montre les différents types </a:t>
            </a:r>
            <a:r>
              <a:rPr lang="fr-FR" sz="1100" b="1" i="1" u="sng" dirty="0"/>
              <a:t>d’anomalies </a:t>
            </a:r>
            <a:r>
              <a:rPr lang="fr-FR" sz="1100" b="1" u="none" dirty="0"/>
              <a:t>positionnelles</a:t>
            </a:r>
            <a:r>
              <a:rPr lang="fr-FR" sz="1100" b="1" dirty="0"/>
              <a:t> congénitales du pied</a:t>
            </a:r>
            <a:r>
              <a:rPr lang="fr-FR" sz="11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1" dirty="0"/>
              <a:t>Cette présentation se concentre sur le pied bot varus équin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Nous ferons également référence à quelques autres afin de les distinguer les uns des autres pour en faciliter le diagnostic et la codification.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p>
            <a:pPr rtl="0"/>
            <a:endParaRPr lang="en-US" sz="1100" baseline="0"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3</a:t>
            </a:fld>
            <a:endParaRPr lang="it-IT"/>
          </a:p>
        </p:txBody>
      </p:sp>
    </p:spTree>
    <p:extLst>
      <p:ext uri="{BB962C8B-B14F-4D97-AF65-F5344CB8AC3E}">
        <p14:creationId xmlns:p14="http://schemas.microsoft.com/office/powerpoint/2010/main" xmlns="" val="128125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Comment se forme un pied bot varus équin (talipes equinovarus) ?</a:t>
            </a:r>
          </a:p>
          <a:p>
            <a:pPr rtl="0"/>
            <a:r>
              <a:rPr lang="fr-FR"/>
              <a:t>Revoyons la signification de ces termes :</a:t>
            </a:r>
          </a:p>
          <a:p>
            <a:pPr rtl="0"/>
            <a:r>
              <a:rPr lang="fr-FR"/>
              <a:t>Le pied bot varus équin présente trois grandes caractéristiques : équinus, varus et supination.</a:t>
            </a:r>
          </a:p>
          <a:p>
            <a:pPr rtl="0"/>
            <a:r>
              <a:rPr lang="fr-FR" b="1"/>
              <a:t>Equinus</a:t>
            </a:r>
            <a:r>
              <a:rPr lang="fr-FR"/>
              <a:t> signifie que le talus pointe vers le bas et que le talon pointe vers le haut</a:t>
            </a:r>
          </a:p>
          <a:p>
            <a:pPr rtl="0"/>
            <a:r>
              <a:rPr lang="fr-FR" b="1"/>
              <a:t>Varus</a:t>
            </a:r>
            <a:r>
              <a:rPr lang="fr-FR"/>
              <a:t> désigne la déviation du talon ou os calcanéus et de l’avant-pied vers l’intérieur</a:t>
            </a:r>
          </a:p>
          <a:p>
            <a:pPr rtl="0"/>
            <a:r>
              <a:rPr lang="fr-FR" b="1"/>
              <a:t>Supination</a:t>
            </a:r>
            <a:r>
              <a:rPr lang="fr-FR"/>
              <a:t> signifie qu’il existe une rotation vers le haut et que le pied repose sur la face extérieure.</a:t>
            </a:r>
          </a:p>
          <a:p>
            <a:pPr rtl="0"/>
            <a:endParaRPr lang="en-US"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4</a:t>
            </a:fld>
            <a:endParaRPr lang="it-IT"/>
          </a:p>
        </p:txBody>
      </p:sp>
    </p:spTree>
    <p:extLst>
      <p:ext uri="{BB962C8B-B14F-4D97-AF65-F5344CB8AC3E}">
        <p14:creationId xmlns:p14="http://schemas.microsoft.com/office/powerpoint/2010/main" xmlns="" val="395135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55000" lnSpcReduction="20000"/>
          </a:bodyPr>
          <a:lstStyle/>
          <a:p>
            <a:pPr rtl="0"/>
            <a:r>
              <a:rPr lang="fr-FR" sz="1200" dirty="0" err="1"/>
              <a:t>Talipes</a:t>
            </a:r>
            <a:r>
              <a:rPr lang="fr-FR" sz="1200" dirty="0"/>
              <a:t> provient de 2 mots latins – </a:t>
            </a:r>
            <a:r>
              <a:rPr lang="fr-FR" sz="1200" b="1" dirty="0"/>
              <a:t>Talus</a:t>
            </a:r>
            <a:r>
              <a:rPr lang="fr-FR" sz="1200" dirty="0"/>
              <a:t> qui signifie cheville et </a:t>
            </a:r>
            <a:r>
              <a:rPr lang="fr-FR" sz="1200" b="1" dirty="0" err="1"/>
              <a:t>pes</a:t>
            </a:r>
            <a:r>
              <a:rPr lang="fr-FR" sz="1200" dirty="0"/>
              <a:t> qui signifie pied. </a:t>
            </a:r>
          </a:p>
          <a:p>
            <a:pPr rtl="0"/>
            <a:r>
              <a:rPr lang="fr-FR" sz="1200" dirty="0"/>
              <a:t>La partie </a:t>
            </a:r>
            <a:r>
              <a:rPr lang="fr-FR" sz="1200" b="1" dirty="0"/>
              <a:t>gauche</a:t>
            </a:r>
            <a:r>
              <a:rPr lang="fr-FR" sz="1200" dirty="0"/>
              <a:t> du diagramme montre un pied </a:t>
            </a:r>
            <a:r>
              <a:rPr lang="fr-FR" sz="1200" b="1" dirty="0"/>
              <a:t>normal</a:t>
            </a:r>
            <a:r>
              <a:rPr lang="fr-FR" sz="1200" dirty="0"/>
              <a:t> et 3 des os de la cheville impliqués dans cette anomalie : le calcanéus, l’os naviculaire et le talus.</a:t>
            </a:r>
          </a:p>
          <a:p>
            <a:pPr rtl="0"/>
            <a:r>
              <a:rPr lang="fr-FR" sz="1200" dirty="0"/>
              <a:t>Vous pouvez remarquer sur la partie droite du </a:t>
            </a:r>
            <a:r>
              <a:rPr lang="fr-FR" sz="1200" b="1" dirty="0"/>
              <a:t>diagramme </a:t>
            </a:r>
            <a:r>
              <a:rPr lang="fr-FR" sz="1200" dirty="0"/>
              <a:t>de quelle manière les os sont affectés. À</a:t>
            </a:r>
            <a:r>
              <a:rPr lang="fr-FR" sz="1200" b="1" dirty="0"/>
              <a:t> droite</a:t>
            </a:r>
            <a:r>
              <a:rPr lang="fr-FR" sz="1200" dirty="0"/>
              <a:t> de la </a:t>
            </a:r>
            <a:r>
              <a:rPr lang="fr-FR" sz="1200" b="1" dirty="0"/>
              <a:t>diapositiv</a:t>
            </a:r>
            <a:r>
              <a:rPr lang="fr-FR" sz="1200" dirty="0"/>
              <a:t>e</a:t>
            </a:r>
            <a:r>
              <a:rPr lang="fr-FR" sz="1200" b="1" dirty="0"/>
              <a:t>, vous pouvez voir une </a:t>
            </a:r>
            <a:r>
              <a:rPr lang="fr-FR" sz="1200" dirty="0"/>
              <a:t>photographie du pied bot d’un nourrisson.</a:t>
            </a:r>
            <a:endParaRPr lang="en-US" sz="1200" dirty="0"/>
          </a:p>
          <a:p>
            <a:pPr rtl="0"/>
            <a:endParaRPr lang="en-US" sz="1200" dirty="0"/>
          </a:p>
          <a:p>
            <a:pPr rtl="0"/>
            <a:r>
              <a:rPr lang="fr-FR" sz="1200" dirty="0"/>
              <a:t>Le diagramme illustre la façon dont l’arrière-pied ou le talon est tiré vers le haut, comme s’il permettait de marcher sur les orteils, une pathologie connue sous le nom d’arrière-pied équin. </a:t>
            </a:r>
          </a:p>
          <a:p>
            <a:pPr rtl="0"/>
            <a:r>
              <a:rPr lang="fr-FR" sz="1200" dirty="0"/>
              <a:t>La </a:t>
            </a:r>
            <a:r>
              <a:rPr lang="fr-FR" sz="1200" b="1" dirty="0"/>
              <a:t>partie noire de l’arrière-pied est également inclinée vers l’intérieur, </a:t>
            </a:r>
            <a:r>
              <a:rPr lang="fr-FR" sz="1200" dirty="0"/>
              <a:t>une pathologie désignée arrière-pied varus. En outre, les orteils pointent souvent vers l’intérieur également </a:t>
            </a:r>
            <a:r>
              <a:rPr lang="fr-FR" sz="1200" b="1" dirty="0"/>
              <a:t>(adduction de l’avant-pied)</a:t>
            </a:r>
            <a:r>
              <a:rPr lang="fr-FR" sz="1200" dirty="0"/>
              <a:t>, faisant que le pied prenne l’apparence d’un haricot. </a:t>
            </a:r>
          </a:p>
          <a:p>
            <a:pPr rtl="0"/>
            <a:r>
              <a:rPr lang="fr-FR" sz="1200" dirty="0"/>
              <a:t> Vous ne le verrez pas sur ce diagramme mais les cas les plus sévères présentent une voûte plantaire élevée, que l’on appelle le </a:t>
            </a:r>
            <a:r>
              <a:rPr lang="fr-FR" sz="1200" b="1" dirty="0"/>
              <a:t>pied creux</a:t>
            </a:r>
            <a:r>
              <a:rPr lang="fr-FR" sz="1200" dirty="0"/>
              <a:t>. (cliquer) Vous pouvez le voir sur la photo à droite. Vous pouvez également voir sur la photo la manière dont le pied repose sur sa face latérale. Cette pathologie est connue sous le nom de </a:t>
            </a:r>
            <a:r>
              <a:rPr lang="fr-FR" sz="1200" b="1" dirty="0"/>
              <a:t>supination </a:t>
            </a:r>
            <a:r>
              <a:rPr lang="fr-FR" sz="1200" dirty="0"/>
              <a:t>(cliquer). Les enfants atteints de pied bot qui ne reçoivent aucun traitement lors de leur croissance marcheront sur le bord des pieds</a:t>
            </a:r>
          </a:p>
          <a:p>
            <a:pPr rtl="0"/>
            <a:endParaRPr lang="en-US" sz="1200" baseline="0" dirty="0"/>
          </a:p>
          <a:p>
            <a:pPr rtl="0"/>
            <a:r>
              <a:rPr lang="fr-FR" sz="1200" dirty="0"/>
              <a:t>Le pied est généralement moins souple que la normale et les muscles du pied et des mollets peuvent être atrophiés ou fins, et la cheville peut présenter des tendons raccourcis. </a:t>
            </a:r>
          </a:p>
          <a:p>
            <a:pPr rtl="0"/>
            <a:r>
              <a:rPr lang="fr-FR" sz="1200" b="1" dirty="0"/>
              <a:t>Anatomie pertinente</a:t>
            </a:r>
          </a:p>
          <a:p>
            <a:pPr rtl="0"/>
            <a:r>
              <a:rPr lang="fr-FR" sz="1200" dirty="0"/>
              <a:t>Os •Tibia : un léger raccourcissement est possible.</a:t>
            </a:r>
          </a:p>
          <a:p>
            <a:pPr rtl="0"/>
            <a:r>
              <a:rPr lang="fr-FR" sz="1200" dirty="0"/>
              <a:t>•</a:t>
            </a:r>
            <a:r>
              <a:rPr lang="fr-FR" sz="1200" dirty="0" err="1"/>
              <a:t>Fibula</a:t>
            </a:r>
            <a:r>
              <a:rPr lang="fr-FR" sz="1200" dirty="0"/>
              <a:t> : un raccourcissement est courant.</a:t>
            </a:r>
          </a:p>
          <a:p>
            <a:pPr rtl="0"/>
            <a:r>
              <a:rPr lang="fr-FR" sz="1200" dirty="0"/>
              <a:t>•Talus : lorsque le pied est en équin dans la mortaise de la cheville, avec le corps du talus tourné vers l’extérieur, le corps du talus est extrudé </a:t>
            </a:r>
            <a:r>
              <a:rPr lang="fr-FR" sz="1200" dirty="0" err="1"/>
              <a:t>antérolatéralement</a:t>
            </a:r>
            <a:r>
              <a:rPr lang="fr-FR" sz="1200" dirty="0"/>
              <a:t>, découvert et palpable. Le col du talus est dévié de façon médiale et en inversion plantaire. Toutes les relations du talus aux os environnants sont anormales. </a:t>
            </a:r>
          </a:p>
          <a:p>
            <a:pPr rtl="0"/>
            <a:r>
              <a:rPr lang="fr-FR" sz="1200" dirty="0"/>
              <a:t>•calcanéus : présente une rotation en médial, un équinisme et une adduction.</a:t>
            </a:r>
          </a:p>
          <a:p>
            <a:pPr rtl="0"/>
            <a:r>
              <a:rPr lang="fr-FR" sz="1200" dirty="0"/>
              <a:t>•Naviculaire : le naviculaire est </a:t>
            </a:r>
            <a:r>
              <a:rPr lang="fr-FR" sz="1200" dirty="0" err="1"/>
              <a:t>subluxé</a:t>
            </a:r>
            <a:r>
              <a:rPr lang="fr-FR" sz="1200" dirty="0"/>
              <a:t> en médial sur la tête du talus.</a:t>
            </a:r>
          </a:p>
          <a:p>
            <a:pPr rtl="0"/>
            <a:r>
              <a:rPr lang="fr-FR" sz="1200" dirty="0"/>
              <a:t>•Cuboïde : le cuboïde est </a:t>
            </a:r>
            <a:r>
              <a:rPr lang="fr-FR" sz="1200" dirty="0" err="1"/>
              <a:t>subluxé</a:t>
            </a:r>
            <a:r>
              <a:rPr lang="fr-FR" sz="1200" dirty="0"/>
              <a:t> en médial sur la tête du calcanéus.</a:t>
            </a:r>
          </a:p>
          <a:p>
            <a:pPr rtl="0"/>
            <a:r>
              <a:rPr lang="fr-FR" sz="1200" dirty="0"/>
              <a:t>•Avant-pied : l’avant-pied présente une adduction et une supination ; les cas les plus graves forment un </a:t>
            </a:r>
            <a:r>
              <a:rPr lang="fr-FR" sz="1200" dirty="0" err="1"/>
              <a:t>cavus</a:t>
            </a:r>
            <a:r>
              <a:rPr lang="fr-FR" sz="1200" dirty="0"/>
              <a:t> avec un effondrement du premier métatarsien.</a:t>
            </a:r>
          </a:p>
          <a:p>
            <a:pPr rtl="0"/>
            <a:endParaRPr lang="en-US" sz="1200" dirty="0"/>
          </a:p>
          <a:p>
            <a:pPr rtl="0"/>
            <a:r>
              <a:rPr lang="fr-FR" sz="1200" dirty="0"/>
              <a:t>Muscle</a:t>
            </a:r>
          </a:p>
          <a:p>
            <a:pPr rtl="0"/>
            <a:r>
              <a:rPr lang="fr-FR" sz="1200" dirty="0"/>
              <a:t>•L’atrophie des muscles de la jambe, en particuliers des muscles du péroné, est observée chez le pied bot.</a:t>
            </a:r>
          </a:p>
          <a:p>
            <a:pPr rtl="0"/>
            <a:r>
              <a:rPr lang="fr-FR" sz="1200" dirty="0"/>
              <a:t>•Le nombre de fibres musculaires est normal, mais les fibres sont plus petites.</a:t>
            </a:r>
          </a:p>
          <a:p>
            <a:pPr rtl="0"/>
            <a:r>
              <a:rPr lang="fr-FR" sz="1200" dirty="0"/>
              <a:t>•Le triceps sural, le tibial postérieur, le muscle fléchisseur commun des orteils (MFCO) et le muscle long fléchisseur de l'hallux (MLFH) sont contractés.</a:t>
            </a:r>
          </a:p>
          <a:p>
            <a:pPr rtl="0"/>
            <a:r>
              <a:rPr lang="fr-FR" sz="1200" dirty="0"/>
              <a:t>•Le mollet est de taille réduite et reste ainsi tout au long de la vie, même en suivant des traitements correctifs des pieds à long terme.</a:t>
            </a:r>
          </a:p>
          <a:p>
            <a:pPr rtl="0"/>
            <a:endParaRPr lang="en-US" sz="1200" dirty="0"/>
          </a:p>
          <a:p>
            <a:pPr rtl="0"/>
            <a:r>
              <a:rPr lang="fr-FR" sz="1200" dirty="0"/>
              <a:t>Gaine des tendons : un épaississement est fréquemment présent, en particulier en ce qui concerne les gaines tibiales postérieures et du péroné.</a:t>
            </a:r>
          </a:p>
          <a:p>
            <a:pPr rtl="0"/>
            <a:r>
              <a:rPr lang="fr-FR" sz="1200" dirty="0"/>
              <a:t>Capsules articulaires : des contractures de la capsule articulaire postérieure, de la capsule sous-</a:t>
            </a:r>
            <a:r>
              <a:rPr lang="fr-FR" sz="1200" dirty="0" err="1"/>
              <a:t>astragalienne</a:t>
            </a:r>
            <a:r>
              <a:rPr lang="fr-FR" sz="1200" dirty="0"/>
              <a:t>, et des capsules </a:t>
            </a:r>
            <a:r>
              <a:rPr lang="fr-FR" sz="1200" dirty="0" err="1"/>
              <a:t>talo</a:t>
            </a:r>
            <a:r>
              <a:rPr lang="fr-FR" sz="1200" dirty="0"/>
              <a:t>-naviculaire et </a:t>
            </a:r>
            <a:r>
              <a:rPr lang="fr-FR" sz="1200" dirty="0" err="1"/>
              <a:t>calcanéo-cuboïdienne</a:t>
            </a:r>
            <a:r>
              <a:rPr lang="fr-FR" sz="1200" dirty="0"/>
              <a:t> sont fréquemment observées. </a:t>
            </a:r>
          </a:p>
          <a:p>
            <a:pPr rtl="0"/>
            <a:r>
              <a:rPr lang="fr-FR" sz="1200" dirty="0"/>
              <a:t>Ligaments : des contractures apparaissent dans les ligaments </a:t>
            </a:r>
            <a:r>
              <a:rPr lang="fr-FR" sz="1200" dirty="0" err="1"/>
              <a:t>calcanéo</a:t>
            </a:r>
            <a:r>
              <a:rPr lang="fr-FR" sz="1200" dirty="0"/>
              <a:t>-fibulaire, </a:t>
            </a:r>
            <a:r>
              <a:rPr lang="fr-FR" sz="1200" dirty="0" err="1"/>
              <a:t>talo</a:t>
            </a:r>
            <a:r>
              <a:rPr lang="fr-FR" sz="1200" dirty="0"/>
              <a:t>-fibulaire, (cheville) deltoïde, plantaire court et long, </a:t>
            </a:r>
            <a:r>
              <a:rPr lang="fr-FR" sz="1200" dirty="0" err="1"/>
              <a:t>calcanéo</a:t>
            </a:r>
            <a:r>
              <a:rPr lang="fr-FR" sz="1200" dirty="0"/>
              <a:t>-naviculaire et interosseux. </a:t>
            </a:r>
          </a:p>
          <a:p>
            <a:pPr rtl="0"/>
            <a:r>
              <a:rPr lang="fr-FR" sz="1200" dirty="0"/>
              <a:t>Fascia : la contracture du fascia plantaire contribue au </a:t>
            </a:r>
            <a:r>
              <a:rPr lang="fr-FR" sz="1200" dirty="0" err="1"/>
              <a:t>cavus</a:t>
            </a:r>
            <a:r>
              <a:rPr lang="fr-FR" sz="1200" dirty="0"/>
              <a:t>, tout comme la contracture des plans du fascia du pied.</a:t>
            </a:r>
          </a:p>
          <a:p>
            <a:pPr rtl="0"/>
            <a:endParaRPr lang="en-US" sz="1200"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5</a:t>
            </a:fld>
            <a:endParaRPr lang="it-IT"/>
          </a:p>
        </p:txBody>
      </p:sp>
    </p:spTree>
    <p:extLst>
      <p:ext uri="{BB962C8B-B14F-4D97-AF65-F5344CB8AC3E}">
        <p14:creationId xmlns:p14="http://schemas.microsoft.com/office/powerpoint/2010/main" xmlns="" val="128125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dirty="0"/>
              <a:t>Le pied bot varus équin constitue l’une des malformations musculo-squelettiques les plus courantes.</a:t>
            </a:r>
          </a:p>
          <a:p>
            <a:pPr rtl="0"/>
            <a:r>
              <a:rPr lang="fr-FR" b="0" dirty="0"/>
              <a:t>En l’absence de traitement, cette pathologie provoque un handicap fonctionnel à long terme. Cette maladie présente des degrés de gravité variables. Allant d’assez légers à très graves.</a:t>
            </a:r>
          </a:p>
          <a:p>
            <a:pPr rtl="0"/>
            <a:r>
              <a:rPr lang="fr-FR" b="0" dirty="0"/>
              <a:t>Des traitements existent pour en guérir, et il est primordial que lorsqu’une malformation congénitale est diagnostiquée chez un nouveau-né, ce dernier soit rapidement dérivé vers un médecin ou une clinique </a:t>
            </a:r>
            <a:r>
              <a:rPr lang="fr-FR" b="0" dirty="0" smtClean="0"/>
              <a:t>spécialisé(e) </a:t>
            </a:r>
            <a:r>
              <a:rPr lang="fr-FR" b="0" dirty="0"/>
              <a:t>dans le traitement de ces anomalies.</a:t>
            </a:r>
          </a:p>
          <a:p>
            <a:pPr rtl="0"/>
            <a:endParaRPr lang="en-US" b="0" dirty="0"/>
          </a:p>
          <a:p>
            <a:pPr rtl="0"/>
            <a:r>
              <a:rPr lang="fr-FR" b="0" dirty="0"/>
              <a:t>La photo de gauche montre un cas plus léger tandis que la photo de droite montre un cas grave.</a:t>
            </a:r>
            <a:endParaRPr lang="en-US" b="0" dirty="0"/>
          </a:p>
          <a:p>
            <a:pPr rtl="0"/>
            <a:endParaRPr lang="en-US" b="0"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6</a:t>
            </a:fld>
            <a:endParaRPr lang="it-IT"/>
          </a:p>
        </p:txBody>
      </p:sp>
    </p:spTree>
    <p:extLst>
      <p:ext uri="{BB962C8B-B14F-4D97-AF65-F5344CB8AC3E}">
        <p14:creationId xmlns:p14="http://schemas.microsoft.com/office/powerpoint/2010/main" xmlns="" val="245812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92500"/>
          </a:bodyPr>
          <a:lstStyle/>
          <a:p>
            <a:pPr rtl="0"/>
            <a:r>
              <a:rPr lang="fr-FR" b="0" dirty="0"/>
              <a:t>Le diagnostic d’un pied bot varus équin doit prendre en compte d’autres pathologies semblables qui ne doivent toutefois pas toujours être codées ou répertoriées en tant que </a:t>
            </a:r>
            <a:r>
              <a:rPr lang="fr-FR" b="0" dirty="0" err="1"/>
              <a:t>talipes</a:t>
            </a:r>
            <a:r>
              <a:rPr lang="fr-FR" b="0" dirty="0"/>
              <a:t> </a:t>
            </a:r>
            <a:r>
              <a:rPr lang="fr-FR" b="0" dirty="0" err="1"/>
              <a:t>equinovarius</a:t>
            </a:r>
            <a:r>
              <a:rPr lang="fr-FR" b="0" dirty="0"/>
              <a:t>. </a:t>
            </a:r>
          </a:p>
          <a:p>
            <a:pPr rtl="0"/>
            <a:r>
              <a:rPr lang="fr-FR" b="0" dirty="0"/>
              <a:t>Par exemple :</a:t>
            </a:r>
          </a:p>
          <a:p>
            <a:pPr rtl="0"/>
            <a:r>
              <a:rPr lang="fr-FR" b="0" dirty="0"/>
              <a:t>un pied bot positionnel est diagnostiqué. Cela signifie que le pied peut être manipulé et reprendre sa position normale. Le pied est flexible et ne requiert pas de traitement dans certains cas. Cette pathologie ne doit jamais être codée ou répertoriée.</a:t>
            </a:r>
          </a:p>
          <a:p>
            <a:pPr rtl="0"/>
            <a:endParaRPr lang="en-US" b="0" baseline="0" dirty="0"/>
          </a:p>
          <a:p>
            <a:pPr rtl="0"/>
            <a:r>
              <a:rPr lang="fr-FR" b="0" dirty="0"/>
              <a:t>Le pied bot présente parfois d’autres anomalies. On peut citer l’exemple d’un nourrisson né avec un spina-bifida et un pied bot. Cette séquence a été présentée au cours du chapitre sur les anomalies du tube neural. Dans ce cas, le pied bot est </a:t>
            </a:r>
            <a:r>
              <a:rPr lang="fr-FR" b="0" dirty="0" smtClean="0"/>
              <a:t>codifié, </a:t>
            </a:r>
            <a:r>
              <a:rPr lang="fr-FR" b="0" dirty="0"/>
              <a:t>mais comme il fait partie d’une séquence, il ne pourra être répertorié en tant que pied bot varus équin isolé. </a:t>
            </a:r>
          </a:p>
          <a:p>
            <a:pPr rtl="0"/>
            <a:endParaRPr lang="en-US" b="0" dirty="0"/>
          </a:p>
          <a:p>
            <a:pPr rtl="0"/>
            <a:r>
              <a:rPr lang="fr-FR" b="0" u="sng" dirty="0"/>
              <a:t>Il peut également faire partie des</a:t>
            </a:r>
            <a:r>
              <a:rPr lang="fr-FR" b="0" u="none" dirty="0"/>
              <a:t> </a:t>
            </a:r>
            <a:r>
              <a:rPr lang="fr-FR" b="0" u="sng" dirty="0"/>
              <a:t>syndromes ressemblant à ceux qui ont été présentés sur la diapositive relative au pied bot </a:t>
            </a:r>
            <a:r>
              <a:rPr lang="fr-FR" b="0" dirty="0"/>
              <a:t>et, occasionnellement, de</a:t>
            </a:r>
            <a:r>
              <a:rPr lang="fr-FR" b="0" u="sng" dirty="0"/>
              <a:t> certains syndromes d’anomalie </a:t>
            </a:r>
            <a:r>
              <a:rPr lang="fr-FR" b="0" dirty="0"/>
              <a:t>chromosomique. </a:t>
            </a:r>
          </a:p>
          <a:p>
            <a:pPr rtl="0"/>
            <a:endParaRPr lang="en-US" b="0" baseline="0" dirty="0"/>
          </a:p>
          <a:p>
            <a:pPr rtl="0"/>
            <a:r>
              <a:rPr lang="fr-FR" b="0" dirty="0"/>
              <a:t>Enfin, d’autres anomalies congénitales du pied ou de la jambe peuvent prendre l’apparence d’un pied bot. Par exemple, la déficience de l’os du tibia dans la jambe fait que le pied prend l’apparence d’un pied bot varus équin, comme le montre cette photo d’une </a:t>
            </a:r>
            <a:r>
              <a:rPr lang="fr-FR" b="0" dirty="0" err="1"/>
              <a:t>hémimélie</a:t>
            </a:r>
            <a:r>
              <a:rPr lang="fr-FR" b="0" dirty="0"/>
              <a:t> tibiale. Cette anomalie n’est pas un pied bot et ne doit pas être codifiée ou répertoriée en tant que tel.</a:t>
            </a:r>
          </a:p>
          <a:p>
            <a:pPr rtl="0"/>
            <a:r>
              <a:rPr lang="en-US" b="0" dirty="0"/>
              <a:t/>
            </a:r>
            <a:br>
              <a:rPr lang="en-US" b="0" dirty="0"/>
            </a:br>
            <a:r>
              <a:rPr lang="fr-FR" b="0" dirty="0"/>
              <a:t>Il est crucial de dériver tous les patients présentant un pied bot vers un orthopédiste </a:t>
            </a:r>
            <a:r>
              <a:rPr lang="fr-FR" b="0" strike="noStrike" dirty="0"/>
              <a:t>ou un spécialiste</a:t>
            </a:r>
            <a:r>
              <a:rPr lang="fr-FR" b="0" dirty="0"/>
              <a:t>.</a:t>
            </a:r>
          </a:p>
          <a:p>
            <a:pPr rtl="0"/>
            <a:endParaRPr lang="en-US" b="0"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7</a:t>
            </a:fld>
            <a:endParaRPr lang="it-IT"/>
          </a:p>
        </p:txBody>
      </p:sp>
    </p:spTree>
    <p:extLst>
      <p:ext uri="{BB962C8B-B14F-4D97-AF65-F5344CB8AC3E}">
        <p14:creationId xmlns:p14="http://schemas.microsoft.com/office/powerpoint/2010/main" xmlns="" val="215867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b="0" u="none" dirty="0"/>
              <a:t>Les causes du pied bot varus équin ne sont pas connues. On considère en général qu’il présente d’une détermination multifactorielle, ce qui signifie qu’il provient d’une interaction de facteurs génétiques et environnementaux. La prévalence d’une influence génétique est attribuée aux diverses estimations de la prévalence parmi les différents groupes ethniques et aux études sur les jumeaux montrant une prévalence accrue chez les jumeaux monozygotes. En outre, le pied pot est de nature héréditaire, ce qui signifie que l’on peut les observer plus fréquemment chez les patients ayant des antécédents familiaux de pied pot. Nous savons également qu’il existe un lien entre les facteurs environnementaux et le pied bot, notamment le tabagisme au cours de la grossesse.</a:t>
            </a:r>
            <a:endParaRPr lang="en-US" b="0" u="none"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8</a:t>
            </a:fld>
            <a:endParaRPr lang="it-IT"/>
          </a:p>
        </p:txBody>
      </p:sp>
    </p:spTree>
    <p:extLst>
      <p:ext uri="{BB962C8B-B14F-4D97-AF65-F5344CB8AC3E}">
        <p14:creationId xmlns:p14="http://schemas.microsoft.com/office/powerpoint/2010/main" xmlns="" val="98878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Un examen physique du nouveau-né est généralement suffisant pour établir un diagnostic. Toutefois, </a:t>
            </a:r>
            <a:r>
              <a:rPr lang="fr-FR" b="1" dirty="0"/>
              <a:t>une radiographie ou un autre type d’examen par imagerie est parfois utile pour apporter des informations complémentaires. Cela peut s’avérer particulièrement utile pour les cas moins </a:t>
            </a:r>
            <a:r>
              <a:rPr lang="fr-FR" dirty="0"/>
              <a:t>graves ou pour faire la différence entre les cas </a:t>
            </a:r>
            <a:r>
              <a:rPr lang="fr-FR" b="0" u="none" dirty="0"/>
              <a:t>présentant une absence d’os sans pour autant confirmer un pied bot.</a:t>
            </a:r>
          </a:p>
          <a:p>
            <a:pPr rtl="0"/>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Il est possible d’identifier le pied bot à l’aide </a:t>
            </a:r>
            <a:r>
              <a:rPr lang="fr-FR" dirty="0" smtClean="0"/>
              <a:t>d’une</a:t>
            </a:r>
            <a:r>
              <a:rPr lang="fr-FR" baseline="0" dirty="0" smtClean="0"/>
              <a:t> échographie </a:t>
            </a:r>
            <a:r>
              <a:rPr lang="fr-FR" dirty="0" smtClean="0"/>
              <a:t>au </a:t>
            </a:r>
            <a:r>
              <a:rPr lang="fr-FR" dirty="0"/>
              <a:t>cours de la grossesse, mais il ne doit pas être répertorié aux fins de la surveillance à moins d’être confirmé à la naissance.</a:t>
            </a:r>
          </a:p>
          <a:p>
            <a:pPr rtl="0"/>
            <a:endParaRPr lang="en-US"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9</a:t>
            </a:fld>
            <a:endParaRPr lang="it-IT"/>
          </a:p>
        </p:txBody>
      </p:sp>
    </p:spTree>
    <p:extLst>
      <p:ext uri="{BB962C8B-B14F-4D97-AF65-F5344CB8AC3E}">
        <p14:creationId xmlns:p14="http://schemas.microsoft.com/office/powerpoint/2010/main" xmlns="" val="96766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u="none"/>
              <a:t>La prévalence varie en fonction des groupes éthiques. Comme vous pouvez le constater, on retrouve une moindre prévalence chez les populations asiatiques, tandis que la plus grande prévalence se retrouve chez les descendants de Polynésiens </a:t>
            </a:r>
          </a:p>
          <a:p>
            <a:pPr rtl="0"/>
            <a:r>
              <a:rPr lang="fr-FR" b="0" u="none"/>
              <a:t>Les fœtus masculins sont principalement touchés.</a:t>
            </a:r>
          </a:p>
          <a:p>
            <a:pPr rtl="0"/>
            <a:r>
              <a:rPr lang="fr-FR" b="0" u="none"/>
              <a:t>Les cas bilatéraux sont plus courants et se produisent davantage sur le pied droit que sur le pied gauche,</a:t>
            </a:r>
          </a:p>
          <a:p>
            <a:pPr rtl="0"/>
            <a:r>
              <a:rPr lang="fr-FR" b="0" u="none"/>
              <a:t> et </a:t>
            </a:r>
            <a:r>
              <a:rPr lang="fr-FR" b="0" u="none" strike="noStrike"/>
              <a:t>dans certains cas, comme nous l’avons mentionné auparavant, </a:t>
            </a:r>
            <a:r>
              <a:rPr lang="fr-FR" b="0" u="none"/>
              <a:t>ils sont associés à d’autres anomalies …..</a:t>
            </a:r>
            <a:endParaRPr lang="en-US" b="0" u="none" dirty="0"/>
          </a:p>
        </p:txBody>
      </p:sp>
      <p:sp>
        <p:nvSpPr>
          <p:cNvPr id="4" name="Slide Number Placeholder 3"/>
          <p:cNvSpPr>
            <a:spLocks noGrp="1"/>
          </p:cNvSpPr>
          <p:nvPr>
            <p:ph type="sldNum" sz="quarter" idx="10"/>
          </p:nvPr>
        </p:nvSpPr>
        <p:spPr/>
        <p:txBody>
          <a:bodyPr rtlCol="0"/>
          <a:lstStyle/>
          <a:p>
            <a:pPr rtl="0"/>
            <a:fld id="{6E9865D6-17C5-48D6-8C01-0CA7C3EF7704}" type="slidenum">
              <a:rPr lang="it-IT" smtClean="0"/>
              <a:pPr rtl="0"/>
              <a:t>10</a:t>
            </a:fld>
            <a:endParaRPr lang="it-IT"/>
          </a:p>
        </p:txBody>
      </p:sp>
    </p:spTree>
    <p:extLst>
      <p:ext uri="{BB962C8B-B14F-4D97-AF65-F5344CB8AC3E}">
        <p14:creationId xmlns:p14="http://schemas.microsoft.com/office/powerpoint/2010/main" xmlns="" val="97034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rtlCol="0"/>
          <a:lstStyle/>
          <a:p>
            <a:pPr rtl="0"/>
            <a:r>
              <a:rPr lang="fr-FR"/>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Fare clic per modificare lo stile del sottotitolo dello schema</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testo verticale 2"/>
          <p:cNvSpPr>
            <a:spLocks noGrp="1"/>
          </p:cNvSpPr>
          <p:nvPr>
            <p:ph type="body" orient="vert" idx="1"/>
          </p:nvPr>
        </p:nvSpPr>
        <p:spPr/>
        <p:txBody>
          <a:bodyPr vert="eaVert"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rtlCol="0"/>
          <a:lstStyle/>
          <a:p>
            <a:pPr rtl="0"/>
            <a:r>
              <a:rPr lang="fr-FR"/>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3326285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10568477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3326285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1160615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Tree>
    <p:extLst>
      <p:ext uri="{BB962C8B-B14F-4D97-AF65-F5344CB8AC3E}">
        <p14:creationId xmlns:p14="http://schemas.microsoft.com/office/powerpoint/2010/main" xmlns="" val="9953080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7761762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rtlCol="0" anchor="t"/>
          <a:lstStyle>
            <a:lvl1pPr algn="l" rtl="0">
              <a:lnSpc>
                <a:spcPts val="3800"/>
              </a:lnSpc>
              <a:defRPr sz="3600" b="1" cap="all" baseline="0">
                <a:solidFill>
                  <a:schemeClr val="tx1"/>
                </a:solidFill>
                <a:effectLst/>
              </a:defRPr>
            </a:lvl1pPr>
          </a:lstStyle>
          <a:p>
            <a:pPr rtl="0"/>
            <a:r>
              <a:rPr lang="fr-FR"/>
              <a:t>Section Header</a:t>
            </a:r>
            <a:r>
              <a:rPr lang="en-US" dirty="0"/>
              <a:t/>
            </a:r>
            <a:br>
              <a:rPr lang="en-US" dirty="0"/>
            </a:br>
            <a:r>
              <a:rPr lang="fr-FR"/>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rtlCol="0" anchor="b"/>
          <a:lstStyle>
            <a:lvl1pPr marL="0" indent="0" algn="l" rtl="0">
              <a:lnSpc>
                <a:spcPts val="2200"/>
              </a:lnSpc>
              <a:buNone/>
              <a:defRPr sz="200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Subhead – Myriad Pro, 20pt</a:t>
            </a:r>
          </a:p>
        </p:txBody>
      </p:sp>
    </p:spTree>
    <p:extLst>
      <p:ext uri="{BB962C8B-B14F-4D97-AF65-F5344CB8AC3E}">
        <p14:creationId xmlns:p14="http://schemas.microsoft.com/office/powerpoint/2010/main" xmlns="" val="26128517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rtlCol="0" anchor="b"/>
          <a:lstStyle>
            <a:lvl1pPr algn="l" rtl="0">
              <a:defRPr sz="2000" b="1" baseline="0">
                <a:solidFill>
                  <a:schemeClr val="tx1"/>
                </a:solidFill>
                <a:effectLst/>
              </a:defRPr>
            </a:lvl1pPr>
          </a:lstStyle>
          <a:p>
            <a:pPr rtl="0"/>
            <a:r>
              <a:rPr lang="fr-FR"/>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rtlCol="0" anchor="ctr" anchorCtr="0"/>
          <a:lstStyle>
            <a:lvl1pPr algn="l" rtl="0">
              <a:buClr>
                <a:schemeClr val="tx1"/>
              </a:buClr>
              <a:buSzPct val="70000"/>
              <a:buFont typeface="Wingdings" pitchFamily="2" charset="2"/>
              <a:buChar char="q"/>
              <a:defRPr sz="2400" b="1">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a:solidFill>
                  <a:schemeClr val="bg2"/>
                </a:solidFill>
              </a:defRPr>
            </a:lvl4pPr>
            <a:lvl5pPr algn="l" rtl="0">
              <a:buClr>
                <a:schemeClr val="tx1"/>
              </a:buClr>
              <a:buSzPct val="70000"/>
              <a:buFont typeface="Arial" pitchFamily="34" charset="0"/>
              <a:buChar char="•"/>
              <a:defRPr sz="1800">
                <a:solidFill>
                  <a:schemeClr val="bg2"/>
                </a:solidFill>
              </a:defRPr>
            </a:lvl5pPr>
            <a:lvl6pPr algn="l" rtl="0">
              <a:defRPr sz="2000"/>
            </a:lvl6pPr>
            <a:lvl7pPr algn="l" rtl="0">
              <a:defRPr sz="2000"/>
            </a:lvl7pPr>
            <a:lvl8pPr algn="l" rtl="0">
              <a:defRPr sz="2000"/>
            </a:lvl8pPr>
            <a:lvl9pPr algn="l" rtl="0">
              <a:defRPr sz="2000"/>
            </a:lvl9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Paragraph of type</a:t>
            </a:r>
          </a:p>
          <a:p>
            <a:pPr lvl="0" rtl="0"/>
            <a:r>
              <a:rPr lang="fr-FR"/>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245512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contenuto 2"/>
          <p:cNvSpPr>
            <a:spLocks noGrp="1"/>
          </p:cNvSpPr>
          <p:nvPr>
            <p:ph idx="1"/>
          </p:nvPr>
        </p:nvSpPr>
        <p:spPr/>
        <p:txBody>
          <a:bodyPr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rtlCol="0" anchor="b"/>
          <a:lstStyle>
            <a:lvl1pPr algn="l" rtl="0">
              <a:defRPr sz="2000" b="1" baseline="0">
                <a:solidFill>
                  <a:schemeClr val="tx1"/>
                </a:solidFill>
                <a:effectLst/>
              </a:defRPr>
            </a:lvl1pPr>
          </a:lstStyle>
          <a:p>
            <a:pPr rtl="0"/>
            <a:r>
              <a:rPr lang="fr-FR"/>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rtlCol="0"/>
          <a:lstStyle>
            <a:lvl1pPr marL="0" indent="0" algn="l" rtl="0">
              <a:buNone/>
              <a:defRPr sz="3200">
                <a:solidFill>
                  <a:schemeClr val="tx1"/>
                </a:solidFill>
                <a:effectLst/>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Caption or credits for photo – Myriad Pro, 14pt</a:t>
            </a:r>
          </a:p>
        </p:txBody>
      </p:sp>
    </p:spTree>
    <p:extLst>
      <p:ext uri="{BB962C8B-B14F-4D97-AF65-F5344CB8AC3E}">
        <p14:creationId xmlns:p14="http://schemas.microsoft.com/office/powerpoint/2010/main" xmlns="" val="15152755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rtlCol="0"/>
          <a:lstStyle>
            <a:lvl1pPr marL="0" indent="0" algn="ctr" rtl="0">
              <a:buNone/>
              <a:defRPr sz="28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19408526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34560680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lstStyle/>
          <a:p>
            <a:pPr rtl="0"/>
            <a:r>
              <a:rPr lang="fr-FR"/>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p>
            <a:pPr rtl="0"/>
            <a:r>
              <a:rPr lang="en-US">
                <a:solidFill>
                  <a:srgbClr val="FFC000"/>
                </a:solidFill>
              </a:rPr>
              <a:t>2/22/2016</a:t>
            </a:r>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p>
            <a:pPr rtl="0"/>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lstStyle/>
          <a:p>
            <a:pPr rtl="0"/>
            <a:fld id="{6B036E77-E322-4B37-8F39-BE5037A080BF}" type="slidenum">
              <a:rPr lang="en-US">
                <a:solidFill>
                  <a:srgbClr val="FFC000"/>
                </a:solidFill>
              </a:rPr>
              <a:pPr rtl="0"/>
              <a:t>‹N°›</a:t>
            </a:fld>
            <a:endParaRPr lang="en-US" dirty="0">
              <a:solidFill>
                <a:srgbClr val="FFC000"/>
              </a:solidFill>
            </a:endParaRPr>
          </a:p>
        </p:txBody>
      </p:sp>
    </p:spTree>
    <p:extLst>
      <p:ext uri="{BB962C8B-B14F-4D97-AF65-F5344CB8AC3E}">
        <p14:creationId xmlns:p14="http://schemas.microsoft.com/office/powerpoint/2010/main" xmlns="" val="140014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rtlCol="0"/>
          <a:lstStyle>
            <a:lvl1pPr algn="l" rtl="0">
              <a:defRPr/>
            </a:lvl1pPr>
          </a:lstStyle>
          <a:p>
            <a:pPr rtl="0"/>
            <a:endParaRPr lang="en-US" altLang="en-US"/>
          </a:p>
        </p:txBody>
      </p:sp>
      <p:sp>
        <p:nvSpPr>
          <p:cNvPr id="3" name="Footer Placeholder 2"/>
          <p:cNvSpPr>
            <a:spLocks noGrp="1"/>
          </p:cNvSpPr>
          <p:nvPr>
            <p:ph type="ftr" sz="quarter" idx="11"/>
          </p:nvPr>
        </p:nvSpPr>
        <p:spPr>
          <a:xfrm>
            <a:off x="3124200" y="6248400"/>
            <a:ext cx="2895600" cy="457200"/>
          </a:xfrm>
          <a:prstGeom prst="rect">
            <a:avLst/>
          </a:prstGeom>
        </p:spPr>
        <p:txBody>
          <a:bodyPr rtlCol="0"/>
          <a:lstStyle>
            <a:lvl1pPr algn="l" rtl="0">
              <a:defRPr/>
            </a:lvl1pPr>
          </a:lstStyle>
          <a:p>
            <a:pPr rtl="0"/>
            <a:endParaRPr lang="en-US" alt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rtlCol="0"/>
          <a:lstStyle>
            <a:lvl1pPr algn="l" rtl="0">
              <a:defRPr/>
            </a:lvl1pPr>
          </a:lstStyle>
          <a:p>
            <a:pPr rtl="0"/>
            <a:fld id="{A6D1682D-AA1F-40A8-A6F8-2082F1E8540C}" type="slidenum">
              <a:rPr lang="en-US" altLang="en-US"/>
              <a:pPr rtl="0"/>
              <a:t>‹N°›</a:t>
            </a:fld>
            <a:endParaRPr lang="en-US" altLang="en-US"/>
          </a:p>
        </p:txBody>
      </p:sp>
    </p:spTree>
    <p:extLst>
      <p:ext uri="{BB962C8B-B14F-4D97-AF65-F5344CB8AC3E}">
        <p14:creationId xmlns:p14="http://schemas.microsoft.com/office/powerpoint/2010/main" xmlns="" val="27387878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rtlCol="0"/>
          <a:lstStyle/>
          <a:p>
            <a:pPr rtl="0"/>
            <a:r>
              <a:rPr lang="fr-FR"/>
              <a:t>Fare clic per modificare lo stile del titolo</a:t>
            </a:r>
            <a:endParaRPr lang="it-IT"/>
          </a:p>
        </p:txBody>
      </p:sp>
      <p:sp>
        <p:nvSpPr>
          <p:cNvPr id="3" name="Segnaposto data 3"/>
          <p:cNvSpPr>
            <a:spLocks noGrp="1"/>
          </p:cNvSpPr>
          <p:nvPr>
            <p:ph type="dt" sz="half" idx="10"/>
          </p:nvPr>
        </p:nvSpPr>
        <p:spPr>
          <a:xfrm>
            <a:off x="457200" y="6356350"/>
            <a:ext cx="2133600" cy="365125"/>
          </a:xfrm>
          <a:prstGeom prst="rect">
            <a:avLst/>
          </a:prstGeom>
        </p:spPr>
        <p:txBody>
          <a:bodyPr rtlCol="0"/>
          <a:lstStyle>
            <a:lvl1pPr algn="l" rtl="0">
              <a:defRPr/>
            </a:lvl1pPr>
          </a:lstStyle>
          <a:p>
            <a:pPr rtl="0">
              <a:defRPr/>
            </a:pPr>
            <a:r>
              <a:rPr lang="it-IT"/>
              <a:t>22/02/2016</a:t>
            </a:r>
          </a:p>
        </p:txBody>
      </p:sp>
      <p:sp>
        <p:nvSpPr>
          <p:cNvPr id="4" name="Segnaposto piè di pagina 4"/>
          <p:cNvSpPr>
            <a:spLocks noGrp="1"/>
          </p:cNvSpPr>
          <p:nvPr>
            <p:ph type="ftr" sz="quarter" idx="11"/>
          </p:nvPr>
        </p:nvSpPr>
        <p:spPr>
          <a:xfrm>
            <a:off x="3124200" y="6356350"/>
            <a:ext cx="2895600" cy="365125"/>
          </a:xfrm>
          <a:prstGeom prst="rect">
            <a:avLst/>
          </a:prstGeom>
        </p:spPr>
        <p:txBody>
          <a:bodyPr rtlCol="0"/>
          <a:lstStyle>
            <a:lvl1pPr algn="l" rtl="0">
              <a:defRPr/>
            </a:lvl1pPr>
          </a:lstStyle>
          <a:p>
            <a:pPr rtl="0">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rtlCol="0"/>
          <a:lstStyle>
            <a:lvl1pPr algn="l" rtl="0">
              <a:defRPr/>
            </a:lvl1pPr>
          </a:lstStyle>
          <a:p>
            <a:pPr rtl="0">
              <a:defRPr/>
            </a:pPr>
            <a:fld id="{5D4B3180-FAF3-44AC-AF6B-5027717FA5F4}" type="slidenum">
              <a:rPr lang="it-IT"/>
              <a:pPr rtl="0">
                <a:defRPr/>
              </a:pPr>
              <a:t>‹N°›</a:t>
            </a:fld>
            <a:endParaRPr lang="it-IT"/>
          </a:p>
        </p:txBody>
      </p:sp>
    </p:spTree>
    <p:extLst>
      <p:ext uri="{BB962C8B-B14F-4D97-AF65-F5344CB8AC3E}">
        <p14:creationId xmlns:p14="http://schemas.microsoft.com/office/powerpoint/2010/main" xmlns="" val="427702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rtlCol="0" anchor="t"/>
          <a:lstStyle>
            <a:lvl1pPr algn="l" rtl="0">
              <a:defRPr sz="4000" b="1" cap="all"/>
            </a:lvl1pPr>
          </a:lstStyle>
          <a:p>
            <a:pPr rtl="0"/>
            <a:r>
              <a:rPr lang="fr-FR"/>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Fare clic per modificare stili del testo dello schema</a:t>
            </a:r>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contenuto 3"/>
          <p:cNvSpPr>
            <a:spLocks noGrp="1"/>
          </p:cNvSpPr>
          <p:nvPr>
            <p:ph sz="half" idx="2"/>
          </p:nvPr>
        </p:nvSpPr>
        <p:spPr>
          <a:xfrm>
            <a:off x="4648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fr-FR"/>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testo 4"/>
          <p:cNvSpPr>
            <a:spLocks noGrp="1"/>
          </p:cNvSpPr>
          <p:nvPr>
            <p:ph type="body" sz="quarter" idx="3"/>
          </p:nvPr>
        </p:nvSpPr>
        <p:spPr>
          <a:xfrm>
            <a:off x="4645025"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7" name="Segnaposto data 6"/>
          <p:cNvSpPr>
            <a:spLocks noGrp="1"/>
          </p:cNvSpPr>
          <p:nvPr>
            <p:ph type="dt" sz="half" idx="10"/>
          </p:nvPr>
        </p:nvSpPr>
        <p:spPr/>
        <p:txBody>
          <a:bodyPr rtlCol="0"/>
          <a:lstStyle/>
          <a:p>
            <a:pPr rtl="0"/>
            <a:r>
              <a:rPr lang="it-IT"/>
              <a:t>22/02/2016</a:t>
            </a:r>
          </a:p>
        </p:txBody>
      </p:sp>
      <p:sp>
        <p:nvSpPr>
          <p:cNvPr id="8" name="Segnaposto piè di pagina 7"/>
          <p:cNvSpPr>
            <a:spLocks noGrp="1"/>
          </p:cNvSpPr>
          <p:nvPr>
            <p:ph type="ftr" sz="quarter" idx="11"/>
          </p:nvPr>
        </p:nvSpPr>
        <p:spPr/>
        <p:txBody>
          <a:bodyPr rtlCol="0"/>
          <a:lstStyle/>
          <a:p>
            <a:pPr rtl="0"/>
            <a:endParaRPr lang="it-IT"/>
          </a:p>
        </p:txBody>
      </p:sp>
      <p:sp>
        <p:nvSpPr>
          <p:cNvPr id="9" name="Segnaposto numero diapositiva 8"/>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data 2"/>
          <p:cNvSpPr>
            <a:spLocks noGrp="1"/>
          </p:cNvSpPr>
          <p:nvPr>
            <p:ph type="dt" sz="half" idx="10"/>
          </p:nvPr>
        </p:nvSpPr>
        <p:spPr/>
        <p:txBody>
          <a:bodyPr rtlCol="0"/>
          <a:lstStyle/>
          <a:p>
            <a:pPr rtl="0"/>
            <a:r>
              <a:rPr lang="it-IT"/>
              <a:t>22/02/2016</a:t>
            </a:r>
          </a:p>
        </p:txBody>
      </p:sp>
      <p:sp>
        <p:nvSpPr>
          <p:cNvPr id="4" name="Segnaposto piè di pagina 3"/>
          <p:cNvSpPr>
            <a:spLocks noGrp="1"/>
          </p:cNvSpPr>
          <p:nvPr>
            <p:ph type="ftr" sz="quarter" idx="11"/>
          </p:nvPr>
        </p:nvSpPr>
        <p:spPr/>
        <p:txBody>
          <a:bodyPr rtlCol="0"/>
          <a:lstStyle/>
          <a:p>
            <a:pPr rtl="0"/>
            <a:endParaRPr lang="it-IT"/>
          </a:p>
        </p:txBody>
      </p:sp>
      <p:sp>
        <p:nvSpPr>
          <p:cNvPr id="5" name="Segnaposto numero diapositiva 4"/>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r>
              <a:rPr lang="it-IT"/>
              <a:t>22/02/2016</a:t>
            </a:r>
          </a:p>
        </p:txBody>
      </p:sp>
      <p:sp>
        <p:nvSpPr>
          <p:cNvPr id="3" name="Segnaposto piè di pagina 2"/>
          <p:cNvSpPr>
            <a:spLocks noGrp="1"/>
          </p:cNvSpPr>
          <p:nvPr>
            <p:ph type="ftr" sz="quarter" idx="11"/>
          </p:nvPr>
        </p:nvSpPr>
        <p:spPr/>
        <p:txBody>
          <a:bodyPr rtlCol="0"/>
          <a:lstStyle/>
          <a:p>
            <a:pPr rtl="0"/>
            <a:endParaRPr lang="it-IT"/>
          </a:p>
        </p:txBody>
      </p:sp>
      <p:sp>
        <p:nvSpPr>
          <p:cNvPr id="4" name="Segnaposto numero diapositiva 3"/>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rtlCol="0" anchor="b"/>
          <a:lstStyle>
            <a:lvl1pPr algn="l" rtl="0">
              <a:defRPr sz="2000" b="1"/>
            </a:lvl1pPr>
          </a:lstStyle>
          <a:p>
            <a:pPr rtl="0"/>
            <a:r>
              <a:rPr lang="fr-FR"/>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testo 3"/>
          <p:cNvSpPr>
            <a:spLocks noGrp="1"/>
          </p:cNvSpPr>
          <p:nvPr>
            <p:ph type="body" sz="half" idx="2"/>
          </p:nvPr>
        </p:nvSpPr>
        <p:spPr>
          <a:xfrm>
            <a:off x="457200" y="1435100"/>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Fare clic per modificare stili del testo dello schema</a:t>
            </a:r>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rtlCol="0" anchor="b"/>
          <a:lstStyle>
            <a:lvl1pPr algn="l" rtl="0">
              <a:defRPr sz="2000" b="1"/>
            </a:lvl1pPr>
          </a:lstStyle>
          <a:p>
            <a:pPr rtl="0"/>
            <a:r>
              <a:rPr lang="fr-FR"/>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it-IT"/>
          </a:p>
        </p:txBody>
      </p:sp>
      <p:sp>
        <p:nvSpPr>
          <p:cNvPr id="4" name="Segnaposto testo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Fare clic per modificare stili del testo dello schema</a:t>
            </a:r>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9CC9E959-38CA-47EE-92F6-CDE99BE44E01}" type="slidenum">
              <a:rPr lang="it-IT" smtClean="0"/>
              <a:pPr rtl="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fr-FR"/>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r>
              <a:rPr lang="it-IT"/>
              <a:t>22/02/2016</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fld id="{9CC9E959-38CA-47EE-92F6-CDE99BE44E01}" type="slidenum">
              <a:rPr lang="it-IT" smtClean="0"/>
              <a:pPr rt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medicaldictionary.thefreedictionary.com/_/viewer.aspx?path=dorland&amp;name=talipes.jpg&amp;url=http://medical-dictionary.thefreedictionary.com/talipes"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78384" y="2492896"/>
            <a:ext cx="7772400" cy="1470025"/>
          </a:xfrm>
        </p:spPr>
        <p:txBody>
          <a:bodyPr rtlCol="0">
            <a:normAutofit fontScale="90000"/>
          </a:bodyPr>
          <a:lstStyle/>
          <a:p>
            <a:pPr rtl="0"/>
            <a:r>
              <a:rPr lang="fr-FR" b="1">
                <a:solidFill>
                  <a:schemeClr val="tx2"/>
                </a:solidFill>
              </a:rPr>
              <a:t>Pied bot varus équin idiopathique</a:t>
            </a:r>
            <a:r>
              <a:rPr lang="en-US" b="1" dirty="0">
                <a:solidFill>
                  <a:schemeClr val="tx2"/>
                </a:solidFill>
              </a:rPr>
              <a:t/>
            </a:r>
            <a:br>
              <a:rPr lang="en-US" b="1" dirty="0">
                <a:solidFill>
                  <a:schemeClr val="tx2"/>
                </a:solidFill>
              </a:rPr>
            </a:br>
            <a:r>
              <a:rPr lang="fr-FR" b="1">
                <a:solidFill>
                  <a:schemeClr val="tx2"/>
                </a:solidFill>
              </a:rPr>
              <a:t>(pied bot congénital)</a:t>
            </a:r>
            <a:r>
              <a:rPr lang="en-US" sz="2800" b="1" dirty="0">
                <a:solidFill>
                  <a:schemeClr val="tx2"/>
                </a:solidFill>
              </a:rPr>
              <a:t/>
            </a:r>
            <a:br>
              <a:rPr lang="en-US" sz="2800" b="1" dirty="0">
                <a:solidFill>
                  <a:schemeClr val="tx2"/>
                </a:solidFill>
              </a:rPr>
            </a:br>
            <a:endParaRPr lang="en-US" dirty="0"/>
          </a:p>
        </p:txBody>
      </p:sp>
      <p:grpSp>
        <p:nvGrpSpPr>
          <p:cNvPr id="5" name="Group 3" descr="Logos for the CDC, Birth Defects COUNT, and International Clearinghouse in Birth Defects."/>
          <p:cNvGrpSpPr/>
          <p:nvPr/>
        </p:nvGrpSpPr>
        <p:grpSpPr>
          <a:xfrm>
            <a:off x="316112" y="260648"/>
            <a:ext cx="8496944" cy="1296144"/>
            <a:chOff x="323528" y="260648"/>
            <a:chExt cx="8496944" cy="1296144"/>
          </a:xfrm>
        </p:grpSpPr>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6" name="Picture 3" descr="Logo for International Clearinghouse for Birth Defects"/>
            <p:cNvPicPr>
              <a:picLocks noChangeAspect="1" noChangeArrowheads="1"/>
            </p:cNvPicPr>
            <p:nvPr/>
          </p:nvPicPr>
          <p:blipFill>
            <a:blip r:embed="rId2" cstate="print"/>
            <a:srcRect r="48190"/>
            <a:stretch>
              <a:fillRect/>
            </a:stretch>
          </p:blipFill>
          <p:spPr bwMode="auto">
            <a:xfrm>
              <a:off x="5606920" y="404664"/>
              <a:ext cx="3069536" cy="1052412"/>
            </a:xfrm>
            <a:prstGeom prst="rect">
              <a:avLst/>
            </a:prstGeom>
            <a:noFill/>
            <a:ln w="19050">
              <a:noFill/>
              <a:miter lim="800000"/>
              <a:headEnd/>
              <a:tailEnd/>
            </a:ln>
          </p:spPr>
        </p:pic>
        <p:pic>
          <p:nvPicPr>
            <p:cNvPr id="7" name="Immagine 6" descr="Logo for CDC"/>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rtlCol="0"/>
          <a:lstStyle/>
          <a:p>
            <a:pPr algn="ctr" rtl="0">
              <a:spcBef>
                <a:spcPct val="20000"/>
              </a:spcBef>
              <a:buClr>
                <a:schemeClr val="bg1"/>
              </a:buClr>
            </a:pPr>
            <a:r>
              <a:rPr lang="fr-FR" sz="900" b="1" dirty="0">
                <a:solidFill>
                  <a:schemeClr val="tx2"/>
                </a:solidFill>
                <a:latin typeface="Tahoma" pitchFamily="34" charset="0"/>
              </a:rPr>
              <a:t>Clause de non-responsabilité : </a:t>
            </a:r>
            <a:r>
              <a:rPr lang="fr-FR" sz="900" b="1" dirty="0" smtClean="0">
                <a:solidFill>
                  <a:schemeClr val="tx2"/>
                </a:solidFill>
                <a:latin typeface="Tahoma" pitchFamily="34" charset="0"/>
              </a:rPr>
              <a:t>les </a:t>
            </a:r>
            <a:r>
              <a:rPr lang="fr-FR" sz="900" b="1" dirty="0">
                <a:solidFill>
                  <a:schemeClr val="tx2"/>
                </a:solidFill>
                <a:latin typeface="Tahoma" pitchFamily="34" charset="0"/>
              </a:rPr>
              <a:t>résultats et les conclusions issus de cette présentation n’ont pas été divulgués officiellement par les Centres pour le contrôle et la prévention des maladies et ne doivent pas être interprétés comme représentant la décision ou la politique de quelque agence que ce soit.</a:t>
            </a:r>
          </a:p>
        </p:txBody>
      </p:sp>
    </p:spTree>
    <p:extLst>
      <p:ext uri="{BB962C8B-B14F-4D97-AF65-F5344CB8AC3E}">
        <p14:creationId xmlns:p14="http://schemas.microsoft.com/office/powerpoint/2010/main" xmlns="" val="422191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10</a:t>
            </a:fld>
            <a:endParaRPr lang="en-US" sz="1000" dirty="0">
              <a:solidFill>
                <a:srgbClr val="1F497D"/>
              </a:solidFill>
              <a:latin typeface="Calibri" pitchFamily="34" charset="0"/>
            </a:endParaRPr>
          </a:p>
        </p:txBody>
      </p:sp>
      <p:sp>
        <p:nvSpPr>
          <p:cNvPr id="2" name="Titolo 1"/>
          <p:cNvSpPr>
            <a:spLocks noGrp="1"/>
          </p:cNvSpPr>
          <p:nvPr>
            <p:ph type="title"/>
          </p:nvPr>
        </p:nvSpPr>
        <p:spPr>
          <a:xfrm>
            <a:off x="457200" y="634678"/>
            <a:ext cx="8229600" cy="562074"/>
          </a:xfrm>
        </p:spPr>
        <p:txBody>
          <a:bodyPr rtlCol="0">
            <a:noAutofit/>
          </a:bodyPr>
          <a:lstStyle/>
          <a:p>
            <a:pPr algn="ctr" rtl="0"/>
            <a:r>
              <a:rPr lang="fr-FR" sz="3200" dirty="0">
                <a:solidFill>
                  <a:schemeClr val="tx2"/>
                </a:solidFill>
              </a:rPr>
              <a:t>Caractéristiques épidémiologiques du pied bot varus </a:t>
            </a:r>
            <a:r>
              <a:rPr lang="fr-FR" sz="3200" dirty="0" err="1">
                <a:solidFill>
                  <a:schemeClr val="tx2"/>
                </a:solidFill>
              </a:rPr>
              <a:t>équin</a:t>
            </a:r>
            <a:endParaRPr lang="en-US" sz="3200" dirty="0">
              <a:solidFill>
                <a:schemeClr val="tx2"/>
              </a:solidFill>
            </a:endParaRPr>
          </a:p>
        </p:txBody>
      </p:sp>
      <p:graphicFrame>
        <p:nvGraphicFramePr>
          <p:cNvPr id="4" name="Segnaposto contenuto 3" descr="table displaying epidemiologic features and typical findings"/>
          <p:cNvGraphicFramePr>
            <a:graphicFrameLocks noGrp="1"/>
          </p:cNvGraphicFramePr>
          <p:nvPr>
            <p:ph idx="1"/>
            <p:extLst>
              <p:ext uri="{D42A27DB-BD31-4B8C-83A1-F6EECF244321}">
                <p14:modId xmlns:p14="http://schemas.microsoft.com/office/powerpoint/2010/main" xmlns="" val="3605537521"/>
              </p:ext>
            </p:extLst>
          </p:nvPr>
        </p:nvGraphicFramePr>
        <p:xfrm>
          <a:off x="465137" y="1434480"/>
          <a:ext cx="8229600" cy="4154760"/>
        </p:xfrm>
        <a:graphic>
          <a:graphicData uri="http://schemas.openxmlformats.org/drawingml/2006/table">
            <a:tbl>
              <a:tblPr firstRow="1" bandRow="1">
                <a:tableStyleId>{5C22544A-7EE6-4342-B048-85BDC9FD1C3A}</a:tableStyleId>
              </a:tblPr>
              <a:tblGrid>
                <a:gridCol w="2162647">
                  <a:extLst>
                    <a:ext uri="{9D8B030D-6E8A-4147-A177-3AD203B41FA5}">
                      <a16:colId xmlns:a16="http://schemas.microsoft.com/office/drawing/2014/main" xmlns="" val="20000"/>
                    </a:ext>
                  </a:extLst>
                </a:gridCol>
                <a:gridCol w="6066953">
                  <a:extLst>
                    <a:ext uri="{9D8B030D-6E8A-4147-A177-3AD203B41FA5}">
                      <a16:colId xmlns:a16="http://schemas.microsoft.com/office/drawing/2014/main" xmlns="" val="20001"/>
                    </a:ext>
                  </a:extLst>
                </a:gridCol>
              </a:tblGrid>
              <a:tr h="526661">
                <a:tc>
                  <a:txBody>
                    <a:bodyPr/>
                    <a:lstStyle/>
                    <a:p>
                      <a:pPr algn="l" rtl="0" fontAlgn="ctr"/>
                      <a:r>
                        <a:rPr lang="fr-FR" sz="2500" b="1" i="0" u="none" strike="noStrike" noProof="0">
                          <a:solidFill>
                            <a:srgbClr val="002060"/>
                          </a:solidFill>
                          <a:latin typeface="Calibri"/>
                        </a:rPr>
                        <a:t>Caractéristique</a:t>
                      </a:r>
                      <a:endParaRPr lang="en-US" sz="2500" b="1" i="0" u="none" strike="noStrike" noProof="0" dirty="0">
                        <a:solidFill>
                          <a:srgbClr val="002060"/>
                        </a:solidFill>
                        <a:latin typeface="Calibri"/>
                      </a:endParaRPr>
                    </a:p>
                  </a:txBody>
                  <a:tcPr marL="9007" marR="9007" marT="9525" marB="0" anchor="ctr"/>
                </a:tc>
                <a:tc>
                  <a:txBody>
                    <a:bodyPr/>
                    <a:lstStyle/>
                    <a:p>
                      <a:pPr algn="l" rtl="0" fontAlgn="ctr"/>
                      <a:r>
                        <a:rPr lang="fr-FR" sz="2500" b="1" i="0" u="none" strike="noStrike" noProof="0">
                          <a:solidFill>
                            <a:srgbClr val="002060"/>
                          </a:solidFill>
                          <a:latin typeface="Calibri"/>
                        </a:rPr>
                        <a:t>Conclusions typiques</a:t>
                      </a:r>
                      <a:endParaRPr lang="en-US" sz="2500" b="1" i="0" u="none" strike="noStrike" noProof="0" dirty="0">
                        <a:solidFill>
                          <a:srgbClr val="002060"/>
                        </a:solidFill>
                        <a:latin typeface="Calibri"/>
                      </a:endParaRPr>
                    </a:p>
                  </a:txBody>
                  <a:tcPr marL="9007" marR="9007" marT="9525" marB="0" anchor="ctr"/>
                </a:tc>
                <a:extLst>
                  <a:ext uri="{0D108BD9-81ED-4DB2-BD59-A6C34878D82A}">
                    <a16:rowId xmlns:a16="http://schemas.microsoft.com/office/drawing/2014/main" xmlns="" val="10000"/>
                  </a:ext>
                </a:extLst>
              </a:tr>
              <a:tr h="1242030">
                <a:tc>
                  <a:txBody>
                    <a:bodyPr/>
                    <a:lstStyle/>
                    <a:p>
                      <a:pPr algn="l" rtl="0" fontAlgn="ctr"/>
                      <a:r>
                        <a:rPr lang="fr-FR" sz="1800" b="0" i="0" u="none" strike="noStrike" noProof="0">
                          <a:solidFill>
                            <a:srgbClr val="002060"/>
                          </a:solidFill>
                          <a:latin typeface="+mn-lt"/>
                        </a:rPr>
                        <a:t>Prévalence*</a:t>
                      </a:r>
                      <a:endParaRPr lang="en-US" sz="1800" b="0" i="0" u="none" strike="noStrike" noProof="0" dirty="0">
                        <a:solidFill>
                          <a:srgbClr val="002060"/>
                        </a:solidFill>
                        <a:latin typeface="+mn-lt"/>
                      </a:endParaRPr>
                    </a:p>
                  </a:txBody>
                  <a:tcPr marL="9007" marR="9007"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800" b="0" i="0" u="none" strike="noStrike" noProof="0">
                          <a:solidFill>
                            <a:srgbClr val="002060"/>
                          </a:solidFill>
                          <a:latin typeface="+mn-lt"/>
                        </a:rPr>
                        <a:t>Varie en fonction des groupes éthiques</a:t>
                      </a:r>
                    </a:p>
                    <a:p>
                      <a:pPr marL="0" marR="0" indent="0" algn="l" defTabSz="914400" rtl="0" eaLnBrk="1" fontAlgn="ctr" latinLnBrk="0" hangingPunct="1">
                        <a:lnSpc>
                          <a:spcPct val="100000"/>
                        </a:lnSpc>
                        <a:spcBef>
                          <a:spcPts val="0"/>
                        </a:spcBef>
                        <a:spcAft>
                          <a:spcPts val="0"/>
                        </a:spcAft>
                        <a:buClrTx/>
                        <a:buSzTx/>
                        <a:buFontTx/>
                        <a:buNone/>
                        <a:tabLst/>
                        <a:defRPr/>
                      </a:pPr>
                      <a:r>
                        <a:rPr lang="fr-FR" sz="1800" b="0" i="0" u="none" strike="noStrike" noProof="0">
                          <a:solidFill>
                            <a:srgbClr val="002060"/>
                          </a:solidFill>
                          <a:latin typeface="+mn-lt"/>
                        </a:rPr>
                        <a:t>Populations asiatiques : 6 sur 10.000 naissances vivantes</a:t>
                      </a:r>
                    </a:p>
                    <a:p>
                      <a:pPr marL="0" marR="0" indent="0" algn="l" defTabSz="914400" rtl="0" eaLnBrk="1" fontAlgn="ctr" latinLnBrk="0" hangingPunct="1">
                        <a:lnSpc>
                          <a:spcPct val="100000"/>
                        </a:lnSpc>
                        <a:spcBef>
                          <a:spcPts val="0"/>
                        </a:spcBef>
                        <a:spcAft>
                          <a:spcPts val="0"/>
                        </a:spcAft>
                        <a:buClrTx/>
                        <a:buSzTx/>
                        <a:buFontTx/>
                        <a:buNone/>
                        <a:tabLst/>
                        <a:defRPr/>
                      </a:pPr>
                      <a:r>
                        <a:rPr lang="fr-FR" sz="1800">
                          <a:solidFill>
                            <a:srgbClr val="002060"/>
                          </a:solidFill>
                          <a:latin typeface="+mn-lt"/>
                        </a:rPr>
                        <a:t>Caucasiens : 10 à 30 sur 10.000 naissances vivantes</a:t>
                      </a:r>
                      <a:endParaRPr lang="en-US" sz="1800" noProof="0" dirty="0">
                        <a:solidFill>
                          <a:srgbClr val="002060"/>
                        </a:solidFill>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FR" sz="1800">
                          <a:solidFill>
                            <a:srgbClr val="002060"/>
                          </a:solidFill>
                          <a:latin typeface="+mn-lt"/>
                        </a:rPr>
                        <a:t>Ascendance polynésienne : 60 sur 10.000 naissances vivantes</a:t>
                      </a:r>
                    </a:p>
                  </a:txBody>
                  <a:tcPr marL="86469" marR="86469"/>
                </a:tc>
                <a:extLst>
                  <a:ext uri="{0D108BD9-81ED-4DB2-BD59-A6C34878D82A}">
                    <a16:rowId xmlns:a16="http://schemas.microsoft.com/office/drawing/2014/main" xmlns="" val="10001"/>
                  </a:ext>
                </a:extLst>
              </a:tr>
              <a:tr h="668785">
                <a:tc>
                  <a:txBody>
                    <a:bodyPr/>
                    <a:lstStyle/>
                    <a:p>
                      <a:pPr rtl="0"/>
                      <a:r>
                        <a:rPr lang="fr-FR" sz="1800" b="0" noProof="0">
                          <a:solidFill>
                            <a:srgbClr val="002060"/>
                          </a:solidFill>
                          <a:latin typeface="+mn-lt"/>
                        </a:rPr>
                        <a:t>Différences selon les sexes*</a:t>
                      </a:r>
                      <a:endParaRPr lang="en-US" sz="1800" b="0" noProof="0" dirty="0">
                        <a:solidFill>
                          <a:srgbClr val="002060"/>
                        </a:solidFill>
                        <a:latin typeface="+mn-lt"/>
                      </a:endParaRPr>
                    </a:p>
                  </a:txBody>
                  <a:tcPr marL="86469" marR="86469"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800" b="0" i="0" u="none" strike="noStrike" kern="1200" noProof="0">
                          <a:solidFill>
                            <a:srgbClr val="002060"/>
                          </a:solidFill>
                          <a:latin typeface="+mn-lt"/>
                          <a:ea typeface="+mn-ea"/>
                          <a:cs typeface="+mn-cs"/>
                        </a:rPr>
                        <a:t>Rapport garçon/fille de 2/1</a:t>
                      </a:r>
                    </a:p>
                  </a:txBody>
                  <a:tcPr marL="86469" marR="86469" anchor="ctr"/>
                </a:tc>
                <a:extLst>
                  <a:ext uri="{0D108BD9-81ED-4DB2-BD59-A6C34878D82A}">
                    <a16:rowId xmlns:a16="http://schemas.microsoft.com/office/drawing/2014/main" xmlns="" val="10002"/>
                  </a:ext>
                </a:extLst>
              </a:tr>
              <a:tr h="802884">
                <a:tc>
                  <a:txBody>
                    <a:bodyPr/>
                    <a:lstStyle/>
                    <a:p>
                      <a:pPr rtl="0"/>
                      <a:r>
                        <a:rPr lang="fr-FR" sz="1800" noProof="0">
                          <a:solidFill>
                            <a:srgbClr val="002060"/>
                          </a:solidFill>
                        </a:rPr>
                        <a:t>Latéralité*</a:t>
                      </a:r>
                      <a:endParaRPr lang="en-US" sz="1800" noProof="0" dirty="0">
                        <a:solidFill>
                          <a:srgbClr val="002060"/>
                        </a:solidFill>
                      </a:endParaRPr>
                    </a:p>
                  </a:txBody>
                  <a:tcPr marL="86469" marR="86469" anchor="ctr"/>
                </a:tc>
                <a:tc>
                  <a:txBody>
                    <a:bodyPr/>
                    <a:lstStyle/>
                    <a:p>
                      <a:pPr rtl="0"/>
                      <a:r>
                        <a:rPr lang="fr-FR" sz="1800" noProof="0">
                          <a:solidFill>
                            <a:srgbClr val="002060"/>
                          </a:solidFill>
                        </a:rPr>
                        <a:t>Pied bot bilatéral : environ 50 % des cas</a:t>
                      </a:r>
                    </a:p>
                    <a:p>
                      <a:pPr rtl="0"/>
                      <a:r>
                        <a:rPr lang="fr-FR" sz="1800" noProof="0">
                          <a:solidFill>
                            <a:srgbClr val="002060"/>
                          </a:solidFill>
                        </a:rPr>
                        <a:t>Pied bot unilatéral : pied droit plus courant que pied gauche</a:t>
                      </a:r>
                      <a:endParaRPr lang="en-US" sz="1800" noProof="0" dirty="0">
                        <a:solidFill>
                          <a:srgbClr val="002060"/>
                        </a:solidFill>
                      </a:endParaRPr>
                    </a:p>
                  </a:txBody>
                  <a:tcPr marL="86469" marR="86469"/>
                </a:tc>
                <a:extLst>
                  <a:ext uri="{0D108BD9-81ED-4DB2-BD59-A6C34878D82A}">
                    <a16:rowId xmlns:a16="http://schemas.microsoft.com/office/drawing/2014/main" xmlns="" val="10003"/>
                  </a:ext>
                </a:extLst>
              </a:tr>
              <a:tr h="525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a:solidFill>
                            <a:srgbClr val="002060"/>
                          </a:solidFill>
                        </a:rPr>
                        <a:t>Associations**</a:t>
                      </a:r>
                      <a:endParaRPr lang="en-US" sz="1800" b="0" dirty="0">
                        <a:latin typeface="Arial"/>
                      </a:endParaRPr>
                    </a:p>
                    <a:p>
                      <a:pPr rtl="0"/>
                      <a:endParaRPr lang="en-US" b="0" dirty="0"/>
                    </a:p>
                  </a:txBody>
                  <a:tcPr marL="86469" marR="8646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a:solidFill>
                            <a:srgbClr val="002060"/>
                          </a:solidFill>
                        </a:rPr>
                        <a:t>Pathologies le plus souvent associées : spina bifida (4,4 % des enfants avec pied bot) ; paralysie cérébrale (1,9 %), et arthrogrypose (0,9 %)</a:t>
                      </a:r>
                      <a:endParaRPr lang="en-US" b="0" dirty="0"/>
                    </a:p>
                  </a:txBody>
                  <a:tcPr marL="86469" marR="86469"/>
                </a:tc>
                <a:extLst>
                  <a:ext uri="{0D108BD9-81ED-4DB2-BD59-A6C34878D82A}">
                    <a16:rowId xmlns:a16="http://schemas.microsoft.com/office/drawing/2014/main" xmlns="" val="10004"/>
                  </a:ext>
                </a:extLst>
              </a:tr>
            </a:tbl>
          </a:graphicData>
        </a:graphic>
      </p:graphicFrame>
      <p:sp>
        <p:nvSpPr>
          <p:cNvPr id="3" name="TextBox 2"/>
          <p:cNvSpPr txBox="1"/>
          <p:nvPr/>
        </p:nvSpPr>
        <p:spPr>
          <a:xfrm>
            <a:off x="-108520" y="5725343"/>
            <a:ext cx="7632848" cy="861774"/>
          </a:xfrm>
          <a:prstGeom prst="rect">
            <a:avLst/>
          </a:prstGeom>
          <a:noFill/>
        </p:spPr>
        <p:txBody>
          <a:bodyPr wrap="square" rtlCol="0">
            <a:spAutoFit/>
          </a:bodyPr>
          <a:lstStyle/>
          <a:p>
            <a:pPr lvl="1" rtl="0">
              <a:buClr>
                <a:schemeClr val="tx2"/>
              </a:buClr>
              <a:buSzPct val="85000"/>
            </a:pPr>
            <a:r>
              <a:rPr lang="fr-FR" sz="1600">
                <a:solidFill>
                  <a:schemeClr val="tx2"/>
                </a:solidFill>
              </a:rPr>
              <a:t>*Source : Parker, et al, Birth Defects Research (Part A) 2009 </a:t>
            </a:r>
          </a:p>
          <a:p>
            <a:pPr lvl="1" rtl="0">
              <a:buClr>
                <a:schemeClr val="tx2"/>
              </a:buClr>
              <a:buSzPct val="85000"/>
            </a:pPr>
            <a:r>
              <a:rPr lang="fr-FR" sz="1600">
                <a:solidFill>
                  <a:schemeClr val="tx2"/>
                </a:solidFill>
              </a:rPr>
              <a:t>**Source : Ching et al, Am J Hum Genet 1969.</a:t>
            </a:r>
          </a:p>
          <a:p>
            <a:pPr rtl="0"/>
            <a:endParaRPr lang="en-US" dirty="0"/>
          </a:p>
        </p:txBody>
      </p:sp>
    </p:spTree>
    <p:extLst>
      <p:ext uri="{BB962C8B-B14F-4D97-AF65-F5344CB8AC3E}">
        <p14:creationId xmlns:p14="http://schemas.microsoft.com/office/powerpoint/2010/main" xmlns="" val="8980970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11</a:t>
            </a:fld>
            <a:endParaRPr lang="en-US" sz="1000" dirty="0">
              <a:solidFill>
                <a:srgbClr val="1F497D"/>
              </a:solidFill>
              <a:latin typeface="Calibri" pitchFamily="34" charset="0"/>
            </a:endParaRPr>
          </a:p>
        </p:txBody>
      </p:sp>
      <p:sp>
        <p:nvSpPr>
          <p:cNvPr id="8194" name="Titolo 1"/>
          <p:cNvSpPr>
            <a:spLocks noGrp="1"/>
          </p:cNvSpPr>
          <p:nvPr>
            <p:ph type="title"/>
          </p:nvPr>
        </p:nvSpPr>
        <p:spPr>
          <a:xfrm>
            <a:off x="465137" y="332656"/>
            <a:ext cx="8229600" cy="566936"/>
          </a:xfrm>
        </p:spPr>
        <p:txBody>
          <a:bodyPr rtlCol="0" anchor="ctr">
            <a:normAutofit fontScale="90000"/>
          </a:bodyPr>
          <a:lstStyle/>
          <a:p>
            <a:pPr rtl="0"/>
            <a:r>
              <a:rPr lang="fr-FR" sz="3200" b="1">
                <a:solidFill>
                  <a:schemeClr val="tx2"/>
                </a:solidFill>
              </a:rPr>
              <a:t>Éléments de description</a:t>
            </a:r>
          </a:p>
        </p:txBody>
      </p:sp>
      <p:sp>
        <p:nvSpPr>
          <p:cNvPr id="8195" name="Segnaposto contenuto 2"/>
          <p:cNvSpPr>
            <a:spLocks noGrp="1"/>
          </p:cNvSpPr>
          <p:nvPr>
            <p:ph idx="1"/>
          </p:nvPr>
        </p:nvSpPr>
        <p:spPr>
          <a:xfrm>
            <a:off x="611560" y="1772815"/>
            <a:ext cx="7920880" cy="3168353"/>
          </a:xfrm>
        </p:spPr>
        <p:txBody>
          <a:bodyPr rtlCol="0">
            <a:noAutofit/>
          </a:bodyPr>
          <a:lstStyle/>
          <a:p>
            <a:pPr rtl="0">
              <a:lnSpc>
                <a:spcPct val="150000"/>
              </a:lnSpc>
              <a:spcAft>
                <a:spcPts val="600"/>
              </a:spcAft>
            </a:pPr>
            <a:r>
              <a:rPr lang="fr-FR" sz="2400" b="1">
                <a:solidFill>
                  <a:schemeClr val="tx2"/>
                </a:solidFill>
              </a:rPr>
              <a:t>Décrire la latéralité : droite, gauche ou bilatérale</a:t>
            </a:r>
          </a:p>
          <a:p>
            <a:pPr rtl="0">
              <a:lnSpc>
                <a:spcPct val="150000"/>
              </a:lnSpc>
              <a:spcAft>
                <a:spcPts val="600"/>
              </a:spcAft>
            </a:pPr>
            <a:r>
              <a:rPr lang="fr-FR" sz="2400" b="1">
                <a:solidFill>
                  <a:schemeClr val="tx2"/>
                </a:solidFill>
              </a:rPr>
              <a:t>Décrire la mobilité du pied - rigide ou flexible</a:t>
            </a:r>
          </a:p>
          <a:p>
            <a:pPr rtl="0">
              <a:lnSpc>
                <a:spcPct val="150000"/>
              </a:lnSpc>
              <a:spcAft>
                <a:spcPts val="600"/>
              </a:spcAft>
            </a:pPr>
            <a:r>
              <a:rPr lang="fr-FR" sz="2400" b="1">
                <a:solidFill>
                  <a:schemeClr val="tx2"/>
                </a:solidFill>
              </a:rPr>
              <a:t>Décrire les malformations supplémentaires, le cas échéant</a:t>
            </a:r>
            <a:endParaRPr lang="en-US" sz="2400" b="1" dirty="0">
              <a:solidFill>
                <a:schemeClr val="tx2"/>
              </a:solidFill>
            </a:endParaRPr>
          </a:p>
          <a:p>
            <a:pPr rtl="0">
              <a:lnSpc>
                <a:spcPct val="150000"/>
              </a:lnSpc>
              <a:spcAft>
                <a:spcPts val="600"/>
              </a:spcAft>
            </a:pPr>
            <a:r>
              <a:rPr lang="fr-FR" sz="2400" b="1">
                <a:solidFill>
                  <a:schemeClr val="tx2"/>
                </a:solidFill>
              </a:rPr>
              <a:t>Prendre une photo ; cela peut être utile pour l’analyse mais c’est insuffisant pour poser un diagnostic</a:t>
            </a:r>
          </a:p>
          <a:p>
            <a:pPr rtl="0">
              <a:lnSpc>
                <a:spcPct val="150000"/>
              </a:lnSpc>
              <a:spcAft>
                <a:spcPts val="600"/>
              </a:spcAft>
            </a:pPr>
            <a:endParaRPr lang="en-US" sz="2400" b="1" dirty="0">
              <a:solidFill>
                <a:schemeClr val="tx2"/>
              </a:solidFill>
            </a:endParaRPr>
          </a:p>
        </p:txBody>
      </p:sp>
    </p:spTree>
    <p:extLst>
      <p:ext uri="{BB962C8B-B14F-4D97-AF65-F5344CB8AC3E}">
        <p14:creationId xmlns:p14="http://schemas.microsoft.com/office/powerpoint/2010/main" xmlns="" val="369092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12</a:t>
            </a:fld>
            <a:endParaRPr lang="en-US" sz="1000" dirty="0">
              <a:solidFill>
                <a:srgbClr val="1F497D"/>
              </a:solidFill>
              <a:latin typeface="Calibri" pitchFamily="34" charset="0"/>
            </a:endParaRPr>
          </a:p>
        </p:txBody>
      </p:sp>
      <p:sp>
        <p:nvSpPr>
          <p:cNvPr id="2" name="Titolo 1"/>
          <p:cNvSpPr>
            <a:spLocks noGrp="1"/>
          </p:cNvSpPr>
          <p:nvPr>
            <p:ph type="title"/>
          </p:nvPr>
        </p:nvSpPr>
        <p:spPr>
          <a:xfrm>
            <a:off x="467544" y="197768"/>
            <a:ext cx="8175699" cy="1287016"/>
          </a:xfrm>
        </p:spPr>
        <p:txBody>
          <a:bodyPr rtlCol="0" anchor="ctr">
            <a:normAutofit/>
          </a:bodyPr>
          <a:lstStyle/>
          <a:p>
            <a:pPr rtl="0"/>
            <a:r>
              <a:rPr lang="fr-FR" sz="3200" b="1">
                <a:solidFill>
                  <a:schemeClr val="tx2"/>
                </a:solidFill>
              </a:rPr>
              <a:t>Codes ICD-10 pertinents</a:t>
            </a:r>
            <a:endParaRPr lang="en-US" sz="3200" b="1" dirty="0">
              <a:solidFill>
                <a:schemeClr val="tx2"/>
              </a:solidFill>
            </a:endParaRPr>
          </a:p>
        </p:txBody>
      </p:sp>
      <p:sp>
        <p:nvSpPr>
          <p:cNvPr id="3" name="Segnaposto contenuto 2"/>
          <p:cNvSpPr>
            <a:spLocks noGrp="1"/>
          </p:cNvSpPr>
          <p:nvPr>
            <p:ph idx="1"/>
          </p:nvPr>
        </p:nvSpPr>
        <p:spPr>
          <a:xfrm>
            <a:off x="323528" y="1268760"/>
            <a:ext cx="8229600" cy="4896544"/>
          </a:xfrm>
        </p:spPr>
        <p:txBody>
          <a:bodyPr rtlCol="0">
            <a:noAutofit/>
          </a:bodyPr>
          <a:lstStyle/>
          <a:p>
            <a:pPr marL="0" indent="0" rtl="0">
              <a:buNone/>
            </a:pPr>
            <a:r>
              <a:rPr lang="fr-FR" sz="2800" b="1" dirty="0">
                <a:solidFill>
                  <a:schemeClr val="tx2"/>
                </a:solidFill>
              </a:rPr>
              <a:t>Q66 </a:t>
            </a:r>
            <a:r>
              <a:rPr lang="fr-FR" sz="2400" b="1" dirty="0">
                <a:solidFill>
                  <a:schemeClr val="tx2"/>
                </a:solidFill>
              </a:rPr>
              <a:t> Malformations congénitales des pieds (éviter d’utiliser ce code général si des informations plus spécifiques sont disponibles)</a:t>
            </a:r>
          </a:p>
          <a:p>
            <a:pPr rtl="0"/>
            <a:r>
              <a:rPr lang="fr-FR" sz="1850" b="1" dirty="0">
                <a:solidFill>
                  <a:schemeClr val="tx2"/>
                </a:solidFill>
              </a:rPr>
              <a:t>Q66.0  Pied bot varus équin (</a:t>
            </a:r>
            <a:r>
              <a:rPr lang="fr-FR" sz="1850" b="1" dirty="0" err="1">
                <a:solidFill>
                  <a:schemeClr val="tx2"/>
                </a:solidFill>
              </a:rPr>
              <a:t>Talipes</a:t>
            </a:r>
            <a:r>
              <a:rPr lang="fr-FR" sz="1850" b="1" dirty="0">
                <a:solidFill>
                  <a:schemeClr val="tx2"/>
                </a:solidFill>
              </a:rPr>
              <a:t> </a:t>
            </a:r>
            <a:r>
              <a:rPr lang="fr-FR" sz="1850" b="1" dirty="0" err="1">
                <a:solidFill>
                  <a:schemeClr val="tx2"/>
                </a:solidFill>
              </a:rPr>
              <a:t>equinovarus</a:t>
            </a:r>
            <a:r>
              <a:rPr lang="fr-FR" sz="1850" b="1" dirty="0">
                <a:solidFill>
                  <a:schemeClr val="tx2"/>
                </a:solidFill>
              </a:rPr>
              <a:t>)</a:t>
            </a:r>
            <a:endParaRPr lang="en-US" sz="1850" b="1" dirty="0">
              <a:solidFill>
                <a:schemeClr val="tx2"/>
              </a:solidFill>
            </a:endParaRPr>
          </a:p>
          <a:p>
            <a:pPr rtl="0"/>
            <a:r>
              <a:rPr lang="fr-FR" sz="1850" b="1" dirty="0">
                <a:solidFill>
                  <a:schemeClr val="tx2"/>
                </a:solidFill>
              </a:rPr>
              <a:t>Q66.1  Pied </a:t>
            </a:r>
            <a:r>
              <a:rPr lang="fr-FR" sz="1850" b="1" dirty="0" err="1">
                <a:solidFill>
                  <a:schemeClr val="tx2"/>
                </a:solidFill>
              </a:rPr>
              <a:t>calcanéo</a:t>
            </a:r>
            <a:r>
              <a:rPr lang="fr-FR" sz="1850" b="1" dirty="0">
                <a:solidFill>
                  <a:schemeClr val="tx2"/>
                </a:solidFill>
              </a:rPr>
              <a:t>-varus (</a:t>
            </a:r>
            <a:r>
              <a:rPr lang="fr-FR" sz="1850" b="1" dirty="0" err="1">
                <a:solidFill>
                  <a:schemeClr val="tx2"/>
                </a:solidFill>
              </a:rPr>
              <a:t>Talipes</a:t>
            </a:r>
            <a:r>
              <a:rPr lang="fr-FR" sz="1850" b="1" dirty="0">
                <a:solidFill>
                  <a:schemeClr val="tx2"/>
                </a:solidFill>
              </a:rPr>
              <a:t> </a:t>
            </a:r>
            <a:r>
              <a:rPr lang="fr-FR" sz="1850" b="1" dirty="0" err="1">
                <a:solidFill>
                  <a:schemeClr val="tx2"/>
                </a:solidFill>
              </a:rPr>
              <a:t>calcaneovarus</a:t>
            </a:r>
            <a:r>
              <a:rPr lang="fr-FR" sz="1850" b="1" dirty="0">
                <a:solidFill>
                  <a:schemeClr val="tx2"/>
                </a:solidFill>
              </a:rPr>
              <a:t>)</a:t>
            </a:r>
            <a:endParaRPr lang="en-US" sz="1850" b="1" dirty="0">
              <a:solidFill>
                <a:schemeClr val="tx2"/>
              </a:solidFill>
            </a:endParaRPr>
          </a:p>
          <a:p>
            <a:pPr rtl="0"/>
            <a:r>
              <a:rPr lang="fr-FR" sz="1850" b="1" dirty="0">
                <a:solidFill>
                  <a:schemeClr val="tx2"/>
                </a:solidFill>
              </a:rPr>
              <a:t>Q66.4  Pied </a:t>
            </a:r>
            <a:r>
              <a:rPr lang="fr-FR" sz="1850" b="1" dirty="0" err="1">
                <a:solidFill>
                  <a:schemeClr val="tx2"/>
                </a:solidFill>
              </a:rPr>
              <a:t>calcanéo</a:t>
            </a:r>
            <a:r>
              <a:rPr lang="fr-FR" sz="1850" b="1" dirty="0">
                <a:solidFill>
                  <a:schemeClr val="tx2"/>
                </a:solidFill>
              </a:rPr>
              <a:t>-valgus (</a:t>
            </a:r>
            <a:r>
              <a:rPr lang="fr-FR" sz="1850" b="1" dirty="0" err="1">
                <a:solidFill>
                  <a:schemeClr val="tx2"/>
                </a:solidFill>
              </a:rPr>
              <a:t>Talipes</a:t>
            </a:r>
            <a:r>
              <a:rPr lang="fr-FR" sz="1850" b="1" dirty="0">
                <a:solidFill>
                  <a:schemeClr val="tx2"/>
                </a:solidFill>
              </a:rPr>
              <a:t> </a:t>
            </a:r>
            <a:r>
              <a:rPr lang="fr-FR" sz="1850" b="1" dirty="0" err="1">
                <a:solidFill>
                  <a:schemeClr val="tx2"/>
                </a:solidFill>
              </a:rPr>
              <a:t>calcaneovalgus</a:t>
            </a:r>
            <a:r>
              <a:rPr lang="fr-FR" sz="1850" b="1" dirty="0">
                <a:solidFill>
                  <a:schemeClr val="tx2"/>
                </a:solidFill>
              </a:rPr>
              <a:t>)</a:t>
            </a:r>
            <a:endParaRPr lang="en-US" sz="1850" b="1" dirty="0">
              <a:solidFill>
                <a:schemeClr val="tx2"/>
              </a:solidFill>
            </a:endParaRPr>
          </a:p>
          <a:p>
            <a:pPr rtl="0"/>
            <a:r>
              <a:rPr lang="fr-FR" sz="1850" b="1" dirty="0">
                <a:solidFill>
                  <a:schemeClr val="tx2"/>
                </a:solidFill>
              </a:rPr>
              <a:t>Q66.8  Autres déformations congénitales des pieds</a:t>
            </a:r>
          </a:p>
          <a:p>
            <a:pPr marL="0" indent="0" rtl="0">
              <a:buNone/>
            </a:pPr>
            <a:r>
              <a:rPr lang="fr-FR" sz="1850" b="1" dirty="0">
                <a:solidFill>
                  <a:schemeClr val="tx2"/>
                </a:solidFill>
              </a:rPr>
              <a:t>	  Pied bot non spécifié</a:t>
            </a:r>
          </a:p>
          <a:p>
            <a:pPr rtl="0"/>
            <a:r>
              <a:rPr lang="fr-FR" sz="1850" b="1" u="sng" dirty="0">
                <a:solidFill>
                  <a:schemeClr val="tx2"/>
                </a:solidFill>
              </a:rPr>
              <a:t>Exclusions</a:t>
            </a:r>
            <a:endParaRPr lang="en-US" sz="1850" b="1" dirty="0">
              <a:solidFill>
                <a:schemeClr val="tx2"/>
              </a:solidFill>
            </a:endParaRPr>
          </a:p>
          <a:p>
            <a:pPr marL="0" indent="0" rtl="0">
              <a:buNone/>
            </a:pPr>
            <a:r>
              <a:rPr lang="fr-FR" sz="1850" b="1" dirty="0">
                <a:solidFill>
                  <a:schemeClr val="tx2"/>
                </a:solidFill>
              </a:rPr>
              <a:t>   	Pied bot, positionnel</a:t>
            </a:r>
          </a:p>
          <a:p>
            <a:pPr marL="0" indent="0" rtl="0">
              <a:buNone/>
            </a:pPr>
            <a:r>
              <a:rPr lang="fr-FR" sz="1850" b="1" dirty="0">
                <a:solidFill>
                  <a:schemeClr val="tx2"/>
                </a:solidFill>
              </a:rPr>
              <a:t>	Pied bot associé avec : </a:t>
            </a:r>
          </a:p>
          <a:p>
            <a:pPr marL="0" indent="0" rtl="0">
              <a:buNone/>
            </a:pPr>
            <a:r>
              <a:rPr lang="fr-FR" sz="1850" b="1" dirty="0">
                <a:solidFill>
                  <a:schemeClr val="tx2"/>
                </a:solidFill>
              </a:rPr>
              <a:t>	- diagnostic neuromusculaire (p. ex. séquence spina bifida) - syndromes, tels que l’arthrogrypose multiple congénitale, la dystrophie </a:t>
            </a:r>
            <a:r>
              <a:rPr lang="fr-FR" sz="1850" b="1" dirty="0" err="1">
                <a:solidFill>
                  <a:schemeClr val="tx2"/>
                </a:solidFill>
              </a:rPr>
              <a:t>myotonique</a:t>
            </a:r>
            <a:r>
              <a:rPr lang="fr-FR" sz="1850" b="1" dirty="0">
                <a:solidFill>
                  <a:schemeClr val="tx2"/>
                </a:solidFill>
              </a:rPr>
              <a:t> congénitale ou la dysplasie </a:t>
            </a:r>
            <a:r>
              <a:rPr lang="fr-FR" sz="1850" b="1" dirty="0" err="1">
                <a:solidFill>
                  <a:schemeClr val="tx2"/>
                </a:solidFill>
              </a:rPr>
              <a:t>diastrophique</a:t>
            </a:r>
            <a:endParaRPr lang="en-US" sz="1850" b="1" dirty="0">
              <a:solidFill>
                <a:schemeClr val="tx2"/>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452320" y="2351091"/>
            <a:ext cx="1413712" cy="180519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012160" y="2351092"/>
            <a:ext cx="1391380" cy="1805195"/>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68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13</a:t>
            </a:fld>
            <a:endParaRPr lang="en-US" sz="1000" dirty="0">
              <a:solidFill>
                <a:srgbClr val="1F497D"/>
              </a:solidFill>
              <a:latin typeface="Calibri" pitchFamily="34" charset="0"/>
            </a:endParaRPr>
          </a:p>
        </p:txBody>
      </p:sp>
      <p:sp>
        <p:nvSpPr>
          <p:cNvPr id="4" name="Title 3"/>
          <p:cNvSpPr>
            <a:spLocks noGrp="1"/>
          </p:cNvSpPr>
          <p:nvPr>
            <p:ph type="title"/>
          </p:nvPr>
        </p:nvSpPr>
        <p:spPr/>
        <p:txBody>
          <a:bodyPr rtlCol="0"/>
          <a:lstStyle/>
          <a:p>
            <a:pPr rtl="0"/>
            <a:r>
              <a:rPr lang="fr-FR" sz="3200" b="1">
                <a:solidFill>
                  <a:schemeClr val="tx2"/>
                </a:solidFill>
              </a:rPr>
              <a:t>Pied calcanéo-varus (Talipes calcaneovarus)</a:t>
            </a:r>
            <a:r>
              <a:rPr lang="es-ES" sz="3200" b="1" dirty="0">
                <a:solidFill>
                  <a:schemeClr val="tx2"/>
                </a:solidFill>
              </a:rPr>
              <a:t/>
            </a:r>
            <a:br>
              <a:rPr lang="es-ES" sz="3200" b="1" dirty="0">
                <a:solidFill>
                  <a:schemeClr val="tx2"/>
                </a:solidFill>
              </a:rPr>
            </a:br>
            <a:endParaRPr lang="en-US" sz="3200" b="1" dirty="0">
              <a:solidFill>
                <a:schemeClr val="tx2"/>
              </a:solidFill>
            </a:endParaRPr>
          </a:p>
        </p:txBody>
      </p:sp>
      <p:sp>
        <p:nvSpPr>
          <p:cNvPr id="2" name="Rectangle 1"/>
          <p:cNvSpPr/>
          <p:nvPr/>
        </p:nvSpPr>
        <p:spPr>
          <a:xfrm>
            <a:off x="884734" y="2047488"/>
            <a:ext cx="4767386" cy="2677656"/>
          </a:xfrm>
          <a:prstGeom prst="rect">
            <a:avLst/>
          </a:prstGeom>
        </p:spPr>
        <p:txBody>
          <a:bodyPr wrap="square" rtlCol="0">
            <a:spAutoFit/>
          </a:bodyPr>
          <a:lstStyle/>
          <a:p>
            <a:pPr rtl="0"/>
            <a:r>
              <a:rPr lang="fr-FR" sz="2800">
                <a:solidFill>
                  <a:schemeClr val="tx2"/>
                </a:solidFill>
              </a:rPr>
              <a:t>Dorsiflexion excessive du pied permettant au dos de rentrer en contact avec l’aspect antérieur du bas de la jambe - l’orteil pointe vers le haut, la voute est plate</a:t>
            </a:r>
          </a:p>
        </p:txBody>
      </p:sp>
      <p:pic>
        <p:nvPicPr>
          <p:cNvPr id="1026" name="Picture 2" descr="picture of talipes calcaneova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1772816"/>
            <a:ext cx="2034059" cy="3377991"/>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522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14</a:t>
            </a:fld>
            <a:endParaRPr lang="en-US" sz="1000" dirty="0">
              <a:solidFill>
                <a:srgbClr val="1F497D"/>
              </a:solidFill>
              <a:latin typeface="Calibri" pitchFamily="34" charset="0"/>
            </a:endParaRPr>
          </a:p>
        </p:txBody>
      </p:sp>
      <p:sp>
        <p:nvSpPr>
          <p:cNvPr id="2" name="Titolo 1"/>
          <p:cNvSpPr>
            <a:spLocks noGrp="1"/>
          </p:cNvSpPr>
          <p:nvPr>
            <p:ph type="title"/>
          </p:nvPr>
        </p:nvSpPr>
        <p:spPr>
          <a:xfrm>
            <a:off x="467544" y="413792"/>
            <a:ext cx="8175699" cy="710952"/>
          </a:xfrm>
        </p:spPr>
        <p:txBody>
          <a:bodyPr rtlCol="0" anchor="ctr">
            <a:normAutofit/>
          </a:bodyPr>
          <a:lstStyle/>
          <a:p>
            <a:pPr rtl="0"/>
            <a:r>
              <a:rPr lang="fr-FR" sz="3200" b="1">
                <a:solidFill>
                  <a:schemeClr val="tx2"/>
                </a:solidFill>
              </a:rPr>
              <a:t>Pied calcanéo-valgus (Talipes calcaneovalgus)</a:t>
            </a:r>
            <a:endParaRPr lang="en-US" sz="3200" b="1" dirty="0">
              <a:solidFill>
                <a:schemeClr val="tx2"/>
              </a:solidFill>
            </a:endParaRPr>
          </a:p>
        </p:txBody>
      </p:sp>
      <p:sp>
        <p:nvSpPr>
          <p:cNvPr id="3" name="Segnaposto contenuto 2"/>
          <p:cNvSpPr>
            <a:spLocks noGrp="1"/>
          </p:cNvSpPr>
          <p:nvPr>
            <p:ph idx="1"/>
          </p:nvPr>
        </p:nvSpPr>
        <p:spPr>
          <a:xfrm>
            <a:off x="350935" y="1268760"/>
            <a:ext cx="8325521" cy="2304256"/>
          </a:xfrm>
        </p:spPr>
        <p:txBody>
          <a:bodyPr rtlCol="0">
            <a:noAutofit/>
          </a:bodyPr>
          <a:lstStyle/>
          <a:p>
            <a:pPr marL="0" indent="0" rtl="0">
              <a:buNone/>
            </a:pPr>
            <a:r>
              <a:rPr lang="fr-FR" sz="2400" dirty="0">
                <a:solidFill>
                  <a:schemeClr val="tx2"/>
                </a:solidFill>
              </a:rPr>
              <a:t>L’axe de la déformation </a:t>
            </a:r>
            <a:r>
              <a:rPr lang="fr-FR" sz="2400" dirty="0" err="1">
                <a:solidFill>
                  <a:schemeClr val="tx2"/>
                </a:solidFill>
              </a:rPr>
              <a:t>calcanéo</a:t>
            </a:r>
            <a:r>
              <a:rPr lang="fr-FR" sz="2400" dirty="0">
                <a:solidFill>
                  <a:schemeClr val="tx2"/>
                </a:solidFill>
              </a:rPr>
              <a:t>-valgus se situe dans le ligament </a:t>
            </a:r>
            <a:r>
              <a:rPr lang="fr-FR" sz="2400" dirty="0" err="1">
                <a:solidFill>
                  <a:schemeClr val="tx2"/>
                </a:solidFill>
              </a:rPr>
              <a:t>péronéo-astragalien</a:t>
            </a:r>
            <a:r>
              <a:rPr lang="fr-FR" sz="2400" dirty="0">
                <a:solidFill>
                  <a:schemeClr val="tx2"/>
                </a:solidFill>
              </a:rPr>
              <a:t>, où le pied se positionne en hyper-extension extrême. Le pied a une apparence tournée vers le haut et vers l’extérieur, l’avant-pied dorsal touchant pratiquement l’aspect antérieur de la cheville et du bas de la jambe.</a:t>
            </a:r>
            <a:endParaRPr lang="en-US" sz="2400" dirty="0">
              <a:solidFill>
                <a:schemeClr val="tx2"/>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25943" y="3575882"/>
            <a:ext cx="1526241" cy="1826158"/>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50935" y="6086038"/>
            <a:ext cx="8325521" cy="276999"/>
          </a:xfrm>
          <a:prstGeom prst="rect">
            <a:avLst/>
          </a:prstGeom>
        </p:spPr>
        <p:txBody>
          <a:bodyPr wrap="square" rtlCol="0">
            <a:spAutoFit/>
          </a:bodyPr>
          <a:lstStyle/>
          <a:p>
            <a:pPr rtl="0"/>
            <a:r>
              <a:rPr lang="fr-FR" sz="1200">
                <a:solidFill>
                  <a:schemeClr val="tx2"/>
                </a:solidFill>
              </a:rPr>
              <a:t>Source d’illustration : http://www.human-phenotype-ontology.org/hpoweb/showterm?id=HP:0001884</a:t>
            </a:r>
          </a:p>
        </p:txBody>
      </p:sp>
    </p:spTree>
    <p:extLst>
      <p:ext uri="{BB962C8B-B14F-4D97-AF65-F5344CB8AC3E}">
        <p14:creationId xmlns:p14="http://schemas.microsoft.com/office/powerpoint/2010/main" xmlns="" val="13235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79758"/>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15</a:t>
            </a:fld>
            <a:endParaRPr lang="en-US" sz="1000" dirty="0">
              <a:solidFill>
                <a:srgbClr val="1F497D"/>
              </a:solidFill>
              <a:latin typeface="Calibri" pitchFamily="34" charset="0"/>
            </a:endParaRPr>
          </a:p>
        </p:txBody>
      </p:sp>
      <p:sp>
        <p:nvSpPr>
          <p:cNvPr id="11" name="Titolo 1"/>
          <p:cNvSpPr>
            <a:spLocks noGrp="1"/>
          </p:cNvSpPr>
          <p:nvPr>
            <p:ph type="title"/>
          </p:nvPr>
        </p:nvSpPr>
        <p:spPr/>
        <p:txBody>
          <a:bodyPr rtlCol="0"/>
          <a:lstStyle/>
          <a:p>
            <a:pPr rtl="0"/>
            <a:r>
              <a:rPr lang="fr-FR" b="1">
                <a:solidFill>
                  <a:schemeClr val="tx2"/>
                </a:solidFill>
              </a:rPr>
              <a:t>Des questions ?</a:t>
            </a:r>
            <a:endParaRPr lang="en-US" b="1" dirty="0">
              <a:solidFill>
                <a:schemeClr val="tx2"/>
              </a:solidFill>
            </a:endParaRPr>
          </a:p>
        </p:txBody>
      </p:sp>
      <p:sp>
        <p:nvSpPr>
          <p:cNvPr id="6" name="CasellaDiTesto 5"/>
          <p:cNvSpPr txBox="1"/>
          <p:nvPr/>
        </p:nvSpPr>
        <p:spPr>
          <a:xfrm>
            <a:off x="611560" y="5288340"/>
            <a:ext cx="7488832" cy="1569660"/>
          </a:xfrm>
          <a:prstGeom prst="rect">
            <a:avLst/>
          </a:prstGeom>
          <a:noFill/>
        </p:spPr>
        <p:txBody>
          <a:bodyPr wrap="square" rtlCol="0">
            <a:spAutoFit/>
          </a:bodyPr>
          <a:lstStyle/>
          <a:p>
            <a:pPr rtl="0"/>
            <a:r>
              <a:rPr lang="fr-FR" sz="2400" dirty="0">
                <a:solidFill>
                  <a:schemeClr val="tx2"/>
                </a:solidFill>
              </a:rPr>
              <a:t>Si vous avez des questions, veuillez envoyer un e-mail à centre@icbdsr.org ou à birthdefectscount@cdc.gov</a:t>
            </a:r>
          </a:p>
          <a:p>
            <a:pPr algn="ctr" rtl="0"/>
            <a:endParaRPr lang="it-IT" sz="2400" b="1" dirty="0">
              <a:solidFill>
                <a:schemeClr val="tx2"/>
              </a:solidFill>
              <a:latin typeface="+mn-lt"/>
            </a:endParaRPr>
          </a:p>
          <a:p>
            <a:pPr algn="ctr" rtl="0"/>
            <a:r>
              <a:rPr lang="fr-FR" sz="2400" dirty="0">
                <a:solidFill>
                  <a:schemeClr val="tx2"/>
                </a:solidFill>
                <a:latin typeface="+mn-lt"/>
              </a:rPr>
              <a:t>  </a:t>
            </a:r>
            <a:endParaRPr lang="it-IT" sz="2400" dirty="0">
              <a:solidFill>
                <a:schemeClr val="tx2"/>
              </a:solidFill>
              <a:latin typeface="+mn-lt"/>
            </a:endParaRPr>
          </a:p>
        </p:txBody>
      </p:sp>
      <p:pic>
        <p:nvPicPr>
          <p:cNvPr id="12" name="Picture 5" descr="picture of a question ma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1417638"/>
            <a:ext cx="2596488" cy="3639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357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rtlCol="0" anchor="ctr">
            <a:normAutofit/>
          </a:bodyPr>
          <a:lstStyle/>
          <a:p>
            <a:pPr algn="ctr" rtl="0"/>
            <a:r>
              <a:rPr lang="fr-FR" sz="3200" dirty="0">
                <a:solidFill>
                  <a:schemeClr val="tx2"/>
                </a:solidFill>
              </a:rPr>
              <a:t>Objectifs d’apprentissage</a:t>
            </a:r>
            <a:endParaRPr lang="en-US" sz="3200" dirty="0">
              <a:solidFill>
                <a:schemeClr val="tx2"/>
              </a:solidFill>
            </a:endParaRPr>
          </a:p>
        </p:txBody>
      </p:sp>
      <p:sp>
        <p:nvSpPr>
          <p:cNvPr id="5" name="Content Placeholder 2"/>
          <p:cNvSpPr txBox="1">
            <a:spLocks/>
          </p:cNvSpPr>
          <p:nvPr/>
        </p:nvSpPr>
        <p:spPr>
          <a:xfrm>
            <a:off x="434305" y="1986528"/>
            <a:ext cx="8291264" cy="3312368"/>
          </a:xfrm>
          <a:prstGeom prst="rect">
            <a:avLst/>
          </a:prstGeom>
        </p:spPr>
        <p:txBody>
          <a:bodyPr rtlCol="0"/>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buClr>
                <a:schemeClr val="tx2"/>
              </a:buClr>
              <a:buFont typeface="Arial" panose="020B0604020202020204" pitchFamily="34" charset="0"/>
              <a:buChar char="•"/>
            </a:pPr>
            <a:r>
              <a:rPr lang="fr-FR" sz="2200">
                <a:solidFill>
                  <a:schemeClr val="tx2"/>
                </a:solidFill>
                <a:latin typeface="+mj-lt"/>
              </a:rPr>
              <a:t>À la fin de cette présentation, les participants seront en mesure de décrire :</a:t>
            </a:r>
          </a:p>
          <a:p>
            <a:pPr lvl="1" rtl="0">
              <a:buClr>
                <a:schemeClr val="tx2"/>
              </a:buClr>
              <a:buFont typeface="Arial" panose="020B0604020202020204" pitchFamily="34" charset="0"/>
              <a:buChar char="•"/>
            </a:pPr>
            <a:r>
              <a:rPr lang="fr-FR" sz="2200">
                <a:solidFill>
                  <a:schemeClr val="tx2"/>
                </a:solidFill>
                <a:latin typeface="+mj-lt"/>
                <a:cs typeface="Arial" pitchFamily="34" charset="0"/>
              </a:rPr>
              <a:t>Les caractéristiques cliniques du </a:t>
            </a:r>
            <a:r>
              <a:rPr lang="fr-FR" sz="2200">
                <a:solidFill>
                  <a:schemeClr val="tx2"/>
                </a:solidFill>
                <a:latin typeface="+mj-lt"/>
              </a:rPr>
              <a:t>pied bot varus équin</a:t>
            </a:r>
            <a:endParaRPr lang="en-US" sz="2200" dirty="0">
              <a:solidFill>
                <a:schemeClr val="tx2"/>
              </a:solidFill>
              <a:latin typeface="+mj-lt"/>
              <a:cs typeface="Arial" pitchFamily="34" charset="0"/>
            </a:endParaRPr>
          </a:p>
          <a:p>
            <a:pPr lvl="1" rtl="0">
              <a:buClr>
                <a:schemeClr val="tx2"/>
              </a:buClr>
              <a:buFont typeface="Arial" panose="020B0604020202020204" pitchFamily="34" charset="0"/>
              <a:buChar char="•"/>
            </a:pPr>
            <a:r>
              <a:rPr lang="fr-FR" sz="2200">
                <a:solidFill>
                  <a:schemeClr val="tx2"/>
                </a:solidFill>
                <a:latin typeface="+mj-lt"/>
                <a:cs typeface="Arial" pitchFamily="34" charset="0"/>
              </a:rPr>
              <a:t>Les caractéristiques épidémiologiques du </a:t>
            </a:r>
            <a:r>
              <a:rPr lang="fr-FR" sz="2200">
                <a:solidFill>
                  <a:schemeClr val="tx2"/>
                </a:solidFill>
                <a:latin typeface="+mj-lt"/>
              </a:rPr>
              <a:t>pied bot varus équin</a:t>
            </a:r>
          </a:p>
          <a:p>
            <a:pPr lvl="1" rtl="0">
              <a:buClr>
                <a:schemeClr val="tx2"/>
              </a:buClr>
              <a:buFont typeface="Arial" panose="020B0604020202020204" pitchFamily="34" charset="0"/>
              <a:buChar char="•"/>
            </a:pPr>
            <a:r>
              <a:rPr lang="fr-FR" sz="2200">
                <a:solidFill>
                  <a:schemeClr val="tx2"/>
                </a:solidFill>
                <a:latin typeface="+mj-lt"/>
                <a:cs typeface="Arial" pitchFamily="34" charset="0"/>
              </a:rPr>
              <a:t>Les éléments de signalement et de codification</a:t>
            </a:r>
            <a:endParaRPr lang="en-US" sz="2200" dirty="0">
              <a:solidFill>
                <a:schemeClr val="tx2"/>
              </a:solidFill>
              <a:latin typeface="+mj-lt"/>
              <a:cs typeface="Arial" pitchFamily="34" charset="0"/>
            </a:endParaRPr>
          </a:p>
          <a:p>
            <a:pPr lvl="1" rtl="0"/>
            <a:endParaRPr lang="en-US" sz="2200" dirty="0">
              <a:solidFill>
                <a:schemeClr val="tx2"/>
              </a:solidFill>
            </a:endParaRPr>
          </a:p>
        </p:txBody>
      </p:sp>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dirty="0">
                <a:solidFill>
                  <a:schemeClr val="tx2"/>
                </a:solidFill>
                <a:latin typeface="Calibri" pitchFamily="34" charset="0"/>
              </a:rPr>
              <a:t>Pied bot </a:t>
            </a:r>
            <a:r>
              <a:rPr lang="fr-FR" sz="1000" dirty="0">
                <a:solidFill>
                  <a:schemeClr val="tx2"/>
                </a:solidFill>
                <a:latin typeface="Calibri" pitchFamily="34" charset="0"/>
                <a:cs typeface="+mn-cs"/>
              </a:rPr>
              <a:t>                                                                                                                          					 |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2</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xmlns="" val="17524134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44016" y="266353"/>
            <a:ext cx="7772400" cy="892334"/>
          </a:xfrm>
        </p:spPr>
        <p:txBody>
          <a:bodyPr rtlCol="0">
            <a:normAutofit fontScale="90000"/>
          </a:bodyPr>
          <a:lstStyle/>
          <a:p>
            <a:pPr rtl="0"/>
            <a:r>
              <a:rPr lang="fr-FR" sz="3200" b="1">
                <a:solidFill>
                  <a:schemeClr val="tx2"/>
                </a:solidFill>
              </a:rPr>
              <a:t>Anatomie du pied</a:t>
            </a:r>
            <a:r>
              <a:rPr lang="en-US" b="1" dirty="0">
                <a:solidFill>
                  <a:schemeClr val="tx2"/>
                </a:solidFill>
              </a:rPr>
              <a:t/>
            </a:r>
            <a:br>
              <a:rPr lang="en-US" b="1" dirty="0">
                <a:solidFill>
                  <a:schemeClr val="tx2"/>
                </a:solidFill>
              </a:rPr>
            </a:br>
            <a:endParaRPr lang="en-US" dirty="0"/>
          </a:p>
        </p:txBody>
      </p:sp>
      <p:sp>
        <p:nvSpPr>
          <p:cNvPr id="2" name="Rectangle 2" descr="blank box"/>
          <p:cNvSpPr>
            <a:spLocks noChangeArrowheads="1"/>
          </p:cNvSpPr>
          <p:nvPr/>
        </p:nvSpPr>
        <p:spPr bwMode="auto">
          <a:xfrm>
            <a:off x="0" y="-33700"/>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rtl="0"/>
            <a:endParaRPr lang="en-US">
              <a:solidFill>
                <a:schemeClr val="tx2"/>
              </a:solidFill>
            </a:endParaRPr>
          </a:p>
        </p:txBody>
      </p:sp>
      <p:sp>
        <p:nvSpPr>
          <p:cNvPr id="17" name="TextBox 16"/>
          <p:cNvSpPr txBox="1"/>
          <p:nvPr/>
        </p:nvSpPr>
        <p:spPr>
          <a:xfrm>
            <a:off x="5364008" y="795910"/>
            <a:ext cx="2296206" cy="369332"/>
          </a:xfrm>
          <a:prstGeom prst="rect">
            <a:avLst/>
          </a:prstGeom>
          <a:solidFill>
            <a:srgbClr val="CCECFF"/>
          </a:solidFill>
        </p:spPr>
        <p:txBody>
          <a:bodyPr wrap="none" rtlCol="0">
            <a:spAutoFit/>
          </a:bodyPr>
          <a:lstStyle/>
          <a:p>
            <a:pPr rtl="0"/>
            <a:r>
              <a:rPr lang="fr-FR" b="1">
                <a:solidFill>
                  <a:schemeClr val="tx2"/>
                </a:solidFill>
              </a:rPr>
              <a:t>Anomalies du pied</a:t>
            </a:r>
            <a:endParaRPr lang="en-US" b="1" dirty="0">
              <a:solidFill>
                <a:schemeClr val="tx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644068" y="1275710"/>
            <a:ext cx="3672288" cy="4713040"/>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descr="talipes equinovarus"/>
          <p:cNvSpPr/>
          <p:nvPr/>
        </p:nvSpPr>
        <p:spPr>
          <a:xfrm>
            <a:off x="5868144" y="4289413"/>
            <a:ext cx="1184027" cy="168870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2"/>
              </a:solidFill>
            </a:endParaRPr>
          </a:p>
        </p:txBody>
      </p:sp>
      <p:sp>
        <p:nvSpPr>
          <p:cNvPr id="16" name="TextBox 15"/>
          <p:cNvSpPr txBox="1"/>
          <p:nvPr/>
        </p:nvSpPr>
        <p:spPr>
          <a:xfrm>
            <a:off x="1691680" y="875832"/>
            <a:ext cx="1382494" cy="369332"/>
          </a:xfrm>
          <a:prstGeom prst="rect">
            <a:avLst/>
          </a:prstGeom>
          <a:solidFill>
            <a:srgbClr val="CCECFF"/>
          </a:solidFill>
        </p:spPr>
        <p:txBody>
          <a:bodyPr wrap="none" rtlCol="0">
            <a:spAutoFit/>
          </a:bodyPr>
          <a:lstStyle/>
          <a:p>
            <a:pPr rtl="0"/>
            <a:r>
              <a:rPr lang="fr-FR" b="1">
                <a:solidFill>
                  <a:schemeClr val="tx2"/>
                </a:solidFill>
              </a:rPr>
              <a:t>Pied normal</a:t>
            </a:r>
            <a:endParaRPr lang="en-US" b="1" dirty="0">
              <a:solidFill>
                <a:schemeClr val="tx2"/>
              </a:solidFill>
            </a:endParaRPr>
          </a:p>
        </p:txBody>
      </p:sp>
      <p:pic>
        <p:nvPicPr>
          <p:cNvPr id="11" name="Picture 3" descr="Picture showing the structure and parts of a normal foot: forefoot, midfoot, navicular, talus, hindfoot, and calcsneus."/>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626" r="55919"/>
          <a:stretch/>
        </p:blipFill>
        <p:spPr bwMode="auto">
          <a:xfrm>
            <a:off x="1090351" y="1403648"/>
            <a:ext cx="2567249" cy="4569144"/>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34805" y="2331554"/>
            <a:ext cx="1115690" cy="338554"/>
          </a:xfrm>
          <a:prstGeom prst="rect">
            <a:avLst/>
          </a:prstGeom>
          <a:solidFill>
            <a:srgbClr val="CCECFF"/>
          </a:solidFill>
        </p:spPr>
        <p:txBody>
          <a:bodyPr wrap="none" rtlCol="0">
            <a:spAutoFit/>
          </a:bodyPr>
          <a:lstStyle/>
          <a:p>
            <a:pPr rtl="0"/>
            <a:r>
              <a:rPr lang="fr-FR" sz="1600" b="1" dirty="0">
                <a:solidFill>
                  <a:schemeClr val="tx2"/>
                </a:solidFill>
              </a:rPr>
              <a:t>Avant-pied</a:t>
            </a:r>
            <a:endParaRPr lang="en-US" sz="1600" b="1" dirty="0">
              <a:solidFill>
                <a:schemeClr val="tx2"/>
              </a:solidFill>
            </a:endParaRPr>
          </a:p>
        </p:txBody>
      </p:sp>
      <p:sp>
        <p:nvSpPr>
          <p:cNvPr id="21" name="TextBox 20"/>
          <p:cNvSpPr txBox="1"/>
          <p:nvPr/>
        </p:nvSpPr>
        <p:spPr>
          <a:xfrm>
            <a:off x="1990345" y="4530386"/>
            <a:ext cx="614271" cy="338554"/>
          </a:xfrm>
          <a:prstGeom prst="rect">
            <a:avLst/>
          </a:prstGeom>
          <a:solidFill>
            <a:srgbClr val="CCECFF"/>
          </a:solidFill>
        </p:spPr>
        <p:txBody>
          <a:bodyPr wrap="none" rtlCol="0">
            <a:spAutoFit/>
          </a:bodyPr>
          <a:lstStyle/>
          <a:p>
            <a:pPr rtl="0"/>
            <a:r>
              <a:rPr lang="fr-FR" sz="1600" b="1" dirty="0">
                <a:solidFill>
                  <a:schemeClr val="tx2"/>
                </a:solidFill>
              </a:rPr>
              <a:t>Talus</a:t>
            </a:r>
            <a:endParaRPr lang="en-US" sz="1600" b="1" dirty="0">
              <a:solidFill>
                <a:schemeClr val="tx2"/>
              </a:solidFill>
            </a:endParaRPr>
          </a:p>
        </p:txBody>
      </p:sp>
      <p:sp>
        <p:nvSpPr>
          <p:cNvPr id="5" name="TextBox 4"/>
          <p:cNvSpPr txBox="1"/>
          <p:nvPr/>
        </p:nvSpPr>
        <p:spPr>
          <a:xfrm>
            <a:off x="2772518" y="5619418"/>
            <a:ext cx="1036246" cy="338554"/>
          </a:xfrm>
          <a:prstGeom prst="rect">
            <a:avLst/>
          </a:prstGeom>
          <a:solidFill>
            <a:srgbClr val="CCECFF"/>
          </a:solidFill>
        </p:spPr>
        <p:txBody>
          <a:bodyPr wrap="none" rtlCol="0">
            <a:spAutoFit/>
          </a:bodyPr>
          <a:lstStyle/>
          <a:p>
            <a:pPr rtl="0"/>
            <a:r>
              <a:rPr lang="fr-FR" sz="1600" b="1" dirty="0">
                <a:solidFill>
                  <a:schemeClr val="tx2"/>
                </a:solidFill>
              </a:rPr>
              <a:t>Calcanéus</a:t>
            </a:r>
            <a:endParaRPr lang="en-US" sz="1600" b="1" dirty="0">
              <a:solidFill>
                <a:schemeClr val="tx2"/>
              </a:solidFill>
            </a:endParaRPr>
          </a:p>
        </p:txBody>
      </p:sp>
      <p:sp>
        <p:nvSpPr>
          <p:cNvPr id="14" name="TextBox 13"/>
          <p:cNvSpPr txBox="1"/>
          <p:nvPr/>
        </p:nvSpPr>
        <p:spPr>
          <a:xfrm>
            <a:off x="1072636" y="3678264"/>
            <a:ext cx="849913" cy="338554"/>
          </a:xfrm>
          <a:prstGeom prst="rect">
            <a:avLst/>
          </a:prstGeom>
          <a:solidFill>
            <a:srgbClr val="CCECFF"/>
          </a:solidFill>
        </p:spPr>
        <p:txBody>
          <a:bodyPr wrap="none" rtlCol="0">
            <a:spAutoFit/>
          </a:bodyPr>
          <a:lstStyle/>
          <a:p>
            <a:pPr rtl="0"/>
            <a:r>
              <a:rPr lang="fr-FR" sz="1600" b="1" dirty="0" err="1">
                <a:solidFill>
                  <a:schemeClr val="tx2"/>
                </a:solidFill>
              </a:rPr>
              <a:t>Mi-pied</a:t>
            </a:r>
            <a:endParaRPr lang="en-US" sz="1600" b="1" dirty="0">
              <a:solidFill>
                <a:schemeClr val="tx2"/>
              </a:solidFill>
            </a:endParaRPr>
          </a:p>
        </p:txBody>
      </p:sp>
      <p:sp>
        <p:nvSpPr>
          <p:cNvPr id="22" name="TextBox 21"/>
          <p:cNvSpPr txBox="1"/>
          <p:nvPr/>
        </p:nvSpPr>
        <p:spPr>
          <a:xfrm>
            <a:off x="2057380" y="4026330"/>
            <a:ext cx="1135247" cy="338554"/>
          </a:xfrm>
          <a:prstGeom prst="rect">
            <a:avLst/>
          </a:prstGeom>
          <a:solidFill>
            <a:srgbClr val="CCECFF"/>
          </a:solidFill>
        </p:spPr>
        <p:txBody>
          <a:bodyPr wrap="none" rtlCol="0">
            <a:spAutoFit/>
          </a:bodyPr>
          <a:lstStyle/>
          <a:p>
            <a:pPr rtl="0"/>
            <a:r>
              <a:rPr lang="fr-FR" sz="1600" b="1" dirty="0">
                <a:solidFill>
                  <a:schemeClr val="tx2"/>
                </a:solidFill>
              </a:rPr>
              <a:t>Naviculaire</a:t>
            </a:r>
            <a:endParaRPr lang="en-US" sz="1600" b="1" dirty="0">
              <a:solidFill>
                <a:schemeClr val="tx2"/>
              </a:solidFill>
            </a:endParaRPr>
          </a:p>
        </p:txBody>
      </p:sp>
      <p:sp>
        <p:nvSpPr>
          <p:cNvPr id="15" name="TextBox 14"/>
          <p:cNvSpPr txBox="1"/>
          <p:nvPr/>
        </p:nvSpPr>
        <p:spPr>
          <a:xfrm>
            <a:off x="1062088" y="4797152"/>
            <a:ext cx="1219501" cy="338554"/>
          </a:xfrm>
          <a:prstGeom prst="rect">
            <a:avLst/>
          </a:prstGeom>
          <a:solidFill>
            <a:srgbClr val="CCECFF"/>
          </a:solidFill>
        </p:spPr>
        <p:txBody>
          <a:bodyPr wrap="none" rtlCol="0">
            <a:spAutoFit/>
          </a:bodyPr>
          <a:lstStyle/>
          <a:p>
            <a:pPr rtl="0"/>
            <a:r>
              <a:rPr lang="fr-FR" sz="1600" b="1" dirty="0">
                <a:solidFill>
                  <a:schemeClr val="tx2"/>
                </a:solidFill>
              </a:rPr>
              <a:t>Arrière-pied</a:t>
            </a:r>
            <a:endParaRPr lang="en-US" sz="1600" b="1" dirty="0">
              <a:solidFill>
                <a:schemeClr val="tx2"/>
              </a:solidFill>
            </a:endParaRPr>
          </a:p>
        </p:txBody>
      </p:sp>
      <p:sp>
        <p:nvSpPr>
          <p:cNvPr id="4" name="Rectangle 3" descr="calcaneus"/>
          <p:cNvSpPr/>
          <p:nvPr/>
        </p:nvSpPr>
        <p:spPr>
          <a:xfrm>
            <a:off x="2699792" y="5661248"/>
            <a:ext cx="1039956" cy="316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2"/>
              </a:solidFill>
            </a:endParaRPr>
          </a:p>
        </p:txBody>
      </p:sp>
      <p:sp>
        <p:nvSpPr>
          <p:cNvPr id="7" name="TextBox 6"/>
          <p:cNvSpPr txBox="1"/>
          <p:nvPr/>
        </p:nvSpPr>
        <p:spPr>
          <a:xfrm>
            <a:off x="92365" y="5998621"/>
            <a:ext cx="9051635" cy="646331"/>
          </a:xfrm>
          <a:prstGeom prst="rect">
            <a:avLst/>
          </a:prstGeom>
          <a:noFill/>
        </p:spPr>
        <p:txBody>
          <a:bodyPr wrap="square" rtlCol="0">
            <a:spAutoFit/>
          </a:bodyPr>
          <a:lstStyle/>
          <a:p>
            <a:pPr rtl="0"/>
            <a:r>
              <a:rPr lang="fr-FR" sz="1200">
                <a:solidFill>
                  <a:schemeClr val="tx2"/>
                </a:solidFill>
              </a:rPr>
              <a:t>Source des illustrations : http://medicaldictionary.thefreedictionary.com/_/viewer.aspx?path=dorland&amp;name=talipes.jpg&amp;url=http%3A%2F%2Fmedical-dictionary.thefreedictionary.com%2Ftalipes</a:t>
            </a:r>
          </a:p>
        </p:txBody>
      </p:sp>
      <p:sp>
        <p:nvSpPr>
          <p:cNvPr id="8"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dirty="0">
                <a:solidFill>
                  <a:schemeClr val="tx2"/>
                </a:solidFill>
                <a:latin typeface="Calibri" pitchFamily="34" charset="0"/>
              </a:rPr>
              <a:t>Pied bot            </a:t>
            </a:r>
            <a:r>
              <a:rPr lang="fr-FR" sz="1000" dirty="0">
                <a:solidFill>
                  <a:schemeClr val="tx2"/>
                </a:solidFill>
                <a:latin typeface="Calibri" pitchFamily="34" charset="0"/>
                <a:cs typeface="+mn-cs"/>
              </a:rPr>
              <a:t>                                                                                                               					 |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3</a:t>
            </a:fld>
            <a:endParaRPr lang="en-US" sz="1000" dirty="0">
              <a:solidFill>
                <a:schemeClr val="tx2"/>
              </a:solidFill>
              <a:latin typeface="Calibri" pitchFamily="34" charset="0"/>
              <a:cs typeface="+mn-cs"/>
            </a:endParaRPr>
          </a:p>
        </p:txBody>
      </p:sp>
      <p:grpSp>
        <p:nvGrpSpPr>
          <p:cNvPr id="20" name="Group 19" descr="blank box"/>
          <p:cNvGrpSpPr/>
          <p:nvPr/>
        </p:nvGrpSpPr>
        <p:grpSpPr>
          <a:xfrm>
            <a:off x="3563888" y="1275710"/>
            <a:ext cx="694680" cy="1402750"/>
            <a:chOff x="3563888" y="1275710"/>
            <a:chExt cx="694680" cy="1402750"/>
          </a:xfrm>
          <a:noFill/>
        </p:grpSpPr>
        <p:sp>
          <p:nvSpPr>
            <p:cNvPr id="18" name="Rectangle 17"/>
            <p:cNvSpPr/>
            <p:nvPr/>
          </p:nvSpPr>
          <p:spPr>
            <a:xfrm>
              <a:off x="3563888" y="1275710"/>
              <a:ext cx="694680" cy="497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n>
                  <a:solidFill>
                    <a:schemeClr val="tx2"/>
                  </a:solidFill>
                </a:ln>
                <a:solidFill>
                  <a:schemeClr val="tx2"/>
                </a:solidFill>
              </a:endParaRPr>
            </a:p>
          </p:txBody>
        </p:sp>
        <p:sp>
          <p:nvSpPr>
            <p:cNvPr id="19" name="Rectangle 18"/>
            <p:cNvSpPr/>
            <p:nvPr/>
          </p:nvSpPr>
          <p:spPr>
            <a:xfrm>
              <a:off x="3741812" y="1764060"/>
              <a:ext cx="504056"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n>
                  <a:solidFill>
                    <a:schemeClr val="tx2"/>
                  </a:solidFill>
                </a:ln>
                <a:solidFill>
                  <a:schemeClr val="tx2"/>
                </a:solidFill>
              </a:endParaRPr>
            </a:p>
          </p:txBody>
        </p:sp>
      </p:grpSp>
    </p:spTree>
    <p:extLst>
      <p:ext uri="{BB962C8B-B14F-4D97-AF65-F5344CB8AC3E}">
        <p14:creationId xmlns:p14="http://schemas.microsoft.com/office/powerpoint/2010/main" xmlns="" val="356454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rtlCol="0" anchor="ctr"/>
          <a:lstStyle/>
          <a:p>
            <a:pPr rtl="0"/>
            <a:r>
              <a:rPr lang="fr-FR" sz="3600" b="1">
                <a:solidFill>
                  <a:schemeClr val="tx2"/>
                </a:solidFill>
              </a:rPr>
              <a:t>Pied bot varus équin</a:t>
            </a:r>
            <a:endParaRPr lang="en-US" sz="3600" b="1" dirty="0">
              <a:solidFill>
                <a:schemeClr val="tx2"/>
              </a:solidFill>
            </a:endParaRPr>
          </a:p>
        </p:txBody>
      </p:sp>
      <p:sp>
        <p:nvSpPr>
          <p:cNvPr id="11" name="Content Placeholder 2"/>
          <p:cNvSpPr txBox="1">
            <a:spLocks/>
          </p:cNvSpPr>
          <p:nvPr/>
        </p:nvSpPr>
        <p:spPr>
          <a:xfrm>
            <a:off x="289161" y="1340768"/>
            <a:ext cx="8581553" cy="2016224"/>
          </a:xfrm>
          <a:prstGeom prst="rect">
            <a:avLst/>
          </a:prstGeom>
        </p:spPr>
        <p:txBody>
          <a:bodyPr rtlCol="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buClr>
                <a:schemeClr val="tx2"/>
              </a:buClr>
              <a:buSzPct val="75000"/>
            </a:pPr>
            <a:r>
              <a:rPr lang="fr-FR" sz="2600" b="1" dirty="0" err="1">
                <a:solidFill>
                  <a:schemeClr val="tx2"/>
                </a:solidFill>
              </a:rPr>
              <a:t>Equinus</a:t>
            </a:r>
            <a:r>
              <a:rPr lang="fr-FR" sz="2600" b="1" dirty="0">
                <a:solidFill>
                  <a:schemeClr val="tx2"/>
                </a:solidFill>
              </a:rPr>
              <a:t> : flexion plantaire (talus pointé vers le bas)</a:t>
            </a:r>
          </a:p>
          <a:p>
            <a:pPr rtl="0">
              <a:buClr>
                <a:schemeClr val="tx2"/>
              </a:buClr>
              <a:buSzPct val="75000"/>
            </a:pPr>
            <a:r>
              <a:rPr lang="fr-FR" sz="2600" b="1" dirty="0">
                <a:solidFill>
                  <a:schemeClr val="tx2"/>
                </a:solidFill>
              </a:rPr>
              <a:t>Varus : </a:t>
            </a:r>
            <a:r>
              <a:rPr lang="fr-FR" sz="2600" b="1" dirty="0" smtClean="0">
                <a:solidFill>
                  <a:schemeClr val="tx2"/>
                </a:solidFill>
              </a:rPr>
              <a:t>déviation </a:t>
            </a:r>
            <a:r>
              <a:rPr lang="fr-FR" sz="2600" b="1" dirty="0">
                <a:solidFill>
                  <a:schemeClr val="tx2"/>
                </a:solidFill>
              </a:rPr>
              <a:t>du talon (</a:t>
            </a:r>
            <a:r>
              <a:rPr lang="fr-FR" sz="2600" b="1" dirty="0" err="1">
                <a:solidFill>
                  <a:schemeClr val="tx2"/>
                </a:solidFill>
              </a:rPr>
              <a:t>calcanéus</a:t>
            </a:r>
            <a:r>
              <a:rPr lang="fr-FR" sz="2600" b="1" dirty="0">
                <a:solidFill>
                  <a:schemeClr val="tx2"/>
                </a:solidFill>
              </a:rPr>
              <a:t>) et de l’avant-pied (tourné en dedans)</a:t>
            </a:r>
          </a:p>
          <a:p>
            <a:pPr rtl="0">
              <a:buClr>
                <a:schemeClr val="tx2"/>
              </a:buClr>
              <a:buSzPct val="75000"/>
            </a:pPr>
            <a:r>
              <a:rPr lang="fr-FR" sz="2600" b="1" dirty="0">
                <a:solidFill>
                  <a:schemeClr val="tx2"/>
                </a:solidFill>
              </a:rPr>
              <a:t>Supination : le pied repose sur le côté externe (</a:t>
            </a:r>
            <a:r>
              <a:rPr lang="fr-FR" sz="2400" b="1" dirty="0">
                <a:solidFill>
                  <a:schemeClr val="tx2"/>
                </a:solidFill>
              </a:rPr>
              <a:t>rotation vers le haut) </a:t>
            </a:r>
            <a:endParaRPr lang="en-US" sz="2200" b="1" dirty="0">
              <a:solidFill>
                <a:schemeClr val="tx2"/>
              </a:solidFill>
            </a:endParaRPr>
          </a:p>
        </p:txBody>
      </p:sp>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4</a:t>
            </a:fld>
            <a:endParaRPr lang="en-US" sz="1000" dirty="0">
              <a:solidFill>
                <a:srgbClr val="1F497D"/>
              </a:solidFill>
              <a:latin typeface="Calibri" pitchFamily="34" charset="0"/>
            </a:endParaRPr>
          </a:p>
        </p:txBody>
      </p:sp>
      <p:grpSp>
        <p:nvGrpSpPr>
          <p:cNvPr id="2" name="Group 1" descr="pictures of equinus, varus, and supination."/>
          <p:cNvGrpSpPr/>
          <p:nvPr/>
        </p:nvGrpSpPr>
        <p:grpSpPr>
          <a:xfrm>
            <a:off x="1691680" y="3667711"/>
            <a:ext cx="5793404" cy="2641609"/>
            <a:chOff x="1909605" y="3409296"/>
            <a:chExt cx="5793404" cy="2641609"/>
          </a:xfrm>
        </p:grpSpPr>
        <p:pic>
          <p:nvPicPr>
            <p:cNvPr id="15" name="Picture 14" descr="picture of equinus anomlaly"/>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2040418" y="3409296"/>
              <a:ext cx="1173996" cy="2078401"/>
            </a:xfrm>
            <a:prstGeom prst="rect">
              <a:avLst/>
            </a:prstGeom>
            <a:ln>
              <a:solidFill>
                <a:schemeClr val="tx2"/>
              </a:solidFill>
            </a:ln>
          </p:spPr>
        </p:pic>
        <p:sp>
          <p:nvSpPr>
            <p:cNvPr id="18" name="TextBox 17"/>
            <p:cNvSpPr txBox="1"/>
            <p:nvPr/>
          </p:nvSpPr>
          <p:spPr>
            <a:xfrm>
              <a:off x="1909605" y="5559623"/>
              <a:ext cx="1438259" cy="461665"/>
            </a:xfrm>
            <a:prstGeom prst="rect">
              <a:avLst/>
            </a:prstGeom>
            <a:noFill/>
            <a:ln>
              <a:solidFill>
                <a:schemeClr val="tx2"/>
              </a:solidFill>
            </a:ln>
          </p:spPr>
          <p:txBody>
            <a:bodyPr wrap="square" rtlCol="0">
              <a:spAutoFit/>
            </a:bodyPr>
            <a:lstStyle/>
            <a:p>
              <a:pPr algn="ctr" rtl="0"/>
              <a:r>
                <a:rPr lang="fr-FR" sz="2400" b="1">
                  <a:solidFill>
                    <a:schemeClr val="tx2"/>
                  </a:solidFill>
                </a:rPr>
                <a:t>Équin</a:t>
              </a:r>
              <a:endParaRPr lang="en-US" sz="2400" b="1" dirty="0">
                <a:solidFill>
                  <a:schemeClr val="tx2"/>
                </a:solidFill>
              </a:endParaRPr>
            </a:p>
          </p:txBody>
        </p:sp>
        <p:pic>
          <p:nvPicPr>
            <p:cNvPr id="16" name="Picture 15" descr="picture of varus anomaly"/>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3923928" y="3429000"/>
              <a:ext cx="1249224" cy="2131008"/>
            </a:xfrm>
            <a:prstGeom prst="rect">
              <a:avLst/>
            </a:prstGeom>
            <a:ln>
              <a:solidFill>
                <a:schemeClr val="tx2"/>
              </a:solidFill>
            </a:ln>
          </p:spPr>
        </p:pic>
        <p:sp>
          <p:nvSpPr>
            <p:cNvPr id="19" name="TextBox 18"/>
            <p:cNvSpPr txBox="1"/>
            <p:nvPr/>
          </p:nvSpPr>
          <p:spPr>
            <a:xfrm>
              <a:off x="3971658" y="5589240"/>
              <a:ext cx="1176406" cy="461665"/>
            </a:xfrm>
            <a:prstGeom prst="rect">
              <a:avLst/>
            </a:prstGeom>
            <a:noFill/>
            <a:ln>
              <a:solidFill>
                <a:schemeClr val="tx2"/>
              </a:solidFill>
            </a:ln>
          </p:spPr>
          <p:txBody>
            <a:bodyPr wrap="square" rtlCol="0">
              <a:spAutoFit/>
            </a:bodyPr>
            <a:lstStyle/>
            <a:p>
              <a:pPr algn="ctr" rtl="0"/>
              <a:r>
                <a:rPr lang="fr-FR" sz="2400" b="1">
                  <a:solidFill>
                    <a:schemeClr val="tx2"/>
                  </a:solidFill>
                </a:rPr>
                <a:t>Varus</a:t>
              </a:r>
              <a:endParaRPr lang="en-US" sz="2400" b="1" dirty="0">
                <a:solidFill>
                  <a:schemeClr val="tx2"/>
                </a:solidFill>
              </a:endParaRPr>
            </a:p>
          </p:txBody>
        </p:sp>
        <p:pic>
          <p:nvPicPr>
            <p:cNvPr id="17" name="Picture 16" descr="picture of supination anomaly"/>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5977495" y="3420796"/>
              <a:ext cx="1474825" cy="2068119"/>
            </a:xfrm>
            <a:prstGeom prst="rect">
              <a:avLst/>
            </a:prstGeom>
            <a:ln>
              <a:solidFill>
                <a:schemeClr val="tx2"/>
              </a:solidFill>
            </a:ln>
          </p:spPr>
        </p:pic>
        <p:sp>
          <p:nvSpPr>
            <p:cNvPr id="20" name="TextBox 19"/>
            <p:cNvSpPr txBox="1"/>
            <p:nvPr/>
          </p:nvSpPr>
          <p:spPr>
            <a:xfrm>
              <a:off x="5868144" y="5589240"/>
              <a:ext cx="1834865" cy="461665"/>
            </a:xfrm>
            <a:prstGeom prst="rect">
              <a:avLst/>
            </a:prstGeom>
            <a:noFill/>
            <a:ln>
              <a:solidFill>
                <a:schemeClr val="tx2"/>
              </a:solidFill>
            </a:ln>
          </p:spPr>
          <p:txBody>
            <a:bodyPr wrap="square" rtlCol="0">
              <a:spAutoFit/>
            </a:bodyPr>
            <a:lstStyle/>
            <a:p>
              <a:pPr algn="ctr" rtl="0"/>
              <a:r>
                <a:rPr lang="fr-FR" sz="2400" b="1">
                  <a:solidFill>
                    <a:schemeClr val="tx2"/>
                  </a:solidFill>
                </a:rPr>
                <a:t>Supination</a:t>
              </a:r>
              <a:endParaRPr lang="en-US" sz="2400" b="1" dirty="0">
                <a:solidFill>
                  <a:schemeClr val="tx2"/>
                </a:solidFill>
              </a:endParaRPr>
            </a:p>
          </p:txBody>
        </p:sp>
      </p:grpSp>
    </p:spTree>
    <p:extLst>
      <p:ext uri="{BB962C8B-B14F-4D97-AF65-F5344CB8AC3E}">
        <p14:creationId xmlns:p14="http://schemas.microsoft.com/office/powerpoint/2010/main" xmlns="" val="358979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5</a:t>
            </a:fld>
            <a:endParaRPr lang="en-US" sz="1000" dirty="0">
              <a:solidFill>
                <a:srgbClr val="1F497D"/>
              </a:solidFill>
              <a:latin typeface="Calibri" pitchFamily="34" charset="0"/>
            </a:endParaRPr>
          </a:p>
        </p:txBody>
      </p:sp>
      <p:sp>
        <p:nvSpPr>
          <p:cNvPr id="6" name="Title 5"/>
          <p:cNvSpPr>
            <a:spLocks noGrp="1"/>
          </p:cNvSpPr>
          <p:nvPr>
            <p:ph type="ctrTitle"/>
          </p:nvPr>
        </p:nvSpPr>
        <p:spPr>
          <a:xfrm>
            <a:off x="693737" y="373693"/>
            <a:ext cx="7772400" cy="1470025"/>
          </a:xfrm>
        </p:spPr>
        <p:txBody>
          <a:bodyPr rtlCol="0">
            <a:normAutofit fontScale="90000"/>
          </a:bodyPr>
          <a:lstStyle/>
          <a:p>
            <a:pPr rtl="0"/>
            <a:r>
              <a:rPr lang="fr-FR" sz="3100" b="1">
                <a:solidFill>
                  <a:schemeClr val="tx2"/>
                </a:solidFill>
              </a:rPr>
              <a:t>Pied bot varus équin </a:t>
            </a:r>
            <a:r>
              <a:rPr lang="en-US" sz="3100" b="1" dirty="0">
                <a:solidFill>
                  <a:schemeClr val="tx2"/>
                </a:solidFill>
              </a:rPr>
              <a:t/>
            </a:r>
            <a:br>
              <a:rPr lang="en-US" sz="3100" b="1" dirty="0">
                <a:solidFill>
                  <a:schemeClr val="tx2"/>
                </a:solidFill>
              </a:rPr>
            </a:br>
            <a:r>
              <a:rPr lang="fr-FR" sz="3100" b="1">
                <a:solidFill>
                  <a:schemeClr val="tx2"/>
                </a:solidFill>
              </a:rPr>
              <a:t>talus = cheville, pes = pied</a:t>
            </a:r>
            <a:r>
              <a:rPr lang="en-US" b="1" dirty="0">
                <a:solidFill>
                  <a:schemeClr val="tx2"/>
                </a:solidFill>
              </a:rPr>
              <a:t/>
            </a:r>
            <a:br>
              <a:rPr lang="en-US" b="1" dirty="0">
                <a:solidFill>
                  <a:schemeClr val="tx2"/>
                </a:solidFill>
              </a:rPr>
            </a:br>
            <a:endParaRPr lang="en-US" dirty="0"/>
          </a:p>
        </p:txBody>
      </p:sp>
      <p:sp>
        <p:nvSpPr>
          <p:cNvPr id="2" name="Rectangle 2" descr="blank box"/>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rtl="0"/>
            <a:endParaRPr lang="en-US">
              <a:solidFill>
                <a:schemeClr val="tx2"/>
              </a:solidFill>
            </a:endParaRPr>
          </a:p>
        </p:txBody>
      </p:sp>
      <p:sp>
        <p:nvSpPr>
          <p:cNvPr id="26" name="TextBox 25"/>
          <p:cNvSpPr txBox="1"/>
          <p:nvPr/>
        </p:nvSpPr>
        <p:spPr>
          <a:xfrm>
            <a:off x="323527" y="5374957"/>
            <a:ext cx="8579637" cy="646331"/>
          </a:xfrm>
          <a:prstGeom prst="rect">
            <a:avLst/>
          </a:prstGeom>
          <a:noFill/>
        </p:spPr>
        <p:txBody>
          <a:bodyPr wrap="square" rtlCol="0">
            <a:spAutoFit/>
          </a:bodyPr>
          <a:lstStyle/>
          <a:p>
            <a:pPr algn="ctr" rtl="0"/>
            <a:r>
              <a:rPr lang="fr-FR" b="1" dirty="0">
                <a:solidFill>
                  <a:schemeClr val="tx2"/>
                </a:solidFill>
              </a:rPr>
              <a:t>  Le talus est déformé et le naviculaire est déplacé en médial</a:t>
            </a:r>
          </a:p>
          <a:p>
            <a:pPr algn="ctr" rtl="0"/>
            <a:r>
              <a:rPr lang="fr-FR" b="1" dirty="0">
                <a:solidFill>
                  <a:schemeClr val="tx2"/>
                </a:solidFill>
              </a:rPr>
              <a:t>Le pied est en rotation autour de la tête du talus (flèche)</a:t>
            </a:r>
            <a:endParaRPr lang="en-US" b="1" dirty="0">
              <a:solidFill>
                <a:schemeClr val="tx2"/>
              </a:solidFill>
            </a:endParaRPr>
          </a:p>
        </p:txBody>
      </p:sp>
      <p:grpSp>
        <p:nvGrpSpPr>
          <p:cNvPr id="11" name="Group 10" descr="Picture shows calcaneus, navicular, and talus in both feet."/>
          <p:cNvGrpSpPr/>
          <p:nvPr/>
        </p:nvGrpSpPr>
        <p:grpSpPr>
          <a:xfrm>
            <a:off x="849555" y="1422440"/>
            <a:ext cx="3963938" cy="3745659"/>
            <a:chOff x="2483768" y="1323206"/>
            <a:chExt cx="4176464" cy="3859641"/>
          </a:xfrm>
        </p:grpSpPr>
        <p:grpSp>
          <p:nvGrpSpPr>
            <p:cNvPr id="23" name="Group 22"/>
            <p:cNvGrpSpPr/>
            <p:nvPr/>
          </p:nvGrpSpPr>
          <p:grpSpPr>
            <a:xfrm>
              <a:off x="2483768" y="1323206"/>
              <a:ext cx="4176464" cy="3473946"/>
              <a:chOff x="4716017" y="1257301"/>
              <a:chExt cx="3475484" cy="2609850"/>
            </a:xfrm>
            <a:solidFill>
              <a:schemeClr val="bg2">
                <a:lumMod val="95000"/>
              </a:schemeClr>
            </a:solidFill>
          </p:grpSpPr>
          <p:pic>
            <p:nvPicPr>
              <p:cNvPr id="3" name="Picture 2" descr="picture shows calcaneus, navicular, and talus in both feet."/>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716017" y="1257301"/>
                <a:ext cx="3475484" cy="2609850"/>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cxnSp>
            <p:nvCxnSpPr>
              <p:cNvPr id="12" name="Straight Arrow Connector 11"/>
              <p:cNvCxnSpPr/>
              <p:nvPr/>
            </p:nvCxnSpPr>
            <p:spPr>
              <a:xfrm flipH="1">
                <a:off x="5402448" y="1578934"/>
                <a:ext cx="844837" cy="578097"/>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82258" y="1861307"/>
                <a:ext cx="978124" cy="262083"/>
              </a:xfrm>
              <a:prstGeom prst="rect">
                <a:avLst/>
              </a:prstGeom>
              <a:solidFill>
                <a:srgbClr val="CCECFF"/>
              </a:solidFill>
            </p:spPr>
            <p:txBody>
              <a:bodyPr wrap="square" rtlCol="0">
                <a:spAutoFit/>
              </a:bodyPr>
              <a:lstStyle/>
              <a:p>
                <a:pPr algn="ctr" rtl="0"/>
                <a:r>
                  <a:rPr lang="fr-FR" sz="1600" b="1">
                    <a:solidFill>
                      <a:schemeClr val="tx2"/>
                    </a:solidFill>
                  </a:rPr>
                  <a:t>Naviculaire</a:t>
                </a:r>
                <a:endParaRPr lang="en-US" sz="1600" b="1" dirty="0">
                  <a:solidFill>
                    <a:schemeClr val="tx2"/>
                  </a:solidFill>
                </a:endParaRPr>
              </a:p>
            </p:txBody>
          </p:sp>
          <p:cxnSp>
            <p:nvCxnSpPr>
              <p:cNvPr id="19" name="Straight Arrow Connector 18"/>
              <p:cNvCxnSpPr/>
              <p:nvPr/>
            </p:nvCxnSpPr>
            <p:spPr>
              <a:xfrm flipH="1">
                <a:off x="5515606" y="2145013"/>
                <a:ext cx="731679" cy="491899"/>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23349" y="2098195"/>
                <a:ext cx="560146" cy="46818"/>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43229" y="2940339"/>
                <a:ext cx="1080121" cy="262083"/>
              </a:xfrm>
              <a:prstGeom prst="rect">
                <a:avLst/>
              </a:prstGeom>
              <a:solidFill>
                <a:srgbClr val="CCECFF"/>
              </a:solidFill>
            </p:spPr>
            <p:txBody>
              <a:bodyPr wrap="square" rtlCol="0">
                <a:spAutoFit/>
              </a:bodyPr>
              <a:lstStyle/>
              <a:p>
                <a:pPr rtl="0"/>
                <a:r>
                  <a:rPr lang="fr-FR" sz="1600" b="1">
                    <a:solidFill>
                      <a:schemeClr val="tx2"/>
                    </a:solidFill>
                  </a:rPr>
                  <a:t>Calcanéus</a:t>
                </a:r>
                <a:endParaRPr lang="en-US" sz="1600" b="1" dirty="0">
                  <a:solidFill>
                    <a:schemeClr val="tx2"/>
                  </a:solidFill>
                </a:endParaRPr>
              </a:p>
            </p:txBody>
          </p:sp>
          <p:cxnSp>
            <p:nvCxnSpPr>
              <p:cNvPr id="31" name="Straight Arrow Connector 30"/>
              <p:cNvCxnSpPr/>
              <p:nvPr/>
            </p:nvCxnSpPr>
            <p:spPr>
              <a:xfrm flipH="1" flipV="1">
                <a:off x="5130164" y="2518864"/>
                <a:ext cx="613065" cy="54864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23350" y="1578934"/>
                <a:ext cx="936103" cy="409545"/>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03269" y="1324592"/>
                <a:ext cx="936104" cy="262083"/>
              </a:xfrm>
              <a:prstGeom prst="rect">
                <a:avLst/>
              </a:prstGeom>
              <a:solidFill>
                <a:srgbClr val="CCECFF"/>
              </a:solidFill>
              <a:ln>
                <a:noFill/>
              </a:ln>
            </p:spPr>
            <p:txBody>
              <a:bodyPr wrap="square" rtlCol="0">
                <a:spAutoFit/>
              </a:bodyPr>
              <a:lstStyle/>
              <a:p>
                <a:pPr algn="ctr" rtl="0"/>
                <a:r>
                  <a:rPr lang="fr-FR" sz="1600" b="1">
                    <a:solidFill>
                      <a:schemeClr val="tx2"/>
                    </a:solidFill>
                  </a:rPr>
                  <a:t>Talus</a:t>
                </a:r>
                <a:endParaRPr lang="en-US" sz="1600" b="1" dirty="0">
                  <a:solidFill>
                    <a:schemeClr val="tx2"/>
                  </a:solidFill>
                </a:endParaRPr>
              </a:p>
            </p:txBody>
          </p:sp>
        </p:grpSp>
        <p:sp>
          <p:nvSpPr>
            <p:cNvPr id="25" name="TextBox 24"/>
            <p:cNvSpPr txBox="1"/>
            <p:nvPr/>
          </p:nvSpPr>
          <p:spPr>
            <a:xfrm>
              <a:off x="3067569" y="4800612"/>
              <a:ext cx="1131474" cy="380571"/>
            </a:xfrm>
            <a:prstGeom prst="rect">
              <a:avLst/>
            </a:prstGeom>
            <a:noFill/>
          </p:spPr>
          <p:txBody>
            <a:bodyPr wrap="square" rtlCol="0">
              <a:spAutoFit/>
            </a:bodyPr>
            <a:lstStyle/>
            <a:p>
              <a:pPr rtl="0"/>
              <a:r>
                <a:rPr lang="fr-FR" b="1">
                  <a:solidFill>
                    <a:schemeClr val="tx2"/>
                  </a:solidFill>
                </a:rPr>
                <a:t>Normal</a:t>
              </a:r>
              <a:endParaRPr lang="en-US" b="1" dirty="0">
                <a:solidFill>
                  <a:schemeClr val="tx2"/>
                </a:solidFill>
              </a:endParaRPr>
            </a:p>
          </p:txBody>
        </p:sp>
        <p:sp>
          <p:nvSpPr>
            <p:cNvPr id="27" name="TextBox 26"/>
            <p:cNvSpPr txBox="1"/>
            <p:nvPr/>
          </p:nvSpPr>
          <p:spPr>
            <a:xfrm>
              <a:off x="5198449" y="4802276"/>
              <a:ext cx="1131474" cy="380571"/>
            </a:xfrm>
            <a:prstGeom prst="rect">
              <a:avLst/>
            </a:prstGeom>
            <a:noFill/>
          </p:spPr>
          <p:txBody>
            <a:bodyPr wrap="square" rtlCol="0">
              <a:spAutoFit/>
            </a:bodyPr>
            <a:lstStyle/>
            <a:p>
              <a:pPr rtl="0"/>
              <a:r>
                <a:rPr lang="fr-FR" b="1">
                  <a:solidFill>
                    <a:schemeClr val="tx2"/>
                  </a:solidFill>
                </a:rPr>
                <a:t>Pied bot</a:t>
              </a:r>
              <a:endParaRPr lang="en-US" b="1" dirty="0">
                <a:solidFill>
                  <a:schemeClr val="tx2"/>
                </a:solidFill>
              </a:endParaRPr>
            </a:p>
          </p:txBody>
        </p:sp>
      </p:grpSp>
      <p:pic>
        <p:nvPicPr>
          <p:cNvPr id="21" name="Picture 1026" descr="taleq"/>
          <p:cNvPicPr>
            <a:picLocks noChangeAspect="1" noChangeArrowheads="1"/>
          </p:cNvPicPr>
          <p:nvPr/>
        </p:nvPicPr>
        <p:blipFill rotWithShape="1">
          <a:blip r:embed="rId4" cstate="print">
            <a:lum bright="-6000" contrast="-18000"/>
            <a:extLst>
              <a:ext uri="{28A0092B-C50C-407E-A947-70E740481C1C}">
                <a14:useLocalDpi xmlns:a14="http://schemas.microsoft.com/office/drawing/2010/main" xmlns="" val="0"/>
              </a:ext>
            </a:extLst>
          </a:blip>
          <a:srcRect/>
          <a:stretch/>
        </p:blipFill>
        <p:spPr bwMode="auto">
          <a:xfrm>
            <a:off x="5004048" y="1854949"/>
            <a:ext cx="3821018" cy="2520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Block Arc 4" descr="curved line tracing a the talipes equinovarus anomaly."/>
          <p:cNvSpPr/>
          <p:nvPr/>
        </p:nvSpPr>
        <p:spPr>
          <a:xfrm>
            <a:off x="6732240" y="3406468"/>
            <a:ext cx="1152128" cy="640903"/>
          </a:xfrm>
          <a:prstGeom prst="blockArc">
            <a:avLst>
              <a:gd name="adj1" fmla="val 10584226"/>
              <a:gd name="adj2" fmla="val 575589"/>
              <a:gd name="adj3" fmla="val 0"/>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2"/>
              </a:solidFill>
            </a:endParaRPr>
          </a:p>
        </p:txBody>
      </p:sp>
      <p:cxnSp>
        <p:nvCxnSpPr>
          <p:cNvPr id="13" name="Straight Arrow Connector 12" descr="arrow pointing to a talipes equinovarus anomaly."/>
          <p:cNvCxnSpPr/>
          <p:nvPr/>
        </p:nvCxnSpPr>
        <p:spPr>
          <a:xfrm flipV="1">
            <a:off x="5148064" y="3760833"/>
            <a:ext cx="288032" cy="103793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6114782"/>
            <a:ext cx="8424936" cy="338554"/>
          </a:xfrm>
          <a:prstGeom prst="rect">
            <a:avLst/>
          </a:prstGeom>
          <a:noFill/>
        </p:spPr>
        <p:txBody>
          <a:bodyPr wrap="square" rtlCol="0">
            <a:spAutoFit/>
          </a:bodyPr>
          <a:lstStyle/>
          <a:p>
            <a:pPr rtl="0"/>
            <a:r>
              <a:rPr lang="fr-FR" sz="800">
                <a:solidFill>
                  <a:schemeClr val="tx2"/>
                </a:solidFill>
                <a:hlinkClick r:id="rId5"/>
              </a:rPr>
              <a:t>Source des illustrations : http://medicaldictionary.thefreedictionary.com/_/viewer.aspx?path=dorland&amp;name=talipes.jpg&amp;url=http%3A%2F%2Fmedical-dictionary.thefreedictionary.com%2Ftalipes</a:t>
            </a:r>
            <a:endParaRPr lang="en-US" sz="800" dirty="0">
              <a:solidFill>
                <a:schemeClr val="tx2"/>
              </a:solidFill>
            </a:endParaRPr>
          </a:p>
          <a:p>
            <a:pPr rtl="0"/>
            <a:r>
              <a:rPr lang="fr-FR" sz="800">
                <a:solidFill>
                  <a:schemeClr val="tx2"/>
                </a:solidFill>
              </a:rPr>
              <a:t>Crédit photo : Staheli-Clubfoot : Ponseti Management –</a:t>
            </a:r>
            <a:r>
              <a:rPr lang="fr-FR" sz="800" b="1">
                <a:solidFill>
                  <a:schemeClr val="tx2"/>
                </a:solidFill>
              </a:rPr>
              <a:t>www.global-help.org</a:t>
            </a:r>
            <a:endParaRPr lang="en-US" sz="800" b="1" dirty="0">
              <a:solidFill>
                <a:schemeClr val="tx2"/>
              </a:solidFill>
            </a:endParaRPr>
          </a:p>
        </p:txBody>
      </p:sp>
    </p:spTree>
    <p:extLst>
      <p:ext uri="{BB962C8B-B14F-4D97-AF65-F5344CB8AC3E}">
        <p14:creationId xmlns:p14="http://schemas.microsoft.com/office/powerpoint/2010/main" xmlns="" val="10079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6</a:t>
            </a:fld>
            <a:endParaRPr lang="en-US" sz="1000" dirty="0">
              <a:solidFill>
                <a:srgbClr val="1F497D"/>
              </a:solidFill>
              <a:latin typeface="Calibri" pitchFamily="34" charset="0"/>
            </a:endParaRPr>
          </a:p>
        </p:txBody>
      </p:sp>
      <p:sp>
        <p:nvSpPr>
          <p:cNvPr id="3" name="Title 2"/>
          <p:cNvSpPr>
            <a:spLocks noGrp="1"/>
          </p:cNvSpPr>
          <p:nvPr>
            <p:ph type="ctrTitle"/>
          </p:nvPr>
        </p:nvSpPr>
        <p:spPr>
          <a:xfrm>
            <a:off x="723038" y="351445"/>
            <a:ext cx="7772400" cy="1470025"/>
          </a:xfrm>
        </p:spPr>
        <p:txBody>
          <a:bodyPr rtlCol="0"/>
          <a:lstStyle/>
          <a:p>
            <a:pPr lvl="0" rtl="0">
              <a:spcBef>
                <a:spcPct val="50000"/>
              </a:spcBef>
            </a:pPr>
            <a:r>
              <a:rPr lang="fr-FR" sz="3200" b="1" dirty="0">
                <a:solidFill>
                  <a:srgbClr val="1F497D"/>
                </a:solidFill>
                <a:ea typeface="+mn-ea"/>
                <a:cs typeface="+mn-cs"/>
              </a:rPr>
              <a:t>Pied bot varus équin </a:t>
            </a:r>
            <a:r>
              <a:rPr lang="en-US" altLang="en-US" sz="3200" b="1" dirty="0">
                <a:solidFill>
                  <a:srgbClr val="1F497D"/>
                </a:solidFill>
                <a:ea typeface="+mn-ea"/>
                <a:cs typeface="+mn-cs"/>
              </a:rPr>
              <a:t/>
            </a:r>
            <a:br>
              <a:rPr lang="en-US" altLang="en-US" sz="3200" b="1" dirty="0">
                <a:solidFill>
                  <a:srgbClr val="1F497D"/>
                </a:solidFill>
                <a:ea typeface="+mn-ea"/>
                <a:cs typeface="+mn-cs"/>
              </a:rPr>
            </a:br>
            <a:endParaRPr lang="en-US" dirty="0"/>
          </a:p>
        </p:txBody>
      </p:sp>
      <p:sp>
        <p:nvSpPr>
          <p:cNvPr id="2" name="Rectangle 1"/>
          <p:cNvSpPr/>
          <p:nvPr/>
        </p:nvSpPr>
        <p:spPr>
          <a:xfrm>
            <a:off x="683568" y="4082296"/>
            <a:ext cx="7776864" cy="1938992"/>
          </a:xfrm>
          <a:prstGeom prst="rect">
            <a:avLst/>
          </a:prstGeom>
        </p:spPr>
        <p:txBody>
          <a:bodyPr wrap="square" rtlCol="0">
            <a:spAutoFit/>
          </a:bodyPr>
          <a:lstStyle/>
          <a:p>
            <a:pPr marL="342900" indent="-342900" rtl="0">
              <a:buClr>
                <a:schemeClr val="tx2"/>
              </a:buClr>
              <a:buSzPct val="75000"/>
              <a:buFont typeface="Arial" panose="020B0604020202020204" pitchFamily="34" charset="0"/>
              <a:buChar char="•"/>
            </a:pPr>
            <a:r>
              <a:rPr lang="fr-FR" sz="2400" b="1">
                <a:solidFill>
                  <a:schemeClr val="tx2"/>
                </a:solidFill>
              </a:rPr>
              <a:t>Anomalies musculosquelettiques congénitales communes qui, si elles ne sont pas traitées, provoquent des handicaps fonctionnels à long terme</a:t>
            </a:r>
          </a:p>
          <a:p>
            <a:pPr marL="342900" indent="-342900" rtl="0">
              <a:buClr>
                <a:schemeClr val="tx2"/>
              </a:buClr>
              <a:buSzPct val="75000"/>
              <a:buFont typeface="Arial" panose="020B0604020202020204" pitchFamily="34" charset="0"/>
              <a:buChar char="•"/>
            </a:pPr>
            <a:endParaRPr lang="en-US" sz="2400" b="1" dirty="0">
              <a:solidFill>
                <a:schemeClr val="tx2"/>
              </a:solidFill>
            </a:endParaRPr>
          </a:p>
          <a:p>
            <a:pPr marL="342900" indent="-342900" rtl="0">
              <a:buClr>
                <a:schemeClr val="tx2"/>
              </a:buClr>
              <a:buSzPct val="75000"/>
              <a:buFont typeface="Arial" panose="020B0604020202020204" pitchFamily="34" charset="0"/>
              <a:buChar char="•"/>
            </a:pPr>
            <a:r>
              <a:rPr lang="fr-FR" sz="2400" b="1">
                <a:solidFill>
                  <a:schemeClr val="tx2"/>
                </a:solidFill>
              </a:rPr>
              <a:t>Gravité variable </a:t>
            </a:r>
          </a:p>
          <a:p>
            <a:pPr marL="342900" indent="-342900" rtl="0">
              <a:buClr>
                <a:srgbClr val="FFC000"/>
              </a:buClr>
              <a:buSzPct val="75000"/>
              <a:buFont typeface="Wingdings" panose="05000000000000000000" pitchFamily="2" charset="2"/>
              <a:buChar char="q"/>
            </a:pPr>
            <a:endParaRPr lang="en-US" sz="2400" b="1" dirty="0">
              <a:solidFill>
                <a:schemeClr val="tx2"/>
              </a:solidFill>
            </a:endParaRPr>
          </a:p>
        </p:txBody>
      </p:sp>
      <p:pic>
        <p:nvPicPr>
          <p:cNvPr id="11" name="Picture 3" descr="picture showing talipes equinova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3388" y="1312900"/>
            <a:ext cx="1726252" cy="2557673"/>
          </a:xfrm>
          <a:prstGeom prst="rect">
            <a:avLst/>
          </a:prstGeom>
          <a:noFill/>
          <a:ln w="9525">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6" name="Picture 2" descr="picture showing talipes equinovaru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1453498"/>
            <a:ext cx="2193925" cy="2276475"/>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pic>
        <p:nvPicPr>
          <p:cNvPr id="1027" name="Picture 3" descr="picture showing talipes equinovarus"/>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818232" y="1886886"/>
            <a:ext cx="2214811" cy="1409700"/>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sp>
        <p:nvSpPr>
          <p:cNvPr id="427012" name="AutoShape 4" descr="habil"/>
          <p:cNvSpPr>
            <a:spLocks noChangeAspect="1" noChangeArrowheads="1"/>
          </p:cNvSpPr>
          <p:nvPr/>
        </p:nvSpPr>
        <p:spPr bwMode="auto">
          <a:xfrm>
            <a:off x="176213" y="2774950"/>
            <a:ext cx="3246437" cy="514350"/>
          </a:xfrm>
          <a:prstGeom prst="rect">
            <a:avLst/>
          </a:prstGeom>
          <a:noFill/>
          <a:extLst>
            <a:ext uri="{909E8E84-426E-40DD-AFC4-6F175D3DCCD1}">
              <a14:hiddenFill xmlns:a14="http://schemas.microsoft.com/office/drawing/2010/main" xmlns="">
                <a:solidFill>
                  <a:srgbClr val="FFFFFF"/>
                </a:solidFill>
              </a14:hiddenFill>
            </a:ext>
          </a:extLst>
        </p:spPr>
        <p:txBody>
          <a:bodyPr rtlCol="0"/>
          <a:lstStyle/>
          <a:p>
            <a:pPr rtl="0"/>
            <a:endParaRPr lang="en-US">
              <a:solidFill>
                <a:schemeClr val="tx2"/>
              </a:solidFill>
            </a:endParaRPr>
          </a:p>
        </p:txBody>
      </p:sp>
      <p:sp>
        <p:nvSpPr>
          <p:cNvPr id="427013" name="AutoShape 5" descr="prevn"/>
          <p:cNvSpPr>
            <a:spLocks noChangeAspect="1" noChangeArrowheads="1"/>
          </p:cNvSpPr>
          <p:nvPr/>
        </p:nvSpPr>
        <p:spPr bwMode="auto">
          <a:xfrm>
            <a:off x="176213" y="7462838"/>
            <a:ext cx="1749425" cy="514350"/>
          </a:xfrm>
          <a:prstGeom prst="rect">
            <a:avLst/>
          </a:prstGeom>
          <a:noFill/>
          <a:extLst>
            <a:ext uri="{909E8E84-426E-40DD-AFC4-6F175D3DCCD1}">
              <a14:hiddenFill xmlns:a14="http://schemas.microsoft.com/office/drawing/2010/main" xmlns="">
                <a:solidFill>
                  <a:srgbClr val="FFFFFF"/>
                </a:solidFill>
              </a14:hiddenFill>
            </a:ext>
          </a:extLst>
        </p:spPr>
        <p:txBody>
          <a:bodyPr rtlCol="0"/>
          <a:lstStyle/>
          <a:p>
            <a:pPr rtl="0"/>
            <a:endParaRPr lang="en-US">
              <a:solidFill>
                <a:schemeClr val="tx2"/>
              </a:solidFill>
            </a:endParaRPr>
          </a:p>
        </p:txBody>
      </p:sp>
      <p:sp>
        <p:nvSpPr>
          <p:cNvPr id="427014" name="AutoShape 6" descr="preval"/>
          <p:cNvSpPr>
            <a:spLocks noChangeAspect="1" noChangeArrowheads="1"/>
          </p:cNvSpPr>
          <p:nvPr/>
        </p:nvSpPr>
        <p:spPr bwMode="auto">
          <a:xfrm>
            <a:off x="176213" y="10690225"/>
            <a:ext cx="3749675" cy="514350"/>
          </a:xfrm>
          <a:prstGeom prst="rect">
            <a:avLst/>
          </a:prstGeom>
          <a:noFill/>
          <a:extLst>
            <a:ext uri="{909E8E84-426E-40DD-AFC4-6F175D3DCCD1}">
              <a14:hiddenFill xmlns:a14="http://schemas.microsoft.com/office/drawing/2010/main" xmlns="">
                <a:solidFill>
                  <a:srgbClr val="FFFFFF"/>
                </a:solidFill>
              </a14:hiddenFill>
            </a:ext>
          </a:extLst>
        </p:spPr>
        <p:txBody>
          <a:bodyPr rtlCol="0"/>
          <a:lstStyle/>
          <a:p>
            <a:pPr rtl="0"/>
            <a:endParaRPr lang="en-US">
              <a:solidFill>
                <a:schemeClr val="tx2"/>
              </a:solidFill>
            </a:endParaRPr>
          </a:p>
        </p:txBody>
      </p:sp>
      <p:sp>
        <p:nvSpPr>
          <p:cNvPr id="14" name="Rectangle 13"/>
          <p:cNvSpPr/>
          <p:nvPr/>
        </p:nvSpPr>
        <p:spPr>
          <a:xfrm>
            <a:off x="228600" y="6042710"/>
            <a:ext cx="5297476" cy="276999"/>
          </a:xfrm>
          <a:prstGeom prst="rect">
            <a:avLst/>
          </a:prstGeom>
        </p:spPr>
        <p:txBody>
          <a:bodyPr wrap="square" rtlCol="0">
            <a:spAutoFit/>
          </a:bodyPr>
          <a:lstStyle/>
          <a:p>
            <a:pPr algn="ctr" rtl="0"/>
            <a:r>
              <a:rPr lang="fr-FR" sz="1200">
                <a:solidFill>
                  <a:schemeClr val="tx2"/>
                </a:solidFill>
              </a:rPr>
              <a:t>Crédit photo du Projet de collaboration CDC - Université de médecine de Pékin</a:t>
            </a:r>
          </a:p>
        </p:txBody>
      </p:sp>
    </p:spTree>
    <p:extLst>
      <p:ext uri="{BB962C8B-B14F-4D97-AF65-F5344CB8AC3E}">
        <p14:creationId xmlns:p14="http://schemas.microsoft.com/office/powerpoint/2010/main" xmlns="" val="54888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6B036E77-E322-4B37-8F39-BE5037A080BF}" type="slidenum">
              <a:rPr lang="en-US" smtClean="0">
                <a:solidFill>
                  <a:schemeClr val="tx2"/>
                </a:solidFill>
              </a:rPr>
              <a:pPr rtl="0"/>
              <a:t>7</a:t>
            </a:fld>
            <a:endParaRPr lang="en-US" dirty="0">
              <a:solidFill>
                <a:schemeClr val="tx2"/>
              </a:solidFill>
            </a:endParaRPr>
          </a:p>
        </p:txBody>
      </p:sp>
      <p:sp>
        <p:nvSpPr>
          <p:cNvPr id="2" name="Title 1"/>
          <p:cNvSpPr>
            <a:spLocks noGrp="1"/>
          </p:cNvSpPr>
          <p:nvPr>
            <p:ph type="title"/>
          </p:nvPr>
        </p:nvSpPr>
        <p:spPr>
          <a:xfrm>
            <a:off x="457200" y="332656"/>
            <a:ext cx="8229600" cy="720080"/>
          </a:xfrm>
        </p:spPr>
        <p:txBody>
          <a:bodyPr rtlCol="0" anchor="ctr">
            <a:normAutofit/>
          </a:bodyPr>
          <a:lstStyle/>
          <a:p>
            <a:pPr rtl="0"/>
            <a:r>
              <a:rPr lang="fr-FR" sz="3200" b="1">
                <a:solidFill>
                  <a:schemeClr val="tx2"/>
                </a:solidFill>
              </a:rPr>
              <a:t>Diagnostic différentiel</a:t>
            </a:r>
            <a:endParaRPr lang="en-US" sz="3200" b="1" dirty="0">
              <a:solidFill>
                <a:schemeClr val="tx2"/>
              </a:solidFill>
            </a:endParaRPr>
          </a:p>
        </p:txBody>
      </p:sp>
      <p:sp>
        <p:nvSpPr>
          <p:cNvPr id="3" name="Content Placeholder 2"/>
          <p:cNvSpPr>
            <a:spLocks noGrp="1"/>
          </p:cNvSpPr>
          <p:nvPr>
            <p:ph idx="1"/>
          </p:nvPr>
        </p:nvSpPr>
        <p:spPr>
          <a:xfrm>
            <a:off x="457200" y="980728"/>
            <a:ext cx="8291264" cy="5184576"/>
          </a:xfrm>
        </p:spPr>
        <p:txBody>
          <a:bodyPr rtlCol="0">
            <a:noAutofit/>
          </a:bodyPr>
          <a:lstStyle/>
          <a:p>
            <a:pPr rtl="0">
              <a:spcBef>
                <a:spcPts val="600"/>
              </a:spcBef>
              <a:spcAft>
                <a:spcPts val="600"/>
              </a:spcAft>
              <a:buClr>
                <a:schemeClr val="tx2"/>
              </a:buClr>
              <a:buSzPct val="75000"/>
            </a:pPr>
            <a:r>
              <a:rPr lang="fr-FR" sz="2000" b="1" dirty="0">
                <a:solidFill>
                  <a:schemeClr val="tx2"/>
                </a:solidFill>
              </a:rPr>
              <a:t>Pied bot positionnel </a:t>
            </a:r>
          </a:p>
          <a:p>
            <a:pPr lvl="1" rtl="0">
              <a:spcBef>
                <a:spcPts val="600"/>
              </a:spcBef>
              <a:spcAft>
                <a:spcPts val="600"/>
              </a:spcAft>
              <a:buClr>
                <a:schemeClr val="tx2"/>
              </a:buClr>
              <a:buSzPct val="75000"/>
              <a:buFont typeface="Arial" panose="020B0604020202020204" pitchFamily="34" charset="0"/>
              <a:buChar char="•"/>
            </a:pPr>
            <a:r>
              <a:rPr lang="fr-FR" sz="2000" b="1" dirty="0">
                <a:solidFill>
                  <a:schemeClr val="tx2"/>
                </a:solidFill>
              </a:rPr>
              <a:t>Peut être manipulé jusqu’à une position normale</a:t>
            </a:r>
          </a:p>
          <a:p>
            <a:pPr lvl="1" rtl="0">
              <a:spcBef>
                <a:spcPts val="600"/>
              </a:spcBef>
              <a:spcAft>
                <a:spcPts val="600"/>
              </a:spcAft>
              <a:buClr>
                <a:schemeClr val="tx2"/>
              </a:buClr>
              <a:buSzPct val="75000"/>
              <a:buFont typeface="Arial" panose="020B0604020202020204" pitchFamily="34" charset="0"/>
              <a:buChar char="•"/>
            </a:pPr>
            <a:r>
              <a:rPr lang="fr-FR" sz="2000" b="1" dirty="0">
                <a:solidFill>
                  <a:schemeClr val="tx2"/>
                </a:solidFill>
              </a:rPr>
              <a:t>Ne requiert aucun traitement dans la plupart des cas</a:t>
            </a:r>
          </a:p>
          <a:p>
            <a:pPr rtl="0">
              <a:spcBef>
                <a:spcPts val="600"/>
              </a:spcBef>
              <a:spcAft>
                <a:spcPts val="600"/>
              </a:spcAft>
              <a:buClr>
                <a:schemeClr val="tx2"/>
              </a:buClr>
              <a:buSzPct val="75000"/>
            </a:pPr>
            <a:r>
              <a:rPr lang="fr-FR" sz="2000" b="1" dirty="0">
                <a:solidFill>
                  <a:schemeClr val="tx2"/>
                </a:solidFill>
              </a:rPr>
              <a:t>Pied bot associé aux diagnostics ou syndromes neuromusculaires, tels que </a:t>
            </a:r>
            <a:endParaRPr lang="en-US" sz="2000" b="1" dirty="0">
              <a:solidFill>
                <a:schemeClr val="tx2"/>
              </a:solidFill>
            </a:endParaRPr>
          </a:p>
          <a:p>
            <a:pPr lvl="1" rtl="0">
              <a:spcBef>
                <a:spcPts val="600"/>
              </a:spcBef>
              <a:spcAft>
                <a:spcPts val="600"/>
              </a:spcAft>
              <a:buClr>
                <a:schemeClr val="tx2"/>
              </a:buClr>
              <a:buSzPct val="100000"/>
              <a:buFont typeface="Arial" panose="020B0604020202020204" pitchFamily="34" charset="0"/>
              <a:buChar char="•"/>
            </a:pPr>
            <a:r>
              <a:rPr lang="fr-FR" sz="2000" b="1" dirty="0">
                <a:solidFill>
                  <a:schemeClr val="tx2"/>
                </a:solidFill>
              </a:rPr>
              <a:t>spina bifida (séquence)</a:t>
            </a:r>
          </a:p>
          <a:p>
            <a:pPr lvl="1" rtl="0">
              <a:spcBef>
                <a:spcPts val="600"/>
              </a:spcBef>
              <a:spcAft>
                <a:spcPts val="600"/>
              </a:spcAft>
              <a:buClr>
                <a:schemeClr val="tx2"/>
              </a:buClr>
              <a:buSzPct val="100000"/>
              <a:buFont typeface="Arial" panose="020B0604020202020204" pitchFamily="34" charset="0"/>
              <a:buChar char="•"/>
            </a:pPr>
            <a:r>
              <a:rPr lang="fr-FR" sz="2000" b="1" dirty="0">
                <a:solidFill>
                  <a:schemeClr val="tx2"/>
                </a:solidFill>
              </a:rPr>
              <a:t>arthrogrypose multiple congénitale</a:t>
            </a:r>
            <a:endParaRPr lang="en-US" sz="2000" b="1" dirty="0">
              <a:solidFill>
                <a:schemeClr val="tx2"/>
              </a:solidFill>
            </a:endParaRPr>
          </a:p>
          <a:p>
            <a:pPr lvl="1" rtl="0">
              <a:spcBef>
                <a:spcPts val="600"/>
              </a:spcBef>
              <a:spcAft>
                <a:spcPts val="600"/>
              </a:spcAft>
              <a:buClr>
                <a:schemeClr val="tx2"/>
              </a:buClr>
              <a:buSzPct val="100000"/>
              <a:buFont typeface="Arial" panose="020B0604020202020204" pitchFamily="34" charset="0"/>
              <a:buChar char="•"/>
            </a:pPr>
            <a:r>
              <a:rPr lang="fr-FR" sz="2000" b="1" dirty="0">
                <a:solidFill>
                  <a:schemeClr val="tx2"/>
                </a:solidFill>
              </a:rPr>
              <a:t>dystrophie </a:t>
            </a:r>
            <a:r>
              <a:rPr lang="fr-FR" sz="2000" b="1" dirty="0" err="1">
                <a:solidFill>
                  <a:schemeClr val="tx2"/>
                </a:solidFill>
              </a:rPr>
              <a:t>myotonique</a:t>
            </a:r>
            <a:r>
              <a:rPr lang="fr-FR" sz="2000" b="1" dirty="0">
                <a:solidFill>
                  <a:schemeClr val="tx2"/>
                </a:solidFill>
              </a:rPr>
              <a:t> congénitale</a:t>
            </a:r>
          </a:p>
          <a:p>
            <a:pPr lvl="1" rtl="0">
              <a:spcBef>
                <a:spcPts val="600"/>
              </a:spcBef>
              <a:spcAft>
                <a:spcPts val="600"/>
              </a:spcAft>
              <a:buClr>
                <a:schemeClr val="tx2"/>
              </a:buClr>
              <a:buSzPct val="100000"/>
              <a:buFont typeface="Arial" panose="020B0604020202020204" pitchFamily="34" charset="0"/>
              <a:buChar char="•"/>
            </a:pPr>
            <a:r>
              <a:rPr lang="fr-FR" sz="2000" b="1" dirty="0">
                <a:solidFill>
                  <a:schemeClr val="tx2"/>
                </a:solidFill>
              </a:rPr>
              <a:t>dysplasie </a:t>
            </a:r>
            <a:r>
              <a:rPr lang="fr-FR" sz="2000" b="1" dirty="0" err="1">
                <a:solidFill>
                  <a:schemeClr val="tx2"/>
                </a:solidFill>
              </a:rPr>
              <a:t>diastrophique</a:t>
            </a:r>
            <a:endParaRPr lang="fr-FR" sz="2000" b="1" dirty="0">
              <a:solidFill>
                <a:schemeClr val="tx2"/>
              </a:solidFill>
            </a:endParaRPr>
          </a:p>
          <a:p>
            <a:pPr lvl="1" rtl="0">
              <a:spcBef>
                <a:spcPts val="600"/>
              </a:spcBef>
              <a:spcAft>
                <a:spcPts val="600"/>
              </a:spcAft>
              <a:buClr>
                <a:schemeClr val="tx2"/>
              </a:buClr>
              <a:buSzPct val="100000"/>
              <a:buFont typeface="Arial" panose="020B0604020202020204" pitchFamily="34" charset="0"/>
              <a:buChar char="•"/>
            </a:pPr>
            <a:r>
              <a:rPr lang="fr-FR" sz="2000" b="1" dirty="0">
                <a:solidFill>
                  <a:schemeClr val="tx2"/>
                </a:solidFill>
              </a:rPr>
              <a:t>anomalies chromosomiques</a:t>
            </a:r>
            <a:endParaRPr lang="en-US" sz="2000" b="1" dirty="0">
              <a:solidFill>
                <a:schemeClr val="tx2"/>
              </a:solidFill>
            </a:endParaRPr>
          </a:p>
          <a:p>
            <a:pPr rtl="0">
              <a:spcBef>
                <a:spcPts val="600"/>
              </a:spcBef>
              <a:spcAft>
                <a:spcPts val="600"/>
              </a:spcAft>
              <a:buClr>
                <a:schemeClr val="tx2"/>
              </a:buClr>
              <a:buSzPct val="75000"/>
            </a:pPr>
            <a:r>
              <a:rPr lang="fr-FR" sz="2000" b="1" dirty="0">
                <a:solidFill>
                  <a:schemeClr val="tx2"/>
                </a:solidFill>
              </a:rPr>
              <a:t>Des malformations tibiales et d’autres malformations des membres peuvent présenter les mêmes caractéristiques que le pied bot</a:t>
            </a:r>
          </a:p>
          <a:p>
            <a:pPr rtl="0">
              <a:spcBef>
                <a:spcPts val="600"/>
              </a:spcBef>
              <a:spcAft>
                <a:spcPts val="600"/>
              </a:spcAft>
              <a:buClr>
                <a:schemeClr val="tx2"/>
              </a:buClr>
              <a:buSzPct val="75000"/>
            </a:pPr>
            <a:endParaRPr lang="en-US" sz="2000" b="1" dirty="0">
              <a:solidFill>
                <a:schemeClr val="tx2"/>
              </a:solidFill>
            </a:endParaRPr>
          </a:p>
        </p:txBody>
      </p:sp>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7</a:t>
            </a:fld>
            <a:endParaRPr lang="en-US" sz="1000" dirty="0">
              <a:solidFill>
                <a:srgbClr val="1F497D"/>
              </a:solidFill>
              <a:latin typeface="Calibri" pitchFamily="34" charset="0"/>
            </a:endParaRPr>
          </a:p>
        </p:txBody>
      </p:sp>
      <p:sp>
        <p:nvSpPr>
          <p:cNvPr id="7" name="TextBox 6"/>
          <p:cNvSpPr txBox="1"/>
          <p:nvPr/>
        </p:nvSpPr>
        <p:spPr>
          <a:xfrm>
            <a:off x="6588224" y="5035242"/>
            <a:ext cx="2460374" cy="369332"/>
          </a:xfrm>
          <a:prstGeom prst="rect">
            <a:avLst/>
          </a:prstGeom>
          <a:noFill/>
        </p:spPr>
        <p:txBody>
          <a:bodyPr wrap="square" rtlCol="0">
            <a:spAutoFit/>
          </a:bodyPr>
          <a:lstStyle/>
          <a:p>
            <a:pPr rtl="0"/>
            <a:r>
              <a:rPr lang="fr-FR" dirty="0" err="1">
                <a:solidFill>
                  <a:schemeClr val="tx2"/>
                </a:solidFill>
              </a:rPr>
              <a:t>Hémimélie</a:t>
            </a:r>
            <a:r>
              <a:rPr lang="fr-FR" dirty="0">
                <a:solidFill>
                  <a:schemeClr val="tx2"/>
                </a:solidFill>
              </a:rPr>
              <a:t> tibiale</a:t>
            </a:r>
            <a:endParaRPr lang="en-US" dirty="0">
              <a:solidFill>
                <a:schemeClr val="tx2"/>
              </a:solidFill>
            </a:endParaRPr>
          </a:p>
        </p:txBody>
      </p:sp>
      <p:pic>
        <p:nvPicPr>
          <p:cNvPr id="6" name="Picture 5" descr="Limb_Tib_Apl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6084168" y="3140968"/>
            <a:ext cx="2736574" cy="1761548"/>
          </a:xfrm>
          <a:prstGeom prst="rect">
            <a:avLst/>
          </a:prstGeom>
          <a:noFill/>
          <a:ln>
            <a:solidFill>
              <a:schemeClr val="tx2"/>
            </a:solidFill>
          </a:ln>
        </p:spPr>
      </p:pic>
      <p:sp>
        <p:nvSpPr>
          <p:cNvPr id="8" name="Rectangle 7"/>
          <p:cNvSpPr/>
          <p:nvPr/>
        </p:nvSpPr>
        <p:spPr>
          <a:xfrm>
            <a:off x="182116" y="6123802"/>
            <a:ext cx="7740352" cy="276999"/>
          </a:xfrm>
          <a:prstGeom prst="rect">
            <a:avLst/>
          </a:prstGeom>
        </p:spPr>
        <p:txBody>
          <a:bodyPr wrap="square" rtlCol="0">
            <a:spAutoFit/>
          </a:bodyPr>
          <a:lstStyle/>
          <a:p>
            <a:pPr rtl="0"/>
            <a:r>
              <a:rPr lang="fr-FR" sz="1200" dirty="0">
                <a:solidFill>
                  <a:schemeClr val="tx2"/>
                </a:solidFill>
              </a:rPr>
              <a:t>Photo reproduite avec l’aimable autorisation du Projet de collaboration CDC - Université de médecine de Pékin</a:t>
            </a:r>
          </a:p>
        </p:txBody>
      </p:sp>
    </p:spTree>
    <p:extLst>
      <p:ext uri="{BB962C8B-B14F-4D97-AF65-F5344CB8AC3E}">
        <p14:creationId xmlns:p14="http://schemas.microsoft.com/office/powerpoint/2010/main" xmlns="" val="304712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8</a:t>
            </a:fld>
            <a:endParaRPr lang="en-US" sz="1000" dirty="0">
              <a:solidFill>
                <a:srgbClr val="1F497D"/>
              </a:solidFill>
              <a:latin typeface="Calibri" pitchFamily="34" charset="0"/>
            </a:endParaRPr>
          </a:p>
        </p:txBody>
      </p:sp>
      <p:sp>
        <p:nvSpPr>
          <p:cNvPr id="3" name="Title 2"/>
          <p:cNvSpPr>
            <a:spLocks noGrp="1"/>
          </p:cNvSpPr>
          <p:nvPr>
            <p:ph type="title"/>
          </p:nvPr>
        </p:nvSpPr>
        <p:spPr>
          <a:xfrm>
            <a:off x="457200" y="260648"/>
            <a:ext cx="8229600" cy="994122"/>
          </a:xfrm>
        </p:spPr>
        <p:txBody>
          <a:bodyPr rtlCol="0" anchor="ctr">
            <a:normAutofit/>
          </a:bodyPr>
          <a:lstStyle/>
          <a:p>
            <a:pPr algn="ctr" rtl="0"/>
            <a:r>
              <a:rPr lang="fr-FR" sz="3200" dirty="0">
                <a:solidFill>
                  <a:schemeClr val="tx2"/>
                </a:solidFill>
              </a:rPr>
              <a:t>Étiologie</a:t>
            </a:r>
            <a:endParaRPr lang="en-US" sz="3200" dirty="0">
              <a:solidFill>
                <a:schemeClr val="tx2"/>
              </a:solidFill>
            </a:endParaRPr>
          </a:p>
        </p:txBody>
      </p:sp>
      <p:sp>
        <p:nvSpPr>
          <p:cNvPr id="4" name="Content Placeholder 3"/>
          <p:cNvSpPr>
            <a:spLocks noGrp="1"/>
          </p:cNvSpPr>
          <p:nvPr>
            <p:ph idx="1"/>
          </p:nvPr>
        </p:nvSpPr>
        <p:spPr>
          <a:xfrm>
            <a:off x="971600" y="1124744"/>
            <a:ext cx="7416823" cy="4536504"/>
          </a:xfrm>
        </p:spPr>
        <p:txBody>
          <a:bodyPr rtlCol="0"/>
          <a:lstStyle/>
          <a:p>
            <a:pPr rtl="0">
              <a:lnSpc>
                <a:spcPct val="150000"/>
              </a:lnSpc>
              <a:buClr>
                <a:schemeClr val="tx2"/>
              </a:buClr>
              <a:buFont typeface="Arial" panose="020B0604020202020204" pitchFamily="34" charset="0"/>
              <a:buChar char="•"/>
            </a:pPr>
            <a:r>
              <a:rPr lang="fr-FR">
                <a:solidFill>
                  <a:schemeClr val="tx2"/>
                </a:solidFill>
              </a:rPr>
              <a:t>Peu comprise</a:t>
            </a:r>
          </a:p>
          <a:p>
            <a:pPr rtl="0">
              <a:lnSpc>
                <a:spcPct val="150000"/>
              </a:lnSpc>
              <a:buClr>
                <a:schemeClr val="tx2"/>
              </a:buClr>
              <a:buFont typeface="Arial" panose="020B0604020202020204" pitchFamily="34" charset="0"/>
              <a:buChar char="•"/>
            </a:pPr>
            <a:r>
              <a:rPr lang="fr-FR">
                <a:solidFill>
                  <a:schemeClr val="tx2"/>
                </a:solidFill>
              </a:rPr>
              <a:t>Généralement considéré comme multifactoriel</a:t>
            </a:r>
          </a:p>
          <a:p>
            <a:pPr lvl="1" rtl="0">
              <a:lnSpc>
                <a:spcPct val="150000"/>
              </a:lnSpc>
              <a:buClr>
                <a:schemeClr val="tx2"/>
              </a:buClr>
              <a:buFont typeface="Arial" panose="020B0604020202020204" pitchFamily="34" charset="0"/>
              <a:buChar char="•"/>
            </a:pPr>
            <a:r>
              <a:rPr lang="fr-FR">
                <a:solidFill>
                  <a:schemeClr val="tx2"/>
                </a:solidFill>
              </a:rPr>
              <a:t>Preuve pour une contribution génétique*</a:t>
            </a:r>
          </a:p>
          <a:p>
            <a:pPr lvl="2" rtl="0">
              <a:lnSpc>
                <a:spcPct val="150000"/>
              </a:lnSpc>
              <a:buClr>
                <a:schemeClr val="tx2"/>
              </a:buClr>
            </a:pPr>
            <a:r>
              <a:rPr lang="fr-FR" b="1">
                <a:solidFill>
                  <a:schemeClr val="tx2"/>
                </a:solidFill>
              </a:rPr>
              <a:t>La prévalence varie en fonction des groupes éthiques</a:t>
            </a:r>
          </a:p>
          <a:p>
            <a:pPr lvl="2" rtl="0">
              <a:buClr>
                <a:schemeClr val="tx2"/>
              </a:buClr>
            </a:pPr>
            <a:r>
              <a:rPr lang="fr-FR" b="1">
                <a:solidFill>
                  <a:schemeClr val="tx2"/>
                </a:solidFill>
              </a:rPr>
              <a:t>Des études jumelées montrent une concordance accrue des jumeaux monozygotes par rapport aux jumeaux dizygotes</a:t>
            </a:r>
          </a:p>
          <a:p>
            <a:pPr lvl="2" rtl="0">
              <a:buClr>
                <a:schemeClr val="tx2"/>
              </a:buClr>
            </a:pPr>
            <a:r>
              <a:rPr lang="fr-FR" b="1">
                <a:solidFill>
                  <a:schemeClr val="tx2"/>
                </a:solidFill>
              </a:rPr>
              <a:t>Nature héréditaire</a:t>
            </a:r>
          </a:p>
          <a:p>
            <a:pPr marL="914400" lvl="2" indent="0" rtl="0">
              <a:buClr>
                <a:schemeClr val="tx2"/>
              </a:buClr>
              <a:buNone/>
            </a:pPr>
            <a:endParaRPr lang="en-US" b="1" dirty="0">
              <a:solidFill>
                <a:schemeClr val="tx2"/>
              </a:solidFill>
            </a:endParaRPr>
          </a:p>
          <a:p>
            <a:pPr lvl="1" rtl="0">
              <a:buClr>
                <a:schemeClr val="tx2"/>
              </a:buClr>
              <a:buFont typeface="Arial" panose="020B0604020202020204" pitchFamily="34" charset="0"/>
              <a:buChar char="•"/>
            </a:pPr>
            <a:r>
              <a:rPr lang="fr-FR">
                <a:solidFill>
                  <a:schemeClr val="tx2"/>
                </a:solidFill>
              </a:rPr>
              <a:t>Preuve d’une contribution environnementale</a:t>
            </a:r>
          </a:p>
          <a:p>
            <a:pPr lvl="2" rtl="0">
              <a:buClr>
                <a:schemeClr val="tx2"/>
              </a:buClr>
            </a:pPr>
            <a:r>
              <a:rPr lang="fr-FR" b="1">
                <a:solidFill>
                  <a:schemeClr val="tx2"/>
                </a:solidFill>
              </a:rPr>
              <a:t>Tabagisme</a:t>
            </a:r>
          </a:p>
        </p:txBody>
      </p:sp>
      <p:sp>
        <p:nvSpPr>
          <p:cNvPr id="2" name="TextBox 1"/>
          <p:cNvSpPr txBox="1"/>
          <p:nvPr/>
        </p:nvSpPr>
        <p:spPr>
          <a:xfrm>
            <a:off x="457200" y="6021288"/>
            <a:ext cx="4561505" cy="584775"/>
          </a:xfrm>
          <a:prstGeom prst="rect">
            <a:avLst/>
          </a:prstGeom>
          <a:noFill/>
        </p:spPr>
        <p:txBody>
          <a:bodyPr wrap="none" rtlCol="0">
            <a:spAutoFit/>
          </a:bodyPr>
          <a:lstStyle/>
          <a:p>
            <a:pPr rtl="0"/>
            <a:r>
              <a:rPr lang="fr-FR" sz="1600" dirty="0">
                <a:solidFill>
                  <a:schemeClr val="tx2"/>
                </a:solidFill>
              </a:rPr>
              <a:t>*Source : </a:t>
            </a:r>
            <a:r>
              <a:rPr lang="fr-FR" sz="1600" dirty="0" err="1">
                <a:solidFill>
                  <a:schemeClr val="tx2"/>
                </a:solidFill>
              </a:rPr>
              <a:t>Miedzybrodzka</a:t>
            </a:r>
            <a:r>
              <a:rPr lang="fr-FR" sz="1600" dirty="0">
                <a:solidFill>
                  <a:schemeClr val="tx2"/>
                </a:solidFill>
              </a:rPr>
              <a:t> Z. 2003. J. Anat. 202:37–42</a:t>
            </a:r>
          </a:p>
          <a:p>
            <a:pPr rtl="0"/>
            <a:endParaRPr lang="en-US" sz="1600" dirty="0"/>
          </a:p>
        </p:txBody>
      </p:sp>
    </p:spTree>
    <p:extLst>
      <p:ext uri="{BB962C8B-B14F-4D97-AF65-F5344CB8AC3E}">
        <p14:creationId xmlns:p14="http://schemas.microsoft.com/office/powerpoint/2010/main" xmlns="" val="40488241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lvl="0">
              <a:defRPr/>
            </a:pPr>
            <a:r>
              <a:rPr lang="fr-FR" sz="1100" b="1" dirty="0">
                <a:solidFill>
                  <a:srgbClr val="1F497D"/>
                </a:solidFill>
                <a:latin typeface="Calibri" pitchFamily="34" charset="0"/>
              </a:rPr>
              <a:t>Pied bot </a:t>
            </a:r>
            <a:r>
              <a:rPr lang="fr-FR" sz="1000" dirty="0">
                <a:solidFill>
                  <a:srgbClr val="1F497D"/>
                </a:solidFill>
                <a:latin typeface="Calibri" pitchFamily="34" charset="0"/>
              </a:rPr>
              <a:t>                                                                                                                          					 | </a:t>
            </a:r>
            <a:fld id="{4F5FC554-56D4-46C3-91CC-42DA98CF391D}" type="slidenum">
              <a:rPr lang="en-US" sz="1000">
                <a:solidFill>
                  <a:srgbClr val="1F497D"/>
                </a:solidFill>
                <a:latin typeface="Calibri" pitchFamily="34" charset="0"/>
              </a:rPr>
              <a:pPr lvl="0">
                <a:defRPr/>
              </a:pPr>
              <a:t>9</a:t>
            </a:fld>
            <a:endParaRPr lang="en-US" sz="1000" dirty="0">
              <a:solidFill>
                <a:srgbClr val="1F497D"/>
              </a:solidFill>
              <a:latin typeface="Calibri" pitchFamily="34" charset="0"/>
            </a:endParaRPr>
          </a:p>
        </p:txBody>
      </p:sp>
      <p:sp>
        <p:nvSpPr>
          <p:cNvPr id="2" name="Title 1"/>
          <p:cNvSpPr>
            <a:spLocks noGrp="1"/>
          </p:cNvSpPr>
          <p:nvPr>
            <p:ph type="ctrTitle"/>
          </p:nvPr>
        </p:nvSpPr>
        <p:spPr>
          <a:xfrm>
            <a:off x="663908" y="411287"/>
            <a:ext cx="7772400" cy="747514"/>
          </a:xfrm>
        </p:spPr>
        <p:txBody>
          <a:bodyPr rtlCol="0">
            <a:normAutofit fontScale="90000"/>
          </a:bodyPr>
          <a:lstStyle/>
          <a:p>
            <a:pPr lvl="0" rtl="0">
              <a:spcBef>
                <a:spcPts val="0"/>
              </a:spcBef>
            </a:pPr>
            <a:r>
              <a:rPr lang="fr-FR" sz="3200" b="1">
                <a:solidFill>
                  <a:srgbClr val="1F497D"/>
                </a:solidFill>
                <a:ea typeface="+mn-ea"/>
                <a:cs typeface="+mn-cs"/>
              </a:rPr>
              <a:t>Diagnostic</a:t>
            </a:r>
            <a:r>
              <a:rPr lang="en-US" altLang="en-US" sz="3200" b="1" dirty="0">
                <a:solidFill>
                  <a:srgbClr val="1F497D"/>
                </a:solidFill>
                <a:ea typeface="+mn-ea"/>
                <a:cs typeface="+mn-cs"/>
              </a:rPr>
              <a:t/>
            </a:r>
            <a:br>
              <a:rPr lang="en-US" altLang="en-US" sz="3200" b="1" dirty="0">
                <a:solidFill>
                  <a:srgbClr val="1F497D"/>
                </a:solidFill>
                <a:ea typeface="+mn-ea"/>
                <a:cs typeface="+mn-cs"/>
              </a:rPr>
            </a:br>
            <a:endParaRPr lang="en-US" dirty="0"/>
          </a:p>
        </p:txBody>
      </p:sp>
      <p:sp>
        <p:nvSpPr>
          <p:cNvPr id="11" name="Rettangolo 2"/>
          <p:cNvSpPr>
            <a:spLocks noChangeArrowheads="1"/>
          </p:cNvSpPr>
          <p:nvPr/>
        </p:nvSpPr>
        <p:spPr bwMode="auto">
          <a:xfrm>
            <a:off x="310410" y="867999"/>
            <a:ext cx="8479397" cy="707886"/>
          </a:xfrm>
          <a:prstGeom prst="rect">
            <a:avLst/>
          </a:prstGeom>
          <a:solidFill>
            <a:schemeClr val="accent2">
              <a:lumMod val="40000"/>
              <a:lumOff val="60000"/>
            </a:schemeClr>
          </a:solidFill>
          <a:ln w="9525">
            <a:solidFill>
              <a:srgbClr val="002060"/>
            </a:solidFill>
            <a:miter lim="800000"/>
            <a:headEnd/>
            <a:tailEnd/>
          </a:ln>
        </p:spPr>
        <p:txBody>
          <a:bodyPr wrap="square" rtlCol="0">
            <a:spAutoFit/>
          </a:bodyPr>
          <a:lstStyle/>
          <a:p>
            <a:pPr algn="ctr" rtl="0"/>
            <a:r>
              <a:rPr lang="fr-FR" sz="2000" b="1">
                <a:solidFill>
                  <a:schemeClr val="tx2"/>
                </a:solidFill>
              </a:rPr>
              <a:t>Le pied bot varus équin est généralement diagnostiqué par examen physique, mais une radiographie est parfois requise</a:t>
            </a:r>
          </a:p>
        </p:txBody>
      </p:sp>
      <p:sp>
        <p:nvSpPr>
          <p:cNvPr id="9" name="Rettangolo 3"/>
          <p:cNvSpPr>
            <a:spLocks noChangeArrowheads="1"/>
          </p:cNvSpPr>
          <p:nvPr/>
        </p:nvSpPr>
        <p:spPr bwMode="auto">
          <a:xfrm>
            <a:off x="823590" y="5316163"/>
            <a:ext cx="7204323" cy="707886"/>
          </a:xfrm>
          <a:prstGeom prst="rect">
            <a:avLst/>
          </a:prstGeom>
          <a:solidFill>
            <a:schemeClr val="accent4">
              <a:lumMod val="20000"/>
              <a:lumOff val="80000"/>
            </a:schemeClr>
          </a:solidFill>
          <a:ln w="9525">
            <a:solidFill>
              <a:srgbClr val="002060"/>
            </a:solidFill>
            <a:miter lim="800000"/>
            <a:headEnd/>
            <a:tailEnd/>
          </a:ln>
        </p:spPr>
        <p:txBody>
          <a:bodyPr wrap="square" rtlCol="0">
            <a:spAutoFit/>
          </a:bodyPr>
          <a:lstStyle/>
          <a:p>
            <a:pPr algn="ctr" rtl="0"/>
            <a:r>
              <a:rPr lang="fr-FR" sz="2000" b="1" dirty="0">
                <a:solidFill>
                  <a:schemeClr val="tx2"/>
                </a:solidFill>
                <a:latin typeface="Calibri" pitchFamily="34" charset="0"/>
              </a:rPr>
              <a:t>Les diagnostics prénatals ne doivent pas être inclus dans les données de surveillances sauf en cas de confirmation postnatale.</a:t>
            </a:r>
            <a:r>
              <a:rPr lang="fr-FR" sz="2000" dirty="0">
                <a:solidFill>
                  <a:schemeClr val="tx2"/>
                </a:solidFill>
                <a:latin typeface="Calibri" pitchFamily="34" charset="0"/>
              </a:rPr>
              <a:t> </a:t>
            </a:r>
          </a:p>
        </p:txBody>
      </p:sp>
      <p:sp>
        <p:nvSpPr>
          <p:cNvPr id="3" name="Rectangle 2"/>
          <p:cNvSpPr/>
          <p:nvPr/>
        </p:nvSpPr>
        <p:spPr>
          <a:xfrm>
            <a:off x="1187624" y="1663265"/>
            <a:ext cx="1923925" cy="369332"/>
          </a:xfrm>
          <a:prstGeom prst="rect">
            <a:avLst/>
          </a:prstGeom>
        </p:spPr>
        <p:txBody>
          <a:bodyPr wrap="none" rtlCol="0">
            <a:spAutoFit/>
          </a:bodyPr>
          <a:lstStyle/>
          <a:p>
            <a:pPr rtl="0"/>
            <a:r>
              <a:rPr lang="fr-FR" b="1">
                <a:solidFill>
                  <a:schemeClr val="tx2"/>
                </a:solidFill>
              </a:rPr>
              <a:t>Évaluation clinique</a:t>
            </a:r>
          </a:p>
        </p:txBody>
      </p:sp>
      <p:pic>
        <p:nvPicPr>
          <p:cNvPr id="12291" name="Picture 3" descr="picture showing talipes equinovaru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8420" y="2046564"/>
            <a:ext cx="1976755" cy="3124841"/>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998355" y="1670914"/>
            <a:ext cx="820225" cy="369332"/>
          </a:xfrm>
          <a:prstGeom prst="rect">
            <a:avLst/>
          </a:prstGeom>
        </p:spPr>
        <p:txBody>
          <a:bodyPr wrap="none" rtlCol="0">
            <a:spAutoFit/>
          </a:bodyPr>
          <a:lstStyle/>
          <a:p>
            <a:pPr rtl="0"/>
            <a:r>
              <a:rPr lang="fr-FR" b="1">
                <a:solidFill>
                  <a:schemeClr val="tx2"/>
                </a:solidFill>
              </a:rPr>
              <a:t>Radiographie</a:t>
            </a:r>
          </a:p>
        </p:txBody>
      </p:sp>
      <p:pic>
        <p:nvPicPr>
          <p:cNvPr id="12295" name="Picture 7" descr="picure showing an xray of talipes equinovaru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550605" y="2032597"/>
            <a:ext cx="2071370" cy="3138808"/>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16562" y="6241783"/>
            <a:ext cx="7019733" cy="276999"/>
          </a:xfrm>
          <a:prstGeom prst="rect">
            <a:avLst/>
          </a:prstGeom>
        </p:spPr>
        <p:txBody>
          <a:bodyPr wrap="square" rtlCol="0">
            <a:spAutoFit/>
          </a:bodyPr>
          <a:lstStyle/>
          <a:p>
            <a:pPr algn="ctr" rtl="0"/>
            <a:r>
              <a:rPr lang="fr-FR" sz="1200" dirty="0">
                <a:solidFill>
                  <a:schemeClr val="tx2"/>
                </a:solidFill>
              </a:rPr>
              <a:t>Photo reproduite avec l’aimable autorisation du Projet de collaboration CDC - Université de médecine de Pékin</a:t>
            </a:r>
          </a:p>
        </p:txBody>
      </p:sp>
    </p:spTree>
    <p:extLst>
      <p:ext uri="{BB962C8B-B14F-4D97-AF65-F5344CB8AC3E}">
        <p14:creationId xmlns:p14="http://schemas.microsoft.com/office/powerpoint/2010/main" xmlns="" val="19377226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5500</TotalTime>
  <Words>1302</Words>
  <Application>Microsoft Office PowerPoint</Application>
  <PresentationFormat>Affichage à l'écran (4:3)</PresentationFormat>
  <Paragraphs>226</Paragraphs>
  <Slides>15</Slides>
  <Notes>14</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Tema di Office</vt:lpstr>
      <vt:lpstr>NCHHSTP_PPT_dark(</vt:lpstr>
      <vt:lpstr>Pied bot varus équin idiopathique (pied bot congénital) </vt:lpstr>
      <vt:lpstr>Objectifs d’apprentissage</vt:lpstr>
      <vt:lpstr>Anatomie du pied </vt:lpstr>
      <vt:lpstr>Pied bot varus équin</vt:lpstr>
      <vt:lpstr>Pied bot varus équin  talus = cheville, pes = pied </vt:lpstr>
      <vt:lpstr>Pied bot varus équin  </vt:lpstr>
      <vt:lpstr>Diagnostic différentiel</vt:lpstr>
      <vt:lpstr>Étiologie</vt:lpstr>
      <vt:lpstr>Diagnostic </vt:lpstr>
      <vt:lpstr>Caractéristiques épidémiologiques du pied bot varus équin</vt:lpstr>
      <vt:lpstr>Éléments de description</vt:lpstr>
      <vt:lpstr>Codes ICD-10 pertinents</vt:lpstr>
      <vt:lpstr>Pied calcanéo-varus (Talipes calcaneovarus) </vt:lpstr>
      <vt:lpstr>Pied calcanéo-valgus (Talipes calcaneovalgus)</vt:lpstr>
      <vt:lpstr>Des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Pierpaolo</dc:creator>
  <cp:lastModifiedBy>Jude</cp:lastModifiedBy>
  <cp:revision>407</cp:revision>
  <cp:lastPrinted>2015-01-29T15:32:04Z</cp:lastPrinted>
  <dcterms:created xsi:type="dcterms:W3CDTF">2014-04-24T05:45:44Z</dcterms:created>
  <dcterms:modified xsi:type="dcterms:W3CDTF">2016-06-23T12:36:09Z</dcterms:modified>
</cp:coreProperties>
</file>