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419" r:id="rId3"/>
    <p:sldId id="341" r:id="rId4"/>
    <p:sldId id="416" r:id="rId5"/>
    <p:sldId id="415" r:id="rId6"/>
    <p:sldId id="412" r:id="rId7"/>
    <p:sldId id="384" r:id="rId8"/>
    <p:sldId id="413" r:id="rId9"/>
    <p:sldId id="406" r:id="rId10"/>
    <p:sldId id="392" r:id="rId11"/>
    <p:sldId id="374" r:id="rId12"/>
    <p:sldId id="405" r:id="rId13"/>
    <p:sldId id="404" r:id="rId14"/>
    <p:sldId id="417" r:id="rId15"/>
    <p:sldId id="418" r:id="rId16"/>
    <p:sldId id="411" r:id="rId17"/>
  </p:sldIdLst>
  <p:sldSz cx="9144000" cy="6858000" type="screen4x3"/>
  <p:notesSz cx="6985000" cy="92837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e9" initials="DV" lastIdx="2" clrIdx="0"/>
  <p:cmAuthor id="1" name="Flores, Alina (CDC/ONDIEH/NCBDDD)" initials="FA(" lastIdx="9" clrIdx="1"/>
  <p:cmAuthor id="2" name="Frias, Jaime (CDC/ONDIEH/NCBDDD) (CTR)" initials="JLF" lastIdx="12" clrIdx="2"/>
  <p:cmAuthor id="3" name="Ariztia Norman, Maria Angelica (CDC/OD/OADC)" initials="ANMA(" lastIdx="1" clrIdx="3">
    <p:extLst>
      <p:ext uri="{19B8F6BF-5375-455C-9EA6-DF929625EA0E}">
        <p15:presenceInfo xmlns:p15="http://schemas.microsoft.com/office/powerpoint/2012/main" userId="S-1-5-21-1207783550-2075000910-922709458-379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43D4DB"/>
    <a:srgbClr val="FFDB75"/>
    <a:srgbClr val="FFD14F"/>
    <a:srgbClr val="FFBDDE"/>
    <a:srgbClr val="FF99FF"/>
    <a:srgbClr val="FFEDB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62" autoAdjust="0"/>
  </p:normalViewPr>
  <p:slideViewPr>
    <p:cSldViewPr>
      <p:cViewPr varScale="1">
        <p:scale>
          <a:sx n="58" d="100"/>
          <a:sy n="58" d="100"/>
        </p:scale>
        <p:origin x="106" y="4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55" d="100"/>
          <a:sy n="55" d="100"/>
        </p:scale>
        <p:origin x="-2832" y="-90"/>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07AA6837-0A47-4830-BDE9-EBBDCF80876D}" type="datetimeFigureOut">
              <a:rPr lang="en-US" smtClean="0"/>
              <a:pPr/>
              <a:t>1/4/2017</a:t>
            </a:fld>
            <a:endParaRPr lang="es-ES"/>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B6F520C6-B8F2-46A8-8D65-F94DD488F77D}" type="slidenum">
              <a:rPr lang="en-US" smtClean="0"/>
              <a:pPr/>
              <a:t>‹#›</a:t>
            </a:fld>
            <a:endParaRPr lang="es-ES"/>
          </a:p>
        </p:txBody>
      </p:sp>
    </p:spTree>
    <p:extLst>
      <p:ext uri="{BB962C8B-B14F-4D97-AF65-F5344CB8AC3E}">
        <p14:creationId xmlns:p14="http://schemas.microsoft.com/office/powerpoint/2010/main" val="3849848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it-IT"/>
          </a:p>
        </p:txBody>
      </p:sp>
      <p:sp>
        <p:nvSpPr>
          <p:cNvPr id="3" name="Segnaposto data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69A68BFD-992D-412C-A182-FB7437F9D093}" type="datetimeFigureOut">
              <a:rPr lang="it-IT" smtClean="0"/>
              <a:pPr/>
              <a:t>04/01/2017</a:t>
            </a:fld>
            <a:endParaRPr lang="es-ES"/>
          </a:p>
        </p:txBody>
      </p:sp>
      <p:sp>
        <p:nvSpPr>
          <p:cNvPr id="4" name="Segnaposto immagine diapositiva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it-IT"/>
          </a:p>
        </p:txBody>
      </p:sp>
      <p:sp>
        <p:nvSpPr>
          <p:cNvPr id="5" name="Segnaposto note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it-IT"/>
          </a:p>
        </p:txBody>
      </p:sp>
      <p:sp>
        <p:nvSpPr>
          <p:cNvPr id="7" name="Segnaposto numero diapositiva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6E9865D6-17C5-48D6-8C01-0CA7C3EF7704}" type="slidenum">
              <a:rPr lang="it-IT" smtClean="0"/>
              <a:pPr/>
              <a:t>‹#›</a:t>
            </a:fld>
            <a:endParaRPr lang="es-ES"/>
          </a:p>
        </p:txBody>
      </p:sp>
    </p:spTree>
    <p:extLst>
      <p:ext uri="{BB962C8B-B14F-4D97-AF65-F5344CB8AC3E}">
        <p14:creationId xmlns:p14="http://schemas.microsoft.com/office/powerpoint/2010/main" val="9207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Al final de esta presentación, quisiéramos que puedan describir lo siguiente:</a:t>
            </a:r>
            <a:endParaRPr lang="es-ES" dirty="0"/>
          </a:p>
          <a:p>
            <a:r>
              <a:rPr lang="es-ES" b="1" dirty="0" smtClean="0"/>
              <a:t>las principales</a:t>
            </a:r>
            <a:r>
              <a:rPr lang="es-ES" dirty="0" smtClean="0"/>
              <a:t> características clínicas del pie equinovaro,  </a:t>
            </a:r>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las principales</a:t>
            </a:r>
            <a:r>
              <a:rPr lang="es-ES" dirty="0" smtClean="0"/>
              <a:t> características epidemiológicas del pie equinovaro, y </a:t>
            </a:r>
          </a:p>
          <a:p>
            <a:r>
              <a:rPr lang="es-ES" dirty="0" smtClean="0"/>
              <a:t>elementos y consejos </a:t>
            </a:r>
            <a:r>
              <a:rPr lang="es-ES" b="1" dirty="0" smtClean="0"/>
              <a:t>clave</a:t>
            </a:r>
            <a:r>
              <a:rPr lang="es-ES" dirty="0" smtClean="0"/>
              <a:t> para su notificación y codificación.</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2</a:t>
            </a:fld>
            <a:endParaRPr lang="es-ES"/>
          </a:p>
        </p:txBody>
      </p:sp>
    </p:spTree>
    <p:extLst>
      <p:ext uri="{BB962C8B-B14F-4D97-AF65-F5344CB8AC3E}">
        <p14:creationId xmlns:p14="http://schemas.microsoft.com/office/powerpoint/2010/main" val="428615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Cuando identifiquen un caso de pie equinovaro, asegúrense de describir la lateralidad del defecto (extremidad derecha, izquierda, bilateral) en el formulario de recolección de datos.</a:t>
            </a:r>
            <a:r>
              <a:rPr lang="es-ES" b="0" u="none" dirty="0" smtClean="0"/>
              <a:t> También es muy importante describir si el pie es flexible o rígido.  </a:t>
            </a:r>
          </a:p>
          <a:p>
            <a:endParaRPr lang="es-ES" b="0" u="none" baseline="0" dirty="0" smtClean="0"/>
          </a:p>
          <a:p>
            <a:r>
              <a:rPr lang="es-ES" b="0" u="none" baseline="0" dirty="0" smtClean="0"/>
              <a:t>Incluyan y describan cualquier otra malformación presente. Por ejemplo, si el bebé también tiene espina bífida o artrogriposis.</a:t>
            </a:r>
          </a:p>
          <a:p>
            <a:endParaRPr lang="es-ES" b="0" u="none" baseline="0" dirty="0" smtClean="0"/>
          </a:p>
          <a:p>
            <a:r>
              <a:rPr lang="es-ES" b="0" u="none" baseline="0" dirty="0" smtClean="0"/>
              <a:t>Se recomienda tomar una fotografía ya que será útil para la persona que revise el caso. Sin embargo, en este caso en particular, la fotografía por sí sola no brindará suficiente información para confirmar el defecto. Por ejemplo, la fotografía no puede indicarles a ustedes ni a ninguna persona que esté revisando el caso si el pie zambo es posicional o si es un verdadero caso de pie equinovaro.</a:t>
            </a:r>
            <a:endParaRPr lang="es-ES" b="0" u="none"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11</a:t>
            </a:fld>
            <a:endParaRPr lang="es-ES"/>
          </a:p>
        </p:txBody>
      </p:sp>
    </p:spTree>
    <p:extLst>
      <p:ext uri="{BB962C8B-B14F-4D97-AF65-F5344CB8AC3E}">
        <p14:creationId xmlns:p14="http://schemas.microsoft.com/office/powerpoint/2010/main" val="401729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Aquí hay una lista de los códigos de la CIE-10 que usarán cuando identifiquen un caso de pie zambo. Tengan en cuenta el hecho de que hay otros tipos de deformidades del pie que usarán el término "pie zambo" para describirlos. Si fuera posible, es mejor usar el código más específico.</a:t>
            </a:r>
          </a:p>
          <a:p>
            <a:endParaRPr lang="es-ES" baseline="0" dirty="0" smtClean="0"/>
          </a:p>
          <a:p>
            <a:r>
              <a:rPr lang="es-ES" dirty="0" smtClean="0"/>
              <a:t>Además, tengan en cuenta que el Q66 es un código genérico y que, si fuera posible, no debe usarse para codificar el pie equinovaro.  </a:t>
            </a:r>
          </a:p>
          <a:p>
            <a:endParaRPr lang="es-ES" baseline="0" dirty="0" smtClean="0"/>
          </a:p>
          <a:p>
            <a:r>
              <a:rPr lang="es-ES" dirty="0" smtClean="0"/>
              <a:t>La deformidad congénita de los pies más común es el pie equinovaro y es la que hemos tratado durante esta presentación. Sin embargo, hay otras formas de pie zambo que también se codifican. En el lado derecho de la diapositiva hay diagramas que muestran un caso de pie calcáneo varo y otro de calcáneo valgo.  </a:t>
            </a:r>
          </a:p>
          <a:p>
            <a:endParaRPr lang="es-ES" baseline="0" dirty="0" smtClean="0"/>
          </a:p>
          <a:p>
            <a:r>
              <a:rPr lang="es-ES" dirty="0" smtClean="0"/>
              <a:t>El código Q66.8 incluirá todas las deformidades congénitas no especificadas de los pies bajo la categoría de "pie zambo no especificado". Si la descripción concuerda con la de pie equinovaro, eviten usar el código "no especificado".</a:t>
            </a:r>
          </a:p>
          <a:p>
            <a:endParaRPr lang="es-ES" baseline="0" dirty="0" smtClean="0"/>
          </a:p>
          <a:p>
            <a:r>
              <a:rPr lang="es-ES" dirty="0" smtClean="0"/>
              <a:t>Recuerden las exclusiones y también que las deficiencias tibiales y otras deficiencias en las extremidades pueden parecerse al pie zambo, como lo mencionamos anteriormente.</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12</a:t>
            </a:fld>
            <a:endParaRPr lang="es-ES"/>
          </a:p>
        </p:txBody>
      </p:sp>
    </p:spTree>
    <p:extLst>
      <p:ext uri="{BB962C8B-B14F-4D97-AF65-F5344CB8AC3E}">
        <p14:creationId xmlns:p14="http://schemas.microsoft.com/office/powerpoint/2010/main" val="393914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Aquí hay una definición del pie calcáneo varo y una fotografía para que la revisen.</a:t>
            </a:r>
          </a:p>
        </p:txBody>
      </p:sp>
      <p:sp>
        <p:nvSpPr>
          <p:cNvPr id="4" name="Slide Number Placeholder 3"/>
          <p:cNvSpPr>
            <a:spLocks noGrp="1"/>
          </p:cNvSpPr>
          <p:nvPr>
            <p:ph type="sldNum" sz="quarter" idx="10"/>
          </p:nvPr>
        </p:nvSpPr>
        <p:spPr/>
        <p:txBody>
          <a:bodyPr/>
          <a:lstStyle/>
          <a:p>
            <a:fld id="{6E9865D6-17C5-48D6-8C01-0CA7C3EF7704}" type="slidenum">
              <a:rPr lang="it-IT" smtClean="0"/>
              <a:pPr/>
              <a:t>13</a:t>
            </a:fld>
            <a:endParaRPr lang="es-ES"/>
          </a:p>
        </p:txBody>
      </p:sp>
    </p:spTree>
    <p:extLst>
      <p:ext uri="{BB962C8B-B14F-4D97-AF65-F5344CB8AC3E}">
        <p14:creationId xmlns:p14="http://schemas.microsoft.com/office/powerpoint/2010/main" val="39391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Aquí hay una breve descripción del pie calcáneo valgo para que la revisen.</a:t>
            </a:r>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14</a:t>
            </a:fld>
            <a:endParaRPr lang="es-ES"/>
          </a:p>
        </p:txBody>
      </p:sp>
    </p:spTree>
    <p:extLst>
      <p:ext uri="{BB962C8B-B14F-4D97-AF65-F5344CB8AC3E}">
        <p14:creationId xmlns:p14="http://schemas.microsoft.com/office/powerpoint/2010/main" val="393914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Muchas gracias por escuchar esta presentación. Esperamos que la hayan disfrutado. </a:t>
            </a:r>
            <a:r>
              <a:rPr lang="es-ES" smtClean="0"/>
              <a:t>Si </a:t>
            </a:r>
            <a:r>
              <a:rPr lang="es-ES" dirty="0" smtClean="0"/>
              <a:t>tienen preguntas, por favor envíen un mensaje por correo electrónico a centre@icbdsr.org o a </a:t>
            </a:r>
            <a:r>
              <a:rPr lang="es-ES" smtClean="0"/>
              <a:t>birthdefectscount@cdc.gov.</a:t>
            </a:r>
            <a:endParaRPr lang="es-ES"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15</a:t>
            </a:fld>
            <a:endParaRPr lang="es-ES"/>
          </a:p>
        </p:txBody>
      </p:sp>
    </p:spTree>
    <p:extLst>
      <p:ext uri="{BB962C8B-B14F-4D97-AF65-F5344CB8AC3E}">
        <p14:creationId xmlns:p14="http://schemas.microsoft.com/office/powerpoint/2010/main" val="345365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t>A la </a:t>
            </a:r>
            <a:r>
              <a:rPr lang="es-ES" sz="1100" b="1" dirty="0" smtClean="0"/>
              <a:t>izquierda</a:t>
            </a:r>
            <a:r>
              <a:rPr lang="es-ES" sz="1100" dirty="0" smtClean="0"/>
              <a:t>, pueden ver la anatomía normal del pie </a:t>
            </a:r>
            <a:r>
              <a:rPr lang="es-ES" sz="1100" b="1" dirty="0" smtClean="0"/>
              <a:t>y las partes en las que este se divide</a:t>
            </a:r>
            <a:r>
              <a:rPr lang="es-E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t>el </a:t>
            </a:r>
            <a:r>
              <a:rPr lang="es-ES" sz="1100" b="1" dirty="0" smtClean="0"/>
              <a:t>retropié</a:t>
            </a:r>
            <a:r>
              <a:rPr lang="es-ES" sz="1100" dirty="0" smtClean="0"/>
              <a:t> incluye el </a:t>
            </a:r>
            <a:r>
              <a:rPr lang="es-ES" sz="1100" b="1" dirty="0" smtClean="0"/>
              <a:t>calcáneo</a:t>
            </a:r>
            <a:r>
              <a:rPr lang="es-ES" sz="1100" dirty="0" smtClean="0"/>
              <a:t> y el </a:t>
            </a:r>
            <a:r>
              <a:rPr lang="es-ES" sz="1100" b="1" dirty="0" smtClean="0"/>
              <a:t>astrágalo</a:t>
            </a:r>
            <a:r>
              <a:rPr lang="es-ES" sz="1100" dirty="0" smtClean="0"/>
              <a:t> (algunos expertos también incluyen el hueso navicular);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t>el </a:t>
            </a:r>
            <a:r>
              <a:rPr lang="es-ES" sz="1100" b="1" dirty="0" smtClean="0"/>
              <a:t>mesopié</a:t>
            </a:r>
            <a:r>
              <a:rPr lang="es-ES" sz="1100" dirty="0" smtClean="0"/>
              <a:t> incluye el hueso cuboides, 3 huesos cuneiformes y, </a:t>
            </a:r>
            <a:r>
              <a:rPr lang="es-ES" sz="1100" b="1" u="sng" dirty="0" smtClean="0"/>
              <a:t>según algunos</a:t>
            </a:r>
            <a:r>
              <a:rPr lang="es-ES" sz="1100" dirty="0" smtClean="0"/>
              <a:t>, el hueso navicular,*</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t>el </a:t>
            </a:r>
            <a:r>
              <a:rPr lang="es-ES" sz="1100" b="1" dirty="0" smtClean="0"/>
              <a:t>antepié</a:t>
            </a:r>
            <a:r>
              <a:rPr lang="es-ES" sz="1100" dirty="0" smtClean="0"/>
              <a:t> incluye los metatarsianos y las falanges.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t>La ilustración a la derecha muestra los distintos tipos de </a:t>
            </a:r>
            <a:r>
              <a:rPr lang="es-ES" sz="1100" b="1" dirty="0" smtClean="0"/>
              <a:t>anormalidades</a:t>
            </a:r>
            <a:r>
              <a:rPr lang="es-ES" sz="1100" dirty="0" smtClean="0"/>
              <a:t> </a:t>
            </a:r>
            <a:r>
              <a:rPr lang="es-ES" sz="1100" b="1" i="1" u="sng" dirty="0" smtClean="0"/>
              <a:t>posicionales</a:t>
            </a:r>
            <a:r>
              <a:rPr lang="es-ES" sz="1100" dirty="0" smtClean="0"/>
              <a:t> </a:t>
            </a:r>
            <a:r>
              <a:rPr lang="es-ES" sz="1100" b="1" dirty="0" smtClean="0"/>
              <a:t>congénitas de los pies</a:t>
            </a:r>
            <a:r>
              <a:rPr lang="es-ES"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b="1" dirty="0" smtClean="0"/>
              <a:t>Esta presentación se centra en el pie equinovaro.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100" dirty="0" smtClean="0"/>
              <a:t>También nos referiremos a otro par de anormalidades para ayudarnos a hacer distinciones en relación con su diagnóstico y codificación.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100" dirty="0" smtClean="0"/>
          </a:p>
          <a:p>
            <a:endParaRPr lang="es-ES" sz="1100" baseline="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3</a:t>
            </a:fld>
            <a:endParaRPr lang="es-ES"/>
          </a:p>
        </p:txBody>
      </p:sp>
    </p:spTree>
    <p:extLst>
      <p:ext uri="{BB962C8B-B14F-4D97-AF65-F5344CB8AC3E}">
        <p14:creationId xmlns:p14="http://schemas.microsoft.com/office/powerpoint/2010/main" val="128125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qué consiste el pie equinovaro?</a:t>
            </a:r>
          </a:p>
          <a:p>
            <a:r>
              <a:rPr lang="es-ES" dirty="0" smtClean="0"/>
              <a:t>Revisemos el significado de estos términos:</a:t>
            </a:r>
          </a:p>
          <a:p>
            <a:r>
              <a:rPr lang="es-ES" dirty="0" smtClean="0"/>
              <a:t>El pie equinovaro tiene tres características principales: </a:t>
            </a:r>
            <a:r>
              <a:rPr lang="es-ES" i="1" dirty="0" err="1" smtClean="0"/>
              <a:t>equinus</a:t>
            </a:r>
            <a:r>
              <a:rPr lang="es-ES" dirty="0" smtClean="0"/>
              <a:t>, </a:t>
            </a:r>
            <a:r>
              <a:rPr lang="es-ES" i="1" dirty="0" err="1" smtClean="0"/>
              <a:t>varus</a:t>
            </a:r>
            <a:r>
              <a:rPr lang="es-ES" dirty="0" smtClean="0"/>
              <a:t> y supinación.</a:t>
            </a:r>
          </a:p>
          <a:p>
            <a:r>
              <a:rPr lang="es-ES" dirty="0" smtClean="0"/>
              <a:t>"</a:t>
            </a:r>
            <a:r>
              <a:rPr lang="es-ES" b="1" i="1" dirty="0" err="1" smtClean="0"/>
              <a:t>Equinus</a:t>
            </a:r>
            <a:r>
              <a:rPr lang="es-ES" dirty="0" smtClean="0"/>
              <a:t>" significa que el astrágalo apunta hacia abajo y que el talón apunta hacia arriba.</a:t>
            </a:r>
          </a:p>
          <a:p>
            <a:r>
              <a:rPr lang="es-ES" dirty="0" smtClean="0"/>
              <a:t>"</a:t>
            </a:r>
            <a:r>
              <a:rPr lang="es-ES" b="1" i="1" dirty="0" err="1" smtClean="0"/>
              <a:t>Varus</a:t>
            </a:r>
            <a:r>
              <a:rPr lang="es-ES" dirty="0" smtClean="0"/>
              <a:t>" significa que el talón o hueso calcáneo y el antepié están desviados hacia adentro.</a:t>
            </a:r>
          </a:p>
          <a:p>
            <a:r>
              <a:rPr lang="es-ES" dirty="0" smtClean="0"/>
              <a:t>"</a:t>
            </a:r>
            <a:r>
              <a:rPr lang="es-ES" b="1" dirty="0" smtClean="0"/>
              <a:t>Supinación</a:t>
            </a:r>
            <a:r>
              <a:rPr lang="es-ES" dirty="0" smtClean="0"/>
              <a:t>" significa que hay una rotación hacia arriba y que el pie descansa sobre el lado externo.</a:t>
            </a:r>
          </a:p>
          <a:p>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4</a:t>
            </a:fld>
            <a:endParaRPr lang="es-ES"/>
          </a:p>
        </p:txBody>
      </p:sp>
    </p:spTree>
    <p:extLst>
      <p:ext uri="{BB962C8B-B14F-4D97-AF65-F5344CB8AC3E}">
        <p14:creationId xmlns:p14="http://schemas.microsoft.com/office/powerpoint/2010/main" val="395135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s-ES" sz="1200" baseline="0" dirty="0" smtClean="0"/>
              <a:t>El término </a:t>
            </a:r>
            <a:r>
              <a:rPr lang="es-ES" sz="1200" i="1" baseline="0" dirty="0" smtClean="0"/>
              <a:t>talipes</a:t>
            </a:r>
            <a:r>
              <a:rPr lang="es-ES" sz="1200" baseline="0" dirty="0" smtClean="0"/>
              <a:t> proviene de dos palabras latinas: </a:t>
            </a:r>
            <a:r>
              <a:rPr lang="es-ES" sz="1200" b="1" i="1" baseline="0" dirty="0" smtClean="0"/>
              <a:t>talus</a:t>
            </a:r>
            <a:r>
              <a:rPr lang="es-ES" sz="1200" baseline="0" dirty="0" smtClean="0"/>
              <a:t> que significa "tobillo" y </a:t>
            </a:r>
            <a:r>
              <a:rPr lang="es-ES" sz="1200" b="1" i="1" baseline="0" dirty="0" smtClean="0"/>
              <a:t>pes</a:t>
            </a:r>
            <a:r>
              <a:rPr lang="es-ES" sz="1200" baseline="0" dirty="0" smtClean="0"/>
              <a:t> que significa "pie". </a:t>
            </a:r>
          </a:p>
          <a:p>
            <a:r>
              <a:rPr lang="es-ES" sz="1200" dirty="0" smtClean="0"/>
              <a:t>En el lado </a:t>
            </a:r>
            <a:r>
              <a:rPr lang="es-ES" sz="1200" b="1" dirty="0" smtClean="0"/>
              <a:t>izquierdo</a:t>
            </a:r>
            <a:r>
              <a:rPr lang="es-ES" sz="1200" dirty="0" smtClean="0"/>
              <a:t> del diagrama se ve un pie </a:t>
            </a:r>
            <a:r>
              <a:rPr lang="es-ES" sz="1200" b="1" dirty="0" smtClean="0"/>
              <a:t>normal</a:t>
            </a:r>
            <a:r>
              <a:rPr lang="es-ES" sz="1200" dirty="0" smtClean="0"/>
              <a:t> y 3 de los huesos del tobillo involucrados en este defecto: el calcáneo, el navicular y el astrágalo.</a:t>
            </a:r>
          </a:p>
          <a:p>
            <a:r>
              <a:rPr lang="es-ES" sz="1200" baseline="0" dirty="0" smtClean="0"/>
              <a:t>En el lado derecho del </a:t>
            </a:r>
            <a:r>
              <a:rPr lang="es-ES" sz="1200" b="1" baseline="0" dirty="0" smtClean="0"/>
              <a:t>diagrama</a:t>
            </a:r>
            <a:r>
              <a:rPr lang="es-ES" sz="1200" baseline="0" dirty="0" smtClean="0"/>
              <a:t> se ve cómo son afectados los huesos.  En el lado </a:t>
            </a:r>
            <a:r>
              <a:rPr lang="es-ES" sz="1200" b="1" baseline="0" dirty="0" smtClean="0"/>
              <a:t>derecho</a:t>
            </a:r>
            <a:r>
              <a:rPr lang="es-ES" sz="1200" baseline="0" dirty="0" smtClean="0"/>
              <a:t> de la </a:t>
            </a:r>
            <a:r>
              <a:rPr lang="es-ES" sz="1200" b="1" baseline="0" dirty="0" smtClean="0"/>
              <a:t>diapositiva</a:t>
            </a:r>
            <a:r>
              <a:rPr lang="es-ES" sz="1200" baseline="0" dirty="0" smtClean="0"/>
              <a:t> se ve una </a:t>
            </a:r>
            <a:r>
              <a:rPr lang="es-ES" sz="1200" b="1" baseline="0" dirty="0" smtClean="0"/>
              <a:t>fotografía</a:t>
            </a:r>
            <a:r>
              <a:rPr lang="es-ES" sz="1200" baseline="0" dirty="0" smtClean="0"/>
              <a:t> real del pie de un bebé con </a:t>
            </a:r>
            <a:r>
              <a:rPr lang="es-ES" sz="1200" i="1" baseline="0" dirty="0" smtClean="0"/>
              <a:t>talipes</a:t>
            </a:r>
            <a:r>
              <a:rPr lang="es-ES" sz="1200" baseline="0" dirty="0" smtClean="0"/>
              <a:t>.</a:t>
            </a:r>
            <a:endParaRPr lang="es-ES" sz="1200" dirty="0" smtClean="0"/>
          </a:p>
          <a:p>
            <a:endParaRPr lang="es-ES" sz="1200" dirty="0" smtClean="0"/>
          </a:p>
          <a:p>
            <a:r>
              <a:rPr lang="es-ES" dirty="0" smtClean="0"/>
              <a:t>El diagrama ilustra la manera en que el retropié o talón asciende, como para caminar en la punta del pie, lo cual es una afección que se conoce como equino del retropié.</a:t>
            </a:r>
            <a:r>
              <a:rPr lang="es-ES" sz="1200" dirty="0" smtClean="0"/>
              <a:t>  </a:t>
            </a:r>
          </a:p>
          <a:p>
            <a:r>
              <a:rPr lang="es-ES" sz="1200" dirty="0" smtClean="0"/>
              <a:t>La </a:t>
            </a:r>
            <a:r>
              <a:rPr lang="es-ES" sz="1200" b="1" dirty="0" smtClean="0"/>
              <a:t>parte de atrás del retropié también está desviada hacia adentro</a:t>
            </a:r>
            <a:r>
              <a:rPr lang="es-ES" sz="1200" dirty="0" smtClean="0"/>
              <a:t>, lo cual es una afección que se conoce como varo del retropié. Además, los dedos a menudo también apuntan hacia adentro </a:t>
            </a:r>
            <a:r>
              <a:rPr lang="es-ES" sz="1200" b="1" dirty="0" smtClean="0"/>
              <a:t>(lo que también se conoce como aducto del antepié)</a:t>
            </a:r>
            <a:r>
              <a:rPr lang="es-ES" sz="1200" dirty="0" smtClean="0"/>
              <a:t>, dándole al pie la apariencia de un frijol. </a:t>
            </a:r>
          </a:p>
          <a:p>
            <a:r>
              <a:rPr lang="es-ES" sz="1200" dirty="0" smtClean="0"/>
              <a:t> </a:t>
            </a:r>
            <a:r>
              <a:rPr lang="es-ES" dirty="0" smtClean="0"/>
              <a:t>No pueden verlo en el diagrama, pero en los casos graves el pie puede tener un arco elevado, llamado </a:t>
            </a:r>
            <a:r>
              <a:rPr lang="es-ES" b="1" dirty="0" smtClean="0"/>
              <a:t>cavo del </a:t>
            </a:r>
            <a:r>
              <a:rPr lang="es-ES" b="1" dirty="0" err="1" smtClean="0"/>
              <a:t>mesopié</a:t>
            </a:r>
            <a:r>
              <a:rPr lang="es-ES" b="1" dirty="0" smtClean="0"/>
              <a:t> (o del pie medio)</a:t>
            </a:r>
            <a:r>
              <a:rPr lang="es-ES" dirty="0" smtClean="0"/>
              <a:t>.</a:t>
            </a:r>
            <a:r>
              <a:rPr lang="es-ES" sz="1200" dirty="0" smtClean="0"/>
              <a:t> (Hacer clic). Esto sí se puede ver en la foto de la derecha.  En la foto también pueden ver cómo el pie descansa sobre su costado; esto se llama </a:t>
            </a:r>
            <a:r>
              <a:rPr lang="es-ES" sz="1200" b="1" dirty="0" smtClean="0"/>
              <a:t>supinación</a:t>
            </a:r>
            <a:r>
              <a:rPr lang="es-ES" sz="1200" dirty="0" smtClean="0"/>
              <a:t> (hacer clic).</a:t>
            </a:r>
            <a:r>
              <a:rPr lang="es-ES" dirty="0" smtClean="0"/>
              <a:t> </a:t>
            </a:r>
            <a:r>
              <a:rPr lang="es-ES" sz="1200" dirty="0" smtClean="0"/>
              <a:t>Los niños que tienen pie zambo y que crecen sin recibir tratamiento caminarán sobre el costado del pie.</a:t>
            </a:r>
          </a:p>
          <a:p>
            <a:endParaRPr lang="es-ES" sz="1200" baseline="0" dirty="0" smtClean="0"/>
          </a:p>
          <a:p>
            <a:r>
              <a:rPr lang="es-ES" sz="1200" dirty="0" smtClean="0"/>
              <a:t>El pie es por lo general menos flexible de lo normal y sus músculos y los de la pantorrilla pueden estar atrofiados o ser delgados y, además, los tendones del tobillo pueden estar acortados.</a:t>
            </a:r>
            <a:r>
              <a:rPr lang="es-ES" dirty="0" smtClean="0"/>
              <a:t> </a:t>
            </a:r>
          </a:p>
          <a:p>
            <a:r>
              <a:rPr lang="es-ES" sz="1200" b="1" dirty="0" smtClean="0"/>
              <a:t>Anatomía relevante</a:t>
            </a:r>
          </a:p>
          <a:p>
            <a:r>
              <a:rPr lang="es-ES" sz="1200" dirty="0" smtClean="0"/>
              <a:t>Huesos </a:t>
            </a:r>
          </a:p>
          <a:p>
            <a:r>
              <a:rPr lang="es-ES" sz="1200" dirty="0" smtClean="0"/>
              <a:t>•Tibia: Es posible que haya un leve acortamiento.</a:t>
            </a:r>
          </a:p>
          <a:p>
            <a:r>
              <a:rPr lang="es-ES" sz="1200" dirty="0" smtClean="0"/>
              <a:t>•Peroné: Es común que haya un acortamiento.</a:t>
            </a:r>
          </a:p>
          <a:p>
            <a:r>
              <a:rPr lang="es-ES" sz="1200" dirty="0" smtClean="0"/>
              <a:t>•Astrágalo: En los casos de equino en la mortaja del tobillo, en que el cuerpo del astrágalo presenta rotación externa, el cuerpo del astrágalo sobresale anterolateralmente, queda descubierto y puede palparse. El cuello del astrágalo está desviado medialmente y presenta flexión plantar. Todas las relaciones del astrágalo con los huesos a su alrededor son anormales. </a:t>
            </a:r>
          </a:p>
          <a:p>
            <a:r>
              <a:rPr lang="es-ES" sz="1200" dirty="0" smtClean="0"/>
              <a:t>•Calcáneo: Se presenta rotación medial, y deformidad por desviación equina y aducción.</a:t>
            </a:r>
          </a:p>
          <a:p>
            <a:r>
              <a:rPr lang="es-ES" sz="1200" dirty="0" smtClean="0"/>
              <a:t>•Hueso navicular del pie: Subluxación medial del navicular sobre la cabeza del astrágalo.</a:t>
            </a:r>
          </a:p>
          <a:p>
            <a:r>
              <a:rPr lang="es-ES" sz="1200" dirty="0" smtClean="0"/>
              <a:t>•Cuboides: Subluxación medial del cuboides sobre la cabeza del calcáneo.</a:t>
            </a:r>
          </a:p>
          <a:p>
            <a:r>
              <a:rPr lang="es-ES" sz="1200" dirty="0" smtClean="0"/>
              <a:t>•Antepié: Se presenta aducción y supinación del antepié; los casos graves también presentan elevación del arco plantar con caída del primer metatarsiano.</a:t>
            </a:r>
          </a:p>
          <a:p>
            <a:endParaRPr lang="es-ES" sz="1200" dirty="0" smtClean="0"/>
          </a:p>
          <a:p>
            <a:r>
              <a:rPr lang="es-ES" sz="1200" dirty="0" smtClean="0"/>
              <a:t>Músculos</a:t>
            </a:r>
          </a:p>
          <a:p>
            <a:r>
              <a:rPr lang="es-ES" sz="1200" dirty="0" smtClean="0"/>
              <a:t>•En los casos de pie zambo se observa atrofia de los músculos de las piernas, especialmente en el grupo peroneal.</a:t>
            </a:r>
          </a:p>
          <a:p>
            <a:r>
              <a:rPr lang="es-ES" sz="1200" dirty="0" smtClean="0"/>
              <a:t>•La cantidad de fibras en los músculos es normal, pero las fibras son de menor tamaño.</a:t>
            </a:r>
          </a:p>
          <a:p>
            <a:r>
              <a:rPr lang="es-ES" sz="1200" dirty="0" smtClean="0"/>
              <a:t>•El tríceps sural, el tibial posterior, el flexor largo de los dedos</a:t>
            </a:r>
            <a:r>
              <a:rPr lang="es-ES" dirty="0" smtClean="0"/>
              <a:t> del pie y el </a:t>
            </a:r>
            <a:r>
              <a:rPr lang="es-ES" sz="1200" dirty="0" smtClean="0"/>
              <a:t>flexor largo del dedo gordo del pie están contraídos.</a:t>
            </a:r>
          </a:p>
          <a:p>
            <a:r>
              <a:rPr lang="es-ES" sz="1200" dirty="0" smtClean="0"/>
              <a:t>•La pantorrilla es de menor tamaño y permanece así durante toda la vida, incluso después de una corrección exitosa y duradera de los pies.</a:t>
            </a:r>
          </a:p>
          <a:p>
            <a:endParaRPr lang="es-ES" sz="1200" dirty="0" smtClean="0"/>
          </a:p>
          <a:p>
            <a:r>
              <a:rPr lang="es-ES" sz="1200" dirty="0" smtClean="0"/>
              <a:t>Vainas de los tendones: Con frecuencia hay engrosamiento, especialmente del tibial posterior y las vainas tendinosas peroneales.</a:t>
            </a:r>
          </a:p>
          <a:p>
            <a:r>
              <a:rPr lang="es-ES" sz="1200" dirty="0" smtClean="0"/>
              <a:t>Cápsulas articulares: Con frecuencia se observan contracturas de la cápsula posterior del tobillo, la cápsula subastragalina y las cápsulas articulares calcaneocuboideas y talonaviculares.</a:t>
            </a:r>
            <a:r>
              <a:rPr dirty="0"/>
              <a:t/>
            </a:r>
            <a:br>
              <a:rPr dirty="0"/>
            </a:br>
            <a:r>
              <a:rPr lang="es-ES" sz="1200" dirty="0" smtClean="0"/>
              <a:t> </a:t>
            </a:r>
          </a:p>
          <a:p>
            <a:r>
              <a:rPr lang="es-ES" sz="1200" dirty="0" smtClean="0"/>
              <a:t>Ligamentos: Se observan contracturas en los ligamentos calcaneoperoneo, peroneoastragalino, deltoideo (tobillo), plantar largo y corto, calcaneonavicular plantar y bifurcado. </a:t>
            </a:r>
          </a:p>
          <a:p>
            <a:r>
              <a:rPr lang="es-ES" sz="1200" dirty="0" smtClean="0"/>
              <a:t>Fascia: La contractura de la fascia plantar contribuye a la elevación del arco plantar, al igual que la contractura de los planos fasciales en el pie.</a:t>
            </a:r>
          </a:p>
          <a:p>
            <a:endParaRPr lang="es-ES" sz="120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5</a:t>
            </a:fld>
            <a:endParaRPr lang="es-ES"/>
          </a:p>
        </p:txBody>
      </p:sp>
    </p:spTree>
    <p:extLst>
      <p:ext uri="{BB962C8B-B14F-4D97-AF65-F5344CB8AC3E}">
        <p14:creationId xmlns:p14="http://schemas.microsoft.com/office/powerpoint/2010/main" val="12812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El pie equinovaro es uno los defectos de nacimiento musculoesqueléticos más comunes.</a:t>
            </a:r>
          </a:p>
          <a:p>
            <a:r>
              <a:rPr lang="es-ES" b="0" dirty="0" smtClean="0"/>
              <a:t>Si no se trata, causa discapacidad funcional de larga duración. Esta afección puede variar en sus niveles de gravedad, desde muy leve hasta muy grave.</a:t>
            </a:r>
          </a:p>
          <a:p>
            <a:r>
              <a:rPr lang="es-ES" b="0" dirty="0" smtClean="0"/>
              <a:t>Hay tratamientos para curar esta afección. Por eso es muy importante que cuando el bebé reciba el diagnóstico de este defecto de nacimiento sea remitido rápidamente a consultas con centros médicos o especialistas capacitados en la atención de este defecto.</a:t>
            </a:r>
          </a:p>
          <a:p>
            <a:endParaRPr lang="es-ES" b="0" dirty="0" smtClean="0"/>
          </a:p>
          <a:p>
            <a:r>
              <a:rPr lang="es-ES" b="0" dirty="0" smtClean="0"/>
              <a:t>La foto de la izquierda muestra un caso más leve, mientras que la foto de la derecha muestra un caso grave.</a:t>
            </a:r>
          </a:p>
          <a:p>
            <a:endParaRPr lang="es-ES" b="0" dirty="0" smtClean="0"/>
          </a:p>
        </p:txBody>
      </p:sp>
      <p:sp>
        <p:nvSpPr>
          <p:cNvPr id="4" name="Slide Number Placeholder 3"/>
          <p:cNvSpPr>
            <a:spLocks noGrp="1"/>
          </p:cNvSpPr>
          <p:nvPr>
            <p:ph type="sldNum" sz="quarter" idx="10"/>
          </p:nvPr>
        </p:nvSpPr>
        <p:spPr/>
        <p:txBody>
          <a:bodyPr/>
          <a:lstStyle/>
          <a:p>
            <a:fld id="{6E9865D6-17C5-48D6-8C01-0CA7C3EF7704}" type="slidenum">
              <a:rPr lang="it-IT" smtClean="0"/>
              <a:pPr/>
              <a:t>6</a:t>
            </a:fld>
            <a:endParaRPr lang="es-ES"/>
          </a:p>
        </p:txBody>
      </p:sp>
    </p:spTree>
    <p:extLst>
      <p:ext uri="{BB962C8B-B14F-4D97-AF65-F5344CB8AC3E}">
        <p14:creationId xmlns:p14="http://schemas.microsoft.com/office/powerpoint/2010/main" val="245812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0" baseline="0" dirty="0" smtClean="0"/>
              <a:t>El diagnóstico del pie equinovaro debe tener en cuenta otras afecciones similares, pero que no siempre se deben codificar o contar como casos de pie equinovaro. </a:t>
            </a:r>
          </a:p>
          <a:p>
            <a:r>
              <a:rPr lang="es-ES" b="0" baseline="0" dirty="0" smtClean="0"/>
              <a:t>Por ejemplo, los casos de pie zambo posicional. En estos casos, los pies pueden manipularse hasta lograr una posición normal; los pies son flexibles y a veces no requieren tratamiento. Esta afección nunca debe codificarse ni contarse.</a:t>
            </a:r>
          </a:p>
          <a:p>
            <a:endParaRPr lang="es-ES" b="0" baseline="0" dirty="0" smtClean="0"/>
          </a:p>
          <a:p>
            <a:r>
              <a:rPr lang="es-ES" b="0" baseline="0" dirty="0" smtClean="0"/>
              <a:t>A veces, el pie zambo se presenta con otros defectos. Un ejemplo es cuando el bebé nace con espina bífida y </a:t>
            </a:r>
            <a:r>
              <a:rPr lang="es-ES" b="0" i="1" baseline="0" dirty="0" smtClean="0"/>
              <a:t>talipes</a:t>
            </a:r>
            <a:r>
              <a:rPr lang="es-ES" b="0" baseline="0" dirty="0" smtClean="0"/>
              <a:t>. Se habló de esta secuencia en la presentación sobre los defectos del tubo neural. En este caso el pie zambo se codifica, pero como es parte de una secuencia no se cuenta como un caso de pie equinovaro aislado.  </a:t>
            </a:r>
          </a:p>
          <a:p>
            <a:endParaRPr lang="es-ES" b="0" dirty="0" smtClean="0"/>
          </a:p>
          <a:p>
            <a:r>
              <a:rPr lang="es-ES" u="sng" dirty="0" smtClean="0"/>
              <a:t>Puede que también sea parte</a:t>
            </a:r>
            <a:r>
              <a:rPr lang="es-ES" dirty="0" smtClean="0"/>
              <a:t> de síndromes que incluyen el pie zambo —como los que se mencionan en la diapositiva— </a:t>
            </a:r>
            <a:r>
              <a:rPr lang="es-ES" u="sng" dirty="0" smtClean="0"/>
              <a:t>y, a veces, de</a:t>
            </a:r>
            <a:r>
              <a:rPr lang="es-ES" dirty="0" smtClean="0"/>
              <a:t> algunos </a:t>
            </a:r>
            <a:r>
              <a:rPr lang="es-ES" u="sng" dirty="0" smtClean="0"/>
              <a:t>síndromes</a:t>
            </a:r>
            <a:r>
              <a:rPr lang="es-ES" dirty="0" smtClean="0"/>
              <a:t> de anormalidades cromosómicas. </a:t>
            </a:r>
            <a:r>
              <a:rPr lang="es-ES" b="0" baseline="0" dirty="0" smtClean="0"/>
              <a:t>  </a:t>
            </a:r>
          </a:p>
          <a:p>
            <a:endParaRPr lang="es-ES" b="0" baseline="0" dirty="0" smtClean="0"/>
          </a:p>
          <a:p>
            <a:r>
              <a:rPr lang="es-ES" b="0" baseline="0" dirty="0" smtClean="0"/>
              <a:t>Por último, otros defectos de nacimiento del pie o la pierna que podrían parecer pie zambo son, por ejemplo, la deficiencia del hueso tibial que hace que el pie parezca un caso de </a:t>
            </a:r>
            <a:r>
              <a:rPr lang="es-ES" b="0" i="1" baseline="0" dirty="0" smtClean="0"/>
              <a:t>talipes</a:t>
            </a:r>
            <a:r>
              <a:rPr lang="es-ES" b="0" baseline="0" dirty="0" smtClean="0"/>
              <a:t> (como el defecto por reducción de la tibia que se ve en esta foto).  Este defecto no es pie zambo y no debería codificarse ni contarse como tal.</a:t>
            </a:r>
          </a:p>
          <a:p>
            <a:r>
              <a:rPr dirty="0"/>
              <a:t/>
            </a:r>
            <a:br>
              <a:rPr dirty="0"/>
            </a:br>
            <a:r>
              <a:rPr lang="es-ES" dirty="0" smtClean="0"/>
              <a:t>Lo más importante es remitir a todos los pacientes con probable </a:t>
            </a:r>
            <a:r>
              <a:rPr lang="es-ES" i="1" dirty="0" smtClean="0"/>
              <a:t>talipes</a:t>
            </a:r>
            <a:r>
              <a:rPr lang="es-ES" dirty="0" smtClean="0"/>
              <a:t> a un ortopedista o a un especialista.</a:t>
            </a:r>
          </a:p>
          <a:p>
            <a:endParaRPr lang="es-ES" b="0"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7</a:t>
            </a:fld>
            <a:endParaRPr lang="es-ES"/>
          </a:p>
        </p:txBody>
      </p:sp>
    </p:spTree>
    <p:extLst>
      <p:ext uri="{BB962C8B-B14F-4D97-AF65-F5344CB8AC3E}">
        <p14:creationId xmlns:p14="http://schemas.microsoft.com/office/powerpoint/2010/main" val="215867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u="none" dirty="0" smtClean="0"/>
              <a:t>No se sabe mucho acerca de lo que causa el pie equinovaro. En general, se considera que su origen es multifactorial, lo que significa que es causado por la interacción de factores genéticos y ambientales. La evidencia de la contribución genética se atribuye a las distintas estimaciones de prevalencia entre los distintos grupos étnicos, y a los estudios de gemelos que muestran una mayor prevalencia cuando son monocigóticos. Además, el pie zambo "viene de familia", lo que significa que se observa con más frecuencia en pacientes con antecedentes familiares de </a:t>
            </a:r>
            <a:r>
              <a:rPr lang="es-ES" b="0" i="1" u="none" dirty="0" smtClean="0"/>
              <a:t>talipes</a:t>
            </a:r>
            <a:r>
              <a:rPr lang="es-ES" b="0" u="none" dirty="0" smtClean="0"/>
              <a:t>. También sabemos que hay evidencia de una posible contribución ambiental en los casos de </a:t>
            </a:r>
            <a:r>
              <a:rPr lang="es-ES" b="0" i="1" u="none" dirty="0" smtClean="0"/>
              <a:t>talipes</a:t>
            </a:r>
            <a:r>
              <a:rPr lang="es-ES" b="0" u="none" dirty="0" smtClean="0"/>
              <a:t>, como fumar durante el embarazo.</a:t>
            </a:r>
            <a:endParaRPr lang="es-E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8</a:t>
            </a:fld>
            <a:endParaRPr lang="es-ES"/>
          </a:p>
        </p:txBody>
      </p:sp>
    </p:spTree>
    <p:extLst>
      <p:ext uri="{BB962C8B-B14F-4D97-AF65-F5344CB8AC3E}">
        <p14:creationId xmlns:p14="http://schemas.microsoft.com/office/powerpoint/2010/main" val="9887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Generalmente, para hacer el diagnóstico basta con hacerle un examen físico al recién nacido. Sin embargo, a veces, una radiografía u otro estudio por imágenes puede proporcionar información adicional. Esto puede ser útil especialmente en aquellos casos en los cuales el defecto es menos grave o para distinguirlos de los casos en los que falta un hueso y que realmente no son </a:t>
            </a:r>
            <a:r>
              <a:rPr lang="es-ES" i="1" dirty="0" smtClean="0"/>
              <a:t>talipes</a:t>
            </a:r>
            <a:r>
              <a:rPr lang="es-ES" dirty="0" smtClean="0"/>
              <a:t>.</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Es posible identificar el </a:t>
            </a:r>
            <a:r>
              <a:rPr lang="es-ES" i="1" dirty="0" smtClean="0"/>
              <a:t>talipes</a:t>
            </a:r>
            <a:r>
              <a:rPr lang="es-ES" dirty="0" smtClean="0"/>
              <a:t> a través de una ecografía durante el embarazo. Sin embargo, a menos que se confirme al momento del nacimiento, el caso no debe incluirse en los conteos de vigilancia.</a:t>
            </a:r>
          </a:p>
          <a:p>
            <a:endParaRPr lang="es-ES"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9</a:t>
            </a:fld>
            <a:endParaRPr lang="es-ES"/>
          </a:p>
        </p:txBody>
      </p:sp>
    </p:spTree>
    <p:extLst>
      <p:ext uri="{BB962C8B-B14F-4D97-AF65-F5344CB8AC3E}">
        <p14:creationId xmlns:p14="http://schemas.microsoft.com/office/powerpoint/2010/main" val="96766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u="none" dirty="0" smtClean="0"/>
              <a:t>La prevalencia varía entre los grupos étnicos. Como pueden ver, la prevalencia más baja se da en las poblaciones asiáticas, mientras que la más alta se presenta en personas de ascendencia polinesia. </a:t>
            </a:r>
          </a:p>
          <a:p>
            <a:r>
              <a:rPr lang="es-ES" b="0" u="none" baseline="0" dirty="0" smtClean="0"/>
              <a:t>Afecta predominantemente a los fetos de sexo masculino.</a:t>
            </a:r>
          </a:p>
          <a:p>
            <a:r>
              <a:rPr lang="es-ES" b="0" u="none" baseline="0" dirty="0" smtClean="0"/>
              <a:t>Los casos bilaterales son más comunes y se presenta con más frecuencia en el pie derecho que en el izquierdo y algunos casos, como se ha dicho anteriormente, están asociados a otras anomalías.</a:t>
            </a:r>
            <a:endParaRPr lang="es-ES" b="0" u="none" dirty="0"/>
          </a:p>
        </p:txBody>
      </p:sp>
      <p:sp>
        <p:nvSpPr>
          <p:cNvPr id="4" name="Slide Number Placeholder 3"/>
          <p:cNvSpPr>
            <a:spLocks noGrp="1"/>
          </p:cNvSpPr>
          <p:nvPr>
            <p:ph type="sldNum" sz="quarter" idx="10"/>
          </p:nvPr>
        </p:nvSpPr>
        <p:spPr/>
        <p:txBody>
          <a:bodyPr/>
          <a:lstStyle/>
          <a:p>
            <a:fld id="{6E9865D6-17C5-48D6-8C01-0CA7C3EF7704}" type="slidenum">
              <a:rPr lang="it-IT" smtClean="0"/>
              <a:pPr/>
              <a:t>10</a:t>
            </a:fld>
            <a:endParaRPr lang="es-ES"/>
          </a:p>
        </p:txBody>
      </p:sp>
    </p:spTree>
    <p:extLst>
      <p:ext uri="{BB962C8B-B14F-4D97-AF65-F5344CB8AC3E}">
        <p14:creationId xmlns:p14="http://schemas.microsoft.com/office/powerpoint/2010/main" val="97034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1/4/2017</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A6D1682D-AA1F-40A8-A6F8-2082F1E8540C}" type="slidenum">
              <a:rPr lang="en-US" altLang="en-US"/>
              <a:pPr/>
              <a:t>‹#›</a:t>
            </a:fld>
            <a:endParaRPr lang="en-US" altLang="en-US"/>
          </a:p>
        </p:txBody>
      </p:sp>
    </p:spTree>
    <p:extLst>
      <p:ext uri="{BB962C8B-B14F-4D97-AF65-F5344CB8AC3E}">
        <p14:creationId xmlns:p14="http://schemas.microsoft.com/office/powerpoint/2010/main" val="27387878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0"/>
            <a:ext cx="2133600" cy="365125"/>
          </a:xfrm>
          <a:prstGeom prst="rect">
            <a:avLst/>
          </a:prstGeom>
        </p:spPr>
        <p:txBody>
          <a:bodyPr/>
          <a:lstStyle>
            <a:lvl1pPr>
              <a:defRPr/>
            </a:lvl1pPr>
          </a:lstStyle>
          <a:p>
            <a:pPr>
              <a:defRPr/>
            </a:pPr>
            <a:fld id="{656261C3-2E16-4662-9130-897BA5421DDC}" type="datetimeFigureOut">
              <a:rPr lang="it-IT"/>
              <a:pPr>
                <a:defRPr/>
              </a:pPr>
              <a:t>04/01/2017</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4B3180-FAF3-44AC-AF6B-5027717FA5F4}" type="slidenum">
              <a:rPr lang="it-IT"/>
              <a:pPr>
                <a:defRPr/>
              </a:pPr>
              <a:t>‹#›</a:t>
            </a:fld>
            <a:endParaRPr lang="it-IT"/>
          </a:p>
        </p:txBody>
      </p:sp>
    </p:spTree>
    <p:extLst>
      <p:ext uri="{BB962C8B-B14F-4D97-AF65-F5344CB8AC3E}">
        <p14:creationId xmlns:p14="http://schemas.microsoft.com/office/powerpoint/2010/main" val="427702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6BEBC26-E251-4A00-AB6F-9F98D9B3BB3C}" type="datetimeFigureOut">
              <a:rPr lang="it-IT" smtClean="0"/>
              <a:pPr/>
              <a:t>04/01/2017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C9E959-38CA-47EE-92F6-CDE99BE44E01}"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EBC26-E251-4A00-AB6F-9F98D9B3BB3C}" type="datetimeFigureOut">
              <a:rPr lang="it-IT" smtClean="0"/>
              <a:pPr/>
              <a:t>04/01/2017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E959-38CA-47EE-92F6-CDE99BE44E01}"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medicaldictionary.thefreedictionary.com/_/viewer.aspx?path=dorland&amp;name=talipes.jpg&amp;url=http://medical-dictionary.thefreedictionary.com/talipes"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78384" y="2492896"/>
            <a:ext cx="7772400" cy="1470025"/>
          </a:xfrm>
        </p:spPr>
        <p:txBody>
          <a:bodyPr>
            <a:normAutofit fontScale="90000"/>
          </a:bodyPr>
          <a:lstStyle/>
          <a:p>
            <a:r>
              <a:rPr lang="es-ES" b="1" dirty="0">
                <a:solidFill>
                  <a:schemeClr val="tx2"/>
                </a:solidFill>
              </a:rPr>
              <a:t>Pie equinovaro idiopático</a:t>
            </a:r>
            <a:r>
              <a:t/>
            </a:r>
            <a:br/>
            <a:r>
              <a:rPr lang="es-ES" b="1" dirty="0">
                <a:solidFill>
                  <a:schemeClr val="tx2"/>
                </a:solidFill>
              </a:rPr>
              <a:t>(pie zambo congénito)</a:t>
            </a:r>
            <a:r>
              <a:t/>
            </a:r>
            <a:br/>
            <a:endParaRPr lang="es-ES" dirty="0"/>
          </a:p>
        </p:txBody>
      </p:sp>
      <p:grpSp>
        <p:nvGrpSpPr>
          <p:cNvPr id="5" name="Group 3" descr="Logos for the CDC, Birth Defects COUNT, and International Clearinghouse in Birth Defects." title="Three logos"/>
          <p:cNvGrpSpPr/>
          <p:nvPr/>
        </p:nvGrpSpPr>
        <p:grpSpPr>
          <a:xfrm>
            <a:off x="316112" y="260648"/>
            <a:ext cx="8496944" cy="1296144"/>
            <a:chOff x="323528" y="260648"/>
            <a:chExt cx="8496944" cy="1296144"/>
          </a:xfrm>
        </p:grpSpPr>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3" descr="Logo for International Clearinghouse for Birth Defects" title="Logo"/>
            <p:cNvPicPr>
              <a:picLocks noChangeAspect="1" noChangeArrowheads="1"/>
            </p:cNvPicPr>
            <p:nvPr/>
          </p:nvPicPr>
          <p:blipFill>
            <a:blip r:embed="rId2"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Logo for CDC" title="Log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title="BD Counts logo"/>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s-ES" sz="900" b="1" dirty="0">
                <a:solidFill>
                  <a:schemeClr val="tx2"/>
                </a:solidFill>
                <a:latin typeface="Tahoma" pitchFamily="34" charset="0"/>
              </a:rPr>
              <a:t>Descargo de responsabilidad: Los hallazgos y conclusiones en esta presentación no han sido difundidos formalmente por los Centros para el Control y la Prevención de Enfermedades y no debe interpretarse que representan decisiones o políticas de ninguna agencia.</a:t>
            </a:r>
          </a:p>
        </p:txBody>
      </p:sp>
    </p:spTree>
    <p:extLst>
      <p:ext uri="{BB962C8B-B14F-4D97-AF65-F5344CB8AC3E}">
        <p14:creationId xmlns:p14="http://schemas.microsoft.com/office/powerpoint/2010/main" val="4221917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n-US" sz="1100" b="1" dirty="0" smtClean="0">
                <a:solidFill>
                  <a:schemeClr val="tx2"/>
                </a:solidFill>
                <a:latin typeface="Calibri" pitchFamily="34" charset="0"/>
              </a:rPr>
              <a:t>								</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29768" y="453399"/>
            <a:ext cx="8229600" cy="562074"/>
          </a:xfrm>
        </p:spPr>
        <p:txBody>
          <a:bodyPr>
            <a:noAutofit/>
          </a:bodyPr>
          <a:lstStyle/>
          <a:p>
            <a:r>
              <a:rPr lang="es-ES" sz="3200" dirty="0" smtClean="0">
                <a:solidFill>
                  <a:schemeClr val="tx2"/>
                </a:solidFill>
              </a:rPr>
              <a:t>Características epidemiológicas del pie equinovaro</a:t>
            </a:r>
            <a:endParaRPr lang="es-ES" sz="3200" dirty="0">
              <a:solidFill>
                <a:schemeClr val="tx2"/>
              </a:solidFill>
            </a:endParaRPr>
          </a:p>
        </p:txBody>
      </p:sp>
      <p:graphicFrame>
        <p:nvGraphicFramePr>
          <p:cNvPr id="4" name="Segnaposto contenuto 3" descr="table displaying epidemiologic features and typical findings" title="table"/>
          <p:cNvGraphicFramePr>
            <a:graphicFrameLocks noGrp="1"/>
          </p:cNvGraphicFramePr>
          <p:nvPr>
            <p:ph idx="1"/>
            <p:extLst>
              <p:ext uri="{D42A27DB-BD31-4B8C-83A1-F6EECF244321}">
                <p14:modId xmlns:p14="http://schemas.microsoft.com/office/powerpoint/2010/main" val="3605537521"/>
              </p:ext>
            </p:extLst>
          </p:nvPr>
        </p:nvGraphicFramePr>
        <p:xfrm>
          <a:off x="465137" y="1434480"/>
          <a:ext cx="8229600" cy="4266276"/>
        </p:xfrm>
        <a:graphic>
          <a:graphicData uri="http://schemas.openxmlformats.org/drawingml/2006/table">
            <a:tbl>
              <a:tblPr firstRow="1" bandRow="1">
                <a:tableStyleId>{5C22544A-7EE6-4342-B048-85BDC9FD1C3A}</a:tableStyleId>
              </a:tblPr>
              <a:tblGrid>
                <a:gridCol w="2162647"/>
                <a:gridCol w="6066953"/>
              </a:tblGrid>
              <a:tr h="526661">
                <a:tc>
                  <a:txBody>
                    <a:bodyPr/>
                    <a:lstStyle/>
                    <a:p>
                      <a:pPr algn="l" fontAlgn="ctr"/>
                      <a:r>
                        <a:rPr lang="es-ES" sz="2500" b="1" i="0" u="none" strike="noStrike" noProof="0" dirty="0" smtClean="0">
                          <a:solidFill>
                            <a:srgbClr val="002060"/>
                          </a:solidFill>
                          <a:latin typeface="Calibri"/>
                        </a:rPr>
                        <a:t>Característica</a:t>
                      </a:r>
                      <a:endParaRPr lang="es-ES" sz="2500" b="1" i="0" u="none" strike="noStrike" noProof="0" dirty="0">
                        <a:solidFill>
                          <a:srgbClr val="002060"/>
                        </a:solidFill>
                        <a:latin typeface="Calibri"/>
                      </a:endParaRPr>
                    </a:p>
                  </a:txBody>
                  <a:tcPr marL="9007" marR="9007" marT="9525" marB="0" anchor="ctr"/>
                </a:tc>
                <a:tc>
                  <a:txBody>
                    <a:bodyPr/>
                    <a:lstStyle/>
                    <a:p>
                      <a:pPr algn="l" fontAlgn="ctr"/>
                      <a:r>
                        <a:rPr lang="es-ES" sz="2500" b="1" i="0" u="none" strike="noStrike" baseline="0" noProof="0" dirty="0" smtClean="0">
                          <a:solidFill>
                            <a:srgbClr val="002060"/>
                          </a:solidFill>
                          <a:latin typeface="Calibri"/>
                        </a:rPr>
                        <a:t>Hallazgos típicos</a:t>
                      </a:r>
                      <a:endParaRPr lang="es-ES" sz="2500" b="1" i="0" u="none" strike="noStrike" noProof="0" dirty="0">
                        <a:solidFill>
                          <a:srgbClr val="002060"/>
                        </a:solidFill>
                        <a:latin typeface="Calibri"/>
                      </a:endParaRPr>
                    </a:p>
                  </a:txBody>
                  <a:tcPr marL="9007" marR="9007" marT="9525" marB="0" anchor="ctr"/>
                </a:tc>
              </a:tr>
              <a:tr h="1242030">
                <a:tc>
                  <a:txBody>
                    <a:bodyPr/>
                    <a:lstStyle/>
                    <a:p>
                      <a:pPr algn="l" fontAlgn="ctr"/>
                      <a:r>
                        <a:rPr lang="es-ES" sz="1800" b="0" i="0" u="none" strike="noStrike" noProof="0" dirty="0" smtClean="0">
                          <a:solidFill>
                            <a:srgbClr val="002060"/>
                          </a:solidFill>
                          <a:latin typeface="+mn-lt"/>
                        </a:rPr>
                        <a:t>Prevalencia*</a:t>
                      </a:r>
                      <a:endParaRPr lang="es-ES" sz="1800" b="0" i="0" u="none" strike="noStrike" noProof="0" dirty="0">
                        <a:solidFill>
                          <a:srgbClr val="002060"/>
                        </a:solidFill>
                        <a:latin typeface="+mn-lt"/>
                      </a:endParaRPr>
                    </a:p>
                  </a:txBody>
                  <a:tcPr marL="9007" marR="9007"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800" b="0" i="0" u="none" strike="noStrike" baseline="0" noProof="0" dirty="0" smtClean="0">
                          <a:solidFill>
                            <a:srgbClr val="002060"/>
                          </a:solidFill>
                          <a:latin typeface="+mn-lt"/>
                        </a:rPr>
                        <a:t>Varía entre los grupos étnicos</a:t>
                      </a:r>
                    </a:p>
                    <a:p>
                      <a:pPr marL="0" marR="0" indent="0" algn="l" defTabSz="914400" rtl="0" eaLnBrk="1" fontAlgn="ctr" latinLnBrk="0" hangingPunct="1">
                        <a:lnSpc>
                          <a:spcPct val="100000"/>
                        </a:lnSpc>
                        <a:spcBef>
                          <a:spcPts val="0"/>
                        </a:spcBef>
                        <a:spcAft>
                          <a:spcPts val="0"/>
                        </a:spcAft>
                        <a:buClrTx/>
                        <a:buSzTx/>
                        <a:buFontTx/>
                        <a:buNone/>
                        <a:tabLst/>
                        <a:defRPr/>
                      </a:pPr>
                      <a:r>
                        <a:rPr lang="es-ES" sz="1800" b="0" i="0" u="none" strike="noStrike" baseline="0" noProof="0" dirty="0" smtClean="0">
                          <a:solidFill>
                            <a:srgbClr val="002060"/>
                          </a:solidFill>
                          <a:latin typeface="+mn-lt"/>
                        </a:rPr>
                        <a:t>Poblaciones asiáticas: 6 de cada 10 000 nacimientos vivos</a:t>
                      </a:r>
                    </a:p>
                    <a:p>
                      <a:pPr marL="0" marR="0" indent="0" algn="l" defTabSz="914400" rtl="0" eaLnBrk="1" fontAlgn="ctr" latinLnBrk="0" hangingPunct="1">
                        <a:lnSpc>
                          <a:spcPct val="100000"/>
                        </a:lnSpc>
                        <a:spcBef>
                          <a:spcPts val="0"/>
                        </a:spcBef>
                        <a:spcAft>
                          <a:spcPts val="0"/>
                        </a:spcAft>
                        <a:buClrTx/>
                        <a:buSzTx/>
                        <a:buFontTx/>
                        <a:buNone/>
                        <a:tabLst/>
                        <a:defRPr/>
                      </a:pPr>
                      <a:r>
                        <a:rPr lang="es-ES" sz="1800" dirty="0" smtClean="0">
                          <a:solidFill>
                            <a:srgbClr val="002060"/>
                          </a:solidFill>
                          <a:latin typeface="+mn-lt"/>
                        </a:rPr>
                        <a:t>Caucásicos: 10 a 30 de cada 10 000 nacimientos vivos</a:t>
                      </a:r>
                      <a:endParaRPr lang="es-ES" sz="1800" noProof="0" dirty="0" smtClean="0">
                        <a:solidFill>
                          <a:srgbClr val="002060"/>
                        </a:solidFill>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1800" dirty="0" smtClean="0">
                          <a:solidFill>
                            <a:srgbClr val="002060"/>
                          </a:solidFill>
                          <a:latin typeface="+mn-lt"/>
                        </a:rPr>
                        <a:t>De ascendencia polinesia: 60 de cada 10 000 nacimientos vivos</a:t>
                      </a:r>
                    </a:p>
                  </a:txBody>
                  <a:tcPr marL="86469" marR="86469"/>
                </a:tc>
              </a:tr>
              <a:tr h="668785">
                <a:tc>
                  <a:txBody>
                    <a:bodyPr/>
                    <a:lstStyle/>
                    <a:p>
                      <a:r>
                        <a:rPr lang="es-ES" sz="1800" b="0" noProof="0" dirty="0" smtClean="0">
                          <a:solidFill>
                            <a:srgbClr val="002060"/>
                          </a:solidFill>
                          <a:latin typeface="+mn-lt"/>
                        </a:rPr>
                        <a:t>Diferencias por sexo*</a:t>
                      </a:r>
                      <a:endParaRPr lang="es-ES" sz="1800" b="0" noProof="0" dirty="0">
                        <a:solidFill>
                          <a:srgbClr val="002060"/>
                        </a:solidFill>
                        <a:latin typeface="+mn-lt"/>
                      </a:endParaRPr>
                    </a:p>
                  </a:txBody>
                  <a:tcPr marL="86469" marR="86469"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ES" sz="1800" b="0" i="0" u="none" strike="noStrike" kern="1200" noProof="0" dirty="0" smtClean="0">
                          <a:solidFill>
                            <a:srgbClr val="002060"/>
                          </a:solidFill>
                          <a:latin typeface="+mn-lt"/>
                        </a:rPr>
                        <a:t>Razón de hombre a mujer 2:1</a:t>
                      </a:r>
                    </a:p>
                  </a:txBody>
                  <a:tcPr marL="86469" marR="86469" anchor="ctr"/>
                </a:tc>
              </a:tr>
              <a:tr h="802884">
                <a:tc>
                  <a:txBody>
                    <a:bodyPr/>
                    <a:lstStyle/>
                    <a:p>
                      <a:r>
                        <a:rPr lang="en-US" sz="1800" noProof="0" dirty="0" smtClean="0">
                          <a:solidFill>
                            <a:srgbClr val="002060"/>
                          </a:solidFill>
                        </a:rPr>
                        <a:t>Lateralidad*</a:t>
                      </a:r>
                      <a:endParaRPr lang="es-ES" sz="1800" noProof="0" dirty="0">
                        <a:solidFill>
                          <a:srgbClr val="002060"/>
                        </a:solidFill>
                      </a:endParaRPr>
                    </a:p>
                  </a:txBody>
                  <a:tcPr marL="86469" marR="86469" anchor="ctr"/>
                </a:tc>
                <a:tc>
                  <a:txBody>
                    <a:bodyPr/>
                    <a:lstStyle/>
                    <a:p>
                      <a:r>
                        <a:rPr lang="es-ES" sz="1800" i="1" baseline="0" noProof="0" dirty="0" smtClean="0">
                          <a:solidFill>
                            <a:srgbClr val="002060"/>
                          </a:solidFill>
                        </a:rPr>
                        <a:t>Talipes</a:t>
                      </a:r>
                      <a:r>
                        <a:rPr lang="en-US" sz="1800" baseline="0" noProof="0" dirty="0" smtClean="0">
                          <a:solidFill>
                            <a:srgbClr val="002060"/>
                          </a:solidFill>
                        </a:rPr>
                        <a:t> bilateral: aproximadamente un 50 % de los casos</a:t>
                      </a:r>
                    </a:p>
                    <a:p>
                      <a:r>
                        <a:rPr lang="es-ES" sz="1800" i="1" baseline="0" noProof="0" dirty="0" smtClean="0">
                          <a:solidFill>
                            <a:srgbClr val="002060"/>
                          </a:solidFill>
                        </a:rPr>
                        <a:t>Talipes</a:t>
                      </a:r>
                      <a:r>
                        <a:rPr lang="en-US" sz="1800" baseline="0" noProof="0" dirty="0" smtClean="0">
                          <a:solidFill>
                            <a:srgbClr val="002060"/>
                          </a:solidFill>
                        </a:rPr>
                        <a:t> unilateral: más común en la extremidad derecha que en la izquierda</a:t>
                      </a:r>
                      <a:endParaRPr lang="es-ES" sz="1800" noProof="0" dirty="0">
                        <a:solidFill>
                          <a:srgbClr val="002060"/>
                        </a:solidFill>
                      </a:endParaRPr>
                    </a:p>
                  </a:txBody>
                  <a:tcPr marL="86469" marR="86469"/>
                </a:tc>
              </a:tr>
              <a:tr h="525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rPr>
                        <a:t>Asociaciones**</a:t>
                      </a:r>
                      <a:endParaRPr lang="es-ES" sz="1800" b="0" dirty="0" smtClean="0">
                        <a:latin typeface="Arial"/>
                      </a:endParaRPr>
                    </a:p>
                    <a:p>
                      <a:endParaRPr lang="es-ES" b="0" dirty="0"/>
                    </a:p>
                  </a:txBody>
                  <a:tcPr marL="86469" marR="8646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rPr>
                        <a:t>Afecciones asociadas más comunes: espina bífida (4.4 % de los niños con </a:t>
                      </a:r>
                      <a:r>
                        <a:rPr lang="es-ES" sz="1800" b="0" i="1" dirty="0" smtClean="0">
                          <a:solidFill>
                            <a:srgbClr val="002060"/>
                          </a:solidFill>
                        </a:rPr>
                        <a:t>talipes</a:t>
                      </a:r>
                      <a:r>
                        <a:rPr lang="en-US" sz="1800" b="0" dirty="0" smtClean="0">
                          <a:solidFill>
                            <a:srgbClr val="002060"/>
                          </a:solidFill>
                        </a:rPr>
                        <a:t>); parálisis cerebral infantil (1.9 %) y artrogriposis (0.9 %)</a:t>
                      </a:r>
                      <a:endParaRPr lang="es-ES" b="0" dirty="0"/>
                    </a:p>
                  </a:txBody>
                  <a:tcPr marL="86469" marR="86469"/>
                </a:tc>
              </a:tr>
            </a:tbl>
          </a:graphicData>
        </a:graphic>
      </p:graphicFrame>
      <p:sp>
        <p:nvSpPr>
          <p:cNvPr id="3" name="TextBox 2"/>
          <p:cNvSpPr txBox="1"/>
          <p:nvPr/>
        </p:nvSpPr>
        <p:spPr>
          <a:xfrm>
            <a:off x="-108520" y="5725343"/>
            <a:ext cx="7632848" cy="861774"/>
          </a:xfrm>
          <a:prstGeom prst="rect">
            <a:avLst/>
          </a:prstGeom>
          <a:noFill/>
        </p:spPr>
        <p:txBody>
          <a:bodyPr wrap="square" rtlCol="0">
            <a:spAutoFit/>
          </a:bodyPr>
          <a:lstStyle/>
          <a:p>
            <a:pPr lvl="1">
              <a:buClr>
                <a:schemeClr val="tx2"/>
              </a:buClr>
              <a:buSzPct val="85000"/>
            </a:pPr>
            <a:r>
              <a:rPr lang="es-ES" sz="1600" dirty="0" smtClean="0">
                <a:solidFill>
                  <a:schemeClr val="tx2"/>
                </a:solidFill>
              </a:rPr>
              <a:t>*Fuente: Parker, et al, Birth Defects Research (Part A) 2009 </a:t>
            </a:r>
          </a:p>
          <a:p>
            <a:pPr lvl="1">
              <a:buClr>
                <a:schemeClr val="tx2"/>
              </a:buClr>
              <a:buSzPct val="85000"/>
            </a:pPr>
            <a:r>
              <a:rPr lang="es-ES" sz="1600" dirty="0" smtClean="0">
                <a:solidFill>
                  <a:schemeClr val="tx2"/>
                </a:solidFill>
              </a:rPr>
              <a:t>**Fuente: Ching et al, Am J Hum Genet 1969.</a:t>
            </a:r>
          </a:p>
          <a:p>
            <a:endParaRPr lang="es-ES" dirty="0"/>
          </a:p>
        </p:txBody>
      </p:sp>
    </p:spTree>
    <p:extLst>
      <p:ext uri="{BB962C8B-B14F-4D97-AF65-F5344CB8AC3E}">
        <p14:creationId xmlns:p14="http://schemas.microsoft.com/office/powerpoint/2010/main" val="8980970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s-ES" sz="1000" dirty="0">
              <a:solidFill>
                <a:schemeClr val="tx2"/>
              </a:solidFill>
              <a:latin typeface="Calibri" pitchFamily="34" charset="0"/>
              <a:cs typeface="+mn-cs"/>
            </a:endParaRPr>
          </a:p>
        </p:txBody>
      </p:sp>
      <p:sp>
        <p:nvSpPr>
          <p:cNvPr id="8194" name="Titolo 1"/>
          <p:cNvSpPr>
            <a:spLocks noGrp="1"/>
          </p:cNvSpPr>
          <p:nvPr>
            <p:ph type="title"/>
          </p:nvPr>
        </p:nvSpPr>
        <p:spPr>
          <a:xfrm>
            <a:off x="465137" y="332656"/>
            <a:ext cx="8229600" cy="566936"/>
          </a:xfrm>
        </p:spPr>
        <p:txBody>
          <a:bodyPr anchor="ctr">
            <a:normAutofit fontScale="90000"/>
          </a:bodyPr>
          <a:lstStyle/>
          <a:p>
            <a:r>
              <a:rPr lang="es-ES" sz="3200" b="1" dirty="0" smtClean="0">
                <a:solidFill>
                  <a:schemeClr val="tx2"/>
                </a:solidFill>
              </a:rPr>
              <a:t>Elementos para la descripción</a:t>
            </a:r>
          </a:p>
        </p:txBody>
      </p:sp>
      <p:sp>
        <p:nvSpPr>
          <p:cNvPr id="8195" name="Segnaposto contenuto 2"/>
          <p:cNvSpPr>
            <a:spLocks noGrp="1"/>
          </p:cNvSpPr>
          <p:nvPr>
            <p:ph idx="1"/>
          </p:nvPr>
        </p:nvSpPr>
        <p:spPr>
          <a:xfrm>
            <a:off x="611560" y="1772815"/>
            <a:ext cx="7920880" cy="3168353"/>
          </a:xfrm>
        </p:spPr>
        <p:txBody>
          <a:bodyPr>
            <a:noAutofit/>
          </a:bodyPr>
          <a:lstStyle/>
          <a:p>
            <a:pPr>
              <a:lnSpc>
                <a:spcPct val="150000"/>
              </a:lnSpc>
              <a:spcAft>
                <a:spcPts val="600"/>
              </a:spcAft>
            </a:pPr>
            <a:r>
              <a:rPr lang="es-ES" sz="2400" b="1" dirty="0" smtClean="0">
                <a:solidFill>
                  <a:schemeClr val="tx2"/>
                </a:solidFill>
              </a:rPr>
              <a:t>Describan la lateralidad: extremidad derecha, izquierda o bilateral</a:t>
            </a:r>
          </a:p>
          <a:p>
            <a:pPr>
              <a:lnSpc>
                <a:spcPct val="150000"/>
              </a:lnSpc>
              <a:spcAft>
                <a:spcPts val="600"/>
              </a:spcAft>
            </a:pPr>
            <a:r>
              <a:rPr lang="es-ES" sz="2400" b="1" dirty="0" smtClean="0">
                <a:solidFill>
                  <a:schemeClr val="tx2"/>
                </a:solidFill>
              </a:rPr>
              <a:t>Describan la movilidad del pie: rígido o flexible</a:t>
            </a:r>
          </a:p>
          <a:p>
            <a:pPr>
              <a:lnSpc>
                <a:spcPct val="150000"/>
              </a:lnSpc>
              <a:spcAft>
                <a:spcPts val="600"/>
              </a:spcAft>
            </a:pPr>
            <a:r>
              <a:rPr lang="es-ES" sz="2400" b="1" dirty="0" smtClean="0">
                <a:solidFill>
                  <a:schemeClr val="tx2"/>
                </a:solidFill>
              </a:rPr>
              <a:t>Describan las malformaciones adicionales, si las hubiera</a:t>
            </a:r>
            <a:endParaRPr lang="es-ES" sz="2400" b="1" dirty="0">
              <a:solidFill>
                <a:schemeClr val="tx2"/>
              </a:solidFill>
            </a:endParaRPr>
          </a:p>
          <a:p>
            <a:pPr>
              <a:lnSpc>
                <a:spcPct val="150000"/>
              </a:lnSpc>
              <a:spcAft>
                <a:spcPts val="600"/>
              </a:spcAft>
            </a:pPr>
            <a:r>
              <a:rPr lang="es-ES" sz="2400" b="1" dirty="0">
                <a:solidFill>
                  <a:schemeClr val="tx2"/>
                </a:solidFill>
              </a:rPr>
              <a:t>Se debe tomar una fotografía; puede ser útil para la revisión del caso, pero no es suficiente para su confirmación</a:t>
            </a:r>
          </a:p>
          <a:p>
            <a:pPr>
              <a:lnSpc>
                <a:spcPct val="150000"/>
              </a:lnSpc>
              <a:spcAft>
                <a:spcPts val="600"/>
              </a:spcAft>
            </a:pPr>
            <a:endParaRPr lang="es-ES" sz="2400" b="1" dirty="0" smtClean="0">
              <a:solidFill>
                <a:schemeClr val="tx2"/>
              </a:solidFill>
            </a:endParaRPr>
          </a:p>
        </p:txBody>
      </p:sp>
    </p:spTree>
    <p:extLst>
      <p:ext uri="{BB962C8B-B14F-4D97-AF65-F5344CB8AC3E}">
        <p14:creationId xmlns:p14="http://schemas.microsoft.com/office/powerpoint/2010/main" val="369092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n-US" sz="1100" b="1" dirty="0" smtClean="0">
                <a:solidFill>
                  <a:schemeClr val="tx2"/>
                </a:solidFill>
                <a:latin typeface="Calibri" pitchFamily="34" charset="0"/>
              </a:rPr>
              <a:t>								</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7544" y="197768"/>
            <a:ext cx="8175699" cy="1287016"/>
          </a:xfrm>
        </p:spPr>
        <p:txBody>
          <a:bodyPr anchor="ctr">
            <a:normAutofit/>
          </a:bodyPr>
          <a:lstStyle/>
          <a:p>
            <a:r>
              <a:rPr lang="es-ES" sz="3200" b="1" dirty="0">
                <a:solidFill>
                  <a:schemeClr val="tx2"/>
                </a:solidFill>
              </a:rPr>
              <a:t>Códigos de la CIE-10 relevantes</a:t>
            </a:r>
          </a:p>
        </p:txBody>
      </p:sp>
      <p:sp>
        <p:nvSpPr>
          <p:cNvPr id="3" name="Segnaposto contenuto 2"/>
          <p:cNvSpPr>
            <a:spLocks noGrp="1"/>
          </p:cNvSpPr>
          <p:nvPr>
            <p:ph idx="1"/>
          </p:nvPr>
        </p:nvSpPr>
        <p:spPr>
          <a:xfrm>
            <a:off x="323528" y="1268760"/>
            <a:ext cx="8229600" cy="4896544"/>
          </a:xfrm>
        </p:spPr>
        <p:txBody>
          <a:bodyPr>
            <a:noAutofit/>
          </a:bodyPr>
          <a:lstStyle/>
          <a:p>
            <a:pPr marL="0" indent="0">
              <a:buNone/>
            </a:pPr>
            <a:r>
              <a:rPr lang="es-ES" sz="2000" b="1" dirty="0">
                <a:solidFill>
                  <a:schemeClr val="tx2"/>
                </a:solidFill>
              </a:rPr>
              <a:t>Q66   Deformidades congénitas de los pies (eviten el uso de este código general si se dispone de información más específica)</a:t>
            </a:r>
          </a:p>
          <a:p>
            <a:r>
              <a:rPr lang="es-ES" sz="1800" b="1" dirty="0">
                <a:solidFill>
                  <a:schemeClr val="tx2"/>
                </a:solidFill>
              </a:rPr>
              <a:t>Q66.0  Pie equinovaro</a:t>
            </a:r>
          </a:p>
          <a:p>
            <a:r>
              <a:rPr lang="es-ES" sz="1800" b="1" dirty="0">
                <a:solidFill>
                  <a:schemeClr val="tx2"/>
                </a:solidFill>
              </a:rPr>
              <a:t>Q66.1  Pie calcáneo varo</a:t>
            </a:r>
          </a:p>
          <a:p>
            <a:r>
              <a:rPr lang="es-ES" sz="1800" b="1" dirty="0">
                <a:solidFill>
                  <a:schemeClr val="tx2"/>
                </a:solidFill>
              </a:rPr>
              <a:t>Q66.4  Pie calcáneo valgo</a:t>
            </a:r>
          </a:p>
          <a:p>
            <a:r>
              <a:rPr lang="es-ES" sz="1800" b="1" dirty="0">
                <a:solidFill>
                  <a:schemeClr val="tx2"/>
                </a:solidFill>
              </a:rPr>
              <a:t>Q66.8  Otras deformidades congénitas de los pies</a:t>
            </a:r>
          </a:p>
          <a:p>
            <a:pPr marL="0" indent="0">
              <a:buNone/>
            </a:pPr>
            <a:r>
              <a:rPr lang="en-US" sz="2800" dirty="0" smtClean="0"/>
              <a:t>	</a:t>
            </a:r>
            <a:r>
              <a:rPr lang="es-ES" sz="1800" b="1" dirty="0" smtClean="0">
                <a:solidFill>
                  <a:schemeClr val="tx2"/>
                </a:solidFill>
              </a:rPr>
              <a:t>    Pie zambo no especificado</a:t>
            </a:r>
          </a:p>
          <a:p>
            <a:r>
              <a:rPr lang="es-ES" sz="1800" b="1" u="sng" dirty="0">
                <a:solidFill>
                  <a:schemeClr val="tx2"/>
                </a:solidFill>
              </a:rPr>
              <a:t>Exclusiones</a:t>
            </a:r>
            <a:endParaRPr lang="es-ES" sz="1800" b="1" dirty="0">
              <a:solidFill>
                <a:schemeClr val="tx2"/>
              </a:solidFill>
            </a:endParaRPr>
          </a:p>
          <a:p>
            <a:pPr marL="0" indent="0">
              <a:buNone/>
            </a:pPr>
            <a:r>
              <a:rPr lang="es-ES" sz="1800" b="1" dirty="0" smtClean="0">
                <a:solidFill>
                  <a:schemeClr val="tx2"/>
                </a:solidFill>
              </a:rPr>
              <a:t>      </a:t>
            </a:r>
            <a:r>
              <a:rPr lang="en-US" sz="1800" b="1" dirty="0" smtClean="0">
                <a:solidFill>
                  <a:schemeClr val="tx2"/>
                </a:solidFill>
              </a:rPr>
              <a:t>	</a:t>
            </a:r>
            <a:r>
              <a:rPr lang="es-ES" sz="1800" b="1" dirty="0" smtClean="0">
                <a:solidFill>
                  <a:schemeClr val="tx2"/>
                </a:solidFill>
              </a:rPr>
              <a:t>Pie zambo, posicional</a:t>
            </a:r>
          </a:p>
          <a:p>
            <a:pPr marL="0" indent="0">
              <a:buNone/>
            </a:pPr>
            <a:r>
              <a:rPr lang="en-US" sz="2800" dirty="0" smtClean="0"/>
              <a:t>	</a:t>
            </a:r>
            <a:r>
              <a:rPr lang="es-ES" sz="1800" b="1" dirty="0" smtClean="0">
                <a:solidFill>
                  <a:schemeClr val="tx2"/>
                </a:solidFill>
              </a:rPr>
              <a:t>Pie zambo asociado a lo siguiente: </a:t>
            </a:r>
          </a:p>
          <a:p>
            <a:pPr marL="0" indent="0">
              <a:buNone/>
            </a:pPr>
            <a:r>
              <a:rPr lang="en-US" sz="2800" dirty="0" smtClean="0"/>
              <a:t>	</a:t>
            </a:r>
            <a:r>
              <a:rPr lang="es-ES" sz="1800" b="1" dirty="0" smtClean="0">
                <a:solidFill>
                  <a:schemeClr val="tx2"/>
                </a:solidFill>
              </a:rPr>
              <a:t>-  diagnósticos neuromusculares (p. ej., secuencia de espina bífida)</a:t>
            </a:r>
            <a:r>
              <a:rPr sz="2800" dirty="0"/>
              <a:t/>
            </a:r>
            <a:br>
              <a:rPr sz="2800" dirty="0"/>
            </a:br>
            <a:r>
              <a:rPr lang="es-CL" sz="2800" dirty="0" smtClean="0"/>
              <a:t>	</a:t>
            </a:r>
            <a:r>
              <a:rPr lang="es-ES" sz="1800" b="1" dirty="0" smtClean="0">
                <a:solidFill>
                  <a:schemeClr val="tx2"/>
                </a:solidFill>
              </a:rPr>
              <a:t>-  síndromes, como la artrogriposis (múltiple congénita), la distrofia 	</a:t>
            </a:r>
            <a:r>
              <a:rPr lang="es-ES" sz="1800" b="1" dirty="0" err="1" smtClean="0">
                <a:solidFill>
                  <a:schemeClr val="tx2"/>
                </a:solidFill>
              </a:rPr>
              <a:t>miotónica</a:t>
            </a:r>
            <a:r>
              <a:rPr lang="es-ES" sz="1800" b="1" dirty="0" smtClean="0">
                <a:solidFill>
                  <a:schemeClr val="tx2"/>
                </a:solidFill>
              </a:rPr>
              <a:t> congénita o la displasia diastrófica</a:t>
            </a:r>
            <a:endParaRPr lang="es-ES" sz="1800" b="1" dirty="0">
              <a:solidFill>
                <a:schemeClr val="tx2"/>
              </a:solidFill>
            </a:endParaRPr>
          </a:p>
        </p:txBody>
      </p:sp>
      <p:pic>
        <p:nvPicPr>
          <p:cNvPr id="8" name="Picture 2" descr="picture of talipes calcaneovarus" title="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577" t="34025" b="31949"/>
          <a:stretch/>
        </p:blipFill>
        <p:spPr bwMode="auto">
          <a:xfrm>
            <a:off x="6012160" y="2348880"/>
            <a:ext cx="1391380" cy="180962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 name="Picture 2" descr="picture of talipes calcaneovalgus" title="pictu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452320" y="2348880"/>
            <a:ext cx="1413712" cy="18096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8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n-US" sz="1100" b="1" dirty="0" smtClean="0">
                <a:solidFill>
                  <a:schemeClr val="tx2"/>
                </a:solidFill>
                <a:latin typeface="Calibri" pitchFamily="34" charset="0"/>
              </a:rPr>
              <a:t>								</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s-ES" sz="1000" dirty="0">
              <a:solidFill>
                <a:schemeClr val="tx2"/>
              </a:solidFill>
              <a:latin typeface="Calibri" pitchFamily="34" charset="0"/>
              <a:cs typeface="+mn-cs"/>
            </a:endParaRPr>
          </a:p>
        </p:txBody>
      </p:sp>
      <p:sp>
        <p:nvSpPr>
          <p:cNvPr id="4" name="Title 3"/>
          <p:cNvSpPr>
            <a:spLocks noGrp="1"/>
          </p:cNvSpPr>
          <p:nvPr>
            <p:ph type="title"/>
          </p:nvPr>
        </p:nvSpPr>
        <p:spPr/>
        <p:txBody>
          <a:bodyPr/>
          <a:lstStyle/>
          <a:p>
            <a:r>
              <a:rPr lang="es-ES" sz="3200" b="1" dirty="0" smtClean="0">
                <a:solidFill>
                  <a:schemeClr val="tx2"/>
                </a:solidFill>
              </a:rPr>
              <a:t>Pie calcáneo varo</a:t>
            </a:r>
            <a:r>
              <a:t/>
            </a:r>
            <a:br/>
            <a:endParaRPr lang="es-ES" sz="3200" b="1" dirty="0">
              <a:solidFill>
                <a:schemeClr val="tx2"/>
              </a:solidFill>
            </a:endParaRPr>
          </a:p>
        </p:txBody>
      </p:sp>
      <p:sp>
        <p:nvSpPr>
          <p:cNvPr id="2" name="Rectangle 1"/>
          <p:cNvSpPr/>
          <p:nvPr/>
        </p:nvSpPr>
        <p:spPr>
          <a:xfrm>
            <a:off x="884734" y="2047488"/>
            <a:ext cx="4767386" cy="2677656"/>
          </a:xfrm>
          <a:prstGeom prst="rect">
            <a:avLst/>
          </a:prstGeom>
        </p:spPr>
        <p:txBody>
          <a:bodyPr wrap="square">
            <a:spAutoFit/>
          </a:bodyPr>
          <a:lstStyle/>
          <a:p>
            <a:r>
              <a:rPr lang="es-ES" sz="2800" dirty="0">
                <a:solidFill>
                  <a:schemeClr val="tx2"/>
                </a:solidFill>
              </a:rPr>
              <a:t>Dorsiflexión excesiva del pie que permite que su dorso entre en contacto con la zona anterior de la parte inferior de la pierna (los dedos del pie apuntan hacia arriba y el arco es plano)</a:t>
            </a:r>
          </a:p>
        </p:txBody>
      </p:sp>
      <p:pic>
        <p:nvPicPr>
          <p:cNvPr id="1026" name="Picture 2" descr="picture of talipes calcaneovarus" titl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772816"/>
            <a:ext cx="2034059" cy="337799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28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n-US" sz="1100" b="1" dirty="0" smtClean="0">
                <a:solidFill>
                  <a:schemeClr val="tx2"/>
                </a:solidFill>
                <a:latin typeface="Calibri" pitchFamily="34" charset="0"/>
              </a:rPr>
              <a:t>								</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14</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7544" y="413792"/>
            <a:ext cx="8175699" cy="710952"/>
          </a:xfrm>
        </p:spPr>
        <p:txBody>
          <a:bodyPr anchor="ctr">
            <a:normAutofit/>
          </a:bodyPr>
          <a:lstStyle/>
          <a:p>
            <a:r>
              <a:rPr lang="es-ES" sz="3200" b="1" dirty="0" smtClean="0">
                <a:solidFill>
                  <a:schemeClr val="tx2"/>
                </a:solidFill>
              </a:rPr>
              <a:t>Pie calcáneo valgo</a:t>
            </a:r>
            <a:endParaRPr lang="es-ES" sz="3200" b="1" dirty="0">
              <a:solidFill>
                <a:schemeClr val="tx2"/>
              </a:solidFill>
            </a:endParaRPr>
          </a:p>
        </p:txBody>
      </p:sp>
      <p:sp>
        <p:nvSpPr>
          <p:cNvPr id="3" name="Segnaposto contenuto 2"/>
          <p:cNvSpPr>
            <a:spLocks noGrp="1"/>
          </p:cNvSpPr>
          <p:nvPr>
            <p:ph idx="1"/>
          </p:nvPr>
        </p:nvSpPr>
        <p:spPr>
          <a:xfrm>
            <a:off x="350935" y="1268760"/>
            <a:ext cx="8325521" cy="2304256"/>
          </a:xfrm>
        </p:spPr>
        <p:txBody>
          <a:bodyPr>
            <a:noAutofit/>
          </a:bodyPr>
          <a:lstStyle/>
          <a:p>
            <a:pPr marL="0" indent="0">
              <a:buNone/>
            </a:pPr>
            <a:r>
              <a:rPr lang="es-ES" sz="2400" dirty="0">
                <a:solidFill>
                  <a:schemeClr val="tx2"/>
                </a:solidFill>
              </a:rPr>
              <a:t>El eje de la deformidad calcáneo-valga se encuentra en la articulación tibioastragalina, donde el pie está en hiperextensión extrema.  El pie apunta "hacia arriba y afuera", con el antepié dorsal prácticamente tocando la zona anterior del </a:t>
            </a:r>
            <a:endParaRPr lang="es-ES" sz="2400" dirty="0" smtClean="0">
              <a:solidFill>
                <a:schemeClr val="tx2"/>
              </a:solidFill>
            </a:endParaRPr>
          </a:p>
          <a:p>
            <a:pPr marL="0" indent="0">
              <a:buNone/>
            </a:pPr>
            <a:r>
              <a:rPr lang="es-ES" sz="2400" dirty="0" smtClean="0">
                <a:solidFill>
                  <a:schemeClr val="tx2"/>
                </a:solidFill>
              </a:rPr>
              <a:t>tobillo y la parte inferior de la pierna.</a:t>
            </a:r>
            <a:endParaRPr lang="es-ES" sz="2400" dirty="0">
              <a:solidFill>
                <a:schemeClr val="tx2"/>
              </a:solidFill>
            </a:endParaRPr>
          </a:p>
        </p:txBody>
      </p:sp>
      <p:pic>
        <p:nvPicPr>
          <p:cNvPr id="5" name="Picture 2" descr="picture of talipes calcaneovalgus" title="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25943" y="3573016"/>
            <a:ext cx="1526241" cy="183189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50935" y="6086038"/>
            <a:ext cx="8325521" cy="276999"/>
          </a:xfrm>
          <a:prstGeom prst="rect">
            <a:avLst/>
          </a:prstGeom>
        </p:spPr>
        <p:txBody>
          <a:bodyPr wrap="square">
            <a:spAutoFit/>
          </a:bodyPr>
          <a:lstStyle/>
          <a:p>
            <a:r>
              <a:rPr lang="es-ES" sz="1200" dirty="0" smtClean="0">
                <a:solidFill>
                  <a:schemeClr val="tx2"/>
                </a:solidFill>
              </a:rPr>
              <a:t>Fuente de la ilustración: http://www.human-phenotype-ontology.org/hpoweb/showterm?id=HP:0001884</a:t>
            </a:r>
          </a:p>
        </p:txBody>
      </p:sp>
    </p:spTree>
    <p:extLst>
      <p:ext uri="{BB962C8B-B14F-4D97-AF65-F5344CB8AC3E}">
        <p14:creationId xmlns:p14="http://schemas.microsoft.com/office/powerpoint/2010/main" val="13235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79758"/>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a:solidFill>
                  <a:schemeClr val="tx2"/>
                </a:solidFill>
                <a:latin typeface="Calibri" pitchFamily="34" charset="0"/>
                <a:cs typeface="+mn-cs"/>
              </a:rPr>
              <a:pPr fontAlgn="auto">
                <a:spcBef>
                  <a:spcPts val="0"/>
                </a:spcBef>
                <a:spcAft>
                  <a:spcPts val="0"/>
                </a:spcAft>
                <a:defRPr/>
              </a:pPr>
              <a:t>15</a:t>
            </a:fld>
            <a:endParaRPr lang="es-ES" sz="1000" dirty="0">
              <a:solidFill>
                <a:schemeClr val="tx2"/>
              </a:solidFill>
              <a:latin typeface="Calibri" pitchFamily="34" charset="0"/>
              <a:cs typeface="+mn-cs"/>
            </a:endParaRPr>
          </a:p>
        </p:txBody>
      </p:sp>
      <p:sp>
        <p:nvSpPr>
          <p:cNvPr id="11" name="Titolo 1"/>
          <p:cNvSpPr>
            <a:spLocks noGrp="1"/>
          </p:cNvSpPr>
          <p:nvPr>
            <p:ph type="title"/>
          </p:nvPr>
        </p:nvSpPr>
        <p:spPr/>
        <p:txBody>
          <a:bodyPr/>
          <a:lstStyle/>
          <a:p>
            <a:r>
              <a:rPr lang="es-ES" b="1" dirty="0" smtClean="0">
                <a:solidFill>
                  <a:schemeClr val="tx2"/>
                </a:solidFill>
              </a:rPr>
              <a:t>¿Preguntas?</a:t>
            </a:r>
            <a:endParaRPr lang="es-ES" b="1" dirty="0">
              <a:solidFill>
                <a:schemeClr val="tx2"/>
              </a:solidFill>
            </a:endParaRPr>
          </a:p>
        </p:txBody>
      </p:sp>
      <p:sp>
        <p:nvSpPr>
          <p:cNvPr id="6" name="CasellaDiTesto 5"/>
          <p:cNvSpPr txBox="1"/>
          <p:nvPr/>
        </p:nvSpPr>
        <p:spPr>
          <a:xfrm>
            <a:off x="611560" y="5288340"/>
            <a:ext cx="7488832" cy="1569660"/>
          </a:xfrm>
          <a:prstGeom prst="rect">
            <a:avLst/>
          </a:prstGeom>
          <a:noFill/>
        </p:spPr>
        <p:txBody>
          <a:bodyPr wrap="square" rtlCol="0">
            <a:spAutoFit/>
          </a:bodyPr>
          <a:lstStyle/>
          <a:p>
            <a:r>
              <a:rPr lang="es-ES" sz="2400" dirty="0" smtClean="0">
                <a:solidFill>
                  <a:schemeClr val="tx2"/>
                </a:solidFill>
              </a:rPr>
              <a:t>Si tienen preguntas, por favor envíen un mensaje por correo electrónico a centre@icbdsr.org o a birthdefectscount@cdc.gov.</a:t>
            </a:r>
          </a:p>
          <a:p>
            <a:pPr algn="ctr"/>
            <a:endParaRPr lang="es-ES" sz="2400" b="1" dirty="0" smtClean="0">
              <a:solidFill>
                <a:schemeClr val="tx2"/>
              </a:solidFill>
              <a:latin typeface="+mn-lt"/>
            </a:endParaRPr>
          </a:p>
          <a:p>
            <a:pPr algn="ctr"/>
            <a:r>
              <a:rPr lang="es-ES" smtClean="0"/>
              <a:t>   </a:t>
            </a:r>
            <a:endParaRPr lang="es-ES" sz="2400" dirty="0">
              <a:solidFill>
                <a:schemeClr val="tx2"/>
              </a:solidFill>
              <a:latin typeface="+mn-lt"/>
            </a:endParaRPr>
          </a:p>
        </p:txBody>
      </p:sp>
      <p:pic>
        <p:nvPicPr>
          <p:cNvPr id="12" name="Picture 5" descr="picture of a question mark"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417638"/>
            <a:ext cx="2596488" cy="36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7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a:xfrm>
            <a:off x="457200" y="485800"/>
            <a:ext cx="8229600" cy="1143000"/>
          </a:xfrm>
        </p:spPr>
        <p:txBody>
          <a:bodyPr anchor="ctr">
            <a:normAutofit/>
          </a:bodyPr>
          <a:lstStyle/>
          <a:p>
            <a:r>
              <a:rPr lang="es-ES" sz="3200" dirty="0" smtClean="0">
                <a:solidFill>
                  <a:schemeClr val="tx2"/>
                </a:solidFill>
              </a:rPr>
              <a:t>Objetivos del aprendizaje</a:t>
            </a:r>
            <a:endParaRPr lang="es-ES" sz="3200" dirty="0">
              <a:solidFill>
                <a:schemeClr val="tx2"/>
              </a:solidFill>
            </a:endParaRPr>
          </a:p>
        </p:txBody>
      </p:sp>
      <p:sp>
        <p:nvSpPr>
          <p:cNvPr id="5" name="Content Placeholder 2"/>
          <p:cNvSpPr txBox="1">
            <a:spLocks/>
          </p:cNvSpPr>
          <p:nvPr/>
        </p:nvSpPr>
        <p:spPr>
          <a:xfrm>
            <a:off x="434305" y="1986528"/>
            <a:ext cx="8291264" cy="3312368"/>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Font typeface="Arial" panose="020B0604020202020204" pitchFamily="34" charset="0"/>
              <a:buChar char="•"/>
            </a:pPr>
            <a:r>
              <a:rPr lang="es-ES" sz="2200" dirty="0" smtClean="0">
                <a:solidFill>
                  <a:schemeClr val="tx2"/>
                </a:solidFill>
                <a:latin typeface="+mj-lt"/>
              </a:rPr>
              <a:t>Al final de esta presentación, los participantes podrán describir lo siguiente:</a:t>
            </a:r>
          </a:p>
          <a:p>
            <a:pPr lvl="1">
              <a:buClr>
                <a:schemeClr val="tx2"/>
              </a:buClr>
              <a:buFont typeface="Arial" panose="020B0604020202020204" pitchFamily="34" charset="0"/>
              <a:buChar char="•"/>
            </a:pPr>
            <a:r>
              <a:rPr lang="es-ES" sz="2200" dirty="0" smtClean="0">
                <a:solidFill>
                  <a:schemeClr val="tx2"/>
                </a:solidFill>
                <a:latin typeface="+mj-lt"/>
              </a:rPr>
              <a:t>Características clínicas del pie equinovaro</a:t>
            </a:r>
            <a:endParaRPr lang="es-ES" sz="2200" dirty="0" smtClean="0">
              <a:solidFill>
                <a:schemeClr val="tx2"/>
              </a:solidFill>
              <a:latin typeface="+mj-lt"/>
              <a:cs typeface="Arial" pitchFamily="34" charset="0"/>
            </a:endParaRPr>
          </a:p>
          <a:p>
            <a:pPr lvl="1">
              <a:buClr>
                <a:schemeClr val="tx2"/>
              </a:buClr>
              <a:buFont typeface="Arial" panose="020B0604020202020204" pitchFamily="34" charset="0"/>
              <a:buChar char="•"/>
            </a:pPr>
            <a:r>
              <a:rPr lang="es-ES" sz="2200" dirty="0">
                <a:solidFill>
                  <a:schemeClr val="tx2"/>
                </a:solidFill>
                <a:latin typeface="+mj-lt"/>
              </a:rPr>
              <a:t>Principales características epidemiológicas del pie equinovaro</a:t>
            </a:r>
          </a:p>
          <a:p>
            <a:pPr lvl="1">
              <a:buClr>
                <a:schemeClr val="tx2"/>
              </a:buClr>
              <a:buFont typeface="Arial" panose="020B0604020202020204" pitchFamily="34" charset="0"/>
              <a:buChar char="•"/>
            </a:pPr>
            <a:r>
              <a:rPr lang="es-ES" sz="2200" dirty="0" smtClean="0">
                <a:solidFill>
                  <a:schemeClr val="tx2"/>
                </a:solidFill>
                <a:latin typeface="+mj-lt"/>
              </a:rPr>
              <a:t>Elementos para la notificación y codificación</a:t>
            </a:r>
            <a:endParaRPr lang="es-ES" sz="2200" dirty="0">
              <a:solidFill>
                <a:schemeClr val="tx2"/>
              </a:solidFill>
              <a:latin typeface="+mj-lt"/>
              <a:cs typeface="Arial" pitchFamily="34" charset="0"/>
            </a:endParaRPr>
          </a:p>
          <a:p>
            <a:pPr lvl="1"/>
            <a:endParaRPr lang="es-ES" sz="2200" dirty="0">
              <a:solidFill>
                <a:schemeClr val="tx2"/>
              </a:solidFill>
            </a:endParaRPr>
          </a:p>
        </p:txBody>
      </p:sp>
    </p:spTree>
    <p:extLst>
      <p:ext uri="{BB962C8B-B14F-4D97-AF65-F5344CB8AC3E}">
        <p14:creationId xmlns:p14="http://schemas.microsoft.com/office/powerpoint/2010/main" val="17524134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s-ES" sz="1000" dirty="0">
              <a:solidFill>
                <a:schemeClr val="tx2"/>
              </a:solidFill>
              <a:latin typeface="Calibri" pitchFamily="34" charset="0"/>
              <a:cs typeface="+mn-cs"/>
            </a:endParaRPr>
          </a:p>
        </p:txBody>
      </p:sp>
      <p:sp>
        <p:nvSpPr>
          <p:cNvPr id="6" name="Title 5"/>
          <p:cNvSpPr>
            <a:spLocks noGrp="1"/>
          </p:cNvSpPr>
          <p:nvPr>
            <p:ph type="ctrTitle"/>
          </p:nvPr>
        </p:nvSpPr>
        <p:spPr>
          <a:xfrm>
            <a:off x="544016" y="266353"/>
            <a:ext cx="7772400" cy="892334"/>
          </a:xfrm>
        </p:spPr>
        <p:txBody>
          <a:bodyPr>
            <a:normAutofit fontScale="90000"/>
          </a:bodyPr>
          <a:lstStyle/>
          <a:p>
            <a:r>
              <a:rPr lang="es-ES" sz="3200" b="1" dirty="0">
                <a:solidFill>
                  <a:schemeClr val="tx2"/>
                </a:solidFill>
              </a:rPr>
              <a:t>Anatomía del pie</a:t>
            </a:r>
            <a:r>
              <a:t/>
            </a:r>
            <a:br/>
            <a:endParaRPr lang="es-ES" dirty="0"/>
          </a:p>
        </p:txBody>
      </p:sp>
      <p:sp>
        <p:nvSpPr>
          <p:cNvPr id="17" name="TextBox 16"/>
          <p:cNvSpPr txBox="1"/>
          <p:nvPr/>
        </p:nvSpPr>
        <p:spPr>
          <a:xfrm>
            <a:off x="5364008" y="795910"/>
            <a:ext cx="2296206" cy="369332"/>
          </a:xfrm>
          <a:prstGeom prst="rect">
            <a:avLst/>
          </a:prstGeom>
          <a:solidFill>
            <a:srgbClr val="CCECFF"/>
          </a:solidFill>
        </p:spPr>
        <p:txBody>
          <a:bodyPr wrap="none" rtlCol="0">
            <a:spAutoFit/>
          </a:bodyPr>
          <a:lstStyle/>
          <a:p>
            <a:r>
              <a:rPr lang="es-ES" b="1" dirty="0" smtClean="0">
                <a:solidFill>
                  <a:schemeClr val="tx2"/>
                </a:solidFill>
              </a:rPr>
              <a:t>Anomalías del pie</a:t>
            </a:r>
            <a:endParaRPr lang="es-ES" b="1" dirty="0">
              <a:solidFill>
                <a:schemeClr val="tx2"/>
              </a:solidFill>
            </a:endParaRPr>
          </a:p>
        </p:txBody>
      </p:sp>
      <p:pic>
        <p:nvPicPr>
          <p:cNvPr id="1026" name="Picture 2" descr="Pictures of talipes cavus, talipes equinus, talipes calcaneus, talipes valgus, talipes equinovalgus, talipes calcaneovalgus, talipes varus, talipes cavovarus, talipes equinovarus, and talipes calcaneocavus. " title="Pictures of anomalies of the fo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75710"/>
            <a:ext cx="3672408" cy="471304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descr="talipes equinovarus" title="picture of talipes equinovarus"/>
          <p:cNvSpPr/>
          <p:nvPr/>
        </p:nvSpPr>
        <p:spPr>
          <a:xfrm>
            <a:off x="5972051" y="4289413"/>
            <a:ext cx="1080120" cy="168870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TextBox 15"/>
          <p:cNvSpPr txBox="1"/>
          <p:nvPr/>
        </p:nvSpPr>
        <p:spPr>
          <a:xfrm>
            <a:off x="1691680" y="875832"/>
            <a:ext cx="1382494" cy="369332"/>
          </a:xfrm>
          <a:prstGeom prst="rect">
            <a:avLst/>
          </a:prstGeom>
          <a:solidFill>
            <a:srgbClr val="CCECFF"/>
          </a:solidFill>
        </p:spPr>
        <p:txBody>
          <a:bodyPr wrap="none" rtlCol="0">
            <a:spAutoFit/>
          </a:bodyPr>
          <a:lstStyle/>
          <a:p>
            <a:r>
              <a:rPr lang="es-ES" b="1" dirty="0" smtClean="0">
                <a:solidFill>
                  <a:schemeClr val="tx2"/>
                </a:solidFill>
              </a:rPr>
              <a:t>Pie normal</a:t>
            </a:r>
            <a:endParaRPr lang="es-ES" b="1" dirty="0">
              <a:solidFill>
                <a:schemeClr val="tx2"/>
              </a:solidFill>
            </a:endParaRPr>
          </a:p>
        </p:txBody>
      </p:sp>
      <p:pic>
        <p:nvPicPr>
          <p:cNvPr id="11" name="Picture 3" descr="Picture showing the structure and parts of a normal foot: forefoot, midfoot, navicular, talus, hindfoot, and calcsneus." title="Picture of a normal fo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26" r="55919"/>
          <a:stretch/>
        </p:blipFill>
        <p:spPr bwMode="auto">
          <a:xfrm>
            <a:off x="1090351" y="1403648"/>
            <a:ext cx="2567249" cy="456914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4805" y="2331554"/>
            <a:ext cx="1001300" cy="369332"/>
          </a:xfrm>
          <a:prstGeom prst="rect">
            <a:avLst/>
          </a:prstGeom>
          <a:solidFill>
            <a:srgbClr val="CCECFF"/>
          </a:solidFill>
        </p:spPr>
        <p:txBody>
          <a:bodyPr wrap="none" rtlCol="0">
            <a:spAutoFit/>
          </a:bodyPr>
          <a:lstStyle/>
          <a:p>
            <a:r>
              <a:rPr lang="es-ES" b="1" dirty="0" smtClean="0">
                <a:solidFill>
                  <a:schemeClr val="tx2"/>
                </a:solidFill>
              </a:rPr>
              <a:t>Antepié</a:t>
            </a:r>
            <a:endParaRPr lang="es-ES" b="1" dirty="0">
              <a:solidFill>
                <a:schemeClr val="tx2"/>
              </a:solidFill>
            </a:endParaRPr>
          </a:p>
        </p:txBody>
      </p:sp>
      <p:sp>
        <p:nvSpPr>
          <p:cNvPr id="21" name="TextBox 20"/>
          <p:cNvSpPr txBox="1"/>
          <p:nvPr/>
        </p:nvSpPr>
        <p:spPr>
          <a:xfrm>
            <a:off x="1990345" y="4530386"/>
            <a:ext cx="985463" cy="338554"/>
          </a:xfrm>
          <a:prstGeom prst="rect">
            <a:avLst/>
          </a:prstGeom>
          <a:solidFill>
            <a:srgbClr val="CCECFF"/>
          </a:solidFill>
        </p:spPr>
        <p:txBody>
          <a:bodyPr wrap="none" rtlCol="0">
            <a:spAutoFit/>
          </a:bodyPr>
          <a:lstStyle/>
          <a:p>
            <a:r>
              <a:rPr lang="es-ES" sz="1600" b="1" dirty="0" smtClean="0">
                <a:solidFill>
                  <a:schemeClr val="tx2"/>
                </a:solidFill>
              </a:rPr>
              <a:t>Astrágalo</a:t>
            </a:r>
            <a:endParaRPr lang="es-ES" sz="1600" b="1" dirty="0">
              <a:solidFill>
                <a:schemeClr val="tx2"/>
              </a:solidFill>
            </a:endParaRPr>
          </a:p>
        </p:txBody>
      </p:sp>
      <p:sp>
        <p:nvSpPr>
          <p:cNvPr id="5" name="TextBox 4"/>
          <p:cNvSpPr txBox="1"/>
          <p:nvPr/>
        </p:nvSpPr>
        <p:spPr>
          <a:xfrm>
            <a:off x="2772518" y="5619418"/>
            <a:ext cx="1138710" cy="369332"/>
          </a:xfrm>
          <a:prstGeom prst="rect">
            <a:avLst/>
          </a:prstGeom>
          <a:solidFill>
            <a:srgbClr val="CCECFF"/>
          </a:solidFill>
        </p:spPr>
        <p:txBody>
          <a:bodyPr wrap="none" rtlCol="0">
            <a:spAutoFit/>
          </a:bodyPr>
          <a:lstStyle/>
          <a:p>
            <a:r>
              <a:rPr lang="es-ES" b="1" dirty="0" smtClean="0">
                <a:solidFill>
                  <a:schemeClr val="tx2"/>
                </a:solidFill>
              </a:rPr>
              <a:t>Calcáneo</a:t>
            </a:r>
            <a:endParaRPr lang="es-ES" b="1" dirty="0">
              <a:solidFill>
                <a:schemeClr val="tx2"/>
              </a:solidFill>
            </a:endParaRPr>
          </a:p>
        </p:txBody>
      </p:sp>
      <p:sp>
        <p:nvSpPr>
          <p:cNvPr id="14" name="TextBox 13"/>
          <p:cNvSpPr txBox="1"/>
          <p:nvPr/>
        </p:nvSpPr>
        <p:spPr>
          <a:xfrm>
            <a:off x="1072636" y="3678264"/>
            <a:ext cx="963469" cy="369332"/>
          </a:xfrm>
          <a:prstGeom prst="rect">
            <a:avLst/>
          </a:prstGeom>
          <a:solidFill>
            <a:srgbClr val="CCECFF"/>
          </a:solidFill>
        </p:spPr>
        <p:txBody>
          <a:bodyPr wrap="none" rtlCol="0">
            <a:spAutoFit/>
          </a:bodyPr>
          <a:lstStyle/>
          <a:p>
            <a:r>
              <a:rPr lang="es-ES" b="1" dirty="0" smtClean="0">
                <a:solidFill>
                  <a:schemeClr val="tx2"/>
                </a:solidFill>
              </a:rPr>
              <a:t>Mesopié</a:t>
            </a:r>
            <a:endParaRPr lang="es-ES" b="1" dirty="0">
              <a:solidFill>
                <a:schemeClr val="tx2"/>
              </a:solidFill>
            </a:endParaRPr>
          </a:p>
        </p:txBody>
      </p:sp>
      <p:sp>
        <p:nvSpPr>
          <p:cNvPr id="22" name="TextBox 21"/>
          <p:cNvSpPr txBox="1"/>
          <p:nvPr/>
        </p:nvSpPr>
        <p:spPr>
          <a:xfrm>
            <a:off x="2057380" y="4026330"/>
            <a:ext cx="2163093" cy="338554"/>
          </a:xfrm>
          <a:prstGeom prst="rect">
            <a:avLst/>
          </a:prstGeom>
          <a:solidFill>
            <a:srgbClr val="CCECFF"/>
          </a:solidFill>
        </p:spPr>
        <p:txBody>
          <a:bodyPr wrap="none" rtlCol="0">
            <a:spAutoFit/>
          </a:bodyPr>
          <a:lstStyle/>
          <a:p>
            <a:r>
              <a:rPr lang="es-ES" sz="1600" b="1" dirty="0" smtClean="0">
                <a:solidFill>
                  <a:schemeClr val="tx2"/>
                </a:solidFill>
              </a:rPr>
              <a:t>Hueso navicular del pie</a:t>
            </a:r>
            <a:endParaRPr lang="es-ES" sz="1600" b="1" dirty="0">
              <a:solidFill>
                <a:schemeClr val="tx2"/>
              </a:solidFill>
            </a:endParaRPr>
          </a:p>
        </p:txBody>
      </p:sp>
      <p:sp>
        <p:nvSpPr>
          <p:cNvPr id="15" name="TextBox 14"/>
          <p:cNvSpPr txBox="1"/>
          <p:nvPr/>
        </p:nvSpPr>
        <p:spPr>
          <a:xfrm>
            <a:off x="1062088" y="4764433"/>
            <a:ext cx="1030795" cy="369332"/>
          </a:xfrm>
          <a:prstGeom prst="rect">
            <a:avLst/>
          </a:prstGeom>
          <a:solidFill>
            <a:srgbClr val="CCECFF"/>
          </a:solidFill>
        </p:spPr>
        <p:txBody>
          <a:bodyPr wrap="none" rtlCol="0">
            <a:spAutoFit/>
          </a:bodyPr>
          <a:lstStyle/>
          <a:p>
            <a:r>
              <a:rPr lang="es-ES" b="1" dirty="0" smtClean="0">
                <a:solidFill>
                  <a:schemeClr val="tx2"/>
                </a:solidFill>
              </a:rPr>
              <a:t>Retropié</a:t>
            </a:r>
            <a:endParaRPr lang="es-ES" b="1" dirty="0">
              <a:solidFill>
                <a:schemeClr val="tx2"/>
              </a:solidFill>
            </a:endParaRPr>
          </a:p>
        </p:txBody>
      </p:sp>
      <p:sp>
        <p:nvSpPr>
          <p:cNvPr id="4" name="Rectangle 3" descr="calcaneus" title="calcaneus"/>
          <p:cNvSpPr/>
          <p:nvPr/>
        </p:nvSpPr>
        <p:spPr>
          <a:xfrm>
            <a:off x="2699792" y="5661248"/>
            <a:ext cx="1039956" cy="316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TextBox 6"/>
          <p:cNvSpPr txBox="1"/>
          <p:nvPr/>
        </p:nvSpPr>
        <p:spPr>
          <a:xfrm>
            <a:off x="92365" y="5998621"/>
            <a:ext cx="9051635" cy="646331"/>
          </a:xfrm>
          <a:prstGeom prst="rect">
            <a:avLst/>
          </a:prstGeom>
          <a:noFill/>
        </p:spPr>
        <p:txBody>
          <a:bodyPr wrap="square" rtlCol="0">
            <a:spAutoFit/>
          </a:bodyPr>
          <a:lstStyle/>
          <a:p>
            <a:r>
              <a:rPr lang="es-ES" sz="1200" dirty="0" smtClean="0">
                <a:solidFill>
                  <a:schemeClr val="tx2"/>
                </a:solidFill>
              </a:rPr>
              <a:t>Fuente de la ilustración: http://medicaldictionary.thefreedictionary.com/_/viewer.aspx?path=dorland&amp;name=talipes.jpg&amp;url=http%3A%2F%2Fmedical-dictionary.thefreedictionary.com%2Ftalipes</a:t>
            </a:r>
          </a:p>
        </p:txBody>
      </p:sp>
    </p:spTree>
    <p:extLst>
      <p:ext uri="{BB962C8B-B14F-4D97-AF65-F5344CB8AC3E}">
        <p14:creationId xmlns:p14="http://schemas.microsoft.com/office/powerpoint/2010/main" val="35645445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s-ES" sz="1000" dirty="0">
              <a:solidFill>
                <a:schemeClr val="tx2"/>
              </a:solidFill>
              <a:latin typeface="Calibri" pitchFamily="34" charset="0"/>
              <a:cs typeface="+mn-cs"/>
            </a:endParaRPr>
          </a:p>
        </p:txBody>
      </p:sp>
      <p:sp>
        <p:nvSpPr>
          <p:cNvPr id="10" name="Title 1"/>
          <p:cNvSpPr>
            <a:spLocks noGrp="1"/>
          </p:cNvSpPr>
          <p:nvPr>
            <p:ph type="title"/>
          </p:nvPr>
        </p:nvSpPr>
        <p:spPr/>
        <p:txBody>
          <a:bodyPr anchor="ctr"/>
          <a:lstStyle/>
          <a:p>
            <a:r>
              <a:rPr lang="es-ES" sz="3600" b="1" dirty="0" smtClean="0">
                <a:solidFill>
                  <a:schemeClr val="tx2"/>
                </a:solidFill>
              </a:rPr>
              <a:t>Pie equinovaro</a:t>
            </a:r>
            <a:endParaRPr lang="es-ES" sz="3600" b="1" dirty="0">
              <a:solidFill>
                <a:schemeClr val="tx2"/>
              </a:solidFill>
            </a:endParaRPr>
          </a:p>
        </p:txBody>
      </p:sp>
      <p:sp>
        <p:nvSpPr>
          <p:cNvPr id="11" name="Content Placeholder 2"/>
          <p:cNvSpPr txBox="1">
            <a:spLocks/>
          </p:cNvSpPr>
          <p:nvPr/>
        </p:nvSpPr>
        <p:spPr>
          <a:xfrm>
            <a:off x="289161" y="1340768"/>
            <a:ext cx="8581553" cy="20162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buSzPct val="75000"/>
            </a:pPr>
            <a:r>
              <a:rPr lang="es-ES" sz="2600" b="1" i="1" dirty="0" smtClean="0">
                <a:solidFill>
                  <a:schemeClr val="tx2"/>
                </a:solidFill>
              </a:rPr>
              <a:t>Equinus</a:t>
            </a:r>
            <a:r>
              <a:rPr lang="es-ES" sz="2600" b="1" dirty="0" smtClean="0">
                <a:solidFill>
                  <a:schemeClr val="tx2"/>
                </a:solidFill>
              </a:rPr>
              <a:t>: flexión plantar (el astrágalo apunta hacia abajo)</a:t>
            </a:r>
          </a:p>
          <a:p>
            <a:pPr>
              <a:buClr>
                <a:schemeClr val="tx2"/>
              </a:buClr>
              <a:buSzPct val="75000"/>
            </a:pPr>
            <a:r>
              <a:rPr lang="es-ES" sz="2600" b="1" i="1" dirty="0" smtClean="0">
                <a:solidFill>
                  <a:schemeClr val="tx2"/>
                </a:solidFill>
              </a:rPr>
              <a:t>Varus</a:t>
            </a:r>
            <a:r>
              <a:rPr lang="es-ES" sz="2600" b="1" dirty="0" smtClean="0">
                <a:solidFill>
                  <a:schemeClr val="tx2"/>
                </a:solidFill>
              </a:rPr>
              <a:t>: desviación del talón (calcáneo) y del antepié (hacia adentro)</a:t>
            </a:r>
          </a:p>
          <a:p>
            <a:pPr>
              <a:buClr>
                <a:schemeClr val="tx2"/>
              </a:buClr>
              <a:buSzPct val="75000"/>
            </a:pPr>
            <a:r>
              <a:rPr lang="es-ES" sz="2600" b="1" dirty="0" smtClean="0">
                <a:solidFill>
                  <a:schemeClr val="tx2"/>
                </a:solidFill>
              </a:rPr>
              <a:t>Supinación: el pie descansa sobre el lado externo (rotación hacia arriba)</a:t>
            </a:r>
            <a:r>
              <a:rPr lang="es-ES" sz="2400" b="1" dirty="0" smtClean="0">
                <a:solidFill>
                  <a:schemeClr val="tx2"/>
                </a:solidFill>
              </a:rPr>
              <a:t> </a:t>
            </a:r>
            <a:endParaRPr lang="es-ES" sz="2200" b="1" dirty="0">
              <a:solidFill>
                <a:schemeClr val="tx2"/>
              </a:solidFill>
            </a:endParaRPr>
          </a:p>
        </p:txBody>
      </p:sp>
      <p:grpSp>
        <p:nvGrpSpPr>
          <p:cNvPr id="2" name="Group 1" descr="pictures of equinus, varus, and supination." title="pictures of talipes anomalies"/>
          <p:cNvGrpSpPr/>
          <p:nvPr/>
        </p:nvGrpSpPr>
        <p:grpSpPr>
          <a:xfrm>
            <a:off x="1691680" y="3667711"/>
            <a:ext cx="5793404" cy="2641609"/>
            <a:chOff x="1909605" y="3409296"/>
            <a:chExt cx="5793404" cy="2641609"/>
          </a:xfrm>
        </p:grpSpPr>
        <p:pic>
          <p:nvPicPr>
            <p:cNvPr id="15" name="Picture 14" descr="picture of equinus anomlaly" title="picture of equinus anomlaly"/>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40418" y="3409296"/>
              <a:ext cx="1173996" cy="2078401"/>
            </a:xfrm>
            <a:prstGeom prst="rect">
              <a:avLst/>
            </a:prstGeom>
            <a:ln>
              <a:solidFill>
                <a:schemeClr val="tx2"/>
              </a:solidFill>
            </a:ln>
          </p:spPr>
        </p:pic>
        <p:sp>
          <p:nvSpPr>
            <p:cNvPr id="18" name="TextBox 17"/>
            <p:cNvSpPr txBox="1"/>
            <p:nvPr/>
          </p:nvSpPr>
          <p:spPr>
            <a:xfrm>
              <a:off x="1909605" y="5559623"/>
              <a:ext cx="1438259" cy="461665"/>
            </a:xfrm>
            <a:prstGeom prst="rect">
              <a:avLst/>
            </a:prstGeom>
            <a:noFill/>
            <a:ln>
              <a:solidFill>
                <a:schemeClr val="tx2"/>
              </a:solidFill>
            </a:ln>
          </p:spPr>
          <p:txBody>
            <a:bodyPr wrap="square" rtlCol="0">
              <a:spAutoFit/>
            </a:bodyPr>
            <a:lstStyle/>
            <a:p>
              <a:pPr algn="ctr"/>
              <a:r>
                <a:rPr lang="es-ES" sz="2400" b="1" i="1" dirty="0" smtClean="0">
                  <a:solidFill>
                    <a:schemeClr val="tx2"/>
                  </a:solidFill>
                </a:rPr>
                <a:t>Equinus</a:t>
              </a:r>
              <a:endParaRPr lang="es-ES" sz="2400" b="1" dirty="0">
                <a:solidFill>
                  <a:schemeClr val="tx2"/>
                </a:solidFill>
              </a:endParaRPr>
            </a:p>
          </p:txBody>
        </p:sp>
        <p:pic>
          <p:nvPicPr>
            <p:cNvPr id="16" name="Picture 15" descr="picture of varus anomaly" title="picture of varus anomaly"/>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23928" y="3429000"/>
              <a:ext cx="1249224" cy="2131008"/>
            </a:xfrm>
            <a:prstGeom prst="rect">
              <a:avLst/>
            </a:prstGeom>
            <a:ln>
              <a:solidFill>
                <a:schemeClr val="tx2"/>
              </a:solidFill>
            </a:ln>
          </p:spPr>
        </p:pic>
        <p:sp>
          <p:nvSpPr>
            <p:cNvPr id="19" name="TextBox 18"/>
            <p:cNvSpPr txBox="1"/>
            <p:nvPr/>
          </p:nvSpPr>
          <p:spPr>
            <a:xfrm>
              <a:off x="3971658" y="5589240"/>
              <a:ext cx="1176406" cy="461665"/>
            </a:xfrm>
            <a:prstGeom prst="rect">
              <a:avLst/>
            </a:prstGeom>
            <a:noFill/>
            <a:ln>
              <a:solidFill>
                <a:schemeClr val="tx2"/>
              </a:solidFill>
            </a:ln>
          </p:spPr>
          <p:txBody>
            <a:bodyPr wrap="square" rtlCol="0">
              <a:spAutoFit/>
            </a:bodyPr>
            <a:lstStyle/>
            <a:p>
              <a:pPr algn="ctr"/>
              <a:r>
                <a:rPr lang="es-ES" sz="2400" b="1" i="1" dirty="0" smtClean="0">
                  <a:solidFill>
                    <a:schemeClr val="tx2"/>
                  </a:solidFill>
                </a:rPr>
                <a:t>Varus</a:t>
              </a:r>
              <a:endParaRPr lang="es-ES" sz="2400" b="1" dirty="0">
                <a:solidFill>
                  <a:schemeClr val="tx2"/>
                </a:solidFill>
              </a:endParaRPr>
            </a:p>
          </p:txBody>
        </p:sp>
        <p:pic>
          <p:nvPicPr>
            <p:cNvPr id="17" name="Picture 16" descr="picture of supination anomaly" title="picture of supination anomaly"/>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77495" y="3420796"/>
              <a:ext cx="1474825" cy="2068119"/>
            </a:xfrm>
            <a:prstGeom prst="rect">
              <a:avLst/>
            </a:prstGeom>
            <a:ln>
              <a:solidFill>
                <a:schemeClr val="tx2"/>
              </a:solidFill>
            </a:ln>
          </p:spPr>
        </p:pic>
        <p:sp>
          <p:nvSpPr>
            <p:cNvPr id="20" name="TextBox 19"/>
            <p:cNvSpPr txBox="1"/>
            <p:nvPr/>
          </p:nvSpPr>
          <p:spPr>
            <a:xfrm>
              <a:off x="5868144" y="5589240"/>
              <a:ext cx="1834865" cy="461665"/>
            </a:xfrm>
            <a:prstGeom prst="rect">
              <a:avLst/>
            </a:prstGeom>
            <a:noFill/>
            <a:ln>
              <a:solidFill>
                <a:schemeClr val="tx2"/>
              </a:solidFill>
            </a:ln>
          </p:spPr>
          <p:txBody>
            <a:bodyPr wrap="square" rtlCol="0">
              <a:spAutoFit/>
            </a:bodyPr>
            <a:lstStyle/>
            <a:p>
              <a:pPr algn="ctr"/>
              <a:r>
                <a:rPr lang="es-ES" sz="2400" b="1" dirty="0" smtClean="0">
                  <a:solidFill>
                    <a:schemeClr val="tx2"/>
                  </a:solidFill>
                </a:rPr>
                <a:t>Supinación</a:t>
              </a:r>
              <a:endParaRPr lang="es-ES" sz="2400" b="1" dirty="0">
                <a:solidFill>
                  <a:schemeClr val="tx2"/>
                </a:solidFill>
              </a:endParaRPr>
            </a:p>
          </p:txBody>
        </p:sp>
      </p:grpSp>
    </p:spTree>
    <p:extLst>
      <p:ext uri="{BB962C8B-B14F-4D97-AF65-F5344CB8AC3E}">
        <p14:creationId xmlns:p14="http://schemas.microsoft.com/office/powerpoint/2010/main" val="358979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s-ES" sz="1000" dirty="0">
              <a:solidFill>
                <a:schemeClr val="tx2"/>
              </a:solidFill>
              <a:latin typeface="Calibri" pitchFamily="34" charset="0"/>
              <a:cs typeface="+mn-cs"/>
            </a:endParaRPr>
          </a:p>
        </p:txBody>
      </p:sp>
      <p:sp>
        <p:nvSpPr>
          <p:cNvPr id="6" name="Title 5"/>
          <p:cNvSpPr>
            <a:spLocks noGrp="1"/>
          </p:cNvSpPr>
          <p:nvPr>
            <p:ph type="ctrTitle"/>
          </p:nvPr>
        </p:nvSpPr>
        <p:spPr>
          <a:xfrm>
            <a:off x="693737" y="373693"/>
            <a:ext cx="7772400" cy="1470025"/>
          </a:xfrm>
        </p:spPr>
        <p:txBody>
          <a:bodyPr>
            <a:normAutofit fontScale="90000"/>
          </a:bodyPr>
          <a:lstStyle/>
          <a:p>
            <a:r>
              <a:rPr lang="es-ES" sz="3100" b="1" dirty="0">
                <a:solidFill>
                  <a:schemeClr val="tx2"/>
                </a:solidFill>
              </a:rPr>
              <a:t>Pie equinovaro</a:t>
            </a:r>
            <a:r>
              <a:rPr lang="es-ES" smtClean="0"/>
              <a:t> </a:t>
            </a:r>
            <a:r>
              <a:rPr lang="es-ES" sz="3100" b="1" dirty="0">
                <a:solidFill>
                  <a:schemeClr val="tx2"/>
                </a:solidFill>
              </a:rPr>
              <a:t>(</a:t>
            </a:r>
            <a:r>
              <a:rPr lang="es-ES" sz="3100" b="1" i="1" dirty="0">
                <a:solidFill>
                  <a:schemeClr val="tx2"/>
                </a:solidFill>
              </a:rPr>
              <a:t>talipes equinovarus</a:t>
            </a:r>
            <a:r>
              <a:rPr lang="es-ES" sz="3100" b="1" dirty="0">
                <a:solidFill>
                  <a:schemeClr val="tx2"/>
                </a:solidFill>
              </a:rPr>
              <a:t>)</a:t>
            </a:r>
            <a:r>
              <a:t/>
            </a:r>
            <a:br/>
            <a:r>
              <a:rPr lang="es-ES" sz="3100" b="1" i="1" dirty="0">
                <a:solidFill>
                  <a:schemeClr val="tx2"/>
                </a:solidFill>
              </a:rPr>
              <a:t>talus</a:t>
            </a:r>
            <a:r>
              <a:rPr lang="es-ES" sz="3100" b="1" dirty="0">
                <a:solidFill>
                  <a:schemeClr val="tx2"/>
                </a:solidFill>
              </a:rPr>
              <a:t>=tobillo, </a:t>
            </a:r>
            <a:r>
              <a:rPr lang="es-ES" sz="3100" b="1" i="1" dirty="0">
                <a:solidFill>
                  <a:schemeClr val="tx2"/>
                </a:solidFill>
              </a:rPr>
              <a:t>pes</a:t>
            </a:r>
            <a:r>
              <a:rPr lang="es-ES" sz="3100" b="1" dirty="0">
                <a:solidFill>
                  <a:schemeClr val="tx2"/>
                </a:solidFill>
              </a:rPr>
              <a:t>=pie</a:t>
            </a:r>
            <a:r>
              <a:t/>
            </a:r>
            <a:br/>
            <a:endParaRPr lang="es-ES" dirty="0"/>
          </a:p>
        </p:txBody>
      </p:sp>
      <p:sp>
        <p:nvSpPr>
          <p:cNvPr id="26" name="TextBox 25"/>
          <p:cNvSpPr txBox="1"/>
          <p:nvPr/>
        </p:nvSpPr>
        <p:spPr>
          <a:xfrm>
            <a:off x="323527" y="5374957"/>
            <a:ext cx="8579637" cy="646331"/>
          </a:xfrm>
          <a:prstGeom prst="rect">
            <a:avLst/>
          </a:prstGeom>
          <a:noFill/>
        </p:spPr>
        <p:txBody>
          <a:bodyPr wrap="square" rtlCol="0">
            <a:spAutoFit/>
          </a:bodyPr>
          <a:lstStyle/>
          <a:p>
            <a:pPr algn="ctr"/>
            <a:r>
              <a:rPr lang="es-ES" b="1" dirty="0" smtClean="0">
                <a:solidFill>
                  <a:schemeClr val="tx2"/>
                </a:solidFill>
              </a:rPr>
              <a:t>   El astrágalo está deformado y el navicular está desplazado medialmente</a:t>
            </a:r>
          </a:p>
          <a:p>
            <a:pPr algn="ctr"/>
            <a:r>
              <a:rPr lang="es-ES" b="1" dirty="0" smtClean="0">
                <a:solidFill>
                  <a:schemeClr val="tx2"/>
                </a:solidFill>
              </a:rPr>
              <a:t>El pie está rotado alrededor de la cabeza del astrágalo (flecha)</a:t>
            </a:r>
            <a:endParaRPr lang="es-ES" b="1" dirty="0">
              <a:solidFill>
                <a:schemeClr val="tx2"/>
              </a:solidFill>
            </a:endParaRPr>
          </a:p>
        </p:txBody>
      </p:sp>
      <p:grpSp>
        <p:nvGrpSpPr>
          <p:cNvPr id="11" name="Group 10" descr="Picture shows calcaneus, navicular, and talus in both feet." title="picture of normal foot and foot with talipes anomaly"/>
          <p:cNvGrpSpPr/>
          <p:nvPr/>
        </p:nvGrpSpPr>
        <p:grpSpPr>
          <a:xfrm>
            <a:off x="849555" y="1422440"/>
            <a:ext cx="3963938" cy="3745659"/>
            <a:chOff x="2483768" y="1323206"/>
            <a:chExt cx="4176464" cy="3859641"/>
          </a:xfrm>
        </p:grpSpPr>
        <p:grpSp>
          <p:nvGrpSpPr>
            <p:cNvPr id="23" name="Group 22"/>
            <p:cNvGrpSpPr/>
            <p:nvPr/>
          </p:nvGrpSpPr>
          <p:grpSpPr>
            <a:xfrm>
              <a:off x="2483768" y="1323206"/>
              <a:ext cx="4176464" cy="3473946"/>
              <a:chOff x="4716017" y="1257301"/>
              <a:chExt cx="3475484" cy="2609850"/>
            </a:xfrm>
            <a:solidFill>
              <a:schemeClr val="bg2">
                <a:lumMod val="95000"/>
              </a:schemeClr>
            </a:solidFill>
          </p:grpSpPr>
          <p:pic>
            <p:nvPicPr>
              <p:cNvPr id="3" name="Picture 2" descr="picture shows calcaneus, navicular, and talus in both feet." title="picture of normal foot and foot with talipes anomal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6017" y="1257301"/>
                <a:ext cx="3475484" cy="260985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03269" y="1324592"/>
                <a:ext cx="936104" cy="262083"/>
              </a:xfrm>
              <a:prstGeom prst="rect">
                <a:avLst/>
              </a:prstGeom>
              <a:solidFill>
                <a:srgbClr val="CCECFF"/>
              </a:solidFill>
              <a:ln>
                <a:noFill/>
              </a:ln>
            </p:spPr>
            <p:txBody>
              <a:bodyPr wrap="square" rtlCol="0">
                <a:spAutoFit/>
              </a:bodyPr>
              <a:lstStyle/>
              <a:p>
                <a:pPr algn="ctr"/>
                <a:r>
                  <a:rPr lang="es-ES" sz="1600" b="1" dirty="0" smtClean="0">
                    <a:solidFill>
                      <a:schemeClr val="tx2"/>
                    </a:solidFill>
                  </a:rPr>
                  <a:t>Astrágalo</a:t>
                </a:r>
                <a:endParaRPr lang="es-ES" sz="1600" b="1" dirty="0">
                  <a:solidFill>
                    <a:schemeClr val="tx2"/>
                  </a:solidFill>
                </a:endParaRPr>
              </a:p>
            </p:txBody>
          </p:sp>
          <p:cxnSp>
            <p:nvCxnSpPr>
              <p:cNvPr id="33" name="Straight Arrow Connector 32"/>
              <p:cNvCxnSpPr/>
              <p:nvPr/>
            </p:nvCxnSpPr>
            <p:spPr>
              <a:xfrm>
                <a:off x="6823350" y="1578934"/>
                <a:ext cx="936103" cy="409545"/>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02448" y="1578934"/>
                <a:ext cx="844837" cy="578097"/>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82258" y="1861307"/>
                <a:ext cx="978124" cy="571818"/>
              </a:xfrm>
              <a:prstGeom prst="rect">
                <a:avLst/>
              </a:prstGeom>
              <a:solidFill>
                <a:srgbClr val="CCECFF"/>
              </a:solidFill>
            </p:spPr>
            <p:txBody>
              <a:bodyPr wrap="square" rtlCol="0">
                <a:spAutoFit/>
              </a:bodyPr>
              <a:lstStyle/>
              <a:p>
                <a:pPr algn="ctr"/>
                <a:r>
                  <a:rPr lang="es-ES" sz="1400" b="1" dirty="0">
                    <a:solidFill>
                      <a:schemeClr val="tx2"/>
                    </a:solidFill>
                  </a:rPr>
                  <a:t>Hueso navicular del pie</a:t>
                </a:r>
              </a:p>
            </p:txBody>
          </p:sp>
          <p:cxnSp>
            <p:nvCxnSpPr>
              <p:cNvPr id="19" name="Straight Arrow Connector 18"/>
              <p:cNvCxnSpPr/>
              <p:nvPr/>
            </p:nvCxnSpPr>
            <p:spPr>
              <a:xfrm flipH="1">
                <a:off x="5515606" y="2145013"/>
                <a:ext cx="731679" cy="491899"/>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23349" y="2098195"/>
                <a:ext cx="560146" cy="46818"/>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43229" y="2940339"/>
                <a:ext cx="1080121" cy="262083"/>
              </a:xfrm>
              <a:prstGeom prst="rect">
                <a:avLst/>
              </a:prstGeom>
              <a:solidFill>
                <a:srgbClr val="CCECFF"/>
              </a:solidFill>
            </p:spPr>
            <p:txBody>
              <a:bodyPr wrap="square" rtlCol="0">
                <a:spAutoFit/>
              </a:bodyPr>
              <a:lstStyle/>
              <a:p>
                <a:r>
                  <a:rPr lang="es-ES" sz="1600" b="1" dirty="0" smtClean="0">
                    <a:solidFill>
                      <a:schemeClr val="tx2"/>
                    </a:solidFill>
                  </a:rPr>
                  <a:t>Calcáneo</a:t>
                </a:r>
                <a:endParaRPr lang="es-ES" sz="1600" b="1" dirty="0">
                  <a:solidFill>
                    <a:schemeClr val="tx2"/>
                  </a:solidFill>
                </a:endParaRPr>
              </a:p>
            </p:txBody>
          </p:sp>
          <p:cxnSp>
            <p:nvCxnSpPr>
              <p:cNvPr id="31" name="Straight Arrow Connector 30"/>
              <p:cNvCxnSpPr/>
              <p:nvPr/>
            </p:nvCxnSpPr>
            <p:spPr>
              <a:xfrm flipH="1" flipV="1">
                <a:off x="5130164" y="2518864"/>
                <a:ext cx="613065" cy="54864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067569" y="4800612"/>
              <a:ext cx="1131474" cy="380571"/>
            </a:xfrm>
            <a:prstGeom prst="rect">
              <a:avLst/>
            </a:prstGeom>
            <a:noFill/>
          </p:spPr>
          <p:txBody>
            <a:bodyPr wrap="square" rtlCol="0">
              <a:spAutoFit/>
            </a:bodyPr>
            <a:lstStyle/>
            <a:p>
              <a:r>
                <a:rPr lang="es-ES" b="1" dirty="0" smtClean="0">
                  <a:solidFill>
                    <a:schemeClr val="tx2"/>
                  </a:solidFill>
                </a:rPr>
                <a:t>Normal</a:t>
              </a:r>
              <a:endParaRPr lang="es-ES" b="1" dirty="0">
                <a:solidFill>
                  <a:schemeClr val="tx2"/>
                </a:solidFill>
              </a:endParaRPr>
            </a:p>
          </p:txBody>
        </p:sp>
        <p:sp>
          <p:nvSpPr>
            <p:cNvPr id="27" name="TextBox 26"/>
            <p:cNvSpPr txBox="1"/>
            <p:nvPr/>
          </p:nvSpPr>
          <p:spPr>
            <a:xfrm>
              <a:off x="5198449" y="4802276"/>
              <a:ext cx="1131474" cy="380571"/>
            </a:xfrm>
            <a:prstGeom prst="rect">
              <a:avLst/>
            </a:prstGeom>
            <a:noFill/>
          </p:spPr>
          <p:txBody>
            <a:bodyPr wrap="square" rtlCol="0">
              <a:spAutoFit/>
            </a:bodyPr>
            <a:lstStyle/>
            <a:p>
              <a:r>
                <a:rPr lang="es-ES" b="1" i="1" dirty="0" smtClean="0">
                  <a:solidFill>
                    <a:schemeClr val="tx2"/>
                  </a:solidFill>
                </a:rPr>
                <a:t>Talipes</a:t>
              </a:r>
              <a:endParaRPr lang="es-ES" b="1" dirty="0">
                <a:solidFill>
                  <a:schemeClr val="tx2"/>
                </a:solidFill>
              </a:endParaRPr>
            </a:p>
          </p:txBody>
        </p:sp>
      </p:grpSp>
      <p:pic>
        <p:nvPicPr>
          <p:cNvPr id="21" name="Picture 1026" descr="taleq"/>
          <p:cNvPicPr>
            <a:picLocks noChangeAspect="1" noChangeArrowheads="1"/>
          </p:cNvPicPr>
          <p:nvPr/>
        </p:nvPicPr>
        <p:blipFill rotWithShape="1">
          <a:blip r:embed="rId4" cstate="print">
            <a:lum bright="-6000" contrast="-18000"/>
            <a:extLst>
              <a:ext uri="{28A0092B-C50C-407E-A947-70E740481C1C}">
                <a14:useLocalDpi xmlns:a14="http://schemas.microsoft.com/office/drawing/2010/main" val="0"/>
              </a:ext>
            </a:extLst>
          </a:blip>
          <a:srcRect/>
          <a:stretch/>
        </p:blipFill>
        <p:spPr bwMode="auto">
          <a:xfrm>
            <a:off x="5004048" y="1854949"/>
            <a:ext cx="3821018"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Block Arc 4" descr="curved line tracing a the talipes equinovarus anomaly." title="curved line"/>
          <p:cNvSpPr/>
          <p:nvPr/>
        </p:nvSpPr>
        <p:spPr>
          <a:xfrm>
            <a:off x="6732240" y="3406468"/>
            <a:ext cx="1152128" cy="640903"/>
          </a:xfrm>
          <a:prstGeom prst="blockArc">
            <a:avLst>
              <a:gd name="adj1" fmla="val 10584226"/>
              <a:gd name="adj2" fmla="val 575589"/>
              <a:gd name="adj3" fmla="val 0"/>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13" name="Straight Arrow Connector 12" descr="arrow pointing to a talipes equinovarus anomaly." title="arrow"/>
          <p:cNvCxnSpPr/>
          <p:nvPr/>
        </p:nvCxnSpPr>
        <p:spPr>
          <a:xfrm flipV="1">
            <a:off x="5148064" y="3760833"/>
            <a:ext cx="288032" cy="103793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528" y="6114782"/>
            <a:ext cx="8424936" cy="338554"/>
          </a:xfrm>
          <a:prstGeom prst="rect">
            <a:avLst/>
          </a:prstGeom>
          <a:noFill/>
        </p:spPr>
        <p:txBody>
          <a:bodyPr wrap="square" rtlCol="0">
            <a:spAutoFit/>
          </a:bodyPr>
          <a:lstStyle/>
          <a:p>
            <a:r>
              <a:rPr lang="es-ES" sz="800" dirty="0" smtClean="0">
                <a:solidFill>
                  <a:schemeClr val="tx2"/>
                </a:solidFill>
                <a:hlinkClick r:id="rId5"/>
              </a:rPr>
              <a:t>Fuente de la ilustración: http://medicaldictionary.thefreedictionary.com/_/viewer.aspx?path=dorland&amp;name=talipes.jpg&amp;url=http%3A%2F%2Fmedical-dictionary.thefreedictionary.com%2Ftalipes</a:t>
            </a:r>
            <a:endParaRPr lang="es-ES" sz="800" dirty="0" smtClean="0">
              <a:solidFill>
                <a:schemeClr val="tx2"/>
              </a:solidFill>
            </a:endParaRPr>
          </a:p>
          <a:p>
            <a:r>
              <a:rPr lang="es-ES" sz="800" dirty="0" smtClean="0">
                <a:solidFill>
                  <a:schemeClr val="tx2"/>
                </a:solidFill>
              </a:rPr>
              <a:t>Fuente de la fotografía: Staheli-Clubfoot:Ponseti Management –</a:t>
            </a:r>
            <a:r>
              <a:rPr lang="es-ES" sz="800" b="1" dirty="0" smtClean="0">
                <a:solidFill>
                  <a:schemeClr val="tx2"/>
                </a:solidFill>
              </a:rPr>
              <a:t>www.global-help.org</a:t>
            </a:r>
            <a:endParaRPr lang="es-ES" sz="800" b="1" dirty="0">
              <a:solidFill>
                <a:schemeClr val="tx2"/>
              </a:solidFill>
            </a:endParaRPr>
          </a:p>
        </p:txBody>
      </p:sp>
    </p:spTree>
    <p:extLst>
      <p:ext uri="{BB962C8B-B14F-4D97-AF65-F5344CB8AC3E}">
        <p14:creationId xmlns:p14="http://schemas.microsoft.com/office/powerpoint/2010/main" val="100794473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s-ES" sz="1000" dirty="0">
              <a:solidFill>
                <a:schemeClr val="tx2"/>
              </a:solidFill>
              <a:latin typeface="Calibri" pitchFamily="34" charset="0"/>
              <a:cs typeface="+mn-cs"/>
            </a:endParaRPr>
          </a:p>
        </p:txBody>
      </p:sp>
      <p:sp>
        <p:nvSpPr>
          <p:cNvPr id="3" name="Title 2"/>
          <p:cNvSpPr>
            <a:spLocks noGrp="1"/>
          </p:cNvSpPr>
          <p:nvPr>
            <p:ph type="ctrTitle"/>
          </p:nvPr>
        </p:nvSpPr>
        <p:spPr>
          <a:xfrm>
            <a:off x="723038" y="332656"/>
            <a:ext cx="7772400" cy="1470025"/>
          </a:xfrm>
        </p:spPr>
        <p:txBody>
          <a:bodyPr/>
          <a:lstStyle/>
          <a:p>
            <a:pPr lvl="0">
              <a:spcBef>
                <a:spcPct val="50000"/>
              </a:spcBef>
            </a:pPr>
            <a:r>
              <a:rPr lang="es-ES" altLang="en-US" sz="3200" b="1" dirty="0">
                <a:solidFill>
                  <a:srgbClr val="1F497D"/>
                </a:solidFill>
              </a:rPr>
              <a:t>Pie equinovaro</a:t>
            </a:r>
            <a:r>
              <a:rPr lang="es-ES" smtClean="0"/>
              <a:t>  </a:t>
            </a:r>
            <a:r>
              <a:t/>
            </a:r>
            <a:br/>
            <a:endParaRPr lang="es-ES" dirty="0"/>
          </a:p>
        </p:txBody>
      </p:sp>
      <p:sp>
        <p:nvSpPr>
          <p:cNvPr id="2" name="Rectangle 1"/>
          <p:cNvSpPr/>
          <p:nvPr/>
        </p:nvSpPr>
        <p:spPr>
          <a:xfrm>
            <a:off x="683568" y="4082296"/>
            <a:ext cx="7776864" cy="1938992"/>
          </a:xfrm>
          <a:prstGeom prst="rect">
            <a:avLst/>
          </a:prstGeom>
        </p:spPr>
        <p:txBody>
          <a:bodyPr wrap="square">
            <a:spAutoFit/>
          </a:bodyPr>
          <a:lstStyle/>
          <a:p>
            <a:pPr marL="342900" indent="-342900">
              <a:buClr>
                <a:schemeClr val="tx2"/>
              </a:buClr>
              <a:buSzPct val="75000"/>
              <a:buFont typeface="Arial" panose="020B0604020202020204" pitchFamily="34" charset="0"/>
              <a:buChar char="•"/>
            </a:pPr>
            <a:r>
              <a:rPr lang="es-ES" sz="2400" b="1" dirty="0" smtClean="0">
                <a:solidFill>
                  <a:schemeClr val="tx2"/>
                </a:solidFill>
              </a:rPr>
              <a:t>Defecto de nacimiento musculoesquelético común que si no se trata causa discapacidad funcional de larga duración</a:t>
            </a:r>
          </a:p>
          <a:p>
            <a:pPr marL="342900" indent="-342900">
              <a:buClr>
                <a:schemeClr val="tx2"/>
              </a:buClr>
              <a:buSzPct val="75000"/>
              <a:buFont typeface="Arial" panose="020B0604020202020204" pitchFamily="34" charset="0"/>
              <a:buChar char="•"/>
            </a:pPr>
            <a:endParaRPr lang="es-ES" sz="2400" b="1" dirty="0" smtClean="0">
              <a:solidFill>
                <a:schemeClr val="tx2"/>
              </a:solidFill>
            </a:endParaRPr>
          </a:p>
          <a:p>
            <a:pPr marL="342900" indent="-342900">
              <a:buClr>
                <a:schemeClr val="tx2"/>
              </a:buClr>
              <a:buSzPct val="75000"/>
              <a:buFont typeface="Arial" panose="020B0604020202020204" pitchFamily="34" charset="0"/>
              <a:buChar char="•"/>
            </a:pPr>
            <a:r>
              <a:rPr lang="es-ES" sz="2400" b="1" dirty="0" smtClean="0">
                <a:solidFill>
                  <a:schemeClr val="tx2"/>
                </a:solidFill>
              </a:rPr>
              <a:t>Distintos niveles de gravedad  </a:t>
            </a:r>
          </a:p>
          <a:p>
            <a:pPr marL="342900" indent="-342900">
              <a:buClr>
                <a:srgbClr val="FFC000"/>
              </a:buClr>
              <a:buSzPct val="75000"/>
              <a:buFont typeface="Wingdings" panose="05000000000000000000" pitchFamily="2" charset="2"/>
              <a:buChar char="q"/>
            </a:pPr>
            <a:endParaRPr lang="es-ES" sz="2400" b="1" dirty="0" smtClean="0">
              <a:solidFill>
                <a:schemeClr val="tx2"/>
              </a:solidFill>
            </a:endParaRPr>
          </a:p>
        </p:txBody>
      </p:sp>
      <p:pic>
        <p:nvPicPr>
          <p:cNvPr id="1027" name="Picture 3" descr="picture showing talipes equinovarus" title="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8232" y="1886886"/>
            <a:ext cx="2214811" cy="14097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1" name="Picture 3" descr="picture showing talipes equinovarus" title="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3388" y="1312900"/>
            <a:ext cx="1726252" cy="255767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picture showing talipes equinovarus" title="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453498"/>
            <a:ext cx="2193925" cy="22764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8600" y="6042710"/>
            <a:ext cx="5783560" cy="276999"/>
          </a:xfrm>
          <a:prstGeom prst="rect">
            <a:avLst/>
          </a:prstGeom>
        </p:spPr>
        <p:txBody>
          <a:bodyPr wrap="square">
            <a:spAutoFit/>
          </a:bodyPr>
          <a:lstStyle/>
          <a:p>
            <a:pPr algn="ctr"/>
            <a:r>
              <a:rPr lang="es-ES" sz="1200" dirty="0" smtClean="0">
                <a:solidFill>
                  <a:schemeClr val="tx2"/>
                </a:solidFill>
              </a:rPr>
              <a:t>Foto cortesía del proyecto de colaboración de los CDC y la Universidad Médica de Beijing</a:t>
            </a:r>
          </a:p>
        </p:txBody>
      </p:sp>
    </p:spTree>
    <p:extLst>
      <p:ext uri="{BB962C8B-B14F-4D97-AF65-F5344CB8AC3E}">
        <p14:creationId xmlns:p14="http://schemas.microsoft.com/office/powerpoint/2010/main" val="5488870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a:xfrm>
            <a:off x="457200" y="260648"/>
            <a:ext cx="8229600" cy="720080"/>
          </a:xfrm>
        </p:spPr>
        <p:txBody>
          <a:bodyPr anchor="ctr">
            <a:normAutofit/>
          </a:bodyPr>
          <a:lstStyle/>
          <a:p>
            <a:r>
              <a:rPr lang="es-ES" sz="3200" b="1" dirty="0" smtClean="0">
                <a:solidFill>
                  <a:schemeClr val="tx2"/>
                </a:solidFill>
              </a:rPr>
              <a:t>Diagnóstico diferencial</a:t>
            </a:r>
            <a:endParaRPr lang="es-ES" sz="3200" b="1" dirty="0">
              <a:solidFill>
                <a:schemeClr val="tx2"/>
              </a:solidFill>
            </a:endParaRPr>
          </a:p>
        </p:txBody>
      </p:sp>
      <p:sp>
        <p:nvSpPr>
          <p:cNvPr id="3" name="Content Placeholder 2"/>
          <p:cNvSpPr>
            <a:spLocks noGrp="1"/>
          </p:cNvSpPr>
          <p:nvPr>
            <p:ph idx="1"/>
          </p:nvPr>
        </p:nvSpPr>
        <p:spPr>
          <a:xfrm>
            <a:off x="457200" y="980728"/>
            <a:ext cx="8291264" cy="5184576"/>
          </a:xfrm>
        </p:spPr>
        <p:txBody>
          <a:bodyPr>
            <a:noAutofit/>
          </a:bodyPr>
          <a:lstStyle/>
          <a:p>
            <a:pPr>
              <a:spcBef>
                <a:spcPts val="600"/>
              </a:spcBef>
              <a:spcAft>
                <a:spcPts val="600"/>
              </a:spcAft>
              <a:buClr>
                <a:schemeClr val="tx2"/>
              </a:buClr>
              <a:buSzPct val="75000"/>
            </a:pPr>
            <a:r>
              <a:rPr lang="es-ES" sz="2000" b="1" dirty="0" smtClean="0">
                <a:solidFill>
                  <a:schemeClr val="tx2"/>
                </a:solidFill>
              </a:rPr>
              <a:t>Pie zambo posicional </a:t>
            </a:r>
          </a:p>
          <a:p>
            <a:pPr lvl="1">
              <a:spcBef>
                <a:spcPts val="600"/>
              </a:spcBef>
              <a:spcAft>
                <a:spcPts val="600"/>
              </a:spcAft>
              <a:buClr>
                <a:schemeClr val="tx2"/>
              </a:buClr>
              <a:buSzPct val="75000"/>
              <a:buFont typeface="Arial" panose="020B0604020202020204" pitchFamily="34" charset="0"/>
              <a:buChar char="•"/>
            </a:pPr>
            <a:r>
              <a:rPr lang="es-ES" sz="2000" b="1" dirty="0">
                <a:solidFill>
                  <a:schemeClr val="tx2"/>
                </a:solidFill>
              </a:rPr>
              <a:t>Puede manipularse hasta lograr una posición normal</a:t>
            </a:r>
          </a:p>
          <a:p>
            <a:pPr lvl="1">
              <a:spcBef>
                <a:spcPts val="600"/>
              </a:spcBef>
              <a:spcAft>
                <a:spcPts val="600"/>
              </a:spcAft>
              <a:buClr>
                <a:schemeClr val="tx2"/>
              </a:buClr>
              <a:buSzPct val="75000"/>
              <a:buFont typeface="Arial" panose="020B0604020202020204" pitchFamily="34" charset="0"/>
              <a:buChar char="•"/>
            </a:pPr>
            <a:r>
              <a:rPr lang="es-ES" sz="2000" b="1" dirty="0" smtClean="0">
                <a:solidFill>
                  <a:schemeClr val="tx2"/>
                </a:solidFill>
              </a:rPr>
              <a:t>La mayoría de las veces no requiere tratamiento</a:t>
            </a:r>
          </a:p>
          <a:p>
            <a:pPr>
              <a:spcBef>
                <a:spcPts val="600"/>
              </a:spcBef>
              <a:spcAft>
                <a:spcPts val="600"/>
              </a:spcAft>
              <a:buClr>
                <a:schemeClr val="tx2"/>
              </a:buClr>
              <a:buSzPct val="75000"/>
            </a:pPr>
            <a:r>
              <a:rPr lang="es-ES" sz="2000" b="1" dirty="0" smtClean="0">
                <a:solidFill>
                  <a:schemeClr val="tx2"/>
                </a:solidFill>
              </a:rPr>
              <a:t>Pie zambo asociado a diagnósticos o síndromes neuromusculares como los siguientes: </a:t>
            </a:r>
          </a:p>
          <a:p>
            <a:pPr lvl="1">
              <a:spcBef>
                <a:spcPts val="600"/>
              </a:spcBef>
              <a:spcAft>
                <a:spcPts val="600"/>
              </a:spcAft>
              <a:buClr>
                <a:schemeClr val="tx2"/>
              </a:buClr>
              <a:buSzPct val="100000"/>
              <a:buFont typeface="Arial" panose="020B0604020202020204" pitchFamily="34" charset="0"/>
              <a:buChar char="•"/>
            </a:pPr>
            <a:r>
              <a:rPr lang="es-ES" sz="2000" b="1" dirty="0" smtClean="0">
                <a:solidFill>
                  <a:schemeClr val="tx2"/>
                </a:solidFill>
              </a:rPr>
              <a:t>espina bífida (secuencia)</a:t>
            </a:r>
          </a:p>
          <a:p>
            <a:pPr lvl="1">
              <a:spcBef>
                <a:spcPts val="600"/>
              </a:spcBef>
              <a:spcAft>
                <a:spcPts val="600"/>
              </a:spcAft>
              <a:buClr>
                <a:schemeClr val="tx2"/>
              </a:buClr>
              <a:buSzPct val="100000"/>
              <a:buFont typeface="Arial" panose="020B0604020202020204" pitchFamily="34" charset="0"/>
              <a:buChar char="•"/>
            </a:pPr>
            <a:r>
              <a:rPr lang="es-ES" sz="2000" b="1" dirty="0" smtClean="0">
                <a:solidFill>
                  <a:schemeClr val="tx2"/>
                </a:solidFill>
              </a:rPr>
              <a:t>artrogriposis múltiple congénita</a:t>
            </a:r>
          </a:p>
          <a:p>
            <a:pPr lvl="1">
              <a:spcBef>
                <a:spcPts val="600"/>
              </a:spcBef>
              <a:spcAft>
                <a:spcPts val="600"/>
              </a:spcAft>
              <a:buClr>
                <a:schemeClr val="tx2"/>
              </a:buClr>
              <a:buSzPct val="100000"/>
              <a:buFont typeface="Arial" panose="020B0604020202020204" pitchFamily="34" charset="0"/>
              <a:buChar char="•"/>
            </a:pPr>
            <a:r>
              <a:rPr lang="es-ES" sz="2000" b="1" dirty="0" smtClean="0">
                <a:solidFill>
                  <a:schemeClr val="tx2"/>
                </a:solidFill>
              </a:rPr>
              <a:t>distrofia miotónica congénita</a:t>
            </a:r>
          </a:p>
          <a:p>
            <a:pPr lvl="1">
              <a:spcBef>
                <a:spcPts val="600"/>
              </a:spcBef>
              <a:spcAft>
                <a:spcPts val="600"/>
              </a:spcAft>
              <a:buClr>
                <a:schemeClr val="tx2"/>
              </a:buClr>
              <a:buSzPct val="100000"/>
              <a:buFont typeface="Arial" panose="020B0604020202020204" pitchFamily="34" charset="0"/>
              <a:buChar char="•"/>
            </a:pPr>
            <a:r>
              <a:rPr lang="es-ES" sz="2000" b="1" dirty="0" smtClean="0">
                <a:solidFill>
                  <a:schemeClr val="tx2"/>
                </a:solidFill>
              </a:rPr>
              <a:t>displasia diastrófica</a:t>
            </a:r>
          </a:p>
          <a:p>
            <a:pPr lvl="1">
              <a:spcBef>
                <a:spcPts val="600"/>
              </a:spcBef>
              <a:spcAft>
                <a:spcPts val="600"/>
              </a:spcAft>
              <a:buClr>
                <a:schemeClr val="tx2"/>
              </a:buClr>
              <a:buSzPct val="100000"/>
              <a:buFont typeface="Arial" panose="020B0604020202020204" pitchFamily="34" charset="0"/>
              <a:buChar char="•"/>
            </a:pPr>
            <a:r>
              <a:rPr lang="es-ES" sz="2000" b="1" dirty="0" smtClean="0">
                <a:solidFill>
                  <a:schemeClr val="tx2"/>
                </a:solidFill>
              </a:rPr>
              <a:t>anormalidades cromosómicas </a:t>
            </a:r>
            <a:endParaRPr lang="es-ES" sz="2000" b="1" dirty="0">
              <a:solidFill>
                <a:schemeClr val="tx2"/>
              </a:solidFill>
            </a:endParaRPr>
          </a:p>
          <a:p>
            <a:pPr>
              <a:spcBef>
                <a:spcPts val="600"/>
              </a:spcBef>
              <a:spcAft>
                <a:spcPts val="600"/>
              </a:spcAft>
              <a:buClr>
                <a:schemeClr val="tx2"/>
              </a:buClr>
              <a:buSzPct val="75000"/>
            </a:pPr>
            <a:r>
              <a:rPr lang="es-ES" sz="2000" b="1" dirty="0">
                <a:solidFill>
                  <a:schemeClr val="tx2"/>
                </a:solidFill>
              </a:rPr>
              <a:t>Las deficiencias tibiales y otras deficiencias en las extremidades pueden parecerse al pie zambo</a:t>
            </a:r>
          </a:p>
          <a:p>
            <a:pPr>
              <a:spcBef>
                <a:spcPts val="600"/>
              </a:spcBef>
              <a:spcAft>
                <a:spcPts val="600"/>
              </a:spcAft>
              <a:buClr>
                <a:schemeClr val="tx2"/>
              </a:buClr>
              <a:buSzPct val="75000"/>
            </a:pPr>
            <a:endParaRPr lang="es-ES" sz="2000" b="1" dirty="0">
              <a:solidFill>
                <a:schemeClr val="tx2"/>
              </a:solidFill>
            </a:endParaRPr>
          </a:p>
        </p:txBody>
      </p:sp>
      <p:sp>
        <p:nvSpPr>
          <p:cNvPr id="7" name="TextBox 6"/>
          <p:cNvSpPr txBox="1"/>
          <p:nvPr/>
        </p:nvSpPr>
        <p:spPr>
          <a:xfrm>
            <a:off x="6363925" y="4798595"/>
            <a:ext cx="2460374" cy="369332"/>
          </a:xfrm>
          <a:prstGeom prst="rect">
            <a:avLst/>
          </a:prstGeom>
          <a:noFill/>
        </p:spPr>
        <p:txBody>
          <a:bodyPr wrap="square" rtlCol="0">
            <a:spAutoFit/>
          </a:bodyPr>
          <a:lstStyle/>
          <a:p>
            <a:r>
              <a:rPr lang="es-ES" dirty="0" smtClean="0">
                <a:solidFill>
                  <a:schemeClr val="tx2"/>
                </a:solidFill>
              </a:rPr>
              <a:t>Defecto por reducción de la tibia</a:t>
            </a:r>
            <a:endParaRPr lang="es-ES" dirty="0">
              <a:solidFill>
                <a:schemeClr val="tx2"/>
              </a:solidFill>
            </a:endParaRPr>
          </a:p>
        </p:txBody>
      </p:sp>
      <p:pic>
        <p:nvPicPr>
          <p:cNvPr id="6" name="Picture 5" descr="Limb_Tib_Apl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63560" y="2924944"/>
            <a:ext cx="2736574" cy="1761548"/>
          </a:xfrm>
          <a:prstGeom prst="rect">
            <a:avLst/>
          </a:prstGeom>
          <a:noFill/>
          <a:ln>
            <a:solidFill>
              <a:schemeClr val="tx2"/>
            </a:solidFill>
          </a:ln>
        </p:spPr>
      </p:pic>
      <p:sp>
        <p:nvSpPr>
          <p:cNvPr id="8" name="Rectangle 7"/>
          <p:cNvSpPr/>
          <p:nvPr/>
        </p:nvSpPr>
        <p:spPr>
          <a:xfrm>
            <a:off x="0" y="6123801"/>
            <a:ext cx="5796136" cy="276999"/>
          </a:xfrm>
          <a:prstGeom prst="rect">
            <a:avLst/>
          </a:prstGeom>
        </p:spPr>
        <p:txBody>
          <a:bodyPr wrap="square">
            <a:spAutoFit/>
          </a:bodyPr>
          <a:lstStyle/>
          <a:p>
            <a:pPr algn="ctr"/>
            <a:r>
              <a:rPr lang="es-ES" sz="1200" dirty="0" smtClean="0">
                <a:solidFill>
                  <a:schemeClr val="tx2"/>
                </a:solidFill>
              </a:rPr>
              <a:t>Foto cortesía del proyecto de colaboración de los CDC y la Universidad Médica de Beijing</a:t>
            </a:r>
          </a:p>
        </p:txBody>
      </p:sp>
    </p:spTree>
    <p:extLst>
      <p:ext uri="{BB962C8B-B14F-4D97-AF65-F5344CB8AC3E}">
        <p14:creationId xmlns:p14="http://schemas.microsoft.com/office/powerpoint/2010/main" val="304712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s-ES" sz="1000" dirty="0">
              <a:solidFill>
                <a:schemeClr val="tx2"/>
              </a:solidFill>
              <a:latin typeface="Calibri" pitchFamily="34" charset="0"/>
              <a:cs typeface="+mn-cs"/>
            </a:endParaRPr>
          </a:p>
        </p:txBody>
      </p:sp>
      <p:sp>
        <p:nvSpPr>
          <p:cNvPr id="3" name="Title 2"/>
          <p:cNvSpPr>
            <a:spLocks noGrp="1"/>
          </p:cNvSpPr>
          <p:nvPr>
            <p:ph type="title"/>
          </p:nvPr>
        </p:nvSpPr>
        <p:spPr>
          <a:xfrm>
            <a:off x="457200" y="260648"/>
            <a:ext cx="8229600" cy="994122"/>
          </a:xfrm>
        </p:spPr>
        <p:txBody>
          <a:bodyPr anchor="ctr">
            <a:normAutofit/>
          </a:bodyPr>
          <a:lstStyle/>
          <a:p>
            <a:r>
              <a:rPr lang="es-ES" sz="3200" dirty="0" smtClean="0">
                <a:solidFill>
                  <a:schemeClr val="tx2"/>
                </a:solidFill>
              </a:rPr>
              <a:t>Etiología</a:t>
            </a:r>
            <a:endParaRPr lang="es-ES" sz="3200" dirty="0">
              <a:solidFill>
                <a:schemeClr val="tx2"/>
              </a:solidFill>
            </a:endParaRPr>
          </a:p>
        </p:txBody>
      </p:sp>
      <p:sp>
        <p:nvSpPr>
          <p:cNvPr id="4" name="Content Placeholder 3"/>
          <p:cNvSpPr>
            <a:spLocks noGrp="1"/>
          </p:cNvSpPr>
          <p:nvPr>
            <p:ph idx="1"/>
          </p:nvPr>
        </p:nvSpPr>
        <p:spPr>
          <a:xfrm>
            <a:off x="971600" y="1124744"/>
            <a:ext cx="7416823" cy="4536504"/>
          </a:xfrm>
        </p:spPr>
        <p:txBody>
          <a:bodyPr/>
          <a:lstStyle/>
          <a:p>
            <a:pPr>
              <a:lnSpc>
                <a:spcPct val="150000"/>
              </a:lnSpc>
              <a:buClr>
                <a:schemeClr val="tx2"/>
              </a:buClr>
              <a:buFont typeface="Arial" panose="020B0604020202020204" pitchFamily="34" charset="0"/>
              <a:buChar char="•"/>
            </a:pPr>
            <a:r>
              <a:rPr lang="es-ES" dirty="0" smtClean="0">
                <a:solidFill>
                  <a:schemeClr val="tx2"/>
                </a:solidFill>
              </a:rPr>
              <a:t>Poco conocida</a:t>
            </a:r>
          </a:p>
          <a:p>
            <a:pPr>
              <a:lnSpc>
                <a:spcPct val="150000"/>
              </a:lnSpc>
              <a:buClr>
                <a:schemeClr val="tx2"/>
              </a:buClr>
              <a:buFont typeface="Arial" panose="020B0604020202020204" pitchFamily="34" charset="0"/>
              <a:buChar char="•"/>
            </a:pPr>
            <a:r>
              <a:rPr lang="es-ES" dirty="0" smtClean="0">
                <a:solidFill>
                  <a:schemeClr val="tx2"/>
                </a:solidFill>
              </a:rPr>
              <a:t>Generalmente se considera multifactorial</a:t>
            </a:r>
          </a:p>
          <a:p>
            <a:pPr lvl="1">
              <a:lnSpc>
                <a:spcPct val="150000"/>
              </a:lnSpc>
              <a:buClr>
                <a:schemeClr val="tx2"/>
              </a:buClr>
              <a:buFont typeface="Arial" panose="020B0604020202020204" pitchFamily="34" charset="0"/>
              <a:buChar char="•"/>
            </a:pPr>
            <a:r>
              <a:rPr lang="es-ES" dirty="0" smtClean="0">
                <a:solidFill>
                  <a:schemeClr val="tx2"/>
                </a:solidFill>
              </a:rPr>
              <a:t>Evidencia de una contribución genética*</a:t>
            </a:r>
          </a:p>
          <a:p>
            <a:pPr lvl="2">
              <a:lnSpc>
                <a:spcPct val="150000"/>
              </a:lnSpc>
              <a:buClr>
                <a:schemeClr val="tx2"/>
              </a:buClr>
            </a:pPr>
            <a:r>
              <a:rPr lang="es-ES" b="1" dirty="0" smtClean="0">
                <a:solidFill>
                  <a:schemeClr val="tx2"/>
                </a:solidFill>
              </a:rPr>
              <a:t>La prevalencia varía entre los grupos étnicos</a:t>
            </a:r>
          </a:p>
          <a:p>
            <a:pPr lvl="2">
              <a:buClr>
                <a:schemeClr val="tx2"/>
              </a:buClr>
            </a:pPr>
            <a:r>
              <a:rPr lang="es-ES" b="1" dirty="0" smtClean="0">
                <a:solidFill>
                  <a:schemeClr val="tx2"/>
                </a:solidFill>
              </a:rPr>
              <a:t>Hay estudios en gemelos que muestran una mayor concordancia en gemelos monocigóticos que en gemelos dicigóticos</a:t>
            </a:r>
          </a:p>
          <a:p>
            <a:pPr lvl="2">
              <a:buClr>
                <a:schemeClr val="tx2"/>
              </a:buClr>
            </a:pPr>
            <a:r>
              <a:rPr lang="es-ES" b="1" dirty="0" smtClean="0">
                <a:solidFill>
                  <a:schemeClr val="tx2"/>
                </a:solidFill>
              </a:rPr>
              <a:t>Viene de familia</a:t>
            </a:r>
          </a:p>
          <a:p>
            <a:pPr marL="914400" lvl="2" indent="0">
              <a:buClr>
                <a:schemeClr val="tx2"/>
              </a:buClr>
              <a:buNone/>
            </a:pPr>
            <a:endParaRPr lang="es-ES" b="1" dirty="0" smtClean="0">
              <a:solidFill>
                <a:schemeClr val="tx2"/>
              </a:solidFill>
            </a:endParaRPr>
          </a:p>
          <a:p>
            <a:pPr lvl="1">
              <a:buClr>
                <a:schemeClr val="tx2"/>
              </a:buClr>
              <a:buFont typeface="Arial" panose="020B0604020202020204" pitchFamily="34" charset="0"/>
              <a:buChar char="•"/>
            </a:pPr>
            <a:r>
              <a:rPr lang="es-ES" dirty="0" smtClean="0">
                <a:solidFill>
                  <a:schemeClr val="tx2"/>
                </a:solidFill>
              </a:rPr>
              <a:t>Evidencia de una contribución ambiental</a:t>
            </a:r>
          </a:p>
          <a:p>
            <a:pPr lvl="2">
              <a:buClr>
                <a:schemeClr val="tx2"/>
              </a:buClr>
            </a:pPr>
            <a:r>
              <a:rPr lang="es-ES" b="1" dirty="0" smtClean="0">
                <a:solidFill>
                  <a:schemeClr val="tx2"/>
                </a:solidFill>
              </a:rPr>
              <a:t>Tabaquismo</a:t>
            </a:r>
          </a:p>
        </p:txBody>
      </p:sp>
      <p:sp>
        <p:nvSpPr>
          <p:cNvPr id="2" name="TextBox 1"/>
          <p:cNvSpPr txBox="1"/>
          <p:nvPr/>
        </p:nvSpPr>
        <p:spPr>
          <a:xfrm>
            <a:off x="457200" y="6021288"/>
            <a:ext cx="4561505" cy="584775"/>
          </a:xfrm>
          <a:prstGeom prst="rect">
            <a:avLst/>
          </a:prstGeom>
          <a:noFill/>
        </p:spPr>
        <p:txBody>
          <a:bodyPr wrap="none" rtlCol="0">
            <a:spAutoFit/>
          </a:bodyPr>
          <a:lstStyle/>
          <a:p>
            <a:r>
              <a:rPr lang="es-ES" sz="1600" dirty="0" smtClean="0">
                <a:solidFill>
                  <a:schemeClr val="tx2"/>
                </a:solidFill>
              </a:rPr>
              <a:t>*Fuente: Miedzybrodzka</a:t>
            </a:r>
            <a:r>
              <a:rPr lang="es-ES" smtClean="0"/>
              <a:t> </a:t>
            </a:r>
            <a:r>
              <a:rPr lang="es-ES" sz="1600" dirty="0">
                <a:solidFill>
                  <a:schemeClr val="tx2"/>
                </a:solidFill>
              </a:rPr>
              <a:t>Z. 2003.  J. Anat. 202:37–42</a:t>
            </a:r>
          </a:p>
          <a:p>
            <a:endParaRPr lang="es-ES" sz="1600" dirty="0"/>
          </a:p>
        </p:txBody>
      </p:sp>
    </p:spTree>
    <p:extLst>
      <p:ext uri="{BB962C8B-B14F-4D97-AF65-F5344CB8AC3E}">
        <p14:creationId xmlns:p14="http://schemas.microsoft.com/office/powerpoint/2010/main" val="40488241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i="1" dirty="0" smtClean="0">
                <a:solidFill>
                  <a:schemeClr val="tx2"/>
                </a:solidFill>
                <a:latin typeface="Calibri" pitchFamily="34" charset="0"/>
              </a:rPr>
              <a:t>Talipes</a:t>
            </a:r>
            <a:r>
              <a:rPr lang="es-ES" sz="1100" b="1" dirty="0" smtClean="0">
                <a:solidFill>
                  <a:schemeClr val="tx2"/>
                </a:solidFill>
                <a:latin typeface="Calibri" pitchFamily="34" charset="0"/>
              </a:rPr>
              <a:t>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s-ES" sz="1000" dirty="0">
              <a:solidFill>
                <a:schemeClr val="tx2"/>
              </a:solidFill>
              <a:latin typeface="Calibri" pitchFamily="34" charset="0"/>
              <a:cs typeface="+mn-cs"/>
            </a:endParaRPr>
          </a:p>
        </p:txBody>
      </p:sp>
      <p:sp>
        <p:nvSpPr>
          <p:cNvPr id="2" name="Title 1"/>
          <p:cNvSpPr>
            <a:spLocks noGrp="1"/>
          </p:cNvSpPr>
          <p:nvPr>
            <p:ph type="ctrTitle"/>
          </p:nvPr>
        </p:nvSpPr>
        <p:spPr>
          <a:xfrm>
            <a:off x="663908" y="411287"/>
            <a:ext cx="7772400" cy="747514"/>
          </a:xfrm>
        </p:spPr>
        <p:txBody>
          <a:bodyPr>
            <a:normAutofit fontScale="90000"/>
          </a:bodyPr>
          <a:lstStyle/>
          <a:p>
            <a:pPr lvl="0">
              <a:spcBef>
                <a:spcPts val="0"/>
              </a:spcBef>
            </a:pPr>
            <a:r>
              <a:rPr lang="es-ES" altLang="en-US" sz="3200" b="1" dirty="0">
                <a:solidFill>
                  <a:srgbClr val="1F497D"/>
                </a:solidFill>
              </a:rPr>
              <a:t>Diagnóstico</a:t>
            </a:r>
            <a:r>
              <a:t/>
            </a:r>
            <a:br/>
            <a:endParaRPr lang="es-ES" dirty="0"/>
          </a:p>
        </p:txBody>
      </p:sp>
      <p:sp>
        <p:nvSpPr>
          <p:cNvPr id="11" name="Rettangolo 2"/>
          <p:cNvSpPr>
            <a:spLocks noChangeArrowheads="1"/>
          </p:cNvSpPr>
          <p:nvPr/>
        </p:nvSpPr>
        <p:spPr bwMode="auto">
          <a:xfrm>
            <a:off x="310410" y="867999"/>
            <a:ext cx="8479397" cy="707886"/>
          </a:xfrm>
          <a:prstGeom prst="rect">
            <a:avLst/>
          </a:prstGeom>
          <a:solidFill>
            <a:schemeClr val="accent2">
              <a:lumMod val="40000"/>
              <a:lumOff val="60000"/>
            </a:schemeClr>
          </a:solidFill>
          <a:ln w="9525">
            <a:solidFill>
              <a:srgbClr val="002060"/>
            </a:solidFill>
            <a:miter lim="800000"/>
            <a:headEnd/>
            <a:tailEnd/>
          </a:ln>
        </p:spPr>
        <p:txBody>
          <a:bodyPr wrap="square">
            <a:spAutoFit/>
          </a:bodyPr>
          <a:lstStyle/>
          <a:p>
            <a:pPr algn="ctr"/>
            <a:r>
              <a:rPr lang="es-ES" sz="2000" b="1" dirty="0" smtClean="0">
                <a:solidFill>
                  <a:schemeClr val="tx2"/>
                </a:solidFill>
              </a:rPr>
              <a:t>Por lo general, el pie equinovaro se diagnostica con un examen físico, pero a veces puede necesitarse una radiografía</a:t>
            </a:r>
          </a:p>
        </p:txBody>
      </p:sp>
      <p:sp>
        <p:nvSpPr>
          <p:cNvPr id="9" name="Rettangolo 3"/>
          <p:cNvSpPr>
            <a:spLocks noChangeArrowheads="1"/>
          </p:cNvSpPr>
          <p:nvPr/>
        </p:nvSpPr>
        <p:spPr bwMode="auto">
          <a:xfrm>
            <a:off x="823590" y="5316163"/>
            <a:ext cx="7204323" cy="707886"/>
          </a:xfrm>
          <a:prstGeom prst="rect">
            <a:avLst/>
          </a:prstGeom>
          <a:solidFill>
            <a:schemeClr val="accent4">
              <a:lumMod val="20000"/>
              <a:lumOff val="80000"/>
            </a:schemeClr>
          </a:solidFill>
          <a:ln w="9525">
            <a:solidFill>
              <a:srgbClr val="002060"/>
            </a:solidFill>
            <a:miter lim="800000"/>
            <a:headEnd/>
            <a:tailEnd/>
          </a:ln>
        </p:spPr>
        <p:txBody>
          <a:bodyPr wrap="square">
            <a:spAutoFit/>
          </a:bodyPr>
          <a:lstStyle/>
          <a:p>
            <a:pPr algn="ctr"/>
            <a:r>
              <a:rPr lang="es-ES" sz="2000" b="1" dirty="0" smtClean="0">
                <a:solidFill>
                  <a:schemeClr val="tx2"/>
                </a:solidFill>
                <a:latin typeface="Calibri" pitchFamily="34" charset="0"/>
              </a:rPr>
              <a:t>El diagnóstico prenatal no se debe incluir en los datos de vigilancia a menos que se confirme posnatalmente.</a:t>
            </a:r>
            <a:r>
              <a:rPr lang="es-ES" smtClean="0"/>
              <a:t>  </a:t>
            </a:r>
          </a:p>
        </p:txBody>
      </p:sp>
      <p:sp>
        <p:nvSpPr>
          <p:cNvPr id="3" name="Rectangle 2"/>
          <p:cNvSpPr/>
          <p:nvPr/>
        </p:nvSpPr>
        <p:spPr>
          <a:xfrm>
            <a:off x="1187624" y="1663265"/>
            <a:ext cx="1923925" cy="369332"/>
          </a:xfrm>
          <a:prstGeom prst="rect">
            <a:avLst/>
          </a:prstGeom>
        </p:spPr>
        <p:txBody>
          <a:bodyPr wrap="none">
            <a:spAutoFit/>
          </a:bodyPr>
          <a:lstStyle/>
          <a:p>
            <a:r>
              <a:rPr lang="es-ES" altLang="en-US" b="1" dirty="0">
                <a:solidFill>
                  <a:schemeClr val="tx2"/>
                </a:solidFill>
              </a:rPr>
              <a:t>Evaluación clínica</a:t>
            </a:r>
          </a:p>
        </p:txBody>
      </p:sp>
      <p:pic>
        <p:nvPicPr>
          <p:cNvPr id="12291" name="Picture 3" descr="picture showing talipes equinovarus" title="pictur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420" y="2046564"/>
            <a:ext cx="1976755" cy="312484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998355" y="1670914"/>
            <a:ext cx="820225" cy="369332"/>
          </a:xfrm>
          <a:prstGeom prst="rect">
            <a:avLst/>
          </a:prstGeom>
        </p:spPr>
        <p:txBody>
          <a:bodyPr wrap="none">
            <a:spAutoFit/>
          </a:bodyPr>
          <a:lstStyle/>
          <a:p>
            <a:r>
              <a:rPr lang="es-ES" altLang="en-US" b="1" dirty="0">
                <a:solidFill>
                  <a:schemeClr val="tx2"/>
                </a:solidFill>
              </a:rPr>
              <a:t>Radiografías</a:t>
            </a:r>
          </a:p>
        </p:txBody>
      </p:sp>
      <p:pic>
        <p:nvPicPr>
          <p:cNvPr id="12295" name="Picture 7" descr="picure showing an xray of talipes equinovarus" title="pictur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50605" y="2032597"/>
            <a:ext cx="2071370" cy="313880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6562" y="6241783"/>
            <a:ext cx="5939613" cy="276999"/>
          </a:xfrm>
          <a:prstGeom prst="rect">
            <a:avLst/>
          </a:prstGeom>
        </p:spPr>
        <p:txBody>
          <a:bodyPr wrap="square">
            <a:spAutoFit/>
          </a:bodyPr>
          <a:lstStyle/>
          <a:p>
            <a:pPr algn="ctr"/>
            <a:r>
              <a:rPr lang="es-ES" sz="1200" dirty="0" smtClean="0">
                <a:solidFill>
                  <a:schemeClr val="tx2"/>
                </a:solidFill>
              </a:rPr>
              <a:t>Foto cortesía del proyecto de colaboración de los CDC y la Universidad Médica de Beijing</a:t>
            </a:r>
          </a:p>
        </p:txBody>
      </p:sp>
    </p:spTree>
    <p:extLst>
      <p:ext uri="{BB962C8B-B14F-4D97-AF65-F5344CB8AC3E}">
        <p14:creationId xmlns:p14="http://schemas.microsoft.com/office/powerpoint/2010/main" val="19377226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5596</TotalTime>
  <Words>2763</Words>
  <Application>Microsoft Office PowerPoint</Application>
  <PresentationFormat>On-screen Show (4:3)</PresentationFormat>
  <Paragraphs>225</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Courier New</vt:lpstr>
      <vt:lpstr>Myriad Web Pro</vt:lpstr>
      <vt:lpstr>Tahoma</vt:lpstr>
      <vt:lpstr>Wingdings</vt:lpstr>
      <vt:lpstr>Tema di Office</vt:lpstr>
      <vt:lpstr>NCHHSTP_PPT_dark(</vt:lpstr>
      <vt:lpstr>Pie equinovaro idiopático (pie zambo congénito) </vt:lpstr>
      <vt:lpstr>Objetivos del aprendizaje</vt:lpstr>
      <vt:lpstr>Anatomía del pie </vt:lpstr>
      <vt:lpstr>Pie equinovaro</vt:lpstr>
      <vt:lpstr>Pie equinovaro (talipes equinovarus) talus=tobillo, pes=pie </vt:lpstr>
      <vt:lpstr>Pie equinovaro   </vt:lpstr>
      <vt:lpstr>Diagnóstico diferencial</vt:lpstr>
      <vt:lpstr>Etiología</vt:lpstr>
      <vt:lpstr>Diagnóstico </vt:lpstr>
      <vt:lpstr>Características epidemiológicas del pie equinovaro</vt:lpstr>
      <vt:lpstr>Elementos para la descripción</vt:lpstr>
      <vt:lpstr>Códigos de la CIE-10 relevantes</vt:lpstr>
      <vt:lpstr>Pie calcáneo varo </vt:lpstr>
      <vt:lpstr>Pie calcáneo valgo</vt:lpstr>
      <vt:lpstr>¿Preguntas?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Pierpaolo</dc:creator>
  <cp:lastModifiedBy>Flores, Alina (CDC/ONDIEH/NCBDDD)</cp:lastModifiedBy>
  <cp:revision>422</cp:revision>
  <cp:lastPrinted>2015-01-29T15:32:04Z</cp:lastPrinted>
  <dcterms:created xsi:type="dcterms:W3CDTF">2014-04-24T05:45:44Z</dcterms:created>
  <dcterms:modified xsi:type="dcterms:W3CDTF">2017-01-04T16:11:21Z</dcterms:modified>
</cp:coreProperties>
</file>