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456" r:id="rId3"/>
    <p:sldId id="447" r:id="rId4"/>
    <p:sldId id="443" r:id="rId5"/>
    <p:sldId id="444" r:id="rId6"/>
    <p:sldId id="343" r:id="rId7"/>
    <p:sldId id="344" r:id="rId8"/>
    <p:sldId id="445" r:id="rId9"/>
    <p:sldId id="345" r:id="rId10"/>
    <p:sldId id="359" r:id="rId11"/>
    <p:sldId id="452" r:id="rId12"/>
    <p:sldId id="346" r:id="rId13"/>
    <p:sldId id="347" r:id="rId14"/>
    <p:sldId id="348" r:id="rId15"/>
    <p:sldId id="349" r:id="rId16"/>
    <p:sldId id="384" r:id="rId17"/>
    <p:sldId id="391" r:id="rId18"/>
    <p:sldId id="316" r:id="rId19"/>
    <p:sldId id="455" r:id="rId20"/>
    <p:sldId id="450" r:id="rId21"/>
    <p:sldId id="454" r:id="rId22"/>
    <p:sldId id="439" r:id="rId23"/>
    <p:sldId id="440" r:id="rId24"/>
    <p:sldId id="441" r:id="rId25"/>
    <p:sldId id="449" r:id="rId26"/>
    <p:sldId id="448" r:id="rId27"/>
    <p:sldId id="434" r:id="rId28"/>
    <p:sldId id="435"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m" initials="jxm"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5943" autoAdjust="0"/>
  </p:normalViewPr>
  <p:slideViewPr>
    <p:cSldViewPr>
      <p:cViewPr varScale="1">
        <p:scale>
          <a:sx n="84" d="100"/>
          <a:sy n="84" d="100"/>
        </p:scale>
        <p:origin x="17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ierpaolo\Documents\021%20Manuale%20CDC%20Diana%20Valencia\2013-01%20%20Versione%20finale%20gennaio%202013\Appendix_K_prevalence%20ICBDS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c:spPr>
          <c:invertIfNegative val="0"/>
          <c:dPt>
            <c:idx val="21"/>
            <c:invertIfNegative val="0"/>
            <c:bubble3D val="0"/>
            <c:extLst>
              <c:ext xmlns:c16="http://schemas.microsoft.com/office/drawing/2014/chart" uri="{C3380CC4-5D6E-409C-BE32-E72D297353CC}">
                <c16:uniqueId val="{00000000-989F-4587-B911-EAB6BF761840}"/>
              </c:ext>
            </c:extLst>
          </c:dPt>
          <c:val>
            <c:numRef>
              <c:f>Foglio2!$G$5:$G$47</c:f>
              <c:numCache>
                <c:formatCode>0.00</c:formatCode>
                <c:ptCount val="43"/>
                <c:pt idx="0">
                  <c:v>1.539434999999995</c:v>
                </c:pt>
                <c:pt idx="1">
                  <c:v>1.9976949999999938</c:v>
                </c:pt>
                <c:pt idx="2">
                  <c:v>2.2693409999999998</c:v>
                </c:pt>
                <c:pt idx="3">
                  <c:v>2.3052479999999904</c:v>
                </c:pt>
                <c:pt idx="4">
                  <c:v>2.506176</c:v>
                </c:pt>
                <c:pt idx="5">
                  <c:v>2.5992769999999967</c:v>
                </c:pt>
                <c:pt idx="6">
                  <c:v>2.7610440000000001</c:v>
                </c:pt>
                <c:pt idx="7">
                  <c:v>3.0980749999999997</c:v>
                </c:pt>
                <c:pt idx="8">
                  <c:v>3.3464039999999908</c:v>
                </c:pt>
                <c:pt idx="9">
                  <c:v>3.3739999999999997</c:v>
                </c:pt>
                <c:pt idx="10">
                  <c:v>3.458186</c:v>
                </c:pt>
                <c:pt idx="11">
                  <c:v>3.4835920000000002</c:v>
                </c:pt>
                <c:pt idx="12">
                  <c:v>3.5842000000000001</c:v>
                </c:pt>
                <c:pt idx="13">
                  <c:v>3.6000999999999999</c:v>
                </c:pt>
                <c:pt idx="14">
                  <c:v>3.626636</c:v>
                </c:pt>
                <c:pt idx="15">
                  <c:v>3.895197</c:v>
                </c:pt>
                <c:pt idx="16">
                  <c:v>3.910774</c:v>
                </c:pt>
                <c:pt idx="17">
                  <c:v>3.9460919999999997</c:v>
                </c:pt>
                <c:pt idx="18">
                  <c:v>4.4496610000000336</c:v>
                </c:pt>
                <c:pt idx="19">
                  <c:v>4.4794530000000226</c:v>
                </c:pt>
                <c:pt idx="20">
                  <c:v>4.5543949999999809</c:v>
                </c:pt>
                <c:pt idx="21">
                  <c:v>4.5728139999999975</c:v>
                </c:pt>
                <c:pt idx="22">
                  <c:v>4.7666199999999996</c:v>
                </c:pt>
                <c:pt idx="23">
                  <c:v>4.817666</c:v>
                </c:pt>
                <c:pt idx="24">
                  <c:v>4.9143970000000001</c:v>
                </c:pt>
                <c:pt idx="25">
                  <c:v>5.4501109999999855</c:v>
                </c:pt>
                <c:pt idx="26">
                  <c:v>5.5710899999999999</c:v>
                </c:pt>
                <c:pt idx="27">
                  <c:v>5.7964039999999999</c:v>
                </c:pt>
                <c:pt idx="28">
                  <c:v>5.8061389999999955</c:v>
                </c:pt>
                <c:pt idx="29">
                  <c:v>6.2213050000000001</c:v>
                </c:pt>
                <c:pt idx="30">
                  <c:v>6.2339079999999996</c:v>
                </c:pt>
                <c:pt idx="31">
                  <c:v>6.3425649999999845</c:v>
                </c:pt>
                <c:pt idx="32">
                  <c:v>6.3722799999999999</c:v>
                </c:pt>
                <c:pt idx="33">
                  <c:v>6.5386040000000003</c:v>
                </c:pt>
                <c:pt idx="34">
                  <c:v>6.5459709999999856</c:v>
                </c:pt>
                <c:pt idx="35">
                  <c:v>6.5709660000000003</c:v>
                </c:pt>
                <c:pt idx="36">
                  <c:v>7.0173759999999845</c:v>
                </c:pt>
                <c:pt idx="37">
                  <c:v>7.186388</c:v>
                </c:pt>
                <c:pt idx="38">
                  <c:v>7.5981719999999955</c:v>
                </c:pt>
                <c:pt idx="39">
                  <c:v>8.1095800000000047</c:v>
                </c:pt>
                <c:pt idx="40">
                  <c:v>8.3660870000000411</c:v>
                </c:pt>
                <c:pt idx="41">
                  <c:v>8.4994870000000411</c:v>
                </c:pt>
                <c:pt idx="42">
                  <c:v>10.72204</c:v>
                </c:pt>
              </c:numCache>
            </c:numRef>
          </c:val>
          <c:extLst>
            <c:ext xmlns:c16="http://schemas.microsoft.com/office/drawing/2014/chart" uri="{C3380CC4-5D6E-409C-BE32-E72D297353CC}">
              <c16:uniqueId val="{00000001-989F-4587-B911-EAB6BF761840}"/>
            </c:ext>
          </c:extLst>
        </c:ser>
        <c:dLbls>
          <c:showLegendKey val="0"/>
          <c:showVal val="0"/>
          <c:showCatName val="0"/>
          <c:showSerName val="0"/>
          <c:showPercent val="0"/>
          <c:showBubbleSize val="0"/>
        </c:dLbls>
        <c:gapWidth val="118"/>
        <c:axId val="219553600"/>
        <c:axId val="219558080"/>
      </c:barChart>
      <c:catAx>
        <c:axId val="219553600"/>
        <c:scaling>
          <c:orientation val="minMax"/>
        </c:scaling>
        <c:delete val="0"/>
        <c:axPos val="b"/>
        <c:majorTickMark val="out"/>
        <c:minorTickMark val="none"/>
        <c:tickLblPos val="nextTo"/>
        <c:crossAx val="219558080"/>
        <c:crosses val="autoZero"/>
        <c:auto val="1"/>
        <c:lblAlgn val="ctr"/>
        <c:lblOffset val="100"/>
        <c:noMultiLvlLbl val="0"/>
      </c:catAx>
      <c:valAx>
        <c:axId val="219558080"/>
        <c:scaling>
          <c:orientation val="minMax"/>
        </c:scaling>
        <c:delete val="0"/>
        <c:axPos val="l"/>
        <c:majorGridlines/>
        <c:numFmt formatCode="0.00" sourceLinked="1"/>
        <c:majorTickMark val="out"/>
        <c:minorTickMark val="none"/>
        <c:tickLblPos val="nextTo"/>
        <c:crossAx val="21955360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A8080-4225-4B81-9A06-D4D4E02EDA3B}" type="datetimeFigureOut">
              <a:rPr lang="it-IT" smtClean="0"/>
              <a:pPr/>
              <a:t>21/11/2017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D73D53-C7D0-4C7C-A7B3-DF981CF0703B}" type="slidenum">
              <a:rPr lang="it-IT" smtClean="0"/>
              <a:pPr/>
              <a:t>‹#›</a:t>
            </a:fld>
            <a:endParaRPr lang="it-IT"/>
          </a:p>
        </p:txBody>
      </p:sp>
    </p:spTree>
    <p:extLst>
      <p:ext uri="{BB962C8B-B14F-4D97-AF65-F5344CB8AC3E}">
        <p14:creationId xmlns:p14="http://schemas.microsoft.com/office/powerpoint/2010/main" val="146575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BA-AE5C-46F0-9131-1BF8C71BB0A4}" type="datetimeFigureOut">
              <a:rPr lang="it-IT" smtClean="0"/>
              <a:pPr/>
              <a:t>21/11/2017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FF01C-BD9D-44A6-9902-0DD383E02C4A}" type="slidenum">
              <a:rPr lang="it-IT" smtClean="0"/>
              <a:pPr/>
              <a:t>‹#›</a:t>
            </a:fld>
            <a:endParaRPr lang="it-IT"/>
          </a:p>
        </p:txBody>
      </p:sp>
    </p:spTree>
    <p:extLst>
      <p:ext uri="{BB962C8B-B14F-4D97-AF65-F5344CB8AC3E}">
        <p14:creationId xmlns:p14="http://schemas.microsoft.com/office/powerpoint/2010/main" val="96335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 –</a:t>
            </a:r>
          </a:p>
          <a:p>
            <a:r>
              <a:rPr lang="en-US" dirty="0" smtClean="0"/>
              <a:t>We will be talking about congenital limb deficiencies also known as congenital limb reduction</a:t>
            </a:r>
            <a:r>
              <a:rPr lang="en-US" baseline="0" dirty="0" smtClean="0"/>
              <a:t> defects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a:t>
            </a:fld>
            <a:endParaRPr lang="it-IT"/>
          </a:p>
        </p:txBody>
      </p:sp>
    </p:spTree>
    <p:extLst>
      <p:ext uri="{BB962C8B-B14F-4D97-AF65-F5344CB8AC3E}">
        <p14:creationId xmlns:p14="http://schemas.microsoft.com/office/powerpoint/2010/main" val="212588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type of limb deficiencies we will discuss today are longitudinal limb deficiencies.  Longitudinal deficiencies occur when one or more bones of a limb are absent parallel to the long axis of the limb.  </a:t>
            </a:r>
          </a:p>
          <a:p>
            <a:endParaRPr lang="en-US" baseline="0" dirty="0" smtClean="0"/>
          </a:p>
          <a:p>
            <a:r>
              <a:rPr lang="en-US" baseline="0" dirty="0" smtClean="0"/>
              <a:t>Longitudinal limb deficiencies are classified as </a:t>
            </a:r>
            <a:r>
              <a:rPr lang="en-US" baseline="0" dirty="0" err="1" smtClean="0"/>
              <a:t>preaxial</a:t>
            </a:r>
            <a:r>
              <a:rPr lang="en-US" baseline="0" dirty="0" smtClean="0"/>
              <a:t>, central or axial, and postaxial. For these types of deficiencies, X-rays are very useful for final diagnosis.</a:t>
            </a:r>
          </a:p>
          <a:p>
            <a:endParaRPr lang="en-US" baseline="0" dirty="0" smtClean="0"/>
          </a:p>
          <a:p>
            <a:r>
              <a:rPr lang="en-US" baseline="0" dirty="0" smtClean="0"/>
              <a:t>In a </a:t>
            </a:r>
            <a:r>
              <a:rPr lang="en-US" baseline="0" dirty="0" err="1" smtClean="0"/>
              <a:t>preaxial</a:t>
            </a:r>
            <a:r>
              <a:rPr lang="en-US" baseline="0" dirty="0" smtClean="0"/>
              <a:t> longitudinal deficiency, the radius or the tibia are absent.</a:t>
            </a:r>
          </a:p>
          <a:p>
            <a:r>
              <a:rPr lang="en-US" baseline="0" dirty="0" smtClean="0"/>
              <a:t>In a central/axial longitudinal deficiency, the central digits and metacarpals are absent</a:t>
            </a:r>
          </a:p>
          <a:p>
            <a:r>
              <a:rPr lang="en-US" baseline="0" dirty="0" smtClean="0"/>
              <a:t>In a postaxial longitudinal deficiency, the ulna or fibula are absent</a:t>
            </a:r>
          </a:p>
          <a:p>
            <a:endParaRPr lang="en-US" baseline="0" dirty="0" smtClean="0"/>
          </a:p>
          <a:p>
            <a:r>
              <a:rPr lang="en-US" baseline="0" dirty="0" smtClean="0"/>
              <a:t>In the next slides we will discuss examples of these three types of longitudinal defects</a:t>
            </a:r>
          </a:p>
          <a:p>
            <a:endParaRPr lang="en-US" baseline="0" dirty="0" smtClean="0"/>
          </a:p>
          <a:p>
            <a:r>
              <a:rPr lang="en-US" baseline="0" dirty="0" smtClean="0"/>
              <a:t>Note: Instructor can ask: “Do you know what post axial and pre axial means?. Illustrate pre and post axial using your arms and legs.”</a:t>
            </a:r>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10</a:t>
            </a:fld>
            <a:endParaRPr lang="en-US"/>
          </a:p>
        </p:txBody>
      </p:sp>
    </p:spTree>
    <p:extLst>
      <p:ext uri="{BB962C8B-B14F-4D97-AF65-F5344CB8AC3E}">
        <p14:creationId xmlns:p14="http://schemas.microsoft.com/office/powerpoint/2010/main" val="89806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in the previous slide, in pre axial deficiencies</a:t>
            </a:r>
            <a:r>
              <a:rPr lang="en-US" baseline="0" dirty="0" smtClean="0"/>
              <a:t> either </a:t>
            </a:r>
            <a:r>
              <a:rPr lang="en-US" dirty="0" smtClean="0"/>
              <a:t>the radius or the tibia</a:t>
            </a:r>
            <a:r>
              <a:rPr lang="en-US" baseline="0" dirty="0" smtClean="0"/>
              <a:t> </a:t>
            </a:r>
            <a:r>
              <a:rPr lang="en-US" dirty="0" smtClean="0"/>
              <a:t>can be absent.  The dark color on the illustration to</a:t>
            </a:r>
            <a:r>
              <a:rPr lang="en-US" baseline="0" dirty="0" smtClean="0"/>
              <a:t> the left of the slide shows the absence of the radius and tibia. To the right of the slide you see photographs and X-rays of neonates with an absent radius – the top two images, and an absent tibia  - the bottom two images.</a:t>
            </a:r>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11</a:t>
            </a:fld>
            <a:endParaRPr lang="it-IT"/>
          </a:p>
        </p:txBody>
      </p:sp>
    </p:spTree>
    <p:extLst>
      <p:ext uri="{BB962C8B-B14F-4D97-AF65-F5344CB8AC3E}">
        <p14:creationId xmlns:p14="http://schemas.microsoft.com/office/powerpoint/2010/main" val="43152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central or axial deficiencies, the central digits are missing, as are some metacarpals and/or metatarsals. This type of defect is also commonly referred</a:t>
            </a:r>
            <a:r>
              <a:rPr lang="en-US" baseline="0" dirty="0" smtClean="0"/>
              <a:t> to </a:t>
            </a:r>
            <a:r>
              <a:rPr lang="en-US" dirty="0" smtClean="0"/>
              <a:t>as split hand or split</a:t>
            </a:r>
            <a:r>
              <a:rPr lang="en-US" baseline="0" dirty="0" smtClean="0"/>
              <a:t> foot.</a:t>
            </a:r>
          </a:p>
          <a:p>
            <a:r>
              <a:rPr lang="en-US" baseline="0" dirty="0" smtClean="0"/>
              <a:t>In the past, this defect was sometimes referred to as lobster claw; however, this term should no longer be used. </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12</a:t>
            </a:fld>
            <a:endParaRPr lang="it-IT"/>
          </a:p>
        </p:txBody>
      </p:sp>
    </p:spTree>
    <p:extLst>
      <p:ext uri="{BB962C8B-B14F-4D97-AF65-F5344CB8AC3E}">
        <p14:creationId xmlns:p14="http://schemas.microsoft.com/office/powerpoint/2010/main" val="3890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postaxial defects, either the ulna or the fibula can be absent. The dark color on the illustration to</a:t>
            </a:r>
            <a:r>
              <a:rPr lang="en-US" baseline="0" dirty="0" smtClean="0"/>
              <a:t> the left of the slide shows the absence of the ulnas and fibulas. To the right of the slide you see a photograph and X-rays of an infant with an absent ulna – in the top image, and an absent fibula – in the bottom images.  Note that the foot is also abnormal.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13</a:t>
            </a:fld>
            <a:endParaRPr lang="it-IT"/>
          </a:p>
        </p:txBody>
      </p:sp>
    </p:spTree>
    <p:extLst>
      <p:ext uri="{BB962C8B-B14F-4D97-AF65-F5344CB8AC3E}">
        <p14:creationId xmlns:p14="http://schemas.microsoft.com/office/powerpoint/2010/main" val="252485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There are times when a neonate presents with more than one type of limb deficiency. These are referred to as mixed subtypes.  It is important to classify each defect in its own category.  In the X-ray, you can see both the absence of the right femur as well as the absence of the left fibula.</a:t>
            </a:r>
            <a:r>
              <a:rPr lang="en-US" sz="1200" dirty="0" smtClean="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2060"/>
                </a:solidFill>
              </a:rPr>
              <a:t>Robert JM, </a:t>
            </a:r>
            <a:r>
              <a:rPr lang="en-US" sz="1200" dirty="0" err="1" smtClean="0">
                <a:solidFill>
                  <a:srgbClr val="002060"/>
                </a:solidFill>
              </a:rPr>
              <a:t>Guibaud</a:t>
            </a:r>
            <a:r>
              <a:rPr lang="en-US" sz="1200" dirty="0" smtClean="0">
                <a:solidFill>
                  <a:srgbClr val="002060"/>
                </a:solidFill>
              </a:rPr>
              <a:t> P, Robert E..  A local outbreak of femoral hypoplasia or aplasia and femoral fibula-ulnar-complex. J Genet Hum. 1981 Dec;29(4):379-94.</a:t>
            </a:r>
          </a:p>
          <a:p>
            <a:endParaRPr lang="it-IT" dirty="0"/>
          </a:p>
        </p:txBody>
      </p:sp>
      <p:sp>
        <p:nvSpPr>
          <p:cNvPr id="4" name="Segnaposto numero diapositiva 3"/>
          <p:cNvSpPr>
            <a:spLocks noGrp="1"/>
          </p:cNvSpPr>
          <p:nvPr>
            <p:ph type="sldNum" sz="quarter" idx="10"/>
          </p:nvPr>
        </p:nvSpPr>
        <p:spPr/>
        <p:txBody>
          <a:bodyPr/>
          <a:lstStyle/>
          <a:p>
            <a:fld id="{D61FF01C-BD9D-44A6-9902-0DD383E02C4A}" type="slidenum">
              <a:rPr lang="it-IT" smtClean="0"/>
              <a:pPr/>
              <a:t>14</a:t>
            </a:fld>
            <a:endParaRPr lang="it-IT"/>
          </a:p>
        </p:txBody>
      </p:sp>
    </p:spTree>
    <p:extLst>
      <p:ext uri="{BB962C8B-B14F-4D97-AF65-F5344CB8AC3E}">
        <p14:creationId xmlns:p14="http://schemas.microsoft.com/office/powerpoint/2010/main" val="120749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How are limb deficiencies diagnosed?</a:t>
            </a:r>
          </a:p>
          <a:p>
            <a:endParaRPr lang="en-US" dirty="0" smtClean="0"/>
          </a:p>
          <a:p>
            <a:r>
              <a:rPr lang="en-US" dirty="0" smtClean="0"/>
              <a:t>Limb deficiencies are easily recognized at delivery while the neonate is being examined.  However, sometimes is not easy to determine exactly which</a:t>
            </a:r>
            <a:r>
              <a:rPr lang="en-US" baseline="0" dirty="0" smtClean="0"/>
              <a:t> </a:t>
            </a:r>
            <a:r>
              <a:rPr lang="en-US" dirty="0" smtClean="0"/>
              <a:t>bones are missing until an X-ray or an autopsy (in case of a stillbirth or neonatal death) is done. If a prenatal</a:t>
            </a:r>
            <a:r>
              <a:rPr lang="en-US" baseline="0" dirty="0" smtClean="0"/>
              <a:t> diagnosis was done, i</a:t>
            </a:r>
            <a:r>
              <a:rPr lang="en-US" dirty="0" smtClean="0"/>
              <a:t>t is still important to confirm the prenatal diagnosis at birth.</a:t>
            </a:r>
          </a:p>
          <a:p>
            <a:endParaRPr lang="en-US" dirty="0" smtClean="0"/>
          </a:p>
          <a:p>
            <a:r>
              <a:rPr lang="en-US" dirty="0" smtClean="0"/>
              <a:t>What</a:t>
            </a:r>
            <a:r>
              <a:rPr lang="en-US" baseline="0" dirty="0" smtClean="0"/>
              <a:t> are the causes of limb deficiencies?  Although we do not always know the exact cause for a limb deficiency, studies have found that these types of deficiencies can be attributed to p</a:t>
            </a:r>
            <a:r>
              <a:rPr lang="en-US" sz="1200" baseline="0" noProof="0" dirty="0" smtClean="0">
                <a:solidFill>
                  <a:srgbClr val="002060"/>
                </a:solidFill>
              </a:rPr>
              <a:t>resumed vascular disruption, syndromes, chromosomal abnormalities, maternal health conditions, or exposure to teratogens. </a:t>
            </a:r>
            <a:endParaRPr lang="en-US" sz="1100" baseline="0" noProof="0" dirty="0" smtClean="0">
              <a:solidFill>
                <a:srgbClr val="002060"/>
              </a:solidFill>
            </a:endParaRPr>
          </a:p>
          <a:p>
            <a:endParaRPr lang="it-IT" dirty="0" smtClean="0"/>
          </a:p>
          <a:p>
            <a:r>
              <a:rPr lang="en-US" sz="1200" kern="1200" dirty="0" smtClean="0">
                <a:solidFill>
                  <a:schemeClr val="tx1"/>
                </a:solidFill>
                <a:effectLst/>
                <a:latin typeface="+mn-lt"/>
                <a:ea typeface="+mn-ea"/>
                <a:cs typeface="+mn-cs"/>
              </a:rPr>
              <a:t>Kim K et al. Prevalence and Trends of Selected Congenital Malformations in New York State, 1983 to 2007. Birth Defects Research (Part A) 2013; 97:619-27.</a:t>
            </a:r>
          </a:p>
          <a:p>
            <a:r>
              <a:rPr lang="en-US" sz="1200" kern="1200" dirty="0" smtClean="0">
                <a:solidFill>
                  <a:schemeClr val="tx1"/>
                </a:solidFill>
                <a:effectLst/>
                <a:latin typeface="+mn-lt"/>
                <a:ea typeface="+mn-ea"/>
                <a:cs typeface="+mn-cs"/>
              </a:rPr>
              <a:t>New York State: 4.38/10,000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Gold NB, Westgate MN, Holmes LB.et al. Anatomic and etiological classification of congenital limb deficiencies. Am J Med Genet A. 2011; 155 A:1225-35.</a:t>
            </a:r>
          </a:p>
          <a:p>
            <a:r>
              <a:rPr lang="en-US" sz="1200" kern="1200" dirty="0" smtClean="0">
                <a:solidFill>
                  <a:schemeClr val="tx1"/>
                </a:solidFill>
                <a:effectLst/>
                <a:latin typeface="+mn-lt"/>
                <a:ea typeface="+mn-ea"/>
                <a:cs typeface="+mn-cs"/>
              </a:rPr>
              <a:t>Brigham and Women's Hospital, Boston: 7.9/10,000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Stoll C et al. Associated malformations in patients with limb reduction deficiencies. European J Med Genet. 2010; 53:286e290.</a:t>
            </a:r>
          </a:p>
          <a:p>
            <a:r>
              <a:rPr lang="en-US" sz="1200" kern="1200" dirty="0" smtClean="0">
                <a:solidFill>
                  <a:schemeClr val="tx1"/>
                </a:solidFill>
                <a:effectLst/>
                <a:latin typeface="+mn-lt"/>
                <a:ea typeface="+mn-ea"/>
                <a:cs typeface="+mn-cs"/>
              </a:rPr>
              <a:t>Strasbourg, France: 7.8/10,000</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Froster-Iskenius</a:t>
            </a:r>
            <a:r>
              <a:rPr lang="en-US" sz="1200" kern="1200" dirty="0" smtClean="0">
                <a:solidFill>
                  <a:schemeClr val="tx1"/>
                </a:solidFill>
                <a:effectLst/>
                <a:latin typeface="+mn-lt"/>
                <a:ea typeface="+mn-ea"/>
                <a:cs typeface="+mn-cs"/>
              </a:rPr>
              <a:t> UG &amp; Baird PA. Limb Reduction Defects in Over One Million Consecutive Livebirths. Teratology. 1989; 39:127-135</a:t>
            </a:r>
          </a:p>
          <a:p>
            <a:r>
              <a:rPr lang="en-US" sz="1200" kern="1200" dirty="0" smtClean="0">
                <a:solidFill>
                  <a:schemeClr val="tx1"/>
                </a:solidFill>
                <a:effectLst/>
                <a:latin typeface="+mn-lt"/>
                <a:ea typeface="+mn-ea"/>
                <a:cs typeface="+mn-cs"/>
              </a:rPr>
              <a:t>British Columbia: 5.97/10,000</a:t>
            </a:r>
          </a:p>
          <a:p>
            <a:r>
              <a:rPr lang="en-US" sz="1200" kern="1200" dirty="0" smtClean="0">
                <a:solidFill>
                  <a:schemeClr val="tx1"/>
                </a:solidFill>
                <a:effectLst/>
                <a:latin typeface="+mn-lt"/>
                <a:ea typeface="+mn-ea"/>
                <a:cs typeface="+mn-cs"/>
              </a:rPr>
              <a:t> </a:t>
            </a:r>
          </a:p>
          <a:p>
            <a:endParaRPr lang="it-IT"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15</a:t>
            </a:fld>
            <a:endParaRPr lang="it-IT"/>
          </a:p>
        </p:txBody>
      </p:sp>
    </p:spTree>
    <p:extLst>
      <p:ext uri="{BB962C8B-B14F-4D97-AF65-F5344CB8AC3E}">
        <p14:creationId xmlns:p14="http://schemas.microsoft.com/office/powerpoint/2010/main" val="175605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The</a:t>
            </a:r>
            <a:r>
              <a:rPr lang="it-IT" baseline="0" dirty="0" smtClean="0"/>
              <a:t> p</a:t>
            </a:r>
            <a:r>
              <a:rPr lang="it-IT" dirty="0" smtClean="0"/>
              <a:t>revalence of limb</a:t>
            </a:r>
            <a:r>
              <a:rPr lang="it-IT" baseline="0" dirty="0" smtClean="0"/>
              <a:t> deficiencies varies from 2 per 10,000 births to 11 per 10,000 births.  For example one publication indicated the prevalence of </a:t>
            </a:r>
            <a:r>
              <a:rPr lang="it-IT" dirty="0" smtClean="0"/>
              <a:t>limb</a:t>
            </a:r>
            <a:r>
              <a:rPr lang="it-IT" baseline="0" dirty="0" smtClean="0"/>
              <a:t> deficiencies in New York (USA) as 4.38 per 10,000 births while another publication estimated the prevalence in Starsbourg (France) to be 7.8 per 10,000 births. As you will see in the next slide, it is important to keep in mind that differences seen in prevalence can be due to ascertainment issues – either underreporting or over reporting.</a:t>
            </a:r>
          </a:p>
          <a:p>
            <a:endParaRPr lang="it-IT" baseline="0" dirty="0" smtClean="0"/>
          </a:p>
          <a:p>
            <a:endParaRPr lang="it-IT" baseline="0" dirty="0" smtClean="0"/>
          </a:p>
          <a:p>
            <a:r>
              <a:rPr lang="it-IT" baseline="0" dirty="0" smtClean="0"/>
              <a:t>Further, because limb deficiencies often accompany other defects , it is important to check for other defects in a neonate who presents with a limb deficiency.</a:t>
            </a:r>
          </a:p>
          <a:p>
            <a:endParaRPr lang="it-IT" dirty="0" smtClean="0"/>
          </a:p>
        </p:txBody>
      </p:sp>
      <p:sp>
        <p:nvSpPr>
          <p:cNvPr id="4" name="Segnaposto numero diapositiva 3"/>
          <p:cNvSpPr>
            <a:spLocks noGrp="1"/>
          </p:cNvSpPr>
          <p:nvPr>
            <p:ph type="sldNum" sz="quarter" idx="10"/>
          </p:nvPr>
        </p:nvSpPr>
        <p:spPr/>
        <p:txBody>
          <a:bodyPr/>
          <a:lstStyle/>
          <a:p>
            <a:fld id="{74618584-A6DB-4EE9-BDBF-64876A29A2D7}" type="slidenum">
              <a:rPr lang="it-IT" smtClean="0"/>
              <a:pPr/>
              <a:t>16</a:t>
            </a:fld>
            <a:endParaRPr lang="it-IT"/>
          </a:p>
        </p:txBody>
      </p:sp>
    </p:spTree>
    <p:extLst>
      <p:ext uri="{BB962C8B-B14F-4D97-AF65-F5344CB8AC3E}">
        <p14:creationId xmlns:p14="http://schemas.microsoft.com/office/powerpoint/2010/main" val="428825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instructor – Ask participants: “</a:t>
            </a:r>
            <a:r>
              <a:rPr lang="en-US" dirty="0" smtClean="0"/>
              <a:t>What</a:t>
            </a:r>
            <a:r>
              <a:rPr lang="en-US" baseline="0" dirty="0" smtClean="0"/>
              <a:t> is this graph telling you?” Allow time for responses. </a:t>
            </a:r>
          </a:p>
          <a:p>
            <a:endParaRPr lang="en-US" baseline="0" dirty="0" smtClean="0"/>
          </a:p>
          <a:p>
            <a:r>
              <a:rPr lang="en-US" baseline="0" dirty="0" smtClean="0"/>
              <a:t>As you can see in this slide, there is wide variation in the prevalence of limb deficiencies. Although these </a:t>
            </a:r>
            <a:r>
              <a:rPr lang="en-US" dirty="0" smtClean="0"/>
              <a:t>differences</a:t>
            </a:r>
            <a:r>
              <a:rPr lang="en-US" baseline="0" dirty="0" smtClean="0"/>
              <a:t> can be true differences, there is also the possibility that wide variation in prevalence estimates for limb deficiencies might be due, in some cases, to differences in the way a case was ascertained. Programs with prenatal ascertainment, or countries with high numbers of terminations of pregnancy might have very different estimates from countries with no prenatal ascertainment or where terminations of pregnancy are not allowed.</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17</a:t>
            </a:fld>
            <a:endParaRPr lang="it-IT"/>
          </a:p>
        </p:txBody>
      </p:sp>
    </p:spTree>
    <p:extLst>
      <p:ext uri="{BB962C8B-B14F-4D97-AF65-F5344CB8AC3E}">
        <p14:creationId xmlns:p14="http://schemas.microsoft.com/office/powerpoint/2010/main" val="97298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proportion of</a:t>
            </a:r>
            <a:r>
              <a:rPr lang="en-US" baseline="0" dirty="0" smtClean="0"/>
              <a:t> the</a:t>
            </a:r>
            <a:r>
              <a:rPr lang="en-US" dirty="0" smtClean="0"/>
              <a:t> various subtypes of limb deficiencies</a:t>
            </a:r>
            <a:r>
              <a:rPr lang="en-US" baseline="0" dirty="0" smtClean="0"/>
              <a:t> varies.  </a:t>
            </a:r>
            <a:r>
              <a:rPr lang="en-US" dirty="0" smtClean="0"/>
              <a:t>In this slide you can see the approximate proportion by limb deficiency type.</a:t>
            </a:r>
            <a:r>
              <a:rPr lang="en-US" baseline="0" dirty="0" smtClean="0"/>
              <a:t>  The largest proportion is among transverse deficiencies.  </a:t>
            </a:r>
          </a:p>
          <a:p>
            <a:endParaRPr lang="en-US" baseline="0" dirty="0" smtClean="0"/>
          </a:p>
          <a:p>
            <a:r>
              <a:rPr lang="en-US" baseline="0" dirty="0" smtClean="0"/>
              <a:t>There is some evidence that folic acid might help prevent some of the transverse limb deficiencies.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18</a:t>
            </a:fld>
            <a:endParaRPr lang="it-IT"/>
          </a:p>
        </p:txBody>
      </p:sp>
    </p:spTree>
    <p:extLst>
      <p:ext uri="{BB962C8B-B14F-4D97-AF65-F5344CB8AC3E}">
        <p14:creationId xmlns:p14="http://schemas.microsoft.com/office/powerpoint/2010/main" val="55929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discussed how to identify and classify</a:t>
            </a:r>
            <a:r>
              <a:rPr lang="en-US" baseline="0" dirty="0" smtClean="0"/>
              <a:t> limb anomalies, the next step is to know how to report and code them. </a:t>
            </a:r>
          </a:p>
          <a:p>
            <a:endParaRPr lang="en-US" baseline="0" dirty="0" smtClean="0"/>
          </a:p>
          <a:p>
            <a:pPr marL="228600" indent="-228600">
              <a:buAutoNum type="arabicPeriod"/>
            </a:pPr>
            <a:r>
              <a:rPr lang="en-US" baseline="0" dirty="0" smtClean="0"/>
              <a:t>Describe! Describe! Describe!  This is the most important part.  When a neonate presents with a limb defect, it is critical to provide a written, comprehensive description of what you are seeing. For example, which limbs are affected?, what parts of the limb?, are there other defects? In your description, note whether any additional malformations are present. </a:t>
            </a:r>
          </a:p>
          <a:p>
            <a:pPr marL="228600" indent="-228600">
              <a:buAutoNum type="arabicPeriod"/>
            </a:pPr>
            <a:r>
              <a:rPr lang="en-US" baseline="0" dirty="0" smtClean="0"/>
              <a:t>If possible take a photograph.  If this is not possible, please make a drawing or use an illustration to indicate what the defect is and where it is located.</a:t>
            </a:r>
          </a:p>
          <a:p>
            <a:pPr marL="228600" indent="-228600">
              <a:buAutoNum type="arabicPeriod"/>
            </a:pPr>
            <a:r>
              <a:rPr lang="en-US" baseline="0" dirty="0" smtClean="0"/>
              <a:t>Indicate whether a specialist was consulted.</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19</a:t>
            </a:fld>
            <a:endParaRPr lang="it-IT"/>
          </a:p>
        </p:txBody>
      </p:sp>
    </p:spTree>
    <p:extLst>
      <p:ext uri="{BB962C8B-B14F-4D97-AF65-F5344CB8AC3E}">
        <p14:creationId xmlns:p14="http://schemas.microsoft.com/office/powerpoint/2010/main" val="74672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presentation you will be able to understand the different types of limb deficiencies, describe clinical features, understand how to classify</a:t>
            </a:r>
            <a:r>
              <a:rPr lang="en-US" baseline="0" dirty="0" smtClean="0"/>
              <a:t> and code the limb deficiencies and also describe some epidemiological features of limb defects.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a:t>
            </a:fld>
            <a:endParaRPr lang="it-IT"/>
          </a:p>
        </p:txBody>
      </p:sp>
    </p:spTree>
    <p:extLst>
      <p:ext uri="{BB962C8B-B14F-4D97-AF65-F5344CB8AC3E}">
        <p14:creationId xmlns:p14="http://schemas.microsoft.com/office/powerpoint/2010/main" val="225498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drawing that can be developed if it is not possible to take a photograph. You can u</a:t>
            </a:r>
            <a:r>
              <a:rPr lang="en-US" dirty="0" smtClean="0"/>
              <a:t>se</a:t>
            </a:r>
            <a:r>
              <a:rPr lang="en-US" baseline="0" dirty="0" smtClean="0"/>
              <a:t> this illustration to indicate where the limb defect is located on the body and which bones are likely absent.  </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20</a:t>
            </a:fld>
            <a:endParaRPr lang="it-IT"/>
          </a:p>
        </p:txBody>
      </p:sp>
    </p:spTree>
    <p:extLst>
      <p:ext uri="{BB962C8B-B14F-4D97-AF65-F5344CB8AC3E}">
        <p14:creationId xmlns:p14="http://schemas.microsoft.com/office/powerpoint/2010/main" val="857933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 of the ICD 10 RCPCH codes for limb deficiencies.  The list is long and is divided into upper and lower limb deficiencies.</a:t>
            </a:r>
          </a:p>
          <a:p>
            <a:endParaRPr lang="en-US" baseline="0" dirty="0" smtClean="0"/>
          </a:p>
          <a:p>
            <a:r>
              <a:rPr lang="en-US" baseline="0" dirty="0" smtClean="0"/>
              <a:t>The codes for upper deficiencies begin with Q 71.XX</a:t>
            </a:r>
          </a:p>
          <a:p>
            <a:r>
              <a:rPr lang="en-US" baseline="0" dirty="0" smtClean="0"/>
              <a:t>The codes for lower deficiencies begin with Q 72.XX</a:t>
            </a:r>
          </a:p>
          <a:p>
            <a:r>
              <a:rPr lang="en-US" baseline="0" dirty="0" smtClean="0"/>
              <a:t>The code for unspecified limb deficiencies Q73.XX can be applied when the individual who is completing the information does not describe where the defect is; however, this is not recommended. It is critical to try and describe the defects as best as possible so that they can be captured under codes Q71 or Q72.</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21</a:t>
            </a:fld>
            <a:endParaRPr lang="it-IT"/>
          </a:p>
        </p:txBody>
      </p:sp>
    </p:spTree>
    <p:extLst>
      <p:ext uri="{BB962C8B-B14F-4D97-AF65-F5344CB8AC3E}">
        <p14:creationId xmlns:p14="http://schemas.microsoft.com/office/powerpoint/2010/main" val="32149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a:t>
            </a:r>
            <a:r>
              <a:rPr lang="en-US" baseline="0" dirty="0" smtClean="0"/>
              <a:t> shows</a:t>
            </a:r>
            <a:r>
              <a:rPr lang="en-US" dirty="0" smtClean="0"/>
              <a:t> the codes for lower limb deficiencies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22</a:t>
            </a:fld>
            <a:endParaRPr lang="it-IT"/>
          </a:p>
        </p:txBody>
      </p:sp>
    </p:spTree>
    <p:extLst>
      <p:ext uri="{BB962C8B-B14F-4D97-AF65-F5344CB8AC3E}">
        <p14:creationId xmlns:p14="http://schemas.microsoft.com/office/powerpoint/2010/main" val="5995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the </a:t>
            </a:r>
            <a:r>
              <a:rPr lang="en-US" dirty="0" smtClean="0"/>
              <a:t>codes for unspecified limb deficiencies.</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23</a:t>
            </a:fld>
            <a:endParaRPr lang="it-IT"/>
          </a:p>
        </p:txBody>
      </p:sp>
    </p:spTree>
    <p:extLst>
      <p:ext uri="{BB962C8B-B14F-4D97-AF65-F5344CB8AC3E}">
        <p14:creationId xmlns:p14="http://schemas.microsoft.com/office/powerpoint/2010/main" val="342341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defects listed on this slide should not be counted as limb deficiencies.  They have their own codes and are not to be coded under Q71 or Q72 coding.</a:t>
            </a:r>
          </a:p>
        </p:txBody>
      </p:sp>
      <p:sp>
        <p:nvSpPr>
          <p:cNvPr id="4" name="Slide Number Placeholder 3"/>
          <p:cNvSpPr>
            <a:spLocks noGrp="1"/>
          </p:cNvSpPr>
          <p:nvPr>
            <p:ph type="sldNum" sz="quarter" idx="10"/>
          </p:nvPr>
        </p:nvSpPr>
        <p:spPr/>
        <p:txBody>
          <a:bodyPr/>
          <a:lstStyle/>
          <a:p>
            <a:fld id="{D61FF01C-BD9D-44A6-9902-0DD383E02C4A}" type="slidenum">
              <a:rPr lang="it-IT" smtClean="0"/>
              <a:pPr/>
              <a:t>24</a:t>
            </a:fld>
            <a:endParaRPr lang="it-IT"/>
          </a:p>
        </p:txBody>
      </p:sp>
    </p:spTree>
    <p:extLst>
      <p:ext uri="{BB962C8B-B14F-4D97-AF65-F5344CB8AC3E}">
        <p14:creationId xmlns:p14="http://schemas.microsoft.com/office/powerpoint/2010/main" val="9690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there are some examples of limb defects that are not malformations but rather due to disruptions,</a:t>
            </a:r>
            <a:r>
              <a:rPr lang="en-US" baseline="0" dirty="0" smtClean="0"/>
              <a:t> or </a:t>
            </a:r>
            <a:r>
              <a:rPr lang="en-US" baseline="0" dirty="0" err="1" smtClean="0"/>
              <a:t>hypovascularization</a:t>
            </a:r>
            <a:r>
              <a:rPr lang="en-US" baseline="0" dirty="0" smtClean="0"/>
              <a:t> or amniotic bands.</a:t>
            </a:r>
          </a:p>
          <a:p>
            <a:r>
              <a:rPr lang="en-US" dirty="0" smtClean="0"/>
              <a:t>These also should not be coded</a:t>
            </a:r>
            <a:r>
              <a:rPr lang="en-US" baseline="0" dirty="0" smtClean="0"/>
              <a:t> using Q71 or Q72 codes.  They have their own coding.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25</a:t>
            </a:fld>
            <a:endParaRPr lang="it-IT"/>
          </a:p>
        </p:txBody>
      </p:sp>
    </p:spTree>
    <p:extLst>
      <p:ext uri="{BB962C8B-B14F-4D97-AF65-F5344CB8AC3E}">
        <p14:creationId xmlns:p14="http://schemas.microsoft.com/office/powerpoint/2010/main" val="142047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0A6B8AB-D69F-402B-8992-A4CD209A17E0}" type="slidenum">
              <a:rPr lang="en-US" smtClean="0">
                <a:solidFill>
                  <a:prstClr val="black"/>
                </a:solidFill>
                <a:latin typeface="Arial" pitchFamily="34" charset="0"/>
              </a:rPr>
              <a:pPr/>
              <a:t>26</a:t>
            </a:fld>
            <a:endParaRPr lang="en-US" smtClean="0">
              <a:solidFill>
                <a:prstClr val="black"/>
              </a:solidFill>
              <a:latin typeface="Arial" pitchFamily="34" charset="0"/>
            </a:endParaRPr>
          </a:p>
        </p:txBody>
      </p:sp>
      <p:sp>
        <p:nvSpPr>
          <p:cNvPr id="133123"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anchor="b"/>
          <a:lstStyle/>
          <a:p>
            <a:pPr algn="r" defTabSz="928773"/>
            <a:fld id="{5E9961A3-DFFA-432D-AEE1-D386FBF642B9}" type="slidenum">
              <a:rPr lang="en-US" sz="1200">
                <a:solidFill>
                  <a:prstClr val="black"/>
                </a:solidFill>
              </a:rPr>
              <a:pPr algn="r" defTabSz="928773"/>
              <a:t>26</a:t>
            </a:fld>
            <a:endParaRPr lang="en-US" sz="1200">
              <a:solidFill>
                <a:prstClr val="black"/>
              </a:solidFill>
            </a:endParaRPr>
          </a:p>
        </p:txBody>
      </p:sp>
      <p:sp>
        <p:nvSpPr>
          <p:cNvPr id="133124"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anchor="b"/>
          <a:lstStyle/>
          <a:p>
            <a:pPr algn="r" defTabSz="928773"/>
            <a:fld id="{2FC93113-AA6F-4001-B057-4CFD27230471}" type="slidenum">
              <a:rPr lang="en-US" sz="1200">
                <a:solidFill>
                  <a:prstClr val="black"/>
                </a:solidFill>
              </a:rPr>
              <a:pPr algn="r" defTabSz="928773"/>
              <a:t>26</a:t>
            </a:fld>
            <a:endParaRPr lang="en-US" sz="1200">
              <a:solidFill>
                <a:prstClr val="black"/>
              </a:solidFill>
            </a:endParaRPr>
          </a:p>
        </p:txBody>
      </p:sp>
      <p:sp>
        <p:nvSpPr>
          <p:cNvPr id="133125"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anchor="b"/>
          <a:lstStyle/>
          <a:p>
            <a:pPr algn="r" defTabSz="928773"/>
            <a:fld id="{AA1A8A80-9510-4A01-81C0-55D6830D0233}" type="slidenum">
              <a:rPr lang="en-US" sz="1200">
                <a:solidFill>
                  <a:prstClr val="black"/>
                </a:solidFill>
              </a:rPr>
              <a:pPr algn="r" defTabSz="928773"/>
              <a:t>26</a:t>
            </a:fld>
            <a:endParaRPr lang="en-US" sz="1200">
              <a:solidFill>
                <a:prstClr val="black"/>
              </a:solidFill>
            </a:endParaRPr>
          </a:p>
        </p:txBody>
      </p:sp>
      <p:sp>
        <p:nvSpPr>
          <p:cNvPr id="133126" name="Rectangle 2"/>
          <p:cNvSpPr>
            <a:spLocks noGrp="1" noRot="1" noChangeAspect="1" noChangeArrowheads="1" noTextEdit="1"/>
          </p:cNvSpPr>
          <p:nvPr>
            <p:ph type="sldImg"/>
          </p:nvPr>
        </p:nvSpPr>
        <p:spPr>
          <a:xfrm>
            <a:off x="1127125" y="681038"/>
            <a:ext cx="4568825" cy="3427412"/>
          </a:xfrm>
          <a:ln/>
        </p:spPr>
      </p:sp>
      <p:sp>
        <p:nvSpPr>
          <p:cNvPr id="133127" name="Rectangle 3"/>
          <p:cNvSpPr>
            <a:spLocks noGrp="1" noChangeArrowheads="1"/>
          </p:cNvSpPr>
          <p:nvPr>
            <p:ph type="body" idx="1"/>
          </p:nvPr>
        </p:nvSpPr>
        <p:spPr>
          <a:xfrm>
            <a:off x="611881" y="4461139"/>
            <a:ext cx="6048893" cy="4114487"/>
          </a:xfrm>
          <a:noFill/>
          <a:ln/>
        </p:spPr>
        <p:txBody>
          <a:bodyPr/>
          <a:lstStyle/>
          <a:p>
            <a:pPr>
              <a:buFont typeface="Wingdings" pitchFamily="2" charset="2"/>
              <a:buNone/>
            </a:pPr>
            <a:r>
              <a:rPr lang="en-US" sz="1400" dirty="0" smtClean="0">
                <a:latin typeface="Arial" pitchFamily="34" charset="0"/>
              </a:rPr>
              <a:t> This presentation was prepared by ICBDSR and CDC</a:t>
            </a:r>
            <a:endParaRPr lang="en-US" b="1" dirty="0" smtClean="0">
              <a:solidFill>
                <a:schemeClr val="bg2"/>
              </a:solidFill>
              <a:latin typeface="Arial" pitchFamily="34" charset="0"/>
            </a:endParaRPr>
          </a:p>
          <a:p>
            <a:pPr marL="342900" indent="-342900">
              <a:spcBef>
                <a:spcPct val="20000"/>
              </a:spcBef>
              <a:buClr>
                <a:schemeClr val="tx1"/>
              </a:buClr>
              <a:buSzPct val="80000"/>
              <a:buFont typeface="Wingdings" pitchFamily="2" charset="2"/>
              <a:buChar char="q"/>
              <a:defRPr/>
            </a:pPr>
            <a:endParaRPr lang="en-US" dirty="0" smtClean="0">
              <a:latin typeface="Arial" pitchFamily="34" charset="0"/>
            </a:endParaRPr>
          </a:p>
        </p:txBody>
      </p:sp>
    </p:spTree>
    <p:extLst>
      <p:ext uri="{BB962C8B-B14F-4D97-AF65-F5344CB8AC3E}">
        <p14:creationId xmlns:p14="http://schemas.microsoft.com/office/powerpoint/2010/main" val="219052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AA4FBC-CCAE-4E34-BB17-D3B1CEF4B1A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365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590"/>
              </a:spcBef>
              <a:spcAft>
                <a:spcPts val="590"/>
              </a:spcAft>
            </a:pPr>
            <a:r>
              <a:rPr lang="en-US" sz="2200" dirty="0"/>
              <a:t>Limb </a:t>
            </a:r>
            <a:r>
              <a:rPr lang="en-US" sz="2200" dirty="0" smtClean="0"/>
              <a:t>deficiencies are a</a:t>
            </a:r>
            <a:r>
              <a:rPr lang="en-US" sz="2200" baseline="0" dirty="0" smtClean="0"/>
              <a:t> category </a:t>
            </a:r>
            <a:r>
              <a:rPr lang="en-US" sz="2200" dirty="0" smtClean="0"/>
              <a:t>of congenital</a:t>
            </a:r>
            <a:r>
              <a:rPr lang="en-US" sz="2200" baseline="0" dirty="0" smtClean="0"/>
              <a:t> anomalies that</a:t>
            </a:r>
            <a:r>
              <a:rPr lang="en-US" sz="2200" dirty="0" smtClean="0"/>
              <a:t> </a:t>
            </a:r>
            <a:r>
              <a:rPr lang="en-US" sz="2200" dirty="0"/>
              <a:t>are characterized by total or partial </a:t>
            </a:r>
            <a:r>
              <a:rPr lang="en-US" sz="2200" dirty="0" smtClean="0"/>
              <a:t>absence of bones </a:t>
            </a:r>
            <a:r>
              <a:rPr lang="en-US" sz="2200" dirty="0"/>
              <a:t>of the </a:t>
            </a:r>
            <a:r>
              <a:rPr lang="en-US" sz="2200" dirty="0" smtClean="0"/>
              <a:t>limbs, or different degrees of hypoplasia.</a:t>
            </a:r>
            <a:endParaRPr lang="en-US" sz="2200" dirty="0"/>
          </a:p>
          <a:p>
            <a:pPr>
              <a:spcBef>
                <a:spcPts val="590"/>
              </a:spcBef>
              <a:spcAft>
                <a:spcPts val="590"/>
              </a:spcAft>
            </a:pPr>
            <a:endParaRPr lang="en-US" sz="2200" dirty="0" smtClean="0"/>
          </a:p>
          <a:p>
            <a:pPr>
              <a:spcBef>
                <a:spcPts val="590"/>
              </a:spcBef>
              <a:spcAft>
                <a:spcPts val="590"/>
              </a:spcAft>
            </a:pPr>
            <a:r>
              <a:rPr lang="en-US" sz="2200" dirty="0" smtClean="0"/>
              <a:t>These deficiencies</a:t>
            </a:r>
            <a:r>
              <a:rPr lang="en-US" sz="2200" baseline="0" dirty="0" smtClean="0"/>
              <a:t> </a:t>
            </a:r>
            <a:r>
              <a:rPr lang="en-US" sz="2200" dirty="0" smtClean="0"/>
              <a:t>are typically classified </a:t>
            </a:r>
            <a:r>
              <a:rPr lang="en-US" sz="2200" dirty="0"/>
              <a:t>into three large </a:t>
            </a:r>
            <a:r>
              <a:rPr lang="en-US" sz="2200" dirty="0" smtClean="0"/>
              <a:t>groups:  transverse</a:t>
            </a:r>
            <a:r>
              <a:rPr lang="en-US" sz="2200" dirty="0"/>
              <a:t>, </a:t>
            </a:r>
            <a:r>
              <a:rPr lang="en-US" sz="2200" dirty="0" smtClean="0"/>
              <a:t> intercalary, and longitudinal.</a:t>
            </a:r>
          </a:p>
          <a:p>
            <a:pPr>
              <a:spcBef>
                <a:spcPts val="590"/>
              </a:spcBef>
              <a:spcAft>
                <a:spcPts val="590"/>
              </a:spcAft>
            </a:pPr>
            <a:endParaRPr lang="en-US" sz="2200" baseline="0" dirty="0" smtClean="0"/>
          </a:p>
          <a:p>
            <a:pPr>
              <a:spcBef>
                <a:spcPts val="590"/>
              </a:spcBef>
              <a:spcAft>
                <a:spcPts val="590"/>
              </a:spcAft>
            </a:pPr>
            <a:r>
              <a:rPr lang="en-US" sz="2200" baseline="0" dirty="0" smtClean="0"/>
              <a:t>In the presentation,</a:t>
            </a:r>
            <a:r>
              <a:rPr lang="en-US" sz="2200" dirty="0" smtClean="0"/>
              <a:t> we will go into more detail about each of these categories.</a:t>
            </a:r>
          </a:p>
          <a:p>
            <a:pPr>
              <a:spcBef>
                <a:spcPts val="590"/>
              </a:spcBef>
              <a:spcAft>
                <a:spcPts val="590"/>
              </a:spcAft>
            </a:pPr>
            <a:endParaRPr lang="en-US" sz="2200" dirty="0" smtClean="0"/>
          </a:p>
          <a:p>
            <a:pPr>
              <a:spcBef>
                <a:spcPts val="590"/>
              </a:spcBef>
              <a:spcAft>
                <a:spcPts val="590"/>
              </a:spcAft>
            </a:pPr>
            <a:r>
              <a:rPr lang="en-US" sz="2200" dirty="0" smtClean="0"/>
              <a:t>It is important to mention that the use of a medication called Thalidomide during early pregnancy can cause severe limb deficiencies like </a:t>
            </a:r>
            <a:r>
              <a:rPr lang="en-US" sz="2200" dirty="0" err="1" smtClean="0"/>
              <a:t>phocomelia</a:t>
            </a:r>
            <a:r>
              <a:rPr lang="en-US" sz="2200" dirty="0" smtClean="0"/>
              <a:t>. This</a:t>
            </a:r>
            <a:r>
              <a:rPr lang="en-US" sz="2200" baseline="0" dirty="0" smtClean="0"/>
              <a:t> discovery launched birth defects surveillance systems around the world.</a:t>
            </a:r>
            <a:endParaRPr lang="en-US" sz="2200" dirty="0"/>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3</a:t>
            </a:fld>
            <a:endParaRPr lang="en-US"/>
          </a:p>
        </p:txBody>
      </p:sp>
    </p:spTree>
    <p:extLst>
      <p:ext uri="{BB962C8B-B14F-4D97-AF65-F5344CB8AC3E}">
        <p14:creationId xmlns:p14="http://schemas.microsoft.com/office/powerpoint/2010/main" val="29033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0"/>
              </a:spcBef>
              <a:spcAft>
                <a:spcPts val="590"/>
              </a:spcAft>
            </a:pPr>
            <a:r>
              <a:rPr lang="en-US" dirty="0" smtClean="0">
                <a:solidFill>
                  <a:schemeClr val="bg2"/>
                </a:solidFill>
              </a:rPr>
              <a:t>Now</a:t>
            </a:r>
            <a:r>
              <a:rPr lang="en-US" baseline="0" dirty="0" smtClean="0">
                <a:solidFill>
                  <a:schemeClr val="bg2"/>
                </a:solidFill>
              </a:rPr>
              <a:t> we are going to talk a little bit more about transverse limb deficiencies.</a:t>
            </a:r>
          </a:p>
          <a:p>
            <a:pPr>
              <a:spcBef>
                <a:spcPts val="590"/>
              </a:spcBef>
              <a:spcAft>
                <a:spcPts val="590"/>
              </a:spcAft>
            </a:pPr>
            <a:r>
              <a:rPr lang="en-US" baseline="0" dirty="0" smtClean="0">
                <a:solidFill>
                  <a:schemeClr val="bg2"/>
                </a:solidFill>
              </a:rPr>
              <a:t>Transverse means that there is a complete or partial absence of structures of a limb after the point where the defect begins.  The limb structures before the point of the defect remain intact.</a:t>
            </a:r>
            <a:endParaRPr lang="en-US" dirty="0">
              <a:solidFill>
                <a:schemeClr val="bg2"/>
              </a:solidFill>
            </a:endParaRPr>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4</a:t>
            </a:fld>
            <a:endParaRPr lang="en-US"/>
          </a:p>
        </p:txBody>
      </p:sp>
    </p:spTree>
    <p:extLst>
      <p:ext uri="{BB962C8B-B14F-4D97-AF65-F5344CB8AC3E}">
        <p14:creationId xmlns:p14="http://schemas.microsoft.com/office/powerpoint/2010/main" val="40139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a:t>
            </a:r>
            <a:r>
              <a:rPr lang="en-US" dirty="0" smtClean="0"/>
              <a:t> an</a:t>
            </a:r>
            <a:r>
              <a:rPr lang="en-US" baseline="0" dirty="0" smtClean="0"/>
              <a:t> illustration of transverse limb deficiencies.  The dark colors are showing the parts of the limbs that can be missing in transverse limb deficiencies.  </a:t>
            </a:r>
          </a:p>
          <a:p>
            <a:r>
              <a:rPr lang="en-US" baseline="0" dirty="0" smtClean="0"/>
              <a:t>When the limb is completely absent is also known as </a:t>
            </a:r>
            <a:r>
              <a:rPr lang="en-US" baseline="0" dirty="0" err="1" smtClean="0"/>
              <a:t>amelia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5</a:t>
            </a:fld>
            <a:endParaRPr lang="it-IT"/>
          </a:p>
        </p:txBody>
      </p:sp>
    </p:spTree>
    <p:extLst>
      <p:ext uri="{BB962C8B-B14F-4D97-AF65-F5344CB8AC3E}">
        <p14:creationId xmlns:p14="http://schemas.microsoft.com/office/powerpoint/2010/main" val="268658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16278381-2157-4F44-A0FF-2EF6BAE62731}" type="slidenum">
              <a:rPr lang="en-US" smtClean="0"/>
              <a:pPr/>
              <a:t>6</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it-IT" dirty="0" smtClean="0"/>
              <a:t>The photos in this slide represent</a:t>
            </a:r>
            <a:r>
              <a:rPr lang="it-IT" baseline="0" dirty="0" smtClean="0"/>
              <a:t> </a:t>
            </a:r>
            <a:r>
              <a:rPr lang="it-IT" dirty="0" smtClean="0"/>
              <a:t>neonates with transverse limb deficiencies. You can see in the pictures that</a:t>
            </a:r>
            <a:r>
              <a:rPr lang="it-IT" baseline="0" dirty="0" smtClean="0"/>
              <a:t> there is no limb structure after the point of the defect.</a:t>
            </a:r>
            <a:endParaRPr lang="it-IT" dirty="0" smtClean="0"/>
          </a:p>
        </p:txBody>
      </p:sp>
    </p:spTree>
    <p:extLst>
      <p:ext uri="{BB962C8B-B14F-4D97-AF65-F5344CB8AC3E}">
        <p14:creationId xmlns:p14="http://schemas.microsoft.com/office/powerpoint/2010/main" val="143780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Intercalary deficiencies are categorized by a missing middle segment of a limb</a:t>
            </a:r>
            <a:r>
              <a:rPr lang="en-US" baseline="0" dirty="0" smtClean="0"/>
              <a:t> with some proximal and distant segments still present. The distal segments that are present are often near normal. You can see in the photograph on the left how the hands are missing fingers. This defect is often referred to as </a:t>
            </a:r>
            <a:r>
              <a:rPr lang="en-US" baseline="0" dirty="0" err="1" smtClean="0"/>
              <a:t>phocomelia</a:t>
            </a:r>
            <a:r>
              <a:rPr lang="en-US" baseline="0" dirty="0" smtClean="0"/>
              <a:t>. </a:t>
            </a:r>
            <a:endParaRPr lang="en-US" dirty="0"/>
          </a:p>
        </p:txBody>
      </p:sp>
      <p:sp>
        <p:nvSpPr>
          <p:cNvPr id="4" name="Header Placeholder 3"/>
          <p:cNvSpPr>
            <a:spLocks noGrp="1"/>
          </p:cNvSpPr>
          <p:nvPr>
            <p:ph type="hdr" sz="quarter" idx="10"/>
          </p:nvPr>
        </p:nvSpPr>
        <p:spPr/>
        <p:txBody>
          <a:bodyPr/>
          <a:lstStyle/>
          <a:p>
            <a:r>
              <a:rPr lang="en-US" smtClean="0"/>
              <a:t>Regional Workshop on Birth Defect Surveillance</a:t>
            </a:r>
            <a:endParaRPr lang="en-US"/>
          </a:p>
        </p:txBody>
      </p:sp>
      <p:sp>
        <p:nvSpPr>
          <p:cNvPr id="5" name="Footer Placeholder 4"/>
          <p:cNvSpPr>
            <a:spLocks noGrp="1"/>
          </p:cNvSpPr>
          <p:nvPr>
            <p:ph type="ftr" sz="quarter" idx="11"/>
          </p:nvPr>
        </p:nvSpPr>
        <p:spPr/>
        <p:txBody>
          <a:bodyPr/>
          <a:lstStyle/>
          <a:p>
            <a:r>
              <a:rPr lang="en-US" smtClean="0"/>
              <a:t>Cynthia Moore 2012</a:t>
            </a:r>
            <a:endParaRPr lang="en-US"/>
          </a:p>
        </p:txBody>
      </p:sp>
      <p:sp>
        <p:nvSpPr>
          <p:cNvPr id="6" name="Slide Number Placeholder 5"/>
          <p:cNvSpPr>
            <a:spLocks noGrp="1"/>
          </p:cNvSpPr>
          <p:nvPr>
            <p:ph type="sldNum" sz="quarter" idx="12"/>
          </p:nvPr>
        </p:nvSpPr>
        <p:spPr/>
        <p:txBody>
          <a:bodyPr/>
          <a:lstStyle/>
          <a:p>
            <a:fld id="{C9AA4FBC-CCAE-4E34-BB17-D3B1CEF4B1AF}" type="slidenum">
              <a:rPr lang="en-US" smtClean="0"/>
              <a:pPr/>
              <a:t>7</a:t>
            </a:fld>
            <a:endParaRPr lang="en-US"/>
          </a:p>
        </p:txBody>
      </p:sp>
    </p:spTree>
    <p:extLst>
      <p:ext uri="{BB962C8B-B14F-4D97-AF65-F5344CB8AC3E}">
        <p14:creationId xmlns:p14="http://schemas.microsoft.com/office/powerpoint/2010/main" val="252258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illustration showing the different types</a:t>
            </a:r>
            <a:r>
              <a:rPr lang="en-US" baseline="0" dirty="0" smtClean="0"/>
              <a:t> of intercalary deficiencies.  Although the illustration portrays a “normal” hand and foot, this is not typically the case.</a:t>
            </a:r>
          </a:p>
          <a:p>
            <a:endParaRPr lang="en-US" baseline="0" dirty="0" smtClean="0"/>
          </a:p>
          <a:p>
            <a:r>
              <a:rPr lang="en-US" baseline="0" dirty="0" smtClean="0"/>
              <a:t>Let’s look at the left side of the illustration. The dark color on the right arm illustrates the section of the arm that is missing, while the hand is present. The dark color on the right leg illustrates that the femur is absent, while the lower leg is present and would be attached to the groin.</a:t>
            </a:r>
          </a:p>
          <a:p>
            <a:endParaRPr lang="en-US" baseline="0" dirty="0" smtClean="0"/>
          </a:p>
          <a:p>
            <a:r>
              <a:rPr lang="en-US" baseline="0" dirty="0" smtClean="0"/>
              <a:t>Now let’s look at the right side of the illustration.  The dark color on the left arm illustrates that the radius and ulna are missing (forearm), while the upper part of the arm and the hand are present. The dark color on the left leg illustrates that the tibia-fibula are absent, while the upper part of the leg and the foot are present.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8</a:t>
            </a:fld>
            <a:endParaRPr lang="it-IT"/>
          </a:p>
        </p:txBody>
      </p:sp>
    </p:spTree>
    <p:extLst>
      <p:ext uri="{BB962C8B-B14F-4D97-AF65-F5344CB8AC3E}">
        <p14:creationId xmlns:p14="http://schemas.microsoft.com/office/powerpoint/2010/main" val="417791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photographs of infants with intercalary limb deficiencies. Note how the hands and feet</a:t>
            </a:r>
            <a:r>
              <a:rPr lang="en-US" baseline="0" dirty="0" smtClean="0"/>
              <a:t> are not well formed.</a:t>
            </a:r>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9</a:t>
            </a:fld>
            <a:endParaRPr lang="it-IT"/>
          </a:p>
        </p:txBody>
      </p:sp>
    </p:spTree>
    <p:extLst>
      <p:ext uri="{BB962C8B-B14F-4D97-AF65-F5344CB8AC3E}">
        <p14:creationId xmlns:p14="http://schemas.microsoft.com/office/powerpoint/2010/main" val="389722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5552267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756676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451320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7197987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630820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2639943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270775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9420719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552660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31863" y="1763713"/>
            <a:ext cx="779303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96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21/11/2017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C938-E2B4-4B14-A086-B33861074CF1}" type="datetimeFigureOut">
              <a:rPr lang="it-IT" smtClean="0"/>
              <a:pPr/>
              <a:t>21/11/2017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C6310-A9A5-4302-98F8-2CB605E11E63}"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24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gif"/><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hyperlink" Target="mailto:icbd@icb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gif"/><Relationship Id="rId4" Type="http://schemas.openxmlformats.org/officeDocument/2006/relationships/hyperlink" Target="mailto:birthdefectscount@c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p:txBody>
          <a:bodyPr/>
          <a:lstStyle/>
          <a:p>
            <a:r>
              <a:rPr lang="en-US" sz="4000" b="1" dirty="0">
                <a:solidFill>
                  <a:schemeClr val="tx2"/>
                </a:solidFill>
              </a:rPr>
              <a:t>Congenital Limb </a:t>
            </a:r>
            <a:r>
              <a:rPr lang="en-US" sz="4000" b="1" dirty="0" smtClean="0">
                <a:solidFill>
                  <a:schemeClr val="tx2"/>
                </a:solidFill>
              </a:rPr>
              <a:t>Deficiencies</a:t>
            </a:r>
            <a:br>
              <a:rPr lang="en-US" sz="4000" b="1" dirty="0" smtClean="0">
                <a:solidFill>
                  <a:schemeClr val="tx2"/>
                </a:solidFill>
              </a:rPr>
            </a:br>
            <a:r>
              <a:rPr lang="en-US" sz="4000" b="1" dirty="0" smtClean="0">
                <a:solidFill>
                  <a:schemeClr val="tx2"/>
                </a:solidFill>
              </a:rPr>
              <a:t>Limb reduction defects</a:t>
            </a:r>
            <a:endParaRPr lang="en-US" sz="4000" b="1" dirty="0">
              <a:solidFill>
                <a:schemeClr val="tx2"/>
              </a:solidFill>
            </a:endParaRP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solidFill>
                  <a:schemeClr val="tx1"/>
                </a:solidFill>
              </a:rPr>
              <a:t>Presenter</a:t>
            </a:r>
            <a:endParaRPr lang="en-US" sz="2600" dirty="0" smtClean="0">
              <a:solidFill>
                <a:schemeClr val="tx1"/>
              </a:solidFill>
            </a:endParaRPr>
          </a:p>
        </p:txBody>
      </p:sp>
      <p:grpSp>
        <p:nvGrpSpPr>
          <p:cNvPr id="14" name="Group 3" descr="Logo of CDC on the left. Logo of Birth Defects COUNT in the middle. Logo of International Clearinhouse for Birth Defects on the right." title="Logos"/>
          <p:cNvGrpSpPr/>
          <p:nvPr/>
        </p:nvGrpSpPr>
        <p:grpSpPr>
          <a:xfrm>
            <a:off x="323528" y="260648"/>
            <a:ext cx="8496944" cy="1296144"/>
            <a:chOff x="323528" y="260648"/>
            <a:chExt cx="8496944" cy="1296144"/>
          </a:xfrm>
        </p:grpSpPr>
        <p:pic>
          <p:nvPicPr>
            <p:cNvPr id="15" name="Picture 3" descr="Logo for International Clearinghouse for Birth Defects on the far right." title="International Clearinghouse for Birth Defects Logo"/>
            <p:cNvPicPr>
              <a:picLocks noChangeAspect="1" noChangeArrowheads="1"/>
            </p:cNvPicPr>
            <p:nvPr/>
          </p:nvPicPr>
          <p:blipFill>
            <a:blip r:embed="rId3" cstate="print"/>
            <a:srcRect r="48190"/>
            <a:stretch>
              <a:fillRect/>
            </a:stretch>
          </p:blipFill>
          <p:spPr bwMode="auto">
            <a:xfrm>
              <a:off x="5606920" y="404664"/>
              <a:ext cx="3069536" cy="1052412"/>
            </a:xfrm>
            <a:prstGeom prst="rect">
              <a:avLst/>
            </a:prstGeom>
            <a:noFill/>
            <a:ln w="19050">
              <a:noFill/>
              <a:miter lim="800000"/>
              <a:headEnd/>
              <a:tailEnd/>
            </a:ln>
          </p:spPr>
        </p:pic>
        <p:pic>
          <p:nvPicPr>
            <p:cNvPr id="16" name="Immagine 6" descr="CDC logo on far left" title="CDC Logo"/>
            <p:cNvPicPr>
              <a:picLocks noChangeAspect="1"/>
            </p:cNvPicPr>
            <p:nvPr/>
          </p:nvPicPr>
          <p:blipFill>
            <a:blip r:embed="rId4"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descr="image001"/>
            <p:cNvPicPr>
              <a:picLocks noChangeAspect="1" noChangeArrowheads="1"/>
            </p:cNvPicPr>
            <p:nvPr/>
          </p:nvPicPr>
          <p:blipFill>
            <a:blip r:embed="rId5" cstate="print"/>
            <a:srcRect/>
            <a:stretch>
              <a:fillRect/>
            </a:stretch>
          </p:blipFill>
          <p:spPr bwMode="auto">
            <a:xfrm>
              <a:off x="3275856" y="404663"/>
              <a:ext cx="1926696" cy="1061467"/>
            </a:xfrm>
            <a:prstGeom prst="rect">
              <a:avLst/>
            </a:prstGeom>
            <a:noFill/>
            <a:ln w="9525">
              <a:noFill/>
              <a:miter lim="800000"/>
              <a:headEnd/>
              <a:tailEnd/>
            </a:ln>
          </p:spPr>
        </p:pic>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2806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rPr>
              <a:t>Longitudinal Limb Deficiencies</a:t>
            </a:r>
            <a:endParaRPr lang="en-US" sz="3600" i="1" dirty="0">
              <a:solidFill>
                <a:srgbClr val="002060"/>
              </a:solidFill>
            </a:endParaRPr>
          </a:p>
        </p:txBody>
      </p:sp>
      <p:sp>
        <p:nvSpPr>
          <p:cNvPr id="3" name="Content Placeholder 2"/>
          <p:cNvSpPr>
            <a:spLocks noGrp="1"/>
          </p:cNvSpPr>
          <p:nvPr>
            <p:ph idx="1"/>
          </p:nvPr>
        </p:nvSpPr>
        <p:spPr>
          <a:xfrm>
            <a:off x="72008" y="1412776"/>
            <a:ext cx="8702675" cy="4680520"/>
          </a:xfrm>
        </p:spPr>
        <p:txBody>
          <a:bodyPr/>
          <a:lstStyle/>
          <a:p>
            <a:r>
              <a:rPr lang="en-US" sz="2400" dirty="0" smtClean="0">
                <a:solidFill>
                  <a:srgbClr val="002060"/>
                </a:solidFill>
              </a:rPr>
              <a:t>Partial </a:t>
            </a:r>
            <a:r>
              <a:rPr lang="en-US" sz="2400" dirty="0">
                <a:solidFill>
                  <a:srgbClr val="002060"/>
                </a:solidFill>
              </a:rPr>
              <a:t>absence of </a:t>
            </a:r>
            <a:r>
              <a:rPr lang="en-US" sz="2400" dirty="0" smtClean="0">
                <a:solidFill>
                  <a:srgbClr val="002060"/>
                </a:solidFill>
              </a:rPr>
              <a:t>one or more bones of a limb </a:t>
            </a:r>
            <a:r>
              <a:rPr lang="en-US" sz="2400" dirty="0">
                <a:solidFill>
                  <a:srgbClr val="002060"/>
                </a:solidFill>
              </a:rPr>
              <a:t>extending parallel </a:t>
            </a:r>
            <a:r>
              <a:rPr lang="en-US" sz="2400" dirty="0" smtClean="0">
                <a:solidFill>
                  <a:srgbClr val="002060"/>
                </a:solidFill>
              </a:rPr>
              <a:t>to the long </a:t>
            </a:r>
            <a:r>
              <a:rPr lang="en-US" sz="2400" dirty="0">
                <a:solidFill>
                  <a:srgbClr val="002060"/>
                </a:solidFill>
              </a:rPr>
              <a:t>axis of the </a:t>
            </a:r>
            <a:r>
              <a:rPr lang="en-US" sz="2400" dirty="0" smtClean="0">
                <a:solidFill>
                  <a:srgbClr val="002060"/>
                </a:solidFill>
              </a:rPr>
              <a:t>limb</a:t>
            </a:r>
          </a:p>
          <a:p>
            <a:r>
              <a:rPr lang="en-US" sz="2400" dirty="0" smtClean="0">
                <a:solidFill>
                  <a:srgbClr val="002060"/>
                </a:solidFill>
              </a:rPr>
              <a:t>Deficiencies involve </a:t>
            </a:r>
            <a:r>
              <a:rPr lang="en-US" sz="2400" dirty="0">
                <a:solidFill>
                  <a:srgbClr val="002060"/>
                </a:solidFill>
              </a:rPr>
              <a:t>specific </a:t>
            </a:r>
            <a:r>
              <a:rPr lang="en-US" sz="2400" dirty="0" smtClean="0">
                <a:solidFill>
                  <a:srgbClr val="002060"/>
                </a:solidFill>
              </a:rPr>
              <a:t>areas of </a:t>
            </a:r>
            <a:r>
              <a:rPr lang="en-US" sz="2400" dirty="0">
                <a:solidFill>
                  <a:srgbClr val="002060"/>
                </a:solidFill>
              </a:rPr>
              <a:t>the limbs</a:t>
            </a:r>
            <a:r>
              <a:rPr lang="en-US" sz="2400" dirty="0" smtClean="0">
                <a:solidFill>
                  <a:srgbClr val="002060"/>
                </a:solidFill>
              </a:rPr>
              <a:t>:</a:t>
            </a:r>
          </a:p>
          <a:p>
            <a:pPr lvl="1"/>
            <a:r>
              <a:rPr lang="en-US" sz="2400" dirty="0" smtClean="0">
                <a:solidFill>
                  <a:srgbClr val="002060"/>
                </a:solidFill>
              </a:rPr>
              <a:t>Pre-axial: affects radial side of the arm and/or tibial side of the leg </a:t>
            </a:r>
          </a:p>
          <a:p>
            <a:pPr lvl="1"/>
            <a:r>
              <a:rPr lang="en-US" sz="2400" dirty="0" smtClean="0">
                <a:solidFill>
                  <a:srgbClr val="002060"/>
                </a:solidFill>
              </a:rPr>
              <a:t>Central/Axial: affects central digits and metacarpals and/or metatarsals</a:t>
            </a:r>
          </a:p>
          <a:p>
            <a:pPr lvl="1"/>
            <a:r>
              <a:rPr lang="en-US" sz="2400" dirty="0" smtClean="0">
                <a:solidFill>
                  <a:srgbClr val="002060"/>
                </a:solidFill>
              </a:rPr>
              <a:t>Post-axial: affects ulnar side of the arm and/or the fibular side of the leg</a:t>
            </a:r>
          </a:p>
          <a:p>
            <a:pPr marL="457200" lvl="1" indent="0">
              <a:buNone/>
            </a:pPr>
            <a:endParaRPr lang="en-US" sz="2400" dirty="0">
              <a:solidFill>
                <a:srgbClr val="002060"/>
              </a:solidFill>
            </a:endParaRPr>
          </a:p>
          <a:p>
            <a:endParaRPr lang="en-US" sz="2400" dirty="0">
              <a:solidFill>
                <a:srgbClr val="002060"/>
              </a:solidFill>
            </a:endParaRPr>
          </a:p>
        </p:txBody>
      </p:sp>
      <p:sp>
        <p:nvSpPr>
          <p:cNvPr id="5" name="Text Box 9"/>
          <p:cNvSpPr txBox="1">
            <a:spLocks noChangeArrowheads="1"/>
          </p:cNvSpPr>
          <p:nvPr/>
        </p:nvSpPr>
        <p:spPr bwMode="auto">
          <a:xfrm>
            <a:off x="228600" y="6479758"/>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10</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290958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solidFill>
                  <a:srgbClr val="002060"/>
                </a:solidFill>
              </a:rPr>
              <a:t>Longitudinal Limb Deficiencies</a:t>
            </a:r>
            <a:br>
              <a:rPr lang="it-IT" sz="3600" b="1" dirty="0" smtClean="0">
                <a:solidFill>
                  <a:srgbClr val="002060"/>
                </a:solidFill>
              </a:rPr>
            </a:br>
            <a:r>
              <a:rPr lang="it-IT" sz="3600" b="1" i="1" dirty="0" smtClean="0">
                <a:solidFill>
                  <a:srgbClr val="002060"/>
                </a:solidFill>
              </a:rPr>
              <a:t>Pre-axial</a:t>
            </a:r>
            <a:endParaRPr lang="it-IT" sz="3600" dirty="0">
              <a:solidFill>
                <a:srgbClr val="002060"/>
              </a:solidFill>
            </a:endParaRPr>
          </a:p>
        </p:txBody>
      </p:sp>
      <p:grpSp>
        <p:nvGrpSpPr>
          <p:cNvPr id="16" name="Gruppo 15" descr="This is a cartoon image of a human with shaded regions to show pre-axial longitudinal limb deficiencies. The image is standing with the palms facing outward. The outer half of the image's right and left arms are shaded from the elbow to the hand. The inner half of the right and left shins are also shaded.   " title="Image of Longitudinal Limb Deficiencies"/>
          <p:cNvGrpSpPr/>
          <p:nvPr/>
        </p:nvGrpSpPr>
        <p:grpSpPr>
          <a:xfrm>
            <a:off x="120079" y="1948751"/>
            <a:ext cx="2738250" cy="3734817"/>
            <a:chOff x="228600" y="2636912"/>
            <a:chExt cx="2738250" cy="3734817"/>
          </a:xfrm>
        </p:grpSpPr>
        <p:pic>
          <p:nvPicPr>
            <p:cNvPr id="4" name="Picture 2" descr="This is a cartoon image of pre-axial longitudinal limb deficiencies." title="Image of Pre-axial Longitudinal Limb Deficiencies"/>
            <p:cNvPicPr>
              <a:picLocks noChangeAspect="1" noChangeArrowheads="1"/>
            </p:cNvPicPr>
            <p:nvPr/>
          </p:nvPicPr>
          <p:blipFill>
            <a:blip r:embed="rId3" cstate="print"/>
            <a:srcRect l="46345" t="38816" r="46197" b="35728"/>
            <a:stretch>
              <a:fillRect/>
            </a:stretch>
          </p:blipFill>
          <p:spPr bwMode="auto">
            <a:xfrm>
              <a:off x="467544" y="2636912"/>
              <a:ext cx="1800200" cy="3456384"/>
            </a:xfrm>
            <a:prstGeom prst="rect">
              <a:avLst/>
            </a:prstGeom>
            <a:noFill/>
            <a:ln w="9525">
              <a:solidFill>
                <a:srgbClr val="00B0F0"/>
              </a:solidFill>
              <a:miter lim="800000"/>
              <a:headEnd/>
              <a:tailEnd/>
            </a:ln>
          </p:spPr>
        </p:pic>
        <p:sp>
          <p:nvSpPr>
            <p:cNvPr id="9" name="Rectangle 1"/>
            <p:cNvSpPr>
              <a:spLocks noChangeArrowheads="1"/>
            </p:cNvSpPr>
            <p:nvPr/>
          </p:nvSpPr>
          <p:spPr bwMode="auto">
            <a:xfrm>
              <a:off x="228600" y="6110119"/>
              <a:ext cx="273825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100" dirty="0" err="1" smtClean="0">
                  <a:solidFill>
                    <a:srgbClr val="002060"/>
                  </a:solidFill>
                  <a:ea typeface="Calibri" pitchFamily="34" charset="0"/>
                  <a:cs typeface="Arial" pitchFamily="34" charset="0"/>
                </a:rPr>
                <a:t>Source</a:t>
              </a:r>
              <a:r>
                <a:rPr lang="es-AR" sz="1100" dirty="0" smtClean="0">
                  <a:solidFill>
                    <a:srgbClr val="002060"/>
                  </a:solidFill>
                  <a:ea typeface="Calibri" pitchFamily="34" charset="0"/>
                  <a:cs typeface="Arial" pitchFamily="34" charset="0"/>
                </a:rPr>
                <a:t>: </a:t>
              </a:r>
              <a:r>
                <a:rPr lang="es-AR" sz="1100" dirty="0" err="1" smtClean="0">
                  <a:solidFill>
                    <a:srgbClr val="002060"/>
                  </a:solidFill>
                  <a:ea typeface="Calibri" pitchFamily="34" charset="0"/>
                  <a:cs typeface="Arial" pitchFamily="34" charset="0"/>
                </a:rPr>
                <a:t>Birth</a:t>
              </a:r>
              <a:r>
                <a:rPr lang="es-AR" sz="1100" dirty="0" smtClean="0">
                  <a:solidFill>
                    <a:srgbClr val="002060"/>
                  </a:solidFill>
                  <a:ea typeface="Calibri" pitchFamily="34" charset="0"/>
                  <a:cs typeface="Arial" pitchFamily="34" charset="0"/>
                </a:rPr>
                <a:t> </a:t>
              </a:r>
              <a:r>
                <a:rPr lang="es-AR" sz="1100" dirty="0" err="1" smtClean="0">
                  <a:solidFill>
                    <a:srgbClr val="002060"/>
                  </a:solidFill>
                  <a:ea typeface="Calibri" pitchFamily="34" charset="0"/>
                  <a:cs typeface="Arial" pitchFamily="34" charset="0"/>
                </a:rPr>
                <a:t>defects</a:t>
              </a:r>
              <a:r>
                <a:rPr lang="es-AR" sz="1100" dirty="0" smtClean="0">
                  <a:solidFill>
                    <a:srgbClr val="002060"/>
                  </a:solidFill>
                  <a:ea typeface="Calibri" pitchFamily="34" charset="0"/>
                  <a:cs typeface="Arial" pitchFamily="34" charset="0"/>
                </a:rPr>
                <a:t> atlas. </a:t>
              </a:r>
              <a:r>
                <a:rPr kumimoji="0" lang="en-US" sz="11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600" b="0" i="0" u="none" strike="noStrike" cap="none" normalizeH="0" baseline="0" dirty="0" smtClean="0">
                <a:ln>
                  <a:noFill/>
                </a:ln>
                <a:solidFill>
                  <a:srgbClr val="002060"/>
                </a:solidFill>
                <a:effectLst/>
                <a:cs typeface="Arial" pitchFamily="34" charset="0"/>
              </a:endParaRPr>
            </a:p>
          </p:txBody>
        </p:sp>
      </p:grpSp>
      <p:pic>
        <p:nvPicPr>
          <p:cNvPr id="1026" name="Picture 2" descr="This is a picture of an infant's legs with longitudinal reduction defect of the tibias in both legs. The infant is missing the tibia bone in both legs so the legs are bent at various angles. " title="Image of infant with longitudinal reduction defect of tibia"/>
          <p:cNvPicPr>
            <a:picLocks noChangeAspect="1" noChangeArrowheads="1"/>
          </p:cNvPicPr>
          <p:nvPr/>
        </p:nvPicPr>
        <p:blipFill>
          <a:blip r:embed="rId4" cstate="print"/>
          <a:srcRect/>
          <a:stretch>
            <a:fillRect/>
          </a:stretch>
        </p:blipFill>
        <p:spPr bwMode="auto">
          <a:xfrm>
            <a:off x="3203848" y="4013424"/>
            <a:ext cx="2516882" cy="1446669"/>
          </a:xfrm>
          <a:prstGeom prst="rect">
            <a:avLst/>
          </a:prstGeom>
          <a:noFill/>
          <a:ln w="57150">
            <a:solidFill>
              <a:srgbClr val="00B0F0"/>
            </a:solidFill>
            <a:miter lim="800000"/>
            <a:headEnd/>
            <a:tailEnd/>
          </a:ln>
        </p:spPr>
      </p:pic>
      <p:sp>
        <p:nvSpPr>
          <p:cNvPr id="19" name="Rectangle 18"/>
          <p:cNvSpPr/>
          <p:nvPr/>
        </p:nvSpPr>
        <p:spPr>
          <a:xfrm>
            <a:off x="3563888" y="2926218"/>
            <a:ext cx="4824536" cy="523220"/>
          </a:xfrm>
          <a:prstGeom prst="rect">
            <a:avLst/>
          </a:prstGeom>
        </p:spPr>
        <p:txBody>
          <a:bodyPr wrap="square">
            <a:spAutoFit/>
          </a:bodyPr>
          <a:lstStyle/>
          <a:p>
            <a:pPr algn="ctr"/>
            <a:r>
              <a:rPr lang="en-US" sz="1400" b="1" dirty="0" smtClean="0"/>
              <a:t>Longitudinal reduction defect of radius </a:t>
            </a:r>
          </a:p>
          <a:p>
            <a:pPr algn="ctr"/>
            <a:r>
              <a:rPr lang="en-US" sz="1400" b="1" dirty="0" smtClean="0"/>
              <a:t>(Q71.4)    </a:t>
            </a:r>
            <a:endParaRPr lang="en-US" sz="1400" dirty="0"/>
          </a:p>
        </p:txBody>
      </p:sp>
      <p:sp>
        <p:nvSpPr>
          <p:cNvPr id="20" name="Rectangle 19"/>
          <p:cNvSpPr/>
          <p:nvPr/>
        </p:nvSpPr>
        <p:spPr>
          <a:xfrm>
            <a:off x="3864159" y="5911741"/>
            <a:ext cx="4236233" cy="523220"/>
          </a:xfrm>
          <a:prstGeom prst="rect">
            <a:avLst/>
          </a:prstGeom>
        </p:spPr>
        <p:txBody>
          <a:bodyPr wrap="square">
            <a:spAutoFit/>
          </a:bodyPr>
          <a:lstStyle/>
          <a:p>
            <a:pPr algn="ctr"/>
            <a:r>
              <a:rPr lang="en-US" sz="1400" b="1" dirty="0" smtClean="0"/>
              <a:t>Longitudinal reduction defect of tibia </a:t>
            </a:r>
          </a:p>
          <a:p>
            <a:pPr algn="ctr"/>
            <a:r>
              <a:rPr lang="en-US" sz="1400" b="1" dirty="0" smtClean="0"/>
              <a:t>(Q72.5)    </a:t>
            </a:r>
            <a:endParaRPr lang="en-US" sz="1400" dirty="0"/>
          </a:p>
        </p:txBody>
      </p:sp>
      <p:pic>
        <p:nvPicPr>
          <p:cNvPr id="3" name="Picture 2" descr="This is an X-ray image of an infant's left arm with longitudinal reduction defect of the radius. The infant is missing the radius bone. " title="X-ray image of arm with longitudinal reduction defect of radi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750901"/>
            <a:ext cx="23050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descr="This is an x-ray image of and infant with longitudinal reduction defect of the tibia. From the X-ray, you can see that the tibia bone is missing from both legs." title="X-ray image of longitudinal reduction defect of tibi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05663" y="3594669"/>
            <a:ext cx="2766313" cy="22841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his is an image of an infant's arm and hand. The infant is missing the radius bone. " title="Image of longitudinal reduction defect of radi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001" y="1758984"/>
            <a:ext cx="23145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11</a:t>
            </a:fld>
            <a:endParaRPr lang="en-US" sz="1000" dirty="0">
              <a:solidFill>
                <a:srgbClr val="0F56DC"/>
              </a:solidFill>
              <a:latin typeface="Calibri" pitchFamily="34" charset="0"/>
            </a:endParaRPr>
          </a:p>
        </p:txBody>
      </p:sp>
      <p:sp>
        <p:nvSpPr>
          <p:cNvPr id="15" name="Rectangle 14"/>
          <p:cNvSpPr/>
          <p:nvPr/>
        </p:nvSpPr>
        <p:spPr>
          <a:xfrm>
            <a:off x="69081" y="6155010"/>
            <a:ext cx="5472608" cy="369332"/>
          </a:xfrm>
          <a:prstGeom prst="rect">
            <a:avLst/>
          </a:prstGeom>
        </p:spPr>
        <p:txBody>
          <a:bodyPr wrap="square">
            <a:spAutoFit/>
          </a:bodyPr>
          <a:lstStyle/>
          <a:p>
            <a:r>
              <a:rPr lang="en-US" sz="900" b="1" dirty="0"/>
              <a:t>Courtesy of CDC-Beijing Medical </a:t>
            </a:r>
            <a:r>
              <a:rPr lang="en-US" sz="900" b="1" dirty="0" smtClean="0"/>
              <a:t>University collaborative project </a:t>
            </a:r>
            <a:r>
              <a:rPr lang="en-US" sz="900" b="1" dirty="0">
                <a:solidFill>
                  <a:srgbClr val="002060"/>
                </a:solidFill>
              </a:rPr>
              <a:t>in: WHO/CDC/ICBDSR. </a:t>
            </a:r>
            <a:endParaRPr lang="en-US" sz="900" b="1" dirty="0" smtClean="0">
              <a:solidFill>
                <a:srgbClr val="002060"/>
              </a:solidFill>
            </a:endParaRPr>
          </a:p>
          <a:p>
            <a:r>
              <a:rPr lang="en-US" sz="900" b="1" dirty="0" smtClean="0">
                <a:solidFill>
                  <a:srgbClr val="002060"/>
                </a:solidFill>
              </a:rPr>
              <a:t>Birth </a:t>
            </a:r>
            <a:r>
              <a:rPr lang="en-US" sz="900" b="1" dirty="0">
                <a:solidFill>
                  <a:srgbClr val="002060"/>
                </a:solidFill>
              </a:rPr>
              <a:t>defects surveillance: a manual for </a:t>
            </a:r>
            <a:r>
              <a:rPr lang="en-US" sz="900" b="1" dirty="0" err="1" smtClean="0">
                <a:solidFill>
                  <a:srgbClr val="002060"/>
                </a:solidFill>
              </a:rPr>
              <a:t>programme</a:t>
            </a:r>
            <a:r>
              <a:rPr lang="en-US" sz="900" b="1" dirty="0" smtClean="0">
                <a:solidFill>
                  <a:srgbClr val="002060"/>
                </a:solidFill>
              </a:rPr>
              <a:t> </a:t>
            </a:r>
            <a:r>
              <a:rPr lang="en-US" sz="900" b="1" dirty="0">
                <a:solidFill>
                  <a:srgbClr val="002060"/>
                </a:solidFill>
              </a:rPr>
              <a:t>managers. Geneva: </a:t>
            </a:r>
            <a:r>
              <a:rPr lang="en-US" sz="900" b="1" dirty="0" smtClean="0">
                <a:solidFill>
                  <a:srgbClr val="002060"/>
                </a:solidFill>
              </a:rPr>
              <a:t>World </a:t>
            </a:r>
            <a:r>
              <a:rPr lang="en-US" sz="900" b="1" dirty="0">
                <a:solidFill>
                  <a:srgbClr val="002060"/>
                </a:solidFill>
              </a:rPr>
              <a:t>Health Organization; 2014.</a:t>
            </a:r>
            <a:endParaRPr lang="it-IT" sz="9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2060"/>
                </a:solidFill>
              </a:rPr>
              <a:t>Longitudinal </a:t>
            </a:r>
            <a:r>
              <a:rPr lang="it-IT" sz="3600" b="1" dirty="0" smtClean="0">
                <a:solidFill>
                  <a:srgbClr val="002060"/>
                </a:solidFill>
              </a:rPr>
              <a:t>Limb Deficiencies</a:t>
            </a:r>
            <a:br>
              <a:rPr lang="it-IT" sz="3600" b="1" dirty="0" smtClean="0">
                <a:solidFill>
                  <a:srgbClr val="002060"/>
                </a:solidFill>
              </a:rPr>
            </a:br>
            <a:r>
              <a:rPr lang="it-IT" sz="3600" b="1" i="1" dirty="0" smtClean="0">
                <a:solidFill>
                  <a:srgbClr val="002060"/>
                </a:solidFill>
              </a:rPr>
              <a:t>Central</a:t>
            </a:r>
            <a:r>
              <a:rPr lang="it-IT" sz="3600" b="1" dirty="0">
                <a:solidFill>
                  <a:srgbClr val="002060"/>
                </a:solidFill>
              </a:rPr>
              <a:t>/</a:t>
            </a:r>
            <a:r>
              <a:rPr lang="it-IT" sz="3600" b="1" i="1" dirty="0" smtClean="0">
                <a:solidFill>
                  <a:srgbClr val="002060"/>
                </a:solidFill>
              </a:rPr>
              <a:t>Axial</a:t>
            </a:r>
            <a:endParaRPr lang="it-IT" sz="3600" i="1" dirty="0">
              <a:solidFill>
                <a:srgbClr val="002060"/>
              </a:solidFill>
            </a:endParaRPr>
          </a:p>
        </p:txBody>
      </p:sp>
      <p:grpSp>
        <p:nvGrpSpPr>
          <p:cNvPr id="3" name="Gruppo 9" descr="This is a cartoon image of a human to show central and axial longitudinal limb deficiencies. " title="Cartoon image of human"/>
          <p:cNvGrpSpPr/>
          <p:nvPr/>
        </p:nvGrpSpPr>
        <p:grpSpPr>
          <a:xfrm>
            <a:off x="79206" y="1764690"/>
            <a:ext cx="2459519" cy="4150456"/>
            <a:chOff x="-72694" y="2590238"/>
            <a:chExt cx="2697017" cy="4181440"/>
          </a:xfrm>
        </p:grpSpPr>
        <p:pic>
          <p:nvPicPr>
            <p:cNvPr id="4" name="Picture 2" descr="This is a cartoon image of a human with central or axial deficiencies. There is a dark shading in the middle of the image's hands and feet. " title="Cartoon image of human with central/axial longitudinal limb deficiencies"/>
            <p:cNvPicPr>
              <a:picLocks noChangeAspect="1" noChangeArrowheads="1"/>
            </p:cNvPicPr>
            <p:nvPr/>
          </p:nvPicPr>
          <p:blipFill>
            <a:blip r:embed="rId3" cstate="print"/>
            <a:srcRect l="53652" t="38816" r="39785" b="35728"/>
            <a:stretch>
              <a:fillRect/>
            </a:stretch>
          </p:blipFill>
          <p:spPr bwMode="auto">
            <a:xfrm>
              <a:off x="353141" y="2590238"/>
              <a:ext cx="1770586" cy="3863098"/>
            </a:xfrm>
            <a:prstGeom prst="rect">
              <a:avLst/>
            </a:prstGeom>
            <a:noFill/>
            <a:ln w="9525">
              <a:solidFill>
                <a:srgbClr val="00B0F0"/>
              </a:solidFill>
              <a:miter lim="800000"/>
              <a:headEnd/>
              <a:tailEnd/>
            </a:ln>
          </p:spPr>
        </p:pic>
        <p:sp>
          <p:nvSpPr>
            <p:cNvPr id="5" name="Rectangle 1"/>
            <p:cNvSpPr>
              <a:spLocks noChangeArrowheads="1"/>
            </p:cNvSpPr>
            <p:nvPr/>
          </p:nvSpPr>
          <p:spPr bwMode="auto">
            <a:xfrm>
              <a:off x="-72694" y="6492611"/>
              <a:ext cx="2697017" cy="27906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grpSp>
      <p:pic>
        <p:nvPicPr>
          <p:cNvPr id="13" name="Picture 12" descr="Split hand2"/>
          <p:cNvPicPr/>
          <p:nvPr/>
        </p:nvPicPr>
        <p:blipFill rotWithShape="1">
          <a:blip r:embed="rId4" cstate="print">
            <a:extLst>
              <a:ext uri="{28A0092B-C50C-407E-A947-70E740481C1C}">
                <a14:useLocalDpi xmlns:a14="http://schemas.microsoft.com/office/drawing/2010/main" val="0"/>
              </a:ext>
            </a:extLst>
          </a:blip>
          <a:srcRect b="-712"/>
          <a:stretch/>
        </p:blipFill>
        <p:spPr bwMode="auto">
          <a:xfrm>
            <a:off x="2714544" y="2348880"/>
            <a:ext cx="2505528" cy="2362314"/>
          </a:xfrm>
          <a:prstGeom prst="rect">
            <a:avLst/>
          </a:prstGeom>
          <a:noFill/>
        </p:spPr>
      </p:pic>
      <p:sp>
        <p:nvSpPr>
          <p:cNvPr id="6" name="Rectangle 5"/>
          <p:cNvSpPr/>
          <p:nvPr/>
        </p:nvSpPr>
        <p:spPr>
          <a:xfrm>
            <a:off x="3539839" y="6093296"/>
            <a:ext cx="5472608" cy="369332"/>
          </a:xfrm>
          <a:prstGeom prst="rect">
            <a:avLst/>
          </a:prstGeom>
        </p:spPr>
        <p:txBody>
          <a:bodyPr wrap="square">
            <a:spAutoFit/>
          </a:bodyPr>
          <a:lstStyle/>
          <a:p>
            <a:r>
              <a:rPr lang="en-US" sz="900" b="1" dirty="0"/>
              <a:t>Courtesy of CDC-Beijing Medical </a:t>
            </a:r>
            <a:r>
              <a:rPr lang="en-US" sz="900" b="1" dirty="0" smtClean="0"/>
              <a:t>University collaborative project </a:t>
            </a:r>
            <a:r>
              <a:rPr lang="en-US" sz="900" b="1" dirty="0">
                <a:solidFill>
                  <a:srgbClr val="002060"/>
                </a:solidFill>
              </a:rPr>
              <a:t>in: WHO/CDC/ICBDSR. </a:t>
            </a:r>
            <a:endParaRPr lang="en-US" sz="900" b="1" dirty="0" smtClean="0">
              <a:solidFill>
                <a:srgbClr val="002060"/>
              </a:solidFill>
            </a:endParaRPr>
          </a:p>
          <a:p>
            <a:r>
              <a:rPr lang="en-US" sz="900" b="1" dirty="0" smtClean="0">
                <a:solidFill>
                  <a:srgbClr val="002060"/>
                </a:solidFill>
              </a:rPr>
              <a:t>Birth </a:t>
            </a:r>
            <a:r>
              <a:rPr lang="en-US" sz="900" b="1" dirty="0">
                <a:solidFill>
                  <a:srgbClr val="002060"/>
                </a:solidFill>
              </a:rPr>
              <a:t>defects surveillance: a manual for </a:t>
            </a:r>
            <a:r>
              <a:rPr lang="en-US" sz="900" b="1" dirty="0" err="1" smtClean="0">
                <a:solidFill>
                  <a:srgbClr val="002060"/>
                </a:solidFill>
              </a:rPr>
              <a:t>programme</a:t>
            </a:r>
            <a:r>
              <a:rPr lang="en-US" sz="900" b="1" dirty="0" smtClean="0">
                <a:solidFill>
                  <a:srgbClr val="002060"/>
                </a:solidFill>
              </a:rPr>
              <a:t> </a:t>
            </a:r>
            <a:r>
              <a:rPr lang="en-US" sz="900" b="1" dirty="0">
                <a:solidFill>
                  <a:srgbClr val="002060"/>
                </a:solidFill>
              </a:rPr>
              <a:t>managers. Geneva: </a:t>
            </a:r>
            <a:r>
              <a:rPr lang="en-US" sz="900" b="1" dirty="0" smtClean="0">
                <a:solidFill>
                  <a:srgbClr val="002060"/>
                </a:solidFill>
              </a:rPr>
              <a:t>World </a:t>
            </a:r>
            <a:r>
              <a:rPr lang="en-US" sz="900" b="1" dirty="0">
                <a:solidFill>
                  <a:srgbClr val="002060"/>
                </a:solidFill>
              </a:rPr>
              <a:t>Health Organization; 2014.</a:t>
            </a:r>
            <a:endParaRPr lang="it-IT" sz="900" b="1" dirty="0"/>
          </a:p>
        </p:txBody>
      </p:sp>
      <p:sp>
        <p:nvSpPr>
          <p:cNvPr id="16" name="Rectangle 15"/>
          <p:cNvSpPr/>
          <p:nvPr/>
        </p:nvSpPr>
        <p:spPr>
          <a:xfrm>
            <a:off x="2714544" y="4700726"/>
            <a:ext cx="2505527" cy="523220"/>
          </a:xfrm>
          <a:prstGeom prst="rect">
            <a:avLst/>
          </a:prstGeom>
        </p:spPr>
        <p:txBody>
          <a:bodyPr wrap="square">
            <a:spAutoFit/>
          </a:bodyPr>
          <a:lstStyle/>
          <a:p>
            <a:pPr algn="ctr"/>
            <a:r>
              <a:rPr lang="en-US" sz="1400" b="1" dirty="0" smtClean="0"/>
              <a:t>Split hand </a:t>
            </a:r>
          </a:p>
          <a:p>
            <a:pPr algn="ctr"/>
            <a:r>
              <a:rPr lang="en-US" sz="1400" b="1" dirty="0" smtClean="0"/>
              <a:t>(Q71.6)    </a:t>
            </a:r>
            <a:endParaRPr lang="en-US" sz="1400" dirty="0"/>
          </a:p>
        </p:txBody>
      </p:sp>
      <p:pic>
        <p:nvPicPr>
          <p:cNvPr id="17" name="Picture 16" descr="Limb_SHSF3_rev"/>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085582" y="2168390"/>
            <a:ext cx="1870793" cy="2562225"/>
          </a:xfrm>
          <a:prstGeom prst="rect">
            <a:avLst/>
          </a:prstGeom>
          <a:noFill/>
        </p:spPr>
      </p:pic>
      <p:sp>
        <p:nvSpPr>
          <p:cNvPr id="19" name="Rectangle 18"/>
          <p:cNvSpPr/>
          <p:nvPr/>
        </p:nvSpPr>
        <p:spPr>
          <a:xfrm>
            <a:off x="6085582" y="4714676"/>
            <a:ext cx="1870794" cy="523220"/>
          </a:xfrm>
          <a:prstGeom prst="rect">
            <a:avLst/>
          </a:prstGeom>
        </p:spPr>
        <p:txBody>
          <a:bodyPr wrap="square">
            <a:spAutoFit/>
          </a:bodyPr>
          <a:lstStyle/>
          <a:p>
            <a:pPr algn="ctr"/>
            <a:r>
              <a:rPr lang="en-US" sz="1400" b="1" dirty="0" smtClean="0"/>
              <a:t>Split foot </a:t>
            </a:r>
          </a:p>
          <a:p>
            <a:pPr algn="ctr"/>
            <a:r>
              <a:rPr lang="en-US" sz="1400" b="1" dirty="0" smtClean="0"/>
              <a:t>(Q72.7)    </a:t>
            </a:r>
            <a:endParaRPr lang="en-US" sz="1400" dirty="0"/>
          </a:p>
        </p:txBody>
      </p:sp>
      <p:sp>
        <p:nvSpPr>
          <p:cNvPr id="15" name="Text Box 9"/>
          <p:cNvSpPr txBox="1">
            <a:spLocks noChangeArrowheads="1"/>
          </p:cNvSpPr>
          <p:nvPr/>
        </p:nvSpPr>
        <p:spPr bwMode="auto">
          <a:xfrm>
            <a:off x="86221" y="653160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12</a:t>
            </a:fld>
            <a:endParaRPr lang="en-US" sz="1000" dirty="0">
              <a:solidFill>
                <a:srgbClr val="0F56DC"/>
              </a:solidFill>
              <a:latin typeface="Calibri" pitchFamily="34" charset="0"/>
            </a:endParaRPr>
          </a:p>
        </p:txBody>
      </p:sp>
      <p:sp>
        <p:nvSpPr>
          <p:cNvPr id="23" name="Freeform 22" descr="This is a dotted line on the middle of the cartoon image's left forearm from the elbow down to the hand." title="Cartoon image of human"/>
          <p:cNvSpPr/>
          <p:nvPr/>
        </p:nvSpPr>
        <p:spPr>
          <a:xfrm>
            <a:off x="1582615" y="3188677"/>
            <a:ext cx="199348" cy="609600"/>
          </a:xfrm>
          <a:custGeom>
            <a:avLst/>
            <a:gdLst>
              <a:gd name="connsiteX0" fmla="*/ 0 w 199348"/>
              <a:gd name="connsiteY0" fmla="*/ 0 h 609600"/>
              <a:gd name="connsiteX1" fmla="*/ 199293 w 199348"/>
              <a:gd name="connsiteY1" fmla="*/ 609600 h 609600"/>
              <a:gd name="connsiteX2" fmla="*/ 0 w 199348"/>
              <a:gd name="connsiteY2" fmla="*/ 0 h 609600"/>
            </a:gdLst>
            <a:ahLst/>
            <a:cxnLst>
              <a:cxn ang="0">
                <a:pos x="connsiteX0" y="connsiteY0"/>
              </a:cxn>
              <a:cxn ang="0">
                <a:pos x="connsiteX1" y="connsiteY1"/>
              </a:cxn>
              <a:cxn ang="0">
                <a:pos x="connsiteX2" y="connsiteY2"/>
              </a:cxn>
            </a:cxnLst>
            <a:rect l="l" t="t" r="r" b="b"/>
            <a:pathLst>
              <a:path w="199348" h="609600">
                <a:moveTo>
                  <a:pt x="0" y="0"/>
                </a:moveTo>
                <a:cubicBezTo>
                  <a:pt x="0" y="0"/>
                  <a:pt x="195385" y="609600"/>
                  <a:pt x="199293" y="609600"/>
                </a:cubicBezTo>
                <a:cubicBezTo>
                  <a:pt x="203201" y="609600"/>
                  <a:pt x="0" y="0"/>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descr="This is a dotted line on the middle of the cartoon image's right forearm from the elbow down to the hand." title="Cartoon image of human"/>
          <p:cNvSpPr/>
          <p:nvPr/>
        </p:nvSpPr>
        <p:spPr>
          <a:xfrm>
            <a:off x="671017" y="3188677"/>
            <a:ext cx="219955" cy="684341"/>
          </a:xfrm>
          <a:custGeom>
            <a:avLst/>
            <a:gdLst>
              <a:gd name="connsiteX0" fmla="*/ 219937 w 219955"/>
              <a:gd name="connsiteY0" fmla="*/ 0 h 684341"/>
              <a:gd name="connsiteX1" fmla="*/ 32368 w 219955"/>
              <a:gd name="connsiteY1" fmla="*/ 609600 h 684341"/>
              <a:gd name="connsiteX2" fmla="*/ 20644 w 219955"/>
              <a:gd name="connsiteY2" fmla="*/ 609600 h 684341"/>
              <a:gd name="connsiteX3" fmla="*/ 219937 w 219955"/>
              <a:gd name="connsiteY3" fmla="*/ 0 h 684341"/>
            </a:gdLst>
            <a:ahLst/>
            <a:cxnLst>
              <a:cxn ang="0">
                <a:pos x="connsiteX0" y="connsiteY0"/>
              </a:cxn>
              <a:cxn ang="0">
                <a:pos x="connsiteX1" y="connsiteY1"/>
              </a:cxn>
              <a:cxn ang="0">
                <a:pos x="connsiteX2" y="connsiteY2"/>
              </a:cxn>
              <a:cxn ang="0">
                <a:pos x="connsiteX3" y="connsiteY3"/>
              </a:cxn>
            </a:cxnLst>
            <a:rect l="l" t="t" r="r" b="b"/>
            <a:pathLst>
              <a:path w="219955" h="684341">
                <a:moveTo>
                  <a:pt x="219937" y="0"/>
                </a:moveTo>
                <a:cubicBezTo>
                  <a:pt x="221891" y="0"/>
                  <a:pt x="65583" y="508000"/>
                  <a:pt x="32368" y="609600"/>
                </a:cubicBezTo>
                <a:cubicBezTo>
                  <a:pt x="-848" y="711200"/>
                  <a:pt x="-14525" y="707292"/>
                  <a:pt x="20644" y="609600"/>
                </a:cubicBezTo>
                <a:cubicBezTo>
                  <a:pt x="55813" y="511908"/>
                  <a:pt x="217983" y="0"/>
                  <a:pt x="219937"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descr="This is a solid line on the middle of the cartoon image's left shin from the knee down to the foot." title="Cartoon image of human"/>
          <p:cNvSpPr/>
          <p:nvPr/>
        </p:nvSpPr>
        <p:spPr>
          <a:xfrm>
            <a:off x="1312985" y="4806461"/>
            <a:ext cx="11723" cy="468924"/>
          </a:xfrm>
          <a:custGeom>
            <a:avLst/>
            <a:gdLst>
              <a:gd name="connsiteX0" fmla="*/ 11723 w 11723"/>
              <a:gd name="connsiteY0" fmla="*/ 0 h 515816"/>
              <a:gd name="connsiteX1" fmla="*/ 0 w 11723"/>
              <a:gd name="connsiteY1" fmla="*/ 515816 h 515816"/>
              <a:gd name="connsiteX2" fmla="*/ 0 w 11723"/>
              <a:gd name="connsiteY2" fmla="*/ 515816 h 515816"/>
              <a:gd name="connsiteX3" fmla="*/ 11723 w 11723"/>
              <a:gd name="connsiteY3" fmla="*/ 0 h 515816"/>
            </a:gdLst>
            <a:ahLst/>
            <a:cxnLst>
              <a:cxn ang="0">
                <a:pos x="connsiteX0" y="connsiteY0"/>
              </a:cxn>
              <a:cxn ang="0">
                <a:pos x="connsiteX1" y="connsiteY1"/>
              </a:cxn>
              <a:cxn ang="0">
                <a:pos x="connsiteX2" y="connsiteY2"/>
              </a:cxn>
              <a:cxn ang="0">
                <a:pos x="connsiteX3" y="connsiteY3"/>
              </a:cxn>
            </a:cxnLst>
            <a:rect l="l" t="t" r="r" b="b"/>
            <a:pathLst>
              <a:path w="11723" h="515816">
                <a:moveTo>
                  <a:pt x="11723" y="0"/>
                </a:moveTo>
                <a:lnTo>
                  <a:pt x="0" y="515816"/>
                </a:lnTo>
                <a:lnTo>
                  <a:pt x="0" y="515816"/>
                </a:lnTo>
                <a:lnTo>
                  <a:pt x="11723"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descr="This is a solid line on the middle of the cartoon image's right shin from the knee down to the foot." title="Cartoon image of human"/>
          <p:cNvSpPr/>
          <p:nvPr/>
        </p:nvSpPr>
        <p:spPr>
          <a:xfrm>
            <a:off x="1175901" y="4797152"/>
            <a:ext cx="11723" cy="468924"/>
          </a:xfrm>
          <a:custGeom>
            <a:avLst/>
            <a:gdLst>
              <a:gd name="connsiteX0" fmla="*/ 11723 w 11723"/>
              <a:gd name="connsiteY0" fmla="*/ 0 h 515816"/>
              <a:gd name="connsiteX1" fmla="*/ 0 w 11723"/>
              <a:gd name="connsiteY1" fmla="*/ 515816 h 515816"/>
              <a:gd name="connsiteX2" fmla="*/ 0 w 11723"/>
              <a:gd name="connsiteY2" fmla="*/ 515816 h 515816"/>
              <a:gd name="connsiteX3" fmla="*/ 11723 w 11723"/>
              <a:gd name="connsiteY3" fmla="*/ 0 h 515816"/>
            </a:gdLst>
            <a:ahLst/>
            <a:cxnLst>
              <a:cxn ang="0">
                <a:pos x="connsiteX0" y="connsiteY0"/>
              </a:cxn>
              <a:cxn ang="0">
                <a:pos x="connsiteX1" y="connsiteY1"/>
              </a:cxn>
              <a:cxn ang="0">
                <a:pos x="connsiteX2" y="connsiteY2"/>
              </a:cxn>
              <a:cxn ang="0">
                <a:pos x="connsiteX3" y="connsiteY3"/>
              </a:cxn>
            </a:cxnLst>
            <a:rect l="l" t="t" r="r" b="b"/>
            <a:pathLst>
              <a:path w="11723" h="515816">
                <a:moveTo>
                  <a:pt x="11723" y="0"/>
                </a:moveTo>
                <a:lnTo>
                  <a:pt x="0" y="515816"/>
                </a:lnTo>
                <a:lnTo>
                  <a:pt x="0" y="515816"/>
                </a:lnTo>
                <a:lnTo>
                  <a:pt x="11723"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it-IT" sz="3600" b="1" dirty="0">
                <a:solidFill>
                  <a:srgbClr val="002060"/>
                </a:solidFill>
              </a:rPr>
              <a:t>Longitudinal </a:t>
            </a:r>
            <a:r>
              <a:rPr lang="it-IT" sz="3600" b="1" dirty="0" smtClean="0">
                <a:solidFill>
                  <a:srgbClr val="002060"/>
                </a:solidFill>
              </a:rPr>
              <a:t>Limb Deficiencies</a:t>
            </a:r>
            <a:br>
              <a:rPr lang="it-IT" sz="3600" b="1" dirty="0" smtClean="0">
                <a:solidFill>
                  <a:srgbClr val="002060"/>
                </a:solidFill>
              </a:rPr>
            </a:br>
            <a:r>
              <a:rPr lang="it-IT" sz="3600" b="1" i="1" dirty="0" smtClean="0">
                <a:solidFill>
                  <a:srgbClr val="002060"/>
                </a:solidFill>
              </a:rPr>
              <a:t>Post-axial</a:t>
            </a:r>
            <a:endParaRPr lang="it-IT" sz="3600" dirty="0">
              <a:solidFill>
                <a:srgbClr val="002060"/>
              </a:solidFill>
            </a:endParaRPr>
          </a:p>
        </p:txBody>
      </p:sp>
      <p:grpSp>
        <p:nvGrpSpPr>
          <p:cNvPr id="14" name="Gruppo 13" descr="This is a cartoon drawing of a human with shading to represent post-axial longitudinal limb deficiencies. " title="Cartoon of human "/>
          <p:cNvGrpSpPr/>
          <p:nvPr/>
        </p:nvGrpSpPr>
        <p:grpSpPr>
          <a:xfrm>
            <a:off x="755574" y="1556374"/>
            <a:ext cx="2689783" cy="4381955"/>
            <a:chOff x="1312748" y="2249941"/>
            <a:chExt cx="2429121" cy="4103870"/>
          </a:xfrm>
        </p:grpSpPr>
        <p:pic>
          <p:nvPicPr>
            <p:cNvPr id="5" name="Picture 2" descr="This is a cartoon drawing of a human with shading to represent post-axial longitudinal limb deficiencies. The left and right arms are shaded in on the inside half of the arm from the elbows to the pinky fingers. The left and right shins are shaded in from just below the knees to the pinky toes. " title="Cartoon image of human"/>
            <p:cNvPicPr>
              <a:picLocks noChangeAspect="1" noChangeArrowheads="1"/>
            </p:cNvPicPr>
            <p:nvPr/>
          </p:nvPicPr>
          <p:blipFill>
            <a:blip r:embed="rId3" cstate="print"/>
            <a:srcRect l="59916" t="38816" r="33071" b="35728"/>
            <a:stretch>
              <a:fillRect/>
            </a:stretch>
          </p:blipFill>
          <p:spPr bwMode="auto">
            <a:xfrm>
              <a:off x="1403647" y="2249941"/>
              <a:ext cx="1846943" cy="3771347"/>
            </a:xfrm>
            <a:prstGeom prst="rect">
              <a:avLst/>
            </a:prstGeom>
            <a:noFill/>
            <a:ln w="9525">
              <a:solidFill>
                <a:srgbClr val="00B0F0"/>
              </a:solidFill>
              <a:miter lim="800000"/>
              <a:headEnd/>
              <a:tailEnd/>
            </a:ln>
          </p:spPr>
        </p:pic>
        <p:sp>
          <p:nvSpPr>
            <p:cNvPr id="7" name="Rectangle 1"/>
            <p:cNvSpPr>
              <a:spLocks noChangeArrowheads="1"/>
            </p:cNvSpPr>
            <p:nvPr/>
          </p:nvSpPr>
          <p:spPr bwMode="auto">
            <a:xfrm>
              <a:off x="1312748" y="6094391"/>
              <a:ext cx="2429121" cy="25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grpSp>
      <p:pic>
        <p:nvPicPr>
          <p:cNvPr id="4" name="Picture 4" descr="This is a picture of an infant's foot with longitudinal reduction defect of the fibula. The foot is missing two toes. " title="Picture of infant foo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17664" y="3906292"/>
            <a:ext cx="1170560" cy="2122253"/>
          </a:xfrm>
          <a:prstGeom prst="rect">
            <a:avLst/>
          </a:prstGeom>
          <a:noFill/>
          <a:ln w="38100">
            <a:noFill/>
            <a:miter lim="800000"/>
            <a:headEnd/>
            <a:tailEnd/>
          </a:ln>
        </p:spPr>
      </p:pic>
      <p:pic>
        <p:nvPicPr>
          <p:cNvPr id="2050" name="Picture 2" descr="This is an x-ray image of longitudinal reduction of the ulna. The infant is missing the ulna so the bones are curved. " title="X-ray of longitudinal reduction defect of the ulna"/>
          <p:cNvPicPr>
            <a:picLocks noChangeAspect="1" noChangeArrowheads="1"/>
          </p:cNvPicPr>
          <p:nvPr/>
        </p:nvPicPr>
        <p:blipFill>
          <a:blip r:embed="rId5" cstate="print"/>
          <a:srcRect/>
          <a:stretch>
            <a:fillRect/>
          </a:stretch>
        </p:blipFill>
        <p:spPr bwMode="auto">
          <a:xfrm>
            <a:off x="5796136" y="1196752"/>
            <a:ext cx="1800200" cy="1957064"/>
          </a:xfrm>
          <a:prstGeom prst="rect">
            <a:avLst/>
          </a:prstGeom>
          <a:noFill/>
          <a:ln w="28575">
            <a:noFill/>
            <a:miter lim="800000"/>
            <a:headEnd/>
            <a:tailEnd/>
          </a:ln>
        </p:spPr>
      </p:pic>
      <p:sp>
        <p:nvSpPr>
          <p:cNvPr id="17" name="Rectangle 16"/>
          <p:cNvSpPr/>
          <p:nvPr/>
        </p:nvSpPr>
        <p:spPr>
          <a:xfrm>
            <a:off x="5436096" y="3228825"/>
            <a:ext cx="2520280" cy="523220"/>
          </a:xfrm>
          <a:prstGeom prst="rect">
            <a:avLst/>
          </a:prstGeom>
        </p:spPr>
        <p:txBody>
          <a:bodyPr wrap="square">
            <a:spAutoFit/>
          </a:bodyPr>
          <a:lstStyle/>
          <a:p>
            <a:pPr algn="ctr"/>
            <a:r>
              <a:rPr lang="en-US" sz="1400" b="1" dirty="0" smtClean="0">
                <a:solidFill>
                  <a:srgbClr val="002060"/>
                </a:solidFill>
              </a:rPr>
              <a:t>Longitudinal reduction defect of ulna (Q71.5)    </a:t>
            </a:r>
            <a:endParaRPr lang="en-US" sz="1400" dirty="0">
              <a:solidFill>
                <a:srgbClr val="002060"/>
              </a:solidFill>
            </a:endParaRPr>
          </a:p>
        </p:txBody>
      </p:sp>
      <p:sp>
        <p:nvSpPr>
          <p:cNvPr id="18" name="Rectangle 17"/>
          <p:cNvSpPr/>
          <p:nvPr/>
        </p:nvSpPr>
        <p:spPr>
          <a:xfrm>
            <a:off x="5076056" y="6028546"/>
            <a:ext cx="3189461" cy="523220"/>
          </a:xfrm>
          <a:prstGeom prst="rect">
            <a:avLst/>
          </a:prstGeom>
        </p:spPr>
        <p:txBody>
          <a:bodyPr wrap="square">
            <a:spAutoFit/>
          </a:bodyPr>
          <a:lstStyle/>
          <a:p>
            <a:pPr algn="ctr"/>
            <a:r>
              <a:rPr lang="en-US" sz="1400" b="1" dirty="0" smtClean="0">
                <a:solidFill>
                  <a:srgbClr val="002060"/>
                </a:solidFill>
              </a:rPr>
              <a:t>Longitudinal reduction defect of fibula </a:t>
            </a:r>
          </a:p>
          <a:p>
            <a:pPr algn="ctr"/>
            <a:r>
              <a:rPr lang="en-US" sz="1400" b="1" dirty="0" smtClean="0">
                <a:solidFill>
                  <a:srgbClr val="002060"/>
                </a:solidFill>
              </a:rPr>
              <a:t>(Q72.6)    </a:t>
            </a:r>
            <a:endParaRPr lang="en-US" sz="1400" dirty="0">
              <a:solidFill>
                <a:srgbClr val="002060"/>
              </a:solidFill>
            </a:endParaRPr>
          </a:p>
        </p:txBody>
      </p:sp>
      <p:pic>
        <p:nvPicPr>
          <p:cNvPr id="20" name="Picture 2" descr="This is an x-ray image of an infant with longitudinal reduction defect of the fibula. The infant is missing the fibula bone in the right leg. " title="X-ray image of longitudinal reduction defect of fibul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953300"/>
            <a:ext cx="1389261" cy="199441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p:cNvSpPr>
            <a:spLocks noChangeArrowheads="1"/>
          </p:cNvSpPr>
          <p:nvPr/>
        </p:nvSpPr>
        <p:spPr bwMode="auto">
          <a:xfrm>
            <a:off x="3229336" y="5013176"/>
            <a:ext cx="20627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1200" dirty="0" smtClean="0">
                <a:solidFill>
                  <a:srgbClr val="002060"/>
                </a:solidFill>
                <a:ea typeface="Calibri" pitchFamily="34" charset="0"/>
                <a:cs typeface="Arial" pitchFamily="34" charset="0"/>
              </a:rPr>
              <a:t>Absence of toes on the fibular</a:t>
            </a:r>
          </a:p>
          <a:p>
            <a:pPr lvl="0" fontAlgn="base">
              <a:spcBef>
                <a:spcPct val="0"/>
              </a:spcBef>
              <a:spcAft>
                <a:spcPct val="0"/>
              </a:spcAft>
            </a:pPr>
            <a:r>
              <a:rPr kumimoji="0" lang="en-US" sz="1200" b="0" i="0" u="none" strike="noStrike" cap="none" normalizeH="0" baseline="0" dirty="0" smtClean="0">
                <a:ln>
                  <a:noFill/>
                </a:ln>
                <a:solidFill>
                  <a:srgbClr val="002060"/>
                </a:solidFill>
                <a:effectLst/>
                <a:cs typeface="Arial" pitchFamily="34" charset="0"/>
              </a:rPr>
              <a:t>side of the left leg</a:t>
            </a:r>
            <a:endParaRPr kumimoji="0" lang="it-IT" sz="700" b="0" i="0" u="none" strike="noStrike" cap="none" normalizeH="0" baseline="0" dirty="0" smtClean="0">
              <a:ln>
                <a:noFill/>
              </a:ln>
              <a:solidFill>
                <a:srgbClr val="002060"/>
              </a:solidFill>
              <a:effectLst/>
              <a:cs typeface="Arial" pitchFamily="34" charset="0"/>
            </a:endParaRPr>
          </a:p>
        </p:txBody>
      </p:sp>
      <p:cxnSp>
        <p:nvCxnSpPr>
          <p:cNvPr id="6" name="Straight Arrow Connector 5" descr="This is an image of an arrow pointing from the words &quot;absence of toes on the fibular side of the left leg&quot; to the picture of the infant leg in which the fibula bone is absent and the foot is missing two toes. " title="Arrow"/>
          <p:cNvCxnSpPr/>
          <p:nvPr/>
        </p:nvCxnSpPr>
        <p:spPr>
          <a:xfrm>
            <a:off x="4799694" y="5373216"/>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13</a:t>
            </a:fld>
            <a:endParaRPr lang="en-US" sz="1000" dirty="0">
              <a:solidFill>
                <a:srgbClr val="0F56DC"/>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Autofit/>
          </a:bodyPr>
          <a:lstStyle/>
          <a:p>
            <a:r>
              <a:rPr lang="it-IT" sz="3600" b="1" dirty="0" smtClean="0">
                <a:solidFill>
                  <a:srgbClr val="002060"/>
                </a:solidFill>
              </a:rPr>
              <a:t>Limb </a:t>
            </a:r>
            <a:r>
              <a:rPr lang="it-IT" sz="3600" b="1" dirty="0">
                <a:solidFill>
                  <a:srgbClr val="002060"/>
                </a:solidFill>
              </a:rPr>
              <a:t>D</a:t>
            </a:r>
            <a:r>
              <a:rPr lang="it-IT" sz="3600" b="1" dirty="0" smtClean="0">
                <a:solidFill>
                  <a:srgbClr val="002060"/>
                </a:solidFill>
              </a:rPr>
              <a:t>eficiencies </a:t>
            </a:r>
            <a:br>
              <a:rPr lang="it-IT" sz="3600" b="1" dirty="0" smtClean="0">
                <a:solidFill>
                  <a:srgbClr val="002060"/>
                </a:solidFill>
              </a:rPr>
            </a:br>
            <a:r>
              <a:rPr lang="it-IT" sz="3600" b="1" i="1" dirty="0" smtClean="0">
                <a:solidFill>
                  <a:srgbClr val="002060"/>
                </a:solidFill>
              </a:rPr>
              <a:t>Mixed Subtypes</a:t>
            </a:r>
            <a:endParaRPr lang="it-IT" sz="3600" i="1" dirty="0">
              <a:solidFill>
                <a:srgbClr val="002060"/>
              </a:solidFill>
            </a:endParaRPr>
          </a:p>
        </p:txBody>
      </p:sp>
      <p:pic>
        <p:nvPicPr>
          <p:cNvPr id="3074" name="Picture 2" descr="This is an x-ray image of an infant with mixed subtypes, or more than one type, of limb deficiencies. The x-ray shows the absence of the right femur and the absence of the left fibula. " title="X-ray image of mixed subtypes of limb deficiencies"/>
          <p:cNvPicPr>
            <a:picLocks noChangeAspect="1" noChangeArrowheads="1"/>
          </p:cNvPicPr>
          <p:nvPr/>
        </p:nvPicPr>
        <p:blipFill>
          <a:blip r:embed="rId3" cstate="print"/>
          <a:srcRect/>
          <a:stretch>
            <a:fillRect/>
          </a:stretch>
        </p:blipFill>
        <p:spPr bwMode="auto">
          <a:xfrm>
            <a:off x="1763688" y="4218274"/>
            <a:ext cx="2432735" cy="2146968"/>
          </a:xfrm>
          <a:prstGeom prst="rect">
            <a:avLst/>
          </a:prstGeom>
          <a:noFill/>
          <a:ln w="28575">
            <a:noFill/>
            <a:miter lim="800000"/>
            <a:headEnd/>
            <a:tailEnd/>
          </a:ln>
        </p:spPr>
      </p:pic>
      <p:sp>
        <p:nvSpPr>
          <p:cNvPr id="7" name="TextBox 6"/>
          <p:cNvSpPr txBox="1"/>
          <p:nvPr/>
        </p:nvSpPr>
        <p:spPr>
          <a:xfrm>
            <a:off x="72008" y="1423687"/>
            <a:ext cx="882047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2060"/>
                </a:solidFill>
              </a:rPr>
              <a:t>Limb deficiencies in which the anomalies can be classified into more than one category.  </a:t>
            </a:r>
          </a:p>
          <a:p>
            <a:pPr marL="285750" indent="-285750">
              <a:buFont typeface="Arial" panose="020B0604020202020204" pitchFamily="34" charset="0"/>
              <a:buChar char="•"/>
            </a:pPr>
            <a:r>
              <a:rPr lang="en-US" sz="2400" dirty="0" smtClean="0">
                <a:solidFill>
                  <a:srgbClr val="002060"/>
                </a:solidFill>
              </a:rPr>
              <a:t>For example, </a:t>
            </a:r>
          </a:p>
          <a:p>
            <a:pPr marL="800100" lvl="1" indent="-342900">
              <a:buFont typeface="Arial" panose="020B0604020202020204" pitchFamily="34" charset="0"/>
              <a:buChar char="•"/>
            </a:pPr>
            <a:r>
              <a:rPr lang="en-US" sz="2400" dirty="0" smtClean="0">
                <a:solidFill>
                  <a:srgbClr val="002060"/>
                </a:solidFill>
              </a:rPr>
              <a:t>Missing right </a:t>
            </a:r>
            <a:r>
              <a:rPr lang="en-US" sz="2400" dirty="0">
                <a:solidFill>
                  <a:srgbClr val="002060"/>
                </a:solidFill>
              </a:rPr>
              <a:t>hand + absence of </a:t>
            </a:r>
            <a:r>
              <a:rPr lang="en-US" sz="2400" dirty="0" smtClean="0">
                <a:solidFill>
                  <a:srgbClr val="002060"/>
                </a:solidFill>
              </a:rPr>
              <a:t>left radius</a:t>
            </a:r>
          </a:p>
          <a:p>
            <a:pPr marL="800100" lvl="1" indent="-342900">
              <a:buFont typeface="Arial" panose="020B0604020202020204" pitchFamily="34" charset="0"/>
              <a:buChar char="•"/>
            </a:pPr>
            <a:r>
              <a:rPr lang="en-US" sz="2400" dirty="0">
                <a:solidFill>
                  <a:srgbClr val="002060"/>
                </a:solidFill>
              </a:rPr>
              <a:t>A</a:t>
            </a:r>
            <a:r>
              <a:rPr lang="en-US" sz="2400" dirty="0" smtClean="0">
                <a:solidFill>
                  <a:srgbClr val="002060"/>
                </a:solidFill>
              </a:rPr>
              <a:t>bsence </a:t>
            </a:r>
            <a:r>
              <a:rPr lang="en-US" sz="2400" dirty="0">
                <a:solidFill>
                  <a:srgbClr val="002060"/>
                </a:solidFill>
              </a:rPr>
              <a:t>of third finger of right hand + </a:t>
            </a:r>
            <a:r>
              <a:rPr lang="en-US" sz="2400" dirty="0" smtClean="0">
                <a:solidFill>
                  <a:srgbClr val="002060"/>
                </a:solidFill>
              </a:rPr>
              <a:t>absence </a:t>
            </a:r>
            <a:r>
              <a:rPr lang="en-US" sz="2400" dirty="0">
                <a:solidFill>
                  <a:srgbClr val="002060"/>
                </a:solidFill>
              </a:rPr>
              <a:t>of right </a:t>
            </a:r>
            <a:r>
              <a:rPr lang="en-US" sz="2400" dirty="0" smtClean="0">
                <a:solidFill>
                  <a:srgbClr val="002060"/>
                </a:solidFill>
              </a:rPr>
              <a:t>ulna</a:t>
            </a:r>
          </a:p>
          <a:p>
            <a:pPr marL="800100" lvl="1" indent="-342900">
              <a:buFont typeface="Arial" panose="020B0604020202020204" pitchFamily="34" charset="0"/>
              <a:buChar char="•"/>
            </a:pPr>
            <a:r>
              <a:rPr lang="en-US" sz="2400" dirty="0" smtClean="0">
                <a:solidFill>
                  <a:srgbClr val="002060"/>
                </a:solidFill>
              </a:rPr>
              <a:t>Right </a:t>
            </a:r>
            <a:r>
              <a:rPr lang="en-US" sz="2400" dirty="0">
                <a:solidFill>
                  <a:srgbClr val="002060"/>
                </a:solidFill>
              </a:rPr>
              <a:t>sided </a:t>
            </a:r>
            <a:r>
              <a:rPr lang="en-US" sz="2400" dirty="0" smtClean="0">
                <a:solidFill>
                  <a:srgbClr val="002060"/>
                </a:solidFill>
              </a:rPr>
              <a:t>femoral </a:t>
            </a:r>
            <a:r>
              <a:rPr lang="en-US" sz="2400" dirty="0">
                <a:solidFill>
                  <a:srgbClr val="002060"/>
                </a:solidFill>
              </a:rPr>
              <a:t>aplasia </a:t>
            </a:r>
            <a:r>
              <a:rPr lang="en-US" sz="2400" dirty="0" smtClean="0">
                <a:solidFill>
                  <a:srgbClr val="002060"/>
                </a:solidFill>
              </a:rPr>
              <a:t>and left-sided femoral and </a:t>
            </a:r>
          </a:p>
          <a:p>
            <a:pPr lvl="1"/>
            <a:r>
              <a:rPr lang="en-US" sz="2400" dirty="0">
                <a:solidFill>
                  <a:srgbClr val="002060"/>
                </a:solidFill>
              </a:rPr>
              <a:t> </a:t>
            </a:r>
            <a:r>
              <a:rPr lang="en-US" sz="2400" dirty="0" smtClean="0">
                <a:solidFill>
                  <a:srgbClr val="002060"/>
                </a:solidFill>
              </a:rPr>
              <a:t>    fibular aplasia (image below)</a:t>
            </a:r>
            <a:endParaRPr lang="en-US" sz="2400" dirty="0">
              <a:solidFill>
                <a:srgbClr val="002060"/>
              </a:solidFill>
            </a:endParaRPr>
          </a:p>
        </p:txBody>
      </p:sp>
      <p:sp>
        <p:nvSpPr>
          <p:cNvPr id="3" name="Rectangle 2"/>
          <p:cNvSpPr/>
          <p:nvPr/>
        </p:nvSpPr>
        <p:spPr>
          <a:xfrm>
            <a:off x="4355976" y="4922426"/>
            <a:ext cx="3744416" cy="738664"/>
          </a:xfrm>
          <a:prstGeom prst="rect">
            <a:avLst/>
          </a:prstGeom>
        </p:spPr>
        <p:txBody>
          <a:bodyPr wrap="square">
            <a:spAutoFit/>
          </a:bodyPr>
          <a:lstStyle/>
          <a:p>
            <a:pPr algn="ctr"/>
            <a:r>
              <a:rPr lang="en-US" sz="1400" b="1" dirty="0" smtClean="0"/>
              <a:t>Femoral aplasia </a:t>
            </a:r>
            <a:r>
              <a:rPr lang="en-US" sz="1400" b="1" dirty="0"/>
              <a:t>on the </a:t>
            </a:r>
            <a:r>
              <a:rPr lang="en-US" sz="1400" b="1" dirty="0" smtClean="0"/>
              <a:t>right (Q72.4</a:t>
            </a:r>
            <a:r>
              <a:rPr lang="en-US" sz="1400" b="1" dirty="0"/>
              <a:t>) and </a:t>
            </a:r>
            <a:r>
              <a:rPr lang="en-US" sz="1400" b="1" dirty="0" smtClean="0"/>
              <a:t>femoral (Q72.4</a:t>
            </a:r>
            <a:r>
              <a:rPr lang="en-US" sz="1400" b="1" dirty="0"/>
              <a:t>) and </a:t>
            </a:r>
            <a:r>
              <a:rPr lang="en-US" sz="1400" b="1" dirty="0" smtClean="0"/>
              <a:t>fibular  aplasia (Q72.6)   (</a:t>
            </a:r>
            <a:r>
              <a:rPr lang="en-US" sz="1400" b="1" dirty="0"/>
              <a:t>on the left)</a:t>
            </a:r>
          </a:p>
        </p:txBody>
      </p:sp>
      <p:sp>
        <p:nvSpPr>
          <p:cNvPr id="8"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14</a:t>
            </a:fld>
            <a:endParaRPr lang="en-US" sz="1000" dirty="0">
              <a:solidFill>
                <a:srgbClr val="0F56DC"/>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rgbClr val="002060"/>
                </a:solidFill>
              </a:rPr>
              <a:t>Diagnosis of Limb Deficiencies </a:t>
            </a:r>
            <a:endParaRPr lang="en-US" b="1" dirty="0">
              <a:solidFill>
                <a:srgbClr val="002060"/>
              </a:solidFill>
            </a:endParaRPr>
          </a:p>
        </p:txBody>
      </p:sp>
      <p:sp>
        <p:nvSpPr>
          <p:cNvPr id="3" name="Segnaposto contenuto 2"/>
          <p:cNvSpPr>
            <a:spLocks noGrp="1"/>
          </p:cNvSpPr>
          <p:nvPr>
            <p:ph idx="1"/>
          </p:nvPr>
        </p:nvSpPr>
        <p:spPr>
          <a:xfrm>
            <a:off x="238919" y="1800672"/>
            <a:ext cx="8702674" cy="4752528"/>
          </a:xfrm>
        </p:spPr>
        <p:txBody>
          <a:bodyPr>
            <a:noAutofit/>
          </a:bodyPr>
          <a:lstStyle/>
          <a:p>
            <a:r>
              <a:rPr lang="en-US" sz="2400" dirty="0" smtClean="0">
                <a:solidFill>
                  <a:srgbClr val="002060"/>
                </a:solidFill>
              </a:rPr>
              <a:t>Usually easily recognized upon physical examination at delivery; however: </a:t>
            </a:r>
            <a:endParaRPr lang="en-US" sz="2400" dirty="0" smtClean="0">
              <a:solidFill>
                <a:srgbClr val="FF0000"/>
              </a:solidFill>
            </a:endParaRPr>
          </a:p>
          <a:p>
            <a:pPr lvl="1">
              <a:buFont typeface="Arial" panose="020B0604020202020204" pitchFamily="34" charset="0"/>
              <a:buChar char="•"/>
            </a:pPr>
            <a:r>
              <a:rPr lang="en-US" sz="2400" dirty="0" smtClean="0">
                <a:solidFill>
                  <a:srgbClr val="002060"/>
                </a:solidFill>
              </a:rPr>
              <a:t>X-ray or autopsies might be required for confirmation</a:t>
            </a:r>
            <a:endParaRPr lang="en-US" sz="2400" dirty="0">
              <a:solidFill>
                <a:srgbClr val="002060"/>
              </a:solidFill>
            </a:endParaRPr>
          </a:p>
          <a:p>
            <a:pPr lvl="1">
              <a:buFont typeface="Arial" panose="020B0604020202020204" pitchFamily="34" charset="0"/>
              <a:buChar char="•"/>
            </a:pPr>
            <a:r>
              <a:rPr lang="en-US" sz="2400" dirty="0" smtClean="0">
                <a:solidFill>
                  <a:srgbClr val="002060"/>
                </a:solidFill>
              </a:rPr>
              <a:t>Absence </a:t>
            </a:r>
            <a:r>
              <a:rPr lang="en-US" sz="2400" dirty="0">
                <a:solidFill>
                  <a:srgbClr val="002060"/>
                </a:solidFill>
              </a:rPr>
              <a:t>of phalanges may be undetected at </a:t>
            </a:r>
            <a:r>
              <a:rPr lang="en-US" sz="2400" dirty="0" smtClean="0">
                <a:solidFill>
                  <a:srgbClr val="002060"/>
                </a:solidFill>
              </a:rPr>
              <a:t>birth</a:t>
            </a:r>
          </a:p>
          <a:p>
            <a:pPr lvl="1">
              <a:buFont typeface="Arial" panose="020B0604020202020204" pitchFamily="34" charset="0"/>
              <a:buChar char="•"/>
            </a:pPr>
            <a:endParaRPr lang="en-US" sz="2400" dirty="0">
              <a:solidFill>
                <a:srgbClr val="002060"/>
              </a:solidFill>
            </a:endParaRPr>
          </a:p>
        </p:txBody>
      </p:sp>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15</a:t>
            </a:fld>
            <a:endParaRPr lang="en-US" sz="1000" dirty="0">
              <a:solidFill>
                <a:srgbClr val="0F56DC"/>
              </a:solidFill>
              <a:latin typeface="Calibri" pitchFamily="34" charset="0"/>
            </a:endParaRPr>
          </a:p>
        </p:txBody>
      </p:sp>
      <p:sp>
        <p:nvSpPr>
          <p:cNvPr id="4" name="Rectangle 3"/>
          <p:cNvSpPr/>
          <p:nvPr/>
        </p:nvSpPr>
        <p:spPr>
          <a:xfrm>
            <a:off x="251520" y="3861048"/>
            <a:ext cx="8640960" cy="230832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In general, if prenatal diagnosis is not confirmed </a:t>
            </a:r>
            <a:r>
              <a:rPr lang="en-US" sz="2400" dirty="0" smtClean="0">
                <a:solidFill>
                  <a:srgbClr val="002060"/>
                </a:solidFill>
              </a:rPr>
              <a:t>postnatally, it </a:t>
            </a:r>
            <a:r>
              <a:rPr lang="en-US" sz="2400" dirty="0">
                <a:solidFill>
                  <a:srgbClr val="002060"/>
                </a:solidFill>
              </a:rPr>
              <a:t>should not be </a:t>
            </a:r>
            <a:r>
              <a:rPr lang="en-US" sz="2400" dirty="0" smtClean="0">
                <a:solidFill>
                  <a:srgbClr val="002060"/>
                </a:solidFill>
              </a:rPr>
              <a:t>counted; </a:t>
            </a:r>
            <a:r>
              <a:rPr lang="en-US" sz="2400" dirty="0">
                <a:solidFill>
                  <a:srgbClr val="002060"/>
                </a:solidFill>
              </a:rPr>
              <a:t>however:</a:t>
            </a:r>
          </a:p>
          <a:p>
            <a:pPr lvl="1">
              <a:buFont typeface="Arial" panose="020B0604020202020204" pitchFamily="34" charset="0"/>
              <a:buChar char="•"/>
            </a:pPr>
            <a:r>
              <a:rPr lang="en-US" sz="2400" dirty="0" smtClean="0">
                <a:solidFill>
                  <a:srgbClr val="002060"/>
                </a:solidFill>
              </a:rPr>
              <a:t> When </a:t>
            </a:r>
            <a:r>
              <a:rPr lang="en-US" sz="2400" dirty="0">
                <a:solidFill>
                  <a:srgbClr val="002060"/>
                </a:solidFill>
              </a:rPr>
              <a:t>the degree of certainty is high (e.g., severe deficiency; </a:t>
            </a:r>
            <a:r>
              <a:rPr lang="en-US" sz="2400" dirty="0" smtClean="0">
                <a:solidFill>
                  <a:srgbClr val="002060"/>
                </a:solidFill>
              </a:rPr>
              <a:t> </a:t>
            </a:r>
            <a:br>
              <a:rPr lang="en-US" sz="2400" dirty="0" smtClean="0">
                <a:solidFill>
                  <a:srgbClr val="002060"/>
                </a:solidFill>
              </a:rPr>
            </a:br>
            <a:r>
              <a:rPr lang="en-US" sz="2400" dirty="0" smtClean="0">
                <a:solidFill>
                  <a:srgbClr val="002060"/>
                </a:solidFill>
              </a:rPr>
              <a:t>   high </a:t>
            </a:r>
            <a:r>
              <a:rPr lang="en-US" sz="2400" dirty="0">
                <a:solidFill>
                  <a:srgbClr val="002060"/>
                </a:solidFill>
              </a:rPr>
              <a:t>resolution </a:t>
            </a:r>
            <a:r>
              <a:rPr lang="en-US" sz="2400" dirty="0" smtClean="0">
                <a:solidFill>
                  <a:srgbClr val="002060"/>
                </a:solidFill>
              </a:rPr>
              <a:t>ultrasound), the program protocol would   </a:t>
            </a:r>
            <a:br>
              <a:rPr lang="en-US" sz="2400" dirty="0" smtClean="0">
                <a:solidFill>
                  <a:srgbClr val="002060"/>
                </a:solidFill>
              </a:rPr>
            </a:br>
            <a:r>
              <a:rPr lang="en-US" sz="2400" dirty="0" smtClean="0">
                <a:solidFill>
                  <a:srgbClr val="002060"/>
                </a:solidFill>
              </a:rPr>
              <a:t>   determine whether the defect is included   </a:t>
            </a:r>
            <a:br>
              <a:rPr lang="en-US" sz="2400" dirty="0" smtClean="0">
                <a:solidFill>
                  <a:srgbClr val="002060"/>
                </a:solidFill>
              </a:rPr>
            </a:br>
            <a:r>
              <a:rPr lang="en-US" sz="2400" dirty="0" smtClean="0">
                <a:solidFill>
                  <a:srgbClr val="002060"/>
                </a:solidFill>
              </a:rPr>
              <a:t>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1400"/>
            <a:ext cx="8229600" cy="1143000"/>
          </a:xfrm>
        </p:spPr>
        <p:txBody>
          <a:bodyPr/>
          <a:lstStyle/>
          <a:p>
            <a:r>
              <a:rPr lang="en-US" b="1" dirty="0" smtClean="0">
                <a:solidFill>
                  <a:srgbClr val="002060"/>
                </a:solidFill>
              </a:rPr>
              <a:t>Main Epidemiological Features</a:t>
            </a:r>
            <a:endParaRPr lang="en-US" b="1" dirty="0">
              <a:solidFill>
                <a:srgbClr val="002060"/>
              </a:solidFill>
            </a:endParaRPr>
          </a:p>
        </p:txBody>
      </p:sp>
      <p:graphicFrame>
        <p:nvGraphicFramePr>
          <p:cNvPr id="4" name="Segnaposto contenuto 3" descr="This is a table of the main epidemiological features with the prevalence, variability of prevalence, and associations of limb deficiencies.  " title="Table"/>
          <p:cNvGraphicFramePr>
            <a:graphicFrameLocks noGrp="1"/>
          </p:cNvGraphicFramePr>
          <p:nvPr>
            <p:ph idx="1"/>
            <p:extLst>
              <p:ext uri="{D42A27DB-BD31-4B8C-83A1-F6EECF244321}">
                <p14:modId xmlns:p14="http://schemas.microsoft.com/office/powerpoint/2010/main" val="4206050904"/>
              </p:ext>
            </p:extLst>
          </p:nvPr>
        </p:nvGraphicFramePr>
        <p:xfrm>
          <a:off x="457199" y="692696"/>
          <a:ext cx="8313737" cy="4327926"/>
        </p:xfrm>
        <a:graphic>
          <a:graphicData uri="http://schemas.openxmlformats.org/drawingml/2006/table">
            <a:tbl>
              <a:tblPr firstRow="1" bandRow="1">
                <a:tableStyleId>{5C22544A-7EE6-4342-B048-85BDC9FD1C3A}</a:tableStyleId>
              </a:tblPr>
              <a:tblGrid>
                <a:gridCol w="2629241">
                  <a:extLst>
                    <a:ext uri="{9D8B030D-6E8A-4147-A177-3AD203B41FA5}">
                      <a16:colId xmlns:a16="http://schemas.microsoft.com/office/drawing/2014/main" val="20000"/>
                    </a:ext>
                  </a:extLst>
                </a:gridCol>
                <a:gridCol w="5684496">
                  <a:extLst>
                    <a:ext uri="{9D8B030D-6E8A-4147-A177-3AD203B41FA5}">
                      <a16:colId xmlns:a16="http://schemas.microsoft.com/office/drawing/2014/main" val="20001"/>
                    </a:ext>
                  </a:extLst>
                </a:gridCol>
              </a:tblGrid>
              <a:tr h="648072">
                <a:tc>
                  <a:txBody>
                    <a:bodyPr/>
                    <a:lstStyle/>
                    <a:p>
                      <a:r>
                        <a:rPr lang="en-US" sz="3600" noProof="0" dirty="0" smtClean="0"/>
                        <a:t>Feature</a:t>
                      </a:r>
                      <a:endParaRPr lang="en-US" sz="3600" noProof="0" dirty="0"/>
                    </a:p>
                  </a:txBody>
                  <a:tcPr/>
                </a:tc>
                <a:tc>
                  <a:txBody>
                    <a:bodyPr/>
                    <a:lstStyle/>
                    <a:p>
                      <a:r>
                        <a:rPr lang="en-US" sz="3600" noProof="0" dirty="0" smtClean="0"/>
                        <a:t>Typical  Findings</a:t>
                      </a:r>
                      <a:endParaRPr lang="en-US" sz="3600" noProof="0" dirty="0"/>
                    </a:p>
                  </a:txBody>
                  <a:tcPr/>
                </a:tc>
                <a:extLst>
                  <a:ext uri="{0D108BD9-81ED-4DB2-BD59-A6C34878D82A}">
                    <a16:rowId xmlns:a16="http://schemas.microsoft.com/office/drawing/2014/main" val="10000"/>
                  </a:ext>
                </a:extLst>
              </a:tr>
              <a:tr h="1326935">
                <a:tc>
                  <a:txBody>
                    <a:bodyPr/>
                    <a:lstStyle/>
                    <a:p>
                      <a:r>
                        <a:rPr lang="en-US" noProof="0" dirty="0" smtClean="0">
                          <a:solidFill>
                            <a:srgbClr val="002060"/>
                          </a:solidFill>
                        </a:rPr>
                        <a:t>Prevalence</a:t>
                      </a:r>
                    </a:p>
                  </a:txBody>
                  <a:tcPr>
                    <a:solidFill>
                      <a:schemeClr val="accent5">
                        <a:lumMod val="40000"/>
                        <a:lumOff val="60000"/>
                      </a:schemeClr>
                    </a:solidFill>
                  </a:tcPr>
                </a:tc>
                <a:tc>
                  <a:txBody>
                    <a:bodyPr/>
                    <a:lstStyle/>
                    <a:p>
                      <a:r>
                        <a:rPr lang="en-US" noProof="0" dirty="0" smtClean="0">
                          <a:solidFill>
                            <a:srgbClr val="002060"/>
                          </a:solidFill>
                        </a:rPr>
                        <a:t>Global estimate (2004-2008): 2.0 – 11.0 per 10,000*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latin typeface="+mn-lt"/>
                          <a:ea typeface="+mn-ea"/>
                          <a:cs typeface="+mn-cs"/>
                        </a:rPr>
                        <a:t>New York State, US (1983-2007): 4.38/10,000**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latin typeface="+mn-lt"/>
                          <a:ea typeface="+mn-ea"/>
                          <a:cs typeface="+mn-cs"/>
                        </a:rPr>
                        <a:t>Strasbourg, France (2010): 7.8/10,000***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effectLst/>
                          <a:latin typeface="+mn-lt"/>
                          <a:ea typeface="+mn-ea"/>
                          <a:cs typeface="+mn-cs"/>
                        </a:rPr>
                        <a:t>British Columbia, Canada (1989): 5.97/10,000****</a:t>
                      </a:r>
                      <a:endParaRPr lang="en-US"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val="10001"/>
                  </a:ext>
                </a:extLst>
              </a:tr>
              <a:tr h="1265353">
                <a:tc>
                  <a:txBody>
                    <a:bodyPr/>
                    <a:lstStyle/>
                    <a:p>
                      <a:r>
                        <a:rPr lang="en-US" noProof="0" dirty="0" smtClean="0">
                          <a:solidFill>
                            <a:srgbClr val="002060"/>
                          </a:solidFill>
                        </a:rPr>
                        <a:t>Variability of prevalence</a:t>
                      </a:r>
                      <a:endParaRPr lang="en-US" noProof="0" dirty="0">
                        <a:solidFill>
                          <a:srgbClr val="002060"/>
                        </a:solidFill>
                      </a:endParaRPr>
                    </a:p>
                  </a:txBody>
                  <a:tcPr/>
                </a:tc>
                <a:tc>
                  <a:txBody>
                    <a:bodyPr/>
                    <a:lstStyle/>
                    <a:p>
                      <a:r>
                        <a:rPr lang="en-US" noProof="0" dirty="0" smtClean="0">
                          <a:solidFill>
                            <a:srgbClr val="002060"/>
                          </a:solidFill>
                        </a:rPr>
                        <a:t>Under-ascertainment</a:t>
                      </a:r>
                      <a:r>
                        <a:rPr lang="en-US" baseline="0" noProof="0" dirty="0" smtClean="0">
                          <a:solidFill>
                            <a:srgbClr val="002060"/>
                          </a:solidFill>
                        </a:rPr>
                        <a:t> of less severe defects (digits and phalanges)</a:t>
                      </a:r>
                    </a:p>
                    <a:p>
                      <a:r>
                        <a:rPr lang="en-US" baseline="0" noProof="0" dirty="0" smtClean="0">
                          <a:solidFill>
                            <a:srgbClr val="002060"/>
                          </a:solidFill>
                        </a:rPr>
                        <a:t>Over-reporting of mild cases that do not require treatment</a:t>
                      </a:r>
                    </a:p>
                    <a:p>
                      <a:r>
                        <a:rPr lang="en-US" baseline="0" noProof="0" dirty="0" smtClean="0">
                          <a:solidFill>
                            <a:srgbClr val="002060"/>
                          </a:solidFill>
                        </a:rPr>
                        <a:t>Higher prevalence in non-Hispanic American Indians  </a:t>
                      </a:r>
                      <a:endParaRPr lang="en-US" noProof="0" dirty="0">
                        <a:solidFill>
                          <a:srgbClr val="002060"/>
                        </a:solidFill>
                      </a:endParaRPr>
                    </a:p>
                  </a:txBody>
                  <a:tcPr/>
                </a:tc>
                <a:extLst>
                  <a:ext uri="{0D108BD9-81ED-4DB2-BD59-A6C34878D82A}">
                    <a16:rowId xmlns:a16="http://schemas.microsoft.com/office/drawing/2014/main" val="10002"/>
                  </a:ext>
                </a:extLst>
              </a:tr>
              <a:tr h="1087566">
                <a:tc>
                  <a:txBody>
                    <a:bodyPr/>
                    <a:lstStyle/>
                    <a:p>
                      <a:r>
                        <a:rPr lang="en-US" noProof="0" dirty="0" smtClean="0">
                          <a:solidFill>
                            <a:srgbClr val="002060"/>
                          </a:solidFill>
                        </a:rPr>
                        <a:t>Associations</a:t>
                      </a:r>
                      <a:endParaRPr lang="en-US" noProof="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a:buNone/>
                        <a:tabLst/>
                        <a:defRPr/>
                      </a:pPr>
                      <a:r>
                        <a:rPr lang="en-US" sz="1800" noProof="0" dirty="0" smtClean="0">
                          <a:solidFill>
                            <a:srgbClr val="002060"/>
                          </a:solidFill>
                          <a:sym typeface="Symbol"/>
                        </a:rPr>
                        <a:t>Estimated</a:t>
                      </a:r>
                      <a:r>
                        <a:rPr lang="en-US" sz="1800" baseline="0" noProof="0" dirty="0" smtClean="0">
                          <a:solidFill>
                            <a:srgbClr val="002060"/>
                          </a:solidFill>
                          <a:sym typeface="Symbol"/>
                        </a:rPr>
                        <a:t> </a:t>
                      </a:r>
                      <a:r>
                        <a:rPr lang="en-US" sz="1800" noProof="0" dirty="0" smtClean="0">
                          <a:solidFill>
                            <a:srgbClr val="002060"/>
                          </a:solidFill>
                          <a:sym typeface="Symbol"/>
                        </a:rPr>
                        <a:t>40-50%</a:t>
                      </a:r>
                      <a:r>
                        <a:rPr lang="en-US" sz="1800" baseline="0" noProof="0" dirty="0" smtClean="0">
                          <a:solidFill>
                            <a:srgbClr val="002060"/>
                          </a:solidFill>
                        </a:rPr>
                        <a:t> of all limb deficiencies have associated</a:t>
                      </a:r>
                    </a:p>
                    <a:p>
                      <a:pPr marL="0" marR="0" indent="0" algn="l" defTabSz="914400" rtl="0" eaLnBrk="1" fontAlgn="auto" latinLnBrk="0" hangingPunct="1">
                        <a:lnSpc>
                          <a:spcPct val="100000"/>
                        </a:lnSpc>
                        <a:spcBef>
                          <a:spcPts val="0"/>
                        </a:spcBef>
                        <a:spcAft>
                          <a:spcPts val="0"/>
                        </a:spcAft>
                        <a:buClrTx/>
                        <a:buSzTx/>
                        <a:buFont typeface="Symbol"/>
                        <a:buNone/>
                        <a:tabLst/>
                        <a:defRPr/>
                      </a:pPr>
                      <a:r>
                        <a:rPr lang="en-US" sz="1800" baseline="0" noProof="0" dirty="0" smtClean="0">
                          <a:solidFill>
                            <a:srgbClr val="002060"/>
                          </a:solidFill>
                        </a:rPr>
                        <a:t>malformations </a:t>
                      </a:r>
                    </a:p>
                    <a:p>
                      <a:pPr marL="0" marR="0" indent="0" algn="l" defTabSz="914400" rtl="0" eaLnBrk="1" fontAlgn="auto" latinLnBrk="0" hangingPunct="1">
                        <a:lnSpc>
                          <a:spcPct val="100000"/>
                        </a:lnSpc>
                        <a:spcBef>
                          <a:spcPts val="0"/>
                        </a:spcBef>
                        <a:spcAft>
                          <a:spcPts val="0"/>
                        </a:spcAft>
                        <a:buClrTx/>
                        <a:buSzTx/>
                        <a:buFont typeface="Symbol"/>
                        <a:buNone/>
                        <a:tabLst/>
                        <a:defRPr/>
                      </a:pPr>
                      <a:r>
                        <a:rPr lang="en-US" sz="1800" baseline="0" noProof="0" dirty="0" smtClean="0">
                          <a:solidFill>
                            <a:srgbClr val="002060"/>
                          </a:solidFill>
                        </a:rPr>
                        <a:t>Associated defects are more frequent in pre-axial types</a:t>
                      </a:r>
                    </a:p>
                  </a:txBody>
                  <a:tcPr/>
                </a:tc>
                <a:extLst>
                  <a:ext uri="{0D108BD9-81ED-4DB2-BD59-A6C34878D82A}">
                    <a16:rowId xmlns:a16="http://schemas.microsoft.com/office/drawing/2014/main" val="10003"/>
                  </a:ext>
                </a:extLst>
              </a:tr>
            </a:tbl>
          </a:graphicData>
        </a:graphic>
      </p:graphicFrame>
      <p:sp>
        <p:nvSpPr>
          <p:cNvPr id="7"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16</a:t>
            </a:fld>
            <a:endParaRPr lang="en-US" sz="1000" dirty="0">
              <a:solidFill>
                <a:srgbClr val="0F56DC"/>
              </a:solidFill>
              <a:latin typeface="Calibri" pitchFamily="34" charset="0"/>
            </a:endParaRPr>
          </a:p>
        </p:txBody>
      </p:sp>
      <p:sp>
        <p:nvSpPr>
          <p:cNvPr id="3" name="TextBox 2"/>
          <p:cNvSpPr txBox="1"/>
          <p:nvPr/>
        </p:nvSpPr>
        <p:spPr>
          <a:xfrm>
            <a:off x="481906" y="4821645"/>
            <a:ext cx="8056518" cy="1754326"/>
          </a:xfrm>
          <a:prstGeom prst="rect">
            <a:avLst/>
          </a:prstGeom>
          <a:noFill/>
        </p:spPr>
        <p:txBody>
          <a:bodyPr wrap="square" rtlCol="0">
            <a:spAutoFit/>
          </a:bodyPr>
          <a:lstStyle/>
          <a:p>
            <a:r>
              <a:rPr lang="en-US" dirty="0">
                <a:solidFill>
                  <a:srgbClr val="002060"/>
                </a:solidFill>
              </a:rPr>
              <a:t> </a:t>
            </a:r>
            <a:endParaRPr lang="en-US" sz="1200" dirty="0">
              <a:solidFill>
                <a:srgbClr val="002060"/>
              </a:solidFill>
            </a:endParaRPr>
          </a:p>
          <a:p>
            <a:r>
              <a:rPr lang="en-US" sz="1000" dirty="0" smtClean="0">
                <a:solidFill>
                  <a:srgbClr val="002060"/>
                </a:solidFill>
              </a:rPr>
              <a:t>ICBDSR Annual Report, 2010.</a:t>
            </a:r>
          </a:p>
          <a:p>
            <a:r>
              <a:rPr lang="en-US" sz="1000" dirty="0" smtClean="0">
                <a:solidFill>
                  <a:srgbClr val="002060"/>
                </a:solidFill>
              </a:rPr>
              <a:t>Stoll </a:t>
            </a:r>
            <a:r>
              <a:rPr lang="en-US" sz="1000" dirty="0">
                <a:solidFill>
                  <a:srgbClr val="002060"/>
                </a:solidFill>
              </a:rPr>
              <a:t>C et al. Associated malformations in patients with limb reduction deficiencies. European J Med Genet. 2010; 53:286e290.</a:t>
            </a:r>
          </a:p>
          <a:p>
            <a:r>
              <a:rPr lang="en-US" sz="1000" dirty="0">
                <a:solidFill>
                  <a:srgbClr val="002060"/>
                </a:solidFill>
              </a:rPr>
              <a:t>Strasbourg, France: 7.8/10,000</a:t>
            </a:r>
          </a:p>
          <a:p>
            <a:r>
              <a:rPr lang="en-US" sz="1000" dirty="0" err="1" smtClean="0">
                <a:solidFill>
                  <a:srgbClr val="002060"/>
                </a:solidFill>
              </a:rPr>
              <a:t>Froster-Iskenius</a:t>
            </a:r>
            <a:r>
              <a:rPr lang="en-US" sz="1000" dirty="0" smtClean="0">
                <a:solidFill>
                  <a:srgbClr val="002060"/>
                </a:solidFill>
              </a:rPr>
              <a:t> </a:t>
            </a:r>
            <a:r>
              <a:rPr lang="en-US" sz="1000" dirty="0">
                <a:solidFill>
                  <a:srgbClr val="002060"/>
                </a:solidFill>
              </a:rPr>
              <a:t>UG &amp; Baird PA. Limb Reduction Defects in Over One Million Consecutive </a:t>
            </a:r>
            <a:r>
              <a:rPr lang="en-US" sz="1000" dirty="0" err="1">
                <a:solidFill>
                  <a:srgbClr val="002060"/>
                </a:solidFill>
              </a:rPr>
              <a:t>Livebirths</a:t>
            </a:r>
            <a:r>
              <a:rPr lang="en-US" sz="1000" dirty="0">
                <a:solidFill>
                  <a:srgbClr val="002060"/>
                </a:solidFill>
              </a:rPr>
              <a:t>. Teratology. 1989; 39:127-135</a:t>
            </a:r>
          </a:p>
          <a:p>
            <a:r>
              <a:rPr lang="en-US" sz="1000" dirty="0">
                <a:solidFill>
                  <a:srgbClr val="002060"/>
                </a:solidFill>
              </a:rPr>
              <a:t>British Columbia: 5.97/10,000</a:t>
            </a:r>
          </a:p>
          <a:p>
            <a:r>
              <a:rPr lang="en-US" sz="1000" dirty="0">
                <a:solidFill>
                  <a:srgbClr val="002060"/>
                </a:solidFill>
              </a:rPr>
              <a:t>Kim K et al. Prevalence and Trends of Selected Congenital Malformations in New York State, 1983 to 2007. Birth Defects Research (Part A) 2013; 97:619-27.</a:t>
            </a:r>
          </a:p>
          <a:p>
            <a:r>
              <a:rPr lang="en-US" sz="1000" dirty="0">
                <a:solidFill>
                  <a:srgbClr val="002060"/>
                </a:solidFill>
              </a:rPr>
              <a:t>New York State: 4.38/10,000</a:t>
            </a:r>
          </a:p>
          <a:p>
            <a:endParaRPr lang="en-US" sz="10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000" b="1" dirty="0" smtClean="0">
                <a:solidFill>
                  <a:srgbClr val="0070C0"/>
                </a:solidFill>
              </a:rPr>
              <a:t>Variation in prevalence of limb deficiency </a:t>
            </a:r>
            <a:br>
              <a:rPr lang="en-US" sz="3000" b="1" dirty="0" smtClean="0">
                <a:solidFill>
                  <a:srgbClr val="0070C0"/>
                </a:solidFill>
              </a:rPr>
            </a:br>
            <a:r>
              <a:rPr lang="en-US" sz="3000" b="1" dirty="0" smtClean="0">
                <a:solidFill>
                  <a:srgbClr val="0070C0"/>
                </a:solidFill>
              </a:rPr>
              <a:t>in 43 surveillance programs</a:t>
            </a:r>
            <a:br>
              <a:rPr lang="en-US" sz="3000" b="1" dirty="0" smtClean="0">
                <a:solidFill>
                  <a:srgbClr val="0070C0"/>
                </a:solidFill>
              </a:rPr>
            </a:br>
            <a:r>
              <a:rPr lang="en-US" sz="3000" b="1" dirty="0" smtClean="0">
                <a:solidFill>
                  <a:srgbClr val="0070C0"/>
                </a:solidFill>
              </a:rPr>
              <a:t> (ICBDSR, 2004-2008)</a:t>
            </a:r>
            <a:endParaRPr lang="en-US" sz="3000" b="1" dirty="0">
              <a:solidFill>
                <a:srgbClr val="0070C0"/>
              </a:solidFill>
            </a:endParaRPr>
          </a:p>
        </p:txBody>
      </p:sp>
      <p:graphicFrame>
        <p:nvGraphicFramePr>
          <p:cNvPr id="3" name="Grafico 2" descr="This is a bar graph showing the variation in prevalence of limb deficiency in 43 surveillance programs. The graph shows a wide variation in the prevalence of limb deficiencies. " title="Bar graph"/>
          <p:cNvGraphicFramePr/>
          <p:nvPr>
            <p:extLst>
              <p:ext uri="{D42A27DB-BD31-4B8C-83A1-F6EECF244321}">
                <p14:modId xmlns:p14="http://schemas.microsoft.com/office/powerpoint/2010/main" val="40714491"/>
              </p:ext>
            </p:extLst>
          </p:nvPr>
        </p:nvGraphicFramePr>
        <p:xfrm>
          <a:off x="467544" y="2057400"/>
          <a:ext cx="7992888" cy="3603848"/>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llaDiTesto 10"/>
          <p:cNvSpPr txBox="1"/>
          <p:nvPr/>
        </p:nvSpPr>
        <p:spPr>
          <a:xfrm rot="16200000">
            <a:off x="-670271" y="3348929"/>
            <a:ext cx="2007344" cy="276999"/>
          </a:xfrm>
          <a:prstGeom prst="rect">
            <a:avLst/>
          </a:prstGeom>
          <a:noFill/>
        </p:spPr>
        <p:txBody>
          <a:bodyPr wrap="none" rtlCol="0">
            <a:spAutoFit/>
          </a:bodyPr>
          <a:lstStyle/>
          <a:p>
            <a:r>
              <a:rPr lang="en-US" sz="1200" b="1" dirty="0" smtClean="0">
                <a:solidFill>
                  <a:schemeClr val="tx2">
                    <a:lumMod val="75000"/>
                  </a:schemeClr>
                </a:solidFill>
              </a:rPr>
              <a:t>Prevalence per 10,000 births</a:t>
            </a:r>
            <a:endParaRPr lang="en-US" sz="1200" b="1" dirty="0">
              <a:solidFill>
                <a:schemeClr val="tx2">
                  <a:lumMod val="75000"/>
                </a:schemeClr>
              </a:solidFill>
            </a:endParaRPr>
          </a:p>
        </p:txBody>
      </p:sp>
      <p:sp>
        <p:nvSpPr>
          <p:cNvPr id="12" name="CasellaDiTesto 11"/>
          <p:cNvSpPr txBox="1"/>
          <p:nvPr/>
        </p:nvSpPr>
        <p:spPr>
          <a:xfrm>
            <a:off x="2195736" y="5641503"/>
            <a:ext cx="4752528" cy="307777"/>
          </a:xfrm>
          <a:prstGeom prst="rect">
            <a:avLst/>
          </a:prstGeom>
          <a:noFill/>
        </p:spPr>
        <p:txBody>
          <a:bodyPr wrap="square" rtlCol="0">
            <a:spAutoFit/>
          </a:bodyPr>
          <a:lstStyle/>
          <a:p>
            <a:pPr algn="ctr"/>
            <a:r>
              <a:rPr lang="en-US" sz="1400" b="1" dirty="0" smtClean="0">
                <a:solidFill>
                  <a:srgbClr val="002060"/>
                </a:solidFill>
              </a:rPr>
              <a:t>ICBDSR Programs</a:t>
            </a:r>
            <a:endParaRPr lang="en-US" sz="1400" b="1" dirty="0">
              <a:solidFill>
                <a:srgbClr val="002060"/>
              </a:solidFill>
            </a:endParaRPr>
          </a:p>
        </p:txBody>
      </p:sp>
      <p:sp>
        <p:nvSpPr>
          <p:cNvPr id="7"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17</a:t>
            </a:fld>
            <a:endParaRPr lang="en-US" sz="1000" dirty="0">
              <a:solidFill>
                <a:srgbClr val="0F56D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3200" b="1" dirty="0" smtClean="0">
                <a:solidFill>
                  <a:srgbClr val="002060"/>
                </a:solidFill>
              </a:rPr>
              <a:t>Approximate Proportion of Various Subtypes of Limb Deficiencies</a:t>
            </a:r>
            <a:endParaRPr lang="en-US" sz="3200" b="1" dirty="0">
              <a:solidFill>
                <a:srgbClr val="002060"/>
              </a:solidFill>
            </a:endParaRPr>
          </a:p>
        </p:txBody>
      </p:sp>
      <p:pic>
        <p:nvPicPr>
          <p:cNvPr id="4" name="Content Placeholder 3" descr="This is a pie chart showing the approximate proportion of various subtypes of limb deficiencies. " title="Pie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010" y="1772816"/>
            <a:ext cx="7864790" cy="4176464"/>
          </a:xfrm>
        </p:spPr>
      </p:pic>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18</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16009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65137" y="116632"/>
            <a:ext cx="8229600" cy="936104"/>
          </a:xfrm>
        </p:spPr>
        <p:txBody>
          <a:bodyPr>
            <a:normAutofit/>
          </a:bodyPr>
          <a:lstStyle/>
          <a:p>
            <a:r>
              <a:rPr lang="en-US" sz="3600" b="1" dirty="0" smtClean="0">
                <a:solidFill>
                  <a:srgbClr val="002060"/>
                </a:solidFill>
              </a:rPr>
              <a:t>Tips for </a:t>
            </a:r>
            <a:r>
              <a:rPr lang="en-US" sz="3600" b="1" dirty="0">
                <a:solidFill>
                  <a:srgbClr val="002060"/>
                </a:solidFill>
              </a:rPr>
              <a:t>R</a:t>
            </a:r>
            <a:r>
              <a:rPr lang="en-US" sz="3600" b="1" dirty="0" smtClean="0">
                <a:solidFill>
                  <a:srgbClr val="002060"/>
                </a:solidFill>
              </a:rPr>
              <a:t>eporting</a:t>
            </a:r>
          </a:p>
        </p:txBody>
      </p:sp>
      <p:sp>
        <p:nvSpPr>
          <p:cNvPr id="8195" name="Segnaposto contenuto 2"/>
          <p:cNvSpPr>
            <a:spLocks noGrp="1"/>
          </p:cNvSpPr>
          <p:nvPr>
            <p:ph idx="1"/>
          </p:nvPr>
        </p:nvSpPr>
        <p:spPr>
          <a:xfrm>
            <a:off x="475456" y="1340768"/>
            <a:ext cx="8345016" cy="4968552"/>
          </a:xfrm>
        </p:spPr>
        <p:txBody>
          <a:bodyPr>
            <a:noAutofit/>
          </a:bodyPr>
          <a:lstStyle/>
          <a:p>
            <a:pPr>
              <a:spcAft>
                <a:spcPts val="600"/>
              </a:spcAft>
            </a:pPr>
            <a:r>
              <a:rPr lang="en-US" sz="2400" dirty="0">
                <a:solidFill>
                  <a:schemeClr val="tx2"/>
                </a:solidFill>
              </a:rPr>
              <a:t>Describe the defect(s) precisely, indicating the </a:t>
            </a:r>
            <a:r>
              <a:rPr lang="en-US" sz="2400" dirty="0" smtClean="0">
                <a:solidFill>
                  <a:schemeClr val="tx2"/>
                </a:solidFill>
              </a:rPr>
              <a:t>bones involved </a:t>
            </a:r>
            <a:endParaRPr lang="en-US" sz="2400" dirty="0">
              <a:solidFill>
                <a:schemeClr val="tx2"/>
              </a:solidFill>
            </a:endParaRPr>
          </a:p>
          <a:p>
            <a:pPr>
              <a:spcAft>
                <a:spcPts val="600"/>
              </a:spcAft>
            </a:pPr>
            <a:r>
              <a:rPr lang="en-US" sz="2400" dirty="0">
                <a:solidFill>
                  <a:schemeClr val="tx2"/>
                </a:solidFill>
              </a:rPr>
              <a:t>Deficiencies affecting upper and lower limbs, even if different, are considered  a single anomaly</a:t>
            </a:r>
          </a:p>
          <a:p>
            <a:pPr>
              <a:spcAft>
                <a:spcPts val="600"/>
              </a:spcAft>
            </a:pPr>
            <a:r>
              <a:rPr lang="en-US" sz="2400" dirty="0" smtClean="0">
                <a:solidFill>
                  <a:schemeClr val="tx2"/>
                </a:solidFill>
              </a:rPr>
              <a:t>Take photographs; they are useful for review but </a:t>
            </a:r>
            <a:r>
              <a:rPr lang="en-US" sz="2400" dirty="0">
                <a:solidFill>
                  <a:schemeClr val="tx2"/>
                </a:solidFill>
              </a:rPr>
              <a:t>not sufficient for </a:t>
            </a:r>
            <a:r>
              <a:rPr lang="en-US" sz="2400" dirty="0" smtClean="0">
                <a:solidFill>
                  <a:schemeClr val="tx2"/>
                </a:solidFill>
              </a:rPr>
              <a:t>confirmation of diagnosis</a:t>
            </a:r>
            <a:endParaRPr lang="en-US" sz="2400" dirty="0">
              <a:solidFill>
                <a:schemeClr val="tx2"/>
              </a:solidFill>
            </a:endParaRPr>
          </a:p>
          <a:p>
            <a:r>
              <a:rPr lang="en-US" sz="2400" dirty="0" smtClean="0">
                <a:solidFill>
                  <a:schemeClr val="tx2"/>
                </a:solidFill>
              </a:rPr>
              <a:t>Describe </a:t>
            </a:r>
            <a:r>
              <a:rPr lang="en-US" sz="2400" dirty="0">
                <a:solidFill>
                  <a:schemeClr val="tx2"/>
                </a:solidFill>
              </a:rPr>
              <a:t>additional malformations if present </a:t>
            </a:r>
          </a:p>
          <a:p>
            <a:r>
              <a:rPr lang="en-US" sz="2400" dirty="0" smtClean="0">
                <a:solidFill>
                  <a:schemeClr val="tx2"/>
                </a:solidFill>
              </a:rPr>
              <a:t>Indicate whether a specialist was consulted</a:t>
            </a:r>
          </a:p>
          <a:p>
            <a:endParaRPr lang="en-US" sz="2400" dirty="0" smtClean="0">
              <a:solidFill>
                <a:srgbClr val="002060"/>
              </a:solidFill>
            </a:endParaRPr>
          </a:p>
        </p:txBody>
      </p:sp>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19</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16712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edg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edg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edg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edge">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edge">
                                      <p:cBhvr>
                                        <p:cTn id="27"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solidFill>
              </a:rPr>
              <a:t>Learning Objectives</a:t>
            </a:r>
            <a:endParaRPr lang="en-US" sz="3600" b="1" dirty="0">
              <a:solidFill>
                <a:schemeClr val="tx2"/>
              </a:solidFill>
            </a:endParaRPr>
          </a:p>
        </p:txBody>
      </p:sp>
      <p:sp>
        <p:nvSpPr>
          <p:cNvPr id="3" name="Content Placeholder 2"/>
          <p:cNvSpPr>
            <a:spLocks noGrp="1"/>
          </p:cNvSpPr>
          <p:nvPr>
            <p:ph idx="1"/>
          </p:nvPr>
        </p:nvSpPr>
        <p:spPr/>
        <p:txBody>
          <a:bodyPr/>
          <a:lstStyle/>
          <a:p>
            <a:r>
              <a:rPr lang="en-US" dirty="0">
                <a:solidFill>
                  <a:schemeClr val="tx2"/>
                </a:solidFill>
                <a:latin typeface="+mj-lt"/>
                <a:cs typeface="Arial" pitchFamily="34" charset="0"/>
              </a:rPr>
              <a:t>By the end of this presentation participants will be able to describe</a:t>
            </a:r>
            <a:r>
              <a:rPr lang="en-US" dirty="0" smtClean="0">
                <a:solidFill>
                  <a:schemeClr val="tx2"/>
                </a:solidFill>
                <a:latin typeface="+mj-lt"/>
                <a:cs typeface="Arial" pitchFamily="34" charset="0"/>
              </a:rPr>
              <a:t>:</a:t>
            </a:r>
          </a:p>
          <a:p>
            <a:pPr lvl="1"/>
            <a:r>
              <a:rPr lang="en-US" dirty="0" smtClean="0">
                <a:solidFill>
                  <a:schemeClr val="tx2"/>
                </a:solidFill>
                <a:latin typeface="+mj-lt"/>
                <a:cs typeface="Arial" pitchFamily="34" charset="0"/>
              </a:rPr>
              <a:t>Classification of limb deficiencies</a:t>
            </a:r>
            <a:endParaRPr lang="en-US" dirty="0">
              <a:solidFill>
                <a:schemeClr val="tx2"/>
              </a:solidFill>
              <a:latin typeface="+mj-lt"/>
              <a:cs typeface="Arial" pitchFamily="34" charset="0"/>
            </a:endParaRPr>
          </a:p>
          <a:p>
            <a:pPr lvl="1"/>
            <a:r>
              <a:rPr lang="en-US" dirty="0">
                <a:solidFill>
                  <a:schemeClr val="tx2"/>
                </a:solidFill>
                <a:latin typeface="+mj-lt"/>
                <a:cs typeface="Arial" pitchFamily="34" charset="0"/>
              </a:rPr>
              <a:t>Clinical features of </a:t>
            </a:r>
            <a:r>
              <a:rPr lang="en-US" dirty="0" smtClean="0">
                <a:solidFill>
                  <a:schemeClr val="tx2"/>
                </a:solidFill>
                <a:latin typeface="+mj-lt"/>
                <a:cs typeface="Arial" panose="020B0604020202020204" pitchFamily="34" charset="0"/>
              </a:rPr>
              <a:t>limb deficiencies</a:t>
            </a:r>
            <a:endParaRPr lang="en-US" dirty="0">
              <a:solidFill>
                <a:schemeClr val="tx2"/>
              </a:solidFill>
              <a:latin typeface="+mj-lt"/>
              <a:cs typeface="Arial" pitchFamily="34" charset="0"/>
            </a:endParaRPr>
          </a:p>
          <a:p>
            <a:pPr lvl="1"/>
            <a:r>
              <a:rPr lang="en-US" dirty="0">
                <a:solidFill>
                  <a:schemeClr val="tx2"/>
                </a:solidFill>
                <a:latin typeface="+mj-lt"/>
                <a:cs typeface="Arial" pitchFamily="34" charset="0"/>
              </a:rPr>
              <a:t>Elements of coding and reporting</a:t>
            </a:r>
          </a:p>
          <a:p>
            <a:pPr lvl="1"/>
            <a:r>
              <a:rPr lang="en-US" dirty="0">
                <a:solidFill>
                  <a:schemeClr val="tx2"/>
                </a:solidFill>
                <a:latin typeface="+mj-lt"/>
                <a:cs typeface="Arial" pitchFamily="34" charset="0"/>
              </a:rPr>
              <a:t>Main epidemiological features of limb deficiencies</a:t>
            </a:r>
          </a:p>
          <a:p>
            <a:endParaRPr lang="en-US" dirty="0">
              <a:solidFill>
                <a:schemeClr val="tx2"/>
              </a:solidFill>
            </a:endParaRPr>
          </a:p>
        </p:txBody>
      </p:sp>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02060"/>
                </a:solidFill>
                <a:latin typeface="Calibri" pitchFamily="34" charset="0"/>
              </a:rPr>
              <a:t>Limb deficiencies                                                                                                                                                            			</a:t>
            </a:r>
            <a:r>
              <a:rPr lang="en-U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a:defRPr/>
              </a:pPr>
              <a:t>2</a:t>
            </a:fld>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37232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solidFill>
                  <a:srgbClr val="002060"/>
                </a:solidFill>
              </a:rPr>
              <a:t>Example of Standard Drawing </a:t>
            </a:r>
            <a:endParaRPr lang="en-US" b="1" dirty="0">
              <a:solidFill>
                <a:srgbClr val="002060"/>
              </a:solidFill>
            </a:endParaRPr>
          </a:p>
        </p:txBody>
      </p:sp>
      <p:pic>
        <p:nvPicPr>
          <p:cNvPr id="1026" name="Picture 2" descr="This is an example of standard drawings for the arms, palms facing upwards, the tops of the legs, an x-ray view of the arms, palms facing upwards, and an x-ray view of the legs.  " title="Examples of standard drawing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23949" y="2204864"/>
            <a:ext cx="7664475" cy="1831099"/>
          </a:xfrm>
          <a:prstGeom prst="rect">
            <a:avLst/>
          </a:prstGeom>
          <a:noFill/>
          <a:ln w="9525">
            <a:solidFill>
              <a:srgbClr val="0070C0"/>
            </a:solidFill>
          </a:ln>
        </p:spPr>
      </p:pic>
      <p:pic>
        <p:nvPicPr>
          <p:cNvPr id="8" name="Picture 2" descr="This is an example of standard drawings for the hands, palms facing upwards, the tops of the feet, an x-ray view of the hands, palms facing upwards, and an x-ray view of the feet." title="Example of standard drawi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23949" y="4365104"/>
            <a:ext cx="7664475" cy="914576"/>
          </a:xfrm>
          <a:prstGeom prst="rect">
            <a:avLst/>
          </a:prstGeom>
          <a:noFill/>
          <a:ln w="9525">
            <a:solidFill>
              <a:srgbClr val="0070C0"/>
            </a:solidFill>
          </a:ln>
        </p:spPr>
      </p:pic>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20</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262372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Recommendations</a:t>
            </a:r>
            <a:r>
              <a:rPr lang="en-US" sz="3600" dirty="0">
                <a:solidFill>
                  <a:srgbClr val="002060"/>
                </a:solidFill>
              </a:rPr>
              <a:t/>
            </a:r>
            <a:br>
              <a:rPr lang="en-US" sz="3600" dirty="0">
                <a:solidFill>
                  <a:srgbClr val="002060"/>
                </a:solidFill>
              </a:rPr>
            </a:br>
            <a:endParaRPr lang="en-US" sz="3600" dirty="0">
              <a:solidFill>
                <a:srgbClr val="002060"/>
              </a:solidFill>
            </a:endParaRPr>
          </a:p>
        </p:txBody>
      </p:sp>
      <p:sp>
        <p:nvSpPr>
          <p:cNvPr id="5" name="Content Placeholder 4"/>
          <p:cNvSpPr>
            <a:spLocks noGrp="1"/>
          </p:cNvSpPr>
          <p:nvPr>
            <p:ph idx="1"/>
          </p:nvPr>
        </p:nvSpPr>
        <p:spPr>
          <a:xfrm>
            <a:off x="457200" y="1124744"/>
            <a:ext cx="8229600" cy="4988024"/>
          </a:xfrm>
        </p:spPr>
        <p:txBody>
          <a:bodyPr>
            <a:noAutofit/>
          </a:bodyPr>
          <a:lstStyle/>
          <a:p>
            <a:pPr marL="0" indent="0">
              <a:buNone/>
            </a:pPr>
            <a:r>
              <a:rPr lang="en-GB" sz="1800" dirty="0" smtClean="0">
                <a:solidFill>
                  <a:srgbClr val="002060"/>
                </a:solidFill>
              </a:rPr>
              <a:t>Reduction </a:t>
            </a:r>
            <a:r>
              <a:rPr lang="en-GB" sz="1800" dirty="0">
                <a:solidFill>
                  <a:srgbClr val="002060"/>
                </a:solidFill>
              </a:rPr>
              <a:t>defects of upper limbs</a:t>
            </a:r>
            <a:endParaRPr lang="en-US" sz="1800" dirty="0">
              <a:solidFill>
                <a:srgbClr val="002060"/>
              </a:solidFill>
            </a:endParaRPr>
          </a:p>
          <a:p>
            <a:r>
              <a:rPr lang="en-GB" sz="1050" dirty="0">
                <a:solidFill>
                  <a:srgbClr val="002060"/>
                </a:solidFill>
              </a:rPr>
              <a:t>Q71 	Reduction defects of upper limb (avoid using this general code if more specific information is available)</a:t>
            </a:r>
            <a:endParaRPr lang="en-US" sz="1050" dirty="0">
              <a:solidFill>
                <a:srgbClr val="002060"/>
              </a:solidFill>
            </a:endParaRPr>
          </a:p>
          <a:p>
            <a:r>
              <a:rPr lang="en-GB" sz="1050" dirty="0">
                <a:solidFill>
                  <a:srgbClr val="002060"/>
                </a:solidFill>
              </a:rPr>
              <a:t>Q71.0	Congenital complete absence of upper limb(s)</a:t>
            </a:r>
            <a:endParaRPr lang="en-US" sz="1050" dirty="0">
              <a:solidFill>
                <a:srgbClr val="002060"/>
              </a:solidFill>
            </a:endParaRPr>
          </a:p>
          <a:p>
            <a:pPr marL="0" indent="0">
              <a:buNone/>
            </a:pPr>
            <a:r>
              <a:rPr lang="en-GB" sz="1050" dirty="0" smtClean="0">
                <a:solidFill>
                  <a:srgbClr val="002060"/>
                </a:solidFill>
              </a:rPr>
              <a:t>                          Amelia </a:t>
            </a:r>
            <a:r>
              <a:rPr lang="en-GB" sz="1050" dirty="0">
                <a:solidFill>
                  <a:srgbClr val="002060"/>
                </a:solidFill>
              </a:rPr>
              <a:t>of upper limb</a:t>
            </a:r>
            <a:endParaRPr lang="en-US" sz="1050" dirty="0">
              <a:solidFill>
                <a:srgbClr val="002060"/>
              </a:solidFill>
            </a:endParaRPr>
          </a:p>
          <a:p>
            <a:r>
              <a:rPr lang="en-GB" sz="1050" dirty="0">
                <a:solidFill>
                  <a:srgbClr val="002060"/>
                </a:solidFill>
              </a:rPr>
              <a:t>Q71.1	Congenital absence of upper arm and forearm with hand present</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Phocomelia</a:t>
            </a:r>
            <a:r>
              <a:rPr lang="en-GB" sz="1050" dirty="0" smtClean="0">
                <a:solidFill>
                  <a:srgbClr val="002060"/>
                </a:solidFill>
              </a:rPr>
              <a:t> </a:t>
            </a:r>
            <a:r>
              <a:rPr lang="en-GB" sz="1050" dirty="0">
                <a:solidFill>
                  <a:srgbClr val="002060"/>
                </a:solidFill>
              </a:rPr>
              <a:t>of upper limb</a:t>
            </a:r>
            <a:endParaRPr lang="en-US" sz="1050" dirty="0">
              <a:solidFill>
                <a:srgbClr val="002060"/>
              </a:solidFill>
            </a:endParaRPr>
          </a:p>
          <a:p>
            <a:r>
              <a:rPr lang="en-GB" sz="1050" dirty="0">
                <a:solidFill>
                  <a:srgbClr val="002060"/>
                </a:solidFill>
              </a:rPr>
              <a:t>Q71.2	Congenital absence of both forearm and hand</a:t>
            </a:r>
            <a:endParaRPr lang="en-US" sz="1050" dirty="0">
              <a:solidFill>
                <a:srgbClr val="002060"/>
              </a:solidFill>
            </a:endParaRPr>
          </a:p>
          <a:p>
            <a:r>
              <a:rPr lang="en-GB" sz="1050" dirty="0">
                <a:solidFill>
                  <a:srgbClr val="002060"/>
                </a:solidFill>
              </a:rPr>
              <a:t>Q71.3	Congenital absence of hand and finger(s)</a:t>
            </a:r>
            <a:endParaRPr lang="en-US" sz="1050" dirty="0">
              <a:solidFill>
                <a:srgbClr val="002060"/>
              </a:solidFill>
            </a:endParaRPr>
          </a:p>
          <a:p>
            <a:r>
              <a:rPr lang="en-GB" sz="1050" dirty="0">
                <a:solidFill>
                  <a:srgbClr val="002060"/>
                </a:solidFill>
              </a:rPr>
              <a:t>Q71.30	Congenital absence of finger(s) </a:t>
            </a:r>
            <a:endParaRPr lang="en-US" sz="1050" dirty="0">
              <a:solidFill>
                <a:srgbClr val="002060"/>
              </a:solidFill>
            </a:endParaRPr>
          </a:p>
          <a:p>
            <a:pPr marL="0" indent="0">
              <a:buNone/>
            </a:pPr>
            <a:r>
              <a:rPr lang="en-GB" sz="1050" dirty="0" smtClean="0">
                <a:solidFill>
                  <a:srgbClr val="002060"/>
                </a:solidFill>
              </a:rPr>
              <a:t>                          (</a:t>
            </a:r>
            <a:r>
              <a:rPr lang="en-GB" sz="1050" dirty="0">
                <a:solidFill>
                  <a:srgbClr val="002060"/>
                </a:solidFill>
              </a:rPr>
              <a:t>Remainder of hand intact)</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Aphalangia</a:t>
            </a:r>
            <a:r>
              <a:rPr lang="en-GB" sz="1050" dirty="0">
                <a:solidFill>
                  <a:srgbClr val="002060"/>
                </a:solidFill>
              </a:rPr>
              <a:t>: absent phalanx (an individual bone in a finger) or phalanges</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Adactyly</a:t>
            </a:r>
            <a:r>
              <a:rPr lang="en-GB" sz="1050" dirty="0">
                <a:solidFill>
                  <a:srgbClr val="002060"/>
                </a:solidFill>
              </a:rPr>
              <a:t>: absence of fingers (generally refers to all fingers on a hand, although soft tissue nubbins without bones can </a:t>
            </a:r>
            <a:r>
              <a:rPr lang="en-GB" sz="1050" dirty="0" smtClean="0">
                <a:solidFill>
                  <a:srgbClr val="002060"/>
                </a:solidFill>
              </a:rPr>
              <a:t> be </a:t>
            </a:r>
            <a:r>
              <a:rPr lang="en-GB" sz="1050" dirty="0">
                <a:solidFill>
                  <a:srgbClr val="002060"/>
                </a:solidFill>
              </a:rPr>
              <a:t>present)</a:t>
            </a:r>
            <a:endParaRPr lang="en-US" sz="1050" dirty="0">
              <a:solidFill>
                <a:srgbClr val="002060"/>
              </a:solidFill>
            </a:endParaRPr>
          </a:p>
          <a:p>
            <a:pPr marL="0" indent="0">
              <a:buNone/>
            </a:pPr>
            <a:r>
              <a:rPr lang="en-GB" sz="1050" dirty="0" smtClean="0">
                <a:solidFill>
                  <a:srgbClr val="002060"/>
                </a:solidFill>
              </a:rPr>
              <a:t>                           </a:t>
            </a:r>
            <a:r>
              <a:rPr lang="en-GB" sz="1050" dirty="0" err="1" smtClean="0">
                <a:solidFill>
                  <a:srgbClr val="002060"/>
                </a:solidFill>
              </a:rPr>
              <a:t>Oligodactyly</a:t>
            </a:r>
            <a:r>
              <a:rPr lang="en-GB" sz="1050" dirty="0">
                <a:solidFill>
                  <a:srgbClr val="002060"/>
                </a:solidFill>
              </a:rPr>
              <a:t>: fewer than 10 complete fingers</a:t>
            </a:r>
            <a:endParaRPr lang="en-US" sz="1050" dirty="0">
              <a:solidFill>
                <a:srgbClr val="002060"/>
              </a:solidFill>
            </a:endParaRPr>
          </a:p>
          <a:p>
            <a:r>
              <a:rPr lang="en-GB" sz="1050" dirty="0">
                <a:solidFill>
                  <a:srgbClr val="002060"/>
                </a:solidFill>
              </a:rPr>
              <a:t>Q71.31	Absence or hypoplasia of thumb</a:t>
            </a:r>
            <a:endParaRPr lang="en-US" sz="1050" dirty="0">
              <a:solidFill>
                <a:srgbClr val="002060"/>
              </a:solidFill>
            </a:endParaRPr>
          </a:p>
          <a:p>
            <a:pPr marL="0" indent="0">
              <a:buNone/>
            </a:pPr>
            <a:r>
              <a:rPr lang="en-GB" sz="1050" dirty="0" smtClean="0">
                <a:solidFill>
                  <a:srgbClr val="002060"/>
                </a:solidFill>
              </a:rPr>
              <a:t>                          (</a:t>
            </a:r>
            <a:r>
              <a:rPr lang="en-GB" sz="1050" dirty="0">
                <a:solidFill>
                  <a:srgbClr val="002060"/>
                </a:solidFill>
              </a:rPr>
              <a:t>Other digits intact)</a:t>
            </a:r>
            <a:endParaRPr lang="en-US" sz="1050" dirty="0">
              <a:solidFill>
                <a:srgbClr val="002060"/>
              </a:solidFill>
            </a:endParaRPr>
          </a:p>
          <a:p>
            <a:r>
              <a:rPr lang="en-GB" sz="1050" dirty="0">
                <a:solidFill>
                  <a:srgbClr val="002060"/>
                </a:solidFill>
              </a:rPr>
              <a:t>Q71.4	Longitudinal reduction defect of radius		</a:t>
            </a:r>
            <a:endParaRPr lang="en-US" sz="1050" dirty="0">
              <a:solidFill>
                <a:srgbClr val="002060"/>
              </a:solidFill>
            </a:endParaRPr>
          </a:p>
          <a:p>
            <a:pPr marL="0" indent="0">
              <a:buNone/>
            </a:pPr>
            <a:r>
              <a:rPr lang="es-ES" sz="1050" dirty="0" smtClean="0">
                <a:solidFill>
                  <a:srgbClr val="002060"/>
                </a:solidFill>
              </a:rPr>
              <a:t>                          Radial </a:t>
            </a:r>
            <a:r>
              <a:rPr lang="es-ES" sz="1050" dirty="0">
                <a:solidFill>
                  <a:srgbClr val="002060"/>
                </a:solidFill>
              </a:rPr>
              <a:t>aplasia/</a:t>
            </a:r>
            <a:r>
              <a:rPr lang="es-ES" sz="1050" dirty="0" err="1">
                <a:solidFill>
                  <a:srgbClr val="002060"/>
                </a:solidFill>
              </a:rPr>
              <a:t>hypoplasia</a:t>
            </a:r>
            <a:endParaRPr lang="en-US" sz="1050" dirty="0">
              <a:solidFill>
                <a:srgbClr val="002060"/>
              </a:solidFill>
            </a:endParaRPr>
          </a:p>
          <a:p>
            <a:pPr marL="0" indent="0">
              <a:buNone/>
            </a:pPr>
            <a:r>
              <a:rPr lang="es-ES" sz="1050" dirty="0" smtClean="0">
                <a:solidFill>
                  <a:srgbClr val="002060"/>
                </a:solidFill>
              </a:rPr>
              <a:t>                          </a:t>
            </a:r>
            <a:r>
              <a:rPr lang="es-ES" sz="1050" dirty="0" err="1" smtClean="0">
                <a:solidFill>
                  <a:srgbClr val="002060"/>
                </a:solidFill>
              </a:rPr>
              <a:t>Clubhand</a:t>
            </a:r>
            <a:r>
              <a:rPr lang="es-ES" sz="1050" dirty="0" smtClean="0">
                <a:solidFill>
                  <a:srgbClr val="002060"/>
                </a:solidFill>
              </a:rPr>
              <a:t> </a:t>
            </a:r>
            <a:r>
              <a:rPr lang="es-ES" sz="1050" dirty="0">
                <a:solidFill>
                  <a:srgbClr val="002060"/>
                </a:solidFill>
              </a:rPr>
              <a:t>(</a:t>
            </a:r>
            <a:r>
              <a:rPr lang="es-ES" sz="1050" dirty="0" err="1">
                <a:solidFill>
                  <a:srgbClr val="002060"/>
                </a:solidFill>
              </a:rPr>
              <a:t>congenital</a:t>
            </a:r>
            <a:r>
              <a:rPr lang="es-ES" sz="1050" dirty="0">
                <a:solidFill>
                  <a:srgbClr val="002060"/>
                </a:solidFill>
              </a:rPr>
              <a:t>)</a:t>
            </a:r>
            <a:endParaRPr lang="en-US" sz="1050" dirty="0">
              <a:solidFill>
                <a:srgbClr val="002060"/>
              </a:solidFill>
            </a:endParaRPr>
          </a:p>
          <a:p>
            <a:pPr marL="0" indent="0">
              <a:buNone/>
            </a:pPr>
            <a:r>
              <a:rPr lang="en-GB" sz="1050" dirty="0" smtClean="0">
                <a:solidFill>
                  <a:srgbClr val="002060"/>
                </a:solidFill>
              </a:rPr>
              <a:t>                          Radial </a:t>
            </a:r>
            <a:r>
              <a:rPr lang="en-GB" sz="1050" dirty="0" err="1">
                <a:solidFill>
                  <a:srgbClr val="002060"/>
                </a:solidFill>
              </a:rPr>
              <a:t>clubhand</a:t>
            </a:r>
            <a:endParaRPr lang="en-US" sz="1050" dirty="0">
              <a:solidFill>
                <a:srgbClr val="002060"/>
              </a:solidFill>
            </a:endParaRPr>
          </a:p>
          <a:p>
            <a:r>
              <a:rPr lang="en-GB" sz="1050" dirty="0">
                <a:solidFill>
                  <a:srgbClr val="002060"/>
                </a:solidFill>
              </a:rPr>
              <a:t>Q71.5	Longitudinal reduction defect of ulna</a:t>
            </a:r>
            <a:endParaRPr lang="en-US" sz="1050" dirty="0">
              <a:solidFill>
                <a:srgbClr val="002060"/>
              </a:solidFill>
            </a:endParaRPr>
          </a:p>
          <a:p>
            <a:pPr marL="0" indent="0">
              <a:buNone/>
            </a:pPr>
            <a:r>
              <a:rPr lang="es-ES" sz="1050" dirty="0" smtClean="0">
                <a:solidFill>
                  <a:srgbClr val="002060"/>
                </a:solidFill>
              </a:rPr>
              <a:t>                           </a:t>
            </a:r>
            <a:r>
              <a:rPr lang="es-ES" sz="1050" dirty="0" err="1" smtClean="0">
                <a:solidFill>
                  <a:srgbClr val="002060"/>
                </a:solidFill>
              </a:rPr>
              <a:t>Ulnar</a:t>
            </a:r>
            <a:r>
              <a:rPr lang="es-ES" sz="1050" dirty="0" smtClean="0">
                <a:solidFill>
                  <a:srgbClr val="002060"/>
                </a:solidFill>
              </a:rPr>
              <a:t> </a:t>
            </a:r>
            <a:r>
              <a:rPr lang="es-ES" sz="1050" dirty="0">
                <a:solidFill>
                  <a:srgbClr val="002060"/>
                </a:solidFill>
              </a:rPr>
              <a:t>aplasia/</a:t>
            </a:r>
            <a:r>
              <a:rPr lang="es-ES" sz="1050" dirty="0" err="1">
                <a:solidFill>
                  <a:srgbClr val="002060"/>
                </a:solidFill>
              </a:rPr>
              <a:t>hypoplasia</a:t>
            </a:r>
            <a:endParaRPr lang="en-US" sz="1050" dirty="0">
              <a:solidFill>
                <a:srgbClr val="002060"/>
              </a:solidFill>
            </a:endParaRPr>
          </a:p>
          <a:p>
            <a:r>
              <a:rPr lang="es-ES" sz="1050" dirty="0">
                <a:solidFill>
                  <a:srgbClr val="002060"/>
                </a:solidFill>
              </a:rPr>
              <a:t>Q71.6	</a:t>
            </a:r>
            <a:r>
              <a:rPr lang="es-ES" sz="1050" dirty="0" err="1">
                <a:solidFill>
                  <a:srgbClr val="002060"/>
                </a:solidFill>
              </a:rPr>
              <a:t>Lobster-claw</a:t>
            </a:r>
            <a:r>
              <a:rPr lang="es-ES" sz="1050" dirty="0">
                <a:solidFill>
                  <a:srgbClr val="002060"/>
                </a:solidFill>
              </a:rPr>
              <a:t> </a:t>
            </a:r>
            <a:r>
              <a:rPr lang="es-ES" sz="1050" dirty="0" err="1">
                <a:solidFill>
                  <a:srgbClr val="002060"/>
                </a:solidFill>
              </a:rPr>
              <a:t>hand</a:t>
            </a:r>
            <a:endParaRPr lang="en-US" sz="1050" dirty="0">
              <a:solidFill>
                <a:srgbClr val="002060"/>
              </a:solidFill>
            </a:endParaRPr>
          </a:p>
          <a:p>
            <a:pPr marL="0" indent="0">
              <a:buNone/>
            </a:pPr>
            <a:r>
              <a:rPr lang="en-GB" sz="1050" dirty="0" smtClean="0">
                <a:solidFill>
                  <a:srgbClr val="002060"/>
                </a:solidFill>
              </a:rPr>
              <a:t>                          Split </a:t>
            </a:r>
            <a:r>
              <a:rPr lang="en-GB" sz="1050" dirty="0">
                <a:solidFill>
                  <a:srgbClr val="002060"/>
                </a:solidFill>
              </a:rPr>
              <a:t>hand</a:t>
            </a:r>
            <a:endParaRPr lang="en-US" sz="1050" dirty="0">
              <a:solidFill>
                <a:srgbClr val="002060"/>
              </a:solidFill>
            </a:endParaRPr>
          </a:p>
          <a:p>
            <a:pPr marL="0" indent="0">
              <a:buNone/>
            </a:pPr>
            <a:r>
              <a:rPr lang="en-GB" sz="1050" dirty="0" smtClean="0">
                <a:solidFill>
                  <a:srgbClr val="002060"/>
                </a:solidFill>
              </a:rPr>
              <a:t>                          Congenital </a:t>
            </a:r>
            <a:r>
              <a:rPr lang="en-GB" sz="1050" dirty="0">
                <a:solidFill>
                  <a:srgbClr val="002060"/>
                </a:solidFill>
              </a:rPr>
              <a:t>cleft hand</a:t>
            </a:r>
            <a:endParaRPr lang="en-US" sz="1050" dirty="0">
              <a:solidFill>
                <a:srgbClr val="002060"/>
              </a:solidFill>
            </a:endParaRPr>
          </a:p>
          <a:p>
            <a:r>
              <a:rPr lang="en-GB" sz="1050" dirty="0">
                <a:solidFill>
                  <a:srgbClr val="002060"/>
                </a:solidFill>
              </a:rPr>
              <a:t>Q71.8	Other reduction defects of upper limb(s)</a:t>
            </a:r>
            <a:endParaRPr lang="en-US" sz="1050" dirty="0">
              <a:solidFill>
                <a:srgbClr val="002060"/>
              </a:solidFill>
            </a:endParaRPr>
          </a:p>
          <a:p>
            <a:pPr marL="0" indent="0">
              <a:buNone/>
            </a:pPr>
            <a:r>
              <a:rPr lang="en-GB" sz="1050" dirty="0" smtClean="0">
                <a:solidFill>
                  <a:srgbClr val="002060"/>
                </a:solidFill>
              </a:rPr>
              <a:t>                           Congenital </a:t>
            </a:r>
            <a:r>
              <a:rPr lang="en-GB" sz="1050" dirty="0">
                <a:solidFill>
                  <a:srgbClr val="002060"/>
                </a:solidFill>
              </a:rPr>
              <a:t>shortening of upper limb(s)</a:t>
            </a:r>
            <a:endParaRPr lang="en-US" sz="1050" dirty="0">
              <a:solidFill>
                <a:srgbClr val="002060"/>
              </a:solidFill>
            </a:endParaRPr>
          </a:p>
          <a:p>
            <a:r>
              <a:rPr lang="en-GB" sz="1050" dirty="0">
                <a:solidFill>
                  <a:srgbClr val="002060"/>
                </a:solidFill>
              </a:rPr>
              <a:t>Q71.9	Reduction defect of upper limb, </a:t>
            </a:r>
            <a:r>
              <a:rPr lang="en-GB" sz="1050" dirty="0" smtClean="0">
                <a:solidFill>
                  <a:srgbClr val="002060"/>
                </a:solidFill>
              </a:rPr>
              <a:t>unspecified</a:t>
            </a:r>
            <a:endParaRPr lang="en-US" sz="1050" dirty="0">
              <a:solidFill>
                <a:srgbClr val="002060"/>
              </a:solidFill>
            </a:endParaRPr>
          </a:p>
        </p:txBody>
      </p:sp>
      <p:sp>
        <p:nvSpPr>
          <p:cNvPr id="8"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21</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57914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37" y="44624"/>
            <a:ext cx="8229600" cy="1143000"/>
          </a:xfrm>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a:t>
            </a:r>
            <a:r>
              <a:rPr lang="en-GB" sz="3600" dirty="0">
                <a:solidFill>
                  <a:srgbClr val="002060"/>
                </a:solidFill>
              </a:rPr>
              <a:t>R</a:t>
            </a:r>
            <a:r>
              <a:rPr lang="en-GB" sz="3600" dirty="0" smtClean="0">
                <a:solidFill>
                  <a:srgbClr val="002060"/>
                </a:solidFill>
              </a:rPr>
              <a:t>ecommendations</a:t>
            </a:r>
            <a:endParaRPr lang="en-US" sz="3600" dirty="0">
              <a:solidFill>
                <a:srgbClr val="002060"/>
              </a:solidFill>
            </a:endParaRPr>
          </a:p>
        </p:txBody>
      </p:sp>
      <p:sp>
        <p:nvSpPr>
          <p:cNvPr id="3" name="Content Placeholder 2"/>
          <p:cNvSpPr>
            <a:spLocks noGrp="1"/>
          </p:cNvSpPr>
          <p:nvPr>
            <p:ph idx="1"/>
          </p:nvPr>
        </p:nvSpPr>
        <p:spPr>
          <a:xfrm>
            <a:off x="228600" y="1196752"/>
            <a:ext cx="8702675" cy="5040560"/>
          </a:xfrm>
        </p:spPr>
        <p:txBody>
          <a:bodyPr>
            <a:noAutofit/>
          </a:bodyPr>
          <a:lstStyle/>
          <a:p>
            <a:pPr marL="0" indent="0">
              <a:buNone/>
            </a:pPr>
            <a:r>
              <a:rPr lang="en-US" sz="1800" dirty="0" smtClean="0">
                <a:solidFill>
                  <a:srgbClr val="002060"/>
                </a:solidFill>
              </a:rPr>
              <a:t>Reduction defect of lower limbs</a:t>
            </a:r>
          </a:p>
          <a:p>
            <a:r>
              <a:rPr lang="en-US" sz="1200" dirty="0" smtClean="0">
                <a:solidFill>
                  <a:srgbClr val="002060"/>
                </a:solidFill>
              </a:rPr>
              <a:t>Q72	Reduction defects of lower limb (avoid using this general code if more specific information is available)</a:t>
            </a:r>
          </a:p>
          <a:p>
            <a:r>
              <a:rPr lang="en-US" sz="1200" dirty="0" smtClean="0">
                <a:solidFill>
                  <a:srgbClr val="002060"/>
                </a:solidFill>
              </a:rPr>
              <a:t>Q72.0	Congenital complete absence of lower limb(s)</a:t>
            </a:r>
          </a:p>
          <a:p>
            <a:pPr marL="0" indent="0">
              <a:buNone/>
            </a:pPr>
            <a:r>
              <a:rPr lang="en-US" sz="1200" dirty="0" smtClean="0">
                <a:solidFill>
                  <a:srgbClr val="002060"/>
                </a:solidFill>
              </a:rPr>
              <a:t>                        Amelia of lower limb</a:t>
            </a:r>
          </a:p>
          <a:p>
            <a:r>
              <a:rPr lang="en-US" sz="1200" dirty="0" smtClean="0">
                <a:solidFill>
                  <a:srgbClr val="002060"/>
                </a:solidFill>
              </a:rPr>
              <a:t>Q72.1	Congenital absence of thigh and lower leg with foot present</a:t>
            </a:r>
          </a:p>
          <a:p>
            <a:pPr marL="0" indent="0">
              <a:buNone/>
            </a:pPr>
            <a:r>
              <a:rPr lang="en-US" sz="1200" dirty="0" smtClean="0">
                <a:solidFill>
                  <a:srgbClr val="002060"/>
                </a:solidFill>
              </a:rPr>
              <a:t>                         </a:t>
            </a:r>
            <a:r>
              <a:rPr lang="en-US" sz="1200" dirty="0" err="1" smtClean="0">
                <a:solidFill>
                  <a:srgbClr val="002060"/>
                </a:solidFill>
              </a:rPr>
              <a:t>Phocomelia</a:t>
            </a:r>
            <a:r>
              <a:rPr lang="en-US" sz="1200" dirty="0" smtClean="0">
                <a:solidFill>
                  <a:srgbClr val="002060"/>
                </a:solidFill>
              </a:rPr>
              <a:t> of lower limb</a:t>
            </a:r>
          </a:p>
          <a:p>
            <a:r>
              <a:rPr lang="en-US" sz="1200" dirty="0" smtClean="0">
                <a:solidFill>
                  <a:srgbClr val="002060"/>
                </a:solidFill>
              </a:rPr>
              <a:t>Q72.2	Congenital absence of both lower leg and foot</a:t>
            </a:r>
          </a:p>
          <a:p>
            <a:r>
              <a:rPr lang="en-US" sz="1200" dirty="0" smtClean="0">
                <a:solidFill>
                  <a:srgbClr val="002060"/>
                </a:solidFill>
              </a:rPr>
              <a:t>Q72.3	Congenital absence of foot and toe(s)</a:t>
            </a:r>
          </a:p>
          <a:p>
            <a:r>
              <a:rPr lang="en-US" sz="1200" dirty="0" smtClean="0">
                <a:solidFill>
                  <a:srgbClr val="002060"/>
                </a:solidFill>
              </a:rPr>
              <a:t>Q72.30	Congenital absence or hypoplasia of toe (s) with remainder of foot intact</a:t>
            </a:r>
          </a:p>
          <a:p>
            <a:pPr marL="0" indent="0">
              <a:buNone/>
            </a:pPr>
            <a:r>
              <a:rPr lang="en-US" sz="1200" dirty="0" smtClean="0">
                <a:solidFill>
                  <a:srgbClr val="002060"/>
                </a:solidFill>
              </a:rPr>
              <a:t>                        </a:t>
            </a:r>
            <a:r>
              <a:rPr lang="en-US" sz="1200" dirty="0" err="1" smtClean="0">
                <a:solidFill>
                  <a:srgbClr val="002060"/>
                </a:solidFill>
              </a:rPr>
              <a:t>Aphalangia</a:t>
            </a:r>
            <a:r>
              <a:rPr lang="en-US" sz="1200" dirty="0" smtClean="0">
                <a:solidFill>
                  <a:srgbClr val="002060"/>
                </a:solidFill>
              </a:rPr>
              <a:t>: absent phalanx (an individual bone in a toe) or phalanges</a:t>
            </a:r>
          </a:p>
          <a:p>
            <a:pPr marL="0" indent="0">
              <a:buNone/>
            </a:pPr>
            <a:r>
              <a:rPr lang="en-US" sz="1200" dirty="0" smtClean="0">
                <a:solidFill>
                  <a:srgbClr val="002060"/>
                </a:solidFill>
              </a:rPr>
              <a:t>                        </a:t>
            </a:r>
            <a:r>
              <a:rPr lang="en-US" sz="1200" dirty="0" err="1" smtClean="0">
                <a:solidFill>
                  <a:srgbClr val="002060"/>
                </a:solidFill>
              </a:rPr>
              <a:t>Adactyly</a:t>
            </a:r>
            <a:r>
              <a:rPr lang="en-US" sz="1200" dirty="0" smtClean="0">
                <a:solidFill>
                  <a:srgbClr val="002060"/>
                </a:solidFill>
              </a:rPr>
              <a:t>: absence of toes (generally refers to all toes on a foot, although soft tissue nubbins without bones  can be present)</a:t>
            </a:r>
          </a:p>
          <a:p>
            <a:pPr marL="0" indent="0">
              <a:buNone/>
            </a:pPr>
            <a:r>
              <a:rPr lang="en-US" sz="1200" dirty="0" smtClean="0">
                <a:solidFill>
                  <a:srgbClr val="002060"/>
                </a:solidFill>
              </a:rPr>
              <a:t>                        </a:t>
            </a:r>
            <a:r>
              <a:rPr lang="en-US" sz="1200" dirty="0" err="1" smtClean="0">
                <a:solidFill>
                  <a:srgbClr val="002060"/>
                </a:solidFill>
              </a:rPr>
              <a:t>Oligodactyly</a:t>
            </a:r>
            <a:r>
              <a:rPr lang="en-US" sz="1200" dirty="0" smtClean="0">
                <a:solidFill>
                  <a:srgbClr val="002060"/>
                </a:solidFill>
              </a:rPr>
              <a:t>: fewer than 10 complete toes</a:t>
            </a:r>
          </a:p>
          <a:p>
            <a:r>
              <a:rPr lang="en-US" sz="1200" dirty="0" smtClean="0">
                <a:solidFill>
                  <a:srgbClr val="002060"/>
                </a:solidFill>
              </a:rPr>
              <a:t>Q72.31	Absence or hypoplasia of first toe with other digits present</a:t>
            </a:r>
          </a:p>
          <a:p>
            <a:r>
              <a:rPr lang="en-US" sz="1200" dirty="0" smtClean="0">
                <a:solidFill>
                  <a:srgbClr val="002060"/>
                </a:solidFill>
              </a:rPr>
              <a:t>Q72.4	Longitudinal reduction defect of femur (commonly referred to as Femoral  aplasia/hypoplasia)</a:t>
            </a:r>
          </a:p>
          <a:p>
            <a:pPr marL="0" indent="0">
              <a:buNone/>
            </a:pPr>
            <a:r>
              <a:rPr lang="en-US" sz="1200" dirty="0" smtClean="0">
                <a:solidFill>
                  <a:srgbClr val="002060"/>
                </a:solidFill>
              </a:rPr>
              <a:t>                        Proximal femoral focal deficiency</a:t>
            </a:r>
          </a:p>
          <a:p>
            <a:r>
              <a:rPr lang="en-US" sz="1200" dirty="0" smtClean="0">
                <a:solidFill>
                  <a:srgbClr val="002060"/>
                </a:solidFill>
              </a:rPr>
              <a:t>Q72.5	Longitudinal reduction defect of tibia</a:t>
            </a:r>
          </a:p>
          <a:p>
            <a:pPr marL="0" indent="0">
              <a:buNone/>
            </a:pPr>
            <a:r>
              <a:rPr lang="en-US" sz="1200" dirty="0" smtClean="0">
                <a:solidFill>
                  <a:srgbClr val="002060"/>
                </a:solidFill>
              </a:rPr>
              <a:t>                        Tibial aplasia/hypoplasia</a:t>
            </a:r>
          </a:p>
          <a:p>
            <a:r>
              <a:rPr lang="en-US" sz="1200" dirty="0" smtClean="0">
                <a:solidFill>
                  <a:srgbClr val="002060"/>
                </a:solidFill>
              </a:rPr>
              <a:t>Q72.6	Longitudinal reduction defect of fibula</a:t>
            </a:r>
          </a:p>
          <a:p>
            <a:pPr marL="0" indent="0">
              <a:buNone/>
            </a:pPr>
            <a:r>
              <a:rPr lang="en-US" sz="1200" dirty="0" smtClean="0">
                <a:solidFill>
                  <a:srgbClr val="002060"/>
                </a:solidFill>
              </a:rPr>
              <a:t>                        Fibular aplasia/hypoplasia</a:t>
            </a:r>
          </a:p>
          <a:p>
            <a:r>
              <a:rPr lang="en-US" sz="1200" dirty="0" smtClean="0">
                <a:solidFill>
                  <a:srgbClr val="002060"/>
                </a:solidFill>
              </a:rPr>
              <a:t>Q72.7	Split foot</a:t>
            </a:r>
          </a:p>
          <a:p>
            <a:r>
              <a:rPr lang="en-US" sz="1200" dirty="0" smtClean="0">
                <a:solidFill>
                  <a:srgbClr val="002060"/>
                </a:solidFill>
              </a:rPr>
              <a:t>Q72.8	Other reduction defects of lower limb(s)</a:t>
            </a:r>
          </a:p>
          <a:p>
            <a:pPr marL="0" indent="0">
              <a:buNone/>
            </a:pPr>
            <a:r>
              <a:rPr lang="en-US" sz="1200" dirty="0" smtClean="0">
                <a:solidFill>
                  <a:srgbClr val="002060"/>
                </a:solidFill>
              </a:rPr>
              <a:t>                        Congenital shortening of lower limb(s)</a:t>
            </a:r>
          </a:p>
          <a:p>
            <a:r>
              <a:rPr lang="en-US" sz="1200" dirty="0" smtClean="0">
                <a:solidFill>
                  <a:srgbClr val="002060"/>
                </a:solidFill>
              </a:rPr>
              <a:t>Q72.9	Reduction defect of lower limb, unspecified</a:t>
            </a:r>
          </a:p>
          <a:p>
            <a:endParaRPr lang="en-US" sz="1200" dirty="0" smtClean="0">
              <a:solidFill>
                <a:srgbClr val="002060"/>
              </a:solidFill>
            </a:endParaRPr>
          </a:p>
          <a:p>
            <a:endParaRPr lang="en-US" sz="1200" dirty="0">
              <a:solidFill>
                <a:srgbClr val="002060"/>
              </a:solidFill>
            </a:endParaRPr>
          </a:p>
        </p:txBody>
      </p:sp>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22</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83634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Recommendations Continued</a:t>
            </a:r>
            <a:endParaRPr lang="en-US" sz="3600" dirty="0">
              <a:solidFill>
                <a:srgbClr val="002060"/>
              </a:solidFill>
            </a:endParaRPr>
          </a:p>
        </p:txBody>
      </p:sp>
      <p:sp>
        <p:nvSpPr>
          <p:cNvPr id="3" name="Content Placeholder 2"/>
          <p:cNvSpPr>
            <a:spLocks noGrp="1"/>
          </p:cNvSpPr>
          <p:nvPr>
            <p:ph idx="1"/>
          </p:nvPr>
        </p:nvSpPr>
        <p:spPr/>
        <p:txBody>
          <a:bodyPr/>
          <a:lstStyle/>
          <a:p>
            <a:pPr marL="0" indent="0">
              <a:buNone/>
            </a:pPr>
            <a:r>
              <a:rPr lang="en-US" sz="1600" dirty="0" smtClean="0">
                <a:solidFill>
                  <a:srgbClr val="002060"/>
                </a:solidFill>
              </a:rPr>
              <a:t>Reduction defect of unspecified limb</a:t>
            </a:r>
          </a:p>
          <a:p>
            <a:r>
              <a:rPr lang="en-US" sz="1600" dirty="0" smtClean="0">
                <a:solidFill>
                  <a:srgbClr val="002060"/>
                </a:solidFill>
              </a:rPr>
              <a:t>Q73	Reduction defects of unspecified limb (avoid using this general code if more specific information is available)</a:t>
            </a:r>
          </a:p>
          <a:p>
            <a:r>
              <a:rPr lang="en-US" sz="1600" dirty="0" smtClean="0">
                <a:solidFill>
                  <a:srgbClr val="002060"/>
                </a:solidFill>
              </a:rPr>
              <a:t>Q73.0	 Congenital absence of unspecified limb(s)</a:t>
            </a:r>
          </a:p>
          <a:p>
            <a:pPr marL="0" indent="0">
              <a:buNone/>
            </a:pPr>
            <a:r>
              <a:rPr lang="en-US" sz="1600" dirty="0" smtClean="0">
                <a:solidFill>
                  <a:srgbClr val="002060"/>
                </a:solidFill>
              </a:rPr>
              <a:t>                 Amelia NOS</a:t>
            </a:r>
          </a:p>
          <a:p>
            <a:r>
              <a:rPr lang="en-US" sz="1600" dirty="0" smtClean="0">
                <a:solidFill>
                  <a:srgbClr val="002060"/>
                </a:solidFill>
              </a:rPr>
              <a:t>Q73.1  </a:t>
            </a:r>
            <a:r>
              <a:rPr lang="en-US" sz="1600" dirty="0" err="1" smtClean="0">
                <a:solidFill>
                  <a:srgbClr val="002060"/>
                </a:solidFill>
              </a:rPr>
              <a:t>Phocomelia</a:t>
            </a:r>
            <a:r>
              <a:rPr lang="en-US" sz="1600" dirty="0" smtClean="0">
                <a:solidFill>
                  <a:srgbClr val="002060"/>
                </a:solidFill>
              </a:rPr>
              <a:t>, unspecified limb(s)</a:t>
            </a:r>
          </a:p>
          <a:p>
            <a:pPr marL="0" indent="0">
              <a:buNone/>
            </a:pPr>
            <a:r>
              <a:rPr lang="en-US" sz="1600" dirty="0" smtClean="0">
                <a:solidFill>
                  <a:srgbClr val="002060"/>
                </a:solidFill>
              </a:rPr>
              <a:t>                  </a:t>
            </a:r>
            <a:r>
              <a:rPr lang="en-US" sz="1600" dirty="0" err="1" smtClean="0">
                <a:solidFill>
                  <a:srgbClr val="002060"/>
                </a:solidFill>
              </a:rPr>
              <a:t>Phocomelia</a:t>
            </a:r>
            <a:r>
              <a:rPr lang="en-US" sz="1600" dirty="0" smtClean="0">
                <a:solidFill>
                  <a:srgbClr val="002060"/>
                </a:solidFill>
              </a:rPr>
              <a:t> NOS</a:t>
            </a:r>
          </a:p>
          <a:p>
            <a:r>
              <a:rPr lang="en-US" sz="1600" dirty="0" smtClean="0">
                <a:solidFill>
                  <a:srgbClr val="002060"/>
                </a:solidFill>
              </a:rPr>
              <a:t>Q73.8	  Other reduction defects of unspecified limb(s)</a:t>
            </a:r>
          </a:p>
          <a:p>
            <a:pPr marL="0" indent="0">
              <a:buNone/>
            </a:pPr>
            <a:r>
              <a:rPr lang="en-US" sz="1600" dirty="0" smtClean="0">
                <a:solidFill>
                  <a:srgbClr val="002060"/>
                </a:solidFill>
              </a:rPr>
              <a:t>                      Longitudinal reduction deformity of unspecified limb (s)</a:t>
            </a:r>
          </a:p>
          <a:p>
            <a:pPr marL="0" indent="0">
              <a:buNone/>
            </a:pPr>
            <a:r>
              <a:rPr lang="en-US" sz="1600" dirty="0" smtClean="0">
                <a:solidFill>
                  <a:srgbClr val="002060"/>
                </a:solidFill>
              </a:rPr>
              <a:t>                      </a:t>
            </a:r>
            <a:r>
              <a:rPr lang="en-US" sz="1600" dirty="0" err="1" smtClean="0">
                <a:solidFill>
                  <a:srgbClr val="002060"/>
                </a:solidFill>
              </a:rPr>
              <a:t>Ectromelia</a:t>
            </a:r>
            <a:r>
              <a:rPr lang="en-US" sz="1600" dirty="0" smtClean="0">
                <a:solidFill>
                  <a:srgbClr val="002060"/>
                </a:solidFill>
              </a:rPr>
              <a:t> NOS</a:t>
            </a:r>
          </a:p>
          <a:p>
            <a:pPr marL="0" indent="0">
              <a:buNone/>
            </a:pPr>
            <a:r>
              <a:rPr lang="en-US" sz="1600" dirty="0" smtClean="0">
                <a:solidFill>
                  <a:srgbClr val="002060"/>
                </a:solidFill>
              </a:rPr>
              <a:t>                      </a:t>
            </a:r>
            <a:r>
              <a:rPr lang="en-US" sz="1600" dirty="0" err="1" smtClean="0">
                <a:solidFill>
                  <a:srgbClr val="002060"/>
                </a:solidFill>
              </a:rPr>
              <a:t>Hemimelia</a:t>
            </a:r>
            <a:r>
              <a:rPr lang="en-US" sz="1600" dirty="0" smtClean="0">
                <a:solidFill>
                  <a:srgbClr val="002060"/>
                </a:solidFill>
              </a:rPr>
              <a:t> NOS</a:t>
            </a:r>
          </a:p>
          <a:p>
            <a:pPr marL="0" indent="0">
              <a:buNone/>
            </a:pPr>
            <a:r>
              <a:rPr lang="en-US" sz="1600" dirty="0" smtClean="0">
                <a:solidFill>
                  <a:srgbClr val="002060"/>
                </a:solidFill>
              </a:rPr>
              <a:t>                      Reduction defect NOS</a:t>
            </a:r>
          </a:p>
          <a:p>
            <a:r>
              <a:rPr lang="en-US" sz="1600" dirty="0" smtClean="0">
                <a:solidFill>
                  <a:srgbClr val="002060"/>
                </a:solidFill>
              </a:rPr>
              <a:t>Q73.80 Absent digits, unspecified</a:t>
            </a:r>
          </a:p>
          <a:p>
            <a:pPr marL="0" indent="0">
              <a:buNone/>
            </a:pPr>
            <a:endParaRPr lang="en-US" sz="1600" dirty="0" smtClean="0">
              <a:solidFill>
                <a:srgbClr val="002060"/>
              </a:solidFill>
            </a:endParaRPr>
          </a:p>
          <a:p>
            <a:endParaRPr lang="en-US" sz="1600" dirty="0">
              <a:solidFill>
                <a:srgbClr val="002060"/>
              </a:solidFill>
            </a:endParaRPr>
          </a:p>
        </p:txBody>
      </p:sp>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23</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2869838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002060"/>
                </a:solidFill>
              </a:rPr>
              <a:t>Relevant ICD-10 </a:t>
            </a:r>
            <a:r>
              <a:rPr lang="en-GB" sz="3600" dirty="0" smtClean="0">
                <a:solidFill>
                  <a:srgbClr val="002060"/>
                </a:solidFill>
              </a:rPr>
              <a:t>Codes </a:t>
            </a:r>
            <a:r>
              <a:rPr lang="en-GB" sz="3600" dirty="0">
                <a:solidFill>
                  <a:srgbClr val="002060"/>
                </a:solidFill>
              </a:rPr>
              <a:t>and </a:t>
            </a:r>
            <a:r>
              <a:rPr lang="en-GB" sz="3600" dirty="0" smtClean="0">
                <a:solidFill>
                  <a:srgbClr val="002060"/>
                </a:solidFill>
              </a:rPr>
              <a:t/>
            </a:r>
            <a:br>
              <a:rPr lang="en-GB" sz="3600" dirty="0" smtClean="0">
                <a:solidFill>
                  <a:srgbClr val="002060"/>
                </a:solidFill>
              </a:rPr>
            </a:br>
            <a:r>
              <a:rPr lang="en-GB" sz="3600" dirty="0" smtClean="0">
                <a:solidFill>
                  <a:srgbClr val="002060"/>
                </a:solidFill>
              </a:rPr>
              <a:t>RCPCH Recommendations Continued </a:t>
            </a:r>
            <a:endParaRPr lang="en-US" sz="3600" dirty="0">
              <a:solidFill>
                <a:srgbClr val="002060"/>
              </a:solidFill>
            </a:endParaRPr>
          </a:p>
        </p:txBody>
      </p:sp>
      <p:sp>
        <p:nvSpPr>
          <p:cNvPr id="3" name="Content Placeholder 2"/>
          <p:cNvSpPr>
            <a:spLocks noGrp="1"/>
          </p:cNvSpPr>
          <p:nvPr>
            <p:ph idx="1"/>
          </p:nvPr>
        </p:nvSpPr>
        <p:spPr/>
        <p:txBody>
          <a:bodyPr>
            <a:normAutofit lnSpcReduction="10000"/>
          </a:bodyPr>
          <a:lstStyle/>
          <a:p>
            <a:pPr marL="0" lvl="0" indent="0">
              <a:buClr>
                <a:srgbClr val="FFC000"/>
              </a:buClr>
              <a:buNone/>
            </a:pPr>
            <a:r>
              <a:rPr lang="en-GB" sz="2800" dirty="0">
                <a:solidFill>
                  <a:srgbClr val="002060"/>
                </a:solidFill>
              </a:rPr>
              <a:t>Exclusions</a:t>
            </a:r>
            <a:endParaRPr lang="en-US" sz="2800" dirty="0">
              <a:solidFill>
                <a:srgbClr val="002060"/>
              </a:solidFill>
            </a:endParaRPr>
          </a:p>
          <a:p>
            <a:pPr lvl="0">
              <a:buClr>
                <a:srgbClr val="FFC000"/>
              </a:buClr>
            </a:pPr>
            <a:r>
              <a:rPr lang="en-GB" sz="1800" dirty="0">
                <a:solidFill>
                  <a:srgbClr val="002060"/>
                </a:solidFill>
              </a:rPr>
              <a:t>Q77.0–Q77.9, </a:t>
            </a:r>
            <a:r>
              <a:rPr lang="en-GB" sz="1800" dirty="0" smtClean="0">
                <a:solidFill>
                  <a:srgbClr val="002060"/>
                </a:solidFill>
              </a:rPr>
              <a:t>Q78.0–Q78.9  Generalized </a:t>
            </a:r>
            <a:r>
              <a:rPr lang="en-GB" sz="1800" dirty="0">
                <a:solidFill>
                  <a:srgbClr val="002060"/>
                </a:solidFill>
              </a:rPr>
              <a:t>limb shortening including skeletal </a:t>
            </a:r>
            <a:r>
              <a:rPr lang="en-GB" sz="1800" dirty="0" smtClean="0">
                <a:solidFill>
                  <a:srgbClr val="002060"/>
                </a:solidFill>
              </a:rPr>
              <a:t>     	     </a:t>
            </a:r>
            <a:r>
              <a:rPr lang="en-GB" sz="1800" dirty="0" err="1" smtClean="0">
                <a:solidFill>
                  <a:srgbClr val="002060"/>
                </a:solidFill>
              </a:rPr>
              <a:t>dysplasias</a:t>
            </a:r>
            <a:r>
              <a:rPr lang="en-GB" sz="1800" dirty="0">
                <a:solidFill>
                  <a:srgbClr val="002060"/>
                </a:solidFill>
              </a:rPr>
              <a:t>  (</a:t>
            </a:r>
            <a:r>
              <a:rPr lang="en-GB" sz="1800" dirty="0" err="1">
                <a:solidFill>
                  <a:srgbClr val="002060"/>
                </a:solidFill>
              </a:rPr>
              <a:t>osteochondrodysplasias</a:t>
            </a:r>
            <a:r>
              <a:rPr lang="en-GB" sz="1800" dirty="0">
                <a:solidFill>
                  <a:srgbClr val="002060"/>
                </a:solidFill>
              </a:rPr>
              <a:t>)</a:t>
            </a:r>
            <a:endParaRPr lang="en-US" sz="1800" dirty="0">
              <a:solidFill>
                <a:srgbClr val="002060"/>
              </a:solidFill>
            </a:endParaRPr>
          </a:p>
          <a:p>
            <a:pPr lvl="0">
              <a:buClr>
                <a:srgbClr val="FFC000"/>
              </a:buClr>
            </a:pPr>
            <a:r>
              <a:rPr lang="en-GB" sz="1800" dirty="0" smtClean="0">
                <a:solidFill>
                  <a:srgbClr val="002060"/>
                </a:solidFill>
              </a:rPr>
              <a:t>Q79.80    Amniotic </a:t>
            </a:r>
            <a:r>
              <a:rPr lang="en-GB" sz="1800" dirty="0">
                <a:solidFill>
                  <a:srgbClr val="002060"/>
                </a:solidFill>
              </a:rPr>
              <a:t>band/constriction band </a:t>
            </a:r>
            <a:r>
              <a:rPr lang="en-GB" sz="1800" dirty="0" smtClean="0">
                <a:solidFill>
                  <a:srgbClr val="002060"/>
                </a:solidFill>
              </a:rPr>
              <a:t>- </a:t>
            </a:r>
            <a:r>
              <a:rPr lang="en-GB" sz="1800" dirty="0">
                <a:solidFill>
                  <a:srgbClr val="002060"/>
                </a:solidFill>
              </a:rPr>
              <a:t>known or </a:t>
            </a:r>
            <a:r>
              <a:rPr lang="en-GB" sz="1800" dirty="0" err="1" smtClean="0">
                <a:solidFill>
                  <a:srgbClr val="002060"/>
                </a:solidFill>
              </a:rPr>
              <a:t>probable</a:t>
            </a:r>
            <a:r>
              <a:rPr lang="en-GB" sz="1800" baseline="30000" dirty="0" err="1" smtClean="0">
                <a:solidFill>
                  <a:srgbClr val="002060"/>
                </a:solidFill>
              </a:rPr>
              <a:t>a</a:t>
            </a:r>
            <a:endParaRPr lang="en-US" sz="1800" dirty="0">
              <a:solidFill>
                <a:srgbClr val="002060"/>
              </a:solidFill>
            </a:endParaRPr>
          </a:p>
          <a:p>
            <a:pPr lvl="0">
              <a:buClr>
                <a:srgbClr val="FFC000"/>
              </a:buClr>
            </a:pPr>
            <a:r>
              <a:rPr lang="en-GB" sz="1800" dirty="0">
                <a:solidFill>
                  <a:srgbClr val="002060"/>
                </a:solidFill>
              </a:rPr>
              <a:t>Q84.6	</a:t>
            </a:r>
            <a:r>
              <a:rPr lang="en-GB" sz="1800" dirty="0" smtClean="0">
                <a:solidFill>
                  <a:srgbClr val="002060"/>
                </a:solidFill>
              </a:rPr>
              <a:t>    Nail </a:t>
            </a:r>
            <a:r>
              <a:rPr lang="en-GB" sz="1800" dirty="0">
                <a:solidFill>
                  <a:srgbClr val="002060"/>
                </a:solidFill>
              </a:rPr>
              <a:t>hypoplasia</a:t>
            </a:r>
            <a:endParaRPr lang="en-US" sz="1800" dirty="0">
              <a:solidFill>
                <a:srgbClr val="002060"/>
              </a:solidFill>
            </a:endParaRPr>
          </a:p>
          <a:p>
            <a:pPr lvl="0">
              <a:buClr>
                <a:srgbClr val="FFC000"/>
              </a:buClr>
            </a:pPr>
            <a:r>
              <a:rPr lang="en-GB" sz="1800" dirty="0" smtClean="0">
                <a:solidFill>
                  <a:srgbClr val="002060"/>
                </a:solidFill>
              </a:rPr>
              <a:t>Q89.80    Lower </a:t>
            </a:r>
            <a:r>
              <a:rPr lang="en-GB" sz="1800" dirty="0">
                <a:solidFill>
                  <a:srgbClr val="002060"/>
                </a:solidFill>
              </a:rPr>
              <a:t>extremity deficiencies with caudal </a:t>
            </a:r>
            <a:r>
              <a:rPr lang="en-GB" sz="1800" dirty="0" err="1">
                <a:solidFill>
                  <a:srgbClr val="002060"/>
                </a:solidFill>
              </a:rPr>
              <a:t>dysgenesis</a:t>
            </a:r>
            <a:endParaRPr lang="en-US" sz="1800" dirty="0">
              <a:solidFill>
                <a:srgbClr val="002060"/>
              </a:solidFill>
            </a:endParaRPr>
          </a:p>
          <a:p>
            <a:pPr lvl="0">
              <a:buClr>
                <a:srgbClr val="FFC000"/>
              </a:buClr>
            </a:pPr>
            <a:r>
              <a:rPr lang="en-GB" sz="1800" dirty="0">
                <a:solidFill>
                  <a:srgbClr val="002060"/>
                </a:solidFill>
              </a:rPr>
              <a:t>Q87.2	</a:t>
            </a:r>
            <a:r>
              <a:rPr lang="en-GB" sz="1800" dirty="0" smtClean="0">
                <a:solidFill>
                  <a:srgbClr val="002060"/>
                </a:solidFill>
              </a:rPr>
              <a:t>    </a:t>
            </a:r>
            <a:r>
              <a:rPr lang="en-GB" sz="1800" dirty="0" err="1" smtClean="0">
                <a:solidFill>
                  <a:srgbClr val="002060"/>
                </a:solidFill>
              </a:rPr>
              <a:t>Sirenomelia</a:t>
            </a:r>
            <a:endParaRPr lang="en-US" sz="1800" dirty="0">
              <a:solidFill>
                <a:srgbClr val="002060"/>
              </a:solidFill>
            </a:endParaRPr>
          </a:p>
          <a:p>
            <a:pPr lvl="0">
              <a:buClr>
                <a:srgbClr val="FFC000"/>
              </a:buClr>
            </a:pPr>
            <a:r>
              <a:rPr lang="en-GB" sz="1800" dirty="0">
                <a:solidFill>
                  <a:srgbClr val="002060"/>
                </a:solidFill>
              </a:rPr>
              <a:t>All types of </a:t>
            </a:r>
            <a:r>
              <a:rPr lang="en-GB" sz="1800" dirty="0" err="1">
                <a:solidFill>
                  <a:srgbClr val="002060"/>
                </a:solidFill>
              </a:rPr>
              <a:t>brachydactyly</a:t>
            </a:r>
            <a:r>
              <a:rPr lang="en-GB" sz="1800" dirty="0">
                <a:solidFill>
                  <a:srgbClr val="002060"/>
                </a:solidFill>
              </a:rPr>
              <a:t> (no associated ICD-10 codes</a:t>
            </a:r>
            <a:r>
              <a:rPr lang="en-GB" sz="1800" dirty="0" smtClean="0">
                <a:solidFill>
                  <a:srgbClr val="002060"/>
                </a:solidFill>
              </a:rPr>
              <a:t>)</a:t>
            </a:r>
          </a:p>
          <a:p>
            <a:pPr lvl="0">
              <a:buClr>
                <a:srgbClr val="FFC000"/>
              </a:buClr>
            </a:pPr>
            <a:r>
              <a:rPr lang="en-US" sz="1800" dirty="0">
                <a:solidFill>
                  <a:srgbClr val="002060"/>
                </a:solidFill>
              </a:rPr>
              <a:t>Short limb without deficiency or severe abnormal shape</a:t>
            </a:r>
          </a:p>
          <a:p>
            <a:pPr lvl="0">
              <a:buClr>
                <a:srgbClr val="FFC000"/>
              </a:buClr>
            </a:pPr>
            <a:r>
              <a:rPr lang="en-US" sz="1800" dirty="0">
                <a:solidFill>
                  <a:srgbClr val="002060"/>
                </a:solidFill>
              </a:rPr>
              <a:t>Absence of middle phalanx of fifth finger or small </a:t>
            </a:r>
            <a:r>
              <a:rPr lang="en-US" sz="1800" dirty="0" smtClean="0">
                <a:solidFill>
                  <a:srgbClr val="002060"/>
                </a:solidFill>
              </a:rPr>
              <a:t>fingers  (Q68.1) or toes </a:t>
            </a:r>
            <a:r>
              <a:rPr lang="en-US" sz="1800" dirty="0">
                <a:solidFill>
                  <a:srgbClr val="002060"/>
                </a:solidFill>
              </a:rPr>
              <a:t>(minor) </a:t>
            </a:r>
          </a:p>
          <a:p>
            <a:pPr marL="0" lvl="0" indent="0">
              <a:buClr>
                <a:srgbClr val="FFC000"/>
              </a:buClr>
              <a:buNone/>
            </a:pPr>
            <a:endParaRPr lang="en-US" sz="1800" dirty="0">
              <a:solidFill>
                <a:srgbClr val="002060"/>
              </a:solidFill>
            </a:endParaRPr>
          </a:p>
          <a:p>
            <a:pPr marL="0" lvl="0" indent="0">
              <a:buClr>
                <a:srgbClr val="FFC000"/>
              </a:buClr>
              <a:buNone/>
            </a:pPr>
            <a:endParaRPr lang="en-GB" sz="1800" baseline="30000" dirty="0" smtClean="0">
              <a:solidFill>
                <a:srgbClr val="002060"/>
              </a:solidFill>
            </a:endParaRPr>
          </a:p>
          <a:p>
            <a:pPr marL="0" lvl="0" indent="0">
              <a:buClr>
                <a:srgbClr val="FFC000"/>
              </a:buClr>
              <a:buNone/>
            </a:pPr>
            <a:r>
              <a:rPr lang="en-GB" sz="1800" baseline="30000" dirty="0" err="1" smtClean="0">
                <a:solidFill>
                  <a:srgbClr val="002060"/>
                </a:solidFill>
              </a:rPr>
              <a:t>a</a:t>
            </a:r>
            <a:r>
              <a:rPr lang="en-GB" sz="1800" dirty="0" err="1" smtClean="0">
                <a:solidFill>
                  <a:srgbClr val="002060"/>
                </a:solidFill>
              </a:rPr>
              <a:t>ICBDSR</a:t>
            </a:r>
            <a:r>
              <a:rPr lang="en-GB" sz="1800" dirty="0" smtClean="0">
                <a:solidFill>
                  <a:srgbClr val="002060"/>
                </a:solidFill>
              </a:rPr>
              <a:t> </a:t>
            </a:r>
            <a:r>
              <a:rPr lang="en-GB" sz="1800" dirty="0">
                <a:solidFill>
                  <a:srgbClr val="002060"/>
                </a:solidFill>
              </a:rPr>
              <a:t>recommends using Q79.80 to identify the presence of an amniotic band. </a:t>
            </a:r>
            <a:endParaRPr lang="en-GB" sz="1800" dirty="0" smtClean="0">
              <a:solidFill>
                <a:srgbClr val="002060"/>
              </a:solidFill>
            </a:endParaRPr>
          </a:p>
          <a:p>
            <a:pPr marL="0" lvl="0" indent="0">
              <a:buClr>
                <a:srgbClr val="FFC000"/>
              </a:buClr>
              <a:buNone/>
            </a:pPr>
            <a:r>
              <a:rPr lang="en-GB" sz="1800" dirty="0" smtClean="0">
                <a:solidFill>
                  <a:srgbClr val="002060"/>
                </a:solidFill>
              </a:rPr>
              <a:t>Other defect codes </a:t>
            </a:r>
            <a:r>
              <a:rPr lang="en-GB" sz="1800" dirty="0">
                <a:solidFill>
                  <a:srgbClr val="002060"/>
                </a:solidFill>
              </a:rPr>
              <a:t>should </a:t>
            </a:r>
            <a:r>
              <a:rPr lang="en-GB" sz="1800" dirty="0" smtClean="0">
                <a:solidFill>
                  <a:srgbClr val="002060"/>
                </a:solidFill>
              </a:rPr>
              <a:t>be additionally used  </a:t>
            </a:r>
            <a:r>
              <a:rPr lang="en-GB" sz="1800" dirty="0">
                <a:solidFill>
                  <a:srgbClr val="002060"/>
                </a:solidFill>
              </a:rPr>
              <a:t>for </a:t>
            </a:r>
            <a:r>
              <a:rPr lang="en-GB" sz="1800" dirty="0" smtClean="0">
                <a:solidFill>
                  <a:srgbClr val="002060"/>
                </a:solidFill>
              </a:rPr>
              <a:t>specified </a:t>
            </a:r>
            <a:r>
              <a:rPr lang="en-GB" sz="1800" dirty="0">
                <a:solidFill>
                  <a:srgbClr val="002060"/>
                </a:solidFill>
              </a:rPr>
              <a:t>birth </a:t>
            </a:r>
            <a:r>
              <a:rPr lang="en-GB" sz="1800" dirty="0" smtClean="0">
                <a:solidFill>
                  <a:srgbClr val="002060"/>
                </a:solidFill>
              </a:rPr>
              <a:t>defects </a:t>
            </a:r>
            <a:r>
              <a:rPr lang="en-GB" sz="1800" dirty="0">
                <a:solidFill>
                  <a:srgbClr val="002060"/>
                </a:solidFill>
              </a:rPr>
              <a:t>as </a:t>
            </a:r>
            <a:r>
              <a:rPr lang="en-GB" sz="1800" dirty="0" smtClean="0">
                <a:solidFill>
                  <a:srgbClr val="002060"/>
                </a:solidFill>
              </a:rPr>
              <a:t>well.</a:t>
            </a:r>
          </a:p>
          <a:p>
            <a:pPr marL="0" lvl="0" indent="0">
              <a:buClr>
                <a:srgbClr val="FFC000"/>
              </a:buClr>
              <a:buNone/>
            </a:pPr>
            <a:endParaRPr lang="en-US" sz="1800" dirty="0">
              <a:solidFill>
                <a:srgbClr val="002060"/>
              </a:solidFill>
            </a:endParaRPr>
          </a:p>
        </p:txBody>
      </p:sp>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24</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80052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520" y="53752"/>
            <a:ext cx="9505056" cy="998984"/>
          </a:xfrm>
        </p:spPr>
        <p:txBody>
          <a:bodyPr>
            <a:noAutofit/>
          </a:bodyPr>
          <a:lstStyle/>
          <a:p>
            <a:r>
              <a:rPr lang="en-US" sz="2800" b="1" dirty="0" smtClean="0">
                <a:solidFill>
                  <a:schemeClr val="tx2"/>
                </a:solidFill>
              </a:rPr>
              <a:t>Some Terminal Transverse Deficiencies As “Disruptions” </a:t>
            </a:r>
            <a:endParaRPr lang="en-US" sz="2800" b="1" dirty="0">
              <a:solidFill>
                <a:schemeClr val="tx2"/>
              </a:solidFill>
            </a:endParaRPr>
          </a:p>
        </p:txBody>
      </p:sp>
      <p:pic>
        <p:nvPicPr>
          <p:cNvPr id="6" name="Segnaposto contenuto 3" descr="This is a picture of a foot with the second toe that has a terminal transverse deficiency." title="Picture of foot"/>
          <p:cNvPicPr>
            <a:picLocks noGrp="1" noChangeAspect="1"/>
          </p:cNvPicPr>
          <p:nvPr>
            <p:ph idx="1"/>
          </p:nvPr>
        </p:nvPicPr>
        <p:blipFill>
          <a:blip r:embed="rId3" cstate="print"/>
          <a:stretch>
            <a:fillRect/>
          </a:stretch>
        </p:blipFill>
        <p:spPr>
          <a:xfrm>
            <a:off x="2051720" y="2420888"/>
            <a:ext cx="3905966" cy="2058451"/>
          </a:xfrm>
        </p:spPr>
      </p:pic>
      <p:sp>
        <p:nvSpPr>
          <p:cNvPr id="4" name="CasellaDiTesto 3"/>
          <p:cNvSpPr txBox="1"/>
          <p:nvPr/>
        </p:nvSpPr>
        <p:spPr>
          <a:xfrm>
            <a:off x="2051720" y="1124744"/>
            <a:ext cx="6557268" cy="923330"/>
          </a:xfrm>
          <a:prstGeom prst="rect">
            <a:avLst/>
          </a:prstGeom>
          <a:solidFill>
            <a:srgbClr val="92D050"/>
          </a:solidFill>
        </p:spPr>
        <p:txBody>
          <a:bodyPr wrap="square" rtlCol="0">
            <a:spAutoFit/>
          </a:bodyPr>
          <a:lstStyle/>
          <a:p>
            <a:r>
              <a:rPr lang="en-US" dirty="0" smtClean="0">
                <a:solidFill>
                  <a:srgbClr val="002060"/>
                </a:solidFill>
              </a:rPr>
              <a:t>Some transverse limb deficiencies are </a:t>
            </a:r>
            <a:r>
              <a:rPr lang="en-US" b="1" dirty="0" smtClean="0">
                <a:solidFill>
                  <a:srgbClr val="002060"/>
                </a:solidFill>
              </a:rPr>
              <a:t>not “malformations” </a:t>
            </a:r>
            <a:r>
              <a:rPr lang="en-US" dirty="0" smtClean="0">
                <a:solidFill>
                  <a:srgbClr val="002060"/>
                </a:solidFill>
              </a:rPr>
              <a:t>but </a:t>
            </a:r>
            <a:r>
              <a:rPr lang="en-US" b="1" dirty="0" smtClean="0">
                <a:solidFill>
                  <a:srgbClr val="002060"/>
                </a:solidFill>
              </a:rPr>
              <a:t>“disruptions”</a:t>
            </a:r>
            <a:r>
              <a:rPr lang="en-US" dirty="0" smtClean="0">
                <a:solidFill>
                  <a:srgbClr val="002060"/>
                </a:solidFill>
              </a:rPr>
              <a:t>,  presumably due to vascular disruption and/or hypovascularization, or amniotic rupture/band</a:t>
            </a:r>
            <a:endParaRPr lang="en-US" dirty="0">
              <a:solidFill>
                <a:srgbClr val="002060"/>
              </a:solidFill>
            </a:endParaRPr>
          </a:p>
        </p:txBody>
      </p:sp>
      <p:sp>
        <p:nvSpPr>
          <p:cNvPr id="7" name="CasellaDiTesto 6"/>
          <p:cNvSpPr txBox="1"/>
          <p:nvPr/>
        </p:nvSpPr>
        <p:spPr>
          <a:xfrm>
            <a:off x="2289076" y="4566642"/>
            <a:ext cx="3024336" cy="230832"/>
          </a:xfrm>
          <a:prstGeom prst="rect">
            <a:avLst/>
          </a:prstGeom>
          <a:noFill/>
        </p:spPr>
        <p:txBody>
          <a:bodyPr wrap="square" rtlCol="0">
            <a:spAutoFit/>
          </a:bodyPr>
          <a:lstStyle/>
          <a:p>
            <a:r>
              <a:rPr lang="en-US" sz="900" dirty="0" smtClean="0">
                <a:solidFill>
                  <a:srgbClr val="002060"/>
                </a:solidFill>
              </a:rPr>
              <a:t>Sadler TW. </a:t>
            </a:r>
            <a:r>
              <a:rPr lang="en-US" sz="900" dirty="0" err="1" smtClean="0">
                <a:solidFill>
                  <a:srgbClr val="002060"/>
                </a:solidFill>
              </a:rPr>
              <a:t>Langman’s</a:t>
            </a:r>
            <a:r>
              <a:rPr lang="en-US" sz="900" dirty="0" smtClean="0">
                <a:solidFill>
                  <a:srgbClr val="002060"/>
                </a:solidFill>
              </a:rPr>
              <a:t> Medical Embryology 12th Ed.. 2012</a:t>
            </a:r>
            <a:endParaRPr lang="en-US" sz="900" dirty="0">
              <a:solidFill>
                <a:srgbClr val="002060"/>
              </a:solidFill>
            </a:endParaRPr>
          </a:p>
        </p:txBody>
      </p:sp>
      <p:grpSp>
        <p:nvGrpSpPr>
          <p:cNvPr id="3" name="Gruppo 9" descr="This is a picture of an infant's right hand. The fingers have terminal transverse deficiency due to an amniotic band wrapped around the fingers. " title="Picture of hand"/>
          <p:cNvGrpSpPr/>
          <p:nvPr/>
        </p:nvGrpSpPr>
        <p:grpSpPr>
          <a:xfrm>
            <a:off x="6160716" y="2492896"/>
            <a:ext cx="2448272" cy="2000494"/>
            <a:chOff x="6516216" y="1653822"/>
            <a:chExt cx="2448272" cy="2000494"/>
          </a:xfrm>
        </p:grpSpPr>
        <p:pic>
          <p:nvPicPr>
            <p:cNvPr id="9218" name="Picture 2" descr="This is a picture of an infant's hand with a transverse limb deficiency due to amniotic band constriction." title="Picture"/>
            <p:cNvPicPr>
              <a:picLocks noChangeAspect="1" noChangeArrowheads="1"/>
            </p:cNvPicPr>
            <p:nvPr/>
          </p:nvPicPr>
          <p:blipFill>
            <a:blip r:embed="rId4" cstate="print"/>
            <a:srcRect/>
            <a:stretch>
              <a:fillRect/>
            </a:stretch>
          </p:blipFill>
          <p:spPr bwMode="auto">
            <a:xfrm>
              <a:off x="6516216" y="1653822"/>
              <a:ext cx="2448272" cy="1631162"/>
            </a:xfrm>
            <a:prstGeom prst="rect">
              <a:avLst/>
            </a:prstGeom>
            <a:noFill/>
          </p:spPr>
        </p:pic>
        <p:sp>
          <p:nvSpPr>
            <p:cNvPr id="8" name="Rettangolo 7"/>
            <p:cNvSpPr/>
            <p:nvPr/>
          </p:nvSpPr>
          <p:spPr>
            <a:xfrm>
              <a:off x="6588224" y="3284984"/>
              <a:ext cx="2304256" cy="369332"/>
            </a:xfrm>
            <a:prstGeom prst="rect">
              <a:avLst/>
            </a:prstGeom>
          </p:spPr>
          <p:txBody>
            <a:bodyPr wrap="square">
              <a:spAutoFit/>
            </a:bodyPr>
            <a:lstStyle/>
            <a:p>
              <a:r>
                <a:rPr lang="en-US" sz="900" dirty="0" smtClean="0">
                  <a:solidFill>
                    <a:srgbClr val="002060"/>
                  </a:solidFill>
                </a:rPr>
                <a:t>http://en.wikipedia.org/wiki/Amniotic_band_constriction</a:t>
              </a:r>
              <a:endParaRPr lang="en-US" sz="900" dirty="0">
                <a:solidFill>
                  <a:srgbClr val="002060"/>
                </a:solidFill>
              </a:endParaRPr>
            </a:p>
          </p:txBody>
        </p:sp>
      </p:grpSp>
      <p:grpSp>
        <p:nvGrpSpPr>
          <p:cNvPr id="5" name="Gruppo 13" descr="This is a description of amniotic bands. " title="Image of amniotic bands"/>
          <p:cNvGrpSpPr/>
          <p:nvPr/>
        </p:nvGrpSpPr>
        <p:grpSpPr>
          <a:xfrm>
            <a:off x="62767" y="1229866"/>
            <a:ext cx="1800200" cy="4619582"/>
            <a:chOff x="224302" y="1484784"/>
            <a:chExt cx="2763522" cy="5964713"/>
          </a:xfrm>
        </p:grpSpPr>
        <p:grpSp>
          <p:nvGrpSpPr>
            <p:cNvPr id="10" name="Gruppo 11"/>
            <p:cNvGrpSpPr/>
            <p:nvPr/>
          </p:nvGrpSpPr>
          <p:grpSpPr>
            <a:xfrm>
              <a:off x="224302" y="1484784"/>
              <a:ext cx="2763522" cy="5552882"/>
              <a:chOff x="224302" y="1484784"/>
              <a:chExt cx="2763522" cy="5552882"/>
            </a:xfrm>
          </p:grpSpPr>
          <p:sp>
            <p:nvSpPr>
              <p:cNvPr id="9" name="Rettangolo 8"/>
              <p:cNvSpPr/>
              <p:nvPr/>
            </p:nvSpPr>
            <p:spPr>
              <a:xfrm>
                <a:off x="251520" y="4077073"/>
                <a:ext cx="2736304" cy="2960593"/>
              </a:xfrm>
              <a:prstGeom prst="rect">
                <a:avLst/>
              </a:prstGeom>
            </p:spPr>
            <p:txBody>
              <a:bodyPr wrap="square">
                <a:spAutoFit/>
              </a:bodyPr>
              <a:lstStyle/>
              <a:p>
                <a:r>
                  <a:rPr lang="en-US" sz="1100" b="1" dirty="0" smtClean="0">
                    <a:solidFill>
                      <a:srgbClr val="002060"/>
                    </a:solidFill>
                  </a:rPr>
                  <a:t>It is believed </a:t>
                </a:r>
                <a:r>
                  <a:rPr lang="en-US" sz="1100" dirty="0" smtClean="0">
                    <a:solidFill>
                      <a:srgbClr val="002060"/>
                    </a:solidFill>
                  </a:rPr>
                  <a:t>that amniotic band syndrome occurs when the inner membrane </a:t>
                </a:r>
                <a:r>
                  <a:rPr lang="en-US" sz="1100" b="1" dirty="0" smtClean="0">
                    <a:solidFill>
                      <a:srgbClr val="002060"/>
                    </a:solidFill>
                  </a:rPr>
                  <a:t>(amnion) ruptures, </a:t>
                </a:r>
                <a:r>
                  <a:rPr lang="en-US" sz="1100" dirty="0" smtClean="0">
                    <a:solidFill>
                      <a:srgbClr val="002060"/>
                    </a:solidFill>
                  </a:rPr>
                  <a:t>or tears, without injury to the outer membrane (</a:t>
                </a:r>
                <a:r>
                  <a:rPr lang="en-US" sz="1100" dirty="0" err="1" smtClean="0">
                    <a:solidFill>
                      <a:srgbClr val="002060"/>
                    </a:solidFill>
                  </a:rPr>
                  <a:t>chorion</a:t>
                </a:r>
                <a:r>
                  <a:rPr lang="en-US" sz="1100" dirty="0" smtClean="0">
                    <a:solidFill>
                      <a:srgbClr val="002060"/>
                    </a:solidFill>
                  </a:rPr>
                  <a:t>). The developing fetus is still in fluid but is then exposed to the floating tissue (bands) from the ruptured amnion. This </a:t>
                </a:r>
                <a:r>
                  <a:rPr lang="en-US" sz="1100" b="1" dirty="0" smtClean="0">
                    <a:solidFill>
                      <a:srgbClr val="002060"/>
                    </a:solidFill>
                  </a:rPr>
                  <a:t>floating tissue can become entangled around the fetus. </a:t>
                </a:r>
                <a:endParaRPr lang="en-US" sz="1100" b="1" dirty="0">
                  <a:solidFill>
                    <a:srgbClr val="002060"/>
                  </a:solidFill>
                </a:endParaRPr>
              </a:p>
            </p:txBody>
          </p:sp>
          <p:pic>
            <p:nvPicPr>
              <p:cNvPr id="9220" name="Picture 4" descr="amniotic band syndrome illustration"/>
              <p:cNvPicPr>
                <a:picLocks noChangeAspect="1" noChangeArrowheads="1"/>
              </p:cNvPicPr>
              <p:nvPr/>
            </p:nvPicPr>
            <p:blipFill>
              <a:blip r:embed="rId5" cstate="print"/>
              <a:srcRect/>
              <a:stretch>
                <a:fillRect/>
              </a:stretch>
            </p:blipFill>
            <p:spPr bwMode="auto">
              <a:xfrm>
                <a:off x="224302" y="1484784"/>
                <a:ext cx="2691514" cy="2592288"/>
              </a:xfrm>
              <a:prstGeom prst="rect">
                <a:avLst/>
              </a:prstGeom>
              <a:noFill/>
            </p:spPr>
          </p:pic>
        </p:grpSp>
        <p:sp>
          <p:nvSpPr>
            <p:cNvPr id="13" name="Rettangolo 12"/>
            <p:cNvSpPr/>
            <p:nvPr/>
          </p:nvSpPr>
          <p:spPr>
            <a:xfrm>
              <a:off x="287432" y="7049387"/>
              <a:ext cx="2592289" cy="400110"/>
            </a:xfrm>
            <a:prstGeom prst="rect">
              <a:avLst/>
            </a:prstGeom>
          </p:spPr>
          <p:txBody>
            <a:bodyPr wrap="square">
              <a:spAutoFit/>
            </a:bodyPr>
            <a:lstStyle/>
            <a:p>
              <a:r>
                <a:rPr lang="en-US" sz="1000" dirty="0" smtClean="0">
                  <a:solidFill>
                    <a:srgbClr val="002060"/>
                  </a:solidFill>
                </a:rPr>
                <a:t>http://fetus.ucsfmedicalcenter.org/amniotic/learn_more.asp</a:t>
              </a:r>
              <a:endParaRPr lang="en-US" sz="1000" dirty="0">
                <a:solidFill>
                  <a:srgbClr val="002060"/>
                </a:solidFill>
              </a:endParaRPr>
            </a:p>
          </p:txBody>
        </p:sp>
      </p:grpSp>
      <p:grpSp>
        <p:nvGrpSpPr>
          <p:cNvPr id="11" name="Gruppo 17" descr="This is an image of an infant with fatal terminal transverse deficiencies." title="Picture of infant"/>
          <p:cNvGrpSpPr/>
          <p:nvPr/>
        </p:nvGrpSpPr>
        <p:grpSpPr>
          <a:xfrm>
            <a:off x="6016700" y="4687366"/>
            <a:ext cx="2736304" cy="1514226"/>
            <a:chOff x="754280" y="3038402"/>
            <a:chExt cx="4528655" cy="3474577"/>
          </a:xfrm>
        </p:grpSpPr>
        <p:pic>
          <p:nvPicPr>
            <p:cNvPr id="9222" name="Picture 6" descr="Image of infant with fatal terminal transverse deficiencies. " title="Picture"/>
            <p:cNvPicPr>
              <a:picLocks noChangeAspect="1" noChangeArrowheads="1"/>
            </p:cNvPicPr>
            <p:nvPr/>
          </p:nvPicPr>
          <p:blipFill>
            <a:blip r:embed="rId6" cstate="print"/>
            <a:srcRect r="23077" b="10256"/>
            <a:stretch>
              <a:fillRect/>
            </a:stretch>
          </p:blipFill>
          <p:spPr bwMode="auto">
            <a:xfrm>
              <a:off x="1399533" y="3038402"/>
              <a:ext cx="3168352" cy="2843395"/>
            </a:xfrm>
            <a:prstGeom prst="rect">
              <a:avLst/>
            </a:prstGeom>
            <a:noFill/>
          </p:spPr>
        </p:pic>
        <p:sp>
          <p:nvSpPr>
            <p:cNvPr id="17" name="Rettangolo 16"/>
            <p:cNvSpPr/>
            <p:nvPr/>
          </p:nvSpPr>
          <p:spPr>
            <a:xfrm>
              <a:off x="754280" y="5983307"/>
              <a:ext cx="4528655" cy="529672"/>
            </a:xfrm>
            <a:prstGeom prst="rect">
              <a:avLst/>
            </a:prstGeom>
          </p:spPr>
          <p:txBody>
            <a:bodyPr wrap="square">
              <a:spAutoFit/>
            </a:bodyPr>
            <a:lstStyle/>
            <a:p>
              <a:r>
                <a:rPr lang="en-US" sz="900" dirty="0" smtClean="0">
                  <a:solidFill>
                    <a:srgbClr val="002060"/>
                  </a:solidFill>
                </a:rPr>
                <a:t>http://sonoworld.com/fetus/page.aspx?id=2318</a:t>
              </a:r>
              <a:endParaRPr lang="en-US" sz="900" dirty="0">
                <a:solidFill>
                  <a:srgbClr val="002060"/>
                </a:solidFill>
              </a:endParaRPr>
            </a:p>
          </p:txBody>
        </p:sp>
      </p:grpSp>
      <p:sp>
        <p:nvSpPr>
          <p:cNvPr id="19"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25</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125025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par>
                                <p:cTn id="21" presetID="2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par>
                                <p:cTn id="24" presetID="2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edg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44624"/>
            <a:ext cx="8229600" cy="1143000"/>
          </a:xfrm>
        </p:spPr>
        <p:txBody>
          <a:bodyPr>
            <a:noAutofit/>
          </a:bodyPr>
          <a:lstStyle/>
          <a:p>
            <a:r>
              <a:rPr lang="en-US" sz="3600" dirty="0"/>
              <a:t/>
            </a:r>
            <a:br>
              <a:rPr lang="en-US" sz="3600" dirty="0"/>
            </a:br>
            <a:r>
              <a:rPr lang="en-US" sz="3200" b="1" dirty="0" smtClean="0"/>
              <a:t>Acknowledgements</a:t>
            </a:r>
            <a:endParaRPr lang="en-US" sz="3200" b="1" dirty="0"/>
          </a:p>
        </p:txBody>
      </p:sp>
      <p:sp>
        <p:nvSpPr>
          <p:cNvPr id="10" name="Content Placeholder 2"/>
          <p:cNvSpPr>
            <a:spLocks noGrp="1"/>
          </p:cNvSpPr>
          <p:nvPr>
            <p:ph idx="1"/>
          </p:nvPr>
        </p:nvSpPr>
        <p:spPr>
          <a:xfrm>
            <a:off x="457200" y="1196752"/>
            <a:ext cx="8229600" cy="4525963"/>
          </a:xfrm>
        </p:spPr>
        <p:txBody>
          <a:bodyPr/>
          <a:lstStyle/>
          <a:p>
            <a:pPr lvl="1">
              <a:buClr>
                <a:schemeClr val="tx1"/>
              </a:buClr>
              <a:buSzPct val="65000"/>
              <a:buFont typeface="Wingdings" pitchFamily="2" charset="2"/>
              <a:buChar char="q"/>
            </a:pPr>
            <a:endParaRPr lang="en-US" sz="1800" b="1" dirty="0">
              <a:solidFill>
                <a:schemeClr val="tx2"/>
              </a:solidFill>
            </a:endParaRPr>
          </a:p>
          <a:p>
            <a:pPr>
              <a:buClr>
                <a:schemeClr val="tx1"/>
              </a:buClr>
              <a:buSzPct val="65000"/>
              <a:buFont typeface="Wingdings" pitchFamily="2" charset="2"/>
              <a:buChar char="q"/>
            </a:pPr>
            <a:r>
              <a:rPr lang="en-US" sz="1800" b="1" dirty="0">
                <a:solidFill>
                  <a:schemeClr val="tx2"/>
                </a:solidFill>
              </a:rPr>
              <a:t>International Clearinghouse on Birth Defects Surveillance and Research</a:t>
            </a:r>
          </a:p>
          <a:p>
            <a:pPr lvl="1">
              <a:buClr>
                <a:schemeClr val="tx1"/>
              </a:buClr>
              <a:buSzPct val="65000"/>
              <a:buFont typeface="Wingdings" pitchFamily="2" charset="2"/>
              <a:buChar char="§"/>
            </a:pPr>
            <a:r>
              <a:rPr lang="en-US" sz="1800" b="1" dirty="0" err="1">
                <a:solidFill>
                  <a:schemeClr val="tx2"/>
                </a:solidFill>
              </a:rPr>
              <a:t>Pierpaolo</a:t>
            </a:r>
            <a:r>
              <a:rPr lang="en-US" sz="1800" b="1" dirty="0">
                <a:solidFill>
                  <a:schemeClr val="tx2"/>
                </a:solidFill>
              </a:rPr>
              <a:t> </a:t>
            </a:r>
            <a:r>
              <a:rPr lang="it-IT" sz="1800" b="1" dirty="0">
                <a:solidFill>
                  <a:schemeClr val="tx2"/>
                </a:solidFill>
              </a:rPr>
              <a:t>Mastroiacovo</a:t>
            </a:r>
          </a:p>
          <a:p>
            <a:pPr lvl="1">
              <a:buClr>
                <a:schemeClr val="tx1"/>
              </a:buClr>
              <a:buSzPct val="65000"/>
              <a:buFont typeface="Wingdings" pitchFamily="2" charset="2"/>
              <a:buChar char="§"/>
            </a:pPr>
            <a:r>
              <a:rPr lang="en-US" sz="1800" b="1" dirty="0">
                <a:solidFill>
                  <a:schemeClr val="tx2"/>
                </a:solidFill>
              </a:rPr>
              <a:t>Lorenzo </a:t>
            </a:r>
            <a:r>
              <a:rPr lang="en-US" sz="1800" b="1" dirty="0" err="1" smtClean="0">
                <a:solidFill>
                  <a:schemeClr val="tx2"/>
                </a:solidFill>
              </a:rPr>
              <a:t>Botto</a:t>
            </a:r>
            <a:endParaRPr lang="en-US" sz="1800" b="1" dirty="0">
              <a:solidFill>
                <a:schemeClr val="tx2"/>
              </a:solidFill>
            </a:endParaRPr>
          </a:p>
          <a:p>
            <a:pPr>
              <a:buClr>
                <a:schemeClr val="tx1"/>
              </a:buClr>
              <a:buSzPct val="65000"/>
              <a:buFont typeface="Wingdings" charset="2"/>
              <a:buChar char="q"/>
            </a:pPr>
            <a:r>
              <a:rPr lang="en-US" sz="1800" b="1" dirty="0" smtClean="0">
                <a:solidFill>
                  <a:schemeClr val="tx2"/>
                </a:solidFill>
              </a:rPr>
              <a:t>CDC National Center for Birth Defects and Developmental Disabilities</a:t>
            </a:r>
          </a:p>
          <a:p>
            <a:pPr lvl="1">
              <a:buClr>
                <a:schemeClr val="tx1"/>
              </a:buClr>
              <a:buSzPct val="80000"/>
              <a:buFont typeface="Wingdings" panose="05000000000000000000" pitchFamily="2" charset="2"/>
              <a:buChar char="§"/>
            </a:pPr>
            <a:r>
              <a:rPr lang="en-US" sz="1800" b="1" dirty="0" smtClean="0">
                <a:solidFill>
                  <a:schemeClr val="tx2"/>
                </a:solidFill>
              </a:rPr>
              <a:t>Surveillance Working Group</a:t>
            </a:r>
          </a:p>
        </p:txBody>
      </p:sp>
      <p:pic>
        <p:nvPicPr>
          <p:cNvPr id="4" name="Picture 2" descr="This is a picture of CDC members in the National Center for Birth Defects and Developmental Disabilities. There are 6 men and 5 women." title="Pi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75856" y="3930461"/>
            <a:ext cx="5181600" cy="20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his is a picture of the two international clearinghouse on birth defects surveillance and research representatives. They are both men." title="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6933" y="3933056"/>
            <a:ext cx="1970851" cy="2016901"/>
          </a:xfrm>
          <a:prstGeom prst="rect">
            <a:avLst/>
          </a:prstGeom>
        </p:spPr>
      </p:pic>
      <p:sp>
        <p:nvSpPr>
          <p:cNvPr id="8" name="Text Box 9"/>
          <p:cNvSpPr txBox="1">
            <a:spLocks noChangeArrowheads="1"/>
          </p:cNvSpPr>
          <p:nvPr/>
        </p:nvSpPr>
        <p:spPr bwMode="auto">
          <a:xfrm>
            <a:off x="72008" y="6553200"/>
            <a:ext cx="9036496" cy="261610"/>
          </a:xfrm>
          <a:prstGeom prst="rect">
            <a:avLst/>
          </a:prstGeom>
          <a:solidFill>
            <a:schemeClr val="tx2">
              <a:lumMod val="20000"/>
              <a:lumOff val="80000"/>
            </a:schemeClr>
          </a:solidFill>
          <a:ln w="9525">
            <a:noFill/>
            <a:miter lim="800000"/>
            <a:headEnd/>
            <a:tailEnd/>
          </a:ln>
          <a:effectLst/>
        </p:spPr>
        <p:txBody>
          <a:bodyPr wrap="square">
            <a:spAutoFit/>
          </a:bodyPr>
          <a:lstStyle/>
          <a:p>
            <a:pPr>
              <a:defRPr/>
            </a:pPr>
            <a:r>
              <a:rPr lang="en-US" sz="1100" b="1" dirty="0" smtClean="0">
                <a:solidFill>
                  <a:srgbClr val="0F56DC"/>
                </a:solidFill>
                <a:latin typeface="Calibri" pitchFamily="34" charset="0"/>
              </a:rPr>
              <a:t>Limbs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26</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3732967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Questions?</a:t>
            </a:r>
          </a:p>
        </p:txBody>
      </p:sp>
      <p:sp>
        <p:nvSpPr>
          <p:cNvPr id="2" name="Subtitle 1"/>
          <p:cNvSpPr>
            <a:spLocks noGrp="1"/>
          </p:cNvSpPr>
          <p:nvPr>
            <p:ph idx="1"/>
          </p:nvPr>
        </p:nvSpPr>
        <p:spPr/>
        <p:txBody>
          <a:bodyPr>
            <a:normAutofit/>
          </a:bodyPr>
          <a:lstStyle/>
          <a:p>
            <a:pPr marL="0" indent="0">
              <a:buNone/>
            </a:pPr>
            <a:r>
              <a:rPr lang="en-US" dirty="0" smtClean="0"/>
              <a:t>If you have questions please contact:</a:t>
            </a:r>
          </a:p>
          <a:p>
            <a:pPr marL="0" indent="0">
              <a:buNone/>
            </a:pPr>
            <a:r>
              <a:rPr lang="en-US" dirty="0" smtClean="0">
                <a:hlinkClick r:id="rId3"/>
              </a:rPr>
              <a:t>icbd@icbd.org</a:t>
            </a:r>
            <a:r>
              <a:rPr lang="en-US" dirty="0" smtClean="0"/>
              <a:t> </a:t>
            </a:r>
          </a:p>
          <a:p>
            <a:pPr marL="0" indent="0">
              <a:buNone/>
            </a:pPr>
            <a:r>
              <a:rPr lang="en-US" dirty="0" smtClean="0"/>
              <a:t>or</a:t>
            </a:r>
          </a:p>
          <a:p>
            <a:pPr marL="0" indent="0">
              <a:buNone/>
            </a:pPr>
            <a:r>
              <a:rPr lang="en-US" dirty="0" smtClean="0">
                <a:hlinkClick r:id="rId4"/>
              </a:rPr>
              <a:t>birthdefectscount@cdc.gov</a:t>
            </a:r>
            <a:endParaRPr lang="en-US" dirty="0" smtClean="0"/>
          </a:p>
          <a:p>
            <a:pPr marL="0" indent="0">
              <a:buNone/>
            </a:pPr>
            <a:endParaRPr lang="en-US" dirty="0"/>
          </a:p>
        </p:txBody>
      </p:sp>
      <p:sp>
        <p:nvSpPr>
          <p:cNvPr id="6" name="Text Placeholder 5"/>
          <p:cNvSpPr>
            <a:spLocks noGrp="1"/>
          </p:cNvSpPr>
          <p:nvPr>
            <p:ph type="body" sz="quarter" idx="4294967295"/>
          </p:nvPr>
        </p:nvSpPr>
        <p:spPr>
          <a:xfrm>
            <a:off x="4038600" y="6284913"/>
            <a:ext cx="5105400" cy="184150"/>
          </a:xfrm>
        </p:spPr>
        <p:txBody>
          <a:bodyPr>
            <a:noAutofit/>
          </a:bodyPr>
          <a:lstStyle/>
          <a:p>
            <a:r>
              <a:rPr lang="en-US" sz="900" dirty="0" smtClean="0"/>
              <a:t>National Center on Birth Defects and Developmental Disabilities</a:t>
            </a:r>
          </a:p>
          <a:p>
            <a:endParaRPr lang="en-US" sz="900" dirty="0"/>
          </a:p>
        </p:txBody>
      </p:sp>
      <p:sp>
        <p:nvSpPr>
          <p:cNvPr id="10" name="Text Placeholder 9"/>
          <p:cNvSpPr>
            <a:spLocks noGrp="1"/>
          </p:cNvSpPr>
          <p:nvPr>
            <p:ph type="body" sz="quarter" idx="4294967295"/>
          </p:nvPr>
        </p:nvSpPr>
        <p:spPr>
          <a:xfrm>
            <a:off x="4038600" y="6446838"/>
            <a:ext cx="5105400" cy="228600"/>
          </a:xfrm>
        </p:spPr>
        <p:txBody>
          <a:bodyPr>
            <a:normAutofit fontScale="32500" lnSpcReduction="20000"/>
          </a:bodyPr>
          <a:lstStyle/>
          <a:p>
            <a:r>
              <a:rPr lang="en-US" dirty="0" smtClean="0"/>
              <a:t>Division of Birth Defects and Developmental Disabilities</a:t>
            </a:r>
            <a:endParaRPr lang="en-US" dirty="0"/>
          </a:p>
        </p:txBody>
      </p:sp>
      <p:pic>
        <p:nvPicPr>
          <p:cNvPr id="8" name="Picture 7" descr="Logos of the United States Department of Health and Human Services and Centers for Disease Control and Prevention&#10;"/>
          <p:cNvPicPr>
            <a:picLocks noChangeAspect="1"/>
          </p:cNvPicPr>
          <p:nvPr/>
        </p:nvPicPr>
        <p:blipFill>
          <a:blip r:embed="rId5" cstate="print"/>
          <a:stretch>
            <a:fillRect/>
          </a:stretch>
        </p:blipFill>
        <p:spPr>
          <a:xfrm>
            <a:off x="8382000" y="6477000"/>
            <a:ext cx="190500" cy="190500"/>
          </a:xfrm>
          <a:prstGeom prst="rect">
            <a:avLst/>
          </a:prstGeom>
        </p:spPr>
      </p:pic>
      <p:pic>
        <p:nvPicPr>
          <p:cNvPr id="2050" name="Picture 2" descr="This image of a cartoon stick figure scratching his head like he is thinking. A question mark is above the person's head." title="Cartoon"/>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0272" y="1916832"/>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7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sz="3600" b="1" dirty="0" smtClean="0">
                <a:solidFill>
                  <a:schemeClr val="tx2"/>
                </a:solidFill>
              </a:rPr>
              <a:t>Limb Deficiencies</a:t>
            </a:r>
            <a:endParaRPr lang="en-US" sz="3600" b="1" dirty="0">
              <a:solidFill>
                <a:schemeClr val="tx2"/>
              </a:solidFill>
            </a:endParaRPr>
          </a:p>
        </p:txBody>
      </p:sp>
      <p:sp>
        <p:nvSpPr>
          <p:cNvPr id="3" name="Content Placeholder 2"/>
          <p:cNvSpPr>
            <a:spLocks noGrp="1"/>
          </p:cNvSpPr>
          <p:nvPr>
            <p:ph idx="1"/>
          </p:nvPr>
        </p:nvSpPr>
        <p:spPr>
          <a:xfrm>
            <a:off x="444918" y="980728"/>
            <a:ext cx="8229600" cy="2929476"/>
          </a:xfrm>
        </p:spPr>
        <p:txBody>
          <a:bodyPr>
            <a:noAutofit/>
          </a:bodyPr>
          <a:lstStyle/>
          <a:p>
            <a:pPr>
              <a:spcBef>
                <a:spcPts val="600"/>
              </a:spcBef>
              <a:spcAft>
                <a:spcPts val="600"/>
              </a:spcAft>
            </a:pPr>
            <a:r>
              <a:rPr lang="en-US" sz="2400" dirty="0" smtClean="0">
                <a:solidFill>
                  <a:schemeClr val="tx2"/>
                </a:solidFill>
              </a:rPr>
              <a:t>Limb </a:t>
            </a:r>
            <a:r>
              <a:rPr lang="en-US" sz="2400" dirty="0" err="1" smtClean="0">
                <a:solidFill>
                  <a:schemeClr val="tx2"/>
                </a:solidFill>
              </a:rPr>
              <a:t>deficency</a:t>
            </a:r>
            <a:r>
              <a:rPr lang="en-US" sz="2400" dirty="0" smtClean="0">
                <a:solidFill>
                  <a:schemeClr val="tx2"/>
                </a:solidFill>
              </a:rPr>
              <a:t> defects are characterized </a:t>
            </a:r>
            <a:r>
              <a:rPr lang="en-US" sz="2400" dirty="0">
                <a:solidFill>
                  <a:schemeClr val="tx2"/>
                </a:solidFill>
              </a:rPr>
              <a:t>by total or partial absence or different degrees of hypoplasia of the skeletal structures of the </a:t>
            </a:r>
            <a:r>
              <a:rPr lang="en-US" sz="2400" dirty="0" smtClean="0">
                <a:solidFill>
                  <a:schemeClr val="tx2"/>
                </a:solidFill>
              </a:rPr>
              <a:t>limbs</a:t>
            </a:r>
          </a:p>
          <a:p>
            <a:pPr>
              <a:spcBef>
                <a:spcPts val="600"/>
              </a:spcBef>
              <a:spcAft>
                <a:spcPts val="600"/>
              </a:spcAft>
            </a:pPr>
            <a:r>
              <a:rPr lang="en-US" sz="2400" dirty="0" smtClean="0">
                <a:solidFill>
                  <a:schemeClr val="tx2"/>
                </a:solidFill>
              </a:rPr>
              <a:t>Classified into three large groups: transverse, intercalary and longitudinal</a:t>
            </a:r>
          </a:p>
          <a:p>
            <a:pPr>
              <a:spcBef>
                <a:spcPts val="600"/>
              </a:spcBef>
              <a:spcAft>
                <a:spcPts val="600"/>
              </a:spcAft>
            </a:pPr>
            <a:r>
              <a:rPr lang="en-US" sz="2400" dirty="0">
                <a:solidFill>
                  <a:schemeClr val="tx2"/>
                </a:solidFill>
              </a:rPr>
              <a:t>Some cases may have anomalies that fit into more than one of these groups (Mixed)</a:t>
            </a:r>
          </a:p>
          <a:p>
            <a:pPr>
              <a:spcBef>
                <a:spcPts val="600"/>
              </a:spcBef>
              <a:spcAft>
                <a:spcPts val="600"/>
              </a:spcAft>
            </a:pPr>
            <a:endParaRPr lang="en-US" sz="2400" dirty="0" smtClean="0">
              <a:solidFill>
                <a:schemeClr val="tx2"/>
              </a:solidFill>
            </a:endParaRPr>
          </a:p>
          <a:p>
            <a:pPr>
              <a:spcBef>
                <a:spcPts val="600"/>
              </a:spcBef>
              <a:spcAft>
                <a:spcPts val="600"/>
              </a:spcAft>
            </a:pPr>
            <a:endParaRPr lang="en-US" sz="2400" dirty="0">
              <a:solidFill>
                <a:schemeClr val="tx2"/>
              </a:solidFill>
            </a:endParaRPr>
          </a:p>
        </p:txBody>
      </p:sp>
      <p:sp>
        <p:nvSpPr>
          <p:cNvPr id="4" name="TextBox 3"/>
          <p:cNvSpPr txBox="1"/>
          <p:nvPr/>
        </p:nvSpPr>
        <p:spPr>
          <a:xfrm>
            <a:off x="6160950" y="6116574"/>
            <a:ext cx="2198551" cy="369332"/>
          </a:xfrm>
          <a:prstGeom prst="rect">
            <a:avLst/>
          </a:prstGeom>
          <a:solidFill>
            <a:schemeClr val="bg2"/>
          </a:solidFill>
          <a:ln>
            <a:solidFill>
              <a:schemeClr val="bg1">
                <a:lumMod val="50000"/>
              </a:schemeClr>
            </a:solidFill>
          </a:ln>
        </p:spPr>
        <p:txBody>
          <a:bodyPr wrap="square" rtlCol="0">
            <a:spAutoFit/>
          </a:bodyPr>
          <a:lstStyle/>
          <a:p>
            <a:pPr algn="ctr"/>
            <a:r>
              <a:rPr lang="en-US" dirty="0" smtClean="0"/>
              <a:t>Longitudinal </a:t>
            </a:r>
            <a:endParaRPr lang="en-US" dirty="0"/>
          </a:p>
        </p:txBody>
      </p:sp>
      <p:sp>
        <p:nvSpPr>
          <p:cNvPr id="8" name="TextBox 7"/>
          <p:cNvSpPr txBox="1"/>
          <p:nvPr/>
        </p:nvSpPr>
        <p:spPr>
          <a:xfrm>
            <a:off x="1311626" y="6134284"/>
            <a:ext cx="1446439" cy="369332"/>
          </a:xfrm>
          <a:prstGeom prst="rect">
            <a:avLst/>
          </a:prstGeom>
          <a:solidFill>
            <a:schemeClr val="bg2"/>
          </a:solidFill>
          <a:ln>
            <a:solidFill>
              <a:schemeClr val="bg1">
                <a:lumMod val="50000"/>
              </a:schemeClr>
            </a:solidFill>
          </a:ln>
        </p:spPr>
        <p:txBody>
          <a:bodyPr wrap="square" rtlCol="0">
            <a:spAutoFit/>
          </a:bodyPr>
          <a:lstStyle/>
          <a:p>
            <a:pPr algn="ctr"/>
            <a:r>
              <a:rPr lang="en-US" dirty="0" smtClean="0"/>
              <a:t>Transverse</a:t>
            </a:r>
            <a:endParaRPr lang="en-US" dirty="0"/>
          </a:p>
        </p:txBody>
      </p:sp>
      <p:sp>
        <p:nvSpPr>
          <p:cNvPr id="9" name="TextBox 8"/>
          <p:cNvSpPr txBox="1"/>
          <p:nvPr/>
        </p:nvSpPr>
        <p:spPr>
          <a:xfrm>
            <a:off x="3836499" y="6116574"/>
            <a:ext cx="1446439" cy="369332"/>
          </a:xfrm>
          <a:prstGeom prst="rect">
            <a:avLst/>
          </a:prstGeom>
          <a:solidFill>
            <a:schemeClr val="bg2"/>
          </a:solidFill>
          <a:ln>
            <a:solidFill>
              <a:schemeClr val="bg1">
                <a:lumMod val="50000"/>
              </a:schemeClr>
            </a:solidFill>
          </a:ln>
        </p:spPr>
        <p:txBody>
          <a:bodyPr wrap="square" rtlCol="0">
            <a:spAutoFit/>
          </a:bodyPr>
          <a:lstStyle/>
          <a:p>
            <a:pPr algn="ctr"/>
            <a:r>
              <a:rPr lang="en-US" dirty="0" smtClean="0"/>
              <a:t>Intercalary</a:t>
            </a:r>
            <a:endParaRPr lang="en-US" dirty="0"/>
          </a:p>
        </p:txBody>
      </p:sp>
      <p:pic>
        <p:nvPicPr>
          <p:cNvPr id="14" name="Picture 2" descr="upperextremity_revisions_fla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0575" y="3938333"/>
            <a:ext cx="2019300" cy="2052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transverse"/>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5195" y="4054221"/>
            <a:ext cx="2019300" cy="1936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intercalary"/>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550068" y="4054221"/>
            <a:ext cx="2019300" cy="20038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02060"/>
                </a:solidFill>
                <a:latin typeface="Calibri" pitchFamily="34" charset="0"/>
              </a:rPr>
              <a:t>Limb deficiencies                                                                                                                                                            			</a:t>
            </a:r>
            <a:r>
              <a:rPr lang="en-US" sz="1000" dirty="0" smtClean="0">
                <a:solidFill>
                  <a:srgbClr val="002060"/>
                </a:solidFill>
                <a:latin typeface="Calibri" pitchFamily="34" charset="0"/>
              </a:rPr>
              <a:t>|  3</a:t>
            </a:r>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361213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89" y="706686"/>
            <a:ext cx="8229600" cy="562074"/>
          </a:xfrm>
        </p:spPr>
        <p:txBody>
          <a:bodyPr>
            <a:noAutofit/>
          </a:bodyPr>
          <a:lstStyle/>
          <a:p>
            <a:r>
              <a:rPr lang="en-US" sz="3600" b="1" dirty="0" smtClean="0">
                <a:solidFill>
                  <a:schemeClr val="tx2"/>
                </a:solidFill>
              </a:rPr>
              <a:t>Transverse</a:t>
            </a:r>
            <a:r>
              <a:rPr lang="en-US" sz="3600" i="1" dirty="0" smtClean="0">
                <a:solidFill>
                  <a:schemeClr val="tx2"/>
                </a:solidFill>
              </a:rPr>
              <a:t> </a:t>
            </a:r>
            <a:r>
              <a:rPr lang="en-US" sz="3600" b="1" dirty="0" smtClean="0">
                <a:solidFill>
                  <a:schemeClr val="tx2"/>
                </a:solidFill>
              </a:rPr>
              <a:t>Limb </a:t>
            </a:r>
            <a:r>
              <a:rPr lang="en-US" sz="3600" b="1" dirty="0">
                <a:solidFill>
                  <a:schemeClr val="tx2"/>
                </a:solidFill>
              </a:rPr>
              <a:t>Deficiencies</a:t>
            </a:r>
            <a:r>
              <a:rPr lang="en-US" sz="3600" i="1" dirty="0">
                <a:solidFill>
                  <a:schemeClr val="tx2"/>
                </a:solidFill>
              </a:rPr>
              <a:t/>
            </a:r>
            <a:br>
              <a:rPr lang="en-US" sz="3600" i="1" dirty="0">
                <a:solidFill>
                  <a:schemeClr val="tx2"/>
                </a:solidFill>
              </a:rPr>
            </a:br>
            <a:r>
              <a:rPr lang="en-US" sz="3600" dirty="0" smtClean="0">
                <a:solidFill>
                  <a:schemeClr val="tx2"/>
                </a:solidFill>
              </a:rPr>
              <a:t/>
            </a:r>
            <a:br>
              <a:rPr lang="en-US" sz="3600" dirty="0" smtClean="0">
                <a:solidFill>
                  <a:schemeClr val="tx2"/>
                </a:solidFill>
              </a:rPr>
            </a:br>
            <a:endParaRPr lang="en-US" sz="3600" i="1" dirty="0">
              <a:solidFill>
                <a:schemeClr val="tx2"/>
              </a:solidFill>
            </a:endParaRPr>
          </a:p>
        </p:txBody>
      </p:sp>
      <p:sp>
        <p:nvSpPr>
          <p:cNvPr id="3" name="Content Placeholder 2"/>
          <p:cNvSpPr>
            <a:spLocks noGrp="1"/>
          </p:cNvSpPr>
          <p:nvPr>
            <p:ph idx="1"/>
          </p:nvPr>
        </p:nvSpPr>
        <p:spPr>
          <a:xfrm>
            <a:off x="539552" y="1124744"/>
            <a:ext cx="7643192" cy="1505205"/>
          </a:xfrm>
        </p:spPr>
        <p:txBody>
          <a:bodyPr>
            <a:normAutofit/>
          </a:bodyPr>
          <a:lstStyle/>
          <a:p>
            <a:pPr marL="0" indent="0">
              <a:spcBef>
                <a:spcPts val="600"/>
              </a:spcBef>
              <a:spcAft>
                <a:spcPts val="600"/>
              </a:spcAft>
              <a:buNone/>
            </a:pPr>
            <a:r>
              <a:rPr lang="en-US" sz="2400" dirty="0" smtClean="0">
                <a:solidFill>
                  <a:schemeClr val="tx2"/>
                </a:solidFill>
              </a:rPr>
              <a:t>Complete </a:t>
            </a:r>
            <a:r>
              <a:rPr lang="en-US" sz="2400" dirty="0">
                <a:solidFill>
                  <a:schemeClr val="tx2"/>
                </a:solidFill>
              </a:rPr>
              <a:t>or partial absence of distal structures of a </a:t>
            </a:r>
            <a:r>
              <a:rPr lang="en-US" sz="2400" dirty="0" smtClean="0">
                <a:solidFill>
                  <a:schemeClr val="tx2"/>
                </a:solidFill>
              </a:rPr>
              <a:t>limb in </a:t>
            </a:r>
            <a:r>
              <a:rPr lang="en-US" sz="2400" dirty="0">
                <a:solidFill>
                  <a:schemeClr val="tx2"/>
                </a:solidFill>
              </a:rPr>
              <a:t>a transverse plane at the point where the deficiency begins, with proximal structures </a:t>
            </a:r>
            <a:r>
              <a:rPr lang="en-US" sz="2400" dirty="0" smtClean="0">
                <a:solidFill>
                  <a:schemeClr val="tx2"/>
                </a:solidFill>
              </a:rPr>
              <a:t>being </a:t>
            </a:r>
            <a:r>
              <a:rPr lang="en-US" sz="2400" dirty="0">
                <a:solidFill>
                  <a:schemeClr val="tx2"/>
                </a:solidFill>
              </a:rPr>
              <a:t>essentially </a:t>
            </a:r>
            <a:r>
              <a:rPr lang="en-US" sz="2400" dirty="0" smtClean="0">
                <a:solidFill>
                  <a:schemeClr val="tx2"/>
                </a:solidFill>
              </a:rPr>
              <a:t>intact</a:t>
            </a:r>
            <a:endParaRPr lang="en-US" sz="2400" dirty="0">
              <a:solidFill>
                <a:schemeClr val="tx2"/>
              </a:solidFill>
            </a:endParaRPr>
          </a:p>
          <a:p>
            <a:pPr>
              <a:spcBef>
                <a:spcPts val="600"/>
              </a:spcBef>
              <a:spcAft>
                <a:spcPts val="600"/>
              </a:spcAft>
            </a:pPr>
            <a:endParaRPr lang="en-US" sz="2400" dirty="0" smtClean="0">
              <a:solidFill>
                <a:schemeClr val="tx2"/>
              </a:solidFill>
            </a:endParaRPr>
          </a:p>
        </p:txBody>
      </p:sp>
      <p:sp>
        <p:nvSpPr>
          <p:cNvPr id="9" name="Rectangle 8"/>
          <p:cNvSpPr/>
          <p:nvPr/>
        </p:nvSpPr>
        <p:spPr>
          <a:xfrm>
            <a:off x="762000" y="6202612"/>
            <a:ext cx="4292341" cy="276999"/>
          </a:xfrm>
          <a:prstGeom prst="rect">
            <a:avLst/>
          </a:prstGeom>
        </p:spPr>
        <p:txBody>
          <a:bodyPr wrap="square">
            <a:spAutoFit/>
          </a:bodyPr>
          <a:lstStyle/>
          <a:p>
            <a:r>
              <a:rPr lang="en-US" sz="1200" b="1" dirty="0" smtClean="0">
                <a:solidFill>
                  <a:srgbClr val="002060"/>
                </a:solidFill>
              </a:rPr>
              <a:t>Source: CDC-Beijing </a:t>
            </a:r>
            <a:r>
              <a:rPr lang="en-US" sz="1200" b="1" dirty="0">
                <a:solidFill>
                  <a:srgbClr val="002060"/>
                </a:solidFill>
              </a:rPr>
              <a:t>Medical University collaborative project</a:t>
            </a:r>
          </a:p>
        </p:txBody>
      </p:sp>
      <p:pic>
        <p:nvPicPr>
          <p:cNvPr id="11" name="Picture 10" descr="Amelia of upper limb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66" y="2753097"/>
            <a:ext cx="3389630" cy="2552700"/>
          </a:xfrm>
          <a:prstGeom prst="rect">
            <a:avLst/>
          </a:prstGeom>
          <a:noFill/>
        </p:spPr>
      </p:pic>
      <p:sp>
        <p:nvSpPr>
          <p:cNvPr id="4" name="Rectangle 3"/>
          <p:cNvSpPr/>
          <p:nvPr/>
        </p:nvSpPr>
        <p:spPr>
          <a:xfrm>
            <a:off x="0" y="5297792"/>
            <a:ext cx="3339374" cy="738664"/>
          </a:xfrm>
          <a:prstGeom prst="rect">
            <a:avLst/>
          </a:prstGeom>
        </p:spPr>
        <p:txBody>
          <a:bodyPr wrap="square">
            <a:spAutoFit/>
          </a:bodyPr>
          <a:lstStyle/>
          <a:p>
            <a:pPr algn="ctr"/>
            <a:r>
              <a:rPr lang="en-US" sz="1400" b="1" dirty="0">
                <a:solidFill>
                  <a:srgbClr val="002060"/>
                </a:solidFill>
              </a:rPr>
              <a:t>Congenital complete absence of upper </a:t>
            </a:r>
            <a:r>
              <a:rPr lang="en-US" sz="1400" b="1" dirty="0" smtClean="0">
                <a:solidFill>
                  <a:srgbClr val="002060"/>
                </a:solidFill>
              </a:rPr>
              <a:t>limbs/Amelia </a:t>
            </a:r>
            <a:r>
              <a:rPr lang="en-US" sz="1400" b="1" dirty="0">
                <a:solidFill>
                  <a:srgbClr val="002060"/>
                </a:solidFill>
              </a:rPr>
              <a:t>of upper </a:t>
            </a:r>
            <a:r>
              <a:rPr lang="en-US" sz="1400" b="1" dirty="0" smtClean="0">
                <a:solidFill>
                  <a:srgbClr val="002060"/>
                </a:solidFill>
              </a:rPr>
              <a:t>limb</a:t>
            </a:r>
          </a:p>
          <a:p>
            <a:pPr algn="ctr"/>
            <a:r>
              <a:rPr lang="en-US" sz="1400" b="1" dirty="0" smtClean="0">
                <a:solidFill>
                  <a:srgbClr val="002060"/>
                </a:solidFill>
              </a:rPr>
              <a:t> </a:t>
            </a:r>
            <a:r>
              <a:rPr lang="en-US" sz="1400" b="1" dirty="0">
                <a:solidFill>
                  <a:srgbClr val="002060"/>
                </a:solidFill>
              </a:rPr>
              <a:t>(Q71.0)    </a:t>
            </a:r>
            <a:endParaRPr lang="en-US" sz="1400" dirty="0">
              <a:solidFill>
                <a:srgbClr val="002060"/>
              </a:solidFill>
            </a:endParaRPr>
          </a:p>
        </p:txBody>
      </p:sp>
      <p:sp>
        <p:nvSpPr>
          <p:cNvPr id="12" name="Rectangle 11"/>
          <p:cNvSpPr/>
          <p:nvPr/>
        </p:nvSpPr>
        <p:spPr>
          <a:xfrm>
            <a:off x="5974650" y="5333207"/>
            <a:ext cx="2952328" cy="738664"/>
          </a:xfrm>
          <a:prstGeom prst="rect">
            <a:avLst/>
          </a:prstGeom>
        </p:spPr>
        <p:txBody>
          <a:bodyPr wrap="square">
            <a:spAutoFit/>
          </a:bodyPr>
          <a:lstStyle/>
          <a:p>
            <a:pPr algn="ctr"/>
            <a:r>
              <a:rPr lang="en-US" sz="1400" b="1" dirty="0">
                <a:solidFill>
                  <a:srgbClr val="002060"/>
                </a:solidFill>
              </a:rPr>
              <a:t>Congenital complete absence of </a:t>
            </a:r>
            <a:r>
              <a:rPr lang="en-US" sz="1400" b="1" dirty="0" smtClean="0">
                <a:solidFill>
                  <a:srgbClr val="002060"/>
                </a:solidFill>
              </a:rPr>
              <a:t>lower limb/Amelia </a:t>
            </a:r>
            <a:r>
              <a:rPr lang="en-US" sz="1400" b="1" dirty="0">
                <a:solidFill>
                  <a:srgbClr val="002060"/>
                </a:solidFill>
              </a:rPr>
              <a:t>of </a:t>
            </a:r>
            <a:r>
              <a:rPr lang="en-US" sz="1400" b="1" dirty="0" smtClean="0">
                <a:solidFill>
                  <a:srgbClr val="002060"/>
                </a:solidFill>
              </a:rPr>
              <a:t>lower </a:t>
            </a:r>
            <a:r>
              <a:rPr lang="en-US" sz="1400" b="1" dirty="0">
                <a:solidFill>
                  <a:srgbClr val="002060"/>
                </a:solidFill>
              </a:rPr>
              <a:t>limb (</a:t>
            </a:r>
            <a:r>
              <a:rPr lang="en-US" sz="1400" b="1" dirty="0" smtClean="0">
                <a:solidFill>
                  <a:srgbClr val="002060"/>
                </a:solidFill>
              </a:rPr>
              <a:t>Q72.0</a:t>
            </a:r>
            <a:r>
              <a:rPr lang="en-US" sz="1400" b="1" dirty="0">
                <a:solidFill>
                  <a:srgbClr val="002060"/>
                </a:solidFill>
              </a:rPr>
              <a:t>)    </a:t>
            </a:r>
            <a:endParaRPr lang="en-US" sz="1400" dirty="0">
              <a:solidFill>
                <a:srgbClr val="002060"/>
              </a:solidFill>
            </a:endParaRPr>
          </a:p>
        </p:txBody>
      </p:sp>
      <p:pic>
        <p:nvPicPr>
          <p:cNvPr id="13" name="Picture 12" descr="Limb_Tran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616349"/>
            <a:ext cx="2013212" cy="2736304"/>
          </a:xfrm>
          <a:prstGeom prst="rect">
            <a:avLst/>
          </a:prstGeom>
          <a:noFill/>
        </p:spPr>
      </p:pic>
      <p:sp>
        <p:nvSpPr>
          <p:cNvPr id="5" name="Rectangle 4"/>
          <p:cNvSpPr/>
          <p:nvPr/>
        </p:nvSpPr>
        <p:spPr>
          <a:xfrm>
            <a:off x="3591910" y="5306920"/>
            <a:ext cx="2852298" cy="738664"/>
          </a:xfrm>
          <a:prstGeom prst="rect">
            <a:avLst/>
          </a:prstGeom>
        </p:spPr>
        <p:txBody>
          <a:bodyPr wrap="square">
            <a:spAutoFit/>
          </a:bodyPr>
          <a:lstStyle/>
          <a:p>
            <a:pPr algn="ctr"/>
            <a:r>
              <a:rPr lang="en-US" sz="1400" b="1" dirty="0" smtClean="0">
                <a:solidFill>
                  <a:srgbClr val="002060"/>
                </a:solidFill>
              </a:rPr>
              <a:t>Congenital absence </a:t>
            </a:r>
          </a:p>
          <a:p>
            <a:pPr algn="ctr"/>
            <a:r>
              <a:rPr lang="en-US" sz="1400" b="1" dirty="0" smtClean="0">
                <a:solidFill>
                  <a:srgbClr val="002060"/>
                </a:solidFill>
              </a:rPr>
              <a:t>of </a:t>
            </a:r>
            <a:r>
              <a:rPr lang="en-US" sz="1400" b="1" dirty="0">
                <a:solidFill>
                  <a:srgbClr val="002060"/>
                </a:solidFill>
              </a:rPr>
              <a:t>both </a:t>
            </a:r>
            <a:r>
              <a:rPr lang="en-US" sz="1400" b="1" dirty="0" smtClean="0">
                <a:solidFill>
                  <a:srgbClr val="002060"/>
                </a:solidFill>
              </a:rPr>
              <a:t>forearm and </a:t>
            </a:r>
            <a:r>
              <a:rPr lang="en-US" sz="1400" b="1" dirty="0">
                <a:solidFill>
                  <a:srgbClr val="002060"/>
                </a:solidFill>
              </a:rPr>
              <a:t>hand </a:t>
            </a:r>
            <a:endParaRPr lang="en-US" sz="1400" b="1" dirty="0" smtClean="0">
              <a:solidFill>
                <a:srgbClr val="002060"/>
              </a:solidFill>
            </a:endParaRPr>
          </a:p>
          <a:p>
            <a:pPr algn="ctr"/>
            <a:r>
              <a:rPr lang="en-US" sz="1400" b="1" dirty="0" smtClean="0">
                <a:solidFill>
                  <a:srgbClr val="002060"/>
                </a:solidFill>
              </a:rPr>
              <a:t>(</a:t>
            </a:r>
            <a:r>
              <a:rPr lang="en-US" sz="1400" b="1" dirty="0">
                <a:solidFill>
                  <a:srgbClr val="002060"/>
                </a:solidFill>
              </a:rPr>
              <a:t>Q71.2)</a:t>
            </a:r>
            <a:endParaRPr lang="en-US" sz="1400" dirty="0">
              <a:solidFill>
                <a:srgbClr val="002060"/>
              </a:solidFill>
            </a:endParaRPr>
          </a:p>
        </p:txBody>
      </p:sp>
      <p:pic>
        <p:nvPicPr>
          <p:cNvPr id="1026" name="Picture 2" descr="Image of baby with congenital absence of both left forearm and left hand." title="Transverse Limb Deficiencie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225" y="2534854"/>
            <a:ext cx="2088232" cy="284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9"/>
          <p:cNvSpPr txBox="1">
            <a:spLocks noChangeArrowheads="1"/>
          </p:cNvSpPr>
          <p:nvPr/>
        </p:nvSpPr>
        <p:spPr bwMode="auto">
          <a:xfrm>
            <a:off x="215460" y="657538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n-US" sz="1100" b="1" dirty="0" smtClean="0">
                <a:solidFill>
                  <a:srgbClr val="002060"/>
                </a:solidFill>
                <a:latin typeface="Calibri" pitchFamily="34" charset="0"/>
              </a:rPr>
              <a:t>Limb deficiencies                                                                                                                                                            			</a:t>
            </a:r>
            <a:r>
              <a:rPr lang="en-US" sz="1000" dirty="0" smtClean="0">
                <a:solidFill>
                  <a:srgbClr val="002060"/>
                </a:solidFill>
                <a:latin typeface="Calibri" pitchFamily="34" charset="0"/>
              </a:rPr>
              <a:t>|  4</a:t>
            </a:r>
            <a:endParaRPr lang="en-US" sz="1000" dirty="0">
              <a:solidFill>
                <a:srgbClr val="002060"/>
              </a:solidFill>
              <a:latin typeface="Calibri" pitchFamily="34" charset="0"/>
            </a:endParaRPr>
          </a:p>
        </p:txBody>
      </p:sp>
    </p:spTree>
    <p:extLst>
      <p:ext uri="{BB962C8B-B14F-4D97-AF65-F5344CB8AC3E}">
        <p14:creationId xmlns:p14="http://schemas.microsoft.com/office/powerpoint/2010/main" val="4253115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chemeClr val="tx2"/>
                </a:solidFill>
              </a:rPr>
              <a:t>Transverse </a:t>
            </a:r>
            <a:r>
              <a:rPr lang="en-US" sz="3600" b="1" dirty="0" smtClean="0">
                <a:solidFill>
                  <a:schemeClr val="tx2"/>
                </a:solidFill>
              </a:rPr>
              <a:t>Limb </a:t>
            </a:r>
            <a:r>
              <a:rPr lang="en-US" sz="3600" b="1" dirty="0">
                <a:solidFill>
                  <a:schemeClr val="tx2"/>
                </a:solidFill>
              </a:rPr>
              <a:t>Deficiencies</a:t>
            </a:r>
            <a:endParaRPr lang="it-IT" sz="3600" b="1" dirty="0">
              <a:solidFill>
                <a:schemeClr val="tx2"/>
              </a:solidFill>
            </a:endParaRPr>
          </a:p>
        </p:txBody>
      </p:sp>
      <p:pic>
        <p:nvPicPr>
          <p:cNvPr id="7" name="Picture 2" descr="This is a cartoon image of a human with shading to represent a complete (also known as amelia) or a partial transverse limb deficiency. The right arm is shaded in from the right shoulder to the right hand to represent a complete transverse limb deficiency. The right leg is shaded in from the right foot to the right hip to represent a complete transverse limb deficiency. The person's left arm is shaded in from the left hand to the left elbow to represent a partial limb deficiency. The left leg is shaded in from the left foot to the left knee to represent a partial limb deficiency. " title="Transverse Limb Deficiencies"/>
          <p:cNvPicPr>
            <a:picLocks noChangeAspect="1" noChangeArrowheads="1"/>
          </p:cNvPicPr>
          <p:nvPr/>
        </p:nvPicPr>
        <p:blipFill>
          <a:blip r:embed="rId3" cstate="print"/>
          <a:srcRect l="32026" t="38816" r="60966" b="35728"/>
          <a:stretch>
            <a:fillRect/>
          </a:stretch>
        </p:blipFill>
        <p:spPr bwMode="auto">
          <a:xfrm>
            <a:off x="3059832" y="1403451"/>
            <a:ext cx="2304256" cy="4707979"/>
          </a:xfrm>
          <a:prstGeom prst="rect">
            <a:avLst/>
          </a:prstGeom>
          <a:noFill/>
          <a:ln w="9525">
            <a:solidFill>
              <a:srgbClr val="00B0F0"/>
            </a:solidFill>
            <a:miter lim="800000"/>
            <a:headEnd/>
            <a:tailEnd/>
          </a:ln>
        </p:spPr>
      </p:pic>
      <p:sp>
        <p:nvSpPr>
          <p:cNvPr id="5" name="Rectangle 1"/>
          <p:cNvSpPr>
            <a:spLocks noChangeArrowheads="1"/>
          </p:cNvSpPr>
          <p:nvPr/>
        </p:nvSpPr>
        <p:spPr bwMode="auto">
          <a:xfrm>
            <a:off x="3354688" y="6237312"/>
            <a:ext cx="1895071"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900" dirty="0" err="1" smtClean="0">
                <a:solidFill>
                  <a:srgbClr val="002060"/>
                </a:solidFill>
                <a:ea typeface="Calibri" pitchFamily="34" charset="0"/>
                <a:cs typeface="Arial" pitchFamily="34" charset="0"/>
              </a:rPr>
              <a:t>Birth</a:t>
            </a:r>
            <a:r>
              <a:rPr lang="es-AR" sz="900" dirty="0" smtClean="0">
                <a:solidFill>
                  <a:srgbClr val="002060"/>
                </a:solidFill>
                <a:ea typeface="Calibri" pitchFamily="34" charset="0"/>
                <a:cs typeface="Arial" pitchFamily="34" charset="0"/>
              </a:rPr>
              <a:t> </a:t>
            </a:r>
            <a:r>
              <a:rPr lang="es-AR" sz="900" dirty="0" err="1" smtClean="0">
                <a:solidFill>
                  <a:srgbClr val="002060"/>
                </a:solidFill>
                <a:ea typeface="Calibri" pitchFamily="34" charset="0"/>
                <a:cs typeface="Arial" pitchFamily="34" charset="0"/>
              </a:rPr>
              <a:t>defects</a:t>
            </a:r>
            <a:r>
              <a:rPr lang="es-AR" sz="900" dirty="0" smtClean="0">
                <a:solidFill>
                  <a:srgbClr val="002060"/>
                </a:solidFill>
                <a:ea typeface="Calibri" pitchFamily="34" charset="0"/>
                <a:cs typeface="Arial" pitchFamily="34" charset="0"/>
              </a:rPr>
              <a:t> atlas. </a:t>
            </a:r>
            <a:r>
              <a:rPr kumimoji="0" lang="en-US" sz="9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300" b="0" i="0" u="none" strike="noStrike" cap="none" normalizeH="0" baseline="0" dirty="0" smtClean="0">
              <a:ln>
                <a:noFill/>
              </a:ln>
              <a:solidFill>
                <a:srgbClr val="002060"/>
              </a:solidFill>
              <a:effectLst/>
              <a:cs typeface="Arial" pitchFamily="34" charset="0"/>
            </a:endParaRPr>
          </a:p>
        </p:txBody>
      </p:sp>
      <p:cxnSp>
        <p:nvCxnSpPr>
          <p:cNvPr id="4" name="Straight Arrow Connector 3" descr="This is an image of an arrow pointing from the word Complete (Amelia) to the cartoon image's right arm, which is shaded in from the right shoulder to the right hand, to show that this is an example of a complete transverse limb deficiency." title="Image of an arrow"/>
          <p:cNvCxnSpPr/>
          <p:nvPr/>
        </p:nvCxnSpPr>
        <p:spPr>
          <a:xfrm>
            <a:off x="1901531" y="3585154"/>
            <a:ext cx="145315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This is an image of an arrow pointing from the words complete (amelia) to the cartoon image's right leg, which is completely shaded in from the right hip to the right foot, to represent that this is a complete transverse limb deficiency." title="Image of an arrow"/>
          <p:cNvCxnSpPr/>
          <p:nvPr/>
        </p:nvCxnSpPr>
        <p:spPr>
          <a:xfrm>
            <a:off x="1901531" y="3844498"/>
            <a:ext cx="1734365" cy="10966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552" y="3212976"/>
            <a:ext cx="1462067" cy="830997"/>
          </a:xfrm>
          <a:prstGeom prst="rect">
            <a:avLst/>
          </a:prstGeom>
          <a:noFill/>
        </p:spPr>
        <p:txBody>
          <a:bodyPr wrap="none" rtlCol="0">
            <a:spAutoFit/>
          </a:bodyPr>
          <a:lstStyle/>
          <a:p>
            <a:r>
              <a:rPr lang="en-US" sz="2400" dirty="0" smtClean="0"/>
              <a:t>Complete </a:t>
            </a:r>
          </a:p>
          <a:p>
            <a:r>
              <a:rPr lang="en-US" sz="2400" dirty="0" smtClean="0"/>
              <a:t>(Amelia)</a:t>
            </a:r>
            <a:endParaRPr lang="en-US" sz="2400" dirty="0"/>
          </a:p>
        </p:txBody>
      </p:sp>
      <p:cxnSp>
        <p:nvCxnSpPr>
          <p:cNvPr id="15" name="Straight Arrow Connector 14" descr="This is an image of an arrow pointing from the word partial to the shading on the cartoon image's left arm. The left arm is shaded from the left hand to the left elbow to represent that this is a partial transverse limb deficiency." title="Image of an arrow"/>
          <p:cNvCxnSpPr>
            <a:stCxn id="19" idx="1"/>
          </p:cNvCxnSpPr>
          <p:nvPr/>
        </p:nvCxnSpPr>
        <p:spPr>
          <a:xfrm flipH="1" flipV="1">
            <a:off x="5004048" y="3573016"/>
            <a:ext cx="2232248" cy="40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6296" y="3382833"/>
            <a:ext cx="982770" cy="461665"/>
          </a:xfrm>
          <a:prstGeom prst="rect">
            <a:avLst/>
          </a:prstGeom>
          <a:noFill/>
        </p:spPr>
        <p:txBody>
          <a:bodyPr wrap="none" rtlCol="0">
            <a:spAutoFit/>
          </a:bodyPr>
          <a:lstStyle/>
          <a:p>
            <a:r>
              <a:rPr lang="en-US" sz="2400" dirty="0" smtClean="0"/>
              <a:t>Partial</a:t>
            </a:r>
            <a:endParaRPr lang="en-US" sz="2400" dirty="0"/>
          </a:p>
        </p:txBody>
      </p:sp>
      <p:cxnSp>
        <p:nvCxnSpPr>
          <p:cNvPr id="20" name="Straight Arrow Connector 19" descr="This image is a cartoon drawing of a person. The person's right arm (from shoulder to hand) and right leg (from foot to hip) are completely shaded in representing a complete (or amelia) transverse limb deficiency. The person's left arm is shaded in from the left hand to the left elbow and the left leg is shaded in from the left foot to the left knee showing partial transverse limb deficiency." title="Transverse Limb Deficiencies Image"/>
          <p:cNvCxnSpPr/>
          <p:nvPr/>
        </p:nvCxnSpPr>
        <p:spPr>
          <a:xfrm flipH="1">
            <a:off x="4590256" y="3752165"/>
            <a:ext cx="2646040" cy="10449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 Box 9"/>
          <p:cNvSpPr txBox="1">
            <a:spLocks noChangeArrowheads="1"/>
          </p:cNvSpPr>
          <p:nvPr/>
        </p:nvSpPr>
        <p:spPr bwMode="auto">
          <a:xfrm>
            <a:off x="228599" y="656781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5</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384"/>
            <a:ext cx="8229600" cy="1143000"/>
          </a:xfrm>
        </p:spPr>
        <p:txBody>
          <a:bodyPr>
            <a:noAutofit/>
          </a:bodyPr>
          <a:lstStyle/>
          <a:p>
            <a:pPr eaLnBrk="1" hangingPunct="1"/>
            <a:r>
              <a:rPr lang="it-IT" sz="3600" b="1" dirty="0" smtClean="0">
                <a:solidFill>
                  <a:schemeClr val="tx2"/>
                </a:solidFill>
                <a:latin typeface="Calibri" pitchFamily="34" charset="0"/>
              </a:rPr>
              <a:t>Transverse </a:t>
            </a:r>
            <a:r>
              <a:rPr lang="it-IT" sz="3600" b="1" dirty="0">
                <a:solidFill>
                  <a:schemeClr val="tx2"/>
                </a:solidFill>
                <a:latin typeface="Calibri" pitchFamily="34" charset="0"/>
              </a:rPr>
              <a:t>L</a:t>
            </a:r>
            <a:r>
              <a:rPr lang="it-IT" sz="3600" b="1" dirty="0" smtClean="0">
                <a:solidFill>
                  <a:schemeClr val="tx2"/>
                </a:solidFill>
                <a:latin typeface="Calibri" pitchFamily="34" charset="0"/>
              </a:rPr>
              <a:t>imb Deficiences: Examples</a:t>
            </a:r>
            <a:endParaRPr lang="it-IT" sz="3600" dirty="0" smtClean="0">
              <a:solidFill>
                <a:schemeClr val="tx2"/>
              </a:solidFill>
              <a:latin typeface="Calibri" pitchFamily="34" charset="0"/>
            </a:endParaRPr>
          </a:p>
        </p:txBody>
      </p:sp>
      <p:pic>
        <p:nvPicPr>
          <p:cNvPr id="7" name="Picture 2" descr="This is an image of an infant with congenital complete absence of upper limbs or amelia of upper limbs. The infant in this image does not have arms. " title="Image of congenital complete absence of upper limbs"/>
          <p:cNvPicPr>
            <a:picLocks noChangeAspect="1" noChangeArrowheads="1"/>
          </p:cNvPicPr>
          <p:nvPr/>
        </p:nvPicPr>
        <p:blipFill>
          <a:blip r:embed="rId3" cstate="print"/>
          <a:srcRect l="36576" t="21315" r="32996" b="18227"/>
          <a:stretch>
            <a:fillRect/>
          </a:stretch>
        </p:blipFill>
        <p:spPr bwMode="auto">
          <a:xfrm>
            <a:off x="1403648" y="908720"/>
            <a:ext cx="2088232" cy="2333907"/>
          </a:xfrm>
          <a:prstGeom prst="rect">
            <a:avLst/>
          </a:prstGeom>
          <a:noFill/>
          <a:ln w="38100">
            <a:solidFill>
              <a:srgbClr val="00B0F0"/>
            </a:solidFill>
            <a:miter lim="800000"/>
            <a:headEnd/>
            <a:tailEnd/>
          </a:ln>
        </p:spPr>
      </p:pic>
      <p:pic>
        <p:nvPicPr>
          <p:cNvPr id="11" name="Picture 6" descr="This is an image of an infant with congenital absence of both forearm and hand. The infant is laying on his left side. The image shows that he has a right elbow but the right arm stops shortly below the right elbow. There is no right hand." title="Image of congenital absence of both forearm and hand"/>
          <p:cNvPicPr>
            <a:picLocks noChangeAspect="1" noChangeArrowheads="1"/>
          </p:cNvPicPr>
          <p:nvPr/>
        </p:nvPicPr>
        <p:blipFill>
          <a:blip r:embed="rId4" cstate="print"/>
          <a:srcRect l="32996" t="18133" r="32996" b="15045"/>
          <a:stretch>
            <a:fillRect/>
          </a:stretch>
        </p:blipFill>
        <p:spPr bwMode="auto">
          <a:xfrm>
            <a:off x="5277432" y="1014169"/>
            <a:ext cx="2016224" cy="2228458"/>
          </a:xfrm>
          <a:prstGeom prst="rect">
            <a:avLst/>
          </a:prstGeom>
          <a:noFill/>
          <a:ln w="38100">
            <a:solidFill>
              <a:srgbClr val="00B0F0"/>
            </a:solidFill>
            <a:miter lim="800000"/>
            <a:headEnd/>
            <a:tailEnd/>
          </a:ln>
        </p:spPr>
      </p:pic>
      <p:pic>
        <p:nvPicPr>
          <p:cNvPr id="12" name="Picture 7" descr="This is an image of the lower half of an infant. The image shows the infant's two legs. The right leg is has congenital absence of the lower left and foot. The right leg is missing the lower left portion of the leg and the left foot. " title="Image of Congenital Absence of Lower Leg and Foot"/>
          <p:cNvPicPr>
            <a:picLocks noChangeAspect="1" noChangeArrowheads="1"/>
          </p:cNvPicPr>
          <p:nvPr/>
        </p:nvPicPr>
        <p:blipFill>
          <a:blip r:embed="rId5" cstate="print"/>
          <a:srcRect l="32101" t="24497" r="32996" b="16636"/>
          <a:stretch>
            <a:fillRect/>
          </a:stretch>
        </p:blipFill>
        <p:spPr bwMode="auto">
          <a:xfrm>
            <a:off x="1330616" y="3996162"/>
            <a:ext cx="2164358" cy="2053365"/>
          </a:xfrm>
          <a:prstGeom prst="rect">
            <a:avLst/>
          </a:prstGeom>
          <a:noFill/>
          <a:ln w="38100">
            <a:solidFill>
              <a:srgbClr val="00B0F0"/>
            </a:solidFill>
            <a:miter lim="800000"/>
            <a:headEnd/>
            <a:tailEnd/>
          </a:ln>
        </p:spPr>
      </p:pic>
      <p:pic>
        <p:nvPicPr>
          <p:cNvPr id="13" name="Picture 8" descr="This image is an infant's two legs below the knees. The right foot appears normal. The left leg stops at the ankle. The left foot is missing and there are no toes." title="Image of Congenital absence of foot and toes"/>
          <p:cNvPicPr>
            <a:picLocks noChangeAspect="1" noChangeArrowheads="1"/>
          </p:cNvPicPr>
          <p:nvPr/>
        </p:nvPicPr>
        <p:blipFill>
          <a:blip r:embed="rId6" cstate="print"/>
          <a:srcRect l="31685" t="44714" r="52437" b="37429"/>
          <a:stretch>
            <a:fillRect/>
          </a:stretch>
        </p:blipFill>
        <p:spPr bwMode="auto">
          <a:xfrm>
            <a:off x="5001309" y="3996163"/>
            <a:ext cx="2952328" cy="1867799"/>
          </a:xfrm>
          <a:prstGeom prst="rect">
            <a:avLst/>
          </a:prstGeom>
          <a:noFill/>
          <a:ln w="38100">
            <a:solidFill>
              <a:srgbClr val="00B0F0"/>
            </a:solidFill>
            <a:miter lim="800000"/>
            <a:headEnd/>
            <a:tailEnd/>
          </a:ln>
        </p:spPr>
      </p:pic>
      <p:sp>
        <p:nvSpPr>
          <p:cNvPr id="15" name="Rectangle 1"/>
          <p:cNvSpPr>
            <a:spLocks noChangeArrowheads="1"/>
          </p:cNvSpPr>
          <p:nvPr/>
        </p:nvSpPr>
        <p:spPr bwMode="auto">
          <a:xfrm>
            <a:off x="5930259" y="6282245"/>
            <a:ext cx="296222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Source</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sp>
        <p:nvSpPr>
          <p:cNvPr id="9" name="Rectangle 8"/>
          <p:cNvSpPr/>
          <p:nvPr/>
        </p:nvSpPr>
        <p:spPr>
          <a:xfrm>
            <a:off x="812256" y="3258708"/>
            <a:ext cx="3389630" cy="738664"/>
          </a:xfrm>
          <a:prstGeom prst="rect">
            <a:avLst/>
          </a:prstGeom>
        </p:spPr>
        <p:txBody>
          <a:bodyPr wrap="square">
            <a:spAutoFit/>
          </a:bodyPr>
          <a:lstStyle/>
          <a:p>
            <a:pPr algn="ctr"/>
            <a:r>
              <a:rPr lang="en-US" sz="1400" b="1" dirty="0"/>
              <a:t>Congenital complete absence of upper </a:t>
            </a:r>
            <a:r>
              <a:rPr lang="en-US" sz="1400" b="1" dirty="0" smtClean="0"/>
              <a:t>limbs/Amelia </a:t>
            </a:r>
            <a:r>
              <a:rPr lang="en-US" sz="1400" b="1" dirty="0"/>
              <a:t>of upper limb </a:t>
            </a:r>
            <a:endParaRPr lang="en-US" sz="1400" b="1" dirty="0" smtClean="0"/>
          </a:p>
          <a:p>
            <a:pPr algn="ctr"/>
            <a:r>
              <a:rPr lang="en-US" sz="1400" b="1" dirty="0" smtClean="0"/>
              <a:t>(</a:t>
            </a:r>
            <a:r>
              <a:rPr lang="en-US" sz="1400" b="1" dirty="0"/>
              <a:t>Q71.0)    </a:t>
            </a:r>
            <a:endParaRPr lang="en-US" sz="1400" dirty="0"/>
          </a:p>
        </p:txBody>
      </p:sp>
      <p:sp>
        <p:nvSpPr>
          <p:cNvPr id="10" name="Rectangle 9"/>
          <p:cNvSpPr/>
          <p:nvPr/>
        </p:nvSpPr>
        <p:spPr>
          <a:xfrm>
            <a:off x="4590729" y="3270547"/>
            <a:ext cx="3389630" cy="523220"/>
          </a:xfrm>
          <a:prstGeom prst="rect">
            <a:avLst/>
          </a:prstGeom>
        </p:spPr>
        <p:txBody>
          <a:bodyPr wrap="square">
            <a:spAutoFit/>
          </a:bodyPr>
          <a:lstStyle/>
          <a:p>
            <a:pPr algn="ctr"/>
            <a:r>
              <a:rPr lang="en-US" sz="1400" b="1" dirty="0"/>
              <a:t>Congenital </a:t>
            </a:r>
            <a:r>
              <a:rPr lang="en-US" sz="1400" b="1" dirty="0" smtClean="0"/>
              <a:t>absence </a:t>
            </a:r>
            <a:r>
              <a:rPr lang="en-US" sz="1400" b="1" dirty="0"/>
              <a:t>of </a:t>
            </a:r>
            <a:r>
              <a:rPr lang="en-US" sz="1400" b="1" dirty="0" smtClean="0"/>
              <a:t>both forearm and hand </a:t>
            </a:r>
            <a:r>
              <a:rPr lang="en-US" sz="1400" b="1" dirty="0"/>
              <a:t>(</a:t>
            </a:r>
            <a:r>
              <a:rPr lang="en-US" sz="1400" b="1" dirty="0" smtClean="0"/>
              <a:t>Q71.2)    </a:t>
            </a:r>
            <a:endParaRPr lang="en-US" sz="1400" dirty="0"/>
          </a:p>
        </p:txBody>
      </p:sp>
      <p:sp>
        <p:nvSpPr>
          <p:cNvPr id="14" name="Rectangle 13"/>
          <p:cNvSpPr/>
          <p:nvPr/>
        </p:nvSpPr>
        <p:spPr>
          <a:xfrm>
            <a:off x="4871103" y="5877959"/>
            <a:ext cx="3389630" cy="523220"/>
          </a:xfrm>
          <a:prstGeom prst="rect">
            <a:avLst/>
          </a:prstGeom>
        </p:spPr>
        <p:txBody>
          <a:bodyPr wrap="square">
            <a:spAutoFit/>
          </a:bodyPr>
          <a:lstStyle/>
          <a:p>
            <a:pPr algn="ctr"/>
            <a:r>
              <a:rPr lang="en-US" sz="1400" b="1" dirty="0"/>
              <a:t>Congenital </a:t>
            </a:r>
            <a:r>
              <a:rPr lang="en-US" sz="1400" b="1" dirty="0" smtClean="0"/>
              <a:t>absence </a:t>
            </a:r>
            <a:r>
              <a:rPr lang="en-US" sz="1400" b="1" dirty="0"/>
              <a:t>of </a:t>
            </a:r>
            <a:r>
              <a:rPr lang="en-US" sz="1400" b="1" dirty="0" smtClean="0"/>
              <a:t>foot  and toes (Q72.3)    </a:t>
            </a:r>
            <a:endParaRPr lang="en-US" sz="1400" dirty="0"/>
          </a:p>
        </p:txBody>
      </p:sp>
      <p:sp>
        <p:nvSpPr>
          <p:cNvPr id="16" name="Rectangle 15"/>
          <p:cNvSpPr/>
          <p:nvPr/>
        </p:nvSpPr>
        <p:spPr>
          <a:xfrm>
            <a:off x="960092" y="6074132"/>
            <a:ext cx="3389630" cy="523220"/>
          </a:xfrm>
          <a:prstGeom prst="rect">
            <a:avLst/>
          </a:prstGeom>
        </p:spPr>
        <p:txBody>
          <a:bodyPr wrap="square">
            <a:spAutoFit/>
          </a:bodyPr>
          <a:lstStyle/>
          <a:p>
            <a:pPr algn="ctr"/>
            <a:r>
              <a:rPr lang="en-US" sz="1400" b="1" dirty="0"/>
              <a:t>Congenital </a:t>
            </a:r>
            <a:r>
              <a:rPr lang="en-US" sz="1400" b="1" dirty="0" smtClean="0"/>
              <a:t>absence </a:t>
            </a:r>
            <a:r>
              <a:rPr lang="en-US" sz="1400" b="1" dirty="0"/>
              <a:t>of </a:t>
            </a:r>
            <a:r>
              <a:rPr lang="en-US" sz="1400" b="1" dirty="0" smtClean="0"/>
              <a:t>lower </a:t>
            </a:r>
            <a:r>
              <a:rPr lang="en-US" sz="1400" b="1" dirty="0"/>
              <a:t>leg and foot</a:t>
            </a:r>
            <a:r>
              <a:rPr lang="en-US" sz="1400" b="1" dirty="0" smtClean="0"/>
              <a:t> </a:t>
            </a:r>
            <a:r>
              <a:rPr lang="en-US" sz="1400" b="1" dirty="0"/>
              <a:t>(</a:t>
            </a:r>
            <a:r>
              <a:rPr lang="en-US" sz="1400" b="1" dirty="0" smtClean="0"/>
              <a:t>Q72.2)    </a:t>
            </a:r>
            <a:endParaRPr lang="en-US" sz="1400" dirty="0"/>
          </a:p>
        </p:txBody>
      </p:sp>
      <p:sp>
        <p:nvSpPr>
          <p:cNvPr id="17" name="Text Box 9"/>
          <p:cNvSpPr txBox="1">
            <a:spLocks noChangeArrowheads="1"/>
          </p:cNvSpPr>
          <p:nvPr/>
        </p:nvSpPr>
        <p:spPr bwMode="auto">
          <a:xfrm>
            <a:off x="178347" y="654556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6</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600" b="1" dirty="0" smtClean="0">
                <a:solidFill>
                  <a:schemeClr val="tx2"/>
                </a:solidFill>
              </a:rPr>
              <a:t>Intercalary</a:t>
            </a:r>
            <a:r>
              <a:rPr lang="en-US" sz="3600" i="1" dirty="0" smtClean="0">
                <a:solidFill>
                  <a:schemeClr val="tx2"/>
                </a:solidFill>
              </a:rPr>
              <a:t> </a:t>
            </a:r>
            <a:r>
              <a:rPr lang="en-US" sz="3600" b="1" dirty="0" smtClean="0">
                <a:solidFill>
                  <a:schemeClr val="tx2"/>
                </a:solidFill>
              </a:rPr>
              <a:t>Limb Deficiencies</a:t>
            </a:r>
            <a:endParaRPr lang="en-US" sz="3600" i="1" dirty="0">
              <a:solidFill>
                <a:schemeClr val="tx2"/>
              </a:solidFill>
            </a:endParaRPr>
          </a:p>
        </p:txBody>
      </p:sp>
      <p:sp>
        <p:nvSpPr>
          <p:cNvPr id="3" name="Content Placeholder 2"/>
          <p:cNvSpPr>
            <a:spLocks noGrp="1"/>
          </p:cNvSpPr>
          <p:nvPr>
            <p:ph idx="1"/>
          </p:nvPr>
        </p:nvSpPr>
        <p:spPr>
          <a:xfrm>
            <a:off x="475456" y="1128261"/>
            <a:ext cx="8229600" cy="4525963"/>
          </a:xfrm>
        </p:spPr>
        <p:txBody>
          <a:bodyPr/>
          <a:lstStyle/>
          <a:p>
            <a:r>
              <a:rPr lang="en-US" sz="2400" dirty="0" smtClean="0">
                <a:solidFill>
                  <a:schemeClr val="tx2"/>
                </a:solidFill>
              </a:rPr>
              <a:t>Complete </a:t>
            </a:r>
            <a:r>
              <a:rPr lang="en-US" sz="2400" dirty="0">
                <a:solidFill>
                  <a:schemeClr val="tx2"/>
                </a:solidFill>
              </a:rPr>
              <a:t>or partial absence of proximal </a:t>
            </a:r>
            <a:r>
              <a:rPr lang="en-US" sz="2400" dirty="0" smtClean="0">
                <a:solidFill>
                  <a:schemeClr val="tx2"/>
                </a:solidFill>
              </a:rPr>
              <a:t>and/or middle segment(s</a:t>
            </a:r>
            <a:r>
              <a:rPr lang="en-US" sz="2400" dirty="0">
                <a:solidFill>
                  <a:schemeClr val="tx2"/>
                </a:solidFill>
              </a:rPr>
              <a:t>) of a limb with all or part of the distal segment </a:t>
            </a:r>
            <a:r>
              <a:rPr lang="en-US" sz="2400" dirty="0" smtClean="0">
                <a:solidFill>
                  <a:schemeClr val="tx2"/>
                </a:solidFill>
              </a:rPr>
              <a:t>present </a:t>
            </a:r>
            <a:endParaRPr lang="en-US" sz="2400" dirty="0" smtClean="0">
              <a:solidFill>
                <a:srgbClr val="FF0000"/>
              </a:solidFill>
            </a:endParaRPr>
          </a:p>
          <a:p>
            <a:r>
              <a:rPr lang="en-US" sz="2400" dirty="0" smtClean="0">
                <a:solidFill>
                  <a:schemeClr val="tx2"/>
                </a:solidFill>
              </a:rPr>
              <a:t>Complete, or nearly complete, absence of </a:t>
            </a:r>
            <a:r>
              <a:rPr lang="en-US" sz="2400" dirty="0">
                <a:solidFill>
                  <a:schemeClr val="tx2"/>
                </a:solidFill>
              </a:rPr>
              <a:t>proximal </a:t>
            </a:r>
            <a:r>
              <a:rPr lang="en-US" sz="2400" dirty="0" smtClean="0">
                <a:solidFill>
                  <a:schemeClr val="tx2"/>
                </a:solidFill>
              </a:rPr>
              <a:t>and middle segments is also called </a:t>
            </a:r>
            <a:r>
              <a:rPr lang="en-US" sz="2400" dirty="0" err="1">
                <a:solidFill>
                  <a:schemeClr val="tx2"/>
                </a:solidFill>
              </a:rPr>
              <a:t>phocomelia</a:t>
            </a:r>
            <a:endParaRPr lang="en-US" sz="2400" dirty="0">
              <a:solidFill>
                <a:schemeClr val="tx2"/>
              </a:solidFill>
            </a:endParaRPr>
          </a:p>
          <a:p>
            <a:r>
              <a:rPr lang="en-US" sz="2400" dirty="0" smtClean="0">
                <a:solidFill>
                  <a:schemeClr val="tx2"/>
                </a:solidFill>
              </a:rPr>
              <a:t>Distal segments may be normal </a:t>
            </a:r>
          </a:p>
          <a:p>
            <a:pPr marL="0" indent="0">
              <a:buNone/>
            </a:pPr>
            <a:endParaRPr lang="en-US" sz="2400" dirty="0">
              <a:solidFill>
                <a:schemeClr val="tx2"/>
              </a:solidFill>
            </a:endParaRPr>
          </a:p>
        </p:txBody>
      </p:sp>
      <p:pic>
        <p:nvPicPr>
          <p:cNvPr id="9" name="Picture 2" descr="This image is is on the lower left side of the screen. The image is of an infant with congenital absence of upper arm and forearm with hand present. The infant is missing the upper arm and lower arm but has hands and fingers.  " title="Image of Congenital absence of upper arm and forearm with hand pres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100" y="3917155"/>
            <a:ext cx="2136128" cy="193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This is a cartoon image is on the lower right side of the screen. The image shows an infant's abdomen. The infant is missing the thighs and lower legs but has feet and toes. " title="Image of congenital absence of thigh and lower leg with foot pres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917155"/>
            <a:ext cx="2050906" cy="183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71601" y="5714672"/>
            <a:ext cx="2880320" cy="738664"/>
          </a:xfrm>
          <a:prstGeom prst="rect">
            <a:avLst/>
          </a:prstGeom>
          <a:solidFill>
            <a:schemeClr val="bg1"/>
          </a:solidFill>
        </p:spPr>
        <p:txBody>
          <a:bodyPr wrap="square">
            <a:spAutoFit/>
          </a:bodyPr>
          <a:lstStyle/>
          <a:p>
            <a:pPr algn="ctr"/>
            <a:r>
              <a:rPr lang="en-US" sz="1400" b="1" dirty="0" smtClean="0"/>
              <a:t>Congenital absence of upper arm and forearm with hand present (Q71.1)</a:t>
            </a:r>
            <a:endParaRPr lang="en-US" sz="1400" b="1" dirty="0"/>
          </a:p>
        </p:txBody>
      </p:sp>
      <p:sp>
        <p:nvSpPr>
          <p:cNvPr id="13" name="Rectangle 12"/>
          <p:cNvSpPr/>
          <p:nvPr/>
        </p:nvSpPr>
        <p:spPr>
          <a:xfrm>
            <a:off x="2054987" y="6608472"/>
            <a:ext cx="4304466" cy="246221"/>
          </a:xfrm>
          <a:prstGeom prst="rect">
            <a:avLst/>
          </a:prstGeom>
        </p:spPr>
        <p:txBody>
          <a:bodyPr wrap="square">
            <a:spAutoFit/>
          </a:bodyPr>
          <a:lstStyle/>
          <a:p>
            <a:pPr algn="ctr"/>
            <a:r>
              <a:rPr lang="en-US" sz="1000" dirty="0" smtClean="0">
                <a:solidFill>
                  <a:schemeClr val="bg2"/>
                </a:solidFill>
              </a:rPr>
              <a:t>Source: Dr Jaime Frias</a:t>
            </a:r>
            <a:endParaRPr lang="en-US" sz="1000" dirty="0">
              <a:solidFill>
                <a:schemeClr val="bg2"/>
              </a:solidFill>
            </a:endParaRPr>
          </a:p>
        </p:txBody>
      </p:sp>
      <p:sp>
        <p:nvSpPr>
          <p:cNvPr id="15" name="Rectangle 14"/>
          <p:cNvSpPr/>
          <p:nvPr/>
        </p:nvSpPr>
        <p:spPr>
          <a:xfrm>
            <a:off x="5319514" y="5661248"/>
            <a:ext cx="2598821" cy="738664"/>
          </a:xfrm>
          <a:prstGeom prst="rect">
            <a:avLst/>
          </a:prstGeom>
        </p:spPr>
        <p:txBody>
          <a:bodyPr wrap="square">
            <a:spAutoFit/>
          </a:bodyPr>
          <a:lstStyle/>
          <a:p>
            <a:pPr algn="ctr"/>
            <a:r>
              <a:rPr lang="en-US" sz="1400" b="1" dirty="0" smtClean="0"/>
              <a:t>Congenital absence of </a:t>
            </a:r>
            <a:r>
              <a:rPr lang="en-US" sz="1400" b="1" dirty="0"/>
              <a:t>thigh and lower leg with foot present </a:t>
            </a:r>
            <a:r>
              <a:rPr lang="en-US" sz="1400" b="1" dirty="0" smtClean="0"/>
              <a:t>(Q72.1)</a:t>
            </a:r>
            <a:endParaRPr lang="en-US" sz="1400" b="1" dirty="0"/>
          </a:p>
        </p:txBody>
      </p:sp>
      <p:sp>
        <p:nvSpPr>
          <p:cNvPr id="12" name="Text Box 9"/>
          <p:cNvSpPr txBox="1">
            <a:spLocks noChangeArrowheads="1"/>
          </p:cNvSpPr>
          <p:nvPr/>
        </p:nvSpPr>
        <p:spPr bwMode="auto">
          <a:xfrm>
            <a:off x="228600" y="6551766"/>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7</a:t>
            </a:fld>
            <a:endParaRPr lang="en-US" sz="1000" dirty="0">
              <a:solidFill>
                <a:srgbClr val="0F56DC"/>
              </a:solidFill>
              <a:latin typeface="Calibri" pitchFamily="34" charset="0"/>
            </a:endParaRPr>
          </a:p>
        </p:txBody>
      </p:sp>
    </p:spTree>
    <p:extLst>
      <p:ext uri="{BB962C8B-B14F-4D97-AF65-F5344CB8AC3E}">
        <p14:creationId xmlns:p14="http://schemas.microsoft.com/office/powerpoint/2010/main" val="1624350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457200" y="274638"/>
            <a:ext cx="8229600" cy="850106"/>
          </a:xfrm>
        </p:spPr>
        <p:txBody>
          <a:bodyPr>
            <a:normAutofit/>
          </a:bodyPr>
          <a:lstStyle/>
          <a:p>
            <a:r>
              <a:rPr lang="it-IT" sz="3600" b="1" dirty="0">
                <a:solidFill>
                  <a:schemeClr val="tx2"/>
                </a:solidFill>
              </a:rPr>
              <a:t>Intercalary </a:t>
            </a:r>
            <a:r>
              <a:rPr lang="it-IT" sz="3600" b="1" dirty="0" smtClean="0">
                <a:solidFill>
                  <a:schemeClr val="tx2"/>
                </a:solidFill>
              </a:rPr>
              <a:t>Limb Deficiencies Continued</a:t>
            </a:r>
            <a:endParaRPr lang="it-IT" sz="3600" dirty="0">
              <a:solidFill>
                <a:schemeClr val="tx2"/>
              </a:solidFill>
            </a:endParaRPr>
          </a:p>
        </p:txBody>
      </p:sp>
      <p:pic>
        <p:nvPicPr>
          <p:cNvPr id="4" name="Picture 2" descr="This is a cartoon image of a man in the middle of the screen. The right arm is shaded in from the shoulder to the right wrist. The right thigh is shaded in from the right hip to the right knee. The left forearm is shaded in from the left elbow to the left wrist. The left shin is shaded in from the left knee to the left ankle." title="Cartoon image of intercalary limb deficiencies"/>
          <p:cNvPicPr>
            <a:picLocks noChangeAspect="1" noChangeArrowheads="1"/>
          </p:cNvPicPr>
          <p:nvPr/>
        </p:nvPicPr>
        <p:blipFill>
          <a:blip r:embed="rId3" cstate="print"/>
          <a:srcRect l="38736" t="38816" r="54104" b="35728"/>
          <a:stretch>
            <a:fillRect/>
          </a:stretch>
        </p:blipFill>
        <p:spPr bwMode="auto">
          <a:xfrm>
            <a:off x="3419872" y="1268760"/>
            <a:ext cx="2304256" cy="4608512"/>
          </a:xfrm>
          <a:prstGeom prst="rect">
            <a:avLst/>
          </a:prstGeom>
          <a:noFill/>
          <a:ln w="9525">
            <a:solidFill>
              <a:srgbClr val="00B0F0"/>
            </a:solidFill>
            <a:miter lim="800000"/>
            <a:headEnd/>
            <a:tailEnd/>
          </a:ln>
        </p:spPr>
      </p:pic>
      <p:sp>
        <p:nvSpPr>
          <p:cNvPr id="9" name="Rectangle 1"/>
          <p:cNvSpPr>
            <a:spLocks noChangeArrowheads="1"/>
          </p:cNvSpPr>
          <p:nvPr/>
        </p:nvSpPr>
        <p:spPr bwMode="auto">
          <a:xfrm>
            <a:off x="3613033" y="6142222"/>
            <a:ext cx="245951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200" dirty="0" err="1" smtClean="0">
                <a:solidFill>
                  <a:srgbClr val="002060"/>
                </a:solidFill>
                <a:ea typeface="Calibri" pitchFamily="34" charset="0"/>
                <a:cs typeface="Arial" pitchFamily="34" charset="0"/>
              </a:rPr>
              <a:t>Birth</a:t>
            </a:r>
            <a:r>
              <a:rPr lang="es-AR" sz="1200" dirty="0" smtClean="0">
                <a:solidFill>
                  <a:srgbClr val="002060"/>
                </a:solidFill>
                <a:ea typeface="Calibri" pitchFamily="34" charset="0"/>
                <a:cs typeface="Arial" pitchFamily="34" charset="0"/>
              </a:rPr>
              <a:t> </a:t>
            </a:r>
            <a:r>
              <a:rPr lang="es-AR" sz="1200" dirty="0" err="1" smtClean="0">
                <a:solidFill>
                  <a:srgbClr val="002060"/>
                </a:solidFill>
                <a:ea typeface="Calibri" pitchFamily="34" charset="0"/>
                <a:cs typeface="Arial" pitchFamily="34" charset="0"/>
              </a:rPr>
              <a:t>defects</a:t>
            </a:r>
            <a:r>
              <a:rPr lang="es-AR" sz="1200" dirty="0" smtClean="0">
                <a:solidFill>
                  <a:srgbClr val="002060"/>
                </a:solidFill>
                <a:ea typeface="Calibri" pitchFamily="34" charset="0"/>
                <a:cs typeface="Arial" pitchFamily="34" charset="0"/>
              </a:rPr>
              <a:t> atlas. </a:t>
            </a:r>
            <a:r>
              <a:rPr kumimoji="0" lang="en-US" sz="12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smtClean="0">
              <a:ln>
                <a:noFill/>
              </a:ln>
              <a:solidFill>
                <a:srgbClr val="002060"/>
              </a:solidFill>
              <a:effectLst/>
              <a:cs typeface="Arial" pitchFamily="34" charset="0"/>
            </a:endParaRPr>
          </a:p>
        </p:txBody>
      </p:sp>
      <p:sp>
        <p:nvSpPr>
          <p:cNvPr id="15" name="CasellaDiTesto 14"/>
          <p:cNvSpPr txBox="1"/>
          <p:nvPr/>
        </p:nvSpPr>
        <p:spPr>
          <a:xfrm>
            <a:off x="115888" y="1988840"/>
            <a:ext cx="2989456" cy="1323439"/>
          </a:xfrm>
          <a:prstGeom prst="rect">
            <a:avLst/>
          </a:prstGeom>
          <a:noFill/>
        </p:spPr>
        <p:txBody>
          <a:bodyPr wrap="square" rtlCol="0">
            <a:spAutoFit/>
          </a:bodyPr>
          <a:lstStyle/>
          <a:p>
            <a:pPr algn="ctr"/>
            <a:endParaRPr lang="en-US" sz="2000" b="1" dirty="0" smtClean="0">
              <a:solidFill>
                <a:schemeClr val="tx2"/>
              </a:solidFill>
            </a:endParaRPr>
          </a:p>
          <a:p>
            <a:pPr algn="ctr"/>
            <a:r>
              <a:rPr lang="en-US" sz="2000" dirty="0" smtClean="0">
                <a:solidFill>
                  <a:schemeClr val="tx2"/>
                </a:solidFill>
              </a:rPr>
              <a:t>Absence of all limb bones proximal to the hand (foot) which is often near normal</a:t>
            </a:r>
            <a:endParaRPr lang="it-IT" sz="2000" dirty="0">
              <a:solidFill>
                <a:schemeClr val="tx2"/>
              </a:solidFill>
            </a:endParaRPr>
          </a:p>
        </p:txBody>
      </p:sp>
      <p:sp>
        <p:nvSpPr>
          <p:cNvPr id="16" name="CasellaDiTesto 15"/>
          <p:cNvSpPr txBox="1"/>
          <p:nvPr/>
        </p:nvSpPr>
        <p:spPr>
          <a:xfrm>
            <a:off x="5868144" y="3750131"/>
            <a:ext cx="2736304" cy="1323439"/>
          </a:xfrm>
          <a:prstGeom prst="rect">
            <a:avLst/>
          </a:prstGeom>
          <a:noFill/>
        </p:spPr>
        <p:txBody>
          <a:bodyPr wrap="square" rtlCol="0">
            <a:spAutoFit/>
          </a:bodyPr>
          <a:lstStyle/>
          <a:p>
            <a:pPr algn="ctr"/>
            <a:r>
              <a:rPr lang="it-IT" sz="2000" dirty="0" smtClean="0">
                <a:solidFill>
                  <a:schemeClr val="tx2"/>
                </a:solidFill>
              </a:rPr>
              <a:t>Absence of femur or tibia-fibula with </a:t>
            </a:r>
            <a:r>
              <a:rPr lang="en-US" sz="2000" dirty="0" smtClean="0">
                <a:solidFill>
                  <a:schemeClr val="tx2"/>
                </a:solidFill>
              </a:rPr>
              <a:t>a foot </a:t>
            </a:r>
            <a:r>
              <a:rPr lang="en-US" sz="2000" dirty="0">
                <a:solidFill>
                  <a:schemeClr val="tx2"/>
                </a:solidFill>
              </a:rPr>
              <a:t>which is </a:t>
            </a:r>
            <a:r>
              <a:rPr lang="en-US" sz="2000" dirty="0" smtClean="0">
                <a:solidFill>
                  <a:schemeClr val="tx2"/>
                </a:solidFill>
              </a:rPr>
              <a:t>often near normal</a:t>
            </a:r>
            <a:endParaRPr lang="it-IT" sz="2000" dirty="0">
              <a:solidFill>
                <a:schemeClr val="tx2"/>
              </a:solidFill>
            </a:endParaRPr>
          </a:p>
        </p:txBody>
      </p:sp>
      <p:sp>
        <p:nvSpPr>
          <p:cNvPr id="17" name="CasellaDiTesto 16"/>
          <p:cNvSpPr txBox="1"/>
          <p:nvPr/>
        </p:nvSpPr>
        <p:spPr>
          <a:xfrm>
            <a:off x="907976" y="3750130"/>
            <a:ext cx="2511896" cy="1631216"/>
          </a:xfrm>
          <a:prstGeom prst="rect">
            <a:avLst/>
          </a:prstGeom>
          <a:noFill/>
        </p:spPr>
        <p:txBody>
          <a:bodyPr wrap="square" rtlCol="0">
            <a:spAutoFit/>
          </a:bodyPr>
          <a:lstStyle/>
          <a:p>
            <a:pPr algn="ctr"/>
            <a:r>
              <a:rPr lang="en-US" sz="2000" dirty="0" smtClean="0">
                <a:solidFill>
                  <a:schemeClr val="tx2"/>
                </a:solidFill>
              </a:rPr>
              <a:t>Femoral hypoplasia/aplasia </a:t>
            </a:r>
          </a:p>
          <a:p>
            <a:pPr algn="ctr"/>
            <a:r>
              <a:rPr lang="en-US" sz="2000" dirty="0" smtClean="0">
                <a:solidFill>
                  <a:schemeClr val="tx2"/>
                </a:solidFill>
              </a:rPr>
              <a:t>(particular type of intercalary limb deficiency)</a:t>
            </a:r>
            <a:endParaRPr lang="it-IT" sz="2000" dirty="0">
              <a:solidFill>
                <a:schemeClr val="tx2"/>
              </a:solidFill>
            </a:endParaRPr>
          </a:p>
        </p:txBody>
      </p:sp>
      <p:cxnSp>
        <p:nvCxnSpPr>
          <p:cNvPr id="19" name="Connettore 2 18" descr="This is an arrow pointing from the words &quot;absence of all limb bones proximal to the hand (foot) which is often near normal&quot; to the image of the shaded in of the right arm shaded in from the right shoulder to the right wrist." title="Arrow pointing to image"/>
          <p:cNvCxnSpPr/>
          <p:nvPr/>
        </p:nvCxnSpPr>
        <p:spPr>
          <a:xfrm>
            <a:off x="2955379" y="2776506"/>
            <a:ext cx="100811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descr="This is an arrow pointing from the words &quot;femoral hypoplasia/aplasia (particular type of intercalary limb deficiency)&quot; to the shaded in right thigh on the cartoon image of the human. " title="Arrow"/>
          <p:cNvCxnSpPr/>
          <p:nvPr/>
        </p:nvCxnSpPr>
        <p:spPr>
          <a:xfrm flipV="1">
            <a:off x="3203848" y="4285620"/>
            <a:ext cx="1008112" cy="31801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descr="This is an arrow pointing from the words &quot;absence of humerus or both radius-ulna with a hand which is often near normal&quot; to the shaded left forearm of the cartoon man." title="Arrow"/>
          <p:cNvCxnSpPr/>
          <p:nvPr/>
        </p:nvCxnSpPr>
        <p:spPr>
          <a:xfrm flipH="1">
            <a:off x="5292080" y="2820961"/>
            <a:ext cx="1152128" cy="41549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descr="This is an arrow pointing from the words &quot;absence of femur or tibia-fibula with a foot which is often near normal&quot; to the shaded in shin on the cartoon image of the man." title="Arrow"/>
          <p:cNvCxnSpPr/>
          <p:nvPr/>
        </p:nvCxnSpPr>
        <p:spPr>
          <a:xfrm flipH="1">
            <a:off x="4860033" y="4188132"/>
            <a:ext cx="1008112" cy="88543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5"/>
          <p:cNvSpPr txBox="1"/>
          <p:nvPr/>
        </p:nvSpPr>
        <p:spPr>
          <a:xfrm>
            <a:off x="6228184" y="2043534"/>
            <a:ext cx="2880320" cy="1323439"/>
          </a:xfrm>
          <a:prstGeom prst="rect">
            <a:avLst/>
          </a:prstGeom>
          <a:noFill/>
        </p:spPr>
        <p:txBody>
          <a:bodyPr wrap="square" rtlCol="0">
            <a:spAutoFit/>
          </a:bodyPr>
          <a:lstStyle/>
          <a:p>
            <a:pPr algn="ctr"/>
            <a:r>
              <a:rPr lang="it-IT" sz="2000" dirty="0" smtClean="0">
                <a:solidFill>
                  <a:schemeClr val="tx2"/>
                </a:solidFill>
              </a:rPr>
              <a:t>Absence of humerus or both radius-ulna  with a hand which is often near normal</a:t>
            </a:r>
            <a:endParaRPr lang="it-IT" sz="2000" dirty="0">
              <a:solidFill>
                <a:schemeClr val="tx2"/>
              </a:solidFill>
            </a:endParaRPr>
          </a:p>
        </p:txBody>
      </p:sp>
      <p:sp>
        <p:nvSpPr>
          <p:cNvPr id="14" name="Text Box 9"/>
          <p:cNvSpPr txBox="1">
            <a:spLocks noChangeArrowheads="1"/>
          </p:cNvSpPr>
          <p:nvPr/>
        </p:nvSpPr>
        <p:spPr bwMode="auto">
          <a:xfrm>
            <a:off x="220662" y="6531605"/>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8</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normAutofit/>
          </a:bodyPr>
          <a:lstStyle/>
          <a:p>
            <a:r>
              <a:rPr lang="it-IT" sz="3600" b="1" dirty="0" smtClean="0">
                <a:solidFill>
                  <a:schemeClr val="tx2"/>
                </a:solidFill>
              </a:rPr>
              <a:t>Examples of Intercalary </a:t>
            </a:r>
            <a:r>
              <a:rPr lang="it-IT" sz="3600" b="1" dirty="0">
                <a:solidFill>
                  <a:schemeClr val="tx2"/>
                </a:solidFill>
              </a:rPr>
              <a:t>L</a:t>
            </a:r>
            <a:r>
              <a:rPr lang="it-IT" sz="3600" b="1" dirty="0" smtClean="0">
                <a:solidFill>
                  <a:schemeClr val="tx2"/>
                </a:solidFill>
              </a:rPr>
              <a:t>imb Deficiencies</a:t>
            </a:r>
            <a:endParaRPr lang="it-IT" sz="3600" dirty="0">
              <a:solidFill>
                <a:srgbClr val="FF0000"/>
              </a:solidFill>
            </a:endParaRPr>
          </a:p>
        </p:txBody>
      </p:sp>
      <p:pic>
        <p:nvPicPr>
          <p:cNvPr id="5" name="Picture 3" descr="This image is on the far left. It shows the lower half of an infant that is missing thighs but has the lower legs. The feet are not well formed. The right foot is larger than the left foot. " title="Image of absence of thigh and lower leg with foot present"/>
          <p:cNvPicPr>
            <a:picLocks noChangeAspect="1" noChangeArrowheads="1"/>
          </p:cNvPicPr>
          <p:nvPr/>
        </p:nvPicPr>
        <p:blipFill>
          <a:blip r:embed="rId3" cstate="print"/>
          <a:srcRect l="32101" t="26088" r="32996" b="24591"/>
          <a:stretch>
            <a:fillRect/>
          </a:stretch>
        </p:blipFill>
        <p:spPr bwMode="auto">
          <a:xfrm>
            <a:off x="368329" y="2335741"/>
            <a:ext cx="2376264" cy="1888825"/>
          </a:xfrm>
          <a:prstGeom prst="rect">
            <a:avLst/>
          </a:prstGeom>
          <a:noFill/>
          <a:ln w="38100">
            <a:solidFill>
              <a:srgbClr val="00B0F0"/>
            </a:solidFill>
            <a:miter lim="800000"/>
            <a:headEnd/>
            <a:tailEnd/>
          </a:ln>
        </p:spPr>
      </p:pic>
      <p:pic>
        <p:nvPicPr>
          <p:cNvPr id="7" name="Picture 4" descr="This image is in the middle of the screen. It depicts an infant's torso. The infant is missing arms but has hands. The hands are not formed well." title="Image of congenital absence of upper arm and forearm with hand present"/>
          <p:cNvPicPr>
            <a:picLocks noChangeAspect="1" noChangeArrowheads="1"/>
          </p:cNvPicPr>
          <p:nvPr/>
        </p:nvPicPr>
        <p:blipFill>
          <a:blip r:embed="rId4" cstate="print"/>
          <a:srcRect l="32101" t="35634" r="34786" b="34137"/>
          <a:stretch>
            <a:fillRect/>
          </a:stretch>
        </p:blipFill>
        <p:spPr bwMode="auto">
          <a:xfrm>
            <a:off x="2938679" y="2540612"/>
            <a:ext cx="2880320" cy="1479083"/>
          </a:xfrm>
          <a:prstGeom prst="rect">
            <a:avLst/>
          </a:prstGeom>
          <a:noFill/>
          <a:ln w="28575">
            <a:solidFill>
              <a:srgbClr val="00B0F0"/>
            </a:solidFill>
            <a:miter lim="800000"/>
            <a:headEnd/>
            <a:tailEnd/>
          </a:ln>
        </p:spPr>
      </p:pic>
      <p:sp>
        <p:nvSpPr>
          <p:cNvPr id="8" name="Rectangle 1"/>
          <p:cNvSpPr>
            <a:spLocks noChangeArrowheads="1"/>
          </p:cNvSpPr>
          <p:nvPr/>
        </p:nvSpPr>
        <p:spPr bwMode="auto">
          <a:xfrm>
            <a:off x="1691680" y="5074334"/>
            <a:ext cx="342388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AR" sz="1400" dirty="0" err="1" smtClean="0">
                <a:solidFill>
                  <a:srgbClr val="002060"/>
                </a:solidFill>
                <a:ea typeface="Calibri" pitchFamily="34" charset="0"/>
                <a:cs typeface="Arial" pitchFamily="34" charset="0"/>
              </a:rPr>
              <a:t>Source</a:t>
            </a:r>
            <a:r>
              <a:rPr lang="es-AR" sz="1400" dirty="0" smtClean="0">
                <a:solidFill>
                  <a:srgbClr val="002060"/>
                </a:solidFill>
                <a:ea typeface="Calibri" pitchFamily="34" charset="0"/>
                <a:cs typeface="Arial" pitchFamily="34" charset="0"/>
              </a:rPr>
              <a:t>: </a:t>
            </a:r>
            <a:r>
              <a:rPr lang="es-AR" sz="1400" dirty="0" err="1" smtClean="0">
                <a:solidFill>
                  <a:srgbClr val="002060"/>
                </a:solidFill>
                <a:ea typeface="Calibri" pitchFamily="34" charset="0"/>
                <a:cs typeface="Arial" pitchFamily="34" charset="0"/>
              </a:rPr>
              <a:t>Birth</a:t>
            </a:r>
            <a:r>
              <a:rPr lang="es-AR" sz="1400" dirty="0" smtClean="0">
                <a:solidFill>
                  <a:srgbClr val="002060"/>
                </a:solidFill>
                <a:ea typeface="Calibri" pitchFamily="34" charset="0"/>
                <a:cs typeface="Arial" pitchFamily="34" charset="0"/>
              </a:rPr>
              <a:t> </a:t>
            </a:r>
            <a:r>
              <a:rPr lang="es-AR" sz="1400" dirty="0" err="1" smtClean="0">
                <a:solidFill>
                  <a:srgbClr val="002060"/>
                </a:solidFill>
                <a:ea typeface="Calibri" pitchFamily="34" charset="0"/>
                <a:cs typeface="Arial" pitchFamily="34" charset="0"/>
              </a:rPr>
              <a:t>defects</a:t>
            </a:r>
            <a:r>
              <a:rPr lang="es-AR" sz="1400" dirty="0" smtClean="0">
                <a:solidFill>
                  <a:srgbClr val="002060"/>
                </a:solidFill>
                <a:ea typeface="Calibri" pitchFamily="34" charset="0"/>
                <a:cs typeface="Arial" pitchFamily="34" charset="0"/>
              </a:rPr>
              <a:t> atlas; </a:t>
            </a:r>
            <a:r>
              <a:rPr kumimoji="0" lang="en-US" sz="1400" b="0" i="0" u="none" strike="noStrike" cap="none" normalizeH="0" baseline="0" dirty="0" smtClean="0">
                <a:ln>
                  <a:noFill/>
                </a:ln>
                <a:solidFill>
                  <a:srgbClr val="002060"/>
                </a:solidFill>
                <a:effectLst/>
                <a:ea typeface="Calibri" pitchFamily="34" charset="0"/>
                <a:cs typeface="Arial" pitchFamily="34" charset="0"/>
              </a:rPr>
              <a:t> www.eclamc.org</a:t>
            </a:r>
            <a:endParaRPr kumimoji="0" lang="it-IT" sz="800" b="0" i="0" u="none" strike="noStrike" cap="none" normalizeH="0" baseline="0" dirty="0" smtClean="0">
              <a:ln>
                <a:noFill/>
              </a:ln>
              <a:solidFill>
                <a:srgbClr val="002060"/>
              </a:solidFill>
              <a:effectLst/>
              <a:cs typeface="Arial" pitchFamily="34" charset="0"/>
            </a:endParaRPr>
          </a:p>
        </p:txBody>
      </p:sp>
      <p:grpSp>
        <p:nvGrpSpPr>
          <p:cNvPr id="2" name="Gruppo 11" descr="This image is on the far right. The infant's legs are short and the feet are turned in. The feet are not well formed. " title="Image of bilateral femoral hypoplasia"/>
          <p:cNvGrpSpPr/>
          <p:nvPr/>
        </p:nvGrpSpPr>
        <p:grpSpPr>
          <a:xfrm>
            <a:off x="6012159" y="1916832"/>
            <a:ext cx="2448272" cy="3126497"/>
            <a:chOff x="6034662" y="2780929"/>
            <a:chExt cx="1683187" cy="2596959"/>
          </a:xfrm>
        </p:grpSpPr>
        <p:pic>
          <p:nvPicPr>
            <p:cNvPr id="19458" name="Picture 2" descr="This is an image of an infant with bilateral femoral hypoplasia." title="Image of bilateral femoral hypoplasia"/>
            <p:cNvPicPr>
              <a:picLocks noChangeAspect="1" noChangeArrowheads="1"/>
            </p:cNvPicPr>
            <p:nvPr/>
          </p:nvPicPr>
          <p:blipFill>
            <a:blip r:embed="rId5" cstate="print"/>
            <a:srcRect t="9069" b="8266"/>
            <a:stretch>
              <a:fillRect/>
            </a:stretch>
          </p:blipFill>
          <p:spPr bwMode="auto">
            <a:xfrm rot="5400000">
              <a:off x="5743841" y="3193264"/>
              <a:ext cx="2264829" cy="1440160"/>
            </a:xfrm>
            <a:prstGeom prst="rect">
              <a:avLst/>
            </a:prstGeom>
            <a:noFill/>
            <a:ln w="38100">
              <a:solidFill>
                <a:srgbClr val="00B0F0"/>
              </a:solidFill>
            </a:ln>
          </p:spPr>
        </p:pic>
        <p:sp>
          <p:nvSpPr>
            <p:cNvPr id="10" name="Rettangolo 9"/>
            <p:cNvSpPr/>
            <p:nvPr/>
          </p:nvSpPr>
          <p:spPr>
            <a:xfrm>
              <a:off x="6034662" y="5122240"/>
              <a:ext cx="1683187" cy="255648"/>
            </a:xfrm>
            <a:prstGeom prst="rect">
              <a:avLst/>
            </a:prstGeom>
          </p:spPr>
          <p:txBody>
            <a:bodyPr wrap="square">
              <a:spAutoFit/>
            </a:bodyPr>
            <a:lstStyle/>
            <a:p>
              <a:pPr algn="ctr"/>
              <a:r>
                <a:rPr lang="it-IT" sz="1400" b="1" dirty="0" smtClean="0"/>
                <a:t>Bilateral femoral hypoplasia</a:t>
              </a:r>
            </a:p>
          </p:txBody>
        </p:sp>
      </p:grpSp>
      <p:sp>
        <p:nvSpPr>
          <p:cNvPr id="12" name="Rectangle 11"/>
          <p:cNvSpPr/>
          <p:nvPr/>
        </p:nvSpPr>
        <p:spPr>
          <a:xfrm>
            <a:off x="72008" y="4335670"/>
            <a:ext cx="2672585" cy="738664"/>
          </a:xfrm>
          <a:prstGeom prst="rect">
            <a:avLst/>
          </a:prstGeom>
        </p:spPr>
        <p:txBody>
          <a:bodyPr wrap="square">
            <a:spAutoFit/>
          </a:bodyPr>
          <a:lstStyle/>
          <a:p>
            <a:pPr algn="ctr"/>
            <a:r>
              <a:rPr lang="en-US" sz="1400" b="1" dirty="0"/>
              <a:t>Congenital </a:t>
            </a:r>
            <a:r>
              <a:rPr lang="en-US" sz="1400" b="1" dirty="0" smtClean="0"/>
              <a:t>absence of thigh and lower leg with foot present</a:t>
            </a:r>
          </a:p>
          <a:p>
            <a:pPr algn="ctr"/>
            <a:r>
              <a:rPr lang="en-US" sz="1400" b="1" dirty="0" smtClean="0"/>
              <a:t> </a:t>
            </a:r>
            <a:r>
              <a:rPr lang="en-US" sz="1400" b="1" dirty="0"/>
              <a:t>(</a:t>
            </a:r>
            <a:r>
              <a:rPr lang="en-US" sz="1400" b="1" dirty="0" smtClean="0"/>
              <a:t>Q72.1)    </a:t>
            </a:r>
            <a:endParaRPr lang="en-US" sz="1400" dirty="0"/>
          </a:p>
        </p:txBody>
      </p:sp>
      <p:sp>
        <p:nvSpPr>
          <p:cNvPr id="13" name="Rectangle 12"/>
          <p:cNvSpPr/>
          <p:nvPr/>
        </p:nvSpPr>
        <p:spPr>
          <a:xfrm>
            <a:off x="2938679" y="4142583"/>
            <a:ext cx="2880319" cy="738664"/>
          </a:xfrm>
          <a:prstGeom prst="rect">
            <a:avLst/>
          </a:prstGeom>
        </p:spPr>
        <p:txBody>
          <a:bodyPr wrap="square">
            <a:spAutoFit/>
          </a:bodyPr>
          <a:lstStyle/>
          <a:p>
            <a:pPr algn="ctr"/>
            <a:r>
              <a:rPr lang="en-US" sz="1400" b="1" dirty="0"/>
              <a:t>Congenital </a:t>
            </a:r>
            <a:r>
              <a:rPr lang="en-US" sz="1400" b="1" dirty="0" smtClean="0"/>
              <a:t>absence of upper arm and forearm with hand present </a:t>
            </a:r>
          </a:p>
          <a:p>
            <a:pPr algn="ctr"/>
            <a:r>
              <a:rPr lang="en-US" sz="1400" b="1" dirty="0" smtClean="0"/>
              <a:t>(Q71.1)    </a:t>
            </a:r>
            <a:endParaRPr lang="en-US" sz="1400" dirty="0"/>
          </a:p>
        </p:txBody>
      </p:sp>
      <p:sp>
        <p:nvSpPr>
          <p:cNvPr id="3" name="Rectangle 2"/>
          <p:cNvSpPr/>
          <p:nvPr/>
        </p:nvSpPr>
        <p:spPr>
          <a:xfrm>
            <a:off x="5818999" y="5369124"/>
            <a:ext cx="3096344" cy="523220"/>
          </a:xfrm>
          <a:prstGeom prst="rect">
            <a:avLst/>
          </a:prstGeom>
        </p:spPr>
        <p:txBody>
          <a:bodyPr wrap="square">
            <a:spAutoFit/>
          </a:bodyPr>
          <a:lstStyle/>
          <a:p>
            <a:pPr algn="ctr"/>
            <a:r>
              <a:rPr lang="it-IT" sz="1400" dirty="0">
                <a:solidFill>
                  <a:srgbClr val="002060"/>
                </a:solidFill>
              </a:rPr>
              <a:t>Source:http://sonoworld.com/fetus/page.aspx?id=1954</a:t>
            </a:r>
          </a:p>
        </p:txBody>
      </p:sp>
      <p:sp>
        <p:nvSpPr>
          <p:cNvPr id="14" name="Text Box 9"/>
          <p:cNvSpPr txBox="1">
            <a:spLocks noChangeArrowheads="1"/>
          </p:cNvSpPr>
          <p:nvPr/>
        </p:nvSpPr>
        <p:spPr bwMode="auto">
          <a:xfrm>
            <a:off x="228600" y="6479758"/>
            <a:ext cx="8702675" cy="261610"/>
          </a:xfrm>
          <a:prstGeom prst="rect">
            <a:avLst/>
          </a:prstGeom>
          <a:solidFill>
            <a:schemeClr val="tx2">
              <a:lumMod val="20000"/>
              <a:lumOff val="80000"/>
            </a:schemeClr>
          </a:solidFill>
          <a:ln w="9525">
            <a:noFill/>
            <a:miter lim="800000"/>
            <a:headEnd/>
            <a:tailEnd/>
          </a:ln>
          <a:effectLst/>
        </p:spPr>
        <p:txBody>
          <a:bodyPr>
            <a:spAutoFit/>
          </a:bodyPr>
          <a:lstStyle/>
          <a:p>
            <a:pPr>
              <a:defRPr/>
            </a:pPr>
            <a:r>
              <a:rPr lang="en-US" sz="1100" b="1" dirty="0" smtClean="0">
                <a:solidFill>
                  <a:srgbClr val="0F56DC"/>
                </a:solidFill>
                <a:latin typeface="Calibri" pitchFamily="34" charset="0"/>
              </a:rPr>
              <a:t>Congenital Limb Deficiencies                                                                                                                                                                                                          </a:t>
            </a:r>
            <a:r>
              <a:rPr lang="en-US" sz="1000" dirty="0" smtClean="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a:defRPr/>
              </a:pPr>
              <a:t>9</a:t>
            </a:fld>
            <a:endParaRPr lang="en-US" sz="1000" dirty="0">
              <a:solidFill>
                <a:srgbClr val="0F56DC"/>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4377</TotalTime>
  <Words>3120</Words>
  <Application>Microsoft Office PowerPoint</Application>
  <PresentationFormat>On-screen Show (4:3)</PresentationFormat>
  <Paragraphs>386</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Courier New</vt:lpstr>
      <vt:lpstr>Myriad Web Pro</vt:lpstr>
      <vt:lpstr>Symbol</vt:lpstr>
      <vt:lpstr>Wingdings</vt:lpstr>
      <vt:lpstr>Tema di Office</vt:lpstr>
      <vt:lpstr>NCHHSTP_PPT_dark(</vt:lpstr>
      <vt:lpstr>Congenital Limb Deficiencies Limb reduction defects</vt:lpstr>
      <vt:lpstr>Learning Objectives</vt:lpstr>
      <vt:lpstr>Limb Deficiencies</vt:lpstr>
      <vt:lpstr>Transverse Limb Deficiencies  </vt:lpstr>
      <vt:lpstr>Transverse Limb Deficiencies</vt:lpstr>
      <vt:lpstr>Transverse Limb Deficiences: Examples</vt:lpstr>
      <vt:lpstr>Intercalary Limb Deficiencies</vt:lpstr>
      <vt:lpstr>Intercalary Limb Deficiencies Continued</vt:lpstr>
      <vt:lpstr>Examples of Intercalary Limb Deficiencies</vt:lpstr>
      <vt:lpstr>Longitudinal Limb Deficiencies</vt:lpstr>
      <vt:lpstr>Longitudinal Limb Deficiencies Pre-axial</vt:lpstr>
      <vt:lpstr>Longitudinal Limb Deficiencies Central/Axial</vt:lpstr>
      <vt:lpstr>Longitudinal Limb Deficiencies Post-axial</vt:lpstr>
      <vt:lpstr>Limb Deficiencies  Mixed Subtypes</vt:lpstr>
      <vt:lpstr>Diagnosis of Limb Deficiencies </vt:lpstr>
      <vt:lpstr>Main Epidemiological Features</vt:lpstr>
      <vt:lpstr>Variation in prevalence of limb deficiency  in 43 surveillance programs  (ICBDSR, 2004-2008)</vt:lpstr>
      <vt:lpstr>Approximate Proportion of Various Subtypes of Limb Deficiencies</vt:lpstr>
      <vt:lpstr>Tips for Reporting</vt:lpstr>
      <vt:lpstr>Example of Standard Drawing </vt:lpstr>
      <vt:lpstr>Relevant ICD-10 Codes and  RCPCH Recommendations </vt:lpstr>
      <vt:lpstr>Relevant ICD-10 Codes and  RCPCH Recommendations</vt:lpstr>
      <vt:lpstr>Relevant ICD-10 Codes and  RCPCH Recommendations Continued</vt:lpstr>
      <vt:lpstr>Relevant ICD-10 Codes and  RCPCH Recommendations Continued </vt:lpstr>
      <vt:lpstr>Some Terminal Transverse Deficiencies As “Disruptions” </vt:lpstr>
      <vt:lpstr> 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Moore, Meredith (CDC/ONDIEH/NCBDDD)</cp:lastModifiedBy>
  <cp:revision>436</cp:revision>
  <dcterms:created xsi:type="dcterms:W3CDTF">2013-09-20T07:41:20Z</dcterms:created>
  <dcterms:modified xsi:type="dcterms:W3CDTF">2017-11-21T17:14:17Z</dcterms:modified>
</cp:coreProperties>
</file>