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419" r:id="rId3"/>
    <p:sldId id="341" r:id="rId4"/>
    <p:sldId id="416" r:id="rId5"/>
    <p:sldId id="415" r:id="rId6"/>
    <p:sldId id="412" r:id="rId7"/>
    <p:sldId id="384" r:id="rId8"/>
    <p:sldId id="413" r:id="rId9"/>
    <p:sldId id="406" r:id="rId10"/>
    <p:sldId id="392" r:id="rId11"/>
    <p:sldId id="374" r:id="rId12"/>
    <p:sldId id="405" r:id="rId13"/>
    <p:sldId id="404" r:id="rId14"/>
    <p:sldId id="417" r:id="rId15"/>
    <p:sldId id="418" r:id="rId16"/>
    <p:sldId id="411" r:id="rId17"/>
  </p:sldIdLst>
  <p:sldSz cx="9144000" cy="6858000" type="screen4x3"/>
  <p:notesSz cx="6985000" cy="92837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DV" lastIdx="2" clrIdx="0"/>
  <p:cmAuthor id="1" name="Flores, Alina (CDC/ONDIEH/NCBDDD)" initials="FA(" lastIdx="9" clrIdx="1"/>
  <p:cmAuthor id="2" name="Frias, Jaime (CDC/ONDIEH/NCBDDD) (CTR)" initials="JLF"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43D4DB"/>
    <a:srgbClr val="FFDB75"/>
    <a:srgbClr val="FFD14F"/>
    <a:srgbClr val="FFBDDE"/>
    <a:srgbClr val="FF99FF"/>
    <a:srgbClr val="FFEDB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71262" autoAdjust="0"/>
  </p:normalViewPr>
  <p:slideViewPr>
    <p:cSldViewPr>
      <p:cViewPr varScale="1">
        <p:scale>
          <a:sx n="79" d="100"/>
          <a:sy n="79" d="100"/>
        </p:scale>
        <p:origin x="570" y="8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5" d="100"/>
          <a:sy n="55" d="100"/>
        </p:scale>
        <p:origin x="-2832" y="-90"/>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07AA6837-0A47-4830-BDE9-EBBDCF80876D}" type="datetimeFigureOut">
              <a:rPr lang="en-US" smtClean="0"/>
              <a:pPr/>
              <a:t>11/21/2017</a:t>
            </a:fld>
            <a:endParaRPr 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B6F520C6-B8F2-46A8-8D65-F94DD488F77D}" type="slidenum">
              <a:rPr lang="en-US" smtClean="0"/>
              <a:pPr/>
              <a:t>‹#›</a:t>
            </a:fld>
            <a:endParaRPr lang="en-US"/>
          </a:p>
        </p:txBody>
      </p:sp>
    </p:spTree>
    <p:extLst>
      <p:ext uri="{BB962C8B-B14F-4D97-AF65-F5344CB8AC3E}">
        <p14:creationId xmlns:p14="http://schemas.microsoft.com/office/powerpoint/2010/main" val="384984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it-IT"/>
          </a:p>
        </p:txBody>
      </p:sp>
      <p:sp>
        <p:nvSpPr>
          <p:cNvPr id="3" name="Segnaposto data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69A68BFD-992D-412C-A182-FB7437F9D093}" type="datetimeFigureOut">
              <a:rPr lang="it-IT" smtClean="0"/>
              <a:pPr/>
              <a:t>21/11/2017</a:t>
            </a:fld>
            <a:endParaRPr lang="it-IT"/>
          </a:p>
        </p:txBody>
      </p:sp>
      <p:sp>
        <p:nvSpPr>
          <p:cNvPr id="4" name="Segnaposto immagine diapositiva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it-IT"/>
          </a:p>
        </p:txBody>
      </p:sp>
      <p:sp>
        <p:nvSpPr>
          <p:cNvPr id="5" name="Segnaposto note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it-IT"/>
          </a:p>
        </p:txBody>
      </p:sp>
      <p:sp>
        <p:nvSpPr>
          <p:cNvPr id="7" name="Segnaposto numero diapositiva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6E9865D6-17C5-48D6-8C01-0CA7C3EF7704}" type="slidenum">
              <a:rPr lang="it-IT" smtClean="0"/>
              <a:pPr/>
              <a:t>‹#›</a:t>
            </a:fld>
            <a:endParaRPr lang="it-IT"/>
          </a:p>
        </p:txBody>
      </p:sp>
    </p:spTree>
    <p:extLst>
      <p:ext uri="{BB962C8B-B14F-4D97-AF65-F5344CB8AC3E}">
        <p14:creationId xmlns:p14="http://schemas.microsoft.com/office/powerpoint/2010/main" val="920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 </a:t>
            </a:r>
            <a:r>
              <a:rPr lang="en-US" dirty="0" smtClean="0"/>
              <a:t>we would like you to be able </a:t>
            </a:r>
            <a:r>
              <a:rPr lang="en-US" dirty="0"/>
              <a:t>to </a:t>
            </a:r>
            <a:r>
              <a:rPr lang="en-US" dirty="0" smtClean="0"/>
              <a:t>describe:</a:t>
            </a:r>
            <a:endParaRPr lang="en-US" dirty="0"/>
          </a:p>
          <a:p>
            <a:r>
              <a:rPr lang="en-US" b="1" dirty="0" smtClean="0">
                <a:solidFill>
                  <a:srgbClr val="002060"/>
                </a:solidFill>
              </a:rPr>
              <a:t>the</a:t>
            </a:r>
            <a:r>
              <a:rPr lang="en-US" b="1" dirty="0" smtClean="0"/>
              <a:t> main </a:t>
            </a:r>
            <a:r>
              <a:rPr lang="en-US" dirty="0" smtClean="0"/>
              <a:t>clinical features of talipes equinovarus,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main </a:t>
            </a:r>
            <a:r>
              <a:rPr lang="en-US" dirty="0" smtClean="0"/>
              <a:t>epidemiological features of talipes equinovarus, and </a:t>
            </a:r>
          </a:p>
          <a:p>
            <a:r>
              <a:rPr lang="en-US" b="1" dirty="0" smtClean="0"/>
              <a:t>key</a:t>
            </a:r>
            <a:r>
              <a:rPr lang="en-US" dirty="0" smtClean="0"/>
              <a:t> elements and tips for reporting and coding</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a:t>
            </a:fld>
            <a:endParaRPr lang="it-IT"/>
          </a:p>
        </p:txBody>
      </p:sp>
    </p:spTree>
    <p:extLst>
      <p:ext uri="{BB962C8B-B14F-4D97-AF65-F5344CB8AC3E}">
        <p14:creationId xmlns:p14="http://schemas.microsoft.com/office/powerpoint/2010/main" val="428615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When you identify a talipes equinovarus,</a:t>
            </a:r>
            <a:r>
              <a:rPr lang="en-US" b="0" u="none" baseline="0" dirty="0" smtClean="0"/>
              <a:t> make sure to describe the laterality of the defect (right, left, bilateral) </a:t>
            </a:r>
            <a:r>
              <a:rPr lang="en-US" b="0" u="none" strike="sngStrike" baseline="0" dirty="0" smtClean="0"/>
              <a:t> </a:t>
            </a:r>
            <a:r>
              <a:rPr lang="en-US" b="0" u="none" dirty="0" smtClean="0"/>
              <a:t>in the data collection form. </a:t>
            </a:r>
            <a:r>
              <a:rPr lang="en-US" b="0" u="none" baseline="0" dirty="0" smtClean="0"/>
              <a:t> It is also very important to describe if the foot is flexible or rigid.  </a:t>
            </a:r>
          </a:p>
          <a:p>
            <a:endParaRPr lang="en-US" b="0" u="none" baseline="0" dirty="0" smtClean="0"/>
          </a:p>
          <a:p>
            <a:r>
              <a:rPr lang="en-US" b="0" u="none" baseline="0" dirty="0" smtClean="0"/>
              <a:t>Please include and describe any other malformation</a:t>
            </a:r>
            <a:r>
              <a:rPr lang="en-US" b="0" u="none" strike="sngStrike" baseline="0" dirty="0" smtClean="0"/>
              <a:t>s </a:t>
            </a:r>
            <a:r>
              <a:rPr lang="en-US" b="0" u="none" baseline="0" dirty="0" smtClean="0"/>
              <a:t>present. For example, if the baby also has spina bifida or arthrogryposis.</a:t>
            </a:r>
          </a:p>
          <a:p>
            <a:endParaRPr lang="en-US" b="0" u="none" baseline="0" dirty="0" smtClean="0"/>
          </a:p>
          <a:p>
            <a:r>
              <a:rPr lang="en-US" b="0" u="none" baseline="0" dirty="0" smtClean="0"/>
              <a:t>A photograph is recommended as it will be useful for the reviewer of the case, but the photograph alone in this case will not provide sufficient information for confirmation of the defect. For example, a picture will not be able to tell you or any person reviewing the case if the clubfoot is positional or if it is a real talipes equinovarus.</a:t>
            </a:r>
            <a:endParaRPr lang="en-US" b="0" u="none" dirty="0" smtClean="0"/>
          </a:p>
          <a:p>
            <a:endParaRPr lang="en-U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11</a:t>
            </a:fld>
            <a:endParaRPr lang="it-IT"/>
          </a:p>
        </p:txBody>
      </p:sp>
    </p:spTree>
    <p:extLst>
      <p:ext uri="{BB962C8B-B14F-4D97-AF65-F5344CB8AC3E}">
        <p14:creationId xmlns:p14="http://schemas.microsoft.com/office/powerpoint/2010/main" val="401729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ICD10 codes you will use when</a:t>
            </a:r>
            <a:r>
              <a:rPr lang="en-US" baseline="0" dirty="0" smtClean="0"/>
              <a:t> a clubfoot is identified.  Be aware </a:t>
            </a:r>
            <a:r>
              <a:rPr lang="en-US" baseline="0" dirty="0" smtClean="0"/>
              <a:t>of </a:t>
            </a:r>
            <a:r>
              <a:rPr lang="en-US" baseline="0" dirty="0" smtClean="0"/>
              <a:t>the fact that there are other kinds of foot deformities that will use the term clubfoot to describe them.  If possible is better to use the more specific code.</a:t>
            </a:r>
          </a:p>
          <a:p>
            <a:endParaRPr lang="en-US" baseline="0" dirty="0" smtClean="0"/>
          </a:p>
          <a:p>
            <a:r>
              <a:rPr lang="en-US" baseline="0" dirty="0" smtClean="0"/>
              <a:t>Also, be aware that Q66 is a generic code , and if possible it should not be use for coding talipes equinovarus.  </a:t>
            </a:r>
          </a:p>
          <a:p>
            <a:endParaRPr lang="en-US" baseline="0" dirty="0" smtClean="0"/>
          </a:p>
          <a:p>
            <a:r>
              <a:rPr lang="en-US" baseline="0" dirty="0" smtClean="0"/>
              <a:t>The most common congenital deformity of feet is talipes equinovarus, and is the one we have been discussing during this presentation.  However, there are other forms of clubfoot that are also coded.  Diagrams of talipes </a:t>
            </a:r>
            <a:r>
              <a:rPr lang="en-US" baseline="0" dirty="0" err="1" smtClean="0"/>
              <a:t>calcanoevarus</a:t>
            </a:r>
            <a:r>
              <a:rPr lang="en-US" baseline="0" dirty="0" smtClean="0"/>
              <a:t> and talipes </a:t>
            </a:r>
            <a:r>
              <a:rPr lang="en-US" baseline="0" dirty="0" err="1" smtClean="0"/>
              <a:t>calcaneovalgus</a:t>
            </a:r>
            <a:r>
              <a:rPr lang="en-US" baseline="0" dirty="0" smtClean="0"/>
              <a:t> are presented to the right of the slide.  </a:t>
            </a:r>
          </a:p>
          <a:p>
            <a:endParaRPr lang="en-US" baseline="0" dirty="0" smtClean="0"/>
          </a:p>
          <a:p>
            <a:r>
              <a:rPr lang="en-US" baseline="0" dirty="0" smtClean="0"/>
              <a:t>Q66.8 will include all unspecified congenital deformities of feet as clubfoot unspecified.  If the description matches a talipes equinovarus avoid using the unspecified code.</a:t>
            </a:r>
          </a:p>
          <a:p>
            <a:endParaRPr lang="en-US" baseline="0" dirty="0" smtClean="0"/>
          </a:p>
          <a:p>
            <a:r>
              <a:rPr lang="en-US" baseline="0" dirty="0" smtClean="0"/>
              <a:t>Remember the exclusions and also that t</a:t>
            </a:r>
            <a:r>
              <a:rPr lang="en-US" dirty="0" smtClean="0"/>
              <a:t>ibial</a:t>
            </a:r>
            <a:r>
              <a:rPr lang="en-US" baseline="0" dirty="0" smtClean="0"/>
              <a:t> and other limb deficiencies can mimic clubfoot</a:t>
            </a:r>
            <a:r>
              <a:rPr lang="en-US" b="1" baseline="0" dirty="0" smtClean="0"/>
              <a:t>,</a:t>
            </a:r>
            <a:r>
              <a:rPr lang="en-US" baseline="0" dirty="0" smtClean="0"/>
              <a:t> as mentioned earlier.</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12</a:t>
            </a:fld>
            <a:endParaRPr lang="it-IT"/>
          </a:p>
        </p:txBody>
      </p:sp>
    </p:spTree>
    <p:extLst>
      <p:ext uri="{BB962C8B-B14F-4D97-AF65-F5344CB8AC3E}">
        <p14:creationId xmlns:p14="http://schemas.microsoft.com/office/powerpoint/2010/main" val="393914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definition for</a:t>
            </a:r>
            <a:r>
              <a:rPr lang="en-US" baseline="0" dirty="0" smtClean="0"/>
              <a:t> talipes calcaneovarus and a </a:t>
            </a:r>
            <a:r>
              <a:rPr lang="en-US" b="0" u="none" baseline="0" dirty="0" smtClean="0"/>
              <a:t>photograph</a:t>
            </a:r>
            <a:r>
              <a:rPr lang="en-US" b="1" u="none" baseline="0" dirty="0" smtClean="0"/>
              <a:t> </a:t>
            </a:r>
            <a:r>
              <a:rPr lang="en-US" baseline="0" dirty="0" smtClean="0"/>
              <a:t>for you review.</a:t>
            </a:r>
          </a:p>
        </p:txBody>
      </p:sp>
      <p:sp>
        <p:nvSpPr>
          <p:cNvPr id="4" name="Slide Number Placeholder 3"/>
          <p:cNvSpPr>
            <a:spLocks noGrp="1"/>
          </p:cNvSpPr>
          <p:nvPr>
            <p:ph type="sldNum" sz="quarter" idx="10"/>
          </p:nvPr>
        </p:nvSpPr>
        <p:spPr/>
        <p:txBody>
          <a:bodyPr/>
          <a:lstStyle/>
          <a:p>
            <a:fld id="{6E9865D6-17C5-48D6-8C01-0CA7C3EF7704}" type="slidenum">
              <a:rPr lang="it-IT" smtClean="0"/>
              <a:pPr/>
              <a:t>13</a:t>
            </a:fld>
            <a:endParaRPr lang="it-IT"/>
          </a:p>
        </p:txBody>
      </p:sp>
    </p:spTree>
    <p:extLst>
      <p:ext uri="{BB962C8B-B14F-4D97-AF65-F5344CB8AC3E}">
        <p14:creationId xmlns:p14="http://schemas.microsoft.com/office/powerpoint/2010/main" val="39391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brief description of talipes </a:t>
            </a:r>
            <a:r>
              <a:rPr lang="en-US" baseline="0" dirty="0" err="1" smtClean="0"/>
              <a:t>calcaneovalgus</a:t>
            </a:r>
            <a:r>
              <a:rPr lang="en-US" baseline="0" dirty="0" smtClean="0"/>
              <a:t> for your review.</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14</a:t>
            </a:fld>
            <a:endParaRPr lang="it-IT"/>
          </a:p>
        </p:txBody>
      </p:sp>
    </p:spTree>
    <p:extLst>
      <p:ext uri="{BB962C8B-B14F-4D97-AF65-F5344CB8AC3E}">
        <p14:creationId xmlns:p14="http://schemas.microsoft.com/office/powerpoint/2010/main" val="393914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listening to this presentation.  We hope you had enjoy</a:t>
            </a:r>
            <a:r>
              <a:rPr lang="en-US" baseline="0" dirty="0" smtClean="0"/>
              <a:t>ed it.  If you have questions please send an email to centre@icbdsr.org or to birthdefectscount@cdc.gov</a:t>
            </a:r>
          </a:p>
          <a:p>
            <a:endParaRPr lang="en-US"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15</a:t>
            </a:fld>
            <a:endParaRPr lang="it-IT"/>
          </a:p>
        </p:txBody>
      </p:sp>
    </p:spTree>
    <p:extLst>
      <p:ext uri="{BB962C8B-B14F-4D97-AF65-F5344CB8AC3E}">
        <p14:creationId xmlns:p14="http://schemas.microsoft.com/office/powerpoint/2010/main" val="345365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Here you can see on the </a:t>
            </a:r>
            <a:r>
              <a:rPr lang="en-US" sz="1100" b="1" dirty="0" smtClean="0"/>
              <a:t>left</a:t>
            </a:r>
            <a:r>
              <a:rPr lang="en-US" sz="1100" dirty="0" smtClean="0"/>
              <a:t> the normal anatomy of the foot </a:t>
            </a:r>
            <a:r>
              <a:rPr lang="en-US" sz="1100" b="1" dirty="0" smtClean="0"/>
              <a:t>and the parts in which the foot is divided</a:t>
            </a:r>
            <a:r>
              <a:rPr lang="en-U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b="1" dirty="0" err="1" smtClean="0"/>
              <a:t>hindfoot</a:t>
            </a:r>
            <a:r>
              <a:rPr lang="en-US" sz="1100" dirty="0" smtClean="0"/>
              <a:t>, includes the </a:t>
            </a:r>
            <a:r>
              <a:rPr lang="en-US" sz="1100" b="1" dirty="0" err="1" smtClean="0"/>
              <a:t>calcaneous</a:t>
            </a:r>
            <a:r>
              <a:rPr lang="en-US" sz="1100" dirty="0" smtClean="0"/>
              <a:t> and </a:t>
            </a:r>
            <a:r>
              <a:rPr lang="en-US" sz="1100" b="1" dirty="0" smtClean="0"/>
              <a:t>talus</a:t>
            </a:r>
            <a:r>
              <a:rPr lang="en-US" sz="1100" dirty="0" smtClean="0"/>
              <a:t> ( some experts also include the navicular bone as well);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b="1" dirty="0" err="1" smtClean="0"/>
              <a:t>midfoot</a:t>
            </a:r>
            <a:r>
              <a:rPr lang="en-US" sz="1100" dirty="0" smtClean="0"/>
              <a:t>, includes cuboid, and 3 cuneiform bones and, </a:t>
            </a:r>
            <a:r>
              <a:rPr lang="en-US" sz="1100" b="1" u="sng" dirty="0" smtClean="0"/>
              <a:t>according to some</a:t>
            </a:r>
            <a:r>
              <a:rPr lang="en-US" sz="1100" dirty="0" smtClean="0"/>
              <a:t>, the navicular*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b="1" dirty="0" smtClean="0"/>
              <a:t>forefoot</a:t>
            </a:r>
            <a:r>
              <a:rPr lang="en-US" sz="1100" dirty="0" smtClean="0"/>
              <a:t>, includes the metatarsals and phalanges.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illustration on the right shows the different types of congenital </a:t>
            </a:r>
            <a:r>
              <a:rPr lang="en-US" sz="1100" b="1" i="1" u="sng" dirty="0" smtClean="0"/>
              <a:t>positional</a:t>
            </a:r>
            <a:r>
              <a:rPr lang="en-US" sz="1100" b="1" u="none" dirty="0" smtClean="0"/>
              <a:t> abnormalities</a:t>
            </a:r>
            <a:r>
              <a:rPr lang="en-US" sz="1100" b="1" dirty="0" smtClean="0"/>
              <a:t> of the feet</a:t>
            </a:r>
            <a:r>
              <a:rPr lang="en-U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This presentation focuses on is talipes equinovarus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We will refer to a couple of others as well to help make distinctions for diagnosis and coding.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US" sz="1100"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3</a:t>
            </a:fld>
            <a:endParaRPr lang="it-IT"/>
          </a:p>
        </p:txBody>
      </p:sp>
    </p:spTree>
    <p:extLst>
      <p:ext uri="{BB962C8B-B14F-4D97-AF65-F5344CB8AC3E}">
        <p14:creationId xmlns:p14="http://schemas.microsoft.com/office/powerpoint/2010/main" val="128125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a talipes equinovarus?</a:t>
            </a:r>
          </a:p>
          <a:p>
            <a:r>
              <a:rPr lang="en-US" dirty="0" smtClean="0"/>
              <a:t>So let’s review </a:t>
            </a:r>
            <a:r>
              <a:rPr lang="en-US" baseline="0" dirty="0" smtClean="0"/>
              <a:t>the meaning of these terms:</a:t>
            </a:r>
          </a:p>
          <a:p>
            <a:r>
              <a:rPr lang="en-US" dirty="0" smtClean="0"/>
              <a:t>Talipes</a:t>
            </a:r>
            <a:r>
              <a:rPr lang="en-US" baseline="0" dirty="0" smtClean="0"/>
              <a:t> equinovarus has three main characteristics: </a:t>
            </a:r>
            <a:r>
              <a:rPr lang="en-US" baseline="0" dirty="0" err="1" smtClean="0"/>
              <a:t>equinus</a:t>
            </a:r>
            <a:r>
              <a:rPr lang="en-US" baseline="0" dirty="0" smtClean="0"/>
              <a:t>, varus and supination.</a:t>
            </a:r>
          </a:p>
          <a:p>
            <a:r>
              <a:rPr lang="en-US" b="1" baseline="0" dirty="0" err="1" smtClean="0"/>
              <a:t>Equinus</a:t>
            </a:r>
            <a:r>
              <a:rPr lang="en-US" baseline="0" dirty="0" smtClean="0"/>
              <a:t> means that the talus bone is pointing down and the heel up</a:t>
            </a:r>
          </a:p>
          <a:p>
            <a:r>
              <a:rPr lang="en-US" b="1" baseline="0" dirty="0" smtClean="0"/>
              <a:t>Varus</a:t>
            </a:r>
            <a:r>
              <a:rPr lang="en-US" baseline="0" dirty="0" smtClean="0"/>
              <a:t> means that the heel or calcaneus bone and the forefoot are deviated inward</a:t>
            </a:r>
          </a:p>
          <a:p>
            <a:r>
              <a:rPr lang="en-US" b="1" baseline="0" dirty="0" smtClean="0"/>
              <a:t>Supination</a:t>
            </a:r>
            <a:r>
              <a:rPr lang="en-US" baseline="0" dirty="0" smtClean="0"/>
              <a:t> means that there is an upward rotation and the foot ends up resting on the outer side.</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4</a:t>
            </a:fld>
            <a:endParaRPr lang="it-IT"/>
          </a:p>
        </p:txBody>
      </p:sp>
    </p:spTree>
    <p:extLst>
      <p:ext uri="{BB962C8B-B14F-4D97-AF65-F5344CB8AC3E}">
        <p14:creationId xmlns:p14="http://schemas.microsoft.com/office/powerpoint/2010/main" val="395135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aseline="0" dirty="0" smtClean="0"/>
              <a:t>Talipes comes from 2 Latin words – </a:t>
            </a:r>
            <a:r>
              <a:rPr lang="en-US" sz="1200" b="1" baseline="0" dirty="0" smtClean="0"/>
              <a:t>Talus</a:t>
            </a:r>
            <a:r>
              <a:rPr lang="en-US" sz="1200" baseline="0" dirty="0" smtClean="0"/>
              <a:t> meaning ankle and </a:t>
            </a:r>
            <a:r>
              <a:rPr lang="en-US" sz="1200" b="1" baseline="0" dirty="0" smtClean="0"/>
              <a:t>pes</a:t>
            </a:r>
            <a:r>
              <a:rPr lang="en-US" sz="1200" baseline="0" dirty="0" smtClean="0"/>
              <a:t> meaning foot. </a:t>
            </a:r>
          </a:p>
          <a:p>
            <a:r>
              <a:rPr lang="en-US" sz="1200" dirty="0" smtClean="0"/>
              <a:t>The </a:t>
            </a:r>
            <a:r>
              <a:rPr lang="en-US" sz="1200" b="1" baseline="0" dirty="0" smtClean="0"/>
              <a:t>left</a:t>
            </a:r>
            <a:r>
              <a:rPr lang="en-US" sz="1200" baseline="0" dirty="0" smtClean="0"/>
              <a:t> side of the diagram shows a </a:t>
            </a:r>
            <a:r>
              <a:rPr lang="en-US" sz="1200" b="1" baseline="0" dirty="0" smtClean="0"/>
              <a:t>normal</a:t>
            </a:r>
            <a:r>
              <a:rPr lang="en-US" sz="1200" baseline="0" dirty="0" smtClean="0"/>
              <a:t> foot and 3 of the ankle bones that are involved in this defect: the </a:t>
            </a:r>
            <a:r>
              <a:rPr lang="en-US" sz="1200" baseline="0" dirty="0" err="1" smtClean="0"/>
              <a:t>calcaneous</a:t>
            </a:r>
            <a:r>
              <a:rPr lang="en-US" sz="1200" baseline="0" dirty="0" smtClean="0"/>
              <a:t>, the navicular and the talus.</a:t>
            </a:r>
          </a:p>
          <a:p>
            <a:r>
              <a:rPr lang="en-US" sz="1200" baseline="0" dirty="0" smtClean="0"/>
              <a:t>On the right side of the </a:t>
            </a:r>
            <a:r>
              <a:rPr lang="en-US" sz="1200" b="1" baseline="0" dirty="0" smtClean="0"/>
              <a:t>diagram</a:t>
            </a:r>
            <a:r>
              <a:rPr lang="en-US" sz="1200" baseline="0" dirty="0" smtClean="0"/>
              <a:t> you see how the bones are affected.  To the </a:t>
            </a:r>
            <a:r>
              <a:rPr lang="en-US" sz="1200" b="1" baseline="0" dirty="0" smtClean="0"/>
              <a:t>right</a:t>
            </a:r>
            <a:r>
              <a:rPr lang="en-US" sz="1200" baseline="0" dirty="0" smtClean="0"/>
              <a:t> of the </a:t>
            </a:r>
            <a:r>
              <a:rPr lang="en-US" sz="1200" b="1" baseline="0" dirty="0" smtClean="0"/>
              <a:t>slid</a:t>
            </a:r>
            <a:r>
              <a:rPr lang="en-US" sz="1200" baseline="0" dirty="0" smtClean="0"/>
              <a:t>e you see an actual </a:t>
            </a:r>
            <a:r>
              <a:rPr lang="en-US" sz="1200" b="1" baseline="0" dirty="0" smtClean="0"/>
              <a:t>photograph</a:t>
            </a:r>
            <a:r>
              <a:rPr lang="en-US" sz="1200" baseline="0" dirty="0" smtClean="0"/>
              <a:t> of a baby’s foot with Talipes.</a:t>
            </a:r>
            <a:endParaRPr lang="en-US" sz="1200" dirty="0" smtClean="0"/>
          </a:p>
          <a:p>
            <a:endParaRPr lang="en-US" sz="1200" dirty="0" smtClean="0"/>
          </a:p>
          <a:p>
            <a:r>
              <a:rPr lang="en-US" sz="1200" dirty="0" smtClean="0"/>
              <a:t>The</a:t>
            </a:r>
            <a:r>
              <a:rPr lang="en-US" sz="1200" baseline="0" dirty="0" smtClean="0"/>
              <a:t> </a:t>
            </a:r>
            <a:r>
              <a:rPr lang="en-US" sz="1200" dirty="0" smtClean="0"/>
              <a:t>diagram illustrates </a:t>
            </a:r>
            <a:r>
              <a:rPr lang="en-US" sz="1200" baseline="0" dirty="0" smtClean="0"/>
              <a:t>how th</a:t>
            </a:r>
            <a:r>
              <a:rPr lang="en-US" sz="1200" dirty="0" smtClean="0"/>
              <a:t>e </a:t>
            </a:r>
            <a:r>
              <a:rPr lang="en-US" sz="1200" dirty="0" err="1" smtClean="0"/>
              <a:t>hindfoot</a:t>
            </a:r>
            <a:r>
              <a:rPr lang="en-US" sz="1200" dirty="0" smtClean="0"/>
              <a:t> or heel is pulled upward, as if to allow walking on the toes, a condition known as </a:t>
            </a:r>
            <a:r>
              <a:rPr lang="en-US" sz="1200" dirty="0" err="1" smtClean="0"/>
              <a:t>hindfoot</a:t>
            </a:r>
            <a:r>
              <a:rPr lang="en-US" sz="1200" dirty="0" smtClean="0"/>
              <a:t> </a:t>
            </a:r>
            <a:r>
              <a:rPr lang="en-US" sz="1200" dirty="0" err="1" smtClean="0"/>
              <a:t>equinus</a:t>
            </a:r>
            <a:r>
              <a:rPr lang="en-US" sz="1200" dirty="0" smtClean="0"/>
              <a:t>.  </a:t>
            </a:r>
          </a:p>
          <a:p>
            <a:r>
              <a:rPr lang="en-US" sz="1200" dirty="0" smtClean="0"/>
              <a:t>The </a:t>
            </a:r>
            <a:r>
              <a:rPr lang="en-US" sz="1200" b="1" dirty="0" smtClean="0"/>
              <a:t>back portion of the hindfoot is also tilted inward, </a:t>
            </a:r>
            <a:r>
              <a:rPr lang="en-US" sz="1200" dirty="0" smtClean="0"/>
              <a:t>a condition known as hindfoot varus. In addition,</a:t>
            </a:r>
            <a:r>
              <a:rPr lang="en-US" sz="1200" baseline="0" dirty="0" smtClean="0"/>
              <a:t> t</a:t>
            </a:r>
            <a:r>
              <a:rPr lang="en-US" sz="1200" dirty="0" smtClean="0"/>
              <a:t>he toes are often pointed inwards as well, </a:t>
            </a:r>
            <a:r>
              <a:rPr lang="en-US" sz="1200" b="1" dirty="0" smtClean="0"/>
              <a:t>(also known as forefoot adduction), </a:t>
            </a:r>
            <a:r>
              <a:rPr lang="en-US" sz="1200" dirty="0" smtClean="0"/>
              <a:t>giving the foot the appearance of a bean. </a:t>
            </a:r>
          </a:p>
          <a:p>
            <a:r>
              <a:rPr lang="en-US" sz="1200" dirty="0" smtClean="0"/>
              <a:t> You can’t see it in the diagram but in severe cases the foot can</a:t>
            </a:r>
            <a:r>
              <a:rPr lang="en-US" sz="1200" baseline="0" dirty="0" smtClean="0"/>
              <a:t> have</a:t>
            </a:r>
            <a:r>
              <a:rPr lang="en-US" sz="1200" dirty="0" smtClean="0"/>
              <a:t> a high arch, called </a:t>
            </a:r>
            <a:r>
              <a:rPr lang="en-US" sz="1200" b="1" dirty="0" err="1" smtClean="0"/>
              <a:t>midfoot</a:t>
            </a:r>
            <a:r>
              <a:rPr lang="en-US" sz="1200" b="1" dirty="0" smtClean="0"/>
              <a:t> </a:t>
            </a:r>
            <a:r>
              <a:rPr lang="en-US" sz="1200" b="1" dirty="0" err="1" smtClean="0"/>
              <a:t>cavus</a:t>
            </a:r>
            <a:r>
              <a:rPr lang="en-US" sz="1200" dirty="0" smtClean="0"/>
              <a:t>.  (click)  You can see it in the picture on the right.  You can also see in the picture how the foot rests on its side and this is call s</a:t>
            </a:r>
            <a:r>
              <a:rPr lang="en-US" sz="1200" b="1" dirty="0" smtClean="0"/>
              <a:t>upination</a:t>
            </a:r>
            <a:r>
              <a:rPr lang="en-US" sz="1200" dirty="0" smtClean="0"/>
              <a:t> (click).</a:t>
            </a:r>
            <a:r>
              <a:rPr lang="en-US" sz="1200" baseline="0" dirty="0" smtClean="0"/>
              <a:t> </a:t>
            </a:r>
            <a:r>
              <a:rPr lang="en-US" sz="1200" dirty="0" smtClean="0"/>
              <a:t>Children who have clubfoot</a:t>
            </a:r>
            <a:r>
              <a:rPr lang="en-US" sz="1200" baseline="0" dirty="0" smtClean="0"/>
              <a:t> and grow up without being treated will be seen walking on the sides of their feet</a:t>
            </a:r>
          </a:p>
          <a:p>
            <a:endParaRPr lang="en-US" sz="1200" baseline="0" dirty="0" smtClean="0"/>
          </a:p>
          <a:p>
            <a:r>
              <a:rPr lang="en-US" sz="1200" dirty="0" smtClean="0"/>
              <a:t>The foot is generally less flexible than normal and the foot and calf muscles may be atrophied, or thin,</a:t>
            </a:r>
            <a:r>
              <a:rPr lang="en-US" sz="1200" baseline="0" dirty="0" smtClean="0"/>
              <a:t> and, as well, there can be shortening of tendons at the ankle.</a:t>
            </a:r>
            <a:r>
              <a:rPr lang="en-US" sz="1200" dirty="0" smtClean="0"/>
              <a:t> </a:t>
            </a:r>
          </a:p>
          <a:p>
            <a:r>
              <a:rPr lang="en-US" sz="1200" b="1" dirty="0" smtClean="0"/>
              <a:t>Relevant anatomy</a:t>
            </a:r>
          </a:p>
          <a:p>
            <a:r>
              <a:rPr lang="en-US" sz="1200" dirty="0" smtClean="0"/>
              <a:t>Bone •Tibia: Slight shortening is possible.</a:t>
            </a:r>
          </a:p>
          <a:p>
            <a:r>
              <a:rPr lang="en-US" sz="1200" dirty="0" smtClean="0"/>
              <a:t>•Fibula: Shortening is common.</a:t>
            </a:r>
          </a:p>
          <a:p>
            <a:r>
              <a:rPr lang="en-US" sz="1200" dirty="0" smtClean="0"/>
              <a:t>•Talus: In </a:t>
            </a:r>
            <a:r>
              <a:rPr lang="en-US" sz="1200" dirty="0" err="1" smtClean="0"/>
              <a:t>equinus</a:t>
            </a:r>
            <a:r>
              <a:rPr lang="en-US" sz="1200" dirty="0" smtClean="0"/>
              <a:t> in the ankle mortise, with the body of the talus being in external rotation, the body of the talus is extruded </a:t>
            </a:r>
            <a:r>
              <a:rPr lang="en-US" sz="1200" dirty="0" err="1" smtClean="0"/>
              <a:t>anterolaterally</a:t>
            </a:r>
            <a:r>
              <a:rPr lang="en-US" sz="1200" dirty="0" smtClean="0"/>
              <a:t> and is uncovered and can be palpated. The neck of the talus is medially deviated and plantar flexed. All relationships of the talus to the surrounding bones are abnormal. </a:t>
            </a:r>
          </a:p>
          <a:p>
            <a:r>
              <a:rPr lang="en-US" sz="1200" dirty="0" smtClean="0"/>
              <a:t>•</a:t>
            </a:r>
            <a:r>
              <a:rPr lang="en-US" sz="1200" dirty="0" err="1" smtClean="0"/>
              <a:t>calcaneous</a:t>
            </a:r>
            <a:r>
              <a:rPr lang="en-US" sz="1200" dirty="0" smtClean="0"/>
              <a:t>: Medial rotation and an </a:t>
            </a:r>
            <a:r>
              <a:rPr lang="en-US" sz="1200" dirty="0" err="1" smtClean="0"/>
              <a:t>equinus</a:t>
            </a:r>
            <a:r>
              <a:rPr lang="en-US" sz="1200" dirty="0" smtClean="0"/>
              <a:t> and adduction deformity are present.</a:t>
            </a:r>
          </a:p>
          <a:p>
            <a:r>
              <a:rPr lang="en-US" sz="1200" dirty="0" smtClean="0"/>
              <a:t>•Navicular: The navicular is medially </a:t>
            </a:r>
            <a:r>
              <a:rPr lang="en-US" sz="1200" dirty="0" err="1" smtClean="0"/>
              <a:t>subluxated</a:t>
            </a:r>
            <a:r>
              <a:rPr lang="en-US" sz="1200" dirty="0" smtClean="0"/>
              <a:t> over the </a:t>
            </a:r>
            <a:r>
              <a:rPr lang="en-US" sz="1200" dirty="0" err="1" smtClean="0"/>
              <a:t>talar</a:t>
            </a:r>
            <a:r>
              <a:rPr lang="en-US" sz="1200" dirty="0" smtClean="0"/>
              <a:t> head.</a:t>
            </a:r>
          </a:p>
          <a:p>
            <a:r>
              <a:rPr lang="en-US" sz="1200" dirty="0" smtClean="0"/>
              <a:t>•Cuboid: The cuboid is medially </a:t>
            </a:r>
            <a:r>
              <a:rPr lang="en-US" sz="1200" dirty="0" err="1" smtClean="0"/>
              <a:t>subluxated</a:t>
            </a:r>
            <a:r>
              <a:rPr lang="en-US" sz="1200" dirty="0" smtClean="0"/>
              <a:t> over the calcaneal head.</a:t>
            </a:r>
          </a:p>
          <a:p>
            <a:r>
              <a:rPr lang="en-US" sz="1200" dirty="0" smtClean="0"/>
              <a:t>•Forefoot: The forefoot is adducted and supinated; severe cases also have </a:t>
            </a:r>
            <a:r>
              <a:rPr lang="en-US" sz="1200" dirty="0" err="1" smtClean="0"/>
              <a:t>cavus</a:t>
            </a:r>
            <a:r>
              <a:rPr lang="en-US" sz="1200" dirty="0" smtClean="0"/>
              <a:t> with a dropped first metatarsal.</a:t>
            </a:r>
          </a:p>
          <a:p>
            <a:endParaRPr lang="en-US" sz="1200" dirty="0" smtClean="0"/>
          </a:p>
          <a:p>
            <a:r>
              <a:rPr lang="en-US" sz="1200" dirty="0" smtClean="0"/>
              <a:t>Muscle</a:t>
            </a:r>
          </a:p>
          <a:p>
            <a:r>
              <a:rPr lang="en-US" sz="1200" dirty="0" smtClean="0"/>
              <a:t>•Atrophy of the leg muscles, especially in the peroneal group, is seen in clubfeet.</a:t>
            </a:r>
          </a:p>
          <a:p>
            <a:r>
              <a:rPr lang="en-US" sz="1200" dirty="0" smtClean="0"/>
              <a:t>•The number of fibers in the muscles is normal, but the fibers are smaller in size.</a:t>
            </a:r>
          </a:p>
          <a:p>
            <a:r>
              <a:rPr lang="en-US" sz="1200" dirty="0" smtClean="0"/>
              <a:t>•The triceps </a:t>
            </a:r>
            <a:r>
              <a:rPr lang="en-US" sz="1200" dirty="0" err="1" smtClean="0"/>
              <a:t>surae</a:t>
            </a:r>
            <a:r>
              <a:rPr lang="en-US" sz="1200" dirty="0" smtClean="0"/>
              <a:t>, </a:t>
            </a:r>
            <a:r>
              <a:rPr lang="en-US" sz="1200" dirty="0" err="1" smtClean="0"/>
              <a:t>tibialis</a:t>
            </a:r>
            <a:r>
              <a:rPr lang="en-US" sz="1200" dirty="0" smtClean="0"/>
              <a:t> posterior, flexor </a:t>
            </a:r>
            <a:r>
              <a:rPr lang="en-US" sz="1200" dirty="0" err="1" smtClean="0"/>
              <a:t>digitorum</a:t>
            </a:r>
            <a:r>
              <a:rPr lang="en-US" sz="1200" dirty="0" smtClean="0"/>
              <a:t> </a:t>
            </a:r>
            <a:r>
              <a:rPr lang="en-US" sz="1200" dirty="0" err="1" smtClean="0"/>
              <a:t>longus</a:t>
            </a:r>
            <a:r>
              <a:rPr lang="en-US" sz="1200" dirty="0" smtClean="0"/>
              <a:t> (FDL), and flexor </a:t>
            </a:r>
            <a:r>
              <a:rPr lang="en-US" sz="1200" dirty="0" err="1" smtClean="0"/>
              <a:t>hallucis</a:t>
            </a:r>
            <a:r>
              <a:rPr lang="en-US" sz="1200" dirty="0" smtClean="0"/>
              <a:t> </a:t>
            </a:r>
            <a:r>
              <a:rPr lang="en-US" sz="1200" dirty="0" err="1" smtClean="0"/>
              <a:t>longus</a:t>
            </a:r>
            <a:r>
              <a:rPr lang="en-US" sz="1200" dirty="0" smtClean="0"/>
              <a:t> (FHL) are contracted.</a:t>
            </a:r>
          </a:p>
          <a:p>
            <a:r>
              <a:rPr lang="en-US" sz="1200" dirty="0" smtClean="0"/>
              <a:t>•The calf is of a smaller size and remains so throughout life, even following successful long-lasting correction of the feet.</a:t>
            </a:r>
          </a:p>
          <a:p>
            <a:endParaRPr lang="en-US" sz="1200" dirty="0" smtClean="0"/>
          </a:p>
          <a:p>
            <a:r>
              <a:rPr lang="en-US" sz="1200" dirty="0" smtClean="0"/>
              <a:t>Tendon sheaths: Thickening frequently is present, especially of the </a:t>
            </a:r>
            <a:r>
              <a:rPr lang="en-US" sz="1200" dirty="0" err="1" smtClean="0"/>
              <a:t>tibialis</a:t>
            </a:r>
            <a:r>
              <a:rPr lang="en-US" sz="1200" dirty="0" smtClean="0"/>
              <a:t> posterior and peroneal sheaths.</a:t>
            </a:r>
          </a:p>
          <a:p>
            <a:r>
              <a:rPr lang="en-US" sz="1200" dirty="0" smtClean="0"/>
              <a:t>Joint capsules: Contractures of the posterior ankle capsule, </a:t>
            </a:r>
            <a:r>
              <a:rPr lang="en-US" sz="1200" dirty="0" err="1" smtClean="0"/>
              <a:t>subtalar</a:t>
            </a:r>
            <a:r>
              <a:rPr lang="en-US" sz="1200" dirty="0" smtClean="0"/>
              <a:t> capsule, and </a:t>
            </a:r>
            <a:r>
              <a:rPr lang="en-US" sz="1200" dirty="0" err="1" smtClean="0"/>
              <a:t>talonavicular</a:t>
            </a:r>
            <a:r>
              <a:rPr lang="en-US" sz="1200" dirty="0" smtClean="0"/>
              <a:t> and calcaneocuboid joint capsules commonly are seen. </a:t>
            </a:r>
          </a:p>
          <a:p>
            <a:r>
              <a:rPr lang="en-US" sz="1200" dirty="0" smtClean="0"/>
              <a:t>Ligaments: Contractures are seen in the </a:t>
            </a:r>
            <a:r>
              <a:rPr lang="en-US" sz="1200" dirty="0" err="1" smtClean="0"/>
              <a:t>calcaneofibular</a:t>
            </a:r>
            <a:r>
              <a:rPr lang="en-US" sz="1200" dirty="0" smtClean="0"/>
              <a:t>, </a:t>
            </a:r>
            <a:r>
              <a:rPr lang="en-US" sz="1200" dirty="0" err="1" smtClean="0"/>
              <a:t>talofibular</a:t>
            </a:r>
            <a:r>
              <a:rPr lang="en-US" sz="1200" dirty="0" smtClean="0"/>
              <a:t>, (ankle) deltoid, long and short plantar, spring, and bifurcate ligaments. </a:t>
            </a:r>
          </a:p>
          <a:p>
            <a:r>
              <a:rPr lang="en-US" sz="1200" dirty="0" smtClean="0"/>
              <a:t>Fascia: The plantar fascial contracture contributes to the </a:t>
            </a:r>
            <a:r>
              <a:rPr lang="en-US" sz="1200" dirty="0" err="1" smtClean="0"/>
              <a:t>cavus</a:t>
            </a:r>
            <a:r>
              <a:rPr lang="en-US" sz="1200" dirty="0" smtClean="0"/>
              <a:t>, as does contracture of fascial planes in the foot.</a:t>
            </a:r>
          </a:p>
          <a:p>
            <a:endParaRPr lang="en-US" sz="120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5</a:t>
            </a:fld>
            <a:endParaRPr lang="it-IT"/>
          </a:p>
        </p:txBody>
      </p:sp>
    </p:spTree>
    <p:extLst>
      <p:ext uri="{BB962C8B-B14F-4D97-AF65-F5344CB8AC3E}">
        <p14:creationId xmlns:p14="http://schemas.microsoft.com/office/powerpoint/2010/main" val="12812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Talipes equinovarus is one of the most common musculoskeletal birth defects.</a:t>
            </a:r>
          </a:p>
          <a:p>
            <a:r>
              <a:rPr lang="en-US" b="0" dirty="0" smtClean="0"/>
              <a:t>If untreated  it causes long-term functional disability. The</a:t>
            </a:r>
            <a:r>
              <a:rPr lang="en-US" b="0" baseline="0" dirty="0" smtClean="0"/>
              <a:t> condition can</a:t>
            </a:r>
            <a:r>
              <a:rPr lang="en-US" b="0" dirty="0" smtClean="0"/>
              <a:t> vary in its degree of severity.  Ranging from quite mild to very severe.</a:t>
            </a:r>
          </a:p>
          <a:p>
            <a:r>
              <a:rPr lang="en-US" b="0" dirty="0" smtClean="0"/>
              <a:t>There are treatments</a:t>
            </a:r>
            <a:r>
              <a:rPr lang="en-US" b="0" baseline="0" dirty="0" smtClean="0"/>
              <a:t> to cure this condition making it very important that when a baby is diagnosed with this birth defect that he or she be quickly sent for consultation to specialists or clinics trained to take care of the defect.</a:t>
            </a:r>
          </a:p>
          <a:p>
            <a:endParaRPr lang="en-US" b="0" dirty="0" smtClean="0"/>
          </a:p>
          <a:p>
            <a:r>
              <a:rPr lang="en-US" b="0" dirty="0" smtClean="0"/>
              <a:t>The picture in the left shows a more</a:t>
            </a:r>
            <a:r>
              <a:rPr lang="en-US" b="0" baseline="0" dirty="0" smtClean="0"/>
              <a:t> mild case while the picture in the right shows a severe case.</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6</a:t>
            </a:fld>
            <a:endParaRPr lang="it-IT"/>
          </a:p>
        </p:txBody>
      </p:sp>
    </p:spTree>
    <p:extLst>
      <p:ext uri="{BB962C8B-B14F-4D97-AF65-F5344CB8AC3E}">
        <p14:creationId xmlns:p14="http://schemas.microsoft.com/office/powerpoint/2010/main" val="245812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diagnosis of talipes equinovarus has to take into account other conditions that are similar but should not always be coded and or counted as talipes equinovarus. </a:t>
            </a:r>
          </a:p>
          <a:p>
            <a:r>
              <a:rPr lang="en-US" b="0" baseline="0" dirty="0" smtClean="0"/>
              <a:t>For example:</a:t>
            </a:r>
          </a:p>
          <a:p>
            <a:r>
              <a:rPr lang="en-US" b="0" baseline="0" dirty="0" smtClean="0"/>
              <a:t>There is positional clubfoot-this means that the feet can be manipulated into a normal position- the feet are flexible and in some cases do not require treatment-This condition should never be coded or counted.</a:t>
            </a:r>
          </a:p>
          <a:p>
            <a:endParaRPr lang="en-US" b="0" baseline="0" dirty="0" smtClean="0"/>
          </a:p>
          <a:p>
            <a:r>
              <a:rPr lang="en-US" b="0" baseline="0" dirty="0" smtClean="0"/>
              <a:t>Sometimes clubfoot presents with other defects. One example is when a baby is born with spina bifida and </a:t>
            </a:r>
            <a:r>
              <a:rPr lang="en-US" b="0" baseline="0" dirty="0" err="1" smtClean="0"/>
              <a:t>talipes</a:t>
            </a:r>
            <a:r>
              <a:rPr lang="en-US" b="0" baseline="0" dirty="0" smtClean="0"/>
              <a:t>. This sequence was discussed in the neural tube defects presentation.  In this case the clubfoot is coded, but since it is part of a sequence it will not be counted as isolated talipes equinovarus.  </a:t>
            </a:r>
          </a:p>
          <a:p>
            <a:endParaRPr lang="en-US" b="0" dirty="0" smtClean="0"/>
          </a:p>
          <a:p>
            <a:r>
              <a:rPr lang="en-US" b="0" u="sng" baseline="0" dirty="0" smtClean="0"/>
              <a:t>It may also be part of</a:t>
            </a:r>
            <a:r>
              <a:rPr lang="en-US" b="0" u="none" baseline="0" dirty="0" smtClean="0"/>
              <a:t> </a:t>
            </a:r>
            <a:r>
              <a:rPr lang="en-US" b="0" baseline="0" dirty="0" smtClean="0"/>
              <a:t>syndromes like the ones listed on the slide that include clubfoot </a:t>
            </a:r>
            <a:r>
              <a:rPr lang="en-US" b="0" u="sng" baseline="0" dirty="0" smtClean="0"/>
              <a:t>and, occasionally, in</a:t>
            </a:r>
            <a:r>
              <a:rPr lang="en-US" b="0" baseline="0" dirty="0" smtClean="0"/>
              <a:t> some chromosomal abnormality </a:t>
            </a:r>
            <a:r>
              <a:rPr lang="en-US" b="0" u="sng" baseline="0" dirty="0" smtClean="0"/>
              <a:t>syndromes</a:t>
            </a:r>
            <a:r>
              <a:rPr lang="en-US" b="0" baseline="0" dirty="0" smtClean="0"/>
              <a:t>.  </a:t>
            </a:r>
          </a:p>
          <a:p>
            <a:endParaRPr lang="en-US" b="0" baseline="0" dirty="0" smtClean="0"/>
          </a:p>
          <a:p>
            <a:r>
              <a:rPr lang="en-US" b="0" baseline="0" dirty="0" smtClean="0"/>
              <a:t>Finally, other birth defects of the foot or leg that might look like a clubfoot,  For example, a deficiency of the tibial bone in the leg causing the foot to look like talipes-- like in this photo of a tibial reduction defect.  This defect is not clubfoot and it should not be coded or counted as such.</a:t>
            </a:r>
          </a:p>
          <a:p>
            <a:r>
              <a:rPr lang="en-US" b="0" dirty="0" smtClean="0"/>
              <a:t/>
            </a:r>
            <a:br>
              <a:rPr lang="en-US" b="0" dirty="0" smtClean="0"/>
            </a:br>
            <a:r>
              <a:rPr lang="en-US" b="0" dirty="0" smtClean="0"/>
              <a:t>The most important thing is to refer all patients with probable</a:t>
            </a:r>
            <a:r>
              <a:rPr lang="en-US" b="0" baseline="0" dirty="0" smtClean="0"/>
              <a:t> talipes to an orthopedist </a:t>
            </a:r>
            <a:r>
              <a:rPr lang="en-US" b="0" strike="noStrike" baseline="0" dirty="0" smtClean="0"/>
              <a:t>or a specialist</a:t>
            </a:r>
            <a:r>
              <a:rPr lang="en-US" b="0" baseline="0" dirty="0" smtClean="0"/>
              <a:t>.</a:t>
            </a:r>
          </a:p>
          <a:p>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7</a:t>
            </a:fld>
            <a:endParaRPr lang="it-IT"/>
          </a:p>
        </p:txBody>
      </p:sp>
    </p:spTree>
    <p:extLst>
      <p:ext uri="{BB962C8B-B14F-4D97-AF65-F5344CB8AC3E}">
        <p14:creationId xmlns:p14="http://schemas.microsoft.com/office/powerpoint/2010/main" val="215867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Not much is known about what causes talipes equinovarus.  In general it is considered to have a multifactorial determination, which means that it</a:t>
            </a:r>
            <a:r>
              <a:rPr lang="en-US" b="0" u="none" baseline="0" dirty="0" smtClean="0"/>
              <a:t> is caused by an interplay of genetic and environmental factors.  The evidence for a genetic contribution is attributed to different prevalence  estimates among different ethnic groups and in twin studies that show higher prevalence in monozygotic twins.  In addition, clubfoot runs in families- this means that you see it occurring more frequently in patients with a family history of talipes. </a:t>
            </a:r>
            <a:r>
              <a:rPr lang="en-US" b="0" u="none" dirty="0" smtClean="0"/>
              <a:t>We also know that there is evidence of possible </a:t>
            </a:r>
            <a:r>
              <a:rPr lang="en-US" b="0" u="none" baseline="0" dirty="0" smtClean="0"/>
              <a:t>environmental contribution to the occurrence of talipes such as smoking during pregnancy.</a:t>
            </a:r>
            <a:endParaRPr lang="en-U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8</a:t>
            </a:fld>
            <a:endParaRPr lang="it-IT"/>
          </a:p>
        </p:txBody>
      </p:sp>
    </p:spTree>
    <p:extLst>
      <p:ext uri="{BB962C8B-B14F-4D97-AF65-F5344CB8AC3E}">
        <p14:creationId xmlns:p14="http://schemas.microsoft.com/office/powerpoint/2010/main" val="9887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physical examination of the newborn is typically enough to make a diagnosis.  However</a:t>
            </a:r>
            <a:r>
              <a:rPr lang="en-US" b="1" dirty="0" smtClean="0"/>
              <a:t>,</a:t>
            </a:r>
            <a:r>
              <a:rPr lang="en-US" dirty="0" smtClean="0"/>
              <a:t> sometimes</a:t>
            </a:r>
            <a:r>
              <a:rPr lang="en-US" baseline="0" dirty="0" smtClean="0"/>
              <a:t> an x-ray or another imaging study may provide supplemental information – this can be useful especially in those cases where the defect is less </a:t>
            </a:r>
            <a:r>
              <a:rPr lang="en-US" b="0" u="none" baseline="0" dirty="0" smtClean="0"/>
              <a:t>severe or to differentiate from cases </a:t>
            </a:r>
            <a:r>
              <a:rPr lang="en-US" baseline="0" dirty="0" smtClean="0"/>
              <a:t>where a bone is missing and it is not really a talipes.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possible that talipes can be identified by a sonogram during </a:t>
            </a:r>
            <a:r>
              <a:rPr lang="en-US" dirty="0" smtClean="0"/>
              <a:t> pregnancy but unless it is confirmed at birth it should not be included in the surveillance counts.</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9</a:t>
            </a:fld>
            <a:endParaRPr lang="it-IT"/>
          </a:p>
        </p:txBody>
      </p:sp>
    </p:spTree>
    <p:extLst>
      <p:ext uri="{BB962C8B-B14F-4D97-AF65-F5344CB8AC3E}">
        <p14:creationId xmlns:p14="http://schemas.microsoft.com/office/powerpoint/2010/main" val="96766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The prevalence varies among ethnic groups. As you can see, the lowest prevalence occurs in Asian populations, while the highest occurs in people</a:t>
            </a:r>
            <a:r>
              <a:rPr lang="en-US" b="0" u="none" baseline="0" dirty="0" smtClean="0"/>
              <a:t> with Polynesian ancestry </a:t>
            </a:r>
          </a:p>
          <a:p>
            <a:r>
              <a:rPr lang="en-US" b="0" u="none" baseline="0" dirty="0" smtClean="0"/>
              <a:t>Male fetuses are predominantly affected.</a:t>
            </a:r>
          </a:p>
          <a:p>
            <a:r>
              <a:rPr lang="en-US" b="0" u="none" baseline="0" dirty="0" smtClean="0"/>
              <a:t>Bilateral cases are more common and it occurs more in the right than in the left foot,</a:t>
            </a:r>
          </a:p>
          <a:p>
            <a:r>
              <a:rPr lang="en-US" b="0" u="none" baseline="0" dirty="0" smtClean="0"/>
              <a:t> and </a:t>
            </a:r>
            <a:r>
              <a:rPr lang="en-US" b="0" u="none" strike="noStrike" baseline="0" dirty="0" smtClean="0"/>
              <a:t>some, as mantioned before, </a:t>
            </a:r>
            <a:r>
              <a:rPr lang="en-US" b="0" u="none" baseline="0" dirty="0" smtClean="0"/>
              <a:t>are associated with other anomalies …..</a:t>
            </a:r>
            <a:endParaRPr lang="en-U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10</a:t>
            </a:fld>
            <a:endParaRPr lang="it-IT"/>
          </a:p>
        </p:txBody>
      </p:sp>
    </p:spTree>
    <p:extLst>
      <p:ext uri="{BB962C8B-B14F-4D97-AF65-F5344CB8AC3E}">
        <p14:creationId xmlns:p14="http://schemas.microsoft.com/office/powerpoint/2010/main" val="97034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11/21/2017</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A6D1682D-AA1F-40A8-A6F8-2082F1E8540C}" type="slidenum">
              <a:rPr lang="en-US" altLang="en-US"/>
              <a:pPr/>
              <a:t>‹#›</a:t>
            </a:fld>
            <a:endParaRPr lang="en-US" altLang="en-US"/>
          </a:p>
        </p:txBody>
      </p:sp>
    </p:spTree>
    <p:extLst>
      <p:ext uri="{BB962C8B-B14F-4D97-AF65-F5344CB8AC3E}">
        <p14:creationId xmlns:p14="http://schemas.microsoft.com/office/powerpoint/2010/main" val="27387878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656261C3-2E16-4662-9130-897BA5421DDC}" type="datetimeFigureOut">
              <a:rPr lang="it-IT"/>
              <a:pPr>
                <a:defRPr/>
              </a:pPr>
              <a:t>21/11/2017</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4B3180-FAF3-44AC-AF6B-5027717FA5F4}" type="slidenum">
              <a:rPr lang="it-IT"/>
              <a:pPr>
                <a:defRPr/>
              </a:pPr>
              <a:t>‹#›</a:t>
            </a:fld>
            <a:endParaRPr lang="it-IT"/>
          </a:p>
        </p:txBody>
      </p:sp>
    </p:spTree>
    <p:extLst>
      <p:ext uri="{BB962C8B-B14F-4D97-AF65-F5344CB8AC3E}">
        <p14:creationId xmlns:p14="http://schemas.microsoft.com/office/powerpoint/2010/main" val="427702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BEBC26-E251-4A00-AB6F-9F98D9B3BB3C}"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EBC26-E251-4A00-AB6F-9F98D9B3BB3C}" type="datetimeFigureOut">
              <a:rPr lang="it-IT" smtClean="0"/>
              <a:pPr/>
              <a:t>21/11/2017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E959-38CA-47EE-92F6-CDE99BE44E01}"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medicaldictionary.thefreedictionary.com/_/viewer.aspx?path=dorland&amp;name=talipes.jpg&amp;url=http://medical-dictionary.thefreedictionary.com/talip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descr="This is an image of all three logos. On the left is the CDC logo, in the middle is the birth defects COUNT logo, on the far right is the international clearinghouse for birth defects logo." title="Image of logos"/>
          <p:cNvGrpSpPr/>
          <p:nvPr/>
        </p:nvGrpSpPr>
        <p:grpSpPr>
          <a:xfrm>
            <a:off x="316112" y="260648"/>
            <a:ext cx="8496944" cy="1296144"/>
            <a:chOff x="323528" y="260648"/>
            <a:chExt cx="8496944" cy="1296144"/>
          </a:xfrm>
        </p:grpSpPr>
        <p:pic>
          <p:nvPicPr>
            <p:cNvPr id="6" name="Picture 3" descr="International Clearinghouse for Birth Defects logo" title="Logo"/>
            <p:cNvPicPr>
              <a:picLocks noChangeAspect="1" noChangeArrowheads="1"/>
            </p:cNvPicPr>
            <p:nvPr/>
          </p:nvPicPr>
          <p:blipFill>
            <a:blip r:embed="rId2"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CDC logo" title="Log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
        <p:nvSpPr>
          <p:cNvPr id="2" name="Title 1"/>
          <p:cNvSpPr>
            <a:spLocks noGrp="1"/>
          </p:cNvSpPr>
          <p:nvPr>
            <p:ph type="title"/>
          </p:nvPr>
        </p:nvSpPr>
        <p:spPr>
          <a:xfrm>
            <a:off x="533400" y="2327548"/>
            <a:ext cx="8229600" cy="1143000"/>
          </a:xfrm>
        </p:spPr>
        <p:txBody>
          <a:bodyPr>
            <a:normAutofit fontScale="90000"/>
          </a:bodyPr>
          <a:lstStyle/>
          <a:p>
            <a:r>
              <a:rPr lang="en-US" b="1" dirty="0">
                <a:solidFill>
                  <a:schemeClr val="tx2"/>
                </a:solidFill>
              </a:rPr>
              <a:t>Idiopathic </a:t>
            </a:r>
            <a:r>
              <a:rPr lang="en-US" b="1" dirty="0" err="1">
                <a:solidFill>
                  <a:schemeClr val="tx2"/>
                </a:solidFill>
              </a:rPr>
              <a:t>Talipes</a:t>
            </a:r>
            <a:r>
              <a:rPr lang="en-US" b="1" dirty="0">
                <a:solidFill>
                  <a:schemeClr val="tx2"/>
                </a:solidFill>
              </a:rPr>
              <a:t> </a:t>
            </a:r>
            <a:r>
              <a:rPr lang="en-US" b="1" dirty="0" err="1">
                <a:solidFill>
                  <a:schemeClr val="tx2"/>
                </a:solidFill>
              </a:rPr>
              <a:t>Equinovarus</a:t>
            </a:r>
            <a:r>
              <a:rPr lang="en-US" b="1" dirty="0">
                <a:solidFill>
                  <a:schemeClr val="tx2"/>
                </a:solidFill>
              </a:rPr>
              <a:t/>
            </a:r>
            <a:br>
              <a:rPr lang="en-US" b="1" dirty="0">
                <a:solidFill>
                  <a:schemeClr val="tx2"/>
                </a:solidFill>
              </a:rPr>
            </a:br>
            <a:r>
              <a:rPr lang="en-US" b="1" dirty="0">
                <a:solidFill>
                  <a:schemeClr val="tx2"/>
                </a:solidFill>
              </a:rPr>
              <a:t>(Congenital Clubfoot</a:t>
            </a:r>
            <a:r>
              <a:rPr lang="en-US" b="1" dirty="0" smtClean="0">
                <a:solidFill>
                  <a:schemeClr val="tx2"/>
                </a:solidFill>
              </a:rPr>
              <a:t>)</a:t>
            </a:r>
            <a:endParaRPr lang="en-US" dirty="0"/>
          </a:p>
        </p:txBody>
      </p:sp>
    </p:spTree>
    <p:extLst>
      <p:ext uri="{BB962C8B-B14F-4D97-AF65-F5344CB8AC3E}">
        <p14:creationId xmlns:p14="http://schemas.microsoft.com/office/powerpoint/2010/main" val="4221917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Autofit/>
          </a:bodyPr>
          <a:lstStyle/>
          <a:p>
            <a:r>
              <a:rPr lang="en-US" sz="3200" dirty="0" smtClean="0">
                <a:solidFill>
                  <a:schemeClr val="tx2"/>
                </a:solidFill>
              </a:rPr>
              <a:t>Epidemiologic Features of </a:t>
            </a:r>
            <a:r>
              <a:rPr lang="en-US" sz="3200" dirty="0" err="1" smtClean="0">
                <a:solidFill>
                  <a:schemeClr val="tx2"/>
                </a:solidFill>
              </a:rPr>
              <a:t>Talipes</a:t>
            </a:r>
            <a:r>
              <a:rPr lang="en-US" sz="3200" dirty="0" smtClean="0">
                <a:solidFill>
                  <a:schemeClr val="tx2"/>
                </a:solidFill>
              </a:rPr>
              <a:t> </a:t>
            </a:r>
            <a:r>
              <a:rPr lang="en-US" sz="3200" dirty="0" err="1" smtClean="0">
                <a:solidFill>
                  <a:schemeClr val="tx2"/>
                </a:solidFill>
              </a:rPr>
              <a:t>Equinovarus</a:t>
            </a:r>
            <a:endParaRPr lang="en-US" sz="3200" dirty="0">
              <a:solidFill>
                <a:schemeClr val="tx2"/>
              </a:solidFill>
            </a:endParaRPr>
          </a:p>
        </p:txBody>
      </p:sp>
      <p:graphicFrame>
        <p:nvGraphicFramePr>
          <p:cNvPr id="4" name="Segnaposto contenuto 3" descr="This table shows the epidemiologic features of talipes equinovarus." title="Table"/>
          <p:cNvGraphicFramePr>
            <a:graphicFrameLocks noGrp="1"/>
          </p:cNvGraphicFramePr>
          <p:nvPr>
            <p:ph idx="1"/>
            <p:extLst>
              <p:ext uri="{D42A27DB-BD31-4B8C-83A1-F6EECF244321}">
                <p14:modId xmlns:p14="http://schemas.microsoft.com/office/powerpoint/2010/main" val="1047642076"/>
              </p:ext>
            </p:extLst>
          </p:nvPr>
        </p:nvGraphicFramePr>
        <p:xfrm>
          <a:off x="465137" y="1434480"/>
          <a:ext cx="8229600" cy="4154760"/>
        </p:xfrm>
        <a:graphic>
          <a:graphicData uri="http://schemas.openxmlformats.org/drawingml/2006/table">
            <a:tbl>
              <a:tblPr firstRow="1" bandRow="1">
                <a:tableStyleId>{5C22544A-7EE6-4342-B048-85BDC9FD1C3A}</a:tableStyleId>
              </a:tblPr>
              <a:tblGrid>
                <a:gridCol w="2162647">
                  <a:extLst>
                    <a:ext uri="{9D8B030D-6E8A-4147-A177-3AD203B41FA5}">
                      <a16:colId xmlns:a16="http://schemas.microsoft.com/office/drawing/2014/main" val="20000"/>
                    </a:ext>
                  </a:extLst>
                </a:gridCol>
                <a:gridCol w="6066953">
                  <a:extLst>
                    <a:ext uri="{9D8B030D-6E8A-4147-A177-3AD203B41FA5}">
                      <a16:colId xmlns:a16="http://schemas.microsoft.com/office/drawing/2014/main" val="20001"/>
                    </a:ext>
                  </a:extLst>
                </a:gridCol>
              </a:tblGrid>
              <a:tr h="526661">
                <a:tc>
                  <a:txBody>
                    <a:bodyPr/>
                    <a:lstStyle/>
                    <a:p>
                      <a:pPr algn="l" fontAlgn="ctr"/>
                      <a:r>
                        <a:rPr lang="en-US" sz="2500" b="1" i="0" u="none" strike="noStrike" noProof="0" dirty="0" smtClean="0">
                          <a:solidFill>
                            <a:srgbClr val="002060"/>
                          </a:solidFill>
                          <a:latin typeface="Calibri"/>
                        </a:rPr>
                        <a:t>Feature</a:t>
                      </a:r>
                      <a:endParaRPr lang="en-US" sz="2500" b="1" i="0" u="none" strike="noStrike" noProof="0" dirty="0">
                        <a:solidFill>
                          <a:srgbClr val="002060"/>
                        </a:solidFill>
                        <a:latin typeface="Calibri"/>
                      </a:endParaRPr>
                    </a:p>
                  </a:txBody>
                  <a:tcPr marL="9007" marR="9007" marT="9525" marB="0" anchor="ctr"/>
                </a:tc>
                <a:tc>
                  <a:txBody>
                    <a:bodyPr/>
                    <a:lstStyle/>
                    <a:p>
                      <a:pPr algn="l" fontAlgn="ctr"/>
                      <a:r>
                        <a:rPr lang="en-US" sz="2500" b="1" i="0" u="none" strike="noStrike" baseline="0" noProof="0" dirty="0" smtClean="0">
                          <a:solidFill>
                            <a:srgbClr val="002060"/>
                          </a:solidFill>
                          <a:latin typeface="Calibri"/>
                        </a:rPr>
                        <a:t>Typical Findings</a:t>
                      </a:r>
                      <a:endParaRPr lang="en-US" sz="2500" b="1" i="0" u="none" strike="noStrike" noProof="0" dirty="0">
                        <a:solidFill>
                          <a:srgbClr val="002060"/>
                        </a:solidFill>
                        <a:latin typeface="Calibri"/>
                      </a:endParaRPr>
                    </a:p>
                  </a:txBody>
                  <a:tcPr marL="9007" marR="9007" marT="9525" marB="0" anchor="ctr"/>
                </a:tc>
                <a:extLst>
                  <a:ext uri="{0D108BD9-81ED-4DB2-BD59-A6C34878D82A}">
                    <a16:rowId xmlns:a16="http://schemas.microsoft.com/office/drawing/2014/main" val="10000"/>
                  </a:ext>
                </a:extLst>
              </a:tr>
              <a:tr h="1242030">
                <a:tc>
                  <a:txBody>
                    <a:bodyPr/>
                    <a:lstStyle/>
                    <a:p>
                      <a:pPr algn="l" fontAlgn="ctr"/>
                      <a:r>
                        <a:rPr lang="en-US" sz="1800" b="0" i="0" u="none" strike="noStrike" noProof="0" dirty="0" smtClean="0">
                          <a:solidFill>
                            <a:srgbClr val="002060"/>
                          </a:solidFill>
                          <a:latin typeface="+mn-lt"/>
                        </a:rPr>
                        <a:t>Prevalence*</a:t>
                      </a:r>
                      <a:endParaRPr lang="en-US" sz="1800" b="0" i="0" u="none" strike="noStrike" noProof="0" dirty="0">
                        <a:solidFill>
                          <a:srgbClr val="002060"/>
                        </a:solidFill>
                        <a:latin typeface="+mn-lt"/>
                      </a:endParaRPr>
                    </a:p>
                  </a:txBody>
                  <a:tcPr marL="9007" marR="9007"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baseline="0" noProof="0" dirty="0" smtClean="0">
                          <a:solidFill>
                            <a:srgbClr val="002060"/>
                          </a:solidFill>
                          <a:latin typeface="+mn-lt"/>
                        </a:rPr>
                        <a:t>Varies among ethnic groups</a:t>
                      </a:r>
                    </a:p>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baseline="0" noProof="0" dirty="0" smtClean="0">
                          <a:solidFill>
                            <a:srgbClr val="002060"/>
                          </a:solidFill>
                          <a:latin typeface="+mn-lt"/>
                        </a:rPr>
                        <a:t>Asian populations: 6 per 10,000 live births</a:t>
                      </a:r>
                    </a:p>
                    <a:p>
                      <a:pPr marL="0" marR="0" indent="0" algn="l" defTabSz="914400" rtl="0" eaLnBrk="1" fontAlgn="ctr" latinLnBrk="0" hangingPunct="1">
                        <a:lnSpc>
                          <a:spcPct val="100000"/>
                        </a:lnSpc>
                        <a:spcBef>
                          <a:spcPts val="0"/>
                        </a:spcBef>
                        <a:spcAft>
                          <a:spcPts val="0"/>
                        </a:spcAft>
                        <a:buClrTx/>
                        <a:buSzTx/>
                        <a:buFontTx/>
                        <a:buNone/>
                        <a:tabLst/>
                        <a:defRPr/>
                      </a:pPr>
                      <a:r>
                        <a:rPr lang="en-US" sz="1800" dirty="0" smtClean="0">
                          <a:solidFill>
                            <a:srgbClr val="002060"/>
                          </a:solidFill>
                          <a:latin typeface="+mn-lt"/>
                        </a:rPr>
                        <a:t>Caucasians: 10 to 30 per 10,000 live births</a:t>
                      </a:r>
                      <a:endParaRPr lang="en-US" sz="1800" noProof="0" dirty="0" smtClean="0">
                        <a:solidFill>
                          <a:srgbClr val="002060"/>
                        </a:solidFill>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800" dirty="0" smtClean="0">
                          <a:solidFill>
                            <a:srgbClr val="002060"/>
                          </a:solidFill>
                          <a:latin typeface="+mn-lt"/>
                        </a:rPr>
                        <a:t>Polynesian</a:t>
                      </a:r>
                      <a:r>
                        <a:rPr lang="en-US" sz="1800" baseline="0" dirty="0" smtClean="0">
                          <a:solidFill>
                            <a:srgbClr val="002060"/>
                          </a:solidFill>
                          <a:latin typeface="+mn-lt"/>
                        </a:rPr>
                        <a:t> ancestry: 60 per 10,000 live births</a:t>
                      </a:r>
                    </a:p>
                  </a:txBody>
                  <a:tcPr marL="86469" marR="86469"/>
                </a:tc>
                <a:extLst>
                  <a:ext uri="{0D108BD9-81ED-4DB2-BD59-A6C34878D82A}">
                    <a16:rowId xmlns:a16="http://schemas.microsoft.com/office/drawing/2014/main" val="10001"/>
                  </a:ext>
                </a:extLst>
              </a:tr>
              <a:tr h="668785">
                <a:tc>
                  <a:txBody>
                    <a:bodyPr/>
                    <a:lstStyle/>
                    <a:p>
                      <a:r>
                        <a:rPr lang="en-US" sz="1800" b="0" noProof="0" dirty="0" smtClean="0">
                          <a:solidFill>
                            <a:srgbClr val="002060"/>
                          </a:solidFill>
                          <a:latin typeface="+mn-lt"/>
                        </a:rPr>
                        <a:t>Sex</a:t>
                      </a:r>
                      <a:r>
                        <a:rPr lang="en-US" sz="1800" b="0" baseline="0" noProof="0" dirty="0" smtClean="0">
                          <a:solidFill>
                            <a:srgbClr val="002060"/>
                          </a:solidFill>
                          <a:latin typeface="+mn-lt"/>
                        </a:rPr>
                        <a:t> differences*</a:t>
                      </a:r>
                      <a:endParaRPr lang="en-US" sz="1800" b="0" noProof="0" dirty="0">
                        <a:solidFill>
                          <a:srgbClr val="002060"/>
                        </a:solidFill>
                        <a:latin typeface="+mn-lt"/>
                      </a:endParaRPr>
                    </a:p>
                  </a:txBody>
                  <a:tcPr marL="86469" marR="86469"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kern="1200" noProof="0" dirty="0" smtClean="0">
                          <a:solidFill>
                            <a:srgbClr val="002060"/>
                          </a:solidFill>
                          <a:latin typeface="+mn-lt"/>
                          <a:ea typeface="+mn-ea"/>
                          <a:cs typeface="+mn-cs"/>
                        </a:rPr>
                        <a:t>Male to female ratio 2:1</a:t>
                      </a:r>
                    </a:p>
                  </a:txBody>
                  <a:tcPr marL="86469" marR="86469" anchor="ctr"/>
                </a:tc>
                <a:extLst>
                  <a:ext uri="{0D108BD9-81ED-4DB2-BD59-A6C34878D82A}">
                    <a16:rowId xmlns:a16="http://schemas.microsoft.com/office/drawing/2014/main" val="10002"/>
                  </a:ext>
                </a:extLst>
              </a:tr>
              <a:tr h="802884">
                <a:tc>
                  <a:txBody>
                    <a:bodyPr/>
                    <a:lstStyle/>
                    <a:p>
                      <a:r>
                        <a:rPr lang="en-US" sz="1800" noProof="0" dirty="0" smtClean="0">
                          <a:solidFill>
                            <a:srgbClr val="002060"/>
                          </a:solidFill>
                        </a:rPr>
                        <a:t>Laterality*</a:t>
                      </a:r>
                      <a:endParaRPr lang="en-US" sz="1800" noProof="0" dirty="0">
                        <a:solidFill>
                          <a:srgbClr val="002060"/>
                        </a:solidFill>
                      </a:endParaRPr>
                    </a:p>
                  </a:txBody>
                  <a:tcPr marL="86469" marR="86469" anchor="ctr"/>
                </a:tc>
                <a:tc>
                  <a:txBody>
                    <a:bodyPr/>
                    <a:lstStyle/>
                    <a:p>
                      <a:r>
                        <a:rPr lang="en-US" sz="1800" baseline="0" noProof="0" dirty="0" smtClean="0">
                          <a:solidFill>
                            <a:srgbClr val="002060"/>
                          </a:solidFill>
                        </a:rPr>
                        <a:t>Bilateral </a:t>
                      </a:r>
                      <a:r>
                        <a:rPr lang="en-US" sz="1800" baseline="0" noProof="0" dirty="0" err="1" smtClean="0">
                          <a:solidFill>
                            <a:srgbClr val="002060"/>
                          </a:solidFill>
                        </a:rPr>
                        <a:t>talipes</a:t>
                      </a:r>
                      <a:r>
                        <a:rPr lang="en-US" sz="1800" baseline="0" noProof="0" dirty="0" smtClean="0">
                          <a:solidFill>
                            <a:srgbClr val="002060"/>
                          </a:solidFill>
                        </a:rPr>
                        <a:t>: about 50% of cases</a:t>
                      </a:r>
                    </a:p>
                    <a:p>
                      <a:r>
                        <a:rPr lang="en-US" sz="1800" baseline="0" noProof="0" dirty="0" smtClean="0">
                          <a:solidFill>
                            <a:srgbClr val="002060"/>
                          </a:solidFill>
                        </a:rPr>
                        <a:t>Unilateral </a:t>
                      </a:r>
                      <a:r>
                        <a:rPr lang="en-US" sz="1800" baseline="0" noProof="0" dirty="0" err="1" smtClean="0">
                          <a:solidFill>
                            <a:srgbClr val="002060"/>
                          </a:solidFill>
                        </a:rPr>
                        <a:t>talipes</a:t>
                      </a:r>
                      <a:r>
                        <a:rPr lang="en-US" sz="1800" baseline="0" noProof="0" dirty="0" smtClean="0">
                          <a:solidFill>
                            <a:srgbClr val="002060"/>
                          </a:solidFill>
                        </a:rPr>
                        <a:t>: right more common than left</a:t>
                      </a:r>
                      <a:endParaRPr lang="en-US" sz="1800" noProof="0" dirty="0">
                        <a:solidFill>
                          <a:srgbClr val="002060"/>
                        </a:solidFill>
                      </a:endParaRPr>
                    </a:p>
                  </a:txBody>
                  <a:tcPr marL="86469" marR="86469"/>
                </a:tc>
                <a:extLst>
                  <a:ext uri="{0D108BD9-81ED-4DB2-BD59-A6C34878D82A}">
                    <a16:rowId xmlns:a16="http://schemas.microsoft.com/office/drawing/2014/main" val="10003"/>
                  </a:ext>
                </a:extLst>
              </a:tr>
              <a:tr h="525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rPr>
                        <a:t>Associations**</a:t>
                      </a:r>
                      <a:endParaRPr lang="en-US" sz="1800" b="0" dirty="0" smtClean="0">
                        <a:latin typeface="Arial"/>
                      </a:endParaRPr>
                    </a:p>
                    <a:p>
                      <a:endParaRPr lang="en-US" b="0" dirty="0"/>
                    </a:p>
                  </a:txBody>
                  <a:tcPr marL="86469" marR="8646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rPr>
                        <a:t>Most common associated conditions: spina bifida (4.4% of children with talipes); cerebral palsy (1.9%), and arthrogryposis (0.9%)</a:t>
                      </a:r>
                      <a:endParaRPr lang="en-US" b="0" dirty="0"/>
                    </a:p>
                  </a:txBody>
                  <a:tcPr marL="86469" marR="86469"/>
                </a:tc>
                <a:extLst>
                  <a:ext uri="{0D108BD9-81ED-4DB2-BD59-A6C34878D82A}">
                    <a16:rowId xmlns:a16="http://schemas.microsoft.com/office/drawing/2014/main" val="10004"/>
                  </a:ext>
                </a:extLst>
              </a:tr>
            </a:tbl>
          </a:graphicData>
        </a:graphic>
      </p:graphicFrame>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n-US" sz="1000" dirty="0">
              <a:solidFill>
                <a:schemeClr val="tx2"/>
              </a:solidFill>
              <a:latin typeface="Calibri" pitchFamily="34" charset="0"/>
              <a:cs typeface="+mn-cs"/>
            </a:endParaRPr>
          </a:p>
        </p:txBody>
      </p:sp>
      <p:sp>
        <p:nvSpPr>
          <p:cNvPr id="3" name="TextBox 2"/>
          <p:cNvSpPr txBox="1"/>
          <p:nvPr/>
        </p:nvSpPr>
        <p:spPr>
          <a:xfrm>
            <a:off x="-108520" y="5725343"/>
            <a:ext cx="7632848" cy="861774"/>
          </a:xfrm>
          <a:prstGeom prst="rect">
            <a:avLst/>
          </a:prstGeom>
          <a:noFill/>
        </p:spPr>
        <p:txBody>
          <a:bodyPr wrap="square" rtlCol="0">
            <a:spAutoFit/>
          </a:bodyPr>
          <a:lstStyle/>
          <a:p>
            <a:pPr lvl="1">
              <a:buClr>
                <a:schemeClr val="tx2"/>
              </a:buClr>
              <a:buSzPct val="85000"/>
            </a:pPr>
            <a:r>
              <a:rPr lang="en-US" sz="1600" dirty="0" smtClean="0">
                <a:solidFill>
                  <a:schemeClr val="tx2"/>
                </a:solidFill>
              </a:rPr>
              <a:t>*Source: Parker</a:t>
            </a:r>
            <a:r>
              <a:rPr lang="en-US" sz="1600" dirty="0">
                <a:solidFill>
                  <a:schemeClr val="tx2"/>
                </a:solidFill>
              </a:rPr>
              <a:t>, et al, Birth Defects Research (Part A) 2009 </a:t>
            </a:r>
          </a:p>
          <a:p>
            <a:pPr lvl="1">
              <a:buClr>
                <a:schemeClr val="tx2"/>
              </a:buClr>
              <a:buSzPct val="85000"/>
            </a:pPr>
            <a:r>
              <a:rPr lang="en-US" sz="1600" dirty="0" smtClean="0">
                <a:solidFill>
                  <a:schemeClr val="tx2"/>
                </a:solidFill>
              </a:rPr>
              <a:t>**Source: </a:t>
            </a:r>
            <a:r>
              <a:rPr lang="en-US" sz="1600" dirty="0">
                <a:solidFill>
                  <a:schemeClr val="tx2"/>
                </a:solidFill>
              </a:rPr>
              <a:t>Ching et al, Am J Hum Genet 1969.</a:t>
            </a:r>
          </a:p>
          <a:p>
            <a:endParaRPr lang="en-US" dirty="0"/>
          </a:p>
        </p:txBody>
      </p:sp>
    </p:spTree>
    <p:extLst>
      <p:ext uri="{BB962C8B-B14F-4D97-AF65-F5344CB8AC3E}">
        <p14:creationId xmlns:p14="http://schemas.microsoft.com/office/powerpoint/2010/main" val="8980970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65137" y="332656"/>
            <a:ext cx="8229600" cy="566936"/>
          </a:xfrm>
        </p:spPr>
        <p:txBody>
          <a:bodyPr anchor="ctr">
            <a:normAutofit fontScale="90000"/>
          </a:bodyPr>
          <a:lstStyle/>
          <a:p>
            <a:r>
              <a:rPr lang="en-US" sz="3200" b="1" dirty="0" smtClean="0">
                <a:solidFill>
                  <a:schemeClr val="tx2"/>
                </a:solidFill>
              </a:rPr>
              <a:t>Elements for Description</a:t>
            </a:r>
          </a:p>
        </p:txBody>
      </p:sp>
      <p:sp>
        <p:nvSpPr>
          <p:cNvPr id="8195" name="Segnaposto contenuto 2"/>
          <p:cNvSpPr>
            <a:spLocks noGrp="1"/>
          </p:cNvSpPr>
          <p:nvPr>
            <p:ph idx="1"/>
          </p:nvPr>
        </p:nvSpPr>
        <p:spPr>
          <a:xfrm>
            <a:off x="611560" y="1772815"/>
            <a:ext cx="7920880" cy="3168353"/>
          </a:xfrm>
        </p:spPr>
        <p:txBody>
          <a:bodyPr>
            <a:noAutofit/>
          </a:bodyPr>
          <a:lstStyle/>
          <a:p>
            <a:pPr>
              <a:lnSpc>
                <a:spcPct val="150000"/>
              </a:lnSpc>
              <a:spcAft>
                <a:spcPts val="600"/>
              </a:spcAft>
            </a:pPr>
            <a:r>
              <a:rPr lang="en-US" sz="2400" b="1" dirty="0" smtClean="0">
                <a:solidFill>
                  <a:schemeClr val="tx2"/>
                </a:solidFill>
              </a:rPr>
              <a:t>Describe laterality: right, left, or bilateral</a:t>
            </a:r>
          </a:p>
          <a:p>
            <a:pPr>
              <a:lnSpc>
                <a:spcPct val="150000"/>
              </a:lnSpc>
              <a:spcAft>
                <a:spcPts val="600"/>
              </a:spcAft>
            </a:pPr>
            <a:r>
              <a:rPr lang="en-US" sz="2400" b="1" dirty="0" smtClean="0">
                <a:solidFill>
                  <a:schemeClr val="tx2"/>
                </a:solidFill>
              </a:rPr>
              <a:t>Describe mobility of foot – rigid vs flexible</a:t>
            </a:r>
          </a:p>
          <a:p>
            <a:pPr>
              <a:lnSpc>
                <a:spcPct val="150000"/>
              </a:lnSpc>
              <a:spcAft>
                <a:spcPts val="600"/>
              </a:spcAft>
            </a:pPr>
            <a:r>
              <a:rPr lang="en-US" sz="2400" b="1" dirty="0" smtClean="0">
                <a:solidFill>
                  <a:schemeClr val="tx2"/>
                </a:solidFill>
              </a:rPr>
              <a:t>Describe additional malformations when present</a:t>
            </a:r>
            <a:endParaRPr lang="en-US" sz="2400" b="1" dirty="0">
              <a:solidFill>
                <a:schemeClr val="tx2"/>
              </a:solidFill>
            </a:endParaRPr>
          </a:p>
          <a:p>
            <a:pPr>
              <a:lnSpc>
                <a:spcPct val="150000"/>
              </a:lnSpc>
              <a:spcAft>
                <a:spcPts val="600"/>
              </a:spcAft>
            </a:pPr>
            <a:r>
              <a:rPr lang="en-US" sz="2400" b="1" dirty="0">
                <a:solidFill>
                  <a:schemeClr val="tx2"/>
                </a:solidFill>
              </a:rPr>
              <a:t>A photograph should be taken; </a:t>
            </a:r>
            <a:r>
              <a:rPr lang="en-US" sz="2400" b="1" dirty="0" smtClean="0">
                <a:solidFill>
                  <a:schemeClr val="tx2"/>
                </a:solidFill>
              </a:rPr>
              <a:t>it can be useful </a:t>
            </a:r>
            <a:r>
              <a:rPr lang="en-US" sz="2400" b="1" dirty="0">
                <a:solidFill>
                  <a:schemeClr val="tx2"/>
                </a:solidFill>
              </a:rPr>
              <a:t>for review, but </a:t>
            </a:r>
            <a:r>
              <a:rPr lang="en-US" sz="2400" b="1" dirty="0" smtClean="0">
                <a:solidFill>
                  <a:schemeClr val="tx2"/>
                </a:solidFill>
              </a:rPr>
              <a:t>it is not </a:t>
            </a:r>
            <a:r>
              <a:rPr lang="en-US" sz="2400" b="1" dirty="0">
                <a:solidFill>
                  <a:schemeClr val="tx2"/>
                </a:solidFill>
              </a:rPr>
              <a:t>sufficient for confirmation</a:t>
            </a:r>
          </a:p>
          <a:p>
            <a:pPr>
              <a:lnSpc>
                <a:spcPct val="150000"/>
              </a:lnSpc>
              <a:spcAft>
                <a:spcPts val="600"/>
              </a:spcAft>
            </a:pPr>
            <a:endParaRPr lang="en-US" sz="2400" b="1" dirty="0" smtClean="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69092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97768"/>
            <a:ext cx="8175699" cy="1287016"/>
          </a:xfrm>
        </p:spPr>
        <p:txBody>
          <a:bodyPr anchor="ctr">
            <a:normAutofit/>
          </a:bodyPr>
          <a:lstStyle/>
          <a:p>
            <a:r>
              <a:rPr lang="en-US" sz="3200" b="1" dirty="0">
                <a:solidFill>
                  <a:schemeClr val="tx2"/>
                </a:solidFill>
              </a:rPr>
              <a:t>Relevant ICD-10 </a:t>
            </a:r>
            <a:r>
              <a:rPr lang="en-US" sz="3200" b="1" dirty="0" smtClean="0">
                <a:solidFill>
                  <a:schemeClr val="tx2"/>
                </a:solidFill>
              </a:rPr>
              <a:t>Codes</a:t>
            </a:r>
            <a:endParaRPr lang="en-US" sz="3200" b="1" dirty="0">
              <a:solidFill>
                <a:schemeClr val="tx2"/>
              </a:solidFill>
            </a:endParaRPr>
          </a:p>
        </p:txBody>
      </p:sp>
      <p:sp>
        <p:nvSpPr>
          <p:cNvPr id="3" name="Segnaposto contenuto 2"/>
          <p:cNvSpPr>
            <a:spLocks noGrp="1"/>
          </p:cNvSpPr>
          <p:nvPr>
            <p:ph idx="1"/>
          </p:nvPr>
        </p:nvSpPr>
        <p:spPr>
          <a:xfrm>
            <a:off x="323528" y="1268760"/>
            <a:ext cx="8229600" cy="4896544"/>
          </a:xfrm>
        </p:spPr>
        <p:txBody>
          <a:bodyPr>
            <a:noAutofit/>
          </a:bodyPr>
          <a:lstStyle/>
          <a:p>
            <a:pPr marL="0" indent="0">
              <a:buNone/>
            </a:pPr>
            <a:r>
              <a:rPr lang="en-US" sz="2800" b="1" dirty="0" smtClean="0">
                <a:solidFill>
                  <a:schemeClr val="tx2"/>
                </a:solidFill>
              </a:rPr>
              <a:t>Q66   </a:t>
            </a:r>
            <a:r>
              <a:rPr lang="en-US" sz="2400" b="1" dirty="0">
                <a:solidFill>
                  <a:schemeClr val="tx2"/>
                </a:solidFill>
              </a:rPr>
              <a:t>Congenital deformities of feet (avoid using this general code if </a:t>
            </a:r>
            <a:r>
              <a:rPr lang="en-US" sz="2400" b="1" dirty="0" smtClean="0">
                <a:solidFill>
                  <a:schemeClr val="tx2"/>
                </a:solidFill>
              </a:rPr>
              <a:t>more specific information </a:t>
            </a:r>
            <a:r>
              <a:rPr lang="en-US" sz="2400" b="1" dirty="0">
                <a:solidFill>
                  <a:schemeClr val="tx2"/>
                </a:solidFill>
              </a:rPr>
              <a:t>is </a:t>
            </a:r>
            <a:r>
              <a:rPr lang="en-US" sz="2400" b="1" dirty="0" smtClean="0">
                <a:solidFill>
                  <a:schemeClr val="tx2"/>
                </a:solidFill>
              </a:rPr>
              <a:t>available</a:t>
            </a:r>
            <a:r>
              <a:rPr lang="en-US" sz="2400" b="1" dirty="0">
                <a:solidFill>
                  <a:schemeClr val="tx2"/>
                </a:solidFill>
              </a:rPr>
              <a:t>)</a:t>
            </a:r>
          </a:p>
          <a:p>
            <a:r>
              <a:rPr lang="es-AR" sz="2000" b="1" dirty="0">
                <a:solidFill>
                  <a:schemeClr val="tx2"/>
                </a:solidFill>
              </a:rPr>
              <a:t>Q66.0  Talipes equinovarus</a:t>
            </a:r>
            <a:endParaRPr lang="en-US" sz="2000" b="1" dirty="0">
              <a:solidFill>
                <a:schemeClr val="tx2"/>
              </a:solidFill>
            </a:endParaRPr>
          </a:p>
          <a:p>
            <a:r>
              <a:rPr lang="es-ES" sz="2000" b="1" dirty="0">
                <a:solidFill>
                  <a:schemeClr val="tx2"/>
                </a:solidFill>
              </a:rPr>
              <a:t>Q66.1  Talipes </a:t>
            </a:r>
            <a:r>
              <a:rPr lang="es-ES" sz="2000" b="1" dirty="0" err="1">
                <a:solidFill>
                  <a:schemeClr val="tx2"/>
                </a:solidFill>
              </a:rPr>
              <a:t>calcaneovarus</a:t>
            </a:r>
            <a:endParaRPr lang="en-US" sz="2000" b="1" dirty="0">
              <a:solidFill>
                <a:schemeClr val="tx2"/>
              </a:solidFill>
            </a:endParaRPr>
          </a:p>
          <a:p>
            <a:r>
              <a:rPr lang="en-US" sz="2000" b="1" dirty="0">
                <a:solidFill>
                  <a:schemeClr val="tx2"/>
                </a:solidFill>
              </a:rPr>
              <a:t>Q66.4  Talipes </a:t>
            </a:r>
            <a:r>
              <a:rPr lang="en-US" sz="2000" b="1" dirty="0" err="1">
                <a:solidFill>
                  <a:schemeClr val="tx2"/>
                </a:solidFill>
              </a:rPr>
              <a:t>calcaneovalgus</a:t>
            </a:r>
            <a:endParaRPr lang="en-US" sz="2000" b="1" dirty="0">
              <a:solidFill>
                <a:schemeClr val="tx2"/>
              </a:solidFill>
            </a:endParaRPr>
          </a:p>
          <a:p>
            <a:r>
              <a:rPr lang="en-US" sz="2000" b="1" dirty="0">
                <a:solidFill>
                  <a:schemeClr val="tx2"/>
                </a:solidFill>
              </a:rPr>
              <a:t>Q66.8  Other congenital deformities of feet</a:t>
            </a:r>
          </a:p>
          <a:p>
            <a:pPr marL="0" indent="0">
              <a:buNone/>
            </a:pPr>
            <a:r>
              <a:rPr lang="en-US" sz="2000" b="1" dirty="0">
                <a:solidFill>
                  <a:schemeClr val="tx2"/>
                </a:solidFill>
              </a:rPr>
              <a:t>	</a:t>
            </a:r>
            <a:r>
              <a:rPr lang="en-US" sz="2000" b="1" dirty="0" smtClean="0">
                <a:solidFill>
                  <a:schemeClr val="tx2"/>
                </a:solidFill>
              </a:rPr>
              <a:t>    Clubfoot </a:t>
            </a:r>
            <a:r>
              <a:rPr lang="en-US" sz="2000" b="1" dirty="0">
                <a:solidFill>
                  <a:schemeClr val="tx2"/>
                </a:solidFill>
              </a:rPr>
              <a:t>unspecified</a:t>
            </a:r>
          </a:p>
          <a:p>
            <a:r>
              <a:rPr lang="en-US" sz="2000" b="1" u="sng" dirty="0">
                <a:solidFill>
                  <a:schemeClr val="tx2"/>
                </a:solidFill>
              </a:rPr>
              <a:t>Exclusions</a:t>
            </a:r>
            <a:endParaRPr lang="en-US" sz="2000" b="1" dirty="0">
              <a:solidFill>
                <a:schemeClr val="tx2"/>
              </a:solidFill>
            </a:endParaRPr>
          </a:p>
          <a:p>
            <a:pPr marL="0" indent="0">
              <a:buNone/>
            </a:pPr>
            <a:r>
              <a:rPr lang="en-US" sz="2000" b="1" dirty="0" smtClean="0">
                <a:solidFill>
                  <a:schemeClr val="tx2"/>
                </a:solidFill>
              </a:rPr>
              <a:t>      	Clubfoot</a:t>
            </a:r>
            <a:r>
              <a:rPr lang="en-US" sz="2000" b="1" dirty="0">
                <a:solidFill>
                  <a:schemeClr val="tx2"/>
                </a:solidFill>
              </a:rPr>
              <a:t>, positional</a:t>
            </a:r>
          </a:p>
          <a:p>
            <a:pPr marL="0" indent="0">
              <a:buNone/>
            </a:pPr>
            <a:r>
              <a:rPr lang="en-US" sz="2000" b="1" dirty="0">
                <a:solidFill>
                  <a:schemeClr val="tx2"/>
                </a:solidFill>
              </a:rPr>
              <a:t>	</a:t>
            </a:r>
            <a:r>
              <a:rPr lang="en-US" sz="2000" b="1" dirty="0" smtClean="0">
                <a:solidFill>
                  <a:schemeClr val="tx2"/>
                </a:solidFill>
              </a:rPr>
              <a:t>Clubfoot </a:t>
            </a:r>
            <a:r>
              <a:rPr lang="en-US" sz="2000" b="1" dirty="0">
                <a:solidFill>
                  <a:schemeClr val="tx2"/>
                </a:solidFill>
              </a:rPr>
              <a:t>associated </a:t>
            </a:r>
            <a:r>
              <a:rPr lang="en-US" sz="2000" b="1" dirty="0" smtClean="0">
                <a:solidFill>
                  <a:schemeClr val="tx2"/>
                </a:solidFill>
              </a:rPr>
              <a:t>with: </a:t>
            </a:r>
          </a:p>
          <a:p>
            <a:pPr marL="0" indent="0">
              <a:buNone/>
            </a:pPr>
            <a:r>
              <a:rPr lang="en-US" sz="2000" b="1" dirty="0">
                <a:solidFill>
                  <a:schemeClr val="tx2"/>
                </a:solidFill>
              </a:rPr>
              <a:t>	</a:t>
            </a:r>
            <a:r>
              <a:rPr lang="en-US" sz="2000" b="1" dirty="0" smtClean="0">
                <a:solidFill>
                  <a:schemeClr val="tx2"/>
                </a:solidFill>
              </a:rPr>
              <a:t>-  neuromuscular </a:t>
            </a:r>
            <a:r>
              <a:rPr lang="en-US" sz="2000" b="1" dirty="0">
                <a:solidFill>
                  <a:schemeClr val="tx2"/>
                </a:solidFill>
              </a:rPr>
              <a:t>diagnoses </a:t>
            </a:r>
            <a:r>
              <a:rPr lang="en-US" sz="2000" b="1" dirty="0" smtClean="0">
                <a:solidFill>
                  <a:schemeClr val="tx2"/>
                </a:solidFill>
              </a:rPr>
              <a:t>(e.g., </a:t>
            </a:r>
            <a:r>
              <a:rPr lang="en-US" sz="2000" b="1" dirty="0" err="1" smtClean="0">
                <a:solidFill>
                  <a:schemeClr val="tx2"/>
                </a:solidFill>
              </a:rPr>
              <a:t>spina</a:t>
            </a:r>
            <a:r>
              <a:rPr lang="en-US" sz="2000" b="1" dirty="0" smtClean="0">
                <a:solidFill>
                  <a:schemeClr val="tx2"/>
                </a:solidFill>
              </a:rPr>
              <a:t> bifida sequence) -  syndromes</a:t>
            </a:r>
            <a:r>
              <a:rPr lang="en-US" sz="2000" b="1" dirty="0">
                <a:solidFill>
                  <a:schemeClr val="tx2"/>
                </a:solidFill>
              </a:rPr>
              <a:t>, such </a:t>
            </a:r>
            <a:r>
              <a:rPr lang="en-US" sz="2000" b="1" dirty="0" smtClean="0">
                <a:solidFill>
                  <a:schemeClr val="tx2"/>
                </a:solidFill>
              </a:rPr>
              <a:t>as arthrogryposis ,multiplex </a:t>
            </a:r>
            <a:r>
              <a:rPr lang="en-US" sz="2000" b="1" dirty="0" err="1">
                <a:solidFill>
                  <a:schemeClr val="tx2"/>
                </a:solidFill>
              </a:rPr>
              <a:t>congenita</a:t>
            </a:r>
            <a:r>
              <a:rPr lang="en-US" sz="2000" b="1" dirty="0" smtClean="0">
                <a:solidFill>
                  <a:schemeClr val="tx2"/>
                </a:solidFill>
              </a:rPr>
              <a:t>, congenital </a:t>
            </a:r>
            <a:r>
              <a:rPr lang="en-US" sz="2000" b="1" dirty="0" err="1">
                <a:solidFill>
                  <a:schemeClr val="tx2"/>
                </a:solidFill>
              </a:rPr>
              <a:t>myotonic</a:t>
            </a:r>
            <a:r>
              <a:rPr lang="en-US" sz="2000" b="1" dirty="0">
                <a:solidFill>
                  <a:schemeClr val="tx2"/>
                </a:solidFill>
              </a:rPr>
              <a:t> dystrophy, </a:t>
            </a:r>
            <a:r>
              <a:rPr lang="en-US" sz="2000" b="1" dirty="0" smtClean="0">
                <a:solidFill>
                  <a:schemeClr val="tx2"/>
                </a:solidFill>
              </a:rPr>
              <a:t>or diastrophic dysplasia</a:t>
            </a:r>
            <a:endParaRPr lang="en-US" sz="2000" b="1"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n-US" sz="1000" dirty="0">
              <a:solidFill>
                <a:schemeClr val="tx2"/>
              </a:solidFill>
              <a:latin typeface="Calibri" pitchFamily="34" charset="0"/>
              <a:cs typeface="+mn-cs"/>
            </a:endParaRPr>
          </a:p>
        </p:txBody>
      </p:sp>
      <p:pic>
        <p:nvPicPr>
          <p:cNvPr id="5" name="Picture 2" descr="This drawing shows talipes calcaneovalgus. The heel is the only part of the foot on the ground." title="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52320" y="2348880"/>
            <a:ext cx="1413712" cy="18096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This is a drawing of talipes calcaneovarus. The foot is wrapped up so only the heel is touching the ground." title="Draw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577" t="34025" b="31949"/>
          <a:stretch/>
        </p:blipFill>
        <p:spPr bwMode="auto">
          <a:xfrm>
            <a:off x="6012160" y="2348880"/>
            <a:ext cx="1391380" cy="180962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n-US" sz="1000" dirty="0">
              <a:solidFill>
                <a:schemeClr val="tx2"/>
              </a:solidFill>
              <a:latin typeface="Calibri" pitchFamily="34" charset="0"/>
              <a:cs typeface="+mn-cs"/>
            </a:endParaRPr>
          </a:p>
        </p:txBody>
      </p:sp>
      <p:sp>
        <p:nvSpPr>
          <p:cNvPr id="4" name="Title 3"/>
          <p:cNvSpPr>
            <a:spLocks noGrp="1"/>
          </p:cNvSpPr>
          <p:nvPr>
            <p:ph type="title"/>
          </p:nvPr>
        </p:nvSpPr>
        <p:spPr/>
        <p:txBody>
          <a:bodyPr/>
          <a:lstStyle/>
          <a:p>
            <a:r>
              <a:rPr lang="es-ES" sz="3200" b="1" dirty="0" smtClean="0">
                <a:solidFill>
                  <a:schemeClr val="tx2"/>
                </a:solidFill>
              </a:rPr>
              <a:t>Talipes </a:t>
            </a:r>
            <a:r>
              <a:rPr lang="es-ES" sz="3200" b="1" dirty="0" err="1" smtClean="0">
                <a:solidFill>
                  <a:schemeClr val="tx2"/>
                </a:solidFill>
              </a:rPr>
              <a:t>Calcaneovarus</a:t>
            </a:r>
            <a:r>
              <a:rPr lang="es-ES" sz="3200" b="1" dirty="0">
                <a:solidFill>
                  <a:schemeClr val="tx2"/>
                </a:solidFill>
              </a:rPr>
              <a:t/>
            </a:r>
            <a:br>
              <a:rPr lang="es-ES" sz="3200" b="1" dirty="0">
                <a:solidFill>
                  <a:schemeClr val="tx2"/>
                </a:solidFill>
              </a:rPr>
            </a:br>
            <a:endParaRPr lang="en-US" sz="3200" b="1" dirty="0">
              <a:solidFill>
                <a:schemeClr val="tx2"/>
              </a:solidFill>
            </a:endParaRPr>
          </a:p>
        </p:txBody>
      </p:sp>
      <p:sp>
        <p:nvSpPr>
          <p:cNvPr id="2" name="Rectangle 1"/>
          <p:cNvSpPr/>
          <p:nvPr/>
        </p:nvSpPr>
        <p:spPr>
          <a:xfrm>
            <a:off x="884734" y="2047488"/>
            <a:ext cx="4767386" cy="2677656"/>
          </a:xfrm>
          <a:prstGeom prst="rect">
            <a:avLst/>
          </a:prstGeom>
        </p:spPr>
        <p:txBody>
          <a:bodyPr wrap="square">
            <a:spAutoFit/>
          </a:bodyPr>
          <a:lstStyle/>
          <a:p>
            <a:r>
              <a:rPr lang="en-US" sz="2800" dirty="0">
                <a:solidFill>
                  <a:schemeClr val="tx2"/>
                </a:solidFill>
              </a:rPr>
              <a:t>E</a:t>
            </a:r>
            <a:r>
              <a:rPr lang="en-US" sz="2800" dirty="0" smtClean="0">
                <a:solidFill>
                  <a:schemeClr val="tx2"/>
                </a:solidFill>
              </a:rPr>
              <a:t>xcessive </a:t>
            </a:r>
            <a:r>
              <a:rPr lang="en-US" sz="2800" dirty="0">
                <a:solidFill>
                  <a:schemeClr val="tx2"/>
                </a:solidFill>
              </a:rPr>
              <a:t>dorsiflexion of the foot that allows its dorsum to come into contact with the anterior aspect of the lower leg—the toes point upward, the arch is flat</a:t>
            </a:r>
          </a:p>
        </p:txBody>
      </p:sp>
      <p:pic>
        <p:nvPicPr>
          <p:cNvPr id="1026" name="Picture 2" descr="This picture shows talipes calcaneovarus. The toes point upward and the arch is flat. " titl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772816"/>
            <a:ext cx="2034059" cy="337799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28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13792"/>
            <a:ext cx="8175699" cy="710952"/>
          </a:xfrm>
        </p:spPr>
        <p:txBody>
          <a:bodyPr anchor="ctr">
            <a:normAutofit/>
          </a:bodyPr>
          <a:lstStyle/>
          <a:p>
            <a:r>
              <a:rPr lang="en-US" sz="3200" b="1" dirty="0" err="1" smtClean="0">
                <a:solidFill>
                  <a:schemeClr val="tx2"/>
                </a:solidFill>
              </a:rPr>
              <a:t>Talipes</a:t>
            </a:r>
            <a:r>
              <a:rPr lang="en-US" sz="3200" b="1" dirty="0" smtClean="0">
                <a:solidFill>
                  <a:schemeClr val="tx2"/>
                </a:solidFill>
              </a:rPr>
              <a:t> </a:t>
            </a:r>
            <a:r>
              <a:rPr lang="en-US" sz="3200" b="1" dirty="0" err="1" smtClean="0">
                <a:solidFill>
                  <a:schemeClr val="tx2"/>
                </a:solidFill>
              </a:rPr>
              <a:t>Calcaneovalgus</a:t>
            </a:r>
            <a:endParaRPr lang="en-US" sz="3200" b="1" dirty="0">
              <a:solidFill>
                <a:schemeClr val="tx2"/>
              </a:solidFill>
            </a:endParaRPr>
          </a:p>
        </p:txBody>
      </p:sp>
      <p:sp>
        <p:nvSpPr>
          <p:cNvPr id="3" name="Segnaposto contenuto 2"/>
          <p:cNvSpPr>
            <a:spLocks noGrp="1"/>
          </p:cNvSpPr>
          <p:nvPr>
            <p:ph idx="1"/>
          </p:nvPr>
        </p:nvSpPr>
        <p:spPr>
          <a:xfrm>
            <a:off x="350935" y="1268760"/>
            <a:ext cx="8325521" cy="2304256"/>
          </a:xfrm>
        </p:spPr>
        <p:txBody>
          <a:bodyPr>
            <a:noAutofit/>
          </a:bodyPr>
          <a:lstStyle/>
          <a:p>
            <a:pPr marL="0" indent="0">
              <a:buNone/>
            </a:pPr>
            <a:r>
              <a:rPr lang="en-US" sz="2400" dirty="0">
                <a:solidFill>
                  <a:schemeClr val="tx2"/>
                </a:solidFill>
              </a:rPr>
              <a:t>T</a:t>
            </a:r>
            <a:r>
              <a:rPr lang="en-US" sz="2400" dirty="0" smtClean="0">
                <a:solidFill>
                  <a:schemeClr val="tx2"/>
                </a:solidFill>
              </a:rPr>
              <a:t>he </a:t>
            </a:r>
            <a:r>
              <a:rPr lang="en-US" sz="2400" dirty="0">
                <a:solidFill>
                  <a:schemeClr val="tx2"/>
                </a:solidFill>
              </a:rPr>
              <a:t>axis of </a:t>
            </a:r>
            <a:r>
              <a:rPr lang="en-US" sz="2400" dirty="0" err="1" smtClean="0">
                <a:solidFill>
                  <a:schemeClr val="tx2"/>
                </a:solidFill>
              </a:rPr>
              <a:t>calcaneovalgus</a:t>
            </a:r>
            <a:r>
              <a:rPr lang="en-US" sz="2400" dirty="0" smtClean="0">
                <a:solidFill>
                  <a:schemeClr val="tx2"/>
                </a:solidFill>
              </a:rPr>
              <a:t> </a:t>
            </a:r>
            <a:r>
              <a:rPr lang="en-US" sz="2400" dirty="0">
                <a:solidFill>
                  <a:schemeClr val="tx2"/>
                </a:solidFill>
              </a:rPr>
              <a:t>deformity is in the </a:t>
            </a:r>
            <a:r>
              <a:rPr lang="en-US" sz="2400" dirty="0" err="1">
                <a:solidFill>
                  <a:schemeClr val="tx2"/>
                </a:solidFill>
              </a:rPr>
              <a:t>tibiotalar</a:t>
            </a:r>
            <a:r>
              <a:rPr lang="en-US" sz="2400" dirty="0">
                <a:solidFill>
                  <a:schemeClr val="tx2"/>
                </a:solidFill>
              </a:rPr>
              <a:t> joint, where the foot is positioned in extreme </a:t>
            </a:r>
            <a:r>
              <a:rPr lang="en-US" sz="2400" dirty="0" smtClean="0">
                <a:solidFill>
                  <a:schemeClr val="tx2"/>
                </a:solidFill>
              </a:rPr>
              <a:t>hyperextension.  The foot has </a:t>
            </a:r>
            <a:r>
              <a:rPr lang="en-US" sz="2400" dirty="0">
                <a:solidFill>
                  <a:schemeClr val="tx2"/>
                </a:solidFill>
              </a:rPr>
              <a:t>an "up and out" appearance, </a:t>
            </a:r>
            <a:r>
              <a:rPr lang="en-US" sz="2400" dirty="0" smtClean="0">
                <a:solidFill>
                  <a:schemeClr val="tx2"/>
                </a:solidFill>
              </a:rPr>
              <a:t>with </a:t>
            </a:r>
            <a:r>
              <a:rPr lang="en-US" sz="2400" dirty="0">
                <a:solidFill>
                  <a:schemeClr val="tx2"/>
                </a:solidFill>
              </a:rPr>
              <a:t>the dorsal forefoot practically </a:t>
            </a:r>
            <a:r>
              <a:rPr lang="en-US" sz="2400" dirty="0" smtClean="0">
                <a:solidFill>
                  <a:schemeClr val="tx2"/>
                </a:solidFill>
              </a:rPr>
              <a:t>touching </a:t>
            </a:r>
            <a:r>
              <a:rPr lang="en-US" sz="2400" dirty="0">
                <a:solidFill>
                  <a:schemeClr val="tx2"/>
                </a:solidFill>
              </a:rPr>
              <a:t>the anterior aspect of the </a:t>
            </a:r>
            <a:endParaRPr lang="en-US" sz="2400" dirty="0" smtClean="0">
              <a:solidFill>
                <a:schemeClr val="tx2"/>
              </a:solidFill>
            </a:endParaRPr>
          </a:p>
          <a:p>
            <a:pPr marL="0" indent="0">
              <a:buNone/>
            </a:pPr>
            <a:r>
              <a:rPr lang="en-US" sz="2400" dirty="0" smtClean="0">
                <a:solidFill>
                  <a:schemeClr val="tx2"/>
                </a:solidFill>
              </a:rPr>
              <a:t>ankle </a:t>
            </a:r>
            <a:r>
              <a:rPr lang="en-US" sz="2400" dirty="0">
                <a:solidFill>
                  <a:schemeClr val="tx2"/>
                </a:solidFill>
              </a:rPr>
              <a:t>and lower </a:t>
            </a:r>
            <a:r>
              <a:rPr lang="en-US" sz="2400" dirty="0" smtClean="0">
                <a:solidFill>
                  <a:schemeClr val="tx2"/>
                </a:solidFill>
              </a:rPr>
              <a:t>leg.</a:t>
            </a:r>
            <a:endParaRPr lang="en-US" sz="2400"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n-US" sz="1000" dirty="0">
              <a:solidFill>
                <a:schemeClr val="tx2"/>
              </a:solidFill>
              <a:latin typeface="Calibri" pitchFamily="34" charset="0"/>
              <a:cs typeface="+mn-cs"/>
            </a:endParaRPr>
          </a:p>
        </p:txBody>
      </p:sp>
      <p:pic>
        <p:nvPicPr>
          <p:cNvPr id="5" name="Picture 2" descr="Drawing of talipes calcaneovalgus. The ankle is the only part of the foot that is able to touch the ground." title="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25943" y="3573016"/>
            <a:ext cx="1526241" cy="183189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0935" y="6086038"/>
            <a:ext cx="8325521" cy="276999"/>
          </a:xfrm>
          <a:prstGeom prst="rect">
            <a:avLst/>
          </a:prstGeom>
        </p:spPr>
        <p:txBody>
          <a:bodyPr wrap="square">
            <a:spAutoFit/>
          </a:bodyPr>
          <a:lstStyle/>
          <a:p>
            <a:r>
              <a:rPr lang="en-US" sz="1200" dirty="0" smtClean="0">
                <a:solidFill>
                  <a:schemeClr val="tx2"/>
                </a:solidFill>
              </a:rPr>
              <a:t>Illustration source: http</a:t>
            </a:r>
            <a:r>
              <a:rPr lang="en-US" sz="1200" dirty="0">
                <a:solidFill>
                  <a:schemeClr val="tx2"/>
                </a:solidFill>
              </a:rPr>
              <a:t>://www.human-phenotype-ontology.org/hpoweb/showterm?id=HP:0001884</a:t>
            </a:r>
          </a:p>
        </p:txBody>
      </p:sp>
    </p:spTree>
    <p:extLst>
      <p:ext uri="{BB962C8B-B14F-4D97-AF65-F5344CB8AC3E}">
        <p14:creationId xmlns:p14="http://schemas.microsoft.com/office/powerpoint/2010/main" val="13235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11560" y="5288340"/>
            <a:ext cx="7488832" cy="1569660"/>
          </a:xfrm>
          <a:prstGeom prst="rect">
            <a:avLst/>
          </a:prstGeom>
          <a:noFill/>
        </p:spPr>
        <p:txBody>
          <a:bodyPr wrap="square" rtlCol="0">
            <a:spAutoFit/>
          </a:bodyPr>
          <a:lstStyle/>
          <a:p>
            <a:r>
              <a:rPr lang="en-US" sz="2400" dirty="0" smtClean="0">
                <a:solidFill>
                  <a:schemeClr val="tx2"/>
                </a:solidFill>
              </a:rPr>
              <a:t>If </a:t>
            </a:r>
            <a:r>
              <a:rPr lang="en-US" sz="2400" dirty="0">
                <a:solidFill>
                  <a:schemeClr val="tx2"/>
                </a:solidFill>
              </a:rPr>
              <a:t>you have questions please send an email to centre@icbdsr.org or to birthdefectscount@cdc.gov</a:t>
            </a:r>
          </a:p>
          <a:p>
            <a:pPr algn="ctr"/>
            <a:endParaRPr lang="it-IT" sz="2400" b="1" dirty="0" smtClean="0">
              <a:solidFill>
                <a:schemeClr val="tx2"/>
              </a:solidFill>
              <a:latin typeface="+mn-lt"/>
            </a:endParaRPr>
          </a:p>
          <a:p>
            <a:pPr algn="ctr"/>
            <a:r>
              <a:rPr lang="it-IT" sz="2400" dirty="0" smtClean="0">
                <a:solidFill>
                  <a:schemeClr val="tx2"/>
                </a:solidFill>
                <a:latin typeface="+mn-lt"/>
              </a:rPr>
              <a:t>   </a:t>
            </a:r>
            <a:endParaRPr lang="it-IT" sz="2400" dirty="0">
              <a:solidFill>
                <a:schemeClr val="tx2"/>
              </a:solidFill>
              <a:latin typeface="+mn-lt"/>
            </a:endParaRPr>
          </a:p>
        </p:txBody>
      </p:sp>
      <p:sp>
        <p:nvSpPr>
          <p:cNvPr id="8" name="Text Box 9"/>
          <p:cNvSpPr txBox="1">
            <a:spLocks noChangeArrowheads="1"/>
          </p:cNvSpPr>
          <p:nvPr/>
        </p:nvSpPr>
        <p:spPr bwMode="auto">
          <a:xfrm>
            <a:off x="228600" y="6479758"/>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a:solidFill>
                  <a:schemeClr val="tx2"/>
                </a:solidFill>
                <a:latin typeface="Calibri" pitchFamily="34" charset="0"/>
                <a:cs typeface="+mn-cs"/>
              </a:rPr>
              <a:pPr fontAlgn="auto">
                <a:spcBef>
                  <a:spcPts val="0"/>
                </a:spcBef>
                <a:spcAft>
                  <a:spcPts val="0"/>
                </a:spcAft>
                <a:defRPr/>
              </a:pPr>
              <a:t>15</a:t>
            </a:fld>
            <a:endParaRPr lang="en-US" sz="1000" dirty="0">
              <a:solidFill>
                <a:schemeClr val="tx2"/>
              </a:solidFill>
              <a:latin typeface="Calibri" pitchFamily="34" charset="0"/>
              <a:cs typeface="+mn-cs"/>
            </a:endParaRPr>
          </a:p>
        </p:txBody>
      </p:sp>
      <p:sp>
        <p:nvSpPr>
          <p:cNvPr id="11" name="Titolo 1"/>
          <p:cNvSpPr>
            <a:spLocks noGrp="1"/>
          </p:cNvSpPr>
          <p:nvPr>
            <p:ph type="title"/>
          </p:nvPr>
        </p:nvSpPr>
        <p:spPr/>
        <p:txBody>
          <a:bodyPr/>
          <a:lstStyle/>
          <a:p>
            <a:r>
              <a:rPr lang="en-US" b="1" dirty="0" smtClean="0">
                <a:solidFill>
                  <a:schemeClr val="tx2"/>
                </a:solidFill>
              </a:rPr>
              <a:t>Questions?</a:t>
            </a:r>
            <a:endParaRPr lang="en-US" b="1" dirty="0">
              <a:solidFill>
                <a:schemeClr val="tx2"/>
              </a:solidFill>
            </a:endParaRPr>
          </a:p>
        </p:txBody>
      </p:sp>
      <p:pic>
        <p:nvPicPr>
          <p:cNvPr id="12" name="Picture 5" descr="This is a picture of a question mark. " title="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417638"/>
            <a:ext cx="2596488" cy="36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7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chor="ctr">
            <a:normAutofit/>
          </a:bodyPr>
          <a:lstStyle/>
          <a:p>
            <a:r>
              <a:rPr lang="en-US" sz="3200" dirty="0" smtClean="0">
                <a:solidFill>
                  <a:schemeClr val="tx2"/>
                </a:solidFill>
              </a:rPr>
              <a:t>Learning Objectives</a:t>
            </a:r>
            <a:endParaRPr lang="en-US" sz="3200" dirty="0">
              <a:solidFill>
                <a:schemeClr val="tx2"/>
              </a:solidFill>
            </a:endParaRP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a:t>
            </a:fld>
            <a:endParaRPr lang="en-US" sz="1000" dirty="0">
              <a:solidFill>
                <a:schemeClr val="tx2"/>
              </a:solidFill>
              <a:latin typeface="Calibri" pitchFamily="34" charset="0"/>
              <a:cs typeface="+mn-cs"/>
            </a:endParaRPr>
          </a:p>
        </p:txBody>
      </p:sp>
      <p:sp>
        <p:nvSpPr>
          <p:cNvPr id="5" name="Content Placeholder 2"/>
          <p:cNvSpPr txBox="1">
            <a:spLocks/>
          </p:cNvSpPr>
          <p:nvPr/>
        </p:nvSpPr>
        <p:spPr>
          <a:xfrm>
            <a:off x="434305" y="1986528"/>
            <a:ext cx="8291264" cy="3312368"/>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Font typeface="Arial" panose="020B0604020202020204" pitchFamily="34" charset="0"/>
              <a:buChar char="•"/>
            </a:pPr>
            <a:r>
              <a:rPr lang="en-US" sz="2200" dirty="0" smtClean="0">
                <a:solidFill>
                  <a:schemeClr val="tx2"/>
                </a:solidFill>
                <a:latin typeface="+mj-lt"/>
              </a:rPr>
              <a:t>By the end of this presentation participants will be able to describe:</a:t>
            </a:r>
          </a:p>
          <a:p>
            <a:pPr lvl="1">
              <a:buClr>
                <a:schemeClr val="tx2"/>
              </a:buClr>
              <a:buFont typeface="Arial" panose="020B0604020202020204" pitchFamily="34" charset="0"/>
              <a:buChar char="•"/>
            </a:pPr>
            <a:r>
              <a:rPr lang="en-US" sz="2200" dirty="0" smtClean="0">
                <a:solidFill>
                  <a:schemeClr val="tx2"/>
                </a:solidFill>
                <a:latin typeface="+mj-lt"/>
                <a:cs typeface="Arial" pitchFamily="34" charset="0"/>
              </a:rPr>
              <a:t>Clinical features of </a:t>
            </a:r>
            <a:r>
              <a:rPr lang="en-US" sz="2200" dirty="0" smtClean="0">
                <a:solidFill>
                  <a:schemeClr val="tx2"/>
                </a:solidFill>
                <a:latin typeface="+mj-lt"/>
              </a:rPr>
              <a:t>talipes equinovarus</a:t>
            </a:r>
            <a:endParaRPr lang="en-US" sz="2200" dirty="0" smtClean="0">
              <a:solidFill>
                <a:schemeClr val="tx2"/>
              </a:solidFill>
              <a:latin typeface="+mj-lt"/>
              <a:cs typeface="Arial" pitchFamily="34" charset="0"/>
            </a:endParaRPr>
          </a:p>
          <a:p>
            <a:pPr lvl="1">
              <a:buClr>
                <a:schemeClr val="tx2"/>
              </a:buClr>
              <a:buFont typeface="Arial" panose="020B0604020202020204" pitchFamily="34" charset="0"/>
              <a:buChar char="•"/>
            </a:pPr>
            <a:r>
              <a:rPr lang="en-US" sz="2200" dirty="0">
                <a:solidFill>
                  <a:schemeClr val="tx2"/>
                </a:solidFill>
                <a:latin typeface="+mj-lt"/>
                <a:cs typeface="Arial" pitchFamily="34" charset="0"/>
              </a:rPr>
              <a:t>Main epidemiological features of </a:t>
            </a:r>
            <a:r>
              <a:rPr lang="en-US" sz="2200" dirty="0">
                <a:solidFill>
                  <a:schemeClr val="tx2"/>
                </a:solidFill>
                <a:latin typeface="+mj-lt"/>
              </a:rPr>
              <a:t>talipes equinovarus</a:t>
            </a:r>
          </a:p>
          <a:p>
            <a:pPr lvl="1">
              <a:buClr>
                <a:schemeClr val="tx2"/>
              </a:buClr>
              <a:buFont typeface="Arial" panose="020B0604020202020204" pitchFamily="34" charset="0"/>
              <a:buChar char="•"/>
            </a:pPr>
            <a:r>
              <a:rPr lang="en-US" sz="2200" dirty="0" smtClean="0">
                <a:solidFill>
                  <a:schemeClr val="tx2"/>
                </a:solidFill>
                <a:latin typeface="+mj-lt"/>
                <a:cs typeface="Arial" pitchFamily="34" charset="0"/>
              </a:rPr>
              <a:t>Elements for reporting and coding</a:t>
            </a:r>
            <a:endParaRPr lang="en-US" sz="2200" dirty="0">
              <a:solidFill>
                <a:schemeClr val="tx2"/>
              </a:solidFill>
              <a:latin typeface="+mj-lt"/>
              <a:cs typeface="Arial" pitchFamily="34" charset="0"/>
            </a:endParaRPr>
          </a:p>
          <a:p>
            <a:pPr lvl="1"/>
            <a:endParaRPr lang="en-US" sz="2200" dirty="0">
              <a:solidFill>
                <a:schemeClr val="tx2"/>
              </a:solidFill>
            </a:endParaRPr>
          </a:p>
        </p:txBody>
      </p:sp>
    </p:spTree>
    <p:extLst>
      <p:ext uri="{BB962C8B-B14F-4D97-AF65-F5344CB8AC3E}">
        <p14:creationId xmlns:p14="http://schemas.microsoft.com/office/powerpoint/2010/main" val="17524134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n-US" sz="1000" dirty="0">
              <a:solidFill>
                <a:schemeClr val="tx2"/>
              </a:solidFill>
              <a:latin typeface="Calibri" pitchFamily="34" charset="0"/>
              <a:cs typeface="+mn-cs"/>
            </a:endParaRPr>
          </a:p>
        </p:txBody>
      </p:sp>
      <p:sp>
        <p:nvSpPr>
          <p:cNvPr id="7" name="TextBox 6"/>
          <p:cNvSpPr txBox="1"/>
          <p:nvPr/>
        </p:nvSpPr>
        <p:spPr>
          <a:xfrm>
            <a:off x="92365" y="5998621"/>
            <a:ext cx="9051635" cy="646331"/>
          </a:xfrm>
          <a:prstGeom prst="rect">
            <a:avLst/>
          </a:prstGeom>
          <a:noFill/>
        </p:spPr>
        <p:txBody>
          <a:bodyPr wrap="square" rtlCol="0">
            <a:spAutoFit/>
          </a:bodyPr>
          <a:lstStyle/>
          <a:p>
            <a:r>
              <a:rPr lang="en-US" sz="1200" dirty="0" smtClean="0">
                <a:solidFill>
                  <a:schemeClr val="tx2"/>
                </a:solidFill>
              </a:rPr>
              <a:t>Illustration source: http</a:t>
            </a:r>
            <a:r>
              <a:rPr lang="en-US" sz="1200" dirty="0">
                <a:solidFill>
                  <a:schemeClr val="tx2"/>
                </a:solidFill>
              </a:rPr>
              <a:t>://</a:t>
            </a:r>
            <a:r>
              <a:rPr lang="en-US" sz="1200" dirty="0" smtClean="0">
                <a:solidFill>
                  <a:schemeClr val="tx2"/>
                </a:solidFill>
              </a:rPr>
              <a:t>medicaldictionary.thefreedictionary.com</a:t>
            </a:r>
            <a:r>
              <a:rPr lang="en-US" sz="1200" dirty="0">
                <a:solidFill>
                  <a:schemeClr val="tx2"/>
                </a:solidFill>
              </a:rPr>
              <a:t>/_/viewer.aspx?path=dorland&amp;name=talipes.jpg&amp;url=http%3A%2F%2Fmedical-dictionary.thefreedictionary.com%2Ftalipes</a:t>
            </a:r>
          </a:p>
        </p:txBody>
      </p:sp>
      <p:pic>
        <p:nvPicPr>
          <p:cNvPr id="1026" name="Picture 2" descr="This is a picture of drawings of anomalies of the foot. There are 10 different anomalies listed. This presentation focuses on Talipes equinovarus so it is highlighted by a red box. "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75710"/>
            <a:ext cx="3672408" cy="471304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This is a drawing of a normal foot skeleton." title="Pictu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26" r="55919"/>
          <a:stretch/>
        </p:blipFill>
        <p:spPr bwMode="auto">
          <a:xfrm>
            <a:off x="1090351" y="1403648"/>
            <a:ext cx="2567249" cy="456914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3" name="Rectangle 12" descr="The Talipes equinovarus is in a red box to show that this presentation will focus on it.  " title="Red box"/>
          <p:cNvSpPr/>
          <p:nvPr/>
        </p:nvSpPr>
        <p:spPr>
          <a:xfrm>
            <a:off x="5972051" y="4289413"/>
            <a:ext cx="1080120" cy="168870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p:cNvSpPr txBox="1"/>
          <p:nvPr/>
        </p:nvSpPr>
        <p:spPr>
          <a:xfrm>
            <a:off x="1034805" y="2331554"/>
            <a:ext cx="1001300" cy="369332"/>
          </a:xfrm>
          <a:prstGeom prst="rect">
            <a:avLst/>
          </a:prstGeom>
          <a:solidFill>
            <a:srgbClr val="CCECFF"/>
          </a:solidFill>
        </p:spPr>
        <p:txBody>
          <a:bodyPr wrap="none" rtlCol="0">
            <a:spAutoFit/>
          </a:bodyPr>
          <a:lstStyle/>
          <a:p>
            <a:r>
              <a:rPr lang="en-US" b="1" dirty="0" smtClean="0">
                <a:solidFill>
                  <a:schemeClr val="tx2"/>
                </a:solidFill>
              </a:rPr>
              <a:t>Forefoot</a:t>
            </a:r>
            <a:endParaRPr lang="en-US" b="1" dirty="0">
              <a:solidFill>
                <a:schemeClr val="tx2"/>
              </a:solidFill>
            </a:endParaRPr>
          </a:p>
        </p:txBody>
      </p:sp>
      <p:sp>
        <p:nvSpPr>
          <p:cNvPr id="14" name="TextBox 13"/>
          <p:cNvSpPr txBox="1"/>
          <p:nvPr/>
        </p:nvSpPr>
        <p:spPr>
          <a:xfrm>
            <a:off x="1072636" y="3678264"/>
            <a:ext cx="963469" cy="369332"/>
          </a:xfrm>
          <a:prstGeom prst="rect">
            <a:avLst/>
          </a:prstGeom>
          <a:solidFill>
            <a:srgbClr val="CCECFF"/>
          </a:solidFill>
        </p:spPr>
        <p:txBody>
          <a:bodyPr wrap="none" rtlCol="0">
            <a:spAutoFit/>
          </a:bodyPr>
          <a:lstStyle/>
          <a:p>
            <a:r>
              <a:rPr lang="en-US" b="1" dirty="0" err="1" smtClean="0">
                <a:solidFill>
                  <a:schemeClr val="tx2"/>
                </a:solidFill>
              </a:rPr>
              <a:t>Midfoot</a:t>
            </a:r>
            <a:endParaRPr lang="en-US" b="1" dirty="0">
              <a:solidFill>
                <a:schemeClr val="tx2"/>
              </a:solidFill>
            </a:endParaRPr>
          </a:p>
        </p:txBody>
      </p:sp>
      <p:sp>
        <p:nvSpPr>
          <p:cNvPr id="15" name="TextBox 14"/>
          <p:cNvSpPr txBox="1"/>
          <p:nvPr/>
        </p:nvSpPr>
        <p:spPr>
          <a:xfrm>
            <a:off x="1062088" y="4764433"/>
            <a:ext cx="1030795" cy="369332"/>
          </a:xfrm>
          <a:prstGeom prst="rect">
            <a:avLst/>
          </a:prstGeom>
          <a:solidFill>
            <a:srgbClr val="CCECFF"/>
          </a:solidFill>
        </p:spPr>
        <p:txBody>
          <a:bodyPr wrap="none" rtlCol="0">
            <a:spAutoFit/>
          </a:bodyPr>
          <a:lstStyle/>
          <a:p>
            <a:r>
              <a:rPr lang="en-US" b="1" dirty="0" err="1" smtClean="0">
                <a:solidFill>
                  <a:schemeClr val="tx2"/>
                </a:solidFill>
              </a:rPr>
              <a:t>Hindfoot</a:t>
            </a:r>
            <a:endParaRPr lang="en-US" b="1" dirty="0">
              <a:solidFill>
                <a:schemeClr val="tx2"/>
              </a:solidFill>
            </a:endParaRPr>
          </a:p>
        </p:txBody>
      </p:sp>
      <p:sp>
        <p:nvSpPr>
          <p:cNvPr id="16" name="TextBox 15"/>
          <p:cNvSpPr txBox="1"/>
          <p:nvPr/>
        </p:nvSpPr>
        <p:spPr>
          <a:xfrm>
            <a:off x="1691680" y="875832"/>
            <a:ext cx="1382494" cy="369332"/>
          </a:xfrm>
          <a:prstGeom prst="rect">
            <a:avLst/>
          </a:prstGeom>
          <a:solidFill>
            <a:srgbClr val="CCECFF"/>
          </a:solidFill>
        </p:spPr>
        <p:txBody>
          <a:bodyPr wrap="none" rtlCol="0">
            <a:spAutoFit/>
          </a:bodyPr>
          <a:lstStyle/>
          <a:p>
            <a:r>
              <a:rPr lang="en-US" b="1" dirty="0" smtClean="0">
                <a:solidFill>
                  <a:schemeClr val="tx2"/>
                </a:solidFill>
              </a:rPr>
              <a:t>Normal Foot</a:t>
            </a:r>
            <a:endParaRPr lang="en-US" b="1" dirty="0">
              <a:solidFill>
                <a:schemeClr val="tx2"/>
              </a:solidFill>
            </a:endParaRPr>
          </a:p>
        </p:txBody>
      </p:sp>
      <p:sp>
        <p:nvSpPr>
          <p:cNvPr id="17" name="TextBox 16"/>
          <p:cNvSpPr txBox="1"/>
          <p:nvPr/>
        </p:nvSpPr>
        <p:spPr>
          <a:xfrm>
            <a:off x="5364008" y="795910"/>
            <a:ext cx="2296206" cy="369332"/>
          </a:xfrm>
          <a:prstGeom prst="rect">
            <a:avLst/>
          </a:prstGeom>
          <a:solidFill>
            <a:srgbClr val="CCECFF"/>
          </a:solidFill>
        </p:spPr>
        <p:txBody>
          <a:bodyPr wrap="none" rtlCol="0">
            <a:spAutoFit/>
          </a:bodyPr>
          <a:lstStyle/>
          <a:p>
            <a:r>
              <a:rPr lang="en-US" b="1" dirty="0" smtClean="0">
                <a:solidFill>
                  <a:schemeClr val="tx2"/>
                </a:solidFill>
              </a:rPr>
              <a:t>Anomalies of the Foot</a:t>
            </a:r>
            <a:endParaRPr lang="en-US" b="1" dirty="0">
              <a:solidFill>
                <a:schemeClr val="tx2"/>
              </a:solidFill>
            </a:endParaRPr>
          </a:p>
        </p:txBody>
      </p:sp>
      <p:sp>
        <p:nvSpPr>
          <p:cNvPr id="5" name="TextBox 4"/>
          <p:cNvSpPr txBox="1"/>
          <p:nvPr/>
        </p:nvSpPr>
        <p:spPr>
          <a:xfrm>
            <a:off x="2772518" y="5619418"/>
            <a:ext cx="1138710" cy="369332"/>
          </a:xfrm>
          <a:prstGeom prst="rect">
            <a:avLst/>
          </a:prstGeom>
          <a:solidFill>
            <a:srgbClr val="CCECFF"/>
          </a:solidFill>
        </p:spPr>
        <p:txBody>
          <a:bodyPr wrap="none" rtlCol="0">
            <a:spAutoFit/>
          </a:bodyPr>
          <a:lstStyle/>
          <a:p>
            <a:r>
              <a:rPr lang="en-US" b="1" dirty="0" smtClean="0">
                <a:solidFill>
                  <a:schemeClr val="tx2"/>
                </a:solidFill>
              </a:rPr>
              <a:t>Calcaneus</a:t>
            </a:r>
            <a:endParaRPr lang="en-US" b="1" dirty="0">
              <a:solidFill>
                <a:schemeClr val="tx2"/>
              </a:solidFill>
            </a:endParaRPr>
          </a:p>
        </p:txBody>
      </p:sp>
      <p:sp>
        <p:nvSpPr>
          <p:cNvPr id="21" name="TextBox 20"/>
          <p:cNvSpPr txBox="1"/>
          <p:nvPr/>
        </p:nvSpPr>
        <p:spPr>
          <a:xfrm>
            <a:off x="1990345" y="4530386"/>
            <a:ext cx="665760" cy="369332"/>
          </a:xfrm>
          <a:prstGeom prst="rect">
            <a:avLst/>
          </a:prstGeom>
          <a:solidFill>
            <a:srgbClr val="CCECFF"/>
          </a:solidFill>
        </p:spPr>
        <p:txBody>
          <a:bodyPr wrap="none" rtlCol="0">
            <a:spAutoFit/>
          </a:bodyPr>
          <a:lstStyle/>
          <a:p>
            <a:r>
              <a:rPr lang="en-US" b="1" dirty="0" smtClean="0">
                <a:solidFill>
                  <a:schemeClr val="tx2"/>
                </a:solidFill>
              </a:rPr>
              <a:t>Talus</a:t>
            </a:r>
            <a:endParaRPr lang="en-US" b="1" dirty="0">
              <a:solidFill>
                <a:schemeClr val="tx2"/>
              </a:solidFill>
            </a:endParaRPr>
          </a:p>
        </p:txBody>
      </p:sp>
      <p:sp>
        <p:nvSpPr>
          <p:cNvPr id="22" name="TextBox 21"/>
          <p:cNvSpPr txBox="1"/>
          <p:nvPr/>
        </p:nvSpPr>
        <p:spPr>
          <a:xfrm>
            <a:off x="2057380" y="4026330"/>
            <a:ext cx="1083886" cy="369332"/>
          </a:xfrm>
          <a:prstGeom prst="rect">
            <a:avLst/>
          </a:prstGeom>
          <a:solidFill>
            <a:srgbClr val="CCECFF"/>
          </a:solidFill>
        </p:spPr>
        <p:txBody>
          <a:bodyPr wrap="none" rtlCol="0">
            <a:spAutoFit/>
          </a:bodyPr>
          <a:lstStyle/>
          <a:p>
            <a:r>
              <a:rPr lang="en-US" b="1" dirty="0" smtClean="0">
                <a:solidFill>
                  <a:schemeClr val="tx2"/>
                </a:solidFill>
              </a:rPr>
              <a:t>Navicular</a:t>
            </a:r>
            <a:endParaRPr lang="en-US" b="1" dirty="0">
              <a:solidFill>
                <a:schemeClr val="tx2"/>
              </a:solidFill>
            </a:endParaRPr>
          </a:p>
        </p:txBody>
      </p:sp>
      <p:sp>
        <p:nvSpPr>
          <p:cNvPr id="6" name="Title 5"/>
          <p:cNvSpPr>
            <a:spLocks noGrp="1"/>
          </p:cNvSpPr>
          <p:nvPr>
            <p:ph type="title"/>
          </p:nvPr>
        </p:nvSpPr>
        <p:spPr>
          <a:xfrm>
            <a:off x="323528" y="-134817"/>
            <a:ext cx="8229600" cy="1143000"/>
          </a:xfrm>
        </p:spPr>
        <p:txBody>
          <a:bodyPr>
            <a:normAutofit/>
          </a:bodyPr>
          <a:lstStyle/>
          <a:p>
            <a:r>
              <a:rPr lang="en-US" b="1" dirty="0">
                <a:solidFill>
                  <a:schemeClr val="tx2"/>
                </a:solidFill>
              </a:rPr>
              <a:t>Anatomy of the </a:t>
            </a:r>
            <a:r>
              <a:rPr lang="en-US" b="1" dirty="0" smtClean="0">
                <a:solidFill>
                  <a:schemeClr val="tx2"/>
                </a:solidFill>
              </a:rPr>
              <a:t>Foot</a:t>
            </a:r>
            <a:endParaRPr lang="en-US" dirty="0"/>
          </a:p>
        </p:txBody>
      </p:sp>
    </p:spTree>
    <p:extLst>
      <p:ext uri="{BB962C8B-B14F-4D97-AF65-F5344CB8AC3E}">
        <p14:creationId xmlns:p14="http://schemas.microsoft.com/office/powerpoint/2010/main" val="356454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n-US" sz="1000" dirty="0">
              <a:solidFill>
                <a:schemeClr val="tx2"/>
              </a:solidFill>
              <a:latin typeface="Calibri" pitchFamily="34" charset="0"/>
              <a:cs typeface="+mn-cs"/>
            </a:endParaRPr>
          </a:p>
        </p:txBody>
      </p:sp>
      <p:sp>
        <p:nvSpPr>
          <p:cNvPr id="10" name="Title 1"/>
          <p:cNvSpPr>
            <a:spLocks noGrp="1"/>
          </p:cNvSpPr>
          <p:nvPr>
            <p:ph type="title"/>
          </p:nvPr>
        </p:nvSpPr>
        <p:spPr/>
        <p:txBody>
          <a:bodyPr anchor="ctr"/>
          <a:lstStyle/>
          <a:p>
            <a:r>
              <a:rPr lang="en-US" sz="3600" b="1" dirty="0" err="1" smtClean="0">
                <a:solidFill>
                  <a:schemeClr val="tx2"/>
                </a:solidFill>
              </a:rPr>
              <a:t>Talipes</a:t>
            </a:r>
            <a:r>
              <a:rPr lang="en-US" sz="3600" b="1" dirty="0" smtClean="0">
                <a:solidFill>
                  <a:schemeClr val="tx2"/>
                </a:solidFill>
              </a:rPr>
              <a:t> </a:t>
            </a:r>
            <a:r>
              <a:rPr lang="en-US" sz="3600" b="1" dirty="0" err="1" smtClean="0">
                <a:solidFill>
                  <a:schemeClr val="tx2"/>
                </a:solidFill>
              </a:rPr>
              <a:t>Equinovarus</a:t>
            </a:r>
            <a:endParaRPr lang="en-US" sz="3600" b="1" dirty="0">
              <a:solidFill>
                <a:schemeClr val="tx2"/>
              </a:solidFill>
            </a:endParaRPr>
          </a:p>
        </p:txBody>
      </p:sp>
      <p:sp>
        <p:nvSpPr>
          <p:cNvPr id="11" name="Content Placeholder 2"/>
          <p:cNvSpPr txBox="1">
            <a:spLocks/>
          </p:cNvSpPr>
          <p:nvPr/>
        </p:nvSpPr>
        <p:spPr>
          <a:xfrm>
            <a:off x="289161" y="1340768"/>
            <a:ext cx="8581553" cy="20162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SzPct val="75000"/>
            </a:pPr>
            <a:r>
              <a:rPr lang="en-US" sz="2600" b="1" dirty="0" smtClean="0">
                <a:solidFill>
                  <a:schemeClr val="tx2"/>
                </a:solidFill>
              </a:rPr>
              <a:t>Equinus: plantar flexed (talus pointing down)</a:t>
            </a:r>
          </a:p>
          <a:p>
            <a:pPr>
              <a:buClr>
                <a:schemeClr val="tx2"/>
              </a:buClr>
              <a:buSzPct val="75000"/>
            </a:pPr>
            <a:r>
              <a:rPr lang="en-US" sz="2600" b="1" dirty="0" smtClean="0">
                <a:solidFill>
                  <a:schemeClr val="tx2"/>
                </a:solidFill>
              </a:rPr>
              <a:t>Varus: deviation of heel (calcaneus) and forefoot (inward)</a:t>
            </a:r>
          </a:p>
          <a:p>
            <a:pPr>
              <a:buClr>
                <a:schemeClr val="tx2"/>
              </a:buClr>
              <a:buSzPct val="75000"/>
            </a:pPr>
            <a:r>
              <a:rPr lang="en-US" sz="2600" b="1" dirty="0" smtClean="0">
                <a:solidFill>
                  <a:schemeClr val="tx2"/>
                </a:solidFill>
              </a:rPr>
              <a:t>Supination: foot rests on outer side (</a:t>
            </a:r>
            <a:r>
              <a:rPr lang="en-US" sz="2400" b="1" dirty="0" smtClean="0">
                <a:solidFill>
                  <a:schemeClr val="tx2"/>
                </a:solidFill>
              </a:rPr>
              <a:t>upward rotation) </a:t>
            </a:r>
            <a:endParaRPr lang="en-US" sz="2200" b="1" dirty="0">
              <a:solidFill>
                <a:schemeClr val="tx2"/>
              </a:solidFill>
            </a:endParaRPr>
          </a:p>
        </p:txBody>
      </p:sp>
      <p:grpSp>
        <p:nvGrpSpPr>
          <p:cNvPr id="2" name="Group 1" descr="Drawing of types of Talipes equinovarus." title="Picture"/>
          <p:cNvGrpSpPr/>
          <p:nvPr/>
        </p:nvGrpSpPr>
        <p:grpSpPr>
          <a:xfrm>
            <a:off x="1691680" y="3667711"/>
            <a:ext cx="5793404" cy="2641609"/>
            <a:chOff x="1909605" y="3409296"/>
            <a:chExt cx="5793404" cy="2641609"/>
          </a:xfrm>
        </p:grpSpPr>
        <p:pic>
          <p:nvPicPr>
            <p:cNvPr id="15" name="Picture 14" descr="This is a drawing of the equinus variation of talipes equinovarus. It is a side view of a foot in which the toes are pointed down and the heel is not on the ground. " title="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40418" y="3409296"/>
              <a:ext cx="1173996" cy="2078401"/>
            </a:xfrm>
            <a:prstGeom prst="rect">
              <a:avLst/>
            </a:prstGeom>
            <a:ln>
              <a:solidFill>
                <a:schemeClr val="tx2"/>
              </a:solidFill>
            </a:ln>
          </p:spPr>
        </p:pic>
        <p:pic>
          <p:nvPicPr>
            <p:cNvPr id="16" name="Picture 15" descr="This is a drawing of the varus variation of talipes equinovarus. The heel and the forefood are deviated inward. " title="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23928" y="3429000"/>
              <a:ext cx="1249224" cy="2131008"/>
            </a:xfrm>
            <a:prstGeom prst="rect">
              <a:avLst/>
            </a:prstGeom>
            <a:ln>
              <a:solidFill>
                <a:schemeClr val="tx2"/>
              </a:solidFill>
            </a:ln>
          </p:spPr>
        </p:pic>
        <p:pic>
          <p:nvPicPr>
            <p:cNvPr id="17" name="Picture 16" descr="This is a drawing of the supination variation of taliipes equinovarus. The foot is rotated slightly upward and the foot is resting on the outer side." title="Picture"/>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77495" y="3420796"/>
              <a:ext cx="1474825" cy="2068119"/>
            </a:xfrm>
            <a:prstGeom prst="rect">
              <a:avLst/>
            </a:prstGeom>
            <a:ln>
              <a:solidFill>
                <a:schemeClr val="tx2"/>
              </a:solidFill>
            </a:ln>
          </p:spPr>
        </p:pic>
        <p:sp>
          <p:nvSpPr>
            <p:cNvPr id="18" name="TextBox 17"/>
            <p:cNvSpPr txBox="1"/>
            <p:nvPr/>
          </p:nvSpPr>
          <p:spPr>
            <a:xfrm>
              <a:off x="1909605" y="5559623"/>
              <a:ext cx="1438259" cy="461665"/>
            </a:xfrm>
            <a:prstGeom prst="rect">
              <a:avLst/>
            </a:prstGeom>
            <a:noFill/>
            <a:ln>
              <a:solidFill>
                <a:schemeClr val="tx2"/>
              </a:solidFill>
            </a:ln>
          </p:spPr>
          <p:txBody>
            <a:bodyPr wrap="square" rtlCol="0">
              <a:spAutoFit/>
            </a:bodyPr>
            <a:lstStyle/>
            <a:p>
              <a:pPr algn="ctr"/>
              <a:r>
                <a:rPr lang="en-US" sz="2400" b="1" dirty="0" err="1" smtClean="0">
                  <a:solidFill>
                    <a:schemeClr val="tx2"/>
                  </a:solidFill>
                </a:rPr>
                <a:t>Equinus</a:t>
              </a:r>
              <a:endParaRPr lang="en-US" sz="2400" b="1" dirty="0">
                <a:solidFill>
                  <a:schemeClr val="tx2"/>
                </a:solidFill>
              </a:endParaRPr>
            </a:p>
          </p:txBody>
        </p:sp>
        <p:sp>
          <p:nvSpPr>
            <p:cNvPr id="19" name="TextBox 18"/>
            <p:cNvSpPr txBox="1"/>
            <p:nvPr/>
          </p:nvSpPr>
          <p:spPr>
            <a:xfrm>
              <a:off x="3971658" y="5589240"/>
              <a:ext cx="1176406" cy="461665"/>
            </a:xfrm>
            <a:prstGeom prst="rect">
              <a:avLst/>
            </a:prstGeom>
            <a:noFill/>
            <a:ln>
              <a:solidFill>
                <a:schemeClr val="tx2"/>
              </a:solidFill>
            </a:ln>
          </p:spPr>
          <p:txBody>
            <a:bodyPr wrap="square" rtlCol="0">
              <a:spAutoFit/>
            </a:bodyPr>
            <a:lstStyle/>
            <a:p>
              <a:pPr algn="ctr"/>
              <a:r>
                <a:rPr lang="en-US" sz="2400" b="1" dirty="0" err="1" smtClean="0">
                  <a:solidFill>
                    <a:schemeClr val="tx2"/>
                  </a:solidFill>
                </a:rPr>
                <a:t>Varus</a:t>
              </a:r>
              <a:endParaRPr lang="en-US" sz="2400" b="1" dirty="0">
                <a:solidFill>
                  <a:schemeClr val="tx2"/>
                </a:solidFill>
              </a:endParaRPr>
            </a:p>
          </p:txBody>
        </p:sp>
        <p:sp>
          <p:nvSpPr>
            <p:cNvPr id="20" name="TextBox 19"/>
            <p:cNvSpPr txBox="1"/>
            <p:nvPr/>
          </p:nvSpPr>
          <p:spPr>
            <a:xfrm>
              <a:off x="5868144" y="5589240"/>
              <a:ext cx="1834865" cy="461665"/>
            </a:xfrm>
            <a:prstGeom prst="rect">
              <a:avLst/>
            </a:prstGeom>
            <a:noFill/>
            <a:ln>
              <a:solidFill>
                <a:schemeClr val="tx2"/>
              </a:solidFill>
            </a:ln>
          </p:spPr>
          <p:txBody>
            <a:bodyPr wrap="square" rtlCol="0">
              <a:spAutoFit/>
            </a:bodyPr>
            <a:lstStyle/>
            <a:p>
              <a:pPr algn="ctr"/>
              <a:r>
                <a:rPr lang="en-US" sz="2400" b="1" dirty="0" smtClean="0">
                  <a:solidFill>
                    <a:schemeClr val="tx2"/>
                  </a:solidFill>
                </a:rPr>
                <a:t>Supination</a:t>
              </a:r>
              <a:endParaRPr lang="en-US" sz="2400" b="1" dirty="0">
                <a:solidFill>
                  <a:schemeClr val="tx2"/>
                </a:solidFill>
              </a:endParaRPr>
            </a:p>
          </p:txBody>
        </p:sp>
      </p:grpSp>
    </p:spTree>
    <p:extLst>
      <p:ext uri="{BB962C8B-B14F-4D97-AF65-F5344CB8AC3E}">
        <p14:creationId xmlns:p14="http://schemas.microsoft.com/office/powerpoint/2010/main" val="358979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n-US" sz="1000" dirty="0">
              <a:solidFill>
                <a:schemeClr val="tx2"/>
              </a:solidFill>
              <a:latin typeface="Calibri" pitchFamily="34" charset="0"/>
              <a:cs typeface="+mn-cs"/>
            </a:endParaRPr>
          </a:p>
        </p:txBody>
      </p:sp>
      <p:sp>
        <p:nvSpPr>
          <p:cNvPr id="7" name="TextBox 6"/>
          <p:cNvSpPr txBox="1"/>
          <p:nvPr/>
        </p:nvSpPr>
        <p:spPr>
          <a:xfrm>
            <a:off x="323528" y="6114782"/>
            <a:ext cx="8424936" cy="338554"/>
          </a:xfrm>
          <a:prstGeom prst="rect">
            <a:avLst/>
          </a:prstGeom>
          <a:noFill/>
        </p:spPr>
        <p:txBody>
          <a:bodyPr wrap="square" rtlCol="0">
            <a:spAutoFit/>
          </a:bodyPr>
          <a:lstStyle/>
          <a:p>
            <a:r>
              <a:rPr lang="en-US" sz="800" dirty="0" smtClean="0">
                <a:solidFill>
                  <a:schemeClr val="tx2"/>
                </a:solidFill>
                <a:hlinkClick r:id="rId3"/>
              </a:rPr>
              <a:t>Illustration source: http</a:t>
            </a:r>
            <a:r>
              <a:rPr lang="en-US" sz="800" dirty="0">
                <a:solidFill>
                  <a:schemeClr val="tx2"/>
                </a:solidFill>
                <a:hlinkClick r:id="rId3"/>
              </a:rPr>
              <a:t>://</a:t>
            </a:r>
            <a:r>
              <a:rPr lang="en-US" sz="800" dirty="0" smtClean="0">
                <a:solidFill>
                  <a:schemeClr val="tx2"/>
                </a:solidFill>
                <a:hlinkClick r:id="rId3"/>
              </a:rPr>
              <a:t>medicaldictionary.thefreedictionary.com</a:t>
            </a:r>
            <a:r>
              <a:rPr lang="en-US" sz="800" dirty="0">
                <a:solidFill>
                  <a:schemeClr val="tx2"/>
                </a:solidFill>
                <a:hlinkClick r:id="rId3"/>
              </a:rPr>
              <a:t>/_/</a:t>
            </a:r>
            <a:r>
              <a:rPr lang="en-US" sz="800" dirty="0" smtClean="0">
                <a:solidFill>
                  <a:schemeClr val="tx2"/>
                </a:solidFill>
                <a:hlinkClick r:id="rId3"/>
              </a:rPr>
              <a:t>viewer.aspx?path=dorland&amp;name=talipes.jpg&amp;url=http%3A%2F%2Fmedical-dictionary.thefreedictionary.com%2Ftalipes</a:t>
            </a:r>
            <a:endParaRPr lang="en-US" sz="800" dirty="0" smtClean="0">
              <a:solidFill>
                <a:schemeClr val="tx2"/>
              </a:solidFill>
            </a:endParaRPr>
          </a:p>
          <a:p>
            <a:r>
              <a:rPr lang="en-US" sz="800" dirty="0" smtClean="0">
                <a:solidFill>
                  <a:schemeClr val="tx2"/>
                </a:solidFill>
              </a:rPr>
              <a:t>Photo Source: </a:t>
            </a:r>
            <a:r>
              <a:rPr lang="en-US" sz="800" dirty="0" err="1" smtClean="0">
                <a:solidFill>
                  <a:schemeClr val="tx2"/>
                </a:solidFill>
              </a:rPr>
              <a:t>Staheli-Clubfoot:Ponseti</a:t>
            </a:r>
            <a:r>
              <a:rPr lang="en-US" sz="800" dirty="0" smtClean="0">
                <a:solidFill>
                  <a:schemeClr val="tx2"/>
                </a:solidFill>
              </a:rPr>
              <a:t> Management –</a:t>
            </a:r>
            <a:r>
              <a:rPr lang="en-US" sz="800" b="1" dirty="0" smtClean="0">
                <a:solidFill>
                  <a:schemeClr val="tx2"/>
                </a:solidFill>
              </a:rPr>
              <a:t>www.global-help.org</a:t>
            </a:r>
            <a:endParaRPr lang="en-US" sz="800" b="1" dirty="0">
              <a:solidFill>
                <a:schemeClr val="tx2"/>
              </a:solidFill>
            </a:endParaRPr>
          </a:p>
        </p:txBody>
      </p:sp>
      <p:grpSp>
        <p:nvGrpSpPr>
          <p:cNvPr id="11" name="Group 10" descr="This is a drawing of a normal foot and a talipes foot to show the differences. " title="Picture"/>
          <p:cNvGrpSpPr/>
          <p:nvPr/>
        </p:nvGrpSpPr>
        <p:grpSpPr>
          <a:xfrm>
            <a:off x="849555" y="1422440"/>
            <a:ext cx="3963938" cy="3745659"/>
            <a:chOff x="2483768" y="1323206"/>
            <a:chExt cx="4176464" cy="3859641"/>
          </a:xfrm>
        </p:grpSpPr>
        <p:grpSp>
          <p:nvGrpSpPr>
            <p:cNvPr id="23" name="Group 22"/>
            <p:cNvGrpSpPr/>
            <p:nvPr/>
          </p:nvGrpSpPr>
          <p:grpSpPr>
            <a:xfrm>
              <a:off x="2483768" y="1323206"/>
              <a:ext cx="4176464" cy="3473946"/>
              <a:chOff x="4716017" y="1257301"/>
              <a:chExt cx="3475484" cy="2609850"/>
            </a:xfrm>
            <a:solidFill>
              <a:schemeClr val="bg2">
                <a:lumMod val="95000"/>
              </a:schemeClr>
            </a:solidFill>
          </p:grpSpPr>
          <p:pic>
            <p:nvPicPr>
              <p:cNvPr id="3" name="Picture 2" descr="This is a drawing of a normal foot and a talipes foot to show the differences. " title="Pictu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16017" y="1257301"/>
                <a:ext cx="3475484" cy="26098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5402448" y="1578934"/>
                <a:ext cx="844837" cy="578097"/>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82258" y="1861307"/>
                <a:ext cx="978124" cy="262083"/>
              </a:xfrm>
              <a:prstGeom prst="rect">
                <a:avLst/>
              </a:prstGeom>
              <a:solidFill>
                <a:srgbClr val="CCECFF"/>
              </a:solidFill>
            </p:spPr>
            <p:txBody>
              <a:bodyPr wrap="square" rtlCol="0">
                <a:spAutoFit/>
              </a:bodyPr>
              <a:lstStyle/>
              <a:p>
                <a:pPr algn="ctr"/>
                <a:r>
                  <a:rPr lang="en-US" sz="1600" b="1" dirty="0">
                    <a:solidFill>
                      <a:schemeClr val="tx2"/>
                    </a:solidFill>
                  </a:rPr>
                  <a:t>N</a:t>
                </a:r>
                <a:r>
                  <a:rPr lang="en-US" sz="1600" b="1" dirty="0" smtClean="0">
                    <a:solidFill>
                      <a:schemeClr val="tx2"/>
                    </a:solidFill>
                  </a:rPr>
                  <a:t>avicular</a:t>
                </a:r>
                <a:endParaRPr lang="en-US" sz="1600" b="1" dirty="0">
                  <a:solidFill>
                    <a:schemeClr val="tx2"/>
                  </a:solidFill>
                </a:endParaRPr>
              </a:p>
            </p:txBody>
          </p:sp>
          <p:cxnSp>
            <p:nvCxnSpPr>
              <p:cNvPr id="19" name="Straight Arrow Connector 18"/>
              <p:cNvCxnSpPr/>
              <p:nvPr/>
            </p:nvCxnSpPr>
            <p:spPr>
              <a:xfrm flipH="1">
                <a:off x="5515606" y="2145013"/>
                <a:ext cx="731679" cy="491899"/>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23349" y="2098195"/>
                <a:ext cx="560146" cy="46818"/>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43229" y="2940339"/>
                <a:ext cx="1080121" cy="262083"/>
              </a:xfrm>
              <a:prstGeom prst="rect">
                <a:avLst/>
              </a:prstGeom>
              <a:solidFill>
                <a:srgbClr val="CCECFF"/>
              </a:solidFill>
            </p:spPr>
            <p:txBody>
              <a:bodyPr wrap="square" rtlCol="0">
                <a:spAutoFit/>
              </a:bodyPr>
              <a:lstStyle/>
              <a:p>
                <a:r>
                  <a:rPr lang="en-US" sz="1600" b="1" dirty="0" smtClean="0">
                    <a:solidFill>
                      <a:schemeClr val="tx2"/>
                    </a:solidFill>
                  </a:rPr>
                  <a:t>Calcaneus</a:t>
                </a:r>
                <a:endParaRPr lang="en-US" sz="1600" b="1" dirty="0">
                  <a:solidFill>
                    <a:schemeClr val="tx2"/>
                  </a:solidFill>
                </a:endParaRPr>
              </a:p>
            </p:txBody>
          </p:sp>
          <p:cxnSp>
            <p:nvCxnSpPr>
              <p:cNvPr id="31" name="Straight Arrow Connector 30"/>
              <p:cNvCxnSpPr/>
              <p:nvPr/>
            </p:nvCxnSpPr>
            <p:spPr>
              <a:xfrm flipH="1" flipV="1">
                <a:off x="5130164" y="2518864"/>
                <a:ext cx="613065" cy="54864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23350" y="1578934"/>
                <a:ext cx="936103" cy="409545"/>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03269" y="1324592"/>
                <a:ext cx="936104" cy="262083"/>
              </a:xfrm>
              <a:prstGeom prst="rect">
                <a:avLst/>
              </a:prstGeom>
              <a:solidFill>
                <a:srgbClr val="CCECFF"/>
              </a:solidFill>
              <a:ln>
                <a:noFill/>
              </a:ln>
            </p:spPr>
            <p:txBody>
              <a:bodyPr wrap="square" rtlCol="0">
                <a:spAutoFit/>
              </a:bodyPr>
              <a:lstStyle/>
              <a:p>
                <a:pPr algn="ctr"/>
                <a:r>
                  <a:rPr lang="en-US" sz="1600" b="1" dirty="0" smtClean="0">
                    <a:solidFill>
                      <a:schemeClr val="tx2"/>
                    </a:solidFill>
                  </a:rPr>
                  <a:t>Talus</a:t>
                </a:r>
                <a:endParaRPr lang="en-US" sz="1600" b="1" dirty="0">
                  <a:solidFill>
                    <a:schemeClr val="tx2"/>
                  </a:solidFill>
                </a:endParaRPr>
              </a:p>
            </p:txBody>
          </p:sp>
        </p:grpSp>
        <p:sp>
          <p:nvSpPr>
            <p:cNvPr id="25" name="TextBox 24"/>
            <p:cNvSpPr txBox="1"/>
            <p:nvPr/>
          </p:nvSpPr>
          <p:spPr>
            <a:xfrm>
              <a:off x="3067569" y="4800612"/>
              <a:ext cx="1131474" cy="380571"/>
            </a:xfrm>
            <a:prstGeom prst="rect">
              <a:avLst/>
            </a:prstGeom>
            <a:noFill/>
          </p:spPr>
          <p:txBody>
            <a:bodyPr wrap="square" rtlCol="0">
              <a:spAutoFit/>
            </a:bodyPr>
            <a:lstStyle/>
            <a:p>
              <a:r>
                <a:rPr lang="en-US" b="1" dirty="0" smtClean="0">
                  <a:solidFill>
                    <a:schemeClr val="tx2"/>
                  </a:solidFill>
                </a:rPr>
                <a:t>Normal</a:t>
              </a:r>
              <a:endParaRPr lang="en-US" b="1" dirty="0">
                <a:solidFill>
                  <a:schemeClr val="tx2"/>
                </a:solidFill>
              </a:endParaRPr>
            </a:p>
          </p:txBody>
        </p:sp>
        <p:sp>
          <p:nvSpPr>
            <p:cNvPr id="27" name="TextBox 26"/>
            <p:cNvSpPr txBox="1"/>
            <p:nvPr/>
          </p:nvSpPr>
          <p:spPr>
            <a:xfrm>
              <a:off x="5198449" y="4802276"/>
              <a:ext cx="1131474" cy="380571"/>
            </a:xfrm>
            <a:prstGeom prst="rect">
              <a:avLst/>
            </a:prstGeom>
            <a:noFill/>
          </p:spPr>
          <p:txBody>
            <a:bodyPr wrap="square" rtlCol="0">
              <a:spAutoFit/>
            </a:bodyPr>
            <a:lstStyle/>
            <a:p>
              <a:r>
                <a:rPr lang="en-US" b="1" dirty="0" smtClean="0">
                  <a:solidFill>
                    <a:schemeClr val="tx2"/>
                  </a:solidFill>
                </a:rPr>
                <a:t>Talipes</a:t>
              </a:r>
              <a:endParaRPr lang="en-US" b="1" dirty="0">
                <a:solidFill>
                  <a:schemeClr val="tx2"/>
                </a:solidFill>
              </a:endParaRPr>
            </a:p>
          </p:txBody>
        </p:sp>
      </p:grpSp>
      <p:sp>
        <p:nvSpPr>
          <p:cNvPr id="26" name="TextBox 25"/>
          <p:cNvSpPr txBox="1"/>
          <p:nvPr/>
        </p:nvSpPr>
        <p:spPr>
          <a:xfrm>
            <a:off x="323527" y="5374957"/>
            <a:ext cx="8579637" cy="646331"/>
          </a:xfrm>
          <a:prstGeom prst="rect">
            <a:avLst/>
          </a:prstGeom>
          <a:noFill/>
        </p:spPr>
        <p:txBody>
          <a:bodyPr wrap="square" rtlCol="0">
            <a:spAutoFit/>
          </a:bodyPr>
          <a:lstStyle/>
          <a:p>
            <a:pPr algn="ctr"/>
            <a:r>
              <a:rPr lang="en-US" b="1" dirty="0" smtClean="0">
                <a:solidFill>
                  <a:schemeClr val="tx2"/>
                </a:solidFill>
              </a:rPr>
              <a:t>   The talus is deformed and the navicular is medially displaced</a:t>
            </a:r>
          </a:p>
          <a:p>
            <a:pPr algn="ctr"/>
            <a:r>
              <a:rPr lang="en-US" b="1" dirty="0" smtClean="0">
                <a:solidFill>
                  <a:schemeClr val="tx2"/>
                </a:solidFill>
              </a:rPr>
              <a:t>The foot is rotated around the head of the talus (arrow)</a:t>
            </a:r>
            <a:endParaRPr lang="en-US" b="1" dirty="0">
              <a:solidFill>
                <a:schemeClr val="tx2"/>
              </a:solidFill>
            </a:endParaRPr>
          </a:p>
        </p:txBody>
      </p:sp>
      <p:pic>
        <p:nvPicPr>
          <p:cNvPr id="21" name="Picture 1026" descr="taleq"/>
          <p:cNvPicPr>
            <a:picLocks noChangeAspect="1" noChangeArrowheads="1"/>
          </p:cNvPicPr>
          <p:nvPr/>
        </p:nvPicPr>
        <p:blipFill rotWithShape="1">
          <a:blip r:embed="rId5" cstate="print">
            <a:lum bright="-6000" contrast="-18000"/>
            <a:extLst>
              <a:ext uri="{28A0092B-C50C-407E-A947-70E740481C1C}">
                <a14:useLocalDpi xmlns:a14="http://schemas.microsoft.com/office/drawing/2010/main" val="0"/>
              </a:ext>
            </a:extLst>
          </a:blip>
          <a:srcRect/>
          <a:stretch/>
        </p:blipFill>
        <p:spPr bwMode="auto">
          <a:xfrm>
            <a:off x="5004048" y="1854949"/>
            <a:ext cx="3821018"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Block Arc 4" descr="This is a curved line on a picture of an infant's foot to show how the foot is curved inwards. " title="Line"/>
          <p:cNvSpPr/>
          <p:nvPr/>
        </p:nvSpPr>
        <p:spPr>
          <a:xfrm>
            <a:off x="6732240" y="3406468"/>
            <a:ext cx="1152128" cy="640903"/>
          </a:xfrm>
          <a:prstGeom prst="blockArc">
            <a:avLst>
              <a:gd name="adj1" fmla="val 10584226"/>
              <a:gd name="adj2" fmla="val 575589"/>
              <a:gd name="adj3" fmla="val 0"/>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3" name="Straight Arrow Connector 12" descr="This is an arrow pointing to the bottom of the foot under the toes showing how the foot is rotated around the talus." title="Arrow"/>
          <p:cNvCxnSpPr/>
          <p:nvPr/>
        </p:nvCxnSpPr>
        <p:spPr>
          <a:xfrm flipV="1">
            <a:off x="5148064" y="3760833"/>
            <a:ext cx="288032" cy="10379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98545" y="167260"/>
            <a:ext cx="8229600" cy="1143000"/>
          </a:xfrm>
        </p:spPr>
        <p:txBody>
          <a:bodyPr>
            <a:normAutofit fontScale="90000"/>
          </a:bodyPr>
          <a:lstStyle/>
          <a:p>
            <a:r>
              <a:rPr lang="en-US" sz="4800" b="1" dirty="0" err="1">
                <a:solidFill>
                  <a:schemeClr val="tx2"/>
                </a:solidFill>
              </a:rPr>
              <a:t>Talipes</a:t>
            </a:r>
            <a:r>
              <a:rPr lang="en-US" sz="4800" b="1" dirty="0">
                <a:solidFill>
                  <a:schemeClr val="tx2"/>
                </a:solidFill>
              </a:rPr>
              <a:t> </a:t>
            </a:r>
            <a:r>
              <a:rPr lang="en-US" sz="4800" b="1" dirty="0" err="1">
                <a:solidFill>
                  <a:schemeClr val="tx2"/>
                </a:solidFill>
              </a:rPr>
              <a:t>Equinovarus</a:t>
            </a:r>
            <a:r>
              <a:rPr lang="en-US" sz="4800" b="1" dirty="0">
                <a:solidFill>
                  <a:schemeClr val="tx2"/>
                </a:solidFill>
              </a:rPr>
              <a:t> </a:t>
            </a:r>
            <a:br>
              <a:rPr lang="en-US" sz="4800" b="1" dirty="0">
                <a:solidFill>
                  <a:schemeClr val="tx2"/>
                </a:solidFill>
              </a:rPr>
            </a:br>
            <a:r>
              <a:rPr lang="en-US" sz="3600" b="1" dirty="0">
                <a:solidFill>
                  <a:schemeClr val="tx2"/>
                </a:solidFill>
              </a:rPr>
              <a:t>talus=ankle, </a:t>
            </a:r>
            <a:r>
              <a:rPr lang="en-US" sz="3600" b="1" dirty="0" smtClean="0">
                <a:solidFill>
                  <a:schemeClr val="tx2"/>
                </a:solidFill>
              </a:rPr>
              <a:t>pes=foot</a:t>
            </a:r>
            <a:endParaRPr lang="en-US" sz="3600" dirty="0"/>
          </a:p>
        </p:txBody>
      </p:sp>
    </p:spTree>
    <p:extLst>
      <p:ext uri="{BB962C8B-B14F-4D97-AF65-F5344CB8AC3E}">
        <p14:creationId xmlns:p14="http://schemas.microsoft.com/office/powerpoint/2010/main" val="100794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AutoShape 4" descr="habil"/>
          <p:cNvSpPr>
            <a:spLocks noChangeAspect="1" noChangeArrowheads="1"/>
          </p:cNvSpPr>
          <p:nvPr/>
        </p:nvSpPr>
        <p:spPr bwMode="auto">
          <a:xfrm>
            <a:off x="176213" y="2774950"/>
            <a:ext cx="3246437" cy="514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chemeClr val="tx2"/>
              </a:solidFill>
            </a:endParaRPr>
          </a:p>
        </p:txBody>
      </p:sp>
      <p:sp>
        <p:nvSpPr>
          <p:cNvPr id="427013" name="AutoShape 5" descr="prevn"/>
          <p:cNvSpPr>
            <a:spLocks noChangeAspect="1" noChangeArrowheads="1"/>
          </p:cNvSpPr>
          <p:nvPr/>
        </p:nvSpPr>
        <p:spPr bwMode="auto">
          <a:xfrm>
            <a:off x="176213" y="7462838"/>
            <a:ext cx="1749425" cy="514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chemeClr val="tx2"/>
              </a:solidFill>
            </a:endParaRPr>
          </a:p>
        </p:txBody>
      </p:sp>
      <p:sp>
        <p:nvSpPr>
          <p:cNvPr id="427014" name="AutoShape 6" descr="preval"/>
          <p:cNvSpPr>
            <a:spLocks noChangeAspect="1" noChangeArrowheads="1"/>
          </p:cNvSpPr>
          <p:nvPr/>
        </p:nvSpPr>
        <p:spPr bwMode="auto">
          <a:xfrm>
            <a:off x="176213" y="10690225"/>
            <a:ext cx="3749675" cy="514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chemeClr val="tx2"/>
              </a:solidFill>
            </a:endParaRPr>
          </a:p>
        </p:txBody>
      </p:sp>
      <p:sp>
        <p:nvSpPr>
          <p:cNvPr id="2" name="Rectangle 1"/>
          <p:cNvSpPr/>
          <p:nvPr/>
        </p:nvSpPr>
        <p:spPr>
          <a:xfrm>
            <a:off x="683568" y="4082296"/>
            <a:ext cx="7776864" cy="1938992"/>
          </a:xfrm>
          <a:prstGeom prst="rect">
            <a:avLst/>
          </a:prstGeom>
        </p:spPr>
        <p:txBody>
          <a:bodyPr wrap="square">
            <a:spAutoFit/>
          </a:bodyPr>
          <a:lstStyle/>
          <a:p>
            <a:pPr marL="342900" indent="-342900">
              <a:buClr>
                <a:schemeClr val="tx2"/>
              </a:buClr>
              <a:buSzPct val="75000"/>
              <a:buFont typeface="Arial" panose="020B0604020202020204" pitchFamily="34" charset="0"/>
              <a:buChar char="•"/>
            </a:pPr>
            <a:r>
              <a:rPr lang="en-US" sz="2400" b="1" dirty="0" smtClean="0">
                <a:solidFill>
                  <a:schemeClr val="tx2"/>
                </a:solidFill>
              </a:rPr>
              <a:t>Common musculoskeletal birth defect that </a:t>
            </a:r>
            <a:r>
              <a:rPr lang="en-US" sz="2400" b="1" dirty="0">
                <a:solidFill>
                  <a:schemeClr val="tx2"/>
                </a:solidFill>
              </a:rPr>
              <a:t>if </a:t>
            </a:r>
            <a:r>
              <a:rPr lang="en-US" sz="2400" b="1" dirty="0" smtClean="0">
                <a:solidFill>
                  <a:schemeClr val="tx2"/>
                </a:solidFill>
              </a:rPr>
              <a:t>untreated causes long-term </a:t>
            </a:r>
            <a:r>
              <a:rPr lang="en-US" sz="2400" b="1" dirty="0">
                <a:solidFill>
                  <a:schemeClr val="tx2"/>
                </a:solidFill>
              </a:rPr>
              <a:t>functional </a:t>
            </a:r>
            <a:r>
              <a:rPr lang="en-US" sz="2400" b="1" dirty="0" smtClean="0">
                <a:solidFill>
                  <a:schemeClr val="tx2"/>
                </a:solidFill>
              </a:rPr>
              <a:t>disability</a:t>
            </a:r>
          </a:p>
          <a:p>
            <a:pPr marL="342900" indent="-342900">
              <a:buClr>
                <a:schemeClr val="tx2"/>
              </a:buClr>
              <a:buSzPct val="75000"/>
              <a:buFont typeface="Arial" panose="020B0604020202020204" pitchFamily="34" charset="0"/>
              <a:buChar char="•"/>
            </a:pPr>
            <a:endParaRPr lang="en-US" sz="2400" b="1" dirty="0" smtClean="0">
              <a:solidFill>
                <a:schemeClr val="tx2"/>
              </a:solidFill>
            </a:endParaRPr>
          </a:p>
          <a:p>
            <a:pPr marL="342900" indent="-342900">
              <a:buClr>
                <a:schemeClr val="tx2"/>
              </a:buClr>
              <a:buSzPct val="75000"/>
              <a:buFont typeface="Arial" panose="020B0604020202020204" pitchFamily="34" charset="0"/>
              <a:buChar char="•"/>
            </a:pPr>
            <a:r>
              <a:rPr lang="en-US" sz="2400" b="1" dirty="0" smtClean="0">
                <a:solidFill>
                  <a:schemeClr val="tx2"/>
                </a:solidFill>
              </a:rPr>
              <a:t>Varying severity </a:t>
            </a:r>
          </a:p>
          <a:p>
            <a:pPr marL="342900" indent="-342900">
              <a:buClr>
                <a:srgbClr val="FFC000"/>
              </a:buClr>
              <a:buSzPct val="75000"/>
              <a:buFont typeface="Wingdings" panose="05000000000000000000" pitchFamily="2" charset="2"/>
              <a:buChar char="q"/>
            </a:pPr>
            <a:endParaRPr lang="en-US" sz="2400" b="1" dirty="0" smtClean="0">
              <a:solidFill>
                <a:schemeClr val="tx2"/>
              </a:solidFill>
            </a:endParaRPr>
          </a:p>
        </p:txBody>
      </p:sp>
      <p:pic>
        <p:nvPicPr>
          <p:cNvPr id="11" name="Picture 3" descr="This is a picture of an infant whose feet are turned inwards due to musculoskeletal birth defects.  "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388" y="1312900"/>
            <a:ext cx="1726252" cy="255767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n-US" sz="1000" dirty="0">
              <a:solidFill>
                <a:schemeClr val="tx2"/>
              </a:solidFill>
              <a:latin typeface="Calibri" pitchFamily="34" charset="0"/>
              <a:cs typeface="+mn-cs"/>
            </a:endParaRPr>
          </a:p>
        </p:txBody>
      </p:sp>
      <p:pic>
        <p:nvPicPr>
          <p:cNvPr id="1026" name="Picture 2" descr="This is a picture of an infant whose feet are turned inwards due to musculoskeletal birth defects. This picture shows a severe case." titl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53498"/>
            <a:ext cx="2193925" cy="22764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27" name="Picture 3" descr="This is a picture of an infant whose feet are turned inwards due to musculoskeletal birth defects. This picture shows a mild case of talipes equinovarus." title="Pictur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18232" y="1886886"/>
            <a:ext cx="2214811" cy="14097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8600" y="6042710"/>
            <a:ext cx="5297476" cy="276999"/>
          </a:xfrm>
          <a:prstGeom prst="rect">
            <a:avLst/>
          </a:prstGeom>
        </p:spPr>
        <p:txBody>
          <a:bodyPr wrap="square">
            <a:spAutoFit/>
          </a:bodyPr>
          <a:lstStyle/>
          <a:p>
            <a:pPr algn="ctr"/>
            <a:r>
              <a:rPr lang="en-US" sz="1200" dirty="0" smtClean="0">
                <a:solidFill>
                  <a:schemeClr val="tx2"/>
                </a:solidFill>
              </a:rPr>
              <a:t>Photos </a:t>
            </a:r>
            <a:r>
              <a:rPr lang="en-US" sz="1200" dirty="0">
                <a:solidFill>
                  <a:schemeClr val="tx2"/>
                </a:solidFill>
              </a:rPr>
              <a:t>courtesy of </a:t>
            </a:r>
            <a:r>
              <a:rPr lang="en-US" sz="1200" dirty="0" smtClean="0">
                <a:solidFill>
                  <a:schemeClr val="tx2"/>
                </a:solidFill>
              </a:rPr>
              <a:t>CDC-Beijing </a:t>
            </a:r>
            <a:r>
              <a:rPr lang="en-US" sz="1200" dirty="0">
                <a:solidFill>
                  <a:schemeClr val="tx2"/>
                </a:solidFill>
              </a:rPr>
              <a:t>Medical University collaborative project</a:t>
            </a:r>
          </a:p>
        </p:txBody>
      </p:sp>
      <p:sp>
        <p:nvSpPr>
          <p:cNvPr id="3" name="Title 2"/>
          <p:cNvSpPr>
            <a:spLocks noGrp="1"/>
          </p:cNvSpPr>
          <p:nvPr>
            <p:ph type="title"/>
          </p:nvPr>
        </p:nvSpPr>
        <p:spPr>
          <a:xfrm>
            <a:off x="465137" y="159189"/>
            <a:ext cx="8229600" cy="1143000"/>
          </a:xfrm>
        </p:spPr>
        <p:txBody>
          <a:bodyPr>
            <a:normAutofit/>
          </a:bodyPr>
          <a:lstStyle/>
          <a:p>
            <a:r>
              <a:rPr lang="en-US" altLang="en-US" b="1" dirty="0" err="1">
                <a:solidFill>
                  <a:schemeClr val="tx2"/>
                </a:solidFill>
              </a:rPr>
              <a:t>Talipes</a:t>
            </a:r>
            <a:r>
              <a:rPr lang="en-US" altLang="en-US" b="1" dirty="0">
                <a:solidFill>
                  <a:schemeClr val="tx2"/>
                </a:solidFill>
              </a:rPr>
              <a:t> </a:t>
            </a:r>
            <a:r>
              <a:rPr lang="en-US" altLang="en-US" b="1" dirty="0" err="1">
                <a:solidFill>
                  <a:schemeClr val="tx2"/>
                </a:solidFill>
              </a:rPr>
              <a:t>Equinovarus</a:t>
            </a:r>
            <a:r>
              <a:rPr lang="en-US" altLang="en-US" b="1" dirty="0">
                <a:solidFill>
                  <a:schemeClr val="tx2"/>
                </a:solidFill>
              </a:rPr>
              <a:t>  </a:t>
            </a:r>
            <a:endParaRPr lang="en-US" dirty="0"/>
          </a:p>
        </p:txBody>
      </p:sp>
    </p:spTree>
    <p:extLst>
      <p:ext uri="{BB962C8B-B14F-4D97-AF65-F5344CB8AC3E}">
        <p14:creationId xmlns:p14="http://schemas.microsoft.com/office/powerpoint/2010/main" val="54888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chor="ctr">
            <a:normAutofit/>
          </a:bodyPr>
          <a:lstStyle/>
          <a:p>
            <a:r>
              <a:rPr lang="en-US" sz="3200" b="1" dirty="0" smtClean="0">
                <a:solidFill>
                  <a:schemeClr val="tx2"/>
                </a:solidFill>
              </a:rPr>
              <a:t>Differential Diagnosis</a:t>
            </a:r>
            <a:endParaRPr lang="en-US" sz="3200" b="1" dirty="0">
              <a:solidFill>
                <a:schemeClr val="tx2"/>
              </a:solidFill>
            </a:endParaRPr>
          </a:p>
        </p:txBody>
      </p:sp>
      <p:sp>
        <p:nvSpPr>
          <p:cNvPr id="3" name="Content Placeholder 2"/>
          <p:cNvSpPr>
            <a:spLocks noGrp="1"/>
          </p:cNvSpPr>
          <p:nvPr>
            <p:ph idx="1"/>
          </p:nvPr>
        </p:nvSpPr>
        <p:spPr>
          <a:xfrm>
            <a:off x="457200" y="980728"/>
            <a:ext cx="8291264" cy="5184576"/>
          </a:xfrm>
        </p:spPr>
        <p:txBody>
          <a:bodyPr>
            <a:noAutofit/>
          </a:bodyPr>
          <a:lstStyle/>
          <a:p>
            <a:pPr>
              <a:spcBef>
                <a:spcPts val="600"/>
              </a:spcBef>
              <a:spcAft>
                <a:spcPts val="600"/>
              </a:spcAft>
              <a:buClr>
                <a:schemeClr val="tx2"/>
              </a:buClr>
              <a:buSzPct val="75000"/>
            </a:pPr>
            <a:r>
              <a:rPr lang="en-US" sz="2200" b="1" dirty="0" smtClean="0">
                <a:solidFill>
                  <a:schemeClr val="tx2"/>
                </a:solidFill>
              </a:rPr>
              <a:t>Positional clubfoot </a:t>
            </a:r>
          </a:p>
          <a:p>
            <a:pPr lvl="1">
              <a:spcBef>
                <a:spcPts val="600"/>
              </a:spcBef>
              <a:spcAft>
                <a:spcPts val="600"/>
              </a:spcAft>
              <a:buClr>
                <a:schemeClr val="tx2"/>
              </a:buClr>
              <a:buSzPct val="75000"/>
              <a:buFont typeface="Arial" panose="020B0604020202020204" pitchFamily="34" charset="0"/>
              <a:buChar char="•"/>
            </a:pPr>
            <a:r>
              <a:rPr lang="en-US" sz="2200" b="1" dirty="0">
                <a:solidFill>
                  <a:schemeClr val="tx2"/>
                </a:solidFill>
              </a:rPr>
              <a:t>C</a:t>
            </a:r>
            <a:r>
              <a:rPr lang="en-US" sz="2200" b="1" dirty="0" smtClean="0">
                <a:solidFill>
                  <a:schemeClr val="tx2"/>
                </a:solidFill>
              </a:rPr>
              <a:t>an be manipulated into a normal position</a:t>
            </a:r>
          </a:p>
          <a:p>
            <a:pPr lvl="1">
              <a:spcBef>
                <a:spcPts val="600"/>
              </a:spcBef>
              <a:spcAft>
                <a:spcPts val="600"/>
              </a:spcAft>
              <a:buClr>
                <a:schemeClr val="tx2"/>
              </a:buClr>
              <a:buSzPct val="75000"/>
              <a:buFont typeface="Arial" panose="020B0604020202020204" pitchFamily="34" charset="0"/>
              <a:buChar char="•"/>
            </a:pPr>
            <a:r>
              <a:rPr lang="en-US" sz="2200" b="1" dirty="0" smtClean="0">
                <a:solidFill>
                  <a:schemeClr val="tx2"/>
                </a:solidFill>
              </a:rPr>
              <a:t>Most times do not require treatment</a:t>
            </a:r>
          </a:p>
          <a:p>
            <a:pPr>
              <a:spcBef>
                <a:spcPts val="600"/>
              </a:spcBef>
              <a:spcAft>
                <a:spcPts val="600"/>
              </a:spcAft>
              <a:buClr>
                <a:schemeClr val="tx2"/>
              </a:buClr>
              <a:buSzPct val="75000"/>
            </a:pPr>
            <a:r>
              <a:rPr lang="en-US" sz="2200" b="1" dirty="0" smtClean="0">
                <a:solidFill>
                  <a:schemeClr val="tx2"/>
                </a:solidFill>
              </a:rPr>
              <a:t>Clubfoot </a:t>
            </a:r>
            <a:r>
              <a:rPr lang="en-US" sz="2200" b="1" dirty="0">
                <a:solidFill>
                  <a:schemeClr val="tx2"/>
                </a:solidFill>
              </a:rPr>
              <a:t>associated with neuromuscular diagnoses or syndromes, such as </a:t>
            </a:r>
            <a:endParaRPr lang="en-US" sz="2200" b="1" dirty="0" smtClean="0">
              <a:solidFill>
                <a:schemeClr val="tx2"/>
              </a:solidFill>
            </a:endParaRP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spina bifida (sequence)</a:t>
            </a: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arthrogryposis </a:t>
            </a:r>
            <a:r>
              <a:rPr lang="en-US" sz="2200" b="1" dirty="0">
                <a:solidFill>
                  <a:schemeClr val="tx2"/>
                </a:solidFill>
              </a:rPr>
              <a:t>multiplex </a:t>
            </a:r>
            <a:r>
              <a:rPr lang="en-US" sz="2200" b="1" dirty="0" err="1" smtClean="0">
                <a:solidFill>
                  <a:schemeClr val="tx2"/>
                </a:solidFill>
              </a:rPr>
              <a:t>congenita</a:t>
            </a:r>
            <a:endParaRPr lang="en-US" sz="2200" b="1" dirty="0" smtClean="0">
              <a:solidFill>
                <a:schemeClr val="tx2"/>
              </a:solidFill>
            </a:endParaRP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congenital </a:t>
            </a:r>
            <a:r>
              <a:rPr lang="en-US" sz="2200" b="1" dirty="0" err="1">
                <a:solidFill>
                  <a:schemeClr val="tx2"/>
                </a:solidFill>
              </a:rPr>
              <a:t>myotonic</a:t>
            </a:r>
            <a:r>
              <a:rPr lang="en-US" sz="2200" b="1" dirty="0">
                <a:solidFill>
                  <a:schemeClr val="tx2"/>
                </a:solidFill>
              </a:rPr>
              <a:t> </a:t>
            </a:r>
            <a:r>
              <a:rPr lang="en-US" sz="2200" b="1" dirty="0" smtClean="0">
                <a:solidFill>
                  <a:schemeClr val="tx2"/>
                </a:solidFill>
              </a:rPr>
              <a:t>dystrophy</a:t>
            </a: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diastrophic dysplasia</a:t>
            </a: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chromosomal abnormalities</a:t>
            </a:r>
            <a:endParaRPr lang="en-US" sz="2200" b="1" dirty="0">
              <a:solidFill>
                <a:schemeClr val="tx2"/>
              </a:solidFill>
            </a:endParaRPr>
          </a:p>
          <a:p>
            <a:pPr>
              <a:spcBef>
                <a:spcPts val="600"/>
              </a:spcBef>
              <a:spcAft>
                <a:spcPts val="600"/>
              </a:spcAft>
              <a:buClr>
                <a:schemeClr val="tx2"/>
              </a:buClr>
              <a:buSzPct val="75000"/>
            </a:pPr>
            <a:r>
              <a:rPr lang="en-US" sz="2200" b="1" dirty="0">
                <a:solidFill>
                  <a:schemeClr val="tx2"/>
                </a:solidFill>
              </a:rPr>
              <a:t>Tibial and other limb deficiencies can mimic clubfoot</a:t>
            </a:r>
          </a:p>
          <a:p>
            <a:pPr>
              <a:spcBef>
                <a:spcPts val="600"/>
              </a:spcBef>
              <a:spcAft>
                <a:spcPts val="600"/>
              </a:spcAft>
              <a:buClr>
                <a:schemeClr val="tx2"/>
              </a:buClr>
              <a:buSzPct val="75000"/>
            </a:pPr>
            <a:endParaRPr lang="en-US" sz="2200" b="1" dirty="0">
              <a:solidFill>
                <a:schemeClr val="tx2"/>
              </a:solidFill>
            </a:endParaRPr>
          </a:p>
        </p:txBody>
      </p:sp>
      <p:sp>
        <p:nvSpPr>
          <p:cNvPr id="4" name="Slide Number Placeholder 3"/>
          <p:cNvSpPr>
            <a:spLocks noGrp="1"/>
          </p:cNvSpPr>
          <p:nvPr>
            <p:ph type="sldNum" sz="quarter" idx="12"/>
          </p:nvPr>
        </p:nvSpPr>
        <p:spPr/>
        <p:txBody>
          <a:bodyPr/>
          <a:lstStyle/>
          <a:p>
            <a:fld id="{6B036E77-E322-4B37-8F39-BE5037A080BF}" type="slidenum">
              <a:rPr lang="en-US" smtClean="0">
                <a:solidFill>
                  <a:schemeClr val="tx2"/>
                </a:solidFill>
              </a:rPr>
              <a:pPr/>
              <a:t>7</a:t>
            </a:fld>
            <a:endParaRPr lang="en-US" dirty="0">
              <a:solidFill>
                <a:schemeClr val="tx2"/>
              </a:solidFill>
            </a:endParaRPr>
          </a:p>
        </p:txBody>
      </p:sp>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n-US" sz="1000" dirty="0">
              <a:solidFill>
                <a:schemeClr val="tx2"/>
              </a:solidFill>
              <a:latin typeface="Calibri" pitchFamily="34" charset="0"/>
              <a:cs typeface="+mn-cs"/>
            </a:endParaRPr>
          </a:p>
        </p:txBody>
      </p:sp>
      <p:pic>
        <p:nvPicPr>
          <p:cNvPr id="6" name="Picture 5" descr="Limb_Tib_Apl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84168" y="3284984"/>
            <a:ext cx="2736574" cy="1761548"/>
          </a:xfrm>
          <a:prstGeom prst="rect">
            <a:avLst/>
          </a:prstGeom>
          <a:noFill/>
          <a:ln>
            <a:solidFill>
              <a:schemeClr val="tx2"/>
            </a:solidFill>
          </a:ln>
        </p:spPr>
      </p:pic>
      <p:sp>
        <p:nvSpPr>
          <p:cNvPr id="7" name="TextBox 6"/>
          <p:cNvSpPr txBox="1"/>
          <p:nvPr/>
        </p:nvSpPr>
        <p:spPr>
          <a:xfrm>
            <a:off x="6372200" y="5179258"/>
            <a:ext cx="2460374" cy="369332"/>
          </a:xfrm>
          <a:prstGeom prst="rect">
            <a:avLst/>
          </a:prstGeom>
          <a:noFill/>
        </p:spPr>
        <p:txBody>
          <a:bodyPr wrap="square" rtlCol="0">
            <a:spAutoFit/>
          </a:bodyPr>
          <a:lstStyle/>
          <a:p>
            <a:r>
              <a:rPr lang="en-US" dirty="0" smtClean="0">
                <a:solidFill>
                  <a:schemeClr val="tx2"/>
                </a:solidFill>
              </a:rPr>
              <a:t>Tibial reduction defect</a:t>
            </a:r>
            <a:endParaRPr lang="en-US" dirty="0">
              <a:solidFill>
                <a:schemeClr val="tx2"/>
              </a:solidFill>
            </a:endParaRPr>
          </a:p>
        </p:txBody>
      </p:sp>
      <p:sp>
        <p:nvSpPr>
          <p:cNvPr id="8" name="Rectangle 7"/>
          <p:cNvSpPr/>
          <p:nvPr/>
        </p:nvSpPr>
        <p:spPr>
          <a:xfrm>
            <a:off x="0" y="6123801"/>
            <a:ext cx="4919464" cy="276999"/>
          </a:xfrm>
          <a:prstGeom prst="rect">
            <a:avLst/>
          </a:prstGeom>
        </p:spPr>
        <p:txBody>
          <a:bodyPr wrap="square">
            <a:spAutoFit/>
          </a:bodyPr>
          <a:lstStyle/>
          <a:p>
            <a:pPr algn="ctr"/>
            <a:r>
              <a:rPr lang="en-US" sz="1200" dirty="0" smtClean="0">
                <a:solidFill>
                  <a:schemeClr val="tx2"/>
                </a:solidFill>
              </a:rPr>
              <a:t>Photo </a:t>
            </a:r>
            <a:r>
              <a:rPr lang="en-US" sz="1200" dirty="0">
                <a:solidFill>
                  <a:schemeClr val="tx2"/>
                </a:solidFill>
              </a:rPr>
              <a:t>courtesy of </a:t>
            </a:r>
            <a:r>
              <a:rPr lang="en-US" sz="1200" dirty="0" smtClean="0">
                <a:solidFill>
                  <a:schemeClr val="tx2"/>
                </a:solidFill>
              </a:rPr>
              <a:t>CDC-Beijing </a:t>
            </a:r>
            <a:r>
              <a:rPr lang="en-US" sz="1200" dirty="0">
                <a:solidFill>
                  <a:schemeClr val="tx2"/>
                </a:solidFill>
              </a:rPr>
              <a:t>Medical University collaborative project</a:t>
            </a:r>
          </a:p>
        </p:txBody>
      </p:sp>
    </p:spTree>
    <p:extLst>
      <p:ext uri="{BB962C8B-B14F-4D97-AF65-F5344CB8AC3E}">
        <p14:creationId xmlns:p14="http://schemas.microsoft.com/office/powerpoint/2010/main" val="304712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994122"/>
          </a:xfrm>
        </p:spPr>
        <p:txBody>
          <a:bodyPr anchor="ctr">
            <a:normAutofit/>
          </a:bodyPr>
          <a:lstStyle/>
          <a:p>
            <a:r>
              <a:rPr lang="en-US" sz="3200" dirty="0" smtClean="0">
                <a:solidFill>
                  <a:schemeClr val="tx2"/>
                </a:solidFill>
              </a:rPr>
              <a:t>Etiology</a:t>
            </a:r>
            <a:endParaRPr lang="en-US" sz="3200" dirty="0">
              <a:solidFill>
                <a:schemeClr val="tx2"/>
              </a:solidFill>
            </a:endParaRPr>
          </a:p>
        </p:txBody>
      </p:sp>
      <p:sp>
        <p:nvSpPr>
          <p:cNvPr id="4" name="Content Placeholder 3"/>
          <p:cNvSpPr>
            <a:spLocks noGrp="1"/>
          </p:cNvSpPr>
          <p:nvPr>
            <p:ph idx="1"/>
          </p:nvPr>
        </p:nvSpPr>
        <p:spPr>
          <a:xfrm>
            <a:off x="971600" y="1124744"/>
            <a:ext cx="7416823" cy="4536504"/>
          </a:xfrm>
        </p:spPr>
        <p:txBody>
          <a:bodyPr/>
          <a:lstStyle/>
          <a:p>
            <a:pPr>
              <a:lnSpc>
                <a:spcPct val="150000"/>
              </a:lnSpc>
              <a:buClr>
                <a:schemeClr val="tx2"/>
              </a:buClr>
              <a:buFont typeface="Arial" panose="020B0604020202020204" pitchFamily="34" charset="0"/>
              <a:buChar char="•"/>
            </a:pPr>
            <a:r>
              <a:rPr lang="en-US" dirty="0" smtClean="0">
                <a:solidFill>
                  <a:schemeClr val="tx2"/>
                </a:solidFill>
              </a:rPr>
              <a:t>Poorly understood</a:t>
            </a:r>
          </a:p>
          <a:p>
            <a:pPr>
              <a:lnSpc>
                <a:spcPct val="150000"/>
              </a:lnSpc>
              <a:buClr>
                <a:schemeClr val="tx2"/>
              </a:buClr>
              <a:buFont typeface="Arial" panose="020B0604020202020204" pitchFamily="34" charset="0"/>
              <a:buChar char="•"/>
            </a:pPr>
            <a:r>
              <a:rPr lang="en-US" dirty="0" smtClean="0">
                <a:solidFill>
                  <a:schemeClr val="tx2"/>
                </a:solidFill>
              </a:rPr>
              <a:t>Generally considered to be multifactorial</a:t>
            </a:r>
          </a:p>
          <a:p>
            <a:pPr lvl="1">
              <a:lnSpc>
                <a:spcPct val="150000"/>
              </a:lnSpc>
              <a:buClr>
                <a:schemeClr val="tx2"/>
              </a:buClr>
              <a:buFont typeface="Arial" panose="020B0604020202020204" pitchFamily="34" charset="0"/>
              <a:buChar char="•"/>
            </a:pPr>
            <a:r>
              <a:rPr lang="en-US" dirty="0" smtClean="0">
                <a:solidFill>
                  <a:schemeClr val="tx2"/>
                </a:solidFill>
              </a:rPr>
              <a:t>Evidence for a genetic contribution*</a:t>
            </a:r>
          </a:p>
          <a:p>
            <a:pPr lvl="2">
              <a:lnSpc>
                <a:spcPct val="150000"/>
              </a:lnSpc>
              <a:buClr>
                <a:schemeClr val="tx2"/>
              </a:buClr>
            </a:pPr>
            <a:r>
              <a:rPr lang="en-US" b="1" dirty="0" smtClean="0">
                <a:solidFill>
                  <a:schemeClr val="tx2"/>
                </a:solidFill>
              </a:rPr>
              <a:t>Prevalence varies among ethnic groups</a:t>
            </a:r>
          </a:p>
          <a:p>
            <a:pPr lvl="2">
              <a:buClr>
                <a:schemeClr val="tx2"/>
              </a:buClr>
            </a:pPr>
            <a:r>
              <a:rPr lang="en-US" b="1" dirty="0" smtClean="0">
                <a:solidFill>
                  <a:schemeClr val="tx2"/>
                </a:solidFill>
              </a:rPr>
              <a:t>Twin studies showing  higher concordance in monozygotic than in dizygotic twins</a:t>
            </a:r>
          </a:p>
          <a:p>
            <a:pPr lvl="2">
              <a:buClr>
                <a:schemeClr val="tx2"/>
              </a:buClr>
            </a:pPr>
            <a:r>
              <a:rPr lang="en-US" b="1" dirty="0" smtClean="0">
                <a:solidFill>
                  <a:schemeClr val="tx2"/>
                </a:solidFill>
              </a:rPr>
              <a:t>Runs </a:t>
            </a:r>
            <a:r>
              <a:rPr lang="en-US" b="1" dirty="0">
                <a:solidFill>
                  <a:schemeClr val="tx2"/>
                </a:solidFill>
              </a:rPr>
              <a:t>in families</a:t>
            </a:r>
          </a:p>
          <a:p>
            <a:pPr marL="914400" lvl="2" indent="0">
              <a:buClr>
                <a:schemeClr val="tx2"/>
              </a:buClr>
              <a:buNone/>
            </a:pPr>
            <a:endParaRPr lang="en-US" b="1" dirty="0" smtClean="0">
              <a:solidFill>
                <a:schemeClr val="tx2"/>
              </a:solidFill>
            </a:endParaRPr>
          </a:p>
          <a:p>
            <a:pPr lvl="1">
              <a:buClr>
                <a:schemeClr val="tx2"/>
              </a:buClr>
              <a:buFont typeface="Arial" panose="020B0604020202020204" pitchFamily="34" charset="0"/>
              <a:buChar char="•"/>
            </a:pPr>
            <a:r>
              <a:rPr lang="en-US" dirty="0" smtClean="0">
                <a:solidFill>
                  <a:schemeClr val="tx2"/>
                </a:solidFill>
              </a:rPr>
              <a:t>Evidence for environmental contribution</a:t>
            </a:r>
          </a:p>
          <a:p>
            <a:pPr lvl="2">
              <a:buClr>
                <a:schemeClr val="tx2"/>
              </a:buClr>
            </a:pPr>
            <a:r>
              <a:rPr lang="en-US" b="1" dirty="0" smtClean="0">
                <a:solidFill>
                  <a:schemeClr val="tx2"/>
                </a:solidFill>
              </a:rPr>
              <a:t>Smoking</a:t>
            </a: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n-US" sz="1000" dirty="0">
              <a:solidFill>
                <a:schemeClr val="tx2"/>
              </a:solidFill>
              <a:latin typeface="Calibri" pitchFamily="34" charset="0"/>
              <a:cs typeface="+mn-cs"/>
            </a:endParaRPr>
          </a:p>
        </p:txBody>
      </p:sp>
      <p:sp>
        <p:nvSpPr>
          <p:cNvPr id="2" name="TextBox 1"/>
          <p:cNvSpPr txBox="1"/>
          <p:nvPr/>
        </p:nvSpPr>
        <p:spPr>
          <a:xfrm>
            <a:off x="457200" y="6021288"/>
            <a:ext cx="4561505" cy="584775"/>
          </a:xfrm>
          <a:prstGeom prst="rect">
            <a:avLst/>
          </a:prstGeom>
          <a:noFill/>
        </p:spPr>
        <p:txBody>
          <a:bodyPr wrap="none" rtlCol="0">
            <a:spAutoFit/>
          </a:bodyPr>
          <a:lstStyle/>
          <a:p>
            <a:r>
              <a:rPr lang="en-US" sz="1600" dirty="0" smtClean="0">
                <a:solidFill>
                  <a:schemeClr val="tx2"/>
                </a:solidFill>
              </a:rPr>
              <a:t>*Source: </a:t>
            </a:r>
            <a:r>
              <a:rPr lang="en-US" sz="1600" dirty="0" err="1" smtClean="0">
                <a:solidFill>
                  <a:schemeClr val="tx2"/>
                </a:solidFill>
              </a:rPr>
              <a:t>Miedzybrodzka</a:t>
            </a:r>
            <a:r>
              <a:rPr lang="en-US" sz="1600" dirty="0" smtClean="0">
                <a:solidFill>
                  <a:schemeClr val="tx2"/>
                </a:solidFill>
              </a:rPr>
              <a:t> </a:t>
            </a:r>
            <a:r>
              <a:rPr lang="en-US" sz="1600" dirty="0">
                <a:solidFill>
                  <a:schemeClr val="tx2"/>
                </a:solidFill>
              </a:rPr>
              <a:t>Z. 2003.  </a:t>
            </a:r>
            <a:r>
              <a:rPr lang="sv-SE" sz="1600" dirty="0">
                <a:solidFill>
                  <a:schemeClr val="tx2"/>
                </a:solidFill>
              </a:rPr>
              <a:t>J. Anat. 202:37–42</a:t>
            </a:r>
          </a:p>
          <a:p>
            <a:endParaRPr lang="en-US" sz="1600" dirty="0"/>
          </a:p>
        </p:txBody>
      </p:sp>
    </p:spTree>
    <p:extLst>
      <p:ext uri="{BB962C8B-B14F-4D97-AF65-F5344CB8AC3E}">
        <p14:creationId xmlns:p14="http://schemas.microsoft.com/office/powerpoint/2010/main" val="40488241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1663265"/>
            <a:ext cx="1923925" cy="369332"/>
          </a:xfrm>
          <a:prstGeom prst="rect">
            <a:avLst/>
          </a:prstGeom>
        </p:spPr>
        <p:txBody>
          <a:bodyPr wrap="none">
            <a:spAutoFit/>
          </a:bodyPr>
          <a:lstStyle/>
          <a:p>
            <a:r>
              <a:rPr lang="en-US" altLang="en-US" b="1" dirty="0">
                <a:solidFill>
                  <a:schemeClr val="tx2"/>
                </a:solidFill>
              </a:rPr>
              <a:t>Clinical evaluation</a:t>
            </a:r>
          </a:p>
        </p:txBody>
      </p:sp>
      <p:sp>
        <p:nvSpPr>
          <p:cNvPr id="4" name="Rectangle 3"/>
          <p:cNvSpPr/>
          <p:nvPr/>
        </p:nvSpPr>
        <p:spPr>
          <a:xfrm>
            <a:off x="5998355" y="1670914"/>
            <a:ext cx="820225" cy="369332"/>
          </a:xfrm>
          <a:prstGeom prst="rect">
            <a:avLst/>
          </a:prstGeom>
        </p:spPr>
        <p:txBody>
          <a:bodyPr wrap="none">
            <a:spAutoFit/>
          </a:bodyPr>
          <a:lstStyle/>
          <a:p>
            <a:r>
              <a:rPr lang="en-US" altLang="en-US" b="1" dirty="0">
                <a:solidFill>
                  <a:schemeClr val="tx2"/>
                </a:solidFill>
              </a:rPr>
              <a:t>X-Rays</a:t>
            </a:r>
          </a:p>
        </p:txBody>
      </p:sp>
      <p:sp>
        <p:nvSpPr>
          <p:cNvPr id="10"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n-US" sz="1000" dirty="0">
              <a:solidFill>
                <a:schemeClr val="tx2"/>
              </a:solidFill>
              <a:latin typeface="Calibri" pitchFamily="34" charset="0"/>
              <a:cs typeface="+mn-cs"/>
            </a:endParaRPr>
          </a:p>
        </p:txBody>
      </p:sp>
      <p:sp>
        <p:nvSpPr>
          <p:cNvPr id="11" name="Rettangolo 2"/>
          <p:cNvSpPr>
            <a:spLocks noChangeArrowheads="1"/>
          </p:cNvSpPr>
          <p:nvPr/>
        </p:nvSpPr>
        <p:spPr bwMode="auto">
          <a:xfrm>
            <a:off x="310410" y="867999"/>
            <a:ext cx="8479397" cy="707886"/>
          </a:xfrm>
          <a:prstGeom prst="rect">
            <a:avLst/>
          </a:prstGeom>
          <a:solidFill>
            <a:schemeClr val="accent2">
              <a:lumMod val="40000"/>
              <a:lumOff val="60000"/>
            </a:schemeClr>
          </a:solidFill>
          <a:ln w="9525">
            <a:solidFill>
              <a:srgbClr val="002060"/>
            </a:solidFill>
            <a:miter lim="800000"/>
            <a:headEnd/>
            <a:tailEnd/>
          </a:ln>
        </p:spPr>
        <p:txBody>
          <a:bodyPr wrap="square">
            <a:spAutoFit/>
          </a:bodyPr>
          <a:lstStyle/>
          <a:p>
            <a:pPr algn="ctr"/>
            <a:r>
              <a:rPr lang="en-US" sz="2000" b="1" dirty="0" smtClean="0">
                <a:solidFill>
                  <a:schemeClr val="tx2"/>
                </a:solidFill>
              </a:rPr>
              <a:t>Talipes equinovarus is usually diagnosed by physical exam, but at times an x-ray may be necessary</a:t>
            </a:r>
          </a:p>
        </p:txBody>
      </p:sp>
      <p:sp>
        <p:nvSpPr>
          <p:cNvPr id="9" name="Rettangolo 3"/>
          <p:cNvSpPr>
            <a:spLocks noChangeArrowheads="1"/>
          </p:cNvSpPr>
          <p:nvPr/>
        </p:nvSpPr>
        <p:spPr bwMode="auto">
          <a:xfrm>
            <a:off x="823590" y="5316163"/>
            <a:ext cx="7204323" cy="707886"/>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pPr algn="ctr"/>
            <a:r>
              <a:rPr lang="en-US" sz="2000" b="1" dirty="0" smtClean="0">
                <a:solidFill>
                  <a:schemeClr val="tx2"/>
                </a:solidFill>
                <a:latin typeface="Calibri" pitchFamily="34" charset="0"/>
              </a:rPr>
              <a:t>Prenatal diagnoses should not be included in surveillance data unless it is confirmed </a:t>
            </a:r>
            <a:r>
              <a:rPr lang="en-US" sz="2000" b="1" dirty="0" err="1" smtClean="0">
                <a:solidFill>
                  <a:schemeClr val="tx2"/>
                </a:solidFill>
                <a:latin typeface="Calibri" pitchFamily="34" charset="0"/>
              </a:rPr>
              <a:t>postnatally</a:t>
            </a:r>
            <a:r>
              <a:rPr lang="en-US" sz="2000" b="1" dirty="0" smtClean="0">
                <a:solidFill>
                  <a:schemeClr val="tx2"/>
                </a:solidFill>
                <a:latin typeface="Calibri" pitchFamily="34" charset="0"/>
              </a:rPr>
              <a:t>.</a:t>
            </a:r>
            <a:r>
              <a:rPr lang="en-US" sz="2000" dirty="0" smtClean="0">
                <a:solidFill>
                  <a:schemeClr val="tx2"/>
                </a:solidFill>
                <a:latin typeface="Calibri" pitchFamily="34" charset="0"/>
              </a:rPr>
              <a:t>  </a:t>
            </a:r>
          </a:p>
        </p:txBody>
      </p:sp>
      <p:pic>
        <p:nvPicPr>
          <p:cNvPr id="12291" name="Picture 3" descr="This picture shows an example of a clinical evaluation of an infant with talipes equinovarus. " title="Pictur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420" y="2046564"/>
            <a:ext cx="1976755" cy="31248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7" descr="This picture is an x-ray image and shows the left foot turned inward at a 90 degree angle." title="X-ray imag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50605" y="2032597"/>
            <a:ext cx="2071370" cy="313880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6563" y="6241783"/>
            <a:ext cx="5297476" cy="276999"/>
          </a:xfrm>
          <a:prstGeom prst="rect">
            <a:avLst/>
          </a:prstGeom>
        </p:spPr>
        <p:txBody>
          <a:bodyPr wrap="square">
            <a:spAutoFit/>
          </a:bodyPr>
          <a:lstStyle/>
          <a:p>
            <a:pPr algn="ctr"/>
            <a:r>
              <a:rPr lang="en-US" sz="1200" dirty="0" smtClean="0">
                <a:solidFill>
                  <a:schemeClr val="tx2"/>
                </a:solidFill>
              </a:rPr>
              <a:t>Photo </a:t>
            </a:r>
            <a:r>
              <a:rPr lang="en-US" sz="1200" dirty="0">
                <a:solidFill>
                  <a:schemeClr val="tx2"/>
                </a:solidFill>
              </a:rPr>
              <a:t>courtesy of </a:t>
            </a:r>
            <a:r>
              <a:rPr lang="en-US" sz="1200" dirty="0" smtClean="0">
                <a:solidFill>
                  <a:schemeClr val="tx2"/>
                </a:solidFill>
              </a:rPr>
              <a:t>CDC-Beijing </a:t>
            </a:r>
            <a:r>
              <a:rPr lang="en-US" sz="1200" dirty="0">
                <a:solidFill>
                  <a:schemeClr val="tx2"/>
                </a:solidFill>
              </a:rPr>
              <a:t>Medical University collaborative project</a:t>
            </a:r>
          </a:p>
        </p:txBody>
      </p:sp>
      <p:sp>
        <p:nvSpPr>
          <p:cNvPr id="2" name="Title 1"/>
          <p:cNvSpPr>
            <a:spLocks noGrp="1"/>
          </p:cNvSpPr>
          <p:nvPr>
            <p:ph type="title"/>
          </p:nvPr>
        </p:nvSpPr>
        <p:spPr>
          <a:xfrm>
            <a:off x="435308" y="35212"/>
            <a:ext cx="8229600" cy="752149"/>
          </a:xfrm>
        </p:spPr>
        <p:txBody>
          <a:bodyPr>
            <a:normAutofit fontScale="90000"/>
          </a:bodyPr>
          <a:lstStyle/>
          <a:p>
            <a:r>
              <a:rPr lang="en-US" altLang="en-US" b="1" dirty="0" smtClean="0">
                <a:solidFill>
                  <a:schemeClr val="tx2"/>
                </a:solidFill>
              </a:rPr>
              <a:t>Diagnosis</a:t>
            </a:r>
            <a:endParaRPr lang="en-US" dirty="0"/>
          </a:p>
        </p:txBody>
      </p:sp>
    </p:spTree>
    <p:extLst>
      <p:ext uri="{BB962C8B-B14F-4D97-AF65-F5344CB8AC3E}">
        <p14:creationId xmlns:p14="http://schemas.microsoft.com/office/powerpoint/2010/main" val="193772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5374</TotalTime>
  <Words>2462</Words>
  <Application>Microsoft Office PowerPoint</Application>
  <PresentationFormat>On-screen Show (4:3)</PresentationFormat>
  <Paragraphs>227</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Myriad Web Pro</vt:lpstr>
      <vt:lpstr>Tahoma</vt:lpstr>
      <vt:lpstr>Wingdings</vt:lpstr>
      <vt:lpstr>Tema di Office</vt:lpstr>
      <vt:lpstr>NCHHSTP_PPT_dark(</vt:lpstr>
      <vt:lpstr>Idiopathic Talipes Equinovarus (Congenital Clubfoot)</vt:lpstr>
      <vt:lpstr>Learning Objectives</vt:lpstr>
      <vt:lpstr>Anatomy of the Foot</vt:lpstr>
      <vt:lpstr>Talipes Equinovarus</vt:lpstr>
      <vt:lpstr>Talipes Equinovarus  talus=ankle, pes=foot</vt:lpstr>
      <vt:lpstr>Talipes Equinovarus  </vt:lpstr>
      <vt:lpstr>Differential Diagnosis</vt:lpstr>
      <vt:lpstr>Etiology</vt:lpstr>
      <vt:lpstr>Diagnosis</vt:lpstr>
      <vt:lpstr>Epidemiologic Features of Talipes Equinovarus</vt:lpstr>
      <vt:lpstr>Elements for Description</vt:lpstr>
      <vt:lpstr>Relevant ICD-10 Codes</vt:lpstr>
      <vt:lpstr>Talipes Calcaneovarus </vt:lpstr>
      <vt:lpstr>Talipes Calcaneovalgus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Pierpaolo</dc:creator>
  <cp:lastModifiedBy>Moore, Meredith (CDC/ONDIEH/NCBDDD)</cp:lastModifiedBy>
  <cp:revision>399</cp:revision>
  <cp:lastPrinted>2015-01-29T15:32:04Z</cp:lastPrinted>
  <dcterms:created xsi:type="dcterms:W3CDTF">2014-04-24T05:45:44Z</dcterms:created>
  <dcterms:modified xsi:type="dcterms:W3CDTF">2017-11-21T17:14:13Z</dcterms:modified>
</cp:coreProperties>
</file>