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66" r:id="rId2"/>
    <p:sldId id="261" r:id="rId3"/>
    <p:sldId id="265" r:id="rId4"/>
    <p:sldId id="266" r:id="rId5"/>
    <p:sldId id="267" r:id="rId6"/>
    <p:sldId id="263" r:id="rId7"/>
    <p:sldId id="272" r:id="rId8"/>
    <p:sldId id="269" r:id="rId9"/>
    <p:sldId id="270" r:id="rId10"/>
    <p:sldId id="347" r:id="rId11"/>
    <p:sldId id="338" r:id="rId12"/>
    <p:sldId id="340" r:id="rId13"/>
    <p:sldId id="339" r:id="rId14"/>
    <p:sldId id="348" r:id="rId15"/>
    <p:sldId id="341" r:id="rId16"/>
    <p:sldId id="326" r:id="rId17"/>
    <p:sldId id="271" r:id="rId18"/>
    <p:sldId id="278" r:id="rId19"/>
    <p:sldId id="277" r:id="rId20"/>
    <p:sldId id="276" r:id="rId21"/>
    <p:sldId id="275" r:id="rId22"/>
    <p:sldId id="273" r:id="rId23"/>
    <p:sldId id="327" r:id="rId24"/>
    <p:sldId id="286" r:id="rId25"/>
    <p:sldId id="333" r:id="rId26"/>
    <p:sldId id="285" r:id="rId27"/>
    <p:sldId id="345" r:id="rId28"/>
    <p:sldId id="346" r:id="rId29"/>
    <p:sldId id="334" r:id="rId30"/>
    <p:sldId id="287" r:id="rId31"/>
    <p:sldId id="294" r:id="rId32"/>
    <p:sldId id="293" r:id="rId33"/>
    <p:sldId id="281" r:id="rId34"/>
    <p:sldId id="280" r:id="rId35"/>
    <p:sldId id="279" r:id="rId36"/>
    <p:sldId id="288" r:id="rId37"/>
    <p:sldId id="343" r:id="rId38"/>
    <p:sldId id="289" r:id="rId39"/>
    <p:sldId id="321" r:id="rId40"/>
    <p:sldId id="328" r:id="rId41"/>
    <p:sldId id="290" r:id="rId42"/>
    <p:sldId id="292" r:id="rId43"/>
    <p:sldId id="295" r:id="rId44"/>
    <p:sldId id="296" r:id="rId45"/>
    <p:sldId id="297" r:id="rId46"/>
    <p:sldId id="298" r:id="rId47"/>
    <p:sldId id="299" r:id="rId48"/>
    <p:sldId id="363" r:id="rId49"/>
    <p:sldId id="300" r:id="rId50"/>
    <p:sldId id="364" r:id="rId51"/>
    <p:sldId id="329" r:id="rId52"/>
    <p:sldId id="301" r:id="rId53"/>
    <p:sldId id="303" r:id="rId54"/>
    <p:sldId id="351" r:id="rId55"/>
    <p:sldId id="306" r:id="rId56"/>
    <p:sldId id="305" r:id="rId57"/>
    <p:sldId id="322" r:id="rId58"/>
    <p:sldId id="307" r:id="rId59"/>
    <p:sldId id="318" r:id="rId60"/>
    <p:sldId id="360" r:id="rId61"/>
    <p:sldId id="353" r:id="rId62"/>
    <p:sldId id="355" r:id="rId63"/>
    <p:sldId id="356" r:id="rId64"/>
    <p:sldId id="357" r:id="rId65"/>
    <p:sldId id="358" r:id="rId66"/>
    <p:sldId id="352" r:id="rId67"/>
    <p:sldId id="309" r:id="rId68"/>
    <p:sldId id="310" r:id="rId69"/>
    <p:sldId id="311" r:id="rId70"/>
    <p:sldId id="312" r:id="rId71"/>
    <p:sldId id="365" r:id="rId72"/>
    <p:sldId id="367"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teja, Ritu (CDC/OPHSS/NCHS)" initials="TR(" lastIdx="1" clrIdx="0">
    <p:extLst>
      <p:ext uri="{19B8F6BF-5375-455C-9EA6-DF929625EA0E}">
        <p15:presenceInfo xmlns:p15="http://schemas.microsoft.com/office/powerpoint/2012/main" userId="S-1-5-21-1207783550-2075000910-922709458-1711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B0"/>
    <a:srgbClr val="005296"/>
    <a:srgbClr val="EFA207"/>
    <a:srgbClr val="FFD13F"/>
    <a:srgbClr val="FFB601"/>
    <a:srgbClr val="84B4E0"/>
    <a:srgbClr val="FFD03B"/>
    <a:srgbClr val="E9900D"/>
    <a:srgbClr val="F6BB00"/>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3" autoAdjust="0"/>
    <p:restoredTop sz="64630" autoAdjust="0"/>
  </p:normalViewPr>
  <p:slideViewPr>
    <p:cSldViewPr snapToGrid="0">
      <p:cViewPr varScale="1">
        <p:scale>
          <a:sx n="63" d="100"/>
          <a:sy n="63" d="100"/>
        </p:scale>
        <p:origin x="153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AD517-0FC1-46DE-8887-656483AF0C8D}"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D3987-13FE-44B0-BA16-492773685D1C}" type="slidenum">
              <a:rPr lang="en-US" smtClean="0"/>
              <a:t>‹#›</a:t>
            </a:fld>
            <a:endParaRPr lang="en-US"/>
          </a:p>
        </p:txBody>
      </p:sp>
    </p:spTree>
    <p:extLst>
      <p:ext uri="{BB962C8B-B14F-4D97-AF65-F5344CB8AC3E}">
        <p14:creationId xmlns:p14="http://schemas.microsoft.com/office/powerpoint/2010/main" val="61829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Data2020 is one part of the HealthyPeople.gov website where you can find: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 for objectives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Technical information about objectives and data sources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Visual displays of data. </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2</a:t>
            </a:fld>
            <a:endParaRPr lang="en-US"/>
          </a:p>
        </p:txBody>
      </p:sp>
    </p:spTree>
    <p:extLst>
      <p:ext uri="{BB962C8B-B14F-4D97-AF65-F5344CB8AC3E}">
        <p14:creationId xmlns:p14="http://schemas.microsoft.com/office/powerpoint/2010/main" val="4261661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11</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you’ll find an explanation about why this TA is important in our current health system…</a:t>
            </a:r>
          </a:p>
          <a:p>
            <a:pPr lvl="0"/>
            <a:br>
              <a:rPr lang="en-US" sz="120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11</a:t>
            </a:fld>
            <a:endParaRPr lang="en-US"/>
          </a:p>
        </p:txBody>
      </p:sp>
    </p:spTree>
    <p:extLst>
      <p:ext uri="{BB962C8B-B14F-4D97-AF65-F5344CB8AC3E}">
        <p14:creationId xmlns:p14="http://schemas.microsoft.com/office/powerpoint/2010/main" val="24544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12</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Emerging Issues…</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12</a:t>
            </a:fld>
            <a:endParaRPr lang="en-US"/>
          </a:p>
        </p:txBody>
      </p:sp>
    </p:spTree>
    <p:extLst>
      <p:ext uri="{BB962C8B-B14F-4D97-AF65-F5344CB8AC3E}">
        <p14:creationId xmlns:p14="http://schemas.microsoft.com/office/powerpoint/2010/main" val="1488543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12</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And Relevant references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F6D3987-13FE-44B0-BA16-492773685D1C}" type="slidenum">
              <a:rPr lang="en-US" smtClean="0"/>
              <a:t>13</a:t>
            </a:fld>
            <a:endParaRPr lang="en-US"/>
          </a:p>
        </p:txBody>
      </p:sp>
    </p:spTree>
    <p:extLst>
      <p:ext uri="{BB962C8B-B14F-4D97-AF65-F5344CB8AC3E}">
        <p14:creationId xmlns:p14="http://schemas.microsoft.com/office/powerpoint/2010/main" val="1983070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top, there are several tabs: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Overview</a:t>
            </a:r>
          </a:p>
          <a:p>
            <a:pPr lvl="0"/>
            <a:r>
              <a:rPr lang="en-US" sz="1200" kern="1200" dirty="0">
                <a:solidFill>
                  <a:schemeClr val="tx1"/>
                </a:solidFill>
                <a:effectLst/>
                <a:latin typeface="+mn-lt"/>
                <a:ea typeface="+mn-ea"/>
                <a:cs typeface="+mn-cs"/>
              </a:rPr>
              <a:t>Objectives</a:t>
            </a:r>
          </a:p>
          <a:p>
            <a:pPr lvl="0"/>
            <a:r>
              <a:rPr lang="en-US" sz="1200" kern="1200" dirty="0">
                <a:solidFill>
                  <a:schemeClr val="tx1"/>
                </a:solidFill>
                <a:effectLst/>
                <a:latin typeface="+mn-lt"/>
                <a:ea typeface="+mn-ea"/>
                <a:cs typeface="+mn-cs"/>
              </a:rPr>
              <a:t>Interventions and Resources</a:t>
            </a:r>
          </a:p>
          <a:p>
            <a:pPr lvl="0"/>
            <a:r>
              <a:rPr lang="en-US" sz="1200" kern="1200" dirty="0">
                <a:solidFill>
                  <a:schemeClr val="tx1"/>
                </a:solidFill>
                <a:effectLst/>
                <a:latin typeface="+mn-lt"/>
                <a:ea typeface="+mn-ea"/>
                <a:cs typeface="+mn-cs"/>
              </a:rPr>
              <a:t>National Snapshots</a:t>
            </a:r>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14</a:t>
            </a:fld>
            <a:endParaRPr lang="en-US"/>
          </a:p>
        </p:txBody>
      </p:sp>
    </p:spTree>
    <p:extLst>
      <p:ext uri="{BB962C8B-B14F-4D97-AF65-F5344CB8AC3E}">
        <p14:creationId xmlns:p14="http://schemas.microsoft.com/office/powerpoint/2010/main" val="324628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quickly look at the interventions tab</a:t>
            </a:r>
          </a:p>
          <a:p>
            <a:endParaRPr lang="en-US" dirty="0"/>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15</a:t>
            </a:fld>
            <a:endParaRPr lang="en-US"/>
          </a:p>
        </p:txBody>
      </p:sp>
    </p:spTree>
    <p:extLst>
      <p:ext uri="{BB962C8B-B14F-4D97-AF65-F5344CB8AC3E}">
        <p14:creationId xmlns:p14="http://schemas.microsoft.com/office/powerpoint/2010/main" val="836857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a:t>
            </a:r>
            <a:r>
              <a:rPr lang="en-US" sz="1200" b="1" kern="1200" baseline="0" dirty="0">
                <a:solidFill>
                  <a:schemeClr val="tx1"/>
                </a:solidFill>
                <a:effectLst/>
                <a:latin typeface="+mn-lt"/>
                <a:ea typeface="+mn-ea"/>
                <a:cs typeface="+mn-cs"/>
              </a:rPr>
              <a:t> 16</a:t>
            </a:r>
          </a:p>
          <a:p>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Interventions tab-</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this page you can access the evidence-based resources that have been identified for the Topic Area by subject matter experts.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to the resource name, you can see the publication date and the type of resource. </a:t>
            </a:r>
          </a:p>
          <a:p>
            <a:r>
              <a:rPr lang="en-US" sz="1200" kern="1200" dirty="0">
                <a:solidFill>
                  <a:schemeClr val="tx1"/>
                </a:solidFill>
                <a:effectLst/>
                <a:latin typeface="+mn-lt"/>
                <a:ea typeface="+mn-ea"/>
                <a:cs typeface="+mn-cs"/>
              </a:rPr>
              <a:t>On the left hand side, there is a gradient that reflects how strong the evidence is for each resource. </a:t>
            </a:r>
          </a:p>
          <a:p>
            <a:r>
              <a:rPr lang="en-US" sz="1200" kern="1200" dirty="0">
                <a:solidFill>
                  <a:schemeClr val="tx1"/>
                </a:solidFill>
                <a:effectLst/>
                <a:latin typeface="+mn-lt"/>
                <a:ea typeface="+mn-ea"/>
                <a:cs typeface="+mn-cs"/>
              </a:rPr>
              <a:t>With a 4 out of 4 meaning that the resource is supported by rigorous evidence.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16</a:t>
            </a:fld>
            <a:endParaRPr lang="en-US"/>
          </a:p>
        </p:txBody>
      </p:sp>
    </p:spTree>
    <p:extLst>
      <p:ext uri="{BB962C8B-B14F-4D97-AF65-F5344CB8AC3E}">
        <p14:creationId xmlns:p14="http://schemas.microsoft.com/office/powerpoint/2010/main" val="4019151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we are going to look at the objectives tab. If you click on that, you will be taken to a list of all the objectives in the Diabetes Topic Area</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6D3987-13FE-44B0-BA16-492773685D1C}" type="slidenum">
              <a:rPr lang="en-US" smtClean="0"/>
              <a:t>17</a:t>
            </a:fld>
            <a:endParaRPr lang="en-US"/>
          </a:p>
        </p:txBody>
      </p:sp>
    </p:spTree>
    <p:extLst>
      <p:ext uri="{BB962C8B-B14F-4D97-AF65-F5344CB8AC3E}">
        <p14:creationId xmlns:p14="http://schemas.microsoft.com/office/powerpoint/2010/main" val="236179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18</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areas have just a few objectives while others have many. So the length of this page will differ by Topic Area</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move on to another topic area, so you can see that regardless of the topic area, the format and the information you can find will always be the same</a:t>
            </a:r>
          </a:p>
          <a:p>
            <a:endParaRPr lang="en-US" dirty="0"/>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18</a:t>
            </a:fld>
            <a:endParaRPr lang="en-US"/>
          </a:p>
        </p:txBody>
      </p:sp>
    </p:spTree>
    <p:extLst>
      <p:ext uri="{BB962C8B-B14F-4D97-AF65-F5344CB8AC3E}">
        <p14:creationId xmlns:p14="http://schemas.microsoft.com/office/powerpoint/2010/main" val="2651234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Return to the topic area page and choose the Immunization and Infectious Disease Topic Area</a:t>
            </a:r>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19</a:t>
            </a:fld>
            <a:endParaRPr lang="en-US"/>
          </a:p>
        </p:txBody>
      </p:sp>
    </p:spTree>
    <p:extLst>
      <p:ext uri="{BB962C8B-B14F-4D97-AF65-F5344CB8AC3E}">
        <p14:creationId xmlns:p14="http://schemas.microsoft.com/office/powerpoint/2010/main" val="4026201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20</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then choose the objectives tab near</a:t>
            </a:r>
            <a:r>
              <a:rPr lang="en-US" sz="1200" kern="1200" baseline="0" dirty="0">
                <a:solidFill>
                  <a:schemeClr val="tx1"/>
                </a:solidFill>
                <a:effectLst/>
                <a:latin typeface="+mn-lt"/>
                <a:ea typeface="+mn-ea"/>
                <a:cs typeface="+mn-cs"/>
              </a:rPr>
              <a:t> the top.</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20</a:t>
            </a:fld>
            <a:endParaRPr lang="en-US"/>
          </a:p>
        </p:txBody>
      </p:sp>
    </p:spTree>
    <p:extLst>
      <p:ext uri="{BB962C8B-B14F-4D97-AF65-F5344CB8AC3E}">
        <p14:creationId xmlns:p14="http://schemas.microsoft.com/office/powerpoint/2010/main" val="134728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have primarily national-level data and also state-level data for some objectives. </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display data for a variety of demographic groups, in addition to confidence intervals and standard errors.</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one of the goals of healthy people 2020 is to “Achieve health equity, eliminate disparities, and improve the health of all groups” we also have disparities data for our population-level objectives.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a:t>
            </a:r>
            <a:r>
              <a:rPr lang="en-US" sz="1200" kern="1200" baseline="0" dirty="0">
                <a:solidFill>
                  <a:schemeClr val="tx1"/>
                </a:solidFill>
                <a:effectLst/>
                <a:latin typeface="+mn-lt"/>
                <a:ea typeface="+mn-ea"/>
                <a:cs typeface="+mn-cs"/>
              </a:rPr>
              <a:t> track progress towards </a:t>
            </a:r>
            <a:r>
              <a:rPr lang="en-US" sz="1200" kern="1200" dirty="0">
                <a:solidFill>
                  <a:schemeClr val="tx1"/>
                </a:solidFill>
                <a:effectLst/>
                <a:latin typeface="+mn-lt"/>
                <a:ea typeface="+mn-ea"/>
                <a:cs typeface="+mn-cs"/>
              </a:rPr>
              <a:t>the targets that were set for objectives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the beginning of the decade.</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3</a:t>
            </a:fld>
            <a:endParaRPr lang="en-US"/>
          </a:p>
        </p:txBody>
      </p:sp>
    </p:spTree>
    <p:extLst>
      <p:ext uri="{BB962C8B-B14F-4D97-AF65-F5344CB8AC3E}">
        <p14:creationId xmlns:p14="http://schemas.microsoft.com/office/powerpoint/2010/main" val="2113056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as we look</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hrough the list of objectives, I want to point out the tags that are in orange.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tags are present for objectives that have had MAJOR changes since the launch of HP2020.  Examples of a major change include a change in the data source or a change in measurement.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Since HP2020 is a dynamic Initiative and is based on the latest science available -when a change happens to a survey, or recommendations</a:t>
            </a:r>
            <a:r>
              <a:rPr lang="en-US" sz="1200" b="1" kern="1200" baseline="0" dirty="0">
                <a:solidFill>
                  <a:schemeClr val="tx1"/>
                </a:solidFill>
                <a:effectLst/>
                <a:latin typeface="+mn-lt"/>
                <a:ea typeface="+mn-ea"/>
                <a:cs typeface="+mn-cs"/>
              </a:rPr>
              <a:t> change</a:t>
            </a:r>
            <a:r>
              <a:rPr lang="en-US" sz="1200" b="1" kern="1200" dirty="0">
                <a:solidFill>
                  <a:schemeClr val="tx1"/>
                </a:solidFill>
                <a:effectLst/>
                <a:latin typeface="+mn-lt"/>
                <a:ea typeface="+mn-ea"/>
                <a:cs typeface="+mn-cs"/>
              </a:rPr>
              <a:t> or new research becomes available…. We have the ability to modify our indicators accordingly.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to each of the objectives is a plus sign and if you click on that (for objective IID-7.1</a:t>
            </a:r>
            <a:r>
              <a:rPr lang="en-US" sz="1200" kern="1200" baseline="0" dirty="0">
                <a:solidFill>
                  <a:schemeClr val="tx1"/>
                </a:solidFill>
                <a:effectLst/>
                <a:latin typeface="+mn-lt"/>
                <a:ea typeface="+mn-ea"/>
                <a:cs typeface="+mn-cs"/>
              </a:rPr>
              <a:t> Maintain an effective vaccination coverage level….)</a:t>
            </a:r>
            <a:r>
              <a:rPr lang="en-US" sz="1200" kern="1200" dirty="0">
                <a:solidFill>
                  <a:schemeClr val="tx1"/>
                </a:solidFill>
                <a:effectLst/>
                <a:latin typeface="+mn-lt"/>
                <a:ea typeface="+mn-ea"/>
                <a:cs typeface="+mn-cs"/>
              </a:rPr>
              <a:t>, you will get what is known in HP Lingo as the Objective Block-</a:t>
            </a:r>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21</a:t>
            </a:fld>
            <a:endParaRPr lang="en-US"/>
          </a:p>
        </p:txBody>
      </p:sp>
    </p:spTree>
    <p:extLst>
      <p:ext uri="{BB962C8B-B14F-4D97-AF65-F5344CB8AC3E}">
        <p14:creationId xmlns:p14="http://schemas.microsoft.com/office/powerpoint/2010/main" val="2332860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Objective</a:t>
            </a:r>
            <a:r>
              <a:rPr lang="en-US" sz="1200" kern="1200" baseline="0" dirty="0">
                <a:solidFill>
                  <a:schemeClr val="tx1"/>
                </a:solidFill>
                <a:effectLst/>
                <a:latin typeface="+mn-lt"/>
                <a:ea typeface="+mn-ea"/>
                <a:cs typeface="+mn-cs"/>
              </a:rPr>
              <a:t> blocks are </a:t>
            </a:r>
            <a:r>
              <a:rPr lang="en-US" sz="1200" kern="1200" dirty="0">
                <a:solidFill>
                  <a:schemeClr val="tx1"/>
                </a:solidFill>
                <a:effectLst/>
                <a:latin typeface="+mn-lt"/>
                <a:ea typeface="+mn-ea"/>
                <a:cs typeface="+mn-cs"/>
              </a:rPr>
              <a:t>uniform across objectives and topic areas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always consist of a </a:t>
            </a:r>
            <a:r>
              <a:rPr lang="en-US" sz="1200" i="1" kern="1200" dirty="0">
                <a:solidFill>
                  <a:schemeClr val="tx1"/>
                </a:solidFill>
                <a:effectLst/>
                <a:latin typeface="+mn-lt"/>
                <a:ea typeface="+mn-ea"/>
                <a:cs typeface="+mn-cs"/>
              </a:rPr>
              <a:t>minimum</a:t>
            </a:r>
            <a:r>
              <a:rPr lang="en-US" sz="1200" kern="1200" dirty="0">
                <a:solidFill>
                  <a:schemeClr val="tx1"/>
                </a:solidFill>
                <a:effectLst/>
                <a:latin typeface="+mn-lt"/>
                <a:ea typeface="+mn-ea"/>
                <a:cs typeface="+mn-cs"/>
              </a:rPr>
              <a:t> of 5 fields of data. </a:t>
            </a:r>
          </a:p>
          <a:p>
            <a:endParaRPr lang="en-US" dirty="0"/>
          </a:p>
          <a:p>
            <a:r>
              <a:rPr lang="en-US" sz="1200" kern="1200" dirty="0">
                <a:solidFill>
                  <a:schemeClr val="tx1"/>
                </a:solidFill>
                <a:effectLst/>
                <a:latin typeface="+mn-lt"/>
                <a:ea typeface="+mn-ea"/>
                <a:cs typeface="+mn-cs"/>
              </a:rPr>
              <a:t>The 5 fields 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1-The baseline-which is a plain language statement of the first data value and data year that is tracked in HP2020 for this objective.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2-The target- which is the goal we are striving to reach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3-The target-setting method- that we are using to set the target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4-The Data source-which is what is used to measure the objective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5-And the DATA section </a:t>
            </a:r>
          </a:p>
          <a:p>
            <a:r>
              <a:rPr lang="en-US" sz="1200" kern="1200" dirty="0">
                <a:solidFill>
                  <a:schemeClr val="tx1"/>
                </a:solidFill>
                <a:effectLst/>
                <a:latin typeface="+mn-lt"/>
                <a:ea typeface="+mn-ea"/>
                <a:cs typeface="+mn-cs"/>
              </a:rPr>
              <a:t>Which includes links to various items: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Data for this objective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Disparities 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link to a map of state-level data, if it’s available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Data Details-- about the methodology and measurement of this objective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HP2010 Objective with the same definition: Meaning - If the objective is either exactly the same or modified from an objective in HP2010, that objective number will be listed here.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Finally, if the objective has a tag referring to a change since launch, there will be a section called revision history, where you can get more information on what exactly has changed.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Right now:</a:t>
            </a:r>
          </a:p>
          <a:p>
            <a:r>
              <a:rPr lang="en-US" sz="1200" kern="1200" dirty="0">
                <a:solidFill>
                  <a:schemeClr val="tx1"/>
                </a:solidFill>
                <a:effectLst/>
                <a:latin typeface="+mn-lt"/>
                <a:ea typeface="+mn-ea"/>
                <a:cs typeface="+mn-cs"/>
              </a:rPr>
              <a:t>Let’s look at the specific options within the DATA section of the objective block</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22</a:t>
            </a:fld>
            <a:endParaRPr lang="en-US"/>
          </a:p>
        </p:txBody>
      </p:sp>
    </p:spTree>
    <p:extLst>
      <p:ext uri="{BB962C8B-B14F-4D97-AF65-F5344CB8AC3E}">
        <p14:creationId xmlns:p14="http://schemas.microsoft.com/office/powerpoint/2010/main" val="178039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HP2020 Data for this objective will take you to the actual data for all years that are available for this objective</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23</a:t>
            </a:fld>
            <a:endParaRPr lang="en-US"/>
          </a:p>
        </p:txBody>
      </p:sp>
    </p:spTree>
    <p:extLst>
      <p:ext uri="{BB962C8B-B14F-4D97-AF65-F5344CB8AC3E}">
        <p14:creationId xmlns:p14="http://schemas.microsoft.com/office/powerpoint/2010/main" val="665560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24</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come back to this data table in more detail later</a:t>
            </a:r>
          </a:p>
          <a:p>
            <a:endParaRPr lang="en-US" dirty="0"/>
          </a:p>
        </p:txBody>
      </p:sp>
      <p:sp>
        <p:nvSpPr>
          <p:cNvPr id="4" name="Slide Number Placeholder 3"/>
          <p:cNvSpPr>
            <a:spLocks noGrp="1"/>
          </p:cNvSpPr>
          <p:nvPr>
            <p:ph type="sldNum" sz="quarter" idx="5"/>
          </p:nvPr>
        </p:nvSpPr>
        <p:spPr/>
        <p:txBody>
          <a:bodyPr/>
          <a:lstStyle/>
          <a:p>
            <a:fld id="{3F6D3987-13FE-44B0-BA16-492773685D1C}" type="slidenum">
              <a:rPr lang="en-US" smtClean="0"/>
              <a:t>24</a:t>
            </a:fld>
            <a:endParaRPr lang="en-US"/>
          </a:p>
        </p:txBody>
      </p:sp>
    </p:spTree>
    <p:extLst>
      <p:ext uri="{BB962C8B-B14F-4D97-AF65-F5344CB8AC3E}">
        <p14:creationId xmlns:p14="http://schemas.microsoft.com/office/powerpoint/2010/main" val="133696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Spotlight on Disparities links will take you to the Overview on Disparities Charts (for a particular population group)</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25</a:t>
            </a:fld>
            <a:endParaRPr lang="en-US"/>
          </a:p>
        </p:txBody>
      </p:sp>
    </p:spTree>
    <p:extLst>
      <p:ext uri="{BB962C8B-B14F-4D97-AF65-F5344CB8AC3E}">
        <p14:creationId xmlns:p14="http://schemas.microsoft.com/office/powerpoint/2010/main" val="2601898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come back to this disparities chart in more detail later.</a:t>
            </a:r>
          </a:p>
          <a:p>
            <a:endParaRPr lang="en-US" dirty="0"/>
          </a:p>
        </p:txBody>
      </p:sp>
      <p:sp>
        <p:nvSpPr>
          <p:cNvPr id="4" name="Slide Number Placeholder 3"/>
          <p:cNvSpPr>
            <a:spLocks noGrp="1"/>
          </p:cNvSpPr>
          <p:nvPr>
            <p:ph type="sldNum" sz="quarter" idx="5"/>
          </p:nvPr>
        </p:nvSpPr>
        <p:spPr/>
        <p:txBody>
          <a:bodyPr/>
          <a:lstStyle/>
          <a:p>
            <a:fld id="{3F6D3987-13FE-44B0-BA16-492773685D1C}" type="slidenum">
              <a:rPr lang="en-US" smtClean="0"/>
              <a:t>26</a:t>
            </a:fld>
            <a:endParaRPr lang="en-US"/>
          </a:p>
        </p:txBody>
      </p:sp>
    </p:spTree>
    <p:extLst>
      <p:ext uri="{BB962C8B-B14F-4D97-AF65-F5344CB8AC3E}">
        <p14:creationId xmlns:p14="http://schemas.microsoft.com/office/powerpoint/2010/main" val="907875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27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click on maps, you will be taken to the map for objective IID-7.1 …</a:t>
            </a:r>
          </a:p>
        </p:txBody>
      </p:sp>
      <p:sp>
        <p:nvSpPr>
          <p:cNvPr id="4" name="Slide Number Placeholder 3"/>
          <p:cNvSpPr>
            <a:spLocks noGrp="1"/>
          </p:cNvSpPr>
          <p:nvPr>
            <p:ph type="sldNum" sz="quarter" idx="10"/>
          </p:nvPr>
        </p:nvSpPr>
        <p:spPr/>
        <p:txBody>
          <a:bodyPr/>
          <a:lstStyle/>
          <a:p>
            <a:fld id="{3F6D3987-13FE-44B0-BA16-492773685D1C}" type="slidenum">
              <a:rPr lang="en-US" smtClean="0"/>
              <a:t>27</a:t>
            </a:fld>
            <a:endParaRPr lang="en-US"/>
          </a:p>
        </p:txBody>
      </p:sp>
    </p:spTree>
    <p:extLst>
      <p:ext uri="{BB962C8B-B14F-4D97-AF65-F5344CB8AC3E}">
        <p14:creationId xmlns:p14="http://schemas.microsoft.com/office/powerpoint/2010/main" val="186243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28</a:t>
            </a:r>
          </a:p>
          <a:p>
            <a:r>
              <a:rPr lang="en-US" b="0" dirty="0"/>
              <a:t>… as shown here.</a:t>
            </a:r>
          </a:p>
        </p:txBody>
      </p:sp>
      <p:sp>
        <p:nvSpPr>
          <p:cNvPr id="4" name="Slide Number Placeholder 3"/>
          <p:cNvSpPr>
            <a:spLocks noGrp="1"/>
          </p:cNvSpPr>
          <p:nvPr>
            <p:ph type="sldNum" sz="quarter" idx="5"/>
          </p:nvPr>
        </p:nvSpPr>
        <p:spPr/>
        <p:txBody>
          <a:bodyPr/>
          <a:lstStyle/>
          <a:p>
            <a:fld id="{3F6D3987-13FE-44B0-BA16-492773685D1C}" type="slidenum">
              <a:rPr lang="en-US" smtClean="0"/>
              <a:t>28</a:t>
            </a:fld>
            <a:endParaRPr lang="en-US"/>
          </a:p>
        </p:txBody>
      </p:sp>
    </p:spTree>
    <p:extLst>
      <p:ext uri="{BB962C8B-B14F-4D97-AF65-F5344CB8AC3E}">
        <p14:creationId xmlns:p14="http://schemas.microsoft.com/office/powerpoint/2010/main" val="1677967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29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details gives you all of the metadata for this objective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29</a:t>
            </a:fld>
            <a:endParaRPr lang="en-US"/>
          </a:p>
        </p:txBody>
      </p:sp>
    </p:spTree>
    <p:extLst>
      <p:ext uri="{BB962C8B-B14F-4D97-AF65-F5344CB8AC3E}">
        <p14:creationId xmlns:p14="http://schemas.microsoft.com/office/powerpoint/2010/main" val="2285658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including the definition of the objective, information on how it is calculated, methodological issues</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30</a:t>
            </a:fld>
            <a:endParaRPr lang="en-US"/>
          </a:p>
        </p:txBody>
      </p:sp>
    </p:spTree>
    <p:extLst>
      <p:ext uri="{BB962C8B-B14F-4D97-AF65-F5344CB8AC3E}">
        <p14:creationId xmlns:p14="http://schemas.microsoft.com/office/powerpoint/2010/main" val="4182252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technical information on DATA2020 includes: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Numerator and denominator information for objectives,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Methodological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 limitations and trend issues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Strength of evidence based resources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historical and technical information on the data sources that are used in Healthy People</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4</a:t>
            </a:fld>
            <a:endParaRPr lang="en-US"/>
          </a:p>
        </p:txBody>
      </p:sp>
    </p:spTree>
    <p:extLst>
      <p:ext uri="{BB962C8B-B14F-4D97-AF65-F5344CB8AC3E}">
        <p14:creationId xmlns:p14="http://schemas.microsoft.com/office/powerpoint/2010/main" val="3346698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about the actual data-how do you get to that?</a:t>
            </a:r>
          </a:p>
          <a:p>
            <a:r>
              <a:rPr lang="en-US" sz="1200" kern="1200" dirty="0">
                <a:solidFill>
                  <a:schemeClr val="tx1"/>
                </a:solidFill>
                <a:effectLst/>
                <a:latin typeface="+mn-lt"/>
                <a:ea typeface="+mn-ea"/>
                <a:cs typeface="+mn-cs"/>
              </a:rPr>
              <a:t>There are three ways.</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31</a:t>
            </a:fld>
            <a:endParaRPr lang="en-US"/>
          </a:p>
        </p:txBody>
      </p:sp>
    </p:spTree>
    <p:extLst>
      <p:ext uri="{BB962C8B-B14F-4D97-AF65-F5344CB8AC3E}">
        <p14:creationId xmlns:p14="http://schemas.microsoft.com/office/powerpoint/2010/main" val="2688991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if we head back to the topics and objectives tab, choose the Access to Health Services Topic Area as an example. </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32</a:t>
            </a:fld>
            <a:endParaRPr lang="en-US"/>
          </a:p>
        </p:txBody>
      </p:sp>
    </p:spTree>
    <p:extLst>
      <p:ext uri="{BB962C8B-B14F-4D97-AF65-F5344CB8AC3E}">
        <p14:creationId xmlns:p14="http://schemas.microsoft.com/office/powerpoint/2010/main" val="3818926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come to the overview page, choose the option that says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“VIEW HP2020 DATA for:” on the right hand side.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will be taken all 26 objectives in the AHS Topic Area and all of the data associated with those objectives.</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33</a:t>
            </a:fld>
            <a:endParaRPr lang="en-US"/>
          </a:p>
        </p:txBody>
      </p:sp>
    </p:spTree>
    <p:extLst>
      <p:ext uri="{BB962C8B-B14F-4D97-AF65-F5344CB8AC3E}">
        <p14:creationId xmlns:p14="http://schemas.microsoft.com/office/powerpoint/2010/main" val="2966954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34</a:t>
            </a:r>
          </a:p>
          <a:p>
            <a:r>
              <a:rPr lang="en-US" sz="1200" kern="1200" dirty="0">
                <a:solidFill>
                  <a:schemeClr val="tx1"/>
                </a:solidFill>
                <a:effectLst/>
                <a:latin typeface="+mn-lt"/>
                <a:ea typeface="+mn-ea"/>
                <a:cs typeface="+mn-cs"/>
              </a:rPr>
              <a:t>Second, if you know which specific objective you are interested in you can click on the objectives tab</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34</a:t>
            </a:fld>
            <a:endParaRPr lang="en-US"/>
          </a:p>
        </p:txBody>
      </p:sp>
    </p:spTree>
    <p:extLst>
      <p:ext uri="{BB962C8B-B14F-4D97-AF65-F5344CB8AC3E}">
        <p14:creationId xmlns:p14="http://schemas.microsoft.com/office/powerpoint/2010/main" val="2199031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35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on the name for the objective and then the option for “HP2020 data for this objective”.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will take you to the data for just the objective you selected—this is what we did before.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We have a lot of data in HP2020 and it’s all displayed in a consistent manner, so once you understand how to search within one topic area or one objective, that process can be applied throughout the Initiative.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35</a:t>
            </a:fld>
            <a:endParaRPr lang="en-US"/>
          </a:p>
        </p:txBody>
      </p:sp>
    </p:spTree>
    <p:extLst>
      <p:ext uri="{BB962C8B-B14F-4D97-AF65-F5344CB8AC3E}">
        <p14:creationId xmlns:p14="http://schemas.microsoft.com/office/powerpoint/2010/main" val="120021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you can get to the data through the DATA SEARCH tab at</a:t>
            </a:r>
            <a:r>
              <a:rPr lang="en-US" sz="1200" kern="1200" baseline="0" dirty="0">
                <a:solidFill>
                  <a:schemeClr val="tx1"/>
                </a:solidFill>
                <a:effectLst/>
                <a:latin typeface="+mn-lt"/>
                <a:ea typeface="+mn-ea"/>
                <a:cs typeface="+mn-cs"/>
              </a:rPr>
              <a:t> the top of the home page.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Choose Search the data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36</a:t>
            </a:fld>
            <a:endParaRPr lang="en-US"/>
          </a:p>
        </p:txBody>
      </p:sp>
    </p:spTree>
    <p:extLst>
      <p:ext uri="{BB962C8B-B14F-4D97-AF65-F5344CB8AC3E}">
        <p14:creationId xmlns:p14="http://schemas.microsoft.com/office/powerpoint/2010/main" val="4084995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37</a:t>
            </a:r>
            <a:endParaRPr lang="en-US" sz="1200" kern="1200" dirty="0">
              <a:solidFill>
                <a:schemeClr val="tx1"/>
              </a:solidFill>
              <a:effectLst/>
              <a:latin typeface="+mn-lt"/>
              <a:ea typeface="+mn-ea"/>
              <a:cs typeface="+mn-cs"/>
            </a:endParaRPr>
          </a:p>
          <a:p>
            <a:endParaRPr lang="en-US" dirty="0"/>
          </a:p>
          <a:p>
            <a:r>
              <a:rPr lang="en-US" dirty="0"/>
              <a:t>Which will take you to the</a:t>
            </a:r>
            <a:r>
              <a:rPr lang="en-US" baseline="0" dirty="0"/>
              <a:t> data search feature</a:t>
            </a:r>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37</a:t>
            </a:fld>
            <a:endParaRPr lang="en-US"/>
          </a:p>
        </p:txBody>
      </p:sp>
    </p:spTree>
    <p:extLst>
      <p:ext uri="{BB962C8B-B14F-4D97-AF65-F5344CB8AC3E}">
        <p14:creationId xmlns:p14="http://schemas.microsoft.com/office/powerpoint/2010/main" val="3027682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look in detail at the DATA SEARCH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middle of the page you have the option to use the Quick Drop Down to filter by Topic Area or by Data Source as a starting point.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Topic Area Drop Down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choose multiple topic areas or just one.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38</a:t>
            </a:fld>
            <a:endParaRPr lang="en-US"/>
          </a:p>
        </p:txBody>
      </p:sp>
    </p:spTree>
    <p:extLst>
      <p:ext uri="{BB962C8B-B14F-4D97-AF65-F5344CB8AC3E}">
        <p14:creationId xmlns:p14="http://schemas.microsoft.com/office/powerpoint/2010/main" val="392644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39</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Data Source Drop Down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 you could quickly filter by data source. </a:t>
            </a:r>
          </a:p>
          <a:p>
            <a:r>
              <a:rPr lang="en-US" sz="1200" kern="1200" dirty="0">
                <a:solidFill>
                  <a:schemeClr val="tx1"/>
                </a:solidFill>
                <a:effectLst/>
                <a:latin typeface="+mn-lt"/>
                <a:ea typeface="+mn-ea"/>
                <a:cs typeface="+mn-cs"/>
              </a:rPr>
              <a:t>There are over 180 data sources used in the HP Initiative, some supply data for only one objective while others supply data for over 100. </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39</a:t>
            </a:fld>
            <a:endParaRPr lang="en-US"/>
          </a:p>
        </p:txBody>
      </p:sp>
    </p:spTree>
    <p:extLst>
      <p:ext uri="{BB962C8B-B14F-4D97-AF65-F5344CB8AC3E}">
        <p14:creationId xmlns:p14="http://schemas.microsoft.com/office/powerpoint/2010/main" val="4669794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40</a:t>
            </a:r>
          </a:p>
          <a:p>
            <a:r>
              <a:rPr lang="en-US" sz="1200" kern="1200" dirty="0">
                <a:solidFill>
                  <a:schemeClr val="tx1"/>
                </a:solidFill>
                <a:effectLst/>
                <a:latin typeface="+mn-lt"/>
                <a:ea typeface="+mn-ea"/>
                <a:cs typeface="+mn-cs"/>
              </a:rPr>
              <a:t>Or, the broadest search you can do is simply to click on the Advanced Search option. </a:t>
            </a:r>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40</a:t>
            </a:fld>
            <a:endParaRPr lang="en-US"/>
          </a:p>
        </p:txBody>
      </p:sp>
    </p:spTree>
    <p:extLst>
      <p:ext uri="{BB962C8B-B14F-4D97-AF65-F5344CB8AC3E}">
        <p14:creationId xmlns:p14="http://schemas.microsoft.com/office/powerpoint/2010/main" val="410157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for visual displays of data, we have charts and graphs of demographic and disparities data as well as state-level maps for some objectives.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5</a:t>
            </a:fld>
            <a:endParaRPr lang="en-US"/>
          </a:p>
        </p:txBody>
      </p:sp>
    </p:spTree>
    <p:extLst>
      <p:ext uri="{BB962C8B-B14F-4D97-AF65-F5344CB8AC3E}">
        <p14:creationId xmlns:p14="http://schemas.microsoft.com/office/powerpoint/2010/main" val="8413247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41</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do that, and scroll down, you will get a list of all 1316 objectives that are currently in the Healthy</a:t>
            </a:r>
            <a:r>
              <a:rPr lang="en-US" sz="1200" kern="1200" baseline="0" dirty="0">
                <a:solidFill>
                  <a:schemeClr val="tx1"/>
                </a:solidFill>
                <a:effectLst/>
                <a:latin typeface="+mn-lt"/>
                <a:ea typeface="+mn-ea"/>
                <a:cs typeface="+mn-cs"/>
              </a:rPr>
              <a:t> People 2020 Initiative</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41</a:t>
            </a:fld>
            <a:endParaRPr lang="en-US"/>
          </a:p>
        </p:txBody>
      </p:sp>
    </p:spTree>
    <p:extLst>
      <p:ext uri="{BB962C8B-B14F-4D97-AF65-F5344CB8AC3E}">
        <p14:creationId xmlns:p14="http://schemas.microsoft.com/office/powerpoint/2010/main" val="3631689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want to drill down using multiple filters at one time, you can use the “narrow your search” option on the left hand side.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look at an example and we will start by looking for objectives that use the National Health Interview Survey as the data source.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NHIS is a nationally-representative survey administered by the National Center for Health Statistics and is considered one of the major data sources in Healthy People because it is used by so many objectives.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you choose the NHIS–the number of objectives in the search drops from 1316 to 142 objectives that come from multiple topic areas.</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42</a:t>
            </a:fld>
            <a:endParaRPr lang="en-US"/>
          </a:p>
        </p:txBody>
      </p:sp>
    </p:spTree>
    <p:extLst>
      <p:ext uri="{BB962C8B-B14F-4D97-AF65-F5344CB8AC3E}">
        <p14:creationId xmlns:p14="http://schemas.microsoft.com/office/powerpoint/2010/main" val="3647463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say you work on issues related to Access to Health Care and you’re trying to find data for a project you are working on. You can refine your search and choose the AHS Topic Area.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now we have narrowed our search from </a:t>
            </a:r>
            <a:r>
              <a:rPr lang="en-US" sz="1200" b="1" kern="1200" dirty="0">
                <a:solidFill>
                  <a:schemeClr val="tx1"/>
                </a:solidFill>
                <a:effectLst/>
                <a:latin typeface="+mn-lt"/>
                <a:ea typeface="+mn-ea"/>
                <a:cs typeface="+mn-cs"/>
              </a:rPr>
              <a:t>142 to 7 objectives</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the search is dynamic, if you were to go back to the topic area drop down, you will see that some topic areas are bolded while others are now greyed out. This reflects which topic areas have NHIS data in them.</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spend some time looking in detail at one of the objectives that came up in our search-AHS-1.1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basic view for any data table will include:</a:t>
            </a:r>
          </a:p>
          <a:p>
            <a:pPr lvl="0"/>
            <a:r>
              <a:rPr lang="en-US" sz="1200" kern="1200" dirty="0">
                <a:solidFill>
                  <a:schemeClr val="tx1"/>
                </a:solidFill>
                <a:effectLst/>
                <a:latin typeface="+mn-lt"/>
                <a:ea typeface="+mn-ea"/>
                <a:cs typeface="+mn-cs"/>
              </a:rPr>
              <a:t>Objective number</a:t>
            </a:r>
          </a:p>
          <a:p>
            <a:pPr lvl="0"/>
            <a:r>
              <a:rPr lang="en-US" sz="1200" kern="1200" dirty="0">
                <a:solidFill>
                  <a:schemeClr val="tx1"/>
                </a:solidFill>
                <a:effectLst/>
                <a:latin typeface="+mn-lt"/>
                <a:ea typeface="+mn-ea"/>
                <a:cs typeface="+mn-cs"/>
              </a:rPr>
              <a:t>Title </a:t>
            </a:r>
          </a:p>
          <a:p>
            <a:pPr lvl="0"/>
            <a:r>
              <a:rPr lang="en-US" sz="1200" kern="1200" dirty="0">
                <a:solidFill>
                  <a:schemeClr val="tx1"/>
                </a:solidFill>
                <a:effectLst/>
                <a:latin typeface="+mn-lt"/>
                <a:ea typeface="+mn-ea"/>
                <a:cs typeface="+mn-cs"/>
              </a:rPr>
              <a:t>Relevant tags</a:t>
            </a:r>
          </a:p>
          <a:p>
            <a:pPr lvl="0"/>
            <a:r>
              <a:rPr lang="en-US" sz="1200" kern="1200" dirty="0">
                <a:solidFill>
                  <a:schemeClr val="tx1"/>
                </a:solidFill>
                <a:effectLst/>
                <a:latin typeface="+mn-lt"/>
                <a:ea typeface="+mn-ea"/>
                <a:cs typeface="+mn-cs"/>
              </a:rPr>
              <a:t>Data label</a:t>
            </a:r>
          </a:p>
          <a:p>
            <a:pPr lvl="0"/>
            <a:r>
              <a:rPr lang="en-US" sz="1200" kern="1200" dirty="0">
                <a:solidFill>
                  <a:schemeClr val="tx1"/>
                </a:solidFill>
                <a:effectLst/>
                <a:latin typeface="+mn-lt"/>
                <a:ea typeface="+mn-ea"/>
                <a:cs typeface="+mn-cs"/>
              </a:rPr>
              <a:t>The unit of measurement</a:t>
            </a:r>
          </a:p>
          <a:p>
            <a:pPr lvl="0"/>
            <a:r>
              <a:rPr lang="en-US" sz="1200" kern="1200" dirty="0">
                <a:solidFill>
                  <a:schemeClr val="tx1"/>
                </a:solidFill>
                <a:effectLst/>
                <a:latin typeface="+mn-lt"/>
                <a:ea typeface="+mn-ea"/>
                <a:cs typeface="+mn-cs"/>
              </a:rPr>
              <a:t>Baseline information </a:t>
            </a:r>
          </a:p>
          <a:p>
            <a:pPr lvl="0"/>
            <a:r>
              <a:rPr lang="en-US" sz="1200" kern="1200" dirty="0">
                <a:solidFill>
                  <a:schemeClr val="tx1"/>
                </a:solidFill>
                <a:effectLst/>
                <a:latin typeface="+mn-lt"/>
                <a:ea typeface="+mn-ea"/>
                <a:cs typeface="+mn-cs"/>
              </a:rPr>
              <a:t>Target </a:t>
            </a:r>
          </a:p>
          <a:p>
            <a:pPr lvl="0"/>
            <a:r>
              <a:rPr lang="en-US" sz="1200" kern="1200" dirty="0">
                <a:solidFill>
                  <a:schemeClr val="tx1"/>
                </a:solidFill>
                <a:effectLst/>
                <a:latin typeface="+mn-lt"/>
                <a:ea typeface="+mn-ea"/>
                <a:cs typeface="+mn-cs"/>
              </a:rPr>
              <a:t>Desired direction which matches the objective text. </a:t>
            </a:r>
          </a:p>
          <a:p>
            <a:pPr lvl="0"/>
            <a:r>
              <a:rPr lang="en-US" sz="1200" kern="1200" dirty="0">
                <a:solidFill>
                  <a:schemeClr val="tx1"/>
                </a:solidFill>
                <a:effectLst/>
                <a:latin typeface="+mn-lt"/>
                <a:ea typeface="+mn-ea"/>
                <a:cs typeface="+mn-cs"/>
              </a:rPr>
              <a:t>Nationally-Representative data for relevant data years</a:t>
            </a:r>
          </a:p>
          <a:p>
            <a:pPr lvl="0"/>
            <a:r>
              <a:rPr lang="en-US" sz="1200" kern="1200" dirty="0">
                <a:solidFill>
                  <a:schemeClr val="tx1"/>
                </a:solidFill>
                <a:effectLst/>
                <a:latin typeface="+mn-lt"/>
                <a:ea typeface="+mn-ea"/>
                <a:cs typeface="+mn-cs"/>
              </a:rPr>
              <a:t>Data source</a:t>
            </a:r>
          </a:p>
          <a:p>
            <a:pPr lvl="0"/>
            <a:r>
              <a:rPr lang="en-US" sz="1200" kern="1200" dirty="0">
                <a:solidFill>
                  <a:schemeClr val="tx1"/>
                </a:solidFill>
                <a:effectLst/>
                <a:latin typeface="+mn-lt"/>
                <a:ea typeface="+mn-ea"/>
                <a:cs typeface="+mn-cs"/>
              </a:rPr>
              <a:t>Link to information on how this objective is measured (data details) </a:t>
            </a:r>
          </a:p>
          <a:p>
            <a:r>
              <a:rPr lang="en-US" sz="1200" kern="1200" dirty="0">
                <a:solidFill>
                  <a:schemeClr val="tx1"/>
                </a:solidFill>
                <a:effectLst/>
                <a:latin typeface="+mn-lt"/>
                <a:ea typeface="+mn-ea"/>
                <a:cs typeface="+mn-cs"/>
              </a:rPr>
              <a:t>Footnotes that may be applicable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 may be many years of data available if the objective was carried over from HP2010, and you can use the arrows at the top of the table to scroll through and see what is available.</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43</a:t>
            </a:fld>
            <a:endParaRPr lang="en-US"/>
          </a:p>
        </p:txBody>
      </p:sp>
    </p:spTree>
    <p:extLst>
      <p:ext uri="{BB962C8B-B14F-4D97-AF65-F5344CB8AC3E}">
        <p14:creationId xmlns:p14="http://schemas.microsoft.com/office/powerpoint/2010/main" val="21572641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44</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Or you can choose which years you would like to view or suppress using the “Choose Year” drop down.</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Whenever demographic data are available, the option to “view data by group” will appear on the bottom of the table.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44</a:t>
            </a:fld>
            <a:endParaRPr lang="en-US"/>
          </a:p>
        </p:txBody>
      </p:sp>
    </p:spTree>
    <p:extLst>
      <p:ext uri="{BB962C8B-B14F-4D97-AF65-F5344CB8AC3E}">
        <p14:creationId xmlns:p14="http://schemas.microsoft.com/office/powerpoint/2010/main" val="16904537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click on that option you will see all the demographic groups available for the objective. </a:t>
            </a:r>
            <a:endParaRPr lang="en-US" dirty="0"/>
          </a:p>
          <a:p>
            <a:pPr lvl="0"/>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The default is to </a:t>
            </a:r>
            <a:r>
              <a:rPr lang="en-US" sz="1200" b="1" u="sng" kern="1200" dirty="0">
                <a:solidFill>
                  <a:schemeClr val="tx1"/>
                </a:solidFill>
                <a:effectLst/>
                <a:latin typeface="+mn-lt"/>
                <a:ea typeface="+mn-ea"/>
                <a:cs typeface="+mn-cs"/>
              </a:rPr>
              <a:t>not</a:t>
            </a:r>
            <a:r>
              <a:rPr lang="en-US" sz="1200" b="1" kern="1200" dirty="0">
                <a:solidFill>
                  <a:schemeClr val="tx1"/>
                </a:solidFill>
                <a:effectLst/>
                <a:latin typeface="+mn-lt"/>
                <a:ea typeface="+mn-ea"/>
                <a:cs typeface="+mn-cs"/>
              </a:rPr>
              <a:t> show measures of variability in the data tables, but if you would like that information you can click on the options at the top of the page and they will display.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Just want to point out that you can find footnotes at the bottom of the page.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45</a:t>
            </a:fld>
            <a:endParaRPr lang="en-US"/>
          </a:p>
        </p:txBody>
      </p:sp>
    </p:spTree>
    <p:extLst>
      <p:ext uri="{BB962C8B-B14F-4D97-AF65-F5344CB8AC3E}">
        <p14:creationId xmlns:p14="http://schemas.microsoft.com/office/powerpoint/2010/main" val="11193346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Slide 46</a:t>
            </a:r>
          </a:p>
          <a:p>
            <a:r>
              <a:rPr lang="en-US" sz="1200" kern="1200" baseline="0" dirty="0">
                <a:solidFill>
                  <a:schemeClr val="tx1"/>
                </a:solidFill>
                <a:effectLst/>
                <a:latin typeface="+mn-lt"/>
                <a:ea typeface="+mn-ea"/>
                <a:cs typeface="+mn-cs"/>
              </a:rPr>
              <a:t>Here is an example of data table with the Confidence Intervals and Standard Errors showing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46</a:t>
            </a:fld>
            <a:endParaRPr lang="en-US"/>
          </a:p>
        </p:txBody>
      </p:sp>
    </p:spTree>
    <p:extLst>
      <p:ext uri="{BB962C8B-B14F-4D97-AF65-F5344CB8AC3E}">
        <p14:creationId xmlns:p14="http://schemas.microsoft.com/office/powerpoint/2010/main" val="35818953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47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Just want to point out that you can find footnotes at the bottom of the page.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47</a:t>
            </a:fld>
            <a:endParaRPr lang="en-US"/>
          </a:p>
        </p:txBody>
      </p:sp>
    </p:spTree>
    <p:extLst>
      <p:ext uri="{BB962C8B-B14F-4D97-AF65-F5344CB8AC3E}">
        <p14:creationId xmlns:p14="http://schemas.microsoft.com/office/powerpoint/2010/main" val="2740057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a:t>
            </a:r>
            <a:r>
              <a:rPr lang="en-US" b="1" baseline="0" dirty="0"/>
              <a:t> 48</a:t>
            </a:r>
            <a:endParaRPr lang="en-US" b="0" baseline="0" dirty="0"/>
          </a:p>
          <a:p>
            <a:r>
              <a:rPr lang="en-US" b="0" baseline="0" dirty="0"/>
              <a:t>And here are the footnotes associate with this table.</a:t>
            </a:r>
            <a:endParaRPr lang="en-US" b="0" dirty="0"/>
          </a:p>
        </p:txBody>
      </p:sp>
      <p:sp>
        <p:nvSpPr>
          <p:cNvPr id="4" name="Slide Number Placeholder 3"/>
          <p:cNvSpPr>
            <a:spLocks noGrp="1"/>
          </p:cNvSpPr>
          <p:nvPr>
            <p:ph type="sldNum" sz="quarter" idx="10"/>
          </p:nvPr>
        </p:nvSpPr>
        <p:spPr/>
        <p:txBody>
          <a:bodyPr/>
          <a:lstStyle/>
          <a:p>
            <a:fld id="{3F6D3987-13FE-44B0-BA16-492773685D1C}" type="slidenum">
              <a:rPr lang="en-US" smtClean="0"/>
              <a:t>48</a:t>
            </a:fld>
            <a:endParaRPr lang="en-US"/>
          </a:p>
        </p:txBody>
      </p:sp>
    </p:spTree>
    <p:extLst>
      <p:ext uri="{BB962C8B-B14F-4D97-AF65-F5344CB8AC3E}">
        <p14:creationId xmlns:p14="http://schemas.microsoft.com/office/powerpoint/2010/main" val="23716939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at any point, you would like to reset your search:</a:t>
            </a:r>
          </a:p>
          <a:p>
            <a:r>
              <a:rPr lang="en-US" sz="1200" kern="1200" dirty="0">
                <a:solidFill>
                  <a:schemeClr val="tx1"/>
                </a:solidFill>
                <a:effectLst/>
                <a:latin typeface="+mn-lt"/>
                <a:ea typeface="+mn-ea"/>
                <a:cs typeface="+mn-cs"/>
              </a:rPr>
              <a:t>Clicking on either remove all (or just the specific filter you wish to reset) will allow you to do that.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49</a:t>
            </a:fld>
            <a:endParaRPr lang="en-US"/>
          </a:p>
        </p:txBody>
      </p:sp>
    </p:spTree>
    <p:extLst>
      <p:ext uri="{BB962C8B-B14F-4D97-AF65-F5344CB8AC3E}">
        <p14:creationId xmlns:p14="http://schemas.microsoft.com/office/powerpoint/2010/main" val="27397017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Removing</a:t>
            </a:r>
            <a:r>
              <a:rPr lang="en-US" sz="1200" kern="1200" baseline="0" dirty="0">
                <a:solidFill>
                  <a:schemeClr val="tx1"/>
                </a:solidFill>
                <a:effectLst/>
                <a:latin typeface="+mn-lt"/>
                <a:ea typeface="+mn-ea"/>
                <a:cs typeface="+mn-cs"/>
              </a:rPr>
              <a:t> all filters will take us b</a:t>
            </a:r>
            <a:r>
              <a:rPr lang="en-US" sz="1200" kern="1200" dirty="0">
                <a:solidFill>
                  <a:schemeClr val="tx1"/>
                </a:solidFill>
                <a:effectLst/>
                <a:latin typeface="+mn-lt"/>
                <a:ea typeface="+mn-ea"/>
                <a:cs typeface="+mn-cs"/>
              </a:rPr>
              <a:t>ack to a listing of all 1316 objectives</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50</a:t>
            </a:fld>
            <a:endParaRPr lang="en-US"/>
          </a:p>
        </p:txBody>
      </p:sp>
    </p:spTree>
    <p:extLst>
      <p:ext uri="{BB962C8B-B14F-4D97-AF65-F5344CB8AC3E}">
        <p14:creationId xmlns:p14="http://schemas.microsoft.com/office/powerpoint/2010/main" val="51509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be briefly touching on each of these items throughout the rest of the presentation so that you know how to locate all of them on the site. </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6</a:t>
            </a:fld>
            <a:endParaRPr lang="en-US"/>
          </a:p>
        </p:txBody>
      </p:sp>
    </p:spTree>
    <p:extLst>
      <p:ext uri="{BB962C8B-B14F-4D97-AF65-F5344CB8AC3E}">
        <p14:creationId xmlns:p14="http://schemas.microsoft.com/office/powerpoint/2010/main" val="17739376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in addition to national data, I mentioned earlie</a:t>
            </a:r>
            <a:r>
              <a:rPr lang="en-US" sz="1200" kern="1200" baseline="0" dirty="0">
                <a:solidFill>
                  <a:schemeClr val="tx1"/>
                </a:solidFill>
                <a:effectLst/>
                <a:latin typeface="+mn-lt"/>
                <a:ea typeface="+mn-ea"/>
                <a:cs typeface="+mn-cs"/>
              </a:rPr>
              <a:t>r that </a:t>
            </a:r>
            <a:r>
              <a:rPr lang="en-US" sz="1200" kern="1200" dirty="0">
                <a:solidFill>
                  <a:schemeClr val="tx1"/>
                </a:solidFill>
                <a:effectLst/>
                <a:latin typeface="+mn-lt"/>
                <a:ea typeface="+mn-ea"/>
                <a:cs typeface="+mn-cs"/>
              </a:rPr>
              <a:t>we also have some state-level data in Healthy People 2020.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say we are interested in data for California and we are also interested in the Cancer Topic Area.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can again use the objective filters on the left hand side to drill down for objectives that meet our criteria. </a:t>
            </a:r>
          </a:p>
          <a:p>
            <a:endParaRPr lang="en-US" dirty="0"/>
          </a:p>
          <a:p>
            <a:r>
              <a:rPr lang="en-US" dirty="0"/>
              <a:t>Here we get 13 objectives</a:t>
            </a:r>
            <a:r>
              <a:rPr lang="en-US" baseline="0" dirty="0"/>
              <a:t> and the first is C-1, Reduce the overall cancer death rate.</a:t>
            </a:r>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51</a:t>
            </a:fld>
            <a:endParaRPr lang="en-US"/>
          </a:p>
        </p:txBody>
      </p:sp>
    </p:spTree>
    <p:extLst>
      <p:ext uri="{BB962C8B-B14F-4D97-AF65-F5344CB8AC3E}">
        <p14:creationId xmlns:p14="http://schemas.microsoft.com/office/powerpoint/2010/main" val="310205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52</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look a little further at C-1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any objective that does have sub-national data, there will be a drop down box when you access the data and you can choose which state you would like to see.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52</a:t>
            </a:fld>
            <a:endParaRPr lang="en-US"/>
          </a:p>
        </p:txBody>
      </p:sp>
    </p:spTree>
    <p:extLst>
      <p:ext uri="{BB962C8B-B14F-4D97-AF65-F5344CB8AC3E}">
        <p14:creationId xmlns:p14="http://schemas.microsoft.com/office/powerpoint/2010/main" val="1645552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53</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click on California, you will be taken to a data table that shows the State you are interested in as well as National level data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Remember that we saw similar links from the objective block in our example from IID topic area.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So, as you can see there are multiple ways to reach the same spot within DATA2020.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53</a:t>
            </a:fld>
            <a:endParaRPr lang="en-US"/>
          </a:p>
        </p:txBody>
      </p:sp>
    </p:spTree>
    <p:extLst>
      <p:ext uri="{BB962C8B-B14F-4D97-AF65-F5344CB8AC3E}">
        <p14:creationId xmlns:p14="http://schemas.microsoft.com/office/powerpoint/2010/main" val="38609192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54</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bottom of the table you will see a link to the state-level map.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to the data details. </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54</a:t>
            </a:fld>
            <a:endParaRPr lang="en-US"/>
          </a:p>
        </p:txBody>
      </p:sp>
    </p:spTree>
    <p:extLst>
      <p:ext uri="{BB962C8B-B14F-4D97-AF65-F5344CB8AC3E}">
        <p14:creationId xmlns:p14="http://schemas.microsoft.com/office/powerpoint/2010/main" val="39766075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return to the National level data now and learn how to access the charts and graphs that are available.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nice feature on HP.GOV is the ability to look at a charts and graphs for different demographic groups-and you can reach those charts, directly from the data tables.</a:t>
            </a:r>
          </a:p>
          <a:p>
            <a:r>
              <a:rPr lang="en-US" sz="1200" kern="1200" dirty="0">
                <a:solidFill>
                  <a:schemeClr val="tx1"/>
                </a:solidFill>
                <a:effectLst/>
                <a:latin typeface="+mn-lt"/>
                <a:ea typeface="+mn-ea"/>
                <a:cs typeface="+mn-cs"/>
              </a:rPr>
              <a:t>Let’s click on the View Chart icon for the Sex Category</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55</a:t>
            </a:fld>
            <a:endParaRPr lang="en-US"/>
          </a:p>
        </p:txBody>
      </p:sp>
    </p:spTree>
    <p:extLst>
      <p:ext uri="{BB962C8B-B14F-4D97-AF65-F5344CB8AC3E}">
        <p14:creationId xmlns:p14="http://schemas.microsoft.com/office/powerpoint/2010/main" val="59385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charts feature: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target line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option to change scale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ability to change colors of trend lines or bars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56</a:t>
            </a:fld>
            <a:endParaRPr lang="en-US"/>
          </a:p>
        </p:txBody>
      </p:sp>
    </p:spTree>
    <p:extLst>
      <p:ext uri="{BB962C8B-B14F-4D97-AF65-F5344CB8AC3E}">
        <p14:creationId xmlns:p14="http://schemas.microsoft.com/office/powerpoint/2010/main" val="454995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can also access disparities data directly from the data tables by clicking on the “View Disparities icon”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look at View Disparities for Race/Ethnicity</a:t>
            </a:r>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57</a:t>
            </a:fld>
            <a:endParaRPr lang="en-US"/>
          </a:p>
        </p:txBody>
      </p:sp>
    </p:spTree>
    <p:extLst>
      <p:ext uri="{BB962C8B-B14F-4D97-AF65-F5344CB8AC3E}">
        <p14:creationId xmlns:p14="http://schemas.microsoft.com/office/powerpoint/2010/main" val="20974119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kern="1200" dirty="0">
                <a:solidFill>
                  <a:schemeClr val="tx1"/>
                </a:solidFill>
                <a:effectLst/>
                <a:latin typeface="+mn-lt"/>
                <a:ea typeface="+mn-ea"/>
                <a:cs typeface="+mn-cs"/>
              </a:rPr>
              <a:t>Slide 58</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graph displays the range of estimates for each time point for the best and worst group.</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 By clicking on the year you can access</a:t>
            </a:r>
            <a:r>
              <a:rPr lang="en-US" sz="1200" kern="1200" dirty="0">
                <a:solidFill>
                  <a:schemeClr val="tx1"/>
                </a:solidFill>
                <a:effectLst/>
                <a:latin typeface="+mn-lt"/>
                <a:ea typeface="+mn-ea"/>
                <a:cs typeface="+mn-cs"/>
              </a:rPr>
              <a:t> more detailed information.</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58</a:t>
            </a:fld>
            <a:endParaRPr lang="en-US"/>
          </a:p>
        </p:txBody>
      </p:sp>
    </p:spTree>
    <p:extLst>
      <p:ext uri="{BB962C8B-B14F-4D97-AF65-F5344CB8AC3E}">
        <p14:creationId xmlns:p14="http://schemas.microsoft.com/office/powerpoint/2010/main" val="24121782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example is Summary measures for health disparities</a:t>
            </a:r>
            <a:r>
              <a:rPr lang="en-US" sz="1200" kern="1200" baseline="0" dirty="0">
                <a:solidFill>
                  <a:schemeClr val="tx1"/>
                </a:solidFill>
                <a:effectLst/>
                <a:latin typeface="+mn-lt"/>
                <a:ea typeface="+mn-ea"/>
                <a:cs typeface="+mn-cs"/>
              </a:rPr>
              <a:t>, which are</a:t>
            </a:r>
            <a:r>
              <a:rPr lang="en-US" sz="1200" kern="1200" dirty="0">
                <a:solidFill>
                  <a:schemeClr val="tx1"/>
                </a:solidFill>
                <a:effectLst/>
                <a:latin typeface="+mn-lt"/>
                <a:ea typeface="+mn-ea"/>
                <a:cs typeface="+mn-cs"/>
              </a:rPr>
              <a:t> displayed in the hover boxes.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59</a:t>
            </a:fld>
            <a:endParaRPr lang="en-US"/>
          </a:p>
        </p:txBody>
      </p:sp>
    </p:spTree>
    <p:extLst>
      <p:ext uri="{BB962C8B-B14F-4D97-AF65-F5344CB8AC3E}">
        <p14:creationId xmlns:p14="http://schemas.microsoft.com/office/powerpoint/2010/main" val="5799209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far we have briefly touched 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access information on topic areas and objectives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Gone over the fields that constitute an objective block-which will also be required for HP2030</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Learned how to find data details, and discussed what additional information may be needed for objective development proposals.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then moved on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three ways to find data for an objective,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Looked at the format of the data tables, chart and disparities 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the availability of state-level data and maps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final areas I want to discuss are progress toward targets and the data source page</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60</a:t>
            </a:fld>
            <a:endParaRPr lang="en-US"/>
          </a:p>
        </p:txBody>
      </p:sp>
    </p:spTree>
    <p:extLst>
      <p:ext uri="{BB962C8B-B14F-4D97-AF65-F5344CB8AC3E}">
        <p14:creationId xmlns:p14="http://schemas.microsoft.com/office/powerpoint/2010/main" val="367937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will go through a demonstration of DATA2020 </a:t>
            </a:r>
          </a:p>
          <a:p>
            <a:r>
              <a:rPr lang="en-US" sz="1200" kern="1200" dirty="0">
                <a:solidFill>
                  <a:schemeClr val="tx1"/>
                </a:solidFill>
                <a:effectLst/>
                <a:latin typeface="+mn-lt"/>
                <a:ea typeface="+mn-ea"/>
                <a:cs typeface="+mn-cs"/>
              </a:rPr>
              <a:t>With a focus on two parts of the site: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1-Topics and Objectives Tab</a:t>
            </a:r>
          </a:p>
          <a:p>
            <a:r>
              <a:rPr lang="en-US" sz="1200" kern="1200" dirty="0">
                <a:solidFill>
                  <a:schemeClr val="tx1"/>
                </a:solidFill>
                <a:effectLst/>
                <a:latin typeface="+mn-lt"/>
                <a:ea typeface="+mn-ea"/>
                <a:cs typeface="+mn-cs"/>
              </a:rPr>
              <a:t>2-Data Search Tab </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7</a:t>
            </a:fld>
            <a:endParaRPr lang="en-US"/>
          </a:p>
        </p:txBody>
      </p:sp>
    </p:spTree>
    <p:extLst>
      <p:ext uri="{BB962C8B-B14F-4D97-AF65-F5344CB8AC3E}">
        <p14:creationId xmlns:p14="http://schemas.microsoft.com/office/powerpoint/2010/main" val="32033532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First let’s discuss a snapshot of progress during the midpoint of the decade---</a:t>
            </a:r>
          </a:p>
          <a:p>
            <a:r>
              <a:rPr lang="en-US" sz="1200" kern="1200" dirty="0">
                <a:solidFill>
                  <a:schemeClr val="tx1"/>
                </a:solidFill>
                <a:effectLst/>
                <a:latin typeface="+mn-lt"/>
                <a:ea typeface="+mn-ea"/>
                <a:cs typeface="+mn-cs"/>
              </a:rPr>
              <a:t>If you click on the data search tab, half way through you will see an option for the midcourse review.</a:t>
            </a:r>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61</a:t>
            </a:fld>
            <a:endParaRPr lang="en-US"/>
          </a:p>
        </p:txBody>
      </p:sp>
    </p:spTree>
    <p:extLst>
      <p:ext uri="{BB962C8B-B14F-4D97-AF65-F5344CB8AC3E}">
        <p14:creationId xmlns:p14="http://schemas.microsoft.com/office/powerpoint/2010/main" val="8119537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choosing to view the infographics for all topic areas you will be taken to a Summary of Progress </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62</a:t>
            </a:fld>
            <a:endParaRPr lang="en-US"/>
          </a:p>
        </p:txBody>
      </p:sp>
    </p:spTree>
    <p:extLst>
      <p:ext uri="{BB962C8B-B14F-4D97-AF65-F5344CB8AC3E}">
        <p14:creationId xmlns:p14="http://schemas.microsoft.com/office/powerpoint/2010/main" val="30711319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hover on the graph you can get detailed information on how many objectives fall into different categories</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63</a:t>
            </a:fld>
            <a:endParaRPr lang="en-US"/>
          </a:p>
        </p:txBody>
      </p:sp>
    </p:spTree>
    <p:extLst>
      <p:ext uri="{BB962C8B-B14F-4D97-AF65-F5344CB8AC3E}">
        <p14:creationId xmlns:p14="http://schemas.microsoft.com/office/powerpoint/2010/main" val="34928755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hit the expand button to get more information about any one topic area</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64</a:t>
            </a:fld>
            <a:endParaRPr lang="en-US"/>
          </a:p>
        </p:txBody>
      </p:sp>
    </p:spTree>
    <p:extLst>
      <p:ext uri="{BB962C8B-B14F-4D97-AF65-F5344CB8AC3E}">
        <p14:creationId xmlns:p14="http://schemas.microsoft.com/office/powerpoint/2010/main" val="23950494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 you can sort by any of these categories - and the bar graphs will adjust accordingly.</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65</a:t>
            </a:fld>
            <a:endParaRPr lang="en-US"/>
          </a:p>
        </p:txBody>
      </p:sp>
    </p:spTree>
    <p:extLst>
      <p:ext uri="{BB962C8B-B14F-4D97-AF65-F5344CB8AC3E}">
        <p14:creationId xmlns:p14="http://schemas.microsoft.com/office/powerpoint/2010/main" val="26100352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Slide 66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 mentioned before, there are over 180 data sources that provide data for HP2020 objectives. </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66</a:t>
            </a:fld>
            <a:endParaRPr lang="en-US"/>
          </a:p>
        </p:txBody>
      </p:sp>
    </p:spTree>
    <p:extLst>
      <p:ext uri="{BB962C8B-B14F-4D97-AF65-F5344CB8AC3E}">
        <p14:creationId xmlns:p14="http://schemas.microsoft.com/office/powerpoint/2010/main" val="10607302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link will give you an alphabetical list of all the data sources used in Healthy People </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67</a:t>
            </a:fld>
            <a:endParaRPr lang="en-US"/>
          </a:p>
        </p:txBody>
      </p:sp>
    </p:spTree>
    <p:extLst>
      <p:ext uri="{BB962C8B-B14F-4D97-AF65-F5344CB8AC3E}">
        <p14:creationId xmlns:p14="http://schemas.microsoft.com/office/powerpoint/2010/main" val="27727640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clicking any of the names, you can get a lot of info on the data source itself –Choose BRFSS</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68</a:t>
            </a:fld>
            <a:endParaRPr lang="en-US"/>
          </a:p>
        </p:txBody>
      </p:sp>
    </p:spTree>
    <p:extLst>
      <p:ext uri="{BB962C8B-B14F-4D97-AF65-F5344CB8AC3E}">
        <p14:creationId xmlns:p14="http://schemas.microsoft.com/office/powerpoint/2010/main" val="28688642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69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Such as:</a:t>
            </a:r>
          </a:p>
          <a:p>
            <a:pPr lvl="0"/>
            <a:r>
              <a:rPr lang="en-US" sz="1200" kern="1200" dirty="0">
                <a:solidFill>
                  <a:schemeClr val="tx1"/>
                </a:solidFill>
                <a:effectLst/>
                <a:latin typeface="+mn-lt"/>
                <a:ea typeface="+mn-ea"/>
                <a:cs typeface="+mn-cs"/>
              </a:rPr>
              <a:t>Description</a:t>
            </a:r>
          </a:p>
          <a:p>
            <a:pPr lvl="0"/>
            <a:r>
              <a:rPr lang="en-US" sz="1200" kern="1200" dirty="0">
                <a:solidFill>
                  <a:schemeClr val="tx1"/>
                </a:solidFill>
                <a:effectLst/>
                <a:latin typeface="+mn-lt"/>
                <a:ea typeface="+mn-ea"/>
                <a:cs typeface="+mn-cs"/>
              </a:rPr>
              <a:t>Data years available</a:t>
            </a:r>
          </a:p>
          <a:p>
            <a:pPr lvl="0"/>
            <a:r>
              <a:rPr lang="en-US" sz="1200" kern="1200" dirty="0">
                <a:solidFill>
                  <a:schemeClr val="tx1"/>
                </a:solidFill>
                <a:effectLst/>
                <a:latin typeface="+mn-lt"/>
                <a:ea typeface="+mn-ea"/>
                <a:cs typeface="+mn-cs"/>
              </a:rPr>
              <a:t>How frequently data are collected</a:t>
            </a:r>
          </a:p>
          <a:p>
            <a:pPr lvl="0"/>
            <a:r>
              <a:rPr lang="en-US" sz="1200" kern="1200" dirty="0">
                <a:solidFill>
                  <a:schemeClr val="tx1"/>
                </a:solidFill>
                <a:effectLst/>
                <a:latin typeface="+mn-lt"/>
                <a:ea typeface="+mn-ea"/>
                <a:cs typeface="+mn-cs"/>
              </a:rPr>
              <a:t>Populations they cover</a:t>
            </a:r>
          </a:p>
        </p:txBody>
      </p:sp>
      <p:sp>
        <p:nvSpPr>
          <p:cNvPr id="4" name="Slide Number Placeholder 3"/>
          <p:cNvSpPr>
            <a:spLocks noGrp="1"/>
          </p:cNvSpPr>
          <p:nvPr>
            <p:ph type="sldNum" sz="quarter" idx="10"/>
          </p:nvPr>
        </p:nvSpPr>
        <p:spPr/>
        <p:txBody>
          <a:bodyPr/>
          <a:lstStyle/>
          <a:p>
            <a:fld id="{3F6D3987-13FE-44B0-BA16-492773685D1C}" type="slidenum">
              <a:rPr lang="en-US" smtClean="0"/>
              <a:t>69</a:t>
            </a:fld>
            <a:endParaRPr lang="en-US"/>
          </a:p>
        </p:txBody>
      </p:sp>
    </p:spTree>
    <p:extLst>
      <p:ext uri="{BB962C8B-B14F-4D97-AF65-F5344CB8AC3E}">
        <p14:creationId xmlns:p14="http://schemas.microsoft.com/office/powerpoint/2010/main" val="31233285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…plus more.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include as much information as possible for the data sources and are continually working to update the data source listings, as needed</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3F6D3987-13FE-44B0-BA16-492773685D1C}" type="slidenum">
              <a:rPr lang="en-US" smtClean="0"/>
              <a:t>70</a:t>
            </a:fld>
            <a:endParaRPr lang="en-US"/>
          </a:p>
        </p:txBody>
      </p:sp>
    </p:spTree>
    <p:extLst>
      <p:ext uri="{BB962C8B-B14F-4D97-AF65-F5344CB8AC3E}">
        <p14:creationId xmlns:p14="http://schemas.microsoft.com/office/powerpoint/2010/main" val="3952689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start on the home page for the HealthyPeople.gov site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HP.gov has a lot of different information on it, including a section on the LHIs, resources and information on webinars and events.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for today we will be looking at the topics and objectives tab and data search tabs only.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first click on the topics and objectives tab.  </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8</a:t>
            </a:fld>
            <a:endParaRPr lang="en-US"/>
          </a:p>
        </p:txBody>
      </p:sp>
    </p:spTree>
    <p:extLst>
      <p:ext uri="{BB962C8B-B14F-4D97-AF65-F5344CB8AC3E}">
        <p14:creationId xmlns:p14="http://schemas.microsoft.com/office/powerpoint/2010/main" val="30860784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71</a:t>
            </a:fld>
            <a:endParaRPr lang="en-US"/>
          </a:p>
        </p:txBody>
      </p:sp>
    </p:spTree>
    <p:extLst>
      <p:ext uri="{BB962C8B-B14F-4D97-AF65-F5344CB8AC3E}">
        <p14:creationId xmlns:p14="http://schemas.microsoft.com/office/powerpoint/2010/main" val="2865142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72</a:t>
            </a:fld>
            <a:endParaRPr lang="en-US"/>
          </a:p>
        </p:txBody>
      </p:sp>
    </p:spTree>
    <p:extLst>
      <p:ext uri="{BB962C8B-B14F-4D97-AF65-F5344CB8AC3E}">
        <p14:creationId xmlns:p14="http://schemas.microsoft.com/office/powerpoint/2010/main" val="2743905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page is a list of all the topic areas in Healthy People 2020, in alphabetical order.</a:t>
            </a:r>
          </a:p>
          <a:p>
            <a:endParaRPr lang="en-US" dirty="0"/>
          </a:p>
        </p:txBody>
      </p:sp>
      <p:sp>
        <p:nvSpPr>
          <p:cNvPr id="4" name="Slide Number Placeholder 3"/>
          <p:cNvSpPr>
            <a:spLocks noGrp="1"/>
          </p:cNvSpPr>
          <p:nvPr>
            <p:ph type="sldNum" sz="quarter" idx="10"/>
          </p:nvPr>
        </p:nvSpPr>
        <p:spPr/>
        <p:txBody>
          <a:bodyPr/>
          <a:lstStyle/>
          <a:p>
            <a:fld id="{3F6D3987-13FE-44B0-BA16-492773685D1C}" type="slidenum">
              <a:rPr lang="en-US" smtClean="0"/>
              <a:t>9</a:t>
            </a:fld>
            <a:endParaRPr lang="en-US"/>
          </a:p>
        </p:txBody>
      </p:sp>
    </p:spTree>
    <p:extLst>
      <p:ext uri="{BB962C8B-B14F-4D97-AF65-F5344CB8AC3E}">
        <p14:creationId xmlns:p14="http://schemas.microsoft.com/office/powerpoint/2010/main" val="1373622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click on any of the topic area names, let’s choose Diabetes, you will be taken to an overview page.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On the main overview page, you can find information on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Goal of the Topic Area in Healthy People.</a:t>
            </a:r>
          </a:p>
          <a:p>
            <a:pPr lvl="0"/>
            <a:r>
              <a:rPr lang="en-US" sz="1200" kern="1200" dirty="0">
                <a:solidFill>
                  <a:schemeClr val="tx1"/>
                </a:solidFill>
                <a:effectLst/>
                <a:latin typeface="+mn-lt"/>
                <a:ea typeface="+mn-ea"/>
                <a:cs typeface="+mn-cs"/>
              </a:rPr>
              <a:t>A general overview</a:t>
            </a:r>
          </a:p>
          <a:p>
            <a:pPr lvl="0"/>
            <a:r>
              <a:rPr lang="en-US" sz="1200" kern="1200" dirty="0">
                <a:solidFill>
                  <a:schemeClr val="tx1"/>
                </a:solidFill>
                <a:effectLst/>
                <a:latin typeface="+mn-lt"/>
                <a:ea typeface="+mn-ea"/>
                <a:cs typeface="+mn-cs"/>
              </a:rPr>
              <a:t>An explanation about why this TA is important in our current health system</a:t>
            </a:r>
          </a:p>
          <a:p>
            <a:pPr lvl="0"/>
            <a:r>
              <a:rPr lang="en-US" sz="1200" kern="1200" dirty="0">
                <a:solidFill>
                  <a:schemeClr val="tx1"/>
                </a:solidFill>
                <a:effectLst/>
                <a:latin typeface="+mn-lt"/>
                <a:ea typeface="+mn-ea"/>
                <a:cs typeface="+mn-cs"/>
              </a:rPr>
              <a:t>Emerging issues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a:t>
            </a:r>
          </a:p>
          <a:p>
            <a:pPr lvl="0"/>
            <a:r>
              <a:rPr lang="en-US" sz="1200" kern="1200" dirty="0">
                <a:solidFill>
                  <a:schemeClr val="tx1"/>
                </a:solidFill>
                <a:effectLst/>
                <a:latin typeface="+mn-lt"/>
                <a:ea typeface="+mn-ea"/>
                <a:cs typeface="+mn-cs"/>
              </a:rPr>
              <a:t>Relevant references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6D3987-13FE-44B0-BA16-492773685D1C}" type="slidenum">
              <a:rPr lang="en-US" smtClean="0"/>
              <a:t>10</a:t>
            </a:fld>
            <a:endParaRPr lang="en-US"/>
          </a:p>
        </p:txBody>
      </p:sp>
    </p:spTree>
    <p:extLst>
      <p:ext uri="{BB962C8B-B14F-4D97-AF65-F5344CB8AC3E}">
        <p14:creationId xmlns:p14="http://schemas.microsoft.com/office/powerpoint/2010/main" val="1946503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27B08F-7C08-4555-83A8-7CF869CE6D0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7DB8-15C6-4E18-ADDF-90734130B8C3}"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5994277"/>
            <a:ext cx="1541552" cy="724145"/>
          </a:xfrm>
          <a:prstGeom prst="rect">
            <a:avLst/>
          </a:prstGeom>
        </p:spPr>
      </p:pic>
    </p:spTree>
    <p:extLst>
      <p:ext uri="{BB962C8B-B14F-4D97-AF65-F5344CB8AC3E}">
        <p14:creationId xmlns:p14="http://schemas.microsoft.com/office/powerpoint/2010/main" val="3675743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27B08F-7C08-4555-83A8-7CF869CE6D0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7DB8-15C6-4E18-ADDF-90734130B8C3}" type="slidenum">
              <a:rPr lang="en-US" smtClean="0"/>
              <a:t>‹#›</a:t>
            </a:fld>
            <a:endParaRPr lang="en-US"/>
          </a:p>
        </p:txBody>
      </p:sp>
    </p:spTree>
    <p:extLst>
      <p:ext uri="{BB962C8B-B14F-4D97-AF65-F5344CB8AC3E}">
        <p14:creationId xmlns:p14="http://schemas.microsoft.com/office/powerpoint/2010/main" val="193415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27B08F-7C08-4555-83A8-7CF869CE6D0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7DB8-15C6-4E18-ADDF-90734130B8C3}" type="slidenum">
              <a:rPr lang="en-US" smtClean="0"/>
              <a:t>‹#›</a:t>
            </a:fld>
            <a:endParaRPr lang="en-US"/>
          </a:p>
        </p:txBody>
      </p:sp>
    </p:spTree>
    <p:extLst>
      <p:ext uri="{BB962C8B-B14F-4D97-AF65-F5344CB8AC3E}">
        <p14:creationId xmlns:p14="http://schemas.microsoft.com/office/powerpoint/2010/main" val="373505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a:solidFill>
                  <a:srgbClr val="FFB60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FFD03B"/>
                </a:solidFill>
                <a:effectLst>
                  <a:outerShdw blurRad="50800" dist="38100" dir="2700000" algn="tl" rotWithShape="0">
                    <a:prstClr val="black">
                      <a:alpha val="40000"/>
                    </a:prstClr>
                  </a:outerShdw>
                </a:effectLst>
              </a:defRPr>
            </a:lvl1pPr>
            <a:lvl2pPr>
              <a:defRPr>
                <a:solidFill>
                  <a:srgbClr val="FFD03B"/>
                </a:solidFill>
                <a:effectLst>
                  <a:outerShdw blurRad="50800" dist="38100" dir="2700000" algn="tl" rotWithShape="0">
                    <a:prstClr val="black">
                      <a:alpha val="40000"/>
                    </a:prstClr>
                  </a:outerShdw>
                </a:effectLst>
              </a:defRPr>
            </a:lvl2pPr>
            <a:lvl3pPr>
              <a:defRPr>
                <a:solidFill>
                  <a:srgbClr val="FFD03B"/>
                </a:solidFill>
                <a:effectLst>
                  <a:outerShdw blurRad="50800" dist="38100" dir="2700000" algn="tl" rotWithShape="0">
                    <a:prstClr val="black">
                      <a:alpha val="40000"/>
                    </a:prstClr>
                  </a:outerShdw>
                </a:effectLst>
              </a:defRPr>
            </a:lvl3pPr>
            <a:lvl4pPr>
              <a:defRPr>
                <a:solidFill>
                  <a:srgbClr val="FFD03B"/>
                </a:solidFill>
                <a:effectLst>
                  <a:outerShdw blurRad="50800" dist="38100" dir="2700000" algn="tl" rotWithShape="0">
                    <a:prstClr val="black">
                      <a:alpha val="40000"/>
                    </a:prstClr>
                  </a:outerShdw>
                </a:effectLst>
              </a:defRPr>
            </a:lvl4pPr>
            <a:lvl5pPr>
              <a:defRPr>
                <a:solidFill>
                  <a:srgbClr val="FFD03B"/>
                </a:solidFill>
                <a:effectLst>
                  <a:outerShdw blurRad="50800" dist="38100" dir="2700000" algn="tl" rotWithShape="0">
                    <a:prstClr val="black">
                      <a:alpha val="40000"/>
                    </a:prstClr>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B27B08F-7C08-4555-83A8-7CF869CE6D0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7DB8-15C6-4E18-ADDF-90734130B8C3}" type="slidenum">
              <a:rPr lang="en-US" smtClean="0"/>
              <a:t>‹#›</a:t>
            </a:fld>
            <a:endParaRPr lang="en-US"/>
          </a:p>
        </p:txBody>
      </p:sp>
    </p:spTree>
    <p:extLst>
      <p:ext uri="{BB962C8B-B14F-4D97-AF65-F5344CB8AC3E}">
        <p14:creationId xmlns:p14="http://schemas.microsoft.com/office/powerpoint/2010/main" val="376699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27B08F-7C08-4555-83A8-7CF869CE6D0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7DB8-15C6-4E18-ADDF-90734130B8C3}" type="slidenum">
              <a:rPr lang="en-US" smtClean="0"/>
              <a:t>‹#›</a:t>
            </a:fld>
            <a:endParaRPr lang="en-US"/>
          </a:p>
        </p:txBody>
      </p:sp>
    </p:spTree>
    <p:extLst>
      <p:ext uri="{BB962C8B-B14F-4D97-AF65-F5344CB8AC3E}">
        <p14:creationId xmlns:p14="http://schemas.microsoft.com/office/powerpoint/2010/main" val="101200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27B08F-7C08-4555-83A8-7CF869CE6D0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97DB8-15C6-4E18-ADDF-90734130B8C3}" type="slidenum">
              <a:rPr lang="en-US" smtClean="0"/>
              <a:t>‹#›</a:t>
            </a:fld>
            <a:endParaRPr lang="en-US"/>
          </a:p>
        </p:txBody>
      </p:sp>
    </p:spTree>
    <p:extLst>
      <p:ext uri="{BB962C8B-B14F-4D97-AF65-F5344CB8AC3E}">
        <p14:creationId xmlns:p14="http://schemas.microsoft.com/office/powerpoint/2010/main" val="102945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27B08F-7C08-4555-83A8-7CF869CE6D0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297DB8-15C6-4E18-ADDF-90734130B8C3}" type="slidenum">
              <a:rPr lang="en-US" smtClean="0"/>
              <a:t>‹#›</a:t>
            </a:fld>
            <a:endParaRPr lang="en-US"/>
          </a:p>
        </p:txBody>
      </p:sp>
    </p:spTree>
    <p:extLst>
      <p:ext uri="{BB962C8B-B14F-4D97-AF65-F5344CB8AC3E}">
        <p14:creationId xmlns:p14="http://schemas.microsoft.com/office/powerpoint/2010/main" val="228244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27B08F-7C08-4555-83A8-7CF869CE6D0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297DB8-15C6-4E18-ADDF-90734130B8C3}" type="slidenum">
              <a:rPr lang="en-US" smtClean="0"/>
              <a:t>‹#›</a:t>
            </a:fld>
            <a:endParaRPr lang="en-US"/>
          </a:p>
        </p:txBody>
      </p:sp>
    </p:spTree>
    <p:extLst>
      <p:ext uri="{BB962C8B-B14F-4D97-AF65-F5344CB8AC3E}">
        <p14:creationId xmlns:p14="http://schemas.microsoft.com/office/powerpoint/2010/main" val="19873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7B08F-7C08-4555-83A8-7CF869CE6D0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297DB8-15C6-4E18-ADDF-90734130B8C3}" type="slidenum">
              <a:rPr lang="en-US" smtClean="0"/>
              <a:t>‹#›</a:t>
            </a:fld>
            <a:endParaRPr lang="en-US"/>
          </a:p>
        </p:txBody>
      </p:sp>
    </p:spTree>
    <p:extLst>
      <p:ext uri="{BB962C8B-B14F-4D97-AF65-F5344CB8AC3E}">
        <p14:creationId xmlns:p14="http://schemas.microsoft.com/office/powerpoint/2010/main" val="3058429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27B08F-7C08-4555-83A8-7CF869CE6D0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97DB8-15C6-4E18-ADDF-90734130B8C3}" type="slidenum">
              <a:rPr lang="en-US" smtClean="0"/>
              <a:t>‹#›</a:t>
            </a:fld>
            <a:endParaRPr lang="en-US"/>
          </a:p>
        </p:txBody>
      </p:sp>
    </p:spTree>
    <p:extLst>
      <p:ext uri="{BB962C8B-B14F-4D97-AF65-F5344CB8AC3E}">
        <p14:creationId xmlns:p14="http://schemas.microsoft.com/office/powerpoint/2010/main" val="42849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27B08F-7C08-4555-83A8-7CF869CE6D0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97DB8-15C6-4E18-ADDF-90734130B8C3}" type="slidenum">
              <a:rPr lang="en-US" smtClean="0"/>
              <a:t>‹#›</a:t>
            </a:fld>
            <a:endParaRPr lang="en-US"/>
          </a:p>
        </p:txBody>
      </p:sp>
    </p:spTree>
    <p:extLst>
      <p:ext uri="{BB962C8B-B14F-4D97-AF65-F5344CB8AC3E}">
        <p14:creationId xmlns:p14="http://schemas.microsoft.com/office/powerpoint/2010/main" val="377713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rgbClr val="0060B0"/>
            </a:gs>
            <a:gs pos="100000">
              <a:srgbClr val="84B4E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7B08F-7C08-4555-83A8-7CF869CE6D0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97DB8-15C6-4E18-ADDF-90734130B8C3}" type="slidenum">
              <a:rPr lang="en-US" smtClean="0"/>
              <a:t>‹#›</a:t>
            </a:fld>
            <a:endParaRPr lang="en-US"/>
          </a:p>
        </p:txBody>
      </p:sp>
    </p:spTree>
    <p:extLst>
      <p:ext uri="{BB962C8B-B14F-4D97-AF65-F5344CB8AC3E}">
        <p14:creationId xmlns:p14="http://schemas.microsoft.com/office/powerpoint/2010/main" val="312951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501" y="2230820"/>
            <a:ext cx="9144000" cy="2387600"/>
          </a:xfrm>
          <a:effectLst>
            <a:outerShdw blurRad="50800" dist="38100" dir="2700000" algn="tl" rotWithShape="0">
              <a:prstClr val="black">
                <a:alpha val="40000"/>
              </a:prstClr>
            </a:outerShdw>
          </a:effectLst>
        </p:spPr>
        <p:txBody>
          <a:bodyPr>
            <a:normAutofit/>
          </a:bodyPr>
          <a:lstStyle/>
          <a:p>
            <a:r>
              <a:rPr lang="en-US" b="1" dirty="0">
                <a:solidFill>
                  <a:schemeClr val="accent4"/>
                </a:solidFill>
                <a:latin typeface="Arial" panose="020B0604020202020204" pitchFamily="34" charset="0"/>
                <a:cs typeface="Arial" panose="020B0604020202020204" pitchFamily="34" charset="0"/>
              </a:rPr>
              <a:t>DATA2020 Tutorial </a:t>
            </a:r>
            <a:br>
              <a:rPr lang="en-US" b="1" dirty="0">
                <a:solidFill>
                  <a:schemeClr val="accent4"/>
                </a:solidFill>
                <a:latin typeface="Arial" panose="020B0604020202020204" pitchFamily="34" charset="0"/>
                <a:cs typeface="Arial" panose="020B0604020202020204" pitchFamily="34" charset="0"/>
              </a:rPr>
            </a:br>
            <a:br>
              <a:rPr lang="en-US" b="1" dirty="0">
                <a:solidFill>
                  <a:schemeClr val="accent4"/>
                </a:solidFill>
                <a:latin typeface="Arial" panose="020B0604020202020204" pitchFamily="34" charset="0"/>
                <a:cs typeface="Arial" panose="020B0604020202020204" pitchFamily="34" charset="0"/>
              </a:rPr>
            </a:br>
            <a:endParaRPr lang="en-US" sz="4000" b="1"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0399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his is a slide that provides information on the Diabetes Topic Area." title="Diabetes Topic Are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899" y="778898"/>
            <a:ext cx="8202124" cy="6048030"/>
          </a:xfrm>
          <a:prstGeom prst="rect">
            <a:avLst/>
          </a:prstGeom>
        </p:spPr>
      </p:pic>
      <p:sp>
        <p:nvSpPr>
          <p:cNvPr id="10" name="Title 1" title="Diabetes Topic Area"/>
          <p:cNvSpPr txBox="1">
            <a:spLocks/>
          </p:cNvSpPr>
          <p:nvPr/>
        </p:nvSpPr>
        <p:spPr>
          <a:xfrm>
            <a:off x="1091423" y="-242660"/>
            <a:ext cx="1051560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chemeClr val="accent4"/>
              </a:solidFill>
              <a:latin typeface="Arial" panose="020B0604020202020204" pitchFamily="34" charset="0"/>
              <a:cs typeface="Arial" panose="020B0604020202020204" pitchFamily="34" charset="0"/>
            </a:endParaRPr>
          </a:p>
        </p:txBody>
      </p:sp>
      <p:sp>
        <p:nvSpPr>
          <p:cNvPr id="6" name="Right Arrow 5" descr="Arrow pointing towards the Goal heading on the Diabetes Topic Area page." title="Diabetes Topic Area"/>
          <p:cNvSpPr/>
          <p:nvPr/>
        </p:nvSpPr>
        <p:spPr>
          <a:xfrm rot="10800000">
            <a:off x="2919503" y="3481093"/>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7" name="Right Arrow 6" descr="Arrow pointing towards the Overview heading on the Diabetes Topic Area page." title="Diabetes Topic Area"/>
          <p:cNvSpPr/>
          <p:nvPr/>
        </p:nvSpPr>
        <p:spPr>
          <a:xfrm rot="10800000">
            <a:off x="3254784" y="4294676"/>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944380" y="1"/>
            <a:ext cx="10409420" cy="778897"/>
          </a:xfrm>
        </p:spPr>
        <p:txBody>
          <a:bodyPr/>
          <a:lstStyle/>
          <a:p>
            <a:pPr algn="ctr"/>
            <a:r>
              <a:rPr lang="en-US" b="1" dirty="0">
                <a:latin typeface="Arial" panose="020B0604020202020204" pitchFamily="34" charset="0"/>
                <a:cs typeface="Arial" panose="020B0604020202020204" pitchFamily="34" charset="0"/>
              </a:rPr>
              <a:t>Diabetes Topic Area</a:t>
            </a:r>
          </a:p>
        </p:txBody>
      </p:sp>
    </p:spTree>
    <p:extLst>
      <p:ext uri="{BB962C8B-B14F-4D97-AF65-F5344CB8AC3E}">
        <p14:creationId xmlns:p14="http://schemas.microsoft.com/office/powerpoint/2010/main" val="314830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his slide provides information on the Diabetes Topic Area in more detail" title="Diabetes Topic Area"/>
          <p:cNvPicPr>
            <a:picLocks noChangeAspect="1"/>
          </p:cNvPicPr>
          <p:nvPr/>
        </p:nvPicPr>
        <p:blipFill>
          <a:blip r:embed="rId3"/>
          <a:stretch>
            <a:fillRect/>
          </a:stretch>
        </p:blipFill>
        <p:spPr>
          <a:xfrm>
            <a:off x="2388894" y="749547"/>
            <a:ext cx="8002882" cy="6045700"/>
          </a:xfrm>
          <a:prstGeom prst="rect">
            <a:avLst/>
          </a:prstGeom>
        </p:spPr>
      </p:pic>
      <p:sp>
        <p:nvSpPr>
          <p:cNvPr id="8" name="Right Arrow 7" descr="Arrow pointing towards the &quot;Why is Diabetes Important&quot; heading on the Diabetes Topic Area page." title="Diabetes Topic Area"/>
          <p:cNvSpPr/>
          <p:nvPr/>
        </p:nvSpPr>
        <p:spPr>
          <a:xfrm rot="10800000">
            <a:off x="4748307" y="879890"/>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 name="Title 2"/>
          <p:cNvSpPr>
            <a:spLocks noGrp="1"/>
          </p:cNvSpPr>
          <p:nvPr>
            <p:ph type="title"/>
          </p:nvPr>
        </p:nvSpPr>
        <p:spPr>
          <a:xfrm>
            <a:off x="899410" y="0"/>
            <a:ext cx="10484370" cy="749547"/>
          </a:xfrm>
        </p:spPr>
        <p:txBody>
          <a:bodyPr/>
          <a:lstStyle/>
          <a:p>
            <a:pPr algn="ctr"/>
            <a:r>
              <a:rPr lang="en-US" b="1" dirty="0">
                <a:latin typeface="Arial" panose="020B0604020202020204" pitchFamily="34" charset="0"/>
                <a:cs typeface="Arial" panose="020B0604020202020204" pitchFamily="34" charset="0"/>
              </a:rPr>
              <a:t>Diabetes Topic Area</a:t>
            </a:r>
          </a:p>
        </p:txBody>
      </p:sp>
    </p:spTree>
    <p:extLst>
      <p:ext uri="{BB962C8B-B14F-4D97-AF65-F5344CB8AC3E}">
        <p14:creationId xmlns:p14="http://schemas.microsoft.com/office/powerpoint/2010/main" val="105778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his slide provides detailed information on Emerging Issuse in Diabetes." title="Diabetes Topic Area"/>
          <p:cNvPicPr>
            <a:picLocks noChangeAspect="1"/>
          </p:cNvPicPr>
          <p:nvPr/>
        </p:nvPicPr>
        <p:blipFill>
          <a:blip r:embed="rId3"/>
          <a:stretch>
            <a:fillRect/>
          </a:stretch>
        </p:blipFill>
        <p:spPr>
          <a:xfrm>
            <a:off x="2507316" y="790332"/>
            <a:ext cx="7882778" cy="5883640"/>
          </a:xfrm>
          <a:prstGeom prst="rect">
            <a:avLst/>
          </a:prstGeom>
        </p:spPr>
      </p:pic>
      <p:sp>
        <p:nvSpPr>
          <p:cNvPr id="8" name="Right Arrow 7" descr="Arrow pointing towards the &quot;Emerging Issues in Diabetes&quot; heading on the Diabetes Topic Area page."/>
          <p:cNvSpPr/>
          <p:nvPr/>
        </p:nvSpPr>
        <p:spPr>
          <a:xfrm rot="10800000">
            <a:off x="4751271" y="939133"/>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794479" y="-29317"/>
            <a:ext cx="10484370" cy="894049"/>
          </a:xfrm>
        </p:spPr>
        <p:txBody>
          <a:bodyPr/>
          <a:lstStyle/>
          <a:p>
            <a:pPr algn="ctr"/>
            <a:r>
              <a:rPr lang="en-US" b="1" dirty="0">
                <a:latin typeface="Arial" panose="020B0604020202020204" pitchFamily="34" charset="0"/>
                <a:cs typeface="Arial" panose="020B0604020202020204" pitchFamily="34" charset="0"/>
              </a:rPr>
              <a:t>Diabetes Topic Area</a:t>
            </a:r>
          </a:p>
        </p:txBody>
      </p:sp>
    </p:spTree>
    <p:extLst>
      <p:ext uri="{BB962C8B-B14F-4D97-AF65-F5344CB8AC3E}">
        <p14:creationId xmlns:p14="http://schemas.microsoft.com/office/powerpoint/2010/main" val="355660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his slide contains references on for the diabetes topic area." title="Diabetes Topic Area"/>
          <p:cNvPicPr>
            <a:picLocks noChangeAspect="1"/>
          </p:cNvPicPr>
          <p:nvPr/>
        </p:nvPicPr>
        <p:blipFill>
          <a:blip r:embed="rId3"/>
          <a:stretch>
            <a:fillRect/>
          </a:stretch>
        </p:blipFill>
        <p:spPr>
          <a:xfrm>
            <a:off x="1948673" y="904875"/>
            <a:ext cx="8801100" cy="5495925"/>
          </a:xfrm>
          <a:prstGeom prst="rect">
            <a:avLst/>
          </a:prstGeom>
        </p:spPr>
      </p:pic>
      <p:sp>
        <p:nvSpPr>
          <p:cNvPr id="8" name="Right Arrow 7" descr="Arrow pointing to the References heading on the Diabetes Topic Area silde."/>
          <p:cNvSpPr/>
          <p:nvPr/>
        </p:nvSpPr>
        <p:spPr>
          <a:xfrm rot="10800000">
            <a:off x="3177139" y="1082903"/>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884419" y="29969"/>
            <a:ext cx="10394430" cy="874906"/>
          </a:xfrm>
        </p:spPr>
        <p:txBody>
          <a:bodyPr/>
          <a:lstStyle/>
          <a:p>
            <a:pPr algn="ctr"/>
            <a:r>
              <a:rPr lang="en-US" b="1" dirty="0">
                <a:latin typeface="Arial" panose="020B0604020202020204" pitchFamily="34" charset="0"/>
                <a:cs typeface="Arial" panose="020B0604020202020204" pitchFamily="34" charset="0"/>
              </a:rPr>
              <a:t>Diabetes Topic Area</a:t>
            </a:r>
          </a:p>
        </p:txBody>
      </p:sp>
    </p:spTree>
    <p:extLst>
      <p:ext uri="{BB962C8B-B14F-4D97-AF65-F5344CB8AC3E}">
        <p14:creationId xmlns:p14="http://schemas.microsoft.com/office/powerpoint/2010/main" val="3060349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his is a Diabetes Topic Area slide that contains an overview for this topic area.&#10;&#10;" title="Diabetes Topic Are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899" y="778898"/>
            <a:ext cx="8202124" cy="6048030"/>
          </a:xfrm>
          <a:prstGeom prst="rect">
            <a:avLst/>
          </a:prstGeom>
        </p:spPr>
      </p:pic>
      <p:sp>
        <p:nvSpPr>
          <p:cNvPr id="8" name="Right Arrow 7" descr="This arrow on the Diabetes Topic Area Silde is pointing to the Objecetive tab."/>
          <p:cNvSpPr/>
          <p:nvPr/>
        </p:nvSpPr>
        <p:spPr>
          <a:xfrm rot="8698025">
            <a:off x="3640903" y="2520274"/>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6" name="Right Arrow 5" descr="This arrow on the Diabetes Topic Area Silde is pointing to the Interventions and Resource tab."/>
          <p:cNvSpPr/>
          <p:nvPr/>
        </p:nvSpPr>
        <p:spPr>
          <a:xfrm rot="8698025">
            <a:off x="4945509" y="2520274"/>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7" name="Right Arrow 6" descr="This arrow on the Diabetes Topic Area Silde is pointing to the National Snapshots tab."/>
          <p:cNvSpPr/>
          <p:nvPr/>
        </p:nvSpPr>
        <p:spPr>
          <a:xfrm rot="8698025">
            <a:off x="6353720" y="2520273"/>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989351" y="-144541"/>
            <a:ext cx="10424410" cy="923439"/>
          </a:xfrm>
        </p:spPr>
        <p:txBody>
          <a:bodyPr/>
          <a:lstStyle/>
          <a:p>
            <a:pPr algn="ctr"/>
            <a:r>
              <a:rPr lang="en-US" b="1" dirty="0">
                <a:latin typeface="Arial" panose="020B0604020202020204" pitchFamily="34" charset="0"/>
                <a:cs typeface="Arial" panose="020B0604020202020204" pitchFamily="34" charset="0"/>
              </a:rPr>
              <a:t>Diabetes Topic Area</a:t>
            </a:r>
          </a:p>
        </p:txBody>
      </p:sp>
    </p:spTree>
    <p:extLst>
      <p:ext uri="{BB962C8B-B14F-4D97-AF65-F5344CB8AC3E}">
        <p14:creationId xmlns:p14="http://schemas.microsoft.com/office/powerpoint/2010/main" val="56425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his is a slide on the Daibetes Topic Area .&#1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899" y="778898"/>
            <a:ext cx="8202124" cy="6048030"/>
          </a:xfrm>
          <a:prstGeom prst="rect">
            <a:avLst/>
          </a:prstGeom>
        </p:spPr>
      </p:pic>
      <p:sp>
        <p:nvSpPr>
          <p:cNvPr id="8" name="Right Arrow 7" descr="This arrow on the Diabetes Topic Area Silde is pointing to the Intervention and Resources tab."/>
          <p:cNvSpPr/>
          <p:nvPr/>
        </p:nvSpPr>
        <p:spPr>
          <a:xfrm rot="8698025">
            <a:off x="4793896" y="2583027"/>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1079291" y="19761"/>
            <a:ext cx="10199557" cy="759137"/>
          </a:xfrm>
        </p:spPr>
        <p:txBody>
          <a:bodyPr/>
          <a:lstStyle/>
          <a:p>
            <a:pPr algn="ctr"/>
            <a:r>
              <a:rPr lang="en-US" b="1" dirty="0">
                <a:latin typeface="Arial" panose="020B0604020202020204" pitchFamily="34" charset="0"/>
                <a:cs typeface="Arial" panose="020B0604020202020204" pitchFamily="34" charset="0"/>
              </a:rPr>
              <a:t>Diabetes Topic Area</a:t>
            </a:r>
          </a:p>
        </p:txBody>
      </p:sp>
    </p:spTree>
    <p:extLst>
      <p:ext uri="{BB962C8B-B14F-4D97-AF65-F5344CB8AC3E}">
        <p14:creationId xmlns:p14="http://schemas.microsoft.com/office/powerpoint/2010/main" val="382395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Diabetes Topic Area-Interventions slide highlighting the Interventions &amp; Resources in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528" y="986479"/>
            <a:ext cx="8116433" cy="5591955"/>
          </a:xfrm>
          <a:prstGeom prst="rect">
            <a:avLst/>
          </a:prstGeom>
        </p:spPr>
      </p:pic>
      <p:sp>
        <p:nvSpPr>
          <p:cNvPr id="3" name="Title 2"/>
          <p:cNvSpPr>
            <a:spLocks noGrp="1"/>
          </p:cNvSpPr>
          <p:nvPr>
            <p:ph type="title"/>
          </p:nvPr>
        </p:nvSpPr>
        <p:spPr>
          <a:xfrm>
            <a:off x="850605" y="150125"/>
            <a:ext cx="10481930" cy="836354"/>
          </a:xfrm>
        </p:spPr>
        <p:txBody>
          <a:bodyPr/>
          <a:lstStyle/>
          <a:p>
            <a:pPr algn="ctr"/>
            <a:r>
              <a:rPr lang="en-US" b="1" dirty="0">
                <a:latin typeface="Arial" panose="020B0604020202020204" pitchFamily="34" charset="0"/>
                <a:cs typeface="Arial" panose="020B0604020202020204" pitchFamily="34" charset="0"/>
              </a:rPr>
              <a:t>Diabetes Topic Area-Interventions</a:t>
            </a:r>
          </a:p>
        </p:txBody>
      </p:sp>
    </p:spTree>
    <p:extLst>
      <p:ext uri="{BB962C8B-B14F-4D97-AF65-F5344CB8AC3E}">
        <p14:creationId xmlns:p14="http://schemas.microsoft.com/office/powerpoint/2010/main" val="3053667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Diabetes Topic Area slide displaying the overview in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899" y="778898"/>
            <a:ext cx="8202124" cy="6048030"/>
          </a:xfrm>
          <a:prstGeom prst="rect">
            <a:avLst/>
          </a:prstGeom>
        </p:spPr>
      </p:pic>
      <p:sp>
        <p:nvSpPr>
          <p:cNvPr id="8" name="Right Arrow 7" descr="This arrow on the Diabetes Topic Area Silde is pointing to the Objecetive tab."/>
          <p:cNvSpPr/>
          <p:nvPr/>
        </p:nvSpPr>
        <p:spPr>
          <a:xfrm rot="8698025">
            <a:off x="3696616" y="2625230"/>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903767" y="0"/>
            <a:ext cx="10450032" cy="778899"/>
          </a:xfrm>
        </p:spPr>
        <p:txBody>
          <a:bodyPr/>
          <a:lstStyle/>
          <a:p>
            <a:pPr algn="ctr"/>
            <a:r>
              <a:rPr lang="en-US" b="1" dirty="0">
                <a:latin typeface="Arial" panose="020B0604020202020204" pitchFamily="34" charset="0"/>
                <a:cs typeface="Arial" panose="020B0604020202020204" pitchFamily="34" charset="0"/>
              </a:rPr>
              <a:t>Diabetes Topic Area</a:t>
            </a:r>
          </a:p>
        </p:txBody>
      </p:sp>
    </p:spTree>
    <p:extLst>
      <p:ext uri="{BB962C8B-B14F-4D97-AF65-F5344CB8AC3E}">
        <p14:creationId xmlns:p14="http://schemas.microsoft.com/office/powerpoint/2010/main" val="280562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38712"/>
            <a:ext cx="10515600" cy="954639"/>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Diabetes-Objective List</a:t>
            </a:r>
          </a:p>
        </p:txBody>
      </p:sp>
      <p:pic>
        <p:nvPicPr>
          <p:cNvPr id="2" name="Picture 1" descr="Diabetes-Objective List slide."/>
          <p:cNvPicPr>
            <a:picLocks noChangeAspect="1"/>
          </p:cNvPicPr>
          <p:nvPr/>
        </p:nvPicPr>
        <p:blipFill>
          <a:blip r:embed="rId3"/>
          <a:stretch>
            <a:fillRect/>
          </a:stretch>
        </p:blipFill>
        <p:spPr>
          <a:xfrm>
            <a:off x="2073649" y="630171"/>
            <a:ext cx="8208869" cy="6043801"/>
          </a:xfrm>
          <a:prstGeom prst="rect">
            <a:avLst/>
          </a:prstGeom>
        </p:spPr>
      </p:pic>
      <p:sp>
        <p:nvSpPr>
          <p:cNvPr id="6" name="Right Arrow 5" descr="This arrow on the Diabetes-Objective List silde is pointing to the Objecetive tab."/>
          <p:cNvSpPr/>
          <p:nvPr/>
        </p:nvSpPr>
        <p:spPr>
          <a:xfrm rot="16200000">
            <a:off x="2697815" y="1302865"/>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57776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3286" y="-349721"/>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Topic Area List</a:t>
            </a:r>
          </a:p>
        </p:txBody>
      </p:sp>
      <p:pic>
        <p:nvPicPr>
          <p:cNvPr id="3" name="Picture 2" descr="This slide list the topic areas for HP2020." title="Topic Area Li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046" y="689318"/>
            <a:ext cx="8448118" cy="6119756"/>
          </a:xfrm>
          <a:prstGeom prst="rect">
            <a:avLst/>
          </a:prstGeom>
        </p:spPr>
      </p:pic>
      <p:sp>
        <p:nvSpPr>
          <p:cNvPr id="6" name="Right Arrow 5" descr="This arrow on the Topic Area List Silde is pointing to the Immunizations and Infectious Disease topic area.&#10;"/>
          <p:cNvSpPr/>
          <p:nvPr/>
        </p:nvSpPr>
        <p:spPr>
          <a:xfrm rot="8698025">
            <a:off x="6946248" y="3799825"/>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53449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393"/>
            <a:ext cx="10515600" cy="1325563"/>
          </a:xfrm>
        </p:spPr>
        <p:txBody>
          <a:bodyPr>
            <a:normAutofit/>
          </a:bodyPr>
          <a:lstStyle/>
          <a:p>
            <a:pPr algn="ctr"/>
            <a:r>
              <a:rPr lang="en-US" sz="5400" b="1" dirty="0">
                <a:solidFill>
                  <a:schemeClr val="accent4"/>
                </a:solidFill>
                <a:latin typeface="Arial" panose="020B0604020202020204" pitchFamily="34" charset="0"/>
                <a:cs typeface="Arial" panose="020B0604020202020204" pitchFamily="34" charset="0"/>
              </a:rPr>
              <a:t>DATA2020-What is it?</a:t>
            </a:r>
          </a:p>
        </p:txBody>
      </p:sp>
      <p:sp>
        <p:nvSpPr>
          <p:cNvPr id="3" name="Content Placeholder 2"/>
          <p:cNvSpPr>
            <a:spLocks noGrp="1"/>
          </p:cNvSpPr>
          <p:nvPr>
            <p:ph idx="1"/>
          </p:nvPr>
        </p:nvSpPr>
        <p:spPr>
          <a:xfrm>
            <a:off x="1362821" y="1707094"/>
            <a:ext cx="10287309" cy="4351338"/>
          </a:xfrm>
          <a:effectLst>
            <a:outerShdw blurRad="50800" dist="38100" dir="2700000" algn="tl" rotWithShape="0">
              <a:prstClr val="black">
                <a:alpha val="40000"/>
              </a:prstClr>
            </a:outerShdw>
          </a:effectLst>
        </p:spPr>
        <p:txBody>
          <a:bodyPr/>
          <a:lstStyle/>
          <a:p>
            <a:r>
              <a:rPr lang="en-US" sz="3200" dirty="0">
                <a:solidFill>
                  <a:schemeClr val="accent4">
                    <a:lumMod val="60000"/>
                    <a:lumOff val="40000"/>
                  </a:schemeClr>
                </a:solidFill>
                <a:latin typeface="Arial" panose="020B0604020202020204" pitchFamily="34" charset="0"/>
                <a:cs typeface="Arial" panose="020B0604020202020204" pitchFamily="34" charset="0"/>
              </a:rPr>
              <a:t>A dynamic web tool for the Healthy People community</a:t>
            </a:r>
          </a:p>
          <a:p>
            <a:endParaRPr lang="en-US" dirty="0">
              <a:solidFill>
                <a:schemeClr val="accent4">
                  <a:lumMod val="60000"/>
                  <a:lumOff val="40000"/>
                </a:schemeClr>
              </a:solidFill>
              <a:latin typeface="Arial" panose="020B0604020202020204" pitchFamily="34" charset="0"/>
              <a:cs typeface="Arial" panose="020B0604020202020204" pitchFamily="34" charset="0"/>
            </a:endParaRPr>
          </a:p>
          <a:p>
            <a:pPr lvl="2"/>
            <a:r>
              <a:rPr lang="en-US" sz="2800" dirty="0">
                <a:solidFill>
                  <a:schemeClr val="accent4">
                    <a:lumMod val="60000"/>
                    <a:lumOff val="40000"/>
                  </a:schemeClr>
                </a:solidFill>
                <a:latin typeface="Arial" panose="020B0604020202020204" pitchFamily="34" charset="0"/>
                <a:cs typeface="Arial" panose="020B0604020202020204" pitchFamily="34" charset="0"/>
              </a:rPr>
              <a:t>Data</a:t>
            </a:r>
          </a:p>
          <a:p>
            <a:pPr marL="914400" lvl="2" indent="0">
              <a:buNone/>
            </a:pPr>
            <a:endParaRPr lang="en-US" sz="2800" dirty="0">
              <a:solidFill>
                <a:schemeClr val="accent4">
                  <a:lumMod val="60000"/>
                  <a:lumOff val="40000"/>
                </a:schemeClr>
              </a:solidFill>
              <a:latin typeface="Arial" panose="020B0604020202020204" pitchFamily="34" charset="0"/>
              <a:cs typeface="Arial" panose="020B0604020202020204" pitchFamily="34" charset="0"/>
            </a:endParaRPr>
          </a:p>
          <a:p>
            <a:pPr lvl="2"/>
            <a:r>
              <a:rPr lang="en-US" sz="2800" dirty="0">
                <a:solidFill>
                  <a:schemeClr val="accent4">
                    <a:lumMod val="60000"/>
                    <a:lumOff val="40000"/>
                  </a:schemeClr>
                </a:solidFill>
                <a:latin typeface="Arial" panose="020B0604020202020204" pitchFamily="34" charset="0"/>
                <a:cs typeface="Arial" panose="020B0604020202020204" pitchFamily="34" charset="0"/>
              </a:rPr>
              <a:t>Technical information </a:t>
            </a:r>
          </a:p>
          <a:p>
            <a:pPr marL="914400" lvl="2" indent="0">
              <a:buNone/>
            </a:pPr>
            <a:endParaRPr lang="en-US" sz="2800" dirty="0">
              <a:solidFill>
                <a:schemeClr val="accent4">
                  <a:lumMod val="60000"/>
                  <a:lumOff val="40000"/>
                </a:schemeClr>
              </a:solidFill>
              <a:latin typeface="Arial" panose="020B0604020202020204" pitchFamily="34" charset="0"/>
              <a:cs typeface="Arial" panose="020B0604020202020204" pitchFamily="34" charset="0"/>
            </a:endParaRPr>
          </a:p>
          <a:p>
            <a:pPr lvl="2"/>
            <a:r>
              <a:rPr lang="en-US" sz="2800" dirty="0">
                <a:solidFill>
                  <a:schemeClr val="accent4">
                    <a:lumMod val="60000"/>
                    <a:lumOff val="40000"/>
                  </a:schemeClr>
                </a:solidFill>
                <a:latin typeface="Arial" panose="020B0604020202020204" pitchFamily="34" charset="0"/>
                <a:cs typeface="Arial" panose="020B0604020202020204" pitchFamily="34" charset="0"/>
              </a:rPr>
              <a:t>Visual displays </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43502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393"/>
            <a:ext cx="10515600" cy="1325563"/>
          </a:xfrm>
        </p:spPr>
        <p:txBody>
          <a:bodyPr>
            <a:normAutofit/>
          </a:bodyPr>
          <a:lstStyle/>
          <a:p>
            <a:pPr algn="ctr"/>
            <a:r>
              <a:rPr lang="en-US" sz="5400" b="1" dirty="0">
                <a:solidFill>
                  <a:schemeClr val="accent4"/>
                </a:solidFill>
                <a:latin typeface="Arial" panose="020B0604020202020204" pitchFamily="34" charset="0"/>
                <a:cs typeface="Arial" panose="020B0604020202020204" pitchFamily="34" charset="0"/>
              </a:rPr>
              <a:t>DATA2020</a:t>
            </a:r>
          </a:p>
        </p:txBody>
      </p:sp>
      <p:pic>
        <p:nvPicPr>
          <p:cNvPr id="3" name="Picture 2" descr="This slide contains information on the Immunization and Infectious Disease topic are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940" y="0"/>
            <a:ext cx="9046119" cy="6858000"/>
          </a:xfrm>
          <a:prstGeom prst="rect">
            <a:avLst/>
          </a:prstGeom>
        </p:spPr>
      </p:pic>
      <p:sp>
        <p:nvSpPr>
          <p:cNvPr id="6" name="Right Arrow 5" descr="This arrow on the Immunization and Infectious Disease Topic Area Silde is pointing to the Objecetive tab."/>
          <p:cNvSpPr/>
          <p:nvPr/>
        </p:nvSpPr>
        <p:spPr>
          <a:xfrm rot="8698025">
            <a:off x="3083493" y="2127840"/>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409927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his slide contains information on the IID-Objective Li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070" y="787793"/>
            <a:ext cx="8805093" cy="5697413"/>
          </a:xfrm>
          <a:prstGeom prst="rect">
            <a:avLst/>
          </a:prstGeom>
        </p:spPr>
      </p:pic>
      <p:sp>
        <p:nvSpPr>
          <p:cNvPr id="6" name="Right Arrow 5" descr="This arrow on the IID-Objective List Silde is pointing to a plus sign to expand for more information on IID-7.1."/>
          <p:cNvSpPr/>
          <p:nvPr/>
        </p:nvSpPr>
        <p:spPr>
          <a:xfrm rot="10800000">
            <a:off x="10491456" y="4088268"/>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7" name="Title 1"/>
          <p:cNvSpPr>
            <a:spLocks noGrp="1"/>
          </p:cNvSpPr>
          <p:nvPr>
            <p:ph type="title"/>
          </p:nvPr>
        </p:nvSpPr>
        <p:spPr>
          <a:xfrm>
            <a:off x="838200" y="-166846"/>
            <a:ext cx="10515600" cy="954639"/>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IID-Objective List</a:t>
            </a:r>
          </a:p>
        </p:txBody>
      </p:sp>
      <p:sp>
        <p:nvSpPr>
          <p:cNvPr id="8" name="Right Arrow 7" descr="This arrow on the IID-Objective List Silde is pointing to the revised radio button."/>
          <p:cNvSpPr/>
          <p:nvPr/>
        </p:nvSpPr>
        <p:spPr>
          <a:xfrm rot="8830970">
            <a:off x="9016570" y="1290033"/>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10" name="Right Arrow 9" descr="This arrow on the IID-Objective List slide is pointing to the Revised information block."/>
          <p:cNvSpPr/>
          <p:nvPr/>
        </p:nvSpPr>
        <p:spPr>
          <a:xfrm rot="8770214">
            <a:off x="8731833" y="2455910"/>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49671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his slide contains information on the Objective Block and Infectious Disease topic are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625" y="794818"/>
            <a:ext cx="8044977" cy="5990066"/>
          </a:xfrm>
          <a:prstGeom prst="rect">
            <a:avLst/>
          </a:prstGeom>
        </p:spPr>
      </p:pic>
      <p:sp>
        <p:nvSpPr>
          <p:cNvPr id="6" name="Right Arrow 5" descr="This arrow on the Objective Block is point to the HP2030 objective with the same definnition that was 14-22 in 2010.&#10;"/>
          <p:cNvSpPr/>
          <p:nvPr/>
        </p:nvSpPr>
        <p:spPr>
          <a:xfrm rot="11968049">
            <a:off x="8308442" y="5766656"/>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7" name="Title 1"/>
          <p:cNvSpPr>
            <a:spLocks noGrp="1"/>
          </p:cNvSpPr>
          <p:nvPr>
            <p:ph type="title"/>
          </p:nvPr>
        </p:nvSpPr>
        <p:spPr>
          <a:xfrm>
            <a:off x="838200" y="-110582"/>
            <a:ext cx="10515600" cy="954639"/>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Objective Block</a:t>
            </a:r>
          </a:p>
        </p:txBody>
      </p:sp>
      <p:sp>
        <p:nvSpPr>
          <p:cNvPr id="8" name="Right Arrow 7" descr="This arrow on the Objective Block slide is pointing to the Baseline dataline."/>
          <p:cNvSpPr/>
          <p:nvPr/>
        </p:nvSpPr>
        <p:spPr>
          <a:xfrm>
            <a:off x="1752910" y="1344632"/>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Right Arrow 8" descr="This arrow on the Objective Block slide is pointing to the Target data line."/>
          <p:cNvSpPr/>
          <p:nvPr/>
        </p:nvSpPr>
        <p:spPr>
          <a:xfrm>
            <a:off x="1752910" y="1932071"/>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10" name="Right Arrow 9" descr="This arrow on the Objective Block slide is pointing to the Target-Setting Method data line."/>
          <p:cNvSpPr/>
          <p:nvPr/>
        </p:nvSpPr>
        <p:spPr>
          <a:xfrm>
            <a:off x="1752910" y="2333748"/>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11" name="Right Arrow 10" descr="This arrow on the Objective Block slide is pointing to the Data Source data line."/>
          <p:cNvSpPr/>
          <p:nvPr/>
        </p:nvSpPr>
        <p:spPr>
          <a:xfrm>
            <a:off x="1767849" y="2742792"/>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12" name="Right Arrow 11" descr="This arrow on the Objective Block slide is pointing to the Data data line."/>
          <p:cNvSpPr/>
          <p:nvPr/>
        </p:nvSpPr>
        <p:spPr>
          <a:xfrm>
            <a:off x="1752910" y="3129097"/>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13" name="Right Arrow 12" descr="This arrow on the Objective Block slide is pointing to the Revision History link for this particular objective."/>
          <p:cNvSpPr/>
          <p:nvPr/>
        </p:nvSpPr>
        <p:spPr>
          <a:xfrm rot="11968049">
            <a:off x="8224893" y="6447519"/>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49637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This slide contains information on the Objective Block for IID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625" y="794818"/>
            <a:ext cx="8044977" cy="5990066"/>
          </a:xfrm>
          <a:prstGeom prst="rect">
            <a:avLst/>
          </a:prstGeom>
        </p:spPr>
      </p:pic>
      <p:sp>
        <p:nvSpPr>
          <p:cNvPr id="6" name="Right Arrow 5" descr="This arrow on the Objective Block slide is pointing to the HP2020 data for this objective link."/>
          <p:cNvSpPr/>
          <p:nvPr/>
        </p:nvSpPr>
        <p:spPr>
          <a:xfrm rot="9228094">
            <a:off x="6634386" y="2962959"/>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7" name="Title 1"/>
          <p:cNvSpPr>
            <a:spLocks noGrp="1"/>
          </p:cNvSpPr>
          <p:nvPr>
            <p:ph type="title"/>
          </p:nvPr>
        </p:nvSpPr>
        <p:spPr>
          <a:xfrm>
            <a:off x="838200" y="-96514"/>
            <a:ext cx="10515600" cy="954639"/>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Objective Block</a:t>
            </a:r>
          </a:p>
        </p:txBody>
      </p:sp>
      <p:sp>
        <p:nvSpPr>
          <p:cNvPr id="5" name="Rectangle 4" descr="This slide contains information on the Objective Block for IID 7.1 this HP2020 data for this objective.&#10;"/>
          <p:cNvSpPr/>
          <p:nvPr/>
        </p:nvSpPr>
        <p:spPr>
          <a:xfrm>
            <a:off x="2490281" y="3015574"/>
            <a:ext cx="7412475" cy="321012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414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0529"/>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HP2020 Data for this Objective</a:t>
            </a:r>
          </a:p>
        </p:txBody>
      </p:sp>
      <p:pic>
        <p:nvPicPr>
          <p:cNvPr id="3" name="Picture 2" descr="This slide contains information on the HP2020 Data for this Objective for the IID-7.1 topice area.&#10;&#10;"/>
          <p:cNvPicPr>
            <a:picLocks noChangeAspect="1"/>
          </p:cNvPicPr>
          <p:nvPr/>
        </p:nvPicPr>
        <p:blipFill>
          <a:blip r:embed="rId3"/>
          <a:stretch>
            <a:fillRect/>
          </a:stretch>
        </p:blipFill>
        <p:spPr>
          <a:xfrm>
            <a:off x="2538413" y="822461"/>
            <a:ext cx="6828612" cy="5850484"/>
          </a:xfrm>
          <a:prstGeom prst="rect">
            <a:avLst/>
          </a:prstGeom>
        </p:spPr>
      </p:pic>
    </p:spTree>
    <p:extLst>
      <p:ext uri="{BB962C8B-B14F-4D97-AF65-F5344CB8AC3E}">
        <p14:creationId xmlns:p14="http://schemas.microsoft.com/office/powerpoint/2010/main" val="872358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This slide contains information on the Objective Block on the IID-7.1 topic area.&#1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625" y="794818"/>
            <a:ext cx="8044977" cy="5990066"/>
          </a:xfrm>
          <a:prstGeom prst="rect">
            <a:avLst/>
          </a:prstGeom>
        </p:spPr>
      </p:pic>
      <p:sp>
        <p:nvSpPr>
          <p:cNvPr id="6" name="Right Arrow 5" descr="This arrow on the Objective Block slide is pointing to the Disparity by geographic location link."/>
          <p:cNvSpPr/>
          <p:nvPr/>
        </p:nvSpPr>
        <p:spPr>
          <a:xfrm rot="9228094">
            <a:off x="7014215" y="3470272"/>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7" name="Title 1"/>
          <p:cNvSpPr>
            <a:spLocks noGrp="1"/>
          </p:cNvSpPr>
          <p:nvPr>
            <p:ph type="title"/>
          </p:nvPr>
        </p:nvSpPr>
        <p:spPr>
          <a:xfrm>
            <a:off x="838200" y="-96514"/>
            <a:ext cx="10515600" cy="954639"/>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Objective Block</a:t>
            </a:r>
          </a:p>
        </p:txBody>
      </p:sp>
      <p:sp>
        <p:nvSpPr>
          <p:cNvPr id="5" name="Rectangle 4" descr="This slide contains information on the Objective Block for IID-7.1.  It focuses on the HP2020 data for this objective.&#10;&#10;"/>
          <p:cNvSpPr/>
          <p:nvPr/>
        </p:nvSpPr>
        <p:spPr>
          <a:xfrm>
            <a:off x="2490281" y="2996119"/>
            <a:ext cx="7412475" cy="321012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38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04283" y="-323736"/>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Disparities Data</a:t>
            </a:r>
          </a:p>
        </p:txBody>
      </p:sp>
      <p:pic>
        <p:nvPicPr>
          <p:cNvPr id="3" name="Picture 2" descr="This slide contains information on Disparties Data.  It gives an overview of disparities by geographic location.&#10;&#10;"/>
          <p:cNvPicPr>
            <a:picLocks noChangeAspect="1"/>
          </p:cNvPicPr>
          <p:nvPr/>
        </p:nvPicPr>
        <p:blipFill>
          <a:blip r:embed="rId3"/>
          <a:stretch>
            <a:fillRect/>
          </a:stretch>
        </p:blipFill>
        <p:spPr>
          <a:xfrm>
            <a:off x="2350814" y="1029354"/>
            <a:ext cx="9163050" cy="5724525"/>
          </a:xfrm>
          <a:prstGeom prst="rect">
            <a:avLst/>
          </a:prstGeom>
        </p:spPr>
      </p:pic>
    </p:spTree>
    <p:extLst>
      <p:ext uri="{BB962C8B-B14F-4D97-AF65-F5344CB8AC3E}">
        <p14:creationId xmlns:p14="http://schemas.microsoft.com/office/powerpoint/2010/main" val="3226206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This slide contains information on the Objective Block on the IID-7.1 topic area.&#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625" y="808886"/>
            <a:ext cx="8044977" cy="5990066"/>
          </a:xfrm>
          <a:prstGeom prst="rect">
            <a:avLst/>
          </a:prstGeom>
        </p:spPr>
      </p:pic>
      <p:sp>
        <p:nvSpPr>
          <p:cNvPr id="6" name="Right Arrow 5" descr="This arrow on the Objective Block slide is pointing to the Map of state-level data for this objective."/>
          <p:cNvSpPr/>
          <p:nvPr/>
        </p:nvSpPr>
        <p:spPr>
          <a:xfrm rot="9228094">
            <a:off x="7211162" y="4736365"/>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7" name="Title 1"/>
          <p:cNvSpPr>
            <a:spLocks noGrp="1"/>
          </p:cNvSpPr>
          <p:nvPr>
            <p:ph type="title"/>
          </p:nvPr>
        </p:nvSpPr>
        <p:spPr>
          <a:xfrm>
            <a:off x="838200" y="-96514"/>
            <a:ext cx="10515600" cy="954639"/>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Objective Block</a:t>
            </a:r>
          </a:p>
        </p:txBody>
      </p:sp>
      <p:sp>
        <p:nvSpPr>
          <p:cNvPr id="5" name="Rectangle 4" descr="This slide contains information on the Objective Block on the IID-7.1 topic area.&#10;"/>
          <p:cNvSpPr/>
          <p:nvPr/>
        </p:nvSpPr>
        <p:spPr>
          <a:xfrm>
            <a:off x="2490281" y="3035029"/>
            <a:ext cx="7412475" cy="321012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557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96514"/>
            <a:ext cx="10515600" cy="954639"/>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State-Level Maps</a:t>
            </a:r>
          </a:p>
        </p:txBody>
      </p:sp>
      <p:pic>
        <p:nvPicPr>
          <p:cNvPr id="3" name="Picture 2" descr="This slide contains information on the State-Level Maps."/>
          <p:cNvPicPr>
            <a:picLocks noChangeAspect="1"/>
          </p:cNvPicPr>
          <p:nvPr/>
        </p:nvPicPr>
        <p:blipFill>
          <a:blip r:embed="rId3"/>
          <a:stretch>
            <a:fillRect/>
          </a:stretch>
        </p:blipFill>
        <p:spPr>
          <a:xfrm>
            <a:off x="1752910" y="767340"/>
            <a:ext cx="9058080" cy="5473550"/>
          </a:xfrm>
          <a:prstGeom prst="rect">
            <a:avLst/>
          </a:prstGeom>
        </p:spPr>
      </p:pic>
    </p:spTree>
    <p:extLst>
      <p:ext uri="{BB962C8B-B14F-4D97-AF65-F5344CB8AC3E}">
        <p14:creationId xmlns:p14="http://schemas.microsoft.com/office/powerpoint/2010/main" val="1038297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This slide contains information on the Objective Block on the IID-7.1 topic area.&#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625" y="808886"/>
            <a:ext cx="8044977" cy="5990066"/>
          </a:xfrm>
          <a:prstGeom prst="rect">
            <a:avLst/>
          </a:prstGeom>
        </p:spPr>
      </p:pic>
      <p:sp>
        <p:nvSpPr>
          <p:cNvPr id="6" name="Right Arrow 5" descr="This arrow on the Objective Block slide is pointing to the Details about the methodothology and measurement of this HP2020 objetive link."/>
          <p:cNvSpPr/>
          <p:nvPr/>
        </p:nvSpPr>
        <p:spPr>
          <a:xfrm rot="9228094">
            <a:off x="9138436" y="5088057"/>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7" name="Title 1"/>
          <p:cNvSpPr>
            <a:spLocks noGrp="1"/>
          </p:cNvSpPr>
          <p:nvPr>
            <p:ph type="title"/>
          </p:nvPr>
        </p:nvSpPr>
        <p:spPr>
          <a:xfrm>
            <a:off x="838200" y="-96514"/>
            <a:ext cx="10515600" cy="954639"/>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Objective Block</a:t>
            </a:r>
          </a:p>
        </p:txBody>
      </p:sp>
    </p:spTree>
    <p:extLst>
      <p:ext uri="{BB962C8B-B14F-4D97-AF65-F5344CB8AC3E}">
        <p14:creationId xmlns:p14="http://schemas.microsoft.com/office/powerpoint/2010/main" val="390100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393"/>
            <a:ext cx="10515600" cy="1325563"/>
          </a:xfrm>
        </p:spPr>
        <p:txBody>
          <a:bodyPr>
            <a:normAutofit/>
          </a:bodyPr>
          <a:lstStyle/>
          <a:p>
            <a:pPr algn="ctr"/>
            <a:r>
              <a:rPr lang="en-US" sz="5400" b="1" dirty="0">
                <a:solidFill>
                  <a:schemeClr val="accent4"/>
                </a:solidFill>
                <a:latin typeface="Arial" panose="020B0604020202020204" pitchFamily="34" charset="0"/>
                <a:cs typeface="Arial" panose="020B0604020202020204" pitchFamily="34" charset="0"/>
              </a:rPr>
              <a:t>DATA2020</a:t>
            </a:r>
          </a:p>
        </p:txBody>
      </p:sp>
      <p:sp>
        <p:nvSpPr>
          <p:cNvPr id="3" name="Content Placeholder 2"/>
          <p:cNvSpPr>
            <a:spLocks noGrp="1"/>
          </p:cNvSpPr>
          <p:nvPr>
            <p:ph idx="1"/>
          </p:nvPr>
        </p:nvSpPr>
        <p:spPr>
          <a:xfrm>
            <a:off x="838200" y="1707094"/>
            <a:ext cx="10515600" cy="4351338"/>
          </a:xfrm>
          <a:effectLst>
            <a:outerShdw blurRad="50800" dist="38100" dir="2700000" algn="tl" rotWithShape="0">
              <a:prstClr val="black">
                <a:alpha val="40000"/>
              </a:prstClr>
            </a:outerShdw>
          </a:effectLst>
        </p:spPr>
        <p:txBody>
          <a:bodyPr>
            <a:normAutofit fontScale="92500" lnSpcReduction="20000"/>
          </a:bodyPr>
          <a:lstStyle/>
          <a:p>
            <a:r>
              <a:rPr lang="en-US" sz="3200" dirty="0">
                <a:solidFill>
                  <a:schemeClr val="accent4">
                    <a:lumMod val="60000"/>
                    <a:lumOff val="40000"/>
                  </a:schemeClr>
                </a:solidFill>
                <a:latin typeface="Arial" panose="020B0604020202020204" pitchFamily="34" charset="0"/>
                <a:ea typeface="Calibri" panose="020F0502020204030204" pitchFamily="34" charset="0"/>
                <a:cs typeface="Arial" panose="020B0604020202020204" pitchFamily="34" charset="0"/>
              </a:rPr>
              <a:t>DATA</a:t>
            </a:r>
          </a:p>
          <a:p>
            <a:pPr marL="0" indent="0">
              <a:buNone/>
            </a:pPr>
            <a:endParaRPr lang="en-US" sz="3200" dirty="0">
              <a:solidFill>
                <a:schemeClr val="accent4">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lvl="1"/>
            <a:r>
              <a:rPr lang="en-US" dirty="0">
                <a:solidFill>
                  <a:schemeClr val="accent4">
                    <a:lumMod val="60000"/>
                    <a:lumOff val="40000"/>
                  </a:schemeClr>
                </a:solidFill>
                <a:latin typeface="Arial" panose="020B0604020202020204" pitchFamily="34" charset="0"/>
                <a:cs typeface="Arial" panose="020B0604020202020204" pitchFamily="34" charset="0"/>
              </a:rPr>
              <a:t>National data</a:t>
            </a:r>
          </a:p>
          <a:p>
            <a:pPr lvl="1"/>
            <a:endParaRPr lang="en-US" dirty="0">
              <a:solidFill>
                <a:schemeClr val="accent4">
                  <a:lumMod val="60000"/>
                  <a:lumOff val="40000"/>
                </a:schemeClr>
              </a:solidFill>
              <a:latin typeface="Arial" panose="020B0604020202020204" pitchFamily="34" charset="0"/>
              <a:cs typeface="Arial" panose="020B0604020202020204" pitchFamily="34" charset="0"/>
            </a:endParaRPr>
          </a:p>
          <a:p>
            <a:pPr lvl="1"/>
            <a:r>
              <a:rPr lang="en-US" dirty="0">
                <a:solidFill>
                  <a:schemeClr val="accent4">
                    <a:lumMod val="60000"/>
                    <a:lumOff val="40000"/>
                  </a:schemeClr>
                </a:solidFill>
                <a:latin typeface="Arial" panose="020B0604020202020204" pitchFamily="34" charset="0"/>
                <a:cs typeface="Arial" panose="020B0604020202020204" pitchFamily="34" charset="0"/>
              </a:rPr>
              <a:t>State-level estimates (when available)</a:t>
            </a:r>
          </a:p>
          <a:p>
            <a:pPr lvl="1"/>
            <a:endParaRPr lang="en-US" dirty="0">
              <a:solidFill>
                <a:schemeClr val="accent4">
                  <a:lumMod val="60000"/>
                  <a:lumOff val="40000"/>
                </a:schemeClr>
              </a:solidFill>
              <a:latin typeface="Arial" panose="020B0604020202020204" pitchFamily="34" charset="0"/>
              <a:cs typeface="Arial" panose="020B0604020202020204" pitchFamily="34" charset="0"/>
            </a:endParaRPr>
          </a:p>
          <a:p>
            <a:pPr lvl="1"/>
            <a:r>
              <a:rPr lang="en-US" dirty="0">
                <a:solidFill>
                  <a:schemeClr val="accent4">
                    <a:lumMod val="60000"/>
                    <a:lumOff val="40000"/>
                  </a:schemeClr>
                </a:solidFill>
                <a:latin typeface="Arial" panose="020B0604020202020204" pitchFamily="34" charset="0"/>
                <a:cs typeface="Arial" panose="020B0604020202020204" pitchFamily="34" charset="0"/>
              </a:rPr>
              <a:t>Demographic groups</a:t>
            </a:r>
          </a:p>
          <a:p>
            <a:pPr lvl="1"/>
            <a:endParaRPr lang="en-US" dirty="0">
              <a:solidFill>
                <a:schemeClr val="accent4">
                  <a:lumMod val="60000"/>
                  <a:lumOff val="40000"/>
                </a:schemeClr>
              </a:solidFill>
              <a:latin typeface="Arial" panose="020B0604020202020204" pitchFamily="34" charset="0"/>
              <a:cs typeface="Arial" panose="020B0604020202020204" pitchFamily="34" charset="0"/>
            </a:endParaRPr>
          </a:p>
          <a:p>
            <a:pPr lvl="1"/>
            <a:r>
              <a:rPr lang="en-US" dirty="0">
                <a:solidFill>
                  <a:schemeClr val="accent4">
                    <a:lumMod val="60000"/>
                    <a:lumOff val="40000"/>
                  </a:schemeClr>
                </a:solidFill>
                <a:latin typeface="Arial" panose="020B0604020202020204" pitchFamily="34" charset="0"/>
                <a:cs typeface="Arial" panose="020B0604020202020204" pitchFamily="34" charset="0"/>
              </a:rPr>
              <a:t>Measures of variability (Confidence intervals and/or Standard errors)</a:t>
            </a:r>
          </a:p>
          <a:p>
            <a:pPr lvl="1"/>
            <a:endParaRPr lang="en-US" dirty="0">
              <a:solidFill>
                <a:schemeClr val="accent4">
                  <a:lumMod val="60000"/>
                  <a:lumOff val="40000"/>
                </a:schemeClr>
              </a:solidFill>
              <a:latin typeface="Arial" panose="020B0604020202020204" pitchFamily="34" charset="0"/>
              <a:cs typeface="Arial" panose="020B0604020202020204" pitchFamily="34" charset="0"/>
            </a:endParaRPr>
          </a:p>
          <a:p>
            <a:pPr lvl="1"/>
            <a:r>
              <a:rPr lang="en-US" dirty="0">
                <a:solidFill>
                  <a:schemeClr val="accent4">
                    <a:lumMod val="60000"/>
                    <a:lumOff val="40000"/>
                  </a:schemeClr>
                </a:solidFill>
                <a:latin typeface="Arial" panose="020B0604020202020204" pitchFamily="34" charset="0"/>
                <a:cs typeface="Arial" panose="020B0604020202020204" pitchFamily="34" charset="0"/>
              </a:rPr>
              <a:t>Health disparities</a:t>
            </a:r>
          </a:p>
          <a:p>
            <a:pPr lvl="1"/>
            <a:endParaRPr lang="en-US" dirty="0">
              <a:solidFill>
                <a:schemeClr val="accent4">
                  <a:lumMod val="60000"/>
                  <a:lumOff val="40000"/>
                </a:schemeClr>
              </a:solidFill>
              <a:latin typeface="Arial" panose="020B0604020202020204" pitchFamily="34" charset="0"/>
              <a:cs typeface="Arial" panose="020B0604020202020204" pitchFamily="34" charset="0"/>
            </a:endParaRPr>
          </a:p>
          <a:p>
            <a:pPr lvl="1"/>
            <a:r>
              <a:rPr lang="en-US" dirty="0">
                <a:solidFill>
                  <a:schemeClr val="accent4">
                    <a:lumMod val="60000"/>
                    <a:lumOff val="40000"/>
                  </a:schemeClr>
                </a:solidFill>
                <a:latin typeface="Arial" panose="020B0604020202020204" pitchFamily="34" charset="0"/>
                <a:cs typeface="Arial" panose="020B0604020202020204" pitchFamily="34" charset="0"/>
              </a:rPr>
              <a:t>Progress towards the Healthy People 2020 Target</a:t>
            </a:r>
          </a:p>
          <a:p>
            <a:pPr lvl="1"/>
            <a:endParaRPr lang="en-US" dirty="0">
              <a:solidFill>
                <a:schemeClr val="accent4">
                  <a:lumMod val="60000"/>
                  <a:lumOff val="40000"/>
                </a:schemeClr>
              </a:solidFill>
              <a:latin typeface="Arial" panose="020B0604020202020204" pitchFamily="34" charset="0"/>
              <a:cs typeface="Arial" panose="020B0604020202020204" pitchFamily="34" charset="0"/>
            </a:endParaRPr>
          </a:p>
          <a:p>
            <a:pPr marL="457200" lvl="1" indent="0">
              <a:buNone/>
            </a:pPr>
            <a:endParaRPr lang="en-US" dirty="0">
              <a:solidFill>
                <a:schemeClr val="accent4">
                  <a:lumMod val="60000"/>
                  <a:lumOff val="40000"/>
                </a:schemeClr>
              </a:solidFill>
              <a:latin typeface="Arial" panose="020B0604020202020204" pitchFamily="34" charset="0"/>
              <a:cs typeface="Arial" panose="020B0604020202020204" pitchFamily="34" charset="0"/>
            </a:endParaRPr>
          </a:p>
          <a:p>
            <a:pPr marL="457200" lvl="1" indent="0">
              <a:buNone/>
            </a:pPr>
            <a:endParaRPr lang="en-US" dirty="0">
              <a:solidFill>
                <a:schemeClr val="accent4">
                  <a:lumMod val="60000"/>
                  <a:lumOff val="40000"/>
                </a:schemeClr>
              </a:solidFill>
              <a:latin typeface="Arial" panose="020B0604020202020204" pitchFamily="34" charset="0"/>
              <a:cs typeface="Arial" panose="020B0604020202020204" pitchFamily="34" charset="0"/>
            </a:endParaRPr>
          </a:p>
          <a:p>
            <a:pPr lvl="1"/>
            <a:endParaRPr lang="en-US" dirty="0">
              <a:solidFill>
                <a:schemeClr val="accent4">
                  <a:lumMod val="60000"/>
                  <a:lumOff val="40000"/>
                </a:schemeClr>
              </a:solidFill>
              <a:latin typeface="Arial" panose="020B0604020202020204" pitchFamily="34" charset="0"/>
              <a:cs typeface="Arial" panose="020B0604020202020204" pitchFamily="34"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50865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This slide contains information on Data Details for the IID-7.1 topic area.&#10;" title="Data Detai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258" y="497679"/>
            <a:ext cx="6369375" cy="6257454"/>
          </a:xfrm>
          <a:prstGeom prst="rect">
            <a:avLst/>
          </a:prstGeom>
        </p:spPr>
      </p:pic>
      <p:sp>
        <p:nvSpPr>
          <p:cNvPr id="2" name="Title 1"/>
          <p:cNvSpPr>
            <a:spLocks noGrp="1"/>
          </p:cNvSpPr>
          <p:nvPr>
            <p:ph type="title"/>
          </p:nvPr>
        </p:nvSpPr>
        <p:spPr>
          <a:xfrm>
            <a:off x="838200" y="-393895"/>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Data Details</a:t>
            </a:r>
          </a:p>
        </p:txBody>
      </p:sp>
      <p:sp>
        <p:nvSpPr>
          <p:cNvPr id="4" name="Rectangle 3" descr="This block of information highlights Questions Used to Obtain the National Baseline Data"/>
          <p:cNvSpPr/>
          <p:nvPr/>
        </p:nvSpPr>
        <p:spPr>
          <a:xfrm>
            <a:off x="3235568" y="4895558"/>
            <a:ext cx="6077243" cy="80185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This block of information highlights Methodology Notesline Data"/>
          <p:cNvSpPr/>
          <p:nvPr/>
        </p:nvSpPr>
        <p:spPr>
          <a:xfrm>
            <a:off x="3269007" y="6035025"/>
            <a:ext cx="6043804" cy="72010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093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393"/>
            <a:ext cx="10515600" cy="1325563"/>
          </a:xfrm>
        </p:spPr>
        <p:txBody>
          <a:bodyPr>
            <a:normAutofit/>
          </a:bodyPr>
          <a:lstStyle/>
          <a:p>
            <a:pPr algn="ctr"/>
            <a:r>
              <a:rPr lang="en-US" sz="5400" b="1" dirty="0">
                <a:solidFill>
                  <a:schemeClr val="accent4"/>
                </a:solidFill>
                <a:latin typeface="Arial" panose="020B0604020202020204" pitchFamily="34" charset="0"/>
                <a:cs typeface="Arial" panose="020B0604020202020204" pitchFamily="34" charset="0"/>
              </a:rPr>
              <a:t>DATA2020</a:t>
            </a:r>
          </a:p>
        </p:txBody>
      </p:sp>
      <p:sp>
        <p:nvSpPr>
          <p:cNvPr id="4" name="Title 1"/>
          <p:cNvSpPr txBox="1">
            <a:spLocks/>
          </p:cNvSpPr>
          <p:nvPr/>
        </p:nvSpPr>
        <p:spPr>
          <a:xfrm>
            <a:off x="686712" y="1195380"/>
            <a:ext cx="10515600" cy="3910385"/>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accent4"/>
                </a:solidFill>
                <a:latin typeface="Arial" panose="020B0604020202020204" pitchFamily="34" charset="0"/>
                <a:cs typeface="Arial" panose="020B0604020202020204" pitchFamily="34" charset="0"/>
              </a:rPr>
              <a:t>Three ways to access data</a:t>
            </a:r>
          </a:p>
        </p:txBody>
      </p:sp>
      <p:sp>
        <p:nvSpPr>
          <p:cNvPr id="5" name="TextBox 4"/>
          <p:cNvSpPr txBox="1"/>
          <p:nvPr/>
        </p:nvSpPr>
        <p:spPr>
          <a:xfrm>
            <a:off x="4736123" y="6488668"/>
            <a:ext cx="8428892" cy="369332"/>
          </a:xfrm>
          <a:prstGeom prst="rect">
            <a:avLst/>
          </a:prstGeom>
          <a:noFill/>
        </p:spPr>
        <p:txBody>
          <a:bodyPr wrap="square" rtlCol="0">
            <a:spAutoFit/>
          </a:bodyPr>
          <a:lstStyle/>
          <a:p>
            <a:r>
              <a:rPr lang="en-US" dirty="0"/>
              <a:t>Please note that the data/information on the slides are as of November 2018. </a:t>
            </a:r>
          </a:p>
        </p:txBody>
      </p:sp>
    </p:spTree>
    <p:extLst>
      <p:ext uri="{BB962C8B-B14F-4D97-AF65-F5344CB8AC3E}">
        <p14:creationId xmlns:p14="http://schemas.microsoft.com/office/powerpoint/2010/main" val="1966913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0064" y="-261255"/>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How to Access the Data</a:t>
            </a:r>
          </a:p>
        </p:txBody>
      </p:sp>
      <p:pic>
        <p:nvPicPr>
          <p:cNvPr id="3" name="Picture 2" descr="This slide is entitled How to Access the Data and shows the HP2020 Topic Are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485" y="872197"/>
            <a:ext cx="7882126" cy="5801775"/>
          </a:xfrm>
          <a:prstGeom prst="rect">
            <a:avLst/>
          </a:prstGeom>
        </p:spPr>
      </p:pic>
      <p:sp>
        <p:nvSpPr>
          <p:cNvPr id="6" name="Right Arrow 5"/>
          <p:cNvSpPr/>
          <p:nvPr/>
        </p:nvSpPr>
        <p:spPr>
          <a:xfrm rot="10800000">
            <a:off x="3754128" y="1291664"/>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solidFill>
              </a:rPr>
              <a:t>`</a:t>
            </a:r>
          </a:p>
        </p:txBody>
      </p:sp>
    </p:spTree>
    <p:extLst>
      <p:ext uri="{BB962C8B-B14F-4D97-AF65-F5344CB8AC3E}">
        <p14:creationId xmlns:p14="http://schemas.microsoft.com/office/powerpoint/2010/main" val="3691385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7517"/>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How to Access the Data</a:t>
            </a:r>
          </a:p>
        </p:txBody>
      </p:sp>
      <p:pic>
        <p:nvPicPr>
          <p:cNvPr id="3" name="Picture 2" descr="This slide is entitled How to Access the Data and shows the Access to Health Services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937" y="742633"/>
            <a:ext cx="6848167" cy="6045031"/>
          </a:xfrm>
          <a:prstGeom prst="rect">
            <a:avLst/>
          </a:prstGeom>
        </p:spPr>
      </p:pic>
      <p:sp>
        <p:nvSpPr>
          <p:cNvPr id="6" name="Right Arrow 5" descr="This arrow on the How to Access the Data slide is pointing to the Objective tab.  "/>
          <p:cNvSpPr/>
          <p:nvPr/>
        </p:nvSpPr>
        <p:spPr>
          <a:xfrm rot="2102092">
            <a:off x="7030660" y="2833243"/>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7" name="Right Arrow 6" descr="This arrow on the How to Access Data slide is pointing to the Objective tab. "/>
          <p:cNvSpPr/>
          <p:nvPr/>
        </p:nvSpPr>
        <p:spPr>
          <a:xfrm rot="16200000">
            <a:off x="3555939" y="1778927"/>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6270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his slide is entitled How to Access the Data and shows the Access to Health Services page and focuses on the overview ta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108" y="807029"/>
            <a:ext cx="7860162" cy="5971735"/>
          </a:xfrm>
          <a:prstGeom prst="rect">
            <a:avLst/>
          </a:prstGeom>
        </p:spPr>
      </p:pic>
      <p:sp>
        <p:nvSpPr>
          <p:cNvPr id="6" name="Right Arrow 5" descr="This arrow on the How to Access the Data is pointing to the AHS 1.1 objective.d data line."/>
          <p:cNvSpPr/>
          <p:nvPr/>
        </p:nvSpPr>
        <p:spPr>
          <a:xfrm rot="8476472">
            <a:off x="6960321" y="2552654"/>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7" name="Title 1"/>
          <p:cNvSpPr>
            <a:spLocks noGrp="1"/>
          </p:cNvSpPr>
          <p:nvPr>
            <p:ph type="title"/>
          </p:nvPr>
        </p:nvSpPr>
        <p:spPr>
          <a:xfrm>
            <a:off x="838200" y="-307517"/>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How to Access the Data</a:t>
            </a:r>
          </a:p>
        </p:txBody>
      </p:sp>
    </p:spTree>
    <p:extLst>
      <p:ext uri="{BB962C8B-B14F-4D97-AF65-F5344CB8AC3E}">
        <p14:creationId xmlns:p14="http://schemas.microsoft.com/office/powerpoint/2010/main" val="1443043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his slide is on How to Access the Data.  This example is for AHS-1.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132" y="654721"/>
            <a:ext cx="8347736" cy="6203279"/>
          </a:xfrm>
          <a:prstGeom prst="rect">
            <a:avLst/>
          </a:prstGeom>
        </p:spPr>
      </p:pic>
      <p:sp>
        <p:nvSpPr>
          <p:cNvPr id="6" name="Right Arrow 5" descr="This arrow on the How to Access the Data slide is pointing to the Target-Setting Method data line."/>
          <p:cNvSpPr/>
          <p:nvPr/>
        </p:nvSpPr>
        <p:spPr>
          <a:xfrm rot="8476472">
            <a:off x="6707103" y="2842281"/>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839972" y="0"/>
            <a:ext cx="10513828" cy="815089"/>
          </a:xfrm>
        </p:spPr>
        <p:txBody>
          <a:bodyPr/>
          <a:lstStyle/>
          <a:p>
            <a:pPr algn="ctr"/>
            <a:r>
              <a:rPr lang="en-US" b="1" dirty="0">
                <a:latin typeface="Arial" panose="020B0604020202020204" pitchFamily="34" charset="0"/>
                <a:cs typeface="Arial" panose="020B0604020202020204" pitchFamily="34" charset="0"/>
              </a:rPr>
              <a:t>How to Access the Data</a:t>
            </a:r>
          </a:p>
        </p:txBody>
      </p:sp>
    </p:spTree>
    <p:extLst>
      <p:ext uri="{BB962C8B-B14F-4D97-AF65-F5344CB8AC3E}">
        <p14:creationId xmlns:p14="http://schemas.microsoft.com/office/powerpoint/2010/main" val="2260521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his slide is entitled How to Access the Data and focuses on the data search ta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313" y="662858"/>
            <a:ext cx="9402487" cy="6011114"/>
          </a:xfrm>
          <a:prstGeom prst="rect">
            <a:avLst/>
          </a:prstGeom>
        </p:spPr>
      </p:pic>
      <p:sp>
        <p:nvSpPr>
          <p:cNvPr id="6" name="Right Arrow 5" descr="This arrow on the How to Access the Data slide is pointing to the Search the Data menu item."/>
          <p:cNvSpPr/>
          <p:nvPr/>
        </p:nvSpPr>
        <p:spPr>
          <a:xfrm rot="10800000">
            <a:off x="6381810" y="1909857"/>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7" name="Title 1"/>
          <p:cNvSpPr>
            <a:spLocks noGrp="1"/>
          </p:cNvSpPr>
          <p:nvPr>
            <p:ph type="title"/>
          </p:nvPr>
        </p:nvSpPr>
        <p:spPr>
          <a:xfrm>
            <a:off x="1394756" y="-307517"/>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How to Access the Data</a:t>
            </a:r>
          </a:p>
        </p:txBody>
      </p:sp>
    </p:spTree>
    <p:extLst>
      <p:ext uri="{BB962C8B-B14F-4D97-AF65-F5344CB8AC3E}">
        <p14:creationId xmlns:p14="http://schemas.microsoft.com/office/powerpoint/2010/main" val="1901873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92118" y="-295422"/>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Data Search Feature</a:t>
            </a:r>
          </a:p>
        </p:txBody>
      </p:sp>
      <p:pic>
        <p:nvPicPr>
          <p:cNvPr id="4" name="Picture 3" descr="This slide is entitled Data Search Feature and focuses on the the various ways to search the data for example, you can search by topic area and you can search by data source."/>
          <p:cNvPicPr>
            <a:picLocks noChangeAspect="1"/>
          </p:cNvPicPr>
          <p:nvPr/>
        </p:nvPicPr>
        <p:blipFill>
          <a:blip r:embed="rId3"/>
          <a:stretch>
            <a:fillRect/>
          </a:stretch>
        </p:blipFill>
        <p:spPr>
          <a:xfrm>
            <a:off x="1752910" y="710824"/>
            <a:ext cx="9363075" cy="5619750"/>
          </a:xfrm>
          <a:prstGeom prst="rect">
            <a:avLst/>
          </a:prstGeom>
        </p:spPr>
      </p:pic>
    </p:spTree>
    <p:extLst>
      <p:ext uri="{BB962C8B-B14F-4D97-AF65-F5344CB8AC3E}">
        <p14:creationId xmlns:p14="http://schemas.microsoft.com/office/powerpoint/2010/main" val="2883594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92118" y="-295422"/>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Data Search Feature</a:t>
            </a:r>
          </a:p>
        </p:txBody>
      </p:sp>
      <p:pic>
        <p:nvPicPr>
          <p:cNvPr id="3" name="Picture 2" descr="This slide contains information on the Data Search Feature for DATA20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006" y="725441"/>
            <a:ext cx="9289825" cy="6132559"/>
          </a:xfrm>
          <a:prstGeom prst="rect">
            <a:avLst/>
          </a:prstGeom>
        </p:spPr>
      </p:pic>
      <p:sp>
        <p:nvSpPr>
          <p:cNvPr id="6" name="Right Arrow 5" descr="This arrow on the Data Search Feature slide is pointing to the Topic Area heading."/>
          <p:cNvSpPr/>
          <p:nvPr/>
        </p:nvSpPr>
        <p:spPr>
          <a:xfrm rot="8917866">
            <a:off x="4850167" y="3340406"/>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747385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his slide is on How to Access the Data.  The arrow is pointing to the Data Sources heading.&#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264" y="738061"/>
            <a:ext cx="8980739" cy="6119939"/>
          </a:xfrm>
          <a:prstGeom prst="rect">
            <a:avLst/>
          </a:prstGeom>
        </p:spPr>
      </p:pic>
      <p:sp>
        <p:nvSpPr>
          <p:cNvPr id="6" name="Right Arrow 5" descr="This arrow on the How to Access the Data slide is pointing to the Data Source heading on the slide."/>
          <p:cNvSpPr/>
          <p:nvPr/>
        </p:nvSpPr>
        <p:spPr>
          <a:xfrm rot="8917866">
            <a:off x="4822036" y="3337003"/>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7" name="Title 1"/>
          <p:cNvSpPr>
            <a:spLocks noGrp="1"/>
          </p:cNvSpPr>
          <p:nvPr>
            <p:ph type="title"/>
          </p:nvPr>
        </p:nvSpPr>
        <p:spPr>
          <a:xfrm>
            <a:off x="838200" y="-307517"/>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How to Access the Data</a:t>
            </a:r>
          </a:p>
        </p:txBody>
      </p:sp>
    </p:spTree>
    <p:extLst>
      <p:ext uri="{BB962C8B-B14F-4D97-AF65-F5344CB8AC3E}">
        <p14:creationId xmlns:p14="http://schemas.microsoft.com/office/powerpoint/2010/main" val="128817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393"/>
            <a:ext cx="10515600" cy="1325563"/>
          </a:xfrm>
          <a:effectLst>
            <a:outerShdw blurRad="50800" dist="38100" dir="2700000" algn="tl" rotWithShape="0">
              <a:prstClr val="black">
                <a:alpha val="40000"/>
              </a:prstClr>
            </a:outerShdw>
          </a:effectLst>
        </p:spPr>
        <p:txBody>
          <a:bodyPr>
            <a:normAutofit/>
          </a:bodyPr>
          <a:lstStyle/>
          <a:p>
            <a:pPr algn="ctr"/>
            <a:r>
              <a:rPr lang="en-US" sz="5400" b="1" dirty="0">
                <a:solidFill>
                  <a:schemeClr val="accent4"/>
                </a:solidFill>
                <a:latin typeface="Arial" panose="020B0604020202020204" pitchFamily="34" charset="0"/>
                <a:cs typeface="Arial" panose="020B0604020202020204" pitchFamily="34" charset="0"/>
              </a:rPr>
              <a:t>DATA2020</a:t>
            </a:r>
          </a:p>
        </p:txBody>
      </p:sp>
      <p:sp>
        <p:nvSpPr>
          <p:cNvPr id="3" name="Content Placeholder 2"/>
          <p:cNvSpPr>
            <a:spLocks noGrp="1"/>
          </p:cNvSpPr>
          <p:nvPr>
            <p:ph idx="1"/>
          </p:nvPr>
        </p:nvSpPr>
        <p:spPr>
          <a:xfrm>
            <a:off x="838200" y="1707094"/>
            <a:ext cx="10515600" cy="4351338"/>
          </a:xfrm>
          <a:effectLst>
            <a:outerShdw blurRad="50800" dist="38100" dir="2700000" algn="tl" rotWithShape="0">
              <a:prstClr val="black">
                <a:alpha val="40000"/>
              </a:prstClr>
            </a:outerShdw>
          </a:effectLst>
        </p:spPr>
        <p:txBody>
          <a:bodyPr>
            <a:normAutofit fontScale="92500" lnSpcReduction="20000"/>
          </a:bodyPr>
          <a:lstStyle/>
          <a:p>
            <a:r>
              <a:rPr lang="en-US" sz="3200" dirty="0">
                <a:solidFill>
                  <a:schemeClr val="accent4">
                    <a:lumMod val="60000"/>
                    <a:lumOff val="40000"/>
                  </a:schemeClr>
                </a:solidFill>
                <a:latin typeface="Arial" panose="020B0604020202020204" pitchFamily="34" charset="0"/>
                <a:ea typeface="Calibri" panose="020F0502020204030204" pitchFamily="34" charset="0"/>
                <a:cs typeface="Arial" panose="020B0604020202020204" pitchFamily="34" charset="0"/>
              </a:rPr>
              <a:t>TECHNICAL INFORMATION</a:t>
            </a:r>
          </a:p>
          <a:p>
            <a:pPr marL="0" indent="0">
              <a:buNone/>
            </a:pPr>
            <a:endParaRPr lang="en-US" sz="3200" dirty="0">
              <a:solidFill>
                <a:schemeClr val="accent4">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lvl="1"/>
            <a:r>
              <a:rPr lang="en-US" sz="2800" dirty="0">
                <a:solidFill>
                  <a:schemeClr val="accent4">
                    <a:lumMod val="60000"/>
                    <a:lumOff val="40000"/>
                  </a:schemeClr>
                </a:solidFill>
                <a:latin typeface="Arial" panose="020B0604020202020204" pitchFamily="34" charset="0"/>
                <a:cs typeface="Arial" panose="020B0604020202020204" pitchFamily="34" charset="0"/>
              </a:rPr>
              <a:t>Numerator and Denominator definitions for each objective</a:t>
            </a:r>
          </a:p>
          <a:p>
            <a:pPr marL="457200" lvl="1" indent="0">
              <a:buNone/>
            </a:pPr>
            <a:endParaRPr lang="en-US" sz="2800" dirty="0">
              <a:solidFill>
                <a:schemeClr val="accent4">
                  <a:lumMod val="60000"/>
                  <a:lumOff val="40000"/>
                </a:schemeClr>
              </a:solidFill>
              <a:latin typeface="Arial" panose="020B0604020202020204" pitchFamily="34" charset="0"/>
              <a:cs typeface="Arial" panose="020B0604020202020204" pitchFamily="34" charset="0"/>
            </a:endParaRPr>
          </a:p>
          <a:p>
            <a:pPr lvl="1"/>
            <a:r>
              <a:rPr lang="en-US" sz="2800" dirty="0">
                <a:solidFill>
                  <a:schemeClr val="accent4">
                    <a:lumMod val="60000"/>
                    <a:lumOff val="40000"/>
                  </a:schemeClr>
                </a:solidFill>
                <a:latin typeface="Arial" panose="020B0604020202020204" pitchFamily="34" charset="0"/>
                <a:cs typeface="Arial" panose="020B0604020202020204" pitchFamily="34" charset="0"/>
              </a:rPr>
              <a:t>Methodology Notes</a:t>
            </a:r>
          </a:p>
          <a:p>
            <a:pPr marL="457200" lvl="1" indent="0">
              <a:buNone/>
            </a:pPr>
            <a:endParaRPr lang="en-US" sz="2800" dirty="0">
              <a:solidFill>
                <a:schemeClr val="accent4">
                  <a:lumMod val="60000"/>
                  <a:lumOff val="40000"/>
                </a:schemeClr>
              </a:solidFill>
              <a:latin typeface="Arial" panose="020B0604020202020204" pitchFamily="34" charset="0"/>
              <a:cs typeface="Arial" panose="020B0604020202020204" pitchFamily="34" charset="0"/>
            </a:endParaRPr>
          </a:p>
          <a:p>
            <a:pPr lvl="1"/>
            <a:r>
              <a:rPr lang="en-US" sz="2800" dirty="0">
                <a:solidFill>
                  <a:schemeClr val="accent4">
                    <a:lumMod val="60000"/>
                    <a:lumOff val="40000"/>
                  </a:schemeClr>
                </a:solidFill>
                <a:latin typeface="Arial" panose="020B0604020202020204" pitchFamily="34" charset="0"/>
                <a:cs typeface="Arial" panose="020B0604020202020204" pitchFamily="34" charset="0"/>
              </a:rPr>
              <a:t>Data Limitations or Trend issues</a:t>
            </a:r>
          </a:p>
          <a:p>
            <a:pPr lvl="1"/>
            <a:endParaRPr lang="en-US" sz="2800" dirty="0">
              <a:solidFill>
                <a:schemeClr val="accent4">
                  <a:lumMod val="60000"/>
                  <a:lumOff val="40000"/>
                </a:schemeClr>
              </a:solidFill>
              <a:latin typeface="Arial" panose="020B0604020202020204" pitchFamily="34" charset="0"/>
              <a:cs typeface="Arial" panose="020B0604020202020204" pitchFamily="34" charset="0"/>
            </a:endParaRPr>
          </a:p>
          <a:p>
            <a:pPr lvl="1"/>
            <a:r>
              <a:rPr lang="en-US" sz="2800" dirty="0">
                <a:solidFill>
                  <a:schemeClr val="accent4">
                    <a:lumMod val="60000"/>
                    <a:lumOff val="40000"/>
                  </a:schemeClr>
                </a:solidFill>
                <a:latin typeface="Arial" panose="020B0604020202020204" pitchFamily="34" charset="0"/>
                <a:cs typeface="Arial" panose="020B0604020202020204" pitchFamily="34" charset="0"/>
              </a:rPr>
              <a:t>Rank the strength of evidence-based resources available for interventions to reach targets</a:t>
            </a:r>
          </a:p>
          <a:p>
            <a:pPr marL="457200" lvl="1" indent="0">
              <a:buNone/>
            </a:pPr>
            <a:endParaRPr lang="en-US" sz="2800" dirty="0">
              <a:solidFill>
                <a:schemeClr val="accent4">
                  <a:lumMod val="60000"/>
                  <a:lumOff val="40000"/>
                </a:schemeClr>
              </a:solidFill>
              <a:latin typeface="Arial" panose="020B0604020202020204" pitchFamily="34" charset="0"/>
              <a:cs typeface="Arial" panose="020B0604020202020204" pitchFamily="34" charset="0"/>
            </a:endParaRPr>
          </a:p>
          <a:p>
            <a:pPr lvl="1"/>
            <a:r>
              <a:rPr lang="en-US" sz="2800" dirty="0">
                <a:solidFill>
                  <a:schemeClr val="accent4">
                    <a:lumMod val="60000"/>
                    <a:lumOff val="40000"/>
                  </a:schemeClr>
                </a:solidFill>
                <a:latin typeface="Arial" panose="020B0604020202020204" pitchFamily="34" charset="0"/>
                <a:cs typeface="Arial" panose="020B0604020202020204" pitchFamily="34" charset="0"/>
              </a:rPr>
              <a:t>Historical and technical details about data sources</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88785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07517"/>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How to Access the Data</a:t>
            </a:r>
          </a:p>
        </p:txBody>
      </p:sp>
      <p:pic>
        <p:nvPicPr>
          <p:cNvPr id="2" name="Picture 1" descr="This slide contains information on How to Access the Data in DATA20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423" y="689317"/>
            <a:ext cx="9114153" cy="5984655"/>
          </a:xfrm>
          <a:prstGeom prst="rect">
            <a:avLst/>
          </a:prstGeom>
        </p:spPr>
      </p:pic>
      <p:sp>
        <p:nvSpPr>
          <p:cNvPr id="6" name="Right Arrow 5" descr="This arrow on the How to Access the Data slide is pointing to the Advanced search link on the slide.  "/>
          <p:cNvSpPr/>
          <p:nvPr/>
        </p:nvSpPr>
        <p:spPr>
          <a:xfrm rot="8917866">
            <a:off x="9764913" y="6040929"/>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715365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This outlined picture is a search option for the user to narrow his/her search on the objectives they want."/>
          <p:cNvPicPr>
            <a:picLocks noChangeAspect="1"/>
          </p:cNvPicPr>
          <p:nvPr/>
        </p:nvPicPr>
        <p:blipFill>
          <a:blip r:embed="rId3"/>
          <a:stretch>
            <a:fillRect/>
          </a:stretch>
        </p:blipFill>
        <p:spPr>
          <a:xfrm>
            <a:off x="2273064" y="300826"/>
            <a:ext cx="9458325" cy="6315075"/>
          </a:xfrm>
          <a:prstGeom prst="rect">
            <a:avLst/>
          </a:prstGeom>
        </p:spPr>
      </p:pic>
      <p:sp>
        <p:nvSpPr>
          <p:cNvPr id="6" name="Right Arrow 5" descr="This arrow on this slide is pointing to the number of objectives that were found in this search.  "/>
          <p:cNvSpPr/>
          <p:nvPr/>
        </p:nvSpPr>
        <p:spPr>
          <a:xfrm rot="8425224">
            <a:off x="5166460" y="811272"/>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4" name="Rectangle 3" descr="This slide is shows a data search and the highlighted box give the user the option to narrow their search."/>
          <p:cNvSpPr/>
          <p:nvPr/>
        </p:nvSpPr>
        <p:spPr>
          <a:xfrm>
            <a:off x="1969477" y="914400"/>
            <a:ext cx="2391508" cy="46423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46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This slide contains information for Data Search-Filters on Access to Health Services."/>
          <p:cNvPicPr>
            <a:picLocks noChangeAspect="1"/>
          </p:cNvPicPr>
          <p:nvPr/>
        </p:nvPicPr>
        <p:blipFill>
          <a:blip r:embed="rId3"/>
          <a:stretch>
            <a:fillRect/>
          </a:stretch>
        </p:blipFill>
        <p:spPr>
          <a:xfrm>
            <a:off x="2131513" y="802888"/>
            <a:ext cx="9075460" cy="5902424"/>
          </a:xfrm>
          <a:prstGeom prst="rect">
            <a:avLst/>
          </a:prstGeom>
        </p:spPr>
      </p:pic>
      <p:sp>
        <p:nvSpPr>
          <p:cNvPr id="2" name="Title 1"/>
          <p:cNvSpPr>
            <a:spLocks noGrp="1"/>
          </p:cNvSpPr>
          <p:nvPr>
            <p:ph type="title"/>
          </p:nvPr>
        </p:nvSpPr>
        <p:spPr>
          <a:xfrm>
            <a:off x="1409268" y="-296035"/>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Data Search-Filters</a:t>
            </a:r>
          </a:p>
        </p:txBody>
      </p:sp>
      <p:sp>
        <p:nvSpPr>
          <p:cNvPr id="7" name="Right Arrow 6" descr="This slide is entitled Data Search Filters and the arrow highlighted here points to the term national health."/>
          <p:cNvSpPr/>
          <p:nvPr/>
        </p:nvSpPr>
        <p:spPr>
          <a:xfrm rot="8223666">
            <a:off x="3215970" y="1574088"/>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4" name="Rectangle 3" descr="This slide is entitled Data Search Filters and the highlighted text box displays the there were 142 Objcetives matched that particular search.  "/>
          <p:cNvSpPr/>
          <p:nvPr/>
        </p:nvSpPr>
        <p:spPr>
          <a:xfrm>
            <a:off x="4586069" y="1322367"/>
            <a:ext cx="2940148" cy="37982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descr="This slide is on Data Search-Filters.  The arrow is pointing on National Health Interview Survey.&#10;&#10;"/>
          <p:cNvSpPr/>
          <p:nvPr/>
        </p:nvSpPr>
        <p:spPr>
          <a:xfrm rot="8223666">
            <a:off x="3538358" y="2725290"/>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01860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his slide is entitled Data Search Filters and the highlighted text box displays information on the basic setup of a data table."/>
          <p:cNvPicPr>
            <a:picLocks noChangeAspect="1"/>
          </p:cNvPicPr>
          <p:nvPr/>
        </p:nvPicPr>
        <p:blipFill>
          <a:blip r:embed="rId3"/>
          <a:stretch>
            <a:fillRect/>
          </a:stretch>
        </p:blipFill>
        <p:spPr>
          <a:xfrm>
            <a:off x="1998623" y="718357"/>
            <a:ext cx="8758703" cy="6003156"/>
          </a:xfrm>
          <a:prstGeom prst="rect">
            <a:avLst/>
          </a:prstGeom>
        </p:spPr>
      </p:pic>
      <p:sp>
        <p:nvSpPr>
          <p:cNvPr id="2" name="Title 1"/>
          <p:cNvSpPr>
            <a:spLocks noGrp="1"/>
          </p:cNvSpPr>
          <p:nvPr>
            <p:ph type="title"/>
          </p:nvPr>
        </p:nvSpPr>
        <p:spPr>
          <a:xfrm>
            <a:off x="838200" y="-317305"/>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Data Search-Filters</a:t>
            </a:r>
          </a:p>
        </p:txBody>
      </p:sp>
      <p:sp>
        <p:nvSpPr>
          <p:cNvPr id="6" name="Right Arrow 5" descr="The arrow "/>
          <p:cNvSpPr/>
          <p:nvPr/>
        </p:nvSpPr>
        <p:spPr>
          <a:xfrm rot="10800000">
            <a:off x="3759125" y="5894299"/>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solidFill>
              </a:rPr>
              <a:t>The </a:t>
            </a:r>
          </a:p>
        </p:txBody>
      </p:sp>
      <p:sp>
        <p:nvSpPr>
          <p:cNvPr id="8" name="Rectangle 7" descr="This slide shows information on Data Search-Filters.  The box highlighted is just a text box."/>
          <p:cNvSpPr/>
          <p:nvPr/>
        </p:nvSpPr>
        <p:spPr>
          <a:xfrm>
            <a:off x="4176155" y="1147581"/>
            <a:ext cx="2799470" cy="37982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descr="This slide show Data Search -Filters.  The highlighted box talks about share some of the features available in the Data Search-Filter."/>
          <p:cNvGrpSpPr/>
          <p:nvPr/>
        </p:nvGrpSpPr>
        <p:grpSpPr>
          <a:xfrm>
            <a:off x="4283585" y="643407"/>
            <a:ext cx="7130941" cy="1844714"/>
            <a:chOff x="4328555" y="718357"/>
            <a:chExt cx="7130941" cy="1844714"/>
          </a:xfrm>
        </p:grpSpPr>
        <p:sp>
          <p:nvSpPr>
            <p:cNvPr id="9" name="Rectangle 8"/>
            <p:cNvSpPr/>
            <p:nvPr/>
          </p:nvSpPr>
          <p:spPr>
            <a:xfrm>
              <a:off x="4328555" y="2214381"/>
              <a:ext cx="5593658" cy="34869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Callout 10"/>
            <p:cNvSpPr/>
            <p:nvPr/>
          </p:nvSpPr>
          <p:spPr>
            <a:xfrm>
              <a:off x="9256075" y="718357"/>
              <a:ext cx="2203421" cy="1325563"/>
            </a:xfrm>
            <a:prstGeom prst="wedgeEllipseCallou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rPr>
                <a:t>Objective number, title and relevant tags </a:t>
              </a:r>
            </a:p>
          </p:txBody>
        </p:sp>
      </p:grpSp>
      <p:grpSp>
        <p:nvGrpSpPr>
          <p:cNvPr id="13" name="Group 12" descr="Data Label and Unit of Measurment."/>
          <p:cNvGrpSpPr/>
          <p:nvPr/>
        </p:nvGrpSpPr>
        <p:grpSpPr>
          <a:xfrm>
            <a:off x="4263715" y="2559310"/>
            <a:ext cx="5593658" cy="2025549"/>
            <a:chOff x="4328555" y="2214381"/>
            <a:chExt cx="5593658" cy="2025549"/>
          </a:xfrm>
        </p:grpSpPr>
        <p:sp>
          <p:nvSpPr>
            <p:cNvPr id="14" name="Rectangle 13"/>
            <p:cNvSpPr/>
            <p:nvPr/>
          </p:nvSpPr>
          <p:spPr>
            <a:xfrm>
              <a:off x="4328555" y="2214381"/>
              <a:ext cx="5593658" cy="34869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Callout 14"/>
            <p:cNvSpPr/>
            <p:nvPr/>
          </p:nvSpPr>
          <p:spPr>
            <a:xfrm>
              <a:off x="6160840" y="2813683"/>
              <a:ext cx="2364875" cy="1426247"/>
            </a:xfrm>
            <a:prstGeom prst="wedgeEllipseCallout">
              <a:avLst>
                <a:gd name="adj1" fmla="val 22253"/>
                <a:gd name="adj2" fmla="val -65247"/>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rPr>
                <a:t>Data Label and Unit of Measurement</a:t>
              </a:r>
            </a:p>
          </p:txBody>
        </p:sp>
      </p:grpSp>
      <p:grpSp>
        <p:nvGrpSpPr>
          <p:cNvPr id="16" name="Group 15" descr="This slide show Data Search -Filters.  The highlighted box talks about share some of the features available in the Data Search-Filter."/>
          <p:cNvGrpSpPr/>
          <p:nvPr/>
        </p:nvGrpSpPr>
        <p:grpSpPr>
          <a:xfrm>
            <a:off x="4264652" y="1468940"/>
            <a:ext cx="7790123" cy="2003615"/>
            <a:chOff x="4328555" y="559456"/>
            <a:chExt cx="8182161" cy="2003615"/>
          </a:xfrm>
        </p:grpSpPr>
        <p:sp>
          <p:nvSpPr>
            <p:cNvPr id="17" name="Rectangle 16"/>
            <p:cNvSpPr/>
            <p:nvPr/>
          </p:nvSpPr>
          <p:spPr>
            <a:xfrm>
              <a:off x="4328555" y="2214381"/>
              <a:ext cx="5593658" cy="34869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Callout 17"/>
            <p:cNvSpPr/>
            <p:nvPr/>
          </p:nvSpPr>
          <p:spPr>
            <a:xfrm>
              <a:off x="9388807" y="559456"/>
              <a:ext cx="3121909" cy="1654925"/>
            </a:xfrm>
            <a:prstGeom prst="wedgeEllipseCallout">
              <a:avLst>
                <a:gd name="adj1" fmla="val -32535"/>
                <a:gd name="adj2" fmla="val 47350"/>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rPr>
                <a:t>Baseline, target and desired direction towards to reach the target</a:t>
              </a:r>
            </a:p>
          </p:txBody>
        </p:sp>
      </p:grpSp>
      <p:grpSp>
        <p:nvGrpSpPr>
          <p:cNvPr id="19" name="Group 18" descr="This slide show Data Search -Filters.  The highlighted box talks about share some of the features available in the Data Search-Filter."/>
          <p:cNvGrpSpPr/>
          <p:nvPr/>
        </p:nvGrpSpPr>
        <p:grpSpPr>
          <a:xfrm>
            <a:off x="4343312" y="2373506"/>
            <a:ext cx="7199114" cy="2092158"/>
            <a:chOff x="4328555" y="559456"/>
            <a:chExt cx="7430519" cy="2003615"/>
          </a:xfrm>
        </p:grpSpPr>
        <p:sp>
          <p:nvSpPr>
            <p:cNvPr id="20" name="Rectangle 19"/>
            <p:cNvSpPr/>
            <p:nvPr/>
          </p:nvSpPr>
          <p:spPr>
            <a:xfrm>
              <a:off x="4328555" y="2214381"/>
              <a:ext cx="6309797" cy="34869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Callout 20"/>
            <p:cNvSpPr/>
            <p:nvPr/>
          </p:nvSpPr>
          <p:spPr>
            <a:xfrm>
              <a:off x="9388807" y="559456"/>
              <a:ext cx="2370267" cy="1654925"/>
            </a:xfrm>
            <a:prstGeom prst="wedgeEllipseCallout">
              <a:avLst>
                <a:gd name="adj1" fmla="val -32535"/>
                <a:gd name="adj2" fmla="val 47350"/>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rPr>
                <a:t>Nationally representative data</a:t>
              </a:r>
            </a:p>
          </p:txBody>
        </p:sp>
      </p:grpSp>
      <p:grpSp>
        <p:nvGrpSpPr>
          <p:cNvPr id="22" name="Group 21" descr="This slide show Data Search -Filters.  The highlighted box talks about share some of the features available in the Data Search-Filter."/>
          <p:cNvGrpSpPr/>
          <p:nvPr/>
        </p:nvGrpSpPr>
        <p:grpSpPr>
          <a:xfrm>
            <a:off x="2128799" y="3246727"/>
            <a:ext cx="8480208" cy="3075283"/>
            <a:chOff x="1885561" y="261078"/>
            <a:chExt cx="8752791" cy="2945134"/>
          </a:xfrm>
        </p:grpSpPr>
        <p:sp>
          <p:nvSpPr>
            <p:cNvPr id="23" name="Rectangle 22"/>
            <p:cNvSpPr/>
            <p:nvPr/>
          </p:nvSpPr>
          <p:spPr>
            <a:xfrm>
              <a:off x="4089101" y="1946023"/>
              <a:ext cx="6549251" cy="126018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Callout 23"/>
            <p:cNvSpPr/>
            <p:nvPr/>
          </p:nvSpPr>
          <p:spPr>
            <a:xfrm>
              <a:off x="1885561" y="261078"/>
              <a:ext cx="3121909" cy="1654925"/>
            </a:xfrm>
            <a:prstGeom prst="wedgeEllipseCallout">
              <a:avLst>
                <a:gd name="adj1" fmla="val 22476"/>
                <a:gd name="adj2" fmla="val 54290"/>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rPr>
                <a:t>Data Source, technical details link and footnotes</a:t>
              </a:r>
            </a:p>
          </p:txBody>
        </p:sp>
      </p:grpSp>
      <p:sp>
        <p:nvSpPr>
          <p:cNvPr id="28" name="Rounded Rectangle 27"/>
          <p:cNvSpPr/>
          <p:nvPr/>
        </p:nvSpPr>
        <p:spPr>
          <a:xfrm>
            <a:off x="2488367" y="824459"/>
            <a:ext cx="6594081" cy="1002507"/>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accent6">
                    <a:lumMod val="75000"/>
                  </a:schemeClr>
                </a:solidFill>
                <a:effectLst>
                  <a:outerShdw blurRad="50800" dist="38100" dir="2700000" algn="tl" rotWithShape="0">
                    <a:prstClr val="black">
                      <a:alpha val="40000"/>
                    </a:prstClr>
                  </a:outerShdw>
                </a:effectLst>
              </a:rPr>
              <a:t>Basic set-up of a data table</a:t>
            </a:r>
          </a:p>
        </p:txBody>
      </p:sp>
    </p:spTree>
    <p:extLst>
      <p:ext uri="{BB962C8B-B14F-4D97-AF65-F5344CB8AC3E}">
        <p14:creationId xmlns:p14="http://schemas.microsoft.com/office/powerpoint/2010/main" val="405594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his slide show a Data Table for AHS-1.1 and hightlights some of the features you are able to select here, for example you can choose with data years you want to see and you can view that data by group.  "/>
          <p:cNvPicPr>
            <a:picLocks noChangeAspect="1"/>
          </p:cNvPicPr>
          <p:nvPr/>
        </p:nvPicPr>
        <p:blipFill>
          <a:blip r:embed="rId3"/>
          <a:stretch>
            <a:fillRect/>
          </a:stretch>
        </p:blipFill>
        <p:spPr>
          <a:xfrm>
            <a:off x="1559452" y="693273"/>
            <a:ext cx="9125480" cy="5813889"/>
          </a:xfrm>
          <a:prstGeom prst="rect">
            <a:avLst/>
          </a:prstGeom>
        </p:spPr>
      </p:pic>
      <p:sp>
        <p:nvSpPr>
          <p:cNvPr id="2" name="Title 1"/>
          <p:cNvSpPr>
            <a:spLocks noGrp="1"/>
          </p:cNvSpPr>
          <p:nvPr>
            <p:ph type="title"/>
          </p:nvPr>
        </p:nvSpPr>
        <p:spPr>
          <a:xfrm>
            <a:off x="824133" y="-308520"/>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Data Table </a:t>
            </a:r>
          </a:p>
        </p:txBody>
      </p:sp>
      <p:sp>
        <p:nvSpPr>
          <p:cNvPr id="6" name="Right Arrow 5" descr="This slide show a Data Table for AHS-1.1 and hightlights some of the features you are able to select here, for example the arrow here points to the feature that allows you to choose the data years you want to see.  "/>
          <p:cNvSpPr/>
          <p:nvPr/>
        </p:nvSpPr>
        <p:spPr>
          <a:xfrm rot="1989335">
            <a:off x="8975678" y="2735076"/>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7" name="Right Arrow 6" descr="This slide contains information for the Data Table and the arrow is pointing to view data by group.&#10;&#10;"/>
          <p:cNvSpPr/>
          <p:nvPr/>
        </p:nvSpPr>
        <p:spPr>
          <a:xfrm rot="13103249">
            <a:off x="8083783" y="4869235"/>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89688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37"/>
            <a:ext cx="10515600" cy="1325563"/>
          </a:xfrm>
        </p:spPr>
        <p:txBody>
          <a:bodyPr>
            <a:normAutofit/>
          </a:bodyPr>
          <a:lstStyle/>
          <a:p>
            <a:pPr algn="ctr"/>
            <a:r>
              <a:rPr lang="en-US" sz="5400" b="1" dirty="0">
                <a:solidFill>
                  <a:schemeClr val="accent4"/>
                </a:solidFill>
                <a:latin typeface="Arial" panose="020B0604020202020204" pitchFamily="34" charset="0"/>
                <a:cs typeface="Arial" panose="020B0604020202020204" pitchFamily="34" charset="0"/>
              </a:rPr>
              <a:t>DATA2020</a:t>
            </a:r>
          </a:p>
        </p:txBody>
      </p:sp>
      <p:pic>
        <p:nvPicPr>
          <p:cNvPr id="4" name="Picture 3" descr="This slide contains information on DATA2020.  "/>
          <p:cNvPicPr>
            <a:picLocks noChangeAspect="1"/>
          </p:cNvPicPr>
          <p:nvPr/>
        </p:nvPicPr>
        <p:blipFill>
          <a:blip r:embed="rId3"/>
          <a:stretch>
            <a:fillRect/>
          </a:stretch>
        </p:blipFill>
        <p:spPr>
          <a:xfrm>
            <a:off x="2512436" y="1406350"/>
            <a:ext cx="7183648" cy="5290511"/>
          </a:xfrm>
          <a:prstGeom prst="rect">
            <a:avLst/>
          </a:prstGeom>
        </p:spPr>
      </p:pic>
      <p:sp>
        <p:nvSpPr>
          <p:cNvPr id="5" name="Right Arrow 4" descr="This slide is entitled DATA2020 and it shows data for AHS-1.1.  The arrow in this example points to a line indicating the number of objectives that matched this particular search."/>
          <p:cNvSpPr/>
          <p:nvPr/>
        </p:nvSpPr>
        <p:spPr>
          <a:xfrm>
            <a:off x="6638880" y="1530982"/>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46939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393"/>
            <a:ext cx="10515600" cy="1325563"/>
          </a:xfrm>
        </p:spPr>
        <p:txBody>
          <a:bodyPr>
            <a:normAutofit/>
          </a:bodyPr>
          <a:lstStyle/>
          <a:p>
            <a:pPr algn="ctr"/>
            <a:r>
              <a:rPr lang="en-US" sz="5400" b="1" dirty="0">
                <a:solidFill>
                  <a:schemeClr val="accent4"/>
                </a:solidFill>
                <a:latin typeface="Arial" panose="020B0604020202020204" pitchFamily="34" charset="0"/>
                <a:cs typeface="Arial" panose="020B0604020202020204" pitchFamily="34" charset="0"/>
              </a:rPr>
              <a:t>DATA2020</a:t>
            </a:r>
          </a:p>
        </p:txBody>
      </p:sp>
      <p:pic>
        <p:nvPicPr>
          <p:cNvPr id="4" name="Picture 3" descr="This slide contains information on the Objective Block on the IID-7.1 topic area.&#10;"/>
          <p:cNvPicPr>
            <a:picLocks noChangeAspect="1"/>
          </p:cNvPicPr>
          <p:nvPr/>
        </p:nvPicPr>
        <p:blipFill>
          <a:blip r:embed="rId3"/>
          <a:stretch>
            <a:fillRect/>
          </a:stretch>
        </p:blipFill>
        <p:spPr>
          <a:xfrm>
            <a:off x="2716739" y="229879"/>
            <a:ext cx="7273925" cy="6482286"/>
          </a:xfrm>
          <a:prstGeom prst="rect">
            <a:avLst/>
          </a:prstGeom>
        </p:spPr>
      </p:pic>
      <p:sp>
        <p:nvSpPr>
          <p:cNvPr id="6" name="Rectangle 5" descr="This slide is entitled DATA2020 and it shows data for AHS-1.1.  The highlighted check boxes allows you to choose if you want to see confidence intervals or standard errors."/>
          <p:cNvSpPr/>
          <p:nvPr/>
        </p:nvSpPr>
        <p:spPr>
          <a:xfrm>
            <a:off x="7295989" y="229879"/>
            <a:ext cx="2799470" cy="37982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122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his portion of the slide shows data, the confidence intervals, and the standard errors."/>
          <p:cNvPicPr>
            <a:picLocks noChangeAspect="1"/>
          </p:cNvPicPr>
          <p:nvPr/>
        </p:nvPicPr>
        <p:blipFill>
          <a:blip r:embed="rId3"/>
          <a:stretch>
            <a:fillRect/>
          </a:stretch>
        </p:blipFill>
        <p:spPr>
          <a:xfrm>
            <a:off x="2395537" y="202303"/>
            <a:ext cx="7400925" cy="6334125"/>
          </a:xfrm>
          <a:prstGeom prst="rect">
            <a:avLst/>
          </a:prstGeom>
        </p:spPr>
      </p:pic>
      <p:sp>
        <p:nvSpPr>
          <p:cNvPr id="6" name="Right Arrow 5" descr="The arrrow highlighted is portion of the slide is pointing at the link that will allow you to see the footnotes for this particular data table."/>
          <p:cNvSpPr/>
          <p:nvPr/>
        </p:nvSpPr>
        <p:spPr>
          <a:xfrm rot="8460030">
            <a:off x="5239317" y="6001268"/>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52332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lide contains an example of a footnote.  &#10;"/>
          <p:cNvPicPr>
            <a:picLocks noChangeAspect="1"/>
          </p:cNvPicPr>
          <p:nvPr/>
        </p:nvPicPr>
        <p:blipFill>
          <a:blip r:embed="rId3"/>
          <a:stretch>
            <a:fillRect/>
          </a:stretch>
        </p:blipFill>
        <p:spPr>
          <a:xfrm>
            <a:off x="2428875" y="552450"/>
            <a:ext cx="7334250" cy="5753100"/>
          </a:xfrm>
          <a:prstGeom prst="rect">
            <a:avLst/>
          </a:prstGeom>
        </p:spPr>
      </p:pic>
      <p:sp>
        <p:nvSpPr>
          <p:cNvPr id="5" name="Rectangle 4" descr="This slide contains information on the footnote for this objective."/>
          <p:cNvSpPr/>
          <p:nvPr/>
        </p:nvSpPr>
        <p:spPr>
          <a:xfrm>
            <a:off x="2709333" y="4039878"/>
            <a:ext cx="6824134" cy="226567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649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94550"/>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Data Search-Reset Filter</a:t>
            </a:r>
          </a:p>
        </p:txBody>
      </p:sp>
      <p:pic>
        <p:nvPicPr>
          <p:cNvPr id="4" name="Picture 3" descr="This slide contains information on the Data Search-Reset Filter."/>
          <p:cNvPicPr>
            <a:picLocks noChangeAspect="1"/>
          </p:cNvPicPr>
          <p:nvPr/>
        </p:nvPicPr>
        <p:blipFill>
          <a:blip r:embed="rId3"/>
          <a:stretch>
            <a:fillRect/>
          </a:stretch>
        </p:blipFill>
        <p:spPr>
          <a:xfrm>
            <a:off x="2354414" y="677082"/>
            <a:ext cx="8742465" cy="5952317"/>
          </a:xfrm>
          <a:prstGeom prst="rect">
            <a:avLst/>
          </a:prstGeom>
        </p:spPr>
      </p:pic>
      <p:sp>
        <p:nvSpPr>
          <p:cNvPr id="6" name="Right Arrow 5" descr="The arrrow highlighted is pointing at the radio button option to remove all selected items."/>
          <p:cNvSpPr/>
          <p:nvPr/>
        </p:nvSpPr>
        <p:spPr>
          <a:xfrm rot="8460030">
            <a:off x="10035885" y="593796"/>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20452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393"/>
            <a:ext cx="10515600" cy="1325563"/>
          </a:xfrm>
          <a:effectLst>
            <a:outerShdw blurRad="50800" dist="38100" dir="2700000" algn="tl" rotWithShape="0">
              <a:prstClr val="black">
                <a:alpha val="40000"/>
              </a:prstClr>
            </a:outerShdw>
          </a:effectLst>
        </p:spPr>
        <p:txBody>
          <a:bodyPr>
            <a:normAutofit/>
          </a:bodyPr>
          <a:lstStyle/>
          <a:p>
            <a:pPr algn="ctr"/>
            <a:r>
              <a:rPr lang="en-US" sz="5400" b="1" dirty="0">
                <a:solidFill>
                  <a:schemeClr val="accent4"/>
                </a:solidFill>
                <a:latin typeface="Arial" panose="020B0604020202020204" pitchFamily="34" charset="0"/>
                <a:cs typeface="Arial" panose="020B0604020202020204" pitchFamily="34" charset="0"/>
              </a:rPr>
              <a:t>DATA2020</a:t>
            </a:r>
          </a:p>
        </p:txBody>
      </p:sp>
      <p:sp>
        <p:nvSpPr>
          <p:cNvPr id="3" name="Content Placeholder 2"/>
          <p:cNvSpPr>
            <a:spLocks noGrp="1"/>
          </p:cNvSpPr>
          <p:nvPr>
            <p:ph idx="1"/>
          </p:nvPr>
        </p:nvSpPr>
        <p:spPr>
          <a:xfrm>
            <a:off x="838200" y="1707094"/>
            <a:ext cx="10515600" cy="4351338"/>
          </a:xfrm>
          <a:effectLst>
            <a:outerShdw blurRad="50800" dist="38100" dir="2700000" algn="tl" rotWithShape="0">
              <a:prstClr val="black">
                <a:alpha val="40000"/>
              </a:prstClr>
            </a:outerShdw>
          </a:effectLst>
        </p:spPr>
        <p:txBody>
          <a:bodyPr>
            <a:normAutofit/>
          </a:bodyPr>
          <a:lstStyle/>
          <a:p>
            <a:r>
              <a:rPr lang="en-US" sz="3200" dirty="0">
                <a:solidFill>
                  <a:schemeClr val="accent4">
                    <a:lumMod val="60000"/>
                    <a:lumOff val="40000"/>
                  </a:schemeClr>
                </a:solidFill>
                <a:latin typeface="Arial" panose="020B0604020202020204" pitchFamily="34" charset="0"/>
                <a:ea typeface="Calibri" panose="020F0502020204030204" pitchFamily="34" charset="0"/>
                <a:cs typeface="Arial" panose="020B0604020202020204" pitchFamily="34" charset="0"/>
              </a:rPr>
              <a:t>VISUAL DISPLAYS</a:t>
            </a:r>
          </a:p>
          <a:p>
            <a:pPr marL="0" indent="0">
              <a:buNone/>
            </a:pPr>
            <a:endParaRPr lang="en-US" dirty="0">
              <a:solidFill>
                <a:schemeClr val="accent4">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lvl="1"/>
            <a:r>
              <a:rPr lang="en-US" sz="2800" dirty="0">
                <a:solidFill>
                  <a:schemeClr val="accent4">
                    <a:lumMod val="60000"/>
                    <a:lumOff val="40000"/>
                  </a:schemeClr>
                </a:solidFill>
                <a:latin typeface="Arial" panose="020B0604020202020204" pitchFamily="34" charset="0"/>
                <a:cs typeface="Arial" panose="020B0604020202020204" pitchFamily="34" charset="0"/>
              </a:rPr>
              <a:t>Charts/Graphs – Including Health Disparities data</a:t>
            </a:r>
          </a:p>
          <a:p>
            <a:pPr marL="457200" lvl="1" indent="0">
              <a:buNone/>
            </a:pPr>
            <a:endParaRPr lang="en-US" sz="2800" dirty="0">
              <a:solidFill>
                <a:schemeClr val="accent4">
                  <a:lumMod val="60000"/>
                  <a:lumOff val="40000"/>
                </a:schemeClr>
              </a:solidFill>
              <a:latin typeface="Arial" panose="020B0604020202020204" pitchFamily="34" charset="0"/>
              <a:cs typeface="Arial" panose="020B0604020202020204" pitchFamily="34" charset="0"/>
            </a:endParaRPr>
          </a:p>
          <a:p>
            <a:pPr lvl="1"/>
            <a:r>
              <a:rPr lang="en-US" sz="2800" dirty="0">
                <a:solidFill>
                  <a:schemeClr val="accent4">
                    <a:lumMod val="60000"/>
                    <a:lumOff val="40000"/>
                  </a:schemeClr>
                </a:solidFill>
                <a:latin typeface="Arial" panose="020B0604020202020204" pitchFamily="34" charset="0"/>
                <a:cs typeface="Arial" panose="020B0604020202020204" pitchFamily="34" charset="0"/>
              </a:rPr>
              <a:t>Maps (State-level data)</a:t>
            </a:r>
          </a:p>
          <a:p>
            <a:pPr marL="457200" lvl="1" indent="0">
              <a:buNone/>
            </a:pPr>
            <a:endParaRPr lang="en-US" sz="2800" dirty="0">
              <a:solidFill>
                <a:schemeClr val="accent4">
                  <a:lumMod val="60000"/>
                  <a:lumOff val="40000"/>
                </a:schemeClr>
              </a:solidFill>
              <a:latin typeface="Arial" panose="020B0604020202020204" pitchFamily="34" charset="0"/>
              <a:cs typeface="Arial" panose="020B0604020202020204" pitchFamily="34" charset="0"/>
            </a:endParaRPr>
          </a:p>
          <a:p>
            <a:pPr marL="457200" lvl="1" indent="0">
              <a:buNone/>
            </a:pPr>
            <a:endParaRPr lang="en-US" sz="2800" dirty="0">
              <a:solidFill>
                <a:schemeClr val="accent4">
                  <a:lumMod val="60000"/>
                  <a:lumOff val="40000"/>
                </a:schemeClr>
              </a:solidFill>
              <a:latin typeface="Arial" panose="020B0604020202020204" pitchFamily="34" charset="0"/>
              <a:cs typeface="Arial" panose="020B0604020202020204" pitchFamily="34"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9055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94550"/>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Data Search-Reset Filter</a:t>
            </a:r>
          </a:p>
        </p:txBody>
      </p:sp>
      <p:pic>
        <p:nvPicPr>
          <p:cNvPr id="5" name="Picture 4" descr="This slide is entitled Data Search-Rest Filter and the highlighted text box shows the number of objectives that matched this particular search."/>
          <p:cNvPicPr>
            <a:picLocks noChangeAspect="1"/>
          </p:cNvPicPr>
          <p:nvPr/>
        </p:nvPicPr>
        <p:blipFill>
          <a:blip r:embed="rId3"/>
          <a:stretch>
            <a:fillRect/>
          </a:stretch>
        </p:blipFill>
        <p:spPr>
          <a:xfrm>
            <a:off x="2650372" y="843009"/>
            <a:ext cx="8567656" cy="5720399"/>
          </a:xfrm>
          <a:prstGeom prst="rect">
            <a:avLst/>
          </a:prstGeom>
        </p:spPr>
      </p:pic>
      <p:sp>
        <p:nvSpPr>
          <p:cNvPr id="7" name="Rectangle 6" descr="This slide is entitled Data Search-Rest Filter and the highlighted text box shows the number of objectives that matched this particular search."/>
          <p:cNvSpPr/>
          <p:nvPr/>
        </p:nvSpPr>
        <p:spPr>
          <a:xfrm>
            <a:off x="5000544" y="1490133"/>
            <a:ext cx="2653324" cy="46423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2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This slide is entitled Data Search-State Data and this slide shows information on the cancer object C-1.  "/>
          <p:cNvPicPr>
            <a:picLocks noChangeAspect="1"/>
          </p:cNvPicPr>
          <p:nvPr/>
        </p:nvPicPr>
        <p:blipFill>
          <a:blip r:embed="rId3"/>
          <a:stretch>
            <a:fillRect/>
          </a:stretch>
        </p:blipFill>
        <p:spPr>
          <a:xfrm>
            <a:off x="2370331" y="728600"/>
            <a:ext cx="8557864" cy="5945372"/>
          </a:xfrm>
          <a:prstGeom prst="rect">
            <a:avLst/>
          </a:prstGeom>
        </p:spPr>
      </p:pic>
      <p:sp>
        <p:nvSpPr>
          <p:cNvPr id="2" name="Title 1"/>
          <p:cNvSpPr>
            <a:spLocks noGrp="1"/>
          </p:cNvSpPr>
          <p:nvPr>
            <p:ph type="title"/>
          </p:nvPr>
        </p:nvSpPr>
        <p:spPr>
          <a:xfrm>
            <a:off x="1465386" y="-294550"/>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Data Search-State Data</a:t>
            </a:r>
          </a:p>
        </p:txBody>
      </p:sp>
      <p:sp>
        <p:nvSpPr>
          <p:cNvPr id="6" name="Right Arrow 5" descr="This slide contains information on the Data Search-State Data and the example used is a search on cancer."/>
          <p:cNvSpPr/>
          <p:nvPr/>
        </p:nvSpPr>
        <p:spPr>
          <a:xfrm rot="8460030">
            <a:off x="3272244" y="2916139"/>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7" name="Right Arrow 6" descr="This slide is entitled Data Search-State Data and the highlighted arrow on this slide is pointing to California which is selected here."/>
          <p:cNvSpPr/>
          <p:nvPr/>
        </p:nvSpPr>
        <p:spPr>
          <a:xfrm rot="8460030">
            <a:off x="3370720" y="5605276"/>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4" name="Rectangle 3" descr="This slide is entitled Data Search-State Data and the highlighted text box is displaying information for cancer objective c-1."/>
          <p:cNvSpPr/>
          <p:nvPr/>
        </p:nvSpPr>
        <p:spPr>
          <a:xfrm>
            <a:off x="4614203" y="2208628"/>
            <a:ext cx="3685735" cy="33762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37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07517"/>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State-Level Data</a:t>
            </a:r>
          </a:p>
        </p:txBody>
      </p:sp>
      <p:pic>
        <p:nvPicPr>
          <p:cNvPr id="8" name="Picture 7" descr="This slide contains State-Level Data on the Cancer objective.  &#1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783" y="753754"/>
            <a:ext cx="7906043" cy="5908345"/>
          </a:xfrm>
          <a:prstGeom prst="rect">
            <a:avLst/>
          </a:prstGeom>
        </p:spPr>
      </p:pic>
      <p:sp>
        <p:nvSpPr>
          <p:cNvPr id="6" name="Right Arrow 5" descr="This slide contains information on State-Level Data for the Cancer objective and the arrow is pointing towards National Data.&#10;"/>
          <p:cNvSpPr/>
          <p:nvPr/>
        </p:nvSpPr>
        <p:spPr>
          <a:xfrm rot="8460030">
            <a:off x="4036613" y="2451549"/>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01450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his slide is entitled State-Level Data and it is displaying information  for cancer objective c-1."/>
          <p:cNvPicPr>
            <a:picLocks noChangeAspect="1"/>
          </p:cNvPicPr>
          <p:nvPr/>
        </p:nvPicPr>
        <p:blipFill>
          <a:blip r:embed="rId3"/>
          <a:stretch>
            <a:fillRect/>
          </a:stretch>
        </p:blipFill>
        <p:spPr>
          <a:xfrm>
            <a:off x="1392865" y="1690687"/>
            <a:ext cx="9468097" cy="4488437"/>
          </a:xfrm>
          <a:prstGeom prst="rect">
            <a:avLst/>
          </a:prstGeom>
        </p:spPr>
      </p:pic>
      <p:sp>
        <p:nvSpPr>
          <p:cNvPr id="6" name="Right Arrow 5" descr="This arrow on the State-Level Data is pointing at the state of California."/>
          <p:cNvSpPr/>
          <p:nvPr/>
        </p:nvSpPr>
        <p:spPr>
          <a:xfrm rot="10800000">
            <a:off x="5203745" y="4143266"/>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 name="Title 2"/>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State-Level Data</a:t>
            </a:r>
          </a:p>
        </p:txBody>
      </p:sp>
    </p:spTree>
    <p:extLst>
      <p:ext uri="{BB962C8B-B14F-4D97-AF65-F5344CB8AC3E}">
        <p14:creationId xmlns:p14="http://schemas.microsoft.com/office/powerpoint/2010/main" val="378337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his slide contains information for State-Level Data on the Cancer objective.&#10;&#10;"/>
          <p:cNvPicPr>
            <a:picLocks noChangeAspect="1"/>
          </p:cNvPicPr>
          <p:nvPr/>
        </p:nvPicPr>
        <p:blipFill>
          <a:blip r:embed="rId3"/>
          <a:stretch>
            <a:fillRect/>
          </a:stretch>
        </p:blipFill>
        <p:spPr>
          <a:xfrm>
            <a:off x="3327371" y="791084"/>
            <a:ext cx="6213445" cy="5876416"/>
          </a:xfrm>
          <a:prstGeom prst="rect">
            <a:avLst/>
          </a:prstGeom>
        </p:spPr>
      </p:pic>
      <p:sp>
        <p:nvSpPr>
          <p:cNvPr id="6" name="Rectangle 5" descr="This slide is entitled State-Level Data and the highlighted text box is displaying information for cancer objective c-1 for the United States Total and California."/>
          <p:cNvSpPr/>
          <p:nvPr/>
        </p:nvSpPr>
        <p:spPr>
          <a:xfrm>
            <a:off x="3407434" y="3171486"/>
            <a:ext cx="940280" cy="90018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descr="This slide is entitled State-Level Data and the highlighted arrow is pointing at the link for Map of state-level data for the cancer objective c-1.  &#10;"/>
          <p:cNvSpPr/>
          <p:nvPr/>
        </p:nvSpPr>
        <p:spPr>
          <a:xfrm rot="8460030">
            <a:off x="6779813" y="4825097"/>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8" name="Right Arrow 7" descr="This slide is entitled State-Level Data and the highlighted arrow is pointing at the link for learn more about the methodology and measurement fo the HP2020 objective for the cancer objective c-1.  &#10;"/>
          <p:cNvSpPr/>
          <p:nvPr/>
        </p:nvSpPr>
        <p:spPr>
          <a:xfrm rot="8460030">
            <a:off x="8590048" y="5148681"/>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956930" y="18525"/>
            <a:ext cx="10418135" cy="772559"/>
          </a:xfrm>
        </p:spPr>
        <p:txBody>
          <a:bodyPr>
            <a:normAutofit/>
          </a:bodyPr>
          <a:lstStyle/>
          <a:p>
            <a:pPr algn="ctr"/>
            <a:r>
              <a:rPr lang="en-US" sz="4800" b="1" dirty="0">
                <a:latin typeface="Arial" panose="020B0604020202020204" pitchFamily="34" charset="0"/>
                <a:cs typeface="Arial" panose="020B0604020202020204" pitchFamily="34" charset="0"/>
              </a:rPr>
              <a:t>State-Level Data</a:t>
            </a:r>
          </a:p>
        </p:txBody>
      </p:sp>
    </p:spTree>
    <p:extLst>
      <p:ext uri="{BB962C8B-B14F-4D97-AF65-F5344CB8AC3E}">
        <p14:creationId xmlns:p14="http://schemas.microsoft.com/office/powerpoint/2010/main" val="74578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his slide is entitled Charting Feature for the cancer objective c-1.  &#10;"/>
          <p:cNvPicPr>
            <a:picLocks noChangeAspect="1"/>
          </p:cNvPicPr>
          <p:nvPr/>
        </p:nvPicPr>
        <p:blipFill>
          <a:blip r:embed="rId3"/>
          <a:stretch>
            <a:fillRect/>
          </a:stretch>
        </p:blipFill>
        <p:spPr>
          <a:xfrm>
            <a:off x="2161416" y="784080"/>
            <a:ext cx="6981825" cy="5848350"/>
          </a:xfrm>
          <a:prstGeom prst="rect">
            <a:avLst/>
          </a:prstGeom>
        </p:spPr>
      </p:pic>
      <p:sp>
        <p:nvSpPr>
          <p:cNvPr id="2" name="Title 1"/>
          <p:cNvSpPr>
            <a:spLocks noGrp="1"/>
          </p:cNvSpPr>
          <p:nvPr>
            <p:ph type="title"/>
          </p:nvPr>
        </p:nvSpPr>
        <p:spPr>
          <a:xfrm>
            <a:off x="795997" y="-371391"/>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Charting Feature</a:t>
            </a:r>
          </a:p>
        </p:txBody>
      </p:sp>
      <p:sp>
        <p:nvSpPr>
          <p:cNvPr id="7" name="Right Arrow 6" descr="This slide is entitled Charting Feature and the highlighted arrow is pointing at a box that allows you to view the chart for sex for the cancer objective c-1.  &#10;"/>
          <p:cNvSpPr/>
          <p:nvPr/>
        </p:nvSpPr>
        <p:spPr>
          <a:xfrm rot="8460030">
            <a:off x="3230960" y="3170286"/>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97925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This slide is entitled Charting Feature and it is display overall canceer deaths (age-adjusted, per 100,000 population) by sex.&#10;"/>
          <p:cNvPicPr>
            <a:picLocks noChangeAspect="1"/>
          </p:cNvPicPr>
          <p:nvPr/>
        </p:nvPicPr>
        <p:blipFill>
          <a:blip r:embed="rId3"/>
          <a:stretch>
            <a:fillRect/>
          </a:stretch>
        </p:blipFill>
        <p:spPr>
          <a:xfrm>
            <a:off x="2199691" y="1051948"/>
            <a:ext cx="7959067" cy="5706039"/>
          </a:xfrm>
          <a:prstGeom prst="rect">
            <a:avLst/>
          </a:prstGeom>
        </p:spPr>
      </p:pic>
      <p:sp>
        <p:nvSpPr>
          <p:cNvPr id="2" name="Title 1"/>
          <p:cNvSpPr>
            <a:spLocks noGrp="1"/>
          </p:cNvSpPr>
          <p:nvPr>
            <p:ph type="title"/>
          </p:nvPr>
        </p:nvSpPr>
        <p:spPr>
          <a:xfrm>
            <a:off x="824132" y="0"/>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Charting Feature</a:t>
            </a:r>
          </a:p>
        </p:txBody>
      </p:sp>
      <p:pic>
        <p:nvPicPr>
          <p:cNvPr id="4" name="Picture 3" descr="This slide is entitled Charting Feature and the highlighted cox shows the the ability to change color of trend lines or bars for the cancer objective c-1.  &#10;"/>
          <p:cNvPicPr>
            <a:picLocks noChangeAspect="1"/>
          </p:cNvPicPr>
          <p:nvPr/>
        </p:nvPicPr>
        <p:blipFill>
          <a:blip r:embed="rId4"/>
          <a:stretch>
            <a:fillRect/>
          </a:stretch>
        </p:blipFill>
        <p:spPr>
          <a:xfrm>
            <a:off x="6979548" y="2900811"/>
            <a:ext cx="2036298" cy="2028812"/>
          </a:xfrm>
          <a:prstGeom prst="rect">
            <a:avLst/>
          </a:prstGeom>
        </p:spPr>
      </p:pic>
    </p:spTree>
    <p:extLst>
      <p:ext uri="{BB962C8B-B14F-4D97-AF65-F5344CB8AC3E}">
        <p14:creationId xmlns:p14="http://schemas.microsoft.com/office/powerpoint/2010/main" val="307684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his slide is entitled Disparities Data and displays data for the cancer objective c-1.  &#10;"/>
          <p:cNvPicPr>
            <a:picLocks noChangeAspect="1"/>
          </p:cNvPicPr>
          <p:nvPr/>
        </p:nvPicPr>
        <p:blipFill>
          <a:blip r:embed="rId3"/>
          <a:stretch>
            <a:fillRect/>
          </a:stretch>
        </p:blipFill>
        <p:spPr>
          <a:xfrm>
            <a:off x="2586038" y="1024492"/>
            <a:ext cx="6557962" cy="5566808"/>
          </a:xfrm>
          <a:prstGeom prst="rect">
            <a:avLst/>
          </a:prstGeom>
        </p:spPr>
      </p:pic>
      <p:sp>
        <p:nvSpPr>
          <p:cNvPr id="2" name="Title 1"/>
          <p:cNvSpPr>
            <a:spLocks noGrp="1"/>
          </p:cNvSpPr>
          <p:nvPr>
            <p:ph type="title"/>
          </p:nvPr>
        </p:nvSpPr>
        <p:spPr>
          <a:xfrm>
            <a:off x="810065" y="-129778"/>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Disparities Data</a:t>
            </a:r>
          </a:p>
        </p:txBody>
      </p:sp>
      <p:sp>
        <p:nvSpPr>
          <p:cNvPr id="7" name="Right Arrow 6" descr="This slide is entitled Disparaties Data and the highlighted arrow is pointing to the view disparities dialouge box for the cancer objective c-1.  &#10;"/>
          <p:cNvSpPr/>
          <p:nvPr/>
        </p:nvSpPr>
        <p:spPr>
          <a:xfrm rot="8460030">
            <a:off x="5224414" y="4521241"/>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73297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393"/>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Disparities Data</a:t>
            </a:r>
          </a:p>
        </p:txBody>
      </p:sp>
      <p:pic>
        <p:nvPicPr>
          <p:cNvPr id="4" name="Picture 3" descr="This slide is entitled Disparities Data and the highlights the data for the cancer objective c-1.  &#10;"/>
          <p:cNvPicPr>
            <a:picLocks noChangeAspect="1"/>
          </p:cNvPicPr>
          <p:nvPr/>
        </p:nvPicPr>
        <p:blipFill>
          <a:blip r:embed="rId3"/>
          <a:stretch>
            <a:fillRect/>
          </a:stretch>
        </p:blipFill>
        <p:spPr>
          <a:xfrm>
            <a:off x="2289414" y="1519081"/>
            <a:ext cx="7613171" cy="5093875"/>
          </a:xfrm>
          <a:prstGeom prst="rect">
            <a:avLst/>
          </a:prstGeom>
        </p:spPr>
      </p:pic>
      <p:sp>
        <p:nvSpPr>
          <p:cNvPr id="6" name="Right Arrow 5" descr="This slide is entitled Disparities Data and the highlighted arrow is pointing to the 2016 data for the cancer objective c-1.  &#10;"/>
          <p:cNvSpPr/>
          <p:nvPr/>
        </p:nvSpPr>
        <p:spPr>
          <a:xfrm rot="8460030">
            <a:off x="9089049" y="4918057"/>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39309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Disparities Data</a:t>
            </a:r>
          </a:p>
        </p:txBody>
      </p:sp>
      <p:pic>
        <p:nvPicPr>
          <p:cNvPr id="5" name="Picture 4" descr="This slide is entitled Disparities Data and highlights information for the cancer objective c-1.  &#10;"/>
          <p:cNvPicPr>
            <a:picLocks noChangeAspect="1"/>
          </p:cNvPicPr>
          <p:nvPr/>
        </p:nvPicPr>
        <p:blipFill>
          <a:blip r:embed="rId3"/>
          <a:stretch>
            <a:fillRect/>
          </a:stretch>
        </p:blipFill>
        <p:spPr>
          <a:xfrm>
            <a:off x="1914002" y="1567435"/>
            <a:ext cx="8363996" cy="4938320"/>
          </a:xfrm>
          <a:prstGeom prst="rect">
            <a:avLst/>
          </a:prstGeom>
        </p:spPr>
      </p:pic>
    </p:spTree>
    <p:extLst>
      <p:ext uri="{BB962C8B-B14F-4D97-AF65-F5344CB8AC3E}">
        <p14:creationId xmlns:p14="http://schemas.microsoft.com/office/powerpoint/2010/main" val="54236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pPr algn="ctr"/>
            <a:r>
              <a:rPr lang="en-US" sz="5400" b="1" dirty="0">
                <a:solidFill>
                  <a:schemeClr val="accent4"/>
                </a:solidFill>
                <a:latin typeface="Arial" panose="020B0604020202020204" pitchFamily="34" charset="0"/>
                <a:cs typeface="Arial" panose="020B0604020202020204" pitchFamily="34" charset="0"/>
              </a:rPr>
              <a:t>DATA2020</a:t>
            </a:r>
          </a:p>
        </p:txBody>
      </p:sp>
      <p:sp>
        <p:nvSpPr>
          <p:cNvPr id="4" name="Content Placeholder 3"/>
          <p:cNvSpPr>
            <a:spLocks noGrp="1"/>
          </p:cNvSpPr>
          <p:nvPr>
            <p:ph sz="half" idx="2"/>
          </p:nvPr>
        </p:nvSpPr>
        <p:spPr>
          <a:xfrm>
            <a:off x="619660" y="2522008"/>
            <a:ext cx="3376612" cy="3684588"/>
          </a:xfrm>
          <a:effectLst>
            <a:outerShdw blurRad="50800" dist="38100" dir="2700000" algn="tl" rotWithShape="0">
              <a:prstClr val="black">
                <a:alpha val="40000"/>
              </a:prstClr>
            </a:outerShdw>
          </a:effectLst>
        </p:spPr>
        <p:txBody>
          <a:bodyPr>
            <a:normAutofit fontScale="92500" lnSpcReduction="10000"/>
          </a:bodyPr>
          <a:lstStyle/>
          <a:p>
            <a:pPr lvl="0"/>
            <a:r>
              <a:rPr lang="en-US" sz="2400" dirty="0">
                <a:solidFill>
                  <a:schemeClr val="accent4"/>
                </a:solidFill>
                <a:latin typeface="Arial" panose="020B0604020202020204" pitchFamily="34" charset="0"/>
                <a:cs typeface="Arial" panose="020B0604020202020204" pitchFamily="34" charset="0"/>
              </a:rPr>
              <a:t>National </a:t>
            </a:r>
          </a:p>
          <a:p>
            <a:pPr lvl="0"/>
            <a:r>
              <a:rPr lang="en-US" sz="2400" dirty="0">
                <a:solidFill>
                  <a:schemeClr val="accent4"/>
                </a:solidFill>
                <a:latin typeface="Arial" panose="020B0604020202020204" pitchFamily="34" charset="0"/>
                <a:cs typeface="Arial" panose="020B0604020202020204" pitchFamily="34" charset="0"/>
              </a:rPr>
              <a:t>State-level estimates (when available)</a:t>
            </a:r>
          </a:p>
          <a:p>
            <a:pPr lvl="0"/>
            <a:r>
              <a:rPr lang="en-US" sz="2400" dirty="0">
                <a:solidFill>
                  <a:schemeClr val="accent4"/>
                </a:solidFill>
                <a:latin typeface="Arial" panose="020B0604020202020204" pitchFamily="34" charset="0"/>
                <a:cs typeface="Arial" panose="020B0604020202020204" pitchFamily="34" charset="0"/>
              </a:rPr>
              <a:t>Demographic groups</a:t>
            </a:r>
          </a:p>
          <a:p>
            <a:pPr lvl="0"/>
            <a:r>
              <a:rPr lang="en-US" sz="2400" dirty="0">
                <a:solidFill>
                  <a:schemeClr val="accent4"/>
                </a:solidFill>
                <a:latin typeface="Arial" panose="020B0604020202020204" pitchFamily="34" charset="0"/>
                <a:cs typeface="Arial" panose="020B0604020202020204" pitchFamily="34" charset="0"/>
              </a:rPr>
              <a:t>Measures of variability (Confidence intervals and/or Standard errors)</a:t>
            </a:r>
          </a:p>
          <a:p>
            <a:pPr lvl="0"/>
            <a:r>
              <a:rPr lang="en-US" sz="2400" dirty="0">
                <a:solidFill>
                  <a:schemeClr val="accent4"/>
                </a:solidFill>
                <a:latin typeface="Arial" panose="020B0604020202020204" pitchFamily="34" charset="0"/>
                <a:cs typeface="Arial" panose="020B0604020202020204" pitchFamily="34" charset="0"/>
              </a:rPr>
              <a:t>Disparities</a:t>
            </a:r>
          </a:p>
          <a:p>
            <a:pPr lvl="0"/>
            <a:r>
              <a:rPr lang="en-US" sz="2400" dirty="0">
                <a:solidFill>
                  <a:schemeClr val="accent4"/>
                </a:solidFill>
                <a:latin typeface="Arial" panose="020B0604020202020204" pitchFamily="34" charset="0"/>
                <a:cs typeface="Arial" panose="020B0604020202020204" pitchFamily="34" charset="0"/>
              </a:rPr>
              <a:t>Progress  towards target</a:t>
            </a:r>
          </a:p>
          <a:p>
            <a:pPr lvl="0"/>
            <a:endParaRPr lang="en-US" sz="2400" dirty="0">
              <a:solidFill>
                <a:schemeClr val="accent4"/>
              </a:solidFill>
              <a:latin typeface="Arial" panose="020B0604020202020204" pitchFamily="34" charset="0"/>
              <a:cs typeface="Arial" panose="020B0604020202020204" pitchFamily="34" charset="0"/>
            </a:endParaRPr>
          </a:p>
        </p:txBody>
      </p:sp>
      <p:sp>
        <p:nvSpPr>
          <p:cNvPr id="6" name="Text Placeholder 5"/>
          <p:cNvSpPr>
            <a:spLocks noGrp="1"/>
          </p:cNvSpPr>
          <p:nvPr>
            <p:ph type="body" sz="quarter" idx="3"/>
          </p:nvPr>
        </p:nvSpPr>
        <p:spPr>
          <a:xfrm>
            <a:off x="8094127" y="1579565"/>
            <a:ext cx="3582988" cy="823912"/>
          </a:xfrm>
          <a:effectLst>
            <a:outerShdw blurRad="50800" dist="38100" dir="2700000" algn="tl" rotWithShape="0">
              <a:prstClr val="black">
                <a:alpha val="40000"/>
              </a:prstClr>
            </a:outerShdw>
          </a:effectLst>
        </p:spPr>
        <p:txBody>
          <a:bodyPr>
            <a:normAutofit/>
          </a:bodyPr>
          <a:lstStyle/>
          <a:p>
            <a:r>
              <a:rPr lang="en-US" sz="3300" dirty="0">
                <a:solidFill>
                  <a:schemeClr val="accent2"/>
                </a:solidFill>
              </a:rPr>
              <a:t>Visual Displays</a:t>
            </a:r>
          </a:p>
        </p:txBody>
      </p:sp>
      <p:sp>
        <p:nvSpPr>
          <p:cNvPr id="7" name="Content Placeholder 6"/>
          <p:cNvSpPr>
            <a:spLocks noGrp="1"/>
          </p:cNvSpPr>
          <p:nvPr>
            <p:ph sz="quarter" idx="4"/>
          </p:nvPr>
        </p:nvSpPr>
        <p:spPr>
          <a:xfrm>
            <a:off x="8161867" y="2505075"/>
            <a:ext cx="3582987" cy="3684588"/>
          </a:xfrm>
          <a:effectLst>
            <a:outerShdw blurRad="50800" dist="38100" dir="2700000" algn="tl" rotWithShape="0">
              <a:prstClr val="black">
                <a:alpha val="40000"/>
              </a:prstClr>
            </a:outerShdw>
          </a:effectLst>
        </p:spPr>
        <p:txBody>
          <a:bodyPr>
            <a:normAutofit/>
          </a:bodyPr>
          <a:lstStyle/>
          <a:p>
            <a:pPr lvl="0"/>
            <a:r>
              <a:rPr lang="en-US" sz="2400" dirty="0">
                <a:solidFill>
                  <a:schemeClr val="accent4"/>
                </a:solidFill>
                <a:latin typeface="Arial" panose="020B0604020202020204" pitchFamily="34" charset="0"/>
                <a:cs typeface="Arial" panose="020B0604020202020204" pitchFamily="34" charset="0"/>
              </a:rPr>
              <a:t>Charts/Graphs</a:t>
            </a:r>
          </a:p>
          <a:p>
            <a:pPr lvl="0"/>
            <a:r>
              <a:rPr lang="en-US" sz="2400" dirty="0">
                <a:solidFill>
                  <a:schemeClr val="accent4"/>
                </a:solidFill>
                <a:latin typeface="Arial" panose="020B0604020202020204" pitchFamily="34" charset="0"/>
                <a:cs typeface="Arial" panose="020B0604020202020204" pitchFamily="34" charset="0"/>
              </a:rPr>
              <a:t>Maps</a:t>
            </a:r>
          </a:p>
          <a:p>
            <a:pPr marL="0" lvl="0" indent="0">
              <a:buNone/>
            </a:pPr>
            <a:r>
              <a:rPr lang="en-US" sz="2400" dirty="0">
                <a:solidFill>
                  <a:schemeClr val="accent4"/>
                </a:solidFill>
                <a:latin typeface="Arial" panose="020B0604020202020204" pitchFamily="34" charset="0"/>
                <a:cs typeface="Arial" panose="020B0604020202020204" pitchFamily="34" charset="0"/>
              </a:rPr>
              <a:t>   </a:t>
            </a:r>
          </a:p>
        </p:txBody>
      </p:sp>
      <p:sp>
        <p:nvSpPr>
          <p:cNvPr id="8" name="Content Placeholder 3"/>
          <p:cNvSpPr txBox="1">
            <a:spLocks/>
          </p:cNvSpPr>
          <p:nvPr/>
        </p:nvSpPr>
        <p:spPr>
          <a:xfrm>
            <a:off x="3995477" y="2505075"/>
            <a:ext cx="3376612" cy="3684588"/>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dirty="0">
                <a:solidFill>
                  <a:schemeClr val="accent4"/>
                </a:solidFill>
                <a:latin typeface="Arial" panose="020B0604020202020204" pitchFamily="34" charset="0"/>
                <a:cs typeface="Arial" panose="020B0604020202020204" pitchFamily="34" charset="0"/>
              </a:rPr>
              <a:t>Numerator and Denominator definitions for each objective</a:t>
            </a:r>
          </a:p>
          <a:p>
            <a:pPr lvl="0"/>
            <a:r>
              <a:rPr lang="en-US" sz="2400" dirty="0">
                <a:solidFill>
                  <a:schemeClr val="accent4"/>
                </a:solidFill>
                <a:latin typeface="Arial" panose="020B0604020202020204" pitchFamily="34" charset="0"/>
                <a:cs typeface="Arial" panose="020B0604020202020204" pitchFamily="34" charset="0"/>
              </a:rPr>
              <a:t>Methodology Notes</a:t>
            </a:r>
          </a:p>
          <a:p>
            <a:pPr lvl="0"/>
            <a:r>
              <a:rPr lang="en-US" sz="2400" dirty="0">
                <a:solidFill>
                  <a:schemeClr val="accent4"/>
                </a:solidFill>
                <a:latin typeface="Arial" panose="020B0604020202020204" pitchFamily="34" charset="0"/>
                <a:cs typeface="Arial" panose="020B0604020202020204" pitchFamily="34" charset="0"/>
              </a:rPr>
              <a:t>Data Limitations or Trend issues</a:t>
            </a:r>
          </a:p>
          <a:p>
            <a:pPr lvl="0"/>
            <a:r>
              <a:rPr lang="en-US" sz="2400" dirty="0">
                <a:solidFill>
                  <a:schemeClr val="accent4"/>
                </a:solidFill>
                <a:latin typeface="Arial" panose="020B0604020202020204" pitchFamily="34" charset="0"/>
                <a:cs typeface="Arial" panose="020B0604020202020204" pitchFamily="34" charset="0"/>
              </a:rPr>
              <a:t>Historical and technical details about data sources</a:t>
            </a:r>
          </a:p>
        </p:txBody>
      </p:sp>
      <p:sp>
        <p:nvSpPr>
          <p:cNvPr id="10" name="Text Placeholder 5"/>
          <p:cNvSpPr txBox="1">
            <a:spLocks/>
          </p:cNvSpPr>
          <p:nvPr/>
        </p:nvSpPr>
        <p:spPr>
          <a:xfrm>
            <a:off x="653524" y="1579565"/>
            <a:ext cx="2591593" cy="82391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300" dirty="0">
                <a:solidFill>
                  <a:schemeClr val="accent2"/>
                </a:solidFill>
              </a:rPr>
              <a:t>Data</a:t>
            </a:r>
          </a:p>
        </p:txBody>
      </p:sp>
      <p:sp>
        <p:nvSpPr>
          <p:cNvPr id="11" name="Text Placeholder 5"/>
          <p:cNvSpPr txBox="1">
            <a:spLocks/>
          </p:cNvSpPr>
          <p:nvPr/>
        </p:nvSpPr>
        <p:spPr>
          <a:xfrm>
            <a:off x="3973248" y="1818279"/>
            <a:ext cx="4002716" cy="82391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100" dirty="0">
                <a:solidFill>
                  <a:schemeClr val="accent2"/>
                </a:solidFill>
                <a:latin typeface="Arial" panose="020B0604020202020204" pitchFamily="34" charset="0"/>
                <a:cs typeface="Arial" panose="020B0604020202020204" pitchFamily="34" charset="0"/>
              </a:rPr>
              <a:t>Technical Information</a:t>
            </a:r>
            <a:r>
              <a:rPr lang="en-US" dirty="0"/>
              <a:t>	</a:t>
            </a:r>
          </a:p>
        </p:txBody>
      </p:sp>
      <p:sp>
        <p:nvSpPr>
          <p:cNvPr id="12" name="Rectangle 11" descr="This is a box on the DATA2020 Slide that highlights the information you can find on the data.&#10;" title="Explore Data"/>
          <p:cNvSpPr/>
          <p:nvPr/>
        </p:nvSpPr>
        <p:spPr>
          <a:xfrm>
            <a:off x="619660" y="1818279"/>
            <a:ext cx="3195099" cy="43713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This is a box on the DATA2020 Slide that highlights the technical information you can find on the data.&#10;" title="Technical Information"/>
          <p:cNvSpPr/>
          <p:nvPr/>
        </p:nvSpPr>
        <p:spPr>
          <a:xfrm>
            <a:off x="3972460" y="1835215"/>
            <a:ext cx="3986203" cy="43713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This is a box on the DATA2020 Slide that highlights the Visual Displays of the data, i.e. charts/graphs and maps." title="Visual Displays"/>
          <p:cNvSpPr/>
          <p:nvPr/>
        </p:nvSpPr>
        <p:spPr>
          <a:xfrm>
            <a:off x="8111428" y="1818279"/>
            <a:ext cx="3294383" cy="44221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947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pPr algn="ctr"/>
            <a:r>
              <a:rPr lang="en-US" sz="5400" b="1" dirty="0">
                <a:solidFill>
                  <a:schemeClr val="accent4"/>
                </a:solidFill>
                <a:latin typeface="Arial" panose="020B0604020202020204" pitchFamily="34" charset="0"/>
                <a:cs typeface="Arial" panose="020B0604020202020204" pitchFamily="34" charset="0"/>
              </a:rPr>
              <a:t>DATA2020</a:t>
            </a:r>
          </a:p>
        </p:txBody>
      </p:sp>
      <p:sp>
        <p:nvSpPr>
          <p:cNvPr id="4" name="Content Placeholder 3"/>
          <p:cNvSpPr>
            <a:spLocks noGrp="1"/>
          </p:cNvSpPr>
          <p:nvPr>
            <p:ph sz="half" idx="2"/>
          </p:nvPr>
        </p:nvSpPr>
        <p:spPr>
          <a:xfrm>
            <a:off x="619660" y="2522008"/>
            <a:ext cx="3376612" cy="3684588"/>
          </a:xfrm>
          <a:effectLst>
            <a:outerShdw blurRad="50800" dist="38100" dir="2700000" algn="tl" rotWithShape="0">
              <a:prstClr val="black">
                <a:alpha val="40000"/>
              </a:prstClr>
            </a:outerShdw>
          </a:effectLst>
        </p:spPr>
        <p:txBody>
          <a:bodyPr>
            <a:normAutofit fontScale="92500" lnSpcReduction="10000"/>
          </a:bodyPr>
          <a:lstStyle/>
          <a:p>
            <a:pPr lvl="0"/>
            <a:r>
              <a:rPr lang="en-US" sz="2400" dirty="0">
                <a:solidFill>
                  <a:schemeClr val="accent4"/>
                </a:solidFill>
                <a:latin typeface="Arial" panose="020B0604020202020204" pitchFamily="34" charset="0"/>
                <a:cs typeface="Arial" panose="020B0604020202020204" pitchFamily="34" charset="0"/>
              </a:rPr>
              <a:t>National </a:t>
            </a:r>
          </a:p>
          <a:p>
            <a:pPr lvl="0"/>
            <a:r>
              <a:rPr lang="en-US" sz="2400" dirty="0">
                <a:solidFill>
                  <a:schemeClr val="accent4"/>
                </a:solidFill>
                <a:latin typeface="Arial" panose="020B0604020202020204" pitchFamily="34" charset="0"/>
                <a:cs typeface="Arial" panose="020B0604020202020204" pitchFamily="34" charset="0"/>
              </a:rPr>
              <a:t>State-level estimates (when available)</a:t>
            </a:r>
          </a:p>
          <a:p>
            <a:pPr lvl="0"/>
            <a:r>
              <a:rPr lang="en-US" sz="2400" dirty="0">
                <a:solidFill>
                  <a:schemeClr val="accent4"/>
                </a:solidFill>
                <a:latin typeface="Arial" panose="020B0604020202020204" pitchFamily="34" charset="0"/>
                <a:cs typeface="Arial" panose="020B0604020202020204" pitchFamily="34" charset="0"/>
              </a:rPr>
              <a:t>Demographic groups</a:t>
            </a:r>
          </a:p>
          <a:p>
            <a:pPr lvl="0"/>
            <a:r>
              <a:rPr lang="en-US" sz="2400" dirty="0">
                <a:solidFill>
                  <a:schemeClr val="accent4"/>
                </a:solidFill>
                <a:latin typeface="Arial" panose="020B0604020202020204" pitchFamily="34" charset="0"/>
                <a:cs typeface="Arial" panose="020B0604020202020204" pitchFamily="34" charset="0"/>
              </a:rPr>
              <a:t>Measures of variability (Confidence intervals and/or Standard errors)</a:t>
            </a:r>
          </a:p>
          <a:p>
            <a:pPr lvl="0"/>
            <a:r>
              <a:rPr lang="en-US" sz="2400" dirty="0">
                <a:solidFill>
                  <a:schemeClr val="accent4"/>
                </a:solidFill>
                <a:latin typeface="Arial" panose="020B0604020202020204" pitchFamily="34" charset="0"/>
                <a:cs typeface="Arial" panose="020B0604020202020204" pitchFamily="34" charset="0"/>
              </a:rPr>
              <a:t>Disparities</a:t>
            </a:r>
          </a:p>
          <a:p>
            <a:pPr lvl="0"/>
            <a:r>
              <a:rPr lang="en-US" sz="2400" dirty="0">
                <a:solidFill>
                  <a:schemeClr val="accent4"/>
                </a:solidFill>
                <a:latin typeface="Arial" panose="020B0604020202020204" pitchFamily="34" charset="0"/>
                <a:cs typeface="Arial" panose="020B0604020202020204" pitchFamily="34" charset="0"/>
              </a:rPr>
              <a:t>Progress towards target</a:t>
            </a:r>
          </a:p>
          <a:p>
            <a:pPr lvl="0"/>
            <a:endParaRPr lang="en-US" sz="2400" dirty="0">
              <a:solidFill>
                <a:schemeClr val="accent4"/>
              </a:solidFill>
              <a:latin typeface="Arial" panose="020B0604020202020204" pitchFamily="34" charset="0"/>
              <a:cs typeface="Arial" panose="020B0604020202020204" pitchFamily="34" charset="0"/>
            </a:endParaRPr>
          </a:p>
        </p:txBody>
      </p:sp>
      <p:sp>
        <p:nvSpPr>
          <p:cNvPr id="6" name="Text Placeholder 5"/>
          <p:cNvSpPr>
            <a:spLocks noGrp="1"/>
          </p:cNvSpPr>
          <p:nvPr>
            <p:ph type="body" sz="quarter" idx="3"/>
          </p:nvPr>
        </p:nvSpPr>
        <p:spPr>
          <a:xfrm>
            <a:off x="8094127" y="1579565"/>
            <a:ext cx="3582988" cy="823912"/>
          </a:xfrm>
          <a:effectLst>
            <a:outerShdw blurRad="50800" dist="38100" dir="2700000" algn="tl" rotWithShape="0">
              <a:prstClr val="black">
                <a:alpha val="40000"/>
              </a:prstClr>
            </a:outerShdw>
          </a:effectLst>
        </p:spPr>
        <p:txBody>
          <a:bodyPr>
            <a:normAutofit/>
          </a:bodyPr>
          <a:lstStyle/>
          <a:p>
            <a:r>
              <a:rPr lang="en-US" sz="3300" dirty="0">
                <a:solidFill>
                  <a:schemeClr val="accent2"/>
                </a:solidFill>
              </a:rPr>
              <a:t>Visual Displays</a:t>
            </a:r>
          </a:p>
        </p:txBody>
      </p:sp>
      <p:sp>
        <p:nvSpPr>
          <p:cNvPr id="7" name="Content Placeholder 6"/>
          <p:cNvSpPr>
            <a:spLocks noGrp="1"/>
          </p:cNvSpPr>
          <p:nvPr>
            <p:ph sz="quarter" idx="4"/>
          </p:nvPr>
        </p:nvSpPr>
        <p:spPr>
          <a:xfrm>
            <a:off x="8161867" y="2505075"/>
            <a:ext cx="3582987" cy="3684588"/>
          </a:xfrm>
          <a:effectLst>
            <a:outerShdw blurRad="50800" dist="38100" dir="2700000" algn="tl" rotWithShape="0">
              <a:prstClr val="black">
                <a:alpha val="40000"/>
              </a:prstClr>
            </a:outerShdw>
          </a:effectLst>
        </p:spPr>
        <p:txBody>
          <a:bodyPr>
            <a:normAutofit/>
          </a:bodyPr>
          <a:lstStyle/>
          <a:p>
            <a:pPr lvl="0"/>
            <a:r>
              <a:rPr lang="en-US" sz="2400" dirty="0">
                <a:solidFill>
                  <a:schemeClr val="accent4"/>
                </a:solidFill>
                <a:latin typeface="Arial" panose="020B0604020202020204" pitchFamily="34" charset="0"/>
                <a:cs typeface="Arial" panose="020B0604020202020204" pitchFamily="34" charset="0"/>
              </a:rPr>
              <a:t>Charts/Graphs</a:t>
            </a:r>
          </a:p>
          <a:p>
            <a:pPr lvl="0"/>
            <a:r>
              <a:rPr lang="en-US" sz="2400" dirty="0">
                <a:solidFill>
                  <a:schemeClr val="accent4"/>
                </a:solidFill>
                <a:latin typeface="Arial" panose="020B0604020202020204" pitchFamily="34" charset="0"/>
                <a:cs typeface="Arial" panose="020B0604020202020204" pitchFamily="34" charset="0"/>
              </a:rPr>
              <a:t>Maps</a:t>
            </a:r>
          </a:p>
          <a:p>
            <a:pPr marL="0" lvl="0" indent="0">
              <a:buNone/>
            </a:pPr>
            <a:r>
              <a:rPr lang="en-US" sz="2400" dirty="0">
                <a:solidFill>
                  <a:schemeClr val="accent4"/>
                </a:solidFill>
                <a:latin typeface="Arial" panose="020B0604020202020204" pitchFamily="34" charset="0"/>
                <a:cs typeface="Arial" panose="020B0604020202020204" pitchFamily="34" charset="0"/>
              </a:rPr>
              <a:t>   </a:t>
            </a:r>
          </a:p>
        </p:txBody>
      </p:sp>
      <p:sp>
        <p:nvSpPr>
          <p:cNvPr id="8" name="Content Placeholder 3"/>
          <p:cNvSpPr txBox="1">
            <a:spLocks/>
          </p:cNvSpPr>
          <p:nvPr/>
        </p:nvSpPr>
        <p:spPr>
          <a:xfrm>
            <a:off x="3995477" y="2505075"/>
            <a:ext cx="3376612" cy="3684588"/>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dirty="0">
                <a:solidFill>
                  <a:schemeClr val="accent4"/>
                </a:solidFill>
                <a:latin typeface="Arial" panose="020B0604020202020204" pitchFamily="34" charset="0"/>
                <a:cs typeface="Arial" panose="020B0604020202020204" pitchFamily="34" charset="0"/>
              </a:rPr>
              <a:t>Numerator and Denominator definitions for each objective</a:t>
            </a:r>
          </a:p>
          <a:p>
            <a:pPr lvl="0"/>
            <a:r>
              <a:rPr lang="en-US" sz="2400" dirty="0">
                <a:solidFill>
                  <a:schemeClr val="accent4"/>
                </a:solidFill>
                <a:latin typeface="Arial" panose="020B0604020202020204" pitchFamily="34" charset="0"/>
                <a:cs typeface="Arial" panose="020B0604020202020204" pitchFamily="34" charset="0"/>
              </a:rPr>
              <a:t>Methodology Notes</a:t>
            </a:r>
          </a:p>
          <a:p>
            <a:pPr lvl="0"/>
            <a:r>
              <a:rPr lang="en-US" sz="2400" dirty="0">
                <a:solidFill>
                  <a:schemeClr val="accent4"/>
                </a:solidFill>
                <a:latin typeface="Arial" panose="020B0604020202020204" pitchFamily="34" charset="0"/>
                <a:cs typeface="Arial" panose="020B0604020202020204" pitchFamily="34" charset="0"/>
              </a:rPr>
              <a:t>Data Limitations or Trend issues</a:t>
            </a:r>
          </a:p>
          <a:p>
            <a:pPr lvl="0"/>
            <a:r>
              <a:rPr lang="en-US" sz="2400" dirty="0">
                <a:solidFill>
                  <a:schemeClr val="accent4"/>
                </a:solidFill>
                <a:latin typeface="Arial" panose="020B0604020202020204" pitchFamily="34" charset="0"/>
                <a:cs typeface="Arial" panose="020B0604020202020204" pitchFamily="34" charset="0"/>
              </a:rPr>
              <a:t>Historical and technical details about data sources</a:t>
            </a:r>
          </a:p>
        </p:txBody>
      </p:sp>
      <p:sp>
        <p:nvSpPr>
          <p:cNvPr id="10" name="Text Placeholder 5"/>
          <p:cNvSpPr txBox="1">
            <a:spLocks/>
          </p:cNvSpPr>
          <p:nvPr/>
        </p:nvSpPr>
        <p:spPr>
          <a:xfrm>
            <a:off x="653524" y="1579565"/>
            <a:ext cx="2591593" cy="82391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300" dirty="0">
                <a:solidFill>
                  <a:schemeClr val="accent2"/>
                </a:solidFill>
              </a:rPr>
              <a:t>Explore Data</a:t>
            </a:r>
          </a:p>
        </p:txBody>
      </p:sp>
      <p:sp>
        <p:nvSpPr>
          <p:cNvPr id="11" name="Text Placeholder 5"/>
          <p:cNvSpPr txBox="1">
            <a:spLocks/>
          </p:cNvSpPr>
          <p:nvPr/>
        </p:nvSpPr>
        <p:spPr>
          <a:xfrm>
            <a:off x="3973248" y="1818279"/>
            <a:ext cx="4002716" cy="82391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100" dirty="0">
                <a:solidFill>
                  <a:schemeClr val="accent2"/>
                </a:solidFill>
                <a:latin typeface="Arial" panose="020B0604020202020204" pitchFamily="34" charset="0"/>
                <a:cs typeface="Arial" panose="020B0604020202020204" pitchFamily="34" charset="0"/>
              </a:rPr>
              <a:t>Technical Information</a:t>
            </a:r>
            <a:r>
              <a:rPr lang="en-US" dirty="0"/>
              <a:t>	</a:t>
            </a:r>
          </a:p>
        </p:txBody>
      </p:sp>
      <p:sp>
        <p:nvSpPr>
          <p:cNvPr id="12" name="Rectangle 11" descr="This slide is entitled Data2020 and the highlighted text box shows information on Explore Data."/>
          <p:cNvSpPr/>
          <p:nvPr/>
        </p:nvSpPr>
        <p:spPr>
          <a:xfrm>
            <a:off x="619660" y="1818279"/>
            <a:ext cx="3195099" cy="43713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This slide is entitled Data2020 and the highlighted text box shows information on Techniccal Information."/>
          <p:cNvSpPr/>
          <p:nvPr/>
        </p:nvSpPr>
        <p:spPr>
          <a:xfrm>
            <a:off x="3972460" y="1835215"/>
            <a:ext cx="3986203" cy="43713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This slide is entitled Data2020 and the highlighted text box shows information on Visual Displays."/>
          <p:cNvSpPr/>
          <p:nvPr/>
        </p:nvSpPr>
        <p:spPr>
          <a:xfrm>
            <a:off x="8111428" y="1818279"/>
            <a:ext cx="3294383" cy="44221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27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2" end="2"/>
                                            </p:txEl>
                                          </p:spTgt>
                                        </p:tgtEl>
                                      </p:cBhvr>
                                    </p:animEffect>
                                    <p:set>
                                      <p:cBhvr>
                                        <p:cTn id="13" dur="1" fill="hold">
                                          <p:stCondLst>
                                            <p:cond delay="499"/>
                                          </p:stCondLst>
                                        </p:cTn>
                                        <p:tgtEl>
                                          <p:spTgt spid="4">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xEl>
                                              <p:pRg st="3" end="3"/>
                                            </p:txEl>
                                          </p:spTgt>
                                        </p:tgtEl>
                                      </p:cBhvr>
                                    </p:animEffect>
                                    <p:set>
                                      <p:cBhvr>
                                        <p:cTn id="16" dur="1" fill="hold">
                                          <p:stCondLst>
                                            <p:cond delay="499"/>
                                          </p:stCondLst>
                                        </p:cTn>
                                        <p:tgtEl>
                                          <p:spTgt spid="4">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
                                            <p:txEl>
                                              <p:pRg st="4" end="4"/>
                                            </p:txEl>
                                          </p:spTgt>
                                        </p:tgtEl>
                                      </p:cBhvr>
                                    </p:animEffect>
                                    <p:set>
                                      <p:cBhvr>
                                        <p:cTn id="19"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8">
                                            <p:txEl>
                                              <p:pRg st="0" end="0"/>
                                            </p:txEl>
                                          </p:spTgt>
                                        </p:tgtEl>
                                      </p:cBhvr>
                                    </p:animEffect>
                                    <p:set>
                                      <p:cBhvr>
                                        <p:cTn id="24" dur="1" fill="hold">
                                          <p:stCondLst>
                                            <p:cond delay="499"/>
                                          </p:stCondLst>
                                        </p:cTn>
                                        <p:tgtEl>
                                          <p:spTgt spid="8">
                                            <p:txEl>
                                              <p:pRg st="0" end="0"/>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8">
                                            <p:txEl>
                                              <p:pRg st="1" end="1"/>
                                            </p:txEl>
                                          </p:spTgt>
                                        </p:tgtEl>
                                      </p:cBhvr>
                                    </p:animEffect>
                                    <p:set>
                                      <p:cBhvr>
                                        <p:cTn id="27" dur="1" fill="hold">
                                          <p:stCondLst>
                                            <p:cond delay="499"/>
                                          </p:stCondLst>
                                        </p:cTn>
                                        <p:tgtEl>
                                          <p:spTgt spid="8">
                                            <p:txEl>
                                              <p:pRg st="1" end="1"/>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8">
                                            <p:txEl>
                                              <p:pRg st="2" end="2"/>
                                            </p:txEl>
                                          </p:spTgt>
                                        </p:tgtEl>
                                      </p:cBhvr>
                                    </p:animEffect>
                                    <p:set>
                                      <p:cBhvr>
                                        <p:cTn id="30" dur="1" fill="hold">
                                          <p:stCondLst>
                                            <p:cond delay="499"/>
                                          </p:stCondLst>
                                        </p:cTn>
                                        <p:tgtEl>
                                          <p:spTgt spid="8">
                                            <p:txEl>
                                              <p:pRg st="2" end="2"/>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7">
                                            <p:txEl>
                                              <p:pRg st="0" end="0"/>
                                            </p:txEl>
                                          </p:spTgt>
                                        </p:tgtEl>
                                      </p:cBhvr>
                                    </p:animEffect>
                                    <p:set>
                                      <p:cBhvr>
                                        <p:cTn id="35" dur="1" fill="hold">
                                          <p:stCondLst>
                                            <p:cond delay="499"/>
                                          </p:stCondLst>
                                        </p:cTn>
                                        <p:tgtEl>
                                          <p:spTgt spid="7">
                                            <p:txEl>
                                              <p:pRg st="0" end="0"/>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7">
                                            <p:txEl>
                                              <p:pRg st="1" end="1"/>
                                            </p:txEl>
                                          </p:spTgt>
                                        </p:tgtEl>
                                      </p:cBhvr>
                                    </p:animEffect>
                                    <p:set>
                                      <p:cBhvr>
                                        <p:cTn id="38" dur="1" fill="hold">
                                          <p:stCondLst>
                                            <p:cond delay="499"/>
                                          </p:stCondLst>
                                        </p:cTn>
                                        <p:tgtEl>
                                          <p:spTgt spid="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his slide is entitled Additional Resources-Progress and is highlighteing the Data Search drop down box.&#10;"/>
          <p:cNvPicPr>
            <a:picLocks noChangeAspect="1"/>
          </p:cNvPicPr>
          <p:nvPr/>
        </p:nvPicPr>
        <p:blipFill>
          <a:blip r:embed="rId3"/>
          <a:stretch>
            <a:fillRect/>
          </a:stretch>
        </p:blipFill>
        <p:spPr>
          <a:xfrm>
            <a:off x="2967276" y="1193516"/>
            <a:ext cx="7202643" cy="5189808"/>
          </a:xfrm>
          <a:prstGeom prst="rect">
            <a:avLst/>
          </a:prstGeom>
        </p:spPr>
      </p:pic>
      <p:sp>
        <p:nvSpPr>
          <p:cNvPr id="2" name="Title 1"/>
          <p:cNvSpPr>
            <a:spLocks noGrp="1"/>
          </p:cNvSpPr>
          <p:nvPr>
            <p:ph type="title"/>
          </p:nvPr>
        </p:nvSpPr>
        <p:spPr>
          <a:xfrm>
            <a:off x="1555476" y="-110570"/>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Additional Resources-Progress</a:t>
            </a:r>
          </a:p>
        </p:txBody>
      </p:sp>
      <p:sp>
        <p:nvSpPr>
          <p:cNvPr id="6" name="Right Arrow 5" descr="This slide is on Additional Resources-Progress.  "/>
          <p:cNvSpPr/>
          <p:nvPr/>
        </p:nvSpPr>
        <p:spPr>
          <a:xfrm rot="8460030">
            <a:off x="6427025" y="2182713"/>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4654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93595" y="113741"/>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Progress towards Target</a:t>
            </a:r>
          </a:p>
        </p:txBody>
      </p:sp>
      <p:pic>
        <p:nvPicPr>
          <p:cNvPr id="3" name="Picture 2" descr="This slide is on Progress towards Target."/>
          <p:cNvPicPr>
            <a:picLocks noChangeAspect="1"/>
          </p:cNvPicPr>
          <p:nvPr/>
        </p:nvPicPr>
        <p:blipFill>
          <a:blip r:embed="rId3"/>
          <a:stretch>
            <a:fillRect/>
          </a:stretch>
        </p:blipFill>
        <p:spPr>
          <a:xfrm>
            <a:off x="2488350" y="1439304"/>
            <a:ext cx="6845223" cy="5185566"/>
          </a:xfrm>
          <a:prstGeom prst="rect">
            <a:avLst/>
          </a:prstGeom>
        </p:spPr>
      </p:pic>
    </p:spTree>
    <p:extLst>
      <p:ext uri="{BB962C8B-B14F-4D97-AF65-F5344CB8AC3E}">
        <p14:creationId xmlns:p14="http://schemas.microsoft.com/office/powerpoint/2010/main" val="2625672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93595" y="-16889"/>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Progress towards Target</a:t>
            </a:r>
          </a:p>
        </p:txBody>
      </p:sp>
      <p:pic>
        <p:nvPicPr>
          <p:cNvPr id="4" name="Picture 3" descr="This slide is entitled Progress towards Target for several objectives.&#10;"/>
          <p:cNvPicPr>
            <a:picLocks noChangeAspect="1"/>
          </p:cNvPicPr>
          <p:nvPr/>
        </p:nvPicPr>
        <p:blipFill>
          <a:blip r:embed="rId3"/>
          <a:stretch>
            <a:fillRect/>
          </a:stretch>
        </p:blipFill>
        <p:spPr>
          <a:xfrm>
            <a:off x="2353024" y="1139975"/>
            <a:ext cx="7370840" cy="5607446"/>
          </a:xfrm>
          <a:prstGeom prst="rect">
            <a:avLst/>
          </a:prstGeom>
        </p:spPr>
      </p:pic>
      <p:sp>
        <p:nvSpPr>
          <p:cNvPr id="5" name="Right Arrow 4" descr="This slide is entitled Progress towards Target for several objective and the arrow highlighted here is point at a plus sign that tells you that if you click on the plus sign you will get more information.&#10;"/>
          <p:cNvSpPr/>
          <p:nvPr/>
        </p:nvSpPr>
        <p:spPr>
          <a:xfrm rot="10800000">
            <a:off x="9495674" y="2930971"/>
            <a:ext cx="600547" cy="128092"/>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61107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93595" y="113741"/>
            <a:ext cx="10515600" cy="1325563"/>
          </a:xfrm>
        </p:spPr>
        <p:txBody>
          <a:bodyPr>
            <a:normAutofit/>
          </a:bodyPr>
          <a:lstStyle/>
          <a:p>
            <a:pPr algn="ctr"/>
            <a:r>
              <a:rPr lang="en-US" sz="4000" b="1" dirty="0">
                <a:solidFill>
                  <a:schemeClr val="accent4"/>
                </a:solidFill>
                <a:latin typeface="Arial" panose="020B0604020202020204" pitchFamily="34" charset="0"/>
                <a:cs typeface="Arial" panose="020B0604020202020204" pitchFamily="34" charset="0"/>
              </a:rPr>
              <a:t>Progress towards Target</a:t>
            </a:r>
          </a:p>
        </p:txBody>
      </p:sp>
      <p:pic>
        <p:nvPicPr>
          <p:cNvPr id="4" name="Picture 3" descr="This slide is on Progress towards Target and shows information on summary of progress made toward targets by topic area."/>
          <p:cNvPicPr>
            <a:picLocks noChangeAspect="1"/>
          </p:cNvPicPr>
          <p:nvPr/>
        </p:nvPicPr>
        <p:blipFill>
          <a:blip r:embed="rId3"/>
          <a:stretch>
            <a:fillRect/>
          </a:stretch>
        </p:blipFill>
        <p:spPr>
          <a:xfrm>
            <a:off x="1661646" y="1226131"/>
            <a:ext cx="8686684" cy="5486784"/>
          </a:xfrm>
          <a:prstGeom prst="rect">
            <a:avLst/>
          </a:prstGeom>
        </p:spPr>
      </p:pic>
    </p:spTree>
    <p:extLst>
      <p:ext uri="{BB962C8B-B14F-4D97-AF65-F5344CB8AC3E}">
        <p14:creationId xmlns:p14="http://schemas.microsoft.com/office/powerpoint/2010/main" val="39854038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93595" y="48426"/>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Progress towards Target</a:t>
            </a:r>
          </a:p>
        </p:txBody>
      </p:sp>
      <p:pic>
        <p:nvPicPr>
          <p:cNvPr id="4" name="Picture 3" descr="This slide is entitled Progress towards Target and shows information on the Midcourse Review for several objectives.&#10;"/>
          <p:cNvPicPr>
            <a:picLocks noChangeAspect="1"/>
          </p:cNvPicPr>
          <p:nvPr/>
        </p:nvPicPr>
        <p:blipFill>
          <a:blip r:embed="rId3"/>
          <a:stretch>
            <a:fillRect/>
          </a:stretch>
        </p:blipFill>
        <p:spPr>
          <a:xfrm>
            <a:off x="2364180" y="1181966"/>
            <a:ext cx="7437748" cy="5524333"/>
          </a:xfrm>
          <a:prstGeom prst="rect">
            <a:avLst/>
          </a:prstGeom>
        </p:spPr>
      </p:pic>
      <p:sp>
        <p:nvSpPr>
          <p:cNvPr id="5" name="Right Arrow 4" descr="This slide is on Progress towards Target and the arrow is pointing to Target."/>
          <p:cNvSpPr/>
          <p:nvPr/>
        </p:nvSpPr>
        <p:spPr>
          <a:xfrm rot="16200000">
            <a:off x="3474435" y="3086247"/>
            <a:ext cx="600547" cy="128092"/>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14774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55476" y="-143690"/>
            <a:ext cx="10515600" cy="1358684"/>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Data Sources</a:t>
            </a:r>
          </a:p>
        </p:txBody>
      </p:sp>
      <p:pic>
        <p:nvPicPr>
          <p:cNvPr id="3" name="Picture 2" descr="This slide is on Data Sources and the arrow points towards Data Sources on the me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712" y="1012029"/>
            <a:ext cx="9727128" cy="5140762"/>
          </a:xfrm>
          <a:prstGeom prst="rect">
            <a:avLst/>
          </a:prstGeom>
        </p:spPr>
      </p:pic>
      <p:sp>
        <p:nvSpPr>
          <p:cNvPr id="6" name="Right Arrow 5" descr="This slide is on Data Sources and the arrow is pointing to Data Sources.&#10;"/>
          <p:cNvSpPr/>
          <p:nvPr/>
        </p:nvSpPr>
        <p:spPr>
          <a:xfrm rot="8460030">
            <a:off x="5636797" y="4078418"/>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77125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3111" y="-293450"/>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Data Sources</a:t>
            </a:r>
          </a:p>
        </p:txBody>
      </p:sp>
      <p:pic>
        <p:nvPicPr>
          <p:cNvPr id="3" name="Picture 2" descr="This slide is on Data Sour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387" y="831320"/>
            <a:ext cx="9332432" cy="5662147"/>
          </a:xfrm>
          <a:prstGeom prst="rect">
            <a:avLst/>
          </a:prstGeom>
        </p:spPr>
      </p:pic>
    </p:spTree>
    <p:extLst>
      <p:ext uri="{BB962C8B-B14F-4D97-AF65-F5344CB8AC3E}">
        <p14:creationId xmlns:p14="http://schemas.microsoft.com/office/powerpoint/2010/main" val="37817975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13453" y="-347000"/>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Data Sources</a:t>
            </a:r>
          </a:p>
        </p:txBody>
      </p:sp>
      <p:pic>
        <p:nvPicPr>
          <p:cNvPr id="3" name="Picture 2" descr="This slide is on Data Sources and it focuses on BRF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779" y="703385"/>
            <a:ext cx="9056271" cy="5970587"/>
          </a:xfrm>
          <a:prstGeom prst="rect">
            <a:avLst/>
          </a:prstGeom>
        </p:spPr>
      </p:pic>
      <p:sp>
        <p:nvSpPr>
          <p:cNvPr id="6" name="Right Arrow 5" descr="This slide is on Data Sources for DATA and it focuses on BRFSS."/>
          <p:cNvSpPr/>
          <p:nvPr/>
        </p:nvSpPr>
        <p:spPr>
          <a:xfrm rot="10800000">
            <a:off x="7606276" y="2626572"/>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52470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80403" y="-18416"/>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Data Sources-BRFSS</a:t>
            </a:r>
          </a:p>
        </p:txBody>
      </p:sp>
      <p:pic>
        <p:nvPicPr>
          <p:cNvPr id="3" name="Picture 2" descr="This slide is on Data Sources and it focuses on BRF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781" y="1307147"/>
            <a:ext cx="6604523" cy="5366825"/>
          </a:xfrm>
          <a:prstGeom prst="rect">
            <a:avLst/>
          </a:prstGeom>
        </p:spPr>
      </p:pic>
    </p:spTree>
    <p:extLst>
      <p:ext uri="{BB962C8B-B14F-4D97-AF65-F5344CB8AC3E}">
        <p14:creationId xmlns:p14="http://schemas.microsoft.com/office/powerpoint/2010/main" val="1561959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387600"/>
          </a:xfrm>
          <a:effectLst>
            <a:outerShdw blurRad="50800" dist="38100" dir="2700000" algn="tl" rotWithShape="0">
              <a:prstClr val="black">
                <a:alpha val="40000"/>
              </a:prstClr>
            </a:outerShdw>
          </a:effectLst>
        </p:spPr>
        <p:txBody>
          <a:bodyPr/>
          <a:lstStyle/>
          <a:p>
            <a:r>
              <a:rPr lang="en-US" b="1" dirty="0">
                <a:solidFill>
                  <a:schemeClr val="accent4"/>
                </a:solidFill>
                <a:latin typeface="Arial" panose="020B0604020202020204" pitchFamily="34" charset="0"/>
                <a:cs typeface="Arial" panose="020B0604020202020204" pitchFamily="34" charset="0"/>
              </a:rPr>
              <a:t>DATA2020 </a:t>
            </a:r>
            <a:endParaRPr lang="en-US" sz="4000" b="1" dirty="0">
              <a:solidFill>
                <a:schemeClr val="accent4"/>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2602972"/>
            <a:ext cx="9144000" cy="2897496"/>
          </a:xfrm>
          <a:effectLst>
            <a:outerShdw blurRad="50800" dist="38100" dir="2700000" algn="tl" rotWithShape="0">
              <a:prstClr val="black">
                <a:alpha val="40000"/>
              </a:prstClr>
            </a:outerShdw>
          </a:effectLst>
        </p:spPr>
        <p:txBody>
          <a:bodyPr>
            <a:normAutofit/>
          </a:bodyPr>
          <a:lstStyle/>
          <a:p>
            <a:endParaRPr lang="en-US" dirty="0"/>
          </a:p>
          <a:p>
            <a:r>
              <a:rPr lang="en-US" sz="4600" b="1" dirty="0">
                <a:solidFill>
                  <a:schemeClr val="accent4"/>
                </a:solidFill>
                <a:latin typeface="Arial" panose="020B0604020202020204" pitchFamily="34" charset="0"/>
                <a:cs typeface="Arial" panose="020B0604020202020204" pitchFamily="34" charset="0"/>
              </a:rPr>
              <a:t>Focus on:</a:t>
            </a:r>
          </a:p>
          <a:p>
            <a:r>
              <a:rPr lang="en-US" sz="4000" b="1" dirty="0">
                <a:solidFill>
                  <a:schemeClr val="accent4"/>
                </a:solidFill>
                <a:latin typeface="Arial" panose="020B0604020202020204" pitchFamily="34" charset="0"/>
                <a:cs typeface="Arial" panose="020B0604020202020204" pitchFamily="34" charset="0"/>
              </a:rPr>
              <a:t>Topics and Objectives Tab</a:t>
            </a:r>
          </a:p>
          <a:p>
            <a:r>
              <a:rPr lang="en-US" sz="4000" b="1" dirty="0">
                <a:solidFill>
                  <a:schemeClr val="accent4"/>
                </a:solidFill>
                <a:latin typeface="Arial" panose="020B0604020202020204" pitchFamily="34" charset="0"/>
                <a:cs typeface="Arial" panose="020B0604020202020204" pitchFamily="34" charset="0"/>
              </a:rPr>
              <a:t>Data Search Tab</a:t>
            </a:r>
          </a:p>
        </p:txBody>
      </p:sp>
    </p:spTree>
    <p:extLst>
      <p:ext uri="{BB962C8B-B14F-4D97-AF65-F5344CB8AC3E}">
        <p14:creationId xmlns:p14="http://schemas.microsoft.com/office/powerpoint/2010/main" val="2101952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39726" y="-295421"/>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Data Sources-BRFSS, Cont.</a:t>
            </a:r>
          </a:p>
        </p:txBody>
      </p:sp>
      <p:pic>
        <p:nvPicPr>
          <p:cNvPr id="3" name="Picture 2" descr="This slide is on Data Sources and it focuses on BRF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531" y="807612"/>
            <a:ext cx="6958431" cy="6007041"/>
          </a:xfrm>
          <a:prstGeom prst="rect">
            <a:avLst/>
          </a:prstGeom>
        </p:spPr>
      </p:pic>
    </p:spTree>
    <p:extLst>
      <p:ext uri="{BB962C8B-B14F-4D97-AF65-F5344CB8AC3E}">
        <p14:creationId xmlns:p14="http://schemas.microsoft.com/office/powerpoint/2010/main" val="40662257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pPr algn="ctr"/>
            <a:r>
              <a:rPr lang="en-US" sz="5400" b="1" dirty="0">
                <a:solidFill>
                  <a:schemeClr val="accent4"/>
                </a:solidFill>
                <a:latin typeface="Arial" panose="020B0604020202020204" pitchFamily="34" charset="0"/>
                <a:cs typeface="Arial" panose="020B0604020202020204" pitchFamily="34" charset="0"/>
              </a:rPr>
              <a:t>DATA2020</a:t>
            </a:r>
          </a:p>
        </p:txBody>
      </p:sp>
      <p:sp>
        <p:nvSpPr>
          <p:cNvPr id="4" name="Content Placeholder 3"/>
          <p:cNvSpPr>
            <a:spLocks noGrp="1"/>
          </p:cNvSpPr>
          <p:nvPr>
            <p:ph sz="half" idx="2"/>
          </p:nvPr>
        </p:nvSpPr>
        <p:spPr>
          <a:xfrm>
            <a:off x="619660" y="2522008"/>
            <a:ext cx="3376612" cy="3684588"/>
          </a:xfrm>
          <a:effectLst>
            <a:outerShdw blurRad="50800" dist="38100" dir="2700000" algn="tl" rotWithShape="0">
              <a:prstClr val="black">
                <a:alpha val="40000"/>
              </a:prstClr>
            </a:outerShdw>
          </a:effectLst>
        </p:spPr>
        <p:txBody>
          <a:bodyPr>
            <a:normAutofit fontScale="92500" lnSpcReduction="10000"/>
          </a:bodyPr>
          <a:lstStyle/>
          <a:p>
            <a:pPr lvl="0"/>
            <a:r>
              <a:rPr lang="en-US" sz="2400" dirty="0">
                <a:solidFill>
                  <a:schemeClr val="accent4"/>
                </a:solidFill>
                <a:latin typeface="Arial" panose="020B0604020202020204" pitchFamily="34" charset="0"/>
                <a:cs typeface="Arial" panose="020B0604020202020204" pitchFamily="34" charset="0"/>
              </a:rPr>
              <a:t>National </a:t>
            </a:r>
          </a:p>
          <a:p>
            <a:pPr lvl="0"/>
            <a:r>
              <a:rPr lang="en-US" sz="2400" dirty="0">
                <a:solidFill>
                  <a:schemeClr val="accent4"/>
                </a:solidFill>
                <a:latin typeface="Arial" panose="020B0604020202020204" pitchFamily="34" charset="0"/>
                <a:cs typeface="Arial" panose="020B0604020202020204" pitchFamily="34" charset="0"/>
              </a:rPr>
              <a:t>State-level estimates (when available)</a:t>
            </a:r>
          </a:p>
          <a:p>
            <a:pPr lvl="0"/>
            <a:r>
              <a:rPr lang="en-US" sz="2400" dirty="0">
                <a:solidFill>
                  <a:schemeClr val="accent4"/>
                </a:solidFill>
                <a:latin typeface="Arial" panose="020B0604020202020204" pitchFamily="34" charset="0"/>
                <a:cs typeface="Arial" panose="020B0604020202020204" pitchFamily="34" charset="0"/>
              </a:rPr>
              <a:t>Demographic groups</a:t>
            </a:r>
          </a:p>
          <a:p>
            <a:pPr lvl="0"/>
            <a:r>
              <a:rPr lang="en-US" sz="2400" dirty="0">
                <a:solidFill>
                  <a:schemeClr val="accent4"/>
                </a:solidFill>
                <a:latin typeface="Arial" panose="020B0604020202020204" pitchFamily="34" charset="0"/>
                <a:cs typeface="Arial" panose="020B0604020202020204" pitchFamily="34" charset="0"/>
              </a:rPr>
              <a:t>Measures of variability (Confidence intervals and/or Standard errors)</a:t>
            </a:r>
          </a:p>
          <a:p>
            <a:pPr lvl="0"/>
            <a:r>
              <a:rPr lang="en-US" sz="2400" dirty="0">
                <a:solidFill>
                  <a:schemeClr val="accent4"/>
                </a:solidFill>
                <a:latin typeface="Arial" panose="020B0604020202020204" pitchFamily="34" charset="0"/>
                <a:cs typeface="Arial" panose="020B0604020202020204" pitchFamily="34" charset="0"/>
              </a:rPr>
              <a:t>Disparities</a:t>
            </a:r>
          </a:p>
          <a:p>
            <a:pPr lvl="0"/>
            <a:r>
              <a:rPr lang="en-US" sz="2400" dirty="0">
                <a:solidFill>
                  <a:schemeClr val="accent4"/>
                </a:solidFill>
                <a:latin typeface="Arial" panose="020B0604020202020204" pitchFamily="34" charset="0"/>
                <a:cs typeface="Arial" panose="020B0604020202020204" pitchFamily="34" charset="0"/>
              </a:rPr>
              <a:t>Progress towards target</a:t>
            </a:r>
          </a:p>
          <a:p>
            <a:pPr lvl="0"/>
            <a:endParaRPr lang="en-US" sz="2400" dirty="0">
              <a:solidFill>
                <a:schemeClr val="accent4"/>
              </a:solidFill>
              <a:latin typeface="Arial" panose="020B0604020202020204" pitchFamily="34" charset="0"/>
              <a:cs typeface="Arial" panose="020B0604020202020204" pitchFamily="34" charset="0"/>
            </a:endParaRPr>
          </a:p>
        </p:txBody>
      </p:sp>
      <p:sp>
        <p:nvSpPr>
          <p:cNvPr id="6" name="Text Placeholder 5"/>
          <p:cNvSpPr>
            <a:spLocks noGrp="1"/>
          </p:cNvSpPr>
          <p:nvPr>
            <p:ph type="body" sz="quarter" idx="3"/>
          </p:nvPr>
        </p:nvSpPr>
        <p:spPr>
          <a:xfrm>
            <a:off x="8094127" y="1579565"/>
            <a:ext cx="3582988" cy="823912"/>
          </a:xfrm>
          <a:effectLst>
            <a:outerShdw blurRad="50800" dist="38100" dir="2700000" algn="tl" rotWithShape="0">
              <a:prstClr val="black">
                <a:alpha val="40000"/>
              </a:prstClr>
            </a:outerShdw>
          </a:effectLst>
        </p:spPr>
        <p:txBody>
          <a:bodyPr>
            <a:normAutofit/>
          </a:bodyPr>
          <a:lstStyle/>
          <a:p>
            <a:r>
              <a:rPr lang="en-US" sz="3300" dirty="0">
                <a:solidFill>
                  <a:schemeClr val="accent2"/>
                </a:solidFill>
              </a:rPr>
              <a:t>Visual Displays</a:t>
            </a:r>
          </a:p>
        </p:txBody>
      </p:sp>
      <p:sp>
        <p:nvSpPr>
          <p:cNvPr id="7" name="Content Placeholder 6"/>
          <p:cNvSpPr>
            <a:spLocks noGrp="1"/>
          </p:cNvSpPr>
          <p:nvPr>
            <p:ph sz="quarter" idx="4"/>
          </p:nvPr>
        </p:nvSpPr>
        <p:spPr>
          <a:xfrm>
            <a:off x="8161867" y="2505075"/>
            <a:ext cx="3582987" cy="3684588"/>
          </a:xfrm>
          <a:effectLst>
            <a:outerShdw blurRad="50800" dist="38100" dir="2700000" algn="tl" rotWithShape="0">
              <a:prstClr val="black">
                <a:alpha val="40000"/>
              </a:prstClr>
            </a:outerShdw>
          </a:effectLst>
        </p:spPr>
        <p:txBody>
          <a:bodyPr>
            <a:normAutofit/>
          </a:bodyPr>
          <a:lstStyle/>
          <a:p>
            <a:pPr lvl="0"/>
            <a:r>
              <a:rPr lang="en-US" sz="2400" dirty="0">
                <a:solidFill>
                  <a:schemeClr val="accent4"/>
                </a:solidFill>
                <a:latin typeface="Arial" panose="020B0604020202020204" pitchFamily="34" charset="0"/>
                <a:cs typeface="Arial" panose="020B0604020202020204" pitchFamily="34" charset="0"/>
              </a:rPr>
              <a:t>Charts/Graphs</a:t>
            </a:r>
          </a:p>
          <a:p>
            <a:pPr lvl="0"/>
            <a:r>
              <a:rPr lang="en-US" sz="2400" dirty="0">
                <a:solidFill>
                  <a:schemeClr val="accent4"/>
                </a:solidFill>
                <a:latin typeface="Arial" panose="020B0604020202020204" pitchFamily="34" charset="0"/>
                <a:cs typeface="Arial" panose="020B0604020202020204" pitchFamily="34" charset="0"/>
              </a:rPr>
              <a:t>Maps</a:t>
            </a:r>
          </a:p>
          <a:p>
            <a:pPr marL="0" lvl="0" indent="0">
              <a:buNone/>
            </a:pPr>
            <a:r>
              <a:rPr lang="en-US" sz="2400" dirty="0">
                <a:solidFill>
                  <a:schemeClr val="accent4"/>
                </a:solidFill>
                <a:latin typeface="Arial" panose="020B0604020202020204" pitchFamily="34" charset="0"/>
                <a:cs typeface="Arial" panose="020B0604020202020204" pitchFamily="34" charset="0"/>
              </a:rPr>
              <a:t>   </a:t>
            </a:r>
          </a:p>
        </p:txBody>
      </p:sp>
      <p:sp>
        <p:nvSpPr>
          <p:cNvPr id="8" name="Content Placeholder 3"/>
          <p:cNvSpPr txBox="1">
            <a:spLocks/>
          </p:cNvSpPr>
          <p:nvPr/>
        </p:nvSpPr>
        <p:spPr>
          <a:xfrm>
            <a:off x="3995477" y="2505075"/>
            <a:ext cx="3376612" cy="3684588"/>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dirty="0">
                <a:solidFill>
                  <a:schemeClr val="accent4"/>
                </a:solidFill>
                <a:latin typeface="Arial" panose="020B0604020202020204" pitchFamily="34" charset="0"/>
                <a:cs typeface="Arial" panose="020B0604020202020204" pitchFamily="34" charset="0"/>
              </a:rPr>
              <a:t>Numerator and Denominator definitions for each objective</a:t>
            </a:r>
          </a:p>
          <a:p>
            <a:pPr lvl="0"/>
            <a:r>
              <a:rPr lang="en-US" sz="2400" dirty="0">
                <a:solidFill>
                  <a:schemeClr val="accent4"/>
                </a:solidFill>
                <a:latin typeface="Arial" panose="020B0604020202020204" pitchFamily="34" charset="0"/>
                <a:cs typeface="Arial" panose="020B0604020202020204" pitchFamily="34" charset="0"/>
              </a:rPr>
              <a:t>Methodology Notes</a:t>
            </a:r>
          </a:p>
          <a:p>
            <a:pPr lvl="0"/>
            <a:r>
              <a:rPr lang="en-US" sz="2400" dirty="0">
                <a:solidFill>
                  <a:schemeClr val="accent4"/>
                </a:solidFill>
                <a:latin typeface="Arial" panose="020B0604020202020204" pitchFamily="34" charset="0"/>
                <a:cs typeface="Arial" panose="020B0604020202020204" pitchFamily="34" charset="0"/>
              </a:rPr>
              <a:t>Data Limitations or Trend issues</a:t>
            </a:r>
          </a:p>
          <a:p>
            <a:pPr lvl="0"/>
            <a:r>
              <a:rPr lang="en-US" sz="2400" dirty="0">
                <a:solidFill>
                  <a:schemeClr val="accent4"/>
                </a:solidFill>
                <a:latin typeface="Arial" panose="020B0604020202020204" pitchFamily="34" charset="0"/>
                <a:cs typeface="Arial" panose="020B0604020202020204" pitchFamily="34" charset="0"/>
              </a:rPr>
              <a:t>Historical and technical details about data sources</a:t>
            </a:r>
          </a:p>
        </p:txBody>
      </p:sp>
      <p:sp>
        <p:nvSpPr>
          <p:cNvPr id="10" name="Text Placeholder 5"/>
          <p:cNvSpPr txBox="1">
            <a:spLocks/>
          </p:cNvSpPr>
          <p:nvPr/>
        </p:nvSpPr>
        <p:spPr>
          <a:xfrm>
            <a:off x="653524" y="1579565"/>
            <a:ext cx="2591593" cy="82391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300" dirty="0">
                <a:solidFill>
                  <a:schemeClr val="accent2"/>
                </a:solidFill>
              </a:rPr>
              <a:t>Data</a:t>
            </a:r>
          </a:p>
        </p:txBody>
      </p:sp>
      <p:sp>
        <p:nvSpPr>
          <p:cNvPr id="11" name="Text Placeholder 5"/>
          <p:cNvSpPr txBox="1">
            <a:spLocks/>
          </p:cNvSpPr>
          <p:nvPr/>
        </p:nvSpPr>
        <p:spPr>
          <a:xfrm>
            <a:off x="3973248" y="1818279"/>
            <a:ext cx="4002716" cy="82391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100" dirty="0">
                <a:solidFill>
                  <a:schemeClr val="accent2"/>
                </a:solidFill>
                <a:latin typeface="Arial" panose="020B0604020202020204" pitchFamily="34" charset="0"/>
                <a:cs typeface="Arial" panose="020B0604020202020204" pitchFamily="34" charset="0"/>
              </a:rPr>
              <a:t>Technical Information</a:t>
            </a:r>
            <a:r>
              <a:rPr lang="en-US" dirty="0"/>
              <a:t>	</a:t>
            </a:r>
          </a:p>
        </p:txBody>
      </p:sp>
      <p:sp>
        <p:nvSpPr>
          <p:cNvPr id="12" name="Rectangle 11" descr="This slide is on DATA2020 and it focused on how to Esplore Data."/>
          <p:cNvSpPr/>
          <p:nvPr/>
        </p:nvSpPr>
        <p:spPr>
          <a:xfrm>
            <a:off x="619660" y="1818279"/>
            <a:ext cx="3195099" cy="43713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A slide on DATA2020 that focuses on Technical Information."/>
          <p:cNvSpPr/>
          <p:nvPr/>
        </p:nvSpPr>
        <p:spPr>
          <a:xfrm>
            <a:off x="3972460" y="1835215"/>
            <a:ext cx="3986203" cy="43713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This slide contains information on DATA2020 Visual Displays.&#10;&#10;"/>
          <p:cNvSpPr/>
          <p:nvPr/>
        </p:nvSpPr>
        <p:spPr>
          <a:xfrm>
            <a:off x="8111428" y="1818279"/>
            <a:ext cx="3294383" cy="44221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7516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5384" y="1148862"/>
            <a:ext cx="9284678" cy="3423138"/>
          </a:xfrm>
          <a:effectLst>
            <a:outerShdw blurRad="50800" dist="38100" dir="2700000" algn="tl" rotWithShape="0">
              <a:prstClr val="black">
                <a:alpha val="40000"/>
              </a:prstClr>
            </a:outerShdw>
          </a:effectLst>
        </p:spPr>
        <p:txBody>
          <a:bodyPr>
            <a:normAutofit/>
          </a:bodyPr>
          <a:lstStyle/>
          <a:p>
            <a:r>
              <a:rPr lang="en-US" b="1" dirty="0">
                <a:solidFill>
                  <a:schemeClr val="accent4"/>
                </a:solidFill>
                <a:latin typeface="Arial" panose="020B0604020202020204" pitchFamily="34" charset="0"/>
                <a:cs typeface="Arial" panose="020B0604020202020204" pitchFamily="34" charset="0"/>
              </a:rPr>
              <a:t>To access DATA2020 </a:t>
            </a:r>
            <a:br>
              <a:rPr lang="en-US" b="1" dirty="0">
                <a:solidFill>
                  <a:schemeClr val="accent4"/>
                </a:solidFill>
                <a:latin typeface="Arial" panose="020B0604020202020204" pitchFamily="34" charset="0"/>
                <a:cs typeface="Arial" panose="020B0604020202020204" pitchFamily="34" charset="0"/>
              </a:rPr>
            </a:br>
            <a:br>
              <a:rPr lang="en-US" b="1" dirty="0">
                <a:solidFill>
                  <a:schemeClr val="accent4"/>
                </a:solidFill>
                <a:latin typeface="Arial" panose="020B0604020202020204" pitchFamily="34" charset="0"/>
                <a:cs typeface="Arial" panose="020B0604020202020204" pitchFamily="34" charset="0"/>
              </a:rPr>
            </a:br>
            <a:r>
              <a:rPr lang="en-US" b="1" dirty="0">
                <a:solidFill>
                  <a:schemeClr val="accent4"/>
                </a:solidFill>
                <a:latin typeface="Arial" panose="020B0604020202020204" pitchFamily="34" charset="0"/>
                <a:cs typeface="Arial" panose="020B0604020202020204" pitchFamily="34" charset="0"/>
              </a:rPr>
              <a:t>go to HealthyPeople.gov</a:t>
            </a:r>
            <a:endParaRPr lang="en-US" sz="4000" b="1" dirty="0">
              <a:solidFill>
                <a:schemeClr val="accent4"/>
              </a:solidFill>
              <a:latin typeface="Arial" panose="020B0604020202020204" pitchFamily="34" charset="0"/>
              <a:cs typeface="Arial" panose="020B0604020202020204" pitchFamily="34" charset="0"/>
            </a:endParaRPr>
          </a:p>
        </p:txBody>
      </p:sp>
      <p:sp>
        <p:nvSpPr>
          <p:cNvPr id="5" name="TextBox 4"/>
          <p:cNvSpPr txBox="1"/>
          <p:nvPr/>
        </p:nvSpPr>
        <p:spPr>
          <a:xfrm>
            <a:off x="4747846" y="6399238"/>
            <a:ext cx="8428892" cy="369332"/>
          </a:xfrm>
          <a:prstGeom prst="rect">
            <a:avLst/>
          </a:prstGeom>
          <a:noFill/>
        </p:spPr>
        <p:txBody>
          <a:bodyPr wrap="square" rtlCol="0">
            <a:spAutoFit/>
          </a:bodyPr>
          <a:lstStyle/>
          <a:p>
            <a:r>
              <a:rPr lang="en-US" dirty="0"/>
              <a:t>Please note that the data/information on the slides are as of November 2018. </a:t>
            </a:r>
          </a:p>
        </p:txBody>
      </p:sp>
    </p:spTree>
    <p:extLst>
      <p:ext uri="{BB962C8B-B14F-4D97-AF65-F5344CB8AC3E}">
        <p14:creationId xmlns:p14="http://schemas.microsoft.com/office/powerpoint/2010/main" val="3847311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393"/>
            <a:ext cx="10515600" cy="1325563"/>
          </a:xfrm>
        </p:spPr>
        <p:txBody>
          <a:bodyPr>
            <a:normAutofit/>
          </a:bodyPr>
          <a:lstStyle/>
          <a:p>
            <a:pPr algn="ctr"/>
            <a:r>
              <a:rPr lang="en-US" sz="5400" b="1" dirty="0">
                <a:solidFill>
                  <a:schemeClr val="accent4"/>
                </a:solidFill>
                <a:latin typeface="Arial" panose="020B0604020202020204" pitchFamily="34" charset="0"/>
                <a:cs typeface="Arial" panose="020B0604020202020204" pitchFamily="34" charset="0"/>
              </a:rPr>
              <a:t>DATA2020</a:t>
            </a:r>
          </a:p>
        </p:txBody>
      </p:sp>
      <p:pic>
        <p:nvPicPr>
          <p:cNvPr id="4" name="Picture 3" descr="This is a slide with an image of the Healthypeople.gov website page that is highlighting Topics and Objectives and Data Search.&#10;" title="DATA20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910" y="1407247"/>
            <a:ext cx="9399563" cy="5158479"/>
          </a:xfrm>
          <a:prstGeom prst="rect">
            <a:avLst/>
          </a:prstGeom>
        </p:spPr>
      </p:pic>
      <p:sp>
        <p:nvSpPr>
          <p:cNvPr id="7" name="Right Arrow 6" descr="Arrow pointing to the Topics and Objectives Tab" title="DATA2020"/>
          <p:cNvSpPr/>
          <p:nvPr/>
        </p:nvSpPr>
        <p:spPr>
          <a:xfrm rot="18992845">
            <a:off x="2599335" y="2920652"/>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8" name="Right Arrow 7" descr="Arrow pointing to the Data Search Tab" title="DATA2020"/>
          <p:cNvSpPr/>
          <p:nvPr/>
        </p:nvSpPr>
        <p:spPr>
          <a:xfrm rot="18992845">
            <a:off x="4932234" y="2920653"/>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8685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rrow pointing to the Diabetes topic area link" title="Topics and Objecti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086" y="869372"/>
            <a:ext cx="8102992" cy="5964347"/>
          </a:xfrm>
          <a:prstGeom prst="rect">
            <a:avLst/>
          </a:prstGeom>
        </p:spPr>
      </p:pic>
      <p:sp>
        <p:nvSpPr>
          <p:cNvPr id="6" name="Right Arrow 5" descr="Arrow pointing to the Diabetes topic area link." title="Topics and Objectives"/>
          <p:cNvSpPr/>
          <p:nvPr/>
        </p:nvSpPr>
        <p:spPr>
          <a:xfrm rot="8698025">
            <a:off x="2697810" y="5058941"/>
            <a:ext cx="772502" cy="157128"/>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7" name="Title 1"/>
          <p:cNvSpPr>
            <a:spLocks noGrp="1"/>
          </p:cNvSpPr>
          <p:nvPr>
            <p:ph type="title"/>
          </p:nvPr>
        </p:nvSpPr>
        <p:spPr>
          <a:xfrm>
            <a:off x="838200" y="-166848"/>
            <a:ext cx="10515600" cy="1325563"/>
          </a:xfrm>
        </p:spPr>
        <p:txBody>
          <a:bodyPr>
            <a:normAutofit/>
          </a:bodyPr>
          <a:lstStyle/>
          <a:p>
            <a:pPr algn="ctr"/>
            <a:r>
              <a:rPr lang="en-US" b="1" dirty="0">
                <a:solidFill>
                  <a:schemeClr val="accent4"/>
                </a:solidFill>
                <a:latin typeface="Arial" panose="020B0604020202020204" pitchFamily="34" charset="0"/>
                <a:cs typeface="Arial" panose="020B0604020202020204" pitchFamily="34" charset="0"/>
              </a:rPr>
              <a:t>Topics and Objectives</a:t>
            </a:r>
          </a:p>
        </p:txBody>
      </p:sp>
    </p:spTree>
    <p:extLst>
      <p:ext uri="{BB962C8B-B14F-4D97-AF65-F5344CB8AC3E}">
        <p14:creationId xmlns:p14="http://schemas.microsoft.com/office/powerpoint/2010/main" val="351890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3273</TotalTime>
  <Words>2165</Words>
  <Application>Microsoft Office PowerPoint</Application>
  <PresentationFormat>Widescreen</PresentationFormat>
  <Paragraphs>573</Paragraphs>
  <Slides>72</Slides>
  <Notes>71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Calibri Light</vt:lpstr>
      <vt:lpstr>Office Theme</vt:lpstr>
      <vt:lpstr>DATA2020 Tutorial   </vt:lpstr>
      <vt:lpstr>DATA2020-What is it?</vt:lpstr>
      <vt:lpstr>DATA2020</vt:lpstr>
      <vt:lpstr>DATA2020</vt:lpstr>
      <vt:lpstr>DATA2020</vt:lpstr>
      <vt:lpstr>DATA2020</vt:lpstr>
      <vt:lpstr>DATA2020 </vt:lpstr>
      <vt:lpstr>DATA2020</vt:lpstr>
      <vt:lpstr>Topics and Objectives</vt:lpstr>
      <vt:lpstr>Diabetes Topic Area</vt:lpstr>
      <vt:lpstr>Diabetes Topic Area</vt:lpstr>
      <vt:lpstr>Diabetes Topic Area</vt:lpstr>
      <vt:lpstr>Diabetes Topic Area</vt:lpstr>
      <vt:lpstr>Diabetes Topic Area</vt:lpstr>
      <vt:lpstr>Diabetes Topic Area</vt:lpstr>
      <vt:lpstr>Diabetes Topic Area-Interventions</vt:lpstr>
      <vt:lpstr>Diabetes Topic Area</vt:lpstr>
      <vt:lpstr>Diabetes-Objective List</vt:lpstr>
      <vt:lpstr>Topic Area List</vt:lpstr>
      <vt:lpstr>DATA2020</vt:lpstr>
      <vt:lpstr>IID-Objective List</vt:lpstr>
      <vt:lpstr>Objective Block</vt:lpstr>
      <vt:lpstr>Objective Block</vt:lpstr>
      <vt:lpstr>HP2020 Data for this Objective</vt:lpstr>
      <vt:lpstr>Objective Block</vt:lpstr>
      <vt:lpstr>Disparities Data</vt:lpstr>
      <vt:lpstr>Objective Block</vt:lpstr>
      <vt:lpstr>State-Level Maps</vt:lpstr>
      <vt:lpstr>Objective Block</vt:lpstr>
      <vt:lpstr>Data Details</vt:lpstr>
      <vt:lpstr>DATA2020</vt:lpstr>
      <vt:lpstr>How to Access the Data</vt:lpstr>
      <vt:lpstr>How to Access the Data</vt:lpstr>
      <vt:lpstr>How to Access the Data</vt:lpstr>
      <vt:lpstr>How to Access the Data</vt:lpstr>
      <vt:lpstr>How to Access the Data</vt:lpstr>
      <vt:lpstr>Data Search Feature</vt:lpstr>
      <vt:lpstr>Data Search Feature</vt:lpstr>
      <vt:lpstr>How to Access the Data</vt:lpstr>
      <vt:lpstr>How to Access the Data</vt:lpstr>
      <vt:lpstr>PowerPoint Presentation</vt:lpstr>
      <vt:lpstr>Data Search-Filters</vt:lpstr>
      <vt:lpstr>Data Search-Filters</vt:lpstr>
      <vt:lpstr>Data Table </vt:lpstr>
      <vt:lpstr>DATA2020</vt:lpstr>
      <vt:lpstr>DATA2020</vt:lpstr>
      <vt:lpstr>PowerPoint Presentation</vt:lpstr>
      <vt:lpstr>PowerPoint Presentation</vt:lpstr>
      <vt:lpstr>Data Search-Reset Filter</vt:lpstr>
      <vt:lpstr>Data Search-Reset Filter</vt:lpstr>
      <vt:lpstr>Data Search-State Data</vt:lpstr>
      <vt:lpstr>State-Level Data</vt:lpstr>
      <vt:lpstr>State-Level Data</vt:lpstr>
      <vt:lpstr>State-Level Data</vt:lpstr>
      <vt:lpstr>Charting Feature</vt:lpstr>
      <vt:lpstr>Charting Feature</vt:lpstr>
      <vt:lpstr>Disparities Data</vt:lpstr>
      <vt:lpstr>Disparities Data</vt:lpstr>
      <vt:lpstr>Disparities Data</vt:lpstr>
      <vt:lpstr>DATA2020</vt:lpstr>
      <vt:lpstr>Additional Resources-Progress</vt:lpstr>
      <vt:lpstr>Progress towards Target</vt:lpstr>
      <vt:lpstr>Progress towards Target</vt:lpstr>
      <vt:lpstr>Progress towards Target</vt:lpstr>
      <vt:lpstr>Progress towards Target</vt:lpstr>
      <vt:lpstr>Data Sources</vt:lpstr>
      <vt:lpstr>Data Sources</vt:lpstr>
      <vt:lpstr>Data Sources</vt:lpstr>
      <vt:lpstr>Data Sources-BRFSS</vt:lpstr>
      <vt:lpstr>Data Sources-BRFSS, Cont.</vt:lpstr>
      <vt:lpstr>DATA2020</vt:lpstr>
      <vt:lpstr>To access DATA2020   go to HealthyPeople.gov</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DATA2020 Tutorial  February, 2018</dc:title>
  <dc:creator>rst3</dc:creator>
  <cp:lastModifiedBy>Moore, Jennifer A. (CDC/DDPHSS/NCHS/OD)</cp:lastModifiedBy>
  <cp:revision>259</cp:revision>
  <dcterms:created xsi:type="dcterms:W3CDTF">2018-02-01T20:17:16Z</dcterms:created>
  <dcterms:modified xsi:type="dcterms:W3CDTF">2019-11-01T15:21:26Z</dcterms:modified>
</cp:coreProperties>
</file>