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2" r:id="rId1"/>
    <p:sldMasterId id="2147483664" r:id="rId2"/>
    <p:sldMasterId id="2147483666" r:id="rId3"/>
  </p:sldMasterIdLst>
  <p:notesMasterIdLst>
    <p:notesMasterId r:id="rId13"/>
  </p:notesMasterIdLst>
  <p:sldIdLst>
    <p:sldId id="310" r:id="rId4"/>
    <p:sldId id="331" r:id="rId5"/>
    <p:sldId id="330" r:id="rId6"/>
    <p:sldId id="327" r:id="rId7"/>
    <p:sldId id="333" r:id="rId8"/>
    <p:sldId id="334" r:id="rId9"/>
    <p:sldId id="335" r:id="rId10"/>
    <p:sldId id="336" r:id="rId11"/>
    <p:sldId id="328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C00000"/>
    <a:srgbClr val="FFCC00"/>
    <a:srgbClr val="007033"/>
    <a:srgbClr val="057C18"/>
    <a:srgbClr val="FFD961"/>
    <a:srgbClr val="DE6300"/>
    <a:srgbClr val="FFDFC5"/>
    <a:srgbClr val="FFBF8C"/>
    <a:srgbClr val="FF9F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6" autoAdjust="0"/>
    <p:restoredTop sz="88452" autoAdjust="0"/>
  </p:normalViewPr>
  <p:slideViewPr>
    <p:cSldViewPr snapToGrid="0" snapToObjects="1">
      <p:cViewPr varScale="1">
        <p:scale>
          <a:sx n="77" d="100"/>
          <a:sy n="77" d="100"/>
        </p:scale>
        <p:origin x="28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>
        <p:scale>
          <a:sx n="140" d="100"/>
          <a:sy n="140" d="100"/>
        </p:scale>
        <p:origin x="82" y="-217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475756265883634"/>
          <c:y val="0.18571000460088369"/>
          <c:w val="0.73828244360145778"/>
          <c:h val="0.728507875049007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70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B8-4A49-95A1-162C421D7956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B8-4A49-95A1-162C421D7956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B8-4A49-95A1-162C421D7956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B8-4A49-95A1-162C421D7956}"/>
              </c:ext>
            </c:extLst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2B8-4A49-95A1-162C421D7956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2B8-4A49-95A1-162C421D7956}"/>
              </c:ext>
            </c:extLst>
          </c:dPt>
          <c:dLbls>
            <c:dLbl>
              <c:idx val="0"/>
              <c:layout>
                <c:manualLayout>
                  <c:x val="-7.9860671192958657E-2"/>
                  <c:y val="0.21739738443669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DF60B554-13CF-48DA-BA36-D8A896F4E0EA}" type="CATEGORYNAME">
                      <a:rPr lang="en-US" sz="100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</a:t>
                    </a:r>
                    <a:r>
                      <a:rPr lang="en-US" sz="1000" b="0" i="0" u="none" strike="noStrike" kern="12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23.5% </a:t>
                    </a:r>
                  </a:p>
                  <a:p>
                    <a:pPr>
                      <a:defRPr sz="100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(n = </a:t>
                    </a:r>
                    <a:fld id="{B02CE7DC-7C38-4A46-B782-D53694BAB8BA}" type="VALUE">
                      <a:rPr lang="en-US" sz="1000" baseline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 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76221502619637"/>
                      <c:h val="0.150660325628576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2B8-4A49-95A1-162C421D795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B8-4A49-95A1-162C421D7956}"/>
                </c:ext>
              </c:extLst>
            </c:dLbl>
            <c:dLbl>
              <c:idx val="2"/>
              <c:layout>
                <c:manualLayout>
                  <c:x val="0.25289200899544639"/>
                  <c:y val="-1.93361214412670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654574C2-555D-4BB0-BCB4-7EE367FA76EF}" type="CATEGORYNAME">
                      <a:rPr lang="en-US" sz="100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 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41.2% </a:t>
                    </a:r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(n = </a:t>
                    </a:r>
                    <a:fld id="{A54A7C02-AD1C-4434-A55F-B112C3564EA2}" type="VALUE">
                      <a:rPr lang="en-US" sz="100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78283300665522"/>
                      <c:h val="0.20021887520574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2B8-4A49-95A1-162C421D7956}"/>
                </c:ext>
              </c:extLst>
            </c:dLbl>
            <c:dLbl>
              <c:idx val="3"/>
              <c:layout>
                <c:manualLayout>
                  <c:x val="5.0282644825196142E-2"/>
                  <c:y val="3.990427771871548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F8C12D5F-376C-43BA-9AD8-A7BB4C515AEB}" type="CATEGORYNAM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 5.9% (n = </a:t>
                    </a:r>
                    <a:fld id="{603AC9E7-539F-4E3C-8010-93D5BCF0460B}" type="VALU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)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30872752069993"/>
                      <c:h val="0.215249884058650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2B8-4A49-95A1-162C421D795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B8-4A49-95A1-162C421D795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2B8-4A49-95A1-162C421D795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2B8-4A49-95A1-162C421D79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B2B8-4A49-95A1-162C421D79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B2B8-4A49-95A1-162C421D79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B2B8-4A49-95A1-162C421D795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B2B8-4A49-95A1-162C421D795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B2B8-4A49-95A1-162C421D795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B2B8-4A49-95A1-162C421D79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23.52941176470588</c:v>
                </c:pt>
                <c:pt idx="1">
                  <c:v>29.411764705882355</c:v>
                </c:pt>
                <c:pt idx="2">
                  <c:v>41.17647058823529</c:v>
                </c:pt>
                <c:pt idx="3">
                  <c:v>5.8823529411764701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B2B8-4A49-95A1-162C421D79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B2B8-4A49-95A1-162C421D79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B2B8-4A49-95A1-162C421D79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B2B8-4A49-95A1-162C421D795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B2B8-4A49-95A1-162C421D795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B2B8-4A49-95A1-162C421D795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B2B8-4A49-95A1-162C421D79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23.5</c:v>
                </c:pt>
                <c:pt idx="1">
                  <c:v>29.4</c:v>
                </c:pt>
                <c:pt idx="2">
                  <c:v>41.2</c:v>
                </c:pt>
                <c:pt idx="3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B2B8-4A49-95A1-162C421D795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40079766117389"/>
          <c:y val="0.17068578109961621"/>
          <c:w val="0.65243277954165413"/>
          <c:h val="0.7117592429697037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35-44E5-8118-617CA5BB27AD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35-44E5-8118-617CA5BB27AD}"/>
              </c:ext>
            </c:extLst>
          </c:dPt>
          <c:dPt>
            <c:idx val="2"/>
            <c:bubble3D val="0"/>
            <c:spPr>
              <a:solidFill>
                <a:srgbClr val="76717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35-44E5-8118-617CA5BB27AD}"/>
              </c:ext>
            </c:extLst>
          </c:dPt>
          <c:dLbls>
            <c:dLbl>
              <c:idx val="0"/>
              <c:layout>
                <c:manualLayout>
                  <c:x val="-0.1641895296332867"/>
                  <c:y val="0.128610430979434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4BC20533-FEDD-452C-8BAD-38211F1872E9}" type="CATEGORYNAME">
                      <a:rPr lang="en-US" sz="1000" b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 b="0" i="0" u="none" strike="noStrik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="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 65.4% (n = </a:t>
                    </a:r>
                    <a:fld id="{2ECDA174-6774-420E-B4D3-FCF77EFB0DFC}" type="VALUE">
                      <a:rPr lang="en-US" sz="1000" b="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 b="0" i="0" u="none" strike="noStrik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="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8904458604885958"/>
                      <c:h val="0.155645720076352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35-44E5-8118-617CA5BB27A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35-44E5-8118-617CA5BB27AD}"/>
                </c:ext>
              </c:extLst>
            </c:dLbl>
            <c:dLbl>
              <c:idx val="2"/>
              <c:layout>
                <c:manualLayout>
                  <c:x val="-2.3028984848499495E-2"/>
                  <c:y val="6.596083021811992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1340F395-405D-4601-A103-CFB2EC868DF9}" type="CATEGORYNAME">
                      <a:rPr lang="en-US" sz="1000" b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 b="0" i="0" u="none" strike="noStrike" kern="1200" baseline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="0" baseline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7.7% (n = </a:t>
                    </a:r>
                    <a:fld id="{CA4A3803-3787-4AFE-9974-FAB751A56149}" type="VALUE">
                      <a:rPr lang="en-US" sz="1000" b="0" baseline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 b="0" i="0" u="none" strike="noStrike" kern="1200" baseline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="0" baseline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59834645844437"/>
                      <c:h val="0.197325431819506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A35-44E5-8118-617CA5BB27A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Sheet1!$B$2:$B$4</c:f>
              <c:numCache>
                <c:formatCode>0</c:formatCode>
                <c:ptCount val="3"/>
                <c:pt idx="0">
                  <c:v>17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Measurable</c:v>
                      </c:pt>
                      <c:pt idx="1">
                        <c:v>Archived</c:v>
                      </c:pt>
                      <c:pt idx="2">
                        <c:v>Developmental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6-2A35-44E5-8118-617CA5BB27AD}"/>
            </c:ext>
          </c:extLst>
        </c:ser>
        <c:ser>
          <c:idx val="1"/>
          <c:order val="1"/>
          <c:val>
            <c:numRef>
              <c:f>Sheet1!$C$2:$C$4</c:f>
              <c:numCache>
                <c:formatCode>General</c:formatCode>
                <c:ptCount val="3"/>
                <c:pt idx="0">
                  <c:v>65.384615384615387</c:v>
                </c:pt>
                <c:pt idx="1">
                  <c:v>26.923076923076923</c:v>
                </c:pt>
                <c:pt idx="2">
                  <c:v>7.6923076923076925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Column2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Measurable</c:v>
                      </c:pt>
                      <c:pt idx="1">
                        <c:v>Archived</c:v>
                      </c:pt>
                      <c:pt idx="2">
                        <c:v>Developmental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7-2A35-44E5-8118-617CA5BB27AD}"/>
            </c:ext>
          </c:extLst>
        </c:ser>
        <c:ser>
          <c:idx val="2"/>
          <c:order val="2"/>
          <c:val>
            <c:numRef>
              <c:f>Sheet1!$D$2:$D$4</c:f>
              <c:numCache>
                <c:formatCode>General</c:formatCode>
                <c:ptCount val="3"/>
                <c:pt idx="0">
                  <c:v>65.400000000000006</c:v>
                </c:pt>
                <c:pt idx="1">
                  <c:v>26.9</c:v>
                </c:pt>
                <c:pt idx="2">
                  <c:v>7.7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Column3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Measurable</c:v>
                      </c:pt>
                      <c:pt idx="1">
                        <c:v>Archived</c:v>
                      </c:pt>
                      <c:pt idx="2">
                        <c:v>Developmental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8-2A35-44E5-8118-617CA5BB2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56154260115553"/>
          <c:y val="0.18862864709659419"/>
          <c:w val="0.73828244360145778"/>
          <c:h val="0.728507875049007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70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EB-4DDF-A88E-90204B6ACA8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EB-4DDF-A88E-90204B6ACA8B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EB-4DDF-A88E-90204B6ACA8B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EB-4DDF-A88E-90204B6ACA8B}"/>
              </c:ext>
            </c:extLst>
          </c:dPt>
          <c:dPt>
            <c:idx val="4"/>
            <c:bubble3D val="0"/>
            <c:spPr>
              <a:solidFill>
                <a:srgbClr val="BFBFB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EB-4DDF-A88E-90204B6ACA8B}"/>
              </c:ext>
            </c:extLst>
          </c:dPt>
          <c:dPt>
            <c:idx val="5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AEB-4DDF-A88E-90204B6ACA8B}"/>
              </c:ext>
            </c:extLst>
          </c:dPt>
          <c:dLbls>
            <c:dLbl>
              <c:idx val="0"/>
              <c:layout>
                <c:manualLayout>
                  <c:x val="-0.14493232920203608"/>
                  <c:y val="0.2521578420246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DF60B554-13CF-48DA-BA36-D8A896F4E0EA}" type="CATEGORYNAME">
                      <a:rPr lang="en-US" sz="100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</a:t>
                    </a:r>
                  </a:p>
                  <a:p>
                    <a:pPr>
                      <a:defRPr sz="100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45.4% (n = </a:t>
                    </a:r>
                    <a:fld id="{B02CE7DC-7C38-4A46-B782-D53694BAB8BA}" type="VALUE">
                      <a:rPr lang="en-US" sz="1000" baseline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 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94168796905626"/>
                      <c:h val="0.182415155981907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EB-4DDF-A88E-90204B6ACA8B}"/>
                </c:ext>
              </c:extLst>
            </c:dLbl>
            <c:dLbl>
              <c:idx val="1"/>
              <c:layout>
                <c:manualLayout>
                  <c:x val="-5.2279556693568451E-2"/>
                  <c:y val="-0.135497977863360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2DBAC698-F858-460B-AD40-31528AB6CCA8}" type="CATEGORYNAME">
                      <a:rPr lang="en-US" sz="100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</a:t>
                    </a:r>
                  </a:p>
                  <a:p>
                    <a:pPr>
                      <a:defRPr sz="100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prstClr val="white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9.1%</a:t>
                    </a:r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(n = </a:t>
                    </a:r>
                    <a:fld id="{627D6565-E845-40B1-8D7E-BE705E12CB70}" type="VALUE">
                      <a:rPr lang="en-US" sz="100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49337057050256"/>
                      <c:h val="0.148704835156450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EB-4DDF-A88E-90204B6ACA8B}"/>
                </c:ext>
              </c:extLst>
            </c:dLbl>
            <c:dLbl>
              <c:idx val="2"/>
              <c:layout>
                <c:manualLayout>
                  <c:x val="0.12895307168409986"/>
                  <c:y val="-0.1331631787739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654574C2-555D-4BB0-BCB4-7EE367FA76EF}" type="CATEGORYNAME">
                      <a:rPr lang="en-US" sz="100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 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30.3% </a:t>
                    </a:r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(n = </a:t>
                    </a:r>
                    <a:fld id="{A54A7C02-AD1C-4434-A55F-B112C3564EA2}" type="VALUE">
                      <a:rPr lang="en-US" sz="100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02608269550376"/>
                      <c:h val="0.223276150921854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EB-4DDF-A88E-90204B6ACA8B}"/>
                </c:ext>
              </c:extLst>
            </c:dLbl>
            <c:dLbl>
              <c:idx val="3"/>
              <c:layout>
                <c:manualLayout>
                  <c:x val="2.9578026367762466E-3"/>
                  <c:y val="6.01079484057547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B74F3728-C701-47BC-AB84-8D8DEE9FD6E4}" type="CATEGORYNAME">
                      <a:rPr lang="en-US" sz="100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5.4% (n = </a:t>
                    </a:r>
                    <a:fld id="{A9FCA1E9-2D50-49FB-8F08-4398DD1419E1}" type="VALUE">
                      <a:rPr lang="en-US" sz="1000" b="0" i="0" u="none" strike="noStrike" kern="1200" baseline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="0" i="0" u="none" strike="noStrike" kern="1200" baseline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66640830532351"/>
                      <c:h val="0.179496513486196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EB-4DDF-A88E-90204B6ACA8B}"/>
                </c:ext>
              </c:extLst>
            </c:dLbl>
            <c:dLbl>
              <c:idx val="4"/>
              <c:layout>
                <c:manualLayout>
                  <c:x val="-1.6557725382534635E-2"/>
                  <c:y val="-6.61200072253637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FE96A32D-8998-467D-8B23-CAD872179BFB}" type="CATEGORYNAME">
                      <a:rPr lang="en-US" sz="100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15.2% </a:t>
                    </a:r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(n = </a:t>
                    </a:r>
                    <a:fld id="{A9A36A08-07DC-4379-825C-9ACA7DDA1D29}" type="VALUE">
                      <a:rPr lang="en-US" sz="100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 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01695577401536"/>
                      <c:h val="0.13498721542661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EB-4DDF-A88E-90204B6ACA8B}"/>
                </c:ext>
              </c:extLst>
            </c:dLbl>
            <c:dLbl>
              <c:idx val="5"/>
              <c:layout>
                <c:manualLayout>
                  <c:x val="6.5071658009077424E-2"/>
                  <c:y val="-5.1226542272744612E-2"/>
                </c:manualLayout>
              </c:layout>
              <c:tx>
                <c:rich>
                  <a:bodyPr/>
                  <a:lstStyle/>
                  <a:p>
                    <a:fld id="{77F29FE3-901A-4081-92DB-321662B7B160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 smtClean="0"/>
                      <a:t> 2.7%</a:t>
                    </a:r>
                    <a:r>
                      <a:rPr lang="en-US" sz="1200" baseline="0" dirty="0" smtClean="0"/>
                      <a:t> (n = </a:t>
                    </a:r>
                    <a:fld id="{49BA047C-7A0B-46D4-8130-746C9E3140D3}" type="VALUE">
                      <a:rPr lang="en-US" sz="1200" b="0" i="0" u="none" strike="noStrike" kern="1200" baseline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</a:rPr>
                      <a:pPr/>
                      <a:t>[VALUE]</a:t>
                    </a:fld>
                    <a:r>
                      <a:rPr lang="en-US" sz="12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</a:rPr>
                      <a:t>) 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2517998345494"/>
                      <c:h val="0.135716876050538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AEB-4DDF-A88E-90204B6ACA8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15</c:v>
                </c:pt>
                <c:pt idx="1">
                  <c:v>3</c:v>
                </c:pt>
                <c:pt idx="2">
                  <c:v>10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AEB-4DDF-A88E-90204B6ACA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9AEB-4DDF-A88E-90204B6ACA8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9AEB-4DDF-A88E-90204B6ACA8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9AEB-4DDF-A88E-90204B6ACA8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9AEB-4DDF-A88E-90204B6ACA8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9AEB-4DDF-A88E-90204B6ACA8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9AEB-4DDF-A88E-90204B6ACA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45.454545454545453</c:v>
                </c:pt>
                <c:pt idx="1">
                  <c:v>9.0909090909090917</c:v>
                </c:pt>
                <c:pt idx="2">
                  <c:v>30.303030303030305</c:v>
                </c:pt>
                <c:pt idx="3">
                  <c:v>0</c:v>
                </c:pt>
                <c:pt idx="4">
                  <c:v>15.151515151515152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9AEB-4DDF-A88E-90204B6ACA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9AEB-4DDF-A88E-90204B6ACA8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9AEB-4DDF-A88E-90204B6ACA8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9AEB-4DDF-A88E-90204B6ACA8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9AEB-4DDF-A88E-90204B6ACA8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9AEB-4DDF-A88E-90204B6ACA8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9AEB-4DDF-A88E-90204B6ACA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45.4</c:v>
                </c:pt>
                <c:pt idx="1">
                  <c:v>9.1</c:v>
                </c:pt>
                <c:pt idx="2">
                  <c:v>30.3</c:v>
                </c:pt>
                <c:pt idx="4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9AEB-4DDF-A88E-90204B6ACA8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303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3581033262562"/>
          <c:y val="0.17403543461804163"/>
          <c:w val="0.63872308497066166"/>
          <c:h val="0.71175924296970372"/>
        </c:manualLayout>
      </c:layout>
      <c:pieChart>
        <c:varyColors val="1"/>
        <c:ser>
          <c:idx val="0"/>
          <c:order val="0"/>
          <c:spPr>
            <a:solidFill>
              <a:schemeClr val="bg1"/>
            </a:solidFill>
          </c:spPr>
          <c:dPt>
            <c:idx val="0"/>
            <c:bubble3D val="0"/>
            <c:spPr>
              <a:noFill/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A3-4A37-8CC7-9E099B07D354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A3-4A37-8CC7-9E099B07D354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A3-4A37-8CC7-9E099B07D354}"/>
              </c:ext>
            </c:extLst>
          </c:dPt>
          <c:dLbls>
            <c:dLbl>
              <c:idx val="0"/>
              <c:layout>
                <c:manualLayout>
                  <c:x val="-0.28490923981092914"/>
                  <c:y val="-0.13691013285272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4BC20533-FEDD-452C-8BAD-38211F1872E9}" type="CATEGORYNAME">
                      <a:rPr lang="en-US" sz="1000" b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="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 </a:t>
                    </a:r>
                  </a:p>
                  <a:p>
                    <a:pPr>
                      <a:defRPr sz="1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r>
                      <a:rPr lang="en-US" sz="1000" b="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100.0% (n = </a:t>
                    </a:r>
                    <a:fld id="{2ECDA174-6774-420E-B4D3-FCF77EFB0DFC}" type="VALUE">
                      <a:rPr lang="en-US" sz="1000" b="0" baseline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="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335643463585859"/>
                      <c:h val="0.266187082617997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A3-4A37-8CC7-9E099B07D35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A3-4A37-8CC7-9E099B07D354}"/>
                </c:ext>
              </c:extLst>
            </c:dLbl>
            <c:dLbl>
              <c:idx val="2"/>
              <c:layout>
                <c:manualLayout>
                  <c:x val="0.22689195170502288"/>
                  <c:y val="-0.137442662108209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1340F395-405D-4601-A103-CFB2EC868DF9}" type="CATEGORYNAME">
                      <a:rPr lang="en-US" sz="1000" b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b="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26.0% (n = </a:t>
                    </a:r>
                    <a:fld id="{CA4A3803-3787-4AFE-9974-FAB751A56149}" type="VALUE">
                      <a:rPr lang="en-US" sz="1000" b="0" baseline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b="0" baseline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81001684317218"/>
                      <c:h val="0.1370302651736086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2A3-4A37-8CC7-9E099B07D354}"/>
                </c:ext>
              </c:extLst>
            </c:dLbl>
            <c:numFmt formatCode="#,##0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Sheet1!$B$2</c:f>
              <c:numCache>
                <c:formatCode>0</c:formatCode>
                <c:ptCount val="1"/>
                <c:pt idx="0">
                  <c:v>33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Measurable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6-C2A3-4A37-8CC7-9E099B07D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0.27777</cdr:x>
      <cdr:y>0.01757</cdr:y>
    </cdr:from>
    <cdr:to>
      <cdr:x>0.86443</cdr:x>
      <cdr:y>0.12653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92663" y="76447"/>
          <a:ext cx="2518982" cy="474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Measurable objectives:  17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0.59679</cdr:x>
      <cdr:y>0.63676</cdr:y>
    </cdr:from>
    <cdr:to>
      <cdr:x>0.84159</cdr:x>
      <cdr:y>0.7978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62452" y="2770757"/>
          <a:ext cx="1051105" cy="7007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Improving 29.4% (n=5)</a:t>
          </a:r>
          <a:endParaRPr lang="en-US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0.35139</cdr:x>
      <cdr:y>0.06449</cdr:y>
    </cdr:from>
    <cdr:to>
      <cdr:x>0.87349</cdr:x>
      <cdr:y>0.17346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31417" y="244504"/>
          <a:ext cx="1978269" cy="413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Total objectives: 26  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0.31325</cdr:x>
      <cdr:y>0.61535</cdr:y>
    </cdr:from>
    <cdr:to>
      <cdr:x>0.59632</cdr:x>
      <cdr:y>0.76186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95641" y="2333000"/>
          <a:ext cx="1170774" cy="5554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Archived 26.9% (n=7)</a:t>
          </a:r>
          <a:endParaRPr lang="en-US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0.27138</cdr:x>
      <cdr:y>0</cdr:y>
    </cdr:from>
    <cdr:to>
      <cdr:x>0.85804</cdr:x>
      <cdr:y>0.10896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65232" y="-1463980"/>
          <a:ext cx="2518958" cy="4741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Measurable objectives:  33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0.35139</cdr:x>
      <cdr:y>0.06449</cdr:y>
    </cdr:from>
    <cdr:to>
      <cdr:x>0.87349</cdr:x>
      <cdr:y>0.17346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84577" y="244504"/>
          <a:ext cx="2205805" cy="413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Total objectives:  33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0.26846</cdr:x>
      <cdr:y>0.38412</cdr:y>
    </cdr:from>
    <cdr:to>
      <cdr:x>0.60424</cdr:x>
      <cdr:y>0.52162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34226" y="1456345"/>
          <a:ext cx="1418602" cy="521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0E555-B7BB-184A-B32C-26AB045AC58F}" type="datetimeFigureOut">
              <a:rPr lang="en-US" smtClean="0"/>
              <a:t>7/3/2017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81599-21C2-F14B-87B4-900CBA0E69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39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FCE00C-B470-4578-9519-C2C19F13726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42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FCE00C-B470-4578-9519-C2C19F13726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2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8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248" y="2761488"/>
            <a:ext cx="5936268" cy="687364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4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9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1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6C0FB48-6948-4F51-B987-27A66C64B0C9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F78A11-D81F-4F2C-B69D-E6EDB9AEB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1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7447051" y="400747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309031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7447051" y="400747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309031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3" r:id="rId2"/>
    <p:sldLayoutId id="2147483667" r:id="rId3"/>
    <p:sldLayoutId id="2147483675" r:id="rId4"/>
    <p:sldLayoutId id="2147483677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42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Access to Health Services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AHS-1.1 Proportion of persons with medical insurance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AHS-1.2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with dental insurance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AHS-1.3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with prescription drug insurance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insured persons with coverage for clinical preventive services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AHS-3 Proportion of persons with a usual primary care provider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AHS-5.1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of all ages who have a specific source of ongoing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AHS-5.2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children and youth aged 17 years and under who have a specific source of ongoing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AHS-5.3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adults 18 to 64 years who have a specific source of ongoing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AHS-5.4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adults aged 65 years and older who have a specific source of ongoing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AHS-6.1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who are unable to obtain or delay in obtaining necessary medical care, dental care, or prescription medicines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AHS-6.2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who are unable to obtain or delay in obtaining necessary medical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AHS-6.3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who are unable to obtain or delay in obtaining necessary dental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AHS-6.4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persons who are unable to obtain or delay in obtaining necessary prescription medicines</a:t>
            </a:r>
            <a:endParaRPr lang="en-US" dirty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68271" y="1884199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20" descr="Target met"/>
          <p:cNvSpPr>
            <a:spLocks noChangeArrowheads="1"/>
          </p:cNvSpPr>
          <p:nvPr/>
        </p:nvSpPr>
        <p:spPr bwMode="auto">
          <a:xfrm>
            <a:off x="968271" y="2144704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968271" y="2405209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Oval 20" descr="Target met"/>
          <p:cNvSpPr>
            <a:spLocks noChangeArrowheads="1"/>
          </p:cNvSpPr>
          <p:nvPr/>
        </p:nvSpPr>
        <p:spPr bwMode="auto">
          <a:xfrm>
            <a:off x="968271" y="2629073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68271" y="2853988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Oval 20" descr="Target met"/>
          <p:cNvSpPr>
            <a:spLocks noChangeArrowheads="1"/>
          </p:cNvSpPr>
          <p:nvPr/>
        </p:nvSpPr>
        <p:spPr bwMode="auto">
          <a:xfrm>
            <a:off x="968271" y="3086969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68271" y="3317529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968271" y="372698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68271" y="4167498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68271" y="4631039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Oval 22" descr="Target met"/>
          <p:cNvSpPr>
            <a:spLocks noChangeArrowheads="1"/>
          </p:cNvSpPr>
          <p:nvPr/>
        </p:nvSpPr>
        <p:spPr bwMode="auto">
          <a:xfrm>
            <a:off x="968271" y="5048753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Oval 20" descr="Target met"/>
          <p:cNvSpPr>
            <a:spLocks noChangeArrowheads="1"/>
          </p:cNvSpPr>
          <p:nvPr/>
        </p:nvSpPr>
        <p:spPr bwMode="auto">
          <a:xfrm>
            <a:off x="968271" y="5484440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Oval 20" descr="Target met"/>
          <p:cNvSpPr>
            <a:spLocks noChangeArrowheads="1"/>
          </p:cNvSpPr>
          <p:nvPr/>
        </p:nvSpPr>
        <p:spPr bwMode="auto">
          <a:xfrm>
            <a:off x="968271" y="5895703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12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65" y="108752"/>
            <a:ext cx="7886700" cy="1325563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Access to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Health Services Continued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AHS-7 Proportion of persons who receive appropriate evidence-based clinical preventive services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AHS-9.1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all hospital and emergency department visits in which the wait time to see an emergency department clinician exceeds the recommended timeframe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AHS-9.2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Level 1–immediate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hospital emergency department visits in which wait time to see an emergency department clinician exceeds the recommended timeframe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AHS-9.3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Proportion of Level 2–emergent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hospital emergency department visits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which wait time to see an emergency department clinician exceeds the recommended timeframe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AHS-9.4 Proportion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Level 3–urgent care emergency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visits in which wait time to see an emergency department clinician exceeds the recommended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timeframe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AHS-9.5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Proportion of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Level 4–semi-urgent hospital emergency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visits in which wait time to see an emergency department clinician exceeds the recommended timeframe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55809" y="1884199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955809" y="232548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55809" y="276813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55809" y="340790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55809" y="403669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Oval 22" descr="Target met"/>
          <p:cNvSpPr>
            <a:spLocks noChangeArrowheads="1"/>
          </p:cNvSpPr>
          <p:nvPr/>
        </p:nvSpPr>
        <p:spPr bwMode="auto">
          <a:xfrm>
            <a:off x="955809" y="4476253"/>
            <a:ext cx="153988" cy="144462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1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778" y="0"/>
            <a:ext cx="7886700" cy="1083787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HP2020 Objective Status: </a:t>
            </a:r>
            <a:br>
              <a:rPr lang="en-U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Access to Health Services</a:t>
            </a:r>
            <a:br>
              <a:rPr lang="en-U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9" name="Content Placeholder 8" descr="Pie chart showing total objectives for current HP2020 Objective Status for Access to Health Services" title="Access to Health Servic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38583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8" descr="Pie chart showing total objectives for current HP2020 Objective Status for Access to Health Servic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673388"/>
              </p:ext>
            </p:extLst>
          </p:nvPr>
        </p:nvGraphicFramePr>
        <p:xfrm>
          <a:off x="88778" y="1931351"/>
          <a:ext cx="4136092" cy="3791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Straight Connector 5" descr="Straight connector" title="Straight connector"/>
          <p:cNvCxnSpPr/>
          <p:nvPr/>
        </p:nvCxnSpPr>
        <p:spPr>
          <a:xfrm flipV="1">
            <a:off x="2555193" y="2286000"/>
            <a:ext cx="4209674" cy="29483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Straight connector" title="Straight connector"/>
          <p:cNvCxnSpPr/>
          <p:nvPr/>
        </p:nvCxnSpPr>
        <p:spPr>
          <a:xfrm>
            <a:off x="2467163" y="5285917"/>
            <a:ext cx="4297704" cy="149208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7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Oral Health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OH-1.1 Children aged 3 to 5 years with dental caries experience in their primary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aged 6 to 9 years with dental caries experience in their primary or permanent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A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dolescents aged 13 to 15 years with dental caries experience in their permanent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OH-2.1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aged 3 to 5 years with untreated dental decay in their primary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OH-2.2 Children aged 6 to 8 years with untreated dental decay in their primary or permanent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OH-2.3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Adolescents aged 13 to 15 years with untreated dental decay in </a:t>
            </a:r>
            <a:r>
              <a:rPr lang="en-US" sz="13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 permanent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teeth</a:t>
            </a:r>
          </a:p>
          <a:p>
            <a:pPr marL="457200" lvl="1" indent="0"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OH-3.1 Adults aged 35 to 44 years with untreated dental decay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OH-3.2 Adults aged 65 to 74 years with untreated coronal caries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OH-3.3 Adults aged 75 years and older with untreated root surface caries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OH-4.1 Adults aged 45 to 64 years who have ever had a permanent tooth extracted because of dental caries or periodontal disease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OH-4.2 Adults aged 65 to 74 years who have lost all of their natural teeth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OH-5 Adults aged 45 to 74 years with moderate or severe periodontitis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OH-6 Oral and pharyngeal cancers detected at the earliest stage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64178" y="191113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964178" y="2146270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64178" y="2572681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64178" y="300654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964178" y="324936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64178" y="3674327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64178" y="434211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976" y="1598952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Oral Health of Children and Adolescents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10976" y="4024941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Oral Health of Adults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Oval 26" descr="Target met"/>
          <p:cNvSpPr>
            <a:spLocks noChangeArrowheads="1"/>
          </p:cNvSpPr>
          <p:nvPr/>
        </p:nvSpPr>
        <p:spPr bwMode="auto">
          <a:xfrm>
            <a:off x="964178" y="5964968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Oval 20" descr="Target met"/>
          <p:cNvSpPr>
            <a:spLocks noChangeArrowheads="1"/>
          </p:cNvSpPr>
          <p:nvPr/>
        </p:nvSpPr>
        <p:spPr bwMode="auto">
          <a:xfrm>
            <a:off x="964178" y="573030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Oval 20" descr="Target met"/>
          <p:cNvSpPr>
            <a:spLocks noChangeArrowheads="1"/>
          </p:cNvSpPr>
          <p:nvPr/>
        </p:nvSpPr>
        <p:spPr bwMode="auto">
          <a:xfrm>
            <a:off x="964178" y="548715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Oval 20" descr="Target met"/>
          <p:cNvSpPr>
            <a:spLocks noChangeArrowheads="1"/>
          </p:cNvSpPr>
          <p:nvPr/>
        </p:nvSpPr>
        <p:spPr bwMode="auto">
          <a:xfrm>
            <a:off x="964178" y="5062195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Oval 20" descr="Target met"/>
          <p:cNvSpPr>
            <a:spLocks noChangeArrowheads="1"/>
          </p:cNvSpPr>
          <p:nvPr/>
        </p:nvSpPr>
        <p:spPr bwMode="auto">
          <a:xfrm>
            <a:off x="964178" y="4813113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Oval 20" descr="Target met"/>
          <p:cNvSpPr>
            <a:spLocks noChangeArrowheads="1"/>
          </p:cNvSpPr>
          <p:nvPr/>
        </p:nvSpPr>
        <p:spPr bwMode="auto">
          <a:xfrm>
            <a:off x="964178" y="4574207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47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Oral Health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Continued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OH-7 Proportion of children, adolescents, and adults who used the oral health care system in the past year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OH-8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low-income children and adolescents who received any preventive dental service during the past year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OH-9.1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school-based health centers with an oral health component that includes dental sealants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OH-9.2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school-based health centers with an oral health component that includes dental care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OH-9.3 Proportion of school-based health centers with an oral health component that includes topical fluoride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OH-10.1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Federally Qualified Health Centers (FQHCs) that have an oral health care program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OH-10.2 Proportion of local health departments that have oral health prevention or care programs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OH-11 Proportion of patients who receive oral health services at Federally Qualified Health Centers (FQHCs) each year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70503" y="1911130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70503" y="23338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70503" y="277792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970503" y="320619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70503" y="36228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70503" y="405059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976" y="1598952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Access to Preventive Services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Oval 20" descr="Target met"/>
          <p:cNvSpPr>
            <a:spLocks noChangeArrowheads="1"/>
          </p:cNvSpPr>
          <p:nvPr/>
        </p:nvSpPr>
        <p:spPr bwMode="auto">
          <a:xfrm>
            <a:off x="970503" y="4935684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Oval 20" descr="Target met"/>
          <p:cNvSpPr>
            <a:spLocks noChangeArrowheads="1"/>
          </p:cNvSpPr>
          <p:nvPr/>
        </p:nvSpPr>
        <p:spPr bwMode="auto">
          <a:xfrm>
            <a:off x="970503" y="4505663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29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Oral Health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Interventions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OH-12.1 Children aged 3 to 5 years who have received dental sealants on one or more of their primary molar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OH-12.2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aged 6 to 9 years who have received dental sealants on one or more on one or more of their permanent first molar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OH-12.3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Adolescents aged 13 to 15 years how have received dental sealants on one or more of their permanent molar teeth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OH-13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of U.S. population served by community water systems with optimally fluoridated water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OH-14.1 Adults who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received information from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dentist or dental hygienist focusing on reducing tobacco use or on smoking cessation in the 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OH-14.2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Adults who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received an oral and pharyngeal cancer screening from a dentist or dental hygienist in the past year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OH-14.3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Adults who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were tested or referred for glycemic control from a dentist or dental hygienist in the past year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67288" y="191113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67288" y="23338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67288" y="277792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967288" y="320619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67288" y="3622881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67288" y="4066845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976" y="1598952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Oral Health Interventions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Oval 20" descr="Target met"/>
          <p:cNvSpPr>
            <a:spLocks noChangeArrowheads="1"/>
          </p:cNvSpPr>
          <p:nvPr/>
        </p:nvSpPr>
        <p:spPr bwMode="auto">
          <a:xfrm>
            <a:off x="967288" y="4505663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924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Oral Health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Surveillance and Instructure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OH-15.1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States and the District of Columbia that have a system for recording cleft lips and cleft palates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OH-15.2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States and the District of Columbia that have a system for referral for cleft lips and cleft palates to rehabilitative teams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OH-16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States and the District of Columbia that have an oral and craniofacial health surveillance system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OH-17.1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Proportion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States (including the District of Columbia) and local health agencies that serve jurisdictions of 250,000 or more persons with a dental public health program directed by a dental professional with public health training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OH-17.2 </a:t>
            </a:r>
            <a:r>
              <a:rPr lang="en-US" sz="13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Indian Health Service Areas and Tribal health programs that serve jurisdictions of 30,000 or more persons with a dental public health program directed by a dental professional with public health training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00100" y="1303510"/>
            <a:ext cx="75819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lang="en-US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lang="en-US" sz="11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</a:t>
            </a:r>
            <a:endParaRPr lang="en-US" sz="11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904976" y="1347874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963230" y="135525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992201" y="1362084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4412977" y="136178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679765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862725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65295" y="191113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65295" y="23338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65295" y="27779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65295" y="3424970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65295" y="4066845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976" y="1598952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Monitoring, Surveillance Systems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0100" y="3107766"/>
            <a:ext cx="4868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67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55766"/>
            <a:ext cx="7886700" cy="1028022"/>
          </a:xfrm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HP2020 Objective Status: </a:t>
            </a:r>
            <a:br>
              <a:rPr lang="en-US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Oral Health</a:t>
            </a:r>
            <a:br>
              <a:rPr lang="en-US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dirty="0"/>
          </a:p>
        </p:txBody>
      </p:sp>
      <p:graphicFrame>
        <p:nvGraphicFramePr>
          <p:cNvPr id="9" name="Content Placeholder 8" descr="Pie chart showing total objectives for current HP2020 Objective Status for Access to Health Services" title="Oral Health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3732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8" descr="Pie chart showing the total number of measureable oral health objectives" title="Oral Health Objective Statu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0277740"/>
              </p:ext>
            </p:extLst>
          </p:nvPr>
        </p:nvGraphicFramePr>
        <p:xfrm>
          <a:off x="0" y="1931351"/>
          <a:ext cx="4224870" cy="3791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Straight Connector 5" descr="Straight connector" title="Straight connector"/>
          <p:cNvCxnSpPr/>
          <p:nvPr/>
        </p:nvCxnSpPr>
        <p:spPr>
          <a:xfrm flipV="1">
            <a:off x="2555193" y="2286000"/>
            <a:ext cx="4209674" cy="29483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Pie chart showing the total number of measureable oral health objectives" title="Straight Connector"/>
          <p:cNvCxnSpPr/>
          <p:nvPr/>
        </p:nvCxnSpPr>
        <p:spPr>
          <a:xfrm>
            <a:off x="2467163" y="5300586"/>
            <a:ext cx="4297704" cy="134539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7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yPeople2020_2016.10.5">
  <a:themeElements>
    <a:clrScheme name="ODPHP PAG">
      <a:dk1>
        <a:srgbClr val="000000"/>
      </a:dk1>
      <a:lt1>
        <a:srgbClr val="FFFFFF"/>
      </a:lt1>
      <a:dk2>
        <a:srgbClr val="1B7999"/>
      </a:dk2>
      <a:lt2>
        <a:srgbClr val="FEFFFF"/>
      </a:lt2>
      <a:accent1>
        <a:srgbClr val="028A26"/>
      </a:accent1>
      <a:accent2>
        <a:srgbClr val="52BAD0"/>
      </a:accent2>
      <a:accent3>
        <a:srgbClr val="7D103B"/>
      </a:accent3>
      <a:accent4>
        <a:srgbClr val="E3770C"/>
      </a:accent4>
      <a:accent5>
        <a:srgbClr val="F8C51D"/>
      </a:accent5>
      <a:accent6>
        <a:srgbClr val="9FE03C"/>
      </a:accent6>
      <a:hlink>
        <a:srgbClr val="0000FF"/>
      </a:hlink>
      <a:folHlink>
        <a:srgbClr val="7D10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FF5F83E2-823B-A348-B758-6CAAD3405B21}"/>
    </a:ext>
  </a:extLst>
</a:theme>
</file>

<file path=ppt/theme/theme2.xml><?xml version="1.0" encoding="utf-8"?>
<a:theme xmlns:a="http://schemas.openxmlformats.org/drawingml/2006/main" name="Se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CDBFB289-1C0A-0543-82E1-28077CA4A489}"/>
    </a:ext>
  </a:extLst>
</a:theme>
</file>

<file path=ppt/theme/theme3.xml><?xml version="1.0" encoding="utf-8"?>
<a:theme xmlns:a="http://schemas.openxmlformats.org/drawingml/2006/main" name="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HealthyPeople2020_2016.10.5</Template>
  <TotalTime>0</TotalTime>
  <Words>375</Words>
  <Application>Microsoft Office PowerPoint</Application>
  <PresentationFormat>On-screen Show (4:3)</PresentationFormat>
  <Paragraphs>104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Verdana</vt:lpstr>
      <vt:lpstr>Wingdings</vt:lpstr>
      <vt:lpstr>HealthyPeople2020_2016.10.5</vt:lpstr>
      <vt:lpstr>Section</vt:lpstr>
      <vt:lpstr>Body</vt:lpstr>
      <vt:lpstr>Appendix </vt:lpstr>
      <vt:lpstr>Objective Status: Access to Health Services</vt:lpstr>
      <vt:lpstr>Objective Status: Access to  Health Services Continued</vt:lpstr>
      <vt:lpstr>Current HP2020 Objective Status:  Access to Health Services </vt:lpstr>
      <vt:lpstr>Objective Status: Oral Health</vt:lpstr>
      <vt:lpstr>Objective Status: Oral Health Continued</vt:lpstr>
      <vt:lpstr>Objective Status: Oral Health Interventions</vt:lpstr>
      <vt:lpstr>Objective Status: Oral Health Surveillance and Instructure</vt:lpstr>
      <vt:lpstr>Current HP2020 Objective Status:  Oral Health 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2017-07-03T18:36:11Z</dcterms:created>
  <dcterms:modified xsi:type="dcterms:W3CDTF">2017-07-03T18:42:42Z</dcterms:modified>
</cp:coreProperties>
</file>