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8.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9.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0.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1.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2.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notesSlides/notesSlide19.xml" ContentType="application/vnd.openxmlformats-officedocument.presentationml.notesSlide+xml"/>
  <Override PartName="/ppt/charts/chart2.xml" ContentType="application/vnd.openxmlformats-officedocument.drawingml.chart+xml"/>
  <Override PartName="/ppt/notesSlides/notesSlide20.xml" ContentType="application/vnd.openxmlformats-officedocument.presentationml.notesSlide+xml"/>
  <Override PartName="/ppt/charts/chart3.xml" ContentType="application/vnd.openxmlformats-officedocument.drawingml.chart+xml"/>
  <Override PartName="/ppt/notesSlides/notesSlide21.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notesSlides/notesSlide22.xml" ContentType="application/vnd.openxmlformats-officedocument.presentationml.notesSlide+xml"/>
  <Override PartName="/ppt/charts/chart5.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6.xml" ContentType="application/vnd.openxmlformats-officedocument.drawingml.chart+xml"/>
  <Override PartName="/ppt/drawings/drawing2.xml" ContentType="application/vnd.openxmlformats-officedocument.drawingml.chartshapes+xml"/>
  <Override PartName="/ppt/notesSlides/notesSlide28.xml" ContentType="application/vnd.openxmlformats-officedocument.presentationml.notesSlide+xml"/>
  <Override PartName="/ppt/charts/chart7.xml" ContentType="application/vnd.openxmlformats-officedocument.drawingml.chart+xml"/>
  <Override PartName="/ppt/notesSlides/notesSlide29.xml" ContentType="application/vnd.openxmlformats-officedocument.presentationml.notesSlide+xml"/>
  <Override PartName="/ppt/charts/chart8.xml" ContentType="application/vnd.openxmlformats-officedocument.drawingml.chart+xml"/>
  <Override PartName="/ppt/notesSlides/notesSlide30.xml" ContentType="application/vnd.openxmlformats-officedocument.presentationml.notesSlide+xml"/>
  <Override PartName="/ppt/charts/chart9.xml" ContentType="application/vnd.openxmlformats-officedocument.drawingml.chart+xml"/>
  <Override PartName="/ppt/notesSlides/notesSlide31.xml" ContentType="application/vnd.openxmlformats-officedocument.presentationml.notesSlide+xml"/>
  <Override PartName="/ppt/charts/chart10.xml" ContentType="application/vnd.openxmlformats-officedocument.drawingml.chart+xml"/>
  <Override PartName="/ppt/notesSlides/notesSlide32.xml" ContentType="application/vnd.openxmlformats-officedocument.presentationml.notesSlide+xml"/>
  <Override PartName="/ppt/charts/chart11.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13.xml" ContentType="application/vnd.openxmlformats-officedocument.drawingml.chart+xml"/>
  <Override PartName="/ppt/theme/themeOverride1.xml" ContentType="application/vnd.openxmlformats-officedocument.themeOverride+xml"/>
  <Override PartName="/ppt/drawings/drawing3.xml" ContentType="application/vnd.openxmlformats-officedocument.drawingml.chartshape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rts/chart14.xml" ContentType="application/vnd.openxmlformats-officedocument.drawingml.chart+xml"/>
  <Override PartName="/ppt/drawings/drawing4.xml" ContentType="application/vnd.openxmlformats-officedocument.drawingml.chartshape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2" r:id="rId1"/>
    <p:sldMasterId id="2147483664" r:id="rId2"/>
    <p:sldMasterId id="2147483666" r:id="rId3"/>
    <p:sldMasterId id="2147483687" r:id="rId4"/>
    <p:sldMasterId id="2147483696" r:id="rId5"/>
    <p:sldMasterId id="2147483705" r:id="rId6"/>
    <p:sldMasterId id="2147483707" r:id="rId7"/>
    <p:sldMasterId id="2147483713" r:id="rId8"/>
    <p:sldMasterId id="2147483730" r:id="rId9"/>
    <p:sldMasterId id="2147483747" r:id="rId10"/>
    <p:sldMasterId id="2147483764" r:id="rId11"/>
    <p:sldMasterId id="2147483781" r:id="rId12"/>
    <p:sldMasterId id="2147483798" r:id="rId13"/>
    <p:sldMasterId id="2147483816" r:id="rId14"/>
  </p:sldMasterIdLst>
  <p:notesMasterIdLst>
    <p:notesMasterId r:id="rId130"/>
  </p:notesMasterIdLst>
  <p:sldIdLst>
    <p:sldId id="420" r:id="rId15"/>
    <p:sldId id="379" r:id="rId16"/>
    <p:sldId id="380" r:id="rId17"/>
    <p:sldId id="381" r:id="rId18"/>
    <p:sldId id="382" r:id="rId19"/>
    <p:sldId id="383" r:id="rId20"/>
    <p:sldId id="384" r:id="rId21"/>
    <p:sldId id="385" r:id="rId22"/>
    <p:sldId id="386" r:id="rId23"/>
    <p:sldId id="387" r:id="rId24"/>
    <p:sldId id="388" r:id="rId25"/>
    <p:sldId id="397" r:id="rId26"/>
    <p:sldId id="398" r:id="rId27"/>
    <p:sldId id="399" r:id="rId28"/>
    <p:sldId id="400" r:id="rId29"/>
    <p:sldId id="401" r:id="rId30"/>
    <p:sldId id="402" r:id="rId31"/>
    <p:sldId id="403" r:id="rId32"/>
    <p:sldId id="404" r:id="rId33"/>
    <p:sldId id="405" r:id="rId34"/>
    <p:sldId id="406" r:id="rId35"/>
    <p:sldId id="407" r:id="rId36"/>
    <p:sldId id="408" r:id="rId37"/>
    <p:sldId id="409" r:id="rId38"/>
    <p:sldId id="410" r:id="rId39"/>
    <p:sldId id="411" r:id="rId40"/>
    <p:sldId id="412" r:id="rId41"/>
    <p:sldId id="413" r:id="rId42"/>
    <p:sldId id="414" r:id="rId43"/>
    <p:sldId id="415" r:id="rId44"/>
    <p:sldId id="416" r:id="rId45"/>
    <p:sldId id="417" r:id="rId46"/>
    <p:sldId id="418" r:id="rId47"/>
    <p:sldId id="419" r:id="rId48"/>
    <p:sldId id="389" r:id="rId49"/>
    <p:sldId id="264" r:id="rId50"/>
    <p:sldId id="294" r:id="rId51"/>
    <p:sldId id="313" r:id="rId52"/>
    <p:sldId id="303" r:id="rId53"/>
    <p:sldId id="271" r:id="rId54"/>
    <p:sldId id="304" r:id="rId55"/>
    <p:sldId id="305" r:id="rId56"/>
    <p:sldId id="306" r:id="rId57"/>
    <p:sldId id="307" r:id="rId58"/>
    <p:sldId id="308" r:id="rId59"/>
    <p:sldId id="309"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90" r:id="rId125"/>
    <p:sldId id="391" r:id="rId126"/>
    <p:sldId id="392" r:id="rId127"/>
    <p:sldId id="393" r:id="rId128"/>
    <p:sldId id="394" r:id="rId1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7B9B"/>
    <a:srgbClr val="29538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0426" autoAdjust="0"/>
    <p:restoredTop sz="96871" autoAdjust="0"/>
  </p:normalViewPr>
  <p:slideViewPr>
    <p:cSldViewPr snapToGrid="0" snapToObjects="1">
      <p:cViewPr varScale="1">
        <p:scale>
          <a:sx n="112" d="100"/>
          <a:sy n="112" d="100"/>
        </p:scale>
        <p:origin x="1182"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179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viewProps" Target="viewProps.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28" Type="http://schemas.openxmlformats.org/officeDocument/2006/relationships/slide" Target="slides/slide114.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13" Type="http://schemas.openxmlformats.org/officeDocument/2006/relationships/slide" Target="slides/slide99.xml"/><Relationship Id="rId118" Type="http://schemas.openxmlformats.org/officeDocument/2006/relationships/slide" Target="slides/slide104.xml"/><Relationship Id="rId126" Type="http://schemas.openxmlformats.org/officeDocument/2006/relationships/slide" Target="slides/slide112.xml"/><Relationship Id="rId13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slide" Target="slides/slide89.xml"/><Relationship Id="rId108" Type="http://schemas.openxmlformats.org/officeDocument/2006/relationships/slide" Target="slides/slide94.xml"/><Relationship Id="rId116" Type="http://schemas.openxmlformats.org/officeDocument/2006/relationships/slide" Target="slides/slide102.xml"/><Relationship Id="rId124" Type="http://schemas.openxmlformats.org/officeDocument/2006/relationships/slide" Target="slides/slide110.xml"/><Relationship Id="rId129" Type="http://schemas.openxmlformats.org/officeDocument/2006/relationships/slide" Target="slides/slide115.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11" Type="http://schemas.openxmlformats.org/officeDocument/2006/relationships/slide" Target="slides/slide97.xml"/><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slide" Target="slides/slide92.xml"/><Relationship Id="rId114" Type="http://schemas.openxmlformats.org/officeDocument/2006/relationships/slide" Target="slides/slide100.xml"/><Relationship Id="rId119" Type="http://schemas.openxmlformats.org/officeDocument/2006/relationships/slide" Target="slides/slide105.xml"/><Relationship Id="rId127" Type="http://schemas.openxmlformats.org/officeDocument/2006/relationships/slide" Target="slides/slide11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30" Type="http://schemas.openxmlformats.org/officeDocument/2006/relationships/notesMaster" Target="notesMasters/notesMaster1.xml"/><Relationship Id="rId13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commentAuthors" Target="commentAuthors.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xml"/><Relationship Id="rId1" Type="http://schemas.microsoft.com/office/2011/relationships/chartStyle" Target="style1.xml"/></Relationships>
</file>

<file path=ppt/charts/_rels/chart13.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Cupcake%20HD:Users:pmsteven:Documents:DXA:DXA%20Cost%20Model%2015.xlsx" TargetMode="External"/><Relationship Id="rId1" Type="http://schemas.openxmlformats.org/officeDocument/2006/relationships/themeOverride" Target="../theme/themeOverride1.xml"/></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13.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92274042667743"/>
          <c:y val="0.1010412930069248"/>
          <c:w val="0.8586399937187339"/>
          <c:h val="0.76589227118900138"/>
        </c:manualLayout>
      </c:layout>
      <c:barChart>
        <c:barDir val="bar"/>
        <c:grouping val="clustered"/>
        <c:varyColors val="0"/>
        <c:ser>
          <c:idx val="0"/>
          <c:order val="0"/>
          <c:tx>
            <c:strRef>
              <c:f>Sheet1!$B$1</c:f>
              <c:strCache>
                <c:ptCount val="1"/>
                <c:pt idx="0">
                  <c:v>rate</c:v>
                </c:pt>
              </c:strCache>
            </c:strRef>
          </c:tx>
          <c:spPr>
            <a:ln>
              <a:solidFill>
                <a:schemeClr val="tx1"/>
              </a:solidFill>
            </a:ln>
          </c:spPr>
          <c:invertIfNegative val="0"/>
          <c:dPt>
            <c:idx val="0"/>
            <c:invertIfNegative val="0"/>
            <c:bubble3D val="0"/>
            <c:spPr>
              <a:solidFill>
                <a:schemeClr val="bg1">
                  <a:lumMod val="65000"/>
                </a:schemeClr>
              </a:solidFill>
              <a:ln>
                <a:solidFill>
                  <a:schemeClr val="tx1"/>
                </a:solidFill>
              </a:ln>
            </c:spPr>
          </c:dPt>
          <c:dPt>
            <c:idx val="1"/>
            <c:invertIfNegative val="0"/>
            <c:bubble3D val="0"/>
            <c:spPr>
              <a:solidFill>
                <a:schemeClr val="bg1">
                  <a:lumMod val="75000"/>
                </a:schemeClr>
              </a:solidFill>
              <a:ln>
                <a:solidFill>
                  <a:schemeClr val="tx1"/>
                </a:solidFill>
              </a:ln>
            </c:spPr>
          </c:dPt>
          <c:dPt>
            <c:idx val="2"/>
            <c:invertIfNegative val="0"/>
            <c:bubble3D val="0"/>
            <c:spPr>
              <a:solidFill>
                <a:srgbClr val="FB5192"/>
              </a:solidFill>
              <a:ln>
                <a:solidFill>
                  <a:schemeClr val="tx1"/>
                </a:solidFill>
              </a:ln>
            </c:spPr>
          </c:dPt>
          <c:dPt>
            <c:idx val="3"/>
            <c:invertIfNegative val="0"/>
            <c:bubble3D val="0"/>
            <c:spPr>
              <a:solidFill>
                <a:schemeClr val="accent4"/>
              </a:solidFill>
              <a:ln>
                <a:solidFill>
                  <a:schemeClr val="tx1"/>
                </a:solidFill>
              </a:ln>
            </c:spPr>
          </c:dPt>
          <c:dPt>
            <c:idx val="4"/>
            <c:invertIfNegative val="0"/>
            <c:bubble3D val="0"/>
            <c:spPr>
              <a:solidFill>
                <a:srgbClr val="8064A2"/>
              </a:solidFill>
              <a:ln>
                <a:solidFill>
                  <a:schemeClr val="tx1"/>
                </a:solidFill>
              </a:ln>
            </c:spPr>
          </c:dPt>
          <c:dPt>
            <c:idx val="5"/>
            <c:invertIfNegative val="0"/>
            <c:bubble3D val="0"/>
            <c:spPr>
              <a:solidFill>
                <a:srgbClr val="B3A2C7"/>
              </a:solidFill>
              <a:ln>
                <a:solidFill>
                  <a:schemeClr val="tx1"/>
                </a:solidFill>
              </a:ln>
            </c:spPr>
          </c:dPt>
          <c:dPt>
            <c:idx val="6"/>
            <c:invertIfNegative val="0"/>
            <c:bubble3D val="0"/>
            <c:spPr>
              <a:solidFill>
                <a:schemeClr val="accent4">
                  <a:lumMod val="40000"/>
                  <a:lumOff val="60000"/>
                </a:schemeClr>
              </a:solidFill>
              <a:ln>
                <a:solidFill>
                  <a:schemeClr val="tx1"/>
                </a:solidFill>
              </a:ln>
            </c:spPr>
          </c:dPt>
          <c:dPt>
            <c:idx val="7"/>
            <c:invertIfNegative val="0"/>
            <c:bubble3D val="0"/>
            <c:spPr>
              <a:solidFill>
                <a:srgbClr val="376092"/>
              </a:solidFill>
              <a:ln>
                <a:solidFill>
                  <a:schemeClr val="tx1"/>
                </a:solidFill>
              </a:ln>
            </c:spPr>
          </c:dPt>
          <c:dPt>
            <c:idx val="8"/>
            <c:invertIfNegative val="0"/>
            <c:bubble3D val="0"/>
            <c:spPr>
              <a:solidFill>
                <a:srgbClr val="31859C"/>
              </a:solidFill>
              <a:ln>
                <a:solidFill>
                  <a:schemeClr val="tx1"/>
                </a:solidFill>
              </a:ln>
            </c:spPr>
          </c:dPt>
          <c:dPt>
            <c:idx val="9"/>
            <c:invertIfNegative val="0"/>
            <c:bubble3D val="0"/>
            <c:spPr>
              <a:solidFill>
                <a:srgbClr val="215968"/>
              </a:solidFill>
              <a:ln>
                <a:solidFill>
                  <a:schemeClr val="tx1"/>
                </a:solidFill>
              </a:ln>
            </c:spPr>
          </c:dPt>
          <c:dPt>
            <c:idx val="10"/>
            <c:invertIfNegative val="0"/>
            <c:bubble3D val="0"/>
            <c:spPr>
              <a:solidFill>
                <a:srgbClr val="4BACC6"/>
              </a:solidFill>
              <a:ln>
                <a:solidFill>
                  <a:schemeClr val="tx1"/>
                </a:solidFill>
              </a:ln>
            </c:spPr>
          </c:dPt>
          <c:dPt>
            <c:idx val="11"/>
            <c:invertIfNegative val="0"/>
            <c:bubble3D val="0"/>
            <c:spPr>
              <a:solidFill>
                <a:srgbClr val="93CDDD"/>
              </a:solidFill>
              <a:ln>
                <a:solidFill>
                  <a:schemeClr val="tx1"/>
                </a:solidFill>
              </a:ln>
            </c:spPr>
          </c:dPt>
          <c:dPt>
            <c:idx val="12"/>
            <c:invertIfNegative val="0"/>
            <c:bubble3D val="0"/>
            <c:spPr>
              <a:solidFill>
                <a:schemeClr val="accent6">
                  <a:lumMod val="50000"/>
                </a:schemeClr>
              </a:solidFill>
              <a:ln>
                <a:solidFill>
                  <a:schemeClr val="tx1"/>
                </a:solidFill>
              </a:ln>
            </c:spPr>
          </c:dPt>
          <c:dPt>
            <c:idx val="13"/>
            <c:invertIfNegative val="0"/>
            <c:bubble3D val="0"/>
            <c:spPr>
              <a:solidFill>
                <a:schemeClr val="accent6">
                  <a:lumMod val="75000"/>
                </a:schemeClr>
              </a:solidFill>
              <a:ln>
                <a:solidFill>
                  <a:schemeClr val="tx1"/>
                </a:solidFill>
              </a:ln>
            </c:spPr>
          </c:dPt>
          <c:dPt>
            <c:idx val="14"/>
            <c:invertIfNegative val="0"/>
            <c:bubble3D val="0"/>
            <c:spPr>
              <a:solidFill>
                <a:schemeClr val="accent6"/>
              </a:solidFill>
              <a:ln>
                <a:solidFill>
                  <a:schemeClr val="tx1"/>
                </a:solidFill>
              </a:ln>
            </c:spPr>
          </c:dPt>
          <c:dPt>
            <c:idx val="15"/>
            <c:invertIfNegative val="0"/>
            <c:bubble3D val="0"/>
            <c:spPr>
              <a:solidFill>
                <a:schemeClr val="accent6">
                  <a:lumMod val="60000"/>
                  <a:lumOff val="40000"/>
                </a:schemeClr>
              </a:solidFill>
              <a:ln>
                <a:solidFill>
                  <a:schemeClr val="tx1"/>
                </a:solidFill>
              </a:ln>
            </c:spPr>
          </c:dPt>
          <c:dPt>
            <c:idx val="16"/>
            <c:invertIfNegative val="0"/>
            <c:bubble3D val="0"/>
            <c:spPr>
              <a:solidFill>
                <a:schemeClr val="accent6">
                  <a:lumMod val="40000"/>
                  <a:lumOff val="60000"/>
                </a:schemeClr>
              </a:solidFill>
              <a:ln>
                <a:solidFill>
                  <a:schemeClr val="tx1"/>
                </a:solidFill>
              </a:ln>
            </c:spPr>
          </c:dPt>
          <c:dPt>
            <c:idx val="17"/>
            <c:invertIfNegative val="0"/>
            <c:bubble3D val="0"/>
            <c:spPr>
              <a:solidFill>
                <a:schemeClr val="accent6">
                  <a:lumMod val="20000"/>
                  <a:lumOff val="80000"/>
                </a:schemeClr>
              </a:solidFill>
              <a:ln>
                <a:solidFill>
                  <a:schemeClr val="tx1"/>
                </a:solidFill>
              </a:ln>
            </c:spPr>
          </c:dPt>
          <c:dPt>
            <c:idx val="18"/>
            <c:invertIfNegative val="0"/>
            <c:bubble3D val="0"/>
            <c:spPr>
              <a:solidFill>
                <a:schemeClr val="accent6">
                  <a:lumMod val="60000"/>
                  <a:lumOff val="40000"/>
                </a:schemeClr>
              </a:solidFill>
              <a:ln>
                <a:solidFill>
                  <a:schemeClr val="tx1"/>
                </a:solidFill>
              </a:ln>
            </c:spPr>
          </c:dPt>
          <c:dPt>
            <c:idx val="19"/>
            <c:invertIfNegative val="0"/>
            <c:bubble3D val="0"/>
            <c:spPr>
              <a:solidFill>
                <a:schemeClr val="accent6">
                  <a:lumMod val="40000"/>
                  <a:lumOff val="60000"/>
                </a:schemeClr>
              </a:solidFill>
              <a:ln>
                <a:solidFill>
                  <a:schemeClr val="tx1"/>
                </a:solidFill>
              </a:ln>
            </c:spPr>
          </c:dPt>
          <c:dPt>
            <c:idx val="20"/>
            <c:invertIfNegative val="0"/>
            <c:bubble3D val="0"/>
            <c:spPr>
              <a:solidFill>
                <a:schemeClr val="accent6">
                  <a:lumMod val="20000"/>
                  <a:lumOff val="80000"/>
                </a:schemeClr>
              </a:solidFill>
              <a:ln>
                <a:solidFill>
                  <a:schemeClr val="tx1"/>
                </a:solidFill>
              </a:ln>
            </c:spPr>
          </c:dPt>
          <c:errBars>
            <c:errBarType val="both"/>
            <c:errValType val="cust"/>
            <c:noEndCap val="0"/>
            <c:plus>
              <c:numRef>
                <c:f>Sheet1!$E$2:$E$17</c:f>
                <c:numCache>
                  <c:formatCode>General</c:formatCode>
                  <c:ptCount val="13"/>
                  <c:pt idx="1">
                    <c:v>2.4088400000000001</c:v>
                  </c:pt>
                  <c:pt idx="2">
                    <c:v>2.2951600000000001</c:v>
                  </c:pt>
                  <c:pt idx="4">
                    <c:v>3.4593999999999996</c:v>
                  </c:pt>
                  <c:pt idx="5">
                    <c:v>2.91452</c:v>
                  </c:pt>
                  <c:pt idx="7">
                    <c:v>15.109639999999999</c:v>
                  </c:pt>
                  <c:pt idx="8">
                    <c:v>9.9528800000000004</c:v>
                  </c:pt>
                  <c:pt idx="9">
                    <c:v>6.1857600000000001</c:v>
                  </c:pt>
                  <c:pt idx="10">
                    <c:v>5.6545999999999994</c:v>
                  </c:pt>
                  <c:pt idx="11">
                    <c:v>2.91648</c:v>
                  </c:pt>
                </c:numCache>
              </c:numRef>
            </c:plus>
            <c:minus>
              <c:numRef>
                <c:f>Sheet1!$E$2:$E$17</c:f>
                <c:numCache>
                  <c:formatCode>General</c:formatCode>
                  <c:ptCount val="13"/>
                  <c:pt idx="1">
                    <c:v>2.4088400000000001</c:v>
                  </c:pt>
                  <c:pt idx="2">
                    <c:v>2.2951600000000001</c:v>
                  </c:pt>
                  <c:pt idx="4">
                    <c:v>3.4593999999999996</c:v>
                  </c:pt>
                  <c:pt idx="5">
                    <c:v>2.91452</c:v>
                  </c:pt>
                  <c:pt idx="7">
                    <c:v>15.109639999999999</c:v>
                  </c:pt>
                  <c:pt idx="8">
                    <c:v>9.9528800000000004</c:v>
                  </c:pt>
                  <c:pt idx="9">
                    <c:v>6.1857600000000001</c:v>
                  </c:pt>
                  <c:pt idx="10">
                    <c:v>5.6545999999999994</c:v>
                  </c:pt>
                  <c:pt idx="11">
                    <c:v>2.91648</c:v>
                  </c:pt>
                </c:numCache>
              </c:numRef>
            </c:minus>
          </c:errBars>
          <c:cat>
            <c:strRef>
              <c:f>Sheet1!$A$2:$A$17</c:f>
              <c:strCache>
                <c:ptCount val="12"/>
                <c:pt idx="1">
                  <c:v>2008 Total *</c:v>
                </c:pt>
                <c:pt idx="2">
                  <c:v>2015 Total</c:v>
                </c:pt>
                <c:pt idx="4">
                  <c:v>Male</c:v>
                </c:pt>
                <c:pt idx="5">
                  <c:v>Female</c:v>
                </c:pt>
                <c:pt idx="7">
                  <c:v>American Indian</c:v>
                </c:pt>
                <c:pt idx="8">
                  <c:v>Asian</c:v>
                </c:pt>
                <c:pt idx="9">
                  <c:v>Hispanic</c:v>
                </c:pt>
                <c:pt idx="10">
                  <c:v>Black</c:v>
                </c:pt>
                <c:pt idx="11">
                  <c:v>White</c:v>
                </c:pt>
              </c:strCache>
            </c:strRef>
          </c:cat>
          <c:val>
            <c:numRef>
              <c:f>Sheet1!$B$2:$B$17</c:f>
              <c:numCache>
                <c:formatCode>0.00</c:formatCode>
                <c:ptCount val="13"/>
                <c:pt idx="1">
                  <c:v>39.4</c:v>
                </c:pt>
                <c:pt idx="2" formatCode="General">
                  <c:v>42.8</c:v>
                </c:pt>
                <c:pt idx="4" formatCode="General">
                  <c:v>39.4</c:v>
                </c:pt>
                <c:pt idx="5" formatCode="General">
                  <c:v>45.4</c:v>
                </c:pt>
                <c:pt idx="7" formatCode="General">
                  <c:v>40.9</c:v>
                </c:pt>
                <c:pt idx="8" formatCode="General">
                  <c:v>26.3</c:v>
                </c:pt>
                <c:pt idx="9" formatCode="General">
                  <c:v>45.3</c:v>
                </c:pt>
                <c:pt idx="10" formatCode="General">
                  <c:v>48.4</c:v>
                </c:pt>
                <c:pt idx="11" formatCode="General">
                  <c:v>41.9</c:v>
                </c:pt>
              </c:numCache>
            </c:numRef>
          </c:val>
        </c:ser>
        <c:dLbls>
          <c:showLegendKey val="0"/>
          <c:showVal val="0"/>
          <c:showCatName val="0"/>
          <c:showSerName val="0"/>
          <c:showPercent val="0"/>
          <c:showBubbleSize val="0"/>
        </c:dLbls>
        <c:gapWidth val="0"/>
        <c:axId val="86970616"/>
        <c:axId val="86971792"/>
      </c:barChart>
      <c:barChart>
        <c:barDir val="bar"/>
        <c:grouping val="clustered"/>
        <c:varyColors val="0"/>
        <c:ser>
          <c:idx val="1"/>
          <c:order val="1"/>
          <c:tx>
            <c:strRef>
              <c:f>Sheet1!$F$1</c:f>
              <c:strCache>
                <c:ptCount val="1"/>
                <c:pt idx="0">
                  <c:v>Target</c:v>
                </c:pt>
              </c:strCache>
            </c:strRef>
          </c:tx>
          <c:spPr>
            <a:noFill/>
            <a:ln>
              <a:noFill/>
            </a:ln>
          </c:spPr>
          <c:invertIfNegative val="0"/>
          <c:trendline>
            <c:spPr>
              <a:ln w="44450">
                <a:solidFill>
                  <a:schemeClr val="tx1"/>
                </a:solidFill>
                <a:prstDash val="sysDash"/>
              </a:ln>
            </c:spPr>
            <c:trendlineType val="linear"/>
            <c:dispRSqr val="0"/>
            <c:dispEq val="0"/>
          </c:trendline>
          <c:cat>
            <c:strRef>
              <c:f>Sheet1!$A$2:$A$17</c:f>
              <c:strCache>
                <c:ptCount val="12"/>
                <c:pt idx="1">
                  <c:v>2008 Total *</c:v>
                </c:pt>
                <c:pt idx="2">
                  <c:v>2015 Total</c:v>
                </c:pt>
                <c:pt idx="4">
                  <c:v>Male</c:v>
                </c:pt>
                <c:pt idx="5">
                  <c:v>Female</c:v>
                </c:pt>
                <c:pt idx="7">
                  <c:v>American Indian</c:v>
                </c:pt>
                <c:pt idx="8">
                  <c:v>Asian</c:v>
                </c:pt>
                <c:pt idx="9">
                  <c:v>Hispanic</c:v>
                </c:pt>
                <c:pt idx="10">
                  <c:v>Black</c:v>
                </c:pt>
                <c:pt idx="11">
                  <c:v>White</c:v>
                </c:pt>
              </c:strCache>
            </c:strRef>
          </c:cat>
          <c:val>
            <c:numRef>
              <c:f>Sheet1!$F$2:$F$17</c:f>
              <c:numCache>
                <c:formatCode>General</c:formatCode>
                <c:ptCount val="13"/>
                <c:pt idx="2">
                  <c:v>35.5</c:v>
                </c:pt>
                <c:pt idx="11">
                  <c:v>35.5</c:v>
                </c:pt>
              </c:numCache>
            </c:numRef>
          </c:val>
        </c:ser>
        <c:dLbls>
          <c:showLegendKey val="0"/>
          <c:showVal val="0"/>
          <c:showCatName val="0"/>
          <c:showSerName val="0"/>
          <c:showPercent val="0"/>
          <c:showBubbleSize val="0"/>
        </c:dLbls>
        <c:gapWidth val="500"/>
        <c:overlap val="-100"/>
        <c:axId val="118664208"/>
        <c:axId val="120541776"/>
      </c:barChart>
      <c:catAx>
        <c:axId val="86970616"/>
        <c:scaling>
          <c:orientation val="maxMin"/>
        </c:scaling>
        <c:delete val="0"/>
        <c:axPos val="l"/>
        <c:numFmt formatCode="General" sourceLinked="1"/>
        <c:majorTickMark val="none"/>
        <c:minorTickMark val="none"/>
        <c:tickLblPos val="nextTo"/>
        <c:spPr>
          <a:ln>
            <a:solidFill>
              <a:schemeClr val="tx1"/>
            </a:solidFill>
          </a:ln>
        </c:spPr>
        <c:txPr>
          <a:bodyPr/>
          <a:lstStyle/>
          <a:p>
            <a:pPr>
              <a:defRPr sz="1100" baseline="0">
                <a:latin typeface="Verdana" panose="020B0604030504040204" pitchFamily="34" charset="0"/>
                <a:ea typeface="Verdana" panose="020B0604030504040204" pitchFamily="34" charset="0"/>
                <a:cs typeface="Verdana" panose="020B0604030504040204" pitchFamily="34" charset="0"/>
              </a:defRPr>
            </a:pPr>
            <a:endParaRPr lang="en-US"/>
          </a:p>
        </c:txPr>
        <c:crossAx val="86971792"/>
        <c:crosses val="autoZero"/>
        <c:auto val="1"/>
        <c:lblAlgn val="ctr"/>
        <c:lblOffset val="9"/>
        <c:noMultiLvlLbl val="0"/>
      </c:catAx>
      <c:valAx>
        <c:axId val="86971792"/>
        <c:scaling>
          <c:orientation val="minMax"/>
          <c:min val="0"/>
        </c:scaling>
        <c:delete val="0"/>
        <c:axPos val="b"/>
        <c:majorGridlines>
          <c:spPr>
            <a:ln cmpd="sng">
              <a:solidFill>
                <a:schemeClr val="bg1">
                  <a:lumMod val="85000"/>
                </a:schemeClr>
              </a:solidFill>
              <a:prstDash val="sysDash"/>
            </a:ln>
          </c:spPr>
        </c:majorGridlines>
        <c:title>
          <c:tx>
            <c:rich>
              <a:bodyPr/>
              <a:lstStyle/>
              <a:p>
                <a:pPr algn="r">
                  <a:defRPr>
                    <a:latin typeface="Verdana" panose="020B0604030504040204" pitchFamily="34" charset="0"/>
                    <a:ea typeface="Verdana" panose="020B0604030504040204" pitchFamily="34" charset="0"/>
                    <a:cs typeface="Verdana" panose="020B0604030504040204" pitchFamily="34" charset="0"/>
                  </a:defRPr>
                </a:pPr>
                <a:r>
                  <a:rPr lang="en-US" sz="1500" dirty="0" smtClean="0">
                    <a:latin typeface="Verdana" panose="020B0604030504040204" pitchFamily="34" charset="0"/>
                    <a:ea typeface="Verdana" panose="020B0604030504040204" pitchFamily="34" charset="0"/>
                    <a:cs typeface="Verdana" panose="020B0604030504040204" pitchFamily="34" charset="0"/>
                  </a:rPr>
                  <a:t>Percent</a:t>
                </a:r>
                <a:endParaRPr lang="en-US" sz="1500" dirty="0">
                  <a:latin typeface="Verdana" panose="020B0604030504040204" pitchFamily="34" charset="0"/>
                  <a:ea typeface="Verdana" panose="020B0604030504040204" pitchFamily="34" charset="0"/>
                  <a:cs typeface="Verdana" panose="020B0604030504040204" pitchFamily="34" charset="0"/>
                </a:endParaRPr>
              </a:p>
            </c:rich>
          </c:tx>
          <c:layout>
            <c:manualLayout>
              <c:xMode val="edge"/>
              <c:yMode val="edge"/>
              <c:x val="0.50876573120667612"/>
              <c:y val="0.94249361902081286"/>
            </c:manualLayout>
          </c:layout>
          <c:overlay val="0"/>
        </c:title>
        <c:numFmt formatCode="0" sourceLinked="0"/>
        <c:majorTickMark val="in"/>
        <c:minorTickMark val="in"/>
        <c:tickLblPos val="high"/>
        <c:spPr>
          <a:ln>
            <a:solidFill>
              <a:schemeClr val="tx1"/>
            </a:solidFill>
          </a:ln>
        </c:spPr>
        <c:txPr>
          <a:bodyPr/>
          <a:lstStyle/>
          <a:p>
            <a:pPr>
              <a:defRPr sz="1400">
                <a:latin typeface="Verdana" panose="020B0604030504040204" pitchFamily="34" charset="0"/>
                <a:ea typeface="Verdana" panose="020B0604030504040204" pitchFamily="34" charset="0"/>
                <a:cs typeface="Verdana" panose="020B0604030504040204" pitchFamily="34" charset="0"/>
              </a:defRPr>
            </a:pPr>
            <a:endParaRPr lang="en-US"/>
          </a:p>
        </c:txPr>
        <c:crossAx val="86970616"/>
        <c:crosses val="max"/>
        <c:crossBetween val="between"/>
        <c:majorUnit val="10"/>
        <c:minorUnit val="5"/>
      </c:valAx>
      <c:valAx>
        <c:axId val="120541776"/>
        <c:scaling>
          <c:orientation val="minMax"/>
          <c:max val="300"/>
          <c:min val="0"/>
        </c:scaling>
        <c:delete val="1"/>
        <c:axPos val="t"/>
        <c:numFmt formatCode="General" sourceLinked="1"/>
        <c:majorTickMark val="out"/>
        <c:minorTickMark val="none"/>
        <c:tickLblPos val="none"/>
        <c:crossAx val="118664208"/>
        <c:crosses val="max"/>
        <c:crossBetween val="between"/>
        <c:majorUnit val="50"/>
      </c:valAx>
      <c:catAx>
        <c:axId val="118664208"/>
        <c:scaling>
          <c:orientation val="minMax"/>
        </c:scaling>
        <c:delete val="1"/>
        <c:axPos val="l"/>
        <c:numFmt formatCode="General" sourceLinked="1"/>
        <c:majorTickMark val="out"/>
        <c:minorTickMark val="none"/>
        <c:tickLblPos val="none"/>
        <c:crossAx val="120541776"/>
        <c:crosses val="autoZero"/>
        <c:auto val="1"/>
        <c:lblAlgn val="ctr"/>
        <c:lblOffset val="100"/>
        <c:noMultiLvlLbl val="0"/>
      </c:catAx>
      <c:spPr>
        <a:ln>
          <a:noFill/>
        </a:ln>
      </c:spPr>
    </c:plotArea>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915936602815161"/>
          <c:y val="0.12209317585301838"/>
          <c:w val="0.75107950922193101"/>
          <c:h val="0.72865231563796462"/>
        </c:manualLayout>
      </c:layout>
      <c:barChart>
        <c:barDir val="bar"/>
        <c:grouping val="clustered"/>
        <c:varyColors val="0"/>
        <c:ser>
          <c:idx val="0"/>
          <c:order val="0"/>
          <c:tx>
            <c:strRef>
              <c:f>Sheet1!$B$1</c:f>
              <c:strCache>
                <c:ptCount val="1"/>
                <c:pt idx="0">
                  <c:v>rate</c:v>
                </c:pt>
              </c:strCache>
            </c:strRef>
          </c:tx>
          <c:spPr>
            <a:ln>
              <a:solidFill>
                <a:schemeClr val="tx1"/>
              </a:solidFill>
            </a:ln>
          </c:spPr>
          <c:invertIfNegative val="0"/>
          <c:dPt>
            <c:idx val="0"/>
            <c:invertIfNegative val="0"/>
            <c:bubble3D val="0"/>
            <c:spPr>
              <a:solidFill>
                <a:schemeClr val="bg1">
                  <a:lumMod val="65000"/>
                </a:schemeClr>
              </a:solidFill>
              <a:ln>
                <a:solidFill>
                  <a:schemeClr val="tx1"/>
                </a:solidFill>
              </a:ln>
            </c:spPr>
          </c:dPt>
          <c:dPt>
            <c:idx val="1"/>
            <c:invertIfNegative val="0"/>
            <c:bubble3D val="0"/>
            <c:spPr>
              <a:solidFill>
                <a:schemeClr val="bg1">
                  <a:lumMod val="75000"/>
                </a:schemeClr>
              </a:solidFill>
              <a:ln>
                <a:solidFill>
                  <a:schemeClr val="tx1"/>
                </a:solidFill>
              </a:ln>
            </c:spPr>
          </c:dPt>
          <c:dPt>
            <c:idx val="2"/>
            <c:invertIfNegative val="0"/>
            <c:bubble3D val="0"/>
            <c:spPr>
              <a:solidFill>
                <a:srgbClr val="FB5192"/>
              </a:solidFill>
              <a:ln>
                <a:solidFill>
                  <a:schemeClr val="tx1"/>
                </a:solidFill>
              </a:ln>
            </c:spPr>
          </c:dPt>
          <c:dPt>
            <c:idx val="3"/>
            <c:invertIfNegative val="0"/>
            <c:bubble3D val="0"/>
            <c:spPr>
              <a:solidFill>
                <a:srgbClr val="8064A2"/>
              </a:solidFill>
              <a:ln>
                <a:solidFill>
                  <a:schemeClr val="tx1"/>
                </a:solidFill>
              </a:ln>
            </c:spPr>
          </c:dPt>
          <c:dPt>
            <c:idx val="4"/>
            <c:invertIfNegative val="0"/>
            <c:bubble3D val="0"/>
            <c:spPr>
              <a:solidFill>
                <a:srgbClr val="8064A2"/>
              </a:solidFill>
              <a:ln>
                <a:solidFill>
                  <a:schemeClr val="tx1"/>
                </a:solidFill>
              </a:ln>
            </c:spPr>
          </c:dPt>
          <c:dPt>
            <c:idx val="5"/>
            <c:invertIfNegative val="0"/>
            <c:bubble3D val="0"/>
            <c:spPr>
              <a:solidFill>
                <a:srgbClr val="B3A2C7"/>
              </a:solidFill>
              <a:ln>
                <a:solidFill>
                  <a:schemeClr val="tx1"/>
                </a:solidFill>
              </a:ln>
            </c:spPr>
          </c:dPt>
          <c:dPt>
            <c:idx val="6"/>
            <c:invertIfNegative val="0"/>
            <c:bubble3D val="0"/>
            <c:spPr>
              <a:solidFill>
                <a:srgbClr val="215968"/>
              </a:solidFill>
              <a:ln>
                <a:solidFill>
                  <a:schemeClr val="tx1"/>
                </a:solidFill>
              </a:ln>
            </c:spPr>
          </c:dPt>
          <c:dPt>
            <c:idx val="7"/>
            <c:invertIfNegative val="0"/>
            <c:bubble3D val="0"/>
            <c:spPr>
              <a:solidFill>
                <a:srgbClr val="215968"/>
              </a:solidFill>
              <a:ln>
                <a:solidFill>
                  <a:schemeClr val="tx1"/>
                </a:solidFill>
              </a:ln>
            </c:spPr>
          </c:dPt>
          <c:dPt>
            <c:idx val="8"/>
            <c:invertIfNegative val="0"/>
            <c:bubble3D val="0"/>
            <c:spPr>
              <a:solidFill>
                <a:srgbClr val="31859C"/>
              </a:solidFill>
              <a:ln>
                <a:solidFill>
                  <a:schemeClr val="tx1"/>
                </a:solidFill>
              </a:ln>
            </c:spPr>
          </c:dPt>
          <c:dPt>
            <c:idx val="9"/>
            <c:invertIfNegative val="0"/>
            <c:bubble3D val="0"/>
            <c:spPr>
              <a:solidFill>
                <a:srgbClr val="4BACC6"/>
              </a:solidFill>
              <a:ln>
                <a:solidFill>
                  <a:schemeClr val="tx1"/>
                </a:solidFill>
              </a:ln>
            </c:spPr>
          </c:dPt>
          <c:dPt>
            <c:idx val="10"/>
            <c:invertIfNegative val="0"/>
            <c:bubble3D val="0"/>
            <c:spPr>
              <a:solidFill>
                <a:srgbClr val="93CDDD"/>
              </a:solidFill>
              <a:ln>
                <a:solidFill>
                  <a:schemeClr val="tx1"/>
                </a:solidFill>
              </a:ln>
            </c:spPr>
          </c:dPt>
          <c:dPt>
            <c:idx val="11"/>
            <c:invertIfNegative val="0"/>
            <c:bubble3D val="0"/>
            <c:spPr>
              <a:solidFill>
                <a:srgbClr val="778C3C"/>
              </a:solidFill>
              <a:ln>
                <a:solidFill>
                  <a:schemeClr val="tx1"/>
                </a:solidFill>
              </a:ln>
            </c:spPr>
          </c:dPt>
          <c:dPt>
            <c:idx val="12"/>
            <c:invertIfNegative val="0"/>
            <c:bubble3D val="0"/>
            <c:spPr>
              <a:solidFill>
                <a:srgbClr val="77933C"/>
              </a:solidFill>
              <a:ln>
                <a:solidFill>
                  <a:schemeClr val="tx1"/>
                </a:solidFill>
              </a:ln>
            </c:spPr>
          </c:dPt>
          <c:dPt>
            <c:idx val="13"/>
            <c:invertIfNegative val="0"/>
            <c:bubble3D val="0"/>
            <c:spPr>
              <a:solidFill>
                <a:srgbClr val="9BBB59"/>
              </a:solidFill>
              <a:ln>
                <a:solidFill>
                  <a:schemeClr val="tx1"/>
                </a:solidFill>
              </a:ln>
            </c:spPr>
          </c:dPt>
          <c:dPt>
            <c:idx val="14"/>
            <c:invertIfNegative val="0"/>
            <c:bubble3D val="0"/>
            <c:spPr>
              <a:solidFill>
                <a:srgbClr val="C3D69B"/>
              </a:solidFill>
              <a:ln>
                <a:solidFill>
                  <a:schemeClr val="tx1"/>
                </a:solidFill>
              </a:ln>
            </c:spPr>
          </c:dPt>
          <c:dPt>
            <c:idx val="15"/>
            <c:invertIfNegative val="0"/>
            <c:bubble3D val="0"/>
            <c:spPr>
              <a:solidFill>
                <a:srgbClr val="E46C0A"/>
              </a:solidFill>
              <a:ln>
                <a:solidFill>
                  <a:schemeClr val="tx1"/>
                </a:solidFill>
              </a:ln>
            </c:spPr>
          </c:dPt>
          <c:dPt>
            <c:idx val="16"/>
            <c:invertIfNegative val="0"/>
            <c:bubble3D val="0"/>
            <c:spPr>
              <a:solidFill>
                <a:srgbClr val="E46C0A"/>
              </a:solidFill>
              <a:ln>
                <a:solidFill>
                  <a:schemeClr val="tx1"/>
                </a:solidFill>
              </a:ln>
            </c:spPr>
          </c:dPt>
          <c:dPt>
            <c:idx val="17"/>
            <c:invertIfNegative val="0"/>
            <c:bubble3D val="0"/>
            <c:spPr>
              <a:solidFill>
                <a:srgbClr val="F79646"/>
              </a:solidFill>
              <a:ln>
                <a:solidFill>
                  <a:schemeClr val="tx1"/>
                </a:solidFill>
              </a:ln>
            </c:spPr>
          </c:dPt>
          <c:dPt>
            <c:idx val="18"/>
            <c:invertIfNegative val="0"/>
            <c:bubble3D val="0"/>
            <c:spPr>
              <a:solidFill>
                <a:srgbClr val="FAC08C"/>
              </a:solidFill>
              <a:ln>
                <a:solidFill>
                  <a:schemeClr val="tx1"/>
                </a:solidFill>
              </a:ln>
            </c:spPr>
          </c:dPt>
          <c:dPt>
            <c:idx val="19"/>
            <c:invertIfNegative val="0"/>
            <c:bubble3D val="0"/>
            <c:spPr>
              <a:solidFill>
                <a:schemeClr val="accent6">
                  <a:lumMod val="40000"/>
                  <a:lumOff val="60000"/>
                </a:schemeClr>
              </a:solidFill>
              <a:ln>
                <a:solidFill>
                  <a:schemeClr val="tx1"/>
                </a:solidFill>
              </a:ln>
            </c:spPr>
          </c:dPt>
          <c:errBars>
            <c:errBarType val="both"/>
            <c:errValType val="cust"/>
            <c:noEndCap val="0"/>
            <c:plus>
              <c:numRef>
                <c:f>Sheet1!$E$2:$E$21</c:f>
                <c:numCache>
                  <c:formatCode>General</c:formatCode>
                  <c:ptCount val="20"/>
                  <c:pt idx="1">
                    <c:v>3</c:v>
                  </c:pt>
                  <c:pt idx="2">
                    <c:v>3.2999999999999972</c:v>
                  </c:pt>
                  <c:pt idx="4">
                    <c:v>3.3999999999999986</c:v>
                  </c:pt>
                  <c:pt idx="5">
                    <c:v>4.4000000000000057</c:v>
                  </c:pt>
                  <c:pt idx="7">
                    <c:v>5.6999999999999957</c:v>
                  </c:pt>
                  <c:pt idx="8">
                    <c:v>6.6000000000000014</c:v>
                  </c:pt>
                  <c:pt idx="9">
                    <c:v>3.2000000000000028</c:v>
                  </c:pt>
                  <c:pt idx="10">
                    <c:v>4.6999999999999886</c:v>
                  </c:pt>
                  <c:pt idx="12">
                    <c:v>4.7999999999999972</c:v>
                  </c:pt>
                  <c:pt idx="13">
                    <c:v>7.2000000000000028</c:v>
                  </c:pt>
                  <c:pt idx="14">
                    <c:v>8.1999999999999957</c:v>
                  </c:pt>
                  <c:pt idx="16">
                    <c:v>5.3999999999999986</c:v>
                  </c:pt>
                  <c:pt idx="17">
                    <c:v>3.7000000000000028</c:v>
                  </c:pt>
                  <c:pt idx="18">
                    <c:v>2.6000000000000085</c:v>
                  </c:pt>
                </c:numCache>
              </c:numRef>
            </c:plus>
            <c:minus>
              <c:numRef>
                <c:f>Sheet1!$D$2:$D$21</c:f>
                <c:numCache>
                  <c:formatCode>General</c:formatCode>
                  <c:ptCount val="20"/>
                  <c:pt idx="0">
                    <c:v>0</c:v>
                  </c:pt>
                  <c:pt idx="1">
                    <c:v>3</c:v>
                  </c:pt>
                  <c:pt idx="2">
                    <c:v>3.5000000000000102</c:v>
                  </c:pt>
                  <c:pt idx="4">
                    <c:v>3.5</c:v>
                  </c:pt>
                  <c:pt idx="5">
                    <c:v>5.0999999999999899</c:v>
                  </c:pt>
                  <c:pt idx="7">
                    <c:v>6.2</c:v>
                  </c:pt>
                  <c:pt idx="8">
                    <c:v>6.6999999999999957</c:v>
                  </c:pt>
                  <c:pt idx="9">
                    <c:v>3.5</c:v>
                  </c:pt>
                  <c:pt idx="10">
                    <c:v>5.3000000000000096</c:v>
                  </c:pt>
                  <c:pt idx="12">
                    <c:v>5.0999999999999996</c:v>
                  </c:pt>
                  <c:pt idx="13">
                    <c:v>9.0999999999999908</c:v>
                  </c:pt>
                  <c:pt idx="14">
                    <c:v>8.1000000000000014</c:v>
                  </c:pt>
                  <c:pt idx="16">
                    <c:v>5.3999999999999986</c:v>
                  </c:pt>
                  <c:pt idx="17">
                    <c:v>4</c:v>
                  </c:pt>
                  <c:pt idx="18">
                    <c:v>3</c:v>
                  </c:pt>
                  <c:pt idx="19">
                    <c:v>0</c:v>
                  </c:pt>
                </c:numCache>
              </c:numRef>
            </c:minus>
          </c:errBars>
          <c:cat>
            <c:strRef>
              <c:f>Sheet1!$A$2:$A$21</c:f>
              <c:strCache>
                <c:ptCount val="19"/>
                <c:pt idx="1">
                  <c:v>2005-2008 Total *</c:v>
                </c:pt>
                <c:pt idx="2">
                  <c:v>2011-2014 Total</c:v>
                </c:pt>
                <c:pt idx="4">
                  <c:v>Male</c:v>
                </c:pt>
                <c:pt idx="5">
                  <c:v>Female</c:v>
                </c:pt>
                <c:pt idx="7">
                  <c:v>Hispanic</c:v>
                </c:pt>
                <c:pt idx="8">
                  <c:v>Asian</c:v>
                </c:pt>
                <c:pt idx="9">
                  <c:v>Black</c:v>
                </c:pt>
                <c:pt idx="10">
                  <c:v>White</c:v>
                </c:pt>
                <c:pt idx="12">
                  <c:v>      Private</c:v>
                </c:pt>
                <c:pt idx="13">
                  <c:v>      Public</c:v>
                </c:pt>
                <c:pt idx="14">
                  <c:v>   Uninsured</c:v>
                </c:pt>
                <c:pt idx="16">
                  <c:v>18-44</c:v>
                </c:pt>
                <c:pt idx="17">
                  <c:v>45-64</c:v>
                </c:pt>
                <c:pt idx="18">
                  <c:v>65+</c:v>
                </c:pt>
              </c:strCache>
            </c:strRef>
          </c:cat>
          <c:val>
            <c:numRef>
              <c:f>Sheet1!$B$2:$B$21</c:f>
              <c:numCache>
                <c:formatCode>General</c:formatCode>
                <c:ptCount val="20"/>
                <c:pt idx="1">
                  <c:v>63.2</c:v>
                </c:pt>
                <c:pt idx="2">
                  <c:v>67.400000000000006</c:v>
                </c:pt>
                <c:pt idx="4">
                  <c:v>60.2</c:v>
                </c:pt>
                <c:pt idx="5">
                  <c:v>75.5</c:v>
                </c:pt>
                <c:pt idx="7">
                  <c:v>63.6</c:v>
                </c:pt>
                <c:pt idx="8">
                  <c:v>53.3</c:v>
                </c:pt>
                <c:pt idx="9">
                  <c:v>68.7</c:v>
                </c:pt>
                <c:pt idx="10">
                  <c:v>69.400000000000006</c:v>
                </c:pt>
                <c:pt idx="12">
                  <c:v>65.2</c:v>
                </c:pt>
                <c:pt idx="13">
                  <c:v>76.3</c:v>
                </c:pt>
                <c:pt idx="14">
                  <c:v>46.1</c:v>
                </c:pt>
                <c:pt idx="16">
                  <c:v>53.9</c:v>
                </c:pt>
                <c:pt idx="17">
                  <c:v>76.3</c:v>
                </c:pt>
                <c:pt idx="18">
                  <c:v>83.8</c:v>
                </c:pt>
              </c:numCache>
            </c:numRef>
          </c:val>
        </c:ser>
        <c:dLbls>
          <c:showLegendKey val="0"/>
          <c:showVal val="0"/>
          <c:showCatName val="0"/>
          <c:showSerName val="0"/>
          <c:showPercent val="0"/>
          <c:showBubbleSize val="0"/>
        </c:dLbls>
        <c:gapWidth val="0"/>
        <c:axId val="223312912"/>
        <c:axId val="223311736"/>
      </c:barChart>
      <c:barChart>
        <c:barDir val="bar"/>
        <c:grouping val="clustered"/>
        <c:varyColors val="0"/>
        <c:ser>
          <c:idx val="1"/>
          <c:order val="1"/>
          <c:tx>
            <c:strRef>
              <c:f>Sheet1!$F$1</c:f>
              <c:strCache>
                <c:ptCount val="1"/>
                <c:pt idx="0">
                  <c:v>Target</c:v>
                </c:pt>
              </c:strCache>
            </c:strRef>
          </c:tx>
          <c:spPr>
            <a:noFill/>
            <a:ln>
              <a:noFill/>
            </a:ln>
          </c:spPr>
          <c:invertIfNegative val="0"/>
          <c:trendline>
            <c:spPr>
              <a:ln w="38100">
                <a:prstDash val="sysDash"/>
              </a:ln>
            </c:spPr>
            <c:trendlineType val="movingAvg"/>
            <c:period val="3"/>
            <c:dispRSqr val="0"/>
            <c:dispEq val="0"/>
          </c:trendline>
          <c:cat>
            <c:strRef>
              <c:f>Sheet1!$A$2:$A$21</c:f>
              <c:strCache>
                <c:ptCount val="19"/>
                <c:pt idx="1">
                  <c:v>2005-2008 Total *</c:v>
                </c:pt>
                <c:pt idx="2">
                  <c:v>2011-2014 Total</c:v>
                </c:pt>
                <c:pt idx="4">
                  <c:v>Male</c:v>
                </c:pt>
                <c:pt idx="5">
                  <c:v>Female</c:v>
                </c:pt>
                <c:pt idx="7">
                  <c:v>Hispanic</c:v>
                </c:pt>
                <c:pt idx="8">
                  <c:v>Asian</c:v>
                </c:pt>
                <c:pt idx="9">
                  <c:v>Black</c:v>
                </c:pt>
                <c:pt idx="10">
                  <c:v>White</c:v>
                </c:pt>
                <c:pt idx="12">
                  <c:v>      Private</c:v>
                </c:pt>
                <c:pt idx="13">
                  <c:v>      Public</c:v>
                </c:pt>
                <c:pt idx="14">
                  <c:v>   Uninsured</c:v>
                </c:pt>
                <c:pt idx="16">
                  <c:v>18-44</c:v>
                </c:pt>
                <c:pt idx="17">
                  <c:v>45-64</c:v>
                </c:pt>
                <c:pt idx="18">
                  <c:v>65+</c:v>
                </c:pt>
              </c:strCache>
            </c:strRef>
          </c:cat>
          <c:val>
            <c:numRef>
              <c:f>Sheet1!$F$2:$F$20</c:f>
              <c:numCache>
                <c:formatCode>General</c:formatCode>
                <c:ptCount val="19"/>
                <c:pt idx="5">
                  <c:v>69.5</c:v>
                </c:pt>
                <c:pt idx="16">
                  <c:v>69.5</c:v>
                </c:pt>
              </c:numCache>
            </c:numRef>
          </c:val>
        </c:ser>
        <c:dLbls>
          <c:showLegendKey val="0"/>
          <c:showVal val="0"/>
          <c:showCatName val="0"/>
          <c:showSerName val="0"/>
          <c:showPercent val="0"/>
          <c:showBubbleSize val="0"/>
        </c:dLbls>
        <c:gapWidth val="500"/>
        <c:overlap val="-100"/>
        <c:axId val="223311344"/>
        <c:axId val="223314088"/>
      </c:barChart>
      <c:catAx>
        <c:axId val="223312912"/>
        <c:scaling>
          <c:orientation val="maxMin"/>
        </c:scaling>
        <c:delete val="0"/>
        <c:axPos val="l"/>
        <c:numFmt formatCode="General" sourceLinked="1"/>
        <c:majorTickMark val="none"/>
        <c:minorTickMark val="none"/>
        <c:tickLblPos val="nextTo"/>
        <c:spPr>
          <a:ln>
            <a:solidFill>
              <a:srgbClr val="7F7F7F"/>
            </a:solidFill>
          </a:ln>
        </c:spPr>
        <c:txPr>
          <a:bodyPr/>
          <a:lstStyle/>
          <a:p>
            <a:pPr>
              <a:defRPr sz="1200">
                <a:latin typeface="Verdana" panose="020B0604030504040204" pitchFamily="34" charset="0"/>
                <a:ea typeface="Verdana" panose="020B0604030504040204" pitchFamily="34" charset="0"/>
                <a:cs typeface="Verdana" panose="020B0604030504040204" pitchFamily="34" charset="0"/>
              </a:defRPr>
            </a:pPr>
            <a:endParaRPr lang="en-US"/>
          </a:p>
        </c:txPr>
        <c:crossAx val="223311736"/>
        <c:crosses val="autoZero"/>
        <c:auto val="1"/>
        <c:lblAlgn val="ctr"/>
        <c:lblOffset val="9"/>
        <c:noMultiLvlLbl val="0"/>
      </c:catAx>
      <c:valAx>
        <c:axId val="223311736"/>
        <c:scaling>
          <c:orientation val="minMax"/>
          <c:max val="100"/>
          <c:min val="0"/>
        </c:scaling>
        <c:delete val="0"/>
        <c:axPos val="b"/>
        <c:majorGridlines>
          <c:spPr>
            <a:ln cmpd="sng">
              <a:solidFill>
                <a:schemeClr val="bg1">
                  <a:lumMod val="85000"/>
                </a:schemeClr>
              </a:solidFill>
              <a:prstDash val="sysDash"/>
            </a:ln>
          </c:spPr>
        </c:majorGridlines>
        <c:title>
          <c:tx>
            <c:rich>
              <a:bodyPr/>
              <a:lstStyle/>
              <a:p>
                <a:pPr>
                  <a:defRPr sz="1500">
                    <a:latin typeface="Verdana" panose="020B0604030504040204" pitchFamily="34" charset="0"/>
                    <a:ea typeface="Verdana" panose="020B0604030504040204" pitchFamily="34" charset="0"/>
                    <a:cs typeface="Verdana" panose="020B0604030504040204" pitchFamily="34" charset="0"/>
                  </a:defRPr>
                </a:pPr>
                <a:r>
                  <a:rPr lang="en-US" sz="1500" dirty="0" smtClean="0">
                    <a:latin typeface="Verdana" panose="020B0604030504040204" pitchFamily="34" charset="0"/>
                    <a:ea typeface="Verdana" panose="020B0604030504040204" pitchFamily="34" charset="0"/>
                    <a:cs typeface="Verdana" panose="020B0604030504040204" pitchFamily="34" charset="0"/>
                  </a:rPr>
                  <a:t>Percent</a:t>
                </a:r>
                <a:endParaRPr lang="en-US" sz="1500" dirty="0">
                  <a:latin typeface="Verdana" panose="020B0604030504040204" pitchFamily="34" charset="0"/>
                  <a:ea typeface="Verdana" panose="020B0604030504040204" pitchFamily="34" charset="0"/>
                  <a:cs typeface="Verdana" panose="020B0604030504040204" pitchFamily="34" charset="0"/>
                </a:endParaRPr>
              </a:p>
            </c:rich>
          </c:tx>
          <c:layout>
            <c:manualLayout>
              <c:xMode val="edge"/>
              <c:yMode val="edge"/>
              <c:x val="0.52430730830179073"/>
              <c:y val="0.91871433409533487"/>
            </c:manualLayout>
          </c:layout>
          <c:overlay val="0"/>
        </c:title>
        <c:numFmt formatCode="General" sourceLinked="1"/>
        <c:majorTickMark val="in"/>
        <c:minorTickMark val="in"/>
        <c:tickLblPos val="high"/>
        <c:spPr>
          <a:ln>
            <a:solidFill>
              <a:srgbClr val="7F7F7F"/>
            </a:solidFill>
          </a:ln>
        </c:spPr>
        <c:txPr>
          <a:bodyPr/>
          <a:lstStyle/>
          <a:p>
            <a:pPr>
              <a:defRPr sz="1400">
                <a:latin typeface="Verdana" panose="020B0604030504040204" pitchFamily="34" charset="0"/>
                <a:ea typeface="Verdana" panose="020B0604030504040204" pitchFamily="34" charset="0"/>
                <a:cs typeface="Verdana" panose="020B0604030504040204" pitchFamily="34" charset="0"/>
              </a:defRPr>
            </a:pPr>
            <a:endParaRPr lang="en-US"/>
          </a:p>
        </c:txPr>
        <c:crossAx val="223312912"/>
        <c:crosses val="max"/>
        <c:crossBetween val="between"/>
        <c:majorUnit val="10"/>
        <c:minorUnit val="5"/>
      </c:valAx>
      <c:valAx>
        <c:axId val="223314088"/>
        <c:scaling>
          <c:orientation val="minMax"/>
          <c:max val="300"/>
          <c:min val="0"/>
        </c:scaling>
        <c:delete val="1"/>
        <c:axPos val="t"/>
        <c:numFmt formatCode="General" sourceLinked="1"/>
        <c:majorTickMark val="out"/>
        <c:minorTickMark val="none"/>
        <c:tickLblPos val="nextTo"/>
        <c:crossAx val="223311344"/>
        <c:crosses val="max"/>
        <c:crossBetween val="between"/>
        <c:majorUnit val="50"/>
      </c:valAx>
      <c:catAx>
        <c:axId val="223311344"/>
        <c:scaling>
          <c:orientation val="minMax"/>
        </c:scaling>
        <c:delete val="1"/>
        <c:axPos val="l"/>
        <c:numFmt formatCode="General" sourceLinked="1"/>
        <c:majorTickMark val="out"/>
        <c:minorTickMark val="none"/>
        <c:tickLblPos val="nextTo"/>
        <c:crossAx val="223314088"/>
        <c:crosses val="autoZero"/>
        <c:auto val="1"/>
        <c:lblAlgn val="ctr"/>
        <c:lblOffset val="100"/>
        <c:noMultiLvlLbl val="0"/>
      </c:catAx>
      <c:spPr>
        <a:ln>
          <a:noFill/>
        </a:ln>
      </c:spPr>
    </c:plotArea>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78290527054592"/>
          <c:y val="0.14121001910711956"/>
          <c:w val="0.85409252669039137"/>
          <c:h val="0.79203539823008839"/>
        </c:manualLayout>
      </c:layout>
      <c:barChart>
        <c:barDir val="col"/>
        <c:grouping val="clustered"/>
        <c:varyColors val="0"/>
        <c:ser>
          <c:idx val="0"/>
          <c:order val="0"/>
          <c:spPr>
            <a:solidFill>
              <a:schemeClr val="tx2">
                <a:lumMod val="20000"/>
                <a:lumOff val="80000"/>
              </a:schemeClr>
            </a:solidFill>
            <a:ln>
              <a:solidFill>
                <a:srgbClr val="000000"/>
              </a:solidFill>
            </a:ln>
          </c:spPr>
          <c:invertIfNegative val="0"/>
          <c:dPt>
            <c:idx val="1"/>
            <c:invertIfNegative val="0"/>
            <c:bubble3D val="0"/>
            <c:spPr>
              <a:solidFill>
                <a:srgbClr val="8064A2"/>
              </a:solidFill>
              <a:ln>
                <a:solidFill>
                  <a:srgbClr val="000000"/>
                </a:solidFill>
              </a:ln>
            </c:spPr>
          </c:dPt>
          <c:dPt>
            <c:idx val="2"/>
            <c:invertIfNegative val="0"/>
            <c:bubble3D val="0"/>
            <c:spPr>
              <a:solidFill>
                <a:srgbClr val="9BBB59"/>
              </a:solidFill>
              <a:ln>
                <a:solidFill>
                  <a:srgbClr val="000000"/>
                </a:solidFill>
              </a:ln>
            </c:spPr>
          </c:dPt>
          <c:dPt>
            <c:idx val="3"/>
            <c:invertIfNegative val="0"/>
            <c:bubble3D val="0"/>
          </c:dPt>
          <c:dPt>
            <c:idx val="6"/>
            <c:invertIfNegative val="0"/>
            <c:bubble3D val="0"/>
            <c:spPr>
              <a:solidFill>
                <a:srgbClr val="8064A2"/>
              </a:solidFill>
              <a:ln>
                <a:solidFill>
                  <a:srgbClr val="000000"/>
                </a:solidFill>
              </a:ln>
            </c:spPr>
          </c:dPt>
          <c:dPt>
            <c:idx val="7"/>
            <c:invertIfNegative val="0"/>
            <c:bubble3D val="0"/>
            <c:spPr>
              <a:solidFill>
                <a:srgbClr val="9BBB59"/>
              </a:solidFill>
              <a:ln>
                <a:solidFill>
                  <a:srgbClr val="000000"/>
                </a:solidFill>
              </a:ln>
            </c:spPr>
          </c:dPt>
          <c:dPt>
            <c:idx val="8"/>
            <c:invertIfNegative val="0"/>
            <c:bubble3D val="0"/>
            <c:spPr>
              <a:solidFill>
                <a:schemeClr val="tx2">
                  <a:lumMod val="20000"/>
                  <a:lumOff val="80000"/>
                </a:schemeClr>
              </a:solidFill>
              <a:ln>
                <a:solidFill>
                  <a:schemeClr val="tx1"/>
                </a:solidFill>
              </a:ln>
            </c:spPr>
          </c:dPt>
          <c:errBars>
            <c:errBarType val="both"/>
            <c:errValType val="cust"/>
            <c:noEndCap val="0"/>
            <c:plus>
              <c:numRef>
                <c:f>Sheet1!$I$2:$I$10</c:f>
                <c:numCache>
                  <c:formatCode>General</c:formatCode>
                  <c:ptCount val="9"/>
                  <c:pt idx="1">
                    <c:v>0.95451999999999992</c:v>
                  </c:pt>
                  <c:pt idx="2">
                    <c:v>0.80359999999999998</c:v>
                  </c:pt>
                  <c:pt idx="3">
                    <c:v>0</c:v>
                  </c:pt>
                  <c:pt idx="5">
                    <c:v>0</c:v>
                  </c:pt>
                  <c:pt idx="6">
                    <c:v>0.47039999999999998</c:v>
                  </c:pt>
                  <c:pt idx="7">
                    <c:v>0.45276</c:v>
                  </c:pt>
                </c:numCache>
              </c:numRef>
            </c:plus>
            <c:minus>
              <c:numRef>
                <c:f>Sheet1!$I$2:$I$10</c:f>
                <c:numCache>
                  <c:formatCode>General</c:formatCode>
                  <c:ptCount val="9"/>
                  <c:pt idx="1">
                    <c:v>0.95451999999999992</c:v>
                  </c:pt>
                  <c:pt idx="2">
                    <c:v>0.80359999999999998</c:v>
                  </c:pt>
                  <c:pt idx="3">
                    <c:v>0</c:v>
                  </c:pt>
                  <c:pt idx="5">
                    <c:v>0</c:v>
                  </c:pt>
                  <c:pt idx="6">
                    <c:v>0.47039999999999998</c:v>
                  </c:pt>
                  <c:pt idx="7">
                    <c:v>0.45276</c:v>
                  </c:pt>
                </c:numCache>
              </c:numRef>
            </c:minus>
          </c:errBars>
          <c:val>
            <c:numRef>
              <c:f>Sheet1!$B$2:$B$10</c:f>
              <c:numCache>
                <c:formatCode>General</c:formatCode>
                <c:ptCount val="9"/>
                <c:pt idx="1">
                  <c:v>53.9</c:v>
                </c:pt>
                <c:pt idx="2">
                  <c:v>68.2</c:v>
                </c:pt>
                <c:pt idx="6">
                  <c:v>92.7</c:v>
                </c:pt>
                <c:pt idx="7">
                  <c:v>95.3</c:v>
                </c:pt>
              </c:numCache>
            </c:numRef>
          </c:val>
          <c:extLst/>
        </c:ser>
        <c:dLbls>
          <c:showLegendKey val="0"/>
          <c:showVal val="0"/>
          <c:showCatName val="0"/>
          <c:showSerName val="0"/>
          <c:showPercent val="0"/>
          <c:showBubbleSize val="0"/>
        </c:dLbls>
        <c:gapWidth val="0"/>
        <c:overlap val="2"/>
        <c:axId val="223264584"/>
        <c:axId val="223262624"/>
        <c:extLst/>
      </c:barChart>
      <c:lineChart>
        <c:grouping val="standard"/>
        <c:varyColors val="0"/>
        <c:ser>
          <c:idx val="3"/>
          <c:order val="1"/>
          <c:spPr>
            <a:ln w="34925" cap="flat">
              <a:solidFill>
                <a:schemeClr val="tx1"/>
              </a:solidFill>
              <a:prstDash val="dash"/>
            </a:ln>
          </c:spPr>
          <c:marker>
            <c:symbol val="none"/>
          </c:marker>
          <c:val>
            <c:numRef>
              <c:f>Sheet1!$E$2:$E$10</c:f>
              <c:numCache>
                <c:formatCode>General</c:formatCode>
                <c:ptCount val="9"/>
                <c:pt idx="0">
                  <c:v>59.3</c:v>
                </c:pt>
                <c:pt idx="1">
                  <c:v>59.3</c:v>
                </c:pt>
                <c:pt idx="2">
                  <c:v>59.3</c:v>
                </c:pt>
                <c:pt idx="3">
                  <c:v>59.3</c:v>
                </c:pt>
                <c:pt idx="5">
                  <c:v>94.7</c:v>
                </c:pt>
                <c:pt idx="6">
                  <c:v>94.7</c:v>
                </c:pt>
                <c:pt idx="7">
                  <c:v>94.7</c:v>
                </c:pt>
                <c:pt idx="8">
                  <c:v>94.7</c:v>
                </c:pt>
              </c:numCache>
            </c:numRef>
          </c:val>
          <c:smooth val="0"/>
          <c:extLst/>
        </c:ser>
        <c:dLbls>
          <c:showLegendKey val="0"/>
          <c:showVal val="0"/>
          <c:showCatName val="0"/>
          <c:showSerName val="0"/>
          <c:showPercent val="0"/>
          <c:showBubbleSize val="0"/>
        </c:dLbls>
        <c:marker val="1"/>
        <c:smooth val="0"/>
        <c:axId val="223264584"/>
        <c:axId val="223262624"/>
      </c:lineChart>
      <c:catAx>
        <c:axId val="223264584"/>
        <c:scaling>
          <c:orientation val="minMax"/>
        </c:scaling>
        <c:delete val="0"/>
        <c:axPos val="b"/>
        <c:numFmt formatCode="General" sourceLinked="1"/>
        <c:majorTickMark val="none"/>
        <c:minorTickMark val="none"/>
        <c:tickLblPos val="none"/>
        <c:spPr>
          <a:ln w="11391">
            <a:solidFill>
              <a:srgbClr val="000000"/>
            </a:solidFill>
            <a:prstDash val="solid"/>
          </a:ln>
        </c:spPr>
        <c:txPr>
          <a:bodyPr rot="0" vert="horz"/>
          <a:lstStyle/>
          <a:p>
            <a:pPr>
              <a:defRPr sz="1794" b="1" i="0" u="none" strike="noStrike" baseline="0">
                <a:solidFill>
                  <a:srgbClr val="333300"/>
                </a:solidFill>
                <a:latin typeface="Arial"/>
                <a:ea typeface="Arial"/>
                <a:cs typeface="Arial"/>
              </a:defRPr>
            </a:pPr>
            <a:endParaRPr lang="en-US"/>
          </a:p>
        </c:txPr>
        <c:crossAx val="223262624"/>
        <c:crossesAt val="0"/>
        <c:auto val="1"/>
        <c:lblAlgn val="ctr"/>
        <c:lblOffset val="100"/>
        <c:noMultiLvlLbl val="0"/>
      </c:catAx>
      <c:valAx>
        <c:axId val="223262624"/>
        <c:scaling>
          <c:orientation val="minMax"/>
          <c:max val="100"/>
          <c:min val="0"/>
        </c:scaling>
        <c:delete val="0"/>
        <c:axPos val="l"/>
        <c:majorGridlines>
          <c:spPr>
            <a:ln>
              <a:solidFill>
                <a:schemeClr val="bg1">
                  <a:lumMod val="85000"/>
                </a:schemeClr>
              </a:solidFill>
              <a:prstDash val="sysDash"/>
            </a:ln>
          </c:spPr>
        </c:majorGridlines>
        <c:numFmt formatCode="General" sourceLinked="1"/>
        <c:majorTickMark val="in"/>
        <c:minorTickMark val="in"/>
        <c:tickLblPos val="nextTo"/>
        <c:spPr>
          <a:ln w="11391">
            <a:solidFill>
              <a:srgbClr val="000000"/>
            </a:solidFill>
            <a:prstDash val="solid"/>
          </a:ln>
        </c:spPr>
        <c:txPr>
          <a:bodyPr rot="0" vert="horz"/>
          <a:lstStyle/>
          <a:p>
            <a:pPr>
              <a:defRPr sz="1345" b="0" i="0" u="none" strike="noStrike" baseline="0">
                <a:solidFill>
                  <a:srgbClr val="000000"/>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23264584"/>
        <c:crosses val="autoZero"/>
        <c:crossBetween val="between"/>
        <c:majorUnit val="20"/>
        <c:minorUnit val="5"/>
      </c:valAx>
      <c:spPr>
        <a:noFill/>
        <a:ln w="25400">
          <a:noFill/>
        </a:ln>
      </c:spPr>
    </c:plotArea>
    <c:plotVisOnly val="1"/>
    <c:dispBlanksAs val="gap"/>
    <c:showDLblsOverMax val="0"/>
  </c:chart>
  <c:spPr>
    <a:noFill/>
    <a:ln>
      <a:noFill/>
    </a:ln>
  </c:spPr>
  <c:txPr>
    <a:bodyPr/>
    <a:lstStyle/>
    <a:p>
      <a:pPr>
        <a:defRPr sz="1794" b="1" i="0" u="none" strike="noStrike" baseline="0">
          <a:solidFill>
            <a:srgbClr val="000000"/>
          </a:solidFill>
          <a:latin typeface="Arial"/>
          <a:ea typeface="Arial"/>
          <a:cs typeface="Arial"/>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r>
              <a:rPr lang="en-US" sz="1600" dirty="0" err="1"/>
              <a:t>Telemonitoring</a:t>
            </a:r>
            <a:r>
              <a:rPr lang="en-US" sz="1600" baseline="0" dirty="0"/>
              <a:t> and Case Management for Blood Pressure Control</a:t>
            </a:r>
            <a:endParaRPr lang="en-US" sz="1600" dirty="0"/>
          </a:p>
        </c:rich>
      </c:tx>
      <c:layout>
        <c:manualLayout>
          <c:xMode val="edge"/>
          <c:yMode val="edge"/>
          <c:x val="0.111664427279458"/>
          <c:y val="3.1757567803645202E-4"/>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2.5020719257022501E-2"/>
          <c:y val="0.179469135045669"/>
          <c:w val="0.96663904099063702"/>
          <c:h val="0.62817957048570705"/>
        </c:manualLayout>
      </c:layout>
      <c:barChart>
        <c:barDir val="col"/>
        <c:grouping val="clustered"/>
        <c:varyColors val="0"/>
        <c:ser>
          <c:idx val="0"/>
          <c:order val="0"/>
          <c:spPr>
            <a:solidFill>
              <a:schemeClr val="accent3">
                <a:shade val="65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Sheet1!$B$2</c:f>
              <c:numCache>
                <c:formatCode>General</c:formatCode>
                <c:ptCount val="1"/>
                <c:pt idx="0">
                  <c:v>71.8</c:v>
                </c:pt>
              </c:numCache>
            </c:numRef>
          </c:val>
          <c:extLst xmlns:c16r2="http://schemas.microsoft.com/office/drawing/2015/06/chart">
            <c:ext xmlns:c16="http://schemas.microsoft.com/office/drawing/2014/chart" uri="{C3380CC4-5D6E-409C-BE32-E72D297353CC}">
              <c16:uniqueId val="{00000000-E25F-4491-ADF0-E483EA1C50E2}"/>
            </c:ext>
            <c:ext xmlns:c15="http://schemas.microsoft.com/office/drawing/2012/chart" uri="{02D57815-91ED-43cb-92C2-25804820EDAC}">
              <c15:filteredSeriesTitle>
                <c15:tx>
                  <c:strRef>
                    <c:extLst xmlns:c16="http://schemas.microsoft.com/office/drawing/2014/chart" xmlns:c16r2="http://schemas.microsoft.com/office/drawing/2015/06/chart">
                      <c:ext uri="{02D57815-91ED-43cb-92C2-25804820EDAC}">
                        <c15:formulaRef>
                          <c15:sqref>Sheet1!$B$1</c15:sqref>
                        </c15:formulaRef>
                      </c:ext>
                    </c:extLst>
                    <c:strCache>
                      <c:ptCount val="1"/>
                      <c:pt idx="0">
                        <c:v>Telemonitoring</c:v>
                      </c:pt>
                    </c:strCache>
                  </c:strRef>
                </c15:tx>
              </c15:filteredSeriesTitle>
            </c:ext>
            <c:ext xmlns:c15="http://schemas.microsoft.com/office/drawing/2012/chart" uri="{02D57815-91ED-43cb-92C2-25804820EDAC}">
              <c15:filteredCategoryTitle>
                <c15:cat>
                  <c:strRef>
                    <c:extLst xmlns:c16r2="http://schemas.microsoft.com/office/drawing/2015/06/chart">
                      <c:ext uri="{02D57815-91ED-43cb-92C2-25804820EDAC}">
                        <c15:formulaRef>
                          <c15:sqref>Sheet1!$A$2</c15:sqref>
                        </c15:formulaRef>
                      </c:ext>
                    </c:extLst>
                    <c:strCache>
                      <c:ptCount val="1"/>
                      <c:pt idx="0">
                        <c:v>% BP Control</c:v>
                      </c:pt>
                    </c:strCache>
                  </c:strRef>
                </c15:cat>
              </c15:filteredCategoryTitle>
            </c:ext>
          </c:extLst>
        </c:ser>
        <c:ser>
          <c:idx val="1"/>
          <c:order val="1"/>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Sheet1!$C$2</c:f>
              <c:numCache>
                <c:formatCode>General</c:formatCode>
                <c:ptCount val="1"/>
              </c:numCache>
            </c:numRef>
          </c:val>
          <c:extLst xmlns:c16r2="http://schemas.microsoft.com/office/drawing/2015/06/chart">
            <c:ext xmlns:c16="http://schemas.microsoft.com/office/drawing/2014/chart" uri="{C3380CC4-5D6E-409C-BE32-E72D297353CC}">
              <c16:uniqueId val="{00000001-E25F-4491-ADF0-E483EA1C50E2}"/>
            </c:ext>
            <c:ext xmlns:c15="http://schemas.microsoft.com/office/drawing/2012/chart" uri="{02D57815-91ED-43cb-92C2-25804820EDAC}">
              <c15:filteredSeriesTitle>
                <c15:tx>
                  <c:strRef>
                    <c:extLst xmlns:c16="http://schemas.microsoft.com/office/drawing/2014/chart" xmlns:c16r2="http://schemas.microsoft.com/office/drawing/2015/06/chart">
                      <c:ext uri="{02D57815-91ED-43cb-92C2-25804820EDAC}">
                        <c15:formulaRef>
                          <c15:sqref>Sheet1!$C$1</c15:sqref>
                        </c15:formulaRef>
                      </c:ext>
                    </c:extLst>
                    <c:strCache>
                      <c:ptCount val="1"/>
                      <c:pt idx="0">
                        <c:v>Column1</c:v>
                      </c:pt>
                    </c:strCache>
                  </c:strRef>
                </c15:tx>
              </c15:filteredSeriesTitle>
            </c:ext>
            <c:ext xmlns:c15="http://schemas.microsoft.com/office/drawing/2012/chart" uri="{02D57815-91ED-43cb-92C2-25804820EDAC}">
              <c15:filteredCategoryTitle>
                <c15:cat>
                  <c:strRef>
                    <c:extLst xmlns:c16r2="http://schemas.microsoft.com/office/drawing/2015/06/chart">
                      <c:ext uri="{02D57815-91ED-43cb-92C2-25804820EDAC}">
                        <c15:formulaRef>
                          <c15:sqref>Sheet1!$A$2</c15:sqref>
                        </c15:formulaRef>
                      </c:ext>
                    </c:extLst>
                    <c:strCache>
                      <c:ptCount val="1"/>
                      <c:pt idx="0">
                        <c:v>% BP Control</c:v>
                      </c:pt>
                    </c:strCache>
                  </c:strRef>
                </c15:cat>
              </c15:filteredCategoryTitle>
            </c:ext>
          </c:extLst>
        </c:ser>
        <c:ser>
          <c:idx val="2"/>
          <c:order val="2"/>
          <c:spPr>
            <a:solidFill>
              <a:schemeClr val="tx2">
                <a:lumMod val="50000"/>
                <a:lumOff val="50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Sheet1!$D$2</c:f>
              <c:numCache>
                <c:formatCode>General</c:formatCode>
                <c:ptCount val="1"/>
                <c:pt idx="0">
                  <c:v>57.1</c:v>
                </c:pt>
              </c:numCache>
            </c:numRef>
          </c:val>
          <c:extLst xmlns:c16r2="http://schemas.microsoft.com/office/drawing/2015/06/chart">
            <c:ext xmlns:c16="http://schemas.microsoft.com/office/drawing/2014/chart" uri="{C3380CC4-5D6E-409C-BE32-E72D297353CC}">
              <c16:uniqueId val="{00000002-E25F-4491-ADF0-E483EA1C50E2}"/>
            </c:ext>
            <c:ext xmlns:c15="http://schemas.microsoft.com/office/drawing/2012/chart" uri="{02D57815-91ED-43cb-92C2-25804820EDAC}">
              <c15:filteredSeriesTitle>
                <c15:tx>
                  <c:strRef>
                    <c:extLst xmlns:c16="http://schemas.microsoft.com/office/drawing/2014/chart" xmlns:c16r2="http://schemas.microsoft.com/office/drawing/2015/06/chart">
                      <c:ext uri="{02D57815-91ED-43cb-92C2-25804820EDAC}">
                        <c15:formulaRef>
                          <c15:sqref>Sheet1!$D$1</c15:sqref>
                        </c15:formulaRef>
                      </c:ext>
                    </c:extLst>
                    <c:strCache>
                      <c:ptCount val="1"/>
                      <c:pt idx="0">
                        <c:v>Usual Care</c:v>
                      </c:pt>
                    </c:strCache>
                  </c:strRef>
                </c15:tx>
              </c15:filteredSeriesTitle>
            </c:ext>
            <c:ext xmlns:c15="http://schemas.microsoft.com/office/drawing/2012/chart" uri="{02D57815-91ED-43cb-92C2-25804820EDAC}">
              <c15:filteredCategoryTitle>
                <c15:cat>
                  <c:strRef>
                    <c:extLst xmlns:c16r2="http://schemas.microsoft.com/office/drawing/2015/06/chart">
                      <c:ext uri="{02D57815-91ED-43cb-92C2-25804820EDAC}">
                        <c15:formulaRef>
                          <c15:sqref>Sheet1!$A$2</c15:sqref>
                        </c15:formulaRef>
                      </c:ext>
                    </c:extLst>
                    <c:strCache>
                      <c:ptCount val="1"/>
                      <c:pt idx="0">
                        <c:v>% BP Control</c:v>
                      </c:pt>
                    </c:strCache>
                  </c:strRef>
                </c15:cat>
              </c15:filteredCategoryTitle>
            </c:ext>
          </c:extLst>
        </c:ser>
        <c:dLbls>
          <c:dLblPos val="inEnd"/>
          <c:showLegendKey val="0"/>
          <c:showVal val="1"/>
          <c:showCatName val="0"/>
          <c:showSerName val="0"/>
          <c:showPercent val="0"/>
          <c:showBubbleSize val="0"/>
        </c:dLbls>
        <c:gapWidth val="65"/>
        <c:axId val="223263408"/>
        <c:axId val="223261448"/>
      </c:barChart>
      <c:catAx>
        <c:axId val="22326340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223261448"/>
        <c:crosses val="autoZero"/>
        <c:auto val="1"/>
        <c:lblAlgn val="ctr"/>
        <c:lblOffset val="100"/>
        <c:noMultiLvlLbl val="0"/>
      </c:catAx>
      <c:valAx>
        <c:axId val="223261448"/>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223263408"/>
        <c:crosses val="autoZero"/>
        <c:crossBetween val="between"/>
      </c:valAx>
      <c:spPr>
        <a:noFill/>
        <a:ln>
          <a:noFill/>
        </a:ln>
        <a:effectLst/>
      </c:spPr>
    </c:plotArea>
    <c:legend>
      <c:legendPos val="b"/>
      <c:legendEntry>
        <c:idx val="1"/>
        <c:delete val="1"/>
      </c:legendEntry>
      <c:layout>
        <c:manualLayout>
          <c:xMode val="edge"/>
          <c:yMode val="edge"/>
          <c:x val="0.24489198623357"/>
          <c:y val="0.91536721533085996"/>
          <c:w val="0.548385753399389"/>
          <c:h val="7.7727238671271001E-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dk2" tx1="lt1" bg2="dk1" tx2="lt2" accent1="accent1" accent2="accent2" accent3="accent3" accent4="accent4" accent5="accent5" accent6="accent6" hlink="hlink" folHlink="folHlink"/>
  <c:chart>
    <c:autoTitleDeleted val="1"/>
    <c:plotArea>
      <c:layout>
        <c:manualLayout>
          <c:layoutTarget val="inner"/>
          <c:xMode val="edge"/>
          <c:yMode val="edge"/>
          <c:x val="0.120323256727844"/>
          <c:y val="0.154420069584325"/>
          <c:w val="0.746196457420641"/>
          <c:h val="0.63093719099066103"/>
        </c:manualLayout>
      </c:layout>
      <c:lineChart>
        <c:grouping val="standard"/>
        <c:varyColors val="0"/>
        <c:ser>
          <c:idx val="3"/>
          <c:order val="2"/>
          <c:tx>
            <c:v>DXA Tests</c:v>
          </c:tx>
          <c:spPr>
            <a:ln w="76200">
              <a:solidFill>
                <a:schemeClr val="accent5">
                  <a:lumMod val="25000"/>
                </a:schemeClr>
              </a:solidFill>
            </a:ln>
          </c:spPr>
          <c:marker>
            <c:symbol val="diamond"/>
            <c:size val="9"/>
            <c:spPr>
              <a:solidFill>
                <a:schemeClr val="accent2">
                  <a:lumMod val="40000"/>
                  <a:lumOff val="60000"/>
                </a:schemeClr>
              </a:solidFill>
              <a:ln>
                <a:solidFill>
                  <a:schemeClr val="accent5">
                    <a:lumMod val="25000"/>
                  </a:schemeClr>
                </a:solidFill>
              </a:ln>
            </c:spPr>
          </c:marker>
          <c:val>
            <c:numRef>
              <c:f>Charts!$N$82:$N$95</c:f>
              <c:numCache>
                <c:formatCode>0.0%</c:formatCode>
                <c:ptCount val="14"/>
                <c:pt idx="0">
                  <c:v>0.104818774818608</c:v>
                </c:pt>
                <c:pt idx="1">
                  <c:v>0.111492959301403</c:v>
                </c:pt>
                <c:pt idx="2">
                  <c:v>0.115439774996121</c:v>
                </c:pt>
                <c:pt idx="3">
                  <c:v>0.12102508223347699</c:v>
                </c:pt>
                <c:pt idx="4">
                  <c:v>0.12684246634375301</c:v>
                </c:pt>
                <c:pt idx="5">
                  <c:v>0.12924810473398099</c:v>
                </c:pt>
                <c:pt idx="6">
                  <c:v>0.132323838994097</c:v>
                </c:pt>
                <c:pt idx="7">
                  <c:v>0.13210426855709301</c:v>
                </c:pt>
                <c:pt idx="8">
                  <c:v>0.12595657558607701</c:v>
                </c:pt>
                <c:pt idx="9">
                  <c:v>0.12749126742083899</c:v>
                </c:pt>
                <c:pt idx="10">
                  <c:v>0.116820240815108</c:v>
                </c:pt>
                <c:pt idx="11">
                  <c:v>0.116767538318772</c:v>
                </c:pt>
                <c:pt idx="12">
                  <c:v>0.113491565665361</c:v>
                </c:pt>
              </c:numCache>
            </c:numRef>
          </c:val>
          <c:smooth val="0"/>
          <c:extLst/>
        </c:ser>
        <c:dLbls>
          <c:showLegendKey val="0"/>
          <c:showVal val="0"/>
          <c:showCatName val="0"/>
          <c:showSerName val="0"/>
          <c:showPercent val="0"/>
          <c:showBubbleSize val="0"/>
        </c:dLbls>
        <c:marker val="1"/>
        <c:smooth val="0"/>
        <c:axId val="224590688"/>
        <c:axId val="224589512"/>
      </c:lineChart>
      <c:lineChart>
        <c:grouping val="standard"/>
        <c:varyColors val="0"/>
        <c:ser>
          <c:idx val="0"/>
          <c:order val="0"/>
          <c:tx>
            <c:v>Trend</c:v>
          </c:tx>
          <c:spPr>
            <a:ln w="76200">
              <a:solidFill>
                <a:srgbClr val="000073"/>
              </a:solidFill>
              <a:prstDash val="sysDot"/>
            </a:ln>
          </c:spPr>
          <c:marker>
            <c:symbol val="triangle"/>
            <c:size val="9"/>
            <c:spPr>
              <a:solidFill>
                <a:schemeClr val="tx2">
                  <a:lumMod val="20000"/>
                  <a:lumOff val="80000"/>
                </a:schemeClr>
              </a:solidFill>
              <a:ln>
                <a:solidFill>
                  <a:srgbClr val="000073"/>
                </a:solidFill>
              </a:ln>
            </c:spPr>
          </c:marker>
          <c:dLbls>
            <c:dLbl>
              <c:idx val="13"/>
              <c:layout>
                <c:manualLayout>
                  <c:x val="-3.2791666666666802E-2"/>
                  <c:y val="3.676465441819769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a:solidFill>
                      <a:srgbClr val="000000"/>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Charts!$Q$82:$Q$95</c:f>
              <c:numCache>
                <c:formatCode>General</c:formatCode>
                <c:ptCount val="14"/>
                <c:pt idx="10" formatCode="0">
                  <c:v>741.14368075727168</c:v>
                </c:pt>
                <c:pt idx="11" formatCode="0">
                  <c:v>725.21165802402538</c:v>
                </c:pt>
                <c:pt idx="12" formatCode="0">
                  <c:v>709.27963529078295</c:v>
                </c:pt>
                <c:pt idx="13" formatCode="0">
                  <c:v>693.34761255753619</c:v>
                </c:pt>
              </c:numCache>
            </c:numRef>
          </c:val>
          <c:smooth val="0"/>
          <c:extLst/>
        </c:ser>
        <c:ser>
          <c:idx val="2"/>
          <c:order val="1"/>
          <c:tx>
            <c:v>Hip Fractures</c:v>
          </c:tx>
          <c:spPr>
            <a:ln w="76200">
              <a:solidFill>
                <a:schemeClr val="bg1">
                  <a:lumMod val="75000"/>
                </a:schemeClr>
              </a:solidFill>
            </a:ln>
          </c:spPr>
          <c:marker>
            <c:symbol val="triangle"/>
            <c:size val="9"/>
            <c:spPr>
              <a:solidFill>
                <a:schemeClr val="accent1">
                  <a:lumMod val="40000"/>
                  <a:lumOff val="60000"/>
                </a:schemeClr>
              </a:solidFill>
              <a:ln>
                <a:solidFill>
                  <a:schemeClr val="bg1">
                    <a:lumMod val="75000"/>
                  </a:schemeClr>
                </a:solidFill>
              </a:ln>
            </c:spPr>
          </c:marker>
          <c:dLbls>
            <c:dLbl>
              <c:idx val="0"/>
              <c:layout>
                <c:manualLayout>
                  <c:x val="-2.6132436570428699E-2"/>
                  <c:y val="3.74103237095363E-2"/>
                </c:manualLayout>
              </c:layout>
              <c:showLegendKey val="0"/>
              <c:showVal val="1"/>
              <c:showCatName val="0"/>
              <c:showSerName val="0"/>
              <c:showPercent val="0"/>
              <c:showBubbleSize val="0"/>
              <c:extLst>
                <c:ext xmlns:c15="http://schemas.microsoft.com/office/drawing/2012/chart" uri="{CE6537A1-D6FC-4f65-9D91-7224C49458BB}"/>
              </c:extLst>
            </c:dLbl>
            <c:dLbl>
              <c:idx val="13"/>
              <c:layout>
                <c:manualLayout>
                  <c:x val="-3.64885170603673E-2"/>
                  <c:y val="-3.300685331000290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a:solidFill>
                      <a:schemeClr val="bg2"/>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Charts!$P$82:$P$95</c:f>
              <c:numCache>
                <c:formatCode>0</c:formatCode>
                <c:ptCount val="14"/>
                <c:pt idx="0">
                  <c:v>884.4646728228214</c:v>
                </c:pt>
                <c:pt idx="1">
                  <c:v>871.10799995046284</c:v>
                </c:pt>
                <c:pt idx="2">
                  <c:v>863.84955285391857</c:v>
                </c:pt>
                <c:pt idx="3">
                  <c:v>838.57277676829096</c:v>
                </c:pt>
                <c:pt idx="4">
                  <c:v>834.55836391600155</c:v>
                </c:pt>
                <c:pt idx="5">
                  <c:v>820.94016485653628</c:v>
                </c:pt>
                <c:pt idx="6">
                  <c:v>806.61638588560436</c:v>
                </c:pt>
                <c:pt idx="7">
                  <c:v>794.58105879801201</c:v>
                </c:pt>
                <c:pt idx="8">
                  <c:v>767.07732345823706</c:v>
                </c:pt>
                <c:pt idx="9">
                  <c:v>757.41698999639459</c:v>
                </c:pt>
                <c:pt idx="10">
                  <c:v>741.38795578826239</c:v>
                </c:pt>
                <c:pt idx="11">
                  <c:v>741.46155621543028</c:v>
                </c:pt>
                <c:pt idx="12">
                  <c:v>740.40333682518963</c:v>
                </c:pt>
                <c:pt idx="13">
                  <c:v>738.40678476835797</c:v>
                </c:pt>
              </c:numCache>
            </c:numRef>
          </c:val>
          <c:smooth val="0"/>
          <c:extLst/>
        </c:ser>
        <c:dLbls>
          <c:showLegendKey val="0"/>
          <c:showVal val="0"/>
          <c:showCatName val="0"/>
          <c:showSerName val="0"/>
          <c:showPercent val="0"/>
          <c:showBubbleSize val="0"/>
        </c:dLbls>
        <c:marker val="1"/>
        <c:smooth val="0"/>
        <c:axId val="224589120"/>
        <c:axId val="224591864"/>
      </c:lineChart>
      <c:catAx>
        <c:axId val="224590688"/>
        <c:scaling>
          <c:orientation val="minMax"/>
        </c:scaling>
        <c:delete val="0"/>
        <c:axPos val="b"/>
        <c:numFmt formatCode="General" sourceLinked="1"/>
        <c:majorTickMark val="out"/>
        <c:minorTickMark val="none"/>
        <c:tickLblPos val="nextTo"/>
        <c:spPr>
          <a:ln>
            <a:solidFill>
              <a:srgbClr val="000000"/>
            </a:solidFill>
          </a:ln>
        </c:spPr>
        <c:txPr>
          <a:bodyPr rot="-2700000"/>
          <a:lstStyle/>
          <a:p>
            <a:pPr>
              <a:defRPr>
                <a:solidFill>
                  <a:schemeClr val="bg2"/>
                </a:solidFill>
              </a:defRPr>
            </a:pPr>
            <a:endParaRPr lang="en-US"/>
          </a:p>
        </c:txPr>
        <c:crossAx val="224589512"/>
        <c:crosses val="autoZero"/>
        <c:auto val="1"/>
        <c:lblAlgn val="ctr"/>
        <c:lblOffset val="100"/>
        <c:noMultiLvlLbl val="0"/>
      </c:catAx>
      <c:valAx>
        <c:axId val="224589512"/>
        <c:scaling>
          <c:orientation val="minMax"/>
          <c:max val="0.26"/>
          <c:min val="0.1"/>
        </c:scaling>
        <c:delete val="0"/>
        <c:axPos val="l"/>
        <c:majorGridlines>
          <c:spPr>
            <a:ln>
              <a:noFill/>
            </a:ln>
          </c:spPr>
        </c:majorGridlines>
        <c:title>
          <c:tx>
            <c:rich>
              <a:bodyPr rot="-5400000" vert="horz"/>
              <a:lstStyle/>
              <a:p>
                <a:pPr>
                  <a:defRPr sz="1400">
                    <a:solidFill>
                      <a:schemeClr val="bg2"/>
                    </a:solidFill>
                  </a:defRPr>
                </a:pPr>
                <a:r>
                  <a:rPr lang="en-US" sz="1400" b="1" i="0" baseline="0" dirty="0" smtClean="0">
                    <a:solidFill>
                      <a:schemeClr val="bg2"/>
                    </a:solidFill>
                    <a:effectLst/>
                  </a:rPr>
                  <a:t>Fractures per 100,000</a:t>
                </a:r>
                <a:r>
                  <a:rPr lang="en-US" sz="1400" b="1" i="0" baseline="0" dirty="0" smtClean="0">
                    <a:effectLst/>
                  </a:rPr>
                  <a:t> Women</a:t>
                </a:r>
                <a:r>
                  <a:rPr lang="de-DE" sz="1400" b="1" i="0" baseline="0" dirty="0" smtClean="0">
                    <a:effectLst/>
                  </a:rPr>
                  <a:t> Age 65+</a:t>
                </a:r>
                <a:endParaRPr lang="en-US" sz="1400" dirty="0" smtClean="0">
                  <a:effectLst/>
                </a:endParaRPr>
              </a:p>
              <a:p>
                <a:pPr>
                  <a:defRPr sz="1400">
                    <a:solidFill>
                      <a:schemeClr val="bg2"/>
                    </a:solidFill>
                  </a:defRPr>
                </a:pPr>
                <a:r>
                  <a:rPr lang="de-DE" sz="1400" b="1" i="0" baseline="0" dirty="0" smtClean="0">
                    <a:effectLst/>
                  </a:rPr>
                  <a:t>Age-adjusted to the 2014 Age Distribution</a:t>
                </a:r>
                <a:r>
                  <a:rPr lang="de-DE" sz="1400" dirty="0" smtClean="0">
                    <a:solidFill>
                      <a:schemeClr val="bg2"/>
                    </a:solidFill>
                  </a:rPr>
                  <a:t> </a:t>
                </a:r>
                <a:endParaRPr lang="en-US" sz="1400" dirty="0">
                  <a:solidFill>
                    <a:schemeClr val="bg2"/>
                  </a:solidFill>
                </a:endParaRPr>
              </a:p>
            </c:rich>
          </c:tx>
          <c:layout>
            <c:manualLayout>
              <c:xMode val="edge"/>
              <c:yMode val="edge"/>
              <c:x val="1.1363230368116336E-2"/>
              <c:y val="9.1288849486142118E-2"/>
            </c:manualLayout>
          </c:layout>
          <c:overlay val="0"/>
        </c:title>
        <c:numFmt formatCode="0%" sourceLinked="0"/>
        <c:majorTickMark val="out"/>
        <c:minorTickMark val="none"/>
        <c:tickLblPos val="nextTo"/>
        <c:spPr>
          <a:ln>
            <a:solidFill>
              <a:schemeClr val="bg2"/>
            </a:solidFill>
          </a:ln>
        </c:spPr>
        <c:txPr>
          <a:bodyPr/>
          <a:lstStyle/>
          <a:p>
            <a:pPr>
              <a:defRPr>
                <a:solidFill>
                  <a:schemeClr val="bg2"/>
                </a:solidFill>
              </a:defRPr>
            </a:pPr>
            <a:endParaRPr lang="en-US"/>
          </a:p>
        </c:txPr>
        <c:crossAx val="224590688"/>
        <c:crosses val="autoZero"/>
        <c:crossBetween val="between"/>
      </c:valAx>
      <c:valAx>
        <c:axId val="224591864"/>
        <c:scaling>
          <c:orientation val="minMax"/>
          <c:max val="900"/>
          <c:min val="500"/>
        </c:scaling>
        <c:delete val="0"/>
        <c:axPos val="r"/>
        <c:numFmt formatCode="General" sourceLinked="1"/>
        <c:majorTickMark val="out"/>
        <c:minorTickMark val="none"/>
        <c:tickLblPos val="nextTo"/>
        <c:spPr>
          <a:ln>
            <a:solidFill>
              <a:srgbClr val="000000"/>
            </a:solidFill>
          </a:ln>
        </c:spPr>
        <c:txPr>
          <a:bodyPr/>
          <a:lstStyle/>
          <a:p>
            <a:pPr>
              <a:defRPr>
                <a:solidFill>
                  <a:srgbClr val="000000"/>
                </a:solidFill>
              </a:defRPr>
            </a:pPr>
            <a:endParaRPr lang="en-US"/>
          </a:p>
        </c:txPr>
        <c:crossAx val="224589120"/>
        <c:crosses val="max"/>
        <c:crossBetween val="between"/>
      </c:valAx>
      <c:catAx>
        <c:axId val="224589120"/>
        <c:scaling>
          <c:orientation val="minMax"/>
        </c:scaling>
        <c:delete val="1"/>
        <c:axPos val="b"/>
        <c:numFmt formatCode="General" sourceLinked="1"/>
        <c:majorTickMark val="out"/>
        <c:minorTickMark val="none"/>
        <c:tickLblPos val="nextTo"/>
        <c:crossAx val="224591864"/>
        <c:crosses val="autoZero"/>
        <c:auto val="1"/>
        <c:lblAlgn val="ctr"/>
        <c:lblOffset val="100"/>
        <c:noMultiLvlLbl val="0"/>
      </c:catAx>
      <c:spPr>
        <a:noFill/>
        <a:ln w="25400">
          <a:noFill/>
        </a:ln>
      </c:spPr>
    </c:plotArea>
    <c:plotVisOnly val="1"/>
    <c:dispBlanksAs val="gap"/>
    <c:showDLblsOverMax val="0"/>
  </c:chart>
  <c:spPr>
    <a:solidFill>
      <a:schemeClr val="tx1"/>
    </a:solidFill>
    <a:ln>
      <a:noFill/>
    </a:ln>
  </c:spPr>
  <c:txPr>
    <a:bodyPr/>
    <a:lstStyle/>
    <a:p>
      <a:pPr>
        <a:defRPr sz="1400" b="1" i="0"/>
      </a:pPr>
      <a:endParaRPr lang="en-US"/>
    </a:p>
  </c:txPr>
  <c:externalData r:id="rId2">
    <c:autoUpdate val="0"/>
  </c:externalData>
  <c:userShapes r:id="rId3"/>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42737472542772"/>
          <c:y val="5.1167895416888348E-2"/>
          <c:w val="0.89733169291338588"/>
          <c:h val="0.80763656496062985"/>
        </c:manualLayout>
      </c:layout>
      <c:lineChart>
        <c:grouping val="standard"/>
        <c:varyColors val="0"/>
        <c:ser>
          <c:idx val="0"/>
          <c:order val="0"/>
          <c:spPr>
            <a:ln w="57150">
              <a:solidFill>
                <a:schemeClr val="tx2"/>
              </a:solidFill>
            </a:ln>
          </c:spPr>
          <c:marker>
            <c:symbol val="none"/>
          </c:marker>
          <c:dPt>
            <c:idx val="1"/>
            <c:bubble3D val="0"/>
          </c:dPt>
          <c:dPt>
            <c:idx val="2"/>
            <c:bubble3D val="0"/>
          </c:dPt>
          <c:dPt>
            <c:idx val="3"/>
            <c:bubble3D val="0"/>
          </c:dPt>
          <c:val>
            <c:numRef>
              <c:f>Sheet1!$B$2:$B$8</c:f>
              <c:numCache>
                <c:formatCode>0.0</c:formatCode>
                <c:ptCount val="7"/>
                <c:pt idx="0" formatCode="General">
                  <c:v>30.7</c:v>
                </c:pt>
                <c:pt idx="1">
                  <c:v>32.5</c:v>
                </c:pt>
                <c:pt idx="2" formatCode="General">
                  <c:v>31.2</c:v>
                </c:pt>
                <c:pt idx="3" formatCode="General">
                  <c:v>34.700000000000003</c:v>
                </c:pt>
                <c:pt idx="4" formatCode="General">
                  <c:v>33.700000000000003</c:v>
                </c:pt>
                <c:pt idx="5" formatCode="General">
                  <c:v>33.5</c:v>
                </c:pt>
                <c:pt idx="6" formatCode="General">
                  <c:v>32.1</c:v>
                </c:pt>
              </c:numCache>
            </c:numRef>
          </c:val>
          <c:smooth val="0"/>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Column1</c:v>
                      </c:pt>
                    </c:strCache>
                  </c:strRef>
                </c15:tx>
              </c15:filteredSeriesTitle>
            </c:ext>
            <c:ext xmlns:c15="http://schemas.microsoft.com/office/drawing/2012/chart" uri="{02D57815-91ED-43cb-92C2-25804820EDAC}">
              <c15:filteredCategoryTitle>
                <c15:cat>
                  <c:numRef>
                    <c:extLst>
                      <c:ext uri="{02D57815-91ED-43cb-92C2-25804820EDAC}">
                        <c15:formulaRef>
                          <c15:sqref>Sheet1!$A$2:$A$8</c15:sqref>
                        </c15:formulaRef>
                      </c:ext>
                    </c:extLst>
                    <c:numCache>
                      <c:formatCode>General</c:formatCode>
                      <c:ptCount val="7"/>
                      <c:pt idx="0">
                        <c:v>2008</c:v>
                      </c:pt>
                      <c:pt idx="1">
                        <c:v>2009</c:v>
                      </c:pt>
                      <c:pt idx="2">
                        <c:v>2010</c:v>
                      </c:pt>
                      <c:pt idx="3">
                        <c:v>2011</c:v>
                      </c:pt>
                      <c:pt idx="4">
                        <c:v>2012</c:v>
                      </c:pt>
                      <c:pt idx="5">
                        <c:v>2013</c:v>
                      </c:pt>
                      <c:pt idx="6">
                        <c:v>2014</c:v>
                      </c:pt>
                    </c:numCache>
                  </c:numRef>
                </c15:cat>
              </c15:filteredCategoryTitle>
            </c:ext>
          </c:extLst>
        </c:ser>
        <c:ser>
          <c:idx val="1"/>
          <c:order val="1"/>
          <c:spPr>
            <a:ln w="50800">
              <a:solidFill>
                <a:schemeClr val="tx1"/>
              </a:solidFill>
              <a:prstDash val="sysDash"/>
            </a:ln>
          </c:spPr>
          <c:marker>
            <c:symbol val="none"/>
          </c:marker>
          <c:val>
            <c:numRef>
              <c:f>Sheet1!$C$2:$C$8</c:f>
              <c:numCache>
                <c:formatCode>General</c:formatCode>
                <c:ptCount val="7"/>
                <c:pt idx="0">
                  <c:v>27.6</c:v>
                </c:pt>
                <c:pt idx="1">
                  <c:v>27.6</c:v>
                </c:pt>
                <c:pt idx="2">
                  <c:v>27.6</c:v>
                </c:pt>
                <c:pt idx="3">
                  <c:v>27.6</c:v>
                </c:pt>
                <c:pt idx="4">
                  <c:v>27.6</c:v>
                </c:pt>
                <c:pt idx="5">
                  <c:v>27.6</c:v>
                </c:pt>
                <c:pt idx="6">
                  <c:v>27.6</c:v>
                </c:pt>
              </c:numCache>
            </c:numRef>
          </c:val>
          <c:smooth val="0"/>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Column2</c:v>
                      </c:pt>
                    </c:strCache>
                  </c:strRef>
                </c15:tx>
              </c15:filteredSeriesTitle>
            </c:ext>
            <c:ext xmlns:c15="http://schemas.microsoft.com/office/drawing/2012/chart" uri="{02D57815-91ED-43cb-92C2-25804820EDAC}">
              <c15:filteredCategoryTitle>
                <c15:cat>
                  <c:numRef>
                    <c:extLst>
                      <c:ext uri="{02D57815-91ED-43cb-92C2-25804820EDAC}">
                        <c15:formulaRef>
                          <c15:sqref>Sheet1!$A$2:$A$8</c15:sqref>
                        </c15:formulaRef>
                      </c:ext>
                    </c:extLst>
                    <c:numCache>
                      <c:formatCode>General</c:formatCode>
                      <c:ptCount val="7"/>
                      <c:pt idx="0">
                        <c:v>2008</c:v>
                      </c:pt>
                      <c:pt idx="1">
                        <c:v>2009</c:v>
                      </c:pt>
                      <c:pt idx="2">
                        <c:v>2010</c:v>
                      </c:pt>
                      <c:pt idx="3">
                        <c:v>2011</c:v>
                      </c:pt>
                      <c:pt idx="4">
                        <c:v>2012</c:v>
                      </c:pt>
                      <c:pt idx="5">
                        <c:v>2013</c:v>
                      </c:pt>
                      <c:pt idx="6">
                        <c:v>2014</c:v>
                      </c:pt>
                    </c:numCache>
                  </c:numRef>
                </c15:cat>
              </c15:filteredCategoryTitle>
            </c:ext>
          </c:extLst>
        </c:ser>
        <c:dLbls>
          <c:showLegendKey val="0"/>
          <c:showVal val="0"/>
          <c:showCatName val="0"/>
          <c:showSerName val="0"/>
          <c:showPercent val="0"/>
          <c:showBubbleSize val="0"/>
        </c:dLbls>
        <c:smooth val="0"/>
        <c:axId val="224589904"/>
        <c:axId val="224590296"/>
      </c:lineChart>
      <c:catAx>
        <c:axId val="224589904"/>
        <c:scaling>
          <c:orientation val="minMax"/>
        </c:scaling>
        <c:delete val="0"/>
        <c:axPos val="b"/>
        <c:numFmt formatCode="General" sourceLinked="0"/>
        <c:majorTickMark val="none"/>
        <c:minorTickMark val="in"/>
        <c:tickLblPos val="nextTo"/>
        <c:spPr>
          <a:ln/>
        </c:spPr>
        <c:txPr>
          <a:bodyPr/>
          <a:lstStyle/>
          <a:p>
            <a:pPr>
              <a:defRPr sz="1600"/>
            </a:pPr>
            <a:endParaRPr lang="en-US"/>
          </a:p>
        </c:txPr>
        <c:crossAx val="224590296"/>
        <c:crosses val="autoZero"/>
        <c:auto val="1"/>
        <c:lblAlgn val="ctr"/>
        <c:lblOffset val="100"/>
        <c:noMultiLvlLbl val="0"/>
      </c:catAx>
      <c:valAx>
        <c:axId val="224590296"/>
        <c:scaling>
          <c:orientation val="minMax"/>
        </c:scaling>
        <c:delete val="0"/>
        <c:axPos val="l"/>
        <c:majorGridlines>
          <c:spPr>
            <a:ln>
              <a:solidFill>
                <a:schemeClr val="bg1">
                  <a:lumMod val="85000"/>
                </a:schemeClr>
              </a:solidFill>
              <a:prstDash val="sysDash"/>
            </a:ln>
          </c:spPr>
        </c:majorGridlines>
        <c:numFmt formatCode="0" sourceLinked="0"/>
        <c:majorTickMark val="in"/>
        <c:minorTickMark val="none"/>
        <c:tickLblPos val="nextTo"/>
        <c:txPr>
          <a:bodyPr/>
          <a:lstStyle/>
          <a:p>
            <a:pPr>
              <a:defRPr sz="1600"/>
            </a:pPr>
            <a:endParaRPr lang="en-US"/>
          </a:p>
        </c:txPr>
        <c:crossAx val="224589904"/>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92274042667743"/>
          <c:y val="0.1010412930069248"/>
          <c:w val="0.8586399937187339"/>
          <c:h val="0.76280537268357151"/>
        </c:manualLayout>
      </c:layout>
      <c:barChart>
        <c:barDir val="bar"/>
        <c:grouping val="clustered"/>
        <c:varyColors val="0"/>
        <c:ser>
          <c:idx val="0"/>
          <c:order val="0"/>
          <c:tx>
            <c:strRef>
              <c:f>Sheet1!$B$1</c:f>
              <c:strCache>
                <c:ptCount val="1"/>
                <c:pt idx="0">
                  <c:v>rate</c:v>
                </c:pt>
              </c:strCache>
            </c:strRef>
          </c:tx>
          <c:spPr>
            <a:ln>
              <a:solidFill>
                <a:schemeClr val="tx1"/>
              </a:solidFill>
            </a:ln>
          </c:spPr>
          <c:invertIfNegative val="0"/>
          <c:dPt>
            <c:idx val="0"/>
            <c:invertIfNegative val="0"/>
            <c:bubble3D val="0"/>
            <c:spPr>
              <a:solidFill>
                <a:schemeClr val="bg1">
                  <a:lumMod val="65000"/>
                </a:schemeClr>
              </a:solidFill>
              <a:ln>
                <a:solidFill>
                  <a:schemeClr val="tx1"/>
                </a:solidFill>
              </a:ln>
            </c:spPr>
          </c:dPt>
          <c:dPt>
            <c:idx val="1"/>
            <c:invertIfNegative val="0"/>
            <c:bubble3D val="0"/>
            <c:spPr>
              <a:solidFill>
                <a:schemeClr val="bg1">
                  <a:lumMod val="75000"/>
                </a:schemeClr>
              </a:solidFill>
              <a:ln>
                <a:solidFill>
                  <a:schemeClr val="tx1"/>
                </a:solidFill>
              </a:ln>
            </c:spPr>
          </c:dPt>
          <c:dPt>
            <c:idx val="2"/>
            <c:invertIfNegative val="0"/>
            <c:bubble3D val="0"/>
            <c:spPr>
              <a:solidFill>
                <a:srgbClr val="FB5192"/>
              </a:solidFill>
              <a:ln>
                <a:solidFill>
                  <a:schemeClr val="tx1"/>
                </a:solidFill>
              </a:ln>
            </c:spPr>
          </c:dPt>
          <c:dPt>
            <c:idx val="3"/>
            <c:invertIfNegative val="0"/>
            <c:bubble3D val="0"/>
            <c:spPr>
              <a:solidFill>
                <a:schemeClr val="accent4"/>
              </a:solidFill>
              <a:ln>
                <a:solidFill>
                  <a:schemeClr val="tx1"/>
                </a:solidFill>
              </a:ln>
            </c:spPr>
          </c:dPt>
          <c:dPt>
            <c:idx val="4"/>
            <c:invertIfNegative val="0"/>
            <c:bubble3D val="0"/>
            <c:spPr>
              <a:solidFill>
                <a:srgbClr val="8064A2"/>
              </a:solidFill>
              <a:ln>
                <a:solidFill>
                  <a:schemeClr val="tx1"/>
                </a:solidFill>
              </a:ln>
            </c:spPr>
          </c:dPt>
          <c:dPt>
            <c:idx val="5"/>
            <c:invertIfNegative val="0"/>
            <c:bubble3D val="0"/>
            <c:spPr>
              <a:solidFill>
                <a:srgbClr val="B3A2C7"/>
              </a:solidFill>
              <a:ln>
                <a:solidFill>
                  <a:schemeClr val="tx1"/>
                </a:solidFill>
              </a:ln>
            </c:spPr>
          </c:dPt>
          <c:dPt>
            <c:idx val="6"/>
            <c:invertIfNegative val="0"/>
            <c:bubble3D val="0"/>
            <c:spPr>
              <a:solidFill>
                <a:schemeClr val="accent4">
                  <a:lumMod val="40000"/>
                  <a:lumOff val="60000"/>
                </a:schemeClr>
              </a:solidFill>
              <a:ln>
                <a:solidFill>
                  <a:schemeClr val="tx1"/>
                </a:solidFill>
              </a:ln>
            </c:spPr>
          </c:dPt>
          <c:dPt>
            <c:idx val="7"/>
            <c:invertIfNegative val="0"/>
            <c:bubble3D val="0"/>
            <c:spPr>
              <a:solidFill>
                <a:srgbClr val="376092"/>
              </a:solidFill>
              <a:ln>
                <a:solidFill>
                  <a:schemeClr val="tx1"/>
                </a:solidFill>
              </a:ln>
            </c:spPr>
          </c:dPt>
          <c:dPt>
            <c:idx val="8"/>
            <c:invertIfNegative val="0"/>
            <c:bubble3D val="0"/>
            <c:spPr>
              <a:solidFill>
                <a:srgbClr val="31859C"/>
              </a:solidFill>
              <a:ln>
                <a:solidFill>
                  <a:schemeClr val="tx1"/>
                </a:solidFill>
              </a:ln>
            </c:spPr>
          </c:dPt>
          <c:dPt>
            <c:idx val="9"/>
            <c:invertIfNegative val="0"/>
            <c:bubble3D val="0"/>
            <c:spPr>
              <a:solidFill>
                <a:srgbClr val="215968"/>
              </a:solidFill>
              <a:ln>
                <a:solidFill>
                  <a:schemeClr val="tx1"/>
                </a:solidFill>
              </a:ln>
            </c:spPr>
          </c:dPt>
          <c:dPt>
            <c:idx val="10"/>
            <c:invertIfNegative val="0"/>
            <c:bubble3D val="0"/>
            <c:spPr>
              <a:solidFill>
                <a:srgbClr val="4BACC6"/>
              </a:solidFill>
              <a:ln>
                <a:solidFill>
                  <a:schemeClr val="tx1"/>
                </a:solidFill>
              </a:ln>
            </c:spPr>
          </c:dPt>
          <c:dPt>
            <c:idx val="11"/>
            <c:invertIfNegative val="0"/>
            <c:bubble3D val="0"/>
            <c:spPr>
              <a:solidFill>
                <a:srgbClr val="93CDDD"/>
              </a:solidFill>
              <a:ln>
                <a:solidFill>
                  <a:schemeClr val="tx1"/>
                </a:solidFill>
              </a:ln>
            </c:spPr>
          </c:dPt>
          <c:dPt>
            <c:idx val="12"/>
            <c:invertIfNegative val="0"/>
            <c:bubble3D val="0"/>
            <c:spPr>
              <a:solidFill>
                <a:schemeClr val="accent6">
                  <a:lumMod val="50000"/>
                </a:schemeClr>
              </a:solidFill>
              <a:ln>
                <a:solidFill>
                  <a:schemeClr val="tx1"/>
                </a:solidFill>
              </a:ln>
            </c:spPr>
          </c:dPt>
          <c:dPt>
            <c:idx val="13"/>
            <c:invertIfNegative val="0"/>
            <c:bubble3D val="0"/>
            <c:spPr>
              <a:solidFill>
                <a:srgbClr val="4F6228"/>
              </a:solidFill>
              <a:ln>
                <a:solidFill>
                  <a:schemeClr val="tx1"/>
                </a:solidFill>
              </a:ln>
            </c:spPr>
          </c:dPt>
          <c:dPt>
            <c:idx val="14"/>
            <c:invertIfNegative val="0"/>
            <c:bubble3D val="0"/>
            <c:spPr>
              <a:solidFill>
                <a:srgbClr val="77933C"/>
              </a:solidFill>
              <a:ln>
                <a:solidFill>
                  <a:schemeClr val="tx1"/>
                </a:solidFill>
              </a:ln>
            </c:spPr>
          </c:dPt>
          <c:dPt>
            <c:idx val="15"/>
            <c:invertIfNegative val="0"/>
            <c:bubble3D val="0"/>
            <c:spPr>
              <a:solidFill>
                <a:srgbClr val="9BBB59"/>
              </a:solidFill>
              <a:ln>
                <a:solidFill>
                  <a:schemeClr val="tx1"/>
                </a:solidFill>
              </a:ln>
            </c:spPr>
          </c:dPt>
          <c:dPt>
            <c:idx val="16"/>
            <c:invertIfNegative val="0"/>
            <c:bubble3D val="0"/>
            <c:spPr>
              <a:solidFill>
                <a:srgbClr val="C4D69B"/>
              </a:solidFill>
              <a:ln>
                <a:solidFill>
                  <a:schemeClr val="tx1"/>
                </a:solidFill>
              </a:ln>
            </c:spPr>
          </c:dPt>
          <c:dPt>
            <c:idx val="17"/>
            <c:invertIfNegative val="0"/>
            <c:bubble3D val="0"/>
            <c:spPr>
              <a:solidFill>
                <a:srgbClr val="D7E4BD"/>
              </a:solidFill>
              <a:ln>
                <a:solidFill>
                  <a:schemeClr val="tx1"/>
                </a:solidFill>
              </a:ln>
            </c:spPr>
          </c:dPt>
          <c:dPt>
            <c:idx val="18"/>
            <c:invertIfNegative val="0"/>
            <c:bubble3D val="0"/>
            <c:spPr>
              <a:solidFill>
                <a:srgbClr val="EBF1DE"/>
              </a:solidFill>
              <a:ln>
                <a:solidFill>
                  <a:schemeClr val="tx1"/>
                </a:solidFill>
              </a:ln>
            </c:spPr>
          </c:dPt>
          <c:dPt>
            <c:idx val="19"/>
            <c:invertIfNegative val="0"/>
            <c:bubble3D val="0"/>
            <c:spPr>
              <a:solidFill>
                <a:schemeClr val="accent6">
                  <a:lumMod val="40000"/>
                  <a:lumOff val="60000"/>
                </a:schemeClr>
              </a:solidFill>
              <a:ln>
                <a:solidFill>
                  <a:schemeClr val="tx1"/>
                </a:solidFill>
              </a:ln>
            </c:spPr>
          </c:dPt>
          <c:dPt>
            <c:idx val="20"/>
            <c:invertIfNegative val="0"/>
            <c:bubble3D val="0"/>
            <c:spPr>
              <a:solidFill>
                <a:schemeClr val="accent6">
                  <a:lumMod val="20000"/>
                  <a:lumOff val="80000"/>
                </a:schemeClr>
              </a:solidFill>
              <a:ln>
                <a:solidFill>
                  <a:schemeClr val="tx1"/>
                </a:solidFill>
              </a:ln>
            </c:spPr>
          </c:dPt>
          <c:errBars>
            <c:errBarType val="both"/>
            <c:errValType val="cust"/>
            <c:noEndCap val="0"/>
            <c:plus>
              <c:numRef>
                <c:f>Sheet1!$E$2:$E$24</c:f>
                <c:numCache>
                  <c:formatCode>General</c:formatCode>
                  <c:ptCount val="20"/>
                  <c:pt idx="1">
                    <c:v>2.0249999999999999</c:v>
                  </c:pt>
                  <c:pt idx="2">
                    <c:v>1.7050000000000001</c:v>
                  </c:pt>
                  <c:pt idx="4">
                    <c:v>2.411</c:v>
                  </c:pt>
                  <c:pt idx="5">
                    <c:v>2.117</c:v>
                  </c:pt>
                  <c:pt idx="7">
                    <c:v>15.778</c:v>
                  </c:pt>
                  <c:pt idx="8">
                    <c:v>3.5870000000000002</c:v>
                  </c:pt>
                  <c:pt idx="9">
                    <c:v>3.45</c:v>
                  </c:pt>
                  <c:pt idx="10">
                    <c:v>4.1749999999999998</c:v>
                  </c:pt>
                  <c:pt idx="11">
                    <c:v>2.2149999999999999</c:v>
                  </c:pt>
                  <c:pt idx="13">
                    <c:v>6.1349999999999998</c:v>
                  </c:pt>
                  <c:pt idx="14">
                    <c:v>4.1360000000000001</c:v>
                  </c:pt>
                  <c:pt idx="15">
                    <c:v>4.8019999999999996</c:v>
                  </c:pt>
                  <c:pt idx="16">
                    <c:v>5.351</c:v>
                  </c:pt>
                  <c:pt idx="17">
                    <c:v>2.94</c:v>
                  </c:pt>
                  <c:pt idx="18">
                    <c:v>3.2930000000000001</c:v>
                  </c:pt>
                </c:numCache>
              </c:numRef>
            </c:plus>
            <c:minus>
              <c:numRef>
                <c:f>Sheet1!$E$2:$E$24</c:f>
                <c:numCache>
                  <c:formatCode>General</c:formatCode>
                  <c:ptCount val="20"/>
                  <c:pt idx="1">
                    <c:v>2.0249999999999999</c:v>
                  </c:pt>
                  <c:pt idx="2">
                    <c:v>1.7050000000000001</c:v>
                  </c:pt>
                  <c:pt idx="4">
                    <c:v>2.411</c:v>
                  </c:pt>
                  <c:pt idx="5">
                    <c:v>2.117</c:v>
                  </c:pt>
                  <c:pt idx="7">
                    <c:v>15.778</c:v>
                  </c:pt>
                  <c:pt idx="8">
                    <c:v>3.5870000000000002</c:v>
                  </c:pt>
                  <c:pt idx="9">
                    <c:v>3.45</c:v>
                  </c:pt>
                  <c:pt idx="10">
                    <c:v>4.1749999999999998</c:v>
                  </c:pt>
                  <c:pt idx="11">
                    <c:v>2.2149999999999999</c:v>
                  </c:pt>
                  <c:pt idx="13">
                    <c:v>6.1349999999999998</c:v>
                  </c:pt>
                  <c:pt idx="14">
                    <c:v>4.1360000000000001</c:v>
                  </c:pt>
                  <c:pt idx="15">
                    <c:v>4.8019999999999996</c:v>
                  </c:pt>
                  <c:pt idx="16">
                    <c:v>5.351</c:v>
                  </c:pt>
                  <c:pt idx="17">
                    <c:v>2.94</c:v>
                  </c:pt>
                  <c:pt idx="18">
                    <c:v>3.2930000000000001</c:v>
                  </c:pt>
                </c:numCache>
              </c:numRef>
            </c:minus>
          </c:errBars>
          <c:cat>
            <c:strRef>
              <c:f>Sheet1!$A$2:$A$24</c:f>
              <c:strCache>
                <c:ptCount val="19"/>
                <c:pt idx="1">
                  <c:v>2008 Total *</c:v>
                </c:pt>
                <c:pt idx="2">
                  <c:v>2015 Total</c:v>
                </c:pt>
                <c:pt idx="4">
                  <c:v>Male</c:v>
                </c:pt>
                <c:pt idx="5">
                  <c:v>Female</c:v>
                </c:pt>
                <c:pt idx="7">
                  <c:v>American Indian</c:v>
                </c:pt>
                <c:pt idx="8">
                  <c:v>Asian</c:v>
                </c:pt>
                <c:pt idx="9">
                  <c:v>Hispanic</c:v>
                </c:pt>
                <c:pt idx="10">
                  <c:v>Black</c:v>
                </c:pt>
                <c:pt idx="11">
                  <c:v>White</c:v>
                </c:pt>
                <c:pt idx="13">
                  <c:v>&lt;High School</c:v>
                </c:pt>
                <c:pt idx="14">
                  <c:v>High School</c:v>
                </c:pt>
                <c:pt idx="15">
                  <c:v>Some College</c:v>
                </c:pt>
                <c:pt idx="16">
                  <c:v>Associates Degree</c:v>
                </c:pt>
                <c:pt idx="17">
                  <c:v>4 Year College Degree</c:v>
                </c:pt>
                <c:pt idx="18">
                  <c:v>Advanced Degree</c:v>
                </c:pt>
              </c:strCache>
            </c:strRef>
          </c:cat>
          <c:val>
            <c:numRef>
              <c:f>Sheet1!$B$2:$B$24</c:f>
              <c:numCache>
                <c:formatCode>General</c:formatCode>
                <c:ptCount val="20"/>
                <c:pt idx="1">
                  <c:v>30.7</c:v>
                </c:pt>
                <c:pt idx="2">
                  <c:v>32.299999999999997</c:v>
                </c:pt>
                <c:pt idx="4">
                  <c:v>30.8</c:v>
                </c:pt>
                <c:pt idx="5">
                  <c:v>33.6</c:v>
                </c:pt>
                <c:pt idx="7">
                  <c:v>44.9</c:v>
                </c:pt>
                <c:pt idx="8">
                  <c:v>12.2</c:v>
                </c:pt>
                <c:pt idx="9">
                  <c:v>24.3</c:v>
                </c:pt>
                <c:pt idx="10">
                  <c:v>39.6</c:v>
                </c:pt>
                <c:pt idx="11">
                  <c:v>33.700000000000003</c:v>
                </c:pt>
                <c:pt idx="13">
                  <c:v>58.3</c:v>
                </c:pt>
                <c:pt idx="14">
                  <c:v>45.5</c:v>
                </c:pt>
                <c:pt idx="15">
                  <c:v>46.8</c:v>
                </c:pt>
                <c:pt idx="16">
                  <c:v>39.299999999999997</c:v>
                </c:pt>
                <c:pt idx="17">
                  <c:v>18.600000000000001</c:v>
                </c:pt>
                <c:pt idx="18">
                  <c:v>14.4</c:v>
                </c:pt>
              </c:numCache>
            </c:numRef>
          </c:val>
        </c:ser>
        <c:dLbls>
          <c:showLegendKey val="0"/>
          <c:showVal val="0"/>
          <c:showCatName val="0"/>
          <c:showSerName val="0"/>
          <c:showPercent val="0"/>
          <c:showBubbleSize val="0"/>
        </c:dLbls>
        <c:gapWidth val="0"/>
        <c:axId val="193711792"/>
        <c:axId val="193713752"/>
      </c:barChart>
      <c:barChart>
        <c:barDir val="bar"/>
        <c:grouping val="clustered"/>
        <c:varyColors val="0"/>
        <c:ser>
          <c:idx val="1"/>
          <c:order val="1"/>
          <c:tx>
            <c:strRef>
              <c:f>Sheet1!$F$1</c:f>
              <c:strCache>
                <c:ptCount val="1"/>
                <c:pt idx="0">
                  <c:v>Target</c:v>
                </c:pt>
              </c:strCache>
            </c:strRef>
          </c:tx>
          <c:spPr>
            <a:noFill/>
            <a:ln>
              <a:noFill/>
            </a:ln>
          </c:spPr>
          <c:invertIfNegative val="0"/>
          <c:trendline>
            <c:spPr>
              <a:ln w="44450">
                <a:solidFill>
                  <a:schemeClr val="tx1"/>
                </a:solidFill>
                <a:prstDash val="sysDash"/>
              </a:ln>
            </c:spPr>
            <c:trendlineType val="linear"/>
            <c:dispRSqr val="0"/>
            <c:dispEq val="0"/>
          </c:trendline>
          <c:cat>
            <c:strRef>
              <c:f>Sheet1!$A$2:$A$24</c:f>
              <c:strCache>
                <c:ptCount val="19"/>
                <c:pt idx="1">
                  <c:v>2008 Total *</c:v>
                </c:pt>
                <c:pt idx="2">
                  <c:v>2015 Total</c:v>
                </c:pt>
                <c:pt idx="4">
                  <c:v>Male</c:v>
                </c:pt>
                <c:pt idx="5">
                  <c:v>Female</c:v>
                </c:pt>
                <c:pt idx="7">
                  <c:v>American Indian</c:v>
                </c:pt>
                <c:pt idx="8">
                  <c:v>Asian</c:v>
                </c:pt>
                <c:pt idx="9">
                  <c:v>Hispanic</c:v>
                </c:pt>
                <c:pt idx="10">
                  <c:v>Black</c:v>
                </c:pt>
                <c:pt idx="11">
                  <c:v>White</c:v>
                </c:pt>
                <c:pt idx="13">
                  <c:v>&lt;High School</c:v>
                </c:pt>
                <c:pt idx="14">
                  <c:v>High School</c:v>
                </c:pt>
                <c:pt idx="15">
                  <c:v>Some College</c:v>
                </c:pt>
                <c:pt idx="16">
                  <c:v>Associates Degree</c:v>
                </c:pt>
                <c:pt idx="17">
                  <c:v>4 Year College Degree</c:v>
                </c:pt>
                <c:pt idx="18">
                  <c:v>Advanced Degree</c:v>
                </c:pt>
              </c:strCache>
            </c:strRef>
          </c:cat>
          <c:val>
            <c:numRef>
              <c:f>Sheet1!$F$2:$F$24</c:f>
              <c:numCache>
                <c:formatCode>General</c:formatCode>
                <c:ptCount val="20"/>
                <c:pt idx="2">
                  <c:v>27.6</c:v>
                </c:pt>
                <c:pt idx="18">
                  <c:v>27.6</c:v>
                </c:pt>
              </c:numCache>
            </c:numRef>
          </c:val>
        </c:ser>
        <c:dLbls>
          <c:showLegendKey val="0"/>
          <c:showVal val="0"/>
          <c:showCatName val="0"/>
          <c:showSerName val="0"/>
          <c:showPercent val="0"/>
          <c:showBubbleSize val="0"/>
        </c:dLbls>
        <c:gapWidth val="500"/>
        <c:overlap val="-100"/>
        <c:axId val="193714144"/>
        <c:axId val="193712184"/>
      </c:barChart>
      <c:catAx>
        <c:axId val="193711792"/>
        <c:scaling>
          <c:orientation val="maxMin"/>
        </c:scaling>
        <c:delete val="0"/>
        <c:axPos val="l"/>
        <c:numFmt formatCode="General" sourceLinked="1"/>
        <c:majorTickMark val="none"/>
        <c:minorTickMark val="none"/>
        <c:tickLblPos val="nextTo"/>
        <c:spPr>
          <a:ln>
            <a:solidFill>
              <a:schemeClr val="tx1"/>
            </a:solidFill>
          </a:ln>
        </c:spPr>
        <c:txPr>
          <a:bodyPr/>
          <a:lstStyle/>
          <a:p>
            <a:pPr>
              <a:defRPr sz="1100" baseline="0">
                <a:latin typeface="Verdana" panose="020B0604030504040204" pitchFamily="34" charset="0"/>
                <a:ea typeface="Verdana" panose="020B0604030504040204" pitchFamily="34" charset="0"/>
                <a:cs typeface="Verdana" panose="020B0604030504040204" pitchFamily="34" charset="0"/>
              </a:defRPr>
            </a:pPr>
            <a:endParaRPr lang="en-US"/>
          </a:p>
        </c:txPr>
        <c:crossAx val="193713752"/>
        <c:crosses val="autoZero"/>
        <c:auto val="1"/>
        <c:lblAlgn val="ctr"/>
        <c:lblOffset val="9"/>
        <c:noMultiLvlLbl val="0"/>
      </c:catAx>
      <c:valAx>
        <c:axId val="193713752"/>
        <c:scaling>
          <c:orientation val="minMax"/>
          <c:min val="0"/>
        </c:scaling>
        <c:delete val="0"/>
        <c:axPos val="b"/>
        <c:majorGridlines>
          <c:spPr>
            <a:ln cmpd="sng">
              <a:solidFill>
                <a:schemeClr val="bg1">
                  <a:lumMod val="85000"/>
                </a:schemeClr>
              </a:solidFill>
              <a:prstDash val="sysDash"/>
            </a:ln>
          </c:spPr>
        </c:majorGridlines>
        <c:title>
          <c:tx>
            <c:rich>
              <a:bodyPr/>
              <a:lstStyle/>
              <a:p>
                <a:pPr algn="r">
                  <a:defRPr>
                    <a:latin typeface="Verdana" panose="020B0604030504040204" pitchFamily="34" charset="0"/>
                    <a:ea typeface="Verdana" panose="020B0604030504040204" pitchFamily="34" charset="0"/>
                    <a:cs typeface="Verdana" panose="020B0604030504040204" pitchFamily="34" charset="0"/>
                  </a:defRPr>
                </a:pPr>
                <a:r>
                  <a:rPr lang="en-US" sz="1500" b="1" i="0" baseline="0" dirty="0" smtClean="0">
                    <a:effectLst/>
                  </a:rPr>
                  <a:t>Rate per 1,000</a:t>
                </a:r>
                <a:endParaRPr lang="en-US" sz="1500" dirty="0">
                  <a:effectLst/>
                </a:endParaRPr>
              </a:p>
            </c:rich>
          </c:tx>
          <c:layout>
            <c:manualLayout>
              <c:xMode val="edge"/>
              <c:yMode val="edge"/>
              <c:x val="0.50876573120667612"/>
              <c:y val="0.94249361902081286"/>
            </c:manualLayout>
          </c:layout>
          <c:overlay val="0"/>
        </c:title>
        <c:numFmt formatCode="0" sourceLinked="0"/>
        <c:majorTickMark val="in"/>
        <c:minorTickMark val="in"/>
        <c:tickLblPos val="high"/>
        <c:spPr>
          <a:ln>
            <a:solidFill>
              <a:schemeClr val="tx1"/>
            </a:solidFill>
          </a:ln>
        </c:spPr>
        <c:txPr>
          <a:bodyPr/>
          <a:lstStyle/>
          <a:p>
            <a:pPr>
              <a:defRPr sz="1400">
                <a:latin typeface="Verdana" panose="020B0604030504040204" pitchFamily="34" charset="0"/>
                <a:ea typeface="Verdana" panose="020B0604030504040204" pitchFamily="34" charset="0"/>
                <a:cs typeface="Verdana" panose="020B0604030504040204" pitchFamily="34" charset="0"/>
              </a:defRPr>
            </a:pPr>
            <a:endParaRPr lang="en-US"/>
          </a:p>
        </c:txPr>
        <c:crossAx val="193711792"/>
        <c:crosses val="max"/>
        <c:crossBetween val="between"/>
        <c:majorUnit val="10"/>
        <c:minorUnit val="5"/>
      </c:valAx>
      <c:valAx>
        <c:axId val="193712184"/>
        <c:scaling>
          <c:orientation val="minMax"/>
          <c:max val="300"/>
          <c:min val="0"/>
        </c:scaling>
        <c:delete val="1"/>
        <c:axPos val="t"/>
        <c:numFmt formatCode="General" sourceLinked="1"/>
        <c:majorTickMark val="out"/>
        <c:minorTickMark val="none"/>
        <c:tickLblPos val="none"/>
        <c:crossAx val="193714144"/>
        <c:crosses val="max"/>
        <c:crossBetween val="between"/>
        <c:majorUnit val="50"/>
      </c:valAx>
      <c:catAx>
        <c:axId val="193714144"/>
        <c:scaling>
          <c:orientation val="minMax"/>
        </c:scaling>
        <c:delete val="1"/>
        <c:axPos val="l"/>
        <c:numFmt formatCode="General" sourceLinked="1"/>
        <c:majorTickMark val="out"/>
        <c:minorTickMark val="none"/>
        <c:tickLblPos val="none"/>
        <c:crossAx val="193712184"/>
        <c:crosses val="autoZero"/>
        <c:auto val="1"/>
        <c:lblAlgn val="ctr"/>
        <c:lblOffset val="100"/>
        <c:noMultiLvlLbl val="0"/>
      </c:catAx>
      <c:spPr>
        <a:ln>
          <a:noFill/>
        </a:ln>
      </c:spPr>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569419851226699E-2"/>
          <c:y val="8.4148600367685303E-2"/>
          <c:w val="0.89336492890995201"/>
          <c:h val="0.81213307240704502"/>
        </c:manualLayout>
      </c:layout>
      <c:lineChart>
        <c:grouping val="standard"/>
        <c:varyColors val="0"/>
        <c:ser>
          <c:idx val="1"/>
          <c:order val="1"/>
          <c:tx>
            <c:strRef>
              <c:f>Sheet1!$C$1</c:f>
              <c:strCache>
                <c:ptCount val="1"/>
                <c:pt idx="0">
                  <c:v>Male</c:v>
                </c:pt>
              </c:strCache>
            </c:strRef>
          </c:tx>
          <c:spPr>
            <a:ln w="50800">
              <a:solidFill>
                <a:srgbClr val="C00000"/>
              </a:solidFill>
              <a:prstDash val="solid"/>
            </a:ln>
          </c:spPr>
          <c:marker>
            <c:symbol val="square"/>
            <c:size val="8"/>
            <c:spPr>
              <a:solidFill>
                <a:srgbClr val="C00000"/>
              </a:solidFill>
              <a:ln>
                <a:solidFill>
                  <a:srgbClr val="C00000"/>
                </a:solidFill>
                <a:prstDash val="solid"/>
              </a:ln>
            </c:spPr>
          </c:marker>
          <c:cat>
            <c:strRef>
              <c:f>Sheet1!$A$2:$A$18</c:f>
              <c:strCache>
                <c:ptCount val="15"/>
                <c:pt idx="2">
                  <c:v>2002</c:v>
                </c:pt>
                <c:pt idx="3">
                  <c:v>2003</c:v>
                </c:pt>
                <c:pt idx="6">
                  <c:v>*2006</c:v>
                </c:pt>
                <c:pt idx="9">
                  <c:v>2009</c:v>
                </c:pt>
                <c:pt idx="12">
                  <c:v> </c:v>
                </c:pt>
                <c:pt idx="14">
                  <c:v>2014</c:v>
                </c:pt>
              </c:strCache>
            </c:strRef>
          </c:cat>
          <c:val>
            <c:numRef>
              <c:f>Sheet1!$C$2:$C$18</c:f>
              <c:numCache>
                <c:formatCode>General</c:formatCode>
                <c:ptCount val="17"/>
                <c:pt idx="2">
                  <c:v>31.2</c:v>
                </c:pt>
                <c:pt idx="3">
                  <c:v>32</c:v>
                </c:pt>
                <c:pt idx="6">
                  <c:v>34.5</c:v>
                </c:pt>
                <c:pt idx="9">
                  <c:v>37.700000000000003</c:v>
                </c:pt>
                <c:pt idx="14">
                  <c:v>40.9</c:v>
                </c:pt>
              </c:numCache>
            </c:numRef>
          </c:val>
          <c:smooth val="0"/>
        </c:ser>
        <c:ser>
          <c:idx val="4"/>
          <c:order val="2"/>
          <c:tx>
            <c:strRef>
              <c:f>Sheet1!$D$1</c:f>
              <c:strCache>
                <c:ptCount val="1"/>
                <c:pt idx="0">
                  <c:v>Female</c:v>
                </c:pt>
              </c:strCache>
            </c:strRef>
          </c:tx>
          <c:spPr>
            <a:ln w="50800" cmpd="sng">
              <a:solidFill>
                <a:srgbClr val="376092"/>
              </a:solidFill>
              <a:prstDash val="solid"/>
            </a:ln>
          </c:spPr>
          <c:marker>
            <c:symbol val="square"/>
            <c:size val="8"/>
            <c:spPr>
              <a:solidFill>
                <a:srgbClr val="376092"/>
              </a:solidFill>
              <a:ln>
                <a:solidFill>
                  <a:srgbClr val="376092"/>
                </a:solidFill>
              </a:ln>
            </c:spPr>
          </c:marker>
          <c:cat>
            <c:strRef>
              <c:f>Sheet1!$A$2:$A$18</c:f>
              <c:strCache>
                <c:ptCount val="15"/>
                <c:pt idx="2">
                  <c:v>2002</c:v>
                </c:pt>
                <c:pt idx="3">
                  <c:v>2003</c:v>
                </c:pt>
                <c:pt idx="6">
                  <c:v>*2006</c:v>
                </c:pt>
                <c:pt idx="9">
                  <c:v>2009</c:v>
                </c:pt>
                <c:pt idx="12">
                  <c:v> </c:v>
                </c:pt>
                <c:pt idx="14">
                  <c:v>2014</c:v>
                </c:pt>
              </c:strCache>
            </c:strRef>
          </c:cat>
          <c:val>
            <c:numRef>
              <c:f>Sheet1!$D$2:$D$18</c:f>
              <c:numCache>
                <c:formatCode>General</c:formatCode>
                <c:ptCount val="17"/>
                <c:pt idx="2">
                  <c:v>38.5</c:v>
                </c:pt>
                <c:pt idx="3">
                  <c:v>41.7</c:v>
                </c:pt>
                <c:pt idx="6">
                  <c:v>47</c:v>
                </c:pt>
                <c:pt idx="9">
                  <c:v>45.6</c:v>
                </c:pt>
                <c:pt idx="14">
                  <c:v>49.1</c:v>
                </c:pt>
              </c:numCache>
            </c:numRef>
          </c:val>
          <c:smooth val="0"/>
        </c:ser>
        <c:ser>
          <c:idx val="5"/>
          <c:order val="3"/>
          <c:tx>
            <c:strRef>
              <c:f>Sheet1!$E$1</c:f>
              <c:strCache>
                <c:ptCount val="1"/>
                <c:pt idx="0">
                  <c:v>Target</c:v>
                </c:pt>
              </c:strCache>
            </c:strRef>
          </c:tx>
          <c:spPr>
            <a:ln w="50800">
              <a:solidFill>
                <a:schemeClr val="tx1"/>
              </a:solidFill>
              <a:prstDash val="dash"/>
            </a:ln>
          </c:spPr>
          <c:marker>
            <c:symbol val="none"/>
          </c:marker>
          <c:cat>
            <c:strRef>
              <c:f>Sheet1!$A$2:$A$18</c:f>
              <c:strCache>
                <c:ptCount val="15"/>
                <c:pt idx="2">
                  <c:v>2002</c:v>
                </c:pt>
                <c:pt idx="3">
                  <c:v>2003</c:v>
                </c:pt>
                <c:pt idx="6">
                  <c:v>*2006</c:v>
                </c:pt>
                <c:pt idx="9">
                  <c:v>2009</c:v>
                </c:pt>
                <c:pt idx="12">
                  <c:v> </c:v>
                </c:pt>
                <c:pt idx="14">
                  <c:v>2014</c:v>
                </c:pt>
              </c:strCache>
            </c:strRef>
          </c:cat>
          <c:val>
            <c:numRef>
              <c:f>Sheet1!$E$2:$E$18</c:f>
              <c:numCache>
                <c:formatCode>General</c:formatCode>
                <c:ptCount val="17"/>
                <c:pt idx="6">
                  <c:v>45.3</c:v>
                </c:pt>
                <c:pt idx="9">
                  <c:v>45.3</c:v>
                </c:pt>
                <c:pt idx="14">
                  <c:v>45.3</c:v>
                </c:pt>
              </c:numCache>
            </c:numRef>
          </c:val>
          <c:smooth val="0"/>
        </c:ser>
        <c:dLbls>
          <c:showLegendKey val="0"/>
          <c:showVal val="0"/>
          <c:showCatName val="0"/>
          <c:showSerName val="0"/>
          <c:showPercent val="0"/>
          <c:showBubbleSize val="0"/>
        </c:dLbls>
        <c:marker val="1"/>
        <c:smooth val="0"/>
        <c:axId val="193711008"/>
        <c:axId val="193712576"/>
      </c:lineChart>
      <c:lineChart>
        <c:grouping val="standard"/>
        <c:varyColors val="0"/>
        <c:ser>
          <c:idx val="0"/>
          <c:order val="0"/>
          <c:tx>
            <c:strRef>
              <c:f>Sheet1!$B$1</c:f>
              <c:strCache>
                <c:ptCount val="1"/>
                <c:pt idx="0">
                  <c:v>Total</c:v>
                </c:pt>
              </c:strCache>
            </c:strRef>
          </c:tx>
          <c:spPr>
            <a:ln w="50800">
              <a:solidFill>
                <a:srgbClr val="7030A0"/>
              </a:solidFill>
              <a:prstDash val="solid"/>
            </a:ln>
          </c:spPr>
          <c:marker>
            <c:symbol val="square"/>
            <c:size val="8"/>
            <c:spPr>
              <a:solidFill>
                <a:srgbClr val="7030A0"/>
              </a:solidFill>
              <a:ln>
                <a:solidFill>
                  <a:srgbClr val="7030A0"/>
                </a:solidFill>
                <a:prstDash val="solid"/>
              </a:ln>
            </c:spPr>
          </c:marker>
          <c:cat>
            <c:strRef>
              <c:f>Sheet1!$A$2:$A$18</c:f>
              <c:strCache>
                <c:ptCount val="15"/>
                <c:pt idx="2">
                  <c:v>2002</c:v>
                </c:pt>
                <c:pt idx="3">
                  <c:v>2003</c:v>
                </c:pt>
                <c:pt idx="6">
                  <c:v>*2006</c:v>
                </c:pt>
                <c:pt idx="9">
                  <c:v>2009</c:v>
                </c:pt>
                <c:pt idx="12">
                  <c:v> </c:v>
                </c:pt>
                <c:pt idx="14">
                  <c:v>2014</c:v>
                </c:pt>
              </c:strCache>
            </c:strRef>
          </c:cat>
          <c:val>
            <c:numRef>
              <c:f>Sheet1!$B$2:$B$18</c:f>
              <c:numCache>
                <c:formatCode>General</c:formatCode>
                <c:ptCount val="17"/>
                <c:pt idx="2">
                  <c:v>35</c:v>
                </c:pt>
                <c:pt idx="3">
                  <c:v>37.200000000000003</c:v>
                </c:pt>
                <c:pt idx="6">
                  <c:v>41.2</c:v>
                </c:pt>
                <c:pt idx="9">
                  <c:v>42.1</c:v>
                </c:pt>
                <c:pt idx="14">
                  <c:v>45.3</c:v>
                </c:pt>
              </c:numCache>
            </c:numRef>
          </c:val>
          <c:smooth val="0"/>
        </c:ser>
        <c:dLbls>
          <c:showLegendKey val="0"/>
          <c:showVal val="0"/>
          <c:showCatName val="0"/>
          <c:showSerName val="0"/>
          <c:showPercent val="0"/>
          <c:showBubbleSize val="0"/>
        </c:dLbls>
        <c:marker val="1"/>
        <c:smooth val="0"/>
        <c:axId val="193712968"/>
        <c:axId val="194978096"/>
      </c:lineChart>
      <c:catAx>
        <c:axId val="193711008"/>
        <c:scaling>
          <c:orientation val="minMax"/>
        </c:scaling>
        <c:delete val="0"/>
        <c:axPos val="b"/>
        <c:numFmt formatCode="General" sourceLinked="0"/>
        <c:majorTickMark val="in"/>
        <c:minorTickMark val="none"/>
        <c:tickLblPos val="low"/>
        <c:spPr>
          <a:ln w="9525">
            <a:solidFill>
              <a:srgbClr val="7F7F7F"/>
            </a:solidFill>
            <a:prstDash val="solid"/>
          </a:ln>
        </c:spPr>
        <c:txPr>
          <a:bodyPr/>
          <a:lstStyle/>
          <a:p>
            <a:pPr>
              <a:defRPr sz="1300" b="0">
                <a:latin typeface="Verdana" panose="020B0604030504040204" pitchFamily="34" charset="0"/>
                <a:ea typeface="Verdana" panose="020B0604030504040204" pitchFamily="34" charset="0"/>
                <a:cs typeface="Verdana" panose="020B0604030504040204" pitchFamily="34" charset="0"/>
              </a:defRPr>
            </a:pPr>
            <a:endParaRPr lang="en-US"/>
          </a:p>
        </c:txPr>
        <c:crossAx val="193712576"/>
        <c:crosses val="autoZero"/>
        <c:auto val="1"/>
        <c:lblAlgn val="ctr"/>
        <c:lblOffset val="100"/>
        <c:tickLblSkip val="1"/>
        <c:tickMarkSkip val="1"/>
        <c:noMultiLvlLbl val="0"/>
      </c:catAx>
      <c:valAx>
        <c:axId val="193712576"/>
        <c:scaling>
          <c:orientation val="minMax"/>
          <c:max val="60"/>
          <c:min val="0"/>
        </c:scaling>
        <c:delete val="0"/>
        <c:axPos val="l"/>
        <c:majorGridlines>
          <c:spPr>
            <a:ln w="9482">
              <a:solidFill>
                <a:schemeClr val="bg1">
                  <a:lumMod val="85000"/>
                </a:schemeClr>
              </a:solidFill>
              <a:prstDash val="sysDash"/>
            </a:ln>
          </c:spPr>
        </c:majorGridlines>
        <c:numFmt formatCode="General" sourceLinked="1"/>
        <c:majorTickMark val="in"/>
        <c:minorTickMark val="none"/>
        <c:tickLblPos val="nextTo"/>
        <c:spPr>
          <a:ln w="9525">
            <a:solidFill>
              <a:srgbClr val="7F7F7F"/>
            </a:solidFill>
            <a:prstDash val="solid"/>
          </a:ln>
        </c:spPr>
        <c:txPr>
          <a:bodyPr rot="0" vert="horz"/>
          <a:lstStyle/>
          <a:p>
            <a:pPr>
              <a:defRPr sz="1600" b="0" i="0" u="none" strike="noStrike"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193711008"/>
        <c:crosses val="autoZero"/>
        <c:crossBetween val="midCat"/>
        <c:majorUnit val="10"/>
        <c:minorUnit val="5"/>
      </c:valAx>
      <c:catAx>
        <c:axId val="193712968"/>
        <c:scaling>
          <c:orientation val="minMax"/>
        </c:scaling>
        <c:delete val="1"/>
        <c:axPos val="b"/>
        <c:numFmt formatCode="General" sourceLinked="1"/>
        <c:majorTickMark val="out"/>
        <c:minorTickMark val="none"/>
        <c:tickLblPos val="none"/>
        <c:crossAx val="194978096"/>
        <c:crosses val="autoZero"/>
        <c:auto val="1"/>
        <c:lblAlgn val="ctr"/>
        <c:lblOffset val="100"/>
        <c:noMultiLvlLbl val="0"/>
      </c:catAx>
      <c:valAx>
        <c:axId val="194978096"/>
        <c:scaling>
          <c:orientation val="minMax"/>
          <c:max val="40"/>
        </c:scaling>
        <c:delete val="1"/>
        <c:axPos val="r"/>
        <c:numFmt formatCode="General" sourceLinked="1"/>
        <c:majorTickMark val="in"/>
        <c:minorTickMark val="none"/>
        <c:tickLblPos val="nextTo"/>
        <c:crossAx val="193712968"/>
        <c:crosses val="max"/>
        <c:crossBetween val="midCat"/>
        <c:majorUnit val="5"/>
        <c:minorUnit val="1"/>
      </c:valAx>
      <c:spPr>
        <a:noFill/>
        <a:ln w="25400">
          <a:noFill/>
        </a:ln>
      </c:spPr>
    </c:plotArea>
    <c:plotVisOnly val="1"/>
    <c:dispBlanksAs val="span"/>
    <c:showDLblsOverMax val="0"/>
  </c:chart>
  <c:spPr>
    <a:noFill/>
    <a:ln>
      <a:noFill/>
    </a:ln>
  </c:spPr>
  <c:txPr>
    <a:bodyPr/>
    <a:lstStyle/>
    <a:p>
      <a:pPr>
        <a:defRPr sz="1344" b="1" i="0" u="none" strike="noStrike" baseline="0">
          <a:solidFill>
            <a:schemeClr val="tx1"/>
          </a:solidFill>
          <a:latin typeface="Swis721 BT"/>
          <a:ea typeface="Swis721 BT"/>
          <a:cs typeface="Swis721 BT"/>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92274042667743"/>
          <c:y val="5.3498494547358458E-2"/>
          <c:w val="0.8586399937187339"/>
          <c:h val="0.80892686919022783"/>
        </c:manualLayout>
      </c:layout>
      <c:barChart>
        <c:barDir val="bar"/>
        <c:grouping val="clustered"/>
        <c:varyColors val="0"/>
        <c:ser>
          <c:idx val="0"/>
          <c:order val="0"/>
          <c:tx>
            <c:strRef>
              <c:f>Sheet1!$B$1</c:f>
              <c:strCache>
                <c:ptCount val="1"/>
                <c:pt idx="0">
                  <c:v>rate</c:v>
                </c:pt>
              </c:strCache>
            </c:strRef>
          </c:tx>
          <c:spPr>
            <a:ln>
              <a:solidFill>
                <a:schemeClr val="tx1"/>
              </a:solidFill>
            </a:ln>
          </c:spPr>
          <c:invertIfNegative val="0"/>
          <c:dPt>
            <c:idx val="0"/>
            <c:invertIfNegative val="0"/>
            <c:bubble3D val="0"/>
            <c:spPr>
              <a:solidFill>
                <a:schemeClr val="bg1">
                  <a:lumMod val="65000"/>
                </a:schemeClr>
              </a:solidFill>
              <a:ln>
                <a:solidFill>
                  <a:schemeClr val="tx1"/>
                </a:solidFill>
              </a:ln>
            </c:spPr>
          </c:dPt>
          <c:dPt>
            <c:idx val="1"/>
            <c:invertIfNegative val="0"/>
            <c:bubble3D val="0"/>
            <c:spPr>
              <a:solidFill>
                <a:schemeClr val="bg1">
                  <a:lumMod val="75000"/>
                </a:schemeClr>
              </a:solidFill>
              <a:ln>
                <a:solidFill>
                  <a:schemeClr val="tx1"/>
                </a:solidFill>
              </a:ln>
            </c:spPr>
          </c:dPt>
          <c:dPt>
            <c:idx val="2"/>
            <c:invertIfNegative val="0"/>
            <c:bubble3D val="0"/>
            <c:spPr>
              <a:solidFill>
                <a:srgbClr val="FB5192"/>
              </a:solidFill>
              <a:ln>
                <a:solidFill>
                  <a:schemeClr val="tx1"/>
                </a:solidFill>
              </a:ln>
            </c:spPr>
          </c:dPt>
          <c:dPt>
            <c:idx val="3"/>
            <c:invertIfNegative val="0"/>
            <c:bubble3D val="0"/>
            <c:spPr>
              <a:solidFill>
                <a:schemeClr val="accent4"/>
              </a:solidFill>
              <a:ln>
                <a:solidFill>
                  <a:schemeClr val="tx1"/>
                </a:solidFill>
              </a:ln>
            </c:spPr>
          </c:dPt>
          <c:dPt>
            <c:idx val="4"/>
            <c:invertIfNegative val="0"/>
            <c:bubble3D val="0"/>
            <c:spPr>
              <a:solidFill>
                <a:srgbClr val="8064A2"/>
              </a:solidFill>
              <a:ln>
                <a:solidFill>
                  <a:schemeClr val="tx1"/>
                </a:solidFill>
              </a:ln>
            </c:spPr>
          </c:dPt>
          <c:dPt>
            <c:idx val="5"/>
            <c:invertIfNegative val="0"/>
            <c:bubble3D val="0"/>
            <c:spPr>
              <a:solidFill>
                <a:srgbClr val="B3A2C7"/>
              </a:solidFill>
              <a:ln>
                <a:solidFill>
                  <a:schemeClr val="tx1"/>
                </a:solidFill>
              </a:ln>
            </c:spPr>
          </c:dPt>
          <c:dPt>
            <c:idx val="6"/>
            <c:invertIfNegative val="0"/>
            <c:bubble3D val="0"/>
            <c:spPr>
              <a:solidFill>
                <a:schemeClr val="accent4">
                  <a:lumMod val="60000"/>
                  <a:lumOff val="40000"/>
                </a:schemeClr>
              </a:solidFill>
              <a:ln>
                <a:solidFill>
                  <a:schemeClr val="tx1"/>
                </a:solidFill>
              </a:ln>
            </c:spPr>
          </c:dPt>
          <c:dPt>
            <c:idx val="7"/>
            <c:invertIfNegative val="0"/>
            <c:bubble3D val="0"/>
            <c:spPr>
              <a:solidFill>
                <a:srgbClr val="376092"/>
              </a:solidFill>
              <a:ln>
                <a:solidFill>
                  <a:schemeClr val="tx1"/>
                </a:solidFill>
              </a:ln>
            </c:spPr>
          </c:dPt>
          <c:dPt>
            <c:idx val="8"/>
            <c:invertIfNegative val="0"/>
            <c:bubble3D val="0"/>
            <c:spPr>
              <a:solidFill>
                <a:srgbClr val="31859C"/>
              </a:solidFill>
              <a:ln>
                <a:solidFill>
                  <a:schemeClr val="tx1"/>
                </a:solidFill>
              </a:ln>
            </c:spPr>
          </c:dPt>
          <c:dPt>
            <c:idx val="9"/>
            <c:invertIfNegative val="0"/>
            <c:bubble3D val="0"/>
            <c:spPr>
              <a:solidFill>
                <a:srgbClr val="215968"/>
              </a:solidFill>
              <a:ln>
                <a:solidFill>
                  <a:schemeClr val="tx1"/>
                </a:solidFill>
              </a:ln>
            </c:spPr>
          </c:dPt>
          <c:dPt>
            <c:idx val="10"/>
            <c:invertIfNegative val="0"/>
            <c:bubble3D val="0"/>
            <c:spPr>
              <a:solidFill>
                <a:srgbClr val="4BACC6"/>
              </a:solidFill>
              <a:ln>
                <a:solidFill>
                  <a:schemeClr val="tx1"/>
                </a:solidFill>
              </a:ln>
            </c:spPr>
          </c:dPt>
          <c:dPt>
            <c:idx val="11"/>
            <c:invertIfNegative val="0"/>
            <c:bubble3D val="0"/>
            <c:spPr>
              <a:solidFill>
                <a:srgbClr val="93CDDD"/>
              </a:solidFill>
              <a:ln>
                <a:solidFill>
                  <a:schemeClr val="tx1"/>
                </a:solidFill>
              </a:ln>
            </c:spPr>
          </c:dPt>
          <c:dPt>
            <c:idx val="12"/>
            <c:invertIfNegative val="0"/>
            <c:bubble3D val="0"/>
            <c:spPr>
              <a:solidFill>
                <a:schemeClr val="accent2">
                  <a:lumMod val="60000"/>
                  <a:lumOff val="40000"/>
                </a:schemeClr>
              </a:solidFill>
              <a:ln>
                <a:solidFill>
                  <a:schemeClr val="tx1"/>
                </a:solidFill>
              </a:ln>
            </c:spPr>
          </c:dPt>
          <c:dPt>
            <c:idx val="13"/>
            <c:invertIfNegative val="0"/>
            <c:bubble3D val="0"/>
            <c:spPr>
              <a:solidFill>
                <a:schemeClr val="accent6">
                  <a:lumMod val="75000"/>
                </a:schemeClr>
              </a:solidFill>
              <a:ln>
                <a:solidFill>
                  <a:schemeClr val="tx1"/>
                </a:solidFill>
              </a:ln>
            </c:spPr>
          </c:dPt>
          <c:dPt>
            <c:idx val="14"/>
            <c:invertIfNegative val="0"/>
            <c:bubble3D val="0"/>
            <c:spPr>
              <a:solidFill>
                <a:schemeClr val="accent6"/>
              </a:solidFill>
              <a:ln>
                <a:solidFill>
                  <a:schemeClr val="tx1"/>
                </a:solidFill>
              </a:ln>
            </c:spPr>
          </c:dPt>
          <c:dPt>
            <c:idx val="15"/>
            <c:invertIfNegative val="0"/>
            <c:bubble3D val="0"/>
            <c:spPr>
              <a:solidFill>
                <a:schemeClr val="accent6">
                  <a:lumMod val="60000"/>
                  <a:lumOff val="40000"/>
                </a:schemeClr>
              </a:solidFill>
              <a:ln>
                <a:solidFill>
                  <a:schemeClr val="tx1"/>
                </a:solidFill>
              </a:ln>
            </c:spPr>
          </c:dPt>
          <c:dPt>
            <c:idx val="16"/>
            <c:invertIfNegative val="0"/>
            <c:bubble3D val="0"/>
            <c:spPr>
              <a:solidFill>
                <a:schemeClr val="accent6">
                  <a:lumMod val="40000"/>
                  <a:lumOff val="60000"/>
                </a:schemeClr>
              </a:solidFill>
              <a:ln>
                <a:solidFill>
                  <a:schemeClr val="tx1"/>
                </a:solidFill>
              </a:ln>
            </c:spPr>
          </c:dPt>
          <c:dPt>
            <c:idx val="17"/>
            <c:invertIfNegative val="0"/>
            <c:bubble3D val="0"/>
            <c:spPr>
              <a:solidFill>
                <a:schemeClr val="accent6">
                  <a:lumMod val="20000"/>
                  <a:lumOff val="80000"/>
                </a:schemeClr>
              </a:solidFill>
              <a:ln>
                <a:solidFill>
                  <a:schemeClr val="tx1"/>
                </a:solidFill>
              </a:ln>
            </c:spPr>
          </c:dPt>
          <c:dPt>
            <c:idx val="18"/>
            <c:invertIfNegative val="0"/>
            <c:bubble3D val="0"/>
            <c:spPr>
              <a:solidFill>
                <a:schemeClr val="accent6">
                  <a:lumMod val="60000"/>
                  <a:lumOff val="40000"/>
                </a:schemeClr>
              </a:solidFill>
              <a:ln>
                <a:solidFill>
                  <a:schemeClr val="tx1"/>
                </a:solidFill>
              </a:ln>
            </c:spPr>
          </c:dPt>
          <c:dPt>
            <c:idx val="19"/>
            <c:invertIfNegative val="0"/>
            <c:bubble3D val="0"/>
            <c:spPr>
              <a:solidFill>
                <a:schemeClr val="accent6">
                  <a:lumMod val="40000"/>
                  <a:lumOff val="60000"/>
                </a:schemeClr>
              </a:solidFill>
              <a:ln>
                <a:solidFill>
                  <a:schemeClr val="tx1"/>
                </a:solidFill>
              </a:ln>
            </c:spPr>
          </c:dPt>
          <c:dPt>
            <c:idx val="20"/>
            <c:invertIfNegative val="0"/>
            <c:bubble3D val="0"/>
            <c:spPr>
              <a:solidFill>
                <a:schemeClr val="accent6">
                  <a:lumMod val="20000"/>
                  <a:lumOff val="80000"/>
                </a:schemeClr>
              </a:solidFill>
              <a:ln>
                <a:solidFill>
                  <a:schemeClr val="tx1"/>
                </a:solidFill>
              </a:ln>
            </c:spPr>
          </c:dPt>
          <c:errBars>
            <c:errBarType val="both"/>
            <c:errValType val="cust"/>
            <c:noEndCap val="0"/>
            <c:plus>
              <c:numRef>
                <c:f>Sheet1!$E$2:$E$17</c:f>
                <c:numCache>
                  <c:formatCode>General</c:formatCode>
                  <c:ptCount val="13"/>
                  <c:pt idx="1">
                    <c:v>2.2931999999999997</c:v>
                  </c:pt>
                  <c:pt idx="2">
                    <c:v>2.4245200000000002</c:v>
                  </c:pt>
                  <c:pt idx="4">
                    <c:v>3.6749999999999998</c:v>
                  </c:pt>
                  <c:pt idx="5">
                    <c:v>3.0046799999999996</c:v>
                  </c:pt>
                  <c:pt idx="7">
                    <c:v>16.781519999999997</c:v>
                  </c:pt>
                  <c:pt idx="8">
                    <c:v>17.200959999999998</c:v>
                  </c:pt>
                  <c:pt idx="9">
                    <c:v>5.3860800000000006</c:v>
                  </c:pt>
                  <c:pt idx="10">
                    <c:v>5.14696</c:v>
                  </c:pt>
                  <c:pt idx="11">
                    <c:v>3.0340799999999999</c:v>
                  </c:pt>
                </c:numCache>
              </c:numRef>
            </c:plus>
            <c:minus>
              <c:numRef>
                <c:f>Sheet1!$E$2:$E$17</c:f>
                <c:numCache>
                  <c:formatCode>General</c:formatCode>
                  <c:ptCount val="13"/>
                  <c:pt idx="1">
                    <c:v>2.2931999999999997</c:v>
                  </c:pt>
                  <c:pt idx="2">
                    <c:v>2.4245200000000002</c:v>
                  </c:pt>
                  <c:pt idx="4">
                    <c:v>3.6749999999999998</c:v>
                  </c:pt>
                  <c:pt idx="5">
                    <c:v>3.0046799999999996</c:v>
                  </c:pt>
                  <c:pt idx="7">
                    <c:v>16.781519999999997</c:v>
                  </c:pt>
                  <c:pt idx="8">
                    <c:v>17.200959999999998</c:v>
                  </c:pt>
                  <c:pt idx="9">
                    <c:v>5.3860800000000006</c:v>
                  </c:pt>
                  <c:pt idx="10">
                    <c:v>5.14696</c:v>
                  </c:pt>
                  <c:pt idx="11">
                    <c:v>3.0340799999999999</c:v>
                  </c:pt>
                </c:numCache>
              </c:numRef>
            </c:minus>
          </c:errBars>
          <c:cat>
            <c:strRef>
              <c:f>Sheet1!$A$2:$A$17</c:f>
              <c:strCache>
                <c:ptCount val="12"/>
                <c:pt idx="1">
                  <c:v>2006 Total *</c:v>
                </c:pt>
                <c:pt idx="2">
                  <c:v>2014 Total</c:v>
                </c:pt>
                <c:pt idx="4">
                  <c:v>Male</c:v>
                </c:pt>
                <c:pt idx="5">
                  <c:v>Female</c:v>
                </c:pt>
                <c:pt idx="7">
                  <c:v>American Indian</c:v>
                </c:pt>
                <c:pt idx="8">
                  <c:v>Asian</c:v>
                </c:pt>
                <c:pt idx="9">
                  <c:v>Hispanic</c:v>
                </c:pt>
                <c:pt idx="10">
                  <c:v>Black</c:v>
                </c:pt>
                <c:pt idx="11">
                  <c:v>White</c:v>
                </c:pt>
              </c:strCache>
            </c:strRef>
          </c:cat>
          <c:val>
            <c:numRef>
              <c:f>Sheet1!$B$2:$B$17</c:f>
              <c:numCache>
                <c:formatCode>0.0</c:formatCode>
                <c:ptCount val="13"/>
                <c:pt idx="1">
                  <c:v>52.2</c:v>
                </c:pt>
                <c:pt idx="2">
                  <c:v>61</c:v>
                </c:pt>
                <c:pt idx="4">
                  <c:v>58.3</c:v>
                </c:pt>
                <c:pt idx="5">
                  <c:v>62.9</c:v>
                </c:pt>
                <c:pt idx="7" formatCode="General">
                  <c:v>37.200000000000003</c:v>
                </c:pt>
                <c:pt idx="8" formatCode="General">
                  <c:v>59.3</c:v>
                </c:pt>
                <c:pt idx="9" formatCode="General">
                  <c:v>64.599999999999994</c:v>
                </c:pt>
                <c:pt idx="10" formatCode="General">
                  <c:v>63.3</c:v>
                </c:pt>
                <c:pt idx="11">
                  <c:v>60.8</c:v>
                </c:pt>
              </c:numCache>
            </c:numRef>
          </c:val>
        </c:ser>
        <c:dLbls>
          <c:showLegendKey val="0"/>
          <c:showVal val="0"/>
          <c:showCatName val="0"/>
          <c:showSerName val="0"/>
          <c:showPercent val="0"/>
          <c:showBubbleSize val="0"/>
        </c:dLbls>
        <c:gapWidth val="0"/>
        <c:axId val="194977312"/>
        <c:axId val="194978880"/>
      </c:barChart>
      <c:barChart>
        <c:barDir val="bar"/>
        <c:grouping val="clustered"/>
        <c:varyColors val="0"/>
        <c:ser>
          <c:idx val="1"/>
          <c:order val="1"/>
          <c:tx>
            <c:strRef>
              <c:f>Sheet1!$F$1</c:f>
              <c:strCache>
                <c:ptCount val="1"/>
                <c:pt idx="0">
                  <c:v>Target</c:v>
                </c:pt>
              </c:strCache>
            </c:strRef>
          </c:tx>
          <c:spPr>
            <a:noFill/>
            <a:ln>
              <a:noFill/>
            </a:ln>
          </c:spPr>
          <c:invertIfNegative val="0"/>
          <c:trendline>
            <c:spPr>
              <a:ln w="44450">
                <a:solidFill>
                  <a:schemeClr val="tx1"/>
                </a:solidFill>
                <a:prstDash val="sysDash"/>
              </a:ln>
            </c:spPr>
            <c:trendlineType val="linear"/>
            <c:dispRSqr val="0"/>
            <c:dispEq val="0"/>
          </c:trendline>
          <c:cat>
            <c:strRef>
              <c:f>Sheet1!$A$2:$A$17</c:f>
              <c:strCache>
                <c:ptCount val="12"/>
                <c:pt idx="1">
                  <c:v>2006 Total *</c:v>
                </c:pt>
                <c:pt idx="2">
                  <c:v>2014 Total</c:v>
                </c:pt>
                <c:pt idx="4">
                  <c:v>Male</c:v>
                </c:pt>
                <c:pt idx="5">
                  <c:v>Female</c:v>
                </c:pt>
                <c:pt idx="7">
                  <c:v>American Indian</c:v>
                </c:pt>
                <c:pt idx="8">
                  <c:v>Asian</c:v>
                </c:pt>
                <c:pt idx="9">
                  <c:v>Hispanic</c:v>
                </c:pt>
                <c:pt idx="10">
                  <c:v>Black</c:v>
                </c:pt>
                <c:pt idx="11">
                  <c:v>White</c:v>
                </c:pt>
              </c:strCache>
            </c:strRef>
          </c:cat>
          <c:val>
            <c:numRef>
              <c:f>Sheet1!$F$2:$F$17</c:f>
              <c:numCache>
                <c:formatCode>General</c:formatCode>
                <c:ptCount val="13"/>
                <c:pt idx="2">
                  <c:v>57.4</c:v>
                </c:pt>
                <c:pt idx="12">
                  <c:v>57.4</c:v>
                </c:pt>
              </c:numCache>
            </c:numRef>
          </c:val>
        </c:ser>
        <c:dLbls>
          <c:showLegendKey val="0"/>
          <c:showVal val="0"/>
          <c:showCatName val="0"/>
          <c:showSerName val="0"/>
          <c:showPercent val="0"/>
          <c:showBubbleSize val="0"/>
        </c:dLbls>
        <c:gapWidth val="500"/>
        <c:overlap val="-100"/>
        <c:axId val="194608048"/>
        <c:axId val="194606872"/>
      </c:barChart>
      <c:catAx>
        <c:axId val="194977312"/>
        <c:scaling>
          <c:orientation val="maxMin"/>
        </c:scaling>
        <c:delete val="0"/>
        <c:axPos val="l"/>
        <c:numFmt formatCode="General" sourceLinked="1"/>
        <c:majorTickMark val="none"/>
        <c:minorTickMark val="none"/>
        <c:tickLblPos val="nextTo"/>
        <c:spPr>
          <a:ln>
            <a:solidFill>
              <a:schemeClr val="tx1"/>
            </a:solidFill>
          </a:ln>
        </c:spPr>
        <c:txPr>
          <a:bodyPr/>
          <a:lstStyle/>
          <a:p>
            <a:pPr>
              <a:defRPr sz="1100" baseline="0">
                <a:latin typeface="Verdana" panose="020B0604030504040204" pitchFamily="34" charset="0"/>
                <a:ea typeface="Verdana" panose="020B0604030504040204" pitchFamily="34" charset="0"/>
                <a:cs typeface="Verdana" panose="020B0604030504040204" pitchFamily="34" charset="0"/>
              </a:defRPr>
            </a:pPr>
            <a:endParaRPr lang="en-US"/>
          </a:p>
        </c:txPr>
        <c:crossAx val="194978880"/>
        <c:crosses val="autoZero"/>
        <c:auto val="1"/>
        <c:lblAlgn val="ctr"/>
        <c:lblOffset val="9"/>
        <c:noMultiLvlLbl val="0"/>
      </c:catAx>
      <c:valAx>
        <c:axId val="194978880"/>
        <c:scaling>
          <c:orientation val="minMax"/>
          <c:min val="0"/>
        </c:scaling>
        <c:delete val="0"/>
        <c:axPos val="b"/>
        <c:majorGridlines>
          <c:spPr>
            <a:ln cmpd="sng">
              <a:solidFill>
                <a:schemeClr val="bg1">
                  <a:lumMod val="85000"/>
                </a:schemeClr>
              </a:solidFill>
              <a:prstDash val="sysDash"/>
            </a:ln>
          </c:spPr>
        </c:majorGridlines>
        <c:title>
          <c:tx>
            <c:rich>
              <a:bodyPr/>
              <a:lstStyle/>
              <a:p>
                <a:pPr algn="r">
                  <a:defRPr>
                    <a:latin typeface="Verdana" panose="020B0604030504040204" pitchFamily="34" charset="0"/>
                    <a:ea typeface="Verdana" panose="020B0604030504040204" pitchFamily="34" charset="0"/>
                    <a:cs typeface="Verdana" panose="020B0604030504040204" pitchFamily="34" charset="0"/>
                  </a:defRPr>
                </a:pPr>
                <a:r>
                  <a:rPr lang="en-US" sz="1500" dirty="0" smtClean="0">
                    <a:latin typeface="Verdana" panose="020B0604030504040204" pitchFamily="34" charset="0"/>
                    <a:ea typeface="Verdana" panose="020B0604030504040204" pitchFamily="34" charset="0"/>
                    <a:cs typeface="Verdana" panose="020B0604030504040204" pitchFamily="34" charset="0"/>
                  </a:rPr>
                  <a:t>Percent</a:t>
                </a:r>
                <a:endParaRPr lang="en-US" sz="1500" dirty="0">
                  <a:latin typeface="Verdana" panose="020B0604030504040204" pitchFamily="34" charset="0"/>
                  <a:ea typeface="Verdana" panose="020B0604030504040204" pitchFamily="34" charset="0"/>
                  <a:cs typeface="Verdana" panose="020B0604030504040204" pitchFamily="34" charset="0"/>
                </a:endParaRPr>
              </a:p>
            </c:rich>
          </c:tx>
          <c:layout>
            <c:manualLayout>
              <c:xMode val="edge"/>
              <c:yMode val="edge"/>
              <c:x val="0.51728931521824717"/>
              <c:y val="0.93935334886565547"/>
            </c:manualLayout>
          </c:layout>
          <c:overlay val="0"/>
        </c:title>
        <c:numFmt formatCode="0" sourceLinked="0"/>
        <c:majorTickMark val="in"/>
        <c:minorTickMark val="in"/>
        <c:tickLblPos val="high"/>
        <c:spPr>
          <a:ln>
            <a:solidFill>
              <a:schemeClr val="tx1"/>
            </a:solidFill>
          </a:ln>
        </c:spPr>
        <c:txPr>
          <a:bodyPr/>
          <a:lstStyle/>
          <a:p>
            <a:pPr>
              <a:defRPr sz="1400">
                <a:latin typeface="Verdana" panose="020B0604030504040204" pitchFamily="34" charset="0"/>
                <a:ea typeface="Verdana" panose="020B0604030504040204" pitchFamily="34" charset="0"/>
                <a:cs typeface="Verdana" panose="020B0604030504040204" pitchFamily="34" charset="0"/>
              </a:defRPr>
            </a:pPr>
            <a:endParaRPr lang="en-US"/>
          </a:p>
        </c:txPr>
        <c:crossAx val="194977312"/>
        <c:crosses val="max"/>
        <c:crossBetween val="between"/>
        <c:majorUnit val="10"/>
        <c:minorUnit val="5"/>
      </c:valAx>
      <c:valAx>
        <c:axId val="194606872"/>
        <c:scaling>
          <c:orientation val="minMax"/>
          <c:max val="300"/>
          <c:min val="0"/>
        </c:scaling>
        <c:delete val="1"/>
        <c:axPos val="t"/>
        <c:numFmt formatCode="General" sourceLinked="1"/>
        <c:majorTickMark val="out"/>
        <c:minorTickMark val="none"/>
        <c:tickLblPos val="none"/>
        <c:crossAx val="194608048"/>
        <c:crosses val="max"/>
        <c:crossBetween val="between"/>
        <c:majorUnit val="50"/>
      </c:valAx>
      <c:catAx>
        <c:axId val="194608048"/>
        <c:scaling>
          <c:orientation val="minMax"/>
        </c:scaling>
        <c:delete val="1"/>
        <c:axPos val="l"/>
        <c:numFmt formatCode="General" sourceLinked="1"/>
        <c:majorTickMark val="out"/>
        <c:minorTickMark val="none"/>
        <c:tickLblPos val="none"/>
        <c:crossAx val="194606872"/>
        <c:crosses val="autoZero"/>
        <c:auto val="1"/>
        <c:lblAlgn val="ctr"/>
        <c:lblOffset val="100"/>
        <c:noMultiLvlLbl val="0"/>
      </c:catAx>
      <c:spPr>
        <a:ln>
          <a:noFill/>
        </a:ln>
      </c:spPr>
    </c:plotArea>
    <c:plotVisOnly val="1"/>
    <c:dispBlanksAs val="gap"/>
    <c:showDLblsOverMax val="0"/>
  </c:chart>
  <c:txPr>
    <a:bodyPr/>
    <a:lstStyle/>
    <a:p>
      <a:pPr>
        <a:defRPr sz="1800"/>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915936602815161"/>
          <c:y val="3.33835241106471E-2"/>
          <c:w val="0.75107950922193101"/>
          <c:h val="0.81467389911138399"/>
        </c:manualLayout>
      </c:layout>
      <c:barChart>
        <c:barDir val="bar"/>
        <c:grouping val="clustered"/>
        <c:varyColors val="0"/>
        <c:ser>
          <c:idx val="0"/>
          <c:order val="0"/>
          <c:tx>
            <c:strRef>
              <c:f>Sheet1!$B$1</c:f>
              <c:strCache>
                <c:ptCount val="1"/>
                <c:pt idx="0">
                  <c:v>rate</c:v>
                </c:pt>
              </c:strCache>
            </c:strRef>
          </c:tx>
          <c:spPr>
            <a:ln>
              <a:solidFill>
                <a:schemeClr val="tx1"/>
              </a:solidFill>
            </a:ln>
          </c:spPr>
          <c:invertIfNegative val="0"/>
          <c:dPt>
            <c:idx val="0"/>
            <c:invertIfNegative val="0"/>
            <c:bubble3D val="0"/>
            <c:spPr>
              <a:solidFill>
                <a:schemeClr val="bg1">
                  <a:lumMod val="65000"/>
                </a:schemeClr>
              </a:solidFill>
              <a:ln>
                <a:solidFill>
                  <a:schemeClr val="tx1"/>
                </a:solidFill>
              </a:ln>
            </c:spPr>
          </c:dPt>
          <c:dPt>
            <c:idx val="1"/>
            <c:invertIfNegative val="0"/>
            <c:bubble3D val="0"/>
            <c:spPr>
              <a:solidFill>
                <a:schemeClr val="bg1">
                  <a:lumMod val="75000"/>
                </a:schemeClr>
              </a:solidFill>
              <a:ln>
                <a:solidFill>
                  <a:schemeClr val="tx1"/>
                </a:solidFill>
              </a:ln>
            </c:spPr>
          </c:dPt>
          <c:dPt>
            <c:idx val="2"/>
            <c:invertIfNegative val="0"/>
            <c:bubble3D val="0"/>
            <c:spPr>
              <a:solidFill>
                <a:srgbClr val="FB5192"/>
              </a:solidFill>
              <a:ln>
                <a:solidFill>
                  <a:schemeClr val="tx1"/>
                </a:solidFill>
              </a:ln>
            </c:spPr>
          </c:dPt>
          <c:dPt>
            <c:idx val="3"/>
            <c:invertIfNegative val="0"/>
            <c:bubble3D val="0"/>
            <c:spPr>
              <a:solidFill>
                <a:schemeClr val="accent4"/>
              </a:solidFill>
              <a:ln>
                <a:solidFill>
                  <a:schemeClr val="tx1"/>
                </a:solidFill>
              </a:ln>
            </c:spPr>
          </c:dPt>
          <c:dPt>
            <c:idx val="4"/>
            <c:invertIfNegative val="0"/>
            <c:bubble3D val="0"/>
            <c:spPr>
              <a:solidFill>
                <a:srgbClr val="8064A2"/>
              </a:solidFill>
              <a:ln>
                <a:solidFill>
                  <a:schemeClr val="tx1"/>
                </a:solidFill>
              </a:ln>
            </c:spPr>
          </c:dPt>
          <c:dPt>
            <c:idx val="5"/>
            <c:invertIfNegative val="0"/>
            <c:bubble3D val="0"/>
            <c:spPr>
              <a:solidFill>
                <a:srgbClr val="ACA2C7"/>
              </a:solidFill>
              <a:ln>
                <a:solidFill>
                  <a:schemeClr val="tx1"/>
                </a:solidFill>
              </a:ln>
            </c:spPr>
          </c:dPt>
          <c:dPt>
            <c:idx val="6"/>
            <c:invertIfNegative val="0"/>
            <c:bubble3D val="0"/>
            <c:spPr>
              <a:solidFill>
                <a:schemeClr val="accent5">
                  <a:lumMod val="75000"/>
                </a:schemeClr>
              </a:solidFill>
              <a:ln>
                <a:solidFill>
                  <a:schemeClr val="tx1"/>
                </a:solidFill>
              </a:ln>
            </c:spPr>
          </c:dPt>
          <c:dPt>
            <c:idx val="7"/>
            <c:invertIfNegative val="0"/>
            <c:bubble3D val="0"/>
            <c:spPr>
              <a:solidFill>
                <a:srgbClr val="215968"/>
              </a:solidFill>
              <a:ln>
                <a:solidFill>
                  <a:schemeClr val="tx1"/>
                </a:solidFill>
              </a:ln>
            </c:spPr>
          </c:dPt>
          <c:dPt>
            <c:idx val="8"/>
            <c:invertIfNegative val="0"/>
            <c:bubble3D val="0"/>
            <c:spPr>
              <a:solidFill>
                <a:srgbClr val="31859C"/>
              </a:solidFill>
              <a:ln>
                <a:solidFill>
                  <a:schemeClr val="tx1"/>
                </a:solidFill>
              </a:ln>
            </c:spPr>
          </c:dPt>
          <c:dPt>
            <c:idx val="9"/>
            <c:invertIfNegative val="0"/>
            <c:bubble3D val="0"/>
            <c:spPr>
              <a:solidFill>
                <a:srgbClr val="4BACC6"/>
              </a:solidFill>
              <a:ln>
                <a:solidFill>
                  <a:schemeClr val="tx1"/>
                </a:solidFill>
              </a:ln>
            </c:spPr>
          </c:dPt>
          <c:dPt>
            <c:idx val="10"/>
            <c:invertIfNegative val="0"/>
            <c:bubble3D val="0"/>
            <c:spPr>
              <a:solidFill>
                <a:srgbClr val="93CDDD"/>
              </a:solidFill>
              <a:ln>
                <a:solidFill>
                  <a:schemeClr val="tx1"/>
                </a:solidFill>
              </a:ln>
            </c:spPr>
          </c:dPt>
          <c:dPt>
            <c:idx val="11"/>
            <c:invertIfNegative val="0"/>
            <c:bubble3D val="0"/>
            <c:spPr>
              <a:solidFill>
                <a:schemeClr val="accent3">
                  <a:lumMod val="50000"/>
                </a:schemeClr>
              </a:solidFill>
              <a:ln>
                <a:solidFill>
                  <a:schemeClr val="tx1"/>
                </a:solidFill>
              </a:ln>
            </c:spPr>
          </c:dPt>
          <c:dPt>
            <c:idx val="12"/>
            <c:invertIfNegative val="0"/>
            <c:bubble3D val="0"/>
            <c:spPr>
              <a:solidFill>
                <a:srgbClr val="F79646"/>
              </a:solidFill>
              <a:ln>
                <a:solidFill>
                  <a:schemeClr val="tx1"/>
                </a:solidFill>
              </a:ln>
            </c:spPr>
          </c:dPt>
          <c:dPt>
            <c:idx val="13"/>
            <c:invertIfNegative val="0"/>
            <c:bubble3D val="0"/>
            <c:spPr>
              <a:solidFill>
                <a:srgbClr val="FAC090"/>
              </a:solidFill>
              <a:ln>
                <a:solidFill>
                  <a:schemeClr val="tx1"/>
                </a:solidFill>
              </a:ln>
            </c:spPr>
          </c:dPt>
          <c:dPt>
            <c:idx val="14"/>
            <c:invertIfNegative val="0"/>
            <c:bubble3D val="0"/>
            <c:spPr>
              <a:solidFill>
                <a:srgbClr val="C3D69B"/>
              </a:solidFill>
              <a:ln>
                <a:solidFill>
                  <a:schemeClr val="tx1"/>
                </a:solidFill>
              </a:ln>
            </c:spPr>
          </c:dPt>
          <c:dPt>
            <c:idx val="15"/>
            <c:invertIfNegative val="0"/>
            <c:bubble3D val="0"/>
            <c:spPr>
              <a:solidFill>
                <a:schemeClr val="accent6">
                  <a:lumMod val="75000"/>
                </a:schemeClr>
              </a:solidFill>
              <a:ln>
                <a:solidFill>
                  <a:schemeClr val="tx1"/>
                </a:solidFill>
              </a:ln>
            </c:spPr>
          </c:dPt>
          <c:dPt>
            <c:idx val="16"/>
            <c:invertIfNegative val="0"/>
            <c:bubble3D val="0"/>
            <c:spPr>
              <a:solidFill>
                <a:srgbClr val="E46C0A"/>
              </a:solidFill>
              <a:ln>
                <a:solidFill>
                  <a:schemeClr val="tx1"/>
                </a:solidFill>
              </a:ln>
            </c:spPr>
          </c:dPt>
          <c:dPt>
            <c:idx val="17"/>
            <c:invertIfNegative val="0"/>
            <c:bubble3D val="0"/>
            <c:spPr>
              <a:solidFill>
                <a:srgbClr val="F79646"/>
              </a:solidFill>
              <a:ln>
                <a:solidFill>
                  <a:schemeClr val="tx1"/>
                </a:solidFill>
              </a:ln>
            </c:spPr>
          </c:dPt>
          <c:dPt>
            <c:idx val="18"/>
            <c:invertIfNegative val="0"/>
            <c:bubble3D val="0"/>
            <c:spPr>
              <a:solidFill>
                <a:srgbClr val="FAC090"/>
              </a:solidFill>
              <a:ln>
                <a:solidFill>
                  <a:schemeClr val="tx1"/>
                </a:solidFill>
              </a:ln>
            </c:spPr>
          </c:dPt>
          <c:dPt>
            <c:idx val="19"/>
            <c:invertIfNegative val="0"/>
            <c:bubble3D val="0"/>
            <c:spPr>
              <a:solidFill>
                <a:schemeClr val="accent6">
                  <a:lumMod val="40000"/>
                  <a:lumOff val="60000"/>
                </a:schemeClr>
              </a:solidFill>
              <a:ln>
                <a:solidFill>
                  <a:schemeClr val="tx1"/>
                </a:solidFill>
              </a:ln>
            </c:spPr>
          </c:dPt>
          <c:errBars>
            <c:errBarType val="both"/>
            <c:errValType val="cust"/>
            <c:noEndCap val="0"/>
            <c:plus>
              <c:numRef>
                <c:f>Sheet1!$E$2:$E$16</c:f>
                <c:numCache>
                  <c:formatCode>General</c:formatCode>
                  <c:ptCount val="15"/>
                  <c:pt idx="0">
                    <c:v>0</c:v>
                  </c:pt>
                  <c:pt idx="1">
                    <c:v>0.69999999999999929</c:v>
                  </c:pt>
                  <c:pt idx="2">
                    <c:v>1.5000000000000009</c:v>
                  </c:pt>
                  <c:pt idx="4">
                    <c:v>1</c:v>
                  </c:pt>
                  <c:pt idx="5">
                    <c:v>2.8000000000000007</c:v>
                  </c:pt>
                  <c:pt idx="7">
                    <c:v>3.3</c:v>
                  </c:pt>
                  <c:pt idx="8">
                    <c:v>5.4</c:v>
                  </c:pt>
                  <c:pt idx="9">
                    <c:v>3.3</c:v>
                  </c:pt>
                  <c:pt idx="10">
                    <c:v>2.2000000000000002</c:v>
                  </c:pt>
                  <c:pt idx="12">
                    <c:v>1.5</c:v>
                  </c:pt>
                  <c:pt idx="13">
                    <c:v>2.0999999999999996</c:v>
                  </c:pt>
                </c:numCache>
              </c:numRef>
            </c:plus>
            <c:minus>
              <c:numRef>
                <c:f>Sheet1!$D$2:$D$16</c:f>
                <c:numCache>
                  <c:formatCode>General</c:formatCode>
                  <c:ptCount val="15"/>
                  <c:pt idx="0">
                    <c:v>0</c:v>
                  </c:pt>
                  <c:pt idx="1">
                    <c:v>0.70000000000000018</c:v>
                  </c:pt>
                  <c:pt idx="2">
                    <c:v>1.2999999999999998</c:v>
                  </c:pt>
                  <c:pt idx="4">
                    <c:v>0.79999999999999982</c:v>
                  </c:pt>
                  <c:pt idx="5">
                    <c:v>2.1999999999999993</c:v>
                  </c:pt>
                  <c:pt idx="7">
                    <c:v>2.4000000000000004</c:v>
                  </c:pt>
                  <c:pt idx="8">
                    <c:v>4.2000000000000011</c:v>
                  </c:pt>
                  <c:pt idx="9">
                    <c:v>1</c:v>
                  </c:pt>
                  <c:pt idx="10">
                    <c:v>1.7000000000000002</c:v>
                  </c:pt>
                  <c:pt idx="12">
                    <c:v>1</c:v>
                  </c:pt>
                  <c:pt idx="13">
                    <c:v>1.6999999999999993</c:v>
                  </c:pt>
                </c:numCache>
              </c:numRef>
            </c:minus>
          </c:errBars>
          <c:cat>
            <c:strRef>
              <c:f>Sheet1!$A$2:$A$16</c:f>
              <c:strCache>
                <c:ptCount val="14"/>
                <c:pt idx="1">
                  <c:v>2005-2008 Total *</c:v>
                </c:pt>
                <c:pt idx="2">
                  <c:v>2013-2014 Total</c:v>
                </c:pt>
                <c:pt idx="4">
                  <c:v>Male</c:v>
                </c:pt>
                <c:pt idx="5">
                  <c:v>Female</c:v>
                </c:pt>
                <c:pt idx="7">
                  <c:v>Hispanic</c:v>
                </c:pt>
                <c:pt idx="8">
                  <c:v>Asian</c:v>
                </c:pt>
                <c:pt idx="9">
                  <c:v>Black</c:v>
                </c:pt>
                <c:pt idx="10">
                  <c:v>White</c:v>
                </c:pt>
                <c:pt idx="12">
                  <c:v>50-64</c:v>
                </c:pt>
                <c:pt idx="13">
                  <c:v>65+</c:v>
                </c:pt>
              </c:strCache>
            </c:strRef>
          </c:cat>
          <c:val>
            <c:numRef>
              <c:f>Sheet1!$B$2:$B$16</c:f>
              <c:numCache>
                <c:formatCode>General</c:formatCode>
                <c:ptCount val="15"/>
                <c:pt idx="1">
                  <c:v>5.9</c:v>
                </c:pt>
                <c:pt idx="2">
                  <c:v>7.3</c:v>
                </c:pt>
                <c:pt idx="4">
                  <c:v>3</c:v>
                </c:pt>
                <c:pt idx="5">
                  <c:v>11</c:v>
                </c:pt>
                <c:pt idx="7">
                  <c:v>7.2</c:v>
                </c:pt>
                <c:pt idx="8">
                  <c:v>15.9</c:v>
                </c:pt>
                <c:pt idx="9">
                  <c:v>1.5</c:v>
                </c:pt>
                <c:pt idx="10">
                  <c:v>7.3</c:v>
                </c:pt>
                <c:pt idx="12">
                  <c:v>3.7</c:v>
                </c:pt>
                <c:pt idx="13">
                  <c:v>10.6</c:v>
                </c:pt>
              </c:numCache>
            </c:numRef>
          </c:val>
        </c:ser>
        <c:dLbls>
          <c:showLegendKey val="0"/>
          <c:showVal val="0"/>
          <c:showCatName val="0"/>
          <c:showSerName val="0"/>
          <c:showPercent val="0"/>
          <c:showBubbleSize val="0"/>
        </c:dLbls>
        <c:gapWidth val="0"/>
        <c:axId val="194607264"/>
        <c:axId val="194607656"/>
      </c:barChart>
      <c:barChart>
        <c:barDir val="bar"/>
        <c:grouping val="clustered"/>
        <c:varyColors val="0"/>
        <c:ser>
          <c:idx val="1"/>
          <c:order val="1"/>
          <c:tx>
            <c:strRef>
              <c:f>Sheet1!$F$1</c:f>
              <c:strCache>
                <c:ptCount val="1"/>
                <c:pt idx="0">
                  <c:v>Target</c:v>
                </c:pt>
              </c:strCache>
            </c:strRef>
          </c:tx>
          <c:spPr>
            <a:noFill/>
            <a:ln>
              <a:noFill/>
            </a:ln>
          </c:spPr>
          <c:invertIfNegative val="0"/>
          <c:trendline>
            <c:spPr>
              <a:ln w="38100">
                <a:prstDash val="sysDash"/>
              </a:ln>
            </c:spPr>
            <c:trendlineType val="movingAvg"/>
            <c:period val="3"/>
            <c:dispRSqr val="0"/>
            <c:dispEq val="0"/>
          </c:trendline>
          <c:cat>
            <c:strRef>
              <c:f>Sheet1!$A$2:$A$16</c:f>
              <c:strCache>
                <c:ptCount val="14"/>
                <c:pt idx="1">
                  <c:v>2005-2008 Total *</c:v>
                </c:pt>
                <c:pt idx="2">
                  <c:v>2013-2014 Total</c:v>
                </c:pt>
                <c:pt idx="4">
                  <c:v>Male</c:v>
                </c:pt>
                <c:pt idx="5">
                  <c:v>Female</c:v>
                </c:pt>
                <c:pt idx="7">
                  <c:v>Hispanic</c:v>
                </c:pt>
                <c:pt idx="8">
                  <c:v>Asian</c:v>
                </c:pt>
                <c:pt idx="9">
                  <c:v>Black</c:v>
                </c:pt>
                <c:pt idx="10">
                  <c:v>White</c:v>
                </c:pt>
                <c:pt idx="12">
                  <c:v>50-64</c:v>
                </c:pt>
                <c:pt idx="13">
                  <c:v>65+</c:v>
                </c:pt>
              </c:strCache>
            </c:strRef>
          </c:cat>
          <c:val>
            <c:numRef>
              <c:f>Sheet1!$F$2:$F$16</c:f>
              <c:numCache>
                <c:formatCode>General</c:formatCode>
                <c:ptCount val="15"/>
                <c:pt idx="3">
                  <c:v>5.3</c:v>
                </c:pt>
                <c:pt idx="12">
                  <c:v>5.3</c:v>
                </c:pt>
              </c:numCache>
            </c:numRef>
          </c:val>
        </c:ser>
        <c:dLbls>
          <c:showLegendKey val="0"/>
          <c:showVal val="0"/>
          <c:showCatName val="0"/>
          <c:showSerName val="0"/>
          <c:showPercent val="0"/>
          <c:showBubbleSize val="0"/>
        </c:dLbls>
        <c:gapWidth val="500"/>
        <c:overlap val="-100"/>
        <c:axId val="195290016"/>
        <c:axId val="195290800"/>
      </c:barChart>
      <c:catAx>
        <c:axId val="194607264"/>
        <c:scaling>
          <c:orientation val="maxMin"/>
        </c:scaling>
        <c:delete val="0"/>
        <c:axPos val="l"/>
        <c:numFmt formatCode="General" sourceLinked="1"/>
        <c:majorTickMark val="none"/>
        <c:minorTickMark val="none"/>
        <c:tickLblPos val="nextTo"/>
        <c:spPr>
          <a:ln>
            <a:solidFill>
              <a:srgbClr val="7F7F7F"/>
            </a:solidFill>
          </a:ln>
        </c:spPr>
        <c:txPr>
          <a:bodyPr/>
          <a:lstStyle/>
          <a:p>
            <a:pPr>
              <a:defRPr sz="1200">
                <a:latin typeface="Verdana" panose="020B0604030504040204" pitchFamily="34" charset="0"/>
                <a:ea typeface="Verdana" panose="020B0604030504040204" pitchFamily="34" charset="0"/>
                <a:cs typeface="Verdana" panose="020B0604030504040204" pitchFamily="34" charset="0"/>
              </a:defRPr>
            </a:pPr>
            <a:endParaRPr lang="en-US"/>
          </a:p>
        </c:txPr>
        <c:crossAx val="194607656"/>
        <c:crosses val="autoZero"/>
        <c:auto val="1"/>
        <c:lblAlgn val="ctr"/>
        <c:lblOffset val="9"/>
        <c:noMultiLvlLbl val="0"/>
      </c:catAx>
      <c:valAx>
        <c:axId val="194607656"/>
        <c:scaling>
          <c:orientation val="minMax"/>
          <c:max val="25"/>
          <c:min val="0"/>
        </c:scaling>
        <c:delete val="0"/>
        <c:axPos val="b"/>
        <c:majorGridlines>
          <c:spPr>
            <a:ln cmpd="sng">
              <a:solidFill>
                <a:schemeClr val="bg1">
                  <a:lumMod val="85000"/>
                </a:schemeClr>
              </a:solidFill>
              <a:prstDash val="sysDash"/>
            </a:ln>
          </c:spPr>
        </c:majorGridlines>
        <c:title>
          <c:tx>
            <c:rich>
              <a:bodyPr/>
              <a:lstStyle/>
              <a:p>
                <a:pPr>
                  <a:defRPr/>
                </a:pPr>
                <a:r>
                  <a:rPr lang="en-US" sz="1600" dirty="0" smtClean="0">
                    <a:latin typeface="Verdana" panose="020B0604030504040204" pitchFamily="34" charset="0"/>
                    <a:ea typeface="Verdana" panose="020B0604030504040204" pitchFamily="34" charset="0"/>
                    <a:cs typeface="Verdana" panose="020B0604030504040204" pitchFamily="34" charset="0"/>
                  </a:rPr>
                  <a:t>Percent</a:t>
                </a:r>
                <a:endParaRPr lang="en-US" sz="1600" dirty="0">
                  <a:latin typeface="Verdana" panose="020B0604030504040204" pitchFamily="34" charset="0"/>
                  <a:ea typeface="Verdana" panose="020B0604030504040204" pitchFamily="34" charset="0"/>
                  <a:cs typeface="Verdana" panose="020B0604030504040204" pitchFamily="34" charset="0"/>
                </a:endParaRPr>
              </a:p>
            </c:rich>
          </c:tx>
          <c:layout>
            <c:manualLayout>
              <c:xMode val="edge"/>
              <c:yMode val="edge"/>
              <c:x val="0.52430730830179073"/>
              <c:y val="0.91871433409533487"/>
            </c:manualLayout>
          </c:layout>
          <c:overlay val="0"/>
        </c:title>
        <c:numFmt formatCode="General" sourceLinked="1"/>
        <c:majorTickMark val="in"/>
        <c:minorTickMark val="in"/>
        <c:tickLblPos val="high"/>
        <c:spPr>
          <a:ln>
            <a:solidFill>
              <a:srgbClr val="7F7F7F"/>
            </a:solidFill>
          </a:ln>
        </c:spPr>
        <c:txPr>
          <a:bodyPr/>
          <a:lstStyle/>
          <a:p>
            <a:pPr>
              <a:defRPr sz="1400">
                <a:latin typeface="Verdana" panose="020B0604030504040204" pitchFamily="34" charset="0"/>
                <a:ea typeface="Verdana" panose="020B0604030504040204" pitchFamily="34" charset="0"/>
                <a:cs typeface="Verdana" panose="020B0604030504040204" pitchFamily="34" charset="0"/>
              </a:defRPr>
            </a:pPr>
            <a:endParaRPr lang="en-US"/>
          </a:p>
        </c:txPr>
        <c:crossAx val="194607264"/>
        <c:crosses val="max"/>
        <c:crossBetween val="between"/>
        <c:majorUnit val="5"/>
        <c:minorUnit val="5"/>
      </c:valAx>
      <c:valAx>
        <c:axId val="195290800"/>
        <c:scaling>
          <c:orientation val="minMax"/>
          <c:max val="300"/>
          <c:min val="0"/>
        </c:scaling>
        <c:delete val="1"/>
        <c:axPos val="t"/>
        <c:numFmt formatCode="General" sourceLinked="1"/>
        <c:majorTickMark val="out"/>
        <c:minorTickMark val="none"/>
        <c:tickLblPos val="nextTo"/>
        <c:crossAx val="195290016"/>
        <c:crosses val="max"/>
        <c:crossBetween val="between"/>
        <c:majorUnit val="50"/>
      </c:valAx>
      <c:catAx>
        <c:axId val="195290016"/>
        <c:scaling>
          <c:orientation val="minMax"/>
        </c:scaling>
        <c:delete val="1"/>
        <c:axPos val="l"/>
        <c:numFmt formatCode="General" sourceLinked="1"/>
        <c:majorTickMark val="out"/>
        <c:minorTickMark val="none"/>
        <c:tickLblPos val="nextTo"/>
        <c:crossAx val="195290800"/>
        <c:crosses val="autoZero"/>
        <c:auto val="1"/>
        <c:lblAlgn val="ctr"/>
        <c:lblOffset val="100"/>
        <c:noMultiLvlLbl val="0"/>
      </c:catAx>
      <c:spPr>
        <a:ln>
          <a:noFill/>
        </a:ln>
      </c:spPr>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5115566134813714E-2"/>
          <c:y val="0.12343754947731306"/>
          <c:w val="0.89015469975662453"/>
          <c:h val="0.75409689361637688"/>
        </c:manualLayout>
      </c:layout>
      <c:lineChart>
        <c:grouping val="standard"/>
        <c:varyColors val="0"/>
        <c:ser>
          <c:idx val="0"/>
          <c:order val="0"/>
          <c:tx>
            <c:strRef>
              <c:f>Sheet1!$A$2</c:f>
              <c:strCache>
                <c:ptCount val="1"/>
                <c:pt idx="0">
                  <c:v>Total</c:v>
                </c:pt>
              </c:strCache>
            </c:strRef>
          </c:tx>
          <c:spPr>
            <a:ln w="101600" cap="flat">
              <a:solidFill>
                <a:schemeClr val="bg1">
                  <a:lumMod val="50000"/>
                </a:schemeClr>
              </a:solidFill>
              <a:miter lim="800000"/>
            </a:ln>
          </c:spPr>
          <c:marker>
            <c:symbol val="none"/>
          </c:marker>
          <c:cat>
            <c:strRef>
              <c:f>Sheet1!$B$1:$R$1</c:f>
              <c:strCache>
                <c:ptCount val="17"/>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strCache>
            </c:strRef>
          </c:cat>
          <c:val>
            <c:numRef>
              <c:f>Sheet1!$B$2:$R$2</c:f>
              <c:numCache>
                <c:formatCode>General</c:formatCode>
                <c:ptCount val="17"/>
                <c:pt idx="0">
                  <c:v>194.6</c:v>
                </c:pt>
                <c:pt idx="1">
                  <c:v>186.8</c:v>
                </c:pt>
                <c:pt idx="2">
                  <c:v>179</c:v>
                </c:pt>
                <c:pt idx="3">
                  <c:v>173.5</c:v>
                </c:pt>
                <c:pt idx="4">
                  <c:v>165.6</c:v>
                </c:pt>
                <c:pt idx="5">
                  <c:v>153.19999999999999</c:v>
                </c:pt>
                <c:pt idx="6">
                  <c:v>148.19999999999999</c:v>
                </c:pt>
                <c:pt idx="7">
                  <c:v>138.30000000000001</c:v>
                </c:pt>
                <c:pt idx="8">
                  <c:v>129.19999999999999</c:v>
                </c:pt>
                <c:pt idx="9">
                  <c:v>126.1</c:v>
                </c:pt>
                <c:pt idx="10">
                  <c:v>117.7</c:v>
                </c:pt>
                <c:pt idx="11">
                  <c:v>113.6</c:v>
                </c:pt>
                <c:pt idx="12">
                  <c:v>109.2</c:v>
                </c:pt>
                <c:pt idx="13">
                  <c:v>105.4</c:v>
                </c:pt>
                <c:pt idx="14">
                  <c:v>102.6</c:v>
                </c:pt>
                <c:pt idx="15">
                  <c:v>98.8</c:v>
                </c:pt>
                <c:pt idx="16">
                  <c:v>97.2</c:v>
                </c:pt>
              </c:numCache>
            </c:numRef>
          </c:val>
          <c:smooth val="0"/>
        </c:ser>
        <c:ser>
          <c:idx val="5"/>
          <c:order val="1"/>
          <c:tx>
            <c:strRef>
              <c:f>Sheet1!$A$3</c:f>
              <c:strCache>
                <c:ptCount val="1"/>
                <c:pt idx="0">
                  <c:v>American Indian or AK native</c:v>
                </c:pt>
              </c:strCache>
            </c:strRef>
          </c:tx>
          <c:spPr>
            <a:ln w="50800">
              <a:solidFill>
                <a:srgbClr val="92D050"/>
              </a:solidFill>
            </a:ln>
          </c:spPr>
          <c:marker>
            <c:symbol val="none"/>
          </c:marker>
          <c:cat>
            <c:strRef>
              <c:f>Sheet1!$B$1:$R$1</c:f>
              <c:strCache>
                <c:ptCount val="17"/>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strCache>
            </c:strRef>
          </c:cat>
          <c:val>
            <c:numRef>
              <c:f>Sheet1!$B$3:$R$3</c:f>
              <c:numCache>
                <c:formatCode>General</c:formatCode>
                <c:ptCount val="17"/>
                <c:pt idx="0">
                  <c:v>143.30000000000001</c:v>
                </c:pt>
                <c:pt idx="1">
                  <c:v>129.1</c:v>
                </c:pt>
                <c:pt idx="2">
                  <c:v>119.6</c:v>
                </c:pt>
                <c:pt idx="3">
                  <c:v>122.8</c:v>
                </c:pt>
                <c:pt idx="4">
                  <c:v>124.4</c:v>
                </c:pt>
                <c:pt idx="5">
                  <c:v>118.8</c:v>
                </c:pt>
                <c:pt idx="6">
                  <c:v>106.1</c:v>
                </c:pt>
                <c:pt idx="7">
                  <c:v>107.2</c:v>
                </c:pt>
                <c:pt idx="8">
                  <c:v>95.9</c:v>
                </c:pt>
                <c:pt idx="9">
                  <c:v>88</c:v>
                </c:pt>
                <c:pt idx="10">
                  <c:v>86.5</c:v>
                </c:pt>
                <c:pt idx="11">
                  <c:v>84.9</c:v>
                </c:pt>
                <c:pt idx="12">
                  <c:v>81.400000000000006</c:v>
                </c:pt>
                <c:pt idx="13">
                  <c:v>79.2</c:v>
                </c:pt>
                <c:pt idx="14">
                  <c:v>78.2</c:v>
                </c:pt>
                <c:pt idx="15">
                  <c:v>76.400000000000006</c:v>
                </c:pt>
                <c:pt idx="16">
                  <c:v>73.400000000000006</c:v>
                </c:pt>
              </c:numCache>
            </c:numRef>
          </c:val>
          <c:smooth val="0"/>
        </c:ser>
        <c:ser>
          <c:idx val="1"/>
          <c:order val="2"/>
          <c:tx>
            <c:strRef>
              <c:f>Sheet1!$A$4</c:f>
              <c:strCache>
                <c:ptCount val="1"/>
                <c:pt idx="0">
                  <c:v>Asian or Pacific Islander</c:v>
                </c:pt>
              </c:strCache>
            </c:strRef>
          </c:tx>
          <c:spPr>
            <a:ln w="50800" cap="flat">
              <a:solidFill>
                <a:srgbClr val="F79646"/>
              </a:solidFill>
              <a:miter lim="800000"/>
            </a:ln>
          </c:spPr>
          <c:marker>
            <c:symbol val="none"/>
          </c:marker>
          <c:cat>
            <c:strRef>
              <c:f>Sheet1!$B$1:$R$1</c:f>
              <c:strCache>
                <c:ptCount val="17"/>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strCache>
            </c:strRef>
          </c:cat>
          <c:val>
            <c:numRef>
              <c:f>Sheet1!$B$4:$R$4</c:f>
              <c:numCache>
                <c:formatCode>General</c:formatCode>
                <c:ptCount val="17"/>
                <c:pt idx="0">
                  <c:v>117.3</c:v>
                </c:pt>
                <c:pt idx="1">
                  <c:v>109.6</c:v>
                </c:pt>
                <c:pt idx="2">
                  <c:v>104.1</c:v>
                </c:pt>
                <c:pt idx="3">
                  <c:v>101.9</c:v>
                </c:pt>
                <c:pt idx="4">
                  <c:v>96.7</c:v>
                </c:pt>
                <c:pt idx="5">
                  <c:v>88.3</c:v>
                </c:pt>
                <c:pt idx="6">
                  <c:v>85.6</c:v>
                </c:pt>
                <c:pt idx="7">
                  <c:v>82.2</c:v>
                </c:pt>
                <c:pt idx="8">
                  <c:v>75.900000000000006</c:v>
                </c:pt>
                <c:pt idx="9">
                  <c:v>75.900000000000006</c:v>
                </c:pt>
                <c:pt idx="10">
                  <c:v>70.7</c:v>
                </c:pt>
                <c:pt idx="11">
                  <c:v>68.7</c:v>
                </c:pt>
                <c:pt idx="12">
                  <c:v>62.7</c:v>
                </c:pt>
                <c:pt idx="13">
                  <c:v>60.5</c:v>
                </c:pt>
                <c:pt idx="14">
                  <c:v>59.9</c:v>
                </c:pt>
                <c:pt idx="15">
                  <c:v>55.1</c:v>
                </c:pt>
                <c:pt idx="16">
                  <c:v>54.9</c:v>
                </c:pt>
              </c:numCache>
            </c:numRef>
          </c:val>
          <c:smooth val="0"/>
        </c:ser>
        <c:ser>
          <c:idx val="2"/>
          <c:order val="3"/>
          <c:tx>
            <c:strRef>
              <c:f>Sheet1!$A$5</c:f>
              <c:strCache>
                <c:ptCount val="1"/>
                <c:pt idx="0">
                  <c:v>Hispanic or Latino</c:v>
                </c:pt>
              </c:strCache>
            </c:strRef>
          </c:tx>
          <c:spPr>
            <a:ln w="50800" cap="flat">
              <a:solidFill>
                <a:srgbClr val="8064A2"/>
              </a:solidFill>
              <a:miter lim="800000"/>
            </a:ln>
          </c:spPr>
          <c:marker>
            <c:symbol val="none"/>
          </c:marker>
          <c:cat>
            <c:strRef>
              <c:f>Sheet1!$B$1:$R$1</c:f>
              <c:strCache>
                <c:ptCount val="17"/>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strCache>
            </c:strRef>
          </c:cat>
          <c:val>
            <c:numRef>
              <c:f>Sheet1!$B$5:$R$5</c:f>
              <c:numCache>
                <c:formatCode>General</c:formatCode>
                <c:ptCount val="17"/>
                <c:pt idx="0">
                  <c:v>162.19999999999999</c:v>
                </c:pt>
                <c:pt idx="1">
                  <c:v>153.19999999999999</c:v>
                </c:pt>
                <c:pt idx="2">
                  <c:v>151.1</c:v>
                </c:pt>
                <c:pt idx="3">
                  <c:v>144.69999999999999</c:v>
                </c:pt>
                <c:pt idx="4">
                  <c:v>136.80000000000001</c:v>
                </c:pt>
                <c:pt idx="5">
                  <c:v>127.4</c:v>
                </c:pt>
                <c:pt idx="6">
                  <c:v>127.9</c:v>
                </c:pt>
                <c:pt idx="7">
                  <c:v>116.4</c:v>
                </c:pt>
                <c:pt idx="8">
                  <c:v>107.5</c:v>
                </c:pt>
                <c:pt idx="9">
                  <c:v>100.8</c:v>
                </c:pt>
                <c:pt idx="10">
                  <c:v>94.7</c:v>
                </c:pt>
                <c:pt idx="11">
                  <c:v>92.3</c:v>
                </c:pt>
                <c:pt idx="12">
                  <c:v>84.2</c:v>
                </c:pt>
                <c:pt idx="13">
                  <c:v>81.099999999999994</c:v>
                </c:pt>
                <c:pt idx="14">
                  <c:v>80.3</c:v>
                </c:pt>
                <c:pt idx="15">
                  <c:v>75.3</c:v>
                </c:pt>
                <c:pt idx="16">
                  <c:v>74.5</c:v>
                </c:pt>
              </c:numCache>
            </c:numRef>
          </c:val>
          <c:smooth val="0"/>
        </c:ser>
        <c:ser>
          <c:idx val="3"/>
          <c:order val="4"/>
          <c:tx>
            <c:strRef>
              <c:f>Sheet1!$A$6</c:f>
              <c:strCache>
                <c:ptCount val="1"/>
                <c:pt idx="0">
                  <c:v>Black, non-Hispanic</c:v>
                </c:pt>
              </c:strCache>
            </c:strRef>
          </c:tx>
          <c:spPr>
            <a:ln w="50800" cap="flat">
              <a:solidFill>
                <a:srgbClr val="C00000"/>
              </a:solidFill>
              <a:miter lim="800000"/>
            </a:ln>
          </c:spPr>
          <c:marker>
            <c:symbol val="none"/>
          </c:marker>
          <c:cat>
            <c:strRef>
              <c:f>Sheet1!$B$1:$R$1</c:f>
              <c:strCache>
                <c:ptCount val="17"/>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strCache>
            </c:strRef>
          </c:cat>
          <c:val>
            <c:numRef>
              <c:f>Sheet1!$B$6:$R$6</c:f>
              <c:numCache>
                <c:formatCode>General</c:formatCode>
                <c:ptCount val="17"/>
                <c:pt idx="0">
                  <c:v>226.6</c:v>
                </c:pt>
                <c:pt idx="1">
                  <c:v>220.4</c:v>
                </c:pt>
                <c:pt idx="2">
                  <c:v>215</c:v>
                </c:pt>
                <c:pt idx="3">
                  <c:v>208.5</c:v>
                </c:pt>
                <c:pt idx="4">
                  <c:v>200.8</c:v>
                </c:pt>
                <c:pt idx="5">
                  <c:v>186</c:v>
                </c:pt>
                <c:pt idx="6">
                  <c:v>178.1</c:v>
                </c:pt>
                <c:pt idx="7">
                  <c:v>168</c:v>
                </c:pt>
                <c:pt idx="8">
                  <c:v>156.5</c:v>
                </c:pt>
                <c:pt idx="9">
                  <c:v>149.4</c:v>
                </c:pt>
                <c:pt idx="10">
                  <c:v>139.80000000000001</c:v>
                </c:pt>
                <c:pt idx="11">
                  <c:v>133.4</c:v>
                </c:pt>
                <c:pt idx="12">
                  <c:v>127.9</c:v>
                </c:pt>
                <c:pt idx="13">
                  <c:v>123.4</c:v>
                </c:pt>
                <c:pt idx="14">
                  <c:v>119.9</c:v>
                </c:pt>
                <c:pt idx="15">
                  <c:v>114.8</c:v>
                </c:pt>
                <c:pt idx="16">
                  <c:v>111.3</c:v>
                </c:pt>
              </c:numCache>
            </c:numRef>
          </c:val>
          <c:smooth val="0"/>
        </c:ser>
        <c:ser>
          <c:idx val="4"/>
          <c:order val="5"/>
          <c:tx>
            <c:strRef>
              <c:f>Sheet1!$A$7</c:f>
              <c:strCache>
                <c:ptCount val="1"/>
                <c:pt idx="0">
                  <c:v>White, non-Hispanic</c:v>
                </c:pt>
              </c:strCache>
            </c:strRef>
          </c:tx>
          <c:spPr>
            <a:ln w="50800" cap="flat">
              <a:solidFill>
                <a:srgbClr val="4BACC6"/>
              </a:solidFill>
              <a:miter lim="800000"/>
            </a:ln>
          </c:spPr>
          <c:marker>
            <c:symbol val="none"/>
          </c:marker>
          <c:cat>
            <c:strRef>
              <c:f>Sheet1!$B$1:$R$1</c:f>
              <c:strCache>
                <c:ptCount val="17"/>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strCache>
            </c:strRef>
          </c:cat>
          <c:val>
            <c:numRef>
              <c:f>Sheet1!$B$7:$R$7</c:f>
              <c:numCache>
                <c:formatCode>General</c:formatCode>
                <c:ptCount val="17"/>
                <c:pt idx="0">
                  <c:v>194.3</c:v>
                </c:pt>
                <c:pt idx="1">
                  <c:v>186.6</c:v>
                </c:pt>
                <c:pt idx="2">
                  <c:v>178.5</c:v>
                </c:pt>
                <c:pt idx="3">
                  <c:v>173.2</c:v>
                </c:pt>
                <c:pt idx="4">
                  <c:v>165.5</c:v>
                </c:pt>
                <c:pt idx="5">
                  <c:v>153.30000000000001</c:v>
                </c:pt>
                <c:pt idx="6">
                  <c:v>148.30000000000001</c:v>
                </c:pt>
                <c:pt idx="7">
                  <c:v>138.6</c:v>
                </c:pt>
                <c:pt idx="8">
                  <c:v>129.9</c:v>
                </c:pt>
                <c:pt idx="9">
                  <c:v>127.4</c:v>
                </c:pt>
                <c:pt idx="10">
                  <c:v>118.9</c:v>
                </c:pt>
                <c:pt idx="11">
                  <c:v>115</c:v>
                </c:pt>
                <c:pt idx="12">
                  <c:v>111.1</c:v>
                </c:pt>
                <c:pt idx="13">
                  <c:v>107.4</c:v>
                </c:pt>
                <c:pt idx="14">
                  <c:v>104.6</c:v>
                </c:pt>
                <c:pt idx="15">
                  <c:v>101.2</c:v>
                </c:pt>
                <c:pt idx="16">
                  <c:v>99.7</c:v>
                </c:pt>
              </c:numCache>
            </c:numRef>
          </c:val>
          <c:smooth val="0"/>
        </c:ser>
        <c:ser>
          <c:idx val="6"/>
          <c:order val="6"/>
          <c:tx>
            <c:strRef>
              <c:f>Sheet1!$A$8</c:f>
              <c:strCache>
                <c:ptCount val="1"/>
                <c:pt idx="0">
                  <c:v>2020 Target</c:v>
                </c:pt>
              </c:strCache>
            </c:strRef>
          </c:tx>
          <c:spPr>
            <a:ln w="50800">
              <a:solidFill>
                <a:schemeClr val="tx1"/>
              </a:solidFill>
              <a:prstDash val="dash"/>
            </a:ln>
          </c:spPr>
          <c:marker>
            <c:symbol val="none"/>
          </c:marker>
          <c:cat>
            <c:strRef>
              <c:f>Sheet1!$B$1:$R$1</c:f>
              <c:strCache>
                <c:ptCount val="17"/>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strCache>
            </c:strRef>
          </c:cat>
          <c:val>
            <c:numRef>
              <c:f>Sheet1!$B$8:$R$8</c:f>
              <c:numCache>
                <c:formatCode>General</c:formatCode>
                <c:ptCount val="17"/>
                <c:pt idx="8">
                  <c:v>103.4</c:v>
                </c:pt>
                <c:pt idx="9">
                  <c:v>103.4</c:v>
                </c:pt>
                <c:pt idx="10">
                  <c:v>103.4</c:v>
                </c:pt>
                <c:pt idx="11">
                  <c:v>103.4</c:v>
                </c:pt>
                <c:pt idx="12">
                  <c:v>103.4</c:v>
                </c:pt>
                <c:pt idx="13">
                  <c:v>103.4</c:v>
                </c:pt>
                <c:pt idx="14">
                  <c:v>103.4</c:v>
                </c:pt>
                <c:pt idx="15">
                  <c:v>103.4</c:v>
                </c:pt>
                <c:pt idx="16">
                  <c:v>103.4</c:v>
                </c:pt>
              </c:numCache>
            </c:numRef>
          </c:val>
          <c:smooth val="0"/>
        </c:ser>
        <c:dLbls>
          <c:showLegendKey val="0"/>
          <c:showVal val="0"/>
          <c:showCatName val="0"/>
          <c:showSerName val="0"/>
          <c:showPercent val="0"/>
          <c:showBubbleSize val="0"/>
        </c:dLbls>
        <c:smooth val="0"/>
        <c:axId val="195289624"/>
        <c:axId val="195288056"/>
      </c:lineChart>
      <c:catAx>
        <c:axId val="195289624"/>
        <c:scaling>
          <c:orientation val="minMax"/>
        </c:scaling>
        <c:delete val="0"/>
        <c:axPos val="b"/>
        <c:numFmt formatCode="General" sourceLinked="0"/>
        <c:majorTickMark val="none"/>
        <c:minorTickMark val="in"/>
        <c:tickLblPos val="nextTo"/>
        <c:spPr>
          <a:ln w="19050">
            <a:solidFill>
              <a:schemeClr val="tx1"/>
            </a:solidFill>
          </a:ln>
        </c:spPr>
        <c:txPr>
          <a:bodyPr anchor="t" anchorCtr="0"/>
          <a:lstStyle/>
          <a:p>
            <a:pPr>
              <a:defRPr sz="160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195288056"/>
        <c:crosses val="autoZero"/>
        <c:auto val="1"/>
        <c:lblAlgn val="ctr"/>
        <c:lblOffset val="0"/>
        <c:tickLblSkip val="4"/>
        <c:noMultiLvlLbl val="0"/>
      </c:catAx>
      <c:valAx>
        <c:axId val="195288056"/>
        <c:scaling>
          <c:orientation val="minMax"/>
          <c:max val="250"/>
          <c:min val="0"/>
        </c:scaling>
        <c:delete val="0"/>
        <c:axPos val="l"/>
        <c:majorGridlines>
          <c:spPr>
            <a:ln>
              <a:solidFill>
                <a:schemeClr val="bg1">
                  <a:lumMod val="85000"/>
                </a:schemeClr>
              </a:solidFill>
              <a:prstDash val="dash"/>
            </a:ln>
          </c:spPr>
        </c:majorGridlines>
        <c:numFmt formatCode="0" sourceLinked="0"/>
        <c:majorTickMark val="in"/>
        <c:minorTickMark val="in"/>
        <c:tickLblPos val="nextTo"/>
        <c:spPr>
          <a:ln w="19050">
            <a:solidFill>
              <a:schemeClr val="tx1"/>
            </a:solidFill>
          </a:ln>
        </c:spPr>
        <c:txPr>
          <a:bodyPr anchor="ctr" anchorCtr="0"/>
          <a:lstStyle/>
          <a:p>
            <a:pPr>
              <a:defRPr sz="160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195289624"/>
        <c:crosses val="autoZero"/>
        <c:crossBetween val="between"/>
        <c:majorUnit val="50"/>
        <c:minorUnit val="25"/>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5115566134813714E-2"/>
          <c:y val="0.10371700255933992"/>
          <c:w val="0.89015469975662453"/>
          <c:h val="0.77381729855544623"/>
        </c:manualLayout>
      </c:layout>
      <c:lineChart>
        <c:grouping val="standard"/>
        <c:varyColors val="0"/>
        <c:ser>
          <c:idx val="0"/>
          <c:order val="0"/>
          <c:tx>
            <c:strRef>
              <c:f>Sheet1!$A$2</c:f>
              <c:strCache>
                <c:ptCount val="1"/>
                <c:pt idx="0">
                  <c:v>Total</c:v>
                </c:pt>
              </c:strCache>
            </c:strRef>
          </c:tx>
          <c:spPr>
            <a:ln w="50800" cap="flat">
              <a:solidFill>
                <a:schemeClr val="bg1">
                  <a:lumMod val="50000"/>
                </a:schemeClr>
              </a:solidFill>
              <a:miter lim="800000"/>
            </a:ln>
          </c:spPr>
          <c:marker>
            <c:symbol val="none"/>
          </c:marker>
          <c:cat>
            <c:strRef>
              <c:f>Sheet1!$B$1:$R$1</c:f>
              <c:strCache>
                <c:ptCount val="17"/>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strCache>
            </c:strRef>
          </c:cat>
          <c:val>
            <c:numRef>
              <c:f>Sheet1!$B$2:$R$2</c:f>
              <c:numCache>
                <c:formatCode>General</c:formatCode>
                <c:ptCount val="17"/>
                <c:pt idx="0">
                  <c:v>61.6</c:v>
                </c:pt>
                <c:pt idx="1">
                  <c:v>60.9</c:v>
                </c:pt>
                <c:pt idx="2">
                  <c:v>58.4</c:v>
                </c:pt>
                <c:pt idx="3">
                  <c:v>57.2</c:v>
                </c:pt>
                <c:pt idx="4">
                  <c:v>54.6</c:v>
                </c:pt>
                <c:pt idx="5">
                  <c:v>51.2</c:v>
                </c:pt>
                <c:pt idx="6">
                  <c:v>48</c:v>
                </c:pt>
                <c:pt idx="7">
                  <c:v>44.8</c:v>
                </c:pt>
                <c:pt idx="8">
                  <c:v>43.5</c:v>
                </c:pt>
                <c:pt idx="9">
                  <c:v>42.1</c:v>
                </c:pt>
                <c:pt idx="10">
                  <c:v>39.6</c:v>
                </c:pt>
                <c:pt idx="11">
                  <c:v>39.1</c:v>
                </c:pt>
                <c:pt idx="12">
                  <c:v>37.9</c:v>
                </c:pt>
                <c:pt idx="13">
                  <c:v>36.9</c:v>
                </c:pt>
                <c:pt idx="14">
                  <c:v>36.200000000000003</c:v>
                </c:pt>
                <c:pt idx="15">
                  <c:v>36.5</c:v>
                </c:pt>
                <c:pt idx="16">
                  <c:v>37.6</c:v>
                </c:pt>
              </c:numCache>
            </c:numRef>
          </c:val>
          <c:smooth val="0"/>
        </c:ser>
        <c:ser>
          <c:idx val="5"/>
          <c:order val="1"/>
          <c:tx>
            <c:strRef>
              <c:f>Sheet1!$A$3</c:f>
              <c:strCache>
                <c:ptCount val="1"/>
                <c:pt idx="0">
                  <c:v>American Indian or AK native</c:v>
                </c:pt>
              </c:strCache>
            </c:strRef>
          </c:tx>
          <c:spPr>
            <a:ln w="50800">
              <a:solidFill>
                <a:srgbClr val="92D050"/>
              </a:solidFill>
            </a:ln>
          </c:spPr>
          <c:marker>
            <c:symbol val="none"/>
          </c:marker>
          <c:cat>
            <c:strRef>
              <c:f>Sheet1!$B$1:$R$1</c:f>
              <c:strCache>
                <c:ptCount val="17"/>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strCache>
            </c:strRef>
          </c:cat>
          <c:val>
            <c:numRef>
              <c:f>Sheet1!$B$3:$R$3</c:f>
              <c:numCache>
                <c:formatCode>General</c:formatCode>
                <c:ptCount val="17"/>
                <c:pt idx="0">
                  <c:v>48.3</c:v>
                </c:pt>
                <c:pt idx="1">
                  <c:v>45</c:v>
                </c:pt>
                <c:pt idx="2">
                  <c:v>43.6</c:v>
                </c:pt>
                <c:pt idx="3">
                  <c:v>40.799999999999997</c:v>
                </c:pt>
                <c:pt idx="4">
                  <c:v>38</c:v>
                </c:pt>
                <c:pt idx="5">
                  <c:v>39.799999999999997</c:v>
                </c:pt>
                <c:pt idx="6">
                  <c:v>38.799999999999997</c:v>
                </c:pt>
                <c:pt idx="7">
                  <c:v>33.4</c:v>
                </c:pt>
                <c:pt idx="8">
                  <c:v>34.200000000000003</c:v>
                </c:pt>
                <c:pt idx="9">
                  <c:v>27.7</c:v>
                </c:pt>
                <c:pt idx="10">
                  <c:v>29.2</c:v>
                </c:pt>
                <c:pt idx="11">
                  <c:v>28.1</c:v>
                </c:pt>
                <c:pt idx="12">
                  <c:v>27.1</c:v>
                </c:pt>
                <c:pt idx="13">
                  <c:v>25.2</c:v>
                </c:pt>
                <c:pt idx="14">
                  <c:v>24.6</c:v>
                </c:pt>
                <c:pt idx="15">
                  <c:v>25.4</c:v>
                </c:pt>
                <c:pt idx="16">
                  <c:v>24.7</c:v>
                </c:pt>
              </c:numCache>
            </c:numRef>
          </c:val>
          <c:smooth val="0"/>
        </c:ser>
        <c:ser>
          <c:idx val="1"/>
          <c:order val="2"/>
          <c:tx>
            <c:strRef>
              <c:f>Sheet1!$A$4</c:f>
              <c:strCache>
                <c:ptCount val="1"/>
                <c:pt idx="0">
                  <c:v>Asian or Pacific Islander</c:v>
                </c:pt>
              </c:strCache>
            </c:strRef>
          </c:tx>
          <c:spPr>
            <a:ln w="50800" cap="flat">
              <a:solidFill>
                <a:srgbClr val="F79646"/>
              </a:solidFill>
              <a:miter lim="800000"/>
            </a:ln>
          </c:spPr>
          <c:marker>
            <c:symbol val="none"/>
          </c:marker>
          <c:cat>
            <c:strRef>
              <c:f>Sheet1!$B$1:$R$1</c:f>
              <c:strCache>
                <c:ptCount val="17"/>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strCache>
            </c:strRef>
          </c:cat>
          <c:val>
            <c:numRef>
              <c:f>Sheet1!$B$4:$R$4</c:f>
              <c:numCache>
                <c:formatCode>General</c:formatCode>
                <c:ptCount val="17"/>
                <c:pt idx="0">
                  <c:v>53.2</c:v>
                </c:pt>
                <c:pt idx="1">
                  <c:v>52.9</c:v>
                </c:pt>
                <c:pt idx="2">
                  <c:v>51.8</c:v>
                </c:pt>
                <c:pt idx="3">
                  <c:v>49.2</c:v>
                </c:pt>
                <c:pt idx="4">
                  <c:v>47</c:v>
                </c:pt>
                <c:pt idx="5">
                  <c:v>43.2</c:v>
                </c:pt>
                <c:pt idx="6">
                  <c:v>40.799999999999997</c:v>
                </c:pt>
                <c:pt idx="7">
                  <c:v>39.299999999999997</c:v>
                </c:pt>
                <c:pt idx="8">
                  <c:v>36.6</c:v>
                </c:pt>
                <c:pt idx="9">
                  <c:v>35.200000000000003</c:v>
                </c:pt>
                <c:pt idx="10">
                  <c:v>33</c:v>
                </c:pt>
                <c:pt idx="11">
                  <c:v>33.200000000000003</c:v>
                </c:pt>
                <c:pt idx="12">
                  <c:v>31.6</c:v>
                </c:pt>
                <c:pt idx="13">
                  <c:v>30.8</c:v>
                </c:pt>
                <c:pt idx="14">
                  <c:v>29.4</c:v>
                </c:pt>
                <c:pt idx="15">
                  <c:v>28.3</c:v>
                </c:pt>
                <c:pt idx="16">
                  <c:v>29.8</c:v>
                </c:pt>
              </c:numCache>
            </c:numRef>
          </c:val>
          <c:smooth val="0"/>
        </c:ser>
        <c:ser>
          <c:idx val="2"/>
          <c:order val="3"/>
          <c:tx>
            <c:strRef>
              <c:f>Sheet1!$A$5</c:f>
              <c:strCache>
                <c:ptCount val="1"/>
                <c:pt idx="0">
                  <c:v>Hispanic or Latino</c:v>
                </c:pt>
              </c:strCache>
            </c:strRef>
          </c:tx>
          <c:spPr>
            <a:ln w="50800" cap="flat">
              <a:solidFill>
                <a:srgbClr val="8064A2"/>
              </a:solidFill>
              <a:miter lim="800000"/>
            </a:ln>
          </c:spPr>
          <c:marker>
            <c:symbol val="none"/>
          </c:marker>
          <c:cat>
            <c:strRef>
              <c:f>Sheet1!$B$1:$R$1</c:f>
              <c:strCache>
                <c:ptCount val="17"/>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strCache>
            </c:strRef>
          </c:cat>
          <c:val>
            <c:numRef>
              <c:f>Sheet1!$B$5:$R$5</c:f>
              <c:numCache>
                <c:formatCode>General</c:formatCode>
                <c:ptCount val="17"/>
                <c:pt idx="0">
                  <c:v>46.6</c:v>
                </c:pt>
                <c:pt idx="1">
                  <c:v>46.4</c:v>
                </c:pt>
                <c:pt idx="2">
                  <c:v>45.3</c:v>
                </c:pt>
                <c:pt idx="3">
                  <c:v>43.2</c:v>
                </c:pt>
                <c:pt idx="4">
                  <c:v>42.5</c:v>
                </c:pt>
                <c:pt idx="5">
                  <c:v>40.799999999999997</c:v>
                </c:pt>
                <c:pt idx="6">
                  <c:v>38.6</c:v>
                </c:pt>
                <c:pt idx="7">
                  <c:v>37.200000000000003</c:v>
                </c:pt>
                <c:pt idx="8">
                  <c:v>35.799999999999997</c:v>
                </c:pt>
                <c:pt idx="9">
                  <c:v>34.4</c:v>
                </c:pt>
                <c:pt idx="10">
                  <c:v>32.200000000000003</c:v>
                </c:pt>
                <c:pt idx="11">
                  <c:v>32.1</c:v>
                </c:pt>
                <c:pt idx="12">
                  <c:v>30.7</c:v>
                </c:pt>
                <c:pt idx="13">
                  <c:v>30</c:v>
                </c:pt>
                <c:pt idx="14">
                  <c:v>29.6</c:v>
                </c:pt>
                <c:pt idx="15">
                  <c:v>30.2</c:v>
                </c:pt>
                <c:pt idx="16">
                  <c:v>32.299999999999997</c:v>
                </c:pt>
              </c:numCache>
            </c:numRef>
          </c:val>
          <c:smooth val="0"/>
        </c:ser>
        <c:ser>
          <c:idx val="3"/>
          <c:order val="4"/>
          <c:tx>
            <c:strRef>
              <c:f>Sheet1!$A$6</c:f>
              <c:strCache>
                <c:ptCount val="1"/>
                <c:pt idx="0">
                  <c:v>Black, non-Hispanic</c:v>
                </c:pt>
              </c:strCache>
            </c:strRef>
          </c:tx>
          <c:spPr>
            <a:ln w="50800" cap="flat">
              <a:solidFill>
                <a:srgbClr val="C00000"/>
              </a:solidFill>
              <a:miter lim="800000"/>
            </a:ln>
          </c:spPr>
          <c:marker>
            <c:symbol val="none"/>
          </c:marker>
          <c:cat>
            <c:strRef>
              <c:f>Sheet1!$B$1:$R$1</c:f>
              <c:strCache>
                <c:ptCount val="17"/>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strCache>
            </c:strRef>
          </c:cat>
          <c:val>
            <c:numRef>
              <c:f>Sheet1!$B$6:$R$6</c:f>
              <c:numCache>
                <c:formatCode>General</c:formatCode>
                <c:ptCount val="17"/>
                <c:pt idx="0">
                  <c:v>82.8</c:v>
                </c:pt>
                <c:pt idx="1">
                  <c:v>82.9</c:v>
                </c:pt>
                <c:pt idx="2">
                  <c:v>80.599999999999994</c:v>
                </c:pt>
                <c:pt idx="3">
                  <c:v>78.900000000000006</c:v>
                </c:pt>
                <c:pt idx="4">
                  <c:v>77.099999999999994</c:v>
                </c:pt>
                <c:pt idx="5">
                  <c:v>72.900000000000006</c:v>
                </c:pt>
                <c:pt idx="6">
                  <c:v>68.2</c:v>
                </c:pt>
                <c:pt idx="7">
                  <c:v>64.3</c:v>
                </c:pt>
                <c:pt idx="8">
                  <c:v>63</c:v>
                </c:pt>
                <c:pt idx="9">
                  <c:v>59.9</c:v>
                </c:pt>
                <c:pt idx="10">
                  <c:v>55.2</c:v>
                </c:pt>
                <c:pt idx="11">
                  <c:v>54.3</c:v>
                </c:pt>
                <c:pt idx="12">
                  <c:v>52.3</c:v>
                </c:pt>
                <c:pt idx="13">
                  <c:v>50.4</c:v>
                </c:pt>
                <c:pt idx="14">
                  <c:v>50.3</c:v>
                </c:pt>
                <c:pt idx="15">
                  <c:v>50.9</c:v>
                </c:pt>
                <c:pt idx="16">
                  <c:v>52.2</c:v>
                </c:pt>
              </c:numCache>
            </c:numRef>
          </c:val>
          <c:smooth val="0"/>
        </c:ser>
        <c:ser>
          <c:idx val="4"/>
          <c:order val="5"/>
          <c:tx>
            <c:strRef>
              <c:f>Sheet1!$A$7</c:f>
              <c:strCache>
                <c:ptCount val="1"/>
                <c:pt idx="0">
                  <c:v>White, non-Hispanic</c:v>
                </c:pt>
              </c:strCache>
            </c:strRef>
          </c:tx>
          <c:spPr>
            <a:ln w="50800" cap="flat">
              <a:solidFill>
                <a:srgbClr val="4BACC6"/>
              </a:solidFill>
              <a:miter lim="800000"/>
            </a:ln>
          </c:spPr>
          <c:marker>
            <c:symbol val="none"/>
          </c:marker>
          <c:cat>
            <c:strRef>
              <c:f>Sheet1!$B$1:$R$1</c:f>
              <c:strCache>
                <c:ptCount val="17"/>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strCache>
            </c:strRef>
          </c:cat>
          <c:val>
            <c:numRef>
              <c:f>Sheet1!$B$7:$R$7</c:f>
              <c:numCache>
                <c:formatCode>General</c:formatCode>
                <c:ptCount val="17"/>
                <c:pt idx="0">
                  <c:v>59.8</c:v>
                </c:pt>
                <c:pt idx="1">
                  <c:v>59</c:v>
                </c:pt>
                <c:pt idx="2">
                  <c:v>56.4</c:v>
                </c:pt>
                <c:pt idx="3">
                  <c:v>55.5</c:v>
                </c:pt>
                <c:pt idx="4">
                  <c:v>52.6</c:v>
                </c:pt>
                <c:pt idx="5">
                  <c:v>49.3</c:v>
                </c:pt>
                <c:pt idx="6">
                  <c:v>46.2</c:v>
                </c:pt>
                <c:pt idx="7">
                  <c:v>42.9</c:v>
                </c:pt>
                <c:pt idx="8">
                  <c:v>41.7</c:v>
                </c:pt>
                <c:pt idx="9">
                  <c:v>40.5</c:v>
                </c:pt>
                <c:pt idx="10">
                  <c:v>38.299999999999997</c:v>
                </c:pt>
                <c:pt idx="11">
                  <c:v>37.799999999999997</c:v>
                </c:pt>
                <c:pt idx="12">
                  <c:v>36.700000000000003</c:v>
                </c:pt>
                <c:pt idx="13">
                  <c:v>35.799999999999997</c:v>
                </c:pt>
                <c:pt idx="14">
                  <c:v>35</c:v>
                </c:pt>
                <c:pt idx="15">
                  <c:v>35.4</c:v>
                </c:pt>
                <c:pt idx="16">
                  <c:v>36.4</c:v>
                </c:pt>
              </c:numCache>
            </c:numRef>
          </c:val>
          <c:smooth val="0"/>
        </c:ser>
        <c:ser>
          <c:idx val="6"/>
          <c:order val="6"/>
          <c:tx>
            <c:strRef>
              <c:f>Sheet1!$A$8</c:f>
              <c:strCache>
                <c:ptCount val="1"/>
                <c:pt idx="0">
                  <c:v>2020 Target</c:v>
                </c:pt>
              </c:strCache>
            </c:strRef>
          </c:tx>
          <c:spPr>
            <a:ln w="50800">
              <a:solidFill>
                <a:schemeClr val="tx1"/>
              </a:solidFill>
              <a:prstDash val="dash"/>
            </a:ln>
          </c:spPr>
          <c:marker>
            <c:symbol val="none"/>
          </c:marker>
          <c:cat>
            <c:strRef>
              <c:f>Sheet1!$B$1:$R$1</c:f>
              <c:strCache>
                <c:ptCount val="17"/>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strCache>
            </c:strRef>
          </c:cat>
          <c:val>
            <c:numRef>
              <c:f>Sheet1!$B$8:$R$8</c:f>
              <c:numCache>
                <c:formatCode>General</c:formatCode>
                <c:ptCount val="17"/>
                <c:pt idx="8">
                  <c:v>34.799999999999997</c:v>
                </c:pt>
                <c:pt idx="9">
                  <c:v>34.799999999999997</c:v>
                </c:pt>
                <c:pt idx="10">
                  <c:v>34.799999999999997</c:v>
                </c:pt>
                <c:pt idx="11">
                  <c:v>34.799999999999997</c:v>
                </c:pt>
                <c:pt idx="12">
                  <c:v>34.799999999999997</c:v>
                </c:pt>
                <c:pt idx="13">
                  <c:v>34.799999999999997</c:v>
                </c:pt>
                <c:pt idx="14">
                  <c:v>34.799999999999997</c:v>
                </c:pt>
                <c:pt idx="15">
                  <c:v>34.799999999999997</c:v>
                </c:pt>
                <c:pt idx="16">
                  <c:v>34.799999999999997</c:v>
                </c:pt>
              </c:numCache>
            </c:numRef>
          </c:val>
          <c:smooth val="0"/>
        </c:ser>
        <c:dLbls>
          <c:showLegendKey val="0"/>
          <c:showVal val="0"/>
          <c:showCatName val="0"/>
          <c:showSerName val="0"/>
          <c:showPercent val="0"/>
          <c:showBubbleSize val="0"/>
        </c:dLbls>
        <c:smooth val="0"/>
        <c:axId val="194217088"/>
        <c:axId val="194216304"/>
      </c:lineChart>
      <c:catAx>
        <c:axId val="194217088"/>
        <c:scaling>
          <c:orientation val="minMax"/>
        </c:scaling>
        <c:delete val="0"/>
        <c:axPos val="b"/>
        <c:numFmt formatCode="General" sourceLinked="0"/>
        <c:majorTickMark val="none"/>
        <c:minorTickMark val="in"/>
        <c:tickLblPos val="nextTo"/>
        <c:spPr>
          <a:ln w="19050">
            <a:solidFill>
              <a:schemeClr val="tx1"/>
            </a:solidFill>
          </a:ln>
        </c:spPr>
        <c:txPr>
          <a:bodyPr anchor="t" anchorCtr="0"/>
          <a:lstStyle/>
          <a:p>
            <a:pPr>
              <a:defRPr sz="160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194216304"/>
        <c:crosses val="autoZero"/>
        <c:auto val="1"/>
        <c:lblAlgn val="ctr"/>
        <c:lblOffset val="0"/>
        <c:tickLblSkip val="4"/>
        <c:noMultiLvlLbl val="0"/>
      </c:catAx>
      <c:valAx>
        <c:axId val="194216304"/>
        <c:scaling>
          <c:orientation val="minMax"/>
          <c:max val="100"/>
          <c:min val="0"/>
        </c:scaling>
        <c:delete val="0"/>
        <c:axPos val="l"/>
        <c:majorGridlines>
          <c:spPr>
            <a:ln>
              <a:solidFill>
                <a:schemeClr val="bg1">
                  <a:lumMod val="85000"/>
                </a:schemeClr>
              </a:solidFill>
              <a:prstDash val="dash"/>
            </a:ln>
          </c:spPr>
        </c:majorGridlines>
        <c:numFmt formatCode="0" sourceLinked="0"/>
        <c:majorTickMark val="in"/>
        <c:minorTickMark val="in"/>
        <c:tickLblPos val="nextTo"/>
        <c:spPr>
          <a:ln w="19050">
            <a:solidFill>
              <a:schemeClr val="tx1"/>
            </a:solidFill>
          </a:ln>
        </c:spPr>
        <c:txPr>
          <a:bodyPr anchor="ctr" anchorCtr="0"/>
          <a:lstStyle/>
          <a:p>
            <a:pPr>
              <a:defRPr sz="160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194217088"/>
        <c:crosses val="autoZero"/>
        <c:crossBetween val="between"/>
        <c:majorUnit val="20"/>
        <c:minorUnit val="10"/>
      </c:valAx>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915936602815199"/>
          <c:y val="3.3383498433663499E-2"/>
          <c:w val="0.75107950922193101"/>
          <c:h val="0.81467389911138399"/>
        </c:manualLayout>
      </c:layout>
      <c:barChart>
        <c:barDir val="bar"/>
        <c:grouping val="clustered"/>
        <c:varyColors val="0"/>
        <c:ser>
          <c:idx val="0"/>
          <c:order val="0"/>
          <c:tx>
            <c:strRef>
              <c:f>Sheet1!$B$1</c:f>
              <c:strCache>
                <c:ptCount val="1"/>
                <c:pt idx="0">
                  <c:v>rate</c:v>
                </c:pt>
              </c:strCache>
            </c:strRef>
          </c:tx>
          <c:spPr>
            <a:ln>
              <a:solidFill>
                <a:schemeClr val="tx1"/>
              </a:solidFill>
            </a:ln>
          </c:spPr>
          <c:invertIfNegative val="0"/>
          <c:dPt>
            <c:idx val="0"/>
            <c:invertIfNegative val="0"/>
            <c:bubble3D val="0"/>
            <c:spPr>
              <a:solidFill>
                <a:schemeClr val="bg1">
                  <a:lumMod val="65000"/>
                </a:schemeClr>
              </a:solidFill>
              <a:ln>
                <a:solidFill>
                  <a:schemeClr val="tx1"/>
                </a:solidFill>
              </a:ln>
            </c:spPr>
          </c:dPt>
          <c:dPt>
            <c:idx val="1"/>
            <c:invertIfNegative val="0"/>
            <c:bubble3D val="0"/>
            <c:spPr>
              <a:solidFill>
                <a:schemeClr val="bg1">
                  <a:lumMod val="75000"/>
                </a:schemeClr>
              </a:solidFill>
              <a:ln>
                <a:solidFill>
                  <a:schemeClr val="tx1"/>
                </a:solidFill>
              </a:ln>
            </c:spPr>
          </c:dPt>
          <c:dPt>
            <c:idx val="2"/>
            <c:invertIfNegative val="0"/>
            <c:bubble3D val="0"/>
            <c:spPr>
              <a:solidFill>
                <a:srgbClr val="FB5192"/>
              </a:solidFill>
              <a:ln>
                <a:solidFill>
                  <a:schemeClr val="tx1"/>
                </a:solidFill>
              </a:ln>
            </c:spPr>
          </c:dPt>
          <c:dPt>
            <c:idx val="3"/>
            <c:invertIfNegative val="0"/>
            <c:bubble3D val="0"/>
            <c:spPr>
              <a:solidFill>
                <a:schemeClr val="accent4"/>
              </a:solidFill>
              <a:ln>
                <a:solidFill>
                  <a:schemeClr val="tx1"/>
                </a:solidFill>
              </a:ln>
            </c:spPr>
          </c:dPt>
          <c:dPt>
            <c:idx val="4"/>
            <c:invertIfNegative val="0"/>
            <c:bubble3D val="0"/>
            <c:spPr>
              <a:solidFill>
                <a:srgbClr val="8064A2"/>
              </a:solidFill>
              <a:ln>
                <a:solidFill>
                  <a:schemeClr val="tx1"/>
                </a:solidFill>
              </a:ln>
            </c:spPr>
          </c:dPt>
          <c:dPt>
            <c:idx val="5"/>
            <c:invertIfNegative val="0"/>
            <c:bubble3D val="0"/>
            <c:spPr>
              <a:solidFill>
                <a:srgbClr val="ACA2C7"/>
              </a:solidFill>
              <a:ln>
                <a:solidFill>
                  <a:schemeClr val="tx1"/>
                </a:solidFill>
              </a:ln>
            </c:spPr>
          </c:dPt>
          <c:dPt>
            <c:idx val="6"/>
            <c:invertIfNegative val="0"/>
            <c:bubble3D val="0"/>
            <c:spPr>
              <a:solidFill>
                <a:schemeClr val="accent5">
                  <a:lumMod val="75000"/>
                </a:schemeClr>
              </a:solidFill>
              <a:ln>
                <a:solidFill>
                  <a:schemeClr val="tx1"/>
                </a:solidFill>
              </a:ln>
            </c:spPr>
          </c:dPt>
          <c:dPt>
            <c:idx val="7"/>
            <c:invertIfNegative val="0"/>
            <c:bubble3D val="0"/>
            <c:spPr>
              <a:solidFill>
                <a:srgbClr val="215968"/>
              </a:solidFill>
              <a:ln>
                <a:solidFill>
                  <a:schemeClr val="tx1"/>
                </a:solidFill>
              </a:ln>
            </c:spPr>
          </c:dPt>
          <c:dPt>
            <c:idx val="8"/>
            <c:invertIfNegative val="0"/>
            <c:bubble3D val="0"/>
            <c:spPr>
              <a:solidFill>
                <a:srgbClr val="31859C"/>
              </a:solidFill>
              <a:ln>
                <a:solidFill>
                  <a:schemeClr val="tx1"/>
                </a:solidFill>
              </a:ln>
            </c:spPr>
          </c:dPt>
          <c:dPt>
            <c:idx val="9"/>
            <c:invertIfNegative val="0"/>
            <c:bubble3D val="0"/>
            <c:spPr>
              <a:solidFill>
                <a:srgbClr val="4BACC6"/>
              </a:solidFill>
              <a:ln>
                <a:solidFill>
                  <a:schemeClr val="tx1"/>
                </a:solidFill>
              </a:ln>
            </c:spPr>
          </c:dPt>
          <c:dPt>
            <c:idx val="10"/>
            <c:invertIfNegative val="0"/>
            <c:bubble3D val="0"/>
            <c:spPr>
              <a:solidFill>
                <a:srgbClr val="93CDDD"/>
              </a:solidFill>
              <a:ln>
                <a:solidFill>
                  <a:schemeClr val="tx1"/>
                </a:solidFill>
              </a:ln>
            </c:spPr>
          </c:dPt>
          <c:dPt>
            <c:idx val="11"/>
            <c:invertIfNegative val="0"/>
            <c:bubble3D val="0"/>
            <c:spPr>
              <a:solidFill>
                <a:schemeClr val="accent3">
                  <a:lumMod val="50000"/>
                </a:schemeClr>
              </a:solidFill>
              <a:ln>
                <a:solidFill>
                  <a:schemeClr val="tx1"/>
                </a:solidFill>
              </a:ln>
            </c:spPr>
          </c:dPt>
          <c:dPt>
            <c:idx val="12"/>
            <c:invertIfNegative val="0"/>
            <c:bubble3D val="0"/>
            <c:spPr>
              <a:solidFill>
                <a:srgbClr val="77933C"/>
              </a:solidFill>
              <a:ln>
                <a:solidFill>
                  <a:schemeClr val="tx1"/>
                </a:solidFill>
              </a:ln>
            </c:spPr>
          </c:dPt>
          <c:dPt>
            <c:idx val="13"/>
            <c:invertIfNegative val="0"/>
            <c:bubble3D val="0"/>
            <c:spPr>
              <a:solidFill>
                <a:srgbClr val="9BBB59"/>
              </a:solidFill>
              <a:ln>
                <a:solidFill>
                  <a:schemeClr val="tx1"/>
                </a:solidFill>
              </a:ln>
            </c:spPr>
          </c:dPt>
          <c:dPt>
            <c:idx val="14"/>
            <c:invertIfNegative val="0"/>
            <c:bubble3D val="0"/>
            <c:spPr>
              <a:solidFill>
                <a:srgbClr val="C3D69B"/>
              </a:solidFill>
              <a:ln>
                <a:solidFill>
                  <a:schemeClr val="tx1"/>
                </a:solidFill>
              </a:ln>
            </c:spPr>
          </c:dPt>
          <c:dPt>
            <c:idx val="15"/>
            <c:invertIfNegative val="0"/>
            <c:bubble3D val="0"/>
            <c:spPr>
              <a:solidFill>
                <a:schemeClr val="accent6">
                  <a:lumMod val="75000"/>
                </a:schemeClr>
              </a:solidFill>
              <a:ln>
                <a:solidFill>
                  <a:schemeClr val="tx1"/>
                </a:solidFill>
              </a:ln>
            </c:spPr>
          </c:dPt>
          <c:dPt>
            <c:idx val="16"/>
            <c:invertIfNegative val="0"/>
            <c:bubble3D val="0"/>
            <c:spPr>
              <a:solidFill>
                <a:srgbClr val="E46C0A"/>
              </a:solidFill>
              <a:ln>
                <a:solidFill>
                  <a:schemeClr val="tx1"/>
                </a:solidFill>
              </a:ln>
            </c:spPr>
          </c:dPt>
          <c:dPt>
            <c:idx val="17"/>
            <c:invertIfNegative val="0"/>
            <c:bubble3D val="0"/>
            <c:spPr>
              <a:solidFill>
                <a:srgbClr val="F79646"/>
              </a:solidFill>
              <a:ln>
                <a:solidFill>
                  <a:schemeClr val="tx1"/>
                </a:solidFill>
              </a:ln>
            </c:spPr>
          </c:dPt>
          <c:dPt>
            <c:idx val="18"/>
            <c:invertIfNegative val="0"/>
            <c:bubble3D val="0"/>
            <c:spPr>
              <a:solidFill>
                <a:srgbClr val="FAC090"/>
              </a:solidFill>
              <a:ln>
                <a:solidFill>
                  <a:schemeClr val="tx1"/>
                </a:solidFill>
              </a:ln>
            </c:spPr>
          </c:dPt>
          <c:dPt>
            <c:idx val="19"/>
            <c:invertIfNegative val="0"/>
            <c:bubble3D val="0"/>
            <c:spPr>
              <a:solidFill>
                <a:schemeClr val="accent6">
                  <a:lumMod val="40000"/>
                  <a:lumOff val="60000"/>
                </a:schemeClr>
              </a:solidFill>
              <a:ln>
                <a:solidFill>
                  <a:schemeClr val="tx1"/>
                </a:solidFill>
              </a:ln>
            </c:spPr>
          </c:dPt>
          <c:errBars>
            <c:errBarType val="both"/>
            <c:errValType val="cust"/>
            <c:noEndCap val="0"/>
            <c:plus>
              <c:numRef>
                <c:f>Sheet1!$E$2:$E$21</c:f>
                <c:numCache>
                  <c:formatCode>General</c:formatCode>
                  <c:ptCount val="20"/>
                  <c:pt idx="0">
                    <c:v>0</c:v>
                  </c:pt>
                  <c:pt idx="1">
                    <c:v>3.1</c:v>
                  </c:pt>
                  <c:pt idx="2">
                    <c:v>4.2</c:v>
                  </c:pt>
                  <c:pt idx="4">
                    <c:v>4.3</c:v>
                  </c:pt>
                  <c:pt idx="5">
                    <c:v>5.4</c:v>
                  </c:pt>
                  <c:pt idx="7">
                    <c:v>6.5</c:v>
                  </c:pt>
                  <c:pt idx="8">
                    <c:v>6.9</c:v>
                  </c:pt>
                  <c:pt idx="9">
                    <c:v>4.0999999999999996</c:v>
                  </c:pt>
                  <c:pt idx="10">
                    <c:v>5.7</c:v>
                  </c:pt>
                  <c:pt idx="12">
                    <c:v>5.3</c:v>
                  </c:pt>
                  <c:pt idx="13">
                    <c:v>8.8000000000000007</c:v>
                  </c:pt>
                  <c:pt idx="14">
                    <c:v>9.1999999999999993</c:v>
                  </c:pt>
                  <c:pt idx="16">
                    <c:v>6.4</c:v>
                  </c:pt>
                  <c:pt idx="17">
                    <c:v>4.9000000000000004</c:v>
                  </c:pt>
                  <c:pt idx="18">
                    <c:v>3.6</c:v>
                  </c:pt>
                </c:numCache>
              </c:numRef>
            </c:plus>
            <c:minus>
              <c:numRef>
                <c:f>Sheet1!$D$2:$D$21</c:f>
                <c:numCache>
                  <c:formatCode>General</c:formatCode>
                  <c:ptCount val="20"/>
                  <c:pt idx="0">
                    <c:v>0</c:v>
                  </c:pt>
                  <c:pt idx="1">
                    <c:v>3</c:v>
                  </c:pt>
                  <c:pt idx="2">
                    <c:v>4.2</c:v>
                  </c:pt>
                  <c:pt idx="4">
                    <c:v>4.2</c:v>
                  </c:pt>
                  <c:pt idx="5">
                    <c:v>5.6</c:v>
                  </c:pt>
                  <c:pt idx="7">
                    <c:v>6.4</c:v>
                  </c:pt>
                  <c:pt idx="8">
                    <c:v>6.5</c:v>
                  </c:pt>
                  <c:pt idx="9">
                    <c:v>4.0999999999999996</c:v>
                  </c:pt>
                  <c:pt idx="10">
                    <c:v>5.8</c:v>
                  </c:pt>
                  <c:pt idx="11">
                    <c:v>0</c:v>
                  </c:pt>
                  <c:pt idx="12">
                    <c:v>5.5</c:v>
                  </c:pt>
                  <c:pt idx="13">
                    <c:v>9.1999999999999993</c:v>
                  </c:pt>
                  <c:pt idx="14">
                    <c:v>8.1999999999999993</c:v>
                  </c:pt>
                  <c:pt idx="15">
                    <c:v>0</c:v>
                  </c:pt>
                  <c:pt idx="16">
                    <c:v>6.1</c:v>
                  </c:pt>
                  <c:pt idx="17">
                    <c:v>5.0999999999999996</c:v>
                  </c:pt>
                  <c:pt idx="18">
                    <c:v>3.6</c:v>
                  </c:pt>
                  <c:pt idx="19">
                    <c:v>0</c:v>
                  </c:pt>
                </c:numCache>
              </c:numRef>
            </c:minus>
          </c:errBars>
          <c:cat>
            <c:strRef>
              <c:f>Sheet1!$A$2:$A$21</c:f>
              <c:strCache>
                <c:ptCount val="19"/>
                <c:pt idx="1">
                  <c:v>2005-2008 Total *</c:v>
                </c:pt>
                <c:pt idx="2">
                  <c:v>2011-2014 Total</c:v>
                </c:pt>
                <c:pt idx="4">
                  <c:v>Male</c:v>
                </c:pt>
                <c:pt idx="5">
                  <c:v>Female</c:v>
                </c:pt>
                <c:pt idx="7">
                  <c:v>Hispanic</c:v>
                </c:pt>
                <c:pt idx="8">
                  <c:v>Asian</c:v>
                </c:pt>
                <c:pt idx="9">
                  <c:v>Black</c:v>
                </c:pt>
                <c:pt idx="10">
                  <c:v>White</c:v>
                </c:pt>
                <c:pt idx="12">
                  <c:v>      Private</c:v>
                </c:pt>
                <c:pt idx="13">
                  <c:v>      Public</c:v>
                </c:pt>
                <c:pt idx="14">
                  <c:v>   Uninsured</c:v>
                </c:pt>
                <c:pt idx="16">
                  <c:v>18-44</c:v>
                </c:pt>
                <c:pt idx="17">
                  <c:v>45-64</c:v>
                </c:pt>
                <c:pt idx="18">
                  <c:v>65+</c:v>
                </c:pt>
              </c:strCache>
            </c:strRef>
          </c:cat>
          <c:val>
            <c:numRef>
              <c:f>Sheet1!$B$2:$B$21</c:f>
              <c:numCache>
                <c:formatCode>General</c:formatCode>
                <c:ptCount val="20"/>
                <c:pt idx="1">
                  <c:v>43.7</c:v>
                </c:pt>
                <c:pt idx="2">
                  <c:v>50.3</c:v>
                </c:pt>
                <c:pt idx="4">
                  <c:v>44.3</c:v>
                </c:pt>
                <c:pt idx="5">
                  <c:v>57.7</c:v>
                </c:pt>
                <c:pt idx="7">
                  <c:v>45</c:v>
                </c:pt>
                <c:pt idx="8">
                  <c:v>40.1</c:v>
                </c:pt>
                <c:pt idx="9">
                  <c:v>43.1</c:v>
                </c:pt>
                <c:pt idx="10">
                  <c:v>54.8</c:v>
                </c:pt>
                <c:pt idx="12">
                  <c:v>52.9</c:v>
                </c:pt>
                <c:pt idx="13">
                  <c:v>56.5</c:v>
                </c:pt>
                <c:pt idx="14">
                  <c:v>33.700000000000003</c:v>
                </c:pt>
                <c:pt idx="16">
                  <c:v>43.4</c:v>
                </c:pt>
                <c:pt idx="17">
                  <c:v>56.6</c:v>
                </c:pt>
                <c:pt idx="18">
                  <c:v>52.1</c:v>
                </c:pt>
              </c:numCache>
            </c:numRef>
          </c:val>
        </c:ser>
        <c:dLbls>
          <c:showLegendKey val="0"/>
          <c:showVal val="0"/>
          <c:showCatName val="0"/>
          <c:showSerName val="0"/>
          <c:showPercent val="0"/>
          <c:showBubbleSize val="0"/>
        </c:dLbls>
        <c:gapWidth val="0"/>
        <c:axId val="194213952"/>
        <c:axId val="194215912"/>
      </c:barChart>
      <c:barChart>
        <c:barDir val="bar"/>
        <c:grouping val="clustered"/>
        <c:varyColors val="0"/>
        <c:ser>
          <c:idx val="1"/>
          <c:order val="1"/>
          <c:tx>
            <c:strRef>
              <c:f>Sheet1!$F$1</c:f>
              <c:strCache>
                <c:ptCount val="1"/>
                <c:pt idx="0">
                  <c:v>Target</c:v>
                </c:pt>
              </c:strCache>
            </c:strRef>
          </c:tx>
          <c:spPr>
            <a:noFill/>
            <a:ln>
              <a:noFill/>
            </a:ln>
          </c:spPr>
          <c:invertIfNegative val="0"/>
          <c:trendline>
            <c:spPr>
              <a:ln w="38100">
                <a:prstDash val="sysDash"/>
              </a:ln>
            </c:spPr>
            <c:trendlineType val="movingAvg"/>
            <c:period val="2"/>
            <c:dispRSqr val="0"/>
            <c:dispEq val="0"/>
          </c:trendline>
          <c:cat>
            <c:strRef>
              <c:f>Sheet1!$A$2:$A$21</c:f>
              <c:strCache>
                <c:ptCount val="19"/>
                <c:pt idx="1">
                  <c:v>2005-2008 Total *</c:v>
                </c:pt>
                <c:pt idx="2">
                  <c:v>2011-2014 Total</c:v>
                </c:pt>
                <c:pt idx="4">
                  <c:v>Male</c:v>
                </c:pt>
                <c:pt idx="5">
                  <c:v>Female</c:v>
                </c:pt>
                <c:pt idx="7">
                  <c:v>Hispanic</c:v>
                </c:pt>
                <c:pt idx="8">
                  <c:v>Asian</c:v>
                </c:pt>
                <c:pt idx="9">
                  <c:v>Black</c:v>
                </c:pt>
                <c:pt idx="10">
                  <c:v>White</c:v>
                </c:pt>
                <c:pt idx="12">
                  <c:v>      Private</c:v>
                </c:pt>
                <c:pt idx="13">
                  <c:v>      Public</c:v>
                </c:pt>
                <c:pt idx="14">
                  <c:v>   Uninsured</c:v>
                </c:pt>
                <c:pt idx="16">
                  <c:v>18-44</c:v>
                </c:pt>
                <c:pt idx="17">
                  <c:v>45-64</c:v>
                </c:pt>
                <c:pt idx="18">
                  <c:v>65+</c:v>
                </c:pt>
              </c:strCache>
            </c:strRef>
          </c:cat>
          <c:val>
            <c:numRef>
              <c:f>Sheet1!$F$2:$F$21</c:f>
              <c:numCache>
                <c:formatCode>General</c:formatCode>
                <c:ptCount val="20"/>
                <c:pt idx="4">
                  <c:v>61.2</c:v>
                </c:pt>
                <c:pt idx="18">
                  <c:v>61.2</c:v>
                </c:pt>
              </c:numCache>
            </c:numRef>
          </c:val>
        </c:ser>
        <c:dLbls>
          <c:showLegendKey val="0"/>
          <c:showVal val="0"/>
          <c:showCatName val="0"/>
          <c:showSerName val="0"/>
          <c:showPercent val="0"/>
          <c:showBubbleSize val="0"/>
        </c:dLbls>
        <c:gapWidth val="500"/>
        <c:overlap val="-100"/>
        <c:axId val="194214736"/>
        <c:axId val="194216696"/>
      </c:barChart>
      <c:catAx>
        <c:axId val="194213952"/>
        <c:scaling>
          <c:orientation val="maxMin"/>
        </c:scaling>
        <c:delete val="0"/>
        <c:axPos val="l"/>
        <c:numFmt formatCode="General" sourceLinked="1"/>
        <c:majorTickMark val="none"/>
        <c:minorTickMark val="none"/>
        <c:tickLblPos val="nextTo"/>
        <c:spPr>
          <a:ln>
            <a:solidFill>
              <a:srgbClr val="7F7F7F"/>
            </a:solidFill>
          </a:ln>
        </c:spPr>
        <c:txPr>
          <a:bodyPr/>
          <a:lstStyle/>
          <a:p>
            <a:pPr>
              <a:defRPr sz="1200">
                <a:latin typeface="Verdana" panose="020B0604030504040204" pitchFamily="34" charset="0"/>
                <a:ea typeface="Verdana" panose="020B0604030504040204" pitchFamily="34" charset="0"/>
                <a:cs typeface="Verdana" panose="020B0604030504040204" pitchFamily="34" charset="0"/>
              </a:defRPr>
            </a:pPr>
            <a:endParaRPr lang="en-US"/>
          </a:p>
        </c:txPr>
        <c:crossAx val="194215912"/>
        <c:crosses val="autoZero"/>
        <c:auto val="1"/>
        <c:lblAlgn val="ctr"/>
        <c:lblOffset val="9"/>
        <c:noMultiLvlLbl val="0"/>
      </c:catAx>
      <c:valAx>
        <c:axId val="194215912"/>
        <c:scaling>
          <c:orientation val="minMax"/>
          <c:max val="80"/>
          <c:min val="0"/>
        </c:scaling>
        <c:delete val="0"/>
        <c:axPos val="b"/>
        <c:majorGridlines>
          <c:spPr>
            <a:ln cmpd="sng">
              <a:solidFill>
                <a:schemeClr val="bg1">
                  <a:lumMod val="85000"/>
                </a:schemeClr>
              </a:solidFill>
              <a:prstDash val="sysDash"/>
            </a:ln>
          </c:spPr>
        </c:majorGridlines>
        <c:title>
          <c:tx>
            <c:rich>
              <a:bodyPr/>
              <a:lstStyle/>
              <a:p>
                <a:pPr>
                  <a:defRPr/>
                </a:pPr>
                <a:r>
                  <a:rPr lang="en-US" sz="1600" dirty="0" smtClean="0">
                    <a:latin typeface="Verdana" panose="020B0604030504040204" pitchFamily="34" charset="0"/>
                    <a:ea typeface="Verdana" panose="020B0604030504040204" pitchFamily="34" charset="0"/>
                    <a:cs typeface="Verdana" panose="020B0604030504040204" pitchFamily="34" charset="0"/>
                  </a:rPr>
                  <a:t>Percent</a:t>
                </a:r>
                <a:endParaRPr lang="en-US" sz="1600" dirty="0">
                  <a:latin typeface="Verdana" panose="020B0604030504040204" pitchFamily="34" charset="0"/>
                  <a:ea typeface="Verdana" panose="020B0604030504040204" pitchFamily="34" charset="0"/>
                  <a:cs typeface="Verdana" panose="020B0604030504040204" pitchFamily="34" charset="0"/>
                </a:endParaRPr>
              </a:p>
            </c:rich>
          </c:tx>
          <c:layout>
            <c:manualLayout>
              <c:xMode val="edge"/>
              <c:yMode val="edge"/>
              <c:x val="0.52430730830179073"/>
              <c:y val="0.91871433409533487"/>
            </c:manualLayout>
          </c:layout>
          <c:overlay val="0"/>
        </c:title>
        <c:numFmt formatCode="General" sourceLinked="1"/>
        <c:majorTickMark val="in"/>
        <c:minorTickMark val="in"/>
        <c:tickLblPos val="high"/>
        <c:spPr>
          <a:ln>
            <a:solidFill>
              <a:srgbClr val="7F7F7F"/>
            </a:solidFill>
          </a:ln>
        </c:spPr>
        <c:txPr>
          <a:bodyPr/>
          <a:lstStyle/>
          <a:p>
            <a:pPr>
              <a:defRPr sz="1400">
                <a:latin typeface="Verdana" panose="020B0604030504040204" pitchFamily="34" charset="0"/>
                <a:ea typeface="Verdana" panose="020B0604030504040204" pitchFamily="34" charset="0"/>
                <a:cs typeface="Verdana" panose="020B0604030504040204" pitchFamily="34" charset="0"/>
              </a:defRPr>
            </a:pPr>
            <a:endParaRPr lang="en-US"/>
          </a:p>
        </c:txPr>
        <c:crossAx val="194213952"/>
        <c:crosses val="max"/>
        <c:crossBetween val="between"/>
        <c:majorUnit val="10"/>
        <c:minorUnit val="5"/>
      </c:valAx>
      <c:valAx>
        <c:axId val="194216696"/>
        <c:scaling>
          <c:orientation val="minMax"/>
          <c:max val="300"/>
          <c:min val="0"/>
        </c:scaling>
        <c:delete val="1"/>
        <c:axPos val="t"/>
        <c:numFmt formatCode="General" sourceLinked="1"/>
        <c:majorTickMark val="out"/>
        <c:minorTickMark val="none"/>
        <c:tickLblPos val="nextTo"/>
        <c:crossAx val="194214736"/>
        <c:crosses val="max"/>
        <c:crossBetween val="between"/>
        <c:majorUnit val="50"/>
      </c:valAx>
      <c:catAx>
        <c:axId val="194214736"/>
        <c:scaling>
          <c:orientation val="minMax"/>
        </c:scaling>
        <c:delete val="1"/>
        <c:axPos val="l"/>
        <c:numFmt formatCode="General" sourceLinked="1"/>
        <c:majorTickMark val="out"/>
        <c:minorTickMark val="none"/>
        <c:tickLblPos val="nextTo"/>
        <c:crossAx val="194216696"/>
        <c:crosses val="autoZero"/>
        <c:auto val="1"/>
        <c:lblAlgn val="ctr"/>
        <c:lblOffset val="100"/>
        <c:noMultiLvlLbl val="0"/>
      </c:catAx>
      <c:spPr>
        <a:ln>
          <a:noFill/>
        </a:ln>
      </c:spPr>
    </c:plotArea>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6848635235732011E-2"/>
          <c:y val="4.8988736840919402E-2"/>
          <c:w val="0.87681362330092849"/>
          <c:h val="0.67045020366942942"/>
        </c:manualLayout>
      </c:layout>
      <c:lineChart>
        <c:grouping val="standard"/>
        <c:varyColors val="0"/>
        <c:ser>
          <c:idx val="2"/>
          <c:order val="0"/>
          <c:spPr>
            <a:ln w="50800">
              <a:solidFill>
                <a:srgbClr val="92D050"/>
              </a:solidFill>
              <a:prstDash val="solid"/>
            </a:ln>
          </c:spPr>
          <c:marker>
            <c:symbol val="square"/>
            <c:size val="8"/>
            <c:spPr>
              <a:solidFill>
                <a:srgbClr val="92D050"/>
              </a:solidFill>
              <a:ln>
                <a:solidFill>
                  <a:srgbClr val="92D050"/>
                </a:solidFill>
              </a:ln>
            </c:spPr>
          </c:marker>
          <c:dLbls>
            <c:dLbl>
              <c:idx val="1"/>
              <c:layout>
                <c:manualLayout>
                  <c:x val="-4.1854593754744582E-2"/>
                  <c:y val="4.553450789656209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4.762764116919211E-2"/>
                  <c:y val="-3.8704331712077822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4638284486685225E-2"/>
                  <c:y val="-4.0981057106905881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4.6184379315580282E-2"/>
                  <c:y val="-4.781123329139024E-2"/>
                </c:manualLayout>
              </c:layout>
              <c:spPr>
                <a:noFill/>
                <a:ln>
                  <a:noFill/>
                </a:ln>
                <a:effectLst/>
              </c:spPr>
              <c:txPr>
                <a:bodyPr wrap="square" lIns="38100" tIns="19050" rIns="38100" bIns="19050" anchor="ctr">
                  <a:noAutofit/>
                </a:bodyPr>
                <a:lstStyle/>
                <a:p>
                  <a:pPr>
                    <a:defRPr sz="1300" b="0">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5.7730474144475283E-2"/>
                      <c:h val="4.685500862556239E-2"/>
                    </c:manualLayout>
                  </c15:layout>
                </c:ext>
              </c:extLst>
            </c:dLbl>
            <c:dLbl>
              <c:idx val="5"/>
              <c:layout>
                <c:manualLayout>
                  <c:x val="-3.8968070047520814E-2"/>
                  <c:y val="-4.5534418261704068E-2"/>
                </c:manualLayout>
              </c:layout>
              <c:spPr>
                <a:noFill/>
                <a:ln>
                  <a:noFill/>
                </a:ln>
                <a:effectLst/>
              </c:spPr>
              <c:txPr>
                <a:bodyPr wrap="square" lIns="38100" tIns="19050" rIns="38100" bIns="19050" anchor="ctr">
                  <a:noAutofit/>
                </a:bodyPr>
                <a:lstStyle/>
                <a:p>
                  <a:pPr>
                    <a:defRPr sz="1300" b="0">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5.7730474144475283E-2"/>
                      <c:h val="4.2301557835906174E-2"/>
                    </c:manualLayout>
                  </c15:layout>
                </c:ext>
              </c:extLst>
            </c:dLbl>
            <c:dLbl>
              <c:idx val="6"/>
              <c:layout>
                <c:manualLayout>
                  <c:x val="-4.0411331901132802E-2"/>
                  <c:y val="-5.0087958686218299E-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4.9070903022804098E-2"/>
                  <c:y val="-4.3257782501733989E-2"/>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5.0514164876415871E-2"/>
                  <c:y val="-4.098105710690588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1300" b="0">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Sheet1!$B$2:$B$11</c:f>
              <c:numCache>
                <c:formatCode>General</c:formatCode>
                <c:ptCount val="10"/>
                <c:pt idx="1">
                  <c:v>26.8</c:v>
                </c:pt>
                <c:pt idx="2">
                  <c:v>32.799999999999997</c:v>
                </c:pt>
                <c:pt idx="3">
                  <c:v>35.799999999999997</c:v>
                </c:pt>
                <c:pt idx="4">
                  <c:v>36.5</c:v>
                </c:pt>
                <c:pt idx="5">
                  <c:v>45.6</c:v>
                </c:pt>
                <c:pt idx="6">
                  <c:v>45.9</c:v>
                </c:pt>
                <c:pt idx="7">
                  <c:v>46.3</c:v>
                </c:pt>
                <c:pt idx="8">
                  <c:v>49.2</c:v>
                </c:pt>
              </c:numCache>
            </c:numRef>
          </c:val>
          <c:smooth val="0"/>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htn control</c:v>
                      </c:pt>
                    </c:strCache>
                  </c:strRef>
                </c15:tx>
              </c15:filteredSeriesTitle>
            </c:ext>
            <c:ext xmlns:c15="http://schemas.microsoft.com/office/drawing/2012/chart" uri="{02D57815-91ED-43cb-92C2-25804820EDAC}">
              <c15:filteredCategoryTitle>
                <c15:cat>
                  <c:strRef>
                    <c:extLst>
                      <c:ext uri="{02D57815-91ED-43cb-92C2-25804820EDAC}">
                        <c15:formulaRef>
                          <c15:sqref>Sheet1!$A$2:$A$11</c15:sqref>
                        </c15:formulaRef>
                      </c:ext>
                    </c:extLst>
                    <c:strCache>
                      <c:ptCount val="9"/>
                      <c:pt idx="1">
                        <c:v>1999-2000</c:v>
                      </c:pt>
                      <c:pt idx="2">
                        <c:v>2001-2002</c:v>
                      </c:pt>
                      <c:pt idx="3">
                        <c:v>2003-2004</c:v>
                      </c:pt>
                      <c:pt idx="4">
                        <c:v>2005-2006</c:v>
                      </c:pt>
                      <c:pt idx="5">
                        <c:v>2007-2008</c:v>
                      </c:pt>
                      <c:pt idx="6">
                        <c:v>2009-2010</c:v>
                      </c:pt>
                      <c:pt idx="7">
                        <c:v>2011-2012</c:v>
                      </c:pt>
                      <c:pt idx="8">
                        <c:v>2013-2014</c:v>
                      </c:pt>
                    </c:strCache>
                  </c:strRef>
                </c15:cat>
              </c15:filteredCategoryTitle>
            </c:ext>
          </c:extLst>
        </c:ser>
        <c:ser>
          <c:idx val="0"/>
          <c:order val="1"/>
          <c:spPr>
            <a:ln w="50800">
              <a:solidFill>
                <a:srgbClr val="1F497D"/>
              </a:solidFill>
              <a:prstDash val="solid"/>
            </a:ln>
          </c:spPr>
          <c:marker>
            <c:symbol val="square"/>
            <c:size val="8"/>
            <c:spPr>
              <a:solidFill>
                <a:srgbClr val="1F497D"/>
              </a:solidFill>
              <a:ln>
                <a:solidFill>
                  <a:srgbClr val="1F497D"/>
                </a:solidFill>
              </a:ln>
            </c:spPr>
          </c:marker>
          <c:dLbls>
            <c:dLbl>
              <c:idx val="1"/>
              <c:layout>
                <c:manualLayout>
                  <c:x val="-4.1854593754744582E-2"/>
                  <c:y val="-3.6427606317249672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4.9070903022803994E-2"/>
                  <c:y val="3.6427606317249672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4.4741117461968398E-2"/>
                  <c:y val="3.187415552759338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4.3297855608356466E-2"/>
                  <c:y val="-3.4150880922421571E-2"/>
                </c:manualLayout>
              </c:layout>
              <c:spPr>
                <a:noFill/>
                <a:ln>
                  <a:noFill/>
                </a:ln>
                <a:effectLst/>
              </c:spPr>
              <c:txPr>
                <a:bodyPr wrap="square" lIns="38100" tIns="19050" rIns="38100" bIns="19050" anchor="ctr">
                  <a:noAutofit/>
                </a:bodyPr>
                <a:lstStyle/>
                <a:p>
                  <a:pPr>
                    <a:defRPr sz="1300" b="0">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5.7730474144475283E-2"/>
                      <c:h val="5.8238635599702916E-2"/>
                    </c:manualLayout>
                  </c15:layout>
                </c:ext>
              </c:extLst>
            </c:dLbl>
            <c:dLbl>
              <c:idx val="5"/>
              <c:layout>
                <c:manualLayout>
                  <c:x val="-4.0411331901132698E-2"/>
                  <c:y val="-4.3257782501734031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3.3195022633073286E-2"/>
                  <c:y val="-5.0087958686218299E-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3.4638284486685274E-2"/>
                  <c:y val="-5.9194860265530759E-2"/>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5.0514164876415982E-2"/>
                  <c:y val="-5.008795868621834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1300" b="0">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Sheet1!$C$2:$C$11</c:f>
              <c:numCache>
                <c:formatCode>General</c:formatCode>
                <c:ptCount val="10"/>
                <c:pt idx="1">
                  <c:v>28.4</c:v>
                </c:pt>
                <c:pt idx="2">
                  <c:v>27.9</c:v>
                </c:pt>
                <c:pt idx="3">
                  <c:v>29.9</c:v>
                </c:pt>
                <c:pt idx="4">
                  <c:v>29.1</c:v>
                </c:pt>
                <c:pt idx="5">
                  <c:v>29.6</c:v>
                </c:pt>
                <c:pt idx="6">
                  <c:v>28.6</c:v>
                </c:pt>
                <c:pt idx="7">
                  <c:v>28.7</c:v>
                </c:pt>
                <c:pt idx="8">
                  <c:v>29.3</c:v>
                </c:pt>
              </c:numCache>
            </c:numRef>
          </c:val>
          <c:smooth val="0"/>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hypertension</c:v>
                      </c:pt>
                    </c:strCache>
                  </c:strRef>
                </c15:tx>
              </c15:filteredSeriesTitle>
            </c:ext>
            <c:ext xmlns:c15="http://schemas.microsoft.com/office/drawing/2012/chart" uri="{02D57815-91ED-43cb-92C2-25804820EDAC}">
              <c15:filteredCategoryTitle>
                <c15:cat>
                  <c:strRef>
                    <c:extLst>
                      <c:ext uri="{02D57815-91ED-43cb-92C2-25804820EDAC}">
                        <c15:formulaRef>
                          <c15:sqref>Sheet1!$A$2:$A$11</c15:sqref>
                        </c15:formulaRef>
                      </c:ext>
                    </c:extLst>
                    <c:strCache>
                      <c:ptCount val="9"/>
                      <c:pt idx="1">
                        <c:v>1999-2000</c:v>
                      </c:pt>
                      <c:pt idx="2">
                        <c:v>2001-2002</c:v>
                      </c:pt>
                      <c:pt idx="3">
                        <c:v>2003-2004</c:v>
                      </c:pt>
                      <c:pt idx="4">
                        <c:v>2005-2006</c:v>
                      </c:pt>
                      <c:pt idx="5">
                        <c:v>2007-2008</c:v>
                      </c:pt>
                      <c:pt idx="6">
                        <c:v>2009-2010</c:v>
                      </c:pt>
                      <c:pt idx="7">
                        <c:v>2011-2012</c:v>
                      </c:pt>
                      <c:pt idx="8">
                        <c:v>2013-2014</c:v>
                      </c:pt>
                    </c:strCache>
                  </c:strRef>
                </c15:cat>
              </c15:filteredCategoryTitle>
            </c:ext>
          </c:extLst>
        </c:ser>
        <c:dLbls>
          <c:showLegendKey val="0"/>
          <c:showVal val="0"/>
          <c:showCatName val="0"/>
          <c:showSerName val="0"/>
          <c:showPercent val="0"/>
          <c:showBubbleSize val="0"/>
        </c:dLbls>
        <c:marker val="1"/>
        <c:smooth val="0"/>
        <c:axId val="223312520"/>
        <c:axId val="223310560"/>
      </c:lineChart>
      <c:catAx>
        <c:axId val="223312520"/>
        <c:scaling>
          <c:orientation val="minMax"/>
        </c:scaling>
        <c:delete val="0"/>
        <c:axPos val="b"/>
        <c:numFmt formatCode="General" sourceLinked="1"/>
        <c:majorTickMark val="in"/>
        <c:minorTickMark val="none"/>
        <c:tickLblPos val="nextTo"/>
        <c:spPr>
          <a:ln w="15762">
            <a:solidFill>
              <a:srgbClr val="000000"/>
            </a:solidFill>
            <a:prstDash val="solid"/>
          </a:ln>
        </c:spPr>
        <c:txPr>
          <a:bodyPr rot="0" vert="horz"/>
          <a:lstStyle/>
          <a:p>
            <a:pPr>
              <a:defRPr sz="1400" b="1" i="0" u="none" strike="noStrike" baseline="0">
                <a:solidFill>
                  <a:srgbClr val="000000"/>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23310560"/>
        <c:crosses val="autoZero"/>
        <c:auto val="1"/>
        <c:lblAlgn val="ctr"/>
        <c:lblOffset val="100"/>
        <c:tickLblSkip val="1"/>
        <c:tickMarkSkip val="1"/>
        <c:noMultiLvlLbl val="0"/>
      </c:catAx>
      <c:valAx>
        <c:axId val="223310560"/>
        <c:scaling>
          <c:orientation val="minMax"/>
          <c:max val="70"/>
          <c:min val="0"/>
        </c:scaling>
        <c:delete val="0"/>
        <c:axPos val="l"/>
        <c:majorGridlines>
          <c:spPr>
            <a:ln w="9525">
              <a:solidFill>
                <a:schemeClr val="bg1">
                  <a:lumMod val="85000"/>
                </a:schemeClr>
              </a:solidFill>
              <a:prstDash val="dash"/>
            </a:ln>
          </c:spPr>
        </c:majorGridlines>
        <c:numFmt formatCode="0" sourceLinked="0"/>
        <c:majorTickMark val="in"/>
        <c:minorTickMark val="none"/>
        <c:tickLblPos val="nextTo"/>
        <c:spPr>
          <a:ln w="15762">
            <a:solidFill>
              <a:srgbClr val="000000"/>
            </a:solidFill>
            <a:prstDash val="solid"/>
          </a:ln>
        </c:spPr>
        <c:txPr>
          <a:bodyPr rot="0" vert="horz"/>
          <a:lstStyle/>
          <a:p>
            <a:pPr>
              <a:defRPr sz="1600" b="0" i="0" u="none" strike="noStrike" baseline="0">
                <a:solidFill>
                  <a:srgbClr val="000000"/>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23312520"/>
        <c:crosses val="autoZero"/>
        <c:crossBetween val="midCat"/>
        <c:majorUnit val="10"/>
        <c:minorUnit val="1"/>
      </c:valAx>
      <c:spPr>
        <a:noFill/>
        <a:ln w="25391">
          <a:noFill/>
        </a:ln>
      </c:spPr>
    </c:plotArea>
    <c:plotVisOnly val="1"/>
    <c:dispBlanksAs val="span"/>
    <c:showDLblsOverMax val="0"/>
  </c:chart>
  <c:spPr>
    <a:noFill/>
    <a:ln>
      <a:noFill/>
    </a:ln>
  </c:spPr>
  <c:txPr>
    <a:bodyPr/>
    <a:lstStyle/>
    <a:p>
      <a:pPr>
        <a:defRPr sz="2233" b="1" i="0" u="none" strike="noStrike" baseline="0">
          <a:solidFill>
            <a:schemeClr val="tx1"/>
          </a:solidFill>
          <a:latin typeface="Trebuchet MS"/>
          <a:ea typeface="Trebuchet MS"/>
          <a:cs typeface="Trebuchet MS"/>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889F9D-B194-4F06-B6C0-C3085AC7576D}" type="doc">
      <dgm:prSet loTypeId="urn:microsoft.com/office/officeart/2005/8/layout/pyramid1" loCatId="pyramid" qsTypeId="urn:microsoft.com/office/officeart/2005/8/quickstyle/simple1" qsCatId="simple" csTypeId="urn:microsoft.com/office/officeart/2005/8/colors/accent1_2" csCatId="accent1" phldr="1"/>
      <dgm:spPr/>
    </dgm:pt>
    <dgm:pt modelId="{A615E270-8A13-46F1-BA22-BEECB5F4927B}">
      <dgm:prSet phldrT="[Text]" custT="1"/>
      <dgm:spPr>
        <a:solidFill>
          <a:srgbClr val="FF0000"/>
        </a:solidFill>
      </dgm:spPr>
      <dgm:t>
        <a:bodyPr/>
        <a:lstStyle/>
        <a:p>
          <a:endParaRPr lang="en-US" sz="2000" dirty="0">
            <a:solidFill>
              <a:schemeClr val="tx2">
                <a:lumMod val="75000"/>
              </a:schemeClr>
            </a:solidFill>
            <a:latin typeface="+mj-lt"/>
          </a:endParaRPr>
        </a:p>
        <a:p>
          <a:r>
            <a:rPr lang="en-US" sz="2100" b="1" dirty="0">
              <a:solidFill>
                <a:schemeClr val="tx2">
                  <a:lumMod val="75000"/>
                </a:schemeClr>
              </a:solidFill>
              <a:latin typeface="+mj-lt"/>
            </a:rPr>
            <a:t>Reclaim Health</a:t>
          </a:r>
        </a:p>
      </dgm:t>
    </dgm:pt>
    <dgm:pt modelId="{19A50AFF-44AD-4160-8910-5B1253656556}" type="parTrans" cxnId="{FF6551B5-8B1E-44F6-AEE5-3937D35D3107}">
      <dgm:prSet/>
      <dgm:spPr/>
      <dgm:t>
        <a:bodyPr/>
        <a:lstStyle/>
        <a:p>
          <a:endParaRPr lang="en-US"/>
        </a:p>
      </dgm:t>
    </dgm:pt>
    <dgm:pt modelId="{8B71C75A-44F9-4726-9106-E7677F1E59F1}" type="sibTrans" cxnId="{FF6551B5-8B1E-44F6-AEE5-3937D35D3107}">
      <dgm:prSet/>
      <dgm:spPr/>
      <dgm:t>
        <a:bodyPr/>
        <a:lstStyle/>
        <a:p>
          <a:endParaRPr lang="en-US"/>
        </a:p>
      </dgm:t>
    </dgm:pt>
    <dgm:pt modelId="{684CFEAA-07CE-491A-B4E0-D7C80D103689}">
      <dgm:prSet phldrT="[Text]" custT="1"/>
      <dgm:spPr>
        <a:solidFill>
          <a:srgbClr val="FFC000"/>
        </a:solidFill>
      </dgm:spPr>
      <dgm:t>
        <a:bodyPr/>
        <a:lstStyle/>
        <a:p>
          <a:r>
            <a:rPr lang="en-US" sz="2400" b="1" dirty="0">
              <a:solidFill>
                <a:schemeClr val="tx2">
                  <a:lumMod val="75000"/>
                </a:schemeClr>
              </a:solidFill>
              <a:latin typeface="+mj-lt"/>
            </a:rPr>
            <a:t>Reduce Risks</a:t>
          </a:r>
        </a:p>
      </dgm:t>
    </dgm:pt>
    <dgm:pt modelId="{146EF8AF-F4E4-4583-A9BC-2E6ECBD1B69D}" type="parTrans" cxnId="{D99BFF28-BA87-439F-AD7A-6EC450ABDD68}">
      <dgm:prSet/>
      <dgm:spPr/>
      <dgm:t>
        <a:bodyPr/>
        <a:lstStyle/>
        <a:p>
          <a:endParaRPr lang="en-US"/>
        </a:p>
      </dgm:t>
    </dgm:pt>
    <dgm:pt modelId="{27200C0A-9C76-4A7E-B3FC-3C84FD8DD6DB}" type="sibTrans" cxnId="{D99BFF28-BA87-439F-AD7A-6EC450ABDD68}">
      <dgm:prSet/>
      <dgm:spPr/>
      <dgm:t>
        <a:bodyPr/>
        <a:lstStyle/>
        <a:p>
          <a:endParaRPr lang="en-US"/>
        </a:p>
      </dgm:t>
    </dgm:pt>
    <dgm:pt modelId="{610BEDE3-82BE-4EA2-8024-02C3C2DBAD7A}">
      <dgm:prSet phldrT="[Text]" custT="1"/>
      <dgm:spPr>
        <a:solidFill>
          <a:srgbClr val="FFFF00"/>
        </a:solidFill>
      </dgm:spPr>
      <dgm:t>
        <a:bodyPr/>
        <a:lstStyle/>
        <a:p>
          <a:r>
            <a:rPr lang="en-US" sz="2800" b="1" dirty="0">
              <a:solidFill>
                <a:schemeClr val="tx2">
                  <a:lumMod val="75000"/>
                </a:schemeClr>
              </a:solidFill>
              <a:latin typeface="+mj-lt"/>
            </a:rPr>
            <a:t>Promote Wellness</a:t>
          </a:r>
        </a:p>
      </dgm:t>
    </dgm:pt>
    <dgm:pt modelId="{6A9B835D-0CD0-42A9-883E-8F0C30F0D399}" type="parTrans" cxnId="{42A1D4E9-ECF4-46EA-9473-36DEED26E328}">
      <dgm:prSet/>
      <dgm:spPr/>
      <dgm:t>
        <a:bodyPr/>
        <a:lstStyle/>
        <a:p>
          <a:endParaRPr lang="en-US"/>
        </a:p>
      </dgm:t>
    </dgm:pt>
    <dgm:pt modelId="{7CBA1F89-DD6F-4E71-AAD5-A23C950B1F75}" type="sibTrans" cxnId="{42A1D4E9-ECF4-46EA-9473-36DEED26E328}">
      <dgm:prSet/>
      <dgm:spPr/>
      <dgm:t>
        <a:bodyPr/>
        <a:lstStyle/>
        <a:p>
          <a:endParaRPr lang="en-US"/>
        </a:p>
      </dgm:t>
    </dgm:pt>
    <dgm:pt modelId="{CBA86489-B024-4778-80B2-20830A7D429E}" type="pres">
      <dgm:prSet presAssocID="{27889F9D-B194-4F06-B6C0-C3085AC7576D}" presName="Name0" presStyleCnt="0">
        <dgm:presLayoutVars>
          <dgm:dir/>
          <dgm:animLvl val="lvl"/>
          <dgm:resizeHandles val="exact"/>
        </dgm:presLayoutVars>
      </dgm:prSet>
      <dgm:spPr/>
    </dgm:pt>
    <dgm:pt modelId="{39979AE2-AF74-4400-9F26-636FBF06ECDC}" type="pres">
      <dgm:prSet presAssocID="{A615E270-8A13-46F1-BA22-BEECB5F4927B}" presName="Name8" presStyleCnt="0"/>
      <dgm:spPr/>
    </dgm:pt>
    <dgm:pt modelId="{0FA6FB62-DFAA-444B-90AF-1D5822839054}" type="pres">
      <dgm:prSet presAssocID="{A615E270-8A13-46F1-BA22-BEECB5F4927B}" presName="level" presStyleLbl="node1" presStyleIdx="0" presStyleCnt="3" custScaleX="98813" custLinFactNeighborY="2016">
        <dgm:presLayoutVars>
          <dgm:chMax val="1"/>
          <dgm:bulletEnabled val="1"/>
        </dgm:presLayoutVars>
      </dgm:prSet>
      <dgm:spPr/>
      <dgm:t>
        <a:bodyPr/>
        <a:lstStyle/>
        <a:p>
          <a:endParaRPr lang="en-US"/>
        </a:p>
      </dgm:t>
    </dgm:pt>
    <dgm:pt modelId="{5DB4DC5A-2B9C-4C6B-9BBA-CFFA7C14EE72}" type="pres">
      <dgm:prSet presAssocID="{A615E270-8A13-46F1-BA22-BEECB5F4927B}" presName="levelTx" presStyleLbl="revTx" presStyleIdx="0" presStyleCnt="0">
        <dgm:presLayoutVars>
          <dgm:chMax val="1"/>
          <dgm:bulletEnabled val="1"/>
        </dgm:presLayoutVars>
      </dgm:prSet>
      <dgm:spPr/>
      <dgm:t>
        <a:bodyPr/>
        <a:lstStyle/>
        <a:p>
          <a:endParaRPr lang="en-US"/>
        </a:p>
      </dgm:t>
    </dgm:pt>
    <dgm:pt modelId="{01C1C710-B8C2-4DED-BB98-A7A0E9A61880}" type="pres">
      <dgm:prSet presAssocID="{684CFEAA-07CE-491A-B4E0-D7C80D103689}" presName="Name8" presStyleCnt="0"/>
      <dgm:spPr/>
    </dgm:pt>
    <dgm:pt modelId="{F9603745-C73F-40E0-942B-6BB5EDCE80FC}" type="pres">
      <dgm:prSet presAssocID="{684CFEAA-07CE-491A-B4E0-D7C80D103689}" presName="level" presStyleLbl="node1" presStyleIdx="1" presStyleCnt="3">
        <dgm:presLayoutVars>
          <dgm:chMax val="1"/>
          <dgm:bulletEnabled val="1"/>
        </dgm:presLayoutVars>
      </dgm:prSet>
      <dgm:spPr/>
      <dgm:t>
        <a:bodyPr/>
        <a:lstStyle/>
        <a:p>
          <a:endParaRPr lang="en-US"/>
        </a:p>
      </dgm:t>
    </dgm:pt>
    <dgm:pt modelId="{02EC2C2E-CA00-4CA4-8D8E-26DFC6B80019}" type="pres">
      <dgm:prSet presAssocID="{684CFEAA-07CE-491A-B4E0-D7C80D103689}" presName="levelTx" presStyleLbl="revTx" presStyleIdx="0" presStyleCnt="0">
        <dgm:presLayoutVars>
          <dgm:chMax val="1"/>
          <dgm:bulletEnabled val="1"/>
        </dgm:presLayoutVars>
      </dgm:prSet>
      <dgm:spPr/>
      <dgm:t>
        <a:bodyPr/>
        <a:lstStyle/>
        <a:p>
          <a:endParaRPr lang="en-US"/>
        </a:p>
      </dgm:t>
    </dgm:pt>
    <dgm:pt modelId="{F812A1F4-7772-4230-9760-A0ED48CC854B}" type="pres">
      <dgm:prSet presAssocID="{610BEDE3-82BE-4EA2-8024-02C3C2DBAD7A}" presName="Name8" presStyleCnt="0"/>
      <dgm:spPr/>
    </dgm:pt>
    <dgm:pt modelId="{A7DDCE62-797F-44C8-BB30-36383B20E3C1}" type="pres">
      <dgm:prSet presAssocID="{610BEDE3-82BE-4EA2-8024-02C3C2DBAD7A}" presName="level" presStyleLbl="node1" presStyleIdx="2" presStyleCnt="3">
        <dgm:presLayoutVars>
          <dgm:chMax val="1"/>
          <dgm:bulletEnabled val="1"/>
        </dgm:presLayoutVars>
      </dgm:prSet>
      <dgm:spPr/>
      <dgm:t>
        <a:bodyPr/>
        <a:lstStyle/>
        <a:p>
          <a:endParaRPr lang="en-US"/>
        </a:p>
      </dgm:t>
    </dgm:pt>
    <dgm:pt modelId="{8C58258D-9144-4AC1-AADB-F2EAE7C4DD9E}" type="pres">
      <dgm:prSet presAssocID="{610BEDE3-82BE-4EA2-8024-02C3C2DBAD7A}" presName="levelTx" presStyleLbl="revTx" presStyleIdx="0" presStyleCnt="0">
        <dgm:presLayoutVars>
          <dgm:chMax val="1"/>
          <dgm:bulletEnabled val="1"/>
        </dgm:presLayoutVars>
      </dgm:prSet>
      <dgm:spPr/>
      <dgm:t>
        <a:bodyPr/>
        <a:lstStyle/>
        <a:p>
          <a:endParaRPr lang="en-US"/>
        </a:p>
      </dgm:t>
    </dgm:pt>
  </dgm:ptLst>
  <dgm:cxnLst>
    <dgm:cxn modelId="{DB95A976-6BB3-48D5-91BB-CB12FF20BD81}" type="presOf" srcId="{684CFEAA-07CE-491A-B4E0-D7C80D103689}" destId="{F9603745-C73F-40E0-942B-6BB5EDCE80FC}" srcOrd="0" destOrd="0" presId="urn:microsoft.com/office/officeart/2005/8/layout/pyramid1"/>
    <dgm:cxn modelId="{D99BFF28-BA87-439F-AD7A-6EC450ABDD68}" srcId="{27889F9D-B194-4F06-B6C0-C3085AC7576D}" destId="{684CFEAA-07CE-491A-B4E0-D7C80D103689}" srcOrd="1" destOrd="0" parTransId="{146EF8AF-F4E4-4583-A9BC-2E6ECBD1B69D}" sibTransId="{27200C0A-9C76-4A7E-B3FC-3C84FD8DD6DB}"/>
    <dgm:cxn modelId="{42A1D4E9-ECF4-46EA-9473-36DEED26E328}" srcId="{27889F9D-B194-4F06-B6C0-C3085AC7576D}" destId="{610BEDE3-82BE-4EA2-8024-02C3C2DBAD7A}" srcOrd="2" destOrd="0" parTransId="{6A9B835D-0CD0-42A9-883E-8F0C30F0D399}" sibTransId="{7CBA1F89-DD6F-4E71-AAD5-A23C950B1F75}"/>
    <dgm:cxn modelId="{FF6551B5-8B1E-44F6-AEE5-3937D35D3107}" srcId="{27889F9D-B194-4F06-B6C0-C3085AC7576D}" destId="{A615E270-8A13-46F1-BA22-BEECB5F4927B}" srcOrd="0" destOrd="0" parTransId="{19A50AFF-44AD-4160-8910-5B1253656556}" sibTransId="{8B71C75A-44F9-4726-9106-E7677F1E59F1}"/>
    <dgm:cxn modelId="{2F6F062F-2ED4-4C53-B9EC-0BECAA72BB05}" type="presOf" srcId="{27889F9D-B194-4F06-B6C0-C3085AC7576D}" destId="{CBA86489-B024-4778-80B2-20830A7D429E}" srcOrd="0" destOrd="0" presId="urn:microsoft.com/office/officeart/2005/8/layout/pyramid1"/>
    <dgm:cxn modelId="{5F93DA9C-9AEC-48BF-9DF1-3C0E5342A81E}" type="presOf" srcId="{A615E270-8A13-46F1-BA22-BEECB5F4927B}" destId="{0FA6FB62-DFAA-444B-90AF-1D5822839054}" srcOrd="0" destOrd="0" presId="urn:microsoft.com/office/officeart/2005/8/layout/pyramid1"/>
    <dgm:cxn modelId="{5080FE0D-3918-4C49-A264-1F4EF4A289E9}" type="presOf" srcId="{610BEDE3-82BE-4EA2-8024-02C3C2DBAD7A}" destId="{8C58258D-9144-4AC1-AADB-F2EAE7C4DD9E}" srcOrd="1" destOrd="0" presId="urn:microsoft.com/office/officeart/2005/8/layout/pyramid1"/>
    <dgm:cxn modelId="{6AF6B31F-CDB2-4313-A9E5-818B2864B814}" type="presOf" srcId="{A615E270-8A13-46F1-BA22-BEECB5F4927B}" destId="{5DB4DC5A-2B9C-4C6B-9BBA-CFFA7C14EE72}" srcOrd="1" destOrd="0" presId="urn:microsoft.com/office/officeart/2005/8/layout/pyramid1"/>
    <dgm:cxn modelId="{88A0B640-0B2D-4611-97E3-4360EBAADF96}" type="presOf" srcId="{684CFEAA-07CE-491A-B4E0-D7C80D103689}" destId="{02EC2C2E-CA00-4CA4-8D8E-26DFC6B80019}" srcOrd="1" destOrd="0" presId="urn:microsoft.com/office/officeart/2005/8/layout/pyramid1"/>
    <dgm:cxn modelId="{CB5A0004-8073-4E70-AB51-CF85EF25B6B0}" type="presOf" srcId="{610BEDE3-82BE-4EA2-8024-02C3C2DBAD7A}" destId="{A7DDCE62-797F-44C8-BB30-36383B20E3C1}" srcOrd="0" destOrd="0" presId="urn:microsoft.com/office/officeart/2005/8/layout/pyramid1"/>
    <dgm:cxn modelId="{43111FCA-9D8E-409E-A607-80C1D54A5525}" type="presParOf" srcId="{CBA86489-B024-4778-80B2-20830A7D429E}" destId="{39979AE2-AF74-4400-9F26-636FBF06ECDC}" srcOrd="0" destOrd="0" presId="urn:microsoft.com/office/officeart/2005/8/layout/pyramid1"/>
    <dgm:cxn modelId="{722C77A7-A705-4E9E-869C-3AACD24BE5FB}" type="presParOf" srcId="{39979AE2-AF74-4400-9F26-636FBF06ECDC}" destId="{0FA6FB62-DFAA-444B-90AF-1D5822839054}" srcOrd="0" destOrd="0" presId="urn:microsoft.com/office/officeart/2005/8/layout/pyramid1"/>
    <dgm:cxn modelId="{4322818D-7094-4C31-8DEB-9AAB4A6793F0}" type="presParOf" srcId="{39979AE2-AF74-4400-9F26-636FBF06ECDC}" destId="{5DB4DC5A-2B9C-4C6B-9BBA-CFFA7C14EE72}" srcOrd="1" destOrd="0" presId="urn:microsoft.com/office/officeart/2005/8/layout/pyramid1"/>
    <dgm:cxn modelId="{741A673B-CC1F-4A22-ADA2-BED78092D138}" type="presParOf" srcId="{CBA86489-B024-4778-80B2-20830A7D429E}" destId="{01C1C710-B8C2-4DED-BB98-A7A0E9A61880}" srcOrd="1" destOrd="0" presId="urn:microsoft.com/office/officeart/2005/8/layout/pyramid1"/>
    <dgm:cxn modelId="{68CC6CD4-3FB2-46CE-806F-02482420993E}" type="presParOf" srcId="{01C1C710-B8C2-4DED-BB98-A7A0E9A61880}" destId="{F9603745-C73F-40E0-942B-6BB5EDCE80FC}" srcOrd="0" destOrd="0" presId="urn:microsoft.com/office/officeart/2005/8/layout/pyramid1"/>
    <dgm:cxn modelId="{2764EF4D-AEE3-4FAF-8141-E556A07B039E}" type="presParOf" srcId="{01C1C710-B8C2-4DED-BB98-A7A0E9A61880}" destId="{02EC2C2E-CA00-4CA4-8D8E-26DFC6B80019}" srcOrd="1" destOrd="0" presId="urn:microsoft.com/office/officeart/2005/8/layout/pyramid1"/>
    <dgm:cxn modelId="{F0D1CF79-FA79-4755-9A79-EE24AE257A50}" type="presParOf" srcId="{CBA86489-B024-4778-80B2-20830A7D429E}" destId="{F812A1F4-7772-4230-9760-A0ED48CC854B}" srcOrd="2" destOrd="0" presId="urn:microsoft.com/office/officeart/2005/8/layout/pyramid1"/>
    <dgm:cxn modelId="{1F071E4E-3BB6-4566-8DAD-0C2F309F49FA}" type="presParOf" srcId="{F812A1F4-7772-4230-9760-A0ED48CC854B}" destId="{A7DDCE62-797F-44C8-BB30-36383B20E3C1}" srcOrd="0" destOrd="0" presId="urn:microsoft.com/office/officeart/2005/8/layout/pyramid1"/>
    <dgm:cxn modelId="{1054CE5F-A87D-4DE8-A503-A3600F8DBBBA}" type="presParOf" srcId="{F812A1F4-7772-4230-9760-A0ED48CC854B}" destId="{8C58258D-9144-4AC1-AADB-F2EAE7C4DD9E}"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6FB62-DFAA-444B-90AF-1D5822839054}">
      <dsp:nvSpPr>
        <dsp:cNvPr id="0" name=""/>
        <dsp:cNvSpPr/>
      </dsp:nvSpPr>
      <dsp:spPr>
        <a:xfrm>
          <a:off x="1430932" y="23750"/>
          <a:ext cx="1405605" cy="1178076"/>
        </a:xfrm>
        <a:prstGeom prst="trapezoid">
          <a:avLst>
            <a:gd name="adj" fmla="val 60373"/>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kern="1200" dirty="0">
            <a:solidFill>
              <a:schemeClr val="tx2">
                <a:lumMod val="75000"/>
              </a:schemeClr>
            </a:solidFill>
            <a:latin typeface="+mj-lt"/>
          </a:endParaRPr>
        </a:p>
        <a:p>
          <a:pPr lvl="0" algn="ctr" defTabSz="889000">
            <a:lnSpc>
              <a:spcPct val="90000"/>
            </a:lnSpc>
            <a:spcBef>
              <a:spcPct val="0"/>
            </a:spcBef>
            <a:spcAft>
              <a:spcPct val="35000"/>
            </a:spcAft>
          </a:pPr>
          <a:r>
            <a:rPr lang="en-US" sz="2100" b="1" kern="1200" dirty="0">
              <a:solidFill>
                <a:schemeClr val="tx2">
                  <a:lumMod val="75000"/>
                </a:schemeClr>
              </a:solidFill>
              <a:latin typeface="+mj-lt"/>
            </a:rPr>
            <a:t>Reclaim Health</a:t>
          </a:r>
        </a:p>
      </dsp:txBody>
      <dsp:txXfrm>
        <a:off x="1430932" y="23750"/>
        <a:ext cx="1405605" cy="1178076"/>
      </dsp:txXfrm>
    </dsp:sp>
    <dsp:sp modelId="{F9603745-C73F-40E0-942B-6BB5EDCE80FC}">
      <dsp:nvSpPr>
        <dsp:cNvPr id="0" name=""/>
        <dsp:cNvSpPr/>
      </dsp:nvSpPr>
      <dsp:spPr>
        <a:xfrm>
          <a:off x="711244" y="1178076"/>
          <a:ext cx="2844980" cy="1178076"/>
        </a:xfrm>
        <a:prstGeom prst="trapezoid">
          <a:avLst>
            <a:gd name="adj" fmla="val 60373"/>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a:solidFill>
                <a:schemeClr val="tx2">
                  <a:lumMod val="75000"/>
                </a:schemeClr>
              </a:solidFill>
              <a:latin typeface="+mj-lt"/>
            </a:rPr>
            <a:t>Reduce Risks</a:t>
          </a:r>
        </a:p>
      </dsp:txBody>
      <dsp:txXfrm>
        <a:off x="1209116" y="1178076"/>
        <a:ext cx="1849237" cy="1178076"/>
      </dsp:txXfrm>
    </dsp:sp>
    <dsp:sp modelId="{A7DDCE62-797F-44C8-BB30-36383B20E3C1}">
      <dsp:nvSpPr>
        <dsp:cNvPr id="0" name=""/>
        <dsp:cNvSpPr/>
      </dsp:nvSpPr>
      <dsp:spPr>
        <a:xfrm>
          <a:off x="0" y="2356152"/>
          <a:ext cx="4267470" cy="1178076"/>
        </a:xfrm>
        <a:prstGeom prst="trapezoid">
          <a:avLst>
            <a:gd name="adj" fmla="val 60373"/>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a:solidFill>
                <a:schemeClr val="tx2">
                  <a:lumMod val="75000"/>
                </a:schemeClr>
              </a:solidFill>
              <a:latin typeface="+mj-lt"/>
            </a:rPr>
            <a:t>Promote Wellness</a:t>
          </a:r>
        </a:p>
      </dsp:txBody>
      <dsp:txXfrm>
        <a:off x="746807" y="2356152"/>
        <a:ext cx="2773855" cy="1178076"/>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7.emf"/></Relationships>
</file>

<file path=ppt/drawings/drawing1.xml><?xml version="1.0" encoding="utf-8"?>
<c:userShapes xmlns:c="http://schemas.openxmlformats.org/drawingml/2006/chart">
  <cdr:relSizeAnchor xmlns:cdr="http://schemas.openxmlformats.org/drawingml/2006/chartDrawing">
    <cdr:from>
      <cdr:x>0.77234</cdr:x>
      <cdr:y>0.19621</cdr:y>
    </cdr:from>
    <cdr:to>
      <cdr:x>0.85781</cdr:x>
      <cdr:y>0.19621</cdr:y>
    </cdr:to>
    <cdr:cxnSp macro="">
      <cdr:nvCxnSpPr>
        <cdr:cNvPr id="2" name="Straight Arrow Connector 1" descr="Arrow showing desired increase for objective"/>
        <cdr:cNvCxnSpPr/>
      </cdr:nvCxnSpPr>
      <cdr:spPr>
        <a:xfrm xmlns:a="http://schemas.openxmlformats.org/drawingml/2006/main">
          <a:off x="6208679" y="867177"/>
          <a:ext cx="687072" cy="0"/>
        </a:xfrm>
        <a:prstGeom xmlns:a="http://schemas.openxmlformats.org/drawingml/2006/main" prst="straightConnector1">
          <a:avLst/>
        </a:prstGeom>
        <a:ln xmlns:a="http://schemas.openxmlformats.org/drawingml/2006/main" w="38100">
          <a:solidFill>
            <a:srgbClr val="FF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0.00833</cdr:x>
      <cdr:y>0</cdr:y>
    </cdr:from>
    <cdr:to>
      <cdr:x>0.45714</cdr:x>
      <cdr:y>0.07769</cdr:y>
    </cdr:to>
    <cdr:sp macro="" textlink="">
      <cdr:nvSpPr>
        <cdr:cNvPr id="3" name="TextBox 13"/>
        <cdr:cNvSpPr txBox="1"/>
      </cdr:nvSpPr>
      <cdr:spPr>
        <a:xfrm xmlns:a="http://schemas.openxmlformats.org/drawingml/2006/main">
          <a:off x="76201" y="0"/>
          <a:ext cx="4103888" cy="338554"/>
        </a:xfrm>
        <a:prstGeom xmlns:a="http://schemas.openxmlformats.org/drawingml/2006/main" prst="rect">
          <a:avLst/>
        </a:prstGeom>
        <a:noFill xmlns:a="http://schemas.openxmlformats.org/drawingml/2006/main"/>
      </cdr:spPr>
      <cdr:txBody>
        <a:bodyPr xmlns:a="http://schemas.openxmlformats.org/drawingml/2006/main" vert="horz"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600" b="1" dirty="0" smtClean="0">
              <a:latin typeface="Verdana" panose="020B0604030504040204" pitchFamily="34" charset="0"/>
              <a:ea typeface="Verdana" panose="020B0604030504040204" pitchFamily="34" charset="0"/>
              <a:cs typeface="Verdana" panose="020B0604030504040204" pitchFamily="34" charset="0"/>
            </a:rPr>
            <a:t>Rate </a:t>
          </a:r>
          <a:r>
            <a:rPr lang="en-US" sz="1600" b="1" dirty="0">
              <a:latin typeface="Verdana" panose="020B0604030504040204" pitchFamily="34" charset="0"/>
              <a:ea typeface="Verdana" panose="020B0604030504040204" pitchFamily="34" charset="0"/>
              <a:cs typeface="Verdana" panose="020B0604030504040204" pitchFamily="34" charset="0"/>
            </a:rPr>
            <a:t>per 100,000 </a:t>
          </a:r>
        </a:p>
      </cdr:txBody>
    </cdr:sp>
  </cdr:relSizeAnchor>
</c:userShapes>
</file>

<file path=ppt/drawings/drawing3.xml><?xml version="1.0" encoding="utf-8"?>
<c:userShapes xmlns:c="http://schemas.openxmlformats.org/drawingml/2006/chart">
  <cdr:relSizeAnchor xmlns:cdr="http://schemas.openxmlformats.org/drawingml/2006/chartDrawing">
    <cdr:from>
      <cdr:x>0.12091</cdr:x>
      <cdr:y>0.63394</cdr:y>
    </cdr:from>
    <cdr:to>
      <cdr:x>0.86636</cdr:x>
      <cdr:y>0.78303</cdr:y>
    </cdr:to>
    <cdr:sp macro="" textlink="">
      <cdr:nvSpPr>
        <cdr:cNvPr id="5" name="Rectangle 4" title="white box"/>
        <cdr:cNvSpPr/>
      </cdr:nvSpPr>
      <cdr:spPr>
        <a:xfrm xmlns:a="http://schemas.openxmlformats.org/drawingml/2006/main">
          <a:off x="1105601" y="4347561"/>
          <a:ext cx="6816395" cy="1022459"/>
        </a:xfrm>
        <a:prstGeom xmlns:a="http://schemas.openxmlformats.org/drawingml/2006/main" prst="rect">
          <a:avLst/>
        </a:prstGeom>
        <a:solidFill xmlns:a="http://schemas.openxmlformats.org/drawingml/2006/main">
          <a:srgbClr val="FFFFFF"/>
        </a:solidFill>
        <a:ln xmlns:a="http://schemas.openxmlformats.org/drawingml/2006/main">
          <a:no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0.05909</cdr:x>
      <cdr:y>0.13578</cdr:y>
    </cdr:from>
    <cdr:to>
      <cdr:x>0.11182</cdr:x>
      <cdr:y>0.18182</cdr:y>
    </cdr:to>
    <cdr:sp macro="" textlink="">
      <cdr:nvSpPr>
        <cdr:cNvPr id="16" name="TextBox 15"/>
        <cdr:cNvSpPr txBox="1"/>
      </cdr:nvSpPr>
      <cdr:spPr>
        <a:xfrm xmlns:a="http://schemas.openxmlformats.org/drawingml/2006/main">
          <a:off x="542480" y="628234"/>
          <a:ext cx="484092" cy="213013"/>
        </a:xfrm>
        <a:prstGeom xmlns:a="http://schemas.openxmlformats.org/drawingml/2006/main" prst="rect">
          <a:avLst/>
        </a:prstGeom>
        <a:solidFill xmlns:a="http://schemas.openxmlformats.org/drawingml/2006/main">
          <a:srgbClr val="FFFFFF"/>
        </a:solidFill>
      </cdr:spPr>
      <cdr:txBody>
        <a:bodyPr xmlns:a="http://schemas.openxmlformats.org/drawingml/2006/main" vertOverflow="clip" wrap="square" rtlCol="0" anchor="ctr"/>
        <a:lstStyle xmlns:a="http://schemas.openxmlformats.org/drawingml/2006/main"/>
        <a:p xmlns:a="http://schemas.openxmlformats.org/drawingml/2006/main">
          <a:pPr algn="ctr"/>
          <a:r>
            <a:rPr lang="en-US" sz="1400" b="1" dirty="0"/>
            <a:t>9</a:t>
          </a:r>
          <a:r>
            <a:rPr lang="en-US" sz="1400" b="1" dirty="0" smtClean="0"/>
            <a:t>00</a:t>
          </a:r>
          <a:endParaRPr lang="en-US" sz="1400" b="1" dirty="0"/>
        </a:p>
      </cdr:txBody>
    </cdr:sp>
  </cdr:relSizeAnchor>
  <cdr:relSizeAnchor xmlns:cdr="http://schemas.openxmlformats.org/drawingml/2006/chartDrawing">
    <cdr:from>
      <cdr:x>0.0603</cdr:x>
      <cdr:y>0.21619</cdr:y>
    </cdr:from>
    <cdr:to>
      <cdr:x>0.11303</cdr:x>
      <cdr:y>0.24879</cdr:y>
    </cdr:to>
    <cdr:sp macro="" textlink="">
      <cdr:nvSpPr>
        <cdr:cNvPr id="17" name="TextBox 16"/>
        <cdr:cNvSpPr txBox="1"/>
      </cdr:nvSpPr>
      <cdr:spPr>
        <a:xfrm xmlns:a="http://schemas.openxmlformats.org/drawingml/2006/main">
          <a:off x="551412" y="1482623"/>
          <a:ext cx="482138" cy="223549"/>
        </a:xfrm>
        <a:prstGeom xmlns:a="http://schemas.openxmlformats.org/drawingml/2006/main" prst="rect">
          <a:avLst/>
        </a:prstGeom>
        <a:solidFill xmlns:a="http://schemas.openxmlformats.org/drawingml/2006/main">
          <a:srgbClr val="FFFFFF"/>
        </a:solidFill>
      </cdr:spPr>
      <cdr:txBody>
        <a:bodyPr xmlns:a="http://schemas.openxmlformats.org/drawingml/2006/main" vertOverflow="clip" wrap="square" rtlCol="0" anchor="ctr"/>
        <a:lstStyle xmlns:a="http://schemas.openxmlformats.org/drawingml/2006/main"/>
        <a:p xmlns:a="http://schemas.openxmlformats.org/drawingml/2006/main">
          <a:pPr algn="ctr"/>
          <a:r>
            <a:rPr lang="en-US" sz="1400" b="1" dirty="0" smtClean="0"/>
            <a:t>850</a:t>
          </a:r>
          <a:endParaRPr lang="en-US" sz="1400" b="1" dirty="0"/>
        </a:p>
      </cdr:txBody>
    </cdr:sp>
  </cdr:relSizeAnchor>
  <cdr:relSizeAnchor xmlns:cdr="http://schemas.openxmlformats.org/drawingml/2006/chartDrawing">
    <cdr:from>
      <cdr:x>0.06061</cdr:x>
      <cdr:y>0.29371</cdr:y>
    </cdr:from>
    <cdr:to>
      <cdr:x>0.11333</cdr:x>
      <cdr:y>0.33399</cdr:y>
    </cdr:to>
    <cdr:sp macro="" textlink="">
      <cdr:nvSpPr>
        <cdr:cNvPr id="18" name="TextBox 17"/>
        <cdr:cNvSpPr txBox="1"/>
      </cdr:nvSpPr>
      <cdr:spPr>
        <a:xfrm xmlns:a="http://schemas.openxmlformats.org/drawingml/2006/main">
          <a:off x="556435" y="1358956"/>
          <a:ext cx="484000" cy="186380"/>
        </a:xfrm>
        <a:prstGeom xmlns:a="http://schemas.openxmlformats.org/drawingml/2006/main" prst="rect">
          <a:avLst/>
        </a:prstGeom>
        <a:solidFill xmlns:a="http://schemas.openxmlformats.org/drawingml/2006/main">
          <a:srgbClr val="FFFFFF"/>
        </a:solidFill>
      </cdr:spPr>
      <cdr:txBody>
        <a:bodyPr xmlns:a="http://schemas.openxmlformats.org/drawingml/2006/main" vertOverflow="clip" wrap="square" rtlCol="0" anchor="ctr"/>
        <a:lstStyle xmlns:a="http://schemas.openxmlformats.org/drawingml/2006/main"/>
        <a:p xmlns:a="http://schemas.openxmlformats.org/drawingml/2006/main">
          <a:pPr algn="ctr"/>
          <a:r>
            <a:rPr lang="en-US" sz="1400" b="1" dirty="0" smtClean="0"/>
            <a:t>800</a:t>
          </a:r>
          <a:endParaRPr lang="en-US" sz="1400" b="1" dirty="0"/>
        </a:p>
      </cdr:txBody>
    </cdr:sp>
  </cdr:relSizeAnchor>
  <cdr:relSizeAnchor xmlns:cdr="http://schemas.openxmlformats.org/drawingml/2006/chartDrawing">
    <cdr:from>
      <cdr:x>0.06091</cdr:x>
      <cdr:y>0.35771</cdr:y>
    </cdr:from>
    <cdr:to>
      <cdr:x>0.11364</cdr:x>
      <cdr:y>0.40959</cdr:y>
    </cdr:to>
    <cdr:sp macro="" textlink="">
      <cdr:nvSpPr>
        <cdr:cNvPr id="19" name="TextBox 18"/>
        <cdr:cNvSpPr txBox="1"/>
      </cdr:nvSpPr>
      <cdr:spPr>
        <a:xfrm xmlns:a="http://schemas.openxmlformats.org/drawingml/2006/main">
          <a:off x="559189" y="1655064"/>
          <a:ext cx="484092" cy="240053"/>
        </a:xfrm>
        <a:prstGeom xmlns:a="http://schemas.openxmlformats.org/drawingml/2006/main" prst="rect">
          <a:avLst/>
        </a:prstGeom>
        <a:solidFill xmlns:a="http://schemas.openxmlformats.org/drawingml/2006/main">
          <a:srgbClr val="FFFFFF"/>
        </a:solidFill>
      </cdr:spPr>
      <cdr:txBody>
        <a:bodyPr xmlns:a="http://schemas.openxmlformats.org/drawingml/2006/main" vertOverflow="clip" wrap="square" rtlCol="0" anchor="ctr"/>
        <a:lstStyle xmlns:a="http://schemas.openxmlformats.org/drawingml/2006/main"/>
        <a:p xmlns:a="http://schemas.openxmlformats.org/drawingml/2006/main">
          <a:pPr algn="ctr"/>
          <a:r>
            <a:rPr lang="en-US" sz="1400" b="1" dirty="0" smtClean="0"/>
            <a:t>750</a:t>
          </a:r>
          <a:endParaRPr lang="en-US" sz="1400" b="1" dirty="0"/>
        </a:p>
      </cdr:txBody>
    </cdr:sp>
  </cdr:relSizeAnchor>
  <cdr:relSizeAnchor xmlns:cdr="http://schemas.openxmlformats.org/drawingml/2006/chartDrawing">
    <cdr:from>
      <cdr:x>0.06121</cdr:x>
      <cdr:y>0.43281</cdr:y>
    </cdr:from>
    <cdr:to>
      <cdr:x>0.11394</cdr:x>
      <cdr:y>0.49</cdr:y>
    </cdr:to>
    <cdr:sp macro="" textlink="">
      <cdr:nvSpPr>
        <cdr:cNvPr id="20" name="TextBox 19"/>
        <cdr:cNvSpPr txBox="1"/>
      </cdr:nvSpPr>
      <cdr:spPr>
        <a:xfrm xmlns:a="http://schemas.openxmlformats.org/drawingml/2006/main">
          <a:off x="561943" y="2002536"/>
          <a:ext cx="484092" cy="264627"/>
        </a:xfrm>
        <a:prstGeom xmlns:a="http://schemas.openxmlformats.org/drawingml/2006/main" prst="rect">
          <a:avLst/>
        </a:prstGeom>
        <a:solidFill xmlns:a="http://schemas.openxmlformats.org/drawingml/2006/main">
          <a:srgbClr val="FFFFFF"/>
        </a:solidFill>
      </cdr:spPr>
      <cdr:txBody>
        <a:bodyPr xmlns:a="http://schemas.openxmlformats.org/drawingml/2006/main" vertOverflow="clip" wrap="square" rtlCol="0" anchor="ctr"/>
        <a:lstStyle xmlns:a="http://schemas.openxmlformats.org/drawingml/2006/main"/>
        <a:p xmlns:a="http://schemas.openxmlformats.org/drawingml/2006/main">
          <a:pPr algn="ctr"/>
          <a:r>
            <a:rPr lang="en-US" sz="1400" b="1" dirty="0" smtClean="0"/>
            <a:t>700</a:t>
          </a:r>
          <a:endParaRPr lang="en-US" sz="1400" b="1" dirty="0"/>
        </a:p>
      </cdr:txBody>
    </cdr:sp>
  </cdr:relSizeAnchor>
  <cdr:relSizeAnchor xmlns:cdr="http://schemas.openxmlformats.org/drawingml/2006/chartDrawing">
    <cdr:from>
      <cdr:x>0.86818</cdr:x>
      <cdr:y>0.13528</cdr:y>
    </cdr:from>
    <cdr:to>
      <cdr:x>0.92091</cdr:x>
      <cdr:y>0.80061</cdr:y>
    </cdr:to>
    <cdr:sp macro="" textlink="">
      <cdr:nvSpPr>
        <cdr:cNvPr id="33" name="TextBox 32" title="white box"/>
        <cdr:cNvSpPr txBox="1"/>
      </cdr:nvSpPr>
      <cdr:spPr>
        <a:xfrm xmlns:a="http://schemas.openxmlformats.org/drawingml/2006/main">
          <a:off x="7938659" y="927763"/>
          <a:ext cx="482138" cy="4562824"/>
        </a:xfrm>
        <a:prstGeom xmlns:a="http://schemas.openxmlformats.org/drawingml/2006/main" prst="rect">
          <a:avLst/>
        </a:prstGeom>
        <a:solidFill xmlns:a="http://schemas.openxmlformats.org/drawingml/2006/main">
          <a:srgbClr val="FFFFFF"/>
        </a:solidFill>
      </cdr:spPr>
      <cdr:txBody>
        <a:bodyPr xmlns:a="http://schemas.openxmlformats.org/drawingml/2006/main" vertOverflow="clip" wrap="square" rtlCol="0" anchor="ctr"/>
        <a:lstStyle xmlns:a="http://schemas.openxmlformats.org/drawingml/2006/main"/>
        <a:p xmlns:a="http://schemas.openxmlformats.org/drawingml/2006/main">
          <a:pPr algn="ctr"/>
          <a:endParaRPr lang="en-US" sz="1400" b="1" dirty="0"/>
        </a:p>
      </cdr:txBody>
    </cdr:sp>
  </cdr:relSizeAnchor>
  <cdr:relSizeAnchor xmlns:cdr="http://schemas.openxmlformats.org/drawingml/2006/chartDrawing">
    <cdr:from>
      <cdr:x>0.06242</cdr:x>
      <cdr:y>0.51779</cdr:y>
    </cdr:from>
    <cdr:to>
      <cdr:x>0.11515</cdr:x>
      <cdr:y>0.5704</cdr:y>
    </cdr:to>
    <cdr:sp macro="" textlink="">
      <cdr:nvSpPr>
        <cdr:cNvPr id="21" name="TextBox 20"/>
        <cdr:cNvSpPr txBox="1"/>
      </cdr:nvSpPr>
      <cdr:spPr>
        <a:xfrm xmlns:a="http://schemas.openxmlformats.org/drawingml/2006/main">
          <a:off x="573052" y="2395728"/>
          <a:ext cx="484091" cy="243435"/>
        </a:xfrm>
        <a:prstGeom xmlns:a="http://schemas.openxmlformats.org/drawingml/2006/main" prst="rect">
          <a:avLst/>
        </a:prstGeom>
        <a:solidFill xmlns:a="http://schemas.openxmlformats.org/drawingml/2006/main">
          <a:srgbClr val="FFFFFF"/>
        </a:solidFill>
      </cdr:spPr>
      <cdr:txBody>
        <a:bodyPr xmlns:a="http://schemas.openxmlformats.org/drawingml/2006/main" vertOverflow="clip" wrap="square" rtlCol="0" anchor="ctr"/>
        <a:lstStyle xmlns:a="http://schemas.openxmlformats.org/drawingml/2006/main"/>
        <a:p xmlns:a="http://schemas.openxmlformats.org/drawingml/2006/main">
          <a:pPr algn="ctr"/>
          <a:r>
            <a:rPr lang="en-US" sz="1400" b="1" dirty="0" smtClean="0"/>
            <a:t>650</a:t>
          </a:r>
          <a:endParaRPr lang="en-US" sz="1400" b="1" dirty="0"/>
        </a:p>
      </cdr:txBody>
    </cdr:sp>
  </cdr:relSizeAnchor>
  <cdr:relSizeAnchor xmlns:cdr="http://schemas.openxmlformats.org/drawingml/2006/chartDrawing">
    <cdr:from>
      <cdr:x>0.06182</cdr:x>
      <cdr:y>0.60485</cdr:y>
    </cdr:from>
    <cdr:to>
      <cdr:x>0.11455</cdr:x>
      <cdr:y>0.65044</cdr:y>
    </cdr:to>
    <cdr:sp macro="" textlink="">
      <cdr:nvSpPr>
        <cdr:cNvPr id="22" name="TextBox 21"/>
        <cdr:cNvSpPr txBox="1"/>
      </cdr:nvSpPr>
      <cdr:spPr>
        <a:xfrm xmlns:a="http://schemas.openxmlformats.org/drawingml/2006/main">
          <a:off x="565270" y="4148051"/>
          <a:ext cx="482138" cy="312679"/>
        </a:xfrm>
        <a:prstGeom xmlns:a="http://schemas.openxmlformats.org/drawingml/2006/main" prst="rect">
          <a:avLst/>
        </a:prstGeom>
        <a:solidFill xmlns:a="http://schemas.openxmlformats.org/drawingml/2006/main">
          <a:srgbClr val="FFFFFF"/>
        </a:solidFill>
      </cdr:spPr>
      <cdr:txBody>
        <a:bodyPr xmlns:a="http://schemas.openxmlformats.org/drawingml/2006/main" vertOverflow="clip" wrap="square" rtlCol="0" anchor="ctr"/>
        <a:lstStyle xmlns:a="http://schemas.openxmlformats.org/drawingml/2006/main"/>
        <a:p xmlns:a="http://schemas.openxmlformats.org/drawingml/2006/main">
          <a:pPr algn="ctr"/>
          <a:r>
            <a:rPr lang="en-US" sz="1400" b="1" dirty="0" smtClean="0"/>
            <a:t>600</a:t>
          </a:r>
          <a:endParaRPr lang="en-US" sz="1400" b="1" dirty="0"/>
        </a:p>
      </cdr:txBody>
    </cdr:sp>
  </cdr:relSizeAnchor>
  <cdr:relSizeAnchor xmlns:cdr="http://schemas.openxmlformats.org/drawingml/2006/chartDrawing">
    <cdr:from>
      <cdr:x>0.06385</cdr:x>
      <cdr:y>0.68485</cdr:y>
    </cdr:from>
    <cdr:to>
      <cdr:x>0.11658</cdr:x>
      <cdr:y>0.73121</cdr:y>
    </cdr:to>
    <cdr:sp macro="" textlink="">
      <cdr:nvSpPr>
        <cdr:cNvPr id="23" name="TextBox 22"/>
        <cdr:cNvSpPr txBox="1"/>
      </cdr:nvSpPr>
      <cdr:spPr>
        <a:xfrm xmlns:a="http://schemas.openxmlformats.org/drawingml/2006/main">
          <a:off x="586216" y="3168707"/>
          <a:ext cx="484092" cy="214501"/>
        </a:xfrm>
        <a:prstGeom xmlns:a="http://schemas.openxmlformats.org/drawingml/2006/main" prst="rect">
          <a:avLst/>
        </a:prstGeom>
        <a:solidFill xmlns:a="http://schemas.openxmlformats.org/drawingml/2006/main">
          <a:srgbClr val="FFFFFF"/>
        </a:solidFill>
      </cdr:spPr>
      <cdr:txBody>
        <a:bodyPr xmlns:a="http://schemas.openxmlformats.org/drawingml/2006/main" vertOverflow="clip" wrap="square" rtlCol="0" anchor="ctr"/>
        <a:lstStyle xmlns:a="http://schemas.openxmlformats.org/drawingml/2006/main"/>
        <a:p xmlns:a="http://schemas.openxmlformats.org/drawingml/2006/main">
          <a:pPr algn="ctr"/>
          <a:r>
            <a:rPr lang="en-US" sz="1400" b="1" dirty="0" smtClean="0"/>
            <a:t>550</a:t>
          </a:r>
          <a:endParaRPr lang="en-US" sz="1400" b="1" dirty="0"/>
        </a:p>
      </cdr:txBody>
    </cdr:sp>
  </cdr:relSizeAnchor>
  <cdr:relSizeAnchor xmlns:cdr="http://schemas.openxmlformats.org/drawingml/2006/chartDrawing">
    <cdr:from>
      <cdr:x>0.06424</cdr:x>
      <cdr:y>0.75879</cdr:y>
    </cdr:from>
    <cdr:to>
      <cdr:x>0.11697</cdr:x>
      <cdr:y>0.80192</cdr:y>
    </cdr:to>
    <cdr:sp macro="" textlink="">
      <cdr:nvSpPr>
        <cdr:cNvPr id="24" name="TextBox 23"/>
        <cdr:cNvSpPr txBox="1"/>
      </cdr:nvSpPr>
      <cdr:spPr>
        <a:xfrm xmlns:a="http://schemas.openxmlformats.org/drawingml/2006/main">
          <a:off x="587437" y="5203768"/>
          <a:ext cx="482138" cy="295780"/>
        </a:xfrm>
        <a:prstGeom xmlns:a="http://schemas.openxmlformats.org/drawingml/2006/main" prst="rect">
          <a:avLst/>
        </a:prstGeom>
        <a:solidFill xmlns:a="http://schemas.openxmlformats.org/drawingml/2006/main">
          <a:srgbClr val="FFFFFF"/>
        </a:solidFill>
      </cdr:spPr>
      <cdr:txBody>
        <a:bodyPr xmlns:a="http://schemas.openxmlformats.org/drawingml/2006/main" vertOverflow="clip" wrap="square" rtlCol="0" anchor="ctr"/>
        <a:lstStyle xmlns:a="http://schemas.openxmlformats.org/drawingml/2006/main"/>
        <a:p xmlns:a="http://schemas.openxmlformats.org/drawingml/2006/main">
          <a:pPr algn="ctr"/>
          <a:r>
            <a:rPr lang="en-US" sz="1400" b="1" dirty="0" smtClean="0"/>
            <a:t>500</a:t>
          </a:r>
          <a:endParaRPr lang="en-US" sz="1400" b="1" dirty="0"/>
        </a:p>
      </cdr:txBody>
    </cdr:sp>
  </cdr:relSizeAnchor>
</c:userShapes>
</file>

<file path=ppt/drawings/drawing4.xml><?xml version="1.0" encoding="utf-8"?>
<c:userShapes xmlns:c="http://schemas.openxmlformats.org/drawingml/2006/chart">
  <cdr:relSizeAnchor xmlns:cdr="http://schemas.openxmlformats.org/drawingml/2006/chartDrawing">
    <cdr:from>
      <cdr:x>0.60361</cdr:x>
      <cdr:y>0.3385</cdr:y>
    </cdr:from>
    <cdr:to>
      <cdr:x>1</cdr:x>
      <cdr:y>0.43171</cdr:y>
    </cdr:to>
    <cdr:sp macro="" textlink="">
      <cdr:nvSpPr>
        <cdr:cNvPr id="5" name="TextBox 17"/>
        <cdr:cNvSpPr txBox="1"/>
      </cdr:nvSpPr>
      <cdr:spPr>
        <a:xfrm xmlns:a="http://schemas.openxmlformats.org/drawingml/2006/main">
          <a:off x="5105454" y="1341260"/>
          <a:ext cx="3352746" cy="36933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fontAlgn="auto">
            <a:spcBef>
              <a:spcPts val="0"/>
            </a:spcBef>
            <a:spcAft>
              <a:spcPts val="0"/>
            </a:spcAft>
          </a:pPr>
          <a:r>
            <a:rPr lang="en-US" sz="1800" b="1" dirty="0" smtClean="0">
              <a:solidFill>
                <a:prstClr val="black"/>
              </a:solidFill>
              <a:latin typeface="+mj-lt"/>
            </a:rPr>
            <a:t>HP2020 Target: 27.6</a:t>
          </a:r>
          <a:endParaRPr lang="en-US" sz="1800" b="1" dirty="0">
            <a:solidFill>
              <a:prstClr val="black"/>
            </a:solidFill>
            <a:latin typeface="+mj-lt"/>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60E555-B7BB-184A-B32C-26AB045AC58F}" type="datetimeFigureOut">
              <a:rPr lang="en-US" smtClean="0"/>
              <a:t>2/27/2017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381599-21C2-F14B-87B4-900CBA0E691B}" type="slidenum">
              <a:rPr lang="en-US" smtClean="0"/>
              <a:t>‹#›</a:t>
            </a:fld>
            <a:endParaRPr lang="en-US"/>
          </a:p>
        </p:txBody>
      </p:sp>
    </p:spTree>
    <p:extLst>
      <p:ext uri="{BB962C8B-B14F-4D97-AF65-F5344CB8AC3E}">
        <p14:creationId xmlns:p14="http://schemas.microsoft.com/office/powerpoint/2010/main" val="1264594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022938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787666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725012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093815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351143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7360" y="4406268"/>
            <a:ext cx="6387253" cy="4807014"/>
          </a:xfrm>
        </p:spPr>
        <p:txBody>
          <a:bodyPr>
            <a:noAutofit/>
          </a:bodyPr>
          <a:lstStyle/>
          <a:p>
            <a:pPr marL="0" lvl="1" defTabSz="931774">
              <a:defRPr/>
            </a:pP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411333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0513" y="4483577"/>
            <a:ext cx="5728407" cy="4259238"/>
          </a:xfrm>
        </p:spPr>
        <p:txBody>
          <a:bodyPr/>
          <a:lstStyle/>
          <a:p>
            <a:pPr marL="628650" lvl="1" indent="-171450" defTabSz="931774" eaLnBrk="0" fontAlgn="base" hangingPunct="0">
              <a:spcBef>
                <a:spcPct val="30000"/>
              </a:spcBef>
              <a:spcAft>
                <a:spcPct val="0"/>
              </a:spcAft>
              <a:buFont typeface="Arial" panose="020B0604020202020204" pitchFamily="34" charset="0"/>
              <a:buChar char="•"/>
              <a:defRPr/>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4088574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384175"/>
            <a:ext cx="4694237" cy="3519488"/>
          </a:xfrm>
        </p:spPr>
      </p:sp>
      <p:sp>
        <p:nvSpPr>
          <p:cNvPr id="3" name="Notes Placeholder 2"/>
          <p:cNvSpPr>
            <a:spLocks noGrp="1"/>
          </p:cNvSpPr>
          <p:nvPr>
            <p:ph type="body" idx="1"/>
          </p:nvPr>
        </p:nvSpPr>
        <p:spPr>
          <a:xfrm>
            <a:off x="716619" y="3925332"/>
            <a:ext cx="5732949" cy="5310743"/>
          </a:xfrm>
        </p:spPr>
        <p:txBody>
          <a:bodyPr>
            <a:noAutofit/>
          </a:bodyPr>
          <a:lstStyle/>
          <a:p>
            <a:pPr defTabSz="931774" eaLnBrk="0" fontAlgn="base" hangingPunct="0">
              <a:spcBef>
                <a:spcPct val="30000"/>
              </a:spcBef>
              <a:spcAft>
                <a:spcPct val="0"/>
              </a:spcAft>
              <a:defRPr/>
            </a:pPr>
            <a:endParaRPr lang="en-US" sz="1000" dirty="0"/>
          </a:p>
        </p:txBody>
      </p:sp>
    </p:spTree>
    <p:extLst>
      <p:ext uri="{BB962C8B-B14F-4D97-AF65-F5344CB8AC3E}">
        <p14:creationId xmlns:p14="http://schemas.microsoft.com/office/powerpoint/2010/main" val="873822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384175"/>
            <a:ext cx="4694237" cy="3519488"/>
          </a:xfrm>
        </p:spPr>
      </p:sp>
      <p:sp>
        <p:nvSpPr>
          <p:cNvPr id="3" name="Notes Placeholder 2"/>
          <p:cNvSpPr>
            <a:spLocks noGrp="1"/>
          </p:cNvSpPr>
          <p:nvPr>
            <p:ph type="body" idx="1"/>
          </p:nvPr>
        </p:nvSpPr>
        <p:spPr>
          <a:xfrm>
            <a:off x="716619" y="3925332"/>
            <a:ext cx="5732949" cy="5310743"/>
          </a:xfrm>
        </p:spPr>
        <p:txBody>
          <a:bodyPr>
            <a:noAutofit/>
          </a:bodyPr>
          <a:lstStyle/>
          <a:p>
            <a:endParaRPr lang="en-US" sz="1200" dirty="0" smtClean="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56788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3682" y="4489388"/>
            <a:ext cx="6698827" cy="4652074"/>
          </a:xfrm>
        </p:spPr>
        <p:txBody>
          <a:bodyPr>
            <a:noAutofit/>
          </a:bodyPr>
          <a:lstStyle/>
          <a:p>
            <a:pPr defTabSz="931774">
              <a:defRPr/>
            </a:pPr>
            <a:endParaRPr lang="en-US" sz="1000"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473932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3682" y="4489388"/>
            <a:ext cx="6698827" cy="4652074"/>
          </a:xfrm>
        </p:spPr>
        <p:txBody>
          <a:bodyPr>
            <a:noAutofit/>
          </a:bodyPr>
          <a:lstStyle/>
          <a:p>
            <a:pPr defTabSz="931774">
              <a:defRPr/>
            </a:pPr>
            <a:endParaRPr lang="en-US" sz="1000"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907447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753394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p>
            <a:fld id="{52E4F1AF-071F-4B84-8C78-C824CE715A93}" type="slidenum">
              <a:rPr lang="en-US">
                <a:solidFill>
                  <a:prstClr val="black"/>
                </a:solidFill>
              </a:rPr>
              <a:pPr/>
              <a:t>20</a:t>
            </a:fld>
            <a:endParaRPr lang="en-US" dirty="0">
              <a:solidFill>
                <a:prstClr val="black"/>
              </a:solidFill>
            </a:endParaRPr>
          </a:p>
        </p:txBody>
      </p:sp>
      <p:sp>
        <p:nvSpPr>
          <p:cNvPr id="4099" name="Rectangle 2"/>
          <p:cNvSpPr>
            <a:spLocks noGrp="1" noRot="1" noChangeAspect="1" noChangeArrowheads="1" noTextEdit="1"/>
          </p:cNvSpPr>
          <p:nvPr>
            <p:ph type="sldImg"/>
          </p:nvPr>
        </p:nvSpPr>
        <p:spPr>
          <a:xfrm>
            <a:off x="1181100" y="695325"/>
            <a:ext cx="4649788" cy="3486150"/>
          </a:xfrm>
          <a:ln/>
        </p:spPr>
      </p:sp>
      <p:sp>
        <p:nvSpPr>
          <p:cNvPr id="4100" name="Rectangle 3"/>
          <p:cNvSpPr>
            <a:spLocks noGrp="1" noChangeArrowheads="1"/>
          </p:cNvSpPr>
          <p:nvPr>
            <p:ph type="body" idx="1"/>
          </p:nvPr>
        </p:nvSpPr>
        <p:spPr>
          <a:xfrm>
            <a:off x="990600" y="4415790"/>
            <a:ext cx="4953000" cy="3128010"/>
          </a:xfrm>
          <a:noFill/>
          <a:ln/>
        </p:spPr>
        <p:txBody>
          <a:bodyPr>
            <a:normAutofit/>
          </a:bodyPr>
          <a:lstStyle/>
          <a:p>
            <a:pPr marL="0" indent="0" defTabSz="931774">
              <a:buFont typeface="Arial" panose="020B0604020202020204" pitchFamily="34" charset="0"/>
              <a:buNone/>
              <a:defRPr/>
            </a:pPr>
            <a:endParaRPr lang="en-US" sz="1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3079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3682" y="4489388"/>
            <a:ext cx="6698827" cy="4652074"/>
          </a:xfrm>
        </p:spPr>
        <p:txBody>
          <a:bodyPr>
            <a:noAutofit/>
          </a:bodyPr>
          <a:lstStyle/>
          <a:p>
            <a:pPr marL="640585" lvl="1" indent="-174698" defTabSz="931723">
              <a:buFont typeface="Arial" panose="020B0604020202020204" pitchFamily="34" charset="0"/>
              <a:buChar char="•"/>
              <a:defRPr/>
            </a:pPr>
            <a:endParaRPr lang="en-US" sz="1000"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50774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19" y="4460255"/>
            <a:ext cx="5732949" cy="4775820"/>
          </a:xfrm>
        </p:spPr>
        <p:txBody>
          <a:bodyPr>
            <a:normAutofit/>
          </a:bodyPr>
          <a:lstStyle/>
          <a:p>
            <a:pPr lvl="0"/>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905710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0513" y="4483577"/>
            <a:ext cx="5728407" cy="4259238"/>
          </a:xfrm>
        </p:spPr>
        <p:txBody>
          <a:bodyPr/>
          <a:lstStyle/>
          <a:p>
            <a:pPr marL="174708" indent="-174708">
              <a:buFont typeface="Arial" panose="020B0604020202020204" pitchFamily="34" charset="0"/>
              <a:buChar char="•"/>
            </a:pPr>
            <a:endParaRPr lang="en-US" b="0" u="none"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7976079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387350"/>
            <a:ext cx="4725987" cy="3543300"/>
          </a:xfrm>
        </p:spPr>
      </p:sp>
      <p:sp>
        <p:nvSpPr>
          <p:cNvPr id="3" name="Notes Placeholder 2"/>
          <p:cNvSpPr>
            <a:spLocks noGrp="1"/>
          </p:cNvSpPr>
          <p:nvPr>
            <p:ph type="body" idx="1"/>
          </p:nvPr>
        </p:nvSpPr>
        <p:spPr>
          <a:xfrm>
            <a:off x="716619" y="3950970"/>
            <a:ext cx="5732949" cy="5345430"/>
          </a:xfrm>
        </p:spPr>
        <p:txBody>
          <a:bodyPr>
            <a:noAutofit/>
          </a:bodyPr>
          <a:lstStyle/>
          <a:p>
            <a:pPr marL="173736" indent="-173736">
              <a:spcBef>
                <a:spcPct val="50000"/>
              </a:spcBef>
              <a:buClr>
                <a:schemeClr val="accent1"/>
              </a:buClr>
              <a:buFont typeface="Arial" panose="020B0604020202020204" pitchFamily="34" charset="0"/>
              <a:buChar char="•"/>
            </a:pPr>
            <a:endParaRPr lang="en-US" sz="1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161472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387350"/>
            <a:ext cx="4725987" cy="3543300"/>
          </a:xfrm>
        </p:spPr>
      </p:sp>
      <p:sp>
        <p:nvSpPr>
          <p:cNvPr id="3" name="Notes Placeholder 2"/>
          <p:cNvSpPr>
            <a:spLocks noGrp="1"/>
          </p:cNvSpPr>
          <p:nvPr>
            <p:ph type="body" idx="1"/>
          </p:nvPr>
        </p:nvSpPr>
        <p:spPr>
          <a:xfrm>
            <a:off x="716619" y="3950970"/>
            <a:ext cx="5732949" cy="5345430"/>
          </a:xfrm>
        </p:spPr>
        <p:txBody>
          <a:bodyPr>
            <a:noAutofit/>
          </a:bodyPr>
          <a:lstStyle/>
          <a:p>
            <a:endParaRPr lang="en-US" sz="1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163663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639624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1040" y="5027106"/>
            <a:ext cx="5608320" cy="3660458"/>
          </a:xfrm>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CDB01C0-5827-423D-B17A-92830EC4C2F4}" type="slidenum">
              <a:rPr lang="en-US" smtClean="0">
                <a:solidFill>
                  <a:prstClr val="black"/>
                </a:solidFill>
              </a:rPr>
              <a:pPr/>
              <a:t>27</a:t>
            </a:fld>
            <a:endParaRPr lang="en-US">
              <a:solidFill>
                <a:prstClr val="black"/>
              </a:solidFill>
            </a:endParaRPr>
          </a:p>
        </p:txBody>
      </p:sp>
      <p:sp>
        <p:nvSpPr>
          <p:cNvPr id="13" name="Slide Image Placeholder 12"/>
          <p:cNvSpPr>
            <a:spLocks noGrp="1" noRot="1" noChangeAspect="1"/>
          </p:cNvSpPr>
          <p:nvPr>
            <p:ph type="sldImg"/>
          </p:nvPr>
        </p:nvSpPr>
        <p:spPr>
          <a:xfrm>
            <a:off x="854075" y="508000"/>
            <a:ext cx="5775325" cy="4332288"/>
          </a:xfrm>
        </p:spPr>
      </p:sp>
    </p:spTree>
    <p:extLst>
      <p:ext uri="{BB962C8B-B14F-4D97-AF65-F5344CB8AC3E}">
        <p14:creationId xmlns:p14="http://schemas.microsoft.com/office/powerpoint/2010/main" val="2817007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1040" y="5022404"/>
            <a:ext cx="5608320" cy="3660458"/>
          </a:xfrm>
        </p:spPr>
        <p:txBody>
          <a:bodyPr/>
          <a:lstStyle/>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CDB01C0-5827-423D-B17A-92830EC4C2F4}" type="slidenum">
              <a:rPr lang="en-US" smtClean="0">
                <a:solidFill>
                  <a:prstClr val="black"/>
                </a:solidFill>
              </a:rPr>
              <a:pPr/>
              <a:t>28</a:t>
            </a:fld>
            <a:endParaRPr lang="en-US" dirty="0">
              <a:solidFill>
                <a:prstClr val="black"/>
              </a:solidFill>
            </a:endParaRPr>
          </a:p>
        </p:txBody>
      </p:sp>
      <p:sp>
        <p:nvSpPr>
          <p:cNvPr id="13" name="Slide Image Placeholder 12"/>
          <p:cNvSpPr>
            <a:spLocks noGrp="1" noRot="1" noChangeAspect="1"/>
          </p:cNvSpPr>
          <p:nvPr>
            <p:ph type="sldImg"/>
          </p:nvPr>
        </p:nvSpPr>
        <p:spPr>
          <a:xfrm>
            <a:off x="854075" y="508000"/>
            <a:ext cx="5775325" cy="4332288"/>
          </a:xfrm>
        </p:spPr>
      </p:sp>
    </p:spTree>
    <p:extLst>
      <p:ext uri="{BB962C8B-B14F-4D97-AF65-F5344CB8AC3E}">
        <p14:creationId xmlns:p14="http://schemas.microsoft.com/office/powerpoint/2010/main" val="42352256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19" y="4460255"/>
            <a:ext cx="5732949" cy="4775820"/>
          </a:xfrm>
        </p:spPr>
        <p:txBody>
          <a:bodyPr>
            <a:normAutofit/>
          </a:bodyPr>
          <a:lstStyle/>
          <a:p>
            <a:pPr lvl="0"/>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4015810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1557237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363" eaLnBrk="0" hangingPunct="0">
              <a:defRPr sz="1600" b="1">
                <a:solidFill>
                  <a:srgbClr val="777777"/>
                </a:solidFill>
                <a:latin typeface="Tahoma" charset="0"/>
              </a:defRPr>
            </a:lvl1pPr>
            <a:lvl2pPr marL="754202" indent="-290077" defTabSz="944363" eaLnBrk="0" hangingPunct="0">
              <a:defRPr sz="1600" b="1">
                <a:solidFill>
                  <a:srgbClr val="777777"/>
                </a:solidFill>
                <a:latin typeface="Tahoma" charset="0"/>
              </a:defRPr>
            </a:lvl2pPr>
            <a:lvl3pPr marL="1160310" indent="-232062" defTabSz="944363" eaLnBrk="0" hangingPunct="0">
              <a:defRPr sz="1600" b="1">
                <a:solidFill>
                  <a:srgbClr val="777777"/>
                </a:solidFill>
                <a:latin typeface="Tahoma" charset="0"/>
              </a:defRPr>
            </a:lvl3pPr>
            <a:lvl4pPr marL="1624433" indent="-232062" defTabSz="944363" eaLnBrk="0" hangingPunct="0">
              <a:defRPr sz="1600" b="1">
                <a:solidFill>
                  <a:srgbClr val="777777"/>
                </a:solidFill>
                <a:latin typeface="Tahoma" charset="0"/>
              </a:defRPr>
            </a:lvl4pPr>
            <a:lvl5pPr marL="2088558" indent="-232062" defTabSz="944363" eaLnBrk="0" hangingPunct="0">
              <a:defRPr sz="1600" b="1">
                <a:solidFill>
                  <a:srgbClr val="777777"/>
                </a:solidFill>
                <a:latin typeface="Tahoma" charset="0"/>
              </a:defRPr>
            </a:lvl5pPr>
            <a:lvl6pPr marL="2552681" indent="-232062" algn="r" defTabSz="944363" eaLnBrk="0" fontAlgn="base" hangingPunct="0">
              <a:spcBef>
                <a:spcPct val="0"/>
              </a:spcBef>
              <a:spcAft>
                <a:spcPct val="0"/>
              </a:spcAft>
              <a:defRPr sz="1600" b="1">
                <a:solidFill>
                  <a:srgbClr val="777777"/>
                </a:solidFill>
                <a:latin typeface="Tahoma" charset="0"/>
              </a:defRPr>
            </a:lvl6pPr>
            <a:lvl7pPr marL="3016805" indent="-232062" algn="r" defTabSz="944363" eaLnBrk="0" fontAlgn="base" hangingPunct="0">
              <a:spcBef>
                <a:spcPct val="0"/>
              </a:spcBef>
              <a:spcAft>
                <a:spcPct val="0"/>
              </a:spcAft>
              <a:defRPr sz="1600" b="1">
                <a:solidFill>
                  <a:srgbClr val="777777"/>
                </a:solidFill>
                <a:latin typeface="Tahoma" charset="0"/>
              </a:defRPr>
            </a:lvl7pPr>
            <a:lvl8pPr marL="3480928" indent="-232062" algn="r" defTabSz="944363" eaLnBrk="0" fontAlgn="base" hangingPunct="0">
              <a:spcBef>
                <a:spcPct val="0"/>
              </a:spcBef>
              <a:spcAft>
                <a:spcPct val="0"/>
              </a:spcAft>
              <a:defRPr sz="1600" b="1">
                <a:solidFill>
                  <a:srgbClr val="777777"/>
                </a:solidFill>
                <a:latin typeface="Tahoma" charset="0"/>
              </a:defRPr>
            </a:lvl8pPr>
            <a:lvl9pPr marL="3945052" indent="-232062" algn="r" defTabSz="944363" eaLnBrk="0" fontAlgn="base" hangingPunct="0">
              <a:spcBef>
                <a:spcPct val="0"/>
              </a:spcBef>
              <a:spcAft>
                <a:spcPct val="0"/>
              </a:spcAft>
              <a:defRPr sz="1600" b="1">
                <a:solidFill>
                  <a:srgbClr val="777777"/>
                </a:solidFill>
                <a:latin typeface="Tahoma" charset="0"/>
              </a:defRPr>
            </a:lvl9pPr>
          </a:lstStyle>
          <a:p>
            <a:pPr eaLnBrk="1" hangingPunct="1"/>
            <a:fld id="{F2E3BFA6-6AFC-4F20-A184-94E323085948}" type="slidenum">
              <a:rPr lang="en-US" sz="1200" b="0">
                <a:solidFill>
                  <a:prstClr val="black"/>
                </a:solidFill>
                <a:latin typeface="Arial" charset="0"/>
                <a:cs typeface="Arial" charset="0"/>
              </a:rPr>
              <a:pPr eaLnBrk="1" hangingPunct="1"/>
              <a:t>30</a:t>
            </a:fld>
            <a:endParaRPr lang="en-US" sz="1200" b="0">
              <a:solidFill>
                <a:prstClr val="black"/>
              </a:solidFill>
              <a:latin typeface="Arial" charset="0"/>
              <a:cs typeface="Arial" charset="0"/>
            </a:endParaRPr>
          </a:p>
        </p:txBody>
      </p:sp>
      <p:sp>
        <p:nvSpPr>
          <p:cNvPr id="34819" name="Rectangle 2"/>
          <p:cNvSpPr>
            <a:spLocks noGrp="1" noRot="1" noChangeAspect="1" noChangeArrowheads="1" noTextEdit="1"/>
          </p:cNvSpPr>
          <p:nvPr>
            <p:ph type="sldImg"/>
          </p:nvPr>
        </p:nvSpPr>
        <p:spPr>
          <a:xfrm>
            <a:off x="1236663" y="703263"/>
            <a:ext cx="4695825" cy="3522662"/>
          </a:xfrm>
          <a:ln/>
        </p:spPr>
      </p:sp>
      <p:sp>
        <p:nvSpPr>
          <p:cNvPr id="34820" name="Rectangle 3"/>
          <p:cNvSpPr>
            <a:spLocks noGrp="1" noChangeArrowheads="1"/>
          </p:cNvSpPr>
          <p:nvPr>
            <p:ph type="body" idx="1"/>
          </p:nvPr>
        </p:nvSpPr>
        <p:spPr>
          <a:xfrm>
            <a:off x="955818" y="4460897"/>
            <a:ext cx="5254554" cy="42251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29860"/>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660718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19" y="4460255"/>
            <a:ext cx="5732949" cy="4775820"/>
          </a:xfrm>
        </p:spPr>
        <p:txBody>
          <a:bodyPr>
            <a:normAutofit/>
          </a:bodyPr>
          <a:lstStyle/>
          <a:p>
            <a:pPr lvl="0"/>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24643859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miter lim="800000"/>
            <a:headEnd/>
            <a:tailEnd/>
          </a:ln>
        </p:spPr>
        <p:txBody>
          <a:bodyPr/>
          <a:lstStyle/>
          <a:p>
            <a:fld id="{C5D336CE-E7A5-4EA1-954C-5BD5E92615C2}" type="slidenum">
              <a:rPr lang="en-US" altLang="en-US">
                <a:solidFill>
                  <a:prstClr val="black"/>
                </a:solidFill>
              </a:rPr>
              <a:pPr/>
              <a:t>32</a:t>
            </a:fld>
            <a:endParaRPr lang="en-US" altLang="en-US" dirty="0">
              <a:solidFill>
                <a:prstClr val="black"/>
              </a:solidFill>
            </a:endParaRPr>
          </a:p>
        </p:txBody>
      </p:sp>
      <p:sp>
        <p:nvSpPr>
          <p:cNvPr id="39939" name="Rectangle 2"/>
          <p:cNvSpPr>
            <a:spLocks noGrp="1" noRot="1" noChangeAspect="1" noChangeArrowheads="1" noTextEdit="1"/>
          </p:cNvSpPr>
          <p:nvPr>
            <p:ph type="sldImg"/>
          </p:nvPr>
        </p:nvSpPr>
        <p:spPr>
          <a:xfrm>
            <a:off x="1133475" y="685800"/>
            <a:ext cx="4687888" cy="3516313"/>
          </a:xfrm>
          <a:ln/>
        </p:spPr>
      </p:sp>
      <p:sp>
        <p:nvSpPr>
          <p:cNvPr id="39940" name="Rectangle 3"/>
          <p:cNvSpPr>
            <a:spLocks noGrp="1" noChangeArrowheads="1"/>
          </p:cNvSpPr>
          <p:nvPr>
            <p:ph type="body" idx="1"/>
          </p:nvPr>
        </p:nvSpPr>
        <p:spPr>
          <a:xfrm>
            <a:off x="466725" y="4343400"/>
            <a:ext cx="5999163" cy="4572000"/>
          </a:xfrm>
          <a:noFill/>
        </p:spPr>
        <p:txBody>
          <a:bodyPr lIns="91684" tIns="45846" rIns="91684" bIns="45846">
            <a:normAutofit/>
          </a:bodyPr>
          <a:lstStyle/>
          <a:p>
            <a:pPr marL="285750" indent="-285750">
              <a:spcBef>
                <a:spcPts val="600"/>
              </a:spcBef>
              <a:spcAft>
                <a:spcPts val="600"/>
              </a:spcAft>
              <a:buFont typeface="Arial" panose="020B0604020202020204" pitchFamily="34" charset="0"/>
              <a:buChar char="•"/>
            </a:pPr>
            <a:endParaRPr lang="en-US" altLang="en-US" baseline="0" dirty="0" smtClean="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630386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b="0" dirty="0"/>
          </a:p>
        </p:txBody>
      </p:sp>
    </p:spTree>
    <p:extLst>
      <p:ext uri="{BB962C8B-B14F-4D97-AF65-F5344CB8AC3E}">
        <p14:creationId xmlns:p14="http://schemas.microsoft.com/office/powerpoint/2010/main" val="17576586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b="0" dirty="0"/>
          </a:p>
        </p:txBody>
      </p:sp>
    </p:spTree>
    <p:extLst>
      <p:ext uri="{BB962C8B-B14F-4D97-AF65-F5344CB8AC3E}">
        <p14:creationId xmlns:p14="http://schemas.microsoft.com/office/powerpoint/2010/main" val="29836310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C1848-7B76-4953-99F7-6C79A0C568CD}"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24934309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D381599-21C2-F14B-87B4-900CBA0E691B}" type="slidenum">
              <a:rPr lang="en-US" smtClean="0"/>
              <a:t>36</a:t>
            </a:fld>
            <a:endParaRPr lang="en-US"/>
          </a:p>
        </p:txBody>
      </p:sp>
    </p:spTree>
    <p:extLst>
      <p:ext uri="{BB962C8B-B14F-4D97-AF65-F5344CB8AC3E}">
        <p14:creationId xmlns:p14="http://schemas.microsoft.com/office/powerpoint/2010/main" val="11586632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6D829D-6F50-6945-B415-7FF26FA4187F}" type="slidenum">
              <a:rPr lang="en-US" smtClean="0"/>
              <a:pPr/>
              <a:t>37</a:t>
            </a:fld>
            <a:endParaRPr lang="en-US" dirty="0"/>
          </a:p>
        </p:txBody>
      </p:sp>
    </p:spTree>
    <p:extLst>
      <p:ext uri="{BB962C8B-B14F-4D97-AF65-F5344CB8AC3E}">
        <p14:creationId xmlns:p14="http://schemas.microsoft.com/office/powerpoint/2010/main" val="740548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D381599-21C2-F14B-87B4-900CBA0E691B}" type="slidenum">
              <a:rPr lang="en-US" smtClean="0"/>
              <a:t>38</a:t>
            </a:fld>
            <a:endParaRPr lang="en-US"/>
          </a:p>
        </p:txBody>
      </p:sp>
    </p:spTree>
    <p:extLst>
      <p:ext uri="{BB962C8B-B14F-4D97-AF65-F5344CB8AC3E}">
        <p14:creationId xmlns:p14="http://schemas.microsoft.com/office/powerpoint/2010/main" val="19837046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C1848-7B76-4953-99F7-6C79A0C568CD}" type="slidenum">
              <a:rPr lang="en-US" smtClean="0"/>
              <a:pPr/>
              <a:t>39</a:t>
            </a:fld>
            <a:endParaRPr lang="en-US" dirty="0"/>
          </a:p>
        </p:txBody>
      </p:sp>
    </p:spTree>
    <p:extLst>
      <p:ext uri="{BB962C8B-B14F-4D97-AF65-F5344CB8AC3E}">
        <p14:creationId xmlns:p14="http://schemas.microsoft.com/office/powerpoint/2010/main" val="2808077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862628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C1848-7B76-4953-99F7-6C79A0C568CD}" type="slidenum">
              <a:rPr lang="en-US" smtClean="0"/>
              <a:pPr/>
              <a:t>40</a:t>
            </a:fld>
            <a:endParaRPr lang="en-US" dirty="0"/>
          </a:p>
        </p:txBody>
      </p:sp>
    </p:spTree>
    <p:extLst>
      <p:ext uri="{BB962C8B-B14F-4D97-AF65-F5344CB8AC3E}">
        <p14:creationId xmlns:p14="http://schemas.microsoft.com/office/powerpoint/2010/main" val="11280774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8C1848-7B76-4953-99F7-6C79A0C568CD}" type="slidenum">
              <a:rPr lang="en-US" smtClean="0"/>
              <a:pPr/>
              <a:t>41</a:t>
            </a:fld>
            <a:endParaRPr lang="en-US" dirty="0"/>
          </a:p>
        </p:txBody>
      </p:sp>
    </p:spTree>
    <p:extLst>
      <p:ext uri="{BB962C8B-B14F-4D97-AF65-F5344CB8AC3E}">
        <p14:creationId xmlns:p14="http://schemas.microsoft.com/office/powerpoint/2010/main" val="9512510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C1848-7B76-4953-99F7-6C79A0C568CD}" type="slidenum">
              <a:rPr lang="en-US" smtClean="0"/>
              <a:pPr/>
              <a:t>42</a:t>
            </a:fld>
            <a:endParaRPr lang="en-US" dirty="0"/>
          </a:p>
        </p:txBody>
      </p:sp>
    </p:spTree>
    <p:extLst>
      <p:ext uri="{BB962C8B-B14F-4D97-AF65-F5344CB8AC3E}">
        <p14:creationId xmlns:p14="http://schemas.microsoft.com/office/powerpoint/2010/main" val="6001180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43</a:t>
            </a:fld>
            <a:endParaRPr lang="en-US"/>
          </a:p>
        </p:txBody>
      </p:sp>
    </p:spTree>
    <p:extLst>
      <p:ext uri="{BB962C8B-B14F-4D97-AF65-F5344CB8AC3E}">
        <p14:creationId xmlns:p14="http://schemas.microsoft.com/office/powerpoint/2010/main" val="15970333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C1848-7B76-4953-99F7-6C79A0C568CD}" type="slidenum">
              <a:rPr lang="en-US" smtClean="0"/>
              <a:pPr/>
              <a:t>44</a:t>
            </a:fld>
            <a:endParaRPr lang="en-US" dirty="0"/>
          </a:p>
        </p:txBody>
      </p:sp>
    </p:spTree>
    <p:extLst>
      <p:ext uri="{BB962C8B-B14F-4D97-AF65-F5344CB8AC3E}">
        <p14:creationId xmlns:p14="http://schemas.microsoft.com/office/powerpoint/2010/main" val="28395221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C1848-7B76-4953-99F7-6C79A0C568CD}" type="slidenum">
              <a:rPr lang="en-US" smtClean="0"/>
              <a:pPr/>
              <a:t>45</a:t>
            </a:fld>
            <a:endParaRPr lang="en-US" dirty="0"/>
          </a:p>
        </p:txBody>
      </p:sp>
    </p:spTree>
    <p:extLst>
      <p:ext uri="{BB962C8B-B14F-4D97-AF65-F5344CB8AC3E}">
        <p14:creationId xmlns:p14="http://schemas.microsoft.com/office/powerpoint/2010/main" val="32056221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C1848-7B76-4953-99F7-6C79A0C568CD}" type="slidenum">
              <a:rPr lang="en-US" smtClean="0"/>
              <a:pPr/>
              <a:t>46</a:t>
            </a:fld>
            <a:endParaRPr lang="en-US" dirty="0"/>
          </a:p>
        </p:txBody>
      </p:sp>
    </p:spTree>
    <p:extLst>
      <p:ext uri="{BB962C8B-B14F-4D97-AF65-F5344CB8AC3E}">
        <p14:creationId xmlns:p14="http://schemas.microsoft.com/office/powerpoint/2010/main" val="31304957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4811111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14827328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ECE0BF7-5B15-4DCA-AE24-8E2BDC6AA026}"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316776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6102665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0409" eaLnBrk="0" hangingPunct="0">
              <a:defRPr sz="2400">
                <a:solidFill>
                  <a:schemeClr val="tx1"/>
                </a:solidFill>
                <a:latin typeface="Arial" pitchFamily="34" charset="0"/>
              </a:defRPr>
            </a:lvl1pPr>
            <a:lvl2pPr marL="761438" indent="-292860" defTabSz="940409" eaLnBrk="0" hangingPunct="0">
              <a:defRPr sz="2400">
                <a:solidFill>
                  <a:schemeClr val="tx1"/>
                </a:solidFill>
                <a:latin typeface="Arial" pitchFamily="34" charset="0"/>
              </a:defRPr>
            </a:lvl2pPr>
            <a:lvl3pPr marL="1171444" indent="-234289" defTabSz="940409" eaLnBrk="0" hangingPunct="0">
              <a:defRPr sz="2400">
                <a:solidFill>
                  <a:schemeClr val="tx1"/>
                </a:solidFill>
                <a:latin typeface="Arial" pitchFamily="34" charset="0"/>
              </a:defRPr>
            </a:lvl3pPr>
            <a:lvl4pPr marL="1640021" indent="-234289" defTabSz="940409" eaLnBrk="0" hangingPunct="0">
              <a:defRPr sz="2400">
                <a:solidFill>
                  <a:schemeClr val="tx1"/>
                </a:solidFill>
                <a:latin typeface="Arial" pitchFamily="34" charset="0"/>
              </a:defRPr>
            </a:lvl4pPr>
            <a:lvl5pPr marL="2108599" indent="-234289" defTabSz="940409" eaLnBrk="0" hangingPunct="0">
              <a:defRPr sz="2400">
                <a:solidFill>
                  <a:schemeClr val="tx1"/>
                </a:solidFill>
                <a:latin typeface="Arial" pitchFamily="34" charset="0"/>
              </a:defRPr>
            </a:lvl5pPr>
            <a:lvl6pPr marL="2577175" indent="-234289" defTabSz="940409" eaLnBrk="0" fontAlgn="base" hangingPunct="0">
              <a:spcBef>
                <a:spcPct val="0"/>
              </a:spcBef>
              <a:spcAft>
                <a:spcPct val="0"/>
              </a:spcAft>
              <a:defRPr sz="2400">
                <a:solidFill>
                  <a:schemeClr val="tx1"/>
                </a:solidFill>
                <a:latin typeface="Arial" pitchFamily="34" charset="0"/>
              </a:defRPr>
            </a:lvl6pPr>
            <a:lvl7pPr marL="3045754" indent="-234289" defTabSz="940409" eaLnBrk="0" fontAlgn="base" hangingPunct="0">
              <a:spcBef>
                <a:spcPct val="0"/>
              </a:spcBef>
              <a:spcAft>
                <a:spcPct val="0"/>
              </a:spcAft>
              <a:defRPr sz="2400">
                <a:solidFill>
                  <a:schemeClr val="tx1"/>
                </a:solidFill>
                <a:latin typeface="Arial" pitchFamily="34" charset="0"/>
              </a:defRPr>
            </a:lvl7pPr>
            <a:lvl8pPr marL="3514331" indent="-234289" defTabSz="940409" eaLnBrk="0" fontAlgn="base" hangingPunct="0">
              <a:spcBef>
                <a:spcPct val="0"/>
              </a:spcBef>
              <a:spcAft>
                <a:spcPct val="0"/>
              </a:spcAft>
              <a:defRPr sz="2400">
                <a:solidFill>
                  <a:schemeClr val="tx1"/>
                </a:solidFill>
                <a:latin typeface="Arial" pitchFamily="34" charset="0"/>
              </a:defRPr>
            </a:lvl8pPr>
            <a:lvl9pPr marL="3982909" indent="-234289" defTabSz="940409" eaLnBrk="0" fontAlgn="base" hangingPunct="0">
              <a:spcBef>
                <a:spcPct val="0"/>
              </a:spcBef>
              <a:spcAft>
                <a:spcPct val="0"/>
              </a:spcAft>
              <a:defRPr sz="2400">
                <a:solidFill>
                  <a:schemeClr val="tx1"/>
                </a:solidFill>
                <a:latin typeface="Arial" pitchFamily="34" charset="0"/>
              </a:defRPr>
            </a:lvl9pPr>
          </a:lstStyle>
          <a:p>
            <a:pPr eaLnBrk="1" fontAlgn="base" hangingPunct="1">
              <a:spcBef>
                <a:spcPct val="0"/>
              </a:spcBef>
              <a:spcAft>
                <a:spcPct val="0"/>
              </a:spcAft>
            </a:pPr>
            <a:fld id="{F598DB90-D191-4869-8F12-E62C9133686B}" type="slidenum">
              <a:rPr lang="en-US" sz="1200">
                <a:solidFill>
                  <a:srgbClr val="000000"/>
                </a:solidFill>
                <a:ea typeface="MS PGothic" pitchFamily="34" charset="-128"/>
              </a:rPr>
              <a:pPr eaLnBrk="1" fontAlgn="base" hangingPunct="1">
                <a:spcBef>
                  <a:spcPct val="0"/>
                </a:spcBef>
                <a:spcAft>
                  <a:spcPct val="0"/>
                </a:spcAft>
              </a:pPr>
              <a:t>50</a:t>
            </a:fld>
            <a:endParaRPr lang="en-US" sz="1200" dirty="0">
              <a:solidFill>
                <a:srgbClr val="000000"/>
              </a:solidFill>
              <a:ea typeface="MS PGothic" pitchFamily="34" charset="-128"/>
            </a:endParaRPr>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p:cNvSpPr>
            <a:spLocks noGrp="1" noChangeArrowheads="1"/>
          </p:cNvSpPr>
          <p:nvPr>
            <p:ph type="body" idx="3"/>
          </p:nvPr>
        </p:nvSpPr>
        <p:spPr bwMode="auto">
          <a:xfrm>
            <a:off x="779646" y="4648202"/>
            <a:ext cx="5490975" cy="364754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7981" indent="-287981" defTabSz="616635">
              <a:spcBef>
                <a:spcPct val="0"/>
              </a:spcBef>
              <a:spcAft>
                <a:spcPts val="308"/>
              </a:spcAft>
              <a:buClr>
                <a:srgbClr val="FF6600"/>
              </a:buClr>
              <a:buFont typeface="Wingdings" pitchFamily="2" charset="2"/>
              <a:buChar char="q"/>
            </a:pPr>
            <a:endParaRPr lang="en-US" dirty="0" smtClean="0">
              <a:latin typeface="+mn-lt"/>
            </a:endParaRPr>
          </a:p>
        </p:txBody>
      </p:sp>
    </p:spTree>
    <p:extLst>
      <p:ext uri="{BB962C8B-B14F-4D97-AF65-F5344CB8AC3E}">
        <p14:creationId xmlns:p14="http://schemas.microsoft.com/office/powerpoint/2010/main" val="31920367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DAE81C-13C6-430A-9E40-BEEDF86B6B3A}"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17902888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FB6C35-5F74-4C23-A760-A8B994C3E53F}"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5511209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154" lvl="1" defTabSz="914308">
              <a:defRPr/>
            </a:pPr>
            <a:endParaRPr lang="en-US" dirty="0"/>
          </a:p>
        </p:txBody>
      </p:sp>
      <p:sp>
        <p:nvSpPr>
          <p:cNvPr id="4" name="Slide Number Placeholder 3"/>
          <p:cNvSpPr>
            <a:spLocks noGrp="1"/>
          </p:cNvSpPr>
          <p:nvPr>
            <p:ph type="sldNum" sz="quarter" idx="10"/>
          </p:nvPr>
        </p:nvSpPr>
        <p:spPr/>
        <p:txBody>
          <a:bodyPr/>
          <a:lstStyle/>
          <a:p>
            <a:fld id="{F1DAE81C-13C6-430A-9E40-BEEDF86B6B3A}"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40900164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2479">
              <a:defRPr/>
            </a:pPr>
            <a:endParaRPr lang="en-US" dirty="0" smtClean="0"/>
          </a:p>
        </p:txBody>
      </p:sp>
      <p:sp>
        <p:nvSpPr>
          <p:cNvPr id="4" name="Slide Number Placeholder 3"/>
          <p:cNvSpPr>
            <a:spLocks noGrp="1"/>
          </p:cNvSpPr>
          <p:nvPr>
            <p:ph type="sldNum" sz="quarter" idx="10"/>
          </p:nvPr>
        </p:nvSpPr>
        <p:spPr/>
        <p:txBody>
          <a:bodyPr/>
          <a:lstStyle/>
          <a:p>
            <a:fld id="{38C245CE-E204-4A97-951E-44D1491B3687}"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35256248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25707831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17568424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DAE81C-13C6-430A-9E40-BEEDF86B6B3A}"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25351463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DAE81C-13C6-430A-9E40-BEEDF86B6B3A}"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38802626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1345548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8431159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DAE81C-13C6-430A-9E40-BEEDF86B6B3A}"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1181022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DAE81C-13C6-430A-9E40-BEEDF86B6B3A}"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4485852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DAE81C-13C6-430A-9E40-BEEDF86B6B3A}"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35099682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21796630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22724912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18494006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21080952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20814005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3323901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2962072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7345069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21499941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23409461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29955159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200"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11778073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13523257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76</a:t>
            </a:fld>
            <a:endParaRPr lang="en-US" dirty="0">
              <a:solidFill>
                <a:prstClr val="black"/>
              </a:solidFill>
            </a:endParaRPr>
          </a:p>
        </p:txBody>
      </p:sp>
    </p:spTree>
    <p:extLst>
      <p:ext uri="{BB962C8B-B14F-4D97-AF65-F5344CB8AC3E}">
        <p14:creationId xmlns:p14="http://schemas.microsoft.com/office/powerpoint/2010/main" val="17790269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BCC75B3D-C739-4681-B67D-C292F89EED84}" type="slidenum">
              <a:rPr lang="en-US" smtClean="0">
                <a:solidFill>
                  <a:prstClr val="black"/>
                </a:solidFill>
              </a:rPr>
              <a:pPr/>
              <a:t>77</a:t>
            </a:fld>
            <a:endParaRPr lang="en-US" dirty="0">
              <a:solidFill>
                <a:prstClr val="black"/>
              </a:solidFill>
            </a:endParaRPr>
          </a:p>
        </p:txBody>
      </p:sp>
    </p:spTree>
    <p:extLst>
      <p:ext uri="{BB962C8B-B14F-4D97-AF65-F5344CB8AC3E}">
        <p14:creationId xmlns:p14="http://schemas.microsoft.com/office/powerpoint/2010/main" val="19167854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72F876-7BC0-4C04-80F4-D8B17A4B0977}" type="slidenum">
              <a:rPr lang="en-US" smtClean="0">
                <a:solidFill>
                  <a:prstClr val="black"/>
                </a:solidFill>
              </a:rPr>
              <a:pPr/>
              <a:t>79</a:t>
            </a:fld>
            <a:endParaRPr lang="en-US" dirty="0">
              <a:solidFill>
                <a:prstClr val="black"/>
              </a:solidFill>
            </a:endParaRPr>
          </a:p>
        </p:txBody>
      </p:sp>
    </p:spTree>
    <p:extLst>
      <p:ext uri="{BB962C8B-B14F-4D97-AF65-F5344CB8AC3E}">
        <p14:creationId xmlns:p14="http://schemas.microsoft.com/office/powerpoint/2010/main" val="146921286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80</a:t>
            </a:fld>
            <a:endParaRPr lang="en-US" dirty="0">
              <a:solidFill>
                <a:prstClr val="black"/>
              </a:solidFill>
            </a:endParaRPr>
          </a:p>
        </p:txBody>
      </p:sp>
    </p:spTree>
    <p:extLst>
      <p:ext uri="{BB962C8B-B14F-4D97-AF65-F5344CB8AC3E}">
        <p14:creationId xmlns:p14="http://schemas.microsoft.com/office/powerpoint/2010/main" val="10083344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defRPr>
            </a:lvl1pPr>
            <a:lvl2pPr marL="743530" indent="-285974" eaLnBrk="0" hangingPunct="0">
              <a:defRPr sz="2400" b="1">
                <a:solidFill>
                  <a:schemeClr val="tx1"/>
                </a:solidFill>
                <a:latin typeface="Times New Roman" pitchFamily="18" charset="0"/>
              </a:defRPr>
            </a:lvl2pPr>
            <a:lvl3pPr marL="1143893" indent="-228779" eaLnBrk="0" hangingPunct="0">
              <a:defRPr sz="2400" b="1">
                <a:solidFill>
                  <a:schemeClr val="tx1"/>
                </a:solidFill>
                <a:latin typeface="Times New Roman" pitchFamily="18" charset="0"/>
              </a:defRPr>
            </a:lvl3pPr>
            <a:lvl4pPr marL="1601450" indent="-228779" eaLnBrk="0" hangingPunct="0">
              <a:defRPr sz="2400" b="1">
                <a:solidFill>
                  <a:schemeClr val="tx1"/>
                </a:solidFill>
                <a:latin typeface="Times New Roman" pitchFamily="18" charset="0"/>
              </a:defRPr>
            </a:lvl4pPr>
            <a:lvl5pPr marL="2059007" indent="-228779" eaLnBrk="0" hangingPunct="0">
              <a:defRPr sz="2400" b="1">
                <a:solidFill>
                  <a:schemeClr val="tx1"/>
                </a:solidFill>
                <a:latin typeface="Times New Roman" pitchFamily="18" charset="0"/>
              </a:defRPr>
            </a:lvl5pPr>
            <a:lvl6pPr marL="2516564" indent="-228779" eaLnBrk="0" fontAlgn="base" hangingPunct="0">
              <a:spcBef>
                <a:spcPct val="0"/>
              </a:spcBef>
              <a:spcAft>
                <a:spcPct val="0"/>
              </a:spcAft>
              <a:defRPr sz="2400" b="1">
                <a:solidFill>
                  <a:schemeClr val="tx1"/>
                </a:solidFill>
                <a:latin typeface="Times New Roman" pitchFamily="18" charset="0"/>
              </a:defRPr>
            </a:lvl6pPr>
            <a:lvl7pPr marL="2974123" indent="-228779" eaLnBrk="0" fontAlgn="base" hangingPunct="0">
              <a:spcBef>
                <a:spcPct val="0"/>
              </a:spcBef>
              <a:spcAft>
                <a:spcPct val="0"/>
              </a:spcAft>
              <a:defRPr sz="2400" b="1">
                <a:solidFill>
                  <a:schemeClr val="tx1"/>
                </a:solidFill>
                <a:latin typeface="Times New Roman" pitchFamily="18" charset="0"/>
              </a:defRPr>
            </a:lvl7pPr>
            <a:lvl8pPr marL="3431679" indent="-228779" eaLnBrk="0" fontAlgn="base" hangingPunct="0">
              <a:spcBef>
                <a:spcPct val="0"/>
              </a:spcBef>
              <a:spcAft>
                <a:spcPct val="0"/>
              </a:spcAft>
              <a:defRPr sz="2400" b="1">
                <a:solidFill>
                  <a:schemeClr val="tx1"/>
                </a:solidFill>
                <a:latin typeface="Times New Roman" pitchFamily="18" charset="0"/>
              </a:defRPr>
            </a:lvl8pPr>
            <a:lvl9pPr marL="3889237" indent="-228779" eaLnBrk="0" fontAlgn="base" hangingPunct="0">
              <a:spcBef>
                <a:spcPct val="0"/>
              </a:spcBef>
              <a:spcAft>
                <a:spcPct val="0"/>
              </a:spcAft>
              <a:defRPr sz="2400" b="1">
                <a:solidFill>
                  <a:schemeClr val="tx1"/>
                </a:solidFill>
                <a:latin typeface="Times New Roman" pitchFamily="18" charset="0"/>
              </a:defRPr>
            </a:lvl9pPr>
          </a:lstStyle>
          <a:p>
            <a:pPr eaLnBrk="1" hangingPunct="1"/>
            <a:fld id="{3FCA142F-08EA-4110-AFE0-0718634DBEEE}" type="slidenum">
              <a:rPr lang="en-US" sz="1200" b="0">
                <a:solidFill>
                  <a:prstClr val="black"/>
                </a:solidFill>
                <a:latin typeface="Arial" pitchFamily="34" charset="0"/>
              </a:rPr>
              <a:pPr eaLnBrk="1" hangingPunct="1"/>
              <a:t>81</a:t>
            </a:fld>
            <a:endParaRPr lang="en-US" sz="1200" b="0" dirty="0">
              <a:solidFill>
                <a:prstClr val="black"/>
              </a:solidFill>
              <a:latin typeface="Arial" pitchFamily="34"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dirty="0"/>
          </a:p>
        </p:txBody>
      </p:sp>
    </p:spTree>
    <p:extLst>
      <p:ext uri="{BB962C8B-B14F-4D97-AF65-F5344CB8AC3E}">
        <p14:creationId xmlns:p14="http://schemas.microsoft.com/office/powerpoint/2010/main" val="1092326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42834755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82</a:t>
            </a:fld>
            <a:endParaRPr lang="en-US" dirty="0">
              <a:solidFill>
                <a:prstClr val="black"/>
              </a:solidFill>
            </a:endParaRPr>
          </a:p>
        </p:txBody>
      </p:sp>
    </p:spTree>
    <p:extLst>
      <p:ext uri="{BB962C8B-B14F-4D97-AF65-F5344CB8AC3E}">
        <p14:creationId xmlns:p14="http://schemas.microsoft.com/office/powerpoint/2010/main" val="26753718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83</a:t>
            </a:fld>
            <a:endParaRPr lang="en-US" dirty="0">
              <a:solidFill>
                <a:prstClr val="black"/>
              </a:solidFill>
            </a:endParaRPr>
          </a:p>
        </p:txBody>
      </p:sp>
    </p:spTree>
    <p:extLst>
      <p:ext uri="{BB962C8B-B14F-4D97-AF65-F5344CB8AC3E}">
        <p14:creationId xmlns:p14="http://schemas.microsoft.com/office/powerpoint/2010/main" val="260376140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72F876-7BC0-4C04-80F4-D8B17A4B0977}" type="slidenum">
              <a:rPr lang="en-US" smtClean="0">
                <a:solidFill>
                  <a:prstClr val="black"/>
                </a:solidFill>
              </a:rPr>
              <a:pPr/>
              <a:t>85</a:t>
            </a:fld>
            <a:endParaRPr lang="en-US" dirty="0">
              <a:solidFill>
                <a:prstClr val="black"/>
              </a:solidFill>
            </a:endParaRPr>
          </a:p>
        </p:txBody>
      </p:sp>
    </p:spTree>
    <p:extLst>
      <p:ext uri="{BB962C8B-B14F-4D97-AF65-F5344CB8AC3E}">
        <p14:creationId xmlns:p14="http://schemas.microsoft.com/office/powerpoint/2010/main" val="208613236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72F876-7BC0-4C04-80F4-D8B17A4B0977}" type="slidenum">
              <a:rPr lang="en-US" smtClean="0">
                <a:solidFill>
                  <a:prstClr val="black"/>
                </a:solidFill>
              </a:rPr>
              <a:pPr/>
              <a:t>86</a:t>
            </a:fld>
            <a:endParaRPr lang="en-US" dirty="0">
              <a:solidFill>
                <a:prstClr val="black"/>
              </a:solidFill>
            </a:endParaRPr>
          </a:p>
        </p:txBody>
      </p:sp>
    </p:spTree>
    <p:extLst>
      <p:ext uri="{BB962C8B-B14F-4D97-AF65-F5344CB8AC3E}">
        <p14:creationId xmlns:p14="http://schemas.microsoft.com/office/powerpoint/2010/main" val="39913634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88</a:t>
            </a:fld>
            <a:endParaRPr lang="en-US" dirty="0">
              <a:solidFill>
                <a:prstClr val="black"/>
              </a:solidFill>
            </a:endParaRPr>
          </a:p>
        </p:txBody>
      </p:sp>
    </p:spTree>
    <p:extLst>
      <p:ext uri="{BB962C8B-B14F-4D97-AF65-F5344CB8AC3E}">
        <p14:creationId xmlns:p14="http://schemas.microsoft.com/office/powerpoint/2010/main" val="106142858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1143000" y="685800"/>
            <a:ext cx="4572000" cy="3429000"/>
          </a:xfrm>
          <a:ln/>
        </p:spPr>
      </p:sp>
      <p:sp>
        <p:nvSpPr>
          <p:cNvPr id="135171" name="Notes Placeholder 2"/>
          <p:cNvSpPr>
            <a:spLocks noGrp="1"/>
          </p:cNvSpPr>
          <p:nvPr>
            <p:ph type="body" idx="1"/>
          </p:nvPr>
        </p:nvSpPr>
        <p:spPr>
          <a:noFill/>
          <a:ln/>
        </p:spPr>
        <p:txBody>
          <a:bodyPr/>
          <a:lstStyle/>
          <a:p>
            <a:endParaRPr lang="en-US" dirty="0"/>
          </a:p>
        </p:txBody>
      </p:sp>
      <p:sp>
        <p:nvSpPr>
          <p:cNvPr id="135172" name="Slide Number Placeholder 3"/>
          <p:cNvSpPr>
            <a:spLocks noGrp="1"/>
          </p:cNvSpPr>
          <p:nvPr>
            <p:ph type="sldNum" sz="quarter" idx="5"/>
          </p:nvPr>
        </p:nvSpPr>
        <p:spPr>
          <a:noFill/>
        </p:spPr>
        <p:txBody>
          <a:bodyPr/>
          <a:lstStyle/>
          <a:p>
            <a:pPr eaLnBrk="1" fontAlgn="auto" hangingPunct="1">
              <a:spcBef>
                <a:spcPts val="0"/>
              </a:spcBef>
              <a:spcAft>
                <a:spcPts val="0"/>
              </a:spcAft>
              <a:defRPr/>
            </a:pPr>
            <a:fld id="{77FD0174-9077-4AA5-BE7D-977635293794}" type="slidenum">
              <a:rPr lang="en-US" sz="1800" kern="0" smtClean="0">
                <a:solidFill>
                  <a:prstClr val="black"/>
                </a:solidFill>
                <a:latin typeface="Verdana" pitchFamily="34" charset="0"/>
                <a:ea typeface="ＭＳ Ｐゴシック" pitchFamily="34" charset="-128"/>
              </a:rPr>
              <a:pPr eaLnBrk="1" fontAlgn="auto" hangingPunct="1">
                <a:spcBef>
                  <a:spcPts val="0"/>
                </a:spcBef>
                <a:spcAft>
                  <a:spcPts val="0"/>
                </a:spcAft>
                <a:defRPr/>
              </a:pPr>
              <a:t>93</a:t>
            </a:fld>
            <a:endParaRPr lang="en-US" sz="1800" kern="0" dirty="0">
              <a:solidFill>
                <a:prstClr val="black"/>
              </a:solidFill>
              <a:latin typeface="Verdana" pitchFamily="34" charset="0"/>
              <a:ea typeface="ＭＳ Ｐゴシック" pitchFamily="34" charset="-128"/>
            </a:endParaRPr>
          </a:p>
        </p:txBody>
      </p:sp>
      <p:sp>
        <p:nvSpPr>
          <p:cNvPr id="2" name="Date Placeholder 1"/>
          <p:cNvSpPr>
            <a:spLocks noGrp="1"/>
          </p:cNvSpPr>
          <p:nvPr>
            <p:ph type="dt" idx="10"/>
          </p:nvPr>
        </p:nvSpPr>
        <p:spPr/>
        <p:txBody>
          <a:bodyPr/>
          <a:lstStyle/>
          <a:p>
            <a:pPr eaLnBrk="1" fontAlgn="auto" hangingPunct="1">
              <a:spcBef>
                <a:spcPts val="0"/>
              </a:spcBef>
              <a:spcAft>
                <a:spcPts val="0"/>
              </a:spcAft>
              <a:defRPr/>
            </a:pPr>
            <a:fld id="{5458F7C0-FAE5-4B7E-806B-4F8E2E1DDB49}" type="datetime1">
              <a:rPr lang="en-US" sz="1800" kern="0" smtClean="0">
                <a:solidFill>
                  <a:prstClr val="black"/>
                </a:solidFill>
              </a:rPr>
              <a:pPr eaLnBrk="1" fontAlgn="auto" hangingPunct="1">
                <a:spcBef>
                  <a:spcPts val="0"/>
                </a:spcBef>
                <a:spcAft>
                  <a:spcPts val="0"/>
                </a:spcAft>
                <a:defRPr/>
              </a:pPr>
              <a:t>2/27/2017</a:t>
            </a:fld>
            <a:endParaRPr lang="en-US" sz="1800" kern="0" dirty="0">
              <a:solidFill>
                <a:prstClr val="black"/>
              </a:solidFill>
            </a:endParaRPr>
          </a:p>
        </p:txBody>
      </p:sp>
      <p:sp>
        <p:nvSpPr>
          <p:cNvPr id="4" name="Footer Placeholder 3"/>
          <p:cNvSpPr>
            <a:spLocks noGrp="1"/>
          </p:cNvSpPr>
          <p:nvPr>
            <p:ph type="ftr" sz="quarter" idx="11"/>
          </p:nvPr>
        </p:nvSpPr>
        <p:spPr/>
        <p:txBody>
          <a:bodyPr/>
          <a:lstStyle/>
          <a:p>
            <a:pPr eaLnBrk="1" fontAlgn="auto" hangingPunct="1">
              <a:spcBef>
                <a:spcPts val="0"/>
              </a:spcBef>
              <a:spcAft>
                <a:spcPts val="0"/>
              </a:spcAft>
              <a:defRPr/>
            </a:pPr>
            <a:endParaRPr lang="en-US" sz="1800" kern="0" dirty="0">
              <a:solidFill>
                <a:prstClr val="black"/>
              </a:solidFill>
            </a:endParaRPr>
          </a:p>
        </p:txBody>
      </p:sp>
    </p:spTree>
    <p:extLst>
      <p:ext uri="{BB962C8B-B14F-4D97-AF65-F5344CB8AC3E}">
        <p14:creationId xmlns:p14="http://schemas.microsoft.com/office/powerpoint/2010/main" val="282429400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eaLnBrk="1" fontAlgn="auto" hangingPunct="1">
              <a:spcBef>
                <a:spcPts val="0"/>
              </a:spcBef>
              <a:spcAft>
                <a:spcPts val="0"/>
              </a:spcAft>
              <a:defRPr/>
            </a:pPr>
            <a:fld id="{F50C3D00-B2F6-4D83-A049-FE51B6E62AD3}" type="slidenum">
              <a:rPr lang="en-US" sz="1800" kern="0" smtClean="0">
                <a:solidFill>
                  <a:prstClr val="black"/>
                </a:solidFill>
              </a:rPr>
              <a:pPr eaLnBrk="1" fontAlgn="auto" hangingPunct="1">
                <a:spcBef>
                  <a:spcPts val="0"/>
                </a:spcBef>
                <a:spcAft>
                  <a:spcPts val="0"/>
                </a:spcAft>
                <a:defRPr/>
              </a:pPr>
              <a:t>94</a:t>
            </a:fld>
            <a:endParaRPr lang="en-US" sz="1800" kern="0" dirty="0">
              <a:solidFill>
                <a:prstClr val="black"/>
              </a:solidFill>
            </a:endParaRPr>
          </a:p>
        </p:txBody>
      </p:sp>
      <p:graphicFrame>
        <p:nvGraphicFramePr>
          <p:cNvPr id="5" name="Table 4"/>
          <p:cNvGraphicFramePr>
            <a:graphicFrameLocks noGrp="1"/>
          </p:cNvGraphicFramePr>
          <p:nvPr>
            <p:extLst/>
          </p:nvPr>
        </p:nvGraphicFramePr>
        <p:xfrm>
          <a:off x="536895" y="4956176"/>
          <a:ext cx="5521007" cy="1351238"/>
        </p:xfrm>
        <a:graphic>
          <a:graphicData uri="http://schemas.openxmlformats.org/drawingml/2006/table">
            <a:tbl>
              <a:tblPr>
                <a:tableStyleId>{5C22544A-7EE6-4342-B048-85BDC9FD1C3A}</a:tableStyleId>
              </a:tblPr>
              <a:tblGrid>
                <a:gridCol w="5521007">
                  <a:extLst>
                    <a:ext uri="{9D8B030D-6E8A-4147-A177-3AD203B41FA5}">
                      <a16:colId xmlns:a16="http://schemas.microsoft.com/office/drawing/2014/main" xmlns="" val="20000"/>
                    </a:ext>
                  </a:extLst>
                </a:gridCol>
              </a:tblGrid>
              <a:tr h="1349115">
                <a:tc>
                  <a:txBody>
                    <a:bodyPr/>
                    <a:lstStyle/>
                    <a:p>
                      <a:pPr marL="0" marR="0" algn="l">
                        <a:lnSpc>
                          <a:spcPts val="1200"/>
                        </a:lnSpc>
                        <a:spcBef>
                          <a:spcPts val="0"/>
                        </a:spcBef>
                        <a:spcAft>
                          <a:spcPts val="0"/>
                        </a:spcAft>
                      </a:pPr>
                      <a:r>
                        <a:rPr lang="en-US" sz="1200" dirty="0">
                          <a:effectLst/>
                        </a:rPr>
                        <a:t>Have</a:t>
                      </a:r>
                      <a:r>
                        <a:rPr lang="en-US" sz="1200" baseline="0" dirty="0">
                          <a:effectLst/>
                        </a:rPr>
                        <a:t> we been successful?  </a:t>
                      </a:r>
                      <a:r>
                        <a:rPr lang="en-US" sz="1200" dirty="0">
                          <a:effectLst/>
                        </a:rPr>
                        <a:t>In a recent sample of those sites, local leaders reported having advanced 39,035 strategies that support healthy living in their communities, impacting up to 73 million lives. </a:t>
                      </a:r>
                    </a:p>
                    <a:p>
                      <a:pPr marL="0" marR="0" algn="l">
                        <a:lnSpc>
                          <a:spcPts val="1200"/>
                        </a:lnSpc>
                        <a:spcBef>
                          <a:spcPts val="0"/>
                        </a:spcBef>
                        <a:spcAft>
                          <a:spcPts val="0"/>
                        </a:spcAft>
                      </a:pPr>
                      <a:endParaRPr lang="en-US" sz="1200" dirty="0">
                        <a:effectLst/>
                      </a:endParaRPr>
                    </a:p>
                    <a:p>
                      <a:pPr marL="0" marR="0" algn="l">
                        <a:lnSpc>
                          <a:spcPts val="1200"/>
                        </a:lnSpc>
                        <a:spcBef>
                          <a:spcPts val="0"/>
                        </a:spcBef>
                        <a:spcAft>
                          <a:spcPts val="0"/>
                        </a:spcAft>
                      </a:pPr>
                      <a:r>
                        <a:rPr lang="en-US" sz="1200" dirty="0">
                          <a:effectLst/>
                        </a:rPr>
                        <a:t>Efforts include improving healthy food and beverage options in communities through increased access to farmers markets, healthy corner stores and vending options and improved school meals, as well as increasing opportunities for physical activity through safe-routes to school programs, physical activity and recess in schools and limiting screen time.   </a:t>
                      </a:r>
                    </a:p>
                  </a:txBody>
                  <a:tcPr marL="114300" marR="114300" marT="0" marB="0"/>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376943736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eaLnBrk="1" fontAlgn="auto" hangingPunct="1">
              <a:spcBef>
                <a:spcPts val="0"/>
              </a:spcBef>
              <a:spcAft>
                <a:spcPts val="0"/>
              </a:spcAft>
              <a:defRPr/>
            </a:pPr>
            <a:fld id="{F50C3D00-B2F6-4D83-A049-FE51B6E62AD3}" type="slidenum">
              <a:rPr lang="en-US" sz="1800" kern="0" smtClean="0">
                <a:solidFill>
                  <a:prstClr val="black"/>
                </a:solidFill>
              </a:rPr>
              <a:pPr eaLnBrk="1" fontAlgn="auto" hangingPunct="1">
                <a:spcBef>
                  <a:spcPts val="0"/>
                </a:spcBef>
                <a:spcAft>
                  <a:spcPts val="0"/>
                </a:spcAft>
                <a:defRPr/>
              </a:pPr>
              <a:t>95</a:t>
            </a:fld>
            <a:endParaRPr lang="en-US" sz="1800" kern="0" dirty="0">
              <a:solidFill>
                <a:prstClr val="black"/>
              </a:solidFill>
            </a:endParaRPr>
          </a:p>
        </p:txBody>
      </p:sp>
      <p:graphicFrame>
        <p:nvGraphicFramePr>
          <p:cNvPr id="5" name="Table 4"/>
          <p:cNvGraphicFramePr>
            <a:graphicFrameLocks noGrp="1"/>
          </p:cNvGraphicFramePr>
          <p:nvPr>
            <p:extLst/>
          </p:nvPr>
        </p:nvGraphicFramePr>
        <p:xfrm>
          <a:off x="536895" y="4956176"/>
          <a:ext cx="5521007" cy="1351238"/>
        </p:xfrm>
        <a:graphic>
          <a:graphicData uri="http://schemas.openxmlformats.org/drawingml/2006/table">
            <a:tbl>
              <a:tblPr>
                <a:tableStyleId>{5C22544A-7EE6-4342-B048-85BDC9FD1C3A}</a:tableStyleId>
              </a:tblPr>
              <a:tblGrid>
                <a:gridCol w="5521007">
                  <a:extLst>
                    <a:ext uri="{9D8B030D-6E8A-4147-A177-3AD203B41FA5}">
                      <a16:colId xmlns:a16="http://schemas.microsoft.com/office/drawing/2014/main" xmlns="" val="20000"/>
                    </a:ext>
                  </a:extLst>
                </a:gridCol>
              </a:tblGrid>
              <a:tr h="1349115">
                <a:tc>
                  <a:txBody>
                    <a:bodyPr/>
                    <a:lstStyle/>
                    <a:p>
                      <a:pPr marL="0" marR="0" algn="l">
                        <a:lnSpc>
                          <a:spcPts val="1200"/>
                        </a:lnSpc>
                        <a:spcBef>
                          <a:spcPts val="0"/>
                        </a:spcBef>
                        <a:spcAft>
                          <a:spcPts val="0"/>
                        </a:spcAft>
                      </a:pPr>
                      <a:r>
                        <a:rPr lang="en-US" sz="1200" dirty="0">
                          <a:effectLst/>
                        </a:rPr>
                        <a:t>Have</a:t>
                      </a:r>
                      <a:r>
                        <a:rPr lang="en-US" sz="1200" baseline="0" dirty="0">
                          <a:effectLst/>
                        </a:rPr>
                        <a:t> we been successful?  </a:t>
                      </a:r>
                      <a:r>
                        <a:rPr lang="en-US" sz="1200" dirty="0">
                          <a:effectLst/>
                        </a:rPr>
                        <a:t>In a recent sample of those sites, local leaders reported having advanced 39,035 strategies that support healthy living in their communities, impacting up to 73 million lives. </a:t>
                      </a:r>
                    </a:p>
                    <a:p>
                      <a:pPr marL="0" marR="0" algn="l">
                        <a:lnSpc>
                          <a:spcPts val="1200"/>
                        </a:lnSpc>
                        <a:spcBef>
                          <a:spcPts val="0"/>
                        </a:spcBef>
                        <a:spcAft>
                          <a:spcPts val="0"/>
                        </a:spcAft>
                      </a:pPr>
                      <a:endParaRPr lang="en-US" sz="1200" dirty="0">
                        <a:effectLst/>
                      </a:endParaRPr>
                    </a:p>
                    <a:p>
                      <a:pPr marL="0" marR="0" algn="l">
                        <a:lnSpc>
                          <a:spcPts val="1200"/>
                        </a:lnSpc>
                        <a:spcBef>
                          <a:spcPts val="0"/>
                        </a:spcBef>
                        <a:spcAft>
                          <a:spcPts val="0"/>
                        </a:spcAft>
                      </a:pPr>
                      <a:r>
                        <a:rPr lang="en-US" sz="1200" dirty="0">
                          <a:effectLst/>
                        </a:rPr>
                        <a:t>Efforts include improving healthy food and beverage options in communities through increased access to farmers markets, healthy corner stores and vending options and improved school meals, as well as increasing opportunities for physical activity through safe-routes to school programs, physical activity and recess in schools and limiting screen time.   </a:t>
                      </a:r>
                    </a:p>
                  </a:txBody>
                  <a:tcPr marL="114300" marR="114300" marT="0" marB="0"/>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114909748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eaLnBrk="1" fontAlgn="auto" hangingPunct="1">
              <a:spcBef>
                <a:spcPts val="0"/>
              </a:spcBef>
              <a:spcAft>
                <a:spcPts val="0"/>
              </a:spcAft>
              <a:defRPr/>
            </a:pPr>
            <a:fld id="{F50C3D00-B2F6-4D83-A049-FE51B6E62AD3}" type="slidenum">
              <a:rPr lang="en-US" sz="1800" kern="0" smtClean="0">
                <a:solidFill>
                  <a:prstClr val="black"/>
                </a:solidFill>
              </a:rPr>
              <a:pPr eaLnBrk="1" fontAlgn="auto" hangingPunct="1">
                <a:spcBef>
                  <a:spcPts val="0"/>
                </a:spcBef>
                <a:spcAft>
                  <a:spcPts val="0"/>
                </a:spcAft>
                <a:defRPr/>
              </a:pPr>
              <a:t>96</a:t>
            </a:fld>
            <a:endParaRPr lang="en-US" sz="1800" kern="0" dirty="0">
              <a:solidFill>
                <a:prstClr val="black"/>
              </a:solidFill>
            </a:endParaRPr>
          </a:p>
        </p:txBody>
      </p:sp>
      <p:graphicFrame>
        <p:nvGraphicFramePr>
          <p:cNvPr id="5" name="Table 4"/>
          <p:cNvGraphicFramePr>
            <a:graphicFrameLocks noGrp="1"/>
          </p:cNvGraphicFramePr>
          <p:nvPr>
            <p:extLst/>
          </p:nvPr>
        </p:nvGraphicFramePr>
        <p:xfrm>
          <a:off x="536895" y="4956176"/>
          <a:ext cx="5521007" cy="1351238"/>
        </p:xfrm>
        <a:graphic>
          <a:graphicData uri="http://schemas.openxmlformats.org/drawingml/2006/table">
            <a:tbl>
              <a:tblPr>
                <a:tableStyleId>{5C22544A-7EE6-4342-B048-85BDC9FD1C3A}</a:tableStyleId>
              </a:tblPr>
              <a:tblGrid>
                <a:gridCol w="5521007">
                  <a:extLst>
                    <a:ext uri="{9D8B030D-6E8A-4147-A177-3AD203B41FA5}">
                      <a16:colId xmlns:a16="http://schemas.microsoft.com/office/drawing/2014/main" xmlns="" val="20000"/>
                    </a:ext>
                  </a:extLst>
                </a:gridCol>
              </a:tblGrid>
              <a:tr h="1349115">
                <a:tc>
                  <a:txBody>
                    <a:bodyPr/>
                    <a:lstStyle/>
                    <a:p>
                      <a:pPr marL="0" marR="0" algn="l">
                        <a:lnSpc>
                          <a:spcPts val="1200"/>
                        </a:lnSpc>
                        <a:spcBef>
                          <a:spcPts val="0"/>
                        </a:spcBef>
                        <a:spcAft>
                          <a:spcPts val="0"/>
                        </a:spcAft>
                      </a:pPr>
                      <a:r>
                        <a:rPr lang="en-US" sz="1200" dirty="0">
                          <a:effectLst/>
                        </a:rPr>
                        <a:t>Have</a:t>
                      </a:r>
                      <a:r>
                        <a:rPr lang="en-US" sz="1200" baseline="0" dirty="0">
                          <a:effectLst/>
                        </a:rPr>
                        <a:t> we been successful?  </a:t>
                      </a:r>
                      <a:r>
                        <a:rPr lang="en-US" sz="1200" dirty="0">
                          <a:effectLst/>
                        </a:rPr>
                        <a:t>In a recent sample of those sites, local leaders reported having advanced 39,035 strategies that support healthy living in their communities, impacting up to 73 million lives. </a:t>
                      </a:r>
                    </a:p>
                    <a:p>
                      <a:pPr marL="0" marR="0" algn="l">
                        <a:lnSpc>
                          <a:spcPts val="1200"/>
                        </a:lnSpc>
                        <a:spcBef>
                          <a:spcPts val="0"/>
                        </a:spcBef>
                        <a:spcAft>
                          <a:spcPts val="0"/>
                        </a:spcAft>
                      </a:pPr>
                      <a:endParaRPr lang="en-US" sz="1200" dirty="0">
                        <a:effectLst/>
                      </a:endParaRPr>
                    </a:p>
                    <a:p>
                      <a:pPr marL="0" marR="0" algn="l">
                        <a:lnSpc>
                          <a:spcPts val="1200"/>
                        </a:lnSpc>
                        <a:spcBef>
                          <a:spcPts val="0"/>
                        </a:spcBef>
                        <a:spcAft>
                          <a:spcPts val="0"/>
                        </a:spcAft>
                      </a:pPr>
                      <a:r>
                        <a:rPr lang="en-US" sz="1200" dirty="0">
                          <a:effectLst/>
                        </a:rPr>
                        <a:t>Efforts include improving healthy food and beverage options in communities through increased access to farmers markets, healthy corner stores and vending options and improved school meals, as well as increasing opportunities for physical activity through safe-routes to school programs, physical activity and recess in schools and limiting screen time.   </a:t>
                      </a:r>
                    </a:p>
                  </a:txBody>
                  <a:tcPr marL="114300" marR="114300" marT="0" marB="0"/>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165287488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eaLnBrk="1" fontAlgn="auto" hangingPunct="1">
              <a:spcBef>
                <a:spcPts val="0"/>
              </a:spcBef>
              <a:spcAft>
                <a:spcPts val="0"/>
              </a:spcAft>
              <a:defRPr/>
            </a:pPr>
            <a:fld id="{F50C3D00-B2F6-4D83-A049-FE51B6E62AD3}" type="slidenum">
              <a:rPr lang="en-US" sz="1800" kern="0" smtClean="0">
                <a:solidFill>
                  <a:prstClr val="black"/>
                </a:solidFill>
              </a:rPr>
              <a:pPr eaLnBrk="1" fontAlgn="auto" hangingPunct="1">
                <a:spcBef>
                  <a:spcPts val="0"/>
                </a:spcBef>
                <a:spcAft>
                  <a:spcPts val="0"/>
                </a:spcAft>
                <a:defRPr/>
              </a:pPr>
              <a:t>98</a:t>
            </a:fld>
            <a:endParaRPr lang="en-US" sz="1800" kern="0" dirty="0">
              <a:solidFill>
                <a:prstClr val="black"/>
              </a:solidFill>
            </a:endParaRPr>
          </a:p>
        </p:txBody>
      </p:sp>
    </p:spTree>
    <p:extLst>
      <p:ext uri="{BB962C8B-B14F-4D97-AF65-F5344CB8AC3E}">
        <p14:creationId xmlns:p14="http://schemas.microsoft.com/office/powerpoint/2010/main" val="675926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16761306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p:cNvSpPr>
            <a:spLocks noGrp="1" noRot="1" noChangeAspect="1" noTextEdit="1"/>
          </p:cNvSpPr>
          <p:nvPr>
            <p:ph type="sldImg"/>
          </p:nvPr>
        </p:nvSpPr>
        <p:spPr>
          <a:xfrm>
            <a:off x="1155700" y="688975"/>
            <a:ext cx="4598988" cy="3449638"/>
          </a:xfrm>
          <a:ln/>
        </p:spPr>
      </p:sp>
      <p:sp>
        <p:nvSpPr>
          <p:cNvPr id="1607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dirty="0"/>
          </a:p>
        </p:txBody>
      </p:sp>
      <p:sp>
        <p:nvSpPr>
          <p:cNvPr id="1607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itchFamily="34" charset="0"/>
                <a:ea typeface="ＭＳ Ｐゴシック" pitchFamily="34" charset="-128"/>
              </a:defRPr>
            </a:lvl1pPr>
            <a:lvl2pPr marL="748727" indent="-287973">
              <a:defRPr sz="2400">
                <a:solidFill>
                  <a:schemeClr val="tx1"/>
                </a:solidFill>
                <a:latin typeface="Verdana" pitchFamily="34" charset="0"/>
                <a:ea typeface="ＭＳ Ｐゴシック" pitchFamily="34" charset="-128"/>
              </a:defRPr>
            </a:lvl2pPr>
            <a:lvl3pPr marL="1151888" indent="-230378">
              <a:defRPr sz="2400">
                <a:solidFill>
                  <a:schemeClr val="tx1"/>
                </a:solidFill>
                <a:latin typeface="Verdana" pitchFamily="34" charset="0"/>
                <a:ea typeface="ＭＳ Ｐゴシック" pitchFamily="34" charset="-128"/>
              </a:defRPr>
            </a:lvl3pPr>
            <a:lvl4pPr marL="1612641" indent="-230378">
              <a:defRPr sz="2400">
                <a:solidFill>
                  <a:schemeClr val="tx1"/>
                </a:solidFill>
                <a:latin typeface="Verdana" pitchFamily="34" charset="0"/>
                <a:ea typeface="ＭＳ Ｐゴシック" pitchFamily="34" charset="-128"/>
              </a:defRPr>
            </a:lvl4pPr>
            <a:lvl5pPr marL="2073398" indent="-230378">
              <a:defRPr sz="2400">
                <a:solidFill>
                  <a:schemeClr val="tx1"/>
                </a:solidFill>
                <a:latin typeface="Verdana" pitchFamily="34" charset="0"/>
                <a:ea typeface="ＭＳ Ｐゴシック" pitchFamily="34" charset="-128"/>
              </a:defRPr>
            </a:lvl5pPr>
            <a:lvl6pPr marL="2534152" indent="-230378" fontAlgn="base">
              <a:spcBef>
                <a:spcPct val="0"/>
              </a:spcBef>
              <a:spcAft>
                <a:spcPct val="0"/>
              </a:spcAft>
              <a:defRPr sz="2400">
                <a:solidFill>
                  <a:schemeClr val="tx1"/>
                </a:solidFill>
                <a:latin typeface="Verdana" pitchFamily="34" charset="0"/>
                <a:ea typeface="ＭＳ Ｐゴシック" pitchFamily="34" charset="-128"/>
              </a:defRPr>
            </a:lvl6pPr>
            <a:lvl7pPr marL="2994909" indent="-230378" fontAlgn="base">
              <a:spcBef>
                <a:spcPct val="0"/>
              </a:spcBef>
              <a:spcAft>
                <a:spcPct val="0"/>
              </a:spcAft>
              <a:defRPr sz="2400">
                <a:solidFill>
                  <a:schemeClr val="tx1"/>
                </a:solidFill>
                <a:latin typeface="Verdana" pitchFamily="34" charset="0"/>
                <a:ea typeface="ＭＳ Ｐゴシック" pitchFamily="34" charset="-128"/>
              </a:defRPr>
            </a:lvl7pPr>
            <a:lvl8pPr marL="3455664" indent="-230378" fontAlgn="base">
              <a:spcBef>
                <a:spcPct val="0"/>
              </a:spcBef>
              <a:spcAft>
                <a:spcPct val="0"/>
              </a:spcAft>
              <a:defRPr sz="2400">
                <a:solidFill>
                  <a:schemeClr val="tx1"/>
                </a:solidFill>
                <a:latin typeface="Verdana" pitchFamily="34" charset="0"/>
                <a:ea typeface="ＭＳ Ｐゴシック" pitchFamily="34" charset="-128"/>
              </a:defRPr>
            </a:lvl8pPr>
            <a:lvl9pPr marL="3916416" indent="-230378" fontAlgn="base">
              <a:spcBef>
                <a:spcPct val="0"/>
              </a:spcBef>
              <a:spcAft>
                <a:spcPct val="0"/>
              </a:spcAft>
              <a:defRPr sz="2400">
                <a:solidFill>
                  <a:schemeClr val="tx1"/>
                </a:solidFill>
                <a:latin typeface="Verdana" pitchFamily="34" charset="0"/>
                <a:ea typeface="ＭＳ Ｐゴシック" pitchFamily="34" charset="-128"/>
              </a:defRPr>
            </a:lvl9pPr>
          </a:lstStyle>
          <a:p>
            <a:pPr eaLnBrk="1" fontAlgn="auto" hangingPunct="1">
              <a:spcBef>
                <a:spcPts val="0"/>
              </a:spcBef>
              <a:spcAft>
                <a:spcPts val="0"/>
              </a:spcAft>
              <a:defRPr/>
            </a:pPr>
            <a:fld id="{4008F7CE-F35F-4FB7-85E0-97805BF8AE2A}" type="slidenum">
              <a:rPr lang="en-US" sz="1200" kern="0">
                <a:solidFill>
                  <a:prstClr val="black"/>
                </a:solidFill>
              </a:rPr>
              <a:pPr eaLnBrk="1" fontAlgn="auto" hangingPunct="1">
                <a:spcBef>
                  <a:spcPts val="0"/>
                </a:spcBef>
                <a:spcAft>
                  <a:spcPts val="0"/>
                </a:spcAft>
                <a:defRPr/>
              </a:pPr>
              <a:t>101</a:t>
            </a:fld>
            <a:endParaRPr lang="en-US" sz="1200" kern="0" dirty="0">
              <a:solidFill>
                <a:prstClr val="black"/>
              </a:solidFill>
            </a:endParaRPr>
          </a:p>
        </p:txBody>
      </p:sp>
    </p:spTree>
    <p:extLst>
      <p:ext uri="{BB962C8B-B14F-4D97-AF65-F5344CB8AC3E}">
        <p14:creationId xmlns:p14="http://schemas.microsoft.com/office/powerpoint/2010/main" val="265679623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50C3D00-B2F6-4D83-A049-FE51B6E62AD3}" type="slidenum">
              <a:rPr lang="en-US" smtClean="0">
                <a:solidFill>
                  <a:srgbClr val="000000"/>
                </a:solidFill>
              </a:rPr>
              <a:pPr>
                <a:defRPr/>
              </a:pPr>
              <a:t>104</a:t>
            </a:fld>
            <a:endParaRPr lang="en-US">
              <a:solidFill>
                <a:srgbClr val="000000"/>
              </a:solidFill>
            </a:endParaRPr>
          </a:p>
        </p:txBody>
      </p:sp>
    </p:spTree>
    <p:extLst>
      <p:ext uri="{BB962C8B-B14F-4D97-AF65-F5344CB8AC3E}">
        <p14:creationId xmlns:p14="http://schemas.microsoft.com/office/powerpoint/2010/main" val="91690672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50C3D00-B2F6-4D83-A049-FE51B6E62AD3}" type="slidenum">
              <a:rPr lang="en-US" smtClean="0">
                <a:solidFill>
                  <a:srgbClr val="000000"/>
                </a:solidFill>
              </a:rPr>
              <a:pPr>
                <a:defRPr/>
              </a:pPr>
              <a:t>110</a:t>
            </a:fld>
            <a:endParaRPr lang="en-US" dirty="0">
              <a:solidFill>
                <a:srgbClr val="000000"/>
              </a:solidFill>
            </a:endParaRPr>
          </a:p>
        </p:txBody>
      </p:sp>
    </p:spTree>
    <p:extLst>
      <p:ext uri="{BB962C8B-B14F-4D97-AF65-F5344CB8AC3E}">
        <p14:creationId xmlns:p14="http://schemas.microsoft.com/office/powerpoint/2010/main" val="138343576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111</a:t>
            </a:fld>
            <a:endParaRPr lang="en-US">
              <a:solidFill>
                <a:prstClr val="black"/>
              </a:solidFill>
            </a:endParaRPr>
          </a:p>
        </p:txBody>
      </p:sp>
    </p:spTree>
    <p:extLst>
      <p:ext uri="{BB962C8B-B14F-4D97-AF65-F5344CB8AC3E}">
        <p14:creationId xmlns:p14="http://schemas.microsoft.com/office/powerpoint/2010/main" val="324556165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112</a:t>
            </a:fld>
            <a:endParaRPr lang="en-US">
              <a:solidFill>
                <a:prstClr val="black"/>
              </a:solidFill>
            </a:endParaRPr>
          </a:p>
        </p:txBody>
      </p:sp>
    </p:spTree>
    <p:extLst>
      <p:ext uri="{BB962C8B-B14F-4D97-AF65-F5344CB8AC3E}">
        <p14:creationId xmlns:p14="http://schemas.microsoft.com/office/powerpoint/2010/main" val="205510447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113</a:t>
            </a:fld>
            <a:endParaRPr lang="en-US">
              <a:solidFill>
                <a:prstClr val="black"/>
              </a:solidFill>
            </a:endParaRPr>
          </a:p>
        </p:txBody>
      </p:sp>
    </p:spTree>
    <p:extLst>
      <p:ext uri="{BB962C8B-B14F-4D97-AF65-F5344CB8AC3E}">
        <p14:creationId xmlns:p14="http://schemas.microsoft.com/office/powerpoint/2010/main" val="408307548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114</a:t>
            </a:fld>
            <a:endParaRPr lang="en-US">
              <a:solidFill>
                <a:prstClr val="black"/>
              </a:solidFill>
            </a:endParaRPr>
          </a:p>
        </p:txBody>
      </p:sp>
    </p:spTree>
    <p:extLst>
      <p:ext uri="{BB962C8B-B14F-4D97-AF65-F5344CB8AC3E}">
        <p14:creationId xmlns:p14="http://schemas.microsoft.com/office/powerpoint/2010/main" val="241641134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115</a:t>
            </a:fld>
            <a:endParaRPr lang="en-US">
              <a:solidFill>
                <a:prstClr val="black"/>
              </a:solidFill>
            </a:endParaRPr>
          </a:p>
        </p:txBody>
      </p:sp>
    </p:spTree>
    <p:extLst>
      <p:ext uri="{BB962C8B-B14F-4D97-AF65-F5344CB8AC3E}">
        <p14:creationId xmlns:p14="http://schemas.microsoft.com/office/powerpoint/2010/main" val="2863083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png"/><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5.png"/><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Picture Placeholder 2" descr="Partner organization logo"/>
          <p:cNvSpPr>
            <a:spLocks noGrp="1"/>
          </p:cNvSpPr>
          <p:nvPr>
            <p:ph type="pic" sz="quarter" idx="15" hasCustomPrompt="1"/>
          </p:nvPr>
        </p:nvSpPr>
        <p:spPr>
          <a:xfrm>
            <a:off x="5227868" y="5828462"/>
            <a:ext cx="2019300" cy="774700"/>
          </a:xfrm>
          <a:prstGeom prst="rect">
            <a:avLst/>
          </a:prstGeom>
        </p:spPr>
        <p:txBody>
          <a:bodyPr anchor="ctr"/>
          <a:lstStyle>
            <a:lvl1pPr marL="0" indent="0" algn="ctr">
              <a:buNone/>
              <a:defRPr sz="1600" baseline="0"/>
            </a:lvl1pPr>
          </a:lstStyle>
          <a:p>
            <a:r>
              <a:rPr lang="en-US" dirty="0"/>
              <a:t>Insert partner organization logo</a:t>
            </a:r>
          </a:p>
        </p:txBody>
      </p:sp>
      <p:sp>
        <p:nvSpPr>
          <p:cNvPr id="6" name="Text Placeholder 8"/>
          <p:cNvSpPr>
            <a:spLocks noGrp="1"/>
          </p:cNvSpPr>
          <p:nvPr>
            <p:ph type="body" sz="quarter" idx="14" hasCustomPrompt="1"/>
          </p:nvPr>
        </p:nvSpPr>
        <p:spPr>
          <a:xfrm>
            <a:off x="1227138" y="3026222"/>
            <a:ext cx="6689725" cy="707254"/>
          </a:xfrm>
          <a:prstGeom prst="rect">
            <a:avLst/>
          </a:prstGeom>
        </p:spPr>
        <p:txBody>
          <a:bodyPr anchor="ctr">
            <a:normAutofit/>
          </a:bodyPr>
          <a:lstStyle>
            <a:lvl1pPr marL="0" indent="0" algn="ctr">
              <a:buNone/>
              <a:defRPr sz="2400" b="0" baseline="0">
                <a:solidFill>
                  <a:schemeClr val="bg1"/>
                </a:solidFill>
                <a:latin typeface="Verdana"/>
                <a:cs typeface="Verdana"/>
              </a:defRPr>
            </a:lvl1pPr>
          </a:lstStyle>
          <a:p>
            <a:pPr lvl="0"/>
            <a:r>
              <a:rPr lang="en-US" dirty="0"/>
              <a:t>Click to add presenters’ names</a:t>
            </a:r>
          </a:p>
        </p:txBody>
      </p:sp>
      <p:sp>
        <p:nvSpPr>
          <p:cNvPr id="2" name="Title 1"/>
          <p:cNvSpPr>
            <a:spLocks noGrp="1"/>
          </p:cNvSpPr>
          <p:nvPr>
            <p:ph type="title" hasCustomPrompt="1"/>
          </p:nvPr>
        </p:nvSpPr>
        <p:spPr>
          <a:xfrm>
            <a:off x="960438" y="1700659"/>
            <a:ext cx="7223125" cy="1195977"/>
          </a:xfrm>
          <a:prstGeom prst="rect">
            <a:avLst/>
          </a:prstGeom>
        </p:spPr>
        <p:txBody>
          <a:bodyPr vert="horz" lIns="0" tIns="0" rIns="0" bIns="0" anchor="ctr" anchorCtr="0"/>
          <a:lstStyle>
            <a:lvl1pPr>
              <a:defRPr sz="4400" baseline="0">
                <a:solidFill>
                  <a:schemeClr val="bg1"/>
                </a:solidFill>
                <a:latin typeface="Verdana" charset="0"/>
                <a:ea typeface="Verdana" charset="0"/>
                <a:cs typeface="Verdana" charset="0"/>
              </a:defRPr>
            </a:lvl1pPr>
          </a:lstStyle>
          <a:p>
            <a:r>
              <a:rPr lang="en-US" dirty="0"/>
              <a:t>Click to add Presentation Title</a:t>
            </a:r>
          </a:p>
        </p:txBody>
      </p:sp>
    </p:spTree>
    <p:extLst>
      <p:ext uri="{BB962C8B-B14F-4D97-AF65-F5344CB8AC3E}">
        <p14:creationId xmlns:p14="http://schemas.microsoft.com/office/powerpoint/2010/main" val="4103185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17"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7"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a:t>Insert partner organization logo</a:t>
            </a:r>
          </a:p>
        </p:txBody>
      </p:sp>
      <p:sp>
        <p:nvSpPr>
          <p:cNvPr id="4" name="Chart Placeholder 2" descr="Chart"/>
          <p:cNvSpPr>
            <a:spLocks noGrp="1"/>
          </p:cNvSpPr>
          <p:nvPr>
            <p:ph type="chart" sz="quarter" idx="16"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a:t>Click to add chart</a:t>
            </a:r>
          </a:p>
        </p:txBody>
      </p:sp>
      <p:sp>
        <p:nvSpPr>
          <p:cNvPr id="6"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a:t>Click to add slide header</a:t>
            </a:r>
          </a:p>
        </p:txBody>
      </p:sp>
    </p:spTree>
    <p:extLst>
      <p:ext uri="{BB962C8B-B14F-4D97-AF65-F5344CB8AC3E}">
        <p14:creationId xmlns:p14="http://schemas.microsoft.com/office/powerpoint/2010/main" val="41570127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AF_Healthy">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82" y="2252664"/>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0" name="Text Placeholder 13"/>
          <p:cNvSpPr>
            <a:spLocks noGrp="1"/>
          </p:cNvSpPr>
          <p:nvPr>
            <p:ph type="body" sz="quarter" idx="14" hasCustomPrompt="1"/>
          </p:nvPr>
        </p:nvSpPr>
        <p:spPr>
          <a:xfrm>
            <a:off x="356619" y="4325113"/>
            <a:ext cx="1901825" cy="552450"/>
          </a:xfrm>
        </p:spPr>
        <p:txBody>
          <a:bodyPr/>
          <a:lstStyle>
            <a:lvl1pPr>
              <a:defRPr sz="1200">
                <a:solidFill>
                  <a:schemeClr val="tx2"/>
                </a:solidFill>
              </a:defRPr>
            </a:lvl1pPr>
          </a:lstStyle>
          <a:p>
            <a:pPr lvl="0"/>
            <a:fld id="{4C901293-34E9-4F76-8219-85CDC3C85D63}" type="datetime4">
              <a:rPr lang="en-US" smtClean="0"/>
              <a:pPr lvl="0"/>
              <a:t>February 21, 2017</a:t>
            </a:fld>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8641" y="466725"/>
            <a:ext cx="1374588" cy="1051560"/>
          </a:xfrm>
          <a:prstGeom prst="rect">
            <a:avLst/>
          </a:prstGeom>
        </p:spPr>
      </p:pic>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65396" y="1069855"/>
            <a:ext cx="1692161" cy="460005"/>
          </a:xfrm>
          <a:prstGeom prst="rect">
            <a:avLst/>
          </a:prstGeom>
        </p:spPr>
      </p:pic>
    </p:spTree>
    <p:extLst>
      <p:ext uri="{BB962C8B-B14F-4D97-AF65-F5344CB8AC3E}">
        <p14:creationId xmlns:p14="http://schemas.microsoft.com/office/powerpoint/2010/main" val="42603883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AF_Social">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82" y="2252664"/>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0" name="Text Placeholder 13"/>
          <p:cNvSpPr>
            <a:spLocks noGrp="1"/>
          </p:cNvSpPr>
          <p:nvPr>
            <p:ph type="body" sz="quarter" idx="14" hasCustomPrompt="1"/>
          </p:nvPr>
        </p:nvSpPr>
        <p:spPr>
          <a:xfrm>
            <a:off x="356619" y="4325113"/>
            <a:ext cx="1901825" cy="552450"/>
          </a:xfrm>
        </p:spPr>
        <p:txBody>
          <a:bodyPr/>
          <a:lstStyle>
            <a:lvl1pPr>
              <a:defRPr sz="1200">
                <a:solidFill>
                  <a:schemeClr val="tx2"/>
                </a:solidFill>
              </a:defRPr>
            </a:lvl1pPr>
          </a:lstStyle>
          <a:p>
            <a:pPr lvl="0"/>
            <a:fld id="{4C901293-34E9-4F76-8219-85CDC3C85D63}" type="datetime4">
              <a:rPr lang="en-US" smtClean="0"/>
              <a:pPr lvl="0"/>
              <a:t>February 21, 2017</a:t>
            </a:fld>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8641" y="466725"/>
            <a:ext cx="1374588" cy="1051560"/>
          </a:xfrm>
          <a:prstGeom prst="rect">
            <a:avLst/>
          </a:prstGeom>
        </p:spPr>
      </p:pic>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65396" y="1069855"/>
            <a:ext cx="1692161" cy="460005"/>
          </a:xfrm>
          <a:prstGeom prst="rect">
            <a:avLst/>
          </a:prstGeom>
        </p:spPr>
      </p:pic>
    </p:spTree>
    <p:extLst>
      <p:ext uri="{BB962C8B-B14F-4D97-AF65-F5344CB8AC3E}">
        <p14:creationId xmlns:p14="http://schemas.microsoft.com/office/powerpoint/2010/main" val="24881259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AF_all_bo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0"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February 21, 2017</a:t>
            </a:fld>
            <a:endParaRPr lang="en-US" dirty="0"/>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8638" y="466725"/>
            <a:ext cx="1374588" cy="1051560"/>
          </a:xfrm>
          <a:prstGeom prst="rect">
            <a:avLst/>
          </a:prstGeom>
        </p:spPr>
      </p:pic>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65392" y="1069848"/>
            <a:ext cx="1692161" cy="460005"/>
          </a:xfrm>
          <a:prstGeom prst="rect">
            <a:avLst/>
          </a:prstGeom>
        </p:spPr>
      </p:pic>
    </p:spTree>
    <p:extLst>
      <p:ext uri="{BB962C8B-B14F-4D97-AF65-F5344CB8AC3E}">
        <p14:creationId xmlns:p14="http://schemas.microsoft.com/office/powerpoint/2010/main" val="210361477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D7D3D9F-483B-4D2E-9546-1BB0A0DE023F}" type="slidenum">
              <a:rPr lang="en-US">
                <a:solidFill>
                  <a:srgbClr val="464847"/>
                </a:solidFill>
              </a:rPr>
              <a:pPr>
                <a:defRPr/>
              </a:pPr>
              <a:t>‹#›</a:t>
            </a:fld>
            <a:endParaRPr lang="en-US" dirty="0">
              <a:solidFill>
                <a:srgbClr val="464847"/>
              </a:solidFill>
            </a:endParaRPr>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solidFill>
                  <a:srgbClr val="464847"/>
                </a:solidFill>
              </a:rPr>
              <a:t>| YMCA’S DIABETES PREVENTION PROGRAM | ©2016 YMCA of the USA</a:t>
            </a:r>
          </a:p>
        </p:txBody>
      </p:sp>
    </p:spTree>
    <p:extLst>
      <p:ext uri="{BB962C8B-B14F-4D97-AF65-F5344CB8AC3E}">
        <p14:creationId xmlns:p14="http://schemas.microsoft.com/office/powerpoint/2010/main" val="17017223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ivider 1 or Agenda">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40" y="320040"/>
            <a:ext cx="8366760" cy="841248"/>
          </a:xfrm>
        </p:spPr>
        <p:txBody>
          <a:bodyPr/>
          <a:lstStyle>
            <a:lvl1pPr algn="l">
              <a:defRPr sz="2600" b="1" cap="all">
                <a:solidFill>
                  <a:schemeClr val="bg1"/>
                </a:solidFill>
              </a:defRPr>
            </a:lvl1pPr>
          </a:lstStyle>
          <a:p>
            <a:r>
              <a:rPr lang="en-US" dirty="0"/>
              <a:t>Click to edit Master title style</a:t>
            </a:r>
          </a:p>
        </p:txBody>
      </p:sp>
      <p:sp>
        <p:nvSpPr>
          <p:cNvPr id="4" name="Slide Number Placeholder 3"/>
          <p:cNvSpPr>
            <a:spLocks noGrp="1"/>
          </p:cNvSpPr>
          <p:nvPr>
            <p:ph type="sldNum" sz="quarter" idx="10"/>
          </p:nvPr>
        </p:nvSpPr>
        <p:spPr/>
        <p:txBody>
          <a:bodyPr/>
          <a:lstStyle>
            <a:lvl1pPr>
              <a:defRPr smtClean="0">
                <a:solidFill>
                  <a:schemeClr val="bg1"/>
                </a:solidFill>
              </a:defRPr>
            </a:lvl1pPr>
          </a:lstStyle>
          <a:p>
            <a:pPr>
              <a:defRPr/>
            </a:pPr>
            <a:fld id="{474F9A76-05EC-4927-B4A2-A8CE3023F9C5}" type="slidenum">
              <a:rPr lang="en-US">
                <a:solidFill>
                  <a:srgbClr val="FFFFFF"/>
                </a:solidFill>
              </a:rPr>
              <a:pPr>
                <a:defRPr/>
              </a:pPr>
              <a:t>‹#›</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smtClean="0">
                <a:solidFill>
                  <a:schemeClr val="bg1"/>
                </a:solidFill>
                <a:latin typeface="Verdana" pitchFamily="64" charset="0"/>
                <a:ea typeface="ＭＳ Ｐゴシック" pitchFamily="64" charset="-128"/>
                <a:cs typeface="ＭＳ Ｐゴシック" pitchFamily="64" charset="-128"/>
              </a:defRPr>
            </a:lvl1pPr>
          </a:lstStyle>
          <a:p>
            <a:pPr>
              <a:defRPr/>
            </a:pPr>
            <a:r>
              <a:rPr lang="en-US" dirty="0">
                <a:solidFill>
                  <a:srgbClr val="FFFFFF"/>
                </a:solidFill>
              </a:rPr>
              <a:t>| YMCA’S DIABETES PREVENTION PROGRAM | ©2016 YMCA of the USA</a:t>
            </a:r>
          </a:p>
        </p:txBody>
      </p:sp>
      <p:sp>
        <p:nvSpPr>
          <p:cNvPr id="6" name="Content Placeholder 2"/>
          <p:cNvSpPr>
            <a:spLocks noGrp="1"/>
          </p:cNvSpPr>
          <p:nvPr>
            <p:ph idx="1"/>
          </p:nvPr>
        </p:nvSpPr>
        <p:spPr>
          <a:xfrm>
            <a:off x="354013" y="1739900"/>
            <a:ext cx="8339137" cy="4375150"/>
          </a:xfrm>
        </p:spPr>
        <p:txBody>
          <a:bodyPr/>
          <a:lstStyle>
            <a:lvl1pPr marL="457200" indent="-457200">
              <a:spcBef>
                <a:spcPts val="528"/>
              </a:spcBef>
              <a:buFont typeface="+mj-lt"/>
              <a:buAutoNum type="arabicPeriod"/>
              <a:defRPr sz="2200" b="1" cap="all" baseline="0">
                <a:solidFill>
                  <a:schemeClr val="bg1"/>
                </a:solidFill>
              </a:defRPr>
            </a:lvl1pPr>
            <a:lvl2pPr marL="740664" indent="-283464">
              <a:spcBef>
                <a:spcPts val="528"/>
              </a:spcBef>
              <a:buSzPct val="100000"/>
              <a:buFont typeface="Verdana" pitchFamily="34" charset="0"/>
              <a:buChar char="–"/>
              <a:defRPr sz="2200" baseline="0">
                <a:solidFill>
                  <a:schemeClr val="bg1"/>
                </a:solidFill>
              </a:defRPr>
            </a:lvl2pPr>
            <a:lvl3pPr marL="1143000">
              <a:spcBef>
                <a:spcPts val="528"/>
              </a:spcBef>
              <a:buFont typeface="Arial" pitchFamily="34" charset="0"/>
              <a:buChar char="•"/>
              <a:defRPr sz="2200" baseline="0">
                <a:solidFill>
                  <a:schemeClr val="bg1"/>
                </a:solidFill>
              </a:defRPr>
            </a:lvl3pPr>
            <a:lvl4pPr>
              <a:spcBef>
                <a:spcPts val="528"/>
              </a:spcBef>
              <a:defRPr sz="2200" baseline="0">
                <a:solidFill>
                  <a:schemeClr val="bg1"/>
                </a:solidFill>
              </a:defRPr>
            </a:lvl4pPr>
            <a:lvl5pPr>
              <a:spcBef>
                <a:spcPts val="528"/>
              </a:spcBef>
              <a:defRPr sz="2200" baseline="0">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1131620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2608" y="374904"/>
            <a:ext cx="8732520" cy="1636776"/>
          </a:xfrm>
        </p:spPr>
        <p:txBody>
          <a:bodyPr/>
          <a:lstStyle>
            <a:lvl1pPr algn="l">
              <a:lnSpc>
                <a:spcPct val="80000"/>
              </a:lnSpc>
              <a:defRPr sz="6400" b="1" cap="all">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274644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hank You with Nam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2608" y="2756154"/>
            <a:ext cx="8732520" cy="949071"/>
          </a:xfrm>
        </p:spPr>
        <p:txBody>
          <a:bodyPr/>
          <a:lstStyle>
            <a:lvl1pPr algn="l">
              <a:lnSpc>
                <a:spcPct val="80000"/>
              </a:lnSpc>
              <a:defRPr sz="6400" b="1" cap="all">
                <a:solidFill>
                  <a:schemeClr val="bg1"/>
                </a:solidFill>
              </a:defRPr>
            </a:lvl1pPr>
          </a:lstStyle>
          <a:p>
            <a:r>
              <a:rPr lang="en-US" dirty="0"/>
              <a:t>THANK YOU</a:t>
            </a:r>
          </a:p>
        </p:txBody>
      </p:sp>
      <p:sp>
        <p:nvSpPr>
          <p:cNvPr id="5" name="Text Placeholder 4"/>
          <p:cNvSpPr>
            <a:spLocks noGrp="1"/>
          </p:cNvSpPr>
          <p:nvPr>
            <p:ph type="body" sz="quarter" idx="10" hasCustomPrompt="1"/>
          </p:nvPr>
        </p:nvSpPr>
        <p:spPr>
          <a:xfrm>
            <a:off x="276225" y="4467225"/>
            <a:ext cx="7048500" cy="1924050"/>
          </a:xfrm>
        </p:spPr>
        <p:txBody>
          <a:bodyPr/>
          <a:lstStyle>
            <a:lvl1pPr>
              <a:spcBef>
                <a:spcPts val="200"/>
              </a:spcBef>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dirty="0"/>
              <a:t>Name</a:t>
            </a:r>
          </a:p>
          <a:p>
            <a:pPr lvl="0"/>
            <a:r>
              <a:rPr lang="en-US" dirty="0"/>
              <a:t>YMCA OF THE USA</a:t>
            </a:r>
          </a:p>
          <a:p>
            <a:pPr lvl="0"/>
            <a:r>
              <a:rPr lang="en-US" dirty="0"/>
              <a:t>800 872 9622</a:t>
            </a:r>
          </a:p>
          <a:p>
            <a:pPr lvl="0"/>
            <a:r>
              <a:rPr lang="en-US" dirty="0"/>
              <a:t>name.name@ymca.net</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4812" y="466344"/>
            <a:ext cx="1376087" cy="1051560"/>
          </a:xfrm>
          <a:prstGeom prst="rect">
            <a:avLst/>
          </a:prstGeom>
        </p:spPr>
      </p:pic>
    </p:spTree>
    <p:extLst>
      <p:ext uri="{BB962C8B-B14F-4D97-AF65-F5344CB8AC3E}">
        <p14:creationId xmlns:p14="http://schemas.microsoft.com/office/powerpoint/2010/main" val="23623114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4013" y="1739900"/>
            <a:ext cx="4092575"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8988" y="1739900"/>
            <a:ext cx="4094162"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9B2D5AC9-C07E-4D0F-9B68-74093CA5E8E6}" type="slidenum">
              <a:rPr lang="en-US">
                <a:solidFill>
                  <a:srgbClr val="464847"/>
                </a:solidFill>
              </a:rPr>
              <a:pPr>
                <a:defRPr/>
              </a:pPr>
              <a:t>‹#›</a:t>
            </a:fld>
            <a:endParaRPr lang="en-US" dirty="0">
              <a:solidFill>
                <a:srgbClr val="464847"/>
              </a:solidFill>
            </a:endParaRPr>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solidFill>
                  <a:srgbClr val="464847"/>
                </a:solidFill>
              </a:rPr>
              <a:t>| YMCA’S DIABETES PREVENTION PROGRAM | ©2016 YMCA of the USA</a:t>
            </a:r>
          </a:p>
        </p:txBody>
      </p:sp>
    </p:spTree>
    <p:extLst>
      <p:ext uri="{BB962C8B-B14F-4D97-AF65-F5344CB8AC3E}">
        <p14:creationId xmlns:p14="http://schemas.microsoft.com/office/powerpoint/2010/main" val="24818833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739F491E-278F-4842-9DD3-1ED96C0B2DBF}" type="slidenum">
              <a:rPr lang="en-US">
                <a:solidFill>
                  <a:srgbClr val="464847"/>
                </a:solidFill>
              </a:rPr>
              <a:pPr>
                <a:defRPr/>
              </a:pPr>
              <a:t>‹#›</a:t>
            </a:fld>
            <a:endParaRPr lang="en-US" dirty="0">
              <a:solidFill>
                <a:srgbClr val="464847"/>
              </a:solidFill>
            </a:endParaRPr>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solidFill>
                  <a:srgbClr val="464847"/>
                </a:solidFill>
              </a:rPr>
              <a:t>| YMCA’S DIABETES PREVENTION PROGRAM | ©2016 YMCA of the USA</a:t>
            </a:r>
          </a:p>
        </p:txBody>
      </p:sp>
    </p:spTree>
    <p:extLst>
      <p:ext uri="{BB962C8B-B14F-4D97-AF65-F5344CB8AC3E}">
        <p14:creationId xmlns:p14="http://schemas.microsoft.com/office/powerpoint/2010/main" val="39518153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E309AD80-642E-4752-95E7-F234FD1CAC30}" type="slidenum">
              <a:rPr lang="en-US">
                <a:solidFill>
                  <a:srgbClr val="464847"/>
                </a:solidFill>
              </a:rPr>
              <a:pPr>
                <a:defRPr/>
              </a:pPr>
              <a:t>‹#›</a:t>
            </a:fld>
            <a:endParaRPr lang="en-US" dirty="0">
              <a:solidFill>
                <a:srgbClr val="464847"/>
              </a:solidFill>
            </a:endParaRPr>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solidFill>
                  <a:srgbClr val="464847"/>
                </a:solidFill>
              </a:rPr>
              <a:t>| YMCA’S DIABETES PREVENTION PROGRAM | ©2016 YMCA of the USA</a:t>
            </a:r>
          </a:p>
        </p:txBody>
      </p:sp>
    </p:spTree>
    <p:extLst>
      <p:ext uri="{BB962C8B-B14F-4D97-AF65-F5344CB8AC3E}">
        <p14:creationId xmlns:p14="http://schemas.microsoft.com/office/powerpoint/2010/main" val="3883381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648" cy="1066800"/>
          </a:xfrm>
        </p:spPr>
        <p:txBody>
          <a:bodyPr/>
          <a:lstStyle>
            <a:lvl1pPr>
              <a:defRPr sz="3200" b="0">
                <a:solidFill>
                  <a:srgbClr val="003F72"/>
                </a:solidFill>
                <a:latin typeface="Arial Black"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1600200" y="1676400"/>
            <a:ext cx="7086600" cy="4672584"/>
          </a:xfrm>
        </p:spPr>
        <p:txBody>
          <a:bodyPr/>
          <a:lstStyle>
            <a:lvl1pPr>
              <a:defRPr sz="2400">
                <a:latin typeface="Calibri" pitchFamily="34" charset="0"/>
                <a:cs typeface="Arial" pitchFamily="34" charset="0"/>
              </a:defRPr>
            </a:lvl1pPr>
            <a:lvl2pPr>
              <a:defRPr sz="2400">
                <a:latin typeface="Calibri" pitchFamily="34" charset="0"/>
                <a:cs typeface="Arial" pitchFamily="34" charset="0"/>
              </a:defRPr>
            </a:lvl2pPr>
            <a:lvl3pPr>
              <a:defRPr sz="2400">
                <a:latin typeface="Calibri" pitchFamily="34" charset="0"/>
                <a:cs typeface="Arial" pitchFamily="34" charset="0"/>
              </a:defRPr>
            </a:lvl3pPr>
            <a:lvl4pPr>
              <a:defRPr sz="2400">
                <a:latin typeface="Calibri" pitchFamily="34" charset="0"/>
                <a:cs typeface="Arial" pitchFamily="34" charset="0"/>
              </a:defRPr>
            </a:lvl4pPr>
            <a:lvl5pPr>
              <a:defRPr sz="2400">
                <a:latin typeface="Calibri"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4230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956761A3-887C-4DD5-B9CF-A38A6F8AFC8F}" type="slidenum">
              <a:rPr lang="en-US">
                <a:solidFill>
                  <a:srgbClr val="464847"/>
                </a:solidFill>
              </a:rPr>
              <a:pPr>
                <a:defRPr/>
              </a:pPr>
              <a:t>‹#›</a:t>
            </a:fld>
            <a:endParaRPr lang="en-US" dirty="0">
              <a:solidFill>
                <a:srgbClr val="464847"/>
              </a:solidFill>
            </a:endParaRPr>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solidFill>
                  <a:srgbClr val="464847"/>
                </a:solidFill>
              </a:rPr>
              <a:t>| YMCA’S DIABETES PREVENTION PROGRAM | ©2016 YMCA of the USA</a:t>
            </a:r>
          </a:p>
        </p:txBody>
      </p:sp>
    </p:spTree>
    <p:extLst>
      <p:ext uri="{BB962C8B-B14F-4D97-AF65-F5344CB8AC3E}">
        <p14:creationId xmlns:p14="http://schemas.microsoft.com/office/powerpoint/2010/main" val="25264692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50E8085F-83F7-4C0E-9245-522DA2328C59}" type="slidenum">
              <a:rPr lang="en-US">
                <a:solidFill>
                  <a:srgbClr val="464847"/>
                </a:solidFill>
              </a:rPr>
              <a:pPr>
                <a:defRPr/>
              </a:pPr>
              <a:t>‹#›</a:t>
            </a:fld>
            <a:endParaRPr lang="en-US" dirty="0">
              <a:solidFill>
                <a:srgbClr val="464847"/>
              </a:solidFill>
            </a:endParaRPr>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solidFill>
                  <a:srgbClr val="464847"/>
                </a:solidFill>
              </a:rPr>
              <a:t>| YMCA’S DIABETES PREVENTION PROGRAM | ©2016 YMCA of the USA</a:t>
            </a:r>
          </a:p>
        </p:txBody>
      </p:sp>
    </p:spTree>
    <p:extLst>
      <p:ext uri="{BB962C8B-B14F-4D97-AF65-F5344CB8AC3E}">
        <p14:creationId xmlns:p14="http://schemas.microsoft.com/office/powerpoint/2010/main" val="366002368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22DC0770-9FB8-4610-8BB9-FE2BE2544DBD}" type="slidenum">
              <a:rPr lang="en-US">
                <a:solidFill>
                  <a:srgbClr val="464847"/>
                </a:solidFill>
              </a:rPr>
              <a:pPr>
                <a:defRPr/>
              </a:pPr>
              <a:t>‹#›</a:t>
            </a:fld>
            <a:endParaRPr lang="en-US" dirty="0">
              <a:solidFill>
                <a:srgbClr val="464847"/>
              </a:solidFill>
            </a:endParaRPr>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solidFill>
                  <a:srgbClr val="464847"/>
                </a:solidFill>
              </a:rPr>
              <a:t>| YMCA’S DIABETES PREVENTION PROGRAM | ©2016 YMCA of the USA</a:t>
            </a:r>
          </a:p>
        </p:txBody>
      </p:sp>
    </p:spTree>
    <p:extLst>
      <p:ext uri="{BB962C8B-B14F-4D97-AF65-F5344CB8AC3E}">
        <p14:creationId xmlns:p14="http://schemas.microsoft.com/office/powerpoint/2010/main" val="28979135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F7D1158C-E9ED-4F39-ABDD-33CF79A496DC}" type="slidenum">
              <a:rPr lang="en-US">
                <a:solidFill>
                  <a:srgbClr val="464847"/>
                </a:solidFill>
              </a:rPr>
              <a:pPr>
                <a:defRPr/>
              </a:pPr>
              <a:t>‹#›</a:t>
            </a:fld>
            <a:endParaRPr lang="en-US" dirty="0">
              <a:solidFill>
                <a:srgbClr val="464847"/>
              </a:solidFill>
            </a:endParaRPr>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solidFill>
                  <a:srgbClr val="464847"/>
                </a:solidFill>
              </a:rPr>
              <a:t>| YMCA’S DIABETES PREVENTION PROGRAM | ©2016 YMCA of the USA</a:t>
            </a:r>
          </a:p>
        </p:txBody>
      </p:sp>
    </p:spTree>
    <p:extLst>
      <p:ext uri="{BB962C8B-B14F-4D97-AF65-F5344CB8AC3E}">
        <p14:creationId xmlns:p14="http://schemas.microsoft.com/office/powerpoint/2010/main" val="41084531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28613"/>
            <a:ext cx="2092325" cy="57864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3" y="328613"/>
            <a:ext cx="6129337" cy="5786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7869E72-FA37-4917-9BDE-D439D97A9E8E}" type="slidenum">
              <a:rPr lang="en-US">
                <a:solidFill>
                  <a:srgbClr val="464847"/>
                </a:solidFill>
              </a:rPr>
              <a:pPr>
                <a:defRPr/>
              </a:pPr>
              <a:t>‹#›</a:t>
            </a:fld>
            <a:endParaRPr lang="en-US" dirty="0">
              <a:solidFill>
                <a:srgbClr val="464847"/>
              </a:solidFill>
            </a:endParaRPr>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solidFill>
                  <a:srgbClr val="464847"/>
                </a:solidFill>
              </a:rPr>
              <a:t>| YMCA’S DIABETES PREVENTION PROGRAM | ©2016 YMCA of the USA</a:t>
            </a:r>
          </a:p>
        </p:txBody>
      </p:sp>
    </p:spTree>
    <p:extLst>
      <p:ext uri="{BB962C8B-B14F-4D97-AF65-F5344CB8AC3E}">
        <p14:creationId xmlns:p14="http://schemas.microsoft.com/office/powerpoint/2010/main" val="16909211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lide AF_Youth">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0"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February 21, 2017</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8638" y="466725"/>
            <a:ext cx="1374588" cy="1051560"/>
          </a:xfrm>
          <a:prstGeom prst="rect">
            <a:avLst/>
          </a:prstGeom>
        </p:spPr>
      </p:pic>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65392" y="1069848"/>
            <a:ext cx="1692161" cy="460005"/>
          </a:xfrm>
          <a:prstGeom prst="rect">
            <a:avLst/>
          </a:prstGeom>
        </p:spPr>
      </p:pic>
    </p:spTree>
    <p:extLst>
      <p:ext uri="{BB962C8B-B14F-4D97-AF65-F5344CB8AC3E}">
        <p14:creationId xmlns:p14="http://schemas.microsoft.com/office/powerpoint/2010/main" val="387418396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AF_Healthy">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0"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February 21, 2017</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8638" y="466725"/>
            <a:ext cx="1374588" cy="1051560"/>
          </a:xfrm>
          <a:prstGeom prst="rect">
            <a:avLst/>
          </a:prstGeom>
        </p:spPr>
      </p:pic>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65392" y="1069848"/>
            <a:ext cx="1692161" cy="460005"/>
          </a:xfrm>
          <a:prstGeom prst="rect">
            <a:avLst/>
          </a:prstGeom>
        </p:spPr>
      </p:pic>
    </p:spTree>
    <p:extLst>
      <p:ext uri="{BB962C8B-B14F-4D97-AF65-F5344CB8AC3E}">
        <p14:creationId xmlns:p14="http://schemas.microsoft.com/office/powerpoint/2010/main" val="36675315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Slide AF_Social">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0"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February 21, 2017</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8638" y="466725"/>
            <a:ext cx="1374588" cy="1051560"/>
          </a:xfrm>
          <a:prstGeom prst="rect">
            <a:avLst/>
          </a:prstGeom>
        </p:spPr>
      </p:pic>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65393" y="1069848"/>
            <a:ext cx="1692161" cy="460005"/>
          </a:xfrm>
          <a:prstGeom prst="rect">
            <a:avLst/>
          </a:prstGeom>
        </p:spPr>
      </p:pic>
    </p:spTree>
    <p:extLst>
      <p:ext uri="{BB962C8B-B14F-4D97-AF65-F5344CB8AC3E}">
        <p14:creationId xmlns:p14="http://schemas.microsoft.com/office/powerpoint/2010/main" val="189138139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lide AF_all_bo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2"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February 21, 2017</a:t>
            </a:fld>
            <a:endParaRPr lang="en-US" dirty="0"/>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2607" y="466725"/>
            <a:ext cx="1374588" cy="1051560"/>
          </a:xfrm>
          <a:prstGeom prst="rect">
            <a:avLst/>
          </a:prstGeom>
        </p:spPr>
      </p:pic>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65392" y="1069848"/>
            <a:ext cx="1692161" cy="460005"/>
          </a:xfrm>
          <a:prstGeom prst="rect">
            <a:avLst/>
          </a:prstGeom>
        </p:spPr>
      </p:pic>
    </p:spTree>
    <p:extLst>
      <p:ext uri="{BB962C8B-B14F-4D97-AF65-F5344CB8AC3E}">
        <p14:creationId xmlns:p14="http://schemas.microsoft.com/office/powerpoint/2010/main" val="180124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D7D3D9F-483B-4D2E-9546-1BB0A0DE023F}" type="slidenum">
              <a:rPr lang="en-US">
                <a:solidFill>
                  <a:srgbClr val="464847"/>
                </a:solidFill>
              </a:rPr>
              <a:pPr>
                <a:defRPr/>
              </a:pPr>
              <a:t>‹#›</a:t>
            </a:fld>
            <a:endParaRPr lang="en-US" dirty="0">
              <a:solidFill>
                <a:srgbClr val="464847"/>
              </a:solidFill>
            </a:endParaRPr>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rgbClr val="464847"/>
              </a:solidFill>
            </a:endParaRPr>
          </a:p>
        </p:txBody>
      </p:sp>
    </p:spTree>
    <p:extLst>
      <p:ext uri="{BB962C8B-B14F-4D97-AF65-F5344CB8AC3E}">
        <p14:creationId xmlns:p14="http://schemas.microsoft.com/office/powerpoint/2010/main" val="2281465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2205704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ivider 1 or Agenda">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40" y="320040"/>
            <a:ext cx="8366760" cy="841248"/>
          </a:xfrm>
        </p:spPr>
        <p:txBody>
          <a:bodyPr/>
          <a:lstStyle>
            <a:lvl1pPr algn="l">
              <a:defRPr sz="2600" b="1" cap="all">
                <a:solidFill>
                  <a:schemeClr val="bg1"/>
                </a:solidFill>
              </a:defRPr>
            </a:lvl1pPr>
          </a:lstStyle>
          <a:p>
            <a:r>
              <a:rPr lang="en-US" dirty="0"/>
              <a:t>Click to edit Master title style</a:t>
            </a:r>
          </a:p>
        </p:txBody>
      </p:sp>
      <p:sp>
        <p:nvSpPr>
          <p:cNvPr id="4" name="Slide Number Placeholder 3"/>
          <p:cNvSpPr>
            <a:spLocks noGrp="1"/>
          </p:cNvSpPr>
          <p:nvPr>
            <p:ph type="sldNum" sz="quarter" idx="10"/>
          </p:nvPr>
        </p:nvSpPr>
        <p:spPr/>
        <p:txBody>
          <a:bodyPr/>
          <a:lstStyle>
            <a:lvl1pPr>
              <a:defRPr smtClean="0">
                <a:solidFill>
                  <a:schemeClr val="bg1"/>
                </a:solidFill>
              </a:defRPr>
            </a:lvl1pPr>
          </a:lstStyle>
          <a:p>
            <a:pPr>
              <a:defRPr/>
            </a:pPr>
            <a:fld id="{474F9A76-05EC-4927-B4A2-A8CE3023F9C5}" type="slidenum">
              <a:rPr lang="en-US">
                <a:solidFill>
                  <a:srgbClr val="FFFFFF"/>
                </a:solidFill>
              </a:rPr>
              <a:pPr>
                <a:defRPr/>
              </a:pPr>
              <a:t>‹#›</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smtClean="0">
                <a:solidFill>
                  <a:schemeClr val="bg1"/>
                </a:solidFill>
                <a:latin typeface="Verdana" pitchFamily="64" charset="0"/>
                <a:ea typeface="ＭＳ Ｐゴシック" pitchFamily="64" charset="-128"/>
                <a:cs typeface="ＭＳ Ｐゴシック" pitchFamily="64" charset="-128"/>
              </a:defRPr>
            </a:lvl1pPr>
          </a:lstStyle>
          <a:p>
            <a:pPr>
              <a:defRPr/>
            </a:pPr>
            <a:endParaRPr lang="en-US" dirty="0">
              <a:solidFill>
                <a:srgbClr val="FFFFFF"/>
              </a:solidFill>
            </a:endParaRPr>
          </a:p>
        </p:txBody>
      </p:sp>
      <p:sp>
        <p:nvSpPr>
          <p:cNvPr id="6" name="Content Placeholder 2"/>
          <p:cNvSpPr>
            <a:spLocks noGrp="1"/>
          </p:cNvSpPr>
          <p:nvPr>
            <p:ph idx="1"/>
          </p:nvPr>
        </p:nvSpPr>
        <p:spPr>
          <a:xfrm>
            <a:off x="354013" y="1739900"/>
            <a:ext cx="8339137" cy="4375150"/>
          </a:xfrm>
        </p:spPr>
        <p:txBody>
          <a:bodyPr/>
          <a:lstStyle>
            <a:lvl1pPr marL="457200" indent="-457200">
              <a:spcBef>
                <a:spcPts val="528"/>
              </a:spcBef>
              <a:buFont typeface="+mj-lt"/>
              <a:buAutoNum type="arabicPeriod"/>
              <a:defRPr sz="2200" b="1" cap="all" baseline="0">
                <a:solidFill>
                  <a:schemeClr val="bg1"/>
                </a:solidFill>
              </a:defRPr>
            </a:lvl1pPr>
            <a:lvl2pPr marL="740664" indent="-283464">
              <a:spcBef>
                <a:spcPts val="528"/>
              </a:spcBef>
              <a:buSzPct val="100000"/>
              <a:buFont typeface="Verdana" pitchFamily="34" charset="0"/>
              <a:buChar char="–"/>
              <a:defRPr sz="2200" baseline="0">
                <a:solidFill>
                  <a:schemeClr val="bg1"/>
                </a:solidFill>
              </a:defRPr>
            </a:lvl2pPr>
            <a:lvl3pPr marL="1143000">
              <a:spcBef>
                <a:spcPts val="528"/>
              </a:spcBef>
              <a:buFont typeface="Arial" pitchFamily="34" charset="0"/>
              <a:buChar char="•"/>
              <a:defRPr sz="2200" baseline="0">
                <a:solidFill>
                  <a:schemeClr val="bg1"/>
                </a:solidFill>
              </a:defRPr>
            </a:lvl3pPr>
            <a:lvl4pPr>
              <a:spcBef>
                <a:spcPts val="528"/>
              </a:spcBef>
              <a:defRPr sz="2200" baseline="0">
                <a:solidFill>
                  <a:schemeClr val="bg1"/>
                </a:solidFill>
              </a:defRPr>
            </a:lvl4pPr>
            <a:lvl5pPr>
              <a:spcBef>
                <a:spcPts val="528"/>
              </a:spcBef>
              <a:defRPr sz="2200" baseline="0">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08840653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2608" y="374904"/>
            <a:ext cx="8732520" cy="1636776"/>
          </a:xfrm>
        </p:spPr>
        <p:txBody>
          <a:bodyPr/>
          <a:lstStyle>
            <a:lvl1pPr algn="l">
              <a:lnSpc>
                <a:spcPct val="80000"/>
              </a:lnSpc>
              <a:defRPr sz="6400" b="1" cap="all">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31276388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hank You with Nam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2608" y="2756154"/>
            <a:ext cx="8732520" cy="949071"/>
          </a:xfrm>
        </p:spPr>
        <p:txBody>
          <a:bodyPr/>
          <a:lstStyle>
            <a:lvl1pPr algn="l">
              <a:lnSpc>
                <a:spcPct val="80000"/>
              </a:lnSpc>
              <a:defRPr sz="6400" b="1" cap="all">
                <a:solidFill>
                  <a:schemeClr val="bg1"/>
                </a:solidFill>
              </a:defRPr>
            </a:lvl1pPr>
          </a:lstStyle>
          <a:p>
            <a:r>
              <a:rPr lang="en-US" dirty="0"/>
              <a:t>THANK YOU</a:t>
            </a:r>
          </a:p>
        </p:txBody>
      </p:sp>
      <p:sp>
        <p:nvSpPr>
          <p:cNvPr id="5" name="Text Placeholder 4"/>
          <p:cNvSpPr>
            <a:spLocks noGrp="1"/>
          </p:cNvSpPr>
          <p:nvPr>
            <p:ph type="body" sz="quarter" idx="10" hasCustomPrompt="1"/>
          </p:nvPr>
        </p:nvSpPr>
        <p:spPr>
          <a:xfrm>
            <a:off x="276225" y="4467225"/>
            <a:ext cx="7048500" cy="1924050"/>
          </a:xfrm>
        </p:spPr>
        <p:txBody>
          <a:bodyPr/>
          <a:lstStyle>
            <a:lvl1pPr>
              <a:spcBef>
                <a:spcPts val="200"/>
              </a:spcBef>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dirty="0"/>
              <a:t>Name</a:t>
            </a:r>
          </a:p>
          <a:p>
            <a:pPr lvl="0"/>
            <a:r>
              <a:rPr lang="en-US" dirty="0"/>
              <a:t>YMCA OF THE USA</a:t>
            </a:r>
          </a:p>
          <a:p>
            <a:pPr lvl="0"/>
            <a:r>
              <a:rPr lang="en-US" dirty="0"/>
              <a:t>800 872 9622</a:t>
            </a:r>
          </a:p>
          <a:p>
            <a:pPr lvl="0"/>
            <a:r>
              <a:rPr lang="en-US" dirty="0"/>
              <a:t>name.name@ymca.net</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4812" y="466344"/>
            <a:ext cx="1376087" cy="1051560"/>
          </a:xfrm>
          <a:prstGeom prst="rect">
            <a:avLst/>
          </a:prstGeom>
        </p:spPr>
      </p:pic>
    </p:spTree>
    <p:extLst>
      <p:ext uri="{BB962C8B-B14F-4D97-AF65-F5344CB8AC3E}">
        <p14:creationId xmlns:p14="http://schemas.microsoft.com/office/powerpoint/2010/main" val="5472259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4013" y="1739900"/>
            <a:ext cx="4092575"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8988" y="1739900"/>
            <a:ext cx="4094162"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9B2D5AC9-C07E-4D0F-9B68-74093CA5E8E6}" type="slidenum">
              <a:rPr lang="en-US">
                <a:solidFill>
                  <a:srgbClr val="464847"/>
                </a:solidFill>
              </a:rPr>
              <a:pPr>
                <a:defRPr/>
              </a:pPr>
              <a:t>‹#›</a:t>
            </a:fld>
            <a:endParaRPr lang="en-US">
              <a:solidFill>
                <a:srgbClr val="464847"/>
              </a:solidFill>
            </a:endParaRPr>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rgbClr val="464847"/>
              </a:solidFill>
            </a:endParaRPr>
          </a:p>
        </p:txBody>
      </p:sp>
    </p:spTree>
    <p:extLst>
      <p:ext uri="{BB962C8B-B14F-4D97-AF65-F5344CB8AC3E}">
        <p14:creationId xmlns:p14="http://schemas.microsoft.com/office/powerpoint/2010/main" val="55544826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739F491E-278F-4842-9DD3-1ED96C0B2DBF}" type="slidenum">
              <a:rPr lang="en-US">
                <a:solidFill>
                  <a:srgbClr val="464847"/>
                </a:solidFill>
              </a:rPr>
              <a:pPr>
                <a:defRPr/>
              </a:pPr>
              <a:t>‹#›</a:t>
            </a:fld>
            <a:endParaRPr lang="en-US">
              <a:solidFill>
                <a:srgbClr val="464847"/>
              </a:solidFill>
            </a:endParaRPr>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rgbClr val="464847"/>
              </a:solidFill>
            </a:endParaRPr>
          </a:p>
        </p:txBody>
      </p:sp>
    </p:spTree>
    <p:extLst>
      <p:ext uri="{BB962C8B-B14F-4D97-AF65-F5344CB8AC3E}">
        <p14:creationId xmlns:p14="http://schemas.microsoft.com/office/powerpoint/2010/main" val="248204184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E309AD80-642E-4752-95E7-F234FD1CAC30}" type="slidenum">
              <a:rPr lang="en-US">
                <a:solidFill>
                  <a:srgbClr val="464847"/>
                </a:solidFill>
              </a:rPr>
              <a:pPr>
                <a:defRPr/>
              </a:pPr>
              <a:t>‹#›</a:t>
            </a:fld>
            <a:endParaRPr lang="en-US">
              <a:solidFill>
                <a:srgbClr val="464847"/>
              </a:solidFill>
            </a:endParaRPr>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rgbClr val="464847"/>
              </a:solidFill>
            </a:endParaRPr>
          </a:p>
        </p:txBody>
      </p:sp>
    </p:spTree>
    <p:extLst>
      <p:ext uri="{BB962C8B-B14F-4D97-AF65-F5344CB8AC3E}">
        <p14:creationId xmlns:p14="http://schemas.microsoft.com/office/powerpoint/2010/main" val="3976671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956761A3-887C-4DD5-B9CF-A38A6F8AFC8F}" type="slidenum">
              <a:rPr lang="en-US">
                <a:solidFill>
                  <a:srgbClr val="464847"/>
                </a:solidFill>
              </a:rPr>
              <a:pPr>
                <a:defRPr/>
              </a:pPr>
              <a:t>‹#›</a:t>
            </a:fld>
            <a:endParaRPr lang="en-US">
              <a:solidFill>
                <a:srgbClr val="464847"/>
              </a:solidFill>
            </a:endParaRPr>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rgbClr val="464847"/>
              </a:solidFill>
            </a:endParaRPr>
          </a:p>
        </p:txBody>
      </p:sp>
    </p:spTree>
    <p:extLst>
      <p:ext uri="{BB962C8B-B14F-4D97-AF65-F5344CB8AC3E}">
        <p14:creationId xmlns:p14="http://schemas.microsoft.com/office/powerpoint/2010/main" val="304865801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50E8085F-83F7-4C0E-9245-522DA2328C59}" type="slidenum">
              <a:rPr lang="en-US">
                <a:solidFill>
                  <a:srgbClr val="464847"/>
                </a:solidFill>
              </a:rPr>
              <a:pPr>
                <a:defRPr/>
              </a:pPr>
              <a:t>‹#›</a:t>
            </a:fld>
            <a:endParaRPr lang="en-US">
              <a:solidFill>
                <a:srgbClr val="464847"/>
              </a:solidFill>
            </a:endParaRPr>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rgbClr val="464847"/>
              </a:solidFill>
            </a:endParaRPr>
          </a:p>
        </p:txBody>
      </p:sp>
    </p:spTree>
    <p:extLst>
      <p:ext uri="{BB962C8B-B14F-4D97-AF65-F5344CB8AC3E}">
        <p14:creationId xmlns:p14="http://schemas.microsoft.com/office/powerpoint/2010/main" val="497513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22DC0770-9FB8-4610-8BB9-FE2BE2544DBD}" type="slidenum">
              <a:rPr lang="en-US">
                <a:solidFill>
                  <a:srgbClr val="464847"/>
                </a:solidFill>
              </a:rPr>
              <a:pPr>
                <a:defRPr/>
              </a:pPr>
              <a:t>‹#›</a:t>
            </a:fld>
            <a:endParaRPr lang="en-US">
              <a:solidFill>
                <a:srgbClr val="464847"/>
              </a:solidFill>
            </a:endParaRPr>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rgbClr val="464847"/>
              </a:solidFill>
            </a:endParaRPr>
          </a:p>
        </p:txBody>
      </p:sp>
    </p:spTree>
    <p:extLst>
      <p:ext uri="{BB962C8B-B14F-4D97-AF65-F5344CB8AC3E}">
        <p14:creationId xmlns:p14="http://schemas.microsoft.com/office/powerpoint/2010/main" val="34202712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F7D1158C-E9ED-4F39-ABDD-33CF79A496DC}" type="slidenum">
              <a:rPr lang="en-US">
                <a:solidFill>
                  <a:srgbClr val="464847"/>
                </a:solidFill>
              </a:rPr>
              <a:pPr>
                <a:defRPr/>
              </a:pPr>
              <a:t>‹#›</a:t>
            </a:fld>
            <a:endParaRPr lang="en-US">
              <a:solidFill>
                <a:srgbClr val="464847"/>
              </a:solidFill>
            </a:endParaRPr>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rgbClr val="464847"/>
              </a:solidFill>
            </a:endParaRPr>
          </a:p>
        </p:txBody>
      </p:sp>
    </p:spTree>
    <p:extLst>
      <p:ext uri="{BB962C8B-B14F-4D97-AF65-F5344CB8AC3E}">
        <p14:creationId xmlns:p14="http://schemas.microsoft.com/office/powerpoint/2010/main" val="3625046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685800"/>
            <a:ext cx="68580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990600" y="2057400"/>
            <a:ext cx="33528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2057400"/>
            <a:ext cx="33528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1984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28613"/>
            <a:ext cx="2092325" cy="57864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3" y="328613"/>
            <a:ext cx="6129337" cy="5786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7869E72-FA37-4917-9BDE-D439D97A9E8E}" type="slidenum">
              <a:rPr lang="en-US">
                <a:solidFill>
                  <a:srgbClr val="464847"/>
                </a:solidFill>
              </a:rPr>
              <a:pPr>
                <a:defRPr/>
              </a:pPr>
              <a:t>‹#›</a:t>
            </a:fld>
            <a:endParaRPr lang="en-US">
              <a:solidFill>
                <a:srgbClr val="464847"/>
              </a:solidFill>
            </a:endParaRPr>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rgbClr val="464847"/>
              </a:solidFill>
            </a:endParaRPr>
          </a:p>
        </p:txBody>
      </p:sp>
    </p:spTree>
    <p:extLst>
      <p:ext uri="{BB962C8B-B14F-4D97-AF65-F5344CB8AC3E}">
        <p14:creationId xmlns:p14="http://schemas.microsoft.com/office/powerpoint/2010/main" val="37589952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lide AF_Youth">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2"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February 21, 2017</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2607" y="466725"/>
            <a:ext cx="1374588" cy="1051560"/>
          </a:xfrm>
          <a:prstGeom prst="rect">
            <a:avLst/>
          </a:prstGeom>
        </p:spPr>
      </p:pic>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65392" y="1069848"/>
            <a:ext cx="1692161" cy="460005"/>
          </a:xfrm>
          <a:prstGeom prst="rect">
            <a:avLst/>
          </a:prstGeom>
        </p:spPr>
      </p:pic>
    </p:spTree>
    <p:extLst>
      <p:ext uri="{BB962C8B-B14F-4D97-AF65-F5344CB8AC3E}">
        <p14:creationId xmlns:p14="http://schemas.microsoft.com/office/powerpoint/2010/main" val="15016543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Slide AF_Healthy">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2"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February 21, 2017</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2607" y="466725"/>
            <a:ext cx="1374588" cy="1051560"/>
          </a:xfrm>
          <a:prstGeom prst="rect">
            <a:avLst/>
          </a:prstGeom>
        </p:spPr>
      </p:pic>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65392" y="1069848"/>
            <a:ext cx="1692161" cy="460005"/>
          </a:xfrm>
          <a:prstGeom prst="rect">
            <a:avLst/>
          </a:prstGeom>
        </p:spPr>
      </p:pic>
    </p:spTree>
    <p:extLst>
      <p:ext uri="{BB962C8B-B14F-4D97-AF65-F5344CB8AC3E}">
        <p14:creationId xmlns:p14="http://schemas.microsoft.com/office/powerpoint/2010/main" val="39960224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Slide AF_Social">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2"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February 21, 2017</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2607" y="466725"/>
            <a:ext cx="1374588" cy="1051560"/>
          </a:xfrm>
          <a:prstGeom prst="rect">
            <a:avLst/>
          </a:prstGeom>
        </p:spPr>
      </p:pic>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65392" y="1069848"/>
            <a:ext cx="1692161" cy="460005"/>
          </a:xfrm>
          <a:prstGeom prst="rect">
            <a:avLst/>
          </a:prstGeom>
        </p:spPr>
      </p:pic>
    </p:spTree>
    <p:extLst>
      <p:ext uri="{BB962C8B-B14F-4D97-AF65-F5344CB8AC3E}">
        <p14:creationId xmlns:p14="http://schemas.microsoft.com/office/powerpoint/2010/main" val="31407677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0389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lide AF_all_bol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2093" y="466725"/>
            <a:ext cx="1374588" cy="1051560"/>
          </a:xfrm>
          <a:prstGeom prst="rect">
            <a:avLst/>
          </a:prstGeom>
        </p:spPr>
      </p:pic>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a:t>Click to edit Master title style</a:t>
            </a:r>
            <a:endParaRPr lang="en-US" dirty="0"/>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a:t>Click to edit Master subtitle style</a:t>
            </a:r>
            <a:endParaRPr lang="en-US" dirty="0"/>
          </a:p>
        </p:txBody>
      </p:sp>
      <p:sp>
        <p:nvSpPr>
          <p:cNvPr id="14"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February 21, 2017</a:t>
            </a:fld>
            <a:endParaRPr lang="en-US" dirty="0"/>
          </a:p>
        </p:txBody>
      </p:sp>
      <p:pic>
        <p:nvPicPr>
          <p:cNvPr id="7" name="Picture 6" descr="af00_tm_orng_rg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53966" y="1068831"/>
            <a:ext cx="1660919" cy="447081"/>
          </a:xfrm>
          <a:prstGeom prst="rect">
            <a:avLst/>
          </a:prstGeom>
        </p:spPr>
      </p:pic>
    </p:spTree>
    <p:extLst>
      <p:ext uri="{BB962C8B-B14F-4D97-AF65-F5344CB8AC3E}">
        <p14:creationId xmlns:p14="http://schemas.microsoft.com/office/powerpoint/2010/main" val="42296083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D7D3D9F-483B-4D2E-9546-1BB0A0DE023F}" type="slidenum">
              <a:rPr lang="en-US">
                <a:solidFill>
                  <a:srgbClr val="464847"/>
                </a:solidFill>
              </a:rPr>
              <a:pPr>
                <a:defRPr/>
              </a:pPr>
              <a:t>‹#›</a:t>
            </a:fld>
            <a:endParaRPr lang="en-US" dirty="0">
              <a:solidFill>
                <a:srgbClr val="464847"/>
              </a:solidFill>
            </a:endParaRPr>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solidFill>
                  <a:srgbClr val="464847"/>
                </a:solidFill>
              </a:rPr>
              <a:t>| PRESENTATION TITLE HERE | ©2011 YMCA of the USA</a:t>
            </a:r>
            <a:endParaRPr lang="en-US" dirty="0">
              <a:solidFill>
                <a:srgbClr val="464847"/>
              </a:solidFill>
            </a:endParaRPr>
          </a:p>
        </p:txBody>
      </p:sp>
    </p:spTree>
    <p:extLst>
      <p:ext uri="{BB962C8B-B14F-4D97-AF65-F5344CB8AC3E}">
        <p14:creationId xmlns:p14="http://schemas.microsoft.com/office/powerpoint/2010/main" val="158285571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ivider 1 or 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40" y="320040"/>
            <a:ext cx="8366760" cy="841248"/>
          </a:xfrm>
        </p:spPr>
        <p:txBody>
          <a:bodyPr/>
          <a:lstStyle>
            <a:lvl1pPr algn="l">
              <a:defRPr sz="2600" b="1" cap="all">
                <a:solidFill>
                  <a:schemeClr val="bg1"/>
                </a:solidFil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lvl1pPr>
              <a:defRPr smtClean="0">
                <a:solidFill>
                  <a:schemeClr val="bg1"/>
                </a:solidFill>
              </a:defRPr>
            </a:lvl1pPr>
          </a:lstStyle>
          <a:p>
            <a:pPr>
              <a:defRPr/>
            </a:pPr>
            <a:fld id="{474F9A76-05EC-4927-B4A2-A8CE3023F9C5}" type="slidenum">
              <a:rPr lang="en-US">
                <a:solidFill>
                  <a:srgbClr val="FFFFFF"/>
                </a:solidFill>
              </a:rPr>
              <a:pPr>
                <a:defRPr/>
              </a:pPr>
              <a:t>‹#›</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smtClean="0">
                <a:solidFill>
                  <a:schemeClr val="bg1"/>
                </a:solidFill>
                <a:latin typeface="Verdana" pitchFamily="64" charset="0"/>
                <a:ea typeface="ＭＳ Ｐゴシック" pitchFamily="64" charset="-128"/>
                <a:cs typeface="ＭＳ Ｐゴシック" pitchFamily="64" charset="-128"/>
              </a:defRPr>
            </a:lvl1pPr>
          </a:lstStyle>
          <a:p>
            <a:pPr>
              <a:defRPr/>
            </a:pPr>
            <a:r>
              <a:rPr lang="en-US">
                <a:solidFill>
                  <a:srgbClr val="FFFFFF"/>
                </a:solidFill>
              </a:rPr>
              <a:t>| PRESENTATION TITLE HERE | ©2011 YMCA of the USA</a:t>
            </a:r>
            <a:endParaRPr lang="en-US" dirty="0">
              <a:solidFill>
                <a:srgbClr val="FFFFFF"/>
              </a:solidFill>
            </a:endParaRPr>
          </a:p>
        </p:txBody>
      </p:sp>
      <p:sp>
        <p:nvSpPr>
          <p:cNvPr id="6" name="Content Placeholder 2"/>
          <p:cNvSpPr>
            <a:spLocks noGrp="1"/>
          </p:cNvSpPr>
          <p:nvPr>
            <p:ph idx="1"/>
          </p:nvPr>
        </p:nvSpPr>
        <p:spPr>
          <a:xfrm>
            <a:off x="354013" y="1739900"/>
            <a:ext cx="8339137" cy="4375150"/>
          </a:xfrm>
        </p:spPr>
        <p:txBody>
          <a:bodyPr/>
          <a:lstStyle>
            <a:lvl1pPr marL="457200" indent="-457200">
              <a:spcBef>
                <a:spcPts val="528"/>
              </a:spcBef>
              <a:buFont typeface="+mj-lt"/>
              <a:buAutoNum type="arabicPeriod"/>
              <a:defRPr sz="2200" b="1" cap="all" baseline="0">
                <a:solidFill>
                  <a:schemeClr val="bg1"/>
                </a:solidFill>
              </a:defRPr>
            </a:lvl1pPr>
            <a:lvl2pPr marL="740664" indent="-283464">
              <a:spcBef>
                <a:spcPts val="528"/>
              </a:spcBef>
              <a:buSzPct val="100000"/>
              <a:buFont typeface="Verdana" pitchFamily="34" charset="0"/>
              <a:buChar char="–"/>
              <a:defRPr sz="2200" baseline="0">
                <a:solidFill>
                  <a:schemeClr val="bg1"/>
                </a:solidFill>
              </a:defRPr>
            </a:lvl2pPr>
            <a:lvl3pPr marL="1143000">
              <a:spcBef>
                <a:spcPts val="528"/>
              </a:spcBef>
              <a:buFont typeface="Arial" pitchFamily="34" charset="0"/>
              <a:buChar char="•"/>
              <a:defRPr sz="2200" baseline="0">
                <a:solidFill>
                  <a:schemeClr val="bg1"/>
                </a:solidFill>
              </a:defRPr>
            </a:lvl3pPr>
            <a:lvl4pPr>
              <a:spcBef>
                <a:spcPts val="528"/>
              </a:spcBef>
              <a:defRPr sz="2200" baseline="0">
                <a:solidFill>
                  <a:schemeClr val="bg1"/>
                </a:solidFill>
              </a:defRPr>
            </a:lvl4pPr>
            <a:lvl5pPr>
              <a:spcBef>
                <a:spcPts val="528"/>
              </a:spcBef>
              <a:defRPr sz="2200" baseline="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7751501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2608" y="374904"/>
            <a:ext cx="8732520" cy="1636776"/>
          </a:xfrm>
        </p:spPr>
        <p:txBody>
          <a:bodyPr/>
          <a:lstStyle>
            <a:lvl1pPr algn="l">
              <a:lnSpc>
                <a:spcPct val="80000"/>
              </a:lnSpc>
              <a:defRPr sz="6400" b="1" cap="all">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2194727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hank You with Nam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2608" y="2756154"/>
            <a:ext cx="8732520" cy="949071"/>
          </a:xfrm>
        </p:spPr>
        <p:txBody>
          <a:bodyPr/>
          <a:lstStyle>
            <a:lvl1pPr algn="l">
              <a:lnSpc>
                <a:spcPct val="80000"/>
              </a:lnSpc>
              <a:defRPr sz="6400" b="1" cap="all">
                <a:solidFill>
                  <a:schemeClr val="bg1"/>
                </a:solidFill>
              </a:defRPr>
            </a:lvl1pPr>
          </a:lstStyle>
          <a:p>
            <a:r>
              <a:rPr lang="en-US" dirty="0"/>
              <a:t>THANK YOU</a:t>
            </a:r>
          </a:p>
        </p:txBody>
      </p:sp>
      <p:sp>
        <p:nvSpPr>
          <p:cNvPr id="5" name="Text Placeholder 4"/>
          <p:cNvSpPr>
            <a:spLocks noGrp="1"/>
          </p:cNvSpPr>
          <p:nvPr>
            <p:ph type="body" sz="quarter" idx="10" hasCustomPrompt="1"/>
          </p:nvPr>
        </p:nvSpPr>
        <p:spPr>
          <a:xfrm>
            <a:off x="276225" y="4467225"/>
            <a:ext cx="7048500" cy="1924050"/>
          </a:xfrm>
        </p:spPr>
        <p:txBody>
          <a:bodyPr/>
          <a:lstStyle>
            <a:lvl1pPr>
              <a:spcBef>
                <a:spcPts val="200"/>
              </a:spcBef>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dirty="0"/>
              <a:t>Name</a:t>
            </a:r>
          </a:p>
          <a:p>
            <a:pPr lvl="0"/>
            <a:r>
              <a:rPr lang="en-US" dirty="0"/>
              <a:t>YMCA OF THE USA</a:t>
            </a:r>
          </a:p>
          <a:p>
            <a:pPr lvl="0"/>
            <a:r>
              <a:rPr lang="en-US" dirty="0"/>
              <a:t>800 872 9622</a:t>
            </a:r>
          </a:p>
          <a:p>
            <a:pPr lvl="0"/>
            <a:r>
              <a:rPr lang="en-US" dirty="0"/>
              <a:t>name.name@ymca.net</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4812" y="466344"/>
            <a:ext cx="1376087" cy="1051560"/>
          </a:xfrm>
          <a:prstGeom prst="rect">
            <a:avLst/>
          </a:prstGeom>
        </p:spPr>
      </p:pic>
    </p:spTree>
    <p:extLst>
      <p:ext uri="{BB962C8B-B14F-4D97-AF65-F5344CB8AC3E}">
        <p14:creationId xmlns:p14="http://schemas.microsoft.com/office/powerpoint/2010/main" val="27466922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457200" y="6245225"/>
            <a:ext cx="2133600" cy="476250"/>
          </a:xfrm>
          <a:prstGeom prst="rect">
            <a:avLst/>
          </a:prstGeom>
        </p:spPr>
        <p:txBody>
          <a:bodyPr/>
          <a:lstStyle>
            <a:lvl1pPr algn="ctr">
              <a:defRPr b="1">
                <a:latin typeface="Times New Roman" pitchFamily="18" charset="0"/>
              </a:defRPr>
            </a:lvl1pPr>
          </a:lstStyle>
          <a:p>
            <a:pPr>
              <a:defRPr/>
            </a:pPr>
            <a:endParaRPr lang="en-US" dirty="0">
              <a:solidFill>
                <a:prstClr val="black"/>
              </a:solidFill>
            </a:endParaRPr>
          </a:p>
        </p:txBody>
      </p:sp>
      <p:sp>
        <p:nvSpPr>
          <p:cNvPr id="7" name="Rectangle 5"/>
          <p:cNvSpPr>
            <a:spLocks noGrp="1" noChangeArrowheads="1"/>
          </p:cNvSpPr>
          <p:nvPr>
            <p:ph type="ftr" sz="quarter" idx="11"/>
          </p:nvPr>
        </p:nvSpPr>
        <p:spPr>
          <a:xfrm>
            <a:off x="3124200" y="6245225"/>
            <a:ext cx="2895600" cy="476250"/>
          </a:xfrm>
          <a:prstGeom prst="rect">
            <a:avLst/>
          </a:prstGeom>
        </p:spPr>
        <p:txBody>
          <a:bodyPr/>
          <a:lstStyle>
            <a:lvl1pPr>
              <a:defRPr b="1">
                <a:latin typeface="Times New Roman" pitchFamily="18" charset="0"/>
              </a:defRPr>
            </a:lvl1pPr>
          </a:lstStyle>
          <a:p>
            <a:pPr>
              <a:defRPr/>
            </a:pPr>
            <a:endParaRPr lang="en-US" dirty="0">
              <a:solidFill>
                <a:prstClr val="black"/>
              </a:solidFill>
            </a:endParaRPr>
          </a:p>
        </p:txBody>
      </p:sp>
      <p:sp>
        <p:nvSpPr>
          <p:cNvPr id="8" name="Rectangle 6"/>
          <p:cNvSpPr>
            <a:spLocks noGrp="1" noChangeArrowheads="1"/>
          </p:cNvSpPr>
          <p:nvPr>
            <p:ph type="sldNum" sz="quarter" idx="12"/>
          </p:nvPr>
        </p:nvSpPr>
        <p:spPr>
          <a:xfrm>
            <a:off x="6553200" y="6245225"/>
            <a:ext cx="2133600" cy="476250"/>
          </a:xfrm>
          <a:prstGeom prst="rect">
            <a:avLst/>
          </a:prstGeom>
        </p:spPr>
        <p:txBody>
          <a:bodyPr/>
          <a:lstStyle>
            <a:lvl1pPr>
              <a:defRPr b="1">
                <a:latin typeface="Times New Roman" pitchFamily="18" charset="0"/>
              </a:defRPr>
            </a:lvl1pPr>
          </a:lstStyle>
          <a:p>
            <a:pPr>
              <a:defRPr/>
            </a:pPr>
            <a:fld id="{36E8F96B-FBE6-4AF7-8C0B-BF927466D152}"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3125168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4013" y="1739900"/>
            <a:ext cx="4092575"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8988" y="1739900"/>
            <a:ext cx="4094162"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9B2D5AC9-C07E-4D0F-9B68-74093CA5E8E6}" type="slidenum">
              <a:rPr lang="en-US">
                <a:solidFill>
                  <a:srgbClr val="464847"/>
                </a:solidFill>
              </a:rPr>
              <a:pPr>
                <a:defRPr/>
              </a:pPr>
              <a:t>‹#›</a:t>
            </a:fld>
            <a:endParaRPr lang="en-US">
              <a:solidFill>
                <a:srgbClr val="464847"/>
              </a:solidFill>
            </a:endParaRPr>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solidFill>
                  <a:srgbClr val="464847"/>
                </a:solidFill>
              </a:rPr>
              <a:t>| PRESENTATION TITLE HERE | ©2011 YMCA of the USA</a:t>
            </a:r>
            <a:endParaRPr lang="en-US" dirty="0">
              <a:solidFill>
                <a:srgbClr val="464847"/>
              </a:solidFill>
            </a:endParaRPr>
          </a:p>
        </p:txBody>
      </p:sp>
    </p:spTree>
    <p:extLst>
      <p:ext uri="{BB962C8B-B14F-4D97-AF65-F5344CB8AC3E}">
        <p14:creationId xmlns:p14="http://schemas.microsoft.com/office/powerpoint/2010/main" val="128970184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739F491E-278F-4842-9DD3-1ED96C0B2DBF}" type="slidenum">
              <a:rPr lang="en-US">
                <a:solidFill>
                  <a:srgbClr val="464847"/>
                </a:solidFill>
              </a:rPr>
              <a:pPr>
                <a:defRPr/>
              </a:pPr>
              <a:t>‹#›</a:t>
            </a:fld>
            <a:endParaRPr lang="en-US">
              <a:solidFill>
                <a:srgbClr val="464847"/>
              </a:solidFill>
            </a:endParaRPr>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solidFill>
                  <a:srgbClr val="464847"/>
                </a:solidFill>
              </a:rPr>
              <a:t>| PRESENTATION TITLE HERE | ©2011 YMCA of the USA</a:t>
            </a:r>
            <a:endParaRPr lang="en-US" dirty="0">
              <a:solidFill>
                <a:srgbClr val="464847"/>
              </a:solidFill>
            </a:endParaRPr>
          </a:p>
        </p:txBody>
      </p:sp>
    </p:spTree>
    <p:extLst>
      <p:ext uri="{BB962C8B-B14F-4D97-AF65-F5344CB8AC3E}">
        <p14:creationId xmlns:p14="http://schemas.microsoft.com/office/powerpoint/2010/main" val="253357994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E309AD80-642E-4752-95E7-F234FD1CAC30}" type="slidenum">
              <a:rPr lang="en-US">
                <a:solidFill>
                  <a:srgbClr val="464847"/>
                </a:solidFill>
              </a:rPr>
              <a:pPr>
                <a:defRPr/>
              </a:pPr>
              <a:t>‹#›</a:t>
            </a:fld>
            <a:endParaRPr lang="en-US">
              <a:solidFill>
                <a:srgbClr val="464847"/>
              </a:solidFill>
            </a:endParaRPr>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solidFill>
                  <a:srgbClr val="464847"/>
                </a:solidFill>
              </a:rPr>
              <a:t>| PRESENTATION TITLE HERE | ©2011 YMCA of the USA</a:t>
            </a:r>
            <a:endParaRPr lang="en-US" dirty="0">
              <a:solidFill>
                <a:srgbClr val="464847"/>
              </a:solidFill>
            </a:endParaRPr>
          </a:p>
        </p:txBody>
      </p:sp>
    </p:spTree>
    <p:extLst>
      <p:ext uri="{BB962C8B-B14F-4D97-AF65-F5344CB8AC3E}">
        <p14:creationId xmlns:p14="http://schemas.microsoft.com/office/powerpoint/2010/main" val="21336523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956761A3-887C-4DD5-B9CF-A38A6F8AFC8F}" type="slidenum">
              <a:rPr lang="en-US">
                <a:solidFill>
                  <a:srgbClr val="464847"/>
                </a:solidFill>
              </a:rPr>
              <a:pPr>
                <a:defRPr/>
              </a:pPr>
              <a:t>‹#›</a:t>
            </a:fld>
            <a:endParaRPr lang="en-US">
              <a:solidFill>
                <a:srgbClr val="464847"/>
              </a:solidFill>
            </a:endParaRPr>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solidFill>
                  <a:srgbClr val="464847"/>
                </a:solidFill>
              </a:rPr>
              <a:t>| PRESENTATION TITLE HERE | ©2011 YMCA of the USA</a:t>
            </a:r>
            <a:endParaRPr lang="en-US" dirty="0">
              <a:solidFill>
                <a:srgbClr val="464847"/>
              </a:solidFill>
            </a:endParaRPr>
          </a:p>
        </p:txBody>
      </p:sp>
    </p:spTree>
    <p:extLst>
      <p:ext uri="{BB962C8B-B14F-4D97-AF65-F5344CB8AC3E}">
        <p14:creationId xmlns:p14="http://schemas.microsoft.com/office/powerpoint/2010/main" val="299186918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50E8085F-83F7-4C0E-9245-522DA2328C59}" type="slidenum">
              <a:rPr lang="en-US">
                <a:solidFill>
                  <a:srgbClr val="464847"/>
                </a:solidFill>
              </a:rPr>
              <a:pPr>
                <a:defRPr/>
              </a:pPr>
              <a:t>‹#›</a:t>
            </a:fld>
            <a:endParaRPr lang="en-US">
              <a:solidFill>
                <a:srgbClr val="464847"/>
              </a:solidFill>
            </a:endParaRPr>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solidFill>
                  <a:srgbClr val="464847"/>
                </a:solidFill>
              </a:rPr>
              <a:t>| PRESENTATION TITLE HERE | ©2011 YMCA of the USA</a:t>
            </a:r>
            <a:endParaRPr lang="en-US" dirty="0">
              <a:solidFill>
                <a:srgbClr val="464847"/>
              </a:solidFill>
            </a:endParaRPr>
          </a:p>
        </p:txBody>
      </p:sp>
    </p:spTree>
    <p:extLst>
      <p:ext uri="{BB962C8B-B14F-4D97-AF65-F5344CB8AC3E}">
        <p14:creationId xmlns:p14="http://schemas.microsoft.com/office/powerpoint/2010/main" val="320123254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22DC0770-9FB8-4610-8BB9-FE2BE2544DBD}" type="slidenum">
              <a:rPr lang="en-US">
                <a:solidFill>
                  <a:srgbClr val="464847"/>
                </a:solidFill>
              </a:rPr>
              <a:pPr>
                <a:defRPr/>
              </a:pPr>
              <a:t>‹#›</a:t>
            </a:fld>
            <a:endParaRPr lang="en-US">
              <a:solidFill>
                <a:srgbClr val="464847"/>
              </a:solidFill>
            </a:endParaRPr>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solidFill>
                  <a:srgbClr val="464847"/>
                </a:solidFill>
              </a:rPr>
              <a:t>| PRESENTATION TITLE HERE | ©2011 YMCA of the USA</a:t>
            </a:r>
            <a:endParaRPr lang="en-US" dirty="0">
              <a:solidFill>
                <a:srgbClr val="464847"/>
              </a:solidFill>
            </a:endParaRPr>
          </a:p>
        </p:txBody>
      </p:sp>
    </p:spTree>
    <p:extLst>
      <p:ext uri="{BB962C8B-B14F-4D97-AF65-F5344CB8AC3E}">
        <p14:creationId xmlns:p14="http://schemas.microsoft.com/office/powerpoint/2010/main" val="101844490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F7D1158C-E9ED-4F39-ABDD-33CF79A496DC}" type="slidenum">
              <a:rPr lang="en-US">
                <a:solidFill>
                  <a:srgbClr val="464847"/>
                </a:solidFill>
              </a:rPr>
              <a:pPr>
                <a:defRPr/>
              </a:pPr>
              <a:t>‹#›</a:t>
            </a:fld>
            <a:endParaRPr lang="en-US">
              <a:solidFill>
                <a:srgbClr val="464847"/>
              </a:solidFill>
            </a:endParaRPr>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solidFill>
                  <a:srgbClr val="464847"/>
                </a:solidFill>
              </a:rPr>
              <a:t>| PRESENTATION TITLE HERE | ©2011 YMCA of the USA</a:t>
            </a:r>
            <a:endParaRPr lang="en-US" dirty="0">
              <a:solidFill>
                <a:srgbClr val="464847"/>
              </a:solidFill>
            </a:endParaRPr>
          </a:p>
        </p:txBody>
      </p:sp>
    </p:spTree>
    <p:extLst>
      <p:ext uri="{BB962C8B-B14F-4D97-AF65-F5344CB8AC3E}">
        <p14:creationId xmlns:p14="http://schemas.microsoft.com/office/powerpoint/2010/main" val="366169768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28613"/>
            <a:ext cx="2092325" cy="57864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3" y="328613"/>
            <a:ext cx="6129337" cy="5786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7869E72-FA37-4917-9BDE-D439D97A9E8E}" type="slidenum">
              <a:rPr lang="en-US">
                <a:solidFill>
                  <a:srgbClr val="464847"/>
                </a:solidFill>
              </a:rPr>
              <a:pPr>
                <a:defRPr/>
              </a:pPr>
              <a:t>‹#›</a:t>
            </a:fld>
            <a:endParaRPr lang="en-US">
              <a:solidFill>
                <a:srgbClr val="464847"/>
              </a:solidFill>
            </a:endParaRPr>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solidFill>
                  <a:srgbClr val="464847"/>
                </a:solidFill>
              </a:rPr>
              <a:t>| PRESENTATION TITLE HERE | ©2011 YMCA of the USA</a:t>
            </a:r>
            <a:endParaRPr lang="en-US" dirty="0">
              <a:solidFill>
                <a:srgbClr val="464847"/>
              </a:solidFill>
            </a:endParaRPr>
          </a:p>
        </p:txBody>
      </p:sp>
    </p:spTree>
    <p:extLst>
      <p:ext uri="{BB962C8B-B14F-4D97-AF65-F5344CB8AC3E}">
        <p14:creationId xmlns:p14="http://schemas.microsoft.com/office/powerpoint/2010/main" val="12428570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Slide AF_Youth">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2093" y="466725"/>
            <a:ext cx="1374588" cy="1051560"/>
          </a:xfrm>
          <a:prstGeom prst="rect">
            <a:avLst/>
          </a:prstGeom>
        </p:spPr>
      </p:pic>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a:t>Click to edit Master title style</a:t>
            </a:r>
            <a:endParaRPr lang="en-US" dirty="0"/>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a:t>Click to edit Master subtitle style</a:t>
            </a:r>
            <a:endParaRPr lang="en-US" dirty="0"/>
          </a:p>
        </p:txBody>
      </p:sp>
      <p:sp>
        <p:nvSpPr>
          <p:cNvPr id="14"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February 21, 2017</a:t>
            </a:fld>
            <a:endParaRPr lang="en-US" dirty="0"/>
          </a:p>
        </p:txBody>
      </p:sp>
      <p:pic>
        <p:nvPicPr>
          <p:cNvPr id="7" name="Picture 6" descr="af00_tm_orng_rg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53967" y="1068831"/>
            <a:ext cx="1660917" cy="447081"/>
          </a:xfrm>
          <a:prstGeom prst="rect">
            <a:avLst/>
          </a:prstGeom>
        </p:spPr>
      </p:pic>
    </p:spTree>
    <p:extLst>
      <p:ext uri="{BB962C8B-B14F-4D97-AF65-F5344CB8AC3E}">
        <p14:creationId xmlns:p14="http://schemas.microsoft.com/office/powerpoint/2010/main" val="67476012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Slide AF_Healthy">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a:t>Click to edit Master title style</a:t>
            </a:r>
            <a:endParaRPr lang="en-US" dirty="0"/>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a:t>Click to edit Master subtitle style</a:t>
            </a:r>
            <a:endParaRPr lang="en-US" dirty="0"/>
          </a:p>
        </p:txBody>
      </p:sp>
      <p:sp>
        <p:nvSpPr>
          <p:cNvPr id="14"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February 21, 2017</a:t>
            </a:fld>
            <a:endParaRPr lang="en-US" dirty="0"/>
          </a:p>
        </p:txBody>
      </p:sp>
      <p:pic>
        <p:nvPicPr>
          <p:cNvPr id="7" name="Picture 6" descr="af00_tm_orng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53967" y="1068831"/>
            <a:ext cx="1660917" cy="447080"/>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2093" y="466725"/>
            <a:ext cx="1374588" cy="1051560"/>
          </a:xfrm>
          <a:prstGeom prst="rect">
            <a:avLst/>
          </a:prstGeom>
        </p:spPr>
      </p:pic>
    </p:spTree>
    <p:extLst>
      <p:ext uri="{BB962C8B-B14F-4D97-AF65-F5344CB8AC3E}">
        <p14:creationId xmlns:p14="http://schemas.microsoft.com/office/powerpoint/2010/main" val="37292088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solidFill>
                  <a:schemeClr val="tx1"/>
                </a:solidFill>
                <a:effectLst/>
              </a:defRPr>
            </a:lvl1pPr>
          </a:lstStyle>
          <a:p>
            <a:r>
              <a:rPr lang="en-US" dirty="0"/>
              <a:t>Header – Myriad Pro, bold, shadow, 20pt</a:t>
            </a:r>
          </a:p>
        </p:txBody>
      </p:sp>
      <p:sp>
        <p:nvSpPr>
          <p:cNvPr id="3" name="Content Placeholder 2"/>
          <p:cNvSpPr>
            <a:spLocks noGrp="1"/>
          </p:cNvSpPr>
          <p:nvPr>
            <p:ph idx="1" hasCustomPrompt="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4"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Paragraph of type</a:t>
            </a:r>
          </a:p>
          <a:p>
            <a:pPr lvl="0"/>
            <a:r>
              <a:rPr lang="en-US" dirty="0"/>
              <a:t>Myriad Pro, 14pt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801158574"/>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Slide AF_Social">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a:t>Click to edit Master title style</a:t>
            </a:r>
            <a:endParaRPr lang="en-US" dirty="0"/>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a:t>Click to edit Master subtitle style</a:t>
            </a:r>
            <a:endParaRPr lang="en-US" dirty="0"/>
          </a:p>
        </p:txBody>
      </p:sp>
      <p:sp>
        <p:nvSpPr>
          <p:cNvPr id="14"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February 21, 2017</a:t>
            </a:fld>
            <a:endParaRPr lang="en-US" dirty="0"/>
          </a:p>
        </p:txBody>
      </p:sp>
      <p:pic>
        <p:nvPicPr>
          <p:cNvPr id="7" name="Picture 6" descr="af00_tm_orng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53969" y="1068831"/>
            <a:ext cx="1660913" cy="447080"/>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2093" y="466725"/>
            <a:ext cx="1374588" cy="1051560"/>
          </a:xfrm>
          <a:prstGeom prst="rect">
            <a:avLst/>
          </a:prstGeom>
        </p:spPr>
      </p:pic>
    </p:spTree>
    <p:extLst>
      <p:ext uri="{BB962C8B-B14F-4D97-AF65-F5344CB8AC3E}">
        <p14:creationId xmlns:p14="http://schemas.microsoft.com/office/powerpoint/2010/main" val="6857081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772400" cy="1143000"/>
          </a:xfrm>
          <a:prstGeom prst="rect">
            <a:avLst/>
          </a:prstGeom>
        </p:spPr>
        <p:txBody>
          <a:bodyPr/>
          <a:lstStyle>
            <a:lvl1pPr algn="l" defTabSz="914400" rtl="0" eaLnBrk="1" latinLnBrk="0" hangingPunct="1">
              <a:spcBef>
                <a:spcPct val="0"/>
              </a:spcBef>
              <a:buNone/>
              <a:defRPr lang="en-US" sz="3200" b="1" kern="1200" dirty="0">
                <a:solidFill>
                  <a:srgbClr val="003F72"/>
                </a:solidFill>
                <a:latin typeface="+mj-lt"/>
                <a:ea typeface="Tahoma" pitchFamily="34" charset="0"/>
                <a:cs typeface="Tahoma"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1371600" y="1524000"/>
            <a:ext cx="7772400" cy="4114800"/>
          </a:xfrm>
          <a:prstGeom prst="rect">
            <a:avLst/>
          </a:prstGeom>
        </p:spPr>
        <p:txBody>
          <a:bodyPr/>
          <a:lstStyle/>
          <a:p>
            <a:pPr lvl="0"/>
            <a:endParaRPr lang="en-US" noProof="0" dirty="0" smtClean="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solidFill>
                <a:srgbClr val="000000"/>
              </a:solidFill>
              <a:latin typeface="Georgia"/>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solidFill>
                <a:srgbClr val="000000"/>
              </a:solidFill>
              <a:latin typeface="Georgia"/>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1A4EBD27-DC53-4898-B72E-5655E4B22A68}" type="slidenum">
              <a:rPr lang="en-US">
                <a:solidFill>
                  <a:srgbClr val="000000"/>
                </a:solidFill>
                <a:latin typeface="Georgia"/>
              </a:rPr>
              <a:pPr>
                <a:defRPr/>
              </a:pPr>
              <a:t>‹#›</a:t>
            </a:fld>
            <a:endParaRPr lang="en-US" dirty="0">
              <a:solidFill>
                <a:srgbClr val="000000"/>
              </a:solidFill>
              <a:latin typeface="Georgia"/>
            </a:endParaRPr>
          </a:p>
        </p:txBody>
      </p:sp>
    </p:spTree>
    <p:extLst>
      <p:ext uri="{BB962C8B-B14F-4D97-AF65-F5344CB8AC3E}">
        <p14:creationId xmlns:p14="http://schemas.microsoft.com/office/powerpoint/2010/main" val="80577794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solidFill>
                  <a:prstClr val="black"/>
                </a:solidFill>
              </a:rPr>
              <a:pPr/>
              <a:t>‹#›</a:t>
            </a:fld>
            <a:endParaRPr lang="en-US" dirty="0">
              <a:solidFill>
                <a:prstClr val="black"/>
              </a:solidFill>
            </a:endParaRPr>
          </a:p>
        </p:txBody>
      </p:sp>
      <p:sp>
        <p:nvSpPr>
          <p:cNvPr id="34"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a:t>Insert partner organization logo</a:t>
            </a:r>
          </a:p>
        </p:txBody>
      </p:sp>
      <p:sp>
        <p:nvSpPr>
          <p:cNvPr id="8" name="Picture Placeholder 11" descr="Image"/>
          <p:cNvSpPr>
            <a:spLocks noGrp="1"/>
          </p:cNvSpPr>
          <p:nvPr>
            <p:ph type="pic" sz="quarter" idx="14" hasCustomPrompt="1"/>
          </p:nvPr>
        </p:nvSpPr>
        <p:spPr>
          <a:xfrm>
            <a:off x="3838586" y="1576873"/>
            <a:ext cx="4954723" cy="3685032"/>
          </a:xfrm>
          <a:prstGeom prst="rect">
            <a:avLst/>
          </a:prstGeom>
          <a:ln w="12700">
            <a:solidFill>
              <a:schemeClr val="bg1">
                <a:lumMod val="85000"/>
              </a:schemeClr>
            </a:solidFill>
          </a:ln>
        </p:spPr>
        <p:txBody>
          <a:bodyPr>
            <a:normAutofit/>
          </a:bodyPr>
          <a:lstStyle>
            <a:lvl1pPr marL="0" indent="0">
              <a:buNone/>
              <a:defRPr sz="2400">
                <a:latin typeface="Verdana"/>
                <a:cs typeface="Verdana"/>
              </a:defRPr>
            </a:lvl1pPr>
          </a:lstStyle>
          <a:p>
            <a:r>
              <a:rPr lang="en-US" dirty="0"/>
              <a:t>Click to add image</a:t>
            </a:r>
          </a:p>
        </p:txBody>
      </p:sp>
      <p:sp>
        <p:nvSpPr>
          <p:cNvPr id="11" name="Text Placeholder 10"/>
          <p:cNvSpPr>
            <a:spLocks noGrp="1"/>
          </p:cNvSpPr>
          <p:nvPr>
            <p:ph type="body" sz="quarter" idx="20" hasCustomPrompt="1"/>
          </p:nvPr>
        </p:nvSpPr>
        <p:spPr>
          <a:xfrm>
            <a:off x="371268" y="1572768"/>
            <a:ext cx="3097205"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2"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a:t>Click to add slide header</a:t>
            </a: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solidFill>
                  <a:prstClr val="black"/>
                </a:solidFill>
              </a:rPr>
              <a:pPr/>
              <a:t>‹#›</a:t>
            </a:fld>
            <a:endParaRPr lang="en-US" dirty="0">
              <a:solidFill>
                <a:prstClr val="black"/>
              </a:solidFill>
            </a:endParaRPr>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a:t>Insert partner organization logo</a:t>
            </a:r>
          </a:p>
        </p:txBody>
      </p:sp>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a:t>Click to add slide header</a:t>
            </a: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21"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solidFill>
                  <a:prstClr val="black"/>
                </a:solidFill>
              </a:rPr>
              <a:pPr/>
              <a:t>‹#›</a:t>
            </a:fld>
            <a:endParaRPr lang="en-US" dirty="0">
              <a:solidFill>
                <a:prstClr val="black"/>
              </a:solidFill>
            </a:endParaRPr>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a:t>Insert partner organization logo</a:t>
            </a:r>
          </a:p>
        </p:txBody>
      </p:sp>
      <p:sp>
        <p:nvSpPr>
          <p:cNvPr id="8" name="Picture Placeholder 11" descr="Image"/>
          <p:cNvSpPr>
            <a:spLocks noGrp="1"/>
          </p:cNvSpPr>
          <p:nvPr>
            <p:ph type="pic" sz="quarter" idx="14"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a:t>Click to add image</a:t>
            </a:r>
          </a:p>
        </p:txBody>
      </p:sp>
      <p:sp>
        <p:nvSpPr>
          <p:cNvPr id="7"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a:t>Click to add slide header</a:t>
            </a: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28"/>
          <p:cNvSpPr>
            <a:spLocks noGrp="1" noChangeArrowheads="1"/>
          </p:cNvSpPr>
          <p:nvPr>
            <p:ph type="sldNum" sz="quarter" idx="10"/>
          </p:nvPr>
        </p:nvSpPr>
        <p:spPr>
          <a:ln/>
        </p:spPr>
        <p:txBody>
          <a:bodyPr/>
          <a:lstStyle>
            <a:lvl1pPr>
              <a:defRPr/>
            </a:lvl1pPr>
          </a:lstStyle>
          <a:p>
            <a:pPr>
              <a:defRPr/>
            </a:pPr>
            <a:fld id="{87A42AFF-E73B-487B-9783-10FFC85EF676}" type="slidenum">
              <a:rPr lang="en-US"/>
              <a:pPr>
                <a:defRPr/>
              </a:pPr>
              <a:t>‹#›</a:t>
            </a:fld>
            <a:endParaRPr lang="en-US"/>
          </a:p>
        </p:txBody>
      </p:sp>
    </p:spTree>
    <p:extLst>
      <p:ext uri="{BB962C8B-B14F-4D97-AF65-F5344CB8AC3E}">
        <p14:creationId xmlns:p14="http://schemas.microsoft.com/office/powerpoint/2010/main" val="40977942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17"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solidFill>
                  <a:prstClr val="black"/>
                </a:solidFill>
              </a:rPr>
              <a:pPr/>
              <a:t>‹#›</a:t>
            </a:fld>
            <a:endParaRPr lang="en-US" dirty="0">
              <a:solidFill>
                <a:prstClr val="black"/>
              </a:solidFill>
            </a:endParaRPr>
          </a:p>
        </p:txBody>
      </p:sp>
      <p:sp>
        <p:nvSpPr>
          <p:cNvPr id="7"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a:t>Insert partner organization logo</a:t>
            </a:r>
          </a:p>
        </p:txBody>
      </p:sp>
      <p:sp>
        <p:nvSpPr>
          <p:cNvPr id="4" name="Chart Placeholder 2" descr="Chart"/>
          <p:cNvSpPr>
            <a:spLocks noGrp="1"/>
          </p:cNvSpPr>
          <p:nvPr>
            <p:ph type="chart" sz="quarter" idx="16"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a:t>Click to add chart</a:t>
            </a:r>
          </a:p>
        </p:txBody>
      </p:sp>
      <p:sp>
        <p:nvSpPr>
          <p:cNvPr id="6"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a:t>Click to add slide header</a:t>
            </a: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648" cy="1066800"/>
          </a:xfrm>
        </p:spPr>
        <p:txBody>
          <a:bodyPr/>
          <a:lstStyle>
            <a:lvl1pPr>
              <a:defRPr sz="3200" b="0">
                <a:solidFill>
                  <a:srgbClr val="003F72"/>
                </a:solidFill>
                <a:latin typeface="Arial Black"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1600200" y="1676400"/>
            <a:ext cx="7086600" cy="4672584"/>
          </a:xfrm>
        </p:spPr>
        <p:txBody>
          <a:bodyPr/>
          <a:lstStyle>
            <a:lvl1pPr>
              <a:defRPr sz="2400">
                <a:latin typeface="Calibri" pitchFamily="34" charset="0"/>
                <a:cs typeface="Arial" pitchFamily="34" charset="0"/>
              </a:defRPr>
            </a:lvl1pPr>
            <a:lvl2pPr>
              <a:defRPr sz="2400">
                <a:latin typeface="Calibri" pitchFamily="34" charset="0"/>
                <a:cs typeface="Arial" pitchFamily="34" charset="0"/>
              </a:defRPr>
            </a:lvl2pPr>
            <a:lvl3pPr>
              <a:defRPr sz="2400">
                <a:latin typeface="Calibri" pitchFamily="34" charset="0"/>
                <a:cs typeface="Arial" pitchFamily="34" charset="0"/>
              </a:defRPr>
            </a:lvl3pPr>
            <a:lvl4pPr>
              <a:defRPr sz="2400">
                <a:latin typeface="Calibri" pitchFamily="34" charset="0"/>
                <a:cs typeface="Arial" pitchFamily="34" charset="0"/>
              </a:defRPr>
            </a:lvl4pPr>
            <a:lvl5pPr>
              <a:defRPr sz="2400">
                <a:latin typeface="Calibri"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8"/>
          <p:cNvSpPr>
            <a:spLocks noGrp="1" noChangeArrowheads="1"/>
          </p:cNvSpPr>
          <p:nvPr>
            <p:ph type="sldNum" sz="quarter" idx="10"/>
          </p:nvPr>
        </p:nvSpPr>
        <p:spPr>
          <a:ln/>
        </p:spPr>
        <p:txBody>
          <a:bodyPr/>
          <a:lstStyle>
            <a:lvl1pPr>
              <a:defRPr/>
            </a:lvl1pPr>
          </a:lstStyle>
          <a:p>
            <a:pPr>
              <a:defRPr/>
            </a:pPr>
            <a:fld id="{F06DED65-1D12-479A-8F23-EE0EEE44FA49}" type="slidenum">
              <a:rPr lang="en-US">
                <a:solidFill>
                  <a:prstClr val="black"/>
                </a:solidFill>
              </a:rPr>
              <a:pPr>
                <a:defRPr/>
              </a:pPr>
              <a:t>‹#›</a:t>
            </a:fld>
            <a:endParaRPr lang="en-US" dirty="0">
              <a:solidFill>
                <a:prstClr val="black"/>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solidFill>
                  <a:prstClr val="black"/>
                </a:solidFill>
              </a:rPr>
              <a:pPr/>
              <a:t>‹#›</a:t>
            </a:fld>
            <a:endParaRPr lang="en-US" dirty="0">
              <a:solidFill>
                <a:prstClr val="black"/>
              </a:solidFill>
            </a:endParaRPr>
          </a:p>
        </p:txBody>
      </p:sp>
      <p:sp>
        <p:nvSpPr>
          <p:cNvPr id="34"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8" name="Picture Placeholder 11" descr="Image"/>
          <p:cNvSpPr>
            <a:spLocks noGrp="1"/>
          </p:cNvSpPr>
          <p:nvPr>
            <p:ph type="pic" sz="quarter" idx="14" hasCustomPrompt="1"/>
          </p:nvPr>
        </p:nvSpPr>
        <p:spPr>
          <a:xfrm>
            <a:off x="3838586" y="1576873"/>
            <a:ext cx="4954723" cy="3685032"/>
          </a:xfrm>
          <a:prstGeom prst="rect">
            <a:avLst/>
          </a:prstGeom>
          <a:ln w="12700">
            <a:solidFill>
              <a:schemeClr val="bg1">
                <a:lumMod val="85000"/>
              </a:schemeClr>
            </a:solidFill>
          </a:ln>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11" name="Text Placeholder 10"/>
          <p:cNvSpPr>
            <a:spLocks noGrp="1"/>
          </p:cNvSpPr>
          <p:nvPr>
            <p:ph type="body" sz="quarter" idx="20" hasCustomPrompt="1"/>
          </p:nvPr>
        </p:nvSpPr>
        <p:spPr>
          <a:xfrm>
            <a:off x="371268" y="1572768"/>
            <a:ext cx="3097205"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12"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241020654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solidFill>
                  <a:prstClr val="black"/>
                </a:solidFill>
              </a:rPr>
              <a:pPr/>
              <a:t>‹#›</a:t>
            </a:fld>
            <a:endParaRPr lang="en-US" dirty="0">
              <a:solidFill>
                <a:prstClr val="black"/>
              </a:solidFill>
            </a:endParaRPr>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9"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34531064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21"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solidFill>
                  <a:prstClr val="black"/>
                </a:solidFill>
              </a:rPr>
              <a:pPr/>
              <a:t>‹#›</a:t>
            </a:fld>
            <a:endParaRPr lang="en-US" dirty="0">
              <a:solidFill>
                <a:prstClr val="black"/>
              </a:solidFill>
            </a:endParaRPr>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8" name="Picture Placeholder 11" descr="Image"/>
          <p:cNvSpPr>
            <a:spLocks noGrp="1"/>
          </p:cNvSpPr>
          <p:nvPr>
            <p:ph type="pic" sz="quarter" idx="14"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7"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18963434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17"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solidFill>
                  <a:prstClr val="black"/>
                </a:solidFill>
              </a:rPr>
              <a:pPr/>
              <a:t>‹#›</a:t>
            </a:fld>
            <a:endParaRPr lang="en-US" dirty="0">
              <a:solidFill>
                <a:prstClr val="black"/>
              </a:solidFill>
            </a:endParaRPr>
          </a:p>
        </p:txBody>
      </p:sp>
      <p:sp>
        <p:nvSpPr>
          <p:cNvPr id="7"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4" name="Chart Placeholder 2" descr="Chart"/>
          <p:cNvSpPr>
            <a:spLocks noGrp="1"/>
          </p:cNvSpPr>
          <p:nvPr>
            <p:ph type="chart" sz="quarter" idx="16"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chart</a:t>
            </a:r>
            <a:endParaRPr lang="en-US" dirty="0"/>
          </a:p>
        </p:txBody>
      </p:sp>
      <p:sp>
        <p:nvSpPr>
          <p:cNvPr id="6"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37017822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418988324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79386"/>
            <a:ext cx="8229600" cy="1143000"/>
          </a:xfrm>
          <a:prstGeom prst="rect">
            <a:avLst/>
          </a:prstGeom>
        </p:spPr>
        <p:txBody>
          <a:bodyPr lIns="68644" tIns="34322" rIns="68644" bIns="34322">
            <a:normAutofit/>
          </a:bodyPr>
          <a:lstStyle>
            <a:lvl1pPr>
              <a:defRPr sz="3000" b="1">
                <a:solidFill>
                  <a:schemeClr val="accent2">
                    <a:lumMod val="75000"/>
                  </a:schemeClr>
                </a:solidFill>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2034582"/>
            <a:ext cx="8229600" cy="3694699"/>
          </a:xfrm>
          <a:prstGeom prst="rect">
            <a:avLst/>
          </a:prstGeom>
        </p:spPr>
        <p:txBody>
          <a:bodyPr lIns="68644" tIns="34322" rIns="68644" bIns="34322">
            <a:normAutofit/>
          </a:bodyPr>
          <a:lstStyle>
            <a:lvl1pPr>
              <a:buClr>
                <a:srgbClr val="793374"/>
              </a:buClr>
              <a:defRPr sz="2700">
                <a:latin typeface="Arial" pitchFamily="34" charset="0"/>
                <a:cs typeface="Arial" pitchFamily="34" charset="0"/>
              </a:defRPr>
            </a:lvl1pPr>
            <a:lvl2pPr>
              <a:buClr>
                <a:srgbClr val="793374"/>
              </a:buClr>
              <a:defRPr sz="2400">
                <a:latin typeface="Arial" pitchFamily="34" charset="0"/>
                <a:cs typeface="Arial" pitchFamily="34" charset="0"/>
              </a:defRPr>
            </a:lvl2pPr>
            <a:lvl3pPr>
              <a:buClr>
                <a:srgbClr val="793374"/>
              </a:buClr>
              <a:defRPr sz="1800">
                <a:latin typeface="Arial" pitchFamily="34" charset="0"/>
                <a:cs typeface="Arial" pitchFamily="34" charset="0"/>
              </a:defRPr>
            </a:lvl3pPr>
            <a:lvl4pPr>
              <a:buClr>
                <a:srgbClr val="793374"/>
              </a:buClr>
              <a:defRPr sz="1500">
                <a:latin typeface="Arial" pitchFamily="34" charset="0"/>
                <a:cs typeface="Arial" pitchFamily="34" charset="0"/>
              </a:defRPr>
            </a:lvl4pPr>
            <a:lvl5pPr>
              <a:buClr>
                <a:srgbClr val="793374"/>
              </a:buClr>
              <a:defRPr sz="15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74132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648" cy="1066800"/>
          </a:xfrm>
        </p:spPr>
        <p:txBody>
          <a:bodyPr/>
          <a:lstStyle>
            <a:lvl1pPr>
              <a:defRPr sz="3200" b="0">
                <a:solidFill>
                  <a:srgbClr val="003F72"/>
                </a:solidFill>
                <a:latin typeface="Arial Black"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1600200" y="1676400"/>
            <a:ext cx="7086600" cy="4672584"/>
          </a:xfrm>
        </p:spPr>
        <p:txBody>
          <a:bodyPr/>
          <a:lstStyle>
            <a:lvl1pPr>
              <a:defRPr sz="2400">
                <a:latin typeface="Calibri" pitchFamily="34" charset="0"/>
                <a:cs typeface="Arial" pitchFamily="34" charset="0"/>
              </a:defRPr>
            </a:lvl1pPr>
            <a:lvl2pPr>
              <a:defRPr sz="2400">
                <a:latin typeface="Calibri" pitchFamily="34" charset="0"/>
                <a:cs typeface="Arial" pitchFamily="34" charset="0"/>
              </a:defRPr>
            </a:lvl2pPr>
            <a:lvl3pPr>
              <a:defRPr sz="2400">
                <a:latin typeface="Calibri" pitchFamily="34" charset="0"/>
                <a:cs typeface="Arial" pitchFamily="34" charset="0"/>
              </a:defRPr>
            </a:lvl3pPr>
            <a:lvl4pPr>
              <a:defRPr sz="2400">
                <a:latin typeface="Calibri" pitchFamily="34" charset="0"/>
                <a:cs typeface="Arial" pitchFamily="34" charset="0"/>
              </a:defRPr>
            </a:lvl4pPr>
            <a:lvl5pPr>
              <a:defRPr sz="2400">
                <a:latin typeface="Calibri"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82614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987540"/>
      </p:ext>
    </p:extLst>
  </p:cSld>
  <p:clrMapOvr>
    <a:masterClrMapping/>
  </p:clrMapOvr>
  <p:transition spd="slow" advClick="0"/>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Picture Placeholder 2" descr="Partner organization logo"/>
          <p:cNvSpPr>
            <a:spLocks noGrp="1"/>
          </p:cNvSpPr>
          <p:nvPr>
            <p:ph type="pic" sz="quarter" idx="15" hasCustomPrompt="1"/>
          </p:nvPr>
        </p:nvSpPr>
        <p:spPr>
          <a:xfrm>
            <a:off x="5227868" y="5828462"/>
            <a:ext cx="2019300" cy="774700"/>
          </a:xfrm>
          <a:prstGeom prst="rect">
            <a:avLst/>
          </a:prstGeom>
        </p:spPr>
        <p:txBody>
          <a:bodyPr anchor="ctr"/>
          <a:lstStyle>
            <a:lvl1pPr marL="0" indent="0" algn="ctr">
              <a:buNone/>
              <a:defRPr sz="1600" baseline="0"/>
            </a:lvl1pPr>
          </a:lstStyle>
          <a:p>
            <a:r>
              <a:rPr lang="en-US" dirty="0" smtClean="0"/>
              <a:t>Insert partner organization logo</a:t>
            </a:r>
            <a:endParaRPr lang="en-US" dirty="0"/>
          </a:p>
        </p:txBody>
      </p:sp>
      <p:sp>
        <p:nvSpPr>
          <p:cNvPr id="6" name="Text Placeholder 8"/>
          <p:cNvSpPr>
            <a:spLocks noGrp="1"/>
          </p:cNvSpPr>
          <p:nvPr>
            <p:ph type="body" sz="quarter" idx="14" hasCustomPrompt="1"/>
          </p:nvPr>
        </p:nvSpPr>
        <p:spPr>
          <a:xfrm>
            <a:off x="1227138" y="3026222"/>
            <a:ext cx="6689725" cy="707254"/>
          </a:xfrm>
          <a:prstGeom prst="rect">
            <a:avLst/>
          </a:prstGeom>
        </p:spPr>
        <p:txBody>
          <a:bodyPr anchor="ctr">
            <a:normAutofit/>
          </a:bodyPr>
          <a:lstStyle>
            <a:lvl1pPr marL="0" indent="0" algn="ctr">
              <a:buNone/>
              <a:defRPr sz="2400" b="0" baseline="0">
                <a:solidFill>
                  <a:schemeClr val="bg1"/>
                </a:solidFill>
                <a:latin typeface="Verdana"/>
                <a:cs typeface="Verdana"/>
              </a:defRPr>
            </a:lvl1pPr>
          </a:lstStyle>
          <a:p>
            <a:pPr lvl="0"/>
            <a:r>
              <a:rPr lang="en-US" dirty="0" smtClean="0"/>
              <a:t>Click to add presenters’ names</a:t>
            </a:r>
            <a:endParaRPr lang="en-US" dirty="0"/>
          </a:p>
        </p:txBody>
      </p:sp>
      <p:sp>
        <p:nvSpPr>
          <p:cNvPr id="2" name="Title 1"/>
          <p:cNvSpPr>
            <a:spLocks noGrp="1"/>
          </p:cNvSpPr>
          <p:nvPr>
            <p:ph type="title" hasCustomPrompt="1"/>
          </p:nvPr>
        </p:nvSpPr>
        <p:spPr>
          <a:xfrm>
            <a:off x="960438" y="1700659"/>
            <a:ext cx="7223125" cy="1195977"/>
          </a:xfrm>
          <a:prstGeom prst="rect">
            <a:avLst/>
          </a:prstGeom>
        </p:spPr>
        <p:txBody>
          <a:bodyPr vert="horz" lIns="0" tIns="0" rIns="0" bIns="0" anchor="ctr" anchorCtr="0"/>
          <a:lstStyle>
            <a:lvl1pPr>
              <a:defRPr sz="4400" baseline="0">
                <a:solidFill>
                  <a:schemeClr val="bg1"/>
                </a:solidFill>
                <a:latin typeface="Verdana" charset="0"/>
                <a:ea typeface="Verdana" charset="0"/>
                <a:cs typeface="Verdana" charset="0"/>
              </a:defRPr>
            </a:lvl1pPr>
          </a:lstStyle>
          <a:p>
            <a:r>
              <a:rPr lang="en-US" dirty="0" smtClean="0"/>
              <a:t>Click to add Presentation Title</a:t>
            </a:r>
            <a:endParaRPr lang="en-US" dirty="0"/>
          </a:p>
        </p:txBody>
      </p:sp>
    </p:spTree>
    <p:extLst>
      <p:ext uri="{BB962C8B-B14F-4D97-AF65-F5344CB8AC3E}">
        <p14:creationId xmlns:p14="http://schemas.microsoft.com/office/powerpoint/2010/main" val="338751782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Picture Placeholder 2" descr="Partner organization logo"/>
          <p:cNvSpPr>
            <a:spLocks noGrp="1"/>
          </p:cNvSpPr>
          <p:nvPr>
            <p:ph type="pic" sz="quarter" idx="15" hasCustomPrompt="1"/>
          </p:nvPr>
        </p:nvSpPr>
        <p:spPr>
          <a:xfrm>
            <a:off x="5227868" y="5828462"/>
            <a:ext cx="2019300" cy="774700"/>
          </a:xfrm>
          <a:prstGeom prst="rect">
            <a:avLst/>
          </a:prstGeom>
        </p:spPr>
        <p:txBody>
          <a:bodyPr anchor="ctr"/>
          <a:lstStyle>
            <a:lvl1pPr marL="0" indent="0" algn="ctr">
              <a:buNone/>
              <a:defRPr sz="1600" baseline="0"/>
            </a:lvl1pPr>
          </a:lstStyle>
          <a:p>
            <a:r>
              <a:rPr lang="en-US" dirty="0" smtClean="0"/>
              <a:t>Insert partner organization logo</a:t>
            </a:r>
            <a:endParaRPr lang="en-US" dirty="0"/>
          </a:p>
        </p:txBody>
      </p:sp>
      <p:sp>
        <p:nvSpPr>
          <p:cNvPr id="6" name="Text Placeholder 8"/>
          <p:cNvSpPr>
            <a:spLocks noGrp="1"/>
          </p:cNvSpPr>
          <p:nvPr>
            <p:ph type="body" sz="quarter" idx="14" hasCustomPrompt="1"/>
          </p:nvPr>
        </p:nvSpPr>
        <p:spPr>
          <a:xfrm>
            <a:off x="1227138" y="3026222"/>
            <a:ext cx="6689725" cy="707254"/>
          </a:xfrm>
          <a:prstGeom prst="rect">
            <a:avLst/>
          </a:prstGeom>
        </p:spPr>
        <p:txBody>
          <a:bodyPr anchor="ctr">
            <a:normAutofit/>
          </a:bodyPr>
          <a:lstStyle>
            <a:lvl1pPr marL="0" indent="0" algn="ctr">
              <a:buNone/>
              <a:defRPr sz="2400" b="0" baseline="0">
                <a:solidFill>
                  <a:schemeClr val="bg1"/>
                </a:solidFill>
                <a:latin typeface="Verdana"/>
                <a:cs typeface="Verdana"/>
              </a:defRPr>
            </a:lvl1pPr>
          </a:lstStyle>
          <a:p>
            <a:pPr lvl="0"/>
            <a:r>
              <a:rPr lang="en-US" dirty="0" smtClean="0"/>
              <a:t>Click to add presenters’ names</a:t>
            </a:r>
            <a:endParaRPr lang="en-US" dirty="0"/>
          </a:p>
        </p:txBody>
      </p:sp>
      <p:sp>
        <p:nvSpPr>
          <p:cNvPr id="2" name="Title 1"/>
          <p:cNvSpPr>
            <a:spLocks noGrp="1"/>
          </p:cNvSpPr>
          <p:nvPr>
            <p:ph type="title" hasCustomPrompt="1"/>
          </p:nvPr>
        </p:nvSpPr>
        <p:spPr>
          <a:xfrm>
            <a:off x="960438" y="1700659"/>
            <a:ext cx="7223125" cy="1195977"/>
          </a:xfrm>
          <a:prstGeom prst="rect">
            <a:avLst/>
          </a:prstGeom>
        </p:spPr>
        <p:txBody>
          <a:bodyPr vert="horz" lIns="0" tIns="0" rIns="0" bIns="0" anchor="ctr" anchorCtr="0"/>
          <a:lstStyle>
            <a:lvl1pPr>
              <a:defRPr sz="4400" baseline="0">
                <a:solidFill>
                  <a:schemeClr val="bg1"/>
                </a:solidFill>
                <a:latin typeface="Verdana" charset="0"/>
                <a:ea typeface="Verdana" charset="0"/>
                <a:cs typeface="Verdana" charset="0"/>
              </a:defRPr>
            </a:lvl1pPr>
          </a:lstStyle>
          <a:p>
            <a:r>
              <a:rPr lang="en-US" dirty="0" smtClean="0"/>
              <a:t>Click to add Presentation Title</a:t>
            </a:r>
            <a:endParaRPr lang="en-US" dirty="0"/>
          </a:p>
        </p:txBody>
      </p:sp>
    </p:spTree>
    <p:extLst>
      <p:ext uri="{BB962C8B-B14F-4D97-AF65-F5344CB8AC3E}">
        <p14:creationId xmlns:p14="http://schemas.microsoft.com/office/powerpoint/2010/main" val="395177506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CD4C121-8459-4CC7-8896-B2E46E618216}" type="datetime1">
              <a:rPr lang="en-US" smtClean="0">
                <a:solidFill>
                  <a:prstClr val="black">
                    <a:tint val="75000"/>
                  </a:prstClr>
                </a:solidFill>
              </a:rPr>
              <a:pPr/>
              <a:t>2/27/2017</a:t>
            </a:fld>
            <a:endParaRPr lang="en-US" dirty="0">
              <a:solidFill>
                <a:prstClr val="black">
                  <a:tint val="75000"/>
                </a:prstClr>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461376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DB44D14B-347F-4DAE-9FCC-93566F7A4CE2}" type="datetime1">
              <a:rPr lang="en-US" smtClean="0">
                <a:solidFill>
                  <a:prstClr val="black">
                    <a:tint val="75000"/>
                  </a:prstClr>
                </a:solidFill>
              </a:rPr>
              <a:pPr/>
              <a:t>2/27/2017</a:t>
            </a:fld>
            <a:endParaRPr lang="en-US" dirty="0">
              <a:solidFill>
                <a:prstClr val="black">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5123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772400" cy="1143000"/>
          </a:xfrm>
          <a:prstGeom prst="rect">
            <a:avLst/>
          </a:prstGeom>
        </p:spPr>
        <p:txBody>
          <a:bodyPr/>
          <a:lstStyle>
            <a:lvl1pPr algn="l" defTabSz="914400" rtl="0" eaLnBrk="1" latinLnBrk="0" hangingPunct="1">
              <a:spcBef>
                <a:spcPct val="0"/>
              </a:spcBef>
              <a:buNone/>
              <a:defRPr lang="en-US" sz="3200" b="1" kern="1200" dirty="0">
                <a:solidFill>
                  <a:srgbClr val="003F72"/>
                </a:solidFill>
                <a:latin typeface="+mj-lt"/>
                <a:ea typeface="Tahoma" pitchFamily="34" charset="0"/>
                <a:cs typeface="Tahoma"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1371600" y="1524000"/>
            <a:ext cx="7772400" cy="4114800"/>
          </a:xfrm>
          <a:prstGeom prst="rect">
            <a:avLst/>
          </a:prstGeom>
        </p:spPr>
        <p:txBody>
          <a:bodyPr/>
          <a:lstStyle/>
          <a:p>
            <a:pPr lvl="0"/>
            <a:endParaRPr lang="en-US" noProof="0" dirty="0" smtClean="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solidFill>
                <a:srgbClr val="000000"/>
              </a:solidFill>
              <a:latin typeface="Georgia"/>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solidFill>
                <a:srgbClr val="000000"/>
              </a:solidFill>
              <a:latin typeface="Georgia"/>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1A4EBD27-DC53-4898-B72E-5655E4B22A68}" type="slidenum">
              <a:rPr lang="en-US">
                <a:solidFill>
                  <a:srgbClr val="000000"/>
                </a:solidFill>
                <a:latin typeface="Georgia"/>
              </a:rPr>
              <a:pPr>
                <a:defRPr/>
              </a:pPr>
              <a:t>‹#›</a:t>
            </a:fld>
            <a:endParaRPr lang="en-US" dirty="0">
              <a:solidFill>
                <a:srgbClr val="000000"/>
              </a:solidFill>
              <a:latin typeface="Georgia"/>
            </a:endParaRPr>
          </a:p>
        </p:txBody>
      </p:sp>
    </p:spTree>
    <p:extLst>
      <p:ext uri="{BB962C8B-B14F-4D97-AF65-F5344CB8AC3E}">
        <p14:creationId xmlns:p14="http://schemas.microsoft.com/office/powerpoint/2010/main" val="2590226257"/>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4"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solidFill>
                  <a:prstClr val="black"/>
                </a:solidFill>
              </a:rPr>
              <a:pPr/>
              <a:t>‹#›</a:t>
            </a:fld>
            <a:endParaRPr lang="en-US" dirty="0">
              <a:solidFill>
                <a:prstClr val="black"/>
              </a:solidFill>
            </a:endParaRPr>
          </a:p>
        </p:txBody>
      </p:sp>
      <p:sp>
        <p:nvSpPr>
          <p:cNvPr id="15" name="Picture Placeholder 2" descr="Partner organization logo"/>
          <p:cNvSpPr>
            <a:spLocks noGrp="1"/>
          </p:cNvSpPr>
          <p:nvPr>
            <p:ph type="pic" sz="quarter" idx="21" hasCustomPrompt="1"/>
          </p:nvPr>
        </p:nvSpPr>
        <p:spPr>
          <a:xfrm>
            <a:off x="4154960" y="6185514"/>
            <a:ext cx="1636152" cy="621792"/>
          </a:xfrm>
          <a:prstGeom prst="rect">
            <a:avLst/>
          </a:prstGeom>
        </p:spPr>
        <p:txBody>
          <a:bodyPr vert="horz" anchor="ctr"/>
          <a:lstStyle>
            <a:lvl1pPr marL="0" indent="0" algn="ctr">
              <a:buNone/>
              <a:defRPr sz="1400"/>
            </a:lvl1pPr>
          </a:lstStyle>
          <a:p>
            <a:r>
              <a:rPr lang="en-US" dirty="0"/>
              <a:t>Insert partner organization logo</a:t>
            </a:r>
          </a:p>
        </p:txBody>
      </p:sp>
      <p:sp>
        <p:nvSpPr>
          <p:cNvPr id="2" name="Title 1"/>
          <p:cNvSpPr>
            <a:spLocks noGrp="1"/>
          </p:cNvSpPr>
          <p:nvPr>
            <p:ph type="title" hasCustomPrompt="1"/>
          </p:nvPr>
        </p:nvSpPr>
        <p:spPr>
          <a:xfrm>
            <a:off x="1984248" y="2761488"/>
            <a:ext cx="5936268" cy="687364"/>
          </a:xfrm>
          <a:prstGeom prst="rect">
            <a:avLst/>
          </a:prstGeom>
        </p:spPr>
        <p:txBody>
          <a:bodyPr/>
          <a:lstStyle>
            <a:lvl1pPr>
              <a:defRPr sz="3600" baseline="0">
                <a:solidFill>
                  <a:schemeClr val="bg1"/>
                </a:solidFill>
                <a:latin typeface="Verdana" charset="0"/>
                <a:ea typeface="Verdana" charset="0"/>
                <a:cs typeface="Verdana" charset="0"/>
              </a:defRPr>
            </a:lvl1pPr>
          </a:lstStyle>
          <a:p>
            <a:r>
              <a:rPr lang="en-US" dirty="0"/>
              <a:t>Click to add section title</a:t>
            </a:r>
          </a:p>
        </p:txBody>
      </p:sp>
    </p:spTree>
    <p:extLst>
      <p:ext uri="{BB962C8B-B14F-4D97-AF65-F5344CB8AC3E}">
        <p14:creationId xmlns:p14="http://schemas.microsoft.com/office/powerpoint/2010/main" val="42587383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685800"/>
            <a:ext cx="68580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990600" y="2057400"/>
            <a:ext cx="68580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58580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AF_all_bo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0"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February 21, 2017</a:t>
            </a:fld>
            <a:endParaRPr lang="en-US" dirty="0"/>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8638" y="466725"/>
            <a:ext cx="1374588" cy="1051560"/>
          </a:xfrm>
          <a:prstGeom prst="rect">
            <a:avLst/>
          </a:prstGeom>
        </p:spPr>
      </p:pic>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65392" y="1069848"/>
            <a:ext cx="1692161" cy="460005"/>
          </a:xfrm>
          <a:prstGeom prst="rect">
            <a:avLst/>
          </a:prstGeom>
        </p:spPr>
      </p:pic>
    </p:spTree>
    <p:extLst>
      <p:ext uri="{BB962C8B-B14F-4D97-AF65-F5344CB8AC3E}">
        <p14:creationId xmlns:p14="http://schemas.microsoft.com/office/powerpoint/2010/main" val="42769474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D7D3D9F-483B-4D2E-9546-1BB0A0DE023F}" type="slidenum">
              <a:rPr lang="en-US">
                <a:solidFill>
                  <a:srgbClr val="464847"/>
                </a:solidFill>
              </a:rPr>
              <a:pPr>
                <a:defRPr/>
              </a:pPr>
              <a:t>‹#›</a:t>
            </a:fld>
            <a:endParaRPr lang="en-US" dirty="0">
              <a:solidFill>
                <a:srgbClr val="464847"/>
              </a:solidFill>
            </a:endParaRPr>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solidFill>
                  <a:srgbClr val="464847"/>
                </a:solidFill>
              </a:rPr>
              <a:t>| YMCA’S CIH | ©2017 YMCA of the USA</a:t>
            </a:r>
            <a:endParaRPr lang="en-US" dirty="0">
              <a:solidFill>
                <a:srgbClr val="464847"/>
              </a:solidFill>
            </a:endParaRPr>
          </a:p>
        </p:txBody>
      </p:sp>
    </p:spTree>
    <p:extLst>
      <p:ext uri="{BB962C8B-B14F-4D97-AF65-F5344CB8AC3E}">
        <p14:creationId xmlns:p14="http://schemas.microsoft.com/office/powerpoint/2010/main" val="2812652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4"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15" name="Picture Placeholder 2" descr="Partner organization logo"/>
          <p:cNvSpPr>
            <a:spLocks noGrp="1"/>
          </p:cNvSpPr>
          <p:nvPr>
            <p:ph type="pic" sz="quarter" idx="21" hasCustomPrompt="1"/>
          </p:nvPr>
        </p:nvSpPr>
        <p:spPr>
          <a:xfrm>
            <a:off x="4154960" y="6185514"/>
            <a:ext cx="1636152" cy="621792"/>
          </a:xfrm>
          <a:prstGeom prst="rect">
            <a:avLst/>
          </a:prstGeom>
        </p:spPr>
        <p:txBody>
          <a:bodyPr vert="horz" anchor="ctr"/>
          <a:lstStyle>
            <a:lvl1pPr marL="0" indent="0" algn="ctr">
              <a:buNone/>
              <a:defRPr sz="1400"/>
            </a:lvl1pPr>
          </a:lstStyle>
          <a:p>
            <a:r>
              <a:rPr lang="en-US" dirty="0"/>
              <a:t>Insert partner organization logo</a:t>
            </a:r>
          </a:p>
        </p:txBody>
      </p:sp>
      <p:sp>
        <p:nvSpPr>
          <p:cNvPr id="2" name="Title 1"/>
          <p:cNvSpPr>
            <a:spLocks noGrp="1"/>
          </p:cNvSpPr>
          <p:nvPr>
            <p:ph type="title" hasCustomPrompt="1"/>
          </p:nvPr>
        </p:nvSpPr>
        <p:spPr>
          <a:xfrm>
            <a:off x="1984248" y="2761488"/>
            <a:ext cx="5936268" cy="687364"/>
          </a:xfrm>
          <a:prstGeom prst="rect">
            <a:avLst/>
          </a:prstGeom>
        </p:spPr>
        <p:txBody>
          <a:bodyPr/>
          <a:lstStyle>
            <a:lvl1pPr>
              <a:defRPr sz="3600" baseline="0">
                <a:solidFill>
                  <a:schemeClr val="bg1"/>
                </a:solidFill>
                <a:latin typeface="Verdana" charset="0"/>
                <a:ea typeface="Verdana" charset="0"/>
                <a:cs typeface="Verdana" charset="0"/>
              </a:defRPr>
            </a:lvl1pPr>
          </a:lstStyle>
          <a:p>
            <a:r>
              <a:rPr lang="en-US" dirty="0"/>
              <a:t>Click to add section title</a:t>
            </a:r>
          </a:p>
        </p:txBody>
      </p:sp>
    </p:spTree>
    <p:extLst>
      <p:ext uri="{BB962C8B-B14F-4D97-AF65-F5344CB8AC3E}">
        <p14:creationId xmlns:p14="http://schemas.microsoft.com/office/powerpoint/2010/main" val="27598453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1 or Agenda">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40" y="320040"/>
            <a:ext cx="8366760" cy="841248"/>
          </a:xfrm>
        </p:spPr>
        <p:txBody>
          <a:bodyPr/>
          <a:lstStyle>
            <a:lvl1pPr algn="l">
              <a:defRPr sz="2600" b="1" cap="all">
                <a:solidFill>
                  <a:schemeClr val="bg1"/>
                </a:solidFill>
              </a:defRPr>
            </a:lvl1pPr>
          </a:lstStyle>
          <a:p>
            <a:r>
              <a:rPr lang="en-US" dirty="0"/>
              <a:t>Click to edit Master title style</a:t>
            </a:r>
          </a:p>
        </p:txBody>
      </p:sp>
      <p:sp>
        <p:nvSpPr>
          <p:cNvPr id="4" name="Slide Number Placeholder 3"/>
          <p:cNvSpPr>
            <a:spLocks noGrp="1"/>
          </p:cNvSpPr>
          <p:nvPr>
            <p:ph type="sldNum" sz="quarter" idx="10"/>
          </p:nvPr>
        </p:nvSpPr>
        <p:spPr/>
        <p:txBody>
          <a:bodyPr/>
          <a:lstStyle>
            <a:lvl1pPr>
              <a:defRPr smtClean="0">
                <a:solidFill>
                  <a:schemeClr val="bg1"/>
                </a:solidFill>
              </a:defRPr>
            </a:lvl1pPr>
          </a:lstStyle>
          <a:p>
            <a:pPr>
              <a:defRPr/>
            </a:pPr>
            <a:fld id="{474F9A76-05EC-4927-B4A2-A8CE3023F9C5}" type="slidenum">
              <a:rPr lang="en-US">
                <a:solidFill>
                  <a:srgbClr val="FFFFFF"/>
                </a:solidFill>
              </a:rPr>
              <a:pPr>
                <a:defRPr/>
              </a:pPr>
              <a:t>‹#›</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smtClean="0">
                <a:solidFill>
                  <a:schemeClr val="bg1"/>
                </a:solidFill>
                <a:latin typeface="Verdana" pitchFamily="64" charset="0"/>
                <a:ea typeface="ＭＳ Ｐゴシック" pitchFamily="64" charset="-128"/>
                <a:cs typeface="ＭＳ Ｐゴシック" pitchFamily="64" charset="-128"/>
              </a:defRPr>
            </a:lvl1pPr>
          </a:lstStyle>
          <a:p>
            <a:pPr>
              <a:defRPr/>
            </a:pPr>
            <a:r>
              <a:rPr lang="en-US">
                <a:solidFill>
                  <a:srgbClr val="FFFFFF"/>
                </a:solidFill>
              </a:rPr>
              <a:t>| YMCA’S CIH | ©2017 YMCA of the USA</a:t>
            </a:r>
            <a:endParaRPr lang="en-US" dirty="0">
              <a:solidFill>
                <a:srgbClr val="FFFFFF"/>
              </a:solidFill>
            </a:endParaRPr>
          </a:p>
        </p:txBody>
      </p:sp>
      <p:sp>
        <p:nvSpPr>
          <p:cNvPr id="6" name="Content Placeholder 2"/>
          <p:cNvSpPr>
            <a:spLocks noGrp="1"/>
          </p:cNvSpPr>
          <p:nvPr>
            <p:ph idx="1"/>
          </p:nvPr>
        </p:nvSpPr>
        <p:spPr>
          <a:xfrm>
            <a:off x="354013" y="1739900"/>
            <a:ext cx="8339137" cy="4375150"/>
          </a:xfrm>
        </p:spPr>
        <p:txBody>
          <a:bodyPr/>
          <a:lstStyle>
            <a:lvl1pPr marL="457200" indent="-457200">
              <a:spcBef>
                <a:spcPts val="528"/>
              </a:spcBef>
              <a:buFont typeface="+mj-lt"/>
              <a:buAutoNum type="arabicPeriod"/>
              <a:defRPr sz="2200" b="1" cap="all" baseline="0">
                <a:solidFill>
                  <a:schemeClr val="bg1"/>
                </a:solidFill>
              </a:defRPr>
            </a:lvl1pPr>
            <a:lvl2pPr marL="740664" indent="-283464">
              <a:spcBef>
                <a:spcPts val="528"/>
              </a:spcBef>
              <a:buSzPct val="100000"/>
              <a:buFont typeface="Verdana" pitchFamily="34" charset="0"/>
              <a:buChar char="–"/>
              <a:defRPr sz="2200" baseline="0">
                <a:solidFill>
                  <a:schemeClr val="bg1"/>
                </a:solidFill>
              </a:defRPr>
            </a:lvl2pPr>
            <a:lvl3pPr marL="1143000">
              <a:spcBef>
                <a:spcPts val="528"/>
              </a:spcBef>
              <a:buFont typeface="Arial" pitchFamily="34" charset="0"/>
              <a:buChar char="•"/>
              <a:defRPr sz="2200" baseline="0">
                <a:solidFill>
                  <a:schemeClr val="bg1"/>
                </a:solidFill>
              </a:defRPr>
            </a:lvl3pPr>
            <a:lvl4pPr>
              <a:spcBef>
                <a:spcPts val="528"/>
              </a:spcBef>
              <a:defRPr sz="2200" baseline="0">
                <a:solidFill>
                  <a:schemeClr val="bg1"/>
                </a:solidFill>
              </a:defRPr>
            </a:lvl4pPr>
            <a:lvl5pPr>
              <a:spcBef>
                <a:spcPts val="528"/>
              </a:spcBef>
              <a:defRPr sz="2200" baseline="0">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9869069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2608" y="374904"/>
            <a:ext cx="8732520" cy="1636776"/>
          </a:xfrm>
        </p:spPr>
        <p:txBody>
          <a:bodyPr/>
          <a:lstStyle>
            <a:lvl1pPr algn="l">
              <a:lnSpc>
                <a:spcPct val="80000"/>
              </a:lnSpc>
              <a:defRPr sz="6400" b="1" cap="all">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057799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with Nam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2608" y="2756154"/>
            <a:ext cx="8732520" cy="949071"/>
          </a:xfrm>
        </p:spPr>
        <p:txBody>
          <a:bodyPr/>
          <a:lstStyle>
            <a:lvl1pPr algn="l">
              <a:lnSpc>
                <a:spcPct val="80000"/>
              </a:lnSpc>
              <a:defRPr sz="6400" b="1" cap="all">
                <a:solidFill>
                  <a:schemeClr val="bg1"/>
                </a:solidFill>
              </a:defRPr>
            </a:lvl1pPr>
          </a:lstStyle>
          <a:p>
            <a:r>
              <a:rPr lang="en-US" dirty="0"/>
              <a:t>THANK YOU</a:t>
            </a:r>
          </a:p>
        </p:txBody>
      </p:sp>
      <p:sp>
        <p:nvSpPr>
          <p:cNvPr id="5" name="Text Placeholder 4"/>
          <p:cNvSpPr>
            <a:spLocks noGrp="1"/>
          </p:cNvSpPr>
          <p:nvPr>
            <p:ph type="body" sz="quarter" idx="10" hasCustomPrompt="1"/>
          </p:nvPr>
        </p:nvSpPr>
        <p:spPr>
          <a:xfrm>
            <a:off x="276225" y="4467225"/>
            <a:ext cx="7048500" cy="1924050"/>
          </a:xfrm>
        </p:spPr>
        <p:txBody>
          <a:bodyPr/>
          <a:lstStyle>
            <a:lvl1pPr>
              <a:spcBef>
                <a:spcPts val="200"/>
              </a:spcBef>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dirty="0"/>
              <a:t>Name</a:t>
            </a:r>
          </a:p>
          <a:p>
            <a:pPr lvl="0"/>
            <a:r>
              <a:rPr lang="en-US" dirty="0"/>
              <a:t>YMCA OF THE USA</a:t>
            </a:r>
          </a:p>
          <a:p>
            <a:pPr lvl="0"/>
            <a:r>
              <a:rPr lang="en-US" dirty="0"/>
              <a:t>800 872 9622</a:t>
            </a:r>
          </a:p>
          <a:p>
            <a:pPr lvl="0"/>
            <a:r>
              <a:rPr lang="en-US" dirty="0"/>
              <a:t>name.name@ymca.net</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4812" y="466344"/>
            <a:ext cx="1376087" cy="1051560"/>
          </a:xfrm>
          <a:prstGeom prst="rect">
            <a:avLst/>
          </a:prstGeom>
        </p:spPr>
      </p:pic>
    </p:spTree>
    <p:extLst>
      <p:ext uri="{BB962C8B-B14F-4D97-AF65-F5344CB8AC3E}">
        <p14:creationId xmlns:p14="http://schemas.microsoft.com/office/powerpoint/2010/main" val="11953492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4013" y="1739900"/>
            <a:ext cx="4092575"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8988" y="1739900"/>
            <a:ext cx="4094162"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9B2D5AC9-C07E-4D0F-9B68-74093CA5E8E6}" type="slidenum">
              <a:rPr lang="en-US">
                <a:solidFill>
                  <a:srgbClr val="464847"/>
                </a:solidFill>
              </a:rPr>
              <a:pPr>
                <a:defRPr/>
              </a:pPr>
              <a:t>‹#›</a:t>
            </a:fld>
            <a:endParaRPr lang="en-US">
              <a:solidFill>
                <a:srgbClr val="464847"/>
              </a:solidFill>
            </a:endParaRPr>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solidFill>
                  <a:srgbClr val="464847"/>
                </a:solidFill>
              </a:rPr>
              <a:t>| YMCA’S CIH | ©2017 YMCA of the USA</a:t>
            </a:r>
            <a:endParaRPr lang="en-US" dirty="0">
              <a:solidFill>
                <a:srgbClr val="464847"/>
              </a:solidFill>
            </a:endParaRPr>
          </a:p>
        </p:txBody>
      </p:sp>
    </p:spTree>
    <p:extLst>
      <p:ext uri="{BB962C8B-B14F-4D97-AF65-F5344CB8AC3E}">
        <p14:creationId xmlns:p14="http://schemas.microsoft.com/office/powerpoint/2010/main" val="32656426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739F491E-278F-4842-9DD3-1ED96C0B2DBF}" type="slidenum">
              <a:rPr lang="en-US">
                <a:solidFill>
                  <a:srgbClr val="464847"/>
                </a:solidFill>
              </a:rPr>
              <a:pPr>
                <a:defRPr/>
              </a:pPr>
              <a:t>‹#›</a:t>
            </a:fld>
            <a:endParaRPr lang="en-US">
              <a:solidFill>
                <a:srgbClr val="464847"/>
              </a:solidFill>
            </a:endParaRPr>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solidFill>
                  <a:srgbClr val="464847"/>
                </a:solidFill>
              </a:rPr>
              <a:t>| YMCA’S CIH | ©2017 YMCA of the USA</a:t>
            </a:r>
            <a:endParaRPr lang="en-US" dirty="0">
              <a:solidFill>
                <a:srgbClr val="464847"/>
              </a:solidFill>
            </a:endParaRPr>
          </a:p>
        </p:txBody>
      </p:sp>
    </p:spTree>
    <p:extLst>
      <p:ext uri="{BB962C8B-B14F-4D97-AF65-F5344CB8AC3E}">
        <p14:creationId xmlns:p14="http://schemas.microsoft.com/office/powerpoint/2010/main" val="38749187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E309AD80-642E-4752-95E7-F234FD1CAC30}" type="slidenum">
              <a:rPr lang="en-US">
                <a:solidFill>
                  <a:srgbClr val="464847"/>
                </a:solidFill>
              </a:rPr>
              <a:pPr>
                <a:defRPr/>
              </a:pPr>
              <a:t>‹#›</a:t>
            </a:fld>
            <a:endParaRPr lang="en-US">
              <a:solidFill>
                <a:srgbClr val="464847"/>
              </a:solidFill>
            </a:endParaRPr>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solidFill>
                  <a:srgbClr val="464847"/>
                </a:solidFill>
              </a:rPr>
              <a:t>| YMCA’S CIH | ©2017 YMCA of the USA</a:t>
            </a:r>
            <a:endParaRPr lang="en-US" dirty="0">
              <a:solidFill>
                <a:srgbClr val="464847"/>
              </a:solidFill>
            </a:endParaRPr>
          </a:p>
        </p:txBody>
      </p:sp>
    </p:spTree>
    <p:extLst>
      <p:ext uri="{BB962C8B-B14F-4D97-AF65-F5344CB8AC3E}">
        <p14:creationId xmlns:p14="http://schemas.microsoft.com/office/powerpoint/2010/main" val="42937975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956761A3-887C-4DD5-B9CF-A38A6F8AFC8F}" type="slidenum">
              <a:rPr lang="en-US">
                <a:solidFill>
                  <a:srgbClr val="464847"/>
                </a:solidFill>
              </a:rPr>
              <a:pPr>
                <a:defRPr/>
              </a:pPr>
              <a:t>‹#›</a:t>
            </a:fld>
            <a:endParaRPr lang="en-US">
              <a:solidFill>
                <a:srgbClr val="464847"/>
              </a:solidFill>
            </a:endParaRPr>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solidFill>
                  <a:srgbClr val="464847"/>
                </a:solidFill>
              </a:rPr>
              <a:t>| YMCA’S CIH | ©2017 YMCA of the USA</a:t>
            </a:r>
            <a:endParaRPr lang="en-US" dirty="0">
              <a:solidFill>
                <a:srgbClr val="464847"/>
              </a:solidFill>
            </a:endParaRPr>
          </a:p>
        </p:txBody>
      </p:sp>
    </p:spTree>
    <p:extLst>
      <p:ext uri="{BB962C8B-B14F-4D97-AF65-F5344CB8AC3E}">
        <p14:creationId xmlns:p14="http://schemas.microsoft.com/office/powerpoint/2010/main" val="20283386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50E8085F-83F7-4C0E-9245-522DA2328C59}" type="slidenum">
              <a:rPr lang="en-US">
                <a:solidFill>
                  <a:srgbClr val="464847"/>
                </a:solidFill>
              </a:rPr>
              <a:pPr>
                <a:defRPr/>
              </a:pPr>
              <a:t>‹#›</a:t>
            </a:fld>
            <a:endParaRPr lang="en-US">
              <a:solidFill>
                <a:srgbClr val="464847"/>
              </a:solidFill>
            </a:endParaRPr>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solidFill>
                  <a:srgbClr val="464847"/>
                </a:solidFill>
              </a:rPr>
              <a:t>| YMCA’S CIH | ©2017 YMCA of the USA</a:t>
            </a:r>
            <a:endParaRPr lang="en-US" dirty="0">
              <a:solidFill>
                <a:srgbClr val="464847"/>
              </a:solidFill>
            </a:endParaRPr>
          </a:p>
        </p:txBody>
      </p:sp>
    </p:spTree>
    <p:extLst>
      <p:ext uri="{BB962C8B-B14F-4D97-AF65-F5344CB8AC3E}">
        <p14:creationId xmlns:p14="http://schemas.microsoft.com/office/powerpoint/2010/main" val="14024303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22DC0770-9FB8-4610-8BB9-FE2BE2544DBD}" type="slidenum">
              <a:rPr lang="en-US">
                <a:solidFill>
                  <a:srgbClr val="464847"/>
                </a:solidFill>
              </a:rPr>
              <a:pPr>
                <a:defRPr/>
              </a:pPr>
              <a:t>‹#›</a:t>
            </a:fld>
            <a:endParaRPr lang="en-US">
              <a:solidFill>
                <a:srgbClr val="464847"/>
              </a:solidFill>
            </a:endParaRPr>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solidFill>
                  <a:srgbClr val="464847"/>
                </a:solidFill>
              </a:rPr>
              <a:t>| YMCA’S CIH | ©2017 YMCA of the USA</a:t>
            </a:r>
            <a:endParaRPr lang="en-US" dirty="0">
              <a:solidFill>
                <a:srgbClr val="464847"/>
              </a:solidFill>
            </a:endParaRPr>
          </a:p>
        </p:txBody>
      </p:sp>
    </p:spTree>
    <p:extLst>
      <p:ext uri="{BB962C8B-B14F-4D97-AF65-F5344CB8AC3E}">
        <p14:creationId xmlns:p14="http://schemas.microsoft.com/office/powerpoint/2010/main" val="33454132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F7D1158C-E9ED-4F39-ABDD-33CF79A496DC}" type="slidenum">
              <a:rPr lang="en-US">
                <a:solidFill>
                  <a:srgbClr val="464847"/>
                </a:solidFill>
              </a:rPr>
              <a:pPr>
                <a:defRPr/>
              </a:pPr>
              <a:t>‹#›</a:t>
            </a:fld>
            <a:endParaRPr lang="en-US">
              <a:solidFill>
                <a:srgbClr val="464847"/>
              </a:solidFill>
            </a:endParaRPr>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solidFill>
                  <a:srgbClr val="464847"/>
                </a:solidFill>
              </a:rPr>
              <a:t>| YMCA’S CIH | ©2017 YMCA of the USA</a:t>
            </a:r>
            <a:endParaRPr lang="en-US" dirty="0">
              <a:solidFill>
                <a:srgbClr val="464847"/>
              </a:solidFill>
            </a:endParaRPr>
          </a:p>
        </p:txBody>
      </p:sp>
    </p:spTree>
    <p:extLst>
      <p:ext uri="{BB962C8B-B14F-4D97-AF65-F5344CB8AC3E}">
        <p14:creationId xmlns:p14="http://schemas.microsoft.com/office/powerpoint/2010/main" val="2462940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8"/>
          <p:cNvSpPr>
            <a:spLocks noGrp="1" noChangeArrowheads="1"/>
          </p:cNvSpPr>
          <p:nvPr>
            <p:ph type="sldNum" sz="quarter" idx="10"/>
          </p:nvPr>
        </p:nvSpPr>
        <p:spPr>
          <a:ln/>
        </p:spPr>
        <p:txBody>
          <a:bodyPr/>
          <a:lstStyle>
            <a:lvl1pPr>
              <a:defRPr/>
            </a:lvl1pPr>
          </a:lstStyle>
          <a:p>
            <a:pPr>
              <a:defRPr/>
            </a:pPr>
            <a:fld id="{F06DED65-1D12-479A-8F23-EE0EEE44FA49}" type="slidenum">
              <a:rPr lang="en-US"/>
              <a:pPr>
                <a:defRPr/>
              </a:pPr>
              <a:t>‹#›</a:t>
            </a:fld>
            <a:endParaRPr lang="en-US" dirty="0"/>
          </a:p>
        </p:txBody>
      </p:sp>
    </p:spTree>
    <p:extLst>
      <p:ext uri="{BB962C8B-B14F-4D97-AF65-F5344CB8AC3E}">
        <p14:creationId xmlns:p14="http://schemas.microsoft.com/office/powerpoint/2010/main" val="28340722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28613"/>
            <a:ext cx="2092325" cy="57864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3" y="328613"/>
            <a:ext cx="6129337" cy="5786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7869E72-FA37-4917-9BDE-D439D97A9E8E}" type="slidenum">
              <a:rPr lang="en-US">
                <a:solidFill>
                  <a:srgbClr val="464847"/>
                </a:solidFill>
              </a:rPr>
              <a:pPr>
                <a:defRPr/>
              </a:pPr>
              <a:t>‹#›</a:t>
            </a:fld>
            <a:endParaRPr lang="en-US">
              <a:solidFill>
                <a:srgbClr val="464847"/>
              </a:solidFill>
            </a:endParaRPr>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solidFill>
                  <a:srgbClr val="464847"/>
                </a:solidFill>
              </a:rPr>
              <a:t>| YMCA’S CIH | ©2017 YMCA of the USA</a:t>
            </a:r>
            <a:endParaRPr lang="en-US" dirty="0">
              <a:solidFill>
                <a:srgbClr val="464847"/>
              </a:solidFill>
            </a:endParaRPr>
          </a:p>
        </p:txBody>
      </p:sp>
    </p:spTree>
    <p:extLst>
      <p:ext uri="{BB962C8B-B14F-4D97-AF65-F5344CB8AC3E}">
        <p14:creationId xmlns:p14="http://schemas.microsoft.com/office/powerpoint/2010/main" val="18451569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AF_Youth">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0"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February 21, 2017</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8638" y="466725"/>
            <a:ext cx="1374588" cy="1051560"/>
          </a:xfrm>
          <a:prstGeom prst="rect">
            <a:avLst/>
          </a:prstGeom>
        </p:spPr>
      </p:pic>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65392" y="1069848"/>
            <a:ext cx="1692161" cy="460005"/>
          </a:xfrm>
          <a:prstGeom prst="rect">
            <a:avLst/>
          </a:prstGeom>
        </p:spPr>
      </p:pic>
    </p:spTree>
    <p:extLst>
      <p:ext uri="{BB962C8B-B14F-4D97-AF65-F5344CB8AC3E}">
        <p14:creationId xmlns:p14="http://schemas.microsoft.com/office/powerpoint/2010/main" val="26260388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AF_Healthy">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0"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February 21, 2017</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8638" y="466725"/>
            <a:ext cx="1374588" cy="1051560"/>
          </a:xfrm>
          <a:prstGeom prst="rect">
            <a:avLst/>
          </a:prstGeom>
        </p:spPr>
      </p:pic>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65392" y="1069848"/>
            <a:ext cx="1692161" cy="460005"/>
          </a:xfrm>
          <a:prstGeom prst="rect">
            <a:avLst/>
          </a:prstGeom>
        </p:spPr>
      </p:pic>
    </p:spTree>
    <p:extLst>
      <p:ext uri="{BB962C8B-B14F-4D97-AF65-F5344CB8AC3E}">
        <p14:creationId xmlns:p14="http://schemas.microsoft.com/office/powerpoint/2010/main" val="11601670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AF_Social">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0"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February 21, 2017</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8638" y="466725"/>
            <a:ext cx="1374588" cy="1051560"/>
          </a:xfrm>
          <a:prstGeom prst="rect">
            <a:avLst/>
          </a:prstGeom>
        </p:spPr>
      </p:pic>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65393" y="1069848"/>
            <a:ext cx="1692161" cy="460005"/>
          </a:xfrm>
          <a:prstGeom prst="rect">
            <a:avLst/>
          </a:prstGeom>
        </p:spPr>
      </p:pic>
    </p:spTree>
    <p:extLst>
      <p:ext uri="{BB962C8B-B14F-4D97-AF65-F5344CB8AC3E}">
        <p14:creationId xmlns:p14="http://schemas.microsoft.com/office/powerpoint/2010/main" val="8587129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AF_all_bo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82" y="2252664"/>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2" name="Text Placeholder 13"/>
          <p:cNvSpPr>
            <a:spLocks noGrp="1"/>
          </p:cNvSpPr>
          <p:nvPr>
            <p:ph type="body" sz="quarter" idx="14" hasCustomPrompt="1"/>
          </p:nvPr>
        </p:nvSpPr>
        <p:spPr>
          <a:xfrm>
            <a:off x="356619" y="4325113"/>
            <a:ext cx="1901825" cy="552450"/>
          </a:xfrm>
        </p:spPr>
        <p:txBody>
          <a:bodyPr/>
          <a:lstStyle>
            <a:lvl1pPr>
              <a:defRPr sz="1200">
                <a:solidFill>
                  <a:schemeClr val="tx2"/>
                </a:solidFill>
              </a:defRPr>
            </a:lvl1pPr>
          </a:lstStyle>
          <a:p>
            <a:pPr lvl="0"/>
            <a:fld id="{4C901293-34E9-4F76-8219-85CDC3C85D63}" type="datetime4">
              <a:rPr lang="en-US" smtClean="0"/>
              <a:pPr lvl="0"/>
              <a:t>February 21, 2017</a:t>
            </a:fld>
            <a:endParaRPr lang="en-US" dirty="0"/>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2611" y="466725"/>
            <a:ext cx="1374588" cy="1051560"/>
          </a:xfrm>
          <a:prstGeom prst="rect">
            <a:avLst/>
          </a:prstGeom>
        </p:spPr>
      </p:pic>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65396" y="1069855"/>
            <a:ext cx="1692161" cy="460005"/>
          </a:xfrm>
          <a:prstGeom prst="rect">
            <a:avLst/>
          </a:prstGeom>
        </p:spPr>
      </p:pic>
    </p:spTree>
    <p:extLst>
      <p:ext uri="{BB962C8B-B14F-4D97-AF65-F5344CB8AC3E}">
        <p14:creationId xmlns:p14="http://schemas.microsoft.com/office/powerpoint/2010/main" val="15764039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D7D3D9F-483B-4D2E-9546-1BB0A0DE023F}" type="slidenum">
              <a:rPr lang="en-US">
                <a:solidFill>
                  <a:srgbClr val="464847"/>
                </a:solidFill>
              </a:rPr>
              <a:pPr>
                <a:defRPr/>
              </a:pPr>
              <a:t>‹#›</a:t>
            </a:fld>
            <a:endParaRPr lang="en-US" dirty="0">
              <a:solidFill>
                <a:srgbClr val="464847"/>
              </a:solidFill>
            </a:endParaRPr>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solidFill>
                  <a:srgbClr val="464847"/>
                </a:solidFill>
              </a:rPr>
              <a:t>| Expert Panel October 2012 | ©2011 YMCA of the USA</a:t>
            </a:r>
            <a:endParaRPr lang="en-US" dirty="0">
              <a:solidFill>
                <a:srgbClr val="464847"/>
              </a:solidFill>
            </a:endParaRPr>
          </a:p>
        </p:txBody>
      </p:sp>
    </p:spTree>
    <p:extLst>
      <p:ext uri="{BB962C8B-B14F-4D97-AF65-F5344CB8AC3E}">
        <p14:creationId xmlns:p14="http://schemas.microsoft.com/office/powerpoint/2010/main" val="12066844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ivider 1 or Agenda">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40" y="320040"/>
            <a:ext cx="8366760" cy="841248"/>
          </a:xfrm>
        </p:spPr>
        <p:txBody>
          <a:bodyPr/>
          <a:lstStyle>
            <a:lvl1pPr algn="l">
              <a:defRPr sz="2600" b="1" cap="all">
                <a:solidFill>
                  <a:schemeClr val="bg1"/>
                </a:solidFill>
              </a:defRPr>
            </a:lvl1pPr>
          </a:lstStyle>
          <a:p>
            <a:r>
              <a:rPr lang="en-US" dirty="0"/>
              <a:t>Click to edit Master title style</a:t>
            </a:r>
          </a:p>
        </p:txBody>
      </p:sp>
      <p:sp>
        <p:nvSpPr>
          <p:cNvPr id="4" name="Slide Number Placeholder 3"/>
          <p:cNvSpPr>
            <a:spLocks noGrp="1"/>
          </p:cNvSpPr>
          <p:nvPr>
            <p:ph type="sldNum" sz="quarter" idx="10"/>
          </p:nvPr>
        </p:nvSpPr>
        <p:spPr/>
        <p:txBody>
          <a:bodyPr/>
          <a:lstStyle>
            <a:lvl1pPr>
              <a:defRPr smtClean="0">
                <a:solidFill>
                  <a:schemeClr val="bg1"/>
                </a:solidFill>
              </a:defRPr>
            </a:lvl1pPr>
          </a:lstStyle>
          <a:p>
            <a:pPr>
              <a:defRPr/>
            </a:pPr>
            <a:fld id="{474F9A76-05EC-4927-B4A2-A8CE3023F9C5}" type="slidenum">
              <a:rPr lang="en-US">
                <a:solidFill>
                  <a:srgbClr val="FFFFFF"/>
                </a:solidFill>
              </a:rPr>
              <a:pPr>
                <a:defRPr/>
              </a:pPr>
              <a:t>‹#›</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smtClean="0">
                <a:solidFill>
                  <a:schemeClr val="bg1"/>
                </a:solidFill>
                <a:latin typeface="Verdana" pitchFamily="64" charset="0"/>
                <a:ea typeface="ＭＳ Ｐゴシック" pitchFamily="64" charset="-128"/>
                <a:cs typeface="ＭＳ Ｐゴシック" pitchFamily="64" charset="-128"/>
              </a:defRPr>
            </a:lvl1pPr>
          </a:lstStyle>
          <a:p>
            <a:pPr>
              <a:defRPr/>
            </a:pPr>
            <a:r>
              <a:rPr lang="en-US">
                <a:solidFill>
                  <a:srgbClr val="FFFFFF"/>
                </a:solidFill>
              </a:rPr>
              <a:t>| Expert Panel October 2012 | ©2011 YMCA of the USA</a:t>
            </a:r>
            <a:endParaRPr lang="en-US" dirty="0">
              <a:solidFill>
                <a:srgbClr val="FFFFFF"/>
              </a:solidFill>
            </a:endParaRPr>
          </a:p>
        </p:txBody>
      </p:sp>
      <p:sp>
        <p:nvSpPr>
          <p:cNvPr id="6" name="Content Placeholder 2"/>
          <p:cNvSpPr>
            <a:spLocks noGrp="1"/>
          </p:cNvSpPr>
          <p:nvPr>
            <p:ph idx="1"/>
          </p:nvPr>
        </p:nvSpPr>
        <p:spPr>
          <a:xfrm>
            <a:off x="354020" y="1739901"/>
            <a:ext cx="8339137" cy="4375150"/>
          </a:xfrm>
        </p:spPr>
        <p:txBody>
          <a:bodyPr/>
          <a:lstStyle>
            <a:lvl1pPr marL="456793" indent="-456793">
              <a:spcBef>
                <a:spcPts val="528"/>
              </a:spcBef>
              <a:buFont typeface="+mj-lt"/>
              <a:buAutoNum type="arabicPeriod"/>
              <a:defRPr sz="2200" b="1" cap="all" baseline="0">
                <a:solidFill>
                  <a:schemeClr val="bg1"/>
                </a:solidFill>
              </a:defRPr>
            </a:lvl1pPr>
            <a:lvl2pPr marL="740001" indent="-283210">
              <a:spcBef>
                <a:spcPts val="528"/>
              </a:spcBef>
              <a:buSzPct val="100000"/>
              <a:buFont typeface="Verdana" pitchFamily="34" charset="0"/>
              <a:buChar char="–"/>
              <a:defRPr sz="2200" baseline="0">
                <a:solidFill>
                  <a:schemeClr val="bg1"/>
                </a:solidFill>
              </a:defRPr>
            </a:lvl2pPr>
            <a:lvl3pPr marL="1141977">
              <a:spcBef>
                <a:spcPts val="528"/>
              </a:spcBef>
              <a:buFont typeface="Arial" pitchFamily="34" charset="0"/>
              <a:buChar char="•"/>
              <a:defRPr sz="2200" baseline="0">
                <a:solidFill>
                  <a:schemeClr val="bg1"/>
                </a:solidFill>
              </a:defRPr>
            </a:lvl3pPr>
            <a:lvl4pPr>
              <a:spcBef>
                <a:spcPts val="528"/>
              </a:spcBef>
              <a:defRPr sz="2200" baseline="0">
                <a:solidFill>
                  <a:schemeClr val="bg1"/>
                </a:solidFill>
              </a:defRPr>
            </a:lvl4pPr>
            <a:lvl5pPr>
              <a:spcBef>
                <a:spcPts val="528"/>
              </a:spcBef>
              <a:defRPr sz="2200" baseline="0">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375347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2608" y="374904"/>
            <a:ext cx="8732520" cy="1636776"/>
          </a:xfrm>
        </p:spPr>
        <p:txBody>
          <a:bodyPr/>
          <a:lstStyle>
            <a:lvl1pPr algn="l">
              <a:lnSpc>
                <a:spcPct val="80000"/>
              </a:lnSpc>
              <a:defRPr sz="6400" b="1" cap="all">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3245046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ank You with Nam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2608" y="2756157"/>
            <a:ext cx="8732520" cy="949071"/>
          </a:xfrm>
        </p:spPr>
        <p:txBody>
          <a:bodyPr/>
          <a:lstStyle>
            <a:lvl1pPr algn="l">
              <a:lnSpc>
                <a:spcPct val="80000"/>
              </a:lnSpc>
              <a:defRPr sz="6400" b="1" cap="all">
                <a:solidFill>
                  <a:schemeClr val="bg1"/>
                </a:solidFill>
              </a:defRPr>
            </a:lvl1pPr>
          </a:lstStyle>
          <a:p>
            <a:r>
              <a:rPr lang="en-US" dirty="0"/>
              <a:t>THANK YOU</a:t>
            </a:r>
          </a:p>
        </p:txBody>
      </p:sp>
      <p:sp>
        <p:nvSpPr>
          <p:cNvPr id="5" name="Text Placeholder 4"/>
          <p:cNvSpPr>
            <a:spLocks noGrp="1"/>
          </p:cNvSpPr>
          <p:nvPr>
            <p:ph type="body" sz="quarter" idx="10" hasCustomPrompt="1"/>
          </p:nvPr>
        </p:nvSpPr>
        <p:spPr>
          <a:xfrm>
            <a:off x="276225" y="4467225"/>
            <a:ext cx="7048500" cy="1924050"/>
          </a:xfrm>
        </p:spPr>
        <p:txBody>
          <a:bodyPr/>
          <a:lstStyle>
            <a:lvl1pPr>
              <a:spcBef>
                <a:spcPts val="200"/>
              </a:spcBef>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dirty="0"/>
              <a:t>Name</a:t>
            </a:r>
          </a:p>
          <a:p>
            <a:pPr lvl="0"/>
            <a:r>
              <a:rPr lang="en-US" dirty="0"/>
              <a:t>YMCA OF THE USA</a:t>
            </a:r>
          </a:p>
          <a:p>
            <a:pPr lvl="0"/>
            <a:r>
              <a:rPr lang="en-US" dirty="0"/>
              <a:t>800 872 9622</a:t>
            </a:r>
          </a:p>
          <a:p>
            <a:pPr lvl="0"/>
            <a:r>
              <a:rPr lang="en-US" dirty="0"/>
              <a:t>name.name@ymca.net</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4817" y="466344"/>
            <a:ext cx="1376087" cy="1051560"/>
          </a:xfrm>
          <a:prstGeom prst="rect">
            <a:avLst/>
          </a:prstGeom>
        </p:spPr>
      </p:pic>
    </p:spTree>
    <p:extLst>
      <p:ext uri="{BB962C8B-B14F-4D97-AF65-F5344CB8AC3E}">
        <p14:creationId xmlns:p14="http://schemas.microsoft.com/office/powerpoint/2010/main" val="22934795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4020" y="1739901"/>
            <a:ext cx="4092575"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8988" y="1739901"/>
            <a:ext cx="4094162"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9B2D5AC9-C07E-4D0F-9B68-74093CA5E8E6}" type="slidenum">
              <a:rPr lang="en-US">
                <a:solidFill>
                  <a:srgbClr val="464847"/>
                </a:solidFill>
              </a:rPr>
              <a:pPr>
                <a:defRPr/>
              </a:pPr>
              <a:t>‹#›</a:t>
            </a:fld>
            <a:endParaRPr lang="en-US" dirty="0">
              <a:solidFill>
                <a:srgbClr val="464847"/>
              </a:solidFill>
            </a:endParaRPr>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solidFill>
                  <a:srgbClr val="464847"/>
                </a:solidFill>
              </a:rPr>
              <a:t>| Expert Panel October 2012 | ©2011 YMCA of the USA</a:t>
            </a:r>
            <a:endParaRPr lang="en-US" dirty="0">
              <a:solidFill>
                <a:srgbClr val="464847"/>
              </a:solidFill>
            </a:endParaRPr>
          </a:p>
        </p:txBody>
      </p:sp>
    </p:spTree>
    <p:extLst>
      <p:ext uri="{BB962C8B-B14F-4D97-AF65-F5344CB8AC3E}">
        <p14:creationId xmlns:p14="http://schemas.microsoft.com/office/powerpoint/2010/main" val="3418317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Picture Placeholder 2" descr="Partner organization logo"/>
          <p:cNvSpPr>
            <a:spLocks noGrp="1"/>
          </p:cNvSpPr>
          <p:nvPr>
            <p:ph type="pic" sz="quarter" idx="15" hasCustomPrompt="1"/>
          </p:nvPr>
        </p:nvSpPr>
        <p:spPr>
          <a:xfrm>
            <a:off x="5227868" y="5828462"/>
            <a:ext cx="2019300" cy="774700"/>
          </a:xfrm>
          <a:prstGeom prst="rect">
            <a:avLst/>
          </a:prstGeom>
        </p:spPr>
        <p:txBody>
          <a:bodyPr anchor="ctr"/>
          <a:lstStyle>
            <a:lvl1pPr marL="0" indent="0" algn="ctr">
              <a:buNone/>
              <a:defRPr sz="1600" baseline="0"/>
            </a:lvl1pPr>
          </a:lstStyle>
          <a:p>
            <a:r>
              <a:rPr lang="en-US" dirty="0"/>
              <a:t>Insert partner organization logo</a:t>
            </a:r>
          </a:p>
        </p:txBody>
      </p:sp>
      <p:sp>
        <p:nvSpPr>
          <p:cNvPr id="6" name="Text Placeholder 8"/>
          <p:cNvSpPr>
            <a:spLocks noGrp="1"/>
          </p:cNvSpPr>
          <p:nvPr>
            <p:ph type="body" sz="quarter" idx="14" hasCustomPrompt="1"/>
          </p:nvPr>
        </p:nvSpPr>
        <p:spPr>
          <a:xfrm>
            <a:off x="1227138" y="3026222"/>
            <a:ext cx="6689725" cy="707254"/>
          </a:xfrm>
          <a:prstGeom prst="rect">
            <a:avLst/>
          </a:prstGeom>
        </p:spPr>
        <p:txBody>
          <a:bodyPr anchor="ctr">
            <a:normAutofit/>
          </a:bodyPr>
          <a:lstStyle>
            <a:lvl1pPr marL="0" indent="0" algn="ctr">
              <a:buNone/>
              <a:defRPr sz="2400" b="0" baseline="0">
                <a:solidFill>
                  <a:schemeClr val="bg1"/>
                </a:solidFill>
                <a:latin typeface="Verdana"/>
                <a:cs typeface="Verdana"/>
              </a:defRPr>
            </a:lvl1pPr>
          </a:lstStyle>
          <a:p>
            <a:pPr lvl="0"/>
            <a:r>
              <a:rPr lang="en-US" dirty="0"/>
              <a:t>Click to add presenters’ names</a:t>
            </a:r>
          </a:p>
        </p:txBody>
      </p:sp>
      <p:sp>
        <p:nvSpPr>
          <p:cNvPr id="2" name="Title 1"/>
          <p:cNvSpPr>
            <a:spLocks noGrp="1"/>
          </p:cNvSpPr>
          <p:nvPr>
            <p:ph type="title" hasCustomPrompt="1"/>
          </p:nvPr>
        </p:nvSpPr>
        <p:spPr>
          <a:xfrm>
            <a:off x="960438" y="1700659"/>
            <a:ext cx="7223125" cy="1195977"/>
          </a:xfrm>
          <a:prstGeom prst="rect">
            <a:avLst/>
          </a:prstGeom>
        </p:spPr>
        <p:txBody>
          <a:bodyPr vert="horz" lIns="0" tIns="0" rIns="0" bIns="0" anchor="ctr" anchorCtr="0"/>
          <a:lstStyle>
            <a:lvl1pPr>
              <a:defRPr sz="4400" baseline="0">
                <a:solidFill>
                  <a:schemeClr val="bg1"/>
                </a:solidFill>
                <a:latin typeface="Verdana" charset="0"/>
                <a:ea typeface="Verdana" charset="0"/>
                <a:cs typeface="Verdana" charset="0"/>
              </a:defRPr>
            </a:lvl1pPr>
          </a:lstStyle>
          <a:p>
            <a:r>
              <a:rPr lang="en-US" dirty="0"/>
              <a:t>Click to add Presentation Title</a:t>
            </a:r>
          </a:p>
        </p:txBody>
      </p:sp>
    </p:spTree>
    <p:extLst>
      <p:ext uri="{BB962C8B-B14F-4D97-AF65-F5344CB8AC3E}">
        <p14:creationId xmlns:p14="http://schemas.microsoft.com/office/powerpoint/2010/main" val="35800287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793" indent="0">
              <a:buNone/>
              <a:defRPr sz="2000" b="1"/>
            </a:lvl2pPr>
            <a:lvl3pPr marL="913581" indent="0">
              <a:buNone/>
              <a:defRPr sz="1800" b="1"/>
            </a:lvl3pPr>
            <a:lvl4pPr marL="1370371" indent="0">
              <a:buNone/>
              <a:defRPr sz="1600" b="1"/>
            </a:lvl4pPr>
            <a:lvl5pPr marL="1827163" indent="0">
              <a:buNone/>
              <a:defRPr sz="1600" b="1"/>
            </a:lvl5pPr>
            <a:lvl6pPr marL="2283954" indent="0">
              <a:buNone/>
              <a:defRPr sz="1600" b="1"/>
            </a:lvl6pPr>
            <a:lvl7pPr marL="2740744" indent="0">
              <a:buNone/>
              <a:defRPr sz="1600" b="1"/>
            </a:lvl7pPr>
            <a:lvl8pPr marL="3197535" indent="0">
              <a:buNone/>
              <a:defRPr sz="1600" b="1"/>
            </a:lvl8pPr>
            <a:lvl9pPr marL="365432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6793" indent="0">
              <a:buNone/>
              <a:defRPr sz="2000" b="1"/>
            </a:lvl2pPr>
            <a:lvl3pPr marL="913581" indent="0">
              <a:buNone/>
              <a:defRPr sz="1800" b="1"/>
            </a:lvl3pPr>
            <a:lvl4pPr marL="1370371" indent="0">
              <a:buNone/>
              <a:defRPr sz="1600" b="1"/>
            </a:lvl4pPr>
            <a:lvl5pPr marL="1827163" indent="0">
              <a:buNone/>
              <a:defRPr sz="1600" b="1"/>
            </a:lvl5pPr>
            <a:lvl6pPr marL="2283954" indent="0">
              <a:buNone/>
              <a:defRPr sz="1600" b="1"/>
            </a:lvl6pPr>
            <a:lvl7pPr marL="2740744" indent="0">
              <a:buNone/>
              <a:defRPr sz="1600" b="1"/>
            </a:lvl7pPr>
            <a:lvl8pPr marL="3197535" indent="0">
              <a:buNone/>
              <a:defRPr sz="1600" b="1"/>
            </a:lvl8pPr>
            <a:lvl9pPr marL="365432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739F491E-278F-4842-9DD3-1ED96C0B2DBF}" type="slidenum">
              <a:rPr lang="en-US">
                <a:solidFill>
                  <a:srgbClr val="464847"/>
                </a:solidFill>
              </a:rPr>
              <a:pPr>
                <a:defRPr/>
              </a:pPr>
              <a:t>‹#›</a:t>
            </a:fld>
            <a:endParaRPr lang="en-US" dirty="0">
              <a:solidFill>
                <a:srgbClr val="464847"/>
              </a:solidFill>
            </a:endParaRPr>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solidFill>
                  <a:srgbClr val="464847"/>
                </a:solidFill>
              </a:rPr>
              <a:t>| Expert Panel October 2012 | ©2011 YMCA of the USA</a:t>
            </a:r>
            <a:endParaRPr lang="en-US" dirty="0">
              <a:solidFill>
                <a:srgbClr val="464847"/>
              </a:solidFill>
            </a:endParaRPr>
          </a:p>
        </p:txBody>
      </p:sp>
    </p:spTree>
    <p:extLst>
      <p:ext uri="{BB962C8B-B14F-4D97-AF65-F5344CB8AC3E}">
        <p14:creationId xmlns:p14="http://schemas.microsoft.com/office/powerpoint/2010/main" val="34545832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E309AD80-642E-4752-95E7-F234FD1CAC30}" type="slidenum">
              <a:rPr lang="en-US">
                <a:solidFill>
                  <a:srgbClr val="464847"/>
                </a:solidFill>
              </a:rPr>
              <a:pPr>
                <a:defRPr/>
              </a:pPr>
              <a:t>‹#›</a:t>
            </a:fld>
            <a:endParaRPr lang="en-US" dirty="0">
              <a:solidFill>
                <a:srgbClr val="464847"/>
              </a:solidFill>
            </a:endParaRPr>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solidFill>
                  <a:srgbClr val="464847"/>
                </a:solidFill>
              </a:rPr>
              <a:t>| Expert Panel October 2012 | ©2011 YMCA of the USA</a:t>
            </a:r>
            <a:endParaRPr lang="en-US" dirty="0">
              <a:solidFill>
                <a:srgbClr val="464847"/>
              </a:solidFill>
            </a:endParaRPr>
          </a:p>
        </p:txBody>
      </p:sp>
    </p:spTree>
    <p:extLst>
      <p:ext uri="{BB962C8B-B14F-4D97-AF65-F5344CB8AC3E}">
        <p14:creationId xmlns:p14="http://schemas.microsoft.com/office/powerpoint/2010/main" val="10004098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956761A3-887C-4DD5-B9CF-A38A6F8AFC8F}" type="slidenum">
              <a:rPr lang="en-US">
                <a:solidFill>
                  <a:srgbClr val="464847"/>
                </a:solidFill>
              </a:rPr>
              <a:pPr>
                <a:defRPr/>
              </a:pPr>
              <a:t>‹#›</a:t>
            </a:fld>
            <a:endParaRPr lang="en-US" dirty="0">
              <a:solidFill>
                <a:srgbClr val="464847"/>
              </a:solidFill>
            </a:endParaRPr>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solidFill>
                  <a:srgbClr val="464847"/>
                </a:solidFill>
              </a:rPr>
              <a:t>| Expert Panel October 2012 | ©2011 YMCA of the USA</a:t>
            </a:r>
            <a:endParaRPr lang="en-US" dirty="0">
              <a:solidFill>
                <a:srgbClr val="464847"/>
              </a:solidFill>
            </a:endParaRPr>
          </a:p>
        </p:txBody>
      </p:sp>
    </p:spTree>
    <p:extLst>
      <p:ext uri="{BB962C8B-B14F-4D97-AF65-F5344CB8AC3E}">
        <p14:creationId xmlns:p14="http://schemas.microsoft.com/office/powerpoint/2010/main" val="21279377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793" indent="0">
              <a:buNone/>
              <a:defRPr sz="1200"/>
            </a:lvl2pPr>
            <a:lvl3pPr marL="913581" indent="0">
              <a:buNone/>
              <a:defRPr sz="1000"/>
            </a:lvl3pPr>
            <a:lvl4pPr marL="1370371" indent="0">
              <a:buNone/>
              <a:defRPr sz="900"/>
            </a:lvl4pPr>
            <a:lvl5pPr marL="1827163" indent="0">
              <a:buNone/>
              <a:defRPr sz="900"/>
            </a:lvl5pPr>
            <a:lvl6pPr marL="2283954" indent="0">
              <a:buNone/>
              <a:defRPr sz="900"/>
            </a:lvl6pPr>
            <a:lvl7pPr marL="2740744" indent="0">
              <a:buNone/>
              <a:defRPr sz="900"/>
            </a:lvl7pPr>
            <a:lvl8pPr marL="3197535" indent="0">
              <a:buNone/>
              <a:defRPr sz="900"/>
            </a:lvl8pPr>
            <a:lvl9pPr marL="3654322"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50E8085F-83F7-4C0E-9245-522DA2328C59}" type="slidenum">
              <a:rPr lang="en-US">
                <a:solidFill>
                  <a:srgbClr val="464847"/>
                </a:solidFill>
              </a:rPr>
              <a:pPr>
                <a:defRPr/>
              </a:pPr>
              <a:t>‹#›</a:t>
            </a:fld>
            <a:endParaRPr lang="en-US" dirty="0">
              <a:solidFill>
                <a:srgbClr val="464847"/>
              </a:solidFill>
            </a:endParaRPr>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solidFill>
                  <a:srgbClr val="464847"/>
                </a:solidFill>
              </a:rPr>
              <a:t>| Expert Panel October 2012 | ©2011 YMCA of the USA</a:t>
            </a:r>
            <a:endParaRPr lang="en-US" dirty="0">
              <a:solidFill>
                <a:srgbClr val="464847"/>
              </a:solidFill>
            </a:endParaRPr>
          </a:p>
        </p:txBody>
      </p:sp>
    </p:spTree>
    <p:extLst>
      <p:ext uri="{BB962C8B-B14F-4D97-AF65-F5344CB8AC3E}">
        <p14:creationId xmlns:p14="http://schemas.microsoft.com/office/powerpoint/2010/main" val="26678730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93" indent="0">
              <a:buNone/>
              <a:defRPr sz="2800"/>
            </a:lvl2pPr>
            <a:lvl3pPr marL="913581" indent="0">
              <a:buNone/>
              <a:defRPr sz="2400"/>
            </a:lvl3pPr>
            <a:lvl4pPr marL="1370371" indent="0">
              <a:buNone/>
              <a:defRPr sz="2000"/>
            </a:lvl4pPr>
            <a:lvl5pPr marL="1827163" indent="0">
              <a:buNone/>
              <a:defRPr sz="2000"/>
            </a:lvl5pPr>
            <a:lvl6pPr marL="2283954" indent="0">
              <a:buNone/>
              <a:defRPr sz="2000"/>
            </a:lvl6pPr>
            <a:lvl7pPr marL="2740744" indent="0">
              <a:buNone/>
              <a:defRPr sz="2000"/>
            </a:lvl7pPr>
            <a:lvl8pPr marL="3197535" indent="0">
              <a:buNone/>
              <a:defRPr sz="2000"/>
            </a:lvl8pPr>
            <a:lvl9pPr marL="3654322"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93" indent="0">
              <a:buNone/>
              <a:defRPr sz="1200"/>
            </a:lvl2pPr>
            <a:lvl3pPr marL="913581" indent="0">
              <a:buNone/>
              <a:defRPr sz="1000"/>
            </a:lvl3pPr>
            <a:lvl4pPr marL="1370371" indent="0">
              <a:buNone/>
              <a:defRPr sz="900"/>
            </a:lvl4pPr>
            <a:lvl5pPr marL="1827163" indent="0">
              <a:buNone/>
              <a:defRPr sz="900"/>
            </a:lvl5pPr>
            <a:lvl6pPr marL="2283954" indent="0">
              <a:buNone/>
              <a:defRPr sz="900"/>
            </a:lvl6pPr>
            <a:lvl7pPr marL="2740744" indent="0">
              <a:buNone/>
              <a:defRPr sz="900"/>
            </a:lvl7pPr>
            <a:lvl8pPr marL="3197535" indent="0">
              <a:buNone/>
              <a:defRPr sz="900"/>
            </a:lvl8pPr>
            <a:lvl9pPr marL="3654322"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22DC0770-9FB8-4610-8BB9-FE2BE2544DBD}" type="slidenum">
              <a:rPr lang="en-US">
                <a:solidFill>
                  <a:srgbClr val="464847"/>
                </a:solidFill>
              </a:rPr>
              <a:pPr>
                <a:defRPr/>
              </a:pPr>
              <a:t>‹#›</a:t>
            </a:fld>
            <a:endParaRPr lang="en-US" dirty="0">
              <a:solidFill>
                <a:srgbClr val="464847"/>
              </a:solidFill>
            </a:endParaRPr>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solidFill>
                  <a:srgbClr val="464847"/>
                </a:solidFill>
              </a:rPr>
              <a:t>| Expert Panel October 2012 | ©2011 YMCA of the USA</a:t>
            </a:r>
            <a:endParaRPr lang="en-US" dirty="0">
              <a:solidFill>
                <a:srgbClr val="464847"/>
              </a:solidFill>
            </a:endParaRPr>
          </a:p>
        </p:txBody>
      </p:sp>
    </p:spTree>
    <p:extLst>
      <p:ext uri="{BB962C8B-B14F-4D97-AF65-F5344CB8AC3E}">
        <p14:creationId xmlns:p14="http://schemas.microsoft.com/office/powerpoint/2010/main" val="11662015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F7D1158C-E9ED-4F39-ABDD-33CF79A496DC}" type="slidenum">
              <a:rPr lang="en-US">
                <a:solidFill>
                  <a:srgbClr val="464847"/>
                </a:solidFill>
              </a:rPr>
              <a:pPr>
                <a:defRPr/>
              </a:pPr>
              <a:t>‹#›</a:t>
            </a:fld>
            <a:endParaRPr lang="en-US" dirty="0">
              <a:solidFill>
                <a:srgbClr val="464847"/>
              </a:solidFill>
            </a:endParaRPr>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solidFill>
                  <a:srgbClr val="464847"/>
                </a:solidFill>
              </a:rPr>
              <a:t>| Expert Panel October 2012 | ©2011 YMCA of the USA</a:t>
            </a:r>
            <a:endParaRPr lang="en-US" dirty="0">
              <a:solidFill>
                <a:srgbClr val="464847"/>
              </a:solidFill>
            </a:endParaRPr>
          </a:p>
        </p:txBody>
      </p:sp>
    </p:spTree>
    <p:extLst>
      <p:ext uri="{BB962C8B-B14F-4D97-AF65-F5344CB8AC3E}">
        <p14:creationId xmlns:p14="http://schemas.microsoft.com/office/powerpoint/2010/main" val="6964317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7" y="328617"/>
            <a:ext cx="2092325" cy="57864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7" y="328617"/>
            <a:ext cx="6129337" cy="5786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7869E72-FA37-4917-9BDE-D439D97A9E8E}" type="slidenum">
              <a:rPr lang="en-US">
                <a:solidFill>
                  <a:srgbClr val="464847"/>
                </a:solidFill>
              </a:rPr>
              <a:pPr>
                <a:defRPr/>
              </a:pPr>
              <a:t>‹#›</a:t>
            </a:fld>
            <a:endParaRPr lang="en-US" dirty="0">
              <a:solidFill>
                <a:srgbClr val="464847"/>
              </a:solidFill>
            </a:endParaRPr>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solidFill>
                  <a:srgbClr val="464847"/>
                </a:solidFill>
              </a:rPr>
              <a:t>| Expert Panel October 2012 | ©2011 YMCA of the USA</a:t>
            </a:r>
            <a:endParaRPr lang="en-US" dirty="0">
              <a:solidFill>
                <a:srgbClr val="464847"/>
              </a:solidFill>
            </a:endParaRPr>
          </a:p>
        </p:txBody>
      </p:sp>
    </p:spTree>
    <p:extLst>
      <p:ext uri="{BB962C8B-B14F-4D97-AF65-F5344CB8AC3E}">
        <p14:creationId xmlns:p14="http://schemas.microsoft.com/office/powerpoint/2010/main" val="7346021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AF_Youth">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82" y="2252664"/>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2" name="Text Placeholder 13"/>
          <p:cNvSpPr>
            <a:spLocks noGrp="1"/>
          </p:cNvSpPr>
          <p:nvPr>
            <p:ph type="body" sz="quarter" idx="14" hasCustomPrompt="1"/>
          </p:nvPr>
        </p:nvSpPr>
        <p:spPr>
          <a:xfrm>
            <a:off x="356619" y="4325113"/>
            <a:ext cx="1901825" cy="552450"/>
          </a:xfrm>
        </p:spPr>
        <p:txBody>
          <a:bodyPr/>
          <a:lstStyle>
            <a:lvl1pPr>
              <a:defRPr sz="1200">
                <a:solidFill>
                  <a:schemeClr val="tx2"/>
                </a:solidFill>
              </a:defRPr>
            </a:lvl1pPr>
          </a:lstStyle>
          <a:p>
            <a:pPr lvl="0"/>
            <a:fld id="{4C901293-34E9-4F76-8219-85CDC3C85D63}" type="datetime4">
              <a:rPr lang="en-US" smtClean="0"/>
              <a:pPr lvl="0"/>
              <a:t>February 21, 2017</a:t>
            </a:fld>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2611" y="466725"/>
            <a:ext cx="1374588" cy="1051560"/>
          </a:xfrm>
          <a:prstGeom prst="rect">
            <a:avLst/>
          </a:prstGeom>
        </p:spPr>
      </p:pic>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65396" y="1069855"/>
            <a:ext cx="1692161" cy="460005"/>
          </a:xfrm>
          <a:prstGeom prst="rect">
            <a:avLst/>
          </a:prstGeom>
        </p:spPr>
      </p:pic>
    </p:spTree>
    <p:extLst>
      <p:ext uri="{BB962C8B-B14F-4D97-AF65-F5344CB8AC3E}">
        <p14:creationId xmlns:p14="http://schemas.microsoft.com/office/powerpoint/2010/main" val="38311126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AF_Healthy">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82" y="2252664"/>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2" name="Text Placeholder 13"/>
          <p:cNvSpPr>
            <a:spLocks noGrp="1"/>
          </p:cNvSpPr>
          <p:nvPr>
            <p:ph type="body" sz="quarter" idx="14" hasCustomPrompt="1"/>
          </p:nvPr>
        </p:nvSpPr>
        <p:spPr>
          <a:xfrm>
            <a:off x="356619" y="4325113"/>
            <a:ext cx="1901825" cy="552450"/>
          </a:xfrm>
        </p:spPr>
        <p:txBody>
          <a:bodyPr/>
          <a:lstStyle>
            <a:lvl1pPr>
              <a:defRPr sz="1200">
                <a:solidFill>
                  <a:schemeClr val="tx2"/>
                </a:solidFill>
              </a:defRPr>
            </a:lvl1pPr>
          </a:lstStyle>
          <a:p>
            <a:pPr lvl="0"/>
            <a:fld id="{4C901293-34E9-4F76-8219-85CDC3C85D63}" type="datetime4">
              <a:rPr lang="en-US" smtClean="0"/>
              <a:pPr lvl="0"/>
              <a:t>February 21, 2017</a:t>
            </a:fld>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2611" y="466725"/>
            <a:ext cx="1374588" cy="1051560"/>
          </a:xfrm>
          <a:prstGeom prst="rect">
            <a:avLst/>
          </a:prstGeom>
        </p:spPr>
      </p:pic>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65396" y="1069855"/>
            <a:ext cx="1692161" cy="460005"/>
          </a:xfrm>
          <a:prstGeom prst="rect">
            <a:avLst/>
          </a:prstGeom>
        </p:spPr>
      </p:pic>
    </p:spTree>
    <p:extLst>
      <p:ext uri="{BB962C8B-B14F-4D97-AF65-F5344CB8AC3E}">
        <p14:creationId xmlns:p14="http://schemas.microsoft.com/office/powerpoint/2010/main" val="41776108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AF_Social">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82" y="2252664"/>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2" name="Text Placeholder 13"/>
          <p:cNvSpPr>
            <a:spLocks noGrp="1"/>
          </p:cNvSpPr>
          <p:nvPr>
            <p:ph type="body" sz="quarter" idx="14" hasCustomPrompt="1"/>
          </p:nvPr>
        </p:nvSpPr>
        <p:spPr>
          <a:xfrm>
            <a:off x="356619" y="4325113"/>
            <a:ext cx="1901825" cy="552450"/>
          </a:xfrm>
        </p:spPr>
        <p:txBody>
          <a:bodyPr/>
          <a:lstStyle>
            <a:lvl1pPr>
              <a:defRPr sz="1200">
                <a:solidFill>
                  <a:schemeClr val="tx2"/>
                </a:solidFill>
              </a:defRPr>
            </a:lvl1pPr>
          </a:lstStyle>
          <a:p>
            <a:pPr lvl="0"/>
            <a:fld id="{4C901293-34E9-4F76-8219-85CDC3C85D63}" type="datetime4">
              <a:rPr lang="en-US" smtClean="0"/>
              <a:pPr lvl="0"/>
              <a:t>February 21, 2017</a:t>
            </a:fld>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2611" y="466725"/>
            <a:ext cx="1374588" cy="1051560"/>
          </a:xfrm>
          <a:prstGeom prst="rect">
            <a:avLst/>
          </a:prstGeom>
        </p:spPr>
      </p:pic>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65396" y="1069855"/>
            <a:ext cx="1692161" cy="460005"/>
          </a:xfrm>
          <a:prstGeom prst="rect">
            <a:avLst/>
          </a:prstGeom>
        </p:spPr>
      </p:pic>
    </p:spTree>
    <p:extLst>
      <p:ext uri="{BB962C8B-B14F-4D97-AF65-F5344CB8AC3E}">
        <p14:creationId xmlns:p14="http://schemas.microsoft.com/office/powerpoint/2010/main" val="273459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34"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a:t>Insert partner organization logo</a:t>
            </a:r>
          </a:p>
        </p:txBody>
      </p:sp>
      <p:sp>
        <p:nvSpPr>
          <p:cNvPr id="8" name="Picture Placeholder 11" descr="Image"/>
          <p:cNvSpPr>
            <a:spLocks noGrp="1"/>
          </p:cNvSpPr>
          <p:nvPr>
            <p:ph type="pic" sz="quarter" idx="14" hasCustomPrompt="1"/>
          </p:nvPr>
        </p:nvSpPr>
        <p:spPr>
          <a:xfrm>
            <a:off x="3838586" y="1576873"/>
            <a:ext cx="4954723" cy="3685032"/>
          </a:xfrm>
          <a:prstGeom prst="rect">
            <a:avLst/>
          </a:prstGeom>
          <a:ln w="12700">
            <a:solidFill>
              <a:schemeClr val="bg1">
                <a:lumMod val="85000"/>
              </a:schemeClr>
            </a:solidFill>
          </a:ln>
        </p:spPr>
        <p:txBody>
          <a:bodyPr>
            <a:normAutofit/>
          </a:bodyPr>
          <a:lstStyle>
            <a:lvl1pPr marL="0" indent="0">
              <a:buNone/>
              <a:defRPr sz="2400">
                <a:latin typeface="Verdana"/>
                <a:cs typeface="Verdana"/>
              </a:defRPr>
            </a:lvl1pPr>
          </a:lstStyle>
          <a:p>
            <a:r>
              <a:rPr lang="en-US" dirty="0"/>
              <a:t>Click to add image</a:t>
            </a:r>
          </a:p>
        </p:txBody>
      </p:sp>
      <p:sp>
        <p:nvSpPr>
          <p:cNvPr id="11" name="Text Placeholder 10"/>
          <p:cNvSpPr>
            <a:spLocks noGrp="1"/>
          </p:cNvSpPr>
          <p:nvPr>
            <p:ph type="body" sz="quarter" idx="20" hasCustomPrompt="1"/>
          </p:nvPr>
        </p:nvSpPr>
        <p:spPr>
          <a:xfrm>
            <a:off x="371268" y="1572768"/>
            <a:ext cx="3097205"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2"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a:t>Click to add slide header</a:t>
            </a:r>
          </a:p>
        </p:txBody>
      </p:sp>
    </p:spTree>
    <p:extLst>
      <p:ext uri="{BB962C8B-B14F-4D97-AF65-F5344CB8AC3E}">
        <p14:creationId xmlns:p14="http://schemas.microsoft.com/office/powerpoint/2010/main" val="8441835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AF_all_bo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0"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February 21, 2017</a:t>
            </a:fld>
            <a:endParaRPr lang="en-US" dirty="0"/>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8638" y="466725"/>
            <a:ext cx="1374588" cy="1051560"/>
          </a:xfrm>
          <a:prstGeom prst="rect">
            <a:avLst/>
          </a:prstGeom>
        </p:spPr>
      </p:pic>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65392" y="1069848"/>
            <a:ext cx="1692161" cy="460005"/>
          </a:xfrm>
          <a:prstGeom prst="rect">
            <a:avLst/>
          </a:prstGeom>
        </p:spPr>
      </p:pic>
    </p:spTree>
    <p:extLst>
      <p:ext uri="{BB962C8B-B14F-4D97-AF65-F5344CB8AC3E}">
        <p14:creationId xmlns:p14="http://schemas.microsoft.com/office/powerpoint/2010/main" val="40787694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D7D3D9F-483B-4D2E-9546-1BB0A0DE023F}" type="slidenum">
              <a:rPr lang="en-US">
                <a:solidFill>
                  <a:srgbClr val="464847"/>
                </a:solidFill>
              </a:rPr>
              <a:pPr>
                <a:defRPr/>
              </a:pPr>
              <a:t>‹#›</a:t>
            </a:fld>
            <a:endParaRPr lang="en-US" dirty="0">
              <a:solidFill>
                <a:srgbClr val="464847"/>
              </a:solidFill>
            </a:endParaRPr>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solidFill>
                  <a:srgbClr val="464847"/>
                </a:solidFill>
              </a:rPr>
              <a:t>| PRESENTATION TITLE HERE | ©2011 YMCA of the USA</a:t>
            </a:r>
          </a:p>
        </p:txBody>
      </p:sp>
    </p:spTree>
    <p:extLst>
      <p:ext uri="{BB962C8B-B14F-4D97-AF65-F5344CB8AC3E}">
        <p14:creationId xmlns:p14="http://schemas.microsoft.com/office/powerpoint/2010/main" val="28672094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ivider 1 or Agenda">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40" y="320040"/>
            <a:ext cx="8366760" cy="841248"/>
          </a:xfrm>
        </p:spPr>
        <p:txBody>
          <a:bodyPr/>
          <a:lstStyle>
            <a:lvl1pPr algn="l">
              <a:defRPr sz="2600" b="1" cap="all">
                <a:solidFill>
                  <a:schemeClr val="bg1"/>
                </a:solidFill>
              </a:defRPr>
            </a:lvl1pPr>
          </a:lstStyle>
          <a:p>
            <a:r>
              <a:rPr lang="en-US" dirty="0"/>
              <a:t>Click to edit Master title style</a:t>
            </a:r>
          </a:p>
        </p:txBody>
      </p:sp>
      <p:sp>
        <p:nvSpPr>
          <p:cNvPr id="4" name="Slide Number Placeholder 3"/>
          <p:cNvSpPr>
            <a:spLocks noGrp="1"/>
          </p:cNvSpPr>
          <p:nvPr>
            <p:ph type="sldNum" sz="quarter" idx="10"/>
          </p:nvPr>
        </p:nvSpPr>
        <p:spPr/>
        <p:txBody>
          <a:bodyPr/>
          <a:lstStyle>
            <a:lvl1pPr>
              <a:defRPr smtClean="0">
                <a:solidFill>
                  <a:schemeClr val="bg1"/>
                </a:solidFill>
              </a:defRPr>
            </a:lvl1pPr>
          </a:lstStyle>
          <a:p>
            <a:pPr>
              <a:defRPr/>
            </a:pPr>
            <a:fld id="{474F9A76-05EC-4927-B4A2-A8CE3023F9C5}" type="slidenum">
              <a:rPr lang="en-US">
                <a:solidFill>
                  <a:srgbClr val="FFFFFF"/>
                </a:solidFill>
              </a:rPr>
              <a:pPr>
                <a:defRPr/>
              </a:pPr>
              <a:t>‹#›</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smtClean="0">
                <a:solidFill>
                  <a:schemeClr val="bg1"/>
                </a:solidFill>
                <a:latin typeface="Verdana" pitchFamily="64" charset="0"/>
                <a:ea typeface="ＭＳ Ｐゴシック" pitchFamily="64" charset="-128"/>
                <a:cs typeface="ＭＳ Ｐゴシック" pitchFamily="64" charset="-128"/>
              </a:defRPr>
            </a:lvl1pPr>
          </a:lstStyle>
          <a:p>
            <a:pPr>
              <a:defRPr/>
            </a:pPr>
            <a:r>
              <a:rPr lang="en-US" dirty="0">
                <a:solidFill>
                  <a:srgbClr val="FFFFFF"/>
                </a:solidFill>
              </a:rPr>
              <a:t>| PRESENTATION TITLE HERE | ©2011 YMCA of the USA</a:t>
            </a:r>
          </a:p>
        </p:txBody>
      </p:sp>
      <p:sp>
        <p:nvSpPr>
          <p:cNvPr id="6" name="Content Placeholder 2"/>
          <p:cNvSpPr>
            <a:spLocks noGrp="1"/>
          </p:cNvSpPr>
          <p:nvPr>
            <p:ph idx="1"/>
          </p:nvPr>
        </p:nvSpPr>
        <p:spPr>
          <a:xfrm>
            <a:off x="354013" y="1739900"/>
            <a:ext cx="8339137" cy="4375150"/>
          </a:xfrm>
        </p:spPr>
        <p:txBody>
          <a:bodyPr/>
          <a:lstStyle>
            <a:lvl1pPr marL="457200" indent="-457200">
              <a:spcBef>
                <a:spcPts val="528"/>
              </a:spcBef>
              <a:buFont typeface="+mj-lt"/>
              <a:buAutoNum type="arabicPeriod"/>
              <a:defRPr sz="2200" b="1" cap="all" baseline="0">
                <a:solidFill>
                  <a:schemeClr val="bg1"/>
                </a:solidFill>
              </a:defRPr>
            </a:lvl1pPr>
            <a:lvl2pPr marL="740664" indent="-283464">
              <a:spcBef>
                <a:spcPts val="528"/>
              </a:spcBef>
              <a:buSzPct val="100000"/>
              <a:buFont typeface="Verdana" pitchFamily="34" charset="0"/>
              <a:buChar char="–"/>
              <a:defRPr sz="2200" baseline="0">
                <a:solidFill>
                  <a:schemeClr val="bg1"/>
                </a:solidFill>
              </a:defRPr>
            </a:lvl2pPr>
            <a:lvl3pPr marL="1143000">
              <a:spcBef>
                <a:spcPts val="528"/>
              </a:spcBef>
              <a:buFont typeface="Arial" pitchFamily="34" charset="0"/>
              <a:buChar char="•"/>
              <a:defRPr sz="2200" baseline="0">
                <a:solidFill>
                  <a:schemeClr val="bg1"/>
                </a:solidFill>
              </a:defRPr>
            </a:lvl3pPr>
            <a:lvl4pPr>
              <a:spcBef>
                <a:spcPts val="528"/>
              </a:spcBef>
              <a:defRPr sz="2200" baseline="0">
                <a:solidFill>
                  <a:schemeClr val="bg1"/>
                </a:solidFill>
              </a:defRPr>
            </a:lvl4pPr>
            <a:lvl5pPr>
              <a:spcBef>
                <a:spcPts val="528"/>
              </a:spcBef>
              <a:defRPr sz="2200" baseline="0">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8557581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2608" y="374904"/>
            <a:ext cx="8732520" cy="1636776"/>
          </a:xfrm>
        </p:spPr>
        <p:txBody>
          <a:bodyPr/>
          <a:lstStyle>
            <a:lvl1pPr algn="l">
              <a:lnSpc>
                <a:spcPct val="80000"/>
              </a:lnSpc>
              <a:defRPr sz="6400" b="1" cap="all">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0372516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hank You with Nam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2608" y="2756154"/>
            <a:ext cx="8732520" cy="949071"/>
          </a:xfrm>
        </p:spPr>
        <p:txBody>
          <a:bodyPr/>
          <a:lstStyle>
            <a:lvl1pPr algn="l">
              <a:lnSpc>
                <a:spcPct val="80000"/>
              </a:lnSpc>
              <a:defRPr sz="6400" b="1" cap="all">
                <a:solidFill>
                  <a:schemeClr val="bg1"/>
                </a:solidFill>
              </a:defRPr>
            </a:lvl1pPr>
          </a:lstStyle>
          <a:p>
            <a:r>
              <a:rPr lang="en-US" dirty="0"/>
              <a:t>THANK YOU</a:t>
            </a:r>
          </a:p>
        </p:txBody>
      </p:sp>
      <p:sp>
        <p:nvSpPr>
          <p:cNvPr id="5" name="Text Placeholder 4"/>
          <p:cNvSpPr>
            <a:spLocks noGrp="1"/>
          </p:cNvSpPr>
          <p:nvPr>
            <p:ph type="body" sz="quarter" idx="10" hasCustomPrompt="1"/>
          </p:nvPr>
        </p:nvSpPr>
        <p:spPr>
          <a:xfrm>
            <a:off x="276225" y="4467225"/>
            <a:ext cx="7048500" cy="1924050"/>
          </a:xfrm>
        </p:spPr>
        <p:txBody>
          <a:bodyPr/>
          <a:lstStyle>
            <a:lvl1pPr>
              <a:spcBef>
                <a:spcPts val="200"/>
              </a:spcBef>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dirty="0"/>
              <a:t>Name</a:t>
            </a:r>
          </a:p>
          <a:p>
            <a:pPr lvl="0"/>
            <a:r>
              <a:rPr lang="en-US" dirty="0"/>
              <a:t>YMCA OF THE USA</a:t>
            </a:r>
          </a:p>
          <a:p>
            <a:pPr lvl="0"/>
            <a:r>
              <a:rPr lang="en-US" dirty="0"/>
              <a:t>800 872 9622</a:t>
            </a:r>
          </a:p>
          <a:p>
            <a:pPr lvl="0"/>
            <a:r>
              <a:rPr lang="en-US" dirty="0"/>
              <a:t>name.name@ymca.net</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4812" y="466344"/>
            <a:ext cx="1376087" cy="1051560"/>
          </a:xfrm>
          <a:prstGeom prst="rect">
            <a:avLst/>
          </a:prstGeom>
        </p:spPr>
      </p:pic>
    </p:spTree>
    <p:extLst>
      <p:ext uri="{BB962C8B-B14F-4D97-AF65-F5344CB8AC3E}">
        <p14:creationId xmlns:p14="http://schemas.microsoft.com/office/powerpoint/2010/main" val="40229007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4013" y="1739900"/>
            <a:ext cx="4092575"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8988" y="1739900"/>
            <a:ext cx="4094162"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9B2D5AC9-C07E-4D0F-9B68-74093CA5E8E6}" type="slidenum">
              <a:rPr lang="en-US">
                <a:solidFill>
                  <a:srgbClr val="464847"/>
                </a:solidFill>
              </a:rPr>
              <a:pPr>
                <a:defRPr/>
              </a:pPr>
              <a:t>‹#›</a:t>
            </a:fld>
            <a:endParaRPr lang="en-US" dirty="0">
              <a:solidFill>
                <a:srgbClr val="464847"/>
              </a:solidFill>
            </a:endParaRPr>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solidFill>
                  <a:srgbClr val="464847"/>
                </a:solidFill>
              </a:rPr>
              <a:t>| PRESENTATION TITLE HERE | ©2011 YMCA of the USA</a:t>
            </a:r>
          </a:p>
        </p:txBody>
      </p:sp>
    </p:spTree>
    <p:extLst>
      <p:ext uri="{BB962C8B-B14F-4D97-AF65-F5344CB8AC3E}">
        <p14:creationId xmlns:p14="http://schemas.microsoft.com/office/powerpoint/2010/main" val="290042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739F491E-278F-4842-9DD3-1ED96C0B2DBF}" type="slidenum">
              <a:rPr lang="en-US">
                <a:solidFill>
                  <a:srgbClr val="464847"/>
                </a:solidFill>
              </a:rPr>
              <a:pPr>
                <a:defRPr/>
              </a:pPr>
              <a:t>‹#›</a:t>
            </a:fld>
            <a:endParaRPr lang="en-US" dirty="0">
              <a:solidFill>
                <a:srgbClr val="464847"/>
              </a:solidFill>
            </a:endParaRPr>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solidFill>
                  <a:srgbClr val="464847"/>
                </a:solidFill>
              </a:rPr>
              <a:t>| PRESENTATION TITLE HERE | ©2011 YMCA of the USA</a:t>
            </a:r>
          </a:p>
        </p:txBody>
      </p:sp>
    </p:spTree>
    <p:extLst>
      <p:ext uri="{BB962C8B-B14F-4D97-AF65-F5344CB8AC3E}">
        <p14:creationId xmlns:p14="http://schemas.microsoft.com/office/powerpoint/2010/main" val="1976440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E309AD80-642E-4752-95E7-F234FD1CAC30}" type="slidenum">
              <a:rPr lang="en-US">
                <a:solidFill>
                  <a:srgbClr val="464847"/>
                </a:solidFill>
              </a:rPr>
              <a:pPr>
                <a:defRPr/>
              </a:pPr>
              <a:t>‹#›</a:t>
            </a:fld>
            <a:endParaRPr lang="en-US" dirty="0">
              <a:solidFill>
                <a:srgbClr val="464847"/>
              </a:solidFill>
            </a:endParaRPr>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solidFill>
                  <a:srgbClr val="464847"/>
                </a:solidFill>
              </a:rPr>
              <a:t>| PRESENTATION TITLE HERE | ©2011 YMCA of the USA</a:t>
            </a:r>
          </a:p>
        </p:txBody>
      </p:sp>
    </p:spTree>
    <p:extLst>
      <p:ext uri="{BB962C8B-B14F-4D97-AF65-F5344CB8AC3E}">
        <p14:creationId xmlns:p14="http://schemas.microsoft.com/office/powerpoint/2010/main" val="1555622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956761A3-887C-4DD5-B9CF-A38A6F8AFC8F}" type="slidenum">
              <a:rPr lang="en-US">
                <a:solidFill>
                  <a:srgbClr val="464847"/>
                </a:solidFill>
              </a:rPr>
              <a:pPr>
                <a:defRPr/>
              </a:pPr>
              <a:t>‹#›</a:t>
            </a:fld>
            <a:endParaRPr lang="en-US" dirty="0">
              <a:solidFill>
                <a:srgbClr val="464847"/>
              </a:solidFill>
            </a:endParaRPr>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solidFill>
                  <a:srgbClr val="464847"/>
                </a:solidFill>
              </a:rPr>
              <a:t>| PRESENTATION TITLE HERE | ©2011 YMCA of the USA</a:t>
            </a:r>
          </a:p>
        </p:txBody>
      </p:sp>
    </p:spTree>
    <p:extLst>
      <p:ext uri="{BB962C8B-B14F-4D97-AF65-F5344CB8AC3E}">
        <p14:creationId xmlns:p14="http://schemas.microsoft.com/office/powerpoint/2010/main" val="41653218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50E8085F-83F7-4C0E-9245-522DA2328C59}" type="slidenum">
              <a:rPr lang="en-US">
                <a:solidFill>
                  <a:srgbClr val="464847"/>
                </a:solidFill>
              </a:rPr>
              <a:pPr>
                <a:defRPr/>
              </a:pPr>
              <a:t>‹#›</a:t>
            </a:fld>
            <a:endParaRPr lang="en-US" dirty="0">
              <a:solidFill>
                <a:srgbClr val="464847"/>
              </a:solidFill>
            </a:endParaRPr>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solidFill>
                  <a:srgbClr val="464847"/>
                </a:solidFill>
              </a:rPr>
              <a:t>| PRESENTATION TITLE HERE | ©2011 YMCA of the USA</a:t>
            </a:r>
          </a:p>
        </p:txBody>
      </p:sp>
    </p:spTree>
    <p:extLst>
      <p:ext uri="{BB962C8B-B14F-4D97-AF65-F5344CB8AC3E}">
        <p14:creationId xmlns:p14="http://schemas.microsoft.com/office/powerpoint/2010/main" val="3948686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a:t>Insert partner organization logo</a:t>
            </a:r>
          </a:p>
        </p:txBody>
      </p:sp>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a:t>Click to add slide header</a:t>
            </a:r>
          </a:p>
        </p:txBody>
      </p:sp>
    </p:spTree>
    <p:extLst>
      <p:ext uri="{BB962C8B-B14F-4D97-AF65-F5344CB8AC3E}">
        <p14:creationId xmlns:p14="http://schemas.microsoft.com/office/powerpoint/2010/main" val="12710997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22DC0770-9FB8-4610-8BB9-FE2BE2544DBD}" type="slidenum">
              <a:rPr lang="en-US">
                <a:solidFill>
                  <a:srgbClr val="464847"/>
                </a:solidFill>
              </a:rPr>
              <a:pPr>
                <a:defRPr/>
              </a:pPr>
              <a:t>‹#›</a:t>
            </a:fld>
            <a:endParaRPr lang="en-US" dirty="0">
              <a:solidFill>
                <a:srgbClr val="464847"/>
              </a:solidFill>
            </a:endParaRPr>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solidFill>
                  <a:srgbClr val="464847"/>
                </a:solidFill>
              </a:rPr>
              <a:t>| PRESENTATION TITLE HERE | ©2011 YMCA of the USA</a:t>
            </a:r>
          </a:p>
        </p:txBody>
      </p:sp>
    </p:spTree>
    <p:extLst>
      <p:ext uri="{BB962C8B-B14F-4D97-AF65-F5344CB8AC3E}">
        <p14:creationId xmlns:p14="http://schemas.microsoft.com/office/powerpoint/2010/main" val="10777529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F7D1158C-E9ED-4F39-ABDD-33CF79A496DC}" type="slidenum">
              <a:rPr lang="en-US">
                <a:solidFill>
                  <a:srgbClr val="464847"/>
                </a:solidFill>
              </a:rPr>
              <a:pPr>
                <a:defRPr/>
              </a:pPr>
              <a:t>‹#›</a:t>
            </a:fld>
            <a:endParaRPr lang="en-US" dirty="0">
              <a:solidFill>
                <a:srgbClr val="464847"/>
              </a:solidFill>
            </a:endParaRPr>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solidFill>
                  <a:srgbClr val="464847"/>
                </a:solidFill>
              </a:rPr>
              <a:t>| PRESENTATION TITLE HERE | ©2011 YMCA of the USA</a:t>
            </a:r>
          </a:p>
        </p:txBody>
      </p:sp>
    </p:spTree>
    <p:extLst>
      <p:ext uri="{BB962C8B-B14F-4D97-AF65-F5344CB8AC3E}">
        <p14:creationId xmlns:p14="http://schemas.microsoft.com/office/powerpoint/2010/main" val="11570443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28613"/>
            <a:ext cx="2092325" cy="57864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3" y="328613"/>
            <a:ext cx="6129337" cy="5786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7869E72-FA37-4917-9BDE-D439D97A9E8E}" type="slidenum">
              <a:rPr lang="en-US">
                <a:solidFill>
                  <a:srgbClr val="464847"/>
                </a:solidFill>
              </a:rPr>
              <a:pPr>
                <a:defRPr/>
              </a:pPr>
              <a:t>‹#›</a:t>
            </a:fld>
            <a:endParaRPr lang="en-US" dirty="0">
              <a:solidFill>
                <a:srgbClr val="464847"/>
              </a:solidFill>
            </a:endParaRPr>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solidFill>
                  <a:srgbClr val="464847"/>
                </a:solidFill>
              </a:rPr>
              <a:t>| PRESENTATION TITLE HERE | ©2011 YMCA of the USA</a:t>
            </a:r>
          </a:p>
        </p:txBody>
      </p:sp>
    </p:spTree>
    <p:extLst>
      <p:ext uri="{BB962C8B-B14F-4D97-AF65-F5344CB8AC3E}">
        <p14:creationId xmlns:p14="http://schemas.microsoft.com/office/powerpoint/2010/main" val="14297430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lide AF_Youth">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0"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February 21, 2017</a:t>
            </a:fld>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8638" y="466725"/>
            <a:ext cx="1374588" cy="1051560"/>
          </a:xfrm>
          <a:prstGeom prst="rect">
            <a:avLst/>
          </a:prstGeom>
        </p:spPr>
      </p:pic>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65392" y="1069848"/>
            <a:ext cx="1692161" cy="460005"/>
          </a:xfrm>
          <a:prstGeom prst="rect">
            <a:avLst/>
          </a:prstGeom>
        </p:spPr>
      </p:pic>
    </p:spTree>
    <p:extLst>
      <p:ext uri="{BB962C8B-B14F-4D97-AF65-F5344CB8AC3E}">
        <p14:creationId xmlns:p14="http://schemas.microsoft.com/office/powerpoint/2010/main" val="39408151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 AF_Healthy">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0"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February 21, 2017</a:t>
            </a:fld>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8638" y="466725"/>
            <a:ext cx="1374588" cy="1051560"/>
          </a:xfrm>
          <a:prstGeom prst="rect">
            <a:avLst/>
          </a:prstGeom>
        </p:spPr>
      </p:pic>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65392" y="1069848"/>
            <a:ext cx="1692161" cy="460005"/>
          </a:xfrm>
          <a:prstGeom prst="rect">
            <a:avLst/>
          </a:prstGeom>
        </p:spPr>
      </p:pic>
    </p:spTree>
    <p:extLst>
      <p:ext uri="{BB962C8B-B14F-4D97-AF65-F5344CB8AC3E}">
        <p14:creationId xmlns:p14="http://schemas.microsoft.com/office/powerpoint/2010/main" val="35892076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AF_Social">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0"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February 21, 2017</a:t>
            </a:fld>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8638" y="466725"/>
            <a:ext cx="1374588" cy="1051560"/>
          </a:xfrm>
          <a:prstGeom prst="rect">
            <a:avLst/>
          </a:prstGeom>
        </p:spPr>
      </p:pic>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65393" y="1069848"/>
            <a:ext cx="1692161" cy="460005"/>
          </a:xfrm>
          <a:prstGeom prst="rect">
            <a:avLst/>
          </a:prstGeom>
        </p:spPr>
      </p:pic>
    </p:spTree>
    <p:extLst>
      <p:ext uri="{BB962C8B-B14F-4D97-AF65-F5344CB8AC3E}">
        <p14:creationId xmlns:p14="http://schemas.microsoft.com/office/powerpoint/2010/main" val="11397703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AF_all_bo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82" y="2252664"/>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0" name="Text Placeholder 13"/>
          <p:cNvSpPr>
            <a:spLocks noGrp="1"/>
          </p:cNvSpPr>
          <p:nvPr>
            <p:ph type="body" sz="quarter" idx="14" hasCustomPrompt="1"/>
          </p:nvPr>
        </p:nvSpPr>
        <p:spPr>
          <a:xfrm>
            <a:off x="356619" y="4325113"/>
            <a:ext cx="1901825" cy="552450"/>
          </a:xfrm>
        </p:spPr>
        <p:txBody>
          <a:bodyPr/>
          <a:lstStyle>
            <a:lvl1pPr>
              <a:defRPr sz="1200">
                <a:solidFill>
                  <a:schemeClr val="tx2"/>
                </a:solidFill>
              </a:defRPr>
            </a:lvl1pPr>
          </a:lstStyle>
          <a:p>
            <a:pPr lvl="0"/>
            <a:fld id="{4C901293-34E9-4F76-8219-85CDC3C85D63}" type="datetime4">
              <a:rPr lang="en-US" smtClean="0"/>
              <a:pPr lvl="0"/>
              <a:t>February 21, 2017</a:t>
            </a:fld>
            <a:endParaRPr lang="en-US" dirty="0"/>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8641" y="466725"/>
            <a:ext cx="1374588" cy="1051560"/>
          </a:xfrm>
          <a:prstGeom prst="rect">
            <a:avLst/>
          </a:prstGeom>
        </p:spPr>
      </p:pic>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65396" y="1069855"/>
            <a:ext cx="1692161" cy="460005"/>
          </a:xfrm>
          <a:prstGeom prst="rect">
            <a:avLst/>
          </a:prstGeom>
        </p:spPr>
      </p:pic>
    </p:spTree>
    <p:extLst>
      <p:ext uri="{BB962C8B-B14F-4D97-AF65-F5344CB8AC3E}">
        <p14:creationId xmlns:p14="http://schemas.microsoft.com/office/powerpoint/2010/main" val="21633485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D7D3D9F-483B-4D2E-9546-1BB0A0DE023F}" type="slidenum">
              <a:rPr lang="en-US">
                <a:solidFill>
                  <a:srgbClr val="464847"/>
                </a:solidFill>
              </a:rPr>
              <a:pPr>
                <a:defRPr/>
              </a:pPr>
              <a:t>‹#›</a:t>
            </a:fld>
            <a:endParaRPr lang="en-US" dirty="0">
              <a:solidFill>
                <a:srgbClr val="464847"/>
              </a:solidFill>
            </a:endParaRPr>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solidFill>
                  <a:srgbClr val="464847"/>
                </a:solidFill>
              </a:rPr>
              <a:t>| HEALTHY LIVING  AT THE  Y | ©2012 YMCA of the USA</a:t>
            </a:r>
            <a:endParaRPr lang="en-US" dirty="0">
              <a:solidFill>
                <a:srgbClr val="464847"/>
              </a:solidFill>
            </a:endParaRPr>
          </a:p>
        </p:txBody>
      </p:sp>
    </p:spTree>
    <p:extLst>
      <p:ext uri="{BB962C8B-B14F-4D97-AF65-F5344CB8AC3E}">
        <p14:creationId xmlns:p14="http://schemas.microsoft.com/office/powerpoint/2010/main" val="8557083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ivider 1 or Agenda">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40" y="320040"/>
            <a:ext cx="8366760" cy="841248"/>
          </a:xfrm>
        </p:spPr>
        <p:txBody>
          <a:bodyPr/>
          <a:lstStyle>
            <a:lvl1pPr algn="l">
              <a:defRPr sz="2600" b="1" cap="all">
                <a:solidFill>
                  <a:schemeClr val="bg1"/>
                </a:solidFill>
              </a:defRPr>
            </a:lvl1pPr>
          </a:lstStyle>
          <a:p>
            <a:r>
              <a:rPr lang="en-US" dirty="0"/>
              <a:t>Click to edit Master title style</a:t>
            </a:r>
          </a:p>
        </p:txBody>
      </p:sp>
      <p:sp>
        <p:nvSpPr>
          <p:cNvPr id="4" name="Slide Number Placeholder 3"/>
          <p:cNvSpPr>
            <a:spLocks noGrp="1"/>
          </p:cNvSpPr>
          <p:nvPr>
            <p:ph type="sldNum" sz="quarter" idx="10"/>
          </p:nvPr>
        </p:nvSpPr>
        <p:spPr/>
        <p:txBody>
          <a:bodyPr/>
          <a:lstStyle>
            <a:lvl1pPr>
              <a:defRPr smtClean="0">
                <a:solidFill>
                  <a:schemeClr val="bg1"/>
                </a:solidFill>
              </a:defRPr>
            </a:lvl1pPr>
          </a:lstStyle>
          <a:p>
            <a:pPr>
              <a:defRPr/>
            </a:pPr>
            <a:fld id="{474F9A76-05EC-4927-B4A2-A8CE3023F9C5}" type="slidenum">
              <a:rPr lang="en-US">
                <a:solidFill>
                  <a:srgbClr val="FFFFFF"/>
                </a:solidFill>
              </a:rPr>
              <a:pPr>
                <a:defRPr/>
              </a:pPr>
              <a:t>‹#›</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smtClean="0">
                <a:solidFill>
                  <a:schemeClr val="bg2"/>
                </a:solidFill>
                <a:latin typeface="Verdana" pitchFamily="64" charset="0"/>
                <a:ea typeface="ＭＳ Ｐゴシック" pitchFamily="64" charset="-128"/>
                <a:cs typeface="ＭＳ Ｐゴシック" pitchFamily="64" charset="-128"/>
              </a:defRPr>
            </a:lvl1pPr>
          </a:lstStyle>
          <a:p>
            <a:pPr>
              <a:defRPr/>
            </a:pPr>
            <a:r>
              <a:rPr lang="en-US">
                <a:solidFill>
                  <a:srgbClr val="FFFFFF"/>
                </a:solidFill>
              </a:rPr>
              <a:t>| HEALTHY LIVING  AT THE  Y | ©2012 YMCA of the USA</a:t>
            </a:r>
            <a:endParaRPr lang="en-US" dirty="0">
              <a:solidFill>
                <a:srgbClr val="FFFFFF"/>
              </a:solidFill>
            </a:endParaRPr>
          </a:p>
        </p:txBody>
      </p:sp>
      <p:sp>
        <p:nvSpPr>
          <p:cNvPr id="6" name="Content Placeholder 2"/>
          <p:cNvSpPr>
            <a:spLocks noGrp="1"/>
          </p:cNvSpPr>
          <p:nvPr>
            <p:ph idx="1"/>
          </p:nvPr>
        </p:nvSpPr>
        <p:spPr>
          <a:xfrm>
            <a:off x="354020" y="1739901"/>
            <a:ext cx="8339137" cy="4375150"/>
          </a:xfrm>
        </p:spPr>
        <p:txBody>
          <a:bodyPr/>
          <a:lstStyle>
            <a:lvl1pPr marL="456793" indent="-456793">
              <a:spcBef>
                <a:spcPts val="528"/>
              </a:spcBef>
              <a:buFont typeface="+mj-lt"/>
              <a:buAutoNum type="arabicPeriod"/>
              <a:defRPr sz="2200" b="1" cap="all" baseline="0">
                <a:solidFill>
                  <a:schemeClr val="bg1"/>
                </a:solidFill>
              </a:defRPr>
            </a:lvl1pPr>
            <a:lvl2pPr marL="740001" indent="-283210">
              <a:spcBef>
                <a:spcPts val="528"/>
              </a:spcBef>
              <a:buSzPct val="100000"/>
              <a:buFont typeface="Verdana" pitchFamily="34" charset="0"/>
              <a:buChar char="–"/>
              <a:defRPr sz="2200" baseline="0">
                <a:solidFill>
                  <a:schemeClr val="bg1"/>
                </a:solidFill>
              </a:defRPr>
            </a:lvl2pPr>
            <a:lvl3pPr marL="1141977">
              <a:spcBef>
                <a:spcPts val="528"/>
              </a:spcBef>
              <a:buFont typeface="Arial" pitchFamily="34" charset="0"/>
              <a:buChar char="•"/>
              <a:defRPr sz="2200" baseline="0">
                <a:solidFill>
                  <a:schemeClr val="bg1"/>
                </a:solidFill>
              </a:defRPr>
            </a:lvl3pPr>
            <a:lvl4pPr>
              <a:spcBef>
                <a:spcPts val="528"/>
              </a:spcBef>
              <a:defRPr sz="2200" baseline="0">
                <a:solidFill>
                  <a:schemeClr val="bg1"/>
                </a:solidFill>
              </a:defRPr>
            </a:lvl4pPr>
            <a:lvl5pPr>
              <a:spcBef>
                <a:spcPts val="528"/>
              </a:spcBef>
              <a:defRPr sz="2200" baseline="0">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16271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2608" y="374904"/>
            <a:ext cx="8732520" cy="1636776"/>
          </a:xfrm>
        </p:spPr>
        <p:txBody>
          <a:bodyPr/>
          <a:lstStyle>
            <a:lvl1pPr algn="l">
              <a:lnSpc>
                <a:spcPct val="80000"/>
              </a:lnSpc>
              <a:defRPr sz="6400" b="1" cap="all">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07803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21"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a:t>Insert partner organization logo</a:t>
            </a:r>
          </a:p>
        </p:txBody>
      </p:sp>
      <p:sp>
        <p:nvSpPr>
          <p:cNvPr id="8" name="Picture Placeholder 11" descr="Image"/>
          <p:cNvSpPr>
            <a:spLocks noGrp="1"/>
          </p:cNvSpPr>
          <p:nvPr>
            <p:ph type="pic" sz="quarter" idx="14"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a:t>Click to add image</a:t>
            </a:r>
          </a:p>
        </p:txBody>
      </p:sp>
      <p:sp>
        <p:nvSpPr>
          <p:cNvPr id="7"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a:t>Click to add slide header</a:t>
            </a:r>
          </a:p>
        </p:txBody>
      </p:sp>
    </p:spTree>
    <p:extLst>
      <p:ext uri="{BB962C8B-B14F-4D97-AF65-F5344CB8AC3E}">
        <p14:creationId xmlns:p14="http://schemas.microsoft.com/office/powerpoint/2010/main" val="37671979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hank You with Nam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2608" y="2756157"/>
            <a:ext cx="8732520" cy="949071"/>
          </a:xfrm>
        </p:spPr>
        <p:txBody>
          <a:bodyPr/>
          <a:lstStyle>
            <a:lvl1pPr algn="l">
              <a:lnSpc>
                <a:spcPct val="80000"/>
              </a:lnSpc>
              <a:defRPr sz="6400" b="1" cap="all">
                <a:solidFill>
                  <a:schemeClr val="bg1"/>
                </a:solidFill>
              </a:defRPr>
            </a:lvl1pPr>
          </a:lstStyle>
          <a:p>
            <a:r>
              <a:rPr lang="en-US" dirty="0"/>
              <a:t>THANK YOU</a:t>
            </a:r>
          </a:p>
        </p:txBody>
      </p:sp>
      <p:sp>
        <p:nvSpPr>
          <p:cNvPr id="5" name="Text Placeholder 4"/>
          <p:cNvSpPr>
            <a:spLocks noGrp="1"/>
          </p:cNvSpPr>
          <p:nvPr>
            <p:ph type="body" sz="quarter" idx="10" hasCustomPrompt="1"/>
          </p:nvPr>
        </p:nvSpPr>
        <p:spPr>
          <a:xfrm>
            <a:off x="276225" y="4467225"/>
            <a:ext cx="7048500" cy="1924050"/>
          </a:xfrm>
        </p:spPr>
        <p:txBody>
          <a:bodyPr/>
          <a:lstStyle>
            <a:lvl1pPr>
              <a:spcBef>
                <a:spcPts val="200"/>
              </a:spcBef>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dirty="0"/>
              <a:t>Name</a:t>
            </a:r>
          </a:p>
          <a:p>
            <a:pPr lvl="0"/>
            <a:r>
              <a:rPr lang="en-US" dirty="0"/>
              <a:t>YMCA OF THE USA</a:t>
            </a:r>
          </a:p>
          <a:p>
            <a:pPr lvl="0"/>
            <a:r>
              <a:rPr lang="en-US" dirty="0"/>
              <a:t>800 872 9622</a:t>
            </a:r>
          </a:p>
          <a:p>
            <a:pPr lvl="0"/>
            <a:r>
              <a:rPr lang="en-US" dirty="0"/>
              <a:t>name.name@ymca.net</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4817" y="466344"/>
            <a:ext cx="1376087" cy="1051560"/>
          </a:xfrm>
          <a:prstGeom prst="rect">
            <a:avLst/>
          </a:prstGeom>
        </p:spPr>
      </p:pic>
    </p:spTree>
    <p:extLst>
      <p:ext uri="{BB962C8B-B14F-4D97-AF65-F5344CB8AC3E}">
        <p14:creationId xmlns:p14="http://schemas.microsoft.com/office/powerpoint/2010/main" val="12639883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4020" y="1739901"/>
            <a:ext cx="4092575"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8988" y="1739901"/>
            <a:ext cx="4094162"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9B2D5AC9-C07E-4D0F-9B68-74093CA5E8E6}" type="slidenum">
              <a:rPr lang="en-US">
                <a:solidFill>
                  <a:srgbClr val="464847"/>
                </a:solidFill>
              </a:rPr>
              <a:pPr>
                <a:defRPr/>
              </a:pPr>
              <a:t>‹#›</a:t>
            </a:fld>
            <a:endParaRPr lang="en-US">
              <a:solidFill>
                <a:srgbClr val="464847"/>
              </a:solidFill>
            </a:endParaRPr>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solidFill>
                  <a:srgbClr val="464847"/>
                </a:solidFill>
              </a:rPr>
              <a:t>| HEALTHY LIVING  AT THE  Y | ©2012 YMCA of the USA</a:t>
            </a:r>
            <a:endParaRPr lang="en-US" dirty="0">
              <a:solidFill>
                <a:srgbClr val="464847"/>
              </a:solidFill>
            </a:endParaRPr>
          </a:p>
        </p:txBody>
      </p:sp>
    </p:spTree>
    <p:extLst>
      <p:ext uri="{BB962C8B-B14F-4D97-AF65-F5344CB8AC3E}">
        <p14:creationId xmlns:p14="http://schemas.microsoft.com/office/powerpoint/2010/main" val="8948933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793" indent="0">
              <a:buNone/>
              <a:defRPr sz="2000" b="1"/>
            </a:lvl2pPr>
            <a:lvl3pPr marL="913581" indent="0">
              <a:buNone/>
              <a:defRPr sz="1800" b="1"/>
            </a:lvl3pPr>
            <a:lvl4pPr marL="1370371" indent="0">
              <a:buNone/>
              <a:defRPr sz="1600" b="1"/>
            </a:lvl4pPr>
            <a:lvl5pPr marL="1827163" indent="0">
              <a:buNone/>
              <a:defRPr sz="1600" b="1"/>
            </a:lvl5pPr>
            <a:lvl6pPr marL="2283954" indent="0">
              <a:buNone/>
              <a:defRPr sz="1600" b="1"/>
            </a:lvl6pPr>
            <a:lvl7pPr marL="2740744" indent="0">
              <a:buNone/>
              <a:defRPr sz="1600" b="1"/>
            </a:lvl7pPr>
            <a:lvl8pPr marL="3197535" indent="0">
              <a:buNone/>
              <a:defRPr sz="1600" b="1"/>
            </a:lvl8pPr>
            <a:lvl9pPr marL="365432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6793" indent="0">
              <a:buNone/>
              <a:defRPr sz="2000" b="1"/>
            </a:lvl2pPr>
            <a:lvl3pPr marL="913581" indent="0">
              <a:buNone/>
              <a:defRPr sz="1800" b="1"/>
            </a:lvl3pPr>
            <a:lvl4pPr marL="1370371" indent="0">
              <a:buNone/>
              <a:defRPr sz="1600" b="1"/>
            </a:lvl4pPr>
            <a:lvl5pPr marL="1827163" indent="0">
              <a:buNone/>
              <a:defRPr sz="1600" b="1"/>
            </a:lvl5pPr>
            <a:lvl6pPr marL="2283954" indent="0">
              <a:buNone/>
              <a:defRPr sz="1600" b="1"/>
            </a:lvl6pPr>
            <a:lvl7pPr marL="2740744" indent="0">
              <a:buNone/>
              <a:defRPr sz="1600" b="1"/>
            </a:lvl7pPr>
            <a:lvl8pPr marL="3197535" indent="0">
              <a:buNone/>
              <a:defRPr sz="1600" b="1"/>
            </a:lvl8pPr>
            <a:lvl9pPr marL="365432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739F491E-278F-4842-9DD3-1ED96C0B2DBF}" type="slidenum">
              <a:rPr lang="en-US">
                <a:solidFill>
                  <a:srgbClr val="464847"/>
                </a:solidFill>
              </a:rPr>
              <a:pPr>
                <a:defRPr/>
              </a:pPr>
              <a:t>‹#›</a:t>
            </a:fld>
            <a:endParaRPr lang="en-US">
              <a:solidFill>
                <a:srgbClr val="464847"/>
              </a:solidFill>
            </a:endParaRPr>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solidFill>
                  <a:srgbClr val="464847"/>
                </a:solidFill>
              </a:rPr>
              <a:t>| HEALTHY LIVING  AT THE  Y | ©2012 YMCA of the USA</a:t>
            </a:r>
            <a:endParaRPr lang="en-US" dirty="0">
              <a:solidFill>
                <a:srgbClr val="464847"/>
              </a:solidFill>
            </a:endParaRPr>
          </a:p>
        </p:txBody>
      </p:sp>
    </p:spTree>
    <p:extLst>
      <p:ext uri="{BB962C8B-B14F-4D97-AF65-F5344CB8AC3E}">
        <p14:creationId xmlns:p14="http://schemas.microsoft.com/office/powerpoint/2010/main" val="29104339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E309AD80-642E-4752-95E7-F234FD1CAC30}" type="slidenum">
              <a:rPr lang="en-US">
                <a:solidFill>
                  <a:srgbClr val="464847"/>
                </a:solidFill>
              </a:rPr>
              <a:pPr>
                <a:defRPr/>
              </a:pPr>
              <a:t>‹#›</a:t>
            </a:fld>
            <a:endParaRPr lang="en-US">
              <a:solidFill>
                <a:srgbClr val="464847"/>
              </a:solidFill>
            </a:endParaRPr>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solidFill>
                  <a:srgbClr val="464847"/>
                </a:solidFill>
              </a:rPr>
              <a:t>| HEALTHY LIVING  AT THE  Y | ©2012 YMCA of the USA</a:t>
            </a:r>
            <a:endParaRPr lang="en-US" dirty="0">
              <a:solidFill>
                <a:srgbClr val="464847"/>
              </a:solidFill>
            </a:endParaRPr>
          </a:p>
        </p:txBody>
      </p:sp>
    </p:spTree>
    <p:extLst>
      <p:ext uri="{BB962C8B-B14F-4D97-AF65-F5344CB8AC3E}">
        <p14:creationId xmlns:p14="http://schemas.microsoft.com/office/powerpoint/2010/main" val="18891290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956761A3-887C-4DD5-B9CF-A38A6F8AFC8F}" type="slidenum">
              <a:rPr lang="en-US">
                <a:solidFill>
                  <a:srgbClr val="464847"/>
                </a:solidFill>
              </a:rPr>
              <a:pPr>
                <a:defRPr/>
              </a:pPr>
              <a:t>‹#›</a:t>
            </a:fld>
            <a:endParaRPr lang="en-US">
              <a:solidFill>
                <a:srgbClr val="464847"/>
              </a:solidFill>
            </a:endParaRPr>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solidFill>
                  <a:srgbClr val="464847"/>
                </a:solidFill>
              </a:rPr>
              <a:t>| HEALTHY LIVING  AT THE  Y | ©2012 YMCA of the USA</a:t>
            </a:r>
            <a:endParaRPr lang="en-US" dirty="0">
              <a:solidFill>
                <a:srgbClr val="464847"/>
              </a:solidFill>
            </a:endParaRPr>
          </a:p>
        </p:txBody>
      </p:sp>
    </p:spTree>
    <p:extLst>
      <p:ext uri="{BB962C8B-B14F-4D97-AF65-F5344CB8AC3E}">
        <p14:creationId xmlns:p14="http://schemas.microsoft.com/office/powerpoint/2010/main" val="3275287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793" indent="0">
              <a:buNone/>
              <a:defRPr sz="1200"/>
            </a:lvl2pPr>
            <a:lvl3pPr marL="913581" indent="0">
              <a:buNone/>
              <a:defRPr sz="1000"/>
            </a:lvl3pPr>
            <a:lvl4pPr marL="1370371" indent="0">
              <a:buNone/>
              <a:defRPr sz="900"/>
            </a:lvl4pPr>
            <a:lvl5pPr marL="1827163" indent="0">
              <a:buNone/>
              <a:defRPr sz="900"/>
            </a:lvl5pPr>
            <a:lvl6pPr marL="2283954" indent="0">
              <a:buNone/>
              <a:defRPr sz="900"/>
            </a:lvl6pPr>
            <a:lvl7pPr marL="2740744" indent="0">
              <a:buNone/>
              <a:defRPr sz="900"/>
            </a:lvl7pPr>
            <a:lvl8pPr marL="3197535" indent="0">
              <a:buNone/>
              <a:defRPr sz="900"/>
            </a:lvl8pPr>
            <a:lvl9pPr marL="3654322"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50E8085F-83F7-4C0E-9245-522DA2328C59}" type="slidenum">
              <a:rPr lang="en-US">
                <a:solidFill>
                  <a:srgbClr val="464847"/>
                </a:solidFill>
              </a:rPr>
              <a:pPr>
                <a:defRPr/>
              </a:pPr>
              <a:t>‹#›</a:t>
            </a:fld>
            <a:endParaRPr lang="en-US">
              <a:solidFill>
                <a:srgbClr val="464847"/>
              </a:solidFill>
            </a:endParaRPr>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solidFill>
                  <a:srgbClr val="464847"/>
                </a:solidFill>
              </a:rPr>
              <a:t>| HEALTHY LIVING  AT THE  Y | ©2012 YMCA of the USA</a:t>
            </a:r>
            <a:endParaRPr lang="en-US" dirty="0">
              <a:solidFill>
                <a:srgbClr val="464847"/>
              </a:solidFill>
            </a:endParaRPr>
          </a:p>
        </p:txBody>
      </p:sp>
    </p:spTree>
    <p:extLst>
      <p:ext uri="{BB962C8B-B14F-4D97-AF65-F5344CB8AC3E}">
        <p14:creationId xmlns:p14="http://schemas.microsoft.com/office/powerpoint/2010/main" val="12625865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93" indent="0">
              <a:buNone/>
              <a:defRPr sz="2800"/>
            </a:lvl2pPr>
            <a:lvl3pPr marL="913581" indent="0">
              <a:buNone/>
              <a:defRPr sz="2400"/>
            </a:lvl3pPr>
            <a:lvl4pPr marL="1370371" indent="0">
              <a:buNone/>
              <a:defRPr sz="2000"/>
            </a:lvl4pPr>
            <a:lvl5pPr marL="1827163" indent="0">
              <a:buNone/>
              <a:defRPr sz="2000"/>
            </a:lvl5pPr>
            <a:lvl6pPr marL="2283954" indent="0">
              <a:buNone/>
              <a:defRPr sz="2000"/>
            </a:lvl6pPr>
            <a:lvl7pPr marL="2740744" indent="0">
              <a:buNone/>
              <a:defRPr sz="2000"/>
            </a:lvl7pPr>
            <a:lvl8pPr marL="3197535" indent="0">
              <a:buNone/>
              <a:defRPr sz="2000"/>
            </a:lvl8pPr>
            <a:lvl9pPr marL="365432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93" indent="0">
              <a:buNone/>
              <a:defRPr sz="1200"/>
            </a:lvl2pPr>
            <a:lvl3pPr marL="913581" indent="0">
              <a:buNone/>
              <a:defRPr sz="1000"/>
            </a:lvl3pPr>
            <a:lvl4pPr marL="1370371" indent="0">
              <a:buNone/>
              <a:defRPr sz="900"/>
            </a:lvl4pPr>
            <a:lvl5pPr marL="1827163" indent="0">
              <a:buNone/>
              <a:defRPr sz="900"/>
            </a:lvl5pPr>
            <a:lvl6pPr marL="2283954" indent="0">
              <a:buNone/>
              <a:defRPr sz="900"/>
            </a:lvl6pPr>
            <a:lvl7pPr marL="2740744" indent="0">
              <a:buNone/>
              <a:defRPr sz="900"/>
            </a:lvl7pPr>
            <a:lvl8pPr marL="3197535" indent="0">
              <a:buNone/>
              <a:defRPr sz="900"/>
            </a:lvl8pPr>
            <a:lvl9pPr marL="3654322"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22DC0770-9FB8-4610-8BB9-FE2BE2544DBD}" type="slidenum">
              <a:rPr lang="en-US">
                <a:solidFill>
                  <a:srgbClr val="464847"/>
                </a:solidFill>
              </a:rPr>
              <a:pPr>
                <a:defRPr/>
              </a:pPr>
              <a:t>‹#›</a:t>
            </a:fld>
            <a:endParaRPr lang="en-US">
              <a:solidFill>
                <a:srgbClr val="464847"/>
              </a:solidFill>
            </a:endParaRPr>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solidFill>
                  <a:srgbClr val="464847"/>
                </a:solidFill>
              </a:rPr>
              <a:t>| HEALTHY LIVING  AT THE  Y | ©2012 YMCA of the USA</a:t>
            </a:r>
            <a:endParaRPr lang="en-US" dirty="0">
              <a:solidFill>
                <a:srgbClr val="464847"/>
              </a:solidFill>
            </a:endParaRPr>
          </a:p>
        </p:txBody>
      </p:sp>
    </p:spTree>
    <p:extLst>
      <p:ext uri="{BB962C8B-B14F-4D97-AF65-F5344CB8AC3E}">
        <p14:creationId xmlns:p14="http://schemas.microsoft.com/office/powerpoint/2010/main" val="103261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F7D1158C-E9ED-4F39-ABDD-33CF79A496DC}" type="slidenum">
              <a:rPr lang="en-US">
                <a:solidFill>
                  <a:srgbClr val="464847"/>
                </a:solidFill>
              </a:rPr>
              <a:pPr>
                <a:defRPr/>
              </a:pPr>
              <a:t>‹#›</a:t>
            </a:fld>
            <a:endParaRPr lang="en-US">
              <a:solidFill>
                <a:srgbClr val="464847"/>
              </a:solidFill>
            </a:endParaRPr>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solidFill>
                  <a:srgbClr val="464847"/>
                </a:solidFill>
              </a:rPr>
              <a:t>| HEALTHY LIVING  AT THE  Y | ©2012 YMCA of the USA</a:t>
            </a:r>
            <a:endParaRPr lang="en-US" dirty="0">
              <a:solidFill>
                <a:srgbClr val="464847"/>
              </a:solidFill>
            </a:endParaRPr>
          </a:p>
        </p:txBody>
      </p:sp>
    </p:spTree>
    <p:extLst>
      <p:ext uri="{BB962C8B-B14F-4D97-AF65-F5344CB8AC3E}">
        <p14:creationId xmlns:p14="http://schemas.microsoft.com/office/powerpoint/2010/main" val="21297397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7" y="328617"/>
            <a:ext cx="2092325" cy="57864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7" y="328617"/>
            <a:ext cx="6129337" cy="5786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7869E72-FA37-4917-9BDE-D439D97A9E8E}" type="slidenum">
              <a:rPr lang="en-US">
                <a:solidFill>
                  <a:srgbClr val="464847"/>
                </a:solidFill>
              </a:rPr>
              <a:pPr>
                <a:defRPr/>
              </a:pPr>
              <a:t>‹#›</a:t>
            </a:fld>
            <a:endParaRPr lang="en-US">
              <a:solidFill>
                <a:srgbClr val="464847"/>
              </a:solidFill>
            </a:endParaRPr>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solidFill>
                  <a:srgbClr val="464847"/>
                </a:solidFill>
              </a:rPr>
              <a:t>| HEALTHY LIVING  AT THE  Y | ©2012 YMCA of the USA</a:t>
            </a:r>
            <a:endParaRPr lang="en-US" dirty="0">
              <a:solidFill>
                <a:srgbClr val="464847"/>
              </a:solidFill>
            </a:endParaRPr>
          </a:p>
        </p:txBody>
      </p:sp>
    </p:spTree>
    <p:extLst>
      <p:ext uri="{BB962C8B-B14F-4D97-AF65-F5344CB8AC3E}">
        <p14:creationId xmlns:p14="http://schemas.microsoft.com/office/powerpoint/2010/main" val="4393749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lide AF_Youth">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82" y="2252664"/>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0" name="Text Placeholder 13"/>
          <p:cNvSpPr>
            <a:spLocks noGrp="1"/>
          </p:cNvSpPr>
          <p:nvPr>
            <p:ph type="body" sz="quarter" idx="14" hasCustomPrompt="1"/>
          </p:nvPr>
        </p:nvSpPr>
        <p:spPr>
          <a:xfrm>
            <a:off x="356619" y="4325113"/>
            <a:ext cx="1901825" cy="552450"/>
          </a:xfrm>
        </p:spPr>
        <p:txBody>
          <a:bodyPr/>
          <a:lstStyle>
            <a:lvl1pPr>
              <a:defRPr sz="1200">
                <a:solidFill>
                  <a:schemeClr val="tx2"/>
                </a:solidFill>
              </a:defRPr>
            </a:lvl1pPr>
          </a:lstStyle>
          <a:p>
            <a:pPr lvl="0"/>
            <a:fld id="{4C901293-34E9-4F76-8219-85CDC3C85D63}" type="datetime4">
              <a:rPr lang="en-US" smtClean="0"/>
              <a:pPr lvl="0"/>
              <a:t>February 21, 2017</a:t>
            </a:fld>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8641" y="466725"/>
            <a:ext cx="1374588" cy="1051560"/>
          </a:xfrm>
          <a:prstGeom prst="rect">
            <a:avLst/>
          </a:prstGeom>
        </p:spPr>
      </p:pic>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65396" y="1069855"/>
            <a:ext cx="1692161" cy="460005"/>
          </a:xfrm>
          <a:prstGeom prst="rect">
            <a:avLst/>
          </a:prstGeom>
        </p:spPr>
      </p:pic>
    </p:spTree>
    <p:extLst>
      <p:ext uri="{BB962C8B-B14F-4D97-AF65-F5344CB8AC3E}">
        <p14:creationId xmlns:p14="http://schemas.microsoft.com/office/powerpoint/2010/main" val="4136264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theme" Target="../theme/theme10.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theme" Target="../theme/theme11.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theme" Target="../theme/theme12.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theme" Target="../theme/theme13.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theme" Target="../theme/theme14.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theme" Target="../theme/theme2.xml"/><Relationship Id="rId9"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4.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image" Target="../media/image7.jp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3.xml"/><Relationship Id="rId5" Type="http://schemas.openxmlformats.org/officeDocument/2006/relationships/slideLayout" Target="../slideLayouts/slideLayout11.xml"/><Relationship Id="rId15" Type="http://schemas.openxmlformats.org/officeDocument/2006/relationships/image" Target="../media/image6.png"/><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6.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5.png"/><Relationship Id="rId5" Type="http://schemas.openxmlformats.org/officeDocument/2006/relationships/slideLayout" Target="../slideLayouts/slideLayout21.xml"/><Relationship Id="rId10" Type="http://schemas.openxmlformats.org/officeDocument/2006/relationships/image" Target="../media/image4.png"/><Relationship Id="rId4" Type="http://schemas.openxmlformats.org/officeDocument/2006/relationships/slideLayout" Target="../slideLayouts/slideLayout20.xml"/><Relationship Id="rId9" Type="http://schemas.openxmlformats.org/officeDocument/2006/relationships/image" Target="../media/image7.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6.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5.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4.png"/><Relationship Id="rId5" Type="http://schemas.openxmlformats.org/officeDocument/2006/relationships/slideLayout" Target="../slideLayouts/slideLayout28.xml"/><Relationship Id="rId10" Type="http://schemas.openxmlformats.org/officeDocument/2006/relationships/image" Target="../media/image7.jpg"/><Relationship Id="rId4" Type="http://schemas.openxmlformats.org/officeDocument/2006/relationships/slideLayout" Target="../slideLayouts/slideLayout27.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2.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1.jpg"/><Relationship Id="rId5" Type="http://schemas.openxmlformats.org/officeDocument/2006/relationships/theme" Target="../theme/theme6.xml"/><Relationship Id="rId4"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heme" Target="../theme/theme7.xml"/><Relationship Id="rId7" Type="http://schemas.openxmlformats.org/officeDocument/2006/relationships/image" Target="../media/image5.pn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jp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theme" Target="../theme/theme8.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theme" Target="../theme/theme9.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cxnSp>
        <p:nvCxnSpPr>
          <p:cNvPr id="34" name="Straight Connector 33"/>
          <p:cNvCxnSpPr/>
          <p:nvPr/>
        </p:nvCxnSpPr>
        <p:spPr>
          <a:xfrm>
            <a:off x="7447051" y="309031"/>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2381951"/>
      </p:ext>
    </p:extLst>
  </p:cSld>
  <p:clrMap bg1="lt1" tx1="dk1" bg2="lt2" tx2="dk2" accent1="accent1" accent2="accent2" accent3="accent3" accent4="accent4" accent5="accent5" accent6="accent6" hlink="hlink" folHlink="folHlink"/>
  <p:sldLayoutIdLst>
    <p:sldLayoutId id="2147483663" r:id="rId1"/>
    <p:sldLayoutId id="2147483685" r:id="rId2"/>
    <p:sldLayoutId id="2147483686" r:id="rId3"/>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328613" y="328613"/>
            <a:ext cx="8374062"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black">
          <a:xfrm>
            <a:off x="354013" y="1739900"/>
            <a:ext cx="8339137" cy="4375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black">
          <a:xfrm>
            <a:off x="350838" y="6356350"/>
            <a:ext cx="409575" cy="217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chemeClr val="tx2"/>
                </a:solidFill>
                <a:latin typeface="Verdana" pitchFamily="64" charset="0"/>
                <a:ea typeface="ＭＳ Ｐゴシック" pitchFamily="64" charset="-128"/>
                <a:cs typeface="ＭＳ Ｐゴシック" pitchFamily="64" charset="-128"/>
              </a:defRPr>
            </a:lvl1pPr>
          </a:lstStyle>
          <a:p>
            <a:pPr defTabSz="914400" eaLnBrk="0" fontAlgn="base" hangingPunct="0">
              <a:spcBef>
                <a:spcPct val="0"/>
              </a:spcBef>
              <a:spcAft>
                <a:spcPct val="0"/>
              </a:spcAft>
              <a:defRPr/>
            </a:pPr>
            <a:fld id="{00698937-BEDD-4EFF-AC3E-111CFE5685E0}" type="slidenum">
              <a:rPr lang="en-US" smtClean="0">
                <a:solidFill>
                  <a:srgbClr val="464847"/>
                </a:solidFill>
              </a:rPr>
              <a:pPr defTabSz="914400" eaLnBrk="0" fontAlgn="base" hangingPunct="0">
                <a:spcBef>
                  <a:spcPct val="0"/>
                </a:spcBef>
                <a:spcAft>
                  <a:spcPct val="0"/>
                </a:spcAft>
                <a:defRPr/>
              </a:pPr>
              <a:t>‹#›</a:t>
            </a:fld>
            <a:endParaRPr lang="en-US" dirty="0">
              <a:solidFill>
                <a:srgbClr val="464847"/>
              </a:solidFill>
            </a:endParaRPr>
          </a:p>
        </p:txBody>
      </p:sp>
      <p:sp>
        <p:nvSpPr>
          <p:cNvPr id="1034" name="Rectangle 10"/>
          <p:cNvSpPr>
            <a:spLocks noGrp="1" noChangeArrowheads="1"/>
          </p:cNvSpPr>
          <p:nvPr>
            <p:ph type="ftr" sz="quarter" idx="3"/>
          </p:nvPr>
        </p:nvSpPr>
        <p:spPr bwMode="black">
          <a:xfrm>
            <a:off x="568325" y="6356350"/>
            <a:ext cx="8137525"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solidFill>
                  <a:schemeClr val="tx2"/>
                </a:solidFill>
              </a:defRPr>
            </a:lvl1pPr>
          </a:lstStyle>
          <a:p>
            <a:pPr defTabSz="914400" eaLnBrk="0" fontAlgn="base" hangingPunct="0">
              <a:spcBef>
                <a:spcPct val="0"/>
              </a:spcBef>
              <a:spcAft>
                <a:spcPct val="0"/>
              </a:spcAft>
            </a:pPr>
            <a:r>
              <a:rPr lang="en-US" dirty="0">
                <a:solidFill>
                  <a:srgbClr val="464847"/>
                </a:solidFill>
                <a:ea typeface="ＭＳ Ｐゴシック" pitchFamily="80" charset="-128"/>
              </a:rPr>
              <a:t>| PRESENTATION TITLE HERE | ©2011 YMCA of the USA</a:t>
            </a:r>
          </a:p>
        </p:txBody>
      </p:sp>
    </p:spTree>
    <p:extLst>
      <p:ext uri="{BB962C8B-B14F-4D97-AF65-F5344CB8AC3E}">
        <p14:creationId xmlns:p14="http://schemas.microsoft.com/office/powerpoint/2010/main" val="233611493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Lst>
  <p:hf hdr="0" dt="0"/>
  <p:txStyles>
    <p:titleStyle>
      <a:lvl1pPr algn="l" rtl="0" eaLnBrk="1" fontAlgn="base" hangingPunct="1">
        <a:spcBef>
          <a:spcPct val="0"/>
        </a:spcBef>
        <a:spcAft>
          <a:spcPct val="0"/>
        </a:spcAft>
        <a:defRPr sz="2600" b="1" cap="all" baseline="0">
          <a:solidFill>
            <a:schemeClr val="accent3"/>
          </a:solidFill>
          <a:latin typeface="+mj-lt"/>
          <a:ea typeface="+mj-ea"/>
          <a:cs typeface="+mj-cs"/>
        </a:defRPr>
      </a:lvl1pPr>
      <a:lvl2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p:titleStyle>
    <p:bodyStyle>
      <a:lvl1pPr marL="0" indent="0" algn="l" rtl="0" eaLnBrk="1" fontAlgn="base" hangingPunct="1">
        <a:spcBef>
          <a:spcPct val="50000"/>
        </a:spcBef>
        <a:spcAft>
          <a:spcPct val="0"/>
        </a:spcAft>
        <a:defRPr>
          <a:solidFill>
            <a:schemeClr val="tx2"/>
          </a:solidFill>
          <a:latin typeface="+mn-lt"/>
          <a:ea typeface="+mn-ea"/>
          <a:cs typeface="+mn-cs"/>
        </a:defRPr>
      </a:lvl1pPr>
      <a:lvl2pPr marL="223838" indent="-222250" algn="l" rtl="0" eaLnBrk="1" fontAlgn="base" hangingPunct="1">
        <a:spcBef>
          <a:spcPct val="100000"/>
        </a:spcBef>
        <a:spcAft>
          <a:spcPct val="0"/>
        </a:spcAft>
        <a:buSzPct val="80000"/>
        <a:buChar char="•"/>
        <a:defRPr>
          <a:solidFill>
            <a:schemeClr val="tx2"/>
          </a:solidFill>
          <a:latin typeface="+mn-lt"/>
          <a:ea typeface="+mn-ea"/>
        </a:defRPr>
      </a:lvl2pPr>
      <a:lvl3pPr marL="693738" indent="-228600" algn="l" rtl="0" eaLnBrk="1" fontAlgn="base" hangingPunct="1">
        <a:spcBef>
          <a:spcPct val="25000"/>
        </a:spcBef>
        <a:spcAft>
          <a:spcPct val="0"/>
        </a:spcAft>
        <a:buChar char="–"/>
        <a:defRPr>
          <a:solidFill>
            <a:schemeClr val="tx2"/>
          </a:solidFill>
          <a:latin typeface="+mn-lt"/>
          <a:ea typeface="+mn-ea"/>
        </a:defRPr>
      </a:lvl3pPr>
      <a:lvl4pPr marL="1120775" indent="-228600" algn="l" rtl="0" eaLnBrk="1" fontAlgn="base" hangingPunct="1">
        <a:spcBef>
          <a:spcPct val="25000"/>
        </a:spcBef>
        <a:spcAft>
          <a:spcPct val="0"/>
        </a:spcAft>
        <a:buSzPct val="80000"/>
        <a:buChar char="•"/>
        <a:defRPr>
          <a:solidFill>
            <a:schemeClr val="tx2"/>
          </a:solidFill>
          <a:latin typeface="+mn-lt"/>
          <a:ea typeface="+mn-ea"/>
        </a:defRPr>
      </a:lvl4pPr>
      <a:lvl5pPr marL="1608138" indent="-228600" algn="l" rtl="0" eaLnBrk="1" fontAlgn="base" hangingPunct="1">
        <a:spcBef>
          <a:spcPct val="25000"/>
        </a:spcBef>
        <a:spcAft>
          <a:spcPct val="0"/>
        </a:spcAft>
        <a:buChar char="–"/>
        <a:defRPr>
          <a:solidFill>
            <a:schemeClr val="tx2"/>
          </a:solidFill>
          <a:latin typeface="+mn-lt"/>
          <a:ea typeface="+mn-ea"/>
        </a:defRPr>
      </a:lvl5pPr>
      <a:lvl6pPr marL="2065338" indent="-228600" algn="l" rtl="0" eaLnBrk="1" fontAlgn="base" hangingPunct="1">
        <a:spcBef>
          <a:spcPct val="25000"/>
        </a:spcBef>
        <a:spcAft>
          <a:spcPct val="0"/>
        </a:spcAft>
        <a:buChar char="–"/>
        <a:defRPr>
          <a:solidFill>
            <a:schemeClr val="bg2"/>
          </a:solidFill>
          <a:latin typeface="+mn-lt"/>
          <a:ea typeface="+mn-ea"/>
        </a:defRPr>
      </a:lvl6pPr>
      <a:lvl7pPr marL="2522538" indent="-228600" algn="l" rtl="0" eaLnBrk="1" fontAlgn="base" hangingPunct="1">
        <a:spcBef>
          <a:spcPct val="25000"/>
        </a:spcBef>
        <a:spcAft>
          <a:spcPct val="0"/>
        </a:spcAft>
        <a:buChar char="–"/>
        <a:defRPr>
          <a:solidFill>
            <a:schemeClr val="bg2"/>
          </a:solidFill>
          <a:latin typeface="+mn-lt"/>
          <a:ea typeface="+mn-ea"/>
        </a:defRPr>
      </a:lvl7pPr>
      <a:lvl8pPr marL="2979738" indent="-228600" algn="l" rtl="0" eaLnBrk="1" fontAlgn="base" hangingPunct="1">
        <a:spcBef>
          <a:spcPct val="25000"/>
        </a:spcBef>
        <a:spcAft>
          <a:spcPct val="0"/>
        </a:spcAft>
        <a:buChar char="–"/>
        <a:defRPr>
          <a:solidFill>
            <a:schemeClr val="bg2"/>
          </a:solidFill>
          <a:latin typeface="+mn-lt"/>
          <a:ea typeface="+mn-ea"/>
        </a:defRPr>
      </a:lvl8pPr>
      <a:lvl9pPr marL="3436938" indent="-228600" algn="l" rtl="0" eaLnBrk="1" fontAlgn="base" hangingPunct="1">
        <a:spcBef>
          <a:spcPct val="25000"/>
        </a:spcBef>
        <a:spcAft>
          <a:spcPct val="0"/>
        </a:spcAft>
        <a:buChar char="–"/>
        <a:defRPr>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328613" y="328614"/>
            <a:ext cx="8374062" cy="844550"/>
          </a:xfrm>
          <a:prstGeom prst="rect">
            <a:avLst/>
          </a:prstGeom>
          <a:noFill/>
          <a:ln w="9525">
            <a:noFill/>
            <a:miter lim="800000"/>
            <a:headEnd/>
            <a:tailEnd/>
          </a:ln>
        </p:spPr>
        <p:txBody>
          <a:bodyPr vert="horz" wrap="square" lIns="91359" tIns="45679" rIns="91359" bIns="45679"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black">
          <a:xfrm>
            <a:off x="354020" y="1739901"/>
            <a:ext cx="8339137" cy="4375150"/>
          </a:xfrm>
          <a:prstGeom prst="rect">
            <a:avLst/>
          </a:prstGeom>
          <a:noFill/>
          <a:ln w="9525">
            <a:noFill/>
            <a:miter lim="800000"/>
            <a:headEnd/>
            <a:tailEnd/>
          </a:ln>
        </p:spPr>
        <p:txBody>
          <a:bodyPr vert="horz" wrap="square" lIns="91359" tIns="45679" rIns="91359" bIns="4567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black">
          <a:xfrm>
            <a:off x="350845" y="6356350"/>
            <a:ext cx="409575" cy="217488"/>
          </a:xfrm>
          <a:prstGeom prst="rect">
            <a:avLst/>
          </a:prstGeom>
          <a:noFill/>
          <a:ln w="9525">
            <a:noFill/>
            <a:miter lim="800000"/>
            <a:headEnd/>
            <a:tailEnd/>
          </a:ln>
        </p:spPr>
        <p:txBody>
          <a:bodyPr vert="horz" wrap="square" lIns="91359" tIns="45679" rIns="91359" bIns="45679" numCol="1" anchor="t" anchorCtr="0" compatLnSpc="1">
            <a:prstTxWarp prst="textNoShape">
              <a:avLst/>
            </a:prstTxWarp>
          </a:bodyPr>
          <a:lstStyle>
            <a:lvl1pPr>
              <a:defRPr sz="800">
                <a:solidFill>
                  <a:schemeClr val="tx2"/>
                </a:solidFill>
                <a:latin typeface="Verdana" pitchFamily="64" charset="0"/>
                <a:ea typeface="ＭＳ Ｐゴシック" pitchFamily="64" charset="-128"/>
                <a:cs typeface="ＭＳ Ｐゴシック" pitchFamily="64" charset="-128"/>
              </a:defRPr>
            </a:lvl1pPr>
          </a:lstStyle>
          <a:p>
            <a:pPr defTabSz="914400" eaLnBrk="0" fontAlgn="base" hangingPunct="0">
              <a:spcBef>
                <a:spcPct val="0"/>
              </a:spcBef>
              <a:spcAft>
                <a:spcPct val="0"/>
              </a:spcAft>
              <a:defRPr/>
            </a:pPr>
            <a:fld id="{00698937-BEDD-4EFF-AC3E-111CFE5685E0}" type="slidenum">
              <a:rPr lang="en-US" smtClean="0">
                <a:solidFill>
                  <a:srgbClr val="464847"/>
                </a:solidFill>
              </a:rPr>
              <a:pPr defTabSz="914400" eaLnBrk="0" fontAlgn="base" hangingPunct="0">
                <a:spcBef>
                  <a:spcPct val="0"/>
                </a:spcBef>
                <a:spcAft>
                  <a:spcPct val="0"/>
                </a:spcAft>
                <a:defRPr/>
              </a:pPr>
              <a:t>‹#›</a:t>
            </a:fld>
            <a:endParaRPr lang="en-US" dirty="0">
              <a:solidFill>
                <a:srgbClr val="464847"/>
              </a:solidFill>
            </a:endParaRPr>
          </a:p>
        </p:txBody>
      </p:sp>
      <p:sp>
        <p:nvSpPr>
          <p:cNvPr id="1034" name="Rectangle 10"/>
          <p:cNvSpPr>
            <a:spLocks noGrp="1" noChangeArrowheads="1"/>
          </p:cNvSpPr>
          <p:nvPr>
            <p:ph type="ftr" sz="quarter" idx="3"/>
          </p:nvPr>
        </p:nvSpPr>
        <p:spPr bwMode="black">
          <a:xfrm>
            <a:off x="568328" y="6356350"/>
            <a:ext cx="8137525" cy="287338"/>
          </a:xfrm>
          <a:prstGeom prst="rect">
            <a:avLst/>
          </a:prstGeom>
          <a:noFill/>
          <a:ln w="9525">
            <a:noFill/>
            <a:miter lim="800000"/>
            <a:headEnd/>
            <a:tailEnd/>
          </a:ln>
          <a:effectLst/>
        </p:spPr>
        <p:txBody>
          <a:bodyPr vert="horz" wrap="square" lIns="91359" tIns="45679" rIns="91359" bIns="45679" numCol="1" anchor="t" anchorCtr="0" compatLnSpc="1">
            <a:prstTxWarp prst="textNoShape">
              <a:avLst/>
            </a:prstTxWarp>
          </a:bodyPr>
          <a:lstStyle>
            <a:lvl1pPr>
              <a:defRPr sz="800">
                <a:solidFill>
                  <a:schemeClr val="tx2"/>
                </a:solidFill>
              </a:defRPr>
            </a:lvl1pPr>
          </a:lstStyle>
          <a:p>
            <a:pPr defTabSz="914400" eaLnBrk="0" fontAlgn="base" hangingPunct="0">
              <a:spcBef>
                <a:spcPct val="0"/>
              </a:spcBef>
              <a:spcAft>
                <a:spcPct val="0"/>
              </a:spcAft>
            </a:pPr>
            <a:r>
              <a:rPr lang="en-US">
                <a:solidFill>
                  <a:srgbClr val="464847"/>
                </a:solidFill>
              </a:rPr>
              <a:t>| HEALTHY LIVING  AT THE  Y | ©2012 YMCA of the USA</a:t>
            </a:r>
            <a:endParaRPr lang="en-US" dirty="0">
              <a:solidFill>
                <a:srgbClr val="464847"/>
              </a:solidFill>
            </a:endParaRPr>
          </a:p>
        </p:txBody>
      </p:sp>
    </p:spTree>
    <p:extLst>
      <p:ext uri="{BB962C8B-B14F-4D97-AF65-F5344CB8AC3E}">
        <p14:creationId xmlns:p14="http://schemas.microsoft.com/office/powerpoint/2010/main" val="20560410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Lst>
  <p:hf hdr="0" dt="0"/>
  <p:txStyles>
    <p:titleStyle>
      <a:lvl1pPr algn="l" rtl="0" eaLnBrk="1" fontAlgn="base" hangingPunct="1">
        <a:spcBef>
          <a:spcPct val="0"/>
        </a:spcBef>
        <a:spcAft>
          <a:spcPct val="0"/>
        </a:spcAft>
        <a:defRPr sz="2600" b="1" cap="all" baseline="0">
          <a:solidFill>
            <a:schemeClr val="accent5"/>
          </a:solidFill>
          <a:latin typeface="+mj-lt"/>
          <a:ea typeface="+mj-ea"/>
          <a:cs typeface="+mj-cs"/>
        </a:defRPr>
      </a:lvl1pPr>
      <a:lvl2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6793"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3581"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0371"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7163"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p:titleStyle>
    <p:bodyStyle>
      <a:lvl1pPr marL="0" indent="0" algn="l" rtl="0" eaLnBrk="1" fontAlgn="base" hangingPunct="1">
        <a:spcBef>
          <a:spcPct val="50000"/>
        </a:spcBef>
        <a:spcAft>
          <a:spcPct val="0"/>
        </a:spcAft>
        <a:defRPr>
          <a:solidFill>
            <a:schemeClr val="tx2"/>
          </a:solidFill>
          <a:latin typeface="+mn-lt"/>
          <a:ea typeface="+mn-ea"/>
          <a:cs typeface="+mn-cs"/>
        </a:defRPr>
      </a:lvl1pPr>
      <a:lvl2pPr marL="223637" indent="-222051" algn="l" rtl="0" eaLnBrk="1" fontAlgn="base" hangingPunct="1">
        <a:spcBef>
          <a:spcPct val="100000"/>
        </a:spcBef>
        <a:spcAft>
          <a:spcPct val="0"/>
        </a:spcAft>
        <a:buSzPct val="80000"/>
        <a:buChar char="•"/>
        <a:defRPr>
          <a:solidFill>
            <a:schemeClr val="tx2"/>
          </a:solidFill>
          <a:latin typeface="+mn-lt"/>
          <a:ea typeface="+mn-ea"/>
        </a:defRPr>
      </a:lvl2pPr>
      <a:lvl3pPr marL="693117" indent="-228395" algn="l" rtl="0" eaLnBrk="1" fontAlgn="base" hangingPunct="1">
        <a:spcBef>
          <a:spcPct val="25000"/>
        </a:spcBef>
        <a:spcAft>
          <a:spcPct val="0"/>
        </a:spcAft>
        <a:buChar char="–"/>
        <a:defRPr>
          <a:solidFill>
            <a:schemeClr val="tx2"/>
          </a:solidFill>
          <a:latin typeface="+mn-lt"/>
          <a:ea typeface="+mn-ea"/>
        </a:defRPr>
      </a:lvl3pPr>
      <a:lvl4pPr marL="1119771" indent="-228395" algn="l" rtl="0" eaLnBrk="1" fontAlgn="base" hangingPunct="1">
        <a:spcBef>
          <a:spcPct val="25000"/>
        </a:spcBef>
        <a:spcAft>
          <a:spcPct val="0"/>
        </a:spcAft>
        <a:buSzPct val="80000"/>
        <a:buChar char="•"/>
        <a:defRPr>
          <a:solidFill>
            <a:schemeClr val="tx2"/>
          </a:solidFill>
          <a:latin typeface="+mn-lt"/>
          <a:ea typeface="+mn-ea"/>
        </a:defRPr>
      </a:lvl4pPr>
      <a:lvl5pPr marL="1606699" indent="-228395" algn="l" rtl="0" eaLnBrk="1" fontAlgn="base" hangingPunct="1">
        <a:spcBef>
          <a:spcPct val="25000"/>
        </a:spcBef>
        <a:spcAft>
          <a:spcPct val="0"/>
        </a:spcAft>
        <a:buChar char="–"/>
        <a:defRPr>
          <a:solidFill>
            <a:schemeClr val="tx2"/>
          </a:solidFill>
          <a:latin typeface="+mn-lt"/>
          <a:ea typeface="+mn-ea"/>
        </a:defRPr>
      </a:lvl5pPr>
      <a:lvl6pPr marL="2063490" indent="-228395" algn="l" rtl="0" eaLnBrk="1" fontAlgn="base" hangingPunct="1">
        <a:spcBef>
          <a:spcPct val="25000"/>
        </a:spcBef>
        <a:spcAft>
          <a:spcPct val="0"/>
        </a:spcAft>
        <a:buChar char="–"/>
        <a:defRPr>
          <a:solidFill>
            <a:schemeClr val="bg2"/>
          </a:solidFill>
          <a:latin typeface="+mn-lt"/>
          <a:ea typeface="+mn-ea"/>
        </a:defRPr>
      </a:lvl6pPr>
      <a:lvl7pPr marL="2520280" indent="-228395" algn="l" rtl="0" eaLnBrk="1" fontAlgn="base" hangingPunct="1">
        <a:spcBef>
          <a:spcPct val="25000"/>
        </a:spcBef>
        <a:spcAft>
          <a:spcPct val="0"/>
        </a:spcAft>
        <a:buChar char="–"/>
        <a:defRPr>
          <a:solidFill>
            <a:schemeClr val="bg2"/>
          </a:solidFill>
          <a:latin typeface="+mn-lt"/>
          <a:ea typeface="+mn-ea"/>
        </a:defRPr>
      </a:lvl7pPr>
      <a:lvl8pPr marL="2977070" indent="-228395" algn="l" rtl="0" eaLnBrk="1" fontAlgn="base" hangingPunct="1">
        <a:spcBef>
          <a:spcPct val="25000"/>
        </a:spcBef>
        <a:spcAft>
          <a:spcPct val="0"/>
        </a:spcAft>
        <a:buChar char="–"/>
        <a:defRPr>
          <a:solidFill>
            <a:schemeClr val="bg2"/>
          </a:solidFill>
          <a:latin typeface="+mn-lt"/>
          <a:ea typeface="+mn-ea"/>
        </a:defRPr>
      </a:lvl8pPr>
      <a:lvl9pPr marL="3433861" indent="-228395" algn="l" rtl="0" eaLnBrk="1" fontAlgn="base" hangingPunct="1">
        <a:spcBef>
          <a:spcPct val="25000"/>
        </a:spcBef>
        <a:spcAft>
          <a:spcPct val="0"/>
        </a:spcAft>
        <a:buChar char="–"/>
        <a:defRPr>
          <a:solidFill>
            <a:schemeClr val="bg2"/>
          </a:solidFill>
          <a:latin typeface="+mn-lt"/>
          <a:ea typeface="+mn-ea"/>
        </a:defRPr>
      </a:lvl9pPr>
    </p:bodyStyle>
    <p:otherStyle>
      <a:defPPr>
        <a:defRPr lang="en-US"/>
      </a:defPPr>
      <a:lvl1pPr marL="0" algn="l" defTabSz="456793" rtl="0" eaLnBrk="1" latinLnBrk="0" hangingPunct="1">
        <a:defRPr sz="1800" kern="1200">
          <a:solidFill>
            <a:schemeClr val="tx1"/>
          </a:solidFill>
          <a:latin typeface="+mn-lt"/>
          <a:ea typeface="+mn-ea"/>
          <a:cs typeface="+mn-cs"/>
        </a:defRPr>
      </a:lvl1pPr>
      <a:lvl2pPr marL="456793" algn="l" defTabSz="456793" rtl="0" eaLnBrk="1" latinLnBrk="0" hangingPunct="1">
        <a:defRPr sz="1800" kern="1200">
          <a:solidFill>
            <a:schemeClr val="tx1"/>
          </a:solidFill>
          <a:latin typeface="+mn-lt"/>
          <a:ea typeface="+mn-ea"/>
          <a:cs typeface="+mn-cs"/>
        </a:defRPr>
      </a:lvl2pPr>
      <a:lvl3pPr marL="913581" algn="l" defTabSz="456793" rtl="0" eaLnBrk="1" latinLnBrk="0" hangingPunct="1">
        <a:defRPr sz="1800" kern="1200">
          <a:solidFill>
            <a:schemeClr val="tx1"/>
          </a:solidFill>
          <a:latin typeface="+mn-lt"/>
          <a:ea typeface="+mn-ea"/>
          <a:cs typeface="+mn-cs"/>
        </a:defRPr>
      </a:lvl3pPr>
      <a:lvl4pPr marL="1370371" algn="l" defTabSz="456793" rtl="0" eaLnBrk="1" latinLnBrk="0" hangingPunct="1">
        <a:defRPr sz="1800" kern="1200">
          <a:solidFill>
            <a:schemeClr val="tx1"/>
          </a:solidFill>
          <a:latin typeface="+mn-lt"/>
          <a:ea typeface="+mn-ea"/>
          <a:cs typeface="+mn-cs"/>
        </a:defRPr>
      </a:lvl4pPr>
      <a:lvl5pPr marL="1827163" algn="l" defTabSz="456793" rtl="0" eaLnBrk="1" latinLnBrk="0" hangingPunct="1">
        <a:defRPr sz="1800" kern="1200">
          <a:solidFill>
            <a:schemeClr val="tx1"/>
          </a:solidFill>
          <a:latin typeface="+mn-lt"/>
          <a:ea typeface="+mn-ea"/>
          <a:cs typeface="+mn-cs"/>
        </a:defRPr>
      </a:lvl5pPr>
      <a:lvl6pPr marL="2283954" algn="l" defTabSz="456793" rtl="0" eaLnBrk="1" latinLnBrk="0" hangingPunct="1">
        <a:defRPr sz="1800" kern="1200">
          <a:solidFill>
            <a:schemeClr val="tx1"/>
          </a:solidFill>
          <a:latin typeface="+mn-lt"/>
          <a:ea typeface="+mn-ea"/>
          <a:cs typeface="+mn-cs"/>
        </a:defRPr>
      </a:lvl6pPr>
      <a:lvl7pPr marL="2740744" algn="l" defTabSz="456793" rtl="0" eaLnBrk="1" latinLnBrk="0" hangingPunct="1">
        <a:defRPr sz="1800" kern="1200">
          <a:solidFill>
            <a:schemeClr val="tx1"/>
          </a:solidFill>
          <a:latin typeface="+mn-lt"/>
          <a:ea typeface="+mn-ea"/>
          <a:cs typeface="+mn-cs"/>
        </a:defRPr>
      </a:lvl7pPr>
      <a:lvl8pPr marL="3197535" algn="l" defTabSz="456793" rtl="0" eaLnBrk="1" latinLnBrk="0" hangingPunct="1">
        <a:defRPr sz="1800" kern="1200">
          <a:solidFill>
            <a:schemeClr val="tx1"/>
          </a:solidFill>
          <a:latin typeface="+mn-lt"/>
          <a:ea typeface="+mn-ea"/>
          <a:cs typeface="+mn-cs"/>
        </a:defRPr>
      </a:lvl8pPr>
      <a:lvl9pPr marL="3654322" algn="l" defTabSz="45679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328613" y="328613"/>
            <a:ext cx="8374062"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black">
          <a:xfrm>
            <a:off x="354013" y="1739900"/>
            <a:ext cx="8339137" cy="4375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black">
          <a:xfrm>
            <a:off x="350838" y="6356350"/>
            <a:ext cx="409575" cy="217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chemeClr val="tx2"/>
                </a:solidFill>
                <a:latin typeface="Verdana" pitchFamily="64" charset="0"/>
                <a:ea typeface="ＭＳ Ｐゴシック" pitchFamily="64" charset="-128"/>
                <a:cs typeface="ＭＳ Ｐゴシック" pitchFamily="64" charset="-128"/>
              </a:defRPr>
            </a:lvl1pPr>
          </a:lstStyle>
          <a:p>
            <a:pPr defTabSz="914400" eaLnBrk="0" fontAlgn="base" hangingPunct="0">
              <a:spcBef>
                <a:spcPct val="0"/>
              </a:spcBef>
              <a:spcAft>
                <a:spcPct val="0"/>
              </a:spcAft>
              <a:defRPr/>
            </a:pPr>
            <a:fld id="{00698937-BEDD-4EFF-AC3E-111CFE5685E0}" type="slidenum">
              <a:rPr lang="en-US" smtClean="0">
                <a:solidFill>
                  <a:srgbClr val="464847"/>
                </a:solidFill>
              </a:rPr>
              <a:pPr defTabSz="914400" eaLnBrk="0" fontAlgn="base" hangingPunct="0">
                <a:spcBef>
                  <a:spcPct val="0"/>
                </a:spcBef>
                <a:spcAft>
                  <a:spcPct val="0"/>
                </a:spcAft>
                <a:defRPr/>
              </a:pPr>
              <a:t>‹#›</a:t>
            </a:fld>
            <a:endParaRPr lang="en-US" dirty="0">
              <a:solidFill>
                <a:srgbClr val="464847"/>
              </a:solidFill>
            </a:endParaRPr>
          </a:p>
        </p:txBody>
      </p:sp>
      <p:sp>
        <p:nvSpPr>
          <p:cNvPr id="1034" name="Rectangle 10"/>
          <p:cNvSpPr>
            <a:spLocks noGrp="1" noChangeArrowheads="1"/>
          </p:cNvSpPr>
          <p:nvPr>
            <p:ph type="ftr" sz="quarter" idx="3"/>
          </p:nvPr>
        </p:nvSpPr>
        <p:spPr bwMode="black">
          <a:xfrm>
            <a:off x="568325" y="6356350"/>
            <a:ext cx="8137525"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solidFill>
                  <a:schemeClr val="tx2"/>
                </a:solidFill>
              </a:defRPr>
            </a:lvl1pPr>
          </a:lstStyle>
          <a:p>
            <a:pPr defTabSz="914400" eaLnBrk="0" fontAlgn="base" hangingPunct="0">
              <a:spcBef>
                <a:spcPct val="0"/>
              </a:spcBef>
              <a:spcAft>
                <a:spcPct val="0"/>
              </a:spcAft>
            </a:pPr>
            <a:r>
              <a:rPr lang="en-US" dirty="0">
                <a:solidFill>
                  <a:srgbClr val="464847"/>
                </a:solidFill>
                <a:ea typeface="ＭＳ Ｐゴシック" pitchFamily="80" charset="-128"/>
              </a:rPr>
              <a:t>| YMCA’S DIABETES PREVENTION PROGRAM | ©2016 YMCA of the USA</a:t>
            </a:r>
          </a:p>
        </p:txBody>
      </p:sp>
    </p:spTree>
    <p:extLst>
      <p:ext uri="{BB962C8B-B14F-4D97-AF65-F5344CB8AC3E}">
        <p14:creationId xmlns:p14="http://schemas.microsoft.com/office/powerpoint/2010/main" val="2782125982"/>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Lst>
  <p:hf hdr="0" dt="0"/>
  <p:txStyles>
    <p:titleStyle>
      <a:lvl1pPr algn="l" rtl="0" eaLnBrk="1" fontAlgn="base" hangingPunct="1">
        <a:spcBef>
          <a:spcPct val="0"/>
        </a:spcBef>
        <a:spcAft>
          <a:spcPct val="0"/>
        </a:spcAft>
        <a:defRPr sz="2600" b="1" cap="all" baseline="0">
          <a:solidFill>
            <a:schemeClr val="accent3"/>
          </a:solidFill>
          <a:latin typeface="+mj-lt"/>
          <a:ea typeface="+mj-ea"/>
          <a:cs typeface="+mj-cs"/>
        </a:defRPr>
      </a:lvl1pPr>
      <a:lvl2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p:titleStyle>
    <p:bodyStyle>
      <a:lvl1pPr marL="0" indent="0" algn="l" rtl="0" eaLnBrk="1" fontAlgn="base" hangingPunct="1">
        <a:spcBef>
          <a:spcPct val="50000"/>
        </a:spcBef>
        <a:spcAft>
          <a:spcPct val="0"/>
        </a:spcAft>
        <a:defRPr>
          <a:solidFill>
            <a:schemeClr val="tx2"/>
          </a:solidFill>
          <a:latin typeface="+mn-lt"/>
          <a:ea typeface="+mn-ea"/>
          <a:cs typeface="+mn-cs"/>
        </a:defRPr>
      </a:lvl1pPr>
      <a:lvl2pPr marL="223838" indent="-222250" algn="l" rtl="0" eaLnBrk="1" fontAlgn="base" hangingPunct="1">
        <a:spcBef>
          <a:spcPct val="100000"/>
        </a:spcBef>
        <a:spcAft>
          <a:spcPct val="0"/>
        </a:spcAft>
        <a:buSzPct val="80000"/>
        <a:buChar char="•"/>
        <a:defRPr>
          <a:solidFill>
            <a:schemeClr val="tx2"/>
          </a:solidFill>
          <a:latin typeface="+mn-lt"/>
          <a:ea typeface="+mn-ea"/>
        </a:defRPr>
      </a:lvl2pPr>
      <a:lvl3pPr marL="693738" indent="-228600" algn="l" rtl="0" eaLnBrk="1" fontAlgn="base" hangingPunct="1">
        <a:spcBef>
          <a:spcPct val="25000"/>
        </a:spcBef>
        <a:spcAft>
          <a:spcPct val="0"/>
        </a:spcAft>
        <a:buChar char="–"/>
        <a:defRPr>
          <a:solidFill>
            <a:schemeClr val="tx2"/>
          </a:solidFill>
          <a:latin typeface="+mn-lt"/>
          <a:ea typeface="+mn-ea"/>
        </a:defRPr>
      </a:lvl3pPr>
      <a:lvl4pPr marL="1120775" indent="-228600" algn="l" rtl="0" eaLnBrk="1" fontAlgn="base" hangingPunct="1">
        <a:spcBef>
          <a:spcPct val="25000"/>
        </a:spcBef>
        <a:spcAft>
          <a:spcPct val="0"/>
        </a:spcAft>
        <a:buSzPct val="80000"/>
        <a:buChar char="•"/>
        <a:defRPr>
          <a:solidFill>
            <a:schemeClr val="tx2"/>
          </a:solidFill>
          <a:latin typeface="+mn-lt"/>
          <a:ea typeface="+mn-ea"/>
        </a:defRPr>
      </a:lvl4pPr>
      <a:lvl5pPr marL="1608138" indent="-228600" algn="l" rtl="0" eaLnBrk="1" fontAlgn="base" hangingPunct="1">
        <a:spcBef>
          <a:spcPct val="25000"/>
        </a:spcBef>
        <a:spcAft>
          <a:spcPct val="0"/>
        </a:spcAft>
        <a:buChar char="–"/>
        <a:defRPr>
          <a:solidFill>
            <a:schemeClr val="tx2"/>
          </a:solidFill>
          <a:latin typeface="+mn-lt"/>
          <a:ea typeface="+mn-ea"/>
        </a:defRPr>
      </a:lvl5pPr>
      <a:lvl6pPr marL="2065338" indent="-228600" algn="l" rtl="0" eaLnBrk="1" fontAlgn="base" hangingPunct="1">
        <a:spcBef>
          <a:spcPct val="25000"/>
        </a:spcBef>
        <a:spcAft>
          <a:spcPct val="0"/>
        </a:spcAft>
        <a:buChar char="–"/>
        <a:defRPr>
          <a:solidFill>
            <a:schemeClr val="bg2"/>
          </a:solidFill>
          <a:latin typeface="+mn-lt"/>
          <a:ea typeface="+mn-ea"/>
        </a:defRPr>
      </a:lvl6pPr>
      <a:lvl7pPr marL="2522538" indent="-228600" algn="l" rtl="0" eaLnBrk="1" fontAlgn="base" hangingPunct="1">
        <a:spcBef>
          <a:spcPct val="25000"/>
        </a:spcBef>
        <a:spcAft>
          <a:spcPct val="0"/>
        </a:spcAft>
        <a:buChar char="–"/>
        <a:defRPr>
          <a:solidFill>
            <a:schemeClr val="bg2"/>
          </a:solidFill>
          <a:latin typeface="+mn-lt"/>
          <a:ea typeface="+mn-ea"/>
        </a:defRPr>
      </a:lvl7pPr>
      <a:lvl8pPr marL="2979738" indent="-228600" algn="l" rtl="0" eaLnBrk="1" fontAlgn="base" hangingPunct="1">
        <a:spcBef>
          <a:spcPct val="25000"/>
        </a:spcBef>
        <a:spcAft>
          <a:spcPct val="0"/>
        </a:spcAft>
        <a:buChar char="–"/>
        <a:defRPr>
          <a:solidFill>
            <a:schemeClr val="bg2"/>
          </a:solidFill>
          <a:latin typeface="+mn-lt"/>
          <a:ea typeface="+mn-ea"/>
        </a:defRPr>
      </a:lvl8pPr>
      <a:lvl9pPr marL="3436938" indent="-228600" algn="l" rtl="0" eaLnBrk="1" fontAlgn="base" hangingPunct="1">
        <a:spcBef>
          <a:spcPct val="25000"/>
        </a:spcBef>
        <a:spcAft>
          <a:spcPct val="0"/>
        </a:spcAft>
        <a:buChar char="–"/>
        <a:defRPr>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328613" y="328613"/>
            <a:ext cx="8374062"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black">
          <a:xfrm>
            <a:off x="354013" y="1739900"/>
            <a:ext cx="8339137" cy="4375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black">
          <a:xfrm>
            <a:off x="350838" y="6356350"/>
            <a:ext cx="409575" cy="217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chemeClr val="tx2"/>
                </a:solidFill>
                <a:latin typeface="Verdana" pitchFamily="64" charset="0"/>
                <a:ea typeface="ＭＳ Ｐゴシック" pitchFamily="64" charset="-128"/>
                <a:cs typeface="ＭＳ Ｐゴシック" pitchFamily="64" charset="-128"/>
              </a:defRPr>
            </a:lvl1pPr>
          </a:lstStyle>
          <a:p>
            <a:pPr defTabSz="914400" eaLnBrk="0" fontAlgn="base" hangingPunct="0">
              <a:spcBef>
                <a:spcPct val="0"/>
              </a:spcBef>
              <a:spcAft>
                <a:spcPct val="0"/>
              </a:spcAft>
              <a:defRPr/>
            </a:pPr>
            <a:fld id="{00698937-BEDD-4EFF-AC3E-111CFE5685E0}" type="slidenum">
              <a:rPr lang="en-US" smtClean="0">
                <a:solidFill>
                  <a:srgbClr val="464847"/>
                </a:solidFill>
              </a:rPr>
              <a:pPr defTabSz="914400" eaLnBrk="0" fontAlgn="base" hangingPunct="0">
                <a:spcBef>
                  <a:spcPct val="0"/>
                </a:spcBef>
                <a:spcAft>
                  <a:spcPct val="0"/>
                </a:spcAft>
                <a:defRPr/>
              </a:pPr>
              <a:t>‹#›</a:t>
            </a:fld>
            <a:endParaRPr lang="en-US" dirty="0">
              <a:solidFill>
                <a:srgbClr val="464847"/>
              </a:solidFill>
            </a:endParaRPr>
          </a:p>
        </p:txBody>
      </p:sp>
      <p:sp>
        <p:nvSpPr>
          <p:cNvPr id="1034" name="Rectangle 10"/>
          <p:cNvSpPr>
            <a:spLocks noGrp="1" noChangeArrowheads="1"/>
          </p:cNvSpPr>
          <p:nvPr>
            <p:ph type="ftr" sz="quarter" idx="3"/>
          </p:nvPr>
        </p:nvSpPr>
        <p:spPr bwMode="black">
          <a:xfrm>
            <a:off x="568325" y="6356350"/>
            <a:ext cx="8118475"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solidFill>
                  <a:schemeClr val="tx2"/>
                </a:solidFill>
              </a:defRPr>
            </a:lvl1pPr>
          </a:lstStyle>
          <a:p>
            <a:pPr defTabSz="914400" eaLnBrk="0" fontAlgn="base" hangingPunct="0">
              <a:spcBef>
                <a:spcPct val="0"/>
              </a:spcBef>
              <a:spcAft>
                <a:spcPct val="0"/>
              </a:spcAft>
            </a:pPr>
            <a:endParaRPr lang="en-US" dirty="0">
              <a:solidFill>
                <a:srgbClr val="464847"/>
              </a:solidFill>
            </a:endParaRPr>
          </a:p>
        </p:txBody>
      </p:sp>
    </p:spTree>
    <p:extLst>
      <p:ext uri="{BB962C8B-B14F-4D97-AF65-F5344CB8AC3E}">
        <p14:creationId xmlns:p14="http://schemas.microsoft.com/office/powerpoint/2010/main" val="3903906173"/>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Lst>
  <p:hf hdr="0" ftr="0" dt="0"/>
  <p:txStyles>
    <p:titleStyle>
      <a:lvl1pPr algn="l" rtl="0" eaLnBrk="1" fontAlgn="base" hangingPunct="1">
        <a:spcBef>
          <a:spcPct val="0"/>
        </a:spcBef>
        <a:spcAft>
          <a:spcPct val="0"/>
        </a:spcAft>
        <a:defRPr sz="2600" b="1" cap="all" baseline="0">
          <a:solidFill>
            <a:schemeClr val="accent2"/>
          </a:solidFill>
          <a:latin typeface="+mj-lt"/>
          <a:ea typeface="+mj-ea"/>
          <a:cs typeface="+mj-cs"/>
        </a:defRPr>
      </a:lvl1pPr>
      <a:lvl2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p:titleStyle>
    <p:bodyStyle>
      <a:lvl1pPr marL="0" indent="0" algn="l" rtl="0" eaLnBrk="1" fontAlgn="base" hangingPunct="1">
        <a:spcBef>
          <a:spcPct val="50000"/>
        </a:spcBef>
        <a:spcAft>
          <a:spcPct val="0"/>
        </a:spcAft>
        <a:defRPr>
          <a:solidFill>
            <a:schemeClr val="tx2"/>
          </a:solidFill>
          <a:latin typeface="+mn-lt"/>
          <a:ea typeface="+mn-ea"/>
          <a:cs typeface="+mn-cs"/>
        </a:defRPr>
      </a:lvl1pPr>
      <a:lvl2pPr marL="223838" indent="-222250" algn="l" rtl="0" eaLnBrk="1" fontAlgn="base" hangingPunct="1">
        <a:spcBef>
          <a:spcPct val="100000"/>
        </a:spcBef>
        <a:spcAft>
          <a:spcPct val="0"/>
        </a:spcAft>
        <a:buSzPct val="80000"/>
        <a:buChar char="•"/>
        <a:defRPr>
          <a:solidFill>
            <a:schemeClr val="tx2"/>
          </a:solidFill>
          <a:latin typeface="+mn-lt"/>
          <a:ea typeface="+mn-ea"/>
        </a:defRPr>
      </a:lvl2pPr>
      <a:lvl3pPr marL="693738" indent="-228600" algn="l" rtl="0" eaLnBrk="1" fontAlgn="base" hangingPunct="1">
        <a:spcBef>
          <a:spcPct val="25000"/>
        </a:spcBef>
        <a:spcAft>
          <a:spcPct val="0"/>
        </a:spcAft>
        <a:buChar char="–"/>
        <a:defRPr>
          <a:solidFill>
            <a:schemeClr val="tx2"/>
          </a:solidFill>
          <a:latin typeface="+mn-lt"/>
          <a:ea typeface="+mn-ea"/>
        </a:defRPr>
      </a:lvl3pPr>
      <a:lvl4pPr marL="1120775" indent="-228600" algn="l" rtl="0" eaLnBrk="1" fontAlgn="base" hangingPunct="1">
        <a:spcBef>
          <a:spcPct val="25000"/>
        </a:spcBef>
        <a:spcAft>
          <a:spcPct val="0"/>
        </a:spcAft>
        <a:buSzPct val="80000"/>
        <a:buChar char="•"/>
        <a:defRPr>
          <a:solidFill>
            <a:schemeClr val="tx2"/>
          </a:solidFill>
          <a:latin typeface="+mn-lt"/>
          <a:ea typeface="+mn-ea"/>
        </a:defRPr>
      </a:lvl4pPr>
      <a:lvl5pPr marL="1608138" indent="-228600" algn="l" rtl="0" eaLnBrk="1" fontAlgn="base" hangingPunct="1">
        <a:spcBef>
          <a:spcPct val="25000"/>
        </a:spcBef>
        <a:spcAft>
          <a:spcPct val="0"/>
        </a:spcAft>
        <a:buChar char="–"/>
        <a:defRPr>
          <a:solidFill>
            <a:schemeClr val="tx2"/>
          </a:solidFill>
          <a:latin typeface="+mn-lt"/>
          <a:ea typeface="+mn-ea"/>
        </a:defRPr>
      </a:lvl5pPr>
      <a:lvl6pPr marL="2065338" indent="-228600" algn="l" rtl="0" eaLnBrk="1" fontAlgn="base" hangingPunct="1">
        <a:spcBef>
          <a:spcPct val="25000"/>
        </a:spcBef>
        <a:spcAft>
          <a:spcPct val="0"/>
        </a:spcAft>
        <a:buChar char="–"/>
        <a:defRPr>
          <a:solidFill>
            <a:schemeClr val="bg2"/>
          </a:solidFill>
          <a:latin typeface="+mn-lt"/>
          <a:ea typeface="+mn-ea"/>
        </a:defRPr>
      </a:lvl6pPr>
      <a:lvl7pPr marL="2522538" indent="-228600" algn="l" rtl="0" eaLnBrk="1" fontAlgn="base" hangingPunct="1">
        <a:spcBef>
          <a:spcPct val="25000"/>
        </a:spcBef>
        <a:spcAft>
          <a:spcPct val="0"/>
        </a:spcAft>
        <a:buChar char="–"/>
        <a:defRPr>
          <a:solidFill>
            <a:schemeClr val="bg2"/>
          </a:solidFill>
          <a:latin typeface="+mn-lt"/>
          <a:ea typeface="+mn-ea"/>
        </a:defRPr>
      </a:lvl7pPr>
      <a:lvl8pPr marL="2979738" indent="-228600" algn="l" rtl="0" eaLnBrk="1" fontAlgn="base" hangingPunct="1">
        <a:spcBef>
          <a:spcPct val="25000"/>
        </a:spcBef>
        <a:spcAft>
          <a:spcPct val="0"/>
        </a:spcAft>
        <a:buChar char="–"/>
        <a:defRPr>
          <a:solidFill>
            <a:schemeClr val="bg2"/>
          </a:solidFill>
          <a:latin typeface="+mn-lt"/>
          <a:ea typeface="+mn-ea"/>
        </a:defRPr>
      </a:lvl8pPr>
      <a:lvl9pPr marL="3436938" indent="-228600" algn="l" rtl="0" eaLnBrk="1" fontAlgn="base" hangingPunct="1">
        <a:spcBef>
          <a:spcPct val="25000"/>
        </a:spcBef>
        <a:spcAft>
          <a:spcPct val="0"/>
        </a:spcAft>
        <a:buChar char="–"/>
        <a:defRPr>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328613" y="328613"/>
            <a:ext cx="8374062"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black">
          <a:xfrm>
            <a:off x="354013" y="1739900"/>
            <a:ext cx="8339137" cy="4375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0" name="Rectangle 6"/>
          <p:cNvSpPr>
            <a:spLocks noGrp="1" noChangeArrowheads="1"/>
          </p:cNvSpPr>
          <p:nvPr>
            <p:ph type="sldNum" sz="quarter" idx="4"/>
          </p:nvPr>
        </p:nvSpPr>
        <p:spPr bwMode="black">
          <a:xfrm>
            <a:off x="350838" y="6356350"/>
            <a:ext cx="409575" cy="217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chemeClr val="tx2"/>
                </a:solidFill>
                <a:latin typeface="Verdana" pitchFamily="64" charset="0"/>
                <a:ea typeface="ＭＳ Ｐゴシック" pitchFamily="64" charset="-128"/>
                <a:cs typeface="ＭＳ Ｐゴシック" pitchFamily="64" charset="-128"/>
              </a:defRPr>
            </a:lvl1pPr>
          </a:lstStyle>
          <a:p>
            <a:pPr defTabSz="914400" eaLnBrk="0" fontAlgn="base" hangingPunct="0">
              <a:spcBef>
                <a:spcPct val="0"/>
              </a:spcBef>
              <a:spcAft>
                <a:spcPct val="0"/>
              </a:spcAft>
              <a:defRPr/>
            </a:pPr>
            <a:fld id="{00698937-BEDD-4EFF-AC3E-111CFE5685E0}" type="slidenum">
              <a:rPr lang="en-US" smtClean="0">
                <a:solidFill>
                  <a:srgbClr val="464847"/>
                </a:solidFill>
              </a:rPr>
              <a:pPr defTabSz="914400" eaLnBrk="0" fontAlgn="base" hangingPunct="0">
                <a:spcBef>
                  <a:spcPct val="0"/>
                </a:spcBef>
                <a:spcAft>
                  <a:spcPct val="0"/>
                </a:spcAft>
                <a:defRPr/>
              </a:pPr>
              <a:t>‹#›</a:t>
            </a:fld>
            <a:endParaRPr lang="en-US" dirty="0">
              <a:solidFill>
                <a:srgbClr val="464847"/>
              </a:solidFill>
            </a:endParaRPr>
          </a:p>
        </p:txBody>
      </p:sp>
      <p:sp>
        <p:nvSpPr>
          <p:cNvPr id="1034" name="Rectangle 10"/>
          <p:cNvSpPr>
            <a:spLocks noGrp="1" noChangeArrowheads="1"/>
          </p:cNvSpPr>
          <p:nvPr>
            <p:ph type="ftr" sz="quarter" idx="3"/>
          </p:nvPr>
        </p:nvSpPr>
        <p:spPr bwMode="black">
          <a:xfrm>
            <a:off x="568325" y="6356350"/>
            <a:ext cx="8137525"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solidFill>
                  <a:schemeClr val="tx2"/>
                </a:solidFill>
              </a:defRPr>
            </a:lvl1pPr>
          </a:lstStyle>
          <a:p>
            <a:pPr defTabSz="914400" eaLnBrk="0" fontAlgn="base" hangingPunct="0">
              <a:spcBef>
                <a:spcPct val="0"/>
              </a:spcBef>
              <a:spcAft>
                <a:spcPct val="0"/>
              </a:spcAft>
            </a:pPr>
            <a:r>
              <a:rPr lang="en-US" dirty="0">
                <a:solidFill>
                  <a:srgbClr val="464847"/>
                </a:solidFill>
                <a:ea typeface="ＭＳ Ｐゴシック" pitchFamily="80" charset="-128"/>
              </a:rPr>
              <a:t>| PRESENTATION TITLE HERE | ©2011 YMCA of the USA</a:t>
            </a:r>
          </a:p>
        </p:txBody>
      </p:sp>
    </p:spTree>
    <p:extLst>
      <p:ext uri="{BB962C8B-B14F-4D97-AF65-F5344CB8AC3E}">
        <p14:creationId xmlns:p14="http://schemas.microsoft.com/office/powerpoint/2010/main" val="4057868474"/>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Lst>
  <p:hf hdr="0" dt="0"/>
  <p:txStyles>
    <p:titleStyle>
      <a:lvl1pPr algn="l" rtl="0" eaLnBrk="1" fontAlgn="base" hangingPunct="1">
        <a:spcBef>
          <a:spcPct val="0"/>
        </a:spcBef>
        <a:spcAft>
          <a:spcPct val="0"/>
        </a:spcAft>
        <a:defRPr sz="2600" b="1" cap="all" baseline="0">
          <a:solidFill>
            <a:schemeClr val="accent1"/>
          </a:solidFill>
          <a:latin typeface="+mj-lt"/>
          <a:ea typeface="+mj-ea"/>
          <a:cs typeface="+mj-cs"/>
        </a:defRPr>
      </a:lvl1pPr>
      <a:lvl2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p:titleStyle>
    <p:bodyStyle>
      <a:lvl1pPr marL="0" indent="0" algn="l" rtl="0" eaLnBrk="1" fontAlgn="base" hangingPunct="1">
        <a:spcBef>
          <a:spcPct val="50000"/>
        </a:spcBef>
        <a:spcAft>
          <a:spcPct val="0"/>
        </a:spcAft>
        <a:defRPr>
          <a:solidFill>
            <a:schemeClr val="tx2"/>
          </a:solidFill>
          <a:latin typeface="+mn-lt"/>
          <a:ea typeface="+mn-ea"/>
          <a:cs typeface="+mn-cs"/>
        </a:defRPr>
      </a:lvl1pPr>
      <a:lvl2pPr marL="223838" indent="-222250" algn="l" rtl="0" eaLnBrk="1" fontAlgn="base" hangingPunct="1">
        <a:spcBef>
          <a:spcPct val="100000"/>
        </a:spcBef>
        <a:spcAft>
          <a:spcPct val="0"/>
        </a:spcAft>
        <a:buSzPct val="80000"/>
        <a:buChar char="•"/>
        <a:defRPr>
          <a:solidFill>
            <a:schemeClr val="tx2"/>
          </a:solidFill>
          <a:latin typeface="+mn-lt"/>
          <a:ea typeface="+mn-ea"/>
        </a:defRPr>
      </a:lvl2pPr>
      <a:lvl3pPr marL="693738" indent="-228600" algn="l" rtl="0" eaLnBrk="1" fontAlgn="base" hangingPunct="1">
        <a:spcBef>
          <a:spcPct val="25000"/>
        </a:spcBef>
        <a:spcAft>
          <a:spcPct val="0"/>
        </a:spcAft>
        <a:buChar char="–"/>
        <a:defRPr>
          <a:solidFill>
            <a:schemeClr val="tx2"/>
          </a:solidFill>
          <a:latin typeface="+mn-lt"/>
          <a:ea typeface="+mn-ea"/>
        </a:defRPr>
      </a:lvl3pPr>
      <a:lvl4pPr marL="1120775" indent="-228600" algn="l" rtl="0" eaLnBrk="1" fontAlgn="base" hangingPunct="1">
        <a:spcBef>
          <a:spcPct val="25000"/>
        </a:spcBef>
        <a:spcAft>
          <a:spcPct val="0"/>
        </a:spcAft>
        <a:buSzPct val="80000"/>
        <a:buChar char="•"/>
        <a:defRPr>
          <a:solidFill>
            <a:schemeClr val="tx2"/>
          </a:solidFill>
          <a:latin typeface="+mn-lt"/>
          <a:ea typeface="+mn-ea"/>
        </a:defRPr>
      </a:lvl4pPr>
      <a:lvl5pPr marL="1608138" indent="-228600" algn="l" rtl="0" eaLnBrk="1" fontAlgn="base" hangingPunct="1">
        <a:spcBef>
          <a:spcPct val="25000"/>
        </a:spcBef>
        <a:spcAft>
          <a:spcPct val="0"/>
        </a:spcAft>
        <a:buChar char="–"/>
        <a:defRPr>
          <a:solidFill>
            <a:schemeClr val="tx2"/>
          </a:solidFill>
          <a:latin typeface="+mn-lt"/>
          <a:ea typeface="+mn-ea"/>
        </a:defRPr>
      </a:lvl5pPr>
      <a:lvl6pPr marL="2065338" indent="-228600" algn="l" rtl="0" eaLnBrk="1" fontAlgn="base" hangingPunct="1">
        <a:spcBef>
          <a:spcPct val="25000"/>
        </a:spcBef>
        <a:spcAft>
          <a:spcPct val="0"/>
        </a:spcAft>
        <a:buChar char="–"/>
        <a:defRPr>
          <a:solidFill>
            <a:schemeClr val="bg2"/>
          </a:solidFill>
          <a:latin typeface="+mn-lt"/>
          <a:ea typeface="+mn-ea"/>
        </a:defRPr>
      </a:lvl6pPr>
      <a:lvl7pPr marL="2522538" indent="-228600" algn="l" rtl="0" eaLnBrk="1" fontAlgn="base" hangingPunct="1">
        <a:spcBef>
          <a:spcPct val="25000"/>
        </a:spcBef>
        <a:spcAft>
          <a:spcPct val="0"/>
        </a:spcAft>
        <a:buChar char="–"/>
        <a:defRPr>
          <a:solidFill>
            <a:schemeClr val="bg2"/>
          </a:solidFill>
          <a:latin typeface="+mn-lt"/>
          <a:ea typeface="+mn-ea"/>
        </a:defRPr>
      </a:lvl7pPr>
      <a:lvl8pPr marL="2979738" indent="-228600" algn="l" rtl="0" eaLnBrk="1" fontAlgn="base" hangingPunct="1">
        <a:spcBef>
          <a:spcPct val="25000"/>
        </a:spcBef>
        <a:spcAft>
          <a:spcPct val="0"/>
        </a:spcAft>
        <a:buChar char="–"/>
        <a:defRPr>
          <a:solidFill>
            <a:schemeClr val="bg2"/>
          </a:solidFill>
          <a:latin typeface="+mn-lt"/>
          <a:ea typeface="+mn-ea"/>
        </a:defRPr>
      </a:lvl8pPr>
      <a:lvl9pPr marL="3436938" indent="-228600" algn="l" rtl="0" eaLnBrk="1" fontAlgn="base" hangingPunct="1">
        <a:spcBef>
          <a:spcPct val="25000"/>
        </a:spcBef>
        <a:spcAft>
          <a:spcPct val="0"/>
        </a:spcAft>
        <a:buChar char="–"/>
        <a:defRPr>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grpSp>
        <p:nvGrpSpPr>
          <p:cNvPr id="42" name="Group 41"/>
          <p:cNvGrpSpPr/>
          <p:nvPr/>
        </p:nvGrpSpPr>
        <p:grpSpPr>
          <a:xfrm>
            <a:off x="267971" y="6158828"/>
            <a:ext cx="3332362" cy="644457"/>
            <a:chOff x="96783" y="5870950"/>
            <a:chExt cx="5295820" cy="1024179"/>
          </a:xfrm>
        </p:grpSpPr>
        <p:pic>
          <p:nvPicPr>
            <p:cNvPr id="43" name="Picture 4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44" name="Picture 4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24" name="Straight Connector 23"/>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936983140"/>
      </p:ext>
    </p:extLst>
  </p:cSld>
  <p:clrMap bg1="lt1" tx1="dk1" bg2="lt2" tx2="dk2" accent1="accent1" accent2="accent2" accent3="accent3" accent4="accent4" accent5="accent5" accent6="accent6" hlink="hlink" folHlink="folHlink"/>
  <p:sldLayoutIdLst>
    <p:sldLayoutId id="2147483665" r:id="rId1"/>
    <p:sldLayoutId id="2147483680" r:id="rId2"/>
    <p:sldLayoutId id="2147483683" r:id="rId3"/>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267971" y="6077340"/>
            <a:ext cx="8525338" cy="0"/>
          </a:xfrm>
          <a:prstGeom prst="line">
            <a:avLst/>
          </a:prstGeom>
          <a:ln w="19050" cmpd="sng">
            <a:solidFill>
              <a:srgbClr val="295381"/>
            </a:solidFill>
          </a:ln>
          <a:effectLst/>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267971" y="6158828"/>
            <a:ext cx="3332362" cy="644457"/>
            <a:chOff x="96783" y="5870950"/>
            <a:chExt cx="5295820" cy="1024179"/>
          </a:xfrm>
        </p:grpSpPr>
        <p:pic>
          <p:nvPicPr>
            <p:cNvPr id="27" name="Picture 2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29" name="Picture 28"/>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47796951"/>
      </p:ext>
    </p:extLst>
  </p:cSld>
  <p:clrMap bg1="lt1" tx1="dk1" bg2="lt2" tx2="dk2" accent1="accent1" accent2="accent2" accent3="accent3" accent4="accent4" accent5="accent5" accent6="accent6" hlink="hlink" folHlink="folHlink"/>
  <p:sldLayoutIdLst>
    <p:sldLayoutId id="2147483668" r:id="rId1"/>
    <p:sldLayoutId id="2147483673" r:id="rId2"/>
    <p:sldLayoutId id="2147483667" r:id="rId3"/>
    <p:sldLayoutId id="2147483675" r:id="rId4"/>
    <p:sldLayoutId id="2147483676" r:id="rId5"/>
    <p:sldLayoutId id="2147483678" r:id="rId6"/>
    <p:sldLayoutId id="2147483710" r:id="rId7"/>
    <p:sldLayoutId id="2147483711" r:id="rId8"/>
    <p:sldLayoutId id="2147483712" r:id="rId9"/>
    <p:sldLayoutId id="2147483833" r:id="rId10"/>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267971" y="6077340"/>
            <a:ext cx="8525338" cy="0"/>
          </a:xfrm>
          <a:prstGeom prst="line">
            <a:avLst/>
          </a:prstGeom>
          <a:ln w="19050" cmpd="sng">
            <a:solidFill>
              <a:srgbClr val="295381"/>
            </a:solidFill>
          </a:ln>
          <a:effectLst/>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267971" y="6158828"/>
            <a:ext cx="3332362" cy="644457"/>
            <a:chOff x="96783" y="5870950"/>
            <a:chExt cx="5295820" cy="1024179"/>
          </a:xfrm>
        </p:grpSpPr>
        <p:pic>
          <p:nvPicPr>
            <p:cNvPr id="27" name="Picture 2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29" name="Picture 2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73617131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4" r:id="rId6"/>
    <p:sldLayoutId id="2147483695" r:id="rId7"/>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267971" y="6077340"/>
            <a:ext cx="8525338" cy="0"/>
          </a:xfrm>
          <a:prstGeom prst="line">
            <a:avLst/>
          </a:prstGeom>
          <a:ln w="19050" cmpd="sng">
            <a:solidFill>
              <a:srgbClr val="295381"/>
            </a:solidFill>
          </a:ln>
          <a:effectLst/>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267971" y="6158828"/>
            <a:ext cx="3332362" cy="644457"/>
            <a:chOff x="96783" y="5870950"/>
            <a:chExt cx="5295820" cy="1024179"/>
          </a:xfrm>
        </p:grpSpPr>
        <p:pic>
          <p:nvPicPr>
            <p:cNvPr id="27" name="Picture 2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29" name="Picture 28"/>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8635319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cxnSp>
        <p:nvCxnSpPr>
          <p:cNvPr id="34" name="Straight Connector 33"/>
          <p:cNvCxnSpPr/>
          <p:nvPr/>
        </p:nvCxnSpPr>
        <p:spPr>
          <a:xfrm>
            <a:off x="7447051" y="309031"/>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3554335"/>
      </p:ext>
    </p:extLst>
  </p:cSld>
  <p:clrMap bg1="lt1" tx1="dk1" bg2="lt2" tx2="dk2" accent1="accent1" accent2="accent2" accent3="accent3" accent4="accent4" accent5="accent5" accent6="accent6" hlink="hlink" folHlink="folHlink"/>
  <p:sldLayoutIdLst>
    <p:sldLayoutId id="2147483706" r:id="rId1"/>
    <p:sldLayoutId id="2147483834" r:id="rId2"/>
    <p:sldLayoutId id="2147483835" r:id="rId3"/>
    <p:sldLayoutId id="2147483836" r:id="rId4"/>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grpSp>
        <p:nvGrpSpPr>
          <p:cNvPr id="42" name="Group 41"/>
          <p:cNvGrpSpPr/>
          <p:nvPr/>
        </p:nvGrpSpPr>
        <p:grpSpPr>
          <a:xfrm>
            <a:off x="267971" y="6158828"/>
            <a:ext cx="3332362" cy="644457"/>
            <a:chOff x="96783" y="5870950"/>
            <a:chExt cx="5295820" cy="1024179"/>
          </a:xfrm>
        </p:grpSpPr>
        <p:pic>
          <p:nvPicPr>
            <p:cNvPr id="43" name="Picture 4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44" name="Picture 4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24" name="Straight Connector 23"/>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138628166"/>
      </p:ext>
    </p:extLst>
  </p:cSld>
  <p:clrMap bg1="lt1" tx1="dk1" bg2="lt2" tx2="dk2" accent1="accent1" accent2="accent2" accent3="accent3" accent4="accent4" accent5="accent5" accent6="accent6" hlink="hlink" folHlink="folHlink"/>
  <p:sldLayoutIdLst>
    <p:sldLayoutId id="2147483708" r:id="rId1"/>
    <p:sldLayoutId id="2147483709" r:id="rId2"/>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328613" y="328613"/>
            <a:ext cx="8374062"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black">
          <a:xfrm>
            <a:off x="354013" y="1739900"/>
            <a:ext cx="8339137" cy="4375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black">
          <a:xfrm>
            <a:off x="350838" y="6356350"/>
            <a:ext cx="409575" cy="217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chemeClr val="tx2"/>
                </a:solidFill>
                <a:latin typeface="Verdana" pitchFamily="64" charset="0"/>
                <a:ea typeface="ＭＳ Ｐゴシック" pitchFamily="64" charset="-128"/>
                <a:cs typeface="ＭＳ Ｐゴシック" pitchFamily="64" charset="-128"/>
              </a:defRPr>
            </a:lvl1pPr>
          </a:lstStyle>
          <a:p>
            <a:pPr defTabSz="914400" eaLnBrk="0" fontAlgn="base" hangingPunct="0">
              <a:spcBef>
                <a:spcPct val="0"/>
              </a:spcBef>
              <a:spcAft>
                <a:spcPct val="0"/>
              </a:spcAft>
              <a:defRPr/>
            </a:pPr>
            <a:fld id="{00698937-BEDD-4EFF-AC3E-111CFE5685E0}" type="slidenum">
              <a:rPr lang="en-US" smtClean="0">
                <a:solidFill>
                  <a:srgbClr val="464847"/>
                </a:solidFill>
              </a:rPr>
              <a:pPr defTabSz="914400" eaLnBrk="0" fontAlgn="base" hangingPunct="0">
                <a:spcBef>
                  <a:spcPct val="0"/>
                </a:spcBef>
                <a:spcAft>
                  <a:spcPct val="0"/>
                </a:spcAft>
                <a:defRPr/>
              </a:pPr>
              <a:t>‹#›</a:t>
            </a:fld>
            <a:endParaRPr lang="en-US" dirty="0">
              <a:solidFill>
                <a:srgbClr val="464847"/>
              </a:solidFill>
            </a:endParaRPr>
          </a:p>
        </p:txBody>
      </p:sp>
      <p:sp>
        <p:nvSpPr>
          <p:cNvPr id="1034" name="Rectangle 10"/>
          <p:cNvSpPr>
            <a:spLocks noGrp="1" noChangeArrowheads="1"/>
          </p:cNvSpPr>
          <p:nvPr>
            <p:ph type="ftr" sz="quarter" idx="3"/>
          </p:nvPr>
        </p:nvSpPr>
        <p:spPr bwMode="black">
          <a:xfrm>
            <a:off x="568325" y="6356350"/>
            <a:ext cx="8137525"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solidFill>
                  <a:schemeClr val="tx2"/>
                </a:solidFill>
              </a:defRPr>
            </a:lvl1pPr>
          </a:lstStyle>
          <a:p>
            <a:pPr defTabSz="914400" eaLnBrk="0" fontAlgn="base" hangingPunct="0">
              <a:spcBef>
                <a:spcPct val="0"/>
              </a:spcBef>
              <a:spcAft>
                <a:spcPct val="0"/>
              </a:spcAft>
            </a:pPr>
            <a:r>
              <a:rPr lang="en-US">
                <a:solidFill>
                  <a:srgbClr val="464847"/>
                </a:solidFill>
                <a:ea typeface="ＭＳ Ｐゴシック" pitchFamily="80" charset="-128"/>
              </a:rPr>
              <a:t>| YMCA’S CIH | ©2017 YMCA of the USA</a:t>
            </a:r>
            <a:endParaRPr lang="en-US" dirty="0">
              <a:solidFill>
                <a:srgbClr val="464847"/>
              </a:solidFill>
              <a:ea typeface="ＭＳ Ｐゴシック" pitchFamily="80" charset="-128"/>
            </a:endParaRPr>
          </a:p>
        </p:txBody>
      </p:sp>
    </p:spTree>
    <p:extLst>
      <p:ext uri="{BB962C8B-B14F-4D97-AF65-F5344CB8AC3E}">
        <p14:creationId xmlns:p14="http://schemas.microsoft.com/office/powerpoint/2010/main" val="305105765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Lst>
  <p:hf hdr="0" dt="0"/>
  <p:txStyles>
    <p:titleStyle>
      <a:lvl1pPr algn="l" rtl="0" eaLnBrk="1" fontAlgn="base" hangingPunct="1">
        <a:spcBef>
          <a:spcPct val="0"/>
        </a:spcBef>
        <a:spcAft>
          <a:spcPct val="0"/>
        </a:spcAft>
        <a:defRPr sz="2600" b="1" cap="all" baseline="0">
          <a:solidFill>
            <a:schemeClr val="accent3"/>
          </a:solidFill>
          <a:latin typeface="+mj-lt"/>
          <a:ea typeface="+mj-ea"/>
          <a:cs typeface="+mj-cs"/>
        </a:defRPr>
      </a:lvl1pPr>
      <a:lvl2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p:titleStyle>
    <p:bodyStyle>
      <a:lvl1pPr marL="0" indent="0" algn="l" rtl="0" eaLnBrk="1" fontAlgn="base" hangingPunct="1">
        <a:spcBef>
          <a:spcPct val="50000"/>
        </a:spcBef>
        <a:spcAft>
          <a:spcPct val="0"/>
        </a:spcAft>
        <a:defRPr>
          <a:solidFill>
            <a:schemeClr val="tx2"/>
          </a:solidFill>
          <a:latin typeface="+mn-lt"/>
          <a:ea typeface="+mn-ea"/>
          <a:cs typeface="+mn-cs"/>
        </a:defRPr>
      </a:lvl1pPr>
      <a:lvl2pPr marL="223838" indent="-222250" algn="l" rtl="0" eaLnBrk="1" fontAlgn="base" hangingPunct="1">
        <a:spcBef>
          <a:spcPct val="100000"/>
        </a:spcBef>
        <a:spcAft>
          <a:spcPct val="0"/>
        </a:spcAft>
        <a:buSzPct val="80000"/>
        <a:buChar char="•"/>
        <a:defRPr>
          <a:solidFill>
            <a:schemeClr val="tx2"/>
          </a:solidFill>
          <a:latin typeface="+mn-lt"/>
          <a:ea typeface="+mn-ea"/>
        </a:defRPr>
      </a:lvl2pPr>
      <a:lvl3pPr marL="693738" indent="-228600" algn="l" rtl="0" eaLnBrk="1" fontAlgn="base" hangingPunct="1">
        <a:spcBef>
          <a:spcPct val="25000"/>
        </a:spcBef>
        <a:spcAft>
          <a:spcPct val="0"/>
        </a:spcAft>
        <a:buChar char="–"/>
        <a:defRPr>
          <a:solidFill>
            <a:schemeClr val="tx2"/>
          </a:solidFill>
          <a:latin typeface="+mn-lt"/>
          <a:ea typeface="+mn-ea"/>
        </a:defRPr>
      </a:lvl3pPr>
      <a:lvl4pPr marL="1120775" indent="-228600" algn="l" rtl="0" eaLnBrk="1" fontAlgn="base" hangingPunct="1">
        <a:spcBef>
          <a:spcPct val="25000"/>
        </a:spcBef>
        <a:spcAft>
          <a:spcPct val="0"/>
        </a:spcAft>
        <a:buSzPct val="80000"/>
        <a:buChar char="•"/>
        <a:defRPr>
          <a:solidFill>
            <a:schemeClr val="tx2"/>
          </a:solidFill>
          <a:latin typeface="+mn-lt"/>
          <a:ea typeface="+mn-ea"/>
        </a:defRPr>
      </a:lvl4pPr>
      <a:lvl5pPr marL="1608138" indent="-228600" algn="l" rtl="0" eaLnBrk="1" fontAlgn="base" hangingPunct="1">
        <a:spcBef>
          <a:spcPct val="25000"/>
        </a:spcBef>
        <a:spcAft>
          <a:spcPct val="0"/>
        </a:spcAft>
        <a:buChar char="–"/>
        <a:defRPr>
          <a:solidFill>
            <a:schemeClr val="tx2"/>
          </a:solidFill>
          <a:latin typeface="+mn-lt"/>
          <a:ea typeface="+mn-ea"/>
        </a:defRPr>
      </a:lvl5pPr>
      <a:lvl6pPr marL="2065338" indent="-228600" algn="l" rtl="0" eaLnBrk="1" fontAlgn="base" hangingPunct="1">
        <a:spcBef>
          <a:spcPct val="25000"/>
        </a:spcBef>
        <a:spcAft>
          <a:spcPct val="0"/>
        </a:spcAft>
        <a:buChar char="–"/>
        <a:defRPr>
          <a:solidFill>
            <a:schemeClr val="bg2"/>
          </a:solidFill>
          <a:latin typeface="+mn-lt"/>
          <a:ea typeface="+mn-ea"/>
        </a:defRPr>
      </a:lvl6pPr>
      <a:lvl7pPr marL="2522538" indent="-228600" algn="l" rtl="0" eaLnBrk="1" fontAlgn="base" hangingPunct="1">
        <a:spcBef>
          <a:spcPct val="25000"/>
        </a:spcBef>
        <a:spcAft>
          <a:spcPct val="0"/>
        </a:spcAft>
        <a:buChar char="–"/>
        <a:defRPr>
          <a:solidFill>
            <a:schemeClr val="bg2"/>
          </a:solidFill>
          <a:latin typeface="+mn-lt"/>
          <a:ea typeface="+mn-ea"/>
        </a:defRPr>
      </a:lvl7pPr>
      <a:lvl8pPr marL="2979738" indent="-228600" algn="l" rtl="0" eaLnBrk="1" fontAlgn="base" hangingPunct="1">
        <a:spcBef>
          <a:spcPct val="25000"/>
        </a:spcBef>
        <a:spcAft>
          <a:spcPct val="0"/>
        </a:spcAft>
        <a:buChar char="–"/>
        <a:defRPr>
          <a:solidFill>
            <a:schemeClr val="bg2"/>
          </a:solidFill>
          <a:latin typeface="+mn-lt"/>
          <a:ea typeface="+mn-ea"/>
        </a:defRPr>
      </a:lvl8pPr>
      <a:lvl9pPr marL="3436938" indent="-228600" algn="l" rtl="0" eaLnBrk="1" fontAlgn="base" hangingPunct="1">
        <a:spcBef>
          <a:spcPct val="25000"/>
        </a:spcBef>
        <a:spcAft>
          <a:spcPct val="0"/>
        </a:spcAft>
        <a:buChar char="–"/>
        <a:defRPr>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328613" y="328614"/>
            <a:ext cx="8374062" cy="844550"/>
          </a:xfrm>
          <a:prstGeom prst="rect">
            <a:avLst/>
          </a:prstGeom>
          <a:noFill/>
          <a:ln w="9525">
            <a:noFill/>
            <a:miter lim="800000"/>
            <a:headEnd/>
            <a:tailEnd/>
          </a:ln>
        </p:spPr>
        <p:txBody>
          <a:bodyPr vert="horz" wrap="square" lIns="91359" tIns="45679" rIns="91359" bIns="45679"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black">
          <a:xfrm>
            <a:off x="354020" y="1739901"/>
            <a:ext cx="8339137" cy="4375150"/>
          </a:xfrm>
          <a:prstGeom prst="rect">
            <a:avLst/>
          </a:prstGeom>
          <a:noFill/>
          <a:ln w="9525">
            <a:noFill/>
            <a:miter lim="800000"/>
            <a:headEnd/>
            <a:tailEnd/>
          </a:ln>
        </p:spPr>
        <p:txBody>
          <a:bodyPr vert="horz" wrap="square" lIns="91359" tIns="45679" rIns="91359" bIns="4567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black">
          <a:xfrm>
            <a:off x="350845" y="6356350"/>
            <a:ext cx="409575" cy="217488"/>
          </a:xfrm>
          <a:prstGeom prst="rect">
            <a:avLst/>
          </a:prstGeom>
          <a:noFill/>
          <a:ln w="9525">
            <a:noFill/>
            <a:miter lim="800000"/>
            <a:headEnd/>
            <a:tailEnd/>
          </a:ln>
        </p:spPr>
        <p:txBody>
          <a:bodyPr vert="horz" wrap="square" lIns="91359" tIns="45679" rIns="91359" bIns="45679" numCol="1" anchor="t" anchorCtr="0" compatLnSpc="1">
            <a:prstTxWarp prst="textNoShape">
              <a:avLst/>
            </a:prstTxWarp>
          </a:bodyPr>
          <a:lstStyle>
            <a:lvl1pPr>
              <a:defRPr sz="800">
                <a:solidFill>
                  <a:schemeClr val="tx2"/>
                </a:solidFill>
                <a:latin typeface="Verdana" pitchFamily="64" charset="0"/>
                <a:ea typeface="ＭＳ Ｐゴシック" pitchFamily="64" charset="-128"/>
                <a:cs typeface="ＭＳ Ｐゴシック" pitchFamily="64" charset="-128"/>
              </a:defRPr>
            </a:lvl1pPr>
          </a:lstStyle>
          <a:p>
            <a:pPr defTabSz="914400" eaLnBrk="0" fontAlgn="base" hangingPunct="0">
              <a:spcBef>
                <a:spcPct val="0"/>
              </a:spcBef>
              <a:spcAft>
                <a:spcPct val="0"/>
              </a:spcAft>
              <a:defRPr/>
            </a:pPr>
            <a:fld id="{00698937-BEDD-4EFF-AC3E-111CFE5685E0}" type="slidenum">
              <a:rPr lang="en-US" smtClean="0">
                <a:solidFill>
                  <a:srgbClr val="464847"/>
                </a:solidFill>
              </a:rPr>
              <a:pPr defTabSz="914400" eaLnBrk="0" fontAlgn="base" hangingPunct="0">
                <a:spcBef>
                  <a:spcPct val="0"/>
                </a:spcBef>
                <a:spcAft>
                  <a:spcPct val="0"/>
                </a:spcAft>
                <a:defRPr/>
              </a:pPr>
              <a:t>‹#›</a:t>
            </a:fld>
            <a:endParaRPr lang="en-US" dirty="0">
              <a:solidFill>
                <a:srgbClr val="464847"/>
              </a:solidFill>
            </a:endParaRPr>
          </a:p>
        </p:txBody>
      </p:sp>
      <p:sp>
        <p:nvSpPr>
          <p:cNvPr id="1034" name="Rectangle 10"/>
          <p:cNvSpPr>
            <a:spLocks noGrp="1" noChangeArrowheads="1"/>
          </p:cNvSpPr>
          <p:nvPr>
            <p:ph type="ftr" sz="quarter" idx="3"/>
          </p:nvPr>
        </p:nvSpPr>
        <p:spPr bwMode="black">
          <a:xfrm>
            <a:off x="568330" y="6356350"/>
            <a:ext cx="8118475" cy="287338"/>
          </a:xfrm>
          <a:prstGeom prst="rect">
            <a:avLst/>
          </a:prstGeom>
          <a:noFill/>
          <a:ln w="9525">
            <a:noFill/>
            <a:miter lim="800000"/>
            <a:headEnd/>
            <a:tailEnd/>
          </a:ln>
          <a:effectLst/>
        </p:spPr>
        <p:txBody>
          <a:bodyPr vert="horz" wrap="square" lIns="91359" tIns="45679" rIns="91359" bIns="45679" numCol="1" anchor="t" anchorCtr="0" compatLnSpc="1">
            <a:prstTxWarp prst="textNoShape">
              <a:avLst/>
            </a:prstTxWarp>
          </a:bodyPr>
          <a:lstStyle>
            <a:lvl1pPr>
              <a:defRPr sz="800">
                <a:solidFill>
                  <a:schemeClr val="tx2"/>
                </a:solidFill>
              </a:defRPr>
            </a:lvl1pPr>
          </a:lstStyle>
          <a:p>
            <a:pPr defTabSz="914400" eaLnBrk="0" fontAlgn="base" hangingPunct="0">
              <a:spcBef>
                <a:spcPct val="0"/>
              </a:spcBef>
              <a:spcAft>
                <a:spcPct val="0"/>
              </a:spcAft>
            </a:pPr>
            <a:r>
              <a:rPr lang="en-US">
                <a:solidFill>
                  <a:srgbClr val="464847"/>
                </a:solidFill>
              </a:rPr>
              <a:t>| Expert Panel October 2012 | ©2011 YMCA of the USA</a:t>
            </a:r>
            <a:endParaRPr lang="en-US" dirty="0">
              <a:solidFill>
                <a:srgbClr val="464847"/>
              </a:solidFill>
            </a:endParaRPr>
          </a:p>
        </p:txBody>
      </p:sp>
    </p:spTree>
    <p:extLst>
      <p:ext uri="{BB962C8B-B14F-4D97-AF65-F5344CB8AC3E}">
        <p14:creationId xmlns:p14="http://schemas.microsoft.com/office/powerpoint/2010/main" val="162711436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Lst>
  <p:hf hdr="0" dt="0"/>
  <p:txStyles>
    <p:titleStyle>
      <a:lvl1pPr algn="l" rtl="0" eaLnBrk="1" fontAlgn="base" hangingPunct="1">
        <a:spcBef>
          <a:spcPct val="0"/>
        </a:spcBef>
        <a:spcAft>
          <a:spcPct val="0"/>
        </a:spcAft>
        <a:defRPr sz="2600" b="1" cap="all" baseline="0">
          <a:solidFill>
            <a:schemeClr val="accent2"/>
          </a:solidFill>
          <a:latin typeface="+mj-lt"/>
          <a:ea typeface="+mj-ea"/>
          <a:cs typeface="+mj-cs"/>
        </a:defRPr>
      </a:lvl1pPr>
      <a:lvl2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6793"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3581"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0371"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7163"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p:titleStyle>
    <p:bodyStyle>
      <a:lvl1pPr marL="0" indent="0" algn="l" rtl="0" eaLnBrk="1" fontAlgn="base" hangingPunct="1">
        <a:spcBef>
          <a:spcPct val="50000"/>
        </a:spcBef>
        <a:spcAft>
          <a:spcPct val="0"/>
        </a:spcAft>
        <a:defRPr>
          <a:solidFill>
            <a:schemeClr val="tx2"/>
          </a:solidFill>
          <a:latin typeface="+mn-lt"/>
          <a:ea typeface="+mn-ea"/>
          <a:cs typeface="+mn-cs"/>
        </a:defRPr>
      </a:lvl1pPr>
      <a:lvl2pPr marL="223637" indent="-222051" algn="l" rtl="0" eaLnBrk="1" fontAlgn="base" hangingPunct="1">
        <a:spcBef>
          <a:spcPct val="100000"/>
        </a:spcBef>
        <a:spcAft>
          <a:spcPct val="0"/>
        </a:spcAft>
        <a:buSzPct val="80000"/>
        <a:buChar char="•"/>
        <a:defRPr>
          <a:solidFill>
            <a:schemeClr val="tx2"/>
          </a:solidFill>
          <a:latin typeface="+mn-lt"/>
          <a:ea typeface="+mn-ea"/>
        </a:defRPr>
      </a:lvl2pPr>
      <a:lvl3pPr marL="693117" indent="-228395" algn="l" rtl="0" eaLnBrk="1" fontAlgn="base" hangingPunct="1">
        <a:spcBef>
          <a:spcPct val="25000"/>
        </a:spcBef>
        <a:spcAft>
          <a:spcPct val="0"/>
        </a:spcAft>
        <a:buChar char="–"/>
        <a:defRPr>
          <a:solidFill>
            <a:schemeClr val="tx2"/>
          </a:solidFill>
          <a:latin typeface="+mn-lt"/>
          <a:ea typeface="+mn-ea"/>
        </a:defRPr>
      </a:lvl3pPr>
      <a:lvl4pPr marL="1119771" indent="-228395" algn="l" rtl="0" eaLnBrk="1" fontAlgn="base" hangingPunct="1">
        <a:spcBef>
          <a:spcPct val="25000"/>
        </a:spcBef>
        <a:spcAft>
          <a:spcPct val="0"/>
        </a:spcAft>
        <a:buSzPct val="80000"/>
        <a:buChar char="•"/>
        <a:defRPr>
          <a:solidFill>
            <a:schemeClr val="tx2"/>
          </a:solidFill>
          <a:latin typeface="+mn-lt"/>
          <a:ea typeface="+mn-ea"/>
        </a:defRPr>
      </a:lvl4pPr>
      <a:lvl5pPr marL="1606699" indent="-228395" algn="l" rtl="0" eaLnBrk="1" fontAlgn="base" hangingPunct="1">
        <a:spcBef>
          <a:spcPct val="25000"/>
        </a:spcBef>
        <a:spcAft>
          <a:spcPct val="0"/>
        </a:spcAft>
        <a:buChar char="–"/>
        <a:defRPr>
          <a:solidFill>
            <a:schemeClr val="tx2"/>
          </a:solidFill>
          <a:latin typeface="+mn-lt"/>
          <a:ea typeface="+mn-ea"/>
        </a:defRPr>
      </a:lvl5pPr>
      <a:lvl6pPr marL="2063490" indent="-228395" algn="l" rtl="0" eaLnBrk="1" fontAlgn="base" hangingPunct="1">
        <a:spcBef>
          <a:spcPct val="25000"/>
        </a:spcBef>
        <a:spcAft>
          <a:spcPct val="0"/>
        </a:spcAft>
        <a:buChar char="–"/>
        <a:defRPr>
          <a:solidFill>
            <a:schemeClr val="bg2"/>
          </a:solidFill>
          <a:latin typeface="+mn-lt"/>
          <a:ea typeface="+mn-ea"/>
        </a:defRPr>
      </a:lvl6pPr>
      <a:lvl7pPr marL="2520280" indent="-228395" algn="l" rtl="0" eaLnBrk="1" fontAlgn="base" hangingPunct="1">
        <a:spcBef>
          <a:spcPct val="25000"/>
        </a:spcBef>
        <a:spcAft>
          <a:spcPct val="0"/>
        </a:spcAft>
        <a:buChar char="–"/>
        <a:defRPr>
          <a:solidFill>
            <a:schemeClr val="bg2"/>
          </a:solidFill>
          <a:latin typeface="+mn-lt"/>
          <a:ea typeface="+mn-ea"/>
        </a:defRPr>
      </a:lvl7pPr>
      <a:lvl8pPr marL="2977070" indent="-228395" algn="l" rtl="0" eaLnBrk="1" fontAlgn="base" hangingPunct="1">
        <a:spcBef>
          <a:spcPct val="25000"/>
        </a:spcBef>
        <a:spcAft>
          <a:spcPct val="0"/>
        </a:spcAft>
        <a:buChar char="–"/>
        <a:defRPr>
          <a:solidFill>
            <a:schemeClr val="bg2"/>
          </a:solidFill>
          <a:latin typeface="+mn-lt"/>
          <a:ea typeface="+mn-ea"/>
        </a:defRPr>
      </a:lvl8pPr>
      <a:lvl9pPr marL="3433861" indent="-228395" algn="l" rtl="0" eaLnBrk="1" fontAlgn="base" hangingPunct="1">
        <a:spcBef>
          <a:spcPct val="25000"/>
        </a:spcBef>
        <a:spcAft>
          <a:spcPct val="0"/>
        </a:spcAft>
        <a:buChar char="–"/>
        <a:defRPr>
          <a:solidFill>
            <a:schemeClr val="bg2"/>
          </a:solidFill>
          <a:latin typeface="+mn-lt"/>
          <a:ea typeface="+mn-ea"/>
        </a:defRPr>
      </a:lvl9pPr>
    </p:bodyStyle>
    <p:otherStyle>
      <a:defPPr>
        <a:defRPr lang="en-US"/>
      </a:defPPr>
      <a:lvl1pPr marL="0" algn="l" defTabSz="456793" rtl="0" eaLnBrk="1" latinLnBrk="0" hangingPunct="1">
        <a:defRPr sz="1800" kern="1200">
          <a:solidFill>
            <a:schemeClr val="tx1"/>
          </a:solidFill>
          <a:latin typeface="+mn-lt"/>
          <a:ea typeface="+mn-ea"/>
          <a:cs typeface="+mn-cs"/>
        </a:defRPr>
      </a:lvl1pPr>
      <a:lvl2pPr marL="456793" algn="l" defTabSz="456793" rtl="0" eaLnBrk="1" latinLnBrk="0" hangingPunct="1">
        <a:defRPr sz="1800" kern="1200">
          <a:solidFill>
            <a:schemeClr val="tx1"/>
          </a:solidFill>
          <a:latin typeface="+mn-lt"/>
          <a:ea typeface="+mn-ea"/>
          <a:cs typeface="+mn-cs"/>
        </a:defRPr>
      </a:lvl2pPr>
      <a:lvl3pPr marL="913581" algn="l" defTabSz="456793" rtl="0" eaLnBrk="1" latinLnBrk="0" hangingPunct="1">
        <a:defRPr sz="1800" kern="1200">
          <a:solidFill>
            <a:schemeClr val="tx1"/>
          </a:solidFill>
          <a:latin typeface="+mn-lt"/>
          <a:ea typeface="+mn-ea"/>
          <a:cs typeface="+mn-cs"/>
        </a:defRPr>
      </a:lvl3pPr>
      <a:lvl4pPr marL="1370371" algn="l" defTabSz="456793" rtl="0" eaLnBrk="1" latinLnBrk="0" hangingPunct="1">
        <a:defRPr sz="1800" kern="1200">
          <a:solidFill>
            <a:schemeClr val="tx1"/>
          </a:solidFill>
          <a:latin typeface="+mn-lt"/>
          <a:ea typeface="+mn-ea"/>
          <a:cs typeface="+mn-cs"/>
        </a:defRPr>
      </a:lvl4pPr>
      <a:lvl5pPr marL="1827163" algn="l" defTabSz="456793" rtl="0" eaLnBrk="1" latinLnBrk="0" hangingPunct="1">
        <a:defRPr sz="1800" kern="1200">
          <a:solidFill>
            <a:schemeClr val="tx1"/>
          </a:solidFill>
          <a:latin typeface="+mn-lt"/>
          <a:ea typeface="+mn-ea"/>
          <a:cs typeface="+mn-cs"/>
        </a:defRPr>
      </a:lvl5pPr>
      <a:lvl6pPr marL="2283954" algn="l" defTabSz="456793" rtl="0" eaLnBrk="1" latinLnBrk="0" hangingPunct="1">
        <a:defRPr sz="1800" kern="1200">
          <a:solidFill>
            <a:schemeClr val="tx1"/>
          </a:solidFill>
          <a:latin typeface="+mn-lt"/>
          <a:ea typeface="+mn-ea"/>
          <a:cs typeface="+mn-cs"/>
        </a:defRPr>
      </a:lvl6pPr>
      <a:lvl7pPr marL="2740744" algn="l" defTabSz="456793" rtl="0" eaLnBrk="1" latinLnBrk="0" hangingPunct="1">
        <a:defRPr sz="1800" kern="1200">
          <a:solidFill>
            <a:schemeClr val="tx1"/>
          </a:solidFill>
          <a:latin typeface="+mn-lt"/>
          <a:ea typeface="+mn-ea"/>
          <a:cs typeface="+mn-cs"/>
        </a:defRPr>
      </a:lvl7pPr>
      <a:lvl8pPr marL="3197535" algn="l" defTabSz="456793" rtl="0" eaLnBrk="1" latinLnBrk="0" hangingPunct="1">
        <a:defRPr sz="1800" kern="1200">
          <a:solidFill>
            <a:schemeClr val="tx1"/>
          </a:solidFill>
          <a:latin typeface="+mn-lt"/>
          <a:ea typeface="+mn-ea"/>
          <a:cs typeface="+mn-cs"/>
        </a:defRPr>
      </a:lvl8pPr>
      <a:lvl9pPr marL="3654322" algn="l" defTabSz="45679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xml"/><Relationship Id="rId1" Type="http://schemas.openxmlformats.org/officeDocument/2006/relationships/slideLayout" Target="../slideLayouts/slideLayout32.xml"/><Relationship Id="rId5" Type="http://schemas.openxmlformats.org/officeDocument/2006/relationships/image" Target="../media/image6.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s://www.healthypeople.gov/2020/topics-objectives/topic/Arthritis-Osteoporosis-and-Chronic-Back-Conditions"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10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25.xml"/></Relationships>
</file>

<file path=ppt/slides/_rels/slide10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0.xml"/><Relationship Id="rId1" Type="http://schemas.openxmlformats.org/officeDocument/2006/relationships/slideLayout" Target="../slideLayouts/slideLayout125.xml"/></Relationships>
</file>

<file path=ppt/slides/_rels/slide10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03.xml"/><Relationship Id="rId6" Type="http://schemas.openxmlformats.org/officeDocument/2006/relationships/image" Target="../media/image141.png"/><Relationship Id="rId5" Type="http://schemas.openxmlformats.org/officeDocument/2006/relationships/image" Target="../media/image140.emf"/><Relationship Id="rId4" Type="http://schemas.openxmlformats.org/officeDocument/2006/relationships/image" Target="../media/image139.jpeg"/></Relationships>
</file>

<file path=ppt/slides/_rels/slide10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36.xml"/></Relationships>
</file>

<file path=ppt/slides/_rels/slide10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1.xml"/><Relationship Id="rId1" Type="http://schemas.openxmlformats.org/officeDocument/2006/relationships/slideLayout" Target="../slideLayouts/slideLayout13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0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36.xml"/></Relationships>
</file>

<file path=ppt/slides/_rels/slide10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36.xml"/></Relationships>
</file>

<file path=ppt/slides/_rels/slide10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36.xml"/></Relationships>
</file>

<file path=ppt/slides/_rels/slide109.xml.rels><?xml version="1.0" encoding="UTF-8" standalone="yes"?>
<Relationships xmlns="http://schemas.openxmlformats.org/package/2006/relationships"><Relationship Id="rId2" Type="http://schemas.openxmlformats.org/officeDocument/2006/relationships/image" Target="../media/image140.emf"/><Relationship Id="rId1" Type="http://schemas.openxmlformats.org/officeDocument/2006/relationships/slideLayout" Target="../slideLayouts/slideLayout1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hyperlink" Target="http://healthypeople.gov/2020/implement/MapSharingLibrary.aspx"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95.xml"/><Relationship Id="rId1" Type="http://schemas.openxmlformats.org/officeDocument/2006/relationships/slideLayout" Target="../slideLayouts/slideLayout9.xml"/><Relationship Id="rId4" Type="http://schemas.openxmlformats.org/officeDocument/2006/relationships/image" Target="../media/image149.jpe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97.xml"/><Relationship Id="rId1" Type="http://schemas.openxmlformats.org/officeDocument/2006/relationships/slideLayout" Target="../slideLayouts/slideLayout9.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32.xml"/><Relationship Id="rId5" Type="http://schemas.openxmlformats.org/officeDocument/2006/relationships/image" Target="../media/image6.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hyperlink" Target="https://ftp.cdc.gov/pub/Health_Statistics/NCHS/NHIS/SHS/2015_SHS_Table_A-4.pdf" TargetMode="External"/><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hyperlink" Target="http://www.ncbi.nlm.nih.gov/books/NBK45513/pdf/TOC.pdf" TargetMode="External"/><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hyperlink" Target="http://nccd.cdc.gov/DHDSPAtlas/" TargetMode="External"/><Relationship Id="rId2" Type="http://schemas.openxmlformats.org/officeDocument/2006/relationships/notesSlide" Target="../notesSlides/notesSlide26.xml"/><Relationship Id="rId1" Type="http://schemas.openxmlformats.org/officeDocument/2006/relationships/slideLayout" Target="../slideLayouts/slideLayout33.xml"/><Relationship Id="rId4" Type="http://schemas.openxmlformats.org/officeDocument/2006/relationships/image" Target="../media/image53.jpg"/></Relationships>
</file>

<file path=ppt/slides/_rels/slide2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56.jpg"/></Relationships>
</file>

<file path=ppt/slides/_rels/slide3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57.tiff"/></Relationships>
</file>

<file path=ppt/slides/_rels/slide3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8.xml"/><Relationship Id="rId1" Type="http://schemas.openxmlformats.org/officeDocument/2006/relationships/slideLayout" Target="../slideLayouts/slideLayout11.xml"/><Relationship Id="rId5" Type="http://schemas.openxmlformats.org/officeDocument/2006/relationships/image" Target="../media/image59.pn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9.xml"/><Relationship Id="rId1" Type="http://schemas.openxmlformats.org/officeDocument/2006/relationships/slideLayout" Target="../slideLayouts/slideLayout11.xml"/><Relationship Id="rId5" Type="http://schemas.openxmlformats.org/officeDocument/2006/relationships/chart" Target="../charts/chart12.xml"/><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0.xml"/><Relationship Id="rId1" Type="http://schemas.openxmlformats.org/officeDocument/2006/relationships/slideLayout" Target="../slideLayouts/slideLayout1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g"/></Relationships>
</file>

<file path=ppt/slides/_rels/slide4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1.xml"/><Relationship Id="rId1" Type="http://schemas.openxmlformats.org/officeDocument/2006/relationships/slideLayout" Target="../slideLayouts/slideLayout11.xml"/><Relationship Id="rId5" Type="http://schemas.openxmlformats.org/officeDocument/2006/relationships/hyperlink" Target="http://www.regardsstudy.org/" TargetMode="External"/><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2.xml"/><Relationship Id="rId1" Type="http://schemas.openxmlformats.org/officeDocument/2006/relationships/slideLayout" Target="../slideLayouts/slideLayout11.xml"/><Relationship Id="rId5" Type="http://schemas.openxmlformats.org/officeDocument/2006/relationships/image" Target="../media/image66.png"/><Relationship Id="rId4" Type="http://schemas.openxmlformats.org/officeDocument/2006/relationships/image" Target="../media/image65.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68.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7.emf"/><Relationship Id="rId5" Type="http://schemas.openxmlformats.org/officeDocument/2006/relationships/oleObject" Target="../embeddings/oleObject1.bin"/><Relationship Id="rId4" Type="http://schemas.openxmlformats.org/officeDocument/2006/relationships/image" Target="../media/image55.JPG"/></Relationships>
</file>

<file path=ppt/slides/_rels/slide4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5.xml"/><Relationship Id="rId1" Type="http://schemas.openxmlformats.org/officeDocument/2006/relationships/slideLayout" Target="../slideLayouts/slideLayout11.xml"/><Relationship Id="rId4" Type="http://schemas.openxmlformats.org/officeDocument/2006/relationships/image" Target="../media/image56.jp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28.xml"/><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29.xml"/><Relationship Id="rId5" Type="http://schemas.openxmlformats.org/officeDocument/2006/relationships/image" Target="../media/image72.png"/><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1.xml"/><Relationship Id="rId1" Type="http://schemas.openxmlformats.org/officeDocument/2006/relationships/slideLayout" Target="../slideLayouts/slideLayout29.xml"/><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3.xml"/><Relationship Id="rId1" Type="http://schemas.openxmlformats.org/officeDocument/2006/relationships/slideLayout" Target="../slideLayouts/slideLayout28.xml"/><Relationship Id="rId6" Type="http://schemas.openxmlformats.org/officeDocument/2006/relationships/image" Target="../media/image72.png"/><Relationship Id="rId5" Type="http://schemas.openxmlformats.org/officeDocument/2006/relationships/image" Target="../media/image79.png"/><Relationship Id="rId4" Type="http://schemas.openxmlformats.org/officeDocument/2006/relationships/image" Target="../media/image78.jpeg"/></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4.xml"/><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5.xml"/><Relationship Id="rId1" Type="http://schemas.openxmlformats.org/officeDocument/2006/relationships/slideLayout" Target="../slideLayouts/slideLayout26.xml"/><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6.xml"/><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7.xml"/><Relationship Id="rId1" Type="http://schemas.openxmlformats.org/officeDocument/2006/relationships/slideLayout" Target="../slideLayouts/slideLayout28.xml"/><Relationship Id="rId5" Type="http://schemas.openxmlformats.org/officeDocument/2006/relationships/image" Target="../media/image72.png"/><Relationship Id="rId4" Type="http://schemas.openxmlformats.org/officeDocument/2006/relationships/image" Target="../media/image82.emf"/></Relationships>
</file>

<file path=ppt/slides/_rels/slide5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8.xml"/><Relationship Id="rId1" Type="http://schemas.openxmlformats.org/officeDocument/2006/relationships/slideLayout" Target="../slideLayouts/slideLayout28.xml"/><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9.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0.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1.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3" Type="http://schemas.openxmlformats.org/officeDocument/2006/relationships/hyperlink" Target="http://www.cdc.gov/dhdsp/maps/gisx/" TargetMode="External"/><Relationship Id="rId2" Type="http://schemas.openxmlformats.org/officeDocument/2006/relationships/notesSlide" Target="../notesSlides/notesSlide62.xml"/><Relationship Id="rId1" Type="http://schemas.openxmlformats.org/officeDocument/2006/relationships/slideLayout" Target="../slideLayouts/slideLayout28.xml"/><Relationship Id="rId5" Type="http://schemas.openxmlformats.org/officeDocument/2006/relationships/image" Target="../media/image76.png"/><Relationship Id="rId4" Type="http://schemas.openxmlformats.org/officeDocument/2006/relationships/hyperlink" Target="http://www.cdc.gov/500cities"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3.xml"/><Relationship Id="rId1" Type="http://schemas.openxmlformats.org/officeDocument/2006/relationships/slideLayout" Target="../slideLayouts/slideLayout3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87.jpeg"/></Relationships>
</file>

<file path=ppt/slides/_rels/slide66.xml.rels><?xml version="1.0" encoding="UTF-8" standalone="yes"?>
<Relationships xmlns="http://schemas.openxmlformats.org/package/2006/relationships"><Relationship Id="rId3" Type="http://schemas.openxmlformats.org/officeDocument/2006/relationships/image" Target="../media/image88.gif"/><Relationship Id="rId7" Type="http://schemas.openxmlformats.org/officeDocument/2006/relationships/image" Target="../media/image91.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7.jpeg"/><Relationship Id="rId4" Type="http://schemas.openxmlformats.org/officeDocument/2006/relationships/image" Target="../media/image89.png"/></Relationships>
</file>

<file path=ppt/slides/_rels/slide6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7.xml"/><Relationship Id="rId1" Type="http://schemas.openxmlformats.org/officeDocument/2006/relationships/slideLayout" Target="../slideLayouts/slideLayout8.xml"/><Relationship Id="rId5" Type="http://schemas.openxmlformats.org/officeDocument/2006/relationships/image" Target="../media/image93.png"/><Relationship Id="rId4" Type="http://schemas.openxmlformats.org/officeDocument/2006/relationships/image" Target="../media/image92.png"/></Relationships>
</file>

<file path=ppt/slides/_rels/slide6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96.jpg"/><Relationship Id="rId5" Type="http://schemas.openxmlformats.org/officeDocument/2006/relationships/image" Target="../media/image95.jpg"/><Relationship Id="rId4" Type="http://schemas.openxmlformats.org/officeDocument/2006/relationships/image" Target="../media/image94.jpeg"/></Relationships>
</file>

<file path=ppt/slides/_rels/slide6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100.gif"/><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99.gif"/><Relationship Id="rId5" Type="http://schemas.openxmlformats.org/officeDocument/2006/relationships/image" Target="../media/image98.jpg"/><Relationship Id="rId4" Type="http://schemas.openxmlformats.org/officeDocument/2006/relationships/image" Target="../media/image97.png"/></Relationships>
</file>

<file path=ppt/slides/_rels/slide7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1.xml"/><Relationship Id="rId1" Type="http://schemas.openxmlformats.org/officeDocument/2006/relationships/slideLayout" Target="../slideLayouts/slideLayout8.xml"/><Relationship Id="rId4" Type="http://schemas.openxmlformats.org/officeDocument/2006/relationships/chart" Target="../charts/chart13.xml"/></Relationships>
</file>

<file path=ppt/slides/_rels/slide7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2.xml"/><Relationship Id="rId1" Type="http://schemas.openxmlformats.org/officeDocument/2006/relationships/slideLayout" Target="../slideLayouts/slideLayout8.xml"/><Relationship Id="rId5" Type="http://schemas.openxmlformats.org/officeDocument/2006/relationships/image" Target="../media/image102.jpeg"/><Relationship Id="rId4" Type="http://schemas.openxmlformats.org/officeDocument/2006/relationships/image" Target="../media/image101.png"/></Relationships>
</file>

<file path=ppt/slides/_rels/slide7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3.xml"/><Relationship Id="rId1" Type="http://schemas.openxmlformats.org/officeDocument/2006/relationships/slideLayout" Target="../slideLayouts/slideLayout8.xml"/><Relationship Id="rId4" Type="http://schemas.openxmlformats.org/officeDocument/2006/relationships/chart" Target="../charts/chart14.xml"/></Relationships>
</file>

<file path=ppt/slides/_rels/slide7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87.jpeg"/><Relationship Id="rId7" Type="http://schemas.openxmlformats.org/officeDocument/2006/relationships/image" Target="../media/image106.png"/><Relationship Id="rId2" Type="http://schemas.openxmlformats.org/officeDocument/2006/relationships/notesSlide" Target="../notesSlides/notesSlide74.xml"/><Relationship Id="rId1" Type="http://schemas.openxmlformats.org/officeDocument/2006/relationships/slideLayout" Target="../slideLayouts/slideLayout8.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108.pn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32.xml"/><Relationship Id="rId5" Type="http://schemas.openxmlformats.org/officeDocument/2006/relationships/image" Target="../media/image6.png"/><Relationship Id="rId4" Type="http://schemas.openxmlformats.org/officeDocument/2006/relationships/image" Target="../media/image5.png"/></Relationships>
</file>

<file path=ppt/slides/_rels/slide7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6.xml"/><Relationship Id="rId1" Type="http://schemas.openxmlformats.org/officeDocument/2006/relationships/slideLayout" Target="../slideLayouts/slideLayout37.xml"/></Relationships>
</file>

<file path=ppt/slides/_rels/slide7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9.xml"/><Relationship Id="rId1" Type="http://schemas.openxmlformats.org/officeDocument/2006/relationships/slideLayout" Target="../slideLayouts/slideLayout14.xml"/><Relationship Id="rId4" Type="http://schemas.openxmlformats.org/officeDocument/2006/relationships/image" Target="../media/image112.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1.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4.xml"/><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38.xml"/></Relationships>
</file>

<file path=ppt/slides/_rels/slide92.xml.rels><?xml version="1.0" encoding="UTF-8" standalone="yes"?>
<Relationships xmlns="http://schemas.openxmlformats.org/package/2006/relationships"><Relationship Id="rId8" Type="http://schemas.openxmlformats.org/officeDocument/2006/relationships/hyperlink" Target="https://media.ymca.net/ymca-dpp/ymca-cddp-employee-perspective.mp4" TargetMode="External"/><Relationship Id="rId3" Type="http://schemas.openxmlformats.org/officeDocument/2006/relationships/image" Target="../media/image118.jpeg"/><Relationship Id="rId7" Type="http://schemas.openxmlformats.org/officeDocument/2006/relationships/image" Target="../media/image122.png"/><Relationship Id="rId2" Type="http://schemas.openxmlformats.org/officeDocument/2006/relationships/image" Target="../media/image117.jpeg"/><Relationship Id="rId1" Type="http://schemas.openxmlformats.org/officeDocument/2006/relationships/slideLayout" Target="../slideLayouts/slideLayout41.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 Id="rId9" Type="http://schemas.openxmlformats.org/officeDocument/2006/relationships/image" Target="../media/image123.jpeg"/></Relationships>
</file>

<file path=ppt/slides/_rels/slide9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5.xml"/><Relationship Id="rId1" Type="http://schemas.openxmlformats.org/officeDocument/2006/relationships/slideLayout" Target="../slideLayouts/slideLayout55.xml"/><Relationship Id="rId4" Type="http://schemas.openxmlformats.org/officeDocument/2006/relationships/image" Target="../media/image125.png"/></Relationships>
</file>

<file path=ppt/slides/_rels/slide94.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86.xml"/><Relationship Id="rId1" Type="http://schemas.openxmlformats.org/officeDocument/2006/relationships/slideLayout" Target="../slideLayouts/slideLayout39.xml"/><Relationship Id="rId4" Type="http://schemas.openxmlformats.org/officeDocument/2006/relationships/image" Target="../media/image127.emf"/></Relationships>
</file>

<file path=ppt/slides/_rels/slide9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7.xml"/><Relationship Id="rId1" Type="http://schemas.openxmlformats.org/officeDocument/2006/relationships/slideLayout" Target="../slideLayouts/slideLayout39.xml"/></Relationships>
</file>

<file path=ppt/slides/_rels/slide9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8.xml"/><Relationship Id="rId1" Type="http://schemas.openxmlformats.org/officeDocument/2006/relationships/slideLayout" Target="../slideLayouts/slideLayout71.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0.jpeg"/><Relationship Id="rId1" Type="http://schemas.openxmlformats.org/officeDocument/2006/relationships/slideLayout" Target="../slideLayouts/slideLayout8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03.xml"/></Relationships>
</file>

<file path=ppt/slides/_rels/slide9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03.xml"/><Relationship Id="rId5" Type="http://schemas.openxmlformats.org/officeDocument/2006/relationships/image" Target="../media/image134.png"/><Relationship Id="rId4" Type="http://schemas.openxmlformats.org/officeDocument/2006/relationships/image" Target="../media/image1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descr="This is the title page for the Healthy People 2020 Progress Review." title="Healthy People 2020 Progress Review"/>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a:stretch>
            <a:fillRect/>
          </a:stretch>
        </p:blipFill>
        <p:spPr>
          <a:xfrm>
            <a:off x="7657783" y="6279344"/>
            <a:ext cx="1051560" cy="403423"/>
          </a:xfrm>
        </p:spPr>
      </p:pic>
      <p:sp>
        <p:nvSpPr>
          <p:cNvPr id="5" name="Title 4"/>
          <p:cNvSpPr>
            <a:spLocks noGrp="1"/>
          </p:cNvSpPr>
          <p:nvPr>
            <p:ph type="title"/>
          </p:nvPr>
        </p:nvSpPr>
        <p:spPr/>
        <p:txBody>
          <a:bodyPr/>
          <a:lstStyle/>
          <a:p>
            <a:r>
              <a:rPr lang="en-US" b="1" dirty="0">
                <a:latin typeface="Verdana" panose="020B0604030504040204" pitchFamily="34" charset="0"/>
                <a:ea typeface="Verdana" panose="020B0604030504040204" pitchFamily="34" charset="0"/>
                <a:cs typeface="Verdana" panose="020B0604030504040204" pitchFamily="34" charset="0"/>
              </a:rPr>
              <a:t>Healthy People 2020 </a:t>
            </a:r>
            <a:br>
              <a:rPr lang="en-US" b="1" dirty="0">
                <a:latin typeface="Verdana" panose="020B0604030504040204" pitchFamily="34" charset="0"/>
                <a:ea typeface="Verdana" panose="020B0604030504040204" pitchFamily="34" charset="0"/>
                <a:cs typeface="Verdana" panose="020B0604030504040204" pitchFamily="34" charset="0"/>
              </a:rPr>
            </a:br>
            <a:r>
              <a:rPr lang="en-US" b="1" dirty="0">
                <a:latin typeface="Verdana" panose="020B0604030504040204" pitchFamily="34" charset="0"/>
                <a:ea typeface="Verdana" panose="020B0604030504040204" pitchFamily="34" charset="0"/>
                <a:cs typeface="Verdana" panose="020B0604030504040204" pitchFamily="34" charset="0"/>
              </a:rPr>
              <a:t>Progress Review </a:t>
            </a:r>
          </a:p>
        </p:txBody>
      </p:sp>
      <p:pic>
        <p:nvPicPr>
          <p:cNvPr id="7" name="Picture 6" descr="Logo for the Department of Health and Human Servic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971" y="6158828"/>
            <a:ext cx="644457" cy="644457"/>
          </a:xfrm>
          <a:prstGeom prst="rect">
            <a:avLst/>
          </a:prstGeom>
        </p:spPr>
      </p:pic>
      <p:pic>
        <p:nvPicPr>
          <p:cNvPr id="9" name="Picture 8" descr="Logo for Healthy People 20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42429193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solidFill>
                  <a:prstClr val="black"/>
                </a:solidFill>
              </a:rPr>
              <a:pPr/>
              <a:t>10</a:t>
            </a:fld>
            <a:endParaRPr lang="en-US" dirty="0">
              <a:solidFill>
                <a:prstClr val="black"/>
              </a:solidFill>
            </a:endParaRPr>
          </a:p>
        </p:txBody>
      </p:sp>
      <p:sp>
        <p:nvSpPr>
          <p:cNvPr id="4" name="Text Placeholder 3"/>
          <p:cNvSpPr>
            <a:spLocks noGrp="1"/>
          </p:cNvSpPr>
          <p:nvPr>
            <p:ph type="body" sz="quarter" idx="20"/>
          </p:nvPr>
        </p:nvSpPr>
        <p:spPr>
          <a:xfrm>
            <a:off x="391845" y="1557528"/>
            <a:ext cx="8139063" cy="4277868"/>
          </a:xfrm>
        </p:spPr>
        <p:txBody>
          <a:bodyPr>
            <a:normAutofit/>
          </a:bodyPr>
          <a:lstStyle/>
          <a:p>
            <a:r>
              <a:rPr lang="en-US" sz="2200" dirty="0" smtClean="0">
                <a:latin typeface="Verdana" panose="020B0604030504040204" pitchFamily="34" charset="0"/>
                <a:ea typeface="Verdana" panose="020B0604030504040204" pitchFamily="34" charset="0"/>
                <a:cs typeface="Verdana" panose="020B0604030504040204" pitchFamily="34" charset="0"/>
              </a:rPr>
              <a:t>5.3 million people                                                                        (50 years and older)                                                              have osteoporosis at the hip </a:t>
            </a:r>
          </a:p>
          <a:p>
            <a:endParaRPr lang="en-US" sz="2200" dirty="0" smtClean="0">
              <a:solidFill>
                <a:srgbClr val="00B0F0"/>
              </a:solidFill>
              <a:latin typeface="Verdana" panose="020B0604030504040204" pitchFamily="34" charset="0"/>
              <a:ea typeface="Verdana" panose="020B0604030504040204" pitchFamily="34" charset="0"/>
              <a:cs typeface="Verdana" panose="020B0604030504040204" pitchFamily="34" charset="0"/>
            </a:endParaRPr>
          </a:p>
          <a:p>
            <a:r>
              <a:rPr lang="en-US" sz="2200" dirty="0" smtClean="0">
                <a:latin typeface="Verdana" panose="020B0604030504040204" pitchFamily="34" charset="0"/>
                <a:ea typeface="Verdana" panose="020B0604030504040204" pitchFamily="34" charset="0"/>
                <a:cs typeface="Verdana" panose="020B0604030504040204" pitchFamily="34" charset="0"/>
              </a:rPr>
              <a:t>Half of all women and                                                                                 1 in 4 men will have                                              osteoporosis related                                                       fractures in their lifetime</a:t>
            </a:r>
          </a:p>
          <a:p>
            <a:endParaRPr lang="en-US" sz="2200" dirty="0" smtClean="0">
              <a:latin typeface="Verdana" panose="020B0604030504040204" pitchFamily="34" charset="0"/>
              <a:ea typeface="Verdana" panose="020B0604030504040204" pitchFamily="34" charset="0"/>
              <a:cs typeface="Verdana" panose="020B0604030504040204" pitchFamily="34" charset="0"/>
            </a:endParaRPr>
          </a:p>
          <a:p>
            <a:r>
              <a:rPr lang="en-US" sz="2200" dirty="0" smtClean="0">
                <a:latin typeface="Verdana" panose="020B0604030504040204" pitchFamily="34" charset="0"/>
                <a:ea typeface="Verdana" panose="020B0604030504040204" pitchFamily="34" charset="0"/>
                <a:cs typeface="Verdana" panose="020B0604030504040204" pitchFamily="34" charset="0"/>
              </a:rPr>
              <a:t>80% of Americans experience low back pain in their lifetime</a:t>
            </a:r>
          </a:p>
          <a:p>
            <a:pPr marL="0" indent="0">
              <a:buNone/>
            </a:pPr>
            <a:endParaRPr lang="en-US" sz="24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5" name="Title 4"/>
          <p:cNvSpPr>
            <a:spLocks noGrp="1"/>
          </p:cNvSpPr>
          <p:nvPr>
            <p:ph type="title"/>
          </p:nvPr>
        </p:nvSpPr>
        <p:spPr>
          <a:xfrm>
            <a:off x="749510" y="131762"/>
            <a:ext cx="6552990" cy="797628"/>
          </a:xfrm>
        </p:spPr>
        <p:txBody>
          <a:bodyPr/>
          <a:lstStyle/>
          <a:p>
            <a:r>
              <a:rPr lang="en-US" b="1" dirty="0" smtClean="0"/>
              <a:t>Osteoporosis and Chronic Back Conditions   </a:t>
            </a:r>
            <a:endParaRPr lang="en-US" b="1" dirty="0"/>
          </a:p>
        </p:txBody>
      </p:sp>
      <p:sp>
        <p:nvSpPr>
          <p:cNvPr id="8" name="Text Placeholder 4"/>
          <p:cNvSpPr txBox="1">
            <a:spLocks/>
          </p:cNvSpPr>
          <p:nvPr/>
        </p:nvSpPr>
        <p:spPr>
          <a:xfrm>
            <a:off x="391845" y="5543296"/>
            <a:ext cx="8159640" cy="1082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SOURCES: </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hlinkClick r:id="rId3"/>
              </a:rPr>
              <a:t>https://</a:t>
            </a: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www.healthypeople.gov/2020/topics-objectives/topic/Arthritis-Osteoporosis-and-Chronic-Back-Conditions</a:t>
            </a:r>
          </a:p>
          <a:p>
            <a:pPr marL="0" indent="0">
              <a:buFont typeface="Arial" pitchFamily="34" charset="0"/>
              <a:buNone/>
            </a:pPr>
            <a:r>
              <a:rPr lang="en-US" sz="1100" dirty="0">
                <a:solidFill>
                  <a:prstClr val="black"/>
                </a:solidFill>
              </a:rPr>
              <a:t>https://www.ninds.nih.gov/Disorders/Patient-Caregiver-Education/Fact-Sheets/Low-Back-Pain-Fact-Sheet</a:t>
            </a:r>
          </a:p>
          <a:p>
            <a:pPr marL="0" indent="0">
              <a:buFont typeface="Arial" pitchFamily="34" charset="0"/>
              <a:buNone/>
            </a:pPr>
            <a:endPar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2051" name="Picture 3" descr="group of diverse women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1274" y="1850799"/>
            <a:ext cx="3491694" cy="1852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209758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accent5"/>
                </a:solidFill>
              </a:rPr>
              <a:t>Blood Pressure Self-Monitoring</a:t>
            </a:r>
          </a:p>
        </p:txBody>
      </p:sp>
      <p:pic>
        <p:nvPicPr>
          <p:cNvPr id="1026" name="Picture 2" descr="Graphic showing the movement from discover to development to dissemination of the blood pressure self-monitroring program.&#10;&#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9697" y="850409"/>
            <a:ext cx="6579783" cy="3216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Pentagon 23"/>
          <p:cNvSpPr/>
          <p:nvPr/>
        </p:nvSpPr>
        <p:spPr bwMode="auto">
          <a:xfrm>
            <a:off x="713859" y="4301546"/>
            <a:ext cx="1694489" cy="1798711"/>
          </a:xfrm>
          <a:prstGeom prst="homePlate">
            <a:avLst/>
          </a:prstGeom>
          <a:solidFill>
            <a:srgbClr val="006B6B"/>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defRPr/>
            </a:pPr>
            <a:r>
              <a:rPr lang="en-US" sz="1400" kern="0" dirty="0">
                <a:solidFill>
                  <a:srgbClr val="FFFFFF"/>
                </a:solidFill>
                <a:latin typeface="Cachet Medium" panose="020F0603030404040404" pitchFamily="34" charset="0"/>
              </a:rPr>
              <a:t>2013</a:t>
            </a:r>
          </a:p>
          <a:p>
            <a:pPr defTabSz="914400" eaLnBrk="0" fontAlgn="base" hangingPunct="0">
              <a:spcBef>
                <a:spcPct val="0"/>
              </a:spcBef>
              <a:spcAft>
                <a:spcPct val="0"/>
              </a:spcAft>
              <a:defRPr/>
            </a:pPr>
            <a:r>
              <a:rPr lang="en-US" sz="1400" kern="0" dirty="0">
                <a:solidFill>
                  <a:srgbClr val="FFFFFF"/>
                </a:solidFill>
                <a:latin typeface="Cachet Medium" panose="020F0603030404040404" pitchFamily="34" charset="0"/>
              </a:rPr>
              <a:t>3 YMCAs</a:t>
            </a:r>
          </a:p>
          <a:p>
            <a:pPr defTabSz="914400" eaLnBrk="0" fontAlgn="base" hangingPunct="0">
              <a:spcBef>
                <a:spcPct val="0"/>
              </a:spcBef>
              <a:spcAft>
                <a:spcPct val="0"/>
              </a:spcAft>
              <a:defRPr/>
            </a:pPr>
            <a:r>
              <a:rPr lang="en-US" sz="1400" kern="0" dirty="0">
                <a:solidFill>
                  <a:srgbClr val="FFFFFF"/>
                </a:solidFill>
                <a:latin typeface="Cachet Medium" panose="020F0603030404040404" pitchFamily="34" charset="0"/>
              </a:rPr>
              <a:t>Building the model</a:t>
            </a:r>
          </a:p>
        </p:txBody>
      </p:sp>
      <p:sp>
        <p:nvSpPr>
          <p:cNvPr id="13" name="Pentagon 12"/>
          <p:cNvSpPr/>
          <p:nvPr/>
        </p:nvSpPr>
        <p:spPr bwMode="auto">
          <a:xfrm>
            <a:off x="2062514" y="4301544"/>
            <a:ext cx="1530692" cy="1798713"/>
          </a:xfrm>
          <a:prstGeom prst="homePlate">
            <a:avLst/>
          </a:prstGeom>
          <a:solidFill>
            <a:srgbClr val="0060A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defRPr/>
            </a:pPr>
            <a:r>
              <a:rPr lang="en-US" sz="1400" kern="0" dirty="0">
                <a:solidFill>
                  <a:srgbClr val="FFFFFF"/>
                </a:solidFill>
                <a:latin typeface="Cachet Medium" panose="020F0603030404040404" pitchFamily="34" charset="0"/>
              </a:rPr>
              <a:t>2014 </a:t>
            </a:r>
          </a:p>
          <a:p>
            <a:pPr defTabSz="914400" eaLnBrk="0" fontAlgn="base" hangingPunct="0">
              <a:spcBef>
                <a:spcPct val="0"/>
              </a:spcBef>
              <a:spcAft>
                <a:spcPct val="0"/>
              </a:spcAft>
              <a:defRPr/>
            </a:pPr>
            <a:r>
              <a:rPr lang="en-US" sz="1400" kern="0" dirty="0">
                <a:solidFill>
                  <a:srgbClr val="FFFFFF"/>
                </a:solidFill>
                <a:latin typeface="Cachet Medium" panose="020F0603030404040404" pitchFamily="34" charset="0"/>
              </a:rPr>
              <a:t>7 YMCAs</a:t>
            </a:r>
          </a:p>
          <a:p>
            <a:pPr defTabSz="914400" eaLnBrk="0" fontAlgn="base" hangingPunct="0">
              <a:spcBef>
                <a:spcPct val="0"/>
              </a:spcBef>
              <a:spcAft>
                <a:spcPct val="0"/>
              </a:spcAft>
              <a:defRPr/>
            </a:pPr>
            <a:r>
              <a:rPr lang="en-US" sz="1400" kern="0" dirty="0">
                <a:solidFill>
                  <a:srgbClr val="FFFFFF"/>
                </a:solidFill>
                <a:latin typeface="Cachet Medium" panose="020F0603030404040404" pitchFamily="34" charset="0"/>
              </a:rPr>
              <a:t>Getting the Outcomes</a:t>
            </a:r>
          </a:p>
        </p:txBody>
      </p:sp>
      <p:sp>
        <p:nvSpPr>
          <p:cNvPr id="20" name="Pentagon 19"/>
          <p:cNvSpPr/>
          <p:nvPr/>
        </p:nvSpPr>
        <p:spPr bwMode="auto">
          <a:xfrm>
            <a:off x="3373799" y="4276042"/>
            <a:ext cx="1568061" cy="1824215"/>
          </a:xfrm>
          <a:prstGeom prst="homePlate">
            <a:avLst/>
          </a:prstGeom>
          <a:solidFill>
            <a:srgbClr val="5C2E9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defRPr/>
            </a:pPr>
            <a:r>
              <a:rPr lang="en-US" sz="1400" kern="0" dirty="0">
                <a:solidFill>
                  <a:srgbClr val="FFFFFF"/>
                </a:solidFill>
                <a:latin typeface="Cachet Medium" panose="020F0603030404040404" pitchFamily="34" charset="0"/>
              </a:rPr>
              <a:t>2015 </a:t>
            </a:r>
          </a:p>
          <a:p>
            <a:pPr defTabSz="914400" eaLnBrk="0" fontAlgn="base" hangingPunct="0">
              <a:spcBef>
                <a:spcPct val="0"/>
              </a:spcBef>
              <a:spcAft>
                <a:spcPct val="0"/>
              </a:spcAft>
              <a:defRPr/>
            </a:pPr>
            <a:r>
              <a:rPr lang="en-US" sz="1400" kern="0" dirty="0">
                <a:solidFill>
                  <a:srgbClr val="FFFFFF"/>
                </a:solidFill>
                <a:latin typeface="Cachet Medium" panose="020F0603030404040404" pitchFamily="34" charset="0"/>
              </a:rPr>
              <a:t>17 YMCAs</a:t>
            </a:r>
          </a:p>
          <a:p>
            <a:pPr defTabSz="914400" eaLnBrk="0" fontAlgn="base" hangingPunct="0">
              <a:spcBef>
                <a:spcPct val="0"/>
              </a:spcBef>
              <a:spcAft>
                <a:spcPct val="0"/>
              </a:spcAft>
              <a:defRPr/>
            </a:pPr>
            <a:r>
              <a:rPr lang="en-US" sz="1400" kern="0" dirty="0">
                <a:solidFill>
                  <a:srgbClr val="FFFFFF"/>
                </a:solidFill>
                <a:latin typeface="Cachet Medium" panose="020F0603030404040404" pitchFamily="34" charset="0"/>
              </a:rPr>
              <a:t>Ensuring success</a:t>
            </a:r>
          </a:p>
        </p:txBody>
      </p:sp>
      <p:sp>
        <p:nvSpPr>
          <p:cNvPr id="19" name="Pentagon 18"/>
          <p:cNvSpPr/>
          <p:nvPr/>
        </p:nvSpPr>
        <p:spPr bwMode="auto">
          <a:xfrm>
            <a:off x="4706839" y="4301544"/>
            <a:ext cx="1616687" cy="1798713"/>
          </a:xfrm>
          <a:prstGeom prst="homePlate">
            <a:avLst/>
          </a:prstGeom>
          <a:solidFill>
            <a:srgbClr val="A92B28"/>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defRPr/>
            </a:pPr>
            <a:r>
              <a:rPr lang="en-US" sz="1400" kern="0" dirty="0">
                <a:solidFill>
                  <a:srgbClr val="FFFFFF"/>
                </a:solidFill>
                <a:latin typeface="Cachet Medium" panose="020F0603030404040404" pitchFamily="34" charset="0"/>
              </a:rPr>
              <a:t>2016</a:t>
            </a:r>
          </a:p>
          <a:p>
            <a:pPr defTabSz="914400" eaLnBrk="0" fontAlgn="base" hangingPunct="0">
              <a:spcBef>
                <a:spcPct val="0"/>
              </a:spcBef>
              <a:spcAft>
                <a:spcPct val="0"/>
              </a:spcAft>
              <a:defRPr/>
            </a:pPr>
            <a:r>
              <a:rPr lang="en-US" sz="1400" kern="0" dirty="0">
                <a:solidFill>
                  <a:srgbClr val="FFFFFF"/>
                </a:solidFill>
                <a:latin typeface="Cachet Medium" panose="020F0603030404040404" pitchFamily="34" charset="0"/>
              </a:rPr>
              <a:t>63 YMCAs  </a:t>
            </a:r>
          </a:p>
          <a:p>
            <a:pPr defTabSz="914400" eaLnBrk="0" fontAlgn="base" hangingPunct="0">
              <a:spcBef>
                <a:spcPct val="0"/>
              </a:spcBef>
              <a:spcAft>
                <a:spcPct val="0"/>
              </a:spcAft>
              <a:defRPr/>
            </a:pPr>
            <a:r>
              <a:rPr lang="en-US" sz="1400" kern="0" dirty="0">
                <a:solidFill>
                  <a:srgbClr val="FFFFFF"/>
                </a:solidFill>
                <a:latin typeface="Cachet Medium" panose="020F0603030404040404" pitchFamily="34" charset="0"/>
              </a:rPr>
              <a:t>Scaling broadly</a:t>
            </a:r>
          </a:p>
        </p:txBody>
      </p:sp>
      <p:sp>
        <p:nvSpPr>
          <p:cNvPr id="16" name="Pentagon 15"/>
          <p:cNvSpPr/>
          <p:nvPr/>
        </p:nvSpPr>
        <p:spPr bwMode="auto">
          <a:xfrm>
            <a:off x="5907312" y="4301544"/>
            <a:ext cx="1832892" cy="1798713"/>
          </a:xfrm>
          <a:prstGeom prst="homePlate">
            <a:avLst/>
          </a:prstGeom>
          <a:solidFill>
            <a:srgbClr val="DD5831">
              <a:alpha val="55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defRPr/>
            </a:pPr>
            <a:r>
              <a:rPr lang="en-US" sz="1400" kern="0" dirty="0">
                <a:solidFill>
                  <a:srgbClr val="FFFFFF"/>
                </a:solidFill>
                <a:latin typeface="Cachet Medium" panose="020F0603030404040404" pitchFamily="34" charset="0"/>
              </a:rPr>
              <a:t>2018</a:t>
            </a:r>
          </a:p>
          <a:p>
            <a:pPr defTabSz="914400" eaLnBrk="0" fontAlgn="base" hangingPunct="0">
              <a:spcBef>
                <a:spcPct val="0"/>
              </a:spcBef>
              <a:spcAft>
                <a:spcPct val="0"/>
              </a:spcAft>
              <a:defRPr/>
            </a:pPr>
            <a:r>
              <a:rPr lang="en-US" sz="1400" kern="0" dirty="0">
                <a:solidFill>
                  <a:srgbClr val="FFFFFF"/>
                </a:solidFill>
                <a:latin typeface="Cachet Medium" panose="020F0603030404040404" pitchFamily="34" charset="0"/>
              </a:rPr>
              <a:t>Available </a:t>
            </a:r>
          </a:p>
          <a:p>
            <a:pPr defTabSz="914400" eaLnBrk="0" fontAlgn="base" hangingPunct="0">
              <a:spcBef>
                <a:spcPct val="0"/>
              </a:spcBef>
              <a:spcAft>
                <a:spcPct val="0"/>
              </a:spcAft>
              <a:defRPr/>
            </a:pPr>
            <a:r>
              <a:rPr lang="en-US" sz="1400" kern="0" dirty="0">
                <a:solidFill>
                  <a:srgbClr val="FFFFFF"/>
                </a:solidFill>
                <a:latin typeface="Cachet Medium" panose="020F0603030404040404" pitchFamily="34" charset="0"/>
              </a:rPr>
              <a:t>to ALL </a:t>
            </a:r>
          </a:p>
          <a:p>
            <a:pPr defTabSz="914400" eaLnBrk="0" fontAlgn="base" hangingPunct="0">
              <a:spcBef>
                <a:spcPct val="0"/>
              </a:spcBef>
              <a:spcAft>
                <a:spcPct val="0"/>
              </a:spcAft>
              <a:defRPr/>
            </a:pPr>
            <a:r>
              <a:rPr lang="en-US" sz="1400" kern="0" dirty="0">
                <a:solidFill>
                  <a:srgbClr val="FFFFFF"/>
                </a:solidFill>
                <a:latin typeface="Cachet Medium" panose="020F0603030404040404" pitchFamily="34" charset="0"/>
              </a:rPr>
              <a:t>YMCAs</a:t>
            </a:r>
          </a:p>
        </p:txBody>
      </p:sp>
    </p:spTree>
    <p:extLst>
      <p:ext uri="{BB962C8B-B14F-4D97-AF65-F5344CB8AC3E}">
        <p14:creationId xmlns:p14="http://schemas.microsoft.com/office/powerpoint/2010/main" val="227970106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28613" y="174241"/>
            <a:ext cx="8374062" cy="844550"/>
          </a:xfrm>
        </p:spPr>
        <p:txBody>
          <a:bodyPr/>
          <a:lstStyle/>
          <a:p>
            <a:pPr eaLnBrk="1" hangingPunct="1">
              <a:defRPr/>
            </a:pPr>
            <a:r>
              <a:rPr lang="en-US" sz="1800" dirty="0"/>
              <a:t>Blood Pressure Self-monitoring Program: The basics</a:t>
            </a:r>
          </a:p>
        </p:txBody>
      </p:sp>
      <p:pic>
        <p:nvPicPr>
          <p:cNvPr id="2050" name="Picture 2" descr="Table with who, what, when, where, how and why for the blood pressure self-monitoring program.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3" y="833438"/>
            <a:ext cx="8677275" cy="568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735751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5"/>
                </a:solidFill>
              </a:rPr>
              <a:t>Delivering Outcomes at Scale: </a:t>
            </a:r>
            <a:r>
              <a:rPr lang="en-US" dirty="0">
                <a:solidFill>
                  <a:schemeClr val="accent1"/>
                </a:solidFill>
              </a:rPr>
              <a:t/>
            </a:r>
            <a:br>
              <a:rPr lang="en-US" dirty="0">
                <a:solidFill>
                  <a:schemeClr val="accent1"/>
                </a:solidFill>
              </a:rPr>
            </a:br>
            <a:r>
              <a:rPr lang="en-US" dirty="0">
                <a:solidFill>
                  <a:schemeClr val="accent1"/>
                </a:solidFill>
              </a:rPr>
              <a:t>Blood Pressure Self-Monitoring</a:t>
            </a:r>
          </a:p>
        </p:txBody>
      </p:sp>
      <p:pic>
        <p:nvPicPr>
          <p:cNvPr id="6" name="Picture 5" descr="Graphic:  Take action to improve heart health.  Blood pressure self-monitoring program fact sheet: October 201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8613" y="1173163"/>
            <a:ext cx="8287485" cy="1325750"/>
          </a:xfrm>
          <a:prstGeom prst="rect">
            <a:avLst/>
          </a:prstGeom>
        </p:spPr>
      </p:pic>
      <p:pic>
        <p:nvPicPr>
          <p:cNvPr id="7" name="Picture 6" descr="Graphic 1 out of every 3 American adults has high blood pressure.&#10;-American Heart Association. "/>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2036" y="2498913"/>
            <a:ext cx="4115536" cy="1557849"/>
          </a:xfrm>
          <a:prstGeom prst="rect">
            <a:avLst/>
          </a:prstGeom>
        </p:spPr>
      </p:pic>
      <p:pic>
        <p:nvPicPr>
          <p:cNvPr id="9" name="Picture 8" descr="image of someone taking their blood pressure "/>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83747" y="4033275"/>
            <a:ext cx="4221126" cy="28247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logo of American Heeart Associat and the American Medical Association "/>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14858" r="56986"/>
          <a:stretch/>
        </p:blipFill>
        <p:spPr bwMode="auto">
          <a:xfrm>
            <a:off x="156968" y="5953125"/>
            <a:ext cx="2004342" cy="90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descr="Table comparing the numbers for the blood pressure self-monioring program. "/>
          <p:cNvPicPr/>
          <p:nvPr/>
        </p:nvPicPr>
        <p:blipFill rotWithShape="1">
          <a:blip r:embed="rId6" cstate="screen">
            <a:extLst>
              <a:ext uri="{28A0092B-C50C-407E-A947-70E740481C1C}">
                <a14:useLocalDpi xmlns:a14="http://schemas.microsoft.com/office/drawing/2010/main"/>
              </a:ext>
            </a:extLst>
          </a:blip>
          <a:srcRect/>
          <a:stretch/>
        </p:blipFill>
        <p:spPr bwMode="auto">
          <a:xfrm>
            <a:off x="5504874" y="2576944"/>
            <a:ext cx="3111224" cy="4281055"/>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8617894" y="6495280"/>
            <a:ext cx="526106" cy="307777"/>
          </a:xfrm>
          <a:prstGeom prst="rect">
            <a:avLst/>
          </a:prstGeom>
        </p:spPr>
        <p:txBody>
          <a:bodyPr wrap="none">
            <a:spAutoFit/>
          </a:bodyPr>
          <a:lstStyle/>
          <a:p>
            <a:r>
              <a:rPr lang="en-US" sz="1400" dirty="0" smtClean="0">
                <a:solidFill>
                  <a:prstClr val="black"/>
                </a:solidFill>
                <a:cs typeface="Verdana"/>
              </a:rPr>
              <a:t>102</a:t>
            </a:r>
            <a:endParaRPr lang="en-US" sz="1400" dirty="0"/>
          </a:p>
        </p:txBody>
      </p:sp>
    </p:spTree>
    <p:extLst>
      <p:ext uri="{BB962C8B-B14F-4D97-AF65-F5344CB8AC3E}">
        <p14:creationId xmlns:p14="http://schemas.microsoft.com/office/powerpoint/2010/main" val="350022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Participant demographics</a:t>
            </a:r>
            <a:br>
              <a:rPr lang="en-US" dirty="0"/>
            </a:br>
            <a:endParaRPr lang="en-US" dirty="0"/>
          </a:p>
        </p:txBody>
      </p:sp>
      <p:sp>
        <p:nvSpPr>
          <p:cNvPr id="3" name="Content Placeholder 2"/>
          <p:cNvSpPr>
            <a:spLocks noGrp="1"/>
          </p:cNvSpPr>
          <p:nvPr>
            <p:ph idx="1"/>
          </p:nvPr>
        </p:nvSpPr>
        <p:spPr>
          <a:xfrm>
            <a:off x="533400" y="337485"/>
            <a:ext cx="8339137" cy="5222009"/>
          </a:xfrm>
        </p:spPr>
        <p:txBody>
          <a:bodyPr/>
          <a:lstStyle/>
          <a:p>
            <a:pPr marL="285750" indent="-285750">
              <a:buFont typeface="Arial" panose="020B0604020202020204" pitchFamily="34" charset="0"/>
              <a:buChar char="•"/>
            </a:pPr>
            <a:r>
              <a:rPr lang="en-US" dirty="0"/>
              <a:t>69% Female; 31% Male</a:t>
            </a:r>
          </a:p>
          <a:p>
            <a:pPr marL="285750" indent="-285750">
              <a:buFont typeface="Arial" panose="020B0604020202020204" pitchFamily="34" charset="0"/>
              <a:buChar char="•"/>
            </a:pPr>
            <a:r>
              <a:rPr lang="en-US" dirty="0"/>
              <a:t>Average Age of a Participant: 61 (min: 18; max: 98)</a:t>
            </a:r>
          </a:p>
          <a:p>
            <a:pPr marL="285750" indent="-285750">
              <a:buFont typeface="Arial" panose="020B0604020202020204" pitchFamily="34" charset="0"/>
              <a:buChar char="•"/>
            </a:pPr>
            <a:r>
              <a:rPr lang="en-US" dirty="0"/>
              <a:t>Race/Ethnicity</a:t>
            </a:r>
          </a:p>
          <a:p>
            <a:pPr marL="979488" lvl="2" indent="-285750">
              <a:buFont typeface="Arial" panose="020B0604020202020204" pitchFamily="34" charset="0"/>
              <a:buChar char="•"/>
            </a:pPr>
            <a:r>
              <a:rPr lang="en-US" sz="1600" dirty="0"/>
              <a:t>10% of participants self-identified as Hispanic</a:t>
            </a:r>
          </a:p>
          <a:p>
            <a:pPr marL="509588" lvl="1"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a:xfrm>
            <a:off x="8555976" y="6573838"/>
            <a:ext cx="633121" cy="217488"/>
          </a:xfrm>
        </p:spPr>
        <p:txBody>
          <a:bodyPr/>
          <a:lstStyle/>
          <a:p>
            <a:pPr>
              <a:defRPr/>
            </a:pPr>
            <a:fld id="{DD7D3D9F-483B-4D2E-9546-1BB0A0DE023F}" type="slidenum">
              <a:rPr lang="en-US" sz="1400" smtClean="0">
                <a:solidFill>
                  <a:srgbClr val="464847"/>
                </a:solidFill>
              </a:rPr>
              <a:pPr>
                <a:defRPr/>
              </a:pPr>
              <a:t>103</a:t>
            </a:fld>
            <a:endParaRPr lang="en-US" sz="1400" dirty="0">
              <a:solidFill>
                <a:srgbClr val="464847"/>
              </a:solidFill>
            </a:endParaRPr>
          </a:p>
        </p:txBody>
      </p:sp>
      <p:pic>
        <p:nvPicPr>
          <p:cNvPr id="7" name="Picture 6" descr="Pie chart:  &#10;&#10;Blood pressure selfing-monitoring participants:  &#10;58% white or causasian&#10;35% black or African American&#10;3% other&#10;1.8% Prefer Not to Answer&#10;1.3% Asian&#10;.2% NAtive Hawaiian or Other Pacific Islander &#10;.1% American Indian or Alaska Native"/>
          <p:cNvPicPr>
            <a:picLocks noChangeAspect="1"/>
          </p:cNvPicPr>
          <p:nvPr/>
        </p:nvPicPr>
        <p:blipFill>
          <a:blip r:embed="rId2"/>
          <a:stretch>
            <a:fillRect/>
          </a:stretch>
        </p:blipFill>
        <p:spPr>
          <a:xfrm>
            <a:off x="1032628" y="2650886"/>
            <a:ext cx="5825372" cy="3744882"/>
          </a:xfrm>
          <a:prstGeom prst="rect">
            <a:avLst/>
          </a:prstGeom>
        </p:spPr>
      </p:pic>
    </p:spTree>
    <p:extLst>
      <p:ext uri="{BB962C8B-B14F-4D97-AF65-F5344CB8AC3E}">
        <p14:creationId xmlns:p14="http://schemas.microsoft.com/office/powerpoint/2010/main" val="33856981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THE PERCENTAGE of BLACK/AFRICAN AMERICANS SERVED IN THE BLOOD PRESSURE SELF-MONITORING PROGRAM IS GREATER THAN THE COMMUNITY</a:t>
            </a:r>
          </a:p>
        </p:txBody>
      </p:sp>
      <p:sp>
        <p:nvSpPr>
          <p:cNvPr id="4" name="Slide Number Placeholder 3"/>
          <p:cNvSpPr>
            <a:spLocks noGrp="1"/>
          </p:cNvSpPr>
          <p:nvPr>
            <p:ph type="sldNum" sz="quarter" idx="10"/>
          </p:nvPr>
        </p:nvSpPr>
        <p:spPr>
          <a:xfrm>
            <a:off x="8472196" y="6534944"/>
            <a:ext cx="527857" cy="217488"/>
          </a:xfrm>
        </p:spPr>
        <p:txBody>
          <a:bodyPr/>
          <a:lstStyle/>
          <a:p>
            <a:pPr>
              <a:defRPr/>
            </a:pPr>
            <a:fld id="{DD7D3D9F-483B-4D2E-9546-1BB0A0DE023F}" type="slidenum">
              <a:rPr lang="en-US" sz="1400">
                <a:solidFill>
                  <a:srgbClr val="464847"/>
                </a:solidFill>
              </a:rPr>
              <a:pPr>
                <a:defRPr/>
              </a:pPr>
              <a:t>104</a:t>
            </a:fld>
            <a:endParaRPr lang="en-US" sz="1400" dirty="0">
              <a:solidFill>
                <a:srgbClr val="464847"/>
              </a:solidFill>
            </a:endParaRPr>
          </a:p>
        </p:txBody>
      </p:sp>
      <p:sp>
        <p:nvSpPr>
          <p:cNvPr id="5" name="Footer Placeholder 4"/>
          <p:cNvSpPr>
            <a:spLocks noGrp="1"/>
          </p:cNvSpPr>
          <p:nvPr>
            <p:ph type="ftr" sz="quarter" idx="11"/>
          </p:nvPr>
        </p:nvSpPr>
        <p:spPr/>
        <p:txBody>
          <a:bodyPr/>
          <a:lstStyle/>
          <a:p>
            <a:pPr>
              <a:defRPr/>
            </a:pPr>
            <a:r>
              <a:rPr lang="en-US" smtClean="0">
                <a:solidFill>
                  <a:srgbClr val="464847"/>
                </a:solidFill>
              </a:rPr>
              <a:t>| BPSM | ©2016 YMCA of the USA</a:t>
            </a:r>
            <a:endParaRPr lang="en-US" dirty="0">
              <a:solidFill>
                <a:srgbClr val="464847"/>
              </a:solidFill>
            </a:endParaRPr>
          </a:p>
        </p:txBody>
      </p:sp>
      <p:pic>
        <p:nvPicPr>
          <p:cNvPr id="8" name="Picture 7" descr="Bar graph:&#10;&#10;Community vs participants&#10;White, 56%/58%&#10;Black, 23%/35% &#10;Hispanic, 21%, 10%"/>
          <p:cNvPicPr>
            <a:picLocks noChangeAspect="1"/>
          </p:cNvPicPr>
          <p:nvPr/>
        </p:nvPicPr>
        <p:blipFill>
          <a:blip r:embed="rId3"/>
          <a:stretch>
            <a:fillRect/>
          </a:stretch>
        </p:blipFill>
        <p:spPr>
          <a:xfrm>
            <a:off x="449119" y="1838513"/>
            <a:ext cx="8346147" cy="4383404"/>
          </a:xfrm>
          <a:prstGeom prst="rect">
            <a:avLst/>
          </a:prstGeom>
        </p:spPr>
      </p:pic>
    </p:spTree>
    <p:extLst>
      <p:ext uri="{BB962C8B-B14F-4D97-AF65-F5344CB8AC3E}">
        <p14:creationId xmlns:p14="http://schemas.microsoft.com/office/powerpoint/2010/main" val="63268327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Participant characteristics</a:t>
            </a:r>
          </a:p>
        </p:txBody>
      </p:sp>
      <p:sp>
        <p:nvSpPr>
          <p:cNvPr id="3" name="Content Placeholder 2"/>
          <p:cNvSpPr>
            <a:spLocks noGrp="1"/>
          </p:cNvSpPr>
          <p:nvPr>
            <p:ph idx="1"/>
          </p:nvPr>
        </p:nvSpPr>
        <p:spPr>
          <a:xfrm>
            <a:off x="380750" y="1205163"/>
            <a:ext cx="8339137" cy="4375150"/>
          </a:xfrm>
        </p:spPr>
        <p:txBody>
          <a:bodyPr/>
          <a:lstStyle/>
          <a:p>
            <a:pPr marL="285750" indent="-285750">
              <a:buFont typeface="Arial" panose="020B0604020202020204" pitchFamily="34" charset="0"/>
              <a:buChar char="•"/>
            </a:pPr>
            <a:r>
              <a:rPr lang="en-US" dirty="0"/>
              <a:t>49% of participants indicated they were diagnosed with high blood pressure within the 12 months prior to enrollment</a:t>
            </a:r>
          </a:p>
          <a:p>
            <a:endParaRPr lang="en-US" dirty="0"/>
          </a:p>
          <a:p>
            <a:pPr marL="285750" indent="-285750">
              <a:buFont typeface="Arial" panose="020B0604020202020204" pitchFamily="34" charset="0"/>
              <a:buChar char="•"/>
            </a:pPr>
            <a:r>
              <a:rPr lang="en-US" dirty="0"/>
              <a:t>79% of participants were taking prescription medication for high blood pressure at the time of enrollment</a:t>
            </a:r>
          </a:p>
          <a:p>
            <a:endParaRPr lang="en-US" dirty="0"/>
          </a:p>
          <a:p>
            <a:pPr marL="285750" indent="-285750">
              <a:buFont typeface="Arial" panose="020B0604020202020204" pitchFamily="34" charset="0"/>
              <a:buChar char="•"/>
            </a:pPr>
            <a:r>
              <a:rPr lang="en-US" dirty="0"/>
              <a:t>56% of participants did not have a home blood pressure cuff at the time of enrollment</a:t>
            </a:r>
          </a:p>
          <a:p>
            <a:endParaRPr lang="en-US" dirty="0"/>
          </a:p>
          <a:p>
            <a:pPr marL="285750" indent="-285750">
              <a:buFont typeface="Arial" panose="020B0604020202020204" pitchFamily="34" charset="0"/>
              <a:buChar char="•"/>
            </a:pPr>
            <a:r>
              <a:rPr lang="en-US" dirty="0"/>
              <a:t>54% of participants are Y members; 28% non-Y members;        18% unknown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a:xfrm>
            <a:off x="8294914" y="6500019"/>
            <a:ext cx="629761" cy="217488"/>
          </a:xfrm>
        </p:spPr>
        <p:txBody>
          <a:bodyPr/>
          <a:lstStyle/>
          <a:p>
            <a:pPr>
              <a:defRPr/>
            </a:pPr>
            <a:fld id="{DD7D3D9F-483B-4D2E-9546-1BB0A0DE023F}" type="slidenum">
              <a:rPr lang="en-US" sz="1400">
                <a:solidFill>
                  <a:srgbClr val="464847"/>
                </a:solidFill>
              </a:rPr>
              <a:pPr>
                <a:defRPr/>
              </a:pPr>
              <a:t>105</a:t>
            </a:fld>
            <a:endParaRPr lang="en-US" sz="1400" dirty="0">
              <a:solidFill>
                <a:srgbClr val="464847"/>
              </a:solidFill>
            </a:endParaRPr>
          </a:p>
        </p:txBody>
      </p:sp>
      <p:sp>
        <p:nvSpPr>
          <p:cNvPr id="5" name="Footer Placeholder 4"/>
          <p:cNvSpPr>
            <a:spLocks noGrp="1"/>
          </p:cNvSpPr>
          <p:nvPr>
            <p:ph type="ftr" sz="quarter" idx="11"/>
          </p:nvPr>
        </p:nvSpPr>
        <p:spPr/>
        <p:txBody>
          <a:bodyPr/>
          <a:lstStyle/>
          <a:p>
            <a:pPr>
              <a:defRPr/>
            </a:pPr>
            <a:r>
              <a:rPr lang="en-US" dirty="0">
                <a:solidFill>
                  <a:srgbClr val="464847"/>
                </a:solidFill>
              </a:rPr>
              <a:t>| BPSM | ©2016 YMCA of the USA</a:t>
            </a:r>
          </a:p>
        </p:txBody>
      </p:sp>
    </p:spTree>
    <p:extLst>
      <p:ext uri="{BB962C8B-B14F-4D97-AF65-F5344CB8AC3E}">
        <p14:creationId xmlns:p14="http://schemas.microsoft.com/office/powerpoint/2010/main" val="214545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Referral sources</a:t>
            </a:r>
          </a:p>
        </p:txBody>
      </p:sp>
      <p:sp>
        <p:nvSpPr>
          <p:cNvPr id="4" name="Slide Number Placeholder 3"/>
          <p:cNvSpPr>
            <a:spLocks noGrp="1"/>
          </p:cNvSpPr>
          <p:nvPr>
            <p:ph type="sldNum" sz="quarter" idx="10"/>
          </p:nvPr>
        </p:nvSpPr>
        <p:spPr>
          <a:xfrm>
            <a:off x="8515351" y="6500019"/>
            <a:ext cx="596900" cy="217488"/>
          </a:xfrm>
        </p:spPr>
        <p:txBody>
          <a:bodyPr/>
          <a:lstStyle/>
          <a:p>
            <a:pPr>
              <a:defRPr/>
            </a:pPr>
            <a:fld id="{DD7D3D9F-483B-4D2E-9546-1BB0A0DE023F}" type="slidenum">
              <a:rPr lang="en-US" sz="1400">
                <a:solidFill>
                  <a:srgbClr val="464847"/>
                </a:solidFill>
              </a:rPr>
              <a:pPr>
                <a:defRPr/>
              </a:pPr>
              <a:t>106</a:t>
            </a:fld>
            <a:endParaRPr lang="en-US" sz="1400" dirty="0">
              <a:solidFill>
                <a:srgbClr val="464847"/>
              </a:solidFill>
            </a:endParaRPr>
          </a:p>
        </p:txBody>
      </p:sp>
      <p:sp>
        <p:nvSpPr>
          <p:cNvPr id="5" name="Footer Placeholder 4"/>
          <p:cNvSpPr>
            <a:spLocks noGrp="1"/>
          </p:cNvSpPr>
          <p:nvPr>
            <p:ph type="ftr" sz="quarter" idx="11"/>
          </p:nvPr>
        </p:nvSpPr>
        <p:spPr/>
        <p:txBody>
          <a:bodyPr/>
          <a:lstStyle/>
          <a:p>
            <a:pPr>
              <a:defRPr/>
            </a:pPr>
            <a:r>
              <a:rPr lang="en-US" dirty="0">
                <a:solidFill>
                  <a:srgbClr val="464847"/>
                </a:solidFill>
              </a:rPr>
              <a:t>| BPSM | ©2016 YMCA of the USA</a:t>
            </a:r>
          </a:p>
        </p:txBody>
      </p:sp>
      <p:pic>
        <p:nvPicPr>
          <p:cNvPr id="3074" name="Picture 2" descr="Table:  &#10;70% of referalls are from Y staff memeber of volunteer.&#10;Friend, family member, or word of mouth 6%&#10;Poster/flyer/Y event 6%&#10;Doctor/health care provider 6%&#10;Other 5%&#10;Direct Maining 2%&#10;Media (TV, web, radio,print) 3% &#10;Y's websit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133475"/>
            <a:ext cx="7886700" cy="375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168327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3" y="193530"/>
            <a:ext cx="8374062" cy="844550"/>
          </a:xfrm>
        </p:spPr>
        <p:txBody>
          <a:bodyPr/>
          <a:lstStyle/>
          <a:p>
            <a:r>
              <a:rPr lang="en-US" sz="2400" dirty="0"/>
              <a:t>There is a statistically significant difference in Systolic and Diastolic BP between initial and final readings.</a:t>
            </a:r>
          </a:p>
        </p:txBody>
      </p:sp>
      <p:sp>
        <p:nvSpPr>
          <p:cNvPr id="4" name="Slide Number Placeholder 3"/>
          <p:cNvSpPr>
            <a:spLocks noGrp="1"/>
          </p:cNvSpPr>
          <p:nvPr>
            <p:ph type="sldNum" sz="quarter" idx="10"/>
          </p:nvPr>
        </p:nvSpPr>
        <p:spPr>
          <a:xfrm>
            <a:off x="8472197" y="6573838"/>
            <a:ext cx="624224" cy="217488"/>
          </a:xfrm>
        </p:spPr>
        <p:txBody>
          <a:bodyPr/>
          <a:lstStyle/>
          <a:p>
            <a:pPr>
              <a:defRPr/>
            </a:pPr>
            <a:fld id="{DD7D3D9F-483B-4D2E-9546-1BB0A0DE023F}" type="slidenum">
              <a:rPr lang="en-US" sz="1400">
                <a:solidFill>
                  <a:srgbClr val="464847"/>
                </a:solidFill>
              </a:rPr>
              <a:pPr>
                <a:defRPr/>
              </a:pPr>
              <a:t>107</a:t>
            </a:fld>
            <a:endParaRPr lang="en-US" sz="1400" dirty="0">
              <a:solidFill>
                <a:srgbClr val="464847"/>
              </a:solidFill>
            </a:endParaRPr>
          </a:p>
        </p:txBody>
      </p:sp>
      <p:sp>
        <p:nvSpPr>
          <p:cNvPr id="12" name="TextBox 11"/>
          <p:cNvSpPr txBox="1"/>
          <p:nvPr/>
        </p:nvSpPr>
        <p:spPr>
          <a:xfrm>
            <a:off x="1931978" y="4582641"/>
            <a:ext cx="553998" cy="1158948"/>
          </a:xfrm>
          <a:prstGeom prst="rect">
            <a:avLst/>
          </a:prstGeom>
          <a:noFill/>
        </p:spPr>
        <p:txBody>
          <a:bodyPr vert="vert270" wrap="square" rtlCol="0">
            <a:spAutoFit/>
          </a:bodyPr>
          <a:lstStyle/>
          <a:p>
            <a:pPr defTabSz="914400" eaLnBrk="0" fontAlgn="base" hangingPunct="0">
              <a:spcBef>
                <a:spcPct val="0"/>
              </a:spcBef>
              <a:spcAft>
                <a:spcPct val="0"/>
              </a:spcAft>
              <a:defRPr/>
            </a:pPr>
            <a:r>
              <a:rPr lang="en-US" sz="2400" dirty="0">
                <a:solidFill>
                  <a:srgbClr val="FFFFFF"/>
                </a:solidFill>
                <a:ea typeface="ＭＳ Ｐゴシック" pitchFamily="80" charset="-128"/>
              </a:rPr>
              <a:t>Initial</a:t>
            </a:r>
          </a:p>
        </p:txBody>
      </p:sp>
      <p:sp>
        <p:nvSpPr>
          <p:cNvPr id="13" name="TextBox 12"/>
          <p:cNvSpPr txBox="1"/>
          <p:nvPr/>
        </p:nvSpPr>
        <p:spPr>
          <a:xfrm>
            <a:off x="2912995" y="4543652"/>
            <a:ext cx="553998" cy="1158948"/>
          </a:xfrm>
          <a:prstGeom prst="rect">
            <a:avLst/>
          </a:prstGeom>
          <a:noFill/>
        </p:spPr>
        <p:txBody>
          <a:bodyPr vert="vert270" wrap="square" rtlCol="0">
            <a:spAutoFit/>
          </a:bodyPr>
          <a:lstStyle/>
          <a:p>
            <a:pPr defTabSz="914400" eaLnBrk="0" fontAlgn="base" hangingPunct="0">
              <a:spcBef>
                <a:spcPct val="0"/>
              </a:spcBef>
              <a:spcAft>
                <a:spcPct val="0"/>
              </a:spcAft>
              <a:defRPr/>
            </a:pPr>
            <a:r>
              <a:rPr lang="en-US" sz="2400" dirty="0">
                <a:solidFill>
                  <a:srgbClr val="FFFFFF"/>
                </a:solidFill>
                <a:ea typeface="ＭＳ Ｐゴシック" pitchFamily="80" charset="-128"/>
              </a:rPr>
              <a:t>Final</a:t>
            </a:r>
          </a:p>
        </p:txBody>
      </p:sp>
      <p:sp>
        <p:nvSpPr>
          <p:cNvPr id="14" name="TextBox 13"/>
          <p:cNvSpPr txBox="1"/>
          <p:nvPr/>
        </p:nvSpPr>
        <p:spPr>
          <a:xfrm>
            <a:off x="6134182" y="4589723"/>
            <a:ext cx="553998" cy="1158948"/>
          </a:xfrm>
          <a:prstGeom prst="rect">
            <a:avLst/>
          </a:prstGeom>
          <a:noFill/>
        </p:spPr>
        <p:txBody>
          <a:bodyPr vert="vert270" wrap="square" rtlCol="0">
            <a:spAutoFit/>
          </a:bodyPr>
          <a:lstStyle/>
          <a:p>
            <a:pPr defTabSz="914400" eaLnBrk="0" fontAlgn="base" hangingPunct="0">
              <a:spcBef>
                <a:spcPct val="0"/>
              </a:spcBef>
              <a:spcAft>
                <a:spcPct val="0"/>
              </a:spcAft>
              <a:defRPr/>
            </a:pPr>
            <a:r>
              <a:rPr lang="en-US" sz="2400" dirty="0">
                <a:solidFill>
                  <a:srgbClr val="FFFFFF"/>
                </a:solidFill>
                <a:ea typeface="ＭＳ Ｐゴシック" pitchFamily="80" charset="-128"/>
              </a:rPr>
              <a:t>Initial</a:t>
            </a:r>
          </a:p>
        </p:txBody>
      </p:sp>
      <p:sp>
        <p:nvSpPr>
          <p:cNvPr id="15" name="TextBox 14"/>
          <p:cNvSpPr txBox="1"/>
          <p:nvPr/>
        </p:nvSpPr>
        <p:spPr>
          <a:xfrm>
            <a:off x="7197842" y="4579080"/>
            <a:ext cx="553998" cy="1158948"/>
          </a:xfrm>
          <a:prstGeom prst="rect">
            <a:avLst/>
          </a:prstGeom>
          <a:noFill/>
        </p:spPr>
        <p:txBody>
          <a:bodyPr vert="vert270" wrap="square" rtlCol="0">
            <a:spAutoFit/>
          </a:bodyPr>
          <a:lstStyle/>
          <a:p>
            <a:pPr defTabSz="914400" eaLnBrk="0" fontAlgn="base" hangingPunct="0">
              <a:spcBef>
                <a:spcPct val="0"/>
              </a:spcBef>
              <a:spcAft>
                <a:spcPct val="0"/>
              </a:spcAft>
              <a:defRPr/>
            </a:pPr>
            <a:r>
              <a:rPr lang="en-US" sz="2400" dirty="0">
                <a:solidFill>
                  <a:srgbClr val="FFFFFF"/>
                </a:solidFill>
                <a:ea typeface="ＭＳ Ｐゴシック" pitchFamily="80" charset="-128"/>
              </a:rPr>
              <a:t>Final</a:t>
            </a:r>
          </a:p>
        </p:txBody>
      </p:sp>
      <p:sp>
        <p:nvSpPr>
          <p:cNvPr id="17" name="TextBox 16"/>
          <p:cNvSpPr txBox="1"/>
          <p:nvPr/>
        </p:nvSpPr>
        <p:spPr>
          <a:xfrm>
            <a:off x="3986480" y="2765710"/>
            <a:ext cx="637953" cy="253916"/>
          </a:xfrm>
          <a:prstGeom prst="rect">
            <a:avLst/>
          </a:prstGeom>
          <a:noFill/>
        </p:spPr>
        <p:txBody>
          <a:bodyPr wrap="square" rtlCol="0">
            <a:spAutoFit/>
          </a:bodyPr>
          <a:lstStyle/>
          <a:p>
            <a:pPr defTabSz="914400" eaLnBrk="0" fontAlgn="base" hangingPunct="0">
              <a:spcBef>
                <a:spcPct val="0"/>
              </a:spcBef>
              <a:spcAft>
                <a:spcPct val="0"/>
              </a:spcAft>
              <a:defRPr/>
            </a:pPr>
            <a:r>
              <a:rPr lang="en-US" sz="1050" b="1" dirty="0">
                <a:solidFill>
                  <a:srgbClr val="000000"/>
                </a:solidFill>
                <a:ea typeface="ＭＳ Ｐゴシック" pitchFamily="80" charset="-128"/>
              </a:rPr>
              <a:t>-5.0</a:t>
            </a:r>
            <a:endParaRPr lang="en-US" sz="1050" dirty="0">
              <a:solidFill>
                <a:srgbClr val="000000"/>
              </a:solidFill>
              <a:ea typeface="ＭＳ Ｐゴシック" pitchFamily="80" charset="-128"/>
            </a:endParaRPr>
          </a:p>
        </p:txBody>
      </p:sp>
      <p:sp>
        <p:nvSpPr>
          <p:cNvPr id="19" name="TextBox 18"/>
          <p:cNvSpPr txBox="1"/>
          <p:nvPr/>
        </p:nvSpPr>
        <p:spPr>
          <a:xfrm>
            <a:off x="8253680" y="3133918"/>
            <a:ext cx="637953" cy="253916"/>
          </a:xfrm>
          <a:prstGeom prst="rect">
            <a:avLst/>
          </a:prstGeom>
          <a:noFill/>
        </p:spPr>
        <p:txBody>
          <a:bodyPr wrap="square" rtlCol="0">
            <a:spAutoFit/>
          </a:bodyPr>
          <a:lstStyle/>
          <a:p>
            <a:pPr defTabSz="914400" eaLnBrk="0" fontAlgn="base" hangingPunct="0">
              <a:spcBef>
                <a:spcPct val="0"/>
              </a:spcBef>
              <a:spcAft>
                <a:spcPct val="0"/>
              </a:spcAft>
              <a:defRPr/>
            </a:pPr>
            <a:r>
              <a:rPr lang="en-US" sz="1050" b="1" dirty="0">
                <a:solidFill>
                  <a:srgbClr val="000000"/>
                </a:solidFill>
                <a:ea typeface="ＭＳ Ｐゴシック" pitchFamily="80" charset="-128"/>
              </a:rPr>
              <a:t>-3.8</a:t>
            </a:r>
            <a:endParaRPr lang="en-US" sz="1050" dirty="0">
              <a:solidFill>
                <a:srgbClr val="000000"/>
              </a:solidFill>
              <a:ea typeface="ＭＳ Ｐゴシック" pitchFamily="80" charset="-128"/>
            </a:endParaRPr>
          </a:p>
        </p:txBody>
      </p:sp>
      <p:sp>
        <p:nvSpPr>
          <p:cNvPr id="20" name="TextBox 19"/>
          <p:cNvSpPr txBox="1"/>
          <p:nvPr/>
        </p:nvSpPr>
        <p:spPr>
          <a:xfrm>
            <a:off x="2137692" y="1832622"/>
            <a:ext cx="886046" cy="276999"/>
          </a:xfrm>
          <a:prstGeom prst="rect">
            <a:avLst/>
          </a:prstGeom>
          <a:noFill/>
        </p:spPr>
        <p:txBody>
          <a:bodyPr wrap="square" rtlCol="0">
            <a:spAutoFit/>
          </a:bodyPr>
          <a:lstStyle/>
          <a:p>
            <a:pPr defTabSz="914400" eaLnBrk="0" fontAlgn="base" hangingPunct="0">
              <a:spcBef>
                <a:spcPct val="0"/>
              </a:spcBef>
              <a:spcAft>
                <a:spcPct val="0"/>
              </a:spcAft>
              <a:defRPr/>
            </a:pPr>
            <a:r>
              <a:rPr lang="en-US" sz="1200" dirty="0">
                <a:solidFill>
                  <a:srgbClr val="FF0000"/>
                </a:solidFill>
                <a:ea typeface="ＭＳ Ｐゴシック" pitchFamily="80" charset="-128"/>
              </a:rPr>
              <a:t>p&lt;0.001</a:t>
            </a:r>
          </a:p>
        </p:txBody>
      </p:sp>
      <p:sp>
        <p:nvSpPr>
          <p:cNvPr id="21" name="TextBox 20"/>
          <p:cNvSpPr txBox="1"/>
          <p:nvPr/>
        </p:nvSpPr>
        <p:spPr>
          <a:xfrm>
            <a:off x="6543673" y="1855906"/>
            <a:ext cx="886046" cy="276999"/>
          </a:xfrm>
          <a:prstGeom prst="rect">
            <a:avLst/>
          </a:prstGeom>
          <a:noFill/>
        </p:spPr>
        <p:txBody>
          <a:bodyPr wrap="square" rtlCol="0">
            <a:spAutoFit/>
          </a:bodyPr>
          <a:lstStyle/>
          <a:p>
            <a:pPr defTabSz="914400" eaLnBrk="0" fontAlgn="base" hangingPunct="0">
              <a:spcBef>
                <a:spcPct val="0"/>
              </a:spcBef>
              <a:spcAft>
                <a:spcPct val="0"/>
              </a:spcAft>
              <a:defRPr/>
            </a:pPr>
            <a:r>
              <a:rPr lang="en-US" sz="1200" dirty="0">
                <a:solidFill>
                  <a:srgbClr val="FF0000"/>
                </a:solidFill>
                <a:ea typeface="ＭＳ Ｐゴシック" pitchFamily="80" charset="-128"/>
              </a:rPr>
              <a:t>p&lt;0.001</a:t>
            </a:r>
          </a:p>
        </p:txBody>
      </p:sp>
      <p:sp>
        <p:nvSpPr>
          <p:cNvPr id="22" name="Footer Placeholder 4"/>
          <p:cNvSpPr>
            <a:spLocks noGrp="1"/>
          </p:cNvSpPr>
          <p:nvPr>
            <p:ph type="ftr" sz="quarter" idx="11"/>
          </p:nvPr>
        </p:nvSpPr>
        <p:spPr>
          <a:xfrm>
            <a:off x="568325" y="6356350"/>
            <a:ext cx="8137525" cy="287338"/>
          </a:xfrm>
        </p:spPr>
        <p:txBody>
          <a:bodyPr/>
          <a:lstStyle/>
          <a:p>
            <a:pPr>
              <a:defRPr/>
            </a:pPr>
            <a:r>
              <a:rPr lang="en-US" dirty="0">
                <a:solidFill>
                  <a:srgbClr val="464847"/>
                </a:solidFill>
              </a:rPr>
              <a:t>| BPSM | ©2016 YMCA of the USA</a:t>
            </a:r>
          </a:p>
        </p:txBody>
      </p:sp>
      <p:pic>
        <p:nvPicPr>
          <p:cNvPr id="4098" name="Picture 2" descr="Two graphs comparing intiatl and final blood systolic and diastolic blood pressures. Both have a statistically significant decre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33513"/>
            <a:ext cx="8534400" cy="486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127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151968"/>
            <a:ext cx="8453293" cy="844550"/>
          </a:xfrm>
        </p:spPr>
        <p:txBody>
          <a:bodyPr/>
          <a:lstStyle/>
          <a:p>
            <a:r>
              <a:rPr lang="en-US" sz="2400" dirty="0"/>
              <a:t>Participants with the highest initial bp readings demonstrate a significantly greater change in SBP and DBP. </a:t>
            </a:r>
          </a:p>
        </p:txBody>
      </p:sp>
      <p:sp>
        <p:nvSpPr>
          <p:cNvPr id="8" name="TextBox 7"/>
          <p:cNvSpPr txBox="1"/>
          <p:nvPr/>
        </p:nvSpPr>
        <p:spPr>
          <a:xfrm>
            <a:off x="6627602" y="1018695"/>
            <a:ext cx="2185060" cy="246221"/>
          </a:xfrm>
          <a:prstGeom prst="rect">
            <a:avLst/>
          </a:prstGeom>
          <a:noFill/>
        </p:spPr>
        <p:txBody>
          <a:bodyPr wrap="square" rtlCol="0">
            <a:spAutoFit/>
          </a:bodyPr>
          <a:lstStyle/>
          <a:p>
            <a:pPr defTabSz="914400" eaLnBrk="0" fontAlgn="base" hangingPunct="0">
              <a:spcBef>
                <a:spcPct val="0"/>
              </a:spcBef>
              <a:spcAft>
                <a:spcPct val="0"/>
              </a:spcAft>
              <a:defRPr/>
            </a:pPr>
            <a:r>
              <a:rPr lang="en-US" sz="1000" dirty="0">
                <a:solidFill>
                  <a:srgbClr val="FF0000"/>
                </a:solidFill>
                <a:ea typeface="ＭＳ Ｐゴシック" pitchFamily="80" charset="-128"/>
              </a:rPr>
              <a:t>*Based on the AHA risk levels</a:t>
            </a:r>
          </a:p>
        </p:txBody>
      </p:sp>
      <p:pic>
        <p:nvPicPr>
          <p:cNvPr id="5123" name="Picture 3" descr="Graphs: shows that  those with highest initial blood pressur readings had greater change in systolic and diastolic blood press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 y="1408505"/>
            <a:ext cx="8820150" cy="544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071704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ogos for the American Heart Association and American Medical Association"/>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4858" r="56986"/>
          <a:stretch/>
        </p:blipFill>
        <p:spPr bwMode="auto">
          <a:xfrm>
            <a:off x="5948413" y="5421720"/>
            <a:ext cx="3185962" cy="1438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Focus Areas for 2016-2018</a:t>
            </a:r>
          </a:p>
        </p:txBody>
      </p:sp>
      <p:sp>
        <p:nvSpPr>
          <p:cNvPr id="3" name="Content Placeholder 2"/>
          <p:cNvSpPr>
            <a:spLocks noGrp="1"/>
          </p:cNvSpPr>
          <p:nvPr>
            <p:ph idx="1"/>
          </p:nvPr>
        </p:nvSpPr>
        <p:spPr>
          <a:xfrm>
            <a:off x="328613" y="872502"/>
            <a:ext cx="8339137" cy="4375150"/>
          </a:xfrm>
        </p:spPr>
        <p:txBody>
          <a:bodyPr/>
          <a:lstStyle/>
          <a:p>
            <a:r>
              <a:rPr lang="en-US" b="1" dirty="0"/>
              <a:t>Spread</a:t>
            </a:r>
          </a:p>
          <a:p>
            <a:pPr marL="285750" indent="-285750">
              <a:buFont typeface="Arial" panose="020B0604020202020204" pitchFamily="34" charset="0"/>
              <a:buChar char="•"/>
            </a:pPr>
            <a:r>
              <a:rPr lang="en-US" dirty="0"/>
              <a:t>Develop a virtual learning solution to train and onboard YMCA staff</a:t>
            </a:r>
          </a:p>
          <a:p>
            <a:pPr marL="285750" indent="-285750">
              <a:buFont typeface="Arial" panose="020B0604020202020204" pitchFamily="34" charset="0"/>
              <a:buChar char="•"/>
            </a:pPr>
            <a:r>
              <a:rPr lang="en-US" dirty="0"/>
              <a:t>Spread the program to more YMCAs (engage ≥65 in 2016)</a:t>
            </a:r>
          </a:p>
          <a:p>
            <a:r>
              <a:rPr lang="en-US" b="1" dirty="0"/>
              <a:t>Scale </a:t>
            </a:r>
          </a:p>
          <a:p>
            <a:pPr marL="285750" indent="-285750">
              <a:buFont typeface="Arial" panose="020B0604020202020204" pitchFamily="34" charset="0"/>
              <a:buChar char="•"/>
            </a:pPr>
            <a:r>
              <a:rPr lang="en-US" dirty="0"/>
              <a:t>Offer the program at a larger number of program delivery sites (YMCA &amp; non-YMCA locations) to more people with high blood pressure across the country</a:t>
            </a:r>
          </a:p>
          <a:p>
            <a:r>
              <a:rPr lang="en-US" b="1" dirty="0"/>
              <a:t>Sustainability</a:t>
            </a:r>
          </a:p>
          <a:p>
            <a:pPr marL="285750" indent="-285750">
              <a:buFont typeface="Arial" panose="020B0604020202020204" pitchFamily="34" charset="0"/>
              <a:buChar char="•"/>
            </a:pPr>
            <a:r>
              <a:rPr lang="en-US" dirty="0"/>
              <a:t>Develop a business model that ensures sustainability of the program model, decreasing reliance on grant funding</a:t>
            </a:r>
          </a:p>
          <a:p>
            <a:r>
              <a:rPr lang="en-US" b="1" dirty="0"/>
              <a:t>Equity</a:t>
            </a:r>
          </a:p>
          <a:p>
            <a:pPr marL="285750" indent="-285750">
              <a:buFont typeface="Arial" panose="020B0604020202020204" pitchFamily="34" charset="0"/>
              <a:buChar char="•"/>
            </a:pPr>
            <a:r>
              <a:rPr lang="en-US" dirty="0"/>
              <a:t>Continue to focus on equity among African American populations</a:t>
            </a:r>
          </a:p>
        </p:txBody>
      </p:sp>
      <p:sp>
        <p:nvSpPr>
          <p:cNvPr id="5" name="TextBox 4"/>
          <p:cNvSpPr txBox="1"/>
          <p:nvPr/>
        </p:nvSpPr>
        <p:spPr>
          <a:xfrm>
            <a:off x="328613" y="5421720"/>
            <a:ext cx="5476775" cy="1415772"/>
          </a:xfrm>
          <a:prstGeom prst="rect">
            <a:avLst/>
          </a:prstGeom>
          <a:noFill/>
        </p:spPr>
        <p:txBody>
          <a:bodyPr wrap="square" rtlCol="0">
            <a:spAutoFit/>
          </a:bodyPr>
          <a:lstStyle/>
          <a:p>
            <a:pPr defTabSz="914400" eaLnBrk="0" fontAlgn="base" hangingPunct="0">
              <a:lnSpc>
                <a:spcPct val="150000"/>
              </a:lnSpc>
              <a:spcBef>
                <a:spcPct val="0"/>
              </a:spcBef>
              <a:spcAft>
                <a:spcPct val="0"/>
              </a:spcAft>
              <a:defRPr/>
            </a:pPr>
            <a:r>
              <a:rPr lang="en-US" b="1" dirty="0">
                <a:solidFill>
                  <a:srgbClr val="000000">
                    <a:lumMod val="75000"/>
                    <a:lumOff val="25000"/>
                  </a:srgbClr>
                </a:solidFill>
              </a:rPr>
              <a:t>Clinical Integration</a:t>
            </a:r>
          </a:p>
          <a:p>
            <a:pPr marL="285750" indent="-285750" defTabSz="914400" eaLnBrk="0" fontAlgn="base" hangingPunct="0">
              <a:spcBef>
                <a:spcPts val="600"/>
              </a:spcBef>
              <a:spcAft>
                <a:spcPct val="0"/>
              </a:spcAft>
              <a:buFont typeface="Arial" panose="020B0604020202020204" pitchFamily="34" charset="0"/>
              <a:buChar char="•"/>
              <a:defRPr/>
            </a:pPr>
            <a:r>
              <a:rPr lang="en-US" dirty="0">
                <a:solidFill>
                  <a:srgbClr val="000000">
                    <a:lumMod val="75000"/>
                    <a:lumOff val="25000"/>
                  </a:srgbClr>
                </a:solidFill>
              </a:rPr>
              <a:t>Collaborate with CDC/ACPM, AHA, AMA, to leverage RWJF / YUSA investments and initiate clinical referrals </a:t>
            </a:r>
          </a:p>
        </p:txBody>
      </p:sp>
    </p:spTree>
    <p:extLst>
      <p:ext uri="{BB962C8B-B14F-4D97-AF65-F5344CB8AC3E}">
        <p14:creationId xmlns:p14="http://schemas.microsoft.com/office/powerpoint/2010/main" val="141098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solidFill>
                  <a:prstClr val="black"/>
                </a:solidFill>
              </a:rPr>
              <a:pPr/>
              <a:t>11</a:t>
            </a:fld>
            <a:endParaRPr lang="en-US" dirty="0">
              <a:solidFill>
                <a:prstClr val="black"/>
              </a:solidFill>
            </a:endParaRPr>
          </a:p>
        </p:txBody>
      </p:sp>
      <p:sp>
        <p:nvSpPr>
          <p:cNvPr id="4" name="Text Placeholder 3"/>
          <p:cNvSpPr>
            <a:spLocks noGrp="1"/>
          </p:cNvSpPr>
          <p:nvPr>
            <p:ph type="body" sz="quarter" idx="20"/>
          </p:nvPr>
        </p:nvSpPr>
        <p:spPr>
          <a:xfrm>
            <a:off x="371268" y="1572768"/>
            <a:ext cx="8422041" cy="4370832"/>
          </a:xfrm>
        </p:spPr>
        <p:txBody>
          <a:bodyPr>
            <a:normAutofit/>
          </a:bodyPr>
          <a:lstStyle/>
          <a:p>
            <a:r>
              <a:rPr lang="en-US" sz="2400" dirty="0" smtClean="0">
                <a:latin typeface="Verdana" panose="020B0604030504040204" pitchFamily="34" charset="0"/>
                <a:ea typeface="Verdana" panose="020B0604030504040204" pitchFamily="34" charset="0"/>
                <a:cs typeface="Verdana" panose="020B0604030504040204" pitchFamily="34" charset="0"/>
              </a:rPr>
              <a:t>Start early with healthy habits </a:t>
            </a:r>
          </a:p>
          <a:p>
            <a:pPr lvl="1"/>
            <a:r>
              <a:rPr lang="en-US" sz="2200" dirty="0" smtClean="0">
                <a:latin typeface="Verdana" panose="020B0604030504040204" pitchFamily="34" charset="0"/>
                <a:ea typeface="Verdana" panose="020B0604030504040204" pitchFamily="34" charset="0"/>
                <a:cs typeface="Verdana" panose="020B0604030504040204" pitchFamily="34" charset="0"/>
              </a:rPr>
              <a:t>Adequate dietary calcium and vitamin D, and,</a:t>
            </a:r>
            <a:endParaRPr lang="en-US" sz="2200" dirty="0">
              <a:latin typeface="Verdana" panose="020B0604030504040204" pitchFamily="34" charset="0"/>
              <a:ea typeface="Verdana" panose="020B0604030504040204" pitchFamily="34" charset="0"/>
              <a:cs typeface="Verdana" panose="020B0604030504040204" pitchFamily="34" charset="0"/>
            </a:endParaRPr>
          </a:p>
          <a:p>
            <a:pPr lvl="1"/>
            <a:r>
              <a:rPr lang="en-US" sz="2200" dirty="0">
                <a:latin typeface="Verdana" panose="020B0604030504040204" pitchFamily="34" charset="0"/>
                <a:ea typeface="Verdana" panose="020B0604030504040204" pitchFamily="34" charset="0"/>
                <a:cs typeface="Verdana" panose="020B0604030504040204" pitchFamily="34" charset="0"/>
              </a:rPr>
              <a:t>Physical activity  </a:t>
            </a:r>
            <a:endParaRPr lang="en-US" sz="2200" dirty="0" smtClean="0">
              <a:latin typeface="Verdana" panose="020B0604030504040204" pitchFamily="34" charset="0"/>
              <a:ea typeface="Verdana" panose="020B0604030504040204" pitchFamily="34" charset="0"/>
              <a:cs typeface="Verdana" panose="020B0604030504040204" pitchFamily="34" charset="0"/>
            </a:endParaRPr>
          </a:p>
          <a:p>
            <a:pPr lvl="1"/>
            <a:endParaRPr lang="en-US" dirty="0"/>
          </a:p>
          <a:p>
            <a:r>
              <a:rPr lang="en-US" sz="2400" dirty="0" smtClean="0">
                <a:latin typeface="Verdana" panose="020B0604030504040204" pitchFamily="34" charset="0"/>
                <a:ea typeface="Verdana" panose="020B0604030504040204" pitchFamily="34" charset="0"/>
                <a:cs typeface="Verdana" panose="020B0604030504040204" pitchFamily="34" charset="0"/>
              </a:rPr>
              <a:t>Maintain physical activity and a healthy weight throughout life for bone, joint, and spine health</a:t>
            </a:r>
          </a:p>
          <a:p>
            <a:endParaRPr lang="en-US" sz="2400" dirty="0">
              <a:latin typeface="Verdana" panose="020B0604030504040204" pitchFamily="34" charset="0"/>
              <a:ea typeface="Verdana" panose="020B0604030504040204" pitchFamily="34" charset="0"/>
              <a:cs typeface="Verdana" panose="020B0604030504040204" pitchFamily="34" charset="0"/>
            </a:endParaRPr>
          </a:p>
          <a:p>
            <a:r>
              <a:rPr lang="en-US" sz="2400" dirty="0" smtClean="0">
                <a:latin typeface="Verdana" panose="020B0604030504040204" pitchFamily="34" charset="0"/>
                <a:ea typeface="Verdana" panose="020B0604030504040204" pitchFamily="34" charset="0"/>
                <a:cs typeface="Verdana" panose="020B0604030504040204" pitchFamily="34" charset="0"/>
              </a:rPr>
              <a:t>Avoid sports injuries through proper training and equipment use</a:t>
            </a:r>
          </a:p>
          <a:p>
            <a:endParaRPr lang="en-US" sz="2400" dirty="0" smtClean="0">
              <a:latin typeface="Verdana" panose="020B0604030504040204" pitchFamily="34" charset="0"/>
              <a:ea typeface="Verdana" panose="020B0604030504040204" pitchFamily="34" charset="0"/>
              <a:cs typeface="Verdana" panose="020B0604030504040204" pitchFamily="34" charset="0"/>
            </a:endParaRPr>
          </a:p>
          <a:p>
            <a:endParaRPr lang="en-US" sz="24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5" name="Title 4"/>
          <p:cNvSpPr>
            <a:spLocks noGrp="1"/>
          </p:cNvSpPr>
          <p:nvPr>
            <p:ph type="title"/>
          </p:nvPr>
        </p:nvSpPr>
        <p:spPr>
          <a:xfrm>
            <a:off x="749510" y="116272"/>
            <a:ext cx="6019486" cy="797628"/>
          </a:xfrm>
        </p:spPr>
        <p:txBody>
          <a:bodyPr/>
          <a:lstStyle/>
          <a:p>
            <a:r>
              <a:rPr lang="en-US" b="1" dirty="0" smtClean="0"/>
              <a:t>Preserving Musculoskeletal Health</a:t>
            </a:r>
            <a:endParaRPr lang="en-US" dirty="0"/>
          </a:p>
        </p:txBody>
      </p:sp>
      <p:sp>
        <p:nvSpPr>
          <p:cNvPr id="7" name="Text Placeholder 4"/>
          <p:cNvSpPr txBox="1">
            <a:spLocks/>
          </p:cNvSpPr>
          <p:nvPr/>
        </p:nvSpPr>
        <p:spPr>
          <a:xfrm>
            <a:off x="371268" y="5835396"/>
            <a:ext cx="8159640" cy="1082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SOURCE</a:t>
            </a: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 https</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://www.niams.nih.gov/health_info/bone/SGR/surgeon_generals_report.asp</a:t>
            </a:r>
          </a:p>
        </p:txBody>
      </p:sp>
    </p:spTree>
    <p:extLst>
      <p:ext uri="{BB962C8B-B14F-4D97-AF65-F5344CB8AC3E}">
        <p14:creationId xmlns:p14="http://schemas.microsoft.com/office/powerpoint/2010/main" val="23070029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Thank You</a:t>
            </a:r>
          </a:p>
        </p:txBody>
      </p:sp>
      <p:sp>
        <p:nvSpPr>
          <p:cNvPr id="3" name="Text Placeholder 2"/>
          <p:cNvSpPr>
            <a:spLocks noGrp="1"/>
          </p:cNvSpPr>
          <p:nvPr>
            <p:ph type="body" sz="quarter" idx="10"/>
          </p:nvPr>
        </p:nvSpPr>
        <p:spPr/>
        <p:txBody>
          <a:bodyPr/>
          <a:lstStyle/>
          <a:p>
            <a:pPr lvl="0"/>
            <a:r>
              <a:rPr lang="en-US" dirty="0"/>
              <a:t>YMCA OF THE USA</a:t>
            </a:r>
          </a:p>
          <a:p>
            <a:pPr lvl="0"/>
            <a:r>
              <a:rPr lang="en-US" dirty="0"/>
              <a:t>800 872 9622</a:t>
            </a:r>
          </a:p>
        </p:txBody>
      </p:sp>
    </p:spTree>
    <p:extLst>
      <p:ext uri="{BB962C8B-B14F-4D97-AF65-F5344CB8AC3E}">
        <p14:creationId xmlns:p14="http://schemas.microsoft.com/office/powerpoint/2010/main" val="372036340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8"/>
          </p:nvPr>
        </p:nvSpPr>
        <p:spPr/>
        <p:txBody>
          <a:bodyPr/>
          <a:lstStyle/>
          <a:p>
            <a:fld id="{7391EDBC-5481-E248-9D04-B6CCC7FAB9E3}" type="slidenum">
              <a:rPr lang="en-US" smtClean="0">
                <a:solidFill>
                  <a:prstClr val="black"/>
                </a:solidFill>
              </a:rPr>
              <a:pPr/>
              <a:t>111</a:t>
            </a:fld>
            <a:endParaRPr lang="en-US" dirty="0">
              <a:solidFill>
                <a:prstClr val="black"/>
              </a:solidFill>
            </a:endParaRPr>
          </a:p>
        </p:txBody>
      </p:sp>
      <p:sp>
        <p:nvSpPr>
          <p:cNvPr id="6" name="Title 5"/>
          <p:cNvSpPr>
            <a:spLocks noGrp="1"/>
          </p:cNvSpPr>
          <p:nvPr>
            <p:ph type="title"/>
          </p:nvPr>
        </p:nvSpPr>
        <p:spPr>
          <a:xfrm>
            <a:off x="520700" y="1847088"/>
            <a:ext cx="8089900" cy="687364"/>
          </a:xfrm>
        </p:spPr>
        <p:txBody>
          <a:bodyPr/>
          <a:lstStyle/>
          <a:p>
            <a:r>
              <a:rPr lang="en-US" b="1" dirty="0" smtClean="0"/>
              <a:t>Roundtable Discussion</a:t>
            </a:r>
            <a:br>
              <a:rPr lang="en-US" b="1" dirty="0" smtClean="0"/>
            </a:br>
            <a:r>
              <a:rPr lang="en-US" b="1" dirty="0" smtClean="0"/>
              <a:t/>
            </a:r>
            <a:br>
              <a:rPr lang="en-US" b="1" dirty="0" smtClean="0"/>
            </a:br>
            <a:r>
              <a:rPr lang="en-US" sz="2800" dirty="0" smtClean="0"/>
              <a:t>Carter Blakey</a:t>
            </a:r>
            <a:br>
              <a:rPr lang="en-US" sz="2800" dirty="0" smtClean="0"/>
            </a:br>
            <a:r>
              <a:rPr lang="en-US" sz="2800" dirty="0" smtClean="0"/>
              <a:t>Deputy Director, Office of Disease Prevention and Health Promotion </a:t>
            </a:r>
            <a:r>
              <a:rPr lang="en-US" b="1" dirty="0" smtClean="0"/>
              <a:t/>
            </a:r>
            <a:br>
              <a:rPr lang="en-US" b="1" dirty="0" smtClean="0"/>
            </a:br>
            <a:endParaRPr lang="en-US" b="1" dirty="0"/>
          </a:p>
        </p:txBody>
      </p:sp>
    </p:spTree>
    <p:extLst>
      <p:ext uri="{BB962C8B-B14F-4D97-AF65-F5344CB8AC3E}">
        <p14:creationId xmlns:p14="http://schemas.microsoft.com/office/powerpoint/2010/main" val="75398672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solidFill>
                  <a:prstClr val="black"/>
                </a:solidFill>
              </a:rPr>
              <a:pPr/>
              <a:t>112</a:t>
            </a:fld>
            <a:endParaRPr lang="en-US" dirty="0">
              <a:solidFill>
                <a:prstClr val="black"/>
              </a:solidFill>
            </a:endParaRPr>
          </a:p>
        </p:txBody>
      </p:sp>
      <p:sp>
        <p:nvSpPr>
          <p:cNvPr id="11" name="Picture Placeholder 10" descr="Partner organization logo"/>
          <p:cNvSpPr>
            <a:spLocks noGrp="1"/>
          </p:cNvSpPr>
          <p:nvPr>
            <p:ph type="pic" sz="quarter" idx="21"/>
          </p:nvPr>
        </p:nvSpPr>
        <p:spPr/>
      </p:sp>
      <p:sp>
        <p:nvSpPr>
          <p:cNvPr id="8" name="Title 7"/>
          <p:cNvSpPr>
            <a:spLocks noGrp="1"/>
          </p:cNvSpPr>
          <p:nvPr>
            <p:ph type="title"/>
          </p:nvPr>
        </p:nvSpPr>
        <p:spPr/>
        <p:txBody>
          <a:bodyPr/>
          <a:lstStyle/>
          <a:p>
            <a:r>
              <a:rPr lang="en-US" b="1" dirty="0" smtClean="0"/>
              <a:t>Healthy People 2020                  Stories from the Field </a:t>
            </a:r>
            <a:endParaRPr lang="en-US" b="1" dirty="0"/>
          </a:p>
        </p:txBody>
      </p:sp>
      <p:sp>
        <p:nvSpPr>
          <p:cNvPr id="6" name="Rectangle 5"/>
          <p:cNvSpPr/>
          <p:nvPr/>
        </p:nvSpPr>
        <p:spPr>
          <a:xfrm>
            <a:off x="749510" y="1790706"/>
            <a:ext cx="2057400" cy="3477875"/>
          </a:xfrm>
          <a:prstGeom prst="rect">
            <a:avLst/>
          </a:prstGeom>
        </p:spPr>
        <p:txBody>
          <a:bodyPr wrap="square">
            <a:spAutoFit/>
          </a:bodyPr>
          <a:lstStyle/>
          <a:p>
            <a:r>
              <a:rPr lang="en-US" sz="2200" b="1" i="1" dirty="0">
                <a:solidFill>
                  <a:prstClr val="black"/>
                </a:solidFill>
                <a:cs typeface="Calibri"/>
              </a:rPr>
              <a:t>A library of stories highlighting ways organizations across the country are implementing Healthy People 2020</a:t>
            </a:r>
          </a:p>
        </p:txBody>
      </p:sp>
      <p:pic>
        <p:nvPicPr>
          <p:cNvPr id="7" name="Picture 2" descr="Pins on map of U.S. indicating where stories are located." title="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4960" y="1422214"/>
            <a:ext cx="3810000" cy="4214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4"/>
          <p:cNvSpPr txBox="1">
            <a:spLocks/>
          </p:cNvSpPr>
          <p:nvPr/>
        </p:nvSpPr>
        <p:spPr bwMode="auto">
          <a:xfrm>
            <a:off x="-3175" y="6014063"/>
            <a:ext cx="9147175" cy="830997"/>
          </a:xfrm>
          <a:prstGeom prst="rect">
            <a:avLst/>
          </a:prstGeom>
          <a:solidFill>
            <a:srgbClr val="FFCC00"/>
          </a:solid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ctr" eaLnBrk="0" fontAlgn="base" hangingPunct="0">
              <a:spcBef>
                <a:spcPct val="0"/>
              </a:spcBef>
              <a:spcAft>
                <a:spcPct val="0"/>
              </a:spcAft>
              <a:defRPr/>
            </a:pPr>
            <a:r>
              <a:rPr lang="en-US" sz="2800" b="1" dirty="0">
                <a:solidFill>
                  <a:srgbClr val="FFFFFF"/>
                </a:solidFill>
                <a:cs typeface="Calibri" pitchFamily="34" charset="0"/>
              </a:rPr>
              <a:t>Healthy People in Action </a:t>
            </a:r>
            <a:endParaRPr lang="en-US" sz="2800" b="1" dirty="0" smtClean="0">
              <a:solidFill>
                <a:srgbClr val="FFFFFF"/>
              </a:solidFill>
              <a:cs typeface="Calibri" pitchFamily="34" charset="0"/>
            </a:endParaRPr>
          </a:p>
          <a:p>
            <a:pPr algn="ctr" eaLnBrk="0" fontAlgn="base" hangingPunct="0">
              <a:spcBef>
                <a:spcPct val="0"/>
              </a:spcBef>
              <a:spcAft>
                <a:spcPct val="0"/>
              </a:spcAft>
              <a:defRPr/>
            </a:pPr>
            <a:r>
              <a:rPr lang="en-US" sz="2000" dirty="0" smtClean="0">
                <a:solidFill>
                  <a:srgbClr val="000000"/>
                </a:solidFill>
                <a:hlinkClick r:id="rId4"/>
              </a:rPr>
              <a:t>http</a:t>
            </a:r>
            <a:r>
              <a:rPr lang="en-US" sz="2000" dirty="0">
                <a:solidFill>
                  <a:srgbClr val="000000"/>
                </a:solidFill>
                <a:hlinkClick r:id="rId4"/>
              </a:rPr>
              <a:t>://www.healthypeople.gov/2020/healthy-people-in-action/Stories-from-the-Field</a:t>
            </a:r>
          </a:p>
        </p:txBody>
      </p:sp>
      <p:sp>
        <p:nvSpPr>
          <p:cNvPr id="3" name="Text Placeholder 2"/>
          <p:cNvSpPr>
            <a:spLocks noGrp="1"/>
          </p:cNvSpPr>
          <p:nvPr>
            <p:ph type="body" sz="quarter" idx="20"/>
          </p:nvPr>
        </p:nvSpPr>
        <p:spPr/>
        <p:txBody>
          <a:bodyPr/>
          <a:lstStyle/>
          <a:p>
            <a:endParaRPr lang="en-US"/>
          </a:p>
        </p:txBody>
      </p:sp>
    </p:spTree>
    <p:extLst>
      <p:ext uri="{BB962C8B-B14F-4D97-AF65-F5344CB8AC3E}">
        <p14:creationId xmlns:p14="http://schemas.microsoft.com/office/powerpoint/2010/main" val="73601925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8"/>
          </p:nvPr>
        </p:nvSpPr>
        <p:spPr/>
        <p:txBody>
          <a:bodyPr/>
          <a:lstStyle/>
          <a:p>
            <a:fld id="{7391EDBC-5481-E248-9D04-B6CCC7FAB9E3}" type="slidenum">
              <a:rPr lang="en-US" smtClean="0">
                <a:solidFill>
                  <a:prstClr val="black"/>
                </a:solidFill>
              </a:rPr>
              <a:pPr/>
              <a:t>113</a:t>
            </a:fld>
            <a:endParaRPr lang="en-US" dirty="0">
              <a:solidFill>
                <a:prstClr val="black"/>
              </a:solidFill>
            </a:endParaRPr>
          </a:p>
        </p:txBody>
      </p:sp>
      <p:sp>
        <p:nvSpPr>
          <p:cNvPr id="7" name="Title 6"/>
          <p:cNvSpPr>
            <a:spLocks noGrp="1"/>
          </p:cNvSpPr>
          <p:nvPr>
            <p:ph type="title"/>
          </p:nvPr>
        </p:nvSpPr>
        <p:spPr/>
        <p:txBody>
          <a:bodyPr/>
          <a:lstStyle/>
          <a:p>
            <a:r>
              <a:rPr lang="en-US" b="1" i="1" dirty="0" smtClean="0"/>
              <a:t>Who’s Leading the Leading Health Indicators? Webinar</a:t>
            </a:r>
            <a:endParaRPr lang="en-US" b="1" i="1" dirty="0"/>
          </a:p>
        </p:txBody>
      </p:sp>
      <p:sp>
        <p:nvSpPr>
          <p:cNvPr id="6" name="TextBox 5"/>
          <p:cNvSpPr txBox="1"/>
          <p:nvPr/>
        </p:nvSpPr>
        <p:spPr>
          <a:xfrm>
            <a:off x="1041400" y="1434643"/>
            <a:ext cx="3810000" cy="4493538"/>
          </a:xfrm>
          <a:prstGeom prst="rect">
            <a:avLst/>
          </a:prstGeom>
          <a:noFill/>
        </p:spPr>
        <p:txBody>
          <a:bodyPr wrap="square" rtlCol="0">
            <a:spAutoFit/>
          </a:bodyPr>
          <a:lstStyle/>
          <a:p>
            <a:pPr algn="ctr"/>
            <a:r>
              <a:rPr lang="en-US" sz="2600" dirty="0" smtClean="0">
                <a:solidFill>
                  <a:srgbClr val="000000"/>
                </a:solidFill>
                <a:cs typeface="Arial" panose="020B0604020202020204" pitchFamily="34" charset="0"/>
              </a:rPr>
              <a:t>Please join </a:t>
            </a:r>
            <a:r>
              <a:rPr lang="en-US" sz="2600" dirty="0">
                <a:solidFill>
                  <a:srgbClr val="000000"/>
                </a:solidFill>
                <a:cs typeface="Arial" panose="020B0604020202020204" pitchFamily="34" charset="0"/>
              </a:rPr>
              <a:t>us on </a:t>
            </a:r>
            <a:r>
              <a:rPr lang="en-US" sz="2600" b="1" dirty="0" smtClean="0">
                <a:solidFill>
                  <a:srgbClr val="000000"/>
                </a:solidFill>
                <a:cs typeface="Arial" panose="020B0604020202020204" pitchFamily="34" charset="0"/>
              </a:rPr>
              <a:t>Thursday, March 13</a:t>
            </a:r>
            <a:r>
              <a:rPr lang="en-US" sz="2600" b="1" baseline="30000" dirty="0" smtClean="0">
                <a:solidFill>
                  <a:srgbClr val="000000"/>
                </a:solidFill>
                <a:cs typeface="Arial" panose="020B0604020202020204" pitchFamily="34" charset="0"/>
              </a:rPr>
              <a:t>th</a:t>
            </a:r>
            <a:r>
              <a:rPr lang="en-US" sz="2600" b="1" dirty="0" smtClean="0">
                <a:solidFill>
                  <a:srgbClr val="000000"/>
                </a:solidFill>
                <a:cs typeface="Arial" panose="020B0604020202020204" pitchFamily="34" charset="0"/>
              </a:rPr>
              <a:t> from 12:00 to 1:00 pm ET</a:t>
            </a:r>
            <a:r>
              <a:rPr lang="en-US" sz="2600" dirty="0" smtClean="0">
                <a:solidFill>
                  <a:srgbClr val="000000"/>
                </a:solidFill>
                <a:cs typeface="Arial" panose="020B0604020202020204" pitchFamily="34" charset="0"/>
              </a:rPr>
              <a:t> for </a:t>
            </a:r>
            <a:r>
              <a:rPr lang="en-US" sz="2600" kern="0" dirty="0" smtClean="0">
                <a:solidFill>
                  <a:prstClr val="black"/>
                </a:solidFill>
                <a:ea typeface="ＭＳ Ｐゴシック" pitchFamily="84" charset="-128"/>
                <a:cs typeface="Arial" pitchFamily="34" charset="0"/>
              </a:rPr>
              <a:t>a </a:t>
            </a:r>
            <a:r>
              <a:rPr lang="en-US" sz="2600" kern="0" dirty="0">
                <a:solidFill>
                  <a:prstClr val="black"/>
                </a:solidFill>
                <a:ea typeface="ＭＳ Ｐゴシック" pitchFamily="84" charset="-128"/>
                <a:cs typeface="Arial" pitchFamily="34" charset="0"/>
              </a:rPr>
              <a:t>Healthy People </a:t>
            </a:r>
            <a:r>
              <a:rPr lang="en-US" sz="2600" kern="0" dirty="0" smtClean="0">
                <a:solidFill>
                  <a:prstClr val="black"/>
                </a:solidFill>
                <a:ea typeface="ＭＳ Ｐゴシック" pitchFamily="84" charset="-128"/>
                <a:cs typeface="Arial" pitchFamily="34" charset="0"/>
              </a:rPr>
              <a:t>2020 </a:t>
            </a:r>
            <a:r>
              <a:rPr lang="en-US" sz="2600" i="1" kern="0" dirty="0" smtClean="0">
                <a:solidFill>
                  <a:prstClr val="black"/>
                </a:solidFill>
                <a:ea typeface="ＭＳ Ｐゴシック" pitchFamily="84" charset="-128"/>
                <a:cs typeface="Arial" pitchFamily="34" charset="0"/>
              </a:rPr>
              <a:t>Who’s Leading the Leading Health Indicators? </a:t>
            </a:r>
            <a:r>
              <a:rPr lang="en-US" sz="2600" kern="0" dirty="0">
                <a:solidFill>
                  <a:prstClr val="black"/>
                </a:solidFill>
                <a:ea typeface="ＭＳ Ｐゴシック" pitchFamily="84" charset="-128"/>
                <a:cs typeface="Arial" pitchFamily="34" charset="0"/>
              </a:rPr>
              <a:t>w</a:t>
            </a:r>
            <a:r>
              <a:rPr lang="en-US" sz="2600" kern="0" dirty="0" smtClean="0">
                <a:solidFill>
                  <a:prstClr val="black"/>
                </a:solidFill>
                <a:ea typeface="ＭＳ Ｐゴシック" pitchFamily="84" charset="-128"/>
                <a:cs typeface="Arial" pitchFamily="34" charset="0"/>
              </a:rPr>
              <a:t>ebinar on Mental Health.</a:t>
            </a:r>
            <a:endParaRPr lang="en-US" sz="2600" kern="0" dirty="0">
              <a:solidFill>
                <a:prstClr val="black"/>
              </a:solidFill>
              <a:ea typeface="ＭＳ Ｐゴシック" pitchFamily="84" charset="-128"/>
              <a:cs typeface="Arial" pitchFamily="34" charset="0"/>
            </a:endParaRPr>
          </a:p>
          <a:p>
            <a:pPr algn="ctr"/>
            <a:r>
              <a:rPr lang="en-US" sz="2600" dirty="0" smtClean="0">
                <a:solidFill>
                  <a:prstClr val="black"/>
                </a:solidFill>
                <a:cs typeface="Arial" panose="020B0604020202020204" pitchFamily="34" charset="0"/>
              </a:rPr>
              <a:t> </a:t>
            </a:r>
            <a:endParaRPr lang="en-US" sz="2600" dirty="0">
              <a:solidFill>
                <a:srgbClr val="000000"/>
              </a:solidFill>
              <a:cs typeface="Arial" panose="020B0604020202020204" pitchFamily="34" charset="0"/>
            </a:endParaRPr>
          </a:p>
          <a:p>
            <a:pPr algn="ctr"/>
            <a:r>
              <a:rPr lang="en-US" sz="2600" dirty="0">
                <a:solidFill>
                  <a:srgbClr val="000000"/>
                </a:solidFill>
                <a:cs typeface="Arial" panose="020B0604020202020204" pitchFamily="34" charset="0"/>
              </a:rPr>
              <a:t>Registration on HealthyPeople.gov available soon</a:t>
            </a:r>
          </a:p>
        </p:txBody>
      </p:sp>
      <p:pic>
        <p:nvPicPr>
          <p:cNvPr id="11" name="Picture 2" descr="Group of teens. "/>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88000" y="1810470"/>
            <a:ext cx="2943616" cy="18709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 " title="Leading Health Indicators Logo"/>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982188" y="4170430"/>
            <a:ext cx="2155239" cy="130327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63576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solidFill>
                  <a:prstClr val="black"/>
                </a:solidFill>
              </a:rPr>
              <a:pPr/>
              <a:t>114</a:t>
            </a:fld>
            <a:endParaRPr lang="en-US" dirty="0">
              <a:solidFill>
                <a:prstClr val="black"/>
              </a:solidFill>
            </a:endParaRPr>
          </a:p>
        </p:txBody>
      </p:sp>
      <p:sp>
        <p:nvSpPr>
          <p:cNvPr id="5" name="Title 4"/>
          <p:cNvSpPr>
            <a:spLocks noGrp="1"/>
          </p:cNvSpPr>
          <p:nvPr>
            <p:ph type="title"/>
          </p:nvPr>
        </p:nvSpPr>
        <p:spPr>
          <a:xfrm>
            <a:off x="749510" y="131762"/>
            <a:ext cx="6552990" cy="797628"/>
          </a:xfrm>
        </p:spPr>
        <p:txBody>
          <a:bodyPr/>
          <a:lstStyle/>
          <a:p>
            <a:r>
              <a:rPr lang="en-US" b="1" dirty="0" smtClean="0"/>
              <a:t>Progress Review Planning Group </a:t>
            </a:r>
            <a:endParaRPr lang="en-US" b="1" dirty="0"/>
          </a:p>
        </p:txBody>
      </p:sp>
      <p:sp>
        <p:nvSpPr>
          <p:cNvPr id="7" name="Text Placeholder 3"/>
          <p:cNvSpPr txBox="1">
            <a:spLocks/>
          </p:cNvSpPr>
          <p:nvPr/>
        </p:nvSpPr>
        <p:spPr>
          <a:xfrm>
            <a:off x="406399" y="1447800"/>
            <a:ext cx="8600441" cy="4732332"/>
          </a:xfrm>
          <a:prstGeom prst="rect">
            <a:avLst/>
          </a:prstGeom>
        </p:spPr>
        <p:txBody>
          <a:bodyPr numCol="2">
            <a:normAutofit/>
          </a:bodyPr>
          <a:lstStyle>
            <a:lvl1pPr marL="228600" indent="-228600" algn="l" defTabSz="457200" rtl="0" eaLnBrk="1" latinLnBrk="0" hangingPunct="1">
              <a:spcBef>
                <a:spcPts val="24"/>
              </a:spcBef>
              <a:buClr>
                <a:schemeClr val="accent1"/>
              </a:buClr>
              <a:buFont typeface="Arial"/>
              <a:buChar char="•"/>
              <a:defRPr sz="2000" kern="1200">
                <a:solidFill>
                  <a:schemeClr val="tx1"/>
                </a:solidFill>
                <a:latin typeface="Verdana"/>
                <a:ea typeface="+mn-ea"/>
                <a:cs typeface="Verdana"/>
              </a:defRPr>
            </a:lvl1pPr>
            <a:lvl2pPr marL="742950" indent="-285750" algn="l" defTabSz="457200" rtl="0" eaLnBrk="1" latinLnBrk="0" hangingPunct="1">
              <a:spcBef>
                <a:spcPct val="20000"/>
              </a:spcBef>
              <a:buClr>
                <a:schemeClr val="accent1"/>
              </a:buClr>
              <a:buFont typeface="Courier New"/>
              <a:buChar char="o"/>
              <a:defRPr sz="1800" kern="1200">
                <a:solidFill>
                  <a:schemeClr val="tx1"/>
                </a:solidFill>
                <a:latin typeface="Verdana"/>
                <a:ea typeface="+mn-ea"/>
                <a:cs typeface="Verdana"/>
              </a:defRPr>
            </a:lvl2pPr>
            <a:lvl3pPr marL="1200150" indent="-285750" algn="l" defTabSz="457200" rtl="0" eaLnBrk="1" latinLnBrk="0" hangingPunct="1">
              <a:spcBef>
                <a:spcPct val="20000"/>
              </a:spcBef>
              <a:buClr>
                <a:schemeClr val="accent1"/>
              </a:buClr>
              <a:buFont typeface="Wingdings" charset="2"/>
              <a:buChar char="§"/>
              <a:defRPr sz="1600" kern="1200">
                <a:solidFill>
                  <a:schemeClr val="tx1"/>
                </a:solidFill>
                <a:latin typeface="Verdana"/>
                <a:ea typeface="+mn-ea"/>
                <a:cs typeface="Verdana"/>
              </a:defRPr>
            </a:lvl3pPr>
            <a:lvl4pPr marL="1657350" indent="-285750" algn="l" defTabSz="457200" rtl="0" eaLnBrk="1" latinLnBrk="0" hangingPunct="1">
              <a:spcBef>
                <a:spcPct val="20000"/>
              </a:spcBef>
              <a:buClr>
                <a:schemeClr val="accent1"/>
              </a:buClr>
              <a:buFont typeface="Arial"/>
              <a:buChar char="•"/>
              <a:defRPr sz="14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a:buClr>
                <a:srgbClr val="057C18"/>
              </a:buClr>
              <a:defRPr/>
            </a:pPr>
            <a:r>
              <a:rPr lang="en-US" dirty="0" smtClean="0">
                <a:solidFill>
                  <a:srgbClr val="000000"/>
                </a:solidFill>
              </a:rPr>
              <a:t>Charles Helmick (CDC/ONDIEH)</a:t>
            </a:r>
          </a:p>
          <a:p>
            <a:pPr marL="342900" lvl="1" indent="-342900">
              <a:buClr>
                <a:srgbClr val="057C18"/>
              </a:buClr>
              <a:defRPr/>
            </a:pPr>
            <a:r>
              <a:rPr lang="en-US" dirty="0" smtClean="0">
                <a:solidFill>
                  <a:srgbClr val="000000"/>
                </a:solidFill>
              </a:rPr>
              <a:t>Joan McGowan (NIH/NIAMS)</a:t>
            </a:r>
          </a:p>
          <a:p>
            <a:pPr marL="342900" lvl="1" indent="-342900">
              <a:buClr>
                <a:srgbClr val="057C18"/>
              </a:buClr>
              <a:defRPr/>
            </a:pPr>
            <a:r>
              <a:rPr lang="en-US" dirty="0" smtClean="0">
                <a:solidFill>
                  <a:srgbClr val="000000"/>
                </a:solidFill>
              </a:rPr>
              <a:t>Kristy Nicks (NIH/NIAMS)</a:t>
            </a:r>
          </a:p>
          <a:p>
            <a:pPr marL="342900" lvl="1" indent="-342900">
              <a:buClr>
                <a:srgbClr val="057C18"/>
              </a:buClr>
              <a:defRPr/>
            </a:pPr>
            <a:r>
              <a:rPr lang="en-US" dirty="0" smtClean="0">
                <a:solidFill>
                  <a:srgbClr val="000000"/>
                </a:solidFill>
              </a:rPr>
              <a:t>Kamil Barbour (CDC/ONDIEH) </a:t>
            </a:r>
          </a:p>
          <a:p>
            <a:pPr marL="342900" lvl="1" indent="-342900">
              <a:buClr>
                <a:srgbClr val="057C18"/>
              </a:buClr>
              <a:defRPr/>
            </a:pPr>
            <a:r>
              <a:rPr lang="en-US" dirty="0">
                <a:solidFill>
                  <a:srgbClr val="000000"/>
                </a:solidFill>
              </a:rPr>
              <a:t>Yuling Hong (CDC/ONDIEH) </a:t>
            </a:r>
          </a:p>
          <a:p>
            <a:pPr marL="342900" lvl="1" indent="-342900">
              <a:buClr>
                <a:srgbClr val="057C18"/>
              </a:buClr>
              <a:defRPr/>
            </a:pPr>
            <a:r>
              <a:rPr lang="en-US" dirty="0" smtClean="0">
                <a:solidFill>
                  <a:srgbClr val="000000"/>
                </a:solidFill>
              </a:rPr>
              <a:t>Fleetwood </a:t>
            </a:r>
            <a:r>
              <a:rPr lang="en-US" dirty="0" err="1" smtClean="0">
                <a:solidFill>
                  <a:srgbClr val="000000"/>
                </a:solidFill>
              </a:rPr>
              <a:t>Loustalot</a:t>
            </a:r>
            <a:r>
              <a:rPr lang="en-US" dirty="0" smtClean="0">
                <a:solidFill>
                  <a:srgbClr val="000000"/>
                </a:solidFill>
              </a:rPr>
              <a:t>  (CDC/ONDIEH)</a:t>
            </a:r>
          </a:p>
          <a:p>
            <a:pPr marL="342900" lvl="1" indent="-342900">
              <a:buClr>
                <a:srgbClr val="057C18"/>
              </a:buClr>
              <a:defRPr/>
            </a:pPr>
            <a:r>
              <a:rPr lang="en-US" dirty="0" smtClean="0">
                <a:solidFill>
                  <a:srgbClr val="000000"/>
                </a:solidFill>
              </a:rPr>
              <a:t>Angela Thompson-Paul (CDC/ ONDIEH) </a:t>
            </a:r>
          </a:p>
          <a:p>
            <a:pPr marL="342900" lvl="1" indent="-342900">
              <a:buClr>
                <a:srgbClr val="057C18"/>
              </a:buClr>
              <a:defRPr/>
            </a:pPr>
            <a:r>
              <a:rPr lang="en-US" dirty="0">
                <a:solidFill>
                  <a:srgbClr val="000000"/>
                </a:solidFill>
              </a:rPr>
              <a:t>Joylene John-Sowah (NIH/NHLBI)</a:t>
            </a:r>
          </a:p>
          <a:p>
            <a:pPr marL="342900" lvl="1" indent="-342900">
              <a:buClr>
                <a:srgbClr val="057C18"/>
              </a:buClr>
              <a:defRPr/>
            </a:pPr>
            <a:r>
              <a:rPr lang="en-US" dirty="0" smtClean="0">
                <a:solidFill>
                  <a:srgbClr val="000000"/>
                </a:solidFill>
              </a:rPr>
              <a:t>Katie Pahigiannis (NIH/NINDS)</a:t>
            </a:r>
          </a:p>
          <a:p>
            <a:pPr marL="342900" lvl="1" indent="-342900">
              <a:buClr>
                <a:srgbClr val="057C18"/>
              </a:buClr>
              <a:defRPr/>
            </a:pPr>
            <a:r>
              <a:rPr lang="en-US" dirty="0" smtClean="0">
                <a:solidFill>
                  <a:srgbClr val="000000"/>
                </a:solidFill>
              </a:rPr>
              <a:t>Stan Lehman (CDC/OD)</a:t>
            </a:r>
          </a:p>
          <a:p>
            <a:pPr marL="0" lvl="1" indent="0">
              <a:buClr>
                <a:srgbClr val="057C18"/>
              </a:buClr>
              <a:buFont typeface="Courier New"/>
              <a:buNone/>
              <a:defRPr/>
            </a:pPr>
            <a:endParaRPr lang="en-US" dirty="0">
              <a:solidFill>
                <a:srgbClr val="000000"/>
              </a:solidFill>
            </a:endParaRPr>
          </a:p>
          <a:p>
            <a:pPr marL="342900" lvl="1" indent="-342900">
              <a:buClr>
                <a:srgbClr val="057C18"/>
              </a:buClr>
              <a:defRPr/>
            </a:pPr>
            <a:r>
              <a:rPr lang="en-US" dirty="0" smtClean="0">
                <a:solidFill>
                  <a:srgbClr val="000000"/>
                </a:solidFill>
              </a:rPr>
              <a:t>Jennifer </a:t>
            </a:r>
            <a:r>
              <a:rPr lang="en-US" dirty="0" err="1" smtClean="0">
                <a:solidFill>
                  <a:srgbClr val="000000"/>
                </a:solidFill>
              </a:rPr>
              <a:t>Villani</a:t>
            </a:r>
            <a:r>
              <a:rPr lang="en-US" dirty="0" smtClean="0">
                <a:solidFill>
                  <a:srgbClr val="000000"/>
                </a:solidFill>
              </a:rPr>
              <a:t> (NIH/OD)</a:t>
            </a:r>
          </a:p>
          <a:p>
            <a:pPr marL="342900" lvl="1" indent="-342900">
              <a:buClr>
                <a:srgbClr val="057C18"/>
              </a:buClr>
              <a:defRPr/>
            </a:pPr>
            <a:r>
              <a:rPr lang="en-US" dirty="0" smtClean="0">
                <a:solidFill>
                  <a:srgbClr val="000000"/>
                </a:solidFill>
              </a:rPr>
              <a:t>Irma Arispe (CDC/NCHS) </a:t>
            </a:r>
          </a:p>
          <a:p>
            <a:pPr marL="342900" lvl="1" indent="-342900">
              <a:buClr>
                <a:srgbClr val="057C18"/>
              </a:buClr>
              <a:defRPr/>
            </a:pPr>
            <a:r>
              <a:rPr lang="en-US" dirty="0" smtClean="0">
                <a:solidFill>
                  <a:srgbClr val="000000"/>
                </a:solidFill>
              </a:rPr>
              <a:t>David Huang (CDC/NCHS)</a:t>
            </a:r>
          </a:p>
          <a:p>
            <a:pPr marL="342900" lvl="1" indent="-342900">
              <a:buClr>
                <a:srgbClr val="057C18"/>
              </a:buClr>
              <a:defRPr/>
            </a:pPr>
            <a:r>
              <a:rPr lang="en-US" dirty="0" smtClean="0">
                <a:solidFill>
                  <a:srgbClr val="000000"/>
                </a:solidFill>
              </a:rPr>
              <a:t>Leda Gurley (CDC/NCHS)</a:t>
            </a:r>
          </a:p>
          <a:p>
            <a:pPr marL="342900" lvl="1" indent="-342900">
              <a:buClr>
                <a:srgbClr val="057C18"/>
              </a:buClr>
              <a:defRPr/>
            </a:pPr>
            <a:r>
              <a:rPr lang="en-US" dirty="0" smtClean="0">
                <a:solidFill>
                  <a:srgbClr val="000000"/>
                </a:solidFill>
              </a:rPr>
              <a:t>Asel Ryskulova (CDC/NCHS)</a:t>
            </a:r>
          </a:p>
          <a:p>
            <a:pPr marL="342900" lvl="1" indent="-342900">
              <a:buClr>
                <a:srgbClr val="057C18"/>
              </a:buClr>
              <a:defRPr/>
            </a:pPr>
            <a:r>
              <a:rPr lang="en-US" dirty="0" smtClean="0">
                <a:solidFill>
                  <a:srgbClr val="000000"/>
                </a:solidFill>
              </a:rPr>
              <a:t>Kimberly </a:t>
            </a:r>
            <a:r>
              <a:rPr lang="en-US" dirty="0" err="1" smtClean="0">
                <a:solidFill>
                  <a:srgbClr val="000000"/>
                </a:solidFill>
              </a:rPr>
              <a:t>Hurvitz</a:t>
            </a:r>
            <a:r>
              <a:rPr lang="en-US" dirty="0" smtClean="0">
                <a:solidFill>
                  <a:srgbClr val="000000"/>
                </a:solidFill>
              </a:rPr>
              <a:t> (CDC/NCHS)</a:t>
            </a:r>
          </a:p>
          <a:p>
            <a:pPr marL="342900" lvl="1" indent="-342900">
              <a:buClr>
                <a:srgbClr val="057C18"/>
              </a:buClr>
              <a:defRPr/>
            </a:pPr>
            <a:r>
              <a:rPr lang="en-US" dirty="0" err="1" smtClean="0">
                <a:solidFill>
                  <a:srgbClr val="000000"/>
                </a:solidFill>
              </a:rPr>
              <a:t>LaJeana</a:t>
            </a:r>
            <a:r>
              <a:rPr lang="en-US" dirty="0" smtClean="0">
                <a:solidFill>
                  <a:srgbClr val="000000"/>
                </a:solidFill>
              </a:rPr>
              <a:t> Hawkins (CDC/NCHS)</a:t>
            </a:r>
          </a:p>
          <a:p>
            <a:pPr marL="342900" lvl="1" indent="-342900">
              <a:buClr>
                <a:srgbClr val="057C18"/>
              </a:buClr>
              <a:defRPr/>
            </a:pPr>
            <a:r>
              <a:rPr lang="en-US" dirty="0" smtClean="0">
                <a:solidFill>
                  <a:srgbClr val="000000"/>
                </a:solidFill>
              </a:rPr>
              <a:t>Carter Blakey (HHS/ODPHP)</a:t>
            </a:r>
          </a:p>
          <a:p>
            <a:pPr marL="342900" lvl="1" indent="-342900">
              <a:buClr>
                <a:srgbClr val="057C18"/>
              </a:buClr>
              <a:defRPr/>
            </a:pPr>
            <a:r>
              <a:rPr lang="en-US" dirty="0" smtClean="0">
                <a:solidFill>
                  <a:srgbClr val="000000"/>
                </a:solidFill>
              </a:rPr>
              <a:t>Emmeline Ochiai </a:t>
            </a:r>
            <a:r>
              <a:rPr lang="en-US" dirty="0">
                <a:solidFill>
                  <a:srgbClr val="000000"/>
                </a:solidFill>
              </a:rPr>
              <a:t>(HHS/ODPHP)</a:t>
            </a:r>
          </a:p>
          <a:p>
            <a:pPr marL="342900" lvl="1" indent="-342900">
              <a:buClr>
                <a:srgbClr val="057C18"/>
              </a:buClr>
              <a:defRPr/>
            </a:pPr>
            <a:r>
              <a:rPr lang="en-US" dirty="0" smtClean="0">
                <a:solidFill>
                  <a:srgbClr val="000000"/>
                </a:solidFill>
              </a:rPr>
              <a:t>Theresa Devine (HHS/ODPHP)</a:t>
            </a:r>
          </a:p>
          <a:p>
            <a:pPr marL="342900" lvl="1" indent="-342900">
              <a:buClr>
                <a:srgbClr val="057C18"/>
              </a:buClr>
              <a:defRPr/>
            </a:pPr>
            <a:r>
              <a:rPr lang="en-US" dirty="0" smtClean="0">
                <a:solidFill>
                  <a:srgbClr val="000000"/>
                </a:solidFill>
              </a:rPr>
              <a:t>Ayanna Johnson (</a:t>
            </a:r>
            <a:r>
              <a:rPr lang="en-US" dirty="0">
                <a:solidFill>
                  <a:srgbClr val="000000"/>
                </a:solidFill>
              </a:rPr>
              <a:t>HHS/ODPHP)</a:t>
            </a:r>
          </a:p>
          <a:p>
            <a:pPr marL="342900" lvl="1" indent="-342900">
              <a:buClr>
                <a:srgbClr val="057C18"/>
              </a:buClr>
              <a:defRPr/>
            </a:pPr>
            <a:r>
              <a:rPr lang="en-US" dirty="0" smtClean="0">
                <a:solidFill>
                  <a:srgbClr val="000000"/>
                </a:solidFill>
              </a:rPr>
              <a:t>Yen Lin (HHS/ODPHP)</a:t>
            </a:r>
          </a:p>
        </p:txBody>
      </p:sp>
    </p:spTree>
    <p:extLst>
      <p:ext uri="{BB962C8B-B14F-4D97-AF65-F5344CB8AC3E}">
        <p14:creationId xmlns:p14="http://schemas.microsoft.com/office/powerpoint/2010/main" val="348338772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8"/>
          </p:nvPr>
        </p:nvSpPr>
        <p:spPr/>
        <p:txBody>
          <a:bodyPr/>
          <a:lstStyle/>
          <a:p>
            <a:fld id="{7391EDBC-5481-E248-9D04-B6CCC7FAB9E3}" type="slidenum">
              <a:rPr lang="en-US" smtClean="0">
                <a:solidFill>
                  <a:prstClr val="black"/>
                </a:solidFill>
              </a:rPr>
              <a:pPr/>
              <a:t>115</a:t>
            </a:fld>
            <a:endParaRPr lang="en-US" dirty="0">
              <a:solidFill>
                <a:prstClr val="black"/>
              </a:solidFill>
            </a:endParaRPr>
          </a:p>
        </p:txBody>
      </p:sp>
      <p:sp>
        <p:nvSpPr>
          <p:cNvPr id="7" name="Title 6"/>
          <p:cNvSpPr>
            <a:spLocks noGrp="1"/>
          </p:cNvSpPr>
          <p:nvPr>
            <p:ph type="title"/>
          </p:nvPr>
        </p:nvSpPr>
        <p:spPr/>
        <p:txBody>
          <a:bodyPr/>
          <a:lstStyle/>
          <a:p>
            <a:r>
              <a:rPr lang="en-US" b="1" dirty="0" smtClean="0"/>
              <a:t>Stay Connected </a:t>
            </a:r>
            <a:endParaRPr lang="en-US" b="1" dirty="0"/>
          </a:p>
        </p:txBody>
      </p:sp>
      <p:sp>
        <p:nvSpPr>
          <p:cNvPr id="10" name="Content Placeholder 2"/>
          <p:cNvSpPr txBox="1">
            <a:spLocks/>
          </p:cNvSpPr>
          <p:nvPr/>
        </p:nvSpPr>
        <p:spPr>
          <a:xfrm>
            <a:off x="1036320" y="777239"/>
            <a:ext cx="8641080" cy="5242561"/>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Font typeface="Arial" charset="0"/>
              <a:buNone/>
              <a:defRPr/>
            </a:pPr>
            <a:endParaRPr lang="en-US" b="1" cap="small" dirty="0" smtClean="0">
              <a:solidFill>
                <a:prstClr val="black"/>
              </a:solidFill>
              <a:ea typeface="ＭＳ Ｐゴシック"/>
              <a:cs typeface="Arial" charset="0"/>
            </a:endParaRPr>
          </a:p>
          <a:p>
            <a:pPr marL="0" indent="0" algn="ctr">
              <a:spcBef>
                <a:spcPts val="0"/>
              </a:spcBef>
              <a:buFont typeface="Arial" charset="0"/>
              <a:buNone/>
              <a:defRPr/>
            </a:pPr>
            <a:endParaRPr lang="en-US" b="1" cap="small" dirty="0" smtClean="0">
              <a:solidFill>
                <a:prstClr val="black"/>
              </a:solidFill>
              <a:ea typeface="ＭＳ Ｐゴシック"/>
              <a:cs typeface="Arial" charset="0"/>
            </a:endParaRPr>
          </a:p>
          <a:p>
            <a:pPr>
              <a:spcBef>
                <a:spcPts val="3000"/>
              </a:spcBef>
              <a:buFont typeface="Arial" charset="0"/>
              <a:buNone/>
              <a:defRPr/>
            </a:pPr>
            <a:r>
              <a:rPr lang="en-US" dirty="0" smtClean="0">
                <a:solidFill>
                  <a:prstClr val="black"/>
                </a:solidFill>
                <a:ea typeface="ＭＳ Ｐゴシック"/>
              </a:rPr>
              <a:t>			</a:t>
            </a:r>
            <a:r>
              <a:rPr lang="en-US" sz="2400" cap="small" dirty="0" smtClean="0">
                <a:solidFill>
                  <a:prstClr val="black"/>
                </a:solidFill>
                <a:latin typeface="Verdana" panose="020B0604030504040204" pitchFamily="34" charset="0"/>
                <a:ea typeface="Verdana" panose="020B0604030504040204" pitchFamily="34" charset="0"/>
                <a:cs typeface="Verdana" panose="020B0604030504040204" pitchFamily="34" charset="0"/>
              </a:rPr>
              <a:t>Web</a:t>
            </a:r>
            <a:r>
              <a:rPr lang="en-US" sz="2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healthypeople.gov</a:t>
            </a:r>
          </a:p>
          <a:p>
            <a:pPr>
              <a:spcBef>
                <a:spcPts val="3000"/>
              </a:spcBef>
              <a:buFont typeface="Arial" charset="0"/>
              <a:buNone/>
              <a:defRPr/>
            </a:pPr>
            <a:r>
              <a:rPr lang="en-US" sz="2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sz="2400" cap="small" dirty="0" smtClean="0">
                <a:solidFill>
                  <a:prstClr val="black"/>
                </a:solidFill>
                <a:latin typeface="Verdana" panose="020B0604030504040204" pitchFamily="34" charset="0"/>
                <a:ea typeface="Verdana" panose="020B0604030504040204" pitchFamily="34" charset="0"/>
                <a:cs typeface="Verdana" panose="020B0604030504040204" pitchFamily="34" charset="0"/>
              </a:rPr>
              <a:t>Email</a:t>
            </a:r>
            <a:r>
              <a:rPr lang="en-US" sz="2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healthypeople@hhs.gov</a:t>
            </a:r>
          </a:p>
          <a:p>
            <a:pPr>
              <a:spcBef>
                <a:spcPts val="3000"/>
              </a:spcBef>
              <a:buFont typeface="Arial" charset="0"/>
              <a:buNone/>
              <a:defRPr/>
            </a:pPr>
            <a:r>
              <a:rPr lang="en-US" sz="2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sz="2400" cap="small" dirty="0" smtClean="0">
                <a:solidFill>
                  <a:prstClr val="black"/>
                </a:solidFill>
                <a:latin typeface="Verdana" panose="020B0604030504040204" pitchFamily="34" charset="0"/>
                <a:ea typeface="Verdana" panose="020B0604030504040204" pitchFamily="34" charset="0"/>
                <a:cs typeface="Verdana" panose="020B0604030504040204" pitchFamily="34" charset="0"/>
              </a:rPr>
              <a:t>Twitter      </a:t>
            </a:r>
            <a:r>
              <a:rPr lang="en-US" sz="2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a:t>
            </a:r>
            <a:r>
              <a:rPr lang="en-US" sz="2400" dirty="0" err="1" smtClean="0">
                <a:solidFill>
                  <a:prstClr val="black"/>
                </a:solidFill>
                <a:latin typeface="Verdana" panose="020B0604030504040204" pitchFamily="34" charset="0"/>
                <a:ea typeface="Verdana" panose="020B0604030504040204" pitchFamily="34" charset="0"/>
                <a:cs typeface="Verdana" panose="020B0604030504040204" pitchFamily="34" charset="0"/>
              </a:rPr>
              <a:t>gohealthypeople</a:t>
            </a:r>
            <a:endParaRPr lang="en-US" sz="2400" dirty="0" smtClean="0">
              <a:solidFill>
                <a:prstClr val="black"/>
              </a:solidFill>
              <a:latin typeface="Verdana" panose="020B0604030504040204" pitchFamily="34" charset="0"/>
              <a:ea typeface="Verdana" panose="020B0604030504040204" pitchFamily="34" charset="0"/>
              <a:cs typeface="Verdana" panose="020B0604030504040204" pitchFamily="34" charset="0"/>
            </a:endParaRPr>
          </a:p>
          <a:p>
            <a:pPr>
              <a:spcBef>
                <a:spcPts val="3000"/>
              </a:spcBef>
              <a:buFont typeface="Arial" pitchFamily="34" charset="0"/>
              <a:buNone/>
              <a:defRPr/>
            </a:pPr>
            <a:r>
              <a:rPr lang="en-US" sz="2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sz="2400" cap="small" dirty="0" smtClean="0">
                <a:solidFill>
                  <a:prstClr val="black"/>
                </a:solidFill>
                <a:latin typeface="Verdana" panose="020B0604030504040204" pitchFamily="34" charset="0"/>
                <a:ea typeface="Verdana" panose="020B0604030504040204" pitchFamily="34" charset="0"/>
                <a:cs typeface="Verdana" panose="020B0604030504040204" pitchFamily="34" charset="0"/>
              </a:rPr>
              <a:t>LinkedIn</a:t>
            </a:r>
            <a:r>
              <a:rPr lang="en-US" sz="2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Healthy People 2020</a:t>
            </a:r>
          </a:p>
          <a:p>
            <a:pPr>
              <a:spcBef>
                <a:spcPts val="3000"/>
              </a:spcBef>
              <a:buFont typeface="Arial" pitchFamily="34" charset="0"/>
              <a:buNone/>
              <a:defRPr/>
            </a:pPr>
            <a:r>
              <a:rPr lang="en-US" sz="2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sz="2400" cap="small" dirty="0" smtClean="0">
                <a:solidFill>
                  <a:prstClr val="black"/>
                </a:solidFill>
                <a:latin typeface="Verdana" panose="020B0604030504040204" pitchFamily="34" charset="0"/>
                <a:ea typeface="Verdana" panose="020B0604030504040204" pitchFamily="34" charset="0"/>
                <a:cs typeface="Verdana" panose="020B0604030504040204" pitchFamily="34" charset="0"/>
              </a:rPr>
              <a:t>YouTube</a:t>
            </a:r>
            <a:r>
              <a:rPr lang="en-US" sz="2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ODPHP (search “healthy people”)</a:t>
            </a:r>
          </a:p>
        </p:txBody>
      </p:sp>
      <p:sp>
        <p:nvSpPr>
          <p:cNvPr id="11" name="Content Placeholder 2"/>
          <p:cNvSpPr txBox="1">
            <a:spLocks/>
          </p:cNvSpPr>
          <p:nvPr/>
        </p:nvSpPr>
        <p:spPr bwMode="auto">
          <a:xfrm>
            <a:off x="289560" y="1295400"/>
            <a:ext cx="8641080" cy="838200"/>
          </a:xfrm>
          <a:prstGeom prst="rect">
            <a:avLst/>
          </a:prstGeom>
          <a:noFill/>
          <a:ln w="9525">
            <a:noFill/>
            <a:miter lim="800000"/>
            <a:headEnd/>
            <a:tailEnd/>
          </a:ln>
        </p:spPr>
        <p:txBody>
          <a:bodyPr/>
          <a:lstStyle/>
          <a:p>
            <a:pPr algn="ctr">
              <a:buClr>
                <a:srgbClr val="97233F"/>
              </a:buClr>
              <a:buFont typeface="Arial" charset="0"/>
              <a:buNone/>
              <a:defRPr/>
            </a:pPr>
            <a:r>
              <a:rPr lang="en-US" sz="2800" kern="0" cap="small" dirty="0">
                <a:solidFill>
                  <a:srgbClr val="000000"/>
                </a:solidFill>
                <a:latin typeface="Verdana" panose="020B0604030504040204" pitchFamily="34" charset="0"/>
                <a:ea typeface="Verdana" panose="020B0604030504040204" pitchFamily="34" charset="0"/>
                <a:cs typeface="Verdana" panose="020B0604030504040204" pitchFamily="34" charset="0"/>
              </a:rPr>
              <a:t>Join the Healthy People Listserv &amp; Consortium</a:t>
            </a:r>
            <a:endParaRPr lang="en-US" sz="2800" kern="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pic>
        <p:nvPicPr>
          <p:cNvPr id="12" name="Picture 3" descr="Web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820" y="2214880"/>
            <a:ext cx="6302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Email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820" y="2926080"/>
            <a:ext cx="6096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Twitter logo"/>
          <p:cNvPicPr>
            <a:picLocks noChangeAspect="1" noChangeArrowheads="1"/>
          </p:cNvPicPr>
          <p:nvPr/>
        </p:nvPicPr>
        <p:blipFill>
          <a:blip r:embed="rId5" cstate="print"/>
          <a:srcRect/>
          <a:stretch>
            <a:fillRect/>
          </a:stretch>
        </p:blipFill>
        <p:spPr bwMode="auto">
          <a:xfrm>
            <a:off x="845820" y="3672840"/>
            <a:ext cx="671513" cy="654404"/>
          </a:xfrm>
          <a:prstGeom prst="rect">
            <a:avLst/>
          </a:prstGeom>
          <a:noFill/>
          <a:ln w="9525">
            <a:noFill/>
            <a:miter lim="800000"/>
            <a:headEnd/>
            <a:tailEnd/>
          </a:ln>
        </p:spPr>
      </p:pic>
      <p:pic>
        <p:nvPicPr>
          <p:cNvPr id="15" name="Picture 2" descr="LinkedIn logo and YouTube logo"/>
          <p:cNvPicPr>
            <a:picLocks noChangeAspect="1" noChangeArrowheads="1"/>
          </p:cNvPicPr>
          <p:nvPr/>
        </p:nvPicPr>
        <p:blipFill>
          <a:blip r:embed="rId6" cstate="print"/>
          <a:srcRect/>
          <a:stretch>
            <a:fillRect/>
          </a:stretch>
        </p:blipFill>
        <p:spPr bwMode="auto">
          <a:xfrm>
            <a:off x="785813" y="4437185"/>
            <a:ext cx="762000" cy="1582615"/>
          </a:xfrm>
          <a:prstGeom prst="rect">
            <a:avLst/>
          </a:prstGeom>
          <a:noFill/>
          <a:ln w="9525">
            <a:noFill/>
            <a:miter lim="800000"/>
            <a:headEnd/>
            <a:tailEnd/>
          </a:ln>
        </p:spPr>
      </p:pic>
    </p:spTree>
    <p:extLst>
      <p:ext uri="{BB962C8B-B14F-4D97-AF65-F5344CB8AC3E}">
        <p14:creationId xmlns:p14="http://schemas.microsoft.com/office/powerpoint/2010/main" val="36512917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descr="Picture of a logo on slide" title="Slide logo"/>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a:stretch>
            <a:fillRect/>
          </a:stretch>
        </p:blipFill>
        <p:spPr>
          <a:xfrm>
            <a:off x="7662672" y="6281929"/>
            <a:ext cx="1051560" cy="403423"/>
          </a:xfrm>
        </p:spPr>
      </p:pic>
      <p:sp>
        <p:nvSpPr>
          <p:cNvPr id="5" name="Title 4"/>
          <p:cNvSpPr>
            <a:spLocks noGrp="1"/>
          </p:cNvSpPr>
          <p:nvPr>
            <p:ph type="title"/>
          </p:nvPr>
        </p:nvSpPr>
        <p:spPr>
          <a:xfrm>
            <a:off x="0" y="1700659"/>
            <a:ext cx="9144000" cy="1195977"/>
          </a:xfrm>
        </p:spPr>
        <p:txBody>
          <a:bodyPr/>
          <a:lstStyle/>
          <a:p>
            <a:r>
              <a:rPr lang="en-US" sz="2600" b="1" dirty="0">
                <a:latin typeface="Verdana" panose="020B0604030504040204" pitchFamily="34" charset="0"/>
                <a:ea typeface="Verdana" panose="020B0604030504040204" pitchFamily="34" charset="0"/>
                <a:cs typeface="Verdana" panose="020B0604030504040204" pitchFamily="34" charset="0"/>
              </a:rPr>
              <a:t>Charles Rothwell, MBA, MS</a:t>
            </a:r>
            <a:br>
              <a:rPr lang="en-US" sz="2600" b="1" dirty="0">
                <a:latin typeface="Verdana" panose="020B0604030504040204" pitchFamily="34" charset="0"/>
                <a:ea typeface="Verdana" panose="020B0604030504040204" pitchFamily="34" charset="0"/>
                <a:cs typeface="Verdana" panose="020B0604030504040204" pitchFamily="34" charset="0"/>
              </a:rPr>
            </a:br>
            <a:r>
              <a:rPr lang="en-US" sz="2600" b="1" dirty="0">
                <a:latin typeface="Verdana" panose="020B0604030504040204" pitchFamily="34" charset="0"/>
                <a:ea typeface="Verdana" panose="020B0604030504040204" pitchFamily="34" charset="0"/>
                <a:cs typeface="Verdana" panose="020B0604030504040204" pitchFamily="34" charset="0"/>
              </a:rPr>
              <a:t>Director, National Center for Health Statistics</a:t>
            </a:r>
            <a:br>
              <a:rPr lang="en-US" sz="2600" b="1" dirty="0">
                <a:latin typeface="Verdana" panose="020B0604030504040204" pitchFamily="34" charset="0"/>
                <a:ea typeface="Verdana" panose="020B0604030504040204" pitchFamily="34" charset="0"/>
                <a:cs typeface="Verdana" panose="020B0604030504040204" pitchFamily="34" charset="0"/>
              </a:rPr>
            </a:br>
            <a:r>
              <a:rPr lang="en-US" sz="2600" b="1" dirty="0">
                <a:latin typeface="Verdana" panose="020B0604030504040204" pitchFamily="34" charset="0"/>
                <a:ea typeface="Verdana" panose="020B0604030504040204" pitchFamily="34" charset="0"/>
                <a:cs typeface="Verdana" panose="020B0604030504040204" pitchFamily="34" charset="0"/>
              </a:rPr>
              <a:t>Centers for Disease Control and Prevention</a:t>
            </a:r>
          </a:p>
        </p:txBody>
      </p:sp>
      <p:pic>
        <p:nvPicPr>
          <p:cNvPr id="7" name="Picture 6" descr="Logo for the Department of Health and Human Servic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971" y="6158828"/>
            <a:ext cx="644457" cy="644457"/>
          </a:xfrm>
          <a:prstGeom prst="rect">
            <a:avLst/>
          </a:prstGeom>
        </p:spPr>
      </p:pic>
      <p:pic>
        <p:nvPicPr>
          <p:cNvPr id="9" name="Picture 8" descr="Logo for Healthy People 20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6042296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solidFill>
                  <a:prstClr val="black"/>
                </a:solidFill>
              </a:rPr>
              <a:pPr/>
              <a:t>13</a:t>
            </a:fld>
            <a:endParaRPr lang="en-US" dirty="0">
              <a:solidFill>
                <a:prstClr val="black"/>
              </a:solidFill>
            </a:endParaRPr>
          </a:p>
        </p:txBody>
      </p:sp>
      <p:sp>
        <p:nvSpPr>
          <p:cNvPr id="11" name="Picture Placeholder 10" descr="Partner organization logo"/>
          <p:cNvSpPr>
            <a:spLocks noGrp="1"/>
          </p:cNvSpPr>
          <p:nvPr>
            <p:ph type="pic" sz="quarter" idx="21"/>
          </p:nvPr>
        </p:nvSpPr>
        <p:spPr/>
      </p:sp>
      <p:sp>
        <p:nvSpPr>
          <p:cNvPr id="10" name="Text Placeholder 9"/>
          <p:cNvSpPr>
            <a:spLocks noGrp="1"/>
          </p:cNvSpPr>
          <p:nvPr>
            <p:ph type="body" sz="quarter" idx="20"/>
          </p:nvPr>
        </p:nvSpPr>
        <p:spPr>
          <a:xfrm>
            <a:off x="371268" y="1572768"/>
            <a:ext cx="8703158" cy="3685032"/>
          </a:xfrm>
        </p:spPr>
        <p:txBody>
          <a:bodyPr>
            <a:normAutofit/>
          </a:bodyPr>
          <a:lstStyle/>
          <a:p>
            <a:pPr marL="347472" indent="-347472">
              <a:spcAft>
                <a:spcPts val="1800"/>
              </a:spcAft>
              <a:buSzPct val="150000"/>
              <a:buFont typeface="Wingdings" panose="05000000000000000000" pitchFamily="2" charset="2"/>
              <a:buChar char="§"/>
            </a:pPr>
            <a:r>
              <a:rPr lang="en-US" sz="2400" dirty="0">
                <a:latin typeface="Verdana" panose="020B0604030504040204" pitchFamily="34" charset="0"/>
                <a:ea typeface="Verdana" panose="020B0604030504040204" pitchFamily="34" charset="0"/>
                <a:cs typeface="Verdana" panose="020B0604030504040204" pitchFamily="34" charset="0"/>
              </a:rPr>
              <a:t>Tracking the Nation’s Progress </a:t>
            </a:r>
            <a:endParaRPr lang="en-US" sz="2400" dirty="0" smtClean="0">
              <a:latin typeface="Verdana" panose="020B0604030504040204" pitchFamily="34" charset="0"/>
              <a:ea typeface="Verdana" panose="020B0604030504040204" pitchFamily="34" charset="0"/>
              <a:cs typeface="Verdana" panose="020B0604030504040204" pitchFamily="34" charset="0"/>
            </a:endParaRPr>
          </a:p>
          <a:p>
            <a:pPr marL="347472" indent="-347472">
              <a:spcAft>
                <a:spcPts val="1800"/>
              </a:spcAft>
              <a:buSzPct val="150000"/>
              <a:buFont typeface="Wingdings" panose="05000000000000000000" pitchFamily="2" charset="2"/>
              <a:buChar char="§"/>
            </a:pPr>
            <a:endParaRPr lang="en-US" sz="2400" dirty="0">
              <a:latin typeface="Verdana" panose="020B0604030504040204" pitchFamily="34" charset="0"/>
              <a:ea typeface="Verdana" panose="020B0604030504040204" pitchFamily="34" charset="0"/>
              <a:cs typeface="Verdana" panose="020B0604030504040204" pitchFamily="34" charset="0"/>
            </a:endParaRPr>
          </a:p>
          <a:p>
            <a:pPr marL="347472" indent="-347472">
              <a:spcAft>
                <a:spcPts val="1800"/>
              </a:spcAft>
              <a:buSzPct val="150000"/>
              <a:buFont typeface="Wingdings" panose="05000000000000000000" pitchFamily="2" charset="2"/>
              <a:buChar char="§"/>
            </a:pPr>
            <a:r>
              <a:rPr lang="en-US" sz="2400" dirty="0">
                <a:latin typeface="Verdana" panose="020B0604030504040204" pitchFamily="34" charset="0"/>
                <a:ea typeface="Verdana" panose="020B0604030504040204" pitchFamily="34" charset="0"/>
                <a:cs typeface="Verdana" panose="020B0604030504040204" pitchFamily="34" charset="0"/>
              </a:rPr>
              <a:t>Arthritis, Osteoporosis, and Chronic </a:t>
            </a:r>
            <a:r>
              <a:rPr lang="en-US" sz="2400" dirty="0" smtClean="0">
                <a:latin typeface="Verdana" panose="020B0604030504040204" pitchFamily="34" charset="0"/>
                <a:ea typeface="Verdana" panose="020B0604030504040204" pitchFamily="34" charset="0"/>
                <a:cs typeface="Verdana" panose="020B0604030504040204" pitchFamily="34" charset="0"/>
              </a:rPr>
              <a:t>Back Conditions</a:t>
            </a:r>
          </a:p>
          <a:p>
            <a:pPr marL="347472" indent="-347472">
              <a:spcAft>
                <a:spcPts val="1800"/>
              </a:spcAft>
              <a:buSzPct val="150000"/>
              <a:buFont typeface="Wingdings" panose="05000000000000000000" pitchFamily="2" charset="2"/>
              <a:buChar char="§"/>
            </a:pPr>
            <a:endParaRPr lang="en-US" sz="2400" dirty="0">
              <a:latin typeface="Verdana" panose="020B0604030504040204" pitchFamily="34" charset="0"/>
              <a:ea typeface="Verdana" panose="020B0604030504040204" pitchFamily="34" charset="0"/>
              <a:cs typeface="Verdana" panose="020B0604030504040204" pitchFamily="34" charset="0"/>
            </a:endParaRPr>
          </a:p>
          <a:p>
            <a:pPr marL="347472" indent="-347472">
              <a:spcAft>
                <a:spcPts val="1800"/>
              </a:spcAft>
              <a:buSzPct val="150000"/>
              <a:buFont typeface="Wingdings" panose="05000000000000000000" pitchFamily="2" charset="2"/>
              <a:buChar char="§"/>
            </a:pPr>
            <a:r>
              <a:rPr lang="en-US" sz="2400" dirty="0">
                <a:latin typeface="Verdana" panose="020B0604030504040204" pitchFamily="34" charset="0"/>
                <a:ea typeface="Verdana" panose="020B0604030504040204" pitchFamily="34" charset="0"/>
                <a:cs typeface="Verdana" panose="020B0604030504040204" pitchFamily="34" charset="0"/>
              </a:rPr>
              <a:t>Heart Disease and Stroke</a:t>
            </a:r>
          </a:p>
          <a:p>
            <a:pPr marL="0" indent="0">
              <a:spcAft>
                <a:spcPts val="1800"/>
              </a:spcAft>
              <a:buNone/>
            </a:pPr>
            <a:endParaRPr lang="en-US" sz="2400" dirty="0">
              <a:latin typeface="Verdana" panose="020B0604030504040204" pitchFamily="34" charset="0"/>
              <a:ea typeface="Verdana" panose="020B0604030504040204" pitchFamily="34" charset="0"/>
              <a:cs typeface="Verdana" panose="020B0604030504040204" pitchFamily="34" charset="0"/>
            </a:endParaRPr>
          </a:p>
          <a:p>
            <a:pPr marL="0" indent="0">
              <a:spcAft>
                <a:spcPts val="1800"/>
              </a:spcAft>
              <a:buNone/>
            </a:pPr>
            <a:endParaRPr lang="en-US" sz="2400" dirty="0">
              <a:latin typeface="Verdana" panose="020B0604030504040204" pitchFamily="34" charset="0"/>
              <a:ea typeface="Verdana" panose="020B0604030504040204" pitchFamily="34" charset="0"/>
              <a:cs typeface="Verdana" panose="020B0604030504040204" pitchFamily="34" charset="0"/>
            </a:endParaRPr>
          </a:p>
          <a:p>
            <a:pPr lvl="1">
              <a:spcBef>
                <a:spcPts val="1200"/>
              </a:spcBef>
              <a:spcAft>
                <a:spcPts val="1800"/>
              </a:spcAft>
            </a:pPr>
            <a:endParaRPr lang="en-US" sz="2400" dirty="0">
              <a:latin typeface="Verdana" panose="020B0604030504040204" pitchFamily="34" charset="0"/>
              <a:ea typeface="Verdana" panose="020B0604030504040204" pitchFamily="34" charset="0"/>
              <a:cs typeface="Verdana" panose="020B0604030504040204" pitchFamily="34" charset="0"/>
            </a:endParaRPr>
          </a:p>
          <a:p>
            <a:pPr>
              <a:spcAft>
                <a:spcPts val="1800"/>
              </a:spcAft>
            </a:pPr>
            <a:endParaRPr lang="en-US" sz="2400" dirty="0">
              <a:latin typeface="Verdana" panose="020B0604030504040204" pitchFamily="34" charset="0"/>
              <a:ea typeface="Verdana" panose="020B0604030504040204" pitchFamily="34" charset="0"/>
              <a:cs typeface="Verdana" panose="020B0604030504040204" pitchFamily="34" charset="0"/>
            </a:endParaRPr>
          </a:p>
          <a:p>
            <a:pPr>
              <a:spcAft>
                <a:spcPts val="1800"/>
              </a:spcAft>
            </a:pPr>
            <a:endParaRPr lang="en-US" sz="2400" dirty="0">
              <a:latin typeface="Verdana" panose="020B0604030504040204" pitchFamily="34" charset="0"/>
              <a:ea typeface="Verdana" panose="020B0604030504040204" pitchFamily="34" charset="0"/>
              <a:cs typeface="Verdana" panose="020B0604030504040204" pitchFamily="34" charset="0"/>
            </a:endParaRPr>
          </a:p>
          <a:p>
            <a:pPr marL="0" indent="0">
              <a:spcAft>
                <a:spcPts val="1800"/>
              </a:spcAft>
              <a:buNone/>
            </a:pPr>
            <a:endParaRPr lang="en-US" sz="2400" dirty="0">
              <a:latin typeface="Verdana" panose="020B0604030504040204" pitchFamily="34" charset="0"/>
              <a:ea typeface="Verdana" panose="020B0604030504040204" pitchFamily="34" charset="0"/>
              <a:cs typeface="Verdana" panose="020B0604030504040204" pitchFamily="34" charset="0"/>
            </a:endParaRPr>
          </a:p>
          <a:p>
            <a:pPr>
              <a:spcAft>
                <a:spcPts val="1800"/>
              </a:spcAft>
            </a:pPr>
            <a:endParaRPr lang="en-US" sz="2400" dirty="0">
              <a:latin typeface="Verdana" panose="020B0604030504040204" pitchFamily="34" charset="0"/>
              <a:ea typeface="Verdana" panose="020B0604030504040204" pitchFamily="34" charset="0"/>
              <a:cs typeface="Verdana" panose="020B0604030504040204" pitchFamily="34" charset="0"/>
            </a:endParaRPr>
          </a:p>
          <a:p>
            <a:pPr>
              <a:spcAft>
                <a:spcPts val="1800"/>
              </a:spcAft>
            </a:pPr>
            <a:endParaRPr lang="en-US" sz="2400" dirty="0">
              <a:latin typeface="Verdana" panose="020B0604030504040204" pitchFamily="34" charset="0"/>
              <a:ea typeface="Verdana" panose="020B0604030504040204" pitchFamily="34" charset="0"/>
              <a:cs typeface="Verdana" panose="020B0604030504040204" pitchFamily="34" charset="0"/>
            </a:endParaRPr>
          </a:p>
          <a:p>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8" name="Title 7"/>
          <p:cNvSpPr>
            <a:spLocks noGrp="1"/>
          </p:cNvSpPr>
          <p:nvPr>
            <p:ph type="title"/>
          </p:nvPr>
        </p:nvSpPr>
        <p:spPr>
          <a:xfrm>
            <a:off x="627797" y="131762"/>
            <a:ext cx="6823881" cy="797628"/>
          </a:xfrm>
        </p:spPr>
        <p:txBody>
          <a:bodyPr/>
          <a:lstStyle/>
          <a:p>
            <a:pPr algn="ctr"/>
            <a:r>
              <a:rPr lang="en-US" sz="3200" b="1" dirty="0">
                <a:latin typeface="Verdana" panose="020B0604030504040204" pitchFamily="34" charset="0"/>
                <a:ea typeface="Verdana" panose="020B0604030504040204" pitchFamily="34" charset="0"/>
                <a:cs typeface="Verdana" panose="020B0604030504040204" pitchFamily="34" charset="0"/>
              </a:rPr>
              <a:t>Presentation Overview</a:t>
            </a:r>
            <a:endParaRPr lang="en-US" sz="3200"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descr="Blank box" title="Box"/>
          <p:cNvSpPr txBox="1"/>
          <p:nvPr/>
        </p:nvSpPr>
        <p:spPr>
          <a:xfrm>
            <a:off x="1010969" y="6374072"/>
            <a:ext cx="2556164" cy="369332"/>
          </a:xfrm>
          <a:prstGeom prst="rect">
            <a:avLst/>
          </a:prstGeom>
          <a:solidFill>
            <a:srgbClr val="FFFFFF"/>
          </a:solidFill>
        </p:spPr>
        <p:txBody>
          <a:bodyPr wrap="square" rtlCol="0">
            <a:spAutoFit/>
          </a:bodyPr>
          <a:lstStyle/>
          <a:p>
            <a:endParaRPr lang="en-US" dirty="0">
              <a:solidFill>
                <a:prstClr val="black"/>
              </a:solidFill>
            </a:endParaRPr>
          </a:p>
        </p:txBody>
      </p:sp>
      <p:sp>
        <p:nvSpPr>
          <p:cNvPr id="7" name="Rectangle 6" descr="Upcoming sections of the data presentation&#10;"/>
          <p:cNvSpPr/>
          <p:nvPr/>
        </p:nvSpPr>
        <p:spPr>
          <a:xfrm>
            <a:off x="263020" y="5975080"/>
            <a:ext cx="8655826"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Slide Number Placeholder 4"/>
          <p:cNvSpPr txBox="1">
            <a:spLocks/>
          </p:cNvSpPr>
          <p:nvPr/>
        </p:nvSpPr>
        <p:spPr>
          <a:xfrm>
            <a:off x="8640147" y="6547305"/>
            <a:ext cx="429265" cy="27432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defTabSz="457200"/>
            <a:fld id="{7391EDBC-5481-E248-9D04-B6CCC7FAB9E3}" type="slidenum">
              <a:rPr lang="en-US" sz="1400">
                <a:solidFill>
                  <a:prstClr val="black"/>
                </a:solidFill>
                <a:latin typeface="Verdana"/>
                <a:cs typeface="Verdana"/>
              </a:rPr>
              <a:pPr lvl="0" algn="r" defTabSz="457200"/>
              <a:t>13</a:t>
            </a:fld>
            <a:endParaRPr lang="en-US" sz="1400" dirty="0">
              <a:solidFill>
                <a:prstClr val="black"/>
              </a:solidFill>
              <a:latin typeface="Verdana"/>
              <a:cs typeface="Verdana"/>
            </a:endParaRPr>
          </a:p>
        </p:txBody>
      </p:sp>
    </p:spTree>
    <p:extLst>
      <p:ext uri="{BB962C8B-B14F-4D97-AF65-F5344CB8AC3E}">
        <p14:creationId xmlns:p14="http://schemas.microsoft.com/office/powerpoint/2010/main" val="4539769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descr="Upcoming sections of the data presentation&#10;"/>
          <p:cNvSpPr/>
          <p:nvPr/>
        </p:nvSpPr>
        <p:spPr>
          <a:xfrm>
            <a:off x="0" y="6041383"/>
            <a:ext cx="8948737"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descr="blank box" title="Box"/>
          <p:cNvSpPr txBox="1"/>
          <p:nvPr/>
        </p:nvSpPr>
        <p:spPr>
          <a:xfrm>
            <a:off x="1010969" y="6355411"/>
            <a:ext cx="2556164" cy="369332"/>
          </a:xfrm>
          <a:prstGeom prst="rect">
            <a:avLst/>
          </a:prstGeom>
          <a:solidFill>
            <a:srgbClr val="FFFFFF"/>
          </a:solidFill>
        </p:spPr>
        <p:txBody>
          <a:bodyPr wrap="square" rtlCol="0">
            <a:spAutoFit/>
          </a:bodyPr>
          <a:lstStyle/>
          <a:p>
            <a:endParaRPr lang="en-US" dirty="0">
              <a:solidFill>
                <a:prstClr val="black"/>
              </a:solidFill>
            </a:endParaRPr>
          </a:p>
        </p:txBody>
      </p:sp>
      <p:sp>
        <p:nvSpPr>
          <p:cNvPr id="2" name="Title 1"/>
          <p:cNvSpPr>
            <a:spLocks noGrp="1"/>
          </p:cNvSpPr>
          <p:nvPr>
            <p:ph type="title"/>
          </p:nvPr>
        </p:nvSpPr>
        <p:spPr>
          <a:xfrm>
            <a:off x="586854" y="264299"/>
            <a:ext cx="6892119" cy="1066800"/>
          </a:xfrm>
        </p:spPr>
        <p:txBody>
          <a:bodyPr/>
          <a:lstStyle/>
          <a:p>
            <a:r>
              <a:rPr lang="en-US" sz="3000" dirty="0">
                <a:solidFill>
                  <a:schemeClr val="bg1"/>
                </a:solidFill>
                <a:latin typeface="Verdana" panose="020B0604030504040204" pitchFamily="34" charset="0"/>
                <a:ea typeface="Verdana" panose="020B0604030504040204" pitchFamily="34" charset="0"/>
                <a:cs typeface="Verdana" panose="020B0604030504040204" pitchFamily="34" charset="0"/>
              </a:rPr>
              <a:t>Tracking the Nation’s Progress</a:t>
            </a:r>
          </a:p>
        </p:txBody>
      </p:sp>
      <p:sp>
        <p:nvSpPr>
          <p:cNvPr id="3" name="Content Placeholder 2"/>
          <p:cNvSpPr>
            <a:spLocks noGrp="1"/>
          </p:cNvSpPr>
          <p:nvPr>
            <p:ph sz="half" idx="1"/>
          </p:nvPr>
        </p:nvSpPr>
        <p:spPr>
          <a:xfrm>
            <a:off x="842387" y="1447799"/>
            <a:ext cx="7848600" cy="4572001"/>
          </a:xfrm>
        </p:spPr>
        <p:txBody>
          <a:bodyPr/>
          <a:lstStyle/>
          <a:p>
            <a:pPr marL="346075" lvl="1" indent="-346075">
              <a:spcBef>
                <a:spcPts val="0"/>
              </a:spcBef>
              <a:buClr>
                <a:schemeClr val="accent1"/>
              </a:buClr>
              <a:buSzPct val="120000"/>
              <a:buFont typeface="Arial" pitchFamily="34" charset="0"/>
              <a:buChar char="■"/>
            </a:pPr>
            <a:r>
              <a:rPr lang="en-US" sz="1800" dirty="0" smtClean="0">
                <a:latin typeface="Verdana" panose="020B0604030504040204" pitchFamily="34" charset="0"/>
                <a:ea typeface="Verdana" panose="020B0604030504040204" pitchFamily="34" charset="0"/>
                <a:cs typeface="Verdana" panose="020B0604030504040204" pitchFamily="34" charset="0"/>
              </a:rPr>
              <a:t>18 HP2020 Measurable Arthritis, Osteoporosis, and Chronic Back Conditions Objectives:</a:t>
            </a:r>
          </a:p>
          <a:p>
            <a:pPr marL="346075" lvl="1" indent="-346075">
              <a:spcBef>
                <a:spcPts val="0"/>
              </a:spcBef>
              <a:buClr>
                <a:schemeClr val="accent1"/>
              </a:buClr>
              <a:buFont typeface="Arial" pitchFamily="34" charset="0"/>
              <a:buChar char="■"/>
            </a:pPr>
            <a:endParaRPr lang="en-US" sz="1800" dirty="0">
              <a:latin typeface="Tahoma" panose="020B0604030504040204" pitchFamily="34" charset="0"/>
              <a:ea typeface="Tahoma" panose="020B0604030504040204" pitchFamily="34" charset="0"/>
              <a:cs typeface="Tahoma" panose="020B0604030504040204" pitchFamily="34" charset="0"/>
            </a:endParaRPr>
          </a:p>
          <a:p>
            <a:pPr marL="346075" lvl="1" indent="-346075">
              <a:spcBef>
                <a:spcPts val="0"/>
              </a:spcBef>
              <a:buClr>
                <a:schemeClr val="accent1"/>
              </a:buClr>
              <a:buFont typeface="Arial" pitchFamily="34" charset="0"/>
              <a:buChar char="■"/>
            </a:pPr>
            <a:endParaRPr lang="en-US" sz="1800" dirty="0" smtClean="0">
              <a:latin typeface="Tahoma" panose="020B0604030504040204" pitchFamily="34" charset="0"/>
              <a:ea typeface="Tahoma" panose="020B0604030504040204" pitchFamily="34" charset="0"/>
              <a:cs typeface="Tahoma" panose="020B0604030504040204" pitchFamily="34" charset="0"/>
            </a:endParaRPr>
          </a:p>
          <a:p>
            <a:pPr marL="346075" lvl="1" indent="-346075">
              <a:spcBef>
                <a:spcPts val="0"/>
              </a:spcBef>
              <a:buClr>
                <a:schemeClr val="accent1"/>
              </a:buClr>
              <a:buFont typeface="Arial" pitchFamily="34" charset="0"/>
              <a:buChar char="■"/>
            </a:pPr>
            <a:endParaRPr lang="en-US" sz="1800" dirty="0">
              <a:latin typeface="Tahoma" panose="020B0604030504040204" pitchFamily="34" charset="0"/>
              <a:ea typeface="Tahoma" panose="020B0604030504040204" pitchFamily="34" charset="0"/>
              <a:cs typeface="Tahoma" panose="020B0604030504040204" pitchFamily="34" charset="0"/>
            </a:endParaRPr>
          </a:p>
          <a:p>
            <a:pPr marL="0" lvl="1" indent="0">
              <a:spcBef>
                <a:spcPts val="0"/>
              </a:spcBef>
              <a:buClr>
                <a:schemeClr val="accent1"/>
              </a:buClr>
              <a:buNone/>
            </a:pPr>
            <a:endParaRPr lang="en-US" sz="1800" dirty="0" smtClean="0">
              <a:latin typeface="Tahoma" panose="020B0604030504040204" pitchFamily="34" charset="0"/>
              <a:ea typeface="Tahoma" panose="020B0604030504040204" pitchFamily="34" charset="0"/>
              <a:cs typeface="Tahoma" panose="020B0604030504040204" pitchFamily="34" charset="0"/>
            </a:endParaRPr>
          </a:p>
          <a:p>
            <a:pPr marL="0" lvl="1" indent="0">
              <a:spcBef>
                <a:spcPts val="0"/>
              </a:spcBef>
              <a:buClr>
                <a:schemeClr val="accent1"/>
              </a:buClr>
              <a:buNone/>
            </a:pPr>
            <a:endParaRPr lang="en-US" sz="1800" dirty="0" smtClean="0">
              <a:latin typeface="Tahoma" panose="020B0604030504040204" pitchFamily="34" charset="0"/>
              <a:ea typeface="Tahoma" panose="020B0604030504040204" pitchFamily="34" charset="0"/>
              <a:cs typeface="Tahoma" panose="020B0604030504040204" pitchFamily="34" charset="0"/>
            </a:endParaRPr>
          </a:p>
          <a:p>
            <a:pPr marL="346075" lvl="1" indent="-346075">
              <a:spcBef>
                <a:spcPts val="0"/>
              </a:spcBef>
              <a:buClr>
                <a:schemeClr val="accent1"/>
              </a:buClr>
              <a:buSzPct val="120000"/>
              <a:buFont typeface="Arial" pitchFamily="34" charset="0"/>
              <a:buChar char="■"/>
            </a:pPr>
            <a:r>
              <a:rPr lang="en-US" sz="1800" dirty="0" smtClean="0">
                <a:latin typeface="Verdana" panose="020B0604030504040204" pitchFamily="34" charset="0"/>
                <a:ea typeface="Verdana" panose="020B0604030504040204" pitchFamily="34" charset="0"/>
                <a:cs typeface="Verdana" panose="020B0604030504040204" pitchFamily="34" charset="0"/>
              </a:rPr>
              <a:t>37 </a:t>
            </a:r>
            <a:r>
              <a:rPr lang="en-US" sz="1800" dirty="0">
                <a:latin typeface="Verdana" panose="020B0604030504040204" pitchFamily="34" charset="0"/>
                <a:ea typeface="Verdana" panose="020B0604030504040204" pitchFamily="34" charset="0"/>
                <a:cs typeface="Verdana" panose="020B0604030504040204" pitchFamily="34" charset="0"/>
              </a:rPr>
              <a:t>HP2020 Measurable Heart Disease and Stroke Objectives:</a:t>
            </a:r>
          </a:p>
          <a:p>
            <a:pPr marL="0" lvl="1" indent="0">
              <a:spcBef>
                <a:spcPts val="0"/>
              </a:spcBef>
              <a:buClr>
                <a:schemeClr val="accent1"/>
              </a:buClr>
              <a:buNone/>
            </a:pPr>
            <a:endParaRPr lang="en-US" sz="1800" dirty="0" smtClean="0">
              <a:latin typeface="Tahoma" panose="020B0604030504040204" pitchFamily="34" charset="0"/>
              <a:ea typeface="Tahoma" panose="020B0604030504040204" pitchFamily="34" charset="0"/>
              <a:cs typeface="Tahoma" panose="020B0604030504040204" pitchFamily="34" charset="0"/>
            </a:endParaRPr>
          </a:p>
          <a:p>
            <a:pPr marL="346075" lvl="1" indent="-346075">
              <a:spcBef>
                <a:spcPts val="0"/>
              </a:spcBef>
              <a:buClr>
                <a:schemeClr val="accent1"/>
              </a:buClr>
              <a:buFont typeface="Arial" pitchFamily="34" charset="0"/>
              <a:buChar char="■"/>
            </a:pPr>
            <a:endParaRPr lang="en-US" sz="2200" dirty="0" smtClean="0">
              <a:latin typeface="Tahoma" panose="020B0604030504040204" pitchFamily="34" charset="0"/>
              <a:ea typeface="Tahoma" panose="020B0604030504040204" pitchFamily="34" charset="0"/>
              <a:cs typeface="Tahoma" panose="020B0604030504040204" pitchFamily="34" charset="0"/>
            </a:endParaRPr>
          </a:p>
          <a:p>
            <a:pPr marL="346075" lvl="1" indent="-346075">
              <a:spcBef>
                <a:spcPts val="0"/>
              </a:spcBef>
              <a:spcAft>
                <a:spcPts val="0"/>
              </a:spcAft>
              <a:buClr>
                <a:schemeClr val="accent1"/>
              </a:buClr>
              <a:buFont typeface="Arial" pitchFamily="34" charset="0"/>
              <a:buChar char="■"/>
            </a:pPr>
            <a:endParaRPr lang="en-US" sz="1800" dirty="0" smtClean="0">
              <a:latin typeface="Tahoma" panose="020B0604030504040204" pitchFamily="34" charset="0"/>
              <a:ea typeface="Tahoma" panose="020B0604030504040204" pitchFamily="34" charset="0"/>
              <a:cs typeface="Tahoma" panose="020B0604030504040204" pitchFamily="34" charset="0"/>
            </a:endParaRPr>
          </a:p>
          <a:p>
            <a:pPr marL="346075" lvl="1" indent="0">
              <a:spcBef>
                <a:spcPts val="0"/>
              </a:spcBef>
              <a:spcAft>
                <a:spcPts val="0"/>
              </a:spcAft>
              <a:buClr>
                <a:srgbClr val="008000"/>
              </a:buClr>
              <a:buSzPct val="150000"/>
              <a:buNone/>
            </a:pPr>
            <a:r>
              <a:rPr lang="en-US" dirty="0" smtClean="0">
                <a:latin typeface="Tahoma" panose="020B0604030504040204" pitchFamily="34" charset="0"/>
                <a:ea typeface="Tahoma" panose="020B0604030504040204" pitchFamily="34" charset="0"/>
                <a:cs typeface="Tahoma" panose="020B0604030504040204" pitchFamily="34" charset="0"/>
              </a:rPr>
              <a:t>	</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8" name="Text Placeholder 16"/>
          <p:cNvSpPr txBox="1">
            <a:spLocks/>
          </p:cNvSpPr>
          <p:nvPr/>
        </p:nvSpPr>
        <p:spPr bwMode="auto">
          <a:xfrm>
            <a:off x="0" y="5991238"/>
            <a:ext cx="8795092" cy="7806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indent="0">
              <a:buFont typeface="Arial" pitchFamily="34" charset="0"/>
              <a:buNone/>
            </a:pPr>
            <a:r>
              <a:rPr lang="en-US" sz="1050" kern="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NOTES: </a:t>
            </a:r>
            <a:r>
              <a:rPr lang="en-US" sz="1050" kern="0" dirty="0">
                <a:solidFill>
                  <a:prstClr val="black"/>
                </a:solidFill>
                <a:latin typeface="Verdana" panose="020B0604030504040204" pitchFamily="34" charset="0"/>
                <a:ea typeface="Verdana" panose="020B0604030504040204" pitchFamily="34" charset="0"/>
                <a:cs typeface="Verdana" panose="020B0604030504040204" pitchFamily="34" charset="0"/>
              </a:rPr>
              <a:t>The Arthritis, Osteoporosis, and Chronic Back Conditions Topic Area added 4 </a:t>
            </a:r>
            <a:r>
              <a:rPr lang="en-US" sz="1050" kern="0" dirty="0" smtClean="0">
                <a:solidFill>
                  <a:prstClr val="black"/>
                </a:solidFill>
                <a:latin typeface="Verdana" panose="020B0604030504040204" pitchFamily="34" charset="0"/>
                <a:ea typeface="Verdana" panose="020B0604030504040204" pitchFamily="34" charset="0"/>
                <a:cs typeface="Verdana" panose="020B0604030504040204" pitchFamily="34" charset="0"/>
              </a:rPr>
              <a:t>developmental </a:t>
            </a:r>
            <a:r>
              <a:rPr lang="en-US" sz="1050" kern="0" dirty="0">
                <a:solidFill>
                  <a:prstClr val="black"/>
                </a:solidFill>
                <a:latin typeface="Verdana" panose="020B0604030504040204" pitchFamily="34" charset="0"/>
                <a:ea typeface="Verdana" panose="020B0604030504040204" pitchFamily="34" charset="0"/>
                <a:cs typeface="Verdana" panose="020B0604030504040204" pitchFamily="34" charset="0"/>
              </a:rPr>
              <a:t>objectives on generic pain issues in 2014, which are not addressed in this Progress Review. </a:t>
            </a:r>
            <a:r>
              <a:rPr lang="en-US" sz="1050" kern="0" dirty="0" smtClean="0">
                <a:solidFill>
                  <a:prstClr val="black"/>
                </a:solidFill>
                <a:latin typeface="Verdana" panose="020B0604030504040204" pitchFamily="34" charset="0"/>
                <a:ea typeface="Verdana" panose="020B0604030504040204" pitchFamily="34" charset="0"/>
                <a:cs typeface="Verdana" panose="020B0604030504040204" pitchFamily="34" charset="0"/>
              </a:rPr>
              <a:t>The Heart Disease and Stroke Topic </a:t>
            </a:r>
            <a:r>
              <a:rPr lang="en-US" sz="1050" kern="0" dirty="0">
                <a:solidFill>
                  <a:prstClr val="black"/>
                </a:solidFill>
                <a:latin typeface="Verdana" panose="020B0604030504040204" pitchFamily="34" charset="0"/>
                <a:ea typeface="Verdana" panose="020B0604030504040204" pitchFamily="34" charset="0"/>
                <a:cs typeface="Verdana" panose="020B0604030504040204" pitchFamily="34" charset="0"/>
              </a:rPr>
              <a:t>Area </a:t>
            </a:r>
            <a:r>
              <a:rPr lang="en-US" sz="1050" kern="0" dirty="0" smtClean="0">
                <a:solidFill>
                  <a:prstClr val="black"/>
                </a:solidFill>
                <a:latin typeface="Verdana" panose="020B0604030504040204" pitchFamily="34" charset="0"/>
                <a:ea typeface="Verdana" panose="020B0604030504040204" pitchFamily="34" charset="0"/>
                <a:cs typeface="Verdana" panose="020B0604030504040204" pitchFamily="34" charset="0"/>
              </a:rPr>
              <a:t>contains 13 developmental objectives. </a:t>
            </a:r>
            <a:r>
              <a:rPr lang="en-US" sz="1050" kern="0" dirty="0">
                <a:solidFill>
                  <a:prstClr val="black"/>
                </a:solidFill>
                <a:latin typeface="Verdana" panose="020B0604030504040204" pitchFamily="34" charset="0"/>
                <a:ea typeface="Verdana" panose="020B0604030504040204" pitchFamily="34" charset="0"/>
                <a:cs typeface="Verdana" panose="020B0604030504040204" pitchFamily="34" charset="0"/>
              </a:rPr>
              <a:t>Measurable </a:t>
            </a:r>
            <a:r>
              <a:rPr lang="en-US" sz="1050" kern="0" dirty="0" smtClean="0">
                <a:solidFill>
                  <a:prstClr val="black"/>
                </a:solidFill>
                <a:latin typeface="Verdana" panose="020B0604030504040204" pitchFamily="34" charset="0"/>
                <a:ea typeface="Verdana" panose="020B0604030504040204" pitchFamily="34" charset="0"/>
                <a:cs typeface="Verdana" panose="020B0604030504040204" pitchFamily="34" charset="0"/>
              </a:rPr>
              <a:t>objectives are defined as having at least one data point currently available, or a baseline, and anticipate additional data points throughout the decade to track progress. Informational objectives are also measurable </a:t>
            </a:r>
            <a:r>
              <a:rPr lang="en-US" sz="1050" kern="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objectives, however, they do not have a target associated with their data. </a:t>
            </a:r>
            <a:endPar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4" name="Oval 3" descr="This is a dark green oval symbol representing the number of objectives that have met the target for Educational and Community-Based Programs topic area." title="Target met Symbol for Educational and Community-Based Programs"/>
          <p:cNvSpPr/>
          <p:nvPr/>
        </p:nvSpPr>
        <p:spPr bwMode="auto">
          <a:xfrm>
            <a:off x="1676822" y="2178331"/>
            <a:ext cx="228600" cy="228600"/>
          </a:xfrm>
          <a:prstGeom prst="ellipse">
            <a:avLst/>
          </a:prstGeom>
          <a:solidFill>
            <a:srgbClr val="00703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dirty="0">
              <a:solidFill>
                <a:srgbClr val="000000"/>
              </a:solidFill>
              <a:latin typeface="Arial" charset="0"/>
            </a:endParaRPr>
          </a:p>
        </p:txBody>
      </p:sp>
      <p:sp>
        <p:nvSpPr>
          <p:cNvPr id="7" name="Oval 6" descr="This is a yellow oval symbol representing the objectives that have little or no detectable change in the Educational and Community-Based Programs topic area." title="Little of no detectable change legend symbol for Educational and Community-Based Programs"/>
          <p:cNvSpPr/>
          <p:nvPr/>
        </p:nvSpPr>
        <p:spPr bwMode="auto">
          <a:xfrm>
            <a:off x="1676822" y="2449524"/>
            <a:ext cx="228600" cy="228600"/>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dirty="0">
              <a:solidFill>
                <a:srgbClr val="000000"/>
              </a:solidFill>
              <a:latin typeface="Arial" charset="0"/>
            </a:endParaRPr>
          </a:p>
        </p:txBody>
      </p:sp>
      <p:sp>
        <p:nvSpPr>
          <p:cNvPr id="11" name="Oval 10" descr="This is a dark green oval symbol representing the number of objectives that met the target in the Health Communication and Health IT topic area.&#10;" title="Target Met Legend Symbol for Health Communication and Health IT"/>
          <p:cNvSpPr/>
          <p:nvPr/>
        </p:nvSpPr>
        <p:spPr bwMode="auto">
          <a:xfrm>
            <a:off x="1676822" y="3836111"/>
            <a:ext cx="228600" cy="228600"/>
          </a:xfrm>
          <a:prstGeom prst="ellipse">
            <a:avLst/>
          </a:prstGeom>
          <a:solidFill>
            <a:srgbClr val="007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srgbClr val="000000"/>
              </a:solidFill>
              <a:latin typeface="Arial" charset="0"/>
            </a:endParaRPr>
          </a:p>
        </p:txBody>
      </p:sp>
      <p:sp>
        <p:nvSpPr>
          <p:cNvPr id="12" name="Oval 11" descr="This is a light green oval symbol representing the number of objectives that are improving in the Health Communication and Health IT topic area." title="Health Communication and Health IT legend symbol"/>
          <p:cNvSpPr/>
          <p:nvPr/>
        </p:nvSpPr>
        <p:spPr bwMode="auto">
          <a:xfrm>
            <a:off x="1676822" y="4092959"/>
            <a:ext cx="228600" cy="228600"/>
          </a:xfrm>
          <a:prstGeom prst="ellipse">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srgbClr val="000000"/>
              </a:solidFill>
              <a:latin typeface="Arial" charset="0"/>
            </a:endParaRPr>
          </a:p>
        </p:txBody>
      </p:sp>
      <p:sp>
        <p:nvSpPr>
          <p:cNvPr id="13" name="Oval 12" descr="This is a yellow oval symbol representing the number of objective that have little or no detectable change in the Health Communication and Health IT topic area." title="Little or no detectable change legend symbol"/>
          <p:cNvSpPr/>
          <p:nvPr/>
        </p:nvSpPr>
        <p:spPr bwMode="auto">
          <a:xfrm>
            <a:off x="1676822" y="4369511"/>
            <a:ext cx="228600" cy="228600"/>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srgbClr val="000000"/>
              </a:solidFill>
              <a:latin typeface="Arial" charset="0"/>
            </a:endParaRPr>
          </a:p>
        </p:txBody>
      </p:sp>
      <p:sp>
        <p:nvSpPr>
          <p:cNvPr id="14" name="Oval 13" descr="This is a red oval symbol representing the number of objectives that are getting worse in the Health Communication and Health IT topic area." title="Getting worse legend symbol"/>
          <p:cNvSpPr/>
          <p:nvPr/>
        </p:nvSpPr>
        <p:spPr bwMode="auto">
          <a:xfrm>
            <a:off x="1676822" y="4654855"/>
            <a:ext cx="228600" cy="228600"/>
          </a:xfrm>
          <a:prstGeom prst="ellipse">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srgbClr val="000000"/>
              </a:solidFill>
              <a:latin typeface="Arial" charset="0"/>
            </a:endParaRPr>
          </a:p>
        </p:txBody>
      </p:sp>
      <p:sp>
        <p:nvSpPr>
          <p:cNvPr id="15" name="Oval 14" descr="This is a gray oval symbol representing the number of baseline data only objectives in the Health Communication and Health IT topic area." title="Baseline data only legend symbol"/>
          <p:cNvSpPr/>
          <p:nvPr/>
        </p:nvSpPr>
        <p:spPr bwMode="auto">
          <a:xfrm>
            <a:off x="1676822" y="4949927"/>
            <a:ext cx="228600" cy="228600"/>
          </a:xfrm>
          <a:prstGeom prst="ellipse">
            <a:avLst/>
          </a:prstGeom>
          <a:solidFill>
            <a:srgbClr val="BFBFB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srgbClr val="000000"/>
              </a:solidFill>
              <a:latin typeface="Arial" charset="0"/>
            </a:endParaRPr>
          </a:p>
        </p:txBody>
      </p:sp>
      <p:sp>
        <p:nvSpPr>
          <p:cNvPr id="16" name="Slide Number Placeholder 4"/>
          <p:cNvSpPr txBox="1">
            <a:spLocks/>
          </p:cNvSpPr>
          <p:nvPr/>
        </p:nvSpPr>
        <p:spPr>
          <a:xfrm>
            <a:off x="8621487" y="6555549"/>
            <a:ext cx="447926" cy="266076"/>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400" dirty="0" smtClean="0">
                <a:latin typeface="Verdana" panose="020B0604030504040204" pitchFamily="34" charset="0"/>
                <a:ea typeface="Verdana" panose="020B0604030504040204" pitchFamily="34" charset="0"/>
                <a:cs typeface="Verdana" panose="020B0604030504040204" pitchFamily="34" charset="0"/>
              </a:rPr>
              <a:t>14</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5" name="Table 4" descr="This table defines the colored oval shaped symbols for the Educational and Community-Based Programs topic area." title="Measurable  Educational and Community-Based Program Objectives"/>
          <p:cNvGraphicFramePr>
            <a:graphicFrameLocks noGrp="1"/>
          </p:cNvGraphicFramePr>
          <p:nvPr>
            <p:extLst/>
          </p:nvPr>
        </p:nvGraphicFramePr>
        <p:xfrm>
          <a:off x="1992390" y="2128520"/>
          <a:ext cx="4759038" cy="822960"/>
        </p:xfrm>
        <a:graphic>
          <a:graphicData uri="http://schemas.openxmlformats.org/drawingml/2006/table">
            <a:tbl>
              <a:tblPr firstRow="1" bandRow="1">
                <a:tableStyleId>{5C22544A-7EE6-4342-B048-85BDC9FD1C3A}</a:tableStyleId>
              </a:tblPr>
              <a:tblGrid>
                <a:gridCol w="512511"/>
                <a:gridCol w="4246527"/>
              </a:tblGrid>
              <a:tr h="220381">
                <a:tc>
                  <a:txBody>
                    <a:bodyPr/>
                    <a:lstStyle/>
                    <a:p>
                      <a:pPr algn="r"/>
                      <a:r>
                        <a:rPr lang="en-US" sz="1800" b="0" dirty="0" smtClean="0">
                          <a:solidFill>
                            <a:schemeClr val="tx1"/>
                          </a:solidFill>
                          <a:latin typeface="Verdana" panose="020B0604030504040204" pitchFamily="34" charset="0"/>
                          <a:ea typeface="Verdana" panose="020B0604030504040204" pitchFamily="34" charset="0"/>
                          <a:cs typeface="Verdana" panose="020B0604030504040204" pitchFamily="34" charset="0"/>
                        </a:rPr>
                        <a:t>2</a:t>
                      </a:r>
                      <a:endParaRPr lang="en-US" sz="1800" b="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latin typeface="Verdana" panose="020B0604030504040204" pitchFamily="34" charset="0"/>
                          <a:ea typeface="Verdana" panose="020B0604030504040204" pitchFamily="34" charset="0"/>
                          <a:cs typeface="Verdana" panose="020B0604030504040204" pitchFamily="34" charset="0"/>
                        </a:rPr>
                        <a:t>Target met</a:t>
                      </a: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20381">
                <a:tc>
                  <a:txBody>
                    <a:bodyPr/>
                    <a:lstStyle/>
                    <a:p>
                      <a:pPr algn="r"/>
                      <a:r>
                        <a:rPr lang="en-US" sz="1800" dirty="0" smtClean="0">
                          <a:latin typeface="Verdana" panose="020B0604030504040204" pitchFamily="34" charset="0"/>
                          <a:ea typeface="Verdana" panose="020B0604030504040204" pitchFamily="34" charset="0"/>
                          <a:cs typeface="Verdana" panose="020B0604030504040204" pitchFamily="34" charset="0"/>
                        </a:rPr>
                        <a:t>133</a:t>
                      </a:r>
                      <a:endParaRPr lang="en-US" sz="1800" dirty="0">
                        <a:latin typeface="Verdana" panose="020B0604030504040204" pitchFamily="34" charset="0"/>
                        <a:ea typeface="Verdana" panose="020B0604030504040204" pitchFamily="34" charset="0"/>
                        <a:cs typeface="Verdana" panose="020B0604030504040204" pitchFamily="34" charset="0"/>
                      </a:endParaRP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Verdana" panose="020B0604030504040204" pitchFamily="34" charset="0"/>
                          <a:ea typeface="Verdana" panose="020B0604030504040204" pitchFamily="34" charset="0"/>
                          <a:cs typeface="Verdana" panose="020B0604030504040204" pitchFamily="34" charset="0"/>
                        </a:rPr>
                        <a:t>Little or no detectable change</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Getting worse</a:t>
                      </a: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8" name="Oval 17" descr="This is a blue oval symbol representing the number of informational objectives in the Educational and Community-Based Programs topic area." title="Informational Legend Symbol"/>
          <p:cNvSpPr/>
          <p:nvPr/>
        </p:nvSpPr>
        <p:spPr bwMode="auto">
          <a:xfrm>
            <a:off x="1676822" y="5226889"/>
            <a:ext cx="228600" cy="228600"/>
          </a:xfrm>
          <a:prstGeom prst="ellipse">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srgbClr val="000000"/>
              </a:solidFill>
              <a:latin typeface="Arial" charset="0"/>
            </a:endParaRPr>
          </a:p>
        </p:txBody>
      </p:sp>
      <p:sp>
        <p:nvSpPr>
          <p:cNvPr id="20" name="Oval 19" descr="This is a red oval symbol representing the number of objectives that are getting worse in the Health Communication and Health IT topic area." title="Getting worse legend symbol"/>
          <p:cNvSpPr/>
          <p:nvPr/>
        </p:nvSpPr>
        <p:spPr bwMode="auto">
          <a:xfrm>
            <a:off x="1676822" y="2722880"/>
            <a:ext cx="228600" cy="228600"/>
          </a:xfrm>
          <a:prstGeom prst="ellipse">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dirty="0">
              <a:solidFill>
                <a:srgbClr val="000000"/>
              </a:solidFill>
              <a:latin typeface="Arial" charset="0"/>
            </a:endParaRPr>
          </a:p>
        </p:txBody>
      </p:sp>
      <p:graphicFrame>
        <p:nvGraphicFramePr>
          <p:cNvPr id="21" name="Table 20" descr="This table defines the colored oval shaped symbols for the Educational and Community-Based Programs topic area." title="Measurable  Educational and Community-Based Program Objectives"/>
          <p:cNvGraphicFramePr>
            <a:graphicFrameLocks noGrp="1"/>
          </p:cNvGraphicFramePr>
          <p:nvPr>
            <p:extLst/>
          </p:nvPr>
        </p:nvGraphicFramePr>
        <p:xfrm>
          <a:off x="1992390" y="3821253"/>
          <a:ext cx="4759038" cy="1645920"/>
        </p:xfrm>
        <a:graphic>
          <a:graphicData uri="http://schemas.openxmlformats.org/drawingml/2006/table">
            <a:tbl>
              <a:tblPr firstRow="1" bandRow="1">
                <a:tableStyleId>{5C22544A-7EE6-4342-B048-85BDC9FD1C3A}</a:tableStyleId>
              </a:tblPr>
              <a:tblGrid>
                <a:gridCol w="512511"/>
                <a:gridCol w="4246527"/>
              </a:tblGrid>
              <a:tr h="220381">
                <a:tc>
                  <a:txBody>
                    <a:bodyPr/>
                    <a:lstStyle/>
                    <a:p>
                      <a:pPr algn="r"/>
                      <a:r>
                        <a:rPr lang="en-US" sz="1800" b="0" dirty="0" smtClean="0">
                          <a:solidFill>
                            <a:schemeClr val="tx1"/>
                          </a:solidFill>
                          <a:latin typeface="Verdana" panose="020B0604030504040204" pitchFamily="34" charset="0"/>
                          <a:ea typeface="Verdana" panose="020B0604030504040204" pitchFamily="34" charset="0"/>
                          <a:cs typeface="Verdana" panose="020B0604030504040204" pitchFamily="34" charset="0"/>
                        </a:rPr>
                        <a:t>15</a:t>
                      </a:r>
                    </a:p>
                    <a:p>
                      <a:pPr algn="r"/>
                      <a:r>
                        <a:rPr lang="en-US" sz="1800" b="0" dirty="0" smtClean="0">
                          <a:solidFill>
                            <a:schemeClr val="tx1"/>
                          </a:solidFill>
                          <a:latin typeface="Verdana" panose="020B0604030504040204" pitchFamily="34" charset="0"/>
                          <a:ea typeface="Verdana" panose="020B0604030504040204" pitchFamily="34" charset="0"/>
                          <a:cs typeface="Verdana" panose="020B0604030504040204" pitchFamily="34" charset="0"/>
                        </a:rPr>
                        <a:t>8</a:t>
                      </a:r>
                      <a:endParaRPr lang="en-US" sz="1800" b="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latin typeface="Verdana" panose="020B0604030504040204" pitchFamily="34" charset="0"/>
                          <a:ea typeface="Verdana" panose="020B0604030504040204" pitchFamily="34" charset="0"/>
                          <a:cs typeface="Verdana" panose="020B0604030504040204" pitchFamily="34" charset="0"/>
                        </a:rPr>
                        <a:t>Target met</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latin typeface="Verdana" panose="020B0604030504040204" pitchFamily="34" charset="0"/>
                          <a:ea typeface="Verdana" panose="020B0604030504040204" pitchFamily="34" charset="0"/>
                          <a:cs typeface="Verdana" panose="020B0604030504040204" pitchFamily="34" charset="0"/>
                        </a:rPr>
                        <a:t>Improving</a:t>
                      </a: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20381">
                <a:tc>
                  <a:txBody>
                    <a:bodyPr/>
                    <a:lstStyle/>
                    <a:p>
                      <a:pPr algn="r"/>
                      <a:r>
                        <a:rPr lang="en-US" sz="1800" dirty="0" smtClean="0">
                          <a:latin typeface="Verdana" panose="020B0604030504040204" pitchFamily="34" charset="0"/>
                          <a:ea typeface="Verdana" panose="020B0604030504040204" pitchFamily="34" charset="0"/>
                          <a:cs typeface="Verdana" panose="020B0604030504040204" pitchFamily="34" charset="0"/>
                        </a:rPr>
                        <a:t>10</a:t>
                      </a:r>
                    </a:p>
                    <a:p>
                      <a:pPr algn="r"/>
                      <a:r>
                        <a:rPr lang="en-US" sz="1800" dirty="0" smtClean="0">
                          <a:latin typeface="Verdana" panose="020B0604030504040204" pitchFamily="34" charset="0"/>
                          <a:ea typeface="Verdana" panose="020B0604030504040204" pitchFamily="34" charset="0"/>
                          <a:cs typeface="Verdana" panose="020B0604030504040204" pitchFamily="34" charset="0"/>
                        </a:rPr>
                        <a:t>2</a:t>
                      </a:r>
                    </a:p>
                    <a:p>
                      <a:pPr algn="r"/>
                      <a:r>
                        <a:rPr lang="en-US" sz="1800" dirty="0" smtClean="0">
                          <a:latin typeface="Verdana" panose="020B0604030504040204" pitchFamily="34" charset="0"/>
                          <a:ea typeface="Verdana" panose="020B0604030504040204" pitchFamily="34" charset="0"/>
                          <a:cs typeface="Verdana" panose="020B0604030504040204" pitchFamily="34" charset="0"/>
                        </a:rPr>
                        <a:t>1</a:t>
                      </a:r>
                    </a:p>
                    <a:p>
                      <a:pPr algn="r"/>
                      <a:r>
                        <a:rPr lang="en-US" sz="1800" dirty="0" smtClean="0">
                          <a:latin typeface="Verdana" panose="020B0604030504040204" pitchFamily="34" charset="0"/>
                          <a:ea typeface="Verdana" panose="020B0604030504040204" pitchFamily="34" charset="0"/>
                          <a:cs typeface="Verdana" panose="020B0604030504040204" pitchFamily="34" charset="0"/>
                        </a:rPr>
                        <a:t>1</a:t>
                      </a:r>
                      <a:endParaRPr lang="en-US" sz="1800" dirty="0">
                        <a:latin typeface="Verdana" panose="020B0604030504040204" pitchFamily="34" charset="0"/>
                        <a:ea typeface="Verdana" panose="020B0604030504040204" pitchFamily="34" charset="0"/>
                        <a:cs typeface="Verdana" panose="020B0604030504040204" pitchFamily="34" charset="0"/>
                      </a:endParaRP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Verdana" panose="020B0604030504040204" pitchFamily="34" charset="0"/>
                          <a:ea typeface="Verdana" panose="020B0604030504040204" pitchFamily="34" charset="0"/>
                          <a:cs typeface="Verdana" panose="020B0604030504040204" pitchFamily="34" charset="0"/>
                        </a:rPr>
                        <a:t>Little or no detectable change</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Getting worse</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Baseline data only</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Informational</a:t>
                      </a: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20763263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descr="Upcoming sections of the data presentation&#10;"/>
          <p:cNvSpPr/>
          <p:nvPr/>
        </p:nvSpPr>
        <p:spPr>
          <a:xfrm>
            <a:off x="0" y="6041383"/>
            <a:ext cx="8948737"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Content Placeholder 3"/>
          <p:cNvSpPr>
            <a:spLocks noGrp="1"/>
          </p:cNvSpPr>
          <p:nvPr>
            <p:ph idx="1"/>
          </p:nvPr>
        </p:nvSpPr>
        <p:spPr>
          <a:xfrm>
            <a:off x="870598" y="1240783"/>
            <a:ext cx="7892401" cy="5212080"/>
          </a:xfrm>
        </p:spPr>
        <p:txBody>
          <a:bodyPr/>
          <a:lstStyle/>
          <a:p>
            <a:pPr>
              <a:spcBef>
                <a:spcPts val="600"/>
              </a:spcBef>
              <a:spcAft>
                <a:spcPts val="1200"/>
              </a:spcAft>
              <a:buClr>
                <a:schemeClr val="accent1"/>
              </a:buClr>
              <a:buSzPct val="150000"/>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Tracking the Nation’s Progress </a:t>
            </a:r>
          </a:p>
          <a:p>
            <a:pPr>
              <a:spcBef>
                <a:spcPts val="600"/>
              </a:spcBef>
              <a:spcAft>
                <a:spcPts val="1200"/>
              </a:spcAft>
              <a:buClr>
                <a:schemeClr val="accent1"/>
              </a:buClr>
              <a:buSzPct val="150000"/>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Arthritis, Osteoporosis, and Chronic Back </a:t>
            </a:r>
            <a:r>
              <a:rPr lang="en-US" dirty="0" smtClean="0">
                <a:latin typeface="Verdana" panose="020B0604030504040204" pitchFamily="34" charset="0"/>
                <a:ea typeface="Verdana" panose="020B0604030504040204" pitchFamily="34" charset="0"/>
                <a:cs typeface="Verdana" panose="020B0604030504040204" pitchFamily="34" charset="0"/>
              </a:rPr>
              <a:t>Conditions</a:t>
            </a:r>
          </a:p>
          <a:p>
            <a:pPr lvl="1">
              <a:spcAft>
                <a:spcPts val="1200"/>
              </a:spcAft>
              <a:buClr>
                <a:srgbClr val="000000"/>
              </a:buClr>
              <a:buFont typeface="Wingdings" panose="05000000000000000000" pitchFamily="2" charset="2"/>
              <a:buChar char="§"/>
            </a:pPr>
            <a:r>
              <a:rPr lang="en-US" altLang="en-US" dirty="0">
                <a:latin typeface="Verdana" panose="020B0604030504040204" pitchFamily="34" charset="0"/>
                <a:ea typeface="Verdana" panose="020B0604030504040204" pitchFamily="34" charset="0"/>
                <a:cs typeface="Verdana" panose="020B0604030504040204" pitchFamily="34" charset="0"/>
              </a:rPr>
              <a:t>Burden</a:t>
            </a:r>
          </a:p>
          <a:p>
            <a:pPr lvl="1">
              <a:spcAft>
                <a:spcPts val="1200"/>
              </a:spcAft>
              <a:buClr>
                <a:srgbClr val="000000"/>
              </a:buClr>
              <a:buFont typeface="Wingdings" panose="05000000000000000000" pitchFamily="2" charset="2"/>
              <a:buChar char="§"/>
            </a:pPr>
            <a:r>
              <a:rPr lang="en-US" altLang="en-US" dirty="0">
                <a:latin typeface="Verdana" panose="020B0604030504040204" pitchFamily="34" charset="0"/>
                <a:ea typeface="Verdana" panose="020B0604030504040204" pitchFamily="34" charset="0"/>
                <a:cs typeface="Verdana" panose="020B0604030504040204" pitchFamily="34" charset="0"/>
              </a:rPr>
              <a:t>Activity Limitations due to Arthritis and </a:t>
            </a:r>
            <a:r>
              <a:rPr lang="en-US" dirty="0">
                <a:latin typeface="Verdana" panose="020B0604030504040204" pitchFamily="34" charset="0"/>
                <a:ea typeface="Verdana" panose="020B0604030504040204" pitchFamily="34" charset="0"/>
                <a:cs typeface="Verdana" panose="020B0604030504040204" pitchFamily="34" charset="0"/>
              </a:rPr>
              <a:t>Chronic Back Conditions</a:t>
            </a:r>
          </a:p>
          <a:p>
            <a:pPr lvl="1">
              <a:spcAft>
                <a:spcPts val="1200"/>
              </a:spcAft>
              <a:buClr>
                <a:srgbClr val="000000"/>
              </a:buClr>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Counseling </a:t>
            </a:r>
            <a:r>
              <a:rPr lang="en-US" dirty="0">
                <a:latin typeface="Verdana" panose="020B0604030504040204" pitchFamily="34" charset="0"/>
                <a:ea typeface="Verdana" panose="020B0604030504040204" pitchFamily="34" charset="0"/>
                <a:cs typeface="Verdana" panose="020B0604030504040204" pitchFamily="34" charset="0"/>
              </a:rPr>
              <a:t>for Weight Reduction and Physical Activity among Adults with </a:t>
            </a:r>
            <a:r>
              <a:rPr lang="en-US" dirty="0" smtClean="0">
                <a:latin typeface="Verdana" panose="020B0604030504040204" pitchFamily="34" charset="0"/>
                <a:ea typeface="Verdana" panose="020B0604030504040204" pitchFamily="34" charset="0"/>
                <a:cs typeface="Verdana" panose="020B0604030504040204" pitchFamily="34" charset="0"/>
              </a:rPr>
              <a:t>Arthritis</a:t>
            </a:r>
          </a:p>
          <a:p>
            <a:pPr lvl="1">
              <a:spcAft>
                <a:spcPts val="1200"/>
              </a:spcAft>
              <a:buClr>
                <a:srgbClr val="000000"/>
              </a:buClr>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Osteoporosis Prevalence</a:t>
            </a:r>
          </a:p>
          <a:p>
            <a:pPr>
              <a:spcBef>
                <a:spcPts val="600"/>
              </a:spcBef>
              <a:spcAft>
                <a:spcPts val="1200"/>
              </a:spcAft>
              <a:buClr>
                <a:schemeClr val="accent1"/>
              </a:buClr>
              <a:buSzPct val="150000"/>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Heart Disease and Stroke</a:t>
            </a:r>
          </a:p>
          <a:p>
            <a:pPr>
              <a:spcBef>
                <a:spcPts val="600"/>
              </a:spcBef>
              <a:spcAft>
                <a:spcPts val="1200"/>
              </a:spcAft>
              <a:buClr>
                <a:schemeClr val="accent1"/>
              </a:buClr>
              <a:buFont typeface="Wingdings" panose="05000000000000000000" pitchFamily="2" charset="2"/>
              <a:buChar char="§"/>
            </a:pPr>
            <a:endParaRPr lang="en-US" dirty="0">
              <a:latin typeface="Verdana" panose="020B0604030504040204" pitchFamily="34" charset="0"/>
              <a:ea typeface="Verdana" panose="020B0604030504040204" pitchFamily="34" charset="0"/>
              <a:cs typeface="Verdana" panose="020B0604030504040204" pitchFamily="34" charset="0"/>
            </a:endParaRPr>
          </a:p>
          <a:p>
            <a:pPr marL="0" indent="0">
              <a:spcBef>
                <a:spcPts val="600"/>
              </a:spcBef>
              <a:spcAft>
                <a:spcPts val="1200"/>
              </a:spcAft>
              <a:buNone/>
            </a:pPr>
            <a:endParaRPr lang="en-US" dirty="0" smtClean="0">
              <a:latin typeface="Verdana" panose="020B0604030504040204" pitchFamily="34" charset="0"/>
              <a:ea typeface="Verdana" panose="020B0604030504040204" pitchFamily="34" charset="0"/>
              <a:cs typeface="Verdana" panose="020B0604030504040204" pitchFamily="34" charset="0"/>
            </a:endParaRPr>
          </a:p>
          <a:p>
            <a:pPr lvl="1">
              <a:spcAft>
                <a:spcPts val="1200"/>
              </a:spcAft>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600"/>
              </a:spcBef>
              <a:spcAft>
                <a:spcPts val="1200"/>
              </a:spcAft>
            </a:pPr>
            <a:endParaRPr lang="en-US" dirty="0" smtClean="0">
              <a:latin typeface="Verdana" panose="020B0604030504040204" pitchFamily="34" charset="0"/>
              <a:ea typeface="Verdana" panose="020B0604030504040204" pitchFamily="34" charset="0"/>
              <a:cs typeface="Verdana" panose="020B0604030504040204" pitchFamily="34" charset="0"/>
            </a:endParaRPr>
          </a:p>
          <a:p>
            <a:pPr>
              <a:spcBef>
                <a:spcPts val="600"/>
              </a:spcBef>
              <a:spcAft>
                <a:spcPts val="1200"/>
              </a:spcAft>
            </a:pPr>
            <a:endParaRPr lang="en-US" dirty="0" smtClean="0">
              <a:latin typeface="Verdana" panose="020B0604030504040204" pitchFamily="34" charset="0"/>
              <a:ea typeface="Verdana" panose="020B0604030504040204" pitchFamily="34" charset="0"/>
              <a:cs typeface="Verdana" panose="020B0604030504040204" pitchFamily="34" charset="0"/>
            </a:endParaRPr>
          </a:p>
          <a:p>
            <a:pPr marL="0" indent="0">
              <a:spcBef>
                <a:spcPts val="600"/>
              </a:spcBef>
              <a:spcAft>
                <a:spcPts val="1200"/>
              </a:spcAft>
              <a:buNone/>
            </a:pPr>
            <a:endParaRPr lang="en-US" dirty="0" smtClean="0">
              <a:latin typeface="Verdana" panose="020B0604030504040204" pitchFamily="34" charset="0"/>
              <a:ea typeface="Verdana" panose="020B0604030504040204" pitchFamily="34" charset="0"/>
              <a:cs typeface="Verdana" panose="020B0604030504040204" pitchFamily="34" charset="0"/>
            </a:endParaRPr>
          </a:p>
          <a:p>
            <a:pPr>
              <a:spcBef>
                <a:spcPts val="600"/>
              </a:spcBef>
              <a:spcAft>
                <a:spcPts val="1200"/>
              </a:spcAft>
            </a:pPr>
            <a:endParaRPr lang="en-US" dirty="0" smtClean="0">
              <a:latin typeface="Verdana" panose="020B0604030504040204" pitchFamily="34" charset="0"/>
              <a:ea typeface="Verdana" panose="020B0604030504040204" pitchFamily="34" charset="0"/>
              <a:cs typeface="Verdana" panose="020B0604030504040204" pitchFamily="34" charset="0"/>
            </a:endParaRPr>
          </a:p>
          <a:p>
            <a:pPr>
              <a:spcBef>
                <a:spcPts val="600"/>
              </a:spcBef>
              <a:spcAft>
                <a:spcPts val="1200"/>
              </a:spcAft>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7" name="Title 6"/>
          <p:cNvSpPr>
            <a:spLocks noGrp="1"/>
          </p:cNvSpPr>
          <p:nvPr>
            <p:ph type="title"/>
          </p:nvPr>
        </p:nvSpPr>
        <p:spPr>
          <a:xfrm>
            <a:off x="600501" y="180109"/>
            <a:ext cx="6892120" cy="1066800"/>
          </a:xfrm>
        </p:spPr>
        <p:txBody>
          <a:bodyPr/>
          <a:lstStyle/>
          <a:p>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Presentation Outline</a:t>
            </a:r>
          </a:p>
        </p:txBody>
      </p:sp>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latin typeface="Verdana" panose="020B0604030504040204" pitchFamily="34" charset="0"/>
                <a:ea typeface="Verdana" panose="020B0604030504040204" pitchFamily="34" charset="0"/>
                <a:cs typeface="Verdana" panose="020B0604030504040204" pitchFamily="34" charset="0"/>
              </a:rPr>
              <a:pPr algn="r">
                <a:defRPr/>
              </a:pPr>
              <a:t>15</a:t>
            </a:fld>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descr="Upcoming sections of the data presentation&#10;"/>
          <p:cNvSpPr/>
          <p:nvPr/>
        </p:nvSpPr>
        <p:spPr>
          <a:xfrm>
            <a:off x="687369" y="1124787"/>
            <a:ext cx="7315200" cy="6400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descr="Upcoming sections of the data presentation&#10;"/>
          <p:cNvSpPr/>
          <p:nvPr/>
        </p:nvSpPr>
        <p:spPr>
          <a:xfrm>
            <a:off x="816768" y="5736381"/>
            <a:ext cx="7315200" cy="82296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558252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descr="Upcoming sections of the data presentation&#10;"/>
          <p:cNvSpPr/>
          <p:nvPr/>
        </p:nvSpPr>
        <p:spPr>
          <a:xfrm>
            <a:off x="0" y="6041383"/>
            <a:ext cx="8948737"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descr="blank space" title="blank box"/>
          <p:cNvSpPr txBox="1"/>
          <p:nvPr/>
        </p:nvSpPr>
        <p:spPr>
          <a:xfrm>
            <a:off x="1028700" y="6315133"/>
            <a:ext cx="2556164" cy="369332"/>
          </a:xfrm>
          <a:prstGeom prst="rect">
            <a:avLst/>
          </a:prstGeom>
          <a:solidFill>
            <a:srgbClr val="FFFFFF"/>
          </a:solidFill>
        </p:spPr>
        <p:txBody>
          <a:bodyPr wrap="square" rtlCol="0">
            <a:spAutoFit/>
          </a:bodyPr>
          <a:lstStyle/>
          <a:p>
            <a:endParaRPr lang="en-US" dirty="0">
              <a:solidFill>
                <a:prstClr val="black"/>
              </a:solidFill>
            </a:endParaRPr>
          </a:p>
        </p:txBody>
      </p:sp>
      <p:sp>
        <p:nvSpPr>
          <p:cNvPr id="7" name="Title 3"/>
          <p:cNvSpPr>
            <a:spLocks noGrp="1"/>
          </p:cNvSpPr>
          <p:nvPr>
            <p:ph type="title"/>
          </p:nvPr>
        </p:nvSpPr>
        <p:spPr>
          <a:xfrm>
            <a:off x="613062" y="206115"/>
            <a:ext cx="6852263" cy="1295400"/>
          </a:xfrm>
          <a:ln/>
        </p:spPr>
        <p:txBody>
          <a:bodyPr>
            <a:noAutofit/>
          </a:bodyPr>
          <a:lstStyle/>
          <a:p>
            <a:pPr algn="ctr" fontAlgn="auto">
              <a:spcAft>
                <a:spcPts val="0"/>
              </a:spcAft>
              <a:defRPr/>
            </a:pP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Burden of Arthritis</a:t>
            </a:r>
          </a:p>
        </p:txBody>
      </p:sp>
      <p:sp>
        <p:nvSpPr>
          <p:cNvPr id="6" name="Content Placeholder 3"/>
          <p:cNvSpPr txBox="1">
            <a:spLocks/>
          </p:cNvSpPr>
          <p:nvPr/>
        </p:nvSpPr>
        <p:spPr bwMode="auto">
          <a:xfrm>
            <a:off x="613062" y="1408915"/>
            <a:ext cx="8343901" cy="46725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a:spcBef>
                <a:spcPct val="50000"/>
              </a:spcBef>
              <a:buClr>
                <a:srgbClr val="057C18"/>
              </a:buClr>
            </a:pPr>
            <a:r>
              <a:rPr lang="en-US" altLang="en-US" sz="2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Arthritis </a:t>
            </a:r>
            <a:r>
              <a:rPr lang="en-US" altLang="en-US" sz="2200" dirty="0">
                <a:solidFill>
                  <a:srgbClr val="000000"/>
                </a:solidFill>
                <a:latin typeface="Verdana" panose="020B0604030504040204" pitchFamily="34" charset="0"/>
                <a:ea typeface="Verdana" panose="020B0604030504040204" pitchFamily="34" charset="0"/>
                <a:cs typeface="Verdana" panose="020B0604030504040204" pitchFamily="34" charset="0"/>
              </a:rPr>
              <a:t>is </a:t>
            </a:r>
            <a:r>
              <a:rPr lang="en-US" altLang="en-US" sz="22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a leading </a:t>
            </a:r>
            <a:r>
              <a:rPr lang="en-US" altLang="en-US" sz="2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cause </a:t>
            </a:r>
            <a:r>
              <a:rPr lang="en-US" altLang="en-US" sz="2200" dirty="0">
                <a:solidFill>
                  <a:srgbClr val="000000"/>
                </a:solidFill>
                <a:latin typeface="Verdana" panose="020B0604030504040204" pitchFamily="34" charset="0"/>
                <a:ea typeface="Verdana" panose="020B0604030504040204" pitchFamily="34" charset="0"/>
                <a:cs typeface="Verdana" panose="020B0604030504040204" pitchFamily="34" charset="0"/>
              </a:rPr>
              <a:t>of </a:t>
            </a:r>
            <a:r>
              <a:rPr lang="en-US" altLang="en-US" sz="2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disability.</a:t>
            </a:r>
          </a:p>
          <a:p>
            <a:pPr>
              <a:spcBef>
                <a:spcPct val="50000"/>
              </a:spcBef>
              <a:buClr>
                <a:srgbClr val="057C18"/>
              </a:buClr>
            </a:pPr>
            <a:r>
              <a:rPr lang="en-US" altLang="en-US" sz="2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In 2015, 55.4 </a:t>
            </a:r>
            <a:r>
              <a:rPr lang="en-US" altLang="en-US" sz="2200" dirty="0">
                <a:solidFill>
                  <a:srgbClr val="000000"/>
                </a:solidFill>
                <a:latin typeface="Verdana" panose="020B0604030504040204" pitchFamily="34" charset="0"/>
                <a:ea typeface="Verdana" panose="020B0604030504040204" pitchFamily="34" charset="0"/>
                <a:cs typeface="Verdana" panose="020B0604030504040204" pitchFamily="34" charset="0"/>
              </a:rPr>
              <a:t>million (</a:t>
            </a:r>
            <a:r>
              <a:rPr lang="en-US" altLang="en-US" sz="2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22.9%) adults aged 18</a:t>
            </a:r>
            <a:r>
              <a:rPr lang="en-US" altLang="en-US" sz="2200"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altLang="en-US" sz="2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and over in the United States had doctor-diagnosed arthritis.</a:t>
            </a:r>
          </a:p>
          <a:p>
            <a:pPr>
              <a:spcBef>
                <a:spcPct val="50000"/>
              </a:spcBef>
              <a:buClr>
                <a:srgbClr val="057C18"/>
              </a:buClr>
            </a:pPr>
            <a:r>
              <a:rPr lang="en-US" altLang="en-US" sz="2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In 2015, 58% of adults with doctor-diagnosed arthritis were </a:t>
            </a:r>
            <a:r>
              <a:rPr lang="en-US" altLang="en-US" sz="2200" dirty="0">
                <a:solidFill>
                  <a:srgbClr val="000000"/>
                </a:solidFill>
                <a:latin typeface="Verdana" panose="020B0604030504040204" pitchFamily="34" charset="0"/>
                <a:ea typeface="Verdana" panose="020B0604030504040204" pitchFamily="34" charset="0"/>
                <a:cs typeface="Verdana" panose="020B0604030504040204" pitchFamily="34" charset="0"/>
              </a:rPr>
              <a:t>in the working age population (18-64); </a:t>
            </a:r>
            <a:r>
              <a:rPr lang="en-US" altLang="en-US" sz="2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42% were </a:t>
            </a:r>
            <a:r>
              <a:rPr lang="en-US" altLang="en-US" sz="2200" dirty="0">
                <a:solidFill>
                  <a:srgbClr val="000000"/>
                </a:solidFill>
                <a:latin typeface="Verdana" panose="020B0604030504040204" pitchFamily="34" charset="0"/>
                <a:ea typeface="Verdana" panose="020B0604030504040204" pitchFamily="34" charset="0"/>
                <a:cs typeface="Verdana" panose="020B0604030504040204" pitchFamily="34" charset="0"/>
              </a:rPr>
              <a:t>in the older adult </a:t>
            </a:r>
            <a:r>
              <a:rPr lang="en-US" altLang="en-US" sz="2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population (65+).</a:t>
            </a:r>
          </a:p>
          <a:p>
            <a:pPr>
              <a:spcBef>
                <a:spcPct val="50000"/>
              </a:spcBef>
              <a:buClr>
                <a:srgbClr val="057C18"/>
              </a:buClr>
            </a:pPr>
            <a:r>
              <a:rPr lang="en-US" altLang="en-US" sz="2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By 2040, the prevalence </a:t>
            </a:r>
            <a:r>
              <a:rPr lang="en-US" altLang="en-US" sz="2200" dirty="0">
                <a:solidFill>
                  <a:srgbClr val="000000"/>
                </a:solidFill>
                <a:latin typeface="Verdana" panose="020B0604030504040204" pitchFamily="34" charset="0"/>
                <a:ea typeface="Verdana" panose="020B0604030504040204" pitchFamily="34" charset="0"/>
                <a:cs typeface="Verdana" panose="020B0604030504040204" pitchFamily="34" charset="0"/>
              </a:rPr>
              <a:t>of arthritis is projected to increase </a:t>
            </a:r>
            <a:r>
              <a:rPr lang="en-US" altLang="en-US" sz="2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42% </a:t>
            </a:r>
            <a:r>
              <a:rPr lang="en-US" altLang="en-US" sz="2200" dirty="0">
                <a:solidFill>
                  <a:srgbClr val="000000"/>
                </a:solidFill>
                <a:latin typeface="Verdana" panose="020B0604030504040204" pitchFamily="34" charset="0"/>
                <a:ea typeface="Verdana" panose="020B0604030504040204" pitchFamily="34" charset="0"/>
                <a:cs typeface="Verdana" panose="020B0604030504040204" pitchFamily="34" charset="0"/>
              </a:rPr>
              <a:t>to 78.4 million (25.9% of U.S. adults</a:t>
            </a:r>
            <a:r>
              <a:rPr lang="en-US" altLang="en-US" sz="2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t>
            </a:r>
          </a:p>
          <a:p>
            <a:pPr marL="346075" lvl="1" indent="0">
              <a:spcBef>
                <a:spcPct val="50000"/>
              </a:spcBef>
              <a:buClr>
                <a:prstClr val="black"/>
              </a:buClr>
              <a:buFont typeface="Calibri" pitchFamily="34" charset="0"/>
              <a:buNone/>
            </a:pPr>
            <a:endParaRPr lang="en-US" altLang="en-US"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346075" lvl="1" indent="0">
              <a:spcBef>
                <a:spcPct val="50000"/>
              </a:spcBef>
              <a:buClr>
                <a:prstClr val="black"/>
              </a:buClr>
              <a:buFont typeface="Calibri" pitchFamily="34" charset="0"/>
              <a:buNone/>
            </a:pPr>
            <a:endParaRPr lang="en-US" altLang="en-US"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lvl="1">
              <a:spcBef>
                <a:spcPct val="50000"/>
              </a:spcBef>
              <a:buClr>
                <a:prstClr val="black"/>
              </a:buClr>
            </a:pPr>
            <a:endParaRPr lang="en-US" altLang="en-US" sz="28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lvl="1">
              <a:spcBef>
                <a:spcPct val="50000"/>
              </a:spcBef>
              <a:buClr>
                <a:prstClr val="black"/>
              </a:buClr>
            </a:pPr>
            <a:endParaRPr lang="en-US" altLang="en-US" sz="28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spcBef>
                <a:spcPct val="50000"/>
              </a:spcBef>
            </a:pPr>
            <a:endParaRPr lang="en-US"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lvl="1">
              <a:spcBef>
                <a:spcPct val="50000"/>
              </a:spcBef>
              <a:buClr>
                <a:srgbClr val="000000"/>
              </a:buClr>
              <a:buFont typeface="Wingdings" panose="05000000000000000000" pitchFamily="2" charset="2"/>
              <a:buChar char="§"/>
            </a:pPr>
            <a:endParaRPr lang="en-US" kern="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endParaRPr lang="en-US" kern="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 Placeholder 4"/>
          <p:cNvSpPr txBox="1">
            <a:spLocks/>
          </p:cNvSpPr>
          <p:nvPr/>
        </p:nvSpPr>
        <p:spPr>
          <a:xfrm>
            <a:off x="0" y="5851375"/>
            <a:ext cx="9144000" cy="11186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SOURCES: </a:t>
            </a:r>
            <a:r>
              <a:rPr lang="en-US" sz="1000" dirty="0" err="1" smtClean="0">
                <a:solidFill>
                  <a:prstClr val="black"/>
                </a:solidFill>
                <a:latin typeface="Verdana" panose="020B0604030504040204" pitchFamily="34" charset="0"/>
                <a:ea typeface="Verdana" panose="020B0604030504040204" pitchFamily="34" charset="0"/>
                <a:cs typeface="Verdana" panose="020B0604030504040204" pitchFamily="34" charset="0"/>
              </a:rPr>
              <a:t>Brault</a:t>
            </a: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MW, </a:t>
            </a:r>
            <a:r>
              <a:rPr lang="en-US" sz="1000" dirty="0" err="1" smtClean="0">
                <a:solidFill>
                  <a:prstClr val="black"/>
                </a:solidFill>
                <a:latin typeface="Verdana" panose="020B0604030504040204" pitchFamily="34" charset="0"/>
                <a:ea typeface="Verdana" panose="020B0604030504040204" pitchFamily="34" charset="0"/>
                <a:cs typeface="Verdana" panose="020B0604030504040204" pitchFamily="34" charset="0"/>
              </a:rPr>
              <a:t>Hootman</a:t>
            </a: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JM, Helmick CG, </a:t>
            </a:r>
            <a:r>
              <a:rPr lang="en-US" sz="1000" dirty="0" err="1" smtClean="0">
                <a:solidFill>
                  <a:prstClr val="black"/>
                </a:solidFill>
                <a:latin typeface="Verdana" panose="020B0604030504040204" pitchFamily="34" charset="0"/>
                <a:ea typeface="Verdana" panose="020B0604030504040204" pitchFamily="34" charset="0"/>
                <a:cs typeface="Verdana" panose="020B0604030504040204" pitchFamily="34" charset="0"/>
              </a:rPr>
              <a:t>Theis</a:t>
            </a: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KA, </a:t>
            </a:r>
            <a:r>
              <a:rPr lang="en-US" sz="1000" dirty="0" err="1" smtClean="0">
                <a:solidFill>
                  <a:prstClr val="black"/>
                </a:solidFill>
                <a:latin typeface="Verdana" panose="020B0604030504040204" pitchFamily="34" charset="0"/>
                <a:ea typeface="Verdana" panose="020B0604030504040204" pitchFamily="34" charset="0"/>
                <a:cs typeface="Verdana" panose="020B0604030504040204" pitchFamily="34" charset="0"/>
              </a:rPr>
              <a:t>Armour</a:t>
            </a: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BS. Prevalence and most common causes of disability among adults--United States, 2005. MMWR: Morbidity and Mortality Weekly Report. 2009;58(16):421-6. Blackwell DL, </a:t>
            </a:r>
            <a:r>
              <a:rPr lang="en-US" sz="1000" dirty="0" err="1" smtClean="0">
                <a:solidFill>
                  <a:prstClr val="black"/>
                </a:solidFill>
                <a:latin typeface="Verdana" panose="020B0604030504040204" pitchFamily="34" charset="0"/>
                <a:ea typeface="Verdana" panose="020B0604030504040204" pitchFamily="34" charset="0"/>
                <a:cs typeface="Verdana" panose="020B0604030504040204" pitchFamily="34" charset="0"/>
              </a:rPr>
              <a:t>Villarroel</a:t>
            </a: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MA. Tables of Summary Health Statistics for U.S. Adults: 2015 National Health Interview Survey. National Center for Health Statistics. 2016. Available from: </a:t>
            </a: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hlinkClick r:id="rId3"/>
              </a:rPr>
              <a:t>https://ftp.cdc.gov/pub/Health_Statistics/NCHS/NHIS/SHS/2015_SHS_Table_A-4.pdf</a:t>
            </a: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sz="1000" dirty="0" err="1" smtClean="0">
                <a:solidFill>
                  <a:prstClr val="black"/>
                </a:solidFill>
                <a:latin typeface="Verdana" panose="020B0604030504040204" pitchFamily="34" charset="0"/>
                <a:ea typeface="Verdana" panose="020B0604030504040204" pitchFamily="34" charset="0"/>
                <a:cs typeface="Verdana" panose="020B0604030504040204" pitchFamily="34" charset="0"/>
              </a:rPr>
              <a:t>Hootman</a:t>
            </a: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JM, Helmick CG, Barbour KE, </a:t>
            </a:r>
            <a:r>
              <a:rPr lang="en-US" sz="1000" dirty="0" err="1" smtClean="0">
                <a:solidFill>
                  <a:prstClr val="black"/>
                </a:solidFill>
                <a:latin typeface="Verdana" panose="020B0604030504040204" pitchFamily="34" charset="0"/>
                <a:ea typeface="Verdana" panose="020B0604030504040204" pitchFamily="34" charset="0"/>
                <a:cs typeface="Verdana" panose="020B0604030504040204" pitchFamily="34" charset="0"/>
              </a:rPr>
              <a:t>Theis</a:t>
            </a: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KA, Boring MA. Updated projected prevalence of self-reported doctor-diagnosed arthritis and arthritis-attributable activity limitation among US adults, 2015-2040. Arthritis and Rheumatology. 2016;68(7):1582-7</a:t>
            </a:r>
          </a:p>
          <a:p>
            <a:pPr marL="0" indent="0">
              <a:buFont typeface="Arial" pitchFamily="34" charset="0"/>
              <a:buNone/>
            </a:pPr>
            <a:endParaRPr lang="en-US" sz="10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Slide Number Placeholder 4"/>
          <p:cNvSpPr txBox="1">
            <a:spLocks/>
          </p:cNvSpPr>
          <p:nvPr/>
        </p:nvSpPr>
        <p:spPr>
          <a:xfrm>
            <a:off x="8677469" y="6477000"/>
            <a:ext cx="466531"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400" smtClean="0">
                <a:latin typeface="Verdana" panose="020B0604030504040204" pitchFamily="34" charset="0"/>
                <a:ea typeface="Verdana" panose="020B0604030504040204" pitchFamily="34" charset="0"/>
                <a:cs typeface="Verdana" panose="020B0604030504040204" pitchFamily="34" charset="0"/>
              </a:rPr>
              <a:pPr algn="r">
                <a:defRPr/>
              </a:pPr>
              <a:t>16</a:t>
            </a:fld>
            <a:endParaRPr lang="en-US" sz="14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743635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descr="Upcoming sections of the data presentation&#10;"/>
          <p:cNvSpPr/>
          <p:nvPr/>
        </p:nvSpPr>
        <p:spPr>
          <a:xfrm>
            <a:off x="0" y="6041383"/>
            <a:ext cx="8948737"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descr="blank space" title="blank box"/>
          <p:cNvSpPr txBox="1"/>
          <p:nvPr/>
        </p:nvSpPr>
        <p:spPr>
          <a:xfrm>
            <a:off x="1028700" y="6315133"/>
            <a:ext cx="2556164" cy="369332"/>
          </a:xfrm>
          <a:prstGeom prst="rect">
            <a:avLst/>
          </a:prstGeom>
          <a:solidFill>
            <a:srgbClr val="FFFFFF"/>
          </a:solidFill>
        </p:spPr>
        <p:txBody>
          <a:bodyPr wrap="square" rtlCol="0">
            <a:spAutoFit/>
          </a:bodyPr>
          <a:lstStyle/>
          <a:p>
            <a:endParaRPr lang="en-US" dirty="0">
              <a:solidFill>
                <a:prstClr val="black"/>
              </a:solidFill>
            </a:endParaRPr>
          </a:p>
        </p:txBody>
      </p:sp>
      <p:sp>
        <p:nvSpPr>
          <p:cNvPr id="7" name="Title 3"/>
          <p:cNvSpPr>
            <a:spLocks noGrp="1"/>
          </p:cNvSpPr>
          <p:nvPr>
            <p:ph type="title"/>
          </p:nvPr>
        </p:nvSpPr>
        <p:spPr>
          <a:xfrm>
            <a:off x="585354" y="18690"/>
            <a:ext cx="6893620" cy="1295400"/>
          </a:xfrm>
          <a:ln/>
        </p:spPr>
        <p:txBody>
          <a:bodyPr>
            <a:noAutofit/>
          </a:bodyPr>
          <a:lstStyle/>
          <a:p>
            <a:pPr algn="ctr" fontAlgn="auto">
              <a:spcAft>
                <a:spcPts val="0"/>
              </a:spcAft>
              <a:defRPr/>
            </a:pP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Burden of Osteoporosis and </a:t>
            </a:r>
            <a:r>
              <a:rPr lang="en-US" dirty="0" smtClean="0">
                <a:solidFill>
                  <a:schemeClr val="bg1"/>
                </a:solidFill>
                <a:latin typeface="Verdana" panose="020B0604030504040204" pitchFamily="34" charset="0"/>
                <a:ea typeface="Verdana" panose="020B0604030504040204" pitchFamily="34" charset="0"/>
                <a:cs typeface="Verdana" panose="020B0604030504040204" pitchFamily="34" charset="0"/>
              </a:rPr>
              <a:t>Chronic Back Conditions</a:t>
            </a:r>
            <a:endParaRPr lang="en-US"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ontent Placeholder 3"/>
          <p:cNvSpPr txBox="1">
            <a:spLocks/>
          </p:cNvSpPr>
          <p:nvPr/>
        </p:nvSpPr>
        <p:spPr bwMode="auto">
          <a:xfrm>
            <a:off x="585353" y="1381176"/>
            <a:ext cx="8361219" cy="467258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a:spcBef>
                <a:spcPct val="50000"/>
              </a:spcBef>
              <a:buClr>
                <a:srgbClr val="057C18"/>
              </a:buClr>
            </a:pPr>
            <a:r>
              <a:rPr lang="en-US" altLang="en-US" sz="22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Osteoporosis </a:t>
            </a:r>
            <a:r>
              <a:rPr lang="en-US" altLang="en-US" sz="2200" dirty="0">
                <a:solidFill>
                  <a:prstClr val="black"/>
                </a:solidFill>
                <a:latin typeface="Verdana" panose="020B0604030504040204" pitchFamily="34" charset="0"/>
                <a:ea typeface="Verdana" panose="020B0604030504040204" pitchFamily="34" charset="0"/>
                <a:cs typeface="Verdana" panose="020B0604030504040204" pitchFamily="34" charset="0"/>
              </a:rPr>
              <a:t>is a major risk factor for </a:t>
            </a:r>
            <a:r>
              <a:rPr lang="en-US" altLang="en-US" sz="22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fracture.</a:t>
            </a:r>
            <a:endParaRPr lang="en-US" altLang="en-US" sz="22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spcBef>
                <a:spcPct val="50000"/>
              </a:spcBef>
              <a:buClr>
                <a:srgbClr val="057C18"/>
              </a:buClr>
            </a:pPr>
            <a:r>
              <a:rPr lang="en-US" altLang="en-US" sz="22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In 2013-14, 7.3% of adults aged 50 and over had osteoporosis </a:t>
            </a:r>
            <a:r>
              <a:rPr lang="en-US" altLang="en-US" sz="2200" dirty="0">
                <a:solidFill>
                  <a:prstClr val="black"/>
                </a:solidFill>
                <a:latin typeface="Verdana" panose="020B0604030504040204" pitchFamily="34" charset="0"/>
                <a:ea typeface="Verdana" panose="020B0604030504040204" pitchFamily="34" charset="0"/>
                <a:cs typeface="Verdana" panose="020B0604030504040204" pitchFamily="34" charset="0"/>
              </a:rPr>
              <a:t>at the </a:t>
            </a:r>
            <a:r>
              <a:rPr lang="en-US" altLang="en-US" sz="22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hip (age-adjusted).</a:t>
            </a:r>
          </a:p>
          <a:p>
            <a:pPr>
              <a:spcBef>
                <a:spcPct val="50000"/>
              </a:spcBef>
              <a:buClr>
                <a:srgbClr val="057C18"/>
              </a:buClr>
            </a:pPr>
            <a:r>
              <a:rPr lang="en-US" altLang="en-US" sz="22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Common causes of chronic back pain are osteoarthritis and disc degeneration.</a:t>
            </a:r>
          </a:p>
          <a:p>
            <a:pPr>
              <a:spcBef>
                <a:spcPct val="50000"/>
              </a:spcBef>
              <a:buClr>
                <a:srgbClr val="057C18"/>
              </a:buClr>
            </a:pPr>
            <a:r>
              <a:rPr lang="en-US" altLang="en-US" sz="22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In </a:t>
            </a:r>
            <a:r>
              <a:rPr lang="en-US" altLang="en-US" sz="2200" dirty="0">
                <a:solidFill>
                  <a:prstClr val="black"/>
                </a:solidFill>
                <a:latin typeface="Verdana" panose="020B0604030504040204" pitchFamily="34" charset="0"/>
                <a:ea typeface="Verdana" panose="020B0604030504040204" pitchFamily="34" charset="0"/>
                <a:cs typeface="Verdana" panose="020B0604030504040204" pitchFamily="34" charset="0"/>
              </a:rPr>
              <a:t>2015, 8.4 million </a:t>
            </a:r>
            <a:r>
              <a:rPr lang="en-US" altLang="en-US" sz="22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adults aged 18 and over had </a:t>
            </a:r>
            <a:r>
              <a:rPr lang="en-US" altLang="en-US" sz="2200" dirty="0">
                <a:solidFill>
                  <a:prstClr val="black"/>
                </a:solidFill>
                <a:latin typeface="Verdana" panose="020B0604030504040204" pitchFamily="34" charset="0"/>
                <a:ea typeface="Verdana" panose="020B0604030504040204" pitchFamily="34" charset="0"/>
                <a:cs typeface="Verdana" panose="020B0604030504040204" pitchFamily="34" charset="0"/>
              </a:rPr>
              <a:t>activity limitations due to chronic </a:t>
            </a:r>
            <a:r>
              <a:rPr lang="en-US" altLang="en-US" sz="22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back or neck pain.</a:t>
            </a:r>
          </a:p>
          <a:p>
            <a:pPr>
              <a:spcBef>
                <a:spcPct val="50000"/>
              </a:spcBef>
              <a:buClr>
                <a:srgbClr val="057C18"/>
              </a:buClr>
            </a:pPr>
            <a:r>
              <a:rPr lang="en-US" altLang="en-US" sz="22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In 2015, among </a:t>
            </a:r>
            <a:r>
              <a:rPr lang="en-US" altLang="en-US" sz="2200" dirty="0">
                <a:solidFill>
                  <a:prstClr val="black"/>
                </a:solidFill>
                <a:latin typeface="Verdana" panose="020B0604030504040204" pitchFamily="34" charset="0"/>
                <a:ea typeface="Verdana" panose="020B0604030504040204" pitchFamily="34" charset="0"/>
                <a:cs typeface="Verdana" panose="020B0604030504040204" pitchFamily="34" charset="0"/>
              </a:rPr>
              <a:t>broad age </a:t>
            </a:r>
            <a:r>
              <a:rPr lang="en-US" altLang="en-US" sz="22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groups of adults, </a:t>
            </a:r>
            <a:r>
              <a:rPr lang="en-US" altLang="en-US" sz="2200" dirty="0">
                <a:solidFill>
                  <a:prstClr val="black"/>
                </a:solidFill>
                <a:latin typeface="Verdana" panose="020B0604030504040204" pitchFamily="34" charset="0"/>
                <a:ea typeface="Verdana" panose="020B0604030504040204" pitchFamily="34" charset="0"/>
                <a:cs typeface="Verdana" panose="020B0604030504040204" pitchFamily="34" charset="0"/>
              </a:rPr>
              <a:t>prevalence of low back </a:t>
            </a:r>
            <a:r>
              <a:rPr lang="en-US" altLang="en-US" sz="22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or neck pain </a:t>
            </a:r>
            <a:r>
              <a:rPr lang="en-US" altLang="en-US" sz="2200" dirty="0">
                <a:solidFill>
                  <a:prstClr val="black"/>
                </a:solidFill>
                <a:latin typeface="Verdana" panose="020B0604030504040204" pitchFamily="34" charset="0"/>
                <a:ea typeface="Verdana" panose="020B0604030504040204" pitchFamily="34" charset="0"/>
                <a:cs typeface="Verdana" panose="020B0604030504040204" pitchFamily="34" charset="0"/>
              </a:rPr>
              <a:t>is highest for persons </a:t>
            </a:r>
            <a:r>
              <a:rPr lang="en-US" altLang="en-US" sz="22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aged </a:t>
            </a:r>
            <a:r>
              <a:rPr lang="en-US" altLang="en-US" sz="2200" dirty="0">
                <a:solidFill>
                  <a:prstClr val="black"/>
                </a:solidFill>
                <a:latin typeface="Verdana" panose="020B0604030504040204" pitchFamily="34" charset="0"/>
                <a:ea typeface="Verdana" panose="020B0604030504040204" pitchFamily="34" charset="0"/>
                <a:cs typeface="Verdana" panose="020B0604030504040204" pitchFamily="34" charset="0"/>
              </a:rPr>
              <a:t>45 to </a:t>
            </a:r>
            <a:r>
              <a:rPr lang="en-US" altLang="en-US" sz="22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64.</a:t>
            </a:r>
          </a:p>
        </p:txBody>
      </p:sp>
      <p:sp>
        <p:nvSpPr>
          <p:cNvPr id="10"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latin typeface="Verdana" panose="020B0604030504040204" pitchFamily="34" charset="0"/>
                <a:ea typeface="Verdana" panose="020B0604030504040204" pitchFamily="34" charset="0"/>
                <a:cs typeface="Verdana" panose="020B0604030504040204" pitchFamily="34" charset="0"/>
              </a:rPr>
              <a:pPr algn="r">
                <a:defRPr/>
              </a:pPr>
              <a:t>17</a:t>
            </a:fld>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14" name="Text Placeholder 2"/>
          <p:cNvSpPr txBox="1">
            <a:spLocks/>
          </p:cNvSpPr>
          <p:nvPr/>
        </p:nvSpPr>
        <p:spPr>
          <a:xfrm>
            <a:off x="0" y="5993046"/>
            <a:ext cx="8948737" cy="2519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SOURCES: </a:t>
            </a:r>
            <a:r>
              <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rPr>
              <a:t>US Dept. of Health and Human Services, Public Health Service, Office of the Surgeon General. Bone health and osteoporosis: A report of the Surgeon General. Rockville, MD: US GPO; 2004, p. 436. Available from: </a:t>
            </a:r>
            <a:r>
              <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hlinkClick r:id="rId3"/>
              </a:rPr>
              <a:t>http://www.ncbi.nlm.nih.gov/books/NBK45513/pdf/TOC.pdf</a:t>
            </a: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itchFamily="34" charset="0"/>
              <a:buNone/>
            </a:pP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National </a:t>
            </a:r>
            <a:r>
              <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rPr>
              <a:t>Health and Nutrition Examination Survey (NHANES), CDC/NCHS</a:t>
            </a: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National </a:t>
            </a:r>
            <a:r>
              <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rPr>
              <a:t>Health Interview Survey (NHIS), CDC/NCHS. </a:t>
            </a:r>
            <a:r>
              <a:rPr lang="en-US" sz="1000" dirty="0" err="1">
                <a:solidFill>
                  <a:prstClr val="black"/>
                </a:solidFill>
                <a:latin typeface="Verdana" panose="020B0604030504040204" pitchFamily="34" charset="0"/>
                <a:ea typeface="Verdana" panose="020B0604030504040204" pitchFamily="34" charset="0"/>
                <a:cs typeface="Verdana" panose="020B0604030504040204" pitchFamily="34" charset="0"/>
              </a:rPr>
              <a:t>Manek</a:t>
            </a:r>
            <a:r>
              <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rPr>
              <a:t> NJ, Macgregor AJ. Epidemiology of back disorders: Prevalence, risk factors, and prognosis. </a:t>
            </a:r>
            <a:r>
              <a:rPr lang="en-US" sz="1000" dirty="0" err="1">
                <a:solidFill>
                  <a:prstClr val="black"/>
                </a:solidFill>
                <a:latin typeface="Verdana" panose="020B0604030504040204" pitchFamily="34" charset="0"/>
                <a:ea typeface="Verdana" panose="020B0604030504040204" pitchFamily="34" charset="0"/>
                <a:cs typeface="Verdana" panose="020B0604030504040204" pitchFamily="34" charset="0"/>
              </a:rPr>
              <a:t>Curr</a:t>
            </a:r>
            <a:r>
              <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sz="1000" dirty="0" err="1">
                <a:solidFill>
                  <a:prstClr val="black"/>
                </a:solidFill>
                <a:latin typeface="Verdana" panose="020B0604030504040204" pitchFamily="34" charset="0"/>
                <a:ea typeface="Verdana" panose="020B0604030504040204" pitchFamily="34" charset="0"/>
                <a:cs typeface="Verdana" panose="020B0604030504040204" pitchFamily="34" charset="0"/>
              </a:rPr>
              <a:t>Opin</a:t>
            </a:r>
            <a:r>
              <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sz="1000" dirty="0" err="1">
                <a:solidFill>
                  <a:prstClr val="black"/>
                </a:solidFill>
                <a:latin typeface="Verdana" panose="020B0604030504040204" pitchFamily="34" charset="0"/>
                <a:ea typeface="Verdana" panose="020B0604030504040204" pitchFamily="34" charset="0"/>
                <a:cs typeface="Verdana" panose="020B0604030504040204" pitchFamily="34" charset="0"/>
              </a:rPr>
              <a:t>Rheumatol</a:t>
            </a:r>
            <a:r>
              <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rPr>
              <a:t>. 2005;17:134-40.</a:t>
            </a:r>
          </a:p>
          <a:p>
            <a:pPr marL="0" indent="0">
              <a:buFont typeface="Arial" pitchFamily="34" charset="0"/>
              <a:buNone/>
            </a:pP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itchFamily="34" charset="0"/>
              <a:buNone/>
            </a:pP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785024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b="1" dirty="0">
                <a:solidFill>
                  <a:srgbClr val="003F72"/>
                </a:solidFill>
                <a:latin typeface="Verdana" panose="020B0604030504040204" pitchFamily="34" charset="0"/>
                <a:ea typeface="Verdana" panose="020B0604030504040204" pitchFamily="34" charset="0"/>
                <a:cs typeface="Verdana" panose="020B0604030504040204" pitchFamily="34" charset="0"/>
              </a:rPr>
              <a:t>Activity Limitations Due to Arthritis, Adults 18+ Years with Arthritis, 2015</a:t>
            </a:r>
            <a:endParaRPr lang="en-US" dirty="0"/>
          </a:p>
        </p:txBody>
      </p:sp>
      <p:graphicFrame>
        <p:nvGraphicFramePr>
          <p:cNvPr id="16" name="Chart Placeholder 15" descr="This bar chart displays 2015 data for adults 18+ with arthritis who experience activity limitations." title="Activity limitations due to arthritis"/>
          <p:cNvGraphicFramePr>
            <a:graphicFrameLocks noGrp="1"/>
          </p:cNvGraphicFramePr>
          <p:nvPr>
            <p:ph type="chart" idx="4294967295"/>
            <p:extLst/>
          </p:nvPr>
        </p:nvGraphicFramePr>
        <p:xfrm>
          <a:off x="1371600" y="1524000"/>
          <a:ext cx="77724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 Placeholder 35"/>
          <p:cNvSpPr>
            <a:spLocks noGrp="1"/>
          </p:cNvSpPr>
          <p:nvPr>
            <p:ph type="body" sz="quarter" idx="4294967295"/>
          </p:nvPr>
        </p:nvSpPr>
        <p:spPr>
          <a:xfrm>
            <a:off x="5867400" y="1357313"/>
            <a:ext cx="3276600" cy="381000"/>
          </a:xfrm>
          <a:prstGeom prst="rect">
            <a:avLst/>
          </a:prstGeom>
        </p:spPr>
        <p:txBody>
          <a:bodyPr>
            <a:noAutofit/>
          </a:bodyPr>
          <a:lstStyle/>
          <a:p>
            <a:pPr marL="0" indent="0" algn="l">
              <a:buNone/>
            </a:pPr>
            <a:r>
              <a:rPr lang="en-US" sz="1500" b="1" dirty="0" smtClean="0">
                <a:latin typeface="Verdana" panose="020B0604030504040204" pitchFamily="34" charset="0"/>
                <a:ea typeface="Verdana" panose="020B0604030504040204" pitchFamily="34" charset="0"/>
                <a:cs typeface="Verdana" panose="020B0604030504040204" pitchFamily="34" charset="0"/>
              </a:rPr>
              <a:t>HP2020 Target: 35.5%</a:t>
            </a:r>
            <a:endParaRPr lang="en-US" sz="1500" b="1" dirty="0">
              <a:latin typeface="Verdana" panose="020B0604030504040204" pitchFamily="34" charset="0"/>
              <a:ea typeface="Verdana" panose="020B0604030504040204" pitchFamily="34" charset="0"/>
              <a:cs typeface="Verdana" panose="020B0604030504040204" pitchFamily="34" charset="0"/>
            </a:endParaRPr>
          </a:p>
        </p:txBody>
      </p:sp>
      <p:sp>
        <p:nvSpPr>
          <p:cNvPr id="18" name="Text Placeholder 8"/>
          <p:cNvSpPr txBox="1">
            <a:spLocks/>
          </p:cNvSpPr>
          <p:nvPr/>
        </p:nvSpPr>
        <p:spPr>
          <a:xfrm>
            <a:off x="7020675" y="6529810"/>
            <a:ext cx="1600200" cy="251990"/>
          </a:xfrm>
          <a:prstGeom prst="rect">
            <a:avLst/>
          </a:prstGeom>
          <a:ln w="15875">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Obj. AOCBC-2</a:t>
            </a:r>
            <a:endParaRPr lang="en-US" sz="1400" dirty="0" smtClean="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l">
              <a:spcBef>
                <a:spcPts val="0"/>
              </a:spcBef>
            </a:pPr>
            <a:endParaRPr lang="en-US" sz="1400" b="0" dirty="0" smtClean="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Text Placeholder 2"/>
          <p:cNvSpPr txBox="1">
            <a:spLocks/>
          </p:cNvSpPr>
          <p:nvPr/>
        </p:nvSpPr>
        <p:spPr>
          <a:xfrm>
            <a:off x="0" y="6577436"/>
            <a:ext cx="7297093" cy="2519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SOURCE: </a:t>
            </a:r>
            <a:r>
              <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rPr>
              <a:t>National Health Interview Survey (NHIS), </a:t>
            </a: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CDC/NCHS.</a:t>
            </a:r>
            <a:endParaRPr lang="en-US" sz="10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20" name="TextBox 19"/>
          <p:cNvSpPr txBox="1"/>
          <p:nvPr/>
        </p:nvSpPr>
        <p:spPr>
          <a:xfrm>
            <a:off x="6980500" y="1859192"/>
            <a:ext cx="1905000" cy="307777"/>
          </a:xfrm>
          <a:prstGeom prst="rect">
            <a:avLst/>
          </a:prstGeom>
          <a:noFill/>
          <a:ln>
            <a:noFill/>
          </a:ln>
        </p:spPr>
        <p:txBody>
          <a:bodyPr wrap="square" rtlCol="0">
            <a:spAutoFit/>
          </a:bodyPr>
          <a:lstStyle/>
          <a:p>
            <a:pPr algn="ctr"/>
            <a:r>
              <a:rPr lang="en-US" sz="1400" b="1" dirty="0" smtClean="0">
                <a:solidFill>
                  <a:srgbClr val="FF0000"/>
                </a:solidFill>
                <a:latin typeface="Verdana" panose="020B0604030504040204" pitchFamily="34" charset="0"/>
                <a:ea typeface="Verdana" panose="020B0604030504040204" pitchFamily="34" charset="0"/>
                <a:cs typeface="Verdana" panose="020B0604030504040204" pitchFamily="34" charset="0"/>
              </a:rPr>
              <a:t>Decrease desired</a:t>
            </a:r>
            <a:endPar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cxnSp>
        <p:nvCxnSpPr>
          <p:cNvPr id="21" name="Straight Arrow Connector 20" descr="This arrow show that a decrease in the percent for the target is desired for this objective.   " title="Decrease desired"/>
          <p:cNvCxnSpPr/>
          <p:nvPr/>
        </p:nvCxnSpPr>
        <p:spPr>
          <a:xfrm flipH="1">
            <a:off x="7620000" y="2230052"/>
            <a:ext cx="6858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16856" y="5842193"/>
            <a:ext cx="353943" cy="145233"/>
          </a:xfrm>
          <a:prstGeom prst="rect">
            <a:avLst/>
          </a:prstGeom>
          <a:noFill/>
        </p:spPr>
        <p:txBody>
          <a:bodyPr vert="vert" wrap="none" rtlCol="0">
            <a:spAutoFit/>
          </a:bodyPr>
          <a:lstStyle/>
          <a:p>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I</a:t>
            </a:r>
            <a:endParaRPr lang="en-US" sz="1100" dirty="0">
              <a:solidFill>
                <a:prstClr val="black"/>
              </a:solidFill>
            </a:endParaRPr>
          </a:p>
        </p:txBody>
      </p:sp>
      <p:sp>
        <p:nvSpPr>
          <p:cNvPr id="12" name="Title 1" title="Activity Limitations"/>
          <p:cNvSpPr txBox="1">
            <a:spLocks/>
          </p:cNvSpPr>
          <p:nvPr/>
        </p:nvSpPr>
        <p:spPr>
          <a:xfrm>
            <a:off x="0" y="169225"/>
            <a:ext cx="9144000" cy="53975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000" b="1" dirty="0">
              <a:solidFill>
                <a:srgbClr val="003F72"/>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Text Placeholder 7"/>
          <p:cNvSpPr txBox="1">
            <a:spLocks/>
          </p:cNvSpPr>
          <p:nvPr/>
        </p:nvSpPr>
        <p:spPr>
          <a:xfrm>
            <a:off x="0" y="5775672"/>
            <a:ext cx="8991600" cy="861728"/>
          </a:xfrm>
          <a:prstGeom prst="rect">
            <a:avLst/>
          </a:prstGeom>
        </p:spPr>
        <p:txBody>
          <a:bodyPr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dirty="0" smtClean="0">
                <a:solidFill>
                  <a:prstClr val="black">
                    <a:lumMod val="95000"/>
                    <a:lumOff val="5000"/>
                  </a:prstClr>
                </a:solidFill>
                <a:latin typeface="Verdana" panose="020B0604030504040204" pitchFamily="34" charset="0"/>
                <a:ea typeface="Verdana" panose="020B0604030504040204" pitchFamily="34" charset="0"/>
                <a:cs typeface="Verdana" panose="020B0604030504040204" pitchFamily="34" charset="0"/>
              </a:rPr>
              <a:t>NOTES:     = 95% </a:t>
            </a:r>
            <a:r>
              <a:rPr lang="en-US" sz="1000" dirty="0">
                <a:solidFill>
                  <a:prstClr val="black">
                    <a:lumMod val="95000"/>
                    <a:lumOff val="5000"/>
                  </a:prstClr>
                </a:solidFill>
                <a:latin typeface="Verdana" panose="020B0604030504040204" pitchFamily="34" charset="0"/>
                <a:ea typeface="Verdana" panose="020B0604030504040204" pitchFamily="34" charset="0"/>
                <a:cs typeface="Verdana" panose="020B0604030504040204" pitchFamily="34" charset="0"/>
              </a:rPr>
              <a:t>confidence interval. *2008 Total = HP2020 baseline. Data are for adults aged 18 years and over with doctor-diagnosed arthritis who are limited in any way in usual activities because of arthritis or joint symptoms. Black and W</a:t>
            </a:r>
            <a:r>
              <a:rPr lang="en-US" sz="1000" dirty="0" smtClean="0">
                <a:solidFill>
                  <a:prstClr val="black">
                    <a:lumMod val="95000"/>
                    <a:lumOff val="5000"/>
                  </a:prstClr>
                </a:solidFill>
                <a:latin typeface="Verdana" panose="020B0604030504040204" pitchFamily="34" charset="0"/>
                <a:ea typeface="Verdana" panose="020B0604030504040204" pitchFamily="34" charset="0"/>
                <a:cs typeface="Verdana" panose="020B0604030504040204" pitchFamily="34" charset="0"/>
              </a:rPr>
              <a:t>hite </a:t>
            </a:r>
            <a:r>
              <a:rPr lang="en-US" sz="1000" dirty="0">
                <a:solidFill>
                  <a:prstClr val="black">
                    <a:lumMod val="95000"/>
                    <a:lumOff val="5000"/>
                  </a:prstClr>
                </a:solidFill>
                <a:latin typeface="Verdana" panose="020B0604030504040204" pitchFamily="34" charset="0"/>
                <a:ea typeface="Verdana" panose="020B0604030504040204" pitchFamily="34" charset="0"/>
                <a:cs typeface="Verdana" panose="020B0604030504040204" pitchFamily="34" charset="0"/>
              </a:rPr>
              <a:t>exclude persons of Hispanic origin. Persons of Hispanic origin may be any race. American Indian includes Alaska Native. Respondents were asked to select </a:t>
            </a:r>
            <a:r>
              <a:rPr lang="en-US" sz="1000" dirty="0" smtClean="0">
                <a:solidFill>
                  <a:prstClr val="black">
                    <a:lumMod val="95000"/>
                    <a:lumOff val="5000"/>
                  </a:prstClr>
                </a:solidFill>
                <a:latin typeface="Verdana" panose="020B0604030504040204" pitchFamily="34" charset="0"/>
                <a:ea typeface="Verdana" panose="020B0604030504040204" pitchFamily="34" charset="0"/>
                <a:cs typeface="Verdana" panose="020B0604030504040204" pitchFamily="34" charset="0"/>
              </a:rPr>
              <a:t>one or </a:t>
            </a:r>
            <a:r>
              <a:rPr lang="en-US" sz="1000" dirty="0">
                <a:solidFill>
                  <a:prstClr val="black">
                    <a:lumMod val="95000"/>
                    <a:lumOff val="5000"/>
                  </a:prstClr>
                </a:solidFill>
                <a:latin typeface="Verdana" panose="020B0604030504040204" pitchFamily="34" charset="0"/>
                <a:ea typeface="Verdana" panose="020B0604030504040204" pitchFamily="34" charset="0"/>
                <a:cs typeface="Verdana" panose="020B0604030504040204" pitchFamily="34" charset="0"/>
              </a:rPr>
              <a:t>more races. Data for the single race </a:t>
            </a:r>
            <a:r>
              <a:rPr lang="en-US" sz="1000" dirty="0" smtClean="0">
                <a:solidFill>
                  <a:prstClr val="black">
                    <a:lumMod val="95000"/>
                    <a:lumOff val="5000"/>
                  </a:prstClr>
                </a:solidFill>
                <a:latin typeface="Verdana" panose="020B0604030504040204" pitchFamily="34" charset="0"/>
                <a:ea typeface="Verdana" panose="020B0604030504040204" pitchFamily="34" charset="0"/>
                <a:cs typeface="Verdana" panose="020B0604030504040204" pitchFamily="34" charset="0"/>
              </a:rPr>
              <a:t>categories shown are for persons who reported only one racial group. Data are age-adjusted to the 2000 standard population. </a:t>
            </a:r>
          </a:p>
        </p:txBody>
      </p:sp>
      <p:sp>
        <p:nvSpPr>
          <p:cNvPr id="14"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latin typeface="Verdana" panose="020B0604030504040204" pitchFamily="34" charset="0"/>
                <a:ea typeface="Verdana" panose="020B0604030504040204" pitchFamily="34" charset="0"/>
                <a:cs typeface="Verdana" panose="020B0604030504040204" pitchFamily="34" charset="0"/>
              </a:rPr>
              <a:t>18</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08544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230188"/>
            <a:ext cx="8885500" cy="1143000"/>
          </a:xfrm>
        </p:spPr>
        <p:txBody>
          <a:bodyPr/>
          <a:lstStyle/>
          <a:p>
            <a:pPr lvl="0">
              <a:spcBef>
                <a:spcPts val="0"/>
              </a:spcBef>
            </a:pPr>
            <a:r>
              <a:rPr lang="en-US" sz="2800" b="1" dirty="0">
                <a:solidFill>
                  <a:srgbClr val="003F72"/>
                </a:solidFill>
                <a:latin typeface="Verdana" panose="020B0604030504040204" pitchFamily="34" charset="0"/>
                <a:ea typeface="Verdana" panose="020B0604030504040204" pitchFamily="34" charset="0"/>
                <a:cs typeface="Verdana" panose="020B0604030504040204" pitchFamily="34" charset="0"/>
              </a:rPr>
              <a:t>Activity Limitations Due to Chronic Back or Neck Conditions, Adults 18+ Years, 2015</a:t>
            </a:r>
            <a:br>
              <a:rPr lang="en-US" sz="2800" b="1" dirty="0">
                <a:solidFill>
                  <a:srgbClr val="003F72"/>
                </a:solidFill>
                <a:latin typeface="Verdana" panose="020B0604030504040204" pitchFamily="34" charset="0"/>
                <a:ea typeface="Verdana" panose="020B0604030504040204" pitchFamily="34" charset="0"/>
                <a:cs typeface="Verdana" panose="020B0604030504040204" pitchFamily="34" charset="0"/>
              </a:rPr>
            </a:br>
            <a:endParaRPr lang="en-US" dirty="0"/>
          </a:p>
        </p:txBody>
      </p:sp>
      <p:graphicFrame>
        <p:nvGraphicFramePr>
          <p:cNvPr id="16" name="Chart Placeholder 15" descr="This bar chart displays 2015 data for adults 18+ who have activity limitation due to chronic back or neck conditions." title="Activity limitation due to chronic back or neck conditions"/>
          <p:cNvGraphicFramePr>
            <a:graphicFrameLocks noGrp="1"/>
          </p:cNvGraphicFramePr>
          <p:nvPr>
            <p:ph type="chart" sz="quarter" idx="4294967295"/>
            <p:extLst/>
          </p:nvPr>
        </p:nvGraphicFramePr>
        <p:xfrm>
          <a:off x="1144588" y="1039813"/>
          <a:ext cx="7999412" cy="4627562"/>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 Placeholder 8"/>
          <p:cNvSpPr txBox="1">
            <a:spLocks/>
          </p:cNvSpPr>
          <p:nvPr/>
        </p:nvSpPr>
        <p:spPr>
          <a:xfrm>
            <a:off x="7020675" y="6529810"/>
            <a:ext cx="1600200" cy="251990"/>
          </a:xfrm>
          <a:prstGeom prst="rect">
            <a:avLst/>
          </a:prstGeom>
          <a:ln w="15875">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Obj. AOCBC-12</a:t>
            </a:r>
            <a:endParaRPr lang="en-US" sz="1400" dirty="0" smtClean="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l">
              <a:spcBef>
                <a:spcPts val="0"/>
              </a:spcBef>
            </a:pPr>
            <a:endParaRPr lang="en-US" sz="1400" b="0" dirty="0" smtClean="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Text Placeholder 2"/>
          <p:cNvSpPr txBox="1">
            <a:spLocks/>
          </p:cNvSpPr>
          <p:nvPr/>
        </p:nvSpPr>
        <p:spPr>
          <a:xfrm>
            <a:off x="0" y="6577436"/>
            <a:ext cx="7297093" cy="2519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SOURCE: </a:t>
            </a:r>
            <a:r>
              <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rPr>
              <a:t>National Health Interview Survey (NHIS), </a:t>
            </a: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CDC/NCHS.</a:t>
            </a:r>
            <a:endParaRPr lang="en-US" sz="10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20" name="TextBox 19"/>
          <p:cNvSpPr txBox="1"/>
          <p:nvPr/>
        </p:nvSpPr>
        <p:spPr>
          <a:xfrm>
            <a:off x="6980500" y="1859192"/>
            <a:ext cx="1905000" cy="307777"/>
          </a:xfrm>
          <a:prstGeom prst="rect">
            <a:avLst/>
          </a:prstGeom>
          <a:noFill/>
          <a:ln>
            <a:noFill/>
          </a:ln>
        </p:spPr>
        <p:txBody>
          <a:bodyPr wrap="square" rtlCol="0">
            <a:spAutoFit/>
          </a:bodyPr>
          <a:lstStyle/>
          <a:p>
            <a:pPr algn="ctr"/>
            <a:r>
              <a:rPr lang="en-US" sz="1400" b="1" dirty="0" smtClean="0">
                <a:solidFill>
                  <a:srgbClr val="FF0000"/>
                </a:solidFill>
                <a:latin typeface="Verdana" panose="020B0604030504040204" pitchFamily="34" charset="0"/>
                <a:ea typeface="Verdana" panose="020B0604030504040204" pitchFamily="34" charset="0"/>
                <a:cs typeface="Verdana" panose="020B0604030504040204" pitchFamily="34" charset="0"/>
              </a:rPr>
              <a:t>Decrease desired</a:t>
            </a:r>
            <a:endPar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cxnSp>
        <p:nvCxnSpPr>
          <p:cNvPr id="21" name="Straight Arrow Connector 20" descr="This arrow show that a decrease in the percent for the target is desired for this objective.   " title="Decrease desired"/>
          <p:cNvCxnSpPr/>
          <p:nvPr/>
        </p:nvCxnSpPr>
        <p:spPr>
          <a:xfrm flipH="1">
            <a:off x="7620000" y="2230052"/>
            <a:ext cx="6858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latin typeface="Verdana" panose="020B0604030504040204" pitchFamily="34" charset="0"/>
                <a:ea typeface="Verdana" panose="020B0604030504040204" pitchFamily="34" charset="0"/>
                <a:cs typeface="Verdana" panose="020B0604030504040204" pitchFamily="34" charset="0"/>
              </a:rPr>
              <a:t>19</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22" name="Text Placeholder 35"/>
          <p:cNvSpPr txBox="1">
            <a:spLocks/>
          </p:cNvSpPr>
          <p:nvPr/>
        </p:nvSpPr>
        <p:spPr>
          <a:xfrm>
            <a:off x="3563102" y="1183540"/>
            <a:ext cx="3276600" cy="38100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500" b="1" dirty="0" smtClean="0">
                <a:solidFill>
                  <a:srgbClr val="000000"/>
                </a:solidFill>
                <a:latin typeface="Verdana" panose="020B0604030504040204" pitchFamily="34" charset="0"/>
                <a:ea typeface="Verdana" panose="020B0604030504040204" pitchFamily="34" charset="0"/>
                <a:cs typeface="Verdana" panose="020B0604030504040204" pitchFamily="34" charset="0"/>
              </a:rPr>
              <a:t>HP2020 Target: 27.6</a:t>
            </a:r>
            <a:endParaRPr lang="en-US" sz="1500" b="1"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26" name="Text Placeholder 7"/>
          <p:cNvSpPr txBox="1">
            <a:spLocks/>
          </p:cNvSpPr>
          <p:nvPr/>
        </p:nvSpPr>
        <p:spPr>
          <a:xfrm>
            <a:off x="0" y="5783308"/>
            <a:ext cx="8991600" cy="861728"/>
          </a:xfrm>
          <a:prstGeom prst="rect">
            <a:avLst/>
          </a:prstGeom>
        </p:spPr>
        <p:txBody>
          <a:bodyPr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dirty="0" smtClean="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NOTES:     = 95% confidence interval. </a:t>
            </a:r>
            <a:r>
              <a:rPr lang="en-US" sz="1000" dirty="0">
                <a:solidFill>
                  <a:prstClr val="black">
                    <a:lumMod val="95000"/>
                    <a:lumOff val="5000"/>
                  </a:prstClr>
                </a:solidFill>
                <a:latin typeface="Verdana" panose="020B0604030504040204" pitchFamily="34" charset="0"/>
                <a:ea typeface="Verdana" panose="020B0604030504040204" pitchFamily="34" charset="0"/>
                <a:cs typeface="Verdana" panose="020B0604030504040204" pitchFamily="34" charset="0"/>
              </a:rPr>
              <a:t>*2008 Total = HP2020 </a:t>
            </a:r>
            <a:r>
              <a:rPr lang="en-US" sz="1000" dirty="0" smtClean="0">
                <a:solidFill>
                  <a:prstClr val="black">
                    <a:lumMod val="95000"/>
                    <a:lumOff val="5000"/>
                  </a:prstClr>
                </a:solidFill>
                <a:latin typeface="Verdana" panose="020B0604030504040204" pitchFamily="34" charset="0"/>
                <a:ea typeface="Verdana" panose="020B0604030504040204" pitchFamily="34" charset="0"/>
                <a:cs typeface="Verdana" panose="020B0604030504040204" pitchFamily="34" charset="0"/>
              </a:rPr>
              <a:t>baseline. D</a:t>
            </a:r>
            <a:r>
              <a:rPr lang="en-US" sz="1000" dirty="0" smtClean="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ata </a:t>
            </a:r>
            <a:r>
              <a:rPr lang="en-US" sz="1000" dirty="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are </a:t>
            </a:r>
            <a:r>
              <a:rPr lang="en-US" sz="1000" dirty="0" smtClean="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for adults with a </a:t>
            </a:r>
            <a:r>
              <a:rPr lang="en-US" sz="1000" dirty="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limitation in activity due to chronic back or neck problems. </a:t>
            </a:r>
            <a:r>
              <a:rPr lang="en-US" sz="1000" dirty="0" smtClean="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Data (except those by education) are for adults 18 years and over.  Black </a:t>
            </a:r>
            <a:r>
              <a:rPr lang="en-US" sz="1000" dirty="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and W</a:t>
            </a:r>
            <a:r>
              <a:rPr lang="en-US" sz="1000" dirty="0" smtClean="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hite </a:t>
            </a:r>
            <a:r>
              <a:rPr lang="en-US" sz="1000" dirty="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exclude </a:t>
            </a:r>
            <a:r>
              <a:rPr lang="en-US" sz="1000" dirty="0" smtClean="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persons </a:t>
            </a:r>
            <a:r>
              <a:rPr lang="en-US" sz="1000" dirty="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of Hispanic origin. Persons of Hispanic origin may be any race</a:t>
            </a:r>
            <a:r>
              <a:rPr lang="en-US" sz="1000" dirty="0" smtClean="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 </a:t>
            </a:r>
            <a:r>
              <a:rPr lang="en-US" sz="1000" dirty="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American Indian includes Alaska </a:t>
            </a:r>
            <a:r>
              <a:rPr lang="en-US" sz="1000" dirty="0" smtClean="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Native. Respondents </a:t>
            </a:r>
            <a:r>
              <a:rPr lang="en-US" sz="1000" dirty="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were asked to select one or more races. Data for the single race categories shown are for persons who reported only one racial group. Education data are for adults </a:t>
            </a:r>
            <a:r>
              <a:rPr lang="en-US" sz="1000" dirty="0" smtClean="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aged 25 </a:t>
            </a:r>
            <a:r>
              <a:rPr lang="en-US" sz="1000" dirty="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years and over. </a:t>
            </a:r>
            <a:r>
              <a:rPr lang="en-US" sz="1000" dirty="0" smtClean="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Data </a:t>
            </a:r>
            <a:r>
              <a:rPr lang="en-US" sz="1000" dirty="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are </a:t>
            </a:r>
            <a:r>
              <a:rPr lang="en-US" sz="1000" dirty="0" smtClean="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age-adjusted </a:t>
            </a:r>
            <a:r>
              <a:rPr lang="en-US" sz="1000" dirty="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to the 2000 standard population. </a:t>
            </a:r>
            <a:endParaRPr lang="en-US" sz="1000" dirty="0" smtClean="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27" name="TextBox 26"/>
          <p:cNvSpPr txBox="1"/>
          <p:nvPr/>
        </p:nvSpPr>
        <p:spPr>
          <a:xfrm>
            <a:off x="496308" y="5844481"/>
            <a:ext cx="353943" cy="306280"/>
          </a:xfrm>
          <a:prstGeom prst="rect">
            <a:avLst/>
          </a:prstGeom>
          <a:noFill/>
        </p:spPr>
        <p:txBody>
          <a:bodyPr vert="vert" wrap="square" rtlCol="0">
            <a:spAutoFit/>
          </a:bodyPr>
          <a:lstStyle/>
          <a:p>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I</a:t>
            </a:r>
            <a:endParaRPr lang="en-US" sz="1100" dirty="0">
              <a:solidFill>
                <a:prstClr val="black"/>
              </a:solidFill>
            </a:endParaRPr>
          </a:p>
        </p:txBody>
      </p:sp>
      <p:sp>
        <p:nvSpPr>
          <p:cNvPr id="28" name="Text Box 10"/>
          <p:cNvSpPr txBox="1">
            <a:spLocks noChangeArrowheads="1"/>
          </p:cNvSpPr>
          <p:nvPr/>
        </p:nvSpPr>
        <p:spPr bwMode="auto">
          <a:xfrm>
            <a:off x="77067" y="4049333"/>
            <a:ext cx="999466" cy="600164"/>
          </a:xfrm>
          <a:prstGeom prst="rect">
            <a:avLst/>
          </a:prstGeom>
          <a:noFill/>
          <a:ln w="9525">
            <a:noFill/>
            <a:miter lim="800000"/>
            <a:headEnd/>
            <a:tailEnd/>
          </a:ln>
        </p:spPr>
        <p:txBody>
          <a:bodyPr wrap="square">
            <a:spAutoFit/>
          </a:bodyPr>
          <a:lstStyle/>
          <a:p>
            <a:pPr algn="r" eaLnBrk="0" hangingPunct="0"/>
            <a:r>
              <a:rPr lang="en-US" sz="11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Educational Attainment (Ages 25+)</a:t>
            </a:r>
            <a:endParaRPr lang="en-US" sz="11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29" name="Left Bracket 28" descr=" This line shows the various levels of educational attainment data for persons aged 25+ for this objective.   " title="Educational Attainment"/>
          <p:cNvSpPr/>
          <p:nvPr/>
        </p:nvSpPr>
        <p:spPr>
          <a:xfrm>
            <a:off x="1079863" y="3781425"/>
            <a:ext cx="73152" cy="1152525"/>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Tree>
    <p:extLst>
      <p:ext uri="{BB962C8B-B14F-4D97-AF65-F5344CB8AC3E}">
        <p14:creationId xmlns:p14="http://schemas.microsoft.com/office/powerpoint/2010/main" val="1132045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1227138" y="2514600"/>
            <a:ext cx="6689725" cy="1218876"/>
          </a:xfrm>
        </p:spPr>
        <p:txBody>
          <a:bodyPr>
            <a:normAutofit fontScale="85000" lnSpcReduction="10000"/>
          </a:bodyPr>
          <a:lstStyle/>
          <a:p>
            <a:r>
              <a:rPr lang="en-US" dirty="0" smtClean="0"/>
              <a:t>Jewel Mullen, MD, MPH, MPA</a:t>
            </a:r>
          </a:p>
          <a:p>
            <a:r>
              <a:rPr lang="en-US" dirty="0" smtClean="0"/>
              <a:t>Principal Deputy Assistant Secretary for Health</a:t>
            </a:r>
          </a:p>
          <a:p>
            <a:r>
              <a:rPr lang="en-US" sz="1800" dirty="0" smtClean="0"/>
              <a:t>February 28, 2017</a:t>
            </a:r>
            <a:endParaRPr lang="en-US" sz="1800" dirty="0"/>
          </a:p>
        </p:txBody>
      </p:sp>
      <p:sp>
        <p:nvSpPr>
          <p:cNvPr id="5" name="Title 4"/>
          <p:cNvSpPr>
            <a:spLocks noGrp="1"/>
          </p:cNvSpPr>
          <p:nvPr>
            <p:ph type="title"/>
          </p:nvPr>
        </p:nvSpPr>
        <p:spPr>
          <a:xfrm>
            <a:off x="1" y="1102670"/>
            <a:ext cx="9144000" cy="1195977"/>
          </a:xfrm>
        </p:spPr>
        <p:txBody>
          <a:bodyPr/>
          <a:lstStyle/>
          <a:p>
            <a:r>
              <a:rPr lang="en-US" sz="2600" b="1" dirty="0" smtClean="0">
                <a:latin typeface="Verdana" panose="020B0604030504040204" pitchFamily="34" charset="0"/>
                <a:ea typeface="Verdana" panose="020B0604030504040204" pitchFamily="34" charset="0"/>
                <a:cs typeface="Verdana" panose="020B0604030504040204" pitchFamily="34" charset="0"/>
              </a:rPr>
              <a:t>Preserving </a:t>
            </a:r>
            <a:r>
              <a:rPr lang="en-US" sz="2600" b="1" dirty="0">
                <a:latin typeface="Verdana" panose="020B0604030504040204" pitchFamily="34" charset="0"/>
                <a:ea typeface="Verdana" panose="020B0604030504040204" pitchFamily="34" charset="0"/>
                <a:cs typeface="Verdana" panose="020B0604030504040204" pitchFamily="34" charset="0"/>
              </a:rPr>
              <a:t>Your Healthy </a:t>
            </a:r>
            <a:r>
              <a:rPr lang="en-US" sz="2600" b="1" dirty="0" smtClean="0">
                <a:latin typeface="Verdana" panose="020B0604030504040204" pitchFamily="34" charset="0"/>
                <a:ea typeface="Verdana" panose="020B0604030504040204" pitchFamily="34" charset="0"/>
                <a:cs typeface="Verdana" panose="020B0604030504040204" pitchFamily="34" charset="0"/>
              </a:rPr>
              <a:t>Lifespan: </a:t>
            </a:r>
            <a:br>
              <a:rPr lang="en-US" sz="2600" b="1" dirty="0" smtClean="0">
                <a:latin typeface="Verdana" panose="020B0604030504040204" pitchFamily="34" charset="0"/>
                <a:ea typeface="Verdana" panose="020B0604030504040204" pitchFamily="34" charset="0"/>
                <a:cs typeface="Verdana" panose="020B0604030504040204" pitchFamily="34" charset="0"/>
              </a:rPr>
            </a:br>
            <a:r>
              <a:rPr lang="en-US" sz="2600" b="1" dirty="0" smtClean="0">
                <a:latin typeface="Verdana" panose="020B0604030504040204" pitchFamily="34" charset="0"/>
                <a:ea typeface="Verdana" panose="020B0604030504040204" pitchFamily="34" charset="0"/>
                <a:cs typeface="Verdana" panose="020B0604030504040204" pitchFamily="34" charset="0"/>
              </a:rPr>
              <a:t>Preventing </a:t>
            </a:r>
            <a:r>
              <a:rPr lang="en-US" sz="2600" b="1" dirty="0">
                <a:latin typeface="Verdana" panose="020B0604030504040204" pitchFamily="34" charset="0"/>
                <a:ea typeface="Verdana" panose="020B0604030504040204" pitchFamily="34" charset="0"/>
                <a:cs typeface="Verdana" panose="020B0604030504040204" pitchFamily="34" charset="0"/>
              </a:rPr>
              <a:t>and Managing </a:t>
            </a:r>
            <a:r>
              <a:rPr lang="en-US" sz="2600" b="1" dirty="0" smtClean="0">
                <a:latin typeface="Verdana" panose="020B0604030504040204" pitchFamily="34" charset="0"/>
                <a:ea typeface="Verdana" panose="020B0604030504040204" pitchFamily="34" charset="0"/>
                <a:cs typeface="Verdana" panose="020B0604030504040204" pitchFamily="34" charset="0"/>
              </a:rPr>
              <a:t>Chronic  Musculoskeletal </a:t>
            </a:r>
            <a:r>
              <a:rPr lang="en-US" sz="2600" b="1" dirty="0">
                <a:latin typeface="Verdana" panose="020B0604030504040204" pitchFamily="34" charset="0"/>
                <a:ea typeface="Verdana" panose="020B0604030504040204" pitchFamily="34" charset="0"/>
                <a:cs typeface="Verdana" panose="020B0604030504040204" pitchFamily="34" charset="0"/>
              </a:rPr>
              <a:t>and Cardiovascular Diseases</a:t>
            </a:r>
          </a:p>
        </p:txBody>
      </p:sp>
      <p:pic>
        <p:nvPicPr>
          <p:cNvPr id="7" name="Picture 6" descr="Logo for the Department of Health and Human Servi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71" y="6158828"/>
            <a:ext cx="644457" cy="644457"/>
          </a:xfrm>
          <a:prstGeom prst="rect">
            <a:avLst/>
          </a:prstGeom>
        </p:spPr>
      </p:pic>
      <p:pic>
        <p:nvPicPr>
          <p:cNvPr id="8" name="Picture 7" descr="Logo for the Office of Disease Prevention and Health Promotio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0722" y="6320417"/>
            <a:ext cx="2599611" cy="287690"/>
          </a:xfrm>
          <a:prstGeom prst="rect">
            <a:avLst/>
          </a:prstGeom>
        </p:spPr>
      </p:pic>
      <p:pic>
        <p:nvPicPr>
          <p:cNvPr id="9" name="Picture 8" descr="Logo for Healthy People 20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22739092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2350" b="1" dirty="0">
                <a:solidFill>
                  <a:srgbClr val="003F72"/>
                </a:solidFill>
                <a:latin typeface="Verdana" panose="020B0604030504040204" pitchFamily="34" charset="0"/>
                <a:ea typeface="Verdana" panose="020B0604030504040204" pitchFamily="34" charset="0"/>
                <a:cs typeface="Verdana" panose="020B0604030504040204" pitchFamily="34" charset="0"/>
              </a:rPr>
              <a:t>Weight Reduction Counseling, Overweight or Obese Adults 18+ Years with Arthritis</a:t>
            </a:r>
            <a:endParaRPr lang="en-US" dirty="0"/>
          </a:p>
        </p:txBody>
      </p:sp>
      <p:sp>
        <p:nvSpPr>
          <p:cNvPr id="33" name="Slide Number Placeholder 2"/>
          <p:cNvSpPr>
            <a:spLocks noGrp="1"/>
          </p:cNvSpPr>
          <p:nvPr>
            <p:ph type="sldNum" sz="quarter" idx="12"/>
          </p:nvPr>
        </p:nvSpPr>
        <p:spPr>
          <a:prstGeom prst="rect">
            <a:avLst/>
          </a:prstGeom>
        </p:spPr>
        <p:txBody>
          <a:bodyPr/>
          <a:lstStyle/>
          <a:p>
            <a:fld id="{F8ECAD15-DF40-4D57-8D99-2197AD37FB1A}" type="slidenum">
              <a:rPr lang="en-US" sz="1200" smtClean="0">
                <a:solidFill>
                  <a:prstClr val="black">
                    <a:tint val="75000"/>
                  </a:prstClr>
                </a:solidFill>
                <a:latin typeface="Verdana" panose="020B0604030504040204" pitchFamily="34" charset="0"/>
                <a:ea typeface="Verdana" panose="020B0604030504040204" pitchFamily="34" charset="0"/>
                <a:cs typeface="Verdana" panose="020B0604030504040204" pitchFamily="34" charset="0"/>
              </a:rPr>
              <a:pPr/>
              <a:t>20</a:t>
            </a:fld>
            <a:endParaRPr lang="en-US" sz="1200" dirty="0">
              <a:solidFill>
                <a:prstClr val="black">
                  <a:tint val="75000"/>
                </a:prstClr>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24" name="Object 2" descr="This slide shows line graph data for weight reduction counseling, overweight or obese adults 18+ with arthritis.  &#10; " title="Weight reduction counseling"/>
          <p:cNvGraphicFramePr>
            <a:graphicFrameLocks noGrp="1" noChangeAspect="1"/>
          </p:cNvGraphicFramePr>
          <p:nvPr>
            <p:ph type="chart" idx="4294967295"/>
            <p:extLst/>
          </p:nvPr>
        </p:nvGraphicFramePr>
        <p:xfrm>
          <a:off x="0" y="1089025"/>
          <a:ext cx="8467725" cy="4926013"/>
        </p:xfrm>
        <a:graphic>
          <a:graphicData uri="http://schemas.openxmlformats.org/drawingml/2006/chart">
            <c:chart xmlns:c="http://schemas.openxmlformats.org/drawingml/2006/chart" xmlns:r="http://schemas.openxmlformats.org/officeDocument/2006/relationships" r:id="rId3"/>
          </a:graphicData>
        </a:graphic>
      </p:graphicFrame>
      <p:sp>
        <p:nvSpPr>
          <p:cNvPr id="1027" name="Text Box 3"/>
          <p:cNvSpPr txBox="1">
            <a:spLocks noChangeArrowheads="1"/>
          </p:cNvSpPr>
          <p:nvPr/>
        </p:nvSpPr>
        <p:spPr bwMode="auto">
          <a:xfrm>
            <a:off x="246016" y="1066800"/>
            <a:ext cx="1107295" cy="323165"/>
          </a:xfrm>
          <a:prstGeom prst="rect">
            <a:avLst/>
          </a:prstGeom>
          <a:noFill/>
          <a:ln w="9525">
            <a:noFill/>
            <a:miter lim="800000"/>
            <a:headEnd/>
            <a:tailEnd/>
          </a:ln>
        </p:spPr>
        <p:txBody>
          <a:bodyPr wrap="square">
            <a:spAutoFit/>
          </a:bodyPr>
          <a:lstStyle/>
          <a:p>
            <a:pPr eaLnBrk="0" hangingPunct="0">
              <a:spcBef>
                <a:spcPct val="50000"/>
              </a:spcBef>
            </a:pPr>
            <a:r>
              <a:rPr lang="en-US" sz="1500" b="1" dirty="0">
                <a:solidFill>
                  <a:srgbClr val="000000"/>
                </a:solidFill>
                <a:latin typeface="Verdana" panose="020B0604030504040204" pitchFamily="34" charset="0"/>
                <a:ea typeface="Verdana" panose="020B0604030504040204" pitchFamily="34" charset="0"/>
                <a:cs typeface="Verdana" panose="020B0604030504040204" pitchFamily="34" charset="0"/>
              </a:rPr>
              <a:t>Percent</a:t>
            </a:r>
          </a:p>
        </p:txBody>
      </p:sp>
      <p:sp>
        <p:nvSpPr>
          <p:cNvPr id="31" name="Text Placeholder 8"/>
          <p:cNvSpPr txBox="1">
            <a:spLocks/>
          </p:cNvSpPr>
          <p:nvPr/>
        </p:nvSpPr>
        <p:spPr>
          <a:xfrm>
            <a:off x="7160981" y="6347802"/>
            <a:ext cx="1645920" cy="457200"/>
          </a:xfrm>
          <a:prstGeom prst="rect">
            <a:avLst/>
          </a:prstGeom>
          <a:ln w="15875">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Obj. AOCBC-7.1 </a:t>
            </a:r>
          </a:p>
          <a:p>
            <a:pPr algn="ctr">
              <a:spcBef>
                <a:spcPts val="0"/>
              </a:spcBef>
            </a:pPr>
            <a:r>
              <a:rPr lang="en-US" sz="1200" b="0" dirty="0" smtClean="0">
                <a:solidFill>
                  <a:prstClr val="black"/>
                </a:solidFill>
                <a:latin typeface="Verdana" panose="020B0604030504040204" pitchFamily="34" charset="0"/>
                <a:ea typeface="Verdana" panose="020B0604030504040204" pitchFamily="34" charset="0"/>
                <a:cs typeface="Verdana" panose="020B0604030504040204" pitchFamily="34" charset="0"/>
              </a:rPr>
              <a:t>Increase desired</a:t>
            </a:r>
          </a:p>
        </p:txBody>
      </p:sp>
      <p:sp>
        <p:nvSpPr>
          <p:cNvPr id="34" name="Title 1" descr="Weight Reduction Counseling, Overweight or Obese Adults 18+ Years with Arthritis" title="Weight Reduction Counseling, Overweight or Obese"/>
          <p:cNvSpPr txBox="1">
            <a:spLocks/>
          </p:cNvSpPr>
          <p:nvPr/>
        </p:nvSpPr>
        <p:spPr>
          <a:xfrm>
            <a:off x="51546" y="81969"/>
            <a:ext cx="9144000" cy="53975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350" b="1" dirty="0">
              <a:solidFill>
                <a:srgbClr val="003F72"/>
              </a:solidFill>
              <a:latin typeface="Verdana" panose="020B0604030504040204" pitchFamily="34" charset="0"/>
              <a:ea typeface="Verdana" panose="020B0604030504040204" pitchFamily="34" charset="0"/>
              <a:cs typeface="Verdana" panose="020B0604030504040204" pitchFamily="34" charset="0"/>
            </a:endParaRPr>
          </a:p>
        </p:txBody>
      </p:sp>
      <p:sp>
        <p:nvSpPr>
          <p:cNvPr id="45" name="Text Placeholder 81"/>
          <p:cNvSpPr txBox="1">
            <a:spLocks/>
          </p:cNvSpPr>
          <p:nvPr/>
        </p:nvSpPr>
        <p:spPr>
          <a:xfrm>
            <a:off x="2084832" y="2146119"/>
            <a:ext cx="1132023" cy="368300"/>
          </a:xfrm>
          <a:prstGeom prst="rect">
            <a:avLst/>
          </a:prstGeom>
          <a:no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500" b="1" dirty="0" smtClean="0">
                <a:solidFill>
                  <a:srgbClr val="376092"/>
                </a:solidFill>
                <a:latin typeface="Verdana" panose="020B0604030504040204" pitchFamily="34" charset="0"/>
                <a:ea typeface="Verdana" panose="020B0604030504040204" pitchFamily="34" charset="0"/>
                <a:cs typeface="Verdana" panose="020B0604030504040204" pitchFamily="34" charset="0"/>
              </a:rPr>
              <a:t>Women</a:t>
            </a:r>
            <a:endParaRPr lang="en-US" sz="1500" b="1" dirty="0">
              <a:solidFill>
                <a:srgbClr val="376092"/>
              </a:solidFill>
              <a:latin typeface="Verdana" panose="020B0604030504040204" pitchFamily="34" charset="0"/>
              <a:ea typeface="Verdana" panose="020B0604030504040204" pitchFamily="34" charset="0"/>
              <a:cs typeface="Verdana" panose="020B0604030504040204" pitchFamily="34" charset="0"/>
            </a:endParaRPr>
          </a:p>
        </p:txBody>
      </p:sp>
      <p:sp>
        <p:nvSpPr>
          <p:cNvPr id="46" name="Text Placeholder 77"/>
          <p:cNvSpPr txBox="1">
            <a:spLocks/>
          </p:cNvSpPr>
          <p:nvPr/>
        </p:nvSpPr>
        <p:spPr>
          <a:xfrm>
            <a:off x="915146" y="2961783"/>
            <a:ext cx="889000" cy="263525"/>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500" b="1" dirty="0" smtClean="0">
                <a:solidFill>
                  <a:srgbClr val="7030A0"/>
                </a:solidFill>
                <a:latin typeface="Verdana" panose="020B0604030504040204" pitchFamily="34" charset="0"/>
                <a:ea typeface="Verdana" panose="020B0604030504040204" pitchFamily="34" charset="0"/>
                <a:cs typeface="Verdana" panose="020B0604030504040204" pitchFamily="34" charset="0"/>
              </a:rPr>
              <a:t>Total</a:t>
            </a:r>
            <a:endParaRPr lang="en-US" sz="1500" b="1" dirty="0">
              <a:solidFill>
                <a:srgbClr val="7030A0"/>
              </a:solidFill>
              <a:latin typeface="Verdana" panose="020B0604030504040204" pitchFamily="34" charset="0"/>
              <a:ea typeface="Verdana" panose="020B0604030504040204" pitchFamily="34" charset="0"/>
              <a:cs typeface="Verdana" panose="020B0604030504040204" pitchFamily="34" charset="0"/>
            </a:endParaRPr>
          </a:p>
        </p:txBody>
      </p:sp>
      <p:sp>
        <p:nvSpPr>
          <p:cNvPr id="47" name="Text Placeholder 81"/>
          <p:cNvSpPr txBox="1">
            <a:spLocks/>
          </p:cNvSpPr>
          <p:nvPr/>
        </p:nvSpPr>
        <p:spPr>
          <a:xfrm>
            <a:off x="6409247" y="2898282"/>
            <a:ext cx="751734" cy="390525"/>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500" b="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Men</a:t>
            </a:r>
            <a:endParaRPr lang="en-US" sz="15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49" name="Text Placeholder 78"/>
          <p:cNvSpPr txBox="1">
            <a:spLocks/>
          </p:cNvSpPr>
          <p:nvPr/>
        </p:nvSpPr>
        <p:spPr>
          <a:xfrm>
            <a:off x="3852673" y="1585481"/>
            <a:ext cx="2836330" cy="382428"/>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r>
              <a:rPr lang="en-US" sz="1500" b="1" dirty="0" smtClean="0">
                <a:solidFill>
                  <a:srgbClr val="000000"/>
                </a:solidFill>
                <a:latin typeface="Verdana" panose="020B0604030504040204" pitchFamily="34" charset="0"/>
                <a:ea typeface="Verdana" panose="020B0604030504040204" pitchFamily="34" charset="0"/>
                <a:cs typeface="Verdana" panose="020B0604030504040204" pitchFamily="34" charset="0"/>
              </a:rPr>
              <a:t>HP2020 Target: 45.3%</a:t>
            </a:r>
            <a:endParaRPr lang="en-US" sz="1500" b="1"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cxnSp>
        <p:nvCxnSpPr>
          <p:cNvPr id="50" name="Straight Arrow Connector 49" descr="This line displays the Healthy People 2020 target for weight reduction counseling, overweight or obese for adults 18+. " title="HP2020 Target"/>
          <p:cNvCxnSpPr/>
          <p:nvPr/>
        </p:nvCxnSpPr>
        <p:spPr>
          <a:xfrm>
            <a:off x="5326733" y="1916245"/>
            <a:ext cx="1277" cy="4357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 Placeholder 7"/>
          <p:cNvSpPr txBox="1">
            <a:spLocks/>
          </p:cNvSpPr>
          <p:nvPr/>
        </p:nvSpPr>
        <p:spPr>
          <a:xfrm>
            <a:off x="-10773" y="5766185"/>
            <a:ext cx="7307866" cy="861728"/>
          </a:xfrm>
          <a:prstGeom prst="rect">
            <a:avLst/>
          </a:prstGeom>
        </p:spPr>
        <p:txBody>
          <a:bodyPr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dirty="0" smtClean="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NOTES: </a:t>
            </a:r>
            <a:r>
              <a:rPr lang="en-US" sz="1000" dirty="0" smtClean="0">
                <a:solidFill>
                  <a:prstClr val="black">
                    <a:lumMod val="95000"/>
                    <a:lumOff val="5000"/>
                  </a:prstClr>
                </a:solidFill>
                <a:latin typeface="Verdana" panose="020B0604030504040204" pitchFamily="34" charset="0"/>
                <a:ea typeface="Verdana" panose="020B0604030504040204" pitchFamily="34" charset="0"/>
                <a:cs typeface="Verdana" panose="020B0604030504040204" pitchFamily="34" charset="0"/>
              </a:rPr>
              <a:t>*2006 </a:t>
            </a:r>
            <a:r>
              <a:rPr lang="en-US" sz="1000" dirty="0">
                <a:solidFill>
                  <a:prstClr val="black">
                    <a:lumMod val="95000"/>
                    <a:lumOff val="5000"/>
                  </a:prstClr>
                </a:solidFill>
                <a:latin typeface="Verdana" panose="020B0604030504040204" pitchFamily="34" charset="0"/>
                <a:ea typeface="Verdana" panose="020B0604030504040204" pitchFamily="34" charset="0"/>
                <a:cs typeface="Verdana" panose="020B0604030504040204" pitchFamily="34" charset="0"/>
              </a:rPr>
              <a:t>= HP2020 baseline. </a:t>
            </a:r>
            <a:r>
              <a:rPr lang="en-US" altLang="en-US" sz="1000" dirty="0">
                <a:solidFill>
                  <a:prstClr val="black"/>
                </a:solidFill>
                <a:latin typeface="Verdana" panose="020B0604030504040204" pitchFamily="34" charset="0"/>
                <a:ea typeface="Verdana" panose="020B0604030504040204" pitchFamily="34" charset="0"/>
                <a:cs typeface="Verdana" panose="020B0604030504040204" pitchFamily="34" charset="0"/>
              </a:rPr>
              <a:t>Data are for </a:t>
            </a:r>
            <a:r>
              <a:rPr lang="en-US" sz="1000" dirty="0">
                <a:solidFill>
                  <a:prstClr val="black">
                    <a:lumMod val="95000"/>
                    <a:lumOff val="5000"/>
                  </a:prstClr>
                </a:solidFill>
                <a:latin typeface="Verdana" panose="020B0604030504040204" pitchFamily="34" charset="0"/>
                <a:ea typeface="Verdana" panose="020B0604030504040204" pitchFamily="34" charset="0"/>
                <a:cs typeface="Verdana" panose="020B0604030504040204" pitchFamily="34" charset="0"/>
              </a:rPr>
              <a:t>overweight and obese </a:t>
            </a:r>
            <a:r>
              <a:rPr lang="en-US" sz="1000" dirty="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adults aged 18 and over </a:t>
            </a:r>
            <a:r>
              <a:rPr lang="en-US" sz="1000" dirty="0" smtClean="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with doctor-diagnosed </a:t>
            </a:r>
            <a:r>
              <a:rPr lang="en-US" sz="1000" dirty="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arthritis who received weight-reduction counseling from their health care provider to help arthritis or joint </a:t>
            </a:r>
            <a:r>
              <a:rPr lang="en-US" sz="1000" dirty="0" smtClean="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symptoms. </a:t>
            </a:r>
            <a:r>
              <a:rPr lang="en-US" altLang="en-US" sz="1000" dirty="0">
                <a:solidFill>
                  <a:prstClr val="black"/>
                </a:solidFill>
                <a:latin typeface="Verdana" panose="020B0604030504040204" pitchFamily="34" charset="0"/>
                <a:ea typeface="Verdana" panose="020B0604030504040204" pitchFamily="34" charset="0"/>
                <a:cs typeface="Verdana" panose="020B0604030504040204" pitchFamily="34" charset="0"/>
              </a:rPr>
              <a:t>Data are age-adjusted to the 2000 standard population.</a:t>
            </a:r>
          </a:p>
        </p:txBody>
      </p:sp>
      <p:sp>
        <p:nvSpPr>
          <p:cNvPr id="14" name="Text Placeholder 2"/>
          <p:cNvSpPr txBox="1">
            <a:spLocks/>
          </p:cNvSpPr>
          <p:nvPr/>
        </p:nvSpPr>
        <p:spPr>
          <a:xfrm>
            <a:off x="0" y="6577436"/>
            <a:ext cx="7297093" cy="2519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SOURCE: </a:t>
            </a:r>
            <a:r>
              <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rPr>
              <a:t>National Health Interview Survey (NHIS), </a:t>
            </a: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CDC/NCHS.</a:t>
            </a:r>
            <a:endParaRPr lang="en-US" sz="10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9578169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16" name="Chart Placeholder 15" descr="This bar chart displays 2014 data for adults 18+ with arthritis who have had counseling for physical activity or exercise." title="Counseling for physical activity"/>
          <p:cNvGraphicFramePr>
            <a:graphicFrameLocks noGrp="1"/>
          </p:cNvGraphicFramePr>
          <p:nvPr>
            <p:ph type="chart" sz="quarter" idx="4294967295"/>
            <p:extLst/>
          </p:nvPr>
        </p:nvGraphicFramePr>
        <p:xfrm>
          <a:off x="190849" y="1190223"/>
          <a:ext cx="8038751" cy="4419601"/>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a:spLocks noGrp="1"/>
          </p:cNvSpPr>
          <p:nvPr>
            <p:ph type="title" idx="4294967295"/>
          </p:nvPr>
        </p:nvSpPr>
        <p:spPr>
          <a:xfrm>
            <a:off x="0" y="169225"/>
            <a:ext cx="9144000" cy="539750"/>
          </a:xfrm>
          <a:prstGeom prst="rect">
            <a:avLst/>
          </a:prstGeom>
        </p:spPr>
        <p:txBody>
          <a:bodyPr>
            <a:noAutofit/>
          </a:bodyPr>
          <a:lstStyle/>
          <a:p>
            <a:r>
              <a:rPr lang="en-US" altLang="en-US" sz="2800" b="1" dirty="0">
                <a:solidFill>
                  <a:srgbClr val="003F72"/>
                </a:solidFill>
                <a:latin typeface="Verdana" panose="020B0604030504040204" pitchFamily="34" charset="0"/>
                <a:ea typeface="Verdana" panose="020B0604030504040204" pitchFamily="34" charset="0"/>
                <a:cs typeface="Verdana" panose="020B0604030504040204" pitchFamily="34" charset="0"/>
              </a:rPr>
              <a:t>Counseling for </a:t>
            </a:r>
            <a:r>
              <a:rPr lang="en-US" altLang="en-US" sz="2800" b="1" dirty="0" smtClean="0">
                <a:solidFill>
                  <a:srgbClr val="003F72"/>
                </a:solidFill>
                <a:latin typeface="Verdana" panose="020B0604030504040204" pitchFamily="34" charset="0"/>
                <a:ea typeface="Verdana" panose="020B0604030504040204" pitchFamily="34" charset="0"/>
                <a:cs typeface="Verdana" panose="020B0604030504040204" pitchFamily="34" charset="0"/>
              </a:rPr>
              <a:t>Physical </a:t>
            </a:r>
            <a:r>
              <a:rPr lang="en-US" altLang="en-US" sz="2800" b="1" dirty="0">
                <a:solidFill>
                  <a:srgbClr val="003F72"/>
                </a:solidFill>
                <a:latin typeface="Verdana" panose="020B0604030504040204" pitchFamily="34" charset="0"/>
                <a:ea typeface="Verdana" panose="020B0604030504040204" pitchFamily="34" charset="0"/>
                <a:cs typeface="Verdana" panose="020B0604030504040204" pitchFamily="34" charset="0"/>
              </a:rPr>
              <a:t>A</a:t>
            </a:r>
            <a:r>
              <a:rPr lang="en-US" altLang="en-US" sz="2800" b="1" dirty="0" smtClean="0">
                <a:solidFill>
                  <a:srgbClr val="003F72"/>
                </a:solidFill>
                <a:latin typeface="Verdana" panose="020B0604030504040204" pitchFamily="34" charset="0"/>
                <a:ea typeface="Verdana" panose="020B0604030504040204" pitchFamily="34" charset="0"/>
                <a:cs typeface="Verdana" panose="020B0604030504040204" pitchFamily="34" charset="0"/>
              </a:rPr>
              <a:t>ctivity </a:t>
            </a:r>
            <a:r>
              <a:rPr lang="en-US" altLang="en-US" sz="2800" b="1" dirty="0">
                <a:solidFill>
                  <a:srgbClr val="003F72"/>
                </a:solidFill>
                <a:latin typeface="Verdana" panose="020B0604030504040204" pitchFamily="34" charset="0"/>
                <a:ea typeface="Verdana" panose="020B0604030504040204" pitchFamily="34" charset="0"/>
                <a:cs typeface="Verdana" panose="020B0604030504040204" pitchFamily="34" charset="0"/>
              </a:rPr>
              <a:t>or </a:t>
            </a:r>
            <a:r>
              <a:rPr lang="en-US" altLang="en-US" sz="2800" b="1" dirty="0" smtClean="0">
                <a:solidFill>
                  <a:srgbClr val="003F72"/>
                </a:solidFill>
                <a:latin typeface="Verdana" panose="020B0604030504040204" pitchFamily="34" charset="0"/>
                <a:ea typeface="Verdana" panose="020B0604030504040204" pitchFamily="34" charset="0"/>
                <a:cs typeface="Verdana" panose="020B0604030504040204" pitchFamily="34" charset="0"/>
              </a:rPr>
              <a:t>Exercise</a:t>
            </a:r>
            <a:r>
              <a:rPr lang="en-US" altLang="en-US" sz="2800" b="1" dirty="0">
                <a:solidFill>
                  <a:srgbClr val="003F72"/>
                </a:solidFill>
                <a:latin typeface="Verdana" panose="020B0604030504040204" pitchFamily="34" charset="0"/>
                <a:ea typeface="Verdana" panose="020B0604030504040204" pitchFamily="34" charset="0"/>
                <a:cs typeface="Verdana" panose="020B0604030504040204" pitchFamily="34" charset="0"/>
              </a:rPr>
              <a:t>, Adults </a:t>
            </a:r>
            <a:r>
              <a:rPr lang="en-US" altLang="en-US" sz="2800" b="1" dirty="0" smtClean="0">
                <a:solidFill>
                  <a:srgbClr val="003F72"/>
                </a:solidFill>
                <a:latin typeface="Verdana" panose="020B0604030504040204" pitchFamily="34" charset="0"/>
                <a:ea typeface="Verdana" panose="020B0604030504040204" pitchFamily="34" charset="0"/>
                <a:cs typeface="Verdana" panose="020B0604030504040204" pitchFamily="34" charset="0"/>
              </a:rPr>
              <a:t>18+ Years with Arthritis</a:t>
            </a:r>
            <a:r>
              <a:rPr lang="en-US" sz="2800" b="1" dirty="0" smtClean="0">
                <a:solidFill>
                  <a:srgbClr val="003F72"/>
                </a:solidFill>
                <a:latin typeface="Verdana" panose="020B0604030504040204" pitchFamily="34" charset="0"/>
                <a:ea typeface="Verdana" panose="020B0604030504040204" pitchFamily="34" charset="0"/>
                <a:cs typeface="Verdana" panose="020B0604030504040204" pitchFamily="34" charset="0"/>
              </a:rPr>
              <a:t>, 2014 </a:t>
            </a:r>
            <a:endParaRPr lang="en-US" sz="2800" b="1" dirty="0">
              <a:solidFill>
                <a:srgbClr val="003F72"/>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ext Placeholder 35"/>
          <p:cNvSpPr>
            <a:spLocks noGrp="1"/>
          </p:cNvSpPr>
          <p:nvPr>
            <p:ph type="body" sz="quarter" idx="4294967295"/>
          </p:nvPr>
        </p:nvSpPr>
        <p:spPr>
          <a:xfrm>
            <a:off x="4389120" y="1143000"/>
            <a:ext cx="2731008" cy="381000"/>
          </a:xfrm>
          <a:prstGeom prst="rect">
            <a:avLst/>
          </a:prstGeom>
        </p:spPr>
        <p:txBody>
          <a:bodyPr>
            <a:noAutofit/>
          </a:bodyPr>
          <a:lstStyle/>
          <a:p>
            <a:pPr marL="0" indent="0" algn="l">
              <a:buNone/>
            </a:pPr>
            <a:r>
              <a:rPr lang="en-US" sz="1500" b="1" dirty="0" smtClean="0">
                <a:latin typeface="Verdana" panose="020B0604030504040204" pitchFamily="34" charset="0"/>
                <a:ea typeface="Verdana" panose="020B0604030504040204" pitchFamily="34" charset="0"/>
                <a:cs typeface="Verdana" panose="020B0604030504040204" pitchFamily="34" charset="0"/>
              </a:rPr>
              <a:t>HP2020 Target: 57.4%</a:t>
            </a:r>
            <a:endParaRPr lang="en-US" sz="1500" b="1" dirty="0">
              <a:latin typeface="Verdana" panose="020B0604030504040204" pitchFamily="34" charset="0"/>
              <a:ea typeface="Verdana" panose="020B0604030504040204" pitchFamily="34" charset="0"/>
              <a:cs typeface="Verdana" panose="020B0604030504040204" pitchFamily="34" charset="0"/>
            </a:endParaRPr>
          </a:p>
        </p:txBody>
      </p:sp>
      <p:sp>
        <p:nvSpPr>
          <p:cNvPr id="18" name="Text Placeholder 8"/>
          <p:cNvSpPr txBox="1">
            <a:spLocks/>
          </p:cNvSpPr>
          <p:nvPr/>
        </p:nvSpPr>
        <p:spPr>
          <a:xfrm>
            <a:off x="7010401" y="6529810"/>
            <a:ext cx="1600200" cy="251990"/>
          </a:xfrm>
          <a:prstGeom prst="rect">
            <a:avLst/>
          </a:prstGeom>
          <a:ln w="15875">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Obj. AOCBC-7.2</a:t>
            </a:r>
            <a:endParaRPr lang="en-US" sz="1400" dirty="0" smtClean="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l">
              <a:spcBef>
                <a:spcPts val="0"/>
              </a:spcBef>
            </a:pPr>
            <a:endParaRPr lang="en-US" sz="1400" b="0" dirty="0" smtClean="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xt Placeholder 7"/>
          <p:cNvSpPr txBox="1">
            <a:spLocks/>
          </p:cNvSpPr>
          <p:nvPr/>
        </p:nvSpPr>
        <p:spPr>
          <a:xfrm>
            <a:off x="0" y="5690347"/>
            <a:ext cx="8991600" cy="861728"/>
          </a:xfrm>
          <a:prstGeom prst="rect">
            <a:avLst/>
          </a:prstGeom>
        </p:spPr>
        <p:txBody>
          <a:bodyPr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smtClean="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NOTES:     = 95% confidence interval. *2006 Total = </a:t>
            </a:r>
            <a:r>
              <a:rPr lang="en-US" sz="1100" dirty="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HP2020 baseline. Data are for </a:t>
            </a:r>
            <a:r>
              <a:rPr lang="en-US" sz="1100" dirty="0" smtClean="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adults </a:t>
            </a:r>
            <a:r>
              <a:rPr lang="en-US" sz="1100" dirty="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aged 18 years and over with doctor-diagnosed arthritis </a:t>
            </a:r>
            <a:r>
              <a:rPr lang="en-US" sz="1100" dirty="0" smtClean="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who </a:t>
            </a:r>
            <a:r>
              <a:rPr lang="en-US" sz="1100" dirty="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received health care provider counseling for physical activity or exercise to help arthritis or joint </a:t>
            </a:r>
            <a:r>
              <a:rPr lang="en-US" sz="1100" dirty="0" smtClean="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symptoms. Black </a:t>
            </a:r>
            <a:r>
              <a:rPr lang="en-US" sz="1100" dirty="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and W</a:t>
            </a:r>
            <a:r>
              <a:rPr lang="en-US" sz="1100" dirty="0" smtClean="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hite </a:t>
            </a:r>
            <a:r>
              <a:rPr lang="en-US" sz="1100" dirty="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exclude persons of Hispanic origin. Persons of Hispanic origin may be any race</a:t>
            </a:r>
            <a:r>
              <a:rPr lang="en-US" sz="1100" dirty="0" smtClean="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 </a:t>
            </a:r>
            <a:r>
              <a:rPr lang="en-US" sz="1100" dirty="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American Indian includes Alaska Native. Respondents were asked to select one or more races. Data for the single race categories shown are for persons who reported only one racial group. Data are </a:t>
            </a:r>
            <a:r>
              <a:rPr lang="en-US" sz="1100" dirty="0" smtClean="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age-adjusted </a:t>
            </a:r>
            <a:r>
              <a:rPr lang="en-US" sz="1100" dirty="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to the 2000 standard population. </a:t>
            </a:r>
            <a:endParaRPr lang="en-US" sz="1100" dirty="0" smtClean="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Text Placeholder 2"/>
          <p:cNvSpPr txBox="1">
            <a:spLocks/>
          </p:cNvSpPr>
          <p:nvPr/>
        </p:nvSpPr>
        <p:spPr>
          <a:xfrm>
            <a:off x="0" y="6529811"/>
            <a:ext cx="7297093" cy="2519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SOURCE: </a:t>
            </a:r>
            <a:r>
              <a:rPr lang="en-US" sz="1100" dirty="0">
                <a:solidFill>
                  <a:prstClr val="black"/>
                </a:solidFill>
                <a:latin typeface="Verdana" panose="020B0604030504040204" pitchFamily="34" charset="0"/>
                <a:ea typeface="Verdana" panose="020B0604030504040204" pitchFamily="34" charset="0"/>
                <a:cs typeface="Verdana" panose="020B0604030504040204" pitchFamily="34" charset="0"/>
              </a:rPr>
              <a:t>National Health Interview Survey (NHIS), </a:t>
            </a:r>
            <a:r>
              <a:rPr lang="en-US" sz="11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CDC/NCHS.</a:t>
            </a:r>
            <a:endParaRPr lang="en-US" sz="11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20" name="TextBox 19"/>
          <p:cNvSpPr txBox="1"/>
          <p:nvPr/>
        </p:nvSpPr>
        <p:spPr>
          <a:xfrm>
            <a:off x="6057901" y="1612894"/>
            <a:ext cx="1905000" cy="307777"/>
          </a:xfrm>
          <a:prstGeom prst="rect">
            <a:avLst/>
          </a:prstGeom>
          <a:noFill/>
          <a:ln>
            <a:noFill/>
          </a:ln>
        </p:spPr>
        <p:txBody>
          <a:bodyPr wrap="square" rtlCol="0">
            <a:spAutoFit/>
          </a:bodyPr>
          <a:lstStyle/>
          <a:p>
            <a:pPr algn="ctr"/>
            <a:r>
              <a:rPr lang="en-US" sz="1400" b="1" dirty="0" smtClean="0">
                <a:solidFill>
                  <a:srgbClr val="FF0000"/>
                </a:solidFill>
                <a:latin typeface="Verdana" panose="020B0604030504040204" pitchFamily="34" charset="0"/>
                <a:ea typeface="Verdana" panose="020B0604030504040204" pitchFamily="34" charset="0"/>
                <a:cs typeface="Verdana" panose="020B0604030504040204" pitchFamily="34" charset="0"/>
              </a:rPr>
              <a:t>Increase desired</a:t>
            </a:r>
            <a:endPar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23" name="TextBox 22"/>
          <p:cNvSpPr txBox="1"/>
          <p:nvPr/>
        </p:nvSpPr>
        <p:spPr>
          <a:xfrm>
            <a:off x="582168" y="5702505"/>
            <a:ext cx="353943" cy="166052"/>
          </a:xfrm>
          <a:prstGeom prst="rect">
            <a:avLst/>
          </a:prstGeom>
          <a:noFill/>
        </p:spPr>
        <p:txBody>
          <a:bodyPr vert="vert" wrap="square" rtlCol="0">
            <a:spAutoFit/>
          </a:bodyPr>
          <a:lstStyle/>
          <a:p>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I</a:t>
            </a:r>
            <a:endParaRPr lang="en-US" sz="1100" dirty="0">
              <a:solidFill>
                <a:prstClr val="black"/>
              </a:solidFill>
            </a:endParaRPr>
          </a:p>
        </p:txBody>
      </p:sp>
      <p:sp>
        <p:nvSpPr>
          <p:cNvPr id="11"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latin typeface="Verdana" panose="020B0604030504040204" pitchFamily="34" charset="0"/>
                <a:ea typeface="Verdana" panose="020B0604030504040204" pitchFamily="34" charset="0"/>
                <a:cs typeface="Verdana" panose="020B0604030504040204" pitchFamily="34" charset="0"/>
              </a:rPr>
              <a:t>21</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72907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spcBef>
                <a:spcPts val="60"/>
              </a:spcBef>
            </a:pPr>
            <a:r>
              <a:rPr lang="en-US" altLang="en-US" sz="3000" b="1" dirty="0">
                <a:solidFill>
                  <a:srgbClr val="003F72"/>
                </a:solidFill>
                <a:latin typeface="Verdana" panose="020B0604030504040204" pitchFamily="34" charset="0"/>
                <a:ea typeface="Verdana" panose="020B0604030504040204" pitchFamily="34" charset="0"/>
                <a:cs typeface="Verdana" panose="020B0604030504040204" pitchFamily="34" charset="0"/>
              </a:rPr>
              <a:t>Osteoporosis at the Hip</a:t>
            </a:r>
            <a:r>
              <a:rPr lang="en-US" sz="3000" b="1" dirty="0">
                <a:solidFill>
                  <a:srgbClr val="003F72"/>
                </a:solidFill>
                <a:latin typeface="Verdana" panose="020B0604030504040204" pitchFamily="34" charset="0"/>
                <a:ea typeface="Verdana" panose="020B0604030504040204" pitchFamily="34" charset="0"/>
                <a:cs typeface="Verdana" panose="020B0604030504040204" pitchFamily="34" charset="0"/>
              </a:rPr>
              <a:t>, </a:t>
            </a:r>
            <a:br>
              <a:rPr lang="en-US" sz="3000" b="1" dirty="0">
                <a:solidFill>
                  <a:srgbClr val="003F72"/>
                </a:solidFill>
                <a:latin typeface="Verdana" panose="020B0604030504040204" pitchFamily="34" charset="0"/>
                <a:ea typeface="Verdana" panose="020B0604030504040204" pitchFamily="34" charset="0"/>
                <a:cs typeface="Verdana" panose="020B0604030504040204" pitchFamily="34" charset="0"/>
              </a:rPr>
            </a:br>
            <a:r>
              <a:rPr lang="en-US" altLang="en-US" sz="3000" b="1" dirty="0">
                <a:solidFill>
                  <a:srgbClr val="003F72"/>
                </a:solidFill>
                <a:latin typeface="Verdana" panose="020B0604030504040204" pitchFamily="34" charset="0"/>
                <a:ea typeface="Verdana" panose="020B0604030504040204" pitchFamily="34" charset="0"/>
                <a:cs typeface="Verdana" panose="020B0604030504040204" pitchFamily="34" charset="0"/>
              </a:rPr>
              <a:t>Adults 50+ Years, </a:t>
            </a:r>
            <a:r>
              <a:rPr lang="en-US" sz="3000" b="1" dirty="0">
                <a:solidFill>
                  <a:srgbClr val="003F72"/>
                </a:solidFill>
                <a:latin typeface="Verdana" panose="020B0604030504040204" pitchFamily="34" charset="0"/>
                <a:ea typeface="Verdana" panose="020B0604030504040204" pitchFamily="34" charset="0"/>
                <a:cs typeface="Verdana" panose="020B0604030504040204" pitchFamily="34" charset="0"/>
              </a:rPr>
              <a:t>2013-2014</a:t>
            </a:r>
            <a:endParaRPr lang="en-US" dirty="0"/>
          </a:p>
        </p:txBody>
      </p:sp>
      <p:sp>
        <p:nvSpPr>
          <p:cNvPr id="3" name="Slide Number Placeholder 2"/>
          <p:cNvSpPr>
            <a:spLocks noGrp="1"/>
          </p:cNvSpPr>
          <p:nvPr>
            <p:ph type="sldNum" sz="quarter" idx="12"/>
          </p:nvPr>
        </p:nvSpPr>
        <p:spPr>
          <a:xfrm>
            <a:off x="8761444" y="6410132"/>
            <a:ext cx="382555" cy="283308"/>
          </a:xfrm>
        </p:spPr>
        <p:txBody>
          <a:bodyPr/>
          <a:lstStyle/>
          <a:p>
            <a:pPr algn="r"/>
            <a:fld id="{C88FAF9D-AF5A-496A-B0B6-E10018E45057}" type="slidenum">
              <a:rPr lang="en-US" sz="1200" smtClean="0">
                <a:latin typeface="Verdana" panose="020B0604030504040204" pitchFamily="34" charset="0"/>
                <a:ea typeface="Verdana" panose="020B0604030504040204" pitchFamily="34" charset="0"/>
                <a:cs typeface="Verdana" panose="020B0604030504040204" pitchFamily="34" charset="0"/>
              </a:rPr>
              <a:pPr algn="r"/>
              <a:t>22</a:t>
            </a:fld>
            <a:endParaRPr lang="en-US" sz="12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16" name="Chart Placeholder 15" descr="This bar chart displays 2013-2014 data for adults 50+ who osteoporosis at the hip." title="Osteoporosis at the hip"/>
          <p:cNvGraphicFramePr>
            <a:graphicFrameLocks noGrp="1"/>
          </p:cNvGraphicFramePr>
          <p:nvPr>
            <p:ph type="chart" sz="quarter" idx="4294967295"/>
            <p:extLst/>
          </p:nvPr>
        </p:nvGraphicFramePr>
        <p:xfrm>
          <a:off x="9525" y="1401763"/>
          <a:ext cx="9134475" cy="4456112"/>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 Placeholder 8"/>
          <p:cNvSpPr txBox="1">
            <a:spLocks/>
          </p:cNvSpPr>
          <p:nvPr/>
        </p:nvSpPr>
        <p:spPr>
          <a:xfrm>
            <a:off x="7126394" y="6461849"/>
            <a:ext cx="1560406" cy="338328"/>
          </a:xfrm>
          <a:prstGeom prst="rect">
            <a:avLst/>
          </a:prstGeom>
          <a:ln w="15875">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Obj. AOCBC-10</a:t>
            </a:r>
          </a:p>
          <a:p>
            <a:pPr algn="l">
              <a:spcBef>
                <a:spcPts val="0"/>
              </a:spcBef>
            </a:pPr>
            <a:endParaRPr lang="en-US" sz="1400" dirty="0" smtClean="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l">
              <a:spcBef>
                <a:spcPts val="0"/>
              </a:spcBef>
            </a:pPr>
            <a:endParaRPr lang="en-US" sz="1400" b="0" dirty="0" smtClean="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xt Placeholder 7"/>
          <p:cNvSpPr txBox="1">
            <a:spLocks/>
          </p:cNvSpPr>
          <p:nvPr/>
        </p:nvSpPr>
        <p:spPr>
          <a:xfrm>
            <a:off x="0" y="5801937"/>
            <a:ext cx="9144000" cy="798588"/>
          </a:xfrm>
          <a:prstGeom prst="rect">
            <a:avLst/>
          </a:prstGeom>
        </p:spPr>
        <p:txBody>
          <a:bodyPr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9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NOTES:      </a:t>
            </a:r>
            <a:r>
              <a:rPr lang="en-US" sz="900" dirty="0">
                <a:solidFill>
                  <a:prstClr val="black"/>
                </a:solidFill>
                <a:latin typeface="Verdana" panose="020B0604030504040204" pitchFamily="34" charset="0"/>
                <a:ea typeface="Verdana" panose="020B0604030504040204" pitchFamily="34" charset="0"/>
                <a:cs typeface="Verdana" panose="020B0604030504040204" pitchFamily="34" charset="0"/>
              </a:rPr>
              <a:t>=</a:t>
            </a:r>
            <a:r>
              <a:rPr lang="en-US" sz="9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sz="900" dirty="0">
                <a:solidFill>
                  <a:prstClr val="black"/>
                </a:solidFill>
                <a:latin typeface="Verdana" panose="020B0604030504040204" pitchFamily="34" charset="0"/>
                <a:ea typeface="Verdana" panose="020B0604030504040204" pitchFamily="34" charset="0"/>
                <a:cs typeface="Verdana" panose="020B0604030504040204" pitchFamily="34" charset="0"/>
              </a:rPr>
              <a:t>95% confidence </a:t>
            </a:r>
            <a:r>
              <a:rPr lang="en-US" sz="9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interval. </a:t>
            </a:r>
            <a:r>
              <a:rPr lang="en-US" sz="900" dirty="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a:t>
            </a:r>
            <a:r>
              <a:rPr lang="en-US" sz="900" dirty="0" smtClean="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2005-2008 Total = </a:t>
            </a:r>
            <a:r>
              <a:rPr lang="en-US" sz="900" dirty="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HP2020 </a:t>
            </a:r>
            <a:r>
              <a:rPr lang="en-US" sz="900" dirty="0" smtClean="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baseline. </a:t>
            </a:r>
            <a:r>
              <a:rPr lang="en-US" sz="900" dirty="0">
                <a:solidFill>
                  <a:srgbClr val="000000"/>
                </a:solidFill>
                <a:latin typeface="Verdana" panose="020B0604030504040204" pitchFamily="34" charset="0"/>
                <a:ea typeface="Verdana" panose="020B0604030504040204" pitchFamily="34" charset="0"/>
                <a:cs typeface="Verdana" panose="020B0604030504040204" pitchFamily="34" charset="0"/>
              </a:rPr>
              <a:t>Data are for adults aged 50 years and over with a femoral neck bone mineral density (BMD) value ≤ 0.56 </a:t>
            </a:r>
            <a:r>
              <a:rPr lang="en-US" sz="9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gm/cm</a:t>
            </a:r>
            <a:r>
              <a:rPr lang="en-US" sz="900" baseline="300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2</a:t>
            </a:r>
            <a:r>
              <a:rPr lang="en-US" sz="900"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sz="900" dirty="0">
                <a:solidFill>
                  <a:srgbClr val="000000">
                    <a:lumMod val="95000"/>
                    <a:lumOff val="5000"/>
                  </a:srgbClr>
                </a:solidFill>
                <a:latin typeface="Tahoma" pitchFamily="34" charset="0"/>
                <a:ea typeface="Tahoma" pitchFamily="34" charset="0"/>
                <a:cs typeface="Tahoma" pitchFamily="34" charset="0"/>
              </a:rPr>
              <a:t>based on </a:t>
            </a:r>
            <a:r>
              <a:rPr lang="en-US" sz="900" dirty="0">
                <a:solidFill>
                  <a:srgbClr val="000000"/>
                </a:solidFill>
                <a:latin typeface="Tahoma" panose="020B0604030504040204" pitchFamily="34" charset="0"/>
                <a:ea typeface="Tahoma" panose="020B0604030504040204" pitchFamily="34" charset="0"/>
                <a:cs typeface="Tahoma" panose="020B0604030504040204" pitchFamily="34" charset="0"/>
              </a:rPr>
              <a:t>dual-energy X-ray absorptiometry (DXA) </a:t>
            </a:r>
            <a:r>
              <a:rPr lang="en-US" sz="900" dirty="0" smtClean="0">
                <a:solidFill>
                  <a:srgbClr val="000000"/>
                </a:solidFill>
                <a:latin typeface="Tahoma" panose="020B0604030504040204" pitchFamily="34" charset="0"/>
                <a:ea typeface="Tahoma" panose="020B0604030504040204" pitchFamily="34" charset="0"/>
                <a:cs typeface="Tahoma" panose="020B0604030504040204" pitchFamily="34" charset="0"/>
              </a:rPr>
              <a:t>measurements.</a:t>
            </a:r>
            <a:r>
              <a:rPr lang="en-US" sz="9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sz="9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Data (except those by age group) are age-adjusted </a:t>
            </a:r>
            <a:r>
              <a:rPr lang="en-US" sz="900" dirty="0">
                <a:solidFill>
                  <a:prstClr val="black"/>
                </a:solidFill>
                <a:latin typeface="Verdana" panose="020B0604030504040204" pitchFamily="34" charset="0"/>
                <a:ea typeface="Verdana" panose="020B0604030504040204" pitchFamily="34" charset="0"/>
                <a:cs typeface="Verdana" panose="020B0604030504040204" pitchFamily="34" charset="0"/>
              </a:rPr>
              <a:t>to the 2000 standard population. </a:t>
            </a:r>
            <a:r>
              <a:rPr lang="en-US" sz="9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The </a:t>
            </a:r>
            <a:r>
              <a:rPr lang="en-US" sz="900" dirty="0">
                <a:solidFill>
                  <a:prstClr val="black"/>
                </a:solidFill>
                <a:latin typeface="Verdana" panose="020B0604030504040204" pitchFamily="34" charset="0"/>
                <a:ea typeface="Verdana" panose="020B0604030504040204" pitchFamily="34" charset="0"/>
                <a:cs typeface="Verdana" panose="020B0604030504040204" pitchFamily="34" charset="0"/>
              </a:rPr>
              <a:t>categories </a:t>
            </a:r>
            <a:r>
              <a:rPr lang="en-US" sz="9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Asian, Black </a:t>
            </a:r>
            <a:r>
              <a:rPr lang="en-US" sz="900" dirty="0">
                <a:solidFill>
                  <a:prstClr val="black"/>
                </a:solidFill>
                <a:latin typeface="Verdana" panose="020B0604030504040204" pitchFamily="34" charset="0"/>
                <a:ea typeface="Verdana" panose="020B0604030504040204" pitchFamily="34" charset="0"/>
                <a:cs typeface="Verdana" panose="020B0604030504040204" pitchFamily="34" charset="0"/>
              </a:rPr>
              <a:t>and </a:t>
            </a:r>
            <a:r>
              <a:rPr lang="en-US" sz="9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White </a:t>
            </a:r>
            <a:r>
              <a:rPr lang="en-US" sz="900" dirty="0">
                <a:solidFill>
                  <a:prstClr val="black"/>
                </a:solidFill>
                <a:latin typeface="Verdana" panose="020B0604030504040204" pitchFamily="34" charset="0"/>
                <a:ea typeface="Verdana" panose="020B0604030504040204" pitchFamily="34" charset="0"/>
                <a:cs typeface="Verdana" panose="020B0604030504040204" pitchFamily="34" charset="0"/>
              </a:rPr>
              <a:t>exclude persons of Hispanic origin. Persons of Hispanic origin may be any race. Respondents were asked to select one or more races. Data for the single race categories are for persons who reported only one racial group. Target does not apply to age groups. </a:t>
            </a:r>
            <a:r>
              <a:rPr lang="en-US" sz="9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a:t>
            </a:r>
          </a:p>
        </p:txBody>
      </p:sp>
      <p:sp>
        <p:nvSpPr>
          <p:cNvPr id="24" name="Text Box 10"/>
          <p:cNvSpPr txBox="1">
            <a:spLocks noChangeArrowheads="1"/>
          </p:cNvSpPr>
          <p:nvPr/>
        </p:nvSpPr>
        <p:spPr bwMode="auto">
          <a:xfrm>
            <a:off x="247678" y="4582636"/>
            <a:ext cx="1093826" cy="276999"/>
          </a:xfrm>
          <a:prstGeom prst="rect">
            <a:avLst/>
          </a:prstGeom>
          <a:noFill/>
          <a:ln w="9525">
            <a:noFill/>
            <a:miter lim="800000"/>
            <a:headEnd/>
            <a:tailEnd/>
          </a:ln>
        </p:spPr>
        <p:txBody>
          <a:bodyPr wrap="none">
            <a:spAutoFit/>
          </a:bodyPr>
          <a:lstStyle/>
          <a:p>
            <a:pPr algn="r" eaLnBrk="0" hangingPunct="0"/>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Age (years)</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25" name="Left Bracket 24" descr="This bracket groups 2 categories for age together.  It shows ages 50-64 and 65+ for this objective on Osteoporosis at the Hip for  2013-2014.   " title="Age"/>
          <p:cNvSpPr/>
          <p:nvPr/>
        </p:nvSpPr>
        <p:spPr>
          <a:xfrm>
            <a:off x="1305960" y="4372012"/>
            <a:ext cx="53067" cy="59436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22" name="TextBox 21"/>
          <p:cNvSpPr txBox="1"/>
          <p:nvPr/>
        </p:nvSpPr>
        <p:spPr>
          <a:xfrm>
            <a:off x="468217" y="5873579"/>
            <a:ext cx="353943" cy="159756"/>
          </a:xfrm>
          <a:prstGeom prst="rect">
            <a:avLst/>
          </a:prstGeom>
          <a:noFill/>
        </p:spPr>
        <p:txBody>
          <a:bodyPr vert="vert" wrap="none" rtlCol="0">
            <a:spAutoFit/>
          </a:bodyPr>
          <a:lstStyle/>
          <a:p>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I</a:t>
            </a:r>
            <a:endParaRPr lang="en-US" sz="1100" dirty="0">
              <a:solidFill>
                <a:prstClr val="black"/>
              </a:solidFill>
            </a:endParaRPr>
          </a:p>
        </p:txBody>
      </p:sp>
      <p:sp>
        <p:nvSpPr>
          <p:cNvPr id="2" name="TextBox 1"/>
          <p:cNvSpPr txBox="1"/>
          <p:nvPr/>
        </p:nvSpPr>
        <p:spPr>
          <a:xfrm>
            <a:off x="0" y="6590477"/>
            <a:ext cx="7696200" cy="230832"/>
          </a:xfrm>
          <a:prstGeom prst="rect">
            <a:avLst/>
          </a:prstGeom>
          <a:noFill/>
        </p:spPr>
        <p:txBody>
          <a:bodyPr wrap="square" rtlCol="0">
            <a:spAutoFit/>
          </a:bodyPr>
          <a:lstStyle/>
          <a:p>
            <a:r>
              <a:rPr lang="en-US" sz="900" dirty="0">
                <a:solidFill>
                  <a:prstClr val="black"/>
                </a:solidFill>
                <a:latin typeface="Verdana" panose="020B0604030504040204" pitchFamily="34" charset="0"/>
                <a:ea typeface="Verdana" panose="020B0604030504040204" pitchFamily="34" charset="0"/>
                <a:cs typeface="Verdana" panose="020B0604030504040204" pitchFamily="34" charset="0"/>
              </a:rPr>
              <a:t>SOURCE: National Health and Nutrition Examination Survey (NHANES), CDC/NCHS</a:t>
            </a:r>
            <a:r>
              <a:rPr lang="en-US" sz="9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a:t>
            </a:r>
            <a:endParaRPr lang="en-US" sz="9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26" name="Text Placeholder 35"/>
          <p:cNvSpPr txBox="1">
            <a:spLocks/>
          </p:cNvSpPr>
          <p:nvPr/>
        </p:nvSpPr>
        <p:spPr>
          <a:xfrm>
            <a:off x="2295978" y="1309434"/>
            <a:ext cx="2630873" cy="38100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500" b="1" dirty="0" smtClean="0">
                <a:solidFill>
                  <a:srgbClr val="000000"/>
                </a:solidFill>
                <a:latin typeface="Verdana" panose="020B0604030504040204" pitchFamily="34" charset="0"/>
                <a:ea typeface="Verdana" panose="020B0604030504040204" pitchFamily="34" charset="0"/>
                <a:cs typeface="Verdana" panose="020B0604030504040204" pitchFamily="34" charset="0"/>
              </a:rPr>
              <a:t>HP2020 Target: 5.3%</a:t>
            </a:r>
            <a:endParaRPr lang="en-US" sz="1500" b="1"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27" name="TextBox 26"/>
          <p:cNvSpPr txBox="1"/>
          <p:nvPr/>
        </p:nvSpPr>
        <p:spPr>
          <a:xfrm>
            <a:off x="4668972" y="1752371"/>
            <a:ext cx="1905000" cy="307777"/>
          </a:xfrm>
          <a:prstGeom prst="rect">
            <a:avLst/>
          </a:prstGeom>
          <a:noFill/>
          <a:ln>
            <a:noFill/>
          </a:ln>
        </p:spPr>
        <p:txBody>
          <a:bodyPr wrap="square" rtlCol="0">
            <a:spAutoFit/>
          </a:bodyPr>
          <a:lstStyle/>
          <a:p>
            <a:pPr algn="ctr"/>
            <a:r>
              <a:rPr lang="en-US" sz="1400" b="1" dirty="0" smtClean="0">
                <a:solidFill>
                  <a:srgbClr val="FF0000"/>
                </a:solidFill>
                <a:latin typeface="Verdana" panose="020B0604030504040204" pitchFamily="34" charset="0"/>
                <a:ea typeface="Verdana" panose="020B0604030504040204" pitchFamily="34" charset="0"/>
                <a:cs typeface="Verdana" panose="020B0604030504040204" pitchFamily="34" charset="0"/>
              </a:rPr>
              <a:t>Decrease desired</a:t>
            </a:r>
            <a:endPar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cxnSp>
        <p:nvCxnSpPr>
          <p:cNvPr id="28" name="Straight Arrow Connector 27" descr="This arrow show that a decrease in the percent for the target is desired for this objective.   " title="Decrease desired"/>
          <p:cNvCxnSpPr/>
          <p:nvPr/>
        </p:nvCxnSpPr>
        <p:spPr>
          <a:xfrm flipH="1">
            <a:off x="5415672" y="2120677"/>
            <a:ext cx="6858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6009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descr="Upcoming sections of the data presentation&#10;"/>
          <p:cNvSpPr/>
          <p:nvPr/>
        </p:nvSpPr>
        <p:spPr>
          <a:xfrm>
            <a:off x="0" y="6041383"/>
            <a:ext cx="8948737"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Box 7" descr="Blank box" title="Blank box"/>
          <p:cNvSpPr txBox="1"/>
          <p:nvPr/>
        </p:nvSpPr>
        <p:spPr>
          <a:xfrm>
            <a:off x="1028700" y="6315133"/>
            <a:ext cx="2556164" cy="369332"/>
          </a:xfrm>
          <a:prstGeom prst="rect">
            <a:avLst/>
          </a:prstGeom>
          <a:solidFill>
            <a:srgbClr val="FFFFFF"/>
          </a:solidFill>
        </p:spPr>
        <p:txBody>
          <a:bodyPr wrap="square" rtlCol="0">
            <a:spAutoFit/>
          </a:bodyPr>
          <a:lstStyle/>
          <a:p>
            <a:endParaRPr lang="en-US" dirty="0">
              <a:solidFill>
                <a:prstClr val="black"/>
              </a:solidFill>
            </a:endParaRPr>
          </a:p>
        </p:txBody>
      </p:sp>
      <p:sp>
        <p:nvSpPr>
          <p:cNvPr id="4" name="Content Placeholder 3"/>
          <p:cNvSpPr>
            <a:spLocks noGrp="1"/>
          </p:cNvSpPr>
          <p:nvPr>
            <p:ph idx="1"/>
          </p:nvPr>
        </p:nvSpPr>
        <p:spPr>
          <a:xfrm>
            <a:off x="637868" y="1236589"/>
            <a:ext cx="8125132" cy="5212080"/>
          </a:xfrm>
        </p:spPr>
        <p:txBody>
          <a:bodyPr/>
          <a:lstStyle/>
          <a:p>
            <a:pPr>
              <a:spcBef>
                <a:spcPts val="600"/>
              </a:spcBef>
              <a:spcAft>
                <a:spcPts val="1200"/>
              </a:spcAft>
              <a:buClr>
                <a:schemeClr val="accent1"/>
              </a:buClr>
              <a:buSzPct val="150000"/>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Tracking the Nation’s Progress </a:t>
            </a:r>
          </a:p>
          <a:p>
            <a:pPr>
              <a:spcBef>
                <a:spcPts val="600"/>
              </a:spcBef>
              <a:spcAft>
                <a:spcPts val="1200"/>
              </a:spcAft>
              <a:buClr>
                <a:schemeClr val="accent1"/>
              </a:buClr>
              <a:buSzPct val="150000"/>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Arthritis</a:t>
            </a:r>
            <a:r>
              <a:rPr lang="en-US" dirty="0">
                <a:latin typeface="Verdana" panose="020B0604030504040204" pitchFamily="34" charset="0"/>
                <a:ea typeface="Verdana" panose="020B0604030504040204" pitchFamily="34" charset="0"/>
                <a:cs typeface="Verdana" panose="020B0604030504040204" pitchFamily="34" charset="0"/>
              </a:rPr>
              <a:t>, Osteoporosis, and Chronic Back </a:t>
            </a:r>
            <a:r>
              <a:rPr lang="en-US" dirty="0" smtClean="0">
                <a:latin typeface="Verdana" panose="020B0604030504040204" pitchFamily="34" charset="0"/>
                <a:ea typeface="Verdana" panose="020B0604030504040204" pitchFamily="34" charset="0"/>
                <a:cs typeface="Verdana" panose="020B0604030504040204" pitchFamily="34" charset="0"/>
              </a:rPr>
              <a:t>Conditions</a:t>
            </a:r>
          </a:p>
          <a:p>
            <a:pPr>
              <a:spcBef>
                <a:spcPts val="600"/>
              </a:spcBef>
              <a:spcAft>
                <a:spcPts val="1200"/>
              </a:spcAft>
              <a:buClr>
                <a:schemeClr val="accent1"/>
              </a:buClr>
              <a:buSzPct val="150000"/>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Heart </a:t>
            </a:r>
            <a:r>
              <a:rPr lang="en-US" dirty="0">
                <a:latin typeface="Verdana" panose="020B0604030504040204" pitchFamily="34" charset="0"/>
                <a:ea typeface="Verdana" panose="020B0604030504040204" pitchFamily="34" charset="0"/>
                <a:cs typeface="Verdana" panose="020B0604030504040204" pitchFamily="34" charset="0"/>
              </a:rPr>
              <a:t>Disease and </a:t>
            </a:r>
            <a:r>
              <a:rPr lang="en-US" dirty="0" smtClean="0">
                <a:latin typeface="Verdana" panose="020B0604030504040204" pitchFamily="34" charset="0"/>
                <a:ea typeface="Verdana" panose="020B0604030504040204" pitchFamily="34" charset="0"/>
                <a:cs typeface="Verdana" panose="020B0604030504040204" pitchFamily="34" charset="0"/>
              </a:rPr>
              <a:t>Stroke</a:t>
            </a:r>
          </a:p>
          <a:p>
            <a:pPr lvl="1">
              <a:spcAft>
                <a:spcPts val="1200"/>
              </a:spcAft>
              <a:buClr>
                <a:srgbClr val="000000"/>
              </a:buClr>
              <a:buFont typeface="Wingdings" panose="05000000000000000000" pitchFamily="2" charset="2"/>
              <a:buChar char="§"/>
            </a:pPr>
            <a:r>
              <a:rPr lang="en-US" altLang="en-US" dirty="0" smtClean="0">
                <a:latin typeface="Verdana" panose="020B0604030504040204" pitchFamily="34" charset="0"/>
                <a:ea typeface="Verdana" panose="020B0604030504040204" pitchFamily="34" charset="0"/>
                <a:cs typeface="Verdana" panose="020B0604030504040204" pitchFamily="34" charset="0"/>
              </a:rPr>
              <a:t>Burden</a:t>
            </a:r>
          </a:p>
          <a:p>
            <a:pPr lvl="1">
              <a:spcAft>
                <a:spcPts val="1200"/>
              </a:spcAft>
              <a:buClr>
                <a:srgbClr val="000000"/>
              </a:buClr>
              <a:buFont typeface="Wingdings" panose="05000000000000000000" pitchFamily="2" charset="2"/>
              <a:buChar char="§"/>
            </a:pPr>
            <a:r>
              <a:rPr lang="en-US" altLang="en-US" dirty="0" smtClean="0">
                <a:latin typeface="Verdana" panose="020B0604030504040204" pitchFamily="34" charset="0"/>
                <a:ea typeface="Verdana" panose="020B0604030504040204" pitchFamily="34" charset="0"/>
                <a:cs typeface="Verdana" panose="020B0604030504040204" pitchFamily="34" charset="0"/>
              </a:rPr>
              <a:t>Deaths </a:t>
            </a:r>
            <a:endParaRPr lang="en-US" altLang="en-US" dirty="0">
              <a:latin typeface="Verdana" panose="020B0604030504040204" pitchFamily="34" charset="0"/>
              <a:ea typeface="Verdana" panose="020B0604030504040204" pitchFamily="34" charset="0"/>
              <a:cs typeface="Verdana" panose="020B0604030504040204" pitchFamily="34" charset="0"/>
            </a:endParaRPr>
          </a:p>
          <a:p>
            <a:pPr lvl="1">
              <a:spcAft>
                <a:spcPts val="1200"/>
              </a:spcAft>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Hypertension Prevalence and Control </a:t>
            </a:r>
          </a:p>
          <a:p>
            <a:pPr lvl="1">
              <a:spcAft>
                <a:spcPts val="1200"/>
              </a:spcAft>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Awareness of Stroke Symptoms and Response</a:t>
            </a: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600"/>
              </a:spcBef>
              <a:spcAft>
                <a:spcPts val="1200"/>
              </a:spcAft>
            </a:pPr>
            <a:endParaRPr lang="en-US" dirty="0">
              <a:latin typeface="Verdana" panose="020B0604030504040204" pitchFamily="34" charset="0"/>
              <a:ea typeface="Verdana" panose="020B0604030504040204" pitchFamily="34" charset="0"/>
              <a:cs typeface="Verdana" panose="020B0604030504040204" pitchFamily="34" charset="0"/>
            </a:endParaRPr>
          </a:p>
          <a:p>
            <a:pPr lvl="1">
              <a:spcAft>
                <a:spcPts val="1200"/>
              </a:spcAft>
              <a:buFont typeface="Wingdings" panose="05000000000000000000" pitchFamily="2" charset="2"/>
              <a:buChar char="§"/>
            </a:pPr>
            <a:endParaRPr lang="en-US" dirty="0" smtClean="0">
              <a:latin typeface="Verdana" panose="020B0604030504040204" pitchFamily="34" charset="0"/>
              <a:ea typeface="Verdana" panose="020B0604030504040204" pitchFamily="34" charset="0"/>
              <a:cs typeface="Verdana" panose="020B0604030504040204" pitchFamily="34" charset="0"/>
            </a:endParaRPr>
          </a:p>
          <a:p>
            <a:pPr marL="0" indent="0">
              <a:spcBef>
                <a:spcPts val="600"/>
              </a:spcBef>
              <a:spcAft>
                <a:spcPts val="1200"/>
              </a:spcAft>
              <a:buNone/>
            </a:pPr>
            <a:endParaRPr lang="en-US" dirty="0" smtClean="0">
              <a:latin typeface="Verdana" panose="020B0604030504040204" pitchFamily="34" charset="0"/>
              <a:ea typeface="Verdana" panose="020B0604030504040204" pitchFamily="34" charset="0"/>
              <a:cs typeface="Verdana" panose="020B0604030504040204" pitchFamily="34" charset="0"/>
            </a:endParaRPr>
          </a:p>
          <a:p>
            <a:pPr lvl="1">
              <a:spcAft>
                <a:spcPts val="1200"/>
              </a:spcAft>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600"/>
              </a:spcBef>
              <a:spcAft>
                <a:spcPts val="1200"/>
              </a:spcAft>
            </a:pPr>
            <a:endParaRPr lang="en-US" dirty="0" smtClean="0">
              <a:latin typeface="Verdana" panose="020B0604030504040204" pitchFamily="34" charset="0"/>
              <a:ea typeface="Verdana" panose="020B0604030504040204" pitchFamily="34" charset="0"/>
              <a:cs typeface="Verdana" panose="020B0604030504040204" pitchFamily="34" charset="0"/>
            </a:endParaRPr>
          </a:p>
          <a:p>
            <a:pPr>
              <a:spcBef>
                <a:spcPts val="600"/>
              </a:spcBef>
              <a:spcAft>
                <a:spcPts val="1200"/>
              </a:spcAft>
            </a:pPr>
            <a:endParaRPr lang="en-US" dirty="0" smtClean="0">
              <a:latin typeface="Verdana" panose="020B0604030504040204" pitchFamily="34" charset="0"/>
              <a:ea typeface="Verdana" panose="020B0604030504040204" pitchFamily="34" charset="0"/>
              <a:cs typeface="Verdana" panose="020B0604030504040204" pitchFamily="34" charset="0"/>
            </a:endParaRPr>
          </a:p>
          <a:p>
            <a:pPr marL="0" indent="0">
              <a:spcBef>
                <a:spcPts val="600"/>
              </a:spcBef>
              <a:spcAft>
                <a:spcPts val="1200"/>
              </a:spcAft>
              <a:buNone/>
            </a:pPr>
            <a:endParaRPr lang="en-US" dirty="0" smtClean="0">
              <a:latin typeface="Verdana" panose="020B0604030504040204" pitchFamily="34" charset="0"/>
              <a:ea typeface="Verdana" panose="020B0604030504040204" pitchFamily="34" charset="0"/>
              <a:cs typeface="Verdana" panose="020B0604030504040204" pitchFamily="34" charset="0"/>
            </a:endParaRPr>
          </a:p>
          <a:p>
            <a:pPr>
              <a:spcBef>
                <a:spcPts val="600"/>
              </a:spcBef>
              <a:spcAft>
                <a:spcPts val="1200"/>
              </a:spcAft>
            </a:pPr>
            <a:endParaRPr lang="en-US" dirty="0" smtClean="0">
              <a:latin typeface="Verdana" panose="020B0604030504040204" pitchFamily="34" charset="0"/>
              <a:ea typeface="Verdana" panose="020B0604030504040204" pitchFamily="34" charset="0"/>
              <a:cs typeface="Verdana" panose="020B0604030504040204" pitchFamily="34" charset="0"/>
            </a:endParaRPr>
          </a:p>
          <a:p>
            <a:pPr>
              <a:spcBef>
                <a:spcPts val="600"/>
              </a:spcBef>
              <a:spcAft>
                <a:spcPts val="1200"/>
              </a:spcAft>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7" name="Title 6"/>
          <p:cNvSpPr>
            <a:spLocks noGrp="1"/>
          </p:cNvSpPr>
          <p:nvPr>
            <p:ph type="title"/>
          </p:nvPr>
        </p:nvSpPr>
        <p:spPr>
          <a:xfrm>
            <a:off x="637868" y="157089"/>
            <a:ext cx="6841105" cy="1066800"/>
          </a:xfrm>
        </p:spPr>
        <p:txBody>
          <a:bodyPr/>
          <a:lstStyle/>
          <a:p>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Presentation</a:t>
            </a:r>
            <a:r>
              <a:rPr lang="en-US" dirty="0">
                <a:solidFill>
                  <a:schemeClr val="bg1"/>
                </a:solidFill>
                <a:latin typeface="Tahoma" panose="020B0604030504040204" pitchFamily="34" charset="0"/>
              </a:rPr>
              <a:t> Outline</a:t>
            </a:r>
          </a:p>
        </p:txBody>
      </p:sp>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latin typeface="Tahoma" panose="020B0604030504040204" pitchFamily="34" charset="0"/>
                <a:ea typeface="Tahoma" panose="020B0604030504040204" pitchFamily="34" charset="0"/>
                <a:cs typeface="Tahoma" panose="020B0604030504040204" pitchFamily="34" charset="0"/>
              </a:rPr>
              <a:pPr algn="r">
                <a:defRPr/>
              </a:pPr>
              <a:t>23</a:t>
            </a:fld>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9" name="Rectangle 8" descr="Upcoming sections of the data presentation&#10;"/>
          <p:cNvSpPr/>
          <p:nvPr/>
        </p:nvSpPr>
        <p:spPr>
          <a:xfrm>
            <a:off x="163773" y="1223889"/>
            <a:ext cx="7315200" cy="145063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367477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descr="Upcoming sections of the data presentation&#10;"/>
          <p:cNvSpPr/>
          <p:nvPr/>
        </p:nvSpPr>
        <p:spPr>
          <a:xfrm>
            <a:off x="0" y="6041383"/>
            <a:ext cx="8948737"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itle 3"/>
          <p:cNvSpPr>
            <a:spLocks noGrp="1"/>
          </p:cNvSpPr>
          <p:nvPr>
            <p:ph type="title"/>
          </p:nvPr>
        </p:nvSpPr>
        <p:spPr>
          <a:xfrm>
            <a:off x="280554" y="308610"/>
            <a:ext cx="7198419" cy="1295400"/>
          </a:xfrm>
          <a:ln/>
        </p:spPr>
        <p:txBody>
          <a:bodyPr>
            <a:noAutofit/>
          </a:bodyPr>
          <a:lstStyle/>
          <a:p>
            <a:pPr algn="ctr" fontAlgn="auto">
              <a:spcAft>
                <a:spcPts val="0"/>
              </a:spcAft>
              <a:defRPr/>
            </a:pPr>
            <a:r>
              <a:rPr lang="en-US" sz="2700" dirty="0">
                <a:solidFill>
                  <a:schemeClr val="bg1"/>
                </a:solidFill>
                <a:latin typeface="Verdana" panose="020B0604030504040204" pitchFamily="34" charset="0"/>
                <a:ea typeface="Verdana" panose="020B0604030504040204" pitchFamily="34" charset="0"/>
                <a:cs typeface="Verdana" panose="020B0604030504040204" pitchFamily="34" charset="0"/>
              </a:rPr>
              <a:t>Burden of Heart Disease and Stroke</a:t>
            </a:r>
          </a:p>
        </p:txBody>
      </p:sp>
      <p:sp>
        <p:nvSpPr>
          <p:cNvPr id="6" name="Content Placeholder 3"/>
          <p:cNvSpPr txBox="1">
            <a:spLocks/>
          </p:cNvSpPr>
          <p:nvPr/>
        </p:nvSpPr>
        <p:spPr bwMode="auto">
          <a:xfrm>
            <a:off x="280554" y="1200150"/>
            <a:ext cx="8736446" cy="46725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a:spcBef>
                <a:spcPct val="50000"/>
              </a:spcBef>
              <a:buClr>
                <a:srgbClr val="057C18"/>
              </a:buClr>
            </a:pPr>
            <a:r>
              <a:rPr lang="en-US" altLang="en-US" sz="21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In 2015, heart </a:t>
            </a:r>
            <a:r>
              <a:rPr lang="en-US" altLang="en-US" sz="2100" dirty="0">
                <a:solidFill>
                  <a:srgbClr val="000000"/>
                </a:solidFill>
                <a:latin typeface="Verdana" panose="020B0604030504040204" pitchFamily="34" charset="0"/>
                <a:ea typeface="Verdana" panose="020B0604030504040204" pitchFamily="34" charset="0"/>
                <a:cs typeface="Verdana" panose="020B0604030504040204" pitchFamily="34" charset="0"/>
              </a:rPr>
              <a:t>d</a:t>
            </a:r>
            <a:r>
              <a:rPr lang="en-US" altLang="en-US" sz="21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isease (</a:t>
            </a:r>
            <a:r>
              <a:rPr lang="en-US" sz="2100" dirty="0">
                <a:solidFill>
                  <a:srgbClr val="000000"/>
                </a:solidFill>
                <a:latin typeface="Verdana" panose="020B0604030504040204" pitchFamily="34" charset="0"/>
                <a:ea typeface="Verdana" panose="020B0604030504040204" pitchFamily="34" charset="0"/>
                <a:cs typeface="Verdana" panose="020B0604030504040204" pitchFamily="34" charset="0"/>
              </a:rPr>
              <a:t>633,842 </a:t>
            </a:r>
            <a:r>
              <a:rPr lang="en-US" sz="21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deaths</a:t>
            </a:r>
            <a:r>
              <a:rPr lang="en-US" altLang="en-US" sz="21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was the leading cause of death, and stroke (</a:t>
            </a:r>
            <a:r>
              <a:rPr lang="en-US" sz="21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140,323 </a:t>
            </a:r>
            <a:r>
              <a:rPr lang="en-US" sz="21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deaths</a:t>
            </a:r>
            <a:r>
              <a:rPr lang="en-US" sz="21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altLang="en-US" sz="21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was the fifth leading cause of death in the United States.</a:t>
            </a:r>
          </a:p>
          <a:p>
            <a:pPr>
              <a:spcBef>
                <a:spcPct val="50000"/>
              </a:spcBef>
              <a:buClr>
                <a:srgbClr val="057C18"/>
              </a:buClr>
            </a:pPr>
            <a:r>
              <a:rPr lang="en-US" sz="21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In 2014, about 16.5 </a:t>
            </a:r>
            <a:r>
              <a:rPr lang="en-US" sz="2100" dirty="0">
                <a:solidFill>
                  <a:srgbClr val="000000"/>
                </a:solidFill>
                <a:latin typeface="Verdana" panose="020B0604030504040204" pitchFamily="34" charset="0"/>
                <a:ea typeface="Verdana" panose="020B0604030504040204" pitchFamily="34" charset="0"/>
                <a:cs typeface="Verdana" panose="020B0604030504040204" pitchFamily="34" charset="0"/>
              </a:rPr>
              <a:t>million </a:t>
            </a:r>
            <a:r>
              <a:rPr lang="en-US" sz="21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adults aged 20 and over had coronary heart disease (CHD).</a:t>
            </a:r>
          </a:p>
          <a:p>
            <a:pPr lvl="1">
              <a:spcBef>
                <a:spcPct val="50000"/>
              </a:spcBef>
              <a:buClr>
                <a:prstClr val="black"/>
              </a:buClr>
            </a:pPr>
            <a:r>
              <a:rPr lang="en-US" sz="21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Each year, approximately 1.0 </a:t>
            </a:r>
            <a:r>
              <a:rPr lang="en-US" sz="2100" dirty="0">
                <a:solidFill>
                  <a:srgbClr val="000000"/>
                </a:solidFill>
                <a:latin typeface="Verdana" panose="020B0604030504040204" pitchFamily="34" charset="0"/>
                <a:ea typeface="Verdana" panose="020B0604030504040204" pitchFamily="34" charset="0"/>
                <a:cs typeface="Verdana" panose="020B0604030504040204" pitchFamily="34" charset="0"/>
              </a:rPr>
              <a:t>million </a:t>
            </a:r>
            <a:r>
              <a:rPr lang="en-US" sz="21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adults aged 35 and over experience a new or recurrent heart attack or fatal CHD. </a:t>
            </a:r>
            <a:endParaRPr lang="en-US" sz="2100" dirty="0" smtClean="0">
              <a:solidFill>
                <a:srgbClr val="FF0000"/>
              </a:solidFill>
              <a:latin typeface="Verdana" panose="020B0604030504040204" pitchFamily="34" charset="0"/>
              <a:ea typeface="Verdana" panose="020B0604030504040204" pitchFamily="34" charset="0"/>
              <a:cs typeface="Verdana" panose="020B0604030504040204" pitchFamily="34" charset="0"/>
            </a:endParaRPr>
          </a:p>
          <a:p>
            <a:pPr>
              <a:spcBef>
                <a:spcPct val="50000"/>
              </a:spcBef>
              <a:buClr>
                <a:srgbClr val="057C18"/>
              </a:buClr>
            </a:pPr>
            <a:r>
              <a:rPr lang="en-US" sz="21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In 2014, 7.2 million </a:t>
            </a:r>
            <a:r>
              <a:rPr lang="en-US" sz="2100" dirty="0">
                <a:solidFill>
                  <a:srgbClr val="000000"/>
                </a:solidFill>
                <a:latin typeface="Verdana" panose="020B0604030504040204" pitchFamily="34" charset="0"/>
                <a:ea typeface="Verdana" panose="020B0604030504040204" pitchFamily="34" charset="0"/>
                <a:cs typeface="Verdana" panose="020B0604030504040204" pitchFamily="34" charset="0"/>
              </a:rPr>
              <a:t>adults </a:t>
            </a:r>
            <a:r>
              <a:rPr lang="en-US" sz="21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aged 20 and over</a:t>
            </a:r>
            <a:r>
              <a:rPr lang="en-US" sz="21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have ever had a stroke.</a:t>
            </a:r>
          </a:p>
          <a:p>
            <a:pPr lvl="1">
              <a:spcBef>
                <a:spcPct val="50000"/>
              </a:spcBef>
              <a:buClr>
                <a:prstClr val="black"/>
              </a:buClr>
            </a:pPr>
            <a:r>
              <a:rPr lang="en-US" sz="21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Each </a:t>
            </a:r>
            <a:r>
              <a:rPr lang="en-US" sz="2100" dirty="0">
                <a:solidFill>
                  <a:prstClr val="black"/>
                </a:solidFill>
                <a:latin typeface="Verdana" panose="020B0604030504040204" pitchFamily="34" charset="0"/>
                <a:ea typeface="Verdana" panose="020B0604030504040204" pitchFamily="34" charset="0"/>
                <a:cs typeface="Verdana" panose="020B0604030504040204" pitchFamily="34" charset="0"/>
              </a:rPr>
              <a:t>year approximately 795,000 </a:t>
            </a:r>
            <a:r>
              <a:rPr lang="en-US" sz="21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people (all ages) </a:t>
            </a:r>
            <a:r>
              <a:rPr lang="en-US" sz="2100" dirty="0">
                <a:solidFill>
                  <a:prstClr val="black"/>
                </a:solidFill>
                <a:latin typeface="Verdana" panose="020B0604030504040204" pitchFamily="34" charset="0"/>
                <a:ea typeface="Verdana" panose="020B0604030504040204" pitchFamily="34" charset="0"/>
                <a:cs typeface="Verdana" panose="020B0604030504040204" pitchFamily="34" charset="0"/>
              </a:rPr>
              <a:t>experience a new or recurrent </a:t>
            </a:r>
            <a:r>
              <a:rPr lang="en-US" sz="21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stroke. </a:t>
            </a:r>
            <a:endParaRPr lang="en-US" sz="2100" kern="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endParaRPr lang="en-US" sz="2100" kern="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 Placeholder 4"/>
          <p:cNvSpPr txBox="1">
            <a:spLocks/>
          </p:cNvSpPr>
          <p:nvPr/>
        </p:nvSpPr>
        <p:spPr>
          <a:xfrm>
            <a:off x="0" y="6236455"/>
            <a:ext cx="8763000" cy="4328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en-US" sz="1100" dirty="0">
                <a:solidFill>
                  <a:srgbClr val="000000"/>
                </a:solidFill>
                <a:latin typeface="Verdana" panose="020B0604030504040204" pitchFamily="34" charset="0"/>
                <a:ea typeface="Verdana" panose="020B0604030504040204" pitchFamily="34" charset="0"/>
                <a:cs typeface="Verdana" panose="020B0604030504040204" pitchFamily="34" charset="0"/>
              </a:rPr>
              <a:t>SOURCES</a:t>
            </a:r>
            <a:r>
              <a:rPr lang="en-US" sz="11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sz="1100" dirty="0">
                <a:solidFill>
                  <a:prstClr val="black"/>
                </a:solidFill>
                <a:latin typeface="Verdana" panose="020B0604030504040204" pitchFamily="34" charset="0"/>
                <a:ea typeface="Verdana" panose="020B0604030504040204" pitchFamily="34" charset="0"/>
                <a:cs typeface="Verdana" panose="020B0604030504040204" pitchFamily="34" charset="0"/>
              </a:rPr>
              <a:t>National Vital Statistics System—Mortality (NVSS-M), CDC/NCHS; Bridged-Race Population Estimates, CDC/NCHS and </a:t>
            </a:r>
            <a:r>
              <a:rPr lang="en-US" sz="11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Census. </a:t>
            </a:r>
            <a:r>
              <a:rPr lang="sv-SE" sz="1100" dirty="0">
                <a:solidFill>
                  <a:prstClr val="black"/>
                </a:solidFill>
                <a:latin typeface="Verdana" panose="020B0604030504040204" pitchFamily="34" charset="0"/>
                <a:ea typeface="Verdana" panose="020B0604030504040204" pitchFamily="34" charset="0"/>
                <a:cs typeface="Verdana" panose="020B0604030504040204" pitchFamily="34" charset="0"/>
              </a:rPr>
              <a:t>Benjamin EJ, </a:t>
            </a:r>
            <a:r>
              <a:rPr lang="en-US" sz="1100" dirty="0" err="1">
                <a:solidFill>
                  <a:prstClr val="black"/>
                </a:solidFill>
                <a:latin typeface="Verdana" panose="020B0604030504040204" pitchFamily="34" charset="0"/>
                <a:ea typeface="Verdana" panose="020B0604030504040204" pitchFamily="34" charset="0"/>
                <a:cs typeface="Verdana" panose="020B0604030504040204" pitchFamily="34" charset="0"/>
              </a:rPr>
              <a:t>Blaha</a:t>
            </a:r>
            <a:r>
              <a:rPr lang="en-US" sz="1100" dirty="0">
                <a:solidFill>
                  <a:prstClr val="black"/>
                </a:solidFill>
                <a:latin typeface="Verdana" panose="020B0604030504040204" pitchFamily="34" charset="0"/>
                <a:ea typeface="Verdana" panose="020B0604030504040204" pitchFamily="34" charset="0"/>
                <a:cs typeface="Verdana" panose="020B0604030504040204" pitchFamily="34" charset="0"/>
              </a:rPr>
              <a:t> MJ, </a:t>
            </a:r>
            <a:r>
              <a:rPr lang="en-US" sz="1100" dirty="0" err="1">
                <a:solidFill>
                  <a:prstClr val="black"/>
                </a:solidFill>
                <a:latin typeface="Verdana" panose="020B0604030504040204" pitchFamily="34" charset="0"/>
                <a:ea typeface="Verdana" panose="020B0604030504040204" pitchFamily="34" charset="0"/>
                <a:cs typeface="Verdana" panose="020B0604030504040204" pitchFamily="34" charset="0"/>
              </a:rPr>
              <a:t>Chiuve</a:t>
            </a:r>
            <a:r>
              <a:rPr lang="en-US" sz="1100" dirty="0">
                <a:solidFill>
                  <a:prstClr val="black"/>
                </a:solidFill>
                <a:latin typeface="Verdana" panose="020B0604030504040204" pitchFamily="34" charset="0"/>
                <a:ea typeface="Verdana" panose="020B0604030504040204" pitchFamily="34" charset="0"/>
                <a:cs typeface="Verdana" panose="020B0604030504040204" pitchFamily="34" charset="0"/>
              </a:rPr>
              <a:t> SE, et al. Heart Disease and Stroke Statistics-2017 Update: A Report From the American Heart Association. </a:t>
            </a:r>
            <a:r>
              <a:rPr lang="en-US" sz="1100" i="1" dirty="0">
                <a:solidFill>
                  <a:prstClr val="black"/>
                </a:solidFill>
                <a:latin typeface="Verdana" panose="020B0604030504040204" pitchFamily="34" charset="0"/>
                <a:ea typeface="Verdana" panose="020B0604030504040204" pitchFamily="34" charset="0"/>
                <a:cs typeface="Verdana" panose="020B0604030504040204" pitchFamily="34" charset="0"/>
              </a:rPr>
              <a:t>Circulation. </a:t>
            </a:r>
            <a:r>
              <a:rPr lang="en-US" sz="1100" dirty="0">
                <a:solidFill>
                  <a:prstClr val="black"/>
                </a:solidFill>
                <a:latin typeface="Verdana" panose="020B0604030504040204" pitchFamily="34" charset="0"/>
                <a:ea typeface="Verdana" panose="020B0604030504040204" pitchFamily="34" charset="0"/>
                <a:cs typeface="Verdana" panose="020B0604030504040204" pitchFamily="34" charset="0"/>
              </a:rPr>
              <a:t>2017;135:00–00. </a:t>
            </a:r>
          </a:p>
          <a:p>
            <a:endParaRPr lang="en-US" sz="11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itchFamily="34" charset="0"/>
              <a:buNone/>
            </a:pPr>
            <a:endParaRPr lang="en-US" sz="11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itchFamily="34" charset="0"/>
              <a:buNone/>
            </a:pPr>
            <a:endParaRPr lang="en-US" sz="11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latin typeface="Verdana" panose="020B0604030504040204" pitchFamily="34" charset="0"/>
                <a:ea typeface="Verdana" panose="020B0604030504040204" pitchFamily="34" charset="0"/>
                <a:cs typeface="Verdana" panose="020B0604030504040204" pitchFamily="34" charset="0"/>
              </a:rPr>
              <a:pPr algn="r">
                <a:defRPr/>
              </a:pPr>
              <a:t>24</a:t>
            </a:fld>
            <a:endParaRPr 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340853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Upcoming sections of the data presentation&#10;"/>
          <p:cNvSpPr/>
          <p:nvPr/>
        </p:nvSpPr>
        <p:spPr>
          <a:xfrm>
            <a:off x="0" y="5937994"/>
            <a:ext cx="8948737"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descr="blank box" title="blank box"/>
          <p:cNvSpPr txBox="1"/>
          <p:nvPr/>
        </p:nvSpPr>
        <p:spPr>
          <a:xfrm>
            <a:off x="1028700" y="6315133"/>
            <a:ext cx="2556164" cy="369332"/>
          </a:xfrm>
          <a:prstGeom prst="rect">
            <a:avLst/>
          </a:prstGeom>
          <a:solidFill>
            <a:srgbClr val="FFFFFF"/>
          </a:solidFill>
        </p:spPr>
        <p:txBody>
          <a:bodyPr wrap="square" rtlCol="0">
            <a:spAutoFit/>
          </a:bodyPr>
          <a:lstStyle/>
          <a:p>
            <a:endParaRPr lang="en-US" dirty="0">
              <a:solidFill>
                <a:prstClr val="black"/>
              </a:solidFill>
            </a:endParaRPr>
          </a:p>
        </p:txBody>
      </p:sp>
      <p:sp>
        <p:nvSpPr>
          <p:cNvPr id="7" name="Title 3"/>
          <p:cNvSpPr>
            <a:spLocks noGrp="1"/>
          </p:cNvSpPr>
          <p:nvPr>
            <p:ph type="title"/>
          </p:nvPr>
        </p:nvSpPr>
        <p:spPr>
          <a:xfrm>
            <a:off x="308264" y="266618"/>
            <a:ext cx="7143414" cy="1295400"/>
          </a:xfrm>
          <a:ln/>
        </p:spPr>
        <p:txBody>
          <a:bodyPr>
            <a:noAutofit/>
          </a:bodyPr>
          <a:lstStyle/>
          <a:p>
            <a:pPr algn="ctr" fontAlgn="auto">
              <a:spcAft>
                <a:spcPts val="0"/>
              </a:spcAft>
              <a:defRPr/>
            </a:pPr>
            <a:r>
              <a:rPr lang="en-US" sz="2700" dirty="0">
                <a:solidFill>
                  <a:schemeClr val="bg1"/>
                </a:solidFill>
                <a:latin typeface="Verdana" panose="020B0604030504040204" pitchFamily="34" charset="0"/>
                <a:ea typeface="Verdana" panose="020B0604030504040204" pitchFamily="34" charset="0"/>
                <a:cs typeface="Verdana" panose="020B0604030504040204" pitchFamily="34" charset="0"/>
              </a:rPr>
              <a:t>Burden of Heart Disease and Stroke</a:t>
            </a:r>
          </a:p>
        </p:txBody>
      </p:sp>
      <p:sp>
        <p:nvSpPr>
          <p:cNvPr id="6" name="Content Placeholder 3"/>
          <p:cNvSpPr txBox="1">
            <a:spLocks/>
          </p:cNvSpPr>
          <p:nvPr/>
        </p:nvSpPr>
        <p:spPr bwMode="auto">
          <a:xfrm>
            <a:off x="523369" y="1188466"/>
            <a:ext cx="8446799" cy="46725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a:spcBef>
                <a:spcPts val="600"/>
              </a:spcBef>
              <a:buClr>
                <a:srgbClr val="057C18"/>
              </a:buClr>
            </a:pPr>
            <a:r>
              <a:rPr lang="en-US" sz="1800" dirty="0">
                <a:solidFill>
                  <a:srgbClr val="000000"/>
                </a:solidFill>
                <a:latin typeface="Verdana" panose="020B0604030504040204" pitchFamily="34" charset="0"/>
                <a:ea typeface="Verdana" panose="020B0604030504040204" pitchFamily="34" charset="0"/>
                <a:cs typeface="Verdana" panose="020B0604030504040204" pitchFamily="34" charset="0"/>
              </a:rPr>
              <a:t>The leading </a:t>
            </a:r>
            <a:r>
              <a:rPr lang="en-US" sz="18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modifiable </a:t>
            </a:r>
            <a:r>
              <a:rPr lang="en-US" sz="1800" dirty="0">
                <a:solidFill>
                  <a:srgbClr val="000000"/>
                </a:solidFill>
                <a:latin typeface="Verdana" panose="020B0604030504040204" pitchFamily="34" charset="0"/>
                <a:ea typeface="Verdana" panose="020B0604030504040204" pitchFamily="34" charset="0"/>
                <a:cs typeface="Verdana" panose="020B0604030504040204" pitchFamily="34" charset="0"/>
              </a:rPr>
              <a:t>risk factors for heart disease and stroke are</a:t>
            </a:r>
            <a:r>
              <a:rPr lang="en-US" sz="18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t>
            </a:r>
          </a:p>
          <a:p>
            <a:pPr lvl="1">
              <a:buClr>
                <a:prstClr val="black"/>
              </a:buClr>
            </a:pPr>
            <a:r>
              <a:rPr lang="en-US" sz="1800" dirty="0">
                <a:solidFill>
                  <a:srgbClr val="000000"/>
                </a:solidFill>
                <a:latin typeface="Verdana" panose="020B0604030504040204" pitchFamily="34" charset="0"/>
                <a:ea typeface="Verdana" panose="020B0604030504040204" pitchFamily="34" charset="0"/>
                <a:cs typeface="Verdana" panose="020B0604030504040204" pitchFamily="34" charset="0"/>
              </a:rPr>
              <a:t>High blood pressure</a:t>
            </a:r>
          </a:p>
          <a:p>
            <a:pPr lvl="1">
              <a:buClr>
                <a:prstClr val="black"/>
              </a:buClr>
            </a:pPr>
            <a:r>
              <a:rPr lang="en-US" sz="1800" dirty="0">
                <a:solidFill>
                  <a:srgbClr val="000000"/>
                </a:solidFill>
                <a:latin typeface="Verdana" panose="020B0604030504040204" pitchFamily="34" charset="0"/>
                <a:ea typeface="Verdana" panose="020B0604030504040204" pitchFamily="34" charset="0"/>
                <a:cs typeface="Verdana" panose="020B0604030504040204" pitchFamily="34" charset="0"/>
              </a:rPr>
              <a:t>High cholesterol</a:t>
            </a:r>
          </a:p>
          <a:p>
            <a:pPr lvl="1">
              <a:buClr>
                <a:prstClr val="black"/>
              </a:buClr>
            </a:pPr>
            <a:r>
              <a:rPr lang="en-US" sz="1800" dirty="0">
                <a:solidFill>
                  <a:srgbClr val="000000"/>
                </a:solidFill>
                <a:latin typeface="Verdana" panose="020B0604030504040204" pitchFamily="34" charset="0"/>
                <a:ea typeface="Verdana" panose="020B0604030504040204" pitchFamily="34" charset="0"/>
                <a:cs typeface="Verdana" panose="020B0604030504040204" pitchFamily="34" charset="0"/>
              </a:rPr>
              <a:t>Cigarette smoking</a:t>
            </a:r>
          </a:p>
          <a:p>
            <a:pPr lvl="1">
              <a:buClr>
                <a:prstClr val="black"/>
              </a:buClr>
            </a:pPr>
            <a:r>
              <a:rPr lang="en-US" sz="1800" dirty="0">
                <a:solidFill>
                  <a:srgbClr val="000000"/>
                </a:solidFill>
                <a:latin typeface="Verdana" panose="020B0604030504040204" pitchFamily="34" charset="0"/>
                <a:ea typeface="Verdana" panose="020B0604030504040204" pitchFamily="34" charset="0"/>
                <a:cs typeface="Verdana" panose="020B0604030504040204" pitchFamily="34" charset="0"/>
              </a:rPr>
              <a:t>Diabetes</a:t>
            </a:r>
          </a:p>
          <a:p>
            <a:pPr lvl="1">
              <a:buClr>
                <a:prstClr val="black"/>
              </a:buClr>
            </a:pPr>
            <a:r>
              <a:rPr lang="en-US" sz="1800" dirty="0">
                <a:solidFill>
                  <a:srgbClr val="000000"/>
                </a:solidFill>
                <a:latin typeface="Verdana" panose="020B0604030504040204" pitchFamily="34" charset="0"/>
                <a:ea typeface="Verdana" panose="020B0604030504040204" pitchFamily="34" charset="0"/>
                <a:cs typeface="Verdana" panose="020B0604030504040204" pitchFamily="34" charset="0"/>
              </a:rPr>
              <a:t>Poor diet and physical inactivity</a:t>
            </a:r>
          </a:p>
          <a:p>
            <a:pPr lvl="1">
              <a:buClr>
                <a:prstClr val="black"/>
              </a:buClr>
            </a:pPr>
            <a:r>
              <a:rPr lang="en-US" sz="1800" dirty="0">
                <a:solidFill>
                  <a:srgbClr val="000000"/>
                </a:solidFill>
                <a:latin typeface="Verdana" panose="020B0604030504040204" pitchFamily="34" charset="0"/>
                <a:ea typeface="Verdana" panose="020B0604030504040204" pitchFamily="34" charset="0"/>
                <a:cs typeface="Verdana" panose="020B0604030504040204" pitchFamily="34" charset="0"/>
              </a:rPr>
              <a:t>Overweight and obesity</a:t>
            </a:r>
          </a:p>
          <a:p>
            <a:pPr>
              <a:spcBef>
                <a:spcPts val="600"/>
              </a:spcBef>
              <a:buClr>
                <a:srgbClr val="057C18"/>
              </a:buClr>
            </a:pPr>
            <a:r>
              <a:rPr lang="en-US" sz="18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In 2011-14: </a:t>
            </a:r>
          </a:p>
          <a:p>
            <a:pPr lvl="1">
              <a:buClrTx/>
            </a:pPr>
            <a:r>
              <a:rPr lang="en-US" sz="1800" dirty="0">
                <a:solidFill>
                  <a:prstClr val="black"/>
                </a:solidFill>
                <a:latin typeface="Verdana" panose="020B0604030504040204" pitchFamily="34" charset="0"/>
                <a:ea typeface="Verdana" panose="020B0604030504040204" pitchFamily="34" charset="0"/>
                <a:cs typeface="Verdana" panose="020B0604030504040204" pitchFamily="34" charset="0"/>
              </a:rPr>
              <a:t>29.5% </a:t>
            </a:r>
            <a:r>
              <a:rPr lang="en-US" sz="18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of adults aged 18 and over had </a:t>
            </a:r>
            <a:r>
              <a:rPr lang="en-US" sz="1800" dirty="0">
                <a:solidFill>
                  <a:prstClr val="black"/>
                </a:solidFill>
                <a:latin typeface="Verdana" panose="020B0604030504040204" pitchFamily="34" charset="0"/>
                <a:ea typeface="Verdana" panose="020B0604030504040204" pitchFamily="34" charset="0"/>
                <a:cs typeface="Verdana" panose="020B0604030504040204" pitchFamily="34" charset="0"/>
              </a:rPr>
              <a:t>hypertension </a:t>
            </a:r>
            <a:r>
              <a:rPr lang="en-US" sz="18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(75 </a:t>
            </a:r>
            <a:r>
              <a:rPr lang="en-US" sz="1800" dirty="0">
                <a:solidFill>
                  <a:prstClr val="black"/>
                </a:solidFill>
                <a:latin typeface="Verdana" panose="020B0604030504040204" pitchFamily="34" charset="0"/>
                <a:ea typeface="Verdana" panose="020B0604030504040204" pitchFamily="34" charset="0"/>
                <a:cs typeface="Verdana" panose="020B0604030504040204" pitchFamily="34" charset="0"/>
              </a:rPr>
              <a:t>million </a:t>
            </a:r>
            <a:r>
              <a:rPr lang="en-US" sz="18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U.S. adults) </a:t>
            </a:r>
            <a:endParaRPr lang="en-US" sz="18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lvl="1">
              <a:buClrTx/>
            </a:pPr>
            <a:r>
              <a:rPr lang="en-US" sz="18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50.3</a:t>
            </a:r>
            <a:r>
              <a:rPr lang="en-US" sz="1800"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sz="18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of adults aged 18 and over </a:t>
            </a:r>
            <a:r>
              <a:rPr lang="en-US" sz="1800" dirty="0">
                <a:solidFill>
                  <a:prstClr val="black"/>
                </a:solidFill>
                <a:latin typeface="Verdana" panose="020B0604030504040204" pitchFamily="34" charset="0"/>
                <a:ea typeface="Verdana" panose="020B0604030504040204" pitchFamily="34" charset="0"/>
                <a:cs typeface="Verdana" panose="020B0604030504040204" pitchFamily="34" charset="0"/>
              </a:rPr>
              <a:t>with </a:t>
            </a:r>
            <a:r>
              <a:rPr lang="en-US" sz="18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hypertension </a:t>
            </a:r>
            <a:r>
              <a:rPr lang="en-US" sz="1800" dirty="0">
                <a:solidFill>
                  <a:prstClr val="black"/>
                </a:solidFill>
                <a:latin typeface="Verdana" panose="020B0604030504040204" pitchFamily="34" charset="0"/>
                <a:ea typeface="Verdana" panose="020B0604030504040204" pitchFamily="34" charset="0"/>
                <a:cs typeface="Verdana" panose="020B0604030504040204" pitchFamily="34" charset="0"/>
              </a:rPr>
              <a:t>had their condition under control</a:t>
            </a:r>
          </a:p>
          <a:p>
            <a:pPr lvl="1">
              <a:buClrTx/>
            </a:pPr>
            <a:r>
              <a:rPr lang="en-US" sz="18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47.9</a:t>
            </a:r>
            <a:r>
              <a:rPr lang="en-US" sz="1800"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sz="18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of adults aged 20 and over </a:t>
            </a:r>
            <a:r>
              <a:rPr lang="en-US" sz="1800" dirty="0">
                <a:solidFill>
                  <a:prstClr val="black"/>
                </a:solidFill>
                <a:latin typeface="Verdana" panose="020B0604030504040204" pitchFamily="34" charset="0"/>
                <a:ea typeface="Verdana" panose="020B0604030504040204" pitchFamily="34" charset="0"/>
                <a:cs typeface="Verdana" panose="020B0604030504040204" pitchFamily="34" charset="0"/>
              </a:rPr>
              <a:t>had </a:t>
            </a:r>
            <a:r>
              <a:rPr lang="en-US" sz="18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normal total cholesterol </a:t>
            </a:r>
            <a:r>
              <a:rPr lang="en-US" sz="1800" dirty="0">
                <a:solidFill>
                  <a:prstClr val="black"/>
                </a:solidFill>
                <a:latin typeface="Verdana" panose="020B0604030504040204" pitchFamily="34" charset="0"/>
                <a:ea typeface="Verdana" panose="020B0604030504040204" pitchFamily="34" charset="0"/>
                <a:cs typeface="Verdana" panose="020B0604030504040204" pitchFamily="34" charset="0"/>
              </a:rPr>
              <a:t>levels (&lt;200 mg/</a:t>
            </a:r>
            <a:r>
              <a:rPr lang="en-US" sz="1800" dirty="0" err="1">
                <a:solidFill>
                  <a:prstClr val="black"/>
                </a:solidFill>
                <a:latin typeface="Verdana" panose="020B0604030504040204" pitchFamily="34" charset="0"/>
                <a:ea typeface="Verdana" panose="020B0604030504040204" pitchFamily="34" charset="0"/>
                <a:cs typeface="Verdana" panose="020B0604030504040204" pitchFamily="34" charset="0"/>
              </a:rPr>
              <a:t>dL</a:t>
            </a:r>
            <a:r>
              <a:rPr lang="en-US" sz="1800" dirty="0">
                <a:solidFill>
                  <a:prstClr val="black"/>
                </a:solidFill>
                <a:latin typeface="Verdana" panose="020B0604030504040204" pitchFamily="34" charset="0"/>
                <a:ea typeface="Verdana" panose="020B0604030504040204" pitchFamily="34" charset="0"/>
                <a:cs typeface="Verdana" panose="020B0604030504040204" pitchFamily="34" charset="0"/>
              </a:rPr>
              <a:t>) </a:t>
            </a:r>
            <a:endParaRPr lang="en-US" altLang="en-US" sz="18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600"/>
              </a:spcBef>
              <a:buFont typeface="Arial" pitchFamily="34" charset="0"/>
              <a:buNone/>
            </a:pPr>
            <a:endParaRPr lang="en-US" sz="17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lvl="1">
              <a:spcBef>
                <a:spcPts val="300"/>
              </a:spcBef>
              <a:buClr>
                <a:srgbClr val="000000"/>
              </a:buClr>
              <a:buFont typeface="Wingdings" panose="05000000000000000000" pitchFamily="2" charset="2"/>
              <a:buChar char="§"/>
            </a:pPr>
            <a:endParaRPr lang="en-US" sz="1700" kern="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spcBef>
                <a:spcPts val="300"/>
              </a:spcBef>
            </a:pPr>
            <a:endParaRPr lang="en-US" sz="1700" kern="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latin typeface="Verdana" panose="020B0604030504040204" pitchFamily="34" charset="0"/>
                <a:ea typeface="Verdana" panose="020B0604030504040204" pitchFamily="34" charset="0"/>
                <a:cs typeface="Verdana" panose="020B0604030504040204" pitchFamily="34" charset="0"/>
              </a:rPr>
              <a:pPr algn="r">
                <a:defRPr/>
              </a:pPr>
              <a:t>25</a:t>
            </a:fld>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11" name="Text Placeholder 4"/>
          <p:cNvSpPr txBox="1">
            <a:spLocks/>
          </p:cNvSpPr>
          <p:nvPr/>
        </p:nvSpPr>
        <p:spPr>
          <a:xfrm>
            <a:off x="0" y="6371204"/>
            <a:ext cx="8567737" cy="42116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dirty="0" smtClean="0">
                <a:solidFill>
                  <a:srgbClr val="000000"/>
                </a:solidFill>
                <a:latin typeface="Tahoma" panose="020B0604030504040204" pitchFamily="34" charset="0"/>
                <a:ea typeface="Tahoma" panose="020B0604030504040204" pitchFamily="34" charset="0"/>
                <a:cs typeface="Tahoma" panose="020B0604030504040204" pitchFamily="34" charset="0"/>
              </a:rPr>
              <a:t>SOURCES: </a:t>
            </a:r>
            <a:r>
              <a:rPr lang="en-US" sz="1000" dirty="0" err="1">
                <a:solidFill>
                  <a:prstClr val="black"/>
                </a:solidFill>
                <a:latin typeface="Tahoma" panose="020B0604030504040204" pitchFamily="34" charset="0"/>
                <a:ea typeface="Tahoma" panose="020B0604030504040204" pitchFamily="34" charset="0"/>
                <a:cs typeface="Tahoma" panose="020B0604030504040204" pitchFamily="34" charset="0"/>
              </a:rPr>
              <a:t>Merai</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 R, Siegel C, </a:t>
            </a:r>
            <a:r>
              <a:rPr lang="en-US" sz="1000" dirty="0" err="1">
                <a:solidFill>
                  <a:prstClr val="black"/>
                </a:solidFill>
                <a:latin typeface="Tahoma" panose="020B0604030504040204" pitchFamily="34" charset="0"/>
                <a:ea typeface="Tahoma" panose="020B0604030504040204" pitchFamily="34" charset="0"/>
                <a:cs typeface="Tahoma" panose="020B0604030504040204" pitchFamily="34" charset="0"/>
              </a:rPr>
              <a:t>Rakotz</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 M, et al. CDC Grand Rounds: A Public Health Approach to Detect and Control Hypertension. MMWR </a:t>
            </a:r>
            <a:r>
              <a:rPr lang="en-US" sz="1000" dirty="0" err="1">
                <a:solidFill>
                  <a:prstClr val="black"/>
                </a:solidFill>
                <a:latin typeface="Tahoma" panose="020B0604030504040204" pitchFamily="34" charset="0"/>
                <a:ea typeface="Tahoma" panose="020B0604030504040204" pitchFamily="34" charset="0"/>
                <a:cs typeface="Tahoma" panose="020B0604030504040204" pitchFamily="34" charset="0"/>
              </a:rPr>
              <a:t>Morb</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 Mortal </a:t>
            </a:r>
            <a:r>
              <a:rPr lang="en-US" sz="1000" dirty="0" err="1">
                <a:solidFill>
                  <a:prstClr val="black"/>
                </a:solidFill>
                <a:latin typeface="Tahoma" panose="020B0604030504040204" pitchFamily="34" charset="0"/>
                <a:ea typeface="Tahoma" panose="020B0604030504040204" pitchFamily="34" charset="0"/>
                <a:cs typeface="Tahoma" panose="020B0604030504040204" pitchFamily="34" charset="0"/>
              </a:rPr>
              <a:t>Wkly</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 Rep </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2016;65:1261–1264. National </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Health and Nutrition Examination Survey (NHANES), </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CDC/NCHS</a:t>
            </a:r>
            <a:r>
              <a:rPr lang="en-US" sz="10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endPar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 Placeholder 7"/>
          <p:cNvSpPr txBox="1">
            <a:spLocks/>
          </p:cNvSpPr>
          <p:nvPr/>
        </p:nvSpPr>
        <p:spPr>
          <a:xfrm>
            <a:off x="-21432" y="6041609"/>
            <a:ext cx="9165432" cy="405199"/>
          </a:xfrm>
          <a:prstGeom prst="rect">
            <a:avLst/>
          </a:prstGeom>
        </p:spPr>
        <p:txBody>
          <a:bodyPr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dirty="0" smtClean="0">
                <a:solidFill>
                  <a:prstClr val="black">
                    <a:lumMod val="95000"/>
                    <a:lumOff val="5000"/>
                  </a:prstClr>
                </a:solidFill>
                <a:latin typeface="Verdana" panose="020B0604030504040204" pitchFamily="34" charset="0"/>
                <a:ea typeface="Verdana" panose="020B0604030504040204" pitchFamily="34" charset="0"/>
                <a:cs typeface="Verdana" panose="020B0604030504040204" pitchFamily="34" charset="0"/>
              </a:rPr>
              <a:t>NOTES: </a:t>
            </a:r>
            <a:r>
              <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rPr>
              <a:t>Hypertension is defined among adults, excluding </a:t>
            </a: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pregnant </a:t>
            </a:r>
            <a:r>
              <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rPr>
              <a:t>women, as systolic blood pressure ≥140 mmHg or diastolic blood pressure  ≥90 mmHg or taking blood pressure lowering medication. </a:t>
            </a: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Blood </a:t>
            </a:r>
            <a:r>
              <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rPr>
              <a:t>pressure control is defined as systolic blood pressure &lt;140 mmHg and </a:t>
            </a: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diastolic </a:t>
            </a:r>
            <a:r>
              <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rPr>
              <a:t>blood pressure &lt;90 mmHg among adults with hypertension. </a:t>
            </a:r>
            <a:r>
              <a:rPr lang="en-US" sz="1000" dirty="0" smtClean="0">
                <a:solidFill>
                  <a:prstClr val="black">
                    <a:lumMod val="95000"/>
                    <a:lumOff val="5000"/>
                  </a:prstClr>
                </a:solidFill>
                <a:latin typeface="Verdana" panose="020B0604030504040204" pitchFamily="34" charset="0"/>
                <a:ea typeface="Verdana" panose="020B0604030504040204" pitchFamily="34" charset="0"/>
                <a:cs typeface="Verdana" panose="020B0604030504040204" pitchFamily="34" charset="0"/>
              </a:rPr>
              <a:t>Data </a:t>
            </a:r>
            <a:r>
              <a:rPr lang="en-US" sz="1000" dirty="0">
                <a:solidFill>
                  <a:prstClr val="black">
                    <a:lumMod val="95000"/>
                    <a:lumOff val="5000"/>
                  </a:prstClr>
                </a:solidFill>
                <a:latin typeface="Verdana" panose="020B0604030504040204" pitchFamily="34" charset="0"/>
                <a:ea typeface="Verdana" panose="020B0604030504040204" pitchFamily="34" charset="0"/>
                <a:cs typeface="Verdana" panose="020B0604030504040204" pitchFamily="34" charset="0"/>
              </a:rPr>
              <a:t>are </a:t>
            </a:r>
            <a:r>
              <a:rPr lang="en-US" sz="1000" dirty="0" smtClean="0">
                <a:solidFill>
                  <a:prstClr val="black">
                    <a:lumMod val="95000"/>
                    <a:lumOff val="5000"/>
                  </a:prstClr>
                </a:solidFill>
                <a:latin typeface="Verdana" panose="020B0604030504040204" pitchFamily="34" charset="0"/>
                <a:ea typeface="Verdana" panose="020B0604030504040204" pitchFamily="34" charset="0"/>
                <a:cs typeface="Verdana" panose="020B0604030504040204" pitchFamily="34" charset="0"/>
              </a:rPr>
              <a:t>age-adjusted </a:t>
            </a:r>
            <a:r>
              <a:rPr lang="en-US" sz="1000" dirty="0">
                <a:solidFill>
                  <a:prstClr val="black">
                    <a:lumMod val="95000"/>
                    <a:lumOff val="5000"/>
                  </a:prstClr>
                </a:solidFill>
                <a:latin typeface="Verdana" panose="020B0604030504040204" pitchFamily="34" charset="0"/>
                <a:ea typeface="Verdana" panose="020B0604030504040204" pitchFamily="34" charset="0"/>
                <a:cs typeface="Verdana" panose="020B0604030504040204" pitchFamily="34" charset="0"/>
              </a:rPr>
              <a:t>to the 2000 standard population. </a:t>
            </a:r>
            <a:endParaRPr lang="en-US" sz="1000" dirty="0" smtClean="0">
              <a:solidFill>
                <a:prstClr val="black">
                  <a:lumMod val="95000"/>
                  <a:lumOff val="5000"/>
                </a:prst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20832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807601" y="595158"/>
            <a:ext cx="7628115" cy="276999"/>
          </a:xfrm>
          <a:prstGeom prst="rect">
            <a:avLst/>
          </a:prstGeom>
          <a:noFill/>
        </p:spPr>
        <p:txBody>
          <a:bodyPr wrap="none" rtlCol="0">
            <a:spAutoFit/>
          </a:bodyPr>
          <a:lstStyle/>
          <a:p>
            <a:pPr algn="ct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National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Target = 103.4 per 100,000 population ● National Total = </a:t>
            </a:r>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99.6 per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100,000 population</a:t>
            </a:r>
          </a:p>
        </p:txBody>
      </p:sp>
      <p:sp>
        <p:nvSpPr>
          <p:cNvPr id="3" name="TextBox 2"/>
          <p:cNvSpPr txBox="1"/>
          <p:nvPr/>
        </p:nvSpPr>
        <p:spPr>
          <a:xfrm>
            <a:off x="-3867" y="5852318"/>
            <a:ext cx="7439594" cy="646331"/>
          </a:xfrm>
          <a:prstGeom prst="rect">
            <a:avLst/>
          </a:prstGeom>
          <a:noFill/>
        </p:spPr>
        <p:txBody>
          <a:bodyPr wrap="square" rtlCol="0" anchor="ctr">
            <a:spAutoFit/>
          </a:bodyPr>
          <a:lstStyle/>
          <a:p>
            <a:r>
              <a:rPr lang="en-US" sz="9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NOTES: Data are for ICD-10 codes I20-I25 reported as the underlying cause of death. Rates are age-adjusted to the 2000 standard population.  Rates are spatially smoothed to enhance the stability of rates in counties with small populations. Data are displayed by a modified Jenks classification for U.S. counties which creates categories that minimize within-group variation and maximize between-group variation.</a:t>
            </a:r>
          </a:p>
        </p:txBody>
      </p:sp>
      <p:sp>
        <p:nvSpPr>
          <p:cNvPr id="4" name="TextBox 3"/>
          <p:cNvSpPr txBox="1"/>
          <p:nvPr/>
        </p:nvSpPr>
        <p:spPr>
          <a:xfrm>
            <a:off x="7041345" y="3898753"/>
            <a:ext cx="1191352" cy="215444"/>
          </a:xfrm>
          <a:prstGeom prst="rect">
            <a:avLst/>
          </a:prstGeom>
          <a:noFill/>
        </p:spPr>
        <p:txBody>
          <a:bodyPr wrap="none" rtlCol="0">
            <a:spAutoFit/>
          </a:bodyPr>
          <a:lstStyle/>
          <a:p>
            <a:r>
              <a:rPr lang="en-US" sz="800" b="1" dirty="0">
                <a:solidFill>
                  <a:srgbClr val="000000"/>
                </a:solidFill>
                <a:latin typeface="Verdana" panose="020B0604030504040204" pitchFamily="34" charset="0"/>
                <a:ea typeface="Verdana" panose="020B0604030504040204" pitchFamily="34" charset="0"/>
                <a:cs typeface="Verdana" panose="020B0604030504040204" pitchFamily="34" charset="0"/>
              </a:rPr>
              <a:t>Rate per 100,000</a:t>
            </a:r>
          </a:p>
        </p:txBody>
      </p:sp>
      <p:sp>
        <p:nvSpPr>
          <p:cNvPr id="6" name="TextBox 5"/>
          <p:cNvSpPr txBox="1"/>
          <p:nvPr/>
        </p:nvSpPr>
        <p:spPr>
          <a:xfrm>
            <a:off x="6996297" y="5158333"/>
            <a:ext cx="1915511" cy="307777"/>
          </a:xfrm>
          <a:prstGeom prst="rect">
            <a:avLst/>
          </a:prstGeom>
          <a:noFill/>
        </p:spPr>
        <p:txBody>
          <a:bodyPr wrap="square" rtlCol="0">
            <a:spAutoFit/>
          </a:bodyPr>
          <a:lstStyle/>
          <a:p>
            <a:r>
              <a:rPr lang="en-US" sz="700" dirty="0">
                <a:solidFill>
                  <a:srgbClr val="000000"/>
                </a:solidFill>
                <a:latin typeface="Verdana" panose="020B0604030504040204" pitchFamily="34" charset="0"/>
                <a:ea typeface="Verdana" panose="020B0604030504040204" pitchFamily="34" charset="0"/>
                <a:cs typeface="Verdana" panose="020B0604030504040204" pitchFamily="34" charset="0"/>
              </a:rPr>
              <a:t>Counties shown in green met the national target.</a:t>
            </a:r>
          </a:p>
        </p:txBody>
      </p:sp>
      <p:grpSp>
        <p:nvGrpSpPr>
          <p:cNvPr id="6257" name="Group 6256" descr="This is the map legend that displays the category break out of the data." title="Legend"/>
          <p:cNvGrpSpPr/>
          <p:nvPr/>
        </p:nvGrpSpPr>
        <p:grpSpPr>
          <a:xfrm>
            <a:off x="7094990" y="4141340"/>
            <a:ext cx="1673525" cy="1021628"/>
            <a:chOff x="8975659" y="5037138"/>
            <a:chExt cx="1406415" cy="863257"/>
          </a:xfrm>
        </p:grpSpPr>
        <p:sp>
          <p:nvSpPr>
            <p:cNvPr id="6258" name="Rectangle 6258"/>
            <p:cNvSpPr>
              <a:spLocks noChangeArrowheads="1"/>
            </p:cNvSpPr>
            <p:nvPr/>
          </p:nvSpPr>
          <p:spPr bwMode="auto">
            <a:xfrm>
              <a:off x="8975659" y="5742480"/>
              <a:ext cx="211138" cy="1063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259" name="Rectangle 6259"/>
            <p:cNvSpPr>
              <a:spLocks noChangeArrowheads="1"/>
            </p:cNvSpPr>
            <p:nvPr/>
          </p:nvSpPr>
          <p:spPr bwMode="auto">
            <a:xfrm>
              <a:off x="8983761" y="5742480"/>
              <a:ext cx="211139" cy="106363"/>
            </a:xfrm>
            <a:prstGeom prst="rect">
              <a:avLst/>
            </a:prstGeom>
            <a:noFill/>
            <a:ln w="4763">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260" name="Rectangle 6260"/>
            <p:cNvSpPr>
              <a:spLocks noChangeArrowheads="1"/>
            </p:cNvSpPr>
            <p:nvPr/>
          </p:nvSpPr>
          <p:spPr bwMode="auto">
            <a:xfrm>
              <a:off x="9223312" y="5756766"/>
              <a:ext cx="1158762" cy="1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00" dirty="0">
                  <a:solidFill>
                    <a:srgbClr val="000000"/>
                  </a:solidFill>
                  <a:latin typeface="Verdana" panose="020B0604030504040204" pitchFamily="34" charset="0"/>
                  <a:ea typeface="Verdana" panose="020B0604030504040204" pitchFamily="34" charset="0"/>
                  <a:cs typeface="Verdana" panose="020B0604030504040204" pitchFamily="34" charset="0"/>
                </a:rPr>
                <a:t>Insufficient data</a:t>
              </a:r>
            </a:p>
          </p:txBody>
        </p:sp>
        <p:sp>
          <p:nvSpPr>
            <p:cNvPr id="6261" name="Rectangle 6261"/>
            <p:cNvSpPr>
              <a:spLocks noChangeArrowheads="1"/>
            </p:cNvSpPr>
            <p:nvPr/>
          </p:nvSpPr>
          <p:spPr bwMode="auto">
            <a:xfrm>
              <a:off x="8983663" y="5037138"/>
              <a:ext cx="211138" cy="104775"/>
            </a:xfrm>
            <a:prstGeom prst="rect">
              <a:avLst/>
            </a:prstGeom>
            <a:solidFill>
              <a:srgbClr val="4AB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262" name="Rectangle 6262"/>
            <p:cNvSpPr>
              <a:spLocks noChangeArrowheads="1"/>
            </p:cNvSpPr>
            <p:nvPr/>
          </p:nvSpPr>
          <p:spPr bwMode="auto">
            <a:xfrm>
              <a:off x="8983663" y="5037138"/>
              <a:ext cx="211139" cy="104775"/>
            </a:xfrm>
            <a:prstGeom prst="rect">
              <a:avLst/>
            </a:prstGeom>
            <a:noFill/>
            <a:ln w="4763">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263" name="Rectangle 6263"/>
            <p:cNvSpPr>
              <a:spLocks noChangeArrowheads="1"/>
            </p:cNvSpPr>
            <p:nvPr/>
          </p:nvSpPr>
          <p:spPr bwMode="auto">
            <a:xfrm>
              <a:off x="9231313" y="5051425"/>
              <a:ext cx="609141" cy="1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00" dirty="0">
                  <a:solidFill>
                    <a:srgbClr val="000000"/>
                  </a:solidFill>
                  <a:latin typeface="Verdana" panose="020B0604030504040204" pitchFamily="34" charset="0"/>
                  <a:ea typeface="Verdana" panose="020B0604030504040204" pitchFamily="34" charset="0"/>
                  <a:cs typeface="Verdana" panose="020B0604030504040204" pitchFamily="34" charset="0"/>
                </a:rPr>
                <a:t>0.0 - 75.0</a:t>
              </a:r>
            </a:p>
          </p:txBody>
        </p:sp>
        <p:sp>
          <p:nvSpPr>
            <p:cNvPr id="6264" name="Rectangle 6264"/>
            <p:cNvSpPr>
              <a:spLocks noChangeArrowheads="1"/>
            </p:cNvSpPr>
            <p:nvPr/>
          </p:nvSpPr>
          <p:spPr bwMode="auto">
            <a:xfrm>
              <a:off x="8983663" y="5180013"/>
              <a:ext cx="211139" cy="104775"/>
            </a:xfrm>
            <a:prstGeom prst="rect">
              <a:avLst/>
            </a:prstGeom>
            <a:solidFill>
              <a:srgbClr val="91FF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265" name="Rectangle 6265"/>
            <p:cNvSpPr>
              <a:spLocks noChangeArrowheads="1"/>
            </p:cNvSpPr>
            <p:nvPr/>
          </p:nvSpPr>
          <p:spPr bwMode="auto">
            <a:xfrm>
              <a:off x="8983663" y="5180013"/>
              <a:ext cx="211138" cy="104775"/>
            </a:xfrm>
            <a:prstGeom prst="rect">
              <a:avLst/>
            </a:prstGeom>
            <a:noFill/>
            <a:ln w="4763">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266" name="Rectangle 6266"/>
            <p:cNvSpPr>
              <a:spLocks noChangeArrowheads="1"/>
            </p:cNvSpPr>
            <p:nvPr/>
          </p:nvSpPr>
          <p:spPr bwMode="auto">
            <a:xfrm>
              <a:off x="9231313" y="5197475"/>
              <a:ext cx="763030" cy="1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00" dirty="0">
                  <a:solidFill>
                    <a:srgbClr val="000000"/>
                  </a:solidFill>
                  <a:latin typeface="Verdana" panose="020B0604030504040204" pitchFamily="34" charset="0"/>
                  <a:ea typeface="Verdana" panose="020B0604030504040204" pitchFamily="34" charset="0"/>
                  <a:cs typeface="Verdana" panose="020B0604030504040204" pitchFamily="34" charset="0"/>
                </a:rPr>
                <a:t>75.1 - 103.4</a:t>
              </a:r>
            </a:p>
          </p:txBody>
        </p:sp>
        <p:sp>
          <p:nvSpPr>
            <p:cNvPr id="6267" name="Rectangle 6267"/>
            <p:cNvSpPr>
              <a:spLocks noChangeArrowheads="1"/>
            </p:cNvSpPr>
            <p:nvPr/>
          </p:nvSpPr>
          <p:spPr bwMode="auto">
            <a:xfrm>
              <a:off x="8983663" y="5322888"/>
              <a:ext cx="211138" cy="104775"/>
            </a:xfrm>
            <a:prstGeom prst="rect">
              <a:avLst/>
            </a:prstGeom>
            <a:solidFill>
              <a:srgbClr val="216B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268" name="Rectangle 6268"/>
            <p:cNvSpPr>
              <a:spLocks noChangeArrowheads="1"/>
            </p:cNvSpPr>
            <p:nvPr/>
          </p:nvSpPr>
          <p:spPr bwMode="auto">
            <a:xfrm>
              <a:off x="8983663" y="5322888"/>
              <a:ext cx="211139" cy="104775"/>
            </a:xfrm>
            <a:prstGeom prst="rect">
              <a:avLst/>
            </a:prstGeom>
            <a:noFill/>
            <a:ln w="4763">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269" name="Rectangle 6269"/>
            <p:cNvSpPr>
              <a:spLocks noChangeArrowheads="1"/>
            </p:cNvSpPr>
            <p:nvPr/>
          </p:nvSpPr>
          <p:spPr bwMode="auto">
            <a:xfrm>
              <a:off x="9231313" y="5338762"/>
              <a:ext cx="839974" cy="1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00" dirty="0">
                  <a:solidFill>
                    <a:srgbClr val="000000"/>
                  </a:solidFill>
                  <a:latin typeface="Verdana" panose="020B0604030504040204" pitchFamily="34" charset="0"/>
                  <a:ea typeface="Verdana" panose="020B0604030504040204" pitchFamily="34" charset="0"/>
                  <a:cs typeface="Verdana" panose="020B0604030504040204" pitchFamily="34" charset="0"/>
                </a:rPr>
                <a:t>103.5 - 152.7</a:t>
              </a:r>
            </a:p>
          </p:txBody>
        </p:sp>
        <p:sp>
          <p:nvSpPr>
            <p:cNvPr id="6270" name="Rectangle 6270"/>
            <p:cNvSpPr>
              <a:spLocks noChangeArrowheads="1"/>
            </p:cNvSpPr>
            <p:nvPr/>
          </p:nvSpPr>
          <p:spPr bwMode="auto">
            <a:xfrm>
              <a:off x="8983663" y="5465762"/>
              <a:ext cx="211138" cy="104775"/>
            </a:xfrm>
            <a:prstGeom prst="rect">
              <a:avLst/>
            </a:prstGeom>
            <a:solidFill>
              <a:srgbClr val="1C3A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271" name="Rectangle 6271"/>
            <p:cNvSpPr>
              <a:spLocks noChangeArrowheads="1"/>
            </p:cNvSpPr>
            <p:nvPr/>
          </p:nvSpPr>
          <p:spPr bwMode="auto">
            <a:xfrm>
              <a:off x="8983663" y="5465762"/>
              <a:ext cx="211139" cy="104775"/>
            </a:xfrm>
            <a:prstGeom prst="rect">
              <a:avLst/>
            </a:prstGeom>
            <a:noFill/>
            <a:ln w="4763">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272" name="Rectangle 6272"/>
            <p:cNvSpPr>
              <a:spLocks noChangeArrowheads="1"/>
            </p:cNvSpPr>
            <p:nvPr/>
          </p:nvSpPr>
          <p:spPr bwMode="auto">
            <a:xfrm>
              <a:off x="9231313" y="5481637"/>
              <a:ext cx="839974" cy="1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00" dirty="0">
                  <a:solidFill>
                    <a:srgbClr val="000000"/>
                  </a:solidFill>
                  <a:latin typeface="Verdana" panose="020B0604030504040204" pitchFamily="34" charset="0"/>
                  <a:ea typeface="Verdana" panose="020B0604030504040204" pitchFamily="34" charset="0"/>
                  <a:cs typeface="Verdana" panose="020B0604030504040204" pitchFamily="34" charset="0"/>
                </a:rPr>
                <a:t>152.8 - 195.1</a:t>
              </a:r>
            </a:p>
          </p:txBody>
        </p:sp>
        <p:sp>
          <p:nvSpPr>
            <p:cNvPr id="6273" name="Rectangle 6273"/>
            <p:cNvSpPr>
              <a:spLocks noChangeArrowheads="1"/>
            </p:cNvSpPr>
            <p:nvPr/>
          </p:nvSpPr>
          <p:spPr bwMode="auto">
            <a:xfrm>
              <a:off x="8983663" y="5604205"/>
              <a:ext cx="211139" cy="107951"/>
            </a:xfrm>
            <a:prstGeom prst="rect">
              <a:avLst/>
            </a:prstGeom>
            <a:solidFill>
              <a:srgbClr val="0A0A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274" name="Rectangle 6274"/>
            <p:cNvSpPr>
              <a:spLocks noChangeArrowheads="1"/>
            </p:cNvSpPr>
            <p:nvPr/>
          </p:nvSpPr>
          <p:spPr bwMode="auto">
            <a:xfrm>
              <a:off x="8983663" y="5604205"/>
              <a:ext cx="211138" cy="107951"/>
            </a:xfrm>
            <a:prstGeom prst="rect">
              <a:avLst/>
            </a:prstGeom>
            <a:noFill/>
            <a:ln w="4763">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275" name="Rectangle 6275"/>
            <p:cNvSpPr>
              <a:spLocks noChangeArrowheads="1"/>
            </p:cNvSpPr>
            <p:nvPr/>
          </p:nvSpPr>
          <p:spPr bwMode="auto">
            <a:xfrm>
              <a:off x="9231314" y="5624513"/>
              <a:ext cx="839975" cy="1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00" dirty="0">
                  <a:solidFill>
                    <a:srgbClr val="000000"/>
                  </a:solidFill>
                  <a:latin typeface="Verdana" panose="020B0604030504040204" pitchFamily="34" charset="0"/>
                  <a:ea typeface="Verdana" panose="020B0604030504040204" pitchFamily="34" charset="0"/>
                  <a:cs typeface="Verdana" panose="020B0604030504040204" pitchFamily="34" charset="0"/>
                </a:rPr>
                <a:t>195.2 - 319.3</a:t>
              </a:r>
            </a:p>
          </p:txBody>
        </p:sp>
      </p:grpSp>
      <p:grpSp>
        <p:nvGrpSpPr>
          <p:cNvPr id="6276" name="Group 6275" descr="Alaska" title="Alaska"/>
          <p:cNvGrpSpPr>
            <a:grpSpLocks noChangeAspect="1"/>
          </p:cNvGrpSpPr>
          <p:nvPr/>
        </p:nvGrpSpPr>
        <p:grpSpPr>
          <a:xfrm>
            <a:off x="1284500" y="4494302"/>
            <a:ext cx="1371600" cy="1019312"/>
            <a:chOff x="2722563" y="1284288"/>
            <a:chExt cx="6088063" cy="4524375"/>
          </a:xfrm>
        </p:grpSpPr>
        <p:sp>
          <p:nvSpPr>
            <p:cNvPr id="6277" name="Freeform 6279"/>
            <p:cNvSpPr>
              <a:spLocks noEditPoints="1"/>
            </p:cNvSpPr>
            <p:nvPr/>
          </p:nvSpPr>
          <p:spPr bwMode="auto">
            <a:xfrm>
              <a:off x="4725988" y="3630613"/>
              <a:ext cx="1069975" cy="422275"/>
            </a:xfrm>
            <a:custGeom>
              <a:avLst/>
              <a:gdLst>
                <a:gd name="T0" fmla="*/ 75 w 674"/>
                <a:gd name="T1" fmla="*/ 65 h 266"/>
                <a:gd name="T2" fmla="*/ 75 w 674"/>
                <a:gd name="T3" fmla="*/ 65 h 266"/>
                <a:gd name="T4" fmla="*/ 11 w 674"/>
                <a:gd name="T5" fmla="*/ 23 h 266"/>
                <a:gd name="T6" fmla="*/ 27 w 674"/>
                <a:gd name="T7" fmla="*/ 7 h 266"/>
                <a:gd name="T8" fmla="*/ 50 w 674"/>
                <a:gd name="T9" fmla="*/ 26 h 266"/>
                <a:gd name="T10" fmla="*/ 42 w 674"/>
                <a:gd name="T11" fmla="*/ 21 h 266"/>
                <a:gd name="T12" fmla="*/ 56 w 674"/>
                <a:gd name="T13" fmla="*/ 15 h 266"/>
                <a:gd name="T14" fmla="*/ 234 w 674"/>
                <a:gd name="T15" fmla="*/ 136 h 266"/>
                <a:gd name="T16" fmla="*/ 294 w 674"/>
                <a:gd name="T17" fmla="*/ 122 h 266"/>
                <a:gd name="T18" fmla="*/ 476 w 674"/>
                <a:gd name="T19" fmla="*/ 249 h 266"/>
                <a:gd name="T20" fmla="*/ 361 w 674"/>
                <a:gd name="T21" fmla="*/ 120 h 266"/>
                <a:gd name="T22" fmla="*/ 355 w 674"/>
                <a:gd name="T23" fmla="*/ 124 h 266"/>
                <a:gd name="T24" fmla="*/ 359 w 674"/>
                <a:gd name="T25" fmla="*/ 115 h 266"/>
                <a:gd name="T26" fmla="*/ 474 w 674"/>
                <a:gd name="T27" fmla="*/ 226 h 266"/>
                <a:gd name="T28" fmla="*/ 484 w 674"/>
                <a:gd name="T29" fmla="*/ 230 h 266"/>
                <a:gd name="T30" fmla="*/ 463 w 674"/>
                <a:gd name="T31" fmla="*/ 211 h 266"/>
                <a:gd name="T32" fmla="*/ 422 w 674"/>
                <a:gd name="T33" fmla="*/ 216 h 266"/>
                <a:gd name="T34" fmla="*/ 457 w 674"/>
                <a:gd name="T35" fmla="*/ 195 h 266"/>
                <a:gd name="T36" fmla="*/ 472 w 674"/>
                <a:gd name="T37" fmla="*/ 195 h 266"/>
                <a:gd name="T38" fmla="*/ 453 w 674"/>
                <a:gd name="T39" fmla="*/ 159 h 266"/>
                <a:gd name="T40" fmla="*/ 445 w 674"/>
                <a:gd name="T41" fmla="*/ 155 h 266"/>
                <a:gd name="T42" fmla="*/ 428 w 674"/>
                <a:gd name="T43" fmla="*/ 176 h 266"/>
                <a:gd name="T44" fmla="*/ 417 w 674"/>
                <a:gd name="T45" fmla="*/ 153 h 266"/>
                <a:gd name="T46" fmla="*/ 470 w 674"/>
                <a:gd name="T47" fmla="*/ 163 h 266"/>
                <a:gd name="T48" fmla="*/ 639 w 674"/>
                <a:gd name="T49" fmla="*/ 63 h 266"/>
                <a:gd name="T50" fmla="*/ 515 w 674"/>
                <a:gd name="T51" fmla="*/ 165 h 266"/>
                <a:gd name="T52" fmla="*/ 543 w 674"/>
                <a:gd name="T53" fmla="*/ 140 h 266"/>
                <a:gd name="T54" fmla="*/ 513 w 674"/>
                <a:gd name="T55" fmla="*/ 130 h 266"/>
                <a:gd name="T56" fmla="*/ 468 w 674"/>
                <a:gd name="T57" fmla="*/ 134 h 266"/>
                <a:gd name="T58" fmla="*/ 455 w 674"/>
                <a:gd name="T59" fmla="*/ 120 h 266"/>
                <a:gd name="T60" fmla="*/ 440 w 674"/>
                <a:gd name="T61" fmla="*/ 122 h 266"/>
                <a:gd name="T62" fmla="*/ 403 w 674"/>
                <a:gd name="T63" fmla="*/ 115 h 266"/>
                <a:gd name="T64" fmla="*/ 403 w 674"/>
                <a:gd name="T65" fmla="*/ 92 h 266"/>
                <a:gd name="T66" fmla="*/ 384 w 674"/>
                <a:gd name="T67" fmla="*/ 90 h 266"/>
                <a:gd name="T68" fmla="*/ 347 w 674"/>
                <a:gd name="T69" fmla="*/ 92 h 266"/>
                <a:gd name="T70" fmla="*/ 326 w 674"/>
                <a:gd name="T71" fmla="*/ 96 h 266"/>
                <a:gd name="T72" fmla="*/ 305 w 674"/>
                <a:gd name="T73" fmla="*/ 84 h 266"/>
                <a:gd name="T74" fmla="*/ 322 w 674"/>
                <a:gd name="T75" fmla="*/ 57 h 266"/>
                <a:gd name="T76" fmla="*/ 305 w 674"/>
                <a:gd name="T77" fmla="*/ 76 h 266"/>
                <a:gd name="T78" fmla="*/ 276 w 674"/>
                <a:gd name="T79" fmla="*/ 88 h 266"/>
                <a:gd name="T80" fmla="*/ 269 w 674"/>
                <a:gd name="T81" fmla="*/ 49 h 266"/>
                <a:gd name="T82" fmla="*/ 236 w 674"/>
                <a:gd name="T83" fmla="*/ 73 h 266"/>
                <a:gd name="T84" fmla="*/ 230 w 674"/>
                <a:gd name="T85" fmla="*/ 99 h 266"/>
                <a:gd name="T86" fmla="*/ 209 w 674"/>
                <a:gd name="T87" fmla="*/ 82 h 266"/>
                <a:gd name="T88" fmla="*/ 144 w 674"/>
                <a:gd name="T89" fmla="*/ 55 h 266"/>
                <a:gd name="T90" fmla="*/ 111 w 674"/>
                <a:gd name="T91" fmla="*/ 26 h 266"/>
                <a:gd name="T92" fmla="*/ 161 w 674"/>
                <a:gd name="T93" fmla="*/ 9 h 266"/>
                <a:gd name="T94" fmla="*/ 201 w 674"/>
                <a:gd name="T95" fmla="*/ 17 h 266"/>
                <a:gd name="T96" fmla="*/ 236 w 674"/>
                <a:gd name="T97" fmla="*/ 32 h 266"/>
                <a:gd name="T98" fmla="*/ 238 w 674"/>
                <a:gd name="T99" fmla="*/ 67 h 266"/>
                <a:gd name="T100" fmla="*/ 263 w 674"/>
                <a:gd name="T101" fmla="*/ 40 h 266"/>
                <a:gd name="T102" fmla="*/ 298 w 674"/>
                <a:gd name="T103" fmla="*/ 48 h 266"/>
                <a:gd name="T104" fmla="*/ 367 w 674"/>
                <a:gd name="T105" fmla="*/ 36 h 266"/>
                <a:gd name="T106" fmla="*/ 434 w 674"/>
                <a:gd name="T107" fmla="*/ 36 h 266"/>
                <a:gd name="T108" fmla="*/ 486 w 674"/>
                <a:gd name="T109" fmla="*/ 63 h 266"/>
                <a:gd name="T110" fmla="*/ 472 w 674"/>
                <a:gd name="T111" fmla="*/ 103 h 266"/>
                <a:gd name="T112" fmla="*/ 493 w 674"/>
                <a:gd name="T113" fmla="*/ 101 h 266"/>
                <a:gd name="T114" fmla="*/ 501 w 674"/>
                <a:gd name="T115" fmla="*/ 90 h 266"/>
                <a:gd name="T116" fmla="*/ 534 w 674"/>
                <a:gd name="T117" fmla="*/ 59 h 266"/>
                <a:gd name="T118" fmla="*/ 595 w 674"/>
                <a:gd name="T119" fmla="*/ 51 h 266"/>
                <a:gd name="T120" fmla="*/ 666 w 674"/>
                <a:gd name="T121" fmla="*/ 59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74" h="266">
                  <a:moveTo>
                    <a:pt x="52" y="51"/>
                  </a:moveTo>
                  <a:lnTo>
                    <a:pt x="50" y="55"/>
                  </a:lnTo>
                  <a:lnTo>
                    <a:pt x="50" y="57"/>
                  </a:lnTo>
                  <a:lnTo>
                    <a:pt x="48" y="57"/>
                  </a:lnTo>
                  <a:lnTo>
                    <a:pt x="44" y="51"/>
                  </a:lnTo>
                  <a:lnTo>
                    <a:pt x="44" y="49"/>
                  </a:lnTo>
                  <a:lnTo>
                    <a:pt x="44" y="48"/>
                  </a:lnTo>
                  <a:lnTo>
                    <a:pt x="36" y="44"/>
                  </a:lnTo>
                  <a:lnTo>
                    <a:pt x="36" y="42"/>
                  </a:lnTo>
                  <a:lnTo>
                    <a:pt x="38" y="42"/>
                  </a:lnTo>
                  <a:lnTo>
                    <a:pt x="40" y="44"/>
                  </a:lnTo>
                  <a:lnTo>
                    <a:pt x="48" y="48"/>
                  </a:lnTo>
                  <a:lnTo>
                    <a:pt x="52" y="51"/>
                  </a:lnTo>
                  <a:close/>
                  <a:moveTo>
                    <a:pt x="75" y="65"/>
                  </a:moveTo>
                  <a:lnTo>
                    <a:pt x="73" y="67"/>
                  </a:lnTo>
                  <a:lnTo>
                    <a:pt x="67" y="69"/>
                  </a:lnTo>
                  <a:lnTo>
                    <a:pt x="61" y="67"/>
                  </a:lnTo>
                  <a:lnTo>
                    <a:pt x="54" y="55"/>
                  </a:lnTo>
                  <a:lnTo>
                    <a:pt x="54" y="53"/>
                  </a:lnTo>
                  <a:lnTo>
                    <a:pt x="57" y="53"/>
                  </a:lnTo>
                  <a:lnTo>
                    <a:pt x="61" y="53"/>
                  </a:lnTo>
                  <a:lnTo>
                    <a:pt x="65" y="57"/>
                  </a:lnTo>
                  <a:lnTo>
                    <a:pt x="65" y="59"/>
                  </a:lnTo>
                  <a:lnTo>
                    <a:pt x="67" y="59"/>
                  </a:lnTo>
                  <a:lnTo>
                    <a:pt x="67" y="61"/>
                  </a:lnTo>
                  <a:lnTo>
                    <a:pt x="71" y="61"/>
                  </a:lnTo>
                  <a:lnTo>
                    <a:pt x="73" y="63"/>
                  </a:lnTo>
                  <a:lnTo>
                    <a:pt x="75" y="65"/>
                  </a:lnTo>
                  <a:close/>
                  <a:moveTo>
                    <a:pt x="23" y="13"/>
                  </a:moveTo>
                  <a:lnTo>
                    <a:pt x="25" y="15"/>
                  </a:lnTo>
                  <a:lnTo>
                    <a:pt x="29" y="15"/>
                  </a:lnTo>
                  <a:lnTo>
                    <a:pt x="29" y="19"/>
                  </a:lnTo>
                  <a:lnTo>
                    <a:pt x="29" y="21"/>
                  </a:lnTo>
                  <a:lnTo>
                    <a:pt x="27" y="25"/>
                  </a:lnTo>
                  <a:lnTo>
                    <a:pt x="31" y="26"/>
                  </a:lnTo>
                  <a:lnTo>
                    <a:pt x="32" y="26"/>
                  </a:lnTo>
                  <a:lnTo>
                    <a:pt x="31" y="28"/>
                  </a:lnTo>
                  <a:lnTo>
                    <a:pt x="27" y="30"/>
                  </a:lnTo>
                  <a:lnTo>
                    <a:pt x="19" y="28"/>
                  </a:lnTo>
                  <a:lnTo>
                    <a:pt x="17" y="25"/>
                  </a:lnTo>
                  <a:lnTo>
                    <a:pt x="9" y="26"/>
                  </a:lnTo>
                  <a:lnTo>
                    <a:pt x="11" y="23"/>
                  </a:lnTo>
                  <a:lnTo>
                    <a:pt x="11" y="21"/>
                  </a:lnTo>
                  <a:lnTo>
                    <a:pt x="9" y="19"/>
                  </a:lnTo>
                  <a:lnTo>
                    <a:pt x="6" y="17"/>
                  </a:lnTo>
                  <a:lnTo>
                    <a:pt x="4" y="17"/>
                  </a:lnTo>
                  <a:lnTo>
                    <a:pt x="2" y="17"/>
                  </a:lnTo>
                  <a:lnTo>
                    <a:pt x="0" y="15"/>
                  </a:lnTo>
                  <a:lnTo>
                    <a:pt x="4" y="7"/>
                  </a:lnTo>
                  <a:lnTo>
                    <a:pt x="4" y="3"/>
                  </a:lnTo>
                  <a:lnTo>
                    <a:pt x="8" y="1"/>
                  </a:lnTo>
                  <a:lnTo>
                    <a:pt x="11" y="0"/>
                  </a:lnTo>
                  <a:lnTo>
                    <a:pt x="19" y="0"/>
                  </a:lnTo>
                  <a:lnTo>
                    <a:pt x="21" y="0"/>
                  </a:lnTo>
                  <a:lnTo>
                    <a:pt x="25" y="1"/>
                  </a:lnTo>
                  <a:lnTo>
                    <a:pt x="27" y="7"/>
                  </a:lnTo>
                  <a:lnTo>
                    <a:pt x="29" y="7"/>
                  </a:lnTo>
                  <a:lnTo>
                    <a:pt x="27" y="7"/>
                  </a:lnTo>
                  <a:lnTo>
                    <a:pt x="27" y="9"/>
                  </a:lnTo>
                  <a:lnTo>
                    <a:pt x="25" y="9"/>
                  </a:lnTo>
                  <a:lnTo>
                    <a:pt x="23" y="11"/>
                  </a:lnTo>
                  <a:lnTo>
                    <a:pt x="23" y="13"/>
                  </a:lnTo>
                  <a:close/>
                  <a:moveTo>
                    <a:pt x="57" y="19"/>
                  </a:moveTo>
                  <a:lnTo>
                    <a:pt x="57" y="21"/>
                  </a:lnTo>
                  <a:lnTo>
                    <a:pt x="54" y="19"/>
                  </a:lnTo>
                  <a:lnTo>
                    <a:pt x="50" y="19"/>
                  </a:lnTo>
                  <a:lnTo>
                    <a:pt x="48" y="19"/>
                  </a:lnTo>
                  <a:lnTo>
                    <a:pt x="48" y="21"/>
                  </a:lnTo>
                  <a:lnTo>
                    <a:pt x="48" y="26"/>
                  </a:lnTo>
                  <a:lnTo>
                    <a:pt x="50" y="26"/>
                  </a:lnTo>
                  <a:lnTo>
                    <a:pt x="50" y="28"/>
                  </a:lnTo>
                  <a:lnTo>
                    <a:pt x="54" y="32"/>
                  </a:lnTo>
                  <a:lnTo>
                    <a:pt x="54" y="34"/>
                  </a:lnTo>
                  <a:lnTo>
                    <a:pt x="52" y="36"/>
                  </a:lnTo>
                  <a:lnTo>
                    <a:pt x="50" y="34"/>
                  </a:lnTo>
                  <a:lnTo>
                    <a:pt x="48" y="30"/>
                  </a:lnTo>
                  <a:lnTo>
                    <a:pt x="46" y="30"/>
                  </a:lnTo>
                  <a:lnTo>
                    <a:pt x="38" y="34"/>
                  </a:lnTo>
                  <a:lnTo>
                    <a:pt x="36" y="34"/>
                  </a:lnTo>
                  <a:lnTo>
                    <a:pt x="34" y="34"/>
                  </a:lnTo>
                  <a:lnTo>
                    <a:pt x="32" y="30"/>
                  </a:lnTo>
                  <a:lnTo>
                    <a:pt x="34" y="28"/>
                  </a:lnTo>
                  <a:lnTo>
                    <a:pt x="40" y="21"/>
                  </a:lnTo>
                  <a:lnTo>
                    <a:pt x="42" y="21"/>
                  </a:lnTo>
                  <a:lnTo>
                    <a:pt x="44" y="21"/>
                  </a:lnTo>
                  <a:lnTo>
                    <a:pt x="46" y="21"/>
                  </a:lnTo>
                  <a:lnTo>
                    <a:pt x="46" y="19"/>
                  </a:lnTo>
                  <a:lnTo>
                    <a:pt x="46" y="17"/>
                  </a:lnTo>
                  <a:lnTo>
                    <a:pt x="44" y="17"/>
                  </a:lnTo>
                  <a:lnTo>
                    <a:pt x="42" y="17"/>
                  </a:lnTo>
                  <a:lnTo>
                    <a:pt x="40" y="15"/>
                  </a:lnTo>
                  <a:lnTo>
                    <a:pt x="40" y="13"/>
                  </a:lnTo>
                  <a:lnTo>
                    <a:pt x="42" y="13"/>
                  </a:lnTo>
                  <a:lnTo>
                    <a:pt x="44" y="11"/>
                  </a:lnTo>
                  <a:lnTo>
                    <a:pt x="50" y="11"/>
                  </a:lnTo>
                  <a:lnTo>
                    <a:pt x="50" y="13"/>
                  </a:lnTo>
                  <a:lnTo>
                    <a:pt x="52" y="15"/>
                  </a:lnTo>
                  <a:lnTo>
                    <a:pt x="56" y="15"/>
                  </a:lnTo>
                  <a:lnTo>
                    <a:pt x="57" y="17"/>
                  </a:lnTo>
                  <a:lnTo>
                    <a:pt x="57" y="19"/>
                  </a:lnTo>
                  <a:close/>
                  <a:moveTo>
                    <a:pt x="234" y="136"/>
                  </a:moveTo>
                  <a:lnTo>
                    <a:pt x="236" y="140"/>
                  </a:lnTo>
                  <a:lnTo>
                    <a:pt x="242" y="149"/>
                  </a:lnTo>
                  <a:lnTo>
                    <a:pt x="242" y="155"/>
                  </a:lnTo>
                  <a:lnTo>
                    <a:pt x="240" y="159"/>
                  </a:lnTo>
                  <a:lnTo>
                    <a:pt x="238" y="159"/>
                  </a:lnTo>
                  <a:lnTo>
                    <a:pt x="234" y="157"/>
                  </a:lnTo>
                  <a:lnTo>
                    <a:pt x="230" y="149"/>
                  </a:lnTo>
                  <a:lnTo>
                    <a:pt x="225" y="149"/>
                  </a:lnTo>
                  <a:lnTo>
                    <a:pt x="225" y="140"/>
                  </a:lnTo>
                  <a:lnTo>
                    <a:pt x="232" y="134"/>
                  </a:lnTo>
                  <a:lnTo>
                    <a:pt x="234" y="136"/>
                  </a:lnTo>
                  <a:close/>
                  <a:moveTo>
                    <a:pt x="480" y="266"/>
                  </a:moveTo>
                  <a:lnTo>
                    <a:pt x="478" y="264"/>
                  </a:lnTo>
                  <a:lnTo>
                    <a:pt x="478" y="261"/>
                  </a:lnTo>
                  <a:lnTo>
                    <a:pt x="480" y="261"/>
                  </a:lnTo>
                  <a:lnTo>
                    <a:pt x="482" y="259"/>
                  </a:lnTo>
                  <a:lnTo>
                    <a:pt x="482" y="257"/>
                  </a:lnTo>
                  <a:lnTo>
                    <a:pt x="486" y="257"/>
                  </a:lnTo>
                  <a:lnTo>
                    <a:pt x="490" y="263"/>
                  </a:lnTo>
                  <a:lnTo>
                    <a:pt x="488" y="264"/>
                  </a:lnTo>
                  <a:lnTo>
                    <a:pt x="486" y="266"/>
                  </a:lnTo>
                  <a:lnTo>
                    <a:pt x="482" y="266"/>
                  </a:lnTo>
                  <a:lnTo>
                    <a:pt x="480" y="266"/>
                  </a:lnTo>
                  <a:close/>
                  <a:moveTo>
                    <a:pt x="296" y="122"/>
                  </a:moveTo>
                  <a:lnTo>
                    <a:pt x="294" y="122"/>
                  </a:lnTo>
                  <a:lnTo>
                    <a:pt x="292" y="119"/>
                  </a:lnTo>
                  <a:lnTo>
                    <a:pt x="292" y="111"/>
                  </a:lnTo>
                  <a:lnTo>
                    <a:pt x="296" y="105"/>
                  </a:lnTo>
                  <a:lnTo>
                    <a:pt x="307" y="103"/>
                  </a:lnTo>
                  <a:lnTo>
                    <a:pt x="307" y="105"/>
                  </a:lnTo>
                  <a:lnTo>
                    <a:pt x="311" y="107"/>
                  </a:lnTo>
                  <a:lnTo>
                    <a:pt x="311" y="109"/>
                  </a:lnTo>
                  <a:lnTo>
                    <a:pt x="311" y="111"/>
                  </a:lnTo>
                  <a:lnTo>
                    <a:pt x="305" y="119"/>
                  </a:lnTo>
                  <a:lnTo>
                    <a:pt x="303" y="120"/>
                  </a:lnTo>
                  <a:lnTo>
                    <a:pt x="298" y="122"/>
                  </a:lnTo>
                  <a:lnTo>
                    <a:pt x="296" y="122"/>
                  </a:lnTo>
                  <a:close/>
                  <a:moveTo>
                    <a:pt x="476" y="251"/>
                  </a:moveTo>
                  <a:lnTo>
                    <a:pt x="476" y="249"/>
                  </a:lnTo>
                  <a:lnTo>
                    <a:pt x="476" y="247"/>
                  </a:lnTo>
                  <a:lnTo>
                    <a:pt x="478" y="245"/>
                  </a:lnTo>
                  <a:lnTo>
                    <a:pt x="480" y="245"/>
                  </a:lnTo>
                  <a:lnTo>
                    <a:pt x="482" y="243"/>
                  </a:lnTo>
                  <a:lnTo>
                    <a:pt x="484" y="241"/>
                  </a:lnTo>
                  <a:lnTo>
                    <a:pt x="484" y="238"/>
                  </a:lnTo>
                  <a:lnTo>
                    <a:pt x="486" y="236"/>
                  </a:lnTo>
                  <a:lnTo>
                    <a:pt x="492" y="239"/>
                  </a:lnTo>
                  <a:lnTo>
                    <a:pt x="492" y="241"/>
                  </a:lnTo>
                  <a:lnTo>
                    <a:pt x="492" y="243"/>
                  </a:lnTo>
                  <a:lnTo>
                    <a:pt x="486" y="251"/>
                  </a:lnTo>
                  <a:lnTo>
                    <a:pt x="476" y="251"/>
                  </a:lnTo>
                  <a:close/>
                  <a:moveTo>
                    <a:pt x="359" y="120"/>
                  </a:moveTo>
                  <a:lnTo>
                    <a:pt x="361" y="120"/>
                  </a:lnTo>
                  <a:lnTo>
                    <a:pt x="361" y="122"/>
                  </a:lnTo>
                  <a:lnTo>
                    <a:pt x="363" y="124"/>
                  </a:lnTo>
                  <a:lnTo>
                    <a:pt x="363" y="128"/>
                  </a:lnTo>
                  <a:lnTo>
                    <a:pt x="363" y="132"/>
                  </a:lnTo>
                  <a:lnTo>
                    <a:pt x="361" y="134"/>
                  </a:lnTo>
                  <a:lnTo>
                    <a:pt x="359" y="134"/>
                  </a:lnTo>
                  <a:lnTo>
                    <a:pt x="359" y="132"/>
                  </a:lnTo>
                  <a:lnTo>
                    <a:pt x="359" y="130"/>
                  </a:lnTo>
                  <a:lnTo>
                    <a:pt x="361" y="128"/>
                  </a:lnTo>
                  <a:lnTo>
                    <a:pt x="361" y="126"/>
                  </a:lnTo>
                  <a:lnTo>
                    <a:pt x="359" y="126"/>
                  </a:lnTo>
                  <a:lnTo>
                    <a:pt x="359" y="124"/>
                  </a:lnTo>
                  <a:lnTo>
                    <a:pt x="357" y="124"/>
                  </a:lnTo>
                  <a:lnTo>
                    <a:pt x="355" y="124"/>
                  </a:lnTo>
                  <a:lnTo>
                    <a:pt x="353" y="126"/>
                  </a:lnTo>
                  <a:lnTo>
                    <a:pt x="349" y="126"/>
                  </a:lnTo>
                  <a:lnTo>
                    <a:pt x="347" y="124"/>
                  </a:lnTo>
                  <a:lnTo>
                    <a:pt x="347" y="120"/>
                  </a:lnTo>
                  <a:lnTo>
                    <a:pt x="347" y="117"/>
                  </a:lnTo>
                  <a:lnTo>
                    <a:pt x="349" y="115"/>
                  </a:lnTo>
                  <a:lnTo>
                    <a:pt x="349" y="113"/>
                  </a:lnTo>
                  <a:lnTo>
                    <a:pt x="347" y="111"/>
                  </a:lnTo>
                  <a:lnTo>
                    <a:pt x="347" y="109"/>
                  </a:lnTo>
                  <a:lnTo>
                    <a:pt x="347" y="107"/>
                  </a:lnTo>
                  <a:lnTo>
                    <a:pt x="349" y="107"/>
                  </a:lnTo>
                  <a:lnTo>
                    <a:pt x="353" y="107"/>
                  </a:lnTo>
                  <a:lnTo>
                    <a:pt x="355" y="107"/>
                  </a:lnTo>
                  <a:lnTo>
                    <a:pt x="359" y="115"/>
                  </a:lnTo>
                  <a:lnTo>
                    <a:pt x="359" y="119"/>
                  </a:lnTo>
                  <a:lnTo>
                    <a:pt x="359" y="120"/>
                  </a:lnTo>
                  <a:close/>
                  <a:moveTo>
                    <a:pt x="484" y="230"/>
                  </a:moveTo>
                  <a:lnTo>
                    <a:pt x="484" y="234"/>
                  </a:lnTo>
                  <a:lnTo>
                    <a:pt x="484" y="236"/>
                  </a:lnTo>
                  <a:lnTo>
                    <a:pt x="482" y="236"/>
                  </a:lnTo>
                  <a:lnTo>
                    <a:pt x="480" y="236"/>
                  </a:lnTo>
                  <a:lnTo>
                    <a:pt x="480" y="234"/>
                  </a:lnTo>
                  <a:lnTo>
                    <a:pt x="480" y="232"/>
                  </a:lnTo>
                  <a:lnTo>
                    <a:pt x="478" y="230"/>
                  </a:lnTo>
                  <a:lnTo>
                    <a:pt x="476" y="230"/>
                  </a:lnTo>
                  <a:lnTo>
                    <a:pt x="472" y="230"/>
                  </a:lnTo>
                  <a:lnTo>
                    <a:pt x="472" y="228"/>
                  </a:lnTo>
                  <a:lnTo>
                    <a:pt x="474" y="226"/>
                  </a:lnTo>
                  <a:lnTo>
                    <a:pt x="480" y="220"/>
                  </a:lnTo>
                  <a:lnTo>
                    <a:pt x="482" y="220"/>
                  </a:lnTo>
                  <a:lnTo>
                    <a:pt x="486" y="218"/>
                  </a:lnTo>
                  <a:lnTo>
                    <a:pt x="490" y="216"/>
                  </a:lnTo>
                  <a:lnTo>
                    <a:pt x="499" y="211"/>
                  </a:lnTo>
                  <a:lnTo>
                    <a:pt x="499" y="215"/>
                  </a:lnTo>
                  <a:lnTo>
                    <a:pt x="497" y="215"/>
                  </a:lnTo>
                  <a:lnTo>
                    <a:pt x="495" y="216"/>
                  </a:lnTo>
                  <a:lnTo>
                    <a:pt x="492" y="218"/>
                  </a:lnTo>
                  <a:lnTo>
                    <a:pt x="493" y="220"/>
                  </a:lnTo>
                  <a:lnTo>
                    <a:pt x="492" y="222"/>
                  </a:lnTo>
                  <a:lnTo>
                    <a:pt x="490" y="226"/>
                  </a:lnTo>
                  <a:lnTo>
                    <a:pt x="486" y="226"/>
                  </a:lnTo>
                  <a:lnTo>
                    <a:pt x="484" y="230"/>
                  </a:lnTo>
                  <a:close/>
                  <a:moveTo>
                    <a:pt x="478" y="197"/>
                  </a:moveTo>
                  <a:lnTo>
                    <a:pt x="476" y="197"/>
                  </a:lnTo>
                  <a:lnTo>
                    <a:pt x="474" y="195"/>
                  </a:lnTo>
                  <a:lnTo>
                    <a:pt x="474" y="197"/>
                  </a:lnTo>
                  <a:lnTo>
                    <a:pt x="468" y="203"/>
                  </a:lnTo>
                  <a:lnTo>
                    <a:pt x="468" y="205"/>
                  </a:lnTo>
                  <a:lnTo>
                    <a:pt x="468" y="207"/>
                  </a:lnTo>
                  <a:lnTo>
                    <a:pt x="470" y="205"/>
                  </a:lnTo>
                  <a:lnTo>
                    <a:pt x="472" y="203"/>
                  </a:lnTo>
                  <a:lnTo>
                    <a:pt x="474" y="205"/>
                  </a:lnTo>
                  <a:lnTo>
                    <a:pt x="470" y="209"/>
                  </a:lnTo>
                  <a:lnTo>
                    <a:pt x="468" y="211"/>
                  </a:lnTo>
                  <a:lnTo>
                    <a:pt x="465" y="213"/>
                  </a:lnTo>
                  <a:lnTo>
                    <a:pt x="463" y="211"/>
                  </a:lnTo>
                  <a:lnTo>
                    <a:pt x="465" y="209"/>
                  </a:lnTo>
                  <a:lnTo>
                    <a:pt x="463" y="209"/>
                  </a:lnTo>
                  <a:lnTo>
                    <a:pt x="461" y="207"/>
                  </a:lnTo>
                  <a:lnTo>
                    <a:pt x="459" y="207"/>
                  </a:lnTo>
                  <a:lnTo>
                    <a:pt x="459" y="209"/>
                  </a:lnTo>
                  <a:lnTo>
                    <a:pt x="457" y="211"/>
                  </a:lnTo>
                  <a:lnTo>
                    <a:pt x="445" y="213"/>
                  </a:lnTo>
                  <a:lnTo>
                    <a:pt x="442" y="213"/>
                  </a:lnTo>
                  <a:lnTo>
                    <a:pt x="440" y="213"/>
                  </a:lnTo>
                  <a:lnTo>
                    <a:pt x="428" y="216"/>
                  </a:lnTo>
                  <a:lnTo>
                    <a:pt x="428" y="218"/>
                  </a:lnTo>
                  <a:lnTo>
                    <a:pt x="424" y="220"/>
                  </a:lnTo>
                  <a:lnTo>
                    <a:pt x="422" y="220"/>
                  </a:lnTo>
                  <a:lnTo>
                    <a:pt x="422" y="216"/>
                  </a:lnTo>
                  <a:lnTo>
                    <a:pt x="426" y="213"/>
                  </a:lnTo>
                  <a:lnTo>
                    <a:pt x="428" y="213"/>
                  </a:lnTo>
                  <a:lnTo>
                    <a:pt x="436" y="211"/>
                  </a:lnTo>
                  <a:lnTo>
                    <a:pt x="442" y="209"/>
                  </a:lnTo>
                  <a:lnTo>
                    <a:pt x="443" y="209"/>
                  </a:lnTo>
                  <a:lnTo>
                    <a:pt x="445" y="209"/>
                  </a:lnTo>
                  <a:lnTo>
                    <a:pt x="447" y="207"/>
                  </a:lnTo>
                  <a:lnTo>
                    <a:pt x="447" y="205"/>
                  </a:lnTo>
                  <a:lnTo>
                    <a:pt x="443" y="205"/>
                  </a:lnTo>
                  <a:lnTo>
                    <a:pt x="442" y="201"/>
                  </a:lnTo>
                  <a:lnTo>
                    <a:pt x="445" y="195"/>
                  </a:lnTo>
                  <a:lnTo>
                    <a:pt x="447" y="193"/>
                  </a:lnTo>
                  <a:lnTo>
                    <a:pt x="455" y="193"/>
                  </a:lnTo>
                  <a:lnTo>
                    <a:pt x="457" y="195"/>
                  </a:lnTo>
                  <a:lnTo>
                    <a:pt x="457" y="199"/>
                  </a:lnTo>
                  <a:lnTo>
                    <a:pt x="455" y="199"/>
                  </a:lnTo>
                  <a:lnTo>
                    <a:pt x="455" y="201"/>
                  </a:lnTo>
                  <a:lnTo>
                    <a:pt x="457" y="201"/>
                  </a:lnTo>
                  <a:lnTo>
                    <a:pt x="459" y="201"/>
                  </a:lnTo>
                  <a:lnTo>
                    <a:pt x="461" y="197"/>
                  </a:lnTo>
                  <a:lnTo>
                    <a:pt x="461" y="193"/>
                  </a:lnTo>
                  <a:lnTo>
                    <a:pt x="463" y="192"/>
                  </a:lnTo>
                  <a:lnTo>
                    <a:pt x="465" y="192"/>
                  </a:lnTo>
                  <a:lnTo>
                    <a:pt x="465" y="193"/>
                  </a:lnTo>
                  <a:lnTo>
                    <a:pt x="465" y="195"/>
                  </a:lnTo>
                  <a:lnTo>
                    <a:pt x="465" y="197"/>
                  </a:lnTo>
                  <a:lnTo>
                    <a:pt x="467" y="197"/>
                  </a:lnTo>
                  <a:lnTo>
                    <a:pt x="472" y="195"/>
                  </a:lnTo>
                  <a:lnTo>
                    <a:pt x="480" y="190"/>
                  </a:lnTo>
                  <a:lnTo>
                    <a:pt x="480" y="193"/>
                  </a:lnTo>
                  <a:lnTo>
                    <a:pt x="480" y="195"/>
                  </a:lnTo>
                  <a:lnTo>
                    <a:pt x="478" y="197"/>
                  </a:lnTo>
                  <a:close/>
                  <a:moveTo>
                    <a:pt x="442" y="145"/>
                  </a:moveTo>
                  <a:lnTo>
                    <a:pt x="440" y="147"/>
                  </a:lnTo>
                  <a:lnTo>
                    <a:pt x="442" y="147"/>
                  </a:lnTo>
                  <a:lnTo>
                    <a:pt x="449" y="145"/>
                  </a:lnTo>
                  <a:lnTo>
                    <a:pt x="449" y="147"/>
                  </a:lnTo>
                  <a:lnTo>
                    <a:pt x="451" y="149"/>
                  </a:lnTo>
                  <a:lnTo>
                    <a:pt x="449" y="149"/>
                  </a:lnTo>
                  <a:lnTo>
                    <a:pt x="449" y="151"/>
                  </a:lnTo>
                  <a:lnTo>
                    <a:pt x="453" y="157"/>
                  </a:lnTo>
                  <a:lnTo>
                    <a:pt x="453" y="159"/>
                  </a:lnTo>
                  <a:lnTo>
                    <a:pt x="455" y="159"/>
                  </a:lnTo>
                  <a:lnTo>
                    <a:pt x="459" y="159"/>
                  </a:lnTo>
                  <a:lnTo>
                    <a:pt x="461" y="161"/>
                  </a:lnTo>
                  <a:lnTo>
                    <a:pt x="459" y="163"/>
                  </a:lnTo>
                  <a:lnTo>
                    <a:pt x="457" y="168"/>
                  </a:lnTo>
                  <a:lnTo>
                    <a:pt x="451" y="170"/>
                  </a:lnTo>
                  <a:lnTo>
                    <a:pt x="449" y="172"/>
                  </a:lnTo>
                  <a:lnTo>
                    <a:pt x="449" y="168"/>
                  </a:lnTo>
                  <a:lnTo>
                    <a:pt x="449" y="167"/>
                  </a:lnTo>
                  <a:lnTo>
                    <a:pt x="449" y="165"/>
                  </a:lnTo>
                  <a:lnTo>
                    <a:pt x="447" y="161"/>
                  </a:lnTo>
                  <a:lnTo>
                    <a:pt x="445" y="161"/>
                  </a:lnTo>
                  <a:lnTo>
                    <a:pt x="445" y="157"/>
                  </a:lnTo>
                  <a:lnTo>
                    <a:pt x="445" y="155"/>
                  </a:lnTo>
                  <a:lnTo>
                    <a:pt x="447" y="155"/>
                  </a:lnTo>
                  <a:lnTo>
                    <a:pt x="447" y="153"/>
                  </a:lnTo>
                  <a:lnTo>
                    <a:pt x="447" y="151"/>
                  </a:lnTo>
                  <a:lnTo>
                    <a:pt x="443" y="151"/>
                  </a:lnTo>
                  <a:lnTo>
                    <a:pt x="442" y="153"/>
                  </a:lnTo>
                  <a:lnTo>
                    <a:pt x="440" y="153"/>
                  </a:lnTo>
                  <a:lnTo>
                    <a:pt x="440" y="155"/>
                  </a:lnTo>
                  <a:lnTo>
                    <a:pt x="438" y="159"/>
                  </a:lnTo>
                  <a:lnTo>
                    <a:pt x="438" y="161"/>
                  </a:lnTo>
                  <a:lnTo>
                    <a:pt x="440" y="163"/>
                  </a:lnTo>
                  <a:lnTo>
                    <a:pt x="436" y="170"/>
                  </a:lnTo>
                  <a:lnTo>
                    <a:pt x="436" y="172"/>
                  </a:lnTo>
                  <a:lnTo>
                    <a:pt x="432" y="174"/>
                  </a:lnTo>
                  <a:lnTo>
                    <a:pt x="428" y="176"/>
                  </a:lnTo>
                  <a:lnTo>
                    <a:pt x="422" y="167"/>
                  </a:lnTo>
                  <a:lnTo>
                    <a:pt x="422" y="165"/>
                  </a:lnTo>
                  <a:lnTo>
                    <a:pt x="424" y="161"/>
                  </a:lnTo>
                  <a:lnTo>
                    <a:pt x="426" y="159"/>
                  </a:lnTo>
                  <a:lnTo>
                    <a:pt x="420" y="159"/>
                  </a:lnTo>
                  <a:lnTo>
                    <a:pt x="419" y="159"/>
                  </a:lnTo>
                  <a:lnTo>
                    <a:pt x="413" y="163"/>
                  </a:lnTo>
                  <a:lnTo>
                    <a:pt x="411" y="163"/>
                  </a:lnTo>
                  <a:lnTo>
                    <a:pt x="409" y="163"/>
                  </a:lnTo>
                  <a:lnTo>
                    <a:pt x="411" y="161"/>
                  </a:lnTo>
                  <a:lnTo>
                    <a:pt x="413" y="161"/>
                  </a:lnTo>
                  <a:lnTo>
                    <a:pt x="415" y="159"/>
                  </a:lnTo>
                  <a:lnTo>
                    <a:pt x="415" y="155"/>
                  </a:lnTo>
                  <a:lnTo>
                    <a:pt x="417" y="153"/>
                  </a:lnTo>
                  <a:lnTo>
                    <a:pt x="424" y="144"/>
                  </a:lnTo>
                  <a:lnTo>
                    <a:pt x="424" y="140"/>
                  </a:lnTo>
                  <a:lnTo>
                    <a:pt x="428" y="138"/>
                  </a:lnTo>
                  <a:lnTo>
                    <a:pt x="434" y="136"/>
                  </a:lnTo>
                  <a:lnTo>
                    <a:pt x="436" y="136"/>
                  </a:lnTo>
                  <a:lnTo>
                    <a:pt x="442" y="138"/>
                  </a:lnTo>
                  <a:lnTo>
                    <a:pt x="443" y="138"/>
                  </a:lnTo>
                  <a:lnTo>
                    <a:pt x="443" y="140"/>
                  </a:lnTo>
                  <a:lnTo>
                    <a:pt x="443" y="142"/>
                  </a:lnTo>
                  <a:lnTo>
                    <a:pt x="442" y="145"/>
                  </a:lnTo>
                  <a:close/>
                  <a:moveTo>
                    <a:pt x="480" y="159"/>
                  </a:moveTo>
                  <a:lnTo>
                    <a:pt x="474" y="167"/>
                  </a:lnTo>
                  <a:lnTo>
                    <a:pt x="472" y="167"/>
                  </a:lnTo>
                  <a:lnTo>
                    <a:pt x="470" y="163"/>
                  </a:lnTo>
                  <a:lnTo>
                    <a:pt x="467" y="159"/>
                  </a:lnTo>
                  <a:lnTo>
                    <a:pt x="465" y="157"/>
                  </a:lnTo>
                  <a:lnTo>
                    <a:pt x="465" y="155"/>
                  </a:lnTo>
                  <a:lnTo>
                    <a:pt x="465" y="153"/>
                  </a:lnTo>
                  <a:lnTo>
                    <a:pt x="465" y="151"/>
                  </a:lnTo>
                  <a:lnTo>
                    <a:pt x="468" y="151"/>
                  </a:lnTo>
                  <a:lnTo>
                    <a:pt x="472" y="151"/>
                  </a:lnTo>
                  <a:lnTo>
                    <a:pt x="474" y="151"/>
                  </a:lnTo>
                  <a:lnTo>
                    <a:pt x="476" y="153"/>
                  </a:lnTo>
                  <a:lnTo>
                    <a:pt x="476" y="155"/>
                  </a:lnTo>
                  <a:lnTo>
                    <a:pt x="480" y="159"/>
                  </a:lnTo>
                  <a:close/>
                  <a:moveTo>
                    <a:pt x="661" y="65"/>
                  </a:moveTo>
                  <a:lnTo>
                    <a:pt x="653" y="74"/>
                  </a:lnTo>
                  <a:lnTo>
                    <a:pt x="639" y="63"/>
                  </a:lnTo>
                  <a:lnTo>
                    <a:pt x="632" y="73"/>
                  </a:lnTo>
                  <a:lnTo>
                    <a:pt x="613" y="59"/>
                  </a:lnTo>
                  <a:lnTo>
                    <a:pt x="605" y="69"/>
                  </a:lnTo>
                  <a:lnTo>
                    <a:pt x="588" y="55"/>
                  </a:lnTo>
                  <a:lnTo>
                    <a:pt x="572" y="73"/>
                  </a:lnTo>
                  <a:lnTo>
                    <a:pt x="578" y="78"/>
                  </a:lnTo>
                  <a:lnTo>
                    <a:pt x="547" y="115"/>
                  </a:lnTo>
                  <a:lnTo>
                    <a:pt x="543" y="113"/>
                  </a:lnTo>
                  <a:lnTo>
                    <a:pt x="536" y="122"/>
                  </a:lnTo>
                  <a:lnTo>
                    <a:pt x="553" y="138"/>
                  </a:lnTo>
                  <a:lnTo>
                    <a:pt x="530" y="167"/>
                  </a:lnTo>
                  <a:lnTo>
                    <a:pt x="524" y="168"/>
                  </a:lnTo>
                  <a:lnTo>
                    <a:pt x="516" y="167"/>
                  </a:lnTo>
                  <a:lnTo>
                    <a:pt x="515" y="165"/>
                  </a:lnTo>
                  <a:lnTo>
                    <a:pt x="516" y="161"/>
                  </a:lnTo>
                  <a:lnTo>
                    <a:pt x="518" y="161"/>
                  </a:lnTo>
                  <a:lnTo>
                    <a:pt x="522" y="163"/>
                  </a:lnTo>
                  <a:lnTo>
                    <a:pt x="524" y="165"/>
                  </a:lnTo>
                  <a:lnTo>
                    <a:pt x="526" y="163"/>
                  </a:lnTo>
                  <a:lnTo>
                    <a:pt x="528" y="161"/>
                  </a:lnTo>
                  <a:lnTo>
                    <a:pt x="526" y="159"/>
                  </a:lnTo>
                  <a:lnTo>
                    <a:pt x="528" y="155"/>
                  </a:lnTo>
                  <a:lnTo>
                    <a:pt x="534" y="149"/>
                  </a:lnTo>
                  <a:lnTo>
                    <a:pt x="534" y="147"/>
                  </a:lnTo>
                  <a:lnTo>
                    <a:pt x="541" y="144"/>
                  </a:lnTo>
                  <a:lnTo>
                    <a:pt x="543" y="145"/>
                  </a:lnTo>
                  <a:lnTo>
                    <a:pt x="543" y="144"/>
                  </a:lnTo>
                  <a:lnTo>
                    <a:pt x="543" y="140"/>
                  </a:lnTo>
                  <a:lnTo>
                    <a:pt x="541" y="136"/>
                  </a:lnTo>
                  <a:lnTo>
                    <a:pt x="536" y="130"/>
                  </a:lnTo>
                  <a:lnTo>
                    <a:pt x="534" y="128"/>
                  </a:lnTo>
                  <a:lnTo>
                    <a:pt x="532" y="128"/>
                  </a:lnTo>
                  <a:lnTo>
                    <a:pt x="530" y="132"/>
                  </a:lnTo>
                  <a:lnTo>
                    <a:pt x="528" y="134"/>
                  </a:lnTo>
                  <a:lnTo>
                    <a:pt x="526" y="134"/>
                  </a:lnTo>
                  <a:lnTo>
                    <a:pt x="524" y="134"/>
                  </a:lnTo>
                  <a:lnTo>
                    <a:pt x="524" y="130"/>
                  </a:lnTo>
                  <a:lnTo>
                    <a:pt x="518" y="126"/>
                  </a:lnTo>
                  <a:lnTo>
                    <a:pt x="516" y="126"/>
                  </a:lnTo>
                  <a:lnTo>
                    <a:pt x="515" y="128"/>
                  </a:lnTo>
                  <a:lnTo>
                    <a:pt x="513" y="128"/>
                  </a:lnTo>
                  <a:lnTo>
                    <a:pt x="513" y="130"/>
                  </a:lnTo>
                  <a:lnTo>
                    <a:pt x="509" y="132"/>
                  </a:lnTo>
                  <a:lnTo>
                    <a:pt x="501" y="134"/>
                  </a:lnTo>
                  <a:lnTo>
                    <a:pt x="495" y="134"/>
                  </a:lnTo>
                  <a:lnTo>
                    <a:pt x="488" y="132"/>
                  </a:lnTo>
                  <a:lnTo>
                    <a:pt x="486" y="128"/>
                  </a:lnTo>
                  <a:lnTo>
                    <a:pt x="486" y="126"/>
                  </a:lnTo>
                  <a:lnTo>
                    <a:pt x="484" y="122"/>
                  </a:lnTo>
                  <a:lnTo>
                    <a:pt x="482" y="122"/>
                  </a:lnTo>
                  <a:lnTo>
                    <a:pt x="480" y="122"/>
                  </a:lnTo>
                  <a:lnTo>
                    <a:pt x="480" y="124"/>
                  </a:lnTo>
                  <a:lnTo>
                    <a:pt x="478" y="130"/>
                  </a:lnTo>
                  <a:lnTo>
                    <a:pt x="472" y="132"/>
                  </a:lnTo>
                  <a:lnTo>
                    <a:pt x="470" y="132"/>
                  </a:lnTo>
                  <a:lnTo>
                    <a:pt x="468" y="134"/>
                  </a:lnTo>
                  <a:lnTo>
                    <a:pt x="467" y="136"/>
                  </a:lnTo>
                  <a:lnTo>
                    <a:pt x="465" y="138"/>
                  </a:lnTo>
                  <a:lnTo>
                    <a:pt x="463" y="138"/>
                  </a:lnTo>
                  <a:lnTo>
                    <a:pt x="461" y="138"/>
                  </a:lnTo>
                  <a:lnTo>
                    <a:pt x="459" y="138"/>
                  </a:lnTo>
                  <a:lnTo>
                    <a:pt x="461" y="134"/>
                  </a:lnTo>
                  <a:lnTo>
                    <a:pt x="461" y="132"/>
                  </a:lnTo>
                  <a:lnTo>
                    <a:pt x="465" y="126"/>
                  </a:lnTo>
                  <a:lnTo>
                    <a:pt x="465" y="122"/>
                  </a:lnTo>
                  <a:lnTo>
                    <a:pt x="463" y="122"/>
                  </a:lnTo>
                  <a:lnTo>
                    <a:pt x="459" y="122"/>
                  </a:lnTo>
                  <a:lnTo>
                    <a:pt x="459" y="124"/>
                  </a:lnTo>
                  <a:lnTo>
                    <a:pt x="457" y="124"/>
                  </a:lnTo>
                  <a:lnTo>
                    <a:pt x="455" y="120"/>
                  </a:lnTo>
                  <a:lnTo>
                    <a:pt x="453" y="119"/>
                  </a:lnTo>
                  <a:lnTo>
                    <a:pt x="451" y="119"/>
                  </a:lnTo>
                  <a:lnTo>
                    <a:pt x="449" y="119"/>
                  </a:lnTo>
                  <a:lnTo>
                    <a:pt x="449" y="120"/>
                  </a:lnTo>
                  <a:lnTo>
                    <a:pt x="451" y="122"/>
                  </a:lnTo>
                  <a:lnTo>
                    <a:pt x="455" y="126"/>
                  </a:lnTo>
                  <a:lnTo>
                    <a:pt x="455" y="128"/>
                  </a:lnTo>
                  <a:lnTo>
                    <a:pt x="455" y="130"/>
                  </a:lnTo>
                  <a:lnTo>
                    <a:pt x="453" y="130"/>
                  </a:lnTo>
                  <a:lnTo>
                    <a:pt x="451" y="132"/>
                  </a:lnTo>
                  <a:lnTo>
                    <a:pt x="449" y="132"/>
                  </a:lnTo>
                  <a:lnTo>
                    <a:pt x="442" y="128"/>
                  </a:lnTo>
                  <a:lnTo>
                    <a:pt x="442" y="126"/>
                  </a:lnTo>
                  <a:lnTo>
                    <a:pt x="440" y="122"/>
                  </a:lnTo>
                  <a:lnTo>
                    <a:pt x="442" y="120"/>
                  </a:lnTo>
                  <a:lnTo>
                    <a:pt x="443" y="120"/>
                  </a:lnTo>
                  <a:lnTo>
                    <a:pt x="445" y="120"/>
                  </a:lnTo>
                  <a:lnTo>
                    <a:pt x="445" y="119"/>
                  </a:lnTo>
                  <a:lnTo>
                    <a:pt x="443" y="117"/>
                  </a:lnTo>
                  <a:lnTo>
                    <a:pt x="442" y="115"/>
                  </a:lnTo>
                  <a:lnTo>
                    <a:pt x="440" y="115"/>
                  </a:lnTo>
                  <a:lnTo>
                    <a:pt x="438" y="115"/>
                  </a:lnTo>
                  <a:lnTo>
                    <a:pt x="432" y="117"/>
                  </a:lnTo>
                  <a:lnTo>
                    <a:pt x="430" y="119"/>
                  </a:lnTo>
                  <a:lnTo>
                    <a:pt x="428" y="119"/>
                  </a:lnTo>
                  <a:lnTo>
                    <a:pt x="426" y="119"/>
                  </a:lnTo>
                  <a:lnTo>
                    <a:pt x="407" y="117"/>
                  </a:lnTo>
                  <a:lnTo>
                    <a:pt x="403" y="115"/>
                  </a:lnTo>
                  <a:lnTo>
                    <a:pt x="401" y="113"/>
                  </a:lnTo>
                  <a:lnTo>
                    <a:pt x="403" y="111"/>
                  </a:lnTo>
                  <a:lnTo>
                    <a:pt x="403" y="109"/>
                  </a:lnTo>
                  <a:lnTo>
                    <a:pt x="401" y="107"/>
                  </a:lnTo>
                  <a:lnTo>
                    <a:pt x="395" y="105"/>
                  </a:lnTo>
                  <a:lnTo>
                    <a:pt x="394" y="105"/>
                  </a:lnTo>
                  <a:lnTo>
                    <a:pt x="392" y="105"/>
                  </a:lnTo>
                  <a:lnTo>
                    <a:pt x="392" y="103"/>
                  </a:lnTo>
                  <a:lnTo>
                    <a:pt x="392" y="99"/>
                  </a:lnTo>
                  <a:lnTo>
                    <a:pt x="394" y="99"/>
                  </a:lnTo>
                  <a:lnTo>
                    <a:pt x="395" y="99"/>
                  </a:lnTo>
                  <a:lnTo>
                    <a:pt x="397" y="97"/>
                  </a:lnTo>
                  <a:lnTo>
                    <a:pt x="399" y="96"/>
                  </a:lnTo>
                  <a:lnTo>
                    <a:pt x="403" y="92"/>
                  </a:lnTo>
                  <a:lnTo>
                    <a:pt x="405" y="90"/>
                  </a:lnTo>
                  <a:lnTo>
                    <a:pt x="417" y="86"/>
                  </a:lnTo>
                  <a:lnTo>
                    <a:pt x="419" y="86"/>
                  </a:lnTo>
                  <a:lnTo>
                    <a:pt x="422" y="84"/>
                  </a:lnTo>
                  <a:lnTo>
                    <a:pt x="422" y="82"/>
                  </a:lnTo>
                  <a:lnTo>
                    <a:pt x="422" y="78"/>
                  </a:lnTo>
                  <a:lnTo>
                    <a:pt x="420" y="78"/>
                  </a:lnTo>
                  <a:lnTo>
                    <a:pt x="417" y="74"/>
                  </a:lnTo>
                  <a:lnTo>
                    <a:pt x="415" y="73"/>
                  </a:lnTo>
                  <a:lnTo>
                    <a:pt x="409" y="71"/>
                  </a:lnTo>
                  <a:lnTo>
                    <a:pt x="407" y="71"/>
                  </a:lnTo>
                  <a:lnTo>
                    <a:pt x="394" y="76"/>
                  </a:lnTo>
                  <a:lnTo>
                    <a:pt x="386" y="88"/>
                  </a:lnTo>
                  <a:lnTo>
                    <a:pt x="384" y="90"/>
                  </a:lnTo>
                  <a:lnTo>
                    <a:pt x="380" y="92"/>
                  </a:lnTo>
                  <a:lnTo>
                    <a:pt x="365" y="96"/>
                  </a:lnTo>
                  <a:lnTo>
                    <a:pt x="363" y="96"/>
                  </a:lnTo>
                  <a:lnTo>
                    <a:pt x="361" y="96"/>
                  </a:lnTo>
                  <a:lnTo>
                    <a:pt x="359" y="97"/>
                  </a:lnTo>
                  <a:lnTo>
                    <a:pt x="357" y="97"/>
                  </a:lnTo>
                  <a:lnTo>
                    <a:pt x="357" y="99"/>
                  </a:lnTo>
                  <a:lnTo>
                    <a:pt x="353" y="101"/>
                  </a:lnTo>
                  <a:lnTo>
                    <a:pt x="353" y="99"/>
                  </a:lnTo>
                  <a:lnTo>
                    <a:pt x="351" y="96"/>
                  </a:lnTo>
                  <a:lnTo>
                    <a:pt x="351" y="94"/>
                  </a:lnTo>
                  <a:lnTo>
                    <a:pt x="349" y="92"/>
                  </a:lnTo>
                  <a:lnTo>
                    <a:pt x="347" y="90"/>
                  </a:lnTo>
                  <a:lnTo>
                    <a:pt x="347" y="92"/>
                  </a:lnTo>
                  <a:lnTo>
                    <a:pt x="346" y="92"/>
                  </a:lnTo>
                  <a:lnTo>
                    <a:pt x="344" y="99"/>
                  </a:lnTo>
                  <a:lnTo>
                    <a:pt x="344" y="103"/>
                  </a:lnTo>
                  <a:lnTo>
                    <a:pt x="344" y="107"/>
                  </a:lnTo>
                  <a:lnTo>
                    <a:pt x="342" y="109"/>
                  </a:lnTo>
                  <a:lnTo>
                    <a:pt x="340" y="109"/>
                  </a:lnTo>
                  <a:lnTo>
                    <a:pt x="332" y="107"/>
                  </a:lnTo>
                  <a:lnTo>
                    <a:pt x="330" y="101"/>
                  </a:lnTo>
                  <a:lnTo>
                    <a:pt x="332" y="99"/>
                  </a:lnTo>
                  <a:lnTo>
                    <a:pt x="334" y="97"/>
                  </a:lnTo>
                  <a:lnTo>
                    <a:pt x="336" y="96"/>
                  </a:lnTo>
                  <a:lnTo>
                    <a:pt x="334" y="94"/>
                  </a:lnTo>
                  <a:lnTo>
                    <a:pt x="332" y="94"/>
                  </a:lnTo>
                  <a:lnTo>
                    <a:pt x="326" y="96"/>
                  </a:lnTo>
                  <a:lnTo>
                    <a:pt x="324" y="96"/>
                  </a:lnTo>
                  <a:lnTo>
                    <a:pt x="324" y="99"/>
                  </a:lnTo>
                  <a:lnTo>
                    <a:pt x="322" y="101"/>
                  </a:lnTo>
                  <a:lnTo>
                    <a:pt x="322" y="103"/>
                  </a:lnTo>
                  <a:lnTo>
                    <a:pt x="319" y="105"/>
                  </a:lnTo>
                  <a:lnTo>
                    <a:pt x="315" y="105"/>
                  </a:lnTo>
                  <a:lnTo>
                    <a:pt x="315" y="103"/>
                  </a:lnTo>
                  <a:lnTo>
                    <a:pt x="315" y="101"/>
                  </a:lnTo>
                  <a:lnTo>
                    <a:pt x="315" y="99"/>
                  </a:lnTo>
                  <a:lnTo>
                    <a:pt x="311" y="96"/>
                  </a:lnTo>
                  <a:lnTo>
                    <a:pt x="307" y="94"/>
                  </a:lnTo>
                  <a:lnTo>
                    <a:pt x="305" y="90"/>
                  </a:lnTo>
                  <a:lnTo>
                    <a:pt x="305" y="88"/>
                  </a:lnTo>
                  <a:lnTo>
                    <a:pt x="305" y="84"/>
                  </a:lnTo>
                  <a:lnTo>
                    <a:pt x="307" y="82"/>
                  </a:lnTo>
                  <a:lnTo>
                    <a:pt x="309" y="80"/>
                  </a:lnTo>
                  <a:lnTo>
                    <a:pt x="313" y="82"/>
                  </a:lnTo>
                  <a:lnTo>
                    <a:pt x="313" y="84"/>
                  </a:lnTo>
                  <a:lnTo>
                    <a:pt x="313" y="86"/>
                  </a:lnTo>
                  <a:lnTo>
                    <a:pt x="315" y="86"/>
                  </a:lnTo>
                  <a:lnTo>
                    <a:pt x="317" y="80"/>
                  </a:lnTo>
                  <a:lnTo>
                    <a:pt x="315" y="76"/>
                  </a:lnTo>
                  <a:lnTo>
                    <a:pt x="317" y="74"/>
                  </a:lnTo>
                  <a:lnTo>
                    <a:pt x="317" y="73"/>
                  </a:lnTo>
                  <a:lnTo>
                    <a:pt x="319" y="71"/>
                  </a:lnTo>
                  <a:lnTo>
                    <a:pt x="321" y="67"/>
                  </a:lnTo>
                  <a:lnTo>
                    <a:pt x="321" y="65"/>
                  </a:lnTo>
                  <a:lnTo>
                    <a:pt x="322" y="57"/>
                  </a:lnTo>
                  <a:lnTo>
                    <a:pt x="321" y="55"/>
                  </a:lnTo>
                  <a:lnTo>
                    <a:pt x="319" y="53"/>
                  </a:lnTo>
                  <a:lnTo>
                    <a:pt x="317" y="53"/>
                  </a:lnTo>
                  <a:lnTo>
                    <a:pt x="313" y="55"/>
                  </a:lnTo>
                  <a:lnTo>
                    <a:pt x="311" y="57"/>
                  </a:lnTo>
                  <a:lnTo>
                    <a:pt x="307" y="57"/>
                  </a:lnTo>
                  <a:lnTo>
                    <a:pt x="307" y="59"/>
                  </a:lnTo>
                  <a:lnTo>
                    <a:pt x="305" y="61"/>
                  </a:lnTo>
                  <a:lnTo>
                    <a:pt x="305" y="63"/>
                  </a:lnTo>
                  <a:lnTo>
                    <a:pt x="307" y="65"/>
                  </a:lnTo>
                  <a:lnTo>
                    <a:pt x="309" y="65"/>
                  </a:lnTo>
                  <a:lnTo>
                    <a:pt x="309" y="69"/>
                  </a:lnTo>
                  <a:lnTo>
                    <a:pt x="307" y="74"/>
                  </a:lnTo>
                  <a:lnTo>
                    <a:pt x="305" y="76"/>
                  </a:lnTo>
                  <a:lnTo>
                    <a:pt x="305" y="74"/>
                  </a:lnTo>
                  <a:lnTo>
                    <a:pt x="301" y="78"/>
                  </a:lnTo>
                  <a:lnTo>
                    <a:pt x="298" y="82"/>
                  </a:lnTo>
                  <a:lnTo>
                    <a:pt x="296" y="90"/>
                  </a:lnTo>
                  <a:lnTo>
                    <a:pt x="292" y="94"/>
                  </a:lnTo>
                  <a:lnTo>
                    <a:pt x="292" y="90"/>
                  </a:lnTo>
                  <a:lnTo>
                    <a:pt x="290" y="88"/>
                  </a:lnTo>
                  <a:lnTo>
                    <a:pt x="288" y="86"/>
                  </a:lnTo>
                  <a:lnTo>
                    <a:pt x="286" y="84"/>
                  </a:lnTo>
                  <a:lnTo>
                    <a:pt x="284" y="84"/>
                  </a:lnTo>
                  <a:lnTo>
                    <a:pt x="284" y="86"/>
                  </a:lnTo>
                  <a:lnTo>
                    <a:pt x="284" y="88"/>
                  </a:lnTo>
                  <a:lnTo>
                    <a:pt x="282" y="88"/>
                  </a:lnTo>
                  <a:lnTo>
                    <a:pt x="276" y="88"/>
                  </a:lnTo>
                  <a:lnTo>
                    <a:pt x="273" y="86"/>
                  </a:lnTo>
                  <a:lnTo>
                    <a:pt x="273" y="84"/>
                  </a:lnTo>
                  <a:lnTo>
                    <a:pt x="271" y="82"/>
                  </a:lnTo>
                  <a:lnTo>
                    <a:pt x="271" y="78"/>
                  </a:lnTo>
                  <a:lnTo>
                    <a:pt x="271" y="71"/>
                  </a:lnTo>
                  <a:lnTo>
                    <a:pt x="273" y="69"/>
                  </a:lnTo>
                  <a:lnTo>
                    <a:pt x="274" y="69"/>
                  </a:lnTo>
                  <a:lnTo>
                    <a:pt x="276" y="67"/>
                  </a:lnTo>
                  <a:lnTo>
                    <a:pt x="276" y="61"/>
                  </a:lnTo>
                  <a:lnTo>
                    <a:pt x="276" y="55"/>
                  </a:lnTo>
                  <a:lnTo>
                    <a:pt x="276" y="53"/>
                  </a:lnTo>
                  <a:lnTo>
                    <a:pt x="274" y="53"/>
                  </a:lnTo>
                  <a:lnTo>
                    <a:pt x="273" y="51"/>
                  </a:lnTo>
                  <a:lnTo>
                    <a:pt x="269" y="49"/>
                  </a:lnTo>
                  <a:lnTo>
                    <a:pt x="267" y="49"/>
                  </a:lnTo>
                  <a:lnTo>
                    <a:pt x="263" y="51"/>
                  </a:lnTo>
                  <a:lnTo>
                    <a:pt x="261" y="53"/>
                  </a:lnTo>
                  <a:lnTo>
                    <a:pt x="259" y="55"/>
                  </a:lnTo>
                  <a:lnTo>
                    <a:pt x="259" y="57"/>
                  </a:lnTo>
                  <a:lnTo>
                    <a:pt x="261" y="59"/>
                  </a:lnTo>
                  <a:lnTo>
                    <a:pt x="263" y="61"/>
                  </a:lnTo>
                  <a:lnTo>
                    <a:pt x="263" y="69"/>
                  </a:lnTo>
                  <a:lnTo>
                    <a:pt x="263" y="71"/>
                  </a:lnTo>
                  <a:lnTo>
                    <a:pt x="263" y="74"/>
                  </a:lnTo>
                  <a:lnTo>
                    <a:pt x="259" y="74"/>
                  </a:lnTo>
                  <a:lnTo>
                    <a:pt x="250" y="74"/>
                  </a:lnTo>
                  <a:lnTo>
                    <a:pt x="242" y="74"/>
                  </a:lnTo>
                  <a:lnTo>
                    <a:pt x="236" y="73"/>
                  </a:lnTo>
                  <a:lnTo>
                    <a:pt x="230" y="73"/>
                  </a:lnTo>
                  <a:lnTo>
                    <a:pt x="228" y="73"/>
                  </a:lnTo>
                  <a:lnTo>
                    <a:pt x="228" y="78"/>
                  </a:lnTo>
                  <a:lnTo>
                    <a:pt x="226" y="80"/>
                  </a:lnTo>
                  <a:lnTo>
                    <a:pt x="232" y="84"/>
                  </a:lnTo>
                  <a:lnTo>
                    <a:pt x="234" y="84"/>
                  </a:lnTo>
                  <a:lnTo>
                    <a:pt x="238" y="84"/>
                  </a:lnTo>
                  <a:lnTo>
                    <a:pt x="238" y="88"/>
                  </a:lnTo>
                  <a:lnTo>
                    <a:pt x="238" y="94"/>
                  </a:lnTo>
                  <a:lnTo>
                    <a:pt x="236" y="99"/>
                  </a:lnTo>
                  <a:lnTo>
                    <a:pt x="236" y="103"/>
                  </a:lnTo>
                  <a:lnTo>
                    <a:pt x="234" y="103"/>
                  </a:lnTo>
                  <a:lnTo>
                    <a:pt x="232" y="101"/>
                  </a:lnTo>
                  <a:lnTo>
                    <a:pt x="230" y="99"/>
                  </a:lnTo>
                  <a:lnTo>
                    <a:pt x="232" y="96"/>
                  </a:lnTo>
                  <a:lnTo>
                    <a:pt x="230" y="92"/>
                  </a:lnTo>
                  <a:lnTo>
                    <a:pt x="228" y="92"/>
                  </a:lnTo>
                  <a:lnTo>
                    <a:pt x="225" y="88"/>
                  </a:lnTo>
                  <a:lnTo>
                    <a:pt x="225" y="84"/>
                  </a:lnTo>
                  <a:lnTo>
                    <a:pt x="226" y="80"/>
                  </a:lnTo>
                  <a:lnTo>
                    <a:pt x="226" y="78"/>
                  </a:lnTo>
                  <a:lnTo>
                    <a:pt x="225" y="78"/>
                  </a:lnTo>
                  <a:lnTo>
                    <a:pt x="223" y="78"/>
                  </a:lnTo>
                  <a:lnTo>
                    <a:pt x="219" y="78"/>
                  </a:lnTo>
                  <a:lnTo>
                    <a:pt x="217" y="78"/>
                  </a:lnTo>
                  <a:lnTo>
                    <a:pt x="217" y="80"/>
                  </a:lnTo>
                  <a:lnTo>
                    <a:pt x="211" y="84"/>
                  </a:lnTo>
                  <a:lnTo>
                    <a:pt x="209" y="82"/>
                  </a:lnTo>
                  <a:lnTo>
                    <a:pt x="201" y="82"/>
                  </a:lnTo>
                  <a:lnTo>
                    <a:pt x="200" y="82"/>
                  </a:lnTo>
                  <a:lnTo>
                    <a:pt x="196" y="76"/>
                  </a:lnTo>
                  <a:lnTo>
                    <a:pt x="192" y="71"/>
                  </a:lnTo>
                  <a:lnTo>
                    <a:pt x="188" y="69"/>
                  </a:lnTo>
                  <a:lnTo>
                    <a:pt x="184" y="65"/>
                  </a:lnTo>
                  <a:lnTo>
                    <a:pt x="178" y="61"/>
                  </a:lnTo>
                  <a:lnTo>
                    <a:pt x="171" y="55"/>
                  </a:lnTo>
                  <a:lnTo>
                    <a:pt x="163" y="53"/>
                  </a:lnTo>
                  <a:lnTo>
                    <a:pt x="159" y="51"/>
                  </a:lnTo>
                  <a:lnTo>
                    <a:pt x="155" y="51"/>
                  </a:lnTo>
                  <a:lnTo>
                    <a:pt x="148" y="53"/>
                  </a:lnTo>
                  <a:lnTo>
                    <a:pt x="146" y="53"/>
                  </a:lnTo>
                  <a:lnTo>
                    <a:pt x="144" y="55"/>
                  </a:lnTo>
                  <a:lnTo>
                    <a:pt x="142" y="57"/>
                  </a:lnTo>
                  <a:lnTo>
                    <a:pt x="140" y="59"/>
                  </a:lnTo>
                  <a:lnTo>
                    <a:pt x="132" y="59"/>
                  </a:lnTo>
                  <a:lnTo>
                    <a:pt x="130" y="59"/>
                  </a:lnTo>
                  <a:lnTo>
                    <a:pt x="127" y="57"/>
                  </a:lnTo>
                  <a:lnTo>
                    <a:pt x="125" y="55"/>
                  </a:lnTo>
                  <a:lnTo>
                    <a:pt x="121" y="53"/>
                  </a:lnTo>
                  <a:lnTo>
                    <a:pt x="119" y="53"/>
                  </a:lnTo>
                  <a:lnTo>
                    <a:pt x="117" y="51"/>
                  </a:lnTo>
                  <a:lnTo>
                    <a:pt x="111" y="46"/>
                  </a:lnTo>
                  <a:lnTo>
                    <a:pt x="109" y="44"/>
                  </a:lnTo>
                  <a:lnTo>
                    <a:pt x="107" y="38"/>
                  </a:lnTo>
                  <a:lnTo>
                    <a:pt x="107" y="34"/>
                  </a:lnTo>
                  <a:lnTo>
                    <a:pt x="111" y="26"/>
                  </a:lnTo>
                  <a:lnTo>
                    <a:pt x="111" y="25"/>
                  </a:lnTo>
                  <a:lnTo>
                    <a:pt x="111" y="23"/>
                  </a:lnTo>
                  <a:lnTo>
                    <a:pt x="111" y="21"/>
                  </a:lnTo>
                  <a:lnTo>
                    <a:pt x="115" y="17"/>
                  </a:lnTo>
                  <a:lnTo>
                    <a:pt x="117" y="15"/>
                  </a:lnTo>
                  <a:lnTo>
                    <a:pt x="119" y="15"/>
                  </a:lnTo>
                  <a:lnTo>
                    <a:pt x="121" y="15"/>
                  </a:lnTo>
                  <a:lnTo>
                    <a:pt x="129" y="17"/>
                  </a:lnTo>
                  <a:lnTo>
                    <a:pt x="132" y="19"/>
                  </a:lnTo>
                  <a:lnTo>
                    <a:pt x="134" y="19"/>
                  </a:lnTo>
                  <a:lnTo>
                    <a:pt x="136" y="19"/>
                  </a:lnTo>
                  <a:lnTo>
                    <a:pt x="138" y="19"/>
                  </a:lnTo>
                  <a:lnTo>
                    <a:pt x="152" y="13"/>
                  </a:lnTo>
                  <a:lnTo>
                    <a:pt x="161" y="9"/>
                  </a:lnTo>
                  <a:lnTo>
                    <a:pt x="165" y="7"/>
                  </a:lnTo>
                  <a:lnTo>
                    <a:pt x="167" y="3"/>
                  </a:lnTo>
                  <a:lnTo>
                    <a:pt x="169" y="3"/>
                  </a:lnTo>
                  <a:lnTo>
                    <a:pt x="177" y="3"/>
                  </a:lnTo>
                  <a:lnTo>
                    <a:pt x="180" y="3"/>
                  </a:lnTo>
                  <a:lnTo>
                    <a:pt x="182" y="9"/>
                  </a:lnTo>
                  <a:lnTo>
                    <a:pt x="182" y="11"/>
                  </a:lnTo>
                  <a:lnTo>
                    <a:pt x="180" y="11"/>
                  </a:lnTo>
                  <a:lnTo>
                    <a:pt x="180" y="13"/>
                  </a:lnTo>
                  <a:lnTo>
                    <a:pt x="184" y="15"/>
                  </a:lnTo>
                  <a:lnTo>
                    <a:pt x="192" y="17"/>
                  </a:lnTo>
                  <a:lnTo>
                    <a:pt x="192" y="15"/>
                  </a:lnTo>
                  <a:lnTo>
                    <a:pt x="198" y="15"/>
                  </a:lnTo>
                  <a:lnTo>
                    <a:pt x="201" y="17"/>
                  </a:lnTo>
                  <a:lnTo>
                    <a:pt x="203" y="19"/>
                  </a:lnTo>
                  <a:lnTo>
                    <a:pt x="207" y="21"/>
                  </a:lnTo>
                  <a:lnTo>
                    <a:pt x="209" y="21"/>
                  </a:lnTo>
                  <a:lnTo>
                    <a:pt x="213" y="21"/>
                  </a:lnTo>
                  <a:lnTo>
                    <a:pt x="217" y="21"/>
                  </a:lnTo>
                  <a:lnTo>
                    <a:pt x="219" y="21"/>
                  </a:lnTo>
                  <a:lnTo>
                    <a:pt x="221" y="21"/>
                  </a:lnTo>
                  <a:lnTo>
                    <a:pt x="223" y="21"/>
                  </a:lnTo>
                  <a:lnTo>
                    <a:pt x="223" y="23"/>
                  </a:lnTo>
                  <a:lnTo>
                    <a:pt x="226" y="23"/>
                  </a:lnTo>
                  <a:lnTo>
                    <a:pt x="228" y="25"/>
                  </a:lnTo>
                  <a:lnTo>
                    <a:pt x="230" y="25"/>
                  </a:lnTo>
                  <a:lnTo>
                    <a:pt x="230" y="26"/>
                  </a:lnTo>
                  <a:lnTo>
                    <a:pt x="236" y="32"/>
                  </a:lnTo>
                  <a:lnTo>
                    <a:pt x="242" y="36"/>
                  </a:lnTo>
                  <a:lnTo>
                    <a:pt x="244" y="38"/>
                  </a:lnTo>
                  <a:lnTo>
                    <a:pt x="242" y="38"/>
                  </a:lnTo>
                  <a:lnTo>
                    <a:pt x="240" y="40"/>
                  </a:lnTo>
                  <a:lnTo>
                    <a:pt x="242" y="48"/>
                  </a:lnTo>
                  <a:lnTo>
                    <a:pt x="240" y="49"/>
                  </a:lnTo>
                  <a:lnTo>
                    <a:pt x="240" y="53"/>
                  </a:lnTo>
                  <a:lnTo>
                    <a:pt x="240" y="55"/>
                  </a:lnTo>
                  <a:lnTo>
                    <a:pt x="238" y="59"/>
                  </a:lnTo>
                  <a:lnTo>
                    <a:pt x="236" y="61"/>
                  </a:lnTo>
                  <a:lnTo>
                    <a:pt x="234" y="61"/>
                  </a:lnTo>
                  <a:lnTo>
                    <a:pt x="232" y="63"/>
                  </a:lnTo>
                  <a:lnTo>
                    <a:pt x="232" y="65"/>
                  </a:lnTo>
                  <a:lnTo>
                    <a:pt x="238" y="67"/>
                  </a:lnTo>
                  <a:lnTo>
                    <a:pt x="240" y="67"/>
                  </a:lnTo>
                  <a:lnTo>
                    <a:pt x="242" y="65"/>
                  </a:lnTo>
                  <a:lnTo>
                    <a:pt x="242" y="63"/>
                  </a:lnTo>
                  <a:lnTo>
                    <a:pt x="242" y="61"/>
                  </a:lnTo>
                  <a:lnTo>
                    <a:pt x="242" y="59"/>
                  </a:lnTo>
                  <a:lnTo>
                    <a:pt x="246" y="57"/>
                  </a:lnTo>
                  <a:lnTo>
                    <a:pt x="248" y="57"/>
                  </a:lnTo>
                  <a:lnTo>
                    <a:pt x="248" y="61"/>
                  </a:lnTo>
                  <a:lnTo>
                    <a:pt x="251" y="63"/>
                  </a:lnTo>
                  <a:lnTo>
                    <a:pt x="251" y="61"/>
                  </a:lnTo>
                  <a:lnTo>
                    <a:pt x="253" y="53"/>
                  </a:lnTo>
                  <a:lnTo>
                    <a:pt x="257" y="48"/>
                  </a:lnTo>
                  <a:lnTo>
                    <a:pt x="261" y="42"/>
                  </a:lnTo>
                  <a:lnTo>
                    <a:pt x="263" y="40"/>
                  </a:lnTo>
                  <a:lnTo>
                    <a:pt x="267" y="40"/>
                  </a:lnTo>
                  <a:lnTo>
                    <a:pt x="273" y="42"/>
                  </a:lnTo>
                  <a:lnTo>
                    <a:pt x="276" y="42"/>
                  </a:lnTo>
                  <a:lnTo>
                    <a:pt x="280" y="44"/>
                  </a:lnTo>
                  <a:lnTo>
                    <a:pt x="282" y="46"/>
                  </a:lnTo>
                  <a:lnTo>
                    <a:pt x="284" y="49"/>
                  </a:lnTo>
                  <a:lnTo>
                    <a:pt x="288" y="53"/>
                  </a:lnTo>
                  <a:lnTo>
                    <a:pt x="294" y="55"/>
                  </a:lnTo>
                  <a:lnTo>
                    <a:pt x="296" y="55"/>
                  </a:lnTo>
                  <a:lnTo>
                    <a:pt x="299" y="53"/>
                  </a:lnTo>
                  <a:lnTo>
                    <a:pt x="301" y="49"/>
                  </a:lnTo>
                  <a:lnTo>
                    <a:pt x="299" y="48"/>
                  </a:lnTo>
                  <a:lnTo>
                    <a:pt x="299" y="49"/>
                  </a:lnTo>
                  <a:lnTo>
                    <a:pt x="298" y="48"/>
                  </a:lnTo>
                  <a:lnTo>
                    <a:pt x="299" y="46"/>
                  </a:lnTo>
                  <a:lnTo>
                    <a:pt x="301" y="46"/>
                  </a:lnTo>
                  <a:lnTo>
                    <a:pt x="313" y="48"/>
                  </a:lnTo>
                  <a:lnTo>
                    <a:pt x="315" y="49"/>
                  </a:lnTo>
                  <a:lnTo>
                    <a:pt x="317" y="49"/>
                  </a:lnTo>
                  <a:lnTo>
                    <a:pt x="319" y="48"/>
                  </a:lnTo>
                  <a:lnTo>
                    <a:pt x="324" y="48"/>
                  </a:lnTo>
                  <a:lnTo>
                    <a:pt x="330" y="44"/>
                  </a:lnTo>
                  <a:lnTo>
                    <a:pt x="336" y="42"/>
                  </a:lnTo>
                  <a:lnTo>
                    <a:pt x="340" y="42"/>
                  </a:lnTo>
                  <a:lnTo>
                    <a:pt x="344" y="42"/>
                  </a:lnTo>
                  <a:lnTo>
                    <a:pt x="346" y="40"/>
                  </a:lnTo>
                  <a:lnTo>
                    <a:pt x="357" y="38"/>
                  </a:lnTo>
                  <a:lnTo>
                    <a:pt x="367" y="36"/>
                  </a:lnTo>
                  <a:lnTo>
                    <a:pt x="371" y="34"/>
                  </a:lnTo>
                  <a:lnTo>
                    <a:pt x="376" y="32"/>
                  </a:lnTo>
                  <a:lnTo>
                    <a:pt x="382" y="32"/>
                  </a:lnTo>
                  <a:lnTo>
                    <a:pt x="386" y="32"/>
                  </a:lnTo>
                  <a:lnTo>
                    <a:pt x="392" y="32"/>
                  </a:lnTo>
                  <a:lnTo>
                    <a:pt x="394" y="30"/>
                  </a:lnTo>
                  <a:lnTo>
                    <a:pt x="403" y="32"/>
                  </a:lnTo>
                  <a:lnTo>
                    <a:pt x="411" y="32"/>
                  </a:lnTo>
                  <a:lnTo>
                    <a:pt x="417" y="30"/>
                  </a:lnTo>
                  <a:lnTo>
                    <a:pt x="420" y="30"/>
                  </a:lnTo>
                  <a:lnTo>
                    <a:pt x="422" y="30"/>
                  </a:lnTo>
                  <a:lnTo>
                    <a:pt x="424" y="30"/>
                  </a:lnTo>
                  <a:lnTo>
                    <a:pt x="428" y="34"/>
                  </a:lnTo>
                  <a:lnTo>
                    <a:pt x="434" y="36"/>
                  </a:lnTo>
                  <a:lnTo>
                    <a:pt x="438" y="36"/>
                  </a:lnTo>
                  <a:lnTo>
                    <a:pt x="447" y="40"/>
                  </a:lnTo>
                  <a:lnTo>
                    <a:pt x="453" y="42"/>
                  </a:lnTo>
                  <a:lnTo>
                    <a:pt x="461" y="46"/>
                  </a:lnTo>
                  <a:lnTo>
                    <a:pt x="459" y="49"/>
                  </a:lnTo>
                  <a:lnTo>
                    <a:pt x="461" y="51"/>
                  </a:lnTo>
                  <a:lnTo>
                    <a:pt x="463" y="51"/>
                  </a:lnTo>
                  <a:lnTo>
                    <a:pt x="468" y="57"/>
                  </a:lnTo>
                  <a:lnTo>
                    <a:pt x="468" y="59"/>
                  </a:lnTo>
                  <a:lnTo>
                    <a:pt x="470" y="61"/>
                  </a:lnTo>
                  <a:lnTo>
                    <a:pt x="472" y="61"/>
                  </a:lnTo>
                  <a:lnTo>
                    <a:pt x="474" y="61"/>
                  </a:lnTo>
                  <a:lnTo>
                    <a:pt x="484" y="61"/>
                  </a:lnTo>
                  <a:lnTo>
                    <a:pt x="486" y="63"/>
                  </a:lnTo>
                  <a:lnTo>
                    <a:pt x="486" y="65"/>
                  </a:lnTo>
                  <a:lnTo>
                    <a:pt x="486" y="71"/>
                  </a:lnTo>
                  <a:lnTo>
                    <a:pt x="484" y="74"/>
                  </a:lnTo>
                  <a:lnTo>
                    <a:pt x="482" y="76"/>
                  </a:lnTo>
                  <a:lnTo>
                    <a:pt x="480" y="74"/>
                  </a:lnTo>
                  <a:lnTo>
                    <a:pt x="480" y="73"/>
                  </a:lnTo>
                  <a:lnTo>
                    <a:pt x="474" y="73"/>
                  </a:lnTo>
                  <a:lnTo>
                    <a:pt x="468" y="76"/>
                  </a:lnTo>
                  <a:lnTo>
                    <a:pt x="467" y="78"/>
                  </a:lnTo>
                  <a:lnTo>
                    <a:pt x="467" y="80"/>
                  </a:lnTo>
                  <a:lnTo>
                    <a:pt x="467" y="96"/>
                  </a:lnTo>
                  <a:lnTo>
                    <a:pt x="470" y="96"/>
                  </a:lnTo>
                  <a:lnTo>
                    <a:pt x="472" y="97"/>
                  </a:lnTo>
                  <a:lnTo>
                    <a:pt x="472" y="103"/>
                  </a:lnTo>
                  <a:lnTo>
                    <a:pt x="474" y="103"/>
                  </a:lnTo>
                  <a:lnTo>
                    <a:pt x="476" y="101"/>
                  </a:lnTo>
                  <a:lnTo>
                    <a:pt x="474" y="99"/>
                  </a:lnTo>
                  <a:lnTo>
                    <a:pt x="472" y="94"/>
                  </a:lnTo>
                  <a:lnTo>
                    <a:pt x="474" y="92"/>
                  </a:lnTo>
                  <a:lnTo>
                    <a:pt x="480" y="84"/>
                  </a:lnTo>
                  <a:lnTo>
                    <a:pt x="482" y="84"/>
                  </a:lnTo>
                  <a:lnTo>
                    <a:pt x="484" y="86"/>
                  </a:lnTo>
                  <a:lnTo>
                    <a:pt x="488" y="90"/>
                  </a:lnTo>
                  <a:lnTo>
                    <a:pt x="492" y="94"/>
                  </a:lnTo>
                  <a:lnTo>
                    <a:pt x="493" y="94"/>
                  </a:lnTo>
                  <a:lnTo>
                    <a:pt x="495" y="96"/>
                  </a:lnTo>
                  <a:lnTo>
                    <a:pt x="495" y="99"/>
                  </a:lnTo>
                  <a:lnTo>
                    <a:pt x="493" y="101"/>
                  </a:lnTo>
                  <a:lnTo>
                    <a:pt x="493" y="107"/>
                  </a:lnTo>
                  <a:lnTo>
                    <a:pt x="495" y="109"/>
                  </a:lnTo>
                  <a:lnTo>
                    <a:pt x="497" y="113"/>
                  </a:lnTo>
                  <a:lnTo>
                    <a:pt x="499" y="117"/>
                  </a:lnTo>
                  <a:lnTo>
                    <a:pt x="501" y="117"/>
                  </a:lnTo>
                  <a:lnTo>
                    <a:pt x="503" y="113"/>
                  </a:lnTo>
                  <a:lnTo>
                    <a:pt x="501" y="111"/>
                  </a:lnTo>
                  <a:lnTo>
                    <a:pt x="503" y="109"/>
                  </a:lnTo>
                  <a:lnTo>
                    <a:pt x="507" y="111"/>
                  </a:lnTo>
                  <a:lnTo>
                    <a:pt x="509" y="107"/>
                  </a:lnTo>
                  <a:lnTo>
                    <a:pt x="507" y="103"/>
                  </a:lnTo>
                  <a:lnTo>
                    <a:pt x="505" y="99"/>
                  </a:lnTo>
                  <a:lnTo>
                    <a:pt x="505" y="96"/>
                  </a:lnTo>
                  <a:lnTo>
                    <a:pt x="501" y="90"/>
                  </a:lnTo>
                  <a:lnTo>
                    <a:pt x="501" y="86"/>
                  </a:lnTo>
                  <a:lnTo>
                    <a:pt x="503" y="84"/>
                  </a:lnTo>
                  <a:lnTo>
                    <a:pt x="503" y="82"/>
                  </a:lnTo>
                  <a:lnTo>
                    <a:pt x="505" y="82"/>
                  </a:lnTo>
                  <a:lnTo>
                    <a:pt x="505" y="80"/>
                  </a:lnTo>
                  <a:lnTo>
                    <a:pt x="505" y="78"/>
                  </a:lnTo>
                  <a:lnTo>
                    <a:pt x="503" y="78"/>
                  </a:lnTo>
                  <a:lnTo>
                    <a:pt x="501" y="78"/>
                  </a:lnTo>
                  <a:lnTo>
                    <a:pt x="505" y="76"/>
                  </a:lnTo>
                  <a:lnTo>
                    <a:pt x="515" y="73"/>
                  </a:lnTo>
                  <a:lnTo>
                    <a:pt x="516" y="73"/>
                  </a:lnTo>
                  <a:lnTo>
                    <a:pt x="522" y="69"/>
                  </a:lnTo>
                  <a:lnTo>
                    <a:pt x="530" y="63"/>
                  </a:lnTo>
                  <a:lnTo>
                    <a:pt x="534" y="59"/>
                  </a:lnTo>
                  <a:lnTo>
                    <a:pt x="538" y="59"/>
                  </a:lnTo>
                  <a:lnTo>
                    <a:pt x="541" y="57"/>
                  </a:lnTo>
                  <a:lnTo>
                    <a:pt x="543" y="55"/>
                  </a:lnTo>
                  <a:lnTo>
                    <a:pt x="545" y="55"/>
                  </a:lnTo>
                  <a:lnTo>
                    <a:pt x="549" y="55"/>
                  </a:lnTo>
                  <a:lnTo>
                    <a:pt x="555" y="55"/>
                  </a:lnTo>
                  <a:lnTo>
                    <a:pt x="557" y="55"/>
                  </a:lnTo>
                  <a:lnTo>
                    <a:pt x="559" y="53"/>
                  </a:lnTo>
                  <a:lnTo>
                    <a:pt x="564" y="53"/>
                  </a:lnTo>
                  <a:lnTo>
                    <a:pt x="568" y="55"/>
                  </a:lnTo>
                  <a:lnTo>
                    <a:pt x="576" y="55"/>
                  </a:lnTo>
                  <a:lnTo>
                    <a:pt x="580" y="55"/>
                  </a:lnTo>
                  <a:lnTo>
                    <a:pt x="584" y="55"/>
                  </a:lnTo>
                  <a:lnTo>
                    <a:pt x="595" y="51"/>
                  </a:lnTo>
                  <a:lnTo>
                    <a:pt x="597" y="51"/>
                  </a:lnTo>
                  <a:lnTo>
                    <a:pt x="613" y="55"/>
                  </a:lnTo>
                  <a:lnTo>
                    <a:pt x="620" y="57"/>
                  </a:lnTo>
                  <a:lnTo>
                    <a:pt x="628" y="59"/>
                  </a:lnTo>
                  <a:lnTo>
                    <a:pt x="632" y="61"/>
                  </a:lnTo>
                  <a:lnTo>
                    <a:pt x="636" y="61"/>
                  </a:lnTo>
                  <a:lnTo>
                    <a:pt x="643" y="61"/>
                  </a:lnTo>
                  <a:lnTo>
                    <a:pt x="643" y="57"/>
                  </a:lnTo>
                  <a:lnTo>
                    <a:pt x="645" y="57"/>
                  </a:lnTo>
                  <a:lnTo>
                    <a:pt x="655" y="59"/>
                  </a:lnTo>
                  <a:lnTo>
                    <a:pt x="659" y="59"/>
                  </a:lnTo>
                  <a:lnTo>
                    <a:pt x="661" y="59"/>
                  </a:lnTo>
                  <a:lnTo>
                    <a:pt x="664" y="59"/>
                  </a:lnTo>
                  <a:lnTo>
                    <a:pt x="666" y="59"/>
                  </a:lnTo>
                  <a:lnTo>
                    <a:pt x="674" y="57"/>
                  </a:lnTo>
                  <a:lnTo>
                    <a:pt x="674" y="59"/>
                  </a:lnTo>
                  <a:lnTo>
                    <a:pt x="674" y="61"/>
                  </a:lnTo>
                  <a:lnTo>
                    <a:pt x="674" y="65"/>
                  </a:lnTo>
                  <a:lnTo>
                    <a:pt x="668" y="73"/>
                  </a:lnTo>
                  <a:lnTo>
                    <a:pt x="66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278" name="Freeform 6280"/>
            <p:cNvSpPr>
              <a:spLocks noEditPoints="1"/>
            </p:cNvSpPr>
            <p:nvPr/>
          </p:nvSpPr>
          <p:spPr bwMode="auto">
            <a:xfrm>
              <a:off x="4725988" y="3630613"/>
              <a:ext cx="1069975" cy="422275"/>
            </a:xfrm>
            <a:custGeom>
              <a:avLst/>
              <a:gdLst>
                <a:gd name="T0" fmla="*/ 75 w 674"/>
                <a:gd name="T1" fmla="*/ 65 h 266"/>
                <a:gd name="T2" fmla="*/ 75 w 674"/>
                <a:gd name="T3" fmla="*/ 65 h 266"/>
                <a:gd name="T4" fmla="*/ 11 w 674"/>
                <a:gd name="T5" fmla="*/ 23 h 266"/>
                <a:gd name="T6" fmla="*/ 27 w 674"/>
                <a:gd name="T7" fmla="*/ 7 h 266"/>
                <a:gd name="T8" fmla="*/ 50 w 674"/>
                <a:gd name="T9" fmla="*/ 26 h 266"/>
                <a:gd name="T10" fmla="*/ 42 w 674"/>
                <a:gd name="T11" fmla="*/ 21 h 266"/>
                <a:gd name="T12" fmla="*/ 56 w 674"/>
                <a:gd name="T13" fmla="*/ 15 h 266"/>
                <a:gd name="T14" fmla="*/ 234 w 674"/>
                <a:gd name="T15" fmla="*/ 136 h 266"/>
                <a:gd name="T16" fmla="*/ 294 w 674"/>
                <a:gd name="T17" fmla="*/ 122 h 266"/>
                <a:gd name="T18" fmla="*/ 476 w 674"/>
                <a:gd name="T19" fmla="*/ 249 h 266"/>
                <a:gd name="T20" fmla="*/ 361 w 674"/>
                <a:gd name="T21" fmla="*/ 120 h 266"/>
                <a:gd name="T22" fmla="*/ 355 w 674"/>
                <a:gd name="T23" fmla="*/ 124 h 266"/>
                <a:gd name="T24" fmla="*/ 359 w 674"/>
                <a:gd name="T25" fmla="*/ 115 h 266"/>
                <a:gd name="T26" fmla="*/ 474 w 674"/>
                <a:gd name="T27" fmla="*/ 226 h 266"/>
                <a:gd name="T28" fmla="*/ 484 w 674"/>
                <a:gd name="T29" fmla="*/ 230 h 266"/>
                <a:gd name="T30" fmla="*/ 463 w 674"/>
                <a:gd name="T31" fmla="*/ 211 h 266"/>
                <a:gd name="T32" fmla="*/ 422 w 674"/>
                <a:gd name="T33" fmla="*/ 216 h 266"/>
                <a:gd name="T34" fmla="*/ 457 w 674"/>
                <a:gd name="T35" fmla="*/ 195 h 266"/>
                <a:gd name="T36" fmla="*/ 472 w 674"/>
                <a:gd name="T37" fmla="*/ 195 h 266"/>
                <a:gd name="T38" fmla="*/ 453 w 674"/>
                <a:gd name="T39" fmla="*/ 159 h 266"/>
                <a:gd name="T40" fmla="*/ 445 w 674"/>
                <a:gd name="T41" fmla="*/ 155 h 266"/>
                <a:gd name="T42" fmla="*/ 428 w 674"/>
                <a:gd name="T43" fmla="*/ 176 h 266"/>
                <a:gd name="T44" fmla="*/ 417 w 674"/>
                <a:gd name="T45" fmla="*/ 153 h 266"/>
                <a:gd name="T46" fmla="*/ 470 w 674"/>
                <a:gd name="T47" fmla="*/ 163 h 266"/>
                <a:gd name="T48" fmla="*/ 639 w 674"/>
                <a:gd name="T49" fmla="*/ 63 h 266"/>
                <a:gd name="T50" fmla="*/ 515 w 674"/>
                <a:gd name="T51" fmla="*/ 165 h 266"/>
                <a:gd name="T52" fmla="*/ 543 w 674"/>
                <a:gd name="T53" fmla="*/ 140 h 266"/>
                <a:gd name="T54" fmla="*/ 513 w 674"/>
                <a:gd name="T55" fmla="*/ 130 h 266"/>
                <a:gd name="T56" fmla="*/ 468 w 674"/>
                <a:gd name="T57" fmla="*/ 134 h 266"/>
                <a:gd name="T58" fmla="*/ 455 w 674"/>
                <a:gd name="T59" fmla="*/ 120 h 266"/>
                <a:gd name="T60" fmla="*/ 440 w 674"/>
                <a:gd name="T61" fmla="*/ 122 h 266"/>
                <a:gd name="T62" fmla="*/ 403 w 674"/>
                <a:gd name="T63" fmla="*/ 115 h 266"/>
                <a:gd name="T64" fmla="*/ 403 w 674"/>
                <a:gd name="T65" fmla="*/ 92 h 266"/>
                <a:gd name="T66" fmla="*/ 384 w 674"/>
                <a:gd name="T67" fmla="*/ 90 h 266"/>
                <a:gd name="T68" fmla="*/ 347 w 674"/>
                <a:gd name="T69" fmla="*/ 92 h 266"/>
                <a:gd name="T70" fmla="*/ 326 w 674"/>
                <a:gd name="T71" fmla="*/ 96 h 266"/>
                <a:gd name="T72" fmla="*/ 305 w 674"/>
                <a:gd name="T73" fmla="*/ 84 h 266"/>
                <a:gd name="T74" fmla="*/ 322 w 674"/>
                <a:gd name="T75" fmla="*/ 57 h 266"/>
                <a:gd name="T76" fmla="*/ 305 w 674"/>
                <a:gd name="T77" fmla="*/ 76 h 266"/>
                <a:gd name="T78" fmla="*/ 276 w 674"/>
                <a:gd name="T79" fmla="*/ 88 h 266"/>
                <a:gd name="T80" fmla="*/ 269 w 674"/>
                <a:gd name="T81" fmla="*/ 49 h 266"/>
                <a:gd name="T82" fmla="*/ 236 w 674"/>
                <a:gd name="T83" fmla="*/ 73 h 266"/>
                <a:gd name="T84" fmla="*/ 230 w 674"/>
                <a:gd name="T85" fmla="*/ 99 h 266"/>
                <a:gd name="T86" fmla="*/ 209 w 674"/>
                <a:gd name="T87" fmla="*/ 82 h 266"/>
                <a:gd name="T88" fmla="*/ 144 w 674"/>
                <a:gd name="T89" fmla="*/ 55 h 266"/>
                <a:gd name="T90" fmla="*/ 111 w 674"/>
                <a:gd name="T91" fmla="*/ 26 h 266"/>
                <a:gd name="T92" fmla="*/ 161 w 674"/>
                <a:gd name="T93" fmla="*/ 9 h 266"/>
                <a:gd name="T94" fmla="*/ 201 w 674"/>
                <a:gd name="T95" fmla="*/ 17 h 266"/>
                <a:gd name="T96" fmla="*/ 236 w 674"/>
                <a:gd name="T97" fmla="*/ 32 h 266"/>
                <a:gd name="T98" fmla="*/ 238 w 674"/>
                <a:gd name="T99" fmla="*/ 67 h 266"/>
                <a:gd name="T100" fmla="*/ 263 w 674"/>
                <a:gd name="T101" fmla="*/ 40 h 266"/>
                <a:gd name="T102" fmla="*/ 298 w 674"/>
                <a:gd name="T103" fmla="*/ 48 h 266"/>
                <a:gd name="T104" fmla="*/ 367 w 674"/>
                <a:gd name="T105" fmla="*/ 36 h 266"/>
                <a:gd name="T106" fmla="*/ 434 w 674"/>
                <a:gd name="T107" fmla="*/ 36 h 266"/>
                <a:gd name="T108" fmla="*/ 486 w 674"/>
                <a:gd name="T109" fmla="*/ 63 h 266"/>
                <a:gd name="T110" fmla="*/ 472 w 674"/>
                <a:gd name="T111" fmla="*/ 103 h 266"/>
                <a:gd name="T112" fmla="*/ 493 w 674"/>
                <a:gd name="T113" fmla="*/ 101 h 266"/>
                <a:gd name="T114" fmla="*/ 501 w 674"/>
                <a:gd name="T115" fmla="*/ 90 h 266"/>
                <a:gd name="T116" fmla="*/ 534 w 674"/>
                <a:gd name="T117" fmla="*/ 59 h 266"/>
                <a:gd name="T118" fmla="*/ 595 w 674"/>
                <a:gd name="T119" fmla="*/ 51 h 266"/>
                <a:gd name="T120" fmla="*/ 666 w 674"/>
                <a:gd name="T121" fmla="*/ 59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74" h="266">
                  <a:moveTo>
                    <a:pt x="52" y="51"/>
                  </a:moveTo>
                  <a:lnTo>
                    <a:pt x="50" y="55"/>
                  </a:lnTo>
                  <a:lnTo>
                    <a:pt x="50" y="57"/>
                  </a:lnTo>
                  <a:lnTo>
                    <a:pt x="48" y="57"/>
                  </a:lnTo>
                  <a:lnTo>
                    <a:pt x="44" y="51"/>
                  </a:lnTo>
                  <a:lnTo>
                    <a:pt x="44" y="49"/>
                  </a:lnTo>
                  <a:lnTo>
                    <a:pt x="44" y="48"/>
                  </a:lnTo>
                  <a:lnTo>
                    <a:pt x="36" y="44"/>
                  </a:lnTo>
                  <a:lnTo>
                    <a:pt x="36" y="42"/>
                  </a:lnTo>
                  <a:lnTo>
                    <a:pt x="38" y="42"/>
                  </a:lnTo>
                  <a:lnTo>
                    <a:pt x="40" y="44"/>
                  </a:lnTo>
                  <a:lnTo>
                    <a:pt x="48" y="48"/>
                  </a:lnTo>
                  <a:lnTo>
                    <a:pt x="52" y="51"/>
                  </a:lnTo>
                  <a:moveTo>
                    <a:pt x="75" y="65"/>
                  </a:moveTo>
                  <a:lnTo>
                    <a:pt x="73" y="67"/>
                  </a:lnTo>
                  <a:lnTo>
                    <a:pt x="67" y="69"/>
                  </a:lnTo>
                  <a:lnTo>
                    <a:pt x="61" y="67"/>
                  </a:lnTo>
                  <a:lnTo>
                    <a:pt x="54" y="55"/>
                  </a:lnTo>
                  <a:lnTo>
                    <a:pt x="54" y="53"/>
                  </a:lnTo>
                  <a:lnTo>
                    <a:pt x="57" y="53"/>
                  </a:lnTo>
                  <a:lnTo>
                    <a:pt x="61" y="53"/>
                  </a:lnTo>
                  <a:lnTo>
                    <a:pt x="65" y="57"/>
                  </a:lnTo>
                  <a:lnTo>
                    <a:pt x="65" y="59"/>
                  </a:lnTo>
                  <a:lnTo>
                    <a:pt x="67" y="59"/>
                  </a:lnTo>
                  <a:lnTo>
                    <a:pt x="67" y="61"/>
                  </a:lnTo>
                  <a:lnTo>
                    <a:pt x="71" y="61"/>
                  </a:lnTo>
                  <a:lnTo>
                    <a:pt x="73" y="63"/>
                  </a:lnTo>
                  <a:lnTo>
                    <a:pt x="75" y="65"/>
                  </a:lnTo>
                  <a:moveTo>
                    <a:pt x="23" y="13"/>
                  </a:moveTo>
                  <a:lnTo>
                    <a:pt x="25" y="15"/>
                  </a:lnTo>
                  <a:lnTo>
                    <a:pt x="29" y="15"/>
                  </a:lnTo>
                  <a:lnTo>
                    <a:pt x="29" y="19"/>
                  </a:lnTo>
                  <a:lnTo>
                    <a:pt x="29" y="21"/>
                  </a:lnTo>
                  <a:lnTo>
                    <a:pt x="27" y="25"/>
                  </a:lnTo>
                  <a:lnTo>
                    <a:pt x="31" y="26"/>
                  </a:lnTo>
                  <a:lnTo>
                    <a:pt x="32" y="26"/>
                  </a:lnTo>
                  <a:lnTo>
                    <a:pt x="31" y="28"/>
                  </a:lnTo>
                  <a:lnTo>
                    <a:pt x="27" y="30"/>
                  </a:lnTo>
                  <a:lnTo>
                    <a:pt x="19" y="28"/>
                  </a:lnTo>
                  <a:lnTo>
                    <a:pt x="17" y="25"/>
                  </a:lnTo>
                  <a:lnTo>
                    <a:pt x="9" y="26"/>
                  </a:lnTo>
                  <a:lnTo>
                    <a:pt x="11" y="23"/>
                  </a:lnTo>
                  <a:lnTo>
                    <a:pt x="11" y="21"/>
                  </a:lnTo>
                  <a:lnTo>
                    <a:pt x="9" y="19"/>
                  </a:lnTo>
                  <a:lnTo>
                    <a:pt x="6" y="17"/>
                  </a:lnTo>
                  <a:lnTo>
                    <a:pt x="4" y="17"/>
                  </a:lnTo>
                  <a:lnTo>
                    <a:pt x="2" y="17"/>
                  </a:lnTo>
                  <a:lnTo>
                    <a:pt x="0" y="15"/>
                  </a:lnTo>
                  <a:lnTo>
                    <a:pt x="4" y="7"/>
                  </a:lnTo>
                  <a:lnTo>
                    <a:pt x="4" y="3"/>
                  </a:lnTo>
                  <a:lnTo>
                    <a:pt x="8" y="1"/>
                  </a:lnTo>
                  <a:lnTo>
                    <a:pt x="11" y="0"/>
                  </a:lnTo>
                  <a:lnTo>
                    <a:pt x="19" y="0"/>
                  </a:lnTo>
                  <a:lnTo>
                    <a:pt x="21" y="0"/>
                  </a:lnTo>
                  <a:lnTo>
                    <a:pt x="25" y="1"/>
                  </a:lnTo>
                  <a:lnTo>
                    <a:pt x="27" y="7"/>
                  </a:lnTo>
                  <a:lnTo>
                    <a:pt x="29" y="7"/>
                  </a:lnTo>
                  <a:lnTo>
                    <a:pt x="27" y="7"/>
                  </a:lnTo>
                  <a:lnTo>
                    <a:pt x="27" y="9"/>
                  </a:lnTo>
                  <a:lnTo>
                    <a:pt x="25" y="9"/>
                  </a:lnTo>
                  <a:lnTo>
                    <a:pt x="23" y="11"/>
                  </a:lnTo>
                  <a:lnTo>
                    <a:pt x="23" y="13"/>
                  </a:lnTo>
                  <a:moveTo>
                    <a:pt x="57" y="19"/>
                  </a:moveTo>
                  <a:lnTo>
                    <a:pt x="57" y="21"/>
                  </a:lnTo>
                  <a:lnTo>
                    <a:pt x="54" y="19"/>
                  </a:lnTo>
                  <a:lnTo>
                    <a:pt x="50" y="19"/>
                  </a:lnTo>
                  <a:lnTo>
                    <a:pt x="48" y="19"/>
                  </a:lnTo>
                  <a:lnTo>
                    <a:pt x="48" y="21"/>
                  </a:lnTo>
                  <a:lnTo>
                    <a:pt x="48" y="26"/>
                  </a:lnTo>
                  <a:lnTo>
                    <a:pt x="50" y="26"/>
                  </a:lnTo>
                  <a:lnTo>
                    <a:pt x="50" y="28"/>
                  </a:lnTo>
                  <a:lnTo>
                    <a:pt x="54" y="32"/>
                  </a:lnTo>
                  <a:lnTo>
                    <a:pt x="54" y="34"/>
                  </a:lnTo>
                  <a:lnTo>
                    <a:pt x="52" y="36"/>
                  </a:lnTo>
                  <a:lnTo>
                    <a:pt x="50" y="34"/>
                  </a:lnTo>
                  <a:lnTo>
                    <a:pt x="48" y="30"/>
                  </a:lnTo>
                  <a:lnTo>
                    <a:pt x="46" y="30"/>
                  </a:lnTo>
                  <a:lnTo>
                    <a:pt x="38" y="34"/>
                  </a:lnTo>
                  <a:lnTo>
                    <a:pt x="36" y="34"/>
                  </a:lnTo>
                  <a:lnTo>
                    <a:pt x="34" y="34"/>
                  </a:lnTo>
                  <a:lnTo>
                    <a:pt x="32" y="30"/>
                  </a:lnTo>
                  <a:lnTo>
                    <a:pt x="34" y="28"/>
                  </a:lnTo>
                  <a:lnTo>
                    <a:pt x="40" y="21"/>
                  </a:lnTo>
                  <a:lnTo>
                    <a:pt x="42" y="21"/>
                  </a:lnTo>
                  <a:lnTo>
                    <a:pt x="44" y="21"/>
                  </a:lnTo>
                  <a:lnTo>
                    <a:pt x="46" y="21"/>
                  </a:lnTo>
                  <a:lnTo>
                    <a:pt x="46" y="19"/>
                  </a:lnTo>
                  <a:lnTo>
                    <a:pt x="46" y="17"/>
                  </a:lnTo>
                  <a:lnTo>
                    <a:pt x="44" y="17"/>
                  </a:lnTo>
                  <a:lnTo>
                    <a:pt x="42" y="17"/>
                  </a:lnTo>
                  <a:lnTo>
                    <a:pt x="40" y="15"/>
                  </a:lnTo>
                  <a:lnTo>
                    <a:pt x="40" y="13"/>
                  </a:lnTo>
                  <a:lnTo>
                    <a:pt x="42" y="13"/>
                  </a:lnTo>
                  <a:lnTo>
                    <a:pt x="44" y="11"/>
                  </a:lnTo>
                  <a:lnTo>
                    <a:pt x="50" y="11"/>
                  </a:lnTo>
                  <a:lnTo>
                    <a:pt x="50" y="13"/>
                  </a:lnTo>
                  <a:lnTo>
                    <a:pt x="52" y="15"/>
                  </a:lnTo>
                  <a:lnTo>
                    <a:pt x="56" y="15"/>
                  </a:lnTo>
                  <a:lnTo>
                    <a:pt x="57" y="17"/>
                  </a:lnTo>
                  <a:lnTo>
                    <a:pt x="57" y="19"/>
                  </a:lnTo>
                  <a:moveTo>
                    <a:pt x="234" y="136"/>
                  </a:moveTo>
                  <a:lnTo>
                    <a:pt x="236" y="140"/>
                  </a:lnTo>
                  <a:lnTo>
                    <a:pt x="242" y="149"/>
                  </a:lnTo>
                  <a:lnTo>
                    <a:pt x="242" y="155"/>
                  </a:lnTo>
                  <a:lnTo>
                    <a:pt x="240" y="159"/>
                  </a:lnTo>
                  <a:lnTo>
                    <a:pt x="238" y="159"/>
                  </a:lnTo>
                  <a:lnTo>
                    <a:pt x="234" y="157"/>
                  </a:lnTo>
                  <a:lnTo>
                    <a:pt x="230" y="149"/>
                  </a:lnTo>
                  <a:lnTo>
                    <a:pt x="225" y="149"/>
                  </a:lnTo>
                  <a:lnTo>
                    <a:pt x="225" y="140"/>
                  </a:lnTo>
                  <a:lnTo>
                    <a:pt x="232" y="134"/>
                  </a:lnTo>
                  <a:lnTo>
                    <a:pt x="234" y="136"/>
                  </a:lnTo>
                  <a:moveTo>
                    <a:pt x="480" y="266"/>
                  </a:moveTo>
                  <a:lnTo>
                    <a:pt x="478" y="264"/>
                  </a:lnTo>
                  <a:lnTo>
                    <a:pt x="478" y="261"/>
                  </a:lnTo>
                  <a:lnTo>
                    <a:pt x="480" y="261"/>
                  </a:lnTo>
                  <a:lnTo>
                    <a:pt x="482" y="259"/>
                  </a:lnTo>
                  <a:lnTo>
                    <a:pt x="482" y="257"/>
                  </a:lnTo>
                  <a:lnTo>
                    <a:pt x="486" y="257"/>
                  </a:lnTo>
                  <a:lnTo>
                    <a:pt x="490" y="263"/>
                  </a:lnTo>
                  <a:lnTo>
                    <a:pt x="488" y="264"/>
                  </a:lnTo>
                  <a:lnTo>
                    <a:pt x="486" y="266"/>
                  </a:lnTo>
                  <a:lnTo>
                    <a:pt x="482" y="266"/>
                  </a:lnTo>
                  <a:lnTo>
                    <a:pt x="480" y="266"/>
                  </a:lnTo>
                  <a:moveTo>
                    <a:pt x="296" y="122"/>
                  </a:moveTo>
                  <a:lnTo>
                    <a:pt x="294" y="122"/>
                  </a:lnTo>
                  <a:lnTo>
                    <a:pt x="292" y="119"/>
                  </a:lnTo>
                  <a:lnTo>
                    <a:pt x="292" y="111"/>
                  </a:lnTo>
                  <a:lnTo>
                    <a:pt x="296" y="105"/>
                  </a:lnTo>
                  <a:lnTo>
                    <a:pt x="307" y="103"/>
                  </a:lnTo>
                  <a:lnTo>
                    <a:pt x="307" y="105"/>
                  </a:lnTo>
                  <a:lnTo>
                    <a:pt x="311" y="107"/>
                  </a:lnTo>
                  <a:lnTo>
                    <a:pt x="311" y="109"/>
                  </a:lnTo>
                  <a:lnTo>
                    <a:pt x="311" y="111"/>
                  </a:lnTo>
                  <a:lnTo>
                    <a:pt x="305" y="119"/>
                  </a:lnTo>
                  <a:lnTo>
                    <a:pt x="303" y="120"/>
                  </a:lnTo>
                  <a:lnTo>
                    <a:pt x="298" y="122"/>
                  </a:lnTo>
                  <a:lnTo>
                    <a:pt x="296" y="122"/>
                  </a:lnTo>
                  <a:moveTo>
                    <a:pt x="476" y="251"/>
                  </a:moveTo>
                  <a:lnTo>
                    <a:pt x="476" y="249"/>
                  </a:lnTo>
                  <a:lnTo>
                    <a:pt x="476" y="247"/>
                  </a:lnTo>
                  <a:lnTo>
                    <a:pt x="478" y="245"/>
                  </a:lnTo>
                  <a:lnTo>
                    <a:pt x="480" y="245"/>
                  </a:lnTo>
                  <a:lnTo>
                    <a:pt x="482" y="243"/>
                  </a:lnTo>
                  <a:lnTo>
                    <a:pt x="484" y="241"/>
                  </a:lnTo>
                  <a:lnTo>
                    <a:pt x="484" y="238"/>
                  </a:lnTo>
                  <a:lnTo>
                    <a:pt x="486" y="236"/>
                  </a:lnTo>
                  <a:lnTo>
                    <a:pt x="492" y="239"/>
                  </a:lnTo>
                  <a:lnTo>
                    <a:pt x="492" y="241"/>
                  </a:lnTo>
                  <a:lnTo>
                    <a:pt x="492" y="243"/>
                  </a:lnTo>
                  <a:lnTo>
                    <a:pt x="486" y="251"/>
                  </a:lnTo>
                  <a:lnTo>
                    <a:pt x="476" y="251"/>
                  </a:lnTo>
                  <a:moveTo>
                    <a:pt x="359" y="120"/>
                  </a:moveTo>
                  <a:lnTo>
                    <a:pt x="361" y="120"/>
                  </a:lnTo>
                  <a:lnTo>
                    <a:pt x="361" y="122"/>
                  </a:lnTo>
                  <a:lnTo>
                    <a:pt x="363" y="124"/>
                  </a:lnTo>
                  <a:lnTo>
                    <a:pt x="363" y="128"/>
                  </a:lnTo>
                  <a:lnTo>
                    <a:pt x="363" y="132"/>
                  </a:lnTo>
                  <a:lnTo>
                    <a:pt x="361" y="134"/>
                  </a:lnTo>
                  <a:lnTo>
                    <a:pt x="359" y="134"/>
                  </a:lnTo>
                  <a:lnTo>
                    <a:pt x="359" y="132"/>
                  </a:lnTo>
                  <a:lnTo>
                    <a:pt x="359" y="130"/>
                  </a:lnTo>
                  <a:lnTo>
                    <a:pt x="361" y="128"/>
                  </a:lnTo>
                  <a:lnTo>
                    <a:pt x="361" y="126"/>
                  </a:lnTo>
                  <a:lnTo>
                    <a:pt x="359" y="126"/>
                  </a:lnTo>
                  <a:lnTo>
                    <a:pt x="359" y="124"/>
                  </a:lnTo>
                  <a:lnTo>
                    <a:pt x="357" y="124"/>
                  </a:lnTo>
                  <a:lnTo>
                    <a:pt x="355" y="124"/>
                  </a:lnTo>
                  <a:lnTo>
                    <a:pt x="353" y="126"/>
                  </a:lnTo>
                  <a:lnTo>
                    <a:pt x="349" y="126"/>
                  </a:lnTo>
                  <a:lnTo>
                    <a:pt x="347" y="124"/>
                  </a:lnTo>
                  <a:lnTo>
                    <a:pt x="347" y="120"/>
                  </a:lnTo>
                  <a:lnTo>
                    <a:pt x="347" y="117"/>
                  </a:lnTo>
                  <a:lnTo>
                    <a:pt x="349" y="115"/>
                  </a:lnTo>
                  <a:lnTo>
                    <a:pt x="349" y="113"/>
                  </a:lnTo>
                  <a:lnTo>
                    <a:pt x="347" y="111"/>
                  </a:lnTo>
                  <a:lnTo>
                    <a:pt x="347" y="109"/>
                  </a:lnTo>
                  <a:lnTo>
                    <a:pt x="347" y="107"/>
                  </a:lnTo>
                  <a:lnTo>
                    <a:pt x="349" y="107"/>
                  </a:lnTo>
                  <a:lnTo>
                    <a:pt x="353" y="107"/>
                  </a:lnTo>
                  <a:lnTo>
                    <a:pt x="355" y="107"/>
                  </a:lnTo>
                  <a:lnTo>
                    <a:pt x="359" y="115"/>
                  </a:lnTo>
                  <a:lnTo>
                    <a:pt x="359" y="119"/>
                  </a:lnTo>
                  <a:lnTo>
                    <a:pt x="359" y="120"/>
                  </a:lnTo>
                  <a:moveTo>
                    <a:pt x="484" y="230"/>
                  </a:moveTo>
                  <a:lnTo>
                    <a:pt x="484" y="234"/>
                  </a:lnTo>
                  <a:lnTo>
                    <a:pt x="484" y="236"/>
                  </a:lnTo>
                  <a:lnTo>
                    <a:pt x="482" y="236"/>
                  </a:lnTo>
                  <a:lnTo>
                    <a:pt x="480" y="236"/>
                  </a:lnTo>
                  <a:lnTo>
                    <a:pt x="480" y="234"/>
                  </a:lnTo>
                  <a:lnTo>
                    <a:pt x="480" y="232"/>
                  </a:lnTo>
                  <a:lnTo>
                    <a:pt x="478" y="230"/>
                  </a:lnTo>
                  <a:lnTo>
                    <a:pt x="476" y="230"/>
                  </a:lnTo>
                  <a:lnTo>
                    <a:pt x="472" y="230"/>
                  </a:lnTo>
                  <a:lnTo>
                    <a:pt x="472" y="228"/>
                  </a:lnTo>
                  <a:lnTo>
                    <a:pt x="474" y="226"/>
                  </a:lnTo>
                  <a:lnTo>
                    <a:pt x="480" y="220"/>
                  </a:lnTo>
                  <a:lnTo>
                    <a:pt x="482" y="220"/>
                  </a:lnTo>
                  <a:lnTo>
                    <a:pt x="486" y="218"/>
                  </a:lnTo>
                  <a:lnTo>
                    <a:pt x="490" y="216"/>
                  </a:lnTo>
                  <a:lnTo>
                    <a:pt x="499" y="211"/>
                  </a:lnTo>
                  <a:lnTo>
                    <a:pt x="499" y="215"/>
                  </a:lnTo>
                  <a:lnTo>
                    <a:pt x="497" y="215"/>
                  </a:lnTo>
                  <a:lnTo>
                    <a:pt x="495" y="216"/>
                  </a:lnTo>
                  <a:lnTo>
                    <a:pt x="492" y="218"/>
                  </a:lnTo>
                  <a:lnTo>
                    <a:pt x="493" y="220"/>
                  </a:lnTo>
                  <a:lnTo>
                    <a:pt x="492" y="222"/>
                  </a:lnTo>
                  <a:lnTo>
                    <a:pt x="490" y="226"/>
                  </a:lnTo>
                  <a:lnTo>
                    <a:pt x="486" y="226"/>
                  </a:lnTo>
                  <a:lnTo>
                    <a:pt x="484" y="230"/>
                  </a:lnTo>
                  <a:moveTo>
                    <a:pt x="478" y="197"/>
                  </a:moveTo>
                  <a:lnTo>
                    <a:pt x="476" y="197"/>
                  </a:lnTo>
                  <a:lnTo>
                    <a:pt x="474" y="195"/>
                  </a:lnTo>
                  <a:lnTo>
                    <a:pt x="474" y="197"/>
                  </a:lnTo>
                  <a:lnTo>
                    <a:pt x="468" y="203"/>
                  </a:lnTo>
                  <a:lnTo>
                    <a:pt x="468" y="205"/>
                  </a:lnTo>
                  <a:lnTo>
                    <a:pt x="468" y="207"/>
                  </a:lnTo>
                  <a:lnTo>
                    <a:pt x="470" y="205"/>
                  </a:lnTo>
                  <a:lnTo>
                    <a:pt x="472" y="203"/>
                  </a:lnTo>
                  <a:lnTo>
                    <a:pt x="474" y="205"/>
                  </a:lnTo>
                  <a:lnTo>
                    <a:pt x="470" y="209"/>
                  </a:lnTo>
                  <a:lnTo>
                    <a:pt x="468" y="211"/>
                  </a:lnTo>
                  <a:lnTo>
                    <a:pt x="465" y="213"/>
                  </a:lnTo>
                  <a:lnTo>
                    <a:pt x="463" y="211"/>
                  </a:lnTo>
                  <a:lnTo>
                    <a:pt x="465" y="209"/>
                  </a:lnTo>
                  <a:lnTo>
                    <a:pt x="463" y="209"/>
                  </a:lnTo>
                  <a:lnTo>
                    <a:pt x="461" y="207"/>
                  </a:lnTo>
                  <a:lnTo>
                    <a:pt x="459" y="207"/>
                  </a:lnTo>
                  <a:lnTo>
                    <a:pt x="459" y="209"/>
                  </a:lnTo>
                  <a:lnTo>
                    <a:pt x="457" y="211"/>
                  </a:lnTo>
                  <a:lnTo>
                    <a:pt x="445" y="213"/>
                  </a:lnTo>
                  <a:lnTo>
                    <a:pt x="442" y="213"/>
                  </a:lnTo>
                  <a:lnTo>
                    <a:pt x="440" y="213"/>
                  </a:lnTo>
                  <a:lnTo>
                    <a:pt x="428" y="216"/>
                  </a:lnTo>
                  <a:lnTo>
                    <a:pt x="428" y="218"/>
                  </a:lnTo>
                  <a:lnTo>
                    <a:pt x="424" y="220"/>
                  </a:lnTo>
                  <a:lnTo>
                    <a:pt x="422" y="220"/>
                  </a:lnTo>
                  <a:lnTo>
                    <a:pt x="422" y="216"/>
                  </a:lnTo>
                  <a:lnTo>
                    <a:pt x="426" y="213"/>
                  </a:lnTo>
                  <a:lnTo>
                    <a:pt x="428" y="213"/>
                  </a:lnTo>
                  <a:lnTo>
                    <a:pt x="436" y="211"/>
                  </a:lnTo>
                  <a:lnTo>
                    <a:pt x="442" y="209"/>
                  </a:lnTo>
                  <a:lnTo>
                    <a:pt x="443" y="209"/>
                  </a:lnTo>
                  <a:lnTo>
                    <a:pt x="445" y="209"/>
                  </a:lnTo>
                  <a:lnTo>
                    <a:pt x="447" y="207"/>
                  </a:lnTo>
                  <a:lnTo>
                    <a:pt x="447" y="205"/>
                  </a:lnTo>
                  <a:lnTo>
                    <a:pt x="443" y="205"/>
                  </a:lnTo>
                  <a:lnTo>
                    <a:pt x="442" y="201"/>
                  </a:lnTo>
                  <a:lnTo>
                    <a:pt x="445" y="195"/>
                  </a:lnTo>
                  <a:lnTo>
                    <a:pt x="447" y="193"/>
                  </a:lnTo>
                  <a:lnTo>
                    <a:pt x="455" y="193"/>
                  </a:lnTo>
                  <a:lnTo>
                    <a:pt x="457" y="195"/>
                  </a:lnTo>
                  <a:lnTo>
                    <a:pt x="457" y="199"/>
                  </a:lnTo>
                  <a:lnTo>
                    <a:pt x="455" y="199"/>
                  </a:lnTo>
                  <a:lnTo>
                    <a:pt x="455" y="201"/>
                  </a:lnTo>
                  <a:lnTo>
                    <a:pt x="457" y="201"/>
                  </a:lnTo>
                  <a:lnTo>
                    <a:pt x="459" y="201"/>
                  </a:lnTo>
                  <a:lnTo>
                    <a:pt x="461" y="197"/>
                  </a:lnTo>
                  <a:lnTo>
                    <a:pt x="461" y="193"/>
                  </a:lnTo>
                  <a:lnTo>
                    <a:pt x="463" y="192"/>
                  </a:lnTo>
                  <a:lnTo>
                    <a:pt x="465" y="192"/>
                  </a:lnTo>
                  <a:lnTo>
                    <a:pt x="465" y="193"/>
                  </a:lnTo>
                  <a:lnTo>
                    <a:pt x="465" y="195"/>
                  </a:lnTo>
                  <a:lnTo>
                    <a:pt x="465" y="197"/>
                  </a:lnTo>
                  <a:lnTo>
                    <a:pt x="467" y="197"/>
                  </a:lnTo>
                  <a:lnTo>
                    <a:pt x="472" y="195"/>
                  </a:lnTo>
                  <a:lnTo>
                    <a:pt x="480" y="190"/>
                  </a:lnTo>
                  <a:lnTo>
                    <a:pt x="480" y="193"/>
                  </a:lnTo>
                  <a:lnTo>
                    <a:pt x="480" y="195"/>
                  </a:lnTo>
                  <a:lnTo>
                    <a:pt x="478" y="197"/>
                  </a:lnTo>
                  <a:moveTo>
                    <a:pt x="442" y="145"/>
                  </a:moveTo>
                  <a:lnTo>
                    <a:pt x="440" y="147"/>
                  </a:lnTo>
                  <a:lnTo>
                    <a:pt x="442" y="147"/>
                  </a:lnTo>
                  <a:lnTo>
                    <a:pt x="449" y="145"/>
                  </a:lnTo>
                  <a:lnTo>
                    <a:pt x="449" y="147"/>
                  </a:lnTo>
                  <a:lnTo>
                    <a:pt x="451" y="149"/>
                  </a:lnTo>
                  <a:lnTo>
                    <a:pt x="449" y="149"/>
                  </a:lnTo>
                  <a:lnTo>
                    <a:pt x="449" y="151"/>
                  </a:lnTo>
                  <a:lnTo>
                    <a:pt x="453" y="157"/>
                  </a:lnTo>
                  <a:lnTo>
                    <a:pt x="453" y="159"/>
                  </a:lnTo>
                  <a:lnTo>
                    <a:pt x="455" y="159"/>
                  </a:lnTo>
                  <a:lnTo>
                    <a:pt x="459" y="159"/>
                  </a:lnTo>
                  <a:lnTo>
                    <a:pt x="461" y="161"/>
                  </a:lnTo>
                  <a:lnTo>
                    <a:pt x="459" y="163"/>
                  </a:lnTo>
                  <a:lnTo>
                    <a:pt x="457" y="168"/>
                  </a:lnTo>
                  <a:lnTo>
                    <a:pt x="451" y="170"/>
                  </a:lnTo>
                  <a:lnTo>
                    <a:pt x="449" y="172"/>
                  </a:lnTo>
                  <a:lnTo>
                    <a:pt x="449" y="168"/>
                  </a:lnTo>
                  <a:lnTo>
                    <a:pt x="449" y="167"/>
                  </a:lnTo>
                  <a:lnTo>
                    <a:pt x="449" y="165"/>
                  </a:lnTo>
                  <a:lnTo>
                    <a:pt x="447" y="161"/>
                  </a:lnTo>
                  <a:lnTo>
                    <a:pt x="445" y="161"/>
                  </a:lnTo>
                  <a:lnTo>
                    <a:pt x="445" y="157"/>
                  </a:lnTo>
                  <a:lnTo>
                    <a:pt x="445" y="155"/>
                  </a:lnTo>
                  <a:lnTo>
                    <a:pt x="447" y="155"/>
                  </a:lnTo>
                  <a:lnTo>
                    <a:pt x="447" y="153"/>
                  </a:lnTo>
                  <a:lnTo>
                    <a:pt x="447" y="151"/>
                  </a:lnTo>
                  <a:lnTo>
                    <a:pt x="443" y="151"/>
                  </a:lnTo>
                  <a:lnTo>
                    <a:pt x="442" y="153"/>
                  </a:lnTo>
                  <a:lnTo>
                    <a:pt x="440" y="153"/>
                  </a:lnTo>
                  <a:lnTo>
                    <a:pt x="440" y="155"/>
                  </a:lnTo>
                  <a:lnTo>
                    <a:pt x="438" y="159"/>
                  </a:lnTo>
                  <a:lnTo>
                    <a:pt x="438" y="161"/>
                  </a:lnTo>
                  <a:lnTo>
                    <a:pt x="440" y="163"/>
                  </a:lnTo>
                  <a:lnTo>
                    <a:pt x="436" y="170"/>
                  </a:lnTo>
                  <a:lnTo>
                    <a:pt x="436" y="172"/>
                  </a:lnTo>
                  <a:lnTo>
                    <a:pt x="432" y="174"/>
                  </a:lnTo>
                  <a:lnTo>
                    <a:pt x="428" y="176"/>
                  </a:lnTo>
                  <a:lnTo>
                    <a:pt x="422" y="167"/>
                  </a:lnTo>
                  <a:lnTo>
                    <a:pt x="422" y="165"/>
                  </a:lnTo>
                  <a:lnTo>
                    <a:pt x="424" y="161"/>
                  </a:lnTo>
                  <a:lnTo>
                    <a:pt x="426" y="159"/>
                  </a:lnTo>
                  <a:lnTo>
                    <a:pt x="420" y="159"/>
                  </a:lnTo>
                  <a:lnTo>
                    <a:pt x="419" y="159"/>
                  </a:lnTo>
                  <a:lnTo>
                    <a:pt x="413" y="163"/>
                  </a:lnTo>
                  <a:lnTo>
                    <a:pt x="411" y="163"/>
                  </a:lnTo>
                  <a:lnTo>
                    <a:pt x="409" y="163"/>
                  </a:lnTo>
                  <a:lnTo>
                    <a:pt x="411" y="161"/>
                  </a:lnTo>
                  <a:lnTo>
                    <a:pt x="413" y="161"/>
                  </a:lnTo>
                  <a:lnTo>
                    <a:pt x="415" y="159"/>
                  </a:lnTo>
                  <a:lnTo>
                    <a:pt x="415" y="155"/>
                  </a:lnTo>
                  <a:lnTo>
                    <a:pt x="417" y="153"/>
                  </a:lnTo>
                  <a:lnTo>
                    <a:pt x="424" y="144"/>
                  </a:lnTo>
                  <a:lnTo>
                    <a:pt x="424" y="140"/>
                  </a:lnTo>
                  <a:lnTo>
                    <a:pt x="428" y="138"/>
                  </a:lnTo>
                  <a:lnTo>
                    <a:pt x="434" y="136"/>
                  </a:lnTo>
                  <a:lnTo>
                    <a:pt x="436" y="136"/>
                  </a:lnTo>
                  <a:lnTo>
                    <a:pt x="442" y="138"/>
                  </a:lnTo>
                  <a:lnTo>
                    <a:pt x="443" y="138"/>
                  </a:lnTo>
                  <a:lnTo>
                    <a:pt x="443" y="140"/>
                  </a:lnTo>
                  <a:lnTo>
                    <a:pt x="443" y="142"/>
                  </a:lnTo>
                  <a:lnTo>
                    <a:pt x="442" y="145"/>
                  </a:lnTo>
                  <a:moveTo>
                    <a:pt x="480" y="159"/>
                  </a:moveTo>
                  <a:lnTo>
                    <a:pt x="474" y="167"/>
                  </a:lnTo>
                  <a:lnTo>
                    <a:pt x="472" y="167"/>
                  </a:lnTo>
                  <a:lnTo>
                    <a:pt x="470" y="163"/>
                  </a:lnTo>
                  <a:lnTo>
                    <a:pt x="467" y="159"/>
                  </a:lnTo>
                  <a:lnTo>
                    <a:pt x="465" y="157"/>
                  </a:lnTo>
                  <a:lnTo>
                    <a:pt x="465" y="155"/>
                  </a:lnTo>
                  <a:lnTo>
                    <a:pt x="465" y="153"/>
                  </a:lnTo>
                  <a:lnTo>
                    <a:pt x="465" y="151"/>
                  </a:lnTo>
                  <a:lnTo>
                    <a:pt x="468" y="151"/>
                  </a:lnTo>
                  <a:lnTo>
                    <a:pt x="472" y="151"/>
                  </a:lnTo>
                  <a:lnTo>
                    <a:pt x="474" y="151"/>
                  </a:lnTo>
                  <a:lnTo>
                    <a:pt x="476" y="153"/>
                  </a:lnTo>
                  <a:lnTo>
                    <a:pt x="476" y="155"/>
                  </a:lnTo>
                  <a:lnTo>
                    <a:pt x="480" y="159"/>
                  </a:lnTo>
                  <a:moveTo>
                    <a:pt x="661" y="65"/>
                  </a:moveTo>
                  <a:lnTo>
                    <a:pt x="653" y="74"/>
                  </a:lnTo>
                  <a:lnTo>
                    <a:pt x="639" y="63"/>
                  </a:lnTo>
                  <a:lnTo>
                    <a:pt x="632" y="73"/>
                  </a:lnTo>
                  <a:lnTo>
                    <a:pt x="613" y="59"/>
                  </a:lnTo>
                  <a:lnTo>
                    <a:pt x="605" y="69"/>
                  </a:lnTo>
                  <a:lnTo>
                    <a:pt x="588" y="55"/>
                  </a:lnTo>
                  <a:lnTo>
                    <a:pt x="572" y="73"/>
                  </a:lnTo>
                  <a:lnTo>
                    <a:pt x="578" y="78"/>
                  </a:lnTo>
                  <a:lnTo>
                    <a:pt x="547" y="115"/>
                  </a:lnTo>
                  <a:lnTo>
                    <a:pt x="543" y="113"/>
                  </a:lnTo>
                  <a:lnTo>
                    <a:pt x="536" y="122"/>
                  </a:lnTo>
                  <a:lnTo>
                    <a:pt x="553" y="138"/>
                  </a:lnTo>
                  <a:lnTo>
                    <a:pt x="530" y="167"/>
                  </a:lnTo>
                  <a:lnTo>
                    <a:pt x="524" y="168"/>
                  </a:lnTo>
                  <a:lnTo>
                    <a:pt x="516" y="167"/>
                  </a:lnTo>
                  <a:lnTo>
                    <a:pt x="515" y="165"/>
                  </a:lnTo>
                  <a:lnTo>
                    <a:pt x="516" y="161"/>
                  </a:lnTo>
                  <a:lnTo>
                    <a:pt x="518" y="161"/>
                  </a:lnTo>
                  <a:lnTo>
                    <a:pt x="522" y="163"/>
                  </a:lnTo>
                  <a:lnTo>
                    <a:pt x="524" y="165"/>
                  </a:lnTo>
                  <a:lnTo>
                    <a:pt x="526" y="163"/>
                  </a:lnTo>
                  <a:lnTo>
                    <a:pt x="528" y="161"/>
                  </a:lnTo>
                  <a:lnTo>
                    <a:pt x="526" y="159"/>
                  </a:lnTo>
                  <a:lnTo>
                    <a:pt x="528" y="155"/>
                  </a:lnTo>
                  <a:lnTo>
                    <a:pt x="534" y="149"/>
                  </a:lnTo>
                  <a:lnTo>
                    <a:pt x="534" y="147"/>
                  </a:lnTo>
                  <a:lnTo>
                    <a:pt x="541" y="144"/>
                  </a:lnTo>
                  <a:lnTo>
                    <a:pt x="543" y="145"/>
                  </a:lnTo>
                  <a:lnTo>
                    <a:pt x="543" y="144"/>
                  </a:lnTo>
                  <a:lnTo>
                    <a:pt x="543" y="140"/>
                  </a:lnTo>
                  <a:lnTo>
                    <a:pt x="541" y="136"/>
                  </a:lnTo>
                  <a:lnTo>
                    <a:pt x="536" y="130"/>
                  </a:lnTo>
                  <a:lnTo>
                    <a:pt x="534" y="128"/>
                  </a:lnTo>
                  <a:lnTo>
                    <a:pt x="532" y="128"/>
                  </a:lnTo>
                  <a:lnTo>
                    <a:pt x="530" y="132"/>
                  </a:lnTo>
                  <a:lnTo>
                    <a:pt x="528" y="134"/>
                  </a:lnTo>
                  <a:lnTo>
                    <a:pt x="526" y="134"/>
                  </a:lnTo>
                  <a:lnTo>
                    <a:pt x="524" y="134"/>
                  </a:lnTo>
                  <a:lnTo>
                    <a:pt x="524" y="130"/>
                  </a:lnTo>
                  <a:lnTo>
                    <a:pt x="518" y="126"/>
                  </a:lnTo>
                  <a:lnTo>
                    <a:pt x="516" y="126"/>
                  </a:lnTo>
                  <a:lnTo>
                    <a:pt x="515" y="128"/>
                  </a:lnTo>
                  <a:lnTo>
                    <a:pt x="513" y="128"/>
                  </a:lnTo>
                  <a:lnTo>
                    <a:pt x="513" y="130"/>
                  </a:lnTo>
                  <a:lnTo>
                    <a:pt x="509" y="132"/>
                  </a:lnTo>
                  <a:lnTo>
                    <a:pt x="501" y="134"/>
                  </a:lnTo>
                  <a:lnTo>
                    <a:pt x="495" y="134"/>
                  </a:lnTo>
                  <a:lnTo>
                    <a:pt x="488" y="132"/>
                  </a:lnTo>
                  <a:lnTo>
                    <a:pt x="486" y="128"/>
                  </a:lnTo>
                  <a:lnTo>
                    <a:pt x="486" y="126"/>
                  </a:lnTo>
                  <a:lnTo>
                    <a:pt x="484" y="122"/>
                  </a:lnTo>
                  <a:lnTo>
                    <a:pt x="482" y="122"/>
                  </a:lnTo>
                  <a:lnTo>
                    <a:pt x="480" y="122"/>
                  </a:lnTo>
                  <a:lnTo>
                    <a:pt x="480" y="124"/>
                  </a:lnTo>
                  <a:lnTo>
                    <a:pt x="478" y="130"/>
                  </a:lnTo>
                  <a:lnTo>
                    <a:pt x="472" y="132"/>
                  </a:lnTo>
                  <a:lnTo>
                    <a:pt x="470" y="132"/>
                  </a:lnTo>
                  <a:lnTo>
                    <a:pt x="468" y="134"/>
                  </a:lnTo>
                  <a:lnTo>
                    <a:pt x="467" y="136"/>
                  </a:lnTo>
                  <a:lnTo>
                    <a:pt x="465" y="138"/>
                  </a:lnTo>
                  <a:lnTo>
                    <a:pt x="463" y="138"/>
                  </a:lnTo>
                  <a:lnTo>
                    <a:pt x="461" y="138"/>
                  </a:lnTo>
                  <a:lnTo>
                    <a:pt x="459" y="138"/>
                  </a:lnTo>
                  <a:lnTo>
                    <a:pt x="461" y="134"/>
                  </a:lnTo>
                  <a:lnTo>
                    <a:pt x="461" y="132"/>
                  </a:lnTo>
                  <a:lnTo>
                    <a:pt x="465" y="126"/>
                  </a:lnTo>
                  <a:lnTo>
                    <a:pt x="465" y="122"/>
                  </a:lnTo>
                  <a:lnTo>
                    <a:pt x="463" y="122"/>
                  </a:lnTo>
                  <a:lnTo>
                    <a:pt x="459" y="122"/>
                  </a:lnTo>
                  <a:lnTo>
                    <a:pt x="459" y="124"/>
                  </a:lnTo>
                  <a:lnTo>
                    <a:pt x="457" y="124"/>
                  </a:lnTo>
                  <a:lnTo>
                    <a:pt x="455" y="120"/>
                  </a:lnTo>
                  <a:lnTo>
                    <a:pt x="453" y="119"/>
                  </a:lnTo>
                  <a:lnTo>
                    <a:pt x="451" y="119"/>
                  </a:lnTo>
                  <a:lnTo>
                    <a:pt x="449" y="119"/>
                  </a:lnTo>
                  <a:lnTo>
                    <a:pt x="449" y="120"/>
                  </a:lnTo>
                  <a:lnTo>
                    <a:pt x="451" y="122"/>
                  </a:lnTo>
                  <a:lnTo>
                    <a:pt x="455" y="126"/>
                  </a:lnTo>
                  <a:lnTo>
                    <a:pt x="455" y="128"/>
                  </a:lnTo>
                  <a:lnTo>
                    <a:pt x="455" y="130"/>
                  </a:lnTo>
                  <a:lnTo>
                    <a:pt x="453" y="130"/>
                  </a:lnTo>
                  <a:lnTo>
                    <a:pt x="451" y="132"/>
                  </a:lnTo>
                  <a:lnTo>
                    <a:pt x="449" y="132"/>
                  </a:lnTo>
                  <a:lnTo>
                    <a:pt x="442" y="128"/>
                  </a:lnTo>
                  <a:lnTo>
                    <a:pt x="442" y="126"/>
                  </a:lnTo>
                  <a:lnTo>
                    <a:pt x="440" y="122"/>
                  </a:lnTo>
                  <a:lnTo>
                    <a:pt x="442" y="120"/>
                  </a:lnTo>
                  <a:lnTo>
                    <a:pt x="443" y="120"/>
                  </a:lnTo>
                  <a:lnTo>
                    <a:pt x="445" y="120"/>
                  </a:lnTo>
                  <a:lnTo>
                    <a:pt x="445" y="119"/>
                  </a:lnTo>
                  <a:lnTo>
                    <a:pt x="443" y="117"/>
                  </a:lnTo>
                  <a:lnTo>
                    <a:pt x="442" y="115"/>
                  </a:lnTo>
                  <a:lnTo>
                    <a:pt x="440" y="115"/>
                  </a:lnTo>
                  <a:lnTo>
                    <a:pt x="438" y="115"/>
                  </a:lnTo>
                  <a:lnTo>
                    <a:pt x="432" y="117"/>
                  </a:lnTo>
                  <a:lnTo>
                    <a:pt x="430" y="119"/>
                  </a:lnTo>
                  <a:lnTo>
                    <a:pt x="428" y="119"/>
                  </a:lnTo>
                  <a:lnTo>
                    <a:pt x="426" y="119"/>
                  </a:lnTo>
                  <a:lnTo>
                    <a:pt x="407" y="117"/>
                  </a:lnTo>
                  <a:lnTo>
                    <a:pt x="403" y="115"/>
                  </a:lnTo>
                  <a:lnTo>
                    <a:pt x="401" y="113"/>
                  </a:lnTo>
                  <a:lnTo>
                    <a:pt x="403" y="111"/>
                  </a:lnTo>
                  <a:lnTo>
                    <a:pt x="403" y="109"/>
                  </a:lnTo>
                  <a:lnTo>
                    <a:pt x="401" y="107"/>
                  </a:lnTo>
                  <a:lnTo>
                    <a:pt x="395" y="105"/>
                  </a:lnTo>
                  <a:lnTo>
                    <a:pt x="394" y="105"/>
                  </a:lnTo>
                  <a:lnTo>
                    <a:pt x="392" y="105"/>
                  </a:lnTo>
                  <a:lnTo>
                    <a:pt x="392" y="103"/>
                  </a:lnTo>
                  <a:lnTo>
                    <a:pt x="392" y="99"/>
                  </a:lnTo>
                  <a:lnTo>
                    <a:pt x="394" y="99"/>
                  </a:lnTo>
                  <a:lnTo>
                    <a:pt x="395" y="99"/>
                  </a:lnTo>
                  <a:lnTo>
                    <a:pt x="397" y="97"/>
                  </a:lnTo>
                  <a:lnTo>
                    <a:pt x="399" y="96"/>
                  </a:lnTo>
                  <a:lnTo>
                    <a:pt x="403" y="92"/>
                  </a:lnTo>
                  <a:lnTo>
                    <a:pt x="405" y="90"/>
                  </a:lnTo>
                  <a:lnTo>
                    <a:pt x="417" y="86"/>
                  </a:lnTo>
                  <a:lnTo>
                    <a:pt x="419" y="86"/>
                  </a:lnTo>
                  <a:lnTo>
                    <a:pt x="422" y="84"/>
                  </a:lnTo>
                  <a:lnTo>
                    <a:pt x="422" y="82"/>
                  </a:lnTo>
                  <a:lnTo>
                    <a:pt x="422" y="78"/>
                  </a:lnTo>
                  <a:lnTo>
                    <a:pt x="420" y="78"/>
                  </a:lnTo>
                  <a:lnTo>
                    <a:pt x="417" y="74"/>
                  </a:lnTo>
                  <a:lnTo>
                    <a:pt x="415" y="73"/>
                  </a:lnTo>
                  <a:lnTo>
                    <a:pt x="409" y="71"/>
                  </a:lnTo>
                  <a:lnTo>
                    <a:pt x="407" y="71"/>
                  </a:lnTo>
                  <a:lnTo>
                    <a:pt x="394" y="76"/>
                  </a:lnTo>
                  <a:lnTo>
                    <a:pt x="386" y="88"/>
                  </a:lnTo>
                  <a:lnTo>
                    <a:pt x="384" y="90"/>
                  </a:lnTo>
                  <a:lnTo>
                    <a:pt x="380" y="92"/>
                  </a:lnTo>
                  <a:lnTo>
                    <a:pt x="365" y="96"/>
                  </a:lnTo>
                  <a:lnTo>
                    <a:pt x="363" y="96"/>
                  </a:lnTo>
                  <a:lnTo>
                    <a:pt x="361" y="96"/>
                  </a:lnTo>
                  <a:lnTo>
                    <a:pt x="359" y="97"/>
                  </a:lnTo>
                  <a:lnTo>
                    <a:pt x="357" y="97"/>
                  </a:lnTo>
                  <a:lnTo>
                    <a:pt x="357" y="99"/>
                  </a:lnTo>
                  <a:lnTo>
                    <a:pt x="353" y="101"/>
                  </a:lnTo>
                  <a:lnTo>
                    <a:pt x="353" y="99"/>
                  </a:lnTo>
                  <a:lnTo>
                    <a:pt x="351" y="96"/>
                  </a:lnTo>
                  <a:lnTo>
                    <a:pt x="351" y="94"/>
                  </a:lnTo>
                  <a:lnTo>
                    <a:pt x="349" y="92"/>
                  </a:lnTo>
                  <a:lnTo>
                    <a:pt x="347" y="90"/>
                  </a:lnTo>
                  <a:lnTo>
                    <a:pt x="347" y="92"/>
                  </a:lnTo>
                  <a:lnTo>
                    <a:pt x="346" y="92"/>
                  </a:lnTo>
                  <a:lnTo>
                    <a:pt x="344" y="99"/>
                  </a:lnTo>
                  <a:lnTo>
                    <a:pt x="344" y="103"/>
                  </a:lnTo>
                  <a:lnTo>
                    <a:pt x="344" y="107"/>
                  </a:lnTo>
                  <a:lnTo>
                    <a:pt x="342" y="109"/>
                  </a:lnTo>
                  <a:lnTo>
                    <a:pt x="340" y="109"/>
                  </a:lnTo>
                  <a:lnTo>
                    <a:pt x="332" y="107"/>
                  </a:lnTo>
                  <a:lnTo>
                    <a:pt x="330" y="101"/>
                  </a:lnTo>
                  <a:lnTo>
                    <a:pt x="332" y="99"/>
                  </a:lnTo>
                  <a:lnTo>
                    <a:pt x="334" y="97"/>
                  </a:lnTo>
                  <a:lnTo>
                    <a:pt x="336" y="96"/>
                  </a:lnTo>
                  <a:lnTo>
                    <a:pt x="334" y="94"/>
                  </a:lnTo>
                  <a:lnTo>
                    <a:pt x="332" y="94"/>
                  </a:lnTo>
                  <a:lnTo>
                    <a:pt x="326" y="96"/>
                  </a:lnTo>
                  <a:lnTo>
                    <a:pt x="324" y="96"/>
                  </a:lnTo>
                  <a:lnTo>
                    <a:pt x="324" y="99"/>
                  </a:lnTo>
                  <a:lnTo>
                    <a:pt x="322" y="101"/>
                  </a:lnTo>
                  <a:lnTo>
                    <a:pt x="322" y="103"/>
                  </a:lnTo>
                  <a:lnTo>
                    <a:pt x="319" y="105"/>
                  </a:lnTo>
                  <a:lnTo>
                    <a:pt x="315" y="105"/>
                  </a:lnTo>
                  <a:lnTo>
                    <a:pt x="315" y="103"/>
                  </a:lnTo>
                  <a:lnTo>
                    <a:pt x="315" y="101"/>
                  </a:lnTo>
                  <a:lnTo>
                    <a:pt x="315" y="99"/>
                  </a:lnTo>
                  <a:lnTo>
                    <a:pt x="311" y="96"/>
                  </a:lnTo>
                  <a:lnTo>
                    <a:pt x="307" y="94"/>
                  </a:lnTo>
                  <a:lnTo>
                    <a:pt x="305" y="90"/>
                  </a:lnTo>
                  <a:lnTo>
                    <a:pt x="305" y="88"/>
                  </a:lnTo>
                  <a:lnTo>
                    <a:pt x="305" y="84"/>
                  </a:lnTo>
                  <a:lnTo>
                    <a:pt x="307" y="82"/>
                  </a:lnTo>
                  <a:lnTo>
                    <a:pt x="309" y="80"/>
                  </a:lnTo>
                  <a:lnTo>
                    <a:pt x="313" y="82"/>
                  </a:lnTo>
                  <a:lnTo>
                    <a:pt x="313" y="84"/>
                  </a:lnTo>
                  <a:lnTo>
                    <a:pt x="313" y="86"/>
                  </a:lnTo>
                  <a:lnTo>
                    <a:pt x="315" y="86"/>
                  </a:lnTo>
                  <a:lnTo>
                    <a:pt x="317" y="80"/>
                  </a:lnTo>
                  <a:lnTo>
                    <a:pt x="315" y="76"/>
                  </a:lnTo>
                  <a:lnTo>
                    <a:pt x="317" y="74"/>
                  </a:lnTo>
                  <a:lnTo>
                    <a:pt x="317" y="73"/>
                  </a:lnTo>
                  <a:lnTo>
                    <a:pt x="319" y="71"/>
                  </a:lnTo>
                  <a:lnTo>
                    <a:pt x="321" y="67"/>
                  </a:lnTo>
                  <a:lnTo>
                    <a:pt x="321" y="65"/>
                  </a:lnTo>
                  <a:lnTo>
                    <a:pt x="322" y="57"/>
                  </a:lnTo>
                  <a:lnTo>
                    <a:pt x="321" y="55"/>
                  </a:lnTo>
                  <a:lnTo>
                    <a:pt x="319" y="53"/>
                  </a:lnTo>
                  <a:lnTo>
                    <a:pt x="317" y="53"/>
                  </a:lnTo>
                  <a:lnTo>
                    <a:pt x="313" y="55"/>
                  </a:lnTo>
                  <a:lnTo>
                    <a:pt x="311" y="57"/>
                  </a:lnTo>
                  <a:lnTo>
                    <a:pt x="307" y="57"/>
                  </a:lnTo>
                  <a:lnTo>
                    <a:pt x="307" y="59"/>
                  </a:lnTo>
                  <a:lnTo>
                    <a:pt x="305" y="61"/>
                  </a:lnTo>
                  <a:lnTo>
                    <a:pt x="305" y="63"/>
                  </a:lnTo>
                  <a:lnTo>
                    <a:pt x="307" y="65"/>
                  </a:lnTo>
                  <a:lnTo>
                    <a:pt x="309" y="65"/>
                  </a:lnTo>
                  <a:lnTo>
                    <a:pt x="309" y="69"/>
                  </a:lnTo>
                  <a:lnTo>
                    <a:pt x="307" y="74"/>
                  </a:lnTo>
                  <a:lnTo>
                    <a:pt x="305" y="76"/>
                  </a:lnTo>
                  <a:lnTo>
                    <a:pt x="305" y="74"/>
                  </a:lnTo>
                  <a:lnTo>
                    <a:pt x="301" y="78"/>
                  </a:lnTo>
                  <a:lnTo>
                    <a:pt x="298" y="82"/>
                  </a:lnTo>
                  <a:lnTo>
                    <a:pt x="296" y="90"/>
                  </a:lnTo>
                  <a:lnTo>
                    <a:pt x="292" y="94"/>
                  </a:lnTo>
                  <a:lnTo>
                    <a:pt x="292" y="90"/>
                  </a:lnTo>
                  <a:lnTo>
                    <a:pt x="290" y="88"/>
                  </a:lnTo>
                  <a:lnTo>
                    <a:pt x="288" y="86"/>
                  </a:lnTo>
                  <a:lnTo>
                    <a:pt x="286" y="84"/>
                  </a:lnTo>
                  <a:lnTo>
                    <a:pt x="284" y="84"/>
                  </a:lnTo>
                  <a:lnTo>
                    <a:pt x="284" y="86"/>
                  </a:lnTo>
                  <a:lnTo>
                    <a:pt x="284" y="88"/>
                  </a:lnTo>
                  <a:lnTo>
                    <a:pt x="282" y="88"/>
                  </a:lnTo>
                  <a:lnTo>
                    <a:pt x="276" y="88"/>
                  </a:lnTo>
                  <a:lnTo>
                    <a:pt x="273" y="86"/>
                  </a:lnTo>
                  <a:lnTo>
                    <a:pt x="273" y="84"/>
                  </a:lnTo>
                  <a:lnTo>
                    <a:pt x="271" y="82"/>
                  </a:lnTo>
                  <a:lnTo>
                    <a:pt x="271" y="78"/>
                  </a:lnTo>
                  <a:lnTo>
                    <a:pt x="271" y="71"/>
                  </a:lnTo>
                  <a:lnTo>
                    <a:pt x="273" y="69"/>
                  </a:lnTo>
                  <a:lnTo>
                    <a:pt x="274" y="69"/>
                  </a:lnTo>
                  <a:lnTo>
                    <a:pt x="276" y="67"/>
                  </a:lnTo>
                  <a:lnTo>
                    <a:pt x="276" y="61"/>
                  </a:lnTo>
                  <a:lnTo>
                    <a:pt x="276" y="55"/>
                  </a:lnTo>
                  <a:lnTo>
                    <a:pt x="276" y="53"/>
                  </a:lnTo>
                  <a:lnTo>
                    <a:pt x="274" y="53"/>
                  </a:lnTo>
                  <a:lnTo>
                    <a:pt x="273" y="51"/>
                  </a:lnTo>
                  <a:lnTo>
                    <a:pt x="269" y="49"/>
                  </a:lnTo>
                  <a:lnTo>
                    <a:pt x="267" y="49"/>
                  </a:lnTo>
                  <a:lnTo>
                    <a:pt x="263" y="51"/>
                  </a:lnTo>
                  <a:lnTo>
                    <a:pt x="261" y="53"/>
                  </a:lnTo>
                  <a:lnTo>
                    <a:pt x="259" y="55"/>
                  </a:lnTo>
                  <a:lnTo>
                    <a:pt x="259" y="57"/>
                  </a:lnTo>
                  <a:lnTo>
                    <a:pt x="261" y="59"/>
                  </a:lnTo>
                  <a:lnTo>
                    <a:pt x="263" y="61"/>
                  </a:lnTo>
                  <a:lnTo>
                    <a:pt x="263" y="69"/>
                  </a:lnTo>
                  <a:lnTo>
                    <a:pt x="263" y="71"/>
                  </a:lnTo>
                  <a:lnTo>
                    <a:pt x="263" y="74"/>
                  </a:lnTo>
                  <a:lnTo>
                    <a:pt x="259" y="74"/>
                  </a:lnTo>
                  <a:lnTo>
                    <a:pt x="250" y="74"/>
                  </a:lnTo>
                  <a:lnTo>
                    <a:pt x="242" y="74"/>
                  </a:lnTo>
                  <a:lnTo>
                    <a:pt x="236" y="73"/>
                  </a:lnTo>
                  <a:lnTo>
                    <a:pt x="230" y="73"/>
                  </a:lnTo>
                  <a:lnTo>
                    <a:pt x="228" y="73"/>
                  </a:lnTo>
                  <a:lnTo>
                    <a:pt x="228" y="78"/>
                  </a:lnTo>
                  <a:lnTo>
                    <a:pt x="226" y="80"/>
                  </a:lnTo>
                  <a:lnTo>
                    <a:pt x="232" y="84"/>
                  </a:lnTo>
                  <a:lnTo>
                    <a:pt x="234" y="84"/>
                  </a:lnTo>
                  <a:lnTo>
                    <a:pt x="238" y="84"/>
                  </a:lnTo>
                  <a:lnTo>
                    <a:pt x="238" y="88"/>
                  </a:lnTo>
                  <a:lnTo>
                    <a:pt x="238" y="94"/>
                  </a:lnTo>
                  <a:lnTo>
                    <a:pt x="236" y="99"/>
                  </a:lnTo>
                  <a:lnTo>
                    <a:pt x="236" y="103"/>
                  </a:lnTo>
                  <a:lnTo>
                    <a:pt x="234" y="103"/>
                  </a:lnTo>
                  <a:lnTo>
                    <a:pt x="232" y="101"/>
                  </a:lnTo>
                  <a:lnTo>
                    <a:pt x="230" y="99"/>
                  </a:lnTo>
                  <a:lnTo>
                    <a:pt x="232" y="96"/>
                  </a:lnTo>
                  <a:lnTo>
                    <a:pt x="230" y="92"/>
                  </a:lnTo>
                  <a:lnTo>
                    <a:pt x="228" y="92"/>
                  </a:lnTo>
                  <a:lnTo>
                    <a:pt x="225" y="88"/>
                  </a:lnTo>
                  <a:lnTo>
                    <a:pt x="225" y="84"/>
                  </a:lnTo>
                  <a:lnTo>
                    <a:pt x="226" y="80"/>
                  </a:lnTo>
                  <a:lnTo>
                    <a:pt x="226" y="78"/>
                  </a:lnTo>
                  <a:lnTo>
                    <a:pt x="225" y="78"/>
                  </a:lnTo>
                  <a:lnTo>
                    <a:pt x="223" y="78"/>
                  </a:lnTo>
                  <a:lnTo>
                    <a:pt x="219" y="78"/>
                  </a:lnTo>
                  <a:lnTo>
                    <a:pt x="217" y="78"/>
                  </a:lnTo>
                  <a:lnTo>
                    <a:pt x="217" y="80"/>
                  </a:lnTo>
                  <a:lnTo>
                    <a:pt x="211" y="84"/>
                  </a:lnTo>
                  <a:lnTo>
                    <a:pt x="209" y="82"/>
                  </a:lnTo>
                  <a:lnTo>
                    <a:pt x="201" y="82"/>
                  </a:lnTo>
                  <a:lnTo>
                    <a:pt x="200" y="82"/>
                  </a:lnTo>
                  <a:lnTo>
                    <a:pt x="196" y="76"/>
                  </a:lnTo>
                  <a:lnTo>
                    <a:pt x="192" y="71"/>
                  </a:lnTo>
                  <a:lnTo>
                    <a:pt x="188" y="69"/>
                  </a:lnTo>
                  <a:lnTo>
                    <a:pt x="184" y="65"/>
                  </a:lnTo>
                  <a:lnTo>
                    <a:pt x="178" y="61"/>
                  </a:lnTo>
                  <a:lnTo>
                    <a:pt x="171" y="55"/>
                  </a:lnTo>
                  <a:lnTo>
                    <a:pt x="163" y="53"/>
                  </a:lnTo>
                  <a:lnTo>
                    <a:pt x="159" y="51"/>
                  </a:lnTo>
                  <a:lnTo>
                    <a:pt x="155" y="51"/>
                  </a:lnTo>
                  <a:lnTo>
                    <a:pt x="148" y="53"/>
                  </a:lnTo>
                  <a:lnTo>
                    <a:pt x="146" y="53"/>
                  </a:lnTo>
                  <a:lnTo>
                    <a:pt x="144" y="55"/>
                  </a:lnTo>
                  <a:lnTo>
                    <a:pt x="142" y="57"/>
                  </a:lnTo>
                  <a:lnTo>
                    <a:pt x="140" y="59"/>
                  </a:lnTo>
                  <a:lnTo>
                    <a:pt x="132" y="59"/>
                  </a:lnTo>
                  <a:lnTo>
                    <a:pt x="130" y="59"/>
                  </a:lnTo>
                  <a:lnTo>
                    <a:pt x="127" y="57"/>
                  </a:lnTo>
                  <a:lnTo>
                    <a:pt x="125" y="55"/>
                  </a:lnTo>
                  <a:lnTo>
                    <a:pt x="121" y="53"/>
                  </a:lnTo>
                  <a:lnTo>
                    <a:pt x="119" y="53"/>
                  </a:lnTo>
                  <a:lnTo>
                    <a:pt x="117" y="51"/>
                  </a:lnTo>
                  <a:lnTo>
                    <a:pt x="111" y="46"/>
                  </a:lnTo>
                  <a:lnTo>
                    <a:pt x="109" y="44"/>
                  </a:lnTo>
                  <a:lnTo>
                    <a:pt x="107" y="38"/>
                  </a:lnTo>
                  <a:lnTo>
                    <a:pt x="107" y="34"/>
                  </a:lnTo>
                  <a:lnTo>
                    <a:pt x="111" y="26"/>
                  </a:lnTo>
                  <a:lnTo>
                    <a:pt x="111" y="25"/>
                  </a:lnTo>
                  <a:lnTo>
                    <a:pt x="111" y="23"/>
                  </a:lnTo>
                  <a:lnTo>
                    <a:pt x="111" y="21"/>
                  </a:lnTo>
                  <a:lnTo>
                    <a:pt x="115" y="17"/>
                  </a:lnTo>
                  <a:lnTo>
                    <a:pt x="117" y="15"/>
                  </a:lnTo>
                  <a:lnTo>
                    <a:pt x="119" y="15"/>
                  </a:lnTo>
                  <a:lnTo>
                    <a:pt x="121" y="15"/>
                  </a:lnTo>
                  <a:lnTo>
                    <a:pt x="129" y="17"/>
                  </a:lnTo>
                  <a:lnTo>
                    <a:pt x="132" y="19"/>
                  </a:lnTo>
                  <a:lnTo>
                    <a:pt x="134" y="19"/>
                  </a:lnTo>
                  <a:lnTo>
                    <a:pt x="136" y="19"/>
                  </a:lnTo>
                  <a:lnTo>
                    <a:pt x="138" y="19"/>
                  </a:lnTo>
                  <a:lnTo>
                    <a:pt x="152" y="13"/>
                  </a:lnTo>
                  <a:lnTo>
                    <a:pt x="161" y="9"/>
                  </a:lnTo>
                  <a:lnTo>
                    <a:pt x="165" y="7"/>
                  </a:lnTo>
                  <a:lnTo>
                    <a:pt x="167" y="3"/>
                  </a:lnTo>
                  <a:lnTo>
                    <a:pt x="169" y="3"/>
                  </a:lnTo>
                  <a:lnTo>
                    <a:pt x="177" y="3"/>
                  </a:lnTo>
                  <a:lnTo>
                    <a:pt x="180" y="3"/>
                  </a:lnTo>
                  <a:lnTo>
                    <a:pt x="182" y="9"/>
                  </a:lnTo>
                  <a:lnTo>
                    <a:pt x="182" y="11"/>
                  </a:lnTo>
                  <a:lnTo>
                    <a:pt x="180" y="11"/>
                  </a:lnTo>
                  <a:lnTo>
                    <a:pt x="180" y="13"/>
                  </a:lnTo>
                  <a:lnTo>
                    <a:pt x="184" y="15"/>
                  </a:lnTo>
                  <a:lnTo>
                    <a:pt x="192" y="17"/>
                  </a:lnTo>
                  <a:lnTo>
                    <a:pt x="192" y="15"/>
                  </a:lnTo>
                  <a:lnTo>
                    <a:pt x="198" y="15"/>
                  </a:lnTo>
                  <a:lnTo>
                    <a:pt x="201" y="17"/>
                  </a:lnTo>
                  <a:lnTo>
                    <a:pt x="203" y="19"/>
                  </a:lnTo>
                  <a:lnTo>
                    <a:pt x="207" y="21"/>
                  </a:lnTo>
                  <a:lnTo>
                    <a:pt x="209" y="21"/>
                  </a:lnTo>
                  <a:lnTo>
                    <a:pt x="213" y="21"/>
                  </a:lnTo>
                  <a:lnTo>
                    <a:pt x="217" y="21"/>
                  </a:lnTo>
                  <a:lnTo>
                    <a:pt x="219" y="21"/>
                  </a:lnTo>
                  <a:lnTo>
                    <a:pt x="221" y="21"/>
                  </a:lnTo>
                  <a:lnTo>
                    <a:pt x="223" y="21"/>
                  </a:lnTo>
                  <a:lnTo>
                    <a:pt x="223" y="23"/>
                  </a:lnTo>
                  <a:lnTo>
                    <a:pt x="226" y="23"/>
                  </a:lnTo>
                  <a:lnTo>
                    <a:pt x="228" y="25"/>
                  </a:lnTo>
                  <a:lnTo>
                    <a:pt x="230" y="25"/>
                  </a:lnTo>
                  <a:lnTo>
                    <a:pt x="230" y="26"/>
                  </a:lnTo>
                  <a:lnTo>
                    <a:pt x="236" y="32"/>
                  </a:lnTo>
                  <a:lnTo>
                    <a:pt x="242" y="36"/>
                  </a:lnTo>
                  <a:lnTo>
                    <a:pt x="244" y="38"/>
                  </a:lnTo>
                  <a:lnTo>
                    <a:pt x="242" y="38"/>
                  </a:lnTo>
                  <a:lnTo>
                    <a:pt x="240" y="40"/>
                  </a:lnTo>
                  <a:lnTo>
                    <a:pt x="242" y="48"/>
                  </a:lnTo>
                  <a:lnTo>
                    <a:pt x="240" y="49"/>
                  </a:lnTo>
                  <a:lnTo>
                    <a:pt x="240" y="53"/>
                  </a:lnTo>
                  <a:lnTo>
                    <a:pt x="240" y="55"/>
                  </a:lnTo>
                  <a:lnTo>
                    <a:pt x="238" y="59"/>
                  </a:lnTo>
                  <a:lnTo>
                    <a:pt x="236" y="61"/>
                  </a:lnTo>
                  <a:lnTo>
                    <a:pt x="234" y="61"/>
                  </a:lnTo>
                  <a:lnTo>
                    <a:pt x="232" y="63"/>
                  </a:lnTo>
                  <a:lnTo>
                    <a:pt x="232" y="65"/>
                  </a:lnTo>
                  <a:lnTo>
                    <a:pt x="238" y="67"/>
                  </a:lnTo>
                  <a:lnTo>
                    <a:pt x="240" y="67"/>
                  </a:lnTo>
                  <a:lnTo>
                    <a:pt x="242" y="65"/>
                  </a:lnTo>
                  <a:lnTo>
                    <a:pt x="242" y="63"/>
                  </a:lnTo>
                  <a:lnTo>
                    <a:pt x="242" y="61"/>
                  </a:lnTo>
                  <a:lnTo>
                    <a:pt x="242" y="59"/>
                  </a:lnTo>
                  <a:lnTo>
                    <a:pt x="246" y="57"/>
                  </a:lnTo>
                  <a:lnTo>
                    <a:pt x="248" y="57"/>
                  </a:lnTo>
                  <a:lnTo>
                    <a:pt x="248" y="61"/>
                  </a:lnTo>
                  <a:lnTo>
                    <a:pt x="251" y="63"/>
                  </a:lnTo>
                  <a:lnTo>
                    <a:pt x="251" y="61"/>
                  </a:lnTo>
                  <a:lnTo>
                    <a:pt x="253" y="53"/>
                  </a:lnTo>
                  <a:lnTo>
                    <a:pt x="257" y="48"/>
                  </a:lnTo>
                  <a:lnTo>
                    <a:pt x="261" y="42"/>
                  </a:lnTo>
                  <a:lnTo>
                    <a:pt x="263" y="40"/>
                  </a:lnTo>
                  <a:lnTo>
                    <a:pt x="267" y="40"/>
                  </a:lnTo>
                  <a:lnTo>
                    <a:pt x="273" y="42"/>
                  </a:lnTo>
                  <a:lnTo>
                    <a:pt x="276" y="42"/>
                  </a:lnTo>
                  <a:lnTo>
                    <a:pt x="280" y="44"/>
                  </a:lnTo>
                  <a:lnTo>
                    <a:pt x="282" y="46"/>
                  </a:lnTo>
                  <a:lnTo>
                    <a:pt x="284" y="49"/>
                  </a:lnTo>
                  <a:lnTo>
                    <a:pt x="288" y="53"/>
                  </a:lnTo>
                  <a:lnTo>
                    <a:pt x="294" y="55"/>
                  </a:lnTo>
                  <a:lnTo>
                    <a:pt x="296" y="55"/>
                  </a:lnTo>
                  <a:lnTo>
                    <a:pt x="299" y="53"/>
                  </a:lnTo>
                  <a:lnTo>
                    <a:pt x="301" y="49"/>
                  </a:lnTo>
                  <a:lnTo>
                    <a:pt x="299" y="48"/>
                  </a:lnTo>
                  <a:lnTo>
                    <a:pt x="299" y="49"/>
                  </a:lnTo>
                  <a:lnTo>
                    <a:pt x="298" y="48"/>
                  </a:lnTo>
                  <a:lnTo>
                    <a:pt x="299" y="46"/>
                  </a:lnTo>
                  <a:lnTo>
                    <a:pt x="301" y="46"/>
                  </a:lnTo>
                  <a:lnTo>
                    <a:pt x="313" y="48"/>
                  </a:lnTo>
                  <a:lnTo>
                    <a:pt x="315" y="49"/>
                  </a:lnTo>
                  <a:lnTo>
                    <a:pt x="317" y="49"/>
                  </a:lnTo>
                  <a:lnTo>
                    <a:pt x="319" y="48"/>
                  </a:lnTo>
                  <a:lnTo>
                    <a:pt x="324" y="48"/>
                  </a:lnTo>
                  <a:lnTo>
                    <a:pt x="330" y="44"/>
                  </a:lnTo>
                  <a:lnTo>
                    <a:pt x="336" y="42"/>
                  </a:lnTo>
                  <a:lnTo>
                    <a:pt x="340" y="42"/>
                  </a:lnTo>
                  <a:lnTo>
                    <a:pt x="344" y="42"/>
                  </a:lnTo>
                  <a:lnTo>
                    <a:pt x="346" y="40"/>
                  </a:lnTo>
                  <a:lnTo>
                    <a:pt x="357" y="38"/>
                  </a:lnTo>
                  <a:lnTo>
                    <a:pt x="367" y="36"/>
                  </a:lnTo>
                  <a:lnTo>
                    <a:pt x="371" y="34"/>
                  </a:lnTo>
                  <a:lnTo>
                    <a:pt x="376" y="32"/>
                  </a:lnTo>
                  <a:lnTo>
                    <a:pt x="382" y="32"/>
                  </a:lnTo>
                  <a:lnTo>
                    <a:pt x="386" y="32"/>
                  </a:lnTo>
                  <a:lnTo>
                    <a:pt x="392" y="32"/>
                  </a:lnTo>
                  <a:lnTo>
                    <a:pt x="394" y="30"/>
                  </a:lnTo>
                  <a:lnTo>
                    <a:pt x="403" y="32"/>
                  </a:lnTo>
                  <a:lnTo>
                    <a:pt x="411" y="32"/>
                  </a:lnTo>
                  <a:lnTo>
                    <a:pt x="417" y="30"/>
                  </a:lnTo>
                  <a:lnTo>
                    <a:pt x="420" y="30"/>
                  </a:lnTo>
                  <a:lnTo>
                    <a:pt x="422" y="30"/>
                  </a:lnTo>
                  <a:lnTo>
                    <a:pt x="424" y="30"/>
                  </a:lnTo>
                  <a:lnTo>
                    <a:pt x="428" y="34"/>
                  </a:lnTo>
                  <a:lnTo>
                    <a:pt x="434" y="36"/>
                  </a:lnTo>
                  <a:lnTo>
                    <a:pt x="438" y="36"/>
                  </a:lnTo>
                  <a:lnTo>
                    <a:pt x="447" y="40"/>
                  </a:lnTo>
                  <a:lnTo>
                    <a:pt x="453" y="42"/>
                  </a:lnTo>
                  <a:lnTo>
                    <a:pt x="461" y="46"/>
                  </a:lnTo>
                  <a:lnTo>
                    <a:pt x="459" y="49"/>
                  </a:lnTo>
                  <a:lnTo>
                    <a:pt x="461" y="51"/>
                  </a:lnTo>
                  <a:lnTo>
                    <a:pt x="463" y="51"/>
                  </a:lnTo>
                  <a:lnTo>
                    <a:pt x="468" y="57"/>
                  </a:lnTo>
                  <a:lnTo>
                    <a:pt x="468" y="59"/>
                  </a:lnTo>
                  <a:lnTo>
                    <a:pt x="470" y="61"/>
                  </a:lnTo>
                  <a:lnTo>
                    <a:pt x="472" y="61"/>
                  </a:lnTo>
                  <a:lnTo>
                    <a:pt x="474" y="61"/>
                  </a:lnTo>
                  <a:lnTo>
                    <a:pt x="484" y="61"/>
                  </a:lnTo>
                  <a:lnTo>
                    <a:pt x="486" y="63"/>
                  </a:lnTo>
                  <a:lnTo>
                    <a:pt x="486" y="65"/>
                  </a:lnTo>
                  <a:lnTo>
                    <a:pt x="486" y="71"/>
                  </a:lnTo>
                  <a:lnTo>
                    <a:pt x="484" y="74"/>
                  </a:lnTo>
                  <a:lnTo>
                    <a:pt x="482" y="76"/>
                  </a:lnTo>
                  <a:lnTo>
                    <a:pt x="480" y="74"/>
                  </a:lnTo>
                  <a:lnTo>
                    <a:pt x="480" y="73"/>
                  </a:lnTo>
                  <a:lnTo>
                    <a:pt x="474" y="73"/>
                  </a:lnTo>
                  <a:lnTo>
                    <a:pt x="468" y="76"/>
                  </a:lnTo>
                  <a:lnTo>
                    <a:pt x="467" y="78"/>
                  </a:lnTo>
                  <a:lnTo>
                    <a:pt x="467" y="80"/>
                  </a:lnTo>
                  <a:lnTo>
                    <a:pt x="467" y="96"/>
                  </a:lnTo>
                  <a:lnTo>
                    <a:pt x="470" y="96"/>
                  </a:lnTo>
                  <a:lnTo>
                    <a:pt x="472" y="97"/>
                  </a:lnTo>
                  <a:lnTo>
                    <a:pt x="472" y="103"/>
                  </a:lnTo>
                  <a:lnTo>
                    <a:pt x="474" y="103"/>
                  </a:lnTo>
                  <a:lnTo>
                    <a:pt x="476" y="101"/>
                  </a:lnTo>
                  <a:lnTo>
                    <a:pt x="474" y="99"/>
                  </a:lnTo>
                  <a:lnTo>
                    <a:pt x="472" y="94"/>
                  </a:lnTo>
                  <a:lnTo>
                    <a:pt x="474" y="92"/>
                  </a:lnTo>
                  <a:lnTo>
                    <a:pt x="480" y="84"/>
                  </a:lnTo>
                  <a:lnTo>
                    <a:pt x="482" y="84"/>
                  </a:lnTo>
                  <a:lnTo>
                    <a:pt x="484" y="86"/>
                  </a:lnTo>
                  <a:lnTo>
                    <a:pt x="488" y="90"/>
                  </a:lnTo>
                  <a:lnTo>
                    <a:pt x="492" y="94"/>
                  </a:lnTo>
                  <a:lnTo>
                    <a:pt x="493" y="94"/>
                  </a:lnTo>
                  <a:lnTo>
                    <a:pt x="495" y="96"/>
                  </a:lnTo>
                  <a:lnTo>
                    <a:pt x="495" y="99"/>
                  </a:lnTo>
                  <a:lnTo>
                    <a:pt x="493" y="101"/>
                  </a:lnTo>
                  <a:lnTo>
                    <a:pt x="493" y="107"/>
                  </a:lnTo>
                  <a:lnTo>
                    <a:pt x="495" y="109"/>
                  </a:lnTo>
                  <a:lnTo>
                    <a:pt x="497" y="113"/>
                  </a:lnTo>
                  <a:lnTo>
                    <a:pt x="499" y="117"/>
                  </a:lnTo>
                  <a:lnTo>
                    <a:pt x="501" y="117"/>
                  </a:lnTo>
                  <a:lnTo>
                    <a:pt x="503" y="113"/>
                  </a:lnTo>
                  <a:lnTo>
                    <a:pt x="501" y="111"/>
                  </a:lnTo>
                  <a:lnTo>
                    <a:pt x="503" y="109"/>
                  </a:lnTo>
                  <a:lnTo>
                    <a:pt x="507" y="111"/>
                  </a:lnTo>
                  <a:lnTo>
                    <a:pt x="509" y="107"/>
                  </a:lnTo>
                  <a:lnTo>
                    <a:pt x="507" y="103"/>
                  </a:lnTo>
                  <a:lnTo>
                    <a:pt x="505" y="99"/>
                  </a:lnTo>
                  <a:lnTo>
                    <a:pt x="505" y="96"/>
                  </a:lnTo>
                  <a:lnTo>
                    <a:pt x="501" y="90"/>
                  </a:lnTo>
                  <a:lnTo>
                    <a:pt x="501" y="86"/>
                  </a:lnTo>
                  <a:lnTo>
                    <a:pt x="503" y="84"/>
                  </a:lnTo>
                  <a:lnTo>
                    <a:pt x="503" y="82"/>
                  </a:lnTo>
                  <a:lnTo>
                    <a:pt x="505" y="82"/>
                  </a:lnTo>
                  <a:lnTo>
                    <a:pt x="505" y="80"/>
                  </a:lnTo>
                  <a:lnTo>
                    <a:pt x="505" y="78"/>
                  </a:lnTo>
                  <a:lnTo>
                    <a:pt x="503" y="78"/>
                  </a:lnTo>
                  <a:lnTo>
                    <a:pt x="501" y="78"/>
                  </a:lnTo>
                  <a:lnTo>
                    <a:pt x="505" y="76"/>
                  </a:lnTo>
                  <a:lnTo>
                    <a:pt x="515" y="73"/>
                  </a:lnTo>
                  <a:lnTo>
                    <a:pt x="516" y="73"/>
                  </a:lnTo>
                  <a:lnTo>
                    <a:pt x="522" y="69"/>
                  </a:lnTo>
                  <a:lnTo>
                    <a:pt x="530" y="63"/>
                  </a:lnTo>
                  <a:lnTo>
                    <a:pt x="534" y="59"/>
                  </a:lnTo>
                  <a:lnTo>
                    <a:pt x="538" y="59"/>
                  </a:lnTo>
                  <a:lnTo>
                    <a:pt x="541" y="57"/>
                  </a:lnTo>
                  <a:lnTo>
                    <a:pt x="543" y="55"/>
                  </a:lnTo>
                  <a:lnTo>
                    <a:pt x="545" y="55"/>
                  </a:lnTo>
                  <a:lnTo>
                    <a:pt x="549" y="55"/>
                  </a:lnTo>
                  <a:lnTo>
                    <a:pt x="555" y="55"/>
                  </a:lnTo>
                  <a:lnTo>
                    <a:pt x="557" y="55"/>
                  </a:lnTo>
                  <a:lnTo>
                    <a:pt x="559" y="53"/>
                  </a:lnTo>
                  <a:lnTo>
                    <a:pt x="564" y="53"/>
                  </a:lnTo>
                  <a:lnTo>
                    <a:pt x="568" y="55"/>
                  </a:lnTo>
                  <a:lnTo>
                    <a:pt x="576" y="55"/>
                  </a:lnTo>
                  <a:lnTo>
                    <a:pt x="580" y="55"/>
                  </a:lnTo>
                  <a:lnTo>
                    <a:pt x="584" y="55"/>
                  </a:lnTo>
                  <a:lnTo>
                    <a:pt x="595" y="51"/>
                  </a:lnTo>
                  <a:lnTo>
                    <a:pt x="597" y="51"/>
                  </a:lnTo>
                  <a:lnTo>
                    <a:pt x="613" y="55"/>
                  </a:lnTo>
                  <a:lnTo>
                    <a:pt x="620" y="57"/>
                  </a:lnTo>
                  <a:lnTo>
                    <a:pt x="628" y="59"/>
                  </a:lnTo>
                  <a:lnTo>
                    <a:pt x="632" y="61"/>
                  </a:lnTo>
                  <a:lnTo>
                    <a:pt x="636" y="61"/>
                  </a:lnTo>
                  <a:lnTo>
                    <a:pt x="643" y="61"/>
                  </a:lnTo>
                  <a:lnTo>
                    <a:pt x="643" y="57"/>
                  </a:lnTo>
                  <a:lnTo>
                    <a:pt x="645" y="57"/>
                  </a:lnTo>
                  <a:lnTo>
                    <a:pt x="655" y="59"/>
                  </a:lnTo>
                  <a:lnTo>
                    <a:pt x="659" y="59"/>
                  </a:lnTo>
                  <a:lnTo>
                    <a:pt x="661" y="59"/>
                  </a:lnTo>
                  <a:lnTo>
                    <a:pt x="664" y="59"/>
                  </a:lnTo>
                  <a:lnTo>
                    <a:pt x="666" y="59"/>
                  </a:lnTo>
                  <a:lnTo>
                    <a:pt x="674" y="57"/>
                  </a:lnTo>
                  <a:lnTo>
                    <a:pt x="674" y="59"/>
                  </a:lnTo>
                  <a:lnTo>
                    <a:pt x="674" y="61"/>
                  </a:lnTo>
                  <a:lnTo>
                    <a:pt x="674" y="65"/>
                  </a:lnTo>
                  <a:lnTo>
                    <a:pt x="668" y="73"/>
                  </a:lnTo>
                  <a:lnTo>
                    <a:pt x="661" y="6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279" name="Freeform 6281"/>
            <p:cNvSpPr>
              <a:spLocks noEditPoints="1"/>
            </p:cNvSpPr>
            <p:nvPr/>
          </p:nvSpPr>
          <p:spPr bwMode="auto">
            <a:xfrm>
              <a:off x="2722563" y="1792288"/>
              <a:ext cx="2143125" cy="1905000"/>
            </a:xfrm>
            <a:custGeom>
              <a:avLst/>
              <a:gdLst>
                <a:gd name="T0" fmla="*/ 263 w 1350"/>
                <a:gd name="T1" fmla="*/ 697 h 1200"/>
                <a:gd name="T2" fmla="*/ 317 w 1350"/>
                <a:gd name="T3" fmla="*/ 668 h 1200"/>
                <a:gd name="T4" fmla="*/ 471 w 1350"/>
                <a:gd name="T5" fmla="*/ 816 h 1200"/>
                <a:gd name="T6" fmla="*/ 374 w 1350"/>
                <a:gd name="T7" fmla="*/ 718 h 1200"/>
                <a:gd name="T8" fmla="*/ 359 w 1350"/>
                <a:gd name="T9" fmla="*/ 731 h 1200"/>
                <a:gd name="T10" fmla="*/ 344 w 1350"/>
                <a:gd name="T11" fmla="*/ 718 h 1200"/>
                <a:gd name="T12" fmla="*/ 359 w 1350"/>
                <a:gd name="T13" fmla="*/ 691 h 1200"/>
                <a:gd name="T14" fmla="*/ 390 w 1350"/>
                <a:gd name="T15" fmla="*/ 762 h 1200"/>
                <a:gd name="T16" fmla="*/ 374 w 1350"/>
                <a:gd name="T17" fmla="*/ 739 h 1200"/>
                <a:gd name="T18" fmla="*/ 424 w 1350"/>
                <a:gd name="T19" fmla="*/ 760 h 1200"/>
                <a:gd name="T20" fmla="*/ 461 w 1350"/>
                <a:gd name="T21" fmla="*/ 783 h 1200"/>
                <a:gd name="T22" fmla="*/ 463 w 1350"/>
                <a:gd name="T23" fmla="*/ 810 h 1200"/>
                <a:gd name="T24" fmla="*/ 407 w 1350"/>
                <a:gd name="T25" fmla="*/ 802 h 1200"/>
                <a:gd name="T26" fmla="*/ 415 w 1350"/>
                <a:gd name="T27" fmla="*/ 787 h 1200"/>
                <a:gd name="T28" fmla="*/ 459 w 1350"/>
                <a:gd name="T29" fmla="*/ 779 h 1200"/>
                <a:gd name="T30" fmla="*/ 494 w 1350"/>
                <a:gd name="T31" fmla="*/ 812 h 1200"/>
                <a:gd name="T32" fmla="*/ 666 w 1350"/>
                <a:gd name="T33" fmla="*/ 985 h 1200"/>
                <a:gd name="T34" fmla="*/ 615 w 1350"/>
                <a:gd name="T35" fmla="*/ 927 h 1200"/>
                <a:gd name="T36" fmla="*/ 641 w 1350"/>
                <a:gd name="T37" fmla="*/ 954 h 1200"/>
                <a:gd name="T38" fmla="*/ 636 w 1350"/>
                <a:gd name="T39" fmla="*/ 908 h 1200"/>
                <a:gd name="T40" fmla="*/ 607 w 1350"/>
                <a:gd name="T41" fmla="*/ 916 h 1200"/>
                <a:gd name="T42" fmla="*/ 553 w 1350"/>
                <a:gd name="T43" fmla="*/ 874 h 1200"/>
                <a:gd name="T44" fmla="*/ 551 w 1350"/>
                <a:gd name="T45" fmla="*/ 868 h 1200"/>
                <a:gd name="T46" fmla="*/ 593 w 1350"/>
                <a:gd name="T47" fmla="*/ 889 h 1200"/>
                <a:gd name="T48" fmla="*/ 611 w 1350"/>
                <a:gd name="T49" fmla="*/ 879 h 1200"/>
                <a:gd name="T50" fmla="*/ 805 w 1350"/>
                <a:gd name="T51" fmla="*/ 1054 h 1200"/>
                <a:gd name="T52" fmla="*/ 851 w 1350"/>
                <a:gd name="T53" fmla="*/ 1069 h 1200"/>
                <a:gd name="T54" fmla="*/ 893 w 1350"/>
                <a:gd name="T55" fmla="*/ 1087 h 1200"/>
                <a:gd name="T56" fmla="*/ 912 w 1350"/>
                <a:gd name="T57" fmla="*/ 1090 h 1200"/>
                <a:gd name="T58" fmla="*/ 914 w 1350"/>
                <a:gd name="T59" fmla="*/ 1071 h 1200"/>
                <a:gd name="T60" fmla="*/ 951 w 1350"/>
                <a:gd name="T61" fmla="*/ 1087 h 1200"/>
                <a:gd name="T62" fmla="*/ 1079 w 1350"/>
                <a:gd name="T63" fmla="*/ 1144 h 1200"/>
                <a:gd name="T64" fmla="*/ 1026 w 1350"/>
                <a:gd name="T65" fmla="*/ 1148 h 1200"/>
                <a:gd name="T66" fmla="*/ 979 w 1350"/>
                <a:gd name="T67" fmla="*/ 1138 h 1200"/>
                <a:gd name="T68" fmla="*/ 1047 w 1350"/>
                <a:gd name="T69" fmla="*/ 1127 h 1200"/>
                <a:gd name="T70" fmla="*/ 1102 w 1350"/>
                <a:gd name="T71" fmla="*/ 1123 h 1200"/>
                <a:gd name="T72" fmla="*/ 1227 w 1350"/>
                <a:gd name="T73" fmla="*/ 1167 h 1200"/>
                <a:gd name="T74" fmla="*/ 1204 w 1350"/>
                <a:gd name="T75" fmla="*/ 1179 h 1200"/>
                <a:gd name="T76" fmla="*/ 1214 w 1350"/>
                <a:gd name="T77" fmla="*/ 1200 h 1200"/>
                <a:gd name="T78" fmla="*/ 1147 w 1350"/>
                <a:gd name="T79" fmla="*/ 1188 h 1200"/>
                <a:gd name="T80" fmla="*/ 1099 w 1350"/>
                <a:gd name="T81" fmla="*/ 1171 h 1200"/>
                <a:gd name="T82" fmla="*/ 1125 w 1350"/>
                <a:gd name="T83" fmla="*/ 1169 h 1200"/>
                <a:gd name="T84" fmla="*/ 1162 w 1350"/>
                <a:gd name="T85" fmla="*/ 1163 h 1200"/>
                <a:gd name="T86" fmla="*/ 1189 w 1350"/>
                <a:gd name="T87" fmla="*/ 1167 h 1200"/>
                <a:gd name="T88" fmla="*/ 1220 w 1350"/>
                <a:gd name="T89" fmla="*/ 1142 h 1200"/>
                <a:gd name="T90" fmla="*/ 1308 w 1350"/>
                <a:gd name="T91" fmla="*/ 714 h 1200"/>
                <a:gd name="T92" fmla="*/ 1341 w 1350"/>
                <a:gd name="T93" fmla="*/ 620 h 1200"/>
                <a:gd name="T94" fmla="*/ 177 w 1350"/>
                <a:gd name="T95" fmla="*/ 557 h 1200"/>
                <a:gd name="T96" fmla="*/ 169 w 1350"/>
                <a:gd name="T97" fmla="*/ 580 h 1200"/>
                <a:gd name="T98" fmla="*/ 175 w 1350"/>
                <a:gd name="T99" fmla="*/ 515 h 1200"/>
                <a:gd name="T100" fmla="*/ 198 w 1350"/>
                <a:gd name="T101" fmla="*/ 472 h 1200"/>
                <a:gd name="T102" fmla="*/ 248 w 1350"/>
                <a:gd name="T103" fmla="*/ 557 h 1200"/>
                <a:gd name="T104" fmla="*/ 184 w 1350"/>
                <a:gd name="T105" fmla="*/ 445 h 1200"/>
                <a:gd name="T106" fmla="*/ 152 w 1350"/>
                <a:gd name="T107" fmla="*/ 417 h 1200"/>
                <a:gd name="T108" fmla="*/ 125 w 1350"/>
                <a:gd name="T109" fmla="*/ 399 h 1200"/>
                <a:gd name="T110" fmla="*/ 171 w 1350"/>
                <a:gd name="T111" fmla="*/ 411 h 1200"/>
                <a:gd name="T112" fmla="*/ 167 w 1350"/>
                <a:gd name="T113" fmla="*/ 392 h 1200"/>
                <a:gd name="T114" fmla="*/ 21 w 1350"/>
                <a:gd name="T115" fmla="*/ 121 h 1200"/>
                <a:gd name="T116" fmla="*/ 6 w 1350"/>
                <a:gd name="T117" fmla="*/ 102 h 1200"/>
                <a:gd name="T118" fmla="*/ 75 w 1350"/>
                <a:gd name="T119" fmla="*/ 129 h 1200"/>
                <a:gd name="T120" fmla="*/ 69 w 1350"/>
                <a:gd name="T121" fmla="*/ 112 h 1200"/>
                <a:gd name="T122" fmla="*/ 48 w 1350"/>
                <a:gd name="T123" fmla="*/ 64 h 1200"/>
                <a:gd name="T124" fmla="*/ 27 w 1350"/>
                <a:gd name="T125" fmla="*/ 8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50" h="1200">
                  <a:moveTo>
                    <a:pt x="240" y="697"/>
                  </a:moveTo>
                  <a:lnTo>
                    <a:pt x="238" y="695"/>
                  </a:lnTo>
                  <a:lnTo>
                    <a:pt x="240" y="693"/>
                  </a:lnTo>
                  <a:lnTo>
                    <a:pt x="244" y="687"/>
                  </a:lnTo>
                  <a:lnTo>
                    <a:pt x="246" y="687"/>
                  </a:lnTo>
                  <a:lnTo>
                    <a:pt x="248" y="687"/>
                  </a:lnTo>
                  <a:lnTo>
                    <a:pt x="250" y="689"/>
                  </a:lnTo>
                  <a:lnTo>
                    <a:pt x="248" y="691"/>
                  </a:lnTo>
                  <a:lnTo>
                    <a:pt x="246" y="695"/>
                  </a:lnTo>
                  <a:lnTo>
                    <a:pt x="240" y="697"/>
                  </a:lnTo>
                  <a:close/>
                  <a:moveTo>
                    <a:pt x="257" y="695"/>
                  </a:moveTo>
                  <a:lnTo>
                    <a:pt x="255" y="695"/>
                  </a:lnTo>
                  <a:lnTo>
                    <a:pt x="263" y="687"/>
                  </a:lnTo>
                  <a:lnTo>
                    <a:pt x="267" y="687"/>
                  </a:lnTo>
                  <a:lnTo>
                    <a:pt x="267" y="693"/>
                  </a:lnTo>
                  <a:lnTo>
                    <a:pt x="267" y="695"/>
                  </a:lnTo>
                  <a:lnTo>
                    <a:pt x="263" y="697"/>
                  </a:lnTo>
                  <a:lnTo>
                    <a:pt x="261" y="695"/>
                  </a:lnTo>
                  <a:lnTo>
                    <a:pt x="259" y="695"/>
                  </a:lnTo>
                  <a:lnTo>
                    <a:pt x="257" y="695"/>
                  </a:lnTo>
                  <a:close/>
                  <a:moveTo>
                    <a:pt x="317" y="668"/>
                  </a:moveTo>
                  <a:lnTo>
                    <a:pt x="315" y="666"/>
                  </a:lnTo>
                  <a:lnTo>
                    <a:pt x="315" y="664"/>
                  </a:lnTo>
                  <a:lnTo>
                    <a:pt x="315" y="659"/>
                  </a:lnTo>
                  <a:lnTo>
                    <a:pt x="317" y="657"/>
                  </a:lnTo>
                  <a:lnTo>
                    <a:pt x="321" y="655"/>
                  </a:lnTo>
                  <a:lnTo>
                    <a:pt x="323" y="657"/>
                  </a:lnTo>
                  <a:lnTo>
                    <a:pt x="325" y="657"/>
                  </a:lnTo>
                  <a:lnTo>
                    <a:pt x="325" y="659"/>
                  </a:lnTo>
                  <a:lnTo>
                    <a:pt x="325" y="660"/>
                  </a:lnTo>
                  <a:lnTo>
                    <a:pt x="325" y="664"/>
                  </a:lnTo>
                  <a:lnTo>
                    <a:pt x="323" y="666"/>
                  </a:lnTo>
                  <a:lnTo>
                    <a:pt x="319" y="668"/>
                  </a:lnTo>
                  <a:lnTo>
                    <a:pt x="317" y="668"/>
                  </a:lnTo>
                  <a:close/>
                  <a:moveTo>
                    <a:pt x="484" y="826"/>
                  </a:moveTo>
                  <a:lnTo>
                    <a:pt x="482" y="827"/>
                  </a:lnTo>
                  <a:lnTo>
                    <a:pt x="484" y="827"/>
                  </a:lnTo>
                  <a:lnTo>
                    <a:pt x="482" y="829"/>
                  </a:lnTo>
                  <a:lnTo>
                    <a:pt x="480" y="831"/>
                  </a:lnTo>
                  <a:lnTo>
                    <a:pt x="478" y="833"/>
                  </a:lnTo>
                  <a:lnTo>
                    <a:pt x="478" y="831"/>
                  </a:lnTo>
                  <a:lnTo>
                    <a:pt x="472" y="827"/>
                  </a:lnTo>
                  <a:lnTo>
                    <a:pt x="467" y="827"/>
                  </a:lnTo>
                  <a:lnTo>
                    <a:pt x="465" y="827"/>
                  </a:lnTo>
                  <a:lnTo>
                    <a:pt x="463" y="826"/>
                  </a:lnTo>
                  <a:lnTo>
                    <a:pt x="461" y="824"/>
                  </a:lnTo>
                  <a:lnTo>
                    <a:pt x="461" y="820"/>
                  </a:lnTo>
                  <a:lnTo>
                    <a:pt x="461" y="818"/>
                  </a:lnTo>
                  <a:lnTo>
                    <a:pt x="467" y="814"/>
                  </a:lnTo>
                  <a:lnTo>
                    <a:pt x="469" y="814"/>
                  </a:lnTo>
                  <a:lnTo>
                    <a:pt x="471" y="816"/>
                  </a:lnTo>
                  <a:lnTo>
                    <a:pt x="471" y="818"/>
                  </a:lnTo>
                  <a:lnTo>
                    <a:pt x="469" y="818"/>
                  </a:lnTo>
                  <a:lnTo>
                    <a:pt x="469" y="820"/>
                  </a:lnTo>
                  <a:lnTo>
                    <a:pt x="471" y="824"/>
                  </a:lnTo>
                  <a:lnTo>
                    <a:pt x="472" y="824"/>
                  </a:lnTo>
                  <a:lnTo>
                    <a:pt x="474" y="824"/>
                  </a:lnTo>
                  <a:lnTo>
                    <a:pt x="474" y="820"/>
                  </a:lnTo>
                  <a:lnTo>
                    <a:pt x="478" y="822"/>
                  </a:lnTo>
                  <a:lnTo>
                    <a:pt x="482" y="824"/>
                  </a:lnTo>
                  <a:lnTo>
                    <a:pt x="484" y="824"/>
                  </a:lnTo>
                  <a:lnTo>
                    <a:pt x="484" y="826"/>
                  </a:lnTo>
                  <a:close/>
                  <a:moveTo>
                    <a:pt x="373" y="697"/>
                  </a:moveTo>
                  <a:lnTo>
                    <a:pt x="374" y="701"/>
                  </a:lnTo>
                  <a:lnTo>
                    <a:pt x="378" y="703"/>
                  </a:lnTo>
                  <a:lnTo>
                    <a:pt x="376" y="708"/>
                  </a:lnTo>
                  <a:lnTo>
                    <a:pt x="373" y="710"/>
                  </a:lnTo>
                  <a:lnTo>
                    <a:pt x="374" y="718"/>
                  </a:lnTo>
                  <a:lnTo>
                    <a:pt x="380" y="724"/>
                  </a:lnTo>
                  <a:lnTo>
                    <a:pt x="384" y="726"/>
                  </a:lnTo>
                  <a:lnTo>
                    <a:pt x="390" y="730"/>
                  </a:lnTo>
                  <a:lnTo>
                    <a:pt x="388" y="731"/>
                  </a:lnTo>
                  <a:lnTo>
                    <a:pt x="384" y="731"/>
                  </a:lnTo>
                  <a:lnTo>
                    <a:pt x="382" y="730"/>
                  </a:lnTo>
                  <a:lnTo>
                    <a:pt x="380" y="730"/>
                  </a:lnTo>
                  <a:lnTo>
                    <a:pt x="378" y="728"/>
                  </a:lnTo>
                  <a:lnTo>
                    <a:pt x="373" y="724"/>
                  </a:lnTo>
                  <a:lnTo>
                    <a:pt x="371" y="726"/>
                  </a:lnTo>
                  <a:lnTo>
                    <a:pt x="371" y="728"/>
                  </a:lnTo>
                  <a:lnTo>
                    <a:pt x="369" y="728"/>
                  </a:lnTo>
                  <a:lnTo>
                    <a:pt x="365" y="728"/>
                  </a:lnTo>
                  <a:lnTo>
                    <a:pt x="363" y="728"/>
                  </a:lnTo>
                  <a:lnTo>
                    <a:pt x="363" y="730"/>
                  </a:lnTo>
                  <a:lnTo>
                    <a:pt x="361" y="731"/>
                  </a:lnTo>
                  <a:lnTo>
                    <a:pt x="359" y="731"/>
                  </a:lnTo>
                  <a:lnTo>
                    <a:pt x="357" y="731"/>
                  </a:lnTo>
                  <a:lnTo>
                    <a:pt x="357" y="730"/>
                  </a:lnTo>
                  <a:lnTo>
                    <a:pt x="357" y="728"/>
                  </a:lnTo>
                  <a:lnTo>
                    <a:pt x="353" y="728"/>
                  </a:lnTo>
                  <a:lnTo>
                    <a:pt x="351" y="730"/>
                  </a:lnTo>
                  <a:lnTo>
                    <a:pt x="350" y="730"/>
                  </a:lnTo>
                  <a:lnTo>
                    <a:pt x="350" y="731"/>
                  </a:lnTo>
                  <a:lnTo>
                    <a:pt x="350" y="733"/>
                  </a:lnTo>
                  <a:lnTo>
                    <a:pt x="348" y="735"/>
                  </a:lnTo>
                  <a:lnTo>
                    <a:pt x="346" y="737"/>
                  </a:lnTo>
                  <a:lnTo>
                    <a:pt x="346" y="735"/>
                  </a:lnTo>
                  <a:lnTo>
                    <a:pt x="346" y="733"/>
                  </a:lnTo>
                  <a:lnTo>
                    <a:pt x="346" y="731"/>
                  </a:lnTo>
                  <a:lnTo>
                    <a:pt x="348" y="730"/>
                  </a:lnTo>
                  <a:lnTo>
                    <a:pt x="348" y="728"/>
                  </a:lnTo>
                  <a:lnTo>
                    <a:pt x="346" y="720"/>
                  </a:lnTo>
                  <a:lnTo>
                    <a:pt x="344" y="718"/>
                  </a:lnTo>
                  <a:lnTo>
                    <a:pt x="344" y="716"/>
                  </a:lnTo>
                  <a:lnTo>
                    <a:pt x="346" y="714"/>
                  </a:lnTo>
                  <a:lnTo>
                    <a:pt x="351" y="718"/>
                  </a:lnTo>
                  <a:lnTo>
                    <a:pt x="355" y="722"/>
                  </a:lnTo>
                  <a:lnTo>
                    <a:pt x="357" y="722"/>
                  </a:lnTo>
                  <a:lnTo>
                    <a:pt x="359" y="720"/>
                  </a:lnTo>
                  <a:lnTo>
                    <a:pt x="361" y="720"/>
                  </a:lnTo>
                  <a:lnTo>
                    <a:pt x="361" y="718"/>
                  </a:lnTo>
                  <a:lnTo>
                    <a:pt x="363" y="716"/>
                  </a:lnTo>
                  <a:lnTo>
                    <a:pt x="361" y="714"/>
                  </a:lnTo>
                  <a:lnTo>
                    <a:pt x="359" y="710"/>
                  </a:lnTo>
                  <a:lnTo>
                    <a:pt x="359" y="708"/>
                  </a:lnTo>
                  <a:lnTo>
                    <a:pt x="359" y="707"/>
                  </a:lnTo>
                  <a:lnTo>
                    <a:pt x="359" y="705"/>
                  </a:lnTo>
                  <a:lnTo>
                    <a:pt x="359" y="697"/>
                  </a:lnTo>
                  <a:lnTo>
                    <a:pt x="357" y="693"/>
                  </a:lnTo>
                  <a:lnTo>
                    <a:pt x="359" y="691"/>
                  </a:lnTo>
                  <a:lnTo>
                    <a:pt x="359" y="689"/>
                  </a:lnTo>
                  <a:lnTo>
                    <a:pt x="361" y="689"/>
                  </a:lnTo>
                  <a:lnTo>
                    <a:pt x="365" y="689"/>
                  </a:lnTo>
                  <a:lnTo>
                    <a:pt x="367" y="689"/>
                  </a:lnTo>
                  <a:lnTo>
                    <a:pt x="369" y="691"/>
                  </a:lnTo>
                  <a:lnTo>
                    <a:pt x="371" y="693"/>
                  </a:lnTo>
                  <a:lnTo>
                    <a:pt x="371" y="695"/>
                  </a:lnTo>
                  <a:lnTo>
                    <a:pt x="373" y="695"/>
                  </a:lnTo>
                  <a:lnTo>
                    <a:pt x="373" y="697"/>
                  </a:lnTo>
                  <a:close/>
                  <a:moveTo>
                    <a:pt x="403" y="772"/>
                  </a:moveTo>
                  <a:lnTo>
                    <a:pt x="401" y="772"/>
                  </a:lnTo>
                  <a:lnTo>
                    <a:pt x="399" y="774"/>
                  </a:lnTo>
                  <a:lnTo>
                    <a:pt x="390" y="768"/>
                  </a:lnTo>
                  <a:lnTo>
                    <a:pt x="388" y="768"/>
                  </a:lnTo>
                  <a:lnTo>
                    <a:pt x="388" y="766"/>
                  </a:lnTo>
                  <a:lnTo>
                    <a:pt x="388" y="764"/>
                  </a:lnTo>
                  <a:lnTo>
                    <a:pt x="390" y="762"/>
                  </a:lnTo>
                  <a:lnTo>
                    <a:pt x="390" y="760"/>
                  </a:lnTo>
                  <a:lnTo>
                    <a:pt x="390" y="758"/>
                  </a:lnTo>
                  <a:lnTo>
                    <a:pt x="388" y="756"/>
                  </a:lnTo>
                  <a:lnTo>
                    <a:pt x="386" y="755"/>
                  </a:lnTo>
                  <a:lnTo>
                    <a:pt x="384" y="753"/>
                  </a:lnTo>
                  <a:lnTo>
                    <a:pt x="382" y="753"/>
                  </a:lnTo>
                  <a:lnTo>
                    <a:pt x="380" y="753"/>
                  </a:lnTo>
                  <a:lnTo>
                    <a:pt x="376" y="749"/>
                  </a:lnTo>
                  <a:lnTo>
                    <a:pt x="374" y="747"/>
                  </a:lnTo>
                  <a:lnTo>
                    <a:pt x="373" y="745"/>
                  </a:lnTo>
                  <a:lnTo>
                    <a:pt x="371" y="745"/>
                  </a:lnTo>
                  <a:lnTo>
                    <a:pt x="369" y="745"/>
                  </a:lnTo>
                  <a:lnTo>
                    <a:pt x="367" y="747"/>
                  </a:lnTo>
                  <a:lnTo>
                    <a:pt x="365" y="747"/>
                  </a:lnTo>
                  <a:lnTo>
                    <a:pt x="365" y="745"/>
                  </a:lnTo>
                  <a:lnTo>
                    <a:pt x="369" y="739"/>
                  </a:lnTo>
                  <a:lnTo>
                    <a:pt x="374" y="739"/>
                  </a:lnTo>
                  <a:lnTo>
                    <a:pt x="376" y="743"/>
                  </a:lnTo>
                  <a:lnTo>
                    <a:pt x="378" y="747"/>
                  </a:lnTo>
                  <a:lnTo>
                    <a:pt x="380" y="749"/>
                  </a:lnTo>
                  <a:lnTo>
                    <a:pt x="382" y="749"/>
                  </a:lnTo>
                  <a:lnTo>
                    <a:pt x="386" y="749"/>
                  </a:lnTo>
                  <a:lnTo>
                    <a:pt x="399" y="758"/>
                  </a:lnTo>
                  <a:lnTo>
                    <a:pt x="403" y="758"/>
                  </a:lnTo>
                  <a:lnTo>
                    <a:pt x="407" y="758"/>
                  </a:lnTo>
                  <a:lnTo>
                    <a:pt x="411" y="756"/>
                  </a:lnTo>
                  <a:lnTo>
                    <a:pt x="415" y="753"/>
                  </a:lnTo>
                  <a:lnTo>
                    <a:pt x="419" y="749"/>
                  </a:lnTo>
                  <a:lnTo>
                    <a:pt x="421" y="749"/>
                  </a:lnTo>
                  <a:lnTo>
                    <a:pt x="423" y="749"/>
                  </a:lnTo>
                  <a:lnTo>
                    <a:pt x="424" y="751"/>
                  </a:lnTo>
                  <a:lnTo>
                    <a:pt x="426" y="755"/>
                  </a:lnTo>
                  <a:lnTo>
                    <a:pt x="426" y="760"/>
                  </a:lnTo>
                  <a:lnTo>
                    <a:pt x="424" y="760"/>
                  </a:lnTo>
                  <a:lnTo>
                    <a:pt x="419" y="762"/>
                  </a:lnTo>
                  <a:lnTo>
                    <a:pt x="415" y="762"/>
                  </a:lnTo>
                  <a:lnTo>
                    <a:pt x="413" y="762"/>
                  </a:lnTo>
                  <a:lnTo>
                    <a:pt x="411" y="764"/>
                  </a:lnTo>
                  <a:lnTo>
                    <a:pt x="405" y="768"/>
                  </a:lnTo>
                  <a:lnTo>
                    <a:pt x="403" y="772"/>
                  </a:lnTo>
                  <a:close/>
                  <a:moveTo>
                    <a:pt x="505" y="835"/>
                  </a:moveTo>
                  <a:lnTo>
                    <a:pt x="507" y="837"/>
                  </a:lnTo>
                  <a:lnTo>
                    <a:pt x="507" y="839"/>
                  </a:lnTo>
                  <a:lnTo>
                    <a:pt x="507" y="841"/>
                  </a:lnTo>
                  <a:lnTo>
                    <a:pt x="501" y="839"/>
                  </a:lnTo>
                  <a:lnTo>
                    <a:pt x="499" y="839"/>
                  </a:lnTo>
                  <a:lnTo>
                    <a:pt x="501" y="835"/>
                  </a:lnTo>
                  <a:lnTo>
                    <a:pt x="503" y="835"/>
                  </a:lnTo>
                  <a:lnTo>
                    <a:pt x="503" y="833"/>
                  </a:lnTo>
                  <a:lnTo>
                    <a:pt x="505" y="835"/>
                  </a:lnTo>
                  <a:close/>
                  <a:moveTo>
                    <a:pt x="461" y="783"/>
                  </a:moveTo>
                  <a:lnTo>
                    <a:pt x="455" y="789"/>
                  </a:lnTo>
                  <a:lnTo>
                    <a:pt x="453" y="791"/>
                  </a:lnTo>
                  <a:lnTo>
                    <a:pt x="451" y="791"/>
                  </a:lnTo>
                  <a:lnTo>
                    <a:pt x="453" y="789"/>
                  </a:lnTo>
                  <a:lnTo>
                    <a:pt x="453" y="787"/>
                  </a:lnTo>
                  <a:lnTo>
                    <a:pt x="457" y="785"/>
                  </a:lnTo>
                  <a:lnTo>
                    <a:pt x="455" y="785"/>
                  </a:lnTo>
                  <a:lnTo>
                    <a:pt x="449" y="787"/>
                  </a:lnTo>
                  <a:lnTo>
                    <a:pt x="447" y="787"/>
                  </a:lnTo>
                  <a:lnTo>
                    <a:pt x="446" y="789"/>
                  </a:lnTo>
                  <a:lnTo>
                    <a:pt x="444" y="791"/>
                  </a:lnTo>
                  <a:lnTo>
                    <a:pt x="444" y="795"/>
                  </a:lnTo>
                  <a:lnTo>
                    <a:pt x="446" y="799"/>
                  </a:lnTo>
                  <a:lnTo>
                    <a:pt x="447" y="799"/>
                  </a:lnTo>
                  <a:lnTo>
                    <a:pt x="457" y="804"/>
                  </a:lnTo>
                  <a:lnTo>
                    <a:pt x="461" y="808"/>
                  </a:lnTo>
                  <a:lnTo>
                    <a:pt x="463" y="810"/>
                  </a:lnTo>
                  <a:lnTo>
                    <a:pt x="463" y="812"/>
                  </a:lnTo>
                  <a:lnTo>
                    <a:pt x="459" y="816"/>
                  </a:lnTo>
                  <a:lnTo>
                    <a:pt x="455" y="820"/>
                  </a:lnTo>
                  <a:lnTo>
                    <a:pt x="453" y="820"/>
                  </a:lnTo>
                  <a:lnTo>
                    <a:pt x="449" y="824"/>
                  </a:lnTo>
                  <a:lnTo>
                    <a:pt x="444" y="820"/>
                  </a:lnTo>
                  <a:lnTo>
                    <a:pt x="440" y="810"/>
                  </a:lnTo>
                  <a:lnTo>
                    <a:pt x="440" y="808"/>
                  </a:lnTo>
                  <a:lnTo>
                    <a:pt x="440" y="806"/>
                  </a:lnTo>
                  <a:lnTo>
                    <a:pt x="438" y="806"/>
                  </a:lnTo>
                  <a:lnTo>
                    <a:pt x="426" y="810"/>
                  </a:lnTo>
                  <a:lnTo>
                    <a:pt x="426" y="808"/>
                  </a:lnTo>
                  <a:lnTo>
                    <a:pt x="421" y="802"/>
                  </a:lnTo>
                  <a:lnTo>
                    <a:pt x="419" y="802"/>
                  </a:lnTo>
                  <a:lnTo>
                    <a:pt x="415" y="802"/>
                  </a:lnTo>
                  <a:lnTo>
                    <a:pt x="411" y="804"/>
                  </a:lnTo>
                  <a:lnTo>
                    <a:pt x="407" y="802"/>
                  </a:lnTo>
                  <a:lnTo>
                    <a:pt x="407" y="801"/>
                  </a:lnTo>
                  <a:lnTo>
                    <a:pt x="409" y="799"/>
                  </a:lnTo>
                  <a:lnTo>
                    <a:pt x="411" y="799"/>
                  </a:lnTo>
                  <a:lnTo>
                    <a:pt x="413" y="795"/>
                  </a:lnTo>
                  <a:lnTo>
                    <a:pt x="411" y="793"/>
                  </a:lnTo>
                  <a:lnTo>
                    <a:pt x="403" y="795"/>
                  </a:lnTo>
                  <a:lnTo>
                    <a:pt x="398" y="797"/>
                  </a:lnTo>
                  <a:lnTo>
                    <a:pt x="396" y="797"/>
                  </a:lnTo>
                  <a:lnTo>
                    <a:pt x="396" y="793"/>
                  </a:lnTo>
                  <a:lnTo>
                    <a:pt x="398" y="791"/>
                  </a:lnTo>
                  <a:lnTo>
                    <a:pt x="401" y="787"/>
                  </a:lnTo>
                  <a:lnTo>
                    <a:pt x="403" y="787"/>
                  </a:lnTo>
                  <a:lnTo>
                    <a:pt x="407" y="787"/>
                  </a:lnTo>
                  <a:lnTo>
                    <a:pt x="409" y="787"/>
                  </a:lnTo>
                  <a:lnTo>
                    <a:pt x="411" y="789"/>
                  </a:lnTo>
                  <a:lnTo>
                    <a:pt x="415" y="789"/>
                  </a:lnTo>
                  <a:lnTo>
                    <a:pt x="415" y="787"/>
                  </a:lnTo>
                  <a:lnTo>
                    <a:pt x="417" y="787"/>
                  </a:lnTo>
                  <a:lnTo>
                    <a:pt x="419" y="783"/>
                  </a:lnTo>
                  <a:lnTo>
                    <a:pt x="419" y="781"/>
                  </a:lnTo>
                  <a:lnTo>
                    <a:pt x="421" y="779"/>
                  </a:lnTo>
                  <a:lnTo>
                    <a:pt x="423" y="778"/>
                  </a:lnTo>
                  <a:lnTo>
                    <a:pt x="426" y="781"/>
                  </a:lnTo>
                  <a:lnTo>
                    <a:pt x="430" y="785"/>
                  </a:lnTo>
                  <a:lnTo>
                    <a:pt x="436" y="781"/>
                  </a:lnTo>
                  <a:lnTo>
                    <a:pt x="440" y="776"/>
                  </a:lnTo>
                  <a:lnTo>
                    <a:pt x="440" y="774"/>
                  </a:lnTo>
                  <a:lnTo>
                    <a:pt x="446" y="772"/>
                  </a:lnTo>
                  <a:lnTo>
                    <a:pt x="447" y="772"/>
                  </a:lnTo>
                  <a:lnTo>
                    <a:pt x="449" y="774"/>
                  </a:lnTo>
                  <a:lnTo>
                    <a:pt x="451" y="776"/>
                  </a:lnTo>
                  <a:lnTo>
                    <a:pt x="455" y="779"/>
                  </a:lnTo>
                  <a:lnTo>
                    <a:pt x="457" y="779"/>
                  </a:lnTo>
                  <a:lnTo>
                    <a:pt x="459" y="779"/>
                  </a:lnTo>
                  <a:lnTo>
                    <a:pt x="461" y="779"/>
                  </a:lnTo>
                  <a:lnTo>
                    <a:pt x="461" y="781"/>
                  </a:lnTo>
                  <a:lnTo>
                    <a:pt x="461" y="783"/>
                  </a:lnTo>
                  <a:close/>
                  <a:moveTo>
                    <a:pt x="488" y="816"/>
                  </a:moveTo>
                  <a:lnTo>
                    <a:pt x="486" y="816"/>
                  </a:lnTo>
                  <a:lnTo>
                    <a:pt x="484" y="814"/>
                  </a:lnTo>
                  <a:lnTo>
                    <a:pt x="482" y="804"/>
                  </a:lnTo>
                  <a:lnTo>
                    <a:pt x="484" y="804"/>
                  </a:lnTo>
                  <a:lnTo>
                    <a:pt x="486" y="799"/>
                  </a:lnTo>
                  <a:lnTo>
                    <a:pt x="488" y="797"/>
                  </a:lnTo>
                  <a:lnTo>
                    <a:pt x="490" y="795"/>
                  </a:lnTo>
                  <a:lnTo>
                    <a:pt x="494" y="795"/>
                  </a:lnTo>
                  <a:lnTo>
                    <a:pt x="497" y="795"/>
                  </a:lnTo>
                  <a:lnTo>
                    <a:pt x="501" y="802"/>
                  </a:lnTo>
                  <a:lnTo>
                    <a:pt x="497" y="812"/>
                  </a:lnTo>
                  <a:lnTo>
                    <a:pt x="495" y="814"/>
                  </a:lnTo>
                  <a:lnTo>
                    <a:pt x="494" y="812"/>
                  </a:lnTo>
                  <a:lnTo>
                    <a:pt x="492" y="812"/>
                  </a:lnTo>
                  <a:lnTo>
                    <a:pt x="490" y="814"/>
                  </a:lnTo>
                  <a:lnTo>
                    <a:pt x="490" y="816"/>
                  </a:lnTo>
                  <a:lnTo>
                    <a:pt x="488" y="816"/>
                  </a:lnTo>
                  <a:close/>
                  <a:moveTo>
                    <a:pt x="641" y="954"/>
                  </a:moveTo>
                  <a:lnTo>
                    <a:pt x="641" y="956"/>
                  </a:lnTo>
                  <a:lnTo>
                    <a:pt x="643" y="956"/>
                  </a:lnTo>
                  <a:lnTo>
                    <a:pt x="649" y="962"/>
                  </a:lnTo>
                  <a:lnTo>
                    <a:pt x="649" y="964"/>
                  </a:lnTo>
                  <a:lnTo>
                    <a:pt x="647" y="964"/>
                  </a:lnTo>
                  <a:lnTo>
                    <a:pt x="647" y="966"/>
                  </a:lnTo>
                  <a:lnTo>
                    <a:pt x="655" y="971"/>
                  </a:lnTo>
                  <a:lnTo>
                    <a:pt x="661" y="975"/>
                  </a:lnTo>
                  <a:lnTo>
                    <a:pt x="663" y="977"/>
                  </a:lnTo>
                  <a:lnTo>
                    <a:pt x="663" y="979"/>
                  </a:lnTo>
                  <a:lnTo>
                    <a:pt x="665" y="983"/>
                  </a:lnTo>
                  <a:lnTo>
                    <a:pt x="666" y="985"/>
                  </a:lnTo>
                  <a:lnTo>
                    <a:pt x="670" y="989"/>
                  </a:lnTo>
                  <a:lnTo>
                    <a:pt x="665" y="987"/>
                  </a:lnTo>
                  <a:lnTo>
                    <a:pt x="663" y="985"/>
                  </a:lnTo>
                  <a:lnTo>
                    <a:pt x="661" y="981"/>
                  </a:lnTo>
                  <a:lnTo>
                    <a:pt x="653" y="977"/>
                  </a:lnTo>
                  <a:lnTo>
                    <a:pt x="647" y="971"/>
                  </a:lnTo>
                  <a:lnTo>
                    <a:pt x="640" y="966"/>
                  </a:lnTo>
                  <a:lnTo>
                    <a:pt x="632" y="962"/>
                  </a:lnTo>
                  <a:lnTo>
                    <a:pt x="630" y="960"/>
                  </a:lnTo>
                  <a:lnTo>
                    <a:pt x="630" y="954"/>
                  </a:lnTo>
                  <a:lnTo>
                    <a:pt x="624" y="946"/>
                  </a:lnTo>
                  <a:lnTo>
                    <a:pt x="618" y="943"/>
                  </a:lnTo>
                  <a:lnTo>
                    <a:pt x="616" y="943"/>
                  </a:lnTo>
                  <a:lnTo>
                    <a:pt x="613" y="937"/>
                  </a:lnTo>
                  <a:lnTo>
                    <a:pt x="613" y="935"/>
                  </a:lnTo>
                  <a:lnTo>
                    <a:pt x="613" y="933"/>
                  </a:lnTo>
                  <a:lnTo>
                    <a:pt x="615" y="927"/>
                  </a:lnTo>
                  <a:lnTo>
                    <a:pt x="613" y="927"/>
                  </a:lnTo>
                  <a:lnTo>
                    <a:pt x="613" y="925"/>
                  </a:lnTo>
                  <a:lnTo>
                    <a:pt x="613" y="923"/>
                  </a:lnTo>
                  <a:lnTo>
                    <a:pt x="613" y="921"/>
                  </a:lnTo>
                  <a:lnTo>
                    <a:pt x="613" y="920"/>
                  </a:lnTo>
                  <a:lnTo>
                    <a:pt x="615" y="920"/>
                  </a:lnTo>
                  <a:lnTo>
                    <a:pt x="615" y="921"/>
                  </a:lnTo>
                  <a:lnTo>
                    <a:pt x="616" y="925"/>
                  </a:lnTo>
                  <a:lnTo>
                    <a:pt x="622" y="931"/>
                  </a:lnTo>
                  <a:lnTo>
                    <a:pt x="624" y="935"/>
                  </a:lnTo>
                  <a:lnTo>
                    <a:pt x="624" y="937"/>
                  </a:lnTo>
                  <a:lnTo>
                    <a:pt x="632" y="941"/>
                  </a:lnTo>
                  <a:lnTo>
                    <a:pt x="638" y="943"/>
                  </a:lnTo>
                  <a:lnTo>
                    <a:pt x="640" y="943"/>
                  </a:lnTo>
                  <a:lnTo>
                    <a:pt x="641" y="945"/>
                  </a:lnTo>
                  <a:lnTo>
                    <a:pt x="640" y="946"/>
                  </a:lnTo>
                  <a:lnTo>
                    <a:pt x="641" y="954"/>
                  </a:lnTo>
                  <a:close/>
                  <a:moveTo>
                    <a:pt x="711" y="998"/>
                  </a:moveTo>
                  <a:lnTo>
                    <a:pt x="707" y="993"/>
                  </a:lnTo>
                  <a:lnTo>
                    <a:pt x="707" y="991"/>
                  </a:lnTo>
                  <a:lnTo>
                    <a:pt x="711" y="989"/>
                  </a:lnTo>
                  <a:lnTo>
                    <a:pt x="718" y="987"/>
                  </a:lnTo>
                  <a:lnTo>
                    <a:pt x="728" y="989"/>
                  </a:lnTo>
                  <a:lnTo>
                    <a:pt x="730" y="989"/>
                  </a:lnTo>
                  <a:lnTo>
                    <a:pt x="732" y="993"/>
                  </a:lnTo>
                  <a:lnTo>
                    <a:pt x="734" y="998"/>
                  </a:lnTo>
                  <a:lnTo>
                    <a:pt x="734" y="1000"/>
                  </a:lnTo>
                  <a:lnTo>
                    <a:pt x="734" y="1002"/>
                  </a:lnTo>
                  <a:lnTo>
                    <a:pt x="732" y="1004"/>
                  </a:lnTo>
                  <a:lnTo>
                    <a:pt x="730" y="1004"/>
                  </a:lnTo>
                  <a:lnTo>
                    <a:pt x="720" y="1002"/>
                  </a:lnTo>
                  <a:lnTo>
                    <a:pt x="711" y="998"/>
                  </a:lnTo>
                  <a:close/>
                  <a:moveTo>
                    <a:pt x="638" y="906"/>
                  </a:moveTo>
                  <a:lnTo>
                    <a:pt x="636" y="908"/>
                  </a:lnTo>
                  <a:lnTo>
                    <a:pt x="634" y="908"/>
                  </a:lnTo>
                  <a:lnTo>
                    <a:pt x="626" y="910"/>
                  </a:lnTo>
                  <a:lnTo>
                    <a:pt x="622" y="910"/>
                  </a:lnTo>
                  <a:lnTo>
                    <a:pt x="620" y="908"/>
                  </a:lnTo>
                  <a:lnTo>
                    <a:pt x="616" y="902"/>
                  </a:lnTo>
                  <a:lnTo>
                    <a:pt x="615" y="902"/>
                  </a:lnTo>
                  <a:lnTo>
                    <a:pt x="615" y="904"/>
                  </a:lnTo>
                  <a:lnTo>
                    <a:pt x="613" y="904"/>
                  </a:lnTo>
                  <a:lnTo>
                    <a:pt x="613" y="906"/>
                  </a:lnTo>
                  <a:lnTo>
                    <a:pt x="613" y="908"/>
                  </a:lnTo>
                  <a:lnTo>
                    <a:pt x="613" y="912"/>
                  </a:lnTo>
                  <a:lnTo>
                    <a:pt x="613" y="918"/>
                  </a:lnTo>
                  <a:lnTo>
                    <a:pt x="611" y="920"/>
                  </a:lnTo>
                  <a:lnTo>
                    <a:pt x="609" y="920"/>
                  </a:lnTo>
                  <a:lnTo>
                    <a:pt x="607" y="920"/>
                  </a:lnTo>
                  <a:lnTo>
                    <a:pt x="609" y="918"/>
                  </a:lnTo>
                  <a:lnTo>
                    <a:pt x="607" y="916"/>
                  </a:lnTo>
                  <a:lnTo>
                    <a:pt x="603" y="912"/>
                  </a:lnTo>
                  <a:lnTo>
                    <a:pt x="601" y="912"/>
                  </a:lnTo>
                  <a:lnTo>
                    <a:pt x="597" y="906"/>
                  </a:lnTo>
                  <a:lnTo>
                    <a:pt x="595" y="904"/>
                  </a:lnTo>
                  <a:lnTo>
                    <a:pt x="592" y="904"/>
                  </a:lnTo>
                  <a:lnTo>
                    <a:pt x="590" y="906"/>
                  </a:lnTo>
                  <a:lnTo>
                    <a:pt x="584" y="906"/>
                  </a:lnTo>
                  <a:lnTo>
                    <a:pt x="584" y="902"/>
                  </a:lnTo>
                  <a:lnTo>
                    <a:pt x="580" y="900"/>
                  </a:lnTo>
                  <a:lnTo>
                    <a:pt x="576" y="898"/>
                  </a:lnTo>
                  <a:lnTo>
                    <a:pt x="574" y="897"/>
                  </a:lnTo>
                  <a:lnTo>
                    <a:pt x="572" y="897"/>
                  </a:lnTo>
                  <a:lnTo>
                    <a:pt x="565" y="893"/>
                  </a:lnTo>
                  <a:lnTo>
                    <a:pt x="563" y="891"/>
                  </a:lnTo>
                  <a:lnTo>
                    <a:pt x="563" y="887"/>
                  </a:lnTo>
                  <a:lnTo>
                    <a:pt x="557" y="879"/>
                  </a:lnTo>
                  <a:lnTo>
                    <a:pt x="553" y="874"/>
                  </a:lnTo>
                  <a:lnTo>
                    <a:pt x="549" y="874"/>
                  </a:lnTo>
                  <a:lnTo>
                    <a:pt x="547" y="875"/>
                  </a:lnTo>
                  <a:lnTo>
                    <a:pt x="542" y="870"/>
                  </a:lnTo>
                  <a:lnTo>
                    <a:pt x="540" y="866"/>
                  </a:lnTo>
                  <a:lnTo>
                    <a:pt x="534" y="858"/>
                  </a:lnTo>
                  <a:lnTo>
                    <a:pt x="534" y="856"/>
                  </a:lnTo>
                  <a:lnTo>
                    <a:pt x="532" y="856"/>
                  </a:lnTo>
                  <a:lnTo>
                    <a:pt x="530" y="856"/>
                  </a:lnTo>
                  <a:lnTo>
                    <a:pt x="530" y="852"/>
                  </a:lnTo>
                  <a:lnTo>
                    <a:pt x="532" y="854"/>
                  </a:lnTo>
                  <a:lnTo>
                    <a:pt x="542" y="860"/>
                  </a:lnTo>
                  <a:lnTo>
                    <a:pt x="545" y="860"/>
                  </a:lnTo>
                  <a:lnTo>
                    <a:pt x="545" y="862"/>
                  </a:lnTo>
                  <a:lnTo>
                    <a:pt x="547" y="864"/>
                  </a:lnTo>
                  <a:lnTo>
                    <a:pt x="545" y="864"/>
                  </a:lnTo>
                  <a:lnTo>
                    <a:pt x="545" y="868"/>
                  </a:lnTo>
                  <a:lnTo>
                    <a:pt x="551" y="868"/>
                  </a:lnTo>
                  <a:lnTo>
                    <a:pt x="553" y="870"/>
                  </a:lnTo>
                  <a:lnTo>
                    <a:pt x="553" y="872"/>
                  </a:lnTo>
                  <a:lnTo>
                    <a:pt x="555" y="872"/>
                  </a:lnTo>
                  <a:lnTo>
                    <a:pt x="559" y="872"/>
                  </a:lnTo>
                  <a:lnTo>
                    <a:pt x="561" y="872"/>
                  </a:lnTo>
                  <a:lnTo>
                    <a:pt x="563" y="870"/>
                  </a:lnTo>
                  <a:lnTo>
                    <a:pt x="565" y="870"/>
                  </a:lnTo>
                  <a:lnTo>
                    <a:pt x="565" y="874"/>
                  </a:lnTo>
                  <a:lnTo>
                    <a:pt x="567" y="877"/>
                  </a:lnTo>
                  <a:lnTo>
                    <a:pt x="568" y="879"/>
                  </a:lnTo>
                  <a:lnTo>
                    <a:pt x="578" y="887"/>
                  </a:lnTo>
                  <a:lnTo>
                    <a:pt x="582" y="889"/>
                  </a:lnTo>
                  <a:lnTo>
                    <a:pt x="586" y="889"/>
                  </a:lnTo>
                  <a:lnTo>
                    <a:pt x="588" y="887"/>
                  </a:lnTo>
                  <a:lnTo>
                    <a:pt x="590" y="887"/>
                  </a:lnTo>
                  <a:lnTo>
                    <a:pt x="592" y="887"/>
                  </a:lnTo>
                  <a:lnTo>
                    <a:pt x="593" y="889"/>
                  </a:lnTo>
                  <a:lnTo>
                    <a:pt x="595" y="891"/>
                  </a:lnTo>
                  <a:lnTo>
                    <a:pt x="597" y="895"/>
                  </a:lnTo>
                  <a:lnTo>
                    <a:pt x="599" y="895"/>
                  </a:lnTo>
                  <a:lnTo>
                    <a:pt x="599" y="889"/>
                  </a:lnTo>
                  <a:lnTo>
                    <a:pt x="599" y="887"/>
                  </a:lnTo>
                  <a:lnTo>
                    <a:pt x="601" y="887"/>
                  </a:lnTo>
                  <a:lnTo>
                    <a:pt x="603" y="891"/>
                  </a:lnTo>
                  <a:lnTo>
                    <a:pt x="605" y="893"/>
                  </a:lnTo>
                  <a:lnTo>
                    <a:pt x="607" y="897"/>
                  </a:lnTo>
                  <a:lnTo>
                    <a:pt x="609" y="897"/>
                  </a:lnTo>
                  <a:lnTo>
                    <a:pt x="615" y="897"/>
                  </a:lnTo>
                  <a:lnTo>
                    <a:pt x="616" y="895"/>
                  </a:lnTo>
                  <a:lnTo>
                    <a:pt x="615" y="891"/>
                  </a:lnTo>
                  <a:lnTo>
                    <a:pt x="615" y="889"/>
                  </a:lnTo>
                  <a:lnTo>
                    <a:pt x="613" y="887"/>
                  </a:lnTo>
                  <a:lnTo>
                    <a:pt x="611" y="883"/>
                  </a:lnTo>
                  <a:lnTo>
                    <a:pt x="611" y="879"/>
                  </a:lnTo>
                  <a:lnTo>
                    <a:pt x="611" y="877"/>
                  </a:lnTo>
                  <a:lnTo>
                    <a:pt x="613" y="877"/>
                  </a:lnTo>
                  <a:lnTo>
                    <a:pt x="615" y="881"/>
                  </a:lnTo>
                  <a:lnTo>
                    <a:pt x="615" y="883"/>
                  </a:lnTo>
                  <a:lnTo>
                    <a:pt x="616" y="883"/>
                  </a:lnTo>
                  <a:lnTo>
                    <a:pt x="618" y="883"/>
                  </a:lnTo>
                  <a:lnTo>
                    <a:pt x="622" y="883"/>
                  </a:lnTo>
                  <a:lnTo>
                    <a:pt x="622" y="881"/>
                  </a:lnTo>
                  <a:lnTo>
                    <a:pt x="624" y="879"/>
                  </a:lnTo>
                  <a:lnTo>
                    <a:pt x="636" y="883"/>
                  </a:lnTo>
                  <a:lnTo>
                    <a:pt x="638" y="885"/>
                  </a:lnTo>
                  <a:lnTo>
                    <a:pt x="640" y="893"/>
                  </a:lnTo>
                  <a:lnTo>
                    <a:pt x="638" y="900"/>
                  </a:lnTo>
                  <a:lnTo>
                    <a:pt x="638" y="904"/>
                  </a:lnTo>
                  <a:lnTo>
                    <a:pt x="638" y="906"/>
                  </a:lnTo>
                  <a:close/>
                  <a:moveTo>
                    <a:pt x="807" y="1054"/>
                  </a:moveTo>
                  <a:lnTo>
                    <a:pt x="805" y="1054"/>
                  </a:lnTo>
                  <a:lnTo>
                    <a:pt x="803" y="1052"/>
                  </a:lnTo>
                  <a:lnTo>
                    <a:pt x="801" y="1050"/>
                  </a:lnTo>
                  <a:lnTo>
                    <a:pt x="803" y="1046"/>
                  </a:lnTo>
                  <a:lnTo>
                    <a:pt x="805" y="1044"/>
                  </a:lnTo>
                  <a:lnTo>
                    <a:pt x="807" y="1044"/>
                  </a:lnTo>
                  <a:lnTo>
                    <a:pt x="809" y="1044"/>
                  </a:lnTo>
                  <a:lnTo>
                    <a:pt x="810" y="1044"/>
                  </a:lnTo>
                  <a:lnTo>
                    <a:pt x="812" y="1044"/>
                  </a:lnTo>
                  <a:lnTo>
                    <a:pt x="812" y="1050"/>
                  </a:lnTo>
                  <a:lnTo>
                    <a:pt x="809" y="1052"/>
                  </a:lnTo>
                  <a:lnTo>
                    <a:pt x="807" y="1054"/>
                  </a:lnTo>
                  <a:close/>
                  <a:moveTo>
                    <a:pt x="862" y="1073"/>
                  </a:moveTo>
                  <a:lnTo>
                    <a:pt x="857" y="1075"/>
                  </a:lnTo>
                  <a:lnTo>
                    <a:pt x="855" y="1073"/>
                  </a:lnTo>
                  <a:lnTo>
                    <a:pt x="853" y="1071"/>
                  </a:lnTo>
                  <a:lnTo>
                    <a:pt x="853" y="1069"/>
                  </a:lnTo>
                  <a:lnTo>
                    <a:pt x="851" y="1069"/>
                  </a:lnTo>
                  <a:lnTo>
                    <a:pt x="847" y="1069"/>
                  </a:lnTo>
                  <a:lnTo>
                    <a:pt x="843" y="1069"/>
                  </a:lnTo>
                  <a:lnTo>
                    <a:pt x="841" y="1069"/>
                  </a:lnTo>
                  <a:lnTo>
                    <a:pt x="839" y="1069"/>
                  </a:lnTo>
                  <a:lnTo>
                    <a:pt x="837" y="1065"/>
                  </a:lnTo>
                  <a:lnTo>
                    <a:pt x="843" y="1062"/>
                  </a:lnTo>
                  <a:lnTo>
                    <a:pt x="847" y="1058"/>
                  </a:lnTo>
                  <a:lnTo>
                    <a:pt x="857" y="1060"/>
                  </a:lnTo>
                  <a:lnTo>
                    <a:pt x="862" y="1060"/>
                  </a:lnTo>
                  <a:lnTo>
                    <a:pt x="864" y="1064"/>
                  </a:lnTo>
                  <a:lnTo>
                    <a:pt x="866" y="1067"/>
                  </a:lnTo>
                  <a:lnTo>
                    <a:pt x="866" y="1069"/>
                  </a:lnTo>
                  <a:lnTo>
                    <a:pt x="864" y="1071"/>
                  </a:lnTo>
                  <a:lnTo>
                    <a:pt x="862" y="1073"/>
                  </a:lnTo>
                  <a:close/>
                  <a:moveTo>
                    <a:pt x="899" y="1092"/>
                  </a:moveTo>
                  <a:lnTo>
                    <a:pt x="897" y="1090"/>
                  </a:lnTo>
                  <a:lnTo>
                    <a:pt x="893" y="1087"/>
                  </a:lnTo>
                  <a:lnTo>
                    <a:pt x="893" y="1085"/>
                  </a:lnTo>
                  <a:lnTo>
                    <a:pt x="899" y="1081"/>
                  </a:lnTo>
                  <a:lnTo>
                    <a:pt x="903" y="1083"/>
                  </a:lnTo>
                  <a:lnTo>
                    <a:pt x="905" y="1087"/>
                  </a:lnTo>
                  <a:lnTo>
                    <a:pt x="905" y="1088"/>
                  </a:lnTo>
                  <a:lnTo>
                    <a:pt x="903" y="1090"/>
                  </a:lnTo>
                  <a:lnTo>
                    <a:pt x="899" y="1092"/>
                  </a:lnTo>
                  <a:close/>
                  <a:moveTo>
                    <a:pt x="937" y="1100"/>
                  </a:moveTo>
                  <a:lnTo>
                    <a:pt x="931" y="1104"/>
                  </a:lnTo>
                  <a:lnTo>
                    <a:pt x="928" y="1106"/>
                  </a:lnTo>
                  <a:lnTo>
                    <a:pt x="924" y="1104"/>
                  </a:lnTo>
                  <a:lnTo>
                    <a:pt x="922" y="1096"/>
                  </a:lnTo>
                  <a:lnTo>
                    <a:pt x="920" y="1092"/>
                  </a:lnTo>
                  <a:lnTo>
                    <a:pt x="918" y="1094"/>
                  </a:lnTo>
                  <a:lnTo>
                    <a:pt x="914" y="1092"/>
                  </a:lnTo>
                  <a:lnTo>
                    <a:pt x="912" y="1092"/>
                  </a:lnTo>
                  <a:lnTo>
                    <a:pt x="912" y="1090"/>
                  </a:lnTo>
                  <a:lnTo>
                    <a:pt x="912" y="1088"/>
                  </a:lnTo>
                  <a:lnTo>
                    <a:pt x="914" y="1085"/>
                  </a:lnTo>
                  <a:lnTo>
                    <a:pt x="916" y="1083"/>
                  </a:lnTo>
                  <a:lnTo>
                    <a:pt x="918" y="1083"/>
                  </a:lnTo>
                  <a:lnTo>
                    <a:pt x="920" y="1085"/>
                  </a:lnTo>
                  <a:lnTo>
                    <a:pt x="922" y="1088"/>
                  </a:lnTo>
                  <a:lnTo>
                    <a:pt x="926" y="1090"/>
                  </a:lnTo>
                  <a:lnTo>
                    <a:pt x="930" y="1090"/>
                  </a:lnTo>
                  <a:lnTo>
                    <a:pt x="933" y="1090"/>
                  </a:lnTo>
                  <a:lnTo>
                    <a:pt x="935" y="1092"/>
                  </a:lnTo>
                  <a:lnTo>
                    <a:pt x="937" y="1096"/>
                  </a:lnTo>
                  <a:lnTo>
                    <a:pt x="937" y="1100"/>
                  </a:lnTo>
                  <a:close/>
                  <a:moveTo>
                    <a:pt x="918" y="1081"/>
                  </a:moveTo>
                  <a:lnTo>
                    <a:pt x="914" y="1079"/>
                  </a:lnTo>
                  <a:lnTo>
                    <a:pt x="912" y="1075"/>
                  </a:lnTo>
                  <a:lnTo>
                    <a:pt x="914" y="1073"/>
                  </a:lnTo>
                  <a:lnTo>
                    <a:pt x="914" y="1071"/>
                  </a:lnTo>
                  <a:lnTo>
                    <a:pt x="918" y="1071"/>
                  </a:lnTo>
                  <a:lnTo>
                    <a:pt x="922" y="1073"/>
                  </a:lnTo>
                  <a:lnTo>
                    <a:pt x="922" y="1075"/>
                  </a:lnTo>
                  <a:lnTo>
                    <a:pt x="922" y="1077"/>
                  </a:lnTo>
                  <a:lnTo>
                    <a:pt x="920" y="1079"/>
                  </a:lnTo>
                  <a:lnTo>
                    <a:pt x="918" y="1081"/>
                  </a:lnTo>
                  <a:close/>
                  <a:moveTo>
                    <a:pt x="945" y="1088"/>
                  </a:moveTo>
                  <a:lnTo>
                    <a:pt x="941" y="1088"/>
                  </a:lnTo>
                  <a:lnTo>
                    <a:pt x="941" y="1087"/>
                  </a:lnTo>
                  <a:lnTo>
                    <a:pt x="941" y="1085"/>
                  </a:lnTo>
                  <a:lnTo>
                    <a:pt x="943" y="1085"/>
                  </a:lnTo>
                  <a:lnTo>
                    <a:pt x="943" y="1083"/>
                  </a:lnTo>
                  <a:lnTo>
                    <a:pt x="949" y="1079"/>
                  </a:lnTo>
                  <a:lnTo>
                    <a:pt x="953" y="1081"/>
                  </a:lnTo>
                  <a:lnTo>
                    <a:pt x="953" y="1083"/>
                  </a:lnTo>
                  <a:lnTo>
                    <a:pt x="953" y="1085"/>
                  </a:lnTo>
                  <a:lnTo>
                    <a:pt x="951" y="1087"/>
                  </a:lnTo>
                  <a:lnTo>
                    <a:pt x="945" y="1088"/>
                  </a:lnTo>
                  <a:close/>
                  <a:moveTo>
                    <a:pt x="1104" y="1131"/>
                  </a:moveTo>
                  <a:lnTo>
                    <a:pt x="1108" y="1135"/>
                  </a:lnTo>
                  <a:lnTo>
                    <a:pt x="1110" y="1135"/>
                  </a:lnTo>
                  <a:lnTo>
                    <a:pt x="1110" y="1136"/>
                  </a:lnTo>
                  <a:lnTo>
                    <a:pt x="1108" y="1138"/>
                  </a:lnTo>
                  <a:lnTo>
                    <a:pt x="1104" y="1140"/>
                  </a:lnTo>
                  <a:lnTo>
                    <a:pt x="1100" y="1140"/>
                  </a:lnTo>
                  <a:lnTo>
                    <a:pt x="1099" y="1140"/>
                  </a:lnTo>
                  <a:lnTo>
                    <a:pt x="1097" y="1142"/>
                  </a:lnTo>
                  <a:lnTo>
                    <a:pt x="1097" y="1144"/>
                  </a:lnTo>
                  <a:lnTo>
                    <a:pt x="1095" y="1146"/>
                  </a:lnTo>
                  <a:lnTo>
                    <a:pt x="1093" y="1148"/>
                  </a:lnTo>
                  <a:lnTo>
                    <a:pt x="1091" y="1148"/>
                  </a:lnTo>
                  <a:lnTo>
                    <a:pt x="1091" y="1146"/>
                  </a:lnTo>
                  <a:lnTo>
                    <a:pt x="1083" y="1146"/>
                  </a:lnTo>
                  <a:lnTo>
                    <a:pt x="1079" y="1144"/>
                  </a:lnTo>
                  <a:lnTo>
                    <a:pt x="1077" y="1144"/>
                  </a:lnTo>
                  <a:lnTo>
                    <a:pt x="1074" y="1144"/>
                  </a:lnTo>
                  <a:lnTo>
                    <a:pt x="1064" y="1142"/>
                  </a:lnTo>
                  <a:lnTo>
                    <a:pt x="1060" y="1140"/>
                  </a:lnTo>
                  <a:lnTo>
                    <a:pt x="1058" y="1140"/>
                  </a:lnTo>
                  <a:lnTo>
                    <a:pt x="1054" y="1138"/>
                  </a:lnTo>
                  <a:lnTo>
                    <a:pt x="1052" y="1138"/>
                  </a:lnTo>
                  <a:lnTo>
                    <a:pt x="1051" y="1138"/>
                  </a:lnTo>
                  <a:lnTo>
                    <a:pt x="1045" y="1140"/>
                  </a:lnTo>
                  <a:lnTo>
                    <a:pt x="1043" y="1144"/>
                  </a:lnTo>
                  <a:lnTo>
                    <a:pt x="1037" y="1144"/>
                  </a:lnTo>
                  <a:lnTo>
                    <a:pt x="1035" y="1144"/>
                  </a:lnTo>
                  <a:lnTo>
                    <a:pt x="1033" y="1144"/>
                  </a:lnTo>
                  <a:lnTo>
                    <a:pt x="1031" y="1144"/>
                  </a:lnTo>
                  <a:lnTo>
                    <a:pt x="1029" y="1146"/>
                  </a:lnTo>
                  <a:lnTo>
                    <a:pt x="1028" y="1146"/>
                  </a:lnTo>
                  <a:lnTo>
                    <a:pt x="1026" y="1148"/>
                  </a:lnTo>
                  <a:lnTo>
                    <a:pt x="1022" y="1148"/>
                  </a:lnTo>
                  <a:lnTo>
                    <a:pt x="1018" y="1146"/>
                  </a:lnTo>
                  <a:lnTo>
                    <a:pt x="1018" y="1144"/>
                  </a:lnTo>
                  <a:lnTo>
                    <a:pt x="1016" y="1144"/>
                  </a:lnTo>
                  <a:lnTo>
                    <a:pt x="1012" y="1144"/>
                  </a:lnTo>
                  <a:lnTo>
                    <a:pt x="1010" y="1144"/>
                  </a:lnTo>
                  <a:lnTo>
                    <a:pt x="1003" y="1144"/>
                  </a:lnTo>
                  <a:lnTo>
                    <a:pt x="999" y="1142"/>
                  </a:lnTo>
                  <a:lnTo>
                    <a:pt x="993" y="1142"/>
                  </a:lnTo>
                  <a:lnTo>
                    <a:pt x="981" y="1140"/>
                  </a:lnTo>
                  <a:lnTo>
                    <a:pt x="970" y="1138"/>
                  </a:lnTo>
                  <a:lnTo>
                    <a:pt x="964" y="1136"/>
                  </a:lnTo>
                  <a:lnTo>
                    <a:pt x="972" y="1135"/>
                  </a:lnTo>
                  <a:lnTo>
                    <a:pt x="974" y="1135"/>
                  </a:lnTo>
                  <a:lnTo>
                    <a:pt x="976" y="1136"/>
                  </a:lnTo>
                  <a:lnTo>
                    <a:pt x="978" y="1138"/>
                  </a:lnTo>
                  <a:lnTo>
                    <a:pt x="979" y="1138"/>
                  </a:lnTo>
                  <a:lnTo>
                    <a:pt x="993" y="1135"/>
                  </a:lnTo>
                  <a:lnTo>
                    <a:pt x="1006" y="1131"/>
                  </a:lnTo>
                  <a:lnTo>
                    <a:pt x="1010" y="1129"/>
                  </a:lnTo>
                  <a:lnTo>
                    <a:pt x="1012" y="1127"/>
                  </a:lnTo>
                  <a:lnTo>
                    <a:pt x="1012" y="1125"/>
                  </a:lnTo>
                  <a:lnTo>
                    <a:pt x="1010" y="1125"/>
                  </a:lnTo>
                  <a:lnTo>
                    <a:pt x="1010" y="1123"/>
                  </a:lnTo>
                  <a:lnTo>
                    <a:pt x="1012" y="1121"/>
                  </a:lnTo>
                  <a:lnTo>
                    <a:pt x="1014" y="1119"/>
                  </a:lnTo>
                  <a:lnTo>
                    <a:pt x="1016" y="1119"/>
                  </a:lnTo>
                  <a:lnTo>
                    <a:pt x="1018" y="1119"/>
                  </a:lnTo>
                  <a:lnTo>
                    <a:pt x="1020" y="1117"/>
                  </a:lnTo>
                  <a:lnTo>
                    <a:pt x="1037" y="1117"/>
                  </a:lnTo>
                  <a:lnTo>
                    <a:pt x="1041" y="1123"/>
                  </a:lnTo>
                  <a:lnTo>
                    <a:pt x="1043" y="1125"/>
                  </a:lnTo>
                  <a:lnTo>
                    <a:pt x="1045" y="1125"/>
                  </a:lnTo>
                  <a:lnTo>
                    <a:pt x="1047" y="1127"/>
                  </a:lnTo>
                  <a:lnTo>
                    <a:pt x="1049" y="1129"/>
                  </a:lnTo>
                  <a:lnTo>
                    <a:pt x="1051" y="1133"/>
                  </a:lnTo>
                  <a:lnTo>
                    <a:pt x="1052" y="1133"/>
                  </a:lnTo>
                  <a:lnTo>
                    <a:pt x="1056" y="1127"/>
                  </a:lnTo>
                  <a:lnTo>
                    <a:pt x="1056" y="1125"/>
                  </a:lnTo>
                  <a:lnTo>
                    <a:pt x="1058" y="1121"/>
                  </a:lnTo>
                  <a:lnTo>
                    <a:pt x="1068" y="1112"/>
                  </a:lnTo>
                  <a:lnTo>
                    <a:pt x="1074" y="1110"/>
                  </a:lnTo>
                  <a:lnTo>
                    <a:pt x="1076" y="1112"/>
                  </a:lnTo>
                  <a:lnTo>
                    <a:pt x="1077" y="1112"/>
                  </a:lnTo>
                  <a:lnTo>
                    <a:pt x="1085" y="1112"/>
                  </a:lnTo>
                  <a:lnTo>
                    <a:pt x="1089" y="1112"/>
                  </a:lnTo>
                  <a:lnTo>
                    <a:pt x="1093" y="1113"/>
                  </a:lnTo>
                  <a:lnTo>
                    <a:pt x="1102" y="1119"/>
                  </a:lnTo>
                  <a:lnTo>
                    <a:pt x="1104" y="1121"/>
                  </a:lnTo>
                  <a:lnTo>
                    <a:pt x="1104" y="1123"/>
                  </a:lnTo>
                  <a:lnTo>
                    <a:pt x="1102" y="1123"/>
                  </a:lnTo>
                  <a:lnTo>
                    <a:pt x="1102" y="1125"/>
                  </a:lnTo>
                  <a:lnTo>
                    <a:pt x="1102" y="1127"/>
                  </a:lnTo>
                  <a:lnTo>
                    <a:pt x="1104" y="1129"/>
                  </a:lnTo>
                  <a:lnTo>
                    <a:pt x="1104" y="1131"/>
                  </a:lnTo>
                  <a:close/>
                  <a:moveTo>
                    <a:pt x="1225" y="1146"/>
                  </a:moveTo>
                  <a:lnTo>
                    <a:pt x="1225" y="1148"/>
                  </a:lnTo>
                  <a:lnTo>
                    <a:pt x="1225" y="1150"/>
                  </a:lnTo>
                  <a:lnTo>
                    <a:pt x="1223" y="1154"/>
                  </a:lnTo>
                  <a:lnTo>
                    <a:pt x="1221" y="1154"/>
                  </a:lnTo>
                  <a:lnTo>
                    <a:pt x="1216" y="1154"/>
                  </a:lnTo>
                  <a:lnTo>
                    <a:pt x="1216" y="1156"/>
                  </a:lnTo>
                  <a:lnTo>
                    <a:pt x="1216" y="1159"/>
                  </a:lnTo>
                  <a:lnTo>
                    <a:pt x="1216" y="1161"/>
                  </a:lnTo>
                  <a:lnTo>
                    <a:pt x="1216" y="1163"/>
                  </a:lnTo>
                  <a:lnTo>
                    <a:pt x="1218" y="1163"/>
                  </a:lnTo>
                  <a:lnTo>
                    <a:pt x="1223" y="1165"/>
                  </a:lnTo>
                  <a:lnTo>
                    <a:pt x="1227" y="1167"/>
                  </a:lnTo>
                  <a:lnTo>
                    <a:pt x="1231" y="1163"/>
                  </a:lnTo>
                  <a:lnTo>
                    <a:pt x="1241" y="1159"/>
                  </a:lnTo>
                  <a:lnTo>
                    <a:pt x="1241" y="1161"/>
                  </a:lnTo>
                  <a:lnTo>
                    <a:pt x="1241" y="1163"/>
                  </a:lnTo>
                  <a:lnTo>
                    <a:pt x="1239" y="1163"/>
                  </a:lnTo>
                  <a:lnTo>
                    <a:pt x="1239" y="1169"/>
                  </a:lnTo>
                  <a:lnTo>
                    <a:pt x="1243" y="1167"/>
                  </a:lnTo>
                  <a:lnTo>
                    <a:pt x="1245" y="1169"/>
                  </a:lnTo>
                  <a:lnTo>
                    <a:pt x="1243" y="1177"/>
                  </a:lnTo>
                  <a:lnTo>
                    <a:pt x="1241" y="1179"/>
                  </a:lnTo>
                  <a:lnTo>
                    <a:pt x="1235" y="1181"/>
                  </a:lnTo>
                  <a:lnTo>
                    <a:pt x="1229" y="1179"/>
                  </a:lnTo>
                  <a:lnTo>
                    <a:pt x="1227" y="1177"/>
                  </a:lnTo>
                  <a:lnTo>
                    <a:pt x="1221" y="1179"/>
                  </a:lnTo>
                  <a:lnTo>
                    <a:pt x="1220" y="1181"/>
                  </a:lnTo>
                  <a:lnTo>
                    <a:pt x="1216" y="1179"/>
                  </a:lnTo>
                  <a:lnTo>
                    <a:pt x="1204" y="1179"/>
                  </a:lnTo>
                  <a:lnTo>
                    <a:pt x="1202" y="1181"/>
                  </a:lnTo>
                  <a:lnTo>
                    <a:pt x="1202" y="1183"/>
                  </a:lnTo>
                  <a:lnTo>
                    <a:pt x="1208" y="1184"/>
                  </a:lnTo>
                  <a:lnTo>
                    <a:pt x="1210" y="1184"/>
                  </a:lnTo>
                  <a:lnTo>
                    <a:pt x="1214" y="1184"/>
                  </a:lnTo>
                  <a:lnTo>
                    <a:pt x="1221" y="1186"/>
                  </a:lnTo>
                  <a:lnTo>
                    <a:pt x="1223" y="1186"/>
                  </a:lnTo>
                  <a:lnTo>
                    <a:pt x="1231" y="1188"/>
                  </a:lnTo>
                  <a:lnTo>
                    <a:pt x="1233" y="1188"/>
                  </a:lnTo>
                  <a:lnTo>
                    <a:pt x="1241" y="1190"/>
                  </a:lnTo>
                  <a:lnTo>
                    <a:pt x="1241" y="1192"/>
                  </a:lnTo>
                  <a:lnTo>
                    <a:pt x="1233" y="1198"/>
                  </a:lnTo>
                  <a:lnTo>
                    <a:pt x="1225" y="1200"/>
                  </a:lnTo>
                  <a:lnTo>
                    <a:pt x="1223" y="1200"/>
                  </a:lnTo>
                  <a:lnTo>
                    <a:pt x="1218" y="1198"/>
                  </a:lnTo>
                  <a:lnTo>
                    <a:pt x="1216" y="1200"/>
                  </a:lnTo>
                  <a:lnTo>
                    <a:pt x="1214" y="1200"/>
                  </a:lnTo>
                  <a:lnTo>
                    <a:pt x="1200" y="1196"/>
                  </a:lnTo>
                  <a:lnTo>
                    <a:pt x="1200" y="1194"/>
                  </a:lnTo>
                  <a:lnTo>
                    <a:pt x="1195" y="1192"/>
                  </a:lnTo>
                  <a:lnTo>
                    <a:pt x="1193" y="1192"/>
                  </a:lnTo>
                  <a:lnTo>
                    <a:pt x="1181" y="1200"/>
                  </a:lnTo>
                  <a:lnTo>
                    <a:pt x="1173" y="1200"/>
                  </a:lnTo>
                  <a:lnTo>
                    <a:pt x="1172" y="1200"/>
                  </a:lnTo>
                  <a:lnTo>
                    <a:pt x="1172" y="1196"/>
                  </a:lnTo>
                  <a:lnTo>
                    <a:pt x="1170" y="1194"/>
                  </a:lnTo>
                  <a:lnTo>
                    <a:pt x="1170" y="1192"/>
                  </a:lnTo>
                  <a:lnTo>
                    <a:pt x="1168" y="1194"/>
                  </a:lnTo>
                  <a:lnTo>
                    <a:pt x="1162" y="1198"/>
                  </a:lnTo>
                  <a:lnTo>
                    <a:pt x="1156" y="1194"/>
                  </a:lnTo>
                  <a:lnTo>
                    <a:pt x="1154" y="1194"/>
                  </a:lnTo>
                  <a:lnTo>
                    <a:pt x="1152" y="1190"/>
                  </a:lnTo>
                  <a:lnTo>
                    <a:pt x="1152" y="1188"/>
                  </a:lnTo>
                  <a:lnTo>
                    <a:pt x="1147" y="1188"/>
                  </a:lnTo>
                  <a:lnTo>
                    <a:pt x="1147" y="1184"/>
                  </a:lnTo>
                  <a:lnTo>
                    <a:pt x="1147" y="1183"/>
                  </a:lnTo>
                  <a:lnTo>
                    <a:pt x="1145" y="1184"/>
                  </a:lnTo>
                  <a:lnTo>
                    <a:pt x="1143" y="1184"/>
                  </a:lnTo>
                  <a:lnTo>
                    <a:pt x="1139" y="1183"/>
                  </a:lnTo>
                  <a:lnTo>
                    <a:pt x="1139" y="1181"/>
                  </a:lnTo>
                  <a:lnTo>
                    <a:pt x="1133" y="1181"/>
                  </a:lnTo>
                  <a:lnTo>
                    <a:pt x="1124" y="1179"/>
                  </a:lnTo>
                  <a:lnTo>
                    <a:pt x="1120" y="1181"/>
                  </a:lnTo>
                  <a:lnTo>
                    <a:pt x="1118" y="1179"/>
                  </a:lnTo>
                  <a:lnTo>
                    <a:pt x="1116" y="1177"/>
                  </a:lnTo>
                  <a:lnTo>
                    <a:pt x="1110" y="1175"/>
                  </a:lnTo>
                  <a:lnTo>
                    <a:pt x="1106" y="1177"/>
                  </a:lnTo>
                  <a:lnTo>
                    <a:pt x="1102" y="1179"/>
                  </a:lnTo>
                  <a:lnTo>
                    <a:pt x="1100" y="1177"/>
                  </a:lnTo>
                  <a:lnTo>
                    <a:pt x="1100" y="1175"/>
                  </a:lnTo>
                  <a:lnTo>
                    <a:pt x="1099" y="1171"/>
                  </a:lnTo>
                  <a:lnTo>
                    <a:pt x="1097" y="1171"/>
                  </a:lnTo>
                  <a:lnTo>
                    <a:pt x="1093" y="1173"/>
                  </a:lnTo>
                  <a:lnTo>
                    <a:pt x="1087" y="1159"/>
                  </a:lnTo>
                  <a:lnTo>
                    <a:pt x="1085" y="1156"/>
                  </a:lnTo>
                  <a:lnTo>
                    <a:pt x="1085" y="1154"/>
                  </a:lnTo>
                  <a:lnTo>
                    <a:pt x="1087" y="1154"/>
                  </a:lnTo>
                  <a:lnTo>
                    <a:pt x="1093" y="1156"/>
                  </a:lnTo>
                  <a:lnTo>
                    <a:pt x="1100" y="1154"/>
                  </a:lnTo>
                  <a:lnTo>
                    <a:pt x="1102" y="1156"/>
                  </a:lnTo>
                  <a:lnTo>
                    <a:pt x="1106" y="1156"/>
                  </a:lnTo>
                  <a:lnTo>
                    <a:pt x="1106" y="1159"/>
                  </a:lnTo>
                  <a:lnTo>
                    <a:pt x="1118" y="1163"/>
                  </a:lnTo>
                  <a:lnTo>
                    <a:pt x="1120" y="1161"/>
                  </a:lnTo>
                  <a:lnTo>
                    <a:pt x="1122" y="1161"/>
                  </a:lnTo>
                  <a:lnTo>
                    <a:pt x="1125" y="1165"/>
                  </a:lnTo>
                  <a:lnTo>
                    <a:pt x="1125" y="1167"/>
                  </a:lnTo>
                  <a:lnTo>
                    <a:pt x="1125" y="1169"/>
                  </a:lnTo>
                  <a:lnTo>
                    <a:pt x="1127" y="1169"/>
                  </a:lnTo>
                  <a:lnTo>
                    <a:pt x="1131" y="1169"/>
                  </a:lnTo>
                  <a:lnTo>
                    <a:pt x="1133" y="1167"/>
                  </a:lnTo>
                  <a:lnTo>
                    <a:pt x="1135" y="1167"/>
                  </a:lnTo>
                  <a:lnTo>
                    <a:pt x="1137" y="1169"/>
                  </a:lnTo>
                  <a:lnTo>
                    <a:pt x="1137" y="1171"/>
                  </a:lnTo>
                  <a:lnTo>
                    <a:pt x="1139" y="1173"/>
                  </a:lnTo>
                  <a:lnTo>
                    <a:pt x="1145" y="1171"/>
                  </a:lnTo>
                  <a:lnTo>
                    <a:pt x="1150" y="1173"/>
                  </a:lnTo>
                  <a:lnTo>
                    <a:pt x="1152" y="1171"/>
                  </a:lnTo>
                  <a:lnTo>
                    <a:pt x="1150" y="1169"/>
                  </a:lnTo>
                  <a:lnTo>
                    <a:pt x="1150" y="1167"/>
                  </a:lnTo>
                  <a:lnTo>
                    <a:pt x="1154" y="1161"/>
                  </a:lnTo>
                  <a:lnTo>
                    <a:pt x="1156" y="1159"/>
                  </a:lnTo>
                  <a:lnTo>
                    <a:pt x="1158" y="1159"/>
                  </a:lnTo>
                  <a:lnTo>
                    <a:pt x="1162" y="1161"/>
                  </a:lnTo>
                  <a:lnTo>
                    <a:pt x="1162" y="1163"/>
                  </a:lnTo>
                  <a:lnTo>
                    <a:pt x="1162" y="1165"/>
                  </a:lnTo>
                  <a:lnTo>
                    <a:pt x="1168" y="1165"/>
                  </a:lnTo>
                  <a:lnTo>
                    <a:pt x="1168" y="1163"/>
                  </a:lnTo>
                  <a:lnTo>
                    <a:pt x="1166" y="1159"/>
                  </a:lnTo>
                  <a:lnTo>
                    <a:pt x="1168" y="1158"/>
                  </a:lnTo>
                  <a:lnTo>
                    <a:pt x="1170" y="1156"/>
                  </a:lnTo>
                  <a:lnTo>
                    <a:pt x="1172" y="1156"/>
                  </a:lnTo>
                  <a:lnTo>
                    <a:pt x="1173" y="1156"/>
                  </a:lnTo>
                  <a:lnTo>
                    <a:pt x="1175" y="1158"/>
                  </a:lnTo>
                  <a:lnTo>
                    <a:pt x="1181" y="1161"/>
                  </a:lnTo>
                  <a:lnTo>
                    <a:pt x="1181" y="1163"/>
                  </a:lnTo>
                  <a:lnTo>
                    <a:pt x="1179" y="1169"/>
                  </a:lnTo>
                  <a:lnTo>
                    <a:pt x="1177" y="1171"/>
                  </a:lnTo>
                  <a:lnTo>
                    <a:pt x="1179" y="1173"/>
                  </a:lnTo>
                  <a:lnTo>
                    <a:pt x="1181" y="1173"/>
                  </a:lnTo>
                  <a:lnTo>
                    <a:pt x="1189" y="1169"/>
                  </a:lnTo>
                  <a:lnTo>
                    <a:pt x="1189" y="1167"/>
                  </a:lnTo>
                  <a:lnTo>
                    <a:pt x="1187" y="1161"/>
                  </a:lnTo>
                  <a:lnTo>
                    <a:pt x="1183" y="1156"/>
                  </a:lnTo>
                  <a:lnTo>
                    <a:pt x="1183" y="1154"/>
                  </a:lnTo>
                  <a:lnTo>
                    <a:pt x="1181" y="1154"/>
                  </a:lnTo>
                  <a:lnTo>
                    <a:pt x="1179" y="1154"/>
                  </a:lnTo>
                  <a:lnTo>
                    <a:pt x="1177" y="1152"/>
                  </a:lnTo>
                  <a:lnTo>
                    <a:pt x="1177" y="1146"/>
                  </a:lnTo>
                  <a:lnTo>
                    <a:pt x="1177" y="1138"/>
                  </a:lnTo>
                  <a:lnTo>
                    <a:pt x="1183" y="1135"/>
                  </a:lnTo>
                  <a:lnTo>
                    <a:pt x="1193" y="1133"/>
                  </a:lnTo>
                  <a:lnTo>
                    <a:pt x="1197" y="1133"/>
                  </a:lnTo>
                  <a:lnTo>
                    <a:pt x="1204" y="1135"/>
                  </a:lnTo>
                  <a:lnTo>
                    <a:pt x="1210" y="1135"/>
                  </a:lnTo>
                  <a:lnTo>
                    <a:pt x="1214" y="1138"/>
                  </a:lnTo>
                  <a:lnTo>
                    <a:pt x="1220" y="1138"/>
                  </a:lnTo>
                  <a:lnTo>
                    <a:pt x="1220" y="1140"/>
                  </a:lnTo>
                  <a:lnTo>
                    <a:pt x="1220" y="1142"/>
                  </a:lnTo>
                  <a:lnTo>
                    <a:pt x="1223" y="1142"/>
                  </a:lnTo>
                  <a:lnTo>
                    <a:pt x="1225" y="1146"/>
                  </a:lnTo>
                  <a:close/>
                  <a:moveTo>
                    <a:pt x="1314" y="716"/>
                  </a:moveTo>
                  <a:lnTo>
                    <a:pt x="1318" y="720"/>
                  </a:lnTo>
                  <a:lnTo>
                    <a:pt x="1321" y="722"/>
                  </a:lnTo>
                  <a:lnTo>
                    <a:pt x="1321" y="724"/>
                  </a:lnTo>
                  <a:lnTo>
                    <a:pt x="1323" y="724"/>
                  </a:lnTo>
                  <a:lnTo>
                    <a:pt x="1323" y="728"/>
                  </a:lnTo>
                  <a:lnTo>
                    <a:pt x="1321" y="728"/>
                  </a:lnTo>
                  <a:lnTo>
                    <a:pt x="1314" y="728"/>
                  </a:lnTo>
                  <a:lnTo>
                    <a:pt x="1312" y="728"/>
                  </a:lnTo>
                  <a:lnTo>
                    <a:pt x="1310" y="724"/>
                  </a:lnTo>
                  <a:lnTo>
                    <a:pt x="1308" y="724"/>
                  </a:lnTo>
                  <a:lnTo>
                    <a:pt x="1310" y="722"/>
                  </a:lnTo>
                  <a:lnTo>
                    <a:pt x="1310" y="720"/>
                  </a:lnTo>
                  <a:lnTo>
                    <a:pt x="1312" y="718"/>
                  </a:lnTo>
                  <a:lnTo>
                    <a:pt x="1308" y="714"/>
                  </a:lnTo>
                  <a:lnTo>
                    <a:pt x="1308" y="710"/>
                  </a:lnTo>
                  <a:lnTo>
                    <a:pt x="1308" y="708"/>
                  </a:lnTo>
                  <a:lnTo>
                    <a:pt x="1310" y="710"/>
                  </a:lnTo>
                  <a:lnTo>
                    <a:pt x="1314" y="716"/>
                  </a:lnTo>
                  <a:close/>
                  <a:moveTo>
                    <a:pt x="1350" y="630"/>
                  </a:moveTo>
                  <a:lnTo>
                    <a:pt x="1344" y="632"/>
                  </a:lnTo>
                  <a:lnTo>
                    <a:pt x="1333" y="632"/>
                  </a:lnTo>
                  <a:lnTo>
                    <a:pt x="1335" y="630"/>
                  </a:lnTo>
                  <a:lnTo>
                    <a:pt x="1335" y="628"/>
                  </a:lnTo>
                  <a:lnTo>
                    <a:pt x="1335" y="626"/>
                  </a:lnTo>
                  <a:lnTo>
                    <a:pt x="1333" y="624"/>
                  </a:lnTo>
                  <a:lnTo>
                    <a:pt x="1329" y="622"/>
                  </a:lnTo>
                  <a:lnTo>
                    <a:pt x="1331" y="620"/>
                  </a:lnTo>
                  <a:lnTo>
                    <a:pt x="1333" y="618"/>
                  </a:lnTo>
                  <a:lnTo>
                    <a:pt x="1335" y="618"/>
                  </a:lnTo>
                  <a:lnTo>
                    <a:pt x="1337" y="618"/>
                  </a:lnTo>
                  <a:lnTo>
                    <a:pt x="1341" y="620"/>
                  </a:lnTo>
                  <a:lnTo>
                    <a:pt x="1342" y="620"/>
                  </a:lnTo>
                  <a:lnTo>
                    <a:pt x="1342" y="622"/>
                  </a:lnTo>
                  <a:lnTo>
                    <a:pt x="1342" y="624"/>
                  </a:lnTo>
                  <a:lnTo>
                    <a:pt x="1344" y="626"/>
                  </a:lnTo>
                  <a:lnTo>
                    <a:pt x="1350" y="628"/>
                  </a:lnTo>
                  <a:lnTo>
                    <a:pt x="1350" y="630"/>
                  </a:lnTo>
                  <a:close/>
                  <a:moveTo>
                    <a:pt x="173" y="517"/>
                  </a:moveTo>
                  <a:lnTo>
                    <a:pt x="175" y="520"/>
                  </a:lnTo>
                  <a:lnTo>
                    <a:pt x="177" y="524"/>
                  </a:lnTo>
                  <a:lnTo>
                    <a:pt x="179" y="524"/>
                  </a:lnTo>
                  <a:lnTo>
                    <a:pt x="181" y="530"/>
                  </a:lnTo>
                  <a:lnTo>
                    <a:pt x="181" y="532"/>
                  </a:lnTo>
                  <a:lnTo>
                    <a:pt x="181" y="534"/>
                  </a:lnTo>
                  <a:lnTo>
                    <a:pt x="179" y="536"/>
                  </a:lnTo>
                  <a:lnTo>
                    <a:pt x="179" y="545"/>
                  </a:lnTo>
                  <a:lnTo>
                    <a:pt x="177" y="555"/>
                  </a:lnTo>
                  <a:lnTo>
                    <a:pt x="177" y="557"/>
                  </a:lnTo>
                  <a:lnTo>
                    <a:pt x="177" y="561"/>
                  </a:lnTo>
                  <a:lnTo>
                    <a:pt x="177" y="563"/>
                  </a:lnTo>
                  <a:lnTo>
                    <a:pt x="179" y="564"/>
                  </a:lnTo>
                  <a:lnTo>
                    <a:pt x="177" y="568"/>
                  </a:lnTo>
                  <a:lnTo>
                    <a:pt x="175" y="570"/>
                  </a:lnTo>
                  <a:lnTo>
                    <a:pt x="175" y="572"/>
                  </a:lnTo>
                  <a:lnTo>
                    <a:pt x="175" y="574"/>
                  </a:lnTo>
                  <a:lnTo>
                    <a:pt x="179" y="580"/>
                  </a:lnTo>
                  <a:lnTo>
                    <a:pt x="182" y="582"/>
                  </a:lnTo>
                  <a:lnTo>
                    <a:pt x="182" y="584"/>
                  </a:lnTo>
                  <a:lnTo>
                    <a:pt x="182" y="589"/>
                  </a:lnTo>
                  <a:lnTo>
                    <a:pt x="182" y="591"/>
                  </a:lnTo>
                  <a:lnTo>
                    <a:pt x="181" y="589"/>
                  </a:lnTo>
                  <a:lnTo>
                    <a:pt x="177" y="588"/>
                  </a:lnTo>
                  <a:lnTo>
                    <a:pt x="177" y="586"/>
                  </a:lnTo>
                  <a:lnTo>
                    <a:pt x="177" y="584"/>
                  </a:lnTo>
                  <a:lnTo>
                    <a:pt x="169" y="580"/>
                  </a:lnTo>
                  <a:lnTo>
                    <a:pt x="169" y="574"/>
                  </a:lnTo>
                  <a:lnTo>
                    <a:pt x="171" y="574"/>
                  </a:lnTo>
                  <a:lnTo>
                    <a:pt x="171" y="572"/>
                  </a:lnTo>
                  <a:lnTo>
                    <a:pt x="171" y="561"/>
                  </a:lnTo>
                  <a:lnTo>
                    <a:pt x="171" y="557"/>
                  </a:lnTo>
                  <a:lnTo>
                    <a:pt x="171" y="553"/>
                  </a:lnTo>
                  <a:lnTo>
                    <a:pt x="173" y="551"/>
                  </a:lnTo>
                  <a:lnTo>
                    <a:pt x="175" y="543"/>
                  </a:lnTo>
                  <a:lnTo>
                    <a:pt x="175" y="541"/>
                  </a:lnTo>
                  <a:lnTo>
                    <a:pt x="173" y="532"/>
                  </a:lnTo>
                  <a:lnTo>
                    <a:pt x="171" y="530"/>
                  </a:lnTo>
                  <a:lnTo>
                    <a:pt x="169" y="528"/>
                  </a:lnTo>
                  <a:lnTo>
                    <a:pt x="169" y="522"/>
                  </a:lnTo>
                  <a:lnTo>
                    <a:pt x="167" y="515"/>
                  </a:lnTo>
                  <a:lnTo>
                    <a:pt x="169" y="513"/>
                  </a:lnTo>
                  <a:lnTo>
                    <a:pt x="173" y="513"/>
                  </a:lnTo>
                  <a:lnTo>
                    <a:pt x="175" y="515"/>
                  </a:lnTo>
                  <a:lnTo>
                    <a:pt x="173" y="515"/>
                  </a:lnTo>
                  <a:lnTo>
                    <a:pt x="173" y="517"/>
                  </a:lnTo>
                  <a:close/>
                  <a:moveTo>
                    <a:pt x="171" y="484"/>
                  </a:moveTo>
                  <a:lnTo>
                    <a:pt x="171" y="486"/>
                  </a:lnTo>
                  <a:lnTo>
                    <a:pt x="171" y="484"/>
                  </a:lnTo>
                  <a:lnTo>
                    <a:pt x="169" y="482"/>
                  </a:lnTo>
                  <a:lnTo>
                    <a:pt x="169" y="480"/>
                  </a:lnTo>
                  <a:lnTo>
                    <a:pt x="171" y="472"/>
                  </a:lnTo>
                  <a:lnTo>
                    <a:pt x="171" y="470"/>
                  </a:lnTo>
                  <a:lnTo>
                    <a:pt x="175" y="476"/>
                  </a:lnTo>
                  <a:lnTo>
                    <a:pt x="173" y="478"/>
                  </a:lnTo>
                  <a:lnTo>
                    <a:pt x="171" y="484"/>
                  </a:lnTo>
                  <a:close/>
                  <a:moveTo>
                    <a:pt x="194" y="482"/>
                  </a:moveTo>
                  <a:lnTo>
                    <a:pt x="192" y="482"/>
                  </a:lnTo>
                  <a:lnTo>
                    <a:pt x="192" y="478"/>
                  </a:lnTo>
                  <a:lnTo>
                    <a:pt x="194" y="476"/>
                  </a:lnTo>
                  <a:lnTo>
                    <a:pt x="198" y="472"/>
                  </a:lnTo>
                  <a:lnTo>
                    <a:pt x="200" y="470"/>
                  </a:lnTo>
                  <a:lnTo>
                    <a:pt x="202" y="470"/>
                  </a:lnTo>
                  <a:lnTo>
                    <a:pt x="202" y="472"/>
                  </a:lnTo>
                  <a:lnTo>
                    <a:pt x="204" y="478"/>
                  </a:lnTo>
                  <a:lnTo>
                    <a:pt x="204" y="480"/>
                  </a:lnTo>
                  <a:lnTo>
                    <a:pt x="204" y="482"/>
                  </a:lnTo>
                  <a:lnTo>
                    <a:pt x="202" y="482"/>
                  </a:lnTo>
                  <a:lnTo>
                    <a:pt x="200" y="482"/>
                  </a:lnTo>
                  <a:lnTo>
                    <a:pt x="196" y="484"/>
                  </a:lnTo>
                  <a:lnTo>
                    <a:pt x="194" y="482"/>
                  </a:lnTo>
                  <a:close/>
                  <a:moveTo>
                    <a:pt x="267" y="547"/>
                  </a:moveTo>
                  <a:lnTo>
                    <a:pt x="265" y="555"/>
                  </a:lnTo>
                  <a:lnTo>
                    <a:pt x="265" y="557"/>
                  </a:lnTo>
                  <a:lnTo>
                    <a:pt x="263" y="557"/>
                  </a:lnTo>
                  <a:lnTo>
                    <a:pt x="259" y="559"/>
                  </a:lnTo>
                  <a:lnTo>
                    <a:pt x="257" y="559"/>
                  </a:lnTo>
                  <a:lnTo>
                    <a:pt x="248" y="557"/>
                  </a:lnTo>
                  <a:lnTo>
                    <a:pt x="246" y="555"/>
                  </a:lnTo>
                  <a:lnTo>
                    <a:pt x="244" y="547"/>
                  </a:lnTo>
                  <a:lnTo>
                    <a:pt x="246" y="541"/>
                  </a:lnTo>
                  <a:lnTo>
                    <a:pt x="246" y="540"/>
                  </a:lnTo>
                  <a:lnTo>
                    <a:pt x="252" y="536"/>
                  </a:lnTo>
                  <a:lnTo>
                    <a:pt x="254" y="538"/>
                  </a:lnTo>
                  <a:lnTo>
                    <a:pt x="254" y="540"/>
                  </a:lnTo>
                  <a:lnTo>
                    <a:pt x="255" y="540"/>
                  </a:lnTo>
                  <a:lnTo>
                    <a:pt x="259" y="540"/>
                  </a:lnTo>
                  <a:lnTo>
                    <a:pt x="261" y="540"/>
                  </a:lnTo>
                  <a:lnTo>
                    <a:pt x="265" y="541"/>
                  </a:lnTo>
                  <a:lnTo>
                    <a:pt x="265" y="543"/>
                  </a:lnTo>
                  <a:lnTo>
                    <a:pt x="267" y="547"/>
                  </a:lnTo>
                  <a:close/>
                  <a:moveTo>
                    <a:pt x="186" y="451"/>
                  </a:moveTo>
                  <a:lnTo>
                    <a:pt x="184" y="449"/>
                  </a:lnTo>
                  <a:lnTo>
                    <a:pt x="184" y="447"/>
                  </a:lnTo>
                  <a:lnTo>
                    <a:pt x="184" y="445"/>
                  </a:lnTo>
                  <a:lnTo>
                    <a:pt x="188" y="444"/>
                  </a:lnTo>
                  <a:lnTo>
                    <a:pt x="190" y="442"/>
                  </a:lnTo>
                  <a:lnTo>
                    <a:pt x="190" y="444"/>
                  </a:lnTo>
                  <a:lnTo>
                    <a:pt x="192" y="444"/>
                  </a:lnTo>
                  <a:lnTo>
                    <a:pt x="192" y="447"/>
                  </a:lnTo>
                  <a:lnTo>
                    <a:pt x="188" y="451"/>
                  </a:lnTo>
                  <a:lnTo>
                    <a:pt x="186" y="451"/>
                  </a:lnTo>
                  <a:close/>
                  <a:moveTo>
                    <a:pt x="171" y="411"/>
                  </a:moveTo>
                  <a:lnTo>
                    <a:pt x="169" y="411"/>
                  </a:lnTo>
                  <a:lnTo>
                    <a:pt x="167" y="411"/>
                  </a:lnTo>
                  <a:lnTo>
                    <a:pt x="163" y="413"/>
                  </a:lnTo>
                  <a:lnTo>
                    <a:pt x="161" y="413"/>
                  </a:lnTo>
                  <a:lnTo>
                    <a:pt x="157" y="413"/>
                  </a:lnTo>
                  <a:lnTo>
                    <a:pt x="154" y="411"/>
                  </a:lnTo>
                  <a:lnTo>
                    <a:pt x="152" y="413"/>
                  </a:lnTo>
                  <a:lnTo>
                    <a:pt x="152" y="415"/>
                  </a:lnTo>
                  <a:lnTo>
                    <a:pt x="152" y="417"/>
                  </a:lnTo>
                  <a:lnTo>
                    <a:pt x="154" y="419"/>
                  </a:lnTo>
                  <a:lnTo>
                    <a:pt x="152" y="421"/>
                  </a:lnTo>
                  <a:lnTo>
                    <a:pt x="150" y="421"/>
                  </a:lnTo>
                  <a:lnTo>
                    <a:pt x="148" y="419"/>
                  </a:lnTo>
                  <a:lnTo>
                    <a:pt x="144" y="413"/>
                  </a:lnTo>
                  <a:lnTo>
                    <a:pt x="142" y="407"/>
                  </a:lnTo>
                  <a:lnTo>
                    <a:pt x="138" y="407"/>
                  </a:lnTo>
                  <a:lnTo>
                    <a:pt x="134" y="407"/>
                  </a:lnTo>
                  <a:lnTo>
                    <a:pt x="131" y="407"/>
                  </a:lnTo>
                  <a:lnTo>
                    <a:pt x="131" y="409"/>
                  </a:lnTo>
                  <a:lnTo>
                    <a:pt x="127" y="411"/>
                  </a:lnTo>
                  <a:lnTo>
                    <a:pt x="125" y="411"/>
                  </a:lnTo>
                  <a:lnTo>
                    <a:pt x="125" y="409"/>
                  </a:lnTo>
                  <a:lnTo>
                    <a:pt x="125" y="407"/>
                  </a:lnTo>
                  <a:lnTo>
                    <a:pt x="127" y="405"/>
                  </a:lnTo>
                  <a:lnTo>
                    <a:pt x="127" y="401"/>
                  </a:lnTo>
                  <a:lnTo>
                    <a:pt x="125" y="399"/>
                  </a:lnTo>
                  <a:lnTo>
                    <a:pt x="127" y="398"/>
                  </a:lnTo>
                  <a:lnTo>
                    <a:pt x="131" y="398"/>
                  </a:lnTo>
                  <a:lnTo>
                    <a:pt x="133" y="399"/>
                  </a:lnTo>
                  <a:lnTo>
                    <a:pt x="134" y="401"/>
                  </a:lnTo>
                  <a:lnTo>
                    <a:pt x="140" y="401"/>
                  </a:lnTo>
                  <a:lnTo>
                    <a:pt x="142" y="401"/>
                  </a:lnTo>
                  <a:lnTo>
                    <a:pt x="148" y="403"/>
                  </a:lnTo>
                  <a:lnTo>
                    <a:pt x="152" y="407"/>
                  </a:lnTo>
                  <a:lnTo>
                    <a:pt x="154" y="407"/>
                  </a:lnTo>
                  <a:lnTo>
                    <a:pt x="156" y="407"/>
                  </a:lnTo>
                  <a:lnTo>
                    <a:pt x="159" y="405"/>
                  </a:lnTo>
                  <a:lnTo>
                    <a:pt x="167" y="401"/>
                  </a:lnTo>
                  <a:lnTo>
                    <a:pt x="171" y="401"/>
                  </a:lnTo>
                  <a:lnTo>
                    <a:pt x="175" y="401"/>
                  </a:lnTo>
                  <a:lnTo>
                    <a:pt x="175" y="407"/>
                  </a:lnTo>
                  <a:lnTo>
                    <a:pt x="173" y="411"/>
                  </a:lnTo>
                  <a:lnTo>
                    <a:pt x="171" y="411"/>
                  </a:lnTo>
                  <a:close/>
                  <a:moveTo>
                    <a:pt x="157" y="394"/>
                  </a:moveTo>
                  <a:lnTo>
                    <a:pt x="156" y="392"/>
                  </a:lnTo>
                  <a:lnTo>
                    <a:pt x="154" y="390"/>
                  </a:lnTo>
                  <a:lnTo>
                    <a:pt x="154" y="388"/>
                  </a:lnTo>
                  <a:lnTo>
                    <a:pt x="154" y="386"/>
                  </a:lnTo>
                  <a:lnTo>
                    <a:pt x="156" y="384"/>
                  </a:lnTo>
                  <a:lnTo>
                    <a:pt x="157" y="382"/>
                  </a:lnTo>
                  <a:lnTo>
                    <a:pt x="159" y="382"/>
                  </a:lnTo>
                  <a:lnTo>
                    <a:pt x="159" y="380"/>
                  </a:lnTo>
                  <a:lnTo>
                    <a:pt x="161" y="380"/>
                  </a:lnTo>
                  <a:lnTo>
                    <a:pt x="165" y="382"/>
                  </a:lnTo>
                  <a:lnTo>
                    <a:pt x="167" y="384"/>
                  </a:lnTo>
                  <a:lnTo>
                    <a:pt x="169" y="384"/>
                  </a:lnTo>
                  <a:lnTo>
                    <a:pt x="169" y="386"/>
                  </a:lnTo>
                  <a:lnTo>
                    <a:pt x="169" y="388"/>
                  </a:lnTo>
                  <a:lnTo>
                    <a:pt x="167" y="390"/>
                  </a:lnTo>
                  <a:lnTo>
                    <a:pt x="167" y="392"/>
                  </a:lnTo>
                  <a:lnTo>
                    <a:pt x="165" y="394"/>
                  </a:lnTo>
                  <a:lnTo>
                    <a:pt x="163" y="394"/>
                  </a:lnTo>
                  <a:lnTo>
                    <a:pt x="161" y="396"/>
                  </a:lnTo>
                  <a:lnTo>
                    <a:pt x="157" y="394"/>
                  </a:lnTo>
                  <a:close/>
                  <a:moveTo>
                    <a:pt x="115" y="277"/>
                  </a:moveTo>
                  <a:lnTo>
                    <a:pt x="115" y="275"/>
                  </a:lnTo>
                  <a:lnTo>
                    <a:pt x="113" y="275"/>
                  </a:lnTo>
                  <a:lnTo>
                    <a:pt x="115" y="273"/>
                  </a:lnTo>
                  <a:lnTo>
                    <a:pt x="115" y="271"/>
                  </a:lnTo>
                  <a:lnTo>
                    <a:pt x="117" y="269"/>
                  </a:lnTo>
                  <a:lnTo>
                    <a:pt x="119" y="271"/>
                  </a:lnTo>
                  <a:lnTo>
                    <a:pt x="121" y="275"/>
                  </a:lnTo>
                  <a:lnTo>
                    <a:pt x="119" y="277"/>
                  </a:lnTo>
                  <a:lnTo>
                    <a:pt x="115" y="277"/>
                  </a:lnTo>
                  <a:close/>
                  <a:moveTo>
                    <a:pt x="27" y="119"/>
                  </a:moveTo>
                  <a:lnTo>
                    <a:pt x="23" y="119"/>
                  </a:lnTo>
                  <a:lnTo>
                    <a:pt x="21" y="121"/>
                  </a:lnTo>
                  <a:lnTo>
                    <a:pt x="21" y="123"/>
                  </a:lnTo>
                  <a:lnTo>
                    <a:pt x="19" y="123"/>
                  </a:lnTo>
                  <a:lnTo>
                    <a:pt x="17" y="127"/>
                  </a:lnTo>
                  <a:lnTo>
                    <a:pt x="12" y="131"/>
                  </a:lnTo>
                  <a:lnTo>
                    <a:pt x="10" y="125"/>
                  </a:lnTo>
                  <a:lnTo>
                    <a:pt x="10" y="121"/>
                  </a:lnTo>
                  <a:lnTo>
                    <a:pt x="10" y="119"/>
                  </a:lnTo>
                  <a:lnTo>
                    <a:pt x="12" y="117"/>
                  </a:lnTo>
                  <a:lnTo>
                    <a:pt x="10" y="115"/>
                  </a:lnTo>
                  <a:lnTo>
                    <a:pt x="8" y="115"/>
                  </a:lnTo>
                  <a:lnTo>
                    <a:pt x="6" y="113"/>
                  </a:lnTo>
                  <a:lnTo>
                    <a:pt x="4" y="112"/>
                  </a:lnTo>
                  <a:lnTo>
                    <a:pt x="4" y="110"/>
                  </a:lnTo>
                  <a:lnTo>
                    <a:pt x="2" y="104"/>
                  </a:lnTo>
                  <a:lnTo>
                    <a:pt x="0" y="102"/>
                  </a:lnTo>
                  <a:lnTo>
                    <a:pt x="2" y="102"/>
                  </a:lnTo>
                  <a:lnTo>
                    <a:pt x="6" y="102"/>
                  </a:lnTo>
                  <a:lnTo>
                    <a:pt x="12" y="104"/>
                  </a:lnTo>
                  <a:lnTo>
                    <a:pt x="12" y="106"/>
                  </a:lnTo>
                  <a:lnTo>
                    <a:pt x="12" y="108"/>
                  </a:lnTo>
                  <a:lnTo>
                    <a:pt x="13" y="110"/>
                  </a:lnTo>
                  <a:lnTo>
                    <a:pt x="17" y="110"/>
                  </a:lnTo>
                  <a:lnTo>
                    <a:pt x="17" y="108"/>
                  </a:lnTo>
                  <a:lnTo>
                    <a:pt x="19" y="110"/>
                  </a:lnTo>
                  <a:lnTo>
                    <a:pt x="21" y="112"/>
                  </a:lnTo>
                  <a:lnTo>
                    <a:pt x="25" y="112"/>
                  </a:lnTo>
                  <a:lnTo>
                    <a:pt x="29" y="113"/>
                  </a:lnTo>
                  <a:lnTo>
                    <a:pt x="31" y="117"/>
                  </a:lnTo>
                  <a:lnTo>
                    <a:pt x="33" y="119"/>
                  </a:lnTo>
                  <a:lnTo>
                    <a:pt x="33" y="121"/>
                  </a:lnTo>
                  <a:lnTo>
                    <a:pt x="31" y="121"/>
                  </a:lnTo>
                  <a:lnTo>
                    <a:pt x="29" y="119"/>
                  </a:lnTo>
                  <a:lnTo>
                    <a:pt x="27" y="119"/>
                  </a:lnTo>
                  <a:close/>
                  <a:moveTo>
                    <a:pt x="75" y="129"/>
                  </a:moveTo>
                  <a:lnTo>
                    <a:pt x="73" y="125"/>
                  </a:lnTo>
                  <a:lnTo>
                    <a:pt x="71" y="123"/>
                  </a:lnTo>
                  <a:lnTo>
                    <a:pt x="73" y="121"/>
                  </a:lnTo>
                  <a:lnTo>
                    <a:pt x="75" y="121"/>
                  </a:lnTo>
                  <a:lnTo>
                    <a:pt x="77" y="125"/>
                  </a:lnTo>
                  <a:lnTo>
                    <a:pt x="77" y="127"/>
                  </a:lnTo>
                  <a:lnTo>
                    <a:pt x="75" y="129"/>
                  </a:lnTo>
                  <a:close/>
                  <a:moveTo>
                    <a:pt x="71" y="117"/>
                  </a:moveTo>
                  <a:lnTo>
                    <a:pt x="69" y="117"/>
                  </a:lnTo>
                  <a:lnTo>
                    <a:pt x="67" y="115"/>
                  </a:lnTo>
                  <a:lnTo>
                    <a:pt x="69" y="113"/>
                  </a:lnTo>
                  <a:lnTo>
                    <a:pt x="69" y="112"/>
                  </a:lnTo>
                  <a:lnTo>
                    <a:pt x="71" y="113"/>
                  </a:lnTo>
                  <a:lnTo>
                    <a:pt x="71" y="115"/>
                  </a:lnTo>
                  <a:lnTo>
                    <a:pt x="71" y="117"/>
                  </a:lnTo>
                  <a:close/>
                  <a:moveTo>
                    <a:pt x="69" y="110"/>
                  </a:moveTo>
                  <a:lnTo>
                    <a:pt x="69" y="112"/>
                  </a:lnTo>
                  <a:lnTo>
                    <a:pt x="69" y="110"/>
                  </a:lnTo>
                  <a:lnTo>
                    <a:pt x="67" y="108"/>
                  </a:lnTo>
                  <a:lnTo>
                    <a:pt x="67" y="106"/>
                  </a:lnTo>
                  <a:lnTo>
                    <a:pt x="67" y="104"/>
                  </a:lnTo>
                  <a:lnTo>
                    <a:pt x="69" y="104"/>
                  </a:lnTo>
                  <a:lnTo>
                    <a:pt x="69" y="106"/>
                  </a:lnTo>
                  <a:lnTo>
                    <a:pt x="69" y="110"/>
                  </a:lnTo>
                  <a:close/>
                  <a:moveTo>
                    <a:pt x="58" y="42"/>
                  </a:moveTo>
                  <a:lnTo>
                    <a:pt x="58" y="48"/>
                  </a:lnTo>
                  <a:lnTo>
                    <a:pt x="60" y="48"/>
                  </a:lnTo>
                  <a:lnTo>
                    <a:pt x="60" y="50"/>
                  </a:lnTo>
                  <a:lnTo>
                    <a:pt x="60" y="54"/>
                  </a:lnTo>
                  <a:lnTo>
                    <a:pt x="56" y="69"/>
                  </a:lnTo>
                  <a:lnTo>
                    <a:pt x="56" y="71"/>
                  </a:lnTo>
                  <a:lnTo>
                    <a:pt x="54" y="71"/>
                  </a:lnTo>
                  <a:lnTo>
                    <a:pt x="54" y="69"/>
                  </a:lnTo>
                  <a:lnTo>
                    <a:pt x="48" y="64"/>
                  </a:lnTo>
                  <a:lnTo>
                    <a:pt x="48" y="62"/>
                  </a:lnTo>
                  <a:lnTo>
                    <a:pt x="48" y="56"/>
                  </a:lnTo>
                  <a:lnTo>
                    <a:pt x="46" y="54"/>
                  </a:lnTo>
                  <a:lnTo>
                    <a:pt x="44" y="56"/>
                  </a:lnTo>
                  <a:lnTo>
                    <a:pt x="40" y="56"/>
                  </a:lnTo>
                  <a:lnTo>
                    <a:pt x="38" y="56"/>
                  </a:lnTo>
                  <a:lnTo>
                    <a:pt x="36" y="56"/>
                  </a:lnTo>
                  <a:lnTo>
                    <a:pt x="35" y="54"/>
                  </a:lnTo>
                  <a:lnTo>
                    <a:pt x="31" y="46"/>
                  </a:lnTo>
                  <a:lnTo>
                    <a:pt x="23" y="42"/>
                  </a:lnTo>
                  <a:lnTo>
                    <a:pt x="21" y="33"/>
                  </a:lnTo>
                  <a:lnTo>
                    <a:pt x="23" y="27"/>
                  </a:lnTo>
                  <a:lnTo>
                    <a:pt x="27" y="25"/>
                  </a:lnTo>
                  <a:lnTo>
                    <a:pt x="29" y="25"/>
                  </a:lnTo>
                  <a:lnTo>
                    <a:pt x="29" y="23"/>
                  </a:lnTo>
                  <a:lnTo>
                    <a:pt x="29" y="12"/>
                  </a:lnTo>
                  <a:lnTo>
                    <a:pt x="27" y="8"/>
                  </a:lnTo>
                  <a:lnTo>
                    <a:pt x="25" y="6"/>
                  </a:lnTo>
                  <a:lnTo>
                    <a:pt x="21" y="4"/>
                  </a:lnTo>
                  <a:lnTo>
                    <a:pt x="21" y="0"/>
                  </a:lnTo>
                  <a:lnTo>
                    <a:pt x="38" y="4"/>
                  </a:lnTo>
                  <a:lnTo>
                    <a:pt x="44" y="12"/>
                  </a:lnTo>
                  <a:lnTo>
                    <a:pt x="60" y="37"/>
                  </a:lnTo>
                  <a:lnTo>
                    <a:pt x="60" y="39"/>
                  </a:lnTo>
                  <a:lnTo>
                    <a:pt x="60" y="41"/>
                  </a:lnTo>
                  <a:lnTo>
                    <a:pt x="58"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280" name="Freeform 6282"/>
            <p:cNvSpPr>
              <a:spLocks/>
            </p:cNvSpPr>
            <p:nvPr/>
          </p:nvSpPr>
          <p:spPr bwMode="auto">
            <a:xfrm>
              <a:off x="3100388" y="2882900"/>
              <a:ext cx="19050" cy="15875"/>
            </a:xfrm>
            <a:custGeom>
              <a:avLst/>
              <a:gdLst>
                <a:gd name="T0" fmla="*/ 2 w 12"/>
                <a:gd name="T1" fmla="*/ 10 h 10"/>
                <a:gd name="T2" fmla="*/ 0 w 12"/>
                <a:gd name="T3" fmla="*/ 8 h 10"/>
                <a:gd name="T4" fmla="*/ 2 w 12"/>
                <a:gd name="T5" fmla="*/ 6 h 10"/>
                <a:gd name="T6" fmla="*/ 6 w 12"/>
                <a:gd name="T7" fmla="*/ 0 h 10"/>
                <a:gd name="T8" fmla="*/ 8 w 12"/>
                <a:gd name="T9" fmla="*/ 0 h 10"/>
                <a:gd name="T10" fmla="*/ 10 w 12"/>
                <a:gd name="T11" fmla="*/ 0 h 10"/>
                <a:gd name="T12" fmla="*/ 12 w 12"/>
                <a:gd name="T13" fmla="*/ 2 h 10"/>
                <a:gd name="T14" fmla="*/ 10 w 12"/>
                <a:gd name="T15" fmla="*/ 4 h 10"/>
                <a:gd name="T16" fmla="*/ 8 w 12"/>
                <a:gd name="T17" fmla="*/ 8 h 10"/>
                <a:gd name="T18" fmla="*/ 2 w 12"/>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0">
                  <a:moveTo>
                    <a:pt x="2" y="10"/>
                  </a:moveTo>
                  <a:lnTo>
                    <a:pt x="0" y="8"/>
                  </a:lnTo>
                  <a:lnTo>
                    <a:pt x="2" y="6"/>
                  </a:lnTo>
                  <a:lnTo>
                    <a:pt x="6" y="0"/>
                  </a:lnTo>
                  <a:lnTo>
                    <a:pt x="8" y="0"/>
                  </a:lnTo>
                  <a:lnTo>
                    <a:pt x="10" y="0"/>
                  </a:lnTo>
                  <a:lnTo>
                    <a:pt x="12" y="2"/>
                  </a:lnTo>
                  <a:lnTo>
                    <a:pt x="10" y="4"/>
                  </a:lnTo>
                  <a:lnTo>
                    <a:pt x="8" y="8"/>
                  </a:lnTo>
                  <a:lnTo>
                    <a:pt x="2" y="1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281" name="Freeform 6283"/>
            <p:cNvSpPr>
              <a:spLocks/>
            </p:cNvSpPr>
            <p:nvPr/>
          </p:nvSpPr>
          <p:spPr bwMode="auto">
            <a:xfrm>
              <a:off x="3127376" y="2882900"/>
              <a:ext cx="19050" cy="15875"/>
            </a:xfrm>
            <a:custGeom>
              <a:avLst/>
              <a:gdLst>
                <a:gd name="T0" fmla="*/ 2 w 12"/>
                <a:gd name="T1" fmla="*/ 8 h 10"/>
                <a:gd name="T2" fmla="*/ 0 w 12"/>
                <a:gd name="T3" fmla="*/ 8 h 10"/>
                <a:gd name="T4" fmla="*/ 8 w 12"/>
                <a:gd name="T5" fmla="*/ 0 h 10"/>
                <a:gd name="T6" fmla="*/ 12 w 12"/>
                <a:gd name="T7" fmla="*/ 0 h 10"/>
                <a:gd name="T8" fmla="*/ 12 w 12"/>
                <a:gd name="T9" fmla="*/ 6 h 10"/>
                <a:gd name="T10" fmla="*/ 12 w 12"/>
                <a:gd name="T11" fmla="*/ 8 h 10"/>
                <a:gd name="T12" fmla="*/ 8 w 12"/>
                <a:gd name="T13" fmla="*/ 10 h 10"/>
                <a:gd name="T14" fmla="*/ 6 w 12"/>
                <a:gd name="T15" fmla="*/ 8 h 10"/>
                <a:gd name="T16" fmla="*/ 4 w 12"/>
                <a:gd name="T17" fmla="*/ 8 h 10"/>
                <a:gd name="T18" fmla="*/ 2 w 12"/>
                <a:gd name="T1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0">
                  <a:moveTo>
                    <a:pt x="2" y="8"/>
                  </a:moveTo>
                  <a:lnTo>
                    <a:pt x="0" y="8"/>
                  </a:lnTo>
                  <a:lnTo>
                    <a:pt x="8" y="0"/>
                  </a:lnTo>
                  <a:lnTo>
                    <a:pt x="12" y="0"/>
                  </a:lnTo>
                  <a:lnTo>
                    <a:pt x="12" y="6"/>
                  </a:lnTo>
                  <a:lnTo>
                    <a:pt x="12" y="8"/>
                  </a:lnTo>
                  <a:lnTo>
                    <a:pt x="8" y="10"/>
                  </a:lnTo>
                  <a:lnTo>
                    <a:pt x="6" y="8"/>
                  </a:lnTo>
                  <a:lnTo>
                    <a:pt x="4" y="8"/>
                  </a:lnTo>
                  <a:lnTo>
                    <a:pt x="2" y="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282" name="Freeform 6284"/>
            <p:cNvSpPr>
              <a:spLocks/>
            </p:cNvSpPr>
            <p:nvPr/>
          </p:nvSpPr>
          <p:spPr bwMode="auto">
            <a:xfrm>
              <a:off x="3222626" y="2832100"/>
              <a:ext cx="15875" cy="20638"/>
            </a:xfrm>
            <a:custGeom>
              <a:avLst/>
              <a:gdLst>
                <a:gd name="T0" fmla="*/ 2 w 10"/>
                <a:gd name="T1" fmla="*/ 13 h 13"/>
                <a:gd name="T2" fmla="*/ 0 w 10"/>
                <a:gd name="T3" fmla="*/ 11 h 13"/>
                <a:gd name="T4" fmla="*/ 0 w 10"/>
                <a:gd name="T5" fmla="*/ 9 h 13"/>
                <a:gd name="T6" fmla="*/ 0 w 10"/>
                <a:gd name="T7" fmla="*/ 4 h 13"/>
                <a:gd name="T8" fmla="*/ 2 w 10"/>
                <a:gd name="T9" fmla="*/ 2 h 13"/>
                <a:gd name="T10" fmla="*/ 6 w 10"/>
                <a:gd name="T11" fmla="*/ 0 h 13"/>
                <a:gd name="T12" fmla="*/ 8 w 10"/>
                <a:gd name="T13" fmla="*/ 2 h 13"/>
                <a:gd name="T14" fmla="*/ 10 w 10"/>
                <a:gd name="T15" fmla="*/ 2 h 13"/>
                <a:gd name="T16" fmla="*/ 10 w 10"/>
                <a:gd name="T17" fmla="*/ 4 h 13"/>
                <a:gd name="T18" fmla="*/ 10 w 10"/>
                <a:gd name="T19" fmla="*/ 5 h 13"/>
                <a:gd name="T20" fmla="*/ 10 w 10"/>
                <a:gd name="T21" fmla="*/ 9 h 13"/>
                <a:gd name="T22" fmla="*/ 8 w 10"/>
                <a:gd name="T23" fmla="*/ 11 h 13"/>
                <a:gd name="T24" fmla="*/ 4 w 10"/>
                <a:gd name="T25" fmla="*/ 13 h 13"/>
                <a:gd name="T26" fmla="*/ 2 w 10"/>
                <a:gd name="T2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13">
                  <a:moveTo>
                    <a:pt x="2" y="13"/>
                  </a:moveTo>
                  <a:lnTo>
                    <a:pt x="0" y="11"/>
                  </a:lnTo>
                  <a:lnTo>
                    <a:pt x="0" y="9"/>
                  </a:lnTo>
                  <a:lnTo>
                    <a:pt x="0" y="4"/>
                  </a:lnTo>
                  <a:lnTo>
                    <a:pt x="2" y="2"/>
                  </a:lnTo>
                  <a:lnTo>
                    <a:pt x="6" y="0"/>
                  </a:lnTo>
                  <a:lnTo>
                    <a:pt x="8" y="2"/>
                  </a:lnTo>
                  <a:lnTo>
                    <a:pt x="10" y="2"/>
                  </a:lnTo>
                  <a:lnTo>
                    <a:pt x="10" y="4"/>
                  </a:lnTo>
                  <a:lnTo>
                    <a:pt x="10" y="5"/>
                  </a:lnTo>
                  <a:lnTo>
                    <a:pt x="10" y="9"/>
                  </a:lnTo>
                  <a:lnTo>
                    <a:pt x="8" y="11"/>
                  </a:lnTo>
                  <a:lnTo>
                    <a:pt x="4" y="13"/>
                  </a:lnTo>
                  <a:lnTo>
                    <a:pt x="2" y="1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283" name="Freeform 6285"/>
            <p:cNvSpPr>
              <a:spLocks/>
            </p:cNvSpPr>
            <p:nvPr/>
          </p:nvSpPr>
          <p:spPr bwMode="auto">
            <a:xfrm>
              <a:off x="3454401" y="3084513"/>
              <a:ext cx="36513" cy="30163"/>
            </a:xfrm>
            <a:custGeom>
              <a:avLst/>
              <a:gdLst>
                <a:gd name="T0" fmla="*/ 23 w 23"/>
                <a:gd name="T1" fmla="*/ 12 h 19"/>
                <a:gd name="T2" fmla="*/ 21 w 23"/>
                <a:gd name="T3" fmla="*/ 13 h 19"/>
                <a:gd name="T4" fmla="*/ 23 w 23"/>
                <a:gd name="T5" fmla="*/ 13 h 19"/>
                <a:gd name="T6" fmla="*/ 21 w 23"/>
                <a:gd name="T7" fmla="*/ 15 h 19"/>
                <a:gd name="T8" fmla="*/ 19 w 23"/>
                <a:gd name="T9" fmla="*/ 17 h 19"/>
                <a:gd name="T10" fmla="*/ 17 w 23"/>
                <a:gd name="T11" fmla="*/ 19 h 19"/>
                <a:gd name="T12" fmla="*/ 17 w 23"/>
                <a:gd name="T13" fmla="*/ 17 h 19"/>
                <a:gd name="T14" fmla="*/ 11 w 23"/>
                <a:gd name="T15" fmla="*/ 13 h 19"/>
                <a:gd name="T16" fmla="*/ 6 w 23"/>
                <a:gd name="T17" fmla="*/ 13 h 19"/>
                <a:gd name="T18" fmla="*/ 4 w 23"/>
                <a:gd name="T19" fmla="*/ 13 h 19"/>
                <a:gd name="T20" fmla="*/ 2 w 23"/>
                <a:gd name="T21" fmla="*/ 12 h 19"/>
                <a:gd name="T22" fmla="*/ 0 w 23"/>
                <a:gd name="T23" fmla="*/ 10 h 19"/>
                <a:gd name="T24" fmla="*/ 0 w 23"/>
                <a:gd name="T25" fmla="*/ 6 h 19"/>
                <a:gd name="T26" fmla="*/ 0 w 23"/>
                <a:gd name="T27" fmla="*/ 4 h 19"/>
                <a:gd name="T28" fmla="*/ 6 w 23"/>
                <a:gd name="T29" fmla="*/ 0 h 19"/>
                <a:gd name="T30" fmla="*/ 8 w 23"/>
                <a:gd name="T31" fmla="*/ 0 h 19"/>
                <a:gd name="T32" fmla="*/ 10 w 23"/>
                <a:gd name="T33" fmla="*/ 2 h 19"/>
                <a:gd name="T34" fmla="*/ 10 w 23"/>
                <a:gd name="T35" fmla="*/ 4 h 19"/>
                <a:gd name="T36" fmla="*/ 8 w 23"/>
                <a:gd name="T37" fmla="*/ 4 h 19"/>
                <a:gd name="T38" fmla="*/ 8 w 23"/>
                <a:gd name="T39" fmla="*/ 6 h 19"/>
                <a:gd name="T40" fmla="*/ 10 w 23"/>
                <a:gd name="T41" fmla="*/ 10 h 19"/>
                <a:gd name="T42" fmla="*/ 11 w 23"/>
                <a:gd name="T43" fmla="*/ 10 h 19"/>
                <a:gd name="T44" fmla="*/ 13 w 23"/>
                <a:gd name="T45" fmla="*/ 10 h 19"/>
                <a:gd name="T46" fmla="*/ 13 w 23"/>
                <a:gd name="T47" fmla="*/ 6 h 19"/>
                <a:gd name="T48" fmla="*/ 17 w 23"/>
                <a:gd name="T49" fmla="*/ 8 h 19"/>
                <a:gd name="T50" fmla="*/ 21 w 23"/>
                <a:gd name="T51" fmla="*/ 10 h 19"/>
                <a:gd name="T52" fmla="*/ 23 w 23"/>
                <a:gd name="T53" fmla="*/ 10 h 19"/>
                <a:gd name="T54" fmla="*/ 23 w 23"/>
                <a:gd name="T55"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 h="19">
                  <a:moveTo>
                    <a:pt x="23" y="12"/>
                  </a:moveTo>
                  <a:lnTo>
                    <a:pt x="21" y="13"/>
                  </a:lnTo>
                  <a:lnTo>
                    <a:pt x="23" y="13"/>
                  </a:lnTo>
                  <a:lnTo>
                    <a:pt x="21" y="15"/>
                  </a:lnTo>
                  <a:lnTo>
                    <a:pt x="19" y="17"/>
                  </a:lnTo>
                  <a:lnTo>
                    <a:pt x="17" y="19"/>
                  </a:lnTo>
                  <a:lnTo>
                    <a:pt x="17" y="17"/>
                  </a:lnTo>
                  <a:lnTo>
                    <a:pt x="11" y="13"/>
                  </a:lnTo>
                  <a:lnTo>
                    <a:pt x="6" y="13"/>
                  </a:lnTo>
                  <a:lnTo>
                    <a:pt x="4" y="13"/>
                  </a:lnTo>
                  <a:lnTo>
                    <a:pt x="2" y="12"/>
                  </a:lnTo>
                  <a:lnTo>
                    <a:pt x="0" y="10"/>
                  </a:lnTo>
                  <a:lnTo>
                    <a:pt x="0" y="6"/>
                  </a:lnTo>
                  <a:lnTo>
                    <a:pt x="0" y="4"/>
                  </a:lnTo>
                  <a:lnTo>
                    <a:pt x="6" y="0"/>
                  </a:lnTo>
                  <a:lnTo>
                    <a:pt x="8" y="0"/>
                  </a:lnTo>
                  <a:lnTo>
                    <a:pt x="10" y="2"/>
                  </a:lnTo>
                  <a:lnTo>
                    <a:pt x="10" y="4"/>
                  </a:lnTo>
                  <a:lnTo>
                    <a:pt x="8" y="4"/>
                  </a:lnTo>
                  <a:lnTo>
                    <a:pt x="8" y="6"/>
                  </a:lnTo>
                  <a:lnTo>
                    <a:pt x="10" y="10"/>
                  </a:lnTo>
                  <a:lnTo>
                    <a:pt x="11" y="10"/>
                  </a:lnTo>
                  <a:lnTo>
                    <a:pt x="13" y="10"/>
                  </a:lnTo>
                  <a:lnTo>
                    <a:pt x="13" y="6"/>
                  </a:lnTo>
                  <a:lnTo>
                    <a:pt x="17" y="8"/>
                  </a:lnTo>
                  <a:lnTo>
                    <a:pt x="21" y="10"/>
                  </a:lnTo>
                  <a:lnTo>
                    <a:pt x="23" y="10"/>
                  </a:lnTo>
                  <a:lnTo>
                    <a:pt x="23" y="1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284" name="Freeform 6286"/>
            <p:cNvSpPr>
              <a:spLocks/>
            </p:cNvSpPr>
            <p:nvPr/>
          </p:nvSpPr>
          <p:spPr bwMode="auto">
            <a:xfrm>
              <a:off x="3268663" y="2886075"/>
              <a:ext cx="73025" cy="76200"/>
            </a:xfrm>
            <a:custGeom>
              <a:avLst/>
              <a:gdLst>
                <a:gd name="T0" fmla="*/ 30 w 46"/>
                <a:gd name="T1" fmla="*/ 12 h 48"/>
                <a:gd name="T2" fmla="*/ 32 w 46"/>
                <a:gd name="T3" fmla="*/ 19 h 48"/>
                <a:gd name="T4" fmla="*/ 30 w 46"/>
                <a:gd name="T5" fmla="*/ 29 h 48"/>
                <a:gd name="T6" fmla="*/ 40 w 46"/>
                <a:gd name="T7" fmla="*/ 37 h 48"/>
                <a:gd name="T8" fmla="*/ 44 w 46"/>
                <a:gd name="T9" fmla="*/ 42 h 48"/>
                <a:gd name="T10" fmla="*/ 38 w 46"/>
                <a:gd name="T11" fmla="*/ 41 h 48"/>
                <a:gd name="T12" fmla="*/ 34 w 46"/>
                <a:gd name="T13" fmla="*/ 39 h 48"/>
                <a:gd name="T14" fmla="*/ 27 w 46"/>
                <a:gd name="T15" fmla="*/ 37 h 48"/>
                <a:gd name="T16" fmla="*/ 25 w 46"/>
                <a:gd name="T17" fmla="*/ 39 h 48"/>
                <a:gd name="T18" fmla="*/ 19 w 46"/>
                <a:gd name="T19" fmla="*/ 39 h 48"/>
                <a:gd name="T20" fmla="*/ 17 w 46"/>
                <a:gd name="T21" fmla="*/ 42 h 48"/>
                <a:gd name="T22" fmla="*/ 13 w 46"/>
                <a:gd name="T23" fmla="*/ 42 h 48"/>
                <a:gd name="T24" fmla="*/ 13 w 46"/>
                <a:gd name="T25" fmla="*/ 39 h 48"/>
                <a:gd name="T26" fmla="*/ 7 w 46"/>
                <a:gd name="T27" fmla="*/ 41 h 48"/>
                <a:gd name="T28" fmla="*/ 6 w 46"/>
                <a:gd name="T29" fmla="*/ 42 h 48"/>
                <a:gd name="T30" fmla="*/ 4 w 46"/>
                <a:gd name="T31" fmla="*/ 46 h 48"/>
                <a:gd name="T32" fmla="*/ 2 w 46"/>
                <a:gd name="T33" fmla="*/ 46 h 48"/>
                <a:gd name="T34" fmla="*/ 2 w 46"/>
                <a:gd name="T35" fmla="*/ 42 h 48"/>
                <a:gd name="T36" fmla="*/ 4 w 46"/>
                <a:gd name="T37" fmla="*/ 39 h 48"/>
                <a:gd name="T38" fmla="*/ 0 w 46"/>
                <a:gd name="T39" fmla="*/ 29 h 48"/>
                <a:gd name="T40" fmla="*/ 2 w 46"/>
                <a:gd name="T41" fmla="*/ 25 h 48"/>
                <a:gd name="T42" fmla="*/ 11 w 46"/>
                <a:gd name="T43" fmla="*/ 33 h 48"/>
                <a:gd name="T44" fmla="*/ 15 w 46"/>
                <a:gd name="T45" fmla="*/ 31 h 48"/>
                <a:gd name="T46" fmla="*/ 17 w 46"/>
                <a:gd name="T47" fmla="*/ 29 h 48"/>
                <a:gd name="T48" fmla="*/ 17 w 46"/>
                <a:gd name="T49" fmla="*/ 25 h 48"/>
                <a:gd name="T50" fmla="*/ 15 w 46"/>
                <a:gd name="T51" fmla="*/ 19 h 48"/>
                <a:gd name="T52" fmla="*/ 15 w 46"/>
                <a:gd name="T53" fmla="*/ 16 h 48"/>
                <a:gd name="T54" fmla="*/ 13 w 46"/>
                <a:gd name="T55" fmla="*/ 4 h 48"/>
                <a:gd name="T56" fmla="*/ 15 w 46"/>
                <a:gd name="T57" fmla="*/ 0 h 48"/>
                <a:gd name="T58" fmla="*/ 21 w 46"/>
                <a:gd name="T59" fmla="*/ 0 h 48"/>
                <a:gd name="T60" fmla="*/ 25 w 46"/>
                <a:gd name="T61" fmla="*/ 2 h 48"/>
                <a:gd name="T62" fmla="*/ 27 w 46"/>
                <a:gd name="T63" fmla="*/ 6 h 48"/>
                <a:gd name="T64" fmla="*/ 29 w 46"/>
                <a:gd name="T65"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 h="48">
                  <a:moveTo>
                    <a:pt x="29" y="8"/>
                  </a:moveTo>
                  <a:lnTo>
                    <a:pt x="30" y="12"/>
                  </a:lnTo>
                  <a:lnTo>
                    <a:pt x="34" y="14"/>
                  </a:lnTo>
                  <a:lnTo>
                    <a:pt x="32" y="19"/>
                  </a:lnTo>
                  <a:lnTo>
                    <a:pt x="29" y="21"/>
                  </a:lnTo>
                  <a:lnTo>
                    <a:pt x="30" y="29"/>
                  </a:lnTo>
                  <a:lnTo>
                    <a:pt x="36" y="35"/>
                  </a:lnTo>
                  <a:lnTo>
                    <a:pt x="40" y="37"/>
                  </a:lnTo>
                  <a:lnTo>
                    <a:pt x="46" y="41"/>
                  </a:lnTo>
                  <a:lnTo>
                    <a:pt x="44" y="42"/>
                  </a:lnTo>
                  <a:lnTo>
                    <a:pt x="40" y="42"/>
                  </a:lnTo>
                  <a:lnTo>
                    <a:pt x="38" y="41"/>
                  </a:lnTo>
                  <a:lnTo>
                    <a:pt x="36" y="41"/>
                  </a:lnTo>
                  <a:lnTo>
                    <a:pt x="34" y="39"/>
                  </a:lnTo>
                  <a:lnTo>
                    <a:pt x="29" y="35"/>
                  </a:lnTo>
                  <a:lnTo>
                    <a:pt x="27" y="37"/>
                  </a:lnTo>
                  <a:lnTo>
                    <a:pt x="27" y="39"/>
                  </a:lnTo>
                  <a:lnTo>
                    <a:pt x="25" y="39"/>
                  </a:lnTo>
                  <a:lnTo>
                    <a:pt x="21" y="39"/>
                  </a:lnTo>
                  <a:lnTo>
                    <a:pt x="19" y="39"/>
                  </a:lnTo>
                  <a:lnTo>
                    <a:pt x="19" y="41"/>
                  </a:lnTo>
                  <a:lnTo>
                    <a:pt x="17" y="42"/>
                  </a:lnTo>
                  <a:lnTo>
                    <a:pt x="15" y="42"/>
                  </a:lnTo>
                  <a:lnTo>
                    <a:pt x="13" y="42"/>
                  </a:lnTo>
                  <a:lnTo>
                    <a:pt x="13" y="41"/>
                  </a:lnTo>
                  <a:lnTo>
                    <a:pt x="13" y="39"/>
                  </a:lnTo>
                  <a:lnTo>
                    <a:pt x="9" y="39"/>
                  </a:lnTo>
                  <a:lnTo>
                    <a:pt x="7" y="41"/>
                  </a:lnTo>
                  <a:lnTo>
                    <a:pt x="6" y="41"/>
                  </a:lnTo>
                  <a:lnTo>
                    <a:pt x="6" y="42"/>
                  </a:lnTo>
                  <a:lnTo>
                    <a:pt x="6" y="44"/>
                  </a:lnTo>
                  <a:lnTo>
                    <a:pt x="4" y="46"/>
                  </a:lnTo>
                  <a:lnTo>
                    <a:pt x="2" y="48"/>
                  </a:lnTo>
                  <a:lnTo>
                    <a:pt x="2" y="46"/>
                  </a:lnTo>
                  <a:lnTo>
                    <a:pt x="2" y="44"/>
                  </a:lnTo>
                  <a:lnTo>
                    <a:pt x="2" y="42"/>
                  </a:lnTo>
                  <a:lnTo>
                    <a:pt x="4" y="41"/>
                  </a:lnTo>
                  <a:lnTo>
                    <a:pt x="4" y="39"/>
                  </a:lnTo>
                  <a:lnTo>
                    <a:pt x="2" y="31"/>
                  </a:lnTo>
                  <a:lnTo>
                    <a:pt x="0" y="29"/>
                  </a:lnTo>
                  <a:lnTo>
                    <a:pt x="0" y="27"/>
                  </a:lnTo>
                  <a:lnTo>
                    <a:pt x="2" y="25"/>
                  </a:lnTo>
                  <a:lnTo>
                    <a:pt x="7" y="29"/>
                  </a:lnTo>
                  <a:lnTo>
                    <a:pt x="11" y="33"/>
                  </a:lnTo>
                  <a:lnTo>
                    <a:pt x="13" y="33"/>
                  </a:lnTo>
                  <a:lnTo>
                    <a:pt x="15" y="31"/>
                  </a:lnTo>
                  <a:lnTo>
                    <a:pt x="17" y="31"/>
                  </a:lnTo>
                  <a:lnTo>
                    <a:pt x="17" y="29"/>
                  </a:lnTo>
                  <a:lnTo>
                    <a:pt x="19" y="27"/>
                  </a:lnTo>
                  <a:lnTo>
                    <a:pt x="17" y="25"/>
                  </a:lnTo>
                  <a:lnTo>
                    <a:pt x="15" y="21"/>
                  </a:lnTo>
                  <a:lnTo>
                    <a:pt x="15" y="19"/>
                  </a:lnTo>
                  <a:lnTo>
                    <a:pt x="15" y="18"/>
                  </a:lnTo>
                  <a:lnTo>
                    <a:pt x="15" y="16"/>
                  </a:lnTo>
                  <a:lnTo>
                    <a:pt x="15" y="8"/>
                  </a:lnTo>
                  <a:lnTo>
                    <a:pt x="13" y="4"/>
                  </a:lnTo>
                  <a:lnTo>
                    <a:pt x="15" y="2"/>
                  </a:lnTo>
                  <a:lnTo>
                    <a:pt x="15" y="0"/>
                  </a:lnTo>
                  <a:lnTo>
                    <a:pt x="17" y="0"/>
                  </a:lnTo>
                  <a:lnTo>
                    <a:pt x="21" y="0"/>
                  </a:lnTo>
                  <a:lnTo>
                    <a:pt x="23" y="0"/>
                  </a:lnTo>
                  <a:lnTo>
                    <a:pt x="25" y="2"/>
                  </a:lnTo>
                  <a:lnTo>
                    <a:pt x="27" y="4"/>
                  </a:lnTo>
                  <a:lnTo>
                    <a:pt x="27" y="6"/>
                  </a:lnTo>
                  <a:lnTo>
                    <a:pt x="29" y="6"/>
                  </a:lnTo>
                  <a:lnTo>
                    <a:pt x="29" y="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285" name="Freeform 6287"/>
            <p:cNvSpPr>
              <a:spLocks/>
            </p:cNvSpPr>
            <p:nvPr/>
          </p:nvSpPr>
          <p:spPr bwMode="auto">
            <a:xfrm>
              <a:off x="3302001" y="2965450"/>
              <a:ext cx="96838" cy="55563"/>
            </a:xfrm>
            <a:custGeom>
              <a:avLst/>
              <a:gdLst>
                <a:gd name="T0" fmla="*/ 38 w 61"/>
                <a:gd name="T1" fmla="*/ 33 h 35"/>
                <a:gd name="T2" fmla="*/ 36 w 61"/>
                <a:gd name="T3" fmla="*/ 33 h 35"/>
                <a:gd name="T4" fmla="*/ 34 w 61"/>
                <a:gd name="T5" fmla="*/ 35 h 35"/>
                <a:gd name="T6" fmla="*/ 25 w 61"/>
                <a:gd name="T7" fmla="*/ 29 h 35"/>
                <a:gd name="T8" fmla="*/ 23 w 61"/>
                <a:gd name="T9" fmla="*/ 29 h 35"/>
                <a:gd name="T10" fmla="*/ 23 w 61"/>
                <a:gd name="T11" fmla="*/ 27 h 35"/>
                <a:gd name="T12" fmla="*/ 23 w 61"/>
                <a:gd name="T13" fmla="*/ 25 h 35"/>
                <a:gd name="T14" fmla="*/ 25 w 61"/>
                <a:gd name="T15" fmla="*/ 23 h 35"/>
                <a:gd name="T16" fmla="*/ 25 w 61"/>
                <a:gd name="T17" fmla="*/ 21 h 35"/>
                <a:gd name="T18" fmla="*/ 25 w 61"/>
                <a:gd name="T19" fmla="*/ 19 h 35"/>
                <a:gd name="T20" fmla="*/ 23 w 61"/>
                <a:gd name="T21" fmla="*/ 17 h 35"/>
                <a:gd name="T22" fmla="*/ 21 w 61"/>
                <a:gd name="T23" fmla="*/ 16 h 35"/>
                <a:gd name="T24" fmla="*/ 19 w 61"/>
                <a:gd name="T25" fmla="*/ 14 h 35"/>
                <a:gd name="T26" fmla="*/ 17 w 61"/>
                <a:gd name="T27" fmla="*/ 14 h 35"/>
                <a:gd name="T28" fmla="*/ 15 w 61"/>
                <a:gd name="T29" fmla="*/ 14 h 35"/>
                <a:gd name="T30" fmla="*/ 11 w 61"/>
                <a:gd name="T31" fmla="*/ 10 h 35"/>
                <a:gd name="T32" fmla="*/ 9 w 61"/>
                <a:gd name="T33" fmla="*/ 8 h 35"/>
                <a:gd name="T34" fmla="*/ 8 w 61"/>
                <a:gd name="T35" fmla="*/ 6 h 35"/>
                <a:gd name="T36" fmla="*/ 6 w 61"/>
                <a:gd name="T37" fmla="*/ 6 h 35"/>
                <a:gd name="T38" fmla="*/ 4 w 61"/>
                <a:gd name="T39" fmla="*/ 6 h 35"/>
                <a:gd name="T40" fmla="*/ 2 w 61"/>
                <a:gd name="T41" fmla="*/ 8 h 35"/>
                <a:gd name="T42" fmla="*/ 0 w 61"/>
                <a:gd name="T43" fmla="*/ 8 h 35"/>
                <a:gd name="T44" fmla="*/ 0 w 61"/>
                <a:gd name="T45" fmla="*/ 6 h 35"/>
                <a:gd name="T46" fmla="*/ 4 w 61"/>
                <a:gd name="T47" fmla="*/ 0 h 35"/>
                <a:gd name="T48" fmla="*/ 9 w 61"/>
                <a:gd name="T49" fmla="*/ 0 h 35"/>
                <a:gd name="T50" fmla="*/ 11 w 61"/>
                <a:gd name="T51" fmla="*/ 4 h 35"/>
                <a:gd name="T52" fmla="*/ 13 w 61"/>
                <a:gd name="T53" fmla="*/ 8 h 35"/>
                <a:gd name="T54" fmla="*/ 15 w 61"/>
                <a:gd name="T55" fmla="*/ 10 h 35"/>
                <a:gd name="T56" fmla="*/ 17 w 61"/>
                <a:gd name="T57" fmla="*/ 10 h 35"/>
                <a:gd name="T58" fmla="*/ 21 w 61"/>
                <a:gd name="T59" fmla="*/ 10 h 35"/>
                <a:gd name="T60" fmla="*/ 34 w 61"/>
                <a:gd name="T61" fmla="*/ 19 h 35"/>
                <a:gd name="T62" fmla="*/ 38 w 61"/>
                <a:gd name="T63" fmla="*/ 19 h 35"/>
                <a:gd name="T64" fmla="*/ 42 w 61"/>
                <a:gd name="T65" fmla="*/ 19 h 35"/>
                <a:gd name="T66" fmla="*/ 46 w 61"/>
                <a:gd name="T67" fmla="*/ 17 h 35"/>
                <a:gd name="T68" fmla="*/ 50 w 61"/>
                <a:gd name="T69" fmla="*/ 14 h 35"/>
                <a:gd name="T70" fmla="*/ 54 w 61"/>
                <a:gd name="T71" fmla="*/ 10 h 35"/>
                <a:gd name="T72" fmla="*/ 56 w 61"/>
                <a:gd name="T73" fmla="*/ 10 h 35"/>
                <a:gd name="T74" fmla="*/ 58 w 61"/>
                <a:gd name="T75" fmla="*/ 10 h 35"/>
                <a:gd name="T76" fmla="*/ 59 w 61"/>
                <a:gd name="T77" fmla="*/ 12 h 35"/>
                <a:gd name="T78" fmla="*/ 61 w 61"/>
                <a:gd name="T79" fmla="*/ 16 h 35"/>
                <a:gd name="T80" fmla="*/ 61 w 61"/>
                <a:gd name="T81" fmla="*/ 21 h 35"/>
                <a:gd name="T82" fmla="*/ 59 w 61"/>
                <a:gd name="T83" fmla="*/ 21 h 35"/>
                <a:gd name="T84" fmla="*/ 54 w 61"/>
                <a:gd name="T85" fmla="*/ 23 h 35"/>
                <a:gd name="T86" fmla="*/ 50 w 61"/>
                <a:gd name="T87" fmla="*/ 23 h 35"/>
                <a:gd name="T88" fmla="*/ 48 w 61"/>
                <a:gd name="T89" fmla="*/ 23 h 35"/>
                <a:gd name="T90" fmla="*/ 46 w 61"/>
                <a:gd name="T91" fmla="*/ 25 h 35"/>
                <a:gd name="T92" fmla="*/ 40 w 61"/>
                <a:gd name="T93" fmla="*/ 29 h 35"/>
                <a:gd name="T94" fmla="*/ 38 w 61"/>
                <a:gd name="T95"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1" h="35">
                  <a:moveTo>
                    <a:pt x="38" y="33"/>
                  </a:moveTo>
                  <a:lnTo>
                    <a:pt x="36" y="33"/>
                  </a:lnTo>
                  <a:lnTo>
                    <a:pt x="34" y="35"/>
                  </a:lnTo>
                  <a:lnTo>
                    <a:pt x="25" y="29"/>
                  </a:lnTo>
                  <a:lnTo>
                    <a:pt x="23" y="29"/>
                  </a:lnTo>
                  <a:lnTo>
                    <a:pt x="23" y="27"/>
                  </a:lnTo>
                  <a:lnTo>
                    <a:pt x="23" y="25"/>
                  </a:lnTo>
                  <a:lnTo>
                    <a:pt x="25" y="23"/>
                  </a:lnTo>
                  <a:lnTo>
                    <a:pt x="25" y="21"/>
                  </a:lnTo>
                  <a:lnTo>
                    <a:pt x="25" y="19"/>
                  </a:lnTo>
                  <a:lnTo>
                    <a:pt x="23" y="17"/>
                  </a:lnTo>
                  <a:lnTo>
                    <a:pt x="21" y="16"/>
                  </a:lnTo>
                  <a:lnTo>
                    <a:pt x="19" y="14"/>
                  </a:lnTo>
                  <a:lnTo>
                    <a:pt x="17" y="14"/>
                  </a:lnTo>
                  <a:lnTo>
                    <a:pt x="15" y="14"/>
                  </a:lnTo>
                  <a:lnTo>
                    <a:pt x="11" y="10"/>
                  </a:lnTo>
                  <a:lnTo>
                    <a:pt x="9" y="8"/>
                  </a:lnTo>
                  <a:lnTo>
                    <a:pt x="8" y="6"/>
                  </a:lnTo>
                  <a:lnTo>
                    <a:pt x="6" y="6"/>
                  </a:lnTo>
                  <a:lnTo>
                    <a:pt x="4" y="6"/>
                  </a:lnTo>
                  <a:lnTo>
                    <a:pt x="2" y="8"/>
                  </a:lnTo>
                  <a:lnTo>
                    <a:pt x="0" y="8"/>
                  </a:lnTo>
                  <a:lnTo>
                    <a:pt x="0" y="6"/>
                  </a:lnTo>
                  <a:lnTo>
                    <a:pt x="4" y="0"/>
                  </a:lnTo>
                  <a:lnTo>
                    <a:pt x="9" y="0"/>
                  </a:lnTo>
                  <a:lnTo>
                    <a:pt x="11" y="4"/>
                  </a:lnTo>
                  <a:lnTo>
                    <a:pt x="13" y="8"/>
                  </a:lnTo>
                  <a:lnTo>
                    <a:pt x="15" y="10"/>
                  </a:lnTo>
                  <a:lnTo>
                    <a:pt x="17" y="10"/>
                  </a:lnTo>
                  <a:lnTo>
                    <a:pt x="21" y="10"/>
                  </a:lnTo>
                  <a:lnTo>
                    <a:pt x="34" y="19"/>
                  </a:lnTo>
                  <a:lnTo>
                    <a:pt x="38" y="19"/>
                  </a:lnTo>
                  <a:lnTo>
                    <a:pt x="42" y="19"/>
                  </a:lnTo>
                  <a:lnTo>
                    <a:pt x="46" y="17"/>
                  </a:lnTo>
                  <a:lnTo>
                    <a:pt x="50" y="14"/>
                  </a:lnTo>
                  <a:lnTo>
                    <a:pt x="54" y="10"/>
                  </a:lnTo>
                  <a:lnTo>
                    <a:pt x="56" y="10"/>
                  </a:lnTo>
                  <a:lnTo>
                    <a:pt x="58" y="10"/>
                  </a:lnTo>
                  <a:lnTo>
                    <a:pt x="59" y="12"/>
                  </a:lnTo>
                  <a:lnTo>
                    <a:pt x="61" y="16"/>
                  </a:lnTo>
                  <a:lnTo>
                    <a:pt x="61" y="21"/>
                  </a:lnTo>
                  <a:lnTo>
                    <a:pt x="59" y="21"/>
                  </a:lnTo>
                  <a:lnTo>
                    <a:pt x="54" y="23"/>
                  </a:lnTo>
                  <a:lnTo>
                    <a:pt x="50" y="23"/>
                  </a:lnTo>
                  <a:lnTo>
                    <a:pt x="48" y="23"/>
                  </a:lnTo>
                  <a:lnTo>
                    <a:pt x="46" y="25"/>
                  </a:lnTo>
                  <a:lnTo>
                    <a:pt x="40" y="29"/>
                  </a:lnTo>
                  <a:lnTo>
                    <a:pt x="38" y="3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286" name="Freeform 6288"/>
            <p:cNvSpPr>
              <a:spLocks/>
            </p:cNvSpPr>
            <p:nvPr/>
          </p:nvSpPr>
          <p:spPr bwMode="auto">
            <a:xfrm>
              <a:off x="3514726" y="3114675"/>
              <a:ext cx="12700" cy="12700"/>
            </a:xfrm>
            <a:custGeom>
              <a:avLst/>
              <a:gdLst>
                <a:gd name="T0" fmla="*/ 6 w 8"/>
                <a:gd name="T1" fmla="*/ 2 h 8"/>
                <a:gd name="T2" fmla="*/ 8 w 8"/>
                <a:gd name="T3" fmla="*/ 4 h 8"/>
                <a:gd name="T4" fmla="*/ 8 w 8"/>
                <a:gd name="T5" fmla="*/ 6 h 8"/>
                <a:gd name="T6" fmla="*/ 8 w 8"/>
                <a:gd name="T7" fmla="*/ 8 h 8"/>
                <a:gd name="T8" fmla="*/ 2 w 8"/>
                <a:gd name="T9" fmla="*/ 6 h 8"/>
                <a:gd name="T10" fmla="*/ 0 w 8"/>
                <a:gd name="T11" fmla="*/ 6 h 8"/>
                <a:gd name="T12" fmla="*/ 2 w 8"/>
                <a:gd name="T13" fmla="*/ 2 h 8"/>
                <a:gd name="T14" fmla="*/ 4 w 8"/>
                <a:gd name="T15" fmla="*/ 2 h 8"/>
                <a:gd name="T16" fmla="*/ 4 w 8"/>
                <a:gd name="T17" fmla="*/ 0 h 8"/>
                <a:gd name="T18" fmla="*/ 6 w 8"/>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8">
                  <a:moveTo>
                    <a:pt x="6" y="2"/>
                  </a:moveTo>
                  <a:lnTo>
                    <a:pt x="8" y="4"/>
                  </a:lnTo>
                  <a:lnTo>
                    <a:pt x="8" y="6"/>
                  </a:lnTo>
                  <a:lnTo>
                    <a:pt x="8" y="8"/>
                  </a:lnTo>
                  <a:lnTo>
                    <a:pt x="2" y="6"/>
                  </a:lnTo>
                  <a:lnTo>
                    <a:pt x="0" y="6"/>
                  </a:lnTo>
                  <a:lnTo>
                    <a:pt x="2" y="2"/>
                  </a:lnTo>
                  <a:lnTo>
                    <a:pt x="4" y="2"/>
                  </a:lnTo>
                  <a:lnTo>
                    <a:pt x="4" y="0"/>
                  </a:lnTo>
                  <a:lnTo>
                    <a:pt x="6" y="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287" name="Freeform 6289"/>
            <p:cNvSpPr>
              <a:spLocks/>
            </p:cNvSpPr>
            <p:nvPr/>
          </p:nvSpPr>
          <p:spPr bwMode="auto">
            <a:xfrm>
              <a:off x="3351213" y="3017838"/>
              <a:ext cx="106363" cy="82550"/>
            </a:xfrm>
            <a:custGeom>
              <a:avLst/>
              <a:gdLst>
                <a:gd name="T0" fmla="*/ 59 w 67"/>
                <a:gd name="T1" fmla="*/ 17 h 52"/>
                <a:gd name="T2" fmla="*/ 55 w 67"/>
                <a:gd name="T3" fmla="*/ 19 h 52"/>
                <a:gd name="T4" fmla="*/ 57 w 67"/>
                <a:gd name="T5" fmla="*/ 15 h 52"/>
                <a:gd name="T6" fmla="*/ 59 w 67"/>
                <a:gd name="T7" fmla="*/ 13 h 52"/>
                <a:gd name="T8" fmla="*/ 51 w 67"/>
                <a:gd name="T9" fmla="*/ 15 h 52"/>
                <a:gd name="T10" fmla="*/ 48 w 67"/>
                <a:gd name="T11" fmla="*/ 19 h 52"/>
                <a:gd name="T12" fmla="*/ 50 w 67"/>
                <a:gd name="T13" fmla="*/ 27 h 52"/>
                <a:gd name="T14" fmla="*/ 61 w 67"/>
                <a:gd name="T15" fmla="*/ 32 h 52"/>
                <a:gd name="T16" fmla="*/ 67 w 67"/>
                <a:gd name="T17" fmla="*/ 38 h 52"/>
                <a:gd name="T18" fmla="*/ 63 w 67"/>
                <a:gd name="T19" fmla="*/ 44 h 52"/>
                <a:gd name="T20" fmla="*/ 57 w 67"/>
                <a:gd name="T21" fmla="*/ 48 h 52"/>
                <a:gd name="T22" fmla="*/ 48 w 67"/>
                <a:gd name="T23" fmla="*/ 48 h 52"/>
                <a:gd name="T24" fmla="*/ 44 w 67"/>
                <a:gd name="T25" fmla="*/ 36 h 52"/>
                <a:gd name="T26" fmla="*/ 42 w 67"/>
                <a:gd name="T27" fmla="*/ 34 h 52"/>
                <a:gd name="T28" fmla="*/ 30 w 67"/>
                <a:gd name="T29" fmla="*/ 36 h 52"/>
                <a:gd name="T30" fmla="*/ 23 w 67"/>
                <a:gd name="T31" fmla="*/ 30 h 52"/>
                <a:gd name="T32" fmla="*/ 15 w 67"/>
                <a:gd name="T33" fmla="*/ 32 h 52"/>
                <a:gd name="T34" fmla="*/ 11 w 67"/>
                <a:gd name="T35" fmla="*/ 29 h 52"/>
                <a:gd name="T36" fmla="*/ 15 w 67"/>
                <a:gd name="T37" fmla="*/ 27 h 52"/>
                <a:gd name="T38" fmla="*/ 15 w 67"/>
                <a:gd name="T39" fmla="*/ 21 h 52"/>
                <a:gd name="T40" fmla="*/ 2 w 67"/>
                <a:gd name="T41" fmla="*/ 25 h 52"/>
                <a:gd name="T42" fmla="*/ 0 w 67"/>
                <a:gd name="T43" fmla="*/ 21 h 52"/>
                <a:gd name="T44" fmla="*/ 5 w 67"/>
                <a:gd name="T45" fmla="*/ 15 h 52"/>
                <a:gd name="T46" fmla="*/ 11 w 67"/>
                <a:gd name="T47" fmla="*/ 15 h 52"/>
                <a:gd name="T48" fmla="*/ 15 w 67"/>
                <a:gd name="T49" fmla="*/ 17 h 52"/>
                <a:gd name="T50" fmla="*/ 19 w 67"/>
                <a:gd name="T51" fmla="*/ 15 h 52"/>
                <a:gd name="T52" fmla="*/ 23 w 67"/>
                <a:gd name="T53" fmla="*/ 11 h 52"/>
                <a:gd name="T54" fmla="*/ 25 w 67"/>
                <a:gd name="T55" fmla="*/ 7 h 52"/>
                <a:gd name="T56" fmla="*/ 30 w 67"/>
                <a:gd name="T57" fmla="*/ 9 h 52"/>
                <a:gd name="T58" fmla="*/ 40 w 67"/>
                <a:gd name="T59" fmla="*/ 9 h 52"/>
                <a:gd name="T60" fmla="*/ 44 w 67"/>
                <a:gd name="T61" fmla="*/ 2 h 52"/>
                <a:gd name="T62" fmla="*/ 51 w 67"/>
                <a:gd name="T63" fmla="*/ 0 h 52"/>
                <a:gd name="T64" fmla="*/ 55 w 67"/>
                <a:gd name="T65" fmla="*/ 4 h 52"/>
                <a:gd name="T66" fmla="*/ 61 w 67"/>
                <a:gd name="T67" fmla="*/ 7 h 52"/>
                <a:gd name="T68" fmla="*/ 65 w 67"/>
                <a:gd name="T69" fmla="*/ 7 h 52"/>
                <a:gd name="T70" fmla="*/ 65 w 67"/>
                <a:gd name="T71" fmla="*/ 1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 h="52">
                  <a:moveTo>
                    <a:pt x="65" y="11"/>
                  </a:moveTo>
                  <a:lnTo>
                    <a:pt x="59" y="17"/>
                  </a:lnTo>
                  <a:lnTo>
                    <a:pt x="57" y="19"/>
                  </a:lnTo>
                  <a:lnTo>
                    <a:pt x="55" y="19"/>
                  </a:lnTo>
                  <a:lnTo>
                    <a:pt x="57" y="17"/>
                  </a:lnTo>
                  <a:lnTo>
                    <a:pt x="57" y="15"/>
                  </a:lnTo>
                  <a:lnTo>
                    <a:pt x="61" y="13"/>
                  </a:lnTo>
                  <a:lnTo>
                    <a:pt x="59" y="13"/>
                  </a:lnTo>
                  <a:lnTo>
                    <a:pt x="53" y="15"/>
                  </a:lnTo>
                  <a:lnTo>
                    <a:pt x="51" y="15"/>
                  </a:lnTo>
                  <a:lnTo>
                    <a:pt x="50" y="17"/>
                  </a:lnTo>
                  <a:lnTo>
                    <a:pt x="48" y="19"/>
                  </a:lnTo>
                  <a:lnTo>
                    <a:pt x="48" y="23"/>
                  </a:lnTo>
                  <a:lnTo>
                    <a:pt x="50" y="27"/>
                  </a:lnTo>
                  <a:lnTo>
                    <a:pt x="51" y="27"/>
                  </a:lnTo>
                  <a:lnTo>
                    <a:pt x="61" y="32"/>
                  </a:lnTo>
                  <a:lnTo>
                    <a:pt x="65" y="36"/>
                  </a:lnTo>
                  <a:lnTo>
                    <a:pt x="67" y="38"/>
                  </a:lnTo>
                  <a:lnTo>
                    <a:pt x="67" y="40"/>
                  </a:lnTo>
                  <a:lnTo>
                    <a:pt x="63" y="44"/>
                  </a:lnTo>
                  <a:lnTo>
                    <a:pt x="59" y="48"/>
                  </a:lnTo>
                  <a:lnTo>
                    <a:pt x="57" y="48"/>
                  </a:lnTo>
                  <a:lnTo>
                    <a:pt x="53" y="52"/>
                  </a:lnTo>
                  <a:lnTo>
                    <a:pt x="48" y="48"/>
                  </a:lnTo>
                  <a:lnTo>
                    <a:pt x="44" y="38"/>
                  </a:lnTo>
                  <a:lnTo>
                    <a:pt x="44" y="36"/>
                  </a:lnTo>
                  <a:lnTo>
                    <a:pt x="44" y="34"/>
                  </a:lnTo>
                  <a:lnTo>
                    <a:pt x="42" y="34"/>
                  </a:lnTo>
                  <a:lnTo>
                    <a:pt x="30" y="38"/>
                  </a:lnTo>
                  <a:lnTo>
                    <a:pt x="30" y="36"/>
                  </a:lnTo>
                  <a:lnTo>
                    <a:pt x="25" y="30"/>
                  </a:lnTo>
                  <a:lnTo>
                    <a:pt x="23" y="30"/>
                  </a:lnTo>
                  <a:lnTo>
                    <a:pt x="19" y="30"/>
                  </a:lnTo>
                  <a:lnTo>
                    <a:pt x="15" y="32"/>
                  </a:lnTo>
                  <a:lnTo>
                    <a:pt x="11" y="30"/>
                  </a:lnTo>
                  <a:lnTo>
                    <a:pt x="11" y="29"/>
                  </a:lnTo>
                  <a:lnTo>
                    <a:pt x="13" y="27"/>
                  </a:lnTo>
                  <a:lnTo>
                    <a:pt x="15" y="27"/>
                  </a:lnTo>
                  <a:lnTo>
                    <a:pt x="17" y="23"/>
                  </a:lnTo>
                  <a:lnTo>
                    <a:pt x="15" y="21"/>
                  </a:lnTo>
                  <a:lnTo>
                    <a:pt x="7" y="23"/>
                  </a:lnTo>
                  <a:lnTo>
                    <a:pt x="2" y="25"/>
                  </a:lnTo>
                  <a:lnTo>
                    <a:pt x="0" y="25"/>
                  </a:lnTo>
                  <a:lnTo>
                    <a:pt x="0" y="21"/>
                  </a:lnTo>
                  <a:lnTo>
                    <a:pt x="2" y="19"/>
                  </a:lnTo>
                  <a:lnTo>
                    <a:pt x="5" y="15"/>
                  </a:lnTo>
                  <a:lnTo>
                    <a:pt x="7" y="15"/>
                  </a:lnTo>
                  <a:lnTo>
                    <a:pt x="11" y="15"/>
                  </a:lnTo>
                  <a:lnTo>
                    <a:pt x="13" y="15"/>
                  </a:lnTo>
                  <a:lnTo>
                    <a:pt x="15" y="17"/>
                  </a:lnTo>
                  <a:lnTo>
                    <a:pt x="19" y="17"/>
                  </a:lnTo>
                  <a:lnTo>
                    <a:pt x="19" y="15"/>
                  </a:lnTo>
                  <a:lnTo>
                    <a:pt x="21" y="15"/>
                  </a:lnTo>
                  <a:lnTo>
                    <a:pt x="23" y="11"/>
                  </a:lnTo>
                  <a:lnTo>
                    <a:pt x="23" y="9"/>
                  </a:lnTo>
                  <a:lnTo>
                    <a:pt x="25" y="7"/>
                  </a:lnTo>
                  <a:lnTo>
                    <a:pt x="27" y="6"/>
                  </a:lnTo>
                  <a:lnTo>
                    <a:pt x="30" y="9"/>
                  </a:lnTo>
                  <a:lnTo>
                    <a:pt x="34" y="13"/>
                  </a:lnTo>
                  <a:lnTo>
                    <a:pt x="40" y="9"/>
                  </a:lnTo>
                  <a:lnTo>
                    <a:pt x="44" y="4"/>
                  </a:lnTo>
                  <a:lnTo>
                    <a:pt x="44" y="2"/>
                  </a:lnTo>
                  <a:lnTo>
                    <a:pt x="50" y="0"/>
                  </a:lnTo>
                  <a:lnTo>
                    <a:pt x="51" y="0"/>
                  </a:lnTo>
                  <a:lnTo>
                    <a:pt x="53" y="2"/>
                  </a:lnTo>
                  <a:lnTo>
                    <a:pt x="55" y="4"/>
                  </a:lnTo>
                  <a:lnTo>
                    <a:pt x="59" y="7"/>
                  </a:lnTo>
                  <a:lnTo>
                    <a:pt x="61" y="7"/>
                  </a:lnTo>
                  <a:lnTo>
                    <a:pt x="63" y="7"/>
                  </a:lnTo>
                  <a:lnTo>
                    <a:pt x="65" y="7"/>
                  </a:lnTo>
                  <a:lnTo>
                    <a:pt x="65" y="9"/>
                  </a:lnTo>
                  <a:lnTo>
                    <a:pt x="65" y="1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288" name="Freeform 6290"/>
            <p:cNvSpPr>
              <a:spLocks/>
            </p:cNvSpPr>
            <p:nvPr/>
          </p:nvSpPr>
          <p:spPr bwMode="auto">
            <a:xfrm>
              <a:off x="3487738" y="3054350"/>
              <a:ext cx="30163" cy="33338"/>
            </a:xfrm>
            <a:custGeom>
              <a:avLst/>
              <a:gdLst>
                <a:gd name="T0" fmla="*/ 6 w 19"/>
                <a:gd name="T1" fmla="*/ 21 h 21"/>
                <a:gd name="T2" fmla="*/ 4 w 19"/>
                <a:gd name="T3" fmla="*/ 21 h 21"/>
                <a:gd name="T4" fmla="*/ 2 w 19"/>
                <a:gd name="T5" fmla="*/ 19 h 21"/>
                <a:gd name="T6" fmla="*/ 0 w 19"/>
                <a:gd name="T7" fmla="*/ 9 h 21"/>
                <a:gd name="T8" fmla="*/ 2 w 19"/>
                <a:gd name="T9" fmla="*/ 9 h 21"/>
                <a:gd name="T10" fmla="*/ 4 w 19"/>
                <a:gd name="T11" fmla="*/ 4 h 21"/>
                <a:gd name="T12" fmla="*/ 6 w 19"/>
                <a:gd name="T13" fmla="*/ 2 h 21"/>
                <a:gd name="T14" fmla="*/ 8 w 19"/>
                <a:gd name="T15" fmla="*/ 0 h 21"/>
                <a:gd name="T16" fmla="*/ 12 w 19"/>
                <a:gd name="T17" fmla="*/ 0 h 21"/>
                <a:gd name="T18" fmla="*/ 15 w 19"/>
                <a:gd name="T19" fmla="*/ 0 h 21"/>
                <a:gd name="T20" fmla="*/ 19 w 19"/>
                <a:gd name="T21" fmla="*/ 7 h 21"/>
                <a:gd name="T22" fmla="*/ 15 w 19"/>
                <a:gd name="T23" fmla="*/ 17 h 21"/>
                <a:gd name="T24" fmla="*/ 13 w 19"/>
                <a:gd name="T25" fmla="*/ 19 h 21"/>
                <a:gd name="T26" fmla="*/ 12 w 19"/>
                <a:gd name="T27" fmla="*/ 17 h 21"/>
                <a:gd name="T28" fmla="*/ 10 w 19"/>
                <a:gd name="T29" fmla="*/ 17 h 21"/>
                <a:gd name="T30" fmla="*/ 8 w 19"/>
                <a:gd name="T31" fmla="*/ 19 h 21"/>
                <a:gd name="T32" fmla="*/ 8 w 19"/>
                <a:gd name="T33" fmla="*/ 21 h 21"/>
                <a:gd name="T34" fmla="*/ 6 w 19"/>
                <a:gd name="T3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1">
                  <a:moveTo>
                    <a:pt x="6" y="21"/>
                  </a:moveTo>
                  <a:lnTo>
                    <a:pt x="4" y="21"/>
                  </a:lnTo>
                  <a:lnTo>
                    <a:pt x="2" y="19"/>
                  </a:lnTo>
                  <a:lnTo>
                    <a:pt x="0" y="9"/>
                  </a:lnTo>
                  <a:lnTo>
                    <a:pt x="2" y="9"/>
                  </a:lnTo>
                  <a:lnTo>
                    <a:pt x="4" y="4"/>
                  </a:lnTo>
                  <a:lnTo>
                    <a:pt x="6" y="2"/>
                  </a:lnTo>
                  <a:lnTo>
                    <a:pt x="8" y="0"/>
                  </a:lnTo>
                  <a:lnTo>
                    <a:pt x="12" y="0"/>
                  </a:lnTo>
                  <a:lnTo>
                    <a:pt x="15" y="0"/>
                  </a:lnTo>
                  <a:lnTo>
                    <a:pt x="19" y="7"/>
                  </a:lnTo>
                  <a:lnTo>
                    <a:pt x="15" y="17"/>
                  </a:lnTo>
                  <a:lnTo>
                    <a:pt x="13" y="19"/>
                  </a:lnTo>
                  <a:lnTo>
                    <a:pt x="12" y="17"/>
                  </a:lnTo>
                  <a:lnTo>
                    <a:pt x="10" y="17"/>
                  </a:lnTo>
                  <a:lnTo>
                    <a:pt x="8" y="19"/>
                  </a:lnTo>
                  <a:lnTo>
                    <a:pt x="8" y="21"/>
                  </a:lnTo>
                  <a:lnTo>
                    <a:pt x="6" y="2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289" name="Freeform 6291"/>
            <p:cNvSpPr>
              <a:spLocks/>
            </p:cNvSpPr>
            <p:nvPr/>
          </p:nvSpPr>
          <p:spPr bwMode="auto">
            <a:xfrm>
              <a:off x="3695701" y="3252788"/>
              <a:ext cx="90488" cy="109538"/>
            </a:xfrm>
            <a:custGeom>
              <a:avLst/>
              <a:gdLst>
                <a:gd name="T0" fmla="*/ 28 w 57"/>
                <a:gd name="T1" fmla="*/ 34 h 69"/>
                <a:gd name="T2" fmla="*/ 28 w 57"/>
                <a:gd name="T3" fmla="*/ 36 h 69"/>
                <a:gd name="T4" fmla="*/ 30 w 57"/>
                <a:gd name="T5" fmla="*/ 36 h 69"/>
                <a:gd name="T6" fmla="*/ 36 w 57"/>
                <a:gd name="T7" fmla="*/ 42 h 69"/>
                <a:gd name="T8" fmla="*/ 36 w 57"/>
                <a:gd name="T9" fmla="*/ 44 h 69"/>
                <a:gd name="T10" fmla="*/ 34 w 57"/>
                <a:gd name="T11" fmla="*/ 44 h 69"/>
                <a:gd name="T12" fmla="*/ 34 w 57"/>
                <a:gd name="T13" fmla="*/ 46 h 69"/>
                <a:gd name="T14" fmla="*/ 42 w 57"/>
                <a:gd name="T15" fmla="*/ 51 h 69"/>
                <a:gd name="T16" fmla="*/ 48 w 57"/>
                <a:gd name="T17" fmla="*/ 55 h 69"/>
                <a:gd name="T18" fmla="*/ 50 w 57"/>
                <a:gd name="T19" fmla="*/ 57 h 69"/>
                <a:gd name="T20" fmla="*/ 50 w 57"/>
                <a:gd name="T21" fmla="*/ 59 h 69"/>
                <a:gd name="T22" fmla="*/ 52 w 57"/>
                <a:gd name="T23" fmla="*/ 63 h 69"/>
                <a:gd name="T24" fmla="*/ 53 w 57"/>
                <a:gd name="T25" fmla="*/ 65 h 69"/>
                <a:gd name="T26" fmla="*/ 57 w 57"/>
                <a:gd name="T27" fmla="*/ 69 h 69"/>
                <a:gd name="T28" fmla="*/ 52 w 57"/>
                <a:gd name="T29" fmla="*/ 67 h 69"/>
                <a:gd name="T30" fmla="*/ 50 w 57"/>
                <a:gd name="T31" fmla="*/ 65 h 69"/>
                <a:gd name="T32" fmla="*/ 48 w 57"/>
                <a:gd name="T33" fmla="*/ 61 h 69"/>
                <a:gd name="T34" fmla="*/ 40 w 57"/>
                <a:gd name="T35" fmla="*/ 57 h 69"/>
                <a:gd name="T36" fmla="*/ 34 w 57"/>
                <a:gd name="T37" fmla="*/ 51 h 69"/>
                <a:gd name="T38" fmla="*/ 27 w 57"/>
                <a:gd name="T39" fmla="*/ 46 h 69"/>
                <a:gd name="T40" fmla="*/ 19 w 57"/>
                <a:gd name="T41" fmla="*/ 42 h 69"/>
                <a:gd name="T42" fmla="*/ 17 w 57"/>
                <a:gd name="T43" fmla="*/ 40 h 69"/>
                <a:gd name="T44" fmla="*/ 17 w 57"/>
                <a:gd name="T45" fmla="*/ 34 h 69"/>
                <a:gd name="T46" fmla="*/ 11 w 57"/>
                <a:gd name="T47" fmla="*/ 26 h 69"/>
                <a:gd name="T48" fmla="*/ 5 w 57"/>
                <a:gd name="T49" fmla="*/ 23 h 69"/>
                <a:gd name="T50" fmla="*/ 3 w 57"/>
                <a:gd name="T51" fmla="*/ 23 h 69"/>
                <a:gd name="T52" fmla="*/ 0 w 57"/>
                <a:gd name="T53" fmla="*/ 17 h 69"/>
                <a:gd name="T54" fmla="*/ 0 w 57"/>
                <a:gd name="T55" fmla="*/ 15 h 69"/>
                <a:gd name="T56" fmla="*/ 0 w 57"/>
                <a:gd name="T57" fmla="*/ 13 h 69"/>
                <a:gd name="T58" fmla="*/ 2 w 57"/>
                <a:gd name="T59" fmla="*/ 7 h 69"/>
                <a:gd name="T60" fmla="*/ 0 w 57"/>
                <a:gd name="T61" fmla="*/ 7 h 69"/>
                <a:gd name="T62" fmla="*/ 0 w 57"/>
                <a:gd name="T63" fmla="*/ 5 h 69"/>
                <a:gd name="T64" fmla="*/ 0 w 57"/>
                <a:gd name="T65" fmla="*/ 3 h 69"/>
                <a:gd name="T66" fmla="*/ 0 w 57"/>
                <a:gd name="T67" fmla="*/ 1 h 69"/>
                <a:gd name="T68" fmla="*/ 0 w 57"/>
                <a:gd name="T69" fmla="*/ 0 h 69"/>
                <a:gd name="T70" fmla="*/ 2 w 57"/>
                <a:gd name="T71" fmla="*/ 0 h 69"/>
                <a:gd name="T72" fmla="*/ 2 w 57"/>
                <a:gd name="T73" fmla="*/ 1 h 69"/>
                <a:gd name="T74" fmla="*/ 3 w 57"/>
                <a:gd name="T75" fmla="*/ 5 h 69"/>
                <a:gd name="T76" fmla="*/ 9 w 57"/>
                <a:gd name="T77" fmla="*/ 11 h 69"/>
                <a:gd name="T78" fmla="*/ 11 w 57"/>
                <a:gd name="T79" fmla="*/ 15 h 69"/>
                <a:gd name="T80" fmla="*/ 11 w 57"/>
                <a:gd name="T81" fmla="*/ 17 h 69"/>
                <a:gd name="T82" fmla="*/ 19 w 57"/>
                <a:gd name="T83" fmla="*/ 21 h 69"/>
                <a:gd name="T84" fmla="*/ 25 w 57"/>
                <a:gd name="T85" fmla="*/ 23 h 69"/>
                <a:gd name="T86" fmla="*/ 27 w 57"/>
                <a:gd name="T87" fmla="*/ 23 h 69"/>
                <a:gd name="T88" fmla="*/ 28 w 57"/>
                <a:gd name="T89" fmla="*/ 25 h 69"/>
                <a:gd name="T90" fmla="*/ 27 w 57"/>
                <a:gd name="T91" fmla="*/ 26 h 69"/>
                <a:gd name="T92" fmla="*/ 28 w 57"/>
                <a:gd name="T93"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 h="69">
                  <a:moveTo>
                    <a:pt x="28" y="34"/>
                  </a:moveTo>
                  <a:lnTo>
                    <a:pt x="28" y="36"/>
                  </a:lnTo>
                  <a:lnTo>
                    <a:pt x="30" y="36"/>
                  </a:lnTo>
                  <a:lnTo>
                    <a:pt x="36" y="42"/>
                  </a:lnTo>
                  <a:lnTo>
                    <a:pt x="36" y="44"/>
                  </a:lnTo>
                  <a:lnTo>
                    <a:pt x="34" y="44"/>
                  </a:lnTo>
                  <a:lnTo>
                    <a:pt x="34" y="46"/>
                  </a:lnTo>
                  <a:lnTo>
                    <a:pt x="42" y="51"/>
                  </a:lnTo>
                  <a:lnTo>
                    <a:pt x="48" y="55"/>
                  </a:lnTo>
                  <a:lnTo>
                    <a:pt x="50" y="57"/>
                  </a:lnTo>
                  <a:lnTo>
                    <a:pt x="50" y="59"/>
                  </a:lnTo>
                  <a:lnTo>
                    <a:pt x="52" y="63"/>
                  </a:lnTo>
                  <a:lnTo>
                    <a:pt x="53" y="65"/>
                  </a:lnTo>
                  <a:lnTo>
                    <a:pt x="57" y="69"/>
                  </a:lnTo>
                  <a:lnTo>
                    <a:pt x="52" y="67"/>
                  </a:lnTo>
                  <a:lnTo>
                    <a:pt x="50" y="65"/>
                  </a:lnTo>
                  <a:lnTo>
                    <a:pt x="48" y="61"/>
                  </a:lnTo>
                  <a:lnTo>
                    <a:pt x="40" y="57"/>
                  </a:lnTo>
                  <a:lnTo>
                    <a:pt x="34" y="51"/>
                  </a:lnTo>
                  <a:lnTo>
                    <a:pt x="27" y="46"/>
                  </a:lnTo>
                  <a:lnTo>
                    <a:pt x="19" y="42"/>
                  </a:lnTo>
                  <a:lnTo>
                    <a:pt x="17" y="40"/>
                  </a:lnTo>
                  <a:lnTo>
                    <a:pt x="17" y="34"/>
                  </a:lnTo>
                  <a:lnTo>
                    <a:pt x="11" y="26"/>
                  </a:lnTo>
                  <a:lnTo>
                    <a:pt x="5" y="23"/>
                  </a:lnTo>
                  <a:lnTo>
                    <a:pt x="3" y="23"/>
                  </a:lnTo>
                  <a:lnTo>
                    <a:pt x="0" y="17"/>
                  </a:lnTo>
                  <a:lnTo>
                    <a:pt x="0" y="15"/>
                  </a:lnTo>
                  <a:lnTo>
                    <a:pt x="0" y="13"/>
                  </a:lnTo>
                  <a:lnTo>
                    <a:pt x="2" y="7"/>
                  </a:lnTo>
                  <a:lnTo>
                    <a:pt x="0" y="7"/>
                  </a:lnTo>
                  <a:lnTo>
                    <a:pt x="0" y="5"/>
                  </a:lnTo>
                  <a:lnTo>
                    <a:pt x="0" y="3"/>
                  </a:lnTo>
                  <a:lnTo>
                    <a:pt x="0" y="1"/>
                  </a:lnTo>
                  <a:lnTo>
                    <a:pt x="0" y="0"/>
                  </a:lnTo>
                  <a:lnTo>
                    <a:pt x="2" y="0"/>
                  </a:lnTo>
                  <a:lnTo>
                    <a:pt x="2" y="1"/>
                  </a:lnTo>
                  <a:lnTo>
                    <a:pt x="3" y="5"/>
                  </a:lnTo>
                  <a:lnTo>
                    <a:pt x="9" y="11"/>
                  </a:lnTo>
                  <a:lnTo>
                    <a:pt x="11" y="15"/>
                  </a:lnTo>
                  <a:lnTo>
                    <a:pt x="11" y="17"/>
                  </a:lnTo>
                  <a:lnTo>
                    <a:pt x="19" y="21"/>
                  </a:lnTo>
                  <a:lnTo>
                    <a:pt x="25" y="23"/>
                  </a:lnTo>
                  <a:lnTo>
                    <a:pt x="27" y="23"/>
                  </a:lnTo>
                  <a:lnTo>
                    <a:pt x="28" y="25"/>
                  </a:lnTo>
                  <a:lnTo>
                    <a:pt x="27" y="26"/>
                  </a:lnTo>
                  <a:lnTo>
                    <a:pt x="28" y="3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290" name="Freeform 6292"/>
            <p:cNvSpPr>
              <a:spLocks/>
            </p:cNvSpPr>
            <p:nvPr/>
          </p:nvSpPr>
          <p:spPr bwMode="auto">
            <a:xfrm>
              <a:off x="3844926" y="3359150"/>
              <a:ext cx="42863" cy="26988"/>
            </a:xfrm>
            <a:custGeom>
              <a:avLst/>
              <a:gdLst>
                <a:gd name="T0" fmla="*/ 4 w 27"/>
                <a:gd name="T1" fmla="*/ 11 h 17"/>
                <a:gd name="T2" fmla="*/ 0 w 27"/>
                <a:gd name="T3" fmla="*/ 6 h 17"/>
                <a:gd name="T4" fmla="*/ 0 w 27"/>
                <a:gd name="T5" fmla="*/ 4 h 17"/>
                <a:gd name="T6" fmla="*/ 4 w 27"/>
                <a:gd name="T7" fmla="*/ 2 h 17"/>
                <a:gd name="T8" fmla="*/ 11 w 27"/>
                <a:gd name="T9" fmla="*/ 0 h 17"/>
                <a:gd name="T10" fmla="*/ 21 w 27"/>
                <a:gd name="T11" fmla="*/ 2 h 17"/>
                <a:gd name="T12" fmla="*/ 23 w 27"/>
                <a:gd name="T13" fmla="*/ 2 h 17"/>
                <a:gd name="T14" fmla="*/ 25 w 27"/>
                <a:gd name="T15" fmla="*/ 6 h 17"/>
                <a:gd name="T16" fmla="*/ 27 w 27"/>
                <a:gd name="T17" fmla="*/ 11 h 17"/>
                <a:gd name="T18" fmla="*/ 27 w 27"/>
                <a:gd name="T19" fmla="*/ 13 h 17"/>
                <a:gd name="T20" fmla="*/ 27 w 27"/>
                <a:gd name="T21" fmla="*/ 15 h 17"/>
                <a:gd name="T22" fmla="*/ 25 w 27"/>
                <a:gd name="T23" fmla="*/ 17 h 17"/>
                <a:gd name="T24" fmla="*/ 23 w 27"/>
                <a:gd name="T25" fmla="*/ 17 h 17"/>
                <a:gd name="T26" fmla="*/ 13 w 27"/>
                <a:gd name="T27" fmla="*/ 15 h 17"/>
                <a:gd name="T28" fmla="*/ 4 w 27"/>
                <a:gd name="T29"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17">
                  <a:moveTo>
                    <a:pt x="4" y="11"/>
                  </a:moveTo>
                  <a:lnTo>
                    <a:pt x="0" y="6"/>
                  </a:lnTo>
                  <a:lnTo>
                    <a:pt x="0" y="4"/>
                  </a:lnTo>
                  <a:lnTo>
                    <a:pt x="4" y="2"/>
                  </a:lnTo>
                  <a:lnTo>
                    <a:pt x="11" y="0"/>
                  </a:lnTo>
                  <a:lnTo>
                    <a:pt x="21" y="2"/>
                  </a:lnTo>
                  <a:lnTo>
                    <a:pt x="23" y="2"/>
                  </a:lnTo>
                  <a:lnTo>
                    <a:pt x="25" y="6"/>
                  </a:lnTo>
                  <a:lnTo>
                    <a:pt x="27" y="11"/>
                  </a:lnTo>
                  <a:lnTo>
                    <a:pt x="27" y="13"/>
                  </a:lnTo>
                  <a:lnTo>
                    <a:pt x="27" y="15"/>
                  </a:lnTo>
                  <a:lnTo>
                    <a:pt x="25" y="17"/>
                  </a:lnTo>
                  <a:lnTo>
                    <a:pt x="23" y="17"/>
                  </a:lnTo>
                  <a:lnTo>
                    <a:pt x="13" y="15"/>
                  </a:lnTo>
                  <a:lnTo>
                    <a:pt x="4" y="1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291" name="Freeform 6293"/>
            <p:cNvSpPr>
              <a:spLocks/>
            </p:cNvSpPr>
            <p:nvPr/>
          </p:nvSpPr>
          <p:spPr bwMode="auto">
            <a:xfrm>
              <a:off x="3563938" y="3144838"/>
              <a:ext cx="174625" cy="107950"/>
            </a:xfrm>
            <a:custGeom>
              <a:avLst/>
              <a:gdLst>
                <a:gd name="T0" fmla="*/ 106 w 110"/>
                <a:gd name="T1" fmla="*/ 56 h 68"/>
                <a:gd name="T2" fmla="*/ 96 w 110"/>
                <a:gd name="T3" fmla="*/ 58 h 68"/>
                <a:gd name="T4" fmla="*/ 90 w 110"/>
                <a:gd name="T5" fmla="*/ 56 h 68"/>
                <a:gd name="T6" fmla="*/ 85 w 110"/>
                <a:gd name="T7" fmla="*/ 50 h 68"/>
                <a:gd name="T8" fmla="*/ 83 w 110"/>
                <a:gd name="T9" fmla="*/ 52 h 68"/>
                <a:gd name="T10" fmla="*/ 83 w 110"/>
                <a:gd name="T11" fmla="*/ 56 h 68"/>
                <a:gd name="T12" fmla="*/ 83 w 110"/>
                <a:gd name="T13" fmla="*/ 66 h 68"/>
                <a:gd name="T14" fmla="*/ 79 w 110"/>
                <a:gd name="T15" fmla="*/ 68 h 68"/>
                <a:gd name="T16" fmla="*/ 79 w 110"/>
                <a:gd name="T17" fmla="*/ 66 h 68"/>
                <a:gd name="T18" fmla="*/ 73 w 110"/>
                <a:gd name="T19" fmla="*/ 60 h 68"/>
                <a:gd name="T20" fmla="*/ 67 w 110"/>
                <a:gd name="T21" fmla="*/ 54 h 68"/>
                <a:gd name="T22" fmla="*/ 62 w 110"/>
                <a:gd name="T23" fmla="*/ 52 h 68"/>
                <a:gd name="T24" fmla="*/ 54 w 110"/>
                <a:gd name="T25" fmla="*/ 54 h 68"/>
                <a:gd name="T26" fmla="*/ 50 w 110"/>
                <a:gd name="T27" fmla="*/ 48 h 68"/>
                <a:gd name="T28" fmla="*/ 44 w 110"/>
                <a:gd name="T29" fmla="*/ 45 h 68"/>
                <a:gd name="T30" fmla="*/ 35 w 110"/>
                <a:gd name="T31" fmla="*/ 41 h 68"/>
                <a:gd name="T32" fmla="*/ 33 w 110"/>
                <a:gd name="T33" fmla="*/ 35 h 68"/>
                <a:gd name="T34" fmla="*/ 23 w 110"/>
                <a:gd name="T35" fmla="*/ 22 h 68"/>
                <a:gd name="T36" fmla="*/ 17 w 110"/>
                <a:gd name="T37" fmla="*/ 23 h 68"/>
                <a:gd name="T38" fmla="*/ 10 w 110"/>
                <a:gd name="T39" fmla="*/ 14 h 68"/>
                <a:gd name="T40" fmla="*/ 4 w 110"/>
                <a:gd name="T41" fmla="*/ 4 h 68"/>
                <a:gd name="T42" fmla="*/ 0 w 110"/>
                <a:gd name="T43" fmla="*/ 4 h 68"/>
                <a:gd name="T44" fmla="*/ 2 w 110"/>
                <a:gd name="T45" fmla="*/ 2 h 68"/>
                <a:gd name="T46" fmla="*/ 15 w 110"/>
                <a:gd name="T47" fmla="*/ 8 h 68"/>
                <a:gd name="T48" fmla="*/ 17 w 110"/>
                <a:gd name="T49" fmla="*/ 12 h 68"/>
                <a:gd name="T50" fmla="*/ 15 w 110"/>
                <a:gd name="T51" fmla="*/ 16 h 68"/>
                <a:gd name="T52" fmla="*/ 23 w 110"/>
                <a:gd name="T53" fmla="*/ 18 h 68"/>
                <a:gd name="T54" fmla="*/ 25 w 110"/>
                <a:gd name="T55" fmla="*/ 20 h 68"/>
                <a:gd name="T56" fmla="*/ 31 w 110"/>
                <a:gd name="T57" fmla="*/ 20 h 68"/>
                <a:gd name="T58" fmla="*/ 35 w 110"/>
                <a:gd name="T59" fmla="*/ 18 h 68"/>
                <a:gd name="T60" fmla="*/ 37 w 110"/>
                <a:gd name="T61" fmla="*/ 25 h 68"/>
                <a:gd name="T62" fmla="*/ 48 w 110"/>
                <a:gd name="T63" fmla="*/ 35 h 68"/>
                <a:gd name="T64" fmla="*/ 56 w 110"/>
                <a:gd name="T65" fmla="*/ 37 h 68"/>
                <a:gd name="T66" fmla="*/ 60 w 110"/>
                <a:gd name="T67" fmla="*/ 35 h 68"/>
                <a:gd name="T68" fmla="*/ 63 w 110"/>
                <a:gd name="T69" fmla="*/ 37 h 68"/>
                <a:gd name="T70" fmla="*/ 67 w 110"/>
                <a:gd name="T71" fmla="*/ 43 h 68"/>
                <a:gd name="T72" fmla="*/ 69 w 110"/>
                <a:gd name="T73" fmla="*/ 37 h 68"/>
                <a:gd name="T74" fmla="*/ 71 w 110"/>
                <a:gd name="T75" fmla="*/ 35 h 68"/>
                <a:gd name="T76" fmla="*/ 75 w 110"/>
                <a:gd name="T77" fmla="*/ 41 h 68"/>
                <a:gd name="T78" fmla="*/ 79 w 110"/>
                <a:gd name="T79" fmla="*/ 45 h 68"/>
                <a:gd name="T80" fmla="*/ 86 w 110"/>
                <a:gd name="T81" fmla="*/ 43 h 68"/>
                <a:gd name="T82" fmla="*/ 85 w 110"/>
                <a:gd name="T83" fmla="*/ 37 h 68"/>
                <a:gd name="T84" fmla="*/ 81 w 110"/>
                <a:gd name="T85" fmla="*/ 31 h 68"/>
                <a:gd name="T86" fmla="*/ 81 w 110"/>
                <a:gd name="T87" fmla="*/ 25 h 68"/>
                <a:gd name="T88" fmla="*/ 85 w 110"/>
                <a:gd name="T89" fmla="*/ 29 h 68"/>
                <a:gd name="T90" fmla="*/ 86 w 110"/>
                <a:gd name="T91" fmla="*/ 31 h 68"/>
                <a:gd name="T92" fmla="*/ 92 w 110"/>
                <a:gd name="T93" fmla="*/ 31 h 68"/>
                <a:gd name="T94" fmla="*/ 94 w 110"/>
                <a:gd name="T95" fmla="*/ 27 h 68"/>
                <a:gd name="T96" fmla="*/ 108 w 110"/>
                <a:gd name="T97" fmla="*/ 33 h 68"/>
                <a:gd name="T98" fmla="*/ 108 w 110"/>
                <a:gd name="T99" fmla="*/ 48 h 68"/>
                <a:gd name="T100" fmla="*/ 108 w 110"/>
                <a:gd name="T101" fmla="*/ 5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0" h="68">
                  <a:moveTo>
                    <a:pt x="108" y="54"/>
                  </a:moveTo>
                  <a:lnTo>
                    <a:pt x="106" y="56"/>
                  </a:lnTo>
                  <a:lnTo>
                    <a:pt x="104" y="56"/>
                  </a:lnTo>
                  <a:lnTo>
                    <a:pt x="96" y="58"/>
                  </a:lnTo>
                  <a:lnTo>
                    <a:pt x="92" y="58"/>
                  </a:lnTo>
                  <a:lnTo>
                    <a:pt x="90" y="56"/>
                  </a:lnTo>
                  <a:lnTo>
                    <a:pt x="86" y="50"/>
                  </a:lnTo>
                  <a:lnTo>
                    <a:pt x="85" y="50"/>
                  </a:lnTo>
                  <a:lnTo>
                    <a:pt x="85" y="52"/>
                  </a:lnTo>
                  <a:lnTo>
                    <a:pt x="83" y="52"/>
                  </a:lnTo>
                  <a:lnTo>
                    <a:pt x="83" y="54"/>
                  </a:lnTo>
                  <a:lnTo>
                    <a:pt x="83" y="56"/>
                  </a:lnTo>
                  <a:lnTo>
                    <a:pt x="83" y="60"/>
                  </a:lnTo>
                  <a:lnTo>
                    <a:pt x="83" y="66"/>
                  </a:lnTo>
                  <a:lnTo>
                    <a:pt x="81" y="68"/>
                  </a:lnTo>
                  <a:lnTo>
                    <a:pt x="79" y="68"/>
                  </a:lnTo>
                  <a:lnTo>
                    <a:pt x="77" y="68"/>
                  </a:lnTo>
                  <a:lnTo>
                    <a:pt x="79" y="66"/>
                  </a:lnTo>
                  <a:lnTo>
                    <a:pt x="77" y="64"/>
                  </a:lnTo>
                  <a:lnTo>
                    <a:pt x="73" y="60"/>
                  </a:lnTo>
                  <a:lnTo>
                    <a:pt x="71" y="60"/>
                  </a:lnTo>
                  <a:lnTo>
                    <a:pt x="67" y="54"/>
                  </a:lnTo>
                  <a:lnTo>
                    <a:pt x="65" y="52"/>
                  </a:lnTo>
                  <a:lnTo>
                    <a:pt x="62" y="52"/>
                  </a:lnTo>
                  <a:lnTo>
                    <a:pt x="60" y="54"/>
                  </a:lnTo>
                  <a:lnTo>
                    <a:pt x="54" y="54"/>
                  </a:lnTo>
                  <a:lnTo>
                    <a:pt x="54" y="50"/>
                  </a:lnTo>
                  <a:lnTo>
                    <a:pt x="50" y="48"/>
                  </a:lnTo>
                  <a:lnTo>
                    <a:pt x="46" y="46"/>
                  </a:lnTo>
                  <a:lnTo>
                    <a:pt x="44" y="45"/>
                  </a:lnTo>
                  <a:lnTo>
                    <a:pt x="42" y="45"/>
                  </a:lnTo>
                  <a:lnTo>
                    <a:pt x="35" y="41"/>
                  </a:lnTo>
                  <a:lnTo>
                    <a:pt x="33" y="39"/>
                  </a:lnTo>
                  <a:lnTo>
                    <a:pt x="33" y="35"/>
                  </a:lnTo>
                  <a:lnTo>
                    <a:pt x="27" y="27"/>
                  </a:lnTo>
                  <a:lnTo>
                    <a:pt x="23" y="22"/>
                  </a:lnTo>
                  <a:lnTo>
                    <a:pt x="19" y="22"/>
                  </a:lnTo>
                  <a:lnTo>
                    <a:pt x="17" y="23"/>
                  </a:lnTo>
                  <a:lnTo>
                    <a:pt x="12" y="18"/>
                  </a:lnTo>
                  <a:lnTo>
                    <a:pt x="10" y="14"/>
                  </a:lnTo>
                  <a:lnTo>
                    <a:pt x="4" y="6"/>
                  </a:lnTo>
                  <a:lnTo>
                    <a:pt x="4" y="4"/>
                  </a:lnTo>
                  <a:lnTo>
                    <a:pt x="2" y="4"/>
                  </a:lnTo>
                  <a:lnTo>
                    <a:pt x="0" y="4"/>
                  </a:lnTo>
                  <a:lnTo>
                    <a:pt x="0" y="0"/>
                  </a:lnTo>
                  <a:lnTo>
                    <a:pt x="2" y="2"/>
                  </a:lnTo>
                  <a:lnTo>
                    <a:pt x="12" y="8"/>
                  </a:lnTo>
                  <a:lnTo>
                    <a:pt x="15" y="8"/>
                  </a:lnTo>
                  <a:lnTo>
                    <a:pt x="15" y="10"/>
                  </a:lnTo>
                  <a:lnTo>
                    <a:pt x="17" y="12"/>
                  </a:lnTo>
                  <a:lnTo>
                    <a:pt x="15" y="12"/>
                  </a:lnTo>
                  <a:lnTo>
                    <a:pt x="15" y="16"/>
                  </a:lnTo>
                  <a:lnTo>
                    <a:pt x="21" y="16"/>
                  </a:lnTo>
                  <a:lnTo>
                    <a:pt x="23" y="18"/>
                  </a:lnTo>
                  <a:lnTo>
                    <a:pt x="23" y="20"/>
                  </a:lnTo>
                  <a:lnTo>
                    <a:pt x="25" y="20"/>
                  </a:lnTo>
                  <a:lnTo>
                    <a:pt x="29" y="20"/>
                  </a:lnTo>
                  <a:lnTo>
                    <a:pt x="31" y="20"/>
                  </a:lnTo>
                  <a:lnTo>
                    <a:pt x="33" y="18"/>
                  </a:lnTo>
                  <a:lnTo>
                    <a:pt x="35" y="18"/>
                  </a:lnTo>
                  <a:lnTo>
                    <a:pt x="35" y="22"/>
                  </a:lnTo>
                  <a:lnTo>
                    <a:pt x="37" y="25"/>
                  </a:lnTo>
                  <a:lnTo>
                    <a:pt x="38" y="27"/>
                  </a:lnTo>
                  <a:lnTo>
                    <a:pt x="48" y="35"/>
                  </a:lnTo>
                  <a:lnTo>
                    <a:pt x="52" y="37"/>
                  </a:lnTo>
                  <a:lnTo>
                    <a:pt x="56" y="37"/>
                  </a:lnTo>
                  <a:lnTo>
                    <a:pt x="58" y="35"/>
                  </a:lnTo>
                  <a:lnTo>
                    <a:pt x="60" y="35"/>
                  </a:lnTo>
                  <a:lnTo>
                    <a:pt x="62" y="35"/>
                  </a:lnTo>
                  <a:lnTo>
                    <a:pt x="63" y="37"/>
                  </a:lnTo>
                  <a:lnTo>
                    <a:pt x="65" y="39"/>
                  </a:lnTo>
                  <a:lnTo>
                    <a:pt x="67" y="43"/>
                  </a:lnTo>
                  <a:lnTo>
                    <a:pt x="69" y="43"/>
                  </a:lnTo>
                  <a:lnTo>
                    <a:pt x="69" y="37"/>
                  </a:lnTo>
                  <a:lnTo>
                    <a:pt x="69" y="35"/>
                  </a:lnTo>
                  <a:lnTo>
                    <a:pt x="71" y="35"/>
                  </a:lnTo>
                  <a:lnTo>
                    <a:pt x="73" y="39"/>
                  </a:lnTo>
                  <a:lnTo>
                    <a:pt x="75" y="41"/>
                  </a:lnTo>
                  <a:lnTo>
                    <a:pt x="77" y="45"/>
                  </a:lnTo>
                  <a:lnTo>
                    <a:pt x="79" y="45"/>
                  </a:lnTo>
                  <a:lnTo>
                    <a:pt x="85" y="45"/>
                  </a:lnTo>
                  <a:lnTo>
                    <a:pt x="86" y="43"/>
                  </a:lnTo>
                  <a:lnTo>
                    <a:pt x="85" y="39"/>
                  </a:lnTo>
                  <a:lnTo>
                    <a:pt x="85" y="37"/>
                  </a:lnTo>
                  <a:lnTo>
                    <a:pt x="83" y="35"/>
                  </a:lnTo>
                  <a:lnTo>
                    <a:pt x="81" y="31"/>
                  </a:lnTo>
                  <a:lnTo>
                    <a:pt x="81" y="27"/>
                  </a:lnTo>
                  <a:lnTo>
                    <a:pt x="81" y="25"/>
                  </a:lnTo>
                  <a:lnTo>
                    <a:pt x="83" y="25"/>
                  </a:lnTo>
                  <a:lnTo>
                    <a:pt x="85" y="29"/>
                  </a:lnTo>
                  <a:lnTo>
                    <a:pt x="85" y="31"/>
                  </a:lnTo>
                  <a:lnTo>
                    <a:pt x="86" y="31"/>
                  </a:lnTo>
                  <a:lnTo>
                    <a:pt x="88" y="31"/>
                  </a:lnTo>
                  <a:lnTo>
                    <a:pt x="92" y="31"/>
                  </a:lnTo>
                  <a:lnTo>
                    <a:pt x="92" y="29"/>
                  </a:lnTo>
                  <a:lnTo>
                    <a:pt x="94" y="27"/>
                  </a:lnTo>
                  <a:lnTo>
                    <a:pt x="106" y="31"/>
                  </a:lnTo>
                  <a:lnTo>
                    <a:pt x="108" y="33"/>
                  </a:lnTo>
                  <a:lnTo>
                    <a:pt x="110" y="41"/>
                  </a:lnTo>
                  <a:lnTo>
                    <a:pt x="108" y="48"/>
                  </a:lnTo>
                  <a:lnTo>
                    <a:pt x="108" y="52"/>
                  </a:lnTo>
                  <a:lnTo>
                    <a:pt x="108" y="5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292" name="Freeform 6294"/>
            <p:cNvSpPr>
              <a:spLocks/>
            </p:cNvSpPr>
            <p:nvPr/>
          </p:nvSpPr>
          <p:spPr bwMode="auto">
            <a:xfrm>
              <a:off x="3994151" y="3449638"/>
              <a:ext cx="17463" cy="15875"/>
            </a:xfrm>
            <a:custGeom>
              <a:avLst/>
              <a:gdLst>
                <a:gd name="T0" fmla="*/ 6 w 11"/>
                <a:gd name="T1" fmla="*/ 10 h 10"/>
                <a:gd name="T2" fmla="*/ 4 w 11"/>
                <a:gd name="T3" fmla="*/ 10 h 10"/>
                <a:gd name="T4" fmla="*/ 2 w 11"/>
                <a:gd name="T5" fmla="*/ 8 h 10"/>
                <a:gd name="T6" fmla="*/ 0 w 11"/>
                <a:gd name="T7" fmla="*/ 6 h 10"/>
                <a:gd name="T8" fmla="*/ 2 w 11"/>
                <a:gd name="T9" fmla="*/ 2 h 10"/>
                <a:gd name="T10" fmla="*/ 4 w 11"/>
                <a:gd name="T11" fmla="*/ 0 h 10"/>
                <a:gd name="T12" fmla="*/ 6 w 11"/>
                <a:gd name="T13" fmla="*/ 0 h 10"/>
                <a:gd name="T14" fmla="*/ 8 w 11"/>
                <a:gd name="T15" fmla="*/ 0 h 10"/>
                <a:gd name="T16" fmla="*/ 9 w 11"/>
                <a:gd name="T17" fmla="*/ 0 h 10"/>
                <a:gd name="T18" fmla="*/ 11 w 11"/>
                <a:gd name="T19" fmla="*/ 0 h 10"/>
                <a:gd name="T20" fmla="*/ 11 w 11"/>
                <a:gd name="T21" fmla="*/ 6 h 10"/>
                <a:gd name="T22" fmla="*/ 8 w 11"/>
                <a:gd name="T23" fmla="*/ 8 h 10"/>
                <a:gd name="T24" fmla="*/ 6 w 11"/>
                <a:gd name="T25"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6" y="10"/>
                  </a:moveTo>
                  <a:lnTo>
                    <a:pt x="4" y="10"/>
                  </a:lnTo>
                  <a:lnTo>
                    <a:pt x="2" y="8"/>
                  </a:lnTo>
                  <a:lnTo>
                    <a:pt x="0" y="6"/>
                  </a:lnTo>
                  <a:lnTo>
                    <a:pt x="2" y="2"/>
                  </a:lnTo>
                  <a:lnTo>
                    <a:pt x="4" y="0"/>
                  </a:lnTo>
                  <a:lnTo>
                    <a:pt x="6" y="0"/>
                  </a:lnTo>
                  <a:lnTo>
                    <a:pt x="8" y="0"/>
                  </a:lnTo>
                  <a:lnTo>
                    <a:pt x="9" y="0"/>
                  </a:lnTo>
                  <a:lnTo>
                    <a:pt x="11" y="0"/>
                  </a:lnTo>
                  <a:lnTo>
                    <a:pt x="11" y="6"/>
                  </a:lnTo>
                  <a:lnTo>
                    <a:pt x="8" y="8"/>
                  </a:lnTo>
                  <a:lnTo>
                    <a:pt x="6" y="1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293" name="Freeform 6295"/>
            <p:cNvSpPr>
              <a:spLocks/>
            </p:cNvSpPr>
            <p:nvPr/>
          </p:nvSpPr>
          <p:spPr bwMode="auto">
            <a:xfrm>
              <a:off x="4051301" y="3471863"/>
              <a:ext cx="46038" cy="26988"/>
            </a:xfrm>
            <a:custGeom>
              <a:avLst/>
              <a:gdLst>
                <a:gd name="T0" fmla="*/ 25 w 29"/>
                <a:gd name="T1" fmla="*/ 15 h 17"/>
                <a:gd name="T2" fmla="*/ 20 w 29"/>
                <a:gd name="T3" fmla="*/ 17 h 17"/>
                <a:gd name="T4" fmla="*/ 18 w 29"/>
                <a:gd name="T5" fmla="*/ 15 h 17"/>
                <a:gd name="T6" fmla="*/ 16 w 29"/>
                <a:gd name="T7" fmla="*/ 13 h 17"/>
                <a:gd name="T8" fmla="*/ 16 w 29"/>
                <a:gd name="T9" fmla="*/ 11 h 17"/>
                <a:gd name="T10" fmla="*/ 14 w 29"/>
                <a:gd name="T11" fmla="*/ 11 h 17"/>
                <a:gd name="T12" fmla="*/ 10 w 29"/>
                <a:gd name="T13" fmla="*/ 11 h 17"/>
                <a:gd name="T14" fmla="*/ 6 w 29"/>
                <a:gd name="T15" fmla="*/ 11 h 17"/>
                <a:gd name="T16" fmla="*/ 4 w 29"/>
                <a:gd name="T17" fmla="*/ 11 h 17"/>
                <a:gd name="T18" fmla="*/ 2 w 29"/>
                <a:gd name="T19" fmla="*/ 11 h 17"/>
                <a:gd name="T20" fmla="*/ 0 w 29"/>
                <a:gd name="T21" fmla="*/ 7 h 17"/>
                <a:gd name="T22" fmla="*/ 6 w 29"/>
                <a:gd name="T23" fmla="*/ 4 h 17"/>
                <a:gd name="T24" fmla="*/ 10 w 29"/>
                <a:gd name="T25" fmla="*/ 0 h 17"/>
                <a:gd name="T26" fmla="*/ 20 w 29"/>
                <a:gd name="T27" fmla="*/ 2 h 17"/>
                <a:gd name="T28" fmla="*/ 25 w 29"/>
                <a:gd name="T29" fmla="*/ 2 h 17"/>
                <a:gd name="T30" fmla="*/ 27 w 29"/>
                <a:gd name="T31" fmla="*/ 6 h 17"/>
                <a:gd name="T32" fmla="*/ 29 w 29"/>
                <a:gd name="T33" fmla="*/ 9 h 17"/>
                <a:gd name="T34" fmla="*/ 29 w 29"/>
                <a:gd name="T35" fmla="*/ 11 h 17"/>
                <a:gd name="T36" fmla="*/ 27 w 29"/>
                <a:gd name="T37" fmla="*/ 13 h 17"/>
                <a:gd name="T38" fmla="*/ 25 w 29"/>
                <a:gd name="T39"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7">
                  <a:moveTo>
                    <a:pt x="25" y="15"/>
                  </a:moveTo>
                  <a:lnTo>
                    <a:pt x="20" y="17"/>
                  </a:lnTo>
                  <a:lnTo>
                    <a:pt x="18" y="15"/>
                  </a:lnTo>
                  <a:lnTo>
                    <a:pt x="16" y="13"/>
                  </a:lnTo>
                  <a:lnTo>
                    <a:pt x="16" y="11"/>
                  </a:lnTo>
                  <a:lnTo>
                    <a:pt x="14" y="11"/>
                  </a:lnTo>
                  <a:lnTo>
                    <a:pt x="10" y="11"/>
                  </a:lnTo>
                  <a:lnTo>
                    <a:pt x="6" y="11"/>
                  </a:lnTo>
                  <a:lnTo>
                    <a:pt x="4" y="11"/>
                  </a:lnTo>
                  <a:lnTo>
                    <a:pt x="2" y="11"/>
                  </a:lnTo>
                  <a:lnTo>
                    <a:pt x="0" y="7"/>
                  </a:lnTo>
                  <a:lnTo>
                    <a:pt x="6" y="4"/>
                  </a:lnTo>
                  <a:lnTo>
                    <a:pt x="10" y="0"/>
                  </a:lnTo>
                  <a:lnTo>
                    <a:pt x="20" y="2"/>
                  </a:lnTo>
                  <a:lnTo>
                    <a:pt x="25" y="2"/>
                  </a:lnTo>
                  <a:lnTo>
                    <a:pt x="27" y="6"/>
                  </a:lnTo>
                  <a:lnTo>
                    <a:pt x="29" y="9"/>
                  </a:lnTo>
                  <a:lnTo>
                    <a:pt x="29" y="11"/>
                  </a:lnTo>
                  <a:lnTo>
                    <a:pt x="27" y="13"/>
                  </a:lnTo>
                  <a:lnTo>
                    <a:pt x="25" y="1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294" name="Freeform 6296"/>
            <p:cNvSpPr>
              <a:spLocks/>
            </p:cNvSpPr>
            <p:nvPr/>
          </p:nvSpPr>
          <p:spPr bwMode="auto">
            <a:xfrm>
              <a:off x="4140201" y="3508375"/>
              <a:ext cx="19050" cy="17463"/>
            </a:xfrm>
            <a:custGeom>
              <a:avLst/>
              <a:gdLst>
                <a:gd name="T0" fmla="*/ 6 w 12"/>
                <a:gd name="T1" fmla="*/ 11 h 11"/>
                <a:gd name="T2" fmla="*/ 4 w 12"/>
                <a:gd name="T3" fmla="*/ 9 h 11"/>
                <a:gd name="T4" fmla="*/ 0 w 12"/>
                <a:gd name="T5" fmla="*/ 6 h 11"/>
                <a:gd name="T6" fmla="*/ 0 w 12"/>
                <a:gd name="T7" fmla="*/ 4 h 11"/>
                <a:gd name="T8" fmla="*/ 6 w 12"/>
                <a:gd name="T9" fmla="*/ 0 h 11"/>
                <a:gd name="T10" fmla="*/ 10 w 12"/>
                <a:gd name="T11" fmla="*/ 2 h 11"/>
                <a:gd name="T12" fmla="*/ 12 w 12"/>
                <a:gd name="T13" fmla="*/ 6 h 11"/>
                <a:gd name="T14" fmla="*/ 12 w 12"/>
                <a:gd name="T15" fmla="*/ 7 h 11"/>
                <a:gd name="T16" fmla="*/ 10 w 12"/>
                <a:gd name="T17" fmla="*/ 9 h 11"/>
                <a:gd name="T18" fmla="*/ 6 w 12"/>
                <a:gd name="T19"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1">
                  <a:moveTo>
                    <a:pt x="6" y="11"/>
                  </a:moveTo>
                  <a:lnTo>
                    <a:pt x="4" y="9"/>
                  </a:lnTo>
                  <a:lnTo>
                    <a:pt x="0" y="6"/>
                  </a:lnTo>
                  <a:lnTo>
                    <a:pt x="0" y="4"/>
                  </a:lnTo>
                  <a:lnTo>
                    <a:pt x="6" y="0"/>
                  </a:lnTo>
                  <a:lnTo>
                    <a:pt x="10" y="2"/>
                  </a:lnTo>
                  <a:lnTo>
                    <a:pt x="12" y="6"/>
                  </a:lnTo>
                  <a:lnTo>
                    <a:pt x="12" y="7"/>
                  </a:lnTo>
                  <a:lnTo>
                    <a:pt x="10" y="9"/>
                  </a:lnTo>
                  <a:lnTo>
                    <a:pt x="6" y="1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295" name="Freeform 6297"/>
            <p:cNvSpPr>
              <a:spLocks/>
            </p:cNvSpPr>
            <p:nvPr/>
          </p:nvSpPr>
          <p:spPr bwMode="auto">
            <a:xfrm>
              <a:off x="4170363" y="3511550"/>
              <a:ext cx="39688" cy="36513"/>
            </a:xfrm>
            <a:custGeom>
              <a:avLst/>
              <a:gdLst>
                <a:gd name="T0" fmla="*/ 25 w 25"/>
                <a:gd name="T1" fmla="*/ 17 h 23"/>
                <a:gd name="T2" fmla="*/ 19 w 25"/>
                <a:gd name="T3" fmla="*/ 21 h 23"/>
                <a:gd name="T4" fmla="*/ 16 w 25"/>
                <a:gd name="T5" fmla="*/ 23 h 23"/>
                <a:gd name="T6" fmla="*/ 12 w 25"/>
                <a:gd name="T7" fmla="*/ 21 h 23"/>
                <a:gd name="T8" fmla="*/ 10 w 25"/>
                <a:gd name="T9" fmla="*/ 13 h 23"/>
                <a:gd name="T10" fmla="*/ 8 w 25"/>
                <a:gd name="T11" fmla="*/ 9 h 23"/>
                <a:gd name="T12" fmla="*/ 6 w 25"/>
                <a:gd name="T13" fmla="*/ 11 h 23"/>
                <a:gd name="T14" fmla="*/ 2 w 25"/>
                <a:gd name="T15" fmla="*/ 9 h 23"/>
                <a:gd name="T16" fmla="*/ 0 w 25"/>
                <a:gd name="T17" fmla="*/ 9 h 23"/>
                <a:gd name="T18" fmla="*/ 0 w 25"/>
                <a:gd name="T19" fmla="*/ 7 h 23"/>
                <a:gd name="T20" fmla="*/ 0 w 25"/>
                <a:gd name="T21" fmla="*/ 5 h 23"/>
                <a:gd name="T22" fmla="*/ 2 w 25"/>
                <a:gd name="T23" fmla="*/ 2 h 23"/>
                <a:gd name="T24" fmla="*/ 4 w 25"/>
                <a:gd name="T25" fmla="*/ 0 h 23"/>
                <a:gd name="T26" fmla="*/ 6 w 25"/>
                <a:gd name="T27" fmla="*/ 0 h 23"/>
                <a:gd name="T28" fmla="*/ 8 w 25"/>
                <a:gd name="T29" fmla="*/ 2 h 23"/>
                <a:gd name="T30" fmla="*/ 10 w 25"/>
                <a:gd name="T31" fmla="*/ 5 h 23"/>
                <a:gd name="T32" fmla="*/ 14 w 25"/>
                <a:gd name="T33" fmla="*/ 7 h 23"/>
                <a:gd name="T34" fmla="*/ 18 w 25"/>
                <a:gd name="T35" fmla="*/ 7 h 23"/>
                <a:gd name="T36" fmla="*/ 21 w 25"/>
                <a:gd name="T37" fmla="*/ 7 h 23"/>
                <a:gd name="T38" fmla="*/ 23 w 25"/>
                <a:gd name="T39" fmla="*/ 9 h 23"/>
                <a:gd name="T40" fmla="*/ 25 w 25"/>
                <a:gd name="T41" fmla="*/ 13 h 23"/>
                <a:gd name="T42" fmla="*/ 25 w 25"/>
                <a:gd name="T43"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3">
                  <a:moveTo>
                    <a:pt x="25" y="17"/>
                  </a:moveTo>
                  <a:lnTo>
                    <a:pt x="19" y="21"/>
                  </a:lnTo>
                  <a:lnTo>
                    <a:pt x="16" y="23"/>
                  </a:lnTo>
                  <a:lnTo>
                    <a:pt x="12" y="21"/>
                  </a:lnTo>
                  <a:lnTo>
                    <a:pt x="10" y="13"/>
                  </a:lnTo>
                  <a:lnTo>
                    <a:pt x="8" y="9"/>
                  </a:lnTo>
                  <a:lnTo>
                    <a:pt x="6" y="11"/>
                  </a:lnTo>
                  <a:lnTo>
                    <a:pt x="2" y="9"/>
                  </a:lnTo>
                  <a:lnTo>
                    <a:pt x="0" y="9"/>
                  </a:lnTo>
                  <a:lnTo>
                    <a:pt x="0" y="7"/>
                  </a:lnTo>
                  <a:lnTo>
                    <a:pt x="0" y="5"/>
                  </a:lnTo>
                  <a:lnTo>
                    <a:pt x="2" y="2"/>
                  </a:lnTo>
                  <a:lnTo>
                    <a:pt x="4" y="0"/>
                  </a:lnTo>
                  <a:lnTo>
                    <a:pt x="6" y="0"/>
                  </a:lnTo>
                  <a:lnTo>
                    <a:pt x="8" y="2"/>
                  </a:lnTo>
                  <a:lnTo>
                    <a:pt x="10" y="5"/>
                  </a:lnTo>
                  <a:lnTo>
                    <a:pt x="14" y="7"/>
                  </a:lnTo>
                  <a:lnTo>
                    <a:pt x="18" y="7"/>
                  </a:lnTo>
                  <a:lnTo>
                    <a:pt x="21" y="7"/>
                  </a:lnTo>
                  <a:lnTo>
                    <a:pt x="23" y="9"/>
                  </a:lnTo>
                  <a:lnTo>
                    <a:pt x="25" y="13"/>
                  </a:lnTo>
                  <a:lnTo>
                    <a:pt x="25" y="1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296" name="Freeform 6298"/>
            <p:cNvSpPr>
              <a:spLocks/>
            </p:cNvSpPr>
            <p:nvPr/>
          </p:nvSpPr>
          <p:spPr bwMode="auto">
            <a:xfrm>
              <a:off x="4170363" y="3492500"/>
              <a:ext cx="15875" cy="15875"/>
            </a:xfrm>
            <a:custGeom>
              <a:avLst/>
              <a:gdLst>
                <a:gd name="T0" fmla="*/ 6 w 10"/>
                <a:gd name="T1" fmla="*/ 10 h 10"/>
                <a:gd name="T2" fmla="*/ 2 w 10"/>
                <a:gd name="T3" fmla="*/ 8 h 10"/>
                <a:gd name="T4" fmla="*/ 0 w 10"/>
                <a:gd name="T5" fmla="*/ 4 h 10"/>
                <a:gd name="T6" fmla="*/ 2 w 10"/>
                <a:gd name="T7" fmla="*/ 2 h 10"/>
                <a:gd name="T8" fmla="*/ 2 w 10"/>
                <a:gd name="T9" fmla="*/ 0 h 10"/>
                <a:gd name="T10" fmla="*/ 6 w 10"/>
                <a:gd name="T11" fmla="*/ 0 h 10"/>
                <a:gd name="T12" fmla="*/ 10 w 10"/>
                <a:gd name="T13" fmla="*/ 2 h 10"/>
                <a:gd name="T14" fmla="*/ 10 w 10"/>
                <a:gd name="T15" fmla="*/ 4 h 10"/>
                <a:gd name="T16" fmla="*/ 10 w 10"/>
                <a:gd name="T17" fmla="*/ 6 h 10"/>
                <a:gd name="T18" fmla="*/ 8 w 10"/>
                <a:gd name="T19" fmla="*/ 8 h 10"/>
                <a:gd name="T20" fmla="*/ 6 w 10"/>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0">
                  <a:moveTo>
                    <a:pt x="6" y="10"/>
                  </a:moveTo>
                  <a:lnTo>
                    <a:pt x="2" y="8"/>
                  </a:lnTo>
                  <a:lnTo>
                    <a:pt x="0" y="4"/>
                  </a:lnTo>
                  <a:lnTo>
                    <a:pt x="2" y="2"/>
                  </a:lnTo>
                  <a:lnTo>
                    <a:pt x="2" y="0"/>
                  </a:lnTo>
                  <a:lnTo>
                    <a:pt x="6" y="0"/>
                  </a:lnTo>
                  <a:lnTo>
                    <a:pt x="10" y="2"/>
                  </a:lnTo>
                  <a:lnTo>
                    <a:pt x="10" y="4"/>
                  </a:lnTo>
                  <a:lnTo>
                    <a:pt x="10" y="6"/>
                  </a:lnTo>
                  <a:lnTo>
                    <a:pt x="8" y="8"/>
                  </a:lnTo>
                  <a:lnTo>
                    <a:pt x="6" y="1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297" name="Freeform 6299"/>
            <p:cNvSpPr>
              <a:spLocks/>
            </p:cNvSpPr>
            <p:nvPr/>
          </p:nvSpPr>
          <p:spPr bwMode="auto">
            <a:xfrm>
              <a:off x="4216401" y="3505200"/>
              <a:ext cx="19050" cy="14288"/>
            </a:xfrm>
            <a:custGeom>
              <a:avLst/>
              <a:gdLst>
                <a:gd name="T0" fmla="*/ 4 w 12"/>
                <a:gd name="T1" fmla="*/ 9 h 9"/>
                <a:gd name="T2" fmla="*/ 0 w 12"/>
                <a:gd name="T3" fmla="*/ 9 h 9"/>
                <a:gd name="T4" fmla="*/ 0 w 12"/>
                <a:gd name="T5" fmla="*/ 8 h 9"/>
                <a:gd name="T6" fmla="*/ 0 w 12"/>
                <a:gd name="T7" fmla="*/ 6 h 9"/>
                <a:gd name="T8" fmla="*/ 2 w 12"/>
                <a:gd name="T9" fmla="*/ 6 h 9"/>
                <a:gd name="T10" fmla="*/ 2 w 12"/>
                <a:gd name="T11" fmla="*/ 4 h 9"/>
                <a:gd name="T12" fmla="*/ 8 w 12"/>
                <a:gd name="T13" fmla="*/ 0 h 9"/>
                <a:gd name="T14" fmla="*/ 12 w 12"/>
                <a:gd name="T15" fmla="*/ 2 h 9"/>
                <a:gd name="T16" fmla="*/ 12 w 12"/>
                <a:gd name="T17" fmla="*/ 4 h 9"/>
                <a:gd name="T18" fmla="*/ 12 w 12"/>
                <a:gd name="T19" fmla="*/ 6 h 9"/>
                <a:gd name="T20" fmla="*/ 10 w 12"/>
                <a:gd name="T21" fmla="*/ 8 h 9"/>
                <a:gd name="T22" fmla="*/ 4 w 12"/>
                <a:gd name="T2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9">
                  <a:moveTo>
                    <a:pt x="4" y="9"/>
                  </a:moveTo>
                  <a:lnTo>
                    <a:pt x="0" y="9"/>
                  </a:lnTo>
                  <a:lnTo>
                    <a:pt x="0" y="8"/>
                  </a:lnTo>
                  <a:lnTo>
                    <a:pt x="0" y="6"/>
                  </a:lnTo>
                  <a:lnTo>
                    <a:pt x="2" y="6"/>
                  </a:lnTo>
                  <a:lnTo>
                    <a:pt x="2" y="4"/>
                  </a:lnTo>
                  <a:lnTo>
                    <a:pt x="8" y="0"/>
                  </a:lnTo>
                  <a:lnTo>
                    <a:pt x="12" y="2"/>
                  </a:lnTo>
                  <a:lnTo>
                    <a:pt x="12" y="4"/>
                  </a:lnTo>
                  <a:lnTo>
                    <a:pt x="12" y="6"/>
                  </a:lnTo>
                  <a:lnTo>
                    <a:pt x="10" y="8"/>
                  </a:lnTo>
                  <a:lnTo>
                    <a:pt x="4" y="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298" name="Freeform 6300"/>
            <p:cNvSpPr>
              <a:spLocks/>
            </p:cNvSpPr>
            <p:nvPr/>
          </p:nvSpPr>
          <p:spPr bwMode="auto">
            <a:xfrm>
              <a:off x="4252913" y="3554413"/>
              <a:ext cx="231775" cy="60325"/>
            </a:xfrm>
            <a:custGeom>
              <a:avLst/>
              <a:gdLst>
                <a:gd name="T0" fmla="*/ 144 w 146"/>
                <a:gd name="T1" fmla="*/ 25 h 38"/>
                <a:gd name="T2" fmla="*/ 146 w 146"/>
                <a:gd name="T3" fmla="*/ 26 h 38"/>
                <a:gd name="T4" fmla="*/ 140 w 146"/>
                <a:gd name="T5" fmla="*/ 30 h 38"/>
                <a:gd name="T6" fmla="*/ 135 w 146"/>
                <a:gd name="T7" fmla="*/ 30 h 38"/>
                <a:gd name="T8" fmla="*/ 133 w 146"/>
                <a:gd name="T9" fmla="*/ 34 h 38"/>
                <a:gd name="T10" fmla="*/ 129 w 146"/>
                <a:gd name="T11" fmla="*/ 38 h 38"/>
                <a:gd name="T12" fmla="*/ 127 w 146"/>
                <a:gd name="T13" fmla="*/ 36 h 38"/>
                <a:gd name="T14" fmla="*/ 115 w 146"/>
                <a:gd name="T15" fmla="*/ 34 h 38"/>
                <a:gd name="T16" fmla="*/ 110 w 146"/>
                <a:gd name="T17" fmla="*/ 34 h 38"/>
                <a:gd name="T18" fmla="*/ 96 w 146"/>
                <a:gd name="T19" fmla="*/ 30 h 38"/>
                <a:gd name="T20" fmla="*/ 90 w 146"/>
                <a:gd name="T21" fmla="*/ 28 h 38"/>
                <a:gd name="T22" fmla="*/ 87 w 146"/>
                <a:gd name="T23" fmla="*/ 28 h 38"/>
                <a:gd name="T24" fmla="*/ 79 w 146"/>
                <a:gd name="T25" fmla="*/ 34 h 38"/>
                <a:gd name="T26" fmla="*/ 71 w 146"/>
                <a:gd name="T27" fmla="*/ 34 h 38"/>
                <a:gd name="T28" fmla="*/ 67 w 146"/>
                <a:gd name="T29" fmla="*/ 34 h 38"/>
                <a:gd name="T30" fmla="*/ 64 w 146"/>
                <a:gd name="T31" fmla="*/ 36 h 38"/>
                <a:gd name="T32" fmla="*/ 58 w 146"/>
                <a:gd name="T33" fmla="*/ 38 h 38"/>
                <a:gd name="T34" fmla="*/ 54 w 146"/>
                <a:gd name="T35" fmla="*/ 34 h 38"/>
                <a:gd name="T36" fmla="*/ 48 w 146"/>
                <a:gd name="T37" fmla="*/ 34 h 38"/>
                <a:gd name="T38" fmla="*/ 39 w 146"/>
                <a:gd name="T39" fmla="*/ 34 h 38"/>
                <a:gd name="T40" fmla="*/ 29 w 146"/>
                <a:gd name="T41" fmla="*/ 32 h 38"/>
                <a:gd name="T42" fmla="*/ 6 w 146"/>
                <a:gd name="T43" fmla="*/ 28 h 38"/>
                <a:gd name="T44" fmla="*/ 8 w 146"/>
                <a:gd name="T45" fmla="*/ 25 h 38"/>
                <a:gd name="T46" fmla="*/ 12 w 146"/>
                <a:gd name="T47" fmla="*/ 26 h 38"/>
                <a:gd name="T48" fmla="*/ 15 w 146"/>
                <a:gd name="T49" fmla="*/ 28 h 38"/>
                <a:gd name="T50" fmla="*/ 42 w 146"/>
                <a:gd name="T51" fmla="*/ 21 h 38"/>
                <a:gd name="T52" fmla="*/ 48 w 146"/>
                <a:gd name="T53" fmla="*/ 17 h 38"/>
                <a:gd name="T54" fmla="*/ 46 w 146"/>
                <a:gd name="T55" fmla="*/ 15 h 38"/>
                <a:gd name="T56" fmla="*/ 48 w 146"/>
                <a:gd name="T57" fmla="*/ 11 h 38"/>
                <a:gd name="T58" fmla="*/ 52 w 146"/>
                <a:gd name="T59" fmla="*/ 9 h 38"/>
                <a:gd name="T60" fmla="*/ 56 w 146"/>
                <a:gd name="T61" fmla="*/ 7 h 38"/>
                <a:gd name="T62" fmla="*/ 77 w 146"/>
                <a:gd name="T63" fmla="*/ 13 h 38"/>
                <a:gd name="T64" fmla="*/ 81 w 146"/>
                <a:gd name="T65" fmla="*/ 15 h 38"/>
                <a:gd name="T66" fmla="*/ 85 w 146"/>
                <a:gd name="T67" fmla="*/ 19 h 38"/>
                <a:gd name="T68" fmla="*/ 88 w 146"/>
                <a:gd name="T69" fmla="*/ 23 h 38"/>
                <a:gd name="T70" fmla="*/ 92 w 146"/>
                <a:gd name="T71" fmla="*/ 15 h 38"/>
                <a:gd name="T72" fmla="*/ 104 w 146"/>
                <a:gd name="T73" fmla="*/ 2 h 38"/>
                <a:gd name="T74" fmla="*/ 112 w 146"/>
                <a:gd name="T75" fmla="*/ 2 h 38"/>
                <a:gd name="T76" fmla="*/ 121 w 146"/>
                <a:gd name="T77" fmla="*/ 2 h 38"/>
                <a:gd name="T78" fmla="*/ 129 w 146"/>
                <a:gd name="T79" fmla="*/ 3 h 38"/>
                <a:gd name="T80" fmla="*/ 140 w 146"/>
                <a:gd name="T81" fmla="*/ 11 h 38"/>
                <a:gd name="T82" fmla="*/ 138 w 146"/>
                <a:gd name="T83" fmla="*/ 13 h 38"/>
                <a:gd name="T84" fmla="*/ 138 w 146"/>
                <a:gd name="T85" fmla="*/ 17 h 38"/>
                <a:gd name="T86" fmla="*/ 140 w 146"/>
                <a:gd name="T87" fmla="*/ 2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38">
                  <a:moveTo>
                    <a:pt x="140" y="21"/>
                  </a:moveTo>
                  <a:lnTo>
                    <a:pt x="144" y="25"/>
                  </a:lnTo>
                  <a:lnTo>
                    <a:pt x="146" y="25"/>
                  </a:lnTo>
                  <a:lnTo>
                    <a:pt x="146" y="26"/>
                  </a:lnTo>
                  <a:lnTo>
                    <a:pt x="144" y="28"/>
                  </a:lnTo>
                  <a:lnTo>
                    <a:pt x="140" y="30"/>
                  </a:lnTo>
                  <a:lnTo>
                    <a:pt x="136" y="30"/>
                  </a:lnTo>
                  <a:lnTo>
                    <a:pt x="135" y="30"/>
                  </a:lnTo>
                  <a:lnTo>
                    <a:pt x="133" y="32"/>
                  </a:lnTo>
                  <a:lnTo>
                    <a:pt x="133" y="34"/>
                  </a:lnTo>
                  <a:lnTo>
                    <a:pt x="131" y="36"/>
                  </a:lnTo>
                  <a:lnTo>
                    <a:pt x="129" y="38"/>
                  </a:lnTo>
                  <a:lnTo>
                    <a:pt x="127" y="38"/>
                  </a:lnTo>
                  <a:lnTo>
                    <a:pt x="127" y="36"/>
                  </a:lnTo>
                  <a:lnTo>
                    <a:pt x="119" y="36"/>
                  </a:lnTo>
                  <a:lnTo>
                    <a:pt x="115" y="34"/>
                  </a:lnTo>
                  <a:lnTo>
                    <a:pt x="113" y="34"/>
                  </a:lnTo>
                  <a:lnTo>
                    <a:pt x="110" y="34"/>
                  </a:lnTo>
                  <a:lnTo>
                    <a:pt x="100" y="32"/>
                  </a:lnTo>
                  <a:lnTo>
                    <a:pt x="96" y="30"/>
                  </a:lnTo>
                  <a:lnTo>
                    <a:pt x="94" y="30"/>
                  </a:lnTo>
                  <a:lnTo>
                    <a:pt x="90" y="28"/>
                  </a:lnTo>
                  <a:lnTo>
                    <a:pt x="88" y="28"/>
                  </a:lnTo>
                  <a:lnTo>
                    <a:pt x="87" y="28"/>
                  </a:lnTo>
                  <a:lnTo>
                    <a:pt x="81" y="30"/>
                  </a:lnTo>
                  <a:lnTo>
                    <a:pt x="79" y="34"/>
                  </a:lnTo>
                  <a:lnTo>
                    <a:pt x="73" y="34"/>
                  </a:lnTo>
                  <a:lnTo>
                    <a:pt x="71" y="34"/>
                  </a:lnTo>
                  <a:lnTo>
                    <a:pt x="69" y="34"/>
                  </a:lnTo>
                  <a:lnTo>
                    <a:pt x="67" y="34"/>
                  </a:lnTo>
                  <a:lnTo>
                    <a:pt x="65" y="36"/>
                  </a:lnTo>
                  <a:lnTo>
                    <a:pt x="64" y="36"/>
                  </a:lnTo>
                  <a:lnTo>
                    <a:pt x="62" y="38"/>
                  </a:lnTo>
                  <a:lnTo>
                    <a:pt x="58" y="38"/>
                  </a:lnTo>
                  <a:lnTo>
                    <a:pt x="54" y="36"/>
                  </a:lnTo>
                  <a:lnTo>
                    <a:pt x="54" y="34"/>
                  </a:lnTo>
                  <a:lnTo>
                    <a:pt x="52" y="34"/>
                  </a:lnTo>
                  <a:lnTo>
                    <a:pt x="48" y="34"/>
                  </a:lnTo>
                  <a:lnTo>
                    <a:pt x="46" y="34"/>
                  </a:lnTo>
                  <a:lnTo>
                    <a:pt x="39" y="34"/>
                  </a:lnTo>
                  <a:lnTo>
                    <a:pt x="35" y="32"/>
                  </a:lnTo>
                  <a:lnTo>
                    <a:pt x="29" y="32"/>
                  </a:lnTo>
                  <a:lnTo>
                    <a:pt x="17" y="30"/>
                  </a:lnTo>
                  <a:lnTo>
                    <a:pt x="6" y="28"/>
                  </a:lnTo>
                  <a:lnTo>
                    <a:pt x="0" y="26"/>
                  </a:lnTo>
                  <a:lnTo>
                    <a:pt x="8" y="25"/>
                  </a:lnTo>
                  <a:lnTo>
                    <a:pt x="10" y="25"/>
                  </a:lnTo>
                  <a:lnTo>
                    <a:pt x="12" y="26"/>
                  </a:lnTo>
                  <a:lnTo>
                    <a:pt x="14" y="28"/>
                  </a:lnTo>
                  <a:lnTo>
                    <a:pt x="15" y="28"/>
                  </a:lnTo>
                  <a:lnTo>
                    <a:pt x="29" y="25"/>
                  </a:lnTo>
                  <a:lnTo>
                    <a:pt x="42" y="21"/>
                  </a:lnTo>
                  <a:lnTo>
                    <a:pt x="46" y="19"/>
                  </a:lnTo>
                  <a:lnTo>
                    <a:pt x="48" y="17"/>
                  </a:lnTo>
                  <a:lnTo>
                    <a:pt x="48" y="15"/>
                  </a:lnTo>
                  <a:lnTo>
                    <a:pt x="46" y="15"/>
                  </a:lnTo>
                  <a:lnTo>
                    <a:pt x="46" y="13"/>
                  </a:lnTo>
                  <a:lnTo>
                    <a:pt x="48" y="11"/>
                  </a:lnTo>
                  <a:lnTo>
                    <a:pt x="50" y="9"/>
                  </a:lnTo>
                  <a:lnTo>
                    <a:pt x="52" y="9"/>
                  </a:lnTo>
                  <a:lnTo>
                    <a:pt x="54" y="9"/>
                  </a:lnTo>
                  <a:lnTo>
                    <a:pt x="56" y="7"/>
                  </a:lnTo>
                  <a:lnTo>
                    <a:pt x="73" y="7"/>
                  </a:lnTo>
                  <a:lnTo>
                    <a:pt x="77" y="13"/>
                  </a:lnTo>
                  <a:lnTo>
                    <a:pt x="79" y="15"/>
                  </a:lnTo>
                  <a:lnTo>
                    <a:pt x="81" y="15"/>
                  </a:lnTo>
                  <a:lnTo>
                    <a:pt x="83" y="17"/>
                  </a:lnTo>
                  <a:lnTo>
                    <a:pt x="85" y="19"/>
                  </a:lnTo>
                  <a:lnTo>
                    <a:pt x="87" y="23"/>
                  </a:lnTo>
                  <a:lnTo>
                    <a:pt x="88" y="23"/>
                  </a:lnTo>
                  <a:lnTo>
                    <a:pt x="92" y="17"/>
                  </a:lnTo>
                  <a:lnTo>
                    <a:pt x="92" y="15"/>
                  </a:lnTo>
                  <a:lnTo>
                    <a:pt x="94" y="11"/>
                  </a:lnTo>
                  <a:lnTo>
                    <a:pt x="104" y="2"/>
                  </a:lnTo>
                  <a:lnTo>
                    <a:pt x="110" y="0"/>
                  </a:lnTo>
                  <a:lnTo>
                    <a:pt x="112" y="2"/>
                  </a:lnTo>
                  <a:lnTo>
                    <a:pt x="113" y="2"/>
                  </a:lnTo>
                  <a:lnTo>
                    <a:pt x="121" y="2"/>
                  </a:lnTo>
                  <a:lnTo>
                    <a:pt x="125" y="2"/>
                  </a:lnTo>
                  <a:lnTo>
                    <a:pt x="129" y="3"/>
                  </a:lnTo>
                  <a:lnTo>
                    <a:pt x="138" y="9"/>
                  </a:lnTo>
                  <a:lnTo>
                    <a:pt x="140" y="11"/>
                  </a:lnTo>
                  <a:lnTo>
                    <a:pt x="140" y="13"/>
                  </a:lnTo>
                  <a:lnTo>
                    <a:pt x="138" y="13"/>
                  </a:lnTo>
                  <a:lnTo>
                    <a:pt x="138" y="15"/>
                  </a:lnTo>
                  <a:lnTo>
                    <a:pt x="138" y="17"/>
                  </a:lnTo>
                  <a:lnTo>
                    <a:pt x="140" y="19"/>
                  </a:lnTo>
                  <a:lnTo>
                    <a:pt x="140" y="2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299" name="Freeform 6301"/>
            <p:cNvSpPr>
              <a:spLocks/>
            </p:cNvSpPr>
            <p:nvPr/>
          </p:nvSpPr>
          <p:spPr bwMode="auto">
            <a:xfrm>
              <a:off x="4445001" y="3590925"/>
              <a:ext cx="254000" cy="106363"/>
            </a:xfrm>
            <a:custGeom>
              <a:avLst/>
              <a:gdLst>
                <a:gd name="T0" fmla="*/ 140 w 160"/>
                <a:gd name="T1" fmla="*/ 17 h 67"/>
                <a:gd name="T2" fmla="*/ 131 w 160"/>
                <a:gd name="T3" fmla="*/ 21 h 67"/>
                <a:gd name="T4" fmla="*/ 131 w 160"/>
                <a:gd name="T5" fmla="*/ 28 h 67"/>
                <a:gd name="T6" fmla="*/ 138 w 160"/>
                <a:gd name="T7" fmla="*/ 32 h 67"/>
                <a:gd name="T8" fmla="*/ 156 w 160"/>
                <a:gd name="T9" fmla="*/ 26 h 67"/>
                <a:gd name="T10" fmla="*/ 154 w 160"/>
                <a:gd name="T11" fmla="*/ 30 h 67"/>
                <a:gd name="T12" fmla="*/ 160 w 160"/>
                <a:gd name="T13" fmla="*/ 36 h 67"/>
                <a:gd name="T14" fmla="*/ 150 w 160"/>
                <a:gd name="T15" fmla="*/ 48 h 67"/>
                <a:gd name="T16" fmla="*/ 136 w 160"/>
                <a:gd name="T17" fmla="*/ 46 h 67"/>
                <a:gd name="T18" fmla="*/ 119 w 160"/>
                <a:gd name="T19" fmla="*/ 46 h 67"/>
                <a:gd name="T20" fmla="*/ 123 w 160"/>
                <a:gd name="T21" fmla="*/ 51 h 67"/>
                <a:gd name="T22" fmla="*/ 136 w 160"/>
                <a:gd name="T23" fmla="*/ 53 h 67"/>
                <a:gd name="T24" fmla="*/ 148 w 160"/>
                <a:gd name="T25" fmla="*/ 55 h 67"/>
                <a:gd name="T26" fmla="*/ 148 w 160"/>
                <a:gd name="T27" fmla="*/ 65 h 67"/>
                <a:gd name="T28" fmla="*/ 133 w 160"/>
                <a:gd name="T29" fmla="*/ 65 h 67"/>
                <a:gd name="T30" fmla="*/ 115 w 160"/>
                <a:gd name="T31" fmla="*/ 63 h 67"/>
                <a:gd name="T32" fmla="*/ 108 w 160"/>
                <a:gd name="T33" fmla="*/ 59 h 67"/>
                <a:gd name="T34" fmla="*/ 87 w 160"/>
                <a:gd name="T35" fmla="*/ 67 h 67"/>
                <a:gd name="T36" fmla="*/ 85 w 160"/>
                <a:gd name="T37" fmla="*/ 59 h 67"/>
                <a:gd name="T38" fmla="*/ 71 w 160"/>
                <a:gd name="T39" fmla="*/ 61 h 67"/>
                <a:gd name="T40" fmla="*/ 67 w 160"/>
                <a:gd name="T41" fmla="*/ 55 h 67"/>
                <a:gd name="T42" fmla="*/ 62 w 160"/>
                <a:gd name="T43" fmla="*/ 50 h 67"/>
                <a:gd name="T44" fmla="*/ 54 w 160"/>
                <a:gd name="T45" fmla="*/ 50 h 67"/>
                <a:gd name="T46" fmla="*/ 39 w 160"/>
                <a:gd name="T47" fmla="*/ 46 h 67"/>
                <a:gd name="T48" fmla="*/ 31 w 160"/>
                <a:gd name="T49" fmla="*/ 44 h 67"/>
                <a:gd name="T50" fmla="*/ 17 w 160"/>
                <a:gd name="T51" fmla="*/ 46 h 67"/>
                <a:gd name="T52" fmla="*/ 14 w 160"/>
                <a:gd name="T53" fmla="*/ 38 h 67"/>
                <a:gd name="T54" fmla="*/ 2 w 160"/>
                <a:gd name="T55" fmla="*/ 26 h 67"/>
                <a:gd name="T56" fmla="*/ 2 w 160"/>
                <a:gd name="T57" fmla="*/ 21 h 67"/>
                <a:gd name="T58" fmla="*/ 17 w 160"/>
                <a:gd name="T59" fmla="*/ 23 h 67"/>
                <a:gd name="T60" fmla="*/ 33 w 160"/>
                <a:gd name="T61" fmla="*/ 30 h 67"/>
                <a:gd name="T62" fmla="*/ 40 w 160"/>
                <a:gd name="T63" fmla="*/ 32 h 67"/>
                <a:gd name="T64" fmla="*/ 42 w 160"/>
                <a:gd name="T65" fmla="*/ 36 h 67"/>
                <a:gd name="T66" fmla="*/ 50 w 160"/>
                <a:gd name="T67" fmla="*/ 34 h 67"/>
                <a:gd name="T68" fmla="*/ 54 w 160"/>
                <a:gd name="T69" fmla="*/ 40 h 67"/>
                <a:gd name="T70" fmla="*/ 67 w 160"/>
                <a:gd name="T71" fmla="*/ 38 h 67"/>
                <a:gd name="T72" fmla="*/ 69 w 160"/>
                <a:gd name="T73" fmla="*/ 28 h 67"/>
                <a:gd name="T74" fmla="*/ 77 w 160"/>
                <a:gd name="T75" fmla="*/ 28 h 67"/>
                <a:gd name="T76" fmla="*/ 83 w 160"/>
                <a:gd name="T77" fmla="*/ 32 h 67"/>
                <a:gd name="T78" fmla="*/ 83 w 160"/>
                <a:gd name="T79" fmla="*/ 25 h 67"/>
                <a:gd name="T80" fmla="*/ 88 w 160"/>
                <a:gd name="T81" fmla="*/ 23 h 67"/>
                <a:gd name="T82" fmla="*/ 96 w 160"/>
                <a:gd name="T83" fmla="*/ 30 h 67"/>
                <a:gd name="T84" fmla="*/ 94 w 160"/>
                <a:gd name="T85" fmla="*/ 40 h 67"/>
                <a:gd name="T86" fmla="*/ 104 w 160"/>
                <a:gd name="T87" fmla="*/ 34 h 67"/>
                <a:gd name="T88" fmla="*/ 98 w 160"/>
                <a:gd name="T89" fmla="*/ 21 h 67"/>
                <a:gd name="T90" fmla="*/ 92 w 160"/>
                <a:gd name="T91" fmla="*/ 19 h 67"/>
                <a:gd name="T92" fmla="*/ 98 w 160"/>
                <a:gd name="T93" fmla="*/ 2 h 67"/>
                <a:gd name="T94" fmla="*/ 119 w 160"/>
                <a:gd name="T95" fmla="*/ 2 h 67"/>
                <a:gd name="T96" fmla="*/ 135 w 160"/>
                <a:gd name="T97" fmla="*/ 5 h 67"/>
                <a:gd name="T98" fmla="*/ 138 w 160"/>
                <a:gd name="T99" fmla="*/ 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0" h="67">
                  <a:moveTo>
                    <a:pt x="140" y="13"/>
                  </a:moveTo>
                  <a:lnTo>
                    <a:pt x="140" y="15"/>
                  </a:lnTo>
                  <a:lnTo>
                    <a:pt x="140" y="17"/>
                  </a:lnTo>
                  <a:lnTo>
                    <a:pt x="138" y="21"/>
                  </a:lnTo>
                  <a:lnTo>
                    <a:pt x="136" y="21"/>
                  </a:lnTo>
                  <a:lnTo>
                    <a:pt x="131" y="21"/>
                  </a:lnTo>
                  <a:lnTo>
                    <a:pt x="131" y="23"/>
                  </a:lnTo>
                  <a:lnTo>
                    <a:pt x="131" y="26"/>
                  </a:lnTo>
                  <a:lnTo>
                    <a:pt x="131" y="28"/>
                  </a:lnTo>
                  <a:lnTo>
                    <a:pt x="131" y="30"/>
                  </a:lnTo>
                  <a:lnTo>
                    <a:pt x="133" y="30"/>
                  </a:lnTo>
                  <a:lnTo>
                    <a:pt x="138" y="32"/>
                  </a:lnTo>
                  <a:lnTo>
                    <a:pt x="142" y="34"/>
                  </a:lnTo>
                  <a:lnTo>
                    <a:pt x="146" y="30"/>
                  </a:lnTo>
                  <a:lnTo>
                    <a:pt x="156" y="26"/>
                  </a:lnTo>
                  <a:lnTo>
                    <a:pt x="156" y="28"/>
                  </a:lnTo>
                  <a:lnTo>
                    <a:pt x="156" y="30"/>
                  </a:lnTo>
                  <a:lnTo>
                    <a:pt x="154" y="30"/>
                  </a:lnTo>
                  <a:lnTo>
                    <a:pt x="154" y="36"/>
                  </a:lnTo>
                  <a:lnTo>
                    <a:pt x="158" y="34"/>
                  </a:lnTo>
                  <a:lnTo>
                    <a:pt x="160" y="36"/>
                  </a:lnTo>
                  <a:lnTo>
                    <a:pt x="158" y="44"/>
                  </a:lnTo>
                  <a:lnTo>
                    <a:pt x="156" y="46"/>
                  </a:lnTo>
                  <a:lnTo>
                    <a:pt x="150" y="48"/>
                  </a:lnTo>
                  <a:lnTo>
                    <a:pt x="144" y="46"/>
                  </a:lnTo>
                  <a:lnTo>
                    <a:pt x="142" y="44"/>
                  </a:lnTo>
                  <a:lnTo>
                    <a:pt x="136" y="46"/>
                  </a:lnTo>
                  <a:lnTo>
                    <a:pt x="135" y="48"/>
                  </a:lnTo>
                  <a:lnTo>
                    <a:pt x="131" y="46"/>
                  </a:lnTo>
                  <a:lnTo>
                    <a:pt x="119" y="46"/>
                  </a:lnTo>
                  <a:lnTo>
                    <a:pt x="117" y="48"/>
                  </a:lnTo>
                  <a:lnTo>
                    <a:pt x="117" y="50"/>
                  </a:lnTo>
                  <a:lnTo>
                    <a:pt x="123" y="51"/>
                  </a:lnTo>
                  <a:lnTo>
                    <a:pt x="125" y="51"/>
                  </a:lnTo>
                  <a:lnTo>
                    <a:pt x="129" y="51"/>
                  </a:lnTo>
                  <a:lnTo>
                    <a:pt x="136" y="53"/>
                  </a:lnTo>
                  <a:lnTo>
                    <a:pt x="138" y="53"/>
                  </a:lnTo>
                  <a:lnTo>
                    <a:pt x="146" y="55"/>
                  </a:lnTo>
                  <a:lnTo>
                    <a:pt x="148" y="55"/>
                  </a:lnTo>
                  <a:lnTo>
                    <a:pt x="156" y="57"/>
                  </a:lnTo>
                  <a:lnTo>
                    <a:pt x="156" y="59"/>
                  </a:lnTo>
                  <a:lnTo>
                    <a:pt x="148" y="65"/>
                  </a:lnTo>
                  <a:lnTo>
                    <a:pt x="140" y="67"/>
                  </a:lnTo>
                  <a:lnTo>
                    <a:pt x="138" y="67"/>
                  </a:lnTo>
                  <a:lnTo>
                    <a:pt x="133" y="65"/>
                  </a:lnTo>
                  <a:lnTo>
                    <a:pt x="131" y="67"/>
                  </a:lnTo>
                  <a:lnTo>
                    <a:pt x="129" y="67"/>
                  </a:lnTo>
                  <a:lnTo>
                    <a:pt x="115" y="63"/>
                  </a:lnTo>
                  <a:lnTo>
                    <a:pt x="115" y="61"/>
                  </a:lnTo>
                  <a:lnTo>
                    <a:pt x="110" y="59"/>
                  </a:lnTo>
                  <a:lnTo>
                    <a:pt x="108" y="59"/>
                  </a:lnTo>
                  <a:lnTo>
                    <a:pt x="96" y="67"/>
                  </a:lnTo>
                  <a:lnTo>
                    <a:pt x="88" y="67"/>
                  </a:lnTo>
                  <a:lnTo>
                    <a:pt x="87" y="67"/>
                  </a:lnTo>
                  <a:lnTo>
                    <a:pt x="87" y="63"/>
                  </a:lnTo>
                  <a:lnTo>
                    <a:pt x="85" y="61"/>
                  </a:lnTo>
                  <a:lnTo>
                    <a:pt x="85" y="59"/>
                  </a:lnTo>
                  <a:lnTo>
                    <a:pt x="83" y="61"/>
                  </a:lnTo>
                  <a:lnTo>
                    <a:pt x="77" y="65"/>
                  </a:lnTo>
                  <a:lnTo>
                    <a:pt x="71" y="61"/>
                  </a:lnTo>
                  <a:lnTo>
                    <a:pt x="69" y="61"/>
                  </a:lnTo>
                  <a:lnTo>
                    <a:pt x="67" y="57"/>
                  </a:lnTo>
                  <a:lnTo>
                    <a:pt x="67" y="55"/>
                  </a:lnTo>
                  <a:lnTo>
                    <a:pt x="62" y="55"/>
                  </a:lnTo>
                  <a:lnTo>
                    <a:pt x="62" y="51"/>
                  </a:lnTo>
                  <a:lnTo>
                    <a:pt x="62" y="50"/>
                  </a:lnTo>
                  <a:lnTo>
                    <a:pt x="60" y="51"/>
                  </a:lnTo>
                  <a:lnTo>
                    <a:pt x="58" y="51"/>
                  </a:lnTo>
                  <a:lnTo>
                    <a:pt x="54" y="50"/>
                  </a:lnTo>
                  <a:lnTo>
                    <a:pt x="54" y="48"/>
                  </a:lnTo>
                  <a:lnTo>
                    <a:pt x="48" y="48"/>
                  </a:lnTo>
                  <a:lnTo>
                    <a:pt x="39" y="46"/>
                  </a:lnTo>
                  <a:lnTo>
                    <a:pt x="35" y="48"/>
                  </a:lnTo>
                  <a:lnTo>
                    <a:pt x="33" y="46"/>
                  </a:lnTo>
                  <a:lnTo>
                    <a:pt x="31" y="44"/>
                  </a:lnTo>
                  <a:lnTo>
                    <a:pt x="25" y="42"/>
                  </a:lnTo>
                  <a:lnTo>
                    <a:pt x="21" y="44"/>
                  </a:lnTo>
                  <a:lnTo>
                    <a:pt x="17" y="46"/>
                  </a:lnTo>
                  <a:lnTo>
                    <a:pt x="15" y="44"/>
                  </a:lnTo>
                  <a:lnTo>
                    <a:pt x="15" y="42"/>
                  </a:lnTo>
                  <a:lnTo>
                    <a:pt x="14" y="38"/>
                  </a:lnTo>
                  <a:lnTo>
                    <a:pt x="12" y="38"/>
                  </a:lnTo>
                  <a:lnTo>
                    <a:pt x="8" y="40"/>
                  </a:lnTo>
                  <a:lnTo>
                    <a:pt x="2" y="26"/>
                  </a:lnTo>
                  <a:lnTo>
                    <a:pt x="0" y="23"/>
                  </a:lnTo>
                  <a:lnTo>
                    <a:pt x="0" y="21"/>
                  </a:lnTo>
                  <a:lnTo>
                    <a:pt x="2" y="21"/>
                  </a:lnTo>
                  <a:lnTo>
                    <a:pt x="8" y="23"/>
                  </a:lnTo>
                  <a:lnTo>
                    <a:pt x="15" y="21"/>
                  </a:lnTo>
                  <a:lnTo>
                    <a:pt x="17" y="23"/>
                  </a:lnTo>
                  <a:lnTo>
                    <a:pt x="21" y="23"/>
                  </a:lnTo>
                  <a:lnTo>
                    <a:pt x="21" y="26"/>
                  </a:lnTo>
                  <a:lnTo>
                    <a:pt x="33" y="30"/>
                  </a:lnTo>
                  <a:lnTo>
                    <a:pt x="35" y="28"/>
                  </a:lnTo>
                  <a:lnTo>
                    <a:pt x="37" y="28"/>
                  </a:lnTo>
                  <a:lnTo>
                    <a:pt x="40" y="32"/>
                  </a:lnTo>
                  <a:lnTo>
                    <a:pt x="40" y="34"/>
                  </a:lnTo>
                  <a:lnTo>
                    <a:pt x="40" y="36"/>
                  </a:lnTo>
                  <a:lnTo>
                    <a:pt x="42" y="36"/>
                  </a:lnTo>
                  <a:lnTo>
                    <a:pt x="46" y="36"/>
                  </a:lnTo>
                  <a:lnTo>
                    <a:pt x="48" y="34"/>
                  </a:lnTo>
                  <a:lnTo>
                    <a:pt x="50" y="34"/>
                  </a:lnTo>
                  <a:lnTo>
                    <a:pt x="52" y="36"/>
                  </a:lnTo>
                  <a:lnTo>
                    <a:pt x="52" y="38"/>
                  </a:lnTo>
                  <a:lnTo>
                    <a:pt x="54" y="40"/>
                  </a:lnTo>
                  <a:lnTo>
                    <a:pt x="60" y="38"/>
                  </a:lnTo>
                  <a:lnTo>
                    <a:pt x="65" y="40"/>
                  </a:lnTo>
                  <a:lnTo>
                    <a:pt x="67" y="38"/>
                  </a:lnTo>
                  <a:lnTo>
                    <a:pt x="65" y="36"/>
                  </a:lnTo>
                  <a:lnTo>
                    <a:pt x="65" y="34"/>
                  </a:lnTo>
                  <a:lnTo>
                    <a:pt x="69" y="28"/>
                  </a:lnTo>
                  <a:lnTo>
                    <a:pt x="71" y="26"/>
                  </a:lnTo>
                  <a:lnTo>
                    <a:pt x="73" y="26"/>
                  </a:lnTo>
                  <a:lnTo>
                    <a:pt x="77" y="28"/>
                  </a:lnTo>
                  <a:lnTo>
                    <a:pt x="77" y="30"/>
                  </a:lnTo>
                  <a:lnTo>
                    <a:pt x="77" y="32"/>
                  </a:lnTo>
                  <a:lnTo>
                    <a:pt x="83" y="32"/>
                  </a:lnTo>
                  <a:lnTo>
                    <a:pt x="83" y="30"/>
                  </a:lnTo>
                  <a:lnTo>
                    <a:pt x="81" y="26"/>
                  </a:lnTo>
                  <a:lnTo>
                    <a:pt x="83" y="25"/>
                  </a:lnTo>
                  <a:lnTo>
                    <a:pt x="85" y="23"/>
                  </a:lnTo>
                  <a:lnTo>
                    <a:pt x="87" y="23"/>
                  </a:lnTo>
                  <a:lnTo>
                    <a:pt x="88" y="23"/>
                  </a:lnTo>
                  <a:lnTo>
                    <a:pt x="90" y="25"/>
                  </a:lnTo>
                  <a:lnTo>
                    <a:pt x="96" y="28"/>
                  </a:lnTo>
                  <a:lnTo>
                    <a:pt x="96" y="30"/>
                  </a:lnTo>
                  <a:lnTo>
                    <a:pt x="94" y="36"/>
                  </a:lnTo>
                  <a:lnTo>
                    <a:pt x="92" y="38"/>
                  </a:lnTo>
                  <a:lnTo>
                    <a:pt x="94" y="40"/>
                  </a:lnTo>
                  <a:lnTo>
                    <a:pt x="96" y="40"/>
                  </a:lnTo>
                  <a:lnTo>
                    <a:pt x="104" y="36"/>
                  </a:lnTo>
                  <a:lnTo>
                    <a:pt x="104" y="34"/>
                  </a:lnTo>
                  <a:lnTo>
                    <a:pt x="102" y="28"/>
                  </a:lnTo>
                  <a:lnTo>
                    <a:pt x="98" y="23"/>
                  </a:lnTo>
                  <a:lnTo>
                    <a:pt x="98" y="21"/>
                  </a:lnTo>
                  <a:lnTo>
                    <a:pt x="96" y="21"/>
                  </a:lnTo>
                  <a:lnTo>
                    <a:pt x="94" y="21"/>
                  </a:lnTo>
                  <a:lnTo>
                    <a:pt x="92" y="19"/>
                  </a:lnTo>
                  <a:lnTo>
                    <a:pt x="92" y="13"/>
                  </a:lnTo>
                  <a:lnTo>
                    <a:pt x="92" y="5"/>
                  </a:lnTo>
                  <a:lnTo>
                    <a:pt x="98" y="2"/>
                  </a:lnTo>
                  <a:lnTo>
                    <a:pt x="108" y="0"/>
                  </a:lnTo>
                  <a:lnTo>
                    <a:pt x="112" y="0"/>
                  </a:lnTo>
                  <a:lnTo>
                    <a:pt x="119" y="2"/>
                  </a:lnTo>
                  <a:lnTo>
                    <a:pt x="125" y="2"/>
                  </a:lnTo>
                  <a:lnTo>
                    <a:pt x="129" y="5"/>
                  </a:lnTo>
                  <a:lnTo>
                    <a:pt x="135" y="5"/>
                  </a:lnTo>
                  <a:lnTo>
                    <a:pt x="135" y="7"/>
                  </a:lnTo>
                  <a:lnTo>
                    <a:pt x="135" y="9"/>
                  </a:lnTo>
                  <a:lnTo>
                    <a:pt x="138" y="9"/>
                  </a:lnTo>
                  <a:lnTo>
                    <a:pt x="140" y="1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00" name="Freeform 6302"/>
            <p:cNvSpPr>
              <a:spLocks/>
            </p:cNvSpPr>
            <p:nvPr/>
          </p:nvSpPr>
          <p:spPr bwMode="auto">
            <a:xfrm>
              <a:off x="4799013" y="2916238"/>
              <a:ext cx="23813" cy="31750"/>
            </a:xfrm>
            <a:custGeom>
              <a:avLst/>
              <a:gdLst>
                <a:gd name="T0" fmla="*/ 6 w 15"/>
                <a:gd name="T1" fmla="*/ 8 h 20"/>
                <a:gd name="T2" fmla="*/ 10 w 15"/>
                <a:gd name="T3" fmla="*/ 12 h 20"/>
                <a:gd name="T4" fmla="*/ 13 w 15"/>
                <a:gd name="T5" fmla="*/ 14 h 20"/>
                <a:gd name="T6" fmla="*/ 13 w 15"/>
                <a:gd name="T7" fmla="*/ 16 h 20"/>
                <a:gd name="T8" fmla="*/ 15 w 15"/>
                <a:gd name="T9" fmla="*/ 16 h 20"/>
                <a:gd name="T10" fmla="*/ 15 w 15"/>
                <a:gd name="T11" fmla="*/ 20 h 20"/>
                <a:gd name="T12" fmla="*/ 13 w 15"/>
                <a:gd name="T13" fmla="*/ 20 h 20"/>
                <a:gd name="T14" fmla="*/ 6 w 15"/>
                <a:gd name="T15" fmla="*/ 20 h 20"/>
                <a:gd name="T16" fmla="*/ 4 w 15"/>
                <a:gd name="T17" fmla="*/ 20 h 20"/>
                <a:gd name="T18" fmla="*/ 2 w 15"/>
                <a:gd name="T19" fmla="*/ 16 h 20"/>
                <a:gd name="T20" fmla="*/ 0 w 15"/>
                <a:gd name="T21" fmla="*/ 16 h 20"/>
                <a:gd name="T22" fmla="*/ 2 w 15"/>
                <a:gd name="T23" fmla="*/ 14 h 20"/>
                <a:gd name="T24" fmla="*/ 2 w 15"/>
                <a:gd name="T25" fmla="*/ 12 h 20"/>
                <a:gd name="T26" fmla="*/ 4 w 15"/>
                <a:gd name="T27" fmla="*/ 10 h 20"/>
                <a:gd name="T28" fmla="*/ 0 w 15"/>
                <a:gd name="T29" fmla="*/ 6 h 20"/>
                <a:gd name="T30" fmla="*/ 0 w 15"/>
                <a:gd name="T31" fmla="*/ 2 h 20"/>
                <a:gd name="T32" fmla="*/ 0 w 15"/>
                <a:gd name="T33" fmla="*/ 0 h 20"/>
                <a:gd name="T34" fmla="*/ 2 w 15"/>
                <a:gd name="T35" fmla="*/ 2 h 20"/>
                <a:gd name="T36" fmla="*/ 6 w 15"/>
                <a:gd name="T37"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20">
                  <a:moveTo>
                    <a:pt x="6" y="8"/>
                  </a:moveTo>
                  <a:lnTo>
                    <a:pt x="10" y="12"/>
                  </a:lnTo>
                  <a:lnTo>
                    <a:pt x="13" y="14"/>
                  </a:lnTo>
                  <a:lnTo>
                    <a:pt x="13" y="16"/>
                  </a:lnTo>
                  <a:lnTo>
                    <a:pt x="15" y="16"/>
                  </a:lnTo>
                  <a:lnTo>
                    <a:pt x="15" y="20"/>
                  </a:lnTo>
                  <a:lnTo>
                    <a:pt x="13" y="20"/>
                  </a:lnTo>
                  <a:lnTo>
                    <a:pt x="6" y="20"/>
                  </a:lnTo>
                  <a:lnTo>
                    <a:pt x="4" y="20"/>
                  </a:lnTo>
                  <a:lnTo>
                    <a:pt x="2" y="16"/>
                  </a:lnTo>
                  <a:lnTo>
                    <a:pt x="0" y="16"/>
                  </a:lnTo>
                  <a:lnTo>
                    <a:pt x="2" y="14"/>
                  </a:lnTo>
                  <a:lnTo>
                    <a:pt x="2" y="12"/>
                  </a:lnTo>
                  <a:lnTo>
                    <a:pt x="4" y="10"/>
                  </a:lnTo>
                  <a:lnTo>
                    <a:pt x="0" y="6"/>
                  </a:lnTo>
                  <a:lnTo>
                    <a:pt x="0" y="2"/>
                  </a:lnTo>
                  <a:lnTo>
                    <a:pt x="0" y="0"/>
                  </a:lnTo>
                  <a:lnTo>
                    <a:pt x="2" y="2"/>
                  </a:lnTo>
                  <a:lnTo>
                    <a:pt x="6" y="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01" name="Freeform 6303"/>
            <p:cNvSpPr>
              <a:spLocks/>
            </p:cNvSpPr>
            <p:nvPr/>
          </p:nvSpPr>
          <p:spPr bwMode="auto">
            <a:xfrm>
              <a:off x="4832351" y="2773363"/>
              <a:ext cx="33338" cy="22225"/>
            </a:xfrm>
            <a:custGeom>
              <a:avLst/>
              <a:gdLst>
                <a:gd name="T0" fmla="*/ 21 w 21"/>
                <a:gd name="T1" fmla="*/ 12 h 14"/>
                <a:gd name="T2" fmla="*/ 15 w 21"/>
                <a:gd name="T3" fmla="*/ 14 h 14"/>
                <a:gd name="T4" fmla="*/ 4 w 21"/>
                <a:gd name="T5" fmla="*/ 14 h 14"/>
                <a:gd name="T6" fmla="*/ 6 w 21"/>
                <a:gd name="T7" fmla="*/ 12 h 14"/>
                <a:gd name="T8" fmla="*/ 6 w 21"/>
                <a:gd name="T9" fmla="*/ 10 h 14"/>
                <a:gd name="T10" fmla="*/ 6 w 21"/>
                <a:gd name="T11" fmla="*/ 8 h 14"/>
                <a:gd name="T12" fmla="*/ 4 w 21"/>
                <a:gd name="T13" fmla="*/ 6 h 14"/>
                <a:gd name="T14" fmla="*/ 0 w 21"/>
                <a:gd name="T15" fmla="*/ 4 h 14"/>
                <a:gd name="T16" fmla="*/ 2 w 21"/>
                <a:gd name="T17" fmla="*/ 2 h 14"/>
                <a:gd name="T18" fmla="*/ 4 w 21"/>
                <a:gd name="T19" fmla="*/ 0 h 14"/>
                <a:gd name="T20" fmla="*/ 6 w 21"/>
                <a:gd name="T21" fmla="*/ 0 h 14"/>
                <a:gd name="T22" fmla="*/ 8 w 21"/>
                <a:gd name="T23" fmla="*/ 0 h 14"/>
                <a:gd name="T24" fmla="*/ 12 w 21"/>
                <a:gd name="T25" fmla="*/ 2 h 14"/>
                <a:gd name="T26" fmla="*/ 13 w 21"/>
                <a:gd name="T27" fmla="*/ 2 h 14"/>
                <a:gd name="T28" fmla="*/ 13 w 21"/>
                <a:gd name="T29" fmla="*/ 4 h 14"/>
                <a:gd name="T30" fmla="*/ 13 w 21"/>
                <a:gd name="T31" fmla="*/ 6 h 14"/>
                <a:gd name="T32" fmla="*/ 15 w 21"/>
                <a:gd name="T33" fmla="*/ 8 h 14"/>
                <a:gd name="T34" fmla="*/ 21 w 21"/>
                <a:gd name="T35" fmla="*/ 10 h 14"/>
                <a:gd name="T36" fmla="*/ 21 w 21"/>
                <a:gd name="T3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14">
                  <a:moveTo>
                    <a:pt x="21" y="12"/>
                  </a:moveTo>
                  <a:lnTo>
                    <a:pt x="15" y="14"/>
                  </a:lnTo>
                  <a:lnTo>
                    <a:pt x="4" y="14"/>
                  </a:lnTo>
                  <a:lnTo>
                    <a:pt x="6" y="12"/>
                  </a:lnTo>
                  <a:lnTo>
                    <a:pt x="6" y="10"/>
                  </a:lnTo>
                  <a:lnTo>
                    <a:pt x="6" y="8"/>
                  </a:lnTo>
                  <a:lnTo>
                    <a:pt x="4" y="6"/>
                  </a:lnTo>
                  <a:lnTo>
                    <a:pt x="0" y="4"/>
                  </a:lnTo>
                  <a:lnTo>
                    <a:pt x="2" y="2"/>
                  </a:lnTo>
                  <a:lnTo>
                    <a:pt x="4" y="0"/>
                  </a:lnTo>
                  <a:lnTo>
                    <a:pt x="6" y="0"/>
                  </a:lnTo>
                  <a:lnTo>
                    <a:pt x="8" y="0"/>
                  </a:lnTo>
                  <a:lnTo>
                    <a:pt x="12" y="2"/>
                  </a:lnTo>
                  <a:lnTo>
                    <a:pt x="13" y="2"/>
                  </a:lnTo>
                  <a:lnTo>
                    <a:pt x="13" y="4"/>
                  </a:lnTo>
                  <a:lnTo>
                    <a:pt x="13" y="6"/>
                  </a:lnTo>
                  <a:lnTo>
                    <a:pt x="15" y="8"/>
                  </a:lnTo>
                  <a:lnTo>
                    <a:pt x="21" y="10"/>
                  </a:lnTo>
                  <a:lnTo>
                    <a:pt x="21" y="1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02" name="Freeform 6304"/>
            <p:cNvSpPr>
              <a:spLocks/>
            </p:cNvSpPr>
            <p:nvPr/>
          </p:nvSpPr>
          <p:spPr bwMode="auto">
            <a:xfrm>
              <a:off x="2987676" y="2606675"/>
              <a:ext cx="23813" cy="123825"/>
            </a:xfrm>
            <a:custGeom>
              <a:avLst/>
              <a:gdLst>
                <a:gd name="T0" fmla="*/ 6 w 15"/>
                <a:gd name="T1" fmla="*/ 4 h 78"/>
                <a:gd name="T2" fmla="*/ 8 w 15"/>
                <a:gd name="T3" fmla="*/ 7 h 78"/>
                <a:gd name="T4" fmla="*/ 10 w 15"/>
                <a:gd name="T5" fmla="*/ 11 h 78"/>
                <a:gd name="T6" fmla="*/ 12 w 15"/>
                <a:gd name="T7" fmla="*/ 11 h 78"/>
                <a:gd name="T8" fmla="*/ 14 w 15"/>
                <a:gd name="T9" fmla="*/ 17 h 78"/>
                <a:gd name="T10" fmla="*/ 14 w 15"/>
                <a:gd name="T11" fmla="*/ 19 h 78"/>
                <a:gd name="T12" fmla="*/ 14 w 15"/>
                <a:gd name="T13" fmla="*/ 21 h 78"/>
                <a:gd name="T14" fmla="*/ 12 w 15"/>
                <a:gd name="T15" fmla="*/ 23 h 78"/>
                <a:gd name="T16" fmla="*/ 12 w 15"/>
                <a:gd name="T17" fmla="*/ 32 h 78"/>
                <a:gd name="T18" fmla="*/ 10 w 15"/>
                <a:gd name="T19" fmla="*/ 42 h 78"/>
                <a:gd name="T20" fmla="*/ 10 w 15"/>
                <a:gd name="T21" fmla="*/ 44 h 78"/>
                <a:gd name="T22" fmla="*/ 10 w 15"/>
                <a:gd name="T23" fmla="*/ 48 h 78"/>
                <a:gd name="T24" fmla="*/ 10 w 15"/>
                <a:gd name="T25" fmla="*/ 50 h 78"/>
                <a:gd name="T26" fmla="*/ 12 w 15"/>
                <a:gd name="T27" fmla="*/ 51 h 78"/>
                <a:gd name="T28" fmla="*/ 10 w 15"/>
                <a:gd name="T29" fmla="*/ 55 h 78"/>
                <a:gd name="T30" fmla="*/ 8 w 15"/>
                <a:gd name="T31" fmla="*/ 57 h 78"/>
                <a:gd name="T32" fmla="*/ 8 w 15"/>
                <a:gd name="T33" fmla="*/ 59 h 78"/>
                <a:gd name="T34" fmla="*/ 8 w 15"/>
                <a:gd name="T35" fmla="*/ 61 h 78"/>
                <a:gd name="T36" fmla="*/ 12 w 15"/>
                <a:gd name="T37" fmla="*/ 67 h 78"/>
                <a:gd name="T38" fmla="*/ 15 w 15"/>
                <a:gd name="T39" fmla="*/ 69 h 78"/>
                <a:gd name="T40" fmla="*/ 15 w 15"/>
                <a:gd name="T41" fmla="*/ 71 h 78"/>
                <a:gd name="T42" fmla="*/ 15 w 15"/>
                <a:gd name="T43" fmla="*/ 76 h 78"/>
                <a:gd name="T44" fmla="*/ 15 w 15"/>
                <a:gd name="T45" fmla="*/ 78 h 78"/>
                <a:gd name="T46" fmla="*/ 14 w 15"/>
                <a:gd name="T47" fmla="*/ 76 h 78"/>
                <a:gd name="T48" fmla="*/ 10 w 15"/>
                <a:gd name="T49" fmla="*/ 75 h 78"/>
                <a:gd name="T50" fmla="*/ 10 w 15"/>
                <a:gd name="T51" fmla="*/ 73 h 78"/>
                <a:gd name="T52" fmla="*/ 10 w 15"/>
                <a:gd name="T53" fmla="*/ 71 h 78"/>
                <a:gd name="T54" fmla="*/ 2 w 15"/>
                <a:gd name="T55" fmla="*/ 67 h 78"/>
                <a:gd name="T56" fmla="*/ 2 w 15"/>
                <a:gd name="T57" fmla="*/ 61 h 78"/>
                <a:gd name="T58" fmla="*/ 4 w 15"/>
                <a:gd name="T59" fmla="*/ 61 h 78"/>
                <a:gd name="T60" fmla="*/ 4 w 15"/>
                <a:gd name="T61" fmla="*/ 59 h 78"/>
                <a:gd name="T62" fmla="*/ 4 w 15"/>
                <a:gd name="T63" fmla="*/ 48 h 78"/>
                <a:gd name="T64" fmla="*/ 4 w 15"/>
                <a:gd name="T65" fmla="*/ 44 h 78"/>
                <a:gd name="T66" fmla="*/ 4 w 15"/>
                <a:gd name="T67" fmla="*/ 40 h 78"/>
                <a:gd name="T68" fmla="*/ 6 w 15"/>
                <a:gd name="T69" fmla="*/ 38 h 78"/>
                <a:gd name="T70" fmla="*/ 8 w 15"/>
                <a:gd name="T71" fmla="*/ 30 h 78"/>
                <a:gd name="T72" fmla="*/ 8 w 15"/>
                <a:gd name="T73" fmla="*/ 28 h 78"/>
                <a:gd name="T74" fmla="*/ 6 w 15"/>
                <a:gd name="T75" fmla="*/ 19 h 78"/>
                <a:gd name="T76" fmla="*/ 4 w 15"/>
                <a:gd name="T77" fmla="*/ 17 h 78"/>
                <a:gd name="T78" fmla="*/ 2 w 15"/>
                <a:gd name="T79" fmla="*/ 15 h 78"/>
                <a:gd name="T80" fmla="*/ 2 w 15"/>
                <a:gd name="T81" fmla="*/ 9 h 78"/>
                <a:gd name="T82" fmla="*/ 0 w 15"/>
                <a:gd name="T83" fmla="*/ 2 h 78"/>
                <a:gd name="T84" fmla="*/ 2 w 15"/>
                <a:gd name="T85" fmla="*/ 0 h 78"/>
                <a:gd name="T86" fmla="*/ 6 w 15"/>
                <a:gd name="T87" fmla="*/ 0 h 78"/>
                <a:gd name="T88" fmla="*/ 8 w 15"/>
                <a:gd name="T89" fmla="*/ 2 h 78"/>
                <a:gd name="T90" fmla="*/ 6 w 15"/>
                <a:gd name="T91" fmla="*/ 2 h 78"/>
                <a:gd name="T92" fmla="*/ 6 w 15"/>
                <a:gd name="T93" fmla="*/ 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 h="78">
                  <a:moveTo>
                    <a:pt x="6" y="4"/>
                  </a:moveTo>
                  <a:lnTo>
                    <a:pt x="8" y="7"/>
                  </a:lnTo>
                  <a:lnTo>
                    <a:pt x="10" y="11"/>
                  </a:lnTo>
                  <a:lnTo>
                    <a:pt x="12" y="11"/>
                  </a:lnTo>
                  <a:lnTo>
                    <a:pt x="14" y="17"/>
                  </a:lnTo>
                  <a:lnTo>
                    <a:pt x="14" y="19"/>
                  </a:lnTo>
                  <a:lnTo>
                    <a:pt x="14" y="21"/>
                  </a:lnTo>
                  <a:lnTo>
                    <a:pt x="12" y="23"/>
                  </a:lnTo>
                  <a:lnTo>
                    <a:pt x="12" y="32"/>
                  </a:lnTo>
                  <a:lnTo>
                    <a:pt x="10" y="42"/>
                  </a:lnTo>
                  <a:lnTo>
                    <a:pt x="10" y="44"/>
                  </a:lnTo>
                  <a:lnTo>
                    <a:pt x="10" y="48"/>
                  </a:lnTo>
                  <a:lnTo>
                    <a:pt x="10" y="50"/>
                  </a:lnTo>
                  <a:lnTo>
                    <a:pt x="12" y="51"/>
                  </a:lnTo>
                  <a:lnTo>
                    <a:pt x="10" y="55"/>
                  </a:lnTo>
                  <a:lnTo>
                    <a:pt x="8" y="57"/>
                  </a:lnTo>
                  <a:lnTo>
                    <a:pt x="8" y="59"/>
                  </a:lnTo>
                  <a:lnTo>
                    <a:pt x="8" y="61"/>
                  </a:lnTo>
                  <a:lnTo>
                    <a:pt x="12" y="67"/>
                  </a:lnTo>
                  <a:lnTo>
                    <a:pt x="15" y="69"/>
                  </a:lnTo>
                  <a:lnTo>
                    <a:pt x="15" y="71"/>
                  </a:lnTo>
                  <a:lnTo>
                    <a:pt x="15" y="76"/>
                  </a:lnTo>
                  <a:lnTo>
                    <a:pt x="15" y="78"/>
                  </a:lnTo>
                  <a:lnTo>
                    <a:pt x="14" y="76"/>
                  </a:lnTo>
                  <a:lnTo>
                    <a:pt x="10" y="75"/>
                  </a:lnTo>
                  <a:lnTo>
                    <a:pt x="10" y="73"/>
                  </a:lnTo>
                  <a:lnTo>
                    <a:pt x="10" y="71"/>
                  </a:lnTo>
                  <a:lnTo>
                    <a:pt x="2" y="67"/>
                  </a:lnTo>
                  <a:lnTo>
                    <a:pt x="2" y="61"/>
                  </a:lnTo>
                  <a:lnTo>
                    <a:pt x="4" y="61"/>
                  </a:lnTo>
                  <a:lnTo>
                    <a:pt x="4" y="59"/>
                  </a:lnTo>
                  <a:lnTo>
                    <a:pt x="4" y="48"/>
                  </a:lnTo>
                  <a:lnTo>
                    <a:pt x="4" y="44"/>
                  </a:lnTo>
                  <a:lnTo>
                    <a:pt x="4" y="40"/>
                  </a:lnTo>
                  <a:lnTo>
                    <a:pt x="6" y="38"/>
                  </a:lnTo>
                  <a:lnTo>
                    <a:pt x="8" y="30"/>
                  </a:lnTo>
                  <a:lnTo>
                    <a:pt x="8" y="28"/>
                  </a:lnTo>
                  <a:lnTo>
                    <a:pt x="6" y="19"/>
                  </a:lnTo>
                  <a:lnTo>
                    <a:pt x="4" y="17"/>
                  </a:lnTo>
                  <a:lnTo>
                    <a:pt x="2" y="15"/>
                  </a:lnTo>
                  <a:lnTo>
                    <a:pt x="2" y="9"/>
                  </a:lnTo>
                  <a:lnTo>
                    <a:pt x="0" y="2"/>
                  </a:lnTo>
                  <a:lnTo>
                    <a:pt x="2" y="0"/>
                  </a:lnTo>
                  <a:lnTo>
                    <a:pt x="6" y="0"/>
                  </a:lnTo>
                  <a:lnTo>
                    <a:pt x="8" y="2"/>
                  </a:lnTo>
                  <a:lnTo>
                    <a:pt x="6" y="2"/>
                  </a:lnTo>
                  <a:lnTo>
                    <a:pt x="6" y="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03" name="Freeform 6305"/>
            <p:cNvSpPr>
              <a:spLocks/>
            </p:cNvSpPr>
            <p:nvPr/>
          </p:nvSpPr>
          <p:spPr bwMode="auto">
            <a:xfrm>
              <a:off x="2990851" y="2538413"/>
              <a:ext cx="9525" cy="25400"/>
            </a:xfrm>
            <a:custGeom>
              <a:avLst/>
              <a:gdLst>
                <a:gd name="T0" fmla="*/ 2 w 6"/>
                <a:gd name="T1" fmla="*/ 14 h 16"/>
                <a:gd name="T2" fmla="*/ 2 w 6"/>
                <a:gd name="T3" fmla="*/ 16 h 16"/>
                <a:gd name="T4" fmla="*/ 2 w 6"/>
                <a:gd name="T5" fmla="*/ 14 h 16"/>
                <a:gd name="T6" fmla="*/ 0 w 6"/>
                <a:gd name="T7" fmla="*/ 12 h 16"/>
                <a:gd name="T8" fmla="*/ 0 w 6"/>
                <a:gd name="T9" fmla="*/ 10 h 16"/>
                <a:gd name="T10" fmla="*/ 2 w 6"/>
                <a:gd name="T11" fmla="*/ 2 h 16"/>
                <a:gd name="T12" fmla="*/ 2 w 6"/>
                <a:gd name="T13" fmla="*/ 0 h 16"/>
                <a:gd name="T14" fmla="*/ 6 w 6"/>
                <a:gd name="T15" fmla="*/ 6 h 16"/>
                <a:gd name="T16" fmla="*/ 4 w 6"/>
                <a:gd name="T17" fmla="*/ 8 h 16"/>
                <a:gd name="T18" fmla="*/ 2 w 6"/>
                <a:gd name="T19"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6">
                  <a:moveTo>
                    <a:pt x="2" y="14"/>
                  </a:moveTo>
                  <a:lnTo>
                    <a:pt x="2" y="16"/>
                  </a:lnTo>
                  <a:lnTo>
                    <a:pt x="2" y="14"/>
                  </a:lnTo>
                  <a:lnTo>
                    <a:pt x="0" y="12"/>
                  </a:lnTo>
                  <a:lnTo>
                    <a:pt x="0" y="10"/>
                  </a:lnTo>
                  <a:lnTo>
                    <a:pt x="2" y="2"/>
                  </a:lnTo>
                  <a:lnTo>
                    <a:pt x="2" y="0"/>
                  </a:lnTo>
                  <a:lnTo>
                    <a:pt x="6" y="6"/>
                  </a:lnTo>
                  <a:lnTo>
                    <a:pt x="4" y="8"/>
                  </a:lnTo>
                  <a:lnTo>
                    <a:pt x="2" y="1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04" name="Freeform 6306"/>
            <p:cNvSpPr>
              <a:spLocks/>
            </p:cNvSpPr>
            <p:nvPr/>
          </p:nvSpPr>
          <p:spPr bwMode="auto">
            <a:xfrm>
              <a:off x="3027363" y="2538413"/>
              <a:ext cx="19050" cy="22225"/>
            </a:xfrm>
            <a:custGeom>
              <a:avLst/>
              <a:gdLst>
                <a:gd name="T0" fmla="*/ 2 w 12"/>
                <a:gd name="T1" fmla="*/ 12 h 14"/>
                <a:gd name="T2" fmla="*/ 0 w 12"/>
                <a:gd name="T3" fmla="*/ 12 h 14"/>
                <a:gd name="T4" fmla="*/ 0 w 12"/>
                <a:gd name="T5" fmla="*/ 8 h 14"/>
                <a:gd name="T6" fmla="*/ 2 w 12"/>
                <a:gd name="T7" fmla="*/ 6 h 14"/>
                <a:gd name="T8" fmla="*/ 6 w 12"/>
                <a:gd name="T9" fmla="*/ 2 h 14"/>
                <a:gd name="T10" fmla="*/ 8 w 12"/>
                <a:gd name="T11" fmla="*/ 0 h 14"/>
                <a:gd name="T12" fmla="*/ 10 w 12"/>
                <a:gd name="T13" fmla="*/ 0 h 14"/>
                <a:gd name="T14" fmla="*/ 10 w 12"/>
                <a:gd name="T15" fmla="*/ 2 h 14"/>
                <a:gd name="T16" fmla="*/ 12 w 12"/>
                <a:gd name="T17" fmla="*/ 8 h 14"/>
                <a:gd name="T18" fmla="*/ 12 w 12"/>
                <a:gd name="T19" fmla="*/ 10 h 14"/>
                <a:gd name="T20" fmla="*/ 12 w 12"/>
                <a:gd name="T21" fmla="*/ 12 h 14"/>
                <a:gd name="T22" fmla="*/ 10 w 12"/>
                <a:gd name="T23" fmla="*/ 12 h 14"/>
                <a:gd name="T24" fmla="*/ 8 w 12"/>
                <a:gd name="T25" fmla="*/ 12 h 14"/>
                <a:gd name="T26" fmla="*/ 4 w 12"/>
                <a:gd name="T27" fmla="*/ 14 h 14"/>
                <a:gd name="T28" fmla="*/ 2 w 12"/>
                <a:gd name="T2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14">
                  <a:moveTo>
                    <a:pt x="2" y="12"/>
                  </a:moveTo>
                  <a:lnTo>
                    <a:pt x="0" y="12"/>
                  </a:lnTo>
                  <a:lnTo>
                    <a:pt x="0" y="8"/>
                  </a:lnTo>
                  <a:lnTo>
                    <a:pt x="2" y="6"/>
                  </a:lnTo>
                  <a:lnTo>
                    <a:pt x="6" y="2"/>
                  </a:lnTo>
                  <a:lnTo>
                    <a:pt x="8" y="0"/>
                  </a:lnTo>
                  <a:lnTo>
                    <a:pt x="10" y="0"/>
                  </a:lnTo>
                  <a:lnTo>
                    <a:pt x="10" y="2"/>
                  </a:lnTo>
                  <a:lnTo>
                    <a:pt x="12" y="8"/>
                  </a:lnTo>
                  <a:lnTo>
                    <a:pt x="12" y="10"/>
                  </a:lnTo>
                  <a:lnTo>
                    <a:pt x="12" y="12"/>
                  </a:lnTo>
                  <a:lnTo>
                    <a:pt x="10" y="12"/>
                  </a:lnTo>
                  <a:lnTo>
                    <a:pt x="8" y="12"/>
                  </a:lnTo>
                  <a:lnTo>
                    <a:pt x="4" y="14"/>
                  </a:lnTo>
                  <a:lnTo>
                    <a:pt x="2" y="1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05" name="Freeform 6307"/>
            <p:cNvSpPr>
              <a:spLocks/>
            </p:cNvSpPr>
            <p:nvPr/>
          </p:nvSpPr>
          <p:spPr bwMode="auto">
            <a:xfrm>
              <a:off x="3109913" y="2643188"/>
              <a:ext cx="36513" cy="36513"/>
            </a:xfrm>
            <a:custGeom>
              <a:avLst/>
              <a:gdLst>
                <a:gd name="T0" fmla="*/ 23 w 23"/>
                <a:gd name="T1" fmla="*/ 11 h 23"/>
                <a:gd name="T2" fmla="*/ 21 w 23"/>
                <a:gd name="T3" fmla="*/ 19 h 23"/>
                <a:gd name="T4" fmla="*/ 21 w 23"/>
                <a:gd name="T5" fmla="*/ 21 h 23"/>
                <a:gd name="T6" fmla="*/ 19 w 23"/>
                <a:gd name="T7" fmla="*/ 21 h 23"/>
                <a:gd name="T8" fmla="*/ 15 w 23"/>
                <a:gd name="T9" fmla="*/ 23 h 23"/>
                <a:gd name="T10" fmla="*/ 13 w 23"/>
                <a:gd name="T11" fmla="*/ 23 h 23"/>
                <a:gd name="T12" fmla="*/ 4 w 23"/>
                <a:gd name="T13" fmla="*/ 21 h 23"/>
                <a:gd name="T14" fmla="*/ 2 w 23"/>
                <a:gd name="T15" fmla="*/ 19 h 23"/>
                <a:gd name="T16" fmla="*/ 0 w 23"/>
                <a:gd name="T17" fmla="*/ 11 h 23"/>
                <a:gd name="T18" fmla="*/ 2 w 23"/>
                <a:gd name="T19" fmla="*/ 5 h 23"/>
                <a:gd name="T20" fmla="*/ 2 w 23"/>
                <a:gd name="T21" fmla="*/ 4 h 23"/>
                <a:gd name="T22" fmla="*/ 8 w 23"/>
                <a:gd name="T23" fmla="*/ 0 h 23"/>
                <a:gd name="T24" fmla="*/ 10 w 23"/>
                <a:gd name="T25" fmla="*/ 2 h 23"/>
                <a:gd name="T26" fmla="*/ 10 w 23"/>
                <a:gd name="T27" fmla="*/ 4 h 23"/>
                <a:gd name="T28" fmla="*/ 11 w 23"/>
                <a:gd name="T29" fmla="*/ 4 h 23"/>
                <a:gd name="T30" fmla="*/ 15 w 23"/>
                <a:gd name="T31" fmla="*/ 4 h 23"/>
                <a:gd name="T32" fmla="*/ 17 w 23"/>
                <a:gd name="T33" fmla="*/ 4 h 23"/>
                <a:gd name="T34" fmla="*/ 21 w 23"/>
                <a:gd name="T35" fmla="*/ 5 h 23"/>
                <a:gd name="T36" fmla="*/ 21 w 23"/>
                <a:gd name="T37" fmla="*/ 7 h 23"/>
                <a:gd name="T38" fmla="*/ 23 w 23"/>
                <a:gd name="T39"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23">
                  <a:moveTo>
                    <a:pt x="23" y="11"/>
                  </a:moveTo>
                  <a:lnTo>
                    <a:pt x="21" y="19"/>
                  </a:lnTo>
                  <a:lnTo>
                    <a:pt x="21" y="21"/>
                  </a:lnTo>
                  <a:lnTo>
                    <a:pt x="19" y="21"/>
                  </a:lnTo>
                  <a:lnTo>
                    <a:pt x="15" y="23"/>
                  </a:lnTo>
                  <a:lnTo>
                    <a:pt x="13" y="23"/>
                  </a:lnTo>
                  <a:lnTo>
                    <a:pt x="4" y="21"/>
                  </a:lnTo>
                  <a:lnTo>
                    <a:pt x="2" y="19"/>
                  </a:lnTo>
                  <a:lnTo>
                    <a:pt x="0" y="11"/>
                  </a:lnTo>
                  <a:lnTo>
                    <a:pt x="2" y="5"/>
                  </a:lnTo>
                  <a:lnTo>
                    <a:pt x="2" y="4"/>
                  </a:lnTo>
                  <a:lnTo>
                    <a:pt x="8" y="0"/>
                  </a:lnTo>
                  <a:lnTo>
                    <a:pt x="10" y="2"/>
                  </a:lnTo>
                  <a:lnTo>
                    <a:pt x="10" y="4"/>
                  </a:lnTo>
                  <a:lnTo>
                    <a:pt x="11" y="4"/>
                  </a:lnTo>
                  <a:lnTo>
                    <a:pt x="15" y="4"/>
                  </a:lnTo>
                  <a:lnTo>
                    <a:pt x="17" y="4"/>
                  </a:lnTo>
                  <a:lnTo>
                    <a:pt x="21" y="5"/>
                  </a:lnTo>
                  <a:lnTo>
                    <a:pt x="21" y="7"/>
                  </a:lnTo>
                  <a:lnTo>
                    <a:pt x="23" y="1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06" name="Freeform 6308"/>
            <p:cNvSpPr>
              <a:spLocks/>
            </p:cNvSpPr>
            <p:nvPr/>
          </p:nvSpPr>
          <p:spPr bwMode="auto">
            <a:xfrm>
              <a:off x="3014663" y="2493963"/>
              <a:ext cx="12700" cy="14288"/>
            </a:xfrm>
            <a:custGeom>
              <a:avLst/>
              <a:gdLst>
                <a:gd name="T0" fmla="*/ 2 w 8"/>
                <a:gd name="T1" fmla="*/ 9 h 9"/>
                <a:gd name="T2" fmla="*/ 0 w 8"/>
                <a:gd name="T3" fmla="*/ 7 h 9"/>
                <a:gd name="T4" fmla="*/ 0 w 8"/>
                <a:gd name="T5" fmla="*/ 5 h 9"/>
                <a:gd name="T6" fmla="*/ 0 w 8"/>
                <a:gd name="T7" fmla="*/ 3 h 9"/>
                <a:gd name="T8" fmla="*/ 4 w 8"/>
                <a:gd name="T9" fmla="*/ 2 h 9"/>
                <a:gd name="T10" fmla="*/ 6 w 8"/>
                <a:gd name="T11" fmla="*/ 0 h 9"/>
                <a:gd name="T12" fmla="*/ 6 w 8"/>
                <a:gd name="T13" fmla="*/ 2 h 9"/>
                <a:gd name="T14" fmla="*/ 8 w 8"/>
                <a:gd name="T15" fmla="*/ 2 h 9"/>
                <a:gd name="T16" fmla="*/ 8 w 8"/>
                <a:gd name="T17" fmla="*/ 5 h 9"/>
                <a:gd name="T18" fmla="*/ 4 w 8"/>
                <a:gd name="T19" fmla="*/ 9 h 9"/>
                <a:gd name="T20" fmla="*/ 2 w 8"/>
                <a:gd name="T2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2" y="9"/>
                  </a:moveTo>
                  <a:lnTo>
                    <a:pt x="0" y="7"/>
                  </a:lnTo>
                  <a:lnTo>
                    <a:pt x="0" y="5"/>
                  </a:lnTo>
                  <a:lnTo>
                    <a:pt x="0" y="3"/>
                  </a:lnTo>
                  <a:lnTo>
                    <a:pt x="4" y="2"/>
                  </a:lnTo>
                  <a:lnTo>
                    <a:pt x="6" y="0"/>
                  </a:lnTo>
                  <a:lnTo>
                    <a:pt x="6" y="2"/>
                  </a:lnTo>
                  <a:lnTo>
                    <a:pt x="8" y="2"/>
                  </a:lnTo>
                  <a:lnTo>
                    <a:pt x="8" y="5"/>
                  </a:lnTo>
                  <a:lnTo>
                    <a:pt x="4" y="9"/>
                  </a:lnTo>
                  <a:lnTo>
                    <a:pt x="2" y="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07" name="Freeform 6309"/>
            <p:cNvSpPr>
              <a:spLocks/>
            </p:cNvSpPr>
            <p:nvPr/>
          </p:nvSpPr>
          <p:spPr bwMode="auto">
            <a:xfrm>
              <a:off x="2921001" y="2424113"/>
              <a:ext cx="79375" cy="36513"/>
            </a:xfrm>
            <a:custGeom>
              <a:avLst/>
              <a:gdLst>
                <a:gd name="T0" fmla="*/ 46 w 50"/>
                <a:gd name="T1" fmla="*/ 13 h 23"/>
                <a:gd name="T2" fmla="*/ 44 w 50"/>
                <a:gd name="T3" fmla="*/ 13 h 23"/>
                <a:gd name="T4" fmla="*/ 42 w 50"/>
                <a:gd name="T5" fmla="*/ 13 h 23"/>
                <a:gd name="T6" fmla="*/ 38 w 50"/>
                <a:gd name="T7" fmla="*/ 15 h 23"/>
                <a:gd name="T8" fmla="*/ 36 w 50"/>
                <a:gd name="T9" fmla="*/ 15 h 23"/>
                <a:gd name="T10" fmla="*/ 32 w 50"/>
                <a:gd name="T11" fmla="*/ 15 h 23"/>
                <a:gd name="T12" fmla="*/ 29 w 50"/>
                <a:gd name="T13" fmla="*/ 13 h 23"/>
                <a:gd name="T14" fmla="*/ 27 w 50"/>
                <a:gd name="T15" fmla="*/ 15 h 23"/>
                <a:gd name="T16" fmla="*/ 27 w 50"/>
                <a:gd name="T17" fmla="*/ 17 h 23"/>
                <a:gd name="T18" fmla="*/ 27 w 50"/>
                <a:gd name="T19" fmla="*/ 19 h 23"/>
                <a:gd name="T20" fmla="*/ 29 w 50"/>
                <a:gd name="T21" fmla="*/ 21 h 23"/>
                <a:gd name="T22" fmla="*/ 27 w 50"/>
                <a:gd name="T23" fmla="*/ 23 h 23"/>
                <a:gd name="T24" fmla="*/ 25 w 50"/>
                <a:gd name="T25" fmla="*/ 23 h 23"/>
                <a:gd name="T26" fmla="*/ 23 w 50"/>
                <a:gd name="T27" fmla="*/ 21 h 23"/>
                <a:gd name="T28" fmla="*/ 19 w 50"/>
                <a:gd name="T29" fmla="*/ 15 h 23"/>
                <a:gd name="T30" fmla="*/ 17 w 50"/>
                <a:gd name="T31" fmla="*/ 9 h 23"/>
                <a:gd name="T32" fmla="*/ 13 w 50"/>
                <a:gd name="T33" fmla="*/ 9 h 23"/>
                <a:gd name="T34" fmla="*/ 9 w 50"/>
                <a:gd name="T35" fmla="*/ 9 h 23"/>
                <a:gd name="T36" fmla="*/ 6 w 50"/>
                <a:gd name="T37" fmla="*/ 9 h 23"/>
                <a:gd name="T38" fmla="*/ 6 w 50"/>
                <a:gd name="T39" fmla="*/ 11 h 23"/>
                <a:gd name="T40" fmla="*/ 2 w 50"/>
                <a:gd name="T41" fmla="*/ 13 h 23"/>
                <a:gd name="T42" fmla="*/ 0 w 50"/>
                <a:gd name="T43" fmla="*/ 13 h 23"/>
                <a:gd name="T44" fmla="*/ 0 w 50"/>
                <a:gd name="T45" fmla="*/ 11 h 23"/>
                <a:gd name="T46" fmla="*/ 0 w 50"/>
                <a:gd name="T47" fmla="*/ 9 h 23"/>
                <a:gd name="T48" fmla="*/ 2 w 50"/>
                <a:gd name="T49" fmla="*/ 7 h 23"/>
                <a:gd name="T50" fmla="*/ 2 w 50"/>
                <a:gd name="T51" fmla="*/ 3 h 23"/>
                <a:gd name="T52" fmla="*/ 0 w 50"/>
                <a:gd name="T53" fmla="*/ 1 h 23"/>
                <a:gd name="T54" fmla="*/ 2 w 50"/>
                <a:gd name="T55" fmla="*/ 0 h 23"/>
                <a:gd name="T56" fmla="*/ 6 w 50"/>
                <a:gd name="T57" fmla="*/ 0 h 23"/>
                <a:gd name="T58" fmla="*/ 8 w 50"/>
                <a:gd name="T59" fmla="*/ 1 h 23"/>
                <a:gd name="T60" fmla="*/ 9 w 50"/>
                <a:gd name="T61" fmla="*/ 3 h 23"/>
                <a:gd name="T62" fmla="*/ 15 w 50"/>
                <a:gd name="T63" fmla="*/ 3 h 23"/>
                <a:gd name="T64" fmla="*/ 17 w 50"/>
                <a:gd name="T65" fmla="*/ 3 h 23"/>
                <a:gd name="T66" fmla="*/ 23 w 50"/>
                <a:gd name="T67" fmla="*/ 5 h 23"/>
                <a:gd name="T68" fmla="*/ 27 w 50"/>
                <a:gd name="T69" fmla="*/ 9 h 23"/>
                <a:gd name="T70" fmla="*/ 29 w 50"/>
                <a:gd name="T71" fmla="*/ 9 h 23"/>
                <a:gd name="T72" fmla="*/ 31 w 50"/>
                <a:gd name="T73" fmla="*/ 9 h 23"/>
                <a:gd name="T74" fmla="*/ 34 w 50"/>
                <a:gd name="T75" fmla="*/ 7 h 23"/>
                <a:gd name="T76" fmla="*/ 42 w 50"/>
                <a:gd name="T77" fmla="*/ 3 h 23"/>
                <a:gd name="T78" fmla="*/ 46 w 50"/>
                <a:gd name="T79" fmla="*/ 3 h 23"/>
                <a:gd name="T80" fmla="*/ 50 w 50"/>
                <a:gd name="T81" fmla="*/ 3 h 23"/>
                <a:gd name="T82" fmla="*/ 50 w 50"/>
                <a:gd name="T83" fmla="*/ 9 h 23"/>
                <a:gd name="T84" fmla="*/ 48 w 50"/>
                <a:gd name="T85" fmla="*/ 13 h 23"/>
                <a:gd name="T86" fmla="*/ 46 w 50"/>
                <a:gd name="T8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0" h="23">
                  <a:moveTo>
                    <a:pt x="46" y="13"/>
                  </a:moveTo>
                  <a:lnTo>
                    <a:pt x="44" y="13"/>
                  </a:lnTo>
                  <a:lnTo>
                    <a:pt x="42" y="13"/>
                  </a:lnTo>
                  <a:lnTo>
                    <a:pt x="38" y="15"/>
                  </a:lnTo>
                  <a:lnTo>
                    <a:pt x="36" y="15"/>
                  </a:lnTo>
                  <a:lnTo>
                    <a:pt x="32" y="15"/>
                  </a:lnTo>
                  <a:lnTo>
                    <a:pt x="29" y="13"/>
                  </a:lnTo>
                  <a:lnTo>
                    <a:pt x="27" y="15"/>
                  </a:lnTo>
                  <a:lnTo>
                    <a:pt x="27" y="17"/>
                  </a:lnTo>
                  <a:lnTo>
                    <a:pt x="27" y="19"/>
                  </a:lnTo>
                  <a:lnTo>
                    <a:pt x="29" y="21"/>
                  </a:lnTo>
                  <a:lnTo>
                    <a:pt x="27" y="23"/>
                  </a:lnTo>
                  <a:lnTo>
                    <a:pt x="25" y="23"/>
                  </a:lnTo>
                  <a:lnTo>
                    <a:pt x="23" y="21"/>
                  </a:lnTo>
                  <a:lnTo>
                    <a:pt x="19" y="15"/>
                  </a:lnTo>
                  <a:lnTo>
                    <a:pt x="17" y="9"/>
                  </a:lnTo>
                  <a:lnTo>
                    <a:pt x="13" y="9"/>
                  </a:lnTo>
                  <a:lnTo>
                    <a:pt x="9" y="9"/>
                  </a:lnTo>
                  <a:lnTo>
                    <a:pt x="6" y="9"/>
                  </a:lnTo>
                  <a:lnTo>
                    <a:pt x="6" y="11"/>
                  </a:lnTo>
                  <a:lnTo>
                    <a:pt x="2" y="13"/>
                  </a:lnTo>
                  <a:lnTo>
                    <a:pt x="0" y="13"/>
                  </a:lnTo>
                  <a:lnTo>
                    <a:pt x="0" y="11"/>
                  </a:lnTo>
                  <a:lnTo>
                    <a:pt x="0" y="9"/>
                  </a:lnTo>
                  <a:lnTo>
                    <a:pt x="2" y="7"/>
                  </a:lnTo>
                  <a:lnTo>
                    <a:pt x="2" y="3"/>
                  </a:lnTo>
                  <a:lnTo>
                    <a:pt x="0" y="1"/>
                  </a:lnTo>
                  <a:lnTo>
                    <a:pt x="2" y="0"/>
                  </a:lnTo>
                  <a:lnTo>
                    <a:pt x="6" y="0"/>
                  </a:lnTo>
                  <a:lnTo>
                    <a:pt x="8" y="1"/>
                  </a:lnTo>
                  <a:lnTo>
                    <a:pt x="9" y="3"/>
                  </a:lnTo>
                  <a:lnTo>
                    <a:pt x="15" y="3"/>
                  </a:lnTo>
                  <a:lnTo>
                    <a:pt x="17" y="3"/>
                  </a:lnTo>
                  <a:lnTo>
                    <a:pt x="23" y="5"/>
                  </a:lnTo>
                  <a:lnTo>
                    <a:pt x="27" y="9"/>
                  </a:lnTo>
                  <a:lnTo>
                    <a:pt x="29" y="9"/>
                  </a:lnTo>
                  <a:lnTo>
                    <a:pt x="31" y="9"/>
                  </a:lnTo>
                  <a:lnTo>
                    <a:pt x="34" y="7"/>
                  </a:lnTo>
                  <a:lnTo>
                    <a:pt x="42" y="3"/>
                  </a:lnTo>
                  <a:lnTo>
                    <a:pt x="46" y="3"/>
                  </a:lnTo>
                  <a:lnTo>
                    <a:pt x="50" y="3"/>
                  </a:lnTo>
                  <a:lnTo>
                    <a:pt x="50" y="9"/>
                  </a:lnTo>
                  <a:lnTo>
                    <a:pt x="48" y="13"/>
                  </a:lnTo>
                  <a:lnTo>
                    <a:pt x="46" y="1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08" name="Freeform 6310"/>
            <p:cNvSpPr>
              <a:spLocks/>
            </p:cNvSpPr>
            <p:nvPr/>
          </p:nvSpPr>
          <p:spPr bwMode="auto">
            <a:xfrm>
              <a:off x="2967038" y="2395538"/>
              <a:ext cx="23813" cy="25400"/>
            </a:xfrm>
            <a:custGeom>
              <a:avLst/>
              <a:gdLst>
                <a:gd name="T0" fmla="*/ 3 w 15"/>
                <a:gd name="T1" fmla="*/ 14 h 16"/>
                <a:gd name="T2" fmla="*/ 2 w 15"/>
                <a:gd name="T3" fmla="*/ 12 h 16"/>
                <a:gd name="T4" fmla="*/ 0 w 15"/>
                <a:gd name="T5" fmla="*/ 10 h 16"/>
                <a:gd name="T6" fmla="*/ 0 w 15"/>
                <a:gd name="T7" fmla="*/ 8 h 16"/>
                <a:gd name="T8" fmla="*/ 0 w 15"/>
                <a:gd name="T9" fmla="*/ 6 h 16"/>
                <a:gd name="T10" fmla="*/ 2 w 15"/>
                <a:gd name="T11" fmla="*/ 4 h 16"/>
                <a:gd name="T12" fmla="*/ 3 w 15"/>
                <a:gd name="T13" fmla="*/ 2 h 16"/>
                <a:gd name="T14" fmla="*/ 5 w 15"/>
                <a:gd name="T15" fmla="*/ 2 h 16"/>
                <a:gd name="T16" fmla="*/ 5 w 15"/>
                <a:gd name="T17" fmla="*/ 0 h 16"/>
                <a:gd name="T18" fmla="*/ 7 w 15"/>
                <a:gd name="T19" fmla="*/ 0 h 16"/>
                <a:gd name="T20" fmla="*/ 11 w 15"/>
                <a:gd name="T21" fmla="*/ 2 h 16"/>
                <a:gd name="T22" fmla="*/ 13 w 15"/>
                <a:gd name="T23" fmla="*/ 4 h 16"/>
                <a:gd name="T24" fmla="*/ 15 w 15"/>
                <a:gd name="T25" fmla="*/ 4 h 16"/>
                <a:gd name="T26" fmla="*/ 15 w 15"/>
                <a:gd name="T27" fmla="*/ 6 h 16"/>
                <a:gd name="T28" fmla="*/ 15 w 15"/>
                <a:gd name="T29" fmla="*/ 8 h 16"/>
                <a:gd name="T30" fmla="*/ 13 w 15"/>
                <a:gd name="T31" fmla="*/ 10 h 16"/>
                <a:gd name="T32" fmla="*/ 13 w 15"/>
                <a:gd name="T33" fmla="*/ 12 h 16"/>
                <a:gd name="T34" fmla="*/ 11 w 15"/>
                <a:gd name="T35" fmla="*/ 14 h 16"/>
                <a:gd name="T36" fmla="*/ 9 w 15"/>
                <a:gd name="T37" fmla="*/ 14 h 16"/>
                <a:gd name="T38" fmla="*/ 7 w 15"/>
                <a:gd name="T39" fmla="*/ 16 h 16"/>
                <a:gd name="T40" fmla="*/ 3 w 15"/>
                <a:gd name="T4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16">
                  <a:moveTo>
                    <a:pt x="3" y="14"/>
                  </a:moveTo>
                  <a:lnTo>
                    <a:pt x="2" y="12"/>
                  </a:lnTo>
                  <a:lnTo>
                    <a:pt x="0" y="10"/>
                  </a:lnTo>
                  <a:lnTo>
                    <a:pt x="0" y="8"/>
                  </a:lnTo>
                  <a:lnTo>
                    <a:pt x="0" y="6"/>
                  </a:lnTo>
                  <a:lnTo>
                    <a:pt x="2" y="4"/>
                  </a:lnTo>
                  <a:lnTo>
                    <a:pt x="3" y="2"/>
                  </a:lnTo>
                  <a:lnTo>
                    <a:pt x="5" y="2"/>
                  </a:lnTo>
                  <a:lnTo>
                    <a:pt x="5" y="0"/>
                  </a:lnTo>
                  <a:lnTo>
                    <a:pt x="7" y="0"/>
                  </a:lnTo>
                  <a:lnTo>
                    <a:pt x="11" y="2"/>
                  </a:lnTo>
                  <a:lnTo>
                    <a:pt x="13" y="4"/>
                  </a:lnTo>
                  <a:lnTo>
                    <a:pt x="15" y="4"/>
                  </a:lnTo>
                  <a:lnTo>
                    <a:pt x="15" y="6"/>
                  </a:lnTo>
                  <a:lnTo>
                    <a:pt x="15" y="8"/>
                  </a:lnTo>
                  <a:lnTo>
                    <a:pt x="13" y="10"/>
                  </a:lnTo>
                  <a:lnTo>
                    <a:pt x="13" y="12"/>
                  </a:lnTo>
                  <a:lnTo>
                    <a:pt x="11" y="14"/>
                  </a:lnTo>
                  <a:lnTo>
                    <a:pt x="9" y="14"/>
                  </a:lnTo>
                  <a:lnTo>
                    <a:pt x="7" y="16"/>
                  </a:lnTo>
                  <a:lnTo>
                    <a:pt x="3" y="1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09" name="Freeform 6311"/>
            <p:cNvSpPr>
              <a:spLocks/>
            </p:cNvSpPr>
            <p:nvPr/>
          </p:nvSpPr>
          <p:spPr bwMode="auto">
            <a:xfrm>
              <a:off x="2901951" y="2219325"/>
              <a:ext cx="12700" cy="12700"/>
            </a:xfrm>
            <a:custGeom>
              <a:avLst/>
              <a:gdLst>
                <a:gd name="T0" fmla="*/ 2 w 8"/>
                <a:gd name="T1" fmla="*/ 8 h 8"/>
                <a:gd name="T2" fmla="*/ 2 w 8"/>
                <a:gd name="T3" fmla="*/ 6 h 8"/>
                <a:gd name="T4" fmla="*/ 0 w 8"/>
                <a:gd name="T5" fmla="*/ 6 h 8"/>
                <a:gd name="T6" fmla="*/ 2 w 8"/>
                <a:gd name="T7" fmla="*/ 4 h 8"/>
                <a:gd name="T8" fmla="*/ 2 w 8"/>
                <a:gd name="T9" fmla="*/ 2 h 8"/>
                <a:gd name="T10" fmla="*/ 4 w 8"/>
                <a:gd name="T11" fmla="*/ 0 h 8"/>
                <a:gd name="T12" fmla="*/ 6 w 8"/>
                <a:gd name="T13" fmla="*/ 2 h 8"/>
                <a:gd name="T14" fmla="*/ 8 w 8"/>
                <a:gd name="T15" fmla="*/ 6 h 8"/>
                <a:gd name="T16" fmla="*/ 6 w 8"/>
                <a:gd name="T17" fmla="*/ 8 h 8"/>
                <a:gd name="T18" fmla="*/ 2 w 8"/>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8">
                  <a:moveTo>
                    <a:pt x="2" y="8"/>
                  </a:moveTo>
                  <a:lnTo>
                    <a:pt x="2" y="6"/>
                  </a:lnTo>
                  <a:lnTo>
                    <a:pt x="0" y="6"/>
                  </a:lnTo>
                  <a:lnTo>
                    <a:pt x="2" y="4"/>
                  </a:lnTo>
                  <a:lnTo>
                    <a:pt x="2" y="2"/>
                  </a:lnTo>
                  <a:lnTo>
                    <a:pt x="4" y="0"/>
                  </a:lnTo>
                  <a:lnTo>
                    <a:pt x="6" y="2"/>
                  </a:lnTo>
                  <a:lnTo>
                    <a:pt x="8" y="6"/>
                  </a:lnTo>
                  <a:lnTo>
                    <a:pt x="6" y="8"/>
                  </a:lnTo>
                  <a:lnTo>
                    <a:pt x="2" y="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10" name="Freeform 6312"/>
            <p:cNvSpPr>
              <a:spLocks/>
            </p:cNvSpPr>
            <p:nvPr/>
          </p:nvSpPr>
          <p:spPr bwMode="auto">
            <a:xfrm>
              <a:off x="2722563" y="1954213"/>
              <a:ext cx="52388" cy="46038"/>
            </a:xfrm>
            <a:custGeom>
              <a:avLst/>
              <a:gdLst>
                <a:gd name="T0" fmla="*/ 27 w 33"/>
                <a:gd name="T1" fmla="*/ 17 h 29"/>
                <a:gd name="T2" fmla="*/ 23 w 33"/>
                <a:gd name="T3" fmla="*/ 17 h 29"/>
                <a:gd name="T4" fmla="*/ 21 w 33"/>
                <a:gd name="T5" fmla="*/ 19 h 29"/>
                <a:gd name="T6" fmla="*/ 21 w 33"/>
                <a:gd name="T7" fmla="*/ 21 h 29"/>
                <a:gd name="T8" fmla="*/ 19 w 33"/>
                <a:gd name="T9" fmla="*/ 21 h 29"/>
                <a:gd name="T10" fmla="*/ 17 w 33"/>
                <a:gd name="T11" fmla="*/ 25 h 29"/>
                <a:gd name="T12" fmla="*/ 12 w 33"/>
                <a:gd name="T13" fmla="*/ 29 h 29"/>
                <a:gd name="T14" fmla="*/ 10 w 33"/>
                <a:gd name="T15" fmla="*/ 23 h 29"/>
                <a:gd name="T16" fmla="*/ 10 w 33"/>
                <a:gd name="T17" fmla="*/ 19 h 29"/>
                <a:gd name="T18" fmla="*/ 10 w 33"/>
                <a:gd name="T19" fmla="*/ 17 h 29"/>
                <a:gd name="T20" fmla="*/ 12 w 33"/>
                <a:gd name="T21" fmla="*/ 15 h 29"/>
                <a:gd name="T22" fmla="*/ 10 w 33"/>
                <a:gd name="T23" fmla="*/ 13 h 29"/>
                <a:gd name="T24" fmla="*/ 8 w 33"/>
                <a:gd name="T25" fmla="*/ 13 h 29"/>
                <a:gd name="T26" fmla="*/ 6 w 33"/>
                <a:gd name="T27" fmla="*/ 11 h 29"/>
                <a:gd name="T28" fmla="*/ 4 w 33"/>
                <a:gd name="T29" fmla="*/ 10 h 29"/>
                <a:gd name="T30" fmla="*/ 4 w 33"/>
                <a:gd name="T31" fmla="*/ 8 h 29"/>
                <a:gd name="T32" fmla="*/ 2 w 33"/>
                <a:gd name="T33" fmla="*/ 2 h 29"/>
                <a:gd name="T34" fmla="*/ 0 w 33"/>
                <a:gd name="T35" fmla="*/ 0 h 29"/>
                <a:gd name="T36" fmla="*/ 2 w 33"/>
                <a:gd name="T37" fmla="*/ 0 h 29"/>
                <a:gd name="T38" fmla="*/ 6 w 33"/>
                <a:gd name="T39" fmla="*/ 0 h 29"/>
                <a:gd name="T40" fmla="*/ 12 w 33"/>
                <a:gd name="T41" fmla="*/ 2 h 29"/>
                <a:gd name="T42" fmla="*/ 12 w 33"/>
                <a:gd name="T43" fmla="*/ 4 h 29"/>
                <a:gd name="T44" fmla="*/ 12 w 33"/>
                <a:gd name="T45" fmla="*/ 6 h 29"/>
                <a:gd name="T46" fmla="*/ 13 w 33"/>
                <a:gd name="T47" fmla="*/ 8 h 29"/>
                <a:gd name="T48" fmla="*/ 17 w 33"/>
                <a:gd name="T49" fmla="*/ 8 h 29"/>
                <a:gd name="T50" fmla="*/ 17 w 33"/>
                <a:gd name="T51" fmla="*/ 6 h 29"/>
                <a:gd name="T52" fmla="*/ 19 w 33"/>
                <a:gd name="T53" fmla="*/ 8 h 29"/>
                <a:gd name="T54" fmla="*/ 21 w 33"/>
                <a:gd name="T55" fmla="*/ 10 h 29"/>
                <a:gd name="T56" fmla="*/ 25 w 33"/>
                <a:gd name="T57" fmla="*/ 10 h 29"/>
                <a:gd name="T58" fmla="*/ 29 w 33"/>
                <a:gd name="T59" fmla="*/ 11 h 29"/>
                <a:gd name="T60" fmla="*/ 31 w 33"/>
                <a:gd name="T61" fmla="*/ 15 h 29"/>
                <a:gd name="T62" fmla="*/ 33 w 33"/>
                <a:gd name="T63" fmla="*/ 17 h 29"/>
                <a:gd name="T64" fmla="*/ 33 w 33"/>
                <a:gd name="T65" fmla="*/ 19 h 29"/>
                <a:gd name="T66" fmla="*/ 31 w 33"/>
                <a:gd name="T67" fmla="*/ 19 h 29"/>
                <a:gd name="T68" fmla="*/ 29 w 33"/>
                <a:gd name="T69" fmla="*/ 17 h 29"/>
                <a:gd name="T70" fmla="*/ 27 w 33"/>
                <a:gd name="T71" fmla="*/ 1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 h="29">
                  <a:moveTo>
                    <a:pt x="27" y="17"/>
                  </a:moveTo>
                  <a:lnTo>
                    <a:pt x="23" y="17"/>
                  </a:lnTo>
                  <a:lnTo>
                    <a:pt x="21" y="19"/>
                  </a:lnTo>
                  <a:lnTo>
                    <a:pt x="21" y="21"/>
                  </a:lnTo>
                  <a:lnTo>
                    <a:pt x="19" y="21"/>
                  </a:lnTo>
                  <a:lnTo>
                    <a:pt x="17" y="25"/>
                  </a:lnTo>
                  <a:lnTo>
                    <a:pt x="12" y="29"/>
                  </a:lnTo>
                  <a:lnTo>
                    <a:pt x="10" y="23"/>
                  </a:lnTo>
                  <a:lnTo>
                    <a:pt x="10" y="19"/>
                  </a:lnTo>
                  <a:lnTo>
                    <a:pt x="10" y="17"/>
                  </a:lnTo>
                  <a:lnTo>
                    <a:pt x="12" y="15"/>
                  </a:lnTo>
                  <a:lnTo>
                    <a:pt x="10" y="13"/>
                  </a:lnTo>
                  <a:lnTo>
                    <a:pt x="8" y="13"/>
                  </a:lnTo>
                  <a:lnTo>
                    <a:pt x="6" y="11"/>
                  </a:lnTo>
                  <a:lnTo>
                    <a:pt x="4" y="10"/>
                  </a:lnTo>
                  <a:lnTo>
                    <a:pt x="4" y="8"/>
                  </a:lnTo>
                  <a:lnTo>
                    <a:pt x="2" y="2"/>
                  </a:lnTo>
                  <a:lnTo>
                    <a:pt x="0" y="0"/>
                  </a:lnTo>
                  <a:lnTo>
                    <a:pt x="2" y="0"/>
                  </a:lnTo>
                  <a:lnTo>
                    <a:pt x="6" y="0"/>
                  </a:lnTo>
                  <a:lnTo>
                    <a:pt x="12" y="2"/>
                  </a:lnTo>
                  <a:lnTo>
                    <a:pt x="12" y="4"/>
                  </a:lnTo>
                  <a:lnTo>
                    <a:pt x="12" y="6"/>
                  </a:lnTo>
                  <a:lnTo>
                    <a:pt x="13" y="8"/>
                  </a:lnTo>
                  <a:lnTo>
                    <a:pt x="17" y="8"/>
                  </a:lnTo>
                  <a:lnTo>
                    <a:pt x="17" y="6"/>
                  </a:lnTo>
                  <a:lnTo>
                    <a:pt x="19" y="8"/>
                  </a:lnTo>
                  <a:lnTo>
                    <a:pt x="21" y="10"/>
                  </a:lnTo>
                  <a:lnTo>
                    <a:pt x="25" y="10"/>
                  </a:lnTo>
                  <a:lnTo>
                    <a:pt x="29" y="11"/>
                  </a:lnTo>
                  <a:lnTo>
                    <a:pt x="31" y="15"/>
                  </a:lnTo>
                  <a:lnTo>
                    <a:pt x="33" y="17"/>
                  </a:lnTo>
                  <a:lnTo>
                    <a:pt x="33" y="19"/>
                  </a:lnTo>
                  <a:lnTo>
                    <a:pt x="31" y="19"/>
                  </a:lnTo>
                  <a:lnTo>
                    <a:pt x="29" y="17"/>
                  </a:lnTo>
                  <a:lnTo>
                    <a:pt x="27" y="1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11" name="Freeform 6313"/>
            <p:cNvSpPr>
              <a:spLocks/>
            </p:cNvSpPr>
            <p:nvPr/>
          </p:nvSpPr>
          <p:spPr bwMode="auto">
            <a:xfrm>
              <a:off x="2835276" y="1984375"/>
              <a:ext cx="9525" cy="12700"/>
            </a:xfrm>
            <a:custGeom>
              <a:avLst/>
              <a:gdLst>
                <a:gd name="T0" fmla="*/ 4 w 6"/>
                <a:gd name="T1" fmla="*/ 8 h 8"/>
                <a:gd name="T2" fmla="*/ 2 w 6"/>
                <a:gd name="T3" fmla="*/ 4 h 8"/>
                <a:gd name="T4" fmla="*/ 0 w 6"/>
                <a:gd name="T5" fmla="*/ 2 h 8"/>
                <a:gd name="T6" fmla="*/ 2 w 6"/>
                <a:gd name="T7" fmla="*/ 0 h 8"/>
                <a:gd name="T8" fmla="*/ 4 w 6"/>
                <a:gd name="T9" fmla="*/ 0 h 8"/>
                <a:gd name="T10" fmla="*/ 6 w 6"/>
                <a:gd name="T11" fmla="*/ 4 h 8"/>
                <a:gd name="T12" fmla="*/ 6 w 6"/>
                <a:gd name="T13" fmla="*/ 6 h 8"/>
                <a:gd name="T14" fmla="*/ 4 w 6"/>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4" y="8"/>
                  </a:moveTo>
                  <a:lnTo>
                    <a:pt x="2" y="4"/>
                  </a:lnTo>
                  <a:lnTo>
                    <a:pt x="0" y="2"/>
                  </a:lnTo>
                  <a:lnTo>
                    <a:pt x="2" y="0"/>
                  </a:lnTo>
                  <a:lnTo>
                    <a:pt x="4" y="0"/>
                  </a:lnTo>
                  <a:lnTo>
                    <a:pt x="6" y="4"/>
                  </a:lnTo>
                  <a:lnTo>
                    <a:pt x="6" y="6"/>
                  </a:lnTo>
                  <a:lnTo>
                    <a:pt x="4" y="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12" name="Freeform 6314"/>
            <p:cNvSpPr>
              <a:spLocks/>
            </p:cNvSpPr>
            <p:nvPr/>
          </p:nvSpPr>
          <p:spPr bwMode="auto">
            <a:xfrm>
              <a:off x="2828926" y="1970088"/>
              <a:ext cx="6350" cy="7938"/>
            </a:xfrm>
            <a:custGeom>
              <a:avLst/>
              <a:gdLst>
                <a:gd name="T0" fmla="*/ 4 w 4"/>
                <a:gd name="T1" fmla="*/ 5 h 5"/>
                <a:gd name="T2" fmla="*/ 2 w 4"/>
                <a:gd name="T3" fmla="*/ 5 h 5"/>
                <a:gd name="T4" fmla="*/ 0 w 4"/>
                <a:gd name="T5" fmla="*/ 3 h 5"/>
                <a:gd name="T6" fmla="*/ 2 w 4"/>
                <a:gd name="T7" fmla="*/ 1 h 5"/>
                <a:gd name="T8" fmla="*/ 2 w 4"/>
                <a:gd name="T9" fmla="*/ 0 h 5"/>
                <a:gd name="T10" fmla="*/ 4 w 4"/>
                <a:gd name="T11" fmla="*/ 1 h 5"/>
                <a:gd name="T12" fmla="*/ 4 w 4"/>
                <a:gd name="T13" fmla="*/ 3 h 5"/>
                <a:gd name="T14" fmla="*/ 4 w 4"/>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5">
                  <a:moveTo>
                    <a:pt x="4" y="5"/>
                  </a:moveTo>
                  <a:lnTo>
                    <a:pt x="2" y="5"/>
                  </a:lnTo>
                  <a:lnTo>
                    <a:pt x="0" y="3"/>
                  </a:lnTo>
                  <a:lnTo>
                    <a:pt x="2" y="1"/>
                  </a:lnTo>
                  <a:lnTo>
                    <a:pt x="2" y="0"/>
                  </a:lnTo>
                  <a:lnTo>
                    <a:pt x="4" y="1"/>
                  </a:lnTo>
                  <a:lnTo>
                    <a:pt x="4" y="3"/>
                  </a:lnTo>
                  <a:lnTo>
                    <a:pt x="4" y="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13" name="Freeform 6315"/>
            <p:cNvSpPr>
              <a:spLocks/>
            </p:cNvSpPr>
            <p:nvPr/>
          </p:nvSpPr>
          <p:spPr bwMode="auto">
            <a:xfrm>
              <a:off x="2828926" y="1957388"/>
              <a:ext cx="3175" cy="12700"/>
            </a:xfrm>
            <a:custGeom>
              <a:avLst/>
              <a:gdLst>
                <a:gd name="T0" fmla="*/ 2 w 2"/>
                <a:gd name="T1" fmla="*/ 6 h 8"/>
                <a:gd name="T2" fmla="*/ 2 w 2"/>
                <a:gd name="T3" fmla="*/ 8 h 8"/>
                <a:gd name="T4" fmla="*/ 2 w 2"/>
                <a:gd name="T5" fmla="*/ 6 h 8"/>
                <a:gd name="T6" fmla="*/ 0 w 2"/>
                <a:gd name="T7" fmla="*/ 4 h 8"/>
                <a:gd name="T8" fmla="*/ 0 w 2"/>
                <a:gd name="T9" fmla="*/ 2 h 8"/>
                <a:gd name="T10" fmla="*/ 0 w 2"/>
                <a:gd name="T11" fmla="*/ 0 h 8"/>
                <a:gd name="T12" fmla="*/ 2 w 2"/>
                <a:gd name="T13" fmla="*/ 0 h 8"/>
                <a:gd name="T14" fmla="*/ 2 w 2"/>
                <a:gd name="T15" fmla="*/ 2 h 8"/>
                <a:gd name="T16" fmla="*/ 2 w 2"/>
                <a:gd name="T17"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8">
                  <a:moveTo>
                    <a:pt x="2" y="6"/>
                  </a:moveTo>
                  <a:lnTo>
                    <a:pt x="2" y="8"/>
                  </a:lnTo>
                  <a:lnTo>
                    <a:pt x="2" y="6"/>
                  </a:lnTo>
                  <a:lnTo>
                    <a:pt x="0" y="4"/>
                  </a:lnTo>
                  <a:lnTo>
                    <a:pt x="0" y="2"/>
                  </a:lnTo>
                  <a:lnTo>
                    <a:pt x="0" y="0"/>
                  </a:lnTo>
                  <a:lnTo>
                    <a:pt x="2" y="0"/>
                  </a:lnTo>
                  <a:lnTo>
                    <a:pt x="2" y="2"/>
                  </a:lnTo>
                  <a:lnTo>
                    <a:pt x="2" y="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14" name="Freeform 6316"/>
            <p:cNvSpPr>
              <a:spLocks/>
            </p:cNvSpPr>
            <p:nvPr/>
          </p:nvSpPr>
          <p:spPr bwMode="auto">
            <a:xfrm>
              <a:off x="2755901" y="1792288"/>
              <a:ext cx="61913" cy="112713"/>
            </a:xfrm>
            <a:custGeom>
              <a:avLst/>
              <a:gdLst>
                <a:gd name="T0" fmla="*/ 37 w 39"/>
                <a:gd name="T1" fmla="*/ 42 h 71"/>
                <a:gd name="T2" fmla="*/ 37 w 39"/>
                <a:gd name="T3" fmla="*/ 48 h 71"/>
                <a:gd name="T4" fmla="*/ 39 w 39"/>
                <a:gd name="T5" fmla="*/ 48 h 71"/>
                <a:gd name="T6" fmla="*/ 39 w 39"/>
                <a:gd name="T7" fmla="*/ 50 h 71"/>
                <a:gd name="T8" fmla="*/ 39 w 39"/>
                <a:gd name="T9" fmla="*/ 54 h 71"/>
                <a:gd name="T10" fmla="*/ 35 w 39"/>
                <a:gd name="T11" fmla="*/ 69 h 71"/>
                <a:gd name="T12" fmla="*/ 35 w 39"/>
                <a:gd name="T13" fmla="*/ 71 h 71"/>
                <a:gd name="T14" fmla="*/ 33 w 39"/>
                <a:gd name="T15" fmla="*/ 71 h 71"/>
                <a:gd name="T16" fmla="*/ 33 w 39"/>
                <a:gd name="T17" fmla="*/ 69 h 71"/>
                <a:gd name="T18" fmla="*/ 27 w 39"/>
                <a:gd name="T19" fmla="*/ 64 h 71"/>
                <a:gd name="T20" fmla="*/ 27 w 39"/>
                <a:gd name="T21" fmla="*/ 62 h 71"/>
                <a:gd name="T22" fmla="*/ 27 w 39"/>
                <a:gd name="T23" fmla="*/ 56 h 71"/>
                <a:gd name="T24" fmla="*/ 25 w 39"/>
                <a:gd name="T25" fmla="*/ 54 h 71"/>
                <a:gd name="T26" fmla="*/ 23 w 39"/>
                <a:gd name="T27" fmla="*/ 56 h 71"/>
                <a:gd name="T28" fmla="*/ 19 w 39"/>
                <a:gd name="T29" fmla="*/ 56 h 71"/>
                <a:gd name="T30" fmla="*/ 17 w 39"/>
                <a:gd name="T31" fmla="*/ 56 h 71"/>
                <a:gd name="T32" fmla="*/ 15 w 39"/>
                <a:gd name="T33" fmla="*/ 56 h 71"/>
                <a:gd name="T34" fmla="*/ 14 w 39"/>
                <a:gd name="T35" fmla="*/ 54 h 71"/>
                <a:gd name="T36" fmla="*/ 10 w 39"/>
                <a:gd name="T37" fmla="*/ 46 h 71"/>
                <a:gd name="T38" fmla="*/ 2 w 39"/>
                <a:gd name="T39" fmla="*/ 42 h 71"/>
                <a:gd name="T40" fmla="*/ 0 w 39"/>
                <a:gd name="T41" fmla="*/ 33 h 71"/>
                <a:gd name="T42" fmla="*/ 2 w 39"/>
                <a:gd name="T43" fmla="*/ 27 h 71"/>
                <a:gd name="T44" fmla="*/ 6 w 39"/>
                <a:gd name="T45" fmla="*/ 25 h 71"/>
                <a:gd name="T46" fmla="*/ 8 w 39"/>
                <a:gd name="T47" fmla="*/ 25 h 71"/>
                <a:gd name="T48" fmla="*/ 8 w 39"/>
                <a:gd name="T49" fmla="*/ 23 h 71"/>
                <a:gd name="T50" fmla="*/ 8 w 39"/>
                <a:gd name="T51" fmla="*/ 12 h 71"/>
                <a:gd name="T52" fmla="*/ 6 w 39"/>
                <a:gd name="T53" fmla="*/ 8 h 71"/>
                <a:gd name="T54" fmla="*/ 4 w 39"/>
                <a:gd name="T55" fmla="*/ 6 h 71"/>
                <a:gd name="T56" fmla="*/ 0 w 39"/>
                <a:gd name="T57" fmla="*/ 4 h 71"/>
                <a:gd name="T58" fmla="*/ 0 w 39"/>
                <a:gd name="T59" fmla="*/ 0 h 71"/>
                <a:gd name="T60" fmla="*/ 17 w 39"/>
                <a:gd name="T61" fmla="*/ 4 h 71"/>
                <a:gd name="T62" fmla="*/ 23 w 39"/>
                <a:gd name="T63" fmla="*/ 12 h 71"/>
                <a:gd name="T64" fmla="*/ 39 w 39"/>
                <a:gd name="T65" fmla="*/ 37 h 71"/>
                <a:gd name="T66" fmla="*/ 39 w 39"/>
                <a:gd name="T67" fmla="*/ 39 h 71"/>
                <a:gd name="T68" fmla="*/ 39 w 39"/>
                <a:gd name="T69" fmla="*/ 41 h 71"/>
                <a:gd name="T70" fmla="*/ 37 w 39"/>
                <a:gd name="T71" fmla="*/ 4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 h="71">
                  <a:moveTo>
                    <a:pt x="37" y="42"/>
                  </a:moveTo>
                  <a:lnTo>
                    <a:pt x="37" y="48"/>
                  </a:lnTo>
                  <a:lnTo>
                    <a:pt x="39" y="48"/>
                  </a:lnTo>
                  <a:lnTo>
                    <a:pt x="39" y="50"/>
                  </a:lnTo>
                  <a:lnTo>
                    <a:pt x="39" y="54"/>
                  </a:lnTo>
                  <a:lnTo>
                    <a:pt x="35" y="69"/>
                  </a:lnTo>
                  <a:lnTo>
                    <a:pt x="35" y="71"/>
                  </a:lnTo>
                  <a:lnTo>
                    <a:pt x="33" y="71"/>
                  </a:lnTo>
                  <a:lnTo>
                    <a:pt x="33" y="69"/>
                  </a:lnTo>
                  <a:lnTo>
                    <a:pt x="27" y="64"/>
                  </a:lnTo>
                  <a:lnTo>
                    <a:pt x="27" y="62"/>
                  </a:lnTo>
                  <a:lnTo>
                    <a:pt x="27" y="56"/>
                  </a:lnTo>
                  <a:lnTo>
                    <a:pt x="25" y="54"/>
                  </a:lnTo>
                  <a:lnTo>
                    <a:pt x="23" y="56"/>
                  </a:lnTo>
                  <a:lnTo>
                    <a:pt x="19" y="56"/>
                  </a:lnTo>
                  <a:lnTo>
                    <a:pt x="17" y="56"/>
                  </a:lnTo>
                  <a:lnTo>
                    <a:pt x="15" y="56"/>
                  </a:lnTo>
                  <a:lnTo>
                    <a:pt x="14" y="54"/>
                  </a:lnTo>
                  <a:lnTo>
                    <a:pt x="10" y="46"/>
                  </a:lnTo>
                  <a:lnTo>
                    <a:pt x="2" y="42"/>
                  </a:lnTo>
                  <a:lnTo>
                    <a:pt x="0" y="33"/>
                  </a:lnTo>
                  <a:lnTo>
                    <a:pt x="2" y="27"/>
                  </a:lnTo>
                  <a:lnTo>
                    <a:pt x="6" y="25"/>
                  </a:lnTo>
                  <a:lnTo>
                    <a:pt x="8" y="25"/>
                  </a:lnTo>
                  <a:lnTo>
                    <a:pt x="8" y="23"/>
                  </a:lnTo>
                  <a:lnTo>
                    <a:pt x="8" y="12"/>
                  </a:lnTo>
                  <a:lnTo>
                    <a:pt x="6" y="8"/>
                  </a:lnTo>
                  <a:lnTo>
                    <a:pt x="4" y="6"/>
                  </a:lnTo>
                  <a:lnTo>
                    <a:pt x="0" y="4"/>
                  </a:lnTo>
                  <a:lnTo>
                    <a:pt x="0" y="0"/>
                  </a:lnTo>
                  <a:lnTo>
                    <a:pt x="17" y="4"/>
                  </a:lnTo>
                  <a:lnTo>
                    <a:pt x="23" y="12"/>
                  </a:lnTo>
                  <a:lnTo>
                    <a:pt x="39" y="37"/>
                  </a:lnTo>
                  <a:lnTo>
                    <a:pt x="39" y="39"/>
                  </a:lnTo>
                  <a:lnTo>
                    <a:pt x="39" y="41"/>
                  </a:lnTo>
                  <a:lnTo>
                    <a:pt x="37" y="4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15" name="Freeform 6317"/>
            <p:cNvSpPr>
              <a:spLocks/>
            </p:cNvSpPr>
            <p:nvPr/>
          </p:nvSpPr>
          <p:spPr bwMode="auto">
            <a:xfrm>
              <a:off x="7164388" y="3495675"/>
              <a:ext cx="180975" cy="182563"/>
            </a:xfrm>
            <a:custGeom>
              <a:avLst/>
              <a:gdLst>
                <a:gd name="T0" fmla="*/ 73 w 114"/>
                <a:gd name="T1" fmla="*/ 10 h 115"/>
                <a:gd name="T2" fmla="*/ 71 w 114"/>
                <a:gd name="T3" fmla="*/ 17 h 115"/>
                <a:gd name="T4" fmla="*/ 114 w 114"/>
                <a:gd name="T5" fmla="*/ 44 h 115"/>
                <a:gd name="T6" fmla="*/ 93 w 114"/>
                <a:gd name="T7" fmla="*/ 73 h 115"/>
                <a:gd name="T8" fmla="*/ 71 w 114"/>
                <a:gd name="T9" fmla="*/ 111 h 115"/>
                <a:gd name="T10" fmla="*/ 54 w 114"/>
                <a:gd name="T11" fmla="*/ 102 h 115"/>
                <a:gd name="T12" fmla="*/ 46 w 114"/>
                <a:gd name="T13" fmla="*/ 115 h 115"/>
                <a:gd name="T14" fmla="*/ 29 w 114"/>
                <a:gd name="T15" fmla="*/ 104 h 115"/>
                <a:gd name="T16" fmla="*/ 39 w 114"/>
                <a:gd name="T17" fmla="*/ 90 h 115"/>
                <a:gd name="T18" fmla="*/ 33 w 114"/>
                <a:gd name="T19" fmla="*/ 79 h 115"/>
                <a:gd name="T20" fmla="*/ 23 w 114"/>
                <a:gd name="T21" fmla="*/ 71 h 115"/>
                <a:gd name="T22" fmla="*/ 8 w 114"/>
                <a:gd name="T23" fmla="*/ 48 h 115"/>
                <a:gd name="T24" fmla="*/ 10 w 114"/>
                <a:gd name="T25" fmla="*/ 46 h 115"/>
                <a:gd name="T26" fmla="*/ 10 w 114"/>
                <a:gd name="T27" fmla="*/ 44 h 115"/>
                <a:gd name="T28" fmla="*/ 8 w 114"/>
                <a:gd name="T29" fmla="*/ 42 h 115"/>
                <a:gd name="T30" fmla="*/ 8 w 114"/>
                <a:gd name="T31" fmla="*/ 40 h 115"/>
                <a:gd name="T32" fmla="*/ 8 w 114"/>
                <a:gd name="T33" fmla="*/ 39 h 115"/>
                <a:gd name="T34" fmla="*/ 8 w 114"/>
                <a:gd name="T35" fmla="*/ 35 h 115"/>
                <a:gd name="T36" fmla="*/ 8 w 114"/>
                <a:gd name="T37" fmla="*/ 35 h 115"/>
                <a:gd name="T38" fmla="*/ 6 w 114"/>
                <a:gd name="T39" fmla="*/ 29 h 115"/>
                <a:gd name="T40" fmla="*/ 4 w 114"/>
                <a:gd name="T41" fmla="*/ 25 h 115"/>
                <a:gd name="T42" fmla="*/ 2 w 114"/>
                <a:gd name="T43" fmla="*/ 19 h 115"/>
                <a:gd name="T44" fmla="*/ 0 w 114"/>
                <a:gd name="T45" fmla="*/ 17 h 115"/>
                <a:gd name="T46" fmla="*/ 0 w 114"/>
                <a:gd name="T47" fmla="*/ 17 h 115"/>
                <a:gd name="T48" fmla="*/ 2 w 114"/>
                <a:gd name="T49" fmla="*/ 15 h 115"/>
                <a:gd name="T50" fmla="*/ 8 w 114"/>
                <a:gd name="T51" fmla="*/ 14 h 115"/>
                <a:gd name="T52" fmla="*/ 10 w 114"/>
                <a:gd name="T53" fmla="*/ 14 h 115"/>
                <a:gd name="T54" fmla="*/ 12 w 114"/>
                <a:gd name="T55" fmla="*/ 12 h 115"/>
                <a:gd name="T56" fmla="*/ 20 w 114"/>
                <a:gd name="T57" fmla="*/ 12 h 115"/>
                <a:gd name="T58" fmla="*/ 35 w 114"/>
                <a:gd name="T59" fmla="*/ 0 h 115"/>
                <a:gd name="T60" fmla="*/ 66 w 114"/>
                <a:gd name="T61" fmla="*/ 6 h 115"/>
                <a:gd name="T62" fmla="*/ 73 w 114"/>
                <a:gd name="T63" fmla="*/ 1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4" h="115">
                  <a:moveTo>
                    <a:pt x="73" y="10"/>
                  </a:moveTo>
                  <a:lnTo>
                    <a:pt x="71" y="17"/>
                  </a:lnTo>
                  <a:lnTo>
                    <a:pt x="114" y="44"/>
                  </a:lnTo>
                  <a:lnTo>
                    <a:pt x="93" y="73"/>
                  </a:lnTo>
                  <a:lnTo>
                    <a:pt x="71" y="111"/>
                  </a:lnTo>
                  <a:lnTo>
                    <a:pt x="54" y="102"/>
                  </a:lnTo>
                  <a:lnTo>
                    <a:pt x="46" y="115"/>
                  </a:lnTo>
                  <a:lnTo>
                    <a:pt x="29" y="104"/>
                  </a:lnTo>
                  <a:lnTo>
                    <a:pt x="39" y="90"/>
                  </a:lnTo>
                  <a:lnTo>
                    <a:pt x="33" y="79"/>
                  </a:lnTo>
                  <a:lnTo>
                    <a:pt x="23" y="71"/>
                  </a:lnTo>
                  <a:lnTo>
                    <a:pt x="8" y="48"/>
                  </a:lnTo>
                  <a:lnTo>
                    <a:pt x="10" y="46"/>
                  </a:lnTo>
                  <a:lnTo>
                    <a:pt x="10" y="44"/>
                  </a:lnTo>
                  <a:lnTo>
                    <a:pt x="8" y="42"/>
                  </a:lnTo>
                  <a:lnTo>
                    <a:pt x="8" y="40"/>
                  </a:lnTo>
                  <a:lnTo>
                    <a:pt x="8" y="39"/>
                  </a:lnTo>
                  <a:lnTo>
                    <a:pt x="8" y="35"/>
                  </a:lnTo>
                  <a:lnTo>
                    <a:pt x="8" y="35"/>
                  </a:lnTo>
                  <a:lnTo>
                    <a:pt x="6" y="29"/>
                  </a:lnTo>
                  <a:lnTo>
                    <a:pt x="4" y="25"/>
                  </a:lnTo>
                  <a:lnTo>
                    <a:pt x="2" y="19"/>
                  </a:lnTo>
                  <a:lnTo>
                    <a:pt x="0" y="17"/>
                  </a:lnTo>
                  <a:lnTo>
                    <a:pt x="0" y="17"/>
                  </a:lnTo>
                  <a:lnTo>
                    <a:pt x="2" y="15"/>
                  </a:lnTo>
                  <a:lnTo>
                    <a:pt x="8" y="14"/>
                  </a:lnTo>
                  <a:lnTo>
                    <a:pt x="10" y="14"/>
                  </a:lnTo>
                  <a:lnTo>
                    <a:pt x="12" y="12"/>
                  </a:lnTo>
                  <a:lnTo>
                    <a:pt x="20" y="12"/>
                  </a:lnTo>
                  <a:lnTo>
                    <a:pt x="35" y="0"/>
                  </a:lnTo>
                  <a:lnTo>
                    <a:pt x="66" y="6"/>
                  </a:lnTo>
                  <a:lnTo>
                    <a:pt x="73" y="10"/>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16" name="Freeform 6318"/>
            <p:cNvSpPr>
              <a:spLocks/>
            </p:cNvSpPr>
            <p:nvPr/>
          </p:nvSpPr>
          <p:spPr bwMode="auto">
            <a:xfrm>
              <a:off x="7164388" y="3495675"/>
              <a:ext cx="180975" cy="182563"/>
            </a:xfrm>
            <a:custGeom>
              <a:avLst/>
              <a:gdLst>
                <a:gd name="T0" fmla="*/ 73 w 114"/>
                <a:gd name="T1" fmla="*/ 10 h 115"/>
                <a:gd name="T2" fmla="*/ 71 w 114"/>
                <a:gd name="T3" fmla="*/ 17 h 115"/>
                <a:gd name="T4" fmla="*/ 114 w 114"/>
                <a:gd name="T5" fmla="*/ 44 h 115"/>
                <a:gd name="T6" fmla="*/ 93 w 114"/>
                <a:gd name="T7" fmla="*/ 73 h 115"/>
                <a:gd name="T8" fmla="*/ 71 w 114"/>
                <a:gd name="T9" fmla="*/ 111 h 115"/>
                <a:gd name="T10" fmla="*/ 54 w 114"/>
                <a:gd name="T11" fmla="*/ 102 h 115"/>
                <a:gd name="T12" fmla="*/ 46 w 114"/>
                <a:gd name="T13" fmla="*/ 115 h 115"/>
                <a:gd name="T14" fmla="*/ 29 w 114"/>
                <a:gd name="T15" fmla="*/ 104 h 115"/>
                <a:gd name="T16" fmla="*/ 39 w 114"/>
                <a:gd name="T17" fmla="*/ 90 h 115"/>
                <a:gd name="T18" fmla="*/ 33 w 114"/>
                <a:gd name="T19" fmla="*/ 79 h 115"/>
                <a:gd name="T20" fmla="*/ 23 w 114"/>
                <a:gd name="T21" fmla="*/ 71 h 115"/>
                <a:gd name="T22" fmla="*/ 8 w 114"/>
                <a:gd name="T23" fmla="*/ 48 h 115"/>
                <a:gd name="T24" fmla="*/ 10 w 114"/>
                <a:gd name="T25" fmla="*/ 46 h 115"/>
                <a:gd name="T26" fmla="*/ 10 w 114"/>
                <a:gd name="T27" fmla="*/ 44 h 115"/>
                <a:gd name="T28" fmla="*/ 8 w 114"/>
                <a:gd name="T29" fmla="*/ 42 h 115"/>
                <a:gd name="T30" fmla="*/ 8 w 114"/>
                <a:gd name="T31" fmla="*/ 40 h 115"/>
                <a:gd name="T32" fmla="*/ 8 w 114"/>
                <a:gd name="T33" fmla="*/ 39 h 115"/>
                <a:gd name="T34" fmla="*/ 8 w 114"/>
                <a:gd name="T35" fmla="*/ 35 h 115"/>
                <a:gd name="T36" fmla="*/ 8 w 114"/>
                <a:gd name="T37" fmla="*/ 35 h 115"/>
                <a:gd name="T38" fmla="*/ 6 w 114"/>
                <a:gd name="T39" fmla="*/ 29 h 115"/>
                <a:gd name="T40" fmla="*/ 4 w 114"/>
                <a:gd name="T41" fmla="*/ 25 h 115"/>
                <a:gd name="T42" fmla="*/ 2 w 114"/>
                <a:gd name="T43" fmla="*/ 19 h 115"/>
                <a:gd name="T44" fmla="*/ 0 w 114"/>
                <a:gd name="T45" fmla="*/ 17 h 115"/>
                <a:gd name="T46" fmla="*/ 0 w 114"/>
                <a:gd name="T47" fmla="*/ 17 h 115"/>
                <a:gd name="T48" fmla="*/ 2 w 114"/>
                <a:gd name="T49" fmla="*/ 15 h 115"/>
                <a:gd name="T50" fmla="*/ 8 w 114"/>
                <a:gd name="T51" fmla="*/ 14 h 115"/>
                <a:gd name="T52" fmla="*/ 10 w 114"/>
                <a:gd name="T53" fmla="*/ 14 h 115"/>
                <a:gd name="T54" fmla="*/ 12 w 114"/>
                <a:gd name="T55" fmla="*/ 12 h 115"/>
                <a:gd name="T56" fmla="*/ 20 w 114"/>
                <a:gd name="T57" fmla="*/ 12 h 115"/>
                <a:gd name="T58" fmla="*/ 35 w 114"/>
                <a:gd name="T59" fmla="*/ 0 h 115"/>
                <a:gd name="T60" fmla="*/ 66 w 114"/>
                <a:gd name="T61" fmla="*/ 6 h 115"/>
                <a:gd name="T62" fmla="*/ 73 w 114"/>
                <a:gd name="T63" fmla="*/ 1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4" h="115">
                  <a:moveTo>
                    <a:pt x="73" y="10"/>
                  </a:moveTo>
                  <a:lnTo>
                    <a:pt x="71" y="17"/>
                  </a:lnTo>
                  <a:lnTo>
                    <a:pt x="114" y="44"/>
                  </a:lnTo>
                  <a:lnTo>
                    <a:pt x="93" y="73"/>
                  </a:lnTo>
                  <a:lnTo>
                    <a:pt x="71" y="111"/>
                  </a:lnTo>
                  <a:lnTo>
                    <a:pt x="54" y="102"/>
                  </a:lnTo>
                  <a:lnTo>
                    <a:pt x="46" y="115"/>
                  </a:lnTo>
                  <a:lnTo>
                    <a:pt x="29" y="104"/>
                  </a:lnTo>
                  <a:lnTo>
                    <a:pt x="39" y="90"/>
                  </a:lnTo>
                  <a:lnTo>
                    <a:pt x="33" y="79"/>
                  </a:lnTo>
                  <a:lnTo>
                    <a:pt x="23" y="71"/>
                  </a:lnTo>
                  <a:lnTo>
                    <a:pt x="8" y="48"/>
                  </a:lnTo>
                  <a:lnTo>
                    <a:pt x="10" y="46"/>
                  </a:lnTo>
                  <a:lnTo>
                    <a:pt x="10" y="44"/>
                  </a:lnTo>
                  <a:lnTo>
                    <a:pt x="8" y="42"/>
                  </a:lnTo>
                  <a:lnTo>
                    <a:pt x="8" y="40"/>
                  </a:lnTo>
                  <a:lnTo>
                    <a:pt x="8" y="39"/>
                  </a:lnTo>
                  <a:lnTo>
                    <a:pt x="8" y="35"/>
                  </a:lnTo>
                  <a:lnTo>
                    <a:pt x="8" y="35"/>
                  </a:lnTo>
                  <a:lnTo>
                    <a:pt x="6" y="29"/>
                  </a:lnTo>
                  <a:lnTo>
                    <a:pt x="4" y="25"/>
                  </a:lnTo>
                  <a:lnTo>
                    <a:pt x="2" y="19"/>
                  </a:lnTo>
                  <a:lnTo>
                    <a:pt x="0" y="17"/>
                  </a:lnTo>
                  <a:lnTo>
                    <a:pt x="0" y="17"/>
                  </a:lnTo>
                  <a:lnTo>
                    <a:pt x="2" y="15"/>
                  </a:lnTo>
                  <a:lnTo>
                    <a:pt x="8" y="14"/>
                  </a:lnTo>
                  <a:lnTo>
                    <a:pt x="10" y="14"/>
                  </a:lnTo>
                  <a:lnTo>
                    <a:pt x="12" y="12"/>
                  </a:lnTo>
                  <a:lnTo>
                    <a:pt x="20" y="12"/>
                  </a:lnTo>
                  <a:lnTo>
                    <a:pt x="35" y="0"/>
                  </a:lnTo>
                  <a:lnTo>
                    <a:pt x="66" y="6"/>
                  </a:lnTo>
                  <a:lnTo>
                    <a:pt x="73" y="1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17" name="Freeform 6319"/>
            <p:cNvSpPr>
              <a:spLocks noEditPoints="1"/>
            </p:cNvSpPr>
            <p:nvPr/>
          </p:nvSpPr>
          <p:spPr bwMode="auto">
            <a:xfrm>
              <a:off x="5153026" y="2030413"/>
              <a:ext cx="1889125" cy="1338263"/>
            </a:xfrm>
            <a:custGeom>
              <a:avLst/>
              <a:gdLst>
                <a:gd name="T0" fmla="*/ 340 w 1190"/>
                <a:gd name="T1" fmla="*/ 370 h 843"/>
                <a:gd name="T2" fmla="*/ 338 w 1190"/>
                <a:gd name="T3" fmla="*/ 393 h 843"/>
                <a:gd name="T4" fmla="*/ 334 w 1190"/>
                <a:gd name="T5" fmla="*/ 401 h 843"/>
                <a:gd name="T6" fmla="*/ 322 w 1190"/>
                <a:gd name="T7" fmla="*/ 428 h 843"/>
                <a:gd name="T8" fmla="*/ 307 w 1190"/>
                <a:gd name="T9" fmla="*/ 424 h 843"/>
                <a:gd name="T10" fmla="*/ 280 w 1190"/>
                <a:gd name="T11" fmla="*/ 424 h 843"/>
                <a:gd name="T12" fmla="*/ 274 w 1190"/>
                <a:gd name="T13" fmla="*/ 413 h 843"/>
                <a:gd name="T14" fmla="*/ 259 w 1190"/>
                <a:gd name="T15" fmla="*/ 388 h 843"/>
                <a:gd name="T16" fmla="*/ 251 w 1190"/>
                <a:gd name="T17" fmla="*/ 355 h 843"/>
                <a:gd name="T18" fmla="*/ 244 w 1190"/>
                <a:gd name="T19" fmla="*/ 334 h 843"/>
                <a:gd name="T20" fmla="*/ 247 w 1190"/>
                <a:gd name="T21" fmla="*/ 322 h 843"/>
                <a:gd name="T22" fmla="*/ 271 w 1190"/>
                <a:gd name="T23" fmla="*/ 330 h 843"/>
                <a:gd name="T24" fmla="*/ 286 w 1190"/>
                <a:gd name="T25" fmla="*/ 334 h 843"/>
                <a:gd name="T26" fmla="*/ 305 w 1190"/>
                <a:gd name="T27" fmla="*/ 342 h 843"/>
                <a:gd name="T28" fmla="*/ 330 w 1190"/>
                <a:gd name="T29" fmla="*/ 351 h 843"/>
                <a:gd name="T30" fmla="*/ 332 w 1190"/>
                <a:gd name="T31" fmla="*/ 357 h 843"/>
                <a:gd name="T32" fmla="*/ 25 w 1190"/>
                <a:gd name="T33" fmla="*/ 65 h 843"/>
                <a:gd name="T34" fmla="*/ 9 w 1190"/>
                <a:gd name="T35" fmla="*/ 54 h 843"/>
                <a:gd name="T36" fmla="*/ 5 w 1190"/>
                <a:gd name="T37" fmla="*/ 17 h 843"/>
                <a:gd name="T38" fmla="*/ 17 w 1190"/>
                <a:gd name="T39" fmla="*/ 2 h 843"/>
                <a:gd name="T40" fmla="*/ 1096 w 1190"/>
                <a:gd name="T41" fmla="*/ 781 h 843"/>
                <a:gd name="T42" fmla="*/ 841 w 1190"/>
                <a:gd name="T43" fmla="*/ 668 h 843"/>
                <a:gd name="T44" fmla="*/ 745 w 1190"/>
                <a:gd name="T45" fmla="*/ 626 h 843"/>
                <a:gd name="T46" fmla="*/ 676 w 1190"/>
                <a:gd name="T47" fmla="*/ 647 h 843"/>
                <a:gd name="T48" fmla="*/ 589 w 1190"/>
                <a:gd name="T49" fmla="*/ 685 h 843"/>
                <a:gd name="T50" fmla="*/ 511 w 1190"/>
                <a:gd name="T51" fmla="*/ 716 h 843"/>
                <a:gd name="T52" fmla="*/ 438 w 1190"/>
                <a:gd name="T53" fmla="*/ 748 h 843"/>
                <a:gd name="T54" fmla="*/ 397 w 1190"/>
                <a:gd name="T55" fmla="*/ 750 h 843"/>
                <a:gd name="T56" fmla="*/ 405 w 1190"/>
                <a:gd name="T57" fmla="*/ 729 h 843"/>
                <a:gd name="T58" fmla="*/ 451 w 1190"/>
                <a:gd name="T59" fmla="*/ 666 h 843"/>
                <a:gd name="T60" fmla="*/ 488 w 1190"/>
                <a:gd name="T61" fmla="*/ 643 h 843"/>
                <a:gd name="T62" fmla="*/ 503 w 1190"/>
                <a:gd name="T63" fmla="*/ 581 h 843"/>
                <a:gd name="T64" fmla="*/ 511 w 1190"/>
                <a:gd name="T65" fmla="*/ 564 h 843"/>
                <a:gd name="T66" fmla="*/ 514 w 1190"/>
                <a:gd name="T67" fmla="*/ 555 h 843"/>
                <a:gd name="T68" fmla="*/ 509 w 1190"/>
                <a:gd name="T69" fmla="*/ 549 h 843"/>
                <a:gd name="T70" fmla="*/ 501 w 1190"/>
                <a:gd name="T71" fmla="*/ 547 h 843"/>
                <a:gd name="T72" fmla="*/ 480 w 1190"/>
                <a:gd name="T73" fmla="*/ 560 h 843"/>
                <a:gd name="T74" fmla="*/ 465 w 1190"/>
                <a:gd name="T75" fmla="*/ 553 h 843"/>
                <a:gd name="T76" fmla="*/ 413 w 1190"/>
                <a:gd name="T77" fmla="*/ 535 h 843"/>
                <a:gd name="T78" fmla="*/ 386 w 1190"/>
                <a:gd name="T79" fmla="*/ 501 h 843"/>
                <a:gd name="T80" fmla="*/ 397 w 1190"/>
                <a:gd name="T81" fmla="*/ 491 h 843"/>
                <a:gd name="T82" fmla="*/ 397 w 1190"/>
                <a:gd name="T83" fmla="*/ 453 h 843"/>
                <a:gd name="T84" fmla="*/ 397 w 1190"/>
                <a:gd name="T85" fmla="*/ 441 h 843"/>
                <a:gd name="T86" fmla="*/ 392 w 1190"/>
                <a:gd name="T87" fmla="*/ 424 h 843"/>
                <a:gd name="T88" fmla="*/ 392 w 1190"/>
                <a:gd name="T89" fmla="*/ 395 h 843"/>
                <a:gd name="T90" fmla="*/ 407 w 1190"/>
                <a:gd name="T91" fmla="*/ 393 h 843"/>
                <a:gd name="T92" fmla="*/ 384 w 1190"/>
                <a:gd name="T93" fmla="*/ 374 h 843"/>
                <a:gd name="T94" fmla="*/ 393 w 1190"/>
                <a:gd name="T95" fmla="*/ 374 h 843"/>
                <a:gd name="T96" fmla="*/ 416 w 1190"/>
                <a:gd name="T97" fmla="*/ 376 h 843"/>
                <a:gd name="T98" fmla="*/ 424 w 1190"/>
                <a:gd name="T99" fmla="*/ 368 h 843"/>
                <a:gd name="T100" fmla="*/ 434 w 1190"/>
                <a:gd name="T101" fmla="*/ 368 h 843"/>
                <a:gd name="T102" fmla="*/ 443 w 1190"/>
                <a:gd name="T103" fmla="*/ 355 h 843"/>
                <a:gd name="T104" fmla="*/ 436 w 1190"/>
                <a:gd name="T105" fmla="*/ 355 h 843"/>
                <a:gd name="T106" fmla="*/ 457 w 1190"/>
                <a:gd name="T107" fmla="*/ 355 h 843"/>
                <a:gd name="T108" fmla="*/ 520 w 1190"/>
                <a:gd name="T109" fmla="*/ 370 h 843"/>
                <a:gd name="T110" fmla="*/ 610 w 1190"/>
                <a:gd name="T111" fmla="*/ 388 h 843"/>
                <a:gd name="T112" fmla="*/ 701 w 1190"/>
                <a:gd name="T113" fmla="*/ 453 h 843"/>
                <a:gd name="T114" fmla="*/ 827 w 1190"/>
                <a:gd name="T115" fmla="*/ 493 h 843"/>
                <a:gd name="T116" fmla="*/ 1129 w 1190"/>
                <a:gd name="T117" fmla="*/ 704 h 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0" h="843">
                  <a:moveTo>
                    <a:pt x="332" y="357"/>
                  </a:moveTo>
                  <a:lnTo>
                    <a:pt x="330" y="365"/>
                  </a:lnTo>
                  <a:lnTo>
                    <a:pt x="332" y="368"/>
                  </a:lnTo>
                  <a:lnTo>
                    <a:pt x="334" y="368"/>
                  </a:lnTo>
                  <a:lnTo>
                    <a:pt x="338" y="372"/>
                  </a:lnTo>
                  <a:lnTo>
                    <a:pt x="338" y="372"/>
                  </a:lnTo>
                  <a:lnTo>
                    <a:pt x="338" y="370"/>
                  </a:lnTo>
                  <a:lnTo>
                    <a:pt x="340" y="370"/>
                  </a:lnTo>
                  <a:lnTo>
                    <a:pt x="340" y="370"/>
                  </a:lnTo>
                  <a:lnTo>
                    <a:pt x="342" y="372"/>
                  </a:lnTo>
                  <a:lnTo>
                    <a:pt x="345" y="378"/>
                  </a:lnTo>
                  <a:lnTo>
                    <a:pt x="347" y="382"/>
                  </a:lnTo>
                  <a:lnTo>
                    <a:pt x="347" y="386"/>
                  </a:lnTo>
                  <a:lnTo>
                    <a:pt x="345" y="388"/>
                  </a:lnTo>
                  <a:lnTo>
                    <a:pt x="345" y="388"/>
                  </a:lnTo>
                  <a:lnTo>
                    <a:pt x="338" y="393"/>
                  </a:lnTo>
                  <a:lnTo>
                    <a:pt x="336" y="395"/>
                  </a:lnTo>
                  <a:lnTo>
                    <a:pt x="334" y="397"/>
                  </a:lnTo>
                  <a:lnTo>
                    <a:pt x="332" y="397"/>
                  </a:lnTo>
                  <a:lnTo>
                    <a:pt x="332" y="399"/>
                  </a:lnTo>
                  <a:lnTo>
                    <a:pt x="334" y="399"/>
                  </a:lnTo>
                  <a:lnTo>
                    <a:pt x="334" y="399"/>
                  </a:lnTo>
                  <a:lnTo>
                    <a:pt x="334" y="401"/>
                  </a:lnTo>
                  <a:lnTo>
                    <a:pt x="334" y="401"/>
                  </a:lnTo>
                  <a:lnTo>
                    <a:pt x="332" y="405"/>
                  </a:lnTo>
                  <a:lnTo>
                    <a:pt x="330" y="407"/>
                  </a:lnTo>
                  <a:lnTo>
                    <a:pt x="328" y="407"/>
                  </a:lnTo>
                  <a:lnTo>
                    <a:pt x="324" y="411"/>
                  </a:lnTo>
                  <a:lnTo>
                    <a:pt x="320" y="418"/>
                  </a:lnTo>
                  <a:lnTo>
                    <a:pt x="322" y="424"/>
                  </a:lnTo>
                  <a:lnTo>
                    <a:pt x="324" y="426"/>
                  </a:lnTo>
                  <a:lnTo>
                    <a:pt x="322" y="428"/>
                  </a:lnTo>
                  <a:lnTo>
                    <a:pt x="320" y="430"/>
                  </a:lnTo>
                  <a:lnTo>
                    <a:pt x="319" y="430"/>
                  </a:lnTo>
                  <a:lnTo>
                    <a:pt x="317" y="432"/>
                  </a:lnTo>
                  <a:lnTo>
                    <a:pt x="309" y="426"/>
                  </a:lnTo>
                  <a:lnTo>
                    <a:pt x="309" y="426"/>
                  </a:lnTo>
                  <a:lnTo>
                    <a:pt x="309" y="424"/>
                  </a:lnTo>
                  <a:lnTo>
                    <a:pt x="309" y="424"/>
                  </a:lnTo>
                  <a:lnTo>
                    <a:pt x="307" y="424"/>
                  </a:lnTo>
                  <a:lnTo>
                    <a:pt x="295" y="418"/>
                  </a:lnTo>
                  <a:lnTo>
                    <a:pt x="288" y="416"/>
                  </a:lnTo>
                  <a:lnTo>
                    <a:pt x="284" y="416"/>
                  </a:lnTo>
                  <a:lnTo>
                    <a:pt x="282" y="418"/>
                  </a:lnTo>
                  <a:lnTo>
                    <a:pt x="280" y="420"/>
                  </a:lnTo>
                  <a:lnTo>
                    <a:pt x="280" y="422"/>
                  </a:lnTo>
                  <a:lnTo>
                    <a:pt x="280" y="422"/>
                  </a:lnTo>
                  <a:lnTo>
                    <a:pt x="280" y="424"/>
                  </a:lnTo>
                  <a:lnTo>
                    <a:pt x="278" y="424"/>
                  </a:lnTo>
                  <a:lnTo>
                    <a:pt x="276" y="424"/>
                  </a:lnTo>
                  <a:lnTo>
                    <a:pt x="272" y="420"/>
                  </a:lnTo>
                  <a:lnTo>
                    <a:pt x="272" y="416"/>
                  </a:lnTo>
                  <a:lnTo>
                    <a:pt x="272" y="416"/>
                  </a:lnTo>
                  <a:lnTo>
                    <a:pt x="272" y="416"/>
                  </a:lnTo>
                  <a:lnTo>
                    <a:pt x="272" y="414"/>
                  </a:lnTo>
                  <a:lnTo>
                    <a:pt x="274" y="413"/>
                  </a:lnTo>
                  <a:lnTo>
                    <a:pt x="272" y="409"/>
                  </a:lnTo>
                  <a:lnTo>
                    <a:pt x="271" y="399"/>
                  </a:lnTo>
                  <a:lnTo>
                    <a:pt x="269" y="397"/>
                  </a:lnTo>
                  <a:lnTo>
                    <a:pt x="267" y="395"/>
                  </a:lnTo>
                  <a:lnTo>
                    <a:pt x="263" y="393"/>
                  </a:lnTo>
                  <a:lnTo>
                    <a:pt x="259" y="390"/>
                  </a:lnTo>
                  <a:lnTo>
                    <a:pt x="257" y="388"/>
                  </a:lnTo>
                  <a:lnTo>
                    <a:pt x="259" y="388"/>
                  </a:lnTo>
                  <a:lnTo>
                    <a:pt x="259" y="384"/>
                  </a:lnTo>
                  <a:lnTo>
                    <a:pt x="257" y="382"/>
                  </a:lnTo>
                  <a:lnTo>
                    <a:pt x="257" y="378"/>
                  </a:lnTo>
                  <a:lnTo>
                    <a:pt x="253" y="376"/>
                  </a:lnTo>
                  <a:lnTo>
                    <a:pt x="255" y="372"/>
                  </a:lnTo>
                  <a:lnTo>
                    <a:pt x="255" y="367"/>
                  </a:lnTo>
                  <a:lnTo>
                    <a:pt x="253" y="363"/>
                  </a:lnTo>
                  <a:lnTo>
                    <a:pt x="251" y="355"/>
                  </a:lnTo>
                  <a:lnTo>
                    <a:pt x="247" y="351"/>
                  </a:lnTo>
                  <a:lnTo>
                    <a:pt x="246" y="349"/>
                  </a:lnTo>
                  <a:lnTo>
                    <a:pt x="246" y="349"/>
                  </a:lnTo>
                  <a:lnTo>
                    <a:pt x="246" y="349"/>
                  </a:lnTo>
                  <a:lnTo>
                    <a:pt x="246" y="340"/>
                  </a:lnTo>
                  <a:lnTo>
                    <a:pt x="246" y="336"/>
                  </a:lnTo>
                  <a:lnTo>
                    <a:pt x="244" y="334"/>
                  </a:lnTo>
                  <a:lnTo>
                    <a:pt x="244" y="334"/>
                  </a:lnTo>
                  <a:lnTo>
                    <a:pt x="242" y="332"/>
                  </a:lnTo>
                  <a:lnTo>
                    <a:pt x="242" y="330"/>
                  </a:lnTo>
                  <a:lnTo>
                    <a:pt x="242" y="330"/>
                  </a:lnTo>
                  <a:lnTo>
                    <a:pt x="244" y="330"/>
                  </a:lnTo>
                  <a:lnTo>
                    <a:pt x="244" y="328"/>
                  </a:lnTo>
                  <a:lnTo>
                    <a:pt x="247" y="326"/>
                  </a:lnTo>
                  <a:lnTo>
                    <a:pt x="247" y="324"/>
                  </a:lnTo>
                  <a:lnTo>
                    <a:pt x="247" y="322"/>
                  </a:lnTo>
                  <a:lnTo>
                    <a:pt x="249" y="315"/>
                  </a:lnTo>
                  <a:lnTo>
                    <a:pt x="251" y="313"/>
                  </a:lnTo>
                  <a:lnTo>
                    <a:pt x="255" y="315"/>
                  </a:lnTo>
                  <a:lnTo>
                    <a:pt x="259" y="315"/>
                  </a:lnTo>
                  <a:lnTo>
                    <a:pt x="265" y="320"/>
                  </a:lnTo>
                  <a:lnTo>
                    <a:pt x="269" y="326"/>
                  </a:lnTo>
                  <a:lnTo>
                    <a:pt x="269" y="328"/>
                  </a:lnTo>
                  <a:lnTo>
                    <a:pt x="271" y="330"/>
                  </a:lnTo>
                  <a:lnTo>
                    <a:pt x="274" y="336"/>
                  </a:lnTo>
                  <a:lnTo>
                    <a:pt x="276" y="338"/>
                  </a:lnTo>
                  <a:lnTo>
                    <a:pt x="280" y="340"/>
                  </a:lnTo>
                  <a:lnTo>
                    <a:pt x="284" y="340"/>
                  </a:lnTo>
                  <a:lnTo>
                    <a:pt x="286" y="340"/>
                  </a:lnTo>
                  <a:lnTo>
                    <a:pt x="286" y="338"/>
                  </a:lnTo>
                  <a:lnTo>
                    <a:pt x="286" y="336"/>
                  </a:lnTo>
                  <a:lnTo>
                    <a:pt x="286" y="334"/>
                  </a:lnTo>
                  <a:lnTo>
                    <a:pt x="286" y="334"/>
                  </a:lnTo>
                  <a:lnTo>
                    <a:pt x="288" y="334"/>
                  </a:lnTo>
                  <a:lnTo>
                    <a:pt x="294" y="334"/>
                  </a:lnTo>
                  <a:lnTo>
                    <a:pt x="295" y="334"/>
                  </a:lnTo>
                  <a:lnTo>
                    <a:pt x="299" y="338"/>
                  </a:lnTo>
                  <a:lnTo>
                    <a:pt x="303" y="340"/>
                  </a:lnTo>
                  <a:lnTo>
                    <a:pt x="303" y="342"/>
                  </a:lnTo>
                  <a:lnTo>
                    <a:pt x="305" y="342"/>
                  </a:lnTo>
                  <a:lnTo>
                    <a:pt x="309" y="338"/>
                  </a:lnTo>
                  <a:lnTo>
                    <a:pt x="315" y="338"/>
                  </a:lnTo>
                  <a:lnTo>
                    <a:pt x="317" y="343"/>
                  </a:lnTo>
                  <a:lnTo>
                    <a:pt x="317" y="345"/>
                  </a:lnTo>
                  <a:lnTo>
                    <a:pt x="317" y="347"/>
                  </a:lnTo>
                  <a:lnTo>
                    <a:pt x="319" y="347"/>
                  </a:lnTo>
                  <a:lnTo>
                    <a:pt x="322" y="347"/>
                  </a:lnTo>
                  <a:lnTo>
                    <a:pt x="330" y="351"/>
                  </a:lnTo>
                  <a:lnTo>
                    <a:pt x="332" y="351"/>
                  </a:lnTo>
                  <a:lnTo>
                    <a:pt x="334" y="349"/>
                  </a:lnTo>
                  <a:lnTo>
                    <a:pt x="336" y="349"/>
                  </a:lnTo>
                  <a:lnTo>
                    <a:pt x="336" y="351"/>
                  </a:lnTo>
                  <a:lnTo>
                    <a:pt x="336" y="353"/>
                  </a:lnTo>
                  <a:lnTo>
                    <a:pt x="336" y="353"/>
                  </a:lnTo>
                  <a:lnTo>
                    <a:pt x="334" y="355"/>
                  </a:lnTo>
                  <a:lnTo>
                    <a:pt x="332" y="357"/>
                  </a:lnTo>
                  <a:close/>
                  <a:moveTo>
                    <a:pt x="11" y="19"/>
                  </a:moveTo>
                  <a:lnTo>
                    <a:pt x="13" y="34"/>
                  </a:lnTo>
                  <a:lnTo>
                    <a:pt x="13" y="34"/>
                  </a:lnTo>
                  <a:lnTo>
                    <a:pt x="21" y="48"/>
                  </a:lnTo>
                  <a:lnTo>
                    <a:pt x="25" y="57"/>
                  </a:lnTo>
                  <a:lnTo>
                    <a:pt x="25" y="57"/>
                  </a:lnTo>
                  <a:lnTo>
                    <a:pt x="25" y="59"/>
                  </a:lnTo>
                  <a:lnTo>
                    <a:pt x="25" y="65"/>
                  </a:lnTo>
                  <a:lnTo>
                    <a:pt x="25" y="65"/>
                  </a:lnTo>
                  <a:lnTo>
                    <a:pt x="25" y="67"/>
                  </a:lnTo>
                  <a:lnTo>
                    <a:pt x="23" y="65"/>
                  </a:lnTo>
                  <a:lnTo>
                    <a:pt x="17" y="57"/>
                  </a:lnTo>
                  <a:lnTo>
                    <a:pt x="13" y="54"/>
                  </a:lnTo>
                  <a:lnTo>
                    <a:pt x="13" y="54"/>
                  </a:lnTo>
                  <a:lnTo>
                    <a:pt x="11" y="54"/>
                  </a:lnTo>
                  <a:lnTo>
                    <a:pt x="9" y="54"/>
                  </a:lnTo>
                  <a:lnTo>
                    <a:pt x="7" y="52"/>
                  </a:lnTo>
                  <a:lnTo>
                    <a:pt x="5" y="50"/>
                  </a:lnTo>
                  <a:lnTo>
                    <a:pt x="7" y="48"/>
                  </a:lnTo>
                  <a:lnTo>
                    <a:pt x="5" y="36"/>
                  </a:lnTo>
                  <a:lnTo>
                    <a:pt x="5" y="31"/>
                  </a:lnTo>
                  <a:lnTo>
                    <a:pt x="5" y="17"/>
                  </a:lnTo>
                  <a:lnTo>
                    <a:pt x="5" y="17"/>
                  </a:lnTo>
                  <a:lnTo>
                    <a:pt x="5" y="17"/>
                  </a:lnTo>
                  <a:lnTo>
                    <a:pt x="4" y="15"/>
                  </a:lnTo>
                  <a:lnTo>
                    <a:pt x="0" y="8"/>
                  </a:lnTo>
                  <a:lnTo>
                    <a:pt x="2" y="6"/>
                  </a:lnTo>
                  <a:lnTo>
                    <a:pt x="2" y="6"/>
                  </a:lnTo>
                  <a:lnTo>
                    <a:pt x="5" y="6"/>
                  </a:lnTo>
                  <a:lnTo>
                    <a:pt x="9" y="2"/>
                  </a:lnTo>
                  <a:lnTo>
                    <a:pt x="15" y="0"/>
                  </a:lnTo>
                  <a:lnTo>
                    <a:pt x="17" y="2"/>
                  </a:lnTo>
                  <a:lnTo>
                    <a:pt x="19" y="4"/>
                  </a:lnTo>
                  <a:lnTo>
                    <a:pt x="13" y="15"/>
                  </a:lnTo>
                  <a:lnTo>
                    <a:pt x="11" y="15"/>
                  </a:lnTo>
                  <a:lnTo>
                    <a:pt x="11" y="19"/>
                  </a:lnTo>
                  <a:close/>
                  <a:moveTo>
                    <a:pt x="1190" y="702"/>
                  </a:moveTo>
                  <a:lnTo>
                    <a:pt x="1175" y="724"/>
                  </a:lnTo>
                  <a:lnTo>
                    <a:pt x="1123" y="800"/>
                  </a:lnTo>
                  <a:lnTo>
                    <a:pt x="1096" y="781"/>
                  </a:lnTo>
                  <a:lnTo>
                    <a:pt x="1073" y="814"/>
                  </a:lnTo>
                  <a:lnTo>
                    <a:pt x="1077" y="816"/>
                  </a:lnTo>
                  <a:lnTo>
                    <a:pt x="1058" y="843"/>
                  </a:lnTo>
                  <a:lnTo>
                    <a:pt x="1004" y="804"/>
                  </a:lnTo>
                  <a:lnTo>
                    <a:pt x="918" y="741"/>
                  </a:lnTo>
                  <a:lnTo>
                    <a:pt x="852" y="693"/>
                  </a:lnTo>
                  <a:lnTo>
                    <a:pt x="860" y="683"/>
                  </a:lnTo>
                  <a:lnTo>
                    <a:pt x="841" y="668"/>
                  </a:lnTo>
                  <a:lnTo>
                    <a:pt x="833" y="677"/>
                  </a:lnTo>
                  <a:lnTo>
                    <a:pt x="824" y="670"/>
                  </a:lnTo>
                  <a:lnTo>
                    <a:pt x="816" y="679"/>
                  </a:lnTo>
                  <a:lnTo>
                    <a:pt x="806" y="672"/>
                  </a:lnTo>
                  <a:lnTo>
                    <a:pt x="812" y="664"/>
                  </a:lnTo>
                  <a:lnTo>
                    <a:pt x="756" y="620"/>
                  </a:lnTo>
                  <a:lnTo>
                    <a:pt x="749" y="628"/>
                  </a:lnTo>
                  <a:lnTo>
                    <a:pt x="745" y="626"/>
                  </a:lnTo>
                  <a:lnTo>
                    <a:pt x="737" y="635"/>
                  </a:lnTo>
                  <a:lnTo>
                    <a:pt x="728" y="628"/>
                  </a:lnTo>
                  <a:lnTo>
                    <a:pt x="720" y="637"/>
                  </a:lnTo>
                  <a:lnTo>
                    <a:pt x="710" y="629"/>
                  </a:lnTo>
                  <a:lnTo>
                    <a:pt x="695" y="649"/>
                  </a:lnTo>
                  <a:lnTo>
                    <a:pt x="693" y="645"/>
                  </a:lnTo>
                  <a:lnTo>
                    <a:pt x="685" y="654"/>
                  </a:lnTo>
                  <a:lnTo>
                    <a:pt x="676" y="647"/>
                  </a:lnTo>
                  <a:lnTo>
                    <a:pt x="660" y="666"/>
                  </a:lnTo>
                  <a:lnTo>
                    <a:pt x="651" y="658"/>
                  </a:lnTo>
                  <a:lnTo>
                    <a:pt x="643" y="668"/>
                  </a:lnTo>
                  <a:lnTo>
                    <a:pt x="639" y="664"/>
                  </a:lnTo>
                  <a:lnTo>
                    <a:pt x="626" y="683"/>
                  </a:lnTo>
                  <a:lnTo>
                    <a:pt x="616" y="676"/>
                  </a:lnTo>
                  <a:lnTo>
                    <a:pt x="601" y="695"/>
                  </a:lnTo>
                  <a:lnTo>
                    <a:pt x="589" y="685"/>
                  </a:lnTo>
                  <a:lnTo>
                    <a:pt x="574" y="702"/>
                  </a:lnTo>
                  <a:lnTo>
                    <a:pt x="564" y="697"/>
                  </a:lnTo>
                  <a:lnTo>
                    <a:pt x="549" y="714"/>
                  </a:lnTo>
                  <a:lnTo>
                    <a:pt x="545" y="712"/>
                  </a:lnTo>
                  <a:lnTo>
                    <a:pt x="537" y="722"/>
                  </a:lnTo>
                  <a:lnTo>
                    <a:pt x="528" y="714"/>
                  </a:lnTo>
                  <a:lnTo>
                    <a:pt x="520" y="724"/>
                  </a:lnTo>
                  <a:lnTo>
                    <a:pt x="511" y="716"/>
                  </a:lnTo>
                  <a:lnTo>
                    <a:pt x="495" y="735"/>
                  </a:lnTo>
                  <a:lnTo>
                    <a:pt x="493" y="733"/>
                  </a:lnTo>
                  <a:lnTo>
                    <a:pt x="486" y="741"/>
                  </a:lnTo>
                  <a:lnTo>
                    <a:pt x="476" y="735"/>
                  </a:lnTo>
                  <a:lnTo>
                    <a:pt x="463" y="752"/>
                  </a:lnTo>
                  <a:lnTo>
                    <a:pt x="457" y="752"/>
                  </a:lnTo>
                  <a:lnTo>
                    <a:pt x="449" y="750"/>
                  </a:lnTo>
                  <a:lnTo>
                    <a:pt x="438" y="748"/>
                  </a:lnTo>
                  <a:lnTo>
                    <a:pt x="436" y="748"/>
                  </a:lnTo>
                  <a:lnTo>
                    <a:pt x="432" y="750"/>
                  </a:lnTo>
                  <a:lnTo>
                    <a:pt x="428" y="756"/>
                  </a:lnTo>
                  <a:lnTo>
                    <a:pt x="416" y="752"/>
                  </a:lnTo>
                  <a:lnTo>
                    <a:pt x="413" y="754"/>
                  </a:lnTo>
                  <a:lnTo>
                    <a:pt x="409" y="750"/>
                  </a:lnTo>
                  <a:lnTo>
                    <a:pt x="401" y="752"/>
                  </a:lnTo>
                  <a:lnTo>
                    <a:pt x="397" y="750"/>
                  </a:lnTo>
                  <a:lnTo>
                    <a:pt x="401" y="745"/>
                  </a:lnTo>
                  <a:lnTo>
                    <a:pt x="397" y="737"/>
                  </a:lnTo>
                  <a:lnTo>
                    <a:pt x="386" y="729"/>
                  </a:lnTo>
                  <a:lnTo>
                    <a:pt x="382" y="722"/>
                  </a:lnTo>
                  <a:lnTo>
                    <a:pt x="395" y="725"/>
                  </a:lnTo>
                  <a:lnTo>
                    <a:pt x="395" y="731"/>
                  </a:lnTo>
                  <a:lnTo>
                    <a:pt x="401" y="733"/>
                  </a:lnTo>
                  <a:lnTo>
                    <a:pt x="405" y="729"/>
                  </a:lnTo>
                  <a:lnTo>
                    <a:pt x="416" y="725"/>
                  </a:lnTo>
                  <a:lnTo>
                    <a:pt x="422" y="722"/>
                  </a:lnTo>
                  <a:lnTo>
                    <a:pt x="432" y="704"/>
                  </a:lnTo>
                  <a:lnTo>
                    <a:pt x="440" y="693"/>
                  </a:lnTo>
                  <a:lnTo>
                    <a:pt x="438" y="676"/>
                  </a:lnTo>
                  <a:lnTo>
                    <a:pt x="443" y="662"/>
                  </a:lnTo>
                  <a:lnTo>
                    <a:pt x="449" y="658"/>
                  </a:lnTo>
                  <a:lnTo>
                    <a:pt x="451" y="666"/>
                  </a:lnTo>
                  <a:lnTo>
                    <a:pt x="459" y="654"/>
                  </a:lnTo>
                  <a:lnTo>
                    <a:pt x="465" y="654"/>
                  </a:lnTo>
                  <a:lnTo>
                    <a:pt x="470" y="652"/>
                  </a:lnTo>
                  <a:lnTo>
                    <a:pt x="472" y="652"/>
                  </a:lnTo>
                  <a:lnTo>
                    <a:pt x="478" y="651"/>
                  </a:lnTo>
                  <a:lnTo>
                    <a:pt x="480" y="652"/>
                  </a:lnTo>
                  <a:lnTo>
                    <a:pt x="484" y="652"/>
                  </a:lnTo>
                  <a:lnTo>
                    <a:pt x="488" y="643"/>
                  </a:lnTo>
                  <a:lnTo>
                    <a:pt x="489" y="628"/>
                  </a:lnTo>
                  <a:lnTo>
                    <a:pt x="495" y="616"/>
                  </a:lnTo>
                  <a:lnTo>
                    <a:pt x="497" y="601"/>
                  </a:lnTo>
                  <a:lnTo>
                    <a:pt x="497" y="593"/>
                  </a:lnTo>
                  <a:lnTo>
                    <a:pt x="503" y="585"/>
                  </a:lnTo>
                  <a:lnTo>
                    <a:pt x="503" y="583"/>
                  </a:lnTo>
                  <a:lnTo>
                    <a:pt x="503" y="581"/>
                  </a:lnTo>
                  <a:lnTo>
                    <a:pt x="503" y="581"/>
                  </a:lnTo>
                  <a:lnTo>
                    <a:pt x="503" y="578"/>
                  </a:lnTo>
                  <a:lnTo>
                    <a:pt x="503" y="576"/>
                  </a:lnTo>
                  <a:lnTo>
                    <a:pt x="505" y="572"/>
                  </a:lnTo>
                  <a:lnTo>
                    <a:pt x="507" y="568"/>
                  </a:lnTo>
                  <a:lnTo>
                    <a:pt x="507" y="566"/>
                  </a:lnTo>
                  <a:lnTo>
                    <a:pt x="509" y="564"/>
                  </a:lnTo>
                  <a:lnTo>
                    <a:pt x="509" y="564"/>
                  </a:lnTo>
                  <a:lnTo>
                    <a:pt x="511" y="564"/>
                  </a:lnTo>
                  <a:lnTo>
                    <a:pt x="513" y="562"/>
                  </a:lnTo>
                  <a:lnTo>
                    <a:pt x="516" y="560"/>
                  </a:lnTo>
                  <a:lnTo>
                    <a:pt x="516" y="558"/>
                  </a:lnTo>
                  <a:lnTo>
                    <a:pt x="516" y="557"/>
                  </a:lnTo>
                  <a:lnTo>
                    <a:pt x="516" y="555"/>
                  </a:lnTo>
                  <a:lnTo>
                    <a:pt x="516" y="555"/>
                  </a:lnTo>
                  <a:lnTo>
                    <a:pt x="514" y="555"/>
                  </a:lnTo>
                  <a:lnTo>
                    <a:pt x="514" y="555"/>
                  </a:lnTo>
                  <a:lnTo>
                    <a:pt x="514" y="557"/>
                  </a:lnTo>
                  <a:lnTo>
                    <a:pt x="509" y="558"/>
                  </a:lnTo>
                  <a:lnTo>
                    <a:pt x="509" y="558"/>
                  </a:lnTo>
                  <a:lnTo>
                    <a:pt x="507" y="558"/>
                  </a:lnTo>
                  <a:lnTo>
                    <a:pt x="507" y="558"/>
                  </a:lnTo>
                  <a:lnTo>
                    <a:pt x="505" y="558"/>
                  </a:lnTo>
                  <a:lnTo>
                    <a:pt x="507" y="553"/>
                  </a:lnTo>
                  <a:lnTo>
                    <a:pt x="509" y="549"/>
                  </a:lnTo>
                  <a:lnTo>
                    <a:pt x="509" y="549"/>
                  </a:lnTo>
                  <a:lnTo>
                    <a:pt x="509" y="549"/>
                  </a:lnTo>
                  <a:lnTo>
                    <a:pt x="509" y="547"/>
                  </a:lnTo>
                  <a:lnTo>
                    <a:pt x="507" y="545"/>
                  </a:lnTo>
                  <a:lnTo>
                    <a:pt x="505" y="545"/>
                  </a:lnTo>
                  <a:lnTo>
                    <a:pt x="505" y="547"/>
                  </a:lnTo>
                  <a:lnTo>
                    <a:pt x="503" y="547"/>
                  </a:lnTo>
                  <a:lnTo>
                    <a:pt x="501" y="547"/>
                  </a:lnTo>
                  <a:lnTo>
                    <a:pt x="499" y="547"/>
                  </a:lnTo>
                  <a:lnTo>
                    <a:pt x="497" y="549"/>
                  </a:lnTo>
                  <a:lnTo>
                    <a:pt x="497" y="551"/>
                  </a:lnTo>
                  <a:lnTo>
                    <a:pt x="495" y="553"/>
                  </a:lnTo>
                  <a:lnTo>
                    <a:pt x="491" y="558"/>
                  </a:lnTo>
                  <a:lnTo>
                    <a:pt x="486" y="562"/>
                  </a:lnTo>
                  <a:lnTo>
                    <a:pt x="484" y="562"/>
                  </a:lnTo>
                  <a:lnTo>
                    <a:pt x="480" y="560"/>
                  </a:lnTo>
                  <a:lnTo>
                    <a:pt x="478" y="558"/>
                  </a:lnTo>
                  <a:lnTo>
                    <a:pt x="476" y="558"/>
                  </a:lnTo>
                  <a:lnTo>
                    <a:pt x="474" y="557"/>
                  </a:lnTo>
                  <a:lnTo>
                    <a:pt x="472" y="553"/>
                  </a:lnTo>
                  <a:lnTo>
                    <a:pt x="470" y="555"/>
                  </a:lnTo>
                  <a:lnTo>
                    <a:pt x="470" y="555"/>
                  </a:lnTo>
                  <a:lnTo>
                    <a:pt x="468" y="555"/>
                  </a:lnTo>
                  <a:lnTo>
                    <a:pt x="465" y="553"/>
                  </a:lnTo>
                  <a:lnTo>
                    <a:pt x="459" y="551"/>
                  </a:lnTo>
                  <a:lnTo>
                    <a:pt x="453" y="551"/>
                  </a:lnTo>
                  <a:lnTo>
                    <a:pt x="447" y="551"/>
                  </a:lnTo>
                  <a:lnTo>
                    <a:pt x="441" y="549"/>
                  </a:lnTo>
                  <a:lnTo>
                    <a:pt x="438" y="547"/>
                  </a:lnTo>
                  <a:lnTo>
                    <a:pt x="426" y="543"/>
                  </a:lnTo>
                  <a:lnTo>
                    <a:pt x="422" y="541"/>
                  </a:lnTo>
                  <a:lnTo>
                    <a:pt x="413" y="535"/>
                  </a:lnTo>
                  <a:lnTo>
                    <a:pt x="407" y="532"/>
                  </a:lnTo>
                  <a:lnTo>
                    <a:pt x="405" y="530"/>
                  </a:lnTo>
                  <a:lnTo>
                    <a:pt x="401" y="526"/>
                  </a:lnTo>
                  <a:lnTo>
                    <a:pt x="393" y="518"/>
                  </a:lnTo>
                  <a:lnTo>
                    <a:pt x="388" y="509"/>
                  </a:lnTo>
                  <a:lnTo>
                    <a:pt x="386" y="505"/>
                  </a:lnTo>
                  <a:lnTo>
                    <a:pt x="386" y="505"/>
                  </a:lnTo>
                  <a:lnTo>
                    <a:pt x="386" y="501"/>
                  </a:lnTo>
                  <a:lnTo>
                    <a:pt x="390" y="493"/>
                  </a:lnTo>
                  <a:lnTo>
                    <a:pt x="390" y="491"/>
                  </a:lnTo>
                  <a:lnTo>
                    <a:pt x="392" y="489"/>
                  </a:lnTo>
                  <a:lnTo>
                    <a:pt x="392" y="489"/>
                  </a:lnTo>
                  <a:lnTo>
                    <a:pt x="393" y="489"/>
                  </a:lnTo>
                  <a:lnTo>
                    <a:pt x="395" y="489"/>
                  </a:lnTo>
                  <a:lnTo>
                    <a:pt x="395" y="489"/>
                  </a:lnTo>
                  <a:lnTo>
                    <a:pt x="397" y="491"/>
                  </a:lnTo>
                  <a:lnTo>
                    <a:pt x="399" y="491"/>
                  </a:lnTo>
                  <a:lnTo>
                    <a:pt x="399" y="489"/>
                  </a:lnTo>
                  <a:lnTo>
                    <a:pt x="399" y="482"/>
                  </a:lnTo>
                  <a:lnTo>
                    <a:pt x="397" y="474"/>
                  </a:lnTo>
                  <a:lnTo>
                    <a:pt x="395" y="472"/>
                  </a:lnTo>
                  <a:lnTo>
                    <a:pt x="393" y="468"/>
                  </a:lnTo>
                  <a:lnTo>
                    <a:pt x="395" y="459"/>
                  </a:lnTo>
                  <a:lnTo>
                    <a:pt x="397" y="453"/>
                  </a:lnTo>
                  <a:lnTo>
                    <a:pt x="397" y="453"/>
                  </a:lnTo>
                  <a:lnTo>
                    <a:pt x="399" y="453"/>
                  </a:lnTo>
                  <a:lnTo>
                    <a:pt x="399" y="451"/>
                  </a:lnTo>
                  <a:lnTo>
                    <a:pt x="399" y="449"/>
                  </a:lnTo>
                  <a:lnTo>
                    <a:pt x="397" y="447"/>
                  </a:lnTo>
                  <a:lnTo>
                    <a:pt x="397" y="447"/>
                  </a:lnTo>
                  <a:lnTo>
                    <a:pt x="397" y="443"/>
                  </a:lnTo>
                  <a:lnTo>
                    <a:pt x="397" y="441"/>
                  </a:lnTo>
                  <a:lnTo>
                    <a:pt x="397" y="439"/>
                  </a:lnTo>
                  <a:lnTo>
                    <a:pt x="397" y="438"/>
                  </a:lnTo>
                  <a:lnTo>
                    <a:pt x="397" y="438"/>
                  </a:lnTo>
                  <a:lnTo>
                    <a:pt x="397" y="436"/>
                  </a:lnTo>
                  <a:lnTo>
                    <a:pt x="397" y="432"/>
                  </a:lnTo>
                  <a:lnTo>
                    <a:pt x="395" y="430"/>
                  </a:lnTo>
                  <a:lnTo>
                    <a:pt x="393" y="428"/>
                  </a:lnTo>
                  <a:lnTo>
                    <a:pt x="392" y="424"/>
                  </a:lnTo>
                  <a:lnTo>
                    <a:pt x="390" y="420"/>
                  </a:lnTo>
                  <a:lnTo>
                    <a:pt x="388" y="414"/>
                  </a:lnTo>
                  <a:lnTo>
                    <a:pt x="388" y="411"/>
                  </a:lnTo>
                  <a:lnTo>
                    <a:pt x="388" y="405"/>
                  </a:lnTo>
                  <a:lnTo>
                    <a:pt x="388" y="397"/>
                  </a:lnTo>
                  <a:lnTo>
                    <a:pt x="390" y="397"/>
                  </a:lnTo>
                  <a:lnTo>
                    <a:pt x="390" y="395"/>
                  </a:lnTo>
                  <a:lnTo>
                    <a:pt x="392" y="395"/>
                  </a:lnTo>
                  <a:lnTo>
                    <a:pt x="393" y="397"/>
                  </a:lnTo>
                  <a:lnTo>
                    <a:pt x="395" y="397"/>
                  </a:lnTo>
                  <a:lnTo>
                    <a:pt x="397" y="399"/>
                  </a:lnTo>
                  <a:lnTo>
                    <a:pt x="399" y="399"/>
                  </a:lnTo>
                  <a:lnTo>
                    <a:pt x="405" y="397"/>
                  </a:lnTo>
                  <a:lnTo>
                    <a:pt x="407" y="395"/>
                  </a:lnTo>
                  <a:lnTo>
                    <a:pt x="407" y="395"/>
                  </a:lnTo>
                  <a:lnTo>
                    <a:pt x="407" y="393"/>
                  </a:lnTo>
                  <a:lnTo>
                    <a:pt x="407" y="393"/>
                  </a:lnTo>
                  <a:lnTo>
                    <a:pt x="405" y="391"/>
                  </a:lnTo>
                  <a:lnTo>
                    <a:pt x="403" y="390"/>
                  </a:lnTo>
                  <a:lnTo>
                    <a:pt x="392" y="388"/>
                  </a:lnTo>
                  <a:lnTo>
                    <a:pt x="388" y="386"/>
                  </a:lnTo>
                  <a:lnTo>
                    <a:pt x="384" y="378"/>
                  </a:lnTo>
                  <a:lnTo>
                    <a:pt x="384" y="378"/>
                  </a:lnTo>
                  <a:lnTo>
                    <a:pt x="384" y="374"/>
                  </a:lnTo>
                  <a:lnTo>
                    <a:pt x="384" y="372"/>
                  </a:lnTo>
                  <a:lnTo>
                    <a:pt x="384" y="372"/>
                  </a:lnTo>
                  <a:lnTo>
                    <a:pt x="386" y="370"/>
                  </a:lnTo>
                  <a:lnTo>
                    <a:pt x="390" y="370"/>
                  </a:lnTo>
                  <a:lnTo>
                    <a:pt x="390" y="370"/>
                  </a:lnTo>
                  <a:lnTo>
                    <a:pt x="392" y="372"/>
                  </a:lnTo>
                  <a:lnTo>
                    <a:pt x="392" y="374"/>
                  </a:lnTo>
                  <a:lnTo>
                    <a:pt x="393" y="374"/>
                  </a:lnTo>
                  <a:lnTo>
                    <a:pt x="395" y="376"/>
                  </a:lnTo>
                  <a:lnTo>
                    <a:pt x="403" y="376"/>
                  </a:lnTo>
                  <a:lnTo>
                    <a:pt x="405" y="374"/>
                  </a:lnTo>
                  <a:lnTo>
                    <a:pt x="407" y="374"/>
                  </a:lnTo>
                  <a:lnTo>
                    <a:pt x="415" y="374"/>
                  </a:lnTo>
                  <a:lnTo>
                    <a:pt x="416" y="374"/>
                  </a:lnTo>
                  <a:lnTo>
                    <a:pt x="416" y="374"/>
                  </a:lnTo>
                  <a:lnTo>
                    <a:pt x="416" y="376"/>
                  </a:lnTo>
                  <a:lnTo>
                    <a:pt x="420" y="376"/>
                  </a:lnTo>
                  <a:lnTo>
                    <a:pt x="422" y="376"/>
                  </a:lnTo>
                  <a:lnTo>
                    <a:pt x="422" y="376"/>
                  </a:lnTo>
                  <a:lnTo>
                    <a:pt x="424" y="374"/>
                  </a:lnTo>
                  <a:lnTo>
                    <a:pt x="424" y="374"/>
                  </a:lnTo>
                  <a:lnTo>
                    <a:pt x="424" y="370"/>
                  </a:lnTo>
                  <a:lnTo>
                    <a:pt x="424" y="368"/>
                  </a:lnTo>
                  <a:lnTo>
                    <a:pt x="424" y="368"/>
                  </a:lnTo>
                  <a:lnTo>
                    <a:pt x="424" y="367"/>
                  </a:lnTo>
                  <a:lnTo>
                    <a:pt x="426" y="365"/>
                  </a:lnTo>
                  <a:lnTo>
                    <a:pt x="426" y="365"/>
                  </a:lnTo>
                  <a:lnTo>
                    <a:pt x="426" y="365"/>
                  </a:lnTo>
                  <a:lnTo>
                    <a:pt x="426" y="367"/>
                  </a:lnTo>
                  <a:lnTo>
                    <a:pt x="430" y="367"/>
                  </a:lnTo>
                  <a:lnTo>
                    <a:pt x="432" y="368"/>
                  </a:lnTo>
                  <a:lnTo>
                    <a:pt x="434" y="368"/>
                  </a:lnTo>
                  <a:lnTo>
                    <a:pt x="434" y="367"/>
                  </a:lnTo>
                  <a:lnTo>
                    <a:pt x="430" y="363"/>
                  </a:lnTo>
                  <a:lnTo>
                    <a:pt x="430" y="363"/>
                  </a:lnTo>
                  <a:lnTo>
                    <a:pt x="430" y="361"/>
                  </a:lnTo>
                  <a:lnTo>
                    <a:pt x="430" y="361"/>
                  </a:lnTo>
                  <a:lnTo>
                    <a:pt x="436" y="357"/>
                  </a:lnTo>
                  <a:lnTo>
                    <a:pt x="443" y="355"/>
                  </a:lnTo>
                  <a:lnTo>
                    <a:pt x="443" y="355"/>
                  </a:lnTo>
                  <a:lnTo>
                    <a:pt x="443" y="355"/>
                  </a:lnTo>
                  <a:lnTo>
                    <a:pt x="445" y="355"/>
                  </a:lnTo>
                  <a:lnTo>
                    <a:pt x="447" y="355"/>
                  </a:lnTo>
                  <a:lnTo>
                    <a:pt x="447" y="353"/>
                  </a:lnTo>
                  <a:lnTo>
                    <a:pt x="445" y="353"/>
                  </a:lnTo>
                  <a:lnTo>
                    <a:pt x="440" y="353"/>
                  </a:lnTo>
                  <a:lnTo>
                    <a:pt x="438" y="353"/>
                  </a:lnTo>
                  <a:lnTo>
                    <a:pt x="436" y="355"/>
                  </a:lnTo>
                  <a:lnTo>
                    <a:pt x="430" y="355"/>
                  </a:lnTo>
                  <a:lnTo>
                    <a:pt x="426" y="355"/>
                  </a:lnTo>
                  <a:lnTo>
                    <a:pt x="424" y="353"/>
                  </a:lnTo>
                  <a:lnTo>
                    <a:pt x="426" y="351"/>
                  </a:lnTo>
                  <a:lnTo>
                    <a:pt x="426" y="345"/>
                  </a:lnTo>
                  <a:lnTo>
                    <a:pt x="428" y="343"/>
                  </a:lnTo>
                  <a:lnTo>
                    <a:pt x="432" y="345"/>
                  </a:lnTo>
                  <a:lnTo>
                    <a:pt x="457" y="355"/>
                  </a:lnTo>
                  <a:lnTo>
                    <a:pt x="465" y="365"/>
                  </a:lnTo>
                  <a:lnTo>
                    <a:pt x="466" y="372"/>
                  </a:lnTo>
                  <a:lnTo>
                    <a:pt x="486" y="380"/>
                  </a:lnTo>
                  <a:lnTo>
                    <a:pt x="493" y="380"/>
                  </a:lnTo>
                  <a:lnTo>
                    <a:pt x="495" y="372"/>
                  </a:lnTo>
                  <a:lnTo>
                    <a:pt x="501" y="365"/>
                  </a:lnTo>
                  <a:lnTo>
                    <a:pt x="503" y="370"/>
                  </a:lnTo>
                  <a:lnTo>
                    <a:pt x="520" y="370"/>
                  </a:lnTo>
                  <a:lnTo>
                    <a:pt x="532" y="351"/>
                  </a:lnTo>
                  <a:lnTo>
                    <a:pt x="553" y="374"/>
                  </a:lnTo>
                  <a:lnTo>
                    <a:pt x="559" y="368"/>
                  </a:lnTo>
                  <a:lnTo>
                    <a:pt x="570" y="365"/>
                  </a:lnTo>
                  <a:lnTo>
                    <a:pt x="582" y="380"/>
                  </a:lnTo>
                  <a:lnTo>
                    <a:pt x="589" y="382"/>
                  </a:lnTo>
                  <a:lnTo>
                    <a:pt x="603" y="390"/>
                  </a:lnTo>
                  <a:lnTo>
                    <a:pt x="610" y="388"/>
                  </a:lnTo>
                  <a:lnTo>
                    <a:pt x="624" y="397"/>
                  </a:lnTo>
                  <a:lnTo>
                    <a:pt x="622" y="405"/>
                  </a:lnTo>
                  <a:lnTo>
                    <a:pt x="630" y="409"/>
                  </a:lnTo>
                  <a:lnTo>
                    <a:pt x="643" y="428"/>
                  </a:lnTo>
                  <a:lnTo>
                    <a:pt x="651" y="432"/>
                  </a:lnTo>
                  <a:lnTo>
                    <a:pt x="664" y="436"/>
                  </a:lnTo>
                  <a:lnTo>
                    <a:pt x="680" y="441"/>
                  </a:lnTo>
                  <a:lnTo>
                    <a:pt x="701" y="453"/>
                  </a:lnTo>
                  <a:lnTo>
                    <a:pt x="716" y="451"/>
                  </a:lnTo>
                  <a:lnTo>
                    <a:pt x="730" y="453"/>
                  </a:lnTo>
                  <a:lnTo>
                    <a:pt x="741" y="459"/>
                  </a:lnTo>
                  <a:lnTo>
                    <a:pt x="758" y="462"/>
                  </a:lnTo>
                  <a:lnTo>
                    <a:pt x="768" y="468"/>
                  </a:lnTo>
                  <a:lnTo>
                    <a:pt x="756" y="451"/>
                  </a:lnTo>
                  <a:lnTo>
                    <a:pt x="760" y="441"/>
                  </a:lnTo>
                  <a:lnTo>
                    <a:pt x="827" y="493"/>
                  </a:lnTo>
                  <a:lnTo>
                    <a:pt x="833" y="486"/>
                  </a:lnTo>
                  <a:lnTo>
                    <a:pt x="872" y="514"/>
                  </a:lnTo>
                  <a:lnTo>
                    <a:pt x="879" y="505"/>
                  </a:lnTo>
                  <a:lnTo>
                    <a:pt x="933" y="545"/>
                  </a:lnTo>
                  <a:lnTo>
                    <a:pt x="958" y="562"/>
                  </a:lnTo>
                  <a:lnTo>
                    <a:pt x="950" y="574"/>
                  </a:lnTo>
                  <a:lnTo>
                    <a:pt x="1054" y="651"/>
                  </a:lnTo>
                  <a:lnTo>
                    <a:pt x="1129" y="704"/>
                  </a:lnTo>
                  <a:lnTo>
                    <a:pt x="1137" y="693"/>
                  </a:lnTo>
                  <a:lnTo>
                    <a:pt x="1156" y="706"/>
                  </a:lnTo>
                  <a:lnTo>
                    <a:pt x="1162" y="697"/>
                  </a:lnTo>
                  <a:lnTo>
                    <a:pt x="1179" y="710"/>
                  </a:lnTo>
                  <a:lnTo>
                    <a:pt x="1187" y="700"/>
                  </a:lnTo>
                  <a:lnTo>
                    <a:pt x="1190" y="702"/>
                  </a:lnTo>
                  <a:close/>
                </a:path>
              </a:pathLst>
            </a:custGeom>
            <a:solidFill>
              <a:srgbClr val="91FF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18" name="Freeform 6320"/>
            <p:cNvSpPr>
              <a:spLocks noEditPoints="1"/>
            </p:cNvSpPr>
            <p:nvPr/>
          </p:nvSpPr>
          <p:spPr bwMode="auto">
            <a:xfrm>
              <a:off x="5153026" y="2030413"/>
              <a:ext cx="1889125" cy="1338263"/>
            </a:xfrm>
            <a:custGeom>
              <a:avLst/>
              <a:gdLst>
                <a:gd name="T0" fmla="*/ 340 w 1190"/>
                <a:gd name="T1" fmla="*/ 370 h 843"/>
                <a:gd name="T2" fmla="*/ 338 w 1190"/>
                <a:gd name="T3" fmla="*/ 393 h 843"/>
                <a:gd name="T4" fmla="*/ 334 w 1190"/>
                <a:gd name="T5" fmla="*/ 401 h 843"/>
                <a:gd name="T6" fmla="*/ 322 w 1190"/>
                <a:gd name="T7" fmla="*/ 428 h 843"/>
                <a:gd name="T8" fmla="*/ 307 w 1190"/>
                <a:gd name="T9" fmla="*/ 424 h 843"/>
                <a:gd name="T10" fmla="*/ 280 w 1190"/>
                <a:gd name="T11" fmla="*/ 424 h 843"/>
                <a:gd name="T12" fmla="*/ 274 w 1190"/>
                <a:gd name="T13" fmla="*/ 413 h 843"/>
                <a:gd name="T14" fmla="*/ 259 w 1190"/>
                <a:gd name="T15" fmla="*/ 388 h 843"/>
                <a:gd name="T16" fmla="*/ 251 w 1190"/>
                <a:gd name="T17" fmla="*/ 355 h 843"/>
                <a:gd name="T18" fmla="*/ 244 w 1190"/>
                <a:gd name="T19" fmla="*/ 334 h 843"/>
                <a:gd name="T20" fmla="*/ 247 w 1190"/>
                <a:gd name="T21" fmla="*/ 322 h 843"/>
                <a:gd name="T22" fmla="*/ 271 w 1190"/>
                <a:gd name="T23" fmla="*/ 330 h 843"/>
                <a:gd name="T24" fmla="*/ 286 w 1190"/>
                <a:gd name="T25" fmla="*/ 334 h 843"/>
                <a:gd name="T26" fmla="*/ 305 w 1190"/>
                <a:gd name="T27" fmla="*/ 342 h 843"/>
                <a:gd name="T28" fmla="*/ 330 w 1190"/>
                <a:gd name="T29" fmla="*/ 351 h 843"/>
                <a:gd name="T30" fmla="*/ 332 w 1190"/>
                <a:gd name="T31" fmla="*/ 357 h 843"/>
                <a:gd name="T32" fmla="*/ 25 w 1190"/>
                <a:gd name="T33" fmla="*/ 65 h 843"/>
                <a:gd name="T34" fmla="*/ 9 w 1190"/>
                <a:gd name="T35" fmla="*/ 54 h 843"/>
                <a:gd name="T36" fmla="*/ 5 w 1190"/>
                <a:gd name="T37" fmla="*/ 17 h 843"/>
                <a:gd name="T38" fmla="*/ 17 w 1190"/>
                <a:gd name="T39" fmla="*/ 2 h 843"/>
                <a:gd name="T40" fmla="*/ 1096 w 1190"/>
                <a:gd name="T41" fmla="*/ 781 h 843"/>
                <a:gd name="T42" fmla="*/ 841 w 1190"/>
                <a:gd name="T43" fmla="*/ 668 h 843"/>
                <a:gd name="T44" fmla="*/ 745 w 1190"/>
                <a:gd name="T45" fmla="*/ 626 h 843"/>
                <a:gd name="T46" fmla="*/ 676 w 1190"/>
                <a:gd name="T47" fmla="*/ 647 h 843"/>
                <a:gd name="T48" fmla="*/ 589 w 1190"/>
                <a:gd name="T49" fmla="*/ 685 h 843"/>
                <a:gd name="T50" fmla="*/ 511 w 1190"/>
                <a:gd name="T51" fmla="*/ 716 h 843"/>
                <a:gd name="T52" fmla="*/ 438 w 1190"/>
                <a:gd name="T53" fmla="*/ 748 h 843"/>
                <a:gd name="T54" fmla="*/ 397 w 1190"/>
                <a:gd name="T55" fmla="*/ 750 h 843"/>
                <a:gd name="T56" fmla="*/ 405 w 1190"/>
                <a:gd name="T57" fmla="*/ 729 h 843"/>
                <a:gd name="T58" fmla="*/ 451 w 1190"/>
                <a:gd name="T59" fmla="*/ 666 h 843"/>
                <a:gd name="T60" fmla="*/ 488 w 1190"/>
                <a:gd name="T61" fmla="*/ 643 h 843"/>
                <a:gd name="T62" fmla="*/ 503 w 1190"/>
                <a:gd name="T63" fmla="*/ 581 h 843"/>
                <a:gd name="T64" fmla="*/ 511 w 1190"/>
                <a:gd name="T65" fmla="*/ 564 h 843"/>
                <a:gd name="T66" fmla="*/ 514 w 1190"/>
                <a:gd name="T67" fmla="*/ 555 h 843"/>
                <a:gd name="T68" fmla="*/ 509 w 1190"/>
                <a:gd name="T69" fmla="*/ 549 h 843"/>
                <a:gd name="T70" fmla="*/ 501 w 1190"/>
                <a:gd name="T71" fmla="*/ 547 h 843"/>
                <a:gd name="T72" fmla="*/ 480 w 1190"/>
                <a:gd name="T73" fmla="*/ 560 h 843"/>
                <a:gd name="T74" fmla="*/ 465 w 1190"/>
                <a:gd name="T75" fmla="*/ 553 h 843"/>
                <a:gd name="T76" fmla="*/ 413 w 1190"/>
                <a:gd name="T77" fmla="*/ 535 h 843"/>
                <a:gd name="T78" fmla="*/ 386 w 1190"/>
                <a:gd name="T79" fmla="*/ 501 h 843"/>
                <a:gd name="T80" fmla="*/ 397 w 1190"/>
                <a:gd name="T81" fmla="*/ 491 h 843"/>
                <a:gd name="T82" fmla="*/ 397 w 1190"/>
                <a:gd name="T83" fmla="*/ 453 h 843"/>
                <a:gd name="T84" fmla="*/ 397 w 1190"/>
                <a:gd name="T85" fmla="*/ 441 h 843"/>
                <a:gd name="T86" fmla="*/ 392 w 1190"/>
                <a:gd name="T87" fmla="*/ 424 h 843"/>
                <a:gd name="T88" fmla="*/ 392 w 1190"/>
                <a:gd name="T89" fmla="*/ 395 h 843"/>
                <a:gd name="T90" fmla="*/ 407 w 1190"/>
                <a:gd name="T91" fmla="*/ 393 h 843"/>
                <a:gd name="T92" fmla="*/ 384 w 1190"/>
                <a:gd name="T93" fmla="*/ 374 h 843"/>
                <a:gd name="T94" fmla="*/ 393 w 1190"/>
                <a:gd name="T95" fmla="*/ 374 h 843"/>
                <a:gd name="T96" fmla="*/ 416 w 1190"/>
                <a:gd name="T97" fmla="*/ 376 h 843"/>
                <a:gd name="T98" fmla="*/ 424 w 1190"/>
                <a:gd name="T99" fmla="*/ 368 h 843"/>
                <a:gd name="T100" fmla="*/ 434 w 1190"/>
                <a:gd name="T101" fmla="*/ 368 h 843"/>
                <a:gd name="T102" fmla="*/ 443 w 1190"/>
                <a:gd name="T103" fmla="*/ 355 h 843"/>
                <a:gd name="T104" fmla="*/ 436 w 1190"/>
                <a:gd name="T105" fmla="*/ 355 h 843"/>
                <a:gd name="T106" fmla="*/ 457 w 1190"/>
                <a:gd name="T107" fmla="*/ 355 h 843"/>
                <a:gd name="T108" fmla="*/ 520 w 1190"/>
                <a:gd name="T109" fmla="*/ 370 h 843"/>
                <a:gd name="T110" fmla="*/ 610 w 1190"/>
                <a:gd name="T111" fmla="*/ 388 h 843"/>
                <a:gd name="T112" fmla="*/ 701 w 1190"/>
                <a:gd name="T113" fmla="*/ 453 h 843"/>
                <a:gd name="T114" fmla="*/ 827 w 1190"/>
                <a:gd name="T115" fmla="*/ 493 h 843"/>
                <a:gd name="T116" fmla="*/ 1129 w 1190"/>
                <a:gd name="T117" fmla="*/ 704 h 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0" h="843">
                  <a:moveTo>
                    <a:pt x="332" y="357"/>
                  </a:moveTo>
                  <a:lnTo>
                    <a:pt x="330" y="365"/>
                  </a:lnTo>
                  <a:lnTo>
                    <a:pt x="332" y="368"/>
                  </a:lnTo>
                  <a:lnTo>
                    <a:pt x="334" y="368"/>
                  </a:lnTo>
                  <a:lnTo>
                    <a:pt x="338" y="372"/>
                  </a:lnTo>
                  <a:lnTo>
                    <a:pt x="338" y="372"/>
                  </a:lnTo>
                  <a:lnTo>
                    <a:pt x="338" y="370"/>
                  </a:lnTo>
                  <a:lnTo>
                    <a:pt x="340" y="370"/>
                  </a:lnTo>
                  <a:lnTo>
                    <a:pt x="340" y="370"/>
                  </a:lnTo>
                  <a:lnTo>
                    <a:pt x="342" y="372"/>
                  </a:lnTo>
                  <a:lnTo>
                    <a:pt x="345" y="378"/>
                  </a:lnTo>
                  <a:lnTo>
                    <a:pt x="347" y="382"/>
                  </a:lnTo>
                  <a:lnTo>
                    <a:pt x="347" y="386"/>
                  </a:lnTo>
                  <a:lnTo>
                    <a:pt x="345" y="388"/>
                  </a:lnTo>
                  <a:lnTo>
                    <a:pt x="345" y="388"/>
                  </a:lnTo>
                  <a:lnTo>
                    <a:pt x="338" y="393"/>
                  </a:lnTo>
                  <a:lnTo>
                    <a:pt x="336" y="395"/>
                  </a:lnTo>
                  <a:lnTo>
                    <a:pt x="334" y="397"/>
                  </a:lnTo>
                  <a:lnTo>
                    <a:pt x="332" y="397"/>
                  </a:lnTo>
                  <a:lnTo>
                    <a:pt x="332" y="399"/>
                  </a:lnTo>
                  <a:lnTo>
                    <a:pt x="334" y="399"/>
                  </a:lnTo>
                  <a:lnTo>
                    <a:pt x="334" y="399"/>
                  </a:lnTo>
                  <a:lnTo>
                    <a:pt x="334" y="401"/>
                  </a:lnTo>
                  <a:lnTo>
                    <a:pt x="334" y="401"/>
                  </a:lnTo>
                  <a:lnTo>
                    <a:pt x="332" y="405"/>
                  </a:lnTo>
                  <a:lnTo>
                    <a:pt x="330" y="407"/>
                  </a:lnTo>
                  <a:lnTo>
                    <a:pt x="328" y="407"/>
                  </a:lnTo>
                  <a:lnTo>
                    <a:pt x="324" y="411"/>
                  </a:lnTo>
                  <a:lnTo>
                    <a:pt x="320" y="418"/>
                  </a:lnTo>
                  <a:lnTo>
                    <a:pt x="322" y="424"/>
                  </a:lnTo>
                  <a:lnTo>
                    <a:pt x="324" y="426"/>
                  </a:lnTo>
                  <a:lnTo>
                    <a:pt x="322" y="428"/>
                  </a:lnTo>
                  <a:lnTo>
                    <a:pt x="320" y="430"/>
                  </a:lnTo>
                  <a:lnTo>
                    <a:pt x="319" y="430"/>
                  </a:lnTo>
                  <a:lnTo>
                    <a:pt x="317" y="432"/>
                  </a:lnTo>
                  <a:lnTo>
                    <a:pt x="309" y="426"/>
                  </a:lnTo>
                  <a:lnTo>
                    <a:pt x="309" y="426"/>
                  </a:lnTo>
                  <a:lnTo>
                    <a:pt x="309" y="424"/>
                  </a:lnTo>
                  <a:lnTo>
                    <a:pt x="309" y="424"/>
                  </a:lnTo>
                  <a:lnTo>
                    <a:pt x="307" y="424"/>
                  </a:lnTo>
                  <a:lnTo>
                    <a:pt x="295" y="418"/>
                  </a:lnTo>
                  <a:lnTo>
                    <a:pt x="288" y="416"/>
                  </a:lnTo>
                  <a:lnTo>
                    <a:pt x="284" y="416"/>
                  </a:lnTo>
                  <a:lnTo>
                    <a:pt x="282" y="418"/>
                  </a:lnTo>
                  <a:lnTo>
                    <a:pt x="280" y="420"/>
                  </a:lnTo>
                  <a:lnTo>
                    <a:pt x="280" y="422"/>
                  </a:lnTo>
                  <a:lnTo>
                    <a:pt x="280" y="422"/>
                  </a:lnTo>
                  <a:lnTo>
                    <a:pt x="280" y="424"/>
                  </a:lnTo>
                  <a:lnTo>
                    <a:pt x="278" y="424"/>
                  </a:lnTo>
                  <a:lnTo>
                    <a:pt x="276" y="424"/>
                  </a:lnTo>
                  <a:lnTo>
                    <a:pt x="272" y="420"/>
                  </a:lnTo>
                  <a:lnTo>
                    <a:pt x="272" y="416"/>
                  </a:lnTo>
                  <a:lnTo>
                    <a:pt x="272" y="416"/>
                  </a:lnTo>
                  <a:lnTo>
                    <a:pt x="272" y="416"/>
                  </a:lnTo>
                  <a:lnTo>
                    <a:pt x="272" y="414"/>
                  </a:lnTo>
                  <a:lnTo>
                    <a:pt x="274" y="413"/>
                  </a:lnTo>
                  <a:lnTo>
                    <a:pt x="272" y="409"/>
                  </a:lnTo>
                  <a:lnTo>
                    <a:pt x="271" y="399"/>
                  </a:lnTo>
                  <a:lnTo>
                    <a:pt x="269" y="397"/>
                  </a:lnTo>
                  <a:lnTo>
                    <a:pt x="267" y="395"/>
                  </a:lnTo>
                  <a:lnTo>
                    <a:pt x="263" y="393"/>
                  </a:lnTo>
                  <a:lnTo>
                    <a:pt x="259" y="390"/>
                  </a:lnTo>
                  <a:lnTo>
                    <a:pt x="257" y="388"/>
                  </a:lnTo>
                  <a:lnTo>
                    <a:pt x="259" y="388"/>
                  </a:lnTo>
                  <a:lnTo>
                    <a:pt x="259" y="384"/>
                  </a:lnTo>
                  <a:lnTo>
                    <a:pt x="257" y="382"/>
                  </a:lnTo>
                  <a:lnTo>
                    <a:pt x="257" y="378"/>
                  </a:lnTo>
                  <a:lnTo>
                    <a:pt x="253" y="376"/>
                  </a:lnTo>
                  <a:lnTo>
                    <a:pt x="255" y="372"/>
                  </a:lnTo>
                  <a:lnTo>
                    <a:pt x="255" y="367"/>
                  </a:lnTo>
                  <a:lnTo>
                    <a:pt x="253" y="363"/>
                  </a:lnTo>
                  <a:lnTo>
                    <a:pt x="251" y="355"/>
                  </a:lnTo>
                  <a:lnTo>
                    <a:pt x="247" y="351"/>
                  </a:lnTo>
                  <a:lnTo>
                    <a:pt x="246" y="349"/>
                  </a:lnTo>
                  <a:lnTo>
                    <a:pt x="246" y="349"/>
                  </a:lnTo>
                  <a:lnTo>
                    <a:pt x="246" y="349"/>
                  </a:lnTo>
                  <a:lnTo>
                    <a:pt x="246" y="340"/>
                  </a:lnTo>
                  <a:lnTo>
                    <a:pt x="246" y="336"/>
                  </a:lnTo>
                  <a:lnTo>
                    <a:pt x="244" y="334"/>
                  </a:lnTo>
                  <a:lnTo>
                    <a:pt x="244" y="334"/>
                  </a:lnTo>
                  <a:lnTo>
                    <a:pt x="242" y="332"/>
                  </a:lnTo>
                  <a:lnTo>
                    <a:pt x="242" y="330"/>
                  </a:lnTo>
                  <a:lnTo>
                    <a:pt x="242" y="330"/>
                  </a:lnTo>
                  <a:lnTo>
                    <a:pt x="244" y="330"/>
                  </a:lnTo>
                  <a:lnTo>
                    <a:pt x="244" y="328"/>
                  </a:lnTo>
                  <a:lnTo>
                    <a:pt x="247" y="326"/>
                  </a:lnTo>
                  <a:lnTo>
                    <a:pt x="247" y="324"/>
                  </a:lnTo>
                  <a:lnTo>
                    <a:pt x="247" y="322"/>
                  </a:lnTo>
                  <a:lnTo>
                    <a:pt x="249" y="315"/>
                  </a:lnTo>
                  <a:lnTo>
                    <a:pt x="251" y="313"/>
                  </a:lnTo>
                  <a:lnTo>
                    <a:pt x="255" y="315"/>
                  </a:lnTo>
                  <a:lnTo>
                    <a:pt x="259" y="315"/>
                  </a:lnTo>
                  <a:lnTo>
                    <a:pt x="265" y="320"/>
                  </a:lnTo>
                  <a:lnTo>
                    <a:pt x="269" y="326"/>
                  </a:lnTo>
                  <a:lnTo>
                    <a:pt x="269" y="328"/>
                  </a:lnTo>
                  <a:lnTo>
                    <a:pt x="271" y="330"/>
                  </a:lnTo>
                  <a:lnTo>
                    <a:pt x="274" y="336"/>
                  </a:lnTo>
                  <a:lnTo>
                    <a:pt x="276" y="338"/>
                  </a:lnTo>
                  <a:lnTo>
                    <a:pt x="280" y="340"/>
                  </a:lnTo>
                  <a:lnTo>
                    <a:pt x="284" y="340"/>
                  </a:lnTo>
                  <a:lnTo>
                    <a:pt x="286" y="340"/>
                  </a:lnTo>
                  <a:lnTo>
                    <a:pt x="286" y="338"/>
                  </a:lnTo>
                  <a:lnTo>
                    <a:pt x="286" y="336"/>
                  </a:lnTo>
                  <a:lnTo>
                    <a:pt x="286" y="334"/>
                  </a:lnTo>
                  <a:lnTo>
                    <a:pt x="286" y="334"/>
                  </a:lnTo>
                  <a:lnTo>
                    <a:pt x="288" y="334"/>
                  </a:lnTo>
                  <a:lnTo>
                    <a:pt x="294" y="334"/>
                  </a:lnTo>
                  <a:lnTo>
                    <a:pt x="295" y="334"/>
                  </a:lnTo>
                  <a:lnTo>
                    <a:pt x="299" y="338"/>
                  </a:lnTo>
                  <a:lnTo>
                    <a:pt x="303" y="340"/>
                  </a:lnTo>
                  <a:lnTo>
                    <a:pt x="303" y="342"/>
                  </a:lnTo>
                  <a:lnTo>
                    <a:pt x="305" y="342"/>
                  </a:lnTo>
                  <a:lnTo>
                    <a:pt x="309" y="338"/>
                  </a:lnTo>
                  <a:lnTo>
                    <a:pt x="315" y="338"/>
                  </a:lnTo>
                  <a:lnTo>
                    <a:pt x="317" y="343"/>
                  </a:lnTo>
                  <a:lnTo>
                    <a:pt x="317" y="345"/>
                  </a:lnTo>
                  <a:lnTo>
                    <a:pt x="317" y="347"/>
                  </a:lnTo>
                  <a:lnTo>
                    <a:pt x="319" y="347"/>
                  </a:lnTo>
                  <a:lnTo>
                    <a:pt x="322" y="347"/>
                  </a:lnTo>
                  <a:lnTo>
                    <a:pt x="330" y="351"/>
                  </a:lnTo>
                  <a:lnTo>
                    <a:pt x="332" y="351"/>
                  </a:lnTo>
                  <a:lnTo>
                    <a:pt x="334" y="349"/>
                  </a:lnTo>
                  <a:lnTo>
                    <a:pt x="336" y="349"/>
                  </a:lnTo>
                  <a:lnTo>
                    <a:pt x="336" y="351"/>
                  </a:lnTo>
                  <a:lnTo>
                    <a:pt x="336" y="353"/>
                  </a:lnTo>
                  <a:lnTo>
                    <a:pt x="336" y="353"/>
                  </a:lnTo>
                  <a:lnTo>
                    <a:pt x="334" y="355"/>
                  </a:lnTo>
                  <a:lnTo>
                    <a:pt x="332" y="357"/>
                  </a:lnTo>
                  <a:moveTo>
                    <a:pt x="11" y="19"/>
                  </a:moveTo>
                  <a:lnTo>
                    <a:pt x="13" y="34"/>
                  </a:lnTo>
                  <a:lnTo>
                    <a:pt x="13" y="34"/>
                  </a:lnTo>
                  <a:lnTo>
                    <a:pt x="21" y="48"/>
                  </a:lnTo>
                  <a:lnTo>
                    <a:pt x="25" y="57"/>
                  </a:lnTo>
                  <a:lnTo>
                    <a:pt x="25" y="57"/>
                  </a:lnTo>
                  <a:lnTo>
                    <a:pt x="25" y="59"/>
                  </a:lnTo>
                  <a:lnTo>
                    <a:pt x="25" y="65"/>
                  </a:lnTo>
                  <a:lnTo>
                    <a:pt x="25" y="65"/>
                  </a:lnTo>
                  <a:lnTo>
                    <a:pt x="25" y="67"/>
                  </a:lnTo>
                  <a:lnTo>
                    <a:pt x="23" y="65"/>
                  </a:lnTo>
                  <a:lnTo>
                    <a:pt x="17" y="57"/>
                  </a:lnTo>
                  <a:lnTo>
                    <a:pt x="13" y="54"/>
                  </a:lnTo>
                  <a:lnTo>
                    <a:pt x="13" y="54"/>
                  </a:lnTo>
                  <a:lnTo>
                    <a:pt x="11" y="54"/>
                  </a:lnTo>
                  <a:lnTo>
                    <a:pt x="9" y="54"/>
                  </a:lnTo>
                  <a:lnTo>
                    <a:pt x="7" y="52"/>
                  </a:lnTo>
                  <a:lnTo>
                    <a:pt x="5" y="50"/>
                  </a:lnTo>
                  <a:lnTo>
                    <a:pt x="7" y="48"/>
                  </a:lnTo>
                  <a:lnTo>
                    <a:pt x="5" y="36"/>
                  </a:lnTo>
                  <a:lnTo>
                    <a:pt x="5" y="31"/>
                  </a:lnTo>
                  <a:lnTo>
                    <a:pt x="5" y="17"/>
                  </a:lnTo>
                  <a:lnTo>
                    <a:pt x="5" y="17"/>
                  </a:lnTo>
                  <a:lnTo>
                    <a:pt x="5" y="17"/>
                  </a:lnTo>
                  <a:lnTo>
                    <a:pt x="4" y="15"/>
                  </a:lnTo>
                  <a:lnTo>
                    <a:pt x="0" y="8"/>
                  </a:lnTo>
                  <a:lnTo>
                    <a:pt x="2" y="6"/>
                  </a:lnTo>
                  <a:lnTo>
                    <a:pt x="2" y="6"/>
                  </a:lnTo>
                  <a:lnTo>
                    <a:pt x="5" y="6"/>
                  </a:lnTo>
                  <a:lnTo>
                    <a:pt x="9" y="2"/>
                  </a:lnTo>
                  <a:lnTo>
                    <a:pt x="15" y="0"/>
                  </a:lnTo>
                  <a:lnTo>
                    <a:pt x="17" y="2"/>
                  </a:lnTo>
                  <a:lnTo>
                    <a:pt x="19" y="4"/>
                  </a:lnTo>
                  <a:lnTo>
                    <a:pt x="13" y="15"/>
                  </a:lnTo>
                  <a:lnTo>
                    <a:pt x="11" y="15"/>
                  </a:lnTo>
                  <a:lnTo>
                    <a:pt x="11" y="19"/>
                  </a:lnTo>
                  <a:moveTo>
                    <a:pt x="1190" y="702"/>
                  </a:moveTo>
                  <a:lnTo>
                    <a:pt x="1175" y="724"/>
                  </a:lnTo>
                  <a:lnTo>
                    <a:pt x="1123" y="800"/>
                  </a:lnTo>
                  <a:lnTo>
                    <a:pt x="1096" y="781"/>
                  </a:lnTo>
                  <a:lnTo>
                    <a:pt x="1073" y="814"/>
                  </a:lnTo>
                  <a:lnTo>
                    <a:pt x="1077" y="816"/>
                  </a:lnTo>
                  <a:lnTo>
                    <a:pt x="1058" y="843"/>
                  </a:lnTo>
                  <a:lnTo>
                    <a:pt x="1004" y="804"/>
                  </a:lnTo>
                  <a:lnTo>
                    <a:pt x="918" y="741"/>
                  </a:lnTo>
                  <a:lnTo>
                    <a:pt x="852" y="693"/>
                  </a:lnTo>
                  <a:lnTo>
                    <a:pt x="860" y="683"/>
                  </a:lnTo>
                  <a:lnTo>
                    <a:pt x="841" y="668"/>
                  </a:lnTo>
                  <a:lnTo>
                    <a:pt x="833" y="677"/>
                  </a:lnTo>
                  <a:lnTo>
                    <a:pt x="824" y="670"/>
                  </a:lnTo>
                  <a:lnTo>
                    <a:pt x="816" y="679"/>
                  </a:lnTo>
                  <a:lnTo>
                    <a:pt x="806" y="672"/>
                  </a:lnTo>
                  <a:lnTo>
                    <a:pt x="812" y="664"/>
                  </a:lnTo>
                  <a:lnTo>
                    <a:pt x="756" y="620"/>
                  </a:lnTo>
                  <a:lnTo>
                    <a:pt x="749" y="628"/>
                  </a:lnTo>
                  <a:lnTo>
                    <a:pt x="745" y="626"/>
                  </a:lnTo>
                  <a:lnTo>
                    <a:pt x="737" y="635"/>
                  </a:lnTo>
                  <a:lnTo>
                    <a:pt x="728" y="628"/>
                  </a:lnTo>
                  <a:lnTo>
                    <a:pt x="720" y="637"/>
                  </a:lnTo>
                  <a:lnTo>
                    <a:pt x="710" y="629"/>
                  </a:lnTo>
                  <a:lnTo>
                    <a:pt x="695" y="649"/>
                  </a:lnTo>
                  <a:lnTo>
                    <a:pt x="693" y="645"/>
                  </a:lnTo>
                  <a:lnTo>
                    <a:pt x="685" y="654"/>
                  </a:lnTo>
                  <a:lnTo>
                    <a:pt x="676" y="647"/>
                  </a:lnTo>
                  <a:lnTo>
                    <a:pt x="660" y="666"/>
                  </a:lnTo>
                  <a:lnTo>
                    <a:pt x="651" y="658"/>
                  </a:lnTo>
                  <a:lnTo>
                    <a:pt x="643" y="668"/>
                  </a:lnTo>
                  <a:lnTo>
                    <a:pt x="639" y="664"/>
                  </a:lnTo>
                  <a:lnTo>
                    <a:pt x="626" y="683"/>
                  </a:lnTo>
                  <a:lnTo>
                    <a:pt x="616" y="676"/>
                  </a:lnTo>
                  <a:lnTo>
                    <a:pt x="601" y="695"/>
                  </a:lnTo>
                  <a:lnTo>
                    <a:pt x="589" y="685"/>
                  </a:lnTo>
                  <a:lnTo>
                    <a:pt x="574" y="702"/>
                  </a:lnTo>
                  <a:lnTo>
                    <a:pt x="564" y="697"/>
                  </a:lnTo>
                  <a:lnTo>
                    <a:pt x="549" y="714"/>
                  </a:lnTo>
                  <a:lnTo>
                    <a:pt x="545" y="712"/>
                  </a:lnTo>
                  <a:lnTo>
                    <a:pt x="537" y="722"/>
                  </a:lnTo>
                  <a:lnTo>
                    <a:pt x="528" y="714"/>
                  </a:lnTo>
                  <a:lnTo>
                    <a:pt x="520" y="724"/>
                  </a:lnTo>
                  <a:lnTo>
                    <a:pt x="511" y="716"/>
                  </a:lnTo>
                  <a:lnTo>
                    <a:pt x="495" y="735"/>
                  </a:lnTo>
                  <a:lnTo>
                    <a:pt x="493" y="733"/>
                  </a:lnTo>
                  <a:lnTo>
                    <a:pt x="486" y="741"/>
                  </a:lnTo>
                  <a:lnTo>
                    <a:pt x="476" y="735"/>
                  </a:lnTo>
                  <a:lnTo>
                    <a:pt x="463" y="752"/>
                  </a:lnTo>
                  <a:lnTo>
                    <a:pt x="457" y="752"/>
                  </a:lnTo>
                  <a:lnTo>
                    <a:pt x="449" y="750"/>
                  </a:lnTo>
                  <a:lnTo>
                    <a:pt x="438" y="748"/>
                  </a:lnTo>
                  <a:lnTo>
                    <a:pt x="436" y="748"/>
                  </a:lnTo>
                  <a:lnTo>
                    <a:pt x="432" y="750"/>
                  </a:lnTo>
                  <a:lnTo>
                    <a:pt x="428" y="756"/>
                  </a:lnTo>
                  <a:lnTo>
                    <a:pt x="416" y="752"/>
                  </a:lnTo>
                  <a:lnTo>
                    <a:pt x="413" y="754"/>
                  </a:lnTo>
                  <a:lnTo>
                    <a:pt x="409" y="750"/>
                  </a:lnTo>
                  <a:lnTo>
                    <a:pt x="401" y="752"/>
                  </a:lnTo>
                  <a:lnTo>
                    <a:pt x="397" y="750"/>
                  </a:lnTo>
                  <a:lnTo>
                    <a:pt x="401" y="745"/>
                  </a:lnTo>
                  <a:lnTo>
                    <a:pt x="397" y="737"/>
                  </a:lnTo>
                  <a:lnTo>
                    <a:pt x="386" y="729"/>
                  </a:lnTo>
                  <a:lnTo>
                    <a:pt x="382" y="722"/>
                  </a:lnTo>
                  <a:lnTo>
                    <a:pt x="395" y="725"/>
                  </a:lnTo>
                  <a:lnTo>
                    <a:pt x="395" y="731"/>
                  </a:lnTo>
                  <a:lnTo>
                    <a:pt x="401" y="733"/>
                  </a:lnTo>
                  <a:lnTo>
                    <a:pt x="405" y="729"/>
                  </a:lnTo>
                  <a:lnTo>
                    <a:pt x="416" y="725"/>
                  </a:lnTo>
                  <a:lnTo>
                    <a:pt x="422" y="722"/>
                  </a:lnTo>
                  <a:lnTo>
                    <a:pt x="432" y="704"/>
                  </a:lnTo>
                  <a:lnTo>
                    <a:pt x="440" y="693"/>
                  </a:lnTo>
                  <a:lnTo>
                    <a:pt x="438" y="676"/>
                  </a:lnTo>
                  <a:lnTo>
                    <a:pt x="443" y="662"/>
                  </a:lnTo>
                  <a:lnTo>
                    <a:pt x="449" y="658"/>
                  </a:lnTo>
                  <a:lnTo>
                    <a:pt x="451" y="666"/>
                  </a:lnTo>
                  <a:lnTo>
                    <a:pt x="459" y="654"/>
                  </a:lnTo>
                  <a:lnTo>
                    <a:pt x="465" y="654"/>
                  </a:lnTo>
                  <a:lnTo>
                    <a:pt x="470" y="652"/>
                  </a:lnTo>
                  <a:lnTo>
                    <a:pt x="472" y="652"/>
                  </a:lnTo>
                  <a:lnTo>
                    <a:pt x="478" y="651"/>
                  </a:lnTo>
                  <a:lnTo>
                    <a:pt x="480" y="652"/>
                  </a:lnTo>
                  <a:lnTo>
                    <a:pt x="484" y="652"/>
                  </a:lnTo>
                  <a:lnTo>
                    <a:pt x="488" y="643"/>
                  </a:lnTo>
                  <a:lnTo>
                    <a:pt x="489" y="628"/>
                  </a:lnTo>
                  <a:lnTo>
                    <a:pt x="495" y="616"/>
                  </a:lnTo>
                  <a:lnTo>
                    <a:pt x="497" y="601"/>
                  </a:lnTo>
                  <a:lnTo>
                    <a:pt x="497" y="593"/>
                  </a:lnTo>
                  <a:lnTo>
                    <a:pt x="503" y="585"/>
                  </a:lnTo>
                  <a:lnTo>
                    <a:pt x="503" y="583"/>
                  </a:lnTo>
                  <a:lnTo>
                    <a:pt x="503" y="581"/>
                  </a:lnTo>
                  <a:lnTo>
                    <a:pt x="503" y="581"/>
                  </a:lnTo>
                  <a:lnTo>
                    <a:pt x="503" y="578"/>
                  </a:lnTo>
                  <a:lnTo>
                    <a:pt x="503" y="576"/>
                  </a:lnTo>
                  <a:lnTo>
                    <a:pt x="505" y="572"/>
                  </a:lnTo>
                  <a:lnTo>
                    <a:pt x="507" y="568"/>
                  </a:lnTo>
                  <a:lnTo>
                    <a:pt x="507" y="566"/>
                  </a:lnTo>
                  <a:lnTo>
                    <a:pt x="509" y="564"/>
                  </a:lnTo>
                  <a:lnTo>
                    <a:pt x="509" y="564"/>
                  </a:lnTo>
                  <a:lnTo>
                    <a:pt x="511" y="564"/>
                  </a:lnTo>
                  <a:lnTo>
                    <a:pt x="513" y="562"/>
                  </a:lnTo>
                  <a:lnTo>
                    <a:pt x="516" y="560"/>
                  </a:lnTo>
                  <a:lnTo>
                    <a:pt x="516" y="558"/>
                  </a:lnTo>
                  <a:lnTo>
                    <a:pt x="516" y="557"/>
                  </a:lnTo>
                  <a:lnTo>
                    <a:pt x="516" y="555"/>
                  </a:lnTo>
                  <a:lnTo>
                    <a:pt x="516" y="555"/>
                  </a:lnTo>
                  <a:lnTo>
                    <a:pt x="514" y="555"/>
                  </a:lnTo>
                  <a:lnTo>
                    <a:pt x="514" y="555"/>
                  </a:lnTo>
                  <a:lnTo>
                    <a:pt x="514" y="557"/>
                  </a:lnTo>
                  <a:lnTo>
                    <a:pt x="509" y="558"/>
                  </a:lnTo>
                  <a:lnTo>
                    <a:pt x="509" y="558"/>
                  </a:lnTo>
                  <a:lnTo>
                    <a:pt x="507" y="558"/>
                  </a:lnTo>
                  <a:lnTo>
                    <a:pt x="507" y="558"/>
                  </a:lnTo>
                  <a:lnTo>
                    <a:pt x="505" y="558"/>
                  </a:lnTo>
                  <a:lnTo>
                    <a:pt x="507" y="553"/>
                  </a:lnTo>
                  <a:lnTo>
                    <a:pt x="509" y="549"/>
                  </a:lnTo>
                  <a:lnTo>
                    <a:pt x="509" y="549"/>
                  </a:lnTo>
                  <a:lnTo>
                    <a:pt x="509" y="549"/>
                  </a:lnTo>
                  <a:lnTo>
                    <a:pt x="509" y="547"/>
                  </a:lnTo>
                  <a:lnTo>
                    <a:pt x="507" y="545"/>
                  </a:lnTo>
                  <a:lnTo>
                    <a:pt x="505" y="545"/>
                  </a:lnTo>
                  <a:lnTo>
                    <a:pt x="505" y="547"/>
                  </a:lnTo>
                  <a:lnTo>
                    <a:pt x="503" y="547"/>
                  </a:lnTo>
                  <a:lnTo>
                    <a:pt x="501" y="547"/>
                  </a:lnTo>
                  <a:lnTo>
                    <a:pt x="499" y="547"/>
                  </a:lnTo>
                  <a:lnTo>
                    <a:pt x="497" y="549"/>
                  </a:lnTo>
                  <a:lnTo>
                    <a:pt x="497" y="551"/>
                  </a:lnTo>
                  <a:lnTo>
                    <a:pt x="495" y="553"/>
                  </a:lnTo>
                  <a:lnTo>
                    <a:pt x="491" y="558"/>
                  </a:lnTo>
                  <a:lnTo>
                    <a:pt x="486" y="562"/>
                  </a:lnTo>
                  <a:lnTo>
                    <a:pt x="484" y="562"/>
                  </a:lnTo>
                  <a:lnTo>
                    <a:pt x="480" y="560"/>
                  </a:lnTo>
                  <a:lnTo>
                    <a:pt x="478" y="558"/>
                  </a:lnTo>
                  <a:lnTo>
                    <a:pt x="476" y="558"/>
                  </a:lnTo>
                  <a:lnTo>
                    <a:pt x="474" y="557"/>
                  </a:lnTo>
                  <a:lnTo>
                    <a:pt x="472" y="553"/>
                  </a:lnTo>
                  <a:lnTo>
                    <a:pt x="470" y="555"/>
                  </a:lnTo>
                  <a:lnTo>
                    <a:pt x="470" y="555"/>
                  </a:lnTo>
                  <a:lnTo>
                    <a:pt x="468" y="555"/>
                  </a:lnTo>
                  <a:lnTo>
                    <a:pt x="465" y="553"/>
                  </a:lnTo>
                  <a:lnTo>
                    <a:pt x="459" y="551"/>
                  </a:lnTo>
                  <a:lnTo>
                    <a:pt x="453" y="551"/>
                  </a:lnTo>
                  <a:lnTo>
                    <a:pt x="447" y="551"/>
                  </a:lnTo>
                  <a:lnTo>
                    <a:pt x="441" y="549"/>
                  </a:lnTo>
                  <a:lnTo>
                    <a:pt x="438" y="547"/>
                  </a:lnTo>
                  <a:lnTo>
                    <a:pt x="426" y="543"/>
                  </a:lnTo>
                  <a:lnTo>
                    <a:pt x="422" y="541"/>
                  </a:lnTo>
                  <a:lnTo>
                    <a:pt x="413" y="535"/>
                  </a:lnTo>
                  <a:lnTo>
                    <a:pt x="407" y="532"/>
                  </a:lnTo>
                  <a:lnTo>
                    <a:pt x="405" y="530"/>
                  </a:lnTo>
                  <a:lnTo>
                    <a:pt x="401" y="526"/>
                  </a:lnTo>
                  <a:lnTo>
                    <a:pt x="393" y="518"/>
                  </a:lnTo>
                  <a:lnTo>
                    <a:pt x="388" y="509"/>
                  </a:lnTo>
                  <a:lnTo>
                    <a:pt x="386" y="505"/>
                  </a:lnTo>
                  <a:lnTo>
                    <a:pt x="386" y="505"/>
                  </a:lnTo>
                  <a:lnTo>
                    <a:pt x="386" y="501"/>
                  </a:lnTo>
                  <a:lnTo>
                    <a:pt x="390" y="493"/>
                  </a:lnTo>
                  <a:lnTo>
                    <a:pt x="390" y="491"/>
                  </a:lnTo>
                  <a:lnTo>
                    <a:pt x="392" y="489"/>
                  </a:lnTo>
                  <a:lnTo>
                    <a:pt x="392" y="489"/>
                  </a:lnTo>
                  <a:lnTo>
                    <a:pt x="393" y="489"/>
                  </a:lnTo>
                  <a:lnTo>
                    <a:pt x="395" y="489"/>
                  </a:lnTo>
                  <a:lnTo>
                    <a:pt x="395" y="489"/>
                  </a:lnTo>
                  <a:lnTo>
                    <a:pt x="397" y="491"/>
                  </a:lnTo>
                  <a:lnTo>
                    <a:pt x="399" y="491"/>
                  </a:lnTo>
                  <a:lnTo>
                    <a:pt x="399" y="489"/>
                  </a:lnTo>
                  <a:lnTo>
                    <a:pt x="399" y="482"/>
                  </a:lnTo>
                  <a:lnTo>
                    <a:pt x="397" y="474"/>
                  </a:lnTo>
                  <a:lnTo>
                    <a:pt x="395" y="472"/>
                  </a:lnTo>
                  <a:lnTo>
                    <a:pt x="393" y="468"/>
                  </a:lnTo>
                  <a:lnTo>
                    <a:pt x="395" y="459"/>
                  </a:lnTo>
                  <a:lnTo>
                    <a:pt x="397" y="453"/>
                  </a:lnTo>
                  <a:lnTo>
                    <a:pt x="397" y="453"/>
                  </a:lnTo>
                  <a:lnTo>
                    <a:pt x="399" y="453"/>
                  </a:lnTo>
                  <a:lnTo>
                    <a:pt x="399" y="451"/>
                  </a:lnTo>
                  <a:lnTo>
                    <a:pt x="399" y="449"/>
                  </a:lnTo>
                  <a:lnTo>
                    <a:pt x="397" y="447"/>
                  </a:lnTo>
                  <a:lnTo>
                    <a:pt x="397" y="447"/>
                  </a:lnTo>
                  <a:lnTo>
                    <a:pt x="397" y="443"/>
                  </a:lnTo>
                  <a:lnTo>
                    <a:pt x="397" y="441"/>
                  </a:lnTo>
                  <a:lnTo>
                    <a:pt x="397" y="439"/>
                  </a:lnTo>
                  <a:lnTo>
                    <a:pt x="397" y="438"/>
                  </a:lnTo>
                  <a:lnTo>
                    <a:pt x="397" y="438"/>
                  </a:lnTo>
                  <a:lnTo>
                    <a:pt x="397" y="436"/>
                  </a:lnTo>
                  <a:lnTo>
                    <a:pt x="397" y="432"/>
                  </a:lnTo>
                  <a:lnTo>
                    <a:pt x="395" y="430"/>
                  </a:lnTo>
                  <a:lnTo>
                    <a:pt x="393" y="428"/>
                  </a:lnTo>
                  <a:lnTo>
                    <a:pt x="392" y="424"/>
                  </a:lnTo>
                  <a:lnTo>
                    <a:pt x="390" y="420"/>
                  </a:lnTo>
                  <a:lnTo>
                    <a:pt x="388" y="414"/>
                  </a:lnTo>
                  <a:lnTo>
                    <a:pt x="388" y="411"/>
                  </a:lnTo>
                  <a:lnTo>
                    <a:pt x="388" y="405"/>
                  </a:lnTo>
                  <a:lnTo>
                    <a:pt x="388" y="397"/>
                  </a:lnTo>
                  <a:lnTo>
                    <a:pt x="390" y="397"/>
                  </a:lnTo>
                  <a:lnTo>
                    <a:pt x="390" y="395"/>
                  </a:lnTo>
                  <a:lnTo>
                    <a:pt x="392" y="395"/>
                  </a:lnTo>
                  <a:lnTo>
                    <a:pt x="393" y="397"/>
                  </a:lnTo>
                  <a:lnTo>
                    <a:pt x="395" y="397"/>
                  </a:lnTo>
                  <a:lnTo>
                    <a:pt x="397" y="399"/>
                  </a:lnTo>
                  <a:lnTo>
                    <a:pt x="399" y="399"/>
                  </a:lnTo>
                  <a:lnTo>
                    <a:pt x="405" y="397"/>
                  </a:lnTo>
                  <a:lnTo>
                    <a:pt x="407" y="395"/>
                  </a:lnTo>
                  <a:lnTo>
                    <a:pt x="407" y="395"/>
                  </a:lnTo>
                  <a:lnTo>
                    <a:pt x="407" y="393"/>
                  </a:lnTo>
                  <a:lnTo>
                    <a:pt x="407" y="393"/>
                  </a:lnTo>
                  <a:lnTo>
                    <a:pt x="405" y="391"/>
                  </a:lnTo>
                  <a:lnTo>
                    <a:pt x="403" y="390"/>
                  </a:lnTo>
                  <a:lnTo>
                    <a:pt x="392" y="388"/>
                  </a:lnTo>
                  <a:lnTo>
                    <a:pt x="388" y="386"/>
                  </a:lnTo>
                  <a:lnTo>
                    <a:pt x="384" y="378"/>
                  </a:lnTo>
                  <a:lnTo>
                    <a:pt x="384" y="378"/>
                  </a:lnTo>
                  <a:lnTo>
                    <a:pt x="384" y="374"/>
                  </a:lnTo>
                  <a:lnTo>
                    <a:pt x="384" y="372"/>
                  </a:lnTo>
                  <a:lnTo>
                    <a:pt x="384" y="372"/>
                  </a:lnTo>
                  <a:lnTo>
                    <a:pt x="386" y="370"/>
                  </a:lnTo>
                  <a:lnTo>
                    <a:pt x="390" y="370"/>
                  </a:lnTo>
                  <a:lnTo>
                    <a:pt x="390" y="370"/>
                  </a:lnTo>
                  <a:lnTo>
                    <a:pt x="392" y="372"/>
                  </a:lnTo>
                  <a:lnTo>
                    <a:pt x="392" y="374"/>
                  </a:lnTo>
                  <a:lnTo>
                    <a:pt x="393" y="374"/>
                  </a:lnTo>
                  <a:lnTo>
                    <a:pt x="395" y="376"/>
                  </a:lnTo>
                  <a:lnTo>
                    <a:pt x="403" y="376"/>
                  </a:lnTo>
                  <a:lnTo>
                    <a:pt x="405" y="374"/>
                  </a:lnTo>
                  <a:lnTo>
                    <a:pt x="407" y="374"/>
                  </a:lnTo>
                  <a:lnTo>
                    <a:pt x="415" y="374"/>
                  </a:lnTo>
                  <a:lnTo>
                    <a:pt x="416" y="374"/>
                  </a:lnTo>
                  <a:lnTo>
                    <a:pt x="416" y="374"/>
                  </a:lnTo>
                  <a:lnTo>
                    <a:pt x="416" y="376"/>
                  </a:lnTo>
                  <a:lnTo>
                    <a:pt x="420" y="376"/>
                  </a:lnTo>
                  <a:lnTo>
                    <a:pt x="422" y="376"/>
                  </a:lnTo>
                  <a:lnTo>
                    <a:pt x="422" y="376"/>
                  </a:lnTo>
                  <a:lnTo>
                    <a:pt x="424" y="374"/>
                  </a:lnTo>
                  <a:lnTo>
                    <a:pt x="424" y="374"/>
                  </a:lnTo>
                  <a:lnTo>
                    <a:pt x="424" y="370"/>
                  </a:lnTo>
                  <a:lnTo>
                    <a:pt x="424" y="368"/>
                  </a:lnTo>
                  <a:lnTo>
                    <a:pt x="424" y="368"/>
                  </a:lnTo>
                  <a:lnTo>
                    <a:pt x="424" y="367"/>
                  </a:lnTo>
                  <a:lnTo>
                    <a:pt x="426" y="365"/>
                  </a:lnTo>
                  <a:lnTo>
                    <a:pt x="426" y="365"/>
                  </a:lnTo>
                  <a:lnTo>
                    <a:pt x="426" y="365"/>
                  </a:lnTo>
                  <a:lnTo>
                    <a:pt x="426" y="367"/>
                  </a:lnTo>
                  <a:lnTo>
                    <a:pt x="430" y="367"/>
                  </a:lnTo>
                  <a:lnTo>
                    <a:pt x="432" y="368"/>
                  </a:lnTo>
                  <a:lnTo>
                    <a:pt x="434" y="368"/>
                  </a:lnTo>
                  <a:lnTo>
                    <a:pt x="434" y="367"/>
                  </a:lnTo>
                  <a:lnTo>
                    <a:pt x="430" y="363"/>
                  </a:lnTo>
                  <a:lnTo>
                    <a:pt x="430" y="363"/>
                  </a:lnTo>
                  <a:lnTo>
                    <a:pt x="430" y="361"/>
                  </a:lnTo>
                  <a:lnTo>
                    <a:pt x="430" y="361"/>
                  </a:lnTo>
                  <a:lnTo>
                    <a:pt x="436" y="357"/>
                  </a:lnTo>
                  <a:lnTo>
                    <a:pt x="443" y="355"/>
                  </a:lnTo>
                  <a:lnTo>
                    <a:pt x="443" y="355"/>
                  </a:lnTo>
                  <a:lnTo>
                    <a:pt x="443" y="355"/>
                  </a:lnTo>
                  <a:lnTo>
                    <a:pt x="445" y="355"/>
                  </a:lnTo>
                  <a:lnTo>
                    <a:pt x="447" y="355"/>
                  </a:lnTo>
                  <a:lnTo>
                    <a:pt x="447" y="353"/>
                  </a:lnTo>
                  <a:lnTo>
                    <a:pt x="445" y="353"/>
                  </a:lnTo>
                  <a:lnTo>
                    <a:pt x="440" y="353"/>
                  </a:lnTo>
                  <a:lnTo>
                    <a:pt x="438" y="353"/>
                  </a:lnTo>
                  <a:lnTo>
                    <a:pt x="436" y="355"/>
                  </a:lnTo>
                  <a:lnTo>
                    <a:pt x="430" y="355"/>
                  </a:lnTo>
                  <a:lnTo>
                    <a:pt x="426" y="355"/>
                  </a:lnTo>
                  <a:lnTo>
                    <a:pt x="424" y="353"/>
                  </a:lnTo>
                  <a:lnTo>
                    <a:pt x="426" y="351"/>
                  </a:lnTo>
                  <a:lnTo>
                    <a:pt x="426" y="345"/>
                  </a:lnTo>
                  <a:lnTo>
                    <a:pt x="428" y="343"/>
                  </a:lnTo>
                  <a:lnTo>
                    <a:pt x="432" y="345"/>
                  </a:lnTo>
                  <a:lnTo>
                    <a:pt x="457" y="355"/>
                  </a:lnTo>
                  <a:lnTo>
                    <a:pt x="465" y="365"/>
                  </a:lnTo>
                  <a:lnTo>
                    <a:pt x="466" y="372"/>
                  </a:lnTo>
                  <a:lnTo>
                    <a:pt x="486" y="380"/>
                  </a:lnTo>
                  <a:lnTo>
                    <a:pt x="493" y="380"/>
                  </a:lnTo>
                  <a:lnTo>
                    <a:pt x="495" y="372"/>
                  </a:lnTo>
                  <a:lnTo>
                    <a:pt x="501" y="365"/>
                  </a:lnTo>
                  <a:lnTo>
                    <a:pt x="503" y="370"/>
                  </a:lnTo>
                  <a:lnTo>
                    <a:pt x="520" y="370"/>
                  </a:lnTo>
                  <a:lnTo>
                    <a:pt x="532" y="351"/>
                  </a:lnTo>
                  <a:lnTo>
                    <a:pt x="553" y="374"/>
                  </a:lnTo>
                  <a:lnTo>
                    <a:pt x="559" y="368"/>
                  </a:lnTo>
                  <a:lnTo>
                    <a:pt x="570" y="365"/>
                  </a:lnTo>
                  <a:lnTo>
                    <a:pt x="582" y="380"/>
                  </a:lnTo>
                  <a:lnTo>
                    <a:pt x="589" y="382"/>
                  </a:lnTo>
                  <a:lnTo>
                    <a:pt x="603" y="390"/>
                  </a:lnTo>
                  <a:lnTo>
                    <a:pt x="610" y="388"/>
                  </a:lnTo>
                  <a:lnTo>
                    <a:pt x="624" y="397"/>
                  </a:lnTo>
                  <a:lnTo>
                    <a:pt x="622" y="405"/>
                  </a:lnTo>
                  <a:lnTo>
                    <a:pt x="630" y="409"/>
                  </a:lnTo>
                  <a:lnTo>
                    <a:pt x="643" y="428"/>
                  </a:lnTo>
                  <a:lnTo>
                    <a:pt x="651" y="432"/>
                  </a:lnTo>
                  <a:lnTo>
                    <a:pt x="664" y="436"/>
                  </a:lnTo>
                  <a:lnTo>
                    <a:pt x="680" y="441"/>
                  </a:lnTo>
                  <a:lnTo>
                    <a:pt x="701" y="453"/>
                  </a:lnTo>
                  <a:lnTo>
                    <a:pt x="716" y="451"/>
                  </a:lnTo>
                  <a:lnTo>
                    <a:pt x="730" y="453"/>
                  </a:lnTo>
                  <a:lnTo>
                    <a:pt x="741" y="459"/>
                  </a:lnTo>
                  <a:lnTo>
                    <a:pt x="758" y="462"/>
                  </a:lnTo>
                  <a:lnTo>
                    <a:pt x="768" y="468"/>
                  </a:lnTo>
                  <a:lnTo>
                    <a:pt x="756" y="451"/>
                  </a:lnTo>
                  <a:lnTo>
                    <a:pt x="760" y="441"/>
                  </a:lnTo>
                  <a:lnTo>
                    <a:pt x="827" y="493"/>
                  </a:lnTo>
                  <a:lnTo>
                    <a:pt x="833" y="486"/>
                  </a:lnTo>
                  <a:lnTo>
                    <a:pt x="872" y="514"/>
                  </a:lnTo>
                  <a:lnTo>
                    <a:pt x="879" y="505"/>
                  </a:lnTo>
                  <a:lnTo>
                    <a:pt x="933" y="545"/>
                  </a:lnTo>
                  <a:lnTo>
                    <a:pt x="958" y="562"/>
                  </a:lnTo>
                  <a:lnTo>
                    <a:pt x="950" y="574"/>
                  </a:lnTo>
                  <a:lnTo>
                    <a:pt x="1054" y="651"/>
                  </a:lnTo>
                  <a:lnTo>
                    <a:pt x="1129" y="704"/>
                  </a:lnTo>
                  <a:lnTo>
                    <a:pt x="1137" y="693"/>
                  </a:lnTo>
                  <a:lnTo>
                    <a:pt x="1156" y="706"/>
                  </a:lnTo>
                  <a:lnTo>
                    <a:pt x="1162" y="697"/>
                  </a:lnTo>
                  <a:lnTo>
                    <a:pt x="1179" y="710"/>
                  </a:lnTo>
                  <a:lnTo>
                    <a:pt x="1187" y="700"/>
                  </a:lnTo>
                  <a:lnTo>
                    <a:pt x="1190" y="70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19" name="Freeform 6321"/>
            <p:cNvSpPr>
              <a:spLocks/>
            </p:cNvSpPr>
            <p:nvPr/>
          </p:nvSpPr>
          <p:spPr bwMode="auto">
            <a:xfrm>
              <a:off x="6192838" y="3498850"/>
              <a:ext cx="120650" cy="95250"/>
            </a:xfrm>
            <a:custGeom>
              <a:avLst/>
              <a:gdLst>
                <a:gd name="T0" fmla="*/ 76 w 76"/>
                <a:gd name="T1" fmla="*/ 27 h 60"/>
                <a:gd name="T2" fmla="*/ 53 w 76"/>
                <a:gd name="T3" fmla="*/ 60 h 60"/>
                <a:gd name="T4" fmla="*/ 0 w 76"/>
                <a:gd name="T5" fmla="*/ 19 h 60"/>
                <a:gd name="T6" fmla="*/ 2 w 76"/>
                <a:gd name="T7" fmla="*/ 17 h 60"/>
                <a:gd name="T8" fmla="*/ 9 w 76"/>
                <a:gd name="T9" fmla="*/ 17 h 60"/>
                <a:gd name="T10" fmla="*/ 19 w 76"/>
                <a:gd name="T11" fmla="*/ 15 h 60"/>
                <a:gd name="T12" fmla="*/ 21 w 76"/>
                <a:gd name="T13" fmla="*/ 15 h 60"/>
                <a:gd name="T14" fmla="*/ 32 w 76"/>
                <a:gd name="T15" fmla="*/ 6 h 60"/>
                <a:gd name="T16" fmla="*/ 34 w 76"/>
                <a:gd name="T17" fmla="*/ 4 h 60"/>
                <a:gd name="T18" fmla="*/ 34 w 76"/>
                <a:gd name="T19" fmla="*/ 4 h 60"/>
                <a:gd name="T20" fmla="*/ 34 w 76"/>
                <a:gd name="T21" fmla="*/ 4 h 60"/>
                <a:gd name="T22" fmla="*/ 34 w 76"/>
                <a:gd name="T23" fmla="*/ 2 h 60"/>
                <a:gd name="T24" fmla="*/ 36 w 76"/>
                <a:gd name="T25" fmla="*/ 0 h 60"/>
                <a:gd name="T26" fmla="*/ 38 w 76"/>
                <a:gd name="T27" fmla="*/ 0 h 60"/>
                <a:gd name="T28" fmla="*/ 76 w 76"/>
                <a:gd name="T29" fmla="*/ 2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60">
                  <a:moveTo>
                    <a:pt x="76" y="27"/>
                  </a:moveTo>
                  <a:lnTo>
                    <a:pt x="53" y="60"/>
                  </a:lnTo>
                  <a:lnTo>
                    <a:pt x="0" y="19"/>
                  </a:lnTo>
                  <a:lnTo>
                    <a:pt x="2" y="17"/>
                  </a:lnTo>
                  <a:lnTo>
                    <a:pt x="9" y="17"/>
                  </a:lnTo>
                  <a:lnTo>
                    <a:pt x="19" y="15"/>
                  </a:lnTo>
                  <a:lnTo>
                    <a:pt x="21" y="15"/>
                  </a:lnTo>
                  <a:lnTo>
                    <a:pt x="32" y="6"/>
                  </a:lnTo>
                  <a:lnTo>
                    <a:pt x="34" y="4"/>
                  </a:lnTo>
                  <a:lnTo>
                    <a:pt x="34" y="4"/>
                  </a:lnTo>
                  <a:lnTo>
                    <a:pt x="34" y="4"/>
                  </a:lnTo>
                  <a:lnTo>
                    <a:pt x="34" y="2"/>
                  </a:lnTo>
                  <a:lnTo>
                    <a:pt x="36" y="0"/>
                  </a:lnTo>
                  <a:lnTo>
                    <a:pt x="38" y="0"/>
                  </a:lnTo>
                  <a:lnTo>
                    <a:pt x="76"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20" name="Freeform 6322"/>
            <p:cNvSpPr>
              <a:spLocks/>
            </p:cNvSpPr>
            <p:nvPr/>
          </p:nvSpPr>
          <p:spPr bwMode="auto">
            <a:xfrm>
              <a:off x="6192838" y="3498850"/>
              <a:ext cx="120650" cy="95250"/>
            </a:xfrm>
            <a:custGeom>
              <a:avLst/>
              <a:gdLst>
                <a:gd name="T0" fmla="*/ 76 w 76"/>
                <a:gd name="T1" fmla="*/ 27 h 60"/>
                <a:gd name="T2" fmla="*/ 53 w 76"/>
                <a:gd name="T3" fmla="*/ 60 h 60"/>
                <a:gd name="T4" fmla="*/ 0 w 76"/>
                <a:gd name="T5" fmla="*/ 19 h 60"/>
                <a:gd name="T6" fmla="*/ 2 w 76"/>
                <a:gd name="T7" fmla="*/ 17 h 60"/>
                <a:gd name="T8" fmla="*/ 9 w 76"/>
                <a:gd name="T9" fmla="*/ 17 h 60"/>
                <a:gd name="T10" fmla="*/ 19 w 76"/>
                <a:gd name="T11" fmla="*/ 15 h 60"/>
                <a:gd name="T12" fmla="*/ 21 w 76"/>
                <a:gd name="T13" fmla="*/ 15 h 60"/>
                <a:gd name="T14" fmla="*/ 32 w 76"/>
                <a:gd name="T15" fmla="*/ 6 h 60"/>
                <a:gd name="T16" fmla="*/ 34 w 76"/>
                <a:gd name="T17" fmla="*/ 4 h 60"/>
                <a:gd name="T18" fmla="*/ 34 w 76"/>
                <a:gd name="T19" fmla="*/ 4 h 60"/>
                <a:gd name="T20" fmla="*/ 34 w 76"/>
                <a:gd name="T21" fmla="*/ 4 h 60"/>
                <a:gd name="T22" fmla="*/ 34 w 76"/>
                <a:gd name="T23" fmla="*/ 2 h 60"/>
                <a:gd name="T24" fmla="*/ 36 w 76"/>
                <a:gd name="T25" fmla="*/ 0 h 60"/>
                <a:gd name="T26" fmla="*/ 38 w 76"/>
                <a:gd name="T27" fmla="*/ 0 h 60"/>
                <a:gd name="T28" fmla="*/ 76 w 76"/>
                <a:gd name="T29" fmla="*/ 2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60">
                  <a:moveTo>
                    <a:pt x="76" y="27"/>
                  </a:moveTo>
                  <a:lnTo>
                    <a:pt x="53" y="60"/>
                  </a:lnTo>
                  <a:lnTo>
                    <a:pt x="0" y="19"/>
                  </a:lnTo>
                  <a:lnTo>
                    <a:pt x="2" y="17"/>
                  </a:lnTo>
                  <a:lnTo>
                    <a:pt x="9" y="17"/>
                  </a:lnTo>
                  <a:lnTo>
                    <a:pt x="19" y="15"/>
                  </a:lnTo>
                  <a:lnTo>
                    <a:pt x="21" y="15"/>
                  </a:lnTo>
                  <a:lnTo>
                    <a:pt x="32" y="6"/>
                  </a:lnTo>
                  <a:lnTo>
                    <a:pt x="34" y="4"/>
                  </a:lnTo>
                  <a:lnTo>
                    <a:pt x="34" y="4"/>
                  </a:lnTo>
                  <a:lnTo>
                    <a:pt x="34" y="4"/>
                  </a:lnTo>
                  <a:lnTo>
                    <a:pt x="34" y="2"/>
                  </a:lnTo>
                  <a:lnTo>
                    <a:pt x="36" y="0"/>
                  </a:lnTo>
                  <a:lnTo>
                    <a:pt x="38" y="0"/>
                  </a:lnTo>
                  <a:lnTo>
                    <a:pt x="76" y="2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21" name="Freeform 6323"/>
            <p:cNvSpPr>
              <a:spLocks/>
            </p:cNvSpPr>
            <p:nvPr/>
          </p:nvSpPr>
          <p:spPr bwMode="auto">
            <a:xfrm>
              <a:off x="7094538" y="2898775"/>
              <a:ext cx="692150" cy="371475"/>
            </a:xfrm>
            <a:custGeom>
              <a:avLst/>
              <a:gdLst>
                <a:gd name="T0" fmla="*/ 242 w 436"/>
                <a:gd name="T1" fmla="*/ 6 h 234"/>
                <a:gd name="T2" fmla="*/ 300 w 436"/>
                <a:gd name="T3" fmla="*/ 44 h 234"/>
                <a:gd name="T4" fmla="*/ 329 w 436"/>
                <a:gd name="T5" fmla="*/ 61 h 234"/>
                <a:gd name="T6" fmla="*/ 329 w 436"/>
                <a:gd name="T7" fmla="*/ 63 h 234"/>
                <a:gd name="T8" fmla="*/ 388 w 436"/>
                <a:gd name="T9" fmla="*/ 102 h 234"/>
                <a:gd name="T10" fmla="*/ 396 w 436"/>
                <a:gd name="T11" fmla="*/ 119 h 234"/>
                <a:gd name="T12" fmla="*/ 436 w 436"/>
                <a:gd name="T13" fmla="*/ 144 h 234"/>
                <a:gd name="T14" fmla="*/ 415 w 436"/>
                <a:gd name="T15" fmla="*/ 184 h 234"/>
                <a:gd name="T16" fmla="*/ 384 w 436"/>
                <a:gd name="T17" fmla="*/ 234 h 234"/>
                <a:gd name="T18" fmla="*/ 327 w 436"/>
                <a:gd name="T19" fmla="*/ 200 h 234"/>
                <a:gd name="T20" fmla="*/ 317 w 436"/>
                <a:gd name="T21" fmla="*/ 215 h 234"/>
                <a:gd name="T22" fmla="*/ 234 w 436"/>
                <a:gd name="T23" fmla="*/ 165 h 234"/>
                <a:gd name="T24" fmla="*/ 102 w 436"/>
                <a:gd name="T25" fmla="*/ 146 h 234"/>
                <a:gd name="T26" fmla="*/ 65 w 436"/>
                <a:gd name="T27" fmla="*/ 140 h 234"/>
                <a:gd name="T28" fmla="*/ 60 w 436"/>
                <a:gd name="T29" fmla="*/ 148 h 234"/>
                <a:gd name="T30" fmla="*/ 0 w 436"/>
                <a:gd name="T31" fmla="*/ 107 h 234"/>
                <a:gd name="T32" fmla="*/ 65 w 436"/>
                <a:gd name="T33" fmla="*/ 79 h 234"/>
                <a:gd name="T34" fmla="*/ 75 w 436"/>
                <a:gd name="T35" fmla="*/ 63 h 234"/>
                <a:gd name="T36" fmla="*/ 58 w 436"/>
                <a:gd name="T37" fmla="*/ 44 h 234"/>
                <a:gd name="T38" fmla="*/ 79 w 436"/>
                <a:gd name="T39" fmla="*/ 10 h 234"/>
                <a:gd name="T40" fmla="*/ 112 w 436"/>
                <a:gd name="T41" fmla="*/ 31 h 234"/>
                <a:gd name="T42" fmla="*/ 125 w 436"/>
                <a:gd name="T43" fmla="*/ 13 h 234"/>
                <a:gd name="T44" fmla="*/ 135 w 436"/>
                <a:gd name="T45" fmla="*/ 19 h 234"/>
                <a:gd name="T46" fmla="*/ 148 w 436"/>
                <a:gd name="T47" fmla="*/ 0 h 234"/>
                <a:gd name="T48" fmla="*/ 160 w 436"/>
                <a:gd name="T49" fmla="*/ 8 h 234"/>
                <a:gd name="T50" fmla="*/ 167 w 436"/>
                <a:gd name="T51" fmla="*/ 0 h 234"/>
                <a:gd name="T52" fmla="*/ 179 w 436"/>
                <a:gd name="T53" fmla="*/ 8 h 234"/>
                <a:gd name="T54" fmla="*/ 177 w 436"/>
                <a:gd name="T55" fmla="*/ 15 h 234"/>
                <a:gd name="T56" fmla="*/ 188 w 436"/>
                <a:gd name="T57" fmla="*/ 27 h 234"/>
                <a:gd name="T58" fmla="*/ 206 w 436"/>
                <a:gd name="T59" fmla="*/ 17 h 234"/>
                <a:gd name="T60" fmla="*/ 242 w 436"/>
                <a:gd name="T61" fmla="*/ 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6" h="234">
                  <a:moveTo>
                    <a:pt x="242" y="6"/>
                  </a:moveTo>
                  <a:lnTo>
                    <a:pt x="300" y="44"/>
                  </a:lnTo>
                  <a:lnTo>
                    <a:pt x="329" y="61"/>
                  </a:lnTo>
                  <a:lnTo>
                    <a:pt x="329" y="63"/>
                  </a:lnTo>
                  <a:lnTo>
                    <a:pt x="388" y="102"/>
                  </a:lnTo>
                  <a:lnTo>
                    <a:pt x="396" y="119"/>
                  </a:lnTo>
                  <a:lnTo>
                    <a:pt x="436" y="144"/>
                  </a:lnTo>
                  <a:lnTo>
                    <a:pt x="415" y="184"/>
                  </a:lnTo>
                  <a:lnTo>
                    <a:pt x="384" y="234"/>
                  </a:lnTo>
                  <a:lnTo>
                    <a:pt x="327" y="200"/>
                  </a:lnTo>
                  <a:lnTo>
                    <a:pt x="317" y="215"/>
                  </a:lnTo>
                  <a:lnTo>
                    <a:pt x="234" y="165"/>
                  </a:lnTo>
                  <a:lnTo>
                    <a:pt x="102" y="146"/>
                  </a:lnTo>
                  <a:lnTo>
                    <a:pt x="65" y="140"/>
                  </a:lnTo>
                  <a:lnTo>
                    <a:pt x="60" y="148"/>
                  </a:lnTo>
                  <a:lnTo>
                    <a:pt x="0" y="107"/>
                  </a:lnTo>
                  <a:lnTo>
                    <a:pt x="65" y="79"/>
                  </a:lnTo>
                  <a:lnTo>
                    <a:pt x="75" y="63"/>
                  </a:lnTo>
                  <a:lnTo>
                    <a:pt x="58" y="44"/>
                  </a:lnTo>
                  <a:lnTo>
                    <a:pt x="79" y="10"/>
                  </a:lnTo>
                  <a:lnTo>
                    <a:pt x="112" y="31"/>
                  </a:lnTo>
                  <a:lnTo>
                    <a:pt x="125" y="13"/>
                  </a:lnTo>
                  <a:lnTo>
                    <a:pt x="135" y="19"/>
                  </a:lnTo>
                  <a:lnTo>
                    <a:pt x="148" y="0"/>
                  </a:lnTo>
                  <a:lnTo>
                    <a:pt x="160" y="8"/>
                  </a:lnTo>
                  <a:lnTo>
                    <a:pt x="167" y="0"/>
                  </a:lnTo>
                  <a:lnTo>
                    <a:pt x="179" y="8"/>
                  </a:lnTo>
                  <a:lnTo>
                    <a:pt x="177" y="15"/>
                  </a:lnTo>
                  <a:lnTo>
                    <a:pt x="188" y="27"/>
                  </a:lnTo>
                  <a:lnTo>
                    <a:pt x="206" y="17"/>
                  </a:lnTo>
                  <a:lnTo>
                    <a:pt x="242" y="6"/>
                  </a:lnTo>
                  <a:close/>
                </a:path>
              </a:pathLst>
            </a:custGeom>
            <a:solidFill>
              <a:srgbClr val="91FF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22" name="Freeform 6324"/>
            <p:cNvSpPr>
              <a:spLocks/>
            </p:cNvSpPr>
            <p:nvPr/>
          </p:nvSpPr>
          <p:spPr bwMode="auto">
            <a:xfrm>
              <a:off x="7094538" y="2898775"/>
              <a:ext cx="692150" cy="371475"/>
            </a:xfrm>
            <a:custGeom>
              <a:avLst/>
              <a:gdLst>
                <a:gd name="T0" fmla="*/ 242 w 436"/>
                <a:gd name="T1" fmla="*/ 6 h 234"/>
                <a:gd name="T2" fmla="*/ 300 w 436"/>
                <a:gd name="T3" fmla="*/ 44 h 234"/>
                <a:gd name="T4" fmla="*/ 329 w 436"/>
                <a:gd name="T5" fmla="*/ 61 h 234"/>
                <a:gd name="T6" fmla="*/ 329 w 436"/>
                <a:gd name="T7" fmla="*/ 63 h 234"/>
                <a:gd name="T8" fmla="*/ 388 w 436"/>
                <a:gd name="T9" fmla="*/ 102 h 234"/>
                <a:gd name="T10" fmla="*/ 396 w 436"/>
                <a:gd name="T11" fmla="*/ 119 h 234"/>
                <a:gd name="T12" fmla="*/ 436 w 436"/>
                <a:gd name="T13" fmla="*/ 144 h 234"/>
                <a:gd name="T14" fmla="*/ 415 w 436"/>
                <a:gd name="T15" fmla="*/ 184 h 234"/>
                <a:gd name="T16" fmla="*/ 384 w 436"/>
                <a:gd name="T17" fmla="*/ 234 h 234"/>
                <a:gd name="T18" fmla="*/ 327 w 436"/>
                <a:gd name="T19" fmla="*/ 200 h 234"/>
                <a:gd name="T20" fmla="*/ 317 w 436"/>
                <a:gd name="T21" fmla="*/ 215 h 234"/>
                <a:gd name="T22" fmla="*/ 234 w 436"/>
                <a:gd name="T23" fmla="*/ 165 h 234"/>
                <a:gd name="T24" fmla="*/ 102 w 436"/>
                <a:gd name="T25" fmla="*/ 146 h 234"/>
                <a:gd name="T26" fmla="*/ 65 w 436"/>
                <a:gd name="T27" fmla="*/ 140 h 234"/>
                <a:gd name="T28" fmla="*/ 60 w 436"/>
                <a:gd name="T29" fmla="*/ 148 h 234"/>
                <a:gd name="T30" fmla="*/ 0 w 436"/>
                <a:gd name="T31" fmla="*/ 107 h 234"/>
                <a:gd name="T32" fmla="*/ 65 w 436"/>
                <a:gd name="T33" fmla="*/ 79 h 234"/>
                <a:gd name="T34" fmla="*/ 75 w 436"/>
                <a:gd name="T35" fmla="*/ 63 h 234"/>
                <a:gd name="T36" fmla="*/ 58 w 436"/>
                <a:gd name="T37" fmla="*/ 44 h 234"/>
                <a:gd name="T38" fmla="*/ 79 w 436"/>
                <a:gd name="T39" fmla="*/ 10 h 234"/>
                <a:gd name="T40" fmla="*/ 112 w 436"/>
                <a:gd name="T41" fmla="*/ 31 h 234"/>
                <a:gd name="T42" fmla="*/ 125 w 436"/>
                <a:gd name="T43" fmla="*/ 13 h 234"/>
                <a:gd name="T44" fmla="*/ 135 w 436"/>
                <a:gd name="T45" fmla="*/ 19 h 234"/>
                <a:gd name="T46" fmla="*/ 148 w 436"/>
                <a:gd name="T47" fmla="*/ 0 h 234"/>
                <a:gd name="T48" fmla="*/ 160 w 436"/>
                <a:gd name="T49" fmla="*/ 8 h 234"/>
                <a:gd name="T50" fmla="*/ 167 w 436"/>
                <a:gd name="T51" fmla="*/ 0 h 234"/>
                <a:gd name="T52" fmla="*/ 179 w 436"/>
                <a:gd name="T53" fmla="*/ 8 h 234"/>
                <a:gd name="T54" fmla="*/ 177 w 436"/>
                <a:gd name="T55" fmla="*/ 15 h 234"/>
                <a:gd name="T56" fmla="*/ 188 w 436"/>
                <a:gd name="T57" fmla="*/ 27 h 234"/>
                <a:gd name="T58" fmla="*/ 206 w 436"/>
                <a:gd name="T59" fmla="*/ 17 h 234"/>
                <a:gd name="T60" fmla="*/ 242 w 436"/>
                <a:gd name="T61" fmla="*/ 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6" h="234">
                  <a:moveTo>
                    <a:pt x="242" y="6"/>
                  </a:moveTo>
                  <a:lnTo>
                    <a:pt x="300" y="44"/>
                  </a:lnTo>
                  <a:lnTo>
                    <a:pt x="329" y="61"/>
                  </a:lnTo>
                  <a:lnTo>
                    <a:pt x="329" y="63"/>
                  </a:lnTo>
                  <a:lnTo>
                    <a:pt x="388" y="102"/>
                  </a:lnTo>
                  <a:lnTo>
                    <a:pt x="396" y="119"/>
                  </a:lnTo>
                  <a:lnTo>
                    <a:pt x="436" y="144"/>
                  </a:lnTo>
                  <a:lnTo>
                    <a:pt x="415" y="184"/>
                  </a:lnTo>
                  <a:lnTo>
                    <a:pt x="384" y="234"/>
                  </a:lnTo>
                  <a:lnTo>
                    <a:pt x="327" y="200"/>
                  </a:lnTo>
                  <a:lnTo>
                    <a:pt x="317" y="215"/>
                  </a:lnTo>
                  <a:lnTo>
                    <a:pt x="234" y="165"/>
                  </a:lnTo>
                  <a:lnTo>
                    <a:pt x="102" y="146"/>
                  </a:lnTo>
                  <a:lnTo>
                    <a:pt x="65" y="140"/>
                  </a:lnTo>
                  <a:lnTo>
                    <a:pt x="60" y="148"/>
                  </a:lnTo>
                  <a:lnTo>
                    <a:pt x="0" y="107"/>
                  </a:lnTo>
                  <a:lnTo>
                    <a:pt x="65" y="79"/>
                  </a:lnTo>
                  <a:lnTo>
                    <a:pt x="75" y="63"/>
                  </a:lnTo>
                  <a:lnTo>
                    <a:pt x="58" y="44"/>
                  </a:lnTo>
                  <a:lnTo>
                    <a:pt x="79" y="10"/>
                  </a:lnTo>
                  <a:lnTo>
                    <a:pt x="112" y="31"/>
                  </a:lnTo>
                  <a:lnTo>
                    <a:pt x="125" y="13"/>
                  </a:lnTo>
                  <a:lnTo>
                    <a:pt x="135" y="19"/>
                  </a:lnTo>
                  <a:lnTo>
                    <a:pt x="148" y="0"/>
                  </a:lnTo>
                  <a:lnTo>
                    <a:pt x="160" y="8"/>
                  </a:lnTo>
                  <a:lnTo>
                    <a:pt x="167" y="0"/>
                  </a:lnTo>
                  <a:lnTo>
                    <a:pt x="179" y="8"/>
                  </a:lnTo>
                  <a:lnTo>
                    <a:pt x="177" y="15"/>
                  </a:lnTo>
                  <a:lnTo>
                    <a:pt x="188" y="27"/>
                  </a:lnTo>
                  <a:lnTo>
                    <a:pt x="206" y="17"/>
                  </a:lnTo>
                  <a:lnTo>
                    <a:pt x="242" y="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23" name="Freeform 6325"/>
            <p:cNvSpPr>
              <a:spLocks/>
            </p:cNvSpPr>
            <p:nvPr/>
          </p:nvSpPr>
          <p:spPr bwMode="auto">
            <a:xfrm>
              <a:off x="5888038" y="3014663"/>
              <a:ext cx="722313" cy="477838"/>
            </a:xfrm>
            <a:custGeom>
              <a:avLst/>
              <a:gdLst>
                <a:gd name="T0" fmla="*/ 355 w 455"/>
                <a:gd name="T1" fmla="*/ 259 h 301"/>
                <a:gd name="T2" fmla="*/ 318 w 455"/>
                <a:gd name="T3" fmla="*/ 247 h 301"/>
                <a:gd name="T4" fmla="*/ 295 w 455"/>
                <a:gd name="T5" fmla="*/ 261 h 301"/>
                <a:gd name="T6" fmla="*/ 263 w 455"/>
                <a:gd name="T7" fmla="*/ 251 h 301"/>
                <a:gd name="T8" fmla="*/ 219 w 455"/>
                <a:gd name="T9" fmla="*/ 301 h 301"/>
                <a:gd name="T10" fmla="*/ 215 w 455"/>
                <a:gd name="T11" fmla="*/ 299 h 301"/>
                <a:gd name="T12" fmla="*/ 211 w 455"/>
                <a:gd name="T13" fmla="*/ 299 h 301"/>
                <a:gd name="T14" fmla="*/ 197 w 455"/>
                <a:gd name="T15" fmla="*/ 297 h 301"/>
                <a:gd name="T16" fmla="*/ 190 w 455"/>
                <a:gd name="T17" fmla="*/ 294 h 301"/>
                <a:gd name="T18" fmla="*/ 176 w 455"/>
                <a:gd name="T19" fmla="*/ 292 h 301"/>
                <a:gd name="T20" fmla="*/ 169 w 455"/>
                <a:gd name="T21" fmla="*/ 292 h 301"/>
                <a:gd name="T22" fmla="*/ 149 w 455"/>
                <a:gd name="T23" fmla="*/ 288 h 301"/>
                <a:gd name="T24" fmla="*/ 138 w 455"/>
                <a:gd name="T25" fmla="*/ 284 h 301"/>
                <a:gd name="T26" fmla="*/ 136 w 455"/>
                <a:gd name="T27" fmla="*/ 278 h 301"/>
                <a:gd name="T28" fmla="*/ 136 w 455"/>
                <a:gd name="T29" fmla="*/ 270 h 301"/>
                <a:gd name="T30" fmla="*/ 138 w 455"/>
                <a:gd name="T31" fmla="*/ 269 h 301"/>
                <a:gd name="T32" fmla="*/ 140 w 455"/>
                <a:gd name="T33" fmla="*/ 261 h 301"/>
                <a:gd name="T34" fmla="*/ 138 w 455"/>
                <a:gd name="T35" fmla="*/ 253 h 301"/>
                <a:gd name="T36" fmla="*/ 134 w 455"/>
                <a:gd name="T37" fmla="*/ 247 h 301"/>
                <a:gd name="T38" fmla="*/ 134 w 455"/>
                <a:gd name="T39" fmla="*/ 244 h 301"/>
                <a:gd name="T40" fmla="*/ 140 w 455"/>
                <a:gd name="T41" fmla="*/ 238 h 301"/>
                <a:gd name="T42" fmla="*/ 132 w 455"/>
                <a:gd name="T43" fmla="*/ 232 h 301"/>
                <a:gd name="T44" fmla="*/ 128 w 455"/>
                <a:gd name="T45" fmla="*/ 230 h 301"/>
                <a:gd name="T46" fmla="*/ 121 w 455"/>
                <a:gd name="T47" fmla="*/ 236 h 301"/>
                <a:gd name="T48" fmla="*/ 121 w 455"/>
                <a:gd name="T49" fmla="*/ 240 h 301"/>
                <a:gd name="T50" fmla="*/ 115 w 455"/>
                <a:gd name="T51" fmla="*/ 244 h 301"/>
                <a:gd name="T52" fmla="*/ 111 w 455"/>
                <a:gd name="T53" fmla="*/ 242 h 301"/>
                <a:gd name="T54" fmla="*/ 99 w 455"/>
                <a:gd name="T55" fmla="*/ 265 h 301"/>
                <a:gd name="T56" fmla="*/ 86 w 455"/>
                <a:gd name="T57" fmla="*/ 280 h 301"/>
                <a:gd name="T58" fmla="*/ 80 w 455"/>
                <a:gd name="T59" fmla="*/ 276 h 301"/>
                <a:gd name="T60" fmla="*/ 73 w 455"/>
                <a:gd name="T61" fmla="*/ 267 h 301"/>
                <a:gd name="T62" fmla="*/ 80 w 455"/>
                <a:gd name="T63" fmla="*/ 236 h 301"/>
                <a:gd name="T64" fmla="*/ 84 w 455"/>
                <a:gd name="T65" fmla="*/ 207 h 301"/>
                <a:gd name="T66" fmla="*/ 82 w 455"/>
                <a:gd name="T67" fmla="*/ 198 h 301"/>
                <a:gd name="T68" fmla="*/ 82 w 455"/>
                <a:gd name="T69" fmla="*/ 192 h 301"/>
                <a:gd name="T70" fmla="*/ 86 w 455"/>
                <a:gd name="T71" fmla="*/ 188 h 301"/>
                <a:gd name="T72" fmla="*/ 86 w 455"/>
                <a:gd name="T73" fmla="*/ 184 h 301"/>
                <a:gd name="T74" fmla="*/ 80 w 455"/>
                <a:gd name="T75" fmla="*/ 182 h 301"/>
                <a:gd name="T76" fmla="*/ 73 w 455"/>
                <a:gd name="T77" fmla="*/ 188 h 301"/>
                <a:gd name="T78" fmla="*/ 65 w 455"/>
                <a:gd name="T79" fmla="*/ 192 h 301"/>
                <a:gd name="T80" fmla="*/ 61 w 455"/>
                <a:gd name="T81" fmla="*/ 176 h 301"/>
                <a:gd name="T82" fmla="*/ 51 w 455"/>
                <a:gd name="T83" fmla="*/ 169 h 301"/>
                <a:gd name="T84" fmla="*/ 50 w 455"/>
                <a:gd name="T85" fmla="*/ 153 h 301"/>
                <a:gd name="T86" fmla="*/ 59 w 455"/>
                <a:gd name="T87" fmla="*/ 140 h 301"/>
                <a:gd name="T88" fmla="*/ 21 w 455"/>
                <a:gd name="T89" fmla="*/ 138 h 301"/>
                <a:gd name="T90" fmla="*/ 3 w 455"/>
                <a:gd name="T91" fmla="*/ 132 h 301"/>
                <a:gd name="T92" fmla="*/ 23 w 455"/>
                <a:gd name="T93" fmla="*/ 121 h 301"/>
                <a:gd name="T94" fmla="*/ 48 w 455"/>
                <a:gd name="T95" fmla="*/ 96 h 301"/>
                <a:gd name="T96" fmla="*/ 74 w 455"/>
                <a:gd name="T97" fmla="*/ 102 h 301"/>
                <a:gd name="T98" fmla="*/ 101 w 455"/>
                <a:gd name="T99" fmla="*/ 77 h 301"/>
                <a:gd name="T100" fmla="*/ 138 w 455"/>
                <a:gd name="T101" fmla="*/ 75 h 301"/>
                <a:gd name="T102" fmla="*/ 176 w 455"/>
                <a:gd name="T103" fmla="*/ 44 h 301"/>
                <a:gd name="T104" fmla="*/ 197 w 455"/>
                <a:gd name="T105" fmla="*/ 46 h 301"/>
                <a:gd name="T106" fmla="*/ 230 w 455"/>
                <a:gd name="T107" fmla="*/ 25 h 301"/>
                <a:gd name="T108" fmla="*/ 257 w 455"/>
                <a:gd name="T109" fmla="*/ 17 h 301"/>
                <a:gd name="T110" fmla="*/ 282 w 455"/>
                <a:gd name="T111" fmla="*/ 6 h 301"/>
                <a:gd name="T112" fmla="*/ 349 w 455"/>
                <a:gd name="T113" fmla="*/ 44 h 301"/>
                <a:gd name="T114" fmla="*/ 361 w 455"/>
                <a:gd name="T115" fmla="*/ 50 h 301"/>
                <a:gd name="T116" fmla="*/ 397 w 455"/>
                <a:gd name="T117" fmla="*/ 6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5" h="301">
                  <a:moveTo>
                    <a:pt x="455" y="121"/>
                  </a:moveTo>
                  <a:lnTo>
                    <a:pt x="389" y="211"/>
                  </a:lnTo>
                  <a:lnTo>
                    <a:pt x="355" y="259"/>
                  </a:lnTo>
                  <a:lnTo>
                    <a:pt x="345" y="253"/>
                  </a:lnTo>
                  <a:lnTo>
                    <a:pt x="338" y="263"/>
                  </a:lnTo>
                  <a:lnTo>
                    <a:pt x="318" y="247"/>
                  </a:lnTo>
                  <a:lnTo>
                    <a:pt x="311" y="257"/>
                  </a:lnTo>
                  <a:lnTo>
                    <a:pt x="301" y="251"/>
                  </a:lnTo>
                  <a:lnTo>
                    <a:pt x="295" y="261"/>
                  </a:lnTo>
                  <a:lnTo>
                    <a:pt x="290" y="257"/>
                  </a:lnTo>
                  <a:lnTo>
                    <a:pt x="282" y="267"/>
                  </a:lnTo>
                  <a:lnTo>
                    <a:pt x="263" y="251"/>
                  </a:lnTo>
                  <a:lnTo>
                    <a:pt x="255" y="261"/>
                  </a:lnTo>
                  <a:lnTo>
                    <a:pt x="245" y="253"/>
                  </a:lnTo>
                  <a:lnTo>
                    <a:pt x="219" y="301"/>
                  </a:lnTo>
                  <a:lnTo>
                    <a:pt x="220" y="301"/>
                  </a:lnTo>
                  <a:lnTo>
                    <a:pt x="215" y="301"/>
                  </a:lnTo>
                  <a:lnTo>
                    <a:pt x="215" y="299"/>
                  </a:lnTo>
                  <a:lnTo>
                    <a:pt x="213" y="299"/>
                  </a:lnTo>
                  <a:lnTo>
                    <a:pt x="211" y="299"/>
                  </a:lnTo>
                  <a:lnTo>
                    <a:pt x="211" y="299"/>
                  </a:lnTo>
                  <a:lnTo>
                    <a:pt x="209" y="297"/>
                  </a:lnTo>
                  <a:lnTo>
                    <a:pt x="203" y="297"/>
                  </a:lnTo>
                  <a:lnTo>
                    <a:pt x="197" y="297"/>
                  </a:lnTo>
                  <a:lnTo>
                    <a:pt x="194" y="295"/>
                  </a:lnTo>
                  <a:lnTo>
                    <a:pt x="190" y="294"/>
                  </a:lnTo>
                  <a:lnTo>
                    <a:pt x="190" y="294"/>
                  </a:lnTo>
                  <a:lnTo>
                    <a:pt x="188" y="295"/>
                  </a:lnTo>
                  <a:lnTo>
                    <a:pt x="188" y="295"/>
                  </a:lnTo>
                  <a:lnTo>
                    <a:pt x="176" y="292"/>
                  </a:lnTo>
                  <a:lnTo>
                    <a:pt x="174" y="292"/>
                  </a:lnTo>
                  <a:lnTo>
                    <a:pt x="172" y="292"/>
                  </a:lnTo>
                  <a:lnTo>
                    <a:pt x="169" y="292"/>
                  </a:lnTo>
                  <a:lnTo>
                    <a:pt x="163" y="290"/>
                  </a:lnTo>
                  <a:lnTo>
                    <a:pt x="151" y="288"/>
                  </a:lnTo>
                  <a:lnTo>
                    <a:pt x="149" y="288"/>
                  </a:lnTo>
                  <a:lnTo>
                    <a:pt x="144" y="286"/>
                  </a:lnTo>
                  <a:lnTo>
                    <a:pt x="142" y="286"/>
                  </a:lnTo>
                  <a:lnTo>
                    <a:pt x="138" y="284"/>
                  </a:lnTo>
                  <a:lnTo>
                    <a:pt x="138" y="282"/>
                  </a:lnTo>
                  <a:lnTo>
                    <a:pt x="138" y="280"/>
                  </a:lnTo>
                  <a:lnTo>
                    <a:pt x="136" y="278"/>
                  </a:lnTo>
                  <a:lnTo>
                    <a:pt x="136" y="276"/>
                  </a:lnTo>
                  <a:lnTo>
                    <a:pt x="136" y="272"/>
                  </a:lnTo>
                  <a:lnTo>
                    <a:pt x="136" y="270"/>
                  </a:lnTo>
                  <a:lnTo>
                    <a:pt x="136" y="270"/>
                  </a:lnTo>
                  <a:lnTo>
                    <a:pt x="136" y="270"/>
                  </a:lnTo>
                  <a:lnTo>
                    <a:pt x="138" y="269"/>
                  </a:lnTo>
                  <a:lnTo>
                    <a:pt x="138" y="265"/>
                  </a:lnTo>
                  <a:lnTo>
                    <a:pt x="140" y="263"/>
                  </a:lnTo>
                  <a:lnTo>
                    <a:pt x="140" y="261"/>
                  </a:lnTo>
                  <a:lnTo>
                    <a:pt x="140" y="257"/>
                  </a:lnTo>
                  <a:lnTo>
                    <a:pt x="140" y="255"/>
                  </a:lnTo>
                  <a:lnTo>
                    <a:pt x="138" y="253"/>
                  </a:lnTo>
                  <a:lnTo>
                    <a:pt x="136" y="251"/>
                  </a:lnTo>
                  <a:lnTo>
                    <a:pt x="134" y="249"/>
                  </a:lnTo>
                  <a:lnTo>
                    <a:pt x="134" y="247"/>
                  </a:lnTo>
                  <a:lnTo>
                    <a:pt x="134" y="246"/>
                  </a:lnTo>
                  <a:lnTo>
                    <a:pt x="134" y="246"/>
                  </a:lnTo>
                  <a:lnTo>
                    <a:pt x="134" y="244"/>
                  </a:lnTo>
                  <a:lnTo>
                    <a:pt x="138" y="242"/>
                  </a:lnTo>
                  <a:lnTo>
                    <a:pt x="140" y="240"/>
                  </a:lnTo>
                  <a:lnTo>
                    <a:pt x="140" y="238"/>
                  </a:lnTo>
                  <a:lnTo>
                    <a:pt x="140" y="234"/>
                  </a:lnTo>
                  <a:lnTo>
                    <a:pt x="140" y="232"/>
                  </a:lnTo>
                  <a:lnTo>
                    <a:pt x="132" y="232"/>
                  </a:lnTo>
                  <a:lnTo>
                    <a:pt x="130" y="230"/>
                  </a:lnTo>
                  <a:lnTo>
                    <a:pt x="130" y="230"/>
                  </a:lnTo>
                  <a:lnTo>
                    <a:pt x="128" y="230"/>
                  </a:lnTo>
                  <a:lnTo>
                    <a:pt x="123" y="234"/>
                  </a:lnTo>
                  <a:lnTo>
                    <a:pt x="123" y="236"/>
                  </a:lnTo>
                  <a:lnTo>
                    <a:pt x="121" y="236"/>
                  </a:lnTo>
                  <a:lnTo>
                    <a:pt x="121" y="238"/>
                  </a:lnTo>
                  <a:lnTo>
                    <a:pt x="121" y="240"/>
                  </a:lnTo>
                  <a:lnTo>
                    <a:pt x="121" y="240"/>
                  </a:lnTo>
                  <a:lnTo>
                    <a:pt x="119" y="242"/>
                  </a:lnTo>
                  <a:lnTo>
                    <a:pt x="117" y="242"/>
                  </a:lnTo>
                  <a:lnTo>
                    <a:pt x="115" y="244"/>
                  </a:lnTo>
                  <a:lnTo>
                    <a:pt x="113" y="244"/>
                  </a:lnTo>
                  <a:lnTo>
                    <a:pt x="113" y="244"/>
                  </a:lnTo>
                  <a:lnTo>
                    <a:pt x="111" y="242"/>
                  </a:lnTo>
                  <a:lnTo>
                    <a:pt x="107" y="246"/>
                  </a:lnTo>
                  <a:lnTo>
                    <a:pt x="103" y="253"/>
                  </a:lnTo>
                  <a:lnTo>
                    <a:pt x="99" y="265"/>
                  </a:lnTo>
                  <a:lnTo>
                    <a:pt x="99" y="272"/>
                  </a:lnTo>
                  <a:lnTo>
                    <a:pt x="98" y="274"/>
                  </a:lnTo>
                  <a:lnTo>
                    <a:pt x="86" y="280"/>
                  </a:lnTo>
                  <a:lnTo>
                    <a:pt x="84" y="280"/>
                  </a:lnTo>
                  <a:lnTo>
                    <a:pt x="80" y="278"/>
                  </a:lnTo>
                  <a:lnTo>
                    <a:pt x="80" y="276"/>
                  </a:lnTo>
                  <a:lnTo>
                    <a:pt x="76" y="274"/>
                  </a:lnTo>
                  <a:lnTo>
                    <a:pt x="73" y="267"/>
                  </a:lnTo>
                  <a:lnTo>
                    <a:pt x="73" y="267"/>
                  </a:lnTo>
                  <a:lnTo>
                    <a:pt x="74" y="263"/>
                  </a:lnTo>
                  <a:lnTo>
                    <a:pt x="78" y="246"/>
                  </a:lnTo>
                  <a:lnTo>
                    <a:pt x="80" y="236"/>
                  </a:lnTo>
                  <a:lnTo>
                    <a:pt x="84" y="219"/>
                  </a:lnTo>
                  <a:lnTo>
                    <a:pt x="84" y="215"/>
                  </a:lnTo>
                  <a:lnTo>
                    <a:pt x="84" y="207"/>
                  </a:lnTo>
                  <a:lnTo>
                    <a:pt x="84" y="201"/>
                  </a:lnTo>
                  <a:lnTo>
                    <a:pt x="82" y="199"/>
                  </a:lnTo>
                  <a:lnTo>
                    <a:pt x="82" y="198"/>
                  </a:lnTo>
                  <a:lnTo>
                    <a:pt x="80" y="198"/>
                  </a:lnTo>
                  <a:lnTo>
                    <a:pt x="76" y="194"/>
                  </a:lnTo>
                  <a:lnTo>
                    <a:pt x="82" y="192"/>
                  </a:lnTo>
                  <a:lnTo>
                    <a:pt x="84" y="192"/>
                  </a:lnTo>
                  <a:lnTo>
                    <a:pt x="84" y="190"/>
                  </a:lnTo>
                  <a:lnTo>
                    <a:pt x="86" y="188"/>
                  </a:lnTo>
                  <a:lnTo>
                    <a:pt x="86" y="188"/>
                  </a:lnTo>
                  <a:lnTo>
                    <a:pt x="86" y="186"/>
                  </a:lnTo>
                  <a:lnTo>
                    <a:pt x="86" y="184"/>
                  </a:lnTo>
                  <a:lnTo>
                    <a:pt x="84" y="182"/>
                  </a:lnTo>
                  <a:lnTo>
                    <a:pt x="82" y="182"/>
                  </a:lnTo>
                  <a:lnTo>
                    <a:pt x="80" y="182"/>
                  </a:lnTo>
                  <a:lnTo>
                    <a:pt x="80" y="180"/>
                  </a:lnTo>
                  <a:lnTo>
                    <a:pt x="80" y="180"/>
                  </a:lnTo>
                  <a:lnTo>
                    <a:pt x="73" y="188"/>
                  </a:lnTo>
                  <a:lnTo>
                    <a:pt x="69" y="184"/>
                  </a:lnTo>
                  <a:lnTo>
                    <a:pt x="67" y="190"/>
                  </a:lnTo>
                  <a:lnTo>
                    <a:pt x="65" y="192"/>
                  </a:lnTo>
                  <a:lnTo>
                    <a:pt x="57" y="190"/>
                  </a:lnTo>
                  <a:lnTo>
                    <a:pt x="57" y="178"/>
                  </a:lnTo>
                  <a:lnTo>
                    <a:pt x="61" y="176"/>
                  </a:lnTo>
                  <a:lnTo>
                    <a:pt x="57" y="171"/>
                  </a:lnTo>
                  <a:lnTo>
                    <a:pt x="53" y="173"/>
                  </a:lnTo>
                  <a:lnTo>
                    <a:pt x="51" y="169"/>
                  </a:lnTo>
                  <a:lnTo>
                    <a:pt x="55" y="163"/>
                  </a:lnTo>
                  <a:lnTo>
                    <a:pt x="50" y="161"/>
                  </a:lnTo>
                  <a:lnTo>
                    <a:pt x="50" y="153"/>
                  </a:lnTo>
                  <a:lnTo>
                    <a:pt x="50" y="151"/>
                  </a:lnTo>
                  <a:lnTo>
                    <a:pt x="55" y="150"/>
                  </a:lnTo>
                  <a:lnTo>
                    <a:pt x="59" y="140"/>
                  </a:lnTo>
                  <a:lnTo>
                    <a:pt x="48" y="136"/>
                  </a:lnTo>
                  <a:lnTo>
                    <a:pt x="32" y="136"/>
                  </a:lnTo>
                  <a:lnTo>
                    <a:pt x="21" y="138"/>
                  </a:lnTo>
                  <a:lnTo>
                    <a:pt x="9" y="144"/>
                  </a:lnTo>
                  <a:lnTo>
                    <a:pt x="13" y="136"/>
                  </a:lnTo>
                  <a:lnTo>
                    <a:pt x="3" y="132"/>
                  </a:lnTo>
                  <a:lnTo>
                    <a:pt x="0" y="132"/>
                  </a:lnTo>
                  <a:lnTo>
                    <a:pt x="13" y="115"/>
                  </a:lnTo>
                  <a:lnTo>
                    <a:pt x="23" y="121"/>
                  </a:lnTo>
                  <a:lnTo>
                    <a:pt x="30" y="113"/>
                  </a:lnTo>
                  <a:lnTo>
                    <a:pt x="32" y="115"/>
                  </a:lnTo>
                  <a:lnTo>
                    <a:pt x="48" y="96"/>
                  </a:lnTo>
                  <a:lnTo>
                    <a:pt x="57" y="104"/>
                  </a:lnTo>
                  <a:lnTo>
                    <a:pt x="65" y="94"/>
                  </a:lnTo>
                  <a:lnTo>
                    <a:pt x="74" y="102"/>
                  </a:lnTo>
                  <a:lnTo>
                    <a:pt x="82" y="92"/>
                  </a:lnTo>
                  <a:lnTo>
                    <a:pt x="86" y="94"/>
                  </a:lnTo>
                  <a:lnTo>
                    <a:pt x="101" y="77"/>
                  </a:lnTo>
                  <a:lnTo>
                    <a:pt x="111" y="82"/>
                  </a:lnTo>
                  <a:lnTo>
                    <a:pt x="126" y="65"/>
                  </a:lnTo>
                  <a:lnTo>
                    <a:pt x="138" y="75"/>
                  </a:lnTo>
                  <a:lnTo>
                    <a:pt x="153" y="56"/>
                  </a:lnTo>
                  <a:lnTo>
                    <a:pt x="163" y="63"/>
                  </a:lnTo>
                  <a:lnTo>
                    <a:pt x="176" y="44"/>
                  </a:lnTo>
                  <a:lnTo>
                    <a:pt x="180" y="48"/>
                  </a:lnTo>
                  <a:lnTo>
                    <a:pt x="188" y="38"/>
                  </a:lnTo>
                  <a:lnTo>
                    <a:pt x="197" y="46"/>
                  </a:lnTo>
                  <a:lnTo>
                    <a:pt x="213" y="27"/>
                  </a:lnTo>
                  <a:lnTo>
                    <a:pt x="222" y="34"/>
                  </a:lnTo>
                  <a:lnTo>
                    <a:pt x="230" y="25"/>
                  </a:lnTo>
                  <a:lnTo>
                    <a:pt x="232" y="29"/>
                  </a:lnTo>
                  <a:lnTo>
                    <a:pt x="247" y="9"/>
                  </a:lnTo>
                  <a:lnTo>
                    <a:pt x="257" y="17"/>
                  </a:lnTo>
                  <a:lnTo>
                    <a:pt x="265" y="8"/>
                  </a:lnTo>
                  <a:lnTo>
                    <a:pt x="274" y="15"/>
                  </a:lnTo>
                  <a:lnTo>
                    <a:pt x="282" y="6"/>
                  </a:lnTo>
                  <a:lnTo>
                    <a:pt x="286" y="8"/>
                  </a:lnTo>
                  <a:lnTo>
                    <a:pt x="293" y="0"/>
                  </a:lnTo>
                  <a:lnTo>
                    <a:pt x="349" y="44"/>
                  </a:lnTo>
                  <a:lnTo>
                    <a:pt x="343" y="52"/>
                  </a:lnTo>
                  <a:lnTo>
                    <a:pt x="353" y="59"/>
                  </a:lnTo>
                  <a:lnTo>
                    <a:pt x="361" y="50"/>
                  </a:lnTo>
                  <a:lnTo>
                    <a:pt x="370" y="57"/>
                  </a:lnTo>
                  <a:lnTo>
                    <a:pt x="378" y="48"/>
                  </a:lnTo>
                  <a:lnTo>
                    <a:pt x="397" y="63"/>
                  </a:lnTo>
                  <a:lnTo>
                    <a:pt x="389" y="73"/>
                  </a:lnTo>
                  <a:lnTo>
                    <a:pt x="455" y="121"/>
                  </a:lnTo>
                  <a:close/>
                </a:path>
              </a:pathLst>
            </a:custGeom>
            <a:solidFill>
              <a:srgbClr val="91FF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24" name="Freeform 6326"/>
            <p:cNvSpPr>
              <a:spLocks/>
            </p:cNvSpPr>
            <p:nvPr/>
          </p:nvSpPr>
          <p:spPr bwMode="auto">
            <a:xfrm>
              <a:off x="5888038" y="3014663"/>
              <a:ext cx="722313" cy="477838"/>
            </a:xfrm>
            <a:custGeom>
              <a:avLst/>
              <a:gdLst>
                <a:gd name="T0" fmla="*/ 355 w 455"/>
                <a:gd name="T1" fmla="*/ 259 h 301"/>
                <a:gd name="T2" fmla="*/ 318 w 455"/>
                <a:gd name="T3" fmla="*/ 247 h 301"/>
                <a:gd name="T4" fmla="*/ 295 w 455"/>
                <a:gd name="T5" fmla="*/ 261 h 301"/>
                <a:gd name="T6" fmla="*/ 263 w 455"/>
                <a:gd name="T7" fmla="*/ 251 h 301"/>
                <a:gd name="T8" fmla="*/ 219 w 455"/>
                <a:gd name="T9" fmla="*/ 301 h 301"/>
                <a:gd name="T10" fmla="*/ 215 w 455"/>
                <a:gd name="T11" fmla="*/ 299 h 301"/>
                <a:gd name="T12" fmla="*/ 211 w 455"/>
                <a:gd name="T13" fmla="*/ 299 h 301"/>
                <a:gd name="T14" fmla="*/ 197 w 455"/>
                <a:gd name="T15" fmla="*/ 297 h 301"/>
                <a:gd name="T16" fmla="*/ 190 w 455"/>
                <a:gd name="T17" fmla="*/ 294 h 301"/>
                <a:gd name="T18" fmla="*/ 176 w 455"/>
                <a:gd name="T19" fmla="*/ 292 h 301"/>
                <a:gd name="T20" fmla="*/ 169 w 455"/>
                <a:gd name="T21" fmla="*/ 292 h 301"/>
                <a:gd name="T22" fmla="*/ 149 w 455"/>
                <a:gd name="T23" fmla="*/ 288 h 301"/>
                <a:gd name="T24" fmla="*/ 138 w 455"/>
                <a:gd name="T25" fmla="*/ 284 h 301"/>
                <a:gd name="T26" fmla="*/ 136 w 455"/>
                <a:gd name="T27" fmla="*/ 278 h 301"/>
                <a:gd name="T28" fmla="*/ 136 w 455"/>
                <a:gd name="T29" fmla="*/ 270 h 301"/>
                <a:gd name="T30" fmla="*/ 138 w 455"/>
                <a:gd name="T31" fmla="*/ 269 h 301"/>
                <a:gd name="T32" fmla="*/ 140 w 455"/>
                <a:gd name="T33" fmla="*/ 261 h 301"/>
                <a:gd name="T34" fmla="*/ 138 w 455"/>
                <a:gd name="T35" fmla="*/ 253 h 301"/>
                <a:gd name="T36" fmla="*/ 134 w 455"/>
                <a:gd name="T37" fmla="*/ 247 h 301"/>
                <a:gd name="T38" fmla="*/ 134 w 455"/>
                <a:gd name="T39" fmla="*/ 244 h 301"/>
                <a:gd name="T40" fmla="*/ 140 w 455"/>
                <a:gd name="T41" fmla="*/ 238 h 301"/>
                <a:gd name="T42" fmla="*/ 132 w 455"/>
                <a:gd name="T43" fmla="*/ 232 h 301"/>
                <a:gd name="T44" fmla="*/ 128 w 455"/>
                <a:gd name="T45" fmla="*/ 230 h 301"/>
                <a:gd name="T46" fmla="*/ 121 w 455"/>
                <a:gd name="T47" fmla="*/ 236 h 301"/>
                <a:gd name="T48" fmla="*/ 121 w 455"/>
                <a:gd name="T49" fmla="*/ 240 h 301"/>
                <a:gd name="T50" fmla="*/ 115 w 455"/>
                <a:gd name="T51" fmla="*/ 244 h 301"/>
                <a:gd name="T52" fmla="*/ 111 w 455"/>
                <a:gd name="T53" fmla="*/ 242 h 301"/>
                <a:gd name="T54" fmla="*/ 99 w 455"/>
                <a:gd name="T55" fmla="*/ 265 h 301"/>
                <a:gd name="T56" fmla="*/ 86 w 455"/>
                <a:gd name="T57" fmla="*/ 280 h 301"/>
                <a:gd name="T58" fmla="*/ 80 w 455"/>
                <a:gd name="T59" fmla="*/ 276 h 301"/>
                <a:gd name="T60" fmla="*/ 73 w 455"/>
                <a:gd name="T61" fmla="*/ 267 h 301"/>
                <a:gd name="T62" fmla="*/ 80 w 455"/>
                <a:gd name="T63" fmla="*/ 236 h 301"/>
                <a:gd name="T64" fmla="*/ 84 w 455"/>
                <a:gd name="T65" fmla="*/ 207 h 301"/>
                <a:gd name="T66" fmla="*/ 82 w 455"/>
                <a:gd name="T67" fmla="*/ 198 h 301"/>
                <a:gd name="T68" fmla="*/ 82 w 455"/>
                <a:gd name="T69" fmla="*/ 192 h 301"/>
                <a:gd name="T70" fmla="*/ 86 w 455"/>
                <a:gd name="T71" fmla="*/ 188 h 301"/>
                <a:gd name="T72" fmla="*/ 86 w 455"/>
                <a:gd name="T73" fmla="*/ 184 h 301"/>
                <a:gd name="T74" fmla="*/ 80 w 455"/>
                <a:gd name="T75" fmla="*/ 182 h 301"/>
                <a:gd name="T76" fmla="*/ 73 w 455"/>
                <a:gd name="T77" fmla="*/ 188 h 301"/>
                <a:gd name="T78" fmla="*/ 65 w 455"/>
                <a:gd name="T79" fmla="*/ 192 h 301"/>
                <a:gd name="T80" fmla="*/ 61 w 455"/>
                <a:gd name="T81" fmla="*/ 176 h 301"/>
                <a:gd name="T82" fmla="*/ 51 w 455"/>
                <a:gd name="T83" fmla="*/ 169 h 301"/>
                <a:gd name="T84" fmla="*/ 50 w 455"/>
                <a:gd name="T85" fmla="*/ 153 h 301"/>
                <a:gd name="T86" fmla="*/ 59 w 455"/>
                <a:gd name="T87" fmla="*/ 140 h 301"/>
                <a:gd name="T88" fmla="*/ 21 w 455"/>
                <a:gd name="T89" fmla="*/ 138 h 301"/>
                <a:gd name="T90" fmla="*/ 3 w 455"/>
                <a:gd name="T91" fmla="*/ 132 h 301"/>
                <a:gd name="T92" fmla="*/ 23 w 455"/>
                <a:gd name="T93" fmla="*/ 121 h 301"/>
                <a:gd name="T94" fmla="*/ 48 w 455"/>
                <a:gd name="T95" fmla="*/ 96 h 301"/>
                <a:gd name="T96" fmla="*/ 74 w 455"/>
                <a:gd name="T97" fmla="*/ 102 h 301"/>
                <a:gd name="T98" fmla="*/ 101 w 455"/>
                <a:gd name="T99" fmla="*/ 77 h 301"/>
                <a:gd name="T100" fmla="*/ 138 w 455"/>
                <a:gd name="T101" fmla="*/ 75 h 301"/>
                <a:gd name="T102" fmla="*/ 176 w 455"/>
                <a:gd name="T103" fmla="*/ 44 h 301"/>
                <a:gd name="T104" fmla="*/ 197 w 455"/>
                <a:gd name="T105" fmla="*/ 46 h 301"/>
                <a:gd name="T106" fmla="*/ 230 w 455"/>
                <a:gd name="T107" fmla="*/ 25 h 301"/>
                <a:gd name="T108" fmla="*/ 257 w 455"/>
                <a:gd name="T109" fmla="*/ 17 h 301"/>
                <a:gd name="T110" fmla="*/ 282 w 455"/>
                <a:gd name="T111" fmla="*/ 6 h 301"/>
                <a:gd name="T112" fmla="*/ 349 w 455"/>
                <a:gd name="T113" fmla="*/ 44 h 301"/>
                <a:gd name="T114" fmla="*/ 361 w 455"/>
                <a:gd name="T115" fmla="*/ 50 h 301"/>
                <a:gd name="T116" fmla="*/ 397 w 455"/>
                <a:gd name="T117" fmla="*/ 6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5" h="301">
                  <a:moveTo>
                    <a:pt x="455" y="121"/>
                  </a:moveTo>
                  <a:lnTo>
                    <a:pt x="389" y="211"/>
                  </a:lnTo>
                  <a:lnTo>
                    <a:pt x="355" y="259"/>
                  </a:lnTo>
                  <a:lnTo>
                    <a:pt x="345" y="253"/>
                  </a:lnTo>
                  <a:lnTo>
                    <a:pt x="338" y="263"/>
                  </a:lnTo>
                  <a:lnTo>
                    <a:pt x="318" y="247"/>
                  </a:lnTo>
                  <a:lnTo>
                    <a:pt x="311" y="257"/>
                  </a:lnTo>
                  <a:lnTo>
                    <a:pt x="301" y="251"/>
                  </a:lnTo>
                  <a:lnTo>
                    <a:pt x="295" y="261"/>
                  </a:lnTo>
                  <a:lnTo>
                    <a:pt x="290" y="257"/>
                  </a:lnTo>
                  <a:lnTo>
                    <a:pt x="282" y="267"/>
                  </a:lnTo>
                  <a:lnTo>
                    <a:pt x="263" y="251"/>
                  </a:lnTo>
                  <a:lnTo>
                    <a:pt x="255" y="261"/>
                  </a:lnTo>
                  <a:lnTo>
                    <a:pt x="245" y="253"/>
                  </a:lnTo>
                  <a:lnTo>
                    <a:pt x="219" y="301"/>
                  </a:lnTo>
                  <a:lnTo>
                    <a:pt x="220" y="301"/>
                  </a:lnTo>
                  <a:lnTo>
                    <a:pt x="215" y="301"/>
                  </a:lnTo>
                  <a:lnTo>
                    <a:pt x="215" y="299"/>
                  </a:lnTo>
                  <a:lnTo>
                    <a:pt x="213" y="299"/>
                  </a:lnTo>
                  <a:lnTo>
                    <a:pt x="211" y="299"/>
                  </a:lnTo>
                  <a:lnTo>
                    <a:pt x="211" y="299"/>
                  </a:lnTo>
                  <a:lnTo>
                    <a:pt x="209" y="297"/>
                  </a:lnTo>
                  <a:lnTo>
                    <a:pt x="203" y="297"/>
                  </a:lnTo>
                  <a:lnTo>
                    <a:pt x="197" y="297"/>
                  </a:lnTo>
                  <a:lnTo>
                    <a:pt x="194" y="295"/>
                  </a:lnTo>
                  <a:lnTo>
                    <a:pt x="190" y="294"/>
                  </a:lnTo>
                  <a:lnTo>
                    <a:pt x="190" y="294"/>
                  </a:lnTo>
                  <a:lnTo>
                    <a:pt x="188" y="295"/>
                  </a:lnTo>
                  <a:lnTo>
                    <a:pt x="188" y="295"/>
                  </a:lnTo>
                  <a:lnTo>
                    <a:pt x="176" y="292"/>
                  </a:lnTo>
                  <a:lnTo>
                    <a:pt x="174" y="292"/>
                  </a:lnTo>
                  <a:lnTo>
                    <a:pt x="172" y="292"/>
                  </a:lnTo>
                  <a:lnTo>
                    <a:pt x="169" y="292"/>
                  </a:lnTo>
                  <a:lnTo>
                    <a:pt x="163" y="290"/>
                  </a:lnTo>
                  <a:lnTo>
                    <a:pt x="151" y="288"/>
                  </a:lnTo>
                  <a:lnTo>
                    <a:pt x="149" y="288"/>
                  </a:lnTo>
                  <a:lnTo>
                    <a:pt x="144" y="286"/>
                  </a:lnTo>
                  <a:lnTo>
                    <a:pt x="142" y="286"/>
                  </a:lnTo>
                  <a:lnTo>
                    <a:pt x="138" y="284"/>
                  </a:lnTo>
                  <a:lnTo>
                    <a:pt x="138" y="282"/>
                  </a:lnTo>
                  <a:lnTo>
                    <a:pt x="138" y="280"/>
                  </a:lnTo>
                  <a:lnTo>
                    <a:pt x="136" y="278"/>
                  </a:lnTo>
                  <a:lnTo>
                    <a:pt x="136" y="276"/>
                  </a:lnTo>
                  <a:lnTo>
                    <a:pt x="136" y="272"/>
                  </a:lnTo>
                  <a:lnTo>
                    <a:pt x="136" y="270"/>
                  </a:lnTo>
                  <a:lnTo>
                    <a:pt x="136" y="270"/>
                  </a:lnTo>
                  <a:lnTo>
                    <a:pt x="136" y="270"/>
                  </a:lnTo>
                  <a:lnTo>
                    <a:pt x="138" y="269"/>
                  </a:lnTo>
                  <a:lnTo>
                    <a:pt x="138" y="265"/>
                  </a:lnTo>
                  <a:lnTo>
                    <a:pt x="140" y="263"/>
                  </a:lnTo>
                  <a:lnTo>
                    <a:pt x="140" y="261"/>
                  </a:lnTo>
                  <a:lnTo>
                    <a:pt x="140" y="257"/>
                  </a:lnTo>
                  <a:lnTo>
                    <a:pt x="140" y="255"/>
                  </a:lnTo>
                  <a:lnTo>
                    <a:pt x="138" y="253"/>
                  </a:lnTo>
                  <a:lnTo>
                    <a:pt x="136" y="251"/>
                  </a:lnTo>
                  <a:lnTo>
                    <a:pt x="134" y="249"/>
                  </a:lnTo>
                  <a:lnTo>
                    <a:pt x="134" y="247"/>
                  </a:lnTo>
                  <a:lnTo>
                    <a:pt x="134" y="246"/>
                  </a:lnTo>
                  <a:lnTo>
                    <a:pt x="134" y="246"/>
                  </a:lnTo>
                  <a:lnTo>
                    <a:pt x="134" y="244"/>
                  </a:lnTo>
                  <a:lnTo>
                    <a:pt x="138" y="242"/>
                  </a:lnTo>
                  <a:lnTo>
                    <a:pt x="140" y="240"/>
                  </a:lnTo>
                  <a:lnTo>
                    <a:pt x="140" y="238"/>
                  </a:lnTo>
                  <a:lnTo>
                    <a:pt x="140" y="234"/>
                  </a:lnTo>
                  <a:lnTo>
                    <a:pt x="140" y="232"/>
                  </a:lnTo>
                  <a:lnTo>
                    <a:pt x="132" y="232"/>
                  </a:lnTo>
                  <a:lnTo>
                    <a:pt x="130" y="230"/>
                  </a:lnTo>
                  <a:lnTo>
                    <a:pt x="130" y="230"/>
                  </a:lnTo>
                  <a:lnTo>
                    <a:pt x="128" y="230"/>
                  </a:lnTo>
                  <a:lnTo>
                    <a:pt x="123" y="234"/>
                  </a:lnTo>
                  <a:lnTo>
                    <a:pt x="123" y="236"/>
                  </a:lnTo>
                  <a:lnTo>
                    <a:pt x="121" y="236"/>
                  </a:lnTo>
                  <a:lnTo>
                    <a:pt x="121" y="238"/>
                  </a:lnTo>
                  <a:lnTo>
                    <a:pt x="121" y="240"/>
                  </a:lnTo>
                  <a:lnTo>
                    <a:pt x="121" y="240"/>
                  </a:lnTo>
                  <a:lnTo>
                    <a:pt x="119" y="242"/>
                  </a:lnTo>
                  <a:lnTo>
                    <a:pt x="117" y="242"/>
                  </a:lnTo>
                  <a:lnTo>
                    <a:pt x="115" y="244"/>
                  </a:lnTo>
                  <a:lnTo>
                    <a:pt x="113" y="244"/>
                  </a:lnTo>
                  <a:lnTo>
                    <a:pt x="113" y="244"/>
                  </a:lnTo>
                  <a:lnTo>
                    <a:pt x="111" y="242"/>
                  </a:lnTo>
                  <a:lnTo>
                    <a:pt x="107" y="246"/>
                  </a:lnTo>
                  <a:lnTo>
                    <a:pt x="103" y="253"/>
                  </a:lnTo>
                  <a:lnTo>
                    <a:pt x="99" y="265"/>
                  </a:lnTo>
                  <a:lnTo>
                    <a:pt x="99" y="272"/>
                  </a:lnTo>
                  <a:lnTo>
                    <a:pt x="98" y="274"/>
                  </a:lnTo>
                  <a:lnTo>
                    <a:pt x="86" y="280"/>
                  </a:lnTo>
                  <a:lnTo>
                    <a:pt x="84" y="280"/>
                  </a:lnTo>
                  <a:lnTo>
                    <a:pt x="80" y="278"/>
                  </a:lnTo>
                  <a:lnTo>
                    <a:pt x="80" y="276"/>
                  </a:lnTo>
                  <a:lnTo>
                    <a:pt x="76" y="274"/>
                  </a:lnTo>
                  <a:lnTo>
                    <a:pt x="73" y="267"/>
                  </a:lnTo>
                  <a:lnTo>
                    <a:pt x="73" y="267"/>
                  </a:lnTo>
                  <a:lnTo>
                    <a:pt x="74" y="263"/>
                  </a:lnTo>
                  <a:lnTo>
                    <a:pt x="78" y="246"/>
                  </a:lnTo>
                  <a:lnTo>
                    <a:pt x="80" y="236"/>
                  </a:lnTo>
                  <a:lnTo>
                    <a:pt x="84" y="219"/>
                  </a:lnTo>
                  <a:lnTo>
                    <a:pt x="84" y="215"/>
                  </a:lnTo>
                  <a:lnTo>
                    <a:pt x="84" y="207"/>
                  </a:lnTo>
                  <a:lnTo>
                    <a:pt x="84" y="201"/>
                  </a:lnTo>
                  <a:lnTo>
                    <a:pt x="82" y="199"/>
                  </a:lnTo>
                  <a:lnTo>
                    <a:pt x="82" y="198"/>
                  </a:lnTo>
                  <a:lnTo>
                    <a:pt x="80" y="198"/>
                  </a:lnTo>
                  <a:lnTo>
                    <a:pt x="76" y="194"/>
                  </a:lnTo>
                  <a:lnTo>
                    <a:pt x="82" y="192"/>
                  </a:lnTo>
                  <a:lnTo>
                    <a:pt x="84" y="192"/>
                  </a:lnTo>
                  <a:lnTo>
                    <a:pt x="84" y="190"/>
                  </a:lnTo>
                  <a:lnTo>
                    <a:pt x="86" y="188"/>
                  </a:lnTo>
                  <a:lnTo>
                    <a:pt x="86" y="188"/>
                  </a:lnTo>
                  <a:lnTo>
                    <a:pt x="86" y="186"/>
                  </a:lnTo>
                  <a:lnTo>
                    <a:pt x="86" y="184"/>
                  </a:lnTo>
                  <a:lnTo>
                    <a:pt x="84" y="182"/>
                  </a:lnTo>
                  <a:lnTo>
                    <a:pt x="82" y="182"/>
                  </a:lnTo>
                  <a:lnTo>
                    <a:pt x="80" y="182"/>
                  </a:lnTo>
                  <a:lnTo>
                    <a:pt x="80" y="180"/>
                  </a:lnTo>
                  <a:lnTo>
                    <a:pt x="80" y="180"/>
                  </a:lnTo>
                  <a:lnTo>
                    <a:pt x="73" y="188"/>
                  </a:lnTo>
                  <a:lnTo>
                    <a:pt x="69" y="184"/>
                  </a:lnTo>
                  <a:lnTo>
                    <a:pt x="67" y="190"/>
                  </a:lnTo>
                  <a:lnTo>
                    <a:pt x="65" y="192"/>
                  </a:lnTo>
                  <a:lnTo>
                    <a:pt x="57" y="190"/>
                  </a:lnTo>
                  <a:lnTo>
                    <a:pt x="57" y="178"/>
                  </a:lnTo>
                  <a:lnTo>
                    <a:pt x="61" y="176"/>
                  </a:lnTo>
                  <a:lnTo>
                    <a:pt x="57" y="171"/>
                  </a:lnTo>
                  <a:lnTo>
                    <a:pt x="53" y="173"/>
                  </a:lnTo>
                  <a:lnTo>
                    <a:pt x="51" y="169"/>
                  </a:lnTo>
                  <a:lnTo>
                    <a:pt x="55" y="163"/>
                  </a:lnTo>
                  <a:lnTo>
                    <a:pt x="50" y="161"/>
                  </a:lnTo>
                  <a:lnTo>
                    <a:pt x="50" y="153"/>
                  </a:lnTo>
                  <a:lnTo>
                    <a:pt x="50" y="151"/>
                  </a:lnTo>
                  <a:lnTo>
                    <a:pt x="55" y="150"/>
                  </a:lnTo>
                  <a:lnTo>
                    <a:pt x="59" y="140"/>
                  </a:lnTo>
                  <a:lnTo>
                    <a:pt x="48" y="136"/>
                  </a:lnTo>
                  <a:lnTo>
                    <a:pt x="32" y="136"/>
                  </a:lnTo>
                  <a:lnTo>
                    <a:pt x="21" y="138"/>
                  </a:lnTo>
                  <a:lnTo>
                    <a:pt x="9" y="144"/>
                  </a:lnTo>
                  <a:lnTo>
                    <a:pt x="13" y="136"/>
                  </a:lnTo>
                  <a:lnTo>
                    <a:pt x="3" y="132"/>
                  </a:lnTo>
                  <a:lnTo>
                    <a:pt x="0" y="132"/>
                  </a:lnTo>
                  <a:lnTo>
                    <a:pt x="13" y="115"/>
                  </a:lnTo>
                  <a:lnTo>
                    <a:pt x="23" y="121"/>
                  </a:lnTo>
                  <a:lnTo>
                    <a:pt x="30" y="113"/>
                  </a:lnTo>
                  <a:lnTo>
                    <a:pt x="32" y="115"/>
                  </a:lnTo>
                  <a:lnTo>
                    <a:pt x="48" y="96"/>
                  </a:lnTo>
                  <a:lnTo>
                    <a:pt x="57" y="104"/>
                  </a:lnTo>
                  <a:lnTo>
                    <a:pt x="65" y="94"/>
                  </a:lnTo>
                  <a:lnTo>
                    <a:pt x="74" y="102"/>
                  </a:lnTo>
                  <a:lnTo>
                    <a:pt x="82" y="92"/>
                  </a:lnTo>
                  <a:lnTo>
                    <a:pt x="86" y="94"/>
                  </a:lnTo>
                  <a:lnTo>
                    <a:pt x="101" y="77"/>
                  </a:lnTo>
                  <a:lnTo>
                    <a:pt x="111" y="82"/>
                  </a:lnTo>
                  <a:lnTo>
                    <a:pt x="126" y="65"/>
                  </a:lnTo>
                  <a:lnTo>
                    <a:pt x="138" y="75"/>
                  </a:lnTo>
                  <a:lnTo>
                    <a:pt x="153" y="56"/>
                  </a:lnTo>
                  <a:lnTo>
                    <a:pt x="163" y="63"/>
                  </a:lnTo>
                  <a:lnTo>
                    <a:pt x="176" y="44"/>
                  </a:lnTo>
                  <a:lnTo>
                    <a:pt x="180" y="48"/>
                  </a:lnTo>
                  <a:lnTo>
                    <a:pt x="188" y="38"/>
                  </a:lnTo>
                  <a:lnTo>
                    <a:pt x="197" y="46"/>
                  </a:lnTo>
                  <a:lnTo>
                    <a:pt x="213" y="27"/>
                  </a:lnTo>
                  <a:lnTo>
                    <a:pt x="222" y="34"/>
                  </a:lnTo>
                  <a:lnTo>
                    <a:pt x="230" y="25"/>
                  </a:lnTo>
                  <a:lnTo>
                    <a:pt x="232" y="29"/>
                  </a:lnTo>
                  <a:lnTo>
                    <a:pt x="247" y="9"/>
                  </a:lnTo>
                  <a:lnTo>
                    <a:pt x="257" y="17"/>
                  </a:lnTo>
                  <a:lnTo>
                    <a:pt x="265" y="8"/>
                  </a:lnTo>
                  <a:lnTo>
                    <a:pt x="274" y="15"/>
                  </a:lnTo>
                  <a:lnTo>
                    <a:pt x="282" y="6"/>
                  </a:lnTo>
                  <a:lnTo>
                    <a:pt x="286" y="8"/>
                  </a:lnTo>
                  <a:lnTo>
                    <a:pt x="293" y="0"/>
                  </a:lnTo>
                  <a:lnTo>
                    <a:pt x="349" y="44"/>
                  </a:lnTo>
                  <a:lnTo>
                    <a:pt x="343" y="52"/>
                  </a:lnTo>
                  <a:lnTo>
                    <a:pt x="353" y="59"/>
                  </a:lnTo>
                  <a:lnTo>
                    <a:pt x="361" y="50"/>
                  </a:lnTo>
                  <a:lnTo>
                    <a:pt x="370" y="57"/>
                  </a:lnTo>
                  <a:lnTo>
                    <a:pt x="378" y="48"/>
                  </a:lnTo>
                  <a:lnTo>
                    <a:pt x="397" y="63"/>
                  </a:lnTo>
                  <a:lnTo>
                    <a:pt x="389" y="73"/>
                  </a:lnTo>
                  <a:lnTo>
                    <a:pt x="455" y="12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25" name="Freeform 6327"/>
            <p:cNvSpPr>
              <a:spLocks/>
            </p:cNvSpPr>
            <p:nvPr/>
          </p:nvSpPr>
          <p:spPr bwMode="auto">
            <a:xfrm>
              <a:off x="7683501" y="2871788"/>
              <a:ext cx="460375" cy="328613"/>
            </a:xfrm>
            <a:custGeom>
              <a:avLst/>
              <a:gdLst>
                <a:gd name="T0" fmla="*/ 190 w 290"/>
                <a:gd name="T1" fmla="*/ 51 h 207"/>
                <a:gd name="T2" fmla="*/ 190 w 290"/>
                <a:gd name="T3" fmla="*/ 59 h 207"/>
                <a:gd name="T4" fmla="*/ 196 w 290"/>
                <a:gd name="T5" fmla="*/ 63 h 207"/>
                <a:gd name="T6" fmla="*/ 182 w 290"/>
                <a:gd name="T7" fmla="*/ 69 h 207"/>
                <a:gd name="T8" fmla="*/ 182 w 290"/>
                <a:gd name="T9" fmla="*/ 78 h 207"/>
                <a:gd name="T10" fmla="*/ 190 w 290"/>
                <a:gd name="T11" fmla="*/ 88 h 207"/>
                <a:gd name="T12" fmla="*/ 200 w 290"/>
                <a:gd name="T13" fmla="*/ 103 h 207"/>
                <a:gd name="T14" fmla="*/ 190 w 290"/>
                <a:gd name="T15" fmla="*/ 105 h 207"/>
                <a:gd name="T16" fmla="*/ 192 w 290"/>
                <a:gd name="T17" fmla="*/ 115 h 207"/>
                <a:gd name="T18" fmla="*/ 207 w 290"/>
                <a:gd name="T19" fmla="*/ 117 h 207"/>
                <a:gd name="T20" fmla="*/ 217 w 290"/>
                <a:gd name="T21" fmla="*/ 124 h 207"/>
                <a:gd name="T22" fmla="*/ 238 w 290"/>
                <a:gd name="T23" fmla="*/ 126 h 207"/>
                <a:gd name="T24" fmla="*/ 257 w 290"/>
                <a:gd name="T25" fmla="*/ 149 h 207"/>
                <a:gd name="T26" fmla="*/ 273 w 290"/>
                <a:gd name="T27" fmla="*/ 149 h 207"/>
                <a:gd name="T28" fmla="*/ 288 w 290"/>
                <a:gd name="T29" fmla="*/ 157 h 207"/>
                <a:gd name="T30" fmla="*/ 290 w 290"/>
                <a:gd name="T31" fmla="*/ 163 h 207"/>
                <a:gd name="T32" fmla="*/ 273 w 290"/>
                <a:gd name="T33" fmla="*/ 165 h 207"/>
                <a:gd name="T34" fmla="*/ 276 w 290"/>
                <a:gd name="T35" fmla="*/ 172 h 207"/>
                <a:gd name="T36" fmla="*/ 259 w 290"/>
                <a:gd name="T37" fmla="*/ 190 h 207"/>
                <a:gd name="T38" fmla="*/ 255 w 290"/>
                <a:gd name="T39" fmla="*/ 205 h 207"/>
                <a:gd name="T40" fmla="*/ 255 w 290"/>
                <a:gd name="T41" fmla="*/ 207 h 207"/>
                <a:gd name="T42" fmla="*/ 115 w 290"/>
                <a:gd name="T43" fmla="*/ 174 h 207"/>
                <a:gd name="T44" fmla="*/ 102 w 290"/>
                <a:gd name="T45" fmla="*/ 178 h 207"/>
                <a:gd name="T46" fmla="*/ 65 w 290"/>
                <a:gd name="T47" fmla="*/ 161 h 207"/>
                <a:gd name="T48" fmla="*/ 25 w 290"/>
                <a:gd name="T49" fmla="*/ 136 h 207"/>
                <a:gd name="T50" fmla="*/ 17 w 290"/>
                <a:gd name="T51" fmla="*/ 119 h 207"/>
                <a:gd name="T52" fmla="*/ 11 w 290"/>
                <a:gd name="T53" fmla="*/ 99 h 207"/>
                <a:gd name="T54" fmla="*/ 13 w 290"/>
                <a:gd name="T55" fmla="*/ 94 h 207"/>
                <a:gd name="T56" fmla="*/ 9 w 290"/>
                <a:gd name="T57" fmla="*/ 86 h 207"/>
                <a:gd name="T58" fmla="*/ 9 w 290"/>
                <a:gd name="T59" fmla="*/ 76 h 207"/>
                <a:gd name="T60" fmla="*/ 0 w 290"/>
                <a:gd name="T61" fmla="*/ 69 h 207"/>
                <a:gd name="T62" fmla="*/ 19 w 290"/>
                <a:gd name="T63" fmla="*/ 38 h 207"/>
                <a:gd name="T64" fmla="*/ 42 w 290"/>
                <a:gd name="T65" fmla="*/ 0 h 207"/>
                <a:gd name="T66" fmla="*/ 102 w 290"/>
                <a:gd name="T67" fmla="*/ 36 h 207"/>
                <a:gd name="T68" fmla="*/ 117 w 290"/>
                <a:gd name="T69" fmla="*/ 36 h 207"/>
                <a:gd name="T70" fmla="*/ 134 w 290"/>
                <a:gd name="T71" fmla="*/ 44 h 207"/>
                <a:gd name="T72" fmla="*/ 138 w 290"/>
                <a:gd name="T73" fmla="*/ 50 h 207"/>
                <a:gd name="T74" fmla="*/ 161 w 290"/>
                <a:gd name="T75" fmla="*/ 51 h 207"/>
                <a:gd name="T76" fmla="*/ 169 w 290"/>
                <a:gd name="T77" fmla="*/ 50 h 207"/>
                <a:gd name="T78" fmla="*/ 190 w 290"/>
                <a:gd name="T79" fmla="*/ 51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0" h="207">
                  <a:moveTo>
                    <a:pt x="190" y="51"/>
                  </a:moveTo>
                  <a:lnTo>
                    <a:pt x="190" y="59"/>
                  </a:lnTo>
                  <a:lnTo>
                    <a:pt x="196" y="63"/>
                  </a:lnTo>
                  <a:lnTo>
                    <a:pt x="182" y="69"/>
                  </a:lnTo>
                  <a:lnTo>
                    <a:pt x="182" y="78"/>
                  </a:lnTo>
                  <a:lnTo>
                    <a:pt x="190" y="88"/>
                  </a:lnTo>
                  <a:lnTo>
                    <a:pt x="200" y="103"/>
                  </a:lnTo>
                  <a:lnTo>
                    <a:pt x="190" y="105"/>
                  </a:lnTo>
                  <a:lnTo>
                    <a:pt x="192" y="115"/>
                  </a:lnTo>
                  <a:lnTo>
                    <a:pt x="207" y="117"/>
                  </a:lnTo>
                  <a:lnTo>
                    <a:pt x="217" y="124"/>
                  </a:lnTo>
                  <a:lnTo>
                    <a:pt x="238" y="126"/>
                  </a:lnTo>
                  <a:lnTo>
                    <a:pt x="257" y="149"/>
                  </a:lnTo>
                  <a:lnTo>
                    <a:pt x="273" y="149"/>
                  </a:lnTo>
                  <a:lnTo>
                    <a:pt x="288" y="157"/>
                  </a:lnTo>
                  <a:lnTo>
                    <a:pt x="290" y="163"/>
                  </a:lnTo>
                  <a:lnTo>
                    <a:pt x="273" y="165"/>
                  </a:lnTo>
                  <a:lnTo>
                    <a:pt x="276" y="172"/>
                  </a:lnTo>
                  <a:lnTo>
                    <a:pt x="259" y="190"/>
                  </a:lnTo>
                  <a:lnTo>
                    <a:pt x="255" y="205"/>
                  </a:lnTo>
                  <a:lnTo>
                    <a:pt x="255" y="207"/>
                  </a:lnTo>
                  <a:lnTo>
                    <a:pt x="115" y="174"/>
                  </a:lnTo>
                  <a:lnTo>
                    <a:pt x="102" y="178"/>
                  </a:lnTo>
                  <a:lnTo>
                    <a:pt x="65" y="161"/>
                  </a:lnTo>
                  <a:lnTo>
                    <a:pt x="25" y="136"/>
                  </a:lnTo>
                  <a:lnTo>
                    <a:pt x="17" y="119"/>
                  </a:lnTo>
                  <a:lnTo>
                    <a:pt x="11" y="99"/>
                  </a:lnTo>
                  <a:lnTo>
                    <a:pt x="13" y="94"/>
                  </a:lnTo>
                  <a:lnTo>
                    <a:pt x="9" y="86"/>
                  </a:lnTo>
                  <a:lnTo>
                    <a:pt x="9" y="76"/>
                  </a:lnTo>
                  <a:lnTo>
                    <a:pt x="0" y="69"/>
                  </a:lnTo>
                  <a:lnTo>
                    <a:pt x="19" y="38"/>
                  </a:lnTo>
                  <a:lnTo>
                    <a:pt x="42" y="0"/>
                  </a:lnTo>
                  <a:lnTo>
                    <a:pt x="102" y="36"/>
                  </a:lnTo>
                  <a:lnTo>
                    <a:pt x="117" y="36"/>
                  </a:lnTo>
                  <a:lnTo>
                    <a:pt x="134" y="44"/>
                  </a:lnTo>
                  <a:lnTo>
                    <a:pt x="138" y="50"/>
                  </a:lnTo>
                  <a:lnTo>
                    <a:pt x="161" y="51"/>
                  </a:lnTo>
                  <a:lnTo>
                    <a:pt x="169" y="50"/>
                  </a:lnTo>
                  <a:lnTo>
                    <a:pt x="190" y="51"/>
                  </a:lnTo>
                  <a:close/>
                </a:path>
              </a:pathLst>
            </a:custGeom>
            <a:solidFill>
              <a:srgbClr val="91FF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26" name="Freeform 6328"/>
            <p:cNvSpPr>
              <a:spLocks/>
            </p:cNvSpPr>
            <p:nvPr/>
          </p:nvSpPr>
          <p:spPr bwMode="auto">
            <a:xfrm>
              <a:off x="7683501" y="2871788"/>
              <a:ext cx="460375" cy="328613"/>
            </a:xfrm>
            <a:custGeom>
              <a:avLst/>
              <a:gdLst>
                <a:gd name="T0" fmla="*/ 190 w 290"/>
                <a:gd name="T1" fmla="*/ 51 h 207"/>
                <a:gd name="T2" fmla="*/ 190 w 290"/>
                <a:gd name="T3" fmla="*/ 59 h 207"/>
                <a:gd name="T4" fmla="*/ 196 w 290"/>
                <a:gd name="T5" fmla="*/ 63 h 207"/>
                <a:gd name="T6" fmla="*/ 182 w 290"/>
                <a:gd name="T7" fmla="*/ 69 h 207"/>
                <a:gd name="T8" fmla="*/ 182 w 290"/>
                <a:gd name="T9" fmla="*/ 78 h 207"/>
                <a:gd name="T10" fmla="*/ 190 w 290"/>
                <a:gd name="T11" fmla="*/ 88 h 207"/>
                <a:gd name="T12" fmla="*/ 200 w 290"/>
                <a:gd name="T13" fmla="*/ 103 h 207"/>
                <a:gd name="T14" fmla="*/ 190 w 290"/>
                <a:gd name="T15" fmla="*/ 105 h 207"/>
                <a:gd name="T16" fmla="*/ 192 w 290"/>
                <a:gd name="T17" fmla="*/ 115 h 207"/>
                <a:gd name="T18" fmla="*/ 207 w 290"/>
                <a:gd name="T19" fmla="*/ 117 h 207"/>
                <a:gd name="T20" fmla="*/ 217 w 290"/>
                <a:gd name="T21" fmla="*/ 124 h 207"/>
                <a:gd name="T22" fmla="*/ 238 w 290"/>
                <a:gd name="T23" fmla="*/ 126 h 207"/>
                <a:gd name="T24" fmla="*/ 257 w 290"/>
                <a:gd name="T25" fmla="*/ 149 h 207"/>
                <a:gd name="T26" fmla="*/ 273 w 290"/>
                <a:gd name="T27" fmla="*/ 149 h 207"/>
                <a:gd name="T28" fmla="*/ 288 w 290"/>
                <a:gd name="T29" fmla="*/ 157 h 207"/>
                <a:gd name="T30" fmla="*/ 290 w 290"/>
                <a:gd name="T31" fmla="*/ 163 h 207"/>
                <a:gd name="T32" fmla="*/ 273 w 290"/>
                <a:gd name="T33" fmla="*/ 165 h 207"/>
                <a:gd name="T34" fmla="*/ 276 w 290"/>
                <a:gd name="T35" fmla="*/ 172 h 207"/>
                <a:gd name="T36" fmla="*/ 259 w 290"/>
                <a:gd name="T37" fmla="*/ 190 h 207"/>
                <a:gd name="T38" fmla="*/ 255 w 290"/>
                <a:gd name="T39" fmla="*/ 205 h 207"/>
                <a:gd name="T40" fmla="*/ 255 w 290"/>
                <a:gd name="T41" fmla="*/ 207 h 207"/>
                <a:gd name="T42" fmla="*/ 115 w 290"/>
                <a:gd name="T43" fmla="*/ 174 h 207"/>
                <a:gd name="T44" fmla="*/ 102 w 290"/>
                <a:gd name="T45" fmla="*/ 178 h 207"/>
                <a:gd name="T46" fmla="*/ 65 w 290"/>
                <a:gd name="T47" fmla="*/ 161 h 207"/>
                <a:gd name="T48" fmla="*/ 25 w 290"/>
                <a:gd name="T49" fmla="*/ 136 h 207"/>
                <a:gd name="T50" fmla="*/ 17 w 290"/>
                <a:gd name="T51" fmla="*/ 119 h 207"/>
                <a:gd name="T52" fmla="*/ 11 w 290"/>
                <a:gd name="T53" fmla="*/ 99 h 207"/>
                <a:gd name="T54" fmla="*/ 13 w 290"/>
                <a:gd name="T55" fmla="*/ 94 h 207"/>
                <a:gd name="T56" fmla="*/ 9 w 290"/>
                <a:gd name="T57" fmla="*/ 86 h 207"/>
                <a:gd name="T58" fmla="*/ 9 w 290"/>
                <a:gd name="T59" fmla="*/ 76 h 207"/>
                <a:gd name="T60" fmla="*/ 0 w 290"/>
                <a:gd name="T61" fmla="*/ 69 h 207"/>
                <a:gd name="T62" fmla="*/ 19 w 290"/>
                <a:gd name="T63" fmla="*/ 38 h 207"/>
                <a:gd name="T64" fmla="*/ 42 w 290"/>
                <a:gd name="T65" fmla="*/ 0 h 207"/>
                <a:gd name="T66" fmla="*/ 102 w 290"/>
                <a:gd name="T67" fmla="*/ 36 h 207"/>
                <a:gd name="T68" fmla="*/ 117 w 290"/>
                <a:gd name="T69" fmla="*/ 36 h 207"/>
                <a:gd name="T70" fmla="*/ 134 w 290"/>
                <a:gd name="T71" fmla="*/ 44 h 207"/>
                <a:gd name="T72" fmla="*/ 138 w 290"/>
                <a:gd name="T73" fmla="*/ 50 h 207"/>
                <a:gd name="T74" fmla="*/ 161 w 290"/>
                <a:gd name="T75" fmla="*/ 51 h 207"/>
                <a:gd name="T76" fmla="*/ 169 w 290"/>
                <a:gd name="T77" fmla="*/ 50 h 207"/>
                <a:gd name="T78" fmla="*/ 190 w 290"/>
                <a:gd name="T79" fmla="*/ 51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0" h="207">
                  <a:moveTo>
                    <a:pt x="190" y="51"/>
                  </a:moveTo>
                  <a:lnTo>
                    <a:pt x="190" y="59"/>
                  </a:lnTo>
                  <a:lnTo>
                    <a:pt x="196" y="63"/>
                  </a:lnTo>
                  <a:lnTo>
                    <a:pt x="182" y="69"/>
                  </a:lnTo>
                  <a:lnTo>
                    <a:pt x="182" y="78"/>
                  </a:lnTo>
                  <a:lnTo>
                    <a:pt x="190" y="88"/>
                  </a:lnTo>
                  <a:lnTo>
                    <a:pt x="200" y="103"/>
                  </a:lnTo>
                  <a:lnTo>
                    <a:pt x="190" y="105"/>
                  </a:lnTo>
                  <a:lnTo>
                    <a:pt x="192" y="115"/>
                  </a:lnTo>
                  <a:lnTo>
                    <a:pt x="207" y="117"/>
                  </a:lnTo>
                  <a:lnTo>
                    <a:pt x="217" y="124"/>
                  </a:lnTo>
                  <a:lnTo>
                    <a:pt x="238" y="126"/>
                  </a:lnTo>
                  <a:lnTo>
                    <a:pt x="257" y="149"/>
                  </a:lnTo>
                  <a:lnTo>
                    <a:pt x="273" y="149"/>
                  </a:lnTo>
                  <a:lnTo>
                    <a:pt x="288" y="157"/>
                  </a:lnTo>
                  <a:lnTo>
                    <a:pt x="290" y="163"/>
                  </a:lnTo>
                  <a:lnTo>
                    <a:pt x="273" y="165"/>
                  </a:lnTo>
                  <a:lnTo>
                    <a:pt x="276" y="172"/>
                  </a:lnTo>
                  <a:lnTo>
                    <a:pt x="259" y="190"/>
                  </a:lnTo>
                  <a:lnTo>
                    <a:pt x="255" y="205"/>
                  </a:lnTo>
                  <a:lnTo>
                    <a:pt x="255" y="207"/>
                  </a:lnTo>
                  <a:lnTo>
                    <a:pt x="115" y="174"/>
                  </a:lnTo>
                  <a:lnTo>
                    <a:pt x="102" y="178"/>
                  </a:lnTo>
                  <a:lnTo>
                    <a:pt x="65" y="161"/>
                  </a:lnTo>
                  <a:lnTo>
                    <a:pt x="25" y="136"/>
                  </a:lnTo>
                  <a:lnTo>
                    <a:pt x="17" y="119"/>
                  </a:lnTo>
                  <a:lnTo>
                    <a:pt x="11" y="99"/>
                  </a:lnTo>
                  <a:lnTo>
                    <a:pt x="13" y="94"/>
                  </a:lnTo>
                  <a:lnTo>
                    <a:pt x="9" y="86"/>
                  </a:lnTo>
                  <a:lnTo>
                    <a:pt x="9" y="76"/>
                  </a:lnTo>
                  <a:lnTo>
                    <a:pt x="0" y="69"/>
                  </a:lnTo>
                  <a:lnTo>
                    <a:pt x="19" y="38"/>
                  </a:lnTo>
                  <a:lnTo>
                    <a:pt x="42" y="0"/>
                  </a:lnTo>
                  <a:lnTo>
                    <a:pt x="102" y="36"/>
                  </a:lnTo>
                  <a:lnTo>
                    <a:pt x="117" y="36"/>
                  </a:lnTo>
                  <a:lnTo>
                    <a:pt x="134" y="44"/>
                  </a:lnTo>
                  <a:lnTo>
                    <a:pt x="138" y="50"/>
                  </a:lnTo>
                  <a:lnTo>
                    <a:pt x="161" y="51"/>
                  </a:lnTo>
                  <a:lnTo>
                    <a:pt x="169" y="50"/>
                  </a:lnTo>
                  <a:lnTo>
                    <a:pt x="190" y="5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27" name="Freeform 6329"/>
            <p:cNvSpPr>
              <a:spLocks/>
            </p:cNvSpPr>
            <p:nvPr/>
          </p:nvSpPr>
          <p:spPr bwMode="auto">
            <a:xfrm>
              <a:off x="8277226" y="4538663"/>
              <a:ext cx="195263" cy="346075"/>
            </a:xfrm>
            <a:custGeom>
              <a:avLst/>
              <a:gdLst>
                <a:gd name="T0" fmla="*/ 77 w 123"/>
                <a:gd name="T1" fmla="*/ 61 h 218"/>
                <a:gd name="T2" fmla="*/ 102 w 123"/>
                <a:gd name="T3" fmla="*/ 71 h 218"/>
                <a:gd name="T4" fmla="*/ 100 w 123"/>
                <a:gd name="T5" fmla="*/ 80 h 218"/>
                <a:gd name="T6" fmla="*/ 114 w 123"/>
                <a:gd name="T7" fmla="*/ 99 h 218"/>
                <a:gd name="T8" fmla="*/ 123 w 123"/>
                <a:gd name="T9" fmla="*/ 115 h 218"/>
                <a:gd name="T10" fmla="*/ 121 w 123"/>
                <a:gd name="T11" fmla="*/ 132 h 218"/>
                <a:gd name="T12" fmla="*/ 121 w 123"/>
                <a:gd name="T13" fmla="*/ 138 h 218"/>
                <a:gd name="T14" fmla="*/ 66 w 123"/>
                <a:gd name="T15" fmla="*/ 113 h 218"/>
                <a:gd name="T16" fmla="*/ 69 w 123"/>
                <a:gd name="T17" fmla="*/ 111 h 218"/>
                <a:gd name="T18" fmla="*/ 73 w 123"/>
                <a:gd name="T19" fmla="*/ 92 h 218"/>
                <a:gd name="T20" fmla="*/ 73 w 123"/>
                <a:gd name="T21" fmla="*/ 72 h 218"/>
                <a:gd name="T22" fmla="*/ 71 w 123"/>
                <a:gd name="T23" fmla="*/ 63 h 218"/>
                <a:gd name="T24" fmla="*/ 68 w 123"/>
                <a:gd name="T25" fmla="*/ 72 h 218"/>
                <a:gd name="T26" fmla="*/ 69 w 123"/>
                <a:gd name="T27" fmla="*/ 78 h 218"/>
                <a:gd name="T28" fmla="*/ 69 w 123"/>
                <a:gd name="T29" fmla="*/ 86 h 218"/>
                <a:gd name="T30" fmla="*/ 60 w 123"/>
                <a:gd name="T31" fmla="*/ 97 h 218"/>
                <a:gd name="T32" fmla="*/ 60 w 123"/>
                <a:gd name="T33" fmla="*/ 103 h 218"/>
                <a:gd name="T34" fmla="*/ 62 w 123"/>
                <a:gd name="T35" fmla="*/ 105 h 218"/>
                <a:gd name="T36" fmla="*/ 58 w 123"/>
                <a:gd name="T37" fmla="*/ 119 h 218"/>
                <a:gd name="T38" fmla="*/ 54 w 123"/>
                <a:gd name="T39" fmla="*/ 119 h 218"/>
                <a:gd name="T40" fmla="*/ 52 w 123"/>
                <a:gd name="T41" fmla="*/ 132 h 218"/>
                <a:gd name="T42" fmla="*/ 54 w 123"/>
                <a:gd name="T43" fmla="*/ 136 h 218"/>
                <a:gd name="T44" fmla="*/ 52 w 123"/>
                <a:gd name="T45" fmla="*/ 143 h 218"/>
                <a:gd name="T46" fmla="*/ 50 w 123"/>
                <a:gd name="T47" fmla="*/ 165 h 218"/>
                <a:gd name="T48" fmla="*/ 48 w 123"/>
                <a:gd name="T49" fmla="*/ 167 h 218"/>
                <a:gd name="T50" fmla="*/ 48 w 123"/>
                <a:gd name="T51" fmla="*/ 165 h 218"/>
                <a:gd name="T52" fmla="*/ 46 w 123"/>
                <a:gd name="T53" fmla="*/ 163 h 218"/>
                <a:gd name="T54" fmla="*/ 45 w 123"/>
                <a:gd name="T55" fmla="*/ 165 h 218"/>
                <a:gd name="T56" fmla="*/ 45 w 123"/>
                <a:gd name="T57" fmla="*/ 176 h 218"/>
                <a:gd name="T58" fmla="*/ 41 w 123"/>
                <a:gd name="T59" fmla="*/ 197 h 218"/>
                <a:gd name="T60" fmla="*/ 39 w 123"/>
                <a:gd name="T61" fmla="*/ 205 h 218"/>
                <a:gd name="T62" fmla="*/ 39 w 123"/>
                <a:gd name="T63" fmla="*/ 205 h 218"/>
                <a:gd name="T64" fmla="*/ 35 w 123"/>
                <a:gd name="T65" fmla="*/ 203 h 218"/>
                <a:gd name="T66" fmla="*/ 33 w 123"/>
                <a:gd name="T67" fmla="*/ 207 h 218"/>
                <a:gd name="T68" fmla="*/ 33 w 123"/>
                <a:gd name="T69" fmla="*/ 218 h 218"/>
                <a:gd name="T70" fmla="*/ 31 w 123"/>
                <a:gd name="T71" fmla="*/ 216 h 218"/>
                <a:gd name="T72" fmla="*/ 27 w 123"/>
                <a:gd name="T73" fmla="*/ 213 h 218"/>
                <a:gd name="T74" fmla="*/ 23 w 123"/>
                <a:gd name="T75" fmla="*/ 207 h 218"/>
                <a:gd name="T76" fmla="*/ 20 w 123"/>
                <a:gd name="T77" fmla="*/ 207 h 218"/>
                <a:gd name="T78" fmla="*/ 20 w 123"/>
                <a:gd name="T79" fmla="*/ 205 h 218"/>
                <a:gd name="T80" fmla="*/ 18 w 123"/>
                <a:gd name="T81" fmla="*/ 191 h 218"/>
                <a:gd name="T82" fmla="*/ 20 w 123"/>
                <a:gd name="T83" fmla="*/ 180 h 218"/>
                <a:gd name="T84" fmla="*/ 21 w 123"/>
                <a:gd name="T85" fmla="*/ 167 h 218"/>
                <a:gd name="T86" fmla="*/ 31 w 123"/>
                <a:gd name="T87" fmla="*/ 157 h 218"/>
                <a:gd name="T88" fmla="*/ 27 w 123"/>
                <a:gd name="T89" fmla="*/ 145 h 218"/>
                <a:gd name="T90" fmla="*/ 18 w 123"/>
                <a:gd name="T91" fmla="*/ 126 h 218"/>
                <a:gd name="T92" fmla="*/ 41 w 123"/>
                <a:gd name="T93" fmla="*/ 115 h 218"/>
                <a:gd name="T94" fmla="*/ 43 w 123"/>
                <a:gd name="T95" fmla="*/ 101 h 218"/>
                <a:gd name="T96" fmla="*/ 43 w 123"/>
                <a:gd name="T97" fmla="*/ 82 h 218"/>
                <a:gd name="T98" fmla="*/ 23 w 123"/>
                <a:gd name="T99" fmla="*/ 63 h 218"/>
                <a:gd name="T100" fmla="*/ 6 w 123"/>
                <a:gd name="T101" fmla="*/ 48 h 218"/>
                <a:gd name="T102" fmla="*/ 2 w 123"/>
                <a:gd name="T103" fmla="*/ 38 h 218"/>
                <a:gd name="T104" fmla="*/ 20 w 123"/>
                <a:gd name="T105" fmla="*/ 19 h 218"/>
                <a:gd name="T106" fmla="*/ 23 w 123"/>
                <a:gd name="T107" fmla="*/ 19 h 218"/>
                <a:gd name="T108" fmla="*/ 33 w 123"/>
                <a:gd name="T109" fmla="*/ 9 h 218"/>
                <a:gd name="T110" fmla="*/ 41 w 123"/>
                <a:gd name="T111" fmla="*/ 0 h 218"/>
                <a:gd name="T112" fmla="*/ 66 w 123"/>
                <a:gd name="T113" fmla="*/ 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3" h="218">
                  <a:moveTo>
                    <a:pt x="75" y="1"/>
                  </a:moveTo>
                  <a:lnTo>
                    <a:pt x="77" y="61"/>
                  </a:lnTo>
                  <a:lnTo>
                    <a:pt x="98" y="71"/>
                  </a:lnTo>
                  <a:lnTo>
                    <a:pt x="102" y="71"/>
                  </a:lnTo>
                  <a:lnTo>
                    <a:pt x="100" y="74"/>
                  </a:lnTo>
                  <a:lnTo>
                    <a:pt x="100" y="80"/>
                  </a:lnTo>
                  <a:lnTo>
                    <a:pt x="110" y="94"/>
                  </a:lnTo>
                  <a:lnTo>
                    <a:pt x="114" y="99"/>
                  </a:lnTo>
                  <a:lnTo>
                    <a:pt x="118" y="111"/>
                  </a:lnTo>
                  <a:lnTo>
                    <a:pt x="123" y="115"/>
                  </a:lnTo>
                  <a:lnTo>
                    <a:pt x="123" y="128"/>
                  </a:lnTo>
                  <a:lnTo>
                    <a:pt x="121" y="132"/>
                  </a:lnTo>
                  <a:lnTo>
                    <a:pt x="121" y="138"/>
                  </a:lnTo>
                  <a:lnTo>
                    <a:pt x="121" y="138"/>
                  </a:lnTo>
                  <a:lnTo>
                    <a:pt x="69" y="115"/>
                  </a:lnTo>
                  <a:lnTo>
                    <a:pt x="66" y="113"/>
                  </a:lnTo>
                  <a:lnTo>
                    <a:pt x="69" y="115"/>
                  </a:lnTo>
                  <a:lnTo>
                    <a:pt x="69" y="111"/>
                  </a:lnTo>
                  <a:lnTo>
                    <a:pt x="73" y="99"/>
                  </a:lnTo>
                  <a:lnTo>
                    <a:pt x="73" y="92"/>
                  </a:lnTo>
                  <a:lnTo>
                    <a:pt x="73" y="84"/>
                  </a:lnTo>
                  <a:lnTo>
                    <a:pt x="73" y="72"/>
                  </a:lnTo>
                  <a:lnTo>
                    <a:pt x="71" y="61"/>
                  </a:lnTo>
                  <a:lnTo>
                    <a:pt x="71" y="63"/>
                  </a:lnTo>
                  <a:lnTo>
                    <a:pt x="68" y="67"/>
                  </a:lnTo>
                  <a:lnTo>
                    <a:pt x="68" y="72"/>
                  </a:lnTo>
                  <a:lnTo>
                    <a:pt x="68" y="76"/>
                  </a:lnTo>
                  <a:lnTo>
                    <a:pt x="69" y="78"/>
                  </a:lnTo>
                  <a:lnTo>
                    <a:pt x="69" y="84"/>
                  </a:lnTo>
                  <a:lnTo>
                    <a:pt x="69" y="86"/>
                  </a:lnTo>
                  <a:lnTo>
                    <a:pt x="62" y="92"/>
                  </a:lnTo>
                  <a:lnTo>
                    <a:pt x="60" y="97"/>
                  </a:lnTo>
                  <a:lnTo>
                    <a:pt x="58" y="101"/>
                  </a:lnTo>
                  <a:lnTo>
                    <a:pt x="60" y="103"/>
                  </a:lnTo>
                  <a:lnTo>
                    <a:pt x="62" y="105"/>
                  </a:lnTo>
                  <a:lnTo>
                    <a:pt x="62" y="105"/>
                  </a:lnTo>
                  <a:lnTo>
                    <a:pt x="60" y="113"/>
                  </a:lnTo>
                  <a:lnTo>
                    <a:pt x="58" y="119"/>
                  </a:lnTo>
                  <a:lnTo>
                    <a:pt x="56" y="120"/>
                  </a:lnTo>
                  <a:lnTo>
                    <a:pt x="54" y="119"/>
                  </a:lnTo>
                  <a:lnTo>
                    <a:pt x="54" y="120"/>
                  </a:lnTo>
                  <a:lnTo>
                    <a:pt x="52" y="132"/>
                  </a:lnTo>
                  <a:lnTo>
                    <a:pt x="54" y="132"/>
                  </a:lnTo>
                  <a:lnTo>
                    <a:pt x="54" y="136"/>
                  </a:lnTo>
                  <a:lnTo>
                    <a:pt x="54" y="136"/>
                  </a:lnTo>
                  <a:lnTo>
                    <a:pt x="52" y="143"/>
                  </a:lnTo>
                  <a:lnTo>
                    <a:pt x="50" y="161"/>
                  </a:lnTo>
                  <a:lnTo>
                    <a:pt x="50" y="165"/>
                  </a:lnTo>
                  <a:lnTo>
                    <a:pt x="48" y="167"/>
                  </a:lnTo>
                  <a:lnTo>
                    <a:pt x="48" y="167"/>
                  </a:lnTo>
                  <a:lnTo>
                    <a:pt x="48" y="167"/>
                  </a:lnTo>
                  <a:lnTo>
                    <a:pt x="48" y="165"/>
                  </a:lnTo>
                  <a:lnTo>
                    <a:pt x="48" y="163"/>
                  </a:lnTo>
                  <a:lnTo>
                    <a:pt x="46" y="163"/>
                  </a:lnTo>
                  <a:lnTo>
                    <a:pt x="46" y="163"/>
                  </a:lnTo>
                  <a:lnTo>
                    <a:pt x="45" y="165"/>
                  </a:lnTo>
                  <a:lnTo>
                    <a:pt x="45" y="168"/>
                  </a:lnTo>
                  <a:lnTo>
                    <a:pt x="45" y="176"/>
                  </a:lnTo>
                  <a:lnTo>
                    <a:pt x="43" y="188"/>
                  </a:lnTo>
                  <a:lnTo>
                    <a:pt x="41" y="197"/>
                  </a:lnTo>
                  <a:lnTo>
                    <a:pt x="39" y="203"/>
                  </a:lnTo>
                  <a:lnTo>
                    <a:pt x="39" y="205"/>
                  </a:lnTo>
                  <a:lnTo>
                    <a:pt x="39" y="205"/>
                  </a:lnTo>
                  <a:lnTo>
                    <a:pt x="39" y="205"/>
                  </a:lnTo>
                  <a:lnTo>
                    <a:pt x="39" y="203"/>
                  </a:lnTo>
                  <a:lnTo>
                    <a:pt x="35" y="203"/>
                  </a:lnTo>
                  <a:lnTo>
                    <a:pt x="35" y="203"/>
                  </a:lnTo>
                  <a:lnTo>
                    <a:pt x="33" y="207"/>
                  </a:lnTo>
                  <a:lnTo>
                    <a:pt x="33" y="211"/>
                  </a:lnTo>
                  <a:lnTo>
                    <a:pt x="33" y="218"/>
                  </a:lnTo>
                  <a:lnTo>
                    <a:pt x="31" y="218"/>
                  </a:lnTo>
                  <a:lnTo>
                    <a:pt x="31" y="216"/>
                  </a:lnTo>
                  <a:lnTo>
                    <a:pt x="29" y="215"/>
                  </a:lnTo>
                  <a:lnTo>
                    <a:pt x="27" y="213"/>
                  </a:lnTo>
                  <a:lnTo>
                    <a:pt x="23" y="209"/>
                  </a:lnTo>
                  <a:lnTo>
                    <a:pt x="23" y="207"/>
                  </a:lnTo>
                  <a:lnTo>
                    <a:pt x="23" y="207"/>
                  </a:lnTo>
                  <a:lnTo>
                    <a:pt x="20" y="207"/>
                  </a:lnTo>
                  <a:lnTo>
                    <a:pt x="20" y="207"/>
                  </a:lnTo>
                  <a:lnTo>
                    <a:pt x="20" y="205"/>
                  </a:lnTo>
                  <a:lnTo>
                    <a:pt x="18" y="199"/>
                  </a:lnTo>
                  <a:lnTo>
                    <a:pt x="18" y="191"/>
                  </a:lnTo>
                  <a:lnTo>
                    <a:pt x="18" y="188"/>
                  </a:lnTo>
                  <a:lnTo>
                    <a:pt x="20" y="180"/>
                  </a:lnTo>
                  <a:lnTo>
                    <a:pt x="18" y="180"/>
                  </a:lnTo>
                  <a:lnTo>
                    <a:pt x="21" y="167"/>
                  </a:lnTo>
                  <a:lnTo>
                    <a:pt x="33" y="170"/>
                  </a:lnTo>
                  <a:lnTo>
                    <a:pt x="31" y="157"/>
                  </a:lnTo>
                  <a:lnTo>
                    <a:pt x="33" y="153"/>
                  </a:lnTo>
                  <a:lnTo>
                    <a:pt x="27" y="145"/>
                  </a:lnTo>
                  <a:lnTo>
                    <a:pt x="29" y="140"/>
                  </a:lnTo>
                  <a:lnTo>
                    <a:pt x="18" y="126"/>
                  </a:lnTo>
                  <a:lnTo>
                    <a:pt x="29" y="115"/>
                  </a:lnTo>
                  <a:lnTo>
                    <a:pt x="41" y="115"/>
                  </a:lnTo>
                  <a:lnTo>
                    <a:pt x="37" y="111"/>
                  </a:lnTo>
                  <a:lnTo>
                    <a:pt x="43" y="101"/>
                  </a:lnTo>
                  <a:lnTo>
                    <a:pt x="39" y="94"/>
                  </a:lnTo>
                  <a:lnTo>
                    <a:pt x="43" y="82"/>
                  </a:lnTo>
                  <a:lnTo>
                    <a:pt x="33" y="69"/>
                  </a:lnTo>
                  <a:lnTo>
                    <a:pt x="23" y="63"/>
                  </a:lnTo>
                  <a:lnTo>
                    <a:pt x="21" y="57"/>
                  </a:lnTo>
                  <a:lnTo>
                    <a:pt x="6" y="48"/>
                  </a:lnTo>
                  <a:lnTo>
                    <a:pt x="0" y="40"/>
                  </a:lnTo>
                  <a:lnTo>
                    <a:pt x="2" y="38"/>
                  </a:lnTo>
                  <a:lnTo>
                    <a:pt x="10" y="19"/>
                  </a:lnTo>
                  <a:lnTo>
                    <a:pt x="20" y="19"/>
                  </a:lnTo>
                  <a:lnTo>
                    <a:pt x="20" y="19"/>
                  </a:lnTo>
                  <a:lnTo>
                    <a:pt x="23" y="19"/>
                  </a:lnTo>
                  <a:lnTo>
                    <a:pt x="31" y="13"/>
                  </a:lnTo>
                  <a:lnTo>
                    <a:pt x="33" y="9"/>
                  </a:lnTo>
                  <a:lnTo>
                    <a:pt x="37" y="3"/>
                  </a:lnTo>
                  <a:lnTo>
                    <a:pt x="41" y="0"/>
                  </a:lnTo>
                  <a:lnTo>
                    <a:pt x="54" y="3"/>
                  </a:lnTo>
                  <a:lnTo>
                    <a:pt x="66" y="3"/>
                  </a:lnTo>
                  <a:lnTo>
                    <a:pt x="75" y="1"/>
                  </a:lnTo>
                  <a:close/>
                </a:path>
              </a:pathLst>
            </a:custGeom>
            <a:solidFill>
              <a:srgbClr val="91FF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28" name="Freeform 6330"/>
            <p:cNvSpPr>
              <a:spLocks/>
            </p:cNvSpPr>
            <p:nvPr/>
          </p:nvSpPr>
          <p:spPr bwMode="auto">
            <a:xfrm>
              <a:off x="8277226" y="4538663"/>
              <a:ext cx="195263" cy="346075"/>
            </a:xfrm>
            <a:custGeom>
              <a:avLst/>
              <a:gdLst>
                <a:gd name="T0" fmla="*/ 77 w 123"/>
                <a:gd name="T1" fmla="*/ 61 h 218"/>
                <a:gd name="T2" fmla="*/ 102 w 123"/>
                <a:gd name="T3" fmla="*/ 71 h 218"/>
                <a:gd name="T4" fmla="*/ 100 w 123"/>
                <a:gd name="T5" fmla="*/ 80 h 218"/>
                <a:gd name="T6" fmla="*/ 114 w 123"/>
                <a:gd name="T7" fmla="*/ 99 h 218"/>
                <a:gd name="T8" fmla="*/ 123 w 123"/>
                <a:gd name="T9" fmla="*/ 115 h 218"/>
                <a:gd name="T10" fmla="*/ 121 w 123"/>
                <a:gd name="T11" fmla="*/ 132 h 218"/>
                <a:gd name="T12" fmla="*/ 121 w 123"/>
                <a:gd name="T13" fmla="*/ 138 h 218"/>
                <a:gd name="T14" fmla="*/ 66 w 123"/>
                <a:gd name="T15" fmla="*/ 113 h 218"/>
                <a:gd name="T16" fmla="*/ 69 w 123"/>
                <a:gd name="T17" fmla="*/ 111 h 218"/>
                <a:gd name="T18" fmla="*/ 73 w 123"/>
                <a:gd name="T19" fmla="*/ 92 h 218"/>
                <a:gd name="T20" fmla="*/ 73 w 123"/>
                <a:gd name="T21" fmla="*/ 72 h 218"/>
                <a:gd name="T22" fmla="*/ 71 w 123"/>
                <a:gd name="T23" fmla="*/ 63 h 218"/>
                <a:gd name="T24" fmla="*/ 68 w 123"/>
                <a:gd name="T25" fmla="*/ 72 h 218"/>
                <a:gd name="T26" fmla="*/ 69 w 123"/>
                <a:gd name="T27" fmla="*/ 78 h 218"/>
                <a:gd name="T28" fmla="*/ 69 w 123"/>
                <a:gd name="T29" fmla="*/ 86 h 218"/>
                <a:gd name="T30" fmla="*/ 60 w 123"/>
                <a:gd name="T31" fmla="*/ 97 h 218"/>
                <a:gd name="T32" fmla="*/ 60 w 123"/>
                <a:gd name="T33" fmla="*/ 103 h 218"/>
                <a:gd name="T34" fmla="*/ 62 w 123"/>
                <a:gd name="T35" fmla="*/ 105 h 218"/>
                <a:gd name="T36" fmla="*/ 58 w 123"/>
                <a:gd name="T37" fmla="*/ 119 h 218"/>
                <a:gd name="T38" fmla="*/ 54 w 123"/>
                <a:gd name="T39" fmla="*/ 119 h 218"/>
                <a:gd name="T40" fmla="*/ 52 w 123"/>
                <a:gd name="T41" fmla="*/ 132 h 218"/>
                <a:gd name="T42" fmla="*/ 54 w 123"/>
                <a:gd name="T43" fmla="*/ 136 h 218"/>
                <a:gd name="T44" fmla="*/ 52 w 123"/>
                <a:gd name="T45" fmla="*/ 143 h 218"/>
                <a:gd name="T46" fmla="*/ 50 w 123"/>
                <a:gd name="T47" fmla="*/ 165 h 218"/>
                <a:gd name="T48" fmla="*/ 48 w 123"/>
                <a:gd name="T49" fmla="*/ 167 h 218"/>
                <a:gd name="T50" fmla="*/ 48 w 123"/>
                <a:gd name="T51" fmla="*/ 165 h 218"/>
                <a:gd name="T52" fmla="*/ 46 w 123"/>
                <a:gd name="T53" fmla="*/ 163 h 218"/>
                <a:gd name="T54" fmla="*/ 45 w 123"/>
                <a:gd name="T55" fmla="*/ 165 h 218"/>
                <a:gd name="T56" fmla="*/ 45 w 123"/>
                <a:gd name="T57" fmla="*/ 176 h 218"/>
                <a:gd name="T58" fmla="*/ 41 w 123"/>
                <a:gd name="T59" fmla="*/ 197 h 218"/>
                <a:gd name="T60" fmla="*/ 39 w 123"/>
                <a:gd name="T61" fmla="*/ 205 h 218"/>
                <a:gd name="T62" fmla="*/ 39 w 123"/>
                <a:gd name="T63" fmla="*/ 205 h 218"/>
                <a:gd name="T64" fmla="*/ 35 w 123"/>
                <a:gd name="T65" fmla="*/ 203 h 218"/>
                <a:gd name="T66" fmla="*/ 33 w 123"/>
                <a:gd name="T67" fmla="*/ 207 h 218"/>
                <a:gd name="T68" fmla="*/ 33 w 123"/>
                <a:gd name="T69" fmla="*/ 218 h 218"/>
                <a:gd name="T70" fmla="*/ 31 w 123"/>
                <a:gd name="T71" fmla="*/ 216 h 218"/>
                <a:gd name="T72" fmla="*/ 27 w 123"/>
                <a:gd name="T73" fmla="*/ 213 h 218"/>
                <a:gd name="T74" fmla="*/ 23 w 123"/>
                <a:gd name="T75" fmla="*/ 207 h 218"/>
                <a:gd name="T76" fmla="*/ 20 w 123"/>
                <a:gd name="T77" fmla="*/ 207 h 218"/>
                <a:gd name="T78" fmla="*/ 20 w 123"/>
                <a:gd name="T79" fmla="*/ 205 h 218"/>
                <a:gd name="T80" fmla="*/ 18 w 123"/>
                <a:gd name="T81" fmla="*/ 191 h 218"/>
                <a:gd name="T82" fmla="*/ 20 w 123"/>
                <a:gd name="T83" fmla="*/ 180 h 218"/>
                <a:gd name="T84" fmla="*/ 21 w 123"/>
                <a:gd name="T85" fmla="*/ 167 h 218"/>
                <a:gd name="T86" fmla="*/ 31 w 123"/>
                <a:gd name="T87" fmla="*/ 157 h 218"/>
                <a:gd name="T88" fmla="*/ 27 w 123"/>
                <a:gd name="T89" fmla="*/ 145 h 218"/>
                <a:gd name="T90" fmla="*/ 18 w 123"/>
                <a:gd name="T91" fmla="*/ 126 h 218"/>
                <a:gd name="T92" fmla="*/ 41 w 123"/>
                <a:gd name="T93" fmla="*/ 115 h 218"/>
                <a:gd name="T94" fmla="*/ 43 w 123"/>
                <a:gd name="T95" fmla="*/ 101 h 218"/>
                <a:gd name="T96" fmla="*/ 43 w 123"/>
                <a:gd name="T97" fmla="*/ 82 h 218"/>
                <a:gd name="T98" fmla="*/ 23 w 123"/>
                <a:gd name="T99" fmla="*/ 63 h 218"/>
                <a:gd name="T100" fmla="*/ 6 w 123"/>
                <a:gd name="T101" fmla="*/ 48 h 218"/>
                <a:gd name="T102" fmla="*/ 2 w 123"/>
                <a:gd name="T103" fmla="*/ 38 h 218"/>
                <a:gd name="T104" fmla="*/ 20 w 123"/>
                <a:gd name="T105" fmla="*/ 19 h 218"/>
                <a:gd name="T106" fmla="*/ 23 w 123"/>
                <a:gd name="T107" fmla="*/ 19 h 218"/>
                <a:gd name="T108" fmla="*/ 33 w 123"/>
                <a:gd name="T109" fmla="*/ 9 h 218"/>
                <a:gd name="T110" fmla="*/ 41 w 123"/>
                <a:gd name="T111" fmla="*/ 0 h 218"/>
                <a:gd name="T112" fmla="*/ 66 w 123"/>
                <a:gd name="T113" fmla="*/ 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3" h="218">
                  <a:moveTo>
                    <a:pt x="75" y="1"/>
                  </a:moveTo>
                  <a:lnTo>
                    <a:pt x="77" y="61"/>
                  </a:lnTo>
                  <a:lnTo>
                    <a:pt x="98" y="71"/>
                  </a:lnTo>
                  <a:lnTo>
                    <a:pt x="102" y="71"/>
                  </a:lnTo>
                  <a:lnTo>
                    <a:pt x="100" y="74"/>
                  </a:lnTo>
                  <a:lnTo>
                    <a:pt x="100" y="80"/>
                  </a:lnTo>
                  <a:lnTo>
                    <a:pt x="110" y="94"/>
                  </a:lnTo>
                  <a:lnTo>
                    <a:pt x="114" y="99"/>
                  </a:lnTo>
                  <a:lnTo>
                    <a:pt x="118" y="111"/>
                  </a:lnTo>
                  <a:lnTo>
                    <a:pt x="123" y="115"/>
                  </a:lnTo>
                  <a:lnTo>
                    <a:pt x="123" y="128"/>
                  </a:lnTo>
                  <a:lnTo>
                    <a:pt x="121" y="132"/>
                  </a:lnTo>
                  <a:lnTo>
                    <a:pt x="121" y="138"/>
                  </a:lnTo>
                  <a:lnTo>
                    <a:pt x="121" y="138"/>
                  </a:lnTo>
                  <a:lnTo>
                    <a:pt x="69" y="115"/>
                  </a:lnTo>
                  <a:lnTo>
                    <a:pt x="66" y="113"/>
                  </a:lnTo>
                  <a:lnTo>
                    <a:pt x="69" y="115"/>
                  </a:lnTo>
                  <a:lnTo>
                    <a:pt x="69" y="111"/>
                  </a:lnTo>
                  <a:lnTo>
                    <a:pt x="73" y="99"/>
                  </a:lnTo>
                  <a:lnTo>
                    <a:pt x="73" y="92"/>
                  </a:lnTo>
                  <a:lnTo>
                    <a:pt x="73" y="84"/>
                  </a:lnTo>
                  <a:lnTo>
                    <a:pt x="73" y="72"/>
                  </a:lnTo>
                  <a:lnTo>
                    <a:pt x="71" y="61"/>
                  </a:lnTo>
                  <a:lnTo>
                    <a:pt x="71" y="63"/>
                  </a:lnTo>
                  <a:lnTo>
                    <a:pt x="68" y="67"/>
                  </a:lnTo>
                  <a:lnTo>
                    <a:pt x="68" y="72"/>
                  </a:lnTo>
                  <a:lnTo>
                    <a:pt x="68" y="76"/>
                  </a:lnTo>
                  <a:lnTo>
                    <a:pt x="69" y="78"/>
                  </a:lnTo>
                  <a:lnTo>
                    <a:pt x="69" y="84"/>
                  </a:lnTo>
                  <a:lnTo>
                    <a:pt x="69" y="86"/>
                  </a:lnTo>
                  <a:lnTo>
                    <a:pt x="62" y="92"/>
                  </a:lnTo>
                  <a:lnTo>
                    <a:pt x="60" y="97"/>
                  </a:lnTo>
                  <a:lnTo>
                    <a:pt x="58" y="101"/>
                  </a:lnTo>
                  <a:lnTo>
                    <a:pt x="60" y="103"/>
                  </a:lnTo>
                  <a:lnTo>
                    <a:pt x="62" y="105"/>
                  </a:lnTo>
                  <a:lnTo>
                    <a:pt x="62" y="105"/>
                  </a:lnTo>
                  <a:lnTo>
                    <a:pt x="60" y="113"/>
                  </a:lnTo>
                  <a:lnTo>
                    <a:pt x="58" y="119"/>
                  </a:lnTo>
                  <a:lnTo>
                    <a:pt x="56" y="120"/>
                  </a:lnTo>
                  <a:lnTo>
                    <a:pt x="54" y="119"/>
                  </a:lnTo>
                  <a:lnTo>
                    <a:pt x="54" y="120"/>
                  </a:lnTo>
                  <a:lnTo>
                    <a:pt x="52" y="132"/>
                  </a:lnTo>
                  <a:lnTo>
                    <a:pt x="54" y="132"/>
                  </a:lnTo>
                  <a:lnTo>
                    <a:pt x="54" y="136"/>
                  </a:lnTo>
                  <a:lnTo>
                    <a:pt x="54" y="136"/>
                  </a:lnTo>
                  <a:lnTo>
                    <a:pt x="52" y="143"/>
                  </a:lnTo>
                  <a:lnTo>
                    <a:pt x="50" y="161"/>
                  </a:lnTo>
                  <a:lnTo>
                    <a:pt x="50" y="165"/>
                  </a:lnTo>
                  <a:lnTo>
                    <a:pt x="48" y="167"/>
                  </a:lnTo>
                  <a:lnTo>
                    <a:pt x="48" y="167"/>
                  </a:lnTo>
                  <a:lnTo>
                    <a:pt x="48" y="167"/>
                  </a:lnTo>
                  <a:lnTo>
                    <a:pt x="48" y="165"/>
                  </a:lnTo>
                  <a:lnTo>
                    <a:pt x="48" y="163"/>
                  </a:lnTo>
                  <a:lnTo>
                    <a:pt x="46" y="163"/>
                  </a:lnTo>
                  <a:lnTo>
                    <a:pt x="46" y="163"/>
                  </a:lnTo>
                  <a:lnTo>
                    <a:pt x="45" y="165"/>
                  </a:lnTo>
                  <a:lnTo>
                    <a:pt x="45" y="168"/>
                  </a:lnTo>
                  <a:lnTo>
                    <a:pt x="45" y="176"/>
                  </a:lnTo>
                  <a:lnTo>
                    <a:pt x="43" y="188"/>
                  </a:lnTo>
                  <a:lnTo>
                    <a:pt x="41" y="197"/>
                  </a:lnTo>
                  <a:lnTo>
                    <a:pt x="39" y="203"/>
                  </a:lnTo>
                  <a:lnTo>
                    <a:pt x="39" y="205"/>
                  </a:lnTo>
                  <a:lnTo>
                    <a:pt x="39" y="205"/>
                  </a:lnTo>
                  <a:lnTo>
                    <a:pt x="39" y="205"/>
                  </a:lnTo>
                  <a:lnTo>
                    <a:pt x="39" y="203"/>
                  </a:lnTo>
                  <a:lnTo>
                    <a:pt x="35" y="203"/>
                  </a:lnTo>
                  <a:lnTo>
                    <a:pt x="35" y="203"/>
                  </a:lnTo>
                  <a:lnTo>
                    <a:pt x="33" y="207"/>
                  </a:lnTo>
                  <a:lnTo>
                    <a:pt x="33" y="211"/>
                  </a:lnTo>
                  <a:lnTo>
                    <a:pt x="33" y="218"/>
                  </a:lnTo>
                  <a:lnTo>
                    <a:pt x="31" y="218"/>
                  </a:lnTo>
                  <a:lnTo>
                    <a:pt x="31" y="216"/>
                  </a:lnTo>
                  <a:lnTo>
                    <a:pt x="29" y="215"/>
                  </a:lnTo>
                  <a:lnTo>
                    <a:pt x="27" y="213"/>
                  </a:lnTo>
                  <a:lnTo>
                    <a:pt x="23" y="209"/>
                  </a:lnTo>
                  <a:lnTo>
                    <a:pt x="23" y="207"/>
                  </a:lnTo>
                  <a:lnTo>
                    <a:pt x="23" y="207"/>
                  </a:lnTo>
                  <a:lnTo>
                    <a:pt x="20" y="207"/>
                  </a:lnTo>
                  <a:lnTo>
                    <a:pt x="20" y="207"/>
                  </a:lnTo>
                  <a:lnTo>
                    <a:pt x="20" y="205"/>
                  </a:lnTo>
                  <a:lnTo>
                    <a:pt x="18" y="199"/>
                  </a:lnTo>
                  <a:lnTo>
                    <a:pt x="18" y="191"/>
                  </a:lnTo>
                  <a:lnTo>
                    <a:pt x="18" y="188"/>
                  </a:lnTo>
                  <a:lnTo>
                    <a:pt x="20" y="180"/>
                  </a:lnTo>
                  <a:lnTo>
                    <a:pt x="18" y="180"/>
                  </a:lnTo>
                  <a:lnTo>
                    <a:pt x="21" y="167"/>
                  </a:lnTo>
                  <a:lnTo>
                    <a:pt x="33" y="170"/>
                  </a:lnTo>
                  <a:lnTo>
                    <a:pt x="31" y="157"/>
                  </a:lnTo>
                  <a:lnTo>
                    <a:pt x="33" y="153"/>
                  </a:lnTo>
                  <a:lnTo>
                    <a:pt x="27" y="145"/>
                  </a:lnTo>
                  <a:lnTo>
                    <a:pt x="29" y="140"/>
                  </a:lnTo>
                  <a:lnTo>
                    <a:pt x="18" y="126"/>
                  </a:lnTo>
                  <a:lnTo>
                    <a:pt x="29" y="115"/>
                  </a:lnTo>
                  <a:lnTo>
                    <a:pt x="41" y="115"/>
                  </a:lnTo>
                  <a:lnTo>
                    <a:pt x="37" y="111"/>
                  </a:lnTo>
                  <a:lnTo>
                    <a:pt x="43" y="101"/>
                  </a:lnTo>
                  <a:lnTo>
                    <a:pt x="39" y="94"/>
                  </a:lnTo>
                  <a:lnTo>
                    <a:pt x="43" y="82"/>
                  </a:lnTo>
                  <a:lnTo>
                    <a:pt x="33" y="69"/>
                  </a:lnTo>
                  <a:lnTo>
                    <a:pt x="23" y="63"/>
                  </a:lnTo>
                  <a:lnTo>
                    <a:pt x="21" y="57"/>
                  </a:lnTo>
                  <a:lnTo>
                    <a:pt x="6" y="48"/>
                  </a:lnTo>
                  <a:lnTo>
                    <a:pt x="0" y="40"/>
                  </a:lnTo>
                  <a:lnTo>
                    <a:pt x="2" y="38"/>
                  </a:lnTo>
                  <a:lnTo>
                    <a:pt x="10" y="19"/>
                  </a:lnTo>
                  <a:lnTo>
                    <a:pt x="20" y="19"/>
                  </a:lnTo>
                  <a:lnTo>
                    <a:pt x="20" y="19"/>
                  </a:lnTo>
                  <a:lnTo>
                    <a:pt x="23" y="19"/>
                  </a:lnTo>
                  <a:lnTo>
                    <a:pt x="31" y="13"/>
                  </a:lnTo>
                  <a:lnTo>
                    <a:pt x="33" y="9"/>
                  </a:lnTo>
                  <a:lnTo>
                    <a:pt x="37" y="3"/>
                  </a:lnTo>
                  <a:lnTo>
                    <a:pt x="41" y="0"/>
                  </a:lnTo>
                  <a:lnTo>
                    <a:pt x="54" y="3"/>
                  </a:lnTo>
                  <a:lnTo>
                    <a:pt x="66" y="3"/>
                  </a:lnTo>
                  <a:lnTo>
                    <a:pt x="75" y="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29" name="Freeform 6331"/>
            <p:cNvSpPr>
              <a:spLocks noEditPoints="1"/>
            </p:cNvSpPr>
            <p:nvPr/>
          </p:nvSpPr>
          <p:spPr bwMode="auto">
            <a:xfrm>
              <a:off x="8085138" y="4602163"/>
              <a:ext cx="457200" cy="579438"/>
            </a:xfrm>
            <a:custGeom>
              <a:avLst/>
              <a:gdLst>
                <a:gd name="T0" fmla="*/ 219 w 288"/>
                <a:gd name="T1" fmla="*/ 353 h 365"/>
                <a:gd name="T2" fmla="*/ 215 w 288"/>
                <a:gd name="T3" fmla="*/ 343 h 365"/>
                <a:gd name="T4" fmla="*/ 215 w 288"/>
                <a:gd name="T5" fmla="*/ 332 h 365"/>
                <a:gd name="T6" fmla="*/ 221 w 288"/>
                <a:gd name="T7" fmla="*/ 305 h 365"/>
                <a:gd name="T8" fmla="*/ 217 w 288"/>
                <a:gd name="T9" fmla="*/ 301 h 365"/>
                <a:gd name="T10" fmla="*/ 227 w 288"/>
                <a:gd name="T11" fmla="*/ 288 h 365"/>
                <a:gd name="T12" fmla="*/ 244 w 288"/>
                <a:gd name="T13" fmla="*/ 299 h 365"/>
                <a:gd name="T14" fmla="*/ 235 w 288"/>
                <a:gd name="T15" fmla="*/ 261 h 365"/>
                <a:gd name="T16" fmla="*/ 123 w 288"/>
                <a:gd name="T17" fmla="*/ 169 h 365"/>
                <a:gd name="T18" fmla="*/ 110 w 288"/>
                <a:gd name="T19" fmla="*/ 186 h 365"/>
                <a:gd name="T20" fmla="*/ 135 w 288"/>
                <a:gd name="T21" fmla="*/ 184 h 365"/>
                <a:gd name="T22" fmla="*/ 150 w 288"/>
                <a:gd name="T23" fmla="*/ 209 h 365"/>
                <a:gd name="T24" fmla="*/ 139 w 288"/>
                <a:gd name="T25" fmla="*/ 226 h 365"/>
                <a:gd name="T26" fmla="*/ 110 w 288"/>
                <a:gd name="T27" fmla="*/ 211 h 365"/>
                <a:gd name="T28" fmla="*/ 41 w 288"/>
                <a:gd name="T29" fmla="*/ 180 h 365"/>
                <a:gd name="T30" fmla="*/ 48 w 288"/>
                <a:gd name="T31" fmla="*/ 150 h 365"/>
                <a:gd name="T32" fmla="*/ 77 w 288"/>
                <a:gd name="T33" fmla="*/ 132 h 365"/>
                <a:gd name="T34" fmla="*/ 83 w 288"/>
                <a:gd name="T35" fmla="*/ 142 h 365"/>
                <a:gd name="T36" fmla="*/ 112 w 288"/>
                <a:gd name="T37" fmla="*/ 146 h 365"/>
                <a:gd name="T38" fmla="*/ 183 w 288"/>
                <a:gd name="T39" fmla="*/ 205 h 365"/>
                <a:gd name="T40" fmla="*/ 208 w 288"/>
                <a:gd name="T41" fmla="*/ 228 h 365"/>
                <a:gd name="T42" fmla="*/ 208 w 288"/>
                <a:gd name="T43" fmla="*/ 247 h 365"/>
                <a:gd name="T44" fmla="*/ 206 w 288"/>
                <a:gd name="T45" fmla="*/ 286 h 365"/>
                <a:gd name="T46" fmla="*/ 200 w 288"/>
                <a:gd name="T47" fmla="*/ 280 h 365"/>
                <a:gd name="T48" fmla="*/ 198 w 288"/>
                <a:gd name="T49" fmla="*/ 246 h 365"/>
                <a:gd name="T50" fmla="*/ 194 w 288"/>
                <a:gd name="T51" fmla="*/ 259 h 365"/>
                <a:gd name="T52" fmla="*/ 192 w 288"/>
                <a:gd name="T53" fmla="*/ 292 h 365"/>
                <a:gd name="T54" fmla="*/ 187 w 288"/>
                <a:gd name="T55" fmla="*/ 318 h 365"/>
                <a:gd name="T56" fmla="*/ 164 w 288"/>
                <a:gd name="T57" fmla="*/ 328 h 365"/>
                <a:gd name="T58" fmla="*/ 127 w 288"/>
                <a:gd name="T59" fmla="*/ 343 h 365"/>
                <a:gd name="T60" fmla="*/ 141 w 288"/>
                <a:gd name="T61" fmla="*/ 307 h 365"/>
                <a:gd name="T62" fmla="*/ 148 w 288"/>
                <a:gd name="T63" fmla="*/ 299 h 365"/>
                <a:gd name="T64" fmla="*/ 150 w 288"/>
                <a:gd name="T65" fmla="*/ 251 h 365"/>
                <a:gd name="T66" fmla="*/ 162 w 288"/>
                <a:gd name="T67" fmla="*/ 215 h 365"/>
                <a:gd name="T68" fmla="*/ 164 w 288"/>
                <a:gd name="T69" fmla="*/ 184 h 365"/>
                <a:gd name="T70" fmla="*/ 177 w 288"/>
                <a:gd name="T71" fmla="*/ 171 h 365"/>
                <a:gd name="T72" fmla="*/ 158 w 288"/>
                <a:gd name="T73" fmla="*/ 71 h 365"/>
                <a:gd name="T74" fmla="*/ 142 w 288"/>
                <a:gd name="T75" fmla="*/ 127 h 365"/>
                <a:gd name="T76" fmla="*/ 108 w 288"/>
                <a:gd name="T77" fmla="*/ 128 h 365"/>
                <a:gd name="T78" fmla="*/ 112 w 288"/>
                <a:gd name="T79" fmla="*/ 113 h 365"/>
                <a:gd name="T80" fmla="*/ 121 w 288"/>
                <a:gd name="T81" fmla="*/ 73 h 365"/>
                <a:gd name="T82" fmla="*/ 125 w 288"/>
                <a:gd name="T83" fmla="*/ 48 h 365"/>
                <a:gd name="T84" fmla="*/ 100 w 288"/>
                <a:gd name="T85" fmla="*/ 57 h 365"/>
                <a:gd name="T86" fmla="*/ 91 w 288"/>
                <a:gd name="T87" fmla="*/ 42 h 365"/>
                <a:gd name="T88" fmla="*/ 79 w 288"/>
                <a:gd name="T89" fmla="*/ 29 h 365"/>
                <a:gd name="T90" fmla="*/ 83 w 288"/>
                <a:gd name="T91" fmla="*/ 40 h 365"/>
                <a:gd name="T92" fmla="*/ 91 w 288"/>
                <a:gd name="T93" fmla="*/ 80 h 365"/>
                <a:gd name="T94" fmla="*/ 104 w 288"/>
                <a:gd name="T95" fmla="*/ 82 h 365"/>
                <a:gd name="T96" fmla="*/ 100 w 288"/>
                <a:gd name="T97" fmla="*/ 121 h 365"/>
                <a:gd name="T98" fmla="*/ 81 w 288"/>
                <a:gd name="T99" fmla="*/ 121 h 365"/>
                <a:gd name="T100" fmla="*/ 73 w 288"/>
                <a:gd name="T101" fmla="*/ 127 h 365"/>
                <a:gd name="T102" fmla="*/ 58 w 288"/>
                <a:gd name="T103" fmla="*/ 123 h 365"/>
                <a:gd name="T104" fmla="*/ 48 w 288"/>
                <a:gd name="T105" fmla="*/ 119 h 365"/>
                <a:gd name="T106" fmla="*/ 33 w 288"/>
                <a:gd name="T107" fmla="*/ 92 h 365"/>
                <a:gd name="T108" fmla="*/ 14 w 288"/>
                <a:gd name="T109" fmla="*/ 59 h 365"/>
                <a:gd name="T110" fmla="*/ 0 w 288"/>
                <a:gd name="T111" fmla="*/ 21 h 365"/>
                <a:gd name="T112" fmla="*/ 121 w 288"/>
                <a:gd name="T113"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8" h="365">
                  <a:moveTo>
                    <a:pt x="283" y="320"/>
                  </a:moveTo>
                  <a:lnTo>
                    <a:pt x="283" y="338"/>
                  </a:lnTo>
                  <a:lnTo>
                    <a:pt x="288" y="365"/>
                  </a:lnTo>
                  <a:lnTo>
                    <a:pt x="281" y="361"/>
                  </a:lnTo>
                  <a:lnTo>
                    <a:pt x="273" y="345"/>
                  </a:lnTo>
                  <a:lnTo>
                    <a:pt x="244" y="349"/>
                  </a:lnTo>
                  <a:lnTo>
                    <a:pt x="237" y="361"/>
                  </a:lnTo>
                  <a:lnTo>
                    <a:pt x="227" y="365"/>
                  </a:lnTo>
                  <a:lnTo>
                    <a:pt x="219" y="353"/>
                  </a:lnTo>
                  <a:lnTo>
                    <a:pt x="200" y="355"/>
                  </a:lnTo>
                  <a:lnTo>
                    <a:pt x="202" y="345"/>
                  </a:lnTo>
                  <a:lnTo>
                    <a:pt x="202" y="343"/>
                  </a:lnTo>
                  <a:lnTo>
                    <a:pt x="206" y="342"/>
                  </a:lnTo>
                  <a:lnTo>
                    <a:pt x="210" y="338"/>
                  </a:lnTo>
                  <a:lnTo>
                    <a:pt x="212" y="340"/>
                  </a:lnTo>
                  <a:lnTo>
                    <a:pt x="212" y="342"/>
                  </a:lnTo>
                  <a:lnTo>
                    <a:pt x="212" y="343"/>
                  </a:lnTo>
                  <a:lnTo>
                    <a:pt x="215" y="343"/>
                  </a:lnTo>
                  <a:lnTo>
                    <a:pt x="221" y="345"/>
                  </a:lnTo>
                  <a:lnTo>
                    <a:pt x="223" y="343"/>
                  </a:lnTo>
                  <a:lnTo>
                    <a:pt x="225" y="342"/>
                  </a:lnTo>
                  <a:lnTo>
                    <a:pt x="225" y="340"/>
                  </a:lnTo>
                  <a:lnTo>
                    <a:pt x="221" y="338"/>
                  </a:lnTo>
                  <a:lnTo>
                    <a:pt x="219" y="338"/>
                  </a:lnTo>
                  <a:lnTo>
                    <a:pt x="217" y="336"/>
                  </a:lnTo>
                  <a:lnTo>
                    <a:pt x="215" y="334"/>
                  </a:lnTo>
                  <a:lnTo>
                    <a:pt x="215" y="332"/>
                  </a:lnTo>
                  <a:lnTo>
                    <a:pt x="214" y="332"/>
                  </a:lnTo>
                  <a:lnTo>
                    <a:pt x="214" y="330"/>
                  </a:lnTo>
                  <a:lnTo>
                    <a:pt x="214" y="328"/>
                  </a:lnTo>
                  <a:lnTo>
                    <a:pt x="215" y="328"/>
                  </a:lnTo>
                  <a:lnTo>
                    <a:pt x="217" y="318"/>
                  </a:lnTo>
                  <a:lnTo>
                    <a:pt x="217" y="313"/>
                  </a:lnTo>
                  <a:lnTo>
                    <a:pt x="217" y="311"/>
                  </a:lnTo>
                  <a:lnTo>
                    <a:pt x="221" y="307"/>
                  </a:lnTo>
                  <a:lnTo>
                    <a:pt x="221" y="305"/>
                  </a:lnTo>
                  <a:lnTo>
                    <a:pt x="221" y="307"/>
                  </a:lnTo>
                  <a:lnTo>
                    <a:pt x="223" y="307"/>
                  </a:lnTo>
                  <a:lnTo>
                    <a:pt x="223" y="305"/>
                  </a:lnTo>
                  <a:lnTo>
                    <a:pt x="225" y="303"/>
                  </a:lnTo>
                  <a:lnTo>
                    <a:pt x="223" y="301"/>
                  </a:lnTo>
                  <a:lnTo>
                    <a:pt x="221" y="301"/>
                  </a:lnTo>
                  <a:lnTo>
                    <a:pt x="221" y="303"/>
                  </a:lnTo>
                  <a:lnTo>
                    <a:pt x="217" y="303"/>
                  </a:lnTo>
                  <a:lnTo>
                    <a:pt x="217" y="301"/>
                  </a:lnTo>
                  <a:lnTo>
                    <a:pt x="215" y="299"/>
                  </a:lnTo>
                  <a:lnTo>
                    <a:pt x="214" y="294"/>
                  </a:lnTo>
                  <a:lnTo>
                    <a:pt x="214" y="292"/>
                  </a:lnTo>
                  <a:lnTo>
                    <a:pt x="215" y="288"/>
                  </a:lnTo>
                  <a:lnTo>
                    <a:pt x="219" y="280"/>
                  </a:lnTo>
                  <a:lnTo>
                    <a:pt x="221" y="280"/>
                  </a:lnTo>
                  <a:lnTo>
                    <a:pt x="225" y="282"/>
                  </a:lnTo>
                  <a:lnTo>
                    <a:pt x="227" y="286"/>
                  </a:lnTo>
                  <a:lnTo>
                    <a:pt x="227" y="288"/>
                  </a:lnTo>
                  <a:lnTo>
                    <a:pt x="229" y="290"/>
                  </a:lnTo>
                  <a:lnTo>
                    <a:pt x="233" y="292"/>
                  </a:lnTo>
                  <a:lnTo>
                    <a:pt x="235" y="294"/>
                  </a:lnTo>
                  <a:lnTo>
                    <a:pt x="242" y="305"/>
                  </a:lnTo>
                  <a:lnTo>
                    <a:pt x="244" y="309"/>
                  </a:lnTo>
                  <a:lnTo>
                    <a:pt x="246" y="311"/>
                  </a:lnTo>
                  <a:lnTo>
                    <a:pt x="248" y="309"/>
                  </a:lnTo>
                  <a:lnTo>
                    <a:pt x="248" y="307"/>
                  </a:lnTo>
                  <a:lnTo>
                    <a:pt x="244" y="299"/>
                  </a:lnTo>
                  <a:lnTo>
                    <a:pt x="242" y="297"/>
                  </a:lnTo>
                  <a:lnTo>
                    <a:pt x="240" y="295"/>
                  </a:lnTo>
                  <a:lnTo>
                    <a:pt x="233" y="282"/>
                  </a:lnTo>
                  <a:lnTo>
                    <a:pt x="231" y="276"/>
                  </a:lnTo>
                  <a:lnTo>
                    <a:pt x="231" y="274"/>
                  </a:lnTo>
                  <a:lnTo>
                    <a:pt x="231" y="272"/>
                  </a:lnTo>
                  <a:lnTo>
                    <a:pt x="235" y="263"/>
                  </a:lnTo>
                  <a:lnTo>
                    <a:pt x="233" y="263"/>
                  </a:lnTo>
                  <a:lnTo>
                    <a:pt x="235" y="261"/>
                  </a:lnTo>
                  <a:lnTo>
                    <a:pt x="277" y="236"/>
                  </a:lnTo>
                  <a:lnTo>
                    <a:pt x="275" y="259"/>
                  </a:lnTo>
                  <a:lnTo>
                    <a:pt x="281" y="286"/>
                  </a:lnTo>
                  <a:lnTo>
                    <a:pt x="281" y="307"/>
                  </a:lnTo>
                  <a:lnTo>
                    <a:pt x="283" y="320"/>
                  </a:lnTo>
                  <a:close/>
                  <a:moveTo>
                    <a:pt x="119" y="159"/>
                  </a:moveTo>
                  <a:lnTo>
                    <a:pt x="123" y="165"/>
                  </a:lnTo>
                  <a:lnTo>
                    <a:pt x="123" y="167"/>
                  </a:lnTo>
                  <a:lnTo>
                    <a:pt x="123" y="169"/>
                  </a:lnTo>
                  <a:lnTo>
                    <a:pt x="119" y="175"/>
                  </a:lnTo>
                  <a:lnTo>
                    <a:pt x="116" y="176"/>
                  </a:lnTo>
                  <a:lnTo>
                    <a:pt x="112" y="176"/>
                  </a:lnTo>
                  <a:lnTo>
                    <a:pt x="106" y="180"/>
                  </a:lnTo>
                  <a:lnTo>
                    <a:pt x="104" y="186"/>
                  </a:lnTo>
                  <a:lnTo>
                    <a:pt x="104" y="188"/>
                  </a:lnTo>
                  <a:lnTo>
                    <a:pt x="106" y="188"/>
                  </a:lnTo>
                  <a:lnTo>
                    <a:pt x="108" y="188"/>
                  </a:lnTo>
                  <a:lnTo>
                    <a:pt x="110" y="186"/>
                  </a:lnTo>
                  <a:lnTo>
                    <a:pt x="110" y="184"/>
                  </a:lnTo>
                  <a:lnTo>
                    <a:pt x="112" y="182"/>
                  </a:lnTo>
                  <a:lnTo>
                    <a:pt x="114" y="180"/>
                  </a:lnTo>
                  <a:lnTo>
                    <a:pt x="118" y="178"/>
                  </a:lnTo>
                  <a:lnTo>
                    <a:pt x="123" y="175"/>
                  </a:lnTo>
                  <a:lnTo>
                    <a:pt x="127" y="175"/>
                  </a:lnTo>
                  <a:lnTo>
                    <a:pt x="129" y="175"/>
                  </a:lnTo>
                  <a:lnTo>
                    <a:pt x="133" y="184"/>
                  </a:lnTo>
                  <a:lnTo>
                    <a:pt x="135" y="184"/>
                  </a:lnTo>
                  <a:lnTo>
                    <a:pt x="144" y="190"/>
                  </a:lnTo>
                  <a:lnTo>
                    <a:pt x="146" y="192"/>
                  </a:lnTo>
                  <a:lnTo>
                    <a:pt x="144" y="192"/>
                  </a:lnTo>
                  <a:lnTo>
                    <a:pt x="144" y="194"/>
                  </a:lnTo>
                  <a:lnTo>
                    <a:pt x="150" y="199"/>
                  </a:lnTo>
                  <a:lnTo>
                    <a:pt x="152" y="199"/>
                  </a:lnTo>
                  <a:lnTo>
                    <a:pt x="152" y="201"/>
                  </a:lnTo>
                  <a:lnTo>
                    <a:pt x="152" y="203"/>
                  </a:lnTo>
                  <a:lnTo>
                    <a:pt x="150" y="209"/>
                  </a:lnTo>
                  <a:lnTo>
                    <a:pt x="148" y="215"/>
                  </a:lnTo>
                  <a:lnTo>
                    <a:pt x="146" y="217"/>
                  </a:lnTo>
                  <a:lnTo>
                    <a:pt x="139" y="219"/>
                  </a:lnTo>
                  <a:lnTo>
                    <a:pt x="133" y="211"/>
                  </a:lnTo>
                  <a:lnTo>
                    <a:pt x="131" y="209"/>
                  </a:lnTo>
                  <a:lnTo>
                    <a:pt x="129" y="213"/>
                  </a:lnTo>
                  <a:lnTo>
                    <a:pt x="131" y="215"/>
                  </a:lnTo>
                  <a:lnTo>
                    <a:pt x="135" y="219"/>
                  </a:lnTo>
                  <a:lnTo>
                    <a:pt x="139" y="226"/>
                  </a:lnTo>
                  <a:lnTo>
                    <a:pt x="139" y="230"/>
                  </a:lnTo>
                  <a:lnTo>
                    <a:pt x="139" y="232"/>
                  </a:lnTo>
                  <a:lnTo>
                    <a:pt x="133" y="232"/>
                  </a:lnTo>
                  <a:lnTo>
                    <a:pt x="121" y="228"/>
                  </a:lnTo>
                  <a:lnTo>
                    <a:pt x="119" y="226"/>
                  </a:lnTo>
                  <a:lnTo>
                    <a:pt x="114" y="221"/>
                  </a:lnTo>
                  <a:lnTo>
                    <a:pt x="114" y="217"/>
                  </a:lnTo>
                  <a:lnTo>
                    <a:pt x="112" y="213"/>
                  </a:lnTo>
                  <a:lnTo>
                    <a:pt x="110" y="211"/>
                  </a:lnTo>
                  <a:lnTo>
                    <a:pt x="106" y="205"/>
                  </a:lnTo>
                  <a:lnTo>
                    <a:pt x="104" y="201"/>
                  </a:lnTo>
                  <a:lnTo>
                    <a:pt x="102" y="199"/>
                  </a:lnTo>
                  <a:lnTo>
                    <a:pt x="102" y="201"/>
                  </a:lnTo>
                  <a:lnTo>
                    <a:pt x="87" y="178"/>
                  </a:lnTo>
                  <a:lnTo>
                    <a:pt x="69" y="196"/>
                  </a:lnTo>
                  <a:lnTo>
                    <a:pt x="46" y="186"/>
                  </a:lnTo>
                  <a:lnTo>
                    <a:pt x="45" y="186"/>
                  </a:lnTo>
                  <a:lnTo>
                    <a:pt x="41" y="180"/>
                  </a:lnTo>
                  <a:lnTo>
                    <a:pt x="41" y="178"/>
                  </a:lnTo>
                  <a:lnTo>
                    <a:pt x="43" y="175"/>
                  </a:lnTo>
                  <a:lnTo>
                    <a:pt x="41" y="171"/>
                  </a:lnTo>
                  <a:lnTo>
                    <a:pt x="39" y="171"/>
                  </a:lnTo>
                  <a:lnTo>
                    <a:pt x="37" y="169"/>
                  </a:lnTo>
                  <a:lnTo>
                    <a:pt x="39" y="167"/>
                  </a:lnTo>
                  <a:lnTo>
                    <a:pt x="45" y="153"/>
                  </a:lnTo>
                  <a:lnTo>
                    <a:pt x="46" y="150"/>
                  </a:lnTo>
                  <a:lnTo>
                    <a:pt x="48" y="150"/>
                  </a:lnTo>
                  <a:lnTo>
                    <a:pt x="50" y="148"/>
                  </a:lnTo>
                  <a:lnTo>
                    <a:pt x="54" y="148"/>
                  </a:lnTo>
                  <a:lnTo>
                    <a:pt x="54" y="150"/>
                  </a:lnTo>
                  <a:lnTo>
                    <a:pt x="60" y="146"/>
                  </a:lnTo>
                  <a:lnTo>
                    <a:pt x="68" y="138"/>
                  </a:lnTo>
                  <a:lnTo>
                    <a:pt x="69" y="132"/>
                  </a:lnTo>
                  <a:lnTo>
                    <a:pt x="71" y="130"/>
                  </a:lnTo>
                  <a:lnTo>
                    <a:pt x="75" y="130"/>
                  </a:lnTo>
                  <a:lnTo>
                    <a:pt x="77" y="132"/>
                  </a:lnTo>
                  <a:lnTo>
                    <a:pt x="77" y="134"/>
                  </a:lnTo>
                  <a:lnTo>
                    <a:pt x="75" y="134"/>
                  </a:lnTo>
                  <a:lnTo>
                    <a:pt x="75" y="138"/>
                  </a:lnTo>
                  <a:lnTo>
                    <a:pt x="73" y="140"/>
                  </a:lnTo>
                  <a:lnTo>
                    <a:pt x="73" y="148"/>
                  </a:lnTo>
                  <a:lnTo>
                    <a:pt x="77" y="150"/>
                  </a:lnTo>
                  <a:lnTo>
                    <a:pt x="77" y="148"/>
                  </a:lnTo>
                  <a:lnTo>
                    <a:pt x="77" y="146"/>
                  </a:lnTo>
                  <a:lnTo>
                    <a:pt x="83" y="142"/>
                  </a:lnTo>
                  <a:lnTo>
                    <a:pt x="85" y="142"/>
                  </a:lnTo>
                  <a:lnTo>
                    <a:pt x="91" y="146"/>
                  </a:lnTo>
                  <a:lnTo>
                    <a:pt x="91" y="148"/>
                  </a:lnTo>
                  <a:lnTo>
                    <a:pt x="93" y="150"/>
                  </a:lnTo>
                  <a:lnTo>
                    <a:pt x="94" y="150"/>
                  </a:lnTo>
                  <a:lnTo>
                    <a:pt x="100" y="146"/>
                  </a:lnTo>
                  <a:lnTo>
                    <a:pt x="108" y="144"/>
                  </a:lnTo>
                  <a:lnTo>
                    <a:pt x="110" y="144"/>
                  </a:lnTo>
                  <a:lnTo>
                    <a:pt x="112" y="146"/>
                  </a:lnTo>
                  <a:lnTo>
                    <a:pt x="112" y="148"/>
                  </a:lnTo>
                  <a:lnTo>
                    <a:pt x="112" y="151"/>
                  </a:lnTo>
                  <a:lnTo>
                    <a:pt x="112" y="153"/>
                  </a:lnTo>
                  <a:lnTo>
                    <a:pt x="118" y="157"/>
                  </a:lnTo>
                  <a:lnTo>
                    <a:pt x="119" y="159"/>
                  </a:lnTo>
                  <a:close/>
                  <a:moveTo>
                    <a:pt x="167" y="201"/>
                  </a:moveTo>
                  <a:lnTo>
                    <a:pt x="169" y="211"/>
                  </a:lnTo>
                  <a:lnTo>
                    <a:pt x="179" y="211"/>
                  </a:lnTo>
                  <a:lnTo>
                    <a:pt x="183" y="205"/>
                  </a:lnTo>
                  <a:lnTo>
                    <a:pt x="210" y="207"/>
                  </a:lnTo>
                  <a:lnTo>
                    <a:pt x="210" y="211"/>
                  </a:lnTo>
                  <a:lnTo>
                    <a:pt x="208" y="213"/>
                  </a:lnTo>
                  <a:lnTo>
                    <a:pt x="206" y="213"/>
                  </a:lnTo>
                  <a:lnTo>
                    <a:pt x="206" y="217"/>
                  </a:lnTo>
                  <a:lnTo>
                    <a:pt x="206" y="219"/>
                  </a:lnTo>
                  <a:lnTo>
                    <a:pt x="206" y="221"/>
                  </a:lnTo>
                  <a:lnTo>
                    <a:pt x="206" y="222"/>
                  </a:lnTo>
                  <a:lnTo>
                    <a:pt x="208" y="228"/>
                  </a:lnTo>
                  <a:lnTo>
                    <a:pt x="208" y="230"/>
                  </a:lnTo>
                  <a:lnTo>
                    <a:pt x="208" y="232"/>
                  </a:lnTo>
                  <a:lnTo>
                    <a:pt x="206" y="232"/>
                  </a:lnTo>
                  <a:lnTo>
                    <a:pt x="206" y="234"/>
                  </a:lnTo>
                  <a:lnTo>
                    <a:pt x="206" y="236"/>
                  </a:lnTo>
                  <a:lnTo>
                    <a:pt x="208" y="242"/>
                  </a:lnTo>
                  <a:lnTo>
                    <a:pt x="208" y="244"/>
                  </a:lnTo>
                  <a:lnTo>
                    <a:pt x="208" y="246"/>
                  </a:lnTo>
                  <a:lnTo>
                    <a:pt x="208" y="247"/>
                  </a:lnTo>
                  <a:lnTo>
                    <a:pt x="208" y="253"/>
                  </a:lnTo>
                  <a:lnTo>
                    <a:pt x="208" y="257"/>
                  </a:lnTo>
                  <a:lnTo>
                    <a:pt x="210" y="261"/>
                  </a:lnTo>
                  <a:lnTo>
                    <a:pt x="208" y="263"/>
                  </a:lnTo>
                  <a:lnTo>
                    <a:pt x="208" y="265"/>
                  </a:lnTo>
                  <a:lnTo>
                    <a:pt x="202" y="276"/>
                  </a:lnTo>
                  <a:lnTo>
                    <a:pt x="204" y="282"/>
                  </a:lnTo>
                  <a:lnTo>
                    <a:pt x="204" y="286"/>
                  </a:lnTo>
                  <a:lnTo>
                    <a:pt x="206" y="286"/>
                  </a:lnTo>
                  <a:lnTo>
                    <a:pt x="204" y="290"/>
                  </a:lnTo>
                  <a:lnTo>
                    <a:pt x="204" y="294"/>
                  </a:lnTo>
                  <a:lnTo>
                    <a:pt x="202" y="294"/>
                  </a:lnTo>
                  <a:lnTo>
                    <a:pt x="202" y="295"/>
                  </a:lnTo>
                  <a:lnTo>
                    <a:pt x="200" y="294"/>
                  </a:lnTo>
                  <a:lnTo>
                    <a:pt x="200" y="288"/>
                  </a:lnTo>
                  <a:lnTo>
                    <a:pt x="202" y="288"/>
                  </a:lnTo>
                  <a:lnTo>
                    <a:pt x="202" y="286"/>
                  </a:lnTo>
                  <a:lnTo>
                    <a:pt x="200" y="280"/>
                  </a:lnTo>
                  <a:lnTo>
                    <a:pt x="198" y="274"/>
                  </a:lnTo>
                  <a:lnTo>
                    <a:pt x="198" y="270"/>
                  </a:lnTo>
                  <a:lnTo>
                    <a:pt x="198" y="265"/>
                  </a:lnTo>
                  <a:lnTo>
                    <a:pt x="200" y="261"/>
                  </a:lnTo>
                  <a:lnTo>
                    <a:pt x="200" y="255"/>
                  </a:lnTo>
                  <a:lnTo>
                    <a:pt x="200" y="253"/>
                  </a:lnTo>
                  <a:lnTo>
                    <a:pt x="198" y="249"/>
                  </a:lnTo>
                  <a:lnTo>
                    <a:pt x="198" y="247"/>
                  </a:lnTo>
                  <a:lnTo>
                    <a:pt x="198" y="246"/>
                  </a:lnTo>
                  <a:lnTo>
                    <a:pt x="198" y="244"/>
                  </a:lnTo>
                  <a:lnTo>
                    <a:pt x="198" y="242"/>
                  </a:lnTo>
                  <a:lnTo>
                    <a:pt x="196" y="240"/>
                  </a:lnTo>
                  <a:lnTo>
                    <a:pt x="194" y="240"/>
                  </a:lnTo>
                  <a:lnTo>
                    <a:pt x="194" y="242"/>
                  </a:lnTo>
                  <a:lnTo>
                    <a:pt x="194" y="247"/>
                  </a:lnTo>
                  <a:lnTo>
                    <a:pt x="194" y="255"/>
                  </a:lnTo>
                  <a:lnTo>
                    <a:pt x="194" y="257"/>
                  </a:lnTo>
                  <a:lnTo>
                    <a:pt x="194" y="259"/>
                  </a:lnTo>
                  <a:lnTo>
                    <a:pt x="190" y="261"/>
                  </a:lnTo>
                  <a:lnTo>
                    <a:pt x="190" y="263"/>
                  </a:lnTo>
                  <a:lnTo>
                    <a:pt x="190" y="265"/>
                  </a:lnTo>
                  <a:lnTo>
                    <a:pt x="192" y="278"/>
                  </a:lnTo>
                  <a:lnTo>
                    <a:pt x="194" y="278"/>
                  </a:lnTo>
                  <a:lnTo>
                    <a:pt x="196" y="282"/>
                  </a:lnTo>
                  <a:lnTo>
                    <a:pt x="196" y="286"/>
                  </a:lnTo>
                  <a:lnTo>
                    <a:pt x="196" y="288"/>
                  </a:lnTo>
                  <a:lnTo>
                    <a:pt x="192" y="292"/>
                  </a:lnTo>
                  <a:lnTo>
                    <a:pt x="192" y="294"/>
                  </a:lnTo>
                  <a:lnTo>
                    <a:pt x="192" y="297"/>
                  </a:lnTo>
                  <a:lnTo>
                    <a:pt x="192" y="299"/>
                  </a:lnTo>
                  <a:lnTo>
                    <a:pt x="194" y="301"/>
                  </a:lnTo>
                  <a:lnTo>
                    <a:pt x="192" y="307"/>
                  </a:lnTo>
                  <a:lnTo>
                    <a:pt x="189" y="305"/>
                  </a:lnTo>
                  <a:lnTo>
                    <a:pt x="189" y="307"/>
                  </a:lnTo>
                  <a:lnTo>
                    <a:pt x="189" y="317"/>
                  </a:lnTo>
                  <a:lnTo>
                    <a:pt x="187" y="318"/>
                  </a:lnTo>
                  <a:lnTo>
                    <a:pt x="187" y="320"/>
                  </a:lnTo>
                  <a:lnTo>
                    <a:pt x="177" y="324"/>
                  </a:lnTo>
                  <a:lnTo>
                    <a:pt x="175" y="324"/>
                  </a:lnTo>
                  <a:lnTo>
                    <a:pt x="175" y="322"/>
                  </a:lnTo>
                  <a:lnTo>
                    <a:pt x="173" y="320"/>
                  </a:lnTo>
                  <a:lnTo>
                    <a:pt x="173" y="318"/>
                  </a:lnTo>
                  <a:lnTo>
                    <a:pt x="169" y="318"/>
                  </a:lnTo>
                  <a:lnTo>
                    <a:pt x="169" y="322"/>
                  </a:lnTo>
                  <a:lnTo>
                    <a:pt x="164" y="328"/>
                  </a:lnTo>
                  <a:lnTo>
                    <a:pt x="158" y="332"/>
                  </a:lnTo>
                  <a:lnTo>
                    <a:pt x="154" y="334"/>
                  </a:lnTo>
                  <a:lnTo>
                    <a:pt x="146" y="338"/>
                  </a:lnTo>
                  <a:lnTo>
                    <a:pt x="144" y="338"/>
                  </a:lnTo>
                  <a:lnTo>
                    <a:pt x="141" y="338"/>
                  </a:lnTo>
                  <a:lnTo>
                    <a:pt x="139" y="338"/>
                  </a:lnTo>
                  <a:lnTo>
                    <a:pt x="139" y="340"/>
                  </a:lnTo>
                  <a:lnTo>
                    <a:pt x="137" y="342"/>
                  </a:lnTo>
                  <a:lnTo>
                    <a:pt x="127" y="343"/>
                  </a:lnTo>
                  <a:lnTo>
                    <a:pt x="127" y="345"/>
                  </a:lnTo>
                  <a:lnTo>
                    <a:pt x="125" y="345"/>
                  </a:lnTo>
                  <a:lnTo>
                    <a:pt x="121" y="343"/>
                  </a:lnTo>
                  <a:lnTo>
                    <a:pt x="119" y="342"/>
                  </a:lnTo>
                  <a:lnTo>
                    <a:pt x="121" y="330"/>
                  </a:lnTo>
                  <a:lnTo>
                    <a:pt x="127" y="315"/>
                  </a:lnTo>
                  <a:lnTo>
                    <a:pt x="133" y="311"/>
                  </a:lnTo>
                  <a:lnTo>
                    <a:pt x="135" y="309"/>
                  </a:lnTo>
                  <a:lnTo>
                    <a:pt x="141" y="307"/>
                  </a:lnTo>
                  <a:lnTo>
                    <a:pt x="141" y="303"/>
                  </a:lnTo>
                  <a:lnTo>
                    <a:pt x="139" y="303"/>
                  </a:lnTo>
                  <a:lnTo>
                    <a:pt x="139" y="301"/>
                  </a:lnTo>
                  <a:lnTo>
                    <a:pt x="141" y="295"/>
                  </a:lnTo>
                  <a:lnTo>
                    <a:pt x="142" y="294"/>
                  </a:lnTo>
                  <a:lnTo>
                    <a:pt x="144" y="295"/>
                  </a:lnTo>
                  <a:lnTo>
                    <a:pt x="144" y="297"/>
                  </a:lnTo>
                  <a:lnTo>
                    <a:pt x="146" y="301"/>
                  </a:lnTo>
                  <a:lnTo>
                    <a:pt x="148" y="299"/>
                  </a:lnTo>
                  <a:lnTo>
                    <a:pt x="146" y="288"/>
                  </a:lnTo>
                  <a:lnTo>
                    <a:pt x="144" y="280"/>
                  </a:lnTo>
                  <a:lnTo>
                    <a:pt x="146" y="278"/>
                  </a:lnTo>
                  <a:lnTo>
                    <a:pt x="146" y="276"/>
                  </a:lnTo>
                  <a:lnTo>
                    <a:pt x="148" y="272"/>
                  </a:lnTo>
                  <a:lnTo>
                    <a:pt x="146" y="265"/>
                  </a:lnTo>
                  <a:lnTo>
                    <a:pt x="148" y="255"/>
                  </a:lnTo>
                  <a:lnTo>
                    <a:pt x="150" y="253"/>
                  </a:lnTo>
                  <a:lnTo>
                    <a:pt x="150" y="251"/>
                  </a:lnTo>
                  <a:lnTo>
                    <a:pt x="148" y="251"/>
                  </a:lnTo>
                  <a:lnTo>
                    <a:pt x="148" y="249"/>
                  </a:lnTo>
                  <a:lnTo>
                    <a:pt x="150" y="244"/>
                  </a:lnTo>
                  <a:lnTo>
                    <a:pt x="154" y="242"/>
                  </a:lnTo>
                  <a:lnTo>
                    <a:pt x="156" y="236"/>
                  </a:lnTo>
                  <a:lnTo>
                    <a:pt x="158" y="228"/>
                  </a:lnTo>
                  <a:lnTo>
                    <a:pt x="158" y="226"/>
                  </a:lnTo>
                  <a:lnTo>
                    <a:pt x="158" y="224"/>
                  </a:lnTo>
                  <a:lnTo>
                    <a:pt x="162" y="215"/>
                  </a:lnTo>
                  <a:lnTo>
                    <a:pt x="162" y="213"/>
                  </a:lnTo>
                  <a:lnTo>
                    <a:pt x="162" y="211"/>
                  </a:lnTo>
                  <a:lnTo>
                    <a:pt x="164" y="203"/>
                  </a:lnTo>
                  <a:lnTo>
                    <a:pt x="166" y="199"/>
                  </a:lnTo>
                  <a:lnTo>
                    <a:pt x="166" y="198"/>
                  </a:lnTo>
                  <a:lnTo>
                    <a:pt x="166" y="192"/>
                  </a:lnTo>
                  <a:lnTo>
                    <a:pt x="166" y="186"/>
                  </a:lnTo>
                  <a:lnTo>
                    <a:pt x="166" y="184"/>
                  </a:lnTo>
                  <a:lnTo>
                    <a:pt x="164" y="184"/>
                  </a:lnTo>
                  <a:lnTo>
                    <a:pt x="164" y="182"/>
                  </a:lnTo>
                  <a:lnTo>
                    <a:pt x="164" y="180"/>
                  </a:lnTo>
                  <a:lnTo>
                    <a:pt x="166" y="171"/>
                  </a:lnTo>
                  <a:lnTo>
                    <a:pt x="169" y="157"/>
                  </a:lnTo>
                  <a:lnTo>
                    <a:pt x="171" y="153"/>
                  </a:lnTo>
                  <a:lnTo>
                    <a:pt x="173" y="153"/>
                  </a:lnTo>
                  <a:lnTo>
                    <a:pt x="175" y="159"/>
                  </a:lnTo>
                  <a:lnTo>
                    <a:pt x="177" y="169"/>
                  </a:lnTo>
                  <a:lnTo>
                    <a:pt x="177" y="171"/>
                  </a:lnTo>
                  <a:lnTo>
                    <a:pt x="177" y="175"/>
                  </a:lnTo>
                  <a:lnTo>
                    <a:pt x="177" y="176"/>
                  </a:lnTo>
                  <a:lnTo>
                    <a:pt x="179" y="176"/>
                  </a:lnTo>
                  <a:lnTo>
                    <a:pt x="179" y="178"/>
                  </a:lnTo>
                  <a:lnTo>
                    <a:pt x="177" y="184"/>
                  </a:lnTo>
                  <a:lnTo>
                    <a:pt x="171" y="190"/>
                  </a:lnTo>
                  <a:lnTo>
                    <a:pt x="167" y="201"/>
                  </a:lnTo>
                  <a:close/>
                  <a:moveTo>
                    <a:pt x="164" y="61"/>
                  </a:moveTo>
                  <a:lnTo>
                    <a:pt x="158" y="71"/>
                  </a:lnTo>
                  <a:lnTo>
                    <a:pt x="162" y="75"/>
                  </a:lnTo>
                  <a:lnTo>
                    <a:pt x="150" y="75"/>
                  </a:lnTo>
                  <a:lnTo>
                    <a:pt x="139" y="86"/>
                  </a:lnTo>
                  <a:lnTo>
                    <a:pt x="150" y="100"/>
                  </a:lnTo>
                  <a:lnTo>
                    <a:pt x="148" y="105"/>
                  </a:lnTo>
                  <a:lnTo>
                    <a:pt x="154" y="113"/>
                  </a:lnTo>
                  <a:lnTo>
                    <a:pt x="152" y="117"/>
                  </a:lnTo>
                  <a:lnTo>
                    <a:pt x="154" y="130"/>
                  </a:lnTo>
                  <a:lnTo>
                    <a:pt x="142" y="127"/>
                  </a:lnTo>
                  <a:lnTo>
                    <a:pt x="139" y="140"/>
                  </a:lnTo>
                  <a:lnTo>
                    <a:pt x="135" y="140"/>
                  </a:lnTo>
                  <a:lnTo>
                    <a:pt x="135" y="138"/>
                  </a:lnTo>
                  <a:lnTo>
                    <a:pt x="133" y="136"/>
                  </a:lnTo>
                  <a:lnTo>
                    <a:pt x="129" y="132"/>
                  </a:lnTo>
                  <a:lnTo>
                    <a:pt x="129" y="130"/>
                  </a:lnTo>
                  <a:lnTo>
                    <a:pt x="121" y="132"/>
                  </a:lnTo>
                  <a:lnTo>
                    <a:pt x="114" y="130"/>
                  </a:lnTo>
                  <a:lnTo>
                    <a:pt x="108" y="128"/>
                  </a:lnTo>
                  <a:lnTo>
                    <a:pt x="112" y="125"/>
                  </a:lnTo>
                  <a:lnTo>
                    <a:pt x="114" y="121"/>
                  </a:lnTo>
                  <a:lnTo>
                    <a:pt x="112" y="119"/>
                  </a:lnTo>
                  <a:lnTo>
                    <a:pt x="110" y="119"/>
                  </a:lnTo>
                  <a:lnTo>
                    <a:pt x="108" y="117"/>
                  </a:lnTo>
                  <a:lnTo>
                    <a:pt x="108" y="115"/>
                  </a:lnTo>
                  <a:lnTo>
                    <a:pt x="108" y="113"/>
                  </a:lnTo>
                  <a:lnTo>
                    <a:pt x="110" y="113"/>
                  </a:lnTo>
                  <a:lnTo>
                    <a:pt x="112" y="113"/>
                  </a:lnTo>
                  <a:lnTo>
                    <a:pt x="116" y="113"/>
                  </a:lnTo>
                  <a:lnTo>
                    <a:pt x="118" y="113"/>
                  </a:lnTo>
                  <a:lnTo>
                    <a:pt x="118" y="109"/>
                  </a:lnTo>
                  <a:lnTo>
                    <a:pt x="118" y="103"/>
                  </a:lnTo>
                  <a:lnTo>
                    <a:pt x="121" y="98"/>
                  </a:lnTo>
                  <a:lnTo>
                    <a:pt x="119" y="84"/>
                  </a:lnTo>
                  <a:lnTo>
                    <a:pt x="121" y="82"/>
                  </a:lnTo>
                  <a:lnTo>
                    <a:pt x="121" y="80"/>
                  </a:lnTo>
                  <a:lnTo>
                    <a:pt x="121" y="73"/>
                  </a:lnTo>
                  <a:lnTo>
                    <a:pt x="121" y="69"/>
                  </a:lnTo>
                  <a:lnTo>
                    <a:pt x="123" y="67"/>
                  </a:lnTo>
                  <a:lnTo>
                    <a:pt x="125" y="67"/>
                  </a:lnTo>
                  <a:lnTo>
                    <a:pt x="129" y="57"/>
                  </a:lnTo>
                  <a:lnTo>
                    <a:pt x="129" y="56"/>
                  </a:lnTo>
                  <a:lnTo>
                    <a:pt x="129" y="48"/>
                  </a:lnTo>
                  <a:lnTo>
                    <a:pt x="127" y="46"/>
                  </a:lnTo>
                  <a:lnTo>
                    <a:pt x="125" y="46"/>
                  </a:lnTo>
                  <a:lnTo>
                    <a:pt x="125" y="48"/>
                  </a:lnTo>
                  <a:lnTo>
                    <a:pt x="125" y="50"/>
                  </a:lnTo>
                  <a:lnTo>
                    <a:pt x="125" y="54"/>
                  </a:lnTo>
                  <a:lnTo>
                    <a:pt x="123" y="61"/>
                  </a:lnTo>
                  <a:lnTo>
                    <a:pt x="114" y="73"/>
                  </a:lnTo>
                  <a:lnTo>
                    <a:pt x="114" y="75"/>
                  </a:lnTo>
                  <a:lnTo>
                    <a:pt x="110" y="73"/>
                  </a:lnTo>
                  <a:lnTo>
                    <a:pt x="108" y="71"/>
                  </a:lnTo>
                  <a:lnTo>
                    <a:pt x="100" y="59"/>
                  </a:lnTo>
                  <a:lnTo>
                    <a:pt x="100" y="57"/>
                  </a:lnTo>
                  <a:lnTo>
                    <a:pt x="96" y="56"/>
                  </a:lnTo>
                  <a:lnTo>
                    <a:pt x="96" y="54"/>
                  </a:lnTo>
                  <a:lnTo>
                    <a:pt x="100" y="40"/>
                  </a:lnTo>
                  <a:lnTo>
                    <a:pt x="100" y="38"/>
                  </a:lnTo>
                  <a:lnTo>
                    <a:pt x="100" y="34"/>
                  </a:lnTo>
                  <a:lnTo>
                    <a:pt x="98" y="36"/>
                  </a:lnTo>
                  <a:lnTo>
                    <a:pt x="96" y="40"/>
                  </a:lnTo>
                  <a:lnTo>
                    <a:pt x="94" y="42"/>
                  </a:lnTo>
                  <a:lnTo>
                    <a:pt x="91" y="42"/>
                  </a:lnTo>
                  <a:lnTo>
                    <a:pt x="89" y="40"/>
                  </a:lnTo>
                  <a:lnTo>
                    <a:pt x="87" y="38"/>
                  </a:lnTo>
                  <a:lnTo>
                    <a:pt x="87" y="36"/>
                  </a:lnTo>
                  <a:lnTo>
                    <a:pt x="85" y="34"/>
                  </a:lnTo>
                  <a:lnTo>
                    <a:pt x="83" y="32"/>
                  </a:lnTo>
                  <a:lnTo>
                    <a:pt x="81" y="32"/>
                  </a:lnTo>
                  <a:lnTo>
                    <a:pt x="79" y="32"/>
                  </a:lnTo>
                  <a:lnTo>
                    <a:pt x="77" y="31"/>
                  </a:lnTo>
                  <a:lnTo>
                    <a:pt x="79" y="29"/>
                  </a:lnTo>
                  <a:lnTo>
                    <a:pt x="79" y="27"/>
                  </a:lnTo>
                  <a:lnTo>
                    <a:pt x="75" y="27"/>
                  </a:lnTo>
                  <a:lnTo>
                    <a:pt x="75" y="29"/>
                  </a:lnTo>
                  <a:lnTo>
                    <a:pt x="73" y="31"/>
                  </a:lnTo>
                  <a:lnTo>
                    <a:pt x="71" y="31"/>
                  </a:lnTo>
                  <a:lnTo>
                    <a:pt x="71" y="32"/>
                  </a:lnTo>
                  <a:lnTo>
                    <a:pt x="75" y="36"/>
                  </a:lnTo>
                  <a:lnTo>
                    <a:pt x="81" y="40"/>
                  </a:lnTo>
                  <a:lnTo>
                    <a:pt x="83" y="40"/>
                  </a:lnTo>
                  <a:lnTo>
                    <a:pt x="85" y="46"/>
                  </a:lnTo>
                  <a:lnTo>
                    <a:pt x="89" y="48"/>
                  </a:lnTo>
                  <a:lnTo>
                    <a:pt x="91" y="50"/>
                  </a:lnTo>
                  <a:lnTo>
                    <a:pt x="93" y="54"/>
                  </a:lnTo>
                  <a:lnTo>
                    <a:pt x="94" y="61"/>
                  </a:lnTo>
                  <a:lnTo>
                    <a:pt x="96" y="77"/>
                  </a:lnTo>
                  <a:lnTo>
                    <a:pt x="94" y="79"/>
                  </a:lnTo>
                  <a:lnTo>
                    <a:pt x="93" y="80"/>
                  </a:lnTo>
                  <a:lnTo>
                    <a:pt x="91" y="80"/>
                  </a:lnTo>
                  <a:lnTo>
                    <a:pt x="87" y="80"/>
                  </a:lnTo>
                  <a:lnTo>
                    <a:pt x="85" y="82"/>
                  </a:lnTo>
                  <a:lnTo>
                    <a:pt x="85" y="84"/>
                  </a:lnTo>
                  <a:lnTo>
                    <a:pt x="91" y="82"/>
                  </a:lnTo>
                  <a:lnTo>
                    <a:pt x="94" y="82"/>
                  </a:lnTo>
                  <a:lnTo>
                    <a:pt x="96" y="80"/>
                  </a:lnTo>
                  <a:lnTo>
                    <a:pt x="98" y="80"/>
                  </a:lnTo>
                  <a:lnTo>
                    <a:pt x="102" y="82"/>
                  </a:lnTo>
                  <a:lnTo>
                    <a:pt x="104" y="82"/>
                  </a:lnTo>
                  <a:lnTo>
                    <a:pt x="104" y="84"/>
                  </a:lnTo>
                  <a:lnTo>
                    <a:pt x="100" y="96"/>
                  </a:lnTo>
                  <a:lnTo>
                    <a:pt x="98" y="102"/>
                  </a:lnTo>
                  <a:lnTo>
                    <a:pt x="100" y="103"/>
                  </a:lnTo>
                  <a:lnTo>
                    <a:pt x="102" y="107"/>
                  </a:lnTo>
                  <a:lnTo>
                    <a:pt x="100" y="111"/>
                  </a:lnTo>
                  <a:lnTo>
                    <a:pt x="100" y="115"/>
                  </a:lnTo>
                  <a:lnTo>
                    <a:pt x="102" y="117"/>
                  </a:lnTo>
                  <a:lnTo>
                    <a:pt x="100" y="121"/>
                  </a:lnTo>
                  <a:lnTo>
                    <a:pt x="100" y="125"/>
                  </a:lnTo>
                  <a:lnTo>
                    <a:pt x="94" y="128"/>
                  </a:lnTo>
                  <a:lnTo>
                    <a:pt x="93" y="128"/>
                  </a:lnTo>
                  <a:lnTo>
                    <a:pt x="81" y="127"/>
                  </a:lnTo>
                  <a:lnTo>
                    <a:pt x="79" y="127"/>
                  </a:lnTo>
                  <a:lnTo>
                    <a:pt x="79" y="125"/>
                  </a:lnTo>
                  <a:lnTo>
                    <a:pt x="79" y="123"/>
                  </a:lnTo>
                  <a:lnTo>
                    <a:pt x="81" y="123"/>
                  </a:lnTo>
                  <a:lnTo>
                    <a:pt x="81" y="121"/>
                  </a:lnTo>
                  <a:lnTo>
                    <a:pt x="83" y="121"/>
                  </a:lnTo>
                  <a:lnTo>
                    <a:pt x="83" y="119"/>
                  </a:lnTo>
                  <a:lnTo>
                    <a:pt x="79" y="117"/>
                  </a:lnTo>
                  <a:lnTo>
                    <a:pt x="75" y="117"/>
                  </a:lnTo>
                  <a:lnTo>
                    <a:pt x="75" y="121"/>
                  </a:lnTo>
                  <a:lnTo>
                    <a:pt x="77" y="121"/>
                  </a:lnTo>
                  <a:lnTo>
                    <a:pt x="75" y="123"/>
                  </a:lnTo>
                  <a:lnTo>
                    <a:pt x="73" y="125"/>
                  </a:lnTo>
                  <a:lnTo>
                    <a:pt x="73" y="127"/>
                  </a:lnTo>
                  <a:lnTo>
                    <a:pt x="71" y="125"/>
                  </a:lnTo>
                  <a:lnTo>
                    <a:pt x="68" y="123"/>
                  </a:lnTo>
                  <a:lnTo>
                    <a:pt x="64" y="117"/>
                  </a:lnTo>
                  <a:lnTo>
                    <a:pt x="64" y="115"/>
                  </a:lnTo>
                  <a:lnTo>
                    <a:pt x="62" y="113"/>
                  </a:lnTo>
                  <a:lnTo>
                    <a:pt x="60" y="113"/>
                  </a:lnTo>
                  <a:lnTo>
                    <a:pt x="58" y="113"/>
                  </a:lnTo>
                  <a:lnTo>
                    <a:pt x="58" y="115"/>
                  </a:lnTo>
                  <a:lnTo>
                    <a:pt x="58" y="123"/>
                  </a:lnTo>
                  <a:lnTo>
                    <a:pt x="58" y="125"/>
                  </a:lnTo>
                  <a:lnTo>
                    <a:pt x="56" y="127"/>
                  </a:lnTo>
                  <a:lnTo>
                    <a:pt x="54" y="130"/>
                  </a:lnTo>
                  <a:lnTo>
                    <a:pt x="52" y="130"/>
                  </a:lnTo>
                  <a:lnTo>
                    <a:pt x="48" y="128"/>
                  </a:lnTo>
                  <a:lnTo>
                    <a:pt x="46" y="127"/>
                  </a:lnTo>
                  <a:lnTo>
                    <a:pt x="46" y="123"/>
                  </a:lnTo>
                  <a:lnTo>
                    <a:pt x="46" y="121"/>
                  </a:lnTo>
                  <a:lnTo>
                    <a:pt x="48" y="119"/>
                  </a:lnTo>
                  <a:lnTo>
                    <a:pt x="48" y="117"/>
                  </a:lnTo>
                  <a:lnTo>
                    <a:pt x="46" y="115"/>
                  </a:lnTo>
                  <a:lnTo>
                    <a:pt x="45" y="115"/>
                  </a:lnTo>
                  <a:lnTo>
                    <a:pt x="43" y="109"/>
                  </a:lnTo>
                  <a:lnTo>
                    <a:pt x="43" y="107"/>
                  </a:lnTo>
                  <a:lnTo>
                    <a:pt x="41" y="96"/>
                  </a:lnTo>
                  <a:lnTo>
                    <a:pt x="39" y="94"/>
                  </a:lnTo>
                  <a:lnTo>
                    <a:pt x="37" y="92"/>
                  </a:lnTo>
                  <a:lnTo>
                    <a:pt x="33" y="92"/>
                  </a:lnTo>
                  <a:lnTo>
                    <a:pt x="29" y="92"/>
                  </a:lnTo>
                  <a:lnTo>
                    <a:pt x="29" y="90"/>
                  </a:lnTo>
                  <a:lnTo>
                    <a:pt x="27" y="84"/>
                  </a:lnTo>
                  <a:lnTo>
                    <a:pt x="25" y="80"/>
                  </a:lnTo>
                  <a:lnTo>
                    <a:pt x="25" y="79"/>
                  </a:lnTo>
                  <a:lnTo>
                    <a:pt x="23" y="79"/>
                  </a:lnTo>
                  <a:lnTo>
                    <a:pt x="21" y="77"/>
                  </a:lnTo>
                  <a:lnTo>
                    <a:pt x="18" y="67"/>
                  </a:lnTo>
                  <a:lnTo>
                    <a:pt x="14" y="59"/>
                  </a:lnTo>
                  <a:lnTo>
                    <a:pt x="12" y="54"/>
                  </a:lnTo>
                  <a:lnTo>
                    <a:pt x="10" y="50"/>
                  </a:lnTo>
                  <a:lnTo>
                    <a:pt x="8" y="50"/>
                  </a:lnTo>
                  <a:lnTo>
                    <a:pt x="6" y="46"/>
                  </a:lnTo>
                  <a:lnTo>
                    <a:pt x="8" y="42"/>
                  </a:lnTo>
                  <a:lnTo>
                    <a:pt x="8" y="40"/>
                  </a:lnTo>
                  <a:lnTo>
                    <a:pt x="6" y="29"/>
                  </a:lnTo>
                  <a:lnTo>
                    <a:pt x="2" y="23"/>
                  </a:lnTo>
                  <a:lnTo>
                    <a:pt x="0" y="21"/>
                  </a:lnTo>
                  <a:lnTo>
                    <a:pt x="0" y="17"/>
                  </a:lnTo>
                  <a:lnTo>
                    <a:pt x="0" y="15"/>
                  </a:lnTo>
                  <a:lnTo>
                    <a:pt x="33" y="13"/>
                  </a:lnTo>
                  <a:lnTo>
                    <a:pt x="39" y="15"/>
                  </a:lnTo>
                  <a:lnTo>
                    <a:pt x="56" y="9"/>
                  </a:lnTo>
                  <a:lnTo>
                    <a:pt x="91" y="4"/>
                  </a:lnTo>
                  <a:lnTo>
                    <a:pt x="93" y="2"/>
                  </a:lnTo>
                  <a:lnTo>
                    <a:pt x="110" y="9"/>
                  </a:lnTo>
                  <a:lnTo>
                    <a:pt x="121" y="0"/>
                  </a:lnTo>
                  <a:lnTo>
                    <a:pt x="127" y="8"/>
                  </a:lnTo>
                  <a:lnTo>
                    <a:pt x="142" y="17"/>
                  </a:lnTo>
                  <a:lnTo>
                    <a:pt x="144" y="23"/>
                  </a:lnTo>
                  <a:lnTo>
                    <a:pt x="154" y="29"/>
                  </a:lnTo>
                  <a:lnTo>
                    <a:pt x="164" y="42"/>
                  </a:lnTo>
                  <a:lnTo>
                    <a:pt x="160" y="54"/>
                  </a:lnTo>
                  <a:lnTo>
                    <a:pt x="164"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30" name="Freeform 6332"/>
            <p:cNvSpPr>
              <a:spLocks noEditPoints="1"/>
            </p:cNvSpPr>
            <p:nvPr/>
          </p:nvSpPr>
          <p:spPr bwMode="auto">
            <a:xfrm>
              <a:off x="8085138" y="4602163"/>
              <a:ext cx="457200" cy="579438"/>
            </a:xfrm>
            <a:custGeom>
              <a:avLst/>
              <a:gdLst>
                <a:gd name="T0" fmla="*/ 219 w 288"/>
                <a:gd name="T1" fmla="*/ 353 h 365"/>
                <a:gd name="T2" fmla="*/ 215 w 288"/>
                <a:gd name="T3" fmla="*/ 343 h 365"/>
                <a:gd name="T4" fmla="*/ 215 w 288"/>
                <a:gd name="T5" fmla="*/ 332 h 365"/>
                <a:gd name="T6" fmla="*/ 221 w 288"/>
                <a:gd name="T7" fmla="*/ 305 h 365"/>
                <a:gd name="T8" fmla="*/ 217 w 288"/>
                <a:gd name="T9" fmla="*/ 301 h 365"/>
                <a:gd name="T10" fmla="*/ 227 w 288"/>
                <a:gd name="T11" fmla="*/ 288 h 365"/>
                <a:gd name="T12" fmla="*/ 244 w 288"/>
                <a:gd name="T13" fmla="*/ 299 h 365"/>
                <a:gd name="T14" fmla="*/ 235 w 288"/>
                <a:gd name="T15" fmla="*/ 261 h 365"/>
                <a:gd name="T16" fmla="*/ 123 w 288"/>
                <a:gd name="T17" fmla="*/ 169 h 365"/>
                <a:gd name="T18" fmla="*/ 110 w 288"/>
                <a:gd name="T19" fmla="*/ 186 h 365"/>
                <a:gd name="T20" fmla="*/ 135 w 288"/>
                <a:gd name="T21" fmla="*/ 184 h 365"/>
                <a:gd name="T22" fmla="*/ 150 w 288"/>
                <a:gd name="T23" fmla="*/ 209 h 365"/>
                <a:gd name="T24" fmla="*/ 139 w 288"/>
                <a:gd name="T25" fmla="*/ 226 h 365"/>
                <a:gd name="T26" fmla="*/ 110 w 288"/>
                <a:gd name="T27" fmla="*/ 211 h 365"/>
                <a:gd name="T28" fmla="*/ 41 w 288"/>
                <a:gd name="T29" fmla="*/ 180 h 365"/>
                <a:gd name="T30" fmla="*/ 48 w 288"/>
                <a:gd name="T31" fmla="*/ 150 h 365"/>
                <a:gd name="T32" fmla="*/ 77 w 288"/>
                <a:gd name="T33" fmla="*/ 132 h 365"/>
                <a:gd name="T34" fmla="*/ 83 w 288"/>
                <a:gd name="T35" fmla="*/ 142 h 365"/>
                <a:gd name="T36" fmla="*/ 112 w 288"/>
                <a:gd name="T37" fmla="*/ 146 h 365"/>
                <a:gd name="T38" fmla="*/ 183 w 288"/>
                <a:gd name="T39" fmla="*/ 205 h 365"/>
                <a:gd name="T40" fmla="*/ 208 w 288"/>
                <a:gd name="T41" fmla="*/ 228 h 365"/>
                <a:gd name="T42" fmla="*/ 208 w 288"/>
                <a:gd name="T43" fmla="*/ 247 h 365"/>
                <a:gd name="T44" fmla="*/ 206 w 288"/>
                <a:gd name="T45" fmla="*/ 286 h 365"/>
                <a:gd name="T46" fmla="*/ 200 w 288"/>
                <a:gd name="T47" fmla="*/ 280 h 365"/>
                <a:gd name="T48" fmla="*/ 198 w 288"/>
                <a:gd name="T49" fmla="*/ 246 h 365"/>
                <a:gd name="T50" fmla="*/ 194 w 288"/>
                <a:gd name="T51" fmla="*/ 259 h 365"/>
                <a:gd name="T52" fmla="*/ 192 w 288"/>
                <a:gd name="T53" fmla="*/ 292 h 365"/>
                <a:gd name="T54" fmla="*/ 187 w 288"/>
                <a:gd name="T55" fmla="*/ 318 h 365"/>
                <a:gd name="T56" fmla="*/ 164 w 288"/>
                <a:gd name="T57" fmla="*/ 328 h 365"/>
                <a:gd name="T58" fmla="*/ 127 w 288"/>
                <a:gd name="T59" fmla="*/ 343 h 365"/>
                <a:gd name="T60" fmla="*/ 141 w 288"/>
                <a:gd name="T61" fmla="*/ 307 h 365"/>
                <a:gd name="T62" fmla="*/ 148 w 288"/>
                <a:gd name="T63" fmla="*/ 299 h 365"/>
                <a:gd name="T64" fmla="*/ 150 w 288"/>
                <a:gd name="T65" fmla="*/ 251 h 365"/>
                <a:gd name="T66" fmla="*/ 162 w 288"/>
                <a:gd name="T67" fmla="*/ 215 h 365"/>
                <a:gd name="T68" fmla="*/ 164 w 288"/>
                <a:gd name="T69" fmla="*/ 184 h 365"/>
                <a:gd name="T70" fmla="*/ 177 w 288"/>
                <a:gd name="T71" fmla="*/ 171 h 365"/>
                <a:gd name="T72" fmla="*/ 158 w 288"/>
                <a:gd name="T73" fmla="*/ 71 h 365"/>
                <a:gd name="T74" fmla="*/ 142 w 288"/>
                <a:gd name="T75" fmla="*/ 127 h 365"/>
                <a:gd name="T76" fmla="*/ 108 w 288"/>
                <a:gd name="T77" fmla="*/ 128 h 365"/>
                <a:gd name="T78" fmla="*/ 112 w 288"/>
                <a:gd name="T79" fmla="*/ 113 h 365"/>
                <a:gd name="T80" fmla="*/ 121 w 288"/>
                <a:gd name="T81" fmla="*/ 73 h 365"/>
                <a:gd name="T82" fmla="*/ 125 w 288"/>
                <a:gd name="T83" fmla="*/ 48 h 365"/>
                <a:gd name="T84" fmla="*/ 100 w 288"/>
                <a:gd name="T85" fmla="*/ 57 h 365"/>
                <a:gd name="T86" fmla="*/ 91 w 288"/>
                <a:gd name="T87" fmla="*/ 42 h 365"/>
                <a:gd name="T88" fmla="*/ 79 w 288"/>
                <a:gd name="T89" fmla="*/ 29 h 365"/>
                <a:gd name="T90" fmla="*/ 83 w 288"/>
                <a:gd name="T91" fmla="*/ 40 h 365"/>
                <a:gd name="T92" fmla="*/ 91 w 288"/>
                <a:gd name="T93" fmla="*/ 80 h 365"/>
                <a:gd name="T94" fmla="*/ 104 w 288"/>
                <a:gd name="T95" fmla="*/ 82 h 365"/>
                <a:gd name="T96" fmla="*/ 100 w 288"/>
                <a:gd name="T97" fmla="*/ 121 h 365"/>
                <a:gd name="T98" fmla="*/ 81 w 288"/>
                <a:gd name="T99" fmla="*/ 121 h 365"/>
                <a:gd name="T100" fmla="*/ 73 w 288"/>
                <a:gd name="T101" fmla="*/ 127 h 365"/>
                <a:gd name="T102" fmla="*/ 58 w 288"/>
                <a:gd name="T103" fmla="*/ 123 h 365"/>
                <a:gd name="T104" fmla="*/ 48 w 288"/>
                <a:gd name="T105" fmla="*/ 119 h 365"/>
                <a:gd name="T106" fmla="*/ 33 w 288"/>
                <a:gd name="T107" fmla="*/ 92 h 365"/>
                <a:gd name="T108" fmla="*/ 14 w 288"/>
                <a:gd name="T109" fmla="*/ 59 h 365"/>
                <a:gd name="T110" fmla="*/ 0 w 288"/>
                <a:gd name="T111" fmla="*/ 21 h 365"/>
                <a:gd name="T112" fmla="*/ 121 w 288"/>
                <a:gd name="T113"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8" h="365">
                  <a:moveTo>
                    <a:pt x="283" y="320"/>
                  </a:moveTo>
                  <a:lnTo>
                    <a:pt x="283" y="338"/>
                  </a:lnTo>
                  <a:lnTo>
                    <a:pt x="288" y="365"/>
                  </a:lnTo>
                  <a:lnTo>
                    <a:pt x="281" y="361"/>
                  </a:lnTo>
                  <a:lnTo>
                    <a:pt x="273" y="345"/>
                  </a:lnTo>
                  <a:lnTo>
                    <a:pt x="244" y="349"/>
                  </a:lnTo>
                  <a:lnTo>
                    <a:pt x="237" y="361"/>
                  </a:lnTo>
                  <a:lnTo>
                    <a:pt x="227" y="365"/>
                  </a:lnTo>
                  <a:lnTo>
                    <a:pt x="219" y="353"/>
                  </a:lnTo>
                  <a:lnTo>
                    <a:pt x="200" y="355"/>
                  </a:lnTo>
                  <a:lnTo>
                    <a:pt x="202" y="345"/>
                  </a:lnTo>
                  <a:lnTo>
                    <a:pt x="202" y="343"/>
                  </a:lnTo>
                  <a:lnTo>
                    <a:pt x="206" y="342"/>
                  </a:lnTo>
                  <a:lnTo>
                    <a:pt x="210" y="338"/>
                  </a:lnTo>
                  <a:lnTo>
                    <a:pt x="212" y="340"/>
                  </a:lnTo>
                  <a:lnTo>
                    <a:pt x="212" y="342"/>
                  </a:lnTo>
                  <a:lnTo>
                    <a:pt x="212" y="343"/>
                  </a:lnTo>
                  <a:lnTo>
                    <a:pt x="215" y="343"/>
                  </a:lnTo>
                  <a:lnTo>
                    <a:pt x="221" y="345"/>
                  </a:lnTo>
                  <a:lnTo>
                    <a:pt x="223" y="343"/>
                  </a:lnTo>
                  <a:lnTo>
                    <a:pt x="225" y="342"/>
                  </a:lnTo>
                  <a:lnTo>
                    <a:pt x="225" y="340"/>
                  </a:lnTo>
                  <a:lnTo>
                    <a:pt x="221" y="338"/>
                  </a:lnTo>
                  <a:lnTo>
                    <a:pt x="219" y="338"/>
                  </a:lnTo>
                  <a:lnTo>
                    <a:pt x="217" y="336"/>
                  </a:lnTo>
                  <a:lnTo>
                    <a:pt x="215" y="334"/>
                  </a:lnTo>
                  <a:lnTo>
                    <a:pt x="215" y="332"/>
                  </a:lnTo>
                  <a:lnTo>
                    <a:pt x="214" y="332"/>
                  </a:lnTo>
                  <a:lnTo>
                    <a:pt x="214" y="330"/>
                  </a:lnTo>
                  <a:lnTo>
                    <a:pt x="214" y="328"/>
                  </a:lnTo>
                  <a:lnTo>
                    <a:pt x="215" y="328"/>
                  </a:lnTo>
                  <a:lnTo>
                    <a:pt x="217" y="318"/>
                  </a:lnTo>
                  <a:lnTo>
                    <a:pt x="217" y="313"/>
                  </a:lnTo>
                  <a:lnTo>
                    <a:pt x="217" y="311"/>
                  </a:lnTo>
                  <a:lnTo>
                    <a:pt x="221" y="307"/>
                  </a:lnTo>
                  <a:lnTo>
                    <a:pt x="221" y="305"/>
                  </a:lnTo>
                  <a:lnTo>
                    <a:pt x="221" y="307"/>
                  </a:lnTo>
                  <a:lnTo>
                    <a:pt x="223" y="307"/>
                  </a:lnTo>
                  <a:lnTo>
                    <a:pt x="223" y="305"/>
                  </a:lnTo>
                  <a:lnTo>
                    <a:pt x="225" y="303"/>
                  </a:lnTo>
                  <a:lnTo>
                    <a:pt x="223" y="301"/>
                  </a:lnTo>
                  <a:lnTo>
                    <a:pt x="221" y="301"/>
                  </a:lnTo>
                  <a:lnTo>
                    <a:pt x="221" y="303"/>
                  </a:lnTo>
                  <a:lnTo>
                    <a:pt x="217" y="303"/>
                  </a:lnTo>
                  <a:lnTo>
                    <a:pt x="217" y="301"/>
                  </a:lnTo>
                  <a:lnTo>
                    <a:pt x="215" y="299"/>
                  </a:lnTo>
                  <a:lnTo>
                    <a:pt x="214" y="294"/>
                  </a:lnTo>
                  <a:lnTo>
                    <a:pt x="214" y="292"/>
                  </a:lnTo>
                  <a:lnTo>
                    <a:pt x="215" y="288"/>
                  </a:lnTo>
                  <a:lnTo>
                    <a:pt x="219" y="280"/>
                  </a:lnTo>
                  <a:lnTo>
                    <a:pt x="221" y="280"/>
                  </a:lnTo>
                  <a:lnTo>
                    <a:pt x="225" y="282"/>
                  </a:lnTo>
                  <a:lnTo>
                    <a:pt x="227" y="286"/>
                  </a:lnTo>
                  <a:lnTo>
                    <a:pt x="227" y="288"/>
                  </a:lnTo>
                  <a:lnTo>
                    <a:pt x="229" y="290"/>
                  </a:lnTo>
                  <a:lnTo>
                    <a:pt x="233" y="292"/>
                  </a:lnTo>
                  <a:lnTo>
                    <a:pt x="235" y="294"/>
                  </a:lnTo>
                  <a:lnTo>
                    <a:pt x="242" y="305"/>
                  </a:lnTo>
                  <a:lnTo>
                    <a:pt x="244" y="309"/>
                  </a:lnTo>
                  <a:lnTo>
                    <a:pt x="246" y="311"/>
                  </a:lnTo>
                  <a:lnTo>
                    <a:pt x="248" y="309"/>
                  </a:lnTo>
                  <a:lnTo>
                    <a:pt x="248" y="307"/>
                  </a:lnTo>
                  <a:lnTo>
                    <a:pt x="244" y="299"/>
                  </a:lnTo>
                  <a:lnTo>
                    <a:pt x="242" y="297"/>
                  </a:lnTo>
                  <a:lnTo>
                    <a:pt x="240" y="295"/>
                  </a:lnTo>
                  <a:lnTo>
                    <a:pt x="233" y="282"/>
                  </a:lnTo>
                  <a:lnTo>
                    <a:pt x="231" y="276"/>
                  </a:lnTo>
                  <a:lnTo>
                    <a:pt x="231" y="274"/>
                  </a:lnTo>
                  <a:lnTo>
                    <a:pt x="231" y="272"/>
                  </a:lnTo>
                  <a:lnTo>
                    <a:pt x="235" y="263"/>
                  </a:lnTo>
                  <a:lnTo>
                    <a:pt x="233" y="263"/>
                  </a:lnTo>
                  <a:lnTo>
                    <a:pt x="235" y="261"/>
                  </a:lnTo>
                  <a:lnTo>
                    <a:pt x="277" y="236"/>
                  </a:lnTo>
                  <a:lnTo>
                    <a:pt x="275" y="259"/>
                  </a:lnTo>
                  <a:lnTo>
                    <a:pt x="281" y="286"/>
                  </a:lnTo>
                  <a:lnTo>
                    <a:pt x="281" y="307"/>
                  </a:lnTo>
                  <a:lnTo>
                    <a:pt x="283" y="320"/>
                  </a:lnTo>
                  <a:moveTo>
                    <a:pt x="119" y="159"/>
                  </a:moveTo>
                  <a:lnTo>
                    <a:pt x="123" y="165"/>
                  </a:lnTo>
                  <a:lnTo>
                    <a:pt x="123" y="167"/>
                  </a:lnTo>
                  <a:lnTo>
                    <a:pt x="123" y="169"/>
                  </a:lnTo>
                  <a:lnTo>
                    <a:pt x="119" y="175"/>
                  </a:lnTo>
                  <a:lnTo>
                    <a:pt x="116" y="176"/>
                  </a:lnTo>
                  <a:lnTo>
                    <a:pt x="112" y="176"/>
                  </a:lnTo>
                  <a:lnTo>
                    <a:pt x="106" y="180"/>
                  </a:lnTo>
                  <a:lnTo>
                    <a:pt x="104" y="186"/>
                  </a:lnTo>
                  <a:lnTo>
                    <a:pt x="104" y="188"/>
                  </a:lnTo>
                  <a:lnTo>
                    <a:pt x="106" y="188"/>
                  </a:lnTo>
                  <a:lnTo>
                    <a:pt x="108" y="188"/>
                  </a:lnTo>
                  <a:lnTo>
                    <a:pt x="110" y="186"/>
                  </a:lnTo>
                  <a:lnTo>
                    <a:pt x="110" y="184"/>
                  </a:lnTo>
                  <a:lnTo>
                    <a:pt x="112" y="182"/>
                  </a:lnTo>
                  <a:lnTo>
                    <a:pt x="114" y="180"/>
                  </a:lnTo>
                  <a:lnTo>
                    <a:pt x="118" y="178"/>
                  </a:lnTo>
                  <a:lnTo>
                    <a:pt x="123" y="175"/>
                  </a:lnTo>
                  <a:lnTo>
                    <a:pt x="127" y="175"/>
                  </a:lnTo>
                  <a:lnTo>
                    <a:pt x="129" y="175"/>
                  </a:lnTo>
                  <a:lnTo>
                    <a:pt x="133" y="184"/>
                  </a:lnTo>
                  <a:lnTo>
                    <a:pt x="135" y="184"/>
                  </a:lnTo>
                  <a:lnTo>
                    <a:pt x="144" y="190"/>
                  </a:lnTo>
                  <a:lnTo>
                    <a:pt x="146" y="192"/>
                  </a:lnTo>
                  <a:lnTo>
                    <a:pt x="144" y="192"/>
                  </a:lnTo>
                  <a:lnTo>
                    <a:pt x="144" y="194"/>
                  </a:lnTo>
                  <a:lnTo>
                    <a:pt x="150" y="199"/>
                  </a:lnTo>
                  <a:lnTo>
                    <a:pt x="152" y="199"/>
                  </a:lnTo>
                  <a:lnTo>
                    <a:pt x="152" y="201"/>
                  </a:lnTo>
                  <a:lnTo>
                    <a:pt x="152" y="203"/>
                  </a:lnTo>
                  <a:lnTo>
                    <a:pt x="150" y="209"/>
                  </a:lnTo>
                  <a:lnTo>
                    <a:pt x="148" y="215"/>
                  </a:lnTo>
                  <a:lnTo>
                    <a:pt x="146" y="217"/>
                  </a:lnTo>
                  <a:lnTo>
                    <a:pt x="139" y="219"/>
                  </a:lnTo>
                  <a:lnTo>
                    <a:pt x="133" y="211"/>
                  </a:lnTo>
                  <a:lnTo>
                    <a:pt x="131" y="209"/>
                  </a:lnTo>
                  <a:lnTo>
                    <a:pt x="129" y="213"/>
                  </a:lnTo>
                  <a:lnTo>
                    <a:pt x="131" y="215"/>
                  </a:lnTo>
                  <a:lnTo>
                    <a:pt x="135" y="219"/>
                  </a:lnTo>
                  <a:lnTo>
                    <a:pt x="139" y="226"/>
                  </a:lnTo>
                  <a:lnTo>
                    <a:pt x="139" y="230"/>
                  </a:lnTo>
                  <a:lnTo>
                    <a:pt x="139" y="232"/>
                  </a:lnTo>
                  <a:lnTo>
                    <a:pt x="133" y="232"/>
                  </a:lnTo>
                  <a:lnTo>
                    <a:pt x="121" y="228"/>
                  </a:lnTo>
                  <a:lnTo>
                    <a:pt x="119" y="226"/>
                  </a:lnTo>
                  <a:lnTo>
                    <a:pt x="114" y="221"/>
                  </a:lnTo>
                  <a:lnTo>
                    <a:pt x="114" y="217"/>
                  </a:lnTo>
                  <a:lnTo>
                    <a:pt x="112" y="213"/>
                  </a:lnTo>
                  <a:lnTo>
                    <a:pt x="110" y="211"/>
                  </a:lnTo>
                  <a:lnTo>
                    <a:pt x="106" y="205"/>
                  </a:lnTo>
                  <a:lnTo>
                    <a:pt x="104" y="201"/>
                  </a:lnTo>
                  <a:lnTo>
                    <a:pt x="102" y="199"/>
                  </a:lnTo>
                  <a:lnTo>
                    <a:pt x="102" y="201"/>
                  </a:lnTo>
                  <a:lnTo>
                    <a:pt x="87" y="178"/>
                  </a:lnTo>
                  <a:lnTo>
                    <a:pt x="69" y="196"/>
                  </a:lnTo>
                  <a:lnTo>
                    <a:pt x="46" y="186"/>
                  </a:lnTo>
                  <a:lnTo>
                    <a:pt x="45" y="186"/>
                  </a:lnTo>
                  <a:lnTo>
                    <a:pt x="41" y="180"/>
                  </a:lnTo>
                  <a:lnTo>
                    <a:pt x="41" y="178"/>
                  </a:lnTo>
                  <a:lnTo>
                    <a:pt x="43" y="175"/>
                  </a:lnTo>
                  <a:lnTo>
                    <a:pt x="41" y="171"/>
                  </a:lnTo>
                  <a:lnTo>
                    <a:pt x="39" y="171"/>
                  </a:lnTo>
                  <a:lnTo>
                    <a:pt x="37" y="169"/>
                  </a:lnTo>
                  <a:lnTo>
                    <a:pt x="39" y="167"/>
                  </a:lnTo>
                  <a:lnTo>
                    <a:pt x="45" y="153"/>
                  </a:lnTo>
                  <a:lnTo>
                    <a:pt x="46" y="150"/>
                  </a:lnTo>
                  <a:lnTo>
                    <a:pt x="48" y="150"/>
                  </a:lnTo>
                  <a:lnTo>
                    <a:pt x="50" y="148"/>
                  </a:lnTo>
                  <a:lnTo>
                    <a:pt x="54" y="148"/>
                  </a:lnTo>
                  <a:lnTo>
                    <a:pt x="54" y="150"/>
                  </a:lnTo>
                  <a:lnTo>
                    <a:pt x="60" y="146"/>
                  </a:lnTo>
                  <a:lnTo>
                    <a:pt x="68" y="138"/>
                  </a:lnTo>
                  <a:lnTo>
                    <a:pt x="69" y="132"/>
                  </a:lnTo>
                  <a:lnTo>
                    <a:pt x="71" y="130"/>
                  </a:lnTo>
                  <a:lnTo>
                    <a:pt x="75" y="130"/>
                  </a:lnTo>
                  <a:lnTo>
                    <a:pt x="77" y="132"/>
                  </a:lnTo>
                  <a:lnTo>
                    <a:pt x="77" y="134"/>
                  </a:lnTo>
                  <a:lnTo>
                    <a:pt x="75" y="134"/>
                  </a:lnTo>
                  <a:lnTo>
                    <a:pt x="75" y="138"/>
                  </a:lnTo>
                  <a:lnTo>
                    <a:pt x="73" y="140"/>
                  </a:lnTo>
                  <a:lnTo>
                    <a:pt x="73" y="148"/>
                  </a:lnTo>
                  <a:lnTo>
                    <a:pt x="77" y="150"/>
                  </a:lnTo>
                  <a:lnTo>
                    <a:pt x="77" y="148"/>
                  </a:lnTo>
                  <a:lnTo>
                    <a:pt x="77" y="146"/>
                  </a:lnTo>
                  <a:lnTo>
                    <a:pt x="83" y="142"/>
                  </a:lnTo>
                  <a:lnTo>
                    <a:pt x="85" y="142"/>
                  </a:lnTo>
                  <a:lnTo>
                    <a:pt x="91" y="146"/>
                  </a:lnTo>
                  <a:lnTo>
                    <a:pt x="91" y="148"/>
                  </a:lnTo>
                  <a:lnTo>
                    <a:pt x="93" y="150"/>
                  </a:lnTo>
                  <a:lnTo>
                    <a:pt x="94" y="150"/>
                  </a:lnTo>
                  <a:lnTo>
                    <a:pt x="100" y="146"/>
                  </a:lnTo>
                  <a:lnTo>
                    <a:pt x="108" y="144"/>
                  </a:lnTo>
                  <a:lnTo>
                    <a:pt x="110" y="144"/>
                  </a:lnTo>
                  <a:lnTo>
                    <a:pt x="112" y="146"/>
                  </a:lnTo>
                  <a:lnTo>
                    <a:pt x="112" y="148"/>
                  </a:lnTo>
                  <a:lnTo>
                    <a:pt x="112" y="151"/>
                  </a:lnTo>
                  <a:lnTo>
                    <a:pt x="112" y="153"/>
                  </a:lnTo>
                  <a:lnTo>
                    <a:pt x="118" y="157"/>
                  </a:lnTo>
                  <a:lnTo>
                    <a:pt x="119" y="159"/>
                  </a:lnTo>
                  <a:moveTo>
                    <a:pt x="167" y="201"/>
                  </a:moveTo>
                  <a:lnTo>
                    <a:pt x="169" y="211"/>
                  </a:lnTo>
                  <a:lnTo>
                    <a:pt x="179" y="211"/>
                  </a:lnTo>
                  <a:lnTo>
                    <a:pt x="183" y="205"/>
                  </a:lnTo>
                  <a:lnTo>
                    <a:pt x="210" y="207"/>
                  </a:lnTo>
                  <a:lnTo>
                    <a:pt x="210" y="211"/>
                  </a:lnTo>
                  <a:lnTo>
                    <a:pt x="208" y="213"/>
                  </a:lnTo>
                  <a:lnTo>
                    <a:pt x="206" y="213"/>
                  </a:lnTo>
                  <a:lnTo>
                    <a:pt x="206" y="217"/>
                  </a:lnTo>
                  <a:lnTo>
                    <a:pt x="206" y="219"/>
                  </a:lnTo>
                  <a:lnTo>
                    <a:pt x="206" y="221"/>
                  </a:lnTo>
                  <a:lnTo>
                    <a:pt x="206" y="222"/>
                  </a:lnTo>
                  <a:lnTo>
                    <a:pt x="208" y="228"/>
                  </a:lnTo>
                  <a:lnTo>
                    <a:pt x="208" y="230"/>
                  </a:lnTo>
                  <a:lnTo>
                    <a:pt x="208" y="232"/>
                  </a:lnTo>
                  <a:lnTo>
                    <a:pt x="206" y="232"/>
                  </a:lnTo>
                  <a:lnTo>
                    <a:pt x="206" y="234"/>
                  </a:lnTo>
                  <a:lnTo>
                    <a:pt x="206" y="236"/>
                  </a:lnTo>
                  <a:lnTo>
                    <a:pt x="208" y="242"/>
                  </a:lnTo>
                  <a:lnTo>
                    <a:pt x="208" y="244"/>
                  </a:lnTo>
                  <a:lnTo>
                    <a:pt x="208" y="246"/>
                  </a:lnTo>
                  <a:lnTo>
                    <a:pt x="208" y="247"/>
                  </a:lnTo>
                  <a:lnTo>
                    <a:pt x="208" y="253"/>
                  </a:lnTo>
                  <a:lnTo>
                    <a:pt x="208" y="257"/>
                  </a:lnTo>
                  <a:lnTo>
                    <a:pt x="210" y="261"/>
                  </a:lnTo>
                  <a:lnTo>
                    <a:pt x="208" y="263"/>
                  </a:lnTo>
                  <a:lnTo>
                    <a:pt x="208" y="265"/>
                  </a:lnTo>
                  <a:lnTo>
                    <a:pt x="202" y="276"/>
                  </a:lnTo>
                  <a:lnTo>
                    <a:pt x="204" y="282"/>
                  </a:lnTo>
                  <a:lnTo>
                    <a:pt x="204" y="286"/>
                  </a:lnTo>
                  <a:lnTo>
                    <a:pt x="206" y="286"/>
                  </a:lnTo>
                  <a:lnTo>
                    <a:pt x="204" y="290"/>
                  </a:lnTo>
                  <a:lnTo>
                    <a:pt x="204" y="294"/>
                  </a:lnTo>
                  <a:lnTo>
                    <a:pt x="202" y="294"/>
                  </a:lnTo>
                  <a:lnTo>
                    <a:pt x="202" y="295"/>
                  </a:lnTo>
                  <a:lnTo>
                    <a:pt x="200" y="294"/>
                  </a:lnTo>
                  <a:lnTo>
                    <a:pt x="200" y="288"/>
                  </a:lnTo>
                  <a:lnTo>
                    <a:pt x="202" y="288"/>
                  </a:lnTo>
                  <a:lnTo>
                    <a:pt x="202" y="286"/>
                  </a:lnTo>
                  <a:lnTo>
                    <a:pt x="200" y="280"/>
                  </a:lnTo>
                  <a:lnTo>
                    <a:pt x="198" y="274"/>
                  </a:lnTo>
                  <a:lnTo>
                    <a:pt x="198" y="270"/>
                  </a:lnTo>
                  <a:lnTo>
                    <a:pt x="198" y="265"/>
                  </a:lnTo>
                  <a:lnTo>
                    <a:pt x="200" y="261"/>
                  </a:lnTo>
                  <a:lnTo>
                    <a:pt x="200" y="255"/>
                  </a:lnTo>
                  <a:lnTo>
                    <a:pt x="200" y="253"/>
                  </a:lnTo>
                  <a:lnTo>
                    <a:pt x="198" y="249"/>
                  </a:lnTo>
                  <a:lnTo>
                    <a:pt x="198" y="247"/>
                  </a:lnTo>
                  <a:lnTo>
                    <a:pt x="198" y="246"/>
                  </a:lnTo>
                  <a:lnTo>
                    <a:pt x="198" y="244"/>
                  </a:lnTo>
                  <a:lnTo>
                    <a:pt x="198" y="242"/>
                  </a:lnTo>
                  <a:lnTo>
                    <a:pt x="196" y="240"/>
                  </a:lnTo>
                  <a:lnTo>
                    <a:pt x="194" y="240"/>
                  </a:lnTo>
                  <a:lnTo>
                    <a:pt x="194" y="242"/>
                  </a:lnTo>
                  <a:lnTo>
                    <a:pt x="194" y="247"/>
                  </a:lnTo>
                  <a:lnTo>
                    <a:pt x="194" y="255"/>
                  </a:lnTo>
                  <a:lnTo>
                    <a:pt x="194" y="257"/>
                  </a:lnTo>
                  <a:lnTo>
                    <a:pt x="194" y="259"/>
                  </a:lnTo>
                  <a:lnTo>
                    <a:pt x="190" y="261"/>
                  </a:lnTo>
                  <a:lnTo>
                    <a:pt x="190" y="263"/>
                  </a:lnTo>
                  <a:lnTo>
                    <a:pt x="190" y="265"/>
                  </a:lnTo>
                  <a:lnTo>
                    <a:pt x="192" y="278"/>
                  </a:lnTo>
                  <a:lnTo>
                    <a:pt x="194" y="278"/>
                  </a:lnTo>
                  <a:lnTo>
                    <a:pt x="196" y="282"/>
                  </a:lnTo>
                  <a:lnTo>
                    <a:pt x="196" y="286"/>
                  </a:lnTo>
                  <a:lnTo>
                    <a:pt x="196" y="288"/>
                  </a:lnTo>
                  <a:lnTo>
                    <a:pt x="192" y="292"/>
                  </a:lnTo>
                  <a:lnTo>
                    <a:pt x="192" y="294"/>
                  </a:lnTo>
                  <a:lnTo>
                    <a:pt x="192" y="297"/>
                  </a:lnTo>
                  <a:lnTo>
                    <a:pt x="192" y="299"/>
                  </a:lnTo>
                  <a:lnTo>
                    <a:pt x="194" y="301"/>
                  </a:lnTo>
                  <a:lnTo>
                    <a:pt x="192" y="307"/>
                  </a:lnTo>
                  <a:lnTo>
                    <a:pt x="189" y="305"/>
                  </a:lnTo>
                  <a:lnTo>
                    <a:pt x="189" y="307"/>
                  </a:lnTo>
                  <a:lnTo>
                    <a:pt x="189" y="317"/>
                  </a:lnTo>
                  <a:lnTo>
                    <a:pt x="187" y="318"/>
                  </a:lnTo>
                  <a:lnTo>
                    <a:pt x="187" y="320"/>
                  </a:lnTo>
                  <a:lnTo>
                    <a:pt x="177" y="324"/>
                  </a:lnTo>
                  <a:lnTo>
                    <a:pt x="175" y="324"/>
                  </a:lnTo>
                  <a:lnTo>
                    <a:pt x="175" y="322"/>
                  </a:lnTo>
                  <a:lnTo>
                    <a:pt x="173" y="320"/>
                  </a:lnTo>
                  <a:lnTo>
                    <a:pt x="173" y="318"/>
                  </a:lnTo>
                  <a:lnTo>
                    <a:pt x="169" y="318"/>
                  </a:lnTo>
                  <a:lnTo>
                    <a:pt x="169" y="322"/>
                  </a:lnTo>
                  <a:lnTo>
                    <a:pt x="164" y="328"/>
                  </a:lnTo>
                  <a:lnTo>
                    <a:pt x="158" y="332"/>
                  </a:lnTo>
                  <a:lnTo>
                    <a:pt x="154" y="334"/>
                  </a:lnTo>
                  <a:lnTo>
                    <a:pt x="146" y="338"/>
                  </a:lnTo>
                  <a:lnTo>
                    <a:pt x="144" y="338"/>
                  </a:lnTo>
                  <a:lnTo>
                    <a:pt x="141" y="338"/>
                  </a:lnTo>
                  <a:lnTo>
                    <a:pt x="139" y="338"/>
                  </a:lnTo>
                  <a:lnTo>
                    <a:pt x="139" y="340"/>
                  </a:lnTo>
                  <a:lnTo>
                    <a:pt x="137" y="342"/>
                  </a:lnTo>
                  <a:lnTo>
                    <a:pt x="127" y="343"/>
                  </a:lnTo>
                  <a:lnTo>
                    <a:pt x="127" y="345"/>
                  </a:lnTo>
                  <a:lnTo>
                    <a:pt x="125" y="345"/>
                  </a:lnTo>
                  <a:lnTo>
                    <a:pt x="121" y="343"/>
                  </a:lnTo>
                  <a:lnTo>
                    <a:pt x="119" y="342"/>
                  </a:lnTo>
                  <a:lnTo>
                    <a:pt x="121" y="330"/>
                  </a:lnTo>
                  <a:lnTo>
                    <a:pt x="127" y="315"/>
                  </a:lnTo>
                  <a:lnTo>
                    <a:pt x="133" y="311"/>
                  </a:lnTo>
                  <a:lnTo>
                    <a:pt x="135" y="309"/>
                  </a:lnTo>
                  <a:lnTo>
                    <a:pt x="141" y="307"/>
                  </a:lnTo>
                  <a:lnTo>
                    <a:pt x="141" y="303"/>
                  </a:lnTo>
                  <a:lnTo>
                    <a:pt x="139" y="303"/>
                  </a:lnTo>
                  <a:lnTo>
                    <a:pt x="139" y="301"/>
                  </a:lnTo>
                  <a:lnTo>
                    <a:pt x="141" y="295"/>
                  </a:lnTo>
                  <a:lnTo>
                    <a:pt x="142" y="294"/>
                  </a:lnTo>
                  <a:lnTo>
                    <a:pt x="144" y="295"/>
                  </a:lnTo>
                  <a:lnTo>
                    <a:pt x="144" y="297"/>
                  </a:lnTo>
                  <a:lnTo>
                    <a:pt x="146" y="301"/>
                  </a:lnTo>
                  <a:lnTo>
                    <a:pt x="148" y="299"/>
                  </a:lnTo>
                  <a:lnTo>
                    <a:pt x="146" y="288"/>
                  </a:lnTo>
                  <a:lnTo>
                    <a:pt x="144" y="280"/>
                  </a:lnTo>
                  <a:lnTo>
                    <a:pt x="146" y="278"/>
                  </a:lnTo>
                  <a:lnTo>
                    <a:pt x="146" y="276"/>
                  </a:lnTo>
                  <a:lnTo>
                    <a:pt x="148" y="272"/>
                  </a:lnTo>
                  <a:lnTo>
                    <a:pt x="146" y="265"/>
                  </a:lnTo>
                  <a:lnTo>
                    <a:pt x="148" y="255"/>
                  </a:lnTo>
                  <a:lnTo>
                    <a:pt x="150" y="253"/>
                  </a:lnTo>
                  <a:lnTo>
                    <a:pt x="150" y="251"/>
                  </a:lnTo>
                  <a:lnTo>
                    <a:pt x="148" y="251"/>
                  </a:lnTo>
                  <a:lnTo>
                    <a:pt x="148" y="249"/>
                  </a:lnTo>
                  <a:lnTo>
                    <a:pt x="150" y="244"/>
                  </a:lnTo>
                  <a:lnTo>
                    <a:pt x="154" y="242"/>
                  </a:lnTo>
                  <a:lnTo>
                    <a:pt x="156" y="236"/>
                  </a:lnTo>
                  <a:lnTo>
                    <a:pt x="158" y="228"/>
                  </a:lnTo>
                  <a:lnTo>
                    <a:pt x="158" y="226"/>
                  </a:lnTo>
                  <a:lnTo>
                    <a:pt x="158" y="224"/>
                  </a:lnTo>
                  <a:lnTo>
                    <a:pt x="162" y="215"/>
                  </a:lnTo>
                  <a:lnTo>
                    <a:pt x="162" y="213"/>
                  </a:lnTo>
                  <a:lnTo>
                    <a:pt x="162" y="211"/>
                  </a:lnTo>
                  <a:lnTo>
                    <a:pt x="164" y="203"/>
                  </a:lnTo>
                  <a:lnTo>
                    <a:pt x="166" y="199"/>
                  </a:lnTo>
                  <a:lnTo>
                    <a:pt x="166" y="198"/>
                  </a:lnTo>
                  <a:lnTo>
                    <a:pt x="166" y="192"/>
                  </a:lnTo>
                  <a:lnTo>
                    <a:pt x="166" y="186"/>
                  </a:lnTo>
                  <a:lnTo>
                    <a:pt x="166" y="184"/>
                  </a:lnTo>
                  <a:lnTo>
                    <a:pt x="164" y="184"/>
                  </a:lnTo>
                  <a:lnTo>
                    <a:pt x="164" y="182"/>
                  </a:lnTo>
                  <a:lnTo>
                    <a:pt x="164" y="180"/>
                  </a:lnTo>
                  <a:lnTo>
                    <a:pt x="166" y="171"/>
                  </a:lnTo>
                  <a:lnTo>
                    <a:pt x="169" y="157"/>
                  </a:lnTo>
                  <a:lnTo>
                    <a:pt x="171" y="153"/>
                  </a:lnTo>
                  <a:lnTo>
                    <a:pt x="173" y="153"/>
                  </a:lnTo>
                  <a:lnTo>
                    <a:pt x="175" y="159"/>
                  </a:lnTo>
                  <a:lnTo>
                    <a:pt x="177" y="169"/>
                  </a:lnTo>
                  <a:lnTo>
                    <a:pt x="177" y="171"/>
                  </a:lnTo>
                  <a:lnTo>
                    <a:pt x="177" y="175"/>
                  </a:lnTo>
                  <a:lnTo>
                    <a:pt x="177" y="176"/>
                  </a:lnTo>
                  <a:lnTo>
                    <a:pt x="179" y="176"/>
                  </a:lnTo>
                  <a:lnTo>
                    <a:pt x="179" y="178"/>
                  </a:lnTo>
                  <a:lnTo>
                    <a:pt x="177" y="184"/>
                  </a:lnTo>
                  <a:lnTo>
                    <a:pt x="171" y="190"/>
                  </a:lnTo>
                  <a:lnTo>
                    <a:pt x="167" y="201"/>
                  </a:lnTo>
                  <a:moveTo>
                    <a:pt x="164" y="61"/>
                  </a:moveTo>
                  <a:lnTo>
                    <a:pt x="158" y="71"/>
                  </a:lnTo>
                  <a:lnTo>
                    <a:pt x="162" y="75"/>
                  </a:lnTo>
                  <a:lnTo>
                    <a:pt x="150" y="75"/>
                  </a:lnTo>
                  <a:lnTo>
                    <a:pt x="139" y="86"/>
                  </a:lnTo>
                  <a:lnTo>
                    <a:pt x="150" y="100"/>
                  </a:lnTo>
                  <a:lnTo>
                    <a:pt x="148" y="105"/>
                  </a:lnTo>
                  <a:lnTo>
                    <a:pt x="154" y="113"/>
                  </a:lnTo>
                  <a:lnTo>
                    <a:pt x="152" y="117"/>
                  </a:lnTo>
                  <a:lnTo>
                    <a:pt x="154" y="130"/>
                  </a:lnTo>
                  <a:lnTo>
                    <a:pt x="142" y="127"/>
                  </a:lnTo>
                  <a:lnTo>
                    <a:pt x="139" y="140"/>
                  </a:lnTo>
                  <a:lnTo>
                    <a:pt x="135" y="140"/>
                  </a:lnTo>
                  <a:lnTo>
                    <a:pt x="135" y="138"/>
                  </a:lnTo>
                  <a:lnTo>
                    <a:pt x="133" y="136"/>
                  </a:lnTo>
                  <a:lnTo>
                    <a:pt x="129" y="132"/>
                  </a:lnTo>
                  <a:lnTo>
                    <a:pt x="129" y="130"/>
                  </a:lnTo>
                  <a:lnTo>
                    <a:pt x="121" y="132"/>
                  </a:lnTo>
                  <a:lnTo>
                    <a:pt x="114" y="130"/>
                  </a:lnTo>
                  <a:lnTo>
                    <a:pt x="108" y="128"/>
                  </a:lnTo>
                  <a:lnTo>
                    <a:pt x="112" y="125"/>
                  </a:lnTo>
                  <a:lnTo>
                    <a:pt x="114" y="121"/>
                  </a:lnTo>
                  <a:lnTo>
                    <a:pt x="112" y="119"/>
                  </a:lnTo>
                  <a:lnTo>
                    <a:pt x="110" y="119"/>
                  </a:lnTo>
                  <a:lnTo>
                    <a:pt x="108" y="117"/>
                  </a:lnTo>
                  <a:lnTo>
                    <a:pt x="108" y="115"/>
                  </a:lnTo>
                  <a:lnTo>
                    <a:pt x="108" y="113"/>
                  </a:lnTo>
                  <a:lnTo>
                    <a:pt x="110" y="113"/>
                  </a:lnTo>
                  <a:lnTo>
                    <a:pt x="112" y="113"/>
                  </a:lnTo>
                  <a:lnTo>
                    <a:pt x="116" y="113"/>
                  </a:lnTo>
                  <a:lnTo>
                    <a:pt x="118" y="113"/>
                  </a:lnTo>
                  <a:lnTo>
                    <a:pt x="118" y="109"/>
                  </a:lnTo>
                  <a:lnTo>
                    <a:pt x="118" y="103"/>
                  </a:lnTo>
                  <a:lnTo>
                    <a:pt x="121" y="98"/>
                  </a:lnTo>
                  <a:lnTo>
                    <a:pt x="119" y="84"/>
                  </a:lnTo>
                  <a:lnTo>
                    <a:pt x="121" y="82"/>
                  </a:lnTo>
                  <a:lnTo>
                    <a:pt x="121" y="80"/>
                  </a:lnTo>
                  <a:lnTo>
                    <a:pt x="121" y="73"/>
                  </a:lnTo>
                  <a:lnTo>
                    <a:pt x="121" y="69"/>
                  </a:lnTo>
                  <a:lnTo>
                    <a:pt x="123" y="67"/>
                  </a:lnTo>
                  <a:lnTo>
                    <a:pt x="125" y="67"/>
                  </a:lnTo>
                  <a:lnTo>
                    <a:pt x="129" y="57"/>
                  </a:lnTo>
                  <a:lnTo>
                    <a:pt x="129" y="56"/>
                  </a:lnTo>
                  <a:lnTo>
                    <a:pt x="129" y="48"/>
                  </a:lnTo>
                  <a:lnTo>
                    <a:pt x="127" y="46"/>
                  </a:lnTo>
                  <a:lnTo>
                    <a:pt x="125" y="46"/>
                  </a:lnTo>
                  <a:lnTo>
                    <a:pt x="125" y="48"/>
                  </a:lnTo>
                  <a:lnTo>
                    <a:pt x="125" y="50"/>
                  </a:lnTo>
                  <a:lnTo>
                    <a:pt x="125" y="54"/>
                  </a:lnTo>
                  <a:lnTo>
                    <a:pt x="123" y="61"/>
                  </a:lnTo>
                  <a:lnTo>
                    <a:pt x="114" y="73"/>
                  </a:lnTo>
                  <a:lnTo>
                    <a:pt x="114" y="75"/>
                  </a:lnTo>
                  <a:lnTo>
                    <a:pt x="110" y="73"/>
                  </a:lnTo>
                  <a:lnTo>
                    <a:pt x="108" y="71"/>
                  </a:lnTo>
                  <a:lnTo>
                    <a:pt x="100" y="59"/>
                  </a:lnTo>
                  <a:lnTo>
                    <a:pt x="100" y="57"/>
                  </a:lnTo>
                  <a:lnTo>
                    <a:pt x="96" y="56"/>
                  </a:lnTo>
                  <a:lnTo>
                    <a:pt x="96" y="54"/>
                  </a:lnTo>
                  <a:lnTo>
                    <a:pt x="100" y="40"/>
                  </a:lnTo>
                  <a:lnTo>
                    <a:pt x="100" y="38"/>
                  </a:lnTo>
                  <a:lnTo>
                    <a:pt x="100" y="34"/>
                  </a:lnTo>
                  <a:lnTo>
                    <a:pt x="98" y="36"/>
                  </a:lnTo>
                  <a:lnTo>
                    <a:pt x="96" y="40"/>
                  </a:lnTo>
                  <a:lnTo>
                    <a:pt x="94" y="42"/>
                  </a:lnTo>
                  <a:lnTo>
                    <a:pt x="91" y="42"/>
                  </a:lnTo>
                  <a:lnTo>
                    <a:pt x="89" y="40"/>
                  </a:lnTo>
                  <a:lnTo>
                    <a:pt x="87" y="38"/>
                  </a:lnTo>
                  <a:lnTo>
                    <a:pt x="87" y="36"/>
                  </a:lnTo>
                  <a:lnTo>
                    <a:pt x="85" y="34"/>
                  </a:lnTo>
                  <a:lnTo>
                    <a:pt x="83" y="32"/>
                  </a:lnTo>
                  <a:lnTo>
                    <a:pt x="81" y="32"/>
                  </a:lnTo>
                  <a:lnTo>
                    <a:pt x="79" y="32"/>
                  </a:lnTo>
                  <a:lnTo>
                    <a:pt x="77" y="31"/>
                  </a:lnTo>
                  <a:lnTo>
                    <a:pt x="79" y="29"/>
                  </a:lnTo>
                  <a:lnTo>
                    <a:pt x="79" y="27"/>
                  </a:lnTo>
                  <a:lnTo>
                    <a:pt x="75" y="27"/>
                  </a:lnTo>
                  <a:lnTo>
                    <a:pt x="75" y="29"/>
                  </a:lnTo>
                  <a:lnTo>
                    <a:pt x="73" y="31"/>
                  </a:lnTo>
                  <a:lnTo>
                    <a:pt x="71" y="31"/>
                  </a:lnTo>
                  <a:lnTo>
                    <a:pt x="71" y="32"/>
                  </a:lnTo>
                  <a:lnTo>
                    <a:pt x="75" y="36"/>
                  </a:lnTo>
                  <a:lnTo>
                    <a:pt x="81" y="40"/>
                  </a:lnTo>
                  <a:lnTo>
                    <a:pt x="83" y="40"/>
                  </a:lnTo>
                  <a:lnTo>
                    <a:pt x="85" y="46"/>
                  </a:lnTo>
                  <a:lnTo>
                    <a:pt x="89" y="48"/>
                  </a:lnTo>
                  <a:lnTo>
                    <a:pt x="91" y="50"/>
                  </a:lnTo>
                  <a:lnTo>
                    <a:pt x="93" y="54"/>
                  </a:lnTo>
                  <a:lnTo>
                    <a:pt x="94" y="61"/>
                  </a:lnTo>
                  <a:lnTo>
                    <a:pt x="96" y="77"/>
                  </a:lnTo>
                  <a:lnTo>
                    <a:pt x="94" y="79"/>
                  </a:lnTo>
                  <a:lnTo>
                    <a:pt x="93" y="80"/>
                  </a:lnTo>
                  <a:lnTo>
                    <a:pt x="91" y="80"/>
                  </a:lnTo>
                  <a:lnTo>
                    <a:pt x="87" y="80"/>
                  </a:lnTo>
                  <a:lnTo>
                    <a:pt x="85" y="82"/>
                  </a:lnTo>
                  <a:lnTo>
                    <a:pt x="85" y="84"/>
                  </a:lnTo>
                  <a:lnTo>
                    <a:pt x="91" y="82"/>
                  </a:lnTo>
                  <a:lnTo>
                    <a:pt x="94" y="82"/>
                  </a:lnTo>
                  <a:lnTo>
                    <a:pt x="96" y="80"/>
                  </a:lnTo>
                  <a:lnTo>
                    <a:pt x="98" y="80"/>
                  </a:lnTo>
                  <a:lnTo>
                    <a:pt x="102" y="82"/>
                  </a:lnTo>
                  <a:lnTo>
                    <a:pt x="104" y="82"/>
                  </a:lnTo>
                  <a:lnTo>
                    <a:pt x="104" y="84"/>
                  </a:lnTo>
                  <a:lnTo>
                    <a:pt x="100" y="96"/>
                  </a:lnTo>
                  <a:lnTo>
                    <a:pt x="98" y="102"/>
                  </a:lnTo>
                  <a:lnTo>
                    <a:pt x="100" y="103"/>
                  </a:lnTo>
                  <a:lnTo>
                    <a:pt x="102" y="107"/>
                  </a:lnTo>
                  <a:lnTo>
                    <a:pt x="100" y="111"/>
                  </a:lnTo>
                  <a:lnTo>
                    <a:pt x="100" y="115"/>
                  </a:lnTo>
                  <a:lnTo>
                    <a:pt x="102" y="117"/>
                  </a:lnTo>
                  <a:lnTo>
                    <a:pt x="100" y="121"/>
                  </a:lnTo>
                  <a:lnTo>
                    <a:pt x="100" y="125"/>
                  </a:lnTo>
                  <a:lnTo>
                    <a:pt x="94" y="128"/>
                  </a:lnTo>
                  <a:lnTo>
                    <a:pt x="93" y="128"/>
                  </a:lnTo>
                  <a:lnTo>
                    <a:pt x="81" y="127"/>
                  </a:lnTo>
                  <a:lnTo>
                    <a:pt x="79" y="127"/>
                  </a:lnTo>
                  <a:lnTo>
                    <a:pt x="79" y="125"/>
                  </a:lnTo>
                  <a:lnTo>
                    <a:pt x="79" y="123"/>
                  </a:lnTo>
                  <a:lnTo>
                    <a:pt x="81" y="123"/>
                  </a:lnTo>
                  <a:lnTo>
                    <a:pt x="81" y="121"/>
                  </a:lnTo>
                  <a:lnTo>
                    <a:pt x="83" y="121"/>
                  </a:lnTo>
                  <a:lnTo>
                    <a:pt x="83" y="119"/>
                  </a:lnTo>
                  <a:lnTo>
                    <a:pt x="79" y="117"/>
                  </a:lnTo>
                  <a:lnTo>
                    <a:pt x="75" y="117"/>
                  </a:lnTo>
                  <a:lnTo>
                    <a:pt x="75" y="121"/>
                  </a:lnTo>
                  <a:lnTo>
                    <a:pt x="77" y="121"/>
                  </a:lnTo>
                  <a:lnTo>
                    <a:pt x="75" y="123"/>
                  </a:lnTo>
                  <a:lnTo>
                    <a:pt x="73" y="125"/>
                  </a:lnTo>
                  <a:lnTo>
                    <a:pt x="73" y="127"/>
                  </a:lnTo>
                  <a:lnTo>
                    <a:pt x="71" y="125"/>
                  </a:lnTo>
                  <a:lnTo>
                    <a:pt x="68" y="123"/>
                  </a:lnTo>
                  <a:lnTo>
                    <a:pt x="64" y="117"/>
                  </a:lnTo>
                  <a:lnTo>
                    <a:pt x="64" y="115"/>
                  </a:lnTo>
                  <a:lnTo>
                    <a:pt x="62" y="113"/>
                  </a:lnTo>
                  <a:lnTo>
                    <a:pt x="60" y="113"/>
                  </a:lnTo>
                  <a:lnTo>
                    <a:pt x="58" y="113"/>
                  </a:lnTo>
                  <a:lnTo>
                    <a:pt x="58" y="115"/>
                  </a:lnTo>
                  <a:lnTo>
                    <a:pt x="58" y="123"/>
                  </a:lnTo>
                  <a:lnTo>
                    <a:pt x="58" y="125"/>
                  </a:lnTo>
                  <a:lnTo>
                    <a:pt x="56" y="127"/>
                  </a:lnTo>
                  <a:lnTo>
                    <a:pt x="54" y="130"/>
                  </a:lnTo>
                  <a:lnTo>
                    <a:pt x="52" y="130"/>
                  </a:lnTo>
                  <a:lnTo>
                    <a:pt x="48" y="128"/>
                  </a:lnTo>
                  <a:lnTo>
                    <a:pt x="46" y="127"/>
                  </a:lnTo>
                  <a:lnTo>
                    <a:pt x="46" y="123"/>
                  </a:lnTo>
                  <a:lnTo>
                    <a:pt x="46" y="121"/>
                  </a:lnTo>
                  <a:lnTo>
                    <a:pt x="48" y="119"/>
                  </a:lnTo>
                  <a:lnTo>
                    <a:pt x="48" y="117"/>
                  </a:lnTo>
                  <a:lnTo>
                    <a:pt x="46" y="115"/>
                  </a:lnTo>
                  <a:lnTo>
                    <a:pt x="45" y="115"/>
                  </a:lnTo>
                  <a:lnTo>
                    <a:pt x="43" y="109"/>
                  </a:lnTo>
                  <a:lnTo>
                    <a:pt x="43" y="107"/>
                  </a:lnTo>
                  <a:lnTo>
                    <a:pt x="41" y="96"/>
                  </a:lnTo>
                  <a:lnTo>
                    <a:pt x="39" y="94"/>
                  </a:lnTo>
                  <a:lnTo>
                    <a:pt x="37" y="92"/>
                  </a:lnTo>
                  <a:lnTo>
                    <a:pt x="33" y="92"/>
                  </a:lnTo>
                  <a:lnTo>
                    <a:pt x="29" y="92"/>
                  </a:lnTo>
                  <a:lnTo>
                    <a:pt x="29" y="90"/>
                  </a:lnTo>
                  <a:lnTo>
                    <a:pt x="27" y="84"/>
                  </a:lnTo>
                  <a:lnTo>
                    <a:pt x="25" y="80"/>
                  </a:lnTo>
                  <a:lnTo>
                    <a:pt x="25" y="79"/>
                  </a:lnTo>
                  <a:lnTo>
                    <a:pt x="23" y="79"/>
                  </a:lnTo>
                  <a:lnTo>
                    <a:pt x="21" y="77"/>
                  </a:lnTo>
                  <a:lnTo>
                    <a:pt x="18" y="67"/>
                  </a:lnTo>
                  <a:lnTo>
                    <a:pt x="14" y="59"/>
                  </a:lnTo>
                  <a:lnTo>
                    <a:pt x="12" y="54"/>
                  </a:lnTo>
                  <a:lnTo>
                    <a:pt x="10" y="50"/>
                  </a:lnTo>
                  <a:lnTo>
                    <a:pt x="8" y="50"/>
                  </a:lnTo>
                  <a:lnTo>
                    <a:pt x="6" y="46"/>
                  </a:lnTo>
                  <a:lnTo>
                    <a:pt x="8" y="42"/>
                  </a:lnTo>
                  <a:lnTo>
                    <a:pt x="8" y="40"/>
                  </a:lnTo>
                  <a:lnTo>
                    <a:pt x="6" y="29"/>
                  </a:lnTo>
                  <a:lnTo>
                    <a:pt x="2" y="23"/>
                  </a:lnTo>
                  <a:lnTo>
                    <a:pt x="0" y="21"/>
                  </a:lnTo>
                  <a:lnTo>
                    <a:pt x="0" y="17"/>
                  </a:lnTo>
                  <a:lnTo>
                    <a:pt x="0" y="15"/>
                  </a:lnTo>
                  <a:lnTo>
                    <a:pt x="33" y="13"/>
                  </a:lnTo>
                  <a:lnTo>
                    <a:pt x="39" y="15"/>
                  </a:lnTo>
                  <a:lnTo>
                    <a:pt x="56" y="9"/>
                  </a:lnTo>
                  <a:lnTo>
                    <a:pt x="91" y="4"/>
                  </a:lnTo>
                  <a:lnTo>
                    <a:pt x="93" y="2"/>
                  </a:lnTo>
                  <a:lnTo>
                    <a:pt x="110" y="9"/>
                  </a:lnTo>
                  <a:lnTo>
                    <a:pt x="121" y="0"/>
                  </a:lnTo>
                  <a:lnTo>
                    <a:pt x="127" y="8"/>
                  </a:lnTo>
                  <a:lnTo>
                    <a:pt x="142" y="17"/>
                  </a:lnTo>
                  <a:lnTo>
                    <a:pt x="144" y="23"/>
                  </a:lnTo>
                  <a:lnTo>
                    <a:pt x="154" y="29"/>
                  </a:lnTo>
                  <a:lnTo>
                    <a:pt x="164" y="42"/>
                  </a:lnTo>
                  <a:lnTo>
                    <a:pt x="160" y="54"/>
                  </a:lnTo>
                  <a:lnTo>
                    <a:pt x="164" y="6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31" name="Freeform 6333"/>
            <p:cNvSpPr>
              <a:spLocks noEditPoints="1"/>
            </p:cNvSpPr>
            <p:nvPr/>
          </p:nvSpPr>
          <p:spPr bwMode="auto">
            <a:xfrm>
              <a:off x="8350251" y="4718050"/>
              <a:ext cx="174625" cy="312738"/>
            </a:xfrm>
            <a:custGeom>
              <a:avLst/>
              <a:gdLst>
                <a:gd name="T0" fmla="*/ 8 w 110"/>
                <a:gd name="T1" fmla="*/ 121 h 197"/>
                <a:gd name="T2" fmla="*/ 14 w 110"/>
                <a:gd name="T3" fmla="*/ 121 h 197"/>
                <a:gd name="T4" fmla="*/ 16 w 110"/>
                <a:gd name="T5" fmla="*/ 121 h 197"/>
                <a:gd name="T6" fmla="*/ 20 w 110"/>
                <a:gd name="T7" fmla="*/ 119 h 197"/>
                <a:gd name="T8" fmla="*/ 22 w 110"/>
                <a:gd name="T9" fmla="*/ 123 h 197"/>
                <a:gd name="T10" fmla="*/ 23 w 110"/>
                <a:gd name="T11" fmla="*/ 125 h 197"/>
                <a:gd name="T12" fmla="*/ 25 w 110"/>
                <a:gd name="T13" fmla="*/ 125 h 197"/>
                <a:gd name="T14" fmla="*/ 29 w 110"/>
                <a:gd name="T15" fmla="*/ 128 h 197"/>
                <a:gd name="T16" fmla="*/ 33 w 110"/>
                <a:gd name="T17" fmla="*/ 132 h 197"/>
                <a:gd name="T18" fmla="*/ 35 w 110"/>
                <a:gd name="T19" fmla="*/ 132 h 197"/>
                <a:gd name="T20" fmla="*/ 41 w 110"/>
                <a:gd name="T21" fmla="*/ 132 h 197"/>
                <a:gd name="T22" fmla="*/ 16 w 110"/>
                <a:gd name="T23" fmla="*/ 132 h 197"/>
                <a:gd name="T24" fmla="*/ 2 w 110"/>
                <a:gd name="T25" fmla="*/ 138 h 197"/>
                <a:gd name="T26" fmla="*/ 4 w 110"/>
                <a:gd name="T27" fmla="*/ 117 h 197"/>
                <a:gd name="T28" fmla="*/ 10 w 110"/>
                <a:gd name="T29" fmla="*/ 111 h 197"/>
                <a:gd name="T30" fmla="*/ 8 w 110"/>
                <a:gd name="T31" fmla="*/ 119 h 197"/>
                <a:gd name="T32" fmla="*/ 68 w 110"/>
                <a:gd name="T33" fmla="*/ 188 h 197"/>
                <a:gd name="T34" fmla="*/ 64 w 110"/>
                <a:gd name="T35" fmla="*/ 190 h 197"/>
                <a:gd name="T36" fmla="*/ 62 w 110"/>
                <a:gd name="T37" fmla="*/ 192 h 197"/>
                <a:gd name="T38" fmla="*/ 60 w 110"/>
                <a:gd name="T39" fmla="*/ 196 h 197"/>
                <a:gd name="T40" fmla="*/ 58 w 110"/>
                <a:gd name="T41" fmla="*/ 197 h 197"/>
                <a:gd name="T42" fmla="*/ 58 w 110"/>
                <a:gd name="T43" fmla="*/ 197 h 197"/>
                <a:gd name="T44" fmla="*/ 54 w 110"/>
                <a:gd name="T45" fmla="*/ 196 h 197"/>
                <a:gd name="T46" fmla="*/ 54 w 110"/>
                <a:gd name="T47" fmla="*/ 196 h 197"/>
                <a:gd name="T48" fmla="*/ 47 w 110"/>
                <a:gd name="T49" fmla="*/ 161 h 197"/>
                <a:gd name="T50" fmla="*/ 45 w 110"/>
                <a:gd name="T51" fmla="*/ 151 h 197"/>
                <a:gd name="T52" fmla="*/ 47 w 110"/>
                <a:gd name="T53" fmla="*/ 134 h 197"/>
                <a:gd name="T54" fmla="*/ 14 w 110"/>
                <a:gd name="T55" fmla="*/ 105 h 197"/>
                <a:gd name="T56" fmla="*/ 2 w 110"/>
                <a:gd name="T57" fmla="*/ 65 h 197"/>
                <a:gd name="T58" fmla="*/ 20 w 110"/>
                <a:gd name="T59" fmla="*/ 0 h 197"/>
                <a:gd name="T60" fmla="*/ 75 w 110"/>
                <a:gd name="T61" fmla="*/ 25 h 197"/>
                <a:gd name="T62" fmla="*/ 77 w 110"/>
                <a:gd name="T63" fmla="*/ 42 h 197"/>
                <a:gd name="T64" fmla="*/ 96 w 110"/>
                <a:gd name="T65" fmla="*/ 71 h 197"/>
                <a:gd name="T66" fmla="*/ 98 w 110"/>
                <a:gd name="T67" fmla="*/ 90 h 197"/>
                <a:gd name="T68" fmla="*/ 108 w 110"/>
                <a:gd name="T69" fmla="*/ 119 h 197"/>
                <a:gd name="T70" fmla="*/ 102 w 110"/>
                <a:gd name="T71" fmla="*/ 130 h 197"/>
                <a:gd name="T72" fmla="*/ 104 w 110"/>
                <a:gd name="T73" fmla="*/ 144 h 197"/>
                <a:gd name="T74" fmla="*/ 110 w 110"/>
                <a:gd name="T75" fmla="*/ 163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0" h="197">
                  <a:moveTo>
                    <a:pt x="8" y="119"/>
                  </a:moveTo>
                  <a:lnTo>
                    <a:pt x="8" y="121"/>
                  </a:lnTo>
                  <a:lnTo>
                    <a:pt x="10" y="121"/>
                  </a:lnTo>
                  <a:lnTo>
                    <a:pt x="14" y="121"/>
                  </a:lnTo>
                  <a:lnTo>
                    <a:pt x="16" y="121"/>
                  </a:lnTo>
                  <a:lnTo>
                    <a:pt x="16" y="121"/>
                  </a:lnTo>
                  <a:lnTo>
                    <a:pt x="16" y="119"/>
                  </a:lnTo>
                  <a:lnTo>
                    <a:pt x="20" y="119"/>
                  </a:lnTo>
                  <a:lnTo>
                    <a:pt x="20" y="121"/>
                  </a:lnTo>
                  <a:lnTo>
                    <a:pt x="22" y="123"/>
                  </a:lnTo>
                  <a:lnTo>
                    <a:pt x="22" y="125"/>
                  </a:lnTo>
                  <a:lnTo>
                    <a:pt x="23" y="125"/>
                  </a:lnTo>
                  <a:lnTo>
                    <a:pt x="25" y="125"/>
                  </a:lnTo>
                  <a:lnTo>
                    <a:pt x="25" y="125"/>
                  </a:lnTo>
                  <a:lnTo>
                    <a:pt x="27" y="126"/>
                  </a:lnTo>
                  <a:lnTo>
                    <a:pt x="29" y="128"/>
                  </a:lnTo>
                  <a:lnTo>
                    <a:pt x="29" y="130"/>
                  </a:lnTo>
                  <a:lnTo>
                    <a:pt x="33" y="132"/>
                  </a:lnTo>
                  <a:lnTo>
                    <a:pt x="33" y="132"/>
                  </a:lnTo>
                  <a:lnTo>
                    <a:pt x="35" y="132"/>
                  </a:lnTo>
                  <a:lnTo>
                    <a:pt x="37" y="132"/>
                  </a:lnTo>
                  <a:lnTo>
                    <a:pt x="41" y="132"/>
                  </a:lnTo>
                  <a:lnTo>
                    <a:pt x="43" y="134"/>
                  </a:lnTo>
                  <a:lnTo>
                    <a:pt x="16" y="132"/>
                  </a:lnTo>
                  <a:lnTo>
                    <a:pt x="12" y="138"/>
                  </a:lnTo>
                  <a:lnTo>
                    <a:pt x="2" y="138"/>
                  </a:lnTo>
                  <a:lnTo>
                    <a:pt x="0" y="128"/>
                  </a:lnTo>
                  <a:lnTo>
                    <a:pt x="4" y="117"/>
                  </a:lnTo>
                  <a:lnTo>
                    <a:pt x="10" y="111"/>
                  </a:lnTo>
                  <a:lnTo>
                    <a:pt x="10" y="111"/>
                  </a:lnTo>
                  <a:lnTo>
                    <a:pt x="10" y="115"/>
                  </a:lnTo>
                  <a:lnTo>
                    <a:pt x="8" y="119"/>
                  </a:lnTo>
                  <a:lnTo>
                    <a:pt x="8" y="119"/>
                  </a:lnTo>
                  <a:close/>
                  <a:moveTo>
                    <a:pt x="68" y="188"/>
                  </a:moveTo>
                  <a:lnTo>
                    <a:pt x="66" y="190"/>
                  </a:lnTo>
                  <a:lnTo>
                    <a:pt x="64" y="190"/>
                  </a:lnTo>
                  <a:lnTo>
                    <a:pt x="62" y="190"/>
                  </a:lnTo>
                  <a:lnTo>
                    <a:pt x="62" y="192"/>
                  </a:lnTo>
                  <a:lnTo>
                    <a:pt x="60" y="196"/>
                  </a:lnTo>
                  <a:lnTo>
                    <a:pt x="60" y="196"/>
                  </a:lnTo>
                  <a:lnTo>
                    <a:pt x="60" y="197"/>
                  </a:lnTo>
                  <a:lnTo>
                    <a:pt x="58" y="197"/>
                  </a:lnTo>
                  <a:lnTo>
                    <a:pt x="58" y="197"/>
                  </a:lnTo>
                  <a:lnTo>
                    <a:pt x="58" y="197"/>
                  </a:lnTo>
                  <a:lnTo>
                    <a:pt x="56" y="197"/>
                  </a:lnTo>
                  <a:lnTo>
                    <a:pt x="54" y="196"/>
                  </a:lnTo>
                  <a:lnTo>
                    <a:pt x="54" y="196"/>
                  </a:lnTo>
                  <a:lnTo>
                    <a:pt x="54" y="196"/>
                  </a:lnTo>
                  <a:lnTo>
                    <a:pt x="48" y="188"/>
                  </a:lnTo>
                  <a:lnTo>
                    <a:pt x="47" y="161"/>
                  </a:lnTo>
                  <a:lnTo>
                    <a:pt x="45" y="153"/>
                  </a:lnTo>
                  <a:lnTo>
                    <a:pt x="45" y="151"/>
                  </a:lnTo>
                  <a:lnTo>
                    <a:pt x="45" y="148"/>
                  </a:lnTo>
                  <a:lnTo>
                    <a:pt x="47" y="134"/>
                  </a:lnTo>
                  <a:lnTo>
                    <a:pt x="18" y="117"/>
                  </a:lnTo>
                  <a:lnTo>
                    <a:pt x="14" y="105"/>
                  </a:lnTo>
                  <a:lnTo>
                    <a:pt x="10" y="90"/>
                  </a:lnTo>
                  <a:lnTo>
                    <a:pt x="2" y="65"/>
                  </a:lnTo>
                  <a:lnTo>
                    <a:pt x="18" y="9"/>
                  </a:lnTo>
                  <a:lnTo>
                    <a:pt x="20" y="0"/>
                  </a:lnTo>
                  <a:lnTo>
                    <a:pt x="23" y="2"/>
                  </a:lnTo>
                  <a:lnTo>
                    <a:pt x="75" y="25"/>
                  </a:lnTo>
                  <a:lnTo>
                    <a:pt x="75" y="32"/>
                  </a:lnTo>
                  <a:lnTo>
                    <a:pt x="77" y="42"/>
                  </a:lnTo>
                  <a:lnTo>
                    <a:pt x="89" y="59"/>
                  </a:lnTo>
                  <a:lnTo>
                    <a:pt x="96" y="71"/>
                  </a:lnTo>
                  <a:lnTo>
                    <a:pt x="98" y="86"/>
                  </a:lnTo>
                  <a:lnTo>
                    <a:pt x="98" y="90"/>
                  </a:lnTo>
                  <a:lnTo>
                    <a:pt x="104" y="105"/>
                  </a:lnTo>
                  <a:lnTo>
                    <a:pt x="108" y="119"/>
                  </a:lnTo>
                  <a:lnTo>
                    <a:pt x="104" y="125"/>
                  </a:lnTo>
                  <a:lnTo>
                    <a:pt x="102" y="130"/>
                  </a:lnTo>
                  <a:lnTo>
                    <a:pt x="104" y="142"/>
                  </a:lnTo>
                  <a:lnTo>
                    <a:pt x="104" y="144"/>
                  </a:lnTo>
                  <a:lnTo>
                    <a:pt x="108" y="157"/>
                  </a:lnTo>
                  <a:lnTo>
                    <a:pt x="110" y="163"/>
                  </a:lnTo>
                  <a:lnTo>
                    <a:pt x="68" y="188"/>
                  </a:lnTo>
                  <a:close/>
                </a:path>
              </a:pathLst>
            </a:custGeom>
            <a:solidFill>
              <a:srgbClr val="91FF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32" name="Freeform 6334"/>
            <p:cNvSpPr>
              <a:spLocks noEditPoints="1"/>
            </p:cNvSpPr>
            <p:nvPr/>
          </p:nvSpPr>
          <p:spPr bwMode="auto">
            <a:xfrm>
              <a:off x="8350251" y="4718050"/>
              <a:ext cx="174625" cy="312738"/>
            </a:xfrm>
            <a:custGeom>
              <a:avLst/>
              <a:gdLst>
                <a:gd name="T0" fmla="*/ 8 w 110"/>
                <a:gd name="T1" fmla="*/ 121 h 197"/>
                <a:gd name="T2" fmla="*/ 14 w 110"/>
                <a:gd name="T3" fmla="*/ 121 h 197"/>
                <a:gd name="T4" fmla="*/ 16 w 110"/>
                <a:gd name="T5" fmla="*/ 121 h 197"/>
                <a:gd name="T6" fmla="*/ 20 w 110"/>
                <a:gd name="T7" fmla="*/ 119 h 197"/>
                <a:gd name="T8" fmla="*/ 22 w 110"/>
                <a:gd name="T9" fmla="*/ 123 h 197"/>
                <a:gd name="T10" fmla="*/ 23 w 110"/>
                <a:gd name="T11" fmla="*/ 125 h 197"/>
                <a:gd name="T12" fmla="*/ 25 w 110"/>
                <a:gd name="T13" fmla="*/ 125 h 197"/>
                <a:gd name="T14" fmla="*/ 29 w 110"/>
                <a:gd name="T15" fmla="*/ 128 h 197"/>
                <a:gd name="T16" fmla="*/ 33 w 110"/>
                <a:gd name="T17" fmla="*/ 132 h 197"/>
                <a:gd name="T18" fmla="*/ 35 w 110"/>
                <a:gd name="T19" fmla="*/ 132 h 197"/>
                <a:gd name="T20" fmla="*/ 41 w 110"/>
                <a:gd name="T21" fmla="*/ 132 h 197"/>
                <a:gd name="T22" fmla="*/ 16 w 110"/>
                <a:gd name="T23" fmla="*/ 132 h 197"/>
                <a:gd name="T24" fmla="*/ 2 w 110"/>
                <a:gd name="T25" fmla="*/ 138 h 197"/>
                <a:gd name="T26" fmla="*/ 4 w 110"/>
                <a:gd name="T27" fmla="*/ 117 h 197"/>
                <a:gd name="T28" fmla="*/ 10 w 110"/>
                <a:gd name="T29" fmla="*/ 111 h 197"/>
                <a:gd name="T30" fmla="*/ 8 w 110"/>
                <a:gd name="T31" fmla="*/ 119 h 197"/>
                <a:gd name="T32" fmla="*/ 68 w 110"/>
                <a:gd name="T33" fmla="*/ 188 h 197"/>
                <a:gd name="T34" fmla="*/ 64 w 110"/>
                <a:gd name="T35" fmla="*/ 190 h 197"/>
                <a:gd name="T36" fmla="*/ 62 w 110"/>
                <a:gd name="T37" fmla="*/ 192 h 197"/>
                <a:gd name="T38" fmla="*/ 60 w 110"/>
                <a:gd name="T39" fmla="*/ 196 h 197"/>
                <a:gd name="T40" fmla="*/ 58 w 110"/>
                <a:gd name="T41" fmla="*/ 197 h 197"/>
                <a:gd name="T42" fmla="*/ 58 w 110"/>
                <a:gd name="T43" fmla="*/ 197 h 197"/>
                <a:gd name="T44" fmla="*/ 54 w 110"/>
                <a:gd name="T45" fmla="*/ 196 h 197"/>
                <a:gd name="T46" fmla="*/ 54 w 110"/>
                <a:gd name="T47" fmla="*/ 196 h 197"/>
                <a:gd name="T48" fmla="*/ 47 w 110"/>
                <a:gd name="T49" fmla="*/ 161 h 197"/>
                <a:gd name="T50" fmla="*/ 45 w 110"/>
                <a:gd name="T51" fmla="*/ 151 h 197"/>
                <a:gd name="T52" fmla="*/ 47 w 110"/>
                <a:gd name="T53" fmla="*/ 134 h 197"/>
                <a:gd name="T54" fmla="*/ 14 w 110"/>
                <a:gd name="T55" fmla="*/ 105 h 197"/>
                <a:gd name="T56" fmla="*/ 2 w 110"/>
                <a:gd name="T57" fmla="*/ 65 h 197"/>
                <a:gd name="T58" fmla="*/ 20 w 110"/>
                <a:gd name="T59" fmla="*/ 0 h 197"/>
                <a:gd name="T60" fmla="*/ 75 w 110"/>
                <a:gd name="T61" fmla="*/ 25 h 197"/>
                <a:gd name="T62" fmla="*/ 77 w 110"/>
                <a:gd name="T63" fmla="*/ 42 h 197"/>
                <a:gd name="T64" fmla="*/ 96 w 110"/>
                <a:gd name="T65" fmla="*/ 71 h 197"/>
                <a:gd name="T66" fmla="*/ 98 w 110"/>
                <a:gd name="T67" fmla="*/ 90 h 197"/>
                <a:gd name="T68" fmla="*/ 108 w 110"/>
                <a:gd name="T69" fmla="*/ 119 h 197"/>
                <a:gd name="T70" fmla="*/ 102 w 110"/>
                <a:gd name="T71" fmla="*/ 130 h 197"/>
                <a:gd name="T72" fmla="*/ 104 w 110"/>
                <a:gd name="T73" fmla="*/ 144 h 197"/>
                <a:gd name="T74" fmla="*/ 110 w 110"/>
                <a:gd name="T75" fmla="*/ 163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0" h="197">
                  <a:moveTo>
                    <a:pt x="8" y="119"/>
                  </a:moveTo>
                  <a:lnTo>
                    <a:pt x="8" y="121"/>
                  </a:lnTo>
                  <a:lnTo>
                    <a:pt x="10" y="121"/>
                  </a:lnTo>
                  <a:lnTo>
                    <a:pt x="14" y="121"/>
                  </a:lnTo>
                  <a:lnTo>
                    <a:pt x="16" y="121"/>
                  </a:lnTo>
                  <a:lnTo>
                    <a:pt x="16" y="121"/>
                  </a:lnTo>
                  <a:lnTo>
                    <a:pt x="16" y="119"/>
                  </a:lnTo>
                  <a:lnTo>
                    <a:pt x="20" y="119"/>
                  </a:lnTo>
                  <a:lnTo>
                    <a:pt x="20" y="121"/>
                  </a:lnTo>
                  <a:lnTo>
                    <a:pt x="22" y="123"/>
                  </a:lnTo>
                  <a:lnTo>
                    <a:pt x="22" y="125"/>
                  </a:lnTo>
                  <a:lnTo>
                    <a:pt x="23" y="125"/>
                  </a:lnTo>
                  <a:lnTo>
                    <a:pt x="25" y="125"/>
                  </a:lnTo>
                  <a:lnTo>
                    <a:pt x="25" y="125"/>
                  </a:lnTo>
                  <a:lnTo>
                    <a:pt x="27" y="126"/>
                  </a:lnTo>
                  <a:lnTo>
                    <a:pt x="29" y="128"/>
                  </a:lnTo>
                  <a:lnTo>
                    <a:pt x="29" y="130"/>
                  </a:lnTo>
                  <a:lnTo>
                    <a:pt x="33" y="132"/>
                  </a:lnTo>
                  <a:lnTo>
                    <a:pt x="33" y="132"/>
                  </a:lnTo>
                  <a:lnTo>
                    <a:pt x="35" y="132"/>
                  </a:lnTo>
                  <a:lnTo>
                    <a:pt x="37" y="132"/>
                  </a:lnTo>
                  <a:lnTo>
                    <a:pt x="41" y="132"/>
                  </a:lnTo>
                  <a:lnTo>
                    <a:pt x="43" y="134"/>
                  </a:lnTo>
                  <a:lnTo>
                    <a:pt x="16" y="132"/>
                  </a:lnTo>
                  <a:lnTo>
                    <a:pt x="12" y="138"/>
                  </a:lnTo>
                  <a:lnTo>
                    <a:pt x="2" y="138"/>
                  </a:lnTo>
                  <a:lnTo>
                    <a:pt x="0" y="128"/>
                  </a:lnTo>
                  <a:lnTo>
                    <a:pt x="4" y="117"/>
                  </a:lnTo>
                  <a:lnTo>
                    <a:pt x="10" y="111"/>
                  </a:lnTo>
                  <a:lnTo>
                    <a:pt x="10" y="111"/>
                  </a:lnTo>
                  <a:lnTo>
                    <a:pt x="10" y="115"/>
                  </a:lnTo>
                  <a:lnTo>
                    <a:pt x="8" y="119"/>
                  </a:lnTo>
                  <a:lnTo>
                    <a:pt x="8" y="119"/>
                  </a:lnTo>
                  <a:moveTo>
                    <a:pt x="68" y="188"/>
                  </a:moveTo>
                  <a:lnTo>
                    <a:pt x="66" y="190"/>
                  </a:lnTo>
                  <a:lnTo>
                    <a:pt x="64" y="190"/>
                  </a:lnTo>
                  <a:lnTo>
                    <a:pt x="62" y="190"/>
                  </a:lnTo>
                  <a:lnTo>
                    <a:pt x="62" y="192"/>
                  </a:lnTo>
                  <a:lnTo>
                    <a:pt x="60" y="196"/>
                  </a:lnTo>
                  <a:lnTo>
                    <a:pt x="60" y="196"/>
                  </a:lnTo>
                  <a:lnTo>
                    <a:pt x="60" y="197"/>
                  </a:lnTo>
                  <a:lnTo>
                    <a:pt x="58" y="197"/>
                  </a:lnTo>
                  <a:lnTo>
                    <a:pt x="58" y="197"/>
                  </a:lnTo>
                  <a:lnTo>
                    <a:pt x="58" y="197"/>
                  </a:lnTo>
                  <a:lnTo>
                    <a:pt x="56" y="197"/>
                  </a:lnTo>
                  <a:lnTo>
                    <a:pt x="54" y="196"/>
                  </a:lnTo>
                  <a:lnTo>
                    <a:pt x="54" y="196"/>
                  </a:lnTo>
                  <a:lnTo>
                    <a:pt x="54" y="196"/>
                  </a:lnTo>
                  <a:lnTo>
                    <a:pt x="48" y="188"/>
                  </a:lnTo>
                  <a:lnTo>
                    <a:pt x="47" y="161"/>
                  </a:lnTo>
                  <a:lnTo>
                    <a:pt x="45" y="153"/>
                  </a:lnTo>
                  <a:lnTo>
                    <a:pt x="45" y="151"/>
                  </a:lnTo>
                  <a:lnTo>
                    <a:pt x="45" y="148"/>
                  </a:lnTo>
                  <a:lnTo>
                    <a:pt x="47" y="134"/>
                  </a:lnTo>
                  <a:lnTo>
                    <a:pt x="18" y="117"/>
                  </a:lnTo>
                  <a:lnTo>
                    <a:pt x="14" y="105"/>
                  </a:lnTo>
                  <a:lnTo>
                    <a:pt x="10" y="90"/>
                  </a:lnTo>
                  <a:lnTo>
                    <a:pt x="2" y="65"/>
                  </a:lnTo>
                  <a:lnTo>
                    <a:pt x="18" y="9"/>
                  </a:lnTo>
                  <a:lnTo>
                    <a:pt x="20" y="0"/>
                  </a:lnTo>
                  <a:lnTo>
                    <a:pt x="23" y="2"/>
                  </a:lnTo>
                  <a:lnTo>
                    <a:pt x="75" y="25"/>
                  </a:lnTo>
                  <a:lnTo>
                    <a:pt x="75" y="32"/>
                  </a:lnTo>
                  <a:lnTo>
                    <a:pt x="77" y="42"/>
                  </a:lnTo>
                  <a:lnTo>
                    <a:pt x="89" y="59"/>
                  </a:lnTo>
                  <a:lnTo>
                    <a:pt x="96" y="71"/>
                  </a:lnTo>
                  <a:lnTo>
                    <a:pt x="98" y="86"/>
                  </a:lnTo>
                  <a:lnTo>
                    <a:pt x="98" y="90"/>
                  </a:lnTo>
                  <a:lnTo>
                    <a:pt x="104" y="105"/>
                  </a:lnTo>
                  <a:lnTo>
                    <a:pt x="108" y="119"/>
                  </a:lnTo>
                  <a:lnTo>
                    <a:pt x="104" y="125"/>
                  </a:lnTo>
                  <a:lnTo>
                    <a:pt x="102" y="130"/>
                  </a:lnTo>
                  <a:lnTo>
                    <a:pt x="104" y="142"/>
                  </a:lnTo>
                  <a:lnTo>
                    <a:pt x="104" y="144"/>
                  </a:lnTo>
                  <a:lnTo>
                    <a:pt x="108" y="157"/>
                  </a:lnTo>
                  <a:lnTo>
                    <a:pt x="110" y="163"/>
                  </a:lnTo>
                  <a:lnTo>
                    <a:pt x="68" y="18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33" name="Freeform 6335"/>
            <p:cNvSpPr>
              <a:spLocks noEditPoints="1"/>
            </p:cNvSpPr>
            <p:nvPr/>
          </p:nvSpPr>
          <p:spPr bwMode="auto">
            <a:xfrm>
              <a:off x="6435726" y="3270250"/>
              <a:ext cx="811213" cy="560388"/>
            </a:xfrm>
            <a:custGeom>
              <a:avLst/>
              <a:gdLst>
                <a:gd name="T0" fmla="*/ 467 w 511"/>
                <a:gd name="T1" fmla="*/ 190 h 353"/>
                <a:gd name="T2" fmla="*/ 454 w 511"/>
                <a:gd name="T3" fmla="*/ 349 h 353"/>
                <a:gd name="T4" fmla="*/ 440 w 511"/>
                <a:gd name="T5" fmla="*/ 344 h 353"/>
                <a:gd name="T6" fmla="*/ 431 w 511"/>
                <a:gd name="T7" fmla="*/ 332 h 353"/>
                <a:gd name="T8" fmla="*/ 419 w 511"/>
                <a:gd name="T9" fmla="*/ 332 h 353"/>
                <a:gd name="T10" fmla="*/ 404 w 511"/>
                <a:gd name="T11" fmla="*/ 319 h 353"/>
                <a:gd name="T12" fmla="*/ 373 w 511"/>
                <a:gd name="T13" fmla="*/ 338 h 353"/>
                <a:gd name="T14" fmla="*/ 359 w 511"/>
                <a:gd name="T15" fmla="*/ 324 h 353"/>
                <a:gd name="T16" fmla="*/ 331 w 511"/>
                <a:gd name="T17" fmla="*/ 342 h 353"/>
                <a:gd name="T18" fmla="*/ 308 w 511"/>
                <a:gd name="T19" fmla="*/ 342 h 353"/>
                <a:gd name="T20" fmla="*/ 311 w 511"/>
                <a:gd name="T21" fmla="*/ 324 h 353"/>
                <a:gd name="T22" fmla="*/ 302 w 511"/>
                <a:gd name="T23" fmla="*/ 338 h 353"/>
                <a:gd name="T24" fmla="*/ 285 w 511"/>
                <a:gd name="T25" fmla="*/ 340 h 353"/>
                <a:gd name="T26" fmla="*/ 261 w 511"/>
                <a:gd name="T27" fmla="*/ 349 h 353"/>
                <a:gd name="T28" fmla="*/ 261 w 511"/>
                <a:gd name="T29" fmla="*/ 340 h 353"/>
                <a:gd name="T30" fmla="*/ 244 w 511"/>
                <a:gd name="T31" fmla="*/ 340 h 353"/>
                <a:gd name="T32" fmla="*/ 233 w 511"/>
                <a:gd name="T33" fmla="*/ 328 h 353"/>
                <a:gd name="T34" fmla="*/ 212 w 511"/>
                <a:gd name="T35" fmla="*/ 328 h 353"/>
                <a:gd name="T36" fmla="*/ 206 w 511"/>
                <a:gd name="T37" fmla="*/ 309 h 353"/>
                <a:gd name="T38" fmla="*/ 229 w 511"/>
                <a:gd name="T39" fmla="*/ 292 h 353"/>
                <a:gd name="T40" fmla="*/ 252 w 511"/>
                <a:gd name="T41" fmla="*/ 301 h 353"/>
                <a:gd name="T42" fmla="*/ 277 w 511"/>
                <a:gd name="T43" fmla="*/ 298 h 353"/>
                <a:gd name="T44" fmla="*/ 290 w 511"/>
                <a:gd name="T45" fmla="*/ 290 h 353"/>
                <a:gd name="T46" fmla="*/ 286 w 511"/>
                <a:gd name="T47" fmla="*/ 282 h 353"/>
                <a:gd name="T48" fmla="*/ 250 w 511"/>
                <a:gd name="T49" fmla="*/ 263 h 353"/>
                <a:gd name="T50" fmla="*/ 273 w 511"/>
                <a:gd name="T51" fmla="*/ 236 h 353"/>
                <a:gd name="T52" fmla="*/ 317 w 511"/>
                <a:gd name="T53" fmla="*/ 213 h 353"/>
                <a:gd name="T54" fmla="*/ 346 w 511"/>
                <a:gd name="T55" fmla="*/ 184 h 353"/>
                <a:gd name="T56" fmla="*/ 350 w 511"/>
                <a:gd name="T57" fmla="*/ 161 h 353"/>
                <a:gd name="T58" fmla="*/ 377 w 511"/>
                <a:gd name="T59" fmla="*/ 165 h 353"/>
                <a:gd name="T60" fmla="*/ 417 w 511"/>
                <a:gd name="T61" fmla="*/ 161 h 353"/>
                <a:gd name="T62" fmla="*/ 434 w 511"/>
                <a:gd name="T63" fmla="*/ 179 h 353"/>
                <a:gd name="T64" fmla="*/ 361 w 511"/>
                <a:gd name="T65" fmla="*/ 125 h 353"/>
                <a:gd name="T66" fmla="*/ 336 w 511"/>
                <a:gd name="T67" fmla="*/ 134 h 353"/>
                <a:gd name="T68" fmla="*/ 329 w 511"/>
                <a:gd name="T69" fmla="*/ 138 h 353"/>
                <a:gd name="T70" fmla="*/ 304 w 511"/>
                <a:gd name="T71" fmla="*/ 142 h 353"/>
                <a:gd name="T72" fmla="*/ 279 w 511"/>
                <a:gd name="T73" fmla="*/ 165 h 353"/>
                <a:gd name="T74" fmla="*/ 256 w 511"/>
                <a:gd name="T75" fmla="*/ 169 h 353"/>
                <a:gd name="T76" fmla="*/ 235 w 511"/>
                <a:gd name="T77" fmla="*/ 167 h 353"/>
                <a:gd name="T78" fmla="*/ 233 w 511"/>
                <a:gd name="T79" fmla="*/ 192 h 353"/>
                <a:gd name="T80" fmla="*/ 206 w 511"/>
                <a:gd name="T81" fmla="*/ 202 h 353"/>
                <a:gd name="T82" fmla="*/ 181 w 511"/>
                <a:gd name="T83" fmla="*/ 188 h 353"/>
                <a:gd name="T84" fmla="*/ 187 w 511"/>
                <a:gd name="T85" fmla="*/ 196 h 353"/>
                <a:gd name="T86" fmla="*/ 162 w 511"/>
                <a:gd name="T87" fmla="*/ 213 h 353"/>
                <a:gd name="T88" fmla="*/ 152 w 511"/>
                <a:gd name="T89" fmla="*/ 205 h 353"/>
                <a:gd name="T90" fmla="*/ 156 w 511"/>
                <a:gd name="T91" fmla="*/ 198 h 353"/>
                <a:gd name="T92" fmla="*/ 140 w 511"/>
                <a:gd name="T93" fmla="*/ 205 h 353"/>
                <a:gd name="T94" fmla="*/ 117 w 511"/>
                <a:gd name="T95" fmla="*/ 217 h 353"/>
                <a:gd name="T96" fmla="*/ 96 w 511"/>
                <a:gd name="T97" fmla="*/ 209 h 353"/>
                <a:gd name="T98" fmla="*/ 75 w 511"/>
                <a:gd name="T99" fmla="*/ 225 h 353"/>
                <a:gd name="T100" fmla="*/ 62 w 511"/>
                <a:gd name="T101" fmla="*/ 240 h 353"/>
                <a:gd name="T102" fmla="*/ 75 w 511"/>
                <a:gd name="T103" fmla="*/ 250 h 353"/>
                <a:gd name="T104" fmla="*/ 92 w 511"/>
                <a:gd name="T105" fmla="*/ 276 h 353"/>
                <a:gd name="T106" fmla="*/ 98 w 511"/>
                <a:gd name="T107" fmla="*/ 294 h 353"/>
                <a:gd name="T108" fmla="*/ 19 w 511"/>
                <a:gd name="T109" fmla="*/ 284 h 353"/>
                <a:gd name="T110" fmla="*/ 112 w 511"/>
                <a:gd name="T111" fmla="*/ 198 h 353"/>
                <a:gd name="T112" fmla="*/ 269 w 511"/>
                <a:gd name="T113" fmla="*/ 35 h 353"/>
                <a:gd name="T114" fmla="*/ 396 w 511"/>
                <a:gd name="T115" fmla="*/ 129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11" h="353">
                  <a:moveTo>
                    <a:pt x="442" y="188"/>
                  </a:moveTo>
                  <a:lnTo>
                    <a:pt x="444" y="188"/>
                  </a:lnTo>
                  <a:lnTo>
                    <a:pt x="450" y="190"/>
                  </a:lnTo>
                  <a:lnTo>
                    <a:pt x="454" y="190"/>
                  </a:lnTo>
                  <a:lnTo>
                    <a:pt x="457" y="188"/>
                  </a:lnTo>
                  <a:lnTo>
                    <a:pt x="459" y="188"/>
                  </a:lnTo>
                  <a:lnTo>
                    <a:pt x="459" y="190"/>
                  </a:lnTo>
                  <a:lnTo>
                    <a:pt x="461" y="190"/>
                  </a:lnTo>
                  <a:lnTo>
                    <a:pt x="463" y="192"/>
                  </a:lnTo>
                  <a:lnTo>
                    <a:pt x="463" y="194"/>
                  </a:lnTo>
                  <a:lnTo>
                    <a:pt x="467" y="190"/>
                  </a:lnTo>
                  <a:lnTo>
                    <a:pt x="482" y="213"/>
                  </a:lnTo>
                  <a:lnTo>
                    <a:pt x="492" y="221"/>
                  </a:lnTo>
                  <a:lnTo>
                    <a:pt x="498" y="232"/>
                  </a:lnTo>
                  <a:lnTo>
                    <a:pt x="488" y="246"/>
                  </a:lnTo>
                  <a:lnTo>
                    <a:pt x="505" y="257"/>
                  </a:lnTo>
                  <a:lnTo>
                    <a:pt x="511" y="259"/>
                  </a:lnTo>
                  <a:lnTo>
                    <a:pt x="488" y="296"/>
                  </a:lnTo>
                  <a:lnTo>
                    <a:pt x="494" y="300"/>
                  </a:lnTo>
                  <a:lnTo>
                    <a:pt x="459" y="353"/>
                  </a:lnTo>
                  <a:lnTo>
                    <a:pt x="452" y="351"/>
                  </a:lnTo>
                  <a:lnTo>
                    <a:pt x="454" y="349"/>
                  </a:lnTo>
                  <a:lnTo>
                    <a:pt x="455" y="349"/>
                  </a:lnTo>
                  <a:lnTo>
                    <a:pt x="454" y="349"/>
                  </a:lnTo>
                  <a:lnTo>
                    <a:pt x="452" y="347"/>
                  </a:lnTo>
                  <a:lnTo>
                    <a:pt x="450" y="347"/>
                  </a:lnTo>
                  <a:lnTo>
                    <a:pt x="452" y="346"/>
                  </a:lnTo>
                  <a:lnTo>
                    <a:pt x="450" y="344"/>
                  </a:lnTo>
                  <a:lnTo>
                    <a:pt x="448" y="344"/>
                  </a:lnTo>
                  <a:lnTo>
                    <a:pt x="446" y="344"/>
                  </a:lnTo>
                  <a:lnTo>
                    <a:pt x="446" y="346"/>
                  </a:lnTo>
                  <a:lnTo>
                    <a:pt x="442" y="346"/>
                  </a:lnTo>
                  <a:lnTo>
                    <a:pt x="440" y="344"/>
                  </a:lnTo>
                  <a:lnTo>
                    <a:pt x="440" y="342"/>
                  </a:lnTo>
                  <a:lnTo>
                    <a:pt x="440" y="340"/>
                  </a:lnTo>
                  <a:lnTo>
                    <a:pt x="440" y="338"/>
                  </a:lnTo>
                  <a:lnTo>
                    <a:pt x="442" y="338"/>
                  </a:lnTo>
                  <a:lnTo>
                    <a:pt x="440" y="336"/>
                  </a:lnTo>
                  <a:lnTo>
                    <a:pt x="438" y="336"/>
                  </a:lnTo>
                  <a:lnTo>
                    <a:pt x="436" y="336"/>
                  </a:lnTo>
                  <a:lnTo>
                    <a:pt x="434" y="336"/>
                  </a:lnTo>
                  <a:lnTo>
                    <a:pt x="434" y="334"/>
                  </a:lnTo>
                  <a:lnTo>
                    <a:pt x="434" y="332"/>
                  </a:lnTo>
                  <a:lnTo>
                    <a:pt x="431" y="332"/>
                  </a:lnTo>
                  <a:lnTo>
                    <a:pt x="431" y="330"/>
                  </a:lnTo>
                  <a:lnTo>
                    <a:pt x="432" y="330"/>
                  </a:lnTo>
                  <a:lnTo>
                    <a:pt x="434" y="328"/>
                  </a:lnTo>
                  <a:lnTo>
                    <a:pt x="436" y="328"/>
                  </a:lnTo>
                  <a:lnTo>
                    <a:pt x="438" y="326"/>
                  </a:lnTo>
                  <a:lnTo>
                    <a:pt x="438" y="324"/>
                  </a:lnTo>
                  <a:lnTo>
                    <a:pt x="434" y="324"/>
                  </a:lnTo>
                  <a:lnTo>
                    <a:pt x="432" y="323"/>
                  </a:lnTo>
                  <a:lnTo>
                    <a:pt x="425" y="324"/>
                  </a:lnTo>
                  <a:lnTo>
                    <a:pt x="423" y="326"/>
                  </a:lnTo>
                  <a:lnTo>
                    <a:pt x="419" y="332"/>
                  </a:lnTo>
                  <a:lnTo>
                    <a:pt x="413" y="334"/>
                  </a:lnTo>
                  <a:lnTo>
                    <a:pt x="417" y="323"/>
                  </a:lnTo>
                  <a:lnTo>
                    <a:pt x="417" y="321"/>
                  </a:lnTo>
                  <a:lnTo>
                    <a:pt x="423" y="311"/>
                  </a:lnTo>
                  <a:lnTo>
                    <a:pt x="423" y="309"/>
                  </a:lnTo>
                  <a:lnTo>
                    <a:pt x="421" y="307"/>
                  </a:lnTo>
                  <a:lnTo>
                    <a:pt x="419" y="307"/>
                  </a:lnTo>
                  <a:lnTo>
                    <a:pt x="411" y="319"/>
                  </a:lnTo>
                  <a:lnTo>
                    <a:pt x="406" y="323"/>
                  </a:lnTo>
                  <a:lnTo>
                    <a:pt x="406" y="321"/>
                  </a:lnTo>
                  <a:lnTo>
                    <a:pt x="404" y="319"/>
                  </a:lnTo>
                  <a:lnTo>
                    <a:pt x="398" y="323"/>
                  </a:lnTo>
                  <a:lnTo>
                    <a:pt x="392" y="328"/>
                  </a:lnTo>
                  <a:lnTo>
                    <a:pt x="392" y="334"/>
                  </a:lnTo>
                  <a:lnTo>
                    <a:pt x="392" y="338"/>
                  </a:lnTo>
                  <a:lnTo>
                    <a:pt x="386" y="344"/>
                  </a:lnTo>
                  <a:lnTo>
                    <a:pt x="382" y="340"/>
                  </a:lnTo>
                  <a:lnTo>
                    <a:pt x="384" y="334"/>
                  </a:lnTo>
                  <a:lnTo>
                    <a:pt x="386" y="326"/>
                  </a:lnTo>
                  <a:lnTo>
                    <a:pt x="388" y="317"/>
                  </a:lnTo>
                  <a:lnTo>
                    <a:pt x="382" y="323"/>
                  </a:lnTo>
                  <a:lnTo>
                    <a:pt x="373" y="338"/>
                  </a:lnTo>
                  <a:lnTo>
                    <a:pt x="371" y="338"/>
                  </a:lnTo>
                  <a:lnTo>
                    <a:pt x="369" y="340"/>
                  </a:lnTo>
                  <a:lnTo>
                    <a:pt x="367" y="342"/>
                  </a:lnTo>
                  <a:lnTo>
                    <a:pt x="365" y="342"/>
                  </a:lnTo>
                  <a:lnTo>
                    <a:pt x="365" y="338"/>
                  </a:lnTo>
                  <a:lnTo>
                    <a:pt x="369" y="332"/>
                  </a:lnTo>
                  <a:lnTo>
                    <a:pt x="369" y="326"/>
                  </a:lnTo>
                  <a:lnTo>
                    <a:pt x="365" y="321"/>
                  </a:lnTo>
                  <a:lnTo>
                    <a:pt x="359" y="321"/>
                  </a:lnTo>
                  <a:lnTo>
                    <a:pt x="358" y="321"/>
                  </a:lnTo>
                  <a:lnTo>
                    <a:pt x="359" y="324"/>
                  </a:lnTo>
                  <a:lnTo>
                    <a:pt x="359" y="326"/>
                  </a:lnTo>
                  <a:lnTo>
                    <a:pt x="359" y="332"/>
                  </a:lnTo>
                  <a:lnTo>
                    <a:pt x="358" y="332"/>
                  </a:lnTo>
                  <a:lnTo>
                    <a:pt x="354" y="334"/>
                  </a:lnTo>
                  <a:lnTo>
                    <a:pt x="350" y="336"/>
                  </a:lnTo>
                  <a:lnTo>
                    <a:pt x="348" y="340"/>
                  </a:lnTo>
                  <a:lnTo>
                    <a:pt x="346" y="336"/>
                  </a:lnTo>
                  <a:lnTo>
                    <a:pt x="346" y="334"/>
                  </a:lnTo>
                  <a:lnTo>
                    <a:pt x="342" y="338"/>
                  </a:lnTo>
                  <a:lnTo>
                    <a:pt x="334" y="342"/>
                  </a:lnTo>
                  <a:lnTo>
                    <a:pt x="331" y="342"/>
                  </a:lnTo>
                  <a:lnTo>
                    <a:pt x="327" y="344"/>
                  </a:lnTo>
                  <a:lnTo>
                    <a:pt x="323" y="342"/>
                  </a:lnTo>
                  <a:lnTo>
                    <a:pt x="321" y="340"/>
                  </a:lnTo>
                  <a:lnTo>
                    <a:pt x="323" y="338"/>
                  </a:lnTo>
                  <a:lnTo>
                    <a:pt x="327" y="336"/>
                  </a:lnTo>
                  <a:lnTo>
                    <a:pt x="329" y="330"/>
                  </a:lnTo>
                  <a:lnTo>
                    <a:pt x="327" y="330"/>
                  </a:lnTo>
                  <a:lnTo>
                    <a:pt x="321" y="332"/>
                  </a:lnTo>
                  <a:lnTo>
                    <a:pt x="315" y="336"/>
                  </a:lnTo>
                  <a:lnTo>
                    <a:pt x="310" y="342"/>
                  </a:lnTo>
                  <a:lnTo>
                    <a:pt x="308" y="342"/>
                  </a:lnTo>
                  <a:lnTo>
                    <a:pt x="308" y="340"/>
                  </a:lnTo>
                  <a:lnTo>
                    <a:pt x="308" y="338"/>
                  </a:lnTo>
                  <a:lnTo>
                    <a:pt x="310" y="336"/>
                  </a:lnTo>
                  <a:lnTo>
                    <a:pt x="310" y="334"/>
                  </a:lnTo>
                  <a:lnTo>
                    <a:pt x="310" y="332"/>
                  </a:lnTo>
                  <a:lnTo>
                    <a:pt x="310" y="330"/>
                  </a:lnTo>
                  <a:lnTo>
                    <a:pt x="311" y="330"/>
                  </a:lnTo>
                  <a:lnTo>
                    <a:pt x="313" y="326"/>
                  </a:lnTo>
                  <a:lnTo>
                    <a:pt x="315" y="324"/>
                  </a:lnTo>
                  <a:lnTo>
                    <a:pt x="315" y="323"/>
                  </a:lnTo>
                  <a:lnTo>
                    <a:pt x="311" y="324"/>
                  </a:lnTo>
                  <a:lnTo>
                    <a:pt x="310" y="326"/>
                  </a:lnTo>
                  <a:lnTo>
                    <a:pt x="308" y="326"/>
                  </a:lnTo>
                  <a:lnTo>
                    <a:pt x="308" y="324"/>
                  </a:lnTo>
                  <a:lnTo>
                    <a:pt x="306" y="324"/>
                  </a:lnTo>
                  <a:lnTo>
                    <a:pt x="306" y="326"/>
                  </a:lnTo>
                  <a:lnTo>
                    <a:pt x="304" y="328"/>
                  </a:lnTo>
                  <a:lnTo>
                    <a:pt x="306" y="330"/>
                  </a:lnTo>
                  <a:lnTo>
                    <a:pt x="306" y="332"/>
                  </a:lnTo>
                  <a:lnTo>
                    <a:pt x="306" y="334"/>
                  </a:lnTo>
                  <a:lnTo>
                    <a:pt x="304" y="336"/>
                  </a:lnTo>
                  <a:lnTo>
                    <a:pt x="302" y="338"/>
                  </a:lnTo>
                  <a:lnTo>
                    <a:pt x="302" y="340"/>
                  </a:lnTo>
                  <a:lnTo>
                    <a:pt x="300" y="340"/>
                  </a:lnTo>
                  <a:lnTo>
                    <a:pt x="296" y="340"/>
                  </a:lnTo>
                  <a:lnTo>
                    <a:pt x="298" y="336"/>
                  </a:lnTo>
                  <a:lnTo>
                    <a:pt x="298" y="334"/>
                  </a:lnTo>
                  <a:lnTo>
                    <a:pt x="296" y="334"/>
                  </a:lnTo>
                  <a:lnTo>
                    <a:pt x="294" y="334"/>
                  </a:lnTo>
                  <a:lnTo>
                    <a:pt x="292" y="334"/>
                  </a:lnTo>
                  <a:lnTo>
                    <a:pt x="290" y="336"/>
                  </a:lnTo>
                  <a:lnTo>
                    <a:pt x="288" y="338"/>
                  </a:lnTo>
                  <a:lnTo>
                    <a:pt x="285" y="340"/>
                  </a:lnTo>
                  <a:lnTo>
                    <a:pt x="283" y="340"/>
                  </a:lnTo>
                  <a:lnTo>
                    <a:pt x="281" y="340"/>
                  </a:lnTo>
                  <a:lnTo>
                    <a:pt x="275" y="342"/>
                  </a:lnTo>
                  <a:lnTo>
                    <a:pt x="273" y="342"/>
                  </a:lnTo>
                  <a:lnTo>
                    <a:pt x="271" y="344"/>
                  </a:lnTo>
                  <a:lnTo>
                    <a:pt x="271" y="346"/>
                  </a:lnTo>
                  <a:lnTo>
                    <a:pt x="271" y="347"/>
                  </a:lnTo>
                  <a:lnTo>
                    <a:pt x="269" y="349"/>
                  </a:lnTo>
                  <a:lnTo>
                    <a:pt x="263" y="349"/>
                  </a:lnTo>
                  <a:lnTo>
                    <a:pt x="263" y="347"/>
                  </a:lnTo>
                  <a:lnTo>
                    <a:pt x="261" y="349"/>
                  </a:lnTo>
                  <a:lnTo>
                    <a:pt x="260" y="349"/>
                  </a:lnTo>
                  <a:lnTo>
                    <a:pt x="261" y="347"/>
                  </a:lnTo>
                  <a:lnTo>
                    <a:pt x="261" y="346"/>
                  </a:lnTo>
                  <a:lnTo>
                    <a:pt x="263" y="346"/>
                  </a:lnTo>
                  <a:lnTo>
                    <a:pt x="263" y="344"/>
                  </a:lnTo>
                  <a:lnTo>
                    <a:pt x="261" y="344"/>
                  </a:lnTo>
                  <a:lnTo>
                    <a:pt x="261" y="342"/>
                  </a:lnTo>
                  <a:lnTo>
                    <a:pt x="263" y="340"/>
                  </a:lnTo>
                  <a:lnTo>
                    <a:pt x="263" y="338"/>
                  </a:lnTo>
                  <a:lnTo>
                    <a:pt x="261" y="338"/>
                  </a:lnTo>
                  <a:lnTo>
                    <a:pt x="261" y="340"/>
                  </a:lnTo>
                  <a:lnTo>
                    <a:pt x="260" y="340"/>
                  </a:lnTo>
                  <a:lnTo>
                    <a:pt x="258" y="340"/>
                  </a:lnTo>
                  <a:lnTo>
                    <a:pt x="256" y="344"/>
                  </a:lnTo>
                  <a:lnTo>
                    <a:pt x="254" y="344"/>
                  </a:lnTo>
                  <a:lnTo>
                    <a:pt x="254" y="346"/>
                  </a:lnTo>
                  <a:lnTo>
                    <a:pt x="252" y="346"/>
                  </a:lnTo>
                  <a:lnTo>
                    <a:pt x="248" y="346"/>
                  </a:lnTo>
                  <a:lnTo>
                    <a:pt x="248" y="344"/>
                  </a:lnTo>
                  <a:lnTo>
                    <a:pt x="248" y="342"/>
                  </a:lnTo>
                  <a:lnTo>
                    <a:pt x="246" y="340"/>
                  </a:lnTo>
                  <a:lnTo>
                    <a:pt x="244" y="340"/>
                  </a:lnTo>
                  <a:lnTo>
                    <a:pt x="244" y="338"/>
                  </a:lnTo>
                  <a:lnTo>
                    <a:pt x="242" y="338"/>
                  </a:lnTo>
                  <a:lnTo>
                    <a:pt x="240" y="338"/>
                  </a:lnTo>
                  <a:lnTo>
                    <a:pt x="240" y="336"/>
                  </a:lnTo>
                  <a:lnTo>
                    <a:pt x="238" y="332"/>
                  </a:lnTo>
                  <a:lnTo>
                    <a:pt x="238" y="330"/>
                  </a:lnTo>
                  <a:lnTo>
                    <a:pt x="240" y="328"/>
                  </a:lnTo>
                  <a:lnTo>
                    <a:pt x="240" y="326"/>
                  </a:lnTo>
                  <a:lnTo>
                    <a:pt x="238" y="326"/>
                  </a:lnTo>
                  <a:lnTo>
                    <a:pt x="237" y="328"/>
                  </a:lnTo>
                  <a:lnTo>
                    <a:pt x="233" y="328"/>
                  </a:lnTo>
                  <a:lnTo>
                    <a:pt x="231" y="328"/>
                  </a:lnTo>
                  <a:lnTo>
                    <a:pt x="229" y="328"/>
                  </a:lnTo>
                  <a:lnTo>
                    <a:pt x="229" y="330"/>
                  </a:lnTo>
                  <a:lnTo>
                    <a:pt x="229" y="332"/>
                  </a:lnTo>
                  <a:lnTo>
                    <a:pt x="227" y="332"/>
                  </a:lnTo>
                  <a:lnTo>
                    <a:pt x="225" y="330"/>
                  </a:lnTo>
                  <a:lnTo>
                    <a:pt x="223" y="330"/>
                  </a:lnTo>
                  <a:lnTo>
                    <a:pt x="223" y="332"/>
                  </a:lnTo>
                  <a:lnTo>
                    <a:pt x="221" y="334"/>
                  </a:lnTo>
                  <a:lnTo>
                    <a:pt x="213" y="328"/>
                  </a:lnTo>
                  <a:lnTo>
                    <a:pt x="212" y="328"/>
                  </a:lnTo>
                  <a:lnTo>
                    <a:pt x="212" y="326"/>
                  </a:lnTo>
                  <a:lnTo>
                    <a:pt x="212" y="324"/>
                  </a:lnTo>
                  <a:lnTo>
                    <a:pt x="213" y="321"/>
                  </a:lnTo>
                  <a:lnTo>
                    <a:pt x="215" y="321"/>
                  </a:lnTo>
                  <a:lnTo>
                    <a:pt x="215" y="319"/>
                  </a:lnTo>
                  <a:lnTo>
                    <a:pt x="210" y="319"/>
                  </a:lnTo>
                  <a:lnTo>
                    <a:pt x="208" y="317"/>
                  </a:lnTo>
                  <a:lnTo>
                    <a:pt x="206" y="313"/>
                  </a:lnTo>
                  <a:lnTo>
                    <a:pt x="208" y="311"/>
                  </a:lnTo>
                  <a:lnTo>
                    <a:pt x="208" y="309"/>
                  </a:lnTo>
                  <a:lnTo>
                    <a:pt x="206" y="309"/>
                  </a:lnTo>
                  <a:lnTo>
                    <a:pt x="206" y="307"/>
                  </a:lnTo>
                  <a:lnTo>
                    <a:pt x="210" y="300"/>
                  </a:lnTo>
                  <a:lnTo>
                    <a:pt x="213" y="298"/>
                  </a:lnTo>
                  <a:lnTo>
                    <a:pt x="215" y="298"/>
                  </a:lnTo>
                  <a:lnTo>
                    <a:pt x="217" y="298"/>
                  </a:lnTo>
                  <a:lnTo>
                    <a:pt x="219" y="298"/>
                  </a:lnTo>
                  <a:lnTo>
                    <a:pt x="221" y="296"/>
                  </a:lnTo>
                  <a:lnTo>
                    <a:pt x="219" y="294"/>
                  </a:lnTo>
                  <a:lnTo>
                    <a:pt x="221" y="294"/>
                  </a:lnTo>
                  <a:lnTo>
                    <a:pt x="223" y="292"/>
                  </a:lnTo>
                  <a:lnTo>
                    <a:pt x="229" y="292"/>
                  </a:lnTo>
                  <a:lnTo>
                    <a:pt x="233" y="294"/>
                  </a:lnTo>
                  <a:lnTo>
                    <a:pt x="233" y="296"/>
                  </a:lnTo>
                  <a:lnTo>
                    <a:pt x="235" y="296"/>
                  </a:lnTo>
                  <a:lnTo>
                    <a:pt x="237" y="294"/>
                  </a:lnTo>
                  <a:lnTo>
                    <a:pt x="238" y="294"/>
                  </a:lnTo>
                  <a:lnTo>
                    <a:pt x="242" y="294"/>
                  </a:lnTo>
                  <a:lnTo>
                    <a:pt x="246" y="298"/>
                  </a:lnTo>
                  <a:lnTo>
                    <a:pt x="246" y="300"/>
                  </a:lnTo>
                  <a:lnTo>
                    <a:pt x="248" y="300"/>
                  </a:lnTo>
                  <a:lnTo>
                    <a:pt x="250" y="300"/>
                  </a:lnTo>
                  <a:lnTo>
                    <a:pt x="252" y="301"/>
                  </a:lnTo>
                  <a:lnTo>
                    <a:pt x="254" y="298"/>
                  </a:lnTo>
                  <a:lnTo>
                    <a:pt x="258" y="296"/>
                  </a:lnTo>
                  <a:lnTo>
                    <a:pt x="260" y="296"/>
                  </a:lnTo>
                  <a:lnTo>
                    <a:pt x="263" y="298"/>
                  </a:lnTo>
                  <a:lnTo>
                    <a:pt x="265" y="298"/>
                  </a:lnTo>
                  <a:lnTo>
                    <a:pt x="269" y="300"/>
                  </a:lnTo>
                  <a:lnTo>
                    <a:pt x="271" y="300"/>
                  </a:lnTo>
                  <a:lnTo>
                    <a:pt x="271" y="298"/>
                  </a:lnTo>
                  <a:lnTo>
                    <a:pt x="271" y="296"/>
                  </a:lnTo>
                  <a:lnTo>
                    <a:pt x="273" y="296"/>
                  </a:lnTo>
                  <a:lnTo>
                    <a:pt x="277" y="298"/>
                  </a:lnTo>
                  <a:lnTo>
                    <a:pt x="275" y="300"/>
                  </a:lnTo>
                  <a:lnTo>
                    <a:pt x="273" y="301"/>
                  </a:lnTo>
                  <a:lnTo>
                    <a:pt x="275" y="301"/>
                  </a:lnTo>
                  <a:lnTo>
                    <a:pt x="279" y="300"/>
                  </a:lnTo>
                  <a:lnTo>
                    <a:pt x="279" y="298"/>
                  </a:lnTo>
                  <a:lnTo>
                    <a:pt x="279" y="294"/>
                  </a:lnTo>
                  <a:lnTo>
                    <a:pt x="281" y="292"/>
                  </a:lnTo>
                  <a:lnTo>
                    <a:pt x="283" y="292"/>
                  </a:lnTo>
                  <a:lnTo>
                    <a:pt x="286" y="292"/>
                  </a:lnTo>
                  <a:lnTo>
                    <a:pt x="288" y="292"/>
                  </a:lnTo>
                  <a:lnTo>
                    <a:pt x="290" y="290"/>
                  </a:lnTo>
                  <a:lnTo>
                    <a:pt x="292" y="288"/>
                  </a:lnTo>
                  <a:lnTo>
                    <a:pt x="300" y="286"/>
                  </a:lnTo>
                  <a:lnTo>
                    <a:pt x="308" y="286"/>
                  </a:lnTo>
                  <a:lnTo>
                    <a:pt x="308" y="284"/>
                  </a:lnTo>
                  <a:lnTo>
                    <a:pt x="304" y="284"/>
                  </a:lnTo>
                  <a:lnTo>
                    <a:pt x="304" y="282"/>
                  </a:lnTo>
                  <a:lnTo>
                    <a:pt x="302" y="280"/>
                  </a:lnTo>
                  <a:lnTo>
                    <a:pt x="300" y="280"/>
                  </a:lnTo>
                  <a:lnTo>
                    <a:pt x="296" y="280"/>
                  </a:lnTo>
                  <a:lnTo>
                    <a:pt x="290" y="280"/>
                  </a:lnTo>
                  <a:lnTo>
                    <a:pt x="286" y="282"/>
                  </a:lnTo>
                  <a:lnTo>
                    <a:pt x="277" y="282"/>
                  </a:lnTo>
                  <a:lnTo>
                    <a:pt x="273" y="280"/>
                  </a:lnTo>
                  <a:lnTo>
                    <a:pt x="269" y="280"/>
                  </a:lnTo>
                  <a:lnTo>
                    <a:pt x="267" y="280"/>
                  </a:lnTo>
                  <a:lnTo>
                    <a:pt x="267" y="282"/>
                  </a:lnTo>
                  <a:lnTo>
                    <a:pt x="265" y="282"/>
                  </a:lnTo>
                  <a:lnTo>
                    <a:pt x="261" y="282"/>
                  </a:lnTo>
                  <a:lnTo>
                    <a:pt x="256" y="275"/>
                  </a:lnTo>
                  <a:lnTo>
                    <a:pt x="254" y="271"/>
                  </a:lnTo>
                  <a:lnTo>
                    <a:pt x="252" y="267"/>
                  </a:lnTo>
                  <a:lnTo>
                    <a:pt x="250" y="263"/>
                  </a:lnTo>
                  <a:lnTo>
                    <a:pt x="250" y="259"/>
                  </a:lnTo>
                  <a:lnTo>
                    <a:pt x="250" y="255"/>
                  </a:lnTo>
                  <a:lnTo>
                    <a:pt x="252" y="252"/>
                  </a:lnTo>
                  <a:lnTo>
                    <a:pt x="254" y="250"/>
                  </a:lnTo>
                  <a:lnTo>
                    <a:pt x="258" y="248"/>
                  </a:lnTo>
                  <a:lnTo>
                    <a:pt x="260" y="246"/>
                  </a:lnTo>
                  <a:lnTo>
                    <a:pt x="263" y="242"/>
                  </a:lnTo>
                  <a:lnTo>
                    <a:pt x="265" y="240"/>
                  </a:lnTo>
                  <a:lnTo>
                    <a:pt x="267" y="240"/>
                  </a:lnTo>
                  <a:lnTo>
                    <a:pt x="269" y="238"/>
                  </a:lnTo>
                  <a:lnTo>
                    <a:pt x="273" y="236"/>
                  </a:lnTo>
                  <a:lnTo>
                    <a:pt x="279" y="230"/>
                  </a:lnTo>
                  <a:lnTo>
                    <a:pt x="281" y="228"/>
                  </a:lnTo>
                  <a:lnTo>
                    <a:pt x="286" y="227"/>
                  </a:lnTo>
                  <a:lnTo>
                    <a:pt x="290" y="225"/>
                  </a:lnTo>
                  <a:lnTo>
                    <a:pt x="292" y="225"/>
                  </a:lnTo>
                  <a:lnTo>
                    <a:pt x="298" y="223"/>
                  </a:lnTo>
                  <a:lnTo>
                    <a:pt x="300" y="223"/>
                  </a:lnTo>
                  <a:lnTo>
                    <a:pt x="304" y="221"/>
                  </a:lnTo>
                  <a:lnTo>
                    <a:pt x="311" y="217"/>
                  </a:lnTo>
                  <a:lnTo>
                    <a:pt x="313" y="217"/>
                  </a:lnTo>
                  <a:lnTo>
                    <a:pt x="317" y="213"/>
                  </a:lnTo>
                  <a:lnTo>
                    <a:pt x="319" y="209"/>
                  </a:lnTo>
                  <a:lnTo>
                    <a:pt x="323" y="205"/>
                  </a:lnTo>
                  <a:lnTo>
                    <a:pt x="325" y="202"/>
                  </a:lnTo>
                  <a:lnTo>
                    <a:pt x="327" y="202"/>
                  </a:lnTo>
                  <a:lnTo>
                    <a:pt x="331" y="202"/>
                  </a:lnTo>
                  <a:lnTo>
                    <a:pt x="334" y="200"/>
                  </a:lnTo>
                  <a:lnTo>
                    <a:pt x="336" y="198"/>
                  </a:lnTo>
                  <a:lnTo>
                    <a:pt x="338" y="196"/>
                  </a:lnTo>
                  <a:lnTo>
                    <a:pt x="342" y="188"/>
                  </a:lnTo>
                  <a:lnTo>
                    <a:pt x="346" y="186"/>
                  </a:lnTo>
                  <a:lnTo>
                    <a:pt x="346" y="184"/>
                  </a:lnTo>
                  <a:lnTo>
                    <a:pt x="344" y="182"/>
                  </a:lnTo>
                  <a:lnTo>
                    <a:pt x="344" y="181"/>
                  </a:lnTo>
                  <a:lnTo>
                    <a:pt x="344" y="179"/>
                  </a:lnTo>
                  <a:lnTo>
                    <a:pt x="346" y="177"/>
                  </a:lnTo>
                  <a:lnTo>
                    <a:pt x="346" y="175"/>
                  </a:lnTo>
                  <a:lnTo>
                    <a:pt x="348" y="173"/>
                  </a:lnTo>
                  <a:lnTo>
                    <a:pt x="348" y="171"/>
                  </a:lnTo>
                  <a:lnTo>
                    <a:pt x="348" y="169"/>
                  </a:lnTo>
                  <a:lnTo>
                    <a:pt x="348" y="165"/>
                  </a:lnTo>
                  <a:lnTo>
                    <a:pt x="350" y="163"/>
                  </a:lnTo>
                  <a:lnTo>
                    <a:pt x="350" y="161"/>
                  </a:lnTo>
                  <a:lnTo>
                    <a:pt x="350" y="159"/>
                  </a:lnTo>
                  <a:lnTo>
                    <a:pt x="354" y="159"/>
                  </a:lnTo>
                  <a:lnTo>
                    <a:pt x="358" y="161"/>
                  </a:lnTo>
                  <a:lnTo>
                    <a:pt x="359" y="161"/>
                  </a:lnTo>
                  <a:lnTo>
                    <a:pt x="361" y="161"/>
                  </a:lnTo>
                  <a:lnTo>
                    <a:pt x="363" y="161"/>
                  </a:lnTo>
                  <a:lnTo>
                    <a:pt x="363" y="159"/>
                  </a:lnTo>
                  <a:lnTo>
                    <a:pt x="367" y="159"/>
                  </a:lnTo>
                  <a:lnTo>
                    <a:pt x="373" y="163"/>
                  </a:lnTo>
                  <a:lnTo>
                    <a:pt x="375" y="165"/>
                  </a:lnTo>
                  <a:lnTo>
                    <a:pt x="377" y="165"/>
                  </a:lnTo>
                  <a:lnTo>
                    <a:pt x="379" y="165"/>
                  </a:lnTo>
                  <a:lnTo>
                    <a:pt x="381" y="165"/>
                  </a:lnTo>
                  <a:lnTo>
                    <a:pt x="390" y="163"/>
                  </a:lnTo>
                  <a:lnTo>
                    <a:pt x="392" y="163"/>
                  </a:lnTo>
                  <a:lnTo>
                    <a:pt x="394" y="163"/>
                  </a:lnTo>
                  <a:lnTo>
                    <a:pt x="398" y="163"/>
                  </a:lnTo>
                  <a:lnTo>
                    <a:pt x="402" y="161"/>
                  </a:lnTo>
                  <a:lnTo>
                    <a:pt x="407" y="161"/>
                  </a:lnTo>
                  <a:lnTo>
                    <a:pt x="411" y="159"/>
                  </a:lnTo>
                  <a:lnTo>
                    <a:pt x="415" y="161"/>
                  </a:lnTo>
                  <a:lnTo>
                    <a:pt x="417" y="161"/>
                  </a:lnTo>
                  <a:lnTo>
                    <a:pt x="423" y="161"/>
                  </a:lnTo>
                  <a:lnTo>
                    <a:pt x="425" y="161"/>
                  </a:lnTo>
                  <a:lnTo>
                    <a:pt x="429" y="161"/>
                  </a:lnTo>
                  <a:lnTo>
                    <a:pt x="432" y="161"/>
                  </a:lnTo>
                  <a:lnTo>
                    <a:pt x="434" y="161"/>
                  </a:lnTo>
                  <a:lnTo>
                    <a:pt x="434" y="163"/>
                  </a:lnTo>
                  <a:lnTo>
                    <a:pt x="434" y="165"/>
                  </a:lnTo>
                  <a:lnTo>
                    <a:pt x="434" y="169"/>
                  </a:lnTo>
                  <a:lnTo>
                    <a:pt x="434" y="173"/>
                  </a:lnTo>
                  <a:lnTo>
                    <a:pt x="434" y="177"/>
                  </a:lnTo>
                  <a:lnTo>
                    <a:pt x="434" y="179"/>
                  </a:lnTo>
                  <a:lnTo>
                    <a:pt x="434" y="181"/>
                  </a:lnTo>
                  <a:lnTo>
                    <a:pt x="436" y="182"/>
                  </a:lnTo>
                  <a:lnTo>
                    <a:pt x="442" y="186"/>
                  </a:lnTo>
                  <a:lnTo>
                    <a:pt x="442" y="188"/>
                  </a:lnTo>
                  <a:close/>
                  <a:moveTo>
                    <a:pt x="377" y="129"/>
                  </a:moveTo>
                  <a:lnTo>
                    <a:pt x="375" y="129"/>
                  </a:lnTo>
                  <a:lnTo>
                    <a:pt x="373" y="125"/>
                  </a:lnTo>
                  <a:lnTo>
                    <a:pt x="369" y="125"/>
                  </a:lnTo>
                  <a:lnTo>
                    <a:pt x="369" y="123"/>
                  </a:lnTo>
                  <a:lnTo>
                    <a:pt x="363" y="123"/>
                  </a:lnTo>
                  <a:lnTo>
                    <a:pt x="361" y="125"/>
                  </a:lnTo>
                  <a:lnTo>
                    <a:pt x="358" y="125"/>
                  </a:lnTo>
                  <a:lnTo>
                    <a:pt x="356" y="125"/>
                  </a:lnTo>
                  <a:lnTo>
                    <a:pt x="354" y="125"/>
                  </a:lnTo>
                  <a:lnTo>
                    <a:pt x="350" y="127"/>
                  </a:lnTo>
                  <a:lnTo>
                    <a:pt x="348" y="125"/>
                  </a:lnTo>
                  <a:lnTo>
                    <a:pt x="348" y="127"/>
                  </a:lnTo>
                  <a:lnTo>
                    <a:pt x="346" y="127"/>
                  </a:lnTo>
                  <a:lnTo>
                    <a:pt x="340" y="129"/>
                  </a:lnTo>
                  <a:lnTo>
                    <a:pt x="338" y="129"/>
                  </a:lnTo>
                  <a:lnTo>
                    <a:pt x="338" y="131"/>
                  </a:lnTo>
                  <a:lnTo>
                    <a:pt x="336" y="134"/>
                  </a:lnTo>
                  <a:lnTo>
                    <a:pt x="336" y="136"/>
                  </a:lnTo>
                  <a:lnTo>
                    <a:pt x="336" y="138"/>
                  </a:lnTo>
                  <a:lnTo>
                    <a:pt x="334" y="148"/>
                  </a:lnTo>
                  <a:lnTo>
                    <a:pt x="333" y="150"/>
                  </a:lnTo>
                  <a:lnTo>
                    <a:pt x="331" y="148"/>
                  </a:lnTo>
                  <a:lnTo>
                    <a:pt x="331" y="146"/>
                  </a:lnTo>
                  <a:lnTo>
                    <a:pt x="331" y="144"/>
                  </a:lnTo>
                  <a:lnTo>
                    <a:pt x="329" y="144"/>
                  </a:lnTo>
                  <a:lnTo>
                    <a:pt x="329" y="142"/>
                  </a:lnTo>
                  <a:lnTo>
                    <a:pt x="329" y="140"/>
                  </a:lnTo>
                  <a:lnTo>
                    <a:pt x="329" y="138"/>
                  </a:lnTo>
                  <a:lnTo>
                    <a:pt x="327" y="138"/>
                  </a:lnTo>
                  <a:lnTo>
                    <a:pt x="327" y="140"/>
                  </a:lnTo>
                  <a:lnTo>
                    <a:pt x="327" y="142"/>
                  </a:lnTo>
                  <a:lnTo>
                    <a:pt x="325" y="142"/>
                  </a:lnTo>
                  <a:lnTo>
                    <a:pt x="321" y="140"/>
                  </a:lnTo>
                  <a:lnTo>
                    <a:pt x="323" y="140"/>
                  </a:lnTo>
                  <a:lnTo>
                    <a:pt x="323" y="138"/>
                  </a:lnTo>
                  <a:lnTo>
                    <a:pt x="321" y="138"/>
                  </a:lnTo>
                  <a:lnTo>
                    <a:pt x="319" y="138"/>
                  </a:lnTo>
                  <a:lnTo>
                    <a:pt x="310" y="138"/>
                  </a:lnTo>
                  <a:lnTo>
                    <a:pt x="304" y="142"/>
                  </a:lnTo>
                  <a:lnTo>
                    <a:pt x="298" y="148"/>
                  </a:lnTo>
                  <a:lnTo>
                    <a:pt x="296" y="148"/>
                  </a:lnTo>
                  <a:lnTo>
                    <a:pt x="294" y="148"/>
                  </a:lnTo>
                  <a:lnTo>
                    <a:pt x="288" y="148"/>
                  </a:lnTo>
                  <a:lnTo>
                    <a:pt x="283" y="150"/>
                  </a:lnTo>
                  <a:lnTo>
                    <a:pt x="279" y="154"/>
                  </a:lnTo>
                  <a:lnTo>
                    <a:pt x="277" y="156"/>
                  </a:lnTo>
                  <a:lnTo>
                    <a:pt x="277" y="157"/>
                  </a:lnTo>
                  <a:lnTo>
                    <a:pt x="277" y="159"/>
                  </a:lnTo>
                  <a:lnTo>
                    <a:pt x="277" y="161"/>
                  </a:lnTo>
                  <a:lnTo>
                    <a:pt x="279" y="165"/>
                  </a:lnTo>
                  <a:lnTo>
                    <a:pt x="273" y="165"/>
                  </a:lnTo>
                  <a:lnTo>
                    <a:pt x="271" y="167"/>
                  </a:lnTo>
                  <a:lnTo>
                    <a:pt x="269" y="165"/>
                  </a:lnTo>
                  <a:lnTo>
                    <a:pt x="267" y="165"/>
                  </a:lnTo>
                  <a:lnTo>
                    <a:pt x="265" y="167"/>
                  </a:lnTo>
                  <a:lnTo>
                    <a:pt x="263" y="169"/>
                  </a:lnTo>
                  <a:lnTo>
                    <a:pt x="261" y="171"/>
                  </a:lnTo>
                  <a:lnTo>
                    <a:pt x="260" y="171"/>
                  </a:lnTo>
                  <a:lnTo>
                    <a:pt x="258" y="171"/>
                  </a:lnTo>
                  <a:lnTo>
                    <a:pt x="258" y="169"/>
                  </a:lnTo>
                  <a:lnTo>
                    <a:pt x="256" y="169"/>
                  </a:lnTo>
                  <a:lnTo>
                    <a:pt x="250" y="171"/>
                  </a:lnTo>
                  <a:lnTo>
                    <a:pt x="248" y="173"/>
                  </a:lnTo>
                  <a:lnTo>
                    <a:pt x="246" y="173"/>
                  </a:lnTo>
                  <a:lnTo>
                    <a:pt x="242" y="171"/>
                  </a:lnTo>
                  <a:lnTo>
                    <a:pt x="242" y="169"/>
                  </a:lnTo>
                  <a:lnTo>
                    <a:pt x="242" y="167"/>
                  </a:lnTo>
                  <a:lnTo>
                    <a:pt x="242" y="165"/>
                  </a:lnTo>
                  <a:lnTo>
                    <a:pt x="240" y="165"/>
                  </a:lnTo>
                  <a:lnTo>
                    <a:pt x="238" y="165"/>
                  </a:lnTo>
                  <a:lnTo>
                    <a:pt x="237" y="165"/>
                  </a:lnTo>
                  <a:lnTo>
                    <a:pt x="235" y="167"/>
                  </a:lnTo>
                  <a:lnTo>
                    <a:pt x="233" y="169"/>
                  </a:lnTo>
                  <a:lnTo>
                    <a:pt x="233" y="171"/>
                  </a:lnTo>
                  <a:lnTo>
                    <a:pt x="235" y="175"/>
                  </a:lnTo>
                  <a:lnTo>
                    <a:pt x="235" y="177"/>
                  </a:lnTo>
                  <a:lnTo>
                    <a:pt x="233" y="177"/>
                  </a:lnTo>
                  <a:lnTo>
                    <a:pt x="233" y="181"/>
                  </a:lnTo>
                  <a:lnTo>
                    <a:pt x="235" y="182"/>
                  </a:lnTo>
                  <a:lnTo>
                    <a:pt x="235" y="184"/>
                  </a:lnTo>
                  <a:lnTo>
                    <a:pt x="235" y="188"/>
                  </a:lnTo>
                  <a:lnTo>
                    <a:pt x="235" y="190"/>
                  </a:lnTo>
                  <a:lnTo>
                    <a:pt x="233" y="192"/>
                  </a:lnTo>
                  <a:lnTo>
                    <a:pt x="231" y="192"/>
                  </a:lnTo>
                  <a:lnTo>
                    <a:pt x="229" y="194"/>
                  </a:lnTo>
                  <a:lnTo>
                    <a:pt x="227" y="194"/>
                  </a:lnTo>
                  <a:lnTo>
                    <a:pt x="227" y="196"/>
                  </a:lnTo>
                  <a:lnTo>
                    <a:pt x="223" y="196"/>
                  </a:lnTo>
                  <a:lnTo>
                    <a:pt x="219" y="198"/>
                  </a:lnTo>
                  <a:lnTo>
                    <a:pt x="215" y="202"/>
                  </a:lnTo>
                  <a:lnTo>
                    <a:pt x="213" y="202"/>
                  </a:lnTo>
                  <a:lnTo>
                    <a:pt x="212" y="202"/>
                  </a:lnTo>
                  <a:lnTo>
                    <a:pt x="208" y="202"/>
                  </a:lnTo>
                  <a:lnTo>
                    <a:pt x="206" y="202"/>
                  </a:lnTo>
                  <a:lnTo>
                    <a:pt x="202" y="202"/>
                  </a:lnTo>
                  <a:lnTo>
                    <a:pt x="202" y="200"/>
                  </a:lnTo>
                  <a:lnTo>
                    <a:pt x="200" y="198"/>
                  </a:lnTo>
                  <a:lnTo>
                    <a:pt x="198" y="198"/>
                  </a:lnTo>
                  <a:lnTo>
                    <a:pt x="196" y="198"/>
                  </a:lnTo>
                  <a:lnTo>
                    <a:pt x="196" y="196"/>
                  </a:lnTo>
                  <a:lnTo>
                    <a:pt x="194" y="194"/>
                  </a:lnTo>
                  <a:lnTo>
                    <a:pt x="192" y="192"/>
                  </a:lnTo>
                  <a:lnTo>
                    <a:pt x="189" y="192"/>
                  </a:lnTo>
                  <a:lnTo>
                    <a:pt x="185" y="192"/>
                  </a:lnTo>
                  <a:lnTo>
                    <a:pt x="181" y="188"/>
                  </a:lnTo>
                  <a:lnTo>
                    <a:pt x="179" y="188"/>
                  </a:lnTo>
                  <a:lnTo>
                    <a:pt x="177" y="190"/>
                  </a:lnTo>
                  <a:lnTo>
                    <a:pt x="175" y="190"/>
                  </a:lnTo>
                  <a:lnTo>
                    <a:pt x="173" y="190"/>
                  </a:lnTo>
                  <a:lnTo>
                    <a:pt x="173" y="192"/>
                  </a:lnTo>
                  <a:lnTo>
                    <a:pt x="175" y="192"/>
                  </a:lnTo>
                  <a:lnTo>
                    <a:pt x="177" y="192"/>
                  </a:lnTo>
                  <a:lnTo>
                    <a:pt x="179" y="194"/>
                  </a:lnTo>
                  <a:lnTo>
                    <a:pt x="181" y="198"/>
                  </a:lnTo>
                  <a:lnTo>
                    <a:pt x="183" y="198"/>
                  </a:lnTo>
                  <a:lnTo>
                    <a:pt x="187" y="196"/>
                  </a:lnTo>
                  <a:lnTo>
                    <a:pt x="190" y="200"/>
                  </a:lnTo>
                  <a:lnTo>
                    <a:pt x="190" y="202"/>
                  </a:lnTo>
                  <a:lnTo>
                    <a:pt x="190" y="204"/>
                  </a:lnTo>
                  <a:lnTo>
                    <a:pt x="189" y="205"/>
                  </a:lnTo>
                  <a:lnTo>
                    <a:pt x="181" y="211"/>
                  </a:lnTo>
                  <a:lnTo>
                    <a:pt x="177" y="215"/>
                  </a:lnTo>
                  <a:lnTo>
                    <a:pt x="173" y="213"/>
                  </a:lnTo>
                  <a:lnTo>
                    <a:pt x="171" y="213"/>
                  </a:lnTo>
                  <a:lnTo>
                    <a:pt x="167" y="215"/>
                  </a:lnTo>
                  <a:lnTo>
                    <a:pt x="164" y="215"/>
                  </a:lnTo>
                  <a:lnTo>
                    <a:pt x="162" y="213"/>
                  </a:lnTo>
                  <a:lnTo>
                    <a:pt x="162" y="211"/>
                  </a:lnTo>
                  <a:lnTo>
                    <a:pt x="162" y="207"/>
                  </a:lnTo>
                  <a:lnTo>
                    <a:pt x="160" y="207"/>
                  </a:lnTo>
                  <a:lnTo>
                    <a:pt x="160" y="209"/>
                  </a:lnTo>
                  <a:lnTo>
                    <a:pt x="158" y="211"/>
                  </a:lnTo>
                  <a:lnTo>
                    <a:pt x="156" y="211"/>
                  </a:lnTo>
                  <a:lnTo>
                    <a:pt x="154" y="211"/>
                  </a:lnTo>
                  <a:lnTo>
                    <a:pt x="154" y="209"/>
                  </a:lnTo>
                  <a:lnTo>
                    <a:pt x="154" y="207"/>
                  </a:lnTo>
                  <a:lnTo>
                    <a:pt x="152" y="207"/>
                  </a:lnTo>
                  <a:lnTo>
                    <a:pt x="152" y="205"/>
                  </a:lnTo>
                  <a:lnTo>
                    <a:pt x="154" y="204"/>
                  </a:lnTo>
                  <a:lnTo>
                    <a:pt x="156" y="204"/>
                  </a:lnTo>
                  <a:lnTo>
                    <a:pt x="158" y="202"/>
                  </a:lnTo>
                  <a:lnTo>
                    <a:pt x="162" y="198"/>
                  </a:lnTo>
                  <a:lnTo>
                    <a:pt x="162" y="188"/>
                  </a:lnTo>
                  <a:lnTo>
                    <a:pt x="162" y="186"/>
                  </a:lnTo>
                  <a:lnTo>
                    <a:pt x="160" y="190"/>
                  </a:lnTo>
                  <a:lnTo>
                    <a:pt x="158" y="192"/>
                  </a:lnTo>
                  <a:lnTo>
                    <a:pt x="158" y="194"/>
                  </a:lnTo>
                  <a:lnTo>
                    <a:pt x="156" y="196"/>
                  </a:lnTo>
                  <a:lnTo>
                    <a:pt x="156" y="198"/>
                  </a:lnTo>
                  <a:lnTo>
                    <a:pt x="154" y="200"/>
                  </a:lnTo>
                  <a:lnTo>
                    <a:pt x="150" y="202"/>
                  </a:lnTo>
                  <a:lnTo>
                    <a:pt x="148" y="204"/>
                  </a:lnTo>
                  <a:lnTo>
                    <a:pt x="144" y="202"/>
                  </a:lnTo>
                  <a:lnTo>
                    <a:pt x="142" y="200"/>
                  </a:lnTo>
                  <a:lnTo>
                    <a:pt x="142" y="198"/>
                  </a:lnTo>
                  <a:lnTo>
                    <a:pt x="140" y="198"/>
                  </a:lnTo>
                  <a:lnTo>
                    <a:pt x="139" y="200"/>
                  </a:lnTo>
                  <a:lnTo>
                    <a:pt x="139" y="202"/>
                  </a:lnTo>
                  <a:lnTo>
                    <a:pt x="140" y="204"/>
                  </a:lnTo>
                  <a:lnTo>
                    <a:pt x="140" y="205"/>
                  </a:lnTo>
                  <a:lnTo>
                    <a:pt x="139" y="205"/>
                  </a:lnTo>
                  <a:lnTo>
                    <a:pt x="135" y="209"/>
                  </a:lnTo>
                  <a:lnTo>
                    <a:pt x="133" y="207"/>
                  </a:lnTo>
                  <a:lnTo>
                    <a:pt x="131" y="205"/>
                  </a:lnTo>
                  <a:lnTo>
                    <a:pt x="127" y="204"/>
                  </a:lnTo>
                  <a:lnTo>
                    <a:pt x="123" y="204"/>
                  </a:lnTo>
                  <a:lnTo>
                    <a:pt x="121" y="205"/>
                  </a:lnTo>
                  <a:lnTo>
                    <a:pt x="123" y="209"/>
                  </a:lnTo>
                  <a:lnTo>
                    <a:pt x="121" y="213"/>
                  </a:lnTo>
                  <a:lnTo>
                    <a:pt x="121" y="215"/>
                  </a:lnTo>
                  <a:lnTo>
                    <a:pt x="117" y="217"/>
                  </a:lnTo>
                  <a:lnTo>
                    <a:pt x="116" y="217"/>
                  </a:lnTo>
                  <a:lnTo>
                    <a:pt x="112" y="215"/>
                  </a:lnTo>
                  <a:lnTo>
                    <a:pt x="110" y="215"/>
                  </a:lnTo>
                  <a:lnTo>
                    <a:pt x="108" y="213"/>
                  </a:lnTo>
                  <a:lnTo>
                    <a:pt x="106" y="211"/>
                  </a:lnTo>
                  <a:lnTo>
                    <a:pt x="104" y="211"/>
                  </a:lnTo>
                  <a:lnTo>
                    <a:pt x="100" y="213"/>
                  </a:lnTo>
                  <a:lnTo>
                    <a:pt x="100" y="211"/>
                  </a:lnTo>
                  <a:lnTo>
                    <a:pt x="98" y="211"/>
                  </a:lnTo>
                  <a:lnTo>
                    <a:pt x="96" y="211"/>
                  </a:lnTo>
                  <a:lnTo>
                    <a:pt x="96" y="209"/>
                  </a:lnTo>
                  <a:lnTo>
                    <a:pt x="94" y="209"/>
                  </a:lnTo>
                  <a:lnTo>
                    <a:pt x="91" y="209"/>
                  </a:lnTo>
                  <a:lnTo>
                    <a:pt x="89" y="209"/>
                  </a:lnTo>
                  <a:lnTo>
                    <a:pt x="89" y="211"/>
                  </a:lnTo>
                  <a:lnTo>
                    <a:pt x="92" y="215"/>
                  </a:lnTo>
                  <a:lnTo>
                    <a:pt x="91" y="217"/>
                  </a:lnTo>
                  <a:lnTo>
                    <a:pt x="87" y="217"/>
                  </a:lnTo>
                  <a:lnTo>
                    <a:pt x="85" y="217"/>
                  </a:lnTo>
                  <a:lnTo>
                    <a:pt x="83" y="217"/>
                  </a:lnTo>
                  <a:lnTo>
                    <a:pt x="79" y="221"/>
                  </a:lnTo>
                  <a:lnTo>
                    <a:pt x="75" y="225"/>
                  </a:lnTo>
                  <a:lnTo>
                    <a:pt x="75" y="227"/>
                  </a:lnTo>
                  <a:lnTo>
                    <a:pt x="71" y="228"/>
                  </a:lnTo>
                  <a:lnTo>
                    <a:pt x="66" y="228"/>
                  </a:lnTo>
                  <a:lnTo>
                    <a:pt x="64" y="228"/>
                  </a:lnTo>
                  <a:lnTo>
                    <a:pt x="62" y="228"/>
                  </a:lnTo>
                  <a:lnTo>
                    <a:pt x="62" y="232"/>
                  </a:lnTo>
                  <a:lnTo>
                    <a:pt x="64" y="232"/>
                  </a:lnTo>
                  <a:lnTo>
                    <a:pt x="66" y="234"/>
                  </a:lnTo>
                  <a:lnTo>
                    <a:pt x="66" y="238"/>
                  </a:lnTo>
                  <a:lnTo>
                    <a:pt x="64" y="238"/>
                  </a:lnTo>
                  <a:lnTo>
                    <a:pt x="62" y="240"/>
                  </a:lnTo>
                  <a:lnTo>
                    <a:pt x="60" y="240"/>
                  </a:lnTo>
                  <a:lnTo>
                    <a:pt x="60" y="242"/>
                  </a:lnTo>
                  <a:lnTo>
                    <a:pt x="58" y="246"/>
                  </a:lnTo>
                  <a:lnTo>
                    <a:pt x="58" y="248"/>
                  </a:lnTo>
                  <a:lnTo>
                    <a:pt x="60" y="248"/>
                  </a:lnTo>
                  <a:lnTo>
                    <a:pt x="62" y="248"/>
                  </a:lnTo>
                  <a:lnTo>
                    <a:pt x="64" y="248"/>
                  </a:lnTo>
                  <a:lnTo>
                    <a:pt x="69" y="244"/>
                  </a:lnTo>
                  <a:lnTo>
                    <a:pt x="71" y="246"/>
                  </a:lnTo>
                  <a:lnTo>
                    <a:pt x="71" y="248"/>
                  </a:lnTo>
                  <a:lnTo>
                    <a:pt x="75" y="250"/>
                  </a:lnTo>
                  <a:lnTo>
                    <a:pt x="75" y="252"/>
                  </a:lnTo>
                  <a:lnTo>
                    <a:pt x="79" y="255"/>
                  </a:lnTo>
                  <a:lnTo>
                    <a:pt x="81" y="255"/>
                  </a:lnTo>
                  <a:lnTo>
                    <a:pt x="83" y="255"/>
                  </a:lnTo>
                  <a:lnTo>
                    <a:pt x="85" y="255"/>
                  </a:lnTo>
                  <a:lnTo>
                    <a:pt x="85" y="259"/>
                  </a:lnTo>
                  <a:lnTo>
                    <a:pt x="87" y="259"/>
                  </a:lnTo>
                  <a:lnTo>
                    <a:pt x="91" y="259"/>
                  </a:lnTo>
                  <a:lnTo>
                    <a:pt x="89" y="267"/>
                  </a:lnTo>
                  <a:lnTo>
                    <a:pt x="89" y="271"/>
                  </a:lnTo>
                  <a:lnTo>
                    <a:pt x="92" y="276"/>
                  </a:lnTo>
                  <a:lnTo>
                    <a:pt x="94" y="278"/>
                  </a:lnTo>
                  <a:lnTo>
                    <a:pt x="96" y="276"/>
                  </a:lnTo>
                  <a:lnTo>
                    <a:pt x="96" y="278"/>
                  </a:lnTo>
                  <a:lnTo>
                    <a:pt x="96" y="280"/>
                  </a:lnTo>
                  <a:lnTo>
                    <a:pt x="96" y="282"/>
                  </a:lnTo>
                  <a:lnTo>
                    <a:pt x="98" y="282"/>
                  </a:lnTo>
                  <a:lnTo>
                    <a:pt x="98" y="284"/>
                  </a:lnTo>
                  <a:lnTo>
                    <a:pt x="98" y="286"/>
                  </a:lnTo>
                  <a:lnTo>
                    <a:pt x="98" y="290"/>
                  </a:lnTo>
                  <a:lnTo>
                    <a:pt x="98" y="292"/>
                  </a:lnTo>
                  <a:lnTo>
                    <a:pt x="98" y="294"/>
                  </a:lnTo>
                  <a:lnTo>
                    <a:pt x="98" y="298"/>
                  </a:lnTo>
                  <a:lnTo>
                    <a:pt x="96" y="298"/>
                  </a:lnTo>
                  <a:lnTo>
                    <a:pt x="96" y="300"/>
                  </a:lnTo>
                  <a:lnTo>
                    <a:pt x="98" y="300"/>
                  </a:lnTo>
                  <a:lnTo>
                    <a:pt x="98" y="301"/>
                  </a:lnTo>
                  <a:lnTo>
                    <a:pt x="98" y="303"/>
                  </a:lnTo>
                  <a:lnTo>
                    <a:pt x="87" y="294"/>
                  </a:lnTo>
                  <a:lnTo>
                    <a:pt x="77" y="309"/>
                  </a:lnTo>
                  <a:lnTo>
                    <a:pt x="56" y="294"/>
                  </a:lnTo>
                  <a:lnTo>
                    <a:pt x="48" y="303"/>
                  </a:lnTo>
                  <a:lnTo>
                    <a:pt x="19" y="284"/>
                  </a:lnTo>
                  <a:lnTo>
                    <a:pt x="0" y="269"/>
                  </a:lnTo>
                  <a:lnTo>
                    <a:pt x="8" y="259"/>
                  </a:lnTo>
                  <a:lnTo>
                    <a:pt x="4" y="257"/>
                  </a:lnTo>
                  <a:lnTo>
                    <a:pt x="33" y="219"/>
                  </a:lnTo>
                  <a:lnTo>
                    <a:pt x="29" y="217"/>
                  </a:lnTo>
                  <a:lnTo>
                    <a:pt x="44" y="196"/>
                  </a:lnTo>
                  <a:lnTo>
                    <a:pt x="64" y="209"/>
                  </a:lnTo>
                  <a:lnTo>
                    <a:pt x="77" y="190"/>
                  </a:lnTo>
                  <a:lnTo>
                    <a:pt x="94" y="202"/>
                  </a:lnTo>
                  <a:lnTo>
                    <a:pt x="102" y="192"/>
                  </a:lnTo>
                  <a:lnTo>
                    <a:pt x="112" y="198"/>
                  </a:lnTo>
                  <a:lnTo>
                    <a:pt x="125" y="179"/>
                  </a:lnTo>
                  <a:lnTo>
                    <a:pt x="135" y="184"/>
                  </a:lnTo>
                  <a:lnTo>
                    <a:pt x="142" y="175"/>
                  </a:lnTo>
                  <a:lnTo>
                    <a:pt x="150" y="181"/>
                  </a:lnTo>
                  <a:lnTo>
                    <a:pt x="175" y="142"/>
                  </a:lnTo>
                  <a:lnTo>
                    <a:pt x="183" y="146"/>
                  </a:lnTo>
                  <a:lnTo>
                    <a:pt x="212" y="106"/>
                  </a:lnTo>
                  <a:lnTo>
                    <a:pt x="219" y="111"/>
                  </a:lnTo>
                  <a:lnTo>
                    <a:pt x="246" y="71"/>
                  </a:lnTo>
                  <a:lnTo>
                    <a:pt x="250" y="62"/>
                  </a:lnTo>
                  <a:lnTo>
                    <a:pt x="269" y="35"/>
                  </a:lnTo>
                  <a:lnTo>
                    <a:pt x="265" y="33"/>
                  </a:lnTo>
                  <a:lnTo>
                    <a:pt x="288" y="0"/>
                  </a:lnTo>
                  <a:lnTo>
                    <a:pt x="315" y="19"/>
                  </a:lnTo>
                  <a:lnTo>
                    <a:pt x="409" y="83"/>
                  </a:lnTo>
                  <a:lnTo>
                    <a:pt x="396" y="102"/>
                  </a:lnTo>
                  <a:lnTo>
                    <a:pt x="415" y="115"/>
                  </a:lnTo>
                  <a:lnTo>
                    <a:pt x="411" y="121"/>
                  </a:lnTo>
                  <a:lnTo>
                    <a:pt x="409" y="121"/>
                  </a:lnTo>
                  <a:lnTo>
                    <a:pt x="407" y="121"/>
                  </a:lnTo>
                  <a:lnTo>
                    <a:pt x="402" y="125"/>
                  </a:lnTo>
                  <a:lnTo>
                    <a:pt x="396" y="129"/>
                  </a:lnTo>
                  <a:lnTo>
                    <a:pt x="394" y="129"/>
                  </a:lnTo>
                  <a:lnTo>
                    <a:pt x="392" y="131"/>
                  </a:lnTo>
                  <a:lnTo>
                    <a:pt x="390" y="131"/>
                  </a:lnTo>
                  <a:lnTo>
                    <a:pt x="388" y="131"/>
                  </a:lnTo>
                  <a:lnTo>
                    <a:pt x="384" y="129"/>
                  </a:lnTo>
                  <a:lnTo>
                    <a:pt x="381" y="129"/>
                  </a:lnTo>
                  <a:lnTo>
                    <a:pt x="379" y="129"/>
                  </a:lnTo>
                  <a:lnTo>
                    <a:pt x="377" y="129"/>
                  </a:lnTo>
                  <a:close/>
                </a:path>
              </a:pathLst>
            </a:custGeom>
            <a:solidFill>
              <a:srgbClr val="91FF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34" name="Freeform 6336"/>
            <p:cNvSpPr>
              <a:spLocks noEditPoints="1"/>
            </p:cNvSpPr>
            <p:nvPr/>
          </p:nvSpPr>
          <p:spPr bwMode="auto">
            <a:xfrm>
              <a:off x="6435726" y="3270250"/>
              <a:ext cx="811213" cy="560388"/>
            </a:xfrm>
            <a:custGeom>
              <a:avLst/>
              <a:gdLst>
                <a:gd name="T0" fmla="*/ 467 w 511"/>
                <a:gd name="T1" fmla="*/ 190 h 353"/>
                <a:gd name="T2" fmla="*/ 454 w 511"/>
                <a:gd name="T3" fmla="*/ 349 h 353"/>
                <a:gd name="T4" fmla="*/ 440 w 511"/>
                <a:gd name="T5" fmla="*/ 344 h 353"/>
                <a:gd name="T6" fmla="*/ 431 w 511"/>
                <a:gd name="T7" fmla="*/ 332 h 353"/>
                <a:gd name="T8" fmla="*/ 419 w 511"/>
                <a:gd name="T9" fmla="*/ 332 h 353"/>
                <a:gd name="T10" fmla="*/ 404 w 511"/>
                <a:gd name="T11" fmla="*/ 319 h 353"/>
                <a:gd name="T12" fmla="*/ 373 w 511"/>
                <a:gd name="T13" fmla="*/ 338 h 353"/>
                <a:gd name="T14" fmla="*/ 359 w 511"/>
                <a:gd name="T15" fmla="*/ 324 h 353"/>
                <a:gd name="T16" fmla="*/ 331 w 511"/>
                <a:gd name="T17" fmla="*/ 342 h 353"/>
                <a:gd name="T18" fmla="*/ 308 w 511"/>
                <a:gd name="T19" fmla="*/ 342 h 353"/>
                <a:gd name="T20" fmla="*/ 311 w 511"/>
                <a:gd name="T21" fmla="*/ 324 h 353"/>
                <a:gd name="T22" fmla="*/ 302 w 511"/>
                <a:gd name="T23" fmla="*/ 338 h 353"/>
                <a:gd name="T24" fmla="*/ 285 w 511"/>
                <a:gd name="T25" fmla="*/ 340 h 353"/>
                <a:gd name="T26" fmla="*/ 261 w 511"/>
                <a:gd name="T27" fmla="*/ 349 h 353"/>
                <a:gd name="T28" fmla="*/ 261 w 511"/>
                <a:gd name="T29" fmla="*/ 340 h 353"/>
                <a:gd name="T30" fmla="*/ 244 w 511"/>
                <a:gd name="T31" fmla="*/ 340 h 353"/>
                <a:gd name="T32" fmla="*/ 233 w 511"/>
                <a:gd name="T33" fmla="*/ 328 h 353"/>
                <a:gd name="T34" fmla="*/ 212 w 511"/>
                <a:gd name="T35" fmla="*/ 328 h 353"/>
                <a:gd name="T36" fmla="*/ 206 w 511"/>
                <a:gd name="T37" fmla="*/ 309 h 353"/>
                <a:gd name="T38" fmla="*/ 229 w 511"/>
                <a:gd name="T39" fmla="*/ 292 h 353"/>
                <a:gd name="T40" fmla="*/ 252 w 511"/>
                <a:gd name="T41" fmla="*/ 301 h 353"/>
                <a:gd name="T42" fmla="*/ 277 w 511"/>
                <a:gd name="T43" fmla="*/ 298 h 353"/>
                <a:gd name="T44" fmla="*/ 290 w 511"/>
                <a:gd name="T45" fmla="*/ 290 h 353"/>
                <a:gd name="T46" fmla="*/ 286 w 511"/>
                <a:gd name="T47" fmla="*/ 282 h 353"/>
                <a:gd name="T48" fmla="*/ 250 w 511"/>
                <a:gd name="T49" fmla="*/ 263 h 353"/>
                <a:gd name="T50" fmla="*/ 273 w 511"/>
                <a:gd name="T51" fmla="*/ 236 h 353"/>
                <a:gd name="T52" fmla="*/ 317 w 511"/>
                <a:gd name="T53" fmla="*/ 213 h 353"/>
                <a:gd name="T54" fmla="*/ 346 w 511"/>
                <a:gd name="T55" fmla="*/ 184 h 353"/>
                <a:gd name="T56" fmla="*/ 350 w 511"/>
                <a:gd name="T57" fmla="*/ 161 h 353"/>
                <a:gd name="T58" fmla="*/ 377 w 511"/>
                <a:gd name="T59" fmla="*/ 165 h 353"/>
                <a:gd name="T60" fmla="*/ 417 w 511"/>
                <a:gd name="T61" fmla="*/ 161 h 353"/>
                <a:gd name="T62" fmla="*/ 434 w 511"/>
                <a:gd name="T63" fmla="*/ 179 h 353"/>
                <a:gd name="T64" fmla="*/ 361 w 511"/>
                <a:gd name="T65" fmla="*/ 125 h 353"/>
                <a:gd name="T66" fmla="*/ 336 w 511"/>
                <a:gd name="T67" fmla="*/ 134 h 353"/>
                <a:gd name="T68" fmla="*/ 329 w 511"/>
                <a:gd name="T69" fmla="*/ 138 h 353"/>
                <a:gd name="T70" fmla="*/ 304 w 511"/>
                <a:gd name="T71" fmla="*/ 142 h 353"/>
                <a:gd name="T72" fmla="*/ 279 w 511"/>
                <a:gd name="T73" fmla="*/ 165 h 353"/>
                <a:gd name="T74" fmla="*/ 256 w 511"/>
                <a:gd name="T75" fmla="*/ 169 h 353"/>
                <a:gd name="T76" fmla="*/ 235 w 511"/>
                <a:gd name="T77" fmla="*/ 167 h 353"/>
                <a:gd name="T78" fmla="*/ 233 w 511"/>
                <a:gd name="T79" fmla="*/ 192 h 353"/>
                <a:gd name="T80" fmla="*/ 206 w 511"/>
                <a:gd name="T81" fmla="*/ 202 h 353"/>
                <a:gd name="T82" fmla="*/ 181 w 511"/>
                <a:gd name="T83" fmla="*/ 188 h 353"/>
                <a:gd name="T84" fmla="*/ 187 w 511"/>
                <a:gd name="T85" fmla="*/ 196 h 353"/>
                <a:gd name="T86" fmla="*/ 162 w 511"/>
                <a:gd name="T87" fmla="*/ 213 h 353"/>
                <a:gd name="T88" fmla="*/ 152 w 511"/>
                <a:gd name="T89" fmla="*/ 205 h 353"/>
                <a:gd name="T90" fmla="*/ 156 w 511"/>
                <a:gd name="T91" fmla="*/ 198 h 353"/>
                <a:gd name="T92" fmla="*/ 140 w 511"/>
                <a:gd name="T93" fmla="*/ 205 h 353"/>
                <a:gd name="T94" fmla="*/ 117 w 511"/>
                <a:gd name="T95" fmla="*/ 217 h 353"/>
                <a:gd name="T96" fmla="*/ 96 w 511"/>
                <a:gd name="T97" fmla="*/ 209 h 353"/>
                <a:gd name="T98" fmla="*/ 75 w 511"/>
                <a:gd name="T99" fmla="*/ 225 h 353"/>
                <a:gd name="T100" fmla="*/ 62 w 511"/>
                <a:gd name="T101" fmla="*/ 240 h 353"/>
                <a:gd name="T102" fmla="*/ 75 w 511"/>
                <a:gd name="T103" fmla="*/ 250 h 353"/>
                <a:gd name="T104" fmla="*/ 92 w 511"/>
                <a:gd name="T105" fmla="*/ 276 h 353"/>
                <a:gd name="T106" fmla="*/ 98 w 511"/>
                <a:gd name="T107" fmla="*/ 294 h 353"/>
                <a:gd name="T108" fmla="*/ 19 w 511"/>
                <a:gd name="T109" fmla="*/ 284 h 353"/>
                <a:gd name="T110" fmla="*/ 112 w 511"/>
                <a:gd name="T111" fmla="*/ 198 h 353"/>
                <a:gd name="T112" fmla="*/ 269 w 511"/>
                <a:gd name="T113" fmla="*/ 35 h 353"/>
                <a:gd name="T114" fmla="*/ 396 w 511"/>
                <a:gd name="T115" fmla="*/ 129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11" h="353">
                  <a:moveTo>
                    <a:pt x="442" y="188"/>
                  </a:moveTo>
                  <a:lnTo>
                    <a:pt x="444" y="188"/>
                  </a:lnTo>
                  <a:lnTo>
                    <a:pt x="450" y="190"/>
                  </a:lnTo>
                  <a:lnTo>
                    <a:pt x="454" y="190"/>
                  </a:lnTo>
                  <a:lnTo>
                    <a:pt x="457" y="188"/>
                  </a:lnTo>
                  <a:lnTo>
                    <a:pt x="459" y="188"/>
                  </a:lnTo>
                  <a:lnTo>
                    <a:pt x="459" y="190"/>
                  </a:lnTo>
                  <a:lnTo>
                    <a:pt x="461" y="190"/>
                  </a:lnTo>
                  <a:lnTo>
                    <a:pt x="463" y="192"/>
                  </a:lnTo>
                  <a:lnTo>
                    <a:pt x="463" y="194"/>
                  </a:lnTo>
                  <a:lnTo>
                    <a:pt x="467" y="190"/>
                  </a:lnTo>
                  <a:lnTo>
                    <a:pt x="482" y="213"/>
                  </a:lnTo>
                  <a:lnTo>
                    <a:pt x="492" y="221"/>
                  </a:lnTo>
                  <a:lnTo>
                    <a:pt x="498" y="232"/>
                  </a:lnTo>
                  <a:lnTo>
                    <a:pt x="488" y="246"/>
                  </a:lnTo>
                  <a:lnTo>
                    <a:pt x="505" y="257"/>
                  </a:lnTo>
                  <a:lnTo>
                    <a:pt x="511" y="259"/>
                  </a:lnTo>
                  <a:lnTo>
                    <a:pt x="488" y="296"/>
                  </a:lnTo>
                  <a:lnTo>
                    <a:pt x="494" y="300"/>
                  </a:lnTo>
                  <a:lnTo>
                    <a:pt x="459" y="353"/>
                  </a:lnTo>
                  <a:lnTo>
                    <a:pt x="452" y="351"/>
                  </a:lnTo>
                  <a:lnTo>
                    <a:pt x="454" y="349"/>
                  </a:lnTo>
                  <a:lnTo>
                    <a:pt x="455" y="349"/>
                  </a:lnTo>
                  <a:lnTo>
                    <a:pt x="454" y="349"/>
                  </a:lnTo>
                  <a:lnTo>
                    <a:pt x="452" y="347"/>
                  </a:lnTo>
                  <a:lnTo>
                    <a:pt x="450" y="347"/>
                  </a:lnTo>
                  <a:lnTo>
                    <a:pt x="452" y="346"/>
                  </a:lnTo>
                  <a:lnTo>
                    <a:pt x="450" y="344"/>
                  </a:lnTo>
                  <a:lnTo>
                    <a:pt x="448" y="344"/>
                  </a:lnTo>
                  <a:lnTo>
                    <a:pt x="446" y="344"/>
                  </a:lnTo>
                  <a:lnTo>
                    <a:pt x="446" y="346"/>
                  </a:lnTo>
                  <a:lnTo>
                    <a:pt x="442" y="346"/>
                  </a:lnTo>
                  <a:lnTo>
                    <a:pt x="440" y="344"/>
                  </a:lnTo>
                  <a:lnTo>
                    <a:pt x="440" y="342"/>
                  </a:lnTo>
                  <a:lnTo>
                    <a:pt x="440" y="340"/>
                  </a:lnTo>
                  <a:lnTo>
                    <a:pt x="440" y="338"/>
                  </a:lnTo>
                  <a:lnTo>
                    <a:pt x="442" y="338"/>
                  </a:lnTo>
                  <a:lnTo>
                    <a:pt x="440" y="336"/>
                  </a:lnTo>
                  <a:lnTo>
                    <a:pt x="438" y="336"/>
                  </a:lnTo>
                  <a:lnTo>
                    <a:pt x="436" y="336"/>
                  </a:lnTo>
                  <a:lnTo>
                    <a:pt x="434" y="336"/>
                  </a:lnTo>
                  <a:lnTo>
                    <a:pt x="434" y="334"/>
                  </a:lnTo>
                  <a:lnTo>
                    <a:pt x="434" y="332"/>
                  </a:lnTo>
                  <a:lnTo>
                    <a:pt x="431" y="332"/>
                  </a:lnTo>
                  <a:lnTo>
                    <a:pt x="431" y="330"/>
                  </a:lnTo>
                  <a:lnTo>
                    <a:pt x="432" y="330"/>
                  </a:lnTo>
                  <a:lnTo>
                    <a:pt x="434" y="328"/>
                  </a:lnTo>
                  <a:lnTo>
                    <a:pt x="436" y="328"/>
                  </a:lnTo>
                  <a:lnTo>
                    <a:pt x="438" y="326"/>
                  </a:lnTo>
                  <a:lnTo>
                    <a:pt x="438" y="324"/>
                  </a:lnTo>
                  <a:lnTo>
                    <a:pt x="434" y="324"/>
                  </a:lnTo>
                  <a:lnTo>
                    <a:pt x="432" y="323"/>
                  </a:lnTo>
                  <a:lnTo>
                    <a:pt x="425" y="324"/>
                  </a:lnTo>
                  <a:lnTo>
                    <a:pt x="423" y="326"/>
                  </a:lnTo>
                  <a:lnTo>
                    <a:pt x="419" y="332"/>
                  </a:lnTo>
                  <a:lnTo>
                    <a:pt x="413" y="334"/>
                  </a:lnTo>
                  <a:lnTo>
                    <a:pt x="417" y="323"/>
                  </a:lnTo>
                  <a:lnTo>
                    <a:pt x="417" y="321"/>
                  </a:lnTo>
                  <a:lnTo>
                    <a:pt x="423" y="311"/>
                  </a:lnTo>
                  <a:lnTo>
                    <a:pt x="423" y="309"/>
                  </a:lnTo>
                  <a:lnTo>
                    <a:pt x="421" y="307"/>
                  </a:lnTo>
                  <a:lnTo>
                    <a:pt x="419" y="307"/>
                  </a:lnTo>
                  <a:lnTo>
                    <a:pt x="411" y="319"/>
                  </a:lnTo>
                  <a:lnTo>
                    <a:pt x="406" y="323"/>
                  </a:lnTo>
                  <a:lnTo>
                    <a:pt x="406" y="321"/>
                  </a:lnTo>
                  <a:lnTo>
                    <a:pt x="404" y="319"/>
                  </a:lnTo>
                  <a:lnTo>
                    <a:pt x="398" y="323"/>
                  </a:lnTo>
                  <a:lnTo>
                    <a:pt x="392" y="328"/>
                  </a:lnTo>
                  <a:lnTo>
                    <a:pt x="392" y="334"/>
                  </a:lnTo>
                  <a:lnTo>
                    <a:pt x="392" y="338"/>
                  </a:lnTo>
                  <a:lnTo>
                    <a:pt x="386" y="344"/>
                  </a:lnTo>
                  <a:lnTo>
                    <a:pt x="382" y="340"/>
                  </a:lnTo>
                  <a:lnTo>
                    <a:pt x="384" y="334"/>
                  </a:lnTo>
                  <a:lnTo>
                    <a:pt x="386" y="326"/>
                  </a:lnTo>
                  <a:lnTo>
                    <a:pt x="388" y="317"/>
                  </a:lnTo>
                  <a:lnTo>
                    <a:pt x="382" y="323"/>
                  </a:lnTo>
                  <a:lnTo>
                    <a:pt x="373" y="338"/>
                  </a:lnTo>
                  <a:lnTo>
                    <a:pt x="371" y="338"/>
                  </a:lnTo>
                  <a:lnTo>
                    <a:pt x="369" y="340"/>
                  </a:lnTo>
                  <a:lnTo>
                    <a:pt x="367" y="342"/>
                  </a:lnTo>
                  <a:lnTo>
                    <a:pt x="365" y="342"/>
                  </a:lnTo>
                  <a:lnTo>
                    <a:pt x="365" y="338"/>
                  </a:lnTo>
                  <a:lnTo>
                    <a:pt x="369" y="332"/>
                  </a:lnTo>
                  <a:lnTo>
                    <a:pt x="369" y="326"/>
                  </a:lnTo>
                  <a:lnTo>
                    <a:pt x="365" y="321"/>
                  </a:lnTo>
                  <a:lnTo>
                    <a:pt x="359" y="321"/>
                  </a:lnTo>
                  <a:lnTo>
                    <a:pt x="358" y="321"/>
                  </a:lnTo>
                  <a:lnTo>
                    <a:pt x="359" y="324"/>
                  </a:lnTo>
                  <a:lnTo>
                    <a:pt x="359" y="326"/>
                  </a:lnTo>
                  <a:lnTo>
                    <a:pt x="359" y="332"/>
                  </a:lnTo>
                  <a:lnTo>
                    <a:pt x="358" y="332"/>
                  </a:lnTo>
                  <a:lnTo>
                    <a:pt x="354" y="334"/>
                  </a:lnTo>
                  <a:lnTo>
                    <a:pt x="350" y="336"/>
                  </a:lnTo>
                  <a:lnTo>
                    <a:pt x="348" y="340"/>
                  </a:lnTo>
                  <a:lnTo>
                    <a:pt x="346" y="336"/>
                  </a:lnTo>
                  <a:lnTo>
                    <a:pt x="346" y="334"/>
                  </a:lnTo>
                  <a:lnTo>
                    <a:pt x="342" y="338"/>
                  </a:lnTo>
                  <a:lnTo>
                    <a:pt x="334" y="342"/>
                  </a:lnTo>
                  <a:lnTo>
                    <a:pt x="331" y="342"/>
                  </a:lnTo>
                  <a:lnTo>
                    <a:pt x="327" y="344"/>
                  </a:lnTo>
                  <a:lnTo>
                    <a:pt x="323" y="342"/>
                  </a:lnTo>
                  <a:lnTo>
                    <a:pt x="321" y="340"/>
                  </a:lnTo>
                  <a:lnTo>
                    <a:pt x="323" y="338"/>
                  </a:lnTo>
                  <a:lnTo>
                    <a:pt x="327" y="336"/>
                  </a:lnTo>
                  <a:lnTo>
                    <a:pt x="329" y="330"/>
                  </a:lnTo>
                  <a:lnTo>
                    <a:pt x="327" y="330"/>
                  </a:lnTo>
                  <a:lnTo>
                    <a:pt x="321" y="332"/>
                  </a:lnTo>
                  <a:lnTo>
                    <a:pt x="315" y="336"/>
                  </a:lnTo>
                  <a:lnTo>
                    <a:pt x="310" y="342"/>
                  </a:lnTo>
                  <a:lnTo>
                    <a:pt x="308" y="342"/>
                  </a:lnTo>
                  <a:lnTo>
                    <a:pt x="308" y="340"/>
                  </a:lnTo>
                  <a:lnTo>
                    <a:pt x="308" y="338"/>
                  </a:lnTo>
                  <a:lnTo>
                    <a:pt x="310" y="336"/>
                  </a:lnTo>
                  <a:lnTo>
                    <a:pt x="310" y="334"/>
                  </a:lnTo>
                  <a:lnTo>
                    <a:pt x="310" y="332"/>
                  </a:lnTo>
                  <a:lnTo>
                    <a:pt x="310" y="330"/>
                  </a:lnTo>
                  <a:lnTo>
                    <a:pt x="311" y="330"/>
                  </a:lnTo>
                  <a:lnTo>
                    <a:pt x="313" y="326"/>
                  </a:lnTo>
                  <a:lnTo>
                    <a:pt x="315" y="324"/>
                  </a:lnTo>
                  <a:lnTo>
                    <a:pt x="315" y="323"/>
                  </a:lnTo>
                  <a:lnTo>
                    <a:pt x="311" y="324"/>
                  </a:lnTo>
                  <a:lnTo>
                    <a:pt x="310" y="326"/>
                  </a:lnTo>
                  <a:lnTo>
                    <a:pt x="308" y="326"/>
                  </a:lnTo>
                  <a:lnTo>
                    <a:pt x="308" y="324"/>
                  </a:lnTo>
                  <a:lnTo>
                    <a:pt x="306" y="324"/>
                  </a:lnTo>
                  <a:lnTo>
                    <a:pt x="306" y="326"/>
                  </a:lnTo>
                  <a:lnTo>
                    <a:pt x="304" y="328"/>
                  </a:lnTo>
                  <a:lnTo>
                    <a:pt x="306" y="330"/>
                  </a:lnTo>
                  <a:lnTo>
                    <a:pt x="306" y="332"/>
                  </a:lnTo>
                  <a:lnTo>
                    <a:pt x="306" y="334"/>
                  </a:lnTo>
                  <a:lnTo>
                    <a:pt x="304" y="336"/>
                  </a:lnTo>
                  <a:lnTo>
                    <a:pt x="302" y="338"/>
                  </a:lnTo>
                  <a:lnTo>
                    <a:pt x="302" y="340"/>
                  </a:lnTo>
                  <a:lnTo>
                    <a:pt x="300" y="340"/>
                  </a:lnTo>
                  <a:lnTo>
                    <a:pt x="296" y="340"/>
                  </a:lnTo>
                  <a:lnTo>
                    <a:pt x="298" y="336"/>
                  </a:lnTo>
                  <a:lnTo>
                    <a:pt x="298" y="334"/>
                  </a:lnTo>
                  <a:lnTo>
                    <a:pt x="296" y="334"/>
                  </a:lnTo>
                  <a:lnTo>
                    <a:pt x="294" y="334"/>
                  </a:lnTo>
                  <a:lnTo>
                    <a:pt x="292" y="334"/>
                  </a:lnTo>
                  <a:lnTo>
                    <a:pt x="290" y="336"/>
                  </a:lnTo>
                  <a:lnTo>
                    <a:pt x="288" y="338"/>
                  </a:lnTo>
                  <a:lnTo>
                    <a:pt x="285" y="340"/>
                  </a:lnTo>
                  <a:lnTo>
                    <a:pt x="283" y="340"/>
                  </a:lnTo>
                  <a:lnTo>
                    <a:pt x="281" y="340"/>
                  </a:lnTo>
                  <a:lnTo>
                    <a:pt x="275" y="342"/>
                  </a:lnTo>
                  <a:lnTo>
                    <a:pt x="273" y="342"/>
                  </a:lnTo>
                  <a:lnTo>
                    <a:pt x="271" y="344"/>
                  </a:lnTo>
                  <a:lnTo>
                    <a:pt x="271" y="346"/>
                  </a:lnTo>
                  <a:lnTo>
                    <a:pt x="271" y="347"/>
                  </a:lnTo>
                  <a:lnTo>
                    <a:pt x="269" y="349"/>
                  </a:lnTo>
                  <a:lnTo>
                    <a:pt x="263" y="349"/>
                  </a:lnTo>
                  <a:lnTo>
                    <a:pt x="263" y="347"/>
                  </a:lnTo>
                  <a:lnTo>
                    <a:pt x="261" y="349"/>
                  </a:lnTo>
                  <a:lnTo>
                    <a:pt x="260" y="349"/>
                  </a:lnTo>
                  <a:lnTo>
                    <a:pt x="261" y="347"/>
                  </a:lnTo>
                  <a:lnTo>
                    <a:pt x="261" y="346"/>
                  </a:lnTo>
                  <a:lnTo>
                    <a:pt x="263" y="346"/>
                  </a:lnTo>
                  <a:lnTo>
                    <a:pt x="263" y="344"/>
                  </a:lnTo>
                  <a:lnTo>
                    <a:pt x="261" y="344"/>
                  </a:lnTo>
                  <a:lnTo>
                    <a:pt x="261" y="342"/>
                  </a:lnTo>
                  <a:lnTo>
                    <a:pt x="263" y="340"/>
                  </a:lnTo>
                  <a:lnTo>
                    <a:pt x="263" y="338"/>
                  </a:lnTo>
                  <a:lnTo>
                    <a:pt x="261" y="338"/>
                  </a:lnTo>
                  <a:lnTo>
                    <a:pt x="261" y="340"/>
                  </a:lnTo>
                  <a:lnTo>
                    <a:pt x="260" y="340"/>
                  </a:lnTo>
                  <a:lnTo>
                    <a:pt x="258" y="340"/>
                  </a:lnTo>
                  <a:lnTo>
                    <a:pt x="256" y="344"/>
                  </a:lnTo>
                  <a:lnTo>
                    <a:pt x="254" y="344"/>
                  </a:lnTo>
                  <a:lnTo>
                    <a:pt x="254" y="346"/>
                  </a:lnTo>
                  <a:lnTo>
                    <a:pt x="252" y="346"/>
                  </a:lnTo>
                  <a:lnTo>
                    <a:pt x="248" y="346"/>
                  </a:lnTo>
                  <a:lnTo>
                    <a:pt x="248" y="344"/>
                  </a:lnTo>
                  <a:lnTo>
                    <a:pt x="248" y="342"/>
                  </a:lnTo>
                  <a:lnTo>
                    <a:pt x="246" y="340"/>
                  </a:lnTo>
                  <a:lnTo>
                    <a:pt x="244" y="340"/>
                  </a:lnTo>
                  <a:lnTo>
                    <a:pt x="244" y="338"/>
                  </a:lnTo>
                  <a:lnTo>
                    <a:pt x="242" y="338"/>
                  </a:lnTo>
                  <a:lnTo>
                    <a:pt x="240" y="338"/>
                  </a:lnTo>
                  <a:lnTo>
                    <a:pt x="240" y="336"/>
                  </a:lnTo>
                  <a:lnTo>
                    <a:pt x="238" y="332"/>
                  </a:lnTo>
                  <a:lnTo>
                    <a:pt x="238" y="330"/>
                  </a:lnTo>
                  <a:lnTo>
                    <a:pt x="240" y="328"/>
                  </a:lnTo>
                  <a:lnTo>
                    <a:pt x="240" y="326"/>
                  </a:lnTo>
                  <a:lnTo>
                    <a:pt x="238" y="326"/>
                  </a:lnTo>
                  <a:lnTo>
                    <a:pt x="237" y="328"/>
                  </a:lnTo>
                  <a:lnTo>
                    <a:pt x="233" y="328"/>
                  </a:lnTo>
                  <a:lnTo>
                    <a:pt x="231" y="328"/>
                  </a:lnTo>
                  <a:lnTo>
                    <a:pt x="229" y="328"/>
                  </a:lnTo>
                  <a:lnTo>
                    <a:pt x="229" y="330"/>
                  </a:lnTo>
                  <a:lnTo>
                    <a:pt x="229" y="332"/>
                  </a:lnTo>
                  <a:lnTo>
                    <a:pt x="227" y="332"/>
                  </a:lnTo>
                  <a:lnTo>
                    <a:pt x="225" y="330"/>
                  </a:lnTo>
                  <a:lnTo>
                    <a:pt x="223" y="330"/>
                  </a:lnTo>
                  <a:lnTo>
                    <a:pt x="223" y="332"/>
                  </a:lnTo>
                  <a:lnTo>
                    <a:pt x="221" y="334"/>
                  </a:lnTo>
                  <a:lnTo>
                    <a:pt x="213" y="328"/>
                  </a:lnTo>
                  <a:lnTo>
                    <a:pt x="212" y="328"/>
                  </a:lnTo>
                  <a:lnTo>
                    <a:pt x="212" y="326"/>
                  </a:lnTo>
                  <a:lnTo>
                    <a:pt x="212" y="324"/>
                  </a:lnTo>
                  <a:lnTo>
                    <a:pt x="213" y="321"/>
                  </a:lnTo>
                  <a:lnTo>
                    <a:pt x="215" y="321"/>
                  </a:lnTo>
                  <a:lnTo>
                    <a:pt x="215" y="319"/>
                  </a:lnTo>
                  <a:lnTo>
                    <a:pt x="210" y="319"/>
                  </a:lnTo>
                  <a:lnTo>
                    <a:pt x="208" y="317"/>
                  </a:lnTo>
                  <a:lnTo>
                    <a:pt x="206" y="313"/>
                  </a:lnTo>
                  <a:lnTo>
                    <a:pt x="208" y="311"/>
                  </a:lnTo>
                  <a:lnTo>
                    <a:pt x="208" y="309"/>
                  </a:lnTo>
                  <a:lnTo>
                    <a:pt x="206" y="309"/>
                  </a:lnTo>
                  <a:lnTo>
                    <a:pt x="206" y="307"/>
                  </a:lnTo>
                  <a:lnTo>
                    <a:pt x="210" y="300"/>
                  </a:lnTo>
                  <a:lnTo>
                    <a:pt x="213" y="298"/>
                  </a:lnTo>
                  <a:lnTo>
                    <a:pt x="215" y="298"/>
                  </a:lnTo>
                  <a:lnTo>
                    <a:pt x="217" y="298"/>
                  </a:lnTo>
                  <a:lnTo>
                    <a:pt x="219" y="298"/>
                  </a:lnTo>
                  <a:lnTo>
                    <a:pt x="221" y="296"/>
                  </a:lnTo>
                  <a:lnTo>
                    <a:pt x="219" y="294"/>
                  </a:lnTo>
                  <a:lnTo>
                    <a:pt x="221" y="294"/>
                  </a:lnTo>
                  <a:lnTo>
                    <a:pt x="223" y="292"/>
                  </a:lnTo>
                  <a:lnTo>
                    <a:pt x="229" y="292"/>
                  </a:lnTo>
                  <a:lnTo>
                    <a:pt x="233" y="294"/>
                  </a:lnTo>
                  <a:lnTo>
                    <a:pt x="233" y="296"/>
                  </a:lnTo>
                  <a:lnTo>
                    <a:pt x="235" y="296"/>
                  </a:lnTo>
                  <a:lnTo>
                    <a:pt x="237" y="294"/>
                  </a:lnTo>
                  <a:lnTo>
                    <a:pt x="238" y="294"/>
                  </a:lnTo>
                  <a:lnTo>
                    <a:pt x="242" y="294"/>
                  </a:lnTo>
                  <a:lnTo>
                    <a:pt x="246" y="298"/>
                  </a:lnTo>
                  <a:lnTo>
                    <a:pt x="246" y="300"/>
                  </a:lnTo>
                  <a:lnTo>
                    <a:pt x="248" y="300"/>
                  </a:lnTo>
                  <a:lnTo>
                    <a:pt x="250" y="300"/>
                  </a:lnTo>
                  <a:lnTo>
                    <a:pt x="252" y="301"/>
                  </a:lnTo>
                  <a:lnTo>
                    <a:pt x="254" y="298"/>
                  </a:lnTo>
                  <a:lnTo>
                    <a:pt x="258" y="296"/>
                  </a:lnTo>
                  <a:lnTo>
                    <a:pt x="260" y="296"/>
                  </a:lnTo>
                  <a:lnTo>
                    <a:pt x="263" y="298"/>
                  </a:lnTo>
                  <a:lnTo>
                    <a:pt x="265" y="298"/>
                  </a:lnTo>
                  <a:lnTo>
                    <a:pt x="269" y="300"/>
                  </a:lnTo>
                  <a:lnTo>
                    <a:pt x="271" y="300"/>
                  </a:lnTo>
                  <a:lnTo>
                    <a:pt x="271" y="298"/>
                  </a:lnTo>
                  <a:lnTo>
                    <a:pt x="271" y="296"/>
                  </a:lnTo>
                  <a:lnTo>
                    <a:pt x="273" y="296"/>
                  </a:lnTo>
                  <a:lnTo>
                    <a:pt x="277" y="298"/>
                  </a:lnTo>
                  <a:lnTo>
                    <a:pt x="275" y="300"/>
                  </a:lnTo>
                  <a:lnTo>
                    <a:pt x="273" y="301"/>
                  </a:lnTo>
                  <a:lnTo>
                    <a:pt x="275" y="301"/>
                  </a:lnTo>
                  <a:lnTo>
                    <a:pt x="279" y="300"/>
                  </a:lnTo>
                  <a:lnTo>
                    <a:pt x="279" y="298"/>
                  </a:lnTo>
                  <a:lnTo>
                    <a:pt x="279" y="294"/>
                  </a:lnTo>
                  <a:lnTo>
                    <a:pt x="281" y="292"/>
                  </a:lnTo>
                  <a:lnTo>
                    <a:pt x="283" y="292"/>
                  </a:lnTo>
                  <a:lnTo>
                    <a:pt x="286" y="292"/>
                  </a:lnTo>
                  <a:lnTo>
                    <a:pt x="288" y="292"/>
                  </a:lnTo>
                  <a:lnTo>
                    <a:pt x="290" y="290"/>
                  </a:lnTo>
                  <a:lnTo>
                    <a:pt x="292" y="288"/>
                  </a:lnTo>
                  <a:lnTo>
                    <a:pt x="300" y="286"/>
                  </a:lnTo>
                  <a:lnTo>
                    <a:pt x="308" y="286"/>
                  </a:lnTo>
                  <a:lnTo>
                    <a:pt x="308" y="284"/>
                  </a:lnTo>
                  <a:lnTo>
                    <a:pt x="304" y="284"/>
                  </a:lnTo>
                  <a:lnTo>
                    <a:pt x="304" y="282"/>
                  </a:lnTo>
                  <a:lnTo>
                    <a:pt x="302" y="280"/>
                  </a:lnTo>
                  <a:lnTo>
                    <a:pt x="300" y="280"/>
                  </a:lnTo>
                  <a:lnTo>
                    <a:pt x="296" y="280"/>
                  </a:lnTo>
                  <a:lnTo>
                    <a:pt x="290" y="280"/>
                  </a:lnTo>
                  <a:lnTo>
                    <a:pt x="286" y="282"/>
                  </a:lnTo>
                  <a:lnTo>
                    <a:pt x="277" y="282"/>
                  </a:lnTo>
                  <a:lnTo>
                    <a:pt x="273" y="280"/>
                  </a:lnTo>
                  <a:lnTo>
                    <a:pt x="269" y="280"/>
                  </a:lnTo>
                  <a:lnTo>
                    <a:pt x="267" y="280"/>
                  </a:lnTo>
                  <a:lnTo>
                    <a:pt x="267" y="282"/>
                  </a:lnTo>
                  <a:lnTo>
                    <a:pt x="265" y="282"/>
                  </a:lnTo>
                  <a:lnTo>
                    <a:pt x="261" y="282"/>
                  </a:lnTo>
                  <a:lnTo>
                    <a:pt x="256" y="275"/>
                  </a:lnTo>
                  <a:lnTo>
                    <a:pt x="254" y="271"/>
                  </a:lnTo>
                  <a:lnTo>
                    <a:pt x="252" y="267"/>
                  </a:lnTo>
                  <a:lnTo>
                    <a:pt x="250" y="263"/>
                  </a:lnTo>
                  <a:lnTo>
                    <a:pt x="250" y="259"/>
                  </a:lnTo>
                  <a:lnTo>
                    <a:pt x="250" y="255"/>
                  </a:lnTo>
                  <a:lnTo>
                    <a:pt x="252" y="252"/>
                  </a:lnTo>
                  <a:lnTo>
                    <a:pt x="254" y="250"/>
                  </a:lnTo>
                  <a:lnTo>
                    <a:pt x="258" y="248"/>
                  </a:lnTo>
                  <a:lnTo>
                    <a:pt x="260" y="246"/>
                  </a:lnTo>
                  <a:lnTo>
                    <a:pt x="263" y="242"/>
                  </a:lnTo>
                  <a:lnTo>
                    <a:pt x="265" y="240"/>
                  </a:lnTo>
                  <a:lnTo>
                    <a:pt x="267" y="240"/>
                  </a:lnTo>
                  <a:lnTo>
                    <a:pt x="269" y="238"/>
                  </a:lnTo>
                  <a:lnTo>
                    <a:pt x="273" y="236"/>
                  </a:lnTo>
                  <a:lnTo>
                    <a:pt x="279" y="230"/>
                  </a:lnTo>
                  <a:lnTo>
                    <a:pt x="281" y="228"/>
                  </a:lnTo>
                  <a:lnTo>
                    <a:pt x="286" y="227"/>
                  </a:lnTo>
                  <a:lnTo>
                    <a:pt x="290" y="225"/>
                  </a:lnTo>
                  <a:lnTo>
                    <a:pt x="292" y="225"/>
                  </a:lnTo>
                  <a:lnTo>
                    <a:pt x="298" y="223"/>
                  </a:lnTo>
                  <a:lnTo>
                    <a:pt x="300" y="223"/>
                  </a:lnTo>
                  <a:lnTo>
                    <a:pt x="304" y="221"/>
                  </a:lnTo>
                  <a:lnTo>
                    <a:pt x="311" y="217"/>
                  </a:lnTo>
                  <a:lnTo>
                    <a:pt x="313" y="217"/>
                  </a:lnTo>
                  <a:lnTo>
                    <a:pt x="317" y="213"/>
                  </a:lnTo>
                  <a:lnTo>
                    <a:pt x="319" y="209"/>
                  </a:lnTo>
                  <a:lnTo>
                    <a:pt x="323" y="205"/>
                  </a:lnTo>
                  <a:lnTo>
                    <a:pt x="325" y="202"/>
                  </a:lnTo>
                  <a:lnTo>
                    <a:pt x="327" y="202"/>
                  </a:lnTo>
                  <a:lnTo>
                    <a:pt x="331" y="202"/>
                  </a:lnTo>
                  <a:lnTo>
                    <a:pt x="334" y="200"/>
                  </a:lnTo>
                  <a:lnTo>
                    <a:pt x="336" y="198"/>
                  </a:lnTo>
                  <a:lnTo>
                    <a:pt x="338" y="196"/>
                  </a:lnTo>
                  <a:lnTo>
                    <a:pt x="342" y="188"/>
                  </a:lnTo>
                  <a:lnTo>
                    <a:pt x="346" y="186"/>
                  </a:lnTo>
                  <a:lnTo>
                    <a:pt x="346" y="184"/>
                  </a:lnTo>
                  <a:lnTo>
                    <a:pt x="344" y="182"/>
                  </a:lnTo>
                  <a:lnTo>
                    <a:pt x="344" y="181"/>
                  </a:lnTo>
                  <a:lnTo>
                    <a:pt x="344" y="179"/>
                  </a:lnTo>
                  <a:lnTo>
                    <a:pt x="346" y="177"/>
                  </a:lnTo>
                  <a:lnTo>
                    <a:pt x="346" y="175"/>
                  </a:lnTo>
                  <a:lnTo>
                    <a:pt x="348" y="173"/>
                  </a:lnTo>
                  <a:lnTo>
                    <a:pt x="348" y="171"/>
                  </a:lnTo>
                  <a:lnTo>
                    <a:pt x="348" y="169"/>
                  </a:lnTo>
                  <a:lnTo>
                    <a:pt x="348" y="165"/>
                  </a:lnTo>
                  <a:lnTo>
                    <a:pt x="350" y="163"/>
                  </a:lnTo>
                  <a:lnTo>
                    <a:pt x="350" y="161"/>
                  </a:lnTo>
                  <a:lnTo>
                    <a:pt x="350" y="159"/>
                  </a:lnTo>
                  <a:lnTo>
                    <a:pt x="354" y="159"/>
                  </a:lnTo>
                  <a:lnTo>
                    <a:pt x="358" y="161"/>
                  </a:lnTo>
                  <a:lnTo>
                    <a:pt x="359" y="161"/>
                  </a:lnTo>
                  <a:lnTo>
                    <a:pt x="361" y="161"/>
                  </a:lnTo>
                  <a:lnTo>
                    <a:pt x="363" y="161"/>
                  </a:lnTo>
                  <a:lnTo>
                    <a:pt x="363" y="159"/>
                  </a:lnTo>
                  <a:lnTo>
                    <a:pt x="367" y="159"/>
                  </a:lnTo>
                  <a:lnTo>
                    <a:pt x="373" y="163"/>
                  </a:lnTo>
                  <a:lnTo>
                    <a:pt x="375" y="165"/>
                  </a:lnTo>
                  <a:lnTo>
                    <a:pt x="377" y="165"/>
                  </a:lnTo>
                  <a:lnTo>
                    <a:pt x="379" y="165"/>
                  </a:lnTo>
                  <a:lnTo>
                    <a:pt x="381" y="165"/>
                  </a:lnTo>
                  <a:lnTo>
                    <a:pt x="390" y="163"/>
                  </a:lnTo>
                  <a:lnTo>
                    <a:pt x="392" y="163"/>
                  </a:lnTo>
                  <a:lnTo>
                    <a:pt x="394" y="163"/>
                  </a:lnTo>
                  <a:lnTo>
                    <a:pt x="398" y="163"/>
                  </a:lnTo>
                  <a:lnTo>
                    <a:pt x="402" y="161"/>
                  </a:lnTo>
                  <a:lnTo>
                    <a:pt x="407" y="161"/>
                  </a:lnTo>
                  <a:lnTo>
                    <a:pt x="411" y="159"/>
                  </a:lnTo>
                  <a:lnTo>
                    <a:pt x="415" y="161"/>
                  </a:lnTo>
                  <a:lnTo>
                    <a:pt x="417" y="161"/>
                  </a:lnTo>
                  <a:lnTo>
                    <a:pt x="423" y="161"/>
                  </a:lnTo>
                  <a:lnTo>
                    <a:pt x="425" y="161"/>
                  </a:lnTo>
                  <a:lnTo>
                    <a:pt x="429" y="161"/>
                  </a:lnTo>
                  <a:lnTo>
                    <a:pt x="432" y="161"/>
                  </a:lnTo>
                  <a:lnTo>
                    <a:pt x="434" y="161"/>
                  </a:lnTo>
                  <a:lnTo>
                    <a:pt x="434" y="163"/>
                  </a:lnTo>
                  <a:lnTo>
                    <a:pt x="434" y="165"/>
                  </a:lnTo>
                  <a:lnTo>
                    <a:pt x="434" y="169"/>
                  </a:lnTo>
                  <a:lnTo>
                    <a:pt x="434" y="173"/>
                  </a:lnTo>
                  <a:lnTo>
                    <a:pt x="434" y="177"/>
                  </a:lnTo>
                  <a:lnTo>
                    <a:pt x="434" y="179"/>
                  </a:lnTo>
                  <a:lnTo>
                    <a:pt x="434" y="181"/>
                  </a:lnTo>
                  <a:lnTo>
                    <a:pt x="436" y="182"/>
                  </a:lnTo>
                  <a:lnTo>
                    <a:pt x="442" y="186"/>
                  </a:lnTo>
                  <a:lnTo>
                    <a:pt x="442" y="188"/>
                  </a:lnTo>
                  <a:moveTo>
                    <a:pt x="377" y="129"/>
                  </a:moveTo>
                  <a:lnTo>
                    <a:pt x="375" y="129"/>
                  </a:lnTo>
                  <a:lnTo>
                    <a:pt x="373" y="125"/>
                  </a:lnTo>
                  <a:lnTo>
                    <a:pt x="369" y="125"/>
                  </a:lnTo>
                  <a:lnTo>
                    <a:pt x="369" y="123"/>
                  </a:lnTo>
                  <a:lnTo>
                    <a:pt x="363" y="123"/>
                  </a:lnTo>
                  <a:lnTo>
                    <a:pt x="361" y="125"/>
                  </a:lnTo>
                  <a:lnTo>
                    <a:pt x="358" y="125"/>
                  </a:lnTo>
                  <a:lnTo>
                    <a:pt x="356" y="125"/>
                  </a:lnTo>
                  <a:lnTo>
                    <a:pt x="354" y="125"/>
                  </a:lnTo>
                  <a:lnTo>
                    <a:pt x="350" y="127"/>
                  </a:lnTo>
                  <a:lnTo>
                    <a:pt x="348" y="125"/>
                  </a:lnTo>
                  <a:lnTo>
                    <a:pt x="348" y="127"/>
                  </a:lnTo>
                  <a:lnTo>
                    <a:pt x="346" y="127"/>
                  </a:lnTo>
                  <a:lnTo>
                    <a:pt x="340" y="129"/>
                  </a:lnTo>
                  <a:lnTo>
                    <a:pt x="338" y="129"/>
                  </a:lnTo>
                  <a:lnTo>
                    <a:pt x="338" y="131"/>
                  </a:lnTo>
                  <a:lnTo>
                    <a:pt x="336" y="134"/>
                  </a:lnTo>
                  <a:lnTo>
                    <a:pt x="336" y="136"/>
                  </a:lnTo>
                  <a:lnTo>
                    <a:pt x="336" y="138"/>
                  </a:lnTo>
                  <a:lnTo>
                    <a:pt x="334" y="148"/>
                  </a:lnTo>
                  <a:lnTo>
                    <a:pt x="333" y="150"/>
                  </a:lnTo>
                  <a:lnTo>
                    <a:pt x="331" y="148"/>
                  </a:lnTo>
                  <a:lnTo>
                    <a:pt x="331" y="146"/>
                  </a:lnTo>
                  <a:lnTo>
                    <a:pt x="331" y="144"/>
                  </a:lnTo>
                  <a:lnTo>
                    <a:pt x="329" y="144"/>
                  </a:lnTo>
                  <a:lnTo>
                    <a:pt x="329" y="142"/>
                  </a:lnTo>
                  <a:lnTo>
                    <a:pt x="329" y="140"/>
                  </a:lnTo>
                  <a:lnTo>
                    <a:pt x="329" y="138"/>
                  </a:lnTo>
                  <a:lnTo>
                    <a:pt x="327" y="138"/>
                  </a:lnTo>
                  <a:lnTo>
                    <a:pt x="327" y="140"/>
                  </a:lnTo>
                  <a:lnTo>
                    <a:pt x="327" y="142"/>
                  </a:lnTo>
                  <a:lnTo>
                    <a:pt x="325" y="142"/>
                  </a:lnTo>
                  <a:lnTo>
                    <a:pt x="321" y="140"/>
                  </a:lnTo>
                  <a:lnTo>
                    <a:pt x="323" y="140"/>
                  </a:lnTo>
                  <a:lnTo>
                    <a:pt x="323" y="138"/>
                  </a:lnTo>
                  <a:lnTo>
                    <a:pt x="321" y="138"/>
                  </a:lnTo>
                  <a:lnTo>
                    <a:pt x="319" y="138"/>
                  </a:lnTo>
                  <a:lnTo>
                    <a:pt x="310" y="138"/>
                  </a:lnTo>
                  <a:lnTo>
                    <a:pt x="304" y="142"/>
                  </a:lnTo>
                  <a:lnTo>
                    <a:pt x="298" y="148"/>
                  </a:lnTo>
                  <a:lnTo>
                    <a:pt x="296" y="148"/>
                  </a:lnTo>
                  <a:lnTo>
                    <a:pt x="294" y="148"/>
                  </a:lnTo>
                  <a:lnTo>
                    <a:pt x="288" y="148"/>
                  </a:lnTo>
                  <a:lnTo>
                    <a:pt x="283" y="150"/>
                  </a:lnTo>
                  <a:lnTo>
                    <a:pt x="279" y="154"/>
                  </a:lnTo>
                  <a:lnTo>
                    <a:pt x="277" y="156"/>
                  </a:lnTo>
                  <a:lnTo>
                    <a:pt x="277" y="157"/>
                  </a:lnTo>
                  <a:lnTo>
                    <a:pt x="277" y="159"/>
                  </a:lnTo>
                  <a:lnTo>
                    <a:pt x="277" y="161"/>
                  </a:lnTo>
                  <a:lnTo>
                    <a:pt x="279" y="165"/>
                  </a:lnTo>
                  <a:lnTo>
                    <a:pt x="273" y="165"/>
                  </a:lnTo>
                  <a:lnTo>
                    <a:pt x="271" y="167"/>
                  </a:lnTo>
                  <a:lnTo>
                    <a:pt x="269" y="165"/>
                  </a:lnTo>
                  <a:lnTo>
                    <a:pt x="267" y="165"/>
                  </a:lnTo>
                  <a:lnTo>
                    <a:pt x="265" y="167"/>
                  </a:lnTo>
                  <a:lnTo>
                    <a:pt x="263" y="169"/>
                  </a:lnTo>
                  <a:lnTo>
                    <a:pt x="261" y="171"/>
                  </a:lnTo>
                  <a:lnTo>
                    <a:pt x="260" y="171"/>
                  </a:lnTo>
                  <a:lnTo>
                    <a:pt x="258" y="171"/>
                  </a:lnTo>
                  <a:lnTo>
                    <a:pt x="258" y="169"/>
                  </a:lnTo>
                  <a:lnTo>
                    <a:pt x="256" y="169"/>
                  </a:lnTo>
                  <a:lnTo>
                    <a:pt x="250" y="171"/>
                  </a:lnTo>
                  <a:lnTo>
                    <a:pt x="248" y="173"/>
                  </a:lnTo>
                  <a:lnTo>
                    <a:pt x="246" y="173"/>
                  </a:lnTo>
                  <a:lnTo>
                    <a:pt x="242" y="171"/>
                  </a:lnTo>
                  <a:lnTo>
                    <a:pt x="242" y="169"/>
                  </a:lnTo>
                  <a:lnTo>
                    <a:pt x="242" y="167"/>
                  </a:lnTo>
                  <a:lnTo>
                    <a:pt x="242" y="165"/>
                  </a:lnTo>
                  <a:lnTo>
                    <a:pt x="240" y="165"/>
                  </a:lnTo>
                  <a:lnTo>
                    <a:pt x="238" y="165"/>
                  </a:lnTo>
                  <a:lnTo>
                    <a:pt x="237" y="165"/>
                  </a:lnTo>
                  <a:lnTo>
                    <a:pt x="235" y="167"/>
                  </a:lnTo>
                  <a:lnTo>
                    <a:pt x="233" y="169"/>
                  </a:lnTo>
                  <a:lnTo>
                    <a:pt x="233" y="171"/>
                  </a:lnTo>
                  <a:lnTo>
                    <a:pt x="235" y="175"/>
                  </a:lnTo>
                  <a:lnTo>
                    <a:pt x="235" y="177"/>
                  </a:lnTo>
                  <a:lnTo>
                    <a:pt x="233" y="177"/>
                  </a:lnTo>
                  <a:lnTo>
                    <a:pt x="233" y="181"/>
                  </a:lnTo>
                  <a:lnTo>
                    <a:pt x="235" y="182"/>
                  </a:lnTo>
                  <a:lnTo>
                    <a:pt x="235" y="184"/>
                  </a:lnTo>
                  <a:lnTo>
                    <a:pt x="235" y="188"/>
                  </a:lnTo>
                  <a:lnTo>
                    <a:pt x="235" y="190"/>
                  </a:lnTo>
                  <a:lnTo>
                    <a:pt x="233" y="192"/>
                  </a:lnTo>
                  <a:lnTo>
                    <a:pt x="231" y="192"/>
                  </a:lnTo>
                  <a:lnTo>
                    <a:pt x="229" y="194"/>
                  </a:lnTo>
                  <a:lnTo>
                    <a:pt x="227" y="194"/>
                  </a:lnTo>
                  <a:lnTo>
                    <a:pt x="227" y="196"/>
                  </a:lnTo>
                  <a:lnTo>
                    <a:pt x="223" y="196"/>
                  </a:lnTo>
                  <a:lnTo>
                    <a:pt x="219" y="198"/>
                  </a:lnTo>
                  <a:lnTo>
                    <a:pt x="215" y="202"/>
                  </a:lnTo>
                  <a:lnTo>
                    <a:pt x="213" y="202"/>
                  </a:lnTo>
                  <a:lnTo>
                    <a:pt x="212" y="202"/>
                  </a:lnTo>
                  <a:lnTo>
                    <a:pt x="208" y="202"/>
                  </a:lnTo>
                  <a:lnTo>
                    <a:pt x="206" y="202"/>
                  </a:lnTo>
                  <a:lnTo>
                    <a:pt x="202" y="202"/>
                  </a:lnTo>
                  <a:lnTo>
                    <a:pt x="202" y="200"/>
                  </a:lnTo>
                  <a:lnTo>
                    <a:pt x="200" y="198"/>
                  </a:lnTo>
                  <a:lnTo>
                    <a:pt x="198" y="198"/>
                  </a:lnTo>
                  <a:lnTo>
                    <a:pt x="196" y="198"/>
                  </a:lnTo>
                  <a:lnTo>
                    <a:pt x="196" y="196"/>
                  </a:lnTo>
                  <a:lnTo>
                    <a:pt x="194" y="194"/>
                  </a:lnTo>
                  <a:lnTo>
                    <a:pt x="192" y="192"/>
                  </a:lnTo>
                  <a:lnTo>
                    <a:pt x="189" y="192"/>
                  </a:lnTo>
                  <a:lnTo>
                    <a:pt x="185" y="192"/>
                  </a:lnTo>
                  <a:lnTo>
                    <a:pt x="181" y="188"/>
                  </a:lnTo>
                  <a:lnTo>
                    <a:pt x="179" y="188"/>
                  </a:lnTo>
                  <a:lnTo>
                    <a:pt x="177" y="190"/>
                  </a:lnTo>
                  <a:lnTo>
                    <a:pt x="175" y="190"/>
                  </a:lnTo>
                  <a:lnTo>
                    <a:pt x="173" y="190"/>
                  </a:lnTo>
                  <a:lnTo>
                    <a:pt x="173" y="192"/>
                  </a:lnTo>
                  <a:lnTo>
                    <a:pt x="175" y="192"/>
                  </a:lnTo>
                  <a:lnTo>
                    <a:pt x="177" y="192"/>
                  </a:lnTo>
                  <a:lnTo>
                    <a:pt x="179" y="194"/>
                  </a:lnTo>
                  <a:lnTo>
                    <a:pt x="181" y="198"/>
                  </a:lnTo>
                  <a:lnTo>
                    <a:pt x="183" y="198"/>
                  </a:lnTo>
                  <a:lnTo>
                    <a:pt x="187" y="196"/>
                  </a:lnTo>
                  <a:lnTo>
                    <a:pt x="190" y="200"/>
                  </a:lnTo>
                  <a:lnTo>
                    <a:pt x="190" y="202"/>
                  </a:lnTo>
                  <a:lnTo>
                    <a:pt x="190" y="204"/>
                  </a:lnTo>
                  <a:lnTo>
                    <a:pt x="189" y="205"/>
                  </a:lnTo>
                  <a:lnTo>
                    <a:pt x="181" y="211"/>
                  </a:lnTo>
                  <a:lnTo>
                    <a:pt x="177" y="215"/>
                  </a:lnTo>
                  <a:lnTo>
                    <a:pt x="173" y="213"/>
                  </a:lnTo>
                  <a:lnTo>
                    <a:pt x="171" y="213"/>
                  </a:lnTo>
                  <a:lnTo>
                    <a:pt x="167" y="215"/>
                  </a:lnTo>
                  <a:lnTo>
                    <a:pt x="164" y="215"/>
                  </a:lnTo>
                  <a:lnTo>
                    <a:pt x="162" y="213"/>
                  </a:lnTo>
                  <a:lnTo>
                    <a:pt x="162" y="211"/>
                  </a:lnTo>
                  <a:lnTo>
                    <a:pt x="162" y="207"/>
                  </a:lnTo>
                  <a:lnTo>
                    <a:pt x="160" y="207"/>
                  </a:lnTo>
                  <a:lnTo>
                    <a:pt x="160" y="209"/>
                  </a:lnTo>
                  <a:lnTo>
                    <a:pt x="158" y="211"/>
                  </a:lnTo>
                  <a:lnTo>
                    <a:pt x="156" y="211"/>
                  </a:lnTo>
                  <a:lnTo>
                    <a:pt x="154" y="211"/>
                  </a:lnTo>
                  <a:lnTo>
                    <a:pt x="154" y="209"/>
                  </a:lnTo>
                  <a:lnTo>
                    <a:pt x="154" y="207"/>
                  </a:lnTo>
                  <a:lnTo>
                    <a:pt x="152" y="207"/>
                  </a:lnTo>
                  <a:lnTo>
                    <a:pt x="152" y="205"/>
                  </a:lnTo>
                  <a:lnTo>
                    <a:pt x="154" y="204"/>
                  </a:lnTo>
                  <a:lnTo>
                    <a:pt x="156" y="204"/>
                  </a:lnTo>
                  <a:lnTo>
                    <a:pt x="158" y="202"/>
                  </a:lnTo>
                  <a:lnTo>
                    <a:pt x="162" y="198"/>
                  </a:lnTo>
                  <a:lnTo>
                    <a:pt x="162" y="188"/>
                  </a:lnTo>
                  <a:lnTo>
                    <a:pt x="162" y="186"/>
                  </a:lnTo>
                  <a:lnTo>
                    <a:pt x="160" y="190"/>
                  </a:lnTo>
                  <a:lnTo>
                    <a:pt x="158" y="192"/>
                  </a:lnTo>
                  <a:lnTo>
                    <a:pt x="158" y="194"/>
                  </a:lnTo>
                  <a:lnTo>
                    <a:pt x="156" y="196"/>
                  </a:lnTo>
                  <a:lnTo>
                    <a:pt x="156" y="198"/>
                  </a:lnTo>
                  <a:lnTo>
                    <a:pt x="154" y="200"/>
                  </a:lnTo>
                  <a:lnTo>
                    <a:pt x="150" y="202"/>
                  </a:lnTo>
                  <a:lnTo>
                    <a:pt x="148" y="204"/>
                  </a:lnTo>
                  <a:lnTo>
                    <a:pt x="144" y="202"/>
                  </a:lnTo>
                  <a:lnTo>
                    <a:pt x="142" y="200"/>
                  </a:lnTo>
                  <a:lnTo>
                    <a:pt x="142" y="198"/>
                  </a:lnTo>
                  <a:lnTo>
                    <a:pt x="140" y="198"/>
                  </a:lnTo>
                  <a:lnTo>
                    <a:pt x="139" y="200"/>
                  </a:lnTo>
                  <a:lnTo>
                    <a:pt x="139" y="202"/>
                  </a:lnTo>
                  <a:lnTo>
                    <a:pt x="140" y="204"/>
                  </a:lnTo>
                  <a:lnTo>
                    <a:pt x="140" y="205"/>
                  </a:lnTo>
                  <a:lnTo>
                    <a:pt x="139" y="205"/>
                  </a:lnTo>
                  <a:lnTo>
                    <a:pt x="135" y="209"/>
                  </a:lnTo>
                  <a:lnTo>
                    <a:pt x="133" y="207"/>
                  </a:lnTo>
                  <a:lnTo>
                    <a:pt x="131" y="205"/>
                  </a:lnTo>
                  <a:lnTo>
                    <a:pt x="127" y="204"/>
                  </a:lnTo>
                  <a:lnTo>
                    <a:pt x="123" y="204"/>
                  </a:lnTo>
                  <a:lnTo>
                    <a:pt x="121" y="205"/>
                  </a:lnTo>
                  <a:lnTo>
                    <a:pt x="123" y="209"/>
                  </a:lnTo>
                  <a:lnTo>
                    <a:pt x="121" y="213"/>
                  </a:lnTo>
                  <a:lnTo>
                    <a:pt x="121" y="215"/>
                  </a:lnTo>
                  <a:lnTo>
                    <a:pt x="117" y="217"/>
                  </a:lnTo>
                  <a:lnTo>
                    <a:pt x="116" y="217"/>
                  </a:lnTo>
                  <a:lnTo>
                    <a:pt x="112" y="215"/>
                  </a:lnTo>
                  <a:lnTo>
                    <a:pt x="110" y="215"/>
                  </a:lnTo>
                  <a:lnTo>
                    <a:pt x="108" y="213"/>
                  </a:lnTo>
                  <a:lnTo>
                    <a:pt x="106" y="211"/>
                  </a:lnTo>
                  <a:lnTo>
                    <a:pt x="104" y="211"/>
                  </a:lnTo>
                  <a:lnTo>
                    <a:pt x="100" y="213"/>
                  </a:lnTo>
                  <a:lnTo>
                    <a:pt x="100" y="211"/>
                  </a:lnTo>
                  <a:lnTo>
                    <a:pt x="98" y="211"/>
                  </a:lnTo>
                  <a:lnTo>
                    <a:pt x="96" y="211"/>
                  </a:lnTo>
                  <a:lnTo>
                    <a:pt x="96" y="209"/>
                  </a:lnTo>
                  <a:lnTo>
                    <a:pt x="94" y="209"/>
                  </a:lnTo>
                  <a:lnTo>
                    <a:pt x="91" y="209"/>
                  </a:lnTo>
                  <a:lnTo>
                    <a:pt x="89" y="209"/>
                  </a:lnTo>
                  <a:lnTo>
                    <a:pt x="89" y="211"/>
                  </a:lnTo>
                  <a:lnTo>
                    <a:pt x="92" y="215"/>
                  </a:lnTo>
                  <a:lnTo>
                    <a:pt x="91" y="217"/>
                  </a:lnTo>
                  <a:lnTo>
                    <a:pt x="87" y="217"/>
                  </a:lnTo>
                  <a:lnTo>
                    <a:pt x="85" y="217"/>
                  </a:lnTo>
                  <a:lnTo>
                    <a:pt x="83" y="217"/>
                  </a:lnTo>
                  <a:lnTo>
                    <a:pt x="79" y="221"/>
                  </a:lnTo>
                  <a:lnTo>
                    <a:pt x="75" y="225"/>
                  </a:lnTo>
                  <a:lnTo>
                    <a:pt x="75" y="227"/>
                  </a:lnTo>
                  <a:lnTo>
                    <a:pt x="71" y="228"/>
                  </a:lnTo>
                  <a:lnTo>
                    <a:pt x="66" y="228"/>
                  </a:lnTo>
                  <a:lnTo>
                    <a:pt x="64" y="228"/>
                  </a:lnTo>
                  <a:lnTo>
                    <a:pt x="62" y="228"/>
                  </a:lnTo>
                  <a:lnTo>
                    <a:pt x="62" y="232"/>
                  </a:lnTo>
                  <a:lnTo>
                    <a:pt x="64" y="232"/>
                  </a:lnTo>
                  <a:lnTo>
                    <a:pt x="66" y="234"/>
                  </a:lnTo>
                  <a:lnTo>
                    <a:pt x="66" y="238"/>
                  </a:lnTo>
                  <a:lnTo>
                    <a:pt x="64" y="238"/>
                  </a:lnTo>
                  <a:lnTo>
                    <a:pt x="62" y="240"/>
                  </a:lnTo>
                  <a:lnTo>
                    <a:pt x="60" y="240"/>
                  </a:lnTo>
                  <a:lnTo>
                    <a:pt x="60" y="242"/>
                  </a:lnTo>
                  <a:lnTo>
                    <a:pt x="58" y="246"/>
                  </a:lnTo>
                  <a:lnTo>
                    <a:pt x="58" y="248"/>
                  </a:lnTo>
                  <a:lnTo>
                    <a:pt x="60" y="248"/>
                  </a:lnTo>
                  <a:lnTo>
                    <a:pt x="62" y="248"/>
                  </a:lnTo>
                  <a:lnTo>
                    <a:pt x="64" y="248"/>
                  </a:lnTo>
                  <a:lnTo>
                    <a:pt x="69" y="244"/>
                  </a:lnTo>
                  <a:lnTo>
                    <a:pt x="71" y="246"/>
                  </a:lnTo>
                  <a:lnTo>
                    <a:pt x="71" y="248"/>
                  </a:lnTo>
                  <a:lnTo>
                    <a:pt x="75" y="250"/>
                  </a:lnTo>
                  <a:lnTo>
                    <a:pt x="75" y="252"/>
                  </a:lnTo>
                  <a:lnTo>
                    <a:pt x="79" y="255"/>
                  </a:lnTo>
                  <a:lnTo>
                    <a:pt x="81" y="255"/>
                  </a:lnTo>
                  <a:lnTo>
                    <a:pt x="83" y="255"/>
                  </a:lnTo>
                  <a:lnTo>
                    <a:pt x="85" y="255"/>
                  </a:lnTo>
                  <a:lnTo>
                    <a:pt x="85" y="259"/>
                  </a:lnTo>
                  <a:lnTo>
                    <a:pt x="87" y="259"/>
                  </a:lnTo>
                  <a:lnTo>
                    <a:pt x="91" y="259"/>
                  </a:lnTo>
                  <a:lnTo>
                    <a:pt x="89" y="267"/>
                  </a:lnTo>
                  <a:lnTo>
                    <a:pt x="89" y="271"/>
                  </a:lnTo>
                  <a:lnTo>
                    <a:pt x="92" y="276"/>
                  </a:lnTo>
                  <a:lnTo>
                    <a:pt x="94" y="278"/>
                  </a:lnTo>
                  <a:lnTo>
                    <a:pt x="96" y="276"/>
                  </a:lnTo>
                  <a:lnTo>
                    <a:pt x="96" y="278"/>
                  </a:lnTo>
                  <a:lnTo>
                    <a:pt x="96" y="280"/>
                  </a:lnTo>
                  <a:lnTo>
                    <a:pt x="96" y="282"/>
                  </a:lnTo>
                  <a:lnTo>
                    <a:pt x="98" y="282"/>
                  </a:lnTo>
                  <a:lnTo>
                    <a:pt x="98" y="284"/>
                  </a:lnTo>
                  <a:lnTo>
                    <a:pt x="98" y="286"/>
                  </a:lnTo>
                  <a:lnTo>
                    <a:pt x="98" y="290"/>
                  </a:lnTo>
                  <a:lnTo>
                    <a:pt x="98" y="292"/>
                  </a:lnTo>
                  <a:lnTo>
                    <a:pt x="98" y="294"/>
                  </a:lnTo>
                  <a:lnTo>
                    <a:pt x="98" y="298"/>
                  </a:lnTo>
                  <a:lnTo>
                    <a:pt x="96" y="298"/>
                  </a:lnTo>
                  <a:lnTo>
                    <a:pt x="96" y="300"/>
                  </a:lnTo>
                  <a:lnTo>
                    <a:pt x="98" y="300"/>
                  </a:lnTo>
                  <a:lnTo>
                    <a:pt x="98" y="301"/>
                  </a:lnTo>
                  <a:lnTo>
                    <a:pt x="98" y="303"/>
                  </a:lnTo>
                  <a:lnTo>
                    <a:pt x="87" y="294"/>
                  </a:lnTo>
                  <a:lnTo>
                    <a:pt x="77" y="309"/>
                  </a:lnTo>
                  <a:lnTo>
                    <a:pt x="56" y="294"/>
                  </a:lnTo>
                  <a:lnTo>
                    <a:pt x="48" y="303"/>
                  </a:lnTo>
                  <a:lnTo>
                    <a:pt x="19" y="284"/>
                  </a:lnTo>
                  <a:lnTo>
                    <a:pt x="0" y="269"/>
                  </a:lnTo>
                  <a:lnTo>
                    <a:pt x="8" y="259"/>
                  </a:lnTo>
                  <a:lnTo>
                    <a:pt x="4" y="257"/>
                  </a:lnTo>
                  <a:lnTo>
                    <a:pt x="33" y="219"/>
                  </a:lnTo>
                  <a:lnTo>
                    <a:pt x="29" y="217"/>
                  </a:lnTo>
                  <a:lnTo>
                    <a:pt x="44" y="196"/>
                  </a:lnTo>
                  <a:lnTo>
                    <a:pt x="64" y="209"/>
                  </a:lnTo>
                  <a:lnTo>
                    <a:pt x="77" y="190"/>
                  </a:lnTo>
                  <a:lnTo>
                    <a:pt x="94" y="202"/>
                  </a:lnTo>
                  <a:lnTo>
                    <a:pt x="102" y="192"/>
                  </a:lnTo>
                  <a:lnTo>
                    <a:pt x="112" y="198"/>
                  </a:lnTo>
                  <a:lnTo>
                    <a:pt x="125" y="179"/>
                  </a:lnTo>
                  <a:lnTo>
                    <a:pt x="135" y="184"/>
                  </a:lnTo>
                  <a:lnTo>
                    <a:pt x="142" y="175"/>
                  </a:lnTo>
                  <a:lnTo>
                    <a:pt x="150" y="181"/>
                  </a:lnTo>
                  <a:lnTo>
                    <a:pt x="175" y="142"/>
                  </a:lnTo>
                  <a:lnTo>
                    <a:pt x="183" y="146"/>
                  </a:lnTo>
                  <a:lnTo>
                    <a:pt x="212" y="106"/>
                  </a:lnTo>
                  <a:lnTo>
                    <a:pt x="219" y="111"/>
                  </a:lnTo>
                  <a:lnTo>
                    <a:pt x="246" y="71"/>
                  </a:lnTo>
                  <a:lnTo>
                    <a:pt x="250" y="62"/>
                  </a:lnTo>
                  <a:lnTo>
                    <a:pt x="269" y="35"/>
                  </a:lnTo>
                  <a:lnTo>
                    <a:pt x="265" y="33"/>
                  </a:lnTo>
                  <a:lnTo>
                    <a:pt x="288" y="0"/>
                  </a:lnTo>
                  <a:lnTo>
                    <a:pt x="315" y="19"/>
                  </a:lnTo>
                  <a:lnTo>
                    <a:pt x="409" y="83"/>
                  </a:lnTo>
                  <a:lnTo>
                    <a:pt x="396" y="102"/>
                  </a:lnTo>
                  <a:lnTo>
                    <a:pt x="415" y="115"/>
                  </a:lnTo>
                  <a:lnTo>
                    <a:pt x="411" y="121"/>
                  </a:lnTo>
                  <a:lnTo>
                    <a:pt x="409" y="121"/>
                  </a:lnTo>
                  <a:lnTo>
                    <a:pt x="407" y="121"/>
                  </a:lnTo>
                  <a:lnTo>
                    <a:pt x="402" y="125"/>
                  </a:lnTo>
                  <a:lnTo>
                    <a:pt x="396" y="129"/>
                  </a:lnTo>
                  <a:lnTo>
                    <a:pt x="394" y="129"/>
                  </a:lnTo>
                  <a:lnTo>
                    <a:pt x="392" y="131"/>
                  </a:lnTo>
                  <a:lnTo>
                    <a:pt x="390" y="131"/>
                  </a:lnTo>
                  <a:lnTo>
                    <a:pt x="388" y="131"/>
                  </a:lnTo>
                  <a:lnTo>
                    <a:pt x="384" y="129"/>
                  </a:lnTo>
                  <a:lnTo>
                    <a:pt x="381" y="129"/>
                  </a:lnTo>
                  <a:lnTo>
                    <a:pt x="379" y="129"/>
                  </a:lnTo>
                  <a:lnTo>
                    <a:pt x="377" y="12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35" name="Freeform 6337"/>
            <p:cNvSpPr>
              <a:spLocks noEditPoints="1"/>
            </p:cNvSpPr>
            <p:nvPr/>
          </p:nvSpPr>
          <p:spPr bwMode="auto">
            <a:xfrm>
              <a:off x="8415338" y="5434013"/>
              <a:ext cx="258763" cy="374650"/>
            </a:xfrm>
            <a:custGeom>
              <a:avLst/>
              <a:gdLst>
                <a:gd name="T0" fmla="*/ 34 w 163"/>
                <a:gd name="T1" fmla="*/ 196 h 236"/>
                <a:gd name="T2" fmla="*/ 13 w 163"/>
                <a:gd name="T3" fmla="*/ 184 h 236"/>
                <a:gd name="T4" fmla="*/ 34 w 163"/>
                <a:gd name="T5" fmla="*/ 184 h 236"/>
                <a:gd name="T6" fmla="*/ 4 w 163"/>
                <a:gd name="T7" fmla="*/ 140 h 236"/>
                <a:gd name="T8" fmla="*/ 13 w 163"/>
                <a:gd name="T9" fmla="*/ 109 h 236"/>
                <a:gd name="T10" fmla="*/ 17 w 163"/>
                <a:gd name="T11" fmla="*/ 113 h 236"/>
                <a:gd name="T12" fmla="*/ 21 w 163"/>
                <a:gd name="T13" fmla="*/ 132 h 236"/>
                <a:gd name="T14" fmla="*/ 163 w 163"/>
                <a:gd name="T15" fmla="*/ 63 h 236"/>
                <a:gd name="T16" fmla="*/ 152 w 163"/>
                <a:gd name="T17" fmla="*/ 109 h 236"/>
                <a:gd name="T18" fmla="*/ 144 w 163"/>
                <a:gd name="T19" fmla="*/ 136 h 236"/>
                <a:gd name="T20" fmla="*/ 140 w 163"/>
                <a:gd name="T21" fmla="*/ 176 h 236"/>
                <a:gd name="T22" fmla="*/ 127 w 163"/>
                <a:gd name="T23" fmla="*/ 188 h 236"/>
                <a:gd name="T24" fmla="*/ 105 w 163"/>
                <a:gd name="T25" fmla="*/ 211 h 236"/>
                <a:gd name="T26" fmla="*/ 65 w 163"/>
                <a:gd name="T27" fmla="*/ 230 h 236"/>
                <a:gd name="T28" fmla="*/ 59 w 163"/>
                <a:gd name="T29" fmla="*/ 230 h 236"/>
                <a:gd name="T30" fmla="*/ 59 w 163"/>
                <a:gd name="T31" fmla="*/ 221 h 236"/>
                <a:gd name="T32" fmla="*/ 52 w 163"/>
                <a:gd name="T33" fmla="*/ 224 h 236"/>
                <a:gd name="T34" fmla="*/ 48 w 163"/>
                <a:gd name="T35" fmla="*/ 213 h 236"/>
                <a:gd name="T36" fmla="*/ 54 w 163"/>
                <a:gd name="T37" fmla="*/ 194 h 236"/>
                <a:gd name="T38" fmla="*/ 57 w 163"/>
                <a:gd name="T39" fmla="*/ 178 h 236"/>
                <a:gd name="T40" fmla="*/ 54 w 163"/>
                <a:gd name="T41" fmla="*/ 167 h 236"/>
                <a:gd name="T42" fmla="*/ 71 w 163"/>
                <a:gd name="T43" fmla="*/ 151 h 236"/>
                <a:gd name="T44" fmla="*/ 79 w 163"/>
                <a:gd name="T45" fmla="*/ 151 h 236"/>
                <a:gd name="T46" fmla="*/ 84 w 163"/>
                <a:gd name="T47" fmla="*/ 128 h 236"/>
                <a:gd name="T48" fmla="*/ 96 w 163"/>
                <a:gd name="T49" fmla="*/ 82 h 236"/>
                <a:gd name="T50" fmla="*/ 86 w 163"/>
                <a:gd name="T51" fmla="*/ 52 h 236"/>
                <a:gd name="T52" fmla="*/ 90 w 163"/>
                <a:gd name="T53" fmla="*/ 80 h 236"/>
                <a:gd name="T54" fmla="*/ 88 w 163"/>
                <a:gd name="T55" fmla="*/ 115 h 236"/>
                <a:gd name="T56" fmla="*/ 77 w 163"/>
                <a:gd name="T57" fmla="*/ 140 h 236"/>
                <a:gd name="T58" fmla="*/ 73 w 163"/>
                <a:gd name="T59" fmla="*/ 146 h 236"/>
                <a:gd name="T60" fmla="*/ 69 w 163"/>
                <a:gd name="T61" fmla="*/ 138 h 236"/>
                <a:gd name="T62" fmla="*/ 50 w 163"/>
                <a:gd name="T63" fmla="*/ 159 h 236"/>
                <a:gd name="T64" fmla="*/ 46 w 163"/>
                <a:gd name="T65" fmla="*/ 148 h 236"/>
                <a:gd name="T66" fmla="*/ 57 w 163"/>
                <a:gd name="T67" fmla="*/ 130 h 236"/>
                <a:gd name="T68" fmla="*/ 52 w 163"/>
                <a:gd name="T69" fmla="*/ 138 h 236"/>
                <a:gd name="T70" fmla="*/ 34 w 163"/>
                <a:gd name="T71" fmla="*/ 146 h 236"/>
                <a:gd name="T72" fmla="*/ 36 w 163"/>
                <a:gd name="T73" fmla="*/ 134 h 236"/>
                <a:gd name="T74" fmla="*/ 29 w 163"/>
                <a:gd name="T75" fmla="*/ 136 h 236"/>
                <a:gd name="T76" fmla="*/ 19 w 163"/>
                <a:gd name="T77" fmla="*/ 119 h 236"/>
                <a:gd name="T78" fmla="*/ 19 w 163"/>
                <a:gd name="T79" fmla="*/ 96 h 236"/>
                <a:gd name="T80" fmla="*/ 36 w 163"/>
                <a:gd name="T81" fmla="*/ 92 h 236"/>
                <a:gd name="T82" fmla="*/ 34 w 163"/>
                <a:gd name="T83" fmla="*/ 84 h 236"/>
                <a:gd name="T84" fmla="*/ 38 w 163"/>
                <a:gd name="T85" fmla="*/ 71 h 236"/>
                <a:gd name="T86" fmla="*/ 48 w 163"/>
                <a:gd name="T87" fmla="*/ 65 h 236"/>
                <a:gd name="T88" fmla="*/ 44 w 163"/>
                <a:gd name="T89" fmla="*/ 61 h 236"/>
                <a:gd name="T90" fmla="*/ 48 w 163"/>
                <a:gd name="T91" fmla="*/ 50 h 236"/>
                <a:gd name="T92" fmla="*/ 40 w 163"/>
                <a:gd name="T93" fmla="*/ 57 h 236"/>
                <a:gd name="T94" fmla="*/ 29 w 163"/>
                <a:gd name="T95" fmla="*/ 77 h 236"/>
                <a:gd name="T96" fmla="*/ 15 w 163"/>
                <a:gd name="T97" fmla="*/ 86 h 236"/>
                <a:gd name="T98" fmla="*/ 6 w 163"/>
                <a:gd name="T99" fmla="*/ 88 h 236"/>
                <a:gd name="T100" fmla="*/ 0 w 163"/>
                <a:gd name="T101" fmla="*/ 73 h 236"/>
                <a:gd name="T102" fmla="*/ 21 w 163"/>
                <a:gd name="T103" fmla="*/ 69 h 236"/>
                <a:gd name="T104" fmla="*/ 57 w 163"/>
                <a:gd name="T105" fmla="*/ 31 h 236"/>
                <a:gd name="T106" fmla="*/ 98 w 163"/>
                <a:gd name="T107" fmla="*/ 21 h 236"/>
                <a:gd name="T108" fmla="*/ 119 w 163"/>
                <a:gd name="T109"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3" h="236">
                  <a:moveTo>
                    <a:pt x="31" y="192"/>
                  </a:moveTo>
                  <a:lnTo>
                    <a:pt x="32" y="194"/>
                  </a:lnTo>
                  <a:lnTo>
                    <a:pt x="32" y="194"/>
                  </a:lnTo>
                  <a:lnTo>
                    <a:pt x="34" y="194"/>
                  </a:lnTo>
                  <a:lnTo>
                    <a:pt x="34" y="196"/>
                  </a:lnTo>
                  <a:lnTo>
                    <a:pt x="34" y="196"/>
                  </a:lnTo>
                  <a:lnTo>
                    <a:pt x="32" y="196"/>
                  </a:lnTo>
                  <a:lnTo>
                    <a:pt x="27" y="199"/>
                  </a:lnTo>
                  <a:lnTo>
                    <a:pt x="27" y="201"/>
                  </a:lnTo>
                  <a:lnTo>
                    <a:pt x="19" y="198"/>
                  </a:lnTo>
                  <a:lnTo>
                    <a:pt x="13" y="188"/>
                  </a:lnTo>
                  <a:lnTo>
                    <a:pt x="13" y="184"/>
                  </a:lnTo>
                  <a:lnTo>
                    <a:pt x="15" y="182"/>
                  </a:lnTo>
                  <a:lnTo>
                    <a:pt x="15" y="182"/>
                  </a:lnTo>
                  <a:lnTo>
                    <a:pt x="21" y="182"/>
                  </a:lnTo>
                  <a:lnTo>
                    <a:pt x="32" y="182"/>
                  </a:lnTo>
                  <a:lnTo>
                    <a:pt x="34" y="182"/>
                  </a:lnTo>
                  <a:lnTo>
                    <a:pt x="34" y="184"/>
                  </a:lnTo>
                  <a:lnTo>
                    <a:pt x="32" y="186"/>
                  </a:lnTo>
                  <a:lnTo>
                    <a:pt x="31" y="192"/>
                  </a:lnTo>
                  <a:close/>
                  <a:moveTo>
                    <a:pt x="11" y="142"/>
                  </a:moveTo>
                  <a:lnTo>
                    <a:pt x="6" y="151"/>
                  </a:lnTo>
                  <a:lnTo>
                    <a:pt x="4" y="146"/>
                  </a:lnTo>
                  <a:lnTo>
                    <a:pt x="4" y="140"/>
                  </a:lnTo>
                  <a:lnTo>
                    <a:pt x="4" y="140"/>
                  </a:lnTo>
                  <a:lnTo>
                    <a:pt x="4" y="140"/>
                  </a:lnTo>
                  <a:lnTo>
                    <a:pt x="6" y="128"/>
                  </a:lnTo>
                  <a:lnTo>
                    <a:pt x="6" y="127"/>
                  </a:lnTo>
                  <a:lnTo>
                    <a:pt x="9" y="117"/>
                  </a:lnTo>
                  <a:lnTo>
                    <a:pt x="13" y="109"/>
                  </a:lnTo>
                  <a:lnTo>
                    <a:pt x="13" y="109"/>
                  </a:lnTo>
                  <a:lnTo>
                    <a:pt x="15" y="109"/>
                  </a:lnTo>
                  <a:lnTo>
                    <a:pt x="17" y="111"/>
                  </a:lnTo>
                  <a:lnTo>
                    <a:pt x="17" y="111"/>
                  </a:lnTo>
                  <a:lnTo>
                    <a:pt x="15" y="113"/>
                  </a:lnTo>
                  <a:lnTo>
                    <a:pt x="17" y="113"/>
                  </a:lnTo>
                  <a:lnTo>
                    <a:pt x="19" y="117"/>
                  </a:lnTo>
                  <a:lnTo>
                    <a:pt x="19" y="123"/>
                  </a:lnTo>
                  <a:lnTo>
                    <a:pt x="21" y="127"/>
                  </a:lnTo>
                  <a:lnTo>
                    <a:pt x="21" y="127"/>
                  </a:lnTo>
                  <a:lnTo>
                    <a:pt x="23" y="130"/>
                  </a:lnTo>
                  <a:lnTo>
                    <a:pt x="21" y="132"/>
                  </a:lnTo>
                  <a:lnTo>
                    <a:pt x="17" y="132"/>
                  </a:lnTo>
                  <a:lnTo>
                    <a:pt x="15" y="140"/>
                  </a:lnTo>
                  <a:lnTo>
                    <a:pt x="11" y="142"/>
                  </a:lnTo>
                  <a:close/>
                  <a:moveTo>
                    <a:pt x="153" y="38"/>
                  </a:moveTo>
                  <a:lnTo>
                    <a:pt x="152" y="52"/>
                  </a:lnTo>
                  <a:lnTo>
                    <a:pt x="163" y="63"/>
                  </a:lnTo>
                  <a:lnTo>
                    <a:pt x="157" y="67"/>
                  </a:lnTo>
                  <a:lnTo>
                    <a:pt x="159" y="77"/>
                  </a:lnTo>
                  <a:lnTo>
                    <a:pt x="155" y="75"/>
                  </a:lnTo>
                  <a:lnTo>
                    <a:pt x="144" y="80"/>
                  </a:lnTo>
                  <a:lnTo>
                    <a:pt x="150" y="102"/>
                  </a:lnTo>
                  <a:lnTo>
                    <a:pt x="152" y="109"/>
                  </a:lnTo>
                  <a:lnTo>
                    <a:pt x="152" y="113"/>
                  </a:lnTo>
                  <a:lnTo>
                    <a:pt x="150" y="115"/>
                  </a:lnTo>
                  <a:lnTo>
                    <a:pt x="150" y="117"/>
                  </a:lnTo>
                  <a:lnTo>
                    <a:pt x="150" y="119"/>
                  </a:lnTo>
                  <a:lnTo>
                    <a:pt x="152" y="123"/>
                  </a:lnTo>
                  <a:lnTo>
                    <a:pt x="144" y="136"/>
                  </a:lnTo>
                  <a:lnTo>
                    <a:pt x="144" y="138"/>
                  </a:lnTo>
                  <a:lnTo>
                    <a:pt x="144" y="148"/>
                  </a:lnTo>
                  <a:lnTo>
                    <a:pt x="144" y="155"/>
                  </a:lnTo>
                  <a:lnTo>
                    <a:pt x="140" y="167"/>
                  </a:lnTo>
                  <a:lnTo>
                    <a:pt x="140" y="171"/>
                  </a:lnTo>
                  <a:lnTo>
                    <a:pt x="140" y="176"/>
                  </a:lnTo>
                  <a:lnTo>
                    <a:pt x="140" y="178"/>
                  </a:lnTo>
                  <a:lnTo>
                    <a:pt x="140" y="178"/>
                  </a:lnTo>
                  <a:lnTo>
                    <a:pt x="140" y="180"/>
                  </a:lnTo>
                  <a:lnTo>
                    <a:pt x="138" y="182"/>
                  </a:lnTo>
                  <a:lnTo>
                    <a:pt x="134" y="182"/>
                  </a:lnTo>
                  <a:lnTo>
                    <a:pt x="127" y="188"/>
                  </a:lnTo>
                  <a:lnTo>
                    <a:pt x="125" y="190"/>
                  </a:lnTo>
                  <a:lnTo>
                    <a:pt x="121" y="194"/>
                  </a:lnTo>
                  <a:lnTo>
                    <a:pt x="119" y="198"/>
                  </a:lnTo>
                  <a:lnTo>
                    <a:pt x="115" y="203"/>
                  </a:lnTo>
                  <a:lnTo>
                    <a:pt x="109" y="207"/>
                  </a:lnTo>
                  <a:lnTo>
                    <a:pt x="105" y="211"/>
                  </a:lnTo>
                  <a:lnTo>
                    <a:pt x="103" y="213"/>
                  </a:lnTo>
                  <a:lnTo>
                    <a:pt x="96" y="219"/>
                  </a:lnTo>
                  <a:lnTo>
                    <a:pt x="82" y="226"/>
                  </a:lnTo>
                  <a:lnTo>
                    <a:pt x="73" y="230"/>
                  </a:lnTo>
                  <a:lnTo>
                    <a:pt x="67" y="230"/>
                  </a:lnTo>
                  <a:lnTo>
                    <a:pt x="65" y="230"/>
                  </a:lnTo>
                  <a:lnTo>
                    <a:pt x="65" y="234"/>
                  </a:lnTo>
                  <a:lnTo>
                    <a:pt x="65" y="234"/>
                  </a:lnTo>
                  <a:lnTo>
                    <a:pt x="61" y="236"/>
                  </a:lnTo>
                  <a:lnTo>
                    <a:pt x="61" y="236"/>
                  </a:lnTo>
                  <a:lnTo>
                    <a:pt x="59" y="236"/>
                  </a:lnTo>
                  <a:lnTo>
                    <a:pt x="59" y="230"/>
                  </a:lnTo>
                  <a:lnTo>
                    <a:pt x="59" y="226"/>
                  </a:lnTo>
                  <a:lnTo>
                    <a:pt x="59" y="226"/>
                  </a:lnTo>
                  <a:lnTo>
                    <a:pt x="61" y="226"/>
                  </a:lnTo>
                  <a:lnTo>
                    <a:pt x="61" y="224"/>
                  </a:lnTo>
                  <a:lnTo>
                    <a:pt x="61" y="222"/>
                  </a:lnTo>
                  <a:lnTo>
                    <a:pt x="59" y="221"/>
                  </a:lnTo>
                  <a:lnTo>
                    <a:pt x="59" y="219"/>
                  </a:lnTo>
                  <a:lnTo>
                    <a:pt x="57" y="222"/>
                  </a:lnTo>
                  <a:lnTo>
                    <a:pt x="55" y="224"/>
                  </a:lnTo>
                  <a:lnTo>
                    <a:pt x="55" y="224"/>
                  </a:lnTo>
                  <a:lnTo>
                    <a:pt x="52" y="226"/>
                  </a:lnTo>
                  <a:lnTo>
                    <a:pt x="52" y="224"/>
                  </a:lnTo>
                  <a:lnTo>
                    <a:pt x="50" y="224"/>
                  </a:lnTo>
                  <a:lnTo>
                    <a:pt x="48" y="222"/>
                  </a:lnTo>
                  <a:lnTo>
                    <a:pt x="48" y="221"/>
                  </a:lnTo>
                  <a:lnTo>
                    <a:pt x="48" y="217"/>
                  </a:lnTo>
                  <a:lnTo>
                    <a:pt x="48" y="215"/>
                  </a:lnTo>
                  <a:lnTo>
                    <a:pt x="48" y="213"/>
                  </a:lnTo>
                  <a:lnTo>
                    <a:pt x="50" y="205"/>
                  </a:lnTo>
                  <a:lnTo>
                    <a:pt x="52" y="201"/>
                  </a:lnTo>
                  <a:lnTo>
                    <a:pt x="52" y="199"/>
                  </a:lnTo>
                  <a:lnTo>
                    <a:pt x="54" y="196"/>
                  </a:lnTo>
                  <a:lnTo>
                    <a:pt x="54" y="194"/>
                  </a:lnTo>
                  <a:lnTo>
                    <a:pt x="54" y="194"/>
                  </a:lnTo>
                  <a:lnTo>
                    <a:pt x="52" y="190"/>
                  </a:lnTo>
                  <a:lnTo>
                    <a:pt x="52" y="190"/>
                  </a:lnTo>
                  <a:lnTo>
                    <a:pt x="54" y="186"/>
                  </a:lnTo>
                  <a:lnTo>
                    <a:pt x="57" y="180"/>
                  </a:lnTo>
                  <a:lnTo>
                    <a:pt x="57" y="180"/>
                  </a:lnTo>
                  <a:lnTo>
                    <a:pt x="57" y="178"/>
                  </a:lnTo>
                  <a:lnTo>
                    <a:pt x="55" y="176"/>
                  </a:lnTo>
                  <a:lnTo>
                    <a:pt x="55" y="175"/>
                  </a:lnTo>
                  <a:lnTo>
                    <a:pt x="55" y="173"/>
                  </a:lnTo>
                  <a:lnTo>
                    <a:pt x="54" y="169"/>
                  </a:lnTo>
                  <a:lnTo>
                    <a:pt x="54" y="167"/>
                  </a:lnTo>
                  <a:lnTo>
                    <a:pt x="54" y="167"/>
                  </a:lnTo>
                  <a:lnTo>
                    <a:pt x="55" y="165"/>
                  </a:lnTo>
                  <a:lnTo>
                    <a:pt x="55" y="161"/>
                  </a:lnTo>
                  <a:lnTo>
                    <a:pt x="55" y="161"/>
                  </a:lnTo>
                  <a:lnTo>
                    <a:pt x="67" y="157"/>
                  </a:lnTo>
                  <a:lnTo>
                    <a:pt x="71" y="153"/>
                  </a:lnTo>
                  <a:lnTo>
                    <a:pt x="71" y="151"/>
                  </a:lnTo>
                  <a:lnTo>
                    <a:pt x="73" y="151"/>
                  </a:lnTo>
                  <a:lnTo>
                    <a:pt x="75" y="151"/>
                  </a:lnTo>
                  <a:lnTo>
                    <a:pt x="77" y="153"/>
                  </a:lnTo>
                  <a:lnTo>
                    <a:pt x="77" y="153"/>
                  </a:lnTo>
                  <a:lnTo>
                    <a:pt x="79" y="151"/>
                  </a:lnTo>
                  <a:lnTo>
                    <a:pt x="79" y="151"/>
                  </a:lnTo>
                  <a:lnTo>
                    <a:pt x="79" y="144"/>
                  </a:lnTo>
                  <a:lnTo>
                    <a:pt x="80" y="134"/>
                  </a:lnTo>
                  <a:lnTo>
                    <a:pt x="80" y="134"/>
                  </a:lnTo>
                  <a:lnTo>
                    <a:pt x="80" y="132"/>
                  </a:lnTo>
                  <a:lnTo>
                    <a:pt x="82" y="130"/>
                  </a:lnTo>
                  <a:lnTo>
                    <a:pt x="84" y="128"/>
                  </a:lnTo>
                  <a:lnTo>
                    <a:pt x="86" y="127"/>
                  </a:lnTo>
                  <a:lnTo>
                    <a:pt x="90" y="121"/>
                  </a:lnTo>
                  <a:lnTo>
                    <a:pt x="92" y="113"/>
                  </a:lnTo>
                  <a:lnTo>
                    <a:pt x="96" y="100"/>
                  </a:lnTo>
                  <a:lnTo>
                    <a:pt x="96" y="90"/>
                  </a:lnTo>
                  <a:lnTo>
                    <a:pt x="96" y="82"/>
                  </a:lnTo>
                  <a:lnTo>
                    <a:pt x="92" y="67"/>
                  </a:lnTo>
                  <a:lnTo>
                    <a:pt x="90" y="59"/>
                  </a:lnTo>
                  <a:lnTo>
                    <a:pt x="88" y="57"/>
                  </a:lnTo>
                  <a:lnTo>
                    <a:pt x="88" y="52"/>
                  </a:lnTo>
                  <a:lnTo>
                    <a:pt x="86" y="52"/>
                  </a:lnTo>
                  <a:lnTo>
                    <a:pt x="86" y="52"/>
                  </a:lnTo>
                  <a:lnTo>
                    <a:pt x="86" y="54"/>
                  </a:lnTo>
                  <a:lnTo>
                    <a:pt x="84" y="54"/>
                  </a:lnTo>
                  <a:lnTo>
                    <a:pt x="84" y="56"/>
                  </a:lnTo>
                  <a:lnTo>
                    <a:pt x="88" y="65"/>
                  </a:lnTo>
                  <a:lnTo>
                    <a:pt x="90" y="77"/>
                  </a:lnTo>
                  <a:lnTo>
                    <a:pt x="90" y="80"/>
                  </a:lnTo>
                  <a:lnTo>
                    <a:pt x="88" y="86"/>
                  </a:lnTo>
                  <a:lnTo>
                    <a:pt x="88" y="86"/>
                  </a:lnTo>
                  <a:lnTo>
                    <a:pt x="90" y="92"/>
                  </a:lnTo>
                  <a:lnTo>
                    <a:pt x="90" y="98"/>
                  </a:lnTo>
                  <a:lnTo>
                    <a:pt x="90" y="103"/>
                  </a:lnTo>
                  <a:lnTo>
                    <a:pt x="88" y="115"/>
                  </a:lnTo>
                  <a:lnTo>
                    <a:pt x="84" y="117"/>
                  </a:lnTo>
                  <a:lnTo>
                    <a:pt x="82" y="117"/>
                  </a:lnTo>
                  <a:lnTo>
                    <a:pt x="80" y="117"/>
                  </a:lnTo>
                  <a:lnTo>
                    <a:pt x="77" y="127"/>
                  </a:lnTo>
                  <a:lnTo>
                    <a:pt x="75" y="138"/>
                  </a:lnTo>
                  <a:lnTo>
                    <a:pt x="77" y="140"/>
                  </a:lnTo>
                  <a:lnTo>
                    <a:pt x="75" y="146"/>
                  </a:lnTo>
                  <a:lnTo>
                    <a:pt x="75" y="148"/>
                  </a:lnTo>
                  <a:lnTo>
                    <a:pt x="73" y="148"/>
                  </a:lnTo>
                  <a:lnTo>
                    <a:pt x="71" y="148"/>
                  </a:lnTo>
                  <a:lnTo>
                    <a:pt x="71" y="148"/>
                  </a:lnTo>
                  <a:lnTo>
                    <a:pt x="73" y="146"/>
                  </a:lnTo>
                  <a:lnTo>
                    <a:pt x="73" y="136"/>
                  </a:lnTo>
                  <a:lnTo>
                    <a:pt x="73" y="134"/>
                  </a:lnTo>
                  <a:lnTo>
                    <a:pt x="71" y="134"/>
                  </a:lnTo>
                  <a:lnTo>
                    <a:pt x="71" y="136"/>
                  </a:lnTo>
                  <a:lnTo>
                    <a:pt x="69" y="138"/>
                  </a:lnTo>
                  <a:lnTo>
                    <a:pt x="69" y="138"/>
                  </a:lnTo>
                  <a:lnTo>
                    <a:pt x="69" y="138"/>
                  </a:lnTo>
                  <a:lnTo>
                    <a:pt x="69" y="142"/>
                  </a:lnTo>
                  <a:lnTo>
                    <a:pt x="65" y="150"/>
                  </a:lnTo>
                  <a:lnTo>
                    <a:pt x="61" y="153"/>
                  </a:lnTo>
                  <a:lnTo>
                    <a:pt x="52" y="159"/>
                  </a:lnTo>
                  <a:lnTo>
                    <a:pt x="50" y="159"/>
                  </a:lnTo>
                  <a:lnTo>
                    <a:pt x="48" y="157"/>
                  </a:lnTo>
                  <a:lnTo>
                    <a:pt x="46" y="157"/>
                  </a:lnTo>
                  <a:lnTo>
                    <a:pt x="44" y="153"/>
                  </a:lnTo>
                  <a:lnTo>
                    <a:pt x="44" y="150"/>
                  </a:lnTo>
                  <a:lnTo>
                    <a:pt x="44" y="148"/>
                  </a:lnTo>
                  <a:lnTo>
                    <a:pt x="46" y="148"/>
                  </a:lnTo>
                  <a:lnTo>
                    <a:pt x="50" y="144"/>
                  </a:lnTo>
                  <a:lnTo>
                    <a:pt x="52" y="144"/>
                  </a:lnTo>
                  <a:lnTo>
                    <a:pt x="57" y="136"/>
                  </a:lnTo>
                  <a:lnTo>
                    <a:pt x="57" y="134"/>
                  </a:lnTo>
                  <a:lnTo>
                    <a:pt x="59" y="132"/>
                  </a:lnTo>
                  <a:lnTo>
                    <a:pt x="57" y="130"/>
                  </a:lnTo>
                  <a:lnTo>
                    <a:pt x="54" y="130"/>
                  </a:lnTo>
                  <a:lnTo>
                    <a:pt x="52" y="130"/>
                  </a:lnTo>
                  <a:lnTo>
                    <a:pt x="52" y="130"/>
                  </a:lnTo>
                  <a:lnTo>
                    <a:pt x="50" y="134"/>
                  </a:lnTo>
                  <a:lnTo>
                    <a:pt x="52" y="136"/>
                  </a:lnTo>
                  <a:lnTo>
                    <a:pt x="52" y="138"/>
                  </a:lnTo>
                  <a:lnTo>
                    <a:pt x="52" y="140"/>
                  </a:lnTo>
                  <a:lnTo>
                    <a:pt x="48" y="144"/>
                  </a:lnTo>
                  <a:lnTo>
                    <a:pt x="46" y="144"/>
                  </a:lnTo>
                  <a:lnTo>
                    <a:pt x="42" y="146"/>
                  </a:lnTo>
                  <a:lnTo>
                    <a:pt x="36" y="146"/>
                  </a:lnTo>
                  <a:lnTo>
                    <a:pt x="34" y="146"/>
                  </a:lnTo>
                  <a:lnTo>
                    <a:pt x="34" y="146"/>
                  </a:lnTo>
                  <a:lnTo>
                    <a:pt x="34" y="144"/>
                  </a:lnTo>
                  <a:lnTo>
                    <a:pt x="34" y="142"/>
                  </a:lnTo>
                  <a:lnTo>
                    <a:pt x="34" y="138"/>
                  </a:lnTo>
                  <a:lnTo>
                    <a:pt x="34" y="136"/>
                  </a:lnTo>
                  <a:lnTo>
                    <a:pt x="36" y="134"/>
                  </a:lnTo>
                  <a:lnTo>
                    <a:pt x="36" y="132"/>
                  </a:lnTo>
                  <a:lnTo>
                    <a:pt x="34" y="130"/>
                  </a:lnTo>
                  <a:lnTo>
                    <a:pt x="32" y="130"/>
                  </a:lnTo>
                  <a:lnTo>
                    <a:pt x="32" y="130"/>
                  </a:lnTo>
                  <a:lnTo>
                    <a:pt x="31" y="136"/>
                  </a:lnTo>
                  <a:lnTo>
                    <a:pt x="29" y="136"/>
                  </a:lnTo>
                  <a:lnTo>
                    <a:pt x="29" y="134"/>
                  </a:lnTo>
                  <a:lnTo>
                    <a:pt x="29" y="132"/>
                  </a:lnTo>
                  <a:lnTo>
                    <a:pt x="27" y="132"/>
                  </a:lnTo>
                  <a:lnTo>
                    <a:pt x="25" y="127"/>
                  </a:lnTo>
                  <a:lnTo>
                    <a:pt x="21" y="123"/>
                  </a:lnTo>
                  <a:lnTo>
                    <a:pt x="19" y="119"/>
                  </a:lnTo>
                  <a:lnTo>
                    <a:pt x="19" y="117"/>
                  </a:lnTo>
                  <a:lnTo>
                    <a:pt x="21" y="117"/>
                  </a:lnTo>
                  <a:lnTo>
                    <a:pt x="21" y="115"/>
                  </a:lnTo>
                  <a:lnTo>
                    <a:pt x="17" y="107"/>
                  </a:lnTo>
                  <a:lnTo>
                    <a:pt x="15" y="105"/>
                  </a:lnTo>
                  <a:lnTo>
                    <a:pt x="19" y="96"/>
                  </a:lnTo>
                  <a:lnTo>
                    <a:pt x="19" y="96"/>
                  </a:lnTo>
                  <a:lnTo>
                    <a:pt x="25" y="96"/>
                  </a:lnTo>
                  <a:lnTo>
                    <a:pt x="27" y="96"/>
                  </a:lnTo>
                  <a:lnTo>
                    <a:pt x="29" y="96"/>
                  </a:lnTo>
                  <a:lnTo>
                    <a:pt x="36" y="94"/>
                  </a:lnTo>
                  <a:lnTo>
                    <a:pt x="36" y="92"/>
                  </a:lnTo>
                  <a:lnTo>
                    <a:pt x="36" y="90"/>
                  </a:lnTo>
                  <a:lnTo>
                    <a:pt x="36" y="88"/>
                  </a:lnTo>
                  <a:lnTo>
                    <a:pt x="34" y="88"/>
                  </a:lnTo>
                  <a:lnTo>
                    <a:pt x="34" y="84"/>
                  </a:lnTo>
                  <a:lnTo>
                    <a:pt x="34" y="84"/>
                  </a:lnTo>
                  <a:lnTo>
                    <a:pt x="34" y="84"/>
                  </a:lnTo>
                  <a:lnTo>
                    <a:pt x="34" y="82"/>
                  </a:lnTo>
                  <a:lnTo>
                    <a:pt x="36" y="80"/>
                  </a:lnTo>
                  <a:lnTo>
                    <a:pt x="38" y="77"/>
                  </a:lnTo>
                  <a:lnTo>
                    <a:pt x="38" y="75"/>
                  </a:lnTo>
                  <a:lnTo>
                    <a:pt x="38" y="73"/>
                  </a:lnTo>
                  <a:lnTo>
                    <a:pt x="38" y="71"/>
                  </a:lnTo>
                  <a:lnTo>
                    <a:pt x="40" y="69"/>
                  </a:lnTo>
                  <a:lnTo>
                    <a:pt x="42" y="69"/>
                  </a:lnTo>
                  <a:lnTo>
                    <a:pt x="46" y="69"/>
                  </a:lnTo>
                  <a:lnTo>
                    <a:pt x="48" y="67"/>
                  </a:lnTo>
                  <a:lnTo>
                    <a:pt x="48" y="67"/>
                  </a:lnTo>
                  <a:lnTo>
                    <a:pt x="48" y="65"/>
                  </a:lnTo>
                  <a:lnTo>
                    <a:pt x="46" y="63"/>
                  </a:lnTo>
                  <a:lnTo>
                    <a:pt x="44" y="63"/>
                  </a:lnTo>
                  <a:lnTo>
                    <a:pt x="44" y="63"/>
                  </a:lnTo>
                  <a:lnTo>
                    <a:pt x="44" y="65"/>
                  </a:lnTo>
                  <a:lnTo>
                    <a:pt x="44" y="65"/>
                  </a:lnTo>
                  <a:lnTo>
                    <a:pt x="44" y="61"/>
                  </a:lnTo>
                  <a:lnTo>
                    <a:pt x="46" y="56"/>
                  </a:lnTo>
                  <a:lnTo>
                    <a:pt x="48" y="56"/>
                  </a:lnTo>
                  <a:lnTo>
                    <a:pt x="50" y="54"/>
                  </a:lnTo>
                  <a:lnTo>
                    <a:pt x="50" y="52"/>
                  </a:lnTo>
                  <a:lnTo>
                    <a:pt x="50" y="52"/>
                  </a:lnTo>
                  <a:lnTo>
                    <a:pt x="48" y="50"/>
                  </a:lnTo>
                  <a:lnTo>
                    <a:pt x="44" y="50"/>
                  </a:lnTo>
                  <a:lnTo>
                    <a:pt x="40" y="50"/>
                  </a:lnTo>
                  <a:lnTo>
                    <a:pt x="38" y="50"/>
                  </a:lnTo>
                  <a:lnTo>
                    <a:pt x="38" y="52"/>
                  </a:lnTo>
                  <a:lnTo>
                    <a:pt x="38" y="56"/>
                  </a:lnTo>
                  <a:lnTo>
                    <a:pt x="40" y="57"/>
                  </a:lnTo>
                  <a:lnTo>
                    <a:pt x="40" y="59"/>
                  </a:lnTo>
                  <a:lnTo>
                    <a:pt x="38" y="61"/>
                  </a:lnTo>
                  <a:lnTo>
                    <a:pt x="32" y="69"/>
                  </a:lnTo>
                  <a:lnTo>
                    <a:pt x="31" y="71"/>
                  </a:lnTo>
                  <a:lnTo>
                    <a:pt x="29" y="75"/>
                  </a:lnTo>
                  <a:lnTo>
                    <a:pt x="29" y="77"/>
                  </a:lnTo>
                  <a:lnTo>
                    <a:pt x="23" y="80"/>
                  </a:lnTo>
                  <a:lnTo>
                    <a:pt x="21" y="84"/>
                  </a:lnTo>
                  <a:lnTo>
                    <a:pt x="19" y="80"/>
                  </a:lnTo>
                  <a:lnTo>
                    <a:pt x="15" y="80"/>
                  </a:lnTo>
                  <a:lnTo>
                    <a:pt x="15" y="80"/>
                  </a:lnTo>
                  <a:lnTo>
                    <a:pt x="15" y="86"/>
                  </a:lnTo>
                  <a:lnTo>
                    <a:pt x="13" y="92"/>
                  </a:lnTo>
                  <a:lnTo>
                    <a:pt x="9" y="96"/>
                  </a:lnTo>
                  <a:lnTo>
                    <a:pt x="7" y="96"/>
                  </a:lnTo>
                  <a:lnTo>
                    <a:pt x="7" y="92"/>
                  </a:lnTo>
                  <a:lnTo>
                    <a:pt x="6" y="88"/>
                  </a:lnTo>
                  <a:lnTo>
                    <a:pt x="6" y="88"/>
                  </a:lnTo>
                  <a:lnTo>
                    <a:pt x="4" y="84"/>
                  </a:lnTo>
                  <a:lnTo>
                    <a:pt x="2" y="84"/>
                  </a:lnTo>
                  <a:lnTo>
                    <a:pt x="0" y="82"/>
                  </a:lnTo>
                  <a:lnTo>
                    <a:pt x="0" y="82"/>
                  </a:lnTo>
                  <a:lnTo>
                    <a:pt x="0" y="79"/>
                  </a:lnTo>
                  <a:lnTo>
                    <a:pt x="0" y="73"/>
                  </a:lnTo>
                  <a:lnTo>
                    <a:pt x="0" y="73"/>
                  </a:lnTo>
                  <a:lnTo>
                    <a:pt x="0" y="71"/>
                  </a:lnTo>
                  <a:lnTo>
                    <a:pt x="0" y="71"/>
                  </a:lnTo>
                  <a:lnTo>
                    <a:pt x="9" y="71"/>
                  </a:lnTo>
                  <a:lnTo>
                    <a:pt x="15" y="65"/>
                  </a:lnTo>
                  <a:lnTo>
                    <a:pt x="21" y="69"/>
                  </a:lnTo>
                  <a:lnTo>
                    <a:pt x="29" y="57"/>
                  </a:lnTo>
                  <a:lnTo>
                    <a:pt x="25" y="48"/>
                  </a:lnTo>
                  <a:lnTo>
                    <a:pt x="40" y="38"/>
                  </a:lnTo>
                  <a:lnTo>
                    <a:pt x="38" y="34"/>
                  </a:lnTo>
                  <a:lnTo>
                    <a:pt x="50" y="25"/>
                  </a:lnTo>
                  <a:lnTo>
                    <a:pt x="57" y="31"/>
                  </a:lnTo>
                  <a:lnTo>
                    <a:pt x="63" y="25"/>
                  </a:lnTo>
                  <a:lnTo>
                    <a:pt x="71" y="40"/>
                  </a:lnTo>
                  <a:lnTo>
                    <a:pt x="79" y="44"/>
                  </a:lnTo>
                  <a:lnTo>
                    <a:pt x="82" y="36"/>
                  </a:lnTo>
                  <a:lnTo>
                    <a:pt x="80" y="25"/>
                  </a:lnTo>
                  <a:lnTo>
                    <a:pt x="98" y="21"/>
                  </a:lnTo>
                  <a:lnTo>
                    <a:pt x="96" y="27"/>
                  </a:lnTo>
                  <a:lnTo>
                    <a:pt x="107" y="27"/>
                  </a:lnTo>
                  <a:lnTo>
                    <a:pt x="119" y="19"/>
                  </a:lnTo>
                  <a:lnTo>
                    <a:pt x="115" y="9"/>
                  </a:lnTo>
                  <a:lnTo>
                    <a:pt x="119" y="0"/>
                  </a:lnTo>
                  <a:lnTo>
                    <a:pt x="119" y="0"/>
                  </a:lnTo>
                  <a:lnTo>
                    <a:pt x="138" y="13"/>
                  </a:lnTo>
                  <a:lnTo>
                    <a:pt x="140" y="17"/>
                  </a:lnTo>
                  <a:lnTo>
                    <a:pt x="144" y="31"/>
                  </a:lnTo>
                  <a:lnTo>
                    <a:pt x="150" y="34"/>
                  </a:lnTo>
                  <a:lnTo>
                    <a:pt x="153" y="38"/>
                  </a:lnTo>
                  <a:close/>
                </a:path>
              </a:pathLst>
            </a:custGeom>
            <a:solidFill>
              <a:srgbClr val="216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36" name="Freeform 6338"/>
            <p:cNvSpPr>
              <a:spLocks noEditPoints="1"/>
            </p:cNvSpPr>
            <p:nvPr/>
          </p:nvSpPr>
          <p:spPr bwMode="auto">
            <a:xfrm>
              <a:off x="8415338" y="5434013"/>
              <a:ext cx="258763" cy="374650"/>
            </a:xfrm>
            <a:custGeom>
              <a:avLst/>
              <a:gdLst>
                <a:gd name="T0" fmla="*/ 34 w 163"/>
                <a:gd name="T1" fmla="*/ 196 h 236"/>
                <a:gd name="T2" fmla="*/ 13 w 163"/>
                <a:gd name="T3" fmla="*/ 184 h 236"/>
                <a:gd name="T4" fmla="*/ 34 w 163"/>
                <a:gd name="T5" fmla="*/ 184 h 236"/>
                <a:gd name="T6" fmla="*/ 4 w 163"/>
                <a:gd name="T7" fmla="*/ 140 h 236"/>
                <a:gd name="T8" fmla="*/ 13 w 163"/>
                <a:gd name="T9" fmla="*/ 109 h 236"/>
                <a:gd name="T10" fmla="*/ 17 w 163"/>
                <a:gd name="T11" fmla="*/ 113 h 236"/>
                <a:gd name="T12" fmla="*/ 21 w 163"/>
                <a:gd name="T13" fmla="*/ 132 h 236"/>
                <a:gd name="T14" fmla="*/ 163 w 163"/>
                <a:gd name="T15" fmla="*/ 63 h 236"/>
                <a:gd name="T16" fmla="*/ 152 w 163"/>
                <a:gd name="T17" fmla="*/ 109 h 236"/>
                <a:gd name="T18" fmla="*/ 144 w 163"/>
                <a:gd name="T19" fmla="*/ 136 h 236"/>
                <a:gd name="T20" fmla="*/ 140 w 163"/>
                <a:gd name="T21" fmla="*/ 176 h 236"/>
                <a:gd name="T22" fmla="*/ 127 w 163"/>
                <a:gd name="T23" fmla="*/ 188 h 236"/>
                <a:gd name="T24" fmla="*/ 105 w 163"/>
                <a:gd name="T25" fmla="*/ 211 h 236"/>
                <a:gd name="T26" fmla="*/ 65 w 163"/>
                <a:gd name="T27" fmla="*/ 230 h 236"/>
                <a:gd name="T28" fmla="*/ 59 w 163"/>
                <a:gd name="T29" fmla="*/ 230 h 236"/>
                <a:gd name="T30" fmla="*/ 59 w 163"/>
                <a:gd name="T31" fmla="*/ 221 h 236"/>
                <a:gd name="T32" fmla="*/ 52 w 163"/>
                <a:gd name="T33" fmla="*/ 224 h 236"/>
                <a:gd name="T34" fmla="*/ 48 w 163"/>
                <a:gd name="T35" fmla="*/ 213 h 236"/>
                <a:gd name="T36" fmla="*/ 54 w 163"/>
                <a:gd name="T37" fmla="*/ 194 h 236"/>
                <a:gd name="T38" fmla="*/ 57 w 163"/>
                <a:gd name="T39" fmla="*/ 178 h 236"/>
                <a:gd name="T40" fmla="*/ 54 w 163"/>
                <a:gd name="T41" fmla="*/ 167 h 236"/>
                <a:gd name="T42" fmla="*/ 71 w 163"/>
                <a:gd name="T43" fmla="*/ 151 h 236"/>
                <a:gd name="T44" fmla="*/ 79 w 163"/>
                <a:gd name="T45" fmla="*/ 151 h 236"/>
                <a:gd name="T46" fmla="*/ 84 w 163"/>
                <a:gd name="T47" fmla="*/ 128 h 236"/>
                <a:gd name="T48" fmla="*/ 96 w 163"/>
                <a:gd name="T49" fmla="*/ 82 h 236"/>
                <a:gd name="T50" fmla="*/ 86 w 163"/>
                <a:gd name="T51" fmla="*/ 52 h 236"/>
                <a:gd name="T52" fmla="*/ 90 w 163"/>
                <a:gd name="T53" fmla="*/ 80 h 236"/>
                <a:gd name="T54" fmla="*/ 88 w 163"/>
                <a:gd name="T55" fmla="*/ 115 h 236"/>
                <a:gd name="T56" fmla="*/ 77 w 163"/>
                <a:gd name="T57" fmla="*/ 140 h 236"/>
                <a:gd name="T58" fmla="*/ 73 w 163"/>
                <a:gd name="T59" fmla="*/ 146 h 236"/>
                <a:gd name="T60" fmla="*/ 69 w 163"/>
                <a:gd name="T61" fmla="*/ 138 h 236"/>
                <a:gd name="T62" fmla="*/ 50 w 163"/>
                <a:gd name="T63" fmla="*/ 159 h 236"/>
                <a:gd name="T64" fmla="*/ 46 w 163"/>
                <a:gd name="T65" fmla="*/ 148 h 236"/>
                <a:gd name="T66" fmla="*/ 57 w 163"/>
                <a:gd name="T67" fmla="*/ 130 h 236"/>
                <a:gd name="T68" fmla="*/ 52 w 163"/>
                <a:gd name="T69" fmla="*/ 138 h 236"/>
                <a:gd name="T70" fmla="*/ 34 w 163"/>
                <a:gd name="T71" fmla="*/ 146 h 236"/>
                <a:gd name="T72" fmla="*/ 36 w 163"/>
                <a:gd name="T73" fmla="*/ 134 h 236"/>
                <a:gd name="T74" fmla="*/ 29 w 163"/>
                <a:gd name="T75" fmla="*/ 136 h 236"/>
                <a:gd name="T76" fmla="*/ 19 w 163"/>
                <a:gd name="T77" fmla="*/ 119 h 236"/>
                <a:gd name="T78" fmla="*/ 19 w 163"/>
                <a:gd name="T79" fmla="*/ 96 h 236"/>
                <a:gd name="T80" fmla="*/ 36 w 163"/>
                <a:gd name="T81" fmla="*/ 92 h 236"/>
                <a:gd name="T82" fmla="*/ 34 w 163"/>
                <a:gd name="T83" fmla="*/ 84 h 236"/>
                <a:gd name="T84" fmla="*/ 38 w 163"/>
                <a:gd name="T85" fmla="*/ 71 h 236"/>
                <a:gd name="T86" fmla="*/ 48 w 163"/>
                <a:gd name="T87" fmla="*/ 65 h 236"/>
                <a:gd name="T88" fmla="*/ 44 w 163"/>
                <a:gd name="T89" fmla="*/ 61 h 236"/>
                <a:gd name="T90" fmla="*/ 48 w 163"/>
                <a:gd name="T91" fmla="*/ 50 h 236"/>
                <a:gd name="T92" fmla="*/ 40 w 163"/>
                <a:gd name="T93" fmla="*/ 57 h 236"/>
                <a:gd name="T94" fmla="*/ 29 w 163"/>
                <a:gd name="T95" fmla="*/ 77 h 236"/>
                <a:gd name="T96" fmla="*/ 15 w 163"/>
                <a:gd name="T97" fmla="*/ 86 h 236"/>
                <a:gd name="T98" fmla="*/ 6 w 163"/>
                <a:gd name="T99" fmla="*/ 88 h 236"/>
                <a:gd name="T100" fmla="*/ 0 w 163"/>
                <a:gd name="T101" fmla="*/ 73 h 236"/>
                <a:gd name="T102" fmla="*/ 21 w 163"/>
                <a:gd name="T103" fmla="*/ 69 h 236"/>
                <a:gd name="T104" fmla="*/ 57 w 163"/>
                <a:gd name="T105" fmla="*/ 31 h 236"/>
                <a:gd name="T106" fmla="*/ 98 w 163"/>
                <a:gd name="T107" fmla="*/ 21 h 236"/>
                <a:gd name="T108" fmla="*/ 119 w 163"/>
                <a:gd name="T109"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3" h="236">
                  <a:moveTo>
                    <a:pt x="31" y="192"/>
                  </a:moveTo>
                  <a:lnTo>
                    <a:pt x="32" y="194"/>
                  </a:lnTo>
                  <a:lnTo>
                    <a:pt x="32" y="194"/>
                  </a:lnTo>
                  <a:lnTo>
                    <a:pt x="34" y="194"/>
                  </a:lnTo>
                  <a:lnTo>
                    <a:pt x="34" y="196"/>
                  </a:lnTo>
                  <a:lnTo>
                    <a:pt x="34" y="196"/>
                  </a:lnTo>
                  <a:lnTo>
                    <a:pt x="32" y="196"/>
                  </a:lnTo>
                  <a:lnTo>
                    <a:pt x="27" y="199"/>
                  </a:lnTo>
                  <a:lnTo>
                    <a:pt x="27" y="201"/>
                  </a:lnTo>
                  <a:lnTo>
                    <a:pt x="19" y="198"/>
                  </a:lnTo>
                  <a:lnTo>
                    <a:pt x="13" y="188"/>
                  </a:lnTo>
                  <a:lnTo>
                    <a:pt x="13" y="184"/>
                  </a:lnTo>
                  <a:lnTo>
                    <a:pt x="15" y="182"/>
                  </a:lnTo>
                  <a:lnTo>
                    <a:pt x="15" y="182"/>
                  </a:lnTo>
                  <a:lnTo>
                    <a:pt x="21" y="182"/>
                  </a:lnTo>
                  <a:lnTo>
                    <a:pt x="32" y="182"/>
                  </a:lnTo>
                  <a:lnTo>
                    <a:pt x="34" y="182"/>
                  </a:lnTo>
                  <a:lnTo>
                    <a:pt x="34" y="184"/>
                  </a:lnTo>
                  <a:lnTo>
                    <a:pt x="32" y="186"/>
                  </a:lnTo>
                  <a:lnTo>
                    <a:pt x="31" y="192"/>
                  </a:lnTo>
                  <a:moveTo>
                    <a:pt x="11" y="142"/>
                  </a:moveTo>
                  <a:lnTo>
                    <a:pt x="6" y="151"/>
                  </a:lnTo>
                  <a:lnTo>
                    <a:pt x="4" y="146"/>
                  </a:lnTo>
                  <a:lnTo>
                    <a:pt x="4" y="140"/>
                  </a:lnTo>
                  <a:lnTo>
                    <a:pt x="4" y="140"/>
                  </a:lnTo>
                  <a:lnTo>
                    <a:pt x="4" y="140"/>
                  </a:lnTo>
                  <a:lnTo>
                    <a:pt x="6" y="128"/>
                  </a:lnTo>
                  <a:lnTo>
                    <a:pt x="6" y="127"/>
                  </a:lnTo>
                  <a:lnTo>
                    <a:pt x="9" y="117"/>
                  </a:lnTo>
                  <a:lnTo>
                    <a:pt x="13" y="109"/>
                  </a:lnTo>
                  <a:lnTo>
                    <a:pt x="13" y="109"/>
                  </a:lnTo>
                  <a:lnTo>
                    <a:pt x="15" y="109"/>
                  </a:lnTo>
                  <a:lnTo>
                    <a:pt x="17" y="111"/>
                  </a:lnTo>
                  <a:lnTo>
                    <a:pt x="17" y="111"/>
                  </a:lnTo>
                  <a:lnTo>
                    <a:pt x="15" y="113"/>
                  </a:lnTo>
                  <a:lnTo>
                    <a:pt x="17" y="113"/>
                  </a:lnTo>
                  <a:lnTo>
                    <a:pt x="19" y="117"/>
                  </a:lnTo>
                  <a:lnTo>
                    <a:pt x="19" y="123"/>
                  </a:lnTo>
                  <a:lnTo>
                    <a:pt x="21" y="127"/>
                  </a:lnTo>
                  <a:lnTo>
                    <a:pt x="21" y="127"/>
                  </a:lnTo>
                  <a:lnTo>
                    <a:pt x="23" y="130"/>
                  </a:lnTo>
                  <a:lnTo>
                    <a:pt x="21" y="132"/>
                  </a:lnTo>
                  <a:lnTo>
                    <a:pt x="17" y="132"/>
                  </a:lnTo>
                  <a:lnTo>
                    <a:pt x="15" y="140"/>
                  </a:lnTo>
                  <a:lnTo>
                    <a:pt x="11" y="142"/>
                  </a:lnTo>
                  <a:moveTo>
                    <a:pt x="153" y="38"/>
                  </a:moveTo>
                  <a:lnTo>
                    <a:pt x="152" y="52"/>
                  </a:lnTo>
                  <a:lnTo>
                    <a:pt x="163" y="63"/>
                  </a:lnTo>
                  <a:lnTo>
                    <a:pt x="157" y="67"/>
                  </a:lnTo>
                  <a:lnTo>
                    <a:pt x="159" y="77"/>
                  </a:lnTo>
                  <a:lnTo>
                    <a:pt x="155" y="75"/>
                  </a:lnTo>
                  <a:lnTo>
                    <a:pt x="144" y="80"/>
                  </a:lnTo>
                  <a:lnTo>
                    <a:pt x="150" y="102"/>
                  </a:lnTo>
                  <a:lnTo>
                    <a:pt x="152" y="109"/>
                  </a:lnTo>
                  <a:lnTo>
                    <a:pt x="152" y="113"/>
                  </a:lnTo>
                  <a:lnTo>
                    <a:pt x="150" y="115"/>
                  </a:lnTo>
                  <a:lnTo>
                    <a:pt x="150" y="117"/>
                  </a:lnTo>
                  <a:lnTo>
                    <a:pt x="150" y="119"/>
                  </a:lnTo>
                  <a:lnTo>
                    <a:pt x="152" y="123"/>
                  </a:lnTo>
                  <a:lnTo>
                    <a:pt x="144" y="136"/>
                  </a:lnTo>
                  <a:lnTo>
                    <a:pt x="144" y="138"/>
                  </a:lnTo>
                  <a:lnTo>
                    <a:pt x="144" y="148"/>
                  </a:lnTo>
                  <a:lnTo>
                    <a:pt x="144" y="155"/>
                  </a:lnTo>
                  <a:lnTo>
                    <a:pt x="140" y="167"/>
                  </a:lnTo>
                  <a:lnTo>
                    <a:pt x="140" y="171"/>
                  </a:lnTo>
                  <a:lnTo>
                    <a:pt x="140" y="176"/>
                  </a:lnTo>
                  <a:lnTo>
                    <a:pt x="140" y="178"/>
                  </a:lnTo>
                  <a:lnTo>
                    <a:pt x="140" y="178"/>
                  </a:lnTo>
                  <a:lnTo>
                    <a:pt x="140" y="180"/>
                  </a:lnTo>
                  <a:lnTo>
                    <a:pt x="138" y="182"/>
                  </a:lnTo>
                  <a:lnTo>
                    <a:pt x="134" y="182"/>
                  </a:lnTo>
                  <a:lnTo>
                    <a:pt x="127" y="188"/>
                  </a:lnTo>
                  <a:lnTo>
                    <a:pt x="125" y="190"/>
                  </a:lnTo>
                  <a:lnTo>
                    <a:pt x="121" y="194"/>
                  </a:lnTo>
                  <a:lnTo>
                    <a:pt x="119" y="198"/>
                  </a:lnTo>
                  <a:lnTo>
                    <a:pt x="115" y="203"/>
                  </a:lnTo>
                  <a:lnTo>
                    <a:pt x="109" y="207"/>
                  </a:lnTo>
                  <a:lnTo>
                    <a:pt x="105" y="211"/>
                  </a:lnTo>
                  <a:lnTo>
                    <a:pt x="103" y="213"/>
                  </a:lnTo>
                  <a:lnTo>
                    <a:pt x="96" y="219"/>
                  </a:lnTo>
                  <a:lnTo>
                    <a:pt x="82" y="226"/>
                  </a:lnTo>
                  <a:lnTo>
                    <a:pt x="73" y="230"/>
                  </a:lnTo>
                  <a:lnTo>
                    <a:pt x="67" y="230"/>
                  </a:lnTo>
                  <a:lnTo>
                    <a:pt x="65" y="230"/>
                  </a:lnTo>
                  <a:lnTo>
                    <a:pt x="65" y="234"/>
                  </a:lnTo>
                  <a:lnTo>
                    <a:pt x="65" y="234"/>
                  </a:lnTo>
                  <a:lnTo>
                    <a:pt x="61" y="236"/>
                  </a:lnTo>
                  <a:lnTo>
                    <a:pt x="61" y="236"/>
                  </a:lnTo>
                  <a:lnTo>
                    <a:pt x="59" y="236"/>
                  </a:lnTo>
                  <a:lnTo>
                    <a:pt x="59" y="230"/>
                  </a:lnTo>
                  <a:lnTo>
                    <a:pt x="59" y="226"/>
                  </a:lnTo>
                  <a:lnTo>
                    <a:pt x="59" y="226"/>
                  </a:lnTo>
                  <a:lnTo>
                    <a:pt x="61" y="226"/>
                  </a:lnTo>
                  <a:lnTo>
                    <a:pt x="61" y="224"/>
                  </a:lnTo>
                  <a:lnTo>
                    <a:pt x="61" y="222"/>
                  </a:lnTo>
                  <a:lnTo>
                    <a:pt x="59" y="221"/>
                  </a:lnTo>
                  <a:lnTo>
                    <a:pt x="59" y="219"/>
                  </a:lnTo>
                  <a:lnTo>
                    <a:pt x="57" y="222"/>
                  </a:lnTo>
                  <a:lnTo>
                    <a:pt x="55" y="224"/>
                  </a:lnTo>
                  <a:lnTo>
                    <a:pt x="55" y="224"/>
                  </a:lnTo>
                  <a:lnTo>
                    <a:pt x="52" y="226"/>
                  </a:lnTo>
                  <a:lnTo>
                    <a:pt x="52" y="224"/>
                  </a:lnTo>
                  <a:lnTo>
                    <a:pt x="50" y="224"/>
                  </a:lnTo>
                  <a:lnTo>
                    <a:pt x="48" y="222"/>
                  </a:lnTo>
                  <a:lnTo>
                    <a:pt x="48" y="221"/>
                  </a:lnTo>
                  <a:lnTo>
                    <a:pt x="48" y="217"/>
                  </a:lnTo>
                  <a:lnTo>
                    <a:pt x="48" y="215"/>
                  </a:lnTo>
                  <a:lnTo>
                    <a:pt x="48" y="213"/>
                  </a:lnTo>
                  <a:lnTo>
                    <a:pt x="50" y="205"/>
                  </a:lnTo>
                  <a:lnTo>
                    <a:pt x="52" y="201"/>
                  </a:lnTo>
                  <a:lnTo>
                    <a:pt x="52" y="199"/>
                  </a:lnTo>
                  <a:lnTo>
                    <a:pt x="54" y="196"/>
                  </a:lnTo>
                  <a:lnTo>
                    <a:pt x="54" y="194"/>
                  </a:lnTo>
                  <a:lnTo>
                    <a:pt x="54" y="194"/>
                  </a:lnTo>
                  <a:lnTo>
                    <a:pt x="52" y="190"/>
                  </a:lnTo>
                  <a:lnTo>
                    <a:pt x="52" y="190"/>
                  </a:lnTo>
                  <a:lnTo>
                    <a:pt x="54" y="186"/>
                  </a:lnTo>
                  <a:lnTo>
                    <a:pt x="57" y="180"/>
                  </a:lnTo>
                  <a:lnTo>
                    <a:pt x="57" y="180"/>
                  </a:lnTo>
                  <a:lnTo>
                    <a:pt x="57" y="178"/>
                  </a:lnTo>
                  <a:lnTo>
                    <a:pt x="55" y="176"/>
                  </a:lnTo>
                  <a:lnTo>
                    <a:pt x="55" y="175"/>
                  </a:lnTo>
                  <a:lnTo>
                    <a:pt x="55" y="173"/>
                  </a:lnTo>
                  <a:lnTo>
                    <a:pt x="54" y="169"/>
                  </a:lnTo>
                  <a:lnTo>
                    <a:pt x="54" y="167"/>
                  </a:lnTo>
                  <a:lnTo>
                    <a:pt x="54" y="167"/>
                  </a:lnTo>
                  <a:lnTo>
                    <a:pt x="55" y="165"/>
                  </a:lnTo>
                  <a:lnTo>
                    <a:pt x="55" y="161"/>
                  </a:lnTo>
                  <a:lnTo>
                    <a:pt x="55" y="161"/>
                  </a:lnTo>
                  <a:lnTo>
                    <a:pt x="67" y="157"/>
                  </a:lnTo>
                  <a:lnTo>
                    <a:pt x="71" y="153"/>
                  </a:lnTo>
                  <a:lnTo>
                    <a:pt x="71" y="151"/>
                  </a:lnTo>
                  <a:lnTo>
                    <a:pt x="73" y="151"/>
                  </a:lnTo>
                  <a:lnTo>
                    <a:pt x="75" y="151"/>
                  </a:lnTo>
                  <a:lnTo>
                    <a:pt x="77" y="153"/>
                  </a:lnTo>
                  <a:lnTo>
                    <a:pt x="77" y="153"/>
                  </a:lnTo>
                  <a:lnTo>
                    <a:pt x="79" y="151"/>
                  </a:lnTo>
                  <a:lnTo>
                    <a:pt x="79" y="151"/>
                  </a:lnTo>
                  <a:lnTo>
                    <a:pt x="79" y="144"/>
                  </a:lnTo>
                  <a:lnTo>
                    <a:pt x="80" y="134"/>
                  </a:lnTo>
                  <a:lnTo>
                    <a:pt x="80" y="134"/>
                  </a:lnTo>
                  <a:lnTo>
                    <a:pt x="80" y="132"/>
                  </a:lnTo>
                  <a:lnTo>
                    <a:pt x="82" y="130"/>
                  </a:lnTo>
                  <a:lnTo>
                    <a:pt x="84" y="128"/>
                  </a:lnTo>
                  <a:lnTo>
                    <a:pt x="86" y="127"/>
                  </a:lnTo>
                  <a:lnTo>
                    <a:pt x="90" y="121"/>
                  </a:lnTo>
                  <a:lnTo>
                    <a:pt x="92" y="113"/>
                  </a:lnTo>
                  <a:lnTo>
                    <a:pt x="96" y="100"/>
                  </a:lnTo>
                  <a:lnTo>
                    <a:pt x="96" y="90"/>
                  </a:lnTo>
                  <a:lnTo>
                    <a:pt x="96" y="82"/>
                  </a:lnTo>
                  <a:lnTo>
                    <a:pt x="92" y="67"/>
                  </a:lnTo>
                  <a:lnTo>
                    <a:pt x="90" y="59"/>
                  </a:lnTo>
                  <a:lnTo>
                    <a:pt x="88" y="57"/>
                  </a:lnTo>
                  <a:lnTo>
                    <a:pt x="88" y="52"/>
                  </a:lnTo>
                  <a:lnTo>
                    <a:pt x="86" y="52"/>
                  </a:lnTo>
                  <a:lnTo>
                    <a:pt x="86" y="52"/>
                  </a:lnTo>
                  <a:lnTo>
                    <a:pt x="86" y="54"/>
                  </a:lnTo>
                  <a:lnTo>
                    <a:pt x="84" y="54"/>
                  </a:lnTo>
                  <a:lnTo>
                    <a:pt x="84" y="56"/>
                  </a:lnTo>
                  <a:lnTo>
                    <a:pt x="88" y="65"/>
                  </a:lnTo>
                  <a:lnTo>
                    <a:pt x="90" y="77"/>
                  </a:lnTo>
                  <a:lnTo>
                    <a:pt x="90" y="80"/>
                  </a:lnTo>
                  <a:lnTo>
                    <a:pt x="88" y="86"/>
                  </a:lnTo>
                  <a:lnTo>
                    <a:pt x="88" y="86"/>
                  </a:lnTo>
                  <a:lnTo>
                    <a:pt x="90" y="92"/>
                  </a:lnTo>
                  <a:lnTo>
                    <a:pt x="90" y="98"/>
                  </a:lnTo>
                  <a:lnTo>
                    <a:pt x="90" y="103"/>
                  </a:lnTo>
                  <a:lnTo>
                    <a:pt x="88" y="115"/>
                  </a:lnTo>
                  <a:lnTo>
                    <a:pt x="84" y="117"/>
                  </a:lnTo>
                  <a:lnTo>
                    <a:pt x="82" y="117"/>
                  </a:lnTo>
                  <a:lnTo>
                    <a:pt x="80" y="117"/>
                  </a:lnTo>
                  <a:lnTo>
                    <a:pt x="77" y="127"/>
                  </a:lnTo>
                  <a:lnTo>
                    <a:pt x="75" y="138"/>
                  </a:lnTo>
                  <a:lnTo>
                    <a:pt x="77" y="140"/>
                  </a:lnTo>
                  <a:lnTo>
                    <a:pt x="75" y="146"/>
                  </a:lnTo>
                  <a:lnTo>
                    <a:pt x="75" y="148"/>
                  </a:lnTo>
                  <a:lnTo>
                    <a:pt x="73" y="148"/>
                  </a:lnTo>
                  <a:lnTo>
                    <a:pt x="71" y="148"/>
                  </a:lnTo>
                  <a:lnTo>
                    <a:pt x="71" y="148"/>
                  </a:lnTo>
                  <a:lnTo>
                    <a:pt x="73" y="146"/>
                  </a:lnTo>
                  <a:lnTo>
                    <a:pt x="73" y="136"/>
                  </a:lnTo>
                  <a:lnTo>
                    <a:pt x="73" y="134"/>
                  </a:lnTo>
                  <a:lnTo>
                    <a:pt x="71" y="134"/>
                  </a:lnTo>
                  <a:lnTo>
                    <a:pt x="71" y="136"/>
                  </a:lnTo>
                  <a:lnTo>
                    <a:pt x="69" y="138"/>
                  </a:lnTo>
                  <a:lnTo>
                    <a:pt x="69" y="138"/>
                  </a:lnTo>
                  <a:lnTo>
                    <a:pt x="69" y="138"/>
                  </a:lnTo>
                  <a:lnTo>
                    <a:pt x="69" y="142"/>
                  </a:lnTo>
                  <a:lnTo>
                    <a:pt x="65" y="150"/>
                  </a:lnTo>
                  <a:lnTo>
                    <a:pt x="61" y="153"/>
                  </a:lnTo>
                  <a:lnTo>
                    <a:pt x="52" y="159"/>
                  </a:lnTo>
                  <a:lnTo>
                    <a:pt x="50" y="159"/>
                  </a:lnTo>
                  <a:lnTo>
                    <a:pt x="48" y="157"/>
                  </a:lnTo>
                  <a:lnTo>
                    <a:pt x="46" y="157"/>
                  </a:lnTo>
                  <a:lnTo>
                    <a:pt x="44" y="153"/>
                  </a:lnTo>
                  <a:lnTo>
                    <a:pt x="44" y="150"/>
                  </a:lnTo>
                  <a:lnTo>
                    <a:pt x="44" y="148"/>
                  </a:lnTo>
                  <a:lnTo>
                    <a:pt x="46" y="148"/>
                  </a:lnTo>
                  <a:lnTo>
                    <a:pt x="50" y="144"/>
                  </a:lnTo>
                  <a:lnTo>
                    <a:pt x="52" y="144"/>
                  </a:lnTo>
                  <a:lnTo>
                    <a:pt x="57" y="136"/>
                  </a:lnTo>
                  <a:lnTo>
                    <a:pt x="57" y="134"/>
                  </a:lnTo>
                  <a:lnTo>
                    <a:pt x="59" y="132"/>
                  </a:lnTo>
                  <a:lnTo>
                    <a:pt x="57" y="130"/>
                  </a:lnTo>
                  <a:lnTo>
                    <a:pt x="54" y="130"/>
                  </a:lnTo>
                  <a:lnTo>
                    <a:pt x="52" y="130"/>
                  </a:lnTo>
                  <a:lnTo>
                    <a:pt x="52" y="130"/>
                  </a:lnTo>
                  <a:lnTo>
                    <a:pt x="50" y="134"/>
                  </a:lnTo>
                  <a:lnTo>
                    <a:pt x="52" y="136"/>
                  </a:lnTo>
                  <a:lnTo>
                    <a:pt x="52" y="138"/>
                  </a:lnTo>
                  <a:lnTo>
                    <a:pt x="52" y="140"/>
                  </a:lnTo>
                  <a:lnTo>
                    <a:pt x="48" y="144"/>
                  </a:lnTo>
                  <a:lnTo>
                    <a:pt x="46" y="144"/>
                  </a:lnTo>
                  <a:lnTo>
                    <a:pt x="42" y="146"/>
                  </a:lnTo>
                  <a:lnTo>
                    <a:pt x="36" y="146"/>
                  </a:lnTo>
                  <a:lnTo>
                    <a:pt x="34" y="146"/>
                  </a:lnTo>
                  <a:lnTo>
                    <a:pt x="34" y="146"/>
                  </a:lnTo>
                  <a:lnTo>
                    <a:pt x="34" y="144"/>
                  </a:lnTo>
                  <a:lnTo>
                    <a:pt x="34" y="142"/>
                  </a:lnTo>
                  <a:lnTo>
                    <a:pt x="34" y="138"/>
                  </a:lnTo>
                  <a:lnTo>
                    <a:pt x="34" y="136"/>
                  </a:lnTo>
                  <a:lnTo>
                    <a:pt x="36" y="134"/>
                  </a:lnTo>
                  <a:lnTo>
                    <a:pt x="36" y="132"/>
                  </a:lnTo>
                  <a:lnTo>
                    <a:pt x="34" y="130"/>
                  </a:lnTo>
                  <a:lnTo>
                    <a:pt x="32" y="130"/>
                  </a:lnTo>
                  <a:lnTo>
                    <a:pt x="32" y="130"/>
                  </a:lnTo>
                  <a:lnTo>
                    <a:pt x="31" y="136"/>
                  </a:lnTo>
                  <a:lnTo>
                    <a:pt x="29" y="136"/>
                  </a:lnTo>
                  <a:lnTo>
                    <a:pt x="29" y="134"/>
                  </a:lnTo>
                  <a:lnTo>
                    <a:pt x="29" y="132"/>
                  </a:lnTo>
                  <a:lnTo>
                    <a:pt x="27" y="132"/>
                  </a:lnTo>
                  <a:lnTo>
                    <a:pt x="25" y="127"/>
                  </a:lnTo>
                  <a:lnTo>
                    <a:pt x="21" y="123"/>
                  </a:lnTo>
                  <a:lnTo>
                    <a:pt x="19" y="119"/>
                  </a:lnTo>
                  <a:lnTo>
                    <a:pt x="19" y="117"/>
                  </a:lnTo>
                  <a:lnTo>
                    <a:pt x="21" y="117"/>
                  </a:lnTo>
                  <a:lnTo>
                    <a:pt x="21" y="115"/>
                  </a:lnTo>
                  <a:lnTo>
                    <a:pt x="17" y="107"/>
                  </a:lnTo>
                  <a:lnTo>
                    <a:pt x="15" y="105"/>
                  </a:lnTo>
                  <a:lnTo>
                    <a:pt x="19" y="96"/>
                  </a:lnTo>
                  <a:lnTo>
                    <a:pt x="19" y="96"/>
                  </a:lnTo>
                  <a:lnTo>
                    <a:pt x="25" y="96"/>
                  </a:lnTo>
                  <a:lnTo>
                    <a:pt x="27" y="96"/>
                  </a:lnTo>
                  <a:lnTo>
                    <a:pt x="29" y="96"/>
                  </a:lnTo>
                  <a:lnTo>
                    <a:pt x="36" y="94"/>
                  </a:lnTo>
                  <a:lnTo>
                    <a:pt x="36" y="92"/>
                  </a:lnTo>
                  <a:lnTo>
                    <a:pt x="36" y="90"/>
                  </a:lnTo>
                  <a:lnTo>
                    <a:pt x="36" y="88"/>
                  </a:lnTo>
                  <a:lnTo>
                    <a:pt x="34" y="88"/>
                  </a:lnTo>
                  <a:lnTo>
                    <a:pt x="34" y="84"/>
                  </a:lnTo>
                  <a:lnTo>
                    <a:pt x="34" y="84"/>
                  </a:lnTo>
                  <a:lnTo>
                    <a:pt x="34" y="84"/>
                  </a:lnTo>
                  <a:lnTo>
                    <a:pt x="34" y="82"/>
                  </a:lnTo>
                  <a:lnTo>
                    <a:pt x="36" y="80"/>
                  </a:lnTo>
                  <a:lnTo>
                    <a:pt x="38" y="77"/>
                  </a:lnTo>
                  <a:lnTo>
                    <a:pt x="38" y="75"/>
                  </a:lnTo>
                  <a:lnTo>
                    <a:pt x="38" y="73"/>
                  </a:lnTo>
                  <a:lnTo>
                    <a:pt x="38" y="71"/>
                  </a:lnTo>
                  <a:lnTo>
                    <a:pt x="40" y="69"/>
                  </a:lnTo>
                  <a:lnTo>
                    <a:pt x="42" y="69"/>
                  </a:lnTo>
                  <a:lnTo>
                    <a:pt x="46" y="69"/>
                  </a:lnTo>
                  <a:lnTo>
                    <a:pt x="48" y="67"/>
                  </a:lnTo>
                  <a:lnTo>
                    <a:pt x="48" y="67"/>
                  </a:lnTo>
                  <a:lnTo>
                    <a:pt x="48" y="65"/>
                  </a:lnTo>
                  <a:lnTo>
                    <a:pt x="46" y="63"/>
                  </a:lnTo>
                  <a:lnTo>
                    <a:pt x="44" y="63"/>
                  </a:lnTo>
                  <a:lnTo>
                    <a:pt x="44" y="63"/>
                  </a:lnTo>
                  <a:lnTo>
                    <a:pt x="44" y="65"/>
                  </a:lnTo>
                  <a:lnTo>
                    <a:pt x="44" y="65"/>
                  </a:lnTo>
                  <a:lnTo>
                    <a:pt x="44" y="61"/>
                  </a:lnTo>
                  <a:lnTo>
                    <a:pt x="46" y="56"/>
                  </a:lnTo>
                  <a:lnTo>
                    <a:pt x="48" y="56"/>
                  </a:lnTo>
                  <a:lnTo>
                    <a:pt x="50" y="54"/>
                  </a:lnTo>
                  <a:lnTo>
                    <a:pt x="50" y="52"/>
                  </a:lnTo>
                  <a:lnTo>
                    <a:pt x="50" y="52"/>
                  </a:lnTo>
                  <a:lnTo>
                    <a:pt x="48" y="50"/>
                  </a:lnTo>
                  <a:lnTo>
                    <a:pt x="44" y="50"/>
                  </a:lnTo>
                  <a:lnTo>
                    <a:pt x="40" y="50"/>
                  </a:lnTo>
                  <a:lnTo>
                    <a:pt x="38" y="50"/>
                  </a:lnTo>
                  <a:lnTo>
                    <a:pt x="38" y="52"/>
                  </a:lnTo>
                  <a:lnTo>
                    <a:pt x="38" y="56"/>
                  </a:lnTo>
                  <a:lnTo>
                    <a:pt x="40" y="57"/>
                  </a:lnTo>
                  <a:lnTo>
                    <a:pt x="40" y="59"/>
                  </a:lnTo>
                  <a:lnTo>
                    <a:pt x="38" y="61"/>
                  </a:lnTo>
                  <a:lnTo>
                    <a:pt x="32" y="69"/>
                  </a:lnTo>
                  <a:lnTo>
                    <a:pt x="31" y="71"/>
                  </a:lnTo>
                  <a:lnTo>
                    <a:pt x="29" y="75"/>
                  </a:lnTo>
                  <a:lnTo>
                    <a:pt x="29" y="77"/>
                  </a:lnTo>
                  <a:lnTo>
                    <a:pt x="23" y="80"/>
                  </a:lnTo>
                  <a:lnTo>
                    <a:pt x="21" y="84"/>
                  </a:lnTo>
                  <a:lnTo>
                    <a:pt x="19" y="80"/>
                  </a:lnTo>
                  <a:lnTo>
                    <a:pt x="15" y="80"/>
                  </a:lnTo>
                  <a:lnTo>
                    <a:pt x="15" y="80"/>
                  </a:lnTo>
                  <a:lnTo>
                    <a:pt x="15" y="86"/>
                  </a:lnTo>
                  <a:lnTo>
                    <a:pt x="13" y="92"/>
                  </a:lnTo>
                  <a:lnTo>
                    <a:pt x="9" y="96"/>
                  </a:lnTo>
                  <a:lnTo>
                    <a:pt x="7" y="96"/>
                  </a:lnTo>
                  <a:lnTo>
                    <a:pt x="7" y="92"/>
                  </a:lnTo>
                  <a:lnTo>
                    <a:pt x="6" y="88"/>
                  </a:lnTo>
                  <a:lnTo>
                    <a:pt x="6" y="88"/>
                  </a:lnTo>
                  <a:lnTo>
                    <a:pt x="4" y="84"/>
                  </a:lnTo>
                  <a:lnTo>
                    <a:pt x="2" y="84"/>
                  </a:lnTo>
                  <a:lnTo>
                    <a:pt x="0" y="82"/>
                  </a:lnTo>
                  <a:lnTo>
                    <a:pt x="0" y="82"/>
                  </a:lnTo>
                  <a:lnTo>
                    <a:pt x="0" y="79"/>
                  </a:lnTo>
                  <a:lnTo>
                    <a:pt x="0" y="73"/>
                  </a:lnTo>
                  <a:lnTo>
                    <a:pt x="0" y="73"/>
                  </a:lnTo>
                  <a:lnTo>
                    <a:pt x="0" y="71"/>
                  </a:lnTo>
                  <a:lnTo>
                    <a:pt x="0" y="71"/>
                  </a:lnTo>
                  <a:lnTo>
                    <a:pt x="9" y="71"/>
                  </a:lnTo>
                  <a:lnTo>
                    <a:pt x="15" y="65"/>
                  </a:lnTo>
                  <a:lnTo>
                    <a:pt x="21" y="69"/>
                  </a:lnTo>
                  <a:lnTo>
                    <a:pt x="29" y="57"/>
                  </a:lnTo>
                  <a:lnTo>
                    <a:pt x="25" y="48"/>
                  </a:lnTo>
                  <a:lnTo>
                    <a:pt x="40" y="38"/>
                  </a:lnTo>
                  <a:lnTo>
                    <a:pt x="38" y="34"/>
                  </a:lnTo>
                  <a:lnTo>
                    <a:pt x="50" y="25"/>
                  </a:lnTo>
                  <a:lnTo>
                    <a:pt x="57" y="31"/>
                  </a:lnTo>
                  <a:lnTo>
                    <a:pt x="63" y="25"/>
                  </a:lnTo>
                  <a:lnTo>
                    <a:pt x="71" y="40"/>
                  </a:lnTo>
                  <a:lnTo>
                    <a:pt x="79" y="44"/>
                  </a:lnTo>
                  <a:lnTo>
                    <a:pt x="82" y="36"/>
                  </a:lnTo>
                  <a:lnTo>
                    <a:pt x="80" y="25"/>
                  </a:lnTo>
                  <a:lnTo>
                    <a:pt x="98" y="21"/>
                  </a:lnTo>
                  <a:lnTo>
                    <a:pt x="96" y="27"/>
                  </a:lnTo>
                  <a:lnTo>
                    <a:pt x="107" y="27"/>
                  </a:lnTo>
                  <a:lnTo>
                    <a:pt x="119" y="19"/>
                  </a:lnTo>
                  <a:lnTo>
                    <a:pt x="115" y="9"/>
                  </a:lnTo>
                  <a:lnTo>
                    <a:pt x="119" y="0"/>
                  </a:lnTo>
                  <a:lnTo>
                    <a:pt x="119" y="0"/>
                  </a:lnTo>
                  <a:lnTo>
                    <a:pt x="138" y="13"/>
                  </a:lnTo>
                  <a:lnTo>
                    <a:pt x="140" y="17"/>
                  </a:lnTo>
                  <a:lnTo>
                    <a:pt x="144" y="31"/>
                  </a:lnTo>
                  <a:lnTo>
                    <a:pt x="150" y="34"/>
                  </a:lnTo>
                  <a:lnTo>
                    <a:pt x="153" y="3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37" name="Freeform 6339"/>
            <p:cNvSpPr>
              <a:spLocks noEditPoints="1"/>
            </p:cNvSpPr>
            <p:nvPr/>
          </p:nvSpPr>
          <p:spPr bwMode="auto">
            <a:xfrm>
              <a:off x="5957888" y="3721100"/>
              <a:ext cx="692150" cy="439738"/>
            </a:xfrm>
            <a:custGeom>
              <a:avLst/>
              <a:gdLst>
                <a:gd name="T0" fmla="*/ 17 w 436"/>
                <a:gd name="T1" fmla="*/ 265 h 277"/>
                <a:gd name="T2" fmla="*/ 146 w 436"/>
                <a:gd name="T3" fmla="*/ 232 h 277"/>
                <a:gd name="T4" fmla="*/ 169 w 436"/>
                <a:gd name="T5" fmla="*/ 246 h 277"/>
                <a:gd name="T6" fmla="*/ 157 w 436"/>
                <a:gd name="T7" fmla="*/ 255 h 277"/>
                <a:gd name="T8" fmla="*/ 161 w 436"/>
                <a:gd name="T9" fmla="*/ 240 h 277"/>
                <a:gd name="T10" fmla="*/ 357 w 436"/>
                <a:gd name="T11" fmla="*/ 146 h 277"/>
                <a:gd name="T12" fmla="*/ 345 w 436"/>
                <a:gd name="T13" fmla="*/ 154 h 277"/>
                <a:gd name="T14" fmla="*/ 369 w 436"/>
                <a:gd name="T15" fmla="*/ 158 h 277"/>
                <a:gd name="T16" fmla="*/ 374 w 436"/>
                <a:gd name="T17" fmla="*/ 167 h 277"/>
                <a:gd name="T18" fmla="*/ 367 w 436"/>
                <a:gd name="T19" fmla="*/ 179 h 277"/>
                <a:gd name="T20" fmla="*/ 353 w 436"/>
                <a:gd name="T21" fmla="*/ 198 h 277"/>
                <a:gd name="T22" fmla="*/ 336 w 436"/>
                <a:gd name="T23" fmla="*/ 217 h 277"/>
                <a:gd name="T24" fmla="*/ 317 w 436"/>
                <a:gd name="T25" fmla="*/ 192 h 277"/>
                <a:gd name="T26" fmla="*/ 320 w 436"/>
                <a:gd name="T27" fmla="*/ 217 h 277"/>
                <a:gd name="T28" fmla="*/ 288 w 436"/>
                <a:gd name="T29" fmla="*/ 204 h 277"/>
                <a:gd name="T30" fmla="*/ 272 w 436"/>
                <a:gd name="T31" fmla="*/ 209 h 277"/>
                <a:gd name="T32" fmla="*/ 267 w 436"/>
                <a:gd name="T33" fmla="*/ 229 h 277"/>
                <a:gd name="T34" fmla="*/ 248 w 436"/>
                <a:gd name="T35" fmla="*/ 221 h 277"/>
                <a:gd name="T36" fmla="*/ 240 w 436"/>
                <a:gd name="T37" fmla="*/ 213 h 277"/>
                <a:gd name="T38" fmla="*/ 217 w 436"/>
                <a:gd name="T39" fmla="*/ 223 h 277"/>
                <a:gd name="T40" fmla="*/ 186 w 436"/>
                <a:gd name="T41" fmla="*/ 232 h 277"/>
                <a:gd name="T42" fmla="*/ 198 w 436"/>
                <a:gd name="T43" fmla="*/ 215 h 277"/>
                <a:gd name="T44" fmla="*/ 219 w 436"/>
                <a:gd name="T45" fmla="*/ 198 h 277"/>
                <a:gd name="T46" fmla="*/ 194 w 436"/>
                <a:gd name="T47" fmla="*/ 202 h 277"/>
                <a:gd name="T48" fmla="*/ 178 w 436"/>
                <a:gd name="T49" fmla="*/ 190 h 277"/>
                <a:gd name="T50" fmla="*/ 188 w 436"/>
                <a:gd name="T51" fmla="*/ 140 h 277"/>
                <a:gd name="T52" fmla="*/ 221 w 436"/>
                <a:gd name="T53" fmla="*/ 113 h 277"/>
                <a:gd name="T54" fmla="*/ 259 w 436"/>
                <a:gd name="T55" fmla="*/ 129 h 277"/>
                <a:gd name="T56" fmla="*/ 249 w 436"/>
                <a:gd name="T57" fmla="*/ 169 h 277"/>
                <a:gd name="T58" fmla="*/ 272 w 436"/>
                <a:gd name="T59" fmla="*/ 138 h 277"/>
                <a:gd name="T60" fmla="*/ 296 w 436"/>
                <a:gd name="T61" fmla="*/ 111 h 277"/>
                <a:gd name="T62" fmla="*/ 307 w 436"/>
                <a:gd name="T63" fmla="*/ 129 h 277"/>
                <a:gd name="T64" fmla="*/ 313 w 436"/>
                <a:gd name="T65" fmla="*/ 110 h 277"/>
                <a:gd name="T66" fmla="*/ 330 w 436"/>
                <a:gd name="T67" fmla="*/ 117 h 277"/>
                <a:gd name="T68" fmla="*/ 411 w 436"/>
                <a:gd name="T69" fmla="*/ 111 h 277"/>
                <a:gd name="T70" fmla="*/ 426 w 436"/>
                <a:gd name="T71" fmla="*/ 125 h 277"/>
                <a:gd name="T72" fmla="*/ 411 w 436"/>
                <a:gd name="T73" fmla="*/ 146 h 277"/>
                <a:gd name="T74" fmla="*/ 382 w 436"/>
                <a:gd name="T75" fmla="*/ 136 h 277"/>
                <a:gd name="T76" fmla="*/ 361 w 436"/>
                <a:gd name="T77" fmla="*/ 121 h 277"/>
                <a:gd name="T78" fmla="*/ 338 w 436"/>
                <a:gd name="T79" fmla="*/ 113 h 277"/>
                <a:gd name="T80" fmla="*/ 345 w 436"/>
                <a:gd name="T81" fmla="*/ 100 h 277"/>
                <a:gd name="T82" fmla="*/ 370 w 436"/>
                <a:gd name="T83" fmla="*/ 94 h 277"/>
                <a:gd name="T84" fmla="*/ 390 w 436"/>
                <a:gd name="T85" fmla="*/ 94 h 277"/>
                <a:gd name="T86" fmla="*/ 409 w 436"/>
                <a:gd name="T87" fmla="*/ 87 h 277"/>
                <a:gd name="T88" fmla="*/ 395 w 436"/>
                <a:gd name="T89" fmla="*/ 17 h 277"/>
                <a:gd name="T90" fmla="*/ 363 w 436"/>
                <a:gd name="T91" fmla="*/ 29 h 277"/>
                <a:gd name="T92" fmla="*/ 322 w 436"/>
                <a:gd name="T93" fmla="*/ 27 h 277"/>
                <a:gd name="T94" fmla="*/ 305 w 436"/>
                <a:gd name="T95" fmla="*/ 40 h 277"/>
                <a:gd name="T96" fmla="*/ 272 w 436"/>
                <a:gd name="T97" fmla="*/ 52 h 277"/>
                <a:gd name="T98" fmla="*/ 253 w 436"/>
                <a:gd name="T99" fmla="*/ 54 h 277"/>
                <a:gd name="T100" fmla="*/ 236 w 436"/>
                <a:gd name="T101" fmla="*/ 46 h 277"/>
                <a:gd name="T102" fmla="*/ 194 w 436"/>
                <a:gd name="T103" fmla="*/ 50 h 277"/>
                <a:gd name="T104" fmla="*/ 175 w 436"/>
                <a:gd name="T105" fmla="*/ 44 h 277"/>
                <a:gd name="T106" fmla="*/ 134 w 436"/>
                <a:gd name="T107" fmla="*/ 58 h 277"/>
                <a:gd name="T108" fmla="*/ 113 w 436"/>
                <a:gd name="T109" fmla="*/ 52 h 277"/>
                <a:gd name="T110" fmla="*/ 90 w 436"/>
                <a:gd name="T111" fmla="*/ 69 h 277"/>
                <a:gd name="T112" fmla="*/ 86 w 436"/>
                <a:gd name="T113" fmla="*/ 52 h 277"/>
                <a:gd name="T114" fmla="*/ 192 w 436"/>
                <a:gd name="T115" fmla="*/ 40 h 277"/>
                <a:gd name="T116" fmla="*/ 296 w 436"/>
                <a:gd name="T117" fmla="*/ 2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36" h="277">
                  <a:moveTo>
                    <a:pt x="9" y="275"/>
                  </a:moveTo>
                  <a:lnTo>
                    <a:pt x="6" y="277"/>
                  </a:lnTo>
                  <a:lnTo>
                    <a:pt x="4" y="277"/>
                  </a:lnTo>
                  <a:lnTo>
                    <a:pt x="4" y="273"/>
                  </a:lnTo>
                  <a:lnTo>
                    <a:pt x="0" y="271"/>
                  </a:lnTo>
                  <a:lnTo>
                    <a:pt x="0" y="269"/>
                  </a:lnTo>
                  <a:lnTo>
                    <a:pt x="2" y="263"/>
                  </a:lnTo>
                  <a:lnTo>
                    <a:pt x="2" y="261"/>
                  </a:lnTo>
                  <a:lnTo>
                    <a:pt x="9" y="263"/>
                  </a:lnTo>
                  <a:lnTo>
                    <a:pt x="13" y="259"/>
                  </a:lnTo>
                  <a:lnTo>
                    <a:pt x="17" y="259"/>
                  </a:lnTo>
                  <a:lnTo>
                    <a:pt x="19" y="261"/>
                  </a:lnTo>
                  <a:lnTo>
                    <a:pt x="19" y="263"/>
                  </a:lnTo>
                  <a:lnTo>
                    <a:pt x="17" y="265"/>
                  </a:lnTo>
                  <a:lnTo>
                    <a:pt x="13" y="267"/>
                  </a:lnTo>
                  <a:lnTo>
                    <a:pt x="11" y="273"/>
                  </a:lnTo>
                  <a:lnTo>
                    <a:pt x="9" y="275"/>
                  </a:lnTo>
                  <a:close/>
                  <a:moveTo>
                    <a:pt x="111" y="240"/>
                  </a:moveTo>
                  <a:lnTo>
                    <a:pt x="109" y="238"/>
                  </a:lnTo>
                  <a:lnTo>
                    <a:pt x="109" y="236"/>
                  </a:lnTo>
                  <a:lnTo>
                    <a:pt x="109" y="234"/>
                  </a:lnTo>
                  <a:lnTo>
                    <a:pt x="115" y="232"/>
                  </a:lnTo>
                  <a:lnTo>
                    <a:pt x="119" y="229"/>
                  </a:lnTo>
                  <a:lnTo>
                    <a:pt x="123" y="229"/>
                  </a:lnTo>
                  <a:lnTo>
                    <a:pt x="140" y="227"/>
                  </a:lnTo>
                  <a:lnTo>
                    <a:pt x="142" y="227"/>
                  </a:lnTo>
                  <a:lnTo>
                    <a:pt x="146" y="230"/>
                  </a:lnTo>
                  <a:lnTo>
                    <a:pt x="146" y="232"/>
                  </a:lnTo>
                  <a:lnTo>
                    <a:pt x="148" y="234"/>
                  </a:lnTo>
                  <a:lnTo>
                    <a:pt x="146" y="234"/>
                  </a:lnTo>
                  <a:lnTo>
                    <a:pt x="146" y="236"/>
                  </a:lnTo>
                  <a:lnTo>
                    <a:pt x="146" y="238"/>
                  </a:lnTo>
                  <a:lnTo>
                    <a:pt x="140" y="238"/>
                  </a:lnTo>
                  <a:lnTo>
                    <a:pt x="132" y="238"/>
                  </a:lnTo>
                  <a:lnTo>
                    <a:pt x="128" y="236"/>
                  </a:lnTo>
                  <a:lnTo>
                    <a:pt x="125" y="236"/>
                  </a:lnTo>
                  <a:lnTo>
                    <a:pt x="121" y="238"/>
                  </a:lnTo>
                  <a:lnTo>
                    <a:pt x="117" y="238"/>
                  </a:lnTo>
                  <a:lnTo>
                    <a:pt x="115" y="238"/>
                  </a:lnTo>
                  <a:lnTo>
                    <a:pt x="111" y="240"/>
                  </a:lnTo>
                  <a:close/>
                  <a:moveTo>
                    <a:pt x="169" y="244"/>
                  </a:moveTo>
                  <a:lnTo>
                    <a:pt x="169" y="246"/>
                  </a:lnTo>
                  <a:lnTo>
                    <a:pt x="167" y="246"/>
                  </a:lnTo>
                  <a:lnTo>
                    <a:pt x="167" y="248"/>
                  </a:lnTo>
                  <a:lnTo>
                    <a:pt x="167" y="252"/>
                  </a:lnTo>
                  <a:lnTo>
                    <a:pt x="167" y="254"/>
                  </a:lnTo>
                  <a:lnTo>
                    <a:pt x="169" y="254"/>
                  </a:lnTo>
                  <a:lnTo>
                    <a:pt x="173" y="257"/>
                  </a:lnTo>
                  <a:lnTo>
                    <a:pt x="175" y="257"/>
                  </a:lnTo>
                  <a:lnTo>
                    <a:pt x="178" y="257"/>
                  </a:lnTo>
                  <a:lnTo>
                    <a:pt x="176" y="259"/>
                  </a:lnTo>
                  <a:lnTo>
                    <a:pt x="176" y="261"/>
                  </a:lnTo>
                  <a:lnTo>
                    <a:pt x="175" y="261"/>
                  </a:lnTo>
                  <a:lnTo>
                    <a:pt x="169" y="261"/>
                  </a:lnTo>
                  <a:lnTo>
                    <a:pt x="165" y="261"/>
                  </a:lnTo>
                  <a:lnTo>
                    <a:pt x="157" y="255"/>
                  </a:lnTo>
                  <a:lnTo>
                    <a:pt x="157" y="254"/>
                  </a:lnTo>
                  <a:lnTo>
                    <a:pt x="155" y="254"/>
                  </a:lnTo>
                  <a:lnTo>
                    <a:pt x="153" y="252"/>
                  </a:lnTo>
                  <a:lnTo>
                    <a:pt x="150" y="252"/>
                  </a:lnTo>
                  <a:lnTo>
                    <a:pt x="146" y="248"/>
                  </a:lnTo>
                  <a:lnTo>
                    <a:pt x="144" y="244"/>
                  </a:lnTo>
                  <a:lnTo>
                    <a:pt x="144" y="242"/>
                  </a:lnTo>
                  <a:lnTo>
                    <a:pt x="146" y="240"/>
                  </a:lnTo>
                  <a:lnTo>
                    <a:pt x="150" y="238"/>
                  </a:lnTo>
                  <a:lnTo>
                    <a:pt x="153" y="238"/>
                  </a:lnTo>
                  <a:lnTo>
                    <a:pt x="155" y="236"/>
                  </a:lnTo>
                  <a:lnTo>
                    <a:pt x="159" y="238"/>
                  </a:lnTo>
                  <a:lnTo>
                    <a:pt x="161" y="238"/>
                  </a:lnTo>
                  <a:lnTo>
                    <a:pt x="161" y="240"/>
                  </a:lnTo>
                  <a:lnTo>
                    <a:pt x="165" y="242"/>
                  </a:lnTo>
                  <a:lnTo>
                    <a:pt x="167" y="242"/>
                  </a:lnTo>
                  <a:lnTo>
                    <a:pt x="169" y="242"/>
                  </a:lnTo>
                  <a:lnTo>
                    <a:pt x="169" y="244"/>
                  </a:lnTo>
                  <a:close/>
                  <a:moveTo>
                    <a:pt x="334" y="129"/>
                  </a:moveTo>
                  <a:lnTo>
                    <a:pt x="338" y="133"/>
                  </a:lnTo>
                  <a:lnTo>
                    <a:pt x="342" y="133"/>
                  </a:lnTo>
                  <a:lnTo>
                    <a:pt x="349" y="140"/>
                  </a:lnTo>
                  <a:lnTo>
                    <a:pt x="351" y="140"/>
                  </a:lnTo>
                  <a:lnTo>
                    <a:pt x="353" y="136"/>
                  </a:lnTo>
                  <a:lnTo>
                    <a:pt x="355" y="135"/>
                  </a:lnTo>
                  <a:lnTo>
                    <a:pt x="363" y="140"/>
                  </a:lnTo>
                  <a:lnTo>
                    <a:pt x="357" y="144"/>
                  </a:lnTo>
                  <a:lnTo>
                    <a:pt x="357" y="146"/>
                  </a:lnTo>
                  <a:lnTo>
                    <a:pt x="349" y="148"/>
                  </a:lnTo>
                  <a:lnTo>
                    <a:pt x="340" y="150"/>
                  </a:lnTo>
                  <a:lnTo>
                    <a:pt x="340" y="152"/>
                  </a:lnTo>
                  <a:lnTo>
                    <a:pt x="336" y="154"/>
                  </a:lnTo>
                  <a:lnTo>
                    <a:pt x="334" y="158"/>
                  </a:lnTo>
                  <a:lnTo>
                    <a:pt x="332" y="161"/>
                  </a:lnTo>
                  <a:lnTo>
                    <a:pt x="332" y="163"/>
                  </a:lnTo>
                  <a:lnTo>
                    <a:pt x="334" y="163"/>
                  </a:lnTo>
                  <a:lnTo>
                    <a:pt x="334" y="165"/>
                  </a:lnTo>
                  <a:lnTo>
                    <a:pt x="336" y="163"/>
                  </a:lnTo>
                  <a:lnTo>
                    <a:pt x="338" y="161"/>
                  </a:lnTo>
                  <a:lnTo>
                    <a:pt x="342" y="156"/>
                  </a:lnTo>
                  <a:lnTo>
                    <a:pt x="342" y="154"/>
                  </a:lnTo>
                  <a:lnTo>
                    <a:pt x="345" y="154"/>
                  </a:lnTo>
                  <a:lnTo>
                    <a:pt x="347" y="154"/>
                  </a:lnTo>
                  <a:lnTo>
                    <a:pt x="347" y="156"/>
                  </a:lnTo>
                  <a:lnTo>
                    <a:pt x="347" y="158"/>
                  </a:lnTo>
                  <a:lnTo>
                    <a:pt x="349" y="158"/>
                  </a:lnTo>
                  <a:lnTo>
                    <a:pt x="357" y="158"/>
                  </a:lnTo>
                  <a:lnTo>
                    <a:pt x="359" y="158"/>
                  </a:lnTo>
                  <a:lnTo>
                    <a:pt x="361" y="156"/>
                  </a:lnTo>
                  <a:lnTo>
                    <a:pt x="361" y="154"/>
                  </a:lnTo>
                  <a:lnTo>
                    <a:pt x="361" y="152"/>
                  </a:lnTo>
                  <a:lnTo>
                    <a:pt x="363" y="152"/>
                  </a:lnTo>
                  <a:lnTo>
                    <a:pt x="365" y="154"/>
                  </a:lnTo>
                  <a:lnTo>
                    <a:pt x="365" y="156"/>
                  </a:lnTo>
                  <a:lnTo>
                    <a:pt x="365" y="158"/>
                  </a:lnTo>
                  <a:lnTo>
                    <a:pt x="369" y="158"/>
                  </a:lnTo>
                  <a:lnTo>
                    <a:pt x="372" y="156"/>
                  </a:lnTo>
                  <a:lnTo>
                    <a:pt x="374" y="154"/>
                  </a:lnTo>
                  <a:lnTo>
                    <a:pt x="378" y="154"/>
                  </a:lnTo>
                  <a:lnTo>
                    <a:pt x="380" y="154"/>
                  </a:lnTo>
                  <a:lnTo>
                    <a:pt x="380" y="156"/>
                  </a:lnTo>
                  <a:lnTo>
                    <a:pt x="376" y="158"/>
                  </a:lnTo>
                  <a:lnTo>
                    <a:pt x="374" y="158"/>
                  </a:lnTo>
                  <a:lnTo>
                    <a:pt x="376" y="159"/>
                  </a:lnTo>
                  <a:lnTo>
                    <a:pt x="378" y="161"/>
                  </a:lnTo>
                  <a:lnTo>
                    <a:pt x="378" y="163"/>
                  </a:lnTo>
                  <a:lnTo>
                    <a:pt x="380" y="165"/>
                  </a:lnTo>
                  <a:lnTo>
                    <a:pt x="378" y="167"/>
                  </a:lnTo>
                  <a:lnTo>
                    <a:pt x="376" y="167"/>
                  </a:lnTo>
                  <a:lnTo>
                    <a:pt x="374" y="167"/>
                  </a:lnTo>
                  <a:lnTo>
                    <a:pt x="374" y="165"/>
                  </a:lnTo>
                  <a:lnTo>
                    <a:pt x="374" y="163"/>
                  </a:lnTo>
                  <a:lnTo>
                    <a:pt x="372" y="161"/>
                  </a:lnTo>
                  <a:lnTo>
                    <a:pt x="370" y="163"/>
                  </a:lnTo>
                  <a:lnTo>
                    <a:pt x="367" y="171"/>
                  </a:lnTo>
                  <a:lnTo>
                    <a:pt x="367" y="173"/>
                  </a:lnTo>
                  <a:lnTo>
                    <a:pt x="370" y="173"/>
                  </a:lnTo>
                  <a:lnTo>
                    <a:pt x="372" y="173"/>
                  </a:lnTo>
                  <a:lnTo>
                    <a:pt x="372" y="177"/>
                  </a:lnTo>
                  <a:lnTo>
                    <a:pt x="370" y="181"/>
                  </a:lnTo>
                  <a:lnTo>
                    <a:pt x="369" y="182"/>
                  </a:lnTo>
                  <a:lnTo>
                    <a:pt x="367" y="182"/>
                  </a:lnTo>
                  <a:lnTo>
                    <a:pt x="367" y="181"/>
                  </a:lnTo>
                  <a:lnTo>
                    <a:pt x="367" y="179"/>
                  </a:lnTo>
                  <a:lnTo>
                    <a:pt x="363" y="177"/>
                  </a:lnTo>
                  <a:lnTo>
                    <a:pt x="361" y="177"/>
                  </a:lnTo>
                  <a:lnTo>
                    <a:pt x="359" y="177"/>
                  </a:lnTo>
                  <a:lnTo>
                    <a:pt x="355" y="179"/>
                  </a:lnTo>
                  <a:lnTo>
                    <a:pt x="353" y="186"/>
                  </a:lnTo>
                  <a:lnTo>
                    <a:pt x="353" y="190"/>
                  </a:lnTo>
                  <a:lnTo>
                    <a:pt x="357" y="188"/>
                  </a:lnTo>
                  <a:lnTo>
                    <a:pt x="357" y="190"/>
                  </a:lnTo>
                  <a:lnTo>
                    <a:pt x="353" y="192"/>
                  </a:lnTo>
                  <a:lnTo>
                    <a:pt x="347" y="196"/>
                  </a:lnTo>
                  <a:lnTo>
                    <a:pt x="347" y="198"/>
                  </a:lnTo>
                  <a:lnTo>
                    <a:pt x="349" y="200"/>
                  </a:lnTo>
                  <a:lnTo>
                    <a:pt x="351" y="198"/>
                  </a:lnTo>
                  <a:lnTo>
                    <a:pt x="353" y="198"/>
                  </a:lnTo>
                  <a:lnTo>
                    <a:pt x="355" y="198"/>
                  </a:lnTo>
                  <a:lnTo>
                    <a:pt x="357" y="200"/>
                  </a:lnTo>
                  <a:lnTo>
                    <a:pt x="361" y="202"/>
                  </a:lnTo>
                  <a:lnTo>
                    <a:pt x="367" y="206"/>
                  </a:lnTo>
                  <a:lnTo>
                    <a:pt x="367" y="207"/>
                  </a:lnTo>
                  <a:lnTo>
                    <a:pt x="365" y="209"/>
                  </a:lnTo>
                  <a:lnTo>
                    <a:pt x="365" y="211"/>
                  </a:lnTo>
                  <a:lnTo>
                    <a:pt x="353" y="213"/>
                  </a:lnTo>
                  <a:lnTo>
                    <a:pt x="351" y="213"/>
                  </a:lnTo>
                  <a:lnTo>
                    <a:pt x="347" y="215"/>
                  </a:lnTo>
                  <a:lnTo>
                    <a:pt x="345" y="217"/>
                  </a:lnTo>
                  <a:lnTo>
                    <a:pt x="344" y="221"/>
                  </a:lnTo>
                  <a:lnTo>
                    <a:pt x="340" y="221"/>
                  </a:lnTo>
                  <a:lnTo>
                    <a:pt x="336" y="217"/>
                  </a:lnTo>
                  <a:lnTo>
                    <a:pt x="334" y="213"/>
                  </a:lnTo>
                  <a:lnTo>
                    <a:pt x="330" y="213"/>
                  </a:lnTo>
                  <a:lnTo>
                    <a:pt x="328" y="209"/>
                  </a:lnTo>
                  <a:lnTo>
                    <a:pt x="328" y="206"/>
                  </a:lnTo>
                  <a:lnTo>
                    <a:pt x="324" y="206"/>
                  </a:lnTo>
                  <a:lnTo>
                    <a:pt x="324" y="204"/>
                  </a:lnTo>
                  <a:lnTo>
                    <a:pt x="322" y="204"/>
                  </a:lnTo>
                  <a:lnTo>
                    <a:pt x="322" y="200"/>
                  </a:lnTo>
                  <a:lnTo>
                    <a:pt x="322" y="198"/>
                  </a:lnTo>
                  <a:lnTo>
                    <a:pt x="322" y="196"/>
                  </a:lnTo>
                  <a:lnTo>
                    <a:pt x="320" y="196"/>
                  </a:lnTo>
                  <a:lnTo>
                    <a:pt x="319" y="196"/>
                  </a:lnTo>
                  <a:lnTo>
                    <a:pt x="317" y="194"/>
                  </a:lnTo>
                  <a:lnTo>
                    <a:pt x="317" y="192"/>
                  </a:lnTo>
                  <a:lnTo>
                    <a:pt x="315" y="190"/>
                  </a:lnTo>
                  <a:lnTo>
                    <a:pt x="311" y="186"/>
                  </a:lnTo>
                  <a:lnTo>
                    <a:pt x="309" y="186"/>
                  </a:lnTo>
                  <a:lnTo>
                    <a:pt x="309" y="188"/>
                  </a:lnTo>
                  <a:lnTo>
                    <a:pt x="311" y="188"/>
                  </a:lnTo>
                  <a:lnTo>
                    <a:pt x="311" y="190"/>
                  </a:lnTo>
                  <a:lnTo>
                    <a:pt x="313" y="192"/>
                  </a:lnTo>
                  <a:lnTo>
                    <a:pt x="317" y="202"/>
                  </a:lnTo>
                  <a:lnTo>
                    <a:pt x="319" y="204"/>
                  </a:lnTo>
                  <a:lnTo>
                    <a:pt x="319" y="206"/>
                  </a:lnTo>
                  <a:lnTo>
                    <a:pt x="319" y="209"/>
                  </a:lnTo>
                  <a:lnTo>
                    <a:pt x="320" y="213"/>
                  </a:lnTo>
                  <a:lnTo>
                    <a:pt x="322" y="213"/>
                  </a:lnTo>
                  <a:lnTo>
                    <a:pt x="320" y="217"/>
                  </a:lnTo>
                  <a:lnTo>
                    <a:pt x="319" y="219"/>
                  </a:lnTo>
                  <a:lnTo>
                    <a:pt x="315" y="223"/>
                  </a:lnTo>
                  <a:lnTo>
                    <a:pt x="311" y="223"/>
                  </a:lnTo>
                  <a:lnTo>
                    <a:pt x="307" y="225"/>
                  </a:lnTo>
                  <a:lnTo>
                    <a:pt x="303" y="221"/>
                  </a:lnTo>
                  <a:lnTo>
                    <a:pt x="301" y="221"/>
                  </a:lnTo>
                  <a:lnTo>
                    <a:pt x="299" y="221"/>
                  </a:lnTo>
                  <a:lnTo>
                    <a:pt x="297" y="215"/>
                  </a:lnTo>
                  <a:lnTo>
                    <a:pt x="297" y="213"/>
                  </a:lnTo>
                  <a:lnTo>
                    <a:pt x="297" y="211"/>
                  </a:lnTo>
                  <a:lnTo>
                    <a:pt x="296" y="206"/>
                  </a:lnTo>
                  <a:lnTo>
                    <a:pt x="294" y="204"/>
                  </a:lnTo>
                  <a:lnTo>
                    <a:pt x="290" y="204"/>
                  </a:lnTo>
                  <a:lnTo>
                    <a:pt x="288" y="204"/>
                  </a:lnTo>
                  <a:lnTo>
                    <a:pt x="286" y="204"/>
                  </a:lnTo>
                  <a:lnTo>
                    <a:pt x="284" y="206"/>
                  </a:lnTo>
                  <a:lnTo>
                    <a:pt x="284" y="207"/>
                  </a:lnTo>
                  <a:lnTo>
                    <a:pt x="288" y="209"/>
                  </a:lnTo>
                  <a:lnTo>
                    <a:pt x="290" y="209"/>
                  </a:lnTo>
                  <a:lnTo>
                    <a:pt x="292" y="213"/>
                  </a:lnTo>
                  <a:lnTo>
                    <a:pt x="290" y="217"/>
                  </a:lnTo>
                  <a:lnTo>
                    <a:pt x="286" y="217"/>
                  </a:lnTo>
                  <a:lnTo>
                    <a:pt x="280" y="217"/>
                  </a:lnTo>
                  <a:lnTo>
                    <a:pt x="278" y="217"/>
                  </a:lnTo>
                  <a:lnTo>
                    <a:pt x="276" y="215"/>
                  </a:lnTo>
                  <a:lnTo>
                    <a:pt x="274" y="213"/>
                  </a:lnTo>
                  <a:lnTo>
                    <a:pt x="274" y="211"/>
                  </a:lnTo>
                  <a:lnTo>
                    <a:pt x="272" y="209"/>
                  </a:lnTo>
                  <a:lnTo>
                    <a:pt x="271" y="209"/>
                  </a:lnTo>
                  <a:lnTo>
                    <a:pt x="271" y="211"/>
                  </a:lnTo>
                  <a:lnTo>
                    <a:pt x="271" y="217"/>
                  </a:lnTo>
                  <a:lnTo>
                    <a:pt x="272" y="219"/>
                  </a:lnTo>
                  <a:lnTo>
                    <a:pt x="274" y="219"/>
                  </a:lnTo>
                  <a:lnTo>
                    <a:pt x="276" y="219"/>
                  </a:lnTo>
                  <a:lnTo>
                    <a:pt x="284" y="225"/>
                  </a:lnTo>
                  <a:lnTo>
                    <a:pt x="288" y="230"/>
                  </a:lnTo>
                  <a:lnTo>
                    <a:pt x="286" y="232"/>
                  </a:lnTo>
                  <a:lnTo>
                    <a:pt x="282" y="232"/>
                  </a:lnTo>
                  <a:lnTo>
                    <a:pt x="282" y="234"/>
                  </a:lnTo>
                  <a:lnTo>
                    <a:pt x="278" y="232"/>
                  </a:lnTo>
                  <a:lnTo>
                    <a:pt x="276" y="230"/>
                  </a:lnTo>
                  <a:lnTo>
                    <a:pt x="267" y="229"/>
                  </a:lnTo>
                  <a:lnTo>
                    <a:pt x="267" y="227"/>
                  </a:lnTo>
                  <a:lnTo>
                    <a:pt x="265" y="227"/>
                  </a:lnTo>
                  <a:lnTo>
                    <a:pt x="263" y="227"/>
                  </a:lnTo>
                  <a:lnTo>
                    <a:pt x="259" y="227"/>
                  </a:lnTo>
                  <a:lnTo>
                    <a:pt x="257" y="229"/>
                  </a:lnTo>
                  <a:lnTo>
                    <a:pt x="259" y="229"/>
                  </a:lnTo>
                  <a:lnTo>
                    <a:pt x="257" y="230"/>
                  </a:lnTo>
                  <a:lnTo>
                    <a:pt x="257" y="232"/>
                  </a:lnTo>
                  <a:lnTo>
                    <a:pt x="253" y="234"/>
                  </a:lnTo>
                  <a:lnTo>
                    <a:pt x="248" y="232"/>
                  </a:lnTo>
                  <a:lnTo>
                    <a:pt x="246" y="229"/>
                  </a:lnTo>
                  <a:lnTo>
                    <a:pt x="249" y="227"/>
                  </a:lnTo>
                  <a:lnTo>
                    <a:pt x="249" y="221"/>
                  </a:lnTo>
                  <a:lnTo>
                    <a:pt x="248" y="221"/>
                  </a:lnTo>
                  <a:lnTo>
                    <a:pt x="248" y="219"/>
                  </a:lnTo>
                  <a:lnTo>
                    <a:pt x="251" y="215"/>
                  </a:lnTo>
                  <a:lnTo>
                    <a:pt x="253" y="215"/>
                  </a:lnTo>
                  <a:lnTo>
                    <a:pt x="257" y="213"/>
                  </a:lnTo>
                  <a:lnTo>
                    <a:pt x="257" y="215"/>
                  </a:lnTo>
                  <a:lnTo>
                    <a:pt x="263" y="213"/>
                  </a:lnTo>
                  <a:lnTo>
                    <a:pt x="263" y="211"/>
                  </a:lnTo>
                  <a:lnTo>
                    <a:pt x="263" y="209"/>
                  </a:lnTo>
                  <a:lnTo>
                    <a:pt x="261" y="207"/>
                  </a:lnTo>
                  <a:lnTo>
                    <a:pt x="259" y="207"/>
                  </a:lnTo>
                  <a:lnTo>
                    <a:pt x="259" y="209"/>
                  </a:lnTo>
                  <a:lnTo>
                    <a:pt x="244" y="213"/>
                  </a:lnTo>
                  <a:lnTo>
                    <a:pt x="242" y="215"/>
                  </a:lnTo>
                  <a:lnTo>
                    <a:pt x="240" y="213"/>
                  </a:lnTo>
                  <a:lnTo>
                    <a:pt x="240" y="211"/>
                  </a:lnTo>
                  <a:lnTo>
                    <a:pt x="238" y="209"/>
                  </a:lnTo>
                  <a:lnTo>
                    <a:pt x="234" y="207"/>
                  </a:lnTo>
                  <a:lnTo>
                    <a:pt x="230" y="207"/>
                  </a:lnTo>
                  <a:lnTo>
                    <a:pt x="230" y="209"/>
                  </a:lnTo>
                  <a:lnTo>
                    <a:pt x="230" y="211"/>
                  </a:lnTo>
                  <a:lnTo>
                    <a:pt x="234" y="213"/>
                  </a:lnTo>
                  <a:lnTo>
                    <a:pt x="234" y="215"/>
                  </a:lnTo>
                  <a:lnTo>
                    <a:pt x="232" y="223"/>
                  </a:lnTo>
                  <a:lnTo>
                    <a:pt x="230" y="225"/>
                  </a:lnTo>
                  <a:lnTo>
                    <a:pt x="224" y="227"/>
                  </a:lnTo>
                  <a:lnTo>
                    <a:pt x="223" y="225"/>
                  </a:lnTo>
                  <a:lnTo>
                    <a:pt x="221" y="225"/>
                  </a:lnTo>
                  <a:lnTo>
                    <a:pt x="217" y="223"/>
                  </a:lnTo>
                  <a:lnTo>
                    <a:pt x="213" y="227"/>
                  </a:lnTo>
                  <a:lnTo>
                    <a:pt x="213" y="229"/>
                  </a:lnTo>
                  <a:lnTo>
                    <a:pt x="215" y="229"/>
                  </a:lnTo>
                  <a:lnTo>
                    <a:pt x="215" y="230"/>
                  </a:lnTo>
                  <a:lnTo>
                    <a:pt x="213" y="232"/>
                  </a:lnTo>
                  <a:lnTo>
                    <a:pt x="211" y="232"/>
                  </a:lnTo>
                  <a:lnTo>
                    <a:pt x="205" y="230"/>
                  </a:lnTo>
                  <a:lnTo>
                    <a:pt x="205" y="229"/>
                  </a:lnTo>
                  <a:lnTo>
                    <a:pt x="203" y="229"/>
                  </a:lnTo>
                  <a:lnTo>
                    <a:pt x="201" y="229"/>
                  </a:lnTo>
                  <a:lnTo>
                    <a:pt x="194" y="230"/>
                  </a:lnTo>
                  <a:lnTo>
                    <a:pt x="192" y="232"/>
                  </a:lnTo>
                  <a:lnTo>
                    <a:pt x="188" y="234"/>
                  </a:lnTo>
                  <a:lnTo>
                    <a:pt x="186" y="232"/>
                  </a:lnTo>
                  <a:lnTo>
                    <a:pt x="184" y="232"/>
                  </a:lnTo>
                  <a:lnTo>
                    <a:pt x="184" y="230"/>
                  </a:lnTo>
                  <a:lnTo>
                    <a:pt x="184" y="229"/>
                  </a:lnTo>
                  <a:lnTo>
                    <a:pt x="182" y="229"/>
                  </a:lnTo>
                  <a:lnTo>
                    <a:pt x="180" y="229"/>
                  </a:lnTo>
                  <a:lnTo>
                    <a:pt x="178" y="227"/>
                  </a:lnTo>
                  <a:lnTo>
                    <a:pt x="176" y="227"/>
                  </a:lnTo>
                  <a:lnTo>
                    <a:pt x="176" y="225"/>
                  </a:lnTo>
                  <a:lnTo>
                    <a:pt x="180" y="223"/>
                  </a:lnTo>
                  <a:lnTo>
                    <a:pt x="188" y="217"/>
                  </a:lnTo>
                  <a:lnTo>
                    <a:pt x="190" y="217"/>
                  </a:lnTo>
                  <a:lnTo>
                    <a:pt x="192" y="217"/>
                  </a:lnTo>
                  <a:lnTo>
                    <a:pt x="192" y="219"/>
                  </a:lnTo>
                  <a:lnTo>
                    <a:pt x="198" y="215"/>
                  </a:lnTo>
                  <a:lnTo>
                    <a:pt x="203" y="215"/>
                  </a:lnTo>
                  <a:lnTo>
                    <a:pt x="205" y="215"/>
                  </a:lnTo>
                  <a:lnTo>
                    <a:pt x="209" y="215"/>
                  </a:lnTo>
                  <a:lnTo>
                    <a:pt x="211" y="213"/>
                  </a:lnTo>
                  <a:lnTo>
                    <a:pt x="211" y="211"/>
                  </a:lnTo>
                  <a:lnTo>
                    <a:pt x="209" y="209"/>
                  </a:lnTo>
                  <a:lnTo>
                    <a:pt x="207" y="209"/>
                  </a:lnTo>
                  <a:lnTo>
                    <a:pt x="207" y="211"/>
                  </a:lnTo>
                  <a:lnTo>
                    <a:pt x="205" y="209"/>
                  </a:lnTo>
                  <a:lnTo>
                    <a:pt x="203" y="209"/>
                  </a:lnTo>
                  <a:lnTo>
                    <a:pt x="203" y="207"/>
                  </a:lnTo>
                  <a:lnTo>
                    <a:pt x="207" y="204"/>
                  </a:lnTo>
                  <a:lnTo>
                    <a:pt x="215" y="198"/>
                  </a:lnTo>
                  <a:lnTo>
                    <a:pt x="219" y="198"/>
                  </a:lnTo>
                  <a:lnTo>
                    <a:pt x="221" y="198"/>
                  </a:lnTo>
                  <a:lnTo>
                    <a:pt x="226" y="198"/>
                  </a:lnTo>
                  <a:lnTo>
                    <a:pt x="230" y="196"/>
                  </a:lnTo>
                  <a:lnTo>
                    <a:pt x="232" y="194"/>
                  </a:lnTo>
                  <a:lnTo>
                    <a:pt x="232" y="192"/>
                  </a:lnTo>
                  <a:lnTo>
                    <a:pt x="230" y="192"/>
                  </a:lnTo>
                  <a:lnTo>
                    <a:pt x="228" y="194"/>
                  </a:lnTo>
                  <a:lnTo>
                    <a:pt x="224" y="194"/>
                  </a:lnTo>
                  <a:lnTo>
                    <a:pt x="213" y="196"/>
                  </a:lnTo>
                  <a:lnTo>
                    <a:pt x="209" y="196"/>
                  </a:lnTo>
                  <a:lnTo>
                    <a:pt x="205" y="200"/>
                  </a:lnTo>
                  <a:lnTo>
                    <a:pt x="201" y="202"/>
                  </a:lnTo>
                  <a:lnTo>
                    <a:pt x="198" y="202"/>
                  </a:lnTo>
                  <a:lnTo>
                    <a:pt x="194" y="202"/>
                  </a:lnTo>
                  <a:lnTo>
                    <a:pt x="192" y="204"/>
                  </a:lnTo>
                  <a:lnTo>
                    <a:pt x="192" y="202"/>
                  </a:lnTo>
                  <a:lnTo>
                    <a:pt x="186" y="204"/>
                  </a:lnTo>
                  <a:lnTo>
                    <a:pt x="184" y="206"/>
                  </a:lnTo>
                  <a:lnTo>
                    <a:pt x="182" y="206"/>
                  </a:lnTo>
                  <a:lnTo>
                    <a:pt x="182" y="207"/>
                  </a:lnTo>
                  <a:lnTo>
                    <a:pt x="180" y="207"/>
                  </a:lnTo>
                  <a:lnTo>
                    <a:pt x="176" y="207"/>
                  </a:lnTo>
                  <a:lnTo>
                    <a:pt x="175" y="207"/>
                  </a:lnTo>
                  <a:lnTo>
                    <a:pt x="176" y="206"/>
                  </a:lnTo>
                  <a:lnTo>
                    <a:pt x="178" y="202"/>
                  </a:lnTo>
                  <a:lnTo>
                    <a:pt x="180" y="200"/>
                  </a:lnTo>
                  <a:lnTo>
                    <a:pt x="180" y="198"/>
                  </a:lnTo>
                  <a:lnTo>
                    <a:pt x="178" y="190"/>
                  </a:lnTo>
                  <a:lnTo>
                    <a:pt x="178" y="188"/>
                  </a:lnTo>
                  <a:lnTo>
                    <a:pt x="175" y="184"/>
                  </a:lnTo>
                  <a:lnTo>
                    <a:pt x="175" y="182"/>
                  </a:lnTo>
                  <a:lnTo>
                    <a:pt x="173" y="181"/>
                  </a:lnTo>
                  <a:lnTo>
                    <a:pt x="175" y="181"/>
                  </a:lnTo>
                  <a:lnTo>
                    <a:pt x="176" y="177"/>
                  </a:lnTo>
                  <a:lnTo>
                    <a:pt x="180" y="171"/>
                  </a:lnTo>
                  <a:lnTo>
                    <a:pt x="188" y="159"/>
                  </a:lnTo>
                  <a:lnTo>
                    <a:pt x="188" y="158"/>
                  </a:lnTo>
                  <a:lnTo>
                    <a:pt x="190" y="158"/>
                  </a:lnTo>
                  <a:lnTo>
                    <a:pt x="190" y="150"/>
                  </a:lnTo>
                  <a:lnTo>
                    <a:pt x="190" y="148"/>
                  </a:lnTo>
                  <a:lnTo>
                    <a:pt x="190" y="146"/>
                  </a:lnTo>
                  <a:lnTo>
                    <a:pt x="188" y="140"/>
                  </a:lnTo>
                  <a:lnTo>
                    <a:pt x="186" y="140"/>
                  </a:lnTo>
                  <a:lnTo>
                    <a:pt x="184" y="138"/>
                  </a:lnTo>
                  <a:lnTo>
                    <a:pt x="182" y="136"/>
                  </a:lnTo>
                  <a:lnTo>
                    <a:pt x="182" y="135"/>
                  </a:lnTo>
                  <a:lnTo>
                    <a:pt x="186" y="135"/>
                  </a:lnTo>
                  <a:lnTo>
                    <a:pt x="196" y="127"/>
                  </a:lnTo>
                  <a:lnTo>
                    <a:pt x="198" y="125"/>
                  </a:lnTo>
                  <a:lnTo>
                    <a:pt x="198" y="123"/>
                  </a:lnTo>
                  <a:lnTo>
                    <a:pt x="199" y="121"/>
                  </a:lnTo>
                  <a:lnTo>
                    <a:pt x="209" y="117"/>
                  </a:lnTo>
                  <a:lnTo>
                    <a:pt x="211" y="117"/>
                  </a:lnTo>
                  <a:lnTo>
                    <a:pt x="213" y="117"/>
                  </a:lnTo>
                  <a:lnTo>
                    <a:pt x="217" y="117"/>
                  </a:lnTo>
                  <a:lnTo>
                    <a:pt x="221" y="113"/>
                  </a:lnTo>
                  <a:lnTo>
                    <a:pt x="223" y="113"/>
                  </a:lnTo>
                  <a:lnTo>
                    <a:pt x="223" y="115"/>
                  </a:lnTo>
                  <a:lnTo>
                    <a:pt x="224" y="117"/>
                  </a:lnTo>
                  <a:lnTo>
                    <a:pt x="228" y="117"/>
                  </a:lnTo>
                  <a:lnTo>
                    <a:pt x="230" y="115"/>
                  </a:lnTo>
                  <a:lnTo>
                    <a:pt x="236" y="115"/>
                  </a:lnTo>
                  <a:lnTo>
                    <a:pt x="246" y="115"/>
                  </a:lnTo>
                  <a:lnTo>
                    <a:pt x="248" y="117"/>
                  </a:lnTo>
                  <a:lnTo>
                    <a:pt x="248" y="119"/>
                  </a:lnTo>
                  <a:lnTo>
                    <a:pt x="253" y="123"/>
                  </a:lnTo>
                  <a:lnTo>
                    <a:pt x="255" y="125"/>
                  </a:lnTo>
                  <a:lnTo>
                    <a:pt x="257" y="125"/>
                  </a:lnTo>
                  <a:lnTo>
                    <a:pt x="259" y="127"/>
                  </a:lnTo>
                  <a:lnTo>
                    <a:pt x="259" y="129"/>
                  </a:lnTo>
                  <a:lnTo>
                    <a:pt x="255" y="133"/>
                  </a:lnTo>
                  <a:lnTo>
                    <a:pt x="251" y="138"/>
                  </a:lnTo>
                  <a:lnTo>
                    <a:pt x="251" y="140"/>
                  </a:lnTo>
                  <a:lnTo>
                    <a:pt x="253" y="142"/>
                  </a:lnTo>
                  <a:lnTo>
                    <a:pt x="253" y="144"/>
                  </a:lnTo>
                  <a:lnTo>
                    <a:pt x="253" y="146"/>
                  </a:lnTo>
                  <a:lnTo>
                    <a:pt x="251" y="148"/>
                  </a:lnTo>
                  <a:lnTo>
                    <a:pt x="249" y="150"/>
                  </a:lnTo>
                  <a:lnTo>
                    <a:pt x="248" y="156"/>
                  </a:lnTo>
                  <a:lnTo>
                    <a:pt x="246" y="158"/>
                  </a:lnTo>
                  <a:lnTo>
                    <a:pt x="246" y="169"/>
                  </a:lnTo>
                  <a:lnTo>
                    <a:pt x="246" y="171"/>
                  </a:lnTo>
                  <a:lnTo>
                    <a:pt x="249" y="171"/>
                  </a:lnTo>
                  <a:lnTo>
                    <a:pt x="249" y="169"/>
                  </a:lnTo>
                  <a:lnTo>
                    <a:pt x="251" y="163"/>
                  </a:lnTo>
                  <a:lnTo>
                    <a:pt x="249" y="156"/>
                  </a:lnTo>
                  <a:lnTo>
                    <a:pt x="253" y="148"/>
                  </a:lnTo>
                  <a:lnTo>
                    <a:pt x="257" y="144"/>
                  </a:lnTo>
                  <a:lnTo>
                    <a:pt x="259" y="144"/>
                  </a:lnTo>
                  <a:lnTo>
                    <a:pt x="261" y="144"/>
                  </a:lnTo>
                  <a:lnTo>
                    <a:pt x="263" y="142"/>
                  </a:lnTo>
                  <a:lnTo>
                    <a:pt x="265" y="142"/>
                  </a:lnTo>
                  <a:lnTo>
                    <a:pt x="265" y="140"/>
                  </a:lnTo>
                  <a:lnTo>
                    <a:pt x="265" y="138"/>
                  </a:lnTo>
                  <a:lnTo>
                    <a:pt x="265" y="135"/>
                  </a:lnTo>
                  <a:lnTo>
                    <a:pt x="265" y="133"/>
                  </a:lnTo>
                  <a:lnTo>
                    <a:pt x="267" y="133"/>
                  </a:lnTo>
                  <a:lnTo>
                    <a:pt x="272" y="138"/>
                  </a:lnTo>
                  <a:lnTo>
                    <a:pt x="276" y="140"/>
                  </a:lnTo>
                  <a:lnTo>
                    <a:pt x="278" y="142"/>
                  </a:lnTo>
                  <a:lnTo>
                    <a:pt x="280" y="142"/>
                  </a:lnTo>
                  <a:lnTo>
                    <a:pt x="280" y="140"/>
                  </a:lnTo>
                  <a:lnTo>
                    <a:pt x="280" y="138"/>
                  </a:lnTo>
                  <a:lnTo>
                    <a:pt x="274" y="131"/>
                  </a:lnTo>
                  <a:lnTo>
                    <a:pt x="271" y="127"/>
                  </a:lnTo>
                  <a:lnTo>
                    <a:pt x="271" y="125"/>
                  </a:lnTo>
                  <a:lnTo>
                    <a:pt x="267" y="125"/>
                  </a:lnTo>
                  <a:lnTo>
                    <a:pt x="267" y="123"/>
                  </a:lnTo>
                  <a:lnTo>
                    <a:pt x="276" y="111"/>
                  </a:lnTo>
                  <a:lnTo>
                    <a:pt x="286" y="110"/>
                  </a:lnTo>
                  <a:lnTo>
                    <a:pt x="292" y="110"/>
                  </a:lnTo>
                  <a:lnTo>
                    <a:pt x="296" y="111"/>
                  </a:lnTo>
                  <a:lnTo>
                    <a:pt x="297" y="115"/>
                  </a:lnTo>
                  <a:lnTo>
                    <a:pt x="299" y="123"/>
                  </a:lnTo>
                  <a:lnTo>
                    <a:pt x="296" y="131"/>
                  </a:lnTo>
                  <a:lnTo>
                    <a:pt x="294" y="133"/>
                  </a:lnTo>
                  <a:lnTo>
                    <a:pt x="292" y="136"/>
                  </a:lnTo>
                  <a:lnTo>
                    <a:pt x="292" y="138"/>
                  </a:lnTo>
                  <a:lnTo>
                    <a:pt x="294" y="140"/>
                  </a:lnTo>
                  <a:lnTo>
                    <a:pt x="296" y="138"/>
                  </a:lnTo>
                  <a:lnTo>
                    <a:pt x="299" y="136"/>
                  </a:lnTo>
                  <a:lnTo>
                    <a:pt x="303" y="133"/>
                  </a:lnTo>
                  <a:lnTo>
                    <a:pt x="303" y="129"/>
                  </a:lnTo>
                  <a:lnTo>
                    <a:pt x="303" y="127"/>
                  </a:lnTo>
                  <a:lnTo>
                    <a:pt x="305" y="127"/>
                  </a:lnTo>
                  <a:lnTo>
                    <a:pt x="307" y="129"/>
                  </a:lnTo>
                  <a:lnTo>
                    <a:pt x="309" y="131"/>
                  </a:lnTo>
                  <a:lnTo>
                    <a:pt x="311" y="135"/>
                  </a:lnTo>
                  <a:lnTo>
                    <a:pt x="311" y="136"/>
                  </a:lnTo>
                  <a:lnTo>
                    <a:pt x="313" y="135"/>
                  </a:lnTo>
                  <a:lnTo>
                    <a:pt x="315" y="135"/>
                  </a:lnTo>
                  <a:lnTo>
                    <a:pt x="315" y="133"/>
                  </a:lnTo>
                  <a:lnTo>
                    <a:pt x="311" y="129"/>
                  </a:lnTo>
                  <a:lnTo>
                    <a:pt x="309" y="125"/>
                  </a:lnTo>
                  <a:lnTo>
                    <a:pt x="309" y="123"/>
                  </a:lnTo>
                  <a:lnTo>
                    <a:pt x="309" y="117"/>
                  </a:lnTo>
                  <a:lnTo>
                    <a:pt x="309" y="115"/>
                  </a:lnTo>
                  <a:lnTo>
                    <a:pt x="309" y="113"/>
                  </a:lnTo>
                  <a:lnTo>
                    <a:pt x="313" y="111"/>
                  </a:lnTo>
                  <a:lnTo>
                    <a:pt x="313" y="110"/>
                  </a:lnTo>
                  <a:lnTo>
                    <a:pt x="315" y="111"/>
                  </a:lnTo>
                  <a:lnTo>
                    <a:pt x="317" y="111"/>
                  </a:lnTo>
                  <a:lnTo>
                    <a:pt x="317" y="113"/>
                  </a:lnTo>
                  <a:lnTo>
                    <a:pt x="320" y="129"/>
                  </a:lnTo>
                  <a:lnTo>
                    <a:pt x="322" y="131"/>
                  </a:lnTo>
                  <a:lnTo>
                    <a:pt x="324" y="131"/>
                  </a:lnTo>
                  <a:lnTo>
                    <a:pt x="328" y="140"/>
                  </a:lnTo>
                  <a:lnTo>
                    <a:pt x="330" y="140"/>
                  </a:lnTo>
                  <a:lnTo>
                    <a:pt x="328" y="129"/>
                  </a:lnTo>
                  <a:lnTo>
                    <a:pt x="328" y="125"/>
                  </a:lnTo>
                  <a:lnTo>
                    <a:pt x="326" y="121"/>
                  </a:lnTo>
                  <a:lnTo>
                    <a:pt x="328" y="117"/>
                  </a:lnTo>
                  <a:lnTo>
                    <a:pt x="328" y="115"/>
                  </a:lnTo>
                  <a:lnTo>
                    <a:pt x="330" y="117"/>
                  </a:lnTo>
                  <a:lnTo>
                    <a:pt x="332" y="119"/>
                  </a:lnTo>
                  <a:lnTo>
                    <a:pt x="332" y="121"/>
                  </a:lnTo>
                  <a:lnTo>
                    <a:pt x="334" y="129"/>
                  </a:lnTo>
                  <a:close/>
                  <a:moveTo>
                    <a:pt x="436" y="81"/>
                  </a:moveTo>
                  <a:lnTo>
                    <a:pt x="432" y="87"/>
                  </a:lnTo>
                  <a:lnTo>
                    <a:pt x="426" y="92"/>
                  </a:lnTo>
                  <a:lnTo>
                    <a:pt x="424" y="92"/>
                  </a:lnTo>
                  <a:lnTo>
                    <a:pt x="422" y="92"/>
                  </a:lnTo>
                  <a:lnTo>
                    <a:pt x="417" y="94"/>
                  </a:lnTo>
                  <a:lnTo>
                    <a:pt x="413" y="96"/>
                  </a:lnTo>
                  <a:lnTo>
                    <a:pt x="411" y="96"/>
                  </a:lnTo>
                  <a:lnTo>
                    <a:pt x="409" y="98"/>
                  </a:lnTo>
                  <a:lnTo>
                    <a:pt x="405" y="108"/>
                  </a:lnTo>
                  <a:lnTo>
                    <a:pt x="411" y="111"/>
                  </a:lnTo>
                  <a:lnTo>
                    <a:pt x="413" y="111"/>
                  </a:lnTo>
                  <a:lnTo>
                    <a:pt x="417" y="110"/>
                  </a:lnTo>
                  <a:lnTo>
                    <a:pt x="417" y="108"/>
                  </a:lnTo>
                  <a:lnTo>
                    <a:pt x="418" y="106"/>
                  </a:lnTo>
                  <a:lnTo>
                    <a:pt x="418" y="104"/>
                  </a:lnTo>
                  <a:lnTo>
                    <a:pt x="420" y="104"/>
                  </a:lnTo>
                  <a:lnTo>
                    <a:pt x="422" y="106"/>
                  </a:lnTo>
                  <a:lnTo>
                    <a:pt x="422" y="110"/>
                  </a:lnTo>
                  <a:lnTo>
                    <a:pt x="422" y="115"/>
                  </a:lnTo>
                  <a:lnTo>
                    <a:pt x="420" y="117"/>
                  </a:lnTo>
                  <a:lnTo>
                    <a:pt x="422" y="119"/>
                  </a:lnTo>
                  <a:lnTo>
                    <a:pt x="430" y="117"/>
                  </a:lnTo>
                  <a:lnTo>
                    <a:pt x="430" y="121"/>
                  </a:lnTo>
                  <a:lnTo>
                    <a:pt x="426" y="125"/>
                  </a:lnTo>
                  <a:lnTo>
                    <a:pt x="422" y="129"/>
                  </a:lnTo>
                  <a:lnTo>
                    <a:pt x="418" y="131"/>
                  </a:lnTo>
                  <a:lnTo>
                    <a:pt x="417" y="133"/>
                  </a:lnTo>
                  <a:lnTo>
                    <a:pt x="418" y="135"/>
                  </a:lnTo>
                  <a:lnTo>
                    <a:pt x="420" y="135"/>
                  </a:lnTo>
                  <a:lnTo>
                    <a:pt x="422" y="131"/>
                  </a:lnTo>
                  <a:lnTo>
                    <a:pt x="426" y="129"/>
                  </a:lnTo>
                  <a:lnTo>
                    <a:pt x="436" y="129"/>
                  </a:lnTo>
                  <a:lnTo>
                    <a:pt x="434" y="131"/>
                  </a:lnTo>
                  <a:lnTo>
                    <a:pt x="430" y="138"/>
                  </a:lnTo>
                  <a:lnTo>
                    <a:pt x="426" y="142"/>
                  </a:lnTo>
                  <a:lnTo>
                    <a:pt x="424" y="144"/>
                  </a:lnTo>
                  <a:lnTo>
                    <a:pt x="415" y="148"/>
                  </a:lnTo>
                  <a:lnTo>
                    <a:pt x="411" y="146"/>
                  </a:lnTo>
                  <a:lnTo>
                    <a:pt x="409" y="140"/>
                  </a:lnTo>
                  <a:lnTo>
                    <a:pt x="409" y="136"/>
                  </a:lnTo>
                  <a:lnTo>
                    <a:pt x="411" y="136"/>
                  </a:lnTo>
                  <a:lnTo>
                    <a:pt x="411" y="131"/>
                  </a:lnTo>
                  <a:lnTo>
                    <a:pt x="409" y="129"/>
                  </a:lnTo>
                  <a:lnTo>
                    <a:pt x="405" y="131"/>
                  </a:lnTo>
                  <a:lnTo>
                    <a:pt x="401" y="142"/>
                  </a:lnTo>
                  <a:lnTo>
                    <a:pt x="399" y="142"/>
                  </a:lnTo>
                  <a:lnTo>
                    <a:pt x="395" y="140"/>
                  </a:lnTo>
                  <a:lnTo>
                    <a:pt x="392" y="138"/>
                  </a:lnTo>
                  <a:lnTo>
                    <a:pt x="392" y="136"/>
                  </a:lnTo>
                  <a:lnTo>
                    <a:pt x="388" y="135"/>
                  </a:lnTo>
                  <a:lnTo>
                    <a:pt x="384" y="135"/>
                  </a:lnTo>
                  <a:lnTo>
                    <a:pt x="382" y="136"/>
                  </a:lnTo>
                  <a:lnTo>
                    <a:pt x="380" y="136"/>
                  </a:lnTo>
                  <a:lnTo>
                    <a:pt x="382" y="133"/>
                  </a:lnTo>
                  <a:lnTo>
                    <a:pt x="386" y="127"/>
                  </a:lnTo>
                  <a:lnTo>
                    <a:pt x="388" y="125"/>
                  </a:lnTo>
                  <a:lnTo>
                    <a:pt x="386" y="123"/>
                  </a:lnTo>
                  <a:lnTo>
                    <a:pt x="378" y="131"/>
                  </a:lnTo>
                  <a:lnTo>
                    <a:pt x="374" y="133"/>
                  </a:lnTo>
                  <a:lnTo>
                    <a:pt x="372" y="135"/>
                  </a:lnTo>
                  <a:lnTo>
                    <a:pt x="369" y="135"/>
                  </a:lnTo>
                  <a:lnTo>
                    <a:pt x="365" y="133"/>
                  </a:lnTo>
                  <a:lnTo>
                    <a:pt x="365" y="131"/>
                  </a:lnTo>
                  <a:lnTo>
                    <a:pt x="365" y="129"/>
                  </a:lnTo>
                  <a:lnTo>
                    <a:pt x="365" y="127"/>
                  </a:lnTo>
                  <a:lnTo>
                    <a:pt x="361" y="121"/>
                  </a:lnTo>
                  <a:lnTo>
                    <a:pt x="359" y="115"/>
                  </a:lnTo>
                  <a:lnTo>
                    <a:pt x="359" y="113"/>
                  </a:lnTo>
                  <a:lnTo>
                    <a:pt x="357" y="111"/>
                  </a:lnTo>
                  <a:lnTo>
                    <a:pt x="349" y="113"/>
                  </a:lnTo>
                  <a:lnTo>
                    <a:pt x="349" y="117"/>
                  </a:lnTo>
                  <a:lnTo>
                    <a:pt x="349" y="119"/>
                  </a:lnTo>
                  <a:lnTo>
                    <a:pt x="349" y="121"/>
                  </a:lnTo>
                  <a:lnTo>
                    <a:pt x="351" y="125"/>
                  </a:lnTo>
                  <a:lnTo>
                    <a:pt x="353" y="133"/>
                  </a:lnTo>
                  <a:lnTo>
                    <a:pt x="347" y="133"/>
                  </a:lnTo>
                  <a:lnTo>
                    <a:pt x="345" y="131"/>
                  </a:lnTo>
                  <a:lnTo>
                    <a:pt x="342" y="123"/>
                  </a:lnTo>
                  <a:lnTo>
                    <a:pt x="336" y="115"/>
                  </a:lnTo>
                  <a:lnTo>
                    <a:pt x="338" y="113"/>
                  </a:lnTo>
                  <a:lnTo>
                    <a:pt x="334" y="110"/>
                  </a:lnTo>
                  <a:lnTo>
                    <a:pt x="330" y="110"/>
                  </a:lnTo>
                  <a:lnTo>
                    <a:pt x="328" y="108"/>
                  </a:lnTo>
                  <a:lnTo>
                    <a:pt x="326" y="104"/>
                  </a:lnTo>
                  <a:lnTo>
                    <a:pt x="328" y="102"/>
                  </a:lnTo>
                  <a:lnTo>
                    <a:pt x="340" y="98"/>
                  </a:lnTo>
                  <a:lnTo>
                    <a:pt x="342" y="100"/>
                  </a:lnTo>
                  <a:lnTo>
                    <a:pt x="344" y="104"/>
                  </a:lnTo>
                  <a:lnTo>
                    <a:pt x="344" y="108"/>
                  </a:lnTo>
                  <a:lnTo>
                    <a:pt x="344" y="111"/>
                  </a:lnTo>
                  <a:lnTo>
                    <a:pt x="345" y="110"/>
                  </a:lnTo>
                  <a:lnTo>
                    <a:pt x="347" y="106"/>
                  </a:lnTo>
                  <a:lnTo>
                    <a:pt x="345" y="102"/>
                  </a:lnTo>
                  <a:lnTo>
                    <a:pt x="345" y="100"/>
                  </a:lnTo>
                  <a:lnTo>
                    <a:pt x="351" y="96"/>
                  </a:lnTo>
                  <a:lnTo>
                    <a:pt x="353" y="96"/>
                  </a:lnTo>
                  <a:lnTo>
                    <a:pt x="357" y="102"/>
                  </a:lnTo>
                  <a:lnTo>
                    <a:pt x="359" y="102"/>
                  </a:lnTo>
                  <a:lnTo>
                    <a:pt x="361" y="104"/>
                  </a:lnTo>
                  <a:lnTo>
                    <a:pt x="363" y="104"/>
                  </a:lnTo>
                  <a:lnTo>
                    <a:pt x="365" y="102"/>
                  </a:lnTo>
                  <a:lnTo>
                    <a:pt x="361" y="98"/>
                  </a:lnTo>
                  <a:lnTo>
                    <a:pt x="361" y="96"/>
                  </a:lnTo>
                  <a:lnTo>
                    <a:pt x="361" y="94"/>
                  </a:lnTo>
                  <a:lnTo>
                    <a:pt x="361" y="92"/>
                  </a:lnTo>
                  <a:lnTo>
                    <a:pt x="369" y="90"/>
                  </a:lnTo>
                  <a:lnTo>
                    <a:pt x="370" y="92"/>
                  </a:lnTo>
                  <a:lnTo>
                    <a:pt x="370" y="94"/>
                  </a:lnTo>
                  <a:lnTo>
                    <a:pt x="370" y="96"/>
                  </a:lnTo>
                  <a:lnTo>
                    <a:pt x="372" y="98"/>
                  </a:lnTo>
                  <a:lnTo>
                    <a:pt x="376" y="100"/>
                  </a:lnTo>
                  <a:lnTo>
                    <a:pt x="378" y="98"/>
                  </a:lnTo>
                  <a:lnTo>
                    <a:pt x="378" y="96"/>
                  </a:lnTo>
                  <a:lnTo>
                    <a:pt x="376" y="96"/>
                  </a:lnTo>
                  <a:lnTo>
                    <a:pt x="376" y="94"/>
                  </a:lnTo>
                  <a:lnTo>
                    <a:pt x="376" y="92"/>
                  </a:lnTo>
                  <a:lnTo>
                    <a:pt x="378" y="92"/>
                  </a:lnTo>
                  <a:lnTo>
                    <a:pt x="380" y="92"/>
                  </a:lnTo>
                  <a:lnTo>
                    <a:pt x="380" y="94"/>
                  </a:lnTo>
                  <a:lnTo>
                    <a:pt x="384" y="96"/>
                  </a:lnTo>
                  <a:lnTo>
                    <a:pt x="386" y="96"/>
                  </a:lnTo>
                  <a:lnTo>
                    <a:pt x="390" y="94"/>
                  </a:lnTo>
                  <a:lnTo>
                    <a:pt x="388" y="94"/>
                  </a:lnTo>
                  <a:lnTo>
                    <a:pt x="386" y="90"/>
                  </a:lnTo>
                  <a:lnTo>
                    <a:pt x="386" y="87"/>
                  </a:lnTo>
                  <a:lnTo>
                    <a:pt x="386" y="85"/>
                  </a:lnTo>
                  <a:lnTo>
                    <a:pt x="386" y="87"/>
                  </a:lnTo>
                  <a:lnTo>
                    <a:pt x="388" y="87"/>
                  </a:lnTo>
                  <a:lnTo>
                    <a:pt x="390" y="88"/>
                  </a:lnTo>
                  <a:lnTo>
                    <a:pt x="392" y="88"/>
                  </a:lnTo>
                  <a:lnTo>
                    <a:pt x="393" y="88"/>
                  </a:lnTo>
                  <a:lnTo>
                    <a:pt x="393" y="87"/>
                  </a:lnTo>
                  <a:lnTo>
                    <a:pt x="399" y="85"/>
                  </a:lnTo>
                  <a:lnTo>
                    <a:pt x="401" y="87"/>
                  </a:lnTo>
                  <a:lnTo>
                    <a:pt x="407" y="88"/>
                  </a:lnTo>
                  <a:lnTo>
                    <a:pt x="409" y="87"/>
                  </a:lnTo>
                  <a:lnTo>
                    <a:pt x="407" y="83"/>
                  </a:lnTo>
                  <a:lnTo>
                    <a:pt x="409" y="79"/>
                  </a:lnTo>
                  <a:lnTo>
                    <a:pt x="411" y="75"/>
                  </a:lnTo>
                  <a:lnTo>
                    <a:pt x="415" y="75"/>
                  </a:lnTo>
                  <a:lnTo>
                    <a:pt x="417" y="73"/>
                  </a:lnTo>
                  <a:lnTo>
                    <a:pt x="422" y="73"/>
                  </a:lnTo>
                  <a:lnTo>
                    <a:pt x="422" y="75"/>
                  </a:lnTo>
                  <a:lnTo>
                    <a:pt x="420" y="77"/>
                  </a:lnTo>
                  <a:lnTo>
                    <a:pt x="422" y="79"/>
                  </a:lnTo>
                  <a:lnTo>
                    <a:pt x="428" y="79"/>
                  </a:lnTo>
                  <a:lnTo>
                    <a:pt x="436" y="79"/>
                  </a:lnTo>
                  <a:lnTo>
                    <a:pt x="436" y="81"/>
                  </a:lnTo>
                  <a:close/>
                  <a:moveTo>
                    <a:pt x="399" y="19"/>
                  </a:moveTo>
                  <a:lnTo>
                    <a:pt x="395" y="17"/>
                  </a:lnTo>
                  <a:lnTo>
                    <a:pt x="395" y="16"/>
                  </a:lnTo>
                  <a:lnTo>
                    <a:pt x="393" y="16"/>
                  </a:lnTo>
                  <a:lnTo>
                    <a:pt x="392" y="16"/>
                  </a:lnTo>
                  <a:lnTo>
                    <a:pt x="390" y="17"/>
                  </a:lnTo>
                  <a:lnTo>
                    <a:pt x="388" y="19"/>
                  </a:lnTo>
                  <a:lnTo>
                    <a:pt x="386" y="23"/>
                  </a:lnTo>
                  <a:lnTo>
                    <a:pt x="382" y="25"/>
                  </a:lnTo>
                  <a:lnTo>
                    <a:pt x="378" y="27"/>
                  </a:lnTo>
                  <a:lnTo>
                    <a:pt x="376" y="27"/>
                  </a:lnTo>
                  <a:lnTo>
                    <a:pt x="374" y="25"/>
                  </a:lnTo>
                  <a:lnTo>
                    <a:pt x="369" y="25"/>
                  </a:lnTo>
                  <a:lnTo>
                    <a:pt x="367" y="27"/>
                  </a:lnTo>
                  <a:lnTo>
                    <a:pt x="365" y="29"/>
                  </a:lnTo>
                  <a:lnTo>
                    <a:pt x="363" y="29"/>
                  </a:lnTo>
                  <a:lnTo>
                    <a:pt x="361" y="29"/>
                  </a:lnTo>
                  <a:lnTo>
                    <a:pt x="355" y="29"/>
                  </a:lnTo>
                  <a:lnTo>
                    <a:pt x="349" y="27"/>
                  </a:lnTo>
                  <a:lnTo>
                    <a:pt x="347" y="25"/>
                  </a:lnTo>
                  <a:lnTo>
                    <a:pt x="345" y="23"/>
                  </a:lnTo>
                  <a:lnTo>
                    <a:pt x="345" y="21"/>
                  </a:lnTo>
                  <a:lnTo>
                    <a:pt x="342" y="21"/>
                  </a:lnTo>
                  <a:lnTo>
                    <a:pt x="334" y="31"/>
                  </a:lnTo>
                  <a:lnTo>
                    <a:pt x="332" y="33"/>
                  </a:lnTo>
                  <a:lnTo>
                    <a:pt x="330" y="33"/>
                  </a:lnTo>
                  <a:lnTo>
                    <a:pt x="328" y="33"/>
                  </a:lnTo>
                  <a:lnTo>
                    <a:pt x="328" y="31"/>
                  </a:lnTo>
                  <a:lnTo>
                    <a:pt x="326" y="29"/>
                  </a:lnTo>
                  <a:lnTo>
                    <a:pt x="322" y="27"/>
                  </a:lnTo>
                  <a:lnTo>
                    <a:pt x="320" y="29"/>
                  </a:lnTo>
                  <a:lnTo>
                    <a:pt x="320" y="31"/>
                  </a:lnTo>
                  <a:lnTo>
                    <a:pt x="319" y="33"/>
                  </a:lnTo>
                  <a:lnTo>
                    <a:pt x="317" y="37"/>
                  </a:lnTo>
                  <a:lnTo>
                    <a:pt x="317" y="39"/>
                  </a:lnTo>
                  <a:lnTo>
                    <a:pt x="319" y="39"/>
                  </a:lnTo>
                  <a:lnTo>
                    <a:pt x="319" y="40"/>
                  </a:lnTo>
                  <a:lnTo>
                    <a:pt x="319" y="42"/>
                  </a:lnTo>
                  <a:lnTo>
                    <a:pt x="317" y="42"/>
                  </a:lnTo>
                  <a:lnTo>
                    <a:pt x="309" y="42"/>
                  </a:lnTo>
                  <a:lnTo>
                    <a:pt x="307" y="40"/>
                  </a:lnTo>
                  <a:lnTo>
                    <a:pt x="307" y="39"/>
                  </a:lnTo>
                  <a:lnTo>
                    <a:pt x="305" y="39"/>
                  </a:lnTo>
                  <a:lnTo>
                    <a:pt x="305" y="40"/>
                  </a:lnTo>
                  <a:lnTo>
                    <a:pt x="303" y="42"/>
                  </a:lnTo>
                  <a:lnTo>
                    <a:pt x="303" y="44"/>
                  </a:lnTo>
                  <a:lnTo>
                    <a:pt x="303" y="50"/>
                  </a:lnTo>
                  <a:lnTo>
                    <a:pt x="296" y="56"/>
                  </a:lnTo>
                  <a:lnTo>
                    <a:pt x="292" y="58"/>
                  </a:lnTo>
                  <a:lnTo>
                    <a:pt x="290" y="56"/>
                  </a:lnTo>
                  <a:lnTo>
                    <a:pt x="286" y="58"/>
                  </a:lnTo>
                  <a:lnTo>
                    <a:pt x="286" y="62"/>
                  </a:lnTo>
                  <a:lnTo>
                    <a:pt x="284" y="62"/>
                  </a:lnTo>
                  <a:lnTo>
                    <a:pt x="282" y="60"/>
                  </a:lnTo>
                  <a:lnTo>
                    <a:pt x="280" y="60"/>
                  </a:lnTo>
                  <a:lnTo>
                    <a:pt x="274" y="62"/>
                  </a:lnTo>
                  <a:lnTo>
                    <a:pt x="274" y="56"/>
                  </a:lnTo>
                  <a:lnTo>
                    <a:pt x="272" y="52"/>
                  </a:lnTo>
                  <a:lnTo>
                    <a:pt x="272" y="50"/>
                  </a:lnTo>
                  <a:lnTo>
                    <a:pt x="271" y="50"/>
                  </a:lnTo>
                  <a:lnTo>
                    <a:pt x="271" y="52"/>
                  </a:lnTo>
                  <a:lnTo>
                    <a:pt x="271" y="54"/>
                  </a:lnTo>
                  <a:lnTo>
                    <a:pt x="269" y="58"/>
                  </a:lnTo>
                  <a:lnTo>
                    <a:pt x="265" y="60"/>
                  </a:lnTo>
                  <a:lnTo>
                    <a:pt x="263" y="60"/>
                  </a:lnTo>
                  <a:lnTo>
                    <a:pt x="261" y="60"/>
                  </a:lnTo>
                  <a:lnTo>
                    <a:pt x="259" y="58"/>
                  </a:lnTo>
                  <a:lnTo>
                    <a:pt x="255" y="60"/>
                  </a:lnTo>
                  <a:lnTo>
                    <a:pt x="253" y="60"/>
                  </a:lnTo>
                  <a:lnTo>
                    <a:pt x="251" y="56"/>
                  </a:lnTo>
                  <a:lnTo>
                    <a:pt x="251" y="54"/>
                  </a:lnTo>
                  <a:lnTo>
                    <a:pt x="253" y="54"/>
                  </a:lnTo>
                  <a:lnTo>
                    <a:pt x="253" y="52"/>
                  </a:lnTo>
                  <a:lnTo>
                    <a:pt x="251" y="50"/>
                  </a:lnTo>
                  <a:lnTo>
                    <a:pt x="249" y="50"/>
                  </a:lnTo>
                  <a:lnTo>
                    <a:pt x="248" y="50"/>
                  </a:lnTo>
                  <a:lnTo>
                    <a:pt x="248" y="52"/>
                  </a:lnTo>
                  <a:lnTo>
                    <a:pt x="246" y="52"/>
                  </a:lnTo>
                  <a:lnTo>
                    <a:pt x="246" y="54"/>
                  </a:lnTo>
                  <a:lnTo>
                    <a:pt x="244" y="54"/>
                  </a:lnTo>
                  <a:lnTo>
                    <a:pt x="242" y="54"/>
                  </a:lnTo>
                  <a:lnTo>
                    <a:pt x="240" y="52"/>
                  </a:lnTo>
                  <a:lnTo>
                    <a:pt x="238" y="52"/>
                  </a:lnTo>
                  <a:lnTo>
                    <a:pt x="240" y="50"/>
                  </a:lnTo>
                  <a:lnTo>
                    <a:pt x="238" y="46"/>
                  </a:lnTo>
                  <a:lnTo>
                    <a:pt x="236" y="46"/>
                  </a:lnTo>
                  <a:lnTo>
                    <a:pt x="230" y="44"/>
                  </a:lnTo>
                  <a:lnTo>
                    <a:pt x="226" y="44"/>
                  </a:lnTo>
                  <a:lnTo>
                    <a:pt x="217" y="44"/>
                  </a:lnTo>
                  <a:lnTo>
                    <a:pt x="217" y="48"/>
                  </a:lnTo>
                  <a:lnTo>
                    <a:pt x="217" y="52"/>
                  </a:lnTo>
                  <a:lnTo>
                    <a:pt x="217" y="54"/>
                  </a:lnTo>
                  <a:lnTo>
                    <a:pt x="215" y="56"/>
                  </a:lnTo>
                  <a:lnTo>
                    <a:pt x="213" y="56"/>
                  </a:lnTo>
                  <a:lnTo>
                    <a:pt x="211" y="56"/>
                  </a:lnTo>
                  <a:lnTo>
                    <a:pt x="207" y="54"/>
                  </a:lnTo>
                  <a:lnTo>
                    <a:pt x="199" y="54"/>
                  </a:lnTo>
                  <a:lnTo>
                    <a:pt x="198" y="54"/>
                  </a:lnTo>
                  <a:lnTo>
                    <a:pt x="196" y="52"/>
                  </a:lnTo>
                  <a:lnTo>
                    <a:pt x="194" y="50"/>
                  </a:lnTo>
                  <a:lnTo>
                    <a:pt x="192" y="50"/>
                  </a:lnTo>
                  <a:lnTo>
                    <a:pt x="190" y="56"/>
                  </a:lnTo>
                  <a:lnTo>
                    <a:pt x="190" y="58"/>
                  </a:lnTo>
                  <a:lnTo>
                    <a:pt x="190" y="60"/>
                  </a:lnTo>
                  <a:lnTo>
                    <a:pt x="192" y="60"/>
                  </a:lnTo>
                  <a:lnTo>
                    <a:pt x="188" y="62"/>
                  </a:lnTo>
                  <a:lnTo>
                    <a:pt x="186" y="63"/>
                  </a:lnTo>
                  <a:lnTo>
                    <a:pt x="182" y="62"/>
                  </a:lnTo>
                  <a:lnTo>
                    <a:pt x="178" y="54"/>
                  </a:lnTo>
                  <a:lnTo>
                    <a:pt x="178" y="50"/>
                  </a:lnTo>
                  <a:lnTo>
                    <a:pt x="178" y="48"/>
                  </a:lnTo>
                  <a:lnTo>
                    <a:pt x="178" y="46"/>
                  </a:lnTo>
                  <a:lnTo>
                    <a:pt x="176" y="44"/>
                  </a:lnTo>
                  <a:lnTo>
                    <a:pt x="175" y="44"/>
                  </a:lnTo>
                  <a:lnTo>
                    <a:pt x="173" y="44"/>
                  </a:lnTo>
                  <a:lnTo>
                    <a:pt x="167" y="50"/>
                  </a:lnTo>
                  <a:lnTo>
                    <a:pt x="167" y="52"/>
                  </a:lnTo>
                  <a:lnTo>
                    <a:pt x="165" y="54"/>
                  </a:lnTo>
                  <a:lnTo>
                    <a:pt x="163" y="58"/>
                  </a:lnTo>
                  <a:lnTo>
                    <a:pt x="157" y="56"/>
                  </a:lnTo>
                  <a:lnTo>
                    <a:pt x="155" y="56"/>
                  </a:lnTo>
                  <a:lnTo>
                    <a:pt x="151" y="60"/>
                  </a:lnTo>
                  <a:lnTo>
                    <a:pt x="148" y="63"/>
                  </a:lnTo>
                  <a:lnTo>
                    <a:pt x="148" y="65"/>
                  </a:lnTo>
                  <a:lnTo>
                    <a:pt x="144" y="63"/>
                  </a:lnTo>
                  <a:lnTo>
                    <a:pt x="138" y="60"/>
                  </a:lnTo>
                  <a:lnTo>
                    <a:pt x="136" y="58"/>
                  </a:lnTo>
                  <a:lnTo>
                    <a:pt x="134" y="58"/>
                  </a:lnTo>
                  <a:lnTo>
                    <a:pt x="132" y="56"/>
                  </a:lnTo>
                  <a:lnTo>
                    <a:pt x="132" y="54"/>
                  </a:lnTo>
                  <a:lnTo>
                    <a:pt x="132" y="52"/>
                  </a:lnTo>
                  <a:lnTo>
                    <a:pt x="132" y="50"/>
                  </a:lnTo>
                  <a:lnTo>
                    <a:pt x="130" y="50"/>
                  </a:lnTo>
                  <a:lnTo>
                    <a:pt x="125" y="58"/>
                  </a:lnTo>
                  <a:lnTo>
                    <a:pt x="123" y="58"/>
                  </a:lnTo>
                  <a:lnTo>
                    <a:pt x="123" y="62"/>
                  </a:lnTo>
                  <a:lnTo>
                    <a:pt x="123" y="63"/>
                  </a:lnTo>
                  <a:lnTo>
                    <a:pt x="121" y="65"/>
                  </a:lnTo>
                  <a:lnTo>
                    <a:pt x="117" y="62"/>
                  </a:lnTo>
                  <a:lnTo>
                    <a:pt x="117" y="56"/>
                  </a:lnTo>
                  <a:lnTo>
                    <a:pt x="115" y="54"/>
                  </a:lnTo>
                  <a:lnTo>
                    <a:pt x="113" y="52"/>
                  </a:lnTo>
                  <a:lnTo>
                    <a:pt x="111" y="54"/>
                  </a:lnTo>
                  <a:lnTo>
                    <a:pt x="109" y="56"/>
                  </a:lnTo>
                  <a:lnTo>
                    <a:pt x="107" y="56"/>
                  </a:lnTo>
                  <a:lnTo>
                    <a:pt x="100" y="54"/>
                  </a:lnTo>
                  <a:lnTo>
                    <a:pt x="98" y="54"/>
                  </a:lnTo>
                  <a:lnTo>
                    <a:pt x="96" y="56"/>
                  </a:lnTo>
                  <a:lnTo>
                    <a:pt x="84" y="56"/>
                  </a:lnTo>
                  <a:lnTo>
                    <a:pt x="82" y="56"/>
                  </a:lnTo>
                  <a:lnTo>
                    <a:pt x="80" y="56"/>
                  </a:lnTo>
                  <a:lnTo>
                    <a:pt x="77" y="60"/>
                  </a:lnTo>
                  <a:lnTo>
                    <a:pt x="79" y="62"/>
                  </a:lnTo>
                  <a:lnTo>
                    <a:pt x="86" y="62"/>
                  </a:lnTo>
                  <a:lnTo>
                    <a:pt x="94" y="63"/>
                  </a:lnTo>
                  <a:lnTo>
                    <a:pt x="90" y="69"/>
                  </a:lnTo>
                  <a:lnTo>
                    <a:pt x="88" y="71"/>
                  </a:lnTo>
                  <a:lnTo>
                    <a:pt x="86" y="73"/>
                  </a:lnTo>
                  <a:lnTo>
                    <a:pt x="84" y="71"/>
                  </a:lnTo>
                  <a:lnTo>
                    <a:pt x="82" y="71"/>
                  </a:lnTo>
                  <a:lnTo>
                    <a:pt x="80" y="71"/>
                  </a:lnTo>
                  <a:lnTo>
                    <a:pt x="80" y="75"/>
                  </a:lnTo>
                  <a:lnTo>
                    <a:pt x="80" y="79"/>
                  </a:lnTo>
                  <a:lnTo>
                    <a:pt x="80" y="81"/>
                  </a:lnTo>
                  <a:lnTo>
                    <a:pt x="79" y="83"/>
                  </a:lnTo>
                  <a:lnTo>
                    <a:pt x="54" y="65"/>
                  </a:lnTo>
                  <a:lnTo>
                    <a:pt x="61" y="56"/>
                  </a:lnTo>
                  <a:lnTo>
                    <a:pt x="65" y="60"/>
                  </a:lnTo>
                  <a:lnTo>
                    <a:pt x="77" y="50"/>
                  </a:lnTo>
                  <a:lnTo>
                    <a:pt x="86" y="52"/>
                  </a:lnTo>
                  <a:lnTo>
                    <a:pt x="92" y="44"/>
                  </a:lnTo>
                  <a:lnTo>
                    <a:pt x="98" y="42"/>
                  </a:lnTo>
                  <a:lnTo>
                    <a:pt x="107" y="40"/>
                  </a:lnTo>
                  <a:lnTo>
                    <a:pt x="121" y="52"/>
                  </a:lnTo>
                  <a:lnTo>
                    <a:pt x="130" y="46"/>
                  </a:lnTo>
                  <a:lnTo>
                    <a:pt x="138" y="50"/>
                  </a:lnTo>
                  <a:lnTo>
                    <a:pt x="136" y="56"/>
                  </a:lnTo>
                  <a:lnTo>
                    <a:pt x="144" y="54"/>
                  </a:lnTo>
                  <a:lnTo>
                    <a:pt x="148" y="44"/>
                  </a:lnTo>
                  <a:lnTo>
                    <a:pt x="155" y="50"/>
                  </a:lnTo>
                  <a:lnTo>
                    <a:pt x="171" y="39"/>
                  </a:lnTo>
                  <a:lnTo>
                    <a:pt x="180" y="44"/>
                  </a:lnTo>
                  <a:lnTo>
                    <a:pt x="188" y="46"/>
                  </a:lnTo>
                  <a:lnTo>
                    <a:pt x="192" y="40"/>
                  </a:lnTo>
                  <a:lnTo>
                    <a:pt x="198" y="44"/>
                  </a:lnTo>
                  <a:lnTo>
                    <a:pt x="213" y="25"/>
                  </a:lnTo>
                  <a:lnTo>
                    <a:pt x="221" y="21"/>
                  </a:lnTo>
                  <a:lnTo>
                    <a:pt x="217" y="17"/>
                  </a:lnTo>
                  <a:lnTo>
                    <a:pt x="224" y="8"/>
                  </a:lnTo>
                  <a:lnTo>
                    <a:pt x="230" y="14"/>
                  </a:lnTo>
                  <a:lnTo>
                    <a:pt x="234" y="8"/>
                  </a:lnTo>
                  <a:lnTo>
                    <a:pt x="244" y="16"/>
                  </a:lnTo>
                  <a:lnTo>
                    <a:pt x="251" y="12"/>
                  </a:lnTo>
                  <a:lnTo>
                    <a:pt x="269" y="21"/>
                  </a:lnTo>
                  <a:lnTo>
                    <a:pt x="271" y="17"/>
                  </a:lnTo>
                  <a:lnTo>
                    <a:pt x="280" y="25"/>
                  </a:lnTo>
                  <a:lnTo>
                    <a:pt x="288" y="25"/>
                  </a:lnTo>
                  <a:lnTo>
                    <a:pt x="296" y="21"/>
                  </a:lnTo>
                  <a:lnTo>
                    <a:pt x="307" y="21"/>
                  </a:lnTo>
                  <a:lnTo>
                    <a:pt x="320" y="0"/>
                  </a:lnTo>
                  <a:lnTo>
                    <a:pt x="349" y="19"/>
                  </a:lnTo>
                  <a:lnTo>
                    <a:pt x="357" y="10"/>
                  </a:lnTo>
                  <a:lnTo>
                    <a:pt x="378" y="25"/>
                  </a:lnTo>
                  <a:lnTo>
                    <a:pt x="388" y="10"/>
                  </a:lnTo>
                  <a:lnTo>
                    <a:pt x="399" y="19"/>
                  </a:lnTo>
                  <a:close/>
                </a:path>
              </a:pathLst>
            </a:custGeom>
            <a:solidFill>
              <a:srgbClr val="91FF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38" name="Freeform 6340"/>
            <p:cNvSpPr>
              <a:spLocks noEditPoints="1"/>
            </p:cNvSpPr>
            <p:nvPr/>
          </p:nvSpPr>
          <p:spPr bwMode="auto">
            <a:xfrm>
              <a:off x="5957888" y="3721100"/>
              <a:ext cx="692150" cy="439738"/>
            </a:xfrm>
            <a:custGeom>
              <a:avLst/>
              <a:gdLst>
                <a:gd name="T0" fmla="*/ 17 w 436"/>
                <a:gd name="T1" fmla="*/ 265 h 277"/>
                <a:gd name="T2" fmla="*/ 146 w 436"/>
                <a:gd name="T3" fmla="*/ 232 h 277"/>
                <a:gd name="T4" fmla="*/ 169 w 436"/>
                <a:gd name="T5" fmla="*/ 246 h 277"/>
                <a:gd name="T6" fmla="*/ 157 w 436"/>
                <a:gd name="T7" fmla="*/ 255 h 277"/>
                <a:gd name="T8" fmla="*/ 161 w 436"/>
                <a:gd name="T9" fmla="*/ 240 h 277"/>
                <a:gd name="T10" fmla="*/ 357 w 436"/>
                <a:gd name="T11" fmla="*/ 146 h 277"/>
                <a:gd name="T12" fmla="*/ 345 w 436"/>
                <a:gd name="T13" fmla="*/ 154 h 277"/>
                <a:gd name="T14" fmla="*/ 369 w 436"/>
                <a:gd name="T15" fmla="*/ 158 h 277"/>
                <a:gd name="T16" fmla="*/ 374 w 436"/>
                <a:gd name="T17" fmla="*/ 167 h 277"/>
                <a:gd name="T18" fmla="*/ 367 w 436"/>
                <a:gd name="T19" fmla="*/ 179 h 277"/>
                <a:gd name="T20" fmla="*/ 353 w 436"/>
                <a:gd name="T21" fmla="*/ 198 h 277"/>
                <a:gd name="T22" fmla="*/ 336 w 436"/>
                <a:gd name="T23" fmla="*/ 217 h 277"/>
                <a:gd name="T24" fmla="*/ 317 w 436"/>
                <a:gd name="T25" fmla="*/ 192 h 277"/>
                <a:gd name="T26" fmla="*/ 320 w 436"/>
                <a:gd name="T27" fmla="*/ 217 h 277"/>
                <a:gd name="T28" fmla="*/ 288 w 436"/>
                <a:gd name="T29" fmla="*/ 204 h 277"/>
                <a:gd name="T30" fmla="*/ 272 w 436"/>
                <a:gd name="T31" fmla="*/ 209 h 277"/>
                <a:gd name="T32" fmla="*/ 267 w 436"/>
                <a:gd name="T33" fmla="*/ 229 h 277"/>
                <a:gd name="T34" fmla="*/ 248 w 436"/>
                <a:gd name="T35" fmla="*/ 221 h 277"/>
                <a:gd name="T36" fmla="*/ 240 w 436"/>
                <a:gd name="T37" fmla="*/ 213 h 277"/>
                <a:gd name="T38" fmla="*/ 217 w 436"/>
                <a:gd name="T39" fmla="*/ 223 h 277"/>
                <a:gd name="T40" fmla="*/ 186 w 436"/>
                <a:gd name="T41" fmla="*/ 232 h 277"/>
                <a:gd name="T42" fmla="*/ 198 w 436"/>
                <a:gd name="T43" fmla="*/ 215 h 277"/>
                <a:gd name="T44" fmla="*/ 219 w 436"/>
                <a:gd name="T45" fmla="*/ 198 h 277"/>
                <a:gd name="T46" fmla="*/ 194 w 436"/>
                <a:gd name="T47" fmla="*/ 202 h 277"/>
                <a:gd name="T48" fmla="*/ 178 w 436"/>
                <a:gd name="T49" fmla="*/ 190 h 277"/>
                <a:gd name="T50" fmla="*/ 188 w 436"/>
                <a:gd name="T51" fmla="*/ 140 h 277"/>
                <a:gd name="T52" fmla="*/ 221 w 436"/>
                <a:gd name="T53" fmla="*/ 113 h 277"/>
                <a:gd name="T54" fmla="*/ 259 w 436"/>
                <a:gd name="T55" fmla="*/ 129 h 277"/>
                <a:gd name="T56" fmla="*/ 249 w 436"/>
                <a:gd name="T57" fmla="*/ 169 h 277"/>
                <a:gd name="T58" fmla="*/ 272 w 436"/>
                <a:gd name="T59" fmla="*/ 138 h 277"/>
                <a:gd name="T60" fmla="*/ 296 w 436"/>
                <a:gd name="T61" fmla="*/ 111 h 277"/>
                <a:gd name="T62" fmla="*/ 307 w 436"/>
                <a:gd name="T63" fmla="*/ 129 h 277"/>
                <a:gd name="T64" fmla="*/ 313 w 436"/>
                <a:gd name="T65" fmla="*/ 110 h 277"/>
                <a:gd name="T66" fmla="*/ 330 w 436"/>
                <a:gd name="T67" fmla="*/ 117 h 277"/>
                <a:gd name="T68" fmla="*/ 411 w 436"/>
                <a:gd name="T69" fmla="*/ 111 h 277"/>
                <a:gd name="T70" fmla="*/ 426 w 436"/>
                <a:gd name="T71" fmla="*/ 125 h 277"/>
                <a:gd name="T72" fmla="*/ 411 w 436"/>
                <a:gd name="T73" fmla="*/ 146 h 277"/>
                <a:gd name="T74" fmla="*/ 382 w 436"/>
                <a:gd name="T75" fmla="*/ 136 h 277"/>
                <a:gd name="T76" fmla="*/ 361 w 436"/>
                <a:gd name="T77" fmla="*/ 121 h 277"/>
                <a:gd name="T78" fmla="*/ 338 w 436"/>
                <a:gd name="T79" fmla="*/ 113 h 277"/>
                <a:gd name="T80" fmla="*/ 345 w 436"/>
                <a:gd name="T81" fmla="*/ 100 h 277"/>
                <a:gd name="T82" fmla="*/ 370 w 436"/>
                <a:gd name="T83" fmla="*/ 94 h 277"/>
                <a:gd name="T84" fmla="*/ 390 w 436"/>
                <a:gd name="T85" fmla="*/ 94 h 277"/>
                <a:gd name="T86" fmla="*/ 409 w 436"/>
                <a:gd name="T87" fmla="*/ 87 h 277"/>
                <a:gd name="T88" fmla="*/ 395 w 436"/>
                <a:gd name="T89" fmla="*/ 17 h 277"/>
                <a:gd name="T90" fmla="*/ 363 w 436"/>
                <a:gd name="T91" fmla="*/ 29 h 277"/>
                <a:gd name="T92" fmla="*/ 322 w 436"/>
                <a:gd name="T93" fmla="*/ 27 h 277"/>
                <a:gd name="T94" fmla="*/ 305 w 436"/>
                <a:gd name="T95" fmla="*/ 40 h 277"/>
                <a:gd name="T96" fmla="*/ 272 w 436"/>
                <a:gd name="T97" fmla="*/ 52 h 277"/>
                <a:gd name="T98" fmla="*/ 253 w 436"/>
                <a:gd name="T99" fmla="*/ 54 h 277"/>
                <a:gd name="T100" fmla="*/ 236 w 436"/>
                <a:gd name="T101" fmla="*/ 46 h 277"/>
                <a:gd name="T102" fmla="*/ 194 w 436"/>
                <a:gd name="T103" fmla="*/ 50 h 277"/>
                <a:gd name="T104" fmla="*/ 175 w 436"/>
                <a:gd name="T105" fmla="*/ 44 h 277"/>
                <a:gd name="T106" fmla="*/ 134 w 436"/>
                <a:gd name="T107" fmla="*/ 58 h 277"/>
                <a:gd name="T108" fmla="*/ 113 w 436"/>
                <a:gd name="T109" fmla="*/ 52 h 277"/>
                <a:gd name="T110" fmla="*/ 90 w 436"/>
                <a:gd name="T111" fmla="*/ 69 h 277"/>
                <a:gd name="T112" fmla="*/ 86 w 436"/>
                <a:gd name="T113" fmla="*/ 52 h 277"/>
                <a:gd name="T114" fmla="*/ 192 w 436"/>
                <a:gd name="T115" fmla="*/ 40 h 277"/>
                <a:gd name="T116" fmla="*/ 296 w 436"/>
                <a:gd name="T117" fmla="*/ 2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36" h="277">
                  <a:moveTo>
                    <a:pt x="9" y="275"/>
                  </a:moveTo>
                  <a:lnTo>
                    <a:pt x="6" y="277"/>
                  </a:lnTo>
                  <a:lnTo>
                    <a:pt x="4" y="277"/>
                  </a:lnTo>
                  <a:lnTo>
                    <a:pt x="4" y="273"/>
                  </a:lnTo>
                  <a:lnTo>
                    <a:pt x="0" y="271"/>
                  </a:lnTo>
                  <a:lnTo>
                    <a:pt x="0" y="269"/>
                  </a:lnTo>
                  <a:lnTo>
                    <a:pt x="2" y="263"/>
                  </a:lnTo>
                  <a:lnTo>
                    <a:pt x="2" y="261"/>
                  </a:lnTo>
                  <a:lnTo>
                    <a:pt x="9" y="263"/>
                  </a:lnTo>
                  <a:lnTo>
                    <a:pt x="13" y="259"/>
                  </a:lnTo>
                  <a:lnTo>
                    <a:pt x="17" y="259"/>
                  </a:lnTo>
                  <a:lnTo>
                    <a:pt x="19" y="261"/>
                  </a:lnTo>
                  <a:lnTo>
                    <a:pt x="19" y="263"/>
                  </a:lnTo>
                  <a:lnTo>
                    <a:pt x="17" y="265"/>
                  </a:lnTo>
                  <a:lnTo>
                    <a:pt x="13" y="267"/>
                  </a:lnTo>
                  <a:lnTo>
                    <a:pt x="11" y="273"/>
                  </a:lnTo>
                  <a:lnTo>
                    <a:pt x="9" y="275"/>
                  </a:lnTo>
                  <a:moveTo>
                    <a:pt x="111" y="240"/>
                  </a:moveTo>
                  <a:lnTo>
                    <a:pt x="109" y="238"/>
                  </a:lnTo>
                  <a:lnTo>
                    <a:pt x="109" y="236"/>
                  </a:lnTo>
                  <a:lnTo>
                    <a:pt x="109" y="234"/>
                  </a:lnTo>
                  <a:lnTo>
                    <a:pt x="115" y="232"/>
                  </a:lnTo>
                  <a:lnTo>
                    <a:pt x="119" y="229"/>
                  </a:lnTo>
                  <a:lnTo>
                    <a:pt x="123" y="229"/>
                  </a:lnTo>
                  <a:lnTo>
                    <a:pt x="140" y="227"/>
                  </a:lnTo>
                  <a:lnTo>
                    <a:pt x="142" y="227"/>
                  </a:lnTo>
                  <a:lnTo>
                    <a:pt x="146" y="230"/>
                  </a:lnTo>
                  <a:lnTo>
                    <a:pt x="146" y="232"/>
                  </a:lnTo>
                  <a:lnTo>
                    <a:pt x="148" y="234"/>
                  </a:lnTo>
                  <a:lnTo>
                    <a:pt x="146" y="234"/>
                  </a:lnTo>
                  <a:lnTo>
                    <a:pt x="146" y="236"/>
                  </a:lnTo>
                  <a:lnTo>
                    <a:pt x="146" y="238"/>
                  </a:lnTo>
                  <a:lnTo>
                    <a:pt x="140" y="238"/>
                  </a:lnTo>
                  <a:lnTo>
                    <a:pt x="132" y="238"/>
                  </a:lnTo>
                  <a:lnTo>
                    <a:pt x="128" y="236"/>
                  </a:lnTo>
                  <a:lnTo>
                    <a:pt x="125" y="236"/>
                  </a:lnTo>
                  <a:lnTo>
                    <a:pt x="121" y="238"/>
                  </a:lnTo>
                  <a:lnTo>
                    <a:pt x="117" y="238"/>
                  </a:lnTo>
                  <a:lnTo>
                    <a:pt x="115" y="238"/>
                  </a:lnTo>
                  <a:lnTo>
                    <a:pt x="111" y="240"/>
                  </a:lnTo>
                  <a:moveTo>
                    <a:pt x="169" y="244"/>
                  </a:moveTo>
                  <a:lnTo>
                    <a:pt x="169" y="246"/>
                  </a:lnTo>
                  <a:lnTo>
                    <a:pt x="167" y="246"/>
                  </a:lnTo>
                  <a:lnTo>
                    <a:pt x="167" y="248"/>
                  </a:lnTo>
                  <a:lnTo>
                    <a:pt x="167" y="252"/>
                  </a:lnTo>
                  <a:lnTo>
                    <a:pt x="167" y="254"/>
                  </a:lnTo>
                  <a:lnTo>
                    <a:pt x="169" y="254"/>
                  </a:lnTo>
                  <a:lnTo>
                    <a:pt x="173" y="257"/>
                  </a:lnTo>
                  <a:lnTo>
                    <a:pt x="175" y="257"/>
                  </a:lnTo>
                  <a:lnTo>
                    <a:pt x="178" y="257"/>
                  </a:lnTo>
                  <a:lnTo>
                    <a:pt x="176" y="259"/>
                  </a:lnTo>
                  <a:lnTo>
                    <a:pt x="176" y="261"/>
                  </a:lnTo>
                  <a:lnTo>
                    <a:pt x="175" y="261"/>
                  </a:lnTo>
                  <a:lnTo>
                    <a:pt x="169" y="261"/>
                  </a:lnTo>
                  <a:lnTo>
                    <a:pt x="165" y="261"/>
                  </a:lnTo>
                  <a:lnTo>
                    <a:pt x="157" y="255"/>
                  </a:lnTo>
                  <a:lnTo>
                    <a:pt x="157" y="254"/>
                  </a:lnTo>
                  <a:lnTo>
                    <a:pt x="155" y="254"/>
                  </a:lnTo>
                  <a:lnTo>
                    <a:pt x="153" y="252"/>
                  </a:lnTo>
                  <a:lnTo>
                    <a:pt x="150" y="252"/>
                  </a:lnTo>
                  <a:lnTo>
                    <a:pt x="146" y="248"/>
                  </a:lnTo>
                  <a:lnTo>
                    <a:pt x="144" y="244"/>
                  </a:lnTo>
                  <a:lnTo>
                    <a:pt x="144" y="242"/>
                  </a:lnTo>
                  <a:lnTo>
                    <a:pt x="146" y="240"/>
                  </a:lnTo>
                  <a:lnTo>
                    <a:pt x="150" y="238"/>
                  </a:lnTo>
                  <a:lnTo>
                    <a:pt x="153" y="238"/>
                  </a:lnTo>
                  <a:lnTo>
                    <a:pt x="155" y="236"/>
                  </a:lnTo>
                  <a:lnTo>
                    <a:pt x="159" y="238"/>
                  </a:lnTo>
                  <a:lnTo>
                    <a:pt x="161" y="238"/>
                  </a:lnTo>
                  <a:lnTo>
                    <a:pt x="161" y="240"/>
                  </a:lnTo>
                  <a:lnTo>
                    <a:pt x="165" y="242"/>
                  </a:lnTo>
                  <a:lnTo>
                    <a:pt x="167" y="242"/>
                  </a:lnTo>
                  <a:lnTo>
                    <a:pt x="169" y="242"/>
                  </a:lnTo>
                  <a:lnTo>
                    <a:pt x="169" y="244"/>
                  </a:lnTo>
                  <a:moveTo>
                    <a:pt x="334" y="129"/>
                  </a:moveTo>
                  <a:lnTo>
                    <a:pt x="338" y="133"/>
                  </a:lnTo>
                  <a:lnTo>
                    <a:pt x="342" y="133"/>
                  </a:lnTo>
                  <a:lnTo>
                    <a:pt x="349" y="140"/>
                  </a:lnTo>
                  <a:lnTo>
                    <a:pt x="351" y="140"/>
                  </a:lnTo>
                  <a:lnTo>
                    <a:pt x="353" y="136"/>
                  </a:lnTo>
                  <a:lnTo>
                    <a:pt x="355" y="135"/>
                  </a:lnTo>
                  <a:lnTo>
                    <a:pt x="363" y="140"/>
                  </a:lnTo>
                  <a:lnTo>
                    <a:pt x="357" y="144"/>
                  </a:lnTo>
                  <a:lnTo>
                    <a:pt x="357" y="146"/>
                  </a:lnTo>
                  <a:lnTo>
                    <a:pt x="349" y="148"/>
                  </a:lnTo>
                  <a:lnTo>
                    <a:pt x="340" y="150"/>
                  </a:lnTo>
                  <a:lnTo>
                    <a:pt x="340" y="152"/>
                  </a:lnTo>
                  <a:lnTo>
                    <a:pt x="336" y="154"/>
                  </a:lnTo>
                  <a:lnTo>
                    <a:pt x="334" y="158"/>
                  </a:lnTo>
                  <a:lnTo>
                    <a:pt x="332" y="161"/>
                  </a:lnTo>
                  <a:lnTo>
                    <a:pt x="332" y="163"/>
                  </a:lnTo>
                  <a:lnTo>
                    <a:pt x="334" y="163"/>
                  </a:lnTo>
                  <a:lnTo>
                    <a:pt x="334" y="165"/>
                  </a:lnTo>
                  <a:lnTo>
                    <a:pt x="336" y="163"/>
                  </a:lnTo>
                  <a:lnTo>
                    <a:pt x="338" y="161"/>
                  </a:lnTo>
                  <a:lnTo>
                    <a:pt x="342" y="156"/>
                  </a:lnTo>
                  <a:lnTo>
                    <a:pt x="342" y="154"/>
                  </a:lnTo>
                  <a:lnTo>
                    <a:pt x="345" y="154"/>
                  </a:lnTo>
                  <a:lnTo>
                    <a:pt x="347" y="154"/>
                  </a:lnTo>
                  <a:lnTo>
                    <a:pt x="347" y="156"/>
                  </a:lnTo>
                  <a:lnTo>
                    <a:pt x="347" y="158"/>
                  </a:lnTo>
                  <a:lnTo>
                    <a:pt x="349" y="158"/>
                  </a:lnTo>
                  <a:lnTo>
                    <a:pt x="357" y="158"/>
                  </a:lnTo>
                  <a:lnTo>
                    <a:pt x="359" y="158"/>
                  </a:lnTo>
                  <a:lnTo>
                    <a:pt x="361" y="156"/>
                  </a:lnTo>
                  <a:lnTo>
                    <a:pt x="361" y="154"/>
                  </a:lnTo>
                  <a:lnTo>
                    <a:pt x="361" y="152"/>
                  </a:lnTo>
                  <a:lnTo>
                    <a:pt x="363" y="152"/>
                  </a:lnTo>
                  <a:lnTo>
                    <a:pt x="365" y="154"/>
                  </a:lnTo>
                  <a:lnTo>
                    <a:pt x="365" y="156"/>
                  </a:lnTo>
                  <a:lnTo>
                    <a:pt x="365" y="158"/>
                  </a:lnTo>
                  <a:lnTo>
                    <a:pt x="369" y="158"/>
                  </a:lnTo>
                  <a:lnTo>
                    <a:pt x="372" y="156"/>
                  </a:lnTo>
                  <a:lnTo>
                    <a:pt x="374" y="154"/>
                  </a:lnTo>
                  <a:lnTo>
                    <a:pt x="378" y="154"/>
                  </a:lnTo>
                  <a:lnTo>
                    <a:pt x="380" y="154"/>
                  </a:lnTo>
                  <a:lnTo>
                    <a:pt x="380" y="156"/>
                  </a:lnTo>
                  <a:lnTo>
                    <a:pt x="376" y="158"/>
                  </a:lnTo>
                  <a:lnTo>
                    <a:pt x="374" y="158"/>
                  </a:lnTo>
                  <a:lnTo>
                    <a:pt x="376" y="159"/>
                  </a:lnTo>
                  <a:lnTo>
                    <a:pt x="378" y="161"/>
                  </a:lnTo>
                  <a:lnTo>
                    <a:pt x="378" y="163"/>
                  </a:lnTo>
                  <a:lnTo>
                    <a:pt x="380" y="165"/>
                  </a:lnTo>
                  <a:lnTo>
                    <a:pt x="378" y="167"/>
                  </a:lnTo>
                  <a:lnTo>
                    <a:pt x="376" y="167"/>
                  </a:lnTo>
                  <a:lnTo>
                    <a:pt x="374" y="167"/>
                  </a:lnTo>
                  <a:lnTo>
                    <a:pt x="374" y="165"/>
                  </a:lnTo>
                  <a:lnTo>
                    <a:pt x="374" y="163"/>
                  </a:lnTo>
                  <a:lnTo>
                    <a:pt x="372" y="161"/>
                  </a:lnTo>
                  <a:lnTo>
                    <a:pt x="370" y="163"/>
                  </a:lnTo>
                  <a:lnTo>
                    <a:pt x="367" y="171"/>
                  </a:lnTo>
                  <a:lnTo>
                    <a:pt x="367" y="173"/>
                  </a:lnTo>
                  <a:lnTo>
                    <a:pt x="370" y="173"/>
                  </a:lnTo>
                  <a:lnTo>
                    <a:pt x="372" y="173"/>
                  </a:lnTo>
                  <a:lnTo>
                    <a:pt x="372" y="177"/>
                  </a:lnTo>
                  <a:lnTo>
                    <a:pt x="370" y="181"/>
                  </a:lnTo>
                  <a:lnTo>
                    <a:pt x="369" y="182"/>
                  </a:lnTo>
                  <a:lnTo>
                    <a:pt x="367" y="182"/>
                  </a:lnTo>
                  <a:lnTo>
                    <a:pt x="367" y="181"/>
                  </a:lnTo>
                  <a:lnTo>
                    <a:pt x="367" y="179"/>
                  </a:lnTo>
                  <a:lnTo>
                    <a:pt x="363" y="177"/>
                  </a:lnTo>
                  <a:lnTo>
                    <a:pt x="361" y="177"/>
                  </a:lnTo>
                  <a:lnTo>
                    <a:pt x="359" y="177"/>
                  </a:lnTo>
                  <a:lnTo>
                    <a:pt x="355" y="179"/>
                  </a:lnTo>
                  <a:lnTo>
                    <a:pt x="353" y="186"/>
                  </a:lnTo>
                  <a:lnTo>
                    <a:pt x="353" y="190"/>
                  </a:lnTo>
                  <a:lnTo>
                    <a:pt x="357" y="188"/>
                  </a:lnTo>
                  <a:lnTo>
                    <a:pt x="357" y="190"/>
                  </a:lnTo>
                  <a:lnTo>
                    <a:pt x="353" y="192"/>
                  </a:lnTo>
                  <a:lnTo>
                    <a:pt x="347" y="196"/>
                  </a:lnTo>
                  <a:lnTo>
                    <a:pt x="347" y="198"/>
                  </a:lnTo>
                  <a:lnTo>
                    <a:pt x="349" y="200"/>
                  </a:lnTo>
                  <a:lnTo>
                    <a:pt x="351" y="198"/>
                  </a:lnTo>
                  <a:lnTo>
                    <a:pt x="353" y="198"/>
                  </a:lnTo>
                  <a:lnTo>
                    <a:pt x="355" y="198"/>
                  </a:lnTo>
                  <a:lnTo>
                    <a:pt x="357" y="200"/>
                  </a:lnTo>
                  <a:lnTo>
                    <a:pt x="361" y="202"/>
                  </a:lnTo>
                  <a:lnTo>
                    <a:pt x="367" y="206"/>
                  </a:lnTo>
                  <a:lnTo>
                    <a:pt x="367" y="207"/>
                  </a:lnTo>
                  <a:lnTo>
                    <a:pt x="365" y="209"/>
                  </a:lnTo>
                  <a:lnTo>
                    <a:pt x="365" y="211"/>
                  </a:lnTo>
                  <a:lnTo>
                    <a:pt x="353" y="213"/>
                  </a:lnTo>
                  <a:lnTo>
                    <a:pt x="351" y="213"/>
                  </a:lnTo>
                  <a:lnTo>
                    <a:pt x="347" y="215"/>
                  </a:lnTo>
                  <a:lnTo>
                    <a:pt x="345" y="217"/>
                  </a:lnTo>
                  <a:lnTo>
                    <a:pt x="344" y="221"/>
                  </a:lnTo>
                  <a:lnTo>
                    <a:pt x="340" y="221"/>
                  </a:lnTo>
                  <a:lnTo>
                    <a:pt x="336" y="217"/>
                  </a:lnTo>
                  <a:lnTo>
                    <a:pt x="334" y="213"/>
                  </a:lnTo>
                  <a:lnTo>
                    <a:pt x="330" y="213"/>
                  </a:lnTo>
                  <a:lnTo>
                    <a:pt x="328" y="209"/>
                  </a:lnTo>
                  <a:lnTo>
                    <a:pt x="328" y="206"/>
                  </a:lnTo>
                  <a:lnTo>
                    <a:pt x="324" y="206"/>
                  </a:lnTo>
                  <a:lnTo>
                    <a:pt x="324" y="204"/>
                  </a:lnTo>
                  <a:lnTo>
                    <a:pt x="322" y="204"/>
                  </a:lnTo>
                  <a:lnTo>
                    <a:pt x="322" y="200"/>
                  </a:lnTo>
                  <a:lnTo>
                    <a:pt x="322" y="198"/>
                  </a:lnTo>
                  <a:lnTo>
                    <a:pt x="322" y="196"/>
                  </a:lnTo>
                  <a:lnTo>
                    <a:pt x="320" y="196"/>
                  </a:lnTo>
                  <a:lnTo>
                    <a:pt x="319" y="196"/>
                  </a:lnTo>
                  <a:lnTo>
                    <a:pt x="317" y="194"/>
                  </a:lnTo>
                  <a:lnTo>
                    <a:pt x="317" y="192"/>
                  </a:lnTo>
                  <a:lnTo>
                    <a:pt x="315" y="190"/>
                  </a:lnTo>
                  <a:lnTo>
                    <a:pt x="311" y="186"/>
                  </a:lnTo>
                  <a:lnTo>
                    <a:pt x="309" y="186"/>
                  </a:lnTo>
                  <a:lnTo>
                    <a:pt x="309" y="188"/>
                  </a:lnTo>
                  <a:lnTo>
                    <a:pt x="311" y="188"/>
                  </a:lnTo>
                  <a:lnTo>
                    <a:pt x="311" y="190"/>
                  </a:lnTo>
                  <a:lnTo>
                    <a:pt x="313" y="192"/>
                  </a:lnTo>
                  <a:lnTo>
                    <a:pt x="317" y="202"/>
                  </a:lnTo>
                  <a:lnTo>
                    <a:pt x="319" y="204"/>
                  </a:lnTo>
                  <a:lnTo>
                    <a:pt x="319" y="206"/>
                  </a:lnTo>
                  <a:lnTo>
                    <a:pt x="319" y="209"/>
                  </a:lnTo>
                  <a:lnTo>
                    <a:pt x="320" y="213"/>
                  </a:lnTo>
                  <a:lnTo>
                    <a:pt x="322" y="213"/>
                  </a:lnTo>
                  <a:lnTo>
                    <a:pt x="320" y="217"/>
                  </a:lnTo>
                  <a:lnTo>
                    <a:pt x="319" y="219"/>
                  </a:lnTo>
                  <a:lnTo>
                    <a:pt x="315" y="223"/>
                  </a:lnTo>
                  <a:lnTo>
                    <a:pt x="311" y="223"/>
                  </a:lnTo>
                  <a:lnTo>
                    <a:pt x="307" y="225"/>
                  </a:lnTo>
                  <a:lnTo>
                    <a:pt x="303" y="221"/>
                  </a:lnTo>
                  <a:lnTo>
                    <a:pt x="301" y="221"/>
                  </a:lnTo>
                  <a:lnTo>
                    <a:pt x="299" y="221"/>
                  </a:lnTo>
                  <a:lnTo>
                    <a:pt x="297" y="215"/>
                  </a:lnTo>
                  <a:lnTo>
                    <a:pt x="297" y="213"/>
                  </a:lnTo>
                  <a:lnTo>
                    <a:pt x="297" y="211"/>
                  </a:lnTo>
                  <a:lnTo>
                    <a:pt x="296" y="206"/>
                  </a:lnTo>
                  <a:lnTo>
                    <a:pt x="294" y="204"/>
                  </a:lnTo>
                  <a:lnTo>
                    <a:pt x="290" y="204"/>
                  </a:lnTo>
                  <a:lnTo>
                    <a:pt x="288" y="204"/>
                  </a:lnTo>
                  <a:lnTo>
                    <a:pt x="286" y="204"/>
                  </a:lnTo>
                  <a:lnTo>
                    <a:pt x="284" y="206"/>
                  </a:lnTo>
                  <a:lnTo>
                    <a:pt x="284" y="207"/>
                  </a:lnTo>
                  <a:lnTo>
                    <a:pt x="288" y="209"/>
                  </a:lnTo>
                  <a:lnTo>
                    <a:pt x="290" y="209"/>
                  </a:lnTo>
                  <a:lnTo>
                    <a:pt x="292" y="213"/>
                  </a:lnTo>
                  <a:lnTo>
                    <a:pt x="290" y="217"/>
                  </a:lnTo>
                  <a:lnTo>
                    <a:pt x="286" y="217"/>
                  </a:lnTo>
                  <a:lnTo>
                    <a:pt x="280" y="217"/>
                  </a:lnTo>
                  <a:lnTo>
                    <a:pt x="278" y="217"/>
                  </a:lnTo>
                  <a:lnTo>
                    <a:pt x="276" y="215"/>
                  </a:lnTo>
                  <a:lnTo>
                    <a:pt x="274" y="213"/>
                  </a:lnTo>
                  <a:lnTo>
                    <a:pt x="274" y="211"/>
                  </a:lnTo>
                  <a:lnTo>
                    <a:pt x="272" y="209"/>
                  </a:lnTo>
                  <a:lnTo>
                    <a:pt x="271" y="209"/>
                  </a:lnTo>
                  <a:lnTo>
                    <a:pt x="271" y="211"/>
                  </a:lnTo>
                  <a:lnTo>
                    <a:pt x="271" y="217"/>
                  </a:lnTo>
                  <a:lnTo>
                    <a:pt x="272" y="219"/>
                  </a:lnTo>
                  <a:lnTo>
                    <a:pt x="274" y="219"/>
                  </a:lnTo>
                  <a:lnTo>
                    <a:pt x="276" y="219"/>
                  </a:lnTo>
                  <a:lnTo>
                    <a:pt x="284" y="225"/>
                  </a:lnTo>
                  <a:lnTo>
                    <a:pt x="288" y="230"/>
                  </a:lnTo>
                  <a:lnTo>
                    <a:pt x="286" y="232"/>
                  </a:lnTo>
                  <a:lnTo>
                    <a:pt x="282" y="232"/>
                  </a:lnTo>
                  <a:lnTo>
                    <a:pt x="282" y="234"/>
                  </a:lnTo>
                  <a:lnTo>
                    <a:pt x="278" y="232"/>
                  </a:lnTo>
                  <a:lnTo>
                    <a:pt x="276" y="230"/>
                  </a:lnTo>
                  <a:lnTo>
                    <a:pt x="267" y="229"/>
                  </a:lnTo>
                  <a:lnTo>
                    <a:pt x="267" y="227"/>
                  </a:lnTo>
                  <a:lnTo>
                    <a:pt x="265" y="227"/>
                  </a:lnTo>
                  <a:lnTo>
                    <a:pt x="263" y="227"/>
                  </a:lnTo>
                  <a:lnTo>
                    <a:pt x="259" y="227"/>
                  </a:lnTo>
                  <a:lnTo>
                    <a:pt x="257" y="229"/>
                  </a:lnTo>
                  <a:lnTo>
                    <a:pt x="259" y="229"/>
                  </a:lnTo>
                  <a:lnTo>
                    <a:pt x="257" y="230"/>
                  </a:lnTo>
                  <a:lnTo>
                    <a:pt x="257" y="232"/>
                  </a:lnTo>
                  <a:lnTo>
                    <a:pt x="253" y="234"/>
                  </a:lnTo>
                  <a:lnTo>
                    <a:pt x="248" y="232"/>
                  </a:lnTo>
                  <a:lnTo>
                    <a:pt x="246" y="229"/>
                  </a:lnTo>
                  <a:lnTo>
                    <a:pt x="249" y="227"/>
                  </a:lnTo>
                  <a:lnTo>
                    <a:pt x="249" y="221"/>
                  </a:lnTo>
                  <a:lnTo>
                    <a:pt x="248" y="221"/>
                  </a:lnTo>
                  <a:lnTo>
                    <a:pt x="248" y="219"/>
                  </a:lnTo>
                  <a:lnTo>
                    <a:pt x="251" y="215"/>
                  </a:lnTo>
                  <a:lnTo>
                    <a:pt x="253" y="215"/>
                  </a:lnTo>
                  <a:lnTo>
                    <a:pt x="257" y="213"/>
                  </a:lnTo>
                  <a:lnTo>
                    <a:pt x="257" y="215"/>
                  </a:lnTo>
                  <a:lnTo>
                    <a:pt x="263" y="213"/>
                  </a:lnTo>
                  <a:lnTo>
                    <a:pt x="263" y="211"/>
                  </a:lnTo>
                  <a:lnTo>
                    <a:pt x="263" y="209"/>
                  </a:lnTo>
                  <a:lnTo>
                    <a:pt x="261" y="207"/>
                  </a:lnTo>
                  <a:lnTo>
                    <a:pt x="259" y="207"/>
                  </a:lnTo>
                  <a:lnTo>
                    <a:pt x="259" y="209"/>
                  </a:lnTo>
                  <a:lnTo>
                    <a:pt x="244" y="213"/>
                  </a:lnTo>
                  <a:lnTo>
                    <a:pt x="242" y="215"/>
                  </a:lnTo>
                  <a:lnTo>
                    <a:pt x="240" y="213"/>
                  </a:lnTo>
                  <a:lnTo>
                    <a:pt x="240" y="211"/>
                  </a:lnTo>
                  <a:lnTo>
                    <a:pt x="238" y="209"/>
                  </a:lnTo>
                  <a:lnTo>
                    <a:pt x="234" y="207"/>
                  </a:lnTo>
                  <a:lnTo>
                    <a:pt x="230" y="207"/>
                  </a:lnTo>
                  <a:lnTo>
                    <a:pt x="230" y="209"/>
                  </a:lnTo>
                  <a:lnTo>
                    <a:pt x="230" y="211"/>
                  </a:lnTo>
                  <a:lnTo>
                    <a:pt x="234" y="213"/>
                  </a:lnTo>
                  <a:lnTo>
                    <a:pt x="234" y="215"/>
                  </a:lnTo>
                  <a:lnTo>
                    <a:pt x="232" y="223"/>
                  </a:lnTo>
                  <a:lnTo>
                    <a:pt x="230" y="225"/>
                  </a:lnTo>
                  <a:lnTo>
                    <a:pt x="224" y="227"/>
                  </a:lnTo>
                  <a:lnTo>
                    <a:pt x="223" y="225"/>
                  </a:lnTo>
                  <a:lnTo>
                    <a:pt x="221" y="225"/>
                  </a:lnTo>
                  <a:lnTo>
                    <a:pt x="217" y="223"/>
                  </a:lnTo>
                  <a:lnTo>
                    <a:pt x="213" y="227"/>
                  </a:lnTo>
                  <a:lnTo>
                    <a:pt x="213" y="229"/>
                  </a:lnTo>
                  <a:lnTo>
                    <a:pt x="215" y="229"/>
                  </a:lnTo>
                  <a:lnTo>
                    <a:pt x="215" y="230"/>
                  </a:lnTo>
                  <a:lnTo>
                    <a:pt x="213" y="232"/>
                  </a:lnTo>
                  <a:lnTo>
                    <a:pt x="211" y="232"/>
                  </a:lnTo>
                  <a:lnTo>
                    <a:pt x="205" y="230"/>
                  </a:lnTo>
                  <a:lnTo>
                    <a:pt x="205" y="229"/>
                  </a:lnTo>
                  <a:lnTo>
                    <a:pt x="203" y="229"/>
                  </a:lnTo>
                  <a:lnTo>
                    <a:pt x="201" y="229"/>
                  </a:lnTo>
                  <a:lnTo>
                    <a:pt x="194" y="230"/>
                  </a:lnTo>
                  <a:lnTo>
                    <a:pt x="192" y="232"/>
                  </a:lnTo>
                  <a:lnTo>
                    <a:pt x="188" y="234"/>
                  </a:lnTo>
                  <a:lnTo>
                    <a:pt x="186" y="232"/>
                  </a:lnTo>
                  <a:lnTo>
                    <a:pt x="184" y="232"/>
                  </a:lnTo>
                  <a:lnTo>
                    <a:pt x="184" y="230"/>
                  </a:lnTo>
                  <a:lnTo>
                    <a:pt x="184" y="229"/>
                  </a:lnTo>
                  <a:lnTo>
                    <a:pt x="182" y="229"/>
                  </a:lnTo>
                  <a:lnTo>
                    <a:pt x="180" y="229"/>
                  </a:lnTo>
                  <a:lnTo>
                    <a:pt x="178" y="227"/>
                  </a:lnTo>
                  <a:lnTo>
                    <a:pt x="176" y="227"/>
                  </a:lnTo>
                  <a:lnTo>
                    <a:pt x="176" y="225"/>
                  </a:lnTo>
                  <a:lnTo>
                    <a:pt x="180" y="223"/>
                  </a:lnTo>
                  <a:lnTo>
                    <a:pt x="188" y="217"/>
                  </a:lnTo>
                  <a:lnTo>
                    <a:pt x="190" y="217"/>
                  </a:lnTo>
                  <a:lnTo>
                    <a:pt x="192" y="217"/>
                  </a:lnTo>
                  <a:lnTo>
                    <a:pt x="192" y="219"/>
                  </a:lnTo>
                  <a:lnTo>
                    <a:pt x="198" y="215"/>
                  </a:lnTo>
                  <a:lnTo>
                    <a:pt x="203" y="215"/>
                  </a:lnTo>
                  <a:lnTo>
                    <a:pt x="205" y="215"/>
                  </a:lnTo>
                  <a:lnTo>
                    <a:pt x="209" y="215"/>
                  </a:lnTo>
                  <a:lnTo>
                    <a:pt x="211" y="213"/>
                  </a:lnTo>
                  <a:lnTo>
                    <a:pt x="211" y="211"/>
                  </a:lnTo>
                  <a:lnTo>
                    <a:pt x="209" y="209"/>
                  </a:lnTo>
                  <a:lnTo>
                    <a:pt x="207" y="209"/>
                  </a:lnTo>
                  <a:lnTo>
                    <a:pt x="207" y="211"/>
                  </a:lnTo>
                  <a:lnTo>
                    <a:pt x="205" y="209"/>
                  </a:lnTo>
                  <a:lnTo>
                    <a:pt x="203" y="209"/>
                  </a:lnTo>
                  <a:lnTo>
                    <a:pt x="203" y="207"/>
                  </a:lnTo>
                  <a:lnTo>
                    <a:pt x="207" y="204"/>
                  </a:lnTo>
                  <a:lnTo>
                    <a:pt x="215" y="198"/>
                  </a:lnTo>
                  <a:lnTo>
                    <a:pt x="219" y="198"/>
                  </a:lnTo>
                  <a:lnTo>
                    <a:pt x="221" y="198"/>
                  </a:lnTo>
                  <a:lnTo>
                    <a:pt x="226" y="198"/>
                  </a:lnTo>
                  <a:lnTo>
                    <a:pt x="230" y="196"/>
                  </a:lnTo>
                  <a:lnTo>
                    <a:pt x="232" y="194"/>
                  </a:lnTo>
                  <a:lnTo>
                    <a:pt x="232" y="192"/>
                  </a:lnTo>
                  <a:lnTo>
                    <a:pt x="230" y="192"/>
                  </a:lnTo>
                  <a:lnTo>
                    <a:pt x="228" y="194"/>
                  </a:lnTo>
                  <a:lnTo>
                    <a:pt x="224" y="194"/>
                  </a:lnTo>
                  <a:lnTo>
                    <a:pt x="213" y="196"/>
                  </a:lnTo>
                  <a:lnTo>
                    <a:pt x="209" y="196"/>
                  </a:lnTo>
                  <a:lnTo>
                    <a:pt x="205" y="200"/>
                  </a:lnTo>
                  <a:lnTo>
                    <a:pt x="201" y="202"/>
                  </a:lnTo>
                  <a:lnTo>
                    <a:pt x="198" y="202"/>
                  </a:lnTo>
                  <a:lnTo>
                    <a:pt x="194" y="202"/>
                  </a:lnTo>
                  <a:lnTo>
                    <a:pt x="192" y="204"/>
                  </a:lnTo>
                  <a:lnTo>
                    <a:pt x="192" y="202"/>
                  </a:lnTo>
                  <a:lnTo>
                    <a:pt x="186" y="204"/>
                  </a:lnTo>
                  <a:lnTo>
                    <a:pt x="184" y="206"/>
                  </a:lnTo>
                  <a:lnTo>
                    <a:pt x="182" y="206"/>
                  </a:lnTo>
                  <a:lnTo>
                    <a:pt x="182" y="207"/>
                  </a:lnTo>
                  <a:lnTo>
                    <a:pt x="180" y="207"/>
                  </a:lnTo>
                  <a:lnTo>
                    <a:pt x="176" y="207"/>
                  </a:lnTo>
                  <a:lnTo>
                    <a:pt x="175" y="207"/>
                  </a:lnTo>
                  <a:lnTo>
                    <a:pt x="176" y="206"/>
                  </a:lnTo>
                  <a:lnTo>
                    <a:pt x="178" y="202"/>
                  </a:lnTo>
                  <a:lnTo>
                    <a:pt x="180" y="200"/>
                  </a:lnTo>
                  <a:lnTo>
                    <a:pt x="180" y="198"/>
                  </a:lnTo>
                  <a:lnTo>
                    <a:pt x="178" y="190"/>
                  </a:lnTo>
                  <a:lnTo>
                    <a:pt x="178" y="188"/>
                  </a:lnTo>
                  <a:lnTo>
                    <a:pt x="175" y="184"/>
                  </a:lnTo>
                  <a:lnTo>
                    <a:pt x="175" y="182"/>
                  </a:lnTo>
                  <a:lnTo>
                    <a:pt x="173" y="181"/>
                  </a:lnTo>
                  <a:lnTo>
                    <a:pt x="175" y="181"/>
                  </a:lnTo>
                  <a:lnTo>
                    <a:pt x="176" y="177"/>
                  </a:lnTo>
                  <a:lnTo>
                    <a:pt x="180" y="171"/>
                  </a:lnTo>
                  <a:lnTo>
                    <a:pt x="188" y="159"/>
                  </a:lnTo>
                  <a:lnTo>
                    <a:pt x="188" y="158"/>
                  </a:lnTo>
                  <a:lnTo>
                    <a:pt x="190" y="158"/>
                  </a:lnTo>
                  <a:lnTo>
                    <a:pt x="190" y="150"/>
                  </a:lnTo>
                  <a:lnTo>
                    <a:pt x="190" y="148"/>
                  </a:lnTo>
                  <a:lnTo>
                    <a:pt x="190" y="146"/>
                  </a:lnTo>
                  <a:lnTo>
                    <a:pt x="188" y="140"/>
                  </a:lnTo>
                  <a:lnTo>
                    <a:pt x="186" y="140"/>
                  </a:lnTo>
                  <a:lnTo>
                    <a:pt x="184" y="138"/>
                  </a:lnTo>
                  <a:lnTo>
                    <a:pt x="182" y="136"/>
                  </a:lnTo>
                  <a:lnTo>
                    <a:pt x="182" y="135"/>
                  </a:lnTo>
                  <a:lnTo>
                    <a:pt x="186" y="135"/>
                  </a:lnTo>
                  <a:lnTo>
                    <a:pt x="196" y="127"/>
                  </a:lnTo>
                  <a:lnTo>
                    <a:pt x="198" y="125"/>
                  </a:lnTo>
                  <a:lnTo>
                    <a:pt x="198" y="123"/>
                  </a:lnTo>
                  <a:lnTo>
                    <a:pt x="199" y="121"/>
                  </a:lnTo>
                  <a:lnTo>
                    <a:pt x="209" y="117"/>
                  </a:lnTo>
                  <a:lnTo>
                    <a:pt x="211" y="117"/>
                  </a:lnTo>
                  <a:lnTo>
                    <a:pt x="213" y="117"/>
                  </a:lnTo>
                  <a:lnTo>
                    <a:pt x="217" y="117"/>
                  </a:lnTo>
                  <a:lnTo>
                    <a:pt x="221" y="113"/>
                  </a:lnTo>
                  <a:lnTo>
                    <a:pt x="223" y="113"/>
                  </a:lnTo>
                  <a:lnTo>
                    <a:pt x="223" y="115"/>
                  </a:lnTo>
                  <a:lnTo>
                    <a:pt x="224" y="117"/>
                  </a:lnTo>
                  <a:lnTo>
                    <a:pt x="228" y="117"/>
                  </a:lnTo>
                  <a:lnTo>
                    <a:pt x="230" y="115"/>
                  </a:lnTo>
                  <a:lnTo>
                    <a:pt x="236" y="115"/>
                  </a:lnTo>
                  <a:lnTo>
                    <a:pt x="246" y="115"/>
                  </a:lnTo>
                  <a:lnTo>
                    <a:pt x="248" y="117"/>
                  </a:lnTo>
                  <a:lnTo>
                    <a:pt x="248" y="119"/>
                  </a:lnTo>
                  <a:lnTo>
                    <a:pt x="253" y="123"/>
                  </a:lnTo>
                  <a:lnTo>
                    <a:pt x="255" y="125"/>
                  </a:lnTo>
                  <a:lnTo>
                    <a:pt x="257" y="125"/>
                  </a:lnTo>
                  <a:lnTo>
                    <a:pt x="259" y="127"/>
                  </a:lnTo>
                  <a:lnTo>
                    <a:pt x="259" y="129"/>
                  </a:lnTo>
                  <a:lnTo>
                    <a:pt x="255" y="133"/>
                  </a:lnTo>
                  <a:lnTo>
                    <a:pt x="251" y="138"/>
                  </a:lnTo>
                  <a:lnTo>
                    <a:pt x="251" y="140"/>
                  </a:lnTo>
                  <a:lnTo>
                    <a:pt x="253" y="142"/>
                  </a:lnTo>
                  <a:lnTo>
                    <a:pt x="253" y="144"/>
                  </a:lnTo>
                  <a:lnTo>
                    <a:pt x="253" y="146"/>
                  </a:lnTo>
                  <a:lnTo>
                    <a:pt x="251" y="148"/>
                  </a:lnTo>
                  <a:lnTo>
                    <a:pt x="249" y="150"/>
                  </a:lnTo>
                  <a:lnTo>
                    <a:pt x="248" y="156"/>
                  </a:lnTo>
                  <a:lnTo>
                    <a:pt x="246" y="158"/>
                  </a:lnTo>
                  <a:lnTo>
                    <a:pt x="246" y="169"/>
                  </a:lnTo>
                  <a:lnTo>
                    <a:pt x="246" y="171"/>
                  </a:lnTo>
                  <a:lnTo>
                    <a:pt x="249" y="171"/>
                  </a:lnTo>
                  <a:lnTo>
                    <a:pt x="249" y="169"/>
                  </a:lnTo>
                  <a:lnTo>
                    <a:pt x="251" y="163"/>
                  </a:lnTo>
                  <a:lnTo>
                    <a:pt x="249" y="156"/>
                  </a:lnTo>
                  <a:lnTo>
                    <a:pt x="253" y="148"/>
                  </a:lnTo>
                  <a:lnTo>
                    <a:pt x="257" y="144"/>
                  </a:lnTo>
                  <a:lnTo>
                    <a:pt x="259" y="144"/>
                  </a:lnTo>
                  <a:lnTo>
                    <a:pt x="261" y="144"/>
                  </a:lnTo>
                  <a:lnTo>
                    <a:pt x="263" y="142"/>
                  </a:lnTo>
                  <a:lnTo>
                    <a:pt x="265" y="142"/>
                  </a:lnTo>
                  <a:lnTo>
                    <a:pt x="265" y="140"/>
                  </a:lnTo>
                  <a:lnTo>
                    <a:pt x="265" y="138"/>
                  </a:lnTo>
                  <a:lnTo>
                    <a:pt x="265" y="135"/>
                  </a:lnTo>
                  <a:lnTo>
                    <a:pt x="265" y="133"/>
                  </a:lnTo>
                  <a:lnTo>
                    <a:pt x="267" y="133"/>
                  </a:lnTo>
                  <a:lnTo>
                    <a:pt x="272" y="138"/>
                  </a:lnTo>
                  <a:lnTo>
                    <a:pt x="276" y="140"/>
                  </a:lnTo>
                  <a:lnTo>
                    <a:pt x="278" y="142"/>
                  </a:lnTo>
                  <a:lnTo>
                    <a:pt x="280" y="142"/>
                  </a:lnTo>
                  <a:lnTo>
                    <a:pt x="280" y="140"/>
                  </a:lnTo>
                  <a:lnTo>
                    <a:pt x="280" y="138"/>
                  </a:lnTo>
                  <a:lnTo>
                    <a:pt x="274" y="131"/>
                  </a:lnTo>
                  <a:lnTo>
                    <a:pt x="271" y="127"/>
                  </a:lnTo>
                  <a:lnTo>
                    <a:pt x="271" y="125"/>
                  </a:lnTo>
                  <a:lnTo>
                    <a:pt x="267" y="125"/>
                  </a:lnTo>
                  <a:lnTo>
                    <a:pt x="267" y="123"/>
                  </a:lnTo>
                  <a:lnTo>
                    <a:pt x="276" y="111"/>
                  </a:lnTo>
                  <a:lnTo>
                    <a:pt x="286" y="110"/>
                  </a:lnTo>
                  <a:lnTo>
                    <a:pt x="292" y="110"/>
                  </a:lnTo>
                  <a:lnTo>
                    <a:pt x="296" y="111"/>
                  </a:lnTo>
                  <a:lnTo>
                    <a:pt x="297" y="115"/>
                  </a:lnTo>
                  <a:lnTo>
                    <a:pt x="299" y="123"/>
                  </a:lnTo>
                  <a:lnTo>
                    <a:pt x="296" y="131"/>
                  </a:lnTo>
                  <a:lnTo>
                    <a:pt x="294" y="133"/>
                  </a:lnTo>
                  <a:lnTo>
                    <a:pt x="292" y="136"/>
                  </a:lnTo>
                  <a:lnTo>
                    <a:pt x="292" y="138"/>
                  </a:lnTo>
                  <a:lnTo>
                    <a:pt x="294" y="140"/>
                  </a:lnTo>
                  <a:lnTo>
                    <a:pt x="296" y="138"/>
                  </a:lnTo>
                  <a:lnTo>
                    <a:pt x="299" y="136"/>
                  </a:lnTo>
                  <a:lnTo>
                    <a:pt x="303" y="133"/>
                  </a:lnTo>
                  <a:lnTo>
                    <a:pt x="303" y="129"/>
                  </a:lnTo>
                  <a:lnTo>
                    <a:pt x="303" y="127"/>
                  </a:lnTo>
                  <a:lnTo>
                    <a:pt x="305" y="127"/>
                  </a:lnTo>
                  <a:lnTo>
                    <a:pt x="307" y="129"/>
                  </a:lnTo>
                  <a:lnTo>
                    <a:pt x="309" y="131"/>
                  </a:lnTo>
                  <a:lnTo>
                    <a:pt x="311" y="135"/>
                  </a:lnTo>
                  <a:lnTo>
                    <a:pt x="311" y="136"/>
                  </a:lnTo>
                  <a:lnTo>
                    <a:pt x="313" y="135"/>
                  </a:lnTo>
                  <a:lnTo>
                    <a:pt x="315" y="135"/>
                  </a:lnTo>
                  <a:lnTo>
                    <a:pt x="315" y="133"/>
                  </a:lnTo>
                  <a:lnTo>
                    <a:pt x="311" y="129"/>
                  </a:lnTo>
                  <a:lnTo>
                    <a:pt x="309" y="125"/>
                  </a:lnTo>
                  <a:lnTo>
                    <a:pt x="309" y="123"/>
                  </a:lnTo>
                  <a:lnTo>
                    <a:pt x="309" y="117"/>
                  </a:lnTo>
                  <a:lnTo>
                    <a:pt x="309" y="115"/>
                  </a:lnTo>
                  <a:lnTo>
                    <a:pt x="309" y="113"/>
                  </a:lnTo>
                  <a:lnTo>
                    <a:pt x="313" y="111"/>
                  </a:lnTo>
                  <a:lnTo>
                    <a:pt x="313" y="110"/>
                  </a:lnTo>
                  <a:lnTo>
                    <a:pt x="315" y="111"/>
                  </a:lnTo>
                  <a:lnTo>
                    <a:pt x="317" y="111"/>
                  </a:lnTo>
                  <a:lnTo>
                    <a:pt x="317" y="113"/>
                  </a:lnTo>
                  <a:lnTo>
                    <a:pt x="320" y="129"/>
                  </a:lnTo>
                  <a:lnTo>
                    <a:pt x="322" y="131"/>
                  </a:lnTo>
                  <a:lnTo>
                    <a:pt x="324" y="131"/>
                  </a:lnTo>
                  <a:lnTo>
                    <a:pt x="328" y="140"/>
                  </a:lnTo>
                  <a:lnTo>
                    <a:pt x="330" y="140"/>
                  </a:lnTo>
                  <a:lnTo>
                    <a:pt x="328" y="129"/>
                  </a:lnTo>
                  <a:lnTo>
                    <a:pt x="328" y="125"/>
                  </a:lnTo>
                  <a:lnTo>
                    <a:pt x="326" y="121"/>
                  </a:lnTo>
                  <a:lnTo>
                    <a:pt x="328" y="117"/>
                  </a:lnTo>
                  <a:lnTo>
                    <a:pt x="328" y="115"/>
                  </a:lnTo>
                  <a:lnTo>
                    <a:pt x="330" y="117"/>
                  </a:lnTo>
                  <a:lnTo>
                    <a:pt x="332" y="119"/>
                  </a:lnTo>
                  <a:lnTo>
                    <a:pt x="332" y="121"/>
                  </a:lnTo>
                  <a:lnTo>
                    <a:pt x="334" y="129"/>
                  </a:lnTo>
                  <a:moveTo>
                    <a:pt x="436" y="81"/>
                  </a:moveTo>
                  <a:lnTo>
                    <a:pt x="432" y="87"/>
                  </a:lnTo>
                  <a:lnTo>
                    <a:pt x="426" y="92"/>
                  </a:lnTo>
                  <a:lnTo>
                    <a:pt x="424" y="92"/>
                  </a:lnTo>
                  <a:lnTo>
                    <a:pt x="422" y="92"/>
                  </a:lnTo>
                  <a:lnTo>
                    <a:pt x="417" y="94"/>
                  </a:lnTo>
                  <a:lnTo>
                    <a:pt x="413" y="96"/>
                  </a:lnTo>
                  <a:lnTo>
                    <a:pt x="411" y="96"/>
                  </a:lnTo>
                  <a:lnTo>
                    <a:pt x="409" y="98"/>
                  </a:lnTo>
                  <a:lnTo>
                    <a:pt x="405" y="108"/>
                  </a:lnTo>
                  <a:lnTo>
                    <a:pt x="411" y="111"/>
                  </a:lnTo>
                  <a:lnTo>
                    <a:pt x="413" y="111"/>
                  </a:lnTo>
                  <a:lnTo>
                    <a:pt x="417" y="110"/>
                  </a:lnTo>
                  <a:lnTo>
                    <a:pt x="417" y="108"/>
                  </a:lnTo>
                  <a:lnTo>
                    <a:pt x="418" y="106"/>
                  </a:lnTo>
                  <a:lnTo>
                    <a:pt x="418" y="104"/>
                  </a:lnTo>
                  <a:lnTo>
                    <a:pt x="420" y="104"/>
                  </a:lnTo>
                  <a:lnTo>
                    <a:pt x="422" y="106"/>
                  </a:lnTo>
                  <a:lnTo>
                    <a:pt x="422" y="110"/>
                  </a:lnTo>
                  <a:lnTo>
                    <a:pt x="422" y="115"/>
                  </a:lnTo>
                  <a:lnTo>
                    <a:pt x="420" y="117"/>
                  </a:lnTo>
                  <a:lnTo>
                    <a:pt x="422" y="119"/>
                  </a:lnTo>
                  <a:lnTo>
                    <a:pt x="430" y="117"/>
                  </a:lnTo>
                  <a:lnTo>
                    <a:pt x="430" y="121"/>
                  </a:lnTo>
                  <a:lnTo>
                    <a:pt x="426" y="125"/>
                  </a:lnTo>
                  <a:lnTo>
                    <a:pt x="422" y="129"/>
                  </a:lnTo>
                  <a:lnTo>
                    <a:pt x="418" y="131"/>
                  </a:lnTo>
                  <a:lnTo>
                    <a:pt x="417" y="133"/>
                  </a:lnTo>
                  <a:lnTo>
                    <a:pt x="418" y="135"/>
                  </a:lnTo>
                  <a:lnTo>
                    <a:pt x="420" y="135"/>
                  </a:lnTo>
                  <a:lnTo>
                    <a:pt x="422" y="131"/>
                  </a:lnTo>
                  <a:lnTo>
                    <a:pt x="426" y="129"/>
                  </a:lnTo>
                  <a:lnTo>
                    <a:pt x="436" y="129"/>
                  </a:lnTo>
                  <a:lnTo>
                    <a:pt x="434" y="131"/>
                  </a:lnTo>
                  <a:lnTo>
                    <a:pt x="430" y="138"/>
                  </a:lnTo>
                  <a:lnTo>
                    <a:pt x="426" y="142"/>
                  </a:lnTo>
                  <a:lnTo>
                    <a:pt x="424" y="144"/>
                  </a:lnTo>
                  <a:lnTo>
                    <a:pt x="415" y="148"/>
                  </a:lnTo>
                  <a:lnTo>
                    <a:pt x="411" y="146"/>
                  </a:lnTo>
                  <a:lnTo>
                    <a:pt x="409" y="140"/>
                  </a:lnTo>
                  <a:lnTo>
                    <a:pt x="409" y="136"/>
                  </a:lnTo>
                  <a:lnTo>
                    <a:pt x="411" y="136"/>
                  </a:lnTo>
                  <a:lnTo>
                    <a:pt x="411" y="131"/>
                  </a:lnTo>
                  <a:lnTo>
                    <a:pt x="409" y="129"/>
                  </a:lnTo>
                  <a:lnTo>
                    <a:pt x="405" y="131"/>
                  </a:lnTo>
                  <a:lnTo>
                    <a:pt x="401" y="142"/>
                  </a:lnTo>
                  <a:lnTo>
                    <a:pt x="399" y="142"/>
                  </a:lnTo>
                  <a:lnTo>
                    <a:pt x="395" y="140"/>
                  </a:lnTo>
                  <a:lnTo>
                    <a:pt x="392" y="138"/>
                  </a:lnTo>
                  <a:lnTo>
                    <a:pt x="392" y="136"/>
                  </a:lnTo>
                  <a:lnTo>
                    <a:pt x="388" y="135"/>
                  </a:lnTo>
                  <a:lnTo>
                    <a:pt x="384" y="135"/>
                  </a:lnTo>
                  <a:lnTo>
                    <a:pt x="382" y="136"/>
                  </a:lnTo>
                  <a:lnTo>
                    <a:pt x="380" y="136"/>
                  </a:lnTo>
                  <a:lnTo>
                    <a:pt x="382" y="133"/>
                  </a:lnTo>
                  <a:lnTo>
                    <a:pt x="386" y="127"/>
                  </a:lnTo>
                  <a:lnTo>
                    <a:pt x="388" y="125"/>
                  </a:lnTo>
                  <a:lnTo>
                    <a:pt x="386" y="123"/>
                  </a:lnTo>
                  <a:lnTo>
                    <a:pt x="378" y="131"/>
                  </a:lnTo>
                  <a:lnTo>
                    <a:pt x="374" y="133"/>
                  </a:lnTo>
                  <a:lnTo>
                    <a:pt x="372" y="135"/>
                  </a:lnTo>
                  <a:lnTo>
                    <a:pt x="369" y="135"/>
                  </a:lnTo>
                  <a:lnTo>
                    <a:pt x="365" y="133"/>
                  </a:lnTo>
                  <a:lnTo>
                    <a:pt x="365" y="131"/>
                  </a:lnTo>
                  <a:lnTo>
                    <a:pt x="365" y="129"/>
                  </a:lnTo>
                  <a:lnTo>
                    <a:pt x="365" y="127"/>
                  </a:lnTo>
                  <a:lnTo>
                    <a:pt x="361" y="121"/>
                  </a:lnTo>
                  <a:lnTo>
                    <a:pt x="359" y="115"/>
                  </a:lnTo>
                  <a:lnTo>
                    <a:pt x="359" y="113"/>
                  </a:lnTo>
                  <a:lnTo>
                    <a:pt x="357" y="111"/>
                  </a:lnTo>
                  <a:lnTo>
                    <a:pt x="349" y="113"/>
                  </a:lnTo>
                  <a:lnTo>
                    <a:pt x="349" y="117"/>
                  </a:lnTo>
                  <a:lnTo>
                    <a:pt x="349" y="119"/>
                  </a:lnTo>
                  <a:lnTo>
                    <a:pt x="349" y="121"/>
                  </a:lnTo>
                  <a:lnTo>
                    <a:pt x="351" y="125"/>
                  </a:lnTo>
                  <a:lnTo>
                    <a:pt x="353" y="133"/>
                  </a:lnTo>
                  <a:lnTo>
                    <a:pt x="347" y="133"/>
                  </a:lnTo>
                  <a:lnTo>
                    <a:pt x="345" y="131"/>
                  </a:lnTo>
                  <a:lnTo>
                    <a:pt x="342" y="123"/>
                  </a:lnTo>
                  <a:lnTo>
                    <a:pt x="336" y="115"/>
                  </a:lnTo>
                  <a:lnTo>
                    <a:pt x="338" y="113"/>
                  </a:lnTo>
                  <a:lnTo>
                    <a:pt x="334" y="110"/>
                  </a:lnTo>
                  <a:lnTo>
                    <a:pt x="330" y="110"/>
                  </a:lnTo>
                  <a:lnTo>
                    <a:pt x="328" y="108"/>
                  </a:lnTo>
                  <a:lnTo>
                    <a:pt x="326" y="104"/>
                  </a:lnTo>
                  <a:lnTo>
                    <a:pt x="328" y="102"/>
                  </a:lnTo>
                  <a:lnTo>
                    <a:pt x="340" y="98"/>
                  </a:lnTo>
                  <a:lnTo>
                    <a:pt x="342" y="100"/>
                  </a:lnTo>
                  <a:lnTo>
                    <a:pt x="344" y="104"/>
                  </a:lnTo>
                  <a:lnTo>
                    <a:pt x="344" y="108"/>
                  </a:lnTo>
                  <a:lnTo>
                    <a:pt x="344" y="111"/>
                  </a:lnTo>
                  <a:lnTo>
                    <a:pt x="345" y="110"/>
                  </a:lnTo>
                  <a:lnTo>
                    <a:pt x="347" y="106"/>
                  </a:lnTo>
                  <a:lnTo>
                    <a:pt x="345" y="102"/>
                  </a:lnTo>
                  <a:lnTo>
                    <a:pt x="345" y="100"/>
                  </a:lnTo>
                  <a:lnTo>
                    <a:pt x="351" y="96"/>
                  </a:lnTo>
                  <a:lnTo>
                    <a:pt x="353" y="96"/>
                  </a:lnTo>
                  <a:lnTo>
                    <a:pt x="357" y="102"/>
                  </a:lnTo>
                  <a:lnTo>
                    <a:pt x="359" y="102"/>
                  </a:lnTo>
                  <a:lnTo>
                    <a:pt x="361" y="104"/>
                  </a:lnTo>
                  <a:lnTo>
                    <a:pt x="363" y="104"/>
                  </a:lnTo>
                  <a:lnTo>
                    <a:pt x="365" y="102"/>
                  </a:lnTo>
                  <a:lnTo>
                    <a:pt x="361" y="98"/>
                  </a:lnTo>
                  <a:lnTo>
                    <a:pt x="361" y="96"/>
                  </a:lnTo>
                  <a:lnTo>
                    <a:pt x="361" y="94"/>
                  </a:lnTo>
                  <a:lnTo>
                    <a:pt x="361" y="92"/>
                  </a:lnTo>
                  <a:lnTo>
                    <a:pt x="369" y="90"/>
                  </a:lnTo>
                  <a:lnTo>
                    <a:pt x="370" y="92"/>
                  </a:lnTo>
                  <a:lnTo>
                    <a:pt x="370" y="94"/>
                  </a:lnTo>
                  <a:lnTo>
                    <a:pt x="370" y="96"/>
                  </a:lnTo>
                  <a:lnTo>
                    <a:pt x="372" y="98"/>
                  </a:lnTo>
                  <a:lnTo>
                    <a:pt x="376" y="100"/>
                  </a:lnTo>
                  <a:lnTo>
                    <a:pt x="378" y="98"/>
                  </a:lnTo>
                  <a:lnTo>
                    <a:pt x="378" y="96"/>
                  </a:lnTo>
                  <a:lnTo>
                    <a:pt x="376" y="96"/>
                  </a:lnTo>
                  <a:lnTo>
                    <a:pt x="376" y="94"/>
                  </a:lnTo>
                  <a:lnTo>
                    <a:pt x="376" y="92"/>
                  </a:lnTo>
                  <a:lnTo>
                    <a:pt x="378" y="92"/>
                  </a:lnTo>
                  <a:lnTo>
                    <a:pt x="380" y="92"/>
                  </a:lnTo>
                  <a:lnTo>
                    <a:pt x="380" y="94"/>
                  </a:lnTo>
                  <a:lnTo>
                    <a:pt x="384" y="96"/>
                  </a:lnTo>
                  <a:lnTo>
                    <a:pt x="386" y="96"/>
                  </a:lnTo>
                  <a:lnTo>
                    <a:pt x="390" y="94"/>
                  </a:lnTo>
                  <a:lnTo>
                    <a:pt x="388" y="94"/>
                  </a:lnTo>
                  <a:lnTo>
                    <a:pt x="386" y="90"/>
                  </a:lnTo>
                  <a:lnTo>
                    <a:pt x="386" y="87"/>
                  </a:lnTo>
                  <a:lnTo>
                    <a:pt x="386" y="85"/>
                  </a:lnTo>
                  <a:lnTo>
                    <a:pt x="386" y="87"/>
                  </a:lnTo>
                  <a:lnTo>
                    <a:pt x="388" y="87"/>
                  </a:lnTo>
                  <a:lnTo>
                    <a:pt x="390" y="88"/>
                  </a:lnTo>
                  <a:lnTo>
                    <a:pt x="392" y="88"/>
                  </a:lnTo>
                  <a:lnTo>
                    <a:pt x="393" y="88"/>
                  </a:lnTo>
                  <a:lnTo>
                    <a:pt x="393" y="87"/>
                  </a:lnTo>
                  <a:lnTo>
                    <a:pt x="399" y="85"/>
                  </a:lnTo>
                  <a:lnTo>
                    <a:pt x="401" y="87"/>
                  </a:lnTo>
                  <a:lnTo>
                    <a:pt x="407" y="88"/>
                  </a:lnTo>
                  <a:lnTo>
                    <a:pt x="409" y="87"/>
                  </a:lnTo>
                  <a:lnTo>
                    <a:pt x="407" y="83"/>
                  </a:lnTo>
                  <a:lnTo>
                    <a:pt x="409" y="79"/>
                  </a:lnTo>
                  <a:lnTo>
                    <a:pt x="411" y="75"/>
                  </a:lnTo>
                  <a:lnTo>
                    <a:pt x="415" y="75"/>
                  </a:lnTo>
                  <a:lnTo>
                    <a:pt x="417" y="73"/>
                  </a:lnTo>
                  <a:lnTo>
                    <a:pt x="422" y="73"/>
                  </a:lnTo>
                  <a:lnTo>
                    <a:pt x="422" y="75"/>
                  </a:lnTo>
                  <a:lnTo>
                    <a:pt x="420" y="77"/>
                  </a:lnTo>
                  <a:lnTo>
                    <a:pt x="422" y="79"/>
                  </a:lnTo>
                  <a:lnTo>
                    <a:pt x="428" y="79"/>
                  </a:lnTo>
                  <a:lnTo>
                    <a:pt x="436" y="79"/>
                  </a:lnTo>
                  <a:lnTo>
                    <a:pt x="436" y="81"/>
                  </a:lnTo>
                  <a:moveTo>
                    <a:pt x="399" y="19"/>
                  </a:moveTo>
                  <a:lnTo>
                    <a:pt x="395" y="17"/>
                  </a:lnTo>
                  <a:lnTo>
                    <a:pt x="395" y="16"/>
                  </a:lnTo>
                  <a:lnTo>
                    <a:pt x="393" y="16"/>
                  </a:lnTo>
                  <a:lnTo>
                    <a:pt x="392" y="16"/>
                  </a:lnTo>
                  <a:lnTo>
                    <a:pt x="390" y="17"/>
                  </a:lnTo>
                  <a:lnTo>
                    <a:pt x="388" y="19"/>
                  </a:lnTo>
                  <a:lnTo>
                    <a:pt x="386" y="23"/>
                  </a:lnTo>
                  <a:lnTo>
                    <a:pt x="382" y="25"/>
                  </a:lnTo>
                  <a:lnTo>
                    <a:pt x="378" y="27"/>
                  </a:lnTo>
                  <a:lnTo>
                    <a:pt x="376" y="27"/>
                  </a:lnTo>
                  <a:lnTo>
                    <a:pt x="374" y="25"/>
                  </a:lnTo>
                  <a:lnTo>
                    <a:pt x="369" y="25"/>
                  </a:lnTo>
                  <a:lnTo>
                    <a:pt x="367" y="27"/>
                  </a:lnTo>
                  <a:lnTo>
                    <a:pt x="365" y="29"/>
                  </a:lnTo>
                  <a:lnTo>
                    <a:pt x="363" y="29"/>
                  </a:lnTo>
                  <a:lnTo>
                    <a:pt x="361" y="29"/>
                  </a:lnTo>
                  <a:lnTo>
                    <a:pt x="355" y="29"/>
                  </a:lnTo>
                  <a:lnTo>
                    <a:pt x="349" y="27"/>
                  </a:lnTo>
                  <a:lnTo>
                    <a:pt x="347" y="25"/>
                  </a:lnTo>
                  <a:lnTo>
                    <a:pt x="345" y="23"/>
                  </a:lnTo>
                  <a:lnTo>
                    <a:pt x="345" y="21"/>
                  </a:lnTo>
                  <a:lnTo>
                    <a:pt x="342" y="21"/>
                  </a:lnTo>
                  <a:lnTo>
                    <a:pt x="334" y="31"/>
                  </a:lnTo>
                  <a:lnTo>
                    <a:pt x="332" y="33"/>
                  </a:lnTo>
                  <a:lnTo>
                    <a:pt x="330" y="33"/>
                  </a:lnTo>
                  <a:lnTo>
                    <a:pt x="328" y="33"/>
                  </a:lnTo>
                  <a:lnTo>
                    <a:pt x="328" y="31"/>
                  </a:lnTo>
                  <a:lnTo>
                    <a:pt x="326" y="29"/>
                  </a:lnTo>
                  <a:lnTo>
                    <a:pt x="322" y="27"/>
                  </a:lnTo>
                  <a:lnTo>
                    <a:pt x="320" y="29"/>
                  </a:lnTo>
                  <a:lnTo>
                    <a:pt x="320" y="31"/>
                  </a:lnTo>
                  <a:lnTo>
                    <a:pt x="319" y="33"/>
                  </a:lnTo>
                  <a:lnTo>
                    <a:pt x="317" y="37"/>
                  </a:lnTo>
                  <a:lnTo>
                    <a:pt x="317" y="39"/>
                  </a:lnTo>
                  <a:lnTo>
                    <a:pt x="319" y="39"/>
                  </a:lnTo>
                  <a:lnTo>
                    <a:pt x="319" y="40"/>
                  </a:lnTo>
                  <a:lnTo>
                    <a:pt x="319" y="42"/>
                  </a:lnTo>
                  <a:lnTo>
                    <a:pt x="317" y="42"/>
                  </a:lnTo>
                  <a:lnTo>
                    <a:pt x="309" y="42"/>
                  </a:lnTo>
                  <a:lnTo>
                    <a:pt x="307" y="40"/>
                  </a:lnTo>
                  <a:lnTo>
                    <a:pt x="307" y="39"/>
                  </a:lnTo>
                  <a:lnTo>
                    <a:pt x="305" y="39"/>
                  </a:lnTo>
                  <a:lnTo>
                    <a:pt x="305" y="40"/>
                  </a:lnTo>
                  <a:lnTo>
                    <a:pt x="303" y="42"/>
                  </a:lnTo>
                  <a:lnTo>
                    <a:pt x="303" y="44"/>
                  </a:lnTo>
                  <a:lnTo>
                    <a:pt x="303" y="50"/>
                  </a:lnTo>
                  <a:lnTo>
                    <a:pt x="296" y="56"/>
                  </a:lnTo>
                  <a:lnTo>
                    <a:pt x="292" y="58"/>
                  </a:lnTo>
                  <a:lnTo>
                    <a:pt x="290" y="56"/>
                  </a:lnTo>
                  <a:lnTo>
                    <a:pt x="286" y="58"/>
                  </a:lnTo>
                  <a:lnTo>
                    <a:pt x="286" y="62"/>
                  </a:lnTo>
                  <a:lnTo>
                    <a:pt x="284" y="62"/>
                  </a:lnTo>
                  <a:lnTo>
                    <a:pt x="282" y="60"/>
                  </a:lnTo>
                  <a:lnTo>
                    <a:pt x="280" y="60"/>
                  </a:lnTo>
                  <a:lnTo>
                    <a:pt x="274" y="62"/>
                  </a:lnTo>
                  <a:lnTo>
                    <a:pt x="274" y="56"/>
                  </a:lnTo>
                  <a:lnTo>
                    <a:pt x="272" y="52"/>
                  </a:lnTo>
                  <a:lnTo>
                    <a:pt x="272" y="50"/>
                  </a:lnTo>
                  <a:lnTo>
                    <a:pt x="271" y="50"/>
                  </a:lnTo>
                  <a:lnTo>
                    <a:pt x="271" y="52"/>
                  </a:lnTo>
                  <a:lnTo>
                    <a:pt x="271" y="54"/>
                  </a:lnTo>
                  <a:lnTo>
                    <a:pt x="269" y="58"/>
                  </a:lnTo>
                  <a:lnTo>
                    <a:pt x="265" y="60"/>
                  </a:lnTo>
                  <a:lnTo>
                    <a:pt x="263" y="60"/>
                  </a:lnTo>
                  <a:lnTo>
                    <a:pt x="261" y="60"/>
                  </a:lnTo>
                  <a:lnTo>
                    <a:pt x="259" y="58"/>
                  </a:lnTo>
                  <a:lnTo>
                    <a:pt x="255" y="60"/>
                  </a:lnTo>
                  <a:lnTo>
                    <a:pt x="253" y="60"/>
                  </a:lnTo>
                  <a:lnTo>
                    <a:pt x="251" y="56"/>
                  </a:lnTo>
                  <a:lnTo>
                    <a:pt x="251" y="54"/>
                  </a:lnTo>
                  <a:lnTo>
                    <a:pt x="253" y="54"/>
                  </a:lnTo>
                  <a:lnTo>
                    <a:pt x="253" y="52"/>
                  </a:lnTo>
                  <a:lnTo>
                    <a:pt x="251" y="50"/>
                  </a:lnTo>
                  <a:lnTo>
                    <a:pt x="249" y="50"/>
                  </a:lnTo>
                  <a:lnTo>
                    <a:pt x="248" y="50"/>
                  </a:lnTo>
                  <a:lnTo>
                    <a:pt x="248" y="52"/>
                  </a:lnTo>
                  <a:lnTo>
                    <a:pt x="246" y="52"/>
                  </a:lnTo>
                  <a:lnTo>
                    <a:pt x="246" y="54"/>
                  </a:lnTo>
                  <a:lnTo>
                    <a:pt x="244" y="54"/>
                  </a:lnTo>
                  <a:lnTo>
                    <a:pt x="242" y="54"/>
                  </a:lnTo>
                  <a:lnTo>
                    <a:pt x="240" y="52"/>
                  </a:lnTo>
                  <a:lnTo>
                    <a:pt x="238" y="52"/>
                  </a:lnTo>
                  <a:lnTo>
                    <a:pt x="240" y="50"/>
                  </a:lnTo>
                  <a:lnTo>
                    <a:pt x="238" y="46"/>
                  </a:lnTo>
                  <a:lnTo>
                    <a:pt x="236" y="46"/>
                  </a:lnTo>
                  <a:lnTo>
                    <a:pt x="230" y="44"/>
                  </a:lnTo>
                  <a:lnTo>
                    <a:pt x="226" y="44"/>
                  </a:lnTo>
                  <a:lnTo>
                    <a:pt x="217" y="44"/>
                  </a:lnTo>
                  <a:lnTo>
                    <a:pt x="217" y="48"/>
                  </a:lnTo>
                  <a:lnTo>
                    <a:pt x="217" y="52"/>
                  </a:lnTo>
                  <a:lnTo>
                    <a:pt x="217" y="54"/>
                  </a:lnTo>
                  <a:lnTo>
                    <a:pt x="215" y="56"/>
                  </a:lnTo>
                  <a:lnTo>
                    <a:pt x="213" y="56"/>
                  </a:lnTo>
                  <a:lnTo>
                    <a:pt x="211" y="56"/>
                  </a:lnTo>
                  <a:lnTo>
                    <a:pt x="207" y="54"/>
                  </a:lnTo>
                  <a:lnTo>
                    <a:pt x="199" y="54"/>
                  </a:lnTo>
                  <a:lnTo>
                    <a:pt x="198" y="54"/>
                  </a:lnTo>
                  <a:lnTo>
                    <a:pt x="196" y="52"/>
                  </a:lnTo>
                  <a:lnTo>
                    <a:pt x="194" y="50"/>
                  </a:lnTo>
                  <a:lnTo>
                    <a:pt x="192" y="50"/>
                  </a:lnTo>
                  <a:lnTo>
                    <a:pt x="190" y="56"/>
                  </a:lnTo>
                  <a:lnTo>
                    <a:pt x="190" y="58"/>
                  </a:lnTo>
                  <a:lnTo>
                    <a:pt x="190" y="60"/>
                  </a:lnTo>
                  <a:lnTo>
                    <a:pt x="192" y="60"/>
                  </a:lnTo>
                  <a:lnTo>
                    <a:pt x="188" y="62"/>
                  </a:lnTo>
                  <a:lnTo>
                    <a:pt x="186" y="63"/>
                  </a:lnTo>
                  <a:lnTo>
                    <a:pt x="182" y="62"/>
                  </a:lnTo>
                  <a:lnTo>
                    <a:pt x="178" y="54"/>
                  </a:lnTo>
                  <a:lnTo>
                    <a:pt x="178" y="50"/>
                  </a:lnTo>
                  <a:lnTo>
                    <a:pt x="178" y="48"/>
                  </a:lnTo>
                  <a:lnTo>
                    <a:pt x="178" y="46"/>
                  </a:lnTo>
                  <a:lnTo>
                    <a:pt x="176" y="44"/>
                  </a:lnTo>
                  <a:lnTo>
                    <a:pt x="175" y="44"/>
                  </a:lnTo>
                  <a:lnTo>
                    <a:pt x="173" y="44"/>
                  </a:lnTo>
                  <a:lnTo>
                    <a:pt x="167" y="50"/>
                  </a:lnTo>
                  <a:lnTo>
                    <a:pt x="167" y="52"/>
                  </a:lnTo>
                  <a:lnTo>
                    <a:pt x="165" y="54"/>
                  </a:lnTo>
                  <a:lnTo>
                    <a:pt x="163" y="58"/>
                  </a:lnTo>
                  <a:lnTo>
                    <a:pt x="157" y="56"/>
                  </a:lnTo>
                  <a:lnTo>
                    <a:pt x="155" y="56"/>
                  </a:lnTo>
                  <a:lnTo>
                    <a:pt x="151" y="60"/>
                  </a:lnTo>
                  <a:lnTo>
                    <a:pt x="148" y="63"/>
                  </a:lnTo>
                  <a:lnTo>
                    <a:pt x="148" y="65"/>
                  </a:lnTo>
                  <a:lnTo>
                    <a:pt x="144" y="63"/>
                  </a:lnTo>
                  <a:lnTo>
                    <a:pt x="138" y="60"/>
                  </a:lnTo>
                  <a:lnTo>
                    <a:pt x="136" y="58"/>
                  </a:lnTo>
                  <a:lnTo>
                    <a:pt x="134" y="58"/>
                  </a:lnTo>
                  <a:lnTo>
                    <a:pt x="132" y="56"/>
                  </a:lnTo>
                  <a:lnTo>
                    <a:pt x="132" y="54"/>
                  </a:lnTo>
                  <a:lnTo>
                    <a:pt x="132" y="52"/>
                  </a:lnTo>
                  <a:lnTo>
                    <a:pt x="132" y="50"/>
                  </a:lnTo>
                  <a:lnTo>
                    <a:pt x="130" y="50"/>
                  </a:lnTo>
                  <a:lnTo>
                    <a:pt x="125" y="58"/>
                  </a:lnTo>
                  <a:lnTo>
                    <a:pt x="123" y="58"/>
                  </a:lnTo>
                  <a:lnTo>
                    <a:pt x="123" y="62"/>
                  </a:lnTo>
                  <a:lnTo>
                    <a:pt x="123" y="63"/>
                  </a:lnTo>
                  <a:lnTo>
                    <a:pt x="121" y="65"/>
                  </a:lnTo>
                  <a:lnTo>
                    <a:pt x="117" y="62"/>
                  </a:lnTo>
                  <a:lnTo>
                    <a:pt x="117" y="56"/>
                  </a:lnTo>
                  <a:lnTo>
                    <a:pt x="115" y="54"/>
                  </a:lnTo>
                  <a:lnTo>
                    <a:pt x="113" y="52"/>
                  </a:lnTo>
                  <a:lnTo>
                    <a:pt x="111" y="54"/>
                  </a:lnTo>
                  <a:lnTo>
                    <a:pt x="109" y="56"/>
                  </a:lnTo>
                  <a:lnTo>
                    <a:pt x="107" y="56"/>
                  </a:lnTo>
                  <a:lnTo>
                    <a:pt x="100" y="54"/>
                  </a:lnTo>
                  <a:lnTo>
                    <a:pt x="98" y="54"/>
                  </a:lnTo>
                  <a:lnTo>
                    <a:pt x="96" y="56"/>
                  </a:lnTo>
                  <a:lnTo>
                    <a:pt x="84" y="56"/>
                  </a:lnTo>
                  <a:lnTo>
                    <a:pt x="82" y="56"/>
                  </a:lnTo>
                  <a:lnTo>
                    <a:pt x="80" y="56"/>
                  </a:lnTo>
                  <a:lnTo>
                    <a:pt x="77" y="60"/>
                  </a:lnTo>
                  <a:lnTo>
                    <a:pt x="79" y="62"/>
                  </a:lnTo>
                  <a:lnTo>
                    <a:pt x="86" y="62"/>
                  </a:lnTo>
                  <a:lnTo>
                    <a:pt x="94" y="63"/>
                  </a:lnTo>
                  <a:lnTo>
                    <a:pt x="90" y="69"/>
                  </a:lnTo>
                  <a:lnTo>
                    <a:pt x="88" y="71"/>
                  </a:lnTo>
                  <a:lnTo>
                    <a:pt x="86" y="73"/>
                  </a:lnTo>
                  <a:lnTo>
                    <a:pt x="84" y="71"/>
                  </a:lnTo>
                  <a:lnTo>
                    <a:pt x="82" y="71"/>
                  </a:lnTo>
                  <a:lnTo>
                    <a:pt x="80" y="71"/>
                  </a:lnTo>
                  <a:lnTo>
                    <a:pt x="80" y="75"/>
                  </a:lnTo>
                  <a:lnTo>
                    <a:pt x="80" y="79"/>
                  </a:lnTo>
                  <a:lnTo>
                    <a:pt x="80" y="81"/>
                  </a:lnTo>
                  <a:lnTo>
                    <a:pt x="79" y="83"/>
                  </a:lnTo>
                  <a:lnTo>
                    <a:pt x="54" y="65"/>
                  </a:lnTo>
                  <a:lnTo>
                    <a:pt x="61" y="56"/>
                  </a:lnTo>
                  <a:lnTo>
                    <a:pt x="65" y="60"/>
                  </a:lnTo>
                  <a:lnTo>
                    <a:pt x="77" y="50"/>
                  </a:lnTo>
                  <a:lnTo>
                    <a:pt x="86" y="52"/>
                  </a:lnTo>
                  <a:lnTo>
                    <a:pt x="92" y="44"/>
                  </a:lnTo>
                  <a:lnTo>
                    <a:pt x="98" y="42"/>
                  </a:lnTo>
                  <a:lnTo>
                    <a:pt x="107" y="40"/>
                  </a:lnTo>
                  <a:lnTo>
                    <a:pt x="121" y="52"/>
                  </a:lnTo>
                  <a:lnTo>
                    <a:pt x="130" y="46"/>
                  </a:lnTo>
                  <a:lnTo>
                    <a:pt x="138" y="50"/>
                  </a:lnTo>
                  <a:lnTo>
                    <a:pt x="136" y="56"/>
                  </a:lnTo>
                  <a:lnTo>
                    <a:pt x="144" y="54"/>
                  </a:lnTo>
                  <a:lnTo>
                    <a:pt x="148" y="44"/>
                  </a:lnTo>
                  <a:lnTo>
                    <a:pt x="155" y="50"/>
                  </a:lnTo>
                  <a:lnTo>
                    <a:pt x="171" y="39"/>
                  </a:lnTo>
                  <a:lnTo>
                    <a:pt x="180" y="44"/>
                  </a:lnTo>
                  <a:lnTo>
                    <a:pt x="188" y="46"/>
                  </a:lnTo>
                  <a:lnTo>
                    <a:pt x="192" y="40"/>
                  </a:lnTo>
                  <a:lnTo>
                    <a:pt x="198" y="44"/>
                  </a:lnTo>
                  <a:lnTo>
                    <a:pt x="213" y="25"/>
                  </a:lnTo>
                  <a:lnTo>
                    <a:pt x="221" y="21"/>
                  </a:lnTo>
                  <a:lnTo>
                    <a:pt x="217" y="17"/>
                  </a:lnTo>
                  <a:lnTo>
                    <a:pt x="224" y="8"/>
                  </a:lnTo>
                  <a:lnTo>
                    <a:pt x="230" y="14"/>
                  </a:lnTo>
                  <a:lnTo>
                    <a:pt x="234" y="8"/>
                  </a:lnTo>
                  <a:lnTo>
                    <a:pt x="244" y="16"/>
                  </a:lnTo>
                  <a:lnTo>
                    <a:pt x="251" y="12"/>
                  </a:lnTo>
                  <a:lnTo>
                    <a:pt x="269" y="21"/>
                  </a:lnTo>
                  <a:lnTo>
                    <a:pt x="271" y="17"/>
                  </a:lnTo>
                  <a:lnTo>
                    <a:pt x="280" y="25"/>
                  </a:lnTo>
                  <a:lnTo>
                    <a:pt x="288" y="25"/>
                  </a:lnTo>
                  <a:lnTo>
                    <a:pt x="296" y="21"/>
                  </a:lnTo>
                  <a:lnTo>
                    <a:pt x="307" y="21"/>
                  </a:lnTo>
                  <a:lnTo>
                    <a:pt x="320" y="0"/>
                  </a:lnTo>
                  <a:lnTo>
                    <a:pt x="349" y="19"/>
                  </a:lnTo>
                  <a:lnTo>
                    <a:pt x="357" y="10"/>
                  </a:lnTo>
                  <a:lnTo>
                    <a:pt x="378" y="25"/>
                  </a:lnTo>
                  <a:lnTo>
                    <a:pt x="388" y="10"/>
                  </a:lnTo>
                  <a:lnTo>
                    <a:pt x="399" y="1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39" name="Freeform 6341"/>
            <p:cNvSpPr>
              <a:spLocks noEditPoints="1"/>
            </p:cNvSpPr>
            <p:nvPr/>
          </p:nvSpPr>
          <p:spPr bwMode="auto">
            <a:xfrm>
              <a:off x="5567363" y="3206750"/>
              <a:ext cx="1265238" cy="715963"/>
            </a:xfrm>
            <a:custGeom>
              <a:avLst/>
              <a:gdLst>
                <a:gd name="T0" fmla="*/ 232 w 797"/>
                <a:gd name="T1" fmla="*/ 447 h 451"/>
                <a:gd name="T2" fmla="*/ 211 w 797"/>
                <a:gd name="T3" fmla="*/ 435 h 451"/>
                <a:gd name="T4" fmla="*/ 232 w 797"/>
                <a:gd name="T5" fmla="*/ 445 h 451"/>
                <a:gd name="T6" fmla="*/ 689 w 797"/>
                <a:gd name="T7" fmla="*/ 215 h 451"/>
                <a:gd name="T8" fmla="*/ 591 w 797"/>
                <a:gd name="T9" fmla="*/ 236 h 451"/>
                <a:gd name="T10" fmla="*/ 542 w 797"/>
                <a:gd name="T11" fmla="*/ 345 h 451"/>
                <a:gd name="T12" fmla="*/ 476 w 797"/>
                <a:gd name="T13" fmla="*/ 338 h 451"/>
                <a:gd name="T14" fmla="*/ 426 w 797"/>
                <a:gd name="T15" fmla="*/ 368 h 451"/>
                <a:gd name="T16" fmla="*/ 367 w 797"/>
                <a:gd name="T17" fmla="*/ 376 h 451"/>
                <a:gd name="T18" fmla="*/ 300 w 797"/>
                <a:gd name="T19" fmla="*/ 389 h 451"/>
                <a:gd name="T20" fmla="*/ 313 w 797"/>
                <a:gd name="T21" fmla="*/ 411 h 451"/>
                <a:gd name="T22" fmla="*/ 292 w 797"/>
                <a:gd name="T23" fmla="*/ 412 h 451"/>
                <a:gd name="T24" fmla="*/ 275 w 797"/>
                <a:gd name="T25" fmla="*/ 416 h 451"/>
                <a:gd name="T26" fmla="*/ 276 w 797"/>
                <a:gd name="T27" fmla="*/ 405 h 451"/>
                <a:gd name="T28" fmla="*/ 263 w 797"/>
                <a:gd name="T29" fmla="*/ 407 h 451"/>
                <a:gd name="T30" fmla="*/ 244 w 797"/>
                <a:gd name="T31" fmla="*/ 414 h 451"/>
                <a:gd name="T32" fmla="*/ 238 w 797"/>
                <a:gd name="T33" fmla="*/ 395 h 451"/>
                <a:gd name="T34" fmla="*/ 228 w 797"/>
                <a:gd name="T35" fmla="*/ 397 h 451"/>
                <a:gd name="T36" fmla="*/ 219 w 797"/>
                <a:gd name="T37" fmla="*/ 401 h 451"/>
                <a:gd name="T38" fmla="*/ 215 w 797"/>
                <a:gd name="T39" fmla="*/ 412 h 451"/>
                <a:gd name="T40" fmla="*/ 207 w 797"/>
                <a:gd name="T41" fmla="*/ 416 h 451"/>
                <a:gd name="T42" fmla="*/ 198 w 797"/>
                <a:gd name="T43" fmla="*/ 405 h 451"/>
                <a:gd name="T44" fmla="*/ 175 w 797"/>
                <a:gd name="T45" fmla="*/ 395 h 451"/>
                <a:gd name="T46" fmla="*/ 184 w 797"/>
                <a:gd name="T47" fmla="*/ 411 h 451"/>
                <a:gd name="T48" fmla="*/ 165 w 797"/>
                <a:gd name="T49" fmla="*/ 401 h 451"/>
                <a:gd name="T50" fmla="*/ 152 w 797"/>
                <a:gd name="T51" fmla="*/ 401 h 451"/>
                <a:gd name="T52" fmla="*/ 131 w 797"/>
                <a:gd name="T53" fmla="*/ 407 h 451"/>
                <a:gd name="T54" fmla="*/ 132 w 797"/>
                <a:gd name="T55" fmla="*/ 424 h 451"/>
                <a:gd name="T56" fmla="*/ 140 w 797"/>
                <a:gd name="T57" fmla="*/ 432 h 451"/>
                <a:gd name="T58" fmla="*/ 111 w 797"/>
                <a:gd name="T59" fmla="*/ 435 h 451"/>
                <a:gd name="T60" fmla="*/ 109 w 797"/>
                <a:gd name="T61" fmla="*/ 432 h 451"/>
                <a:gd name="T62" fmla="*/ 102 w 797"/>
                <a:gd name="T63" fmla="*/ 445 h 451"/>
                <a:gd name="T64" fmla="*/ 98 w 797"/>
                <a:gd name="T65" fmla="*/ 441 h 451"/>
                <a:gd name="T66" fmla="*/ 102 w 797"/>
                <a:gd name="T67" fmla="*/ 424 h 451"/>
                <a:gd name="T68" fmla="*/ 90 w 797"/>
                <a:gd name="T69" fmla="*/ 430 h 451"/>
                <a:gd name="T70" fmla="*/ 79 w 797"/>
                <a:gd name="T71" fmla="*/ 435 h 451"/>
                <a:gd name="T72" fmla="*/ 65 w 797"/>
                <a:gd name="T73" fmla="*/ 430 h 451"/>
                <a:gd name="T74" fmla="*/ 27 w 797"/>
                <a:gd name="T75" fmla="*/ 418 h 451"/>
                <a:gd name="T76" fmla="*/ 25 w 797"/>
                <a:gd name="T77" fmla="*/ 414 h 451"/>
                <a:gd name="T78" fmla="*/ 17 w 797"/>
                <a:gd name="T79" fmla="*/ 422 h 451"/>
                <a:gd name="T80" fmla="*/ 2 w 797"/>
                <a:gd name="T81" fmla="*/ 432 h 451"/>
                <a:gd name="T82" fmla="*/ 58 w 797"/>
                <a:gd name="T83" fmla="*/ 322 h 451"/>
                <a:gd name="T84" fmla="*/ 144 w 797"/>
                <a:gd name="T85" fmla="*/ 332 h 451"/>
                <a:gd name="T86" fmla="*/ 161 w 797"/>
                <a:gd name="T87" fmla="*/ 338 h 451"/>
                <a:gd name="T88" fmla="*/ 215 w 797"/>
                <a:gd name="T89" fmla="*/ 305 h 451"/>
                <a:gd name="T90" fmla="*/ 250 w 797"/>
                <a:gd name="T91" fmla="*/ 305 h 451"/>
                <a:gd name="T92" fmla="*/ 278 w 797"/>
                <a:gd name="T93" fmla="*/ 303 h 451"/>
                <a:gd name="T94" fmla="*/ 288 w 797"/>
                <a:gd name="T95" fmla="*/ 301 h 451"/>
                <a:gd name="T96" fmla="*/ 309 w 797"/>
                <a:gd name="T97" fmla="*/ 270 h 451"/>
                <a:gd name="T98" fmla="*/ 342 w 797"/>
                <a:gd name="T99" fmla="*/ 242 h 451"/>
                <a:gd name="T100" fmla="*/ 351 w 797"/>
                <a:gd name="T101" fmla="*/ 242 h 451"/>
                <a:gd name="T102" fmla="*/ 359 w 797"/>
                <a:gd name="T103" fmla="*/ 215 h 451"/>
                <a:gd name="T104" fmla="*/ 382 w 797"/>
                <a:gd name="T105" fmla="*/ 207 h 451"/>
                <a:gd name="T106" fmla="*/ 434 w 797"/>
                <a:gd name="T107" fmla="*/ 184 h 451"/>
                <a:gd name="T108" fmla="*/ 422 w 797"/>
                <a:gd name="T109" fmla="*/ 180 h 451"/>
                <a:gd name="T110" fmla="*/ 503 w 797"/>
                <a:gd name="T111" fmla="*/ 130 h 451"/>
                <a:gd name="T112" fmla="*/ 743 w 797"/>
                <a:gd name="T113" fmla="*/ 6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7" h="451">
                  <a:moveTo>
                    <a:pt x="232" y="445"/>
                  </a:moveTo>
                  <a:lnTo>
                    <a:pt x="234" y="449"/>
                  </a:lnTo>
                  <a:lnTo>
                    <a:pt x="234" y="449"/>
                  </a:lnTo>
                  <a:lnTo>
                    <a:pt x="234" y="451"/>
                  </a:lnTo>
                  <a:lnTo>
                    <a:pt x="232" y="451"/>
                  </a:lnTo>
                  <a:lnTo>
                    <a:pt x="232" y="449"/>
                  </a:lnTo>
                  <a:lnTo>
                    <a:pt x="232" y="449"/>
                  </a:lnTo>
                  <a:lnTo>
                    <a:pt x="232" y="447"/>
                  </a:lnTo>
                  <a:lnTo>
                    <a:pt x="230" y="445"/>
                  </a:lnTo>
                  <a:lnTo>
                    <a:pt x="227" y="441"/>
                  </a:lnTo>
                  <a:lnTo>
                    <a:pt x="227" y="441"/>
                  </a:lnTo>
                  <a:lnTo>
                    <a:pt x="225" y="441"/>
                  </a:lnTo>
                  <a:lnTo>
                    <a:pt x="223" y="443"/>
                  </a:lnTo>
                  <a:lnTo>
                    <a:pt x="221" y="441"/>
                  </a:lnTo>
                  <a:lnTo>
                    <a:pt x="211" y="435"/>
                  </a:lnTo>
                  <a:lnTo>
                    <a:pt x="211" y="435"/>
                  </a:lnTo>
                  <a:lnTo>
                    <a:pt x="213" y="434"/>
                  </a:lnTo>
                  <a:lnTo>
                    <a:pt x="217" y="434"/>
                  </a:lnTo>
                  <a:lnTo>
                    <a:pt x="217" y="432"/>
                  </a:lnTo>
                  <a:lnTo>
                    <a:pt x="221" y="432"/>
                  </a:lnTo>
                  <a:lnTo>
                    <a:pt x="228" y="437"/>
                  </a:lnTo>
                  <a:lnTo>
                    <a:pt x="230" y="439"/>
                  </a:lnTo>
                  <a:lnTo>
                    <a:pt x="230" y="441"/>
                  </a:lnTo>
                  <a:lnTo>
                    <a:pt x="232" y="445"/>
                  </a:lnTo>
                  <a:close/>
                  <a:moveTo>
                    <a:pt x="797" y="102"/>
                  </a:moveTo>
                  <a:lnTo>
                    <a:pt x="793" y="111"/>
                  </a:lnTo>
                  <a:lnTo>
                    <a:pt x="766" y="151"/>
                  </a:lnTo>
                  <a:lnTo>
                    <a:pt x="759" y="146"/>
                  </a:lnTo>
                  <a:lnTo>
                    <a:pt x="730" y="186"/>
                  </a:lnTo>
                  <a:lnTo>
                    <a:pt x="722" y="182"/>
                  </a:lnTo>
                  <a:lnTo>
                    <a:pt x="697" y="221"/>
                  </a:lnTo>
                  <a:lnTo>
                    <a:pt x="689" y="215"/>
                  </a:lnTo>
                  <a:lnTo>
                    <a:pt x="682" y="224"/>
                  </a:lnTo>
                  <a:lnTo>
                    <a:pt x="672" y="219"/>
                  </a:lnTo>
                  <a:lnTo>
                    <a:pt x="659" y="238"/>
                  </a:lnTo>
                  <a:lnTo>
                    <a:pt x="649" y="232"/>
                  </a:lnTo>
                  <a:lnTo>
                    <a:pt x="641" y="242"/>
                  </a:lnTo>
                  <a:lnTo>
                    <a:pt x="624" y="230"/>
                  </a:lnTo>
                  <a:lnTo>
                    <a:pt x="611" y="249"/>
                  </a:lnTo>
                  <a:lnTo>
                    <a:pt x="591" y="236"/>
                  </a:lnTo>
                  <a:lnTo>
                    <a:pt x="576" y="257"/>
                  </a:lnTo>
                  <a:lnTo>
                    <a:pt x="580" y="259"/>
                  </a:lnTo>
                  <a:lnTo>
                    <a:pt x="551" y="297"/>
                  </a:lnTo>
                  <a:lnTo>
                    <a:pt x="555" y="299"/>
                  </a:lnTo>
                  <a:lnTo>
                    <a:pt x="547" y="309"/>
                  </a:lnTo>
                  <a:lnTo>
                    <a:pt x="566" y="324"/>
                  </a:lnTo>
                  <a:lnTo>
                    <a:pt x="553" y="345"/>
                  </a:lnTo>
                  <a:lnTo>
                    <a:pt x="542" y="345"/>
                  </a:lnTo>
                  <a:lnTo>
                    <a:pt x="534" y="349"/>
                  </a:lnTo>
                  <a:lnTo>
                    <a:pt x="526" y="349"/>
                  </a:lnTo>
                  <a:lnTo>
                    <a:pt x="517" y="341"/>
                  </a:lnTo>
                  <a:lnTo>
                    <a:pt x="515" y="345"/>
                  </a:lnTo>
                  <a:lnTo>
                    <a:pt x="497" y="336"/>
                  </a:lnTo>
                  <a:lnTo>
                    <a:pt x="490" y="340"/>
                  </a:lnTo>
                  <a:lnTo>
                    <a:pt x="480" y="332"/>
                  </a:lnTo>
                  <a:lnTo>
                    <a:pt x="476" y="338"/>
                  </a:lnTo>
                  <a:lnTo>
                    <a:pt x="470" y="332"/>
                  </a:lnTo>
                  <a:lnTo>
                    <a:pt x="463" y="341"/>
                  </a:lnTo>
                  <a:lnTo>
                    <a:pt x="467" y="345"/>
                  </a:lnTo>
                  <a:lnTo>
                    <a:pt x="459" y="349"/>
                  </a:lnTo>
                  <a:lnTo>
                    <a:pt x="444" y="368"/>
                  </a:lnTo>
                  <a:lnTo>
                    <a:pt x="438" y="364"/>
                  </a:lnTo>
                  <a:lnTo>
                    <a:pt x="434" y="370"/>
                  </a:lnTo>
                  <a:lnTo>
                    <a:pt x="426" y="368"/>
                  </a:lnTo>
                  <a:lnTo>
                    <a:pt x="417" y="363"/>
                  </a:lnTo>
                  <a:lnTo>
                    <a:pt x="401" y="374"/>
                  </a:lnTo>
                  <a:lnTo>
                    <a:pt x="394" y="368"/>
                  </a:lnTo>
                  <a:lnTo>
                    <a:pt x="390" y="378"/>
                  </a:lnTo>
                  <a:lnTo>
                    <a:pt x="382" y="380"/>
                  </a:lnTo>
                  <a:lnTo>
                    <a:pt x="384" y="374"/>
                  </a:lnTo>
                  <a:lnTo>
                    <a:pt x="376" y="370"/>
                  </a:lnTo>
                  <a:lnTo>
                    <a:pt x="367" y="376"/>
                  </a:lnTo>
                  <a:lnTo>
                    <a:pt x="353" y="364"/>
                  </a:lnTo>
                  <a:lnTo>
                    <a:pt x="344" y="366"/>
                  </a:lnTo>
                  <a:lnTo>
                    <a:pt x="338" y="368"/>
                  </a:lnTo>
                  <a:lnTo>
                    <a:pt x="332" y="376"/>
                  </a:lnTo>
                  <a:lnTo>
                    <a:pt x="323" y="374"/>
                  </a:lnTo>
                  <a:lnTo>
                    <a:pt x="311" y="384"/>
                  </a:lnTo>
                  <a:lnTo>
                    <a:pt x="307" y="380"/>
                  </a:lnTo>
                  <a:lnTo>
                    <a:pt x="300" y="389"/>
                  </a:lnTo>
                  <a:lnTo>
                    <a:pt x="325" y="407"/>
                  </a:lnTo>
                  <a:lnTo>
                    <a:pt x="323" y="407"/>
                  </a:lnTo>
                  <a:lnTo>
                    <a:pt x="323" y="407"/>
                  </a:lnTo>
                  <a:lnTo>
                    <a:pt x="317" y="407"/>
                  </a:lnTo>
                  <a:lnTo>
                    <a:pt x="313" y="409"/>
                  </a:lnTo>
                  <a:lnTo>
                    <a:pt x="313" y="409"/>
                  </a:lnTo>
                  <a:lnTo>
                    <a:pt x="313" y="411"/>
                  </a:lnTo>
                  <a:lnTo>
                    <a:pt x="313" y="411"/>
                  </a:lnTo>
                  <a:lnTo>
                    <a:pt x="305" y="412"/>
                  </a:lnTo>
                  <a:lnTo>
                    <a:pt x="303" y="411"/>
                  </a:lnTo>
                  <a:lnTo>
                    <a:pt x="300" y="412"/>
                  </a:lnTo>
                  <a:lnTo>
                    <a:pt x="300" y="416"/>
                  </a:lnTo>
                  <a:lnTo>
                    <a:pt x="298" y="418"/>
                  </a:lnTo>
                  <a:lnTo>
                    <a:pt x="298" y="418"/>
                  </a:lnTo>
                  <a:lnTo>
                    <a:pt x="298" y="418"/>
                  </a:lnTo>
                  <a:lnTo>
                    <a:pt x="292" y="412"/>
                  </a:lnTo>
                  <a:lnTo>
                    <a:pt x="286" y="409"/>
                  </a:lnTo>
                  <a:lnTo>
                    <a:pt x="284" y="409"/>
                  </a:lnTo>
                  <a:lnTo>
                    <a:pt x="282" y="409"/>
                  </a:lnTo>
                  <a:lnTo>
                    <a:pt x="282" y="409"/>
                  </a:lnTo>
                  <a:lnTo>
                    <a:pt x="280" y="411"/>
                  </a:lnTo>
                  <a:lnTo>
                    <a:pt x="280" y="412"/>
                  </a:lnTo>
                  <a:lnTo>
                    <a:pt x="276" y="414"/>
                  </a:lnTo>
                  <a:lnTo>
                    <a:pt x="275" y="416"/>
                  </a:lnTo>
                  <a:lnTo>
                    <a:pt x="273" y="416"/>
                  </a:lnTo>
                  <a:lnTo>
                    <a:pt x="273" y="414"/>
                  </a:lnTo>
                  <a:lnTo>
                    <a:pt x="275" y="409"/>
                  </a:lnTo>
                  <a:lnTo>
                    <a:pt x="275" y="407"/>
                  </a:lnTo>
                  <a:lnTo>
                    <a:pt x="275" y="407"/>
                  </a:lnTo>
                  <a:lnTo>
                    <a:pt x="275" y="407"/>
                  </a:lnTo>
                  <a:lnTo>
                    <a:pt x="276" y="405"/>
                  </a:lnTo>
                  <a:lnTo>
                    <a:pt x="276" y="405"/>
                  </a:lnTo>
                  <a:lnTo>
                    <a:pt x="275" y="405"/>
                  </a:lnTo>
                  <a:lnTo>
                    <a:pt x="275" y="405"/>
                  </a:lnTo>
                  <a:lnTo>
                    <a:pt x="273" y="405"/>
                  </a:lnTo>
                  <a:lnTo>
                    <a:pt x="273" y="405"/>
                  </a:lnTo>
                  <a:lnTo>
                    <a:pt x="269" y="409"/>
                  </a:lnTo>
                  <a:lnTo>
                    <a:pt x="265" y="407"/>
                  </a:lnTo>
                  <a:lnTo>
                    <a:pt x="263" y="407"/>
                  </a:lnTo>
                  <a:lnTo>
                    <a:pt x="263" y="407"/>
                  </a:lnTo>
                  <a:lnTo>
                    <a:pt x="259" y="409"/>
                  </a:lnTo>
                  <a:lnTo>
                    <a:pt x="253" y="411"/>
                  </a:lnTo>
                  <a:lnTo>
                    <a:pt x="248" y="409"/>
                  </a:lnTo>
                  <a:lnTo>
                    <a:pt x="248" y="409"/>
                  </a:lnTo>
                  <a:lnTo>
                    <a:pt x="248" y="409"/>
                  </a:lnTo>
                  <a:lnTo>
                    <a:pt x="246" y="412"/>
                  </a:lnTo>
                  <a:lnTo>
                    <a:pt x="246" y="414"/>
                  </a:lnTo>
                  <a:lnTo>
                    <a:pt x="244" y="414"/>
                  </a:lnTo>
                  <a:lnTo>
                    <a:pt x="242" y="414"/>
                  </a:lnTo>
                  <a:lnTo>
                    <a:pt x="240" y="414"/>
                  </a:lnTo>
                  <a:lnTo>
                    <a:pt x="238" y="407"/>
                  </a:lnTo>
                  <a:lnTo>
                    <a:pt x="238" y="405"/>
                  </a:lnTo>
                  <a:lnTo>
                    <a:pt x="238" y="405"/>
                  </a:lnTo>
                  <a:lnTo>
                    <a:pt x="238" y="403"/>
                  </a:lnTo>
                  <a:lnTo>
                    <a:pt x="238" y="399"/>
                  </a:lnTo>
                  <a:lnTo>
                    <a:pt x="238" y="395"/>
                  </a:lnTo>
                  <a:lnTo>
                    <a:pt x="236" y="393"/>
                  </a:lnTo>
                  <a:lnTo>
                    <a:pt x="236" y="393"/>
                  </a:lnTo>
                  <a:lnTo>
                    <a:pt x="234" y="393"/>
                  </a:lnTo>
                  <a:lnTo>
                    <a:pt x="232" y="393"/>
                  </a:lnTo>
                  <a:lnTo>
                    <a:pt x="230" y="393"/>
                  </a:lnTo>
                  <a:lnTo>
                    <a:pt x="228" y="395"/>
                  </a:lnTo>
                  <a:lnTo>
                    <a:pt x="228" y="397"/>
                  </a:lnTo>
                  <a:lnTo>
                    <a:pt x="228" y="397"/>
                  </a:lnTo>
                  <a:lnTo>
                    <a:pt x="228" y="399"/>
                  </a:lnTo>
                  <a:lnTo>
                    <a:pt x="228" y="399"/>
                  </a:lnTo>
                  <a:lnTo>
                    <a:pt x="230" y="399"/>
                  </a:lnTo>
                  <a:lnTo>
                    <a:pt x="230" y="401"/>
                  </a:lnTo>
                  <a:lnTo>
                    <a:pt x="228" y="403"/>
                  </a:lnTo>
                  <a:lnTo>
                    <a:pt x="228" y="405"/>
                  </a:lnTo>
                  <a:lnTo>
                    <a:pt x="221" y="401"/>
                  </a:lnTo>
                  <a:lnTo>
                    <a:pt x="219" y="401"/>
                  </a:lnTo>
                  <a:lnTo>
                    <a:pt x="217" y="401"/>
                  </a:lnTo>
                  <a:lnTo>
                    <a:pt x="217" y="403"/>
                  </a:lnTo>
                  <a:lnTo>
                    <a:pt x="213" y="405"/>
                  </a:lnTo>
                  <a:lnTo>
                    <a:pt x="211" y="409"/>
                  </a:lnTo>
                  <a:lnTo>
                    <a:pt x="211" y="409"/>
                  </a:lnTo>
                  <a:lnTo>
                    <a:pt x="213" y="411"/>
                  </a:lnTo>
                  <a:lnTo>
                    <a:pt x="213" y="412"/>
                  </a:lnTo>
                  <a:lnTo>
                    <a:pt x="215" y="412"/>
                  </a:lnTo>
                  <a:lnTo>
                    <a:pt x="215" y="412"/>
                  </a:lnTo>
                  <a:lnTo>
                    <a:pt x="215" y="416"/>
                  </a:lnTo>
                  <a:lnTo>
                    <a:pt x="215" y="416"/>
                  </a:lnTo>
                  <a:lnTo>
                    <a:pt x="213" y="418"/>
                  </a:lnTo>
                  <a:lnTo>
                    <a:pt x="213" y="418"/>
                  </a:lnTo>
                  <a:lnTo>
                    <a:pt x="211" y="418"/>
                  </a:lnTo>
                  <a:lnTo>
                    <a:pt x="209" y="418"/>
                  </a:lnTo>
                  <a:lnTo>
                    <a:pt x="207" y="416"/>
                  </a:lnTo>
                  <a:lnTo>
                    <a:pt x="207" y="414"/>
                  </a:lnTo>
                  <a:lnTo>
                    <a:pt x="205" y="412"/>
                  </a:lnTo>
                  <a:lnTo>
                    <a:pt x="204" y="412"/>
                  </a:lnTo>
                  <a:lnTo>
                    <a:pt x="204" y="412"/>
                  </a:lnTo>
                  <a:lnTo>
                    <a:pt x="202" y="412"/>
                  </a:lnTo>
                  <a:lnTo>
                    <a:pt x="198" y="411"/>
                  </a:lnTo>
                  <a:lnTo>
                    <a:pt x="198" y="407"/>
                  </a:lnTo>
                  <a:lnTo>
                    <a:pt x="198" y="405"/>
                  </a:lnTo>
                  <a:lnTo>
                    <a:pt x="200" y="405"/>
                  </a:lnTo>
                  <a:lnTo>
                    <a:pt x="200" y="403"/>
                  </a:lnTo>
                  <a:lnTo>
                    <a:pt x="200" y="399"/>
                  </a:lnTo>
                  <a:lnTo>
                    <a:pt x="200" y="399"/>
                  </a:lnTo>
                  <a:lnTo>
                    <a:pt x="200" y="399"/>
                  </a:lnTo>
                  <a:lnTo>
                    <a:pt x="188" y="393"/>
                  </a:lnTo>
                  <a:lnTo>
                    <a:pt x="186" y="393"/>
                  </a:lnTo>
                  <a:lnTo>
                    <a:pt x="175" y="395"/>
                  </a:lnTo>
                  <a:lnTo>
                    <a:pt x="175" y="397"/>
                  </a:lnTo>
                  <a:lnTo>
                    <a:pt x="173" y="397"/>
                  </a:lnTo>
                  <a:lnTo>
                    <a:pt x="177" y="399"/>
                  </a:lnTo>
                  <a:lnTo>
                    <a:pt x="179" y="399"/>
                  </a:lnTo>
                  <a:lnTo>
                    <a:pt x="180" y="399"/>
                  </a:lnTo>
                  <a:lnTo>
                    <a:pt x="182" y="401"/>
                  </a:lnTo>
                  <a:lnTo>
                    <a:pt x="184" y="409"/>
                  </a:lnTo>
                  <a:lnTo>
                    <a:pt x="184" y="411"/>
                  </a:lnTo>
                  <a:lnTo>
                    <a:pt x="182" y="414"/>
                  </a:lnTo>
                  <a:lnTo>
                    <a:pt x="180" y="416"/>
                  </a:lnTo>
                  <a:lnTo>
                    <a:pt x="177" y="416"/>
                  </a:lnTo>
                  <a:lnTo>
                    <a:pt x="177" y="416"/>
                  </a:lnTo>
                  <a:lnTo>
                    <a:pt x="175" y="414"/>
                  </a:lnTo>
                  <a:lnTo>
                    <a:pt x="173" y="409"/>
                  </a:lnTo>
                  <a:lnTo>
                    <a:pt x="169" y="405"/>
                  </a:lnTo>
                  <a:lnTo>
                    <a:pt x="165" y="401"/>
                  </a:lnTo>
                  <a:lnTo>
                    <a:pt x="163" y="401"/>
                  </a:lnTo>
                  <a:lnTo>
                    <a:pt x="161" y="401"/>
                  </a:lnTo>
                  <a:lnTo>
                    <a:pt x="161" y="403"/>
                  </a:lnTo>
                  <a:lnTo>
                    <a:pt x="161" y="403"/>
                  </a:lnTo>
                  <a:lnTo>
                    <a:pt x="161" y="405"/>
                  </a:lnTo>
                  <a:lnTo>
                    <a:pt x="159" y="407"/>
                  </a:lnTo>
                  <a:lnTo>
                    <a:pt x="159" y="407"/>
                  </a:lnTo>
                  <a:lnTo>
                    <a:pt x="152" y="401"/>
                  </a:lnTo>
                  <a:lnTo>
                    <a:pt x="152" y="397"/>
                  </a:lnTo>
                  <a:lnTo>
                    <a:pt x="148" y="395"/>
                  </a:lnTo>
                  <a:lnTo>
                    <a:pt x="142" y="395"/>
                  </a:lnTo>
                  <a:lnTo>
                    <a:pt x="129" y="399"/>
                  </a:lnTo>
                  <a:lnTo>
                    <a:pt x="129" y="399"/>
                  </a:lnTo>
                  <a:lnTo>
                    <a:pt x="129" y="401"/>
                  </a:lnTo>
                  <a:lnTo>
                    <a:pt x="127" y="403"/>
                  </a:lnTo>
                  <a:lnTo>
                    <a:pt x="131" y="407"/>
                  </a:lnTo>
                  <a:lnTo>
                    <a:pt x="131" y="409"/>
                  </a:lnTo>
                  <a:lnTo>
                    <a:pt x="134" y="412"/>
                  </a:lnTo>
                  <a:lnTo>
                    <a:pt x="134" y="412"/>
                  </a:lnTo>
                  <a:lnTo>
                    <a:pt x="134" y="412"/>
                  </a:lnTo>
                  <a:lnTo>
                    <a:pt x="140" y="422"/>
                  </a:lnTo>
                  <a:lnTo>
                    <a:pt x="138" y="424"/>
                  </a:lnTo>
                  <a:lnTo>
                    <a:pt x="136" y="424"/>
                  </a:lnTo>
                  <a:lnTo>
                    <a:pt x="132" y="424"/>
                  </a:lnTo>
                  <a:lnTo>
                    <a:pt x="131" y="424"/>
                  </a:lnTo>
                  <a:lnTo>
                    <a:pt x="127" y="422"/>
                  </a:lnTo>
                  <a:lnTo>
                    <a:pt x="125" y="424"/>
                  </a:lnTo>
                  <a:lnTo>
                    <a:pt x="125" y="426"/>
                  </a:lnTo>
                  <a:lnTo>
                    <a:pt x="129" y="428"/>
                  </a:lnTo>
                  <a:lnTo>
                    <a:pt x="134" y="430"/>
                  </a:lnTo>
                  <a:lnTo>
                    <a:pt x="136" y="430"/>
                  </a:lnTo>
                  <a:lnTo>
                    <a:pt x="140" y="432"/>
                  </a:lnTo>
                  <a:lnTo>
                    <a:pt x="140" y="432"/>
                  </a:lnTo>
                  <a:lnTo>
                    <a:pt x="140" y="432"/>
                  </a:lnTo>
                  <a:lnTo>
                    <a:pt x="138" y="434"/>
                  </a:lnTo>
                  <a:lnTo>
                    <a:pt x="129" y="432"/>
                  </a:lnTo>
                  <a:lnTo>
                    <a:pt x="121" y="432"/>
                  </a:lnTo>
                  <a:lnTo>
                    <a:pt x="115" y="432"/>
                  </a:lnTo>
                  <a:lnTo>
                    <a:pt x="111" y="434"/>
                  </a:lnTo>
                  <a:lnTo>
                    <a:pt x="111" y="435"/>
                  </a:lnTo>
                  <a:lnTo>
                    <a:pt x="107" y="439"/>
                  </a:lnTo>
                  <a:lnTo>
                    <a:pt x="107" y="439"/>
                  </a:lnTo>
                  <a:lnTo>
                    <a:pt x="107" y="437"/>
                  </a:lnTo>
                  <a:lnTo>
                    <a:pt x="107" y="434"/>
                  </a:lnTo>
                  <a:lnTo>
                    <a:pt x="107" y="434"/>
                  </a:lnTo>
                  <a:lnTo>
                    <a:pt x="109" y="434"/>
                  </a:lnTo>
                  <a:lnTo>
                    <a:pt x="109" y="434"/>
                  </a:lnTo>
                  <a:lnTo>
                    <a:pt x="109" y="432"/>
                  </a:lnTo>
                  <a:lnTo>
                    <a:pt x="107" y="432"/>
                  </a:lnTo>
                  <a:lnTo>
                    <a:pt x="107" y="432"/>
                  </a:lnTo>
                  <a:lnTo>
                    <a:pt x="106" y="432"/>
                  </a:lnTo>
                  <a:lnTo>
                    <a:pt x="106" y="434"/>
                  </a:lnTo>
                  <a:lnTo>
                    <a:pt x="104" y="437"/>
                  </a:lnTo>
                  <a:lnTo>
                    <a:pt x="104" y="441"/>
                  </a:lnTo>
                  <a:lnTo>
                    <a:pt x="104" y="443"/>
                  </a:lnTo>
                  <a:lnTo>
                    <a:pt x="102" y="445"/>
                  </a:lnTo>
                  <a:lnTo>
                    <a:pt x="100" y="445"/>
                  </a:lnTo>
                  <a:lnTo>
                    <a:pt x="100" y="445"/>
                  </a:lnTo>
                  <a:lnTo>
                    <a:pt x="100" y="445"/>
                  </a:lnTo>
                  <a:lnTo>
                    <a:pt x="100" y="439"/>
                  </a:lnTo>
                  <a:lnTo>
                    <a:pt x="100" y="439"/>
                  </a:lnTo>
                  <a:lnTo>
                    <a:pt x="98" y="439"/>
                  </a:lnTo>
                  <a:lnTo>
                    <a:pt x="98" y="439"/>
                  </a:lnTo>
                  <a:lnTo>
                    <a:pt x="98" y="441"/>
                  </a:lnTo>
                  <a:lnTo>
                    <a:pt x="98" y="441"/>
                  </a:lnTo>
                  <a:lnTo>
                    <a:pt x="96" y="443"/>
                  </a:lnTo>
                  <a:lnTo>
                    <a:pt x="94" y="443"/>
                  </a:lnTo>
                  <a:lnTo>
                    <a:pt x="94" y="443"/>
                  </a:lnTo>
                  <a:lnTo>
                    <a:pt x="94" y="432"/>
                  </a:lnTo>
                  <a:lnTo>
                    <a:pt x="94" y="432"/>
                  </a:lnTo>
                  <a:lnTo>
                    <a:pt x="100" y="424"/>
                  </a:lnTo>
                  <a:lnTo>
                    <a:pt x="102" y="424"/>
                  </a:lnTo>
                  <a:lnTo>
                    <a:pt x="102" y="424"/>
                  </a:lnTo>
                  <a:lnTo>
                    <a:pt x="102" y="424"/>
                  </a:lnTo>
                  <a:lnTo>
                    <a:pt x="102" y="422"/>
                  </a:lnTo>
                  <a:lnTo>
                    <a:pt x="100" y="422"/>
                  </a:lnTo>
                  <a:lnTo>
                    <a:pt x="98" y="422"/>
                  </a:lnTo>
                  <a:lnTo>
                    <a:pt x="96" y="422"/>
                  </a:lnTo>
                  <a:lnTo>
                    <a:pt x="94" y="424"/>
                  </a:lnTo>
                  <a:lnTo>
                    <a:pt x="90" y="430"/>
                  </a:lnTo>
                  <a:lnTo>
                    <a:pt x="90" y="432"/>
                  </a:lnTo>
                  <a:lnTo>
                    <a:pt x="90" y="432"/>
                  </a:lnTo>
                  <a:lnTo>
                    <a:pt x="90" y="434"/>
                  </a:lnTo>
                  <a:lnTo>
                    <a:pt x="88" y="435"/>
                  </a:lnTo>
                  <a:lnTo>
                    <a:pt x="86" y="437"/>
                  </a:lnTo>
                  <a:lnTo>
                    <a:pt x="83" y="439"/>
                  </a:lnTo>
                  <a:lnTo>
                    <a:pt x="83" y="439"/>
                  </a:lnTo>
                  <a:lnTo>
                    <a:pt x="79" y="435"/>
                  </a:lnTo>
                  <a:lnTo>
                    <a:pt x="79" y="435"/>
                  </a:lnTo>
                  <a:lnTo>
                    <a:pt x="79" y="434"/>
                  </a:lnTo>
                  <a:lnTo>
                    <a:pt x="83" y="432"/>
                  </a:lnTo>
                  <a:lnTo>
                    <a:pt x="83" y="430"/>
                  </a:lnTo>
                  <a:lnTo>
                    <a:pt x="83" y="430"/>
                  </a:lnTo>
                  <a:lnTo>
                    <a:pt x="75" y="424"/>
                  </a:lnTo>
                  <a:lnTo>
                    <a:pt x="69" y="428"/>
                  </a:lnTo>
                  <a:lnTo>
                    <a:pt x="65" y="430"/>
                  </a:lnTo>
                  <a:lnTo>
                    <a:pt x="59" y="426"/>
                  </a:lnTo>
                  <a:lnTo>
                    <a:pt x="50" y="422"/>
                  </a:lnTo>
                  <a:lnTo>
                    <a:pt x="40" y="418"/>
                  </a:lnTo>
                  <a:lnTo>
                    <a:pt x="34" y="416"/>
                  </a:lnTo>
                  <a:lnTo>
                    <a:pt x="33" y="414"/>
                  </a:lnTo>
                  <a:lnTo>
                    <a:pt x="31" y="416"/>
                  </a:lnTo>
                  <a:lnTo>
                    <a:pt x="29" y="416"/>
                  </a:lnTo>
                  <a:lnTo>
                    <a:pt x="27" y="418"/>
                  </a:lnTo>
                  <a:lnTo>
                    <a:pt x="25" y="420"/>
                  </a:lnTo>
                  <a:lnTo>
                    <a:pt x="25" y="422"/>
                  </a:lnTo>
                  <a:lnTo>
                    <a:pt x="23" y="422"/>
                  </a:lnTo>
                  <a:lnTo>
                    <a:pt x="23" y="422"/>
                  </a:lnTo>
                  <a:lnTo>
                    <a:pt x="23" y="422"/>
                  </a:lnTo>
                  <a:lnTo>
                    <a:pt x="23" y="416"/>
                  </a:lnTo>
                  <a:lnTo>
                    <a:pt x="25" y="414"/>
                  </a:lnTo>
                  <a:lnTo>
                    <a:pt x="25" y="414"/>
                  </a:lnTo>
                  <a:lnTo>
                    <a:pt x="25" y="412"/>
                  </a:lnTo>
                  <a:lnTo>
                    <a:pt x="31" y="409"/>
                  </a:lnTo>
                  <a:lnTo>
                    <a:pt x="29" y="407"/>
                  </a:lnTo>
                  <a:lnTo>
                    <a:pt x="29" y="407"/>
                  </a:lnTo>
                  <a:lnTo>
                    <a:pt x="25" y="407"/>
                  </a:lnTo>
                  <a:lnTo>
                    <a:pt x="25" y="407"/>
                  </a:lnTo>
                  <a:lnTo>
                    <a:pt x="25" y="411"/>
                  </a:lnTo>
                  <a:lnTo>
                    <a:pt x="17" y="422"/>
                  </a:lnTo>
                  <a:lnTo>
                    <a:pt x="13" y="424"/>
                  </a:lnTo>
                  <a:lnTo>
                    <a:pt x="11" y="424"/>
                  </a:lnTo>
                  <a:lnTo>
                    <a:pt x="10" y="424"/>
                  </a:lnTo>
                  <a:lnTo>
                    <a:pt x="8" y="424"/>
                  </a:lnTo>
                  <a:lnTo>
                    <a:pt x="8" y="426"/>
                  </a:lnTo>
                  <a:lnTo>
                    <a:pt x="8" y="428"/>
                  </a:lnTo>
                  <a:lnTo>
                    <a:pt x="6" y="432"/>
                  </a:lnTo>
                  <a:lnTo>
                    <a:pt x="2" y="432"/>
                  </a:lnTo>
                  <a:lnTo>
                    <a:pt x="0" y="434"/>
                  </a:lnTo>
                  <a:lnTo>
                    <a:pt x="23" y="405"/>
                  </a:lnTo>
                  <a:lnTo>
                    <a:pt x="6" y="389"/>
                  </a:lnTo>
                  <a:lnTo>
                    <a:pt x="13" y="380"/>
                  </a:lnTo>
                  <a:lnTo>
                    <a:pt x="17" y="382"/>
                  </a:lnTo>
                  <a:lnTo>
                    <a:pt x="48" y="345"/>
                  </a:lnTo>
                  <a:lnTo>
                    <a:pt x="42" y="340"/>
                  </a:lnTo>
                  <a:lnTo>
                    <a:pt x="58" y="322"/>
                  </a:lnTo>
                  <a:lnTo>
                    <a:pt x="75" y="336"/>
                  </a:lnTo>
                  <a:lnTo>
                    <a:pt x="83" y="326"/>
                  </a:lnTo>
                  <a:lnTo>
                    <a:pt x="102" y="340"/>
                  </a:lnTo>
                  <a:lnTo>
                    <a:pt x="109" y="330"/>
                  </a:lnTo>
                  <a:lnTo>
                    <a:pt x="123" y="341"/>
                  </a:lnTo>
                  <a:lnTo>
                    <a:pt x="131" y="332"/>
                  </a:lnTo>
                  <a:lnTo>
                    <a:pt x="138" y="340"/>
                  </a:lnTo>
                  <a:lnTo>
                    <a:pt x="144" y="332"/>
                  </a:lnTo>
                  <a:lnTo>
                    <a:pt x="144" y="336"/>
                  </a:lnTo>
                  <a:lnTo>
                    <a:pt x="144" y="336"/>
                  </a:lnTo>
                  <a:lnTo>
                    <a:pt x="148" y="341"/>
                  </a:lnTo>
                  <a:lnTo>
                    <a:pt x="155" y="345"/>
                  </a:lnTo>
                  <a:lnTo>
                    <a:pt x="159" y="343"/>
                  </a:lnTo>
                  <a:lnTo>
                    <a:pt x="161" y="341"/>
                  </a:lnTo>
                  <a:lnTo>
                    <a:pt x="161" y="340"/>
                  </a:lnTo>
                  <a:lnTo>
                    <a:pt x="161" y="338"/>
                  </a:lnTo>
                  <a:lnTo>
                    <a:pt x="165" y="328"/>
                  </a:lnTo>
                  <a:lnTo>
                    <a:pt x="173" y="322"/>
                  </a:lnTo>
                  <a:lnTo>
                    <a:pt x="177" y="318"/>
                  </a:lnTo>
                  <a:lnTo>
                    <a:pt x="180" y="316"/>
                  </a:lnTo>
                  <a:lnTo>
                    <a:pt x="196" y="311"/>
                  </a:lnTo>
                  <a:lnTo>
                    <a:pt x="205" y="307"/>
                  </a:lnTo>
                  <a:lnTo>
                    <a:pt x="213" y="305"/>
                  </a:lnTo>
                  <a:lnTo>
                    <a:pt x="215" y="305"/>
                  </a:lnTo>
                  <a:lnTo>
                    <a:pt x="227" y="305"/>
                  </a:lnTo>
                  <a:lnTo>
                    <a:pt x="234" y="305"/>
                  </a:lnTo>
                  <a:lnTo>
                    <a:pt x="242" y="305"/>
                  </a:lnTo>
                  <a:lnTo>
                    <a:pt x="242" y="305"/>
                  </a:lnTo>
                  <a:lnTo>
                    <a:pt x="244" y="305"/>
                  </a:lnTo>
                  <a:lnTo>
                    <a:pt x="244" y="307"/>
                  </a:lnTo>
                  <a:lnTo>
                    <a:pt x="248" y="305"/>
                  </a:lnTo>
                  <a:lnTo>
                    <a:pt x="250" y="305"/>
                  </a:lnTo>
                  <a:lnTo>
                    <a:pt x="253" y="303"/>
                  </a:lnTo>
                  <a:lnTo>
                    <a:pt x="257" y="301"/>
                  </a:lnTo>
                  <a:lnTo>
                    <a:pt x="257" y="301"/>
                  </a:lnTo>
                  <a:lnTo>
                    <a:pt x="273" y="299"/>
                  </a:lnTo>
                  <a:lnTo>
                    <a:pt x="273" y="299"/>
                  </a:lnTo>
                  <a:lnTo>
                    <a:pt x="278" y="301"/>
                  </a:lnTo>
                  <a:lnTo>
                    <a:pt x="280" y="303"/>
                  </a:lnTo>
                  <a:lnTo>
                    <a:pt x="278" y="303"/>
                  </a:lnTo>
                  <a:lnTo>
                    <a:pt x="278" y="305"/>
                  </a:lnTo>
                  <a:lnTo>
                    <a:pt x="276" y="311"/>
                  </a:lnTo>
                  <a:lnTo>
                    <a:pt x="278" y="313"/>
                  </a:lnTo>
                  <a:lnTo>
                    <a:pt x="278" y="315"/>
                  </a:lnTo>
                  <a:lnTo>
                    <a:pt x="282" y="313"/>
                  </a:lnTo>
                  <a:lnTo>
                    <a:pt x="282" y="311"/>
                  </a:lnTo>
                  <a:lnTo>
                    <a:pt x="286" y="305"/>
                  </a:lnTo>
                  <a:lnTo>
                    <a:pt x="288" y="301"/>
                  </a:lnTo>
                  <a:lnTo>
                    <a:pt x="288" y="299"/>
                  </a:lnTo>
                  <a:lnTo>
                    <a:pt x="286" y="297"/>
                  </a:lnTo>
                  <a:lnTo>
                    <a:pt x="284" y="297"/>
                  </a:lnTo>
                  <a:lnTo>
                    <a:pt x="284" y="297"/>
                  </a:lnTo>
                  <a:lnTo>
                    <a:pt x="284" y="292"/>
                  </a:lnTo>
                  <a:lnTo>
                    <a:pt x="292" y="284"/>
                  </a:lnTo>
                  <a:lnTo>
                    <a:pt x="298" y="280"/>
                  </a:lnTo>
                  <a:lnTo>
                    <a:pt x="309" y="270"/>
                  </a:lnTo>
                  <a:lnTo>
                    <a:pt x="317" y="261"/>
                  </a:lnTo>
                  <a:lnTo>
                    <a:pt x="325" y="253"/>
                  </a:lnTo>
                  <a:lnTo>
                    <a:pt x="330" y="247"/>
                  </a:lnTo>
                  <a:lnTo>
                    <a:pt x="334" y="244"/>
                  </a:lnTo>
                  <a:lnTo>
                    <a:pt x="334" y="244"/>
                  </a:lnTo>
                  <a:lnTo>
                    <a:pt x="338" y="242"/>
                  </a:lnTo>
                  <a:lnTo>
                    <a:pt x="340" y="242"/>
                  </a:lnTo>
                  <a:lnTo>
                    <a:pt x="342" y="242"/>
                  </a:lnTo>
                  <a:lnTo>
                    <a:pt x="342" y="244"/>
                  </a:lnTo>
                  <a:lnTo>
                    <a:pt x="349" y="245"/>
                  </a:lnTo>
                  <a:lnTo>
                    <a:pt x="349" y="245"/>
                  </a:lnTo>
                  <a:lnTo>
                    <a:pt x="355" y="244"/>
                  </a:lnTo>
                  <a:lnTo>
                    <a:pt x="355" y="242"/>
                  </a:lnTo>
                  <a:lnTo>
                    <a:pt x="355" y="240"/>
                  </a:lnTo>
                  <a:lnTo>
                    <a:pt x="353" y="240"/>
                  </a:lnTo>
                  <a:lnTo>
                    <a:pt x="351" y="242"/>
                  </a:lnTo>
                  <a:lnTo>
                    <a:pt x="349" y="242"/>
                  </a:lnTo>
                  <a:lnTo>
                    <a:pt x="349" y="240"/>
                  </a:lnTo>
                  <a:lnTo>
                    <a:pt x="349" y="232"/>
                  </a:lnTo>
                  <a:lnTo>
                    <a:pt x="349" y="228"/>
                  </a:lnTo>
                  <a:lnTo>
                    <a:pt x="349" y="228"/>
                  </a:lnTo>
                  <a:lnTo>
                    <a:pt x="351" y="224"/>
                  </a:lnTo>
                  <a:lnTo>
                    <a:pt x="353" y="221"/>
                  </a:lnTo>
                  <a:lnTo>
                    <a:pt x="359" y="215"/>
                  </a:lnTo>
                  <a:lnTo>
                    <a:pt x="361" y="213"/>
                  </a:lnTo>
                  <a:lnTo>
                    <a:pt x="369" y="209"/>
                  </a:lnTo>
                  <a:lnTo>
                    <a:pt x="371" y="207"/>
                  </a:lnTo>
                  <a:lnTo>
                    <a:pt x="373" y="207"/>
                  </a:lnTo>
                  <a:lnTo>
                    <a:pt x="374" y="207"/>
                  </a:lnTo>
                  <a:lnTo>
                    <a:pt x="378" y="207"/>
                  </a:lnTo>
                  <a:lnTo>
                    <a:pt x="380" y="207"/>
                  </a:lnTo>
                  <a:lnTo>
                    <a:pt x="382" y="207"/>
                  </a:lnTo>
                  <a:lnTo>
                    <a:pt x="384" y="207"/>
                  </a:lnTo>
                  <a:lnTo>
                    <a:pt x="386" y="205"/>
                  </a:lnTo>
                  <a:lnTo>
                    <a:pt x="392" y="203"/>
                  </a:lnTo>
                  <a:lnTo>
                    <a:pt x="394" y="203"/>
                  </a:lnTo>
                  <a:lnTo>
                    <a:pt x="447" y="244"/>
                  </a:lnTo>
                  <a:lnTo>
                    <a:pt x="470" y="211"/>
                  </a:lnTo>
                  <a:lnTo>
                    <a:pt x="432" y="184"/>
                  </a:lnTo>
                  <a:lnTo>
                    <a:pt x="434" y="184"/>
                  </a:lnTo>
                  <a:lnTo>
                    <a:pt x="436" y="182"/>
                  </a:lnTo>
                  <a:lnTo>
                    <a:pt x="438" y="178"/>
                  </a:lnTo>
                  <a:lnTo>
                    <a:pt x="436" y="174"/>
                  </a:lnTo>
                  <a:lnTo>
                    <a:pt x="434" y="174"/>
                  </a:lnTo>
                  <a:lnTo>
                    <a:pt x="432" y="178"/>
                  </a:lnTo>
                  <a:lnTo>
                    <a:pt x="428" y="180"/>
                  </a:lnTo>
                  <a:lnTo>
                    <a:pt x="428" y="180"/>
                  </a:lnTo>
                  <a:lnTo>
                    <a:pt x="422" y="180"/>
                  </a:lnTo>
                  <a:lnTo>
                    <a:pt x="421" y="180"/>
                  </a:lnTo>
                  <a:lnTo>
                    <a:pt x="447" y="132"/>
                  </a:lnTo>
                  <a:lnTo>
                    <a:pt x="457" y="140"/>
                  </a:lnTo>
                  <a:lnTo>
                    <a:pt x="465" y="130"/>
                  </a:lnTo>
                  <a:lnTo>
                    <a:pt x="484" y="146"/>
                  </a:lnTo>
                  <a:lnTo>
                    <a:pt x="492" y="136"/>
                  </a:lnTo>
                  <a:lnTo>
                    <a:pt x="497" y="140"/>
                  </a:lnTo>
                  <a:lnTo>
                    <a:pt x="503" y="130"/>
                  </a:lnTo>
                  <a:lnTo>
                    <a:pt x="513" y="136"/>
                  </a:lnTo>
                  <a:lnTo>
                    <a:pt x="520" y="126"/>
                  </a:lnTo>
                  <a:lnTo>
                    <a:pt x="540" y="142"/>
                  </a:lnTo>
                  <a:lnTo>
                    <a:pt x="547" y="132"/>
                  </a:lnTo>
                  <a:lnTo>
                    <a:pt x="557" y="138"/>
                  </a:lnTo>
                  <a:lnTo>
                    <a:pt x="591" y="90"/>
                  </a:lnTo>
                  <a:lnTo>
                    <a:pt x="657" y="0"/>
                  </a:lnTo>
                  <a:lnTo>
                    <a:pt x="743" y="63"/>
                  </a:lnTo>
                  <a:lnTo>
                    <a:pt x="797" y="102"/>
                  </a:lnTo>
                  <a:close/>
                </a:path>
              </a:pathLst>
            </a:custGeom>
            <a:solidFill>
              <a:srgbClr val="216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40" name="Freeform 6342"/>
            <p:cNvSpPr>
              <a:spLocks noEditPoints="1"/>
            </p:cNvSpPr>
            <p:nvPr/>
          </p:nvSpPr>
          <p:spPr bwMode="auto">
            <a:xfrm>
              <a:off x="5567363" y="3206750"/>
              <a:ext cx="1265238" cy="715963"/>
            </a:xfrm>
            <a:custGeom>
              <a:avLst/>
              <a:gdLst>
                <a:gd name="T0" fmla="*/ 232 w 797"/>
                <a:gd name="T1" fmla="*/ 447 h 451"/>
                <a:gd name="T2" fmla="*/ 211 w 797"/>
                <a:gd name="T3" fmla="*/ 435 h 451"/>
                <a:gd name="T4" fmla="*/ 232 w 797"/>
                <a:gd name="T5" fmla="*/ 445 h 451"/>
                <a:gd name="T6" fmla="*/ 689 w 797"/>
                <a:gd name="T7" fmla="*/ 215 h 451"/>
                <a:gd name="T8" fmla="*/ 591 w 797"/>
                <a:gd name="T9" fmla="*/ 236 h 451"/>
                <a:gd name="T10" fmla="*/ 542 w 797"/>
                <a:gd name="T11" fmla="*/ 345 h 451"/>
                <a:gd name="T12" fmla="*/ 476 w 797"/>
                <a:gd name="T13" fmla="*/ 338 h 451"/>
                <a:gd name="T14" fmla="*/ 426 w 797"/>
                <a:gd name="T15" fmla="*/ 368 h 451"/>
                <a:gd name="T16" fmla="*/ 367 w 797"/>
                <a:gd name="T17" fmla="*/ 376 h 451"/>
                <a:gd name="T18" fmla="*/ 300 w 797"/>
                <a:gd name="T19" fmla="*/ 389 h 451"/>
                <a:gd name="T20" fmla="*/ 313 w 797"/>
                <a:gd name="T21" fmla="*/ 411 h 451"/>
                <a:gd name="T22" fmla="*/ 292 w 797"/>
                <a:gd name="T23" fmla="*/ 412 h 451"/>
                <a:gd name="T24" fmla="*/ 275 w 797"/>
                <a:gd name="T25" fmla="*/ 416 h 451"/>
                <a:gd name="T26" fmla="*/ 276 w 797"/>
                <a:gd name="T27" fmla="*/ 405 h 451"/>
                <a:gd name="T28" fmla="*/ 263 w 797"/>
                <a:gd name="T29" fmla="*/ 407 h 451"/>
                <a:gd name="T30" fmla="*/ 244 w 797"/>
                <a:gd name="T31" fmla="*/ 414 h 451"/>
                <a:gd name="T32" fmla="*/ 238 w 797"/>
                <a:gd name="T33" fmla="*/ 395 h 451"/>
                <a:gd name="T34" fmla="*/ 228 w 797"/>
                <a:gd name="T35" fmla="*/ 397 h 451"/>
                <a:gd name="T36" fmla="*/ 219 w 797"/>
                <a:gd name="T37" fmla="*/ 401 h 451"/>
                <a:gd name="T38" fmla="*/ 215 w 797"/>
                <a:gd name="T39" fmla="*/ 412 h 451"/>
                <a:gd name="T40" fmla="*/ 207 w 797"/>
                <a:gd name="T41" fmla="*/ 416 h 451"/>
                <a:gd name="T42" fmla="*/ 198 w 797"/>
                <a:gd name="T43" fmla="*/ 405 h 451"/>
                <a:gd name="T44" fmla="*/ 175 w 797"/>
                <a:gd name="T45" fmla="*/ 395 h 451"/>
                <a:gd name="T46" fmla="*/ 184 w 797"/>
                <a:gd name="T47" fmla="*/ 411 h 451"/>
                <a:gd name="T48" fmla="*/ 165 w 797"/>
                <a:gd name="T49" fmla="*/ 401 h 451"/>
                <a:gd name="T50" fmla="*/ 152 w 797"/>
                <a:gd name="T51" fmla="*/ 401 h 451"/>
                <a:gd name="T52" fmla="*/ 131 w 797"/>
                <a:gd name="T53" fmla="*/ 407 h 451"/>
                <a:gd name="T54" fmla="*/ 132 w 797"/>
                <a:gd name="T55" fmla="*/ 424 h 451"/>
                <a:gd name="T56" fmla="*/ 140 w 797"/>
                <a:gd name="T57" fmla="*/ 432 h 451"/>
                <a:gd name="T58" fmla="*/ 111 w 797"/>
                <a:gd name="T59" fmla="*/ 435 h 451"/>
                <a:gd name="T60" fmla="*/ 109 w 797"/>
                <a:gd name="T61" fmla="*/ 432 h 451"/>
                <a:gd name="T62" fmla="*/ 102 w 797"/>
                <a:gd name="T63" fmla="*/ 445 h 451"/>
                <a:gd name="T64" fmla="*/ 98 w 797"/>
                <a:gd name="T65" fmla="*/ 441 h 451"/>
                <a:gd name="T66" fmla="*/ 102 w 797"/>
                <a:gd name="T67" fmla="*/ 424 h 451"/>
                <a:gd name="T68" fmla="*/ 90 w 797"/>
                <a:gd name="T69" fmla="*/ 430 h 451"/>
                <a:gd name="T70" fmla="*/ 79 w 797"/>
                <a:gd name="T71" fmla="*/ 435 h 451"/>
                <a:gd name="T72" fmla="*/ 65 w 797"/>
                <a:gd name="T73" fmla="*/ 430 h 451"/>
                <a:gd name="T74" fmla="*/ 27 w 797"/>
                <a:gd name="T75" fmla="*/ 418 h 451"/>
                <a:gd name="T76" fmla="*/ 25 w 797"/>
                <a:gd name="T77" fmla="*/ 414 h 451"/>
                <a:gd name="T78" fmla="*/ 17 w 797"/>
                <a:gd name="T79" fmla="*/ 422 h 451"/>
                <a:gd name="T80" fmla="*/ 2 w 797"/>
                <a:gd name="T81" fmla="*/ 432 h 451"/>
                <a:gd name="T82" fmla="*/ 58 w 797"/>
                <a:gd name="T83" fmla="*/ 322 h 451"/>
                <a:gd name="T84" fmla="*/ 144 w 797"/>
                <a:gd name="T85" fmla="*/ 332 h 451"/>
                <a:gd name="T86" fmla="*/ 161 w 797"/>
                <a:gd name="T87" fmla="*/ 338 h 451"/>
                <a:gd name="T88" fmla="*/ 215 w 797"/>
                <a:gd name="T89" fmla="*/ 305 h 451"/>
                <a:gd name="T90" fmla="*/ 250 w 797"/>
                <a:gd name="T91" fmla="*/ 305 h 451"/>
                <a:gd name="T92" fmla="*/ 278 w 797"/>
                <a:gd name="T93" fmla="*/ 303 h 451"/>
                <a:gd name="T94" fmla="*/ 288 w 797"/>
                <a:gd name="T95" fmla="*/ 301 h 451"/>
                <a:gd name="T96" fmla="*/ 309 w 797"/>
                <a:gd name="T97" fmla="*/ 270 h 451"/>
                <a:gd name="T98" fmla="*/ 342 w 797"/>
                <a:gd name="T99" fmla="*/ 242 h 451"/>
                <a:gd name="T100" fmla="*/ 351 w 797"/>
                <a:gd name="T101" fmla="*/ 242 h 451"/>
                <a:gd name="T102" fmla="*/ 359 w 797"/>
                <a:gd name="T103" fmla="*/ 215 h 451"/>
                <a:gd name="T104" fmla="*/ 382 w 797"/>
                <a:gd name="T105" fmla="*/ 207 h 451"/>
                <a:gd name="T106" fmla="*/ 434 w 797"/>
                <a:gd name="T107" fmla="*/ 184 h 451"/>
                <a:gd name="T108" fmla="*/ 422 w 797"/>
                <a:gd name="T109" fmla="*/ 180 h 451"/>
                <a:gd name="T110" fmla="*/ 503 w 797"/>
                <a:gd name="T111" fmla="*/ 130 h 451"/>
                <a:gd name="T112" fmla="*/ 743 w 797"/>
                <a:gd name="T113" fmla="*/ 6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7" h="451">
                  <a:moveTo>
                    <a:pt x="232" y="445"/>
                  </a:moveTo>
                  <a:lnTo>
                    <a:pt x="234" y="449"/>
                  </a:lnTo>
                  <a:lnTo>
                    <a:pt x="234" y="449"/>
                  </a:lnTo>
                  <a:lnTo>
                    <a:pt x="234" y="451"/>
                  </a:lnTo>
                  <a:lnTo>
                    <a:pt x="232" y="451"/>
                  </a:lnTo>
                  <a:lnTo>
                    <a:pt x="232" y="449"/>
                  </a:lnTo>
                  <a:lnTo>
                    <a:pt x="232" y="449"/>
                  </a:lnTo>
                  <a:lnTo>
                    <a:pt x="232" y="447"/>
                  </a:lnTo>
                  <a:lnTo>
                    <a:pt x="230" y="445"/>
                  </a:lnTo>
                  <a:lnTo>
                    <a:pt x="227" y="441"/>
                  </a:lnTo>
                  <a:lnTo>
                    <a:pt x="227" y="441"/>
                  </a:lnTo>
                  <a:lnTo>
                    <a:pt x="225" y="441"/>
                  </a:lnTo>
                  <a:lnTo>
                    <a:pt x="223" y="443"/>
                  </a:lnTo>
                  <a:lnTo>
                    <a:pt x="221" y="441"/>
                  </a:lnTo>
                  <a:lnTo>
                    <a:pt x="211" y="435"/>
                  </a:lnTo>
                  <a:lnTo>
                    <a:pt x="211" y="435"/>
                  </a:lnTo>
                  <a:lnTo>
                    <a:pt x="213" y="434"/>
                  </a:lnTo>
                  <a:lnTo>
                    <a:pt x="217" y="434"/>
                  </a:lnTo>
                  <a:lnTo>
                    <a:pt x="217" y="432"/>
                  </a:lnTo>
                  <a:lnTo>
                    <a:pt x="221" y="432"/>
                  </a:lnTo>
                  <a:lnTo>
                    <a:pt x="228" y="437"/>
                  </a:lnTo>
                  <a:lnTo>
                    <a:pt x="230" y="439"/>
                  </a:lnTo>
                  <a:lnTo>
                    <a:pt x="230" y="441"/>
                  </a:lnTo>
                  <a:lnTo>
                    <a:pt x="232" y="445"/>
                  </a:lnTo>
                  <a:moveTo>
                    <a:pt x="797" y="102"/>
                  </a:moveTo>
                  <a:lnTo>
                    <a:pt x="793" y="111"/>
                  </a:lnTo>
                  <a:lnTo>
                    <a:pt x="766" y="151"/>
                  </a:lnTo>
                  <a:lnTo>
                    <a:pt x="759" y="146"/>
                  </a:lnTo>
                  <a:lnTo>
                    <a:pt x="730" y="186"/>
                  </a:lnTo>
                  <a:lnTo>
                    <a:pt x="722" y="182"/>
                  </a:lnTo>
                  <a:lnTo>
                    <a:pt x="697" y="221"/>
                  </a:lnTo>
                  <a:lnTo>
                    <a:pt x="689" y="215"/>
                  </a:lnTo>
                  <a:lnTo>
                    <a:pt x="682" y="224"/>
                  </a:lnTo>
                  <a:lnTo>
                    <a:pt x="672" y="219"/>
                  </a:lnTo>
                  <a:lnTo>
                    <a:pt x="659" y="238"/>
                  </a:lnTo>
                  <a:lnTo>
                    <a:pt x="649" y="232"/>
                  </a:lnTo>
                  <a:lnTo>
                    <a:pt x="641" y="242"/>
                  </a:lnTo>
                  <a:lnTo>
                    <a:pt x="624" y="230"/>
                  </a:lnTo>
                  <a:lnTo>
                    <a:pt x="611" y="249"/>
                  </a:lnTo>
                  <a:lnTo>
                    <a:pt x="591" y="236"/>
                  </a:lnTo>
                  <a:lnTo>
                    <a:pt x="576" y="257"/>
                  </a:lnTo>
                  <a:lnTo>
                    <a:pt x="580" y="259"/>
                  </a:lnTo>
                  <a:lnTo>
                    <a:pt x="551" y="297"/>
                  </a:lnTo>
                  <a:lnTo>
                    <a:pt x="555" y="299"/>
                  </a:lnTo>
                  <a:lnTo>
                    <a:pt x="547" y="309"/>
                  </a:lnTo>
                  <a:lnTo>
                    <a:pt x="566" y="324"/>
                  </a:lnTo>
                  <a:lnTo>
                    <a:pt x="553" y="345"/>
                  </a:lnTo>
                  <a:lnTo>
                    <a:pt x="542" y="345"/>
                  </a:lnTo>
                  <a:lnTo>
                    <a:pt x="534" y="349"/>
                  </a:lnTo>
                  <a:lnTo>
                    <a:pt x="526" y="349"/>
                  </a:lnTo>
                  <a:lnTo>
                    <a:pt x="517" y="341"/>
                  </a:lnTo>
                  <a:lnTo>
                    <a:pt x="515" y="345"/>
                  </a:lnTo>
                  <a:lnTo>
                    <a:pt x="497" y="336"/>
                  </a:lnTo>
                  <a:lnTo>
                    <a:pt x="490" y="340"/>
                  </a:lnTo>
                  <a:lnTo>
                    <a:pt x="480" y="332"/>
                  </a:lnTo>
                  <a:lnTo>
                    <a:pt x="476" y="338"/>
                  </a:lnTo>
                  <a:lnTo>
                    <a:pt x="470" y="332"/>
                  </a:lnTo>
                  <a:lnTo>
                    <a:pt x="463" y="341"/>
                  </a:lnTo>
                  <a:lnTo>
                    <a:pt x="467" y="345"/>
                  </a:lnTo>
                  <a:lnTo>
                    <a:pt x="459" y="349"/>
                  </a:lnTo>
                  <a:lnTo>
                    <a:pt x="444" y="368"/>
                  </a:lnTo>
                  <a:lnTo>
                    <a:pt x="438" y="364"/>
                  </a:lnTo>
                  <a:lnTo>
                    <a:pt x="434" y="370"/>
                  </a:lnTo>
                  <a:lnTo>
                    <a:pt x="426" y="368"/>
                  </a:lnTo>
                  <a:lnTo>
                    <a:pt x="417" y="363"/>
                  </a:lnTo>
                  <a:lnTo>
                    <a:pt x="401" y="374"/>
                  </a:lnTo>
                  <a:lnTo>
                    <a:pt x="394" y="368"/>
                  </a:lnTo>
                  <a:lnTo>
                    <a:pt x="390" y="378"/>
                  </a:lnTo>
                  <a:lnTo>
                    <a:pt x="382" y="380"/>
                  </a:lnTo>
                  <a:lnTo>
                    <a:pt x="384" y="374"/>
                  </a:lnTo>
                  <a:lnTo>
                    <a:pt x="376" y="370"/>
                  </a:lnTo>
                  <a:lnTo>
                    <a:pt x="367" y="376"/>
                  </a:lnTo>
                  <a:lnTo>
                    <a:pt x="353" y="364"/>
                  </a:lnTo>
                  <a:lnTo>
                    <a:pt x="344" y="366"/>
                  </a:lnTo>
                  <a:lnTo>
                    <a:pt x="338" y="368"/>
                  </a:lnTo>
                  <a:lnTo>
                    <a:pt x="332" y="376"/>
                  </a:lnTo>
                  <a:lnTo>
                    <a:pt x="323" y="374"/>
                  </a:lnTo>
                  <a:lnTo>
                    <a:pt x="311" y="384"/>
                  </a:lnTo>
                  <a:lnTo>
                    <a:pt x="307" y="380"/>
                  </a:lnTo>
                  <a:lnTo>
                    <a:pt x="300" y="389"/>
                  </a:lnTo>
                  <a:lnTo>
                    <a:pt x="325" y="407"/>
                  </a:lnTo>
                  <a:lnTo>
                    <a:pt x="323" y="407"/>
                  </a:lnTo>
                  <a:lnTo>
                    <a:pt x="323" y="407"/>
                  </a:lnTo>
                  <a:lnTo>
                    <a:pt x="317" y="407"/>
                  </a:lnTo>
                  <a:lnTo>
                    <a:pt x="313" y="409"/>
                  </a:lnTo>
                  <a:lnTo>
                    <a:pt x="313" y="409"/>
                  </a:lnTo>
                  <a:lnTo>
                    <a:pt x="313" y="411"/>
                  </a:lnTo>
                  <a:lnTo>
                    <a:pt x="313" y="411"/>
                  </a:lnTo>
                  <a:lnTo>
                    <a:pt x="305" y="412"/>
                  </a:lnTo>
                  <a:lnTo>
                    <a:pt x="303" y="411"/>
                  </a:lnTo>
                  <a:lnTo>
                    <a:pt x="300" y="412"/>
                  </a:lnTo>
                  <a:lnTo>
                    <a:pt x="300" y="416"/>
                  </a:lnTo>
                  <a:lnTo>
                    <a:pt x="298" y="418"/>
                  </a:lnTo>
                  <a:lnTo>
                    <a:pt x="298" y="418"/>
                  </a:lnTo>
                  <a:lnTo>
                    <a:pt x="298" y="418"/>
                  </a:lnTo>
                  <a:lnTo>
                    <a:pt x="292" y="412"/>
                  </a:lnTo>
                  <a:lnTo>
                    <a:pt x="286" y="409"/>
                  </a:lnTo>
                  <a:lnTo>
                    <a:pt x="284" y="409"/>
                  </a:lnTo>
                  <a:lnTo>
                    <a:pt x="282" y="409"/>
                  </a:lnTo>
                  <a:lnTo>
                    <a:pt x="282" y="409"/>
                  </a:lnTo>
                  <a:lnTo>
                    <a:pt x="280" y="411"/>
                  </a:lnTo>
                  <a:lnTo>
                    <a:pt x="280" y="412"/>
                  </a:lnTo>
                  <a:lnTo>
                    <a:pt x="276" y="414"/>
                  </a:lnTo>
                  <a:lnTo>
                    <a:pt x="275" y="416"/>
                  </a:lnTo>
                  <a:lnTo>
                    <a:pt x="273" y="416"/>
                  </a:lnTo>
                  <a:lnTo>
                    <a:pt x="273" y="414"/>
                  </a:lnTo>
                  <a:lnTo>
                    <a:pt x="275" y="409"/>
                  </a:lnTo>
                  <a:lnTo>
                    <a:pt x="275" y="407"/>
                  </a:lnTo>
                  <a:lnTo>
                    <a:pt x="275" y="407"/>
                  </a:lnTo>
                  <a:lnTo>
                    <a:pt x="275" y="407"/>
                  </a:lnTo>
                  <a:lnTo>
                    <a:pt x="276" y="405"/>
                  </a:lnTo>
                  <a:lnTo>
                    <a:pt x="276" y="405"/>
                  </a:lnTo>
                  <a:lnTo>
                    <a:pt x="275" y="405"/>
                  </a:lnTo>
                  <a:lnTo>
                    <a:pt x="275" y="405"/>
                  </a:lnTo>
                  <a:lnTo>
                    <a:pt x="273" y="405"/>
                  </a:lnTo>
                  <a:lnTo>
                    <a:pt x="273" y="405"/>
                  </a:lnTo>
                  <a:lnTo>
                    <a:pt x="269" y="409"/>
                  </a:lnTo>
                  <a:lnTo>
                    <a:pt x="265" y="407"/>
                  </a:lnTo>
                  <a:lnTo>
                    <a:pt x="263" y="407"/>
                  </a:lnTo>
                  <a:lnTo>
                    <a:pt x="263" y="407"/>
                  </a:lnTo>
                  <a:lnTo>
                    <a:pt x="259" y="409"/>
                  </a:lnTo>
                  <a:lnTo>
                    <a:pt x="253" y="411"/>
                  </a:lnTo>
                  <a:lnTo>
                    <a:pt x="248" y="409"/>
                  </a:lnTo>
                  <a:lnTo>
                    <a:pt x="248" y="409"/>
                  </a:lnTo>
                  <a:lnTo>
                    <a:pt x="248" y="409"/>
                  </a:lnTo>
                  <a:lnTo>
                    <a:pt x="246" y="412"/>
                  </a:lnTo>
                  <a:lnTo>
                    <a:pt x="246" y="414"/>
                  </a:lnTo>
                  <a:lnTo>
                    <a:pt x="244" y="414"/>
                  </a:lnTo>
                  <a:lnTo>
                    <a:pt x="242" y="414"/>
                  </a:lnTo>
                  <a:lnTo>
                    <a:pt x="240" y="414"/>
                  </a:lnTo>
                  <a:lnTo>
                    <a:pt x="238" y="407"/>
                  </a:lnTo>
                  <a:lnTo>
                    <a:pt x="238" y="405"/>
                  </a:lnTo>
                  <a:lnTo>
                    <a:pt x="238" y="405"/>
                  </a:lnTo>
                  <a:lnTo>
                    <a:pt x="238" y="403"/>
                  </a:lnTo>
                  <a:lnTo>
                    <a:pt x="238" y="399"/>
                  </a:lnTo>
                  <a:lnTo>
                    <a:pt x="238" y="395"/>
                  </a:lnTo>
                  <a:lnTo>
                    <a:pt x="236" y="393"/>
                  </a:lnTo>
                  <a:lnTo>
                    <a:pt x="236" y="393"/>
                  </a:lnTo>
                  <a:lnTo>
                    <a:pt x="234" y="393"/>
                  </a:lnTo>
                  <a:lnTo>
                    <a:pt x="232" y="393"/>
                  </a:lnTo>
                  <a:lnTo>
                    <a:pt x="230" y="393"/>
                  </a:lnTo>
                  <a:lnTo>
                    <a:pt x="228" y="395"/>
                  </a:lnTo>
                  <a:lnTo>
                    <a:pt x="228" y="397"/>
                  </a:lnTo>
                  <a:lnTo>
                    <a:pt x="228" y="397"/>
                  </a:lnTo>
                  <a:lnTo>
                    <a:pt x="228" y="399"/>
                  </a:lnTo>
                  <a:lnTo>
                    <a:pt x="228" y="399"/>
                  </a:lnTo>
                  <a:lnTo>
                    <a:pt x="230" y="399"/>
                  </a:lnTo>
                  <a:lnTo>
                    <a:pt x="230" y="401"/>
                  </a:lnTo>
                  <a:lnTo>
                    <a:pt x="228" y="403"/>
                  </a:lnTo>
                  <a:lnTo>
                    <a:pt x="228" y="405"/>
                  </a:lnTo>
                  <a:lnTo>
                    <a:pt x="221" y="401"/>
                  </a:lnTo>
                  <a:lnTo>
                    <a:pt x="219" y="401"/>
                  </a:lnTo>
                  <a:lnTo>
                    <a:pt x="217" y="401"/>
                  </a:lnTo>
                  <a:lnTo>
                    <a:pt x="217" y="403"/>
                  </a:lnTo>
                  <a:lnTo>
                    <a:pt x="213" y="405"/>
                  </a:lnTo>
                  <a:lnTo>
                    <a:pt x="211" y="409"/>
                  </a:lnTo>
                  <a:lnTo>
                    <a:pt x="211" y="409"/>
                  </a:lnTo>
                  <a:lnTo>
                    <a:pt x="213" y="411"/>
                  </a:lnTo>
                  <a:lnTo>
                    <a:pt x="213" y="412"/>
                  </a:lnTo>
                  <a:lnTo>
                    <a:pt x="215" y="412"/>
                  </a:lnTo>
                  <a:lnTo>
                    <a:pt x="215" y="412"/>
                  </a:lnTo>
                  <a:lnTo>
                    <a:pt x="215" y="416"/>
                  </a:lnTo>
                  <a:lnTo>
                    <a:pt x="215" y="416"/>
                  </a:lnTo>
                  <a:lnTo>
                    <a:pt x="213" y="418"/>
                  </a:lnTo>
                  <a:lnTo>
                    <a:pt x="213" y="418"/>
                  </a:lnTo>
                  <a:lnTo>
                    <a:pt x="211" y="418"/>
                  </a:lnTo>
                  <a:lnTo>
                    <a:pt x="209" y="418"/>
                  </a:lnTo>
                  <a:lnTo>
                    <a:pt x="207" y="416"/>
                  </a:lnTo>
                  <a:lnTo>
                    <a:pt x="207" y="414"/>
                  </a:lnTo>
                  <a:lnTo>
                    <a:pt x="205" y="412"/>
                  </a:lnTo>
                  <a:lnTo>
                    <a:pt x="204" y="412"/>
                  </a:lnTo>
                  <a:lnTo>
                    <a:pt x="204" y="412"/>
                  </a:lnTo>
                  <a:lnTo>
                    <a:pt x="202" y="412"/>
                  </a:lnTo>
                  <a:lnTo>
                    <a:pt x="198" y="411"/>
                  </a:lnTo>
                  <a:lnTo>
                    <a:pt x="198" y="407"/>
                  </a:lnTo>
                  <a:lnTo>
                    <a:pt x="198" y="405"/>
                  </a:lnTo>
                  <a:lnTo>
                    <a:pt x="200" y="405"/>
                  </a:lnTo>
                  <a:lnTo>
                    <a:pt x="200" y="403"/>
                  </a:lnTo>
                  <a:lnTo>
                    <a:pt x="200" y="399"/>
                  </a:lnTo>
                  <a:lnTo>
                    <a:pt x="200" y="399"/>
                  </a:lnTo>
                  <a:lnTo>
                    <a:pt x="200" y="399"/>
                  </a:lnTo>
                  <a:lnTo>
                    <a:pt x="188" y="393"/>
                  </a:lnTo>
                  <a:lnTo>
                    <a:pt x="186" y="393"/>
                  </a:lnTo>
                  <a:lnTo>
                    <a:pt x="175" y="395"/>
                  </a:lnTo>
                  <a:lnTo>
                    <a:pt x="175" y="397"/>
                  </a:lnTo>
                  <a:lnTo>
                    <a:pt x="173" y="397"/>
                  </a:lnTo>
                  <a:lnTo>
                    <a:pt x="177" y="399"/>
                  </a:lnTo>
                  <a:lnTo>
                    <a:pt x="179" y="399"/>
                  </a:lnTo>
                  <a:lnTo>
                    <a:pt x="180" y="399"/>
                  </a:lnTo>
                  <a:lnTo>
                    <a:pt x="182" y="401"/>
                  </a:lnTo>
                  <a:lnTo>
                    <a:pt x="184" y="409"/>
                  </a:lnTo>
                  <a:lnTo>
                    <a:pt x="184" y="411"/>
                  </a:lnTo>
                  <a:lnTo>
                    <a:pt x="182" y="414"/>
                  </a:lnTo>
                  <a:lnTo>
                    <a:pt x="180" y="416"/>
                  </a:lnTo>
                  <a:lnTo>
                    <a:pt x="177" y="416"/>
                  </a:lnTo>
                  <a:lnTo>
                    <a:pt x="177" y="416"/>
                  </a:lnTo>
                  <a:lnTo>
                    <a:pt x="175" y="414"/>
                  </a:lnTo>
                  <a:lnTo>
                    <a:pt x="173" y="409"/>
                  </a:lnTo>
                  <a:lnTo>
                    <a:pt x="169" y="405"/>
                  </a:lnTo>
                  <a:lnTo>
                    <a:pt x="165" y="401"/>
                  </a:lnTo>
                  <a:lnTo>
                    <a:pt x="163" y="401"/>
                  </a:lnTo>
                  <a:lnTo>
                    <a:pt x="161" y="401"/>
                  </a:lnTo>
                  <a:lnTo>
                    <a:pt x="161" y="403"/>
                  </a:lnTo>
                  <a:lnTo>
                    <a:pt x="161" y="403"/>
                  </a:lnTo>
                  <a:lnTo>
                    <a:pt x="161" y="405"/>
                  </a:lnTo>
                  <a:lnTo>
                    <a:pt x="159" y="407"/>
                  </a:lnTo>
                  <a:lnTo>
                    <a:pt x="159" y="407"/>
                  </a:lnTo>
                  <a:lnTo>
                    <a:pt x="152" y="401"/>
                  </a:lnTo>
                  <a:lnTo>
                    <a:pt x="152" y="397"/>
                  </a:lnTo>
                  <a:lnTo>
                    <a:pt x="148" y="395"/>
                  </a:lnTo>
                  <a:lnTo>
                    <a:pt x="142" y="395"/>
                  </a:lnTo>
                  <a:lnTo>
                    <a:pt x="129" y="399"/>
                  </a:lnTo>
                  <a:lnTo>
                    <a:pt x="129" y="399"/>
                  </a:lnTo>
                  <a:lnTo>
                    <a:pt x="129" y="401"/>
                  </a:lnTo>
                  <a:lnTo>
                    <a:pt x="127" y="403"/>
                  </a:lnTo>
                  <a:lnTo>
                    <a:pt x="131" y="407"/>
                  </a:lnTo>
                  <a:lnTo>
                    <a:pt x="131" y="409"/>
                  </a:lnTo>
                  <a:lnTo>
                    <a:pt x="134" y="412"/>
                  </a:lnTo>
                  <a:lnTo>
                    <a:pt x="134" y="412"/>
                  </a:lnTo>
                  <a:lnTo>
                    <a:pt x="134" y="412"/>
                  </a:lnTo>
                  <a:lnTo>
                    <a:pt x="140" y="422"/>
                  </a:lnTo>
                  <a:lnTo>
                    <a:pt x="138" y="424"/>
                  </a:lnTo>
                  <a:lnTo>
                    <a:pt x="136" y="424"/>
                  </a:lnTo>
                  <a:lnTo>
                    <a:pt x="132" y="424"/>
                  </a:lnTo>
                  <a:lnTo>
                    <a:pt x="131" y="424"/>
                  </a:lnTo>
                  <a:lnTo>
                    <a:pt x="127" y="422"/>
                  </a:lnTo>
                  <a:lnTo>
                    <a:pt x="125" y="424"/>
                  </a:lnTo>
                  <a:lnTo>
                    <a:pt x="125" y="426"/>
                  </a:lnTo>
                  <a:lnTo>
                    <a:pt x="129" y="428"/>
                  </a:lnTo>
                  <a:lnTo>
                    <a:pt x="134" y="430"/>
                  </a:lnTo>
                  <a:lnTo>
                    <a:pt x="136" y="430"/>
                  </a:lnTo>
                  <a:lnTo>
                    <a:pt x="140" y="432"/>
                  </a:lnTo>
                  <a:lnTo>
                    <a:pt x="140" y="432"/>
                  </a:lnTo>
                  <a:lnTo>
                    <a:pt x="140" y="432"/>
                  </a:lnTo>
                  <a:lnTo>
                    <a:pt x="138" y="434"/>
                  </a:lnTo>
                  <a:lnTo>
                    <a:pt x="129" y="432"/>
                  </a:lnTo>
                  <a:lnTo>
                    <a:pt x="121" y="432"/>
                  </a:lnTo>
                  <a:lnTo>
                    <a:pt x="115" y="432"/>
                  </a:lnTo>
                  <a:lnTo>
                    <a:pt x="111" y="434"/>
                  </a:lnTo>
                  <a:lnTo>
                    <a:pt x="111" y="435"/>
                  </a:lnTo>
                  <a:lnTo>
                    <a:pt x="107" y="439"/>
                  </a:lnTo>
                  <a:lnTo>
                    <a:pt x="107" y="439"/>
                  </a:lnTo>
                  <a:lnTo>
                    <a:pt x="107" y="437"/>
                  </a:lnTo>
                  <a:lnTo>
                    <a:pt x="107" y="434"/>
                  </a:lnTo>
                  <a:lnTo>
                    <a:pt x="107" y="434"/>
                  </a:lnTo>
                  <a:lnTo>
                    <a:pt x="109" y="434"/>
                  </a:lnTo>
                  <a:lnTo>
                    <a:pt x="109" y="434"/>
                  </a:lnTo>
                  <a:lnTo>
                    <a:pt x="109" y="432"/>
                  </a:lnTo>
                  <a:lnTo>
                    <a:pt x="107" y="432"/>
                  </a:lnTo>
                  <a:lnTo>
                    <a:pt x="107" y="432"/>
                  </a:lnTo>
                  <a:lnTo>
                    <a:pt x="106" y="432"/>
                  </a:lnTo>
                  <a:lnTo>
                    <a:pt x="106" y="434"/>
                  </a:lnTo>
                  <a:lnTo>
                    <a:pt x="104" y="437"/>
                  </a:lnTo>
                  <a:lnTo>
                    <a:pt x="104" y="441"/>
                  </a:lnTo>
                  <a:lnTo>
                    <a:pt x="104" y="443"/>
                  </a:lnTo>
                  <a:lnTo>
                    <a:pt x="102" y="445"/>
                  </a:lnTo>
                  <a:lnTo>
                    <a:pt x="100" y="445"/>
                  </a:lnTo>
                  <a:lnTo>
                    <a:pt x="100" y="445"/>
                  </a:lnTo>
                  <a:lnTo>
                    <a:pt x="100" y="445"/>
                  </a:lnTo>
                  <a:lnTo>
                    <a:pt x="100" y="439"/>
                  </a:lnTo>
                  <a:lnTo>
                    <a:pt x="100" y="439"/>
                  </a:lnTo>
                  <a:lnTo>
                    <a:pt x="98" y="439"/>
                  </a:lnTo>
                  <a:lnTo>
                    <a:pt x="98" y="439"/>
                  </a:lnTo>
                  <a:lnTo>
                    <a:pt x="98" y="441"/>
                  </a:lnTo>
                  <a:lnTo>
                    <a:pt x="98" y="441"/>
                  </a:lnTo>
                  <a:lnTo>
                    <a:pt x="96" y="443"/>
                  </a:lnTo>
                  <a:lnTo>
                    <a:pt x="94" y="443"/>
                  </a:lnTo>
                  <a:lnTo>
                    <a:pt x="94" y="443"/>
                  </a:lnTo>
                  <a:lnTo>
                    <a:pt x="94" y="432"/>
                  </a:lnTo>
                  <a:lnTo>
                    <a:pt x="94" y="432"/>
                  </a:lnTo>
                  <a:lnTo>
                    <a:pt x="100" y="424"/>
                  </a:lnTo>
                  <a:lnTo>
                    <a:pt x="102" y="424"/>
                  </a:lnTo>
                  <a:lnTo>
                    <a:pt x="102" y="424"/>
                  </a:lnTo>
                  <a:lnTo>
                    <a:pt x="102" y="424"/>
                  </a:lnTo>
                  <a:lnTo>
                    <a:pt x="102" y="422"/>
                  </a:lnTo>
                  <a:lnTo>
                    <a:pt x="100" y="422"/>
                  </a:lnTo>
                  <a:lnTo>
                    <a:pt x="98" y="422"/>
                  </a:lnTo>
                  <a:lnTo>
                    <a:pt x="96" y="422"/>
                  </a:lnTo>
                  <a:lnTo>
                    <a:pt x="94" y="424"/>
                  </a:lnTo>
                  <a:lnTo>
                    <a:pt x="90" y="430"/>
                  </a:lnTo>
                  <a:lnTo>
                    <a:pt x="90" y="432"/>
                  </a:lnTo>
                  <a:lnTo>
                    <a:pt x="90" y="432"/>
                  </a:lnTo>
                  <a:lnTo>
                    <a:pt x="90" y="434"/>
                  </a:lnTo>
                  <a:lnTo>
                    <a:pt x="88" y="435"/>
                  </a:lnTo>
                  <a:lnTo>
                    <a:pt x="86" y="437"/>
                  </a:lnTo>
                  <a:lnTo>
                    <a:pt x="83" y="439"/>
                  </a:lnTo>
                  <a:lnTo>
                    <a:pt x="83" y="439"/>
                  </a:lnTo>
                  <a:lnTo>
                    <a:pt x="79" y="435"/>
                  </a:lnTo>
                  <a:lnTo>
                    <a:pt x="79" y="435"/>
                  </a:lnTo>
                  <a:lnTo>
                    <a:pt x="79" y="434"/>
                  </a:lnTo>
                  <a:lnTo>
                    <a:pt x="83" y="432"/>
                  </a:lnTo>
                  <a:lnTo>
                    <a:pt x="83" y="430"/>
                  </a:lnTo>
                  <a:lnTo>
                    <a:pt x="83" y="430"/>
                  </a:lnTo>
                  <a:lnTo>
                    <a:pt x="75" y="424"/>
                  </a:lnTo>
                  <a:lnTo>
                    <a:pt x="69" y="428"/>
                  </a:lnTo>
                  <a:lnTo>
                    <a:pt x="65" y="430"/>
                  </a:lnTo>
                  <a:lnTo>
                    <a:pt x="59" y="426"/>
                  </a:lnTo>
                  <a:lnTo>
                    <a:pt x="50" y="422"/>
                  </a:lnTo>
                  <a:lnTo>
                    <a:pt x="40" y="418"/>
                  </a:lnTo>
                  <a:lnTo>
                    <a:pt x="34" y="416"/>
                  </a:lnTo>
                  <a:lnTo>
                    <a:pt x="33" y="414"/>
                  </a:lnTo>
                  <a:lnTo>
                    <a:pt x="31" y="416"/>
                  </a:lnTo>
                  <a:lnTo>
                    <a:pt x="29" y="416"/>
                  </a:lnTo>
                  <a:lnTo>
                    <a:pt x="27" y="418"/>
                  </a:lnTo>
                  <a:lnTo>
                    <a:pt x="25" y="420"/>
                  </a:lnTo>
                  <a:lnTo>
                    <a:pt x="25" y="422"/>
                  </a:lnTo>
                  <a:lnTo>
                    <a:pt x="23" y="422"/>
                  </a:lnTo>
                  <a:lnTo>
                    <a:pt x="23" y="422"/>
                  </a:lnTo>
                  <a:lnTo>
                    <a:pt x="23" y="422"/>
                  </a:lnTo>
                  <a:lnTo>
                    <a:pt x="23" y="416"/>
                  </a:lnTo>
                  <a:lnTo>
                    <a:pt x="25" y="414"/>
                  </a:lnTo>
                  <a:lnTo>
                    <a:pt x="25" y="414"/>
                  </a:lnTo>
                  <a:lnTo>
                    <a:pt x="25" y="412"/>
                  </a:lnTo>
                  <a:lnTo>
                    <a:pt x="31" y="409"/>
                  </a:lnTo>
                  <a:lnTo>
                    <a:pt x="29" y="407"/>
                  </a:lnTo>
                  <a:lnTo>
                    <a:pt x="29" y="407"/>
                  </a:lnTo>
                  <a:lnTo>
                    <a:pt x="25" y="407"/>
                  </a:lnTo>
                  <a:lnTo>
                    <a:pt x="25" y="407"/>
                  </a:lnTo>
                  <a:lnTo>
                    <a:pt x="25" y="411"/>
                  </a:lnTo>
                  <a:lnTo>
                    <a:pt x="17" y="422"/>
                  </a:lnTo>
                  <a:lnTo>
                    <a:pt x="13" y="424"/>
                  </a:lnTo>
                  <a:lnTo>
                    <a:pt x="11" y="424"/>
                  </a:lnTo>
                  <a:lnTo>
                    <a:pt x="10" y="424"/>
                  </a:lnTo>
                  <a:lnTo>
                    <a:pt x="8" y="424"/>
                  </a:lnTo>
                  <a:lnTo>
                    <a:pt x="8" y="426"/>
                  </a:lnTo>
                  <a:lnTo>
                    <a:pt x="8" y="428"/>
                  </a:lnTo>
                  <a:lnTo>
                    <a:pt x="6" y="432"/>
                  </a:lnTo>
                  <a:lnTo>
                    <a:pt x="2" y="432"/>
                  </a:lnTo>
                  <a:lnTo>
                    <a:pt x="0" y="434"/>
                  </a:lnTo>
                  <a:lnTo>
                    <a:pt x="23" y="405"/>
                  </a:lnTo>
                  <a:lnTo>
                    <a:pt x="6" y="389"/>
                  </a:lnTo>
                  <a:lnTo>
                    <a:pt x="13" y="380"/>
                  </a:lnTo>
                  <a:lnTo>
                    <a:pt x="17" y="382"/>
                  </a:lnTo>
                  <a:lnTo>
                    <a:pt x="48" y="345"/>
                  </a:lnTo>
                  <a:lnTo>
                    <a:pt x="42" y="340"/>
                  </a:lnTo>
                  <a:lnTo>
                    <a:pt x="58" y="322"/>
                  </a:lnTo>
                  <a:lnTo>
                    <a:pt x="75" y="336"/>
                  </a:lnTo>
                  <a:lnTo>
                    <a:pt x="83" y="326"/>
                  </a:lnTo>
                  <a:lnTo>
                    <a:pt x="102" y="340"/>
                  </a:lnTo>
                  <a:lnTo>
                    <a:pt x="109" y="330"/>
                  </a:lnTo>
                  <a:lnTo>
                    <a:pt x="123" y="341"/>
                  </a:lnTo>
                  <a:lnTo>
                    <a:pt x="131" y="332"/>
                  </a:lnTo>
                  <a:lnTo>
                    <a:pt x="138" y="340"/>
                  </a:lnTo>
                  <a:lnTo>
                    <a:pt x="144" y="332"/>
                  </a:lnTo>
                  <a:lnTo>
                    <a:pt x="144" y="336"/>
                  </a:lnTo>
                  <a:lnTo>
                    <a:pt x="144" y="336"/>
                  </a:lnTo>
                  <a:lnTo>
                    <a:pt x="148" y="341"/>
                  </a:lnTo>
                  <a:lnTo>
                    <a:pt x="155" y="345"/>
                  </a:lnTo>
                  <a:lnTo>
                    <a:pt x="159" y="343"/>
                  </a:lnTo>
                  <a:lnTo>
                    <a:pt x="161" y="341"/>
                  </a:lnTo>
                  <a:lnTo>
                    <a:pt x="161" y="340"/>
                  </a:lnTo>
                  <a:lnTo>
                    <a:pt x="161" y="338"/>
                  </a:lnTo>
                  <a:lnTo>
                    <a:pt x="165" y="328"/>
                  </a:lnTo>
                  <a:lnTo>
                    <a:pt x="173" y="322"/>
                  </a:lnTo>
                  <a:lnTo>
                    <a:pt x="177" y="318"/>
                  </a:lnTo>
                  <a:lnTo>
                    <a:pt x="180" y="316"/>
                  </a:lnTo>
                  <a:lnTo>
                    <a:pt x="196" y="311"/>
                  </a:lnTo>
                  <a:lnTo>
                    <a:pt x="205" y="307"/>
                  </a:lnTo>
                  <a:lnTo>
                    <a:pt x="213" y="305"/>
                  </a:lnTo>
                  <a:lnTo>
                    <a:pt x="215" y="305"/>
                  </a:lnTo>
                  <a:lnTo>
                    <a:pt x="227" y="305"/>
                  </a:lnTo>
                  <a:lnTo>
                    <a:pt x="234" y="305"/>
                  </a:lnTo>
                  <a:lnTo>
                    <a:pt x="242" y="305"/>
                  </a:lnTo>
                  <a:lnTo>
                    <a:pt x="242" y="305"/>
                  </a:lnTo>
                  <a:lnTo>
                    <a:pt x="244" y="305"/>
                  </a:lnTo>
                  <a:lnTo>
                    <a:pt x="244" y="307"/>
                  </a:lnTo>
                  <a:lnTo>
                    <a:pt x="248" y="305"/>
                  </a:lnTo>
                  <a:lnTo>
                    <a:pt x="250" y="305"/>
                  </a:lnTo>
                  <a:lnTo>
                    <a:pt x="253" y="303"/>
                  </a:lnTo>
                  <a:lnTo>
                    <a:pt x="257" y="301"/>
                  </a:lnTo>
                  <a:lnTo>
                    <a:pt x="257" y="301"/>
                  </a:lnTo>
                  <a:lnTo>
                    <a:pt x="273" y="299"/>
                  </a:lnTo>
                  <a:lnTo>
                    <a:pt x="273" y="299"/>
                  </a:lnTo>
                  <a:lnTo>
                    <a:pt x="278" y="301"/>
                  </a:lnTo>
                  <a:lnTo>
                    <a:pt x="280" y="303"/>
                  </a:lnTo>
                  <a:lnTo>
                    <a:pt x="278" y="303"/>
                  </a:lnTo>
                  <a:lnTo>
                    <a:pt x="278" y="305"/>
                  </a:lnTo>
                  <a:lnTo>
                    <a:pt x="276" y="311"/>
                  </a:lnTo>
                  <a:lnTo>
                    <a:pt x="278" y="313"/>
                  </a:lnTo>
                  <a:lnTo>
                    <a:pt x="278" y="315"/>
                  </a:lnTo>
                  <a:lnTo>
                    <a:pt x="282" y="313"/>
                  </a:lnTo>
                  <a:lnTo>
                    <a:pt x="282" y="311"/>
                  </a:lnTo>
                  <a:lnTo>
                    <a:pt x="286" y="305"/>
                  </a:lnTo>
                  <a:lnTo>
                    <a:pt x="288" y="301"/>
                  </a:lnTo>
                  <a:lnTo>
                    <a:pt x="288" y="299"/>
                  </a:lnTo>
                  <a:lnTo>
                    <a:pt x="286" y="297"/>
                  </a:lnTo>
                  <a:lnTo>
                    <a:pt x="284" y="297"/>
                  </a:lnTo>
                  <a:lnTo>
                    <a:pt x="284" y="297"/>
                  </a:lnTo>
                  <a:lnTo>
                    <a:pt x="284" y="292"/>
                  </a:lnTo>
                  <a:lnTo>
                    <a:pt x="292" y="284"/>
                  </a:lnTo>
                  <a:lnTo>
                    <a:pt x="298" y="280"/>
                  </a:lnTo>
                  <a:lnTo>
                    <a:pt x="309" y="270"/>
                  </a:lnTo>
                  <a:lnTo>
                    <a:pt x="317" y="261"/>
                  </a:lnTo>
                  <a:lnTo>
                    <a:pt x="325" y="253"/>
                  </a:lnTo>
                  <a:lnTo>
                    <a:pt x="330" y="247"/>
                  </a:lnTo>
                  <a:lnTo>
                    <a:pt x="334" y="244"/>
                  </a:lnTo>
                  <a:lnTo>
                    <a:pt x="334" y="244"/>
                  </a:lnTo>
                  <a:lnTo>
                    <a:pt x="338" y="242"/>
                  </a:lnTo>
                  <a:lnTo>
                    <a:pt x="340" y="242"/>
                  </a:lnTo>
                  <a:lnTo>
                    <a:pt x="342" y="242"/>
                  </a:lnTo>
                  <a:lnTo>
                    <a:pt x="342" y="244"/>
                  </a:lnTo>
                  <a:lnTo>
                    <a:pt x="349" y="245"/>
                  </a:lnTo>
                  <a:lnTo>
                    <a:pt x="349" y="245"/>
                  </a:lnTo>
                  <a:lnTo>
                    <a:pt x="355" y="244"/>
                  </a:lnTo>
                  <a:lnTo>
                    <a:pt x="355" y="242"/>
                  </a:lnTo>
                  <a:lnTo>
                    <a:pt x="355" y="240"/>
                  </a:lnTo>
                  <a:lnTo>
                    <a:pt x="353" y="240"/>
                  </a:lnTo>
                  <a:lnTo>
                    <a:pt x="351" y="242"/>
                  </a:lnTo>
                  <a:lnTo>
                    <a:pt x="349" y="242"/>
                  </a:lnTo>
                  <a:lnTo>
                    <a:pt x="349" y="240"/>
                  </a:lnTo>
                  <a:lnTo>
                    <a:pt x="349" y="232"/>
                  </a:lnTo>
                  <a:lnTo>
                    <a:pt x="349" y="228"/>
                  </a:lnTo>
                  <a:lnTo>
                    <a:pt x="349" y="228"/>
                  </a:lnTo>
                  <a:lnTo>
                    <a:pt x="351" y="224"/>
                  </a:lnTo>
                  <a:lnTo>
                    <a:pt x="353" y="221"/>
                  </a:lnTo>
                  <a:lnTo>
                    <a:pt x="359" y="215"/>
                  </a:lnTo>
                  <a:lnTo>
                    <a:pt x="361" y="213"/>
                  </a:lnTo>
                  <a:lnTo>
                    <a:pt x="369" y="209"/>
                  </a:lnTo>
                  <a:lnTo>
                    <a:pt x="371" y="207"/>
                  </a:lnTo>
                  <a:lnTo>
                    <a:pt x="373" y="207"/>
                  </a:lnTo>
                  <a:lnTo>
                    <a:pt x="374" y="207"/>
                  </a:lnTo>
                  <a:lnTo>
                    <a:pt x="378" y="207"/>
                  </a:lnTo>
                  <a:lnTo>
                    <a:pt x="380" y="207"/>
                  </a:lnTo>
                  <a:lnTo>
                    <a:pt x="382" y="207"/>
                  </a:lnTo>
                  <a:lnTo>
                    <a:pt x="384" y="207"/>
                  </a:lnTo>
                  <a:lnTo>
                    <a:pt x="386" y="205"/>
                  </a:lnTo>
                  <a:lnTo>
                    <a:pt x="392" y="203"/>
                  </a:lnTo>
                  <a:lnTo>
                    <a:pt x="394" y="203"/>
                  </a:lnTo>
                  <a:lnTo>
                    <a:pt x="447" y="244"/>
                  </a:lnTo>
                  <a:lnTo>
                    <a:pt x="470" y="211"/>
                  </a:lnTo>
                  <a:lnTo>
                    <a:pt x="432" y="184"/>
                  </a:lnTo>
                  <a:lnTo>
                    <a:pt x="434" y="184"/>
                  </a:lnTo>
                  <a:lnTo>
                    <a:pt x="436" y="182"/>
                  </a:lnTo>
                  <a:lnTo>
                    <a:pt x="438" y="178"/>
                  </a:lnTo>
                  <a:lnTo>
                    <a:pt x="436" y="174"/>
                  </a:lnTo>
                  <a:lnTo>
                    <a:pt x="434" y="174"/>
                  </a:lnTo>
                  <a:lnTo>
                    <a:pt x="432" y="178"/>
                  </a:lnTo>
                  <a:lnTo>
                    <a:pt x="428" y="180"/>
                  </a:lnTo>
                  <a:lnTo>
                    <a:pt x="428" y="180"/>
                  </a:lnTo>
                  <a:lnTo>
                    <a:pt x="422" y="180"/>
                  </a:lnTo>
                  <a:lnTo>
                    <a:pt x="421" y="180"/>
                  </a:lnTo>
                  <a:lnTo>
                    <a:pt x="447" y="132"/>
                  </a:lnTo>
                  <a:lnTo>
                    <a:pt x="457" y="140"/>
                  </a:lnTo>
                  <a:lnTo>
                    <a:pt x="465" y="130"/>
                  </a:lnTo>
                  <a:lnTo>
                    <a:pt x="484" y="146"/>
                  </a:lnTo>
                  <a:lnTo>
                    <a:pt x="492" y="136"/>
                  </a:lnTo>
                  <a:lnTo>
                    <a:pt x="497" y="140"/>
                  </a:lnTo>
                  <a:lnTo>
                    <a:pt x="503" y="130"/>
                  </a:lnTo>
                  <a:lnTo>
                    <a:pt x="513" y="136"/>
                  </a:lnTo>
                  <a:lnTo>
                    <a:pt x="520" y="126"/>
                  </a:lnTo>
                  <a:lnTo>
                    <a:pt x="540" y="142"/>
                  </a:lnTo>
                  <a:lnTo>
                    <a:pt x="547" y="132"/>
                  </a:lnTo>
                  <a:lnTo>
                    <a:pt x="557" y="138"/>
                  </a:lnTo>
                  <a:lnTo>
                    <a:pt x="591" y="90"/>
                  </a:lnTo>
                  <a:lnTo>
                    <a:pt x="657" y="0"/>
                  </a:lnTo>
                  <a:lnTo>
                    <a:pt x="743" y="63"/>
                  </a:lnTo>
                  <a:lnTo>
                    <a:pt x="797" y="10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41" name="Freeform 6343"/>
            <p:cNvSpPr>
              <a:spLocks/>
            </p:cNvSpPr>
            <p:nvPr/>
          </p:nvSpPr>
          <p:spPr bwMode="auto">
            <a:xfrm>
              <a:off x="6935788" y="3068638"/>
              <a:ext cx="814388" cy="573088"/>
            </a:xfrm>
            <a:custGeom>
              <a:avLst/>
              <a:gdLst>
                <a:gd name="T0" fmla="*/ 492 w 513"/>
                <a:gd name="T1" fmla="*/ 177 h 361"/>
                <a:gd name="T2" fmla="*/ 430 w 513"/>
                <a:gd name="T3" fmla="*/ 288 h 361"/>
                <a:gd name="T4" fmla="*/ 394 w 513"/>
                <a:gd name="T5" fmla="*/ 279 h 361"/>
                <a:gd name="T6" fmla="*/ 348 w 513"/>
                <a:gd name="T7" fmla="*/ 361 h 361"/>
                <a:gd name="T8" fmla="*/ 329 w 513"/>
                <a:gd name="T9" fmla="*/ 357 h 361"/>
                <a:gd name="T10" fmla="*/ 215 w 513"/>
                <a:gd name="T11" fmla="*/ 286 h 361"/>
                <a:gd name="T12" fmla="*/ 210 w 513"/>
                <a:gd name="T13" fmla="*/ 275 h 361"/>
                <a:gd name="T14" fmla="*/ 164 w 513"/>
                <a:gd name="T15" fmla="*/ 281 h 361"/>
                <a:gd name="T16" fmla="*/ 156 w 513"/>
                <a:gd name="T17" fmla="*/ 281 h 361"/>
                <a:gd name="T18" fmla="*/ 148 w 513"/>
                <a:gd name="T19" fmla="*/ 273 h 361"/>
                <a:gd name="T20" fmla="*/ 142 w 513"/>
                <a:gd name="T21" fmla="*/ 269 h 361"/>
                <a:gd name="T22" fmla="*/ 140 w 513"/>
                <a:gd name="T23" fmla="*/ 267 h 361"/>
                <a:gd name="T24" fmla="*/ 139 w 513"/>
                <a:gd name="T25" fmla="*/ 265 h 361"/>
                <a:gd name="T26" fmla="*/ 139 w 513"/>
                <a:gd name="T27" fmla="*/ 265 h 361"/>
                <a:gd name="T28" fmla="*/ 133 w 513"/>
                <a:gd name="T29" fmla="*/ 263 h 361"/>
                <a:gd name="T30" fmla="*/ 129 w 513"/>
                <a:gd name="T31" fmla="*/ 261 h 361"/>
                <a:gd name="T32" fmla="*/ 127 w 513"/>
                <a:gd name="T33" fmla="*/ 260 h 361"/>
                <a:gd name="T34" fmla="*/ 125 w 513"/>
                <a:gd name="T35" fmla="*/ 252 h 361"/>
                <a:gd name="T36" fmla="*/ 123 w 513"/>
                <a:gd name="T37" fmla="*/ 252 h 361"/>
                <a:gd name="T38" fmla="*/ 123 w 513"/>
                <a:gd name="T39" fmla="*/ 248 h 361"/>
                <a:gd name="T40" fmla="*/ 121 w 513"/>
                <a:gd name="T41" fmla="*/ 248 h 361"/>
                <a:gd name="T42" fmla="*/ 119 w 513"/>
                <a:gd name="T43" fmla="*/ 252 h 361"/>
                <a:gd name="T44" fmla="*/ 116 w 513"/>
                <a:gd name="T45" fmla="*/ 252 h 361"/>
                <a:gd name="T46" fmla="*/ 106 w 513"/>
                <a:gd name="T47" fmla="*/ 250 h 361"/>
                <a:gd name="T48" fmla="*/ 102 w 513"/>
                <a:gd name="T49" fmla="*/ 250 h 361"/>
                <a:gd name="T50" fmla="*/ 100 w 513"/>
                <a:gd name="T51" fmla="*/ 248 h 361"/>
                <a:gd name="T52" fmla="*/ 98 w 513"/>
                <a:gd name="T53" fmla="*/ 248 h 361"/>
                <a:gd name="T54" fmla="*/ 98 w 513"/>
                <a:gd name="T55" fmla="*/ 248 h 361"/>
                <a:gd name="T56" fmla="*/ 96 w 513"/>
                <a:gd name="T57" fmla="*/ 250 h 361"/>
                <a:gd name="T58" fmla="*/ 100 w 513"/>
                <a:gd name="T59" fmla="*/ 242 h 361"/>
                <a:gd name="T60" fmla="*/ 94 w 513"/>
                <a:gd name="T61" fmla="*/ 210 h 361"/>
                <a:gd name="T62" fmla="*/ 52 w 513"/>
                <a:gd name="T63" fmla="*/ 70 h 361"/>
                <a:gd name="T64" fmla="*/ 100 w 513"/>
                <a:gd name="T65" fmla="*/ 0 h 361"/>
                <a:gd name="T66" fmla="*/ 165 w 513"/>
                <a:gd name="T67" fmla="*/ 33 h 361"/>
                <a:gd name="T68" fmla="*/ 334 w 513"/>
                <a:gd name="T69" fmla="*/ 58 h 361"/>
                <a:gd name="T70" fmla="*/ 427 w 513"/>
                <a:gd name="T71" fmla="*/ 93 h 361"/>
                <a:gd name="T72" fmla="*/ 513 w 513"/>
                <a:gd name="T73" fmla="*/ 142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13" h="361">
                  <a:moveTo>
                    <a:pt x="513" y="142"/>
                  </a:moveTo>
                  <a:lnTo>
                    <a:pt x="492" y="177"/>
                  </a:lnTo>
                  <a:lnTo>
                    <a:pt x="473" y="215"/>
                  </a:lnTo>
                  <a:lnTo>
                    <a:pt x="430" y="288"/>
                  </a:lnTo>
                  <a:lnTo>
                    <a:pt x="400" y="269"/>
                  </a:lnTo>
                  <a:lnTo>
                    <a:pt x="394" y="279"/>
                  </a:lnTo>
                  <a:lnTo>
                    <a:pt x="371" y="321"/>
                  </a:lnTo>
                  <a:lnTo>
                    <a:pt x="348" y="361"/>
                  </a:lnTo>
                  <a:lnTo>
                    <a:pt x="333" y="352"/>
                  </a:lnTo>
                  <a:lnTo>
                    <a:pt x="329" y="357"/>
                  </a:lnTo>
                  <a:lnTo>
                    <a:pt x="258" y="313"/>
                  </a:lnTo>
                  <a:lnTo>
                    <a:pt x="215" y="286"/>
                  </a:lnTo>
                  <a:lnTo>
                    <a:pt x="217" y="279"/>
                  </a:lnTo>
                  <a:lnTo>
                    <a:pt x="210" y="275"/>
                  </a:lnTo>
                  <a:lnTo>
                    <a:pt x="179" y="269"/>
                  </a:lnTo>
                  <a:lnTo>
                    <a:pt x="164" y="281"/>
                  </a:lnTo>
                  <a:lnTo>
                    <a:pt x="156" y="281"/>
                  </a:lnTo>
                  <a:lnTo>
                    <a:pt x="156" y="281"/>
                  </a:lnTo>
                  <a:lnTo>
                    <a:pt x="152" y="275"/>
                  </a:lnTo>
                  <a:lnTo>
                    <a:pt x="148" y="273"/>
                  </a:lnTo>
                  <a:lnTo>
                    <a:pt x="144" y="269"/>
                  </a:lnTo>
                  <a:lnTo>
                    <a:pt x="142" y="269"/>
                  </a:lnTo>
                  <a:lnTo>
                    <a:pt x="140" y="267"/>
                  </a:lnTo>
                  <a:lnTo>
                    <a:pt x="140" y="267"/>
                  </a:lnTo>
                  <a:lnTo>
                    <a:pt x="140" y="267"/>
                  </a:lnTo>
                  <a:lnTo>
                    <a:pt x="139" y="265"/>
                  </a:lnTo>
                  <a:lnTo>
                    <a:pt x="139" y="265"/>
                  </a:lnTo>
                  <a:lnTo>
                    <a:pt x="139" y="265"/>
                  </a:lnTo>
                  <a:lnTo>
                    <a:pt x="137" y="265"/>
                  </a:lnTo>
                  <a:lnTo>
                    <a:pt x="133" y="263"/>
                  </a:lnTo>
                  <a:lnTo>
                    <a:pt x="131" y="263"/>
                  </a:lnTo>
                  <a:lnTo>
                    <a:pt x="129" y="261"/>
                  </a:lnTo>
                  <a:lnTo>
                    <a:pt x="129" y="261"/>
                  </a:lnTo>
                  <a:lnTo>
                    <a:pt x="127" y="260"/>
                  </a:lnTo>
                  <a:lnTo>
                    <a:pt x="127" y="254"/>
                  </a:lnTo>
                  <a:lnTo>
                    <a:pt x="125" y="252"/>
                  </a:lnTo>
                  <a:lnTo>
                    <a:pt x="125" y="254"/>
                  </a:lnTo>
                  <a:lnTo>
                    <a:pt x="123" y="252"/>
                  </a:lnTo>
                  <a:lnTo>
                    <a:pt x="123" y="252"/>
                  </a:lnTo>
                  <a:lnTo>
                    <a:pt x="123" y="248"/>
                  </a:lnTo>
                  <a:lnTo>
                    <a:pt x="123" y="248"/>
                  </a:lnTo>
                  <a:lnTo>
                    <a:pt x="121" y="248"/>
                  </a:lnTo>
                  <a:lnTo>
                    <a:pt x="119" y="250"/>
                  </a:lnTo>
                  <a:lnTo>
                    <a:pt x="119" y="252"/>
                  </a:lnTo>
                  <a:lnTo>
                    <a:pt x="117" y="252"/>
                  </a:lnTo>
                  <a:lnTo>
                    <a:pt x="116" y="252"/>
                  </a:lnTo>
                  <a:lnTo>
                    <a:pt x="108" y="250"/>
                  </a:lnTo>
                  <a:lnTo>
                    <a:pt x="106" y="250"/>
                  </a:lnTo>
                  <a:lnTo>
                    <a:pt x="106" y="250"/>
                  </a:lnTo>
                  <a:lnTo>
                    <a:pt x="102" y="250"/>
                  </a:lnTo>
                  <a:lnTo>
                    <a:pt x="100" y="248"/>
                  </a:lnTo>
                  <a:lnTo>
                    <a:pt x="100" y="248"/>
                  </a:lnTo>
                  <a:lnTo>
                    <a:pt x="100" y="248"/>
                  </a:lnTo>
                  <a:lnTo>
                    <a:pt x="98" y="248"/>
                  </a:lnTo>
                  <a:lnTo>
                    <a:pt x="98" y="248"/>
                  </a:lnTo>
                  <a:lnTo>
                    <a:pt x="98" y="248"/>
                  </a:lnTo>
                  <a:lnTo>
                    <a:pt x="98" y="248"/>
                  </a:lnTo>
                  <a:lnTo>
                    <a:pt x="96" y="250"/>
                  </a:lnTo>
                  <a:lnTo>
                    <a:pt x="96" y="248"/>
                  </a:lnTo>
                  <a:lnTo>
                    <a:pt x="100" y="242"/>
                  </a:lnTo>
                  <a:lnTo>
                    <a:pt x="81" y="229"/>
                  </a:lnTo>
                  <a:lnTo>
                    <a:pt x="94" y="210"/>
                  </a:lnTo>
                  <a:lnTo>
                    <a:pt x="0" y="146"/>
                  </a:lnTo>
                  <a:lnTo>
                    <a:pt x="52" y="70"/>
                  </a:lnTo>
                  <a:lnTo>
                    <a:pt x="67" y="48"/>
                  </a:lnTo>
                  <a:lnTo>
                    <a:pt x="100" y="0"/>
                  </a:lnTo>
                  <a:lnTo>
                    <a:pt x="160" y="41"/>
                  </a:lnTo>
                  <a:lnTo>
                    <a:pt x="165" y="33"/>
                  </a:lnTo>
                  <a:lnTo>
                    <a:pt x="202" y="39"/>
                  </a:lnTo>
                  <a:lnTo>
                    <a:pt x="334" y="58"/>
                  </a:lnTo>
                  <a:lnTo>
                    <a:pt x="417" y="108"/>
                  </a:lnTo>
                  <a:lnTo>
                    <a:pt x="427" y="93"/>
                  </a:lnTo>
                  <a:lnTo>
                    <a:pt x="484" y="127"/>
                  </a:lnTo>
                  <a:lnTo>
                    <a:pt x="513" y="142"/>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42" name="Freeform 6344"/>
            <p:cNvSpPr>
              <a:spLocks/>
            </p:cNvSpPr>
            <p:nvPr/>
          </p:nvSpPr>
          <p:spPr bwMode="auto">
            <a:xfrm>
              <a:off x="6935788" y="3068638"/>
              <a:ext cx="814388" cy="573088"/>
            </a:xfrm>
            <a:custGeom>
              <a:avLst/>
              <a:gdLst>
                <a:gd name="T0" fmla="*/ 492 w 513"/>
                <a:gd name="T1" fmla="*/ 177 h 361"/>
                <a:gd name="T2" fmla="*/ 430 w 513"/>
                <a:gd name="T3" fmla="*/ 288 h 361"/>
                <a:gd name="T4" fmla="*/ 394 w 513"/>
                <a:gd name="T5" fmla="*/ 279 h 361"/>
                <a:gd name="T6" fmla="*/ 348 w 513"/>
                <a:gd name="T7" fmla="*/ 361 h 361"/>
                <a:gd name="T8" fmla="*/ 329 w 513"/>
                <a:gd name="T9" fmla="*/ 357 h 361"/>
                <a:gd name="T10" fmla="*/ 215 w 513"/>
                <a:gd name="T11" fmla="*/ 286 h 361"/>
                <a:gd name="T12" fmla="*/ 210 w 513"/>
                <a:gd name="T13" fmla="*/ 275 h 361"/>
                <a:gd name="T14" fmla="*/ 164 w 513"/>
                <a:gd name="T15" fmla="*/ 281 h 361"/>
                <a:gd name="T16" fmla="*/ 156 w 513"/>
                <a:gd name="T17" fmla="*/ 281 h 361"/>
                <a:gd name="T18" fmla="*/ 148 w 513"/>
                <a:gd name="T19" fmla="*/ 273 h 361"/>
                <a:gd name="T20" fmla="*/ 142 w 513"/>
                <a:gd name="T21" fmla="*/ 269 h 361"/>
                <a:gd name="T22" fmla="*/ 140 w 513"/>
                <a:gd name="T23" fmla="*/ 267 h 361"/>
                <a:gd name="T24" fmla="*/ 139 w 513"/>
                <a:gd name="T25" fmla="*/ 265 h 361"/>
                <a:gd name="T26" fmla="*/ 139 w 513"/>
                <a:gd name="T27" fmla="*/ 265 h 361"/>
                <a:gd name="T28" fmla="*/ 133 w 513"/>
                <a:gd name="T29" fmla="*/ 263 h 361"/>
                <a:gd name="T30" fmla="*/ 129 w 513"/>
                <a:gd name="T31" fmla="*/ 261 h 361"/>
                <a:gd name="T32" fmla="*/ 127 w 513"/>
                <a:gd name="T33" fmla="*/ 260 h 361"/>
                <a:gd name="T34" fmla="*/ 125 w 513"/>
                <a:gd name="T35" fmla="*/ 252 h 361"/>
                <a:gd name="T36" fmla="*/ 123 w 513"/>
                <a:gd name="T37" fmla="*/ 252 h 361"/>
                <a:gd name="T38" fmla="*/ 123 w 513"/>
                <a:gd name="T39" fmla="*/ 248 h 361"/>
                <a:gd name="T40" fmla="*/ 121 w 513"/>
                <a:gd name="T41" fmla="*/ 248 h 361"/>
                <a:gd name="T42" fmla="*/ 119 w 513"/>
                <a:gd name="T43" fmla="*/ 252 h 361"/>
                <a:gd name="T44" fmla="*/ 116 w 513"/>
                <a:gd name="T45" fmla="*/ 252 h 361"/>
                <a:gd name="T46" fmla="*/ 106 w 513"/>
                <a:gd name="T47" fmla="*/ 250 h 361"/>
                <a:gd name="T48" fmla="*/ 102 w 513"/>
                <a:gd name="T49" fmla="*/ 250 h 361"/>
                <a:gd name="T50" fmla="*/ 100 w 513"/>
                <a:gd name="T51" fmla="*/ 248 h 361"/>
                <a:gd name="T52" fmla="*/ 98 w 513"/>
                <a:gd name="T53" fmla="*/ 248 h 361"/>
                <a:gd name="T54" fmla="*/ 98 w 513"/>
                <a:gd name="T55" fmla="*/ 248 h 361"/>
                <a:gd name="T56" fmla="*/ 96 w 513"/>
                <a:gd name="T57" fmla="*/ 250 h 361"/>
                <a:gd name="T58" fmla="*/ 100 w 513"/>
                <a:gd name="T59" fmla="*/ 242 h 361"/>
                <a:gd name="T60" fmla="*/ 94 w 513"/>
                <a:gd name="T61" fmla="*/ 210 h 361"/>
                <a:gd name="T62" fmla="*/ 52 w 513"/>
                <a:gd name="T63" fmla="*/ 70 h 361"/>
                <a:gd name="T64" fmla="*/ 100 w 513"/>
                <a:gd name="T65" fmla="*/ 0 h 361"/>
                <a:gd name="T66" fmla="*/ 165 w 513"/>
                <a:gd name="T67" fmla="*/ 33 h 361"/>
                <a:gd name="T68" fmla="*/ 334 w 513"/>
                <a:gd name="T69" fmla="*/ 58 h 361"/>
                <a:gd name="T70" fmla="*/ 427 w 513"/>
                <a:gd name="T71" fmla="*/ 93 h 361"/>
                <a:gd name="T72" fmla="*/ 513 w 513"/>
                <a:gd name="T73" fmla="*/ 142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13" h="361">
                  <a:moveTo>
                    <a:pt x="513" y="142"/>
                  </a:moveTo>
                  <a:lnTo>
                    <a:pt x="492" y="177"/>
                  </a:lnTo>
                  <a:lnTo>
                    <a:pt x="473" y="215"/>
                  </a:lnTo>
                  <a:lnTo>
                    <a:pt x="430" y="288"/>
                  </a:lnTo>
                  <a:lnTo>
                    <a:pt x="400" y="269"/>
                  </a:lnTo>
                  <a:lnTo>
                    <a:pt x="394" y="279"/>
                  </a:lnTo>
                  <a:lnTo>
                    <a:pt x="371" y="321"/>
                  </a:lnTo>
                  <a:lnTo>
                    <a:pt x="348" y="361"/>
                  </a:lnTo>
                  <a:lnTo>
                    <a:pt x="333" y="352"/>
                  </a:lnTo>
                  <a:lnTo>
                    <a:pt x="329" y="357"/>
                  </a:lnTo>
                  <a:lnTo>
                    <a:pt x="258" y="313"/>
                  </a:lnTo>
                  <a:lnTo>
                    <a:pt x="215" y="286"/>
                  </a:lnTo>
                  <a:lnTo>
                    <a:pt x="217" y="279"/>
                  </a:lnTo>
                  <a:lnTo>
                    <a:pt x="210" y="275"/>
                  </a:lnTo>
                  <a:lnTo>
                    <a:pt x="179" y="269"/>
                  </a:lnTo>
                  <a:lnTo>
                    <a:pt x="164" y="281"/>
                  </a:lnTo>
                  <a:lnTo>
                    <a:pt x="156" y="281"/>
                  </a:lnTo>
                  <a:lnTo>
                    <a:pt x="156" y="281"/>
                  </a:lnTo>
                  <a:lnTo>
                    <a:pt x="152" y="275"/>
                  </a:lnTo>
                  <a:lnTo>
                    <a:pt x="148" y="273"/>
                  </a:lnTo>
                  <a:lnTo>
                    <a:pt x="144" y="269"/>
                  </a:lnTo>
                  <a:lnTo>
                    <a:pt x="142" y="269"/>
                  </a:lnTo>
                  <a:lnTo>
                    <a:pt x="140" y="267"/>
                  </a:lnTo>
                  <a:lnTo>
                    <a:pt x="140" y="267"/>
                  </a:lnTo>
                  <a:lnTo>
                    <a:pt x="140" y="267"/>
                  </a:lnTo>
                  <a:lnTo>
                    <a:pt x="139" y="265"/>
                  </a:lnTo>
                  <a:lnTo>
                    <a:pt x="139" y="265"/>
                  </a:lnTo>
                  <a:lnTo>
                    <a:pt x="139" y="265"/>
                  </a:lnTo>
                  <a:lnTo>
                    <a:pt x="137" y="265"/>
                  </a:lnTo>
                  <a:lnTo>
                    <a:pt x="133" y="263"/>
                  </a:lnTo>
                  <a:lnTo>
                    <a:pt x="131" y="263"/>
                  </a:lnTo>
                  <a:lnTo>
                    <a:pt x="129" y="261"/>
                  </a:lnTo>
                  <a:lnTo>
                    <a:pt x="129" y="261"/>
                  </a:lnTo>
                  <a:lnTo>
                    <a:pt x="127" y="260"/>
                  </a:lnTo>
                  <a:lnTo>
                    <a:pt x="127" y="254"/>
                  </a:lnTo>
                  <a:lnTo>
                    <a:pt x="125" y="252"/>
                  </a:lnTo>
                  <a:lnTo>
                    <a:pt x="125" y="254"/>
                  </a:lnTo>
                  <a:lnTo>
                    <a:pt x="123" y="252"/>
                  </a:lnTo>
                  <a:lnTo>
                    <a:pt x="123" y="252"/>
                  </a:lnTo>
                  <a:lnTo>
                    <a:pt x="123" y="248"/>
                  </a:lnTo>
                  <a:lnTo>
                    <a:pt x="123" y="248"/>
                  </a:lnTo>
                  <a:lnTo>
                    <a:pt x="121" y="248"/>
                  </a:lnTo>
                  <a:lnTo>
                    <a:pt x="119" y="250"/>
                  </a:lnTo>
                  <a:lnTo>
                    <a:pt x="119" y="252"/>
                  </a:lnTo>
                  <a:lnTo>
                    <a:pt x="117" y="252"/>
                  </a:lnTo>
                  <a:lnTo>
                    <a:pt x="116" y="252"/>
                  </a:lnTo>
                  <a:lnTo>
                    <a:pt x="108" y="250"/>
                  </a:lnTo>
                  <a:lnTo>
                    <a:pt x="106" y="250"/>
                  </a:lnTo>
                  <a:lnTo>
                    <a:pt x="106" y="250"/>
                  </a:lnTo>
                  <a:lnTo>
                    <a:pt x="102" y="250"/>
                  </a:lnTo>
                  <a:lnTo>
                    <a:pt x="100" y="248"/>
                  </a:lnTo>
                  <a:lnTo>
                    <a:pt x="100" y="248"/>
                  </a:lnTo>
                  <a:lnTo>
                    <a:pt x="100" y="248"/>
                  </a:lnTo>
                  <a:lnTo>
                    <a:pt x="98" y="248"/>
                  </a:lnTo>
                  <a:lnTo>
                    <a:pt x="98" y="248"/>
                  </a:lnTo>
                  <a:lnTo>
                    <a:pt x="98" y="248"/>
                  </a:lnTo>
                  <a:lnTo>
                    <a:pt x="98" y="248"/>
                  </a:lnTo>
                  <a:lnTo>
                    <a:pt x="96" y="250"/>
                  </a:lnTo>
                  <a:lnTo>
                    <a:pt x="96" y="248"/>
                  </a:lnTo>
                  <a:lnTo>
                    <a:pt x="100" y="242"/>
                  </a:lnTo>
                  <a:lnTo>
                    <a:pt x="81" y="229"/>
                  </a:lnTo>
                  <a:lnTo>
                    <a:pt x="94" y="210"/>
                  </a:lnTo>
                  <a:lnTo>
                    <a:pt x="0" y="146"/>
                  </a:lnTo>
                  <a:lnTo>
                    <a:pt x="52" y="70"/>
                  </a:lnTo>
                  <a:lnTo>
                    <a:pt x="67" y="48"/>
                  </a:lnTo>
                  <a:lnTo>
                    <a:pt x="100" y="0"/>
                  </a:lnTo>
                  <a:lnTo>
                    <a:pt x="160" y="41"/>
                  </a:lnTo>
                  <a:lnTo>
                    <a:pt x="165" y="33"/>
                  </a:lnTo>
                  <a:lnTo>
                    <a:pt x="202" y="39"/>
                  </a:lnTo>
                  <a:lnTo>
                    <a:pt x="334" y="58"/>
                  </a:lnTo>
                  <a:lnTo>
                    <a:pt x="417" y="108"/>
                  </a:lnTo>
                  <a:lnTo>
                    <a:pt x="427" y="93"/>
                  </a:lnTo>
                  <a:lnTo>
                    <a:pt x="484" y="127"/>
                  </a:lnTo>
                  <a:lnTo>
                    <a:pt x="513" y="14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43" name="Freeform 6345"/>
            <p:cNvSpPr>
              <a:spLocks noEditPoints="1"/>
            </p:cNvSpPr>
            <p:nvPr/>
          </p:nvSpPr>
          <p:spPr bwMode="auto">
            <a:xfrm>
              <a:off x="5700713" y="1560513"/>
              <a:ext cx="1223963" cy="973138"/>
            </a:xfrm>
            <a:custGeom>
              <a:avLst/>
              <a:gdLst>
                <a:gd name="T0" fmla="*/ 446 w 771"/>
                <a:gd name="T1" fmla="*/ 476 h 613"/>
                <a:gd name="T2" fmla="*/ 467 w 771"/>
                <a:gd name="T3" fmla="*/ 484 h 613"/>
                <a:gd name="T4" fmla="*/ 37 w 771"/>
                <a:gd name="T5" fmla="*/ 77 h 613"/>
                <a:gd name="T6" fmla="*/ 75 w 771"/>
                <a:gd name="T7" fmla="*/ 121 h 613"/>
                <a:gd name="T8" fmla="*/ 96 w 771"/>
                <a:gd name="T9" fmla="*/ 146 h 613"/>
                <a:gd name="T10" fmla="*/ 93 w 771"/>
                <a:gd name="T11" fmla="*/ 175 h 613"/>
                <a:gd name="T12" fmla="*/ 106 w 771"/>
                <a:gd name="T13" fmla="*/ 208 h 613"/>
                <a:gd name="T14" fmla="*/ 131 w 771"/>
                <a:gd name="T15" fmla="*/ 240 h 613"/>
                <a:gd name="T16" fmla="*/ 108 w 771"/>
                <a:gd name="T17" fmla="*/ 244 h 613"/>
                <a:gd name="T18" fmla="*/ 75 w 771"/>
                <a:gd name="T19" fmla="*/ 229 h 613"/>
                <a:gd name="T20" fmla="*/ 54 w 771"/>
                <a:gd name="T21" fmla="*/ 229 h 613"/>
                <a:gd name="T22" fmla="*/ 58 w 771"/>
                <a:gd name="T23" fmla="*/ 196 h 613"/>
                <a:gd name="T24" fmla="*/ 56 w 771"/>
                <a:gd name="T25" fmla="*/ 173 h 613"/>
                <a:gd name="T26" fmla="*/ 35 w 771"/>
                <a:gd name="T27" fmla="*/ 123 h 613"/>
                <a:gd name="T28" fmla="*/ 0 w 771"/>
                <a:gd name="T29" fmla="*/ 100 h 613"/>
                <a:gd name="T30" fmla="*/ 29 w 771"/>
                <a:gd name="T31" fmla="*/ 71 h 613"/>
                <a:gd name="T32" fmla="*/ 315 w 771"/>
                <a:gd name="T33" fmla="*/ 121 h 613"/>
                <a:gd name="T34" fmla="*/ 319 w 771"/>
                <a:gd name="T35" fmla="*/ 104 h 613"/>
                <a:gd name="T36" fmla="*/ 348 w 771"/>
                <a:gd name="T37" fmla="*/ 2 h 613"/>
                <a:gd name="T38" fmla="*/ 515 w 771"/>
                <a:gd name="T39" fmla="*/ 71 h 613"/>
                <a:gd name="T40" fmla="*/ 619 w 771"/>
                <a:gd name="T41" fmla="*/ 123 h 613"/>
                <a:gd name="T42" fmla="*/ 751 w 771"/>
                <a:gd name="T43" fmla="*/ 396 h 613"/>
                <a:gd name="T44" fmla="*/ 634 w 771"/>
                <a:gd name="T45" fmla="*/ 549 h 613"/>
                <a:gd name="T46" fmla="*/ 513 w 771"/>
                <a:gd name="T47" fmla="*/ 586 h 613"/>
                <a:gd name="T48" fmla="*/ 442 w 771"/>
                <a:gd name="T49" fmla="*/ 507 h 613"/>
                <a:gd name="T50" fmla="*/ 465 w 771"/>
                <a:gd name="T51" fmla="*/ 499 h 613"/>
                <a:gd name="T52" fmla="*/ 469 w 771"/>
                <a:gd name="T53" fmla="*/ 519 h 613"/>
                <a:gd name="T54" fmla="*/ 513 w 771"/>
                <a:gd name="T55" fmla="*/ 547 h 613"/>
                <a:gd name="T56" fmla="*/ 559 w 771"/>
                <a:gd name="T57" fmla="*/ 536 h 613"/>
                <a:gd name="T58" fmla="*/ 580 w 771"/>
                <a:gd name="T59" fmla="*/ 492 h 613"/>
                <a:gd name="T60" fmla="*/ 577 w 771"/>
                <a:gd name="T61" fmla="*/ 442 h 613"/>
                <a:gd name="T62" fmla="*/ 598 w 771"/>
                <a:gd name="T63" fmla="*/ 446 h 613"/>
                <a:gd name="T64" fmla="*/ 613 w 771"/>
                <a:gd name="T65" fmla="*/ 448 h 613"/>
                <a:gd name="T66" fmla="*/ 636 w 771"/>
                <a:gd name="T67" fmla="*/ 411 h 613"/>
                <a:gd name="T68" fmla="*/ 623 w 771"/>
                <a:gd name="T69" fmla="*/ 405 h 613"/>
                <a:gd name="T70" fmla="*/ 600 w 771"/>
                <a:gd name="T71" fmla="*/ 398 h 613"/>
                <a:gd name="T72" fmla="*/ 559 w 771"/>
                <a:gd name="T73" fmla="*/ 390 h 613"/>
                <a:gd name="T74" fmla="*/ 507 w 771"/>
                <a:gd name="T75" fmla="*/ 398 h 613"/>
                <a:gd name="T76" fmla="*/ 517 w 771"/>
                <a:gd name="T77" fmla="*/ 369 h 613"/>
                <a:gd name="T78" fmla="*/ 496 w 771"/>
                <a:gd name="T79" fmla="*/ 365 h 613"/>
                <a:gd name="T80" fmla="*/ 469 w 771"/>
                <a:gd name="T81" fmla="*/ 327 h 613"/>
                <a:gd name="T82" fmla="*/ 421 w 771"/>
                <a:gd name="T83" fmla="*/ 302 h 613"/>
                <a:gd name="T84" fmla="*/ 367 w 771"/>
                <a:gd name="T85" fmla="*/ 231 h 613"/>
                <a:gd name="T86" fmla="*/ 379 w 771"/>
                <a:gd name="T87" fmla="*/ 196 h 613"/>
                <a:gd name="T88" fmla="*/ 381 w 771"/>
                <a:gd name="T89" fmla="*/ 167 h 613"/>
                <a:gd name="T90" fmla="*/ 386 w 771"/>
                <a:gd name="T91" fmla="*/ 150 h 613"/>
                <a:gd name="T92" fmla="*/ 410 w 771"/>
                <a:gd name="T93" fmla="*/ 162 h 613"/>
                <a:gd name="T94" fmla="*/ 419 w 771"/>
                <a:gd name="T95" fmla="*/ 142 h 613"/>
                <a:gd name="T96" fmla="*/ 394 w 771"/>
                <a:gd name="T97" fmla="*/ 112 h 613"/>
                <a:gd name="T98" fmla="*/ 373 w 771"/>
                <a:gd name="T99" fmla="*/ 60 h 613"/>
                <a:gd name="T100" fmla="*/ 396 w 771"/>
                <a:gd name="T101" fmla="*/ 48 h 613"/>
                <a:gd name="T102" fmla="*/ 490 w 771"/>
                <a:gd name="T103" fmla="*/ 66 h 613"/>
                <a:gd name="T104" fmla="*/ 507 w 771"/>
                <a:gd name="T105" fmla="*/ 81 h 613"/>
                <a:gd name="T106" fmla="*/ 517 w 771"/>
                <a:gd name="T107" fmla="*/ 96 h 613"/>
                <a:gd name="T108" fmla="*/ 531 w 771"/>
                <a:gd name="T109" fmla="*/ 108 h 613"/>
                <a:gd name="T110" fmla="*/ 527 w 771"/>
                <a:gd name="T111" fmla="*/ 89 h 613"/>
                <a:gd name="T112" fmla="*/ 534 w 771"/>
                <a:gd name="T113" fmla="*/ 77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71" h="613">
                  <a:moveTo>
                    <a:pt x="467" y="486"/>
                  </a:moveTo>
                  <a:lnTo>
                    <a:pt x="465" y="490"/>
                  </a:lnTo>
                  <a:lnTo>
                    <a:pt x="461" y="494"/>
                  </a:lnTo>
                  <a:lnTo>
                    <a:pt x="459" y="494"/>
                  </a:lnTo>
                  <a:lnTo>
                    <a:pt x="458" y="492"/>
                  </a:lnTo>
                  <a:lnTo>
                    <a:pt x="456" y="490"/>
                  </a:lnTo>
                  <a:lnTo>
                    <a:pt x="450" y="486"/>
                  </a:lnTo>
                  <a:lnTo>
                    <a:pt x="448" y="484"/>
                  </a:lnTo>
                  <a:lnTo>
                    <a:pt x="446" y="480"/>
                  </a:lnTo>
                  <a:lnTo>
                    <a:pt x="446" y="476"/>
                  </a:lnTo>
                  <a:lnTo>
                    <a:pt x="448" y="476"/>
                  </a:lnTo>
                  <a:lnTo>
                    <a:pt x="452" y="476"/>
                  </a:lnTo>
                  <a:lnTo>
                    <a:pt x="456" y="476"/>
                  </a:lnTo>
                  <a:lnTo>
                    <a:pt x="459" y="476"/>
                  </a:lnTo>
                  <a:lnTo>
                    <a:pt x="459" y="478"/>
                  </a:lnTo>
                  <a:lnTo>
                    <a:pt x="461" y="480"/>
                  </a:lnTo>
                  <a:lnTo>
                    <a:pt x="463" y="482"/>
                  </a:lnTo>
                  <a:lnTo>
                    <a:pt x="463" y="484"/>
                  </a:lnTo>
                  <a:lnTo>
                    <a:pt x="465" y="482"/>
                  </a:lnTo>
                  <a:lnTo>
                    <a:pt x="467" y="484"/>
                  </a:lnTo>
                  <a:lnTo>
                    <a:pt x="467" y="486"/>
                  </a:lnTo>
                  <a:close/>
                  <a:moveTo>
                    <a:pt x="45" y="64"/>
                  </a:moveTo>
                  <a:lnTo>
                    <a:pt x="45" y="66"/>
                  </a:lnTo>
                  <a:lnTo>
                    <a:pt x="43" y="68"/>
                  </a:lnTo>
                  <a:lnTo>
                    <a:pt x="43" y="69"/>
                  </a:lnTo>
                  <a:lnTo>
                    <a:pt x="41" y="69"/>
                  </a:lnTo>
                  <a:lnTo>
                    <a:pt x="37" y="71"/>
                  </a:lnTo>
                  <a:lnTo>
                    <a:pt x="37" y="73"/>
                  </a:lnTo>
                  <a:lnTo>
                    <a:pt x="37" y="75"/>
                  </a:lnTo>
                  <a:lnTo>
                    <a:pt x="37" y="77"/>
                  </a:lnTo>
                  <a:lnTo>
                    <a:pt x="39" y="83"/>
                  </a:lnTo>
                  <a:lnTo>
                    <a:pt x="43" y="91"/>
                  </a:lnTo>
                  <a:lnTo>
                    <a:pt x="48" y="102"/>
                  </a:lnTo>
                  <a:lnTo>
                    <a:pt x="50" y="108"/>
                  </a:lnTo>
                  <a:lnTo>
                    <a:pt x="52" y="112"/>
                  </a:lnTo>
                  <a:lnTo>
                    <a:pt x="56" y="117"/>
                  </a:lnTo>
                  <a:lnTo>
                    <a:pt x="58" y="119"/>
                  </a:lnTo>
                  <a:lnTo>
                    <a:pt x="62" y="119"/>
                  </a:lnTo>
                  <a:lnTo>
                    <a:pt x="66" y="119"/>
                  </a:lnTo>
                  <a:lnTo>
                    <a:pt x="75" y="121"/>
                  </a:lnTo>
                  <a:lnTo>
                    <a:pt x="81" y="123"/>
                  </a:lnTo>
                  <a:lnTo>
                    <a:pt x="89" y="125"/>
                  </a:lnTo>
                  <a:lnTo>
                    <a:pt x="91" y="127"/>
                  </a:lnTo>
                  <a:lnTo>
                    <a:pt x="91" y="129"/>
                  </a:lnTo>
                  <a:lnTo>
                    <a:pt x="93" y="133"/>
                  </a:lnTo>
                  <a:lnTo>
                    <a:pt x="95" y="133"/>
                  </a:lnTo>
                  <a:lnTo>
                    <a:pt x="96" y="135"/>
                  </a:lnTo>
                  <a:lnTo>
                    <a:pt x="96" y="137"/>
                  </a:lnTo>
                  <a:lnTo>
                    <a:pt x="96" y="139"/>
                  </a:lnTo>
                  <a:lnTo>
                    <a:pt x="96" y="146"/>
                  </a:lnTo>
                  <a:lnTo>
                    <a:pt x="96" y="148"/>
                  </a:lnTo>
                  <a:lnTo>
                    <a:pt x="98" y="150"/>
                  </a:lnTo>
                  <a:lnTo>
                    <a:pt x="98" y="152"/>
                  </a:lnTo>
                  <a:lnTo>
                    <a:pt x="98" y="156"/>
                  </a:lnTo>
                  <a:lnTo>
                    <a:pt x="93" y="163"/>
                  </a:lnTo>
                  <a:lnTo>
                    <a:pt x="91" y="165"/>
                  </a:lnTo>
                  <a:lnTo>
                    <a:pt x="91" y="167"/>
                  </a:lnTo>
                  <a:lnTo>
                    <a:pt x="91" y="169"/>
                  </a:lnTo>
                  <a:lnTo>
                    <a:pt x="91" y="171"/>
                  </a:lnTo>
                  <a:lnTo>
                    <a:pt x="93" y="175"/>
                  </a:lnTo>
                  <a:lnTo>
                    <a:pt x="95" y="179"/>
                  </a:lnTo>
                  <a:lnTo>
                    <a:pt x="98" y="185"/>
                  </a:lnTo>
                  <a:lnTo>
                    <a:pt x="102" y="188"/>
                  </a:lnTo>
                  <a:lnTo>
                    <a:pt x="102" y="190"/>
                  </a:lnTo>
                  <a:lnTo>
                    <a:pt x="102" y="194"/>
                  </a:lnTo>
                  <a:lnTo>
                    <a:pt x="102" y="196"/>
                  </a:lnTo>
                  <a:lnTo>
                    <a:pt x="102" y="198"/>
                  </a:lnTo>
                  <a:lnTo>
                    <a:pt x="102" y="200"/>
                  </a:lnTo>
                  <a:lnTo>
                    <a:pt x="102" y="202"/>
                  </a:lnTo>
                  <a:lnTo>
                    <a:pt x="106" y="208"/>
                  </a:lnTo>
                  <a:lnTo>
                    <a:pt x="108" y="208"/>
                  </a:lnTo>
                  <a:lnTo>
                    <a:pt x="110" y="211"/>
                  </a:lnTo>
                  <a:lnTo>
                    <a:pt x="112" y="213"/>
                  </a:lnTo>
                  <a:lnTo>
                    <a:pt x="112" y="215"/>
                  </a:lnTo>
                  <a:lnTo>
                    <a:pt x="120" y="223"/>
                  </a:lnTo>
                  <a:lnTo>
                    <a:pt x="121" y="225"/>
                  </a:lnTo>
                  <a:lnTo>
                    <a:pt x="123" y="227"/>
                  </a:lnTo>
                  <a:lnTo>
                    <a:pt x="127" y="231"/>
                  </a:lnTo>
                  <a:lnTo>
                    <a:pt x="125" y="231"/>
                  </a:lnTo>
                  <a:lnTo>
                    <a:pt x="131" y="240"/>
                  </a:lnTo>
                  <a:lnTo>
                    <a:pt x="135" y="244"/>
                  </a:lnTo>
                  <a:lnTo>
                    <a:pt x="135" y="246"/>
                  </a:lnTo>
                  <a:lnTo>
                    <a:pt x="129" y="248"/>
                  </a:lnTo>
                  <a:lnTo>
                    <a:pt x="123" y="250"/>
                  </a:lnTo>
                  <a:lnTo>
                    <a:pt x="120" y="252"/>
                  </a:lnTo>
                  <a:lnTo>
                    <a:pt x="116" y="252"/>
                  </a:lnTo>
                  <a:lnTo>
                    <a:pt x="112" y="252"/>
                  </a:lnTo>
                  <a:lnTo>
                    <a:pt x="112" y="250"/>
                  </a:lnTo>
                  <a:lnTo>
                    <a:pt x="110" y="246"/>
                  </a:lnTo>
                  <a:lnTo>
                    <a:pt x="108" y="244"/>
                  </a:lnTo>
                  <a:lnTo>
                    <a:pt x="106" y="240"/>
                  </a:lnTo>
                  <a:lnTo>
                    <a:pt x="104" y="238"/>
                  </a:lnTo>
                  <a:lnTo>
                    <a:pt x="100" y="234"/>
                  </a:lnTo>
                  <a:lnTo>
                    <a:pt x="96" y="233"/>
                  </a:lnTo>
                  <a:lnTo>
                    <a:pt x="93" y="231"/>
                  </a:lnTo>
                  <a:lnTo>
                    <a:pt x="89" y="229"/>
                  </a:lnTo>
                  <a:lnTo>
                    <a:pt x="87" y="229"/>
                  </a:lnTo>
                  <a:lnTo>
                    <a:pt x="83" y="229"/>
                  </a:lnTo>
                  <a:lnTo>
                    <a:pt x="79" y="229"/>
                  </a:lnTo>
                  <a:lnTo>
                    <a:pt x="75" y="229"/>
                  </a:lnTo>
                  <a:lnTo>
                    <a:pt x="73" y="229"/>
                  </a:lnTo>
                  <a:lnTo>
                    <a:pt x="71" y="229"/>
                  </a:lnTo>
                  <a:lnTo>
                    <a:pt x="70" y="231"/>
                  </a:lnTo>
                  <a:lnTo>
                    <a:pt x="68" y="231"/>
                  </a:lnTo>
                  <a:lnTo>
                    <a:pt x="68" y="233"/>
                  </a:lnTo>
                  <a:lnTo>
                    <a:pt x="64" y="236"/>
                  </a:lnTo>
                  <a:lnTo>
                    <a:pt x="56" y="236"/>
                  </a:lnTo>
                  <a:lnTo>
                    <a:pt x="54" y="231"/>
                  </a:lnTo>
                  <a:lnTo>
                    <a:pt x="52" y="229"/>
                  </a:lnTo>
                  <a:lnTo>
                    <a:pt x="54" y="229"/>
                  </a:lnTo>
                  <a:lnTo>
                    <a:pt x="56" y="229"/>
                  </a:lnTo>
                  <a:lnTo>
                    <a:pt x="60" y="219"/>
                  </a:lnTo>
                  <a:lnTo>
                    <a:pt x="62" y="215"/>
                  </a:lnTo>
                  <a:lnTo>
                    <a:pt x="62" y="213"/>
                  </a:lnTo>
                  <a:lnTo>
                    <a:pt x="62" y="210"/>
                  </a:lnTo>
                  <a:lnTo>
                    <a:pt x="60" y="204"/>
                  </a:lnTo>
                  <a:lnTo>
                    <a:pt x="60" y="202"/>
                  </a:lnTo>
                  <a:lnTo>
                    <a:pt x="60" y="200"/>
                  </a:lnTo>
                  <a:lnTo>
                    <a:pt x="58" y="200"/>
                  </a:lnTo>
                  <a:lnTo>
                    <a:pt x="58" y="196"/>
                  </a:lnTo>
                  <a:lnTo>
                    <a:pt x="60" y="196"/>
                  </a:lnTo>
                  <a:lnTo>
                    <a:pt x="58" y="192"/>
                  </a:lnTo>
                  <a:lnTo>
                    <a:pt x="58" y="190"/>
                  </a:lnTo>
                  <a:lnTo>
                    <a:pt x="56" y="190"/>
                  </a:lnTo>
                  <a:lnTo>
                    <a:pt x="54" y="188"/>
                  </a:lnTo>
                  <a:lnTo>
                    <a:pt x="50" y="185"/>
                  </a:lnTo>
                  <a:lnTo>
                    <a:pt x="50" y="183"/>
                  </a:lnTo>
                  <a:lnTo>
                    <a:pt x="52" y="183"/>
                  </a:lnTo>
                  <a:lnTo>
                    <a:pt x="54" y="177"/>
                  </a:lnTo>
                  <a:lnTo>
                    <a:pt x="56" y="173"/>
                  </a:lnTo>
                  <a:lnTo>
                    <a:pt x="56" y="171"/>
                  </a:lnTo>
                  <a:lnTo>
                    <a:pt x="56" y="165"/>
                  </a:lnTo>
                  <a:lnTo>
                    <a:pt x="54" y="158"/>
                  </a:lnTo>
                  <a:lnTo>
                    <a:pt x="54" y="156"/>
                  </a:lnTo>
                  <a:lnTo>
                    <a:pt x="50" y="144"/>
                  </a:lnTo>
                  <a:lnTo>
                    <a:pt x="45" y="135"/>
                  </a:lnTo>
                  <a:lnTo>
                    <a:pt x="43" y="133"/>
                  </a:lnTo>
                  <a:lnTo>
                    <a:pt x="41" y="129"/>
                  </a:lnTo>
                  <a:lnTo>
                    <a:pt x="37" y="125"/>
                  </a:lnTo>
                  <a:lnTo>
                    <a:pt x="35" y="123"/>
                  </a:lnTo>
                  <a:lnTo>
                    <a:pt x="23" y="119"/>
                  </a:lnTo>
                  <a:lnTo>
                    <a:pt x="22" y="119"/>
                  </a:lnTo>
                  <a:lnTo>
                    <a:pt x="22" y="121"/>
                  </a:lnTo>
                  <a:lnTo>
                    <a:pt x="20" y="121"/>
                  </a:lnTo>
                  <a:lnTo>
                    <a:pt x="16" y="121"/>
                  </a:lnTo>
                  <a:lnTo>
                    <a:pt x="10" y="119"/>
                  </a:lnTo>
                  <a:lnTo>
                    <a:pt x="8" y="117"/>
                  </a:lnTo>
                  <a:lnTo>
                    <a:pt x="6" y="112"/>
                  </a:lnTo>
                  <a:lnTo>
                    <a:pt x="2" y="104"/>
                  </a:lnTo>
                  <a:lnTo>
                    <a:pt x="0" y="100"/>
                  </a:lnTo>
                  <a:lnTo>
                    <a:pt x="2" y="92"/>
                  </a:lnTo>
                  <a:lnTo>
                    <a:pt x="4" y="91"/>
                  </a:lnTo>
                  <a:lnTo>
                    <a:pt x="4" y="89"/>
                  </a:lnTo>
                  <a:lnTo>
                    <a:pt x="8" y="83"/>
                  </a:lnTo>
                  <a:lnTo>
                    <a:pt x="14" y="77"/>
                  </a:lnTo>
                  <a:lnTo>
                    <a:pt x="18" y="75"/>
                  </a:lnTo>
                  <a:lnTo>
                    <a:pt x="23" y="73"/>
                  </a:lnTo>
                  <a:lnTo>
                    <a:pt x="27" y="73"/>
                  </a:lnTo>
                  <a:lnTo>
                    <a:pt x="29" y="73"/>
                  </a:lnTo>
                  <a:lnTo>
                    <a:pt x="29" y="71"/>
                  </a:lnTo>
                  <a:lnTo>
                    <a:pt x="33" y="68"/>
                  </a:lnTo>
                  <a:lnTo>
                    <a:pt x="35" y="66"/>
                  </a:lnTo>
                  <a:lnTo>
                    <a:pt x="35" y="68"/>
                  </a:lnTo>
                  <a:lnTo>
                    <a:pt x="37" y="66"/>
                  </a:lnTo>
                  <a:lnTo>
                    <a:pt x="39" y="64"/>
                  </a:lnTo>
                  <a:lnTo>
                    <a:pt x="41" y="60"/>
                  </a:lnTo>
                  <a:lnTo>
                    <a:pt x="43" y="62"/>
                  </a:lnTo>
                  <a:lnTo>
                    <a:pt x="43" y="64"/>
                  </a:lnTo>
                  <a:lnTo>
                    <a:pt x="45" y="64"/>
                  </a:lnTo>
                  <a:close/>
                  <a:moveTo>
                    <a:pt x="315" y="121"/>
                  </a:moveTo>
                  <a:lnTo>
                    <a:pt x="312" y="119"/>
                  </a:lnTo>
                  <a:lnTo>
                    <a:pt x="310" y="117"/>
                  </a:lnTo>
                  <a:lnTo>
                    <a:pt x="308" y="114"/>
                  </a:lnTo>
                  <a:lnTo>
                    <a:pt x="308" y="112"/>
                  </a:lnTo>
                  <a:lnTo>
                    <a:pt x="308" y="108"/>
                  </a:lnTo>
                  <a:lnTo>
                    <a:pt x="310" y="106"/>
                  </a:lnTo>
                  <a:lnTo>
                    <a:pt x="312" y="104"/>
                  </a:lnTo>
                  <a:lnTo>
                    <a:pt x="313" y="104"/>
                  </a:lnTo>
                  <a:lnTo>
                    <a:pt x="317" y="104"/>
                  </a:lnTo>
                  <a:lnTo>
                    <a:pt x="319" y="104"/>
                  </a:lnTo>
                  <a:lnTo>
                    <a:pt x="323" y="106"/>
                  </a:lnTo>
                  <a:lnTo>
                    <a:pt x="325" y="108"/>
                  </a:lnTo>
                  <a:lnTo>
                    <a:pt x="327" y="112"/>
                  </a:lnTo>
                  <a:lnTo>
                    <a:pt x="325" y="115"/>
                  </a:lnTo>
                  <a:lnTo>
                    <a:pt x="325" y="117"/>
                  </a:lnTo>
                  <a:lnTo>
                    <a:pt x="323" y="119"/>
                  </a:lnTo>
                  <a:lnTo>
                    <a:pt x="319" y="121"/>
                  </a:lnTo>
                  <a:lnTo>
                    <a:pt x="315" y="121"/>
                  </a:lnTo>
                  <a:close/>
                  <a:moveTo>
                    <a:pt x="348" y="4"/>
                  </a:moveTo>
                  <a:lnTo>
                    <a:pt x="348" y="2"/>
                  </a:lnTo>
                  <a:lnTo>
                    <a:pt x="348" y="0"/>
                  </a:lnTo>
                  <a:lnTo>
                    <a:pt x="350" y="0"/>
                  </a:lnTo>
                  <a:lnTo>
                    <a:pt x="352" y="2"/>
                  </a:lnTo>
                  <a:lnTo>
                    <a:pt x="350" y="4"/>
                  </a:lnTo>
                  <a:lnTo>
                    <a:pt x="348" y="4"/>
                  </a:lnTo>
                  <a:close/>
                  <a:moveTo>
                    <a:pt x="515" y="77"/>
                  </a:moveTo>
                  <a:lnTo>
                    <a:pt x="513" y="75"/>
                  </a:lnTo>
                  <a:lnTo>
                    <a:pt x="513" y="73"/>
                  </a:lnTo>
                  <a:lnTo>
                    <a:pt x="513" y="71"/>
                  </a:lnTo>
                  <a:lnTo>
                    <a:pt x="515" y="71"/>
                  </a:lnTo>
                  <a:lnTo>
                    <a:pt x="517" y="71"/>
                  </a:lnTo>
                  <a:lnTo>
                    <a:pt x="519" y="73"/>
                  </a:lnTo>
                  <a:lnTo>
                    <a:pt x="521" y="73"/>
                  </a:lnTo>
                  <a:lnTo>
                    <a:pt x="521" y="75"/>
                  </a:lnTo>
                  <a:lnTo>
                    <a:pt x="523" y="75"/>
                  </a:lnTo>
                  <a:lnTo>
                    <a:pt x="523" y="77"/>
                  </a:lnTo>
                  <a:lnTo>
                    <a:pt x="519" y="75"/>
                  </a:lnTo>
                  <a:lnTo>
                    <a:pt x="517" y="75"/>
                  </a:lnTo>
                  <a:lnTo>
                    <a:pt x="515" y="77"/>
                  </a:lnTo>
                  <a:close/>
                  <a:moveTo>
                    <a:pt x="619" y="123"/>
                  </a:moveTo>
                  <a:lnTo>
                    <a:pt x="588" y="158"/>
                  </a:lnTo>
                  <a:lnTo>
                    <a:pt x="592" y="160"/>
                  </a:lnTo>
                  <a:lnTo>
                    <a:pt x="563" y="194"/>
                  </a:lnTo>
                  <a:lnTo>
                    <a:pt x="575" y="206"/>
                  </a:lnTo>
                  <a:lnTo>
                    <a:pt x="561" y="223"/>
                  </a:lnTo>
                  <a:lnTo>
                    <a:pt x="571" y="231"/>
                  </a:lnTo>
                  <a:lnTo>
                    <a:pt x="555" y="248"/>
                  </a:lnTo>
                  <a:lnTo>
                    <a:pt x="636" y="317"/>
                  </a:lnTo>
                  <a:lnTo>
                    <a:pt x="744" y="403"/>
                  </a:lnTo>
                  <a:lnTo>
                    <a:pt x="751" y="396"/>
                  </a:lnTo>
                  <a:lnTo>
                    <a:pt x="761" y="403"/>
                  </a:lnTo>
                  <a:lnTo>
                    <a:pt x="771" y="411"/>
                  </a:lnTo>
                  <a:lnTo>
                    <a:pt x="749" y="438"/>
                  </a:lnTo>
                  <a:lnTo>
                    <a:pt x="740" y="430"/>
                  </a:lnTo>
                  <a:lnTo>
                    <a:pt x="713" y="465"/>
                  </a:lnTo>
                  <a:lnTo>
                    <a:pt x="703" y="457"/>
                  </a:lnTo>
                  <a:lnTo>
                    <a:pt x="690" y="474"/>
                  </a:lnTo>
                  <a:lnTo>
                    <a:pt x="678" y="467"/>
                  </a:lnTo>
                  <a:lnTo>
                    <a:pt x="623" y="540"/>
                  </a:lnTo>
                  <a:lnTo>
                    <a:pt x="634" y="549"/>
                  </a:lnTo>
                  <a:lnTo>
                    <a:pt x="613" y="578"/>
                  </a:lnTo>
                  <a:lnTo>
                    <a:pt x="602" y="568"/>
                  </a:lnTo>
                  <a:lnTo>
                    <a:pt x="596" y="578"/>
                  </a:lnTo>
                  <a:lnTo>
                    <a:pt x="586" y="570"/>
                  </a:lnTo>
                  <a:lnTo>
                    <a:pt x="579" y="580"/>
                  </a:lnTo>
                  <a:lnTo>
                    <a:pt x="559" y="565"/>
                  </a:lnTo>
                  <a:lnTo>
                    <a:pt x="554" y="572"/>
                  </a:lnTo>
                  <a:lnTo>
                    <a:pt x="542" y="565"/>
                  </a:lnTo>
                  <a:lnTo>
                    <a:pt x="521" y="591"/>
                  </a:lnTo>
                  <a:lnTo>
                    <a:pt x="513" y="586"/>
                  </a:lnTo>
                  <a:lnTo>
                    <a:pt x="490" y="613"/>
                  </a:lnTo>
                  <a:lnTo>
                    <a:pt x="433" y="565"/>
                  </a:lnTo>
                  <a:lnTo>
                    <a:pt x="440" y="555"/>
                  </a:lnTo>
                  <a:lnTo>
                    <a:pt x="431" y="547"/>
                  </a:lnTo>
                  <a:lnTo>
                    <a:pt x="438" y="538"/>
                  </a:lnTo>
                  <a:lnTo>
                    <a:pt x="429" y="530"/>
                  </a:lnTo>
                  <a:lnTo>
                    <a:pt x="436" y="522"/>
                  </a:lnTo>
                  <a:lnTo>
                    <a:pt x="427" y="513"/>
                  </a:lnTo>
                  <a:lnTo>
                    <a:pt x="442" y="509"/>
                  </a:lnTo>
                  <a:lnTo>
                    <a:pt x="442" y="507"/>
                  </a:lnTo>
                  <a:lnTo>
                    <a:pt x="444" y="507"/>
                  </a:lnTo>
                  <a:lnTo>
                    <a:pt x="446" y="505"/>
                  </a:lnTo>
                  <a:lnTo>
                    <a:pt x="450" y="505"/>
                  </a:lnTo>
                  <a:lnTo>
                    <a:pt x="454" y="503"/>
                  </a:lnTo>
                  <a:lnTo>
                    <a:pt x="458" y="503"/>
                  </a:lnTo>
                  <a:lnTo>
                    <a:pt x="459" y="503"/>
                  </a:lnTo>
                  <a:lnTo>
                    <a:pt x="461" y="503"/>
                  </a:lnTo>
                  <a:lnTo>
                    <a:pt x="463" y="499"/>
                  </a:lnTo>
                  <a:lnTo>
                    <a:pt x="463" y="497"/>
                  </a:lnTo>
                  <a:lnTo>
                    <a:pt x="465" y="499"/>
                  </a:lnTo>
                  <a:lnTo>
                    <a:pt x="467" y="503"/>
                  </a:lnTo>
                  <a:lnTo>
                    <a:pt x="469" y="505"/>
                  </a:lnTo>
                  <a:lnTo>
                    <a:pt x="469" y="507"/>
                  </a:lnTo>
                  <a:lnTo>
                    <a:pt x="471" y="509"/>
                  </a:lnTo>
                  <a:lnTo>
                    <a:pt x="473" y="509"/>
                  </a:lnTo>
                  <a:lnTo>
                    <a:pt x="471" y="513"/>
                  </a:lnTo>
                  <a:lnTo>
                    <a:pt x="471" y="515"/>
                  </a:lnTo>
                  <a:lnTo>
                    <a:pt x="469" y="515"/>
                  </a:lnTo>
                  <a:lnTo>
                    <a:pt x="469" y="517"/>
                  </a:lnTo>
                  <a:lnTo>
                    <a:pt x="469" y="519"/>
                  </a:lnTo>
                  <a:lnTo>
                    <a:pt x="473" y="522"/>
                  </a:lnTo>
                  <a:lnTo>
                    <a:pt x="479" y="526"/>
                  </a:lnTo>
                  <a:lnTo>
                    <a:pt x="482" y="528"/>
                  </a:lnTo>
                  <a:lnTo>
                    <a:pt x="486" y="530"/>
                  </a:lnTo>
                  <a:lnTo>
                    <a:pt x="488" y="530"/>
                  </a:lnTo>
                  <a:lnTo>
                    <a:pt x="490" y="536"/>
                  </a:lnTo>
                  <a:lnTo>
                    <a:pt x="492" y="538"/>
                  </a:lnTo>
                  <a:lnTo>
                    <a:pt x="498" y="542"/>
                  </a:lnTo>
                  <a:lnTo>
                    <a:pt x="506" y="545"/>
                  </a:lnTo>
                  <a:lnTo>
                    <a:pt x="513" y="547"/>
                  </a:lnTo>
                  <a:lnTo>
                    <a:pt x="517" y="549"/>
                  </a:lnTo>
                  <a:lnTo>
                    <a:pt x="519" y="549"/>
                  </a:lnTo>
                  <a:lnTo>
                    <a:pt x="521" y="547"/>
                  </a:lnTo>
                  <a:lnTo>
                    <a:pt x="523" y="545"/>
                  </a:lnTo>
                  <a:lnTo>
                    <a:pt x="529" y="545"/>
                  </a:lnTo>
                  <a:lnTo>
                    <a:pt x="540" y="544"/>
                  </a:lnTo>
                  <a:lnTo>
                    <a:pt x="542" y="544"/>
                  </a:lnTo>
                  <a:lnTo>
                    <a:pt x="554" y="540"/>
                  </a:lnTo>
                  <a:lnTo>
                    <a:pt x="555" y="538"/>
                  </a:lnTo>
                  <a:lnTo>
                    <a:pt x="559" y="536"/>
                  </a:lnTo>
                  <a:lnTo>
                    <a:pt x="561" y="534"/>
                  </a:lnTo>
                  <a:lnTo>
                    <a:pt x="565" y="530"/>
                  </a:lnTo>
                  <a:lnTo>
                    <a:pt x="565" y="526"/>
                  </a:lnTo>
                  <a:lnTo>
                    <a:pt x="567" y="520"/>
                  </a:lnTo>
                  <a:lnTo>
                    <a:pt x="571" y="515"/>
                  </a:lnTo>
                  <a:lnTo>
                    <a:pt x="571" y="511"/>
                  </a:lnTo>
                  <a:lnTo>
                    <a:pt x="571" y="509"/>
                  </a:lnTo>
                  <a:lnTo>
                    <a:pt x="575" y="501"/>
                  </a:lnTo>
                  <a:lnTo>
                    <a:pt x="577" y="496"/>
                  </a:lnTo>
                  <a:lnTo>
                    <a:pt x="580" y="492"/>
                  </a:lnTo>
                  <a:lnTo>
                    <a:pt x="584" y="486"/>
                  </a:lnTo>
                  <a:lnTo>
                    <a:pt x="586" y="486"/>
                  </a:lnTo>
                  <a:lnTo>
                    <a:pt x="586" y="484"/>
                  </a:lnTo>
                  <a:lnTo>
                    <a:pt x="588" y="480"/>
                  </a:lnTo>
                  <a:lnTo>
                    <a:pt x="586" y="457"/>
                  </a:lnTo>
                  <a:lnTo>
                    <a:pt x="586" y="451"/>
                  </a:lnTo>
                  <a:lnTo>
                    <a:pt x="584" y="449"/>
                  </a:lnTo>
                  <a:lnTo>
                    <a:pt x="582" y="444"/>
                  </a:lnTo>
                  <a:lnTo>
                    <a:pt x="579" y="442"/>
                  </a:lnTo>
                  <a:lnTo>
                    <a:pt x="577" y="442"/>
                  </a:lnTo>
                  <a:lnTo>
                    <a:pt x="577" y="440"/>
                  </a:lnTo>
                  <a:lnTo>
                    <a:pt x="584" y="434"/>
                  </a:lnTo>
                  <a:lnTo>
                    <a:pt x="586" y="432"/>
                  </a:lnTo>
                  <a:lnTo>
                    <a:pt x="592" y="434"/>
                  </a:lnTo>
                  <a:lnTo>
                    <a:pt x="594" y="434"/>
                  </a:lnTo>
                  <a:lnTo>
                    <a:pt x="592" y="434"/>
                  </a:lnTo>
                  <a:lnTo>
                    <a:pt x="594" y="436"/>
                  </a:lnTo>
                  <a:lnTo>
                    <a:pt x="594" y="438"/>
                  </a:lnTo>
                  <a:lnTo>
                    <a:pt x="598" y="444"/>
                  </a:lnTo>
                  <a:lnTo>
                    <a:pt x="598" y="446"/>
                  </a:lnTo>
                  <a:lnTo>
                    <a:pt x="600" y="446"/>
                  </a:lnTo>
                  <a:lnTo>
                    <a:pt x="603" y="449"/>
                  </a:lnTo>
                  <a:lnTo>
                    <a:pt x="607" y="451"/>
                  </a:lnTo>
                  <a:lnTo>
                    <a:pt x="609" y="451"/>
                  </a:lnTo>
                  <a:lnTo>
                    <a:pt x="609" y="449"/>
                  </a:lnTo>
                  <a:lnTo>
                    <a:pt x="609" y="448"/>
                  </a:lnTo>
                  <a:lnTo>
                    <a:pt x="607" y="448"/>
                  </a:lnTo>
                  <a:lnTo>
                    <a:pt x="609" y="448"/>
                  </a:lnTo>
                  <a:lnTo>
                    <a:pt x="609" y="446"/>
                  </a:lnTo>
                  <a:lnTo>
                    <a:pt x="613" y="448"/>
                  </a:lnTo>
                  <a:lnTo>
                    <a:pt x="613" y="449"/>
                  </a:lnTo>
                  <a:lnTo>
                    <a:pt x="615" y="449"/>
                  </a:lnTo>
                  <a:lnTo>
                    <a:pt x="627" y="449"/>
                  </a:lnTo>
                  <a:lnTo>
                    <a:pt x="628" y="448"/>
                  </a:lnTo>
                  <a:lnTo>
                    <a:pt x="634" y="442"/>
                  </a:lnTo>
                  <a:lnTo>
                    <a:pt x="636" y="438"/>
                  </a:lnTo>
                  <a:lnTo>
                    <a:pt x="638" y="428"/>
                  </a:lnTo>
                  <a:lnTo>
                    <a:pt x="638" y="423"/>
                  </a:lnTo>
                  <a:lnTo>
                    <a:pt x="636" y="419"/>
                  </a:lnTo>
                  <a:lnTo>
                    <a:pt x="636" y="411"/>
                  </a:lnTo>
                  <a:lnTo>
                    <a:pt x="634" y="409"/>
                  </a:lnTo>
                  <a:lnTo>
                    <a:pt x="634" y="407"/>
                  </a:lnTo>
                  <a:lnTo>
                    <a:pt x="636" y="405"/>
                  </a:lnTo>
                  <a:lnTo>
                    <a:pt x="636" y="403"/>
                  </a:lnTo>
                  <a:lnTo>
                    <a:pt x="636" y="401"/>
                  </a:lnTo>
                  <a:lnTo>
                    <a:pt x="634" y="401"/>
                  </a:lnTo>
                  <a:lnTo>
                    <a:pt x="632" y="403"/>
                  </a:lnTo>
                  <a:lnTo>
                    <a:pt x="630" y="405"/>
                  </a:lnTo>
                  <a:lnTo>
                    <a:pt x="627" y="405"/>
                  </a:lnTo>
                  <a:lnTo>
                    <a:pt x="623" y="405"/>
                  </a:lnTo>
                  <a:lnTo>
                    <a:pt x="621" y="405"/>
                  </a:lnTo>
                  <a:lnTo>
                    <a:pt x="617" y="407"/>
                  </a:lnTo>
                  <a:lnTo>
                    <a:pt x="615" y="407"/>
                  </a:lnTo>
                  <a:lnTo>
                    <a:pt x="615" y="409"/>
                  </a:lnTo>
                  <a:lnTo>
                    <a:pt x="613" y="409"/>
                  </a:lnTo>
                  <a:lnTo>
                    <a:pt x="609" y="409"/>
                  </a:lnTo>
                  <a:lnTo>
                    <a:pt x="603" y="405"/>
                  </a:lnTo>
                  <a:lnTo>
                    <a:pt x="602" y="401"/>
                  </a:lnTo>
                  <a:lnTo>
                    <a:pt x="600" y="400"/>
                  </a:lnTo>
                  <a:lnTo>
                    <a:pt x="600" y="398"/>
                  </a:lnTo>
                  <a:lnTo>
                    <a:pt x="600" y="396"/>
                  </a:lnTo>
                  <a:lnTo>
                    <a:pt x="582" y="396"/>
                  </a:lnTo>
                  <a:lnTo>
                    <a:pt x="579" y="394"/>
                  </a:lnTo>
                  <a:lnTo>
                    <a:pt x="571" y="388"/>
                  </a:lnTo>
                  <a:lnTo>
                    <a:pt x="569" y="388"/>
                  </a:lnTo>
                  <a:lnTo>
                    <a:pt x="567" y="386"/>
                  </a:lnTo>
                  <a:lnTo>
                    <a:pt x="565" y="386"/>
                  </a:lnTo>
                  <a:lnTo>
                    <a:pt x="563" y="388"/>
                  </a:lnTo>
                  <a:lnTo>
                    <a:pt x="561" y="388"/>
                  </a:lnTo>
                  <a:lnTo>
                    <a:pt x="559" y="390"/>
                  </a:lnTo>
                  <a:lnTo>
                    <a:pt x="555" y="390"/>
                  </a:lnTo>
                  <a:lnTo>
                    <a:pt x="552" y="388"/>
                  </a:lnTo>
                  <a:lnTo>
                    <a:pt x="536" y="386"/>
                  </a:lnTo>
                  <a:lnTo>
                    <a:pt x="534" y="388"/>
                  </a:lnTo>
                  <a:lnTo>
                    <a:pt x="527" y="390"/>
                  </a:lnTo>
                  <a:lnTo>
                    <a:pt x="527" y="392"/>
                  </a:lnTo>
                  <a:lnTo>
                    <a:pt x="519" y="398"/>
                  </a:lnTo>
                  <a:lnTo>
                    <a:pt x="517" y="398"/>
                  </a:lnTo>
                  <a:lnTo>
                    <a:pt x="513" y="398"/>
                  </a:lnTo>
                  <a:lnTo>
                    <a:pt x="507" y="398"/>
                  </a:lnTo>
                  <a:lnTo>
                    <a:pt x="507" y="396"/>
                  </a:lnTo>
                  <a:lnTo>
                    <a:pt x="507" y="394"/>
                  </a:lnTo>
                  <a:lnTo>
                    <a:pt x="509" y="392"/>
                  </a:lnTo>
                  <a:lnTo>
                    <a:pt x="511" y="392"/>
                  </a:lnTo>
                  <a:lnTo>
                    <a:pt x="511" y="390"/>
                  </a:lnTo>
                  <a:lnTo>
                    <a:pt x="513" y="388"/>
                  </a:lnTo>
                  <a:lnTo>
                    <a:pt x="513" y="384"/>
                  </a:lnTo>
                  <a:lnTo>
                    <a:pt x="517" y="380"/>
                  </a:lnTo>
                  <a:lnTo>
                    <a:pt x="519" y="377"/>
                  </a:lnTo>
                  <a:lnTo>
                    <a:pt x="517" y="369"/>
                  </a:lnTo>
                  <a:lnTo>
                    <a:pt x="513" y="365"/>
                  </a:lnTo>
                  <a:lnTo>
                    <a:pt x="511" y="367"/>
                  </a:lnTo>
                  <a:lnTo>
                    <a:pt x="511" y="369"/>
                  </a:lnTo>
                  <a:lnTo>
                    <a:pt x="507" y="373"/>
                  </a:lnTo>
                  <a:lnTo>
                    <a:pt x="502" y="375"/>
                  </a:lnTo>
                  <a:lnTo>
                    <a:pt x="498" y="377"/>
                  </a:lnTo>
                  <a:lnTo>
                    <a:pt x="496" y="375"/>
                  </a:lnTo>
                  <a:lnTo>
                    <a:pt x="494" y="375"/>
                  </a:lnTo>
                  <a:lnTo>
                    <a:pt x="494" y="369"/>
                  </a:lnTo>
                  <a:lnTo>
                    <a:pt x="496" y="365"/>
                  </a:lnTo>
                  <a:lnTo>
                    <a:pt x="496" y="363"/>
                  </a:lnTo>
                  <a:lnTo>
                    <a:pt x="496" y="355"/>
                  </a:lnTo>
                  <a:lnTo>
                    <a:pt x="494" y="352"/>
                  </a:lnTo>
                  <a:lnTo>
                    <a:pt x="492" y="350"/>
                  </a:lnTo>
                  <a:lnTo>
                    <a:pt x="488" y="340"/>
                  </a:lnTo>
                  <a:lnTo>
                    <a:pt x="486" y="338"/>
                  </a:lnTo>
                  <a:lnTo>
                    <a:pt x="479" y="330"/>
                  </a:lnTo>
                  <a:lnTo>
                    <a:pt x="477" y="329"/>
                  </a:lnTo>
                  <a:lnTo>
                    <a:pt x="475" y="329"/>
                  </a:lnTo>
                  <a:lnTo>
                    <a:pt x="469" y="327"/>
                  </a:lnTo>
                  <a:lnTo>
                    <a:pt x="469" y="325"/>
                  </a:lnTo>
                  <a:lnTo>
                    <a:pt x="467" y="323"/>
                  </a:lnTo>
                  <a:lnTo>
                    <a:pt x="465" y="321"/>
                  </a:lnTo>
                  <a:lnTo>
                    <a:pt x="461" y="317"/>
                  </a:lnTo>
                  <a:lnTo>
                    <a:pt x="458" y="313"/>
                  </a:lnTo>
                  <a:lnTo>
                    <a:pt x="454" y="311"/>
                  </a:lnTo>
                  <a:lnTo>
                    <a:pt x="448" y="307"/>
                  </a:lnTo>
                  <a:lnTo>
                    <a:pt x="442" y="307"/>
                  </a:lnTo>
                  <a:lnTo>
                    <a:pt x="438" y="306"/>
                  </a:lnTo>
                  <a:lnTo>
                    <a:pt x="421" y="302"/>
                  </a:lnTo>
                  <a:lnTo>
                    <a:pt x="419" y="302"/>
                  </a:lnTo>
                  <a:lnTo>
                    <a:pt x="417" y="300"/>
                  </a:lnTo>
                  <a:lnTo>
                    <a:pt x="410" y="294"/>
                  </a:lnTo>
                  <a:lnTo>
                    <a:pt x="404" y="282"/>
                  </a:lnTo>
                  <a:lnTo>
                    <a:pt x="396" y="271"/>
                  </a:lnTo>
                  <a:lnTo>
                    <a:pt x="392" y="263"/>
                  </a:lnTo>
                  <a:lnTo>
                    <a:pt x="385" y="254"/>
                  </a:lnTo>
                  <a:lnTo>
                    <a:pt x="381" y="250"/>
                  </a:lnTo>
                  <a:lnTo>
                    <a:pt x="377" y="244"/>
                  </a:lnTo>
                  <a:lnTo>
                    <a:pt x="367" y="231"/>
                  </a:lnTo>
                  <a:lnTo>
                    <a:pt x="365" y="229"/>
                  </a:lnTo>
                  <a:lnTo>
                    <a:pt x="363" y="215"/>
                  </a:lnTo>
                  <a:lnTo>
                    <a:pt x="363" y="213"/>
                  </a:lnTo>
                  <a:lnTo>
                    <a:pt x="365" y="208"/>
                  </a:lnTo>
                  <a:lnTo>
                    <a:pt x="367" y="204"/>
                  </a:lnTo>
                  <a:lnTo>
                    <a:pt x="373" y="198"/>
                  </a:lnTo>
                  <a:lnTo>
                    <a:pt x="373" y="196"/>
                  </a:lnTo>
                  <a:lnTo>
                    <a:pt x="377" y="198"/>
                  </a:lnTo>
                  <a:lnTo>
                    <a:pt x="379" y="198"/>
                  </a:lnTo>
                  <a:lnTo>
                    <a:pt x="379" y="196"/>
                  </a:lnTo>
                  <a:lnTo>
                    <a:pt x="381" y="196"/>
                  </a:lnTo>
                  <a:lnTo>
                    <a:pt x="383" y="194"/>
                  </a:lnTo>
                  <a:lnTo>
                    <a:pt x="383" y="192"/>
                  </a:lnTo>
                  <a:lnTo>
                    <a:pt x="383" y="190"/>
                  </a:lnTo>
                  <a:lnTo>
                    <a:pt x="385" y="181"/>
                  </a:lnTo>
                  <a:lnTo>
                    <a:pt x="383" y="177"/>
                  </a:lnTo>
                  <a:lnTo>
                    <a:pt x="383" y="175"/>
                  </a:lnTo>
                  <a:lnTo>
                    <a:pt x="381" y="173"/>
                  </a:lnTo>
                  <a:lnTo>
                    <a:pt x="381" y="169"/>
                  </a:lnTo>
                  <a:lnTo>
                    <a:pt x="381" y="167"/>
                  </a:lnTo>
                  <a:lnTo>
                    <a:pt x="383" y="167"/>
                  </a:lnTo>
                  <a:lnTo>
                    <a:pt x="385" y="165"/>
                  </a:lnTo>
                  <a:lnTo>
                    <a:pt x="385" y="162"/>
                  </a:lnTo>
                  <a:lnTo>
                    <a:pt x="383" y="156"/>
                  </a:lnTo>
                  <a:lnTo>
                    <a:pt x="383" y="152"/>
                  </a:lnTo>
                  <a:lnTo>
                    <a:pt x="383" y="150"/>
                  </a:lnTo>
                  <a:lnTo>
                    <a:pt x="383" y="146"/>
                  </a:lnTo>
                  <a:lnTo>
                    <a:pt x="385" y="146"/>
                  </a:lnTo>
                  <a:lnTo>
                    <a:pt x="386" y="148"/>
                  </a:lnTo>
                  <a:lnTo>
                    <a:pt x="386" y="150"/>
                  </a:lnTo>
                  <a:lnTo>
                    <a:pt x="386" y="152"/>
                  </a:lnTo>
                  <a:lnTo>
                    <a:pt x="388" y="156"/>
                  </a:lnTo>
                  <a:lnTo>
                    <a:pt x="392" y="160"/>
                  </a:lnTo>
                  <a:lnTo>
                    <a:pt x="394" y="160"/>
                  </a:lnTo>
                  <a:lnTo>
                    <a:pt x="396" y="160"/>
                  </a:lnTo>
                  <a:lnTo>
                    <a:pt x="398" y="160"/>
                  </a:lnTo>
                  <a:lnTo>
                    <a:pt x="404" y="162"/>
                  </a:lnTo>
                  <a:lnTo>
                    <a:pt x="406" y="162"/>
                  </a:lnTo>
                  <a:lnTo>
                    <a:pt x="408" y="162"/>
                  </a:lnTo>
                  <a:lnTo>
                    <a:pt x="410" y="162"/>
                  </a:lnTo>
                  <a:lnTo>
                    <a:pt x="410" y="160"/>
                  </a:lnTo>
                  <a:lnTo>
                    <a:pt x="411" y="156"/>
                  </a:lnTo>
                  <a:lnTo>
                    <a:pt x="413" y="156"/>
                  </a:lnTo>
                  <a:lnTo>
                    <a:pt x="419" y="158"/>
                  </a:lnTo>
                  <a:lnTo>
                    <a:pt x="423" y="156"/>
                  </a:lnTo>
                  <a:lnTo>
                    <a:pt x="423" y="154"/>
                  </a:lnTo>
                  <a:lnTo>
                    <a:pt x="421" y="148"/>
                  </a:lnTo>
                  <a:lnTo>
                    <a:pt x="421" y="146"/>
                  </a:lnTo>
                  <a:lnTo>
                    <a:pt x="419" y="144"/>
                  </a:lnTo>
                  <a:lnTo>
                    <a:pt x="419" y="142"/>
                  </a:lnTo>
                  <a:lnTo>
                    <a:pt x="417" y="140"/>
                  </a:lnTo>
                  <a:lnTo>
                    <a:pt x="415" y="140"/>
                  </a:lnTo>
                  <a:lnTo>
                    <a:pt x="413" y="140"/>
                  </a:lnTo>
                  <a:lnTo>
                    <a:pt x="411" y="139"/>
                  </a:lnTo>
                  <a:lnTo>
                    <a:pt x="408" y="131"/>
                  </a:lnTo>
                  <a:lnTo>
                    <a:pt x="406" y="129"/>
                  </a:lnTo>
                  <a:lnTo>
                    <a:pt x="404" y="125"/>
                  </a:lnTo>
                  <a:lnTo>
                    <a:pt x="400" y="117"/>
                  </a:lnTo>
                  <a:lnTo>
                    <a:pt x="398" y="114"/>
                  </a:lnTo>
                  <a:lnTo>
                    <a:pt x="394" y="112"/>
                  </a:lnTo>
                  <a:lnTo>
                    <a:pt x="385" y="100"/>
                  </a:lnTo>
                  <a:lnTo>
                    <a:pt x="383" y="96"/>
                  </a:lnTo>
                  <a:lnTo>
                    <a:pt x="381" y="89"/>
                  </a:lnTo>
                  <a:lnTo>
                    <a:pt x="381" y="85"/>
                  </a:lnTo>
                  <a:lnTo>
                    <a:pt x="381" y="77"/>
                  </a:lnTo>
                  <a:lnTo>
                    <a:pt x="377" y="69"/>
                  </a:lnTo>
                  <a:lnTo>
                    <a:pt x="377" y="68"/>
                  </a:lnTo>
                  <a:lnTo>
                    <a:pt x="375" y="64"/>
                  </a:lnTo>
                  <a:lnTo>
                    <a:pt x="373" y="62"/>
                  </a:lnTo>
                  <a:lnTo>
                    <a:pt x="373" y="60"/>
                  </a:lnTo>
                  <a:lnTo>
                    <a:pt x="371" y="56"/>
                  </a:lnTo>
                  <a:lnTo>
                    <a:pt x="371" y="54"/>
                  </a:lnTo>
                  <a:lnTo>
                    <a:pt x="371" y="52"/>
                  </a:lnTo>
                  <a:lnTo>
                    <a:pt x="373" y="50"/>
                  </a:lnTo>
                  <a:lnTo>
                    <a:pt x="373" y="48"/>
                  </a:lnTo>
                  <a:lnTo>
                    <a:pt x="373" y="46"/>
                  </a:lnTo>
                  <a:lnTo>
                    <a:pt x="375" y="44"/>
                  </a:lnTo>
                  <a:lnTo>
                    <a:pt x="379" y="44"/>
                  </a:lnTo>
                  <a:lnTo>
                    <a:pt x="388" y="44"/>
                  </a:lnTo>
                  <a:lnTo>
                    <a:pt x="396" y="48"/>
                  </a:lnTo>
                  <a:lnTo>
                    <a:pt x="404" y="50"/>
                  </a:lnTo>
                  <a:lnTo>
                    <a:pt x="417" y="54"/>
                  </a:lnTo>
                  <a:lnTo>
                    <a:pt x="433" y="58"/>
                  </a:lnTo>
                  <a:lnTo>
                    <a:pt x="438" y="58"/>
                  </a:lnTo>
                  <a:lnTo>
                    <a:pt x="446" y="60"/>
                  </a:lnTo>
                  <a:lnTo>
                    <a:pt x="458" y="62"/>
                  </a:lnTo>
                  <a:lnTo>
                    <a:pt x="459" y="62"/>
                  </a:lnTo>
                  <a:lnTo>
                    <a:pt x="469" y="62"/>
                  </a:lnTo>
                  <a:lnTo>
                    <a:pt x="484" y="66"/>
                  </a:lnTo>
                  <a:lnTo>
                    <a:pt x="490" y="66"/>
                  </a:lnTo>
                  <a:lnTo>
                    <a:pt x="504" y="69"/>
                  </a:lnTo>
                  <a:lnTo>
                    <a:pt x="504" y="71"/>
                  </a:lnTo>
                  <a:lnTo>
                    <a:pt x="504" y="73"/>
                  </a:lnTo>
                  <a:lnTo>
                    <a:pt x="506" y="75"/>
                  </a:lnTo>
                  <a:lnTo>
                    <a:pt x="506" y="77"/>
                  </a:lnTo>
                  <a:lnTo>
                    <a:pt x="507" y="77"/>
                  </a:lnTo>
                  <a:lnTo>
                    <a:pt x="507" y="79"/>
                  </a:lnTo>
                  <a:lnTo>
                    <a:pt x="509" y="81"/>
                  </a:lnTo>
                  <a:lnTo>
                    <a:pt x="509" y="83"/>
                  </a:lnTo>
                  <a:lnTo>
                    <a:pt x="507" y="81"/>
                  </a:lnTo>
                  <a:lnTo>
                    <a:pt x="507" y="83"/>
                  </a:lnTo>
                  <a:lnTo>
                    <a:pt x="506" y="83"/>
                  </a:lnTo>
                  <a:lnTo>
                    <a:pt x="507" y="85"/>
                  </a:lnTo>
                  <a:lnTo>
                    <a:pt x="507" y="87"/>
                  </a:lnTo>
                  <a:lnTo>
                    <a:pt x="507" y="89"/>
                  </a:lnTo>
                  <a:lnTo>
                    <a:pt x="509" y="91"/>
                  </a:lnTo>
                  <a:lnTo>
                    <a:pt x="513" y="92"/>
                  </a:lnTo>
                  <a:lnTo>
                    <a:pt x="513" y="94"/>
                  </a:lnTo>
                  <a:lnTo>
                    <a:pt x="515" y="94"/>
                  </a:lnTo>
                  <a:lnTo>
                    <a:pt x="517" y="96"/>
                  </a:lnTo>
                  <a:lnTo>
                    <a:pt x="517" y="98"/>
                  </a:lnTo>
                  <a:lnTo>
                    <a:pt x="519" y="100"/>
                  </a:lnTo>
                  <a:lnTo>
                    <a:pt x="521" y="102"/>
                  </a:lnTo>
                  <a:lnTo>
                    <a:pt x="521" y="104"/>
                  </a:lnTo>
                  <a:lnTo>
                    <a:pt x="523" y="104"/>
                  </a:lnTo>
                  <a:lnTo>
                    <a:pt x="525" y="104"/>
                  </a:lnTo>
                  <a:lnTo>
                    <a:pt x="527" y="104"/>
                  </a:lnTo>
                  <a:lnTo>
                    <a:pt x="527" y="106"/>
                  </a:lnTo>
                  <a:lnTo>
                    <a:pt x="529" y="106"/>
                  </a:lnTo>
                  <a:lnTo>
                    <a:pt x="531" y="108"/>
                  </a:lnTo>
                  <a:lnTo>
                    <a:pt x="531" y="106"/>
                  </a:lnTo>
                  <a:lnTo>
                    <a:pt x="534" y="106"/>
                  </a:lnTo>
                  <a:lnTo>
                    <a:pt x="536" y="104"/>
                  </a:lnTo>
                  <a:lnTo>
                    <a:pt x="534" y="104"/>
                  </a:lnTo>
                  <a:lnTo>
                    <a:pt x="534" y="102"/>
                  </a:lnTo>
                  <a:lnTo>
                    <a:pt x="534" y="100"/>
                  </a:lnTo>
                  <a:lnTo>
                    <a:pt x="532" y="98"/>
                  </a:lnTo>
                  <a:lnTo>
                    <a:pt x="532" y="94"/>
                  </a:lnTo>
                  <a:lnTo>
                    <a:pt x="531" y="91"/>
                  </a:lnTo>
                  <a:lnTo>
                    <a:pt x="527" y="89"/>
                  </a:lnTo>
                  <a:lnTo>
                    <a:pt x="527" y="87"/>
                  </a:lnTo>
                  <a:lnTo>
                    <a:pt x="527" y="85"/>
                  </a:lnTo>
                  <a:lnTo>
                    <a:pt x="527" y="83"/>
                  </a:lnTo>
                  <a:lnTo>
                    <a:pt x="529" y="83"/>
                  </a:lnTo>
                  <a:lnTo>
                    <a:pt x="531" y="83"/>
                  </a:lnTo>
                  <a:lnTo>
                    <a:pt x="531" y="81"/>
                  </a:lnTo>
                  <a:lnTo>
                    <a:pt x="531" y="79"/>
                  </a:lnTo>
                  <a:lnTo>
                    <a:pt x="532" y="79"/>
                  </a:lnTo>
                  <a:lnTo>
                    <a:pt x="532" y="77"/>
                  </a:lnTo>
                  <a:lnTo>
                    <a:pt x="534" y="77"/>
                  </a:lnTo>
                  <a:lnTo>
                    <a:pt x="538" y="77"/>
                  </a:lnTo>
                  <a:lnTo>
                    <a:pt x="548" y="81"/>
                  </a:lnTo>
                  <a:lnTo>
                    <a:pt x="563" y="85"/>
                  </a:lnTo>
                  <a:lnTo>
                    <a:pt x="579" y="91"/>
                  </a:lnTo>
                  <a:lnTo>
                    <a:pt x="580" y="92"/>
                  </a:lnTo>
                  <a:lnTo>
                    <a:pt x="605" y="102"/>
                  </a:lnTo>
                  <a:lnTo>
                    <a:pt x="623" y="112"/>
                  </a:lnTo>
                  <a:lnTo>
                    <a:pt x="615" y="121"/>
                  </a:lnTo>
                  <a:lnTo>
                    <a:pt x="619" y="123"/>
                  </a:lnTo>
                  <a:close/>
                </a:path>
              </a:pathLst>
            </a:custGeom>
            <a:solidFill>
              <a:srgbClr val="216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44" name="Freeform 6346"/>
            <p:cNvSpPr>
              <a:spLocks noEditPoints="1"/>
            </p:cNvSpPr>
            <p:nvPr/>
          </p:nvSpPr>
          <p:spPr bwMode="auto">
            <a:xfrm>
              <a:off x="5700713" y="1560513"/>
              <a:ext cx="1223963" cy="973138"/>
            </a:xfrm>
            <a:custGeom>
              <a:avLst/>
              <a:gdLst>
                <a:gd name="T0" fmla="*/ 446 w 771"/>
                <a:gd name="T1" fmla="*/ 476 h 613"/>
                <a:gd name="T2" fmla="*/ 467 w 771"/>
                <a:gd name="T3" fmla="*/ 484 h 613"/>
                <a:gd name="T4" fmla="*/ 37 w 771"/>
                <a:gd name="T5" fmla="*/ 77 h 613"/>
                <a:gd name="T6" fmla="*/ 75 w 771"/>
                <a:gd name="T7" fmla="*/ 121 h 613"/>
                <a:gd name="T8" fmla="*/ 96 w 771"/>
                <a:gd name="T9" fmla="*/ 146 h 613"/>
                <a:gd name="T10" fmla="*/ 93 w 771"/>
                <a:gd name="T11" fmla="*/ 175 h 613"/>
                <a:gd name="T12" fmla="*/ 106 w 771"/>
                <a:gd name="T13" fmla="*/ 208 h 613"/>
                <a:gd name="T14" fmla="*/ 131 w 771"/>
                <a:gd name="T15" fmla="*/ 240 h 613"/>
                <a:gd name="T16" fmla="*/ 108 w 771"/>
                <a:gd name="T17" fmla="*/ 244 h 613"/>
                <a:gd name="T18" fmla="*/ 75 w 771"/>
                <a:gd name="T19" fmla="*/ 229 h 613"/>
                <a:gd name="T20" fmla="*/ 54 w 771"/>
                <a:gd name="T21" fmla="*/ 229 h 613"/>
                <a:gd name="T22" fmla="*/ 58 w 771"/>
                <a:gd name="T23" fmla="*/ 196 h 613"/>
                <a:gd name="T24" fmla="*/ 56 w 771"/>
                <a:gd name="T25" fmla="*/ 173 h 613"/>
                <a:gd name="T26" fmla="*/ 35 w 771"/>
                <a:gd name="T27" fmla="*/ 123 h 613"/>
                <a:gd name="T28" fmla="*/ 0 w 771"/>
                <a:gd name="T29" fmla="*/ 100 h 613"/>
                <a:gd name="T30" fmla="*/ 29 w 771"/>
                <a:gd name="T31" fmla="*/ 71 h 613"/>
                <a:gd name="T32" fmla="*/ 315 w 771"/>
                <a:gd name="T33" fmla="*/ 121 h 613"/>
                <a:gd name="T34" fmla="*/ 319 w 771"/>
                <a:gd name="T35" fmla="*/ 104 h 613"/>
                <a:gd name="T36" fmla="*/ 348 w 771"/>
                <a:gd name="T37" fmla="*/ 2 h 613"/>
                <a:gd name="T38" fmla="*/ 515 w 771"/>
                <a:gd name="T39" fmla="*/ 71 h 613"/>
                <a:gd name="T40" fmla="*/ 619 w 771"/>
                <a:gd name="T41" fmla="*/ 123 h 613"/>
                <a:gd name="T42" fmla="*/ 751 w 771"/>
                <a:gd name="T43" fmla="*/ 396 h 613"/>
                <a:gd name="T44" fmla="*/ 634 w 771"/>
                <a:gd name="T45" fmla="*/ 549 h 613"/>
                <a:gd name="T46" fmla="*/ 513 w 771"/>
                <a:gd name="T47" fmla="*/ 586 h 613"/>
                <a:gd name="T48" fmla="*/ 442 w 771"/>
                <a:gd name="T49" fmla="*/ 507 h 613"/>
                <a:gd name="T50" fmla="*/ 465 w 771"/>
                <a:gd name="T51" fmla="*/ 499 h 613"/>
                <a:gd name="T52" fmla="*/ 469 w 771"/>
                <a:gd name="T53" fmla="*/ 519 h 613"/>
                <a:gd name="T54" fmla="*/ 513 w 771"/>
                <a:gd name="T55" fmla="*/ 547 h 613"/>
                <a:gd name="T56" fmla="*/ 559 w 771"/>
                <a:gd name="T57" fmla="*/ 536 h 613"/>
                <a:gd name="T58" fmla="*/ 580 w 771"/>
                <a:gd name="T59" fmla="*/ 492 h 613"/>
                <a:gd name="T60" fmla="*/ 577 w 771"/>
                <a:gd name="T61" fmla="*/ 442 h 613"/>
                <a:gd name="T62" fmla="*/ 598 w 771"/>
                <a:gd name="T63" fmla="*/ 446 h 613"/>
                <a:gd name="T64" fmla="*/ 613 w 771"/>
                <a:gd name="T65" fmla="*/ 448 h 613"/>
                <a:gd name="T66" fmla="*/ 636 w 771"/>
                <a:gd name="T67" fmla="*/ 411 h 613"/>
                <a:gd name="T68" fmla="*/ 623 w 771"/>
                <a:gd name="T69" fmla="*/ 405 h 613"/>
                <a:gd name="T70" fmla="*/ 600 w 771"/>
                <a:gd name="T71" fmla="*/ 398 h 613"/>
                <a:gd name="T72" fmla="*/ 559 w 771"/>
                <a:gd name="T73" fmla="*/ 390 h 613"/>
                <a:gd name="T74" fmla="*/ 507 w 771"/>
                <a:gd name="T75" fmla="*/ 398 h 613"/>
                <a:gd name="T76" fmla="*/ 517 w 771"/>
                <a:gd name="T77" fmla="*/ 369 h 613"/>
                <a:gd name="T78" fmla="*/ 496 w 771"/>
                <a:gd name="T79" fmla="*/ 365 h 613"/>
                <a:gd name="T80" fmla="*/ 469 w 771"/>
                <a:gd name="T81" fmla="*/ 327 h 613"/>
                <a:gd name="T82" fmla="*/ 421 w 771"/>
                <a:gd name="T83" fmla="*/ 302 h 613"/>
                <a:gd name="T84" fmla="*/ 367 w 771"/>
                <a:gd name="T85" fmla="*/ 231 h 613"/>
                <a:gd name="T86" fmla="*/ 379 w 771"/>
                <a:gd name="T87" fmla="*/ 196 h 613"/>
                <a:gd name="T88" fmla="*/ 381 w 771"/>
                <a:gd name="T89" fmla="*/ 167 h 613"/>
                <a:gd name="T90" fmla="*/ 386 w 771"/>
                <a:gd name="T91" fmla="*/ 150 h 613"/>
                <a:gd name="T92" fmla="*/ 410 w 771"/>
                <a:gd name="T93" fmla="*/ 162 h 613"/>
                <a:gd name="T94" fmla="*/ 419 w 771"/>
                <a:gd name="T95" fmla="*/ 142 h 613"/>
                <a:gd name="T96" fmla="*/ 394 w 771"/>
                <a:gd name="T97" fmla="*/ 112 h 613"/>
                <a:gd name="T98" fmla="*/ 373 w 771"/>
                <a:gd name="T99" fmla="*/ 60 h 613"/>
                <a:gd name="T100" fmla="*/ 396 w 771"/>
                <a:gd name="T101" fmla="*/ 48 h 613"/>
                <a:gd name="T102" fmla="*/ 490 w 771"/>
                <a:gd name="T103" fmla="*/ 66 h 613"/>
                <a:gd name="T104" fmla="*/ 507 w 771"/>
                <a:gd name="T105" fmla="*/ 81 h 613"/>
                <a:gd name="T106" fmla="*/ 517 w 771"/>
                <a:gd name="T107" fmla="*/ 96 h 613"/>
                <a:gd name="T108" fmla="*/ 531 w 771"/>
                <a:gd name="T109" fmla="*/ 108 h 613"/>
                <a:gd name="T110" fmla="*/ 527 w 771"/>
                <a:gd name="T111" fmla="*/ 89 h 613"/>
                <a:gd name="T112" fmla="*/ 534 w 771"/>
                <a:gd name="T113" fmla="*/ 77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71" h="613">
                  <a:moveTo>
                    <a:pt x="467" y="486"/>
                  </a:moveTo>
                  <a:lnTo>
                    <a:pt x="465" y="490"/>
                  </a:lnTo>
                  <a:lnTo>
                    <a:pt x="461" y="494"/>
                  </a:lnTo>
                  <a:lnTo>
                    <a:pt x="459" y="494"/>
                  </a:lnTo>
                  <a:lnTo>
                    <a:pt x="458" y="492"/>
                  </a:lnTo>
                  <a:lnTo>
                    <a:pt x="456" y="490"/>
                  </a:lnTo>
                  <a:lnTo>
                    <a:pt x="450" y="486"/>
                  </a:lnTo>
                  <a:lnTo>
                    <a:pt x="448" y="484"/>
                  </a:lnTo>
                  <a:lnTo>
                    <a:pt x="446" y="480"/>
                  </a:lnTo>
                  <a:lnTo>
                    <a:pt x="446" y="476"/>
                  </a:lnTo>
                  <a:lnTo>
                    <a:pt x="448" y="476"/>
                  </a:lnTo>
                  <a:lnTo>
                    <a:pt x="452" y="476"/>
                  </a:lnTo>
                  <a:lnTo>
                    <a:pt x="456" y="476"/>
                  </a:lnTo>
                  <a:lnTo>
                    <a:pt x="459" y="476"/>
                  </a:lnTo>
                  <a:lnTo>
                    <a:pt x="459" y="478"/>
                  </a:lnTo>
                  <a:lnTo>
                    <a:pt x="461" y="480"/>
                  </a:lnTo>
                  <a:lnTo>
                    <a:pt x="463" y="482"/>
                  </a:lnTo>
                  <a:lnTo>
                    <a:pt x="463" y="484"/>
                  </a:lnTo>
                  <a:lnTo>
                    <a:pt x="465" y="482"/>
                  </a:lnTo>
                  <a:lnTo>
                    <a:pt x="467" y="484"/>
                  </a:lnTo>
                  <a:lnTo>
                    <a:pt x="467" y="486"/>
                  </a:lnTo>
                  <a:moveTo>
                    <a:pt x="45" y="64"/>
                  </a:moveTo>
                  <a:lnTo>
                    <a:pt x="45" y="66"/>
                  </a:lnTo>
                  <a:lnTo>
                    <a:pt x="43" y="68"/>
                  </a:lnTo>
                  <a:lnTo>
                    <a:pt x="43" y="69"/>
                  </a:lnTo>
                  <a:lnTo>
                    <a:pt x="41" y="69"/>
                  </a:lnTo>
                  <a:lnTo>
                    <a:pt x="37" y="71"/>
                  </a:lnTo>
                  <a:lnTo>
                    <a:pt x="37" y="73"/>
                  </a:lnTo>
                  <a:lnTo>
                    <a:pt x="37" y="75"/>
                  </a:lnTo>
                  <a:lnTo>
                    <a:pt x="37" y="77"/>
                  </a:lnTo>
                  <a:lnTo>
                    <a:pt x="39" y="83"/>
                  </a:lnTo>
                  <a:lnTo>
                    <a:pt x="43" y="91"/>
                  </a:lnTo>
                  <a:lnTo>
                    <a:pt x="48" y="102"/>
                  </a:lnTo>
                  <a:lnTo>
                    <a:pt x="50" y="108"/>
                  </a:lnTo>
                  <a:lnTo>
                    <a:pt x="52" y="112"/>
                  </a:lnTo>
                  <a:lnTo>
                    <a:pt x="56" y="117"/>
                  </a:lnTo>
                  <a:lnTo>
                    <a:pt x="58" y="119"/>
                  </a:lnTo>
                  <a:lnTo>
                    <a:pt x="62" y="119"/>
                  </a:lnTo>
                  <a:lnTo>
                    <a:pt x="66" y="119"/>
                  </a:lnTo>
                  <a:lnTo>
                    <a:pt x="75" y="121"/>
                  </a:lnTo>
                  <a:lnTo>
                    <a:pt x="81" y="123"/>
                  </a:lnTo>
                  <a:lnTo>
                    <a:pt x="89" y="125"/>
                  </a:lnTo>
                  <a:lnTo>
                    <a:pt x="91" y="127"/>
                  </a:lnTo>
                  <a:lnTo>
                    <a:pt x="91" y="129"/>
                  </a:lnTo>
                  <a:lnTo>
                    <a:pt x="93" y="133"/>
                  </a:lnTo>
                  <a:lnTo>
                    <a:pt x="95" y="133"/>
                  </a:lnTo>
                  <a:lnTo>
                    <a:pt x="96" y="135"/>
                  </a:lnTo>
                  <a:lnTo>
                    <a:pt x="96" y="137"/>
                  </a:lnTo>
                  <a:lnTo>
                    <a:pt x="96" y="139"/>
                  </a:lnTo>
                  <a:lnTo>
                    <a:pt x="96" y="146"/>
                  </a:lnTo>
                  <a:lnTo>
                    <a:pt x="96" y="148"/>
                  </a:lnTo>
                  <a:lnTo>
                    <a:pt x="98" y="150"/>
                  </a:lnTo>
                  <a:lnTo>
                    <a:pt x="98" y="152"/>
                  </a:lnTo>
                  <a:lnTo>
                    <a:pt x="98" y="156"/>
                  </a:lnTo>
                  <a:lnTo>
                    <a:pt x="93" y="163"/>
                  </a:lnTo>
                  <a:lnTo>
                    <a:pt x="91" y="165"/>
                  </a:lnTo>
                  <a:lnTo>
                    <a:pt x="91" y="167"/>
                  </a:lnTo>
                  <a:lnTo>
                    <a:pt x="91" y="169"/>
                  </a:lnTo>
                  <a:lnTo>
                    <a:pt x="91" y="171"/>
                  </a:lnTo>
                  <a:lnTo>
                    <a:pt x="93" y="175"/>
                  </a:lnTo>
                  <a:lnTo>
                    <a:pt x="95" y="179"/>
                  </a:lnTo>
                  <a:lnTo>
                    <a:pt x="98" y="185"/>
                  </a:lnTo>
                  <a:lnTo>
                    <a:pt x="102" y="188"/>
                  </a:lnTo>
                  <a:lnTo>
                    <a:pt x="102" y="190"/>
                  </a:lnTo>
                  <a:lnTo>
                    <a:pt x="102" y="194"/>
                  </a:lnTo>
                  <a:lnTo>
                    <a:pt x="102" y="196"/>
                  </a:lnTo>
                  <a:lnTo>
                    <a:pt x="102" y="198"/>
                  </a:lnTo>
                  <a:lnTo>
                    <a:pt x="102" y="200"/>
                  </a:lnTo>
                  <a:lnTo>
                    <a:pt x="102" y="202"/>
                  </a:lnTo>
                  <a:lnTo>
                    <a:pt x="106" y="208"/>
                  </a:lnTo>
                  <a:lnTo>
                    <a:pt x="108" y="208"/>
                  </a:lnTo>
                  <a:lnTo>
                    <a:pt x="110" y="211"/>
                  </a:lnTo>
                  <a:lnTo>
                    <a:pt x="112" y="213"/>
                  </a:lnTo>
                  <a:lnTo>
                    <a:pt x="112" y="215"/>
                  </a:lnTo>
                  <a:lnTo>
                    <a:pt x="120" y="223"/>
                  </a:lnTo>
                  <a:lnTo>
                    <a:pt x="121" y="225"/>
                  </a:lnTo>
                  <a:lnTo>
                    <a:pt x="123" y="227"/>
                  </a:lnTo>
                  <a:lnTo>
                    <a:pt x="127" y="231"/>
                  </a:lnTo>
                  <a:lnTo>
                    <a:pt x="125" y="231"/>
                  </a:lnTo>
                  <a:lnTo>
                    <a:pt x="131" y="240"/>
                  </a:lnTo>
                  <a:lnTo>
                    <a:pt x="135" y="244"/>
                  </a:lnTo>
                  <a:lnTo>
                    <a:pt x="135" y="246"/>
                  </a:lnTo>
                  <a:lnTo>
                    <a:pt x="129" y="248"/>
                  </a:lnTo>
                  <a:lnTo>
                    <a:pt x="123" y="250"/>
                  </a:lnTo>
                  <a:lnTo>
                    <a:pt x="120" y="252"/>
                  </a:lnTo>
                  <a:lnTo>
                    <a:pt x="116" y="252"/>
                  </a:lnTo>
                  <a:lnTo>
                    <a:pt x="112" y="252"/>
                  </a:lnTo>
                  <a:lnTo>
                    <a:pt x="112" y="250"/>
                  </a:lnTo>
                  <a:lnTo>
                    <a:pt x="110" y="246"/>
                  </a:lnTo>
                  <a:lnTo>
                    <a:pt x="108" y="244"/>
                  </a:lnTo>
                  <a:lnTo>
                    <a:pt x="106" y="240"/>
                  </a:lnTo>
                  <a:lnTo>
                    <a:pt x="104" y="238"/>
                  </a:lnTo>
                  <a:lnTo>
                    <a:pt x="100" y="234"/>
                  </a:lnTo>
                  <a:lnTo>
                    <a:pt x="96" y="233"/>
                  </a:lnTo>
                  <a:lnTo>
                    <a:pt x="93" y="231"/>
                  </a:lnTo>
                  <a:lnTo>
                    <a:pt x="89" y="229"/>
                  </a:lnTo>
                  <a:lnTo>
                    <a:pt x="87" y="229"/>
                  </a:lnTo>
                  <a:lnTo>
                    <a:pt x="83" y="229"/>
                  </a:lnTo>
                  <a:lnTo>
                    <a:pt x="79" y="229"/>
                  </a:lnTo>
                  <a:lnTo>
                    <a:pt x="75" y="229"/>
                  </a:lnTo>
                  <a:lnTo>
                    <a:pt x="73" y="229"/>
                  </a:lnTo>
                  <a:lnTo>
                    <a:pt x="71" y="229"/>
                  </a:lnTo>
                  <a:lnTo>
                    <a:pt x="70" y="231"/>
                  </a:lnTo>
                  <a:lnTo>
                    <a:pt x="68" y="231"/>
                  </a:lnTo>
                  <a:lnTo>
                    <a:pt x="68" y="233"/>
                  </a:lnTo>
                  <a:lnTo>
                    <a:pt x="64" y="236"/>
                  </a:lnTo>
                  <a:lnTo>
                    <a:pt x="56" y="236"/>
                  </a:lnTo>
                  <a:lnTo>
                    <a:pt x="54" y="231"/>
                  </a:lnTo>
                  <a:lnTo>
                    <a:pt x="52" y="229"/>
                  </a:lnTo>
                  <a:lnTo>
                    <a:pt x="54" y="229"/>
                  </a:lnTo>
                  <a:lnTo>
                    <a:pt x="56" y="229"/>
                  </a:lnTo>
                  <a:lnTo>
                    <a:pt x="60" y="219"/>
                  </a:lnTo>
                  <a:lnTo>
                    <a:pt x="62" y="215"/>
                  </a:lnTo>
                  <a:lnTo>
                    <a:pt x="62" y="213"/>
                  </a:lnTo>
                  <a:lnTo>
                    <a:pt x="62" y="210"/>
                  </a:lnTo>
                  <a:lnTo>
                    <a:pt x="60" y="204"/>
                  </a:lnTo>
                  <a:lnTo>
                    <a:pt x="60" y="202"/>
                  </a:lnTo>
                  <a:lnTo>
                    <a:pt x="60" y="200"/>
                  </a:lnTo>
                  <a:lnTo>
                    <a:pt x="58" y="200"/>
                  </a:lnTo>
                  <a:lnTo>
                    <a:pt x="58" y="196"/>
                  </a:lnTo>
                  <a:lnTo>
                    <a:pt x="60" y="196"/>
                  </a:lnTo>
                  <a:lnTo>
                    <a:pt x="58" y="192"/>
                  </a:lnTo>
                  <a:lnTo>
                    <a:pt x="58" y="190"/>
                  </a:lnTo>
                  <a:lnTo>
                    <a:pt x="56" y="190"/>
                  </a:lnTo>
                  <a:lnTo>
                    <a:pt x="54" y="188"/>
                  </a:lnTo>
                  <a:lnTo>
                    <a:pt x="50" y="185"/>
                  </a:lnTo>
                  <a:lnTo>
                    <a:pt x="50" y="183"/>
                  </a:lnTo>
                  <a:lnTo>
                    <a:pt x="52" y="183"/>
                  </a:lnTo>
                  <a:lnTo>
                    <a:pt x="54" y="177"/>
                  </a:lnTo>
                  <a:lnTo>
                    <a:pt x="56" y="173"/>
                  </a:lnTo>
                  <a:lnTo>
                    <a:pt x="56" y="171"/>
                  </a:lnTo>
                  <a:lnTo>
                    <a:pt x="56" y="165"/>
                  </a:lnTo>
                  <a:lnTo>
                    <a:pt x="54" y="158"/>
                  </a:lnTo>
                  <a:lnTo>
                    <a:pt x="54" y="156"/>
                  </a:lnTo>
                  <a:lnTo>
                    <a:pt x="50" y="144"/>
                  </a:lnTo>
                  <a:lnTo>
                    <a:pt x="45" y="135"/>
                  </a:lnTo>
                  <a:lnTo>
                    <a:pt x="43" y="133"/>
                  </a:lnTo>
                  <a:lnTo>
                    <a:pt x="41" y="129"/>
                  </a:lnTo>
                  <a:lnTo>
                    <a:pt x="37" y="125"/>
                  </a:lnTo>
                  <a:lnTo>
                    <a:pt x="35" y="123"/>
                  </a:lnTo>
                  <a:lnTo>
                    <a:pt x="23" y="119"/>
                  </a:lnTo>
                  <a:lnTo>
                    <a:pt x="22" y="119"/>
                  </a:lnTo>
                  <a:lnTo>
                    <a:pt x="22" y="121"/>
                  </a:lnTo>
                  <a:lnTo>
                    <a:pt x="20" y="121"/>
                  </a:lnTo>
                  <a:lnTo>
                    <a:pt x="16" y="121"/>
                  </a:lnTo>
                  <a:lnTo>
                    <a:pt x="10" y="119"/>
                  </a:lnTo>
                  <a:lnTo>
                    <a:pt x="8" y="117"/>
                  </a:lnTo>
                  <a:lnTo>
                    <a:pt x="6" y="112"/>
                  </a:lnTo>
                  <a:lnTo>
                    <a:pt x="2" y="104"/>
                  </a:lnTo>
                  <a:lnTo>
                    <a:pt x="0" y="100"/>
                  </a:lnTo>
                  <a:lnTo>
                    <a:pt x="2" y="92"/>
                  </a:lnTo>
                  <a:lnTo>
                    <a:pt x="4" y="91"/>
                  </a:lnTo>
                  <a:lnTo>
                    <a:pt x="4" y="89"/>
                  </a:lnTo>
                  <a:lnTo>
                    <a:pt x="8" y="83"/>
                  </a:lnTo>
                  <a:lnTo>
                    <a:pt x="14" y="77"/>
                  </a:lnTo>
                  <a:lnTo>
                    <a:pt x="18" y="75"/>
                  </a:lnTo>
                  <a:lnTo>
                    <a:pt x="23" y="73"/>
                  </a:lnTo>
                  <a:lnTo>
                    <a:pt x="27" y="73"/>
                  </a:lnTo>
                  <a:lnTo>
                    <a:pt x="29" y="73"/>
                  </a:lnTo>
                  <a:lnTo>
                    <a:pt x="29" y="71"/>
                  </a:lnTo>
                  <a:lnTo>
                    <a:pt x="33" y="68"/>
                  </a:lnTo>
                  <a:lnTo>
                    <a:pt x="35" y="66"/>
                  </a:lnTo>
                  <a:lnTo>
                    <a:pt x="35" y="68"/>
                  </a:lnTo>
                  <a:lnTo>
                    <a:pt x="37" y="66"/>
                  </a:lnTo>
                  <a:lnTo>
                    <a:pt x="39" y="64"/>
                  </a:lnTo>
                  <a:lnTo>
                    <a:pt x="41" y="60"/>
                  </a:lnTo>
                  <a:lnTo>
                    <a:pt x="43" y="62"/>
                  </a:lnTo>
                  <a:lnTo>
                    <a:pt x="43" y="64"/>
                  </a:lnTo>
                  <a:lnTo>
                    <a:pt x="45" y="64"/>
                  </a:lnTo>
                  <a:moveTo>
                    <a:pt x="315" y="121"/>
                  </a:moveTo>
                  <a:lnTo>
                    <a:pt x="312" y="119"/>
                  </a:lnTo>
                  <a:lnTo>
                    <a:pt x="310" y="117"/>
                  </a:lnTo>
                  <a:lnTo>
                    <a:pt x="308" y="114"/>
                  </a:lnTo>
                  <a:lnTo>
                    <a:pt x="308" y="112"/>
                  </a:lnTo>
                  <a:lnTo>
                    <a:pt x="308" y="108"/>
                  </a:lnTo>
                  <a:lnTo>
                    <a:pt x="310" y="106"/>
                  </a:lnTo>
                  <a:lnTo>
                    <a:pt x="312" y="104"/>
                  </a:lnTo>
                  <a:lnTo>
                    <a:pt x="313" y="104"/>
                  </a:lnTo>
                  <a:lnTo>
                    <a:pt x="317" y="104"/>
                  </a:lnTo>
                  <a:lnTo>
                    <a:pt x="319" y="104"/>
                  </a:lnTo>
                  <a:lnTo>
                    <a:pt x="323" y="106"/>
                  </a:lnTo>
                  <a:lnTo>
                    <a:pt x="325" y="108"/>
                  </a:lnTo>
                  <a:lnTo>
                    <a:pt x="327" y="112"/>
                  </a:lnTo>
                  <a:lnTo>
                    <a:pt x="325" y="115"/>
                  </a:lnTo>
                  <a:lnTo>
                    <a:pt x="325" y="117"/>
                  </a:lnTo>
                  <a:lnTo>
                    <a:pt x="323" y="119"/>
                  </a:lnTo>
                  <a:lnTo>
                    <a:pt x="319" y="121"/>
                  </a:lnTo>
                  <a:lnTo>
                    <a:pt x="315" y="121"/>
                  </a:lnTo>
                  <a:moveTo>
                    <a:pt x="348" y="4"/>
                  </a:moveTo>
                  <a:lnTo>
                    <a:pt x="348" y="2"/>
                  </a:lnTo>
                  <a:lnTo>
                    <a:pt x="348" y="0"/>
                  </a:lnTo>
                  <a:lnTo>
                    <a:pt x="350" y="0"/>
                  </a:lnTo>
                  <a:lnTo>
                    <a:pt x="352" y="2"/>
                  </a:lnTo>
                  <a:lnTo>
                    <a:pt x="350" y="4"/>
                  </a:lnTo>
                  <a:lnTo>
                    <a:pt x="348" y="4"/>
                  </a:lnTo>
                  <a:moveTo>
                    <a:pt x="515" y="77"/>
                  </a:moveTo>
                  <a:lnTo>
                    <a:pt x="513" y="75"/>
                  </a:lnTo>
                  <a:lnTo>
                    <a:pt x="513" y="73"/>
                  </a:lnTo>
                  <a:lnTo>
                    <a:pt x="513" y="71"/>
                  </a:lnTo>
                  <a:lnTo>
                    <a:pt x="515" y="71"/>
                  </a:lnTo>
                  <a:lnTo>
                    <a:pt x="517" y="71"/>
                  </a:lnTo>
                  <a:lnTo>
                    <a:pt x="519" y="73"/>
                  </a:lnTo>
                  <a:lnTo>
                    <a:pt x="521" y="73"/>
                  </a:lnTo>
                  <a:lnTo>
                    <a:pt x="521" y="75"/>
                  </a:lnTo>
                  <a:lnTo>
                    <a:pt x="523" y="75"/>
                  </a:lnTo>
                  <a:lnTo>
                    <a:pt x="523" y="77"/>
                  </a:lnTo>
                  <a:lnTo>
                    <a:pt x="519" y="75"/>
                  </a:lnTo>
                  <a:lnTo>
                    <a:pt x="517" y="75"/>
                  </a:lnTo>
                  <a:lnTo>
                    <a:pt x="515" y="77"/>
                  </a:lnTo>
                  <a:moveTo>
                    <a:pt x="619" y="123"/>
                  </a:moveTo>
                  <a:lnTo>
                    <a:pt x="588" y="158"/>
                  </a:lnTo>
                  <a:lnTo>
                    <a:pt x="592" y="160"/>
                  </a:lnTo>
                  <a:lnTo>
                    <a:pt x="563" y="194"/>
                  </a:lnTo>
                  <a:lnTo>
                    <a:pt x="575" y="206"/>
                  </a:lnTo>
                  <a:lnTo>
                    <a:pt x="561" y="223"/>
                  </a:lnTo>
                  <a:lnTo>
                    <a:pt x="571" y="231"/>
                  </a:lnTo>
                  <a:lnTo>
                    <a:pt x="555" y="248"/>
                  </a:lnTo>
                  <a:lnTo>
                    <a:pt x="636" y="317"/>
                  </a:lnTo>
                  <a:lnTo>
                    <a:pt x="744" y="403"/>
                  </a:lnTo>
                  <a:lnTo>
                    <a:pt x="751" y="396"/>
                  </a:lnTo>
                  <a:lnTo>
                    <a:pt x="761" y="403"/>
                  </a:lnTo>
                  <a:lnTo>
                    <a:pt x="771" y="411"/>
                  </a:lnTo>
                  <a:lnTo>
                    <a:pt x="749" y="438"/>
                  </a:lnTo>
                  <a:lnTo>
                    <a:pt x="740" y="430"/>
                  </a:lnTo>
                  <a:lnTo>
                    <a:pt x="713" y="465"/>
                  </a:lnTo>
                  <a:lnTo>
                    <a:pt x="703" y="457"/>
                  </a:lnTo>
                  <a:lnTo>
                    <a:pt x="690" y="474"/>
                  </a:lnTo>
                  <a:lnTo>
                    <a:pt x="678" y="467"/>
                  </a:lnTo>
                  <a:lnTo>
                    <a:pt x="623" y="540"/>
                  </a:lnTo>
                  <a:lnTo>
                    <a:pt x="634" y="549"/>
                  </a:lnTo>
                  <a:lnTo>
                    <a:pt x="613" y="578"/>
                  </a:lnTo>
                  <a:lnTo>
                    <a:pt x="602" y="568"/>
                  </a:lnTo>
                  <a:lnTo>
                    <a:pt x="596" y="578"/>
                  </a:lnTo>
                  <a:lnTo>
                    <a:pt x="586" y="570"/>
                  </a:lnTo>
                  <a:lnTo>
                    <a:pt x="579" y="580"/>
                  </a:lnTo>
                  <a:lnTo>
                    <a:pt x="559" y="565"/>
                  </a:lnTo>
                  <a:lnTo>
                    <a:pt x="554" y="572"/>
                  </a:lnTo>
                  <a:lnTo>
                    <a:pt x="542" y="565"/>
                  </a:lnTo>
                  <a:lnTo>
                    <a:pt x="521" y="591"/>
                  </a:lnTo>
                  <a:lnTo>
                    <a:pt x="513" y="586"/>
                  </a:lnTo>
                  <a:lnTo>
                    <a:pt x="490" y="613"/>
                  </a:lnTo>
                  <a:lnTo>
                    <a:pt x="433" y="565"/>
                  </a:lnTo>
                  <a:lnTo>
                    <a:pt x="440" y="555"/>
                  </a:lnTo>
                  <a:lnTo>
                    <a:pt x="431" y="547"/>
                  </a:lnTo>
                  <a:lnTo>
                    <a:pt x="438" y="538"/>
                  </a:lnTo>
                  <a:lnTo>
                    <a:pt x="429" y="530"/>
                  </a:lnTo>
                  <a:lnTo>
                    <a:pt x="436" y="522"/>
                  </a:lnTo>
                  <a:lnTo>
                    <a:pt x="427" y="513"/>
                  </a:lnTo>
                  <a:lnTo>
                    <a:pt x="442" y="509"/>
                  </a:lnTo>
                  <a:lnTo>
                    <a:pt x="442" y="507"/>
                  </a:lnTo>
                  <a:lnTo>
                    <a:pt x="444" y="507"/>
                  </a:lnTo>
                  <a:lnTo>
                    <a:pt x="446" y="505"/>
                  </a:lnTo>
                  <a:lnTo>
                    <a:pt x="450" y="505"/>
                  </a:lnTo>
                  <a:lnTo>
                    <a:pt x="454" y="503"/>
                  </a:lnTo>
                  <a:lnTo>
                    <a:pt x="458" y="503"/>
                  </a:lnTo>
                  <a:lnTo>
                    <a:pt x="459" y="503"/>
                  </a:lnTo>
                  <a:lnTo>
                    <a:pt x="461" y="503"/>
                  </a:lnTo>
                  <a:lnTo>
                    <a:pt x="463" y="499"/>
                  </a:lnTo>
                  <a:lnTo>
                    <a:pt x="463" y="497"/>
                  </a:lnTo>
                  <a:lnTo>
                    <a:pt x="465" y="499"/>
                  </a:lnTo>
                  <a:lnTo>
                    <a:pt x="467" y="503"/>
                  </a:lnTo>
                  <a:lnTo>
                    <a:pt x="469" y="505"/>
                  </a:lnTo>
                  <a:lnTo>
                    <a:pt x="469" y="507"/>
                  </a:lnTo>
                  <a:lnTo>
                    <a:pt x="471" y="509"/>
                  </a:lnTo>
                  <a:lnTo>
                    <a:pt x="473" y="509"/>
                  </a:lnTo>
                  <a:lnTo>
                    <a:pt x="471" y="513"/>
                  </a:lnTo>
                  <a:lnTo>
                    <a:pt x="471" y="515"/>
                  </a:lnTo>
                  <a:lnTo>
                    <a:pt x="469" y="515"/>
                  </a:lnTo>
                  <a:lnTo>
                    <a:pt x="469" y="517"/>
                  </a:lnTo>
                  <a:lnTo>
                    <a:pt x="469" y="519"/>
                  </a:lnTo>
                  <a:lnTo>
                    <a:pt x="473" y="522"/>
                  </a:lnTo>
                  <a:lnTo>
                    <a:pt x="479" y="526"/>
                  </a:lnTo>
                  <a:lnTo>
                    <a:pt x="482" y="528"/>
                  </a:lnTo>
                  <a:lnTo>
                    <a:pt x="486" y="530"/>
                  </a:lnTo>
                  <a:lnTo>
                    <a:pt x="488" y="530"/>
                  </a:lnTo>
                  <a:lnTo>
                    <a:pt x="490" y="536"/>
                  </a:lnTo>
                  <a:lnTo>
                    <a:pt x="492" y="538"/>
                  </a:lnTo>
                  <a:lnTo>
                    <a:pt x="498" y="542"/>
                  </a:lnTo>
                  <a:lnTo>
                    <a:pt x="506" y="545"/>
                  </a:lnTo>
                  <a:lnTo>
                    <a:pt x="513" y="547"/>
                  </a:lnTo>
                  <a:lnTo>
                    <a:pt x="517" y="549"/>
                  </a:lnTo>
                  <a:lnTo>
                    <a:pt x="519" y="549"/>
                  </a:lnTo>
                  <a:lnTo>
                    <a:pt x="521" y="547"/>
                  </a:lnTo>
                  <a:lnTo>
                    <a:pt x="523" y="545"/>
                  </a:lnTo>
                  <a:lnTo>
                    <a:pt x="529" y="545"/>
                  </a:lnTo>
                  <a:lnTo>
                    <a:pt x="540" y="544"/>
                  </a:lnTo>
                  <a:lnTo>
                    <a:pt x="542" y="544"/>
                  </a:lnTo>
                  <a:lnTo>
                    <a:pt x="554" y="540"/>
                  </a:lnTo>
                  <a:lnTo>
                    <a:pt x="555" y="538"/>
                  </a:lnTo>
                  <a:lnTo>
                    <a:pt x="559" y="536"/>
                  </a:lnTo>
                  <a:lnTo>
                    <a:pt x="561" y="534"/>
                  </a:lnTo>
                  <a:lnTo>
                    <a:pt x="565" y="530"/>
                  </a:lnTo>
                  <a:lnTo>
                    <a:pt x="565" y="526"/>
                  </a:lnTo>
                  <a:lnTo>
                    <a:pt x="567" y="520"/>
                  </a:lnTo>
                  <a:lnTo>
                    <a:pt x="571" y="515"/>
                  </a:lnTo>
                  <a:lnTo>
                    <a:pt x="571" y="511"/>
                  </a:lnTo>
                  <a:lnTo>
                    <a:pt x="571" y="509"/>
                  </a:lnTo>
                  <a:lnTo>
                    <a:pt x="575" y="501"/>
                  </a:lnTo>
                  <a:lnTo>
                    <a:pt x="577" y="496"/>
                  </a:lnTo>
                  <a:lnTo>
                    <a:pt x="580" y="492"/>
                  </a:lnTo>
                  <a:lnTo>
                    <a:pt x="584" y="486"/>
                  </a:lnTo>
                  <a:lnTo>
                    <a:pt x="586" y="486"/>
                  </a:lnTo>
                  <a:lnTo>
                    <a:pt x="586" y="484"/>
                  </a:lnTo>
                  <a:lnTo>
                    <a:pt x="588" y="480"/>
                  </a:lnTo>
                  <a:lnTo>
                    <a:pt x="586" y="457"/>
                  </a:lnTo>
                  <a:lnTo>
                    <a:pt x="586" y="451"/>
                  </a:lnTo>
                  <a:lnTo>
                    <a:pt x="584" y="449"/>
                  </a:lnTo>
                  <a:lnTo>
                    <a:pt x="582" y="444"/>
                  </a:lnTo>
                  <a:lnTo>
                    <a:pt x="579" y="442"/>
                  </a:lnTo>
                  <a:lnTo>
                    <a:pt x="577" y="442"/>
                  </a:lnTo>
                  <a:lnTo>
                    <a:pt x="577" y="440"/>
                  </a:lnTo>
                  <a:lnTo>
                    <a:pt x="584" y="434"/>
                  </a:lnTo>
                  <a:lnTo>
                    <a:pt x="586" y="432"/>
                  </a:lnTo>
                  <a:lnTo>
                    <a:pt x="592" y="434"/>
                  </a:lnTo>
                  <a:lnTo>
                    <a:pt x="594" y="434"/>
                  </a:lnTo>
                  <a:lnTo>
                    <a:pt x="592" y="434"/>
                  </a:lnTo>
                  <a:lnTo>
                    <a:pt x="594" y="436"/>
                  </a:lnTo>
                  <a:lnTo>
                    <a:pt x="594" y="438"/>
                  </a:lnTo>
                  <a:lnTo>
                    <a:pt x="598" y="444"/>
                  </a:lnTo>
                  <a:lnTo>
                    <a:pt x="598" y="446"/>
                  </a:lnTo>
                  <a:lnTo>
                    <a:pt x="600" y="446"/>
                  </a:lnTo>
                  <a:lnTo>
                    <a:pt x="603" y="449"/>
                  </a:lnTo>
                  <a:lnTo>
                    <a:pt x="607" y="451"/>
                  </a:lnTo>
                  <a:lnTo>
                    <a:pt x="609" y="451"/>
                  </a:lnTo>
                  <a:lnTo>
                    <a:pt x="609" y="449"/>
                  </a:lnTo>
                  <a:lnTo>
                    <a:pt x="609" y="448"/>
                  </a:lnTo>
                  <a:lnTo>
                    <a:pt x="607" y="448"/>
                  </a:lnTo>
                  <a:lnTo>
                    <a:pt x="609" y="448"/>
                  </a:lnTo>
                  <a:lnTo>
                    <a:pt x="609" y="446"/>
                  </a:lnTo>
                  <a:lnTo>
                    <a:pt x="613" y="448"/>
                  </a:lnTo>
                  <a:lnTo>
                    <a:pt x="613" y="449"/>
                  </a:lnTo>
                  <a:lnTo>
                    <a:pt x="615" y="449"/>
                  </a:lnTo>
                  <a:lnTo>
                    <a:pt x="627" y="449"/>
                  </a:lnTo>
                  <a:lnTo>
                    <a:pt x="628" y="448"/>
                  </a:lnTo>
                  <a:lnTo>
                    <a:pt x="634" y="442"/>
                  </a:lnTo>
                  <a:lnTo>
                    <a:pt x="636" y="438"/>
                  </a:lnTo>
                  <a:lnTo>
                    <a:pt x="638" y="428"/>
                  </a:lnTo>
                  <a:lnTo>
                    <a:pt x="638" y="423"/>
                  </a:lnTo>
                  <a:lnTo>
                    <a:pt x="636" y="419"/>
                  </a:lnTo>
                  <a:lnTo>
                    <a:pt x="636" y="411"/>
                  </a:lnTo>
                  <a:lnTo>
                    <a:pt x="634" y="409"/>
                  </a:lnTo>
                  <a:lnTo>
                    <a:pt x="634" y="407"/>
                  </a:lnTo>
                  <a:lnTo>
                    <a:pt x="636" y="405"/>
                  </a:lnTo>
                  <a:lnTo>
                    <a:pt x="636" y="403"/>
                  </a:lnTo>
                  <a:lnTo>
                    <a:pt x="636" y="401"/>
                  </a:lnTo>
                  <a:lnTo>
                    <a:pt x="634" y="401"/>
                  </a:lnTo>
                  <a:lnTo>
                    <a:pt x="632" y="403"/>
                  </a:lnTo>
                  <a:lnTo>
                    <a:pt x="630" y="405"/>
                  </a:lnTo>
                  <a:lnTo>
                    <a:pt x="627" y="405"/>
                  </a:lnTo>
                  <a:lnTo>
                    <a:pt x="623" y="405"/>
                  </a:lnTo>
                  <a:lnTo>
                    <a:pt x="621" y="405"/>
                  </a:lnTo>
                  <a:lnTo>
                    <a:pt x="617" y="407"/>
                  </a:lnTo>
                  <a:lnTo>
                    <a:pt x="615" y="407"/>
                  </a:lnTo>
                  <a:lnTo>
                    <a:pt x="615" y="409"/>
                  </a:lnTo>
                  <a:lnTo>
                    <a:pt x="613" y="409"/>
                  </a:lnTo>
                  <a:lnTo>
                    <a:pt x="609" y="409"/>
                  </a:lnTo>
                  <a:lnTo>
                    <a:pt x="603" y="405"/>
                  </a:lnTo>
                  <a:lnTo>
                    <a:pt x="602" y="401"/>
                  </a:lnTo>
                  <a:lnTo>
                    <a:pt x="600" y="400"/>
                  </a:lnTo>
                  <a:lnTo>
                    <a:pt x="600" y="398"/>
                  </a:lnTo>
                  <a:lnTo>
                    <a:pt x="600" y="396"/>
                  </a:lnTo>
                  <a:lnTo>
                    <a:pt x="582" y="396"/>
                  </a:lnTo>
                  <a:lnTo>
                    <a:pt x="579" y="394"/>
                  </a:lnTo>
                  <a:lnTo>
                    <a:pt x="571" y="388"/>
                  </a:lnTo>
                  <a:lnTo>
                    <a:pt x="569" y="388"/>
                  </a:lnTo>
                  <a:lnTo>
                    <a:pt x="567" y="386"/>
                  </a:lnTo>
                  <a:lnTo>
                    <a:pt x="565" y="386"/>
                  </a:lnTo>
                  <a:lnTo>
                    <a:pt x="563" y="388"/>
                  </a:lnTo>
                  <a:lnTo>
                    <a:pt x="561" y="388"/>
                  </a:lnTo>
                  <a:lnTo>
                    <a:pt x="559" y="390"/>
                  </a:lnTo>
                  <a:lnTo>
                    <a:pt x="555" y="390"/>
                  </a:lnTo>
                  <a:lnTo>
                    <a:pt x="552" y="388"/>
                  </a:lnTo>
                  <a:lnTo>
                    <a:pt x="536" y="386"/>
                  </a:lnTo>
                  <a:lnTo>
                    <a:pt x="534" y="388"/>
                  </a:lnTo>
                  <a:lnTo>
                    <a:pt x="527" y="390"/>
                  </a:lnTo>
                  <a:lnTo>
                    <a:pt x="527" y="392"/>
                  </a:lnTo>
                  <a:lnTo>
                    <a:pt x="519" y="398"/>
                  </a:lnTo>
                  <a:lnTo>
                    <a:pt x="517" y="398"/>
                  </a:lnTo>
                  <a:lnTo>
                    <a:pt x="513" y="398"/>
                  </a:lnTo>
                  <a:lnTo>
                    <a:pt x="507" y="398"/>
                  </a:lnTo>
                  <a:lnTo>
                    <a:pt x="507" y="396"/>
                  </a:lnTo>
                  <a:lnTo>
                    <a:pt x="507" y="394"/>
                  </a:lnTo>
                  <a:lnTo>
                    <a:pt x="509" y="392"/>
                  </a:lnTo>
                  <a:lnTo>
                    <a:pt x="511" y="392"/>
                  </a:lnTo>
                  <a:lnTo>
                    <a:pt x="511" y="390"/>
                  </a:lnTo>
                  <a:lnTo>
                    <a:pt x="513" y="388"/>
                  </a:lnTo>
                  <a:lnTo>
                    <a:pt x="513" y="384"/>
                  </a:lnTo>
                  <a:lnTo>
                    <a:pt x="517" y="380"/>
                  </a:lnTo>
                  <a:lnTo>
                    <a:pt x="519" y="377"/>
                  </a:lnTo>
                  <a:lnTo>
                    <a:pt x="517" y="369"/>
                  </a:lnTo>
                  <a:lnTo>
                    <a:pt x="513" y="365"/>
                  </a:lnTo>
                  <a:lnTo>
                    <a:pt x="511" y="367"/>
                  </a:lnTo>
                  <a:lnTo>
                    <a:pt x="511" y="369"/>
                  </a:lnTo>
                  <a:lnTo>
                    <a:pt x="507" y="373"/>
                  </a:lnTo>
                  <a:lnTo>
                    <a:pt x="502" y="375"/>
                  </a:lnTo>
                  <a:lnTo>
                    <a:pt x="498" y="377"/>
                  </a:lnTo>
                  <a:lnTo>
                    <a:pt x="496" y="375"/>
                  </a:lnTo>
                  <a:lnTo>
                    <a:pt x="494" y="375"/>
                  </a:lnTo>
                  <a:lnTo>
                    <a:pt x="494" y="369"/>
                  </a:lnTo>
                  <a:lnTo>
                    <a:pt x="496" y="365"/>
                  </a:lnTo>
                  <a:lnTo>
                    <a:pt x="496" y="363"/>
                  </a:lnTo>
                  <a:lnTo>
                    <a:pt x="496" y="355"/>
                  </a:lnTo>
                  <a:lnTo>
                    <a:pt x="494" y="352"/>
                  </a:lnTo>
                  <a:lnTo>
                    <a:pt x="492" y="350"/>
                  </a:lnTo>
                  <a:lnTo>
                    <a:pt x="488" y="340"/>
                  </a:lnTo>
                  <a:lnTo>
                    <a:pt x="486" y="338"/>
                  </a:lnTo>
                  <a:lnTo>
                    <a:pt x="479" y="330"/>
                  </a:lnTo>
                  <a:lnTo>
                    <a:pt x="477" y="329"/>
                  </a:lnTo>
                  <a:lnTo>
                    <a:pt x="475" y="329"/>
                  </a:lnTo>
                  <a:lnTo>
                    <a:pt x="469" y="327"/>
                  </a:lnTo>
                  <a:lnTo>
                    <a:pt x="469" y="325"/>
                  </a:lnTo>
                  <a:lnTo>
                    <a:pt x="467" y="323"/>
                  </a:lnTo>
                  <a:lnTo>
                    <a:pt x="465" y="321"/>
                  </a:lnTo>
                  <a:lnTo>
                    <a:pt x="461" y="317"/>
                  </a:lnTo>
                  <a:lnTo>
                    <a:pt x="458" y="313"/>
                  </a:lnTo>
                  <a:lnTo>
                    <a:pt x="454" y="311"/>
                  </a:lnTo>
                  <a:lnTo>
                    <a:pt x="448" y="307"/>
                  </a:lnTo>
                  <a:lnTo>
                    <a:pt x="442" y="307"/>
                  </a:lnTo>
                  <a:lnTo>
                    <a:pt x="438" y="306"/>
                  </a:lnTo>
                  <a:lnTo>
                    <a:pt x="421" y="302"/>
                  </a:lnTo>
                  <a:lnTo>
                    <a:pt x="419" y="302"/>
                  </a:lnTo>
                  <a:lnTo>
                    <a:pt x="417" y="300"/>
                  </a:lnTo>
                  <a:lnTo>
                    <a:pt x="410" y="294"/>
                  </a:lnTo>
                  <a:lnTo>
                    <a:pt x="404" y="282"/>
                  </a:lnTo>
                  <a:lnTo>
                    <a:pt x="396" y="271"/>
                  </a:lnTo>
                  <a:lnTo>
                    <a:pt x="392" y="263"/>
                  </a:lnTo>
                  <a:lnTo>
                    <a:pt x="385" y="254"/>
                  </a:lnTo>
                  <a:lnTo>
                    <a:pt x="381" y="250"/>
                  </a:lnTo>
                  <a:lnTo>
                    <a:pt x="377" y="244"/>
                  </a:lnTo>
                  <a:lnTo>
                    <a:pt x="367" y="231"/>
                  </a:lnTo>
                  <a:lnTo>
                    <a:pt x="365" y="229"/>
                  </a:lnTo>
                  <a:lnTo>
                    <a:pt x="363" y="215"/>
                  </a:lnTo>
                  <a:lnTo>
                    <a:pt x="363" y="213"/>
                  </a:lnTo>
                  <a:lnTo>
                    <a:pt x="365" y="208"/>
                  </a:lnTo>
                  <a:lnTo>
                    <a:pt x="367" y="204"/>
                  </a:lnTo>
                  <a:lnTo>
                    <a:pt x="373" y="198"/>
                  </a:lnTo>
                  <a:lnTo>
                    <a:pt x="373" y="196"/>
                  </a:lnTo>
                  <a:lnTo>
                    <a:pt x="377" y="198"/>
                  </a:lnTo>
                  <a:lnTo>
                    <a:pt x="379" y="198"/>
                  </a:lnTo>
                  <a:lnTo>
                    <a:pt x="379" y="196"/>
                  </a:lnTo>
                  <a:lnTo>
                    <a:pt x="381" y="196"/>
                  </a:lnTo>
                  <a:lnTo>
                    <a:pt x="383" y="194"/>
                  </a:lnTo>
                  <a:lnTo>
                    <a:pt x="383" y="192"/>
                  </a:lnTo>
                  <a:lnTo>
                    <a:pt x="383" y="190"/>
                  </a:lnTo>
                  <a:lnTo>
                    <a:pt x="385" y="181"/>
                  </a:lnTo>
                  <a:lnTo>
                    <a:pt x="383" y="177"/>
                  </a:lnTo>
                  <a:lnTo>
                    <a:pt x="383" y="175"/>
                  </a:lnTo>
                  <a:lnTo>
                    <a:pt x="381" y="173"/>
                  </a:lnTo>
                  <a:lnTo>
                    <a:pt x="381" y="169"/>
                  </a:lnTo>
                  <a:lnTo>
                    <a:pt x="381" y="167"/>
                  </a:lnTo>
                  <a:lnTo>
                    <a:pt x="383" y="167"/>
                  </a:lnTo>
                  <a:lnTo>
                    <a:pt x="385" y="165"/>
                  </a:lnTo>
                  <a:lnTo>
                    <a:pt x="385" y="162"/>
                  </a:lnTo>
                  <a:lnTo>
                    <a:pt x="383" y="156"/>
                  </a:lnTo>
                  <a:lnTo>
                    <a:pt x="383" y="152"/>
                  </a:lnTo>
                  <a:lnTo>
                    <a:pt x="383" y="150"/>
                  </a:lnTo>
                  <a:lnTo>
                    <a:pt x="383" y="146"/>
                  </a:lnTo>
                  <a:lnTo>
                    <a:pt x="385" y="146"/>
                  </a:lnTo>
                  <a:lnTo>
                    <a:pt x="386" y="148"/>
                  </a:lnTo>
                  <a:lnTo>
                    <a:pt x="386" y="150"/>
                  </a:lnTo>
                  <a:lnTo>
                    <a:pt x="386" y="152"/>
                  </a:lnTo>
                  <a:lnTo>
                    <a:pt x="388" y="156"/>
                  </a:lnTo>
                  <a:lnTo>
                    <a:pt x="392" y="160"/>
                  </a:lnTo>
                  <a:lnTo>
                    <a:pt x="394" y="160"/>
                  </a:lnTo>
                  <a:lnTo>
                    <a:pt x="396" y="160"/>
                  </a:lnTo>
                  <a:lnTo>
                    <a:pt x="398" y="160"/>
                  </a:lnTo>
                  <a:lnTo>
                    <a:pt x="404" y="162"/>
                  </a:lnTo>
                  <a:lnTo>
                    <a:pt x="406" y="162"/>
                  </a:lnTo>
                  <a:lnTo>
                    <a:pt x="408" y="162"/>
                  </a:lnTo>
                  <a:lnTo>
                    <a:pt x="410" y="162"/>
                  </a:lnTo>
                  <a:lnTo>
                    <a:pt x="410" y="160"/>
                  </a:lnTo>
                  <a:lnTo>
                    <a:pt x="411" y="156"/>
                  </a:lnTo>
                  <a:lnTo>
                    <a:pt x="413" y="156"/>
                  </a:lnTo>
                  <a:lnTo>
                    <a:pt x="419" y="158"/>
                  </a:lnTo>
                  <a:lnTo>
                    <a:pt x="423" y="156"/>
                  </a:lnTo>
                  <a:lnTo>
                    <a:pt x="423" y="154"/>
                  </a:lnTo>
                  <a:lnTo>
                    <a:pt x="421" y="148"/>
                  </a:lnTo>
                  <a:lnTo>
                    <a:pt x="421" y="146"/>
                  </a:lnTo>
                  <a:lnTo>
                    <a:pt x="419" y="144"/>
                  </a:lnTo>
                  <a:lnTo>
                    <a:pt x="419" y="142"/>
                  </a:lnTo>
                  <a:lnTo>
                    <a:pt x="417" y="140"/>
                  </a:lnTo>
                  <a:lnTo>
                    <a:pt x="415" y="140"/>
                  </a:lnTo>
                  <a:lnTo>
                    <a:pt x="413" y="140"/>
                  </a:lnTo>
                  <a:lnTo>
                    <a:pt x="411" y="139"/>
                  </a:lnTo>
                  <a:lnTo>
                    <a:pt x="408" y="131"/>
                  </a:lnTo>
                  <a:lnTo>
                    <a:pt x="406" y="129"/>
                  </a:lnTo>
                  <a:lnTo>
                    <a:pt x="404" y="125"/>
                  </a:lnTo>
                  <a:lnTo>
                    <a:pt x="400" y="117"/>
                  </a:lnTo>
                  <a:lnTo>
                    <a:pt x="398" y="114"/>
                  </a:lnTo>
                  <a:lnTo>
                    <a:pt x="394" y="112"/>
                  </a:lnTo>
                  <a:lnTo>
                    <a:pt x="385" y="100"/>
                  </a:lnTo>
                  <a:lnTo>
                    <a:pt x="383" y="96"/>
                  </a:lnTo>
                  <a:lnTo>
                    <a:pt x="381" y="89"/>
                  </a:lnTo>
                  <a:lnTo>
                    <a:pt x="381" y="85"/>
                  </a:lnTo>
                  <a:lnTo>
                    <a:pt x="381" y="77"/>
                  </a:lnTo>
                  <a:lnTo>
                    <a:pt x="377" y="69"/>
                  </a:lnTo>
                  <a:lnTo>
                    <a:pt x="377" y="68"/>
                  </a:lnTo>
                  <a:lnTo>
                    <a:pt x="375" y="64"/>
                  </a:lnTo>
                  <a:lnTo>
                    <a:pt x="373" y="62"/>
                  </a:lnTo>
                  <a:lnTo>
                    <a:pt x="373" y="60"/>
                  </a:lnTo>
                  <a:lnTo>
                    <a:pt x="371" y="56"/>
                  </a:lnTo>
                  <a:lnTo>
                    <a:pt x="371" y="54"/>
                  </a:lnTo>
                  <a:lnTo>
                    <a:pt x="371" y="52"/>
                  </a:lnTo>
                  <a:lnTo>
                    <a:pt x="373" y="50"/>
                  </a:lnTo>
                  <a:lnTo>
                    <a:pt x="373" y="48"/>
                  </a:lnTo>
                  <a:lnTo>
                    <a:pt x="373" y="46"/>
                  </a:lnTo>
                  <a:lnTo>
                    <a:pt x="375" y="44"/>
                  </a:lnTo>
                  <a:lnTo>
                    <a:pt x="379" y="44"/>
                  </a:lnTo>
                  <a:lnTo>
                    <a:pt x="388" y="44"/>
                  </a:lnTo>
                  <a:lnTo>
                    <a:pt x="396" y="48"/>
                  </a:lnTo>
                  <a:lnTo>
                    <a:pt x="404" y="50"/>
                  </a:lnTo>
                  <a:lnTo>
                    <a:pt x="417" y="54"/>
                  </a:lnTo>
                  <a:lnTo>
                    <a:pt x="433" y="58"/>
                  </a:lnTo>
                  <a:lnTo>
                    <a:pt x="438" y="58"/>
                  </a:lnTo>
                  <a:lnTo>
                    <a:pt x="446" y="60"/>
                  </a:lnTo>
                  <a:lnTo>
                    <a:pt x="458" y="62"/>
                  </a:lnTo>
                  <a:lnTo>
                    <a:pt x="459" y="62"/>
                  </a:lnTo>
                  <a:lnTo>
                    <a:pt x="469" y="62"/>
                  </a:lnTo>
                  <a:lnTo>
                    <a:pt x="484" y="66"/>
                  </a:lnTo>
                  <a:lnTo>
                    <a:pt x="490" y="66"/>
                  </a:lnTo>
                  <a:lnTo>
                    <a:pt x="504" y="69"/>
                  </a:lnTo>
                  <a:lnTo>
                    <a:pt x="504" y="71"/>
                  </a:lnTo>
                  <a:lnTo>
                    <a:pt x="504" y="73"/>
                  </a:lnTo>
                  <a:lnTo>
                    <a:pt x="506" y="75"/>
                  </a:lnTo>
                  <a:lnTo>
                    <a:pt x="506" y="77"/>
                  </a:lnTo>
                  <a:lnTo>
                    <a:pt x="507" y="77"/>
                  </a:lnTo>
                  <a:lnTo>
                    <a:pt x="507" y="79"/>
                  </a:lnTo>
                  <a:lnTo>
                    <a:pt x="509" y="81"/>
                  </a:lnTo>
                  <a:lnTo>
                    <a:pt x="509" y="83"/>
                  </a:lnTo>
                  <a:lnTo>
                    <a:pt x="507" y="81"/>
                  </a:lnTo>
                  <a:lnTo>
                    <a:pt x="507" y="83"/>
                  </a:lnTo>
                  <a:lnTo>
                    <a:pt x="506" y="83"/>
                  </a:lnTo>
                  <a:lnTo>
                    <a:pt x="507" y="85"/>
                  </a:lnTo>
                  <a:lnTo>
                    <a:pt x="507" y="87"/>
                  </a:lnTo>
                  <a:lnTo>
                    <a:pt x="507" y="89"/>
                  </a:lnTo>
                  <a:lnTo>
                    <a:pt x="509" y="91"/>
                  </a:lnTo>
                  <a:lnTo>
                    <a:pt x="513" y="92"/>
                  </a:lnTo>
                  <a:lnTo>
                    <a:pt x="513" y="94"/>
                  </a:lnTo>
                  <a:lnTo>
                    <a:pt x="515" y="94"/>
                  </a:lnTo>
                  <a:lnTo>
                    <a:pt x="517" y="96"/>
                  </a:lnTo>
                  <a:lnTo>
                    <a:pt x="517" y="98"/>
                  </a:lnTo>
                  <a:lnTo>
                    <a:pt x="519" y="100"/>
                  </a:lnTo>
                  <a:lnTo>
                    <a:pt x="521" y="102"/>
                  </a:lnTo>
                  <a:lnTo>
                    <a:pt x="521" y="104"/>
                  </a:lnTo>
                  <a:lnTo>
                    <a:pt x="523" y="104"/>
                  </a:lnTo>
                  <a:lnTo>
                    <a:pt x="525" y="104"/>
                  </a:lnTo>
                  <a:lnTo>
                    <a:pt x="527" y="104"/>
                  </a:lnTo>
                  <a:lnTo>
                    <a:pt x="527" y="106"/>
                  </a:lnTo>
                  <a:lnTo>
                    <a:pt x="529" y="106"/>
                  </a:lnTo>
                  <a:lnTo>
                    <a:pt x="531" y="108"/>
                  </a:lnTo>
                  <a:lnTo>
                    <a:pt x="531" y="106"/>
                  </a:lnTo>
                  <a:lnTo>
                    <a:pt x="534" y="106"/>
                  </a:lnTo>
                  <a:lnTo>
                    <a:pt x="536" y="104"/>
                  </a:lnTo>
                  <a:lnTo>
                    <a:pt x="534" y="104"/>
                  </a:lnTo>
                  <a:lnTo>
                    <a:pt x="534" y="102"/>
                  </a:lnTo>
                  <a:lnTo>
                    <a:pt x="534" y="100"/>
                  </a:lnTo>
                  <a:lnTo>
                    <a:pt x="532" y="98"/>
                  </a:lnTo>
                  <a:lnTo>
                    <a:pt x="532" y="94"/>
                  </a:lnTo>
                  <a:lnTo>
                    <a:pt x="531" y="91"/>
                  </a:lnTo>
                  <a:lnTo>
                    <a:pt x="527" y="89"/>
                  </a:lnTo>
                  <a:lnTo>
                    <a:pt x="527" y="87"/>
                  </a:lnTo>
                  <a:lnTo>
                    <a:pt x="527" y="85"/>
                  </a:lnTo>
                  <a:lnTo>
                    <a:pt x="527" y="83"/>
                  </a:lnTo>
                  <a:lnTo>
                    <a:pt x="529" y="83"/>
                  </a:lnTo>
                  <a:lnTo>
                    <a:pt x="531" y="83"/>
                  </a:lnTo>
                  <a:lnTo>
                    <a:pt x="531" y="81"/>
                  </a:lnTo>
                  <a:lnTo>
                    <a:pt x="531" y="79"/>
                  </a:lnTo>
                  <a:lnTo>
                    <a:pt x="532" y="79"/>
                  </a:lnTo>
                  <a:lnTo>
                    <a:pt x="532" y="77"/>
                  </a:lnTo>
                  <a:lnTo>
                    <a:pt x="534" y="77"/>
                  </a:lnTo>
                  <a:lnTo>
                    <a:pt x="538" y="77"/>
                  </a:lnTo>
                  <a:lnTo>
                    <a:pt x="548" y="81"/>
                  </a:lnTo>
                  <a:lnTo>
                    <a:pt x="563" y="85"/>
                  </a:lnTo>
                  <a:lnTo>
                    <a:pt x="579" y="91"/>
                  </a:lnTo>
                  <a:lnTo>
                    <a:pt x="580" y="92"/>
                  </a:lnTo>
                  <a:lnTo>
                    <a:pt x="605" y="102"/>
                  </a:lnTo>
                  <a:lnTo>
                    <a:pt x="623" y="112"/>
                  </a:lnTo>
                  <a:lnTo>
                    <a:pt x="615" y="121"/>
                  </a:lnTo>
                  <a:lnTo>
                    <a:pt x="619" y="12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45" name="Freeform 6347"/>
            <p:cNvSpPr>
              <a:spLocks/>
            </p:cNvSpPr>
            <p:nvPr/>
          </p:nvSpPr>
          <p:spPr bwMode="auto">
            <a:xfrm>
              <a:off x="6753226" y="1284288"/>
              <a:ext cx="2057400" cy="1370013"/>
            </a:xfrm>
            <a:custGeom>
              <a:avLst/>
              <a:gdLst>
                <a:gd name="T0" fmla="*/ 688 w 1296"/>
                <a:gd name="T1" fmla="*/ 151 h 863"/>
                <a:gd name="T2" fmla="*/ 701 w 1296"/>
                <a:gd name="T3" fmla="*/ 169 h 863"/>
                <a:gd name="T4" fmla="*/ 678 w 1296"/>
                <a:gd name="T5" fmla="*/ 176 h 863"/>
                <a:gd name="T6" fmla="*/ 665 w 1296"/>
                <a:gd name="T7" fmla="*/ 188 h 863"/>
                <a:gd name="T8" fmla="*/ 693 w 1296"/>
                <a:gd name="T9" fmla="*/ 190 h 863"/>
                <a:gd name="T10" fmla="*/ 711 w 1296"/>
                <a:gd name="T11" fmla="*/ 195 h 863"/>
                <a:gd name="T12" fmla="*/ 718 w 1296"/>
                <a:gd name="T13" fmla="*/ 192 h 863"/>
                <a:gd name="T14" fmla="*/ 736 w 1296"/>
                <a:gd name="T15" fmla="*/ 211 h 863"/>
                <a:gd name="T16" fmla="*/ 728 w 1296"/>
                <a:gd name="T17" fmla="*/ 232 h 863"/>
                <a:gd name="T18" fmla="*/ 741 w 1296"/>
                <a:gd name="T19" fmla="*/ 249 h 863"/>
                <a:gd name="T20" fmla="*/ 776 w 1296"/>
                <a:gd name="T21" fmla="*/ 257 h 863"/>
                <a:gd name="T22" fmla="*/ 799 w 1296"/>
                <a:gd name="T23" fmla="*/ 270 h 863"/>
                <a:gd name="T24" fmla="*/ 826 w 1296"/>
                <a:gd name="T25" fmla="*/ 305 h 863"/>
                <a:gd name="T26" fmla="*/ 812 w 1296"/>
                <a:gd name="T27" fmla="*/ 320 h 863"/>
                <a:gd name="T28" fmla="*/ 828 w 1296"/>
                <a:gd name="T29" fmla="*/ 339 h 863"/>
                <a:gd name="T30" fmla="*/ 832 w 1296"/>
                <a:gd name="T31" fmla="*/ 351 h 863"/>
                <a:gd name="T32" fmla="*/ 826 w 1296"/>
                <a:gd name="T33" fmla="*/ 355 h 863"/>
                <a:gd name="T34" fmla="*/ 851 w 1296"/>
                <a:gd name="T35" fmla="*/ 376 h 863"/>
                <a:gd name="T36" fmla="*/ 868 w 1296"/>
                <a:gd name="T37" fmla="*/ 380 h 863"/>
                <a:gd name="T38" fmla="*/ 895 w 1296"/>
                <a:gd name="T39" fmla="*/ 395 h 863"/>
                <a:gd name="T40" fmla="*/ 920 w 1296"/>
                <a:gd name="T41" fmla="*/ 408 h 863"/>
                <a:gd name="T42" fmla="*/ 937 w 1296"/>
                <a:gd name="T43" fmla="*/ 416 h 863"/>
                <a:gd name="T44" fmla="*/ 962 w 1296"/>
                <a:gd name="T45" fmla="*/ 447 h 863"/>
                <a:gd name="T46" fmla="*/ 972 w 1296"/>
                <a:gd name="T47" fmla="*/ 466 h 863"/>
                <a:gd name="T48" fmla="*/ 991 w 1296"/>
                <a:gd name="T49" fmla="*/ 476 h 863"/>
                <a:gd name="T50" fmla="*/ 1010 w 1296"/>
                <a:gd name="T51" fmla="*/ 504 h 863"/>
                <a:gd name="T52" fmla="*/ 1031 w 1296"/>
                <a:gd name="T53" fmla="*/ 526 h 863"/>
                <a:gd name="T54" fmla="*/ 1066 w 1296"/>
                <a:gd name="T55" fmla="*/ 541 h 863"/>
                <a:gd name="T56" fmla="*/ 1087 w 1296"/>
                <a:gd name="T57" fmla="*/ 554 h 863"/>
                <a:gd name="T58" fmla="*/ 1099 w 1296"/>
                <a:gd name="T59" fmla="*/ 577 h 863"/>
                <a:gd name="T60" fmla="*/ 1118 w 1296"/>
                <a:gd name="T61" fmla="*/ 600 h 863"/>
                <a:gd name="T62" fmla="*/ 1137 w 1296"/>
                <a:gd name="T63" fmla="*/ 610 h 863"/>
                <a:gd name="T64" fmla="*/ 1168 w 1296"/>
                <a:gd name="T65" fmla="*/ 614 h 863"/>
                <a:gd name="T66" fmla="*/ 1197 w 1296"/>
                <a:gd name="T67" fmla="*/ 620 h 863"/>
                <a:gd name="T68" fmla="*/ 1206 w 1296"/>
                <a:gd name="T69" fmla="*/ 631 h 863"/>
                <a:gd name="T70" fmla="*/ 1220 w 1296"/>
                <a:gd name="T71" fmla="*/ 639 h 863"/>
                <a:gd name="T72" fmla="*/ 1252 w 1296"/>
                <a:gd name="T73" fmla="*/ 687 h 863"/>
                <a:gd name="T74" fmla="*/ 1264 w 1296"/>
                <a:gd name="T75" fmla="*/ 700 h 863"/>
                <a:gd name="T76" fmla="*/ 1281 w 1296"/>
                <a:gd name="T77" fmla="*/ 733 h 863"/>
                <a:gd name="T78" fmla="*/ 1066 w 1296"/>
                <a:gd name="T79" fmla="*/ 771 h 863"/>
                <a:gd name="T80" fmla="*/ 459 w 1296"/>
                <a:gd name="T81" fmla="*/ 437 h 863"/>
                <a:gd name="T82" fmla="*/ 242 w 1296"/>
                <a:gd name="T83" fmla="*/ 255 h 863"/>
                <a:gd name="T84" fmla="*/ 92 w 1296"/>
                <a:gd name="T85" fmla="*/ 126 h 863"/>
                <a:gd name="T86" fmla="*/ 19 w 1296"/>
                <a:gd name="T87" fmla="*/ 78 h 863"/>
                <a:gd name="T88" fmla="*/ 4 w 1296"/>
                <a:gd name="T89" fmla="*/ 27 h 863"/>
                <a:gd name="T90" fmla="*/ 38 w 1296"/>
                <a:gd name="T91" fmla="*/ 30 h 863"/>
                <a:gd name="T92" fmla="*/ 65 w 1296"/>
                <a:gd name="T93" fmla="*/ 11 h 863"/>
                <a:gd name="T94" fmla="*/ 98 w 1296"/>
                <a:gd name="T95" fmla="*/ 27 h 863"/>
                <a:gd name="T96" fmla="*/ 159 w 1296"/>
                <a:gd name="T97" fmla="*/ 71 h 863"/>
                <a:gd name="T98" fmla="*/ 198 w 1296"/>
                <a:gd name="T99" fmla="*/ 78 h 863"/>
                <a:gd name="T100" fmla="*/ 248 w 1296"/>
                <a:gd name="T101" fmla="*/ 69 h 863"/>
                <a:gd name="T102" fmla="*/ 261 w 1296"/>
                <a:gd name="T103" fmla="*/ 51 h 863"/>
                <a:gd name="T104" fmla="*/ 286 w 1296"/>
                <a:gd name="T105" fmla="*/ 42 h 863"/>
                <a:gd name="T106" fmla="*/ 321 w 1296"/>
                <a:gd name="T107" fmla="*/ 38 h 863"/>
                <a:gd name="T108" fmla="*/ 359 w 1296"/>
                <a:gd name="T109" fmla="*/ 34 h 863"/>
                <a:gd name="T110" fmla="*/ 371 w 1296"/>
                <a:gd name="T111" fmla="*/ 40 h 863"/>
                <a:gd name="T112" fmla="*/ 403 w 1296"/>
                <a:gd name="T113" fmla="*/ 61 h 863"/>
                <a:gd name="T114" fmla="*/ 482 w 1296"/>
                <a:gd name="T115" fmla="*/ 67 h 863"/>
                <a:gd name="T116" fmla="*/ 526 w 1296"/>
                <a:gd name="T117" fmla="*/ 78 h 863"/>
                <a:gd name="T118" fmla="*/ 519 w 1296"/>
                <a:gd name="T119" fmla="*/ 86 h 863"/>
                <a:gd name="T120" fmla="*/ 555 w 1296"/>
                <a:gd name="T121" fmla="*/ 107 h 863"/>
                <a:gd name="T122" fmla="*/ 603 w 1296"/>
                <a:gd name="T123" fmla="*/ 123 h 863"/>
                <a:gd name="T124" fmla="*/ 668 w 1296"/>
                <a:gd name="T125" fmla="*/ 115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6" h="863">
                  <a:moveTo>
                    <a:pt x="676" y="132"/>
                  </a:moveTo>
                  <a:lnTo>
                    <a:pt x="676" y="134"/>
                  </a:lnTo>
                  <a:lnTo>
                    <a:pt x="678" y="134"/>
                  </a:lnTo>
                  <a:lnTo>
                    <a:pt x="682" y="136"/>
                  </a:lnTo>
                  <a:lnTo>
                    <a:pt x="686" y="144"/>
                  </a:lnTo>
                  <a:lnTo>
                    <a:pt x="686" y="147"/>
                  </a:lnTo>
                  <a:lnTo>
                    <a:pt x="684" y="149"/>
                  </a:lnTo>
                  <a:lnTo>
                    <a:pt x="684" y="151"/>
                  </a:lnTo>
                  <a:lnTo>
                    <a:pt x="688" y="151"/>
                  </a:lnTo>
                  <a:lnTo>
                    <a:pt x="691" y="151"/>
                  </a:lnTo>
                  <a:lnTo>
                    <a:pt x="691" y="153"/>
                  </a:lnTo>
                  <a:lnTo>
                    <a:pt x="693" y="155"/>
                  </a:lnTo>
                  <a:lnTo>
                    <a:pt x="695" y="155"/>
                  </a:lnTo>
                  <a:lnTo>
                    <a:pt x="697" y="157"/>
                  </a:lnTo>
                  <a:lnTo>
                    <a:pt x="701" y="161"/>
                  </a:lnTo>
                  <a:lnTo>
                    <a:pt x="703" y="165"/>
                  </a:lnTo>
                  <a:lnTo>
                    <a:pt x="703" y="167"/>
                  </a:lnTo>
                  <a:lnTo>
                    <a:pt x="701" y="169"/>
                  </a:lnTo>
                  <a:lnTo>
                    <a:pt x="701" y="170"/>
                  </a:lnTo>
                  <a:lnTo>
                    <a:pt x="701" y="174"/>
                  </a:lnTo>
                  <a:lnTo>
                    <a:pt x="701" y="176"/>
                  </a:lnTo>
                  <a:lnTo>
                    <a:pt x="699" y="176"/>
                  </a:lnTo>
                  <a:lnTo>
                    <a:pt x="697" y="176"/>
                  </a:lnTo>
                  <a:lnTo>
                    <a:pt x="691" y="176"/>
                  </a:lnTo>
                  <a:lnTo>
                    <a:pt x="688" y="176"/>
                  </a:lnTo>
                  <a:lnTo>
                    <a:pt x="682" y="176"/>
                  </a:lnTo>
                  <a:lnTo>
                    <a:pt x="678" y="176"/>
                  </a:lnTo>
                  <a:lnTo>
                    <a:pt x="676" y="174"/>
                  </a:lnTo>
                  <a:lnTo>
                    <a:pt x="672" y="172"/>
                  </a:lnTo>
                  <a:lnTo>
                    <a:pt x="670" y="172"/>
                  </a:lnTo>
                  <a:lnTo>
                    <a:pt x="666" y="176"/>
                  </a:lnTo>
                  <a:lnTo>
                    <a:pt x="665" y="182"/>
                  </a:lnTo>
                  <a:lnTo>
                    <a:pt x="663" y="184"/>
                  </a:lnTo>
                  <a:lnTo>
                    <a:pt x="661" y="186"/>
                  </a:lnTo>
                  <a:lnTo>
                    <a:pt x="663" y="188"/>
                  </a:lnTo>
                  <a:lnTo>
                    <a:pt x="665" y="188"/>
                  </a:lnTo>
                  <a:lnTo>
                    <a:pt x="666" y="188"/>
                  </a:lnTo>
                  <a:lnTo>
                    <a:pt x="674" y="192"/>
                  </a:lnTo>
                  <a:lnTo>
                    <a:pt x="676" y="195"/>
                  </a:lnTo>
                  <a:lnTo>
                    <a:pt x="684" y="197"/>
                  </a:lnTo>
                  <a:lnTo>
                    <a:pt x="686" y="197"/>
                  </a:lnTo>
                  <a:lnTo>
                    <a:pt x="688" y="195"/>
                  </a:lnTo>
                  <a:lnTo>
                    <a:pt x="690" y="194"/>
                  </a:lnTo>
                  <a:lnTo>
                    <a:pt x="690" y="192"/>
                  </a:lnTo>
                  <a:lnTo>
                    <a:pt x="693" y="190"/>
                  </a:lnTo>
                  <a:lnTo>
                    <a:pt x="697" y="190"/>
                  </a:lnTo>
                  <a:lnTo>
                    <a:pt x="699" y="190"/>
                  </a:lnTo>
                  <a:lnTo>
                    <a:pt x="701" y="188"/>
                  </a:lnTo>
                  <a:lnTo>
                    <a:pt x="703" y="188"/>
                  </a:lnTo>
                  <a:lnTo>
                    <a:pt x="707" y="190"/>
                  </a:lnTo>
                  <a:lnTo>
                    <a:pt x="707" y="192"/>
                  </a:lnTo>
                  <a:lnTo>
                    <a:pt x="707" y="195"/>
                  </a:lnTo>
                  <a:lnTo>
                    <a:pt x="709" y="195"/>
                  </a:lnTo>
                  <a:lnTo>
                    <a:pt x="711" y="195"/>
                  </a:lnTo>
                  <a:lnTo>
                    <a:pt x="711" y="194"/>
                  </a:lnTo>
                  <a:lnTo>
                    <a:pt x="711" y="192"/>
                  </a:lnTo>
                  <a:lnTo>
                    <a:pt x="709" y="186"/>
                  </a:lnTo>
                  <a:lnTo>
                    <a:pt x="711" y="184"/>
                  </a:lnTo>
                  <a:lnTo>
                    <a:pt x="718" y="184"/>
                  </a:lnTo>
                  <a:lnTo>
                    <a:pt x="718" y="186"/>
                  </a:lnTo>
                  <a:lnTo>
                    <a:pt x="716" y="188"/>
                  </a:lnTo>
                  <a:lnTo>
                    <a:pt x="716" y="190"/>
                  </a:lnTo>
                  <a:lnTo>
                    <a:pt x="718" y="192"/>
                  </a:lnTo>
                  <a:lnTo>
                    <a:pt x="720" y="190"/>
                  </a:lnTo>
                  <a:lnTo>
                    <a:pt x="722" y="188"/>
                  </a:lnTo>
                  <a:lnTo>
                    <a:pt x="722" y="186"/>
                  </a:lnTo>
                  <a:lnTo>
                    <a:pt x="724" y="184"/>
                  </a:lnTo>
                  <a:lnTo>
                    <a:pt x="726" y="186"/>
                  </a:lnTo>
                  <a:lnTo>
                    <a:pt x="728" y="190"/>
                  </a:lnTo>
                  <a:lnTo>
                    <a:pt x="734" y="199"/>
                  </a:lnTo>
                  <a:lnTo>
                    <a:pt x="736" y="209"/>
                  </a:lnTo>
                  <a:lnTo>
                    <a:pt x="736" y="211"/>
                  </a:lnTo>
                  <a:lnTo>
                    <a:pt x="736" y="213"/>
                  </a:lnTo>
                  <a:lnTo>
                    <a:pt x="736" y="215"/>
                  </a:lnTo>
                  <a:lnTo>
                    <a:pt x="734" y="215"/>
                  </a:lnTo>
                  <a:lnTo>
                    <a:pt x="732" y="217"/>
                  </a:lnTo>
                  <a:lnTo>
                    <a:pt x="726" y="220"/>
                  </a:lnTo>
                  <a:lnTo>
                    <a:pt x="724" y="224"/>
                  </a:lnTo>
                  <a:lnTo>
                    <a:pt x="726" y="228"/>
                  </a:lnTo>
                  <a:lnTo>
                    <a:pt x="726" y="232"/>
                  </a:lnTo>
                  <a:lnTo>
                    <a:pt x="728" y="232"/>
                  </a:lnTo>
                  <a:lnTo>
                    <a:pt x="732" y="234"/>
                  </a:lnTo>
                  <a:lnTo>
                    <a:pt x="736" y="236"/>
                  </a:lnTo>
                  <a:lnTo>
                    <a:pt x="738" y="242"/>
                  </a:lnTo>
                  <a:lnTo>
                    <a:pt x="739" y="243"/>
                  </a:lnTo>
                  <a:lnTo>
                    <a:pt x="738" y="243"/>
                  </a:lnTo>
                  <a:lnTo>
                    <a:pt x="736" y="245"/>
                  </a:lnTo>
                  <a:lnTo>
                    <a:pt x="738" y="247"/>
                  </a:lnTo>
                  <a:lnTo>
                    <a:pt x="739" y="247"/>
                  </a:lnTo>
                  <a:lnTo>
                    <a:pt x="741" y="249"/>
                  </a:lnTo>
                  <a:lnTo>
                    <a:pt x="745" y="249"/>
                  </a:lnTo>
                  <a:lnTo>
                    <a:pt x="751" y="249"/>
                  </a:lnTo>
                  <a:lnTo>
                    <a:pt x="753" y="247"/>
                  </a:lnTo>
                  <a:lnTo>
                    <a:pt x="755" y="247"/>
                  </a:lnTo>
                  <a:lnTo>
                    <a:pt x="757" y="245"/>
                  </a:lnTo>
                  <a:lnTo>
                    <a:pt x="759" y="245"/>
                  </a:lnTo>
                  <a:lnTo>
                    <a:pt x="764" y="249"/>
                  </a:lnTo>
                  <a:lnTo>
                    <a:pt x="766" y="249"/>
                  </a:lnTo>
                  <a:lnTo>
                    <a:pt x="776" y="257"/>
                  </a:lnTo>
                  <a:lnTo>
                    <a:pt x="778" y="259"/>
                  </a:lnTo>
                  <a:lnTo>
                    <a:pt x="780" y="259"/>
                  </a:lnTo>
                  <a:lnTo>
                    <a:pt x="784" y="261"/>
                  </a:lnTo>
                  <a:lnTo>
                    <a:pt x="786" y="261"/>
                  </a:lnTo>
                  <a:lnTo>
                    <a:pt x="789" y="263"/>
                  </a:lnTo>
                  <a:lnTo>
                    <a:pt x="791" y="263"/>
                  </a:lnTo>
                  <a:lnTo>
                    <a:pt x="795" y="265"/>
                  </a:lnTo>
                  <a:lnTo>
                    <a:pt x="799" y="268"/>
                  </a:lnTo>
                  <a:lnTo>
                    <a:pt x="799" y="270"/>
                  </a:lnTo>
                  <a:lnTo>
                    <a:pt x="809" y="280"/>
                  </a:lnTo>
                  <a:lnTo>
                    <a:pt x="811" y="282"/>
                  </a:lnTo>
                  <a:lnTo>
                    <a:pt x="818" y="286"/>
                  </a:lnTo>
                  <a:lnTo>
                    <a:pt x="822" y="291"/>
                  </a:lnTo>
                  <a:lnTo>
                    <a:pt x="830" y="301"/>
                  </a:lnTo>
                  <a:lnTo>
                    <a:pt x="832" y="303"/>
                  </a:lnTo>
                  <a:lnTo>
                    <a:pt x="830" y="307"/>
                  </a:lnTo>
                  <a:lnTo>
                    <a:pt x="828" y="305"/>
                  </a:lnTo>
                  <a:lnTo>
                    <a:pt x="826" y="305"/>
                  </a:lnTo>
                  <a:lnTo>
                    <a:pt x="818" y="307"/>
                  </a:lnTo>
                  <a:lnTo>
                    <a:pt x="816" y="309"/>
                  </a:lnTo>
                  <a:lnTo>
                    <a:pt x="811" y="309"/>
                  </a:lnTo>
                  <a:lnTo>
                    <a:pt x="809" y="313"/>
                  </a:lnTo>
                  <a:lnTo>
                    <a:pt x="807" y="316"/>
                  </a:lnTo>
                  <a:lnTo>
                    <a:pt x="807" y="318"/>
                  </a:lnTo>
                  <a:lnTo>
                    <a:pt x="809" y="320"/>
                  </a:lnTo>
                  <a:lnTo>
                    <a:pt x="811" y="320"/>
                  </a:lnTo>
                  <a:lnTo>
                    <a:pt x="812" y="320"/>
                  </a:lnTo>
                  <a:lnTo>
                    <a:pt x="814" y="324"/>
                  </a:lnTo>
                  <a:lnTo>
                    <a:pt x="816" y="326"/>
                  </a:lnTo>
                  <a:lnTo>
                    <a:pt x="818" y="328"/>
                  </a:lnTo>
                  <a:lnTo>
                    <a:pt x="822" y="332"/>
                  </a:lnTo>
                  <a:lnTo>
                    <a:pt x="822" y="334"/>
                  </a:lnTo>
                  <a:lnTo>
                    <a:pt x="820" y="334"/>
                  </a:lnTo>
                  <a:lnTo>
                    <a:pt x="822" y="336"/>
                  </a:lnTo>
                  <a:lnTo>
                    <a:pt x="824" y="336"/>
                  </a:lnTo>
                  <a:lnTo>
                    <a:pt x="828" y="339"/>
                  </a:lnTo>
                  <a:lnTo>
                    <a:pt x="832" y="343"/>
                  </a:lnTo>
                  <a:lnTo>
                    <a:pt x="834" y="343"/>
                  </a:lnTo>
                  <a:lnTo>
                    <a:pt x="836" y="343"/>
                  </a:lnTo>
                  <a:lnTo>
                    <a:pt x="836" y="345"/>
                  </a:lnTo>
                  <a:lnTo>
                    <a:pt x="837" y="345"/>
                  </a:lnTo>
                  <a:lnTo>
                    <a:pt x="836" y="345"/>
                  </a:lnTo>
                  <a:lnTo>
                    <a:pt x="832" y="347"/>
                  </a:lnTo>
                  <a:lnTo>
                    <a:pt x="832" y="349"/>
                  </a:lnTo>
                  <a:lnTo>
                    <a:pt x="832" y="351"/>
                  </a:lnTo>
                  <a:lnTo>
                    <a:pt x="830" y="349"/>
                  </a:lnTo>
                  <a:lnTo>
                    <a:pt x="826" y="349"/>
                  </a:lnTo>
                  <a:lnTo>
                    <a:pt x="822" y="347"/>
                  </a:lnTo>
                  <a:lnTo>
                    <a:pt x="820" y="347"/>
                  </a:lnTo>
                  <a:lnTo>
                    <a:pt x="818" y="347"/>
                  </a:lnTo>
                  <a:lnTo>
                    <a:pt x="820" y="351"/>
                  </a:lnTo>
                  <a:lnTo>
                    <a:pt x="820" y="353"/>
                  </a:lnTo>
                  <a:lnTo>
                    <a:pt x="822" y="353"/>
                  </a:lnTo>
                  <a:lnTo>
                    <a:pt x="826" y="355"/>
                  </a:lnTo>
                  <a:lnTo>
                    <a:pt x="832" y="359"/>
                  </a:lnTo>
                  <a:lnTo>
                    <a:pt x="834" y="359"/>
                  </a:lnTo>
                  <a:lnTo>
                    <a:pt x="836" y="361"/>
                  </a:lnTo>
                  <a:lnTo>
                    <a:pt x="839" y="366"/>
                  </a:lnTo>
                  <a:lnTo>
                    <a:pt x="843" y="370"/>
                  </a:lnTo>
                  <a:lnTo>
                    <a:pt x="845" y="372"/>
                  </a:lnTo>
                  <a:lnTo>
                    <a:pt x="847" y="376"/>
                  </a:lnTo>
                  <a:lnTo>
                    <a:pt x="849" y="378"/>
                  </a:lnTo>
                  <a:lnTo>
                    <a:pt x="851" y="376"/>
                  </a:lnTo>
                  <a:lnTo>
                    <a:pt x="851" y="374"/>
                  </a:lnTo>
                  <a:lnTo>
                    <a:pt x="853" y="374"/>
                  </a:lnTo>
                  <a:lnTo>
                    <a:pt x="857" y="374"/>
                  </a:lnTo>
                  <a:lnTo>
                    <a:pt x="857" y="376"/>
                  </a:lnTo>
                  <a:lnTo>
                    <a:pt x="855" y="376"/>
                  </a:lnTo>
                  <a:lnTo>
                    <a:pt x="859" y="378"/>
                  </a:lnTo>
                  <a:lnTo>
                    <a:pt x="860" y="376"/>
                  </a:lnTo>
                  <a:lnTo>
                    <a:pt x="864" y="378"/>
                  </a:lnTo>
                  <a:lnTo>
                    <a:pt x="868" y="380"/>
                  </a:lnTo>
                  <a:lnTo>
                    <a:pt x="870" y="382"/>
                  </a:lnTo>
                  <a:lnTo>
                    <a:pt x="874" y="380"/>
                  </a:lnTo>
                  <a:lnTo>
                    <a:pt x="876" y="380"/>
                  </a:lnTo>
                  <a:lnTo>
                    <a:pt x="878" y="382"/>
                  </a:lnTo>
                  <a:lnTo>
                    <a:pt x="882" y="384"/>
                  </a:lnTo>
                  <a:lnTo>
                    <a:pt x="884" y="384"/>
                  </a:lnTo>
                  <a:lnTo>
                    <a:pt x="891" y="389"/>
                  </a:lnTo>
                  <a:lnTo>
                    <a:pt x="895" y="391"/>
                  </a:lnTo>
                  <a:lnTo>
                    <a:pt x="895" y="395"/>
                  </a:lnTo>
                  <a:lnTo>
                    <a:pt x="891" y="395"/>
                  </a:lnTo>
                  <a:lnTo>
                    <a:pt x="891" y="397"/>
                  </a:lnTo>
                  <a:lnTo>
                    <a:pt x="895" y="399"/>
                  </a:lnTo>
                  <a:lnTo>
                    <a:pt x="897" y="401"/>
                  </a:lnTo>
                  <a:lnTo>
                    <a:pt x="899" y="403"/>
                  </a:lnTo>
                  <a:lnTo>
                    <a:pt x="903" y="405"/>
                  </a:lnTo>
                  <a:lnTo>
                    <a:pt x="905" y="405"/>
                  </a:lnTo>
                  <a:lnTo>
                    <a:pt x="918" y="405"/>
                  </a:lnTo>
                  <a:lnTo>
                    <a:pt x="920" y="408"/>
                  </a:lnTo>
                  <a:lnTo>
                    <a:pt x="922" y="408"/>
                  </a:lnTo>
                  <a:lnTo>
                    <a:pt x="924" y="410"/>
                  </a:lnTo>
                  <a:lnTo>
                    <a:pt x="926" y="410"/>
                  </a:lnTo>
                  <a:lnTo>
                    <a:pt x="928" y="410"/>
                  </a:lnTo>
                  <a:lnTo>
                    <a:pt x="928" y="412"/>
                  </a:lnTo>
                  <a:lnTo>
                    <a:pt x="932" y="414"/>
                  </a:lnTo>
                  <a:lnTo>
                    <a:pt x="933" y="416"/>
                  </a:lnTo>
                  <a:lnTo>
                    <a:pt x="935" y="416"/>
                  </a:lnTo>
                  <a:lnTo>
                    <a:pt x="937" y="416"/>
                  </a:lnTo>
                  <a:lnTo>
                    <a:pt x="939" y="418"/>
                  </a:lnTo>
                  <a:lnTo>
                    <a:pt x="939" y="420"/>
                  </a:lnTo>
                  <a:lnTo>
                    <a:pt x="943" y="422"/>
                  </a:lnTo>
                  <a:lnTo>
                    <a:pt x="949" y="428"/>
                  </a:lnTo>
                  <a:lnTo>
                    <a:pt x="953" y="432"/>
                  </a:lnTo>
                  <a:lnTo>
                    <a:pt x="957" y="439"/>
                  </a:lnTo>
                  <a:lnTo>
                    <a:pt x="957" y="441"/>
                  </a:lnTo>
                  <a:lnTo>
                    <a:pt x="960" y="443"/>
                  </a:lnTo>
                  <a:lnTo>
                    <a:pt x="962" y="447"/>
                  </a:lnTo>
                  <a:lnTo>
                    <a:pt x="966" y="449"/>
                  </a:lnTo>
                  <a:lnTo>
                    <a:pt x="968" y="447"/>
                  </a:lnTo>
                  <a:lnTo>
                    <a:pt x="970" y="449"/>
                  </a:lnTo>
                  <a:lnTo>
                    <a:pt x="972" y="451"/>
                  </a:lnTo>
                  <a:lnTo>
                    <a:pt x="974" y="453"/>
                  </a:lnTo>
                  <a:lnTo>
                    <a:pt x="974" y="460"/>
                  </a:lnTo>
                  <a:lnTo>
                    <a:pt x="974" y="462"/>
                  </a:lnTo>
                  <a:lnTo>
                    <a:pt x="972" y="464"/>
                  </a:lnTo>
                  <a:lnTo>
                    <a:pt x="972" y="466"/>
                  </a:lnTo>
                  <a:lnTo>
                    <a:pt x="974" y="468"/>
                  </a:lnTo>
                  <a:lnTo>
                    <a:pt x="976" y="470"/>
                  </a:lnTo>
                  <a:lnTo>
                    <a:pt x="978" y="470"/>
                  </a:lnTo>
                  <a:lnTo>
                    <a:pt x="981" y="470"/>
                  </a:lnTo>
                  <a:lnTo>
                    <a:pt x="983" y="470"/>
                  </a:lnTo>
                  <a:lnTo>
                    <a:pt x="987" y="470"/>
                  </a:lnTo>
                  <a:lnTo>
                    <a:pt x="989" y="472"/>
                  </a:lnTo>
                  <a:lnTo>
                    <a:pt x="991" y="474"/>
                  </a:lnTo>
                  <a:lnTo>
                    <a:pt x="991" y="476"/>
                  </a:lnTo>
                  <a:lnTo>
                    <a:pt x="997" y="480"/>
                  </a:lnTo>
                  <a:lnTo>
                    <a:pt x="999" y="485"/>
                  </a:lnTo>
                  <a:lnTo>
                    <a:pt x="1001" y="487"/>
                  </a:lnTo>
                  <a:lnTo>
                    <a:pt x="1001" y="491"/>
                  </a:lnTo>
                  <a:lnTo>
                    <a:pt x="999" y="495"/>
                  </a:lnTo>
                  <a:lnTo>
                    <a:pt x="1003" y="499"/>
                  </a:lnTo>
                  <a:lnTo>
                    <a:pt x="1005" y="501"/>
                  </a:lnTo>
                  <a:lnTo>
                    <a:pt x="1006" y="503"/>
                  </a:lnTo>
                  <a:lnTo>
                    <a:pt x="1010" y="504"/>
                  </a:lnTo>
                  <a:lnTo>
                    <a:pt x="1014" y="508"/>
                  </a:lnTo>
                  <a:lnTo>
                    <a:pt x="1016" y="510"/>
                  </a:lnTo>
                  <a:lnTo>
                    <a:pt x="1018" y="510"/>
                  </a:lnTo>
                  <a:lnTo>
                    <a:pt x="1024" y="510"/>
                  </a:lnTo>
                  <a:lnTo>
                    <a:pt x="1024" y="512"/>
                  </a:lnTo>
                  <a:lnTo>
                    <a:pt x="1024" y="516"/>
                  </a:lnTo>
                  <a:lnTo>
                    <a:pt x="1024" y="518"/>
                  </a:lnTo>
                  <a:lnTo>
                    <a:pt x="1024" y="520"/>
                  </a:lnTo>
                  <a:lnTo>
                    <a:pt x="1031" y="526"/>
                  </a:lnTo>
                  <a:lnTo>
                    <a:pt x="1033" y="526"/>
                  </a:lnTo>
                  <a:lnTo>
                    <a:pt x="1037" y="524"/>
                  </a:lnTo>
                  <a:lnTo>
                    <a:pt x="1039" y="524"/>
                  </a:lnTo>
                  <a:lnTo>
                    <a:pt x="1047" y="529"/>
                  </a:lnTo>
                  <a:lnTo>
                    <a:pt x="1053" y="531"/>
                  </a:lnTo>
                  <a:lnTo>
                    <a:pt x="1058" y="535"/>
                  </a:lnTo>
                  <a:lnTo>
                    <a:pt x="1060" y="537"/>
                  </a:lnTo>
                  <a:lnTo>
                    <a:pt x="1062" y="537"/>
                  </a:lnTo>
                  <a:lnTo>
                    <a:pt x="1066" y="541"/>
                  </a:lnTo>
                  <a:lnTo>
                    <a:pt x="1068" y="543"/>
                  </a:lnTo>
                  <a:lnTo>
                    <a:pt x="1072" y="547"/>
                  </a:lnTo>
                  <a:lnTo>
                    <a:pt x="1074" y="549"/>
                  </a:lnTo>
                  <a:lnTo>
                    <a:pt x="1076" y="551"/>
                  </a:lnTo>
                  <a:lnTo>
                    <a:pt x="1079" y="552"/>
                  </a:lnTo>
                  <a:lnTo>
                    <a:pt x="1081" y="554"/>
                  </a:lnTo>
                  <a:lnTo>
                    <a:pt x="1083" y="556"/>
                  </a:lnTo>
                  <a:lnTo>
                    <a:pt x="1085" y="556"/>
                  </a:lnTo>
                  <a:lnTo>
                    <a:pt x="1087" y="554"/>
                  </a:lnTo>
                  <a:lnTo>
                    <a:pt x="1089" y="556"/>
                  </a:lnTo>
                  <a:lnTo>
                    <a:pt x="1089" y="558"/>
                  </a:lnTo>
                  <a:lnTo>
                    <a:pt x="1089" y="560"/>
                  </a:lnTo>
                  <a:lnTo>
                    <a:pt x="1089" y="562"/>
                  </a:lnTo>
                  <a:lnTo>
                    <a:pt x="1095" y="570"/>
                  </a:lnTo>
                  <a:lnTo>
                    <a:pt x="1095" y="572"/>
                  </a:lnTo>
                  <a:lnTo>
                    <a:pt x="1099" y="574"/>
                  </a:lnTo>
                  <a:lnTo>
                    <a:pt x="1101" y="577"/>
                  </a:lnTo>
                  <a:lnTo>
                    <a:pt x="1099" y="577"/>
                  </a:lnTo>
                  <a:lnTo>
                    <a:pt x="1101" y="579"/>
                  </a:lnTo>
                  <a:lnTo>
                    <a:pt x="1101" y="581"/>
                  </a:lnTo>
                  <a:lnTo>
                    <a:pt x="1104" y="585"/>
                  </a:lnTo>
                  <a:lnTo>
                    <a:pt x="1108" y="587"/>
                  </a:lnTo>
                  <a:lnTo>
                    <a:pt x="1108" y="589"/>
                  </a:lnTo>
                  <a:lnTo>
                    <a:pt x="1110" y="591"/>
                  </a:lnTo>
                  <a:lnTo>
                    <a:pt x="1118" y="597"/>
                  </a:lnTo>
                  <a:lnTo>
                    <a:pt x="1118" y="599"/>
                  </a:lnTo>
                  <a:lnTo>
                    <a:pt x="1118" y="600"/>
                  </a:lnTo>
                  <a:lnTo>
                    <a:pt x="1120" y="600"/>
                  </a:lnTo>
                  <a:lnTo>
                    <a:pt x="1122" y="602"/>
                  </a:lnTo>
                  <a:lnTo>
                    <a:pt x="1124" y="602"/>
                  </a:lnTo>
                  <a:lnTo>
                    <a:pt x="1126" y="600"/>
                  </a:lnTo>
                  <a:lnTo>
                    <a:pt x="1127" y="604"/>
                  </a:lnTo>
                  <a:lnTo>
                    <a:pt x="1129" y="606"/>
                  </a:lnTo>
                  <a:lnTo>
                    <a:pt x="1133" y="608"/>
                  </a:lnTo>
                  <a:lnTo>
                    <a:pt x="1135" y="610"/>
                  </a:lnTo>
                  <a:lnTo>
                    <a:pt x="1137" y="610"/>
                  </a:lnTo>
                  <a:lnTo>
                    <a:pt x="1143" y="608"/>
                  </a:lnTo>
                  <a:lnTo>
                    <a:pt x="1147" y="608"/>
                  </a:lnTo>
                  <a:lnTo>
                    <a:pt x="1152" y="610"/>
                  </a:lnTo>
                  <a:lnTo>
                    <a:pt x="1154" y="610"/>
                  </a:lnTo>
                  <a:lnTo>
                    <a:pt x="1158" y="614"/>
                  </a:lnTo>
                  <a:lnTo>
                    <a:pt x="1162" y="614"/>
                  </a:lnTo>
                  <a:lnTo>
                    <a:pt x="1164" y="614"/>
                  </a:lnTo>
                  <a:lnTo>
                    <a:pt x="1166" y="614"/>
                  </a:lnTo>
                  <a:lnTo>
                    <a:pt x="1168" y="614"/>
                  </a:lnTo>
                  <a:lnTo>
                    <a:pt x="1170" y="614"/>
                  </a:lnTo>
                  <a:lnTo>
                    <a:pt x="1179" y="612"/>
                  </a:lnTo>
                  <a:lnTo>
                    <a:pt x="1181" y="612"/>
                  </a:lnTo>
                  <a:lnTo>
                    <a:pt x="1183" y="614"/>
                  </a:lnTo>
                  <a:lnTo>
                    <a:pt x="1185" y="616"/>
                  </a:lnTo>
                  <a:lnTo>
                    <a:pt x="1187" y="616"/>
                  </a:lnTo>
                  <a:lnTo>
                    <a:pt x="1193" y="618"/>
                  </a:lnTo>
                  <a:lnTo>
                    <a:pt x="1195" y="620"/>
                  </a:lnTo>
                  <a:lnTo>
                    <a:pt x="1197" y="620"/>
                  </a:lnTo>
                  <a:lnTo>
                    <a:pt x="1197" y="618"/>
                  </a:lnTo>
                  <a:lnTo>
                    <a:pt x="1199" y="620"/>
                  </a:lnTo>
                  <a:lnTo>
                    <a:pt x="1200" y="622"/>
                  </a:lnTo>
                  <a:lnTo>
                    <a:pt x="1199" y="623"/>
                  </a:lnTo>
                  <a:lnTo>
                    <a:pt x="1197" y="625"/>
                  </a:lnTo>
                  <a:lnTo>
                    <a:pt x="1197" y="627"/>
                  </a:lnTo>
                  <a:lnTo>
                    <a:pt x="1200" y="627"/>
                  </a:lnTo>
                  <a:lnTo>
                    <a:pt x="1204" y="631"/>
                  </a:lnTo>
                  <a:lnTo>
                    <a:pt x="1206" y="631"/>
                  </a:lnTo>
                  <a:lnTo>
                    <a:pt x="1208" y="629"/>
                  </a:lnTo>
                  <a:lnTo>
                    <a:pt x="1210" y="631"/>
                  </a:lnTo>
                  <a:lnTo>
                    <a:pt x="1212" y="631"/>
                  </a:lnTo>
                  <a:lnTo>
                    <a:pt x="1214" y="633"/>
                  </a:lnTo>
                  <a:lnTo>
                    <a:pt x="1214" y="635"/>
                  </a:lnTo>
                  <a:lnTo>
                    <a:pt x="1216" y="637"/>
                  </a:lnTo>
                  <a:lnTo>
                    <a:pt x="1216" y="639"/>
                  </a:lnTo>
                  <a:lnTo>
                    <a:pt x="1220" y="641"/>
                  </a:lnTo>
                  <a:lnTo>
                    <a:pt x="1220" y="639"/>
                  </a:lnTo>
                  <a:lnTo>
                    <a:pt x="1223" y="643"/>
                  </a:lnTo>
                  <a:lnTo>
                    <a:pt x="1231" y="652"/>
                  </a:lnTo>
                  <a:lnTo>
                    <a:pt x="1241" y="666"/>
                  </a:lnTo>
                  <a:lnTo>
                    <a:pt x="1241" y="668"/>
                  </a:lnTo>
                  <a:lnTo>
                    <a:pt x="1243" y="671"/>
                  </a:lnTo>
                  <a:lnTo>
                    <a:pt x="1241" y="673"/>
                  </a:lnTo>
                  <a:lnTo>
                    <a:pt x="1247" y="679"/>
                  </a:lnTo>
                  <a:lnTo>
                    <a:pt x="1248" y="681"/>
                  </a:lnTo>
                  <a:lnTo>
                    <a:pt x="1252" y="687"/>
                  </a:lnTo>
                  <a:lnTo>
                    <a:pt x="1254" y="689"/>
                  </a:lnTo>
                  <a:lnTo>
                    <a:pt x="1254" y="691"/>
                  </a:lnTo>
                  <a:lnTo>
                    <a:pt x="1254" y="693"/>
                  </a:lnTo>
                  <a:lnTo>
                    <a:pt x="1254" y="696"/>
                  </a:lnTo>
                  <a:lnTo>
                    <a:pt x="1256" y="698"/>
                  </a:lnTo>
                  <a:lnTo>
                    <a:pt x="1258" y="698"/>
                  </a:lnTo>
                  <a:lnTo>
                    <a:pt x="1260" y="698"/>
                  </a:lnTo>
                  <a:lnTo>
                    <a:pt x="1262" y="698"/>
                  </a:lnTo>
                  <a:lnTo>
                    <a:pt x="1264" y="700"/>
                  </a:lnTo>
                  <a:lnTo>
                    <a:pt x="1270" y="706"/>
                  </a:lnTo>
                  <a:lnTo>
                    <a:pt x="1271" y="712"/>
                  </a:lnTo>
                  <a:lnTo>
                    <a:pt x="1275" y="716"/>
                  </a:lnTo>
                  <a:lnTo>
                    <a:pt x="1277" y="723"/>
                  </a:lnTo>
                  <a:lnTo>
                    <a:pt x="1275" y="725"/>
                  </a:lnTo>
                  <a:lnTo>
                    <a:pt x="1275" y="727"/>
                  </a:lnTo>
                  <a:lnTo>
                    <a:pt x="1277" y="729"/>
                  </a:lnTo>
                  <a:lnTo>
                    <a:pt x="1277" y="731"/>
                  </a:lnTo>
                  <a:lnTo>
                    <a:pt x="1281" y="733"/>
                  </a:lnTo>
                  <a:lnTo>
                    <a:pt x="1283" y="735"/>
                  </a:lnTo>
                  <a:lnTo>
                    <a:pt x="1283" y="733"/>
                  </a:lnTo>
                  <a:lnTo>
                    <a:pt x="1285" y="733"/>
                  </a:lnTo>
                  <a:lnTo>
                    <a:pt x="1289" y="729"/>
                  </a:lnTo>
                  <a:lnTo>
                    <a:pt x="1293" y="733"/>
                  </a:lnTo>
                  <a:lnTo>
                    <a:pt x="1296" y="739"/>
                  </a:lnTo>
                  <a:lnTo>
                    <a:pt x="1233" y="863"/>
                  </a:lnTo>
                  <a:lnTo>
                    <a:pt x="1162" y="827"/>
                  </a:lnTo>
                  <a:lnTo>
                    <a:pt x="1066" y="771"/>
                  </a:lnTo>
                  <a:lnTo>
                    <a:pt x="980" y="725"/>
                  </a:lnTo>
                  <a:lnTo>
                    <a:pt x="949" y="777"/>
                  </a:lnTo>
                  <a:lnTo>
                    <a:pt x="880" y="737"/>
                  </a:lnTo>
                  <a:lnTo>
                    <a:pt x="768" y="668"/>
                  </a:lnTo>
                  <a:lnTo>
                    <a:pt x="670" y="604"/>
                  </a:lnTo>
                  <a:lnTo>
                    <a:pt x="494" y="481"/>
                  </a:lnTo>
                  <a:lnTo>
                    <a:pt x="496" y="480"/>
                  </a:lnTo>
                  <a:lnTo>
                    <a:pt x="451" y="447"/>
                  </a:lnTo>
                  <a:lnTo>
                    <a:pt x="459" y="437"/>
                  </a:lnTo>
                  <a:lnTo>
                    <a:pt x="415" y="407"/>
                  </a:lnTo>
                  <a:lnTo>
                    <a:pt x="423" y="397"/>
                  </a:lnTo>
                  <a:lnTo>
                    <a:pt x="378" y="362"/>
                  </a:lnTo>
                  <a:lnTo>
                    <a:pt x="371" y="357"/>
                  </a:lnTo>
                  <a:lnTo>
                    <a:pt x="305" y="305"/>
                  </a:lnTo>
                  <a:lnTo>
                    <a:pt x="309" y="299"/>
                  </a:lnTo>
                  <a:lnTo>
                    <a:pt x="292" y="284"/>
                  </a:lnTo>
                  <a:lnTo>
                    <a:pt x="286" y="289"/>
                  </a:lnTo>
                  <a:lnTo>
                    <a:pt x="242" y="255"/>
                  </a:lnTo>
                  <a:lnTo>
                    <a:pt x="248" y="247"/>
                  </a:lnTo>
                  <a:lnTo>
                    <a:pt x="229" y="232"/>
                  </a:lnTo>
                  <a:lnTo>
                    <a:pt x="223" y="240"/>
                  </a:lnTo>
                  <a:lnTo>
                    <a:pt x="202" y="220"/>
                  </a:lnTo>
                  <a:lnTo>
                    <a:pt x="207" y="215"/>
                  </a:lnTo>
                  <a:lnTo>
                    <a:pt x="177" y="186"/>
                  </a:lnTo>
                  <a:lnTo>
                    <a:pt x="171" y="194"/>
                  </a:lnTo>
                  <a:lnTo>
                    <a:pt x="156" y="180"/>
                  </a:lnTo>
                  <a:lnTo>
                    <a:pt x="92" y="126"/>
                  </a:lnTo>
                  <a:lnTo>
                    <a:pt x="77" y="146"/>
                  </a:lnTo>
                  <a:lnTo>
                    <a:pt x="38" y="111"/>
                  </a:lnTo>
                  <a:lnTo>
                    <a:pt x="37" y="107"/>
                  </a:lnTo>
                  <a:lnTo>
                    <a:pt x="35" y="103"/>
                  </a:lnTo>
                  <a:lnTo>
                    <a:pt x="29" y="96"/>
                  </a:lnTo>
                  <a:lnTo>
                    <a:pt x="25" y="92"/>
                  </a:lnTo>
                  <a:lnTo>
                    <a:pt x="25" y="90"/>
                  </a:lnTo>
                  <a:lnTo>
                    <a:pt x="23" y="86"/>
                  </a:lnTo>
                  <a:lnTo>
                    <a:pt x="19" y="78"/>
                  </a:lnTo>
                  <a:lnTo>
                    <a:pt x="21" y="76"/>
                  </a:lnTo>
                  <a:lnTo>
                    <a:pt x="21" y="75"/>
                  </a:lnTo>
                  <a:lnTo>
                    <a:pt x="19" y="57"/>
                  </a:lnTo>
                  <a:lnTo>
                    <a:pt x="17" y="51"/>
                  </a:lnTo>
                  <a:lnTo>
                    <a:pt x="15" y="48"/>
                  </a:lnTo>
                  <a:lnTo>
                    <a:pt x="13" y="42"/>
                  </a:lnTo>
                  <a:lnTo>
                    <a:pt x="12" y="36"/>
                  </a:lnTo>
                  <a:lnTo>
                    <a:pt x="8" y="30"/>
                  </a:lnTo>
                  <a:lnTo>
                    <a:pt x="4" y="27"/>
                  </a:lnTo>
                  <a:lnTo>
                    <a:pt x="2" y="25"/>
                  </a:lnTo>
                  <a:lnTo>
                    <a:pt x="0" y="25"/>
                  </a:lnTo>
                  <a:lnTo>
                    <a:pt x="2" y="25"/>
                  </a:lnTo>
                  <a:lnTo>
                    <a:pt x="10" y="27"/>
                  </a:lnTo>
                  <a:lnTo>
                    <a:pt x="27" y="34"/>
                  </a:lnTo>
                  <a:lnTo>
                    <a:pt x="29" y="36"/>
                  </a:lnTo>
                  <a:lnTo>
                    <a:pt x="31" y="36"/>
                  </a:lnTo>
                  <a:lnTo>
                    <a:pt x="35" y="34"/>
                  </a:lnTo>
                  <a:lnTo>
                    <a:pt x="38" y="30"/>
                  </a:lnTo>
                  <a:lnTo>
                    <a:pt x="44" y="28"/>
                  </a:lnTo>
                  <a:lnTo>
                    <a:pt x="46" y="28"/>
                  </a:lnTo>
                  <a:lnTo>
                    <a:pt x="46" y="27"/>
                  </a:lnTo>
                  <a:lnTo>
                    <a:pt x="48" y="27"/>
                  </a:lnTo>
                  <a:lnTo>
                    <a:pt x="50" y="23"/>
                  </a:lnTo>
                  <a:lnTo>
                    <a:pt x="54" y="19"/>
                  </a:lnTo>
                  <a:lnTo>
                    <a:pt x="56" y="19"/>
                  </a:lnTo>
                  <a:lnTo>
                    <a:pt x="58" y="19"/>
                  </a:lnTo>
                  <a:lnTo>
                    <a:pt x="65" y="11"/>
                  </a:lnTo>
                  <a:lnTo>
                    <a:pt x="65" y="9"/>
                  </a:lnTo>
                  <a:lnTo>
                    <a:pt x="67" y="7"/>
                  </a:lnTo>
                  <a:lnTo>
                    <a:pt x="67" y="5"/>
                  </a:lnTo>
                  <a:lnTo>
                    <a:pt x="71" y="2"/>
                  </a:lnTo>
                  <a:lnTo>
                    <a:pt x="71" y="0"/>
                  </a:lnTo>
                  <a:lnTo>
                    <a:pt x="73" y="0"/>
                  </a:lnTo>
                  <a:lnTo>
                    <a:pt x="88" y="17"/>
                  </a:lnTo>
                  <a:lnTo>
                    <a:pt x="94" y="23"/>
                  </a:lnTo>
                  <a:lnTo>
                    <a:pt x="98" y="27"/>
                  </a:lnTo>
                  <a:lnTo>
                    <a:pt x="100" y="28"/>
                  </a:lnTo>
                  <a:lnTo>
                    <a:pt x="108" y="36"/>
                  </a:lnTo>
                  <a:lnTo>
                    <a:pt x="125" y="48"/>
                  </a:lnTo>
                  <a:lnTo>
                    <a:pt x="131" y="50"/>
                  </a:lnTo>
                  <a:lnTo>
                    <a:pt x="133" y="53"/>
                  </a:lnTo>
                  <a:lnTo>
                    <a:pt x="140" y="57"/>
                  </a:lnTo>
                  <a:lnTo>
                    <a:pt x="148" y="61"/>
                  </a:lnTo>
                  <a:lnTo>
                    <a:pt x="158" y="69"/>
                  </a:lnTo>
                  <a:lnTo>
                    <a:pt x="159" y="71"/>
                  </a:lnTo>
                  <a:lnTo>
                    <a:pt x="165" y="73"/>
                  </a:lnTo>
                  <a:lnTo>
                    <a:pt x="167" y="73"/>
                  </a:lnTo>
                  <a:lnTo>
                    <a:pt x="171" y="75"/>
                  </a:lnTo>
                  <a:lnTo>
                    <a:pt x="177" y="76"/>
                  </a:lnTo>
                  <a:lnTo>
                    <a:pt x="182" y="76"/>
                  </a:lnTo>
                  <a:lnTo>
                    <a:pt x="184" y="76"/>
                  </a:lnTo>
                  <a:lnTo>
                    <a:pt x="186" y="76"/>
                  </a:lnTo>
                  <a:lnTo>
                    <a:pt x="194" y="78"/>
                  </a:lnTo>
                  <a:lnTo>
                    <a:pt x="198" y="78"/>
                  </a:lnTo>
                  <a:lnTo>
                    <a:pt x="206" y="78"/>
                  </a:lnTo>
                  <a:lnTo>
                    <a:pt x="207" y="78"/>
                  </a:lnTo>
                  <a:lnTo>
                    <a:pt x="215" y="76"/>
                  </a:lnTo>
                  <a:lnTo>
                    <a:pt x="229" y="75"/>
                  </a:lnTo>
                  <a:lnTo>
                    <a:pt x="232" y="76"/>
                  </a:lnTo>
                  <a:lnTo>
                    <a:pt x="242" y="73"/>
                  </a:lnTo>
                  <a:lnTo>
                    <a:pt x="244" y="73"/>
                  </a:lnTo>
                  <a:lnTo>
                    <a:pt x="246" y="71"/>
                  </a:lnTo>
                  <a:lnTo>
                    <a:pt x="248" y="69"/>
                  </a:lnTo>
                  <a:lnTo>
                    <a:pt x="254" y="67"/>
                  </a:lnTo>
                  <a:lnTo>
                    <a:pt x="255" y="65"/>
                  </a:lnTo>
                  <a:lnTo>
                    <a:pt x="257" y="65"/>
                  </a:lnTo>
                  <a:lnTo>
                    <a:pt x="257" y="63"/>
                  </a:lnTo>
                  <a:lnTo>
                    <a:pt x="261" y="61"/>
                  </a:lnTo>
                  <a:lnTo>
                    <a:pt x="261" y="59"/>
                  </a:lnTo>
                  <a:lnTo>
                    <a:pt x="261" y="55"/>
                  </a:lnTo>
                  <a:lnTo>
                    <a:pt x="261" y="53"/>
                  </a:lnTo>
                  <a:lnTo>
                    <a:pt x="261" y="51"/>
                  </a:lnTo>
                  <a:lnTo>
                    <a:pt x="267" y="53"/>
                  </a:lnTo>
                  <a:lnTo>
                    <a:pt x="277" y="50"/>
                  </a:lnTo>
                  <a:lnTo>
                    <a:pt x="279" y="50"/>
                  </a:lnTo>
                  <a:lnTo>
                    <a:pt x="277" y="46"/>
                  </a:lnTo>
                  <a:lnTo>
                    <a:pt x="277" y="44"/>
                  </a:lnTo>
                  <a:lnTo>
                    <a:pt x="275" y="44"/>
                  </a:lnTo>
                  <a:lnTo>
                    <a:pt x="279" y="42"/>
                  </a:lnTo>
                  <a:lnTo>
                    <a:pt x="282" y="40"/>
                  </a:lnTo>
                  <a:lnTo>
                    <a:pt x="286" y="42"/>
                  </a:lnTo>
                  <a:lnTo>
                    <a:pt x="288" y="42"/>
                  </a:lnTo>
                  <a:lnTo>
                    <a:pt x="290" y="42"/>
                  </a:lnTo>
                  <a:lnTo>
                    <a:pt x="296" y="42"/>
                  </a:lnTo>
                  <a:lnTo>
                    <a:pt x="302" y="42"/>
                  </a:lnTo>
                  <a:lnTo>
                    <a:pt x="307" y="42"/>
                  </a:lnTo>
                  <a:lnTo>
                    <a:pt x="309" y="42"/>
                  </a:lnTo>
                  <a:lnTo>
                    <a:pt x="317" y="40"/>
                  </a:lnTo>
                  <a:lnTo>
                    <a:pt x="319" y="40"/>
                  </a:lnTo>
                  <a:lnTo>
                    <a:pt x="321" y="38"/>
                  </a:lnTo>
                  <a:lnTo>
                    <a:pt x="325" y="36"/>
                  </a:lnTo>
                  <a:lnTo>
                    <a:pt x="327" y="38"/>
                  </a:lnTo>
                  <a:lnTo>
                    <a:pt x="330" y="38"/>
                  </a:lnTo>
                  <a:lnTo>
                    <a:pt x="330" y="36"/>
                  </a:lnTo>
                  <a:lnTo>
                    <a:pt x="336" y="34"/>
                  </a:lnTo>
                  <a:lnTo>
                    <a:pt x="346" y="36"/>
                  </a:lnTo>
                  <a:lnTo>
                    <a:pt x="350" y="34"/>
                  </a:lnTo>
                  <a:lnTo>
                    <a:pt x="357" y="34"/>
                  </a:lnTo>
                  <a:lnTo>
                    <a:pt x="359" y="34"/>
                  </a:lnTo>
                  <a:lnTo>
                    <a:pt x="363" y="32"/>
                  </a:lnTo>
                  <a:lnTo>
                    <a:pt x="365" y="32"/>
                  </a:lnTo>
                  <a:lnTo>
                    <a:pt x="369" y="32"/>
                  </a:lnTo>
                  <a:lnTo>
                    <a:pt x="371" y="32"/>
                  </a:lnTo>
                  <a:lnTo>
                    <a:pt x="371" y="34"/>
                  </a:lnTo>
                  <a:lnTo>
                    <a:pt x="369" y="34"/>
                  </a:lnTo>
                  <a:lnTo>
                    <a:pt x="369" y="36"/>
                  </a:lnTo>
                  <a:lnTo>
                    <a:pt x="369" y="40"/>
                  </a:lnTo>
                  <a:lnTo>
                    <a:pt x="371" y="40"/>
                  </a:lnTo>
                  <a:lnTo>
                    <a:pt x="375" y="42"/>
                  </a:lnTo>
                  <a:lnTo>
                    <a:pt x="375" y="44"/>
                  </a:lnTo>
                  <a:lnTo>
                    <a:pt x="373" y="46"/>
                  </a:lnTo>
                  <a:lnTo>
                    <a:pt x="375" y="48"/>
                  </a:lnTo>
                  <a:lnTo>
                    <a:pt x="378" y="51"/>
                  </a:lnTo>
                  <a:lnTo>
                    <a:pt x="384" y="55"/>
                  </a:lnTo>
                  <a:lnTo>
                    <a:pt x="388" y="57"/>
                  </a:lnTo>
                  <a:lnTo>
                    <a:pt x="392" y="59"/>
                  </a:lnTo>
                  <a:lnTo>
                    <a:pt x="403" y="61"/>
                  </a:lnTo>
                  <a:lnTo>
                    <a:pt x="407" y="61"/>
                  </a:lnTo>
                  <a:lnTo>
                    <a:pt x="407" y="63"/>
                  </a:lnTo>
                  <a:lnTo>
                    <a:pt x="417" y="65"/>
                  </a:lnTo>
                  <a:lnTo>
                    <a:pt x="423" y="67"/>
                  </a:lnTo>
                  <a:lnTo>
                    <a:pt x="436" y="67"/>
                  </a:lnTo>
                  <a:lnTo>
                    <a:pt x="440" y="67"/>
                  </a:lnTo>
                  <a:lnTo>
                    <a:pt x="459" y="67"/>
                  </a:lnTo>
                  <a:lnTo>
                    <a:pt x="471" y="67"/>
                  </a:lnTo>
                  <a:lnTo>
                    <a:pt x="482" y="67"/>
                  </a:lnTo>
                  <a:lnTo>
                    <a:pt x="490" y="67"/>
                  </a:lnTo>
                  <a:lnTo>
                    <a:pt x="499" y="65"/>
                  </a:lnTo>
                  <a:lnTo>
                    <a:pt x="503" y="67"/>
                  </a:lnTo>
                  <a:lnTo>
                    <a:pt x="507" y="67"/>
                  </a:lnTo>
                  <a:lnTo>
                    <a:pt x="524" y="75"/>
                  </a:lnTo>
                  <a:lnTo>
                    <a:pt x="526" y="75"/>
                  </a:lnTo>
                  <a:lnTo>
                    <a:pt x="528" y="75"/>
                  </a:lnTo>
                  <a:lnTo>
                    <a:pt x="526" y="76"/>
                  </a:lnTo>
                  <a:lnTo>
                    <a:pt x="526" y="78"/>
                  </a:lnTo>
                  <a:lnTo>
                    <a:pt x="524" y="80"/>
                  </a:lnTo>
                  <a:lnTo>
                    <a:pt x="522" y="80"/>
                  </a:lnTo>
                  <a:lnTo>
                    <a:pt x="517" y="76"/>
                  </a:lnTo>
                  <a:lnTo>
                    <a:pt x="515" y="75"/>
                  </a:lnTo>
                  <a:lnTo>
                    <a:pt x="515" y="76"/>
                  </a:lnTo>
                  <a:lnTo>
                    <a:pt x="513" y="76"/>
                  </a:lnTo>
                  <a:lnTo>
                    <a:pt x="513" y="80"/>
                  </a:lnTo>
                  <a:lnTo>
                    <a:pt x="513" y="82"/>
                  </a:lnTo>
                  <a:lnTo>
                    <a:pt x="519" y="86"/>
                  </a:lnTo>
                  <a:lnTo>
                    <a:pt x="526" y="90"/>
                  </a:lnTo>
                  <a:lnTo>
                    <a:pt x="526" y="92"/>
                  </a:lnTo>
                  <a:lnTo>
                    <a:pt x="528" y="92"/>
                  </a:lnTo>
                  <a:lnTo>
                    <a:pt x="528" y="90"/>
                  </a:lnTo>
                  <a:lnTo>
                    <a:pt x="528" y="88"/>
                  </a:lnTo>
                  <a:lnTo>
                    <a:pt x="530" y="88"/>
                  </a:lnTo>
                  <a:lnTo>
                    <a:pt x="542" y="99"/>
                  </a:lnTo>
                  <a:lnTo>
                    <a:pt x="545" y="101"/>
                  </a:lnTo>
                  <a:lnTo>
                    <a:pt x="555" y="107"/>
                  </a:lnTo>
                  <a:lnTo>
                    <a:pt x="557" y="105"/>
                  </a:lnTo>
                  <a:lnTo>
                    <a:pt x="563" y="111"/>
                  </a:lnTo>
                  <a:lnTo>
                    <a:pt x="567" y="113"/>
                  </a:lnTo>
                  <a:lnTo>
                    <a:pt x="572" y="117"/>
                  </a:lnTo>
                  <a:lnTo>
                    <a:pt x="580" y="119"/>
                  </a:lnTo>
                  <a:lnTo>
                    <a:pt x="584" y="121"/>
                  </a:lnTo>
                  <a:lnTo>
                    <a:pt x="588" y="121"/>
                  </a:lnTo>
                  <a:lnTo>
                    <a:pt x="592" y="123"/>
                  </a:lnTo>
                  <a:lnTo>
                    <a:pt x="603" y="123"/>
                  </a:lnTo>
                  <a:lnTo>
                    <a:pt x="609" y="124"/>
                  </a:lnTo>
                  <a:lnTo>
                    <a:pt x="611" y="123"/>
                  </a:lnTo>
                  <a:lnTo>
                    <a:pt x="622" y="123"/>
                  </a:lnTo>
                  <a:lnTo>
                    <a:pt x="634" y="119"/>
                  </a:lnTo>
                  <a:lnTo>
                    <a:pt x="638" y="119"/>
                  </a:lnTo>
                  <a:lnTo>
                    <a:pt x="645" y="117"/>
                  </a:lnTo>
                  <a:lnTo>
                    <a:pt x="657" y="115"/>
                  </a:lnTo>
                  <a:lnTo>
                    <a:pt x="661" y="115"/>
                  </a:lnTo>
                  <a:lnTo>
                    <a:pt x="668" y="115"/>
                  </a:lnTo>
                  <a:lnTo>
                    <a:pt x="670" y="117"/>
                  </a:lnTo>
                  <a:lnTo>
                    <a:pt x="672" y="117"/>
                  </a:lnTo>
                  <a:lnTo>
                    <a:pt x="670" y="119"/>
                  </a:lnTo>
                  <a:lnTo>
                    <a:pt x="670" y="121"/>
                  </a:lnTo>
                  <a:lnTo>
                    <a:pt x="670" y="123"/>
                  </a:lnTo>
                  <a:lnTo>
                    <a:pt x="670" y="124"/>
                  </a:lnTo>
                  <a:lnTo>
                    <a:pt x="674" y="130"/>
                  </a:lnTo>
                  <a:lnTo>
                    <a:pt x="676" y="132"/>
                  </a:lnTo>
                  <a:close/>
                </a:path>
              </a:pathLst>
            </a:custGeom>
            <a:solidFill>
              <a:srgbClr val="216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46" name="Freeform 6348"/>
            <p:cNvSpPr>
              <a:spLocks/>
            </p:cNvSpPr>
            <p:nvPr/>
          </p:nvSpPr>
          <p:spPr bwMode="auto">
            <a:xfrm>
              <a:off x="6753226" y="1284288"/>
              <a:ext cx="2057400" cy="1370013"/>
            </a:xfrm>
            <a:custGeom>
              <a:avLst/>
              <a:gdLst>
                <a:gd name="T0" fmla="*/ 688 w 1296"/>
                <a:gd name="T1" fmla="*/ 151 h 863"/>
                <a:gd name="T2" fmla="*/ 701 w 1296"/>
                <a:gd name="T3" fmla="*/ 169 h 863"/>
                <a:gd name="T4" fmla="*/ 678 w 1296"/>
                <a:gd name="T5" fmla="*/ 176 h 863"/>
                <a:gd name="T6" fmla="*/ 665 w 1296"/>
                <a:gd name="T7" fmla="*/ 188 h 863"/>
                <a:gd name="T8" fmla="*/ 693 w 1296"/>
                <a:gd name="T9" fmla="*/ 190 h 863"/>
                <a:gd name="T10" fmla="*/ 711 w 1296"/>
                <a:gd name="T11" fmla="*/ 195 h 863"/>
                <a:gd name="T12" fmla="*/ 718 w 1296"/>
                <a:gd name="T13" fmla="*/ 192 h 863"/>
                <a:gd name="T14" fmla="*/ 736 w 1296"/>
                <a:gd name="T15" fmla="*/ 211 h 863"/>
                <a:gd name="T16" fmla="*/ 728 w 1296"/>
                <a:gd name="T17" fmla="*/ 232 h 863"/>
                <a:gd name="T18" fmla="*/ 741 w 1296"/>
                <a:gd name="T19" fmla="*/ 249 h 863"/>
                <a:gd name="T20" fmla="*/ 776 w 1296"/>
                <a:gd name="T21" fmla="*/ 257 h 863"/>
                <a:gd name="T22" fmla="*/ 799 w 1296"/>
                <a:gd name="T23" fmla="*/ 270 h 863"/>
                <a:gd name="T24" fmla="*/ 826 w 1296"/>
                <a:gd name="T25" fmla="*/ 305 h 863"/>
                <a:gd name="T26" fmla="*/ 812 w 1296"/>
                <a:gd name="T27" fmla="*/ 320 h 863"/>
                <a:gd name="T28" fmla="*/ 828 w 1296"/>
                <a:gd name="T29" fmla="*/ 339 h 863"/>
                <a:gd name="T30" fmla="*/ 832 w 1296"/>
                <a:gd name="T31" fmla="*/ 351 h 863"/>
                <a:gd name="T32" fmla="*/ 826 w 1296"/>
                <a:gd name="T33" fmla="*/ 355 h 863"/>
                <a:gd name="T34" fmla="*/ 851 w 1296"/>
                <a:gd name="T35" fmla="*/ 376 h 863"/>
                <a:gd name="T36" fmla="*/ 868 w 1296"/>
                <a:gd name="T37" fmla="*/ 380 h 863"/>
                <a:gd name="T38" fmla="*/ 895 w 1296"/>
                <a:gd name="T39" fmla="*/ 395 h 863"/>
                <a:gd name="T40" fmla="*/ 920 w 1296"/>
                <a:gd name="T41" fmla="*/ 408 h 863"/>
                <a:gd name="T42" fmla="*/ 937 w 1296"/>
                <a:gd name="T43" fmla="*/ 416 h 863"/>
                <a:gd name="T44" fmla="*/ 962 w 1296"/>
                <a:gd name="T45" fmla="*/ 447 h 863"/>
                <a:gd name="T46" fmla="*/ 972 w 1296"/>
                <a:gd name="T47" fmla="*/ 466 h 863"/>
                <a:gd name="T48" fmla="*/ 991 w 1296"/>
                <a:gd name="T49" fmla="*/ 476 h 863"/>
                <a:gd name="T50" fmla="*/ 1010 w 1296"/>
                <a:gd name="T51" fmla="*/ 504 h 863"/>
                <a:gd name="T52" fmla="*/ 1031 w 1296"/>
                <a:gd name="T53" fmla="*/ 526 h 863"/>
                <a:gd name="T54" fmla="*/ 1066 w 1296"/>
                <a:gd name="T55" fmla="*/ 541 h 863"/>
                <a:gd name="T56" fmla="*/ 1087 w 1296"/>
                <a:gd name="T57" fmla="*/ 554 h 863"/>
                <a:gd name="T58" fmla="*/ 1099 w 1296"/>
                <a:gd name="T59" fmla="*/ 577 h 863"/>
                <a:gd name="T60" fmla="*/ 1118 w 1296"/>
                <a:gd name="T61" fmla="*/ 600 h 863"/>
                <a:gd name="T62" fmla="*/ 1137 w 1296"/>
                <a:gd name="T63" fmla="*/ 610 h 863"/>
                <a:gd name="T64" fmla="*/ 1168 w 1296"/>
                <a:gd name="T65" fmla="*/ 614 h 863"/>
                <a:gd name="T66" fmla="*/ 1197 w 1296"/>
                <a:gd name="T67" fmla="*/ 620 h 863"/>
                <a:gd name="T68" fmla="*/ 1206 w 1296"/>
                <a:gd name="T69" fmla="*/ 631 h 863"/>
                <a:gd name="T70" fmla="*/ 1220 w 1296"/>
                <a:gd name="T71" fmla="*/ 639 h 863"/>
                <a:gd name="T72" fmla="*/ 1252 w 1296"/>
                <a:gd name="T73" fmla="*/ 687 h 863"/>
                <a:gd name="T74" fmla="*/ 1264 w 1296"/>
                <a:gd name="T75" fmla="*/ 700 h 863"/>
                <a:gd name="T76" fmla="*/ 1281 w 1296"/>
                <a:gd name="T77" fmla="*/ 733 h 863"/>
                <a:gd name="T78" fmla="*/ 1066 w 1296"/>
                <a:gd name="T79" fmla="*/ 771 h 863"/>
                <a:gd name="T80" fmla="*/ 459 w 1296"/>
                <a:gd name="T81" fmla="*/ 437 h 863"/>
                <a:gd name="T82" fmla="*/ 242 w 1296"/>
                <a:gd name="T83" fmla="*/ 255 h 863"/>
                <a:gd name="T84" fmla="*/ 92 w 1296"/>
                <a:gd name="T85" fmla="*/ 126 h 863"/>
                <a:gd name="T86" fmla="*/ 19 w 1296"/>
                <a:gd name="T87" fmla="*/ 78 h 863"/>
                <a:gd name="T88" fmla="*/ 4 w 1296"/>
                <a:gd name="T89" fmla="*/ 27 h 863"/>
                <a:gd name="T90" fmla="*/ 38 w 1296"/>
                <a:gd name="T91" fmla="*/ 30 h 863"/>
                <a:gd name="T92" fmla="*/ 65 w 1296"/>
                <a:gd name="T93" fmla="*/ 11 h 863"/>
                <a:gd name="T94" fmla="*/ 98 w 1296"/>
                <a:gd name="T95" fmla="*/ 27 h 863"/>
                <a:gd name="T96" fmla="*/ 159 w 1296"/>
                <a:gd name="T97" fmla="*/ 71 h 863"/>
                <a:gd name="T98" fmla="*/ 198 w 1296"/>
                <a:gd name="T99" fmla="*/ 78 h 863"/>
                <a:gd name="T100" fmla="*/ 248 w 1296"/>
                <a:gd name="T101" fmla="*/ 69 h 863"/>
                <a:gd name="T102" fmla="*/ 261 w 1296"/>
                <a:gd name="T103" fmla="*/ 51 h 863"/>
                <a:gd name="T104" fmla="*/ 286 w 1296"/>
                <a:gd name="T105" fmla="*/ 42 h 863"/>
                <a:gd name="T106" fmla="*/ 321 w 1296"/>
                <a:gd name="T107" fmla="*/ 38 h 863"/>
                <a:gd name="T108" fmla="*/ 359 w 1296"/>
                <a:gd name="T109" fmla="*/ 34 h 863"/>
                <a:gd name="T110" fmla="*/ 371 w 1296"/>
                <a:gd name="T111" fmla="*/ 40 h 863"/>
                <a:gd name="T112" fmla="*/ 403 w 1296"/>
                <a:gd name="T113" fmla="*/ 61 h 863"/>
                <a:gd name="T114" fmla="*/ 482 w 1296"/>
                <a:gd name="T115" fmla="*/ 67 h 863"/>
                <a:gd name="T116" fmla="*/ 526 w 1296"/>
                <a:gd name="T117" fmla="*/ 78 h 863"/>
                <a:gd name="T118" fmla="*/ 519 w 1296"/>
                <a:gd name="T119" fmla="*/ 86 h 863"/>
                <a:gd name="T120" fmla="*/ 555 w 1296"/>
                <a:gd name="T121" fmla="*/ 107 h 863"/>
                <a:gd name="T122" fmla="*/ 603 w 1296"/>
                <a:gd name="T123" fmla="*/ 123 h 863"/>
                <a:gd name="T124" fmla="*/ 668 w 1296"/>
                <a:gd name="T125" fmla="*/ 115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6" h="863">
                  <a:moveTo>
                    <a:pt x="676" y="132"/>
                  </a:moveTo>
                  <a:lnTo>
                    <a:pt x="676" y="134"/>
                  </a:lnTo>
                  <a:lnTo>
                    <a:pt x="678" y="134"/>
                  </a:lnTo>
                  <a:lnTo>
                    <a:pt x="682" y="136"/>
                  </a:lnTo>
                  <a:lnTo>
                    <a:pt x="686" y="144"/>
                  </a:lnTo>
                  <a:lnTo>
                    <a:pt x="686" y="147"/>
                  </a:lnTo>
                  <a:lnTo>
                    <a:pt x="684" y="149"/>
                  </a:lnTo>
                  <a:lnTo>
                    <a:pt x="684" y="151"/>
                  </a:lnTo>
                  <a:lnTo>
                    <a:pt x="688" y="151"/>
                  </a:lnTo>
                  <a:lnTo>
                    <a:pt x="691" y="151"/>
                  </a:lnTo>
                  <a:lnTo>
                    <a:pt x="691" y="153"/>
                  </a:lnTo>
                  <a:lnTo>
                    <a:pt x="693" y="155"/>
                  </a:lnTo>
                  <a:lnTo>
                    <a:pt x="695" y="155"/>
                  </a:lnTo>
                  <a:lnTo>
                    <a:pt x="697" y="157"/>
                  </a:lnTo>
                  <a:lnTo>
                    <a:pt x="701" y="161"/>
                  </a:lnTo>
                  <a:lnTo>
                    <a:pt x="703" y="165"/>
                  </a:lnTo>
                  <a:lnTo>
                    <a:pt x="703" y="167"/>
                  </a:lnTo>
                  <a:lnTo>
                    <a:pt x="701" y="169"/>
                  </a:lnTo>
                  <a:lnTo>
                    <a:pt x="701" y="170"/>
                  </a:lnTo>
                  <a:lnTo>
                    <a:pt x="701" y="174"/>
                  </a:lnTo>
                  <a:lnTo>
                    <a:pt x="701" y="176"/>
                  </a:lnTo>
                  <a:lnTo>
                    <a:pt x="699" y="176"/>
                  </a:lnTo>
                  <a:lnTo>
                    <a:pt x="697" y="176"/>
                  </a:lnTo>
                  <a:lnTo>
                    <a:pt x="691" y="176"/>
                  </a:lnTo>
                  <a:lnTo>
                    <a:pt x="688" y="176"/>
                  </a:lnTo>
                  <a:lnTo>
                    <a:pt x="682" y="176"/>
                  </a:lnTo>
                  <a:lnTo>
                    <a:pt x="678" y="176"/>
                  </a:lnTo>
                  <a:lnTo>
                    <a:pt x="676" y="174"/>
                  </a:lnTo>
                  <a:lnTo>
                    <a:pt x="672" y="172"/>
                  </a:lnTo>
                  <a:lnTo>
                    <a:pt x="670" y="172"/>
                  </a:lnTo>
                  <a:lnTo>
                    <a:pt x="666" y="176"/>
                  </a:lnTo>
                  <a:lnTo>
                    <a:pt x="665" y="182"/>
                  </a:lnTo>
                  <a:lnTo>
                    <a:pt x="663" y="184"/>
                  </a:lnTo>
                  <a:lnTo>
                    <a:pt x="661" y="186"/>
                  </a:lnTo>
                  <a:lnTo>
                    <a:pt x="663" y="188"/>
                  </a:lnTo>
                  <a:lnTo>
                    <a:pt x="665" y="188"/>
                  </a:lnTo>
                  <a:lnTo>
                    <a:pt x="666" y="188"/>
                  </a:lnTo>
                  <a:lnTo>
                    <a:pt x="674" y="192"/>
                  </a:lnTo>
                  <a:lnTo>
                    <a:pt x="676" y="195"/>
                  </a:lnTo>
                  <a:lnTo>
                    <a:pt x="684" y="197"/>
                  </a:lnTo>
                  <a:lnTo>
                    <a:pt x="686" y="197"/>
                  </a:lnTo>
                  <a:lnTo>
                    <a:pt x="688" y="195"/>
                  </a:lnTo>
                  <a:lnTo>
                    <a:pt x="690" y="194"/>
                  </a:lnTo>
                  <a:lnTo>
                    <a:pt x="690" y="192"/>
                  </a:lnTo>
                  <a:lnTo>
                    <a:pt x="693" y="190"/>
                  </a:lnTo>
                  <a:lnTo>
                    <a:pt x="697" y="190"/>
                  </a:lnTo>
                  <a:lnTo>
                    <a:pt x="699" y="190"/>
                  </a:lnTo>
                  <a:lnTo>
                    <a:pt x="701" y="188"/>
                  </a:lnTo>
                  <a:lnTo>
                    <a:pt x="703" y="188"/>
                  </a:lnTo>
                  <a:lnTo>
                    <a:pt x="707" y="190"/>
                  </a:lnTo>
                  <a:lnTo>
                    <a:pt x="707" y="192"/>
                  </a:lnTo>
                  <a:lnTo>
                    <a:pt x="707" y="195"/>
                  </a:lnTo>
                  <a:lnTo>
                    <a:pt x="709" y="195"/>
                  </a:lnTo>
                  <a:lnTo>
                    <a:pt x="711" y="195"/>
                  </a:lnTo>
                  <a:lnTo>
                    <a:pt x="711" y="194"/>
                  </a:lnTo>
                  <a:lnTo>
                    <a:pt x="711" y="192"/>
                  </a:lnTo>
                  <a:lnTo>
                    <a:pt x="709" y="186"/>
                  </a:lnTo>
                  <a:lnTo>
                    <a:pt x="711" y="184"/>
                  </a:lnTo>
                  <a:lnTo>
                    <a:pt x="718" y="184"/>
                  </a:lnTo>
                  <a:lnTo>
                    <a:pt x="718" y="186"/>
                  </a:lnTo>
                  <a:lnTo>
                    <a:pt x="716" y="188"/>
                  </a:lnTo>
                  <a:lnTo>
                    <a:pt x="716" y="190"/>
                  </a:lnTo>
                  <a:lnTo>
                    <a:pt x="718" y="192"/>
                  </a:lnTo>
                  <a:lnTo>
                    <a:pt x="720" y="190"/>
                  </a:lnTo>
                  <a:lnTo>
                    <a:pt x="722" y="188"/>
                  </a:lnTo>
                  <a:lnTo>
                    <a:pt x="722" y="186"/>
                  </a:lnTo>
                  <a:lnTo>
                    <a:pt x="724" y="184"/>
                  </a:lnTo>
                  <a:lnTo>
                    <a:pt x="726" y="186"/>
                  </a:lnTo>
                  <a:lnTo>
                    <a:pt x="728" y="190"/>
                  </a:lnTo>
                  <a:lnTo>
                    <a:pt x="734" y="199"/>
                  </a:lnTo>
                  <a:lnTo>
                    <a:pt x="736" y="209"/>
                  </a:lnTo>
                  <a:lnTo>
                    <a:pt x="736" y="211"/>
                  </a:lnTo>
                  <a:lnTo>
                    <a:pt x="736" y="213"/>
                  </a:lnTo>
                  <a:lnTo>
                    <a:pt x="736" y="215"/>
                  </a:lnTo>
                  <a:lnTo>
                    <a:pt x="734" y="215"/>
                  </a:lnTo>
                  <a:lnTo>
                    <a:pt x="732" y="217"/>
                  </a:lnTo>
                  <a:lnTo>
                    <a:pt x="726" y="220"/>
                  </a:lnTo>
                  <a:lnTo>
                    <a:pt x="724" y="224"/>
                  </a:lnTo>
                  <a:lnTo>
                    <a:pt x="726" y="228"/>
                  </a:lnTo>
                  <a:lnTo>
                    <a:pt x="726" y="232"/>
                  </a:lnTo>
                  <a:lnTo>
                    <a:pt x="728" y="232"/>
                  </a:lnTo>
                  <a:lnTo>
                    <a:pt x="732" y="234"/>
                  </a:lnTo>
                  <a:lnTo>
                    <a:pt x="736" y="236"/>
                  </a:lnTo>
                  <a:lnTo>
                    <a:pt x="738" y="242"/>
                  </a:lnTo>
                  <a:lnTo>
                    <a:pt x="739" y="243"/>
                  </a:lnTo>
                  <a:lnTo>
                    <a:pt x="738" y="243"/>
                  </a:lnTo>
                  <a:lnTo>
                    <a:pt x="736" y="245"/>
                  </a:lnTo>
                  <a:lnTo>
                    <a:pt x="738" y="247"/>
                  </a:lnTo>
                  <a:lnTo>
                    <a:pt x="739" y="247"/>
                  </a:lnTo>
                  <a:lnTo>
                    <a:pt x="741" y="249"/>
                  </a:lnTo>
                  <a:lnTo>
                    <a:pt x="745" y="249"/>
                  </a:lnTo>
                  <a:lnTo>
                    <a:pt x="751" y="249"/>
                  </a:lnTo>
                  <a:lnTo>
                    <a:pt x="753" y="247"/>
                  </a:lnTo>
                  <a:lnTo>
                    <a:pt x="755" y="247"/>
                  </a:lnTo>
                  <a:lnTo>
                    <a:pt x="757" y="245"/>
                  </a:lnTo>
                  <a:lnTo>
                    <a:pt x="759" y="245"/>
                  </a:lnTo>
                  <a:lnTo>
                    <a:pt x="764" y="249"/>
                  </a:lnTo>
                  <a:lnTo>
                    <a:pt x="766" y="249"/>
                  </a:lnTo>
                  <a:lnTo>
                    <a:pt x="776" y="257"/>
                  </a:lnTo>
                  <a:lnTo>
                    <a:pt x="778" y="259"/>
                  </a:lnTo>
                  <a:lnTo>
                    <a:pt x="780" y="259"/>
                  </a:lnTo>
                  <a:lnTo>
                    <a:pt x="784" y="261"/>
                  </a:lnTo>
                  <a:lnTo>
                    <a:pt x="786" y="261"/>
                  </a:lnTo>
                  <a:lnTo>
                    <a:pt x="789" y="263"/>
                  </a:lnTo>
                  <a:lnTo>
                    <a:pt x="791" y="263"/>
                  </a:lnTo>
                  <a:lnTo>
                    <a:pt x="795" y="265"/>
                  </a:lnTo>
                  <a:lnTo>
                    <a:pt x="799" y="268"/>
                  </a:lnTo>
                  <a:lnTo>
                    <a:pt x="799" y="270"/>
                  </a:lnTo>
                  <a:lnTo>
                    <a:pt x="809" y="280"/>
                  </a:lnTo>
                  <a:lnTo>
                    <a:pt x="811" y="282"/>
                  </a:lnTo>
                  <a:lnTo>
                    <a:pt x="818" y="286"/>
                  </a:lnTo>
                  <a:lnTo>
                    <a:pt x="822" y="291"/>
                  </a:lnTo>
                  <a:lnTo>
                    <a:pt x="830" y="301"/>
                  </a:lnTo>
                  <a:lnTo>
                    <a:pt x="832" y="303"/>
                  </a:lnTo>
                  <a:lnTo>
                    <a:pt x="830" y="307"/>
                  </a:lnTo>
                  <a:lnTo>
                    <a:pt x="828" y="305"/>
                  </a:lnTo>
                  <a:lnTo>
                    <a:pt x="826" y="305"/>
                  </a:lnTo>
                  <a:lnTo>
                    <a:pt x="818" y="307"/>
                  </a:lnTo>
                  <a:lnTo>
                    <a:pt x="816" y="309"/>
                  </a:lnTo>
                  <a:lnTo>
                    <a:pt x="811" y="309"/>
                  </a:lnTo>
                  <a:lnTo>
                    <a:pt x="809" y="313"/>
                  </a:lnTo>
                  <a:lnTo>
                    <a:pt x="807" y="316"/>
                  </a:lnTo>
                  <a:lnTo>
                    <a:pt x="807" y="318"/>
                  </a:lnTo>
                  <a:lnTo>
                    <a:pt x="809" y="320"/>
                  </a:lnTo>
                  <a:lnTo>
                    <a:pt x="811" y="320"/>
                  </a:lnTo>
                  <a:lnTo>
                    <a:pt x="812" y="320"/>
                  </a:lnTo>
                  <a:lnTo>
                    <a:pt x="814" y="324"/>
                  </a:lnTo>
                  <a:lnTo>
                    <a:pt x="816" y="326"/>
                  </a:lnTo>
                  <a:lnTo>
                    <a:pt x="818" y="328"/>
                  </a:lnTo>
                  <a:lnTo>
                    <a:pt x="822" y="332"/>
                  </a:lnTo>
                  <a:lnTo>
                    <a:pt x="822" y="334"/>
                  </a:lnTo>
                  <a:lnTo>
                    <a:pt x="820" y="334"/>
                  </a:lnTo>
                  <a:lnTo>
                    <a:pt x="822" y="336"/>
                  </a:lnTo>
                  <a:lnTo>
                    <a:pt x="824" y="336"/>
                  </a:lnTo>
                  <a:lnTo>
                    <a:pt x="828" y="339"/>
                  </a:lnTo>
                  <a:lnTo>
                    <a:pt x="832" y="343"/>
                  </a:lnTo>
                  <a:lnTo>
                    <a:pt x="834" y="343"/>
                  </a:lnTo>
                  <a:lnTo>
                    <a:pt x="836" y="343"/>
                  </a:lnTo>
                  <a:lnTo>
                    <a:pt x="836" y="345"/>
                  </a:lnTo>
                  <a:lnTo>
                    <a:pt x="837" y="345"/>
                  </a:lnTo>
                  <a:lnTo>
                    <a:pt x="836" y="345"/>
                  </a:lnTo>
                  <a:lnTo>
                    <a:pt x="832" y="347"/>
                  </a:lnTo>
                  <a:lnTo>
                    <a:pt x="832" y="349"/>
                  </a:lnTo>
                  <a:lnTo>
                    <a:pt x="832" y="351"/>
                  </a:lnTo>
                  <a:lnTo>
                    <a:pt x="830" y="349"/>
                  </a:lnTo>
                  <a:lnTo>
                    <a:pt x="826" y="349"/>
                  </a:lnTo>
                  <a:lnTo>
                    <a:pt x="822" y="347"/>
                  </a:lnTo>
                  <a:lnTo>
                    <a:pt x="820" y="347"/>
                  </a:lnTo>
                  <a:lnTo>
                    <a:pt x="818" y="347"/>
                  </a:lnTo>
                  <a:lnTo>
                    <a:pt x="820" y="351"/>
                  </a:lnTo>
                  <a:lnTo>
                    <a:pt x="820" y="353"/>
                  </a:lnTo>
                  <a:lnTo>
                    <a:pt x="822" y="353"/>
                  </a:lnTo>
                  <a:lnTo>
                    <a:pt x="826" y="355"/>
                  </a:lnTo>
                  <a:lnTo>
                    <a:pt x="832" y="359"/>
                  </a:lnTo>
                  <a:lnTo>
                    <a:pt x="834" y="359"/>
                  </a:lnTo>
                  <a:lnTo>
                    <a:pt x="836" y="361"/>
                  </a:lnTo>
                  <a:lnTo>
                    <a:pt x="839" y="366"/>
                  </a:lnTo>
                  <a:lnTo>
                    <a:pt x="843" y="370"/>
                  </a:lnTo>
                  <a:lnTo>
                    <a:pt x="845" y="372"/>
                  </a:lnTo>
                  <a:lnTo>
                    <a:pt x="847" y="376"/>
                  </a:lnTo>
                  <a:lnTo>
                    <a:pt x="849" y="378"/>
                  </a:lnTo>
                  <a:lnTo>
                    <a:pt x="851" y="376"/>
                  </a:lnTo>
                  <a:lnTo>
                    <a:pt x="851" y="374"/>
                  </a:lnTo>
                  <a:lnTo>
                    <a:pt x="853" y="374"/>
                  </a:lnTo>
                  <a:lnTo>
                    <a:pt x="857" y="374"/>
                  </a:lnTo>
                  <a:lnTo>
                    <a:pt x="857" y="376"/>
                  </a:lnTo>
                  <a:lnTo>
                    <a:pt x="855" y="376"/>
                  </a:lnTo>
                  <a:lnTo>
                    <a:pt x="859" y="378"/>
                  </a:lnTo>
                  <a:lnTo>
                    <a:pt x="860" y="376"/>
                  </a:lnTo>
                  <a:lnTo>
                    <a:pt x="864" y="378"/>
                  </a:lnTo>
                  <a:lnTo>
                    <a:pt x="868" y="380"/>
                  </a:lnTo>
                  <a:lnTo>
                    <a:pt x="870" y="382"/>
                  </a:lnTo>
                  <a:lnTo>
                    <a:pt x="874" y="380"/>
                  </a:lnTo>
                  <a:lnTo>
                    <a:pt x="876" y="380"/>
                  </a:lnTo>
                  <a:lnTo>
                    <a:pt x="878" y="382"/>
                  </a:lnTo>
                  <a:lnTo>
                    <a:pt x="882" y="384"/>
                  </a:lnTo>
                  <a:lnTo>
                    <a:pt x="884" y="384"/>
                  </a:lnTo>
                  <a:lnTo>
                    <a:pt x="891" y="389"/>
                  </a:lnTo>
                  <a:lnTo>
                    <a:pt x="895" y="391"/>
                  </a:lnTo>
                  <a:lnTo>
                    <a:pt x="895" y="395"/>
                  </a:lnTo>
                  <a:lnTo>
                    <a:pt x="891" y="395"/>
                  </a:lnTo>
                  <a:lnTo>
                    <a:pt x="891" y="397"/>
                  </a:lnTo>
                  <a:lnTo>
                    <a:pt x="895" y="399"/>
                  </a:lnTo>
                  <a:lnTo>
                    <a:pt x="897" y="401"/>
                  </a:lnTo>
                  <a:lnTo>
                    <a:pt x="899" y="403"/>
                  </a:lnTo>
                  <a:lnTo>
                    <a:pt x="903" y="405"/>
                  </a:lnTo>
                  <a:lnTo>
                    <a:pt x="905" y="405"/>
                  </a:lnTo>
                  <a:lnTo>
                    <a:pt x="918" y="405"/>
                  </a:lnTo>
                  <a:lnTo>
                    <a:pt x="920" y="408"/>
                  </a:lnTo>
                  <a:lnTo>
                    <a:pt x="922" y="408"/>
                  </a:lnTo>
                  <a:lnTo>
                    <a:pt x="924" y="410"/>
                  </a:lnTo>
                  <a:lnTo>
                    <a:pt x="926" y="410"/>
                  </a:lnTo>
                  <a:lnTo>
                    <a:pt x="928" y="410"/>
                  </a:lnTo>
                  <a:lnTo>
                    <a:pt x="928" y="412"/>
                  </a:lnTo>
                  <a:lnTo>
                    <a:pt x="932" y="414"/>
                  </a:lnTo>
                  <a:lnTo>
                    <a:pt x="933" y="416"/>
                  </a:lnTo>
                  <a:lnTo>
                    <a:pt x="935" y="416"/>
                  </a:lnTo>
                  <a:lnTo>
                    <a:pt x="937" y="416"/>
                  </a:lnTo>
                  <a:lnTo>
                    <a:pt x="939" y="418"/>
                  </a:lnTo>
                  <a:lnTo>
                    <a:pt x="939" y="420"/>
                  </a:lnTo>
                  <a:lnTo>
                    <a:pt x="943" y="422"/>
                  </a:lnTo>
                  <a:lnTo>
                    <a:pt x="949" y="428"/>
                  </a:lnTo>
                  <a:lnTo>
                    <a:pt x="953" y="432"/>
                  </a:lnTo>
                  <a:lnTo>
                    <a:pt x="957" y="439"/>
                  </a:lnTo>
                  <a:lnTo>
                    <a:pt x="957" y="441"/>
                  </a:lnTo>
                  <a:lnTo>
                    <a:pt x="960" y="443"/>
                  </a:lnTo>
                  <a:lnTo>
                    <a:pt x="962" y="447"/>
                  </a:lnTo>
                  <a:lnTo>
                    <a:pt x="966" y="449"/>
                  </a:lnTo>
                  <a:lnTo>
                    <a:pt x="968" y="447"/>
                  </a:lnTo>
                  <a:lnTo>
                    <a:pt x="970" y="449"/>
                  </a:lnTo>
                  <a:lnTo>
                    <a:pt x="972" y="451"/>
                  </a:lnTo>
                  <a:lnTo>
                    <a:pt x="974" y="453"/>
                  </a:lnTo>
                  <a:lnTo>
                    <a:pt x="974" y="460"/>
                  </a:lnTo>
                  <a:lnTo>
                    <a:pt x="974" y="462"/>
                  </a:lnTo>
                  <a:lnTo>
                    <a:pt x="972" y="464"/>
                  </a:lnTo>
                  <a:lnTo>
                    <a:pt x="972" y="466"/>
                  </a:lnTo>
                  <a:lnTo>
                    <a:pt x="974" y="468"/>
                  </a:lnTo>
                  <a:lnTo>
                    <a:pt x="976" y="470"/>
                  </a:lnTo>
                  <a:lnTo>
                    <a:pt x="978" y="470"/>
                  </a:lnTo>
                  <a:lnTo>
                    <a:pt x="981" y="470"/>
                  </a:lnTo>
                  <a:lnTo>
                    <a:pt x="983" y="470"/>
                  </a:lnTo>
                  <a:lnTo>
                    <a:pt x="987" y="470"/>
                  </a:lnTo>
                  <a:lnTo>
                    <a:pt x="989" y="472"/>
                  </a:lnTo>
                  <a:lnTo>
                    <a:pt x="991" y="474"/>
                  </a:lnTo>
                  <a:lnTo>
                    <a:pt x="991" y="476"/>
                  </a:lnTo>
                  <a:lnTo>
                    <a:pt x="997" y="480"/>
                  </a:lnTo>
                  <a:lnTo>
                    <a:pt x="999" y="485"/>
                  </a:lnTo>
                  <a:lnTo>
                    <a:pt x="1001" y="487"/>
                  </a:lnTo>
                  <a:lnTo>
                    <a:pt x="1001" y="491"/>
                  </a:lnTo>
                  <a:lnTo>
                    <a:pt x="999" y="495"/>
                  </a:lnTo>
                  <a:lnTo>
                    <a:pt x="1003" y="499"/>
                  </a:lnTo>
                  <a:lnTo>
                    <a:pt x="1005" y="501"/>
                  </a:lnTo>
                  <a:lnTo>
                    <a:pt x="1006" y="503"/>
                  </a:lnTo>
                  <a:lnTo>
                    <a:pt x="1010" y="504"/>
                  </a:lnTo>
                  <a:lnTo>
                    <a:pt x="1014" y="508"/>
                  </a:lnTo>
                  <a:lnTo>
                    <a:pt x="1016" y="510"/>
                  </a:lnTo>
                  <a:lnTo>
                    <a:pt x="1018" y="510"/>
                  </a:lnTo>
                  <a:lnTo>
                    <a:pt x="1024" y="510"/>
                  </a:lnTo>
                  <a:lnTo>
                    <a:pt x="1024" y="512"/>
                  </a:lnTo>
                  <a:lnTo>
                    <a:pt x="1024" y="516"/>
                  </a:lnTo>
                  <a:lnTo>
                    <a:pt x="1024" y="518"/>
                  </a:lnTo>
                  <a:lnTo>
                    <a:pt x="1024" y="520"/>
                  </a:lnTo>
                  <a:lnTo>
                    <a:pt x="1031" y="526"/>
                  </a:lnTo>
                  <a:lnTo>
                    <a:pt x="1033" y="526"/>
                  </a:lnTo>
                  <a:lnTo>
                    <a:pt x="1037" y="524"/>
                  </a:lnTo>
                  <a:lnTo>
                    <a:pt x="1039" y="524"/>
                  </a:lnTo>
                  <a:lnTo>
                    <a:pt x="1047" y="529"/>
                  </a:lnTo>
                  <a:lnTo>
                    <a:pt x="1053" y="531"/>
                  </a:lnTo>
                  <a:lnTo>
                    <a:pt x="1058" y="535"/>
                  </a:lnTo>
                  <a:lnTo>
                    <a:pt x="1060" y="537"/>
                  </a:lnTo>
                  <a:lnTo>
                    <a:pt x="1062" y="537"/>
                  </a:lnTo>
                  <a:lnTo>
                    <a:pt x="1066" y="541"/>
                  </a:lnTo>
                  <a:lnTo>
                    <a:pt x="1068" y="543"/>
                  </a:lnTo>
                  <a:lnTo>
                    <a:pt x="1072" y="547"/>
                  </a:lnTo>
                  <a:lnTo>
                    <a:pt x="1074" y="549"/>
                  </a:lnTo>
                  <a:lnTo>
                    <a:pt x="1076" y="551"/>
                  </a:lnTo>
                  <a:lnTo>
                    <a:pt x="1079" y="552"/>
                  </a:lnTo>
                  <a:lnTo>
                    <a:pt x="1081" y="554"/>
                  </a:lnTo>
                  <a:lnTo>
                    <a:pt x="1083" y="556"/>
                  </a:lnTo>
                  <a:lnTo>
                    <a:pt x="1085" y="556"/>
                  </a:lnTo>
                  <a:lnTo>
                    <a:pt x="1087" y="554"/>
                  </a:lnTo>
                  <a:lnTo>
                    <a:pt x="1089" y="556"/>
                  </a:lnTo>
                  <a:lnTo>
                    <a:pt x="1089" y="558"/>
                  </a:lnTo>
                  <a:lnTo>
                    <a:pt x="1089" y="560"/>
                  </a:lnTo>
                  <a:lnTo>
                    <a:pt x="1089" y="562"/>
                  </a:lnTo>
                  <a:lnTo>
                    <a:pt x="1095" y="570"/>
                  </a:lnTo>
                  <a:lnTo>
                    <a:pt x="1095" y="572"/>
                  </a:lnTo>
                  <a:lnTo>
                    <a:pt x="1099" y="574"/>
                  </a:lnTo>
                  <a:lnTo>
                    <a:pt x="1101" y="577"/>
                  </a:lnTo>
                  <a:lnTo>
                    <a:pt x="1099" y="577"/>
                  </a:lnTo>
                  <a:lnTo>
                    <a:pt x="1101" y="579"/>
                  </a:lnTo>
                  <a:lnTo>
                    <a:pt x="1101" y="581"/>
                  </a:lnTo>
                  <a:lnTo>
                    <a:pt x="1104" y="585"/>
                  </a:lnTo>
                  <a:lnTo>
                    <a:pt x="1108" y="587"/>
                  </a:lnTo>
                  <a:lnTo>
                    <a:pt x="1108" y="589"/>
                  </a:lnTo>
                  <a:lnTo>
                    <a:pt x="1110" y="591"/>
                  </a:lnTo>
                  <a:lnTo>
                    <a:pt x="1118" y="597"/>
                  </a:lnTo>
                  <a:lnTo>
                    <a:pt x="1118" y="599"/>
                  </a:lnTo>
                  <a:lnTo>
                    <a:pt x="1118" y="600"/>
                  </a:lnTo>
                  <a:lnTo>
                    <a:pt x="1120" y="600"/>
                  </a:lnTo>
                  <a:lnTo>
                    <a:pt x="1122" y="602"/>
                  </a:lnTo>
                  <a:lnTo>
                    <a:pt x="1124" y="602"/>
                  </a:lnTo>
                  <a:lnTo>
                    <a:pt x="1126" y="600"/>
                  </a:lnTo>
                  <a:lnTo>
                    <a:pt x="1127" y="604"/>
                  </a:lnTo>
                  <a:lnTo>
                    <a:pt x="1129" y="606"/>
                  </a:lnTo>
                  <a:lnTo>
                    <a:pt x="1133" y="608"/>
                  </a:lnTo>
                  <a:lnTo>
                    <a:pt x="1135" y="610"/>
                  </a:lnTo>
                  <a:lnTo>
                    <a:pt x="1137" y="610"/>
                  </a:lnTo>
                  <a:lnTo>
                    <a:pt x="1143" y="608"/>
                  </a:lnTo>
                  <a:lnTo>
                    <a:pt x="1147" y="608"/>
                  </a:lnTo>
                  <a:lnTo>
                    <a:pt x="1152" y="610"/>
                  </a:lnTo>
                  <a:lnTo>
                    <a:pt x="1154" y="610"/>
                  </a:lnTo>
                  <a:lnTo>
                    <a:pt x="1158" y="614"/>
                  </a:lnTo>
                  <a:lnTo>
                    <a:pt x="1162" y="614"/>
                  </a:lnTo>
                  <a:lnTo>
                    <a:pt x="1164" y="614"/>
                  </a:lnTo>
                  <a:lnTo>
                    <a:pt x="1166" y="614"/>
                  </a:lnTo>
                  <a:lnTo>
                    <a:pt x="1168" y="614"/>
                  </a:lnTo>
                  <a:lnTo>
                    <a:pt x="1170" y="614"/>
                  </a:lnTo>
                  <a:lnTo>
                    <a:pt x="1179" y="612"/>
                  </a:lnTo>
                  <a:lnTo>
                    <a:pt x="1181" y="612"/>
                  </a:lnTo>
                  <a:lnTo>
                    <a:pt x="1183" y="614"/>
                  </a:lnTo>
                  <a:lnTo>
                    <a:pt x="1185" y="616"/>
                  </a:lnTo>
                  <a:lnTo>
                    <a:pt x="1187" y="616"/>
                  </a:lnTo>
                  <a:lnTo>
                    <a:pt x="1193" y="618"/>
                  </a:lnTo>
                  <a:lnTo>
                    <a:pt x="1195" y="620"/>
                  </a:lnTo>
                  <a:lnTo>
                    <a:pt x="1197" y="620"/>
                  </a:lnTo>
                  <a:lnTo>
                    <a:pt x="1197" y="618"/>
                  </a:lnTo>
                  <a:lnTo>
                    <a:pt x="1199" y="620"/>
                  </a:lnTo>
                  <a:lnTo>
                    <a:pt x="1200" y="622"/>
                  </a:lnTo>
                  <a:lnTo>
                    <a:pt x="1199" y="623"/>
                  </a:lnTo>
                  <a:lnTo>
                    <a:pt x="1197" y="625"/>
                  </a:lnTo>
                  <a:lnTo>
                    <a:pt x="1197" y="627"/>
                  </a:lnTo>
                  <a:lnTo>
                    <a:pt x="1200" y="627"/>
                  </a:lnTo>
                  <a:lnTo>
                    <a:pt x="1204" y="631"/>
                  </a:lnTo>
                  <a:lnTo>
                    <a:pt x="1206" y="631"/>
                  </a:lnTo>
                  <a:lnTo>
                    <a:pt x="1208" y="629"/>
                  </a:lnTo>
                  <a:lnTo>
                    <a:pt x="1210" y="631"/>
                  </a:lnTo>
                  <a:lnTo>
                    <a:pt x="1212" y="631"/>
                  </a:lnTo>
                  <a:lnTo>
                    <a:pt x="1214" y="633"/>
                  </a:lnTo>
                  <a:lnTo>
                    <a:pt x="1214" y="635"/>
                  </a:lnTo>
                  <a:lnTo>
                    <a:pt x="1216" y="637"/>
                  </a:lnTo>
                  <a:lnTo>
                    <a:pt x="1216" y="639"/>
                  </a:lnTo>
                  <a:lnTo>
                    <a:pt x="1220" y="641"/>
                  </a:lnTo>
                  <a:lnTo>
                    <a:pt x="1220" y="639"/>
                  </a:lnTo>
                  <a:lnTo>
                    <a:pt x="1223" y="643"/>
                  </a:lnTo>
                  <a:lnTo>
                    <a:pt x="1231" y="652"/>
                  </a:lnTo>
                  <a:lnTo>
                    <a:pt x="1241" y="666"/>
                  </a:lnTo>
                  <a:lnTo>
                    <a:pt x="1241" y="668"/>
                  </a:lnTo>
                  <a:lnTo>
                    <a:pt x="1243" y="671"/>
                  </a:lnTo>
                  <a:lnTo>
                    <a:pt x="1241" y="673"/>
                  </a:lnTo>
                  <a:lnTo>
                    <a:pt x="1247" y="679"/>
                  </a:lnTo>
                  <a:lnTo>
                    <a:pt x="1248" y="681"/>
                  </a:lnTo>
                  <a:lnTo>
                    <a:pt x="1252" y="687"/>
                  </a:lnTo>
                  <a:lnTo>
                    <a:pt x="1254" y="689"/>
                  </a:lnTo>
                  <a:lnTo>
                    <a:pt x="1254" y="691"/>
                  </a:lnTo>
                  <a:lnTo>
                    <a:pt x="1254" y="693"/>
                  </a:lnTo>
                  <a:lnTo>
                    <a:pt x="1254" y="696"/>
                  </a:lnTo>
                  <a:lnTo>
                    <a:pt x="1256" y="698"/>
                  </a:lnTo>
                  <a:lnTo>
                    <a:pt x="1258" y="698"/>
                  </a:lnTo>
                  <a:lnTo>
                    <a:pt x="1260" y="698"/>
                  </a:lnTo>
                  <a:lnTo>
                    <a:pt x="1262" y="698"/>
                  </a:lnTo>
                  <a:lnTo>
                    <a:pt x="1264" y="700"/>
                  </a:lnTo>
                  <a:lnTo>
                    <a:pt x="1270" y="706"/>
                  </a:lnTo>
                  <a:lnTo>
                    <a:pt x="1271" y="712"/>
                  </a:lnTo>
                  <a:lnTo>
                    <a:pt x="1275" y="716"/>
                  </a:lnTo>
                  <a:lnTo>
                    <a:pt x="1277" y="723"/>
                  </a:lnTo>
                  <a:lnTo>
                    <a:pt x="1275" y="725"/>
                  </a:lnTo>
                  <a:lnTo>
                    <a:pt x="1275" y="727"/>
                  </a:lnTo>
                  <a:lnTo>
                    <a:pt x="1277" y="729"/>
                  </a:lnTo>
                  <a:lnTo>
                    <a:pt x="1277" y="731"/>
                  </a:lnTo>
                  <a:lnTo>
                    <a:pt x="1281" y="733"/>
                  </a:lnTo>
                  <a:lnTo>
                    <a:pt x="1283" y="735"/>
                  </a:lnTo>
                  <a:lnTo>
                    <a:pt x="1283" y="733"/>
                  </a:lnTo>
                  <a:lnTo>
                    <a:pt x="1285" y="733"/>
                  </a:lnTo>
                  <a:lnTo>
                    <a:pt x="1289" y="729"/>
                  </a:lnTo>
                  <a:lnTo>
                    <a:pt x="1293" y="733"/>
                  </a:lnTo>
                  <a:lnTo>
                    <a:pt x="1296" y="739"/>
                  </a:lnTo>
                  <a:lnTo>
                    <a:pt x="1233" y="863"/>
                  </a:lnTo>
                  <a:lnTo>
                    <a:pt x="1162" y="827"/>
                  </a:lnTo>
                  <a:lnTo>
                    <a:pt x="1066" y="771"/>
                  </a:lnTo>
                  <a:lnTo>
                    <a:pt x="980" y="725"/>
                  </a:lnTo>
                  <a:lnTo>
                    <a:pt x="949" y="777"/>
                  </a:lnTo>
                  <a:lnTo>
                    <a:pt x="880" y="737"/>
                  </a:lnTo>
                  <a:lnTo>
                    <a:pt x="768" y="668"/>
                  </a:lnTo>
                  <a:lnTo>
                    <a:pt x="670" y="604"/>
                  </a:lnTo>
                  <a:lnTo>
                    <a:pt x="494" y="481"/>
                  </a:lnTo>
                  <a:lnTo>
                    <a:pt x="496" y="480"/>
                  </a:lnTo>
                  <a:lnTo>
                    <a:pt x="451" y="447"/>
                  </a:lnTo>
                  <a:lnTo>
                    <a:pt x="459" y="437"/>
                  </a:lnTo>
                  <a:lnTo>
                    <a:pt x="415" y="407"/>
                  </a:lnTo>
                  <a:lnTo>
                    <a:pt x="423" y="397"/>
                  </a:lnTo>
                  <a:lnTo>
                    <a:pt x="378" y="362"/>
                  </a:lnTo>
                  <a:lnTo>
                    <a:pt x="371" y="357"/>
                  </a:lnTo>
                  <a:lnTo>
                    <a:pt x="305" y="305"/>
                  </a:lnTo>
                  <a:lnTo>
                    <a:pt x="309" y="299"/>
                  </a:lnTo>
                  <a:lnTo>
                    <a:pt x="292" y="284"/>
                  </a:lnTo>
                  <a:lnTo>
                    <a:pt x="286" y="289"/>
                  </a:lnTo>
                  <a:lnTo>
                    <a:pt x="242" y="255"/>
                  </a:lnTo>
                  <a:lnTo>
                    <a:pt x="248" y="247"/>
                  </a:lnTo>
                  <a:lnTo>
                    <a:pt x="229" y="232"/>
                  </a:lnTo>
                  <a:lnTo>
                    <a:pt x="223" y="240"/>
                  </a:lnTo>
                  <a:lnTo>
                    <a:pt x="202" y="220"/>
                  </a:lnTo>
                  <a:lnTo>
                    <a:pt x="207" y="215"/>
                  </a:lnTo>
                  <a:lnTo>
                    <a:pt x="177" y="186"/>
                  </a:lnTo>
                  <a:lnTo>
                    <a:pt x="171" y="194"/>
                  </a:lnTo>
                  <a:lnTo>
                    <a:pt x="156" y="180"/>
                  </a:lnTo>
                  <a:lnTo>
                    <a:pt x="92" y="126"/>
                  </a:lnTo>
                  <a:lnTo>
                    <a:pt x="77" y="146"/>
                  </a:lnTo>
                  <a:lnTo>
                    <a:pt x="38" y="111"/>
                  </a:lnTo>
                  <a:lnTo>
                    <a:pt x="37" y="107"/>
                  </a:lnTo>
                  <a:lnTo>
                    <a:pt x="35" y="103"/>
                  </a:lnTo>
                  <a:lnTo>
                    <a:pt x="29" y="96"/>
                  </a:lnTo>
                  <a:lnTo>
                    <a:pt x="25" y="92"/>
                  </a:lnTo>
                  <a:lnTo>
                    <a:pt x="25" y="90"/>
                  </a:lnTo>
                  <a:lnTo>
                    <a:pt x="23" y="86"/>
                  </a:lnTo>
                  <a:lnTo>
                    <a:pt x="19" y="78"/>
                  </a:lnTo>
                  <a:lnTo>
                    <a:pt x="21" y="76"/>
                  </a:lnTo>
                  <a:lnTo>
                    <a:pt x="21" y="75"/>
                  </a:lnTo>
                  <a:lnTo>
                    <a:pt x="19" y="57"/>
                  </a:lnTo>
                  <a:lnTo>
                    <a:pt x="17" y="51"/>
                  </a:lnTo>
                  <a:lnTo>
                    <a:pt x="15" y="48"/>
                  </a:lnTo>
                  <a:lnTo>
                    <a:pt x="13" y="42"/>
                  </a:lnTo>
                  <a:lnTo>
                    <a:pt x="12" y="36"/>
                  </a:lnTo>
                  <a:lnTo>
                    <a:pt x="8" y="30"/>
                  </a:lnTo>
                  <a:lnTo>
                    <a:pt x="4" y="27"/>
                  </a:lnTo>
                  <a:lnTo>
                    <a:pt x="2" y="25"/>
                  </a:lnTo>
                  <a:lnTo>
                    <a:pt x="0" y="25"/>
                  </a:lnTo>
                  <a:lnTo>
                    <a:pt x="2" y="25"/>
                  </a:lnTo>
                  <a:lnTo>
                    <a:pt x="10" y="27"/>
                  </a:lnTo>
                  <a:lnTo>
                    <a:pt x="27" y="34"/>
                  </a:lnTo>
                  <a:lnTo>
                    <a:pt x="29" y="36"/>
                  </a:lnTo>
                  <a:lnTo>
                    <a:pt x="31" y="36"/>
                  </a:lnTo>
                  <a:lnTo>
                    <a:pt x="35" y="34"/>
                  </a:lnTo>
                  <a:lnTo>
                    <a:pt x="38" y="30"/>
                  </a:lnTo>
                  <a:lnTo>
                    <a:pt x="44" y="28"/>
                  </a:lnTo>
                  <a:lnTo>
                    <a:pt x="46" y="28"/>
                  </a:lnTo>
                  <a:lnTo>
                    <a:pt x="46" y="27"/>
                  </a:lnTo>
                  <a:lnTo>
                    <a:pt x="48" y="27"/>
                  </a:lnTo>
                  <a:lnTo>
                    <a:pt x="50" y="23"/>
                  </a:lnTo>
                  <a:lnTo>
                    <a:pt x="54" y="19"/>
                  </a:lnTo>
                  <a:lnTo>
                    <a:pt x="56" y="19"/>
                  </a:lnTo>
                  <a:lnTo>
                    <a:pt x="58" y="19"/>
                  </a:lnTo>
                  <a:lnTo>
                    <a:pt x="65" y="11"/>
                  </a:lnTo>
                  <a:lnTo>
                    <a:pt x="65" y="9"/>
                  </a:lnTo>
                  <a:lnTo>
                    <a:pt x="67" y="7"/>
                  </a:lnTo>
                  <a:lnTo>
                    <a:pt x="67" y="5"/>
                  </a:lnTo>
                  <a:lnTo>
                    <a:pt x="71" y="2"/>
                  </a:lnTo>
                  <a:lnTo>
                    <a:pt x="71" y="0"/>
                  </a:lnTo>
                  <a:lnTo>
                    <a:pt x="73" y="0"/>
                  </a:lnTo>
                  <a:lnTo>
                    <a:pt x="88" y="17"/>
                  </a:lnTo>
                  <a:lnTo>
                    <a:pt x="94" y="23"/>
                  </a:lnTo>
                  <a:lnTo>
                    <a:pt x="98" y="27"/>
                  </a:lnTo>
                  <a:lnTo>
                    <a:pt x="100" y="28"/>
                  </a:lnTo>
                  <a:lnTo>
                    <a:pt x="108" y="36"/>
                  </a:lnTo>
                  <a:lnTo>
                    <a:pt x="125" y="48"/>
                  </a:lnTo>
                  <a:lnTo>
                    <a:pt x="131" y="50"/>
                  </a:lnTo>
                  <a:lnTo>
                    <a:pt x="133" y="53"/>
                  </a:lnTo>
                  <a:lnTo>
                    <a:pt x="140" y="57"/>
                  </a:lnTo>
                  <a:lnTo>
                    <a:pt x="148" y="61"/>
                  </a:lnTo>
                  <a:lnTo>
                    <a:pt x="158" y="69"/>
                  </a:lnTo>
                  <a:lnTo>
                    <a:pt x="159" y="71"/>
                  </a:lnTo>
                  <a:lnTo>
                    <a:pt x="165" y="73"/>
                  </a:lnTo>
                  <a:lnTo>
                    <a:pt x="167" y="73"/>
                  </a:lnTo>
                  <a:lnTo>
                    <a:pt x="171" y="75"/>
                  </a:lnTo>
                  <a:lnTo>
                    <a:pt x="177" y="76"/>
                  </a:lnTo>
                  <a:lnTo>
                    <a:pt x="182" y="76"/>
                  </a:lnTo>
                  <a:lnTo>
                    <a:pt x="184" y="76"/>
                  </a:lnTo>
                  <a:lnTo>
                    <a:pt x="186" y="76"/>
                  </a:lnTo>
                  <a:lnTo>
                    <a:pt x="194" y="78"/>
                  </a:lnTo>
                  <a:lnTo>
                    <a:pt x="198" y="78"/>
                  </a:lnTo>
                  <a:lnTo>
                    <a:pt x="206" y="78"/>
                  </a:lnTo>
                  <a:lnTo>
                    <a:pt x="207" y="78"/>
                  </a:lnTo>
                  <a:lnTo>
                    <a:pt x="215" y="76"/>
                  </a:lnTo>
                  <a:lnTo>
                    <a:pt x="229" y="75"/>
                  </a:lnTo>
                  <a:lnTo>
                    <a:pt x="232" y="76"/>
                  </a:lnTo>
                  <a:lnTo>
                    <a:pt x="242" y="73"/>
                  </a:lnTo>
                  <a:lnTo>
                    <a:pt x="244" y="73"/>
                  </a:lnTo>
                  <a:lnTo>
                    <a:pt x="246" y="71"/>
                  </a:lnTo>
                  <a:lnTo>
                    <a:pt x="248" y="69"/>
                  </a:lnTo>
                  <a:lnTo>
                    <a:pt x="254" y="67"/>
                  </a:lnTo>
                  <a:lnTo>
                    <a:pt x="255" y="65"/>
                  </a:lnTo>
                  <a:lnTo>
                    <a:pt x="257" y="65"/>
                  </a:lnTo>
                  <a:lnTo>
                    <a:pt x="257" y="63"/>
                  </a:lnTo>
                  <a:lnTo>
                    <a:pt x="261" y="61"/>
                  </a:lnTo>
                  <a:lnTo>
                    <a:pt x="261" y="59"/>
                  </a:lnTo>
                  <a:lnTo>
                    <a:pt x="261" y="55"/>
                  </a:lnTo>
                  <a:lnTo>
                    <a:pt x="261" y="53"/>
                  </a:lnTo>
                  <a:lnTo>
                    <a:pt x="261" y="51"/>
                  </a:lnTo>
                  <a:lnTo>
                    <a:pt x="267" y="53"/>
                  </a:lnTo>
                  <a:lnTo>
                    <a:pt x="277" y="50"/>
                  </a:lnTo>
                  <a:lnTo>
                    <a:pt x="279" y="50"/>
                  </a:lnTo>
                  <a:lnTo>
                    <a:pt x="277" y="46"/>
                  </a:lnTo>
                  <a:lnTo>
                    <a:pt x="277" y="44"/>
                  </a:lnTo>
                  <a:lnTo>
                    <a:pt x="275" y="44"/>
                  </a:lnTo>
                  <a:lnTo>
                    <a:pt x="279" y="42"/>
                  </a:lnTo>
                  <a:lnTo>
                    <a:pt x="282" y="40"/>
                  </a:lnTo>
                  <a:lnTo>
                    <a:pt x="286" y="42"/>
                  </a:lnTo>
                  <a:lnTo>
                    <a:pt x="288" y="42"/>
                  </a:lnTo>
                  <a:lnTo>
                    <a:pt x="290" y="42"/>
                  </a:lnTo>
                  <a:lnTo>
                    <a:pt x="296" y="42"/>
                  </a:lnTo>
                  <a:lnTo>
                    <a:pt x="302" y="42"/>
                  </a:lnTo>
                  <a:lnTo>
                    <a:pt x="307" y="42"/>
                  </a:lnTo>
                  <a:lnTo>
                    <a:pt x="309" y="42"/>
                  </a:lnTo>
                  <a:lnTo>
                    <a:pt x="317" y="40"/>
                  </a:lnTo>
                  <a:lnTo>
                    <a:pt x="319" y="40"/>
                  </a:lnTo>
                  <a:lnTo>
                    <a:pt x="321" y="38"/>
                  </a:lnTo>
                  <a:lnTo>
                    <a:pt x="325" y="36"/>
                  </a:lnTo>
                  <a:lnTo>
                    <a:pt x="327" y="38"/>
                  </a:lnTo>
                  <a:lnTo>
                    <a:pt x="330" y="38"/>
                  </a:lnTo>
                  <a:lnTo>
                    <a:pt x="330" y="36"/>
                  </a:lnTo>
                  <a:lnTo>
                    <a:pt x="336" y="34"/>
                  </a:lnTo>
                  <a:lnTo>
                    <a:pt x="346" y="36"/>
                  </a:lnTo>
                  <a:lnTo>
                    <a:pt x="350" y="34"/>
                  </a:lnTo>
                  <a:lnTo>
                    <a:pt x="357" y="34"/>
                  </a:lnTo>
                  <a:lnTo>
                    <a:pt x="359" y="34"/>
                  </a:lnTo>
                  <a:lnTo>
                    <a:pt x="363" y="32"/>
                  </a:lnTo>
                  <a:lnTo>
                    <a:pt x="365" y="32"/>
                  </a:lnTo>
                  <a:lnTo>
                    <a:pt x="369" y="32"/>
                  </a:lnTo>
                  <a:lnTo>
                    <a:pt x="371" y="32"/>
                  </a:lnTo>
                  <a:lnTo>
                    <a:pt x="371" y="34"/>
                  </a:lnTo>
                  <a:lnTo>
                    <a:pt x="369" y="34"/>
                  </a:lnTo>
                  <a:lnTo>
                    <a:pt x="369" y="36"/>
                  </a:lnTo>
                  <a:lnTo>
                    <a:pt x="369" y="40"/>
                  </a:lnTo>
                  <a:lnTo>
                    <a:pt x="371" y="40"/>
                  </a:lnTo>
                  <a:lnTo>
                    <a:pt x="375" y="42"/>
                  </a:lnTo>
                  <a:lnTo>
                    <a:pt x="375" y="44"/>
                  </a:lnTo>
                  <a:lnTo>
                    <a:pt x="373" y="46"/>
                  </a:lnTo>
                  <a:lnTo>
                    <a:pt x="375" y="48"/>
                  </a:lnTo>
                  <a:lnTo>
                    <a:pt x="378" y="51"/>
                  </a:lnTo>
                  <a:lnTo>
                    <a:pt x="384" y="55"/>
                  </a:lnTo>
                  <a:lnTo>
                    <a:pt x="388" y="57"/>
                  </a:lnTo>
                  <a:lnTo>
                    <a:pt x="392" y="59"/>
                  </a:lnTo>
                  <a:lnTo>
                    <a:pt x="403" y="61"/>
                  </a:lnTo>
                  <a:lnTo>
                    <a:pt x="407" y="61"/>
                  </a:lnTo>
                  <a:lnTo>
                    <a:pt x="407" y="63"/>
                  </a:lnTo>
                  <a:lnTo>
                    <a:pt x="417" y="65"/>
                  </a:lnTo>
                  <a:lnTo>
                    <a:pt x="423" y="67"/>
                  </a:lnTo>
                  <a:lnTo>
                    <a:pt x="436" y="67"/>
                  </a:lnTo>
                  <a:lnTo>
                    <a:pt x="440" y="67"/>
                  </a:lnTo>
                  <a:lnTo>
                    <a:pt x="459" y="67"/>
                  </a:lnTo>
                  <a:lnTo>
                    <a:pt x="471" y="67"/>
                  </a:lnTo>
                  <a:lnTo>
                    <a:pt x="482" y="67"/>
                  </a:lnTo>
                  <a:lnTo>
                    <a:pt x="490" y="67"/>
                  </a:lnTo>
                  <a:lnTo>
                    <a:pt x="499" y="65"/>
                  </a:lnTo>
                  <a:lnTo>
                    <a:pt x="503" y="67"/>
                  </a:lnTo>
                  <a:lnTo>
                    <a:pt x="507" y="67"/>
                  </a:lnTo>
                  <a:lnTo>
                    <a:pt x="524" y="75"/>
                  </a:lnTo>
                  <a:lnTo>
                    <a:pt x="526" y="75"/>
                  </a:lnTo>
                  <a:lnTo>
                    <a:pt x="528" y="75"/>
                  </a:lnTo>
                  <a:lnTo>
                    <a:pt x="526" y="76"/>
                  </a:lnTo>
                  <a:lnTo>
                    <a:pt x="526" y="78"/>
                  </a:lnTo>
                  <a:lnTo>
                    <a:pt x="524" y="80"/>
                  </a:lnTo>
                  <a:lnTo>
                    <a:pt x="522" y="80"/>
                  </a:lnTo>
                  <a:lnTo>
                    <a:pt x="517" y="76"/>
                  </a:lnTo>
                  <a:lnTo>
                    <a:pt x="515" y="75"/>
                  </a:lnTo>
                  <a:lnTo>
                    <a:pt x="515" y="76"/>
                  </a:lnTo>
                  <a:lnTo>
                    <a:pt x="513" y="76"/>
                  </a:lnTo>
                  <a:lnTo>
                    <a:pt x="513" y="80"/>
                  </a:lnTo>
                  <a:lnTo>
                    <a:pt x="513" y="82"/>
                  </a:lnTo>
                  <a:lnTo>
                    <a:pt x="519" y="86"/>
                  </a:lnTo>
                  <a:lnTo>
                    <a:pt x="526" y="90"/>
                  </a:lnTo>
                  <a:lnTo>
                    <a:pt x="526" y="92"/>
                  </a:lnTo>
                  <a:lnTo>
                    <a:pt x="528" y="92"/>
                  </a:lnTo>
                  <a:lnTo>
                    <a:pt x="528" y="90"/>
                  </a:lnTo>
                  <a:lnTo>
                    <a:pt x="528" y="88"/>
                  </a:lnTo>
                  <a:lnTo>
                    <a:pt x="530" y="88"/>
                  </a:lnTo>
                  <a:lnTo>
                    <a:pt x="542" y="99"/>
                  </a:lnTo>
                  <a:lnTo>
                    <a:pt x="545" y="101"/>
                  </a:lnTo>
                  <a:lnTo>
                    <a:pt x="555" y="107"/>
                  </a:lnTo>
                  <a:lnTo>
                    <a:pt x="557" y="105"/>
                  </a:lnTo>
                  <a:lnTo>
                    <a:pt x="563" y="111"/>
                  </a:lnTo>
                  <a:lnTo>
                    <a:pt x="567" y="113"/>
                  </a:lnTo>
                  <a:lnTo>
                    <a:pt x="572" y="117"/>
                  </a:lnTo>
                  <a:lnTo>
                    <a:pt x="580" y="119"/>
                  </a:lnTo>
                  <a:lnTo>
                    <a:pt x="584" y="121"/>
                  </a:lnTo>
                  <a:lnTo>
                    <a:pt x="588" y="121"/>
                  </a:lnTo>
                  <a:lnTo>
                    <a:pt x="592" y="123"/>
                  </a:lnTo>
                  <a:lnTo>
                    <a:pt x="603" y="123"/>
                  </a:lnTo>
                  <a:lnTo>
                    <a:pt x="609" y="124"/>
                  </a:lnTo>
                  <a:lnTo>
                    <a:pt x="611" y="123"/>
                  </a:lnTo>
                  <a:lnTo>
                    <a:pt x="622" y="123"/>
                  </a:lnTo>
                  <a:lnTo>
                    <a:pt x="634" y="119"/>
                  </a:lnTo>
                  <a:lnTo>
                    <a:pt x="638" y="119"/>
                  </a:lnTo>
                  <a:lnTo>
                    <a:pt x="645" y="117"/>
                  </a:lnTo>
                  <a:lnTo>
                    <a:pt x="657" y="115"/>
                  </a:lnTo>
                  <a:lnTo>
                    <a:pt x="661" y="115"/>
                  </a:lnTo>
                  <a:lnTo>
                    <a:pt x="668" y="115"/>
                  </a:lnTo>
                  <a:lnTo>
                    <a:pt x="670" y="117"/>
                  </a:lnTo>
                  <a:lnTo>
                    <a:pt x="672" y="117"/>
                  </a:lnTo>
                  <a:lnTo>
                    <a:pt x="670" y="119"/>
                  </a:lnTo>
                  <a:lnTo>
                    <a:pt x="670" y="121"/>
                  </a:lnTo>
                  <a:lnTo>
                    <a:pt x="670" y="123"/>
                  </a:lnTo>
                  <a:lnTo>
                    <a:pt x="670" y="124"/>
                  </a:lnTo>
                  <a:lnTo>
                    <a:pt x="674" y="130"/>
                  </a:lnTo>
                  <a:lnTo>
                    <a:pt x="676" y="13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47" name="Freeform 6349"/>
            <p:cNvSpPr>
              <a:spLocks/>
            </p:cNvSpPr>
            <p:nvPr/>
          </p:nvSpPr>
          <p:spPr bwMode="auto">
            <a:xfrm>
              <a:off x="6581776" y="1460500"/>
              <a:ext cx="958850" cy="855663"/>
            </a:xfrm>
            <a:custGeom>
              <a:avLst/>
              <a:gdLst>
                <a:gd name="T0" fmla="*/ 394 w 604"/>
                <a:gd name="T1" fmla="*/ 178 h 539"/>
                <a:gd name="T2" fmla="*/ 531 w 604"/>
                <a:gd name="T3" fmla="*/ 286 h 539"/>
                <a:gd name="T4" fmla="*/ 592 w 604"/>
                <a:gd name="T5" fmla="*/ 384 h 539"/>
                <a:gd name="T6" fmla="*/ 602 w 604"/>
                <a:gd name="T7" fmla="*/ 432 h 539"/>
                <a:gd name="T8" fmla="*/ 596 w 604"/>
                <a:gd name="T9" fmla="*/ 495 h 539"/>
                <a:gd name="T10" fmla="*/ 484 w 604"/>
                <a:gd name="T11" fmla="*/ 509 h 539"/>
                <a:gd name="T12" fmla="*/ 446 w 604"/>
                <a:gd name="T13" fmla="*/ 493 h 539"/>
                <a:gd name="T14" fmla="*/ 337 w 604"/>
                <a:gd name="T15" fmla="*/ 468 h 539"/>
                <a:gd name="T16" fmla="*/ 189 w 604"/>
                <a:gd name="T17" fmla="*/ 466 h 539"/>
                <a:gd name="T18" fmla="*/ 8 w 604"/>
                <a:gd name="T19" fmla="*/ 257 h 539"/>
                <a:gd name="T20" fmla="*/ 68 w 604"/>
                <a:gd name="T21" fmla="*/ 175 h 539"/>
                <a:gd name="T22" fmla="*/ 87 w 604"/>
                <a:gd name="T23" fmla="*/ 190 h 539"/>
                <a:gd name="T24" fmla="*/ 93 w 604"/>
                <a:gd name="T25" fmla="*/ 209 h 539"/>
                <a:gd name="T26" fmla="*/ 75 w 604"/>
                <a:gd name="T27" fmla="*/ 213 h 539"/>
                <a:gd name="T28" fmla="*/ 66 w 604"/>
                <a:gd name="T29" fmla="*/ 226 h 539"/>
                <a:gd name="T30" fmla="*/ 48 w 604"/>
                <a:gd name="T31" fmla="*/ 225 h 539"/>
                <a:gd name="T32" fmla="*/ 54 w 604"/>
                <a:gd name="T33" fmla="*/ 240 h 539"/>
                <a:gd name="T34" fmla="*/ 64 w 604"/>
                <a:gd name="T35" fmla="*/ 257 h 539"/>
                <a:gd name="T36" fmla="*/ 81 w 604"/>
                <a:gd name="T37" fmla="*/ 273 h 539"/>
                <a:gd name="T38" fmla="*/ 100 w 604"/>
                <a:gd name="T39" fmla="*/ 286 h 539"/>
                <a:gd name="T40" fmla="*/ 104 w 604"/>
                <a:gd name="T41" fmla="*/ 297 h 539"/>
                <a:gd name="T42" fmla="*/ 116 w 604"/>
                <a:gd name="T43" fmla="*/ 307 h 539"/>
                <a:gd name="T44" fmla="*/ 129 w 604"/>
                <a:gd name="T45" fmla="*/ 313 h 539"/>
                <a:gd name="T46" fmla="*/ 143 w 604"/>
                <a:gd name="T47" fmla="*/ 328 h 539"/>
                <a:gd name="T48" fmla="*/ 162 w 604"/>
                <a:gd name="T49" fmla="*/ 324 h 539"/>
                <a:gd name="T50" fmla="*/ 181 w 604"/>
                <a:gd name="T51" fmla="*/ 326 h 539"/>
                <a:gd name="T52" fmla="*/ 189 w 604"/>
                <a:gd name="T53" fmla="*/ 336 h 539"/>
                <a:gd name="T54" fmla="*/ 196 w 604"/>
                <a:gd name="T55" fmla="*/ 342 h 539"/>
                <a:gd name="T56" fmla="*/ 198 w 604"/>
                <a:gd name="T57" fmla="*/ 330 h 539"/>
                <a:gd name="T58" fmla="*/ 191 w 604"/>
                <a:gd name="T59" fmla="*/ 313 h 539"/>
                <a:gd name="T60" fmla="*/ 169 w 604"/>
                <a:gd name="T61" fmla="*/ 290 h 539"/>
                <a:gd name="T62" fmla="*/ 175 w 604"/>
                <a:gd name="T63" fmla="*/ 261 h 539"/>
                <a:gd name="T64" fmla="*/ 179 w 604"/>
                <a:gd name="T65" fmla="*/ 251 h 539"/>
                <a:gd name="T66" fmla="*/ 169 w 604"/>
                <a:gd name="T67" fmla="*/ 232 h 539"/>
                <a:gd name="T68" fmla="*/ 171 w 604"/>
                <a:gd name="T69" fmla="*/ 219 h 539"/>
                <a:gd name="T70" fmla="*/ 177 w 604"/>
                <a:gd name="T71" fmla="*/ 213 h 539"/>
                <a:gd name="T72" fmla="*/ 191 w 604"/>
                <a:gd name="T73" fmla="*/ 230 h 539"/>
                <a:gd name="T74" fmla="*/ 193 w 604"/>
                <a:gd name="T75" fmla="*/ 250 h 539"/>
                <a:gd name="T76" fmla="*/ 183 w 604"/>
                <a:gd name="T77" fmla="*/ 253 h 539"/>
                <a:gd name="T78" fmla="*/ 181 w 604"/>
                <a:gd name="T79" fmla="*/ 269 h 539"/>
                <a:gd name="T80" fmla="*/ 185 w 604"/>
                <a:gd name="T81" fmla="*/ 296 h 539"/>
                <a:gd name="T82" fmla="*/ 206 w 604"/>
                <a:gd name="T83" fmla="*/ 301 h 539"/>
                <a:gd name="T84" fmla="*/ 198 w 604"/>
                <a:gd name="T85" fmla="*/ 292 h 539"/>
                <a:gd name="T86" fmla="*/ 196 w 604"/>
                <a:gd name="T87" fmla="*/ 278 h 539"/>
                <a:gd name="T88" fmla="*/ 206 w 604"/>
                <a:gd name="T89" fmla="*/ 251 h 539"/>
                <a:gd name="T90" fmla="*/ 223 w 604"/>
                <a:gd name="T91" fmla="*/ 244 h 539"/>
                <a:gd name="T92" fmla="*/ 231 w 604"/>
                <a:gd name="T93" fmla="*/ 251 h 539"/>
                <a:gd name="T94" fmla="*/ 225 w 604"/>
                <a:gd name="T95" fmla="*/ 238 h 539"/>
                <a:gd name="T96" fmla="*/ 221 w 604"/>
                <a:gd name="T97" fmla="*/ 226 h 539"/>
                <a:gd name="T98" fmla="*/ 196 w 604"/>
                <a:gd name="T99" fmla="*/ 213 h 539"/>
                <a:gd name="T100" fmla="*/ 191 w 604"/>
                <a:gd name="T101" fmla="*/ 209 h 539"/>
                <a:gd name="T102" fmla="*/ 193 w 604"/>
                <a:gd name="T103" fmla="*/ 203 h 539"/>
                <a:gd name="T104" fmla="*/ 183 w 604"/>
                <a:gd name="T105" fmla="*/ 200 h 539"/>
                <a:gd name="T106" fmla="*/ 179 w 604"/>
                <a:gd name="T107" fmla="*/ 192 h 539"/>
                <a:gd name="T108" fmla="*/ 166 w 604"/>
                <a:gd name="T109" fmla="*/ 180 h 539"/>
                <a:gd name="T110" fmla="*/ 146 w 604"/>
                <a:gd name="T111" fmla="*/ 155 h 539"/>
                <a:gd name="T112" fmla="*/ 148 w 604"/>
                <a:gd name="T113" fmla="*/ 142 h 539"/>
                <a:gd name="T114" fmla="*/ 166 w 604"/>
                <a:gd name="T115" fmla="*/ 98 h 539"/>
                <a:gd name="T116" fmla="*/ 154 w 604"/>
                <a:gd name="T117" fmla="*/ 42 h 539"/>
                <a:gd name="T118" fmla="*/ 150 w 604"/>
                <a:gd name="T119" fmla="*/ 8 h 539"/>
                <a:gd name="T120" fmla="*/ 279 w 604"/>
                <a:gd name="T121" fmla="*/ 83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4" h="539">
                  <a:moveTo>
                    <a:pt x="310" y="109"/>
                  </a:moveTo>
                  <a:lnTo>
                    <a:pt x="331" y="129"/>
                  </a:lnTo>
                  <a:lnTo>
                    <a:pt x="337" y="121"/>
                  </a:lnTo>
                  <a:lnTo>
                    <a:pt x="356" y="136"/>
                  </a:lnTo>
                  <a:lnTo>
                    <a:pt x="350" y="144"/>
                  </a:lnTo>
                  <a:lnTo>
                    <a:pt x="394" y="178"/>
                  </a:lnTo>
                  <a:lnTo>
                    <a:pt x="400" y="173"/>
                  </a:lnTo>
                  <a:lnTo>
                    <a:pt x="417" y="188"/>
                  </a:lnTo>
                  <a:lnTo>
                    <a:pt x="413" y="194"/>
                  </a:lnTo>
                  <a:lnTo>
                    <a:pt x="479" y="246"/>
                  </a:lnTo>
                  <a:lnTo>
                    <a:pt x="486" y="251"/>
                  </a:lnTo>
                  <a:lnTo>
                    <a:pt x="531" y="286"/>
                  </a:lnTo>
                  <a:lnTo>
                    <a:pt x="523" y="296"/>
                  </a:lnTo>
                  <a:lnTo>
                    <a:pt x="567" y="326"/>
                  </a:lnTo>
                  <a:lnTo>
                    <a:pt x="559" y="336"/>
                  </a:lnTo>
                  <a:lnTo>
                    <a:pt x="604" y="369"/>
                  </a:lnTo>
                  <a:lnTo>
                    <a:pt x="602" y="370"/>
                  </a:lnTo>
                  <a:lnTo>
                    <a:pt x="592" y="384"/>
                  </a:lnTo>
                  <a:lnTo>
                    <a:pt x="582" y="392"/>
                  </a:lnTo>
                  <a:lnTo>
                    <a:pt x="594" y="399"/>
                  </a:lnTo>
                  <a:lnTo>
                    <a:pt x="586" y="409"/>
                  </a:lnTo>
                  <a:lnTo>
                    <a:pt x="598" y="416"/>
                  </a:lnTo>
                  <a:lnTo>
                    <a:pt x="590" y="424"/>
                  </a:lnTo>
                  <a:lnTo>
                    <a:pt x="602" y="432"/>
                  </a:lnTo>
                  <a:lnTo>
                    <a:pt x="596" y="441"/>
                  </a:lnTo>
                  <a:lnTo>
                    <a:pt x="592" y="440"/>
                  </a:lnTo>
                  <a:lnTo>
                    <a:pt x="573" y="466"/>
                  </a:lnTo>
                  <a:lnTo>
                    <a:pt x="594" y="482"/>
                  </a:lnTo>
                  <a:lnTo>
                    <a:pt x="588" y="491"/>
                  </a:lnTo>
                  <a:lnTo>
                    <a:pt x="596" y="495"/>
                  </a:lnTo>
                  <a:lnTo>
                    <a:pt x="571" y="534"/>
                  </a:lnTo>
                  <a:lnTo>
                    <a:pt x="567" y="532"/>
                  </a:lnTo>
                  <a:lnTo>
                    <a:pt x="561" y="539"/>
                  </a:lnTo>
                  <a:lnTo>
                    <a:pt x="529" y="516"/>
                  </a:lnTo>
                  <a:lnTo>
                    <a:pt x="517" y="532"/>
                  </a:lnTo>
                  <a:lnTo>
                    <a:pt x="484" y="509"/>
                  </a:lnTo>
                  <a:lnTo>
                    <a:pt x="477" y="516"/>
                  </a:lnTo>
                  <a:lnTo>
                    <a:pt x="463" y="534"/>
                  </a:lnTo>
                  <a:lnTo>
                    <a:pt x="442" y="520"/>
                  </a:lnTo>
                  <a:lnTo>
                    <a:pt x="450" y="511"/>
                  </a:lnTo>
                  <a:lnTo>
                    <a:pt x="438" y="503"/>
                  </a:lnTo>
                  <a:lnTo>
                    <a:pt x="446" y="493"/>
                  </a:lnTo>
                  <a:lnTo>
                    <a:pt x="425" y="480"/>
                  </a:lnTo>
                  <a:lnTo>
                    <a:pt x="411" y="497"/>
                  </a:lnTo>
                  <a:lnTo>
                    <a:pt x="390" y="482"/>
                  </a:lnTo>
                  <a:lnTo>
                    <a:pt x="404" y="463"/>
                  </a:lnTo>
                  <a:lnTo>
                    <a:pt x="363" y="434"/>
                  </a:lnTo>
                  <a:lnTo>
                    <a:pt x="337" y="468"/>
                  </a:lnTo>
                  <a:lnTo>
                    <a:pt x="285" y="430"/>
                  </a:lnTo>
                  <a:lnTo>
                    <a:pt x="271" y="445"/>
                  </a:lnTo>
                  <a:lnTo>
                    <a:pt x="241" y="422"/>
                  </a:lnTo>
                  <a:lnTo>
                    <a:pt x="206" y="466"/>
                  </a:lnTo>
                  <a:lnTo>
                    <a:pt x="196" y="459"/>
                  </a:lnTo>
                  <a:lnTo>
                    <a:pt x="189" y="466"/>
                  </a:lnTo>
                  <a:lnTo>
                    <a:pt x="81" y="380"/>
                  </a:lnTo>
                  <a:lnTo>
                    <a:pt x="0" y="311"/>
                  </a:lnTo>
                  <a:lnTo>
                    <a:pt x="16" y="294"/>
                  </a:lnTo>
                  <a:lnTo>
                    <a:pt x="6" y="286"/>
                  </a:lnTo>
                  <a:lnTo>
                    <a:pt x="20" y="269"/>
                  </a:lnTo>
                  <a:lnTo>
                    <a:pt x="8" y="257"/>
                  </a:lnTo>
                  <a:lnTo>
                    <a:pt x="37" y="223"/>
                  </a:lnTo>
                  <a:lnTo>
                    <a:pt x="33" y="221"/>
                  </a:lnTo>
                  <a:lnTo>
                    <a:pt x="64" y="186"/>
                  </a:lnTo>
                  <a:lnTo>
                    <a:pt x="60" y="184"/>
                  </a:lnTo>
                  <a:lnTo>
                    <a:pt x="68" y="175"/>
                  </a:lnTo>
                  <a:lnTo>
                    <a:pt x="68" y="175"/>
                  </a:lnTo>
                  <a:lnTo>
                    <a:pt x="72" y="177"/>
                  </a:lnTo>
                  <a:lnTo>
                    <a:pt x="83" y="184"/>
                  </a:lnTo>
                  <a:lnTo>
                    <a:pt x="89" y="190"/>
                  </a:lnTo>
                  <a:lnTo>
                    <a:pt x="89" y="190"/>
                  </a:lnTo>
                  <a:lnTo>
                    <a:pt x="89" y="190"/>
                  </a:lnTo>
                  <a:lnTo>
                    <a:pt x="87" y="190"/>
                  </a:lnTo>
                  <a:lnTo>
                    <a:pt x="89" y="196"/>
                  </a:lnTo>
                  <a:lnTo>
                    <a:pt x="91" y="198"/>
                  </a:lnTo>
                  <a:lnTo>
                    <a:pt x="91" y="198"/>
                  </a:lnTo>
                  <a:lnTo>
                    <a:pt x="95" y="202"/>
                  </a:lnTo>
                  <a:lnTo>
                    <a:pt x="93" y="207"/>
                  </a:lnTo>
                  <a:lnTo>
                    <a:pt x="93" y="209"/>
                  </a:lnTo>
                  <a:lnTo>
                    <a:pt x="91" y="209"/>
                  </a:lnTo>
                  <a:lnTo>
                    <a:pt x="87" y="211"/>
                  </a:lnTo>
                  <a:lnTo>
                    <a:pt x="83" y="211"/>
                  </a:lnTo>
                  <a:lnTo>
                    <a:pt x="79" y="211"/>
                  </a:lnTo>
                  <a:lnTo>
                    <a:pt x="79" y="211"/>
                  </a:lnTo>
                  <a:lnTo>
                    <a:pt x="75" y="213"/>
                  </a:lnTo>
                  <a:lnTo>
                    <a:pt x="72" y="219"/>
                  </a:lnTo>
                  <a:lnTo>
                    <a:pt x="70" y="223"/>
                  </a:lnTo>
                  <a:lnTo>
                    <a:pt x="70" y="223"/>
                  </a:lnTo>
                  <a:lnTo>
                    <a:pt x="70" y="225"/>
                  </a:lnTo>
                  <a:lnTo>
                    <a:pt x="68" y="226"/>
                  </a:lnTo>
                  <a:lnTo>
                    <a:pt x="66" y="226"/>
                  </a:lnTo>
                  <a:lnTo>
                    <a:pt x="62" y="226"/>
                  </a:lnTo>
                  <a:lnTo>
                    <a:pt x="58" y="226"/>
                  </a:lnTo>
                  <a:lnTo>
                    <a:pt x="52" y="225"/>
                  </a:lnTo>
                  <a:lnTo>
                    <a:pt x="50" y="223"/>
                  </a:lnTo>
                  <a:lnTo>
                    <a:pt x="48" y="225"/>
                  </a:lnTo>
                  <a:lnTo>
                    <a:pt x="48" y="225"/>
                  </a:lnTo>
                  <a:lnTo>
                    <a:pt x="48" y="225"/>
                  </a:lnTo>
                  <a:lnTo>
                    <a:pt x="52" y="228"/>
                  </a:lnTo>
                  <a:lnTo>
                    <a:pt x="58" y="230"/>
                  </a:lnTo>
                  <a:lnTo>
                    <a:pt x="56" y="234"/>
                  </a:lnTo>
                  <a:lnTo>
                    <a:pt x="56" y="238"/>
                  </a:lnTo>
                  <a:lnTo>
                    <a:pt x="54" y="240"/>
                  </a:lnTo>
                  <a:lnTo>
                    <a:pt x="54" y="244"/>
                  </a:lnTo>
                  <a:lnTo>
                    <a:pt x="54" y="248"/>
                  </a:lnTo>
                  <a:lnTo>
                    <a:pt x="54" y="248"/>
                  </a:lnTo>
                  <a:lnTo>
                    <a:pt x="52" y="250"/>
                  </a:lnTo>
                  <a:lnTo>
                    <a:pt x="60" y="255"/>
                  </a:lnTo>
                  <a:lnTo>
                    <a:pt x="64" y="257"/>
                  </a:lnTo>
                  <a:lnTo>
                    <a:pt x="68" y="257"/>
                  </a:lnTo>
                  <a:lnTo>
                    <a:pt x="68" y="257"/>
                  </a:lnTo>
                  <a:lnTo>
                    <a:pt x="75" y="263"/>
                  </a:lnTo>
                  <a:lnTo>
                    <a:pt x="75" y="267"/>
                  </a:lnTo>
                  <a:lnTo>
                    <a:pt x="75" y="267"/>
                  </a:lnTo>
                  <a:lnTo>
                    <a:pt x="81" y="273"/>
                  </a:lnTo>
                  <a:lnTo>
                    <a:pt x="81" y="274"/>
                  </a:lnTo>
                  <a:lnTo>
                    <a:pt x="85" y="276"/>
                  </a:lnTo>
                  <a:lnTo>
                    <a:pt x="87" y="276"/>
                  </a:lnTo>
                  <a:lnTo>
                    <a:pt x="91" y="278"/>
                  </a:lnTo>
                  <a:lnTo>
                    <a:pt x="97" y="282"/>
                  </a:lnTo>
                  <a:lnTo>
                    <a:pt x="100" y="286"/>
                  </a:lnTo>
                  <a:lnTo>
                    <a:pt x="102" y="286"/>
                  </a:lnTo>
                  <a:lnTo>
                    <a:pt x="104" y="292"/>
                  </a:lnTo>
                  <a:lnTo>
                    <a:pt x="104" y="292"/>
                  </a:lnTo>
                  <a:lnTo>
                    <a:pt x="102" y="294"/>
                  </a:lnTo>
                  <a:lnTo>
                    <a:pt x="104" y="296"/>
                  </a:lnTo>
                  <a:lnTo>
                    <a:pt x="104" y="297"/>
                  </a:lnTo>
                  <a:lnTo>
                    <a:pt x="110" y="299"/>
                  </a:lnTo>
                  <a:lnTo>
                    <a:pt x="114" y="301"/>
                  </a:lnTo>
                  <a:lnTo>
                    <a:pt x="114" y="303"/>
                  </a:lnTo>
                  <a:lnTo>
                    <a:pt x="114" y="305"/>
                  </a:lnTo>
                  <a:lnTo>
                    <a:pt x="114" y="307"/>
                  </a:lnTo>
                  <a:lnTo>
                    <a:pt x="116" y="307"/>
                  </a:lnTo>
                  <a:lnTo>
                    <a:pt x="118" y="309"/>
                  </a:lnTo>
                  <a:lnTo>
                    <a:pt x="121" y="311"/>
                  </a:lnTo>
                  <a:lnTo>
                    <a:pt x="125" y="311"/>
                  </a:lnTo>
                  <a:lnTo>
                    <a:pt x="131" y="311"/>
                  </a:lnTo>
                  <a:lnTo>
                    <a:pt x="131" y="313"/>
                  </a:lnTo>
                  <a:lnTo>
                    <a:pt x="129" y="313"/>
                  </a:lnTo>
                  <a:lnTo>
                    <a:pt x="129" y="313"/>
                  </a:lnTo>
                  <a:lnTo>
                    <a:pt x="135" y="319"/>
                  </a:lnTo>
                  <a:lnTo>
                    <a:pt x="135" y="322"/>
                  </a:lnTo>
                  <a:lnTo>
                    <a:pt x="139" y="328"/>
                  </a:lnTo>
                  <a:lnTo>
                    <a:pt x="141" y="328"/>
                  </a:lnTo>
                  <a:lnTo>
                    <a:pt x="143" y="328"/>
                  </a:lnTo>
                  <a:lnTo>
                    <a:pt x="145" y="328"/>
                  </a:lnTo>
                  <a:lnTo>
                    <a:pt x="146" y="326"/>
                  </a:lnTo>
                  <a:lnTo>
                    <a:pt x="154" y="326"/>
                  </a:lnTo>
                  <a:lnTo>
                    <a:pt x="156" y="326"/>
                  </a:lnTo>
                  <a:lnTo>
                    <a:pt x="160" y="324"/>
                  </a:lnTo>
                  <a:lnTo>
                    <a:pt x="162" y="324"/>
                  </a:lnTo>
                  <a:lnTo>
                    <a:pt x="164" y="322"/>
                  </a:lnTo>
                  <a:lnTo>
                    <a:pt x="171" y="319"/>
                  </a:lnTo>
                  <a:lnTo>
                    <a:pt x="175" y="319"/>
                  </a:lnTo>
                  <a:lnTo>
                    <a:pt x="181" y="324"/>
                  </a:lnTo>
                  <a:lnTo>
                    <a:pt x="183" y="326"/>
                  </a:lnTo>
                  <a:lnTo>
                    <a:pt x="181" y="326"/>
                  </a:lnTo>
                  <a:lnTo>
                    <a:pt x="181" y="328"/>
                  </a:lnTo>
                  <a:lnTo>
                    <a:pt x="181" y="330"/>
                  </a:lnTo>
                  <a:lnTo>
                    <a:pt x="181" y="330"/>
                  </a:lnTo>
                  <a:lnTo>
                    <a:pt x="183" y="332"/>
                  </a:lnTo>
                  <a:lnTo>
                    <a:pt x="185" y="336"/>
                  </a:lnTo>
                  <a:lnTo>
                    <a:pt x="189" y="336"/>
                  </a:lnTo>
                  <a:lnTo>
                    <a:pt x="193" y="338"/>
                  </a:lnTo>
                  <a:lnTo>
                    <a:pt x="193" y="338"/>
                  </a:lnTo>
                  <a:lnTo>
                    <a:pt x="194" y="340"/>
                  </a:lnTo>
                  <a:lnTo>
                    <a:pt x="194" y="340"/>
                  </a:lnTo>
                  <a:lnTo>
                    <a:pt x="196" y="342"/>
                  </a:lnTo>
                  <a:lnTo>
                    <a:pt x="196" y="342"/>
                  </a:lnTo>
                  <a:lnTo>
                    <a:pt x="196" y="342"/>
                  </a:lnTo>
                  <a:lnTo>
                    <a:pt x="196" y="340"/>
                  </a:lnTo>
                  <a:lnTo>
                    <a:pt x="198" y="340"/>
                  </a:lnTo>
                  <a:lnTo>
                    <a:pt x="198" y="338"/>
                  </a:lnTo>
                  <a:lnTo>
                    <a:pt x="198" y="334"/>
                  </a:lnTo>
                  <a:lnTo>
                    <a:pt x="198" y="330"/>
                  </a:lnTo>
                  <a:lnTo>
                    <a:pt x="198" y="330"/>
                  </a:lnTo>
                  <a:lnTo>
                    <a:pt x="198" y="326"/>
                  </a:lnTo>
                  <a:lnTo>
                    <a:pt x="198" y="326"/>
                  </a:lnTo>
                  <a:lnTo>
                    <a:pt x="198" y="324"/>
                  </a:lnTo>
                  <a:lnTo>
                    <a:pt x="194" y="321"/>
                  </a:lnTo>
                  <a:lnTo>
                    <a:pt x="191" y="313"/>
                  </a:lnTo>
                  <a:lnTo>
                    <a:pt x="185" y="305"/>
                  </a:lnTo>
                  <a:lnTo>
                    <a:pt x="177" y="297"/>
                  </a:lnTo>
                  <a:lnTo>
                    <a:pt x="168" y="297"/>
                  </a:lnTo>
                  <a:lnTo>
                    <a:pt x="162" y="294"/>
                  </a:lnTo>
                  <a:lnTo>
                    <a:pt x="164" y="294"/>
                  </a:lnTo>
                  <a:lnTo>
                    <a:pt x="169" y="290"/>
                  </a:lnTo>
                  <a:lnTo>
                    <a:pt x="169" y="290"/>
                  </a:lnTo>
                  <a:lnTo>
                    <a:pt x="173" y="286"/>
                  </a:lnTo>
                  <a:lnTo>
                    <a:pt x="177" y="282"/>
                  </a:lnTo>
                  <a:lnTo>
                    <a:pt x="177" y="280"/>
                  </a:lnTo>
                  <a:lnTo>
                    <a:pt x="177" y="267"/>
                  </a:lnTo>
                  <a:lnTo>
                    <a:pt x="175" y="261"/>
                  </a:lnTo>
                  <a:lnTo>
                    <a:pt x="175" y="261"/>
                  </a:lnTo>
                  <a:lnTo>
                    <a:pt x="177" y="259"/>
                  </a:lnTo>
                  <a:lnTo>
                    <a:pt x="177" y="257"/>
                  </a:lnTo>
                  <a:lnTo>
                    <a:pt x="177" y="257"/>
                  </a:lnTo>
                  <a:lnTo>
                    <a:pt x="179" y="253"/>
                  </a:lnTo>
                  <a:lnTo>
                    <a:pt x="179" y="251"/>
                  </a:lnTo>
                  <a:lnTo>
                    <a:pt x="177" y="246"/>
                  </a:lnTo>
                  <a:lnTo>
                    <a:pt x="177" y="244"/>
                  </a:lnTo>
                  <a:lnTo>
                    <a:pt x="173" y="240"/>
                  </a:lnTo>
                  <a:lnTo>
                    <a:pt x="171" y="236"/>
                  </a:lnTo>
                  <a:lnTo>
                    <a:pt x="168" y="232"/>
                  </a:lnTo>
                  <a:lnTo>
                    <a:pt x="169" y="232"/>
                  </a:lnTo>
                  <a:lnTo>
                    <a:pt x="169" y="230"/>
                  </a:lnTo>
                  <a:lnTo>
                    <a:pt x="171" y="228"/>
                  </a:lnTo>
                  <a:lnTo>
                    <a:pt x="171" y="225"/>
                  </a:lnTo>
                  <a:lnTo>
                    <a:pt x="171" y="223"/>
                  </a:lnTo>
                  <a:lnTo>
                    <a:pt x="171" y="221"/>
                  </a:lnTo>
                  <a:lnTo>
                    <a:pt x="171" y="219"/>
                  </a:lnTo>
                  <a:lnTo>
                    <a:pt x="171" y="217"/>
                  </a:lnTo>
                  <a:lnTo>
                    <a:pt x="171" y="217"/>
                  </a:lnTo>
                  <a:lnTo>
                    <a:pt x="171" y="217"/>
                  </a:lnTo>
                  <a:lnTo>
                    <a:pt x="173" y="215"/>
                  </a:lnTo>
                  <a:lnTo>
                    <a:pt x="175" y="215"/>
                  </a:lnTo>
                  <a:lnTo>
                    <a:pt x="177" y="213"/>
                  </a:lnTo>
                  <a:lnTo>
                    <a:pt x="177" y="213"/>
                  </a:lnTo>
                  <a:lnTo>
                    <a:pt x="183" y="215"/>
                  </a:lnTo>
                  <a:lnTo>
                    <a:pt x="191" y="221"/>
                  </a:lnTo>
                  <a:lnTo>
                    <a:pt x="193" y="225"/>
                  </a:lnTo>
                  <a:lnTo>
                    <a:pt x="193" y="226"/>
                  </a:lnTo>
                  <a:lnTo>
                    <a:pt x="191" y="230"/>
                  </a:lnTo>
                  <a:lnTo>
                    <a:pt x="191" y="242"/>
                  </a:lnTo>
                  <a:lnTo>
                    <a:pt x="191" y="244"/>
                  </a:lnTo>
                  <a:lnTo>
                    <a:pt x="191" y="246"/>
                  </a:lnTo>
                  <a:lnTo>
                    <a:pt x="193" y="246"/>
                  </a:lnTo>
                  <a:lnTo>
                    <a:pt x="194" y="248"/>
                  </a:lnTo>
                  <a:lnTo>
                    <a:pt x="193" y="250"/>
                  </a:lnTo>
                  <a:lnTo>
                    <a:pt x="189" y="251"/>
                  </a:lnTo>
                  <a:lnTo>
                    <a:pt x="187" y="251"/>
                  </a:lnTo>
                  <a:lnTo>
                    <a:pt x="187" y="253"/>
                  </a:lnTo>
                  <a:lnTo>
                    <a:pt x="185" y="253"/>
                  </a:lnTo>
                  <a:lnTo>
                    <a:pt x="185" y="253"/>
                  </a:lnTo>
                  <a:lnTo>
                    <a:pt x="183" y="253"/>
                  </a:lnTo>
                  <a:lnTo>
                    <a:pt x="181" y="257"/>
                  </a:lnTo>
                  <a:lnTo>
                    <a:pt x="181" y="259"/>
                  </a:lnTo>
                  <a:lnTo>
                    <a:pt x="181" y="259"/>
                  </a:lnTo>
                  <a:lnTo>
                    <a:pt x="181" y="261"/>
                  </a:lnTo>
                  <a:lnTo>
                    <a:pt x="181" y="267"/>
                  </a:lnTo>
                  <a:lnTo>
                    <a:pt x="181" y="269"/>
                  </a:lnTo>
                  <a:lnTo>
                    <a:pt x="181" y="271"/>
                  </a:lnTo>
                  <a:lnTo>
                    <a:pt x="179" y="273"/>
                  </a:lnTo>
                  <a:lnTo>
                    <a:pt x="179" y="274"/>
                  </a:lnTo>
                  <a:lnTo>
                    <a:pt x="179" y="276"/>
                  </a:lnTo>
                  <a:lnTo>
                    <a:pt x="181" y="286"/>
                  </a:lnTo>
                  <a:lnTo>
                    <a:pt x="185" y="296"/>
                  </a:lnTo>
                  <a:lnTo>
                    <a:pt x="187" y="297"/>
                  </a:lnTo>
                  <a:lnTo>
                    <a:pt x="189" y="299"/>
                  </a:lnTo>
                  <a:lnTo>
                    <a:pt x="194" y="301"/>
                  </a:lnTo>
                  <a:lnTo>
                    <a:pt x="200" y="303"/>
                  </a:lnTo>
                  <a:lnTo>
                    <a:pt x="206" y="303"/>
                  </a:lnTo>
                  <a:lnTo>
                    <a:pt x="206" y="301"/>
                  </a:lnTo>
                  <a:lnTo>
                    <a:pt x="200" y="297"/>
                  </a:lnTo>
                  <a:lnTo>
                    <a:pt x="198" y="296"/>
                  </a:lnTo>
                  <a:lnTo>
                    <a:pt x="198" y="294"/>
                  </a:lnTo>
                  <a:lnTo>
                    <a:pt x="198" y="294"/>
                  </a:lnTo>
                  <a:lnTo>
                    <a:pt x="198" y="292"/>
                  </a:lnTo>
                  <a:lnTo>
                    <a:pt x="198" y="292"/>
                  </a:lnTo>
                  <a:lnTo>
                    <a:pt x="198" y="292"/>
                  </a:lnTo>
                  <a:lnTo>
                    <a:pt x="198" y="292"/>
                  </a:lnTo>
                  <a:lnTo>
                    <a:pt x="200" y="290"/>
                  </a:lnTo>
                  <a:lnTo>
                    <a:pt x="198" y="286"/>
                  </a:lnTo>
                  <a:lnTo>
                    <a:pt x="198" y="282"/>
                  </a:lnTo>
                  <a:lnTo>
                    <a:pt x="196" y="278"/>
                  </a:lnTo>
                  <a:lnTo>
                    <a:pt x="194" y="276"/>
                  </a:lnTo>
                  <a:lnTo>
                    <a:pt x="194" y="261"/>
                  </a:lnTo>
                  <a:lnTo>
                    <a:pt x="194" y="259"/>
                  </a:lnTo>
                  <a:lnTo>
                    <a:pt x="202" y="251"/>
                  </a:lnTo>
                  <a:lnTo>
                    <a:pt x="204" y="251"/>
                  </a:lnTo>
                  <a:lnTo>
                    <a:pt x="206" y="251"/>
                  </a:lnTo>
                  <a:lnTo>
                    <a:pt x="208" y="251"/>
                  </a:lnTo>
                  <a:lnTo>
                    <a:pt x="210" y="250"/>
                  </a:lnTo>
                  <a:lnTo>
                    <a:pt x="210" y="250"/>
                  </a:lnTo>
                  <a:lnTo>
                    <a:pt x="218" y="246"/>
                  </a:lnTo>
                  <a:lnTo>
                    <a:pt x="221" y="244"/>
                  </a:lnTo>
                  <a:lnTo>
                    <a:pt x="223" y="244"/>
                  </a:lnTo>
                  <a:lnTo>
                    <a:pt x="223" y="244"/>
                  </a:lnTo>
                  <a:lnTo>
                    <a:pt x="223" y="244"/>
                  </a:lnTo>
                  <a:lnTo>
                    <a:pt x="223" y="244"/>
                  </a:lnTo>
                  <a:lnTo>
                    <a:pt x="227" y="250"/>
                  </a:lnTo>
                  <a:lnTo>
                    <a:pt x="231" y="253"/>
                  </a:lnTo>
                  <a:lnTo>
                    <a:pt x="231" y="251"/>
                  </a:lnTo>
                  <a:lnTo>
                    <a:pt x="233" y="251"/>
                  </a:lnTo>
                  <a:lnTo>
                    <a:pt x="233" y="248"/>
                  </a:lnTo>
                  <a:lnTo>
                    <a:pt x="233" y="246"/>
                  </a:lnTo>
                  <a:lnTo>
                    <a:pt x="231" y="240"/>
                  </a:lnTo>
                  <a:lnTo>
                    <a:pt x="227" y="238"/>
                  </a:lnTo>
                  <a:lnTo>
                    <a:pt x="225" y="238"/>
                  </a:lnTo>
                  <a:lnTo>
                    <a:pt x="225" y="234"/>
                  </a:lnTo>
                  <a:lnTo>
                    <a:pt x="225" y="230"/>
                  </a:lnTo>
                  <a:lnTo>
                    <a:pt x="225" y="230"/>
                  </a:lnTo>
                  <a:lnTo>
                    <a:pt x="223" y="228"/>
                  </a:lnTo>
                  <a:lnTo>
                    <a:pt x="223" y="228"/>
                  </a:lnTo>
                  <a:lnTo>
                    <a:pt x="221" y="226"/>
                  </a:lnTo>
                  <a:lnTo>
                    <a:pt x="208" y="221"/>
                  </a:lnTo>
                  <a:lnTo>
                    <a:pt x="202" y="219"/>
                  </a:lnTo>
                  <a:lnTo>
                    <a:pt x="202" y="219"/>
                  </a:lnTo>
                  <a:lnTo>
                    <a:pt x="200" y="219"/>
                  </a:lnTo>
                  <a:lnTo>
                    <a:pt x="200" y="219"/>
                  </a:lnTo>
                  <a:lnTo>
                    <a:pt x="196" y="213"/>
                  </a:lnTo>
                  <a:lnTo>
                    <a:pt x="194" y="213"/>
                  </a:lnTo>
                  <a:lnTo>
                    <a:pt x="193" y="213"/>
                  </a:lnTo>
                  <a:lnTo>
                    <a:pt x="191" y="211"/>
                  </a:lnTo>
                  <a:lnTo>
                    <a:pt x="191" y="211"/>
                  </a:lnTo>
                  <a:lnTo>
                    <a:pt x="191" y="209"/>
                  </a:lnTo>
                  <a:lnTo>
                    <a:pt x="191" y="209"/>
                  </a:lnTo>
                  <a:lnTo>
                    <a:pt x="191" y="209"/>
                  </a:lnTo>
                  <a:lnTo>
                    <a:pt x="193" y="207"/>
                  </a:lnTo>
                  <a:lnTo>
                    <a:pt x="194" y="205"/>
                  </a:lnTo>
                  <a:lnTo>
                    <a:pt x="194" y="205"/>
                  </a:lnTo>
                  <a:lnTo>
                    <a:pt x="193" y="203"/>
                  </a:lnTo>
                  <a:lnTo>
                    <a:pt x="193" y="203"/>
                  </a:lnTo>
                  <a:lnTo>
                    <a:pt x="191" y="203"/>
                  </a:lnTo>
                  <a:lnTo>
                    <a:pt x="191" y="205"/>
                  </a:lnTo>
                  <a:lnTo>
                    <a:pt x="185" y="203"/>
                  </a:lnTo>
                  <a:lnTo>
                    <a:pt x="183" y="202"/>
                  </a:lnTo>
                  <a:lnTo>
                    <a:pt x="183" y="202"/>
                  </a:lnTo>
                  <a:lnTo>
                    <a:pt x="183" y="200"/>
                  </a:lnTo>
                  <a:lnTo>
                    <a:pt x="185" y="200"/>
                  </a:lnTo>
                  <a:lnTo>
                    <a:pt x="185" y="200"/>
                  </a:lnTo>
                  <a:lnTo>
                    <a:pt x="185" y="198"/>
                  </a:lnTo>
                  <a:lnTo>
                    <a:pt x="185" y="196"/>
                  </a:lnTo>
                  <a:lnTo>
                    <a:pt x="185" y="196"/>
                  </a:lnTo>
                  <a:lnTo>
                    <a:pt x="179" y="192"/>
                  </a:lnTo>
                  <a:lnTo>
                    <a:pt x="177" y="192"/>
                  </a:lnTo>
                  <a:lnTo>
                    <a:pt x="177" y="192"/>
                  </a:lnTo>
                  <a:lnTo>
                    <a:pt x="175" y="192"/>
                  </a:lnTo>
                  <a:lnTo>
                    <a:pt x="173" y="192"/>
                  </a:lnTo>
                  <a:lnTo>
                    <a:pt x="171" y="192"/>
                  </a:lnTo>
                  <a:lnTo>
                    <a:pt x="166" y="180"/>
                  </a:lnTo>
                  <a:lnTo>
                    <a:pt x="158" y="171"/>
                  </a:lnTo>
                  <a:lnTo>
                    <a:pt x="154" y="165"/>
                  </a:lnTo>
                  <a:lnTo>
                    <a:pt x="154" y="163"/>
                  </a:lnTo>
                  <a:lnTo>
                    <a:pt x="152" y="161"/>
                  </a:lnTo>
                  <a:lnTo>
                    <a:pt x="148" y="157"/>
                  </a:lnTo>
                  <a:lnTo>
                    <a:pt x="146" y="155"/>
                  </a:lnTo>
                  <a:lnTo>
                    <a:pt x="145" y="150"/>
                  </a:lnTo>
                  <a:lnTo>
                    <a:pt x="145" y="148"/>
                  </a:lnTo>
                  <a:lnTo>
                    <a:pt x="145" y="148"/>
                  </a:lnTo>
                  <a:lnTo>
                    <a:pt x="145" y="146"/>
                  </a:lnTo>
                  <a:lnTo>
                    <a:pt x="146" y="144"/>
                  </a:lnTo>
                  <a:lnTo>
                    <a:pt x="148" y="142"/>
                  </a:lnTo>
                  <a:lnTo>
                    <a:pt x="150" y="140"/>
                  </a:lnTo>
                  <a:lnTo>
                    <a:pt x="154" y="134"/>
                  </a:lnTo>
                  <a:lnTo>
                    <a:pt x="158" y="123"/>
                  </a:lnTo>
                  <a:lnTo>
                    <a:pt x="160" y="119"/>
                  </a:lnTo>
                  <a:lnTo>
                    <a:pt x="162" y="115"/>
                  </a:lnTo>
                  <a:lnTo>
                    <a:pt x="166" y="98"/>
                  </a:lnTo>
                  <a:lnTo>
                    <a:pt x="166" y="90"/>
                  </a:lnTo>
                  <a:lnTo>
                    <a:pt x="166" y="88"/>
                  </a:lnTo>
                  <a:lnTo>
                    <a:pt x="166" y="86"/>
                  </a:lnTo>
                  <a:lnTo>
                    <a:pt x="166" y="81"/>
                  </a:lnTo>
                  <a:lnTo>
                    <a:pt x="158" y="59"/>
                  </a:lnTo>
                  <a:lnTo>
                    <a:pt x="154" y="42"/>
                  </a:lnTo>
                  <a:lnTo>
                    <a:pt x="152" y="33"/>
                  </a:lnTo>
                  <a:lnTo>
                    <a:pt x="150" y="21"/>
                  </a:lnTo>
                  <a:lnTo>
                    <a:pt x="150" y="17"/>
                  </a:lnTo>
                  <a:lnTo>
                    <a:pt x="148" y="12"/>
                  </a:lnTo>
                  <a:lnTo>
                    <a:pt x="148" y="10"/>
                  </a:lnTo>
                  <a:lnTo>
                    <a:pt x="150" y="8"/>
                  </a:lnTo>
                  <a:lnTo>
                    <a:pt x="150" y="8"/>
                  </a:lnTo>
                  <a:lnTo>
                    <a:pt x="146" y="0"/>
                  </a:lnTo>
                  <a:lnTo>
                    <a:pt x="185" y="35"/>
                  </a:lnTo>
                  <a:lnTo>
                    <a:pt x="200" y="15"/>
                  </a:lnTo>
                  <a:lnTo>
                    <a:pt x="264" y="69"/>
                  </a:lnTo>
                  <a:lnTo>
                    <a:pt x="279" y="83"/>
                  </a:lnTo>
                  <a:lnTo>
                    <a:pt x="285" y="75"/>
                  </a:lnTo>
                  <a:lnTo>
                    <a:pt x="315" y="104"/>
                  </a:lnTo>
                  <a:lnTo>
                    <a:pt x="310" y="109"/>
                  </a:lnTo>
                  <a:close/>
                </a:path>
              </a:pathLst>
            </a:custGeom>
            <a:solidFill>
              <a:srgbClr val="216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48" name="Freeform 6350"/>
            <p:cNvSpPr>
              <a:spLocks/>
            </p:cNvSpPr>
            <p:nvPr/>
          </p:nvSpPr>
          <p:spPr bwMode="auto">
            <a:xfrm>
              <a:off x="6581776" y="1460500"/>
              <a:ext cx="958850" cy="855663"/>
            </a:xfrm>
            <a:custGeom>
              <a:avLst/>
              <a:gdLst>
                <a:gd name="T0" fmla="*/ 394 w 604"/>
                <a:gd name="T1" fmla="*/ 178 h 539"/>
                <a:gd name="T2" fmla="*/ 531 w 604"/>
                <a:gd name="T3" fmla="*/ 286 h 539"/>
                <a:gd name="T4" fmla="*/ 592 w 604"/>
                <a:gd name="T5" fmla="*/ 384 h 539"/>
                <a:gd name="T6" fmla="*/ 602 w 604"/>
                <a:gd name="T7" fmla="*/ 432 h 539"/>
                <a:gd name="T8" fmla="*/ 596 w 604"/>
                <a:gd name="T9" fmla="*/ 495 h 539"/>
                <a:gd name="T10" fmla="*/ 484 w 604"/>
                <a:gd name="T11" fmla="*/ 509 h 539"/>
                <a:gd name="T12" fmla="*/ 446 w 604"/>
                <a:gd name="T13" fmla="*/ 493 h 539"/>
                <a:gd name="T14" fmla="*/ 337 w 604"/>
                <a:gd name="T15" fmla="*/ 468 h 539"/>
                <a:gd name="T16" fmla="*/ 189 w 604"/>
                <a:gd name="T17" fmla="*/ 466 h 539"/>
                <a:gd name="T18" fmla="*/ 8 w 604"/>
                <a:gd name="T19" fmla="*/ 257 h 539"/>
                <a:gd name="T20" fmla="*/ 68 w 604"/>
                <a:gd name="T21" fmla="*/ 175 h 539"/>
                <a:gd name="T22" fmla="*/ 87 w 604"/>
                <a:gd name="T23" fmla="*/ 190 h 539"/>
                <a:gd name="T24" fmla="*/ 93 w 604"/>
                <a:gd name="T25" fmla="*/ 209 h 539"/>
                <a:gd name="T26" fmla="*/ 75 w 604"/>
                <a:gd name="T27" fmla="*/ 213 h 539"/>
                <a:gd name="T28" fmla="*/ 66 w 604"/>
                <a:gd name="T29" fmla="*/ 226 h 539"/>
                <a:gd name="T30" fmla="*/ 48 w 604"/>
                <a:gd name="T31" fmla="*/ 225 h 539"/>
                <a:gd name="T32" fmla="*/ 54 w 604"/>
                <a:gd name="T33" fmla="*/ 240 h 539"/>
                <a:gd name="T34" fmla="*/ 64 w 604"/>
                <a:gd name="T35" fmla="*/ 257 h 539"/>
                <a:gd name="T36" fmla="*/ 81 w 604"/>
                <a:gd name="T37" fmla="*/ 273 h 539"/>
                <a:gd name="T38" fmla="*/ 100 w 604"/>
                <a:gd name="T39" fmla="*/ 286 h 539"/>
                <a:gd name="T40" fmla="*/ 104 w 604"/>
                <a:gd name="T41" fmla="*/ 297 h 539"/>
                <a:gd name="T42" fmla="*/ 116 w 604"/>
                <a:gd name="T43" fmla="*/ 307 h 539"/>
                <a:gd name="T44" fmla="*/ 129 w 604"/>
                <a:gd name="T45" fmla="*/ 313 h 539"/>
                <a:gd name="T46" fmla="*/ 143 w 604"/>
                <a:gd name="T47" fmla="*/ 328 h 539"/>
                <a:gd name="T48" fmla="*/ 162 w 604"/>
                <a:gd name="T49" fmla="*/ 324 h 539"/>
                <a:gd name="T50" fmla="*/ 181 w 604"/>
                <a:gd name="T51" fmla="*/ 326 h 539"/>
                <a:gd name="T52" fmla="*/ 189 w 604"/>
                <a:gd name="T53" fmla="*/ 336 h 539"/>
                <a:gd name="T54" fmla="*/ 196 w 604"/>
                <a:gd name="T55" fmla="*/ 342 h 539"/>
                <a:gd name="T56" fmla="*/ 198 w 604"/>
                <a:gd name="T57" fmla="*/ 330 h 539"/>
                <a:gd name="T58" fmla="*/ 191 w 604"/>
                <a:gd name="T59" fmla="*/ 313 h 539"/>
                <a:gd name="T60" fmla="*/ 169 w 604"/>
                <a:gd name="T61" fmla="*/ 290 h 539"/>
                <a:gd name="T62" fmla="*/ 175 w 604"/>
                <a:gd name="T63" fmla="*/ 261 h 539"/>
                <a:gd name="T64" fmla="*/ 179 w 604"/>
                <a:gd name="T65" fmla="*/ 251 h 539"/>
                <a:gd name="T66" fmla="*/ 169 w 604"/>
                <a:gd name="T67" fmla="*/ 232 h 539"/>
                <a:gd name="T68" fmla="*/ 171 w 604"/>
                <a:gd name="T69" fmla="*/ 219 h 539"/>
                <a:gd name="T70" fmla="*/ 177 w 604"/>
                <a:gd name="T71" fmla="*/ 213 h 539"/>
                <a:gd name="T72" fmla="*/ 191 w 604"/>
                <a:gd name="T73" fmla="*/ 230 h 539"/>
                <a:gd name="T74" fmla="*/ 193 w 604"/>
                <a:gd name="T75" fmla="*/ 250 h 539"/>
                <a:gd name="T76" fmla="*/ 183 w 604"/>
                <a:gd name="T77" fmla="*/ 253 h 539"/>
                <a:gd name="T78" fmla="*/ 181 w 604"/>
                <a:gd name="T79" fmla="*/ 269 h 539"/>
                <a:gd name="T80" fmla="*/ 185 w 604"/>
                <a:gd name="T81" fmla="*/ 296 h 539"/>
                <a:gd name="T82" fmla="*/ 206 w 604"/>
                <a:gd name="T83" fmla="*/ 301 h 539"/>
                <a:gd name="T84" fmla="*/ 198 w 604"/>
                <a:gd name="T85" fmla="*/ 292 h 539"/>
                <a:gd name="T86" fmla="*/ 196 w 604"/>
                <a:gd name="T87" fmla="*/ 278 h 539"/>
                <a:gd name="T88" fmla="*/ 206 w 604"/>
                <a:gd name="T89" fmla="*/ 251 h 539"/>
                <a:gd name="T90" fmla="*/ 223 w 604"/>
                <a:gd name="T91" fmla="*/ 244 h 539"/>
                <a:gd name="T92" fmla="*/ 231 w 604"/>
                <a:gd name="T93" fmla="*/ 251 h 539"/>
                <a:gd name="T94" fmla="*/ 225 w 604"/>
                <a:gd name="T95" fmla="*/ 238 h 539"/>
                <a:gd name="T96" fmla="*/ 221 w 604"/>
                <a:gd name="T97" fmla="*/ 226 h 539"/>
                <a:gd name="T98" fmla="*/ 196 w 604"/>
                <a:gd name="T99" fmla="*/ 213 h 539"/>
                <a:gd name="T100" fmla="*/ 191 w 604"/>
                <a:gd name="T101" fmla="*/ 209 h 539"/>
                <a:gd name="T102" fmla="*/ 193 w 604"/>
                <a:gd name="T103" fmla="*/ 203 h 539"/>
                <a:gd name="T104" fmla="*/ 183 w 604"/>
                <a:gd name="T105" fmla="*/ 200 h 539"/>
                <a:gd name="T106" fmla="*/ 179 w 604"/>
                <a:gd name="T107" fmla="*/ 192 h 539"/>
                <a:gd name="T108" fmla="*/ 166 w 604"/>
                <a:gd name="T109" fmla="*/ 180 h 539"/>
                <a:gd name="T110" fmla="*/ 146 w 604"/>
                <a:gd name="T111" fmla="*/ 155 h 539"/>
                <a:gd name="T112" fmla="*/ 148 w 604"/>
                <a:gd name="T113" fmla="*/ 142 h 539"/>
                <a:gd name="T114" fmla="*/ 166 w 604"/>
                <a:gd name="T115" fmla="*/ 98 h 539"/>
                <a:gd name="T116" fmla="*/ 154 w 604"/>
                <a:gd name="T117" fmla="*/ 42 h 539"/>
                <a:gd name="T118" fmla="*/ 150 w 604"/>
                <a:gd name="T119" fmla="*/ 8 h 539"/>
                <a:gd name="T120" fmla="*/ 279 w 604"/>
                <a:gd name="T121" fmla="*/ 83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4" h="539">
                  <a:moveTo>
                    <a:pt x="310" y="109"/>
                  </a:moveTo>
                  <a:lnTo>
                    <a:pt x="331" y="129"/>
                  </a:lnTo>
                  <a:lnTo>
                    <a:pt x="337" y="121"/>
                  </a:lnTo>
                  <a:lnTo>
                    <a:pt x="356" y="136"/>
                  </a:lnTo>
                  <a:lnTo>
                    <a:pt x="350" y="144"/>
                  </a:lnTo>
                  <a:lnTo>
                    <a:pt x="394" y="178"/>
                  </a:lnTo>
                  <a:lnTo>
                    <a:pt x="400" y="173"/>
                  </a:lnTo>
                  <a:lnTo>
                    <a:pt x="417" y="188"/>
                  </a:lnTo>
                  <a:lnTo>
                    <a:pt x="413" y="194"/>
                  </a:lnTo>
                  <a:lnTo>
                    <a:pt x="479" y="246"/>
                  </a:lnTo>
                  <a:lnTo>
                    <a:pt x="486" y="251"/>
                  </a:lnTo>
                  <a:lnTo>
                    <a:pt x="531" y="286"/>
                  </a:lnTo>
                  <a:lnTo>
                    <a:pt x="523" y="296"/>
                  </a:lnTo>
                  <a:lnTo>
                    <a:pt x="567" y="326"/>
                  </a:lnTo>
                  <a:lnTo>
                    <a:pt x="559" y="336"/>
                  </a:lnTo>
                  <a:lnTo>
                    <a:pt x="604" y="369"/>
                  </a:lnTo>
                  <a:lnTo>
                    <a:pt x="602" y="370"/>
                  </a:lnTo>
                  <a:lnTo>
                    <a:pt x="592" y="384"/>
                  </a:lnTo>
                  <a:lnTo>
                    <a:pt x="582" y="392"/>
                  </a:lnTo>
                  <a:lnTo>
                    <a:pt x="594" y="399"/>
                  </a:lnTo>
                  <a:lnTo>
                    <a:pt x="586" y="409"/>
                  </a:lnTo>
                  <a:lnTo>
                    <a:pt x="598" y="416"/>
                  </a:lnTo>
                  <a:lnTo>
                    <a:pt x="590" y="424"/>
                  </a:lnTo>
                  <a:lnTo>
                    <a:pt x="602" y="432"/>
                  </a:lnTo>
                  <a:lnTo>
                    <a:pt x="596" y="441"/>
                  </a:lnTo>
                  <a:lnTo>
                    <a:pt x="592" y="440"/>
                  </a:lnTo>
                  <a:lnTo>
                    <a:pt x="573" y="466"/>
                  </a:lnTo>
                  <a:lnTo>
                    <a:pt x="594" y="482"/>
                  </a:lnTo>
                  <a:lnTo>
                    <a:pt x="588" y="491"/>
                  </a:lnTo>
                  <a:lnTo>
                    <a:pt x="596" y="495"/>
                  </a:lnTo>
                  <a:lnTo>
                    <a:pt x="571" y="534"/>
                  </a:lnTo>
                  <a:lnTo>
                    <a:pt x="567" y="532"/>
                  </a:lnTo>
                  <a:lnTo>
                    <a:pt x="561" y="539"/>
                  </a:lnTo>
                  <a:lnTo>
                    <a:pt x="529" y="516"/>
                  </a:lnTo>
                  <a:lnTo>
                    <a:pt x="517" y="532"/>
                  </a:lnTo>
                  <a:lnTo>
                    <a:pt x="484" y="509"/>
                  </a:lnTo>
                  <a:lnTo>
                    <a:pt x="477" y="516"/>
                  </a:lnTo>
                  <a:lnTo>
                    <a:pt x="463" y="534"/>
                  </a:lnTo>
                  <a:lnTo>
                    <a:pt x="442" y="520"/>
                  </a:lnTo>
                  <a:lnTo>
                    <a:pt x="450" y="511"/>
                  </a:lnTo>
                  <a:lnTo>
                    <a:pt x="438" y="503"/>
                  </a:lnTo>
                  <a:lnTo>
                    <a:pt x="446" y="493"/>
                  </a:lnTo>
                  <a:lnTo>
                    <a:pt x="425" y="480"/>
                  </a:lnTo>
                  <a:lnTo>
                    <a:pt x="411" y="497"/>
                  </a:lnTo>
                  <a:lnTo>
                    <a:pt x="390" y="482"/>
                  </a:lnTo>
                  <a:lnTo>
                    <a:pt x="404" y="463"/>
                  </a:lnTo>
                  <a:lnTo>
                    <a:pt x="363" y="434"/>
                  </a:lnTo>
                  <a:lnTo>
                    <a:pt x="337" y="468"/>
                  </a:lnTo>
                  <a:lnTo>
                    <a:pt x="285" y="430"/>
                  </a:lnTo>
                  <a:lnTo>
                    <a:pt x="271" y="445"/>
                  </a:lnTo>
                  <a:lnTo>
                    <a:pt x="241" y="422"/>
                  </a:lnTo>
                  <a:lnTo>
                    <a:pt x="206" y="466"/>
                  </a:lnTo>
                  <a:lnTo>
                    <a:pt x="196" y="459"/>
                  </a:lnTo>
                  <a:lnTo>
                    <a:pt x="189" y="466"/>
                  </a:lnTo>
                  <a:lnTo>
                    <a:pt x="81" y="380"/>
                  </a:lnTo>
                  <a:lnTo>
                    <a:pt x="0" y="311"/>
                  </a:lnTo>
                  <a:lnTo>
                    <a:pt x="16" y="294"/>
                  </a:lnTo>
                  <a:lnTo>
                    <a:pt x="6" y="286"/>
                  </a:lnTo>
                  <a:lnTo>
                    <a:pt x="20" y="269"/>
                  </a:lnTo>
                  <a:lnTo>
                    <a:pt x="8" y="257"/>
                  </a:lnTo>
                  <a:lnTo>
                    <a:pt x="37" y="223"/>
                  </a:lnTo>
                  <a:lnTo>
                    <a:pt x="33" y="221"/>
                  </a:lnTo>
                  <a:lnTo>
                    <a:pt x="64" y="186"/>
                  </a:lnTo>
                  <a:lnTo>
                    <a:pt x="60" y="184"/>
                  </a:lnTo>
                  <a:lnTo>
                    <a:pt x="68" y="175"/>
                  </a:lnTo>
                  <a:lnTo>
                    <a:pt x="68" y="175"/>
                  </a:lnTo>
                  <a:lnTo>
                    <a:pt x="72" y="177"/>
                  </a:lnTo>
                  <a:lnTo>
                    <a:pt x="83" y="184"/>
                  </a:lnTo>
                  <a:lnTo>
                    <a:pt x="89" y="190"/>
                  </a:lnTo>
                  <a:lnTo>
                    <a:pt x="89" y="190"/>
                  </a:lnTo>
                  <a:lnTo>
                    <a:pt x="89" y="190"/>
                  </a:lnTo>
                  <a:lnTo>
                    <a:pt x="87" y="190"/>
                  </a:lnTo>
                  <a:lnTo>
                    <a:pt x="89" y="196"/>
                  </a:lnTo>
                  <a:lnTo>
                    <a:pt x="91" y="198"/>
                  </a:lnTo>
                  <a:lnTo>
                    <a:pt x="91" y="198"/>
                  </a:lnTo>
                  <a:lnTo>
                    <a:pt x="95" y="202"/>
                  </a:lnTo>
                  <a:lnTo>
                    <a:pt x="93" y="207"/>
                  </a:lnTo>
                  <a:lnTo>
                    <a:pt x="93" y="209"/>
                  </a:lnTo>
                  <a:lnTo>
                    <a:pt x="91" y="209"/>
                  </a:lnTo>
                  <a:lnTo>
                    <a:pt x="87" y="211"/>
                  </a:lnTo>
                  <a:lnTo>
                    <a:pt x="83" y="211"/>
                  </a:lnTo>
                  <a:lnTo>
                    <a:pt x="79" y="211"/>
                  </a:lnTo>
                  <a:lnTo>
                    <a:pt x="79" y="211"/>
                  </a:lnTo>
                  <a:lnTo>
                    <a:pt x="75" y="213"/>
                  </a:lnTo>
                  <a:lnTo>
                    <a:pt x="72" y="219"/>
                  </a:lnTo>
                  <a:lnTo>
                    <a:pt x="70" y="223"/>
                  </a:lnTo>
                  <a:lnTo>
                    <a:pt x="70" y="223"/>
                  </a:lnTo>
                  <a:lnTo>
                    <a:pt x="70" y="225"/>
                  </a:lnTo>
                  <a:lnTo>
                    <a:pt x="68" y="226"/>
                  </a:lnTo>
                  <a:lnTo>
                    <a:pt x="66" y="226"/>
                  </a:lnTo>
                  <a:lnTo>
                    <a:pt x="62" y="226"/>
                  </a:lnTo>
                  <a:lnTo>
                    <a:pt x="58" y="226"/>
                  </a:lnTo>
                  <a:lnTo>
                    <a:pt x="52" y="225"/>
                  </a:lnTo>
                  <a:lnTo>
                    <a:pt x="50" y="223"/>
                  </a:lnTo>
                  <a:lnTo>
                    <a:pt x="48" y="225"/>
                  </a:lnTo>
                  <a:lnTo>
                    <a:pt x="48" y="225"/>
                  </a:lnTo>
                  <a:lnTo>
                    <a:pt x="48" y="225"/>
                  </a:lnTo>
                  <a:lnTo>
                    <a:pt x="52" y="228"/>
                  </a:lnTo>
                  <a:lnTo>
                    <a:pt x="58" y="230"/>
                  </a:lnTo>
                  <a:lnTo>
                    <a:pt x="56" y="234"/>
                  </a:lnTo>
                  <a:lnTo>
                    <a:pt x="56" y="238"/>
                  </a:lnTo>
                  <a:lnTo>
                    <a:pt x="54" y="240"/>
                  </a:lnTo>
                  <a:lnTo>
                    <a:pt x="54" y="244"/>
                  </a:lnTo>
                  <a:lnTo>
                    <a:pt x="54" y="248"/>
                  </a:lnTo>
                  <a:lnTo>
                    <a:pt x="54" y="248"/>
                  </a:lnTo>
                  <a:lnTo>
                    <a:pt x="52" y="250"/>
                  </a:lnTo>
                  <a:lnTo>
                    <a:pt x="60" y="255"/>
                  </a:lnTo>
                  <a:lnTo>
                    <a:pt x="64" y="257"/>
                  </a:lnTo>
                  <a:lnTo>
                    <a:pt x="68" y="257"/>
                  </a:lnTo>
                  <a:lnTo>
                    <a:pt x="68" y="257"/>
                  </a:lnTo>
                  <a:lnTo>
                    <a:pt x="75" y="263"/>
                  </a:lnTo>
                  <a:lnTo>
                    <a:pt x="75" y="267"/>
                  </a:lnTo>
                  <a:lnTo>
                    <a:pt x="75" y="267"/>
                  </a:lnTo>
                  <a:lnTo>
                    <a:pt x="81" y="273"/>
                  </a:lnTo>
                  <a:lnTo>
                    <a:pt x="81" y="274"/>
                  </a:lnTo>
                  <a:lnTo>
                    <a:pt x="85" y="276"/>
                  </a:lnTo>
                  <a:lnTo>
                    <a:pt x="87" y="276"/>
                  </a:lnTo>
                  <a:lnTo>
                    <a:pt x="91" y="278"/>
                  </a:lnTo>
                  <a:lnTo>
                    <a:pt x="97" y="282"/>
                  </a:lnTo>
                  <a:lnTo>
                    <a:pt x="100" y="286"/>
                  </a:lnTo>
                  <a:lnTo>
                    <a:pt x="102" y="286"/>
                  </a:lnTo>
                  <a:lnTo>
                    <a:pt x="104" y="292"/>
                  </a:lnTo>
                  <a:lnTo>
                    <a:pt x="104" y="292"/>
                  </a:lnTo>
                  <a:lnTo>
                    <a:pt x="102" y="294"/>
                  </a:lnTo>
                  <a:lnTo>
                    <a:pt x="104" y="296"/>
                  </a:lnTo>
                  <a:lnTo>
                    <a:pt x="104" y="297"/>
                  </a:lnTo>
                  <a:lnTo>
                    <a:pt x="110" y="299"/>
                  </a:lnTo>
                  <a:lnTo>
                    <a:pt x="114" y="301"/>
                  </a:lnTo>
                  <a:lnTo>
                    <a:pt x="114" y="303"/>
                  </a:lnTo>
                  <a:lnTo>
                    <a:pt x="114" y="305"/>
                  </a:lnTo>
                  <a:lnTo>
                    <a:pt x="114" y="307"/>
                  </a:lnTo>
                  <a:lnTo>
                    <a:pt x="116" y="307"/>
                  </a:lnTo>
                  <a:lnTo>
                    <a:pt x="118" y="309"/>
                  </a:lnTo>
                  <a:lnTo>
                    <a:pt x="121" y="311"/>
                  </a:lnTo>
                  <a:lnTo>
                    <a:pt x="125" y="311"/>
                  </a:lnTo>
                  <a:lnTo>
                    <a:pt x="131" y="311"/>
                  </a:lnTo>
                  <a:lnTo>
                    <a:pt x="131" y="313"/>
                  </a:lnTo>
                  <a:lnTo>
                    <a:pt x="129" y="313"/>
                  </a:lnTo>
                  <a:lnTo>
                    <a:pt x="129" y="313"/>
                  </a:lnTo>
                  <a:lnTo>
                    <a:pt x="135" y="319"/>
                  </a:lnTo>
                  <a:lnTo>
                    <a:pt x="135" y="322"/>
                  </a:lnTo>
                  <a:lnTo>
                    <a:pt x="139" y="328"/>
                  </a:lnTo>
                  <a:lnTo>
                    <a:pt x="141" y="328"/>
                  </a:lnTo>
                  <a:lnTo>
                    <a:pt x="143" y="328"/>
                  </a:lnTo>
                  <a:lnTo>
                    <a:pt x="145" y="328"/>
                  </a:lnTo>
                  <a:lnTo>
                    <a:pt x="146" y="326"/>
                  </a:lnTo>
                  <a:lnTo>
                    <a:pt x="154" y="326"/>
                  </a:lnTo>
                  <a:lnTo>
                    <a:pt x="156" y="326"/>
                  </a:lnTo>
                  <a:lnTo>
                    <a:pt x="160" y="324"/>
                  </a:lnTo>
                  <a:lnTo>
                    <a:pt x="162" y="324"/>
                  </a:lnTo>
                  <a:lnTo>
                    <a:pt x="164" y="322"/>
                  </a:lnTo>
                  <a:lnTo>
                    <a:pt x="171" y="319"/>
                  </a:lnTo>
                  <a:lnTo>
                    <a:pt x="175" y="319"/>
                  </a:lnTo>
                  <a:lnTo>
                    <a:pt x="181" y="324"/>
                  </a:lnTo>
                  <a:lnTo>
                    <a:pt x="183" y="326"/>
                  </a:lnTo>
                  <a:lnTo>
                    <a:pt x="181" y="326"/>
                  </a:lnTo>
                  <a:lnTo>
                    <a:pt x="181" y="328"/>
                  </a:lnTo>
                  <a:lnTo>
                    <a:pt x="181" y="330"/>
                  </a:lnTo>
                  <a:lnTo>
                    <a:pt x="181" y="330"/>
                  </a:lnTo>
                  <a:lnTo>
                    <a:pt x="183" y="332"/>
                  </a:lnTo>
                  <a:lnTo>
                    <a:pt x="185" y="336"/>
                  </a:lnTo>
                  <a:lnTo>
                    <a:pt x="189" y="336"/>
                  </a:lnTo>
                  <a:lnTo>
                    <a:pt x="193" y="338"/>
                  </a:lnTo>
                  <a:lnTo>
                    <a:pt x="193" y="338"/>
                  </a:lnTo>
                  <a:lnTo>
                    <a:pt x="194" y="340"/>
                  </a:lnTo>
                  <a:lnTo>
                    <a:pt x="194" y="340"/>
                  </a:lnTo>
                  <a:lnTo>
                    <a:pt x="196" y="342"/>
                  </a:lnTo>
                  <a:lnTo>
                    <a:pt x="196" y="342"/>
                  </a:lnTo>
                  <a:lnTo>
                    <a:pt x="196" y="342"/>
                  </a:lnTo>
                  <a:lnTo>
                    <a:pt x="196" y="340"/>
                  </a:lnTo>
                  <a:lnTo>
                    <a:pt x="198" y="340"/>
                  </a:lnTo>
                  <a:lnTo>
                    <a:pt x="198" y="338"/>
                  </a:lnTo>
                  <a:lnTo>
                    <a:pt x="198" y="334"/>
                  </a:lnTo>
                  <a:lnTo>
                    <a:pt x="198" y="330"/>
                  </a:lnTo>
                  <a:lnTo>
                    <a:pt x="198" y="330"/>
                  </a:lnTo>
                  <a:lnTo>
                    <a:pt x="198" y="326"/>
                  </a:lnTo>
                  <a:lnTo>
                    <a:pt x="198" y="326"/>
                  </a:lnTo>
                  <a:lnTo>
                    <a:pt x="198" y="324"/>
                  </a:lnTo>
                  <a:lnTo>
                    <a:pt x="194" y="321"/>
                  </a:lnTo>
                  <a:lnTo>
                    <a:pt x="191" y="313"/>
                  </a:lnTo>
                  <a:lnTo>
                    <a:pt x="185" y="305"/>
                  </a:lnTo>
                  <a:lnTo>
                    <a:pt x="177" y="297"/>
                  </a:lnTo>
                  <a:lnTo>
                    <a:pt x="168" y="297"/>
                  </a:lnTo>
                  <a:lnTo>
                    <a:pt x="162" y="294"/>
                  </a:lnTo>
                  <a:lnTo>
                    <a:pt x="164" y="294"/>
                  </a:lnTo>
                  <a:lnTo>
                    <a:pt x="169" y="290"/>
                  </a:lnTo>
                  <a:lnTo>
                    <a:pt x="169" y="290"/>
                  </a:lnTo>
                  <a:lnTo>
                    <a:pt x="173" y="286"/>
                  </a:lnTo>
                  <a:lnTo>
                    <a:pt x="177" y="282"/>
                  </a:lnTo>
                  <a:lnTo>
                    <a:pt x="177" y="280"/>
                  </a:lnTo>
                  <a:lnTo>
                    <a:pt x="177" y="267"/>
                  </a:lnTo>
                  <a:lnTo>
                    <a:pt x="175" y="261"/>
                  </a:lnTo>
                  <a:lnTo>
                    <a:pt x="175" y="261"/>
                  </a:lnTo>
                  <a:lnTo>
                    <a:pt x="177" y="259"/>
                  </a:lnTo>
                  <a:lnTo>
                    <a:pt x="177" y="257"/>
                  </a:lnTo>
                  <a:lnTo>
                    <a:pt x="177" y="257"/>
                  </a:lnTo>
                  <a:lnTo>
                    <a:pt x="179" y="253"/>
                  </a:lnTo>
                  <a:lnTo>
                    <a:pt x="179" y="251"/>
                  </a:lnTo>
                  <a:lnTo>
                    <a:pt x="177" y="246"/>
                  </a:lnTo>
                  <a:lnTo>
                    <a:pt x="177" y="244"/>
                  </a:lnTo>
                  <a:lnTo>
                    <a:pt x="173" y="240"/>
                  </a:lnTo>
                  <a:lnTo>
                    <a:pt x="171" y="236"/>
                  </a:lnTo>
                  <a:lnTo>
                    <a:pt x="168" y="232"/>
                  </a:lnTo>
                  <a:lnTo>
                    <a:pt x="169" y="232"/>
                  </a:lnTo>
                  <a:lnTo>
                    <a:pt x="169" y="230"/>
                  </a:lnTo>
                  <a:lnTo>
                    <a:pt x="171" y="228"/>
                  </a:lnTo>
                  <a:lnTo>
                    <a:pt x="171" y="225"/>
                  </a:lnTo>
                  <a:lnTo>
                    <a:pt x="171" y="223"/>
                  </a:lnTo>
                  <a:lnTo>
                    <a:pt x="171" y="221"/>
                  </a:lnTo>
                  <a:lnTo>
                    <a:pt x="171" y="219"/>
                  </a:lnTo>
                  <a:lnTo>
                    <a:pt x="171" y="217"/>
                  </a:lnTo>
                  <a:lnTo>
                    <a:pt x="171" y="217"/>
                  </a:lnTo>
                  <a:lnTo>
                    <a:pt x="171" y="217"/>
                  </a:lnTo>
                  <a:lnTo>
                    <a:pt x="173" y="215"/>
                  </a:lnTo>
                  <a:lnTo>
                    <a:pt x="175" y="215"/>
                  </a:lnTo>
                  <a:lnTo>
                    <a:pt x="177" y="213"/>
                  </a:lnTo>
                  <a:lnTo>
                    <a:pt x="177" y="213"/>
                  </a:lnTo>
                  <a:lnTo>
                    <a:pt x="183" y="215"/>
                  </a:lnTo>
                  <a:lnTo>
                    <a:pt x="191" y="221"/>
                  </a:lnTo>
                  <a:lnTo>
                    <a:pt x="193" y="225"/>
                  </a:lnTo>
                  <a:lnTo>
                    <a:pt x="193" y="226"/>
                  </a:lnTo>
                  <a:lnTo>
                    <a:pt x="191" y="230"/>
                  </a:lnTo>
                  <a:lnTo>
                    <a:pt x="191" y="242"/>
                  </a:lnTo>
                  <a:lnTo>
                    <a:pt x="191" y="244"/>
                  </a:lnTo>
                  <a:lnTo>
                    <a:pt x="191" y="246"/>
                  </a:lnTo>
                  <a:lnTo>
                    <a:pt x="193" y="246"/>
                  </a:lnTo>
                  <a:lnTo>
                    <a:pt x="194" y="248"/>
                  </a:lnTo>
                  <a:lnTo>
                    <a:pt x="193" y="250"/>
                  </a:lnTo>
                  <a:lnTo>
                    <a:pt x="189" y="251"/>
                  </a:lnTo>
                  <a:lnTo>
                    <a:pt x="187" y="251"/>
                  </a:lnTo>
                  <a:lnTo>
                    <a:pt x="187" y="253"/>
                  </a:lnTo>
                  <a:lnTo>
                    <a:pt x="185" y="253"/>
                  </a:lnTo>
                  <a:lnTo>
                    <a:pt x="185" y="253"/>
                  </a:lnTo>
                  <a:lnTo>
                    <a:pt x="183" y="253"/>
                  </a:lnTo>
                  <a:lnTo>
                    <a:pt x="181" y="257"/>
                  </a:lnTo>
                  <a:lnTo>
                    <a:pt x="181" y="259"/>
                  </a:lnTo>
                  <a:lnTo>
                    <a:pt x="181" y="259"/>
                  </a:lnTo>
                  <a:lnTo>
                    <a:pt x="181" y="261"/>
                  </a:lnTo>
                  <a:lnTo>
                    <a:pt x="181" y="267"/>
                  </a:lnTo>
                  <a:lnTo>
                    <a:pt x="181" y="269"/>
                  </a:lnTo>
                  <a:lnTo>
                    <a:pt x="181" y="271"/>
                  </a:lnTo>
                  <a:lnTo>
                    <a:pt x="179" y="273"/>
                  </a:lnTo>
                  <a:lnTo>
                    <a:pt x="179" y="274"/>
                  </a:lnTo>
                  <a:lnTo>
                    <a:pt x="179" y="276"/>
                  </a:lnTo>
                  <a:lnTo>
                    <a:pt x="181" y="286"/>
                  </a:lnTo>
                  <a:lnTo>
                    <a:pt x="185" y="296"/>
                  </a:lnTo>
                  <a:lnTo>
                    <a:pt x="187" y="297"/>
                  </a:lnTo>
                  <a:lnTo>
                    <a:pt x="189" y="299"/>
                  </a:lnTo>
                  <a:lnTo>
                    <a:pt x="194" y="301"/>
                  </a:lnTo>
                  <a:lnTo>
                    <a:pt x="200" y="303"/>
                  </a:lnTo>
                  <a:lnTo>
                    <a:pt x="206" y="303"/>
                  </a:lnTo>
                  <a:lnTo>
                    <a:pt x="206" y="301"/>
                  </a:lnTo>
                  <a:lnTo>
                    <a:pt x="200" y="297"/>
                  </a:lnTo>
                  <a:lnTo>
                    <a:pt x="198" y="296"/>
                  </a:lnTo>
                  <a:lnTo>
                    <a:pt x="198" y="294"/>
                  </a:lnTo>
                  <a:lnTo>
                    <a:pt x="198" y="294"/>
                  </a:lnTo>
                  <a:lnTo>
                    <a:pt x="198" y="292"/>
                  </a:lnTo>
                  <a:lnTo>
                    <a:pt x="198" y="292"/>
                  </a:lnTo>
                  <a:lnTo>
                    <a:pt x="198" y="292"/>
                  </a:lnTo>
                  <a:lnTo>
                    <a:pt x="198" y="292"/>
                  </a:lnTo>
                  <a:lnTo>
                    <a:pt x="200" y="290"/>
                  </a:lnTo>
                  <a:lnTo>
                    <a:pt x="198" y="286"/>
                  </a:lnTo>
                  <a:lnTo>
                    <a:pt x="198" y="282"/>
                  </a:lnTo>
                  <a:lnTo>
                    <a:pt x="196" y="278"/>
                  </a:lnTo>
                  <a:lnTo>
                    <a:pt x="194" y="276"/>
                  </a:lnTo>
                  <a:lnTo>
                    <a:pt x="194" y="261"/>
                  </a:lnTo>
                  <a:lnTo>
                    <a:pt x="194" y="259"/>
                  </a:lnTo>
                  <a:lnTo>
                    <a:pt x="202" y="251"/>
                  </a:lnTo>
                  <a:lnTo>
                    <a:pt x="204" y="251"/>
                  </a:lnTo>
                  <a:lnTo>
                    <a:pt x="206" y="251"/>
                  </a:lnTo>
                  <a:lnTo>
                    <a:pt x="208" y="251"/>
                  </a:lnTo>
                  <a:lnTo>
                    <a:pt x="210" y="250"/>
                  </a:lnTo>
                  <a:lnTo>
                    <a:pt x="210" y="250"/>
                  </a:lnTo>
                  <a:lnTo>
                    <a:pt x="218" y="246"/>
                  </a:lnTo>
                  <a:lnTo>
                    <a:pt x="221" y="244"/>
                  </a:lnTo>
                  <a:lnTo>
                    <a:pt x="223" y="244"/>
                  </a:lnTo>
                  <a:lnTo>
                    <a:pt x="223" y="244"/>
                  </a:lnTo>
                  <a:lnTo>
                    <a:pt x="223" y="244"/>
                  </a:lnTo>
                  <a:lnTo>
                    <a:pt x="223" y="244"/>
                  </a:lnTo>
                  <a:lnTo>
                    <a:pt x="227" y="250"/>
                  </a:lnTo>
                  <a:lnTo>
                    <a:pt x="231" y="253"/>
                  </a:lnTo>
                  <a:lnTo>
                    <a:pt x="231" y="251"/>
                  </a:lnTo>
                  <a:lnTo>
                    <a:pt x="233" y="251"/>
                  </a:lnTo>
                  <a:lnTo>
                    <a:pt x="233" y="248"/>
                  </a:lnTo>
                  <a:lnTo>
                    <a:pt x="233" y="246"/>
                  </a:lnTo>
                  <a:lnTo>
                    <a:pt x="231" y="240"/>
                  </a:lnTo>
                  <a:lnTo>
                    <a:pt x="227" y="238"/>
                  </a:lnTo>
                  <a:lnTo>
                    <a:pt x="225" y="238"/>
                  </a:lnTo>
                  <a:lnTo>
                    <a:pt x="225" y="234"/>
                  </a:lnTo>
                  <a:lnTo>
                    <a:pt x="225" y="230"/>
                  </a:lnTo>
                  <a:lnTo>
                    <a:pt x="225" y="230"/>
                  </a:lnTo>
                  <a:lnTo>
                    <a:pt x="223" y="228"/>
                  </a:lnTo>
                  <a:lnTo>
                    <a:pt x="223" y="228"/>
                  </a:lnTo>
                  <a:lnTo>
                    <a:pt x="221" y="226"/>
                  </a:lnTo>
                  <a:lnTo>
                    <a:pt x="208" y="221"/>
                  </a:lnTo>
                  <a:lnTo>
                    <a:pt x="202" y="219"/>
                  </a:lnTo>
                  <a:lnTo>
                    <a:pt x="202" y="219"/>
                  </a:lnTo>
                  <a:lnTo>
                    <a:pt x="200" y="219"/>
                  </a:lnTo>
                  <a:lnTo>
                    <a:pt x="200" y="219"/>
                  </a:lnTo>
                  <a:lnTo>
                    <a:pt x="196" y="213"/>
                  </a:lnTo>
                  <a:lnTo>
                    <a:pt x="194" y="213"/>
                  </a:lnTo>
                  <a:lnTo>
                    <a:pt x="193" y="213"/>
                  </a:lnTo>
                  <a:lnTo>
                    <a:pt x="191" y="211"/>
                  </a:lnTo>
                  <a:lnTo>
                    <a:pt x="191" y="211"/>
                  </a:lnTo>
                  <a:lnTo>
                    <a:pt x="191" y="209"/>
                  </a:lnTo>
                  <a:lnTo>
                    <a:pt x="191" y="209"/>
                  </a:lnTo>
                  <a:lnTo>
                    <a:pt x="191" y="209"/>
                  </a:lnTo>
                  <a:lnTo>
                    <a:pt x="193" y="207"/>
                  </a:lnTo>
                  <a:lnTo>
                    <a:pt x="194" y="205"/>
                  </a:lnTo>
                  <a:lnTo>
                    <a:pt x="194" y="205"/>
                  </a:lnTo>
                  <a:lnTo>
                    <a:pt x="193" y="203"/>
                  </a:lnTo>
                  <a:lnTo>
                    <a:pt x="193" y="203"/>
                  </a:lnTo>
                  <a:lnTo>
                    <a:pt x="191" y="203"/>
                  </a:lnTo>
                  <a:lnTo>
                    <a:pt x="191" y="205"/>
                  </a:lnTo>
                  <a:lnTo>
                    <a:pt x="185" y="203"/>
                  </a:lnTo>
                  <a:lnTo>
                    <a:pt x="183" y="202"/>
                  </a:lnTo>
                  <a:lnTo>
                    <a:pt x="183" y="202"/>
                  </a:lnTo>
                  <a:lnTo>
                    <a:pt x="183" y="200"/>
                  </a:lnTo>
                  <a:lnTo>
                    <a:pt x="185" y="200"/>
                  </a:lnTo>
                  <a:lnTo>
                    <a:pt x="185" y="200"/>
                  </a:lnTo>
                  <a:lnTo>
                    <a:pt x="185" y="198"/>
                  </a:lnTo>
                  <a:lnTo>
                    <a:pt x="185" y="196"/>
                  </a:lnTo>
                  <a:lnTo>
                    <a:pt x="185" y="196"/>
                  </a:lnTo>
                  <a:lnTo>
                    <a:pt x="179" y="192"/>
                  </a:lnTo>
                  <a:lnTo>
                    <a:pt x="177" y="192"/>
                  </a:lnTo>
                  <a:lnTo>
                    <a:pt x="177" y="192"/>
                  </a:lnTo>
                  <a:lnTo>
                    <a:pt x="175" y="192"/>
                  </a:lnTo>
                  <a:lnTo>
                    <a:pt x="173" y="192"/>
                  </a:lnTo>
                  <a:lnTo>
                    <a:pt x="171" y="192"/>
                  </a:lnTo>
                  <a:lnTo>
                    <a:pt x="166" y="180"/>
                  </a:lnTo>
                  <a:lnTo>
                    <a:pt x="158" y="171"/>
                  </a:lnTo>
                  <a:lnTo>
                    <a:pt x="154" y="165"/>
                  </a:lnTo>
                  <a:lnTo>
                    <a:pt x="154" y="163"/>
                  </a:lnTo>
                  <a:lnTo>
                    <a:pt x="152" y="161"/>
                  </a:lnTo>
                  <a:lnTo>
                    <a:pt x="148" y="157"/>
                  </a:lnTo>
                  <a:lnTo>
                    <a:pt x="146" y="155"/>
                  </a:lnTo>
                  <a:lnTo>
                    <a:pt x="145" y="150"/>
                  </a:lnTo>
                  <a:lnTo>
                    <a:pt x="145" y="148"/>
                  </a:lnTo>
                  <a:lnTo>
                    <a:pt x="145" y="148"/>
                  </a:lnTo>
                  <a:lnTo>
                    <a:pt x="145" y="146"/>
                  </a:lnTo>
                  <a:lnTo>
                    <a:pt x="146" y="144"/>
                  </a:lnTo>
                  <a:lnTo>
                    <a:pt x="148" y="142"/>
                  </a:lnTo>
                  <a:lnTo>
                    <a:pt x="150" y="140"/>
                  </a:lnTo>
                  <a:lnTo>
                    <a:pt x="154" y="134"/>
                  </a:lnTo>
                  <a:lnTo>
                    <a:pt x="158" y="123"/>
                  </a:lnTo>
                  <a:lnTo>
                    <a:pt x="160" y="119"/>
                  </a:lnTo>
                  <a:lnTo>
                    <a:pt x="162" y="115"/>
                  </a:lnTo>
                  <a:lnTo>
                    <a:pt x="166" y="98"/>
                  </a:lnTo>
                  <a:lnTo>
                    <a:pt x="166" y="90"/>
                  </a:lnTo>
                  <a:lnTo>
                    <a:pt x="166" y="88"/>
                  </a:lnTo>
                  <a:lnTo>
                    <a:pt x="166" y="86"/>
                  </a:lnTo>
                  <a:lnTo>
                    <a:pt x="166" y="81"/>
                  </a:lnTo>
                  <a:lnTo>
                    <a:pt x="158" y="59"/>
                  </a:lnTo>
                  <a:lnTo>
                    <a:pt x="154" y="42"/>
                  </a:lnTo>
                  <a:lnTo>
                    <a:pt x="152" y="33"/>
                  </a:lnTo>
                  <a:lnTo>
                    <a:pt x="150" y="21"/>
                  </a:lnTo>
                  <a:lnTo>
                    <a:pt x="150" y="17"/>
                  </a:lnTo>
                  <a:lnTo>
                    <a:pt x="148" y="12"/>
                  </a:lnTo>
                  <a:lnTo>
                    <a:pt x="148" y="10"/>
                  </a:lnTo>
                  <a:lnTo>
                    <a:pt x="150" y="8"/>
                  </a:lnTo>
                  <a:lnTo>
                    <a:pt x="150" y="8"/>
                  </a:lnTo>
                  <a:lnTo>
                    <a:pt x="146" y="0"/>
                  </a:lnTo>
                  <a:lnTo>
                    <a:pt x="185" y="35"/>
                  </a:lnTo>
                  <a:lnTo>
                    <a:pt x="200" y="15"/>
                  </a:lnTo>
                  <a:lnTo>
                    <a:pt x="264" y="69"/>
                  </a:lnTo>
                  <a:lnTo>
                    <a:pt x="279" y="83"/>
                  </a:lnTo>
                  <a:lnTo>
                    <a:pt x="285" y="75"/>
                  </a:lnTo>
                  <a:lnTo>
                    <a:pt x="315" y="104"/>
                  </a:lnTo>
                  <a:lnTo>
                    <a:pt x="310" y="10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49" name="Freeform 6351"/>
            <p:cNvSpPr>
              <a:spLocks noEditPoints="1"/>
            </p:cNvSpPr>
            <p:nvPr/>
          </p:nvSpPr>
          <p:spPr bwMode="auto">
            <a:xfrm>
              <a:off x="8194676" y="5149850"/>
              <a:ext cx="347663" cy="258763"/>
            </a:xfrm>
            <a:custGeom>
              <a:avLst/>
              <a:gdLst>
                <a:gd name="T0" fmla="*/ 18 w 219"/>
                <a:gd name="T1" fmla="*/ 156 h 163"/>
                <a:gd name="T2" fmla="*/ 16 w 219"/>
                <a:gd name="T3" fmla="*/ 160 h 163"/>
                <a:gd name="T4" fmla="*/ 0 w 219"/>
                <a:gd name="T5" fmla="*/ 160 h 163"/>
                <a:gd name="T6" fmla="*/ 81 w 219"/>
                <a:gd name="T7" fmla="*/ 52 h 163"/>
                <a:gd name="T8" fmla="*/ 85 w 219"/>
                <a:gd name="T9" fmla="*/ 52 h 163"/>
                <a:gd name="T10" fmla="*/ 85 w 219"/>
                <a:gd name="T11" fmla="*/ 46 h 163"/>
                <a:gd name="T12" fmla="*/ 93 w 219"/>
                <a:gd name="T13" fmla="*/ 58 h 163"/>
                <a:gd name="T14" fmla="*/ 87 w 219"/>
                <a:gd name="T15" fmla="*/ 73 h 163"/>
                <a:gd name="T16" fmla="*/ 70 w 219"/>
                <a:gd name="T17" fmla="*/ 85 h 163"/>
                <a:gd name="T18" fmla="*/ 66 w 219"/>
                <a:gd name="T19" fmla="*/ 96 h 163"/>
                <a:gd name="T20" fmla="*/ 54 w 219"/>
                <a:gd name="T21" fmla="*/ 121 h 163"/>
                <a:gd name="T22" fmla="*/ 47 w 219"/>
                <a:gd name="T23" fmla="*/ 129 h 163"/>
                <a:gd name="T24" fmla="*/ 37 w 219"/>
                <a:gd name="T25" fmla="*/ 133 h 163"/>
                <a:gd name="T26" fmla="*/ 39 w 219"/>
                <a:gd name="T27" fmla="*/ 117 h 163"/>
                <a:gd name="T28" fmla="*/ 29 w 219"/>
                <a:gd name="T29" fmla="*/ 125 h 163"/>
                <a:gd name="T30" fmla="*/ 25 w 219"/>
                <a:gd name="T31" fmla="*/ 146 h 163"/>
                <a:gd name="T32" fmla="*/ 22 w 219"/>
                <a:gd name="T33" fmla="*/ 135 h 163"/>
                <a:gd name="T34" fmla="*/ 29 w 219"/>
                <a:gd name="T35" fmla="*/ 104 h 163"/>
                <a:gd name="T36" fmla="*/ 45 w 219"/>
                <a:gd name="T37" fmla="*/ 87 h 163"/>
                <a:gd name="T38" fmla="*/ 45 w 219"/>
                <a:gd name="T39" fmla="*/ 83 h 163"/>
                <a:gd name="T40" fmla="*/ 54 w 219"/>
                <a:gd name="T41" fmla="*/ 92 h 163"/>
                <a:gd name="T42" fmla="*/ 45 w 219"/>
                <a:gd name="T43" fmla="*/ 50 h 163"/>
                <a:gd name="T44" fmla="*/ 62 w 219"/>
                <a:gd name="T45" fmla="*/ 21 h 163"/>
                <a:gd name="T46" fmla="*/ 72 w 219"/>
                <a:gd name="T47" fmla="*/ 31 h 163"/>
                <a:gd name="T48" fmla="*/ 70 w 219"/>
                <a:gd name="T49" fmla="*/ 21 h 163"/>
                <a:gd name="T50" fmla="*/ 79 w 219"/>
                <a:gd name="T51" fmla="*/ 25 h 163"/>
                <a:gd name="T52" fmla="*/ 154 w 219"/>
                <a:gd name="T53" fmla="*/ 54 h 163"/>
                <a:gd name="T54" fmla="*/ 156 w 219"/>
                <a:gd name="T55" fmla="*/ 77 h 163"/>
                <a:gd name="T56" fmla="*/ 166 w 219"/>
                <a:gd name="T57" fmla="*/ 102 h 163"/>
                <a:gd name="T58" fmla="*/ 164 w 219"/>
                <a:gd name="T59" fmla="*/ 110 h 163"/>
                <a:gd name="T60" fmla="*/ 160 w 219"/>
                <a:gd name="T61" fmla="*/ 117 h 163"/>
                <a:gd name="T62" fmla="*/ 143 w 219"/>
                <a:gd name="T63" fmla="*/ 119 h 163"/>
                <a:gd name="T64" fmla="*/ 133 w 219"/>
                <a:gd name="T65" fmla="*/ 98 h 163"/>
                <a:gd name="T66" fmla="*/ 129 w 219"/>
                <a:gd name="T67" fmla="*/ 69 h 163"/>
                <a:gd name="T68" fmla="*/ 121 w 219"/>
                <a:gd name="T69" fmla="*/ 69 h 163"/>
                <a:gd name="T70" fmla="*/ 125 w 219"/>
                <a:gd name="T71" fmla="*/ 73 h 163"/>
                <a:gd name="T72" fmla="*/ 127 w 219"/>
                <a:gd name="T73" fmla="*/ 91 h 163"/>
                <a:gd name="T74" fmla="*/ 121 w 219"/>
                <a:gd name="T75" fmla="*/ 106 h 163"/>
                <a:gd name="T76" fmla="*/ 114 w 219"/>
                <a:gd name="T77" fmla="*/ 114 h 163"/>
                <a:gd name="T78" fmla="*/ 100 w 219"/>
                <a:gd name="T79" fmla="*/ 102 h 163"/>
                <a:gd name="T80" fmla="*/ 81 w 219"/>
                <a:gd name="T81" fmla="*/ 102 h 163"/>
                <a:gd name="T82" fmla="*/ 87 w 219"/>
                <a:gd name="T83" fmla="*/ 87 h 163"/>
                <a:gd name="T84" fmla="*/ 91 w 219"/>
                <a:gd name="T85" fmla="*/ 75 h 163"/>
                <a:gd name="T86" fmla="*/ 97 w 219"/>
                <a:gd name="T87" fmla="*/ 58 h 163"/>
                <a:gd name="T88" fmla="*/ 97 w 219"/>
                <a:gd name="T89" fmla="*/ 50 h 163"/>
                <a:gd name="T90" fmla="*/ 89 w 219"/>
                <a:gd name="T91" fmla="*/ 33 h 163"/>
                <a:gd name="T92" fmla="*/ 102 w 219"/>
                <a:gd name="T93" fmla="*/ 10 h 163"/>
                <a:gd name="T94" fmla="*/ 133 w 219"/>
                <a:gd name="T95" fmla="*/ 37 h 163"/>
                <a:gd name="T96" fmla="*/ 175 w 219"/>
                <a:gd name="T97" fmla="*/ 98 h 163"/>
                <a:gd name="T98" fmla="*/ 187 w 219"/>
                <a:gd name="T99" fmla="*/ 87 h 163"/>
                <a:gd name="T100" fmla="*/ 164 w 219"/>
                <a:gd name="T101" fmla="*/ 75 h 163"/>
                <a:gd name="T102" fmla="*/ 164 w 219"/>
                <a:gd name="T103" fmla="*/ 64 h 163"/>
                <a:gd name="T104" fmla="*/ 171 w 219"/>
                <a:gd name="T105" fmla="*/ 48 h 163"/>
                <a:gd name="T106" fmla="*/ 162 w 219"/>
                <a:gd name="T107" fmla="*/ 41 h 163"/>
                <a:gd name="T108" fmla="*/ 148 w 219"/>
                <a:gd name="T109" fmla="*/ 27 h 163"/>
                <a:gd name="T110" fmla="*/ 133 w 219"/>
                <a:gd name="T111" fmla="*/ 14 h 163"/>
                <a:gd name="T112" fmla="*/ 212 w 219"/>
                <a:gd name="T113" fmla="*/ 1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9" h="163">
                  <a:moveTo>
                    <a:pt x="6" y="150"/>
                  </a:moveTo>
                  <a:lnTo>
                    <a:pt x="6" y="150"/>
                  </a:lnTo>
                  <a:lnTo>
                    <a:pt x="10" y="152"/>
                  </a:lnTo>
                  <a:lnTo>
                    <a:pt x="10" y="152"/>
                  </a:lnTo>
                  <a:lnTo>
                    <a:pt x="12" y="156"/>
                  </a:lnTo>
                  <a:lnTo>
                    <a:pt x="16" y="156"/>
                  </a:lnTo>
                  <a:lnTo>
                    <a:pt x="18" y="156"/>
                  </a:lnTo>
                  <a:lnTo>
                    <a:pt x="20" y="158"/>
                  </a:lnTo>
                  <a:lnTo>
                    <a:pt x="20" y="158"/>
                  </a:lnTo>
                  <a:lnTo>
                    <a:pt x="20" y="160"/>
                  </a:lnTo>
                  <a:lnTo>
                    <a:pt x="18" y="160"/>
                  </a:lnTo>
                  <a:lnTo>
                    <a:pt x="18" y="160"/>
                  </a:lnTo>
                  <a:lnTo>
                    <a:pt x="18" y="160"/>
                  </a:lnTo>
                  <a:lnTo>
                    <a:pt x="16" y="160"/>
                  </a:lnTo>
                  <a:lnTo>
                    <a:pt x="12" y="160"/>
                  </a:lnTo>
                  <a:lnTo>
                    <a:pt x="10" y="162"/>
                  </a:lnTo>
                  <a:lnTo>
                    <a:pt x="8" y="162"/>
                  </a:lnTo>
                  <a:lnTo>
                    <a:pt x="4" y="163"/>
                  </a:lnTo>
                  <a:lnTo>
                    <a:pt x="4" y="163"/>
                  </a:lnTo>
                  <a:lnTo>
                    <a:pt x="0" y="162"/>
                  </a:lnTo>
                  <a:lnTo>
                    <a:pt x="0" y="160"/>
                  </a:lnTo>
                  <a:lnTo>
                    <a:pt x="2" y="154"/>
                  </a:lnTo>
                  <a:lnTo>
                    <a:pt x="6" y="150"/>
                  </a:lnTo>
                  <a:close/>
                  <a:moveTo>
                    <a:pt x="79" y="25"/>
                  </a:moveTo>
                  <a:lnTo>
                    <a:pt x="81" y="31"/>
                  </a:lnTo>
                  <a:lnTo>
                    <a:pt x="81" y="43"/>
                  </a:lnTo>
                  <a:lnTo>
                    <a:pt x="81" y="46"/>
                  </a:lnTo>
                  <a:lnTo>
                    <a:pt x="81" y="52"/>
                  </a:lnTo>
                  <a:lnTo>
                    <a:pt x="77" y="54"/>
                  </a:lnTo>
                  <a:lnTo>
                    <a:pt x="77" y="56"/>
                  </a:lnTo>
                  <a:lnTo>
                    <a:pt x="79" y="58"/>
                  </a:lnTo>
                  <a:lnTo>
                    <a:pt x="81" y="58"/>
                  </a:lnTo>
                  <a:lnTo>
                    <a:pt x="83" y="58"/>
                  </a:lnTo>
                  <a:lnTo>
                    <a:pt x="85" y="54"/>
                  </a:lnTo>
                  <a:lnTo>
                    <a:pt x="85" y="52"/>
                  </a:lnTo>
                  <a:lnTo>
                    <a:pt x="85" y="50"/>
                  </a:lnTo>
                  <a:lnTo>
                    <a:pt x="85" y="50"/>
                  </a:lnTo>
                  <a:lnTo>
                    <a:pt x="85" y="50"/>
                  </a:lnTo>
                  <a:lnTo>
                    <a:pt x="85" y="50"/>
                  </a:lnTo>
                  <a:lnTo>
                    <a:pt x="85" y="48"/>
                  </a:lnTo>
                  <a:lnTo>
                    <a:pt x="85" y="48"/>
                  </a:lnTo>
                  <a:lnTo>
                    <a:pt x="85" y="46"/>
                  </a:lnTo>
                  <a:lnTo>
                    <a:pt x="87" y="48"/>
                  </a:lnTo>
                  <a:lnTo>
                    <a:pt x="89" y="48"/>
                  </a:lnTo>
                  <a:lnTo>
                    <a:pt x="89" y="50"/>
                  </a:lnTo>
                  <a:lnTo>
                    <a:pt x="93" y="54"/>
                  </a:lnTo>
                  <a:lnTo>
                    <a:pt x="93" y="56"/>
                  </a:lnTo>
                  <a:lnTo>
                    <a:pt x="93" y="58"/>
                  </a:lnTo>
                  <a:lnTo>
                    <a:pt x="93" y="58"/>
                  </a:lnTo>
                  <a:lnTo>
                    <a:pt x="89" y="62"/>
                  </a:lnTo>
                  <a:lnTo>
                    <a:pt x="89" y="62"/>
                  </a:lnTo>
                  <a:lnTo>
                    <a:pt x="89" y="66"/>
                  </a:lnTo>
                  <a:lnTo>
                    <a:pt x="87" y="66"/>
                  </a:lnTo>
                  <a:lnTo>
                    <a:pt x="87" y="68"/>
                  </a:lnTo>
                  <a:lnTo>
                    <a:pt x="89" y="69"/>
                  </a:lnTo>
                  <a:lnTo>
                    <a:pt x="87" y="73"/>
                  </a:lnTo>
                  <a:lnTo>
                    <a:pt x="87" y="75"/>
                  </a:lnTo>
                  <a:lnTo>
                    <a:pt x="87" y="79"/>
                  </a:lnTo>
                  <a:lnTo>
                    <a:pt x="85" y="81"/>
                  </a:lnTo>
                  <a:lnTo>
                    <a:pt x="85" y="81"/>
                  </a:lnTo>
                  <a:lnTo>
                    <a:pt x="83" y="83"/>
                  </a:lnTo>
                  <a:lnTo>
                    <a:pt x="75" y="79"/>
                  </a:lnTo>
                  <a:lnTo>
                    <a:pt x="70" y="85"/>
                  </a:lnTo>
                  <a:lnTo>
                    <a:pt x="68" y="89"/>
                  </a:lnTo>
                  <a:lnTo>
                    <a:pt x="68" y="91"/>
                  </a:lnTo>
                  <a:lnTo>
                    <a:pt x="68" y="92"/>
                  </a:lnTo>
                  <a:lnTo>
                    <a:pt x="68" y="98"/>
                  </a:lnTo>
                  <a:lnTo>
                    <a:pt x="68" y="98"/>
                  </a:lnTo>
                  <a:lnTo>
                    <a:pt x="68" y="98"/>
                  </a:lnTo>
                  <a:lnTo>
                    <a:pt x="66" y="96"/>
                  </a:lnTo>
                  <a:lnTo>
                    <a:pt x="64" y="96"/>
                  </a:lnTo>
                  <a:lnTo>
                    <a:pt x="58" y="102"/>
                  </a:lnTo>
                  <a:lnTo>
                    <a:pt x="60" y="106"/>
                  </a:lnTo>
                  <a:lnTo>
                    <a:pt x="62" y="108"/>
                  </a:lnTo>
                  <a:lnTo>
                    <a:pt x="64" y="110"/>
                  </a:lnTo>
                  <a:lnTo>
                    <a:pt x="62" y="112"/>
                  </a:lnTo>
                  <a:lnTo>
                    <a:pt x="54" y="121"/>
                  </a:lnTo>
                  <a:lnTo>
                    <a:pt x="50" y="125"/>
                  </a:lnTo>
                  <a:lnTo>
                    <a:pt x="50" y="125"/>
                  </a:lnTo>
                  <a:lnTo>
                    <a:pt x="49" y="123"/>
                  </a:lnTo>
                  <a:lnTo>
                    <a:pt x="49" y="123"/>
                  </a:lnTo>
                  <a:lnTo>
                    <a:pt x="47" y="125"/>
                  </a:lnTo>
                  <a:lnTo>
                    <a:pt x="47" y="125"/>
                  </a:lnTo>
                  <a:lnTo>
                    <a:pt x="47" y="129"/>
                  </a:lnTo>
                  <a:lnTo>
                    <a:pt x="41" y="139"/>
                  </a:lnTo>
                  <a:lnTo>
                    <a:pt x="39" y="140"/>
                  </a:lnTo>
                  <a:lnTo>
                    <a:pt x="39" y="139"/>
                  </a:lnTo>
                  <a:lnTo>
                    <a:pt x="37" y="139"/>
                  </a:lnTo>
                  <a:lnTo>
                    <a:pt x="37" y="137"/>
                  </a:lnTo>
                  <a:lnTo>
                    <a:pt x="37" y="135"/>
                  </a:lnTo>
                  <a:lnTo>
                    <a:pt x="37" y="133"/>
                  </a:lnTo>
                  <a:lnTo>
                    <a:pt x="39" y="131"/>
                  </a:lnTo>
                  <a:lnTo>
                    <a:pt x="39" y="129"/>
                  </a:lnTo>
                  <a:lnTo>
                    <a:pt x="41" y="127"/>
                  </a:lnTo>
                  <a:lnTo>
                    <a:pt x="43" y="123"/>
                  </a:lnTo>
                  <a:lnTo>
                    <a:pt x="43" y="119"/>
                  </a:lnTo>
                  <a:lnTo>
                    <a:pt x="41" y="117"/>
                  </a:lnTo>
                  <a:lnTo>
                    <a:pt x="39" y="117"/>
                  </a:lnTo>
                  <a:lnTo>
                    <a:pt x="39" y="119"/>
                  </a:lnTo>
                  <a:lnTo>
                    <a:pt x="35" y="123"/>
                  </a:lnTo>
                  <a:lnTo>
                    <a:pt x="31" y="123"/>
                  </a:lnTo>
                  <a:lnTo>
                    <a:pt x="31" y="123"/>
                  </a:lnTo>
                  <a:lnTo>
                    <a:pt x="29" y="123"/>
                  </a:lnTo>
                  <a:lnTo>
                    <a:pt x="29" y="123"/>
                  </a:lnTo>
                  <a:lnTo>
                    <a:pt x="29" y="125"/>
                  </a:lnTo>
                  <a:lnTo>
                    <a:pt x="33" y="127"/>
                  </a:lnTo>
                  <a:lnTo>
                    <a:pt x="33" y="127"/>
                  </a:lnTo>
                  <a:lnTo>
                    <a:pt x="29" y="137"/>
                  </a:lnTo>
                  <a:lnTo>
                    <a:pt x="29" y="137"/>
                  </a:lnTo>
                  <a:lnTo>
                    <a:pt x="29" y="140"/>
                  </a:lnTo>
                  <a:lnTo>
                    <a:pt x="25" y="144"/>
                  </a:lnTo>
                  <a:lnTo>
                    <a:pt x="25" y="146"/>
                  </a:lnTo>
                  <a:lnTo>
                    <a:pt x="24" y="146"/>
                  </a:lnTo>
                  <a:lnTo>
                    <a:pt x="24" y="146"/>
                  </a:lnTo>
                  <a:lnTo>
                    <a:pt x="24" y="142"/>
                  </a:lnTo>
                  <a:lnTo>
                    <a:pt x="24" y="139"/>
                  </a:lnTo>
                  <a:lnTo>
                    <a:pt x="24" y="137"/>
                  </a:lnTo>
                  <a:lnTo>
                    <a:pt x="22" y="135"/>
                  </a:lnTo>
                  <a:lnTo>
                    <a:pt x="22" y="135"/>
                  </a:lnTo>
                  <a:lnTo>
                    <a:pt x="22" y="127"/>
                  </a:lnTo>
                  <a:lnTo>
                    <a:pt x="22" y="125"/>
                  </a:lnTo>
                  <a:lnTo>
                    <a:pt x="25" y="125"/>
                  </a:lnTo>
                  <a:lnTo>
                    <a:pt x="27" y="121"/>
                  </a:lnTo>
                  <a:lnTo>
                    <a:pt x="27" y="114"/>
                  </a:lnTo>
                  <a:lnTo>
                    <a:pt x="31" y="108"/>
                  </a:lnTo>
                  <a:lnTo>
                    <a:pt x="29" y="104"/>
                  </a:lnTo>
                  <a:lnTo>
                    <a:pt x="29" y="104"/>
                  </a:lnTo>
                  <a:lnTo>
                    <a:pt x="29" y="102"/>
                  </a:lnTo>
                  <a:lnTo>
                    <a:pt x="33" y="94"/>
                  </a:lnTo>
                  <a:lnTo>
                    <a:pt x="39" y="92"/>
                  </a:lnTo>
                  <a:lnTo>
                    <a:pt x="43" y="91"/>
                  </a:lnTo>
                  <a:lnTo>
                    <a:pt x="45" y="89"/>
                  </a:lnTo>
                  <a:lnTo>
                    <a:pt x="45" y="87"/>
                  </a:lnTo>
                  <a:lnTo>
                    <a:pt x="45" y="85"/>
                  </a:lnTo>
                  <a:lnTo>
                    <a:pt x="43" y="83"/>
                  </a:lnTo>
                  <a:lnTo>
                    <a:pt x="41" y="83"/>
                  </a:lnTo>
                  <a:lnTo>
                    <a:pt x="43" y="81"/>
                  </a:lnTo>
                  <a:lnTo>
                    <a:pt x="43" y="81"/>
                  </a:lnTo>
                  <a:lnTo>
                    <a:pt x="45" y="81"/>
                  </a:lnTo>
                  <a:lnTo>
                    <a:pt x="45" y="83"/>
                  </a:lnTo>
                  <a:lnTo>
                    <a:pt x="45" y="85"/>
                  </a:lnTo>
                  <a:lnTo>
                    <a:pt x="45" y="87"/>
                  </a:lnTo>
                  <a:lnTo>
                    <a:pt x="47" y="91"/>
                  </a:lnTo>
                  <a:lnTo>
                    <a:pt x="50" y="96"/>
                  </a:lnTo>
                  <a:lnTo>
                    <a:pt x="52" y="96"/>
                  </a:lnTo>
                  <a:lnTo>
                    <a:pt x="52" y="94"/>
                  </a:lnTo>
                  <a:lnTo>
                    <a:pt x="54" y="92"/>
                  </a:lnTo>
                  <a:lnTo>
                    <a:pt x="54" y="85"/>
                  </a:lnTo>
                  <a:lnTo>
                    <a:pt x="50" y="81"/>
                  </a:lnTo>
                  <a:lnTo>
                    <a:pt x="47" y="69"/>
                  </a:lnTo>
                  <a:lnTo>
                    <a:pt x="47" y="66"/>
                  </a:lnTo>
                  <a:lnTo>
                    <a:pt x="49" y="60"/>
                  </a:lnTo>
                  <a:lnTo>
                    <a:pt x="49" y="56"/>
                  </a:lnTo>
                  <a:lnTo>
                    <a:pt x="45" y="50"/>
                  </a:lnTo>
                  <a:lnTo>
                    <a:pt x="47" y="43"/>
                  </a:lnTo>
                  <a:lnTo>
                    <a:pt x="50" y="27"/>
                  </a:lnTo>
                  <a:lnTo>
                    <a:pt x="52" y="27"/>
                  </a:lnTo>
                  <a:lnTo>
                    <a:pt x="52" y="25"/>
                  </a:lnTo>
                  <a:lnTo>
                    <a:pt x="56" y="23"/>
                  </a:lnTo>
                  <a:lnTo>
                    <a:pt x="60" y="21"/>
                  </a:lnTo>
                  <a:lnTo>
                    <a:pt x="62" y="21"/>
                  </a:lnTo>
                  <a:lnTo>
                    <a:pt x="64" y="21"/>
                  </a:lnTo>
                  <a:lnTo>
                    <a:pt x="64" y="23"/>
                  </a:lnTo>
                  <a:lnTo>
                    <a:pt x="68" y="31"/>
                  </a:lnTo>
                  <a:lnTo>
                    <a:pt x="68" y="31"/>
                  </a:lnTo>
                  <a:lnTo>
                    <a:pt x="70" y="33"/>
                  </a:lnTo>
                  <a:lnTo>
                    <a:pt x="72" y="33"/>
                  </a:lnTo>
                  <a:lnTo>
                    <a:pt x="72" y="31"/>
                  </a:lnTo>
                  <a:lnTo>
                    <a:pt x="72" y="29"/>
                  </a:lnTo>
                  <a:lnTo>
                    <a:pt x="70" y="27"/>
                  </a:lnTo>
                  <a:lnTo>
                    <a:pt x="68" y="25"/>
                  </a:lnTo>
                  <a:lnTo>
                    <a:pt x="66" y="20"/>
                  </a:lnTo>
                  <a:lnTo>
                    <a:pt x="66" y="20"/>
                  </a:lnTo>
                  <a:lnTo>
                    <a:pt x="68" y="20"/>
                  </a:lnTo>
                  <a:lnTo>
                    <a:pt x="70" y="21"/>
                  </a:lnTo>
                  <a:lnTo>
                    <a:pt x="72" y="25"/>
                  </a:lnTo>
                  <a:lnTo>
                    <a:pt x="73" y="25"/>
                  </a:lnTo>
                  <a:lnTo>
                    <a:pt x="75" y="23"/>
                  </a:lnTo>
                  <a:lnTo>
                    <a:pt x="75" y="21"/>
                  </a:lnTo>
                  <a:lnTo>
                    <a:pt x="77" y="21"/>
                  </a:lnTo>
                  <a:lnTo>
                    <a:pt x="77" y="21"/>
                  </a:lnTo>
                  <a:lnTo>
                    <a:pt x="79" y="25"/>
                  </a:lnTo>
                  <a:close/>
                  <a:moveTo>
                    <a:pt x="133" y="37"/>
                  </a:moveTo>
                  <a:lnTo>
                    <a:pt x="133" y="37"/>
                  </a:lnTo>
                  <a:lnTo>
                    <a:pt x="135" y="37"/>
                  </a:lnTo>
                  <a:lnTo>
                    <a:pt x="135" y="37"/>
                  </a:lnTo>
                  <a:lnTo>
                    <a:pt x="137" y="37"/>
                  </a:lnTo>
                  <a:lnTo>
                    <a:pt x="150" y="43"/>
                  </a:lnTo>
                  <a:lnTo>
                    <a:pt x="154" y="54"/>
                  </a:lnTo>
                  <a:lnTo>
                    <a:pt x="154" y="58"/>
                  </a:lnTo>
                  <a:lnTo>
                    <a:pt x="154" y="66"/>
                  </a:lnTo>
                  <a:lnTo>
                    <a:pt x="152" y="69"/>
                  </a:lnTo>
                  <a:lnTo>
                    <a:pt x="152" y="71"/>
                  </a:lnTo>
                  <a:lnTo>
                    <a:pt x="152" y="75"/>
                  </a:lnTo>
                  <a:lnTo>
                    <a:pt x="154" y="77"/>
                  </a:lnTo>
                  <a:lnTo>
                    <a:pt x="156" y="77"/>
                  </a:lnTo>
                  <a:lnTo>
                    <a:pt x="158" y="79"/>
                  </a:lnTo>
                  <a:lnTo>
                    <a:pt x="160" y="87"/>
                  </a:lnTo>
                  <a:lnTo>
                    <a:pt x="160" y="91"/>
                  </a:lnTo>
                  <a:lnTo>
                    <a:pt x="160" y="92"/>
                  </a:lnTo>
                  <a:lnTo>
                    <a:pt x="164" y="98"/>
                  </a:lnTo>
                  <a:lnTo>
                    <a:pt x="166" y="102"/>
                  </a:lnTo>
                  <a:lnTo>
                    <a:pt x="166" y="102"/>
                  </a:lnTo>
                  <a:lnTo>
                    <a:pt x="166" y="102"/>
                  </a:lnTo>
                  <a:lnTo>
                    <a:pt x="164" y="104"/>
                  </a:lnTo>
                  <a:lnTo>
                    <a:pt x="164" y="104"/>
                  </a:lnTo>
                  <a:lnTo>
                    <a:pt x="164" y="104"/>
                  </a:lnTo>
                  <a:lnTo>
                    <a:pt x="164" y="106"/>
                  </a:lnTo>
                  <a:lnTo>
                    <a:pt x="164" y="108"/>
                  </a:lnTo>
                  <a:lnTo>
                    <a:pt x="164" y="110"/>
                  </a:lnTo>
                  <a:lnTo>
                    <a:pt x="166" y="110"/>
                  </a:lnTo>
                  <a:lnTo>
                    <a:pt x="166" y="112"/>
                  </a:lnTo>
                  <a:lnTo>
                    <a:pt x="168" y="112"/>
                  </a:lnTo>
                  <a:lnTo>
                    <a:pt x="168" y="112"/>
                  </a:lnTo>
                  <a:lnTo>
                    <a:pt x="168" y="114"/>
                  </a:lnTo>
                  <a:lnTo>
                    <a:pt x="166" y="116"/>
                  </a:lnTo>
                  <a:lnTo>
                    <a:pt x="160" y="117"/>
                  </a:lnTo>
                  <a:lnTo>
                    <a:pt x="158" y="117"/>
                  </a:lnTo>
                  <a:lnTo>
                    <a:pt x="158" y="116"/>
                  </a:lnTo>
                  <a:lnTo>
                    <a:pt x="156" y="116"/>
                  </a:lnTo>
                  <a:lnTo>
                    <a:pt x="152" y="117"/>
                  </a:lnTo>
                  <a:lnTo>
                    <a:pt x="150" y="119"/>
                  </a:lnTo>
                  <a:lnTo>
                    <a:pt x="145" y="119"/>
                  </a:lnTo>
                  <a:lnTo>
                    <a:pt x="143" y="119"/>
                  </a:lnTo>
                  <a:lnTo>
                    <a:pt x="139" y="116"/>
                  </a:lnTo>
                  <a:lnTo>
                    <a:pt x="131" y="112"/>
                  </a:lnTo>
                  <a:lnTo>
                    <a:pt x="131" y="112"/>
                  </a:lnTo>
                  <a:lnTo>
                    <a:pt x="127" y="110"/>
                  </a:lnTo>
                  <a:lnTo>
                    <a:pt x="127" y="104"/>
                  </a:lnTo>
                  <a:lnTo>
                    <a:pt x="129" y="100"/>
                  </a:lnTo>
                  <a:lnTo>
                    <a:pt x="133" y="98"/>
                  </a:lnTo>
                  <a:lnTo>
                    <a:pt x="131" y="87"/>
                  </a:lnTo>
                  <a:lnTo>
                    <a:pt x="129" y="85"/>
                  </a:lnTo>
                  <a:lnTo>
                    <a:pt x="129" y="81"/>
                  </a:lnTo>
                  <a:lnTo>
                    <a:pt x="129" y="75"/>
                  </a:lnTo>
                  <a:lnTo>
                    <a:pt x="129" y="73"/>
                  </a:lnTo>
                  <a:lnTo>
                    <a:pt x="129" y="71"/>
                  </a:lnTo>
                  <a:lnTo>
                    <a:pt x="129" y="69"/>
                  </a:lnTo>
                  <a:lnTo>
                    <a:pt x="129" y="69"/>
                  </a:lnTo>
                  <a:lnTo>
                    <a:pt x="129" y="68"/>
                  </a:lnTo>
                  <a:lnTo>
                    <a:pt x="129" y="64"/>
                  </a:lnTo>
                  <a:lnTo>
                    <a:pt x="127" y="64"/>
                  </a:lnTo>
                  <a:lnTo>
                    <a:pt x="123" y="66"/>
                  </a:lnTo>
                  <a:lnTo>
                    <a:pt x="121" y="68"/>
                  </a:lnTo>
                  <a:lnTo>
                    <a:pt x="121" y="69"/>
                  </a:lnTo>
                  <a:lnTo>
                    <a:pt x="121" y="73"/>
                  </a:lnTo>
                  <a:lnTo>
                    <a:pt x="121" y="73"/>
                  </a:lnTo>
                  <a:lnTo>
                    <a:pt x="123" y="75"/>
                  </a:lnTo>
                  <a:lnTo>
                    <a:pt x="125" y="75"/>
                  </a:lnTo>
                  <a:lnTo>
                    <a:pt x="125" y="73"/>
                  </a:lnTo>
                  <a:lnTo>
                    <a:pt x="125" y="73"/>
                  </a:lnTo>
                  <a:lnTo>
                    <a:pt x="125" y="73"/>
                  </a:lnTo>
                  <a:lnTo>
                    <a:pt x="127" y="73"/>
                  </a:lnTo>
                  <a:lnTo>
                    <a:pt x="125" y="79"/>
                  </a:lnTo>
                  <a:lnTo>
                    <a:pt x="125" y="81"/>
                  </a:lnTo>
                  <a:lnTo>
                    <a:pt x="123" y="83"/>
                  </a:lnTo>
                  <a:lnTo>
                    <a:pt x="121" y="87"/>
                  </a:lnTo>
                  <a:lnTo>
                    <a:pt x="123" y="87"/>
                  </a:lnTo>
                  <a:lnTo>
                    <a:pt x="127" y="91"/>
                  </a:lnTo>
                  <a:lnTo>
                    <a:pt x="129" y="94"/>
                  </a:lnTo>
                  <a:lnTo>
                    <a:pt x="129" y="94"/>
                  </a:lnTo>
                  <a:lnTo>
                    <a:pt x="125" y="106"/>
                  </a:lnTo>
                  <a:lnTo>
                    <a:pt x="125" y="108"/>
                  </a:lnTo>
                  <a:lnTo>
                    <a:pt x="123" y="106"/>
                  </a:lnTo>
                  <a:lnTo>
                    <a:pt x="121" y="104"/>
                  </a:lnTo>
                  <a:lnTo>
                    <a:pt x="121" y="106"/>
                  </a:lnTo>
                  <a:lnTo>
                    <a:pt x="121" y="106"/>
                  </a:lnTo>
                  <a:lnTo>
                    <a:pt x="121" y="106"/>
                  </a:lnTo>
                  <a:lnTo>
                    <a:pt x="121" y="108"/>
                  </a:lnTo>
                  <a:lnTo>
                    <a:pt x="121" y="110"/>
                  </a:lnTo>
                  <a:lnTo>
                    <a:pt x="118" y="114"/>
                  </a:lnTo>
                  <a:lnTo>
                    <a:pt x="118" y="114"/>
                  </a:lnTo>
                  <a:lnTo>
                    <a:pt x="114" y="114"/>
                  </a:lnTo>
                  <a:lnTo>
                    <a:pt x="104" y="108"/>
                  </a:lnTo>
                  <a:lnTo>
                    <a:pt x="104" y="106"/>
                  </a:lnTo>
                  <a:lnTo>
                    <a:pt x="104" y="104"/>
                  </a:lnTo>
                  <a:lnTo>
                    <a:pt x="104" y="104"/>
                  </a:lnTo>
                  <a:lnTo>
                    <a:pt x="104" y="102"/>
                  </a:lnTo>
                  <a:lnTo>
                    <a:pt x="102" y="102"/>
                  </a:lnTo>
                  <a:lnTo>
                    <a:pt x="100" y="102"/>
                  </a:lnTo>
                  <a:lnTo>
                    <a:pt x="98" y="104"/>
                  </a:lnTo>
                  <a:lnTo>
                    <a:pt x="97" y="106"/>
                  </a:lnTo>
                  <a:lnTo>
                    <a:pt x="91" y="106"/>
                  </a:lnTo>
                  <a:lnTo>
                    <a:pt x="89" y="106"/>
                  </a:lnTo>
                  <a:lnTo>
                    <a:pt x="85" y="104"/>
                  </a:lnTo>
                  <a:lnTo>
                    <a:pt x="83" y="102"/>
                  </a:lnTo>
                  <a:lnTo>
                    <a:pt x="81" y="102"/>
                  </a:lnTo>
                  <a:lnTo>
                    <a:pt x="81" y="100"/>
                  </a:lnTo>
                  <a:lnTo>
                    <a:pt x="83" y="94"/>
                  </a:lnTo>
                  <a:lnTo>
                    <a:pt x="85" y="91"/>
                  </a:lnTo>
                  <a:lnTo>
                    <a:pt x="85" y="89"/>
                  </a:lnTo>
                  <a:lnTo>
                    <a:pt x="87" y="89"/>
                  </a:lnTo>
                  <a:lnTo>
                    <a:pt x="87" y="87"/>
                  </a:lnTo>
                  <a:lnTo>
                    <a:pt x="87" y="87"/>
                  </a:lnTo>
                  <a:lnTo>
                    <a:pt x="87" y="85"/>
                  </a:lnTo>
                  <a:lnTo>
                    <a:pt x="89" y="83"/>
                  </a:lnTo>
                  <a:lnTo>
                    <a:pt x="89" y="81"/>
                  </a:lnTo>
                  <a:lnTo>
                    <a:pt x="91" y="79"/>
                  </a:lnTo>
                  <a:lnTo>
                    <a:pt x="89" y="79"/>
                  </a:lnTo>
                  <a:lnTo>
                    <a:pt x="91" y="75"/>
                  </a:lnTo>
                  <a:lnTo>
                    <a:pt x="91" y="75"/>
                  </a:lnTo>
                  <a:lnTo>
                    <a:pt x="91" y="73"/>
                  </a:lnTo>
                  <a:lnTo>
                    <a:pt x="91" y="71"/>
                  </a:lnTo>
                  <a:lnTo>
                    <a:pt x="91" y="68"/>
                  </a:lnTo>
                  <a:lnTo>
                    <a:pt x="93" y="68"/>
                  </a:lnTo>
                  <a:lnTo>
                    <a:pt x="93" y="66"/>
                  </a:lnTo>
                  <a:lnTo>
                    <a:pt x="95" y="62"/>
                  </a:lnTo>
                  <a:lnTo>
                    <a:pt x="97" y="58"/>
                  </a:lnTo>
                  <a:lnTo>
                    <a:pt x="98" y="56"/>
                  </a:lnTo>
                  <a:lnTo>
                    <a:pt x="98" y="54"/>
                  </a:lnTo>
                  <a:lnTo>
                    <a:pt x="100" y="52"/>
                  </a:lnTo>
                  <a:lnTo>
                    <a:pt x="100" y="48"/>
                  </a:lnTo>
                  <a:lnTo>
                    <a:pt x="100" y="48"/>
                  </a:lnTo>
                  <a:lnTo>
                    <a:pt x="98" y="50"/>
                  </a:lnTo>
                  <a:lnTo>
                    <a:pt x="97" y="50"/>
                  </a:lnTo>
                  <a:lnTo>
                    <a:pt x="95" y="50"/>
                  </a:lnTo>
                  <a:lnTo>
                    <a:pt x="95" y="50"/>
                  </a:lnTo>
                  <a:lnTo>
                    <a:pt x="93" y="48"/>
                  </a:lnTo>
                  <a:lnTo>
                    <a:pt x="93" y="48"/>
                  </a:lnTo>
                  <a:lnTo>
                    <a:pt x="89" y="43"/>
                  </a:lnTo>
                  <a:lnTo>
                    <a:pt x="89" y="39"/>
                  </a:lnTo>
                  <a:lnTo>
                    <a:pt x="89" y="33"/>
                  </a:lnTo>
                  <a:lnTo>
                    <a:pt x="91" y="31"/>
                  </a:lnTo>
                  <a:lnTo>
                    <a:pt x="93" y="25"/>
                  </a:lnTo>
                  <a:lnTo>
                    <a:pt x="91" y="21"/>
                  </a:lnTo>
                  <a:lnTo>
                    <a:pt x="87" y="14"/>
                  </a:lnTo>
                  <a:lnTo>
                    <a:pt x="91" y="10"/>
                  </a:lnTo>
                  <a:lnTo>
                    <a:pt x="93" y="8"/>
                  </a:lnTo>
                  <a:lnTo>
                    <a:pt x="102" y="10"/>
                  </a:lnTo>
                  <a:lnTo>
                    <a:pt x="108" y="16"/>
                  </a:lnTo>
                  <a:lnTo>
                    <a:pt x="112" y="20"/>
                  </a:lnTo>
                  <a:lnTo>
                    <a:pt x="118" y="21"/>
                  </a:lnTo>
                  <a:lnTo>
                    <a:pt x="123" y="27"/>
                  </a:lnTo>
                  <a:lnTo>
                    <a:pt x="127" y="31"/>
                  </a:lnTo>
                  <a:lnTo>
                    <a:pt x="133" y="37"/>
                  </a:lnTo>
                  <a:lnTo>
                    <a:pt x="133" y="37"/>
                  </a:lnTo>
                  <a:close/>
                  <a:moveTo>
                    <a:pt x="219" y="39"/>
                  </a:moveTo>
                  <a:lnTo>
                    <a:pt x="218" y="54"/>
                  </a:lnTo>
                  <a:lnTo>
                    <a:pt x="219" y="66"/>
                  </a:lnTo>
                  <a:lnTo>
                    <a:pt x="216" y="83"/>
                  </a:lnTo>
                  <a:lnTo>
                    <a:pt x="204" y="85"/>
                  </a:lnTo>
                  <a:lnTo>
                    <a:pt x="189" y="100"/>
                  </a:lnTo>
                  <a:lnTo>
                    <a:pt x="175" y="98"/>
                  </a:lnTo>
                  <a:lnTo>
                    <a:pt x="175" y="96"/>
                  </a:lnTo>
                  <a:lnTo>
                    <a:pt x="185" y="92"/>
                  </a:lnTo>
                  <a:lnTo>
                    <a:pt x="191" y="89"/>
                  </a:lnTo>
                  <a:lnTo>
                    <a:pt x="191" y="89"/>
                  </a:lnTo>
                  <a:lnTo>
                    <a:pt x="189" y="87"/>
                  </a:lnTo>
                  <a:lnTo>
                    <a:pt x="189" y="87"/>
                  </a:lnTo>
                  <a:lnTo>
                    <a:pt x="187" y="87"/>
                  </a:lnTo>
                  <a:lnTo>
                    <a:pt x="179" y="89"/>
                  </a:lnTo>
                  <a:lnTo>
                    <a:pt x="177" y="91"/>
                  </a:lnTo>
                  <a:lnTo>
                    <a:pt x="177" y="92"/>
                  </a:lnTo>
                  <a:lnTo>
                    <a:pt x="175" y="92"/>
                  </a:lnTo>
                  <a:lnTo>
                    <a:pt x="175" y="91"/>
                  </a:lnTo>
                  <a:lnTo>
                    <a:pt x="170" y="87"/>
                  </a:lnTo>
                  <a:lnTo>
                    <a:pt x="164" y="75"/>
                  </a:lnTo>
                  <a:lnTo>
                    <a:pt x="164" y="71"/>
                  </a:lnTo>
                  <a:lnTo>
                    <a:pt x="164" y="71"/>
                  </a:lnTo>
                  <a:lnTo>
                    <a:pt x="164" y="71"/>
                  </a:lnTo>
                  <a:lnTo>
                    <a:pt x="164" y="69"/>
                  </a:lnTo>
                  <a:lnTo>
                    <a:pt x="164" y="69"/>
                  </a:lnTo>
                  <a:lnTo>
                    <a:pt x="164" y="66"/>
                  </a:lnTo>
                  <a:lnTo>
                    <a:pt x="164" y="64"/>
                  </a:lnTo>
                  <a:lnTo>
                    <a:pt x="162" y="64"/>
                  </a:lnTo>
                  <a:lnTo>
                    <a:pt x="162" y="60"/>
                  </a:lnTo>
                  <a:lnTo>
                    <a:pt x="162" y="54"/>
                  </a:lnTo>
                  <a:lnTo>
                    <a:pt x="162" y="50"/>
                  </a:lnTo>
                  <a:lnTo>
                    <a:pt x="164" y="50"/>
                  </a:lnTo>
                  <a:lnTo>
                    <a:pt x="168" y="50"/>
                  </a:lnTo>
                  <a:lnTo>
                    <a:pt x="171" y="48"/>
                  </a:lnTo>
                  <a:lnTo>
                    <a:pt x="171" y="43"/>
                  </a:lnTo>
                  <a:lnTo>
                    <a:pt x="171" y="41"/>
                  </a:lnTo>
                  <a:lnTo>
                    <a:pt x="170" y="41"/>
                  </a:lnTo>
                  <a:lnTo>
                    <a:pt x="170" y="41"/>
                  </a:lnTo>
                  <a:lnTo>
                    <a:pt x="166" y="44"/>
                  </a:lnTo>
                  <a:lnTo>
                    <a:pt x="164" y="43"/>
                  </a:lnTo>
                  <a:lnTo>
                    <a:pt x="162" y="41"/>
                  </a:lnTo>
                  <a:lnTo>
                    <a:pt x="160" y="43"/>
                  </a:lnTo>
                  <a:lnTo>
                    <a:pt x="158" y="39"/>
                  </a:lnTo>
                  <a:lnTo>
                    <a:pt x="156" y="35"/>
                  </a:lnTo>
                  <a:lnTo>
                    <a:pt x="154" y="31"/>
                  </a:lnTo>
                  <a:lnTo>
                    <a:pt x="150" y="31"/>
                  </a:lnTo>
                  <a:lnTo>
                    <a:pt x="148" y="31"/>
                  </a:lnTo>
                  <a:lnTo>
                    <a:pt x="148" y="27"/>
                  </a:lnTo>
                  <a:lnTo>
                    <a:pt x="148" y="25"/>
                  </a:lnTo>
                  <a:lnTo>
                    <a:pt x="150" y="25"/>
                  </a:lnTo>
                  <a:lnTo>
                    <a:pt x="148" y="23"/>
                  </a:lnTo>
                  <a:lnTo>
                    <a:pt x="148" y="21"/>
                  </a:lnTo>
                  <a:lnTo>
                    <a:pt x="148" y="21"/>
                  </a:lnTo>
                  <a:lnTo>
                    <a:pt x="141" y="23"/>
                  </a:lnTo>
                  <a:lnTo>
                    <a:pt x="133" y="14"/>
                  </a:lnTo>
                  <a:lnTo>
                    <a:pt x="131" y="10"/>
                  </a:lnTo>
                  <a:lnTo>
                    <a:pt x="150" y="8"/>
                  </a:lnTo>
                  <a:lnTo>
                    <a:pt x="158" y="20"/>
                  </a:lnTo>
                  <a:lnTo>
                    <a:pt x="168" y="16"/>
                  </a:lnTo>
                  <a:lnTo>
                    <a:pt x="175" y="4"/>
                  </a:lnTo>
                  <a:lnTo>
                    <a:pt x="204" y="0"/>
                  </a:lnTo>
                  <a:lnTo>
                    <a:pt x="212" y="16"/>
                  </a:lnTo>
                  <a:lnTo>
                    <a:pt x="219" y="20"/>
                  </a:lnTo>
                  <a:lnTo>
                    <a:pt x="219"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50" name="Freeform 6352"/>
            <p:cNvSpPr>
              <a:spLocks noEditPoints="1"/>
            </p:cNvSpPr>
            <p:nvPr/>
          </p:nvSpPr>
          <p:spPr bwMode="auto">
            <a:xfrm>
              <a:off x="8194676" y="5149850"/>
              <a:ext cx="347663" cy="258763"/>
            </a:xfrm>
            <a:custGeom>
              <a:avLst/>
              <a:gdLst>
                <a:gd name="T0" fmla="*/ 18 w 219"/>
                <a:gd name="T1" fmla="*/ 156 h 163"/>
                <a:gd name="T2" fmla="*/ 16 w 219"/>
                <a:gd name="T3" fmla="*/ 160 h 163"/>
                <a:gd name="T4" fmla="*/ 0 w 219"/>
                <a:gd name="T5" fmla="*/ 160 h 163"/>
                <a:gd name="T6" fmla="*/ 81 w 219"/>
                <a:gd name="T7" fmla="*/ 52 h 163"/>
                <a:gd name="T8" fmla="*/ 85 w 219"/>
                <a:gd name="T9" fmla="*/ 52 h 163"/>
                <a:gd name="T10" fmla="*/ 85 w 219"/>
                <a:gd name="T11" fmla="*/ 46 h 163"/>
                <a:gd name="T12" fmla="*/ 93 w 219"/>
                <a:gd name="T13" fmla="*/ 58 h 163"/>
                <a:gd name="T14" fmla="*/ 87 w 219"/>
                <a:gd name="T15" fmla="*/ 73 h 163"/>
                <a:gd name="T16" fmla="*/ 70 w 219"/>
                <a:gd name="T17" fmla="*/ 85 h 163"/>
                <a:gd name="T18" fmla="*/ 66 w 219"/>
                <a:gd name="T19" fmla="*/ 96 h 163"/>
                <a:gd name="T20" fmla="*/ 54 w 219"/>
                <a:gd name="T21" fmla="*/ 121 h 163"/>
                <a:gd name="T22" fmla="*/ 47 w 219"/>
                <a:gd name="T23" fmla="*/ 129 h 163"/>
                <a:gd name="T24" fmla="*/ 37 w 219"/>
                <a:gd name="T25" fmla="*/ 133 h 163"/>
                <a:gd name="T26" fmla="*/ 39 w 219"/>
                <a:gd name="T27" fmla="*/ 117 h 163"/>
                <a:gd name="T28" fmla="*/ 29 w 219"/>
                <a:gd name="T29" fmla="*/ 125 h 163"/>
                <a:gd name="T30" fmla="*/ 25 w 219"/>
                <a:gd name="T31" fmla="*/ 146 h 163"/>
                <a:gd name="T32" fmla="*/ 22 w 219"/>
                <a:gd name="T33" fmla="*/ 135 h 163"/>
                <a:gd name="T34" fmla="*/ 29 w 219"/>
                <a:gd name="T35" fmla="*/ 104 h 163"/>
                <a:gd name="T36" fmla="*/ 45 w 219"/>
                <a:gd name="T37" fmla="*/ 87 h 163"/>
                <a:gd name="T38" fmla="*/ 45 w 219"/>
                <a:gd name="T39" fmla="*/ 83 h 163"/>
                <a:gd name="T40" fmla="*/ 54 w 219"/>
                <a:gd name="T41" fmla="*/ 92 h 163"/>
                <a:gd name="T42" fmla="*/ 45 w 219"/>
                <a:gd name="T43" fmla="*/ 50 h 163"/>
                <a:gd name="T44" fmla="*/ 62 w 219"/>
                <a:gd name="T45" fmla="*/ 21 h 163"/>
                <a:gd name="T46" fmla="*/ 72 w 219"/>
                <a:gd name="T47" fmla="*/ 31 h 163"/>
                <a:gd name="T48" fmla="*/ 70 w 219"/>
                <a:gd name="T49" fmla="*/ 21 h 163"/>
                <a:gd name="T50" fmla="*/ 79 w 219"/>
                <a:gd name="T51" fmla="*/ 25 h 163"/>
                <a:gd name="T52" fmla="*/ 154 w 219"/>
                <a:gd name="T53" fmla="*/ 54 h 163"/>
                <a:gd name="T54" fmla="*/ 156 w 219"/>
                <a:gd name="T55" fmla="*/ 77 h 163"/>
                <a:gd name="T56" fmla="*/ 166 w 219"/>
                <a:gd name="T57" fmla="*/ 102 h 163"/>
                <a:gd name="T58" fmla="*/ 164 w 219"/>
                <a:gd name="T59" fmla="*/ 110 h 163"/>
                <a:gd name="T60" fmla="*/ 160 w 219"/>
                <a:gd name="T61" fmla="*/ 117 h 163"/>
                <a:gd name="T62" fmla="*/ 143 w 219"/>
                <a:gd name="T63" fmla="*/ 119 h 163"/>
                <a:gd name="T64" fmla="*/ 133 w 219"/>
                <a:gd name="T65" fmla="*/ 98 h 163"/>
                <a:gd name="T66" fmla="*/ 129 w 219"/>
                <a:gd name="T67" fmla="*/ 69 h 163"/>
                <a:gd name="T68" fmla="*/ 121 w 219"/>
                <a:gd name="T69" fmla="*/ 69 h 163"/>
                <a:gd name="T70" fmla="*/ 125 w 219"/>
                <a:gd name="T71" fmla="*/ 73 h 163"/>
                <a:gd name="T72" fmla="*/ 127 w 219"/>
                <a:gd name="T73" fmla="*/ 91 h 163"/>
                <a:gd name="T74" fmla="*/ 121 w 219"/>
                <a:gd name="T75" fmla="*/ 106 h 163"/>
                <a:gd name="T76" fmla="*/ 114 w 219"/>
                <a:gd name="T77" fmla="*/ 114 h 163"/>
                <a:gd name="T78" fmla="*/ 100 w 219"/>
                <a:gd name="T79" fmla="*/ 102 h 163"/>
                <a:gd name="T80" fmla="*/ 81 w 219"/>
                <a:gd name="T81" fmla="*/ 102 h 163"/>
                <a:gd name="T82" fmla="*/ 87 w 219"/>
                <a:gd name="T83" fmla="*/ 87 h 163"/>
                <a:gd name="T84" fmla="*/ 91 w 219"/>
                <a:gd name="T85" fmla="*/ 75 h 163"/>
                <a:gd name="T86" fmla="*/ 97 w 219"/>
                <a:gd name="T87" fmla="*/ 58 h 163"/>
                <a:gd name="T88" fmla="*/ 97 w 219"/>
                <a:gd name="T89" fmla="*/ 50 h 163"/>
                <a:gd name="T90" fmla="*/ 89 w 219"/>
                <a:gd name="T91" fmla="*/ 33 h 163"/>
                <a:gd name="T92" fmla="*/ 102 w 219"/>
                <a:gd name="T93" fmla="*/ 10 h 163"/>
                <a:gd name="T94" fmla="*/ 133 w 219"/>
                <a:gd name="T95" fmla="*/ 37 h 163"/>
                <a:gd name="T96" fmla="*/ 175 w 219"/>
                <a:gd name="T97" fmla="*/ 98 h 163"/>
                <a:gd name="T98" fmla="*/ 187 w 219"/>
                <a:gd name="T99" fmla="*/ 87 h 163"/>
                <a:gd name="T100" fmla="*/ 164 w 219"/>
                <a:gd name="T101" fmla="*/ 75 h 163"/>
                <a:gd name="T102" fmla="*/ 164 w 219"/>
                <a:gd name="T103" fmla="*/ 64 h 163"/>
                <a:gd name="T104" fmla="*/ 171 w 219"/>
                <a:gd name="T105" fmla="*/ 48 h 163"/>
                <a:gd name="T106" fmla="*/ 162 w 219"/>
                <a:gd name="T107" fmla="*/ 41 h 163"/>
                <a:gd name="T108" fmla="*/ 148 w 219"/>
                <a:gd name="T109" fmla="*/ 27 h 163"/>
                <a:gd name="T110" fmla="*/ 133 w 219"/>
                <a:gd name="T111" fmla="*/ 14 h 163"/>
                <a:gd name="T112" fmla="*/ 212 w 219"/>
                <a:gd name="T113" fmla="*/ 1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9" h="163">
                  <a:moveTo>
                    <a:pt x="6" y="150"/>
                  </a:moveTo>
                  <a:lnTo>
                    <a:pt x="6" y="150"/>
                  </a:lnTo>
                  <a:lnTo>
                    <a:pt x="10" y="152"/>
                  </a:lnTo>
                  <a:lnTo>
                    <a:pt x="10" y="152"/>
                  </a:lnTo>
                  <a:lnTo>
                    <a:pt x="12" y="156"/>
                  </a:lnTo>
                  <a:lnTo>
                    <a:pt x="16" y="156"/>
                  </a:lnTo>
                  <a:lnTo>
                    <a:pt x="18" y="156"/>
                  </a:lnTo>
                  <a:lnTo>
                    <a:pt x="20" y="158"/>
                  </a:lnTo>
                  <a:lnTo>
                    <a:pt x="20" y="158"/>
                  </a:lnTo>
                  <a:lnTo>
                    <a:pt x="20" y="160"/>
                  </a:lnTo>
                  <a:lnTo>
                    <a:pt x="18" y="160"/>
                  </a:lnTo>
                  <a:lnTo>
                    <a:pt x="18" y="160"/>
                  </a:lnTo>
                  <a:lnTo>
                    <a:pt x="18" y="160"/>
                  </a:lnTo>
                  <a:lnTo>
                    <a:pt x="16" y="160"/>
                  </a:lnTo>
                  <a:lnTo>
                    <a:pt x="12" y="160"/>
                  </a:lnTo>
                  <a:lnTo>
                    <a:pt x="10" y="162"/>
                  </a:lnTo>
                  <a:lnTo>
                    <a:pt x="8" y="162"/>
                  </a:lnTo>
                  <a:lnTo>
                    <a:pt x="4" y="163"/>
                  </a:lnTo>
                  <a:lnTo>
                    <a:pt x="4" y="163"/>
                  </a:lnTo>
                  <a:lnTo>
                    <a:pt x="0" y="162"/>
                  </a:lnTo>
                  <a:lnTo>
                    <a:pt x="0" y="160"/>
                  </a:lnTo>
                  <a:lnTo>
                    <a:pt x="2" y="154"/>
                  </a:lnTo>
                  <a:lnTo>
                    <a:pt x="6" y="150"/>
                  </a:lnTo>
                  <a:moveTo>
                    <a:pt x="79" y="25"/>
                  </a:moveTo>
                  <a:lnTo>
                    <a:pt x="81" y="31"/>
                  </a:lnTo>
                  <a:lnTo>
                    <a:pt x="81" y="43"/>
                  </a:lnTo>
                  <a:lnTo>
                    <a:pt x="81" y="46"/>
                  </a:lnTo>
                  <a:lnTo>
                    <a:pt x="81" y="52"/>
                  </a:lnTo>
                  <a:lnTo>
                    <a:pt x="77" y="54"/>
                  </a:lnTo>
                  <a:lnTo>
                    <a:pt x="77" y="56"/>
                  </a:lnTo>
                  <a:lnTo>
                    <a:pt x="79" y="58"/>
                  </a:lnTo>
                  <a:lnTo>
                    <a:pt x="81" y="58"/>
                  </a:lnTo>
                  <a:lnTo>
                    <a:pt x="83" y="58"/>
                  </a:lnTo>
                  <a:lnTo>
                    <a:pt x="85" y="54"/>
                  </a:lnTo>
                  <a:lnTo>
                    <a:pt x="85" y="52"/>
                  </a:lnTo>
                  <a:lnTo>
                    <a:pt x="85" y="50"/>
                  </a:lnTo>
                  <a:lnTo>
                    <a:pt x="85" y="50"/>
                  </a:lnTo>
                  <a:lnTo>
                    <a:pt x="85" y="50"/>
                  </a:lnTo>
                  <a:lnTo>
                    <a:pt x="85" y="50"/>
                  </a:lnTo>
                  <a:lnTo>
                    <a:pt x="85" y="48"/>
                  </a:lnTo>
                  <a:lnTo>
                    <a:pt x="85" y="48"/>
                  </a:lnTo>
                  <a:lnTo>
                    <a:pt x="85" y="46"/>
                  </a:lnTo>
                  <a:lnTo>
                    <a:pt x="87" y="48"/>
                  </a:lnTo>
                  <a:lnTo>
                    <a:pt x="89" y="48"/>
                  </a:lnTo>
                  <a:lnTo>
                    <a:pt x="89" y="50"/>
                  </a:lnTo>
                  <a:lnTo>
                    <a:pt x="93" y="54"/>
                  </a:lnTo>
                  <a:lnTo>
                    <a:pt x="93" y="56"/>
                  </a:lnTo>
                  <a:lnTo>
                    <a:pt x="93" y="58"/>
                  </a:lnTo>
                  <a:lnTo>
                    <a:pt x="93" y="58"/>
                  </a:lnTo>
                  <a:lnTo>
                    <a:pt x="89" y="62"/>
                  </a:lnTo>
                  <a:lnTo>
                    <a:pt x="89" y="62"/>
                  </a:lnTo>
                  <a:lnTo>
                    <a:pt x="89" y="66"/>
                  </a:lnTo>
                  <a:lnTo>
                    <a:pt x="87" y="66"/>
                  </a:lnTo>
                  <a:lnTo>
                    <a:pt x="87" y="68"/>
                  </a:lnTo>
                  <a:lnTo>
                    <a:pt x="89" y="69"/>
                  </a:lnTo>
                  <a:lnTo>
                    <a:pt x="87" y="73"/>
                  </a:lnTo>
                  <a:lnTo>
                    <a:pt x="87" y="75"/>
                  </a:lnTo>
                  <a:lnTo>
                    <a:pt x="87" y="79"/>
                  </a:lnTo>
                  <a:lnTo>
                    <a:pt x="85" y="81"/>
                  </a:lnTo>
                  <a:lnTo>
                    <a:pt x="85" y="81"/>
                  </a:lnTo>
                  <a:lnTo>
                    <a:pt x="83" y="83"/>
                  </a:lnTo>
                  <a:lnTo>
                    <a:pt x="75" y="79"/>
                  </a:lnTo>
                  <a:lnTo>
                    <a:pt x="70" y="85"/>
                  </a:lnTo>
                  <a:lnTo>
                    <a:pt x="68" y="89"/>
                  </a:lnTo>
                  <a:lnTo>
                    <a:pt x="68" y="91"/>
                  </a:lnTo>
                  <a:lnTo>
                    <a:pt x="68" y="92"/>
                  </a:lnTo>
                  <a:lnTo>
                    <a:pt x="68" y="98"/>
                  </a:lnTo>
                  <a:lnTo>
                    <a:pt x="68" y="98"/>
                  </a:lnTo>
                  <a:lnTo>
                    <a:pt x="68" y="98"/>
                  </a:lnTo>
                  <a:lnTo>
                    <a:pt x="66" y="96"/>
                  </a:lnTo>
                  <a:lnTo>
                    <a:pt x="64" y="96"/>
                  </a:lnTo>
                  <a:lnTo>
                    <a:pt x="58" y="102"/>
                  </a:lnTo>
                  <a:lnTo>
                    <a:pt x="60" y="106"/>
                  </a:lnTo>
                  <a:lnTo>
                    <a:pt x="62" y="108"/>
                  </a:lnTo>
                  <a:lnTo>
                    <a:pt x="64" y="110"/>
                  </a:lnTo>
                  <a:lnTo>
                    <a:pt x="62" y="112"/>
                  </a:lnTo>
                  <a:lnTo>
                    <a:pt x="54" y="121"/>
                  </a:lnTo>
                  <a:lnTo>
                    <a:pt x="50" y="125"/>
                  </a:lnTo>
                  <a:lnTo>
                    <a:pt x="50" y="125"/>
                  </a:lnTo>
                  <a:lnTo>
                    <a:pt x="49" y="123"/>
                  </a:lnTo>
                  <a:lnTo>
                    <a:pt x="49" y="123"/>
                  </a:lnTo>
                  <a:lnTo>
                    <a:pt x="47" y="125"/>
                  </a:lnTo>
                  <a:lnTo>
                    <a:pt x="47" y="125"/>
                  </a:lnTo>
                  <a:lnTo>
                    <a:pt x="47" y="129"/>
                  </a:lnTo>
                  <a:lnTo>
                    <a:pt x="41" y="139"/>
                  </a:lnTo>
                  <a:lnTo>
                    <a:pt x="39" y="140"/>
                  </a:lnTo>
                  <a:lnTo>
                    <a:pt x="39" y="139"/>
                  </a:lnTo>
                  <a:lnTo>
                    <a:pt x="37" y="139"/>
                  </a:lnTo>
                  <a:lnTo>
                    <a:pt x="37" y="137"/>
                  </a:lnTo>
                  <a:lnTo>
                    <a:pt x="37" y="135"/>
                  </a:lnTo>
                  <a:lnTo>
                    <a:pt x="37" y="133"/>
                  </a:lnTo>
                  <a:lnTo>
                    <a:pt x="39" y="131"/>
                  </a:lnTo>
                  <a:lnTo>
                    <a:pt x="39" y="129"/>
                  </a:lnTo>
                  <a:lnTo>
                    <a:pt x="41" y="127"/>
                  </a:lnTo>
                  <a:lnTo>
                    <a:pt x="43" y="123"/>
                  </a:lnTo>
                  <a:lnTo>
                    <a:pt x="43" y="119"/>
                  </a:lnTo>
                  <a:lnTo>
                    <a:pt x="41" y="117"/>
                  </a:lnTo>
                  <a:lnTo>
                    <a:pt x="39" y="117"/>
                  </a:lnTo>
                  <a:lnTo>
                    <a:pt x="39" y="119"/>
                  </a:lnTo>
                  <a:lnTo>
                    <a:pt x="35" y="123"/>
                  </a:lnTo>
                  <a:lnTo>
                    <a:pt x="31" y="123"/>
                  </a:lnTo>
                  <a:lnTo>
                    <a:pt x="31" y="123"/>
                  </a:lnTo>
                  <a:lnTo>
                    <a:pt x="29" y="123"/>
                  </a:lnTo>
                  <a:lnTo>
                    <a:pt x="29" y="123"/>
                  </a:lnTo>
                  <a:lnTo>
                    <a:pt x="29" y="125"/>
                  </a:lnTo>
                  <a:lnTo>
                    <a:pt x="33" y="127"/>
                  </a:lnTo>
                  <a:lnTo>
                    <a:pt x="33" y="127"/>
                  </a:lnTo>
                  <a:lnTo>
                    <a:pt x="29" y="137"/>
                  </a:lnTo>
                  <a:lnTo>
                    <a:pt x="29" y="137"/>
                  </a:lnTo>
                  <a:lnTo>
                    <a:pt x="29" y="140"/>
                  </a:lnTo>
                  <a:lnTo>
                    <a:pt x="25" y="144"/>
                  </a:lnTo>
                  <a:lnTo>
                    <a:pt x="25" y="146"/>
                  </a:lnTo>
                  <a:lnTo>
                    <a:pt x="24" y="146"/>
                  </a:lnTo>
                  <a:lnTo>
                    <a:pt x="24" y="146"/>
                  </a:lnTo>
                  <a:lnTo>
                    <a:pt x="24" y="142"/>
                  </a:lnTo>
                  <a:lnTo>
                    <a:pt x="24" y="139"/>
                  </a:lnTo>
                  <a:lnTo>
                    <a:pt x="24" y="137"/>
                  </a:lnTo>
                  <a:lnTo>
                    <a:pt x="22" y="135"/>
                  </a:lnTo>
                  <a:lnTo>
                    <a:pt x="22" y="135"/>
                  </a:lnTo>
                  <a:lnTo>
                    <a:pt x="22" y="127"/>
                  </a:lnTo>
                  <a:lnTo>
                    <a:pt x="22" y="125"/>
                  </a:lnTo>
                  <a:lnTo>
                    <a:pt x="25" y="125"/>
                  </a:lnTo>
                  <a:lnTo>
                    <a:pt x="27" y="121"/>
                  </a:lnTo>
                  <a:lnTo>
                    <a:pt x="27" y="114"/>
                  </a:lnTo>
                  <a:lnTo>
                    <a:pt x="31" y="108"/>
                  </a:lnTo>
                  <a:lnTo>
                    <a:pt x="29" y="104"/>
                  </a:lnTo>
                  <a:lnTo>
                    <a:pt x="29" y="104"/>
                  </a:lnTo>
                  <a:lnTo>
                    <a:pt x="29" y="102"/>
                  </a:lnTo>
                  <a:lnTo>
                    <a:pt x="33" y="94"/>
                  </a:lnTo>
                  <a:lnTo>
                    <a:pt x="39" y="92"/>
                  </a:lnTo>
                  <a:lnTo>
                    <a:pt x="43" y="91"/>
                  </a:lnTo>
                  <a:lnTo>
                    <a:pt x="45" y="89"/>
                  </a:lnTo>
                  <a:lnTo>
                    <a:pt x="45" y="87"/>
                  </a:lnTo>
                  <a:lnTo>
                    <a:pt x="45" y="85"/>
                  </a:lnTo>
                  <a:lnTo>
                    <a:pt x="43" y="83"/>
                  </a:lnTo>
                  <a:lnTo>
                    <a:pt x="41" y="83"/>
                  </a:lnTo>
                  <a:lnTo>
                    <a:pt x="43" y="81"/>
                  </a:lnTo>
                  <a:lnTo>
                    <a:pt x="43" y="81"/>
                  </a:lnTo>
                  <a:lnTo>
                    <a:pt x="45" y="81"/>
                  </a:lnTo>
                  <a:lnTo>
                    <a:pt x="45" y="83"/>
                  </a:lnTo>
                  <a:lnTo>
                    <a:pt x="45" y="85"/>
                  </a:lnTo>
                  <a:lnTo>
                    <a:pt x="45" y="87"/>
                  </a:lnTo>
                  <a:lnTo>
                    <a:pt x="47" y="91"/>
                  </a:lnTo>
                  <a:lnTo>
                    <a:pt x="50" y="96"/>
                  </a:lnTo>
                  <a:lnTo>
                    <a:pt x="52" y="96"/>
                  </a:lnTo>
                  <a:lnTo>
                    <a:pt x="52" y="94"/>
                  </a:lnTo>
                  <a:lnTo>
                    <a:pt x="54" y="92"/>
                  </a:lnTo>
                  <a:lnTo>
                    <a:pt x="54" y="85"/>
                  </a:lnTo>
                  <a:lnTo>
                    <a:pt x="50" y="81"/>
                  </a:lnTo>
                  <a:lnTo>
                    <a:pt x="47" y="69"/>
                  </a:lnTo>
                  <a:lnTo>
                    <a:pt x="47" y="66"/>
                  </a:lnTo>
                  <a:lnTo>
                    <a:pt x="49" y="60"/>
                  </a:lnTo>
                  <a:lnTo>
                    <a:pt x="49" y="56"/>
                  </a:lnTo>
                  <a:lnTo>
                    <a:pt x="45" y="50"/>
                  </a:lnTo>
                  <a:lnTo>
                    <a:pt x="47" y="43"/>
                  </a:lnTo>
                  <a:lnTo>
                    <a:pt x="50" y="27"/>
                  </a:lnTo>
                  <a:lnTo>
                    <a:pt x="52" y="27"/>
                  </a:lnTo>
                  <a:lnTo>
                    <a:pt x="52" y="25"/>
                  </a:lnTo>
                  <a:lnTo>
                    <a:pt x="56" y="23"/>
                  </a:lnTo>
                  <a:lnTo>
                    <a:pt x="60" y="21"/>
                  </a:lnTo>
                  <a:lnTo>
                    <a:pt x="62" y="21"/>
                  </a:lnTo>
                  <a:lnTo>
                    <a:pt x="64" y="21"/>
                  </a:lnTo>
                  <a:lnTo>
                    <a:pt x="64" y="23"/>
                  </a:lnTo>
                  <a:lnTo>
                    <a:pt x="68" y="31"/>
                  </a:lnTo>
                  <a:lnTo>
                    <a:pt x="68" y="31"/>
                  </a:lnTo>
                  <a:lnTo>
                    <a:pt x="70" y="33"/>
                  </a:lnTo>
                  <a:lnTo>
                    <a:pt x="72" y="33"/>
                  </a:lnTo>
                  <a:lnTo>
                    <a:pt x="72" y="31"/>
                  </a:lnTo>
                  <a:lnTo>
                    <a:pt x="72" y="29"/>
                  </a:lnTo>
                  <a:lnTo>
                    <a:pt x="70" y="27"/>
                  </a:lnTo>
                  <a:lnTo>
                    <a:pt x="68" y="25"/>
                  </a:lnTo>
                  <a:lnTo>
                    <a:pt x="66" y="20"/>
                  </a:lnTo>
                  <a:lnTo>
                    <a:pt x="66" y="20"/>
                  </a:lnTo>
                  <a:lnTo>
                    <a:pt x="68" y="20"/>
                  </a:lnTo>
                  <a:lnTo>
                    <a:pt x="70" y="21"/>
                  </a:lnTo>
                  <a:lnTo>
                    <a:pt x="72" y="25"/>
                  </a:lnTo>
                  <a:lnTo>
                    <a:pt x="73" y="25"/>
                  </a:lnTo>
                  <a:lnTo>
                    <a:pt x="75" y="23"/>
                  </a:lnTo>
                  <a:lnTo>
                    <a:pt x="75" y="21"/>
                  </a:lnTo>
                  <a:lnTo>
                    <a:pt x="77" y="21"/>
                  </a:lnTo>
                  <a:lnTo>
                    <a:pt x="77" y="21"/>
                  </a:lnTo>
                  <a:lnTo>
                    <a:pt x="79" y="25"/>
                  </a:lnTo>
                  <a:moveTo>
                    <a:pt x="133" y="37"/>
                  </a:moveTo>
                  <a:lnTo>
                    <a:pt x="133" y="37"/>
                  </a:lnTo>
                  <a:lnTo>
                    <a:pt x="135" y="37"/>
                  </a:lnTo>
                  <a:lnTo>
                    <a:pt x="135" y="37"/>
                  </a:lnTo>
                  <a:lnTo>
                    <a:pt x="137" y="37"/>
                  </a:lnTo>
                  <a:lnTo>
                    <a:pt x="150" y="43"/>
                  </a:lnTo>
                  <a:lnTo>
                    <a:pt x="154" y="54"/>
                  </a:lnTo>
                  <a:lnTo>
                    <a:pt x="154" y="58"/>
                  </a:lnTo>
                  <a:lnTo>
                    <a:pt x="154" y="66"/>
                  </a:lnTo>
                  <a:lnTo>
                    <a:pt x="152" y="69"/>
                  </a:lnTo>
                  <a:lnTo>
                    <a:pt x="152" y="71"/>
                  </a:lnTo>
                  <a:lnTo>
                    <a:pt x="152" y="75"/>
                  </a:lnTo>
                  <a:lnTo>
                    <a:pt x="154" y="77"/>
                  </a:lnTo>
                  <a:lnTo>
                    <a:pt x="156" y="77"/>
                  </a:lnTo>
                  <a:lnTo>
                    <a:pt x="158" y="79"/>
                  </a:lnTo>
                  <a:lnTo>
                    <a:pt x="160" y="87"/>
                  </a:lnTo>
                  <a:lnTo>
                    <a:pt x="160" y="91"/>
                  </a:lnTo>
                  <a:lnTo>
                    <a:pt x="160" y="92"/>
                  </a:lnTo>
                  <a:lnTo>
                    <a:pt x="164" y="98"/>
                  </a:lnTo>
                  <a:lnTo>
                    <a:pt x="166" y="102"/>
                  </a:lnTo>
                  <a:lnTo>
                    <a:pt x="166" y="102"/>
                  </a:lnTo>
                  <a:lnTo>
                    <a:pt x="166" y="102"/>
                  </a:lnTo>
                  <a:lnTo>
                    <a:pt x="164" y="104"/>
                  </a:lnTo>
                  <a:lnTo>
                    <a:pt x="164" y="104"/>
                  </a:lnTo>
                  <a:lnTo>
                    <a:pt x="164" y="104"/>
                  </a:lnTo>
                  <a:lnTo>
                    <a:pt x="164" y="106"/>
                  </a:lnTo>
                  <a:lnTo>
                    <a:pt x="164" y="108"/>
                  </a:lnTo>
                  <a:lnTo>
                    <a:pt x="164" y="110"/>
                  </a:lnTo>
                  <a:lnTo>
                    <a:pt x="166" y="110"/>
                  </a:lnTo>
                  <a:lnTo>
                    <a:pt x="166" y="112"/>
                  </a:lnTo>
                  <a:lnTo>
                    <a:pt x="168" y="112"/>
                  </a:lnTo>
                  <a:lnTo>
                    <a:pt x="168" y="112"/>
                  </a:lnTo>
                  <a:lnTo>
                    <a:pt x="168" y="114"/>
                  </a:lnTo>
                  <a:lnTo>
                    <a:pt x="166" y="116"/>
                  </a:lnTo>
                  <a:lnTo>
                    <a:pt x="160" y="117"/>
                  </a:lnTo>
                  <a:lnTo>
                    <a:pt x="158" y="117"/>
                  </a:lnTo>
                  <a:lnTo>
                    <a:pt x="158" y="116"/>
                  </a:lnTo>
                  <a:lnTo>
                    <a:pt x="156" y="116"/>
                  </a:lnTo>
                  <a:lnTo>
                    <a:pt x="152" y="117"/>
                  </a:lnTo>
                  <a:lnTo>
                    <a:pt x="150" y="119"/>
                  </a:lnTo>
                  <a:lnTo>
                    <a:pt x="145" y="119"/>
                  </a:lnTo>
                  <a:lnTo>
                    <a:pt x="143" y="119"/>
                  </a:lnTo>
                  <a:lnTo>
                    <a:pt x="139" y="116"/>
                  </a:lnTo>
                  <a:lnTo>
                    <a:pt x="131" y="112"/>
                  </a:lnTo>
                  <a:lnTo>
                    <a:pt x="131" y="112"/>
                  </a:lnTo>
                  <a:lnTo>
                    <a:pt x="127" y="110"/>
                  </a:lnTo>
                  <a:lnTo>
                    <a:pt x="127" y="104"/>
                  </a:lnTo>
                  <a:lnTo>
                    <a:pt x="129" y="100"/>
                  </a:lnTo>
                  <a:lnTo>
                    <a:pt x="133" y="98"/>
                  </a:lnTo>
                  <a:lnTo>
                    <a:pt x="131" y="87"/>
                  </a:lnTo>
                  <a:lnTo>
                    <a:pt x="129" y="85"/>
                  </a:lnTo>
                  <a:lnTo>
                    <a:pt x="129" y="81"/>
                  </a:lnTo>
                  <a:lnTo>
                    <a:pt x="129" y="75"/>
                  </a:lnTo>
                  <a:lnTo>
                    <a:pt x="129" y="73"/>
                  </a:lnTo>
                  <a:lnTo>
                    <a:pt x="129" y="71"/>
                  </a:lnTo>
                  <a:lnTo>
                    <a:pt x="129" y="69"/>
                  </a:lnTo>
                  <a:lnTo>
                    <a:pt x="129" y="69"/>
                  </a:lnTo>
                  <a:lnTo>
                    <a:pt x="129" y="68"/>
                  </a:lnTo>
                  <a:lnTo>
                    <a:pt x="129" y="64"/>
                  </a:lnTo>
                  <a:lnTo>
                    <a:pt x="127" y="64"/>
                  </a:lnTo>
                  <a:lnTo>
                    <a:pt x="123" y="66"/>
                  </a:lnTo>
                  <a:lnTo>
                    <a:pt x="121" y="68"/>
                  </a:lnTo>
                  <a:lnTo>
                    <a:pt x="121" y="69"/>
                  </a:lnTo>
                  <a:lnTo>
                    <a:pt x="121" y="73"/>
                  </a:lnTo>
                  <a:lnTo>
                    <a:pt x="121" y="73"/>
                  </a:lnTo>
                  <a:lnTo>
                    <a:pt x="123" y="75"/>
                  </a:lnTo>
                  <a:lnTo>
                    <a:pt x="125" y="75"/>
                  </a:lnTo>
                  <a:lnTo>
                    <a:pt x="125" y="73"/>
                  </a:lnTo>
                  <a:lnTo>
                    <a:pt x="125" y="73"/>
                  </a:lnTo>
                  <a:lnTo>
                    <a:pt x="125" y="73"/>
                  </a:lnTo>
                  <a:lnTo>
                    <a:pt x="127" y="73"/>
                  </a:lnTo>
                  <a:lnTo>
                    <a:pt x="125" y="79"/>
                  </a:lnTo>
                  <a:lnTo>
                    <a:pt x="125" y="81"/>
                  </a:lnTo>
                  <a:lnTo>
                    <a:pt x="123" y="83"/>
                  </a:lnTo>
                  <a:lnTo>
                    <a:pt x="121" y="87"/>
                  </a:lnTo>
                  <a:lnTo>
                    <a:pt x="123" y="87"/>
                  </a:lnTo>
                  <a:lnTo>
                    <a:pt x="127" y="91"/>
                  </a:lnTo>
                  <a:lnTo>
                    <a:pt x="129" y="94"/>
                  </a:lnTo>
                  <a:lnTo>
                    <a:pt x="129" y="94"/>
                  </a:lnTo>
                  <a:lnTo>
                    <a:pt x="125" y="106"/>
                  </a:lnTo>
                  <a:lnTo>
                    <a:pt x="125" y="108"/>
                  </a:lnTo>
                  <a:lnTo>
                    <a:pt x="123" y="106"/>
                  </a:lnTo>
                  <a:lnTo>
                    <a:pt x="121" y="104"/>
                  </a:lnTo>
                  <a:lnTo>
                    <a:pt x="121" y="106"/>
                  </a:lnTo>
                  <a:lnTo>
                    <a:pt x="121" y="106"/>
                  </a:lnTo>
                  <a:lnTo>
                    <a:pt x="121" y="106"/>
                  </a:lnTo>
                  <a:lnTo>
                    <a:pt x="121" y="108"/>
                  </a:lnTo>
                  <a:lnTo>
                    <a:pt x="121" y="110"/>
                  </a:lnTo>
                  <a:lnTo>
                    <a:pt x="118" y="114"/>
                  </a:lnTo>
                  <a:lnTo>
                    <a:pt x="118" y="114"/>
                  </a:lnTo>
                  <a:lnTo>
                    <a:pt x="114" y="114"/>
                  </a:lnTo>
                  <a:lnTo>
                    <a:pt x="104" y="108"/>
                  </a:lnTo>
                  <a:lnTo>
                    <a:pt x="104" y="106"/>
                  </a:lnTo>
                  <a:lnTo>
                    <a:pt x="104" y="104"/>
                  </a:lnTo>
                  <a:lnTo>
                    <a:pt x="104" y="104"/>
                  </a:lnTo>
                  <a:lnTo>
                    <a:pt x="104" y="102"/>
                  </a:lnTo>
                  <a:lnTo>
                    <a:pt x="102" y="102"/>
                  </a:lnTo>
                  <a:lnTo>
                    <a:pt x="100" y="102"/>
                  </a:lnTo>
                  <a:lnTo>
                    <a:pt x="98" y="104"/>
                  </a:lnTo>
                  <a:lnTo>
                    <a:pt x="97" y="106"/>
                  </a:lnTo>
                  <a:lnTo>
                    <a:pt x="91" y="106"/>
                  </a:lnTo>
                  <a:lnTo>
                    <a:pt x="89" y="106"/>
                  </a:lnTo>
                  <a:lnTo>
                    <a:pt x="85" y="104"/>
                  </a:lnTo>
                  <a:lnTo>
                    <a:pt x="83" y="102"/>
                  </a:lnTo>
                  <a:lnTo>
                    <a:pt x="81" y="102"/>
                  </a:lnTo>
                  <a:lnTo>
                    <a:pt x="81" y="100"/>
                  </a:lnTo>
                  <a:lnTo>
                    <a:pt x="83" y="94"/>
                  </a:lnTo>
                  <a:lnTo>
                    <a:pt x="85" y="91"/>
                  </a:lnTo>
                  <a:lnTo>
                    <a:pt x="85" y="89"/>
                  </a:lnTo>
                  <a:lnTo>
                    <a:pt x="87" y="89"/>
                  </a:lnTo>
                  <a:lnTo>
                    <a:pt x="87" y="87"/>
                  </a:lnTo>
                  <a:lnTo>
                    <a:pt x="87" y="87"/>
                  </a:lnTo>
                  <a:lnTo>
                    <a:pt x="87" y="85"/>
                  </a:lnTo>
                  <a:lnTo>
                    <a:pt x="89" y="83"/>
                  </a:lnTo>
                  <a:lnTo>
                    <a:pt x="89" y="81"/>
                  </a:lnTo>
                  <a:lnTo>
                    <a:pt x="91" y="79"/>
                  </a:lnTo>
                  <a:lnTo>
                    <a:pt x="89" y="79"/>
                  </a:lnTo>
                  <a:lnTo>
                    <a:pt x="91" y="75"/>
                  </a:lnTo>
                  <a:lnTo>
                    <a:pt x="91" y="75"/>
                  </a:lnTo>
                  <a:lnTo>
                    <a:pt x="91" y="73"/>
                  </a:lnTo>
                  <a:lnTo>
                    <a:pt x="91" y="71"/>
                  </a:lnTo>
                  <a:lnTo>
                    <a:pt x="91" y="68"/>
                  </a:lnTo>
                  <a:lnTo>
                    <a:pt x="93" y="68"/>
                  </a:lnTo>
                  <a:lnTo>
                    <a:pt x="93" y="66"/>
                  </a:lnTo>
                  <a:lnTo>
                    <a:pt x="95" y="62"/>
                  </a:lnTo>
                  <a:lnTo>
                    <a:pt x="97" y="58"/>
                  </a:lnTo>
                  <a:lnTo>
                    <a:pt x="98" y="56"/>
                  </a:lnTo>
                  <a:lnTo>
                    <a:pt x="98" y="54"/>
                  </a:lnTo>
                  <a:lnTo>
                    <a:pt x="100" y="52"/>
                  </a:lnTo>
                  <a:lnTo>
                    <a:pt x="100" y="48"/>
                  </a:lnTo>
                  <a:lnTo>
                    <a:pt x="100" y="48"/>
                  </a:lnTo>
                  <a:lnTo>
                    <a:pt x="98" y="50"/>
                  </a:lnTo>
                  <a:lnTo>
                    <a:pt x="97" y="50"/>
                  </a:lnTo>
                  <a:lnTo>
                    <a:pt x="95" y="50"/>
                  </a:lnTo>
                  <a:lnTo>
                    <a:pt x="95" y="50"/>
                  </a:lnTo>
                  <a:lnTo>
                    <a:pt x="93" y="48"/>
                  </a:lnTo>
                  <a:lnTo>
                    <a:pt x="93" y="48"/>
                  </a:lnTo>
                  <a:lnTo>
                    <a:pt x="89" y="43"/>
                  </a:lnTo>
                  <a:lnTo>
                    <a:pt x="89" y="39"/>
                  </a:lnTo>
                  <a:lnTo>
                    <a:pt x="89" y="33"/>
                  </a:lnTo>
                  <a:lnTo>
                    <a:pt x="91" y="31"/>
                  </a:lnTo>
                  <a:lnTo>
                    <a:pt x="93" y="25"/>
                  </a:lnTo>
                  <a:lnTo>
                    <a:pt x="91" y="21"/>
                  </a:lnTo>
                  <a:lnTo>
                    <a:pt x="87" y="14"/>
                  </a:lnTo>
                  <a:lnTo>
                    <a:pt x="91" y="10"/>
                  </a:lnTo>
                  <a:lnTo>
                    <a:pt x="93" y="8"/>
                  </a:lnTo>
                  <a:lnTo>
                    <a:pt x="102" y="10"/>
                  </a:lnTo>
                  <a:lnTo>
                    <a:pt x="108" y="16"/>
                  </a:lnTo>
                  <a:lnTo>
                    <a:pt x="112" y="20"/>
                  </a:lnTo>
                  <a:lnTo>
                    <a:pt x="118" y="21"/>
                  </a:lnTo>
                  <a:lnTo>
                    <a:pt x="123" y="27"/>
                  </a:lnTo>
                  <a:lnTo>
                    <a:pt x="127" y="31"/>
                  </a:lnTo>
                  <a:lnTo>
                    <a:pt x="133" y="37"/>
                  </a:lnTo>
                  <a:lnTo>
                    <a:pt x="133" y="37"/>
                  </a:lnTo>
                  <a:moveTo>
                    <a:pt x="219" y="39"/>
                  </a:moveTo>
                  <a:lnTo>
                    <a:pt x="218" y="54"/>
                  </a:lnTo>
                  <a:lnTo>
                    <a:pt x="219" y="66"/>
                  </a:lnTo>
                  <a:lnTo>
                    <a:pt x="216" y="83"/>
                  </a:lnTo>
                  <a:lnTo>
                    <a:pt x="204" y="85"/>
                  </a:lnTo>
                  <a:lnTo>
                    <a:pt x="189" y="100"/>
                  </a:lnTo>
                  <a:lnTo>
                    <a:pt x="175" y="98"/>
                  </a:lnTo>
                  <a:lnTo>
                    <a:pt x="175" y="96"/>
                  </a:lnTo>
                  <a:lnTo>
                    <a:pt x="185" y="92"/>
                  </a:lnTo>
                  <a:lnTo>
                    <a:pt x="191" y="89"/>
                  </a:lnTo>
                  <a:lnTo>
                    <a:pt x="191" y="89"/>
                  </a:lnTo>
                  <a:lnTo>
                    <a:pt x="189" y="87"/>
                  </a:lnTo>
                  <a:lnTo>
                    <a:pt x="189" y="87"/>
                  </a:lnTo>
                  <a:lnTo>
                    <a:pt x="187" y="87"/>
                  </a:lnTo>
                  <a:lnTo>
                    <a:pt x="179" y="89"/>
                  </a:lnTo>
                  <a:lnTo>
                    <a:pt x="177" y="91"/>
                  </a:lnTo>
                  <a:lnTo>
                    <a:pt x="177" y="92"/>
                  </a:lnTo>
                  <a:lnTo>
                    <a:pt x="175" y="92"/>
                  </a:lnTo>
                  <a:lnTo>
                    <a:pt x="175" y="91"/>
                  </a:lnTo>
                  <a:lnTo>
                    <a:pt x="170" y="87"/>
                  </a:lnTo>
                  <a:lnTo>
                    <a:pt x="164" y="75"/>
                  </a:lnTo>
                  <a:lnTo>
                    <a:pt x="164" y="71"/>
                  </a:lnTo>
                  <a:lnTo>
                    <a:pt x="164" y="71"/>
                  </a:lnTo>
                  <a:lnTo>
                    <a:pt x="164" y="71"/>
                  </a:lnTo>
                  <a:lnTo>
                    <a:pt x="164" y="69"/>
                  </a:lnTo>
                  <a:lnTo>
                    <a:pt x="164" y="69"/>
                  </a:lnTo>
                  <a:lnTo>
                    <a:pt x="164" y="66"/>
                  </a:lnTo>
                  <a:lnTo>
                    <a:pt x="164" y="64"/>
                  </a:lnTo>
                  <a:lnTo>
                    <a:pt x="162" y="64"/>
                  </a:lnTo>
                  <a:lnTo>
                    <a:pt x="162" y="60"/>
                  </a:lnTo>
                  <a:lnTo>
                    <a:pt x="162" y="54"/>
                  </a:lnTo>
                  <a:lnTo>
                    <a:pt x="162" y="50"/>
                  </a:lnTo>
                  <a:lnTo>
                    <a:pt x="164" y="50"/>
                  </a:lnTo>
                  <a:lnTo>
                    <a:pt x="168" y="50"/>
                  </a:lnTo>
                  <a:lnTo>
                    <a:pt x="171" y="48"/>
                  </a:lnTo>
                  <a:lnTo>
                    <a:pt x="171" y="43"/>
                  </a:lnTo>
                  <a:lnTo>
                    <a:pt x="171" y="41"/>
                  </a:lnTo>
                  <a:lnTo>
                    <a:pt x="170" y="41"/>
                  </a:lnTo>
                  <a:lnTo>
                    <a:pt x="170" y="41"/>
                  </a:lnTo>
                  <a:lnTo>
                    <a:pt x="166" y="44"/>
                  </a:lnTo>
                  <a:lnTo>
                    <a:pt x="164" y="43"/>
                  </a:lnTo>
                  <a:lnTo>
                    <a:pt x="162" y="41"/>
                  </a:lnTo>
                  <a:lnTo>
                    <a:pt x="160" y="43"/>
                  </a:lnTo>
                  <a:lnTo>
                    <a:pt x="158" y="39"/>
                  </a:lnTo>
                  <a:lnTo>
                    <a:pt x="156" y="35"/>
                  </a:lnTo>
                  <a:lnTo>
                    <a:pt x="154" y="31"/>
                  </a:lnTo>
                  <a:lnTo>
                    <a:pt x="150" y="31"/>
                  </a:lnTo>
                  <a:lnTo>
                    <a:pt x="148" y="31"/>
                  </a:lnTo>
                  <a:lnTo>
                    <a:pt x="148" y="27"/>
                  </a:lnTo>
                  <a:lnTo>
                    <a:pt x="148" y="25"/>
                  </a:lnTo>
                  <a:lnTo>
                    <a:pt x="150" y="25"/>
                  </a:lnTo>
                  <a:lnTo>
                    <a:pt x="148" y="23"/>
                  </a:lnTo>
                  <a:lnTo>
                    <a:pt x="148" y="21"/>
                  </a:lnTo>
                  <a:lnTo>
                    <a:pt x="148" y="21"/>
                  </a:lnTo>
                  <a:lnTo>
                    <a:pt x="141" y="23"/>
                  </a:lnTo>
                  <a:lnTo>
                    <a:pt x="133" y="14"/>
                  </a:lnTo>
                  <a:lnTo>
                    <a:pt x="131" y="10"/>
                  </a:lnTo>
                  <a:lnTo>
                    <a:pt x="150" y="8"/>
                  </a:lnTo>
                  <a:lnTo>
                    <a:pt x="158" y="20"/>
                  </a:lnTo>
                  <a:lnTo>
                    <a:pt x="168" y="16"/>
                  </a:lnTo>
                  <a:lnTo>
                    <a:pt x="175" y="4"/>
                  </a:lnTo>
                  <a:lnTo>
                    <a:pt x="204" y="0"/>
                  </a:lnTo>
                  <a:lnTo>
                    <a:pt x="212" y="16"/>
                  </a:lnTo>
                  <a:lnTo>
                    <a:pt x="219" y="20"/>
                  </a:lnTo>
                  <a:lnTo>
                    <a:pt x="219" y="3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51" name="Freeform 6353"/>
            <p:cNvSpPr>
              <a:spLocks noEditPoints="1"/>
            </p:cNvSpPr>
            <p:nvPr/>
          </p:nvSpPr>
          <p:spPr bwMode="auto">
            <a:xfrm>
              <a:off x="8220076" y="5334000"/>
              <a:ext cx="473075" cy="415925"/>
            </a:xfrm>
            <a:custGeom>
              <a:avLst/>
              <a:gdLst>
                <a:gd name="T0" fmla="*/ 152 w 298"/>
                <a:gd name="T1" fmla="*/ 238 h 262"/>
                <a:gd name="T2" fmla="*/ 134 w 298"/>
                <a:gd name="T3" fmla="*/ 236 h 262"/>
                <a:gd name="T4" fmla="*/ 140 w 298"/>
                <a:gd name="T5" fmla="*/ 218 h 262"/>
                <a:gd name="T6" fmla="*/ 152 w 298"/>
                <a:gd name="T7" fmla="*/ 199 h 262"/>
                <a:gd name="T8" fmla="*/ 33 w 298"/>
                <a:gd name="T9" fmla="*/ 124 h 262"/>
                <a:gd name="T10" fmla="*/ 25 w 298"/>
                <a:gd name="T11" fmla="*/ 130 h 262"/>
                <a:gd name="T12" fmla="*/ 2 w 298"/>
                <a:gd name="T13" fmla="*/ 143 h 262"/>
                <a:gd name="T14" fmla="*/ 4 w 298"/>
                <a:gd name="T15" fmla="*/ 111 h 262"/>
                <a:gd name="T16" fmla="*/ 17 w 298"/>
                <a:gd name="T17" fmla="*/ 111 h 262"/>
                <a:gd name="T18" fmla="*/ 23 w 298"/>
                <a:gd name="T19" fmla="*/ 111 h 262"/>
                <a:gd name="T20" fmla="*/ 38 w 298"/>
                <a:gd name="T21" fmla="*/ 109 h 262"/>
                <a:gd name="T22" fmla="*/ 15 w 298"/>
                <a:gd name="T23" fmla="*/ 53 h 262"/>
                <a:gd name="T24" fmla="*/ 23 w 298"/>
                <a:gd name="T25" fmla="*/ 51 h 262"/>
                <a:gd name="T26" fmla="*/ 267 w 298"/>
                <a:gd name="T27" fmla="*/ 143 h 262"/>
                <a:gd name="T28" fmla="*/ 298 w 298"/>
                <a:gd name="T29" fmla="*/ 147 h 262"/>
                <a:gd name="T30" fmla="*/ 88 w 298"/>
                <a:gd name="T31" fmla="*/ 13 h 262"/>
                <a:gd name="T32" fmla="*/ 90 w 298"/>
                <a:gd name="T33" fmla="*/ 42 h 262"/>
                <a:gd name="T34" fmla="*/ 107 w 298"/>
                <a:gd name="T35" fmla="*/ 88 h 262"/>
                <a:gd name="T36" fmla="*/ 111 w 298"/>
                <a:gd name="T37" fmla="*/ 124 h 262"/>
                <a:gd name="T38" fmla="*/ 119 w 298"/>
                <a:gd name="T39" fmla="*/ 159 h 262"/>
                <a:gd name="T40" fmla="*/ 105 w 298"/>
                <a:gd name="T41" fmla="*/ 147 h 262"/>
                <a:gd name="T42" fmla="*/ 94 w 298"/>
                <a:gd name="T43" fmla="*/ 157 h 262"/>
                <a:gd name="T44" fmla="*/ 111 w 298"/>
                <a:gd name="T45" fmla="*/ 186 h 262"/>
                <a:gd name="T46" fmla="*/ 107 w 298"/>
                <a:gd name="T47" fmla="*/ 195 h 262"/>
                <a:gd name="T48" fmla="*/ 117 w 298"/>
                <a:gd name="T49" fmla="*/ 197 h 262"/>
                <a:gd name="T50" fmla="*/ 100 w 298"/>
                <a:gd name="T51" fmla="*/ 216 h 262"/>
                <a:gd name="T52" fmla="*/ 100 w 298"/>
                <a:gd name="T53" fmla="*/ 220 h 262"/>
                <a:gd name="T54" fmla="*/ 86 w 298"/>
                <a:gd name="T55" fmla="*/ 262 h 262"/>
                <a:gd name="T56" fmla="*/ 67 w 298"/>
                <a:gd name="T57" fmla="*/ 253 h 262"/>
                <a:gd name="T58" fmla="*/ 59 w 298"/>
                <a:gd name="T59" fmla="*/ 214 h 262"/>
                <a:gd name="T60" fmla="*/ 67 w 298"/>
                <a:gd name="T61" fmla="*/ 193 h 262"/>
                <a:gd name="T62" fmla="*/ 71 w 298"/>
                <a:gd name="T63" fmla="*/ 186 h 262"/>
                <a:gd name="T64" fmla="*/ 57 w 298"/>
                <a:gd name="T65" fmla="*/ 186 h 262"/>
                <a:gd name="T66" fmla="*/ 40 w 298"/>
                <a:gd name="T67" fmla="*/ 190 h 262"/>
                <a:gd name="T68" fmla="*/ 48 w 298"/>
                <a:gd name="T69" fmla="*/ 168 h 262"/>
                <a:gd name="T70" fmla="*/ 38 w 298"/>
                <a:gd name="T71" fmla="*/ 178 h 262"/>
                <a:gd name="T72" fmla="*/ 38 w 298"/>
                <a:gd name="T73" fmla="*/ 218 h 262"/>
                <a:gd name="T74" fmla="*/ 48 w 298"/>
                <a:gd name="T75" fmla="*/ 232 h 262"/>
                <a:gd name="T76" fmla="*/ 44 w 298"/>
                <a:gd name="T77" fmla="*/ 228 h 262"/>
                <a:gd name="T78" fmla="*/ 36 w 298"/>
                <a:gd name="T79" fmla="*/ 249 h 262"/>
                <a:gd name="T80" fmla="*/ 27 w 298"/>
                <a:gd name="T81" fmla="*/ 226 h 262"/>
                <a:gd name="T82" fmla="*/ 21 w 298"/>
                <a:gd name="T83" fmla="*/ 191 h 262"/>
                <a:gd name="T84" fmla="*/ 29 w 298"/>
                <a:gd name="T85" fmla="*/ 174 h 262"/>
                <a:gd name="T86" fmla="*/ 27 w 298"/>
                <a:gd name="T87" fmla="*/ 157 h 262"/>
                <a:gd name="T88" fmla="*/ 11 w 298"/>
                <a:gd name="T89" fmla="*/ 153 h 262"/>
                <a:gd name="T90" fmla="*/ 27 w 298"/>
                <a:gd name="T91" fmla="*/ 140 h 262"/>
                <a:gd name="T92" fmla="*/ 33 w 298"/>
                <a:gd name="T93" fmla="*/ 145 h 262"/>
                <a:gd name="T94" fmla="*/ 40 w 298"/>
                <a:gd name="T95" fmla="*/ 140 h 262"/>
                <a:gd name="T96" fmla="*/ 52 w 298"/>
                <a:gd name="T97" fmla="*/ 113 h 262"/>
                <a:gd name="T98" fmla="*/ 44 w 298"/>
                <a:gd name="T99" fmla="*/ 86 h 262"/>
                <a:gd name="T100" fmla="*/ 33 w 298"/>
                <a:gd name="T101" fmla="*/ 88 h 262"/>
                <a:gd name="T102" fmla="*/ 34 w 298"/>
                <a:gd name="T103" fmla="*/ 67 h 262"/>
                <a:gd name="T104" fmla="*/ 54 w 298"/>
                <a:gd name="T105" fmla="*/ 69 h 262"/>
                <a:gd name="T106" fmla="*/ 27 w 298"/>
                <a:gd name="T107" fmla="*/ 49 h 262"/>
                <a:gd name="T108" fmla="*/ 44 w 298"/>
                <a:gd name="T109" fmla="*/ 32 h 262"/>
                <a:gd name="T110" fmla="*/ 59 w 298"/>
                <a:gd name="T111" fmla="*/ 1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8" h="262">
                  <a:moveTo>
                    <a:pt x="154" y="209"/>
                  </a:moveTo>
                  <a:lnTo>
                    <a:pt x="155" y="211"/>
                  </a:lnTo>
                  <a:lnTo>
                    <a:pt x="157" y="213"/>
                  </a:lnTo>
                  <a:lnTo>
                    <a:pt x="159" y="218"/>
                  </a:lnTo>
                  <a:lnTo>
                    <a:pt x="159" y="220"/>
                  </a:lnTo>
                  <a:lnTo>
                    <a:pt x="157" y="222"/>
                  </a:lnTo>
                  <a:lnTo>
                    <a:pt x="154" y="234"/>
                  </a:lnTo>
                  <a:lnTo>
                    <a:pt x="152" y="238"/>
                  </a:lnTo>
                  <a:lnTo>
                    <a:pt x="150" y="239"/>
                  </a:lnTo>
                  <a:lnTo>
                    <a:pt x="148" y="239"/>
                  </a:lnTo>
                  <a:lnTo>
                    <a:pt x="142" y="238"/>
                  </a:lnTo>
                  <a:lnTo>
                    <a:pt x="140" y="236"/>
                  </a:lnTo>
                  <a:lnTo>
                    <a:pt x="140" y="234"/>
                  </a:lnTo>
                  <a:lnTo>
                    <a:pt x="140" y="232"/>
                  </a:lnTo>
                  <a:lnTo>
                    <a:pt x="134" y="234"/>
                  </a:lnTo>
                  <a:lnTo>
                    <a:pt x="134" y="236"/>
                  </a:lnTo>
                  <a:lnTo>
                    <a:pt x="132" y="236"/>
                  </a:lnTo>
                  <a:lnTo>
                    <a:pt x="132" y="234"/>
                  </a:lnTo>
                  <a:lnTo>
                    <a:pt x="130" y="232"/>
                  </a:lnTo>
                  <a:lnTo>
                    <a:pt x="130" y="230"/>
                  </a:lnTo>
                  <a:lnTo>
                    <a:pt x="134" y="228"/>
                  </a:lnTo>
                  <a:lnTo>
                    <a:pt x="138" y="224"/>
                  </a:lnTo>
                  <a:lnTo>
                    <a:pt x="138" y="220"/>
                  </a:lnTo>
                  <a:lnTo>
                    <a:pt x="140" y="218"/>
                  </a:lnTo>
                  <a:lnTo>
                    <a:pt x="142" y="220"/>
                  </a:lnTo>
                  <a:lnTo>
                    <a:pt x="144" y="218"/>
                  </a:lnTo>
                  <a:lnTo>
                    <a:pt x="144" y="216"/>
                  </a:lnTo>
                  <a:lnTo>
                    <a:pt x="142" y="213"/>
                  </a:lnTo>
                  <a:lnTo>
                    <a:pt x="144" y="203"/>
                  </a:lnTo>
                  <a:lnTo>
                    <a:pt x="148" y="199"/>
                  </a:lnTo>
                  <a:lnTo>
                    <a:pt x="150" y="199"/>
                  </a:lnTo>
                  <a:lnTo>
                    <a:pt x="152" y="199"/>
                  </a:lnTo>
                  <a:lnTo>
                    <a:pt x="152" y="203"/>
                  </a:lnTo>
                  <a:lnTo>
                    <a:pt x="154" y="205"/>
                  </a:lnTo>
                  <a:lnTo>
                    <a:pt x="154" y="207"/>
                  </a:lnTo>
                  <a:lnTo>
                    <a:pt x="154" y="209"/>
                  </a:lnTo>
                  <a:close/>
                  <a:moveTo>
                    <a:pt x="40" y="119"/>
                  </a:moveTo>
                  <a:lnTo>
                    <a:pt x="40" y="120"/>
                  </a:lnTo>
                  <a:lnTo>
                    <a:pt x="36" y="122"/>
                  </a:lnTo>
                  <a:lnTo>
                    <a:pt x="33" y="124"/>
                  </a:lnTo>
                  <a:lnTo>
                    <a:pt x="31" y="124"/>
                  </a:lnTo>
                  <a:lnTo>
                    <a:pt x="31" y="120"/>
                  </a:lnTo>
                  <a:lnTo>
                    <a:pt x="29" y="120"/>
                  </a:lnTo>
                  <a:lnTo>
                    <a:pt x="23" y="124"/>
                  </a:lnTo>
                  <a:lnTo>
                    <a:pt x="23" y="126"/>
                  </a:lnTo>
                  <a:lnTo>
                    <a:pt x="25" y="126"/>
                  </a:lnTo>
                  <a:lnTo>
                    <a:pt x="27" y="128"/>
                  </a:lnTo>
                  <a:lnTo>
                    <a:pt x="25" y="130"/>
                  </a:lnTo>
                  <a:lnTo>
                    <a:pt x="23" y="132"/>
                  </a:lnTo>
                  <a:lnTo>
                    <a:pt x="21" y="132"/>
                  </a:lnTo>
                  <a:lnTo>
                    <a:pt x="17" y="132"/>
                  </a:lnTo>
                  <a:lnTo>
                    <a:pt x="9" y="136"/>
                  </a:lnTo>
                  <a:lnTo>
                    <a:pt x="6" y="140"/>
                  </a:lnTo>
                  <a:lnTo>
                    <a:pt x="4" y="142"/>
                  </a:lnTo>
                  <a:lnTo>
                    <a:pt x="2" y="145"/>
                  </a:lnTo>
                  <a:lnTo>
                    <a:pt x="2" y="143"/>
                  </a:lnTo>
                  <a:lnTo>
                    <a:pt x="0" y="134"/>
                  </a:lnTo>
                  <a:lnTo>
                    <a:pt x="2" y="132"/>
                  </a:lnTo>
                  <a:lnTo>
                    <a:pt x="6" y="130"/>
                  </a:lnTo>
                  <a:lnTo>
                    <a:pt x="8" y="128"/>
                  </a:lnTo>
                  <a:lnTo>
                    <a:pt x="9" y="124"/>
                  </a:lnTo>
                  <a:lnTo>
                    <a:pt x="11" y="120"/>
                  </a:lnTo>
                  <a:lnTo>
                    <a:pt x="6" y="111"/>
                  </a:lnTo>
                  <a:lnTo>
                    <a:pt x="4" y="111"/>
                  </a:lnTo>
                  <a:lnTo>
                    <a:pt x="2" y="111"/>
                  </a:lnTo>
                  <a:lnTo>
                    <a:pt x="8" y="101"/>
                  </a:lnTo>
                  <a:lnTo>
                    <a:pt x="9" y="101"/>
                  </a:lnTo>
                  <a:lnTo>
                    <a:pt x="11" y="99"/>
                  </a:lnTo>
                  <a:lnTo>
                    <a:pt x="19" y="105"/>
                  </a:lnTo>
                  <a:lnTo>
                    <a:pt x="21" y="107"/>
                  </a:lnTo>
                  <a:lnTo>
                    <a:pt x="19" y="111"/>
                  </a:lnTo>
                  <a:lnTo>
                    <a:pt x="17" y="111"/>
                  </a:lnTo>
                  <a:lnTo>
                    <a:pt x="15" y="111"/>
                  </a:lnTo>
                  <a:lnTo>
                    <a:pt x="13" y="115"/>
                  </a:lnTo>
                  <a:lnTo>
                    <a:pt x="11" y="115"/>
                  </a:lnTo>
                  <a:lnTo>
                    <a:pt x="13" y="117"/>
                  </a:lnTo>
                  <a:lnTo>
                    <a:pt x="17" y="117"/>
                  </a:lnTo>
                  <a:lnTo>
                    <a:pt x="21" y="115"/>
                  </a:lnTo>
                  <a:lnTo>
                    <a:pt x="21" y="113"/>
                  </a:lnTo>
                  <a:lnTo>
                    <a:pt x="23" y="111"/>
                  </a:lnTo>
                  <a:lnTo>
                    <a:pt x="25" y="109"/>
                  </a:lnTo>
                  <a:lnTo>
                    <a:pt x="27" y="113"/>
                  </a:lnTo>
                  <a:lnTo>
                    <a:pt x="29" y="113"/>
                  </a:lnTo>
                  <a:lnTo>
                    <a:pt x="29" y="111"/>
                  </a:lnTo>
                  <a:lnTo>
                    <a:pt x="31" y="109"/>
                  </a:lnTo>
                  <a:lnTo>
                    <a:pt x="33" y="109"/>
                  </a:lnTo>
                  <a:lnTo>
                    <a:pt x="34" y="107"/>
                  </a:lnTo>
                  <a:lnTo>
                    <a:pt x="38" y="109"/>
                  </a:lnTo>
                  <a:lnTo>
                    <a:pt x="40" y="115"/>
                  </a:lnTo>
                  <a:lnTo>
                    <a:pt x="42" y="115"/>
                  </a:lnTo>
                  <a:lnTo>
                    <a:pt x="42" y="117"/>
                  </a:lnTo>
                  <a:lnTo>
                    <a:pt x="40" y="119"/>
                  </a:lnTo>
                  <a:close/>
                  <a:moveTo>
                    <a:pt x="17" y="57"/>
                  </a:moveTo>
                  <a:lnTo>
                    <a:pt x="15" y="57"/>
                  </a:lnTo>
                  <a:lnTo>
                    <a:pt x="15" y="55"/>
                  </a:lnTo>
                  <a:lnTo>
                    <a:pt x="15" y="53"/>
                  </a:lnTo>
                  <a:lnTo>
                    <a:pt x="15" y="49"/>
                  </a:lnTo>
                  <a:lnTo>
                    <a:pt x="17" y="47"/>
                  </a:lnTo>
                  <a:lnTo>
                    <a:pt x="17" y="46"/>
                  </a:lnTo>
                  <a:lnTo>
                    <a:pt x="21" y="46"/>
                  </a:lnTo>
                  <a:lnTo>
                    <a:pt x="23" y="46"/>
                  </a:lnTo>
                  <a:lnTo>
                    <a:pt x="23" y="47"/>
                  </a:lnTo>
                  <a:lnTo>
                    <a:pt x="23" y="49"/>
                  </a:lnTo>
                  <a:lnTo>
                    <a:pt x="23" y="51"/>
                  </a:lnTo>
                  <a:lnTo>
                    <a:pt x="23" y="53"/>
                  </a:lnTo>
                  <a:lnTo>
                    <a:pt x="21" y="55"/>
                  </a:lnTo>
                  <a:lnTo>
                    <a:pt x="19" y="57"/>
                  </a:lnTo>
                  <a:lnTo>
                    <a:pt x="17" y="57"/>
                  </a:lnTo>
                  <a:close/>
                  <a:moveTo>
                    <a:pt x="278" y="168"/>
                  </a:moveTo>
                  <a:lnTo>
                    <a:pt x="275" y="172"/>
                  </a:lnTo>
                  <a:lnTo>
                    <a:pt x="273" y="165"/>
                  </a:lnTo>
                  <a:lnTo>
                    <a:pt x="267" y="143"/>
                  </a:lnTo>
                  <a:lnTo>
                    <a:pt x="278" y="138"/>
                  </a:lnTo>
                  <a:lnTo>
                    <a:pt x="282" y="140"/>
                  </a:lnTo>
                  <a:lnTo>
                    <a:pt x="280" y="130"/>
                  </a:lnTo>
                  <a:lnTo>
                    <a:pt x="286" y="126"/>
                  </a:lnTo>
                  <a:lnTo>
                    <a:pt x="296" y="128"/>
                  </a:lnTo>
                  <a:lnTo>
                    <a:pt x="298" y="140"/>
                  </a:lnTo>
                  <a:lnTo>
                    <a:pt x="298" y="143"/>
                  </a:lnTo>
                  <a:lnTo>
                    <a:pt x="298" y="147"/>
                  </a:lnTo>
                  <a:lnTo>
                    <a:pt x="292" y="157"/>
                  </a:lnTo>
                  <a:lnTo>
                    <a:pt x="282" y="166"/>
                  </a:lnTo>
                  <a:lnTo>
                    <a:pt x="278" y="168"/>
                  </a:lnTo>
                  <a:close/>
                  <a:moveTo>
                    <a:pt x="65" y="0"/>
                  </a:moveTo>
                  <a:lnTo>
                    <a:pt x="77" y="7"/>
                  </a:lnTo>
                  <a:lnTo>
                    <a:pt x="82" y="9"/>
                  </a:lnTo>
                  <a:lnTo>
                    <a:pt x="84" y="11"/>
                  </a:lnTo>
                  <a:lnTo>
                    <a:pt x="88" y="13"/>
                  </a:lnTo>
                  <a:lnTo>
                    <a:pt x="92" y="13"/>
                  </a:lnTo>
                  <a:lnTo>
                    <a:pt x="92" y="17"/>
                  </a:lnTo>
                  <a:lnTo>
                    <a:pt x="94" y="26"/>
                  </a:lnTo>
                  <a:lnTo>
                    <a:pt x="94" y="28"/>
                  </a:lnTo>
                  <a:lnTo>
                    <a:pt x="94" y="30"/>
                  </a:lnTo>
                  <a:lnTo>
                    <a:pt x="94" y="38"/>
                  </a:lnTo>
                  <a:lnTo>
                    <a:pt x="92" y="42"/>
                  </a:lnTo>
                  <a:lnTo>
                    <a:pt x="90" y="42"/>
                  </a:lnTo>
                  <a:lnTo>
                    <a:pt x="90" y="44"/>
                  </a:lnTo>
                  <a:lnTo>
                    <a:pt x="90" y="46"/>
                  </a:lnTo>
                  <a:lnTo>
                    <a:pt x="94" y="61"/>
                  </a:lnTo>
                  <a:lnTo>
                    <a:pt x="96" y="63"/>
                  </a:lnTo>
                  <a:lnTo>
                    <a:pt x="100" y="65"/>
                  </a:lnTo>
                  <a:lnTo>
                    <a:pt x="107" y="84"/>
                  </a:lnTo>
                  <a:lnTo>
                    <a:pt x="109" y="86"/>
                  </a:lnTo>
                  <a:lnTo>
                    <a:pt x="107" y="88"/>
                  </a:lnTo>
                  <a:lnTo>
                    <a:pt x="109" y="92"/>
                  </a:lnTo>
                  <a:lnTo>
                    <a:pt x="111" y="95"/>
                  </a:lnTo>
                  <a:lnTo>
                    <a:pt x="111" y="101"/>
                  </a:lnTo>
                  <a:lnTo>
                    <a:pt x="111" y="107"/>
                  </a:lnTo>
                  <a:lnTo>
                    <a:pt x="107" y="120"/>
                  </a:lnTo>
                  <a:lnTo>
                    <a:pt x="107" y="122"/>
                  </a:lnTo>
                  <a:lnTo>
                    <a:pt x="109" y="124"/>
                  </a:lnTo>
                  <a:lnTo>
                    <a:pt x="111" y="124"/>
                  </a:lnTo>
                  <a:lnTo>
                    <a:pt x="113" y="128"/>
                  </a:lnTo>
                  <a:lnTo>
                    <a:pt x="111" y="136"/>
                  </a:lnTo>
                  <a:lnTo>
                    <a:pt x="111" y="138"/>
                  </a:lnTo>
                  <a:lnTo>
                    <a:pt x="111" y="142"/>
                  </a:lnTo>
                  <a:lnTo>
                    <a:pt x="115" y="147"/>
                  </a:lnTo>
                  <a:lnTo>
                    <a:pt x="117" y="151"/>
                  </a:lnTo>
                  <a:lnTo>
                    <a:pt x="119" y="157"/>
                  </a:lnTo>
                  <a:lnTo>
                    <a:pt x="119" y="159"/>
                  </a:lnTo>
                  <a:lnTo>
                    <a:pt x="117" y="159"/>
                  </a:lnTo>
                  <a:lnTo>
                    <a:pt x="115" y="159"/>
                  </a:lnTo>
                  <a:lnTo>
                    <a:pt x="113" y="155"/>
                  </a:lnTo>
                  <a:lnTo>
                    <a:pt x="113" y="153"/>
                  </a:lnTo>
                  <a:lnTo>
                    <a:pt x="113" y="151"/>
                  </a:lnTo>
                  <a:lnTo>
                    <a:pt x="109" y="147"/>
                  </a:lnTo>
                  <a:lnTo>
                    <a:pt x="107" y="147"/>
                  </a:lnTo>
                  <a:lnTo>
                    <a:pt x="105" y="147"/>
                  </a:lnTo>
                  <a:lnTo>
                    <a:pt x="105" y="153"/>
                  </a:lnTo>
                  <a:lnTo>
                    <a:pt x="107" y="155"/>
                  </a:lnTo>
                  <a:lnTo>
                    <a:pt x="107" y="157"/>
                  </a:lnTo>
                  <a:lnTo>
                    <a:pt x="105" y="157"/>
                  </a:lnTo>
                  <a:lnTo>
                    <a:pt x="98" y="155"/>
                  </a:lnTo>
                  <a:lnTo>
                    <a:pt x="94" y="153"/>
                  </a:lnTo>
                  <a:lnTo>
                    <a:pt x="92" y="155"/>
                  </a:lnTo>
                  <a:lnTo>
                    <a:pt x="94" y="157"/>
                  </a:lnTo>
                  <a:lnTo>
                    <a:pt x="98" y="159"/>
                  </a:lnTo>
                  <a:lnTo>
                    <a:pt x="107" y="161"/>
                  </a:lnTo>
                  <a:lnTo>
                    <a:pt x="107" y="168"/>
                  </a:lnTo>
                  <a:lnTo>
                    <a:pt x="111" y="170"/>
                  </a:lnTo>
                  <a:lnTo>
                    <a:pt x="111" y="176"/>
                  </a:lnTo>
                  <a:lnTo>
                    <a:pt x="109" y="182"/>
                  </a:lnTo>
                  <a:lnTo>
                    <a:pt x="111" y="184"/>
                  </a:lnTo>
                  <a:lnTo>
                    <a:pt x="111" y="186"/>
                  </a:lnTo>
                  <a:lnTo>
                    <a:pt x="109" y="186"/>
                  </a:lnTo>
                  <a:lnTo>
                    <a:pt x="105" y="188"/>
                  </a:lnTo>
                  <a:lnTo>
                    <a:pt x="102" y="186"/>
                  </a:lnTo>
                  <a:lnTo>
                    <a:pt x="100" y="186"/>
                  </a:lnTo>
                  <a:lnTo>
                    <a:pt x="100" y="188"/>
                  </a:lnTo>
                  <a:lnTo>
                    <a:pt x="100" y="190"/>
                  </a:lnTo>
                  <a:lnTo>
                    <a:pt x="105" y="193"/>
                  </a:lnTo>
                  <a:lnTo>
                    <a:pt x="107" y="195"/>
                  </a:lnTo>
                  <a:lnTo>
                    <a:pt x="109" y="193"/>
                  </a:lnTo>
                  <a:lnTo>
                    <a:pt x="111" y="191"/>
                  </a:lnTo>
                  <a:lnTo>
                    <a:pt x="111" y="190"/>
                  </a:lnTo>
                  <a:lnTo>
                    <a:pt x="113" y="188"/>
                  </a:lnTo>
                  <a:lnTo>
                    <a:pt x="115" y="186"/>
                  </a:lnTo>
                  <a:lnTo>
                    <a:pt x="117" y="186"/>
                  </a:lnTo>
                  <a:lnTo>
                    <a:pt x="117" y="190"/>
                  </a:lnTo>
                  <a:lnTo>
                    <a:pt x="117" y="197"/>
                  </a:lnTo>
                  <a:lnTo>
                    <a:pt x="115" y="201"/>
                  </a:lnTo>
                  <a:lnTo>
                    <a:pt x="113" y="203"/>
                  </a:lnTo>
                  <a:lnTo>
                    <a:pt x="109" y="203"/>
                  </a:lnTo>
                  <a:lnTo>
                    <a:pt x="109" y="205"/>
                  </a:lnTo>
                  <a:lnTo>
                    <a:pt x="107" y="207"/>
                  </a:lnTo>
                  <a:lnTo>
                    <a:pt x="109" y="207"/>
                  </a:lnTo>
                  <a:lnTo>
                    <a:pt x="105" y="211"/>
                  </a:lnTo>
                  <a:lnTo>
                    <a:pt x="100" y="216"/>
                  </a:lnTo>
                  <a:lnTo>
                    <a:pt x="94" y="218"/>
                  </a:lnTo>
                  <a:lnTo>
                    <a:pt x="92" y="218"/>
                  </a:lnTo>
                  <a:lnTo>
                    <a:pt x="92" y="216"/>
                  </a:lnTo>
                  <a:lnTo>
                    <a:pt x="90" y="218"/>
                  </a:lnTo>
                  <a:lnTo>
                    <a:pt x="90" y="220"/>
                  </a:lnTo>
                  <a:lnTo>
                    <a:pt x="92" y="222"/>
                  </a:lnTo>
                  <a:lnTo>
                    <a:pt x="94" y="222"/>
                  </a:lnTo>
                  <a:lnTo>
                    <a:pt x="100" y="220"/>
                  </a:lnTo>
                  <a:lnTo>
                    <a:pt x="104" y="218"/>
                  </a:lnTo>
                  <a:lnTo>
                    <a:pt x="105" y="220"/>
                  </a:lnTo>
                  <a:lnTo>
                    <a:pt x="98" y="245"/>
                  </a:lnTo>
                  <a:lnTo>
                    <a:pt x="98" y="247"/>
                  </a:lnTo>
                  <a:lnTo>
                    <a:pt x="96" y="251"/>
                  </a:lnTo>
                  <a:lnTo>
                    <a:pt x="96" y="253"/>
                  </a:lnTo>
                  <a:lnTo>
                    <a:pt x="90" y="261"/>
                  </a:lnTo>
                  <a:lnTo>
                    <a:pt x="86" y="262"/>
                  </a:lnTo>
                  <a:lnTo>
                    <a:pt x="77" y="261"/>
                  </a:lnTo>
                  <a:lnTo>
                    <a:pt x="75" y="261"/>
                  </a:lnTo>
                  <a:lnTo>
                    <a:pt x="75" y="259"/>
                  </a:lnTo>
                  <a:lnTo>
                    <a:pt x="75" y="257"/>
                  </a:lnTo>
                  <a:lnTo>
                    <a:pt x="71" y="253"/>
                  </a:lnTo>
                  <a:lnTo>
                    <a:pt x="69" y="253"/>
                  </a:lnTo>
                  <a:lnTo>
                    <a:pt x="69" y="255"/>
                  </a:lnTo>
                  <a:lnTo>
                    <a:pt x="67" y="253"/>
                  </a:lnTo>
                  <a:lnTo>
                    <a:pt x="69" y="238"/>
                  </a:lnTo>
                  <a:lnTo>
                    <a:pt x="71" y="238"/>
                  </a:lnTo>
                  <a:lnTo>
                    <a:pt x="73" y="238"/>
                  </a:lnTo>
                  <a:lnTo>
                    <a:pt x="73" y="236"/>
                  </a:lnTo>
                  <a:lnTo>
                    <a:pt x="71" y="224"/>
                  </a:lnTo>
                  <a:lnTo>
                    <a:pt x="63" y="224"/>
                  </a:lnTo>
                  <a:lnTo>
                    <a:pt x="59" y="216"/>
                  </a:lnTo>
                  <a:lnTo>
                    <a:pt x="59" y="214"/>
                  </a:lnTo>
                  <a:lnTo>
                    <a:pt x="57" y="211"/>
                  </a:lnTo>
                  <a:lnTo>
                    <a:pt x="59" y="209"/>
                  </a:lnTo>
                  <a:lnTo>
                    <a:pt x="61" y="209"/>
                  </a:lnTo>
                  <a:lnTo>
                    <a:pt x="63" y="209"/>
                  </a:lnTo>
                  <a:lnTo>
                    <a:pt x="71" y="195"/>
                  </a:lnTo>
                  <a:lnTo>
                    <a:pt x="71" y="193"/>
                  </a:lnTo>
                  <a:lnTo>
                    <a:pt x="69" y="193"/>
                  </a:lnTo>
                  <a:lnTo>
                    <a:pt x="67" y="193"/>
                  </a:lnTo>
                  <a:lnTo>
                    <a:pt x="63" y="197"/>
                  </a:lnTo>
                  <a:lnTo>
                    <a:pt x="61" y="199"/>
                  </a:lnTo>
                  <a:lnTo>
                    <a:pt x="61" y="195"/>
                  </a:lnTo>
                  <a:lnTo>
                    <a:pt x="65" y="191"/>
                  </a:lnTo>
                  <a:lnTo>
                    <a:pt x="67" y="188"/>
                  </a:lnTo>
                  <a:lnTo>
                    <a:pt x="69" y="188"/>
                  </a:lnTo>
                  <a:lnTo>
                    <a:pt x="69" y="186"/>
                  </a:lnTo>
                  <a:lnTo>
                    <a:pt x="71" y="186"/>
                  </a:lnTo>
                  <a:lnTo>
                    <a:pt x="71" y="182"/>
                  </a:lnTo>
                  <a:lnTo>
                    <a:pt x="71" y="180"/>
                  </a:lnTo>
                  <a:lnTo>
                    <a:pt x="69" y="182"/>
                  </a:lnTo>
                  <a:lnTo>
                    <a:pt x="69" y="184"/>
                  </a:lnTo>
                  <a:lnTo>
                    <a:pt x="67" y="186"/>
                  </a:lnTo>
                  <a:lnTo>
                    <a:pt x="63" y="186"/>
                  </a:lnTo>
                  <a:lnTo>
                    <a:pt x="61" y="186"/>
                  </a:lnTo>
                  <a:lnTo>
                    <a:pt x="57" y="186"/>
                  </a:lnTo>
                  <a:lnTo>
                    <a:pt x="57" y="191"/>
                  </a:lnTo>
                  <a:lnTo>
                    <a:pt x="57" y="199"/>
                  </a:lnTo>
                  <a:lnTo>
                    <a:pt x="56" y="201"/>
                  </a:lnTo>
                  <a:lnTo>
                    <a:pt x="50" y="203"/>
                  </a:lnTo>
                  <a:lnTo>
                    <a:pt x="46" y="199"/>
                  </a:lnTo>
                  <a:lnTo>
                    <a:pt x="44" y="195"/>
                  </a:lnTo>
                  <a:lnTo>
                    <a:pt x="40" y="191"/>
                  </a:lnTo>
                  <a:lnTo>
                    <a:pt x="40" y="190"/>
                  </a:lnTo>
                  <a:lnTo>
                    <a:pt x="40" y="188"/>
                  </a:lnTo>
                  <a:lnTo>
                    <a:pt x="42" y="188"/>
                  </a:lnTo>
                  <a:lnTo>
                    <a:pt x="44" y="188"/>
                  </a:lnTo>
                  <a:lnTo>
                    <a:pt x="46" y="184"/>
                  </a:lnTo>
                  <a:lnTo>
                    <a:pt x="48" y="182"/>
                  </a:lnTo>
                  <a:lnTo>
                    <a:pt x="50" y="176"/>
                  </a:lnTo>
                  <a:lnTo>
                    <a:pt x="48" y="170"/>
                  </a:lnTo>
                  <a:lnTo>
                    <a:pt x="48" y="168"/>
                  </a:lnTo>
                  <a:lnTo>
                    <a:pt x="46" y="166"/>
                  </a:lnTo>
                  <a:lnTo>
                    <a:pt x="42" y="168"/>
                  </a:lnTo>
                  <a:lnTo>
                    <a:pt x="42" y="163"/>
                  </a:lnTo>
                  <a:lnTo>
                    <a:pt x="42" y="161"/>
                  </a:lnTo>
                  <a:lnTo>
                    <a:pt x="40" y="157"/>
                  </a:lnTo>
                  <a:lnTo>
                    <a:pt x="38" y="159"/>
                  </a:lnTo>
                  <a:lnTo>
                    <a:pt x="36" y="168"/>
                  </a:lnTo>
                  <a:lnTo>
                    <a:pt x="38" y="178"/>
                  </a:lnTo>
                  <a:lnTo>
                    <a:pt x="36" y="186"/>
                  </a:lnTo>
                  <a:lnTo>
                    <a:pt x="36" y="188"/>
                  </a:lnTo>
                  <a:lnTo>
                    <a:pt x="34" y="188"/>
                  </a:lnTo>
                  <a:lnTo>
                    <a:pt x="33" y="190"/>
                  </a:lnTo>
                  <a:lnTo>
                    <a:pt x="36" y="193"/>
                  </a:lnTo>
                  <a:lnTo>
                    <a:pt x="34" y="209"/>
                  </a:lnTo>
                  <a:lnTo>
                    <a:pt x="34" y="213"/>
                  </a:lnTo>
                  <a:lnTo>
                    <a:pt x="38" y="218"/>
                  </a:lnTo>
                  <a:lnTo>
                    <a:pt x="40" y="218"/>
                  </a:lnTo>
                  <a:lnTo>
                    <a:pt x="40" y="214"/>
                  </a:lnTo>
                  <a:lnTo>
                    <a:pt x="40" y="213"/>
                  </a:lnTo>
                  <a:lnTo>
                    <a:pt x="42" y="211"/>
                  </a:lnTo>
                  <a:lnTo>
                    <a:pt x="48" y="211"/>
                  </a:lnTo>
                  <a:lnTo>
                    <a:pt x="52" y="218"/>
                  </a:lnTo>
                  <a:lnTo>
                    <a:pt x="52" y="222"/>
                  </a:lnTo>
                  <a:lnTo>
                    <a:pt x="48" y="232"/>
                  </a:lnTo>
                  <a:lnTo>
                    <a:pt x="48" y="236"/>
                  </a:lnTo>
                  <a:lnTo>
                    <a:pt x="46" y="238"/>
                  </a:lnTo>
                  <a:lnTo>
                    <a:pt x="44" y="239"/>
                  </a:lnTo>
                  <a:lnTo>
                    <a:pt x="44" y="238"/>
                  </a:lnTo>
                  <a:lnTo>
                    <a:pt x="42" y="236"/>
                  </a:lnTo>
                  <a:lnTo>
                    <a:pt x="42" y="232"/>
                  </a:lnTo>
                  <a:lnTo>
                    <a:pt x="44" y="230"/>
                  </a:lnTo>
                  <a:lnTo>
                    <a:pt x="44" y="228"/>
                  </a:lnTo>
                  <a:lnTo>
                    <a:pt x="42" y="226"/>
                  </a:lnTo>
                  <a:lnTo>
                    <a:pt x="40" y="226"/>
                  </a:lnTo>
                  <a:lnTo>
                    <a:pt x="38" y="228"/>
                  </a:lnTo>
                  <a:lnTo>
                    <a:pt x="40" y="230"/>
                  </a:lnTo>
                  <a:lnTo>
                    <a:pt x="40" y="236"/>
                  </a:lnTo>
                  <a:lnTo>
                    <a:pt x="38" y="247"/>
                  </a:lnTo>
                  <a:lnTo>
                    <a:pt x="38" y="249"/>
                  </a:lnTo>
                  <a:lnTo>
                    <a:pt x="36" y="249"/>
                  </a:lnTo>
                  <a:lnTo>
                    <a:pt x="31" y="245"/>
                  </a:lnTo>
                  <a:lnTo>
                    <a:pt x="25" y="239"/>
                  </a:lnTo>
                  <a:lnTo>
                    <a:pt x="27" y="238"/>
                  </a:lnTo>
                  <a:lnTo>
                    <a:pt x="27" y="236"/>
                  </a:lnTo>
                  <a:lnTo>
                    <a:pt x="27" y="232"/>
                  </a:lnTo>
                  <a:lnTo>
                    <a:pt x="27" y="230"/>
                  </a:lnTo>
                  <a:lnTo>
                    <a:pt x="27" y="228"/>
                  </a:lnTo>
                  <a:lnTo>
                    <a:pt x="27" y="226"/>
                  </a:lnTo>
                  <a:lnTo>
                    <a:pt x="25" y="226"/>
                  </a:lnTo>
                  <a:lnTo>
                    <a:pt x="25" y="224"/>
                  </a:lnTo>
                  <a:lnTo>
                    <a:pt x="23" y="214"/>
                  </a:lnTo>
                  <a:lnTo>
                    <a:pt x="21" y="203"/>
                  </a:lnTo>
                  <a:lnTo>
                    <a:pt x="21" y="199"/>
                  </a:lnTo>
                  <a:lnTo>
                    <a:pt x="19" y="195"/>
                  </a:lnTo>
                  <a:lnTo>
                    <a:pt x="19" y="193"/>
                  </a:lnTo>
                  <a:lnTo>
                    <a:pt x="21" y="191"/>
                  </a:lnTo>
                  <a:lnTo>
                    <a:pt x="23" y="186"/>
                  </a:lnTo>
                  <a:lnTo>
                    <a:pt x="21" y="186"/>
                  </a:lnTo>
                  <a:lnTo>
                    <a:pt x="19" y="184"/>
                  </a:lnTo>
                  <a:lnTo>
                    <a:pt x="21" y="176"/>
                  </a:lnTo>
                  <a:lnTo>
                    <a:pt x="23" y="176"/>
                  </a:lnTo>
                  <a:lnTo>
                    <a:pt x="27" y="178"/>
                  </a:lnTo>
                  <a:lnTo>
                    <a:pt x="29" y="178"/>
                  </a:lnTo>
                  <a:lnTo>
                    <a:pt x="29" y="174"/>
                  </a:lnTo>
                  <a:lnTo>
                    <a:pt x="27" y="172"/>
                  </a:lnTo>
                  <a:lnTo>
                    <a:pt x="25" y="172"/>
                  </a:lnTo>
                  <a:lnTo>
                    <a:pt x="25" y="170"/>
                  </a:lnTo>
                  <a:lnTo>
                    <a:pt x="25" y="165"/>
                  </a:lnTo>
                  <a:lnTo>
                    <a:pt x="29" y="165"/>
                  </a:lnTo>
                  <a:lnTo>
                    <a:pt x="31" y="163"/>
                  </a:lnTo>
                  <a:lnTo>
                    <a:pt x="29" y="159"/>
                  </a:lnTo>
                  <a:lnTo>
                    <a:pt x="27" y="157"/>
                  </a:lnTo>
                  <a:lnTo>
                    <a:pt x="25" y="159"/>
                  </a:lnTo>
                  <a:lnTo>
                    <a:pt x="21" y="159"/>
                  </a:lnTo>
                  <a:lnTo>
                    <a:pt x="19" y="159"/>
                  </a:lnTo>
                  <a:lnTo>
                    <a:pt x="19" y="155"/>
                  </a:lnTo>
                  <a:lnTo>
                    <a:pt x="17" y="155"/>
                  </a:lnTo>
                  <a:lnTo>
                    <a:pt x="15" y="155"/>
                  </a:lnTo>
                  <a:lnTo>
                    <a:pt x="13" y="155"/>
                  </a:lnTo>
                  <a:lnTo>
                    <a:pt x="11" y="153"/>
                  </a:lnTo>
                  <a:lnTo>
                    <a:pt x="13" y="149"/>
                  </a:lnTo>
                  <a:lnTo>
                    <a:pt x="13" y="147"/>
                  </a:lnTo>
                  <a:lnTo>
                    <a:pt x="13" y="145"/>
                  </a:lnTo>
                  <a:lnTo>
                    <a:pt x="17" y="142"/>
                  </a:lnTo>
                  <a:lnTo>
                    <a:pt x="17" y="140"/>
                  </a:lnTo>
                  <a:lnTo>
                    <a:pt x="19" y="140"/>
                  </a:lnTo>
                  <a:lnTo>
                    <a:pt x="23" y="138"/>
                  </a:lnTo>
                  <a:lnTo>
                    <a:pt x="27" y="140"/>
                  </a:lnTo>
                  <a:lnTo>
                    <a:pt x="29" y="142"/>
                  </a:lnTo>
                  <a:lnTo>
                    <a:pt x="29" y="143"/>
                  </a:lnTo>
                  <a:lnTo>
                    <a:pt x="27" y="143"/>
                  </a:lnTo>
                  <a:lnTo>
                    <a:pt x="27" y="147"/>
                  </a:lnTo>
                  <a:lnTo>
                    <a:pt x="29" y="149"/>
                  </a:lnTo>
                  <a:lnTo>
                    <a:pt x="31" y="149"/>
                  </a:lnTo>
                  <a:lnTo>
                    <a:pt x="33" y="147"/>
                  </a:lnTo>
                  <a:lnTo>
                    <a:pt x="33" y="145"/>
                  </a:lnTo>
                  <a:lnTo>
                    <a:pt x="31" y="143"/>
                  </a:lnTo>
                  <a:lnTo>
                    <a:pt x="31" y="142"/>
                  </a:lnTo>
                  <a:lnTo>
                    <a:pt x="33" y="142"/>
                  </a:lnTo>
                  <a:lnTo>
                    <a:pt x="33" y="140"/>
                  </a:lnTo>
                  <a:lnTo>
                    <a:pt x="34" y="140"/>
                  </a:lnTo>
                  <a:lnTo>
                    <a:pt x="36" y="138"/>
                  </a:lnTo>
                  <a:lnTo>
                    <a:pt x="38" y="138"/>
                  </a:lnTo>
                  <a:lnTo>
                    <a:pt x="40" y="140"/>
                  </a:lnTo>
                  <a:lnTo>
                    <a:pt x="46" y="138"/>
                  </a:lnTo>
                  <a:lnTo>
                    <a:pt x="48" y="136"/>
                  </a:lnTo>
                  <a:lnTo>
                    <a:pt x="48" y="130"/>
                  </a:lnTo>
                  <a:lnTo>
                    <a:pt x="48" y="124"/>
                  </a:lnTo>
                  <a:lnTo>
                    <a:pt x="50" y="124"/>
                  </a:lnTo>
                  <a:lnTo>
                    <a:pt x="52" y="124"/>
                  </a:lnTo>
                  <a:lnTo>
                    <a:pt x="52" y="117"/>
                  </a:lnTo>
                  <a:lnTo>
                    <a:pt x="52" y="113"/>
                  </a:lnTo>
                  <a:lnTo>
                    <a:pt x="44" y="113"/>
                  </a:lnTo>
                  <a:lnTo>
                    <a:pt x="44" y="111"/>
                  </a:lnTo>
                  <a:lnTo>
                    <a:pt x="44" y="109"/>
                  </a:lnTo>
                  <a:lnTo>
                    <a:pt x="38" y="101"/>
                  </a:lnTo>
                  <a:lnTo>
                    <a:pt x="36" y="97"/>
                  </a:lnTo>
                  <a:lnTo>
                    <a:pt x="40" y="95"/>
                  </a:lnTo>
                  <a:lnTo>
                    <a:pt x="42" y="92"/>
                  </a:lnTo>
                  <a:lnTo>
                    <a:pt x="44" y="86"/>
                  </a:lnTo>
                  <a:lnTo>
                    <a:pt x="42" y="84"/>
                  </a:lnTo>
                  <a:lnTo>
                    <a:pt x="40" y="80"/>
                  </a:lnTo>
                  <a:lnTo>
                    <a:pt x="38" y="80"/>
                  </a:lnTo>
                  <a:lnTo>
                    <a:pt x="36" y="82"/>
                  </a:lnTo>
                  <a:lnTo>
                    <a:pt x="38" y="84"/>
                  </a:lnTo>
                  <a:lnTo>
                    <a:pt x="36" y="86"/>
                  </a:lnTo>
                  <a:lnTo>
                    <a:pt x="36" y="88"/>
                  </a:lnTo>
                  <a:lnTo>
                    <a:pt x="33" y="88"/>
                  </a:lnTo>
                  <a:lnTo>
                    <a:pt x="31" y="86"/>
                  </a:lnTo>
                  <a:lnTo>
                    <a:pt x="31" y="84"/>
                  </a:lnTo>
                  <a:lnTo>
                    <a:pt x="29" y="82"/>
                  </a:lnTo>
                  <a:lnTo>
                    <a:pt x="27" y="80"/>
                  </a:lnTo>
                  <a:lnTo>
                    <a:pt x="27" y="72"/>
                  </a:lnTo>
                  <a:lnTo>
                    <a:pt x="27" y="71"/>
                  </a:lnTo>
                  <a:lnTo>
                    <a:pt x="33" y="67"/>
                  </a:lnTo>
                  <a:lnTo>
                    <a:pt x="34" y="67"/>
                  </a:lnTo>
                  <a:lnTo>
                    <a:pt x="38" y="69"/>
                  </a:lnTo>
                  <a:lnTo>
                    <a:pt x="44" y="78"/>
                  </a:lnTo>
                  <a:lnTo>
                    <a:pt x="46" y="78"/>
                  </a:lnTo>
                  <a:lnTo>
                    <a:pt x="52" y="78"/>
                  </a:lnTo>
                  <a:lnTo>
                    <a:pt x="54" y="78"/>
                  </a:lnTo>
                  <a:lnTo>
                    <a:pt x="56" y="71"/>
                  </a:lnTo>
                  <a:lnTo>
                    <a:pt x="56" y="69"/>
                  </a:lnTo>
                  <a:lnTo>
                    <a:pt x="54" y="69"/>
                  </a:lnTo>
                  <a:lnTo>
                    <a:pt x="54" y="67"/>
                  </a:lnTo>
                  <a:lnTo>
                    <a:pt x="52" y="67"/>
                  </a:lnTo>
                  <a:lnTo>
                    <a:pt x="52" y="57"/>
                  </a:lnTo>
                  <a:lnTo>
                    <a:pt x="54" y="46"/>
                  </a:lnTo>
                  <a:lnTo>
                    <a:pt x="48" y="49"/>
                  </a:lnTo>
                  <a:lnTo>
                    <a:pt x="38" y="55"/>
                  </a:lnTo>
                  <a:lnTo>
                    <a:pt x="33" y="53"/>
                  </a:lnTo>
                  <a:lnTo>
                    <a:pt x="27" y="49"/>
                  </a:lnTo>
                  <a:lnTo>
                    <a:pt x="27" y="46"/>
                  </a:lnTo>
                  <a:lnTo>
                    <a:pt x="27" y="44"/>
                  </a:lnTo>
                  <a:lnTo>
                    <a:pt x="29" y="42"/>
                  </a:lnTo>
                  <a:lnTo>
                    <a:pt x="31" y="44"/>
                  </a:lnTo>
                  <a:lnTo>
                    <a:pt x="33" y="42"/>
                  </a:lnTo>
                  <a:lnTo>
                    <a:pt x="34" y="40"/>
                  </a:lnTo>
                  <a:lnTo>
                    <a:pt x="42" y="34"/>
                  </a:lnTo>
                  <a:lnTo>
                    <a:pt x="44" y="32"/>
                  </a:lnTo>
                  <a:lnTo>
                    <a:pt x="46" y="32"/>
                  </a:lnTo>
                  <a:lnTo>
                    <a:pt x="56" y="28"/>
                  </a:lnTo>
                  <a:lnTo>
                    <a:pt x="57" y="26"/>
                  </a:lnTo>
                  <a:lnTo>
                    <a:pt x="57" y="24"/>
                  </a:lnTo>
                  <a:lnTo>
                    <a:pt x="56" y="21"/>
                  </a:lnTo>
                  <a:lnTo>
                    <a:pt x="54" y="19"/>
                  </a:lnTo>
                  <a:lnTo>
                    <a:pt x="57" y="3"/>
                  </a:lnTo>
                  <a:lnTo>
                    <a:pt x="59" y="1"/>
                  </a:lnTo>
                  <a:lnTo>
                    <a:pt x="61" y="0"/>
                  </a:lnTo>
                  <a:lnTo>
                    <a:pt x="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52" name="Freeform 6354"/>
            <p:cNvSpPr>
              <a:spLocks noEditPoints="1"/>
            </p:cNvSpPr>
            <p:nvPr/>
          </p:nvSpPr>
          <p:spPr bwMode="auto">
            <a:xfrm>
              <a:off x="8220076" y="5334000"/>
              <a:ext cx="473075" cy="415925"/>
            </a:xfrm>
            <a:custGeom>
              <a:avLst/>
              <a:gdLst>
                <a:gd name="T0" fmla="*/ 152 w 298"/>
                <a:gd name="T1" fmla="*/ 238 h 262"/>
                <a:gd name="T2" fmla="*/ 134 w 298"/>
                <a:gd name="T3" fmla="*/ 236 h 262"/>
                <a:gd name="T4" fmla="*/ 140 w 298"/>
                <a:gd name="T5" fmla="*/ 218 h 262"/>
                <a:gd name="T6" fmla="*/ 152 w 298"/>
                <a:gd name="T7" fmla="*/ 199 h 262"/>
                <a:gd name="T8" fmla="*/ 33 w 298"/>
                <a:gd name="T9" fmla="*/ 124 h 262"/>
                <a:gd name="T10" fmla="*/ 25 w 298"/>
                <a:gd name="T11" fmla="*/ 130 h 262"/>
                <a:gd name="T12" fmla="*/ 2 w 298"/>
                <a:gd name="T13" fmla="*/ 143 h 262"/>
                <a:gd name="T14" fmla="*/ 4 w 298"/>
                <a:gd name="T15" fmla="*/ 111 h 262"/>
                <a:gd name="T16" fmla="*/ 17 w 298"/>
                <a:gd name="T17" fmla="*/ 111 h 262"/>
                <a:gd name="T18" fmla="*/ 23 w 298"/>
                <a:gd name="T19" fmla="*/ 111 h 262"/>
                <a:gd name="T20" fmla="*/ 38 w 298"/>
                <a:gd name="T21" fmla="*/ 109 h 262"/>
                <a:gd name="T22" fmla="*/ 15 w 298"/>
                <a:gd name="T23" fmla="*/ 53 h 262"/>
                <a:gd name="T24" fmla="*/ 23 w 298"/>
                <a:gd name="T25" fmla="*/ 51 h 262"/>
                <a:gd name="T26" fmla="*/ 267 w 298"/>
                <a:gd name="T27" fmla="*/ 143 h 262"/>
                <a:gd name="T28" fmla="*/ 298 w 298"/>
                <a:gd name="T29" fmla="*/ 147 h 262"/>
                <a:gd name="T30" fmla="*/ 88 w 298"/>
                <a:gd name="T31" fmla="*/ 13 h 262"/>
                <a:gd name="T32" fmla="*/ 90 w 298"/>
                <a:gd name="T33" fmla="*/ 42 h 262"/>
                <a:gd name="T34" fmla="*/ 107 w 298"/>
                <a:gd name="T35" fmla="*/ 88 h 262"/>
                <a:gd name="T36" fmla="*/ 111 w 298"/>
                <a:gd name="T37" fmla="*/ 124 h 262"/>
                <a:gd name="T38" fmla="*/ 119 w 298"/>
                <a:gd name="T39" fmla="*/ 159 h 262"/>
                <a:gd name="T40" fmla="*/ 105 w 298"/>
                <a:gd name="T41" fmla="*/ 147 h 262"/>
                <a:gd name="T42" fmla="*/ 94 w 298"/>
                <a:gd name="T43" fmla="*/ 157 h 262"/>
                <a:gd name="T44" fmla="*/ 111 w 298"/>
                <a:gd name="T45" fmla="*/ 186 h 262"/>
                <a:gd name="T46" fmla="*/ 107 w 298"/>
                <a:gd name="T47" fmla="*/ 195 h 262"/>
                <a:gd name="T48" fmla="*/ 117 w 298"/>
                <a:gd name="T49" fmla="*/ 197 h 262"/>
                <a:gd name="T50" fmla="*/ 100 w 298"/>
                <a:gd name="T51" fmla="*/ 216 h 262"/>
                <a:gd name="T52" fmla="*/ 100 w 298"/>
                <a:gd name="T53" fmla="*/ 220 h 262"/>
                <a:gd name="T54" fmla="*/ 86 w 298"/>
                <a:gd name="T55" fmla="*/ 262 h 262"/>
                <a:gd name="T56" fmla="*/ 67 w 298"/>
                <a:gd name="T57" fmla="*/ 253 h 262"/>
                <a:gd name="T58" fmla="*/ 59 w 298"/>
                <a:gd name="T59" fmla="*/ 214 h 262"/>
                <a:gd name="T60" fmla="*/ 67 w 298"/>
                <a:gd name="T61" fmla="*/ 193 h 262"/>
                <a:gd name="T62" fmla="*/ 71 w 298"/>
                <a:gd name="T63" fmla="*/ 186 h 262"/>
                <a:gd name="T64" fmla="*/ 57 w 298"/>
                <a:gd name="T65" fmla="*/ 186 h 262"/>
                <a:gd name="T66" fmla="*/ 40 w 298"/>
                <a:gd name="T67" fmla="*/ 190 h 262"/>
                <a:gd name="T68" fmla="*/ 48 w 298"/>
                <a:gd name="T69" fmla="*/ 168 h 262"/>
                <a:gd name="T70" fmla="*/ 38 w 298"/>
                <a:gd name="T71" fmla="*/ 178 h 262"/>
                <a:gd name="T72" fmla="*/ 38 w 298"/>
                <a:gd name="T73" fmla="*/ 218 h 262"/>
                <a:gd name="T74" fmla="*/ 48 w 298"/>
                <a:gd name="T75" fmla="*/ 232 h 262"/>
                <a:gd name="T76" fmla="*/ 44 w 298"/>
                <a:gd name="T77" fmla="*/ 228 h 262"/>
                <a:gd name="T78" fmla="*/ 36 w 298"/>
                <a:gd name="T79" fmla="*/ 249 h 262"/>
                <a:gd name="T80" fmla="*/ 27 w 298"/>
                <a:gd name="T81" fmla="*/ 226 h 262"/>
                <a:gd name="T82" fmla="*/ 21 w 298"/>
                <a:gd name="T83" fmla="*/ 191 h 262"/>
                <a:gd name="T84" fmla="*/ 29 w 298"/>
                <a:gd name="T85" fmla="*/ 174 h 262"/>
                <a:gd name="T86" fmla="*/ 27 w 298"/>
                <a:gd name="T87" fmla="*/ 157 h 262"/>
                <a:gd name="T88" fmla="*/ 11 w 298"/>
                <a:gd name="T89" fmla="*/ 153 h 262"/>
                <a:gd name="T90" fmla="*/ 27 w 298"/>
                <a:gd name="T91" fmla="*/ 140 h 262"/>
                <a:gd name="T92" fmla="*/ 33 w 298"/>
                <a:gd name="T93" fmla="*/ 145 h 262"/>
                <a:gd name="T94" fmla="*/ 40 w 298"/>
                <a:gd name="T95" fmla="*/ 140 h 262"/>
                <a:gd name="T96" fmla="*/ 52 w 298"/>
                <a:gd name="T97" fmla="*/ 113 h 262"/>
                <a:gd name="T98" fmla="*/ 44 w 298"/>
                <a:gd name="T99" fmla="*/ 86 h 262"/>
                <a:gd name="T100" fmla="*/ 33 w 298"/>
                <a:gd name="T101" fmla="*/ 88 h 262"/>
                <a:gd name="T102" fmla="*/ 34 w 298"/>
                <a:gd name="T103" fmla="*/ 67 h 262"/>
                <a:gd name="T104" fmla="*/ 54 w 298"/>
                <a:gd name="T105" fmla="*/ 69 h 262"/>
                <a:gd name="T106" fmla="*/ 27 w 298"/>
                <a:gd name="T107" fmla="*/ 49 h 262"/>
                <a:gd name="T108" fmla="*/ 44 w 298"/>
                <a:gd name="T109" fmla="*/ 32 h 262"/>
                <a:gd name="T110" fmla="*/ 59 w 298"/>
                <a:gd name="T111" fmla="*/ 1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8" h="262">
                  <a:moveTo>
                    <a:pt x="154" y="209"/>
                  </a:moveTo>
                  <a:lnTo>
                    <a:pt x="155" y="211"/>
                  </a:lnTo>
                  <a:lnTo>
                    <a:pt x="157" y="213"/>
                  </a:lnTo>
                  <a:lnTo>
                    <a:pt x="159" y="218"/>
                  </a:lnTo>
                  <a:lnTo>
                    <a:pt x="159" y="220"/>
                  </a:lnTo>
                  <a:lnTo>
                    <a:pt x="157" y="222"/>
                  </a:lnTo>
                  <a:lnTo>
                    <a:pt x="154" y="234"/>
                  </a:lnTo>
                  <a:lnTo>
                    <a:pt x="152" y="238"/>
                  </a:lnTo>
                  <a:lnTo>
                    <a:pt x="150" y="239"/>
                  </a:lnTo>
                  <a:lnTo>
                    <a:pt x="148" y="239"/>
                  </a:lnTo>
                  <a:lnTo>
                    <a:pt x="142" y="238"/>
                  </a:lnTo>
                  <a:lnTo>
                    <a:pt x="140" y="236"/>
                  </a:lnTo>
                  <a:lnTo>
                    <a:pt x="140" y="234"/>
                  </a:lnTo>
                  <a:lnTo>
                    <a:pt x="140" y="232"/>
                  </a:lnTo>
                  <a:lnTo>
                    <a:pt x="134" y="234"/>
                  </a:lnTo>
                  <a:lnTo>
                    <a:pt x="134" y="236"/>
                  </a:lnTo>
                  <a:lnTo>
                    <a:pt x="132" y="236"/>
                  </a:lnTo>
                  <a:lnTo>
                    <a:pt x="132" y="234"/>
                  </a:lnTo>
                  <a:lnTo>
                    <a:pt x="130" y="232"/>
                  </a:lnTo>
                  <a:lnTo>
                    <a:pt x="130" y="230"/>
                  </a:lnTo>
                  <a:lnTo>
                    <a:pt x="134" y="228"/>
                  </a:lnTo>
                  <a:lnTo>
                    <a:pt x="138" y="224"/>
                  </a:lnTo>
                  <a:lnTo>
                    <a:pt x="138" y="220"/>
                  </a:lnTo>
                  <a:lnTo>
                    <a:pt x="140" y="218"/>
                  </a:lnTo>
                  <a:lnTo>
                    <a:pt x="142" y="220"/>
                  </a:lnTo>
                  <a:lnTo>
                    <a:pt x="144" y="218"/>
                  </a:lnTo>
                  <a:lnTo>
                    <a:pt x="144" y="216"/>
                  </a:lnTo>
                  <a:lnTo>
                    <a:pt x="142" y="213"/>
                  </a:lnTo>
                  <a:lnTo>
                    <a:pt x="144" y="203"/>
                  </a:lnTo>
                  <a:lnTo>
                    <a:pt x="148" y="199"/>
                  </a:lnTo>
                  <a:lnTo>
                    <a:pt x="150" y="199"/>
                  </a:lnTo>
                  <a:lnTo>
                    <a:pt x="152" y="199"/>
                  </a:lnTo>
                  <a:lnTo>
                    <a:pt x="152" y="203"/>
                  </a:lnTo>
                  <a:lnTo>
                    <a:pt x="154" y="205"/>
                  </a:lnTo>
                  <a:lnTo>
                    <a:pt x="154" y="207"/>
                  </a:lnTo>
                  <a:lnTo>
                    <a:pt x="154" y="209"/>
                  </a:lnTo>
                  <a:moveTo>
                    <a:pt x="40" y="119"/>
                  </a:moveTo>
                  <a:lnTo>
                    <a:pt x="40" y="120"/>
                  </a:lnTo>
                  <a:lnTo>
                    <a:pt x="36" y="122"/>
                  </a:lnTo>
                  <a:lnTo>
                    <a:pt x="33" y="124"/>
                  </a:lnTo>
                  <a:lnTo>
                    <a:pt x="31" y="124"/>
                  </a:lnTo>
                  <a:lnTo>
                    <a:pt x="31" y="120"/>
                  </a:lnTo>
                  <a:lnTo>
                    <a:pt x="29" y="120"/>
                  </a:lnTo>
                  <a:lnTo>
                    <a:pt x="23" y="124"/>
                  </a:lnTo>
                  <a:lnTo>
                    <a:pt x="23" y="126"/>
                  </a:lnTo>
                  <a:lnTo>
                    <a:pt x="25" y="126"/>
                  </a:lnTo>
                  <a:lnTo>
                    <a:pt x="27" y="128"/>
                  </a:lnTo>
                  <a:lnTo>
                    <a:pt x="25" y="130"/>
                  </a:lnTo>
                  <a:lnTo>
                    <a:pt x="23" y="132"/>
                  </a:lnTo>
                  <a:lnTo>
                    <a:pt x="21" y="132"/>
                  </a:lnTo>
                  <a:lnTo>
                    <a:pt x="17" y="132"/>
                  </a:lnTo>
                  <a:lnTo>
                    <a:pt x="9" y="136"/>
                  </a:lnTo>
                  <a:lnTo>
                    <a:pt x="6" y="140"/>
                  </a:lnTo>
                  <a:lnTo>
                    <a:pt x="4" y="142"/>
                  </a:lnTo>
                  <a:lnTo>
                    <a:pt x="2" y="145"/>
                  </a:lnTo>
                  <a:lnTo>
                    <a:pt x="2" y="143"/>
                  </a:lnTo>
                  <a:lnTo>
                    <a:pt x="0" y="134"/>
                  </a:lnTo>
                  <a:lnTo>
                    <a:pt x="2" y="132"/>
                  </a:lnTo>
                  <a:lnTo>
                    <a:pt x="6" y="130"/>
                  </a:lnTo>
                  <a:lnTo>
                    <a:pt x="8" y="128"/>
                  </a:lnTo>
                  <a:lnTo>
                    <a:pt x="9" y="124"/>
                  </a:lnTo>
                  <a:lnTo>
                    <a:pt x="11" y="120"/>
                  </a:lnTo>
                  <a:lnTo>
                    <a:pt x="6" y="111"/>
                  </a:lnTo>
                  <a:lnTo>
                    <a:pt x="4" y="111"/>
                  </a:lnTo>
                  <a:lnTo>
                    <a:pt x="2" y="111"/>
                  </a:lnTo>
                  <a:lnTo>
                    <a:pt x="8" y="101"/>
                  </a:lnTo>
                  <a:lnTo>
                    <a:pt x="9" y="101"/>
                  </a:lnTo>
                  <a:lnTo>
                    <a:pt x="11" y="99"/>
                  </a:lnTo>
                  <a:lnTo>
                    <a:pt x="19" y="105"/>
                  </a:lnTo>
                  <a:lnTo>
                    <a:pt x="21" y="107"/>
                  </a:lnTo>
                  <a:lnTo>
                    <a:pt x="19" y="111"/>
                  </a:lnTo>
                  <a:lnTo>
                    <a:pt x="17" y="111"/>
                  </a:lnTo>
                  <a:lnTo>
                    <a:pt x="15" y="111"/>
                  </a:lnTo>
                  <a:lnTo>
                    <a:pt x="13" y="115"/>
                  </a:lnTo>
                  <a:lnTo>
                    <a:pt x="11" y="115"/>
                  </a:lnTo>
                  <a:lnTo>
                    <a:pt x="13" y="117"/>
                  </a:lnTo>
                  <a:lnTo>
                    <a:pt x="17" y="117"/>
                  </a:lnTo>
                  <a:lnTo>
                    <a:pt x="21" y="115"/>
                  </a:lnTo>
                  <a:lnTo>
                    <a:pt x="21" y="113"/>
                  </a:lnTo>
                  <a:lnTo>
                    <a:pt x="23" y="111"/>
                  </a:lnTo>
                  <a:lnTo>
                    <a:pt x="25" y="109"/>
                  </a:lnTo>
                  <a:lnTo>
                    <a:pt x="27" y="113"/>
                  </a:lnTo>
                  <a:lnTo>
                    <a:pt x="29" y="113"/>
                  </a:lnTo>
                  <a:lnTo>
                    <a:pt x="29" y="111"/>
                  </a:lnTo>
                  <a:lnTo>
                    <a:pt x="31" y="109"/>
                  </a:lnTo>
                  <a:lnTo>
                    <a:pt x="33" y="109"/>
                  </a:lnTo>
                  <a:lnTo>
                    <a:pt x="34" y="107"/>
                  </a:lnTo>
                  <a:lnTo>
                    <a:pt x="38" y="109"/>
                  </a:lnTo>
                  <a:lnTo>
                    <a:pt x="40" y="115"/>
                  </a:lnTo>
                  <a:lnTo>
                    <a:pt x="42" y="115"/>
                  </a:lnTo>
                  <a:lnTo>
                    <a:pt x="42" y="117"/>
                  </a:lnTo>
                  <a:lnTo>
                    <a:pt x="40" y="119"/>
                  </a:lnTo>
                  <a:moveTo>
                    <a:pt x="17" y="57"/>
                  </a:moveTo>
                  <a:lnTo>
                    <a:pt x="15" y="57"/>
                  </a:lnTo>
                  <a:lnTo>
                    <a:pt x="15" y="55"/>
                  </a:lnTo>
                  <a:lnTo>
                    <a:pt x="15" y="53"/>
                  </a:lnTo>
                  <a:lnTo>
                    <a:pt x="15" y="49"/>
                  </a:lnTo>
                  <a:lnTo>
                    <a:pt x="17" y="47"/>
                  </a:lnTo>
                  <a:lnTo>
                    <a:pt x="17" y="46"/>
                  </a:lnTo>
                  <a:lnTo>
                    <a:pt x="21" y="46"/>
                  </a:lnTo>
                  <a:lnTo>
                    <a:pt x="23" y="46"/>
                  </a:lnTo>
                  <a:lnTo>
                    <a:pt x="23" y="47"/>
                  </a:lnTo>
                  <a:lnTo>
                    <a:pt x="23" y="49"/>
                  </a:lnTo>
                  <a:lnTo>
                    <a:pt x="23" y="51"/>
                  </a:lnTo>
                  <a:lnTo>
                    <a:pt x="23" y="53"/>
                  </a:lnTo>
                  <a:lnTo>
                    <a:pt x="21" y="55"/>
                  </a:lnTo>
                  <a:lnTo>
                    <a:pt x="19" y="57"/>
                  </a:lnTo>
                  <a:lnTo>
                    <a:pt x="17" y="57"/>
                  </a:lnTo>
                  <a:moveTo>
                    <a:pt x="278" y="168"/>
                  </a:moveTo>
                  <a:lnTo>
                    <a:pt x="275" y="172"/>
                  </a:lnTo>
                  <a:lnTo>
                    <a:pt x="273" y="165"/>
                  </a:lnTo>
                  <a:lnTo>
                    <a:pt x="267" y="143"/>
                  </a:lnTo>
                  <a:lnTo>
                    <a:pt x="278" y="138"/>
                  </a:lnTo>
                  <a:lnTo>
                    <a:pt x="282" y="140"/>
                  </a:lnTo>
                  <a:lnTo>
                    <a:pt x="280" y="130"/>
                  </a:lnTo>
                  <a:lnTo>
                    <a:pt x="286" y="126"/>
                  </a:lnTo>
                  <a:lnTo>
                    <a:pt x="296" y="128"/>
                  </a:lnTo>
                  <a:lnTo>
                    <a:pt x="298" y="140"/>
                  </a:lnTo>
                  <a:lnTo>
                    <a:pt x="298" y="143"/>
                  </a:lnTo>
                  <a:lnTo>
                    <a:pt x="298" y="147"/>
                  </a:lnTo>
                  <a:lnTo>
                    <a:pt x="292" y="157"/>
                  </a:lnTo>
                  <a:lnTo>
                    <a:pt x="282" y="166"/>
                  </a:lnTo>
                  <a:lnTo>
                    <a:pt x="278" y="168"/>
                  </a:lnTo>
                  <a:moveTo>
                    <a:pt x="65" y="0"/>
                  </a:moveTo>
                  <a:lnTo>
                    <a:pt x="77" y="7"/>
                  </a:lnTo>
                  <a:lnTo>
                    <a:pt x="82" y="9"/>
                  </a:lnTo>
                  <a:lnTo>
                    <a:pt x="84" y="11"/>
                  </a:lnTo>
                  <a:lnTo>
                    <a:pt x="88" y="13"/>
                  </a:lnTo>
                  <a:lnTo>
                    <a:pt x="92" y="13"/>
                  </a:lnTo>
                  <a:lnTo>
                    <a:pt x="92" y="17"/>
                  </a:lnTo>
                  <a:lnTo>
                    <a:pt x="94" y="26"/>
                  </a:lnTo>
                  <a:lnTo>
                    <a:pt x="94" y="28"/>
                  </a:lnTo>
                  <a:lnTo>
                    <a:pt x="94" y="30"/>
                  </a:lnTo>
                  <a:lnTo>
                    <a:pt x="94" y="38"/>
                  </a:lnTo>
                  <a:lnTo>
                    <a:pt x="92" y="42"/>
                  </a:lnTo>
                  <a:lnTo>
                    <a:pt x="90" y="42"/>
                  </a:lnTo>
                  <a:lnTo>
                    <a:pt x="90" y="44"/>
                  </a:lnTo>
                  <a:lnTo>
                    <a:pt x="90" y="46"/>
                  </a:lnTo>
                  <a:lnTo>
                    <a:pt x="94" y="61"/>
                  </a:lnTo>
                  <a:lnTo>
                    <a:pt x="96" y="63"/>
                  </a:lnTo>
                  <a:lnTo>
                    <a:pt x="100" y="65"/>
                  </a:lnTo>
                  <a:lnTo>
                    <a:pt x="107" y="84"/>
                  </a:lnTo>
                  <a:lnTo>
                    <a:pt x="109" y="86"/>
                  </a:lnTo>
                  <a:lnTo>
                    <a:pt x="107" y="88"/>
                  </a:lnTo>
                  <a:lnTo>
                    <a:pt x="109" y="92"/>
                  </a:lnTo>
                  <a:lnTo>
                    <a:pt x="111" y="95"/>
                  </a:lnTo>
                  <a:lnTo>
                    <a:pt x="111" y="101"/>
                  </a:lnTo>
                  <a:lnTo>
                    <a:pt x="111" y="107"/>
                  </a:lnTo>
                  <a:lnTo>
                    <a:pt x="107" y="120"/>
                  </a:lnTo>
                  <a:lnTo>
                    <a:pt x="107" y="122"/>
                  </a:lnTo>
                  <a:lnTo>
                    <a:pt x="109" y="124"/>
                  </a:lnTo>
                  <a:lnTo>
                    <a:pt x="111" y="124"/>
                  </a:lnTo>
                  <a:lnTo>
                    <a:pt x="113" y="128"/>
                  </a:lnTo>
                  <a:lnTo>
                    <a:pt x="111" y="136"/>
                  </a:lnTo>
                  <a:lnTo>
                    <a:pt x="111" y="138"/>
                  </a:lnTo>
                  <a:lnTo>
                    <a:pt x="111" y="142"/>
                  </a:lnTo>
                  <a:lnTo>
                    <a:pt x="115" y="147"/>
                  </a:lnTo>
                  <a:lnTo>
                    <a:pt x="117" y="151"/>
                  </a:lnTo>
                  <a:lnTo>
                    <a:pt x="119" y="157"/>
                  </a:lnTo>
                  <a:lnTo>
                    <a:pt x="119" y="159"/>
                  </a:lnTo>
                  <a:lnTo>
                    <a:pt x="117" y="159"/>
                  </a:lnTo>
                  <a:lnTo>
                    <a:pt x="115" y="159"/>
                  </a:lnTo>
                  <a:lnTo>
                    <a:pt x="113" y="155"/>
                  </a:lnTo>
                  <a:lnTo>
                    <a:pt x="113" y="153"/>
                  </a:lnTo>
                  <a:lnTo>
                    <a:pt x="113" y="151"/>
                  </a:lnTo>
                  <a:lnTo>
                    <a:pt x="109" y="147"/>
                  </a:lnTo>
                  <a:lnTo>
                    <a:pt x="107" y="147"/>
                  </a:lnTo>
                  <a:lnTo>
                    <a:pt x="105" y="147"/>
                  </a:lnTo>
                  <a:lnTo>
                    <a:pt x="105" y="153"/>
                  </a:lnTo>
                  <a:lnTo>
                    <a:pt x="107" y="155"/>
                  </a:lnTo>
                  <a:lnTo>
                    <a:pt x="107" y="157"/>
                  </a:lnTo>
                  <a:lnTo>
                    <a:pt x="105" y="157"/>
                  </a:lnTo>
                  <a:lnTo>
                    <a:pt x="98" y="155"/>
                  </a:lnTo>
                  <a:lnTo>
                    <a:pt x="94" y="153"/>
                  </a:lnTo>
                  <a:lnTo>
                    <a:pt x="92" y="155"/>
                  </a:lnTo>
                  <a:lnTo>
                    <a:pt x="94" y="157"/>
                  </a:lnTo>
                  <a:lnTo>
                    <a:pt x="98" y="159"/>
                  </a:lnTo>
                  <a:lnTo>
                    <a:pt x="107" y="161"/>
                  </a:lnTo>
                  <a:lnTo>
                    <a:pt x="107" y="168"/>
                  </a:lnTo>
                  <a:lnTo>
                    <a:pt x="111" y="170"/>
                  </a:lnTo>
                  <a:lnTo>
                    <a:pt x="111" y="176"/>
                  </a:lnTo>
                  <a:lnTo>
                    <a:pt x="109" y="182"/>
                  </a:lnTo>
                  <a:lnTo>
                    <a:pt x="111" y="184"/>
                  </a:lnTo>
                  <a:lnTo>
                    <a:pt x="111" y="186"/>
                  </a:lnTo>
                  <a:lnTo>
                    <a:pt x="109" y="186"/>
                  </a:lnTo>
                  <a:lnTo>
                    <a:pt x="105" y="188"/>
                  </a:lnTo>
                  <a:lnTo>
                    <a:pt x="102" y="186"/>
                  </a:lnTo>
                  <a:lnTo>
                    <a:pt x="100" y="186"/>
                  </a:lnTo>
                  <a:lnTo>
                    <a:pt x="100" y="188"/>
                  </a:lnTo>
                  <a:lnTo>
                    <a:pt x="100" y="190"/>
                  </a:lnTo>
                  <a:lnTo>
                    <a:pt x="105" y="193"/>
                  </a:lnTo>
                  <a:lnTo>
                    <a:pt x="107" y="195"/>
                  </a:lnTo>
                  <a:lnTo>
                    <a:pt x="109" y="193"/>
                  </a:lnTo>
                  <a:lnTo>
                    <a:pt x="111" y="191"/>
                  </a:lnTo>
                  <a:lnTo>
                    <a:pt x="111" y="190"/>
                  </a:lnTo>
                  <a:lnTo>
                    <a:pt x="113" y="188"/>
                  </a:lnTo>
                  <a:lnTo>
                    <a:pt x="115" y="186"/>
                  </a:lnTo>
                  <a:lnTo>
                    <a:pt x="117" y="186"/>
                  </a:lnTo>
                  <a:lnTo>
                    <a:pt x="117" y="190"/>
                  </a:lnTo>
                  <a:lnTo>
                    <a:pt x="117" y="197"/>
                  </a:lnTo>
                  <a:lnTo>
                    <a:pt x="115" y="201"/>
                  </a:lnTo>
                  <a:lnTo>
                    <a:pt x="113" y="203"/>
                  </a:lnTo>
                  <a:lnTo>
                    <a:pt x="109" y="203"/>
                  </a:lnTo>
                  <a:lnTo>
                    <a:pt x="109" y="205"/>
                  </a:lnTo>
                  <a:lnTo>
                    <a:pt x="107" y="207"/>
                  </a:lnTo>
                  <a:lnTo>
                    <a:pt x="109" y="207"/>
                  </a:lnTo>
                  <a:lnTo>
                    <a:pt x="105" y="211"/>
                  </a:lnTo>
                  <a:lnTo>
                    <a:pt x="100" y="216"/>
                  </a:lnTo>
                  <a:lnTo>
                    <a:pt x="94" y="218"/>
                  </a:lnTo>
                  <a:lnTo>
                    <a:pt x="92" y="218"/>
                  </a:lnTo>
                  <a:lnTo>
                    <a:pt x="92" y="216"/>
                  </a:lnTo>
                  <a:lnTo>
                    <a:pt x="90" y="218"/>
                  </a:lnTo>
                  <a:lnTo>
                    <a:pt x="90" y="220"/>
                  </a:lnTo>
                  <a:lnTo>
                    <a:pt x="92" y="222"/>
                  </a:lnTo>
                  <a:lnTo>
                    <a:pt x="94" y="222"/>
                  </a:lnTo>
                  <a:lnTo>
                    <a:pt x="100" y="220"/>
                  </a:lnTo>
                  <a:lnTo>
                    <a:pt x="104" y="218"/>
                  </a:lnTo>
                  <a:lnTo>
                    <a:pt x="105" y="220"/>
                  </a:lnTo>
                  <a:lnTo>
                    <a:pt x="98" y="245"/>
                  </a:lnTo>
                  <a:lnTo>
                    <a:pt x="98" y="247"/>
                  </a:lnTo>
                  <a:lnTo>
                    <a:pt x="96" y="251"/>
                  </a:lnTo>
                  <a:lnTo>
                    <a:pt x="96" y="253"/>
                  </a:lnTo>
                  <a:lnTo>
                    <a:pt x="90" y="261"/>
                  </a:lnTo>
                  <a:lnTo>
                    <a:pt x="86" y="262"/>
                  </a:lnTo>
                  <a:lnTo>
                    <a:pt x="77" y="261"/>
                  </a:lnTo>
                  <a:lnTo>
                    <a:pt x="75" y="261"/>
                  </a:lnTo>
                  <a:lnTo>
                    <a:pt x="75" y="259"/>
                  </a:lnTo>
                  <a:lnTo>
                    <a:pt x="75" y="257"/>
                  </a:lnTo>
                  <a:lnTo>
                    <a:pt x="71" y="253"/>
                  </a:lnTo>
                  <a:lnTo>
                    <a:pt x="69" y="253"/>
                  </a:lnTo>
                  <a:lnTo>
                    <a:pt x="69" y="255"/>
                  </a:lnTo>
                  <a:lnTo>
                    <a:pt x="67" y="253"/>
                  </a:lnTo>
                  <a:lnTo>
                    <a:pt x="69" y="238"/>
                  </a:lnTo>
                  <a:lnTo>
                    <a:pt x="71" y="238"/>
                  </a:lnTo>
                  <a:lnTo>
                    <a:pt x="73" y="238"/>
                  </a:lnTo>
                  <a:lnTo>
                    <a:pt x="73" y="236"/>
                  </a:lnTo>
                  <a:lnTo>
                    <a:pt x="71" y="224"/>
                  </a:lnTo>
                  <a:lnTo>
                    <a:pt x="63" y="224"/>
                  </a:lnTo>
                  <a:lnTo>
                    <a:pt x="59" y="216"/>
                  </a:lnTo>
                  <a:lnTo>
                    <a:pt x="59" y="214"/>
                  </a:lnTo>
                  <a:lnTo>
                    <a:pt x="57" y="211"/>
                  </a:lnTo>
                  <a:lnTo>
                    <a:pt x="59" y="209"/>
                  </a:lnTo>
                  <a:lnTo>
                    <a:pt x="61" y="209"/>
                  </a:lnTo>
                  <a:lnTo>
                    <a:pt x="63" y="209"/>
                  </a:lnTo>
                  <a:lnTo>
                    <a:pt x="71" y="195"/>
                  </a:lnTo>
                  <a:lnTo>
                    <a:pt x="71" y="193"/>
                  </a:lnTo>
                  <a:lnTo>
                    <a:pt x="69" y="193"/>
                  </a:lnTo>
                  <a:lnTo>
                    <a:pt x="67" y="193"/>
                  </a:lnTo>
                  <a:lnTo>
                    <a:pt x="63" y="197"/>
                  </a:lnTo>
                  <a:lnTo>
                    <a:pt x="61" y="199"/>
                  </a:lnTo>
                  <a:lnTo>
                    <a:pt x="61" y="195"/>
                  </a:lnTo>
                  <a:lnTo>
                    <a:pt x="65" y="191"/>
                  </a:lnTo>
                  <a:lnTo>
                    <a:pt x="67" y="188"/>
                  </a:lnTo>
                  <a:lnTo>
                    <a:pt x="69" y="188"/>
                  </a:lnTo>
                  <a:lnTo>
                    <a:pt x="69" y="186"/>
                  </a:lnTo>
                  <a:lnTo>
                    <a:pt x="71" y="186"/>
                  </a:lnTo>
                  <a:lnTo>
                    <a:pt x="71" y="182"/>
                  </a:lnTo>
                  <a:lnTo>
                    <a:pt x="71" y="180"/>
                  </a:lnTo>
                  <a:lnTo>
                    <a:pt x="69" y="182"/>
                  </a:lnTo>
                  <a:lnTo>
                    <a:pt x="69" y="184"/>
                  </a:lnTo>
                  <a:lnTo>
                    <a:pt x="67" y="186"/>
                  </a:lnTo>
                  <a:lnTo>
                    <a:pt x="63" y="186"/>
                  </a:lnTo>
                  <a:lnTo>
                    <a:pt x="61" y="186"/>
                  </a:lnTo>
                  <a:lnTo>
                    <a:pt x="57" y="186"/>
                  </a:lnTo>
                  <a:lnTo>
                    <a:pt x="57" y="191"/>
                  </a:lnTo>
                  <a:lnTo>
                    <a:pt x="57" y="199"/>
                  </a:lnTo>
                  <a:lnTo>
                    <a:pt x="56" y="201"/>
                  </a:lnTo>
                  <a:lnTo>
                    <a:pt x="50" y="203"/>
                  </a:lnTo>
                  <a:lnTo>
                    <a:pt x="46" y="199"/>
                  </a:lnTo>
                  <a:lnTo>
                    <a:pt x="44" y="195"/>
                  </a:lnTo>
                  <a:lnTo>
                    <a:pt x="40" y="191"/>
                  </a:lnTo>
                  <a:lnTo>
                    <a:pt x="40" y="190"/>
                  </a:lnTo>
                  <a:lnTo>
                    <a:pt x="40" y="188"/>
                  </a:lnTo>
                  <a:lnTo>
                    <a:pt x="42" y="188"/>
                  </a:lnTo>
                  <a:lnTo>
                    <a:pt x="44" y="188"/>
                  </a:lnTo>
                  <a:lnTo>
                    <a:pt x="46" y="184"/>
                  </a:lnTo>
                  <a:lnTo>
                    <a:pt x="48" y="182"/>
                  </a:lnTo>
                  <a:lnTo>
                    <a:pt x="50" y="176"/>
                  </a:lnTo>
                  <a:lnTo>
                    <a:pt x="48" y="170"/>
                  </a:lnTo>
                  <a:lnTo>
                    <a:pt x="48" y="168"/>
                  </a:lnTo>
                  <a:lnTo>
                    <a:pt x="46" y="166"/>
                  </a:lnTo>
                  <a:lnTo>
                    <a:pt x="42" y="168"/>
                  </a:lnTo>
                  <a:lnTo>
                    <a:pt x="42" y="163"/>
                  </a:lnTo>
                  <a:lnTo>
                    <a:pt x="42" y="161"/>
                  </a:lnTo>
                  <a:lnTo>
                    <a:pt x="40" y="157"/>
                  </a:lnTo>
                  <a:lnTo>
                    <a:pt x="38" y="159"/>
                  </a:lnTo>
                  <a:lnTo>
                    <a:pt x="36" y="168"/>
                  </a:lnTo>
                  <a:lnTo>
                    <a:pt x="38" y="178"/>
                  </a:lnTo>
                  <a:lnTo>
                    <a:pt x="36" y="186"/>
                  </a:lnTo>
                  <a:lnTo>
                    <a:pt x="36" y="188"/>
                  </a:lnTo>
                  <a:lnTo>
                    <a:pt x="34" y="188"/>
                  </a:lnTo>
                  <a:lnTo>
                    <a:pt x="33" y="190"/>
                  </a:lnTo>
                  <a:lnTo>
                    <a:pt x="36" y="193"/>
                  </a:lnTo>
                  <a:lnTo>
                    <a:pt x="34" y="209"/>
                  </a:lnTo>
                  <a:lnTo>
                    <a:pt x="34" y="213"/>
                  </a:lnTo>
                  <a:lnTo>
                    <a:pt x="38" y="218"/>
                  </a:lnTo>
                  <a:lnTo>
                    <a:pt x="40" y="218"/>
                  </a:lnTo>
                  <a:lnTo>
                    <a:pt x="40" y="214"/>
                  </a:lnTo>
                  <a:lnTo>
                    <a:pt x="40" y="213"/>
                  </a:lnTo>
                  <a:lnTo>
                    <a:pt x="42" y="211"/>
                  </a:lnTo>
                  <a:lnTo>
                    <a:pt x="48" y="211"/>
                  </a:lnTo>
                  <a:lnTo>
                    <a:pt x="52" y="218"/>
                  </a:lnTo>
                  <a:lnTo>
                    <a:pt x="52" y="222"/>
                  </a:lnTo>
                  <a:lnTo>
                    <a:pt x="48" y="232"/>
                  </a:lnTo>
                  <a:lnTo>
                    <a:pt x="48" y="236"/>
                  </a:lnTo>
                  <a:lnTo>
                    <a:pt x="46" y="238"/>
                  </a:lnTo>
                  <a:lnTo>
                    <a:pt x="44" y="239"/>
                  </a:lnTo>
                  <a:lnTo>
                    <a:pt x="44" y="238"/>
                  </a:lnTo>
                  <a:lnTo>
                    <a:pt x="42" y="236"/>
                  </a:lnTo>
                  <a:lnTo>
                    <a:pt x="42" y="232"/>
                  </a:lnTo>
                  <a:lnTo>
                    <a:pt x="44" y="230"/>
                  </a:lnTo>
                  <a:lnTo>
                    <a:pt x="44" y="228"/>
                  </a:lnTo>
                  <a:lnTo>
                    <a:pt x="42" y="226"/>
                  </a:lnTo>
                  <a:lnTo>
                    <a:pt x="40" y="226"/>
                  </a:lnTo>
                  <a:lnTo>
                    <a:pt x="38" y="228"/>
                  </a:lnTo>
                  <a:lnTo>
                    <a:pt x="40" y="230"/>
                  </a:lnTo>
                  <a:lnTo>
                    <a:pt x="40" y="236"/>
                  </a:lnTo>
                  <a:lnTo>
                    <a:pt x="38" y="247"/>
                  </a:lnTo>
                  <a:lnTo>
                    <a:pt x="38" y="249"/>
                  </a:lnTo>
                  <a:lnTo>
                    <a:pt x="36" y="249"/>
                  </a:lnTo>
                  <a:lnTo>
                    <a:pt x="31" y="245"/>
                  </a:lnTo>
                  <a:lnTo>
                    <a:pt x="25" y="239"/>
                  </a:lnTo>
                  <a:lnTo>
                    <a:pt x="27" y="238"/>
                  </a:lnTo>
                  <a:lnTo>
                    <a:pt x="27" y="236"/>
                  </a:lnTo>
                  <a:lnTo>
                    <a:pt x="27" y="232"/>
                  </a:lnTo>
                  <a:lnTo>
                    <a:pt x="27" y="230"/>
                  </a:lnTo>
                  <a:lnTo>
                    <a:pt x="27" y="228"/>
                  </a:lnTo>
                  <a:lnTo>
                    <a:pt x="27" y="226"/>
                  </a:lnTo>
                  <a:lnTo>
                    <a:pt x="25" y="226"/>
                  </a:lnTo>
                  <a:lnTo>
                    <a:pt x="25" y="224"/>
                  </a:lnTo>
                  <a:lnTo>
                    <a:pt x="23" y="214"/>
                  </a:lnTo>
                  <a:lnTo>
                    <a:pt x="21" y="203"/>
                  </a:lnTo>
                  <a:lnTo>
                    <a:pt x="21" y="199"/>
                  </a:lnTo>
                  <a:lnTo>
                    <a:pt x="19" y="195"/>
                  </a:lnTo>
                  <a:lnTo>
                    <a:pt x="19" y="193"/>
                  </a:lnTo>
                  <a:lnTo>
                    <a:pt x="21" y="191"/>
                  </a:lnTo>
                  <a:lnTo>
                    <a:pt x="23" y="186"/>
                  </a:lnTo>
                  <a:lnTo>
                    <a:pt x="21" y="186"/>
                  </a:lnTo>
                  <a:lnTo>
                    <a:pt x="19" y="184"/>
                  </a:lnTo>
                  <a:lnTo>
                    <a:pt x="21" y="176"/>
                  </a:lnTo>
                  <a:lnTo>
                    <a:pt x="23" y="176"/>
                  </a:lnTo>
                  <a:lnTo>
                    <a:pt x="27" y="178"/>
                  </a:lnTo>
                  <a:lnTo>
                    <a:pt x="29" y="178"/>
                  </a:lnTo>
                  <a:lnTo>
                    <a:pt x="29" y="174"/>
                  </a:lnTo>
                  <a:lnTo>
                    <a:pt x="27" y="172"/>
                  </a:lnTo>
                  <a:lnTo>
                    <a:pt x="25" y="172"/>
                  </a:lnTo>
                  <a:lnTo>
                    <a:pt x="25" y="170"/>
                  </a:lnTo>
                  <a:lnTo>
                    <a:pt x="25" y="165"/>
                  </a:lnTo>
                  <a:lnTo>
                    <a:pt x="29" y="165"/>
                  </a:lnTo>
                  <a:lnTo>
                    <a:pt x="31" y="163"/>
                  </a:lnTo>
                  <a:lnTo>
                    <a:pt x="29" y="159"/>
                  </a:lnTo>
                  <a:lnTo>
                    <a:pt x="27" y="157"/>
                  </a:lnTo>
                  <a:lnTo>
                    <a:pt x="25" y="159"/>
                  </a:lnTo>
                  <a:lnTo>
                    <a:pt x="21" y="159"/>
                  </a:lnTo>
                  <a:lnTo>
                    <a:pt x="19" y="159"/>
                  </a:lnTo>
                  <a:lnTo>
                    <a:pt x="19" y="155"/>
                  </a:lnTo>
                  <a:lnTo>
                    <a:pt x="17" y="155"/>
                  </a:lnTo>
                  <a:lnTo>
                    <a:pt x="15" y="155"/>
                  </a:lnTo>
                  <a:lnTo>
                    <a:pt x="13" y="155"/>
                  </a:lnTo>
                  <a:lnTo>
                    <a:pt x="11" y="153"/>
                  </a:lnTo>
                  <a:lnTo>
                    <a:pt x="13" y="149"/>
                  </a:lnTo>
                  <a:lnTo>
                    <a:pt x="13" y="147"/>
                  </a:lnTo>
                  <a:lnTo>
                    <a:pt x="13" y="145"/>
                  </a:lnTo>
                  <a:lnTo>
                    <a:pt x="17" y="142"/>
                  </a:lnTo>
                  <a:lnTo>
                    <a:pt x="17" y="140"/>
                  </a:lnTo>
                  <a:lnTo>
                    <a:pt x="19" y="140"/>
                  </a:lnTo>
                  <a:lnTo>
                    <a:pt x="23" y="138"/>
                  </a:lnTo>
                  <a:lnTo>
                    <a:pt x="27" y="140"/>
                  </a:lnTo>
                  <a:lnTo>
                    <a:pt x="29" y="142"/>
                  </a:lnTo>
                  <a:lnTo>
                    <a:pt x="29" y="143"/>
                  </a:lnTo>
                  <a:lnTo>
                    <a:pt x="27" y="143"/>
                  </a:lnTo>
                  <a:lnTo>
                    <a:pt x="27" y="147"/>
                  </a:lnTo>
                  <a:lnTo>
                    <a:pt x="29" y="149"/>
                  </a:lnTo>
                  <a:lnTo>
                    <a:pt x="31" y="149"/>
                  </a:lnTo>
                  <a:lnTo>
                    <a:pt x="33" y="147"/>
                  </a:lnTo>
                  <a:lnTo>
                    <a:pt x="33" y="145"/>
                  </a:lnTo>
                  <a:lnTo>
                    <a:pt x="31" y="143"/>
                  </a:lnTo>
                  <a:lnTo>
                    <a:pt x="31" y="142"/>
                  </a:lnTo>
                  <a:lnTo>
                    <a:pt x="33" y="142"/>
                  </a:lnTo>
                  <a:lnTo>
                    <a:pt x="33" y="140"/>
                  </a:lnTo>
                  <a:lnTo>
                    <a:pt x="34" y="140"/>
                  </a:lnTo>
                  <a:lnTo>
                    <a:pt x="36" y="138"/>
                  </a:lnTo>
                  <a:lnTo>
                    <a:pt x="38" y="138"/>
                  </a:lnTo>
                  <a:lnTo>
                    <a:pt x="40" y="140"/>
                  </a:lnTo>
                  <a:lnTo>
                    <a:pt x="46" y="138"/>
                  </a:lnTo>
                  <a:lnTo>
                    <a:pt x="48" y="136"/>
                  </a:lnTo>
                  <a:lnTo>
                    <a:pt x="48" y="130"/>
                  </a:lnTo>
                  <a:lnTo>
                    <a:pt x="48" y="124"/>
                  </a:lnTo>
                  <a:lnTo>
                    <a:pt x="50" y="124"/>
                  </a:lnTo>
                  <a:lnTo>
                    <a:pt x="52" y="124"/>
                  </a:lnTo>
                  <a:lnTo>
                    <a:pt x="52" y="117"/>
                  </a:lnTo>
                  <a:lnTo>
                    <a:pt x="52" y="113"/>
                  </a:lnTo>
                  <a:lnTo>
                    <a:pt x="44" y="113"/>
                  </a:lnTo>
                  <a:lnTo>
                    <a:pt x="44" y="111"/>
                  </a:lnTo>
                  <a:lnTo>
                    <a:pt x="44" y="109"/>
                  </a:lnTo>
                  <a:lnTo>
                    <a:pt x="38" y="101"/>
                  </a:lnTo>
                  <a:lnTo>
                    <a:pt x="36" y="97"/>
                  </a:lnTo>
                  <a:lnTo>
                    <a:pt x="40" y="95"/>
                  </a:lnTo>
                  <a:lnTo>
                    <a:pt x="42" y="92"/>
                  </a:lnTo>
                  <a:lnTo>
                    <a:pt x="44" y="86"/>
                  </a:lnTo>
                  <a:lnTo>
                    <a:pt x="42" y="84"/>
                  </a:lnTo>
                  <a:lnTo>
                    <a:pt x="40" y="80"/>
                  </a:lnTo>
                  <a:lnTo>
                    <a:pt x="38" y="80"/>
                  </a:lnTo>
                  <a:lnTo>
                    <a:pt x="36" y="82"/>
                  </a:lnTo>
                  <a:lnTo>
                    <a:pt x="38" y="84"/>
                  </a:lnTo>
                  <a:lnTo>
                    <a:pt x="36" y="86"/>
                  </a:lnTo>
                  <a:lnTo>
                    <a:pt x="36" y="88"/>
                  </a:lnTo>
                  <a:lnTo>
                    <a:pt x="33" y="88"/>
                  </a:lnTo>
                  <a:lnTo>
                    <a:pt x="31" y="86"/>
                  </a:lnTo>
                  <a:lnTo>
                    <a:pt x="31" y="84"/>
                  </a:lnTo>
                  <a:lnTo>
                    <a:pt x="29" y="82"/>
                  </a:lnTo>
                  <a:lnTo>
                    <a:pt x="27" y="80"/>
                  </a:lnTo>
                  <a:lnTo>
                    <a:pt x="27" y="72"/>
                  </a:lnTo>
                  <a:lnTo>
                    <a:pt x="27" y="71"/>
                  </a:lnTo>
                  <a:lnTo>
                    <a:pt x="33" y="67"/>
                  </a:lnTo>
                  <a:lnTo>
                    <a:pt x="34" y="67"/>
                  </a:lnTo>
                  <a:lnTo>
                    <a:pt x="38" y="69"/>
                  </a:lnTo>
                  <a:lnTo>
                    <a:pt x="44" y="78"/>
                  </a:lnTo>
                  <a:lnTo>
                    <a:pt x="46" y="78"/>
                  </a:lnTo>
                  <a:lnTo>
                    <a:pt x="52" y="78"/>
                  </a:lnTo>
                  <a:lnTo>
                    <a:pt x="54" y="78"/>
                  </a:lnTo>
                  <a:lnTo>
                    <a:pt x="56" y="71"/>
                  </a:lnTo>
                  <a:lnTo>
                    <a:pt x="56" y="69"/>
                  </a:lnTo>
                  <a:lnTo>
                    <a:pt x="54" y="69"/>
                  </a:lnTo>
                  <a:lnTo>
                    <a:pt x="54" y="67"/>
                  </a:lnTo>
                  <a:lnTo>
                    <a:pt x="52" y="67"/>
                  </a:lnTo>
                  <a:lnTo>
                    <a:pt x="52" y="57"/>
                  </a:lnTo>
                  <a:lnTo>
                    <a:pt x="54" y="46"/>
                  </a:lnTo>
                  <a:lnTo>
                    <a:pt x="48" y="49"/>
                  </a:lnTo>
                  <a:lnTo>
                    <a:pt x="38" y="55"/>
                  </a:lnTo>
                  <a:lnTo>
                    <a:pt x="33" y="53"/>
                  </a:lnTo>
                  <a:lnTo>
                    <a:pt x="27" y="49"/>
                  </a:lnTo>
                  <a:lnTo>
                    <a:pt x="27" y="46"/>
                  </a:lnTo>
                  <a:lnTo>
                    <a:pt x="27" y="44"/>
                  </a:lnTo>
                  <a:lnTo>
                    <a:pt x="29" y="42"/>
                  </a:lnTo>
                  <a:lnTo>
                    <a:pt x="31" y="44"/>
                  </a:lnTo>
                  <a:lnTo>
                    <a:pt x="33" y="42"/>
                  </a:lnTo>
                  <a:lnTo>
                    <a:pt x="34" y="40"/>
                  </a:lnTo>
                  <a:lnTo>
                    <a:pt x="42" y="34"/>
                  </a:lnTo>
                  <a:lnTo>
                    <a:pt x="44" y="32"/>
                  </a:lnTo>
                  <a:lnTo>
                    <a:pt x="46" y="32"/>
                  </a:lnTo>
                  <a:lnTo>
                    <a:pt x="56" y="28"/>
                  </a:lnTo>
                  <a:lnTo>
                    <a:pt x="57" y="26"/>
                  </a:lnTo>
                  <a:lnTo>
                    <a:pt x="57" y="24"/>
                  </a:lnTo>
                  <a:lnTo>
                    <a:pt x="56" y="21"/>
                  </a:lnTo>
                  <a:lnTo>
                    <a:pt x="54" y="19"/>
                  </a:lnTo>
                  <a:lnTo>
                    <a:pt x="57" y="3"/>
                  </a:lnTo>
                  <a:lnTo>
                    <a:pt x="59" y="1"/>
                  </a:lnTo>
                  <a:lnTo>
                    <a:pt x="61" y="0"/>
                  </a:lnTo>
                  <a:lnTo>
                    <a:pt x="65"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53" name="Freeform 6355"/>
            <p:cNvSpPr>
              <a:spLocks noEditPoints="1"/>
            </p:cNvSpPr>
            <p:nvPr/>
          </p:nvSpPr>
          <p:spPr bwMode="auto">
            <a:xfrm>
              <a:off x="8134351" y="4884738"/>
              <a:ext cx="168275" cy="436563"/>
            </a:xfrm>
            <a:custGeom>
              <a:avLst/>
              <a:gdLst>
                <a:gd name="T0" fmla="*/ 29 w 106"/>
                <a:gd name="T1" fmla="*/ 119 h 275"/>
                <a:gd name="T2" fmla="*/ 17 w 106"/>
                <a:gd name="T3" fmla="*/ 135 h 275"/>
                <a:gd name="T4" fmla="*/ 6 w 106"/>
                <a:gd name="T5" fmla="*/ 133 h 275"/>
                <a:gd name="T6" fmla="*/ 8 w 106"/>
                <a:gd name="T7" fmla="*/ 119 h 275"/>
                <a:gd name="T8" fmla="*/ 17 w 106"/>
                <a:gd name="T9" fmla="*/ 112 h 275"/>
                <a:gd name="T10" fmla="*/ 19 w 106"/>
                <a:gd name="T11" fmla="*/ 92 h 275"/>
                <a:gd name="T12" fmla="*/ 21 w 106"/>
                <a:gd name="T13" fmla="*/ 87 h 275"/>
                <a:gd name="T14" fmla="*/ 29 w 106"/>
                <a:gd name="T15" fmla="*/ 94 h 275"/>
                <a:gd name="T16" fmla="*/ 29 w 106"/>
                <a:gd name="T17" fmla="*/ 104 h 275"/>
                <a:gd name="T18" fmla="*/ 65 w 106"/>
                <a:gd name="T19" fmla="*/ 85 h 275"/>
                <a:gd name="T20" fmla="*/ 73 w 106"/>
                <a:gd name="T21" fmla="*/ 92 h 275"/>
                <a:gd name="T22" fmla="*/ 88 w 106"/>
                <a:gd name="T23" fmla="*/ 104 h 275"/>
                <a:gd name="T24" fmla="*/ 87 w 106"/>
                <a:gd name="T25" fmla="*/ 121 h 275"/>
                <a:gd name="T26" fmla="*/ 79 w 106"/>
                <a:gd name="T27" fmla="*/ 117 h 275"/>
                <a:gd name="T28" fmla="*/ 79 w 106"/>
                <a:gd name="T29" fmla="*/ 156 h 275"/>
                <a:gd name="T30" fmla="*/ 71 w 106"/>
                <a:gd name="T31" fmla="*/ 185 h 275"/>
                <a:gd name="T32" fmla="*/ 60 w 106"/>
                <a:gd name="T33" fmla="*/ 225 h 275"/>
                <a:gd name="T34" fmla="*/ 54 w 106"/>
                <a:gd name="T35" fmla="*/ 233 h 275"/>
                <a:gd name="T36" fmla="*/ 42 w 106"/>
                <a:gd name="T37" fmla="*/ 263 h 275"/>
                <a:gd name="T38" fmla="*/ 33 w 106"/>
                <a:gd name="T39" fmla="*/ 273 h 275"/>
                <a:gd name="T40" fmla="*/ 29 w 106"/>
                <a:gd name="T41" fmla="*/ 227 h 275"/>
                <a:gd name="T42" fmla="*/ 33 w 106"/>
                <a:gd name="T43" fmla="*/ 210 h 275"/>
                <a:gd name="T44" fmla="*/ 38 w 106"/>
                <a:gd name="T45" fmla="*/ 208 h 275"/>
                <a:gd name="T46" fmla="*/ 29 w 106"/>
                <a:gd name="T47" fmla="*/ 206 h 275"/>
                <a:gd name="T48" fmla="*/ 29 w 106"/>
                <a:gd name="T49" fmla="*/ 192 h 275"/>
                <a:gd name="T50" fmla="*/ 25 w 106"/>
                <a:gd name="T51" fmla="*/ 179 h 275"/>
                <a:gd name="T52" fmla="*/ 19 w 106"/>
                <a:gd name="T53" fmla="*/ 169 h 275"/>
                <a:gd name="T54" fmla="*/ 31 w 106"/>
                <a:gd name="T55" fmla="*/ 152 h 275"/>
                <a:gd name="T56" fmla="*/ 40 w 106"/>
                <a:gd name="T57" fmla="*/ 140 h 275"/>
                <a:gd name="T58" fmla="*/ 38 w 106"/>
                <a:gd name="T59" fmla="*/ 137 h 275"/>
                <a:gd name="T60" fmla="*/ 38 w 106"/>
                <a:gd name="T61" fmla="*/ 129 h 275"/>
                <a:gd name="T62" fmla="*/ 44 w 106"/>
                <a:gd name="T63" fmla="*/ 119 h 275"/>
                <a:gd name="T64" fmla="*/ 46 w 106"/>
                <a:gd name="T65" fmla="*/ 112 h 275"/>
                <a:gd name="T66" fmla="*/ 38 w 106"/>
                <a:gd name="T67" fmla="*/ 108 h 275"/>
                <a:gd name="T68" fmla="*/ 35 w 106"/>
                <a:gd name="T69" fmla="*/ 102 h 275"/>
                <a:gd name="T70" fmla="*/ 35 w 106"/>
                <a:gd name="T71" fmla="*/ 96 h 275"/>
                <a:gd name="T72" fmla="*/ 37 w 106"/>
                <a:gd name="T73" fmla="*/ 89 h 275"/>
                <a:gd name="T74" fmla="*/ 38 w 106"/>
                <a:gd name="T75" fmla="*/ 85 h 275"/>
                <a:gd name="T76" fmla="*/ 46 w 106"/>
                <a:gd name="T77" fmla="*/ 83 h 275"/>
                <a:gd name="T78" fmla="*/ 46 w 106"/>
                <a:gd name="T79" fmla="*/ 83 h 275"/>
                <a:gd name="T80" fmla="*/ 52 w 106"/>
                <a:gd name="T81" fmla="*/ 75 h 275"/>
                <a:gd name="T82" fmla="*/ 67 w 106"/>
                <a:gd name="T83" fmla="*/ 77 h 275"/>
                <a:gd name="T84" fmla="*/ 87 w 106"/>
                <a:gd name="T85" fmla="*/ 56 h 275"/>
                <a:gd name="T86" fmla="*/ 104 w 106"/>
                <a:gd name="T87" fmla="*/ 58 h 275"/>
                <a:gd name="T88" fmla="*/ 104 w 106"/>
                <a:gd name="T89" fmla="*/ 79 h 275"/>
                <a:gd name="T90" fmla="*/ 83 w 106"/>
                <a:gd name="T91" fmla="*/ 96 h 275"/>
                <a:gd name="T92" fmla="*/ 69 w 106"/>
                <a:gd name="T93" fmla="*/ 71 h 275"/>
                <a:gd name="T94" fmla="*/ 52 w 106"/>
                <a:gd name="T95" fmla="*/ 52 h 275"/>
                <a:gd name="T96" fmla="*/ 54 w 106"/>
                <a:gd name="T97" fmla="*/ 60 h 275"/>
                <a:gd name="T98" fmla="*/ 58 w 106"/>
                <a:gd name="T99" fmla="*/ 64 h 275"/>
                <a:gd name="T100" fmla="*/ 50 w 106"/>
                <a:gd name="T101" fmla="*/ 71 h 275"/>
                <a:gd name="T102" fmla="*/ 46 w 106"/>
                <a:gd name="T103" fmla="*/ 81 h 275"/>
                <a:gd name="T104" fmla="*/ 40 w 106"/>
                <a:gd name="T105" fmla="*/ 85 h 275"/>
                <a:gd name="T106" fmla="*/ 37 w 106"/>
                <a:gd name="T107" fmla="*/ 85 h 275"/>
                <a:gd name="T108" fmla="*/ 29 w 106"/>
                <a:gd name="T109" fmla="*/ 83 h 275"/>
                <a:gd name="T110" fmla="*/ 21 w 106"/>
                <a:gd name="T111" fmla="*/ 66 h 275"/>
                <a:gd name="T112" fmla="*/ 19 w 106"/>
                <a:gd name="T113" fmla="*/ 43 h 275"/>
                <a:gd name="T114" fmla="*/ 15 w 106"/>
                <a:gd name="T115" fmla="*/ 18 h 275"/>
                <a:gd name="T116" fmla="*/ 56 w 106"/>
                <a:gd name="T117" fmla="*/ 0 h 275"/>
                <a:gd name="T118" fmla="*/ 73 w 106"/>
                <a:gd name="T119" fmla="*/ 33 h 275"/>
                <a:gd name="T120" fmla="*/ 81 w 106"/>
                <a:gd name="T121" fmla="*/ 52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6" h="275">
                  <a:moveTo>
                    <a:pt x="29" y="114"/>
                  </a:moveTo>
                  <a:lnTo>
                    <a:pt x="27" y="117"/>
                  </a:lnTo>
                  <a:lnTo>
                    <a:pt x="27" y="119"/>
                  </a:lnTo>
                  <a:lnTo>
                    <a:pt x="27" y="119"/>
                  </a:lnTo>
                  <a:lnTo>
                    <a:pt x="27" y="119"/>
                  </a:lnTo>
                  <a:lnTo>
                    <a:pt x="29" y="119"/>
                  </a:lnTo>
                  <a:lnTo>
                    <a:pt x="29" y="119"/>
                  </a:lnTo>
                  <a:lnTo>
                    <a:pt x="29" y="121"/>
                  </a:lnTo>
                  <a:lnTo>
                    <a:pt x="29" y="121"/>
                  </a:lnTo>
                  <a:lnTo>
                    <a:pt x="25" y="125"/>
                  </a:lnTo>
                  <a:lnTo>
                    <a:pt x="25" y="127"/>
                  </a:lnTo>
                  <a:lnTo>
                    <a:pt x="17" y="135"/>
                  </a:lnTo>
                  <a:lnTo>
                    <a:pt x="15" y="135"/>
                  </a:lnTo>
                  <a:lnTo>
                    <a:pt x="14" y="135"/>
                  </a:lnTo>
                  <a:lnTo>
                    <a:pt x="8" y="133"/>
                  </a:lnTo>
                  <a:lnTo>
                    <a:pt x="8" y="133"/>
                  </a:lnTo>
                  <a:lnTo>
                    <a:pt x="8" y="133"/>
                  </a:lnTo>
                  <a:lnTo>
                    <a:pt x="6" y="133"/>
                  </a:lnTo>
                  <a:lnTo>
                    <a:pt x="2" y="133"/>
                  </a:lnTo>
                  <a:lnTo>
                    <a:pt x="0" y="131"/>
                  </a:lnTo>
                  <a:lnTo>
                    <a:pt x="0" y="131"/>
                  </a:lnTo>
                  <a:lnTo>
                    <a:pt x="2" y="127"/>
                  </a:lnTo>
                  <a:lnTo>
                    <a:pt x="6" y="121"/>
                  </a:lnTo>
                  <a:lnTo>
                    <a:pt x="8" y="119"/>
                  </a:lnTo>
                  <a:lnTo>
                    <a:pt x="10" y="119"/>
                  </a:lnTo>
                  <a:lnTo>
                    <a:pt x="14" y="119"/>
                  </a:lnTo>
                  <a:lnTo>
                    <a:pt x="15" y="117"/>
                  </a:lnTo>
                  <a:lnTo>
                    <a:pt x="17" y="116"/>
                  </a:lnTo>
                  <a:lnTo>
                    <a:pt x="17" y="114"/>
                  </a:lnTo>
                  <a:lnTo>
                    <a:pt x="17" y="112"/>
                  </a:lnTo>
                  <a:lnTo>
                    <a:pt x="17" y="112"/>
                  </a:lnTo>
                  <a:lnTo>
                    <a:pt x="15" y="110"/>
                  </a:lnTo>
                  <a:lnTo>
                    <a:pt x="15" y="110"/>
                  </a:lnTo>
                  <a:lnTo>
                    <a:pt x="14" y="106"/>
                  </a:lnTo>
                  <a:lnTo>
                    <a:pt x="17" y="98"/>
                  </a:lnTo>
                  <a:lnTo>
                    <a:pt x="19" y="92"/>
                  </a:lnTo>
                  <a:lnTo>
                    <a:pt x="19" y="91"/>
                  </a:lnTo>
                  <a:lnTo>
                    <a:pt x="19" y="89"/>
                  </a:lnTo>
                  <a:lnTo>
                    <a:pt x="19" y="89"/>
                  </a:lnTo>
                  <a:lnTo>
                    <a:pt x="19" y="89"/>
                  </a:lnTo>
                  <a:lnTo>
                    <a:pt x="21" y="87"/>
                  </a:lnTo>
                  <a:lnTo>
                    <a:pt x="21" y="87"/>
                  </a:lnTo>
                  <a:lnTo>
                    <a:pt x="27" y="89"/>
                  </a:lnTo>
                  <a:lnTo>
                    <a:pt x="29" y="91"/>
                  </a:lnTo>
                  <a:lnTo>
                    <a:pt x="29" y="92"/>
                  </a:lnTo>
                  <a:lnTo>
                    <a:pt x="29" y="94"/>
                  </a:lnTo>
                  <a:lnTo>
                    <a:pt x="29" y="94"/>
                  </a:lnTo>
                  <a:lnTo>
                    <a:pt x="29" y="94"/>
                  </a:lnTo>
                  <a:lnTo>
                    <a:pt x="29" y="100"/>
                  </a:lnTo>
                  <a:lnTo>
                    <a:pt x="29" y="102"/>
                  </a:lnTo>
                  <a:lnTo>
                    <a:pt x="29" y="104"/>
                  </a:lnTo>
                  <a:lnTo>
                    <a:pt x="29" y="104"/>
                  </a:lnTo>
                  <a:lnTo>
                    <a:pt x="29" y="104"/>
                  </a:lnTo>
                  <a:lnTo>
                    <a:pt x="29" y="104"/>
                  </a:lnTo>
                  <a:lnTo>
                    <a:pt x="29" y="106"/>
                  </a:lnTo>
                  <a:lnTo>
                    <a:pt x="29" y="106"/>
                  </a:lnTo>
                  <a:lnTo>
                    <a:pt x="29" y="110"/>
                  </a:lnTo>
                  <a:lnTo>
                    <a:pt x="29" y="110"/>
                  </a:lnTo>
                  <a:lnTo>
                    <a:pt x="29" y="114"/>
                  </a:lnTo>
                  <a:close/>
                  <a:moveTo>
                    <a:pt x="65" y="85"/>
                  </a:moveTo>
                  <a:lnTo>
                    <a:pt x="67" y="87"/>
                  </a:lnTo>
                  <a:lnTo>
                    <a:pt x="69" y="87"/>
                  </a:lnTo>
                  <a:lnTo>
                    <a:pt x="71" y="87"/>
                  </a:lnTo>
                  <a:lnTo>
                    <a:pt x="73" y="87"/>
                  </a:lnTo>
                  <a:lnTo>
                    <a:pt x="75" y="92"/>
                  </a:lnTo>
                  <a:lnTo>
                    <a:pt x="73" y="92"/>
                  </a:lnTo>
                  <a:lnTo>
                    <a:pt x="73" y="94"/>
                  </a:lnTo>
                  <a:lnTo>
                    <a:pt x="73" y="94"/>
                  </a:lnTo>
                  <a:lnTo>
                    <a:pt x="79" y="100"/>
                  </a:lnTo>
                  <a:lnTo>
                    <a:pt x="81" y="100"/>
                  </a:lnTo>
                  <a:lnTo>
                    <a:pt x="81" y="100"/>
                  </a:lnTo>
                  <a:lnTo>
                    <a:pt x="88" y="104"/>
                  </a:lnTo>
                  <a:lnTo>
                    <a:pt x="90" y="104"/>
                  </a:lnTo>
                  <a:lnTo>
                    <a:pt x="92" y="108"/>
                  </a:lnTo>
                  <a:lnTo>
                    <a:pt x="90" y="117"/>
                  </a:lnTo>
                  <a:lnTo>
                    <a:pt x="88" y="123"/>
                  </a:lnTo>
                  <a:lnTo>
                    <a:pt x="87" y="123"/>
                  </a:lnTo>
                  <a:lnTo>
                    <a:pt x="87" y="121"/>
                  </a:lnTo>
                  <a:lnTo>
                    <a:pt x="85" y="117"/>
                  </a:lnTo>
                  <a:lnTo>
                    <a:pt x="83" y="116"/>
                  </a:lnTo>
                  <a:lnTo>
                    <a:pt x="81" y="116"/>
                  </a:lnTo>
                  <a:lnTo>
                    <a:pt x="81" y="116"/>
                  </a:lnTo>
                  <a:lnTo>
                    <a:pt x="79" y="117"/>
                  </a:lnTo>
                  <a:lnTo>
                    <a:pt x="79" y="117"/>
                  </a:lnTo>
                  <a:lnTo>
                    <a:pt x="79" y="119"/>
                  </a:lnTo>
                  <a:lnTo>
                    <a:pt x="81" y="119"/>
                  </a:lnTo>
                  <a:lnTo>
                    <a:pt x="83" y="123"/>
                  </a:lnTo>
                  <a:lnTo>
                    <a:pt x="83" y="127"/>
                  </a:lnTo>
                  <a:lnTo>
                    <a:pt x="83" y="129"/>
                  </a:lnTo>
                  <a:lnTo>
                    <a:pt x="79" y="156"/>
                  </a:lnTo>
                  <a:lnTo>
                    <a:pt x="77" y="164"/>
                  </a:lnTo>
                  <a:lnTo>
                    <a:pt x="75" y="167"/>
                  </a:lnTo>
                  <a:lnTo>
                    <a:pt x="73" y="171"/>
                  </a:lnTo>
                  <a:lnTo>
                    <a:pt x="73" y="173"/>
                  </a:lnTo>
                  <a:lnTo>
                    <a:pt x="73" y="179"/>
                  </a:lnTo>
                  <a:lnTo>
                    <a:pt x="71" y="185"/>
                  </a:lnTo>
                  <a:lnTo>
                    <a:pt x="71" y="188"/>
                  </a:lnTo>
                  <a:lnTo>
                    <a:pt x="71" y="192"/>
                  </a:lnTo>
                  <a:lnTo>
                    <a:pt x="69" y="202"/>
                  </a:lnTo>
                  <a:lnTo>
                    <a:pt x="65" y="211"/>
                  </a:lnTo>
                  <a:lnTo>
                    <a:pt x="63" y="215"/>
                  </a:lnTo>
                  <a:lnTo>
                    <a:pt x="60" y="225"/>
                  </a:lnTo>
                  <a:lnTo>
                    <a:pt x="58" y="227"/>
                  </a:lnTo>
                  <a:lnTo>
                    <a:pt x="58" y="227"/>
                  </a:lnTo>
                  <a:lnTo>
                    <a:pt x="56" y="227"/>
                  </a:lnTo>
                  <a:lnTo>
                    <a:pt x="54" y="229"/>
                  </a:lnTo>
                  <a:lnTo>
                    <a:pt x="54" y="231"/>
                  </a:lnTo>
                  <a:lnTo>
                    <a:pt x="54" y="233"/>
                  </a:lnTo>
                  <a:lnTo>
                    <a:pt x="54" y="233"/>
                  </a:lnTo>
                  <a:lnTo>
                    <a:pt x="54" y="236"/>
                  </a:lnTo>
                  <a:lnTo>
                    <a:pt x="50" y="244"/>
                  </a:lnTo>
                  <a:lnTo>
                    <a:pt x="44" y="256"/>
                  </a:lnTo>
                  <a:lnTo>
                    <a:pt x="42" y="261"/>
                  </a:lnTo>
                  <a:lnTo>
                    <a:pt x="42" y="263"/>
                  </a:lnTo>
                  <a:lnTo>
                    <a:pt x="37" y="271"/>
                  </a:lnTo>
                  <a:lnTo>
                    <a:pt x="37" y="273"/>
                  </a:lnTo>
                  <a:lnTo>
                    <a:pt x="35" y="275"/>
                  </a:lnTo>
                  <a:lnTo>
                    <a:pt x="35" y="275"/>
                  </a:lnTo>
                  <a:lnTo>
                    <a:pt x="35" y="275"/>
                  </a:lnTo>
                  <a:lnTo>
                    <a:pt x="33" y="273"/>
                  </a:lnTo>
                  <a:lnTo>
                    <a:pt x="29" y="261"/>
                  </a:lnTo>
                  <a:lnTo>
                    <a:pt x="29" y="256"/>
                  </a:lnTo>
                  <a:lnTo>
                    <a:pt x="31" y="252"/>
                  </a:lnTo>
                  <a:lnTo>
                    <a:pt x="29" y="242"/>
                  </a:lnTo>
                  <a:lnTo>
                    <a:pt x="27" y="238"/>
                  </a:lnTo>
                  <a:lnTo>
                    <a:pt x="29" y="227"/>
                  </a:lnTo>
                  <a:lnTo>
                    <a:pt x="29" y="221"/>
                  </a:lnTo>
                  <a:lnTo>
                    <a:pt x="29" y="217"/>
                  </a:lnTo>
                  <a:lnTo>
                    <a:pt x="29" y="215"/>
                  </a:lnTo>
                  <a:lnTo>
                    <a:pt x="29" y="213"/>
                  </a:lnTo>
                  <a:lnTo>
                    <a:pt x="31" y="211"/>
                  </a:lnTo>
                  <a:lnTo>
                    <a:pt x="33" y="210"/>
                  </a:lnTo>
                  <a:lnTo>
                    <a:pt x="35" y="208"/>
                  </a:lnTo>
                  <a:lnTo>
                    <a:pt x="37" y="208"/>
                  </a:lnTo>
                  <a:lnTo>
                    <a:pt x="37" y="210"/>
                  </a:lnTo>
                  <a:lnTo>
                    <a:pt x="37" y="210"/>
                  </a:lnTo>
                  <a:lnTo>
                    <a:pt x="38" y="210"/>
                  </a:lnTo>
                  <a:lnTo>
                    <a:pt x="38" y="208"/>
                  </a:lnTo>
                  <a:lnTo>
                    <a:pt x="38" y="206"/>
                  </a:lnTo>
                  <a:lnTo>
                    <a:pt x="38" y="204"/>
                  </a:lnTo>
                  <a:lnTo>
                    <a:pt x="37" y="204"/>
                  </a:lnTo>
                  <a:lnTo>
                    <a:pt x="35" y="206"/>
                  </a:lnTo>
                  <a:lnTo>
                    <a:pt x="33" y="206"/>
                  </a:lnTo>
                  <a:lnTo>
                    <a:pt x="29" y="206"/>
                  </a:lnTo>
                  <a:lnTo>
                    <a:pt x="29" y="206"/>
                  </a:lnTo>
                  <a:lnTo>
                    <a:pt x="27" y="206"/>
                  </a:lnTo>
                  <a:lnTo>
                    <a:pt x="27" y="204"/>
                  </a:lnTo>
                  <a:lnTo>
                    <a:pt x="29" y="198"/>
                  </a:lnTo>
                  <a:lnTo>
                    <a:pt x="29" y="198"/>
                  </a:lnTo>
                  <a:lnTo>
                    <a:pt x="29" y="192"/>
                  </a:lnTo>
                  <a:lnTo>
                    <a:pt x="25" y="190"/>
                  </a:lnTo>
                  <a:lnTo>
                    <a:pt x="23" y="187"/>
                  </a:lnTo>
                  <a:lnTo>
                    <a:pt x="23" y="183"/>
                  </a:lnTo>
                  <a:lnTo>
                    <a:pt x="23" y="181"/>
                  </a:lnTo>
                  <a:lnTo>
                    <a:pt x="23" y="179"/>
                  </a:lnTo>
                  <a:lnTo>
                    <a:pt x="25" y="179"/>
                  </a:lnTo>
                  <a:lnTo>
                    <a:pt x="25" y="179"/>
                  </a:lnTo>
                  <a:lnTo>
                    <a:pt x="27" y="179"/>
                  </a:lnTo>
                  <a:lnTo>
                    <a:pt x="25" y="177"/>
                  </a:lnTo>
                  <a:lnTo>
                    <a:pt x="21" y="175"/>
                  </a:lnTo>
                  <a:lnTo>
                    <a:pt x="19" y="173"/>
                  </a:lnTo>
                  <a:lnTo>
                    <a:pt x="19" y="169"/>
                  </a:lnTo>
                  <a:lnTo>
                    <a:pt x="21" y="167"/>
                  </a:lnTo>
                  <a:lnTo>
                    <a:pt x="27" y="160"/>
                  </a:lnTo>
                  <a:lnTo>
                    <a:pt x="29" y="160"/>
                  </a:lnTo>
                  <a:lnTo>
                    <a:pt x="31" y="158"/>
                  </a:lnTo>
                  <a:lnTo>
                    <a:pt x="31" y="154"/>
                  </a:lnTo>
                  <a:lnTo>
                    <a:pt x="31" y="152"/>
                  </a:lnTo>
                  <a:lnTo>
                    <a:pt x="31" y="148"/>
                  </a:lnTo>
                  <a:lnTo>
                    <a:pt x="35" y="146"/>
                  </a:lnTo>
                  <a:lnTo>
                    <a:pt x="37" y="146"/>
                  </a:lnTo>
                  <a:lnTo>
                    <a:pt x="37" y="146"/>
                  </a:lnTo>
                  <a:lnTo>
                    <a:pt x="37" y="146"/>
                  </a:lnTo>
                  <a:lnTo>
                    <a:pt x="40" y="140"/>
                  </a:lnTo>
                  <a:lnTo>
                    <a:pt x="38" y="140"/>
                  </a:lnTo>
                  <a:lnTo>
                    <a:pt x="37" y="140"/>
                  </a:lnTo>
                  <a:lnTo>
                    <a:pt x="37" y="139"/>
                  </a:lnTo>
                  <a:lnTo>
                    <a:pt x="37" y="139"/>
                  </a:lnTo>
                  <a:lnTo>
                    <a:pt x="37" y="139"/>
                  </a:lnTo>
                  <a:lnTo>
                    <a:pt x="38" y="137"/>
                  </a:lnTo>
                  <a:lnTo>
                    <a:pt x="38" y="135"/>
                  </a:lnTo>
                  <a:lnTo>
                    <a:pt x="38" y="133"/>
                  </a:lnTo>
                  <a:lnTo>
                    <a:pt x="38" y="133"/>
                  </a:lnTo>
                  <a:lnTo>
                    <a:pt x="37" y="131"/>
                  </a:lnTo>
                  <a:lnTo>
                    <a:pt x="38" y="131"/>
                  </a:lnTo>
                  <a:lnTo>
                    <a:pt x="38" y="129"/>
                  </a:lnTo>
                  <a:lnTo>
                    <a:pt x="38" y="129"/>
                  </a:lnTo>
                  <a:lnTo>
                    <a:pt x="38" y="127"/>
                  </a:lnTo>
                  <a:lnTo>
                    <a:pt x="40" y="125"/>
                  </a:lnTo>
                  <a:lnTo>
                    <a:pt x="40" y="121"/>
                  </a:lnTo>
                  <a:lnTo>
                    <a:pt x="42" y="121"/>
                  </a:lnTo>
                  <a:lnTo>
                    <a:pt x="44" y="119"/>
                  </a:lnTo>
                  <a:lnTo>
                    <a:pt x="44" y="117"/>
                  </a:lnTo>
                  <a:lnTo>
                    <a:pt x="46" y="116"/>
                  </a:lnTo>
                  <a:lnTo>
                    <a:pt x="48" y="116"/>
                  </a:lnTo>
                  <a:lnTo>
                    <a:pt x="48" y="114"/>
                  </a:lnTo>
                  <a:lnTo>
                    <a:pt x="48" y="114"/>
                  </a:lnTo>
                  <a:lnTo>
                    <a:pt x="46" y="112"/>
                  </a:lnTo>
                  <a:lnTo>
                    <a:pt x="44" y="112"/>
                  </a:lnTo>
                  <a:lnTo>
                    <a:pt x="44" y="112"/>
                  </a:lnTo>
                  <a:lnTo>
                    <a:pt x="42" y="112"/>
                  </a:lnTo>
                  <a:lnTo>
                    <a:pt x="42" y="110"/>
                  </a:lnTo>
                  <a:lnTo>
                    <a:pt x="40" y="110"/>
                  </a:lnTo>
                  <a:lnTo>
                    <a:pt x="38" y="108"/>
                  </a:lnTo>
                  <a:lnTo>
                    <a:pt x="38" y="110"/>
                  </a:lnTo>
                  <a:lnTo>
                    <a:pt x="35" y="110"/>
                  </a:lnTo>
                  <a:lnTo>
                    <a:pt x="35" y="108"/>
                  </a:lnTo>
                  <a:lnTo>
                    <a:pt x="35" y="108"/>
                  </a:lnTo>
                  <a:lnTo>
                    <a:pt x="35" y="106"/>
                  </a:lnTo>
                  <a:lnTo>
                    <a:pt x="35" y="102"/>
                  </a:lnTo>
                  <a:lnTo>
                    <a:pt x="35" y="100"/>
                  </a:lnTo>
                  <a:lnTo>
                    <a:pt x="35" y="100"/>
                  </a:lnTo>
                  <a:lnTo>
                    <a:pt x="35" y="100"/>
                  </a:lnTo>
                  <a:lnTo>
                    <a:pt x="35" y="96"/>
                  </a:lnTo>
                  <a:lnTo>
                    <a:pt x="35" y="96"/>
                  </a:lnTo>
                  <a:lnTo>
                    <a:pt x="35" y="96"/>
                  </a:lnTo>
                  <a:lnTo>
                    <a:pt x="33" y="92"/>
                  </a:lnTo>
                  <a:lnTo>
                    <a:pt x="33" y="91"/>
                  </a:lnTo>
                  <a:lnTo>
                    <a:pt x="33" y="89"/>
                  </a:lnTo>
                  <a:lnTo>
                    <a:pt x="33" y="89"/>
                  </a:lnTo>
                  <a:lnTo>
                    <a:pt x="33" y="89"/>
                  </a:lnTo>
                  <a:lnTo>
                    <a:pt x="37" y="89"/>
                  </a:lnTo>
                  <a:lnTo>
                    <a:pt x="37" y="89"/>
                  </a:lnTo>
                  <a:lnTo>
                    <a:pt x="38" y="89"/>
                  </a:lnTo>
                  <a:lnTo>
                    <a:pt x="38" y="89"/>
                  </a:lnTo>
                  <a:lnTo>
                    <a:pt x="38" y="87"/>
                  </a:lnTo>
                  <a:lnTo>
                    <a:pt x="38" y="87"/>
                  </a:lnTo>
                  <a:lnTo>
                    <a:pt x="38" y="85"/>
                  </a:lnTo>
                  <a:lnTo>
                    <a:pt x="38" y="87"/>
                  </a:lnTo>
                  <a:lnTo>
                    <a:pt x="42" y="85"/>
                  </a:lnTo>
                  <a:lnTo>
                    <a:pt x="42" y="85"/>
                  </a:lnTo>
                  <a:lnTo>
                    <a:pt x="44" y="85"/>
                  </a:lnTo>
                  <a:lnTo>
                    <a:pt x="46" y="85"/>
                  </a:lnTo>
                  <a:lnTo>
                    <a:pt x="46" y="83"/>
                  </a:lnTo>
                  <a:lnTo>
                    <a:pt x="46" y="83"/>
                  </a:lnTo>
                  <a:lnTo>
                    <a:pt x="46" y="83"/>
                  </a:lnTo>
                  <a:lnTo>
                    <a:pt x="46" y="83"/>
                  </a:lnTo>
                  <a:lnTo>
                    <a:pt x="46" y="83"/>
                  </a:lnTo>
                  <a:lnTo>
                    <a:pt x="46" y="83"/>
                  </a:lnTo>
                  <a:lnTo>
                    <a:pt x="46" y="83"/>
                  </a:lnTo>
                  <a:lnTo>
                    <a:pt x="46" y="83"/>
                  </a:lnTo>
                  <a:lnTo>
                    <a:pt x="48" y="83"/>
                  </a:lnTo>
                  <a:lnTo>
                    <a:pt x="48" y="83"/>
                  </a:lnTo>
                  <a:lnTo>
                    <a:pt x="50" y="79"/>
                  </a:lnTo>
                  <a:lnTo>
                    <a:pt x="50" y="73"/>
                  </a:lnTo>
                  <a:lnTo>
                    <a:pt x="52" y="75"/>
                  </a:lnTo>
                  <a:lnTo>
                    <a:pt x="56" y="73"/>
                  </a:lnTo>
                  <a:lnTo>
                    <a:pt x="62" y="71"/>
                  </a:lnTo>
                  <a:lnTo>
                    <a:pt x="63" y="71"/>
                  </a:lnTo>
                  <a:lnTo>
                    <a:pt x="67" y="73"/>
                  </a:lnTo>
                  <a:lnTo>
                    <a:pt x="67" y="75"/>
                  </a:lnTo>
                  <a:lnTo>
                    <a:pt x="67" y="77"/>
                  </a:lnTo>
                  <a:lnTo>
                    <a:pt x="67" y="81"/>
                  </a:lnTo>
                  <a:lnTo>
                    <a:pt x="67" y="81"/>
                  </a:lnTo>
                  <a:lnTo>
                    <a:pt x="65" y="83"/>
                  </a:lnTo>
                  <a:lnTo>
                    <a:pt x="65" y="85"/>
                  </a:lnTo>
                  <a:close/>
                  <a:moveTo>
                    <a:pt x="81" y="52"/>
                  </a:moveTo>
                  <a:lnTo>
                    <a:pt x="87" y="56"/>
                  </a:lnTo>
                  <a:lnTo>
                    <a:pt x="90" y="56"/>
                  </a:lnTo>
                  <a:lnTo>
                    <a:pt x="94" y="56"/>
                  </a:lnTo>
                  <a:lnTo>
                    <a:pt x="98" y="58"/>
                  </a:lnTo>
                  <a:lnTo>
                    <a:pt x="100" y="60"/>
                  </a:lnTo>
                  <a:lnTo>
                    <a:pt x="100" y="60"/>
                  </a:lnTo>
                  <a:lnTo>
                    <a:pt x="104" y="58"/>
                  </a:lnTo>
                  <a:lnTo>
                    <a:pt x="106" y="60"/>
                  </a:lnTo>
                  <a:lnTo>
                    <a:pt x="106" y="60"/>
                  </a:lnTo>
                  <a:lnTo>
                    <a:pt x="106" y="62"/>
                  </a:lnTo>
                  <a:lnTo>
                    <a:pt x="104" y="68"/>
                  </a:lnTo>
                  <a:lnTo>
                    <a:pt x="104" y="69"/>
                  </a:lnTo>
                  <a:lnTo>
                    <a:pt x="104" y="79"/>
                  </a:lnTo>
                  <a:lnTo>
                    <a:pt x="102" y="83"/>
                  </a:lnTo>
                  <a:lnTo>
                    <a:pt x="98" y="96"/>
                  </a:lnTo>
                  <a:lnTo>
                    <a:pt x="98" y="98"/>
                  </a:lnTo>
                  <a:lnTo>
                    <a:pt x="94" y="100"/>
                  </a:lnTo>
                  <a:lnTo>
                    <a:pt x="92" y="100"/>
                  </a:lnTo>
                  <a:lnTo>
                    <a:pt x="83" y="96"/>
                  </a:lnTo>
                  <a:lnTo>
                    <a:pt x="79" y="94"/>
                  </a:lnTo>
                  <a:lnTo>
                    <a:pt x="79" y="92"/>
                  </a:lnTo>
                  <a:lnTo>
                    <a:pt x="79" y="92"/>
                  </a:lnTo>
                  <a:lnTo>
                    <a:pt x="79" y="89"/>
                  </a:lnTo>
                  <a:lnTo>
                    <a:pt x="73" y="79"/>
                  </a:lnTo>
                  <a:lnTo>
                    <a:pt x="69" y="71"/>
                  </a:lnTo>
                  <a:lnTo>
                    <a:pt x="67" y="68"/>
                  </a:lnTo>
                  <a:lnTo>
                    <a:pt x="63" y="60"/>
                  </a:lnTo>
                  <a:lnTo>
                    <a:pt x="62" y="56"/>
                  </a:lnTo>
                  <a:lnTo>
                    <a:pt x="60" y="52"/>
                  </a:lnTo>
                  <a:lnTo>
                    <a:pt x="58" y="52"/>
                  </a:lnTo>
                  <a:lnTo>
                    <a:pt x="52" y="52"/>
                  </a:lnTo>
                  <a:lnTo>
                    <a:pt x="52" y="48"/>
                  </a:lnTo>
                  <a:lnTo>
                    <a:pt x="50" y="48"/>
                  </a:lnTo>
                  <a:lnTo>
                    <a:pt x="48" y="50"/>
                  </a:lnTo>
                  <a:lnTo>
                    <a:pt x="48" y="52"/>
                  </a:lnTo>
                  <a:lnTo>
                    <a:pt x="50" y="56"/>
                  </a:lnTo>
                  <a:lnTo>
                    <a:pt x="54" y="60"/>
                  </a:lnTo>
                  <a:lnTo>
                    <a:pt x="56" y="62"/>
                  </a:lnTo>
                  <a:lnTo>
                    <a:pt x="58" y="60"/>
                  </a:lnTo>
                  <a:lnTo>
                    <a:pt x="58" y="62"/>
                  </a:lnTo>
                  <a:lnTo>
                    <a:pt x="58" y="64"/>
                  </a:lnTo>
                  <a:lnTo>
                    <a:pt x="58" y="64"/>
                  </a:lnTo>
                  <a:lnTo>
                    <a:pt x="58" y="64"/>
                  </a:lnTo>
                  <a:lnTo>
                    <a:pt x="54" y="64"/>
                  </a:lnTo>
                  <a:lnTo>
                    <a:pt x="54" y="64"/>
                  </a:lnTo>
                  <a:lnTo>
                    <a:pt x="52" y="66"/>
                  </a:lnTo>
                  <a:lnTo>
                    <a:pt x="50" y="68"/>
                  </a:lnTo>
                  <a:lnTo>
                    <a:pt x="50" y="71"/>
                  </a:lnTo>
                  <a:lnTo>
                    <a:pt x="50" y="71"/>
                  </a:lnTo>
                  <a:lnTo>
                    <a:pt x="50" y="71"/>
                  </a:lnTo>
                  <a:lnTo>
                    <a:pt x="50" y="73"/>
                  </a:lnTo>
                  <a:lnTo>
                    <a:pt x="50" y="77"/>
                  </a:lnTo>
                  <a:lnTo>
                    <a:pt x="48" y="79"/>
                  </a:lnTo>
                  <a:lnTo>
                    <a:pt x="48" y="81"/>
                  </a:lnTo>
                  <a:lnTo>
                    <a:pt x="46" y="81"/>
                  </a:lnTo>
                  <a:lnTo>
                    <a:pt x="42" y="81"/>
                  </a:lnTo>
                  <a:lnTo>
                    <a:pt x="42" y="81"/>
                  </a:lnTo>
                  <a:lnTo>
                    <a:pt x="42" y="83"/>
                  </a:lnTo>
                  <a:lnTo>
                    <a:pt x="42" y="83"/>
                  </a:lnTo>
                  <a:lnTo>
                    <a:pt x="40" y="83"/>
                  </a:lnTo>
                  <a:lnTo>
                    <a:pt x="40" y="85"/>
                  </a:lnTo>
                  <a:lnTo>
                    <a:pt x="38" y="85"/>
                  </a:lnTo>
                  <a:lnTo>
                    <a:pt x="37" y="83"/>
                  </a:lnTo>
                  <a:lnTo>
                    <a:pt x="37" y="85"/>
                  </a:lnTo>
                  <a:lnTo>
                    <a:pt x="37" y="85"/>
                  </a:lnTo>
                  <a:lnTo>
                    <a:pt x="37" y="85"/>
                  </a:lnTo>
                  <a:lnTo>
                    <a:pt x="37" y="85"/>
                  </a:lnTo>
                  <a:lnTo>
                    <a:pt x="37" y="87"/>
                  </a:lnTo>
                  <a:lnTo>
                    <a:pt x="35" y="87"/>
                  </a:lnTo>
                  <a:lnTo>
                    <a:pt x="33" y="87"/>
                  </a:lnTo>
                  <a:lnTo>
                    <a:pt x="33" y="87"/>
                  </a:lnTo>
                  <a:lnTo>
                    <a:pt x="31" y="87"/>
                  </a:lnTo>
                  <a:lnTo>
                    <a:pt x="29" y="83"/>
                  </a:lnTo>
                  <a:lnTo>
                    <a:pt x="25" y="81"/>
                  </a:lnTo>
                  <a:lnTo>
                    <a:pt x="21" y="77"/>
                  </a:lnTo>
                  <a:lnTo>
                    <a:pt x="21" y="75"/>
                  </a:lnTo>
                  <a:lnTo>
                    <a:pt x="23" y="73"/>
                  </a:lnTo>
                  <a:lnTo>
                    <a:pt x="21" y="69"/>
                  </a:lnTo>
                  <a:lnTo>
                    <a:pt x="21" y="66"/>
                  </a:lnTo>
                  <a:lnTo>
                    <a:pt x="19" y="60"/>
                  </a:lnTo>
                  <a:lnTo>
                    <a:pt x="19" y="58"/>
                  </a:lnTo>
                  <a:lnTo>
                    <a:pt x="21" y="58"/>
                  </a:lnTo>
                  <a:lnTo>
                    <a:pt x="23" y="56"/>
                  </a:lnTo>
                  <a:lnTo>
                    <a:pt x="21" y="48"/>
                  </a:lnTo>
                  <a:lnTo>
                    <a:pt x="19" y="43"/>
                  </a:lnTo>
                  <a:lnTo>
                    <a:pt x="19" y="43"/>
                  </a:lnTo>
                  <a:lnTo>
                    <a:pt x="15" y="41"/>
                  </a:lnTo>
                  <a:lnTo>
                    <a:pt x="14" y="37"/>
                  </a:lnTo>
                  <a:lnTo>
                    <a:pt x="14" y="25"/>
                  </a:lnTo>
                  <a:lnTo>
                    <a:pt x="14" y="20"/>
                  </a:lnTo>
                  <a:lnTo>
                    <a:pt x="15" y="18"/>
                  </a:lnTo>
                  <a:lnTo>
                    <a:pt x="15" y="16"/>
                  </a:lnTo>
                  <a:lnTo>
                    <a:pt x="15" y="8"/>
                  </a:lnTo>
                  <a:lnTo>
                    <a:pt x="15" y="8"/>
                  </a:lnTo>
                  <a:lnTo>
                    <a:pt x="38" y="18"/>
                  </a:lnTo>
                  <a:lnTo>
                    <a:pt x="56" y="0"/>
                  </a:lnTo>
                  <a:lnTo>
                    <a:pt x="56" y="0"/>
                  </a:lnTo>
                  <a:lnTo>
                    <a:pt x="71" y="23"/>
                  </a:lnTo>
                  <a:lnTo>
                    <a:pt x="69" y="23"/>
                  </a:lnTo>
                  <a:lnTo>
                    <a:pt x="69" y="23"/>
                  </a:lnTo>
                  <a:lnTo>
                    <a:pt x="71" y="25"/>
                  </a:lnTo>
                  <a:lnTo>
                    <a:pt x="73" y="29"/>
                  </a:lnTo>
                  <a:lnTo>
                    <a:pt x="73" y="33"/>
                  </a:lnTo>
                  <a:lnTo>
                    <a:pt x="75" y="35"/>
                  </a:lnTo>
                  <a:lnTo>
                    <a:pt x="79" y="41"/>
                  </a:lnTo>
                  <a:lnTo>
                    <a:pt x="79" y="43"/>
                  </a:lnTo>
                  <a:lnTo>
                    <a:pt x="79" y="44"/>
                  </a:lnTo>
                  <a:lnTo>
                    <a:pt x="79" y="50"/>
                  </a:lnTo>
                  <a:lnTo>
                    <a:pt x="81"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54" name="Freeform 6356"/>
            <p:cNvSpPr>
              <a:spLocks noEditPoints="1"/>
            </p:cNvSpPr>
            <p:nvPr/>
          </p:nvSpPr>
          <p:spPr bwMode="auto">
            <a:xfrm>
              <a:off x="8134351" y="4884738"/>
              <a:ext cx="168275" cy="436563"/>
            </a:xfrm>
            <a:custGeom>
              <a:avLst/>
              <a:gdLst>
                <a:gd name="T0" fmla="*/ 29 w 106"/>
                <a:gd name="T1" fmla="*/ 119 h 275"/>
                <a:gd name="T2" fmla="*/ 17 w 106"/>
                <a:gd name="T3" fmla="*/ 135 h 275"/>
                <a:gd name="T4" fmla="*/ 6 w 106"/>
                <a:gd name="T5" fmla="*/ 133 h 275"/>
                <a:gd name="T6" fmla="*/ 8 w 106"/>
                <a:gd name="T7" fmla="*/ 119 h 275"/>
                <a:gd name="T8" fmla="*/ 17 w 106"/>
                <a:gd name="T9" fmla="*/ 112 h 275"/>
                <a:gd name="T10" fmla="*/ 19 w 106"/>
                <a:gd name="T11" fmla="*/ 92 h 275"/>
                <a:gd name="T12" fmla="*/ 21 w 106"/>
                <a:gd name="T13" fmla="*/ 87 h 275"/>
                <a:gd name="T14" fmla="*/ 29 w 106"/>
                <a:gd name="T15" fmla="*/ 94 h 275"/>
                <a:gd name="T16" fmla="*/ 29 w 106"/>
                <a:gd name="T17" fmla="*/ 104 h 275"/>
                <a:gd name="T18" fmla="*/ 65 w 106"/>
                <a:gd name="T19" fmla="*/ 85 h 275"/>
                <a:gd name="T20" fmla="*/ 73 w 106"/>
                <a:gd name="T21" fmla="*/ 92 h 275"/>
                <a:gd name="T22" fmla="*/ 88 w 106"/>
                <a:gd name="T23" fmla="*/ 104 h 275"/>
                <a:gd name="T24" fmla="*/ 87 w 106"/>
                <a:gd name="T25" fmla="*/ 121 h 275"/>
                <a:gd name="T26" fmla="*/ 79 w 106"/>
                <a:gd name="T27" fmla="*/ 117 h 275"/>
                <a:gd name="T28" fmla="*/ 79 w 106"/>
                <a:gd name="T29" fmla="*/ 156 h 275"/>
                <a:gd name="T30" fmla="*/ 71 w 106"/>
                <a:gd name="T31" fmla="*/ 185 h 275"/>
                <a:gd name="T32" fmla="*/ 60 w 106"/>
                <a:gd name="T33" fmla="*/ 225 h 275"/>
                <a:gd name="T34" fmla="*/ 54 w 106"/>
                <a:gd name="T35" fmla="*/ 233 h 275"/>
                <a:gd name="T36" fmla="*/ 42 w 106"/>
                <a:gd name="T37" fmla="*/ 263 h 275"/>
                <a:gd name="T38" fmla="*/ 33 w 106"/>
                <a:gd name="T39" fmla="*/ 273 h 275"/>
                <a:gd name="T40" fmla="*/ 29 w 106"/>
                <a:gd name="T41" fmla="*/ 227 h 275"/>
                <a:gd name="T42" fmla="*/ 33 w 106"/>
                <a:gd name="T43" fmla="*/ 210 h 275"/>
                <a:gd name="T44" fmla="*/ 38 w 106"/>
                <a:gd name="T45" fmla="*/ 208 h 275"/>
                <a:gd name="T46" fmla="*/ 29 w 106"/>
                <a:gd name="T47" fmla="*/ 206 h 275"/>
                <a:gd name="T48" fmla="*/ 29 w 106"/>
                <a:gd name="T49" fmla="*/ 192 h 275"/>
                <a:gd name="T50" fmla="*/ 25 w 106"/>
                <a:gd name="T51" fmla="*/ 179 h 275"/>
                <a:gd name="T52" fmla="*/ 19 w 106"/>
                <a:gd name="T53" fmla="*/ 169 h 275"/>
                <a:gd name="T54" fmla="*/ 31 w 106"/>
                <a:gd name="T55" fmla="*/ 152 h 275"/>
                <a:gd name="T56" fmla="*/ 40 w 106"/>
                <a:gd name="T57" fmla="*/ 140 h 275"/>
                <a:gd name="T58" fmla="*/ 38 w 106"/>
                <a:gd name="T59" fmla="*/ 137 h 275"/>
                <a:gd name="T60" fmla="*/ 38 w 106"/>
                <a:gd name="T61" fmla="*/ 129 h 275"/>
                <a:gd name="T62" fmla="*/ 44 w 106"/>
                <a:gd name="T63" fmla="*/ 119 h 275"/>
                <a:gd name="T64" fmla="*/ 46 w 106"/>
                <a:gd name="T65" fmla="*/ 112 h 275"/>
                <a:gd name="T66" fmla="*/ 38 w 106"/>
                <a:gd name="T67" fmla="*/ 108 h 275"/>
                <a:gd name="T68" fmla="*/ 35 w 106"/>
                <a:gd name="T69" fmla="*/ 102 h 275"/>
                <a:gd name="T70" fmla="*/ 35 w 106"/>
                <a:gd name="T71" fmla="*/ 96 h 275"/>
                <a:gd name="T72" fmla="*/ 37 w 106"/>
                <a:gd name="T73" fmla="*/ 89 h 275"/>
                <a:gd name="T74" fmla="*/ 38 w 106"/>
                <a:gd name="T75" fmla="*/ 85 h 275"/>
                <a:gd name="T76" fmla="*/ 46 w 106"/>
                <a:gd name="T77" fmla="*/ 83 h 275"/>
                <a:gd name="T78" fmla="*/ 46 w 106"/>
                <a:gd name="T79" fmla="*/ 83 h 275"/>
                <a:gd name="T80" fmla="*/ 52 w 106"/>
                <a:gd name="T81" fmla="*/ 75 h 275"/>
                <a:gd name="T82" fmla="*/ 67 w 106"/>
                <a:gd name="T83" fmla="*/ 77 h 275"/>
                <a:gd name="T84" fmla="*/ 87 w 106"/>
                <a:gd name="T85" fmla="*/ 56 h 275"/>
                <a:gd name="T86" fmla="*/ 104 w 106"/>
                <a:gd name="T87" fmla="*/ 58 h 275"/>
                <a:gd name="T88" fmla="*/ 104 w 106"/>
                <a:gd name="T89" fmla="*/ 79 h 275"/>
                <a:gd name="T90" fmla="*/ 83 w 106"/>
                <a:gd name="T91" fmla="*/ 96 h 275"/>
                <a:gd name="T92" fmla="*/ 69 w 106"/>
                <a:gd name="T93" fmla="*/ 71 h 275"/>
                <a:gd name="T94" fmla="*/ 52 w 106"/>
                <a:gd name="T95" fmla="*/ 52 h 275"/>
                <a:gd name="T96" fmla="*/ 54 w 106"/>
                <a:gd name="T97" fmla="*/ 60 h 275"/>
                <a:gd name="T98" fmla="*/ 58 w 106"/>
                <a:gd name="T99" fmla="*/ 64 h 275"/>
                <a:gd name="T100" fmla="*/ 50 w 106"/>
                <a:gd name="T101" fmla="*/ 71 h 275"/>
                <a:gd name="T102" fmla="*/ 46 w 106"/>
                <a:gd name="T103" fmla="*/ 81 h 275"/>
                <a:gd name="T104" fmla="*/ 40 w 106"/>
                <a:gd name="T105" fmla="*/ 85 h 275"/>
                <a:gd name="T106" fmla="*/ 37 w 106"/>
                <a:gd name="T107" fmla="*/ 85 h 275"/>
                <a:gd name="T108" fmla="*/ 29 w 106"/>
                <a:gd name="T109" fmla="*/ 83 h 275"/>
                <a:gd name="T110" fmla="*/ 21 w 106"/>
                <a:gd name="T111" fmla="*/ 66 h 275"/>
                <a:gd name="T112" fmla="*/ 19 w 106"/>
                <a:gd name="T113" fmla="*/ 43 h 275"/>
                <a:gd name="T114" fmla="*/ 15 w 106"/>
                <a:gd name="T115" fmla="*/ 18 h 275"/>
                <a:gd name="T116" fmla="*/ 56 w 106"/>
                <a:gd name="T117" fmla="*/ 0 h 275"/>
                <a:gd name="T118" fmla="*/ 73 w 106"/>
                <a:gd name="T119" fmla="*/ 33 h 275"/>
                <a:gd name="T120" fmla="*/ 81 w 106"/>
                <a:gd name="T121" fmla="*/ 52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6" h="275">
                  <a:moveTo>
                    <a:pt x="29" y="114"/>
                  </a:moveTo>
                  <a:lnTo>
                    <a:pt x="27" y="117"/>
                  </a:lnTo>
                  <a:lnTo>
                    <a:pt x="27" y="119"/>
                  </a:lnTo>
                  <a:lnTo>
                    <a:pt x="27" y="119"/>
                  </a:lnTo>
                  <a:lnTo>
                    <a:pt x="27" y="119"/>
                  </a:lnTo>
                  <a:lnTo>
                    <a:pt x="29" y="119"/>
                  </a:lnTo>
                  <a:lnTo>
                    <a:pt x="29" y="119"/>
                  </a:lnTo>
                  <a:lnTo>
                    <a:pt x="29" y="121"/>
                  </a:lnTo>
                  <a:lnTo>
                    <a:pt x="29" y="121"/>
                  </a:lnTo>
                  <a:lnTo>
                    <a:pt x="25" y="125"/>
                  </a:lnTo>
                  <a:lnTo>
                    <a:pt x="25" y="127"/>
                  </a:lnTo>
                  <a:lnTo>
                    <a:pt x="17" y="135"/>
                  </a:lnTo>
                  <a:lnTo>
                    <a:pt x="15" y="135"/>
                  </a:lnTo>
                  <a:lnTo>
                    <a:pt x="14" y="135"/>
                  </a:lnTo>
                  <a:lnTo>
                    <a:pt x="8" y="133"/>
                  </a:lnTo>
                  <a:lnTo>
                    <a:pt x="8" y="133"/>
                  </a:lnTo>
                  <a:lnTo>
                    <a:pt x="8" y="133"/>
                  </a:lnTo>
                  <a:lnTo>
                    <a:pt x="6" y="133"/>
                  </a:lnTo>
                  <a:lnTo>
                    <a:pt x="2" y="133"/>
                  </a:lnTo>
                  <a:lnTo>
                    <a:pt x="0" y="131"/>
                  </a:lnTo>
                  <a:lnTo>
                    <a:pt x="0" y="131"/>
                  </a:lnTo>
                  <a:lnTo>
                    <a:pt x="2" y="127"/>
                  </a:lnTo>
                  <a:lnTo>
                    <a:pt x="6" y="121"/>
                  </a:lnTo>
                  <a:lnTo>
                    <a:pt x="8" y="119"/>
                  </a:lnTo>
                  <a:lnTo>
                    <a:pt x="10" y="119"/>
                  </a:lnTo>
                  <a:lnTo>
                    <a:pt x="14" y="119"/>
                  </a:lnTo>
                  <a:lnTo>
                    <a:pt x="15" y="117"/>
                  </a:lnTo>
                  <a:lnTo>
                    <a:pt x="17" y="116"/>
                  </a:lnTo>
                  <a:lnTo>
                    <a:pt x="17" y="114"/>
                  </a:lnTo>
                  <a:lnTo>
                    <a:pt x="17" y="112"/>
                  </a:lnTo>
                  <a:lnTo>
                    <a:pt x="17" y="112"/>
                  </a:lnTo>
                  <a:lnTo>
                    <a:pt x="15" y="110"/>
                  </a:lnTo>
                  <a:lnTo>
                    <a:pt x="15" y="110"/>
                  </a:lnTo>
                  <a:lnTo>
                    <a:pt x="14" y="106"/>
                  </a:lnTo>
                  <a:lnTo>
                    <a:pt x="17" y="98"/>
                  </a:lnTo>
                  <a:lnTo>
                    <a:pt x="19" y="92"/>
                  </a:lnTo>
                  <a:lnTo>
                    <a:pt x="19" y="91"/>
                  </a:lnTo>
                  <a:lnTo>
                    <a:pt x="19" y="89"/>
                  </a:lnTo>
                  <a:lnTo>
                    <a:pt x="19" y="89"/>
                  </a:lnTo>
                  <a:lnTo>
                    <a:pt x="19" y="89"/>
                  </a:lnTo>
                  <a:lnTo>
                    <a:pt x="21" y="87"/>
                  </a:lnTo>
                  <a:lnTo>
                    <a:pt x="21" y="87"/>
                  </a:lnTo>
                  <a:lnTo>
                    <a:pt x="27" y="89"/>
                  </a:lnTo>
                  <a:lnTo>
                    <a:pt x="29" y="91"/>
                  </a:lnTo>
                  <a:lnTo>
                    <a:pt x="29" y="92"/>
                  </a:lnTo>
                  <a:lnTo>
                    <a:pt x="29" y="94"/>
                  </a:lnTo>
                  <a:lnTo>
                    <a:pt x="29" y="94"/>
                  </a:lnTo>
                  <a:lnTo>
                    <a:pt x="29" y="94"/>
                  </a:lnTo>
                  <a:lnTo>
                    <a:pt x="29" y="100"/>
                  </a:lnTo>
                  <a:lnTo>
                    <a:pt x="29" y="102"/>
                  </a:lnTo>
                  <a:lnTo>
                    <a:pt x="29" y="104"/>
                  </a:lnTo>
                  <a:lnTo>
                    <a:pt x="29" y="104"/>
                  </a:lnTo>
                  <a:lnTo>
                    <a:pt x="29" y="104"/>
                  </a:lnTo>
                  <a:lnTo>
                    <a:pt x="29" y="104"/>
                  </a:lnTo>
                  <a:lnTo>
                    <a:pt x="29" y="106"/>
                  </a:lnTo>
                  <a:lnTo>
                    <a:pt x="29" y="106"/>
                  </a:lnTo>
                  <a:lnTo>
                    <a:pt x="29" y="110"/>
                  </a:lnTo>
                  <a:lnTo>
                    <a:pt x="29" y="110"/>
                  </a:lnTo>
                  <a:lnTo>
                    <a:pt x="29" y="114"/>
                  </a:lnTo>
                  <a:moveTo>
                    <a:pt x="65" y="85"/>
                  </a:moveTo>
                  <a:lnTo>
                    <a:pt x="67" y="87"/>
                  </a:lnTo>
                  <a:lnTo>
                    <a:pt x="69" y="87"/>
                  </a:lnTo>
                  <a:lnTo>
                    <a:pt x="71" y="87"/>
                  </a:lnTo>
                  <a:lnTo>
                    <a:pt x="73" y="87"/>
                  </a:lnTo>
                  <a:lnTo>
                    <a:pt x="75" y="92"/>
                  </a:lnTo>
                  <a:lnTo>
                    <a:pt x="73" y="92"/>
                  </a:lnTo>
                  <a:lnTo>
                    <a:pt x="73" y="94"/>
                  </a:lnTo>
                  <a:lnTo>
                    <a:pt x="73" y="94"/>
                  </a:lnTo>
                  <a:lnTo>
                    <a:pt x="79" y="100"/>
                  </a:lnTo>
                  <a:lnTo>
                    <a:pt x="81" y="100"/>
                  </a:lnTo>
                  <a:lnTo>
                    <a:pt x="81" y="100"/>
                  </a:lnTo>
                  <a:lnTo>
                    <a:pt x="88" y="104"/>
                  </a:lnTo>
                  <a:lnTo>
                    <a:pt x="90" y="104"/>
                  </a:lnTo>
                  <a:lnTo>
                    <a:pt x="92" y="108"/>
                  </a:lnTo>
                  <a:lnTo>
                    <a:pt x="90" y="117"/>
                  </a:lnTo>
                  <a:lnTo>
                    <a:pt x="88" y="123"/>
                  </a:lnTo>
                  <a:lnTo>
                    <a:pt x="87" y="123"/>
                  </a:lnTo>
                  <a:lnTo>
                    <a:pt x="87" y="121"/>
                  </a:lnTo>
                  <a:lnTo>
                    <a:pt x="85" y="117"/>
                  </a:lnTo>
                  <a:lnTo>
                    <a:pt x="83" y="116"/>
                  </a:lnTo>
                  <a:lnTo>
                    <a:pt x="81" y="116"/>
                  </a:lnTo>
                  <a:lnTo>
                    <a:pt x="81" y="116"/>
                  </a:lnTo>
                  <a:lnTo>
                    <a:pt x="79" y="117"/>
                  </a:lnTo>
                  <a:lnTo>
                    <a:pt x="79" y="117"/>
                  </a:lnTo>
                  <a:lnTo>
                    <a:pt x="79" y="119"/>
                  </a:lnTo>
                  <a:lnTo>
                    <a:pt x="81" y="119"/>
                  </a:lnTo>
                  <a:lnTo>
                    <a:pt x="83" y="123"/>
                  </a:lnTo>
                  <a:lnTo>
                    <a:pt x="83" y="127"/>
                  </a:lnTo>
                  <a:lnTo>
                    <a:pt x="83" y="129"/>
                  </a:lnTo>
                  <a:lnTo>
                    <a:pt x="79" y="156"/>
                  </a:lnTo>
                  <a:lnTo>
                    <a:pt x="77" y="164"/>
                  </a:lnTo>
                  <a:lnTo>
                    <a:pt x="75" y="167"/>
                  </a:lnTo>
                  <a:lnTo>
                    <a:pt x="73" y="171"/>
                  </a:lnTo>
                  <a:lnTo>
                    <a:pt x="73" y="173"/>
                  </a:lnTo>
                  <a:lnTo>
                    <a:pt x="73" y="179"/>
                  </a:lnTo>
                  <a:lnTo>
                    <a:pt x="71" y="185"/>
                  </a:lnTo>
                  <a:lnTo>
                    <a:pt x="71" y="188"/>
                  </a:lnTo>
                  <a:lnTo>
                    <a:pt x="71" y="192"/>
                  </a:lnTo>
                  <a:lnTo>
                    <a:pt x="69" y="202"/>
                  </a:lnTo>
                  <a:lnTo>
                    <a:pt x="65" y="211"/>
                  </a:lnTo>
                  <a:lnTo>
                    <a:pt x="63" y="215"/>
                  </a:lnTo>
                  <a:lnTo>
                    <a:pt x="60" y="225"/>
                  </a:lnTo>
                  <a:lnTo>
                    <a:pt x="58" y="227"/>
                  </a:lnTo>
                  <a:lnTo>
                    <a:pt x="58" y="227"/>
                  </a:lnTo>
                  <a:lnTo>
                    <a:pt x="56" y="227"/>
                  </a:lnTo>
                  <a:lnTo>
                    <a:pt x="54" y="229"/>
                  </a:lnTo>
                  <a:lnTo>
                    <a:pt x="54" y="231"/>
                  </a:lnTo>
                  <a:lnTo>
                    <a:pt x="54" y="233"/>
                  </a:lnTo>
                  <a:lnTo>
                    <a:pt x="54" y="233"/>
                  </a:lnTo>
                  <a:lnTo>
                    <a:pt x="54" y="236"/>
                  </a:lnTo>
                  <a:lnTo>
                    <a:pt x="50" y="244"/>
                  </a:lnTo>
                  <a:lnTo>
                    <a:pt x="44" y="256"/>
                  </a:lnTo>
                  <a:lnTo>
                    <a:pt x="42" y="261"/>
                  </a:lnTo>
                  <a:lnTo>
                    <a:pt x="42" y="263"/>
                  </a:lnTo>
                  <a:lnTo>
                    <a:pt x="37" y="271"/>
                  </a:lnTo>
                  <a:lnTo>
                    <a:pt x="37" y="273"/>
                  </a:lnTo>
                  <a:lnTo>
                    <a:pt x="35" y="275"/>
                  </a:lnTo>
                  <a:lnTo>
                    <a:pt x="35" y="275"/>
                  </a:lnTo>
                  <a:lnTo>
                    <a:pt x="35" y="275"/>
                  </a:lnTo>
                  <a:lnTo>
                    <a:pt x="33" y="273"/>
                  </a:lnTo>
                  <a:lnTo>
                    <a:pt x="29" y="261"/>
                  </a:lnTo>
                  <a:lnTo>
                    <a:pt x="29" y="256"/>
                  </a:lnTo>
                  <a:lnTo>
                    <a:pt x="31" y="252"/>
                  </a:lnTo>
                  <a:lnTo>
                    <a:pt x="29" y="242"/>
                  </a:lnTo>
                  <a:lnTo>
                    <a:pt x="27" y="238"/>
                  </a:lnTo>
                  <a:lnTo>
                    <a:pt x="29" y="227"/>
                  </a:lnTo>
                  <a:lnTo>
                    <a:pt x="29" y="221"/>
                  </a:lnTo>
                  <a:lnTo>
                    <a:pt x="29" y="217"/>
                  </a:lnTo>
                  <a:lnTo>
                    <a:pt x="29" y="215"/>
                  </a:lnTo>
                  <a:lnTo>
                    <a:pt x="29" y="213"/>
                  </a:lnTo>
                  <a:lnTo>
                    <a:pt x="31" y="211"/>
                  </a:lnTo>
                  <a:lnTo>
                    <a:pt x="33" y="210"/>
                  </a:lnTo>
                  <a:lnTo>
                    <a:pt x="35" y="208"/>
                  </a:lnTo>
                  <a:lnTo>
                    <a:pt x="37" y="208"/>
                  </a:lnTo>
                  <a:lnTo>
                    <a:pt x="37" y="210"/>
                  </a:lnTo>
                  <a:lnTo>
                    <a:pt x="37" y="210"/>
                  </a:lnTo>
                  <a:lnTo>
                    <a:pt x="38" y="210"/>
                  </a:lnTo>
                  <a:lnTo>
                    <a:pt x="38" y="208"/>
                  </a:lnTo>
                  <a:lnTo>
                    <a:pt x="38" y="206"/>
                  </a:lnTo>
                  <a:lnTo>
                    <a:pt x="38" y="204"/>
                  </a:lnTo>
                  <a:lnTo>
                    <a:pt x="37" y="204"/>
                  </a:lnTo>
                  <a:lnTo>
                    <a:pt x="35" y="206"/>
                  </a:lnTo>
                  <a:lnTo>
                    <a:pt x="33" y="206"/>
                  </a:lnTo>
                  <a:lnTo>
                    <a:pt x="29" y="206"/>
                  </a:lnTo>
                  <a:lnTo>
                    <a:pt x="29" y="206"/>
                  </a:lnTo>
                  <a:lnTo>
                    <a:pt x="27" y="206"/>
                  </a:lnTo>
                  <a:lnTo>
                    <a:pt x="27" y="204"/>
                  </a:lnTo>
                  <a:lnTo>
                    <a:pt x="29" y="198"/>
                  </a:lnTo>
                  <a:lnTo>
                    <a:pt x="29" y="198"/>
                  </a:lnTo>
                  <a:lnTo>
                    <a:pt x="29" y="192"/>
                  </a:lnTo>
                  <a:lnTo>
                    <a:pt x="25" y="190"/>
                  </a:lnTo>
                  <a:lnTo>
                    <a:pt x="23" y="187"/>
                  </a:lnTo>
                  <a:lnTo>
                    <a:pt x="23" y="183"/>
                  </a:lnTo>
                  <a:lnTo>
                    <a:pt x="23" y="181"/>
                  </a:lnTo>
                  <a:lnTo>
                    <a:pt x="23" y="179"/>
                  </a:lnTo>
                  <a:lnTo>
                    <a:pt x="25" y="179"/>
                  </a:lnTo>
                  <a:lnTo>
                    <a:pt x="25" y="179"/>
                  </a:lnTo>
                  <a:lnTo>
                    <a:pt x="27" y="179"/>
                  </a:lnTo>
                  <a:lnTo>
                    <a:pt x="25" y="177"/>
                  </a:lnTo>
                  <a:lnTo>
                    <a:pt x="21" y="175"/>
                  </a:lnTo>
                  <a:lnTo>
                    <a:pt x="19" y="173"/>
                  </a:lnTo>
                  <a:lnTo>
                    <a:pt x="19" y="169"/>
                  </a:lnTo>
                  <a:lnTo>
                    <a:pt x="21" y="167"/>
                  </a:lnTo>
                  <a:lnTo>
                    <a:pt x="27" y="160"/>
                  </a:lnTo>
                  <a:lnTo>
                    <a:pt x="29" y="160"/>
                  </a:lnTo>
                  <a:lnTo>
                    <a:pt x="31" y="158"/>
                  </a:lnTo>
                  <a:lnTo>
                    <a:pt x="31" y="154"/>
                  </a:lnTo>
                  <a:lnTo>
                    <a:pt x="31" y="152"/>
                  </a:lnTo>
                  <a:lnTo>
                    <a:pt x="31" y="148"/>
                  </a:lnTo>
                  <a:lnTo>
                    <a:pt x="35" y="146"/>
                  </a:lnTo>
                  <a:lnTo>
                    <a:pt x="37" y="146"/>
                  </a:lnTo>
                  <a:lnTo>
                    <a:pt x="37" y="146"/>
                  </a:lnTo>
                  <a:lnTo>
                    <a:pt x="37" y="146"/>
                  </a:lnTo>
                  <a:lnTo>
                    <a:pt x="40" y="140"/>
                  </a:lnTo>
                  <a:lnTo>
                    <a:pt x="38" y="140"/>
                  </a:lnTo>
                  <a:lnTo>
                    <a:pt x="37" y="140"/>
                  </a:lnTo>
                  <a:lnTo>
                    <a:pt x="37" y="139"/>
                  </a:lnTo>
                  <a:lnTo>
                    <a:pt x="37" y="139"/>
                  </a:lnTo>
                  <a:lnTo>
                    <a:pt x="37" y="139"/>
                  </a:lnTo>
                  <a:lnTo>
                    <a:pt x="38" y="137"/>
                  </a:lnTo>
                  <a:lnTo>
                    <a:pt x="38" y="135"/>
                  </a:lnTo>
                  <a:lnTo>
                    <a:pt x="38" y="133"/>
                  </a:lnTo>
                  <a:lnTo>
                    <a:pt x="38" y="133"/>
                  </a:lnTo>
                  <a:lnTo>
                    <a:pt x="37" y="131"/>
                  </a:lnTo>
                  <a:lnTo>
                    <a:pt x="38" y="131"/>
                  </a:lnTo>
                  <a:lnTo>
                    <a:pt x="38" y="129"/>
                  </a:lnTo>
                  <a:lnTo>
                    <a:pt x="38" y="129"/>
                  </a:lnTo>
                  <a:lnTo>
                    <a:pt x="38" y="127"/>
                  </a:lnTo>
                  <a:lnTo>
                    <a:pt x="40" y="125"/>
                  </a:lnTo>
                  <a:lnTo>
                    <a:pt x="40" y="121"/>
                  </a:lnTo>
                  <a:lnTo>
                    <a:pt x="42" y="121"/>
                  </a:lnTo>
                  <a:lnTo>
                    <a:pt x="44" y="119"/>
                  </a:lnTo>
                  <a:lnTo>
                    <a:pt x="44" y="117"/>
                  </a:lnTo>
                  <a:lnTo>
                    <a:pt x="46" y="116"/>
                  </a:lnTo>
                  <a:lnTo>
                    <a:pt x="48" y="116"/>
                  </a:lnTo>
                  <a:lnTo>
                    <a:pt x="48" y="114"/>
                  </a:lnTo>
                  <a:lnTo>
                    <a:pt x="48" y="114"/>
                  </a:lnTo>
                  <a:lnTo>
                    <a:pt x="46" y="112"/>
                  </a:lnTo>
                  <a:lnTo>
                    <a:pt x="44" y="112"/>
                  </a:lnTo>
                  <a:lnTo>
                    <a:pt x="44" y="112"/>
                  </a:lnTo>
                  <a:lnTo>
                    <a:pt x="42" y="112"/>
                  </a:lnTo>
                  <a:lnTo>
                    <a:pt x="42" y="110"/>
                  </a:lnTo>
                  <a:lnTo>
                    <a:pt x="40" y="110"/>
                  </a:lnTo>
                  <a:lnTo>
                    <a:pt x="38" y="108"/>
                  </a:lnTo>
                  <a:lnTo>
                    <a:pt x="38" y="110"/>
                  </a:lnTo>
                  <a:lnTo>
                    <a:pt x="35" y="110"/>
                  </a:lnTo>
                  <a:lnTo>
                    <a:pt x="35" y="108"/>
                  </a:lnTo>
                  <a:lnTo>
                    <a:pt x="35" y="108"/>
                  </a:lnTo>
                  <a:lnTo>
                    <a:pt x="35" y="106"/>
                  </a:lnTo>
                  <a:lnTo>
                    <a:pt x="35" y="102"/>
                  </a:lnTo>
                  <a:lnTo>
                    <a:pt x="35" y="100"/>
                  </a:lnTo>
                  <a:lnTo>
                    <a:pt x="35" y="100"/>
                  </a:lnTo>
                  <a:lnTo>
                    <a:pt x="35" y="100"/>
                  </a:lnTo>
                  <a:lnTo>
                    <a:pt x="35" y="96"/>
                  </a:lnTo>
                  <a:lnTo>
                    <a:pt x="35" y="96"/>
                  </a:lnTo>
                  <a:lnTo>
                    <a:pt x="35" y="96"/>
                  </a:lnTo>
                  <a:lnTo>
                    <a:pt x="33" y="92"/>
                  </a:lnTo>
                  <a:lnTo>
                    <a:pt x="33" y="91"/>
                  </a:lnTo>
                  <a:lnTo>
                    <a:pt x="33" y="89"/>
                  </a:lnTo>
                  <a:lnTo>
                    <a:pt x="33" y="89"/>
                  </a:lnTo>
                  <a:lnTo>
                    <a:pt x="33" y="89"/>
                  </a:lnTo>
                  <a:lnTo>
                    <a:pt x="37" y="89"/>
                  </a:lnTo>
                  <a:lnTo>
                    <a:pt x="37" y="89"/>
                  </a:lnTo>
                  <a:lnTo>
                    <a:pt x="38" y="89"/>
                  </a:lnTo>
                  <a:lnTo>
                    <a:pt x="38" y="89"/>
                  </a:lnTo>
                  <a:lnTo>
                    <a:pt x="38" y="87"/>
                  </a:lnTo>
                  <a:lnTo>
                    <a:pt x="38" y="87"/>
                  </a:lnTo>
                  <a:lnTo>
                    <a:pt x="38" y="85"/>
                  </a:lnTo>
                  <a:lnTo>
                    <a:pt x="38" y="87"/>
                  </a:lnTo>
                  <a:lnTo>
                    <a:pt x="42" y="85"/>
                  </a:lnTo>
                  <a:lnTo>
                    <a:pt x="42" y="85"/>
                  </a:lnTo>
                  <a:lnTo>
                    <a:pt x="44" y="85"/>
                  </a:lnTo>
                  <a:lnTo>
                    <a:pt x="46" y="85"/>
                  </a:lnTo>
                  <a:lnTo>
                    <a:pt x="46" y="83"/>
                  </a:lnTo>
                  <a:lnTo>
                    <a:pt x="46" y="83"/>
                  </a:lnTo>
                  <a:lnTo>
                    <a:pt x="46" y="83"/>
                  </a:lnTo>
                  <a:lnTo>
                    <a:pt x="46" y="83"/>
                  </a:lnTo>
                  <a:lnTo>
                    <a:pt x="46" y="83"/>
                  </a:lnTo>
                  <a:lnTo>
                    <a:pt x="46" y="83"/>
                  </a:lnTo>
                  <a:lnTo>
                    <a:pt x="46" y="83"/>
                  </a:lnTo>
                  <a:lnTo>
                    <a:pt x="46" y="83"/>
                  </a:lnTo>
                  <a:lnTo>
                    <a:pt x="48" y="83"/>
                  </a:lnTo>
                  <a:lnTo>
                    <a:pt x="48" y="83"/>
                  </a:lnTo>
                  <a:lnTo>
                    <a:pt x="50" y="79"/>
                  </a:lnTo>
                  <a:lnTo>
                    <a:pt x="50" y="73"/>
                  </a:lnTo>
                  <a:lnTo>
                    <a:pt x="52" y="75"/>
                  </a:lnTo>
                  <a:lnTo>
                    <a:pt x="56" y="73"/>
                  </a:lnTo>
                  <a:lnTo>
                    <a:pt x="62" y="71"/>
                  </a:lnTo>
                  <a:lnTo>
                    <a:pt x="63" y="71"/>
                  </a:lnTo>
                  <a:lnTo>
                    <a:pt x="67" y="73"/>
                  </a:lnTo>
                  <a:lnTo>
                    <a:pt x="67" y="75"/>
                  </a:lnTo>
                  <a:lnTo>
                    <a:pt x="67" y="77"/>
                  </a:lnTo>
                  <a:lnTo>
                    <a:pt x="67" y="81"/>
                  </a:lnTo>
                  <a:lnTo>
                    <a:pt x="67" y="81"/>
                  </a:lnTo>
                  <a:lnTo>
                    <a:pt x="65" y="83"/>
                  </a:lnTo>
                  <a:lnTo>
                    <a:pt x="65" y="85"/>
                  </a:lnTo>
                  <a:moveTo>
                    <a:pt x="81" y="52"/>
                  </a:moveTo>
                  <a:lnTo>
                    <a:pt x="87" y="56"/>
                  </a:lnTo>
                  <a:lnTo>
                    <a:pt x="90" y="56"/>
                  </a:lnTo>
                  <a:lnTo>
                    <a:pt x="94" y="56"/>
                  </a:lnTo>
                  <a:lnTo>
                    <a:pt x="98" y="58"/>
                  </a:lnTo>
                  <a:lnTo>
                    <a:pt x="100" y="60"/>
                  </a:lnTo>
                  <a:lnTo>
                    <a:pt x="100" y="60"/>
                  </a:lnTo>
                  <a:lnTo>
                    <a:pt x="104" y="58"/>
                  </a:lnTo>
                  <a:lnTo>
                    <a:pt x="106" y="60"/>
                  </a:lnTo>
                  <a:lnTo>
                    <a:pt x="106" y="60"/>
                  </a:lnTo>
                  <a:lnTo>
                    <a:pt x="106" y="62"/>
                  </a:lnTo>
                  <a:lnTo>
                    <a:pt x="104" y="68"/>
                  </a:lnTo>
                  <a:lnTo>
                    <a:pt x="104" y="69"/>
                  </a:lnTo>
                  <a:lnTo>
                    <a:pt x="104" y="79"/>
                  </a:lnTo>
                  <a:lnTo>
                    <a:pt x="102" y="83"/>
                  </a:lnTo>
                  <a:lnTo>
                    <a:pt x="98" y="96"/>
                  </a:lnTo>
                  <a:lnTo>
                    <a:pt x="98" y="98"/>
                  </a:lnTo>
                  <a:lnTo>
                    <a:pt x="94" y="100"/>
                  </a:lnTo>
                  <a:lnTo>
                    <a:pt x="92" y="100"/>
                  </a:lnTo>
                  <a:lnTo>
                    <a:pt x="83" y="96"/>
                  </a:lnTo>
                  <a:lnTo>
                    <a:pt x="79" y="94"/>
                  </a:lnTo>
                  <a:lnTo>
                    <a:pt x="79" y="92"/>
                  </a:lnTo>
                  <a:lnTo>
                    <a:pt x="79" y="92"/>
                  </a:lnTo>
                  <a:lnTo>
                    <a:pt x="79" y="89"/>
                  </a:lnTo>
                  <a:lnTo>
                    <a:pt x="73" y="79"/>
                  </a:lnTo>
                  <a:lnTo>
                    <a:pt x="69" y="71"/>
                  </a:lnTo>
                  <a:lnTo>
                    <a:pt x="67" y="68"/>
                  </a:lnTo>
                  <a:lnTo>
                    <a:pt x="63" y="60"/>
                  </a:lnTo>
                  <a:lnTo>
                    <a:pt x="62" y="56"/>
                  </a:lnTo>
                  <a:lnTo>
                    <a:pt x="60" y="52"/>
                  </a:lnTo>
                  <a:lnTo>
                    <a:pt x="58" y="52"/>
                  </a:lnTo>
                  <a:lnTo>
                    <a:pt x="52" y="52"/>
                  </a:lnTo>
                  <a:lnTo>
                    <a:pt x="52" y="48"/>
                  </a:lnTo>
                  <a:lnTo>
                    <a:pt x="50" y="48"/>
                  </a:lnTo>
                  <a:lnTo>
                    <a:pt x="48" y="50"/>
                  </a:lnTo>
                  <a:lnTo>
                    <a:pt x="48" y="52"/>
                  </a:lnTo>
                  <a:lnTo>
                    <a:pt x="50" y="56"/>
                  </a:lnTo>
                  <a:lnTo>
                    <a:pt x="54" y="60"/>
                  </a:lnTo>
                  <a:lnTo>
                    <a:pt x="56" y="62"/>
                  </a:lnTo>
                  <a:lnTo>
                    <a:pt x="58" y="60"/>
                  </a:lnTo>
                  <a:lnTo>
                    <a:pt x="58" y="62"/>
                  </a:lnTo>
                  <a:lnTo>
                    <a:pt x="58" y="64"/>
                  </a:lnTo>
                  <a:lnTo>
                    <a:pt x="58" y="64"/>
                  </a:lnTo>
                  <a:lnTo>
                    <a:pt x="58" y="64"/>
                  </a:lnTo>
                  <a:lnTo>
                    <a:pt x="54" y="64"/>
                  </a:lnTo>
                  <a:lnTo>
                    <a:pt x="54" y="64"/>
                  </a:lnTo>
                  <a:lnTo>
                    <a:pt x="52" y="66"/>
                  </a:lnTo>
                  <a:lnTo>
                    <a:pt x="50" y="68"/>
                  </a:lnTo>
                  <a:lnTo>
                    <a:pt x="50" y="71"/>
                  </a:lnTo>
                  <a:lnTo>
                    <a:pt x="50" y="71"/>
                  </a:lnTo>
                  <a:lnTo>
                    <a:pt x="50" y="71"/>
                  </a:lnTo>
                  <a:lnTo>
                    <a:pt x="50" y="73"/>
                  </a:lnTo>
                  <a:lnTo>
                    <a:pt x="50" y="77"/>
                  </a:lnTo>
                  <a:lnTo>
                    <a:pt x="48" y="79"/>
                  </a:lnTo>
                  <a:lnTo>
                    <a:pt x="48" y="81"/>
                  </a:lnTo>
                  <a:lnTo>
                    <a:pt x="46" y="81"/>
                  </a:lnTo>
                  <a:lnTo>
                    <a:pt x="42" y="81"/>
                  </a:lnTo>
                  <a:lnTo>
                    <a:pt x="42" y="81"/>
                  </a:lnTo>
                  <a:lnTo>
                    <a:pt x="42" y="83"/>
                  </a:lnTo>
                  <a:lnTo>
                    <a:pt x="42" y="83"/>
                  </a:lnTo>
                  <a:lnTo>
                    <a:pt x="40" y="83"/>
                  </a:lnTo>
                  <a:lnTo>
                    <a:pt x="40" y="85"/>
                  </a:lnTo>
                  <a:lnTo>
                    <a:pt x="38" y="85"/>
                  </a:lnTo>
                  <a:lnTo>
                    <a:pt x="37" y="83"/>
                  </a:lnTo>
                  <a:lnTo>
                    <a:pt x="37" y="85"/>
                  </a:lnTo>
                  <a:lnTo>
                    <a:pt x="37" y="85"/>
                  </a:lnTo>
                  <a:lnTo>
                    <a:pt x="37" y="85"/>
                  </a:lnTo>
                  <a:lnTo>
                    <a:pt x="37" y="85"/>
                  </a:lnTo>
                  <a:lnTo>
                    <a:pt x="37" y="87"/>
                  </a:lnTo>
                  <a:lnTo>
                    <a:pt x="35" y="87"/>
                  </a:lnTo>
                  <a:lnTo>
                    <a:pt x="33" y="87"/>
                  </a:lnTo>
                  <a:lnTo>
                    <a:pt x="33" y="87"/>
                  </a:lnTo>
                  <a:lnTo>
                    <a:pt x="31" y="87"/>
                  </a:lnTo>
                  <a:lnTo>
                    <a:pt x="29" y="83"/>
                  </a:lnTo>
                  <a:lnTo>
                    <a:pt x="25" y="81"/>
                  </a:lnTo>
                  <a:lnTo>
                    <a:pt x="21" y="77"/>
                  </a:lnTo>
                  <a:lnTo>
                    <a:pt x="21" y="75"/>
                  </a:lnTo>
                  <a:lnTo>
                    <a:pt x="23" y="73"/>
                  </a:lnTo>
                  <a:lnTo>
                    <a:pt x="21" y="69"/>
                  </a:lnTo>
                  <a:lnTo>
                    <a:pt x="21" y="66"/>
                  </a:lnTo>
                  <a:lnTo>
                    <a:pt x="19" y="60"/>
                  </a:lnTo>
                  <a:lnTo>
                    <a:pt x="19" y="58"/>
                  </a:lnTo>
                  <a:lnTo>
                    <a:pt x="21" y="58"/>
                  </a:lnTo>
                  <a:lnTo>
                    <a:pt x="23" y="56"/>
                  </a:lnTo>
                  <a:lnTo>
                    <a:pt x="21" y="48"/>
                  </a:lnTo>
                  <a:lnTo>
                    <a:pt x="19" y="43"/>
                  </a:lnTo>
                  <a:lnTo>
                    <a:pt x="19" y="43"/>
                  </a:lnTo>
                  <a:lnTo>
                    <a:pt x="15" y="41"/>
                  </a:lnTo>
                  <a:lnTo>
                    <a:pt x="14" y="37"/>
                  </a:lnTo>
                  <a:lnTo>
                    <a:pt x="14" y="25"/>
                  </a:lnTo>
                  <a:lnTo>
                    <a:pt x="14" y="20"/>
                  </a:lnTo>
                  <a:lnTo>
                    <a:pt x="15" y="18"/>
                  </a:lnTo>
                  <a:lnTo>
                    <a:pt x="15" y="16"/>
                  </a:lnTo>
                  <a:lnTo>
                    <a:pt x="15" y="8"/>
                  </a:lnTo>
                  <a:lnTo>
                    <a:pt x="15" y="8"/>
                  </a:lnTo>
                  <a:lnTo>
                    <a:pt x="38" y="18"/>
                  </a:lnTo>
                  <a:lnTo>
                    <a:pt x="56" y="0"/>
                  </a:lnTo>
                  <a:lnTo>
                    <a:pt x="56" y="0"/>
                  </a:lnTo>
                  <a:lnTo>
                    <a:pt x="71" y="23"/>
                  </a:lnTo>
                  <a:lnTo>
                    <a:pt x="69" y="23"/>
                  </a:lnTo>
                  <a:lnTo>
                    <a:pt x="69" y="23"/>
                  </a:lnTo>
                  <a:lnTo>
                    <a:pt x="71" y="25"/>
                  </a:lnTo>
                  <a:lnTo>
                    <a:pt x="73" y="29"/>
                  </a:lnTo>
                  <a:lnTo>
                    <a:pt x="73" y="33"/>
                  </a:lnTo>
                  <a:lnTo>
                    <a:pt x="75" y="35"/>
                  </a:lnTo>
                  <a:lnTo>
                    <a:pt x="79" y="41"/>
                  </a:lnTo>
                  <a:lnTo>
                    <a:pt x="79" y="43"/>
                  </a:lnTo>
                  <a:lnTo>
                    <a:pt x="79" y="44"/>
                  </a:lnTo>
                  <a:lnTo>
                    <a:pt x="79" y="50"/>
                  </a:lnTo>
                  <a:lnTo>
                    <a:pt x="81" y="5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55" name="Freeform 6357"/>
            <p:cNvSpPr>
              <a:spLocks/>
            </p:cNvSpPr>
            <p:nvPr/>
          </p:nvSpPr>
          <p:spPr bwMode="auto">
            <a:xfrm>
              <a:off x="8396288" y="4538663"/>
              <a:ext cx="58738" cy="112713"/>
            </a:xfrm>
            <a:custGeom>
              <a:avLst/>
              <a:gdLst>
                <a:gd name="T0" fmla="*/ 23 w 37"/>
                <a:gd name="T1" fmla="*/ 71 h 71"/>
                <a:gd name="T2" fmla="*/ 2 w 37"/>
                <a:gd name="T3" fmla="*/ 61 h 71"/>
                <a:gd name="T4" fmla="*/ 0 w 37"/>
                <a:gd name="T5" fmla="*/ 1 h 71"/>
                <a:gd name="T6" fmla="*/ 21 w 37"/>
                <a:gd name="T7" fmla="*/ 0 h 71"/>
                <a:gd name="T8" fmla="*/ 29 w 37"/>
                <a:gd name="T9" fmla="*/ 17 h 71"/>
                <a:gd name="T10" fmla="*/ 31 w 37"/>
                <a:gd name="T11" fmla="*/ 30 h 71"/>
                <a:gd name="T12" fmla="*/ 31 w 37"/>
                <a:gd name="T13" fmla="*/ 32 h 71"/>
                <a:gd name="T14" fmla="*/ 35 w 37"/>
                <a:gd name="T15" fmla="*/ 32 h 71"/>
                <a:gd name="T16" fmla="*/ 37 w 37"/>
                <a:gd name="T17" fmla="*/ 44 h 71"/>
                <a:gd name="T18" fmla="*/ 31 w 37"/>
                <a:gd name="T19" fmla="*/ 53 h 71"/>
                <a:gd name="T20" fmla="*/ 29 w 37"/>
                <a:gd name="T21" fmla="*/ 57 h 71"/>
                <a:gd name="T22" fmla="*/ 27 w 37"/>
                <a:gd name="T23" fmla="*/ 63 h 71"/>
                <a:gd name="T24" fmla="*/ 27 w 37"/>
                <a:gd name="T25" fmla="*/ 71 h 71"/>
                <a:gd name="T26" fmla="*/ 23 w 37"/>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71">
                  <a:moveTo>
                    <a:pt x="23" y="71"/>
                  </a:moveTo>
                  <a:lnTo>
                    <a:pt x="2" y="61"/>
                  </a:lnTo>
                  <a:lnTo>
                    <a:pt x="0" y="1"/>
                  </a:lnTo>
                  <a:lnTo>
                    <a:pt x="21" y="0"/>
                  </a:lnTo>
                  <a:lnTo>
                    <a:pt x="29" y="17"/>
                  </a:lnTo>
                  <a:lnTo>
                    <a:pt x="31" y="30"/>
                  </a:lnTo>
                  <a:lnTo>
                    <a:pt x="31" y="32"/>
                  </a:lnTo>
                  <a:lnTo>
                    <a:pt x="35" y="32"/>
                  </a:lnTo>
                  <a:lnTo>
                    <a:pt x="37" y="44"/>
                  </a:lnTo>
                  <a:lnTo>
                    <a:pt x="31" y="53"/>
                  </a:lnTo>
                  <a:lnTo>
                    <a:pt x="29" y="57"/>
                  </a:lnTo>
                  <a:lnTo>
                    <a:pt x="27" y="63"/>
                  </a:lnTo>
                  <a:lnTo>
                    <a:pt x="27" y="71"/>
                  </a:lnTo>
                  <a:lnTo>
                    <a:pt x="23"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56" name="Freeform 6358"/>
            <p:cNvSpPr>
              <a:spLocks/>
            </p:cNvSpPr>
            <p:nvPr/>
          </p:nvSpPr>
          <p:spPr bwMode="auto">
            <a:xfrm>
              <a:off x="8396288" y="4538663"/>
              <a:ext cx="58738" cy="112713"/>
            </a:xfrm>
            <a:custGeom>
              <a:avLst/>
              <a:gdLst>
                <a:gd name="T0" fmla="*/ 23 w 37"/>
                <a:gd name="T1" fmla="*/ 71 h 71"/>
                <a:gd name="T2" fmla="*/ 2 w 37"/>
                <a:gd name="T3" fmla="*/ 61 h 71"/>
                <a:gd name="T4" fmla="*/ 0 w 37"/>
                <a:gd name="T5" fmla="*/ 1 h 71"/>
                <a:gd name="T6" fmla="*/ 21 w 37"/>
                <a:gd name="T7" fmla="*/ 0 h 71"/>
                <a:gd name="T8" fmla="*/ 29 w 37"/>
                <a:gd name="T9" fmla="*/ 17 h 71"/>
                <a:gd name="T10" fmla="*/ 31 w 37"/>
                <a:gd name="T11" fmla="*/ 30 h 71"/>
                <a:gd name="T12" fmla="*/ 31 w 37"/>
                <a:gd name="T13" fmla="*/ 32 h 71"/>
                <a:gd name="T14" fmla="*/ 35 w 37"/>
                <a:gd name="T15" fmla="*/ 32 h 71"/>
                <a:gd name="T16" fmla="*/ 37 w 37"/>
                <a:gd name="T17" fmla="*/ 44 h 71"/>
                <a:gd name="T18" fmla="*/ 31 w 37"/>
                <a:gd name="T19" fmla="*/ 53 h 71"/>
                <a:gd name="T20" fmla="*/ 29 w 37"/>
                <a:gd name="T21" fmla="*/ 57 h 71"/>
                <a:gd name="T22" fmla="*/ 27 w 37"/>
                <a:gd name="T23" fmla="*/ 63 h 71"/>
                <a:gd name="T24" fmla="*/ 27 w 37"/>
                <a:gd name="T25" fmla="*/ 71 h 71"/>
                <a:gd name="T26" fmla="*/ 23 w 37"/>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71">
                  <a:moveTo>
                    <a:pt x="23" y="71"/>
                  </a:moveTo>
                  <a:lnTo>
                    <a:pt x="2" y="61"/>
                  </a:lnTo>
                  <a:lnTo>
                    <a:pt x="0" y="1"/>
                  </a:lnTo>
                  <a:lnTo>
                    <a:pt x="21" y="0"/>
                  </a:lnTo>
                  <a:lnTo>
                    <a:pt x="29" y="17"/>
                  </a:lnTo>
                  <a:lnTo>
                    <a:pt x="31" y="30"/>
                  </a:lnTo>
                  <a:lnTo>
                    <a:pt x="31" y="32"/>
                  </a:lnTo>
                  <a:lnTo>
                    <a:pt x="35" y="32"/>
                  </a:lnTo>
                  <a:lnTo>
                    <a:pt x="37" y="44"/>
                  </a:lnTo>
                  <a:lnTo>
                    <a:pt x="31" y="53"/>
                  </a:lnTo>
                  <a:lnTo>
                    <a:pt x="29" y="57"/>
                  </a:lnTo>
                  <a:lnTo>
                    <a:pt x="27" y="63"/>
                  </a:lnTo>
                  <a:lnTo>
                    <a:pt x="27" y="71"/>
                  </a:lnTo>
                  <a:lnTo>
                    <a:pt x="23" y="7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57" name="Freeform 6359"/>
            <p:cNvSpPr>
              <a:spLocks/>
            </p:cNvSpPr>
            <p:nvPr/>
          </p:nvSpPr>
          <p:spPr bwMode="auto">
            <a:xfrm>
              <a:off x="7704138" y="3127375"/>
              <a:ext cx="762000" cy="739775"/>
            </a:xfrm>
            <a:custGeom>
              <a:avLst/>
              <a:gdLst>
                <a:gd name="T0" fmla="*/ 480 w 480"/>
                <a:gd name="T1" fmla="*/ 0 h 466"/>
                <a:gd name="T2" fmla="*/ 240 w 480"/>
                <a:gd name="T3" fmla="*/ 466 h 466"/>
                <a:gd name="T4" fmla="*/ 192 w 480"/>
                <a:gd name="T5" fmla="*/ 439 h 466"/>
                <a:gd name="T6" fmla="*/ 206 w 480"/>
                <a:gd name="T7" fmla="*/ 413 h 466"/>
                <a:gd name="T8" fmla="*/ 194 w 480"/>
                <a:gd name="T9" fmla="*/ 407 h 466"/>
                <a:gd name="T10" fmla="*/ 200 w 480"/>
                <a:gd name="T11" fmla="*/ 403 h 466"/>
                <a:gd name="T12" fmla="*/ 223 w 480"/>
                <a:gd name="T13" fmla="*/ 363 h 466"/>
                <a:gd name="T14" fmla="*/ 208 w 480"/>
                <a:gd name="T15" fmla="*/ 342 h 466"/>
                <a:gd name="T16" fmla="*/ 213 w 480"/>
                <a:gd name="T17" fmla="*/ 332 h 466"/>
                <a:gd name="T18" fmla="*/ 194 w 480"/>
                <a:gd name="T19" fmla="*/ 322 h 466"/>
                <a:gd name="T20" fmla="*/ 190 w 480"/>
                <a:gd name="T21" fmla="*/ 317 h 466"/>
                <a:gd name="T22" fmla="*/ 177 w 480"/>
                <a:gd name="T23" fmla="*/ 324 h 466"/>
                <a:gd name="T24" fmla="*/ 164 w 480"/>
                <a:gd name="T25" fmla="*/ 315 h 466"/>
                <a:gd name="T26" fmla="*/ 162 w 480"/>
                <a:gd name="T27" fmla="*/ 311 h 466"/>
                <a:gd name="T28" fmla="*/ 165 w 480"/>
                <a:gd name="T29" fmla="*/ 305 h 466"/>
                <a:gd name="T30" fmla="*/ 179 w 480"/>
                <a:gd name="T31" fmla="*/ 299 h 466"/>
                <a:gd name="T32" fmla="*/ 171 w 480"/>
                <a:gd name="T33" fmla="*/ 288 h 466"/>
                <a:gd name="T34" fmla="*/ 188 w 480"/>
                <a:gd name="T35" fmla="*/ 280 h 466"/>
                <a:gd name="T36" fmla="*/ 192 w 480"/>
                <a:gd name="T37" fmla="*/ 272 h 466"/>
                <a:gd name="T38" fmla="*/ 188 w 480"/>
                <a:gd name="T39" fmla="*/ 269 h 466"/>
                <a:gd name="T40" fmla="*/ 194 w 480"/>
                <a:gd name="T41" fmla="*/ 255 h 466"/>
                <a:gd name="T42" fmla="*/ 150 w 480"/>
                <a:gd name="T43" fmla="*/ 232 h 466"/>
                <a:gd name="T44" fmla="*/ 112 w 480"/>
                <a:gd name="T45" fmla="*/ 209 h 466"/>
                <a:gd name="T46" fmla="*/ 112 w 480"/>
                <a:gd name="T47" fmla="*/ 207 h 466"/>
                <a:gd name="T48" fmla="*/ 81 w 480"/>
                <a:gd name="T49" fmla="*/ 188 h 466"/>
                <a:gd name="T50" fmla="*/ 87 w 480"/>
                <a:gd name="T51" fmla="*/ 178 h 466"/>
                <a:gd name="T52" fmla="*/ 31 w 480"/>
                <a:gd name="T53" fmla="*/ 148 h 466"/>
                <a:gd name="T54" fmla="*/ 27 w 480"/>
                <a:gd name="T55" fmla="*/ 152 h 466"/>
                <a:gd name="T56" fmla="*/ 18 w 480"/>
                <a:gd name="T57" fmla="*/ 144 h 466"/>
                <a:gd name="T58" fmla="*/ 8 w 480"/>
                <a:gd name="T59" fmla="*/ 140 h 466"/>
                <a:gd name="T60" fmla="*/ 29 w 480"/>
                <a:gd name="T61" fmla="*/ 105 h 466"/>
                <a:gd name="T62" fmla="*/ 0 w 480"/>
                <a:gd name="T63" fmla="*/ 90 h 466"/>
                <a:gd name="T64" fmla="*/ 31 w 480"/>
                <a:gd name="T65" fmla="*/ 40 h 466"/>
                <a:gd name="T66" fmla="*/ 52 w 480"/>
                <a:gd name="T67" fmla="*/ 0 h 466"/>
                <a:gd name="T68" fmla="*/ 89 w 480"/>
                <a:gd name="T69" fmla="*/ 17 h 466"/>
                <a:gd name="T70" fmla="*/ 102 w 480"/>
                <a:gd name="T71" fmla="*/ 13 h 466"/>
                <a:gd name="T72" fmla="*/ 242 w 480"/>
                <a:gd name="T73" fmla="*/ 46 h 466"/>
                <a:gd name="T74" fmla="*/ 242 w 480"/>
                <a:gd name="T75" fmla="*/ 44 h 466"/>
                <a:gd name="T76" fmla="*/ 256 w 480"/>
                <a:gd name="T77" fmla="*/ 57 h 466"/>
                <a:gd name="T78" fmla="*/ 263 w 480"/>
                <a:gd name="T79" fmla="*/ 57 h 466"/>
                <a:gd name="T80" fmla="*/ 285 w 480"/>
                <a:gd name="T81" fmla="*/ 46 h 466"/>
                <a:gd name="T82" fmla="*/ 283 w 480"/>
                <a:gd name="T83" fmla="*/ 40 h 466"/>
                <a:gd name="T84" fmla="*/ 288 w 480"/>
                <a:gd name="T85" fmla="*/ 29 h 466"/>
                <a:gd name="T86" fmla="*/ 300 w 480"/>
                <a:gd name="T87" fmla="*/ 29 h 466"/>
                <a:gd name="T88" fmla="*/ 323 w 480"/>
                <a:gd name="T89" fmla="*/ 23 h 466"/>
                <a:gd name="T90" fmla="*/ 338 w 480"/>
                <a:gd name="T91" fmla="*/ 27 h 466"/>
                <a:gd name="T92" fmla="*/ 350 w 480"/>
                <a:gd name="T93" fmla="*/ 21 h 466"/>
                <a:gd name="T94" fmla="*/ 354 w 480"/>
                <a:gd name="T95" fmla="*/ 11 h 466"/>
                <a:gd name="T96" fmla="*/ 363 w 480"/>
                <a:gd name="T97" fmla="*/ 6 h 466"/>
                <a:gd name="T98" fmla="*/ 371 w 480"/>
                <a:gd name="T99" fmla="*/ 11 h 466"/>
                <a:gd name="T100" fmla="*/ 384 w 480"/>
                <a:gd name="T101" fmla="*/ 9 h 466"/>
                <a:gd name="T102" fmla="*/ 398 w 480"/>
                <a:gd name="T103" fmla="*/ 11 h 466"/>
                <a:gd name="T104" fmla="*/ 409 w 480"/>
                <a:gd name="T105" fmla="*/ 21 h 466"/>
                <a:gd name="T106" fmla="*/ 417 w 480"/>
                <a:gd name="T107" fmla="*/ 17 h 466"/>
                <a:gd name="T108" fmla="*/ 446 w 480"/>
                <a:gd name="T109" fmla="*/ 15 h 466"/>
                <a:gd name="T110" fmla="*/ 454 w 480"/>
                <a:gd name="T111" fmla="*/ 6 h 466"/>
                <a:gd name="T112" fmla="*/ 475 w 480"/>
                <a:gd name="T113" fmla="*/ 0 h 466"/>
                <a:gd name="T114" fmla="*/ 480 w 480"/>
                <a:gd name="T115" fmla="*/ 0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0" h="466">
                  <a:moveTo>
                    <a:pt x="480" y="0"/>
                  </a:moveTo>
                  <a:lnTo>
                    <a:pt x="240" y="466"/>
                  </a:lnTo>
                  <a:lnTo>
                    <a:pt x="192" y="439"/>
                  </a:lnTo>
                  <a:lnTo>
                    <a:pt x="206" y="413"/>
                  </a:lnTo>
                  <a:lnTo>
                    <a:pt x="194" y="407"/>
                  </a:lnTo>
                  <a:lnTo>
                    <a:pt x="200" y="403"/>
                  </a:lnTo>
                  <a:lnTo>
                    <a:pt x="223" y="363"/>
                  </a:lnTo>
                  <a:lnTo>
                    <a:pt x="208" y="342"/>
                  </a:lnTo>
                  <a:lnTo>
                    <a:pt x="213" y="332"/>
                  </a:lnTo>
                  <a:lnTo>
                    <a:pt x="194" y="322"/>
                  </a:lnTo>
                  <a:lnTo>
                    <a:pt x="190" y="317"/>
                  </a:lnTo>
                  <a:lnTo>
                    <a:pt x="177" y="324"/>
                  </a:lnTo>
                  <a:lnTo>
                    <a:pt x="164" y="315"/>
                  </a:lnTo>
                  <a:lnTo>
                    <a:pt x="162" y="311"/>
                  </a:lnTo>
                  <a:lnTo>
                    <a:pt x="165" y="305"/>
                  </a:lnTo>
                  <a:lnTo>
                    <a:pt x="179" y="299"/>
                  </a:lnTo>
                  <a:lnTo>
                    <a:pt x="171" y="288"/>
                  </a:lnTo>
                  <a:lnTo>
                    <a:pt x="188" y="280"/>
                  </a:lnTo>
                  <a:lnTo>
                    <a:pt x="192" y="272"/>
                  </a:lnTo>
                  <a:lnTo>
                    <a:pt x="188" y="269"/>
                  </a:lnTo>
                  <a:lnTo>
                    <a:pt x="194" y="255"/>
                  </a:lnTo>
                  <a:lnTo>
                    <a:pt x="150" y="232"/>
                  </a:lnTo>
                  <a:lnTo>
                    <a:pt x="112" y="209"/>
                  </a:lnTo>
                  <a:lnTo>
                    <a:pt x="112" y="207"/>
                  </a:lnTo>
                  <a:lnTo>
                    <a:pt x="81" y="188"/>
                  </a:lnTo>
                  <a:lnTo>
                    <a:pt x="87" y="178"/>
                  </a:lnTo>
                  <a:lnTo>
                    <a:pt x="31" y="148"/>
                  </a:lnTo>
                  <a:lnTo>
                    <a:pt x="27" y="152"/>
                  </a:lnTo>
                  <a:lnTo>
                    <a:pt x="18" y="144"/>
                  </a:lnTo>
                  <a:lnTo>
                    <a:pt x="8" y="140"/>
                  </a:lnTo>
                  <a:lnTo>
                    <a:pt x="29" y="105"/>
                  </a:lnTo>
                  <a:lnTo>
                    <a:pt x="0" y="90"/>
                  </a:lnTo>
                  <a:lnTo>
                    <a:pt x="31" y="40"/>
                  </a:lnTo>
                  <a:lnTo>
                    <a:pt x="52" y="0"/>
                  </a:lnTo>
                  <a:lnTo>
                    <a:pt x="89" y="17"/>
                  </a:lnTo>
                  <a:lnTo>
                    <a:pt x="102" y="13"/>
                  </a:lnTo>
                  <a:lnTo>
                    <a:pt x="242" y="46"/>
                  </a:lnTo>
                  <a:lnTo>
                    <a:pt x="242" y="44"/>
                  </a:lnTo>
                  <a:lnTo>
                    <a:pt x="256" y="57"/>
                  </a:lnTo>
                  <a:lnTo>
                    <a:pt x="263" y="57"/>
                  </a:lnTo>
                  <a:lnTo>
                    <a:pt x="285" y="46"/>
                  </a:lnTo>
                  <a:lnTo>
                    <a:pt x="283" y="40"/>
                  </a:lnTo>
                  <a:lnTo>
                    <a:pt x="288" y="29"/>
                  </a:lnTo>
                  <a:lnTo>
                    <a:pt x="300" y="29"/>
                  </a:lnTo>
                  <a:lnTo>
                    <a:pt x="323" y="23"/>
                  </a:lnTo>
                  <a:lnTo>
                    <a:pt x="338" y="27"/>
                  </a:lnTo>
                  <a:lnTo>
                    <a:pt x="350" y="21"/>
                  </a:lnTo>
                  <a:lnTo>
                    <a:pt x="354" y="11"/>
                  </a:lnTo>
                  <a:lnTo>
                    <a:pt x="363" y="6"/>
                  </a:lnTo>
                  <a:lnTo>
                    <a:pt x="371" y="11"/>
                  </a:lnTo>
                  <a:lnTo>
                    <a:pt x="384" y="9"/>
                  </a:lnTo>
                  <a:lnTo>
                    <a:pt x="398" y="11"/>
                  </a:lnTo>
                  <a:lnTo>
                    <a:pt x="409" y="21"/>
                  </a:lnTo>
                  <a:lnTo>
                    <a:pt x="417" y="17"/>
                  </a:lnTo>
                  <a:lnTo>
                    <a:pt x="446" y="15"/>
                  </a:lnTo>
                  <a:lnTo>
                    <a:pt x="454" y="6"/>
                  </a:lnTo>
                  <a:lnTo>
                    <a:pt x="475" y="0"/>
                  </a:lnTo>
                  <a:lnTo>
                    <a:pt x="480" y="0"/>
                  </a:lnTo>
                  <a:close/>
                </a:path>
              </a:pathLst>
            </a:custGeom>
            <a:solidFill>
              <a:srgbClr val="91FF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58" name="Freeform 6360"/>
            <p:cNvSpPr>
              <a:spLocks/>
            </p:cNvSpPr>
            <p:nvPr/>
          </p:nvSpPr>
          <p:spPr bwMode="auto">
            <a:xfrm>
              <a:off x="7704138" y="3127375"/>
              <a:ext cx="762000" cy="739775"/>
            </a:xfrm>
            <a:custGeom>
              <a:avLst/>
              <a:gdLst>
                <a:gd name="T0" fmla="*/ 480 w 480"/>
                <a:gd name="T1" fmla="*/ 0 h 466"/>
                <a:gd name="T2" fmla="*/ 240 w 480"/>
                <a:gd name="T3" fmla="*/ 466 h 466"/>
                <a:gd name="T4" fmla="*/ 192 w 480"/>
                <a:gd name="T5" fmla="*/ 439 h 466"/>
                <a:gd name="T6" fmla="*/ 206 w 480"/>
                <a:gd name="T7" fmla="*/ 413 h 466"/>
                <a:gd name="T8" fmla="*/ 194 w 480"/>
                <a:gd name="T9" fmla="*/ 407 h 466"/>
                <a:gd name="T10" fmla="*/ 200 w 480"/>
                <a:gd name="T11" fmla="*/ 403 h 466"/>
                <a:gd name="T12" fmla="*/ 223 w 480"/>
                <a:gd name="T13" fmla="*/ 363 h 466"/>
                <a:gd name="T14" fmla="*/ 208 w 480"/>
                <a:gd name="T15" fmla="*/ 342 h 466"/>
                <a:gd name="T16" fmla="*/ 213 w 480"/>
                <a:gd name="T17" fmla="*/ 332 h 466"/>
                <a:gd name="T18" fmla="*/ 194 w 480"/>
                <a:gd name="T19" fmla="*/ 322 h 466"/>
                <a:gd name="T20" fmla="*/ 190 w 480"/>
                <a:gd name="T21" fmla="*/ 317 h 466"/>
                <a:gd name="T22" fmla="*/ 177 w 480"/>
                <a:gd name="T23" fmla="*/ 324 h 466"/>
                <a:gd name="T24" fmla="*/ 164 w 480"/>
                <a:gd name="T25" fmla="*/ 315 h 466"/>
                <a:gd name="T26" fmla="*/ 162 w 480"/>
                <a:gd name="T27" fmla="*/ 311 h 466"/>
                <a:gd name="T28" fmla="*/ 165 w 480"/>
                <a:gd name="T29" fmla="*/ 305 h 466"/>
                <a:gd name="T30" fmla="*/ 179 w 480"/>
                <a:gd name="T31" fmla="*/ 299 h 466"/>
                <a:gd name="T32" fmla="*/ 171 w 480"/>
                <a:gd name="T33" fmla="*/ 288 h 466"/>
                <a:gd name="T34" fmla="*/ 188 w 480"/>
                <a:gd name="T35" fmla="*/ 280 h 466"/>
                <a:gd name="T36" fmla="*/ 192 w 480"/>
                <a:gd name="T37" fmla="*/ 272 h 466"/>
                <a:gd name="T38" fmla="*/ 188 w 480"/>
                <a:gd name="T39" fmla="*/ 269 h 466"/>
                <a:gd name="T40" fmla="*/ 194 w 480"/>
                <a:gd name="T41" fmla="*/ 255 h 466"/>
                <a:gd name="T42" fmla="*/ 150 w 480"/>
                <a:gd name="T43" fmla="*/ 232 h 466"/>
                <a:gd name="T44" fmla="*/ 112 w 480"/>
                <a:gd name="T45" fmla="*/ 209 h 466"/>
                <a:gd name="T46" fmla="*/ 112 w 480"/>
                <a:gd name="T47" fmla="*/ 207 h 466"/>
                <a:gd name="T48" fmla="*/ 81 w 480"/>
                <a:gd name="T49" fmla="*/ 188 h 466"/>
                <a:gd name="T50" fmla="*/ 87 w 480"/>
                <a:gd name="T51" fmla="*/ 178 h 466"/>
                <a:gd name="T52" fmla="*/ 31 w 480"/>
                <a:gd name="T53" fmla="*/ 148 h 466"/>
                <a:gd name="T54" fmla="*/ 27 w 480"/>
                <a:gd name="T55" fmla="*/ 152 h 466"/>
                <a:gd name="T56" fmla="*/ 18 w 480"/>
                <a:gd name="T57" fmla="*/ 144 h 466"/>
                <a:gd name="T58" fmla="*/ 8 w 480"/>
                <a:gd name="T59" fmla="*/ 140 h 466"/>
                <a:gd name="T60" fmla="*/ 29 w 480"/>
                <a:gd name="T61" fmla="*/ 105 h 466"/>
                <a:gd name="T62" fmla="*/ 0 w 480"/>
                <a:gd name="T63" fmla="*/ 90 h 466"/>
                <a:gd name="T64" fmla="*/ 31 w 480"/>
                <a:gd name="T65" fmla="*/ 40 h 466"/>
                <a:gd name="T66" fmla="*/ 52 w 480"/>
                <a:gd name="T67" fmla="*/ 0 h 466"/>
                <a:gd name="T68" fmla="*/ 89 w 480"/>
                <a:gd name="T69" fmla="*/ 17 h 466"/>
                <a:gd name="T70" fmla="*/ 102 w 480"/>
                <a:gd name="T71" fmla="*/ 13 h 466"/>
                <a:gd name="T72" fmla="*/ 242 w 480"/>
                <a:gd name="T73" fmla="*/ 46 h 466"/>
                <a:gd name="T74" fmla="*/ 242 w 480"/>
                <a:gd name="T75" fmla="*/ 44 h 466"/>
                <a:gd name="T76" fmla="*/ 256 w 480"/>
                <a:gd name="T77" fmla="*/ 57 h 466"/>
                <a:gd name="T78" fmla="*/ 263 w 480"/>
                <a:gd name="T79" fmla="*/ 57 h 466"/>
                <a:gd name="T80" fmla="*/ 285 w 480"/>
                <a:gd name="T81" fmla="*/ 46 h 466"/>
                <a:gd name="T82" fmla="*/ 283 w 480"/>
                <a:gd name="T83" fmla="*/ 40 h 466"/>
                <a:gd name="T84" fmla="*/ 288 w 480"/>
                <a:gd name="T85" fmla="*/ 29 h 466"/>
                <a:gd name="T86" fmla="*/ 300 w 480"/>
                <a:gd name="T87" fmla="*/ 29 h 466"/>
                <a:gd name="T88" fmla="*/ 323 w 480"/>
                <a:gd name="T89" fmla="*/ 23 h 466"/>
                <a:gd name="T90" fmla="*/ 338 w 480"/>
                <a:gd name="T91" fmla="*/ 27 h 466"/>
                <a:gd name="T92" fmla="*/ 350 w 480"/>
                <a:gd name="T93" fmla="*/ 21 h 466"/>
                <a:gd name="T94" fmla="*/ 354 w 480"/>
                <a:gd name="T95" fmla="*/ 11 h 466"/>
                <a:gd name="T96" fmla="*/ 363 w 480"/>
                <a:gd name="T97" fmla="*/ 6 h 466"/>
                <a:gd name="T98" fmla="*/ 371 w 480"/>
                <a:gd name="T99" fmla="*/ 11 h 466"/>
                <a:gd name="T100" fmla="*/ 384 w 480"/>
                <a:gd name="T101" fmla="*/ 9 h 466"/>
                <a:gd name="T102" fmla="*/ 398 w 480"/>
                <a:gd name="T103" fmla="*/ 11 h 466"/>
                <a:gd name="T104" fmla="*/ 409 w 480"/>
                <a:gd name="T105" fmla="*/ 21 h 466"/>
                <a:gd name="T106" fmla="*/ 417 w 480"/>
                <a:gd name="T107" fmla="*/ 17 h 466"/>
                <a:gd name="T108" fmla="*/ 446 w 480"/>
                <a:gd name="T109" fmla="*/ 15 h 466"/>
                <a:gd name="T110" fmla="*/ 454 w 480"/>
                <a:gd name="T111" fmla="*/ 6 h 466"/>
                <a:gd name="T112" fmla="*/ 475 w 480"/>
                <a:gd name="T113" fmla="*/ 0 h 466"/>
                <a:gd name="T114" fmla="*/ 480 w 480"/>
                <a:gd name="T115" fmla="*/ 0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0" h="466">
                  <a:moveTo>
                    <a:pt x="480" y="0"/>
                  </a:moveTo>
                  <a:lnTo>
                    <a:pt x="240" y="466"/>
                  </a:lnTo>
                  <a:lnTo>
                    <a:pt x="192" y="439"/>
                  </a:lnTo>
                  <a:lnTo>
                    <a:pt x="206" y="413"/>
                  </a:lnTo>
                  <a:lnTo>
                    <a:pt x="194" y="407"/>
                  </a:lnTo>
                  <a:lnTo>
                    <a:pt x="200" y="403"/>
                  </a:lnTo>
                  <a:lnTo>
                    <a:pt x="223" y="363"/>
                  </a:lnTo>
                  <a:lnTo>
                    <a:pt x="208" y="342"/>
                  </a:lnTo>
                  <a:lnTo>
                    <a:pt x="213" y="332"/>
                  </a:lnTo>
                  <a:lnTo>
                    <a:pt x="194" y="322"/>
                  </a:lnTo>
                  <a:lnTo>
                    <a:pt x="190" y="317"/>
                  </a:lnTo>
                  <a:lnTo>
                    <a:pt x="177" y="324"/>
                  </a:lnTo>
                  <a:lnTo>
                    <a:pt x="164" y="315"/>
                  </a:lnTo>
                  <a:lnTo>
                    <a:pt x="162" y="311"/>
                  </a:lnTo>
                  <a:lnTo>
                    <a:pt x="165" y="305"/>
                  </a:lnTo>
                  <a:lnTo>
                    <a:pt x="179" y="299"/>
                  </a:lnTo>
                  <a:lnTo>
                    <a:pt x="171" y="288"/>
                  </a:lnTo>
                  <a:lnTo>
                    <a:pt x="188" y="280"/>
                  </a:lnTo>
                  <a:lnTo>
                    <a:pt x="192" y="272"/>
                  </a:lnTo>
                  <a:lnTo>
                    <a:pt x="188" y="269"/>
                  </a:lnTo>
                  <a:lnTo>
                    <a:pt x="194" y="255"/>
                  </a:lnTo>
                  <a:lnTo>
                    <a:pt x="150" y="232"/>
                  </a:lnTo>
                  <a:lnTo>
                    <a:pt x="112" y="209"/>
                  </a:lnTo>
                  <a:lnTo>
                    <a:pt x="112" y="207"/>
                  </a:lnTo>
                  <a:lnTo>
                    <a:pt x="81" y="188"/>
                  </a:lnTo>
                  <a:lnTo>
                    <a:pt x="87" y="178"/>
                  </a:lnTo>
                  <a:lnTo>
                    <a:pt x="31" y="148"/>
                  </a:lnTo>
                  <a:lnTo>
                    <a:pt x="27" y="152"/>
                  </a:lnTo>
                  <a:lnTo>
                    <a:pt x="18" y="144"/>
                  </a:lnTo>
                  <a:lnTo>
                    <a:pt x="8" y="140"/>
                  </a:lnTo>
                  <a:lnTo>
                    <a:pt x="29" y="105"/>
                  </a:lnTo>
                  <a:lnTo>
                    <a:pt x="0" y="90"/>
                  </a:lnTo>
                  <a:lnTo>
                    <a:pt x="31" y="40"/>
                  </a:lnTo>
                  <a:lnTo>
                    <a:pt x="52" y="0"/>
                  </a:lnTo>
                  <a:lnTo>
                    <a:pt x="89" y="17"/>
                  </a:lnTo>
                  <a:lnTo>
                    <a:pt x="102" y="13"/>
                  </a:lnTo>
                  <a:lnTo>
                    <a:pt x="242" y="46"/>
                  </a:lnTo>
                  <a:lnTo>
                    <a:pt x="242" y="44"/>
                  </a:lnTo>
                  <a:lnTo>
                    <a:pt x="256" y="57"/>
                  </a:lnTo>
                  <a:lnTo>
                    <a:pt x="263" y="57"/>
                  </a:lnTo>
                  <a:lnTo>
                    <a:pt x="285" y="46"/>
                  </a:lnTo>
                  <a:lnTo>
                    <a:pt x="283" y="40"/>
                  </a:lnTo>
                  <a:lnTo>
                    <a:pt x="288" y="29"/>
                  </a:lnTo>
                  <a:lnTo>
                    <a:pt x="300" y="29"/>
                  </a:lnTo>
                  <a:lnTo>
                    <a:pt x="323" y="23"/>
                  </a:lnTo>
                  <a:lnTo>
                    <a:pt x="338" y="27"/>
                  </a:lnTo>
                  <a:lnTo>
                    <a:pt x="350" y="21"/>
                  </a:lnTo>
                  <a:lnTo>
                    <a:pt x="354" y="11"/>
                  </a:lnTo>
                  <a:lnTo>
                    <a:pt x="363" y="6"/>
                  </a:lnTo>
                  <a:lnTo>
                    <a:pt x="371" y="11"/>
                  </a:lnTo>
                  <a:lnTo>
                    <a:pt x="384" y="9"/>
                  </a:lnTo>
                  <a:lnTo>
                    <a:pt x="398" y="11"/>
                  </a:lnTo>
                  <a:lnTo>
                    <a:pt x="409" y="21"/>
                  </a:lnTo>
                  <a:lnTo>
                    <a:pt x="417" y="17"/>
                  </a:lnTo>
                  <a:lnTo>
                    <a:pt x="446" y="15"/>
                  </a:lnTo>
                  <a:lnTo>
                    <a:pt x="454" y="6"/>
                  </a:lnTo>
                  <a:lnTo>
                    <a:pt x="475" y="0"/>
                  </a:lnTo>
                  <a:lnTo>
                    <a:pt x="480"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59" name="Freeform 6361"/>
            <p:cNvSpPr>
              <a:spLocks noEditPoints="1"/>
            </p:cNvSpPr>
            <p:nvPr/>
          </p:nvSpPr>
          <p:spPr bwMode="auto">
            <a:xfrm>
              <a:off x="7153276" y="3349625"/>
              <a:ext cx="931863" cy="811213"/>
            </a:xfrm>
            <a:custGeom>
              <a:avLst/>
              <a:gdLst>
                <a:gd name="T0" fmla="*/ 130 w 587"/>
                <a:gd name="T1" fmla="*/ 321 h 511"/>
                <a:gd name="T2" fmla="*/ 69 w 587"/>
                <a:gd name="T3" fmla="*/ 345 h 511"/>
                <a:gd name="T4" fmla="*/ 51 w 587"/>
                <a:gd name="T5" fmla="*/ 353 h 511"/>
                <a:gd name="T6" fmla="*/ 44 w 587"/>
                <a:gd name="T7" fmla="*/ 338 h 511"/>
                <a:gd name="T8" fmla="*/ 82 w 587"/>
                <a:gd name="T9" fmla="*/ 330 h 511"/>
                <a:gd name="T10" fmla="*/ 111 w 587"/>
                <a:gd name="T11" fmla="*/ 313 h 511"/>
                <a:gd name="T12" fmla="*/ 100 w 587"/>
                <a:gd name="T13" fmla="*/ 278 h 511"/>
                <a:gd name="T14" fmla="*/ 75 w 587"/>
                <a:gd name="T15" fmla="*/ 307 h 511"/>
                <a:gd name="T16" fmla="*/ 67 w 587"/>
                <a:gd name="T17" fmla="*/ 290 h 511"/>
                <a:gd name="T18" fmla="*/ 107 w 587"/>
                <a:gd name="T19" fmla="*/ 267 h 511"/>
                <a:gd name="T20" fmla="*/ 121 w 587"/>
                <a:gd name="T21" fmla="*/ 261 h 511"/>
                <a:gd name="T22" fmla="*/ 101 w 587"/>
                <a:gd name="T23" fmla="*/ 246 h 511"/>
                <a:gd name="T24" fmla="*/ 146 w 587"/>
                <a:gd name="T25" fmla="*/ 240 h 511"/>
                <a:gd name="T26" fmla="*/ 535 w 587"/>
                <a:gd name="T27" fmla="*/ 129 h 511"/>
                <a:gd name="T28" fmla="*/ 555 w 587"/>
                <a:gd name="T29" fmla="*/ 202 h 511"/>
                <a:gd name="T30" fmla="*/ 443 w 587"/>
                <a:gd name="T31" fmla="*/ 463 h 511"/>
                <a:gd name="T32" fmla="*/ 284 w 587"/>
                <a:gd name="T33" fmla="*/ 441 h 511"/>
                <a:gd name="T34" fmla="*/ 267 w 587"/>
                <a:gd name="T35" fmla="*/ 420 h 511"/>
                <a:gd name="T36" fmla="*/ 247 w 587"/>
                <a:gd name="T37" fmla="*/ 395 h 511"/>
                <a:gd name="T38" fmla="*/ 253 w 587"/>
                <a:gd name="T39" fmla="*/ 372 h 511"/>
                <a:gd name="T40" fmla="*/ 221 w 587"/>
                <a:gd name="T41" fmla="*/ 359 h 511"/>
                <a:gd name="T42" fmla="*/ 203 w 587"/>
                <a:gd name="T43" fmla="*/ 336 h 511"/>
                <a:gd name="T44" fmla="*/ 190 w 587"/>
                <a:gd name="T45" fmla="*/ 332 h 511"/>
                <a:gd name="T46" fmla="*/ 186 w 587"/>
                <a:gd name="T47" fmla="*/ 340 h 511"/>
                <a:gd name="T48" fmla="*/ 142 w 587"/>
                <a:gd name="T49" fmla="*/ 332 h 511"/>
                <a:gd name="T50" fmla="*/ 146 w 587"/>
                <a:gd name="T51" fmla="*/ 324 h 511"/>
                <a:gd name="T52" fmla="*/ 182 w 587"/>
                <a:gd name="T53" fmla="*/ 319 h 511"/>
                <a:gd name="T54" fmla="*/ 215 w 587"/>
                <a:gd name="T55" fmla="*/ 317 h 511"/>
                <a:gd name="T56" fmla="*/ 211 w 587"/>
                <a:gd name="T57" fmla="*/ 313 h 511"/>
                <a:gd name="T58" fmla="*/ 192 w 587"/>
                <a:gd name="T59" fmla="*/ 309 h 511"/>
                <a:gd name="T60" fmla="*/ 213 w 587"/>
                <a:gd name="T61" fmla="*/ 297 h 511"/>
                <a:gd name="T62" fmla="*/ 196 w 587"/>
                <a:gd name="T63" fmla="*/ 292 h 511"/>
                <a:gd name="T64" fmla="*/ 172 w 587"/>
                <a:gd name="T65" fmla="*/ 280 h 511"/>
                <a:gd name="T66" fmla="*/ 209 w 587"/>
                <a:gd name="T67" fmla="*/ 278 h 511"/>
                <a:gd name="T68" fmla="*/ 178 w 587"/>
                <a:gd name="T69" fmla="*/ 267 h 511"/>
                <a:gd name="T70" fmla="*/ 182 w 587"/>
                <a:gd name="T71" fmla="*/ 263 h 511"/>
                <a:gd name="T72" fmla="*/ 180 w 587"/>
                <a:gd name="T73" fmla="*/ 246 h 511"/>
                <a:gd name="T74" fmla="*/ 163 w 587"/>
                <a:gd name="T75" fmla="*/ 236 h 511"/>
                <a:gd name="T76" fmla="*/ 144 w 587"/>
                <a:gd name="T77" fmla="*/ 238 h 511"/>
                <a:gd name="T78" fmla="*/ 146 w 587"/>
                <a:gd name="T79" fmla="*/ 215 h 511"/>
                <a:gd name="T80" fmla="*/ 124 w 587"/>
                <a:gd name="T81" fmla="*/ 232 h 511"/>
                <a:gd name="T82" fmla="*/ 111 w 587"/>
                <a:gd name="T83" fmla="*/ 228 h 511"/>
                <a:gd name="T84" fmla="*/ 113 w 587"/>
                <a:gd name="T85" fmla="*/ 205 h 511"/>
                <a:gd name="T86" fmla="*/ 113 w 587"/>
                <a:gd name="T87" fmla="*/ 188 h 511"/>
                <a:gd name="T88" fmla="*/ 80 w 587"/>
                <a:gd name="T89" fmla="*/ 211 h 511"/>
                <a:gd name="T90" fmla="*/ 71 w 587"/>
                <a:gd name="T91" fmla="*/ 225 h 511"/>
                <a:gd name="T92" fmla="*/ 73 w 587"/>
                <a:gd name="T93" fmla="*/ 242 h 511"/>
                <a:gd name="T94" fmla="*/ 73 w 587"/>
                <a:gd name="T95" fmla="*/ 248 h 511"/>
                <a:gd name="T96" fmla="*/ 57 w 587"/>
                <a:gd name="T97" fmla="*/ 280 h 511"/>
                <a:gd name="T98" fmla="*/ 40 w 587"/>
                <a:gd name="T99" fmla="*/ 282 h 511"/>
                <a:gd name="T100" fmla="*/ 53 w 587"/>
                <a:gd name="T101" fmla="*/ 292 h 511"/>
                <a:gd name="T102" fmla="*/ 48 w 587"/>
                <a:gd name="T103" fmla="*/ 301 h 511"/>
                <a:gd name="T104" fmla="*/ 48 w 587"/>
                <a:gd name="T105" fmla="*/ 313 h 511"/>
                <a:gd name="T106" fmla="*/ 48 w 587"/>
                <a:gd name="T107" fmla="*/ 324 h 511"/>
                <a:gd name="T108" fmla="*/ 27 w 587"/>
                <a:gd name="T109" fmla="*/ 317 h 511"/>
                <a:gd name="T110" fmla="*/ 38 w 587"/>
                <a:gd name="T111" fmla="*/ 292 h 511"/>
                <a:gd name="T112" fmla="*/ 13 w 587"/>
                <a:gd name="T113" fmla="*/ 301 h 511"/>
                <a:gd name="T114" fmla="*/ 78 w 587"/>
                <a:gd name="T115" fmla="*/ 203 h 511"/>
                <a:gd name="T116" fmla="*/ 365 w 587"/>
                <a:gd name="T117" fmla="*/ 4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87" h="511">
                  <a:moveTo>
                    <a:pt x="123" y="311"/>
                  </a:moveTo>
                  <a:lnTo>
                    <a:pt x="123" y="313"/>
                  </a:lnTo>
                  <a:lnTo>
                    <a:pt x="126" y="315"/>
                  </a:lnTo>
                  <a:lnTo>
                    <a:pt x="128" y="315"/>
                  </a:lnTo>
                  <a:lnTo>
                    <a:pt x="126" y="317"/>
                  </a:lnTo>
                  <a:lnTo>
                    <a:pt x="124" y="317"/>
                  </a:lnTo>
                  <a:lnTo>
                    <a:pt x="119" y="319"/>
                  </a:lnTo>
                  <a:lnTo>
                    <a:pt x="117" y="319"/>
                  </a:lnTo>
                  <a:lnTo>
                    <a:pt x="117" y="322"/>
                  </a:lnTo>
                  <a:lnTo>
                    <a:pt x="119" y="322"/>
                  </a:lnTo>
                  <a:lnTo>
                    <a:pt x="128" y="321"/>
                  </a:lnTo>
                  <a:lnTo>
                    <a:pt x="130" y="321"/>
                  </a:lnTo>
                  <a:lnTo>
                    <a:pt x="130" y="322"/>
                  </a:lnTo>
                  <a:lnTo>
                    <a:pt x="130" y="324"/>
                  </a:lnTo>
                  <a:lnTo>
                    <a:pt x="126" y="326"/>
                  </a:lnTo>
                  <a:lnTo>
                    <a:pt x="121" y="328"/>
                  </a:lnTo>
                  <a:lnTo>
                    <a:pt x="107" y="330"/>
                  </a:lnTo>
                  <a:lnTo>
                    <a:pt x="101" y="330"/>
                  </a:lnTo>
                  <a:lnTo>
                    <a:pt x="96" y="334"/>
                  </a:lnTo>
                  <a:lnTo>
                    <a:pt x="84" y="338"/>
                  </a:lnTo>
                  <a:lnTo>
                    <a:pt x="80" y="342"/>
                  </a:lnTo>
                  <a:lnTo>
                    <a:pt x="75" y="344"/>
                  </a:lnTo>
                  <a:lnTo>
                    <a:pt x="71" y="344"/>
                  </a:lnTo>
                  <a:lnTo>
                    <a:pt x="69" y="345"/>
                  </a:lnTo>
                  <a:lnTo>
                    <a:pt x="69" y="347"/>
                  </a:lnTo>
                  <a:lnTo>
                    <a:pt x="71" y="349"/>
                  </a:lnTo>
                  <a:lnTo>
                    <a:pt x="71" y="351"/>
                  </a:lnTo>
                  <a:lnTo>
                    <a:pt x="69" y="353"/>
                  </a:lnTo>
                  <a:lnTo>
                    <a:pt x="67" y="355"/>
                  </a:lnTo>
                  <a:lnTo>
                    <a:pt x="61" y="355"/>
                  </a:lnTo>
                  <a:lnTo>
                    <a:pt x="61" y="353"/>
                  </a:lnTo>
                  <a:lnTo>
                    <a:pt x="59" y="351"/>
                  </a:lnTo>
                  <a:lnTo>
                    <a:pt x="59" y="349"/>
                  </a:lnTo>
                  <a:lnTo>
                    <a:pt x="57" y="349"/>
                  </a:lnTo>
                  <a:lnTo>
                    <a:pt x="53" y="351"/>
                  </a:lnTo>
                  <a:lnTo>
                    <a:pt x="51" y="353"/>
                  </a:lnTo>
                  <a:lnTo>
                    <a:pt x="50" y="353"/>
                  </a:lnTo>
                  <a:lnTo>
                    <a:pt x="48" y="351"/>
                  </a:lnTo>
                  <a:lnTo>
                    <a:pt x="46" y="351"/>
                  </a:lnTo>
                  <a:lnTo>
                    <a:pt x="40" y="351"/>
                  </a:lnTo>
                  <a:lnTo>
                    <a:pt x="38" y="351"/>
                  </a:lnTo>
                  <a:lnTo>
                    <a:pt x="36" y="351"/>
                  </a:lnTo>
                  <a:lnTo>
                    <a:pt x="34" y="347"/>
                  </a:lnTo>
                  <a:lnTo>
                    <a:pt x="34" y="345"/>
                  </a:lnTo>
                  <a:lnTo>
                    <a:pt x="38" y="342"/>
                  </a:lnTo>
                  <a:lnTo>
                    <a:pt x="40" y="340"/>
                  </a:lnTo>
                  <a:lnTo>
                    <a:pt x="42" y="338"/>
                  </a:lnTo>
                  <a:lnTo>
                    <a:pt x="44" y="338"/>
                  </a:lnTo>
                  <a:lnTo>
                    <a:pt x="48" y="340"/>
                  </a:lnTo>
                  <a:lnTo>
                    <a:pt x="50" y="338"/>
                  </a:lnTo>
                  <a:lnTo>
                    <a:pt x="50" y="336"/>
                  </a:lnTo>
                  <a:lnTo>
                    <a:pt x="51" y="334"/>
                  </a:lnTo>
                  <a:lnTo>
                    <a:pt x="57" y="334"/>
                  </a:lnTo>
                  <a:lnTo>
                    <a:pt x="59" y="334"/>
                  </a:lnTo>
                  <a:lnTo>
                    <a:pt x="59" y="336"/>
                  </a:lnTo>
                  <a:lnTo>
                    <a:pt x="63" y="334"/>
                  </a:lnTo>
                  <a:lnTo>
                    <a:pt x="65" y="332"/>
                  </a:lnTo>
                  <a:lnTo>
                    <a:pt x="75" y="330"/>
                  </a:lnTo>
                  <a:lnTo>
                    <a:pt x="80" y="330"/>
                  </a:lnTo>
                  <a:lnTo>
                    <a:pt x="82" y="330"/>
                  </a:lnTo>
                  <a:lnTo>
                    <a:pt x="84" y="328"/>
                  </a:lnTo>
                  <a:lnTo>
                    <a:pt x="88" y="328"/>
                  </a:lnTo>
                  <a:lnTo>
                    <a:pt x="90" y="326"/>
                  </a:lnTo>
                  <a:lnTo>
                    <a:pt x="98" y="322"/>
                  </a:lnTo>
                  <a:lnTo>
                    <a:pt x="100" y="321"/>
                  </a:lnTo>
                  <a:lnTo>
                    <a:pt x="100" y="319"/>
                  </a:lnTo>
                  <a:lnTo>
                    <a:pt x="101" y="319"/>
                  </a:lnTo>
                  <a:lnTo>
                    <a:pt x="103" y="319"/>
                  </a:lnTo>
                  <a:lnTo>
                    <a:pt x="105" y="321"/>
                  </a:lnTo>
                  <a:lnTo>
                    <a:pt x="109" y="319"/>
                  </a:lnTo>
                  <a:lnTo>
                    <a:pt x="111" y="317"/>
                  </a:lnTo>
                  <a:lnTo>
                    <a:pt x="111" y="313"/>
                  </a:lnTo>
                  <a:lnTo>
                    <a:pt x="113" y="313"/>
                  </a:lnTo>
                  <a:lnTo>
                    <a:pt x="115" y="311"/>
                  </a:lnTo>
                  <a:lnTo>
                    <a:pt x="115" y="309"/>
                  </a:lnTo>
                  <a:lnTo>
                    <a:pt x="113" y="309"/>
                  </a:lnTo>
                  <a:lnTo>
                    <a:pt x="115" y="309"/>
                  </a:lnTo>
                  <a:lnTo>
                    <a:pt x="115" y="307"/>
                  </a:lnTo>
                  <a:lnTo>
                    <a:pt x="121" y="307"/>
                  </a:lnTo>
                  <a:lnTo>
                    <a:pt x="124" y="307"/>
                  </a:lnTo>
                  <a:lnTo>
                    <a:pt x="124" y="309"/>
                  </a:lnTo>
                  <a:lnTo>
                    <a:pt x="123" y="309"/>
                  </a:lnTo>
                  <a:lnTo>
                    <a:pt x="123" y="311"/>
                  </a:lnTo>
                  <a:close/>
                  <a:moveTo>
                    <a:pt x="100" y="278"/>
                  </a:moveTo>
                  <a:lnTo>
                    <a:pt x="98" y="282"/>
                  </a:lnTo>
                  <a:lnTo>
                    <a:pt x="94" y="282"/>
                  </a:lnTo>
                  <a:lnTo>
                    <a:pt x="92" y="284"/>
                  </a:lnTo>
                  <a:lnTo>
                    <a:pt x="90" y="286"/>
                  </a:lnTo>
                  <a:lnTo>
                    <a:pt x="94" y="288"/>
                  </a:lnTo>
                  <a:lnTo>
                    <a:pt x="94" y="290"/>
                  </a:lnTo>
                  <a:lnTo>
                    <a:pt x="90" y="292"/>
                  </a:lnTo>
                  <a:lnTo>
                    <a:pt x="86" y="296"/>
                  </a:lnTo>
                  <a:lnTo>
                    <a:pt x="82" y="297"/>
                  </a:lnTo>
                  <a:lnTo>
                    <a:pt x="80" y="301"/>
                  </a:lnTo>
                  <a:lnTo>
                    <a:pt x="78" y="303"/>
                  </a:lnTo>
                  <a:lnTo>
                    <a:pt x="75" y="307"/>
                  </a:lnTo>
                  <a:lnTo>
                    <a:pt x="69" y="311"/>
                  </a:lnTo>
                  <a:lnTo>
                    <a:pt x="69" y="309"/>
                  </a:lnTo>
                  <a:lnTo>
                    <a:pt x="67" y="305"/>
                  </a:lnTo>
                  <a:lnTo>
                    <a:pt x="67" y="303"/>
                  </a:lnTo>
                  <a:lnTo>
                    <a:pt x="69" y="303"/>
                  </a:lnTo>
                  <a:lnTo>
                    <a:pt x="69" y="301"/>
                  </a:lnTo>
                  <a:lnTo>
                    <a:pt x="69" y="299"/>
                  </a:lnTo>
                  <a:lnTo>
                    <a:pt x="65" y="297"/>
                  </a:lnTo>
                  <a:lnTo>
                    <a:pt x="63" y="296"/>
                  </a:lnTo>
                  <a:lnTo>
                    <a:pt x="63" y="294"/>
                  </a:lnTo>
                  <a:lnTo>
                    <a:pt x="65" y="294"/>
                  </a:lnTo>
                  <a:lnTo>
                    <a:pt x="67" y="290"/>
                  </a:lnTo>
                  <a:lnTo>
                    <a:pt x="84" y="276"/>
                  </a:lnTo>
                  <a:lnTo>
                    <a:pt x="90" y="271"/>
                  </a:lnTo>
                  <a:lnTo>
                    <a:pt x="92" y="271"/>
                  </a:lnTo>
                  <a:lnTo>
                    <a:pt x="92" y="273"/>
                  </a:lnTo>
                  <a:lnTo>
                    <a:pt x="90" y="274"/>
                  </a:lnTo>
                  <a:lnTo>
                    <a:pt x="90" y="276"/>
                  </a:lnTo>
                  <a:lnTo>
                    <a:pt x="92" y="276"/>
                  </a:lnTo>
                  <a:lnTo>
                    <a:pt x="94" y="276"/>
                  </a:lnTo>
                  <a:lnTo>
                    <a:pt x="94" y="274"/>
                  </a:lnTo>
                  <a:lnTo>
                    <a:pt x="96" y="271"/>
                  </a:lnTo>
                  <a:lnTo>
                    <a:pt x="98" y="271"/>
                  </a:lnTo>
                  <a:lnTo>
                    <a:pt x="107" y="267"/>
                  </a:lnTo>
                  <a:lnTo>
                    <a:pt x="111" y="267"/>
                  </a:lnTo>
                  <a:lnTo>
                    <a:pt x="111" y="269"/>
                  </a:lnTo>
                  <a:lnTo>
                    <a:pt x="111" y="271"/>
                  </a:lnTo>
                  <a:lnTo>
                    <a:pt x="107" y="273"/>
                  </a:lnTo>
                  <a:lnTo>
                    <a:pt x="103" y="274"/>
                  </a:lnTo>
                  <a:lnTo>
                    <a:pt x="100" y="278"/>
                  </a:lnTo>
                  <a:close/>
                  <a:moveTo>
                    <a:pt x="130" y="257"/>
                  </a:moveTo>
                  <a:lnTo>
                    <a:pt x="132" y="267"/>
                  </a:lnTo>
                  <a:lnTo>
                    <a:pt x="128" y="269"/>
                  </a:lnTo>
                  <a:lnTo>
                    <a:pt x="121" y="267"/>
                  </a:lnTo>
                  <a:lnTo>
                    <a:pt x="119" y="265"/>
                  </a:lnTo>
                  <a:lnTo>
                    <a:pt x="121" y="261"/>
                  </a:lnTo>
                  <a:lnTo>
                    <a:pt x="124" y="257"/>
                  </a:lnTo>
                  <a:lnTo>
                    <a:pt x="126" y="257"/>
                  </a:lnTo>
                  <a:lnTo>
                    <a:pt x="130" y="257"/>
                  </a:lnTo>
                  <a:close/>
                  <a:moveTo>
                    <a:pt x="100" y="246"/>
                  </a:moveTo>
                  <a:lnTo>
                    <a:pt x="96" y="246"/>
                  </a:lnTo>
                  <a:lnTo>
                    <a:pt x="94" y="242"/>
                  </a:lnTo>
                  <a:lnTo>
                    <a:pt x="96" y="234"/>
                  </a:lnTo>
                  <a:lnTo>
                    <a:pt x="100" y="232"/>
                  </a:lnTo>
                  <a:lnTo>
                    <a:pt x="100" y="234"/>
                  </a:lnTo>
                  <a:lnTo>
                    <a:pt x="103" y="236"/>
                  </a:lnTo>
                  <a:lnTo>
                    <a:pt x="103" y="244"/>
                  </a:lnTo>
                  <a:lnTo>
                    <a:pt x="101" y="246"/>
                  </a:lnTo>
                  <a:lnTo>
                    <a:pt x="100" y="246"/>
                  </a:lnTo>
                  <a:close/>
                  <a:moveTo>
                    <a:pt x="161" y="244"/>
                  </a:moveTo>
                  <a:lnTo>
                    <a:pt x="163" y="246"/>
                  </a:lnTo>
                  <a:lnTo>
                    <a:pt x="163" y="248"/>
                  </a:lnTo>
                  <a:lnTo>
                    <a:pt x="161" y="250"/>
                  </a:lnTo>
                  <a:lnTo>
                    <a:pt x="157" y="250"/>
                  </a:lnTo>
                  <a:lnTo>
                    <a:pt x="155" y="250"/>
                  </a:lnTo>
                  <a:lnTo>
                    <a:pt x="153" y="248"/>
                  </a:lnTo>
                  <a:lnTo>
                    <a:pt x="151" y="246"/>
                  </a:lnTo>
                  <a:lnTo>
                    <a:pt x="151" y="244"/>
                  </a:lnTo>
                  <a:lnTo>
                    <a:pt x="148" y="242"/>
                  </a:lnTo>
                  <a:lnTo>
                    <a:pt x="146" y="240"/>
                  </a:lnTo>
                  <a:lnTo>
                    <a:pt x="148" y="240"/>
                  </a:lnTo>
                  <a:lnTo>
                    <a:pt x="155" y="240"/>
                  </a:lnTo>
                  <a:lnTo>
                    <a:pt x="155" y="242"/>
                  </a:lnTo>
                  <a:lnTo>
                    <a:pt x="157" y="242"/>
                  </a:lnTo>
                  <a:lnTo>
                    <a:pt x="161" y="244"/>
                  </a:lnTo>
                  <a:close/>
                  <a:moveTo>
                    <a:pt x="434" y="38"/>
                  </a:moveTo>
                  <a:lnTo>
                    <a:pt x="428" y="48"/>
                  </a:lnTo>
                  <a:lnTo>
                    <a:pt x="459" y="67"/>
                  </a:lnTo>
                  <a:lnTo>
                    <a:pt x="459" y="69"/>
                  </a:lnTo>
                  <a:lnTo>
                    <a:pt x="497" y="92"/>
                  </a:lnTo>
                  <a:lnTo>
                    <a:pt x="541" y="115"/>
                  </a:lnTo>
                  <a:lnTo>
                    <a:pt x="535" y="129"/>
                  </a:lnTo>
                  <a:lnTo>
                    <a:pt x="539" y="132"/>
                  </a:lnTo>
                  <a:lnTo>
                    <a:pt x="535" y="140"/>
                  </a:lnTo>
                  <a:lnTo>
                    <a:pt x="518" y="148"/>
                  </a:lnTo>
                  <a:lnTo>
                    <a:pt x="526" y="159"/>
                  </a:lnTo>
                  <a:lnTo>
                    <a:pt x="512" y="165"/>
                  </a:lnTo>
                  <a:lnTo>
                    <a:pt x="509" y="171"/>
                  </a:lnTo>
                  <a:lnTo>
                    <a:pt x="511" y="175"/>
                  </a:lnTo>
                  <a:lnTo>
                    <a:pt x="524" y="184"/>
                  </a:lnTo>
                  <a:lnTo>
                    <a:pt x="537" y="177"/>
                  </a:lnTo>
                  <a:lnTo>
                    <a:pt x="541" y="182"/>
                  </a:lnTo>
                  <a:lnTo>
                    <a:pt x="560" y="192"/>
                  </a:lnTo>
                  <a:lnTo>
                    <a:pt x="555" y="202"/>
                  </a:lnTo>
                  <a:lnTo>
                    <a:pt x="570" y="223"/>
                  </a:lnTo>
                  <a:lnTo>
                    <a:pt x="547" y="263"/>
                  </a:lnTo>
                  <a:lnTo>
                    <a:pt x="541" y="267"/>
                  </a:lnTo>
                  <a:lnTo>
                    <a:pt x="553" y="273"/>
                  </a:lnTo>
                  <a:lnTo>
                    <a:pt x="539" y="299"/>
                  </a:lnTo>
                  <a:lnTo>
                    <a:pt x="587" y="326"/>
                  </a:lnTo>
                  <a:lnTo>
                    <a:pt x="493" y="511"/>
                  </a:lnTo>
                  <a:lnTo>
                    <a:pt x="480" y="503"/>
                  </a:lnTo>
                  <a:lnTo>
                    <a:pt x="484" y="497"/>
                  </a:lnTo>
                  <a:lnTo>
                    <a:pt x="449" y="480"/>
                  </a:lnTo>
                  <a:lnTo>
                    <a:pt x="455" y="468"/>
                  </a:lnTo>
                  <a:lnTo>
                    <a:pt x="443" y="463"/>
                  </a:lnTo>
                  <a:lnTo>
                    <a:pt x="390" y="436"/>
                  </a:lnTo>
                  <a:lnTo>
                    <a:pt x="370" y="424"/>
                  </a:lnTo>
                  <a:lnTo>
                    <a:pt x="293" y="459"/>
                  </a:lnTo>
                  <a:lnTo>
                    <a:pt x="292" y="464"/>
                  </a:lnTo>
                  <a:lnTo>
                    <a:pt x="288" y="463"/>
                  </a:lnTo>
                  <a:lnTo>
                    <a:pt x="286" y="461"/>
                  </a:lnTo>
                  <a:lnTo>
                    <a:pt x="286" y="459"/>
                  </a:lnTo>
                  <a:lnTo>
                    <a:pt x="286" y="457"/>
                  </a:lnTo>
                  <a:lnTo>
                    <a:pt x="284" y="455"/>
                  </a:lnTo>
                  <a:lnTo>
                    <a:pt x="284" y="453"/>
                  </a:lnTo>
                  <a:lnTo>
                    <a:pt x="286" y="451"/>
                  </a:lnTo>
                  <a:lnTo>
                    <a:pt x="284" y="441"/>
                  </a:lnTo>
                  <a:lnTo>
                    <a:pt x="282" y="436"/>
                  </a:lnTo>
                  <a:lnTo>
                    <a:pt x="280" y="436"/>
                  </a:lnTo>
                  <a:lnTo>
                    <a:pt x="280" y="432"/>
                  </a:lnTo>
                  <a:lnTo>
                    <a:pt x="282" y="430"/>
                  </a:lnTo>
                  <a:lnTo>
                    <a:pt x="278" y="426"/>
                  </a:lnTo>
                  <a:lnTo>
                    <a:pt x="276" y="424"/>
                  </a:lnTo>
                  <a:lnTo>
                    <a:pt x="274" y="424"/>
                  </a:lnTo>
                  <a:lnTo>
                    <a:pt x="272" y="426"/>
                  </a:lnTo>
                  <a:lnTo>
                    <a:pt x="269" y="426"/>
                  </a:lnTo>
                  <a:lnTo>
                    <a:pt x="269" y="424"/>
                  </a:lnTo>
                  <a:lnTo>
                    <a:pt x="269" y="422"/>
                  </a:lnTo>
                  <a:lnTo>
                    <a:pt x="267" y="420"/>
                  </a:lnTo>
                  <a:lnTo>
                    <a:pt x="265" y="418"/>
                  </a:lnTo>
                  <a:lnTo>
                    <a:pt x="263" y="418"/>
                  </a:lnTo>
                  <a:lnTo>
                    <a:pt x="263" y="420"/>
                  </a:lnTo>
                  <a:lnTo>
                    <a:pt x="261" y="418"/>
                  </a:lnTo>
                  <a:lnTo>
                    <a:pt x="259" y="413"/>
                  </a:lnTo>
                  <a:lnTo>
                    <a:pt x="259" y="411"/>
                  </a:lnTo>
                  <a:lnTo>
                    <a:pt x="261" y="409"/>
                  </a:lnTo>
                  <a:lnTo>
                    <a:pt x="259" y="403"/>
                  </a:lnTo>
                  <a:lnTo>
                    <a:pt x="257" y="399"/>
                  </a:lnTo>
                  <a:lnTo>
                    <a:pt x="257" y="397"/>
                  </a:lnTo>
                  <a:lnTo>
                    <a:pt x="249" y="393"/>
                  </a:lnTo>
                  <a:lnTo>
                    <a:pt x="247" y="395"/>
                  </a:lnTo>
                  <a:lnTo>
                    <a:pt x="247" y="393"/>
                  </a:lnTo>
                  <a:lnTo>
                    <a:pt x="253" y="386"/>
                  </a:lnTo>
                  <a:lnTo>
                    <a:pt x="259" y="382"/>
                  </a:lnTo>
                  <a:lnTo>
                    <a:pt x="261" y="380"/>
                  </a:lnTo>
                  <a:lnTo>
                    <a:pt x="265" y="378"/>
                  </a:lnTo>
                  <a:lnTo>
                    <a:pt x="265" y="376"/>
                  </a:lnTo>
                  <a:lnTo>
                    <a:pt x="263" y="374"/>
                  </a:lnTo>
                  <a:lnTo>
                    <a:pt x="261" y="374"/>
                  </a:lnTo>
                  <a:lnTo>
                    <a:pt x="259" y="376"/>
                  </a:lnTo>
                  <a:lnTo>
                    <a:pt x="257" y="374"/>
                  </a:lnTo>
                  <a:lnTo>
                    <a:pt x="255" y="372"/>
                  </a:lnTo>
                  <a:lnTo>
                    <a:pt x="253" y="372"/>
                  </a:lnTo>
                  <a:lnTo>
                    <a:pt x="245" y="370"/>
                  </a:lnTo>
                  <a:lnTo>
                    <a:pt x="244" y="370"/>
                  </a:lnTo>
                  <a:lnTo>
                    <a:pt x="242" y="370"/>
                  </a:lnTo>
                  <a:lnTo>
                    <a:pt x="240" y="372"/>
                  </a:lnTo>
                  <a:lnTo>
                    <a:pt x="238" y="374"/>
                  </a:lnTo>
                  <a:lnTo>
                    <a:pt x="236" y="380"/>
                  </a:lnTo>
                  <a:lnTo>
                    <a:pt x="238" y="386"/>
                  </a:lnTo>
                  <a:lnTo>
                    <a:pt x="236" y="388"/>
                  </a:lnTo>
                  <a:lnTo>
                    <a:pt x="230" y="382"/>
                  </a:lnTo>
                  <a:lnTo>
                    <a:pt x="224" y="372"/>
                  </a:lnTo>
                  <a:lnTo>
                    <a:pt x="221" y="363"/>
                  </a:lnTo>
                  <a:lnTo>
                    <a:pt x="221" y="359"/>
                  </a:lnTo>
                  <a:lnTo>
                    <a:pt x="222" y="359"/>
                  </a:lnTo>
                  <a:lnTo>
                    <a:pt x="221" y="355"/>
                  </a:lnTo>
                  <a:lnTo>
                    <a:pt x="221" y="353"/>
                  </a:lnTo>
                  <a:lnTo>
                    <a:pt x="219" y="351"/>
                  </a:lnTo>
                  <a:lnTo>
                    <a:pt x="215" y="347"/>
                  </a:lnTo>
                  <a:lnTo>
                    <a:pt x="213" y="344"/>
                  </a:lnTo>
                  <a:lnTo>
                    <a:pt x="207" y="344"/>
                  </a:lnTo>
                  <a:lnTo>
                    <a:pt x="203" y="344"/>
                  </a:lnTo>
                  <a:lnTo>
                    <a:pt x="201" y="342"/>
                  </a:lnTo>
                  <a:lnTo>
                    <a:pt x="197" y="338"/>
                  </a:lnTo>
                  <a:lnTo>
                    <a:pt x="197" y="336"/>
                  </a:lnTo>
                  <a:lnTo>
                    <a:pt x="203" y="336"/>
                  </a:lnTo>
                  <a:lnTo>
                    <a:pt x="207" y="336"/>
                  </a:lnTo>
                  <a:lnTo>
                    <a:pt x="211" y="336"/>
                  </a:lnTo>
                  <a:lnTo>
                    <a:pt x="221" y="332"/>
                  </a:lnTo>
                  <a:lnTo>
                    <a:pt x="221" y="328"/>
                  </a:lnTo>
                  <a:lnTo>
                    <a:pt x="219" y="328"/>
                  </a:lnTo>
                  <a:lnTo>
                    <a:pt x="217" y="330"/>
                  </a:lnTo>
                  <a:lnTo>
                    <a:pt x="215" y="330"/>
                  </a:lnTo>
                  <a:lnTo>
                    <a:pt x="213" y="332"/>
                  </a:lnTo>
                  <a:lnTo>
                    <a:pt x="201" y="330"/>
                  </a:lnTo>
                  <a:lnTo>
                    <a:pt x="196" y="330"/>
                  </a:lnTo>
                  <a:lnTo>
                    <a:pt x="192" y="332"/>
                  </a:lnTo>
                  <a:lnTo>
                    <a:pt x="190" y="332"/>
                  </a:lnTo>
                  <a:lnTo>
                    <a:pt x="182" y="330"/>
                  </a:lnTo>
                  <a:lnTo>
                    <a:pt x="180" y="328"/>
                  </a:lnTo>
                  <a:lnTo>
                    <a:pt x="176" y="326"/>
                  </a:lnTo>
                  <a:lnTo>
                    <a:pt x="176" y="324"/>
                  </a:lnTo>
                  <a:lnTo>
                    <a:pt x="174" y="324"/>
                  </a:lnTo>
                  <a:lnTo>
                    <a:pt x="172" y="328"/>
                  </a:lnTo>
                  <a:lnTo>
                    <a:pt x="171" y="330"/>
                  </a:lnTo>
                  <a:lnTo>
                    <a:pt x="172" y="330"/>
                  </a:lnTo>
                  <a:lnTo>
                    <a:pt x="174" y="330"/>
                  </a:lnTo>
                  <a:lnTo>
                    <a:pt x="176" y="332"/>
                  </a:lnTo>
                  <a:lnTo>
                    <a:pt x="186" y="336"/>
                  </a:lnTo>
                  <a:lnTo>
                    <a:pt x="186" y="340"/>
                  </a:lnTo>
                  <a:lnTo>
                    <a:pt x="182" y="342"/>
                  </a:lnTo>
                  <a:lnTo>
                    <a:pt x="176" y="342"/>
                  </a:lnTo>
                  <a:lnTo>
                    <a:pt x="172" y="340"/>
                  </a:lnTo>
                  <a:lnTo>
                    <a:pt x="171" y="340"/>
                  </a:lnTo>
                  <a:lnTo>
                    <a:pt x="163" y="338"/>
                  </a:lnTo>
                  <a:lnTo>
                    <a:pt x="157" y="338"/>
                  </a:lnTo>
                  <a:lnTo>
                    <a:pt x="155" y="340"/>
                  </a:lnTo>
                  <a:lnTo>
                    <a:pt x="149" y="340"/>
                  </a:lnTo>
                  <a:lnTo>
                    <a:pt x="144" y="342"/>
                  </a:lnTo>
                  <a:lnTo>
                    <a:pt x="142" y="340"/>
                  </a:lnTo>
                  <a:lnTo>
                    <a:pt x="142" y="334"/>
                  </a:lnTo>
                  <a:lnTo>
                    <a:pt x="142" y="332"/>
                  </a:lnTo>
                  <a:lnTo>
                    <a:pt x="144" y="332"/>
                  </a:lnTo>
                  <a:lnTo>
                    <a:pt x="146" y="332"/>
                  </a:lnTo>
                  <a:lnTo>
                    <a:pt x="149" y="332"/>
                  </a:lnTo>
                  <a:lnTo>
                    <a:pt x="151" y="332"/>
                  </a:lnTo>
                  <a:lnTo>
                    <a:pt x="155" y="332"/>
                  </a:lnTo>
                  <a:lnTo>
                    <a:pt x="157" y="330"/>
                  </a:lnTo>
                  <a:lnTo>
                    <a:pt x="155" y="330"/>
                  </a:lnTo>
                  <a:lnTo>
                    <a:pt x="153" y="328"/>
                  </a:lnTo>
                  <a:lnTo>
                    <a:pt x="151" y="328"/>
                  </a:lnTo>
                  <a:lnTo>
                    <a:pt x="149" y="328"/>
                  </a:lnTo>
                  <a:lnTo>
                    <a:pt x="148" y="328"/>
                  </a:lnTo>
                  <a:lnTo>
                    <a:pt x="146" y="324"/>
                  </a:lnTo>
                  <a:lnTo>
                    <a:pt x="146" y="322"/>
                  </a:lnTo>
                  <a:lnTo>
                    <a:pt x="148" y="321"/>
                  </a:lnTo>
                  <a:lnTo>
                    <a:pt x="148" y="319"/>
                  </a:lnTo>
                  <a:lnTo>
                    <a:pt x="157" y="313"/>
                  </a:lnTo>
                  <a:lnTo>
                    <a:pt x="161" y="311"/>
                  </a:lnTo>
                  <a:lnTo>
                    <a:pt x="163" y="313"/>
                  </a:lnTo>
                  <a:lnTo>
                    <a:pt x="167" y="315"/>
                  </a:lnTo>
                  <a:lnTo>
                    <a:pt x="167" y="317"/>
                  </a:lnTo>
                  <a:lnTo>
                    <a:pt x="169" y="321"/>
                  </a:lnTo>
                  <a:lnTo>
                    <a:pt x="174" y="321"/>
                  </a:lnTo>
                  <a:lnTo>
                    <a:pt x="180" y="321"/>
                  </a:lnTo>
                  <a:lnTo>
                    <a:pt x="182" y="319"/>
                  </a:lnTo>
                  <a:lnTo>
                    <a:pt x="192" y="322"/>
                  </a:lnTo>
                  <a:lnTo>
                    <a:pt x="196" y="324"/>
                  </a:lnTo>
                  <a:lnTo>
                    <a:pt x="207" y="324"/>
                  </a:lnTo>
                  <a:lnTo>
                    <a:pt x="211" y="324"/>
                  </a:lnTo>
                  <a:lnTo>
                    <a:pt x="211" y="326"/>
                  </a:lnTo>
                  <a:lnTo>
                    <a:pt x="213" y="326"/>
                  </a:lnTo>
                  <a:lnTo>
                    <a:pt x="217" y="326"/>
                  </a:lnTo>
                  <a:lnTo>
                    <a:pt x="217" y="324"/>
                  </a:lnTo>
                  <a:lnTo>
                    <a:pt x="215" y="322"/>
                  </a:lnTo>
                  <a:lnTo>
                    <a:pt x="213" y="322"/>
                  </a:lnTo>
                  <a:lnTo>
                    <a:pt x="213" y="321"/>
                  </a:lnTo>
                  <a:lnTo>
                    <a:pt x="215" y="317"/>
                  </a:lnTo>
                  <a:lnTo>
                    <a:pt x="217" y="317"/>
                  </a:lnTo>
                  <a:lnTo>
                    <a:pt x="219" y="317"/>
                  </a:lnTo>
                  <a:lnTo>
                    <a:pt x="221" y="315"/>
                  </a:lnTo>
                  <a:lnTo>
                    <a:pt x="219" y="315"/>
                  </a:lnTo>
                  <a:lnTo>
                    <a:pt x="217" y="315"/>
                  </a:lnTo>
                  <a:lnTo>
                    <a:pt x="213" y="317"/>
                  </a:lnTo>
                  <a:lnTo>
                    <a:pt x="211" y="319"/>
                  </a:lnTo>
                  <a:lnTo>
                    <a:pt x="209" y="319"/>
                  </a:lnTo>
                  <a:lnTo>
                    <a:pt x="205" y="317"/>
                  </a:lnTo>
                  <a:lnTo>
                    <a:pt x="207" y="317"/>
                  </a:lnTo>
                  <a:lnTo>
                    <a:pt x="209" y="315"/>
                  </a:lnTo>
                  <a:lnTo>
                    <a:pt x="211" y="313"/>
                  </a:lnTo>
                  <a:lnTo>
                    <a:pt x="215" y="311"/>
                  </a:lnTo>
                  <a:lnTo>
                    <a:pt x="217" y="311"/>
                  </a:lnTo>
                  <a:lnTo>
                    <a:pt x="219" y="311"/>
                  </a:lnTo>
                  <a:lnTo>
                    <a:pt x="219" y="309"/>
                  </a:lnTo>
                  <a:lnTo>
                    <a:pt x="213" y="311"/>
                  </a:lnTo>
                  <a:lnTo>
                    <a:pt x="209" y="311"/>
                  </a:lnTo>
                  <a:lnTo>
                    <a:pt x="205" y="311"/>
                  </a:lnTo>
                  <a:lnTo>
                    <a:pt x="203" y="311"/>
                  </a:lnTo>
                  <a:lnTo>
                    <a:pt x="201" y="311"/>
                  </a:lnTo>
                  <a:lnTo>
                    <a:pt x="199" y="311"/>
                  </a:lnTo>
                  <a:lnTo>
                    <a:pt x="196" y="311"/>
                  </a:lnTo>
                  <a:lnTo>
                    <a:pt x="192" y="309"/>
                  </a:lnTo>
                  <a:lnTo>
                    <a:pt x="192" y="307"/>
                  </a:lnTo>
                  <a:lnTo>
                    <a:pt x="192" y="305"/>
                  </a:lnTo>
                  <a:lnTo>
                    <a:pt x="194" y="305"/>
                  </a:lnTo>
                  <a:lnTo>
                    <a:pt x="199" y="303"/>
                  </a:lnTo>
                  <a:lnTo>
                    <a:pt x="201" y="303"/>
                  </a:lnTo>
                  <a:lnTo>
                    <a:pt x="205" y="301"/>
                  </a:lnTo>
                  <a:lnTo>
                    <a:pt x="207" y="301"/>
                  </a:lnTo>
                  <a:lnTo>
                    <a:pt x="213" y="301"/>
                  </a:lnTo>
                  <a:lnTo>
                    <a:pt x="213" y="299"/>
                  </a:lnTo>
                  <a:lnTo>
                    <a:pt x="213" y="297"/>
                  </a:lnTo>
                  <a:lnTo>
                    <a:pt x="213" y="296"/>
                  </a:lnTo>
                  <a:lnTo>
                    <a:pt x="213" y="297"/>
                  </a:lnTo>
                  <a:lnTo>
                    <a:pt x="211" y="297"/>
                  </a:lnTo>
                  <a:lnTo>
                    <a:pt x="207" y="297"/>
                  </a:lnTo>
                  <a:lnTo>
                    <a:pt x="205" y="299"/>
                  </a:lnTo>
                  <a:lnTo>
                    <a:pt x="203" y="299"/>
                  </a:lnTo>
                  <a:lnTo>
                    <a:pt x="203" y="297"/>
                  </a:lnTo>
                  <a:lnTo>
                    <a:pt x="203" y="296"/>
                  </a:lnTo>
                  <a:lnTo>
                    <a:pt x="201" y="296"/>
                  </a:lnTo>
                  <a:lnTo>
                    <a:pt x="199" y="297"/>
                  </a:lnTo>
                  <a:lnTo>
                    <a:pt x="197" y="297"/>
                  </a:lnTo>
                  <a:lnTo>
                    <a:pt x="196" y="296"/>
                  </a:lnTo>
                  <a:lnTo>
                    <a:pt x="196" y="294"/>
                  </a:lnTo>
                  <a:lnTo>
                    <a:pt x="196" y="292"/>
                  </a:lnTo>
                  <a:lnTo>
                    <a:pt x="194" y="292"/>
                  </a:lnTo>
                  <a:lnTo>
                    <a:pt x="190" y="292"/>
                  </a:lnTo>
                  <a:lnTo>
                    <a:pt x="188" y="294"/>
                  </a:lnTo>
                  <a:lnTo>
                    <a:pt x="182" y="294"/>
                  </a:lnTo>
                  <a:lnTo>
                    <a:pt x="182" y="292"/>
                  </a:lnTo>
                  <a:lnTo>
                    <a:pt x="180" y="292"/>
                  </a:lnTo>
                  <a:lnTo>
                    <a:pt x="180" y="290"/>
                  </a:lnTo>
                  <a:lnTo>
                    <a:pt x="176" y="288"/>
                  </a:lnTo>
                  <a:lnTo>
                    <a:pt x="174" y="288"/>
                  </a:lnTo>
                  <a:lnTo>
                    <a:pt x="172" y="288"/>
                  </a:lnTo>
                  <a:lnTo>
                    <a:pt x="172" y="286"/>
                  </a:lnTo>
                  <a:lnTo>
                    <a:pt x="172" y="280"/>
                  </a:lnTo>
                  <a:lnTo>
                    <a:pt x="174" y="278"/>
                  </a:lnTo>
                  <a:lnTo>
                    <a:pt x="180" y="280"/>
                  </a:lnTo>
                  <a:lnTo>
                    <a:pt x="182" y="282"/>
                  </a:lnTo>
                  <a:lnTo>
                    <a:pt x="188" y="282"/>
                  </a:lnTo>
                  <a:lnTo>
                    <a:pt x="190" y="282"/>
                  </a:lnTo>
                  <a:lnTo>
                    <a:pt x="197" y="284"/>
                  </a:lnTo>
                  <a:lnTo>
                    <a:pt x="201" y="286"/>
                  </a:lnTo>
                  <a:lnTo>
                    <a:pt x="205" y="286"/>
                  </a:lnTo>
                  <a:lnTo>
                    <a:pt x="211" y="284"/>
                  </a:lnTo>
                  <a:lnTo>
                    <a:pt x="213" y="282"/>
                  </a:lnTo>
                  <a:lnTo>
                    <a:pt x="213" y="280"/>
                  </a:lnTo>
                  <a:lnTo>
                    <a:pt x="209" y="278"/>
                  </a:lnTo>
                  <a:lnTo>
                    <a:pt x="207" y="278"/>
                  </a:lnTo>
                  <a:lnTo>
                    <a:pt x="205" y="280"/>
                  </a:lnTo>
                  <a:lnTo>
                    <a:pt x="203" y="282"/>
                  </a:lnTo>
                  <a:lnTo>
                    <a:pt x="201" y="282"/>
                  </a:lnTo>
                  <a:lnTo>
                    <a:pt x="197" y="280"/>
                  </a:lnTo>
                  <a:lnTo>
                    <a:pt x="188" y="276"/>
                  </a:lnTo>
                  <a:lnTo>
                    <a:pt x="188" y="274"/>
                  </a:lnTo>
                  <a:lnTo>
                    <a:pt x="188" y="267"/>
                  </a:lnTo>
                  <a:lnTo>
                    <a:pt x="184" y="265"/>
                  </a:lnTo>
                  <a:lnTo>
                    <a:pt x="182" y="265"/>
                  </a:lnTo>
                  <a:lnTo>
                    <a:pt x="180" y="267"/>
                  </a:lnTo>
                  <a:lnTo>
                    <a:pt x="178" y="267"/>
                  </a:lnTo>
                  <a:lnTo>
                    <a:pt x="178" y="269"/>
                  </a:lnTo>
                  <a:lnTo>
                    <a:pt x="176" y="269"/>
                  </a:lnTo>
                  <a:lnTo>
                    <a:pt x="174" y="269"/>
                  </a:lnTo>
                  <a:lnTo>
                    <a:pt x="172" y="267"/>
                  </a:lnTo>
                  <a:lnTo>
                    <a:pt x="172" y="265"/>
                  </a:lnTo>
                  <a:lnTo>
                    <a:pt x="174" y="263"/>
                  </a:lnTo>
                  <a:lnTo>
                    <a:pt x="174" y="261"/>
                  </a:lnTo>
                  <a:lnTo>
                    <a:pt x="176" y="261"/>
                  </a:lnTo>
                  <a:lnTo>
                    <a:pt x="178" y="259"/>
                  </a:lnTo>
                  <a:lnTo>
                    <a:pt x="180" y="261"/>
                  </a:lnTo>
                  <a:lnTo>
                    <a:pt x="180" y="263"/>
                  </a:lnTo>
                  <a:lnTo>
                    <a:pt x="182" y="263"/>
                  </a:lnTo>
                  <a:lnTo>
                    <a:pt x="184" y="259"/>
                  </a:lnTo>
                  <a:lnTo>
                    <a:pt x="184" y="257"/>
                  </a:lnTo>
                  <a:lnTo>
                    <a:pt x="184" y="253"/>
                  </a:lnTo>
                  <a:lnTo>
                    <a:pt x="186" y="251"/>
                  </a:lnTo>
                  <a:lnTo>
                    <a:pt x="192" y="250"/>
                  </a:lnTo>
                  <a:lnTo>
                    <a:pt x="197" y="244"/>
                  </a:lnTo>
                  <a:lnTo>
                    <a:pt x="197" y="242"/>
                  </a:lnTo>
                  <a:lnTo>
                    <a:pt x="197" y="240"/>
                  </a:lnTo>
                  <a:lnTo>
                    <a:pt x="190" y="240"/>
                  </a:lnTo>
                  <a:lnTo>
                    <a:pt x="184" y="242"/>
                  </a:lnTo>
                  <a:lnTo>
                    <a:pt x="180" y="244"/>
                  </a:lnTo>
                  <a:lnTo>
                    <a:pt x="180" y="246"/>
                  </a:lnTo>
                  <a:lnTo>
                    <a:pt x="178" y="246"/>
                  </a:lnTo>
                  <a:lnTo>
                    <a:pt x="174" y="246"/>
                  </a:lnTo>
                  <a:lnTo>
                    <a:pt x="171" y="246"/>
                  </a:lnTo>
                  <a:lnTo>
                    <a:pt x="169" y="242"/>
                  </a:lnTo>
                  <a:lnTo>
                    <a:pt x="167" y="242"/>
                  </a:lnTo>
                  <a:lnTo>
                    <a:pt x="167" y="240"/>
                  </a:lnTo>
                  <a:lnTo>
                    <a:pt x="169" y="238"/>
                  </a:lnTo>
                  <a:lnTo>
                    <a:pt x="171" y="236"/>
                  </a:lnTo>
                  <a:lnTo>
                    <a:pt x="171" y="234"/>
                  </a:lnTo>
                  <a:lnTo>
                    <a:pt x="169" y="232"/>
                  </a:lnTo>
                  <a:lnTo>
                    <a:pt x="165" y="234"/>
                  </a:lnTo>
                  <a:lnTo>
                    <a:pt x="163" y="236"/>
                  </a:lnTo>
                  <a:lnTo>
                    <a:pt x="163" y="238"/>
                  </a:lnTo>
                  <a:lnTo>
                    <a:pt x="161" y="240"/>
                  </a:lnTo>
                  <a:lnTo>
                    <a:pt x="159" y="240"/>
                  </a:lnTo>
                  <a:lnTo>
                    <a:pt x="159" y="238"/>
                  </a:lnTo>
                  <a:lnTo>
                    <a:pt x="159" y="236"/>
                  </a:lnTo>
                  <a:lnTo>
                    <a:pt x="157" y="236"/>
                  </a:lnTo>
                  <a:lnTo>
                    <a:pt x="159" y="234"/>
                  </a:lnTo>
                  <a:lnTo>
                    <a:pt x="161" y="232"/>
                  </a:lnTo>
                  <a:lnTo>
                    <a:pt x="157" y="230"/>
                  </a:lnTo>
                  <a:lnTo>
                    <a:pt x="155" y="232"/>
                  </a:lnTo>
                  <a:lnTo>
                    <a:pt x="151" y="238"/>
                  </a:lnTo>
                  <a:lnTo>
                    <a:pt x="144" y="238"/>
                  </a:lnTo>
                  <a:lnTo>
                    <a:pt x="140" y="234"/>
                  </a:lnTo>
                  <a:lnTo>
                    <a:pt x="142" y="230"/>
                  </a:lnTo>
                  <a:lnTo>
                    <a:pt x="144" y="228"/>
                  </a:lnTo>
                  <a:lnTo>
                    <a:pt x="144" y="226"/>
                  </a:lnTo>
                  <a:lnTo>
                    <a:pt x="142" y="225"/>
                  </a:lnTo>
                  <a:lnTo>
                    <a:pt x="140" y="228"/>
                  </a:lnTo>
                  <a:lnTo>
                    <a:pt x="140" y="230"/>
                  </a:lnTo>
                  <a:lnTo>
                    <a:pt x="136" y="232"/>
                  </a:lnTo>
                  <a:lnTo>
                    <a:pt x="136" y="230"/>
                  </a:lnTo>
                  <a:lnTo>
                    <a:pt x="136" y="228"/>
                  </a:lnTo>
                  <a:lnTo>
                    <a:pt x="144" y="217"/>
                  </a:lnTo>
                  <a:lnTo>
                    <a:pt x="146" y="215"/>
                  </a:lnTo>
                  <a:lnTo>
                    <a:pt x="149" y="211"/>
                  </a:lnTo>
                  <a:lnTo>
                    <a:pt x="151" y="207"/>
                  </a:lnTo>
                  <a:lnTo>
                    <a:pt x="149" y="205"/>
                  </a:lnTo>
                  <a:lnTo>
                    <a:pt x="148" y="207"/>
                  </a:lnTo>
                  <a:lnTo>
                    <a:pt x="142" y="215"/>
                  </a:lnTo>
                  <a:lnTo>
                    <a:pt x="136" y="219"/>
                  </a:lnTo>
                  <a:lnTo>
                    <a:pt x="134" y="221"/>
                  </a:lnTo>
                  <a:lnTo>
                    <a:pt x="134" y="226"/>
                  </a:lnTo>
                  <a:lnTo>
                    <a:pt x="130" y="232"/>
                  </a:lnTo>
                  <a:lnTo>
                    <a:pt x="128" y="234"/>
                  </a:lnTo>
                  <a:lnTo>
                    <a:pt x="126" y="234"/>
                  </a:lnTo>
                  <a:lnTo>
                    <a:pt x="124" y="232"/>
                  </a:lnTo>
                  <a:lnTo>
                    <a:pt x="126" y="228"/>
                  </a:lnTo>
                  <a:lnTo>
                    <a:pt x="124" y="223"/>
                  </a:lnTo>
                  <a:lnTo>
                    <a:pt x="124" y="221"/>
                  </a:lnTo>
                  <a:lnTo>
                    <a:pt x="119" y="225"/>
                  </a:lnTo>
                  <a:lnTo>
                    <a:pt x="119" y="226"/>
                  </a:lnTo>
                  <a:lnTo>
                    <a:pt x="119" y="228"/>
                  </a:lnTo>
                  <a:lnTo>
                    <a:pt x="121" y="228"/>
                  </a:lnTo>
                  <a:lnTo>
                    <a:pt x="119" y="232"/>
                  </a:lnTo>
                  <a:lnTo>
                    <a:pt x="117" y="232"/>
                  </a:lnTo>
                  <a:lnTo>
                    <a:pt x="115" y="232"/>
                  </a:lnTo>
                  <a:lnTo>
                    <a:pt x="113" y="230"/>
                  </a:lnTo>
                  <a:lnTo>
                    <a:pt x="111" y="228"/>
                  </a:lnTo>
                  <a:lnTo>
                    <a:pt x="109" y="226"/>
                  </a:lnTo>
                  <a:lnTo>
                    <a:pt x="107" y="226"/>
                  </a:lnTo>
                  <a:lnTo>
                    <a:pt x="98" y="226"/>
                  </a:lnTo>
                  <a:lnTo>
                    <a:pt x="96" y="225"/>
                  </a:lnTo>
                  <a:lnTo>
                    <a:pt x="94" y="223"/>
                  </a:lnTo>
                  <a:lnTo>
                    <a:pt x="94" y="221"/>
                  </a:lnTo>
                  <a:lnTo>
                    <a:pt x="94" y="219"/>
                  </a:lnTo>
                  <a:lnTo>
                    <a:pt x="96" y="217"/>
                  </a:lnTo>
                  <a:lnTo>
                    <a:pt x="103" y="211"/>
                  </a:lnTo>
                  <a:lnTo>
                    <a:pt x="105" y="209"/>
                  </a:lnTo>
                  <a:lnTo>
                    <a:pt x="107" y="207"/>
                  </a:lnTo>
                  <a:lnTo>
                    <a:pt x="113" y="205"/>
                  </a:lnTo>
                  <a:lnTo>
                    <a:pt x="121" y="200"/>
                  </a:lnTo>
                  <a:lnTo>
                    <a:pt x="123" y="200"/>
                  </a:lnTo>
                  <a:lnTo>
                    <a:pt x="123" y="196"/>
                  </a:lnTo>
                  <a:lnTo>
                    <a:pt x="123" y="194"/>
                  </a:lnTo>
                  <a:lnTo>
                    <a:pt x="121" y="194"/>
                  </a:lnTo>
                  <a:lnTo>
                    <a:pt x="121" y="196"/>
                  </a:lnTo>
                  <a:lnTo>
                    <a:pt x="119" y="196"/>
                  </a:lnTo>
                  <a:lnTo>
                    <a:pt x="113" y="200"/>
                  </a:lnTo>
                  <a:lnTo>
                    <a:pt x="111" y="198"/>
                  </a:lnTo>
                  <a:lnTo>
                    <a:pt x="113" y="194"/>
                  </a:lnTo>
                  <a:lnTo>
                    <a:pt x="113" y="190"/>
                  </a:lnTo>
                  <a:lnTo>
                    <a:pt x="113" y="188"/>
                  </a:lnTo>
                  <a:lnTo>
                    <a:pt x="111" y="188"/>
                  </a:lnTo>
                  <a:lnTo>
                    <a:pt x="109" y="192"/>
                  </a:lnTo>
                  <a:lnTo>
                    <a:pt x="105" y="196"/>
                  </a:lnTo>
                  <a:lnTo>
                    <a:pt x="101" y="198"/>
                  </a:lnTo>
                  <a:lnTo>
                    <a:pt x="100" y="200"/>
                  </a:lnTo>
                  <a:lnTo>
                    <a:pt x="98" y="202"/>
                  </a:lnTo>
                  <a:lnTo>
                    <a:pt x="96" y="200"/>
                  </a:lnTo>
                  <a:lnTo>
                    <a:pt x="94" y="202"/>
                  </a:lnTo>
                  <a:lnTo>
                    <a:pt x="90" y="207"/>
                  </a:lnTo>
                  <a:lnTo>
                    <a:pt x="86" y="209"/>
                  </a:lnTo>
                  <a:lnTo>
                    <a:pt x="82" y="213"/>
                  </a:lnTo>
                  <a:lnTo>
                    <a:pt x="80" y="211"/>
                  </a:lnTo>
                  <a:lnTo>
                    <a:pt x="78" y="211"/>
                  </a:lnTo>
                  <a:lnTo>
                    <a:pt x="80" y="209"/>
                  </a:lnTo>
                  <a:lnTo>
                    <a:pt x="78" y="207"/>
                  </a:lnTo>
                  <a:lnTo>
                    <a:pt x="76" y="209"/>
                  </a:lnTo>
                  <a:lnTo>
                    <a:pt x="75" y="209"/>
                  </a:lnTo>
                  <a:lnTo>
                    <a:pt x="75" y="211"/>
                  </a:lnTo>
                  <a:lnTo>
                    <a:pt x="75" y="213"/>
                  </a:lnTo>
                  <a:lnTo>
                    <a:pt x="76" y="213"/>
                  </a:lnTo>
                  <a:lnTo>
                    <a:pt x="78" y="215"/>
                  </a:lnTo>
                  <a:lnTo>
                    <a:pt x="78" y="217"/>
                  </a:lnTo>
                  <a:lnTo>
                    <a:pt x="76" y="219"/>
                  </a:lnTo>
                  <a:lnTo>
                    <a:pt x="71" y="225"/>
                  </a:lnTo>
                  <a:lnTo>
                    <a:pt x="71" y="226"/>
                  </a:lnTo>
                  <a:lnTo>
                    <a:pt x="73" y="226"/>
                  </a:lnTo>
                  <a:lnTo>
                    <a:pt x="76" y="225"/>
                  </a:lnTo>
                  <a:lnTo>
                    <a:pt x="82" y="221"/>
                  </a:lnTo>
                  <a:lnTo>
                    <a:pt x="86" y="221"/>
                  </a:lnTo>
                  <a:lnTo>
                    <a:pt x="90" y="225"/>
                  </a:lnTo>
                  <a:lnTo>
                    <a:pt x="92" y="226"/>
                  </a:lnTo>
                  <a:lnTo>
                    <a:pt x="92" y="228"/>
                  </a:lnTo>
                  <a:lnTo>
                    <a:pt x="88" y="236"/>
                  </a:lnTo>
                  <a:lnTo>
                    <a:pt x="86" y="238"/>
                  </a:lnTo>
                  <a:lnTo>
                    <a:pt x="80" y="242"/>
                  </a:lnTo>
                  <a:lnTo>
                    <a:pt x="73" y="242"/>
                  </a:lnTo>
                  <a:lnTo>
                    <a:pt x="73" y="240"/>
                  </a:lnTo>
                  <a:lnTo>
                    <a:pt x="67" y="242"/>
                  </a:lnTo>
                  <a:lnTo>
                    <a:pt x="65" y="244"/>
                  </a:lnTo>
                  <a:lnTo>
                    <a:pt x="63" y="246"/>
                  </a:lnTo>
                  <a:lnTo>
                    <a:pt x="59" y="248"/>
                  </a:lnTo>
                  <a:lnTo>
                    <a:pt x="59" y="250"/>
                  </a:lnTo>
                  <a:lnTo>
                    <a:pt x="59" y="251"/>
                  </a:lnTo>
                  <a:lnTo>
                    <a:pt x="61" y="251"/>
                  </a:lnTo>
                  <a:lnTo>
                    <a:pt x="65" y="253"/>
                  </a:lnTo>
                  <a:lnTo>
                    <a:pt x="65" y="251"/>
                  </a:lnTo>
                  <a:lnTo>
                    <a:pt x="67" y="250"/>
                  </a:lnTo>
                  <a:lnTo>
                    <a:pt x="73" y="248"/>
                  </a:lnTo>
                  <a:lnTo>
                    <a:pt x="80" y="246"/>
                  </a:lnTo>
                  <a:lnTo>
                    <a:pt x="82" y="246"/>
                  </a:lnTo>
                  <a:lnTo>
                    <a:pt x="82" y="259"/>
                  </a:lnTo>
                  <a:lnTo>
                    <a:pt x="82" y="261"/>
                  </a:lnTo>
                  <a:lnTo>
                    <a:pt x="80" y="263"/>
                  </a:lnTo>
                  <a:lnTo>
                    <a:pt x="80" y="265"/>
                  </a:lnTo>
                  <a:lnTo>
                    <a:pt x="80" y="269"/>
                  </a:lnTo>
                  <a:lnTo>
                    <a:pt x="71" y="278"/>
                  </a:lnTo>
                  <a:lnTo>
                    <a:pt x="63" y="286"/>
                  </a:lnTo>
                  <a:lnTo>
                    <a:pt x="59" y="284"/>
                  </a:lnTo>
                  <a:lnTo>
                    <a:pt x="57" y="282"/>
                  </a:lnTo>
                  <a:lnTo>
                    <a:pt x="57" y="280"/>
                  </a:lnTo>
                  <a:lnTo>
                    <a:pt x="57" y="278"/>
                  </a:lnTo>
                  <a:lnTo>
                    <a:pt x="59" y="276"/>
                  </a:lnTo>
                  <a:lnTo>
                    <a:pt x="57" y="274"/>
                  </a:lnTo>
                  <a:lnTo>
                    <a:pt x="57" y="273"/>
                  </a:lnTo>
                  <a:lnTo>
                    <a:pt x="55" y="273"/>
                  </a:lnTo>
                  <a:lnTo>
                    <a:pt x="53" y="274"/>
                  </a:lnTo>
                  <a:lnTo>
                    <a:pt x="53" y="276"/>
                  </a:lnTo>
                  <a:lnTo>
                    <a:pt x="46" y="278"/>
                  </a:lnTo>
                  <a:lnTo>
                    <a:pt x="44" y="278"/>
                  </a:lnTo>
                  <a:lnTo>
                    <a:pt x="44" y="276"/>
                  </a:lnTo>
                  <a:lnTo>
                    <a:pt x="38" y="280"/>
                  </a:lnTo>
                  <a:lnTo>
                    <a:pt x="40" y="282"/>
                  </a:lnTo>
                  <a:lnTo>
                    <a:pt x="46" y="280"/>
                  </a:lnTo>
                  <a:lnTo>
                    <a:pt x="50" y="282"/>
                  </a:lnTo>
                  <a:lnTo>
                    <a:pt x="51" y="284"/>
                  </a:lnTo>
                  <a:lnTo>
                    <a:pt x="50" y="284"/>
                  </a:lnTo>
                  <a:lnTo>
                    <a:pt x="48" y="284"/>
                  </a:lnTo>
                  <a:lnTo>
                    <a:pt x="46" y="286"/>
                  </a:lnTo>
                  <a:lnTo>
                    <a:pt x="48" y="288"/>
                  </a:lnTo>
                  <a:lnTo>
                    <a:pt x="50" y="290"/>
                  </a:lnTo>
                  <a:lnTo>
                    <a:pt x="51" y="288"/>
                  </a:lnTo>
                  <a:lnTo>
                    <a:pt x="51" y="286"/>
                  </a:lnTo>
                  <a:lnTo>
                    <a:pt x="53" y="286"/>
                  </a:lnTo>
                  <a:lnTo>
                    <a:pt x="53" y="292"/>
                  </a:lnTo>
                  <a:lnTo>
                    <a:pt x="51" y="294"/>
                  </a:lnTo>
                  <a:lnTo>
                    <a:pt x="50" y="294"/>
                  </a:lnTo>
                  <a:lnTo>
                    <a:pt x="48" y="296"/>
                  </a:lnTo>
                  <a:lnTo>
                    <a:pt x="51" y="297"/>
                  </a:lnTo>
                  <a:lnTo>
                    <a:pt x="53" y="296"/>
                  </a:lnTo>
                  <a:lnTo>
                    <a:pt x="53" y="294"/>
                  </a:lnTo>
                  <a:lnTo>
                    <a:pt x="55" y="294"/>
                  </a:lnTo>
                  <a:lnTo>
                    <a:pt x="57" y="299"/>
                  </a:lnTo>
                  <a:lnTo>
                    <a:pt x="55" y="299"/>
                  </a:lnTo>
                  <a:lnTo>
                    <a:pt x="53" y="301"/>
                  </a:lnTo>
                  <a:lnTo>
                    <a:pt x="51" y="299"/>
                  </a:lnTo>
                  <a:lnTo>
                    <a:pt x="48" y="301"/>
                  </a:lnTo>
                  <a:lnTo>
                    <a:pt x="42" y="307"/>
                  </a:lnTo>
                  <a:lnTo>
                    <a:pt x="44" y="309"/>
                  </a:lnTo>
                  <a:lnTo>
                    <a:pt x="48" y="307"/>
                  </a:lnTo>
                  <a:lnTo>
                    <a:pt x="50" y="305"/>
                  </a:lnTo>
                  <a:lnTo>
                    <a:pt x="51" y="305"/>
                  </a:lnTo>
                  <a:lnTo>
                    <a:pt x="57" y="305"/>
                  </a:lnTo>
                  <a:lnTo>
                    <a:pt x="59" y="307"/>
                  </a:lnTo>
                  <a:lnTo>
                    <a:pt x="59" y="309"/>
                  </a:lnTo>
                  <a:lnTo>
                    <a:pt x="59" y="311"/>
                  </a:lnTo>
                  <a:lnTo>
                    <a:pt x="57" y="313"/>
                  </a:lnTo>
                  <a:lnTo>
                    <a:pt x="50" y="313"/>
                  </a:lnTo>
                  <a:lnTo>
                    <a:pt x="48" y="313"/>
                  </a:lnTo>
                  <a:lnTo>
                    <a:pt x="46" y="315"/>
                  </a:lnTo>
                  <a:lnTo>
                    <a:pt x="44" y="319"/>
                  </a:lnTo>
                  <a:lnTo>
                    <a:pt x="44" y="321"/>
                  </a:lnTo>
                  <a:lnTo>
                    <a:pt x="51" y="319"/>
                  </a:lnTo>
                  <a:lnTo>
                    <a:pt x="55" y="317"/>
                  </a:lnTo>
                  <a:lnTo>
                    <a:pt x="57" y="317"/>
                  </a:lnTo>
                  <a:lnTo>
                    <a:pt x="59" y="317"/>
                  </a:lnTo>
                  <a:lnTo>
                    <a:pt x="59" y="319"/>
                  </a:lnTo>
                  <a:lnTo>
                    <a:pt x="59" y="321"/>
                  </a:lnTo>
                  <a:lnTo>
                    <a:pt x="57" y="321"/>
                  </a:lnTo>
                  <a:lnTo>
                    <a:pt x="51" y="324"/>
                  </a:lnTo>
                  <a:lnTo>
                    <a:pt x="48" y="324"/>
                  </a:lnTo>
                  <a:lnTo>
                    <a:pt x="40" y="324"/>
                  </a:lnTo>
                  <a:lnTo>
                    <a:pt x="38" y="324"/>
                  </a:lnTo>
                  <a:lnTo>
                    <a:pt x="38" y="322"/>
                  </a:lnTo>
                  <a:lnTo>
                    <a:pt x="40" y="321"/>
                  </a:lnTo>
                  <a:lnTo>
                    <a:pt x="40" y="319"/>
                  </a:lnTo>
                  <a:lnTo>
                    <a:pt x="38" y="319"/>
                  </a:lnTo>
                  <a:lnTo>
                    <a:pt x="38" y="321"/>
                  </a:lnTo>
                  <a:lnTo>
                    <a:pt x="36" y="321"/>
                  </a:lnTo>
                  <a:lnTo>
                    <a:pt x="32" y="321"/>
                  </a:lnTo>
                  <a:lnTo>
                    <a:pt x="27" y="319"/>
                  </a:lnTo>
                  <a:lnTo>
                    <a:pt x="25" y="317"/>
                  </a:lnTo>
                  <a:lnTo>
                    <a:pt x="27" y="317"/>
                  </a:lnTo>
                  <a:lnTo>
                    <a:pt x="30" y="313"/>
                  </a:lnTo>
                  <a:lnTo>
                    <a:pt x="32" y="313"/>
                  </a:lnTo>
                  <a:lnTo>
                    <a:pt x="32" y="315"/>
                  </a:lnTo>
                  <a:lnTo>
                    <a:pt x="34" y="315"/>
                  </a:lnTo>
                  <a:lnTo>
                    <a:pt x="36" y="315"/>
                  </a:lnTo>
                  <a:lnTo>
                    <a:pt x="36" y="313"/>
                  </a:lnTo>
                  <a:lnTo>
                    <a:pt x="36" y="311"/>
                  </a:lnTo>
                  <a:lnTo>
                    <a:pt x="32" y="311"/>
                  </a:lnTo>
                  <a:lnTo>
                    <a:pt x="28" y="309"/>
                  </a:lnTo>
                  <a:lnTo>
                    <a:pt x="27" y="305"/>
                  </a:lnTo>
                  <a:lnTo>
                    <a:pt x="30" y="303"/>
                  </a:lnTo>
                  <a:lnTo>
                    <a:pt x="38" y="292"/>
                  </a:lnTo>
                  <a:lnTo>
                    <a:pt x="38" y="290"/>
                  </a:lnTo>
                  <a:lnTo>
                    <a:pt x="34" y="288"/>
                  </a:lnTo>
                  <a:lnTo>
                    <a:pt x="30" y="292"/>
                  </a:lnTo>
                  <a:lnTo>
                    <a:pt x="27" y="299"/>
                  </a:lnTo>
                  <a:lnTo>
                    <a:pt x="21" y="305"/>
                  </a:lnTo>
                  <a:lnTo>
                    <a:pt x="17" y="307"/>
                  </a:lnTo>
                  <a:lnTo>
                    <a:pt x="15" y="309"/>
                  </a:lnTo>
                  <a:lnTo>
                    <a:pt x="15" y="305"/>
                  </a:lnTo>
                  <a:lnTo>
                    <a:pt x="13" y="305"/>
                  </a:lnTo>
                  <a:lnTo>
                    <a:pt x="15" y="305"/>
                  </a:lnTo>
                  <a:lnTo>
                    <a:pt x="15" y="303"/>
                  </a:lnTo>
                  <a:lnTo>
                    <a:pt x="13" y="301"/>
                  </a:lnTo>
                  <a:lnTo>
                    <a:pt x="11" y="299"/>
                  </a:lnTo>
                  <a:lnTo>
                    <a:pt x="9" y="301"/>
                  </a:lnTo>
                  <a:lnTo>
                    <a:pt x="5" y="303"/>
                  </a:lnTo>
                  <a:lnTo>
                    <a:pt x="2" y="303"/>
                  </a:lnTo>
                  <a:lnTo>
                    <a:pt x="0" y="301"/>
                  </a:lnTo>
                  <a:lnTo>
                    <a:pt x="7" y="303"/>
                  </a:lnTo>
                  <a:lnTo>
                    <a:pt x="42" y="250"/>
                  </a:lnTo>
                  <a:lnTo>
                    <a:pt x="36" y="246"/>
                  </a:lnTo>
                  <a:lnTo>
                    <a:pt x="59" y="209"/>
                  </a:lnTo>
                  <a:lnTo>
                    <a:pt x="53" y="207"/>
                  </a:lnTo>
                  <a:lnTo>
                    <a:pt x="61" y="194"/>
                  </a:lnTo>
                  <a:lnTo>
                    <a:pt x="78" y="203"/>
                  </a:lnTo>
                  <a:lnTo>
                    <a:pt x="100" y="165"/>
                  </a:lnTo>
                  <a:lnTo>
                    <a:pt x="121" y="136"/>
                  </a:lnTo>
                  <a:lnTo>
                    <a:pt x="192" y="180"/>
                  </a:lnTo>
                  <a:lnTo>
                    <a:pt x="196" y="175"/>
                  </a:lnTo>
                  <a:lnTo>
                    <a:pt x="211" y="184"/>
                  </a:lnTo>
                  <a:lnTo>
                    <a:pt x="234" y="144"/>
                  </a:lnTo>
                  <a:lnTo>
                    <a:pt x="257" y="102"/>
                  </a:lnTo>
                  <a:lnTo>
                    <a:pt x="263" y="92"/>
                  </a:lnTo>
                  <a:lnTo>
                    <a:pt x="293" y="111"/>
                  </a:lnTo>
                  <a:lnTo>
                    <a:pt x="336" y="38"/>
                  </a:lnTo>
                  <a:lnTo>
                    <a:pt x="355" y="0"/>
                  </a:lnTo>
                  <a:lnTo>
                    <a:pt x="365" y="4"/>
                  </a:lnTo>
                  <a:lnTo>
                    <a:pt x="374" y="12"/>
                  </a:lnTo>
                  <a:lnTo>
                    <a:pt x="378" y="8"/>
                  </a:lnTo>
                  <a:lnTo>
                    <a:pt x="434" y="38"/>
                  </a:lnTo>
                  <a:close/>
                </a:path>
              </a:pathLst>
            </a:custGeom>
            <a:solidFill>
              <a:srgbClr val="91FF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60" name="Freeform 6362"/>
            <p:cNvSpPr>
              <a:spLocks noEditPoints="1"/>
            </p:cNvSpPr>
            <p:nvPr/>
          </p:nvSpPr>
          <p:spPr bwMode="auto">
            <a:xfrm>
              <a:off x="7153276" y="3349625"/>
              <a:ext cx="931863" cy="811213"/>
            </a:xfrm>
            <a:custGeom>
              <a:avLst/>
              <a:gdLst>
                <a:gd name="T0" fmla="*/ 130 w 587"/>
                <a:gd name="T1" fmla="*/ 321 h 511"/>
                <a:gd name="T2" fmla="*/ 69 w 587"/>
                <a:gd name="T3" fmla="*/ 345 h 511"/>
                <a:gd name="T4" fmla="*/ 51 w 587"/>
                <a:gd name="T5" fmla="*/ 353 h 511"/>
                <a:gd name="T6" fmla="*/ 44 w 587"/>
                <a:gd name="T7" fmla="*/ 338 h 511"/>
                <a:gd name="T8" fmla="*/ 82 w 587"/>
                <a:gd name="T9" fmla="*/ 330 h 511"/>
                <a:gd name="T10" fmla="*/ 111 w 587"/>
                <a:gd name="T11" fmla="*/ 313 h 511"/>
                <a:gd name="T12" fmla="*/ 100 w 587"/>
                <a:gd name="T13" fmla="*/ 278 h 511"/>
                <a:gd name="T14" fmla="*/ 75 w 587"/>
                <a:gd name="T15" fmla="*/ 307 h 511"/>
                <a:gd name="T16" fmla="*/ 67 w 587"/>
                <a:gd name="T17" fmla="*/ 290 h 511"/>
                <a:gd name="T18" fmla="*/ 107 w 587"/>
                <a:gd name="T19" fmla="*/ 267 h 511"/>
                <a:gd name="T20" fmla="*/ 121 w 587"/>
                <a:gd name="T21" fmla="*/ 261 h 511"/>
                <a:gd name="T22" fmla="*/ 101 w 587"/>
                <a:gd name="T23" fmla="*/ 246 h 511"/>
                <a:gd name="T24" fmla="*/ 146 w 587"/>
                <a:gd name="T25" fmla="*/ 240 h 511"/>
                <a:gd name="T26" fmla="*/ 535 w 587"/>
                <a:gd name="T27" fmla="*/ 129 h 511"/>
                <a:gd name="T28" fmla="*/ 555 w 587"/>
                <a:gd name="T29" fmla="*/ 202 h 511"/>
                <a:gd name="T30" fmla="*/ 443 w 587"/>
                <a:gd name="T31" fmla="*/ 463 h 511"/>
                <a:gd name="T32" fmla="*/ 284 w 587"/>
                <a:gd name="T33" fmla="*/ 441 h 511"/>
                <a:gd name="T34" fmla="*/ 267 w 587"/>
                <a:gd name="T35" fmla="*/ 420 h 511"/>
                <a:gd name="T36" fmla="*/ 247 w 587"/>
                <a:gd name="T37" fmla="*/ 395 h 511"/>
                <a:gd name="T38" fmla="*/ 253 w 587"/>
                <a:gd name="T39" fmla="*/ 372 h 511"/>
                <a:gd name="T40" fmla="*/ 221 w 587"/>
                <a:gd name="T41" fmla="*/ 359 h 511"/>
                <a:gd name="T42" fmla="*/ 203 w 587"/>
                <a:gd name="T43" fmla="*/ 336 h 511"/>
                <a:gd name="T44" fmla="*/ 190 w 587"/>
                <a:gd name="T45" fmla="*/ 332 h 511"/>
                <a:gd name="T46" fmla="*/ 186 w 587"/>
                <a:gd name="T47" fmla="*/ 340 h 511"/>
                <a:gd name="T48" fmla="*/ 142 w 587"/>
                <a:gd name="T49" fmla="*/ 332 h 511"/>
                <a:gd name="T50" fmla="*/ 146 w 587"/>
                <a:gd name="T51" fmla="*/ 324 h 511"/>
                <a:gd name="T52" fmla="*/ 182 w 587"/>
                <a:gd name="T53" fmla="*/ 319 h 511"/>
                <a:gd name="T54" fmla="*/ 215 w 587"/>
                <a:gd name="T55" fmla="*/ 317 h 511"/>
                <a:gd name="T56" fmla="*/ 211 w 587"/>
                <a:gd name="T57" fmla="*/ 313 h 511"/>
                <a:gd name="T58" fmla="*/ 192 w 587"/>
                <a:gd name="T59" fmla="*/ 309 h 511"/>
                <a:gd name="T60" fmla="*/ 213 w 587"/>
                <a:gd name="T61" fmla="*/ 297 h 511"/>
                <a:gd name="T62" fmla="*/ 196 w 587"/>
                <a:gd name="T63" fmla="*/ 292 h 511"/>
                <a:gd name="T64" fmla="*/ 172 w 587"/>
                <a:gd name="T65" fmla="*/ 280 h 511"/>
                <a:gd name="T66" fmla="*/ 209 w 587"/>
                <a:gd name="T67" fmla="*/ 278 h 511"/>
                <a:gd name="T68" fmla="*/ 178 w 587"/>
                <a:gd name="T69" fmla="*/ 267 h 511"/>
                <a:gd name="T70" fmla="*/ 182 w 587"/>
                <a:gd name="T71" fmla="*/ 263 h 511"/>
                <a:gd name="T72" fmla="*/ 180 w 587"/>
                <a:gd name="T73" fmla="*/ 246 h 511"/>
                <a:gd name="T74" fmla="*/ 163 w 587"/>
                <a:gd name="T75" fmla="*/ 236 h 511"/>
                <a:gd name="T76" fmla="*/ 144 w 587"/>
                <a:gd name="T77" fmla="*/ 238 h 511"/>
                <a:gd name="T78" fmla="*/ 146 w 587"/>
                <a:gd name="T79" fmla="*/ 215 h 511"/>
                <a:gd name="T80" fmla="*/ 124 w 587"/>
                <a:gd name="T81" fmla="*/ 232 h 511"/>
                <a:gd name="T82" fmla="*/ 111 w 587"/>
                <a:gd name="T83" fmla="*/ 228 h 511"/>
                <a:gd name="T84" fmla="*/ 113 w 587"/>
                <a:gd name="T85" fmla="*/ 205 h 511"/>
                <a:gd name="T86" fmla="*/ 113 w 587"/>
                <a:gd name="T87" fmla="*/ 188 h 511"/>
                <a:gd name="T88" fmla="*/ 80 w 587"/>
                <a:gd name="T89" fmla="*/ 211 h 511"/>
                <a:gd name="T90" fmla="*/ 71 w 587"/>
                <a:gd name="T91" fmla="*/ 225 h 511"/>
                <a:gd name="T92" fmla="*/ 73 w 587"/>
                <a:gd name="T93" fmla="*/ 242 h 511"/>
                <a:gd name="T94" fmla="*/ 73 w 587"/>
                <a:gd name="T95" fmla="*/ 248 h 511"/>
                <a:gd name="T96" fmla="*/ 57 w 587"/>
                <a:gd name="T97" fmla="*/ 280 h 511"/>
                <a:gd name="T98" fmla="*/ 40 w 587"/>
                <a:gd name="T99" fmla="*/ 282 h 511"/>
                <a:gd name="T100" fmla="*/ 53 w 587"/>
                <a:gd name="T101" fmla="*/ 292 h 511"/>
                <a:gd name="T102" fmla="*/ 48 w 587"/>
                <a:gd name="T103" fmla="*/ 301 h 511"/>
                <a:gd name="T104" fmla="*/ 48 w 587"/>
                <a:gd name="T105" fmla="*/ 313 h 511"/>
                <a:gd name="T106" fmla="*/ 48 w 587"/>
                <a:gd name="T107" fmla="*/ 324 h 511"/>
                <a:gd name="T108" fmla="*/ 27 w 587"/>
                <a:gd name="T109" fmla="*/ 317 h 511"/>
                <a:gd name="T110" fmla="*/ 38 w 587"/>
                <a:gd name="T111" fmla="*/ 292 h 511"/>
                <a:gd name="T112" fmla="*/ 13 w 587"/>
                <a:gd name="T113" fmla="*/ 301 h 511"/>
                <a:gd name="T114" fmla="*/ 78 w 587"/>
                <a:gd name="T115" fmla="*/ 203 h 511"/>
                <a:gd name="T116" fmla="*/ 365 w 587"/>
                <a:gd name="T117" fmla="*/ 4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87" h="511">
                  <a:moveTo>
                    <a:pt x="123" y="311"/>
                  </a:moveTo>
                  <a:lnTo>
                    <a:pt x="123" y="313"/>
                  </a:lnTo>
                  <a:lnTo>
                    <a:pt x="126" y="315"/>
                  </a:lnTo>
                  <a:lnTo>
                    <a:pt x="128" y="315"/>
                  </a:lnTo>
                  <a:lnTo>
                    <a:pt x="126" y="317"/>
                  </a:lnTo>
                  <a:lnTo>
                    <a:pt x="124" y="317"/>
                  </a:lnTo>
                  <a:lnTo>
                    <a:pt x="119" y="319"/>
                  </a:lnTo>
                  <a:lnTo>
                    <a:pt x="117" y="319"/>
                  </a:lnTo>
                  <a:lnTo>
                    <a:pt x="117" y="322"/>
                  </a:lnTo>
                  <a:lnTo>
                    <a:pt x="119" y="322"/>
                  </a:lnTo>
                  <a:lnTo>
                    <a:pt x="128" y="321"/>
                  </a:lnTo>
                  <a:lnTo>
                    <a:pt x="130" y="321"/>
                  </a:lnTo>
                  <a:lnTo>
                    <a:pt x="130" y="322"/>
                  </a:lnTo>
                  <a:lnTo>
                    <a:pt x="130" y="324"/>
                  </a:lnTo>
                  <a:lnTo>
                    <a:pt x="126" y="326"/>
                  </a:lnTo>
                  <a:lnTo>
                    <a:pt x="121" y="328"/>
                  </a:lnTo>
                  <a:lnTo>
                    <a:pt x="107" y="330"/>
                  </a:lnTo>
                  <a:lnTo>
                    <a:pt x="101" y="330"/>
                  </a:lnTo>
                  <a:lnTo>
                    <a:pt x="96" y="334"/>
                  </a:lnTo>
                  <a:lnTo>
                    <a:pt x="84" y="338"/>
                  </a:lnTo>
                  <a:lnTo>
                    <a:pt x="80" y="342"/>
                  </a:lnTo>
                  <a:lnTo>
                    <a:pt x="75" y="344"/>
                  </a:lnTo>
                  <a:lnTo>
                    <a:pt x="71" y="344"/>
                  </a:lnTo>
                  <a:lnTo>
                    <a:pt x="69" y="345"/>
                  </a:lnTo>
                  <a:lnTo>
                    <a:pt x="69" y="347"/>
                  </a:lnTo>
                  <a:lnTo>
                    <a:pt x="71" y="349"/>
                  </a:lnTo>
                  <a:lnTo>
                    <a:pt x="71" y="351"/>
                  </a:lnTo>
                  <a:lnTo>
                    <a:pt x="69" y="353"/>
                  </a:lnTo>
                  <a:lnTo>
                    <a:pt x="67" y="355"/>
                  </a:lnTo>
                  <a:lnTo>
                    <a:pt x="61" y="355"/>
                  </a:lnTo>
                  <a:lnTo>
                    <a:pt x="61" y="353"/>
                  </a:lnTo>
                  <a:lnTo>
                    <a:pt x="59" y="351"/>
                  </a:lnTo>
                  <a:lnTo>
                    <a:pt x="59" y="349"/>
                  </a:lnTo>
                  <a:lnTo>
                    <a:pt x="57" y="349"/>
                  </a:lnTo>
                  <a:lnTo>
                    <a:pt x="53" y="351"/>
                  </a:lnTo>
                  <a:lnTo>
                    <a:pt x="51" y="353"/>
                  </a:lnTo>
                  <a:lnTo>
                    <a:pt x="50" y="353"/>
                  </a:lnTo>
                  <a:lnTo>
                    <a:pt x="48" y="351"/>
                  </a:lnTo>
                  <a:lnTo>
                    <a:pt x="46" y="351"/>
                  </a:lnTo>
                  <a:lnTo>
                    <a:pt x="40" y="351"/>
                  </a:lnTo>
                  <a:lnTo>
                    <a:pt x="38" y="351"/>
                  </a:lnTo>
                  <a:lnTo>
                    <a:pt x="36" y="351"/>
                  </a:lnTo>
                  <a:lnTo>
                    <a:pt x="34" y="347"/>
                  </a:lnTo>
                  <a:lnTo>
                    <a:pt x="34" y="345"/>
                  </a:lnTo>
                  <a:lnTo>
                    <a:pt x="38" y="342"/>
                  </a:lnTo>
                  <a:lnTo>
                    <a:pt x="40" y="340"/>
                  </a:lnTo>
                  <a:lnTo>
                    <a:pt x="42" y="338"/>
                  </a:lnTo>
                  <a:lnTo>
                    <a:pt x="44" y="338"/>
                  </a:lnTo>
                  <a:lnTo>
                    <a:pt x="48" y="340"/>
                  </a:lnTo>
                  <a:lnTo>
                    <a:pt x="50" y="338"/>
                  </a:lnTo>
                  <a:lnTo>
                    <a:pt x="50" y="336"/>
                  </a:lnTo>
                  <a:lnTo>
                    <a:pt x="51" y="334"/>
                  </a:lnTo>
                  <a:lnTo>
                    <a:pt x="57" y="334"/>
                  </a:lnTo>
                  <a:lnTo>
                    <a:pt x="59" y="334"/>
                  </a:lnTo>
                  <a:lnTo>
                    <a:pt x="59" y="336"/>
                  </a:lnTo>
                  <a:lnTo>
                    <a:pt x="63" y="334"/>
                  </a:lnTo>
                  <a:lnTo>
                    <a:pt x="65" y="332"/>
                  </a:lnTo>
                  <a:lnTo>
                    <a:pt x="75" y="330"/>
                  </a:lnTo>
                  <a:lnTo>
                    <a:pt x="80" y="330"/>
                  </a:lnTo>
                  <a:lnTo>
                    <a:pt x="82" y="330"/>
                  </a:lnTo>
                  <a:lnTo>
                    <a:pt x="84" y="328"/>
                  </a:lnTo>
                  <a:lnTo>
                    <a:pt x="88" y="328"/>
                  </a:lnTo>
                  <a:lnTo>
                    <a:pt x="90" y="326"/>
                  </a:lnTo>
                  <a:lnTo>
                    <a:pt x="98" y="322"/>
                  </a:lnTo>
                  <a:lnTo>
                    <a:pt x="100" y="321"/>
                  </a:lnTo>
                  <a:lnTo>
                    <a:pt x="100" y="319"/>
                  </a:lnTo>
                  <a:lnTo>
                    <a:pt x="101" y="319"/>
                  </a:lnTo>
                  <a:lnTo>
                    <a:pt x="103" y="319"/>
                  </a:lnTo>
                  <a:lnTo>
                    <a:pt x="105" y="321"/>
                  </a:lnTo>
                  <a:lnTo>
                    <a:pt x="109" y="319"/>
                  </a:lnTo>
                  <a:lnTo>
                    <a:pt x="111" y="317"/>
                  </a:lnTo>
                  <a:lnTo>
                    <a:pt x="111" y="313"/>
                  </a:lnTo>
                  <a:lnTo>
                    <a:pt x="113" y="313"/>
                  </a:lnTo>
                  <a:lnTo>
                    <a:pt x="115" y="311"/>
                  </a:lnTo>
                  <a:lnTo>
                    <a:pt x="115" y="309"/>
                  </a:lnTo>
                  <a:lnTo>
                    <a:pt x="113" y="309"/>
                  </a:lnTo>
                  <a:lnTo>
                    <a:pt x="115" y="309"/>
                  </a:lnTo>
                  <a:lnTo>
                    <a:pt x="115" y="307"/>
                  </a:lnTo>
                  <a:lnTo>
                    <a:pt x="121" y="307"/>
                  </a:lnTo>
                  <a:lnTo>
                    <a:pt x="124" y="307"/>
                  </a:lnTo>
                  <a:lnTo>
                    <a:pt x="124" y="309"/>
                  </a:lnTo>
                  <a:lnTo>
                    <a:pt x="123" y="309"/>
                  </a:lnTo>
                  <a:lnTo>
                    <a:pt x="123" y="311"/>
                  </a:lnTo>
                  <a:moveTo>
                    <a:pt x="100" y="278"/>
                  </a:moveTo>
                  <a:lnTo>
                    <a:pt x="98" y="282"/>
                  </a:lnTo>
                  <a:lnTo>
                    <a:pt x="94" y="282"/>
                  </a:lnTo>
                  <a:lnTo>
                    <a:pt x="92" y="284"/>
                  </a:lnTo>
                  <a:lnTo>
                    <a:pt x="90" y="286"/>
                  </a:lnTo>
                  <a:lnTo>
                    <a:pt x="94" y="288"/>
                  </a:lnTo>
                  <a:lnTo>
                    <a:pt x="94" y="290"/>
                  </a:lnTo>
                  <a:lnTo>
                    <a:pt x="90" y="292"/>
                  </a:lnTo>
                  <a:lnTo>
                    <a:pt x="86" y="296"/>
                  </a:lnTo>
                  <a:lnTo>
                    <a:pt x="82" y="297"/>
                  </a:lnTo>
                  <a:lnTo>
                    <a:pt x="80" y="301"/>
                  </a:lnTo>
                  <a:lnTo>
                    <a:pt x="78" y="303"/>
                  </a:lnTo>
                  <a:lnTo>
                    <a:pt x="75" y="307"/>
                  </a:lnTo>
                  <a:lnTo>
                    <a:pt x="69" y="311"/>
                  </a:lnTo>
                  <a:lnTo>
                    <a:pt x="69" y="309"/>
                  </a:lnTo>
                  <a:lnTo>
                    <a:pt x="67" y="305"/>
                  </a:lnTo>
                  <a:lnTo>
                    <a:pt x="67" y="303"/>
                  </a:lnTo>
                  <a:lnTo>
                    <a:pt x="69" y="303"/>
                  </a:lnTo>
                  <a:lnTo>
                    <a:pt x="69" y="301"/>
                  </a:lnTo>
                  <a:lnTo>
                    <a:pt x="69" y="299"/>
                  </a:lnTo>
                  <a:lnTo>
                    <a:pt x="65" y="297"/>
                  </a:lnTo>
                  <a:lnTo>
                    <a:pt x="63" y="296"/>
                  </a:lnTo>
                  <a:lnTo>
                    <a:pt x="63" y="294"/>
                  </a:lnTo>
                  <a:lnTo>
                    <a:pt x="65" y="294"/>
                  </a:lnTo>
                  <a:lnTo>
                    <a:pt x="67" y="290"/>
                  </a:lnTo>
                  <a:lnTo>
                    <a:pt x="84" y="276"/>
                  </a:lnTo>
                  <a:lnTo>
                    <a:pt x="90" y="271"/>
                  </a:lnTo>
                  <a:lnTo>
                    <a:pt x="92" y="271"/>
                  </a:lnTo>
                  <a:lnTo>
                    <a:pt x="92" y="273"/>
                  </a:lnTo>
                  <a:lnTo>
                    <a:pt x="90" y="274"/>
                  </a:lnTo>
                  <a:lnTo>
                    <a:pt x="90" y="276"/>
                  </a:lnTo>
                  <a:lnTo>
                    <a:pt x="92" y="276"/>
                  </a:lnTo>
                  <a:lnTo>
                    <a:pt x="94" y="276"/>
                  </a:lnTo>
                  <a:lnTo>
                    <a:pt x="94" y="274"/>
                  </a:lnTo>
                  <a:lnTo>
                    <a:pt x="96" y="271"/>
                  </a:lnTo>
                  <a:lnTo>
                    <a:pt x="98" y="271"/>
                  </a:lnTo>
                  <a:lnTo>
                    <a:pt x="107" y="267"/>
                  </a:lnTo>
                  <a:lnTo>
                    <a:pt x="111" y="267"/>
                  </a:lnTo>
                  <a:lnTo>
                    <a:pt x="111" y="269"/>
                  </a:lnTo>
                  <a:lnTo>
                    <a:pt x="111" y="271"/>
                  </a:lnTo>
                  <a:lnTo>
                    <a:pt x="107" y="273"/>
                  </a:lnTo>
                  <a:lnTo>
                    <a:pt x="103" y="274"/>
                  </a:lnTo>
                  <a:lnTo>
                    <a:pt x="100" y="278"/>
                  </a:lnTo>
                  <a:moveTo>
                    <a:pt x="130" y="257"/>
                  </a:moveTo>
                  <a:lnTo>
                    <a:pt x="132" y="267"/>
                  </a:lnTo>
                  <a:lnTo>
                    <a:pt x="128" y="269"/>
                  </a:lnTo>
                  <a:lnTo>
                    <a:pt x="121" y="267"/>
                  </a:lnTo>
                  <a:lnTo>
                    <a:pt x="119" y="265"/>
                  </a:lnTo>
                  <a:lnTo>
                    <a:pt x="121" y="261"/>
                  </a:lnTo>
                  <a:lnTo>
                    <a:pt x="124" y="257"/>
                  </a:lnTo>
                  <a:lnTo>
                    <a:pt x="126" y="257"/>
                  </a:lnTo>
                  <a:lnTo>
                    <a:pt x="130" y="257"/>
                  </a:lnTo>
                  <a:moveTo>
                    <a:pt x="100" y="246"/>
                  </a:moveTo>
                  <a:lnTo>
                    <a:pt x="96" y="246"/>
                  </a:lnTo>
                  <a:lnTo>
                    <a:pt x="94" y="242"/>
                  </a:lnTo>
                  <a:lnTo>
                    <a:pt x="96" y="234"/>
                  </a:lnTo>
                  <a:lnTo>
                    <a:pt x="100" y="232"/>
                  </a:lnTo>
                  <a:lnTo>
                    <a:pt x="100" y="234"/>
                  </a:lnTo>
                  <a:lnTo>
                    <a:pt x="103" y="236"/>
                  </a:lnTo>
                  <a:lnTo>
                    <a:pt x="103" y="244"/>
                  </a:lnTo>
                  <a:lnTo>
                    <a:pt x="101" y="246"/>
                  </a:lnTo>
                  <a:lnTo>
                    <a:pt x="100" y="246"/>
                  </a:lnTo>
                  <a:moveTo>
                    <a:pt x="161" y="244"/>
                  </a:moveTo>
                  <a:lnTo>
                    <a:pt x="163" y="246"/>
                  </a:lnTo>
                  <a:lnTo>
                    <a:pt x="163" y="248"/>
                  </a:lnTo>
                  <a:lnTo>
                    <a:pt x="161" y="250"/>
                  </a:lnTo>
                  <a:lnTo>
                    <a:pt x="157" y="250"/>
                  </a:lnTo>
                  <a:lnTo>
                    <a:pt x="155" y="250"/>
                  </a:lnTo>
                  <a:lnTo>
                    <a:pt x="153" y="248"/>
                  </a:lnTo>
                  <a:lnTo>
                    <a:pt x="151" y="246"/>
                  </a:lnTo>
                  <a:lnTo>
                    <a:pt x="151" y="244"/>
                  </a:lnTo>
                  <a:lnTo>
                    <a:pt x="148" y="242"/>
                  </a:lnTo>
                  <a:lnTo>
                    <a:pt x="146" y="240"/>
                  </a:lnTo>
                  <a:lnTo>
                    <a:pt x="148" y="240"/>
                  </a:lnTo>
                  <a:lnTo>
                    <a:pt x="155" y="240"/>
                  </a:lnTo>
                  <a:lnTo>
                    <a:pt x="155" y="242"/>
                  </a:lnTo>
                  <a:lnTo>
                    <a:pt x="157" y="242"/>
                  </a:lnTo>
                  <a:lnTo>
                    <a:pt x="161" y="244"/>
                  </a:lnTo>
                  <a:moveTo>
                    <a:pt x="434" y="38"/>
                  </a:moveTo>
                  <a:lnTo>
                    <a:pt x="428" y="48"/>
                  </a:lnTo>
                  <a:lnTo>
                    <a:pt x="459" y="67"/>
                  </a:lnTo>
                  <a:lnTo>
                    <a:pt x="459" y="69"/>
                  </a:lnTo>
                  <a:lnTo>
                    <a:pt x="497" y="92"/>
                  </a:lnTo>
                  <a:lnTo>
                    <a:pt x="541" y="115"/>
                  </a:lnTo>
                  <a:lnTo>
                    <a:pt x="535" y="129"/>
                  </a:lnTo>
                  <a:lnTo>
                    <a:pt x="539" y="132"/>
                  </a:lnTo>
                  <a:lnTo>
                    <a:pt x="535" y="140"/>
                  </a:lnTo>
                  <a:lnTo>
                    <a:pt x="518" y="148"/>
                  </a:lnTo>
                  <a:lnTo>
                    <a:pt x="526" y="159"/>
                  </a:lnTo>
                  <a:lnTo>
                    <a:pt x="512" y="165"/>
                  </a:lnTo>
                  <a:lnTo>
                    <a:pt x="509" y="171"/>
                  </a:lnTo>
                  <a:lnTo>
                    <a:pt x="511" y="175"/>
                  </a:lnTo>
                  <a:lnTo>
                    <a:pt x="524" y="184"/>
                  </a:lnTo>
                  <a:lnTo>
                    <a:pt x="537" y="177"/>
                  </a:lnTo>
                  <a:lnTo>
                    <a:pt x="541" y="182"/>
                  </a:lnTo>
                  <a:lnTo>
                    <a:pt x="560" y="192"/>
                  </a:lnTo>
                  <a:lnTo>
                    <a:pt x="555" y="202"/>
                  </a:lnTo>
                  <a:lnTo>
                    <a:pt x="570" y="223"/>
                  </a:lnTo>
                  <a:lnTo>
                    <a:pt x="547" y="263"/>
                  </a:lnTo>
                  <a:lnTo>
                    <a:pt x="541" y="267"/>
                  </a:lnTo>
                  <a:lnTo>
                    <a:pt x="553" y="273"/>
                  </a:lnTo>
                  <a:lnTo>
                    <a:pt x="539" y="299"/>
                  </a:lnTo>
                  <a:lnTo>
                    <a:pt x="587" y="326"/>
                  </a:lnTo>
                  <a:lnTo>
                    <a:pt x="493" y="511"/>
                  </a:lnTo>
                  <a:lnTo>
                    <a:pt x="480" y="503"/>
                  </a:lnTo>
                  <a:lnTo>
                    <a:pt x="484" y="497"/>
                  </a:lnTo>
                  <a:lnTo>
                    <a:pt x="449" y="480"/>
                  </a:lnTo>
                  <a:lnTo>
                    <a:pt x="455" y="468"/>
                  </a:lnTo>
                  <a:lnTo>
                    <a:pt x="443" y="463"/>
                  </a:lnTo>
                  <a:lnTo>
                    <a:pt x="390" y="436"/>
                  </a:lnTo>
                  <a:lnTo>
                    <a:pt x="370" y="424"/>
                  </a:lnTo>
                  <a:lnTo>
                    <a:pt x="293" y="459"/>
                  </a:lnTo>
                  <a:lnTo>
                    <a:pt x="292" y="464"/>
                  </a:lnTo>
                  <a:lnTo>
                    <a:pt x="288" y="463"/>
                  </a:lnTo>
                  <a:lnTo>
                    <a:pt x="286" y="461"/>
                  </a:lnTo>
                  <a:lnTo>
                    <a:pt x="286" y="459"/>
                  </a:lnTo>
                  <a:lnTo>
                    <a:pt x="286" y="457"/>
                  </a:lnTo>
                  <a:lnTo>
                    <a:pt x="284" y="455"/>
                  </a:lnTo>
                  <a:lnTo>
                    <a:pt x="284" y="453"/>
                  </a:lnTo>
                  <a:lnTo>
                    <a:pt x="286" y="451"/>
                  </a:lnTo>
                  <a:lnTo>
                    <a:pt x="284" y="441"/>
                  </a:lnTo>
                  <a:lnTo>
                    <a:pt x="282" y="436"/>
                  </a:lnTo>
                  <a:lnTo>
                    <a:pt x="280" y="436"/>
                  </a:lnTo>
                  <a:lnTo>
                    <a:pt x="280" y="432"/>
                  </a:lnTo>
                  <a:lnTo>
                    <a:pt x="282" y="430"/>
                  </a:lnTo>
                  <a:lnTo>
                    <a:pt x="278" y="426"/>
                  </a:lnTo>
                  <a:lnTo>
                    <a:pt x="276" y="424"/>
                  </a:lnTo>
                  <a:lnTo>
                    <a:pt x="274" y="424"/>
                  </a:lnTo>
                  <a:lnTo>
                    <a:pt x="272" y="426"/>
                  </a:lnTo>
                  <a:lnTo>
                    <a:pt x="269" y="426"/>
                  </a:lnTo>
                  <a:lnTo>
                    <a:pt x="269" y="424"/>
                  </a:lnTo>
                  <a:lnTo>
                    <a:pt x="269" y="422"/>
                  </a:lnTo>
                  <a:lnTo>
                    <a:pt x="267" y="420"/>
                  </a:lnTo>
                  <a:lnTo>
                    <a:pt x="265" y="418"/>
                  </a:lnTo>
                  <a:lnTo>
                    <a:pt x="263" y="418"/>
                  </a:lnTo>
                  <a:lnTo>
                    <a:pt x="263" y="420"/>
                  </a:lnTo>
                  <a:lnTo>
                    <a:pt x="261" y="418"/>
                  </a:lnTo>
                  <a:lnTo>
                    <a:pt x="259" y="413"/>
                  </a:lnTo>
                  <a:lnTo>
                    <a:pt x="259" y="411"/>
                  </a:lnTo>
                  <a:lnTo>
                    <a:pt x="261" y="409"/>
                  </a:lnTo>
                  <a:lnTo>
                    <a:pt x="259" y="403"/>
                  </a:lnTo>
                  <a:lnTo>
                    <a:pt x="257" y="399"/>
                  </a:lnTo>
                  <a:lnTo>
                    <a:pt x="257" y="397"/>
                  </a:lnTo>
                  <a:lnTo>
                    <a:pt x="249" y="393"/>
                  </a:lnTo>
                  <a:lnTo>
                    <a:pt x="247" y="395"/>
                  </a:lnTo>
                  <a:lnTo>
                    <a:pt x="247" y="393"/>
                  </a:lnTo>
                  <a:lnTo>
                    <a:pt x="253" y="386"/>
                  </a:lnTo>
                  <a:lnTo>
                    <a:pt x="259" y="382"/>
                  </a:lnTo>
                  <a:lnTo>
                    <a:pt x="261" y="380"/>
                  </a:lnTo>
                  <a:lnTo>
                    <a:pt x="265" y="378"/>
                  </a:lnTo>
                  <a:lnTo>
                    <a:pt x="265" y="376"/>
                  </a:lnTo>
                  <a:lnTo>
                    <a:pt x="263" y="374"/>
                  </a:lnTo>
                  <a:lnTo>
                    <a:pt x="261" y="374"/>
                  </a:lnTo>
                  <a:lnTo>
                    <a:pt x="259" y="376"/>
                  </a:lnTo>
                  <a:lnTo>
                    <a:pt x="257" y="374"/>
                  </a:lnTo>
                  <a:lnTo>
                    <a:pt x="255" y="372"/>
                  </a:lnTo>
                  <a:lnTo>
                    <a:pt x="253" y="372"/>
                  </a:lnTo>
                  <a:lnTo>
                    <a:pt x="245" y="370"/>
                  </a:lnTo>
                  <a:lnTo>
                    <a:pt x="244" y="370"/>
                  </a:lnTo>
                  <a:lnTo>
                    <a:pt x="242" y="370"/>
                  </a:lnTo>
                  <a:lnTo>
                    <a:pt x="240" y="372"/>
                  </a:lnTo>
                  <a:lnTo>
                    <a:pt x="238" y="374"/>
                  </a:lnTo>
                  <a:lnTo>
                    <a:pt x="236" y="380"/>
                  </a:lnTo>
                  <a:lnTo>
                    <a:pt x="238" y="386"/>
                  </a:lnTo>
                  <a:lnTo>
                    <a:pt x="236" y="388"/>
                  </a:lnTo>
                  <a:lnTo>
                    <a:pt x="230" y="382"/>
                  </a:lnTo>
                  <a:lnTo>
                    <a:pt x="224" y="372"/>
                  </a:lnTo>
                  <a:lnTo>
                    <a:pt x="221" y="363"/>
                  </a:lnTo>
                  <a:lnTo>
                    <a:pt x="221" y="359"/>
                  </a:lnTo>
                  <a:lnTo>
                    <a:pt x="222" y="359"/>
                  </a:lnTo>
                  <a:lnTo>
                    <a:pt x="221" y="355"/>
                  </a:lnTo>
                  <a:lnTo>
                    <a:pt x="221" y="353"/>
                  </a:lnTo>
                  <a:lnTo>
                    <a:pt x="219" y="351"/>
                  </a:lnTo>
                  <a:lnTo>
                    <a:pt x="215" y="347"/>
                  </a:lnTo>
                  <a:lnTo>
                    <a:pt x="213" y="344"/>
                  </a:lnTo>
                  <a:lnTo>
                    <a:pt x="207" y="344"/>
                  </a:lnTo>
                  <a:lnTo>
                    <a:pt x="203" y="344"/>
                  </a:lnTo>
                  <a:lnTo>
                    <a:pt x="201" y="342"/>
                  </a:lnTo>
                  <a:lnTo>
                    <a:pt x="197" y="338"/>
                  </a:lnTo>
                  <a:lnTo>
                    <a:pt x="197" y="336"/>
                  </a:lnTo>
                  <a:lnTo>
                    <a:pt x="203" y="336"/>
                  </a:lnTo>
                  <a:lnTo>
                    <a:pt x="207" y="336"/>
                  </a:lnTo>
                  <a:lnTo>
                    <a:pt x="211" y="336"/>
                  </a:lnTo>
                  <a:lnTo>
                    <a:pt x="221" y="332"/>
                  </a:lnTo>
                  <a:lnTo>
                    <a:pt x="221" y="328"/>
                  </a:lnTo>
                  <a:lnTo>
                    <a:pt x="219" y="328"/>
                  </a:lnTo>
                  <a:lnTo>
                    <a:pt x="217" y="330"/>
                  </a:lnTo>
                  <a:lnTo>
                    <a:pt x="215" y="330"/>
                  </a:lnTo>
                  <a:lnTo>
                    <a:pt x="213" y="332"/>
                  </a:lnTo>
                  <a:lnTo>
                    <a:pt x="201" y="330"/>
                  </a:lnTo>
                  <a:lnTo>
                    <a:pt x="196" y="330"/>
                  </a:lnTo>
                  <a:lnTo>
                    <a:pt x="192" y="332"/>
                  </a:lnTo>
                  <a:lnTo>
                    <a:pt x="190" y="332"/>
                  </a:lnTo>
                  <a:lnTo>
                    <a:pt x="182" y="330"/>
                  </a:lnTo>
                  <a:lnTo>
                    <a:pt x="180" y="328"/>
                  </a:lnTo>
                  <a:lnTo>
                    <a:pt x="176" y="326"/>
                  </a:lnTo>
                  <a:lnTo>
                    <a:pt x="176" y="324"/>
                  </a:lnTo>
                  <a:lnTo>
                    <a:pt x="174" y="324"/>
                  </a:lnTo>
                  <a:lnTo>
                    <a:pt x="172" y="328"/>
                  </a:lnTo>
                  <a:lnTo>
                    <a:pt x="171" y="330"/>
                  </a:lnTo>
                  <a:lnTo>
                    <a:pt x="172" y="330"/>
                  </a:lnTo>
                  <a:lnTo>
                    <a:pt x="174" y="330"/>
                  </a:lnTo>
                  <a:lnTo>
                    <a:pt x="176" y="332"/>
                  </a:lnTo>
                  <a:lnTo>
                    <a:pt x="186" y="336"/>
                  </a:lnTo>
                  <a:lnTo>
                    <a:pt x="186" y="340"/>
                  </a:lnTo>
                  <a:lnTo>
                    <a:pt x="182" y="342"/>
                  </a:lnTo>
                  <a:lnTo>
                    <a:pt x="176" y="342"/>
                  </a:lnTo>
                  <a:lnTo>
                    <a:pt x="172" y="340"/>
                  </a:lnTo>
                  <a:lnTo>
                    <a:pt x="171" y="340"/>
                  </a:lnTo>
                  <a:lnTo>
                    <a:pt x="163" y="338"/>
                  </a:lnTo>
                  <a:lnTo>
                    <a:pt x="157" y="338"/>
                  </a:lnTo>
                  <a:lnTo>
                    <a:pt x="155" y="340"/>
                  </a:lnTo>
                  <a:lnTo>
                    <a:pt x="149" y="340"/>
                  </a:lnTo>
                  <a:lnTo>
                    <a:pt x="144" y="342"/>
                  </a:lnTo>
                  <a:lnTo>
                    <a:pt x="142" y="340"/>
                  </a:lnTo>
                  <a:lnTo>
                    <a:pt x="142" y="334"/>
                  </a:lnTo>
                  <a:lnTo>
                    <a:pt x="142" y="332"/>
                  </a:lnTo>
                  <a:lnTo>
                    <a:pt x="144" y="332"/>
                  </a:lnTo>
                  <a:lnTo>
                    <a:pt x="146" y="332"/>
                  </a:lnTo>
                  <a:lnTo>
                    <a:pt x="149" y="332"/>
                  </a:lnTo>
                  <a:lnTo>
                    <a:pt x="151" y="332"/>
                  </a:lnTo>
                  <a:lnTo>
                    <a:pt x="155" y="332"/>
                  </a:lnTo>
                  <a:lnTo>
                    <a:pt x="157" y="330"/>
                  </a:lnTo>
                  <a:lnTo>
                    <a:pt x="155" y="330"/>
                  </a:lnTo>
                  <a:lnTo>
                    <a:pt x="153" y="328"/>
                  </a:lnTo>
                  <a:lnTo>
                    <a:pt x="151" y="328"/>
                  </a:lnTo>
                  <a:lnTo>
                    <a:pt x="149" y="328"/>
                  </a:lnTo>
                  <a:lnTo>
                    <a:pt x="148" y="328"/>
                  </a:lnTo>
                  <a:lnTo>
                    <a:pt x="146" y="324"/>
                  </a:lnTo>
                  <a:lnTo>
                    <a:pt x="146" y="322"/>
                  </a:lnTo>
                  <a:lnTo>
                    <a:pt x="148" y="321"/>
                  </a:lnTo>
                  <a:lnTo>
                    <a:pt x="148" y="319"/>
                  </a:lnTo>
                  <a:lnTo>
                    <a:pt x="157" y="313"/>
                  </a:lnTo>
                  <a:lnTo>
                    <a:pt x="161" y="311"/>
                  </a:lnTo>
                  <a:lnTo>
                    <a:pt x="163" y="313"/>
                  </a:lnTo>
                  <a:lnTo>
                    <a:pt x="167" y="315"/>
                  </a:lnTo>
                  <a:lnTo>
                    <a:pt x="167" y="317"/>
                  </a:lnTo>
                  <a:lnTo>
                    <a:pt x="169" y="321"/>
                  </a:lnTo>
                  <a:lnTo>
                    <a:pt x="174" y="321"/>
                  </a:lnTo>
                  <a:lnTo>
                    <a:pt x="180" y="321"/>
                  </a:lnTo>
                  <a:lnTo>
                    <a:pt x="182" y="319"/>
                  </a:lnTo>
                  <a:lnTo>
                    <a:pt x="192" y="322"/>
                  </a:lnTo>
                  <a:lnTo>
                    <a:pt x="196" y="324"/>
                  </a:lnTo>
                  <a:lnTo>
                    <a:pt x="207" y="324"/>
                  </a:lnTo>
                  <a:lnTo>
                    <a:pt x="211" y="324"/>
                  </a:lnTo>
                  <a:lnTo>
                    <a:pt x="211" y="326"/>
                  </a:lnTo>
                  <a:lnTo>
                    <a:pt x="213" y="326"/>
                  </a:lnTo>
                  <a:lnTo>
                    <a:pt x="217" y="326"/>
                  </a:lnTo>
                  <a:lnTo>
                    <a:pt x="217" y="324"/>
                  </a:lnTo>
                  <a:lnTo>
                    <a:pt x="215" y="322"/>
                  </a:lnTo>
                  <a:lnTo>
                    <a:pt x="213" y="322"/>
                  </a:lnTo>
                  <a:lnTo>
                    <a:pt x="213" y="321"/>
                  </a:lnTo>
                  <a:lnTo>
                    <a:pt x="215" y="317"/>
                  </a:lnTo>
                  <a:lnTo>
                    <a:pt x="217" y="317"/>
                  </a:lnTo>
                  <a:lnTo>
                    <a:pt x="219" y="317"/>
                  </a:lnTo>
                  <a:lnTo>
                    <a:pt x="221" y="315"/>
                  </a:lnTo>
                  <a:lnTo>
                    <a:pt x="219" y="315"/>
                  </a:lnTo>
                  <a:lnTo>
                    <a:pt x="217" y="315"/>
                  </a:lnTo>
                  <a:lnTo>
                    <a:pt x="213" y="317"/>
                  </a:lnTo>
                  <a:lnTo>
                    <a:pt x="211" y="319"/>
                  </a:lnTo>
                  <a:lnTo>
                    <a:pt x="209" y="319"/>
                  </a:lnTo>
                  <a:lnTo>
                    <a:pt x="205" y="317"/>
                  </a:lnTo>
                  <a:lnTo>
                    <a:pt x="207" y="317"/>
                  </a:lnTo>
                  <a:lnTo>
                    <a:pt x="209" y="315"/>
                  </a:lnTo>
                  <a:lnTo>
                    <a:pt x="211" y="313"/>
                  </a:lnTo>
                  <a:lnTo>
                    <a:pt x="215" y="311"/>
                  </a:lnTo>
                  <a:lnTo>
                    <a:pt x="217" y="311"/>
                  </a:lnTo>
                  <a:lnTo>
                    <a:pt x="219" y="311"/>
                  </a:lnTo>
                  <a:lnTo>
                    <a:pt x="219" y="309"/>
                  </a:lnTo>
                  <a:lnTo>
                    <a:pt x="213" y="311"/>
                  </a:lnTo>
                  <a:lnTo>
                    <a:pt x="209" y="311"/>
                  </a:lnTo>
                  <a:lnTo>
                    <a:pt x="205" y="311"/>
                  </a:lnTo>
                  <a:lnTo>
                    <a:pt x="203" y="311"/>
                  </a:lnTo>
                  <a:lnTo>
                    <a:pt x="201" y="311"/>
                  </a:lnTo>
                  <a:lnTo>
                    <a:pt x="199" y="311"/>
                  </a:lnTo>
                  <a:lnTo>
                    <a:pt x="196" y="311"/>
                  </a:lnTo>
                  <a:lnTo>
                    <a:pt x="192" y="309"/>
                  </a:lnTo>
                  <a:lnTo>
                    <a:pt x="192" y="307"/>
                  </a:lnTo>
                  <a:lnTo>
                    <a:pt x="192" y="305"/>
                  </a:lnTo>
                  <a:lnTo>
                    <a:pt x="194" y="305"/>
                  </a:lnTo>
                  <a:lnTo>
                    <a:pt x="199" y="303"/>
                  </a:lnTo>
                  <a:lnTo>
                    <a:pt x="201" y="303"/>
                  </a:lnTo>
                  <a:lnTo>
                    <a:pt x="205" y="301"/>
                  </a:lnTo>
                  <a:lnTo>
                    <a:pt x="207" y="301"/>
                  </a:lnTo>
                  <a:lnTo>
                    <a:pt x="213" y="301"/>
                  </a:lnTo>
                  <a:lnTo>
                    <a:pt x="213" y="299"/>
                  </a:lnTo>
                  <a:lnTo>
                    <a:pt x="213" y="297"/>
                  </a:lnTo>
                  <a:lnTo>
                    <a:pt x="213" y="296"/>
                  </a:lnTo>
                  <a:lnTo>
                    <a:pt x="213" y="297"/>
                  </a:lnTo>
                  <a:lnTo>
                    <a:pt x="211" y="297"/>
                  </a:lnTo>
                  <a:lnTo>
                    <a:pt x="207" y="297"/>
                  </a:lnTo>
                  <a:lnTo>
                    <a:pt x="205" y="299"/>
                  </a:lnTo>
                  <a:lnTo>
                    <a:pt x="203" y="299"/>
                  </a:lnTo>
                  <a:lnTo>
                    <a:pt x="203" y="297"/>
                  </a:lnTo>
                  <a:lnTo>
                    <a:pt x="203" y="296"/>
                  </a:lnTo>
                  <a:lnTo>
                    <a:pt x="201" y="296"/>
                  </a:lnTo>
                  <a:lnTo>
                    <a:pt x="199" y="297"/>
                  </a:lnTo>
                  <a:lnTo>
                    <a:pt x="197" y="297"/>
                  </a:lnTo>
                  <a:lnTo>
                    <a:pt x="196" y="296"/>
                  </a:lnTo>
                  <a:lnTo>
                    <a:pt x="196" y="294"/>
                  </a:lnTo>
                  <a:lnTo>
                    <a:pt x="196" y="292"/>
                  </a:lnTo>
                  <a:lnTo>
                    <a:pt x="194" y="292"/>
                  </a:lnTo>
                  <a:lnTo>
                    <a:pt x="190" y="292"/>
                  </a:lnTo>
                  <a:lnTo>
                    <a:pt x="188" y="294"/>
                  </a:lnTo>
                  <a:lnTo>
                    <a:pt x="182" y="294"/>
                  </a:lnTo>
                  <a:lnTo>
                    <a:pt x="182" y="292"/>
                  </a:lnTo>
                  <a:lnTo>
                    <a:pt x="180" y="292"/>
                  </a:lnTo>
                  <a:lnTo>
                    <a:pt x="180" y="290"/>
                  </a:lnTo>
                  <a:lnTo>
                    <a:pt x="176" y="288"/>
                  </a:lnTo>
                  <a:lnTo>
                    <a:pt x="174" y="288"/>
                  </a:lnTo>
                  <a:lnTo>
                    <a:pt x="172" y="288"/>
                  </a:lnTo>
                  <a:lnTo>
                    <a:pt x="172" y="286"/>
                  </a:lnTo>
                  <a:lnTo>
                    <a:pt x="172" y="280"/>
                  </a:lnTo>
                  <a:lnTo>
                    <a:pt x="174" y="278"/>
                  </a:lnTo>
                  <a:lnTo>
                    <a:pt x="180" y="280"/>
                  </a:lnTo>
                  <a:lnTo>
                    <a:pt x="182" y="282"/>
                  </a:lnTo>
                  <a:lnTo>
                    <a:pt x="188" y="282"/>
                  </a:lnTo>
                  <a:lnTo>
                    <a:pt x="190" y="282"/>
                  </a:lnTo>
                  <a:lnTo>
                    <a:pt x="197" y="284"/>
                  </a:lnTo>
                  <a:lnTo>
                    <a:pt x="201" y="286"/>
                  </a:lnTo>
                  <a:lnTo>
                    <a:pt x="205" y="286"/>
                  </a:lnTo>
                  <a:lnTo>
                    <a:pt x="211" y="284"/>
                  </a:lnTo>
                  <a:lnTo>
                    <a:pt x="213" y="282"/>
                  </a:lnTo>
                  <a:lnTo>
                    <a:pt x="213" y="280"/>
                  </a:lnTo>
                  <a:lnTo>
                    <a:pt x="209" y="278"/>
                  </a:lnTo>
                  <a:lnTo>
                    <a:pt x="207" y="278"/>
                  </a:lnTo>
                  <a:lnTo>
                    <a:pt x="205" y="280"/>
                  </a:lnTo>
                  <a:lnTo>
                    <a:pt x="203" y="282"/>
                  </a:lnTo>
                  <a:lnTo>
                    <a:pt x="201" y="282"/>
                  </a:lnTo>
                  <a:lnTo>
                    <a:pt x="197" y="280"/>
                  </a:lnTo>
                  <a:lnTo>
                    <a:pt x="188" y="276"/>
                  </a:lnTo>
                  <a:lnTo>
                    <a:pt x="188" y="274"/>
                  </a:lnTo>
                  <a:lnTo>
                    <a:pt x="188" y="267"/>
                  </a:lnTo>
                  <a:lnTo>
                    <a:pt x="184" y="265"/>
                  </a:lnTo>
                  <a:lnTo>
                    <a:pt x="182" y="265"/>
                  </a:lnTo>
                  <a:lnTo>
                    <a:pt x="180" y="267"/>
                  </a:lnTo>
                  <a:lnTo>
                    <a:pt x="178" y="267"/>
                  </a:lnTo>
                  <a:lnTo>
                    <a:pt x="178" y="269"/>
                  </a:lnTo>
                  <a:lnTo>
                    <a:pt x="176" y="269"/>
                  </a:lnTo>
                  <a:lnTo>
                    <a:pt x="174" y="269"/>
                  </a:lnTo>
                  <a:lnTo>
                    <a:pt x="172" y="267"/>
                  </a:lnTo>
                  <a:lnTo>
                    <a:pt x="172" y="265"/>
                  </a:lnTo>
                  <a:lnTo>
                    <a:pt x="174" y="263"/>
                  </a:lnTo>
                  <a:lnTo>
                    <a:pt x="174" y="261"/>
                  </a:lnTo>
                  <a:lnTo>
                    <a:pt x="176" y="261"/>
                  </a:lnTo>
                  <a:lnTo>
                    <a:pt x="178" y="259"/>
                  </a:lnTo>
                  <a:lnTo>
                    <a:pt x="180" y="261"/>
                  </a:lnTo>
                  <a:lnTo>
                    <a:pt x="180" y="263"/>
                  </a:lnTo>
                  <a:lnTo>
                    <a:pt x="182" y="263"/>
                  </a:lnTo>
                  <a:lnTo>
                    <a:pt x="184" y="259"/>
                  </a:lnTo>
                  <a:lnTo>
                    <a:pt x="184" y="257"/>
                  </a:lnTo>
                  <a:lnTo>
                    <a:pt x="184" y="253"/>
                  </a:lnTo>
                  <a:lnTo>
                    <a:pt x="186" y="251"/>
                  </a:lnTo>
                  <a:lnTo>
                    <a:pt x="192" y="250"/>
                  </a:lnTo>
                  <a:lnTo>
                    <a:pt x="197" y="244"/>
                  </a:lnTo>
                  <a:lnTo>
                    <a:pt x="197" y="242"/>
                  </a:lnTo>
                  <a:lnTo>
                    <a:pt x="197" y="240"/>
                  </a:lnTo>
                  <a:lnTo>
                    <a:pt x="190" y="240"/>
                  </a:lnTo>
                  <a:lnTo>
                    <a:pt x="184" y="242"/>
                  </a:lnTo>
                  <a:lnTo>
                    <a:pt x="180" y="244"/>
                  </a:lnTo>
                  <a:lnTo>
                    <a:pt x="180" y="246"/>
                  </a:lnTo>
                  <a:lnTo>
                    <a:pt x="178" y="246"/>
                  </a:lnTo>
                  <a:lnTo>
                    <a:pt x="174" y="246"/>
                  </a:lnTo>
                  <a:lnTo>
                    <a:pt x="171" y="246"/>
                  </a:lnTo>
                  <a:lnTo>
                    <a:pt x="169" y="242"/>
                  </a:lnTo>
                  <a:lnTo>
                    <a:pt x="167" y="242"/>
                  </a:lnTo>
                  <a:lnTo>
                    <a:pt x="167" y="240"/>
                  </a:lnTo>
                  <a:lnTo>
                    <a:pt x="169" y="238"/>
                  </a:lnTo>
                  <a:lnTo>
                    <a:pt x="171" y="236"/>
                  </a:lnTo>
                  <a:lnTo>
                    <a:pt x="171" y="234"/>
                  </a:lnTo>
                  <a:lnTo>
                    <a:pt x="169" y="232"/>
                  </a:lnTo>
                  <a:lnTo>
                    <a:pt x="165" y="234"/>
                  </a:lnTo>
                  <a:lnTo>
                    <a:pt x="163" y="236"/>
                  </a:lnTo>
                  <a:lnTo>
                    <a:pt x="163" y="238"/>
                  </a:lnTo>
                  <a:lnTo>
                    <a:pt x="161" y="240"/>
                  </a:lnTo>
                  <a:lnTo>
                    <a:pt x="159" y="240"/>
                  </a:lnTo>
                  <a:lnTo>
                    <a:pt x="159" y="238"/>
                  </a:lnTo>
                  <a:lnTo>
                    <a:pt x="159" y="236"/>
                  </a:lnTo>
                  <a:lnTo>
                    <a:pt x="157" y="236"/>
                  </a:lnTo>
                  <a:lnTo>
                    <a:pt x="159" y="234"/>
                  </a:lnTo>
                  <a:lnTo>
                    <a:pt x="161" y="232"/>
                  </a:lnTo>
                  <a:lnTo>
                    <a:pt x="157" y="230"/>
                  </a:lnTo>
                  <a:lnTo>
                    <a:pt x="155" y="232"/>
                  </a:lnTo>
                  <a:lnTo>
                    <a:pt x="151" y="238"/>
                  </a:lnTo>
                  <a:lnTo>
                    <a:pt x="144" y="238"/>
                  </a:lnTo>
                  <a:lnTo>
                    <a:pt x="140" y="234"/>
                  </a:lnTo>
                  <a:lnTo>
                    <a:pt x="142" y="230"/>
                  </a:lnTo>
                  <a:lnTo>
                    <a:pt x="144" y="228"/>
                  </a:lnTo>
                  <a:lnTo>
                    <a:pt x="144" y="226"/>
                  </a:lnTo>
                  <a:lnTo>
                    <a:pt x="142" y="225"/>
                  </a:lnTo>
                  <a:lnTo>
                    <a:pt x="140" y="228"/>
                  </a:lnTo>
                  <a:lnTo>
                    <a:pt x="140" y="230"/>
                  </a:lnTo>
                  <a:lnTo>
                    <a:pt x="136" y="232"/>
                  </a:lnTo>
                  <a:lnTo>
                    <a:pt x="136" y="230"/>
                  </a:lnTo>
                  <a:lnTo>
                    <a:pt x="136" y="228"/>
                  </a:lnTo>
                  <a:lnTo>
                    <a:pt x="144" y="217"/>
                  </a:lnTo>
                  <a:lnTo>
                    <a:pt x="146" y="215"/>
                  </a:lnTo>
                  <a:lnTo>
                    <a:pt x="149" y="211"/>
                  </a:lnTo>
                  <a:lnTo>
                    <a:pt x="151" y="207"/>
                  </a:lnTo>
                  <a:lnTo>
                    <a:pt x="149" y="205"/>
                  </a:lnTo>
                  <a:lnTo>
                    <a:pt x="148" y="207"/>
                  </a:lnTo>
                  <a:lnTo>
                    <a:pt x="142" y="215"/>
                  </a:lnTo>
                  <a:lnTo>
                    <a:pt x="136" y="219"/>
                  </a:lnTo>
                  <a:lnTo>
                    <a:pt x="134" y="221"/>
                  </a:lnTo>
                  <a:lnTo>
                    <a:pt x="134" y="226"/>
                  </a:lnTo>
                  <a:lnTo>
                    <a:pt x="130" y="232"/>
                  </a:lnTo>
                  <a:lnTo>
                    <a:pt x="128" y="234"/>
                  </a:lnTo>
                  <a:lnTo>
                    <a:pt x="126" y="234"/>
                  </a:lnTo>
                  <a:lnTo>
                    <a:pt x="124" y="232"/>
                  </a:lnTo>
                  <a:lnTo>
                    <a:pt x="126" y="228"/>
                  </a:lnTo>
                  <a:lnTo>
                    <a:pt x="124" y="223"/>
                  </a:lnTo>
                  <a:lnTo>
                    <a:pt x="124" y="221"/>
                  </a:lnTo>
                  <a:lnTo>
                    <a:pt x="119" y="225"/>
                  </a:lnTo>
                  <a:lnTo>
                    <a:pt x="119" y="226"/>
                  </a:lnTo>
                  <a:lnTo>
                    <a:pt x="119" y="228"/>
                  </a:lnTo>
                  <a:lnTo>
                    <a:pt x="121" y="228"/>
                  </a:lnTo>
                  <a:lnTo>
                    <a:pt x="119" y="232"/>
                  </a:lnTo>
                  <a:lnTo>
                    <a:pt x="117" y="232"/>
                  </a:lnTo>
                  <a:lnTo>
                    <a:pt x="115" y="232"/>
                  </a:lnTo>
                  <a:lnTo>
                    <a:pt x="113" y="230"/>
                  </a:lnTo>
                  <a:lnTo>
                    <a:pt x="111" y="228"/>
                  </a:lnTo>
                  <a:lnTo>
                    <a:pt x="109" y="226"/>
                  </a:lnTo>
                  <a:lnTo>
                    <a:pt x="107" y="226"/>
                  </a:lnTo>
                  <a:lnTo>
                    <a:pt x="98" y="226"/>
                  </a:lnTo>
                  <a:lnTo>
                    <a:pt x="96" y="225"/>
                  </a:lnTo>
                  <a:lnTo>
                    <a:pt x="94" y="223"/>
                  </a:lnTo>
                  <a:lnTo>
                    <a:pt x="94" y="221"/>
                  </a:lnTo>
                  <a:lnTo>
                    <a:pt x="94" y="219"/>
                  </a:lnTo>
                  <a:lnTo>
                    <a:pt x="96" y="217"/>
                  </a:lnTo>
                  <a:lnTo>
                    <a:pt x="103" y="211"/>
                  </a:lnTo>
                  <a:lnTo>
                    <a:pt x="105" y="209"/>
                  </a:lnTo>
                  <a:lnTo>
                    <a:pt x="107" y="207"/>
                  </a:lnTo>
                  <a:lnTo>
                    <a:pt x="113" y="205"/>
                  </a:lnTo>
                  <a:lnTo>
                    <a:pt x="121" y="200"/>
                  </a:lnTo>
                  <a:lnTo>
                    <a:pt x="123" y="200"/>
                  </a:lnTo>
                  <a:lnTo>
                    <a:pt x="123" y="196"/>
                  </a:lnTo>
                  <a:lnTo>
                    <a:pt x="123" y="194"/>
                  </a:lnTo>
                  <a:lnTo>
                    <a:pt x="121" y="194"/>
                  </a:lnTo>
                  <a:lnTo>
                    <a:pt x="121" y="196"/>
                  </a:lnTo>
                  <a:lnTo>
                    <a:pt x="119" y="196"/>
                  </a:lnTo>
                  <a:lnTo>
                    <a:pt x="113" y="200"/>
                  </a:lnTo>
                  <a:lnTo>
                    <a:pt x="111" y="198"/>
                  </a:lnTo>
                  <a:lnTo>
                    <a:pt x="113" y="194"/>
                  </a:lnTo>
                  <a:lnTo>
                    <a:pt x="113" y="190"/>
                  </a:lnTo>
                  <a:lnTo>
                    <a:pt x="113" y="188"/>
                  </a:lnTo>
                  <a:lnTo>
                    <a:pt x="111" y="188"/>
                  </a:lnTo>
                  <a:lnTo>
                    <a:pt x="109" y="192"/>
                  </a:lnTo>
                  <a:lnTo>
                    <a:pt x="105" y="196"/>
                  </a:lnTo>
                  <a:lnTo>
                    <a:pt x="101" y="198"/>
                  </a:lnTo>
                  <a:lnTo>
                    <a:pt x="100" y="200"/>
                  </a:lnTo>
                  <a:lnTo>
                    <a:pt x="98" y="202"/>
                  </a:lnTo>
                  <a:lnTo>
                    <a:pt x="96" y="200"/>
                  </a:lnTo>
                  <a:lnTo>
                    <a:pt x="94" y="202"/>
                  </a:lnTo>
                  <a:lnTo>
                    <a:pt x="90" y="207"/>
                  </a:lnTo>
                  <a:lnTo>
                    <a:pt x="86" y="209"/>
                  </a:lnTo>
                  <a:lnTo>
                    <a:pt x="82" y="213"/>
                  </a:lnTo>
                  <a:lnTo>
                    <a:pt x="80" y="211"/>
                  </a:lnTo>
                  <a:lnTo>
                    <a:pt x="78" y="211"/>
                  </a:lnTo>
                  <a:lnTo>
                    <a:pt x="80" y="209"/>
                  </a:lnTo>
                  <a:lnTo>
                    <a:pt x="78" y="207"/>
                  </a:lnTo>
                  <a:lnTo>
                    <a:pt x="76" y="209"/>
                  </a:lnTo>
                  <a:lnTo>
                    <a:pt x="75" y="209"/>
                  </a:lnTo>
                  <a:lnTo>
                    <a:pt x="75" y="211"/>
                  </a:lnTo>
                  <a:lnTo>
                    <a:pt x="75" y="213"/>
                  </a:lnTo>
                  <a:lnTo>
                    <a:pt x="76" y="213"/>
                  </a:lnTo>
                  <a:lnTo>
                    <a:pt x="78" y="215"/>
                  </a:lnTo>
                  <a:lnTo>
                    <a:pt x="78" y="217"/>
                  </a:lnTo>
                  <a:lnTo>
                    <a:pt x="76" y="219"/>
                  </a:lnTo>
                  <a:lnTo>
                    <a:pt x="71" y="225"/>
                  </a:lnTo>
                  <a:lnTo>
                    <a:pt x="71" y="226"/>
                  </a:lnTo>
                  <a:lnTo>
                    <a:pt x="73" y="226"/>
                  </a:lnTo>
                  <a:lnTo>
                    <a:pt x="76" y="225"/>
                  </a:lnTo>
                  <a:lnTo>
                    <a:pt x="82" y="221"/>
                  </a:lnTo>
                  <a:lnTo>
                    <a:pt x="86" y="221"/>
                  </a:lnTo>
                  <a:lnTo>
                    <a:pt x="90" y="225"/>
                  </a:lnTo>
                  <a:lnTo>
                    <a:pt x="92" y="226"/>
                  </a:lnTo>
                  <a:lnTo>
                    <a:pt x="92" y="228"/>
                  </a:lnTo>
                  <a:lnTo>
                    <a:pt x="88" y="236"/>
                  </a:lnTo>
                  <a:lnTo>
                    <a:pt x="86" y="238"/>
                  </a:lnTo>
                  <a:lnTo>
                    <a:pt x="80" y="242"/>
                  </a:lnTo>
                  <a:lnTo>
                    <a:pt x="73" y="242"/>
                  </a:lnTo>
                  <a:lnTo>
                    <a:pt x="73" y="240"/>
                  </a:lnTo>
                  <a:lnTo>
                    <a:pt x="67" y="242"/>
                  </a:lnTo>
                  <a:lnTo>
                    <a:pt x="65" y="244"/>
                  </a:lnTo>
                  <a:lnTo>
                    <a:pt x="63" y="246"/>
                  </a:lnTo>
                  <a:lnTo>
                    <a:pt x="59" y="248"/>
                  </a:lnTo>
                  <a:lnTo>
                    <a:pt x="59" y="250"/>
                  </a:lnTo>
                  <a:lnTo>
                    <a:pt x="59" y="251"/>
                  </a:lnTo>
                  <a:lnTo>
                    <a:pt x="61" y="251"/>
                  </a:lnTo>
                  <a:lnTo>
                    <a:pt x="65" y="253"/>
                  </a:lnTo>
                  <a:lnTo>
                    <a:pt x="65" y="251"/>
                  </a:lnTo>
                  <a:lnTo>
                    <a:pt x="67" y="250"/>
                  </a:lnTo>
                  <a:lnTo>
                    <a:pt x="73" y="248"/>
                  </a:lnTo>
                  <a:lnTo>
                    <a:pt x="80" y="246"/>
                  </a:lnTo>
                  <a:lnTo>
                    <a:pt x="82" y="246"/>
                  </a:lnTo>
                  <a:lnTo>
                    <a:pt x="82" y="259"/>
                  </a:lnTo>
                  <a:lnTo>
                    <a:pt x="82" y="261"/>
                  </a:lnTo>
                  <a:lnTo>
                    <a:pt x="80" y="263"/>
                  </a:lnTo>
                  <a:lnTo>
                    <a:pt x="80" y="265"/>
                  </a:lnTo>
                  <a:lnTo>
                    <a:pt x="80" y="269"/>
                  </a:lnTo>
                  <a:lnTo>
                    <a:pt x="71" y="278"/>
                  </a:lnTo>
                  <a:lnTo>
                    <a:pt x="63" y="286"/>
                  </a:lnTo>
                  <a:lnTo>
                    <a:pt x="59" y="284"/>
                  </a:lnTo>
                  <a:lnTo>
                    <a:pt x="57" y="282"/>
                  </a:lnTo>
                  <a:lnTo>
                    <a:pt x="57" y="280"/>
                  </a:lnTo>
                  <a:lnTo>
                    <a:pt x="57" y="278"/>
                  </a:lnTo>
                  <a:lnTo>
                    <a:pt x="59" y="276"/>
                  </a:lnTo>
                  <a:lnTo>
                    <a:pt x="57" y="274"/>
                  </a:lnTo>
                  <a:lnTo>
                    <a:pt x="57" y="273"/>
                  </a:lnTo>
                  <a:lnTo>
                    <a:pt x="55" y="273"/>
                  </a:lnTo>
                  <a:lnTo>
                    <a:pt x="53" y="274"/>
                  </a:lnTo>
                  <a:lnTo>
                    <a:pt x="53" y="276"/>
                  </a:lnTo>
                  <a:lnTo>
                    <a:pt x="46" y="278"/>
                  </a:lnTo>
                  <a:lnTo>
                    <a:pt x="44" y="278"/>
                  </a:lnTo>
                  <a:lnTo>
                    <a:pt x="44" y="276"/>
                  </a:lnTo>
                  <a:lnTo>
                    <a:pt x="38" y="280"/>
                  </a:lnTo>
                  <a:lnTo>
                    <a:pt x="40" y="282"/>
                  </a:lnTo>
                  <a:lnTo>
                    <a:pt x="46" y="280"/>
                  </a:lnTo>
                  <a:lnTo>
                    <a:pt x="50" y="282"/>
                  </a:lnTo>
                  <a:lnTo>
                    <a:pt x="51" y="284"/>
                  </a:lnTo>
                  <a:lnTo>
                    <a:pt x="50" y="284"/>
                  </a:lnTo>
                  <a:lnTo>
                    <a:pt x="48" y="284"/>
                  </a:lnTo>
                  <a:lnTo>
                    <a:pt x="46" y="286"/>
                  </a:lnTo>
                  <a:lnTo>
                    <a:pt x="48" y="288"/>
                  </a:lnTo>
                  <a:lnTo>
                    <a:pt x="50" y="290"/>
                  </a:lnTo>
                  <a:lnTo>
                    <a:pt x="51" y="288"/>
                  </a:lnTo>
                  <a:lnTo>
                    <a:pt x="51" y="286"/>
                  </a:lnTo>
                  <a:lnTo>
                    <a:pt x="53" y="286"/>
                  </a:lnTo>
                  <a:lnTo>
                    <a:pt x="53" y="292"/>
                  </a:lnTo>
                  <a:lnTo>
                    <a:pt x="51" y="294"/>
                  </a:lnTo>
                  <a:lnTo>
                    <a:pt x="50" y="294"/>
                  </a:lnTo>
                  <a:lnTo>
                    <a:pt x="48" y="296"/>
                  </a:lnTo>
                  <a:lnTo>
                    <a:pt x="51" y="297"/>
                  </a:lnTo>
                  <a:lnTo>
                    <a:pt x="53" y="296"/>
                  </a:lnTo>
                  <a:lnTo>
                    <a:pt x="53" y="294"/>
                  </a:lnTo>
                  <a:lnTo>
                    <a:pt x="55" y="294"/>
                  </a:lnTo>
                  <a:lnTo>
                    <a:pt x="57" y="299"/>
                  </a:lnTo>
                  <a:lnTo>
                    <a:pt x="55" y="299"/>
                  </a:lnTo>
                  <a:lnTo>
                    <a:pt x="53" y="301"/>
                  </a:lnTo>
                  <a:lnTo>
                    <a:pt x="51" y="299"/>
                  </a:lnTo>
                  <a:lnTo>
                    <a:pt x="48" y="301"/>
                  </a:lnTo>
                  <a:lnTo>
                    <a:pt x="42" y="307"/>
                  </a:lnTo>
                  <a:lnTo>
                    <a:pt x="44" y="309"/>
                  </a:lnTo>
                  <a:lnTo>
                    <a:pt x="48" y="307"/>
                  </a:lnTo>
                  <a:lnTo>
                    <a:pt x="50" y="305"/>
                  </a:lnTo>
                  <a:lnTo>
                    <a:pt x="51" y="305"/>
                  </a:lnTo>
                  <a:lnTo>
                    <a:pt x="57" y="305"/>
                  </a:lnTo>
                  <a:lnTo>
                    <a:pt x="59" y="307"/>
                  </a:lnTo>
                  <a:lnTo>
                    <a:pt x="59" y="309"/>
                  </a:lnTo>
                  <a:lnTo>
                    <a:pt x="59" y="311"/>
                  </a:lnTo>
                  <a:lnTo>
                    <a:pt x="57" y="313"/>
                  </a:lnTo>
                  <a:lnTo>
                    <a:pt x="50" y="313"/>
                  </a:lnTo>
                  <a:lnTo>
                    <a:pt x="48" y="313"/>
                  </a:lnTo>
                  <a:lnTo>
                    <a:pt x="46" y="315"/>
                  </a:lnTo>
                  <a:lnTo>
                    <a:pt x="44" y="319"/>
                  </a:lnTo>
                  <a:lnTo>
                    <a:pt x="44" y="321"/>
                  </a:lnTo>
                  <a:lnTo>
                    <a:pt x="51" y="319"/>
                  </a:lnTo>
                  <a:lnTo>
                    <a:pt x="55" y="317"/>
                  </a:lnTo>
                  <a:lnTo>
                    <a:pt x="57" y="317"/>
                  </a:lnTo>
                  <a:lnTo>
                    <a:pt x="59" y="317"/>
                  </a:lnTo>
                  <a:lnTo>
                    <a:pt x="59" y="319"/>
                  </a:lnTo>
                  <a:lnTo>
                    <a:pt x="59" y="321"/>
                  </a:lnTo>
                  <a:lnTo>
                    <a:pt x="57" y="321"/>
                  </a:lnTo>
                  <a:lnTo>
                    <a:pt x="51" y="324"/>
                  </a:lnTo>
                  <a:lnTo>
                    <a:pt x="48" y="324"/>
                  </a:lnTo>
                  <a:lnTo>
                    <a:pt x="40" y="324"/>
                  </a:lnTo>
                  <a:lnTo>
                    <a:pt x="38" y="324"/>
                  </a:lnTo>
                  <a:lnTo>
                    <a:pt x="38" y="322"/>
                  </a:lnTo>
                  <a:lnTo>
                    <a:pt x="40" y="321"/>
                  </a:lnTo>
                  <a:lnTo>
                    <a:pt x="40" y="319"/>
                  </a:lnTo>
                  <a:lnTo>
                    <a:pt x="38" y="319"/>
                  </a:lnTo>
                  <a:lnTo>
                    <a:pt x="38" y="321"/>
                  </a:lnTo>
                  <a:lnTo>
                    <a:pt x="36" y="321"/>
                  </a:lnTo>
                  <a:lnTo>
                    <a:pt x="32" y="321"/>
                  </a:lnTo>
                  <a:lnTo>
                    <a:pt x="27" y="319"/>
                  </a:lnTo>
                  <a:lnTo>
                    <a:pt x="25" y="317"/>
                  </a:lnTo>
                  <a:lnTo>
                    <a:pt x="27" y="317"/>
                  </a:lnTo>
                  <a:lnTo>
                    <a:pt x="30" y="313"/>
                  </a:lnTo>
                  <a:lnTo>
                    <a:pt x="32" y="313"/>
                  </a:lnTo>
                  <a:lnTo>
                    <a:pt x="32" y="315"/>
                  </a:lnTo>
                  <a:lnTo>
                    <a:pt x="34" y="315"/>
                  </a:lnTo>
                  <a:lnTo>
                    <a:pt x="36" y="315"/>
                  </a:lnTo>
                  <a:lnTo>
                    <a:pt x="36" y="313"/>
                  </a:lnTo>
                  <a:lnTo>
                    <a:pt x="36" y="311"/>
                  </a:lnTo>
                  <a:lnTo>
                    <a:pt x="32" y="311"/>
                  </a:lnTo>
                  <a:lnTo>
                    <a:pt x="28" y="309"/>
                  </a:lnTo>
                  <a:lnTo>
                    <a:pt x="27" y="305"/>
                  </a:lnTo>
                  <a:lnTo>
                    <a:pt x="30" y="303"/>
                  </a:lnTo>
                  <a:lnTo>
                    <a:pt x="38" y="292"/>
                  </a:lnTo>
                  <a:lnTo>
                    <a:pt x="38" y="290"/>
                  </a:lnTo>
                  <a:lnTo>
                    <a:pt x="34" y="288"/>
                  </a:lnTo>
                  <a:lnTo>
                    <a:pt x="30" y="292"/>
                  </a:lnTo>
                  <a:lnTo>
                    <a:pt x="27" y="299"/>
                  </a:lnTo>
                  <a:lnTo>
                    <a:pt x="21" y="305"/>
                  </a:lnTo>
                  <a:lnTo>
                    <a:pt x="17" y="307"/>
                  </a:lnTo>
                  <a:lnTo>
                    <a:pt x="15" y="309"/>
                  </a:lnTo>
                  <a:lnTo>
                    <a:pt x="15" y="305"/>
                  </a:lnTo>
                  <a:lnTo>
                    <a:pt x="13" y="305"/>
                  </a:lnTo>
                  <a:lnTo>
                    <a:pt x="15" y="305"/>
                  </a:lnTo>
                  <a:lnTo>
                    <a:pt x="15" y="303"/>
                  </a:lnTo>
                  <a:lnTo>
                    <a:pt x="13" y="301"/>
                  </a:lnTo>
                  <a:lnTo>
                    <a:pt x="11" y="299"/>
                  </a:lnTo>
                  <a:lnTo>
                    <a:pt x="9" y="301"/>
                  </a:lnTo>
                  <a:lnTo>
                    <a:pt x="5" y="303"/>
                  </a:lnTo>
                  <a:lnTo>
                    <a:pt x="2" y="303"/>
                  </a:lnTo>
                  <a:lnTo>
                    <a:pt x="0" y="301"/>
                  </a:lnTo>
                  <a:lnTo>
                    <a:pt x="7" y="303"/>
                  </a:lnTo>
                  <a:lnTo>
                    <a:pt x="42" y="250"/>
                  </a:lnTo>
                  <a:lnTo>
                    <a:pt x="36" y="246"/>
                  </a:lnTo>
                  <a:lnTo>
                    <a:pt x="59" y="209"/>
                  </a:lnTo>
                  <a:lnTo>
                    <a:pt x="53" y="207"/>
                  </a:lnTo>
                  <a:lnTo>
                    <a:pt x="61" y="194"/>
                  </a:lnTo>
                  <a:lnTo>
                    <a:pt x="78" y="203"/>
                  </a:lnTo>
                  <a:lnTo>
                    <a:pt x="100" y="165"/>
                  </a:lnTo>
                  <a:lnTo>
                    <a:pt x="121" y="136"/>
                  </a:lnTo>
                  <a:lnTo>
                    <a:pt x="192" y="180"/>
                  </a:lnTo>
                  <a:lnTo>
                    <a:pt x="196" y="175"/>
                  </a:lnTo>
                  <a:lnTo>
                    <a:pt x="211" y="184"/>
                  </a:lnTo>
                  <a:lnTo>
                    <a:pt x="234" y="144"/>
                  </a:lnTo>
                  <a:lnTo>
                    <a:pt x="257" y="102"/>
                  </a:lnTo>
                  <a:lnTo>
                    <a:pt x="263" y="92"/>
                  </a:lnTo>
                  <a:lnTo>
                    <a:pt x="293" y="111"/>
                  </a:lnTo>
                  <a:lnTo>
                    <a:pt x="336" y="38"/>
                  </a:lnTo>
                  <a:lnTo>
                    <a:pt x="355" y="0"/>
                  </a:lnTo>
                  <a:lnTo>
                    <a:pt x="365" y="4"/>
                  </a:lnTo>
                  <a:lnTo>
                    <a:pt x="374" y="12"/>
                  </a:lnTo>
                  <a:lnTo>
                    <a:pt x="378" y="8"/>
                  </a:lnTo>
                  <a:lnTo>
                    <a:pt x="434" y="3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61" name="Freeform 6363"/>
            <p:cNvSpPr>
              <a:spLocks/>
            </p:cNvSpPr>
            <p:nvPr/>
          </p:nvSpPr>
          <p:spPr bwMode="auto">
            <a:xfrm>
              <a:off x="5832476" y="2262188"/>
              <a:ext cx="646113" cy="511175"/>
            </a:xfrm>
            <a:custGeom>
              <a:avLst/>
              <a:gdLst>
                <a:gd name="T0" fmla="*/ 357 w 407"/>
                <a:gd name="T1" fmla="*/ 113 h 322"/>
                <a:gd name="T2" fmla="*/ 390 w 407"/>
                <a:gd name="T3" fmla="*/ 176 h 322"/>
                <a:gd name="T4" fmla="*/ 313 w 407"/>
                <a:gd name="T5" fmla="*/ 278 h 322"/>
                <a:gd name="T6" fmla="*/ 313 w 407"/>
                <a:gd name="T7" fmla="*/ 313 h 322"/>
                <a:gd name="T8" fmla="*/ 236 w 407"/>
                <a:gd name="T9" fmla="*/ 290 h 322"/>
                <a:gd name="T10" fmla="*/ 196 w 407"/>
                <a:gd name="T11" fmla="*/ 251 h 322"/>
                <a:gd name="T12" fmla="*/ 142 w 407"/>
                <a:gd name="T13" fmla="*/ 219 h 322"/>
                <a:gd name="T14" fmla="*/ 75 w 407"/>
                <a:gd name="T15" fmla="*/ 224 h 322"/>
                <a:gd name="T16" fmla="*/ 38 w 407"/>
                <a:gd name="T17" fmla="*/ 226 h 322"/>
                <a:gd name="T18" fmla="*/ 6 w 407"/>
                <a:gd name="T19" fmla="*/ 197 h 322"/>
                <a:gd name="T20" fmla="*/ 15 w 407"/>
                <a:gd name="T21" fmla="*/ 192 h 322"/>
                <a:gd name="T22" fmla="*/ 21 w 407"/>
                <a:gd name="T23" fmla="*/ 197 h 322"/>
                <a:gd name="T24" fmla="*/ 31 w 407"/>
                <a:gd name="T25" fmla="*/ 196 h 322"/>
                <a:gd name="T26" fmla="*/ 33 w 407"/>
                <a:gd name="T27" fmla="*/ 190 h 322"/>
                <a:gd name="T28" fmla="*/ 27 w 407"/>
                <a:gd name="T29" fmla="*/ 192 h 322"/>
                <a:gd name="T30" fmla="*/ 21 w 407"/>
                <a:gd name="T31" fmla="*/ 190 h 322"/>
                <a:gd name="T32" fmla="*/ 23 w 407"/>
                <a:gd name="T33" fmla="*/ 178 h 322"/>
                <a:gd name="T34" fmla="*/ 21 w 407"/>
                <a:gd name="T35" fmla="*/ 167 h 322"/>
                <a:gd name="T36" fmla="*/ 10 w 407"/>
                <a:gd name="T37" fmla="*/ 173 h 322"/>
                <a:gd name="T38" fmla="*/ 8 w 407"/>
                <a:gd name="T39" fmla="*/ 176 h 322"/>
                <a:gd name="T40" fmla="*/ 0 w 407"/>
                <a:gd name="T41" fmla="*/ 163 h 322"/>
                <a:gd name="T42" fmla="*/ 12 w 407"/>
                <a:gd name="T43" fmla="*/ 144 h 322"/>
                <a:gd name="T44" fmla="*/ 6 w 407"/>
                <a:gd name="T45" fmla="*/ 130 h 322"/>
                <a:gd name="T46" fmla="*/ 10 w 407"/>
                <a:gd name="T47" fmla="*/ 117 h 322"/>
                <a:gd name="T48" fmla="*/ 19 w 407"/>
                <a:gd name="T49" fmla="*/ 117 h 322"/>
                <a:gd name="T50" fmla="*/ 27 w 407"/>
                <a:gd name="T51" fmla="*/ 113 h 322"/>
                <a:gd name="T52" fmla="*/ 19 w 407"/>
                <a:gd name="T53" fmla="*/ 98 h 322"/>
                <a:gd name="T54" fmla="*/ 12 w 407"/>
                <a:gd name="T55" fmla="*/ 98 h 322"/>
                <a:gd name="T56" fmla="*/ 12 w 407"/>
                <a:gd name="T57" fmla="*/ 92 h 322"/>
                <a:gd name="T58" fmla="*/ 25 w 407"/>
                <a:gd name="T59" fmla="*/ 75 h 322"/>
                <a:gd name="T60" fmla="*/ 27 w 407"/>
                <a:gd name="T61" fmla="*/ 75 h 322"/>
                <a:gd name="T62" fmla="*/ 25 w 407"/>
                <a:gd name="T63" fmla="*/ 86 h 322"/>
                <a:gd name="T64" fmla="*/ 38 w 407"/>
                <a:gd name="T65" fmla="*/ 94 h 322"/>
                <a:gd name="T66" fmla="*/ 37 w 407"/>
                <a:gd name="T67" fmla="*/ 80 h 322"/>
                <a:gd name="T68" fmla="*/ 40 w 407"/>
                <a:gd name="T69" fmla="*/ 67 h 322"/>
                <a:gd name="T70" fmla="*/ 58 w 407"/>
                <a:gd name="T71" fmla="*/ 80 h 322"/>
                <a:gd name="T72" fmla="*/ 67 w 407"/>
                <a:gd name="T73" fmla="*/ 84 h 322"/>
                <a:gd name="T74" fmla="*/ 69 w 407"/>
                <a:gd name="T75" fmla="*/ 69 h 322"/>
                <a:gd name="T76" fmla="*/ 79 w 407"/>
                <a:gd name="T77" fmla="*/ 57 h 322"/>
                <a:gd name="T78" fmla="*/ 109 w 407"/>
                <a:gd name="T79" fmla="*/ 48 h 322"/>
                <a:gd name="T80" fmla="*/ 136 w 407"/>
                <a:gd name="T81" fmla="*/ 42 h 322"/>
                <a:gd name="T82" fmla="*/ 175 w 407"/>
                <a:gd name="T83" fmla="*/ 46 h 322"/>
                <a:gd name="T84" fmla="*/ 169 w 407"/>
                <a:gd name="T85" fmla="*/ 40 h 322"/>
                <a:gd name="T86" fmla="*/ 173 w 407"/>
                <a:gd name="T87" fmla="*/ 34 h 322"/>
                <a:gd name="T88" fmla="*/ 177 w 407"/>
                <a:gd name="T89" fmla="*/ 40 h 322"/>
                <a:gd name="T90" fmla="*/ 188 w 407"/>
                <a:gd name="T91" fmla="*/ 21 h 322"/>
                <a:gd name="T92" fmla="*/ 200 w 407"/>
                <a:gd name="T93" fmla="*/ 19 h 322"/>
                <a:gd name="T94" fmla="*/ 207 w 407"/>
                <a:gd name="T95" fmla="*/ 9 h 322"/>
                <a:gd name="T96" fmla="*/ 227 w 407"/>
                <a:gd name="T97" fmla="*/ 4 h 322"/>
                <a:gd name="T98" fmla="*/ 227 w 407"/>
                <a:gd name="T99" fmla="*/ 2 h 322"/>
                <a:gd name="T100" fmla="*/ 265 w 407"/>
                <a:gd name="T101" fmla="*/ 6 h 322"/>
                <a:gd name="T102" fmla="*/ 275 w 407"/>
                <a:gd name="T103" fmla="*/ 21 h 322"/>
                <a:gd name="T104" fmla="*/ 280 w 407"/>
                <a:gd name="T105" fmla="*/ 29 h 322"/>
                <a:gd name="T106" fmla="*/ 284 w 407"/>
                <a:gd name="T107" fmla="*/ 46 h 322"/>
                <a:gd name="T108" fmla="*/ 286 w 407"/>
                <a:gd name="T109" fmla="*/ 55 h 322"/>
                <a:gd name="T110" fmla="*/ 302 w 407"/>
                <a:gd name="T111" fmla="*/ 73 h 322"/>
                <a:gd name="T112" fmla="*/ 321 w 407"/>
                <a:gd name="T113" fmla="*/ 73 h 322"/>
                <a:gd name="T114" fmla="*/ 325 w 407"/>
                <a:gd name="T115" fmla="*/ 67 h 322"/>
                <a:gd name="T116" fmla="*/ 334 w 407"/>
                <a:gd name="T117" fmla="*/ 73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7" h="322">
                  <a:moveTo>
                    <a:pt x="353" y="80"/>
                  </a:moveTo>
                  <a:lnTo>
                    <a:pt x="346" y="88"/>
                  </a:lnTo>
                  <a:lnTo>
                    <a:pt x="355" y="96"/>
                  </a:lnTo>
                  <a:lnTo>
                    <a:pt x="348" y="105"/>
                  </a:lnTo>
                  <a:lnTo>
                    <a:pt x="357" y="113"/>
                  </a:lnTo>
                  <a:lnTo>
                    <a:pt x="350" y="123"/>
                  </a:lnTo>
                  <a:lnTo>
                    <a:pt x="407" y="171"/>
                  </a:lnTo>
                  <a:lnTo>
                    <a:pt x="401" y="167"/>
                  </a:lnTo>
                  <a:lnTo>
                    <a:pt x="394" y="178"/>
                  </a:lnTo>
                  <a:lnTo>
                    <a:pt x="390" y="176"/>
                  </a:lnTo>
                  <a:lnTo>
                    <a:pt x="361" y="211"/>
                  </a:lnTo>
                  <a:lnTo>
                    <a:pt x="357" y="209"/>
                  </a:lnTo>
                  <a:lnTo>
                    <a:pt x="328" y="245"/>
                  </a:lnTo>
                  <a:lnTo>
                    <a:pt x="336" y="251"/>
                  </a:lnTo>
                  <a:lnTo>
                    <a:pt x="313" y="278"/>
                  </a:lnTo>
                  <a:lnTo>
                    <a:pt x="332" y="295"/>
                  </a:lnTo>
                  <a:lnTo>
                    <a:pt x="328" y="305"/>
                  </a:lnTo>
                  <a:lnTo>
                    <a:pt x="340" y="322"/>
                  </a:lnTo>
                  <a:lnTo>
                    <a:pt x="330" y="316"/>
                  </a:lnTo>
                  <a:lnTo>
                    <a:pt x="313" y="313"/>
                  </a:lnTo>
                  <a:lnTo>
                    <a:pt x="302" y="307"/>
                  </a:lnTo>
                  <a:lnTo>
                    <a:pt x="288" y="305"/>
                  </a:lnTo>
                  <a:lnTo>
                    <a:pt x="273" y="307"/>
                  </a:lnTo>
                  <a:lnTo>
                    <a:pt x="252" y="295"/>
                  </a:lnTo>
                  <a:lnTo>
                    <a:pt x="236" y="290"/>
                  </a:lnTo>
                  <a:lnTo>
                    <a:pt x="223" y="286"/>
                  </a:lnTo>
                  <a:lnTo>
                    <a:pt x="215" y="282"/>
                  </a:lnTo>
                  <a:lnTo>
                    <a:pt x="202" y="263"/>
                  </a:lnTo>
                  <a:lnTo>
                    <a:pt x="194" y="259"/>
                  </a:lnTo>
                  <a:lnTo>
                    <a:pt x="196" y="251"/>
                  </a:lnTo>
                  <a:lnTo>
                    <a:pt x="182" y="242"/>
                  </a:lnTo>
                  <a:lnTo>
                    <a:pt x="175" y="244"/>
                  </a:lnTo>
                  <a:lnTo>
                    <a:pt x="161" y="236"/>
                  </a:lnTo>
                  <a:lnTo>
                    <a:pt x="154" y="234"/>
                  </a:lnTo>
                  <a:lnTo>
                    <a:pt x="142" y="219"/>
                  </a:lnTo>
                  <a:lnTo>
                    <a:pt x="131" y="222"/>
                  </a:lnTo>
                  <a:lnTo>
                    <a:pt x="125" y="228"/>
                  </a:lnTo>
                  <a:lnTo>
                    <a:pt x="104" y="205"/>
                  </a:lnTo>
                  <a:lnTo>
                    <a:pt x="92" y="224"/>
                  </a:lnTo>
                  <a:lnTo>
                    <a:pt x="75" y="224"/>
                  </a:lnTo>
                  <a:lnTo>
                    <a:pt x="73" y="219"/>
                  </a:lnTo>
                  <a:lnTo>
                    <a:pt x="67" y="226"/>
                  </a:lnTo>
                  <a:lnTo>
                    <a:pt x="65" y="234"/>
                  </a:lnTo>
                  <a:lnTo>
                    <a:pt x="58" y="234"/>
                  </a:lnTo>
                  <a:lnTo>
                    <a:pt x="38" y="226"/>
                  </a:lnTo>
                  <a:lnTo>
                    <a:pt x="37" y="219"/>
                  </a:lnTo>
                  <a:lnTo>
                    <a:pt x="29" y="209"/>
                  </a:lnTo>
                  <a:lnTo>
                    <a:pt x="4" y="199"/>
                  </a:lnTo>
                  <a:lnTo>
                    <a:pt x="6" y="199"/>
                  </a:lnTo>
                  <a:lnTo>
                    <a:pt x="6" y="197"/>
                  </a:lnTo>
                  <a:lnTo>
                    <a:pt x="8" y="192"/>
                  </a:lnTo>
                  <a:lnTo>
                    <a:pt x="8" y="192"/>
                  </a:lnTo>
                  <a:lnTo>
                    <a:pt x="8" y="192"/>
                  </a:lnTo>
                  <a:lnTo>
                    <a:pt x="13" y="192"/>
                  </a:lnTo>
                  <a:lnTo>
                    <a:pt x="15" y="192"/>
                  </a:lnTo>
                  <a:lnTo>
                    <a:pt x="15" y="192"/>
                  </a:lnTo>
                  <a:lnTo>
                    <a:pt x="15" y="194"/>
                  </a:lnTo>
                  <a:lnTo>
                    <a:pt x="15" y="194"/>
                  </a:lnTo>
                  <a:lnTo>
                    <a:pt x="19" y="197"/>
                  </a:lnTo>
                  <a:lnTo>
                    <a:pt x="21" y="197"/>
                  </a:lnTo>
                  <a:lnTo>
                    <a:pt x="23" y="197"/>
                  </a:lnTo>
                  <a:lnTo>
                    <a:pt x="25" y="197"/>
                  </a:lnTo>
                  <a:lnTo>
                    <a:pt x="27" y="196"/>
                  </a:lnTo>
                  <a:lnTo>
                    <a:pt x="31" y="194"/>
                  </a:lnTo>
                  <a:lnTo>
                    <a:pt x="31" y="196"/>
                  </a:lnTo>
                  <a:lnTo>
                    <a:pt x="33" y="196"/>
                  </a:lnTo>
                  <a:lnTo>
                    <a:pt x="35" y="196"/>
                  </a:lnTo>
                  <a:lnTo>
                    <a:pt x="35" y="194"/>
                  </a:lnTo>
                  <a:lnTo>
                    <a:pt x="35" y="192"/>
                  </a:lnTo>
                  <a:lnTo>
                    <a:pt x="33" y="190"/>
                  </a:lnTo>
                  <a:lnTo>
                    <a:pt x="31" y="188"/>
                  </a:lnTo>
                  <a:lnTo>
                    <a:pt x="29" y="188"/>
                  </a:lnTo>
                  <a:lnTo>
                    <a:pt x="29" y="188"/>
                  </a:lnTo>
                  <a:lnTo>
                    <a:pt x="27" y="190"/>
                  </a:lnTo>
                  <a:lnTo>
                    <a:pt x="27" y="192"/>
                  </a:lnTo>
                  <a:lnTo>
                    <a:pt x="27" y="192"/>
                  </a:lnTo>
                  <a:lnTo>
                    <a:pt x="25" y="194"/>
                  </a:lnTo>
                  <a:lnTo>
                    <a:pt x="23" y="194"/>
                  </a:lnTo>
                  <a:lnTo>
                    <a:pt x="23" y="192"/>
                  </a:lnTo>
                  <a:lnTo>
                    <a:pt x="21" y="190"/>
                  </a:lnTo>
                  <a:lnTo>
                    <a:pt x="21" y="186"/>
                  </a:lnTo>
                  <a:lnTo>
                    <a:pt x="21" y="180"/>
                  </a:lnTo>
                  <a:lnTo>
                    <a:pt x="21" y="178"/>
                  </a:lnTo>
                  <a:lnTo>
                    <a:pt x="21" y="178"/>
                  </a:lnTo>
                  <a:lnTo>
                    <a:pt x="23" y="178"/>
                  </a:lnTo>
                  <a:lnTo>
                    <a:pt x="23" y="176"/>
                  </a:lnTo>
                  <a:lnTo>
                    <a:pt x="23" y="176"/>
                  </a:lnTo>
                  <a:lnTo>
                    <a:pt x="23" y="176"/>
                  </a:lnTo>
                  <a:lnTo>
                    <a:pt x="23" y="174"/>
                  </a:lnTo>
                  <a:lnTo>
                    <a:pt x="21" y="167"/>
                  </a:lnTo>
                  <a:lnTo>
                    <a:pt x="21" y="167"/>
                  </a:lnTo>
                  <a:lnTo>
                    <a:pt x="17" y="167"/>
                  </a:lnTo>
                  <a:lnTo>
                    <a:pt x="13" y="171"/>
                  </a:lnTo>
                  <a:lnTo>
                    <a:pt x="12" y="173"/>
                  </a:lnTo>
                  <a:lnTo>
                    <a:pt x="10" y="173"/>
                  </a:lnTo>
                  <a:lnTo>
                    <a:pt x="10" y="174"/>
                  </a:lnTo>
                  <a:lnTo>
                    <a:pt x="10" y="174"/>
                  </a:lnTo>
                  <a:lnTo>
                    <a:pt x="10" y="176"/>
                  </a:lnTo>
                  <a:lnTo>
                    <a:pt x="10" y="176"/>
                  </a:lnTo>
                  <a:lnTo>
                    <a:pt x="8" y="176"/>
                  </a:lnTo>
                  <a:lnTo>
                    <a:pt x="6" y="174"/>
                  </a:lnTo>
                  <a:lnTo>
                    <a:pt x="6" y="174"/>
                  </a:lnTo>
                  <a:lnTo>
                    <a:pt x="2" y="169"/>
                  </a:lnTo>
                  <a:lnTo>
                    <a:pt x="0" y="165"/>
                  </a:lnTo>
                  <a:lnTo>
                    <a:pt x="0" y="163"/>
                  </a:lnTo>
                  <a:lnTo>
                    <a:pt x="0" y="161"/>
                  </a:lnTo>
                  <a:lnTo>
                    <a:pt x="8" y="148"/>
                  </a:lnTo>
                  <a:lnTo>
                    <a:pt x="10" y="146"/>
                  </a:lnTo>
                  <a:lnTo>
                    <a:pt x="12" y="144"/>
                  </a:lnTo>
                  <a:lnTo>
                    <a:pt x="12" y="144"/>
                  </a:lnTo>
                  <a:lnTo>
                    <a:pt x="13" y="142"/>
                  </a:lnTo>
                  <a:lnTo>
                    <a:pt x="13" y="140"/>
                  </a:lnTo>
                  <a:lnTo>
                    <a:pt x="13" y="138"/>
                  </a:lnTo>
                  <a:lnTo>
                    <a:pt x="8" y="132"/>
                  </a:lnTo>
                  <a:lnTo>
                    <a:pt x="6" y="130"/>
                  </a:lnTo>
                  <a:lnTo>
                    <a:pt x="6" y="130"/>
                  </a:lnTo>
                  <a:lnTo>
                    <a:pt x="6" y="130"/>
                  </a:lnTo>
                  <a:lnTo>
                    <a:pt x="6" y="126"/>
                  </a:lnTo>
                  <a:lnTo>
                    <a:pt x="6" y="125"/>
                  </a:lnTo>
                  <a:lnTo>
                    <a:pt x="10" y="117"/>
                  </a:lnTo>
                  <a:lnTo>
                    <a:pt x="10" y="115"/>
                  </a:lnTo>
                  <a:lnTo>
                    <a:pt x="10" y="115"/>
                  </a:lnTo>
                  <a:lnTo>
                    <a:pt x="12" y="115"/>
                  </a:lnTo>
                  <a:lnTo>
                    <a:pt x="17" y="115"/>
                  </a:lnTo>
                  <a:lnTo>
                    <a:pt x="19" y="117"/>
                  </a:lnTo>
                  <a:lnTo>
                    <a:pt x="21" y="117"/>
                  </a:lnTo>
                  <a:lnTo>
                    <a:pt x="23" y="117"/>
                  </a:lnTo>
                  <a:lnTo>
                    <a:pt x="25" y="117"/>
                  </a:lnTo>
                  <a:lnTo>
                    <a:pt x="27" y="115"/>
                  </a:lnTo>
                  <a:lnTo>
                    <a:pt x="27" y="113"/>
                  </a:lnTo>
                  <a:lnTo>
                    <a:pt x="27" y="107"/>
                  </a:lnTo>
                  <a:lnTo>
                    <a:pt x="25" y="102"/>
                  </a:lnTo>
                  <a:lnTo>
                    <a:pt x="21" y="98"/>
                  </a:lnTo>
                  <a:lnTo>
                    <a:pt x="21" y="98"/>
                  </a:lnTo>
                  <a:lnTo>
                    <a:pt x="19" y="98"/>
                  </a:lnTo>
                  <a:lnTo>
                    <a:pt x="19" y="98"/>
                  </a:lnTo>
                  <a:lnTo>
                    <a:pt x="15" y="98"/>
                  </a:lnTo>
                  <a:lnTo>
                    <a:pt x="13" y="96"/>
                  </a:lnTo>
                  <a:lnTo>
                    <a:pt x="12" y="96"/>
                  </a:lnTo>
                  <a:lnTo>
                    <a:pt x="12" y="98"/>
                  </a:lnTo>
                  <a:lnTo>
                    <a:pt x="12" y="100"/>
                  </a:lnTo>
                  <a:lnTo>
                    <a:pt x="10" y="100"/>
                  </a:lnTo>
                  <a:lnTo>
                    <a:pt x="10" y="98"/>
                  </a:lnTo>
                  <a:lnTo>
                    <a:pt x="10" y="96"/>
                  </a:lnTo>
                  <a:lnTo>
                    <a:pt x="12" y="92"/>
                  </a:lnTo>
                  <a:lnTo>
                    <a:pt x="12" y="90"/>
                  </a:lnTo>
                  <a:lnTo>
                    <a:pt x="13" y="86"/>
                  </a:lnTo>
                  <a:lnTo>
                    <a:pt x="13" y="86"/>
                  </a:lnTo>
                  <a:lnTo>
                    <a:pt x="13" y="86"/>
                  </a:lnTo>
                  <a:lnTo>
                    <a:pt x="25" y="75"/>
                  </a:lnTo>
                  <a:lnTo>
                    <a:pt x="27" y="75"/>
                  </a:lnTo>
                  <a:lnTo>
                    <a:pt x="29" y="73"/>
                  </a:lnTo>
                  <a:lnTo>
                    <a:pt x="29" y="75"/>
                  </a:lnTo>
                  <a:lnTo>
                    <a:pt x="29" y="75"/>
                  </a:lnTo>
                  <a:lnTo>
                    <a:pt x="27" y="75"/>
                  </a:lnTo>
                  <a:lnTo>
                    <a:pt x="23" y="78"/>
                  </a:lnTo>
                  <a:lnTo>
                    <a:pt x="21" y="82"/>
                  </a:lnTo>
                  <a:lnTo>
                    <a:pt x="19" y="82"/>
                  </a:lnTo>
                  <a:lnTo>
                    <a:pt x="21" y="82"/>
                  </a:lnTo>
                  <a:lnTo>
                    <a:pt x="25" y="86"/>
                  </a:lnTo>
                  <a:lnTo>
                    <a:pt x="27" y="86"/>
                  </a:lnTo>
                  <a:lnTo>
                    <a:pt x="27" y="86"/>
                  </a:lnTo>
                  <a:lnTo>
                    <a:pt x="31" y="88"/>
                  </a:lnTo>
                  <a:lnTo>
                    <a:pt x="35" y="90"/>
                  </a:lnTo>
                  <a:lnTo>
                    <a:pt x="38" y="94"/>
                  </a:lnTo>
                  <a:lnTo>
                    <a:pt x="40" y="94"/>
                  </a:lnTo>
                  <a:lnTo>
                    <a:pt x="42" y="92"/>
                  </a:lnTo>
                  <a:lnTo>
                    <a:pt x="40" y="90"/>
                  </a:lnTo>
                  <a:lnTo>
                    <a:pt x="37" y="84"/>
                  </a:lnTo>
                  <a:lnTo>
                    <a:pt x="37" y="80"/>
                  </a:lnTo>
                  <a:lnTo>
                    <a:pt x="37" y="78"/>
                  </a:lnTo>
                  <a:lnTo>
                    <a:pt x="38" y="67"/>
                  </a:lnTo>
                  <a:lnTo>
                    <a:pt x="38" y="67"/>
                  </a:lnTo>
                  <a:lnTo>
                    <a:pt x="38" y="67"/>
                  </a:lnTo>
                  <a:lnTo>
                    <a:pt x="40" y="67"/>
                  </a:lnTo>
                  <a:lnTo>
                    <a:pt x="48" y="71"/>
                  </a:lnTo>
                  <a:lnTo>
                    <a:pt x="52" y="75"/>
                  </a:lnTo>
                  <a:lnTo>
                    <a:pt x="58" y="80"/>
                  </a:lnTo>
                  <a:lnTo>
                    <a:pt x="58" y="80"/>
                  </a:lnTo>
                  <a:lnTo>
                    <a:pt x="58" y="80"/>
                  </a:lnTo>
                  <a:lnTo>
                    <a:pt x="60" y="80"/>
                  </a:lnTo>
                  <a:lnTo>
                    <a:pt x="60" y="80"/>
                  </a:lnTo>
                  <a:lnTo>
                    <a:pt x="61" y="80"/>
                  </a:lnTo>
                  <a:lnTo>
                    <a:pt x="65" y="84"/>
                  </a:lnTo>
                  <a:lnTo>
                    <a:pt x="67" y="84"/>
                  </a:lnTo>
                  <a:lnTo>
                    <a:pt x="67" y="84"/>
                  </a:lnTo>
                  <a:lnTo>
                    <a:pt x="69" y="82"/>
                  </a:lnTo>
                  <a:lnTo>
                    <a:pt x="67" y="77"/>
                  </a:lnTo>
                  <a:lnTo>
                    <a:pt x="69" y="73"/>
                  </a:lnTo>
                  <a:lnTo>
                    <a:pt x="69" y="69"/>
                  </a:lnTo>
                  <a:lnTo>
                    <a:pt x="71" y="67"/>
                  </a:lnTo>
                  <a:lnTo>
                    <a:pt x="73" y="63"/>
                  </a:lnTo>
                  <a:lnTo>
                    <a:pt x="75" y="61"/>
                  </a:lnTo>
                  <a:lnTo>
                    <a:pt x="77" y="59"/>
                  </a:lnTo>
                  <a:lnTo>
                    <a:pt x="79" y="57"/>
                  </a:lnTo>
                  <a:lnTo>
                    <a:pt x="81" y="55"/>
                  </a:lnTo>
                  <a:lnTo>
                    <a:pt x="85" y="54"/>
                  </a:lnTo>
                  <a:lnTo>
                    <a:pt x="90" y="52"/>
                  </a:lnTo>
                  <a:lnTo>
                    <a:pt x="96" y="52"/>
                  </a:lnTo>
                  <a:lnTo>
                    <a:pt x="109" y="48"/>
                  </a:lnTo>
                  <a:lnTo>
                    <a:pt x="123" y="46"/>
                  </a:lnTo>
                  <a:lnTo>
                    <a:pt x="127" y="46"/>
                  </a:lnTo>
                  <a:lnTo>
                    <a:pt x="129" y="44"/>
                  </a:lnTo>
                  <a:lnTo>
                    <a:pt x="133" y="42"/>
                  </a:lnTo>
                  <a:lnTo>
                    <a:pt x="136" y="42"/>
                  </a:lnTo>
                  <a:lnTo>
                    <a:pt x="142" y="40"/>
                  </a:lnTo>
                  <a:lnTo>
                    <a:pt x="154" y="40"/>
                  </a:lnTo>
                  <a:lnTo>
                    <a:pt x="158" y="40"/>
                  </a:lnTo>
                  <a:lnTo>
                    <a:pt x="169" y="44"/>
                  </a:lnTo>
                  <a:lnTo>
                    <a:pt x="175" y="46"/>
                  </a:lnTo>
                  <a:lnTo>
                    <a:pt x="177" y="44"/>
                  </a:lnTo>
                  <a:lnTo>
                    <a:pt x="175" y="44"/>
                  </a:lnTo>
                  <a:lnTo>
                    <a:pt x="173" y="42"/>
                  </a:lnTo>
                  <a:lnTo>
                    <a:pt x="169" y="40"/>
                  </a:lnTo>
                  <a:lnTo>
                    <a:pt x="169" y="40"/>
                  </a:lnTo>
                  <a:lnTo>
                    <a:pt x="169" y="38"/>
                  </a:lnTo>
                  <a:lnTo>
                    <a:pt x="169" y="38"/>
                  </a:lnTo>
                  <a:lnTo>
                    <a:pt x="169" y="36"/>
                  </a:lnTo>
                  <a:lnTo>
                    <a:pt x="169" y="36"/>
                  </a:lnTo>
                  <a:lnTo>
                    <a:pt x="173" y="34"/>
                  </a:lnTo>
                  <a:lnTo>
                    <a:pt x="175" y="34"/>
                  </a:lnTo>
                  <a:lnTo>
                    <a:pt x="175" y="36"/>
                  </a:lnTo>
                  <a:lnTo>
                    <a:pt x="175" y="38"/>
                  </a:lnTo>
                  <a:lnTo>
                    <a:pt x="175" y="40"/>
                  </a:lnTo>
                  <a:lnTo>
                    <a:pt x="177" y="40"/>
                  </a:lnTo>
                  <a:lnTo>
                    <a:pt x="186" y="25"/>
                  </a:lnTo>
                  <a:lnTo>
                    <a:pt x="186" y="25"/>
                  </a:lnTo>
                  <a:lnTo>
                    <a:pt x="186" y="25"/>
                  </a:lnTo>
                  <a:lnTo>
                    <a:pt x="186" y="23"/>
                  </a:lnTo>
                  <a:lnTo>
                    <a:pt x="188" y="21"/>
                  </a:lnTo>
                  <a:lnTo>
                    <a:pt x="188" y="21"/>
                  </a:lnTo>
                  <a:lnTo>
                    <a:pt x="194" y="19"/>
                  </a:lnTo>
                  <a:lnTo>
                    <a:pt x="196" y="17"/>
                  </a:lnTo>
                  <a:lnTo>
                    <a:pt x="198" y="19"/>
                  </a:lnTo>
                  <a:lnTo>
                    <a:pt x="200" y="19"/>
                  </a:lnTo>
                  <a:lnTo>
                    <a:pt x="204" y="17"/>
                  </a:lnTo>
                  <a:lnTo>
                    <a:pt x="206" y="15"/>
                  </a:lnTo>
                  <a:lnTo>
                    <a:pt x="207" y="11"/>
                  </a:lnTo>
                  <a:lnTo>
                    <a:pt x="207" y="9"/>
                  </a:lnTo>
                  <a:lnTo>
                    <a:pt x="207" y="9"/>
                  </a:lnTo>
                  <a:lnTo>
                    <a:pt x="215" y="7"/>
                  </a:lnTo>
                  <a:lnTo>
                    <a:pt x="217" y="7"/>
                  </a:lnTo>
                  <a:lnTo>
                    <a:pt x="227" y="7"/>
                  </a:lnTo>
                  <a:lnTo>
                    <a:pt x="227" y="7"/>
                  </a:lnTo>
                  <a:lnTo>
                    <a:pt x="227" y="4"/>
                  </a:lnTo>
                  <a:lnTo>
                    <a:pt x="225" y="4"/>
                  </a:lnTo>
                  <a:lnTo>
                    <a:pt x="225" y="4"/>
                  </a:lnTo>
                  <a:lnTo>
                    <a:pt x="225" y="4"/>
                  </a:lnTo>
                  <a:lnTo>
                    <a:pt x="227" y="2"/>
                  </a:lnTo>
                  <a:lnTo>
                    <a:pt x="227" y="2"/>
                  </a:lnTo>
                  <a:lnTo>
                    <a:pt x="240" y="0"/>
                  </a:lnTo>
                  <a:lnTo>
                    <a:pt x="248" y="0"/>
                  </a:lnTo>
                  <a:lnTo>
                    <a:pt x="252" y="0"/>
                  </a:lnTo>
                  <a:lnTo>
                    <a:pt x="261" y="4"/>
                  </a:lnTo>
                  <a:lnTo>
                    <a:pt x="265" y="6"/>
                  </a:lnTo>
                  <a:lnTo>
                    <a:pt x="269" y="9"/>
                  </a:lnTo>
                  <a:lnTo>
                    <a:pt x="271" y="11"/>
                  </a:lnTo>
                  <a:lnTo>
                    <a:pt x="273" y="15"/>
                  </a:lnTo>
                  <a:lnTo>
                    <a:pt x="275" y="19"/>
                  </a:lnTo>
                  <a:lnTo>
                    <a:pt x="275" y="21"/>
                  </a:lnTo>
                  <a:lnTo>
                    <a:pt x="278" y="25"/>
                  </a:lnTo>
                  <a:lnTo>
                    <a:pt x="280" y="27"/>
                  </a:lnTo>
                  <a:lnTo>
                    <a:pt x="280" y="29"/>
                  </a:lnTo>
                  <a:lnTo>
                    <a:pt x="280" y="29"/>
                  </a:lnTo>
                  <a:lnTo>
                    <a:pt x="280" y="29"/>
                  </a:lnTo>
                  <a:lnTo>
                    <a:pt x="280" y="32"/>
                  </a:lnTo>
                  <a:lnTo>
                    <a:pt x="280" y="38"/>
                  </a:lnTo>
                  <a:lnTo>
                    <a:pt x="280" y="40"/>
                  </a:lnTo>
                  <a:lnTo>
                    <a:pt x="282" y="42"/>
                  </a:lnTo>
                  <a:lnTo>
                    <a:pt x="284" y="46"/>
                  </a:lnTo>
                  <a:lnTo>
                    <a:pt x="284" y="46"/>
                  </a:lnTo>
                  <a:lnTo>
                    <a:pt x="284" y="48"/>
                  </a:lnTo>
                  <a:lnTo>
                    <a:pt x="284" y="52"/>
                  </a:lnTo>
                  <a:lnTo>
                    <a:pt x="284" y="54"/>
                  </a:lnTo>
                  <a:lnTo>
                    <a:pt x="286" y="55"/>
                  </a:lnTo>
                  <a:lnTo>
                    <a:pt x="286" y="59"/>
                  </a:lnTo>
                  <a:lnTo>
                    <a:pt x="286" y="63"/>
                  </a:lnTo>
                  <a:lnTo>
                    <a:pt x="296" y="71"/>
                  </a:lnTo>
                  <a:lnTo>
                    <a:pt x="302" y="73"/>
                  </a:lnTo>
                  <a:lnTo>
                    <a:pt x="302" y="73"/>
                  </a:lnTo>
                  <a:lnTo>
                    <a:pt x="307" y="73"/>
                  </a:lnTo>
                  <a:lnTo>
                    <a:pt x="313" y="73"/>
                  </a:lnTo>
                  <a:lnTo>
                    <a:pt x="315" y="73"/>
                  </a:lnTo>
                  <a:lnTo>
                    <a:pt x="321" y="73"/>
                  </a:lnTo>
                  <a:lnTo>
                    <a:pt x="321" y="73"/>
                  </a:lnTo>
                  <a:lnTo>
                    <a:pt x="321" y="71"/>
                  </a:lnTo>
                  <a:lnTo>
                    <a:pt x="323" y="69"/>
                  </a:lnTo>
                  <a:lnTo>
                    <a:pt x="323" y="69"/>
                  </a:lnTo>
                  <a:lnTo>
                    <a:pt x="325" y="69"/>
                  </a:lnTo>
                  <a:lnTo>
                    <a:pt x="325" y="67"/>
                  </a:lnTo>
                  <a:lnTo>
                    <a:pt x="328" y="69"/>
                  </a:lnTo>
                  <a:lnTo>
                    <a:pt x="330" y="69"/>
                  </a:lnTo>
                  <a:lnTo>
                    <a:pt x="330" y="71"/>
                  </a:lnTo>
                  <a:lnTo>
                    <a:pt x="330" y="71"/>
                  </a:lnTo>
                  <a:lnTo>
                    <a:pt x="334" y="73"/>
                  </a:lnTo>
                  <a:lnTo>
                    <a:pt x="336" y="73"/>
                  </a:lnTo>
                  <a:lnTo>
                    <a:pt x="344" y="71"/>
                  </a:lnTo>
                  <a:lnTo>
                    <a:pt x="353" y="80"/>
                  </a:lnTo>
                  <a:close/>
                </a:path>
              </a:pathLst>
            </a:custGeom>
            <a:solidFill>
              <a:srgbClr val="216B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62" name="Freeform 6364"/>
            <p:cNvSpPr>
              <a:spLocks/>
            </p:cNvSpPr>
            <p:nvPr/>
          </p:nvSpPr>
          <p:spPr bwMode="auto">
            <a:xfrm>
              <a:off x="5832476" y="2262188"/>
              <a:ext cx="646113" cy="511175"/>
            </a:xfrm>
            <a:custGeom>
              <a:avLst/>
              <a:gdLst>
                <a:gd name="T0" fmla="*/ 357 w 407"/>
                <a:gd name="T1" fmla="*/ 113 h 322"/>
                <a:gd name="T2" fmla="*/ 390 w 407"/>
                <a:gd name="T3" fmla="*/ 176 h 322"/>
                <a:gd name="T4" fmla="*/ 313 w 407"/>
                <a:gd name="T5" fmla="*/ 278 h 322"/>
                <a:gd name="T6" fmla="*/ 313 w 407"/>
                <a:gd name="T7" fmla="*/ 313 h 322"/>
                <a:gd name="T8" fmla="*/ 236 w 407"/>
                <a:gd name="T9" fmla="*/ 290 h 322"/>
                <a:gd name="T10" fmla="*/ 196 w 407"/>
                <a:gd name="T11" fmla="*/ 251 h 322"/>
                <a:gd name="T12" fmla="*/ 142 w 407"/>
                <a:gd name="T13" fmla="*/ 219 h 322"/>
                <a:gd name="T14" fmla="*/ 75 w 407"/>
                <a:gd name="T15" fmla="*/ 224 h 322"/>
                <a:gd name="T16" fmla="*/ 38 w 407"/>
                <a:gd name="T17" fmla="*/ 226 h 322"/>
                <a:gd name="T18" fmla="*/ 6 w 407"/>
                <a:gd name="T19" fmla="*/ 197 h 322"/>
                <a:gd name="T20" fmla="*/ 15 w 407"/>
                <a:gd name="T21" fmla="*/ 192 h 322"/>
                <a:gd name="T22" fmla="*/ 21 w 407"/>
                <a:gd name="T23" fmla="*/ 197 h 322"/>
                <a:gd name="T24" fmla="*/ 31 w 407"/>
                <a:gd name="T25" fmla="*/ 196 h 322"/>
                <a:gd name="T26" fmla="*/ 33 w 407"/>
                <a:gd name="T27" fmla="*/ 190 h 322"/>
                <a:gd name="T28" fmla="*/ 27 w 407"/>
                <a:gd name="T29" fmla="*/ 192 h 322"/>
                <a:gd name="T30" fmla="*/ 21 w 407"/>
                <a:gd name="T31" fmla="*/ 190 h 322"/>
                <a:gd name="T32" fmla="*/ 23 w 407"/>
                <a:gd name="T33" fmla="*/ 178 h 322"/>
                <a:gd name="T34" fmla="*/ 21 w 407"/>
                <a:gd name="T35" fmla="*/ 167 h 322"/>
                <a:gd name="T36" fmla="*/ 10 w 407"/>
                <a:gd name="T37" fmla="*/ 173 h 322"/>
                <a:gd name="T38" fmla="*/ 8 w 407"/>
                <a:gd name="T39" fmla="*/ 176 h 322"/>
                <a:gd name="T40" fmla="*/ 0 w 407"/>
                <a:gd name="T41" fmla="*/ 163 h 322"/>
                <a:gd name="T42" fmla="*/ 12 w 407"/>
                <a:gd name="T43" fmla="*/ 144 h 322"/>
                <a:gd name="T44" fmla="*/ 6 w 407"/>
                <a:gd name="T45" fmla="*/ 130 h 322"/>
                <a:gd name="T46" fmla="*/ 10 w 407"/>
                <a:gd name="T47" fmla="*/ 117 h 322"/>
                <a:gd name="T48" fmla="*/ 19 w 407"/>
                <a:gd name="T49" fmla="*/ 117 h 322"/>
                <a:gd name="T50" fmla="*/ 27 w 407"/>
                <a:gd name="T51" fmla="*/ 113 h 322"/>
                <a:gd name="T52" fmla="*/ 19 w 407"/>
                <a:gd name="T53" fmla="*/ 98 h 322"/>
                <a:gd name="T54" fmla="*/ 12 w 407"/>
                <a:gd name="T55" fmla="*/ 98 h 322"/>
                <a:gd name="T56" fmla="*/ 12 w 407"/>
                <a:gd name="T57" fmla="*/ 92 h 322"/>
                <a:gd name="T58" fmla="*/ 25 w 407"/>
                <a:gd name="T59" fmla="*/ 75 h 322"/>
                <a:gd name="T60" fmla="*/ 27 w 407"/>
                <a:gd name="T61" fmla="*/ 75 h 322"/>
                <a:gd name="T62" fmla="*/ 25 w 407"/>
                <a:gd name="T63" fmla="*/ 86 h 322"/>
                <a:gd name="T64" fmla="*/ 38 w 407"/>
                <a:gd name="T65" fmla="*/ 94 h 322"/>
                <a:gd name="T66" fmla="*/ 37 w 407"/>
                <a:gd name="T67" fmla="*/ 80 h 322"/>
                <a:gd name="T68" fmla="*/ 40 w 407"/>
                <a:gd name="T69" fmla="*/ 67 h 322"/>
                <a:gd name="T70" fmla="*/ 58 w 407"/>
                <a:gd name="T71" fmla="*/ 80 h 322"/>
                <a:gd name="T72" fmla="*/ 67 w 407"/>
                <a:gd name="T73" fmla="*/ 84 h 322"/>
                <a:gd name="T74" fmla="*/ 69 w 407"/>
                <a:gd name="T75" fmla="*/ 69 h 322"/>
                <a:gd name="T76" fmla="*/ 79 w 407"/>
                <a:gd name="T77" fmla="*/ 57 h 322"/>
                <a:gd name="T78" fmla="*/ 109 w 407"/>
                <a:gd name="T79" fmla="*/ 48 h 322"/>
                <a:gd name="T80" fmla="*/ 136 w 407"/>
                <a:gd name="T81" fmla="*/ 42 h 322"/>
                <a:gd name="T82" fmla="*/ 175 w 407"/>
                <a:gd name="T83" fmla="*/ 46 h 322"/>
                <a:gd name="T84" fmla="*/ 169 w 407"/>
                <a:gd name="T85" fmla="*/ 40 h 322"/>
                <a:gd name="T86" fmla="*/ 173 w 407"/>
                <a:gd name="T87" fmla="*/ 34 h 322"/>
                <a:gd name="T88" fmla="*/ 177 w 407"/>
                <a:gd name="T89" fmla="*/ 40 h 322"/>
                <a:gd name="T90" fmla="*/ 188 w 407"/>
                <a:gd name="T91" fmla="*/ 21 h 322"/>
                <a:gd name="T92" fmla="*/ 200 w 407"/>
                <a:gd name="T93" fmla="*/ 19 h 322"/>
                <a:gd name="T94" fmla="*/ 207 w 407"/>
                <a:gd name="T95" fmla="*/ 9 h 322"/>
                <a:gd name="T96" fmla="*/ 227 w 407"/>
                <a:gd name="T97" fmla="*/ 4 h 322"/>
                <a:gd name="T98" fmla="*/ 227 w 407"/>
                <a:gd name="T99" fmla="*/ 2 h 322"/>
                <a:gd name="T100" fmla="*/ 265 w 407"/>
                <a:gd name="T101" fmla="*/ 6 h 322"/>
                <a:gd name="T102" fmla="*/ 275 w 407"/>
                <a:gd name="T103" fmla="*/ 21 h 322"/>
                <a:gd name="T104" fmla="*/ 280 w 407"/>
                <a:gd name="T105" fmla="*/ 29 h 322"/>
                <a:gd name="T106" fmla="*/ 284 w 407"/>
                <a:gd name="T107" fmla="*/ 46 h 322"/>
                <a:gd name="T108" fmla="*/ 286 w 407"/>
                <a:gd name="T109" fmla="*/ 55 h 322"/>
                <a:gd name="T110" fmla="*/ 302 w 407"/>
                <a:gd name="T111" fmla="*/ 73 h 322"/>
                <a:gd name="T112" fmla="*/ 321 w 407"/>
                <a:gd name="T113" fmla="*/ 73 h 322"/>
                <a:gd name="T114" fmla="*/ 325 w 407"/>
                <a:gd name="T115" fmla="*/ 67 h 322"/>
                <a:gd name="T116" fmla="*/ 334 w 407"/>
                <a:gd name="T117" fmla="*/ 73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7" h="322">
                  <a:moveTo>
                    <a:pt x="353" y="80"/>
                  </a:moveTo>
                  <a:lnTo>
                    <a:pt x="346" y="88"/>
                  </a:lnTo>
                  <a:lnTo>
                    <a:pt x="355" y="96"/>
                  </a:lnTo>
                  <a:lnTo>
                    <a:pt x="348" y="105"/>
                  </a:lnTo>
                  <a:lnTo>
                    <a:pt x="357" y="113"/>
                  </a:lnTo>
                  <a:lnTo>
                    <a:pt x="350" y="123"/>
                  </a:lnTo>
                  <a:lnTo>
                    <a:pt x="407" y="171"/>
                  </a:lnTo>
                  <a:lnTo>
                    <a:pt x="401" y="167"/>
                  </a:lnTo>
                  <a:lnTo>
                    <a:pt x="394" y="178"/>
                  </a:lnTo>
                  <a:lnTo>
                    <a:pt x="390" y="176"/>
                  </a:lnTo>
                  <a:lnTo>
                    <a:pt x="361" y="211"/>
                  </a:lnTo>
                  <a:lnTo>
                    <a:pt x="357" y="209"/>
                  </a:lnTo>
                  <a:lnTo>
                    <a:pt x="328" y="245"/>
                  </a:lnTo>
                  <a:lnTo>
                    <a:pt x="336" y="251"/>
                  </a:lnTo>
                  <a:lnTo>
                    <a:pt x="313" y="278"/>
                  </a:lnTo>
                  <a:lnTo>
                    <a:pt x="332" y="295"/>
                  </a:lnTo>
                  <a:lnTo>
                    <a:pt x="328" y="305"/>
                  </a:lnTo>
                  <a:lnTo>
                    <a:pt x="340" y="322"/>
                  </a:lnTo>
                  <a:lnTo>
                    <a:pt x="330" y="316"/>
                  </a:lnTo>
                  <a:lnTo>
                    <a:pt x="313" y="313"/>
                  </a:lnTo>
                  <a:lnTo>
                    <a:pt x="302" y="307"/>
                  </a:lnTo>
                  <a:lnTo>
                    <a:pt x="288" y="305"/>
                  </a:lnTo>
                  <a:lnTo>
                    <a:pt x="273" y="307"/>
                  </a:lnTo>
                  <a:lnTo>
                    <a:pt x="252" y="295"/>
                  </a:lnTo>
                  <a:lnTo>
                    <a:pt x="236" y="290"/>
                  </a:lnTo>
                  <a:lnTo>
                    <a:pt x="223" y="286"/>
                  </a:lnTo>
                  <a:lnTo>
                    <a:pt x="215" y="282"/>
                  </a:lnTo>
                  <a:lnTo>
                    <a:pt x="202" y="263"/>
                  </a:lnTo>
                  <a:lnTo>
                    <a:pt x="194" y="259"/>
                  </a:lnTo>
                  <a:lnTo>
                    <a:pt x="196" y="251"/>
                  </a:lnTo>
                  <a:lnTo>
                    <a:pt x="182" y="242"/>
                  </a:lnTo>
                  <a:lnTo>
                    <a:pt x="175" y="244"/>
                  </a:lnTo>
                  <a:lnTo>
                    <a:pt x="161" y="236"/>
                  </a:lnTo>
                  <a:lnTo>
                    <a:pt x="154" y="234"/>
                  </a:lnTo>
                  <a:lnTo>
                    <a:pt x="142" y="219"/>
                  </a:lnTo>
                  <a:lnTo>
                    <a:pt x="131" y="222"/>
                  </a:lnTo>
                  <a:lnTo>
                    <a:pt x="125" y="228"/>
                  </a:lnTo>
                  <a:lnTo>
                    <a:pt x="104" y="205"/>
                  </a:lnTo>
                  <a:lnTo>
                    <a:pt x="92" y="224"/>
                  </a:lnTo>
                  <a:lnTo>
                    <a:pt x="75" y="224"/>
                  </a:lnTo>
                  <a:lnTo>
                    <a:pt x="73" y="219"/>
                  </a:lnTo>
                  <a:lnTo>
                    <a:pt x="67" y="226"/>
                  </a:lnTo>
                  <a:lnTo>
                    <a:pt x="65" y="234"/>
                  </a:lnTo>
                  <a:lnTo>
                    <a:pt x="58" y="234"/>
                  </a:lnTo>
                  <a:lnTo>
                    <a:pt x="38" y="226"/>
                  </a:lnTo>
                  <a:lnTo>
                    <a:pt x="37" y="219"/>
                  </a:lnTo>
                  <a:lnTo>
                    <a:pt x="29" y="209"/>
                  </a:lnTo>
                  <a:lnTo>
                    <a:pt x="4" y="199"/>
                  </a:lnTo>
                  <a:lnTo>
                    <a:pt x="6" y="199"/>
                  </a:lnTo>
                  <a:lnTo>
                    <a:pt x="6" y="197"/>
                  </a:lnTo>
                  <a:lnTo>
                    <a:pt x="8" y="192"/>
                  </a:lnTo>
                  <a:lnTo>
                    <a:pt x="8" y="192"/>
                  </a:lnTo>
                  <a:lnTo>
                    <a:pt x="8" y="192"/>
                  </a:lnTo>
                  <a:lnTo>
                    <a:pt x="13" y="192"/>
                  </a:lnTo>
                  <a:lnTo>
                    <a:pt x="15" y="192"/>
                  </a:lnTo>
                  <a:lnTo>
                    <a:pt x="15" y="192"/>
                  </a:lnTo>
                  <a:lnTo>
                    <a:pt x="15" y="194"/>
                  </a:lnTo>
                  <a:lnTo>
                    <a:pt x="15" y="194"/>
                  </a:lnTo>
                  <a:lnTo>
                    <a:pt x="19" y="197"/>
                  </a:lnTo>
                  <a:lnTo>
                    <a:pt x="21" y="197"/>
                  </a:lnTo>
                  <a:lnTo>
                    <a:pt x="23" y="197"/>
                  </a:lnTo>
                  <a:lnTo>
                    <a:pt x="25" y="197"/>
                  </a:lnTo>
                  <a:lnTo>
                    <a:pt x="27" y="196"/>
                  </a:lnTo>
                  <a:lnTo>
                    <a:pt x="31" y="194"/>
                  </a:lnTo>
                  <a:lnTo>
                    <a:pt x="31" y="196"/>
                  </a:lnTo>
                  <a:lnTo>
                    <a:pt x="33" y="196"/>
                  </a:lnTo>
                  <a:lnTo>
                    <a:pt x="35" y="196"/>
                  </a:lnTo>
                  <a:lnTo>
                    <a:pt x="35" y="194"/>
                  </a:lnTo>
                  <a:lnTo>
                    <a:pt x="35" y="192"/>
                  </a:lnTo>
                  <a:lnTo>
                    <a:pt x="33" y="190"/>
                  </a:lnTo>
                  <a:lnTo>
                    <a:pt x="31" y="188"/>
                  </a:lnTo>
                  <a:lnTo>
                    <a:pt x="29" y="188"/>
                  </a:lnTo>
                  <a:lnTo>
                    <a:pt x="29" y="188"/>
                  </a:lnTo>
                  <a:lnTo>
                    <a:pt x="27" y="190"/>
                  </a:lnTo>
                  <a:lnTo>
                    <a:pt x="27" y="192"/>
                  </a:lnTo>
                  <a:lnTo>
                    <a:pt x="27" y="192"/>
                  </a:lnTo>
                  <a:lnTo>
                    <a:pt x="25" y="194"/>
                  </a:lnTo>
                  <a:lnTo>
                    <a:pt x="23" y="194"/>
                  </a:lnTo>
                  <a:lnTo>
                    <a:pt x="23" y="192"/>
                  </a:lnTo>
                  <a:lnTo>
                    <a:pt x="21" y="190"/>
                  </a:lnTo>
                  <a:lnTo>
                    <a:pt x="21" y="186"/>
                  </a:lnTo>
                  <a:lnTo>
                    <a:pt x="21" y="180"/>
                  </a:lnTo>
                  <a:lnTo>
                    <a:pt x="21" y="178"/>
                  </a:lnTo>
                  <a:lnTo>
                    <a:pt x="21" y="178"/>
                  </a:lnTo>
                  <a:lnTo>
                    <a:pt x="23" y="178"/>
                  </a:lnTo>
                  <a:lnTo>
                    <a:pt x="23" y="176"/>
                  </a:lnTo>
                  <a:lnTo>
                    <a:pt x="23" y="176"/>
                  </a:lnTo>
                  <a:lnTo>
                    <a:pt x="23" y="176"/>
                  </a:lnTo>
                  <a:lnTo>
                    <a:pt x="23" y="174"/>
                  </a:lnTo>
                  <a:lnTo>
                    <a:pt x="21" y="167"/>
                  </a:lnTo>
                  <a:lnTo>
                    <a:pt x="21" y="167"/>
                  </a:lnTo>
                  <a:lnTo>
                    <a:pt x="17" y="167"/>
                  </a:lnTo>
                  <a:lnTo>
                    <a:pt x="13" y="171"/>
                  </a:lnTo>
                  <a:lnTo>
                    <a:pt x="12" y="173"/>
                  </a:lnTo>
                  <a:lnTo>
                    <a:pt x="10" y="173"/>
                  </a:lnTo>
                  <a:lnTo>
                    <a:pt x="10" y="174"/>
                  </a:lnTo>
                  <a:lnTo>
                    <a:pt x="10" y="174"/>
                  </a:lnTo>
                  <a:lnTo>
                    <a:pt x="10" y="176"/>
                  </a:lnTo>
                  <a:lnTo>
                    <a:pt x="10" y="176"/>
                  </a:lnTo>
                  <a:lnTo>
                    <a:pt x="8" y="176"/>
                  </a:lnTo>
                  <a:lnTo>
                    <a:pt x="6" y="174"/>
                  </a:lnTo>
                  <a:lnTo>
                    <a:pt x="6" y="174"/>
                  </a:lnTo>
                  <a:lnTo>
                    <a:pt x="2" y="169"/>
                  </a:lnTo>
                  <a:lnTo>
                    <a:pt x="0" y="165"/>
                  </a:lnTo>
                  <a:lnTo>
                    <a:pt x="0" y="163"/>
                  </a:lnTo>
                  <a:lnTo>
                    <a:pt x="0" y="161"/>
                  </a:lnTo>
                  <a:lnTo>
                    <a:pt x="8" y="148"/>
                  </a:lnTo>
                  <a:lnTo>
                    <a:pt x="10" y="146"/>
                  </a:lnTo>
                  <a:lnTo>
                    <a:pt x="12" y="144"/>
                  </a:lnTo>
                  <a:lnTo>
                    <a:pt x="12" y="144"/>
                  </a:lnTo>
                  <a:lnTo>
                    <a:pt x="13" y="142"/>
                  </a:lnTo>
                  <a:lnTo>
                    <a:pt x="13" y="140"/>
                  </a:lnTo>
                  <a:lnTo>
                    <a:pt x="13" y="138"/>
                  </a:lnTo>
                  <a:lnTo>
                    <a:pt x="8" y="132"/>
                  </a:lnTo>
                  <a:lnTo>
                    <a:pt x="6" y="130"/>
                  </a:lnTo>
                  <a:lnTo>
                    <a:pt x="6" y="130"/>
                  </a:lnTo>
                  <a:lnTo>
                    <a:pt x="6" y="130"/>
                  </a:lnTo>
                  <a:lnTo>
                    <a:pt x="6" y="126"/>
                  </a:lnTo>
                  <a:lnTo>
                    <a:pt x="6" y="125"/>
                  </a:lnTo>
                  <a:lnTo>
                    <a:pt x="10" y="117"/>
                  </a:lnTo>
                  <a:lnTo>
                    <a:pt x="10" y="115"/>
                  </a:lnTo>
                  <a:lnTo>
                    <a:pt x="10" y="115"/>
                  </a:lnTo>
                  <a:lnTo>
                    <a:pt x="12" y="115"/>
                  </a:lnTo>
                  <a:lnTo>
                    <a:pt x="17" y="115"/>
                  </a:lnTo>
                  <a:lnTo>
                    <a:pt x="19" y="117"/>
                  </a:lnTo>
                  <a:lnTo>
                    <a:pt x="21" y="117"/>
                  </a:lnTo>
                  <a:lnTo>
                    <a:pt x="23" y="117"/>
                  </a:lnTo>
                  <a:lnTo>
                    <a:pt x="25" y="117"/>
                  </a:lnTo>
                  <a:lnTo>
                    <a:pt x="27" y="115"/>
                  </a:lnTo>
                  <a:lnTo>
                    <a:pt x="27" y="113"/>
                  </a:lnTo>
                  <a:lnTo>
                    <a:pt x="27" y="107"/>
                  </a:lnTo>
                  <a:lnTo>
                    <a:pt x="25" y="102"/>
                  </a:lnTo>
                  <a:lnTo>
                    <a:pt x="21" y="98"/>
                  </a:lnTo>
                  <a:lnTo>
                    <a:pt x="21" y="98"/>
                  </a:lnTo>
                  <a:lnTo>
                    <a:pt x="19" y="98"/>
                  </a:lnTo>
                  <a:lnTo>
                    <a:pt x="19" y="98"/>
                  </a:lnTo>
                  <a:lnTo>
                    <a:pt x="15" y="98"/>
                  </a:lnTo>
                  <a:lnTo>
                    <a:pt x="13" y="96"/>
                  </a:lnTo>
                  <a:lnTo>
                    <a:pt x="12" y="96"/>
                  </a:lnTo>
                  <a:lnTo>
                    <a:pt x="12" y="98"/>
                  </a:lnTo>
                  <a:lnTo>
                    <a:pt x="12" y="100"/>
                  </a:lnTo>
                  <a:lnTo>
                    <a:pt x="10" y="100"/>
                  </a:lnTo>
                  <a:lnTo>
                    <a:pt x="10" y="98"/>
                  </a:lnTo>
                  <a:lnTo>
                    <a:pt x="10" y="96"/>
                  </a:lnTo>
                  <a:lnTo>
                    <a:pt x="12" y="92"/>
                  </a:lnTo>
                  <a:lnTo>
                    <a:pt x="12" y="90"/>
                  </a:lnTo>
                  <a:lnTo>
                    <a:pt x="13" y="86"/>
                  </a:lnTo>
                  <a:lnTo>
                    <a:pt x="13" y="86"/>
                  </a:lnTo>
                  <a:lnTo>
                    <a:pt x="13" y="86"/>
                  </a:lnTo>
                  <a:lnTo>
                    <a:pt x="25" y="75"/>
                  </a:lnTo>
                  <a:lnTo>
                    <a:pt x="27" y="75"/>
                  </a:lnTo>
                  <a:lnTo>
                    <a:pt x="29" y="73"/>
                  </a:lnTo>
                  <a:lnTo>
                    <a:pt x="29" y="75"/>
                  </a:lnTo>
                  <a:lnTo>
                    <a:pt x="29" y="75"/>
                  </a:lnTo>
                  <a:lnTo>
                    <a:pt x="27" y="75"/>
                  </a:lnTo>
                  <a:lnTo>
                    <a:pt x="23" y="78"/>
                  </a:lnTo>
                  <a:lnTo>
                    <a:pt x="21" y="82"/>
                  </a:lnTo>
                  <a:lnTo>
                    <a:pt x="19" y="82"/>
                  </a:lnTo>
                  <a:lnTo>
                    <a:pt x="21" y="82"/>
                  </a:lnTo>
                  <a:lnTo>
                    <a:pt x="25" y="86"/>
                  </a:lnTo>
                  <a:lnTo>
                    <a:pt x="27" y="86"/>
                  </a:lnTo>
                  <a:lnTo>
                    <a:pt x="27" y="86"/>
                  </a:lnTo>
                  <a:lnTo>
                    <a:pt x="31" y="88"/>
                  </a:lnTo>
                  <a:lnTo>
                    <a:pt x="35" y="90"/>
                  </a:lnTo>
                  <a:lnTo>
                    <a:pt x="38" y="94"/>
                  </a:lnTo>
                  <a:lnTo>
                    <a:pt x="40" y="94"/>
                  </a:lnTo>
                  <a:lnTo>
                    <a:pt x="42" y="92"/>
                  </a:lnTo>
                  <a:lnTo>
                    <a:pt x="40" y="90"/>
                  </a:lnTo>
                  <a:lnTo>
                    <a:pt x="37" y="84"/>
                  </a:lnTo>
                  <a:lnTo>
                    <a:pt x="37" y="80"/>
                  </a:lnTo>
                  <a:lnTo>
                    <a:pt x="37" y="78"/>
                  </a:lnTo>
                  <a:lnTo>
                    <a:pt x="38" y="67"/>
                  </a:lnTo>
                  <a:lnTo>
                    <a:pt x="38" y="67"/>
                  </a:lnTo>
                  <a:lnTo>
                    <a:pt x="38" y="67"/>
                  </a:lnTo>
                  <a:lnTo>
                    <a:pt x="40" y="67"/>
                  </a:lnTo>
                  <a:lnTo>
                    <a:pt x="48" y="71"/>
                  </a:lnTo>
                  <a:lnTo>
                    <a:pt x="52" y="75"/>
                  </a:lnTo>
                  <a:lnTo>
                    <a:pt x="58" y="80"/>
                  </a:lnTo>
                  <a:lnTo>
                    <a:pt x="58" y="80"/>
                  </a:lnTo>
                  <a:lnTo>
                    <a:pt x="58" y="80"/>
                  </a:lnTo>
                  <a:lnTo>
                    <a:pt x="60" y="80"/>
                  </a:lnTo>
                  <a:lnTo>
                    <a:pt x="60" y="80"/>
                  </a:lnTo>
                  <a:lnTo>
                    <a:pt x="61" y="80"/>
                  </a:lnTo>
                  <a:lnTo>
                    <a:pt x="65" y="84"/>
                  </a:lnTo>
                  <a:lnTo>
                    <a:pt x="67" y="84"/>
                  </a:lnTo>
                  <a:lnTo>
                    <a:pt x="67" y="84"/>
                  </a:lnTo>
                  <a:lnTo>
                    <a:pt x="69" y="82"/>
                  </a:lnTo>
                  <a:lnTo>
                    <a:pt x="67" y="77"/>
                  </a:lnTo>
                  <a:lnTo>
                    <a:pt x="69" y="73"/>
                  </a:lnTo>
                  <a:lnTo>
                    <a:pt x="69" y="69"/>
                  </a:lnTo>
                  <a:lnTo>
                    <a:pt x="71" y="67"/>
                  </a:lnTo>
                  <a:lnTo>
                    <a:pt x="73" y="63"/>
                  </a:lnTo>
                  <a:lnTo>
                    <a:pt x="75" y="61"/>
                  </a:lnTo>
                  <a:lnTo>
                    <a:pt x="77" y="59"/>
                  </a:lnTo>
                  <a:lnTo>
                    <a:pt x="79" y="57"/>
                  </a:lnTo>
                  <a:lnTo>
                    <a:pt x="81" y="55"/>
                  </a:lnTo>
                  <a:lnTo>
                    <a:pt x="85" y="54"/>
                  </a:lnTo>
                  <a:lnTo>
                    <a:pt x="90" y="52"/>
                  </a:lnTo>
                  <a:lnTo>
                    <a:pt x="96" y="52"/>
                  </a:lnTo>
                  <a:lnTo>
                    <a:pt x="109" y="48"/>
                  </a:lnTo>
                  <a:lnTo>
                    <a:pt x="123" y="46"/>
                  </a:lnTo>
                  <a:lnTo>
                    <a:pt x="127" y="46"/>
                  </a:lnTo>
                  <a:lnTo>
                    <a:pt x="129" y="44"/>
                  </a:lnTo>
                  <a:lnTo>
                    <a:pt x="133" y="42"/>
                  </a:lnTo>
                  <a:lnTo>
                    <a:pt x="136" y="42"/>
                  </a:lnTo>
                  <a:lnTo>
                    <a:pt x="142" y="40"/>
                  </a:lnTo>
                  <a:lnTo>
                    <a:pt x="154" y="40"/>
                  </a:lnTo>
                  <a:lnTo>
                    <a:pt x="158" y="40"/>
                  </a:lnTo>
                  <a:lnTo>
                    <a:pt x="169" y="44"/>
                  </a:lnTo>
                  <a:lnTo>
                    <a:pt x="175" y="46"/>
                  </a:lnTo>
                  <a:lnTo>
                    <a:pt x="177" y="44"/>
                  </a:lnTo>
                  <a:lnTo>
                    <a:pt x="175" y="44"/>
                  </a:lnTo>
                  <a:lnTo>
                    <a:pt x="173" y="42"/>
                  </a:lnTo>
                  <a:lnTo>
                    <a:pt x="169" y="40"/>
                  </a:lnTo>
                  <a:lnTo>
                    <a:pt x="169" y="40"/>
                  </a:lnTo>
                  <a:lnTo>
                    <a:pt x="169" y="38"/>
                  </a:lnTo>
                  <a:lnTo>
                    <a:pt x="169" y="38"/>
                  </a:lnTo>
                  <a:lnTo>
                    <a:pt x="169" y="36"/>
                  </a:lnTo>
                  <a:lnTo>
                    <a:pt x="169" y="36"/>
                  </a:lnTo>
                  <a:lnTo>
                    <a:pt x="173" y="34"/>
                  </a:lnTo>
                  <a:lnTo>
                    <a:pt x="175" y="34"/>
                  </a:lnTo>
                  <a:lnTo>
                    <a:pt x="175" y="36"/>
                  </a:lnTo>
                  <a:lnTo>
                    <a:pt x="175" y="38"/>
                  </a:lnTo>
                  <a:lnTo>
                    <a:pt x="175" y="40"/>
                  </a:lnTo>
                  <a:lnTo>
                    <a:pt x="177" y="40"/>
                  </a:lnTo>
                  <a:lnTo>
                    <a:pt x="186" y="25"/>
                  </a:lnTo>
                  <a:lnTo>
                    <a:pt x="186" y="25"/>
                  </a:lnTo>
                  <a:lnTo>
                    <a:pt x="186" y="25"/>
                  </a:lnTo>
                  <a:lnTo>
                    <a:pt x="186" y="23"/>
                  </a:lnTo>
                  <a:lnTo>
                    <a:pt x="188" y="21"/>
                  </a:lnTo>
                  <a:lnTo>
                    <a:pt x="188" y="21"/>
                  </a:lnTo>
                  <a:lnTo>
                    <a:pt x="194" y="19"/>
                  </a:lnTo>
                  <a:lnTo>
                    <a:pt x="196" y="17"/>
                  </a:lnTo>
                  <a:lnTo>
                    <a:pt x="198" y="19"/>
                  </a:lnTo>
                  <a:lnTo>
                    <a:pt x="200" y="19"/>
                  </a:lnTo>
                  <a:lnTo>
                    <a:pt x="204" y="17"/>
                  </a:lnTo>
                  <a:lnTo>
                    <a:pt x="206" y="15"/>
                  </a:lnTo>
                  <a:lnTo>
                    <a:pt x="207" y="11"/>
                  </a:lnTo>
                  <a:lnTo>
                    <a:pt x="207" y="9"/>
                  </a:lnTo>
                  <a:lnTo>
                    <a:pt x="207" y="9"/>
                  </a:lnTo>
                  <a:lnTo>
                    <a:pt x="215" y="7"/>
                  </a:lnTo>
                  <a:lnTo>
                    <a:pt x="217" y="7"/>
                  </a:lnTo>
                  <a:lnTo>
                    <a:pt x="227" y="7"/>
                  </a:lnTo>
                  <a:lnTo>
                    <a:pt x="227" y="7"/>
                  </a:lnTo>
                  <a:lnTo>
                    <a:pt x="227" y="4"/>
                  </a:lnTo>
                  <a:lnTo>
                    <a:pt x="225" y="4"/>
                  </a:lnTo>
                  <a:lnTo>
                    <a:pt x="225" y="4"/>
                  </a:lnTo>
                  <a:lnTo>
                    <a:pt x="225" y="4"/>
                  </a:lnTo>
                  <a:lnTo>
                    <a:pt x="227" y="2"/>
                  </a:lnTo>
                  <a:lnTo>
                    <a:pt x="227" y="2"/>
                  </a:lnTo>
                  <a:lnTo>
                    <a:pt x="240" y="0"/>
                  </a:lnTo>
                  <a:lnTo>
                    <a:pt x="248" y="0"/>
                  </a:lnTo>
                  <a:lnTo>
                    <a:pt x="252" y="0"/>
                  </a:lnTo>
                  <a:lnTo>
                    <a:pt x="261" y="4"/>
                  </a:lnTo>
                  <a:lnTo>
                    <a:pt x="265" y="6"/>
                  </a:lnTo>
                  <a:lnTo>
                    <a:pt x="269" y="9"/>
                  </a:lnTo>
                  <a:lnTo>
                    <a:pt x="271" y="11"/>
                  </a:lnTo>
                  <a:lnTo>
                    <a:pt x="273" y="15"/>
                  </a:lnTo>
                  <a:lnTo>
                    <a:pt x="275" y="19"/>
                  </a:lnTo>
                  <a:lnTo>
                    <a:pt x="275" y="21"/>
                  </a:lnTo>
                  <a:lnTo>
                    <a:pt x="278" y="25"/>
                  </a:lnTo>
                  <a:lnTo>
                    <a:pt x="280" y="27"/>
                  </a:lnTo>
                  <a:lnTo>
                    <a:pt x="280" y="29"/>
                  </a:lnTo>
                  <a:lnTo>
                    <a:pt x="280" y="29"/>
                  </a:lnTo>
                  <a:lnTo>
                    <a:pt x="280" y="29"/>
                  </a:lnTo>
                  <a:lnTo>
                    <a:pt x="280" y="32"/>
                  </a:lnTo>
                  <a:lnTo>
                    <a:pt x="280" y="38"/>
                  </a:lnTo>
                  <a:lnTo>
                    <a:pt x="280" y="40"/>
                  </a:lnTo>
                  <a:lnTo>
                    <a:pt x="282" y="42"/>
                  </a:lnTo>
                  <a:lnTo>
                    <a:pt x="284" y="46"/>
                  </a:lnTo>
                  <a:lnTo>
                    <a:pt x="284" y="46"/>
                  </a:lnTo>
                  <a:lnTo>
                    <a:pt x="284" y="48"/>
                  </a:lnTo>
                  <a:lnTo>
                    <a:pt x="284" y="52"/>
                  </a:lnTo>
                  <a:lnTo>
                    <a:pt x="284" y="54"/>
                  </a:lnTo>
                  <a:lnTo>
                    <a:pt x="286" y="55"/>
                  </a:lnTo>
                  <a:lnTo>
                    <a:pt x="286" y="59"/>
                  </a:lnTo>
                  <a:lnTo>
                    <a:pt x="286" y="63"/>
                  </a:lnTo>
                  <a:lnTo>
                    <a:pt x="296" y="71"/>
                  </a:lnTo>
                  <a:lnTo>
                    <a:pt x="302" y="73"/>
                  </a:lnTo>
                  <a:lnTo>
                    <a:pt x="302" y="73"/>
                  </a:lnTo>
                  <a:lnTo>
                    <a:pt x="307" y="73"/>
                  </a:lnTo>
                  <a:lnTo>
                    <a:pt x="313" y="73"/>
                  </a:lnTo>
                  <a:lnTo>
                    <a:pt x="315" y="73"/>
                  </a:lnTo>
                  <a:lnTo>
                    <a:pt x="321" y="73"/>
                  </a:lnTo>
                  <a:lnTo>
                    <a:pt x="321" y="73"/>
                  </a:lnTo>
                  <a:lnTo>
                    <a:pt x="321" y="71"/>
                  </a:lnTo>
                  <a:lnTo>
                    <a:pt x="323" y="69"/>
                  </a:lnTo>
                  <a:lnTo>
                    <a:pt x="323" y="69"/>
                  </a:lnTo>
                  <a:lnTo>
                    <a:pt x="325" y="69"/>
                  </a:lnTo>
                  <a:lnTo>
                    <a:pt x="325" y="67"/>
                  </a:lnTo>
                  <a:lnTo>
                    <a:pt x="328" y="69"/>
                  </a:lnTo>
                  <a:lnTo>
                    <a:pt x="330" y="69"/>
                  </a:lnTo>
                  <a:lnTo>
                    <a:pt x="330" y="71"/>
                  </a:lnTo>
                  <a:lnTo>
                    <a:pt x="330" y="71"/>
                  </a:lnTo>
                  <a:lnTo>
                    <a:pt x="334" y="73"/>
                  </a:lnTo>
                  <a:lnTo>
                    <a:pt x="336" y="73"/>
                  </a:lnTo>
                  <a:lnTo>
                    <a:pt x="344" y="71"/>
                  </a:lnTo>
                  <a:lnTo>
                    <a:pt x="353" y="8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63" name="Freeform 6365"/>
            <p:cNvSpPr>
              <a:spLocks noEditPoints="1"/>
            </p:cNvSpPr>
            <p:nvPr/>
          </p:nvSpPr>
          <p:spPr bwMode="auto">
            <a:xfrm>
              <a:off x="8378826" y="5281613"/>
              <a:ext cx="225425" cy="265113"/>
            </a:xfrm>
            <a:custGeom>
              <a:avLst/>
              <a:gdLst>
                <a:gd name="T0" fmla="*/ 34 w 142"/>
                <a:gd name="T1" fmla="*/ 56 h 167"/>
                <a:gd name="T2" fmla="*/ 27 w 142"/>
                <a:gd name="T3" fmla="*/ 59 h 167"/>
                <a:gd name="T4" fmla="*/ 27 w 142"/>
                <a:gd name="T5" fmla="*/ 67 h 167"/>
                <a:gd name="T6" fmla="*/ 11 w 142"/>
                <a:gd name="T7" fmla="*/ 69 h 167"/>
                <a:gd name="T8" fmla="*/ 0 w 142"/>
                <a:gd name="T9" fmla="*/ 50 h 167"/>
                <a:gd name="T10" fmla="*/ 4 w 142"/>
                <a:gd name="T11" fmla="*/ 46 h 167"/>
                <a:gd name="T12" fmla="*/ 9 w 142"/>
                <a:gd name="T13" fmla="*/ 40 h 167"/>
                <a:gd name="T14" fmla="*/ 17 w 142"/>
                <a:gd name="T15" fmla="*/ 38 h 167"/>
                <a:gd name="T16" fmla="*/ 23 w 142"/>
                <a:gd name="T17" fmla="*/ 42 h 167"/>
                <a:gd name="T18" fmla="*/ 30 w 142"/>
                <a:gd name="T19" fmla="*/ 42 h 167"/>
                <a:gd name="T20" fmla="*/ 105 w 142"/>
                <a:gd name="T21" fmla="*/ 42 h 167"/>
                <a:gd name="T22" fmla="*/ 138 w 142"/>
                <a:gd name="T23" fmla="*/ 88 h 167"/>
                <a:gd name="T24" fmla="*/ 130 w 142"/>
                <a:gd name="T25" fmla="*/ 123 h 167"/>
                <a:gd name="T26" fmla="*/ 105 w 142"/>
                <a:gd name="T27" fmla="*/ 132 h 167"/>
                <a:gd name="T28" fmla="*/ 80 w 142"/>
                <a:gd name="T29" fmla="*/ 127 h 167"/>
                <a:gd name="T30" fmla="*/ 48 w 142"/>
                <a:gd name="T31" fmla="*/ 144 h 167"/>
                <a:gd name="T32" fmla="*/ 32 w 142"/>
                <a:gd name="T33" fmla="*/ 167 h 167"/>
                <a:gd name="T34" fmla="*/ 25 w 142"/>
                <a:gd name="T35" fmla="*/ 155 h 167"/>
                <a:gd name="T36" fmla="*/ 25 w 142"/>
                <a:gd name="T37" fmla="*/ 148 h 167"/>
                <a:gd name="T38" fmla="*/ 30 w 142"/>
                <a:gd name="T39" fmla="*/ 153 h 167"/>
                <a:gd name="T40" fmla="*/ 34 w 142"/>
                <a:gd name="T41" fmla="*/ 146 h 167"/>
                <a:gd name="T42" fmla="*/ 46 w 142"/>
                <a:gd name="T43" fmla="*/ 138 h 167"/>
                <a:gd name="T44" fmla="*/ 59 w 142"/>
                <a:gd name="T45" fmla="*/ 111 h 167"/>
                <a:gd name="T46" fmla="*/ 71 w 142"/>
                <a:gd name="T47" fmla="*/ 100 h 167"/>
                <a:gd name="T48" fmla="*/ 61 w 142"/>
                <a:gd name="T49" fmla="*/ 105 h 167"/>
                <a:gd name="T50" fmla="*/ 46 w 142"/>
                <a:gd name="T51" fmla="*/ 127 h 167"/>
                <a:gd name="T52" fmla="*/ 40 w 142"/>
                <a:gd name="T53" fmla="*/ 128 h 167"/>
                <a:gd name="T54" fmla="*/ 29 w 142"/>
                <a:gd name="T55" fmla="*/ 132 h 167"/>
                <a:gd name="T56" fmla="*/ 23 w 142"/>
                <a:gd name="T57" fmla="*/ 134 h 167"/>
                <a:gd name="T58" fmla="*/ 25 w 142"/>
                <a:gd name="T59" fmla="*/ 125 h 167"/>
                <a:gd name="T60" fmla="*/ 25 w 142"/>
                <a:gd name="T61" fmla="*/ 100 h 167"/>
                <a:gd name="T62" fmla="*/ 15 w 142"/>
                <a:gd name="T63" fmla="*/ 102 h 167"/>
                <a:gd name="T64" fmla="*/ 13 w 142"/>
                <a:gd name="T65" fmla="*/ 84 h 167"/>
                <a:gd name="T66" fmla="*/ 23 w 142"/>
                <a:gd name="T67" fmla="*/ 75 h 167"/>
                <a:gd name="T68" fmla="*/ 30 w 142"/>
                <a:gd name="T69" fmla="*/ 71 h 167"/>
                <a:gd name="T70" fmla="*/ 38 w 142"/>
                <a:gd name="T71" fmla="*/ 65 h 167"/>
                <a:gd name="T72" fmla="*/ 46 w 142"/>
                <a:gd name="T73" fmla="*/ 69 h 167"/>
                <a:gd name="T74" fmla="*/ 46 w 142"/>
                <a:gd name="T75" fmla="*/ 77 h 167"/>
                <a:gd name="T76" fmla="*/ 52 w 142"/>
                <a:gd name="T77" fmla="*/ 63 h 167"/>
                <a:gd name="T78" fmla="*/ 57 w 142"/>
                <a:gd name="T79" fmla="*/ 50 h 167"/>
                <a:gd name="T80" fmla="*/ 61 w 142"/>
                <a:gd name="T81" fmla="*/ 63 h 167"/>
                <a:gd name="T82" fmla="*/ 63 w 142"/>
                <a:gd name="T83" fmla="*/ 69 h 167"/>
                <a:gd name="T84" fmla="*/ 67 w 142"/>
                <a:gd name="T85" fmla="*/ 57 h 167"/>
                <a:gd name="T86" fmla="*/ 63 w 142"/>
                <a:gd name="T87" fmla="*/ 52 h 167"/>
                <a:gd name="T88" fmla="*/ 63 w 142"/>
                <a:gd name="T89" fmla="*/ 36 h 167"/>
                <a:gd name="T90" fmla="*/ 71 w 142"/>
                <a:gd name="T91" fmla="*/ 33 h 167"/>
                <a:gd name="T92" fmla="*/ 71 w 142"/>
                <a:gd name="T93" fmla="*/ 27 h 167"/>
                <a:gd name="T94" fmla="*/ 65 w 142"/>
                <a:gd name="T95" fmla="*/ 25 h 167"/>
                <a:gd name="T96" fmla="*/ 57 w 142"/>
                <a:gd name="T97" fmla="*/ 17 h 167"/>
                <a:gd name="T98" fmla="*/ 100 w 142"/>
                <a:gd name="T99"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2" h="167">
                  <a:moveTo>
                    <a:pt x="34" y="48"/>
                  </a:moveTo>
                  <a:lnTo>
                    <a:pt x="34" y="50"/>
                  </a:lnTo>
                  <a:lnTo>
                    <a:pt x="34" y="52"/>
                  </a:lnTo>
                  <a:lnTo>
                    <a:pt x="34" y="56"/>
                  </a:lnTo>
                  <a:lnTo>
                    <a:pt x="30" y="56"/>
                  </a:lnTo>
                  <a:lnTo>
                    <a:pt x="30" y="57"/>
                  </a:lnTo>
                  <a:lnTo>
                    <a:pt x="29" y="57"/>
                  </a:lnTo>
                  <a:lnTo>
                    <a:pt x="27" y="59"/>
                  </a:lnTo>
                  <a:lnTo>
                    <a:pt x="27" y="61"/>
                  </a:lnTo>
                  <a:lnTo>
                    <a:pt x="29" y="63"/>
                  </a:lnTo>
                  <a:lnTo>
                    <a:pt x="27" y="65"/>
                  </a:lnTo>
                  <a:lnTo>
                    <a:pt x="27" y="67"/>
                  </a:lnTo>
                  <a:lnTo>
                    <a:pt x="25" y="69"/>
                  </a:lnTo>
                  <a:lnTo>
                    <a:pt x="21" y="69"/>
                  </a:lnTo>
                  <a:lnTo>
                    <a:pt x="17" y="69"/>
                  </a:lnTo>
                  <a:lnTo>
                    <a:pt x="11" y="69"/>
                  </a:lnTo>
                  <a:lnTo>
                    <a:pt x="9" y="67"/>
                  </a:lnTo>
                  <a:lnTo>
                    <a:pt x="4" y="56"/>
                  </a:lnTo>
                  <a:lnTo>
                    <a:pt x="2" y="52"/>
                  </a:lnTo>
                  <a:lnTo>
                    <a:pt x="0" y="50"/>
                  </a:lnTo>
                  <a:lnTo>
                    <a:pt x="2" y="48"/>
                  </a:lnTo>
                  <a:lnTo>
                    <a:pt x="2" y="46"/>
                  </a:lnTo>
                  <a:lnTo>
                    <a:pt x="2" y="46"/>
                  </a:lnTo>
                  <a:lnTo>
                    <a:pt x="4" y="46"/>
                  </a:lnTo>
                  <a:lnTo>
                    <a:pt x="9" y="40"/>
                  </a:lnTo>
                  <a:lnTo>
                    <a:pt x="9" y="40"/>
                  </a:lnTo>
                  <a:lnTo>
                    <a:pt x="9" y="40"/>
                  </a:lnTo>
                  <a:lnTo>
                    <a:pt x="9" y="40"/>
                  </a:lnTo>
                  <a:lnTo>
                    <a:pt x="9" y="38"/>
                  </a:lnTo>
                  <a:lnTo>
                    <a:pt x="13" y="38"/>
                  </a:lnTo>
                  <a:lnTo>
                    <a:pt x="15" y="38"/>
                  </a:lnTo>
                  <a:lnTo>
                    <a:pt x="17" y="38"/>
                  </a:lnTo>
                  <a:lnTo>
                    <a:pt x="19" y="38"/>
                  </a:lnTo>
                  <a:lnTo>
                    <a:pt x="21" y="38"/>
                  </a:lnTo>
                  <a:lnTo>
                    <a:pt x="23" y="42"/>
                  </a:lnTo>
                  <a:lnTo>
                    <a:pt x="23" y="42"/>
                  </a:lnTo>
                  <a:lnTo>
                    <a:pt x="25" y="44"/>
                  </a:lnTo>
                  <a:lnTo>
                    <a:pt x="27" y="42"/>
                  </a:lnTo>
                  <a:lnTo>
                    <a:pt x="27" y="42"/>
                  </a:lnTo>
                  <a:lnTo>
                    <a:pt x="30" y="42"/>
                  </a:lnTo>
                  <a:lnTo>
                    <a:pt x="30" y="44"/>
                  </a:lnTo>
                  <a:lnTo>
                    <a:pt x="34" y="48"/>
                  </a:lnTo>
                  <a:close/>
                  <a:moveTo>
                    <a:pt x="105" y="25"/>
                  </a:moveTo>
                  <a:lnTo>
                    <a:pt x="105" y="42"/>
                  </a:lnTo>
                  <a:lnTo>
                    <a:pt x="107" y="50"/>
                  </a:lnTo>
                  <a:lnTo>
                    <a:pt x="119" y="54"/>
                  </a:lnTo>
                  <a:lnTo>
                    <a:pt x="125" y="69"/>
                  </a:lnTo>
                  <a:lnTo>
                    <a:pt x="138" y="88"/>
                  </a:lnTo>
                  <a:lnTo>
                    <a:pt x="142" y="96"/>
                  </a:lnTo>
                  <a:lnTo>
                    <a:pt x="138" y="105"/>
                  </a:lnTo>
                  <a:lnTo>
                    <a:pt x="142" y="115"/>
                  </a:lnTo>
                  <a:lnTo>
                    <a:pt x="130" y="123"/>
                  </a:lnTo>
                  <a:lnTo>
                    <a:pt x="119" y="123"/>
                  </a:lnTo>
                  <a:lnTo>
                    <a:pt x="121" y="117"/>
                  </a:lnTo>
                  <a:lnTo>
                    <a:pt x="103" y="121"/>
                  </a:lnTo>
                  <a:lnTo>
                    <a:pt x="105" y="132"/>
                  </a:lnTo>
                  <a:lnTo>
                    <a:pt x="102" y="140"/>
                  </a:lnTo>
                  <a:lnTo>
                    <a:pt x="94" y="136"/>
                  </a:lnTo>
                  <a:lnTo>
                    <a:pt x="86" y="121"/>
                  </a:lnTo>
                  <a:lnTo>
                    <a:pt x="80" y="127"/>
                  </a:lnTo>
                  <a:lnTo>
                    <a:pt x="73" y="121"/>
                  </a:lnTo>
                  <a:lnTo>
                    <a:pt x="61" y="130"/>
                  </a:lnTo>
                  <a:lnTo>
                    <a:pt x="63" y="134"/>
                  </a:lnTo>
                  <a:lnTo>
                    <a:pt x="48" y="144"/>
                  </a:lnTo>
                  <a:lnTo>
                    <a:pt x="52" y="153"/>
                  </a:lnTo>
                  <a:lnTo>
                    <a:pt x="44" y="165"/>
                  </a:lnTo>
                  <a:lnTo>
                    <a:pt x="38" y="161"/>
                  </a:lnTo>
                  <a:lnTo>
                    <a:pt x="32" y="167"/>
                  </a:lnTo>
                  <a:lnTo>
                    <a:pt x="23" y="167"/>
                  </a:lnTo>
                  <a:lnTo>
                    <a:pt x="25" y="161"/>
                  </a:lnTo>
                  <a:lnTo>
                    <a:pt x="25" y="157"/>
                  </a:lnTo>
                  <a:lnTo>
                    <a:pt x="25" y="155"/>
                  </a:lnTo>
                  <a:lnTo>
                    <a:pt x="25" y="152"/>
                  </a:lnTo>
                  <a:lnTo>
                    <a:pt x="25" y="148"/>
                  </a:lnTo>
                  <a:lnTo>
                    <a:pt x="25" y="148"/>
                  </a:lnTo>
                  <a:lnTo>
                    <a:pt x="25" y="148"/>
                  </a:lnTo>
                  <a:lnTo>
                    <a:pt x="27" y="150"/>
                  </a:lnTo>
                  <a:lnTo>
                    <a:pt x="27" y="152"/>
                  </a:lnTo>
                  <a:lnTo>
                    <a:pt x="29" y="153"/>
                  </a:lnTo>
                  <a:lnTo>
                    <a:pt x="30" y="153"/>
                  </a:lnTo>
                  <a:lnTo>
                    <a:pt x="30" y="152"/>
                  </a:lnTo>
                  <a:lnTo>
                    <a:pt x="32" y="148"/>
                  </a:lnTo>
                  <a:lnTo>
                    <a:pt x="32" y="148"/>
                  </a:lnTo>
                  <a:lnTo>
                    <a:pt x="34" y="146"/>
                  </a:lnTo>
                  <a:lnTo>
                    <a:pt x="38" y="146"/>
                  </a:lnTo>
                  <a:lnTo>
                    <a:pt x="38" y="146"/>
                  </a:lnTo>
                  <a:lnTo>
                    <a:pt x="42" y="144"/>
                  </a:lnTo>
                  <a:lnTo>
                    <a:pt x="46" y="138"/>
                  </a:lnTo>
                  <a:lnTo>
                    <a:pt x="52" y="128"/>
                  </a:lnTo>
                  <a:lnTo>
                    <a:pt x="54" y="117"/>
                  </a:lnTo>
                  <a:lnTo>
                    <a:pt x="59" y="111"/>
                  </a:lnTo>
                  <a:lnTo>
                    <a:pt x="59" y="111"/>
                  </a:lnTo>
                  <a:lnTo>
                    <a:pt x="59" y="113"/>
                  </a:lnTo>
                  <a:lnTo>
                    <a:pt x="65" y="109"/>
                  </a:lnTo>
                  <a:lnTo>
                    <a:pt x="71" y="102"/>
                  </a:lnTo>
                  <a:lnTo>
                    <a:pt x="71" y="100"/>
                  </a:lnTo>
                  <a:lnTo>
                    <a:pt x="71" y="100"/>
                  </a:lnTo>
                  <a:lnTo>
                    <a:pt x="67" y="100"/>
                  </a:lnTo>
                  <a:lnTo>
                    <a:pt x="65" y="100"/>
                  </a:lnTo>
                  <a:lnTo>
                    <a:pt x="61" y="105"/>
                  </a:lnTo>
                  <a:lnTo>
                    <a:pt x="59" y="105"/>
                  </a:lnTo>
                  <a:lnTo>
                    <a:pt x="55" y="107"/>
                  </a:lnTo>
                  <a:lnTo>
                    <a:pt x="48" y="111"/>
                  </a:lnTo>
                  <a:lnTo>
                    <a:pt x="46" y="127"/>
                  </a:lnTo>
                  <a:lnTo>
                    <a:pt x="44" y="128"/>
                  </a:lnTo>
                  <a:lnTo>
                    <a:pt x="42" y="130"/>
                  </a:lnTo>
                  <a:lnTo>
                    <a:pt x="40" y="130"/>
                  </a:lnTo>
                  <a:lnTo>
                    <a:pt x="40" y="128"/>
                  </a:lnTo>
                  <a:lnTo>
                    <a:pt x="38" y="127"/>
                  </a:lnTo>
                  <a:lnTo>
                    <a:pt x="32" y="127"/>
                  </a:lnTo>
                  <a:lnTo>
                    <a:pt x="29" y="130"/>
                  </a:lnTo>
                  <a:lnTo>
                    <a:pt x="29" y="132"/>
                  </a:lnTo>
                  <a:lnTo>
                    <a:pt x="29" y="134"/>
                  </a:lnTo>
                  <a:lnTo>
                    <a:pt x="29" y="134"/>
                  </a:lnTo>
                  <a:lnTo>
                    <a:pt x="27" y="134"/>
                  </a:lnTo>
                  <a:lnTo>
                    <a:pt x="23" y="134"/>
                  </a:lnTo>
                  <a:lnTo>
                    <a:pt x="23" y="132"/>
                  </a:lnTo>
                  <a:lnTo>
                    <a:pt x="23" y="128"/>
                  </a:lnTo>
                  <a:lnTo>
                    <a:pt x="23" y="128"/>
                  </a:lnTo>
                  <a:lnTo>
                    <a:pt x="25" y="125"/>
                  </a:lnTo>
                  <a:lnTo>
                    <a:pt x="27" y="119"/>
                  </a:lnTo>
                  <a:lnTo>
                    <a:pt x="27" y="109"/>
                  </a:lnTo>
                  <a:lnTo>
                    <a:pt x="27" y="102"/>
                  </a:lnTo>
                  <a:lnTo>
                    <a:pt x="25" y="100"/>
                  </a:lnTo>
                  <a:lnTo>
                    <a:pt x="21" y="98"/>
                  </a:lnTo>
                  <a:lnTo>
                    <a:pt x="17" y="100"/>
                  </a:lnTo>
                  <a:lnTo>
                    <a:pt x="15" y="100"/>
                  </a:lnTo>
                  <a:lnTo>
                    <a:pt x="15" y="102"/>
                  </a:lnTo>
                  <a:lnTo>
                    <a:pt x="13" y="102"/>
                  </a:lnTo>
                  <a:lnTo>
                    <a:pt x="13" y="94"/>
                  </a:lnTo>
                  <a:lnTo>
                    <a:pt x="13" y="90"/>
                  </a:lnTo>
                  <a:lnTo>
                    <a:pt x="13" y="84"/>
                  </a:lnTo>
                  <a:lnTo>
                    <a:pt x="19" y="75"/>
                  </a:lnTo>
                  <a:lnTo>
                    <a:pt x="21" y="73"/>
                  </a:lnTo>
                  <a:lnTo>
                    <a:pt x="23" y="73"/>
                  </a:lnTo>
                  <a:lnTo>
                    <a:pt x="23" y="75"/>
                  </a:lnTo>
                  <a:lnTo>
                    <a:pt x="25" y="75"/>
                  </a:lnTo>
                  <a:lnTo>
                    <a:pt x="27" y="77"/>
                  </a:lnTo>
                  <a:lnTo>
                    <a:pt x="29" y="75"/>
                  </a:lnTo>
                  <a:lnTo>
                    <a:pt x="30" y="71"/>
                  </a:lnTo>
                  <a:lnTo>
                    <a:pt x="30" y="71"/>
                  </a:lnTo>
                  <a:lnTo>
                    <a:pt x="32" y="69"/>
                  </a:lnTo>
                  <a:lnTo>
                    <a:pt x="36" y="65"/>
                  </a:lnTo>
                  <a:lnTo>
                    <a:pt x="38" y="65"/>
                  </a:lnTo>
                  <a:lnTo>
                    <a:pt x="44" y="65"/>
                  </a:lnTo>
                  <a:lnTo>
                    <a:pt x="46" y="65"/>
                  </a:lnTo>
                  <a:lnTo>
                    <a:pt x="46" y="67"/>
                  </a:lnTo>
                  <a:lnTo>
                    <a:pt x="46" y="69"/>
                  </a:lnTo>
                  <a:lnTo>
                    <a:pt x="46" y="73"/>
                  </a:lnTo>
                  <a:lnTo>
                    <a:pt x="46" y="73"/>
                  </a:lnTo>
                  <a:lnTo>
                    <a:pt x="46" y="75"/>
                  </a:lnTo>
                  <a:lnTo>
                    <a:pt x="46" y="77"/>
                  </a:lnTo>
                  <a:lnTo>
                    <a:pt x="48" y="75"/>
                  </a:lnTo>
                  <a:lnTo>
                    <a:pt x="48" y="75"/>
                  </a:lnTo>
                  <a:lnTo>
                    <a:pt x="52" y="69"/>
                  </a:lnTo>
                  <a:lnTo>
                    <a:pt x="52" y="63"/>
                  </a:lnTo>
                  <a:lnTo>
                    <a:pt x="55" y="50"/>
                  </a:lnTo>
                  <a:lnTo>
                    <a:pt x="55" y="48"/>
                  </a:lnTo>
                  <a:lnTo>
                    <a:pt x="55" y="48"/>
                  </a:lnTo>
                  <a:lnTo>
                    <a:pt x="57" y="50"/>
                  </a:lnTo>
                  <a:lnTo>
                    <a:pt x="63" y="57"/>
                  </a:lnTo>
                  <a:lnTo>
                    <a:pt x="63" y="59"/>
                  </a:lnTo>
                  <a:lnTo>
                    <a:pt x="63" y="63"/>
                  </a:lnTo>
                  <a:lnTo>
                    <a:pt x="61" y="63"/>
                  </a:lnTo>
                  <a:lnTo>
                    <a:pt x="61" y="65"/>
                  </a:lnTo>
                  <a:lnTo>
                    <a:pt x="61" y="67"/>
                  </a:lnTo>
                  <a:lnTo>
                    <a:pt x="63" y="69"/>
                  </a:lnTo>
                  <a:lnTo>
                    <a:pt x="63" y="69"/>
                  </a:lnTo>
                  <a:lnTo>
                    <a:pt x="65" y="67"/>
                  </a:lnTo>
                  <a:lnTo>
                    <a:pt x="65" y="67"/>
                  </a:lnTo>
                  <a:lnTo>
                    <a:pt x="65" y="67"/>
                  </a:lnTo>
                  <a:lnTo>
                    <a:pt x="67" y="57"/>
                  </a:lnTo>
                  <a:lnTo>
                    <a:pt x="65" y="54"/>
                  </a:lnTo>
                  <a:lnTo>
                    <a:pt x="65" y="52"/>
                  </a:lnTo>
                  <a:lnTo>
                    <a:pt x="63" y="52"/>
                  </a:lnTo>
                  <a:lnTo>
                    <a:pt x="63" y="52"/>
                  </a:lnTo>
                  <a:lnTo>
                    <a:pt x="59" y="44"/>
                  </a:lnTo>
                  <a:lnTo>
                    <a:pt x="59" y="44"/>
                  </a:lnTo>
                  <a:lnTo>
                    <a:pt x="61" y="38"/>
                  </a:lnTo>
                  <a:lnTo>
                    <a:pt x="63" y="36"/>
                  </a:lnTo>
                  <a:lnTo>
                    <a:pt x="63" y="36"/>
                  </a:lnTo>
                  <a:lnTo>
                    <a:pt x="67" y="34"/>
                  </a:lnTo>
                  <a:lnTo>
                    <a:pt x="69" y="33"/>
                  </a:lnTo>
                  <a:lnTo>
                    <a:pt x="71" y="33"/>
                  </a:lnTo>
                  <a:lnTo>
                    <a:pt x="73" y="31"/>
                  </a:lnTo>
                  <a:lnTo>
                    <a:pt x="73" y="29"/>
                  </a:lnTo>
                  <a:lnTo>
                    <a:pt x="73" y="27"/>
                  </a:lnTo>
                  <a:lnTo>
                    <a:pt x="71" y="27"/>
                  </a:lnTo>
                  <a:lnTo>
                    <a:pt x="71" y="27"/>
                  </a:lnTo>
                  <a:lnTo>
                    <a:pt x="67" y="27"/>
                  </a:lnTo>
                  <a:lnTo>
                    <a:pt x="67" y="25"/>
                  </a:lnTo>
                  <a:lnTo>
                    <a:pt x="65" y="25"/>
                  </a:lnTo>
                  <a:lnTo>
                    <a:pt x="65" y="25"/>
                  </a:lnTo>
                  <a:lnTo>
                    <a:pt x="61" y="23"/>
                  </a:lnTo>
                  <a:lnTo>
                    <a:pt x="61" y="21"/>
                  </a:lnTo>
                  <a:lnTo>
                    <a:pt x="57" y="17"/>
                  </a:lnTo>
                  <a:lnTo>
                    <a:pt x="59" y="15"/>
                  </a:lnTo>
                  <a:lnTo>
                    <a:pt x="73" y="17"/>
                  </a:lnTo>
                  <a:lnTo>
                    <a:pt x="88" y="2"/>
                  </a:lnTo>
                  <a:lnTo>
                    <a:pt x="100" y="0"/>
                  </a:lnTo>
                  <a:lnTo>
                    <a:pt x="102" y="13"/>
                  </a:lnTo>
                  <a:lnTo>
                    <a:pt x="105" y="17"/>
                  </a:lnTo>
                  <a:lnTo>
                    <a:pt x="105"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64" name="Freeform 6366"/>
            <p:cNvSpPr>
              <a:spLocks noEditPoints="1"/>
            </p:cNvSpPr>
            <p:nvPr/>
          </p:nvSpPr>
          <p:spPr bwMode="auto">
            <a:xfrm>
              <a:off x="8378826" y="5281613"/>
              <a:ext cx="225425" cy="265113"/>
            </a:xfrm>
            <a:custGeom>
              <a:avLst/>
              <a:gdLst>
                <a:gd name="T0" fmla="*/ 34 w 142"/>
                <a:gd name="T1" fmla="*/ 56 h 167"/>
                <a:gd name="T2" fmla="*/ 27 w 142"/>
                <a:gd name="T3" fmla="*/ 59 h 167"/>
                <a:gd name="T4" fmla="*/ 27 w 142"/>
                <a:gd name="T5" fmla="*/ 67 h 167"/>
                <a:gd name="T6" fmla="*/ 11 w 142"/>
                <a:gd name="T7" fmla="*/ 69 h 167"/>
                <a:gd name="T8" fmla="*/ 0 w 142"/>
                <a:gd name="T9" fmla="*/ 50 h 167"/>
                <a:gd name="T10" fmla="*/ 4 w 142"/>
                <a:gd name="T11" fmla="*/ 46 h 167"/>
                <a:gd name="T12" fmla="*/ 9 w 142"/>
                <a:gd name="T13" fmla="*/ 40 h 167"/>
                <a:gd name="T14" fmla="*/ 17 w 142"/>
                <a:gd name="T15" fmla="*/ 38 h 167"/>
                <a:gd name="T16" fmla="*/ 23 w 142"/>
                <a:gd name="T17" fmla="*/ 42 h 167"/>
                <a:gd name="T18" fmla="*/ 30 w 142"/>
                <a:gd name="T19" fmla="*/ 42 h 167"/>
                <a:gd name="T20" fmla="*/ 105 w 142"/>
                <a:gd name="T21" fmla="*/ 42 h 167"/>
                <a:gd name="T22" fmla="*/ 138 w 142"/>
                <a:gd name="T23" fmla="*/ 88 h 167"/>
                <a:gd name="T24" fmla="*/ 130 w 142"/>
                <a:gd name="T25" fmla="*/ 123 h 167"/>
                <a:gd name="T26" fmla="*/ 105 w 142"/>
                <a:gd name="T27" fmla="*/ 132 h 167"/>
                <a:gd name="T28" fmla="*/ 80 w 142"/>
                <a:gd name="T29" fmla="*/ 127 h 167"/>
                <a:gd name="T30" fmla="*/ 48 w 142"/>
                <a:gd name="T31" fmla="*/ 144 h 167"/>
                <a:gd name="T32" fmla="*/ 32 w 142"/>
                <a:gd name="T33" fmla="*/ 167 h 167"/>
                <a:gd name="T34" fmla="*/ 25 w 142"/>
                <a:gd name="T35" fmla="*/ 155 h 167"/>
                <a:gd name="T36" fmla="*/ 25 w 142"/>
                <a:gd name="T37" fmla="*/ 148 h 167"/>
                <a:gd name="T38" fmla="*/ 30 w 142"/>
                <a:gd name="T39" fmla="*/ 153 h 167"/>
                <a:gd name="T40" fmla="*/ 34 w 142"/>
                <a:gd name="T41" fmla="*/ 146 h 167"/>
                <a:gd name="T42" fmla="*/ 46 w 142"/>
                <a:gd name="T43" fmla="*/ 138 h 167"/>
                <a:gd name="T44" fmla="*/ 59 w 142"/>
                <a:gd name="T45" fmla="*/ 111 h 167"/>
                <a:gd name="T46" fmla="*/ 71 w 142"/>
                <a:gd name="T47" fmla="*/ 100 h 167"/>
                <a:gd name="T48" fmla="*/ 61 w 142"/>
                <a:gd name="T49" fmla="*/ 105 h 167"/>
                <a:gd name="T50" fmla="*/ 46 w 142"/>
                <a:gd name="T51" fmla="*/ 127 h 167"/>
                <a:gd name="T52" fmla="*/ 40 w 142"/>
                <a:gd name="T53" fmla="*/ 128 h 167"/>
                <a:gd name="T54" fmla="*/ 29 w 142"/>
                <a:gd name="T55" fmla="*/ 132 h 167"/>
                <a:gd name="T56" fmla="*/ 23 w 142"/>
                <a:gd name="T57" fmla="*/ 134 h 167"/>
                <a:gd name="T58" fmla="*/ 25 w 142"/>
                <a:gd name="T59" fmla="*/ 125 h 167"/>
                <a:gd name="T60" fmla="*/ 25 w 142"/>
                <a:gd name="T61" fmla="*/ 100 h 167"/>
                <a:gd name="T62" fmla="*/ 15 w 142"/>
                <a:gd name="T63" fmla="*/ 102 h 167"/>
                <a:gd name="T64" fmla="*/ 13 w 142"/>
                <a:gd name="T65" fmla="*/ 84 h 167"/>
                <a:gd name="T66" fmla="*/ 23 w 142"/>
                <a:gd name="T67" fmla="*/ 75 h 167"/>
                <a:gd name="T68" fmla="*/ 30 w 142"/>
                <a:gd name="T69" fmla="*/ 71 h 167"/>
                <a:gd name="T70" fmla="*/ 38 w 142"/>
                <a:gd name="T71" fmla="*/ 65 h 167"/>
                <a:gd name="T72" fmla="*/ 46 w 142"/>
                <a:gd name="T73" fmla="*/ 69 h 167"/>
                <a:gd name="T74" fmla="*/ 46 w 142"/>
                <a:gd name="T75" fmla="*/ 77 h 167"/>
                <a:gd name="T76" fmla="*/ 52 w 142"/>
                <a:gd name="T77" fmla="*/ 63 h 167"/>
                <a:gd name="T78" fmla="*/ 57 w 142"/>
                <a:gd name="T79" fmla="*/ 50 h 167"/>
                <a:gd name="T80" fmla="*/ 61 w 142"/>
                <a:gd name="T81" fmla="*/ 63 h 167"/>
                <a:gd name="T82" fmla="*/ 63 w 142"/>
                <a:gd name="T83" fmla="*/ 69 h 167"/>
                <a:gd name="T84" fmla="*/ 67 w 142"/>
                <a:gd name="T85" fmla="*/ 57 h 167"/>
                <a:gd name="T86" fmla="*/ 63 w 142"/>
                <a:gd name="T87" fmla="*/ 52 h 167"/>
                <a:gd name="T88" fmla="*/ 63 w 142"/>
                <a:gd name="T89" fmla="*/ 36 h 167"/>
                <a:gd name="T90" fmla="*/ 71 w 142"/>
                <a:gd name="T91" fmla="*/ 33 h 167"/>
                <a:gd name="T92" fmla="*/ 71 w 142"/>
                <a:gd name="T93" fmla="*/ 27 h 167"/>
                <a:gd name="T94" fmla="*/ 65 w 142"/>
                <a:gd name="T95" fmla="*/ 25 h 167"/>
                <a:gd name="T96" fmla="*/ 57 w 142"/>
                <a:gd name="T97" fmla="*/ 17 h 167"/>
                <a:gd name="T98" fmla="*/ 100 w 142"/>
                <a:gd name="T99"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2" h="167">
                  <a:moveTo>
                    <a:pt x="34" y="48"/>
                  </a:moveTo>
                  <a:lnTo>
                    <a:pt x="34" y="50"/>
                  </a:lnTo>
                  <a:lnTo>
                    <a:pt x="34" y="52"/>
                  </a:lnTo>
                  <a:lnTo>
                    <a:pt x="34" y="56"/>
                  </a:lnTo>
                  <a:lnTo>
                    <a:pt x="30" y="56"/>
                  </a:lnTo>
                  <a:lnTo>
                    <a:pt x="30" y="57"/>
                  </a:lnTo>
                  <a:lnTo>
                    <a:pt x="29" y="57"/>
                  </a:lnTo>
                  <a:lnTo>
                    <a:pt x="27" y="59"/>
                  </a:lnTo>
                  <a:lnTo>
                    <a:pt x="27" y="61"/>
                  </a:lnTo>
                  <a:lnTo>
                    <a:pt x="29" y="63"/>
                  </a:lnTo>
                  <a:lnTo>
                    <a:pt x="27" y="65"/>
                  </a:lnTo>
                  <a:lnTo>
                    <a:pt x="27" y="67"/>
                  </a:lnTo>
                  <a:lnTo>
                    <a:pt x="25" y="69"/>
                  </a:lnTo>
                  <a:lnTo>
                    <a:pt x="21" y="69"/>
                  </a:lnTo>
                  <a:lnTo>
                    <a:pt x="17" y="69"/>
                  </a:lnTo>
                  <a:lnTo>
                    <a:pt x="11" y="69"/>
                  </a:lnTo>
                  <a:lnTo>
                    <a:pt x="9" y="67"/>
                  </a:lnTo>
                  <a:lnTo>
                    <a:pt x="4" y="56"/>
                  </a:lnTo>
                  <a:lnTo>
                    <a:pt x="2" y="52"/>
                  </a:lnTo>
                  <a:lnTo>
                    <a:pt x="0" y="50"/>
                  </a:lnTo>
                  <a:lnTo>
                    <a:pt x="2" y="48"/>
                  </a:lnTo>
                  <a:lnTo>
                    <a:pt x="2" y="46"/>
                  </a:lnTo>
                  <a:lnTo>
                    <a:pt x="2" y="46"/>
                  </a:lnTo>
                  <a:lnTo>
                    <a:pt x="4" y="46"/>
                  </a:lnTo>
                  <a:lnTo>
                    <a:pt x="9" y="40"/>
                  </a:lnTo>
                  <a:lnTo>
                    <a:pt x="9" y="40"/>
                  </a:lnTo>
                  <a:lnTo>
                    <a:pt x="9" y="40"/>
                  </a:lnTo>
                  <a:lnTo>
                    <a:pt x="9" y="40"/>
                  </a:lnTo>
                  <a:lnTo>
                    <a:pt x="9" y="38"/>
                  </a:lnTo>
                  <a:lnTo>
                    <a:pt x="13" y="38"/>
                  </a:lnTo>
                  <a:lnTo>
                    <a:pt x="15" y="38"/>
                  </a:lnTo>
                  <a:lnTo>
                    <a:pt x="17" y="38"/>
                  </a:lnTo>
                  <a:lnTo>
                    <a:pt x="19" y="38"/>
                  </a:lnTo>
                  <a:lnTo>
                    <a:pt x="21" y="38"/>
                  </a:lnTo>
                  <a:lnTo>
                    <a:pt x="23" y="42"/>
                  </a:lnTo>
                  <a:lnTo>
                    <a:pt x="23" y="42"/>
                  </a:lnTo>
                  <a:lnTo>
                    <a:pt x="25" y="44"/>
                  </a:lnTo>
                  <a:lnTo>
                    <a:pt x="27" y="42"/>
                  </a:lnTo>
                  <a:lnTo>
                    <a:pt x="27" y="42"/>
                  </a:lnTo>
                  <a:lnTo>
                    <a:pt x="30" y="42"/>
                  </a:lnTo>
                  <a:lnTo>
                    <a:pt x="30" y="44"/>
                  </a:lnTo>
                  <a:lnTo>
                    <a:pt x="34" y="48"/>
                  </a:lnTo>
                  <a:moveTo>
                    <a:pt x="105" y="25"/>
                  </a:moveTo>
                  <a:lnTo>
                    <a:pt x="105" y="42"/>
                  </a:lnTo>
                  <a:lnTo>
                    <a:pt x="107" y="50"/>
                  </a:lnTo>
                  <a:lnTo>
                    <a:pt x="119" y="54"/>
                  </a:lnTo>
                  <a:lnTo>
                    <a:pt x="125" y="69"/>
                  </a:lnTo>
                  <a:lnTo>
                    <a:pt x="138" y="88"/>
                  </a:lnTo>
                  <a:lnTo>
                    <a:pt x="142" y="96"/>
                  </a:lnTo>
                  <a:lnTo>
                    <a:pt x="138" y="105"/>
                  </a:lnTo>
                  <a:lnTo>
                    <a:pt x="142" y="115"/>
                  </a:lnTo>
                  <a:lnTo>
                    <a:pt x="130" y="123"/>
                  </a:lnTo>
                  <a:lnTo>
                    <a:pt x="119" y="123"/>
                  </a:lnTo>
                  <a:lnTo>
                    <a:pt x="121" y="117"/>
                  </a:lnTo>
                  <a:lnTo>
                    <a:pt x="103" y="121"/>
                  </a:lnTo>
                  <a:lnTo>
                    <a:pt x="105" y="132"/>
                  </a:lnTo>
                  <a:lnTo>
                    <a:pt x="102" y="140"/>
                  </a:lnTo>
                  <a:lnTo>
                    <a:pt x="94" y="136"/>
                  </a:lnTo>
                  <a:lnTo>
                    <a:pt x="86" y="121"/>
                  </a:lnTo>
                  <a:lnTo>
                    <a:pt x="80" y="127"/>
                  </a:lnTo>
                  <a:lnTo>
                    <a:pt x="73" y="121"/>
                  </a:lnTo>
                  <a:lnTo>
                    <a:pt x="61" y="130"/>
                  </a:lnTo>
                  <a:lnTo>
                    <a:pt x="63" y="134"/>
                  </a:lnTo>
                  <a:lnTo>
                    <a:pt x="48" y="144"/>
                  </a:lnTo>
                  <a:lnTo>
                    <a:pt x="52" y="153"/>
                  </a:lnTo>
                  <a:lnTo>
                    <a:pt x="44" y="165"/>
                  </a:lnTo>
                  <a:lnTo>
                    <a:pt x="38" y="161"/>
                  </a:lnTo>
                  <a:lnTo>
                    <a:pt x="32" y="167"/>
                  </a:lnTo>
                  <a:lnTo>
                    <a:pt x="23" y="167"/>
                  </a:lnTo>
                  <a:lnTo>
                    <a:pt x="25" y="161"/>
                  </a:lnTo>
                  <a:lnTo>
                    <a:pt x="25" y="157"/>
                  </a:lnTo>
                  <a:lnTo>
                    <a:pt x="25" y="155"/>
                  </a:lnTo>
                  <a:lnTo>
                    <a:pt x="25" y="152"/>
                  </a:lnTo>
                  <a:lnTo>
                    <a:pt x="25" y="148"/>
                  </a:lnTo>
                  <a:lnTo>
                    <a:pt x="25" y="148"/>
                  </a:lnTo>
                  <a:lnTo>
                    <a:pt x="25" y="148"/>
                  </a:lnTo>
                  <a:lnTo>
                    <a:pt x="27" y="150"/>
                  </a:lnTo>
                  <a:lnTo>
                    <a:pt x="27" y="152"/>
                  </a:lnTo>
                  <a:lnTo>
                    <a:pt x="29" y="153"/>
                  </a:lnTo>
                  <a:lnTo>
                    <a:pt x="30" y="153"/>
                  </a:lnTo>
                  <a:lnTo>
                    <a:pt x="30" y="152"/>
                  </a:lnTo>
                  <a:lnTo>
                    <a:pt x="32" y="148"/>
                  </a:lnTo>
                  <a:lnTo>
                    <a:pt x="32" y="148"/>
                  </a:lnTo>
                  <a:lnTo>
                    <a:pt x="34" y="146"/>
                  </a:lnTo>
                  <a:lnTo>
                    <a:pt x="38" y="146"/>
                  </a:lnTo>
                  <a:lnTo>
                    <a:pt x="38" y="146"/>
                  </a:lnTo>
                  <a:lnTo>
                    <a:pt x="42" y="144"/>
                  </a:lnTo>
                  <a:lnTo>
                    <a:pt x="46" y="138"/>
                  </a:lnTo>
                  <a:lnTo>
                    <a:pt x="52" y="128"/>
                  </a:lnTo>
                  <a:lnTo>
                    <a:pt x="54" y="117"/>
                  </a:lnTo>
                  <a:lnTo>
                    <a:pt x="59" y="111"/>
                  </a:lnTo>
                  <a:lnTo>
                    <a:pt x="59" y="111"/>
                  </a:lnTo>
                  <a:lnTo>
                    <a:pt x="59" y="113"/>
                  </a:lnTo>
                  <a:lnTo>
                    <a:pt x="65" y="109"/>
                  </a:lnTo>
                  <a:lnTo>
                    <a:pt x="71" y="102"/>
                  </a:lnTo>
                  <a:lnTo>
                    <a:pt x="71" y="100"/>
                  </a:lnTo>
                  <a:lnTo>
                    <a:pt x="71" y="100"/>
                  </a:lnTo>
                  <a:lnTo>
                    <a:pt x="67" y="100"/>
                  </a:lnTo>
                  <a:lnTo>
                    <a:pt x="65" y="100"/>
                  </a:lnTo>
                  <a:lnTo>
                    <a:pt x="61" y="105"/>
                  </a:lnTo>
                  <a:lnTo>
                    <a:pt x="59" y="105"/>
                  </a:lnTo>
                  <a:lnTo>
                    <a:pt x="55" y="107"/>
                  </a:lnTo>
                  <a:lnTo>
                    <a:pt x="48" y="111"/>
                  </a:lnTo>
                  <a:lnTo>
                    <a:pt x="46" y="127"/>
                  </a:lnTo>
                  <a:lnTo>
                    <a:pt x="44" y="128"/>
                  </a:lnTo>
                  <a:lnTo>
                    <a:pt x="42" y="130"/>
                  </a:lnTo>
                  <a:lnTo>
                    <a:pt x="40" y="130"/>
                  </a:lnTo>
                  <a:lnTo>
                    <a:pt x="40" y="128"/>
                  </a:lnTo>
                  <a:lnTo>
                    <a:pt x="38" y="127"/>
                  </a:lnTo>
                  <a:lnTo>
                    <a:pt x="32" y="127"/>
                  </a:lnTo>
                  <a:lnTo>
                    <a:pt x="29" y="130"/>
                  </a:lnTo>
                  <a:lnTo>
                    <a:pt x="29" y="132"/>
                  </a:lnTo>
                  <a:lnTo>
                    <a:pt x="29" y="134"/>
                  </a:lnTo>
                  <a:lnTo>
                    <a:pt x="29" y="134"/>
                  </a:lnTo>
                  <a:lnTo>
                    <a:pt x="27" y="134"/>
                  </a:lnTo>
                  <a:lnTo>
                    <a:pt x="23" y="134"/>
                  </a:lnTo>
                  <a:lnTo>
                    <a:pt x="23" y="132"/>
                  </a:lnTo>
                  <a:lnTo>
                    <a:pt x="23" y="128"/>
                  </a:lnTo>
                  <a:lnTo>
                    <a:pt x="23" y="128"/>
                  </a:lnTo>
                  <a:lnTo>
                    <a:pt x="25" y="125"/>
                  </a:lnTo>
                  <a:lnTo>
                    <a:pt x="27" y="119"/>
                  </a:lnTo>
                  <a:lnTo>
                    <a:pt x="27" y="109"/>
                  </a:lnTo>
                  <a:lnTo>
                    <a:pt x="27" y="102"/>
                  </a:lnTo>
                  <a:lnTo>
                    <a:pt x="25" y="100"/>
                  </a:lnTo>
                  <a:lnTo>
                    <a:pt x="21" y="98"/>
                  </a:lnTo>
                  <a:lnTo>
                    <a:pt x="17" y="100"/>
                  </a:lnTo>
                  <a:lnTo>
                    <a:pt x="15" y="100"/>
                  </a:lnTo>
                  <a:lnTo>
                    <a:pt x="15" y="102"/>
                  </a:lnTo>
                  <a:lnTo>
                    <a:pt x="13" y="102"/>
                  </a:lnTo>
                  <a:lnTo>
                    <a:pt x="13" y="94"/>
                  </a:lnTo>
                  <a:lnTo>
                    <a:pt x="13" y="90"/>
                  </a:lnTo>
                  <a:lnTo>
                    <a:pt x="13" y="84"/>
                  </a:lnTo>
                  <a:lnTo>
                    <a:pt x="19" y="75"/>
                  </a:lnTo>
                  <a:lnTo>
                    <a:pt x="21" y="73"/>
                  </a:lnTo>
                  <a:lnTo>
                    <a:pt x="23" y="73"/>
                  </a:lnTo>
                  <a:lnTo>
                    <a:pt x="23" y="75"/>
                  </a:lnTo>
                  <a:lnTo>
                    <a:pt x="25" y="75"/>
                  </a:lnTo>
                  <a:lnTo>
                    <a:pt x="27" y="77"/>
                  </a:lnTo>
                  <a:lnTo>
                    <a:pt x="29" y="75"/>
                  </a:lnTo>
                  <a:lnTo>
                    <a:pt x="30" y="71"/>
                  </a:lnTo>
                  <a:lnTo>
                    <a:pt x="30" y="71"/>
                  </a:lnTo>
                  <a:lnTo>
                    <a:pt x="32" y="69"/>
                  </a:lnTo>
                  <a:lnTo>
                    <a:pt x="36" y="65"/>
                  </a:lnTo>
                  <a:lnTo>
                    <a:pt x="38" y="65"/>
                  </a:lnTo>
                  <a:lnTo>
                    <a:pt x="44" y="65"/>
                  </a:lnTo>
                  <a:lnTo>
                    <a:pt x="46" y="65"/>
                  </a:lnTo>
                  <a:lnTo>
                    <a:pt x="46" y="67"/>
                  </a:lnTo>
                  <a:lnTo>
                    <a:pt x="46" y="69"/>
                  </a:lnTo>
                  <a:lnTo>
                    <a:pt x="46" y="73"/>
                  </a:lnTo>
                  <a:lnTo>
                    <a:pt x="46" y="73"/>
                  </a:lnTo>
                  <a:lnTo>
                    <a:pt x="46" y="75"/>
                  </a:lnTo>
                  <a:lnTo>
                    <a:pt x="46" y="77"/>
                  </a:lnTo>
                  <a:lnTo>
                    <a:pt x="48" y="75"/>
                  </a:lnTo>
                  <a:lnTo>
                    <a:pt x="48" y="75"/>
                  </a:lnTo>
                  <a:lnTo>
                    <a:pt x="52" y="69"/>
                  </a:lnTo>
                  <a:lnTo>
                    <a:pt x="52" y="63"/>
                  </a:lnTo>
                  <a:lnTo>
                    <a:pt x="55" y="50"/>
                  </a:lnTo>
                  <a:lnTo>
                    <a:pt x="55" y="48"/>
                  </a:lnTo>
                  <a:lnTo>
                    <a:pt x="55" y="48"/>
                  </a:lnTo>
                  <a:lnTo>
                    <a:pt x="57" y="50"/>
                  </a:lnTo>
                  <a:lnTo>
                    <a:pt x="63" y="57"/>
                  </a:lnTo>
                  <a:lnTo>
                    <a:pt x="63" y="59"/>
                  </a:lnTo>
                  <a:lnTo>
                    <a:pt x="63" y="63"/>
                  </a:lnTo>
                  <a:lnTo>
                    <a:pt x="61" y="63"/>
                  </a:lnTo>
                  <a:lnTo>
                    <a:pt x="61" y="65"/>
                  </a:lnTo>
                  <a:lnTo>
                    <a:pt x="61" y="67"/>
                  </a:lnTo>
                  <a:lnTo>
                    <a:pt x="63" y="69"/>
                  </a:lnTo>
                  <a:lnTo>
                    <a:pt x="63" y="69"/>
                  </a:lnTo>
                  <a:lnTo>
                    <a:pt x="65" y="67"/>
                  </a:lnTo>
                  <a:lnTo>
                    <a:pt x="65" y="67"/>
                  </a:lnTo>
                  <a:lnTo>
                    <a:pt x="65" y="67"/>
                  </a:lnTo>
                  <a:lnTo>
                    <a:pt x="67" y="57"/>
                  </a:lnTo>
                  <a:lnTo>
                    <a:pt x="65" y="54"/>
                  </a:lnTo>
                  <a:lnTo>
                    <a:pt x="65" y="52"/>
                  </a:lnTo>
                  <a:lnTo>
                    <a:pt x="63" y="52"/>
                  </a:lnTo>
                  <a:lnTo>
                    <a:pt x="63" y="52"/>
                  </a:lnTo>
                  <a:lnTo>
                    <a:pt x="59" y="44"/>
                  </a:lnTo>
                  <a:lnTo>
                    <a:pt x="59" y="44"/>
                  </a:lnTo>
                  <a:lnTo>
                    <a:pt x="61" y="38"/>
                  </a:lnTo>
                  <a:lnTo>
                    <a:pt x="63" y="36"/>
                  </a:lnTo>
                  <a:lnTo>
                    <a:pt x="63" y="36"/>
                  </a:lnTo>
                  <a:lnTo>
                    <a:pt x="67" y="34"/>
                  </a:lnTo>
                  <a:lnTo>
                    <a:pt x="69" y="33"/>
                  </a:lnTo>
                  <a:lnTo>
                    <a:pt x="71" y="33"/>
                  </a:lnTo>
                  <a:lnTo>
                    <a:pt x="73" y="31"/>
                  </a:lnTo>
                  <a:lnTo>
                    <a:pt x="73" y="29"/>
                  </a:lnTo>
                  <a:lnTo>
                    <a:pt x="73" y="27"/>
                  </a:lnTo>
                  <a:lnTo>
                    <a:pt x="71" y="27"/>
                  </a:lnTo>
                  <a:lnTo>
                    <a:pt x="71" y="27"/>
                  </a:lnTo>
                  <a:lnTo>
                    <a:pt x="67" y="27"/>
                  </a:lnTo>
                  <a:lnTo>
                    <a:pt x="67" y="25"/>
                  </a:lnTo>
                  <a:lnTo>
                    <a:pt x="65" y="25"/>
                  </a:lnTo>
                  <a:lnTo>
                    <a:pt x="65" y="25"/>
                  </a:lnTo>
                  <a:lnTo>
                    <a:pt x="61" y="23"/>
                  </a:lnTo>
                  <a:lnTo>
                    <a:pt x="61" y="21"/>
                  </a:lnTo>
                  <a:lnTo>
                    <a:pt x="57" y="17"/>
                  </a:lnTo>
                  <a:lnTo>
                    <a:pt x="59" y="15"/>
                  </a:lnTo>
                  <a:lnTo>
                    <a:pt x="73" y="17"/>
                  </a:lnTo>
                  <a:lnTo>
                    <a:pt x="88" y="2"/>
                  </a:lnTo>
                  <a:lnTo>
                    <a:pt x="100" y="0"/>
                  </a:lnTo>
                  <a:lnTo>
                    <a:pt x="102" y="13"/>
                  </a:lnTo>
                  <a:lnTo>
                    <a:pt x="105" y="17"/>
                  </a:lnTo>
                  <a:lnTo>
                    <a:pt x="105" y="2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65" name="Freeform 6367"/>
            <p:cNvSpPr>
              <a:spLocks/>
            </p:cNvSpPr>
            <p:nvPr/>
          </p:nvSpPr>
          <p:spPr bwMode="auto">
            <a:xfrm>
              <a:off x="7616826" y="4022725"/>
              <a:ext cx="544513" cy="603250"/>
            </a:xfrm>
            <a:custGeom>
              <a:avLst/>
              <a:gdLst>
                <a:gd name="T0" fmla="*/ 192 w 343"/>
                <a:gd name="T1" fmla="*/ 73 h 380"/>
                <a:gd name="T2" fmla="*/ 195 w 343"/>
                <a:gd name="T3" fmla="*/ 96 h 380"/>
                <a:gd name="T4" fmla="*/ 251 w 343"/>
                <a:gd name="T5" fmla="*/ 142 h 380"/>
                <a:gd name="T6" fmla="*/ 315 w 343"/>
                <a:gd name="T7" fmla="*/ 154 h 380"/>
                <a:gd name="T8" fmla="*/ 309 w 343"/>
                <a:gd name="T9" fmla="*/ 211 h 380"/>
                <a:gd name="T10" fmla="*/ 311 w 343"/>
                <a:gd name="T11" fmla="*/ 230 h 380"/>
                <a:gd name="T12" fmla="*/ 330 w 343"/>
                <a:gd name="T13" fmla="*/ 296 h 380"/>
                <a:gd name="T14" fmla="*/ 328 w 343"/>
                <a:gd name="T15" fmla="*/ 378 h 380"/>
                <a:gd name="T16" fmla="*/ 295 w 343"/>
                <a:gd name="T17" fmla="*/ 378 h 380"/>
                <a:gd name="T18" fmla="*/ 297 w 343"/>
                <a:gd name="T19" fmla="*/ 376 h 380"/>
                <a:gd name="T20" fmla="*/ 299 w 343"/>
                <a:gd name="T21" fmla="*/ 369 h 380"/>
                <a:gd name="T22" fmla="*/ 293 w 343"/>
                <a:gd name="T23" fmla="*/ 349 h 380"/>
                <a:gd name="T24" fmla="*/ 297 w 343"/>
                <a:gd name="T25" fmla="*/ 346 h 380"/>
                <a:gd name="T26" fmla="*/ 270 w 343"/>
                <a:gd name="T27" fmla="*/ 317 h 380"/>
                <a:gd name="T28" fmla="*/ 263 w 343"/>
                <a:gd name="T29" fmla="*/ 298 h 380"/>
                <a:gd name="T30" fmla="*/ 243 w 343"/>
                <a:gd name="T31" fmla="*/ 271 h 380"/>
                <a:gd name="T32" fmla="*/ 232 w 343"/>
                <a:gd name="T33" fmla="*/ 252 h 380"/>
                <a:gd name="T34" fmla="*/ 219 w 343"/>
                <a:gd name="T35" fmla="*/ 229 h 380"/>
                <a:gd name="T36" fmla="*/ 220 w 343"/>
                <a:gd name="T37" fmla="*/ 225 h 380"/>
                <a:gd name="T38" fmla="*/ 224 w 343"/>
                <a:gd name="T39" fmla="*/ 227 h 380"/>
                <a:gd name="T40" fmla="*/ 232 w 343"/>
                <a:gd name="T41" fmla="*/ 219 h 380"/>
                <a:gd name="T42" fmla="*/ 238 w 343"/>
                <a:gd name="T43" fmla="*/ 221 h 380"/>
                <a:gd name="T44" fmla="*/ 236 w 343"/>
                <a:gd name="T45" fmla="*/ 223 h 380"/>
                <a:gd name="T46" fmla="*/ 236 w 343"/>
                <a:gd name="T47" fmla="*/ 227 h 380"/>
                <a:gd name="T48" fmla="*/ 240 w 343"/>
                <a:gd name="T49" fmla="*/ 227 h 380"/>
                <a:gd name="T50" fmla="*/ 240 w 343"/>
                <a:gd name="T51" fmla="*/ 227 h 380"/>
                <a:gd name="T52" fmla="*/ 249 w 343"/>
                <a:gd name="T53" fmla="*/ 219 h 380"/>
                <a:gd name="T54" fmla="*/ 247 w 343"/>
                <a:gd name="T55" fmla="*/ 215 h 380"/>
                <a:gd name="T56" fmla="*/ 247 w 343"/>
                <a:gd name="T57" fmla="*/ 213 h 380"/>
                <a:gd name="T58" fmla="*/ 249 w 343"/>
                <a:gd name="T59" fmla="*/ 211 h 380"/>
                <a:gd name="T60" fmla="*/ 251 w 343"/>
                <a:gd name="T61" fmla="*/ 206 h 380"/>
                <a:gd name="T62" fmla="*/ 255 w 343"/>
                <a:gd name="T63" fmla="*/ 192 h 380"/>
                <a:gd name="T64" fmla="*/ 257 w 343"/>
                <a:gd name="T65" fmla="*/ 188 h 380"/>
                <a:gd name="T66" fmla="*/ 263 w 343"/>
                <a:gd name="T67" fmla="*/ 188 h 380"/>
                <a:gd name="T68" fmla="*/ 270 w 343"/>
                <a:gd name="T69" fmla="*/ 181 h 380"/>
                <a:gd name="T70" fmla="*/ 267 w 343"/>
                <a:gd name="T71" fmla="*/ 177 h 380"/>
                <a:gd name="T72" fmla="*/ 257 w 343"/>
                <a:gd name="T73" fmla="*/ 183 h 380"/>
                <a:gd name="T74" fmla="*/ 253 w 343"/>
                <a:gd name="T75" fmla="*/ 183 h 380"/>
                <a:gd name="T76" fmla="*/ 243 w 343"/>
                <a:gd name="T77" fmla="*/ 192 h 380"/>
                <a:gd name="T78" fmla="*/ 232 w 343"/>
                <a:gd name="T79" fmla="*/ 192 h 380"/>
                <a:gd name="T80" fmla="*/ 213 w 343"/>
                <a:gd name="T81" fmla="*/ 192 h 380"/>
                <a:gd name="T82" fmla="*/ 207 w 343"/>
                <a:gd name="T83" fmla="*/ 194 h 380"/>
                <a:gd name="T84" fmla="*/ 201 w 343"/>
                <a:gd name="T85" fmla="*/ 194 h 380"/>
                <a:gd name="T86" fmla="*/ 182 w 343"/>
                <a:gd name="T87" fmla="*/ 183 h 380"/>
                <a:gd name="T88" fmla="*/ 167 w 343"/>
                <a:gd name="T89" fmla="*/ 171 h 380"/>
                <a:gd name="T90" fmla="*/ 155 w 343"/>
                <a:gd name="T91" fmla="*/ 152 h 380"/>
                <a:gd name="T92" fmla="*/ 142 w 343"/>
                <a:gd name="T93" fmla="*/ 136 h 380"/>
                <a:gd name="T94" fmla="*/ 142 w 343"/>
                <a:gd name="T95" fmla="*/ 119 h 380"/>
                <a:gd name="T96" fmla="*/ 122 w 343"/>
                <a:gd name="T97" fmla="*/ 106 h 380"/>
                <a:gd name="T98" fmla="*/ 117 w 343"/>
                <a:gd name="T99" fmla="*/ 100 h 380"/>
                <a:gd name="T100" fmla="*/ 109 w 343"/>
                <a:gd name="T101" fmla="*/ 94 h 380"/>
                <a:gd name="T102" fmla="*/ 84 w 343"/>
                <a:gd name="T103" fmla="*/ 71 h 380"/>
                <a:gd name="T104" fmla="*/ 67 w 343"/>
                <a:gd name="T105" fmla="*/ 62 h 380"/>
                <a:gd name="T106" fmla="*/ 50 w 343"/>
                <a:gd name="T107" fmla="*/ 58 h 380"/>
                <a:gd name="T108" fmla="*/ 17 w 343"/>
                <a:gd name="T109" fmla="*/ 44 h 380"/>
                <a:gd name="T110" fmla="*/ 1 w 343"/>
                <a:gd name="T111" fmla="*/ 35 h 380"/>
                <a:gd name="T112" fmla="*/ 151 w 343"/>
                <a:gd name="T113" fmla="*/ 39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3" h="380">
                  <a:moveTo>
                    <a:pt x="163" y="44"/>
                  </a:moveTo>
                  <a:lnTo>
                    <a:pt x="157" y="56"/>
                  </a:lnTo>
                  <a:lnTo>
                    <a:pt x="192" y="73"/>
                  </a:lnTo>
                  <a:lnTo>
                    <a:pt x="188" y="79"/>
                  </a:lnTo>
                  <a:lnTo>
                    <a:pt x="201" y="87"/>
                  </a:lnTo>
                  <a:lnTo>
                    <a:pt x="195" y="96"/>
                  </a:lnTo>
                  <a:lnTo>
                    <a:pt x="219" y="121"/>
                  </a:lnTo>
                  <a:lnTo>
                    <a:pt x="228" y="113"/>
                  </a:lnTo>
                  <a:lnTo>
                    <a:pt x="251" y="142"/>
                  </a:lnTo>
                  <a:lnTo>
                    <a:pt x="278" y="133"/>
                  </a:lnTo>
                  <a:lnTo>
                    <a:pt x="316" y="150"/>
                  </a:lnTo>
                  <a:lnTo>
                    <a:pt x="315" y="154"/>
                  </a:lnTo>
                  <a:lnTo>
                    <a:pt x="293" y="179"/>
                  </a:lnTo>
                  <a:lnTo>
                    <a:pt x="297" y="196"/>
                  </a:lnTo>
                  <a:lnTo>
                    <a:pt x="309" y="211"/>
                  </a:lnTo>
                  <a:lnTo>
                    <a:pt x="315" y="217"/>
                  </a:lnTo>
                  <a:lnTo>
                    <a:pt x="311" y="230"/>
                  </a:lnTo>
                  <a:lnTo>
                    <a:pt x="311" y="230"/>
                  </a:lnTo>
                  <a:lnTo>
                    <a:pt x="311" y="236"/>
                  </a:lnTo>
                  <a:lnTo>
                    <a:pt x="313" y="242"/>
                  </a:lnTo>
                  <a:lnTo>
                    <a:pt x="330" y="296"/>
                  </a:lnTo>
                  <a:lnTo>
                    <a:pt x="343" y="334"/>
                  </a:lnTo>
                  <a:lnTo>
                    <a:pt x="336" y="369"/>
                  </a:lnTo>
                  <a:lnTo>
                    <a:pt x="328" y="378"/>
                  </a:lnTo>
                  <a:lnTo>
                    <a:pt x="328" y="378"/>
                  </a:lnTo>
                  <a:lnTo>
                    <a:pt x="295" y="380"/>
                  </a:lnTo>
                  <a:lnTo>
                    <a:pt x="295" y="378"/>
                  </a:lnTo>
                  <a:lnTo>
                    <a:pt x="297" y="378"/>
                  </a:lnTo>
                  <a:lnTo>
                    <a:pt x="297" y="378"/>
                  </a:lnTo>
                  <a:lnTo>
                    <a:pt x="297" y="376"/>
                  </a:lnTo>
                  <a:lnTo>
                    <a:pt x="299" y="374"/>
                  </a:lnTo>
                  <a:lnTo>
                    <a:pt x="299" y="371"/>
                  </a:lnTo>
                  <a:lnTo>
                    <a:pt x="299" y="369"/>
                  </a:lnTo>
                  <a:lnTo>
                    <a:pt x="299" y="365"/>
                  </a:lnTo>
                  <a:lnTo>
                    <a:pt x="297" y="355"/>
                  </a:lnTo>
                  <a:lnTo>
                    <a:pt x="293" y="349"/>
                  </a:lnTo>
                  <a:lnTo>
                    <a:pt x="295" y="348"/>
                  </a:lnTo>
                  <a:lnTo>
                    <a:pt x="297" y="348"/>
                  </a:lnTo>
                  <a:lnTo>
                    <a:pt x="297" y="346"/>
                  </a:lnTo>
                  <a:lnTo>
                    <a:pt x="295" y="344"/>
                  </a:lnTo>
                  <a:lnTo>
                    <a:pt x="290" y="340"/>
                  </a:lnTo>
                  <a:lnTo>
                    <a:pt x="270" y="317"/>
                  </a:lnTo>
                  <a:lnTo>
                    <a:pt x="268" y="311"/>
                  </a:lnTo>
                  <a:lnTo>
                    <a:pt x="267" y="305"/>
                  </a:lnTo>
                  <a:lnTo>
                    <a:pt x="263" y="298"/>
                  </a:lnTo>
                  <a:lnTo>
                    <a:pt x="261" y="294"/>
                  </a:lnTo>
                  <a:lnTo>
                    <a:pt x="253" y="284"/>
                  </a:lnTo>
                  <a:lnTo>
                    <a:pt x="243" y="271"/>
                  </a:lnTo>
                  <a:lnTo>
                    <a:pt x="240" y="267"/>
                  </a:lnTo>
                  <a:lnTo>
                    <a:pt x="236" y="261"/>
                  </a:lnTo>
                  <a:lnTo>
                    <a:pt x="232" y="252"/>
                  </a:lnTo>
                  <a:lnTo>
                    <a:pt x="230" y="248"/>
                  </a:lnTo>
                  <a:lnTo>
                    <a:pt x="224" y="236"/>
                  </a:lnTo>
                  <a:lnTo>
                    <a:pt x="219" y="229"/>
                  </a:lnTo>
                  <a:lnTo>
                    <a:pt x="219" y="227"/>
                  </a:lnTo>
                  <a:lnTo>
                    <a:pt x="219" y="227"/>
                  </a:lnTo>
                  <a:lnTo>
                    <a:pt x="220" y="225"/>
                  </a:lnTo>
                  <a:lnTo>
                    <a:pt x="220" y="225"/>
                  </a:lnTo>
                  <a:lnTo>
                    <a:pt x="222" y="227"/>
                  </a:lnTo>
                  <a:lnTo>
                    <a:pt x="224" y="227"/>
                  </a:lnTo>
                  <a:lnTo>
                    <a:pt x="228" y="223"/>
                  </a:lnTo>
                  <a:lnTo>
                    <a:pt x="232" y="219"/>
                  </a:lnTo>
                  <a:lnTo>
                    <a:pt x="232" y="219"/>
                  </a:lnTo>
                  <a:lnTo>
                    <a:pt x="234" y="219"/>
                  </a:lnTo>
                  <a:lnTo>
                    <a:pt x="234" y="219"/>
                  </a:lnTo>
                  <a:lnTo>
                    <a:pt x="238" y="221"/>
                  </a:lnTo>
                  <a:lnTo>
                    <a:pt x="238" y="223"/>
                  </a:lnTo>
                  <a:lnTo>
                    <a:pt x="236" y="223"/>
                  </a:lnTo>
                  <a:lnTo>
                    <a:pt x="236" y="223"/>
                  </a:lnTo>
                  <a:lnTo>
                    <a:pt x="234" y="225"/>
                  </a:lnTo>
                  <a:lnTo>
                    <a:pt x="234" y="225"/>
                  </a:lnTo>
                  <a:lnTo>
                    <a:pt x="236" y="227"/>
                  </a:lnTo>
                  <a:lnTo>
                    <a:pt x="238" y="229"/>
                  </a:lnTo>
                  <a:lnTo>
                    <a:pt x="238" y="229"/>
                  </a:lnTo>
                  <a:lnTo>
                    <a:pt x="240" y="227"/>
                  </a:lnTo>
                  <a:lnTo>
                    <a:pt x="240" y="227"/>
                  </a:lnTo>
                  <a:lnTo>
                    <a:pt x="240" y="227"/>
                  </a:lnTo>
                  <a:lnTo>
                    <a:pt x="240" y="227"/>
                  </a:lnTo>
                  <a:lnTo>
                    <a:pt x="240" y="225"/>
                  </a:lnTo>
                  <a:lnTo>
                    <a:pt x="242" y="223"/>
                  </a:lnTo>
                  <a:lnTo>
                    <a:pt x="249" y="219"/>
                  </a:lnTo>
                  <a:lnTo>
                    <a:pt x="251" y="217"/>
                  </a:lnTo>
                  <a:lnTo>
                    <a:pt x="247" y="215"/>
                  </a:lnTo>
                  <a:lnTo>
                    <a:pt x="247" y="215"/>
                  </a:lnTo>
                  <a:lnTo>
                    <a:pt x="247" y="213"/>
                  </a:lnTo>
                  <a:lnTo>
                    <a:pt x="247" y="213"/>
                  </a:lnTo>
                  <a:lnTo>
                    <a:pt x="247" y="213"/>
                  </a:lnTo>
                  <a:lnTo>
                    <a:pt x="247" y="211"/>
                  </a:lnTo>
                  <a:lnTo>
                    <a:pt x="249" y="211"/>
                  </a:lnTo>
                  <a:lnTo>
                    <a:pt x="249" y="211"/>
                  </a:lnTo>
                  <a:lnTo>
                    <a:pt x="251" y="211"/>
                  </a:lnTo>
                  <a:lnTo>
                    <a:pt x="251" y="207"/>
                  </a:lnTo>
                  <a:lnTo>
                    <a:pt x="251" y="206"/>
                  </a:lnTo>
                  <a:lnTo>
                    <a:pt x="253" y="202"/>
                  </a:lnTo>
                  <a:lnTo>
                    <a:pt x="253" y="194"/>
                  </a:lnTo>
                  <a:lnTo>
                    <a:pt x="255" y="192"/>
                  </a:lnTo>
                  <a:lnTo>
                    <a:pt x="257" y="188"/>
                  </a:lnTo>
                  <a:lnTo>
                    <a:pt x="257" y="188"/>
                  </a:lnTo>
                  <a:lnTo>
                    <a:pt x="257" y="188"/>
                  </a:lnTo>
                  <a:lnTo>
                    <a:pt x="259" y="188"/>
                  </a:lnTo>
                  <a:lnTo>
                    <a:pt x="259" y="188"/>
                  </a:lnTo>
                  <a:lnTo>
                    <a:pt x="263" y="188"/>
                  </a:lnTo>
                  <a:lnTo>
                    <a:pt x="265" y="188"/>
                  </a:lnTo>
                  <a:lnTo>
                    <a:pt x="270" y="183"/>
                  </a:lnTo>
                  <a:lnTo>
                    <a:pt x="270" y="181"/>
                  </a:lnTo>
                  <a:lnTo>
                    <a:pt x="272" y="177"/>
                  </a:lnTo>
                  <a:lnTo>
                    <a:pt x="268" y="175"/>
                  </a:lnTo>
                  <a:lnTo>
                    <a:pt x="267" y="177"/>
                  </a:lnTo>
                  <a:lnTo>
                    <a:pt x="261" y="183"/>
                  </a:lnTo>
                  <a:lnTo>
                    <a:pt x="261" y="183"/>
                  </a:lnTo>
                  <a:lnTo>
                    <a:pt x="257" y="183"/>
                  </a:lnTo>
                  <a:lnTo>
                    <a:pt x="255" y="183"/>
                  </a:lnTo>
                  <a:lnTo>
                    <a:pt x="253" y="183"/>
                  </a:lnTo>
                  <a:lnTo>
                    <a:pt x="253" y="183"/>
                  </a:lnTo>
                  <a:lnTo>
                    <a:pt x="245" y="188"/>
                  </a:lnTo>
                  <a:lnTo>
                    <a:pt x="243" y="192"/>
                  </a:lnTo>
                  <a:lnTo>
                    <a:pt x="243" y="192"/>
                  </a:lnTo>
                  <a:lnTo>
                    <a:pt x="240" y="192"/>
                  </a:lnTo>
                  <a:lnTo>
                    <a:pt x="240" y="192"/>
                  </a:lnTo>
                  <a:lnTo>
                    <a:pt x="232" y="192"/>
                  </a:lnTo>
                  <a:lnTo>
                    <a:pt x="217" y="192"/>
                  </a:lnTo>
                  <a:lnTo>
                    <a:pt x="215" y="192"/>
                  </a:lnTo>
                  <a:lnTo>
                    <a:pt x="213" y="192"/>
                  </a:lnTo>
                  <a:lnTo>
                    <a:pt x="211" y="192"/>
                  </a:lnTo>
                  <a:lnTo>
                    <a:pt x="209" y="194"/>
                  </a:lnTo>
                  <a:lnTo>
                    <a:pt x="207" y="194"/>
                  </a:lnTo>
                  <a:lnTo>
                    <a:pt x="203" y="194"/>
                  </a:lnTo>
                  <a:lnTo>
                    <a:pt x="203" y="194"/>
                  </a:lnTo>
                  <a:lnTo>
                    <a:pt x="201" y="194"/>
                  </a:lnTo>
                  <a:lnTo>
                    <a:pt x="199" y="194"/>
                  </a:lnTo>
                  <a:lnTo>
                    <a:pt x="195" y="190"/>
                  </a:lnTo>
                  <a:lnTo>
                    <a:pt x="182" y="183"/>
                  </a:lnTo>
                  <a:lnTo>
                    <a:pt x="180" y="181"/>
                  </a:lnTo>
                  <a:lnTo>
                    <a:pt x="176" y="179"/>
                  </a:lnTo>
                  <a:lnTo>
                    <a:pt x="167" y="171"/>
                  </a:lnTo>
                  <a:lnTo>
                    <a:pt x="165" y="167"/>
                  </a:lnTo>
                  <a:lnTo>
                    <a:pt x="161" y="161"/>
                  </a:lnTo>
                  <a:lnTo>
                    <a:pt x="155" y="152"/>
                  </a:lnTo>
                  <a:lnTo>
                    <a:pt x="151" y="148"/>
                  </a:lnTo>
                  <a:lnTo>
                    <a:pt x="142" y="136"/>
                  </a:lnTo>
                  <a:lnTo>
                    <a:pt x="142" y="136"/>
                  </a:lnTo>
                  <a:lnTo>
                    <a:pt x="142" y="133"/>
                  </a:lnTo>
                  <a:lnTo>
                    <a:pt x="146" y="123"/>
                  </a:lnTo>
                  <a:lnTo>
                    <a:pt x="142" y="119"/>
                  </a:lnTo>
                  <a:lnTo>
                    <a:pt x="136" y="119"/>
                  </a:lnTo>
                  <a:lnTo>
                    <a:pt x="130" y="117"/>
                  </a:lnTo>
                  <a:lnTo>
                    <a:pt x="122" y="106"/>
                  </a:lnTo>
                  <a:lnTo>
                    <a:pt x="121" y="104"/>
                  </a:lnTo>
                  <a:lnTo>
                    <a:pt x="119" y="100"/>
                  </a:lnTo>
                  <a:lnTo>
                    <a:pt x="117" y="100"/>
                  </a:lnTo>
                  <a:lnTo>
                    <a:pt x="113" y="98"/>
                  </a:lnTo>
                  <a:lnTo>
                    <a:pt x="111" y="96"/>
                  </a:lnTo>
                  <a:lnTo>
                    <a:pt x="109" y="94"/>
                  </a:lnTo>
                  <a:lnTo>
                    <a:pt x="103" y="88"/>
                  </a:lnTo>
                  <a:lnTo>
                    <a:pt x="88" y="75"/>
                  </a:lnTo>
                  <a:lnTo>
                    <a:pt x="84" y="71"/>
                  </a:lnTo>
                  <a:lnTo>
                    <a:pt x="78" y="67"/>
                  </a:lnTo>
                  <a:lnTo>
                    <a:pt x="71" y="64"/>
                  </a:lnTo>
                  <a:lnTo>
                    <a:pt x="67" y="62"/>
                  </a:lnTo>
                  <a:lnTo>
                    <a:pt x="65" y="62"/>
                  </a:lnTo>
                  <a:lnTo>
                    <a:pt x="53" y="60"/>
                  </a:lnTo>
                  <a:lnTo>
                    <a:pt x="50" y="58"/>
                  </a:lnTo>
                  <a:lnTo>
                    <a:pt x="46" y="56"/>
                  </a:lnTo>
                  <a:lnTo>
                    <a:pt x="32" y="50"/>
                  </a:lnTo>
                  <a:lnTo>
                    <a:pt x="17" y="44"/>
                  </a:lnTo>
                  <a:lnTo>
                    <a:pt x="13" y="42"/>
                  </a:lnTo>
                  <a:lnTo>
                    <a:pt x="0" y="40"/>
                  </a:lnTo>
                  <a:lnTo>
                    <a:pt x="1" y="35"/>
                  </a:lnTo>
                  <a:lnTo>
                    <a:pt x="78" y="0"/>
                  </a:lnTo>
                  <a:lnTo>
                    <a:pt x="98" y="12"/>
                  </a:lnTo>
                  <a:lnTo>
                    <a:pt x="151" y="39"/>
                  </a:lnTo>
                  <a:lnTo>
                    <a:pt x="163"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66" name="Freeform 6368"/>
            <p:cNvSpPr>
              <a:spLocks/>
            </p:cNvSpPr>
            <p:nvPr/>
          </p:nvSpPr>
          <p:spPr bwMode="auto">
            <a:xfrm>
              <a:off x="7616826" y="4022725"/>
              <a:ext cx="544513" cy="603250"/>
            </a:xfrm>
            <a:custGeom>
              <a:avLst/>
              <a:gdLst>
                <a:gd name="T0" fmla="*/ 192 w 343"/>
                <a:gd name="T1" fmla="*/ 73 h 380"/>
                <a:gd name="T2" fmla="*/ 195 w 343"/>
                <a:gd name="T3" fmla="*/ 96 h 380"/>
                <a:gd name="T4" fmla="*/ 251 w 343"/>
                <a:gd name="T5" fmla="*/ 142 h 380"/>
                <a:gd name="T6" fmla="*/ 315 w 343"/>
                <a:gd name="T7" fmla="*/ 154 h 380"/>
                <a:gd name="T8" fmla="*/ 309 w 343"/>
                <a:gd name="T9" fmla="*/ 211 h 380"/>
                <a:gd name="T10" fmla="*/ 311 w 343"/>
                <a:gd name="T11" fmla="*/ 230 h 380"/>
                <a:gd name="T12" fmla="*/ 330 w 343"/>
                <a:gd name="T13" fmla="*/ 296 h 380"/>
                <a:gd name="T14" fmla="*/ 328 w 343"/>
                <a:gd name="T15" fmla="*/ 378 h 380"/>
                <a:gd name="T16" fmla="*/ 295 w 343"/>
                <a:gd name="T17" fmla="*/ 378 h 380"/>
                <a:gd name="T18" fmla="*/ 297 w 343"/>
                <a:gd name="T19" fmla="*/ 376 h 380"/>
                <a:gd name="T20" fmla="*/ 299 w 343"/>
                <a:gd name="T21" fmla="*/ 369 h 380"/>
                <a:gd name="T22" fmla="*/ 293 w 343"/>
                <a:gd name="T23" fmla="*/ 349 h 380"/>
                <a:gd name="T24" fmla="*/ 297 w 343"/>
                <a:gd name="T25" fmla="*/ 346 h 380"/>
                <a:gd name="T26" fmla="*/ 270 w 343"/>
                <a:gd name="T27" fmla="*/ 317 h 380"/>
                <a:gd name="T28" fmla="*/ 263 w 343"/>
                <a:gd name="T29" fmla="*/ 298 h 380"/>
                <a:gd name="T30" fmla="*/ 243 w 343"/>
                <a:gd name="T31" fmla="*/ 271 h 380"/>
                <a:gd name="T32" fmla="*/ 232 w 343"/>
                <a:gd name="T33" fmla="*/ 252 h 380"/>
                <a:gd name="T34" fmla="*/ 219 w 343"/>
                <a:gd name="T35" fmla="*/ 229 h 380"/>
                <a:gd name="T36" fmla="*/ 220 w 343"/>
                <a:gd name="T37" fmla="*/ 225 h 380"/>
                <a:gd name="T38" fmla="*/ 224 w 343"/>
                <a:gd name="T39" fmla="*/ 227 h 380"/>
                <a:gd name="T40" fmla="*/ 232 w 343"/>
                <a:gd name="T41" fmla="*/ 219 h 380"/>
                <a:gd name="T42" fmla="*/ 238 w 343"/>
                <a:gd name="T43" fmla="*/ 221 h 380"/>
                <a:gd name="T44" fmla="*/ 236 w 343"/>
                <a:gd name="T45" fmla="*/ 223 h 380"/>
                <a:gd name="T46" fmla="*/ 236 w 343"/>
                <a:gd name="T47" fmla="*/ 227 h 380"/>
                <a:gd name="T48" fmla="*/ 240 w 343"/>
                <a:gd name="T49" fmla="*/ 227 h 380"/>
                <a:gd name="T50" fmla="*/ 240 w 343"/>
                <a:gd name="T51" fmla="*/ 227 h 380"/>
                <a:gd name="T52" fmla="*/ 249 w 343"/>
                <a:gd name="T53" fmla="*/ 219 h 380"/>
                <a:gd name="T54" fmla="*/ 247 w 343"/>
                <a:gd name="T55" fmla="*/ 215 h 380"/>
                <a:gd name="T56" fmla="*/ 247 w 343"/>
                <a:gd name="T57" fmla="*/ 213 h 380"/>
                <a:gd name="T58" fmla="*/ 249 w 343"/>
                <a:gd name="T59" fmla="*/ 211 h 380"/>
                <a:gd name="T60" fmla="*/ 251 w 343"/>
                <a:gd name="T61" fmla="*/ 206 h 380"/>
                <a:gd name="T62" fmla="*/ 255 w 343"/>
                <a:gd name="T63" fmla="*/ 192 h 380"/>
                <a:gd name="T64" fmla="*/ 257 w 343"/>
                <a:gd name="T65" fmla="*/ 188 h 380"/>
                <a:gd name="T66" fmla="*/ 263 w 343"/>
                <a:gd name="T67" fmla="*/ 188 h 380"/>
                <a:gd name="T68" fmla="*/ 270 w 343"/>
                <a:gd name="T69" fmla="*/ 181 h 380"/>
                <a:gd name="T70" fmla="*/ 267 w 343"/>
                <a:gd name="T71" fmla="*/ 177 h 380"/>
                <a:gd name="T72" fmla="*/ 257 w 343"/>
                <a:gd name="T73" fmla="*/ 183 h 380"/>
                <a:gd name="T74" fmla="*/ 253 w 343"/>
                <a:gd name="T75" fmla="*/ 183 h 380"/>
                <a:gd name="T76" fmla="*/ 243 w 343"/>
                <a:gd name="T77" fmla="*/ 192 h 380"/>
                <a:gd name="T78" fmla="*/ 232 w 343"/>
                <a:gd name="T79" fmla="*/ 192 h 380"/>
                <a:gd name="T80" fmla="*/ 213 w 343"/>
                <a:gd name="T81" fmla="*/ 192 h 380"/>
                <a:gd name="T82" fmla="*/ 207 w 343"/>
                <a:gd name="T83" fmla="*/ 194 h 380"/>
                <a:gd name="T84" fmla="*/ 201 w 343"/>
                <a:gd name="T85" fmla="*/ 194 h 380"/>
                <a:gd name="T86" fmla="*/ 182 w 343"/>
                <a:gd name="T87" fmla="*/ 183 h 380"/>
                <a:gd name="T88" fmla="*/ 167 w 343"/>
                <a:gd name="T89" fmla="*/ 171 h 380"/>
                <a:gd name="T90" fmla="*/ 155 w 343"/>
                <a:gd name="T91" fmla="*/ 152 h 380"/>
                <a:gd name="T92" fmla="*/ 142 w 343"/>
                <a:gd name="T93" fmla="*/ 136 h 380"/>
                <a:gd name="T94" fmla="*/ 142 w 343"/>
                <a:gd name="T95" fmla="*/ 119 h 380"/>
                <a:gd name="T96" fmla="*/ 122 w 343"/>
                <a:gd name="T97" fmla="*/ 106 h 380"/>
                <a:gd name="T98" fmla="*/ 117 w 343"/>
                <a:gd name="T99" fmla="*/ 100 h 380"/>
                <a:gd name="T100" fmla="*/ 109 w 343"/>
                <a:gd name="T101" fmla="*/ 94 h 380"/>
                <a:gd name="T102" fmla="*/ 84 w 343"/>
                <a:gd name="T103" fmla="*/ 71 h 380"/>
                <a:gd name="T104" fmla="*/ 67 w 343"/>
                <a:gd name="T105" fmla="*/ 62 h 380"/>
                <a:gd name="T106" fmla="*/ 50 w 343"/>
                <a:gd name="T107" fmla="*/ 58 h 380"/>
                <a:gd name="T108" fmla="*/ 17 w 343"/>
                <a:gd name="T109" fmla="*/ 44 h 380"/>
                <a:gd name="T110" fmla="*/ 1 w 343"/>
                <a:gd name="T111" fmla="*/ 35 h 380"/>
                <a:gd name="T112" fmla="*/ 151 w 343"/>
                <a:gd name="T113" fmla="*/ 39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3" h="380">
                  <a:moveTo>
                    <a:pt x="163" y="44"/>
                  </a:moveTo>
                  <a:lnTo>
                    <a:pt x="157" y="56"/>
                  </a:lnTo>
                  <a:lnTo>
                    <a:pt x="192" y="73"/>
                  </a:lnTo>
                  <a:lnTo>
                    <a:pt x="188" y="79"/>
                  </a:lnTo>
                  <a:lnTo>
                    <a:pt x="201" y="87"/>
                  </a:lnTo>
                  <a:lnTo>
                    <a:pt x="195" y="96"/>
                  </a:lnTo>
                  <a:lnTo>
                    <a:pt x="219" y="121"/>
                  </a:lnTo>
                  <a:lnTo>
                    <a:pt x="228" y="113"/>
                  </a:lnTo>
                  <a:lnTo>
                    <a:pt x="251" y="142"/>
                  </a:lnTo>
                  <a:lnTo>
                    <a:pt x="278" y="133"/>
                  </a:lnTo>
                  <a:lnTo>
                    <a:pt x="316" y="150"/>
                  </a:lnTo>
                  <a:lnTo>
                    <a:pt x="315" y="154"/>
                  </a:lnTo>
                  <a:lnTo>
                    <a:pt x="293" y="179"/>
                  </a:lnTo>
                  <a:lnTo>
                    <a:pt x="297" y="196"/>
                  </a:lnTo>
                  <a:lnTo>
                    <a:pt x="309" y="211"/>
                  </a:lnTo>
                  <a:lnTo>
                    <a:pt x="315" y="217"/>
                  </a:lnTo>
                  <a:lnTo>
                    <a:pt x="311" y="230"/>
                  </a:lnTo>
                  <a:lnTo>
                    <a:pt x="311" y="230"/>
                  </a:lnTo>
                  <a:lnTo>
                    <a:pt x="311" y="236"/>
                  </a:lnTo>
                  <a:lnTo>
                    <a:pt x="313" y="242"/>
                  </a:lnTo>
                  <a:lnTo>
                    <a:pt x="330" y="296"/>
                  </a:lnTo>
                  <a:lnTo>
                    <a:pt x="343" y="334"/>
                  </a:lnTo>
                  <a:lnTo>
                    <a:pt x="336" y="369"/>
                  </a:lnTo>
                  <a:lnTo>
                    <a:pt x="328" y="378"/>
                  </a:lnTo>
                  <a:lnTo>
                    <a:pt x="328" y="378"/>
                  </a:lnTo>
                  <a:lnTo>
                    <a:pt x="295" y="380"/>
                  </a:lnTo>
                  <a:lnTo>
                    <a:pt x="295" y="378"/>
                  </a:lnTo>
                  <a:lnTo>
                    <a:pt x="297" y="378"/>
                  </a:lnTo>
                  <a:lnTo>
                    <a:pt x="297" y="378"/>
                  </a:lnTo>
                  <a:lnTo>
                    <a:pt x="297" y="376"/>
                  </a:lnTo>
                  <a:lnTo>
                    <a:pt x="299" y="374"/>
                  </a:lnTo>
                  <a:lnTo>
                    <a:pt x="299" y="371"/>
                  </a:lnTo>
                  <a:lnTo>
                    <a:pt x="299" y="369"/>
                  </a:lnTo>
                  <a:lnTo>
                    <a:pt x="299" y="365"/>
                  </a:lnTo>
                  <a:lnTo>
                    <a:pt x="297" y="355"/>
                  </a:lnTo>
                  <a:lnTo>
                    <a:pt x="293" y="349"/>
                  </a:lnTo>
                  <a:lnTo>
                    <a:pt x="295" y="348"/>
                  </a:lnTo>
                  <a:lnTo>
                    <a:pt x="297" y="348"/>
                  </a:lnTo>
                  <a:lnTo>
                    <a:pt x="297" y="346"/>
                  </a:lnTo>
                  <a:lnTo>
                    <a:pt x="295" y="344"/>
                  </a:lnTo>
                  <a:lnTo>
                    <a:pt x="290" y="340"/>
                  </a:lnTo>
                  <a:lnTo>
                    <a:pt x="270" y="317"/>
                  </a:lnTo>
                  <a:lnTo>
                    <a:pt x="268" y="311"/>
                  </a:lnTo>
                  <a:lnTo>
                    <a:pt x="267" y="305"/>
                  </a:lnTo>
                  <a:lnTo>
                    <a:pt x="263" y="298"/>
                  </a:lnTo>
                  <a:lnTo>
                    <a:pt x="261" y="294"/>
                  </a:lnTo>
                  <a:lnTo>
                    <a:pt x="253" y="284"/>
                  </a:lnTo>
                  <a:lnTo>
                    <a:pt x="243" y="271"/>
                  </a:lnTo>
                  <a:lnTo>
                    <a:pt x="240" y="267"/>
                  </a:lnTo>
                  <a:lnTo>
                    <a:pt x="236" y="261"/>
                  </a:lnTo>
                  <a:lnTo>
                    <a:pt x="232" y="252"/>
                  </a:lnTo>
                  <a:lnTo>
                    <a:pt x="230" y="248"/>
                  </a:lnTo>
                  <a:lnTo>
                    <a:pt x="224" y="236"/>
                  </a:lnTo>
                  <a:lnTo>
                    <a:pt x="219" y="229"/>
                  </a:lnTo>
                  <a:lnTo>
                    <a:pt x="219" y="227"/>
                  </a:lnTo>
                  <a:lnTo>
                    <a:pt x="219" y="227"/>
                  </a:lnTo>
                  <a:lnTo>
                    <a:pt x="220" y="225"/>
                  </a:lnTo>
                  <a:lnTo>
                    <a:pt x="220" y="225"/>
                  </a:lnTo>
                  <a:lnTo>
                    <a:pt x="222" y="227"/>
                  </a:lnTo>
                  <a:lnTo>
                    <a:pt x="224" y="227"/>
                  </a:lnTo>
                  <a:lnTo>
                    <a:pt x="228" y="223"/>
                  </a:lnTo>
                  <a:lnTo>
                    <a:pt x="232" y="219"/>
                  </a:lnTo>
                  <a:lnTo>
                    <a:pt x="232" y="219"/>
                  </a:lnTo>
                  <a:lnTo>
                    <a:pt x="234" y="219"/>
                  </a:lnTo>
                  <a:lnTo>
                    <a:pt x="234" y="219"/>
                  </a:lnTo>
                  <a:lnTo>
                    <a:pt x="238" y="221"/>
                  </a:lnTo>
                  <a:lnTo>
                    <a:pt x="238" y="223"/>
                  </a:lnTo>
                  <a:lnTo>
                    <a:pt x="236" y="223"/>
                  </a:lnTo>
                  <a:lnTo>
                    <a:pt x="236" y="223"/>
                  </a:lnTo>
                  <a:lnTo>
                    <a:pt x="234" y="225"/>
                  </a:lnTo>
                  <a:lnTo>
                    <a:pt x="234" y="225"/>
                  </a:lnTo>
                  <a:lnTo>
                    <a:pt x="236" y="227"/>
                  </a:lnTo>
                  <a:lnTo>
                    <a:pt x="238" y="229"/>
                  </a:lnTo>
                  <a:lnTo>
                    <a:pt x="238" y="229"/>
                  </a:lnTo>
                  <a:lnTo>
                    <a:pt x="240" y="227"/>
                  </a:lnTo>
                  <a:lnTo>
                    <a:pt x="240" y="227"/>
                  </a:lnTo>
                  <a:lnTo>
                    <a:pt x="240" y="227"/>
                  </a:lnTo>
                  <a:lnTo>
                    <a:pt x="240" y="227"/>
                  </a:lnTo>
                  <a:lnTo>
                    <a:pt x="240" y="225"/>
                  </a:lnTo>
                  <a:lnTo>
                    <a:pt x="242" y="223"/>
                  </a:lnTo>
                  <a:lnTo>
                    <a:pt x="249" y="219"/>
                  </a:lnTo>
                  <a:lnTo>
                    <a:pt x="251" y="217"/>
                  </a:lnTo>
                  <a:lnTo>
                    <a:pt x="247" y="215"/>
                  </a:lnTo>
                  <a:lnTo>
                    <a:pt x="247" y="215"/>
                  </a:lnTo>
                  <a:lnTo>
                    <a:pt x="247" y="213"/>
                  </a:lnTo>
                  <a:lnTo>
                    <a:pt x="247" y="213"/>
                  </a:lnTo>
                  <a:lnTo>
                    <a:pt x="247" y="213"/>
                  </a:lnTo>
                  <a:lnTo>
                    <a:pt x="247" y="211"/>
                  </a:lnTo>
                  <a:lnTo>
                    <a:pt x="249" y="211"/>
                  </a:lnTo>
                  <a:lnTo>
                    <a:pt x="249" y="211"/>
                  </a:lnTo>
                  <a:lnTo>
                    <a:pt x="251" y="211"/>
                  </a:lnTo>
                  <a:lnTo>
                    <a:pt x="251" y="207"/>
                  </a:lnTo>
                  <a:lnTo>
                    <a:pt x="251" y="206"/>
                  </a:lnTo>
                  <a:lnTo>
                    <a:pt x="253" y="202"/>
                  </a:lnTo>
                  <a:lnTo>
                    <a:pt x="253" y="194"/>
                  </a:lnTo>
                  <a:lnTo>
                    <a:pt x="255" y="192"/>
                  </a:lnTo>
                  <a:lnTo>
                    <a:pt x="257" y="188"/>
                  </a:lnTo>
                  <a:lnTo>
                    <a:pt x="257" y="188"/>
                  </a:lnTo>
                  <a:lnTo>
                    <a:pt x="257" y="188"/>
                  </a:lnTo>
                  <a:lnTo>
                    <a:pt x="259" y="188"/>
                  </a:lnTo>
                  <a:lnTo>
                    <a:pt x="259" y="188"/>
                  </a:lnTo>
                  <a:lnTo>
                    <a:pt x="263" y="188"/>
                  </a:lnTo>
                  <a:lnTo>
                    <a:pt x="265" y="188"/>
                  </a:lnTo>
                  <a:lnTo>
                    <a:pt x="270" y="183"/>
                  </a:lnTo>
                  <a:lnTo>
                    <a:pt x="270" y="181"/>
                  </a:lnTo>
                  <a:lnTo>
                    <a:pt x="272" y="177"/>
                  </a:lnTo>
                  <a:lnTo>
                    <a:pt x="268" y="175"/>
                  </a:lnTo>
                  <a:lnTo>
                    <a:pt x="267" y="177"/>
                  </a:lnTo>
                  <a:lnTo>
                    <a:pt x="261" y="183"/>
                  </a:lnTo>
                  <a:lnTo>
                    <a:pt x="261" y="183"/>
                  </a:lnTo>
                  <a:lnTo>
                    <a:pt x="257" y="183"/>
                  </a:lnTo>
                  <a:lnTo>
                    <a:pt x="255" y="183"/>
                  </a:lnTo>
                  <a:lnTo>
                    <a:pt x="253" y="183"/>
                  </a:lnTo>
                  <a:lnTo>
                    <a:pt x="253" y="183"/>
                  </a:lnTo>
                  <a:lnTo>
                    <a:pt x="245" y="188"/>
                  </a:lnTo>
                  <a:lnTo>
                    <a:pt x="243" y="192"/>
                  </a:lnTo>
                  <a:lnTo>
                    <a:pt x="243" y="192"/>
                  </a:lnTo>
                  <a:lnTo>
                    <a:pt x="240" y="192"/>
                  </a:lnTo>
                  <a:lnTo>
                    <a:pt x="240" y="192"/>
                  </a:lnTo>
                  <a:lnTo>
                    <a:pt x="232" y="192"/>
                  </a:lnTo>
                  <a:lnTo>
                    <a:pt x="217" y="192"/>
                  </a:lnTo>
                  <a:lnTo>
                    <a:pt x="215" y="192"/>
                  </a:lnTo>
                  <a:lnTo>
                    <a:pt x="213" y="192"/>
                  </a:lnTo>
                  <a:lnTo>
                    <a:pt x="211" y="192"/>
                  </a:lnTo>
                  <a:lnTo>
                    <a:pt x="209" y="194"/>
                  </a:lnTo>
                  <a:lnTo>
                    <a:pt x="207" y="194"/>
                  </a:lnTo>
                  <a:lnTo>
                    <a:pt x="203" y="194"/>
                  </a:lnTo>
                  <a:lnTo>
                    <a:pt x="203" y="194"/>
                  </a:lnTo>
                  <a:lnTo>
                    <a:pt x="201" y="194"/>
                  </a:lnTo>
                  <a:lnTo>
                    <a:pt x="199" y="194"/>
                  </a:lnTo>
                  <a:lnTo>
                    <a:pt x="195" y="190"/>
                  </a:lnTo>
                  <a:lnTo>
                    <a:pt x="182" y="183"/>
                  </a:lnTo>
                  <a:lnTo>
                    <a:pt x="180" y="181"/>
                  </a:lnTo>
                  <a:lnTo>
                    <a:pt x="176" y="179"/>
                  </a:lnTo>
                  <a:lnTo>
                    <a:pt x="167" y="171"/>
                  </a:lnTo>
                  <a:lnTo>
                    <a:pt x="165" y="167"/>
                  </a:lnTo>
                  <a:lnTo>
                    <a:pt x="161" y="161"/>
                  </a:lnTo>
                  <a:lnTo>
                    <a:pt x="155" y="152"/>
                  </a:lnTo>
                  <a:lnTo>
                    <a:pt x="151" y="148"/>
                  </a:lnTo>
                  <a:lnTo>
                    <a:pt x="142" y="136"/>
                  </a:lnTo>
                  <a:lnTo>
                    <a:pt x="142" y="136"/>
                  </a:lnTo>
                  <a:lnTo>
                    <a:pt x="142" y="133"/>
                  </a:lnTo>
                  <a:lnTo>
                    <a:pt x="146" y="123"/>
                  </a:lnTo>
                  <a:lnTo>
                    <a:pt x="142" y="119"/>
                  </a:lnTo>
                  <a:lnTo>
                    <a:pt x="136" y="119"/>
                  </a:lnTo>
                  <a:lnTo>
                    <a:pt x="130" y="117"/>
                  </a:lnTo>
                  <a:lnTo>
                    <a:pt x="122" y="106"/>
                  </a:lnTo>
                  <a:lnTo>
                    <a:pt x="121" y="104"/>
                  </a:lnTo>
                  <a:lnTo>
                    <a:pt x="119" y="100"/>
                  </a:lnTo>
                  <a:lnTo>
                    <a:pt x="117" y="100"/>
                  </a:lnTo>
                  <a:lnTo>
                    <a:pt x="113" y="98"/>
                  </a:lnTo>
                  <a:lnTo>
                    <a:pt x="111" y="96"/>
                  </a:lnTo>
                  <a:lnTo>
                    <a:pt x="109" y="94"/>
                  </a:lnTo>
                  <a:lnTo>
                    <a:pt x="103" y="88"/>
                  </a:lnTo>
                  <a:lnTo>
                    <a:pt x="88" y="75"/>
                  </a:lnTo>
                  <a:lnTo>
                    <a:pt x="84" y="71"/>
                  </a:lnTo>
                  <a:lnTo>
                    <a:pt x="78" y="67"/>
                  </a:lnTo>
                  <a:lnTo>
                    <a:pt x="71" y="64"/>
                  </a:lnTo>
                  <a:lnTo>
                    <a:pt x="67" y="62"/>
                  </a:lnTo>
                  <a:lnTo>
                    <a:pt x="65" y="62"/>
                  </a:lnTo>
                  <a:lnTo>
                    <a:pt x="53" y="60"/>
                  </a:lnTo>
                  <a:lnTo>
                    <a:pt x="50" y="58"/>
                  </a:lnTo>
                  <a:lnTo>
                    <a:pt x="46" y="56"/>
                  </a:lnTo>
                  <a:lnTo>
                    <a:pt x="32" y="50"/>
                  </a:lnTo>
                  <a:lnTo>
                    <a:pt x="17" y="44"/>
                  </a:lnTo>
                  <a:lnTo>
                    <a:pt x="13" y="42"/>
                  </a:lnTo>
                  <a:lnTo>
                    <a:pt x="0" y="40"/>
                  </a:lnTo>
                  <a:lnTo>
                    <a:pt x="1" y="35"/>
                  </a:lnTo>
                  <a:lnTo>
                    <a:pt x="78" y="0"/>
                  </a:lnTo>
                  <a:lnTo>
                    <a:pt x="98" y="12"/>
                  </a:lnTo>
                  <a:lnTo>
                    <a:pt x="151" y="39"/>
                  </a:lnTo>
                  <a:lnTo>
                    <a:pt x="163" y="4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67" name="Freeform 6369"/>
            <p:cNvSpPr>
              <a:spLocks/>
            </p:cNvSpPr>
            <p:nvPr/>
          </p:nvSpPr>
          <p:spPr bwMode="auto">
            <a:xfrm>
              <a:off x="6329363" y="2047875"/>
              <a:ext cx="2381250" cy="1169988"/>
            </a:xfrm>
            <a:custGeom>
              <a:avLst/>
              <a:gdLst>
                <a:gd name="T0" fmla="*/ 1500 w 1500"/>
                <a:gd name="T1" fmla="*/ 382 h 737"/>
                <a:gd name="T2" fmla="*/ 1341 w 1500"/>
                <a:gd name="T3" fmla="*/ 680 h 737"/>
                <a:gd name="T4" fmla="*/ 1283 w 1500"/>
                <a:gd name="T5" fmla="*/ 697 h 737"/>
                <a:gd name="T6" fmla="*/ 1250 w 1500"/>
                <a:gd name="T7" fmla="*/ 689 h 737"/>
                <a:gd name="T8" fmla="*/ 1220 w 1500"/>
                <a:gd name="T9" fmla="*/ 691 h 737"/>
                <a:gd name="T10" fmla="*/ 1189 w 1500"/>
                <a:gd name="T11" fmla="*/ 703 h 737"/>
                <a:gd name="T12" fmla="*/ 1149 w 1500"/>
                <a:gd name="T13" fmla="*/ 720 h 737"/>
                <a:gd name="T14" fmla="*/ 1122 w 1500"/>
                <a:gd name="T15" fmla="*/ 737 h 737"/>
                <a:gd name="T16" fmla="*/ 1129 w 1500"/>
                <a:gd name="T17" fmla="*/ 691 h 737"/>
                <a:gd name="T18" fmla="*/ 1141 w 1500"/>
                <a:gd name="T19" fmla="*/ 676 h 737"/>
                <a:gd name="T20" fmla="*/ 1091 w 1500"/>
                <a:gd name="T21" fmla="*/ 645 h 737"/>
                <a:gd name="T22" fmla="*/ 1045 w 1500"/>
                <a:gd name="T23" fmla="*/ 634 h 737"/>
                <a:gd name="T24" fmla="*/ 1043 w 1500"/>
                <a:gd name="T25" fmla="*/ 607 h 737"/>
                <a:gd name="T26" fmla="*/ 1049 w 1500"/>
                <a:gd name="T27" fmla="*/ 582 h 737"/>
                <a:gd name="T28" fmla="*/ 1022 w 1500"/>
                <a:gd name="T29" fmla="*/ 569 h 737"/>
                <a:gd name="T30" fmla="*/ 987 w 1500"/>
                <a:gd name="T31" fmla="*/ 563 h 737"/>
                <a:gd name="T32" fmla="*/ 895 w 1500"/>
                <a:gd name="T33" fmla="*/ 519 h 737"/>
                <a:gd name="T34" fmla="*/ 862 w 1500"/>
                <a:gd name="T35" fmla="*/ 595 h 737"/>
                <a:gd name="T36" fmla="*/ 864 w 1500"/>
                <a:gd name="T37" fmla="*/ 618 h 737"/>
                <a:gd name="T38" fmla="*/ 811 w 1500"/>
                <a:gd name="T39" fmla="*/ 597 h 737"/>
                <a:gd name="T40" fmla="*/ 688 w 1500"/>
                <a:gd name="T41" fmla="*/ 553 h 737"/>
                <a:gd name="T42" fmla="*/ 661 w 1500"/>
                <a:gd name="T43" fmla="*/ 544 h 737"/>
                <a:gd name="T44" fmla="*/ 630 w 1500"/>
                <a:gd name="T45" fmla="*/ 536 h 737"/>
                <a:gd name="T46" fmla="*/ 594 w 1500"/>
                <a:gd name="T47" fmla="*/ 567 h 737"/>
                <a:gd name="T48" fmla="*/ 557 w 1500"/>
                <a:gd name="T49" fmla="*/ 599 h 737"/>
                <a:gd name="T50" fmla="*/ 449 w 1500"/>
                <a:gd name="T51" fmla="*/ 691 h 737"/>
                <a:gd name="T52" fmla="*/ 421 w 1500"/>
                <a:gd name="T53" fmla="*/ 686 h 737"/>
                <a:gd name="T54" fmla="*/ 388 w 1500"/>
                <a:gd name="T55" fmla="*/ 693 h 737"/>
                <a:gd name="T56" fmla="*/ 217 w 1500"/>
                <a:gd name="T57" fmla="*/ 551 h 737"/>
                <a:gd name="T58" fmla="*/ 131 w 1500"/>
                <a:gd name="T59" fmla="*/ 503 h 737"/>
                <a:gd name="T60" fmla="*/ 19 w 1500"/>
                <a:gd name="T61" fmla="*/ 430 h 737"/>
                <a:gd name="T62" fmla="*/ 15 w 1500"/>
                <a:gd name="T63" fmla="*/ 380 h 737"/>
                <a:gd name="T64" fmla="*/ 77 w 1500"/>
                <a:gd name="T65" fmla="*/ 311 h 737"/>
                <a:gd name="T66" fmla="*/ 94 w 1500"/>
                <a:gd name="T67" fmla="*/ 306 h 737"/>
                <a:gd name="T68" fmla="*/ 146 w 1500"/>
                <a:gd name="T69" fmla="*/ 258 h 737"/>
                <a:gd name="T70" fmla="*/ 183 w 1500"/>
                <a:gd name="T71" fmla="*/ 273 h 737"/>
                <a:gd name="T72" fmla="*/ 206 w 1500"/>
                <a:gd name="T73" fmla="*/ 261 h 737"/>
                <a:gd name="T74" fmla="*/ 227 w 1500"/>
                <a:gd name="T75" fmla="*/ 233 h 737"/>
                <a:gd name="T76" fmla="*/ 307 w 1500"/>
                <a:gd name="T77" fmla="*/ 150 h 737"/>
                <a:gd name="T78" fmla="*/ 353 w 1500"/>
                <a:gd name="T79" fmla="*/ 131 h 737"/>
                <a:gd name="T80" fmla="*/ 400 w 1500"/>
                <a:gd name="T81" fmla="*/ 52 h 737"/>
                <a:gd name="T82" fmla="*/ 496 w 1500"/>
                <a:gd name="T83" fmla="*/ 98 h 737"/>
                <a:gd name="T84" fmla="*/ 549 w 1500"/>
                <a:gd name="T85" fmla="*/ 112 h 737"/>
                <a:gd name="T86" fmla="*/ 605 w 1500"/>
                <a:gd name="T87" fmla="*/ 123 h 737"/>
                <a:gd name="T88" fmla="*/ 601 w 1500"/>
                <a:gd name="T89" fmla="*/ 150 h 737"/>
                <a:gd name="T90" fmla="*/ 643 w 1500"/>
                <a:gd name="T91" fmla="*/ 139 h 737"/>
                <a:gd name="T92" fmla="*/ 720 w 1500"/>
                <a:gd name="T93" fmla="*/ 169 h 737"/>
                <a:gd name="T94" fmla="*/ 755 w 1500"/>
                <a:gd name="T95" fmla="*/ 125 h 737"/>
                <a:gd name="T96" fmla="*/ 732 w 1500"/>
                <a:gd name="T97" fmla="*/ 96 h 737"/>
                <a:gd name="T98" fmla="*/ 761 w 1500"/>
                <a:gd name="T99" fmla="*/ 62 h 737"/>
                <a:gd name="T100" fmla="*/ 745 w 1500"/>
                <a:gd name="T101" fmla="*/ 39 h 737"/>
                <a:gd name="T102" fmla="*/ 751 w 1500"/>
                <a:gd name="T103" fmla="*/ 14 h 737"/>
                <a:gd name="T104" fmla="*/ 1035 w 1500"/>
                <a:gd name="T105" fmla="*/ 187 h 737"/>
                <a:gd name="T106" fmla="*/ 1247 w 1500"/>
                <a:gd name="T107" fmla="*/ 24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00" h="737">
                  <a:moveTo>
                    <a:pt x="1333" y="290"/>
                  </a:moveTo>
                  <a:lnTo>
                    <a:pt x="1429" y="346"/>
                  </a:lnTo>
                  <a:lnTo>
                    <a:pt x="1500" y="382"/>
                  </a:lnTo>
                  <a:lnTo>
                    <a:pt x="1346" y="680"/>
                  </a:lnTo>
                  <a:lnTo>
                    <a:pt x="1346" y="680"/>
                  </a:lnTo>
                  <a:lnTo>
                    <a:pt x="1341" y="680"/>
                  </a:lnTo>
                  <a:lnTo>
                    <a:pt x="1320" y="686"/>
                  </a:lnTo>
                  <a:lnTo>
                    <a:pt x="1312" y="695"/>
                  </a:lnTo>
                  <a:lnTo>
                    <a:pt x="1283" y="697"/>
                  </a:lnTo>
                  <a:lnTo>
                    <a:pt x="1275" y="701"/>
                  </a:lnTo>
                  <a:lnTo>
                    <a:pt x="1264" y="691"/>
                  </a:lnTo>
                  <a:lnTo>
                    <a:pt x="1250" y="689"/>
                  </a:lnTo>
                  <a:lnTo>
                    <a:pt x="1237" y="691"/>
                  </a:lnTo>
                  <a:lnTo>
                    <a:pt x="1229" y="686"/>
                  </a:lnTo>
                  <a:lnTo>
                    <a:pt x="1220" y="691"/>
                  </a:lnTo>
                  <a:lnTo>
                    <a:pt x="1216" y="701"/>
                  </a:lnTo>
                  <a:lnTo>
                    <a:pt x="1204" y="707"/>
                  </a:lnTo>
                  <a:lnTo>
                    <a:pt x="1189" y="703"/>
                  </a:lnTo>
                  <a:lnTo>
                    <a:pt x="1166" y="709"/>
                  </a:lnTo>
                  <a:lnTo>
                    <a:pt x="1154" y="709"/>
                  </a:lnTo>
                  <a:lnTo>
                    <a:pt x="1149" y="720"/>
                  </a:lnTo>
                  <a:lnTo>
                    <a:pt x="1151" y="726"/>
                  </a:lnTo>
                  <a:lnTo>
                    <a:pt x="1129" y="737"/>
                  </a:lnTo>
                  <a:lnTo>
                    <a:pt x="1122" y="737"/>
                  </a:lnTo>
                  <a:lnTo>
                    <a:pt x="1108" y="724"/>
                  </a:lnTo>
                  <a:lnTo>
                    <a:pt x="1112" y="709"/>
                  </a:lnTo>
                  <a:lnTo>
                    <a:pt x="1129" y="691"/>
                  </a:lnTo>
                  <a:lnTo>
                    <a:pt x="1126" y="684"/>
                  </a:lnTo>
                  <a:lnTo>
                    <a:pt x="1143" y="682"/>
                  </a:lnTo>
                  <a:lnTo>
                    <a:pt x="1141" y="676"/>
                  </a:lnTo>
                  <a:lnTo>
                    <a:pt x="1126" y="668"/>
                  </a:lnTo>
                  <a:lnTo>
                    <a:pt x="1110" y="668"/>
                  </a:lnTo>
                  <a:lnTo>
                    <a:pt x="1091" y="645"/>
                  </a:lnTo>
                  <a:lnTo>
                    <a:pt x="1070" y="643"/>
                  </a:lnTo>
                  <a:lnTo>
                    <a:pt x="1060" y="636"/>
                  </a:lnTo>
                  <a:lnTo>
                    <a:pt x="1045" y="634"/>
                  </a:lnTo>
                  <a:lnTo>
                    <a:pt x="1043" y="624"/>
                  </a:lnTo>
                  <a:lnTo>
                    <a:pt x="1053" y="622"/>
                  </a:lnTo>
                  <a:lnTo>
                    <a:pt x="1043" y="607"/>
                  </a:lnTo>
                  <a:lnTo>
                    <a:pt x="1035" y="597"/>
                  </a:lnTo>
                  <a:lnTo>
                    <a:pt x="1035" y="588"/>
                  </a:lnTo>
                  <a:lnTo>
                    <a:pt x="1049" y="582"/>
                  </a:lnTo>
                  <a:lnTo>
                    <a:pt x="1043" y="578"/>
                  </a:lnTo>
                  <a:lnTo>
                    <a:pt x="1043" y="570"/>
                  </a:lnTo>
                  <a:lnTo>
                    <a:pt x="1022" y="569"/>
                  </a:lnTo>
                  <a:lnTo>
                    <a:pt x="1014" y="570"/>
                  </a:lnTo>
                  <a:lnTo>
                    <a:pt x="991" y="569"/>
                  </a:lnTo>
                  <a:lnTo>
                    <a:pt x="987" y="563"/>
                  </a:lnTo>
                  <a:lnTo>
                    <a:pt x="970" y="555"/>
                  </a:lnTo>
                  <a:lnTo>
                    <a:pt x="955" y="555"/>
                  </a:lnTo>
                  <a:lnTo>
                    <a:pt x="895" y="519"/>
                  </a:lnTo>
                  <a:lnTo>
                    <a:pt x="872" y="557"/>
                  </a:lnTo>
                  <a:lnTo>
                    <a:pt x="853" y="588"/>
                  </a:lnTo>
                  <a:lnTo>
                    <a:pt x="862" y="595"/>
                  </a:lnTo>
                  <a:lnTo>
                    <a:pt x="862" y="605"/>
                  </a:lnTo>
                  <a:lnTo>
                    <a:pt x="866" y="613"/>
                  </a:lnTo>
                  <a:lnTo>
                    <a:pt x="864" y="618"/>
                  </a:lnTo>
                  <a:lnTo>
                    <a:pt x="870" y="638"/>
                  </a:lnTo>
                  <a:lnTo>
                    <a:pt x="811" y="599"/>
                  </a:lnTo>
                  <a:lnTo>
                    <a:pt x="811" y="597"/>
                  </a:lnTo>
                  <a:lnTo>
                    <a:pt x="782" y="580"/>
                  </a:lnTo>
                  <a:lnTo>
                    <a:pt x="724" y="542"/>
                  </a:lnTo>
                  <a:lnTo>
                    <a:pt x="688" y="553"/>
                  </a:lnTo>
                  <a:lnTo>
                    <a:pt x="670" y="563"/>
                  </a:lnTo>
                  <a:lnTo>
                    <a:pt x="659" y="551"/>
                  </a:lnTo>
                  <a:lnTo>
                    <a:pt x="661" y="544"/>
                  </a:lnTo>
                  <a:lnTo>
                    <a:pt x="649" y="536"/>
                  </a:lnTo>
                  <a:lnTo>
                    <a:pt x="642" y="544"/>
                  </a:lnTo>
                  <a:lnTo>
                    <a:pt x="630" y="536"/>
                  </a:lnTo>
                  <a:lnTo>
                    <a:pt x="617" y="555"/>
                  </a:lnTo>
                  <a:lnTo>
                    <a:pt x="607" y="549"/>
                  </a:lnTo>
                  <a:lnTo>
                    <a:pt x="594" y="567"/>
                  </a:lnTo>
                  <a:lnTo>
                    <a:pt x="561" y="546"/>
                  </a:lnTo>
                  <a:lnTo>
                    <a:pt x="540" y="580"/>
                  </a:lnTo>
                  <a:lnTo>
                    <a:pt x="557" y="599"/>
                  </a:lnTo>
                  <a:lnTo>
                    <a:pt x="547" y="615"/>
                  </a:lnTo>
                  <a:lnTo>
                    <a:pt x="482" y="643"/>
                  </a:lnTo>
                  <a:lnTo>
                    <a:pt x="449" y="691"/>
                  </a:lnTo>
                  <a:lnTo>
                    <a:pt x="446" y="689"/>
                  </a:lnTo>
                  <a:lnTo>
                    <a:pt x="438" y="699"/>
                  </a:lnTo>
                  <a:lnTo>
                    <a:pt x="421" y="686"/>
                  </a:lnTo>
                  <a:lnTo>
                    <a:pt x="415" y="695"/>
                  </a:lnTo>
                  <a:lnTo>
                    <a:pt x="396" y="682"/>
                  </a:lnTo>
                  <a:lnTo>
                    <a:pt x="388" y="693"/>
                  </a:lnTo>
                  <a:lnTo>
                    <a:pt x="313" y="640"/>
                  </a:lnTo>
                  <a:lnTo>
                    <a:pt x="209" y="563"/>
                  </a:lnTo>
                  <a:lnTo>
                    <a:pt x="217" y="551"/>
                  </a:lnTo>
                  <a:lnTo>
                    <a:pt x="192" y="534"/>
                  </a:lnTo>
                  <a:lnTo>
                    <a:pt x="138" y="494"/>
                  </a:lnTo>
                  <a:lnTo>
                    <a:pt x="131" y="503"/>
                  </a:lnTo>
                  <a:lnTo>
                    <a:pt x="92" y="475"/>
                  </a:lnTo>
                  <a:lnTo>
                    <a:pt x="86" y="482"/>
                  </a:lnTo>
                  <a:lnTo>
                    <a:pt x="19" y="430"/>
                  </a:lnTo>
                  <a:lnTo>
                    <a:pt x="0" y="413"/>
                  </a:lnTo>
                  <a:lnTo>
                    <a:pt x="23" y="386"/>
                  </a:lnTo>
                  <a:lnTo>
                    <a:pt x="15" y="380"/>
                  </a:lnTo>
                  <a:lnTo>
                    <a:pt x="44" y="344"/>
                  </a:lnTo>
                  <a:lnTo>
                    <a:pt x="48" y="346"/>
                  </a:lnTo>
                  <a:lnTo>
                    <a:pt x="77" y="311"/>
                  </a:lnTo>
                  <a:lnTo>
                    <a:pt x="81" y="313"/>
                  </a:lnTo>
                  <a:lnTo>
                    <a:pt x="88" y="302"/>
                  </a:lnTo>
                  <a:lnTo>
                    <a:pt x="94" y="306"/>
                  </a:lnTo>
                  <a:lnTo>
                    <a:pt x="117" y="279"/>
                  </a:lnTo>
                  <a:lnTo>
                    <a:pt x="125" y="284"/>
                  </a:lnTo>
                  <a:lnTo>
                    <a:pt x="146" y="258"/>
                  </a:lnTo>
                  <a:lnTo>
                    <a:pt x="158" y="265"/>
                  </a:lnTo>
                  <a:lnTo>
                    <a:pt x="163" y="258"/>
                  </a:lnTo>
                  <a:lnTo>
                    <a:pt x="183" y="273"/>
                  </a:lnTo>
                  <a:lnTo>
                    <a:pt x="190" y="263"/>
                  </a:lnTo>
                  <a:lnTo>
                    <a:pt x="200" y="271"/>
                  </a:lnTo>
                  <a:lnTo>
                    <a:pt x="206" y="261"/>
                  </a:lnTo>
                  <a:lnTo>
                    <a:pt x="217" y="271"/>
                  </a:lnTo>
                  <a:lnTo>
                    <a:pt x="238" y="242"/>
                  </a:lnTo>
                  <a:lnTo>
                    <a:pt x="227" y="233"/>
                  </a:lnTo>
                  <a:lnTo>
                    <a:pt x="282" y="160"/>
                  </a:lnTo>
                  <a:lnTo>
                    <a:pt x="294" y="167"/>
                  </a:lnTo>
                  <a:lnTo>
                    <a:pt x="307" y="150"/>
                  </a:lnTo>
                  <a:lnTo>
                    <a:pt x="317" y="158"/>
                  </a:lnTo>
                  <a:lnTo>
                    <a:pt x="344" y="123"/>
                  </a:lnTo>
                  <a:lnTo>
                    <a:pt x="353" y="131"/>
                  </a:lnTo>
                  <a:lnTo>
                    <a:pt x="375" y="104"/>
                  </a:lnTo>
                  <a:lnTo>
                    <a:pt x="365" y="96"/>
                  </a:lnTo>
                  <a:lnTo>
                    <a:pt x="400" y="52"/>
                  </a:lnTo>
                  <a:lnTo>
                    <a:pt x="430" y="75"/>
                  </a:lnTo>
                  <a:lnTo>
                    <a:pt x="444" y="60"/>
                  </a:lnTo>
                  <a:lnTo>
                    <a:pt x="496" y="98"/>
                  </a:lnTo>
                  <a:lnTo>
                    <a:pt x="522" y="64"/>
                  </a:lnTo>
                  <a:lnTo>
                    <a:pt x="563" y="93"/>
                  </a:lnTo>
                  <a:lnTo>
                    <a:pt x="549" y="112"/>
                  </a:lnTo>
                  <a:lnTo>
                    <a:pt x="570" y="127"/>
                  </a:lnTo>
                  <a:lnTo>
                    <a:pt x="584" y="110"/>
                  </a:lnTo>
                  <a:lnTo>
                    <a:pt x="605" y="123"/>
                  </a:lnTo>
                  <a:lnTo>
                    <a:pt x="597" y="133"/>
                  </a:lnTo>
                  <a:lnTo>
                    <a:pt x="609" y="141"/>
                  </a:lnTo>
                  <a:lnTo>
                    <a:pt x="601" y="150"/>
                  </a:lnTo>
                  <a:lnTo>
                    <a:pt x="622" y="164"/>
                  </a:lnTo>
                  <a:lnTo>
                    <a:pt x="636" y="146"/>
                  </a:lnTo>
                  <a:lnTo>
                    <a:pt x="643" y="139"/>
                  </a:lnTo>
                  <a:lnTo>
                    <a:pt x="676" y="162"/>
                  </a:lnTo>
                  <a:lnTo>
                    <a:pt x="688" y="146"/>
                  </a:lnTo>
                  <a:lnTo>
                    <a:pt x="720" y="169"/>
                  </a:lnTo>
                  <a:lnTo>
                    <a:pt x="726" y="162"/>
                  </a:lnTo>
                  <a:lnTo>
                    <a:pt x="730" y="164"/>
                  </a:lnTo>
                  <a:lnTo>
                    <a:pt x="755" y="125"/>
                  </a:lnTo>
                  <a:lnTo>
                    <a:pt x="747" y="121"/>
                  </a:lnTo>
                  <a:lnTo>
                    <a:pt x="753" y="112"/>
                  </a:lnTo>
                  <a:lnTo>
                    <a:pt x="732" y="96"/>
                  </a:lnTo>
                  <a:lnTo>
                    <a:pt x="751" y="70"/>
                  </a:lnTo>
                  <a:lnTo>
                    <a:pt x="755" y="71"/>
                  </a:lnTo>
                  <a:lnTo>
                    <a:pt x="761" y="62"/>
                  </a:lnTo>
                  <a:lnTo>
                    <a:pt x="749" y="54"/>
                  </a:lnTo>
                  <a:lnTo>
                    <a:pt x="757" y="46"/>
                  </a:lnTo>
                  <a:lnTo>
                    <a:pt x="745" y="39"/>
                  </a:lnTo>
                  <a:lnTo>
                    <a:pt x="753" y="29"/>
                  </a:lnTo>
                  <a:lnTo>
                    <a:pt x="741" y="22"/>
                  </a:lnTo>
                  <a:lnTo>
                    <a:pt x="751" y="14"/>
                  </a:lnTo>
                  <a:lnTo>
                    <a:pt x="761" y="0"/>
                  </a:lnTo>
                  <a:lnTo>
                    <a:pt x="937" y="123"/>
                  </a:lnTo>
                  <a:lnTo>
                    <a:pt x="1035" y="187"/>
                  </a:lnTo>
                  <a:lnTo>
                    <a:pt x="1147" y="256"/>
                  </a:lnTo>
                  <a:lnTo>
                    <a:pt x="1216" y="296"/>
                  </a:lnTo>
                  <a:lnTo>
                    <a:pt x="1247" y="244"/>
                  </a:lnTo>
                  <a:lnTo>
                    <a:pt x="1333" y="290"/>
                  </a:lnTo>
                  <a:close/>
                </a:path>
              </a:pathLst>
            </a:custGeom>
            <a:solidFill>
              <a:srgbClr val="91FF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68" name="Freeform 6370"/>
            <p:cNvSpPr>
              <a:spLocks/>
            </p:cNvSpPr>
            <p:nvPr/>
          </p:nvSpPr>
          <p:spPr bwMode="auto">
            <a:xfrm>
              <a:off x="6329363" y="2047875"/>
              <a:ext cx="2381250" cy="1169988"/>
            </a:xfrm>
            <a:custGeom>
              <a:avLst/>
              <a:gdLst>
                <a:gd name="T0" fmla="*/ 1500 w 1500"/>
                <a:gd name="T1" fmla="*/ 382 h 737"/>
                <a:gd name="T2" fmla="*/ 1341 w 1500"/>
                <a:gd name="T3" fmla="*/ 680 h 737"/>
                <a:gd name="T4" fmla="*/ 1283 w 1500"/>
                <a:gd name="T5" fmla="*/ 697 h 737"/>
                <a:gd name="T6" fmla="*/ 1250 w 1500"/>
                <a:gd name="T7" fmla="*/ 689 h 737"/>
                <a:gd name="T8" fmla="*/ 1220 w 1500"/>
                <a:gd name="T9" fmla="*/ 691 h 737"/>
                <a:gd name="T10" fmla="*/ 1189 w 1500"/>
                <a:gd name="T11" fmla="*/ 703 h 737"/>
                <a:gd name="T12" fmla="*/ 1149 w 1500"/>
                <a:gd name="T13" fmla="*/ 720 h 737"/>
                <a:gd name="T14" fmla="*/ 1122 w 1500"/>
                <a:gd name="T15" fmla="*/ 737 h 737"/>
                <a:gd name="T16" fmla="*/ 1129 w 1500"/>
                <a:gd name="T17" fmla="*/ 691 h 737"/>
                <a:gd name="T18" fmla="*/ 1141 w 1500"/>
                <a:gd name="T19" fmla="*/ 676 h 737"/>
                <a:gd name="T20" fmla="*/ 1091 w 1500"/>
                <a:gd name="T21" fmla="*/ 645 h 737"/>
                <a:gd name="T22" fmla="*/ 1045 w 1500"/>
                <a:gd name="T23" fmla="*/ 634 h 737"/>
                <a:gd name="T24" fmla="*/ 1043 w 1500"/>
                <a:gd name="T25" fmla="*/ 607 h 737"/>
                <a:gd name="T26" fmla="*/ 1049 w 1500"/>
                <a:gd name="T27" fmla="*/ 582 h 737"/>
                <a:gd name="T28" fmla="*/ 1022 w 1500"/>
                <a:gd name="T29" fmla="*/ 569 h 737"/>
                <a:gd name="T30" fmla="*/ 987 w 1500"/>
                <a:gd name="T31" fmla="*/ 563 h 737"/>
                <a:gd name="T32" fmla="*/ 895 w 1500"/>
                <a:gd name="T33" fmla="*/ 519 h 737"/>
                <a:gd name="T34" fmla="*/ 862 w 1500"/>
                <a:gd name="T35" fmla="*/ 595 h 737"/>
                <a:gd name="T36" fmla="*/ 864 w 1500"/>
                <a:gd name="T37" fmla="*/ 618 h 737"/>
                <a:gd name="T38" fmla="*/ 811 w 1500"/>
                <a:gd name="T39" fmla="*/ 597 h 737"/>
                <a:gd name="T40" fmla="*/ 688 w 1500"/>
                <a:gd name="T41" fmla="*/ 553 h 737"/>
                <a:gd name="T42" fmla="*/ 661 w 1500"/>
                <a:gd name="T43" fmla="*/ 544 h 737"/>
                <a:gd name="T44" fmla="*/ 630 w 1500"/>
                <a:gd name="T45" fmla="*/ 536 h 737"/>
                <a:gd name="T46" fmla="*/ 594 w 1500"/>
                <a:gd name="T47" fmla="*/ 567 h 737"/>
                <a:gd name="T48" fmla="*/ 557 w 1500"/>
                <a:gd name="T49" fmla="*/ 599 h 737"/>
                <a:gd name="T50" fmla="*/ 449 w 1500"/>
                <a:gd name="T51" fmla="*/ 691 h 737"/>
                <a:gd name="T52" fmla="*/ 421 w 1500"/>
                <a:gd name="T53" fmla="*/ 686 h 737"/>
                <a:gd name="T54" fmla="*/ 388 w 1500"/>
                <a:gd name="T55" fmla="*/ 693 h 737"/>
                <a:gd name="T56" fmla="*/ 217 w 1500"/>
                <a:gd name="T57" fmla="*/ 551 h 737"/>
                <a:gd name="T58" fmla="*/ 131 w 1500"/>
                <a:gd name="T59" fmla="*/ 503 h 737"/>
                <a:gd name="T60" fmla="*/ 19 w 1500"/>
                <a:gd name="T61" fmla="*/ 430 h 737"/>
                <a:gd name="T62" fmla="*/ 15 w 1500"/>
                <a:gd name="T63" fmla="*/ 380 h 737"/>
                <a:gd name="T64" fmla="*/ 77 w 1500"/>
                <a:gd name="T65" fmla="*/ 311 h 737"/>
                <a:gd name="T66" fmla="*/ 94 w 1500"/>
                <a:gd name="T67" fmla="*/ 306 h 737"/>
                <a:gd name="T68" fmla="*/ 146 w 1500"/>
                <a:gd name="T69" fmla="*/ 258 h 737"/>
                <a:gd name="T70" fmla="*/ 183 w 1500"/>
                <a:gd name="T71" fmla="*/ 273 h 737"/>
                <a:gd name="T72" fmla="*/ 206 w 1500"/>
                <a:gd name="T73" fmla="*/ 261 h 737"/>
                <a:gd name="T74" fmla="*/ 227 w 1500"/>
                <a:gd name="T75" fmla="*/ 233 h 737"/>
                <a:gd name="T76" fmla="*/ 307 w 1500"/>
                <a:gd name="T77" fmla="*/ 150 h 737"/>
                <a:gd name="T78" fmla="*/ 353 w 1500"/>
                <a:gd name="T79" fmla="*/ 131 h 737"/>
                <a:gd name="T80" fmla="*/ 400 w 1500"/>
                <a:gd name="T81" fmla="*/ 52 h 737"/>
                <a:gd name="T82" fmla="*/ 496 w 1500"/>
                <a:gd name="T83" fmla="*/ 98 h 737"/>
                <a:gd name="T84" fmla="*/ 549 w 1500"/>
                <a:gd name="T85" fmla="*/ 112 h 737"/>
                <a:gd name="T86" fmla="*/ 605 w 1500"/>
                <a:gd name="T87" fmla="*/ 123 h 737"/>
                <a:gd name="T88" fmla="*/ 601 w 1500"/>
                <a:gd name="T89" fmla="*/ 150 h 737"/>
                <a:gd name="T90" fmla="*/ 643 w 1500"/>
                <a:gd name="T91" fmla="*/ 139 h 737"/>
                <a:gd name="T92" fmla="*/ 720 w 1500"/>
                <a:gd name="T93" fmla="*/ 169 h 737"/>
                <a:gd name="T94" fmla="*/ 755 w 1500"/>
                <a:gd name="T95" fmla="*/ 125 h 737"/>
                <a:gd name="T96" fmla="*/ 732 w 1500"/>
                <a:gd name="T97" fmla="*/ 96 h 737"/>
                <a:gd name="T98" fmla="*/ 761 w 1500"/>
                <a:gd name="T99" fmla="*/ 62 h 737"/>
                <a:gd name="T100" fmla="*/ 745 w 1500"/>
                <a:gd name="T101" fmla="*/ 39 h 737"/>
                <a:gd name="T102" fmla="*/ 751 w 1500"/>
                <a:gd name="T103" fmla="*/ 14 h 737"/>
                <a:gd name="T104" fmla="*/ 1035 w 1500"/>
                <a:gd name="T105" fmla="*/ 187 h 737"/>
                <a:gd name="T106" fmla="*/ 1247 w 1500"/>
                <a:gd name="T107" fmla="*/ 24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00" h="737">
                  <a:moveTo>
                    <a:pt x="1333" y="290"/>
                  </a:moveTo>
                  <a:lnTo>
                    <a:pt x="1429" y="346"/>
                  </a:lnTo>
                  <a:lnTo>
                    <a:pt x="1500" y="382"/>
                  </a:lnTo>
                  <a:lnTo>
                    <a:pt x="1346" y="680"/>
                  </a:lnTo>
                  <a:lnTo>
                    <a:pt x="1346" y="680"/>
                  </a:lnTo>
                  <a:lnTo>
                    <a:pt x="1341" y="680"/>
                  </a:lnTo>
                  <a:lnTo>
                    <a:pt x="1320" y="686"/>
                  </a:lnTo>
                  <a:lnTo>
                    <a:pt x="1312" y="695"/>
                  </a:lnTo>
                  <a:lnTo>
                    <a:pt x="1283" y="697"/>
                  </a:lnTo>
                  <a:lnTo>
                    <a:pt x="1275" y="701"/>
                  </a:lnTo>
                  <a:lnTo>
                    <a:pt x="1264" y="691"/>
                  </a:lnTo>
                  <a:lnTo>
                    <a:pt x="1250" y="689"/>
                  </a:lnTo>
                  <a:lnTo>
                    <a:pt x="1237" y="691"/>
                  </a:lnTo>
                  <a:lnTo>
                    <a:pt x="1229" y="686"/>
                  </a:lnTo>
                  <a:lnTo>
                    <a:pt x="1220" y="691"/>
                  </a:lnTo>
                  <a:lnTo>
                    <a:pt x="1216" y="701"/>
                  </a:lnTo>
                  <a:lnTo>
                    <a:pt x="1204" y="707"/>
                  </a:lnTo>
                  <a:lnTo>
                    <a:pt x="1189" y="703"/>
                  </a:lnTo>
                  <a:lnTo>
                    <a:pt x="1166" y="709"/>
                  </a:lnTo>
                  <a:lnTo>
                    <a:pt x="1154" y="709"/>
                  </a:lnTo>
                  <a:lnTo>
                    <a:pt x="1149" y="720"/>
                  </a:lnTo>
                  <a:lnTo>
                    <a:pt x="1151" y="726"/>
                  </a:lnTo>
                  <a:lnTo>
                    <a:pt x="1129" y="737"/>
                  </a:lnTo>
                  <a:lnTo>
                    <a:pt x="1122" y="737"/>
                  </a:lnTo>
                  <a:lnTo>
                    <a:pt x="1108" y="724"/>
                  </a:lnTo>
                  <a:lnTo>
                    <a:pt x="1112" y="709"/>
                  </a:lnTo>
                  <a:lnTo>
                    <a:pt x="1129" y="691"/>
                  </a:lnTo>
                  <a:lnTo>
                    <a:pt x="1126" y="684"/>
                  </a:lnTo>
                  <a:lnTo>
                    <a:pt x="1143" y="682"/>
                  </a:lnTo>
                  <a:lnTo>
                    <a:pt x="1141" y="676"/>
                  </a:lnTo>
                  <a:lnTo>
                    <a:pt x="1126" y="668"/>
                  </a:lnTo>
                  <a:lnTo>
                    <a:pt x="1110" y="668"/>
                  </a:lnTo>
                  <a:lnTo>
                    <a:pt x="1091" y="645"/>
                  </a:lnTo>
                  <a:lnTo>
                    <a:pt x="1070" y="643"/>
                  </a:lnTo>
                  <a:lnTo>
                    <a:pt x="1060" y="636"/>
                  </a:lnTo>
                  <a:lnTo>
                    <a:pt x="1045" y="634"/>
                  </a:lnTo>
                  <a:lnTo>
                    <a:pt x="1043" y="624"/>
                  </a:lnTo>
                  <a:lnTo>
                    <a:pt x="1053" y="622"/>
                  </a:lnTo>
                  <a:lnTo>
                    <a:pt x="1043" y="607"/>
                  </a:lnTo>
                  <a:lnTo>
                    <a:pt x="1035" y="597"/>
                  </a:lnTo>
                  <a:lnTo>
                    <a:pt x="1035" y="588"/>
                  </a:lnTo>
                  <a:lnTo>
                    <a:pt x="1049" y="582"/>
                  </a:lnTo>
                  <a:lnTo>
                    <a:pt x="1043" y="578"/>
                  </a:lnTo>
                  <a:lnTo>
                    <a:pt x="1043" y="570"/>
                  </a:lnTo>
                  <a:lnTo>
                    <a:pt x="1022" y="569"/>
                  </a:lnTo>
                  <a:lnTo>
                    <a:pt x="1014" y="570"/>
                  </a:lnTo>
                  <a:lnTo>
                    <a:pt x="991" y="569"/>
                  </a:lnTo>
                  <a:lnTo>
                    <a:pt x="987" y="563"/>
                  </a:lnTo>
                  <a:lnTo>
                    <a:pt x="970" y="555"/>
                  </a:lnTo>
                  <a:lnTo>
                    <a:pt x="955" y="555"/>
                  </a:lnTo>
                  <a:lnTo>
                    <a:pt x="895" y="519"/>
                  </a:lnTo>
                  <a:lnTo>
                    <a:pt x="872" y="557"/>
                  </a:lnTo>
                  <a:lnTo>
                    <a:pt x="853" y="588"/>
                  </a:lnTo>
                  <a:lnTo>
                    <a:pt x="862" y="595"/>
                  </a:lnTo>
                  <a:lnTo>
                    <a:pt x="862" y="605"/>
                  </a:lnTo>
                  <a:lnTo>
                    <a:pt x="866" y="613"/>
                  </a:lnTo>
                  <a:lnTo>
                    <a:pt x="864" y="618"/>
                  </a:lnTo>
                  <a:lnTo>
                    <a:pt x="870" y="638"/>
                  </a:lnTo>
                  <a:lnTo>
                    <a:pt x="811" y="599"/>
                  </a:lnTo>
                  <a:lnTo>
                    <a:pt x="811" y="597"/>
                  </a:lnTo>
                  <a:lnTo>
                    <a:pt x="782" y="580"/>
                  </a:lnTo>
                  <a:lnTo>
                    <a:pt x="724" y="542"/>
                  </a:lnTo>
                  <a:lnTo>
                    <a:pt x="688" y="553"/>
                  </a:lnTo>
                  <a:lnTo>
                    <a:pt x="670" y="563"/>
                  </a:lnTo>
                  <a:lnTo>
                    <a:pt x="659" y="551"/>
                  </a:lnTo>
                  <a:lnTo>
                    <a:pt x="661" y="544"/>
                  </a:lnTo>
                  <a:lnTo>
                    <a:pt x="649" y="536"/>
                  </a:lnTo>
                  <a:lnTo>
                    <a:pt x="642" y="544"/>
                  </a:lnTo>
                  <a:lnTo>
                    <a:pt x="630" y="536"/>
                  </a:lnTo>
                  <a:lnTo>
                    <a:pt x="617" y="555"/>
                  </a:lnTo>
                  <a:lnTo>
                    <a:pt x="607" y="549"/>
                  </a:lnTo>
                  <a:lnTo>
                    <a:pt x="594" y="567"/>
                  </a:lnTo>
                  <a:lnTo>
                    <a:pt x="561" y="546"/>
                  </a:lnTo>
                  <a:lnTo>
                    <a:pt x="540" y="580"/>
                  </a:lnTo>
                  <a:lnTo>
                    <a:pt x="557" y="599"/>
                  </a:lnTo>
                  <a:lnTo>
                    <a:pt x="547" y="615"/>
                  </a:lnTo>
                  <a:lnTo>
                    <a:pt x="482" y="643"/>
                  </a:lnTo>
                  <a:lnTo>
                    <a:pt x="449" y="691"/>
                  </a:lnTo>
                  <a:lnTo>
                    <a:pt x="446" y="689"/>
                  </a:lnTo>
                  <a:lnTo>
                    <a:pt x="438" y="699"/>
                  </a:lnTo>
                  <a:lnTo>
                    <a:pt x="421" y="686"/>
                  </a:lnTo>
                  <a:lnTo>
                    <a:pt x="415" y="695"/>
                  </a:lnTo>
                  <a:lnTo>
                    <a:pt x="396" y="682"/>
                  </a:lnTo>
                  <a:lnTo>
                    <a:pt x="388" y="693"/>
                  </a:lnTo>
                  <a:lnTo>
                    <a:pt x="313" y="640"/>
                  </a:lnTo>
                  <a:lnTo>
                    <a:pt x="209" y="563"/>
                  </a:lnTo>
                  <a:lnTo>
                    <a:pt x="217" y="551"/>
                  </a:lnTo>
                  <a:lnTo>
                    <a:pt x="192" y="534"/>
                  </a:lnTo>
                  <a:lnTo>
                    <a:pt x="138" y="494"/>
                  </a:lnTo>
                  <a:lnTo>
                    <a:pt x="131" y="503"/>
                  </a:lnTo>
                  <a:lnTo>
                    <a:pt x="92" y="475"/>
                  </a:lnTo>
                  <a:lnTo>
                    <a:pt x="86" y="482"/>
                  </a:lnTo>
                  <a:lnTo>
                    <a:pt x="19" y="430"/>
                  </a:lnTo>
                  <a:lnTo>
                    <a:pt x="0" y="413"/>
                  </a:lnTo>
                  <a:lnTo>
                    <a:pt x="23" y="386"/>
                  </a:lnTo>
                  <a:lnTo>
                    <a:pt x="15" y="380"/>
                  </a:lnTo>
                  <a:lnTo>
                    <a:pt x="44" y="344"/>
                  </a:lnTo>
                  <a:lnTo>
                    <a:pt x="48" y="346"/>
                  </a:lnTo>
                  <a:lnTo>
                    <a:pt x="77" y="311"/>
                  </a:lnTo>
                  <a:lnTo>
                    <a:pt x="81" y="313"/>
                  </a:lnTo>
                  <a:lnTo>
                    <a:pt x="88" y="302"/>
                  </a:lnTo>
                  <a:lnTo>
                    <a:pt x="94" y="306"/>
                  </a:lnTo>
                  <a:lnTo>
                    <a:pt x="117" y="279"/>
                  </a:lnTo>
                  <a:lnTo>
                    <a:pt x="125" y="284"/>
                  </a:lnTo>
                  <a:lnTo>
                    <a:pt x="146" y="258"/>
                  </a:lnTo>
                  <a:lnTo>
                    <a:pt x="158" y="265"/>
                  </a:lnTo>
                  <a:lnTo>
                    <a:pt x="163" y="258"/>
                  </a:lnTo>
                  <a:lnTo>
                    <a:pt x="183" y="273"/>
                  </a:lnTo>
                  <a:lnTo>
                    <a:pt x="190" y="263"/>
                  </a:lnTo>
                  <a:lnTo>
                    <a:pt x="200" y="271"/>
                  </a:lnTo>
                  <a:lnTo>
                    <a:pt x="206" y="261"/>
                  </a:lnTo>
                  <a:lnTo>
                    <a:pt x="217" y="271"/>
                  </a:lnTo>
                  <a:lnTo>
                    <a:pt x="238" y="242"/>
                  </a:lnTo>
                  <a:lnTo>
                    <a:pt x="227" y="233"/>
                  </a:lnTo>
                  <a:lnTo>
                    <a:pt x="282" y="160"/>
                  </a:lnTo>
                  <a:lnTo>
                    <a:pt x="294" y="167"/>
                  </a:lnTo>
                  <a:lnTo>
                    <a:pt x="307" y="150"/>
                  </a:lnTo>
                  <a:lnTo>
                    <a:pt x="317" y="158"/>
                  </a:lnTo>
                  <a:lnTo>
                    <a:pt x="344" y="123"/>
                  </a:lnTo>
                  <a:lnTo>
                    <a:pt x="353" y="131"/>
                  </a:lnTo>
                  <a:lnTo>
                    <a:pt x="375" y="104"/>
                  </a:lnTo>
                  <a:lnTo>
                    <a:pt x="365" y="96"/>
                  </a:lnTo>
                  <a:lnTo>
                    <a:pt x="400" y="52"/>
                  </a:lnTo>
                  <a:lnTo>
                    <a:pt x="430" y="75"/>
                  </a:lnTo>
                  <a:lnTo>
                    <a:pt x="444" y="60"/>
                  </a:lnTo>
                  <a:lnTo>
                    <a:pt x="496" y="98"/>
                  </a:lnTo>
                  <a:lnTo>
                    <a:pt x="522" y="64"/>
                  </a:lnTo>
                  <a:lnTo>
                    <a:pt x="563" y="93"/>
                  </a:lnTo>
                  <a:lnTo>
                    <a:pt x="549" y="112"/>
                  </a:lnTo>
                  <a:lnTo>
                    <a:pt x="570" y="127"/>
                  </a:lnTo>
                  <a:lnTo>
                    <a:pt x="584" y="110"/>
                  </a:lnTo>
                  <a:lnTo>
                    <a:pt x="605" y="123"/>
                  </a:lnTo>
                  <a:lnTo>
                    <a:pt x="597" y="133"/>
                  </a:lnTo>
                  <a:lnTo>
                    <a:pt x="609" y="141"/>
                  </a:lnTo>
                  <a:lnTo>
                    <a:pt x="601" y="150"/>
                  </a:lnTo>
                  <a:lnTo>
                    <a:pt x="622" y="164"/>
                  </a:lnTo>
                  <a:lnTo>
                    <a:pt x="636" y="146"/>
                  </a:lnTo>
                  <a:lnTo>
                    <a:pt x="643" y="139"/>
                  </a:lnTo>
                  <a:lnTo>
                    <a:pt x="676" y="162"/>
                  </a:lnTo>
                  <a:lnTo>
                    <a:pt x="688" y="146"/>
                  </a:lnTo>
                  <a:lnTo>
                    <a:pt x="720" y="169"/>
                  </a:lnTo>
                  <a:lnTo>
                    <a:pt x="726" y="162"/>
                  </a:lnTo>
                  <a:lnTo>
                    <a:pt x="730" y="164"/>
                  </a:lnTo>
                  <a:lnTo>
                    <a:pt x="755" y="125"/>
                  </a:lnTo>
                  <a:lnTo>
                    <a:pt x="747" y="121"/>
                  </a:lnTo>
                  <a:lnTo>
                    <a:pt x="753" y="112"/>
                  </a:lnTo>
                  <a:lnTo>
                    <a:pt x="732" y="96"/>
                  </a:lnTo>
                  <a:lnTo>
                    <a:pt x="751" y="70"/>
                  </a:lnTo>
                  <a:lnTo>
                    <a:pt x="755" y="71"/>
                  </a:lnTo>
                  <a:lnTo>
                    <a:pt x="761" y="62"/>
                  </a:lnTo>
                  <a:lnTo>
                    <a:pt x="749" y="54"/>
                  </a:lnTo>
                  <a:lnTo>
                    <a:pt x="757" y="46"/>
                  </a:lnTo>
                  <a:lnTo>
                    <a:pt x="745" y="39"/>
                  </a:lnTo>
                  <a:lnTo>
                    <a:pt x="753" y="29"/>
                  </a:lnTo>
                  <a:lnTo>
                    <a:pt x="741" y="22"/>
                  </a:lnTo>
                  <a:lnTo>
                    <a:pt x="751" y="14"/>
                  </a:lnTo>
                  <a:lnTo>
                    <a:pt x="761" y="0"/>
                  </a:lnTo>
                  <a:lnTo>
                    <a:pt x="937" y="123"/>
                  </a:lnTo>
                  <a:lnTo>
                    <a:pt x="1035" y="187"/>
                  </a:lnTo>
                  <a:lnTo>
                    <a:pt x="1147" y="256"/>
                  </a:lnTo>
                  <a:lnTo>
                    <a:pt x="1216" y="296"/>
                  </a:lnTo>
                  <a:lnTo>
                    <a:pt x="1247" y="244"/>
                  </a:lnTo>
                  <a:lnTo>
                    <a:pt x="1333" y="29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grpSp>
      <p:grpSp>
        <p:nvGrpSpPr>
          <p:cNvPr id="6369" name="Group 6368" descr="Hawaii" title="Hawaii"/>
          <p:cNvGrpSpPr>
            <a:grpSpLocks noChangeAspect="1"/>
          </p:cNvGrpSpPr>
          <p:nvPr/>
        </p:nvGrpSpPr>
        <p:grpSpPr>
          <a:xfrm>
            <a:off x="2797831" y="4798336"/>
            <a:ext cx="425196" cy="712409"/>
            <a:chOff x="5646738" y="1743075"/>
            <a:chExt cx="1560513" cy="2614613"/>
          </a:xfrm>
        </p:grpSpPr>
        <p:sp>
          <p:nvSpPr>
            <p:cNvPr id="6370" name="Freeform 6374"/>
            <p:cNvSpPr>
              <a:spLocks/>
            </p:cNvSpPr>
            <p:nvPr/>
          </p:nvSpPr>
          <p:spPr bwMode="auto">
            <a:xfrm>
              <a:off x="6627813" y="3711575"/>
              <a:ext cx="579438" cy="646113"/>
            </a:xfrm>
            <a:custGeom>
              <a:avLst/>
              <a:gdLst>
                <a:gd name="T0" fmla="*/ 290 w 365"/>
                <a:gd name="T1" fmla="*/ 93 h 407"/>
                <a:gd name="T2" fmla="*/ 304 w 365"/>
                <a:gd name="T3" fmla="*/ 108 h 407"/>
                <a:gd name="T4" fmla="*/ 321 w 365"/>
                <a:gd name="T5" fmla="*/ 137 h 407"/>
                <a:gd name="T6" fmla="*/ 342 w 365"/>
                <a:gd name="T7" fmla="*/ 173 h 407"/>
                <a:gd name="T8" fmla="*/ 352 w 365"/>
                <a:gd name="T9" fmla="*/ 206 h 407"/>
                <a:gd name="T10" fmla="*/ 358 w 365"/>
                <a:gd name="T11" fmla="*/ 231 h 407"/>
                <a:gd name="T12" fmla="*/ 358 w 365"/>
                <a:gd name="T13" fmla="*/ 248 h 407"/>
                <a:gd name="T14" fmla="*/ 356 w 365"/>
                <a:gd name="T15" fmla="*/ 258 h 407"/>
                <a:gd name="T16" fmla="*/ 342 w 365"/>
                <a:gd name="T17" fmla="*/ 273 h 407"/>
                <a:gd name="T18" fmla="*/ 336 w 365"/>
                <a:gd name="T19" fmla="*/ 288 h 407"/>
                <a:gd name="T20" fmla="*/ 358 w 365"/>
                <a:gd name="T21" fmla="*/ 302 h 407"/>
                <a:gd name="T22" fmla="*/ 344 w 365"/>
                <a:gd name="T23" fmla="*/ 329 h 407"/>
                <a:gd name="T24" fmla="*/ 350 w 365"/>
                <a:gd name="T25" fmla="*/ 340 h 407"/>
                <a:gd name="T26" fmla="*/ 348 w 365"/>
                <a:gd name="T27" fmla="*/ 350 h 407"/>
                <a:gd name="T28" fmla="*/ 356 w 365"/>
                <a:gd name="T29" fmla="*/ 371 h 407"/>
                <a:gd name="T30" fmla="*/ 365 w 365"/>
                <a:gd name="T31" fmla="*/ 388 h 407"/>
                <a:gd name="T32" fmla="*/ 346 w 365"/>
                <a:gd name="T33" fmla="*/ 402 h 407"/>
                <a:gd name="T34" fmla="*/ 304 w 365"/>
                <a:gd name="T35" fmla="*/ 403 h 407"/>
                <a:gd name="T36" fmla="*/ 261 w 365"/>
                <a:gd name="T37" fmla="*/ 400 h 407"/>
                <a:gd name="T38" fmla="*/ 225 w 365"/>
                <a:gd name="T39" fmla="*/ 392 h 407"/>
                <a:gd name="T40" fmla="*/ 208 w 365"/>
                <a:gd name="T41" fmla="*/ 379 h 407"/>
                <a:gd name="T42" fmla="*/ 187 w 365"/>
                <a:gd name="T43" fmla="*/ 373 h 407"/>
                <a:gd name="T44" fmla="*/ 160 w 365"/>
                <a:gd name="T45" fmla="*/ 373 h 407"/>
                <a:gd name="T46" fmla="*/ 140 w 365"/>
                <a:gd name="T47" fmla="*/ 371 h 407"/>
                <a:gd name="T48" fmla="*/ 112 w 365"/>
                <a:gd name="T49" fmla="*/ 367 h 407"/>
                <a:gd name="T50" fmla="*/ 106 w 365"/>
                <a:gd name="T51" fmla="*/ 369 h 407"/>
                <a:gd name="T52" fmla="*/ 92 w 365"/>
                <a:gd name="T53" fmla="*/ 371 h 407"/>
                <a:gd name="T54" fmla="*/ 81 w 365"/>
                <a:gd name="T55" fmla="*/ 382 h 407"/>
                <a:gd name="T56" fmla="*/ 62 w 365"/>
                <a:gd name="T57" fmla="*/ 392 h 407"/>
                <a:gd name="T58" fmla="*/ 52 w 365"/>
                <a:gd name="T59" fmla="*/ 392 h 407"/>
                <a:gd name="T60" fmla="*/ 29 w 365"/>
                <a:gd name="T61" fmla="*/ 392 h 407"/>
                <a:gd name="T62" fmla="*/ 27 w 365"/>
                <a:gd name="T63" fmla="*/ 371 h 407"/>
                <a:gd name="T64" fmla="*/ 0 w 365"/>
                <a:gd name="T65" fmla="*/ 325 h 407"/>
                <a:gd name="T66" fmla="*/ 2 w 365"/>
                <a:gd name="T67" fmla="*/ 307 h 407"/>
                <a:gd name="T68" fmla="*/ 33 w 365"/>
                <a:gd name="T69" fmla="*/ 269 h 407"/>
                <a:gd name="T70" fmla="*/ 58 w 365"/>
                <a:gd name="T71" fmla="*/ 244 h 407"/>
                <a:gd name="T72" fmla="*/ 68 w 365"/>
                <a:gd name="T73" fmla="*/ 219 h 407"/>
                <a:gd name="T74" fmla="*/ 75 w 365"/>
                <a:gd name="T75" fmla="*/ 200 h 407"/>
                <a:gd name="T76" fmla="*/ 73 w 365"/>
                <a:gd name="T77" fmla="*/ 196 h 407"/>
                <a:gd name="T78" fmla="*/ 75 w 365"/>
                <a:gd name="T79" fmla="*/ 187 h 407"/>
                <a:gd name="T80" fmla="*/ 79 w 365"/>
                <a:gd name="T81" fmla="*/ 171 h 407"/>
                <a:gd name="T82" fmla="*/ 83 w 365"/>
                <a:gd name="T83" fmla="*/ 135 h 407"/>
                <a:gd name="T84" fmla="*/ 87 w 365"/>
                <a:gd name="T85" fmla="*/ 129 h 407"/>
                <a:gd name="T86" fmla="*/ 87 w 365"/>
                <a:gd name="T87" fmla="*/ 117 h 407"/>
                <a:gd name="T88" fmla="*/ 98 w 365"/>
                <a:gd name="T89" fmla="*/ 102 h 407"/>
                <a:gd name="T90" fmla="*/ 133 w 365"/>
                <a:gd name="T91" fmla="*/ 93 h 407"/>
                <a:gd name="T92" fmla="*/ 142 w 365"/>
                <a:gd name="T93" fmla="*/ 96 h 407"/>
                <a:gd name="T94" fmla="*/ 152 w 365"/>
                <a:gd name="T95" fmla="*/ 94 h 407"/>
                <a:gd name="T96" fmla="*/ 169 w 365"/>
                <a:gd name="T97" fmla="*/ 87 h 407"/>
                <a:gd name="T98" fmla="*/ 192 w 365"/>
                <a:gd name="T99" fmla="*/ 83 h 407"/>
                <a:gd name="T100" fmla="*/ 200 w 365"/>
                <a:gd name="T101" fmla="*/ 81 h 407"/>
                <a:gd name="T102" fmla="*/ 206 w 365"/>
                <a:gd name="T103" fmla="*/ 52 h 407"/>
                <a:gd name="T104" fmla="*/ 227 w 365"/>
                <a:gd name="T105" fmla="*/ 4 h 407"/>
                <a:gd name="T106" fmla="*/ 246 w 365"/>
                <a:gd name="T107" fmla="*/ 2 h 407"/>
                <a:gd name="T108" fmla="*/ 261 w 365"/>
                <a:gd name="T109" fmla="*/ 25 h 407"/>
                <a:gd name="T110" fmla="*/ 263 w 365"/>
                <a:gd name="T111" fmla="*/ 43 h 407"/>
                <a:gd name="T112" fmla="*/ 283 w 365"/>
                <a:gd name="T113" fmla="*/ 83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5" h="407">
                  <a:moveTo>
                    <a:pt x="283" y="89"/>
                  </a:moveTo>
                  <a:lnTo>
                    <a:pt x="283" y="91"/>
                  </a:lnTo>
                  <a:lnTo>
                    <a:pt x="286" y="93"/>
                  </a:lnTo>
                  <a:lnTo>
                    <a:pt x="290" y="93"/>
                  </a:lnTo>
                  <a:lnTo>
                    <a:pt x="294" y="94"/>
                  </a:lnTo>
                  <a:lnTo>
                    <a:pt x="300" y="104"/>
                  </a:lnTo>
                  <a:lnTo>
                    <a:pt x="300" y="106"/>
                  </a:lnTo>
                  <a:lnTo>
                    <a:pt x="304" y="108"/>
                  </a:lnTo>
                  <a:lnTo>
                    <a:pt x="311" y="117"/>
                  </a:lnTo>
                  <a:lnTo>
                    <a:pt x="315" y="125"/>
                  </a:lnTo>
                  <a:lnTo>
                    <a:pt x="321" y="135"/>
                  </a:lnTo>
                  <a:lnTo>
                    <a:pt x="321" y="137"/>
                  </a:lnTo>
                  <a:lnTo>
                    <a:pt x="323" y="142"/>
                  </a:lnTo>
                  <a:lnTo>
                    <a:pt x="333" y="160"/>
                  </a:lnTo>
                  <a:lnTo>
                    <a:pt x="338" y="169"/>
                  </a:lnTo>
                  <a:lnTo>
                    <a:pt x="342" y="173"/>
                  </a:lnTo>
                  <a:lnTo>
                    <a:pt x="344" y="177"/>
                  </a:lnTo>
                  <a:lnTo>
                    <a:pt x="346" y="188"/>
                  </a:lnTo>
                  <a:lnTo>
                    <a:pt x="352" y="202"/>
                  </a:lnTo>
                  <a:lnTo>
                    <a:pt x="352" y="206"/>
                  </a:lnTo>
                  <a:lnTo>
                    <a:pt x="354" y="212"/>
                  </a:lnTo>
                  <a:lnTo>
                    <a:pt x="356" y="223"/>
                  </a:lnTo>
                  <a:lnTo>
                    <a:pt x="358" y="225"/>
                  </a:lnTo>
                  <a:lnTo>
                    <a:pt x="358" y="231"/>
                  </a:lnTo>
                  <a:lnTo>
                    <a:pt x="358" y="235"/>
                  </a:lnTo>
                  <a:lnTo>
                    <a:pt x="356" y="238"/>
                  </a:lnTo>
                  <a:lnTo>
                    <a:pt x="358" y="244"/>
                  </a:lnTo>
                  <a:lnTo>
                    <a:pt x="358" y="248"/>
                  </a:lnTo>
                  <a:lnTo>
                    <a:pt x="359" y="248"/>
                  </a:lnTo>
                  <a:lnTo>
                    <a:pt x="359" y="254"/>
                  </a:lnTo>
                  <a:lnTo>
                    <a:pt x="358" y="254"/>
                  </a:lnTo>
                  <a:lnTo>
                    <a:pt x="356" y="258"/>
                  </a:lnTo>
                  <a:lnTo>
                    <a:pt x="354" y="260"/>
                  </a:lnTo>
                  <a:lnTo>
                    <a:pt x="350" y="261"/>
                  </a:lnTo>
                  <a:lnTo>
                    <a:pt x="346" y="267"/>
                  </a:lnTo>
                  <a:lnTo>
                    <a:pt x="342" y="273"/>
                  </a:lnTo>
                  <a:lnTo>
                    <a:pt x="340" y="273"/>
                  </a:lnTo>
                  <a:lnTo>
                    <a:pt x="334" y="283"/>
                  </a:lnTo>
                  <a:lnTo>
                    <a:pt x="334" y="286"/>
                  </a:lnTo>
                  <a:lnTo>
                    <a:pt x="336" y="288"/>
                  </a:lnTo>
                  <a:lnTo>
                    <a:pt x="340" y="290"/>
                  </a:lnTo>
                  <a:lnTo>
                    <a:pt x="348" y="290"/>
                  </a:lnTo>
                  <a:lnTo>
                    <a:pt x="358" y="298"/>
                  </a:lnTo>
                  <a:lnTo>
                    <a:pt x="358" y="302"/>
                  </a:lnTo>
                  <a:lnTo>
                    <a:pt x="356" y="309"/>
                  </a:lnTo>
                  <a:lnTo>
                    <a:pt x="354" y="315"/>
                  </a:lnTo>
                  <a:lnTo>
                    <a:pt x="350" y="319"/>
                  </a:lnTo>
                  <a:lnTo>
                    <a:pt x="344" y="329"/>
                  </a:lnTo>
                  <a:lnTo>
                    <a:pt x="344" y="332"/>
                  </a:lnTo>
                  <a:lnTo>
                    <a:pt x="346" y="336"/>
                  </a:lnTo>
                  <a:lnTo>
                    <a:pt x="350" y="338"/>
                  </a:lnTo>
                  <a:lnTo>
                    <a:pt x="350" y="340"/>
                  </a:lnTo>
                  <a:lnTo>
                    <a:pt x="350" y="340"/>
                  </a:lnTo>
                  <a:lnTo>
                    <a:pt x="348" y="342"/>
                  </a:lnTo>
                  <a:lnTo>
                    <a:pt x="346" y="344"/>
                  </a:lnTo>
                  <a:lnTo>
                    <a:pt x="348" y="350"/>
                  </a:lnTo>
                  <a:lnTo>
                    <a:pt x="348" y="352"/>
                  </a:lnTo>
                  <a:lnTo>
                    <a:pt x="348" y="354"/>
                  </a:lnTo>
                  <a:lnTo>
                    <a:pt x="350" y="361"/>
                  </a:lnTo>
                  <a:lnTo>
                    <a:pt x="356" y="371"/>
                  </a:lnTo>
                  <a:lnTo>
                    <a:pt x="359" y="377"/>
                  </a:lnTo>
                  <a:lnTo>
                    <a:pt x="361" y="382"/>
                  </a:lnTo>
                  <a:lnTo>
                    <a:pt x="363" y="384"/>
                  </a:lnTo>
                  <a:lnTo>
                    <a:pt x="365" y="388"/>
                  </a:lnTo>
                  <a:lnTo>
                    <a:pt x="365" y="392"/>
                  </a:lnTo>
                  <a:lnTo>
                    <a:pt x="365" y="392"/>
                  </a:lnTo>
                  <a:lnTo>
                    <a:pt x="354" y="400"/>
                  </a:lnTo>
                  <a:lnTo>
                    <a:pt x="346" y="402"/>
                  </a:lnTo>
                  <a:lnTo>
                    <a:pt x="334" y="403"/>
                  </a:lnTo>
                  <a:lnTo>
                    <a:pt x="327" y="403"/>
                  </a:lnTo>
                  <a:lnTo>
                    <a:pt x="311" y="403"/>
                  </a:lnTo>
                  <a:lnTo>
                    <a:pt x="304" y="403"/>
                  </a:lnTo>
                  <a:lnTo>
                    <a:pt x="296" y="405"/>
                  </a:lnTo>
                  <a:lnTo>
                    <a:pt x="288" y="407"/>
                  </a:lnTo>
                  <a:lnTo>
                    <a:pt x="275" y="403"/>
                  </a:lnTo>
                  <a:lnTo>
                    <a:pt x="261" y="400"/>
                  </a:lnTo>
                  <a:lnTo>
                    <a:pt x="244" y="398"/>
                  </a:lnTo>
                  <a:lnTo>
                    <a:pt x="237" y="398"/>
                  </a:lnTo>
                  <a:lnTo>
                    <a:pt x="229" y="396"/>
                  </a:lnTo>
                  <a:lnTo>
                    <a:pt x="225" y="392"/>
                  </a:lnTo>
                  <a:lnTo>
                    <a:pt x="221" y="390"/>
                  </a:lnTo>
                  <a:lnTo>
                    <a:pt x="217" y="390"/>
                  </a:lnTo>
                  <a:lnTo>
                    <a:pt x="215" y="388"/>
                  </a:lnTo>
                  <a:lnTo>
                    <a:pt x="208" y="379"/>
                  </a:lnTo>
                  <a:lnTo>
                    <a:pt x="202" y="375"/>
                  </a:lnTo>
                  <a:lnTo>
                    <a:pt x="192" y="371"/>
                  </a:lnTo>
                  <a:lnTo>
                    <a:pt x="190" y="371"/>
                  </a:lnTo>
                  <a:lnTo>
                    <a:pt x="187" y="373"/>
                  </a:lnTo>
                  <a:lnTo>
                    <a:pt x="175" y="371"/>
                  </a:lnTo>
                  <a:lnTo>
                    <a:pt x="171" y="375"/>
                  </a:lnTo>
                  <a:lnTo>
                    <a:pt x="165" y="375"/>
                  </a:lnTo>
                  <a:lnTo>
                    <a:pt x="160" y="373"/>
                  </a:lnTo>
                  <a:lnTo>
                    <a:pt x="158" y="371"/>
                  </a:lnTo>
                  <a:lnTo>
                    <a:pt x="148" y="369"/>
                  </a:lnTo>
                  <a:lnTo>
                    <a:pt x="144" y="369"/>
                  </a:lnTo>
                  <a:lnTo>
                    <a:pt x="140" y="371"/>
                  </a:lnTo>
                  <a:lnTo>
                    <a:pt x="131" y="373"/>
                  </a:lnTo>
                  <a:lnTo>
                    <a:pt x="127" y="371"/>
                  </a:lnTo>
                  <a:lnTo>
                    <a:pt x="116" y="367"/>
                  </a:lnTo>
                  <a:lnTo>
                    <a:pt x="112" y="367"/>
                  </a:lnTo>
                  <a:lnTo>
                    <a:pt x="112" y="367"/>
                  </a:lnTo>
                  <a:lnTo>
                    <a:pt x="112" y="369"/>
                  </a:lnTo>
                  <a:lnTo>
                    <a:pt x="108" y="369"/>
                  </a:lnTo>
                  <a:lnTo>
                    <a:pt x="106" y="369"/>
                  </a:lnTo>
                  <a:lnTo>
                    <a:pt x="106" y="369"/>
                  </a:lnTo>
                  <a:lnTo>
                    <a:pt x="96" y="371"/>
                  </a:lnTo>
                  <a:lnTo>
                    <a:pt x="94" y="371"/>
                  </a:lnTo>
                  <a:lnTo>
                    <a:pt x="92" y="371"/>
                  </a:lnTo>
                  <a:lnTo>
                    <a:pt x="91" y="375"/>
                  </a:lnTo>
                  <a:lnTo>
                    <a:pt x="87" y="380"/>
                  </a:lnTo>
                  <a:lnTo>
                    <a:pt x="85" y="380"/>
                  </a:lnTo>
                  <a:lnTo>
                    <a:pt x="81" y="382"/>
                  </a:lnTo>
                  <a:lnTo>
                    <a:pt x="77" y="382"/>
                  </a:lnTo>
                  <a:lnTo>
                    <a:pt x="73" y="382"/>
                  </a:lnTo>
                  <a:lnTo>
                    <a:pt x="66" y="386"/>
                  </a:lnTo>
                  <a:lnTo>
                    <a:pt x="62" y="392"/>
                  </a:lnTo>
                  <a:lnTo>
                    <a:pt x="60" y="392"/>
                  </a:lnTo>
                  <a:lnTo>
                    <a:pt x="56" y="390"/>
                  </a:lnTo>
                  <a:lnTo>
                    <a:pt x="52" y="390"/>
                  </a:lnTo>
                  <a:lnTo>
                    <a:pt x="52" y="392"/>
                  </a:lnTo>
                  <a:lnTo>
                    <a:pt x="44" y="394"/>
                  </a:lnTo>
                  <a:lnTo>
                    <a:pt x="37" y="394"/>
                  </a:lnTo>
                  <a:lnTo>
                    <a:pt x="31" y="394"/>
                  </a:lnTo>
                  <a:lnTo>
                    <a:pt x="29" y="392"/>
                  </a:lnTo>
                  <a:lnTo>
                    <a:pt x="29" y="390"/>
                  </a:lnTo>
                  <a:lnTo>
                    <a:pt x="29" y="386"/>
                  </a:lnTo>
                  <a:lnTo>
                    <a:pt x="31" y="384"/>
                  </a:lnTo>
                  <a:lnTo>
                    <a:pt x="27" y="371"/>
                  </a:lnTo>
                  <a:lnTo>
                    <a:pt x="19" y="359"/>
                  </a:lnTo>
                  <a:lnTo>
                    <a:pt x="16" y="344"/>
                  </a:lnTo>
                  <a:lnTo>
                    <a:pt x="6" y="332"/>
                  </a:lnTo>
                  <a:lnTo>
                    <a:pt x="0" y="325"/>
                  </a:lnTo>
                  <a:lnTo>
                    <a:pt x="0" y="323"/>
                  </a:lnTo>
                  <a:lnTo>
                    <a:pt x="4" y="317"/>
                  </a:lnTo>
                  <a:lnTo>
                    <a:pt x="4" y="307"/>
                  </a:lnTo>
                  <a:lnTo>
                    <a:pt x="2" y="307"/>
                  </a:lnTo>
                  <a:lnTo>
                    <a:pt x="8" y="294"/>
                  </a:lnTo>
                  <a:lnTo>
                    <a:pt x="16" y="286"/>
                  </a:lnTo>
                  <a:lnTo>
                    <a:pt x="31" y="273"/>
                  </a:lnTo>
                  <a:lnTo>
                    <a:pt x="33" y="269"/>
                  </a:lnTo>
                  <a:lnTo>
                    <a:pt x="39" y="261"/>
                  </a:lnTo>
                  <a:lnTo>
                    <a:pt x="43" y="260"/>
                  </a:lnTo>
                  <a:lnTo>
                    <a:pt x="50" y="254"/>
                  </a:lnTo>
                  <a:lnTo>
                    <a:pt x="58" y="244"/>
                  </a:lnTo>
                  <a:lnTo>
                    <a:pt x="60" y="240"/>
                  </a:lnTo>
                  <a:lnTo>
                    <a:pt x="62" y="231"/>
                  </a:lnTo>
                  <a:lnTo>
                    <a:pt x="64" y="221"/>
                  </a:lnTo>
                  <a:lnTo>
                    <a:pt x="68" y="219"/>
                  </a:lnTo>
                  <a:lnTo>
                    <a:pt x="68" y="213"/>
                  </a:lnTo>
                  <a:lnTo>
                    <a:pt x="68" y="210"/>
                  </a:lnTo>
                  <a:lnTo>
                    <a:pt x="73" y="202"/>
                  </a:lnTo>
                  <a:lnTo>
                    <a:pt x="75" y="200"/>
                  </a:lnTo>
                  <a:lnTo>
                    <a:pt x="77" y="198"/>
                  </a:lnTo>
                  <a:lnTo>
                    <a:pt x="75" y="196"/>
                  </a:lnTo>
                  <a:lnTo>
                    <a:pt x="73" y="196"/>
                  </a:lnTo>
                  <a:lnTo>
                    <a:pt x="73" y="196"/>
                  </a:lnTo>
                  <a:lnTo>
                    <a:pt x="73" y="196"/>
                  </a:lnTo>
                  <a:lnTo>
                    <a:pt x="69" y="192"/>
                  </a:lnTo>
                  <a:lnTo>
                    <a:pt x="69" y="192"/>
                  </a:lnTo>
                  <a:lnTo>
                    <a:pt x="75" y="187"/>
                  </a:lnTo>
                  <a:lnTo>
                    <a:pt x="79" y="175"/>
                  </a:lnTo>
                  <a:lnTo>
                    <a:pt x="81" y="173"/>
                  </a:lnTo>
                  <a:lnTo>
                    <a:pt x="81" y="171"/>
                  </a:lnTo>
                  <a:lnTo>
                    <a:pt x="79" y="171"/>
                  </a:lnTo>
                  <a:lnTo>
                    <a:pt x="85" y="164"/>
                  </a:lnTo>
                  <a:lnTo>
                    <a:pt x="87" y="156"/>
                  </a:lnTo>
                  <a:lnTo>
                    <a:pt x="89" y="142"/>
                  </a:lnTo>
                  <a:lnTo>
                    <a:pt x="83" y="135"/>
                  </a:lnTo>
                  <a:lnTo>
                    <a:pt x="83" y="133"/>
                  </a:lnTo>
                  <a:lnTo>
                    <a:pt x="83" y="131"/>
                  </a:lnTo>
                  <a:lnTo>
                    <a:pt x="85" y="129"/>
                  </a:lnTo>
                  <a:lnTo>
                    <a:pt x="87" y="129"/>
                  </a:lnTo>
                  <a:lnTo>
                    <a:pt x="89" y="127"/>
                  </a:lnTo>
                  <a:lnTo>
                    <a:pt x="89" y="123"/>
                  </a:lnTo>
                  <a:lnTo>
                    <a:pt x="87" y="119"/>
                  </a:lnTo>
                  <a:lnTo>
                    <a:pt x="87" y="117"/>
                  </a:lnTo>
                  <a:lnTo>
                    <a:pt x="91" y="114"/>
                  </a:lnTo>
                  <a:lnTo>
                    <a:pt x="89" y="108"/>
                  </a:lnTo>
                  <a:lnTo>
                    <a:pt x="92" y="106"/>
                  </a:lnTo>
                  <a:lnTo>
                    <a:pt x="98" y="102"/>
                  </a:lnTo>
                  <a:lnTo>
                    <a:pt x="102" y="96"/>
                  </a:lnTo>
                  <a:lnTo>
                    <a:pt x="114" y="96"/>
                  </a:lnTo>
                  <a:lnTo>
                    <a:pt x="121" y="94"/>
                  </a:lnTo>
                  <a:lnTo>
                    <a:pt x="133" y="93"/>
                  </a:lnTo>
                  <a:lnTo>
                    <a:pt x="135" y="93"/>
                  </a:lnTo>
                  <a:lnTo>
                    <a:pt x="139" y="93"/>
                  </a:lnTo>
                  <a:lnTo>
                    <a:pt x="142" y="94"/>
                  </a:lnTo>
                  <a:lnTo>
                    <a:pt x="142" y="96"/>
                  </a:lnTo>
                  <a:lnTo>
                    <a:pt x="144" y="98"/>
                  </a:lnTo>
                  <a:lnTo>
                    <a:pt x="148" y="98"/>
                  </a:lnTo>
                  <a:lnTo>
                    <a:pt x="150" y="96"/>
                  </a:lnTo>
                  <a:lnTo>
                    <a:pt x="152" y="94"/>
                  </a:lnTo>
                  <a:lnTo>
                    <a:pt x="156" y="93"/>
                  </a:lnTo>
                  <a:lnTo>
                    <a:pt x="165" y="89"/>
                  </a:lnTo>
                  <a:lnTo>
                    <a:pt x="169" y="89"/>
                  </a:lnTo>
                  <a:lnTo>
                    <a:pt x="169" y="87"/>
                  </a:lnTo>
                  <a:lnTo>
                    <a:pt x="171" y="85"/>
                  </a:lnTo>
                  <a:lnTo>
                    <a:pt x="183" y="85"/>
                  </a:lnTo>
                  <a:lnTo>
                    <a:pt x="187" y="83"/>
                  </a:lnTo>
                  <a:lnTo>
                    <a:pt x="192" y="83"/>
                  </a:lnTo>
                  <a:lnTo>
                    <a:pt x="192" y="85"/>
                  </a:lnTo>
                  <a:lnTo>
                    <a:pt x="194" y="85"/>
                  </a:lnTo>
                  <a:lnTo>
                    <a:pt x="196" y="83"/>
                  </a:lnTo>
                  <a:lnTo>
                    <a:pt x="200" y="81"/>
                  </a:lnTo>
                  <a:lnTo>
                    <a:pt x="206" y="73"/>
                  </a:lnTo>
                  <a:lnTo>
                    <a:pt x="208" y="69"/>
                  </a:lnTo>
                  <a:lnTo>
                    <a:pt x="208" y="60"/>
                  </a:lnTo>
                  <a:lnTo>
                    <a:pt x="206" y="52"/>
                  </a:lnTo>
                  <a:lnTo>
                    <a:pt x="208" y="41"/>
                  </a:lnTo>
                  <a:lnTo>
                    <a:pt x="212" y="27"/>
                  </a:lnTo>
                  <a:lnTo>
                    <a:pt x="221" y="12"/>
                  </a:lnTo>
                  <a:lnTo>
                    <a:pt x="227" y="4"/>
                  </a:lnTo>
                  <a:lnTo>
                    <a:pt x="235" y="0"/>
                  </a:lnTo>
                  <a:lnTo>
                    <a:pt x="238" y="0"/>
                  </a:lnTo>
                  <a:lnTo>
                    <a:pt x="240" y="0"/>
                  </a:lnTo>
                  <a:lnTo>
                    <a:pt x="246" y="2"/>
                  </a:lnTo>
                  <a:lnTo>
                    <a:pt x="256" y="14"/>
                  </a:lnTo>
                  <a:lnTo>
                    <a:pt x="260" y="23"/>
                  </a:lnTo>
                  <a:lnTo>
                    <a:pt x="260" y="23"/>
                  </a:lnTo>
                  <a:lnTo>
                    <a:pt x="261" y="25"/>
                  </a:lnTo>
                  <a:lnTo>
                    <a:pt x="265" y="33"/>
                  </a:lnTo>
                  <a:lnTo>
                    <a:pt x="267" y="37"/>
                  </a:lnTo>
                  <a:lnTo>
                    <a:pt x="265" y="41"/>
                  </a:lnTo>
                  <a:lnTo>
                    <a:pt x="263" y="43"/>
                  </a:lnTo>
                  <a:lnTo>
                    <a:pt x="277" y="68"/>
                  </a:lnTo>
                  <a:lnTo>
                    <a:pt x="279" y="77"/>
                  </a:lnTo>
                  <a:lnTo>
                    <a:pt x="279" y="77"/>
                  </a:lnTo>
                  <a:lnTo>
                    <a:pt x="283" y="83"/>
                  </a:lnTo>
                  <a:lnTo>
                    <a:pt x="283" y="87"/>
                  </a:lnTo>
                  <a:lnTo>
                    <a:pt x="283" y="89"/>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71" name="Freeform 6375"/>
            <p:cNvSpPr>
              <a:spLocks/>
            </p:cNvSpPr>
            <p:nvPr/>
          </p:nvSpPr>
          <p:spPr bwMode="auto">
            <a:xfrm>
              <a:off x="6627813" y="3711575"/>
              <a:ext cx="579438" cy="646113"/>
            </a:xfrm>
            <a:custGeom>
              <a:avLst/>
              <a:gdLst>
                <a:gd name="T0" fmla="*/ 290 w 365"/>
                <a:gd name="T1" fmla="*/ 93 h 407"/>
                <a:gd name="T2" fmla="*/ 304 w 365"/>
                <a:gd name="T3" fmla="*/ 108 h 407"/>
                <a:gd name="T4" fmla="*/ 321 w 365"/>
                <a:gd name="T5" fmla="*/ 137 h 407"/>
                <a:gd name="T6" fmla="*/ 342 w 365"/>
                <a:gd name="T7" fmla="*/ 173 h 407"/>
                <a:gd name="T8" fmla="*/ 352 w 365"/>
                <a:gd name="T9" fmla="*/ 206 h 407"/>
                <a:gd name="T10" fmla="*/ 358 w 365"/>
                <a:gd name="T11" fmla="*/ 231 h 407"/>
                <a:gd name="T12" fmla="*/ 358 w 365"/>
                <a:gd name="T13" fmla="*/ 248 h 407"/>
                <a:gd name="T14" fmla="*/ 356 w 365"/>
                <a:gd name="T15" fmla="*/ 258 h 407"/>
                <a:gd name="T16" fmla="*/ 342 w 365"/>
                <a:gd name="T17" fmla="*/ 273 h 407"/>
                <a:gd name="T18" fmla="*/ 336 w 365"/>
                <a:gd name="T19" fmla="*/ 288 h 407"/>
                <a:gd name="T20" fmla="*/ 358 w 365"/>
                <a:gd name="T21" fmla="*/ 302 h 407"/>
                <a:gd name="T22" fmla="*/ 344 w 365"/>
                <a:gd name="T23" fmla="*/ 329 h 407"/>
                <a:gd name="T24" fmla="*/ 350 w 365"/>
                <a:gd name="T25" fmla="*/ 340 h 407"/>
                <a:gd name="T26" fmla="*/ 348 w 365"/>
                <a:gd name="T27" fmla="*/ 350 h 407"/>
                <a:gd name="T28" fmla="*/ 356 w 365"/>
                <a:gd name="T29" fmla="*/ 371 h 407"/>
                <a:gd name="T30" fmla="*/ 365 w 365"/>
                <a:gd name="T31" fmla="*/ 388 h 407"/>
                <a:gd name="T32" fmla="*/ 346 w 365"/>
                <a:gd name="T33" fmla="*/ 402 h 407"/>
                <a:gd name="T34" fmla="*/ 304 w 365"/>
                <a:gd name="T35" fmla="*/ 403 h 407"/>
                <a:gd name="T36" fmla="*/ 261 w 365"/>
                <a:gd name="T37" fmla="*/ 400 h 407"/>
                <a:gd name="T38" fmla="*/ 225 w 365"/>
                <a:gd name="T39" fmla="*/ 392 h 407"/>
                <a:gd name="T40" fmla="*/ 208 w 365"/>
                <a:gd name="T41" fmla="*/ 379 h 407"/>
                <a:gd name="T42" fmla="*/ 187 w 365"/>
                <a:gd name="T43" fmla="*/ 373 h 407"/>
                <a:gd name="T44" fmla="*/ 160 w 365"/>
                <a:gd name="T45" fmla="*/ 373 h 407"/>
                <a:gd name="T46" fmla="*/ 140 w 365"/>
                <a:gd name="T47" fmla="*/ 371 h 407"/>
                <a:gd name="T48" fmla="*/ 112 w 365"/>
                <a:gd name="T49" fmla="*/ 367 h 407"/>
                <a:gd name="T50" fmla="*/ 106 w 365"/>
                <a:gd name="T51" fmla="*/ 369 h 407"/>
                <a:gd name="T52" fmla="*/ 92 w 365"/>
                <a:gd name="T53" fmla="*/ 371 h 407"/>
                <a:gd name="T54" fmla="*/ 81 w 365"/>
                <a:gd name="T55" fmla="*/ 382 h 407"/>
                <a:gd name="T56" fmla="*/ 62 w 365"/>
                <a:gd name="T57" fmla="*/ 392 h 407"/>
                <a:gd name="T58" fmla="*/ 52 w 365"/>
                <a:gd name="T59" fmla="*/ 392 h 407"/>
                <a:gd name="T60" fmla="*/ 29 w 365"/>
                <a:gd name="T61" fmla="*/ 392 h 407"/>
                <a:gd name="T62" fmla="*/ 27 w 365"/>
                <a:gd name="T63" fmla="*/ 371 h 407"/>
                <a:gd name="T64" fmla="*/ 0 w 365"/>
                <a:gd name="T65" fmla="*/ 325 h 407"/>
                <a:gd name="T66" fmla="*/ 2 w 365"/>
                <a:gd name="T67" fmla="*/ 307 h 407"/>
                <a:gd name="T68" fmla="*/ 33 w 365"/>
                <a:gd name="T69" fmla="*/ 269 h 407"/>
                <a:gd name="T70" fmla="*/ 58 w 365"/>
                <a:gd name="T71" fmla="*/ 244 h 407"/>
                <a:gd name="T72" fmla="*/ 68 w 365"/>
                <a:gd name="T73" fmla="*/ 219 h 407"/>
                <a:gd name="T74" fmla="*/ 75 w 365"/>
                <a:gd name="T75" fmla="*/ 200 h 407"/>
                <a:gd name="T76" fmla="*/ 73 w 365"/>
                <a:gd name="T77" fmla="*/ 196 h 407"/>
                <a:gd name="T78" fmla="*/ 75 w 365"/>
                <a:gd name="T79" fmla="*/ 187 h 407"/>
                <a:gd name="T80" fmla="*/ 79 w 365"/>
                <a:gd name="T81" fmla="*/ 171 h 407"/>
                <a:gd name="T82" fmla="*/ 83 w 365"/>
                <a:gd name="T83" fmla="*/ 135 h 407"/>
                <a:gd name="T84" fmla="*/ 87 w 365"/>
                <a:gd name="T85" fmla="*/ 129 h 407"/>
                <a:gd name="T86" fmla="*/ 87 w 365"/>
                <a:gd name="T87" fmla="*/ 117 h 407"/>
                <a:gd name="T88" fmla="*/ 98 w 365"/>
                <a:gd name="T89" fmla="*/ 102 h 407"/>
                <a:gd name="T90" fmla="*/ 133 w 365"/>
                <a:gd name="T91" fmla="*/ 93 h 407"/>
                <a:gd name="T92" fmla="*/ 142 w 365"/>
                <a:gd name="T93" fmla="*/ 96 h 407"/>
                <a:gd name="T94" fmla="*/ 152 w 365"/>
                <a:gd name="T95" fmla="*/ 94 h 407"/>
                <a:gd name="T96" fmla="*/ 169 w 365"/>
                <a:gd name="T97" fmla="*/ 87 h 407"/>
                <a:gd name="T98" fmla="*/ 192 w 365"/>
                <a:gd name="T99" fmla="*/ 83 h 407"/>
                <a:gd name="T100" fmla="*/ 200 w 365"/>
                <a:gd name="T101" fmla="*/ 81 h 407"/>
                <a:gd name="T102" fmla="*/ 206 w 365"/>
                <a:gd name="T103" fmla="*/ 52 h 407"/>
                <a:gd name="T104" fmla="*/ 227 w 365"/>
                <a:gd name="T105" fmla="*/ 4 h 407"/>
                <a:gd name="T106" fmla="*/ 246 w 365"/>
                <a:gd name="T107" fmla="*/ 2 h 407"/>
                <a:gd name="T108" fmla="*/ 261 w 365"/>
                <a:gd name="T109" fmla="*/ 25 h 407"/>
                <a:gd name="T110" fmla="*/ 263 w 365"/>
                <a:gd name="T111" fmla="*/ 43 h 407"/>
                <a:gd name="T112" fmla="*/ 283 w 365"/>
                <a:gd name="T113" fmla="*/ 83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5" h="407">
                  <a:moveTo>
                    <a:pt x="283" y="89"/>
                  </a:moveTo>
                  <a:lnTo>
                    <a:pt x="283" y="91"/>
                  </a:lnTo>
                  <a:lnTo>
                    <a:pt x="286" y="93"/>
                  </a:lnTo>
                  <a:lnTo>
                    <a:pt x="290" y="93"/>
                  </a:lnTo>
                  <a:lnTo>
                    <a:pt x="294" y="94"/>
                  </a:lnTo>
                  <a:lnTo>
                    <a:pt x="300" y="104"/>
                  </a:lnTo>
                  <a:lnTo>
                    <a:pt x="300" y="106"/>
                  </a:lnTo>
                  <a:lnTo>
                    <a:pt x="304" y="108"/>
                  </a:lnTo>
                  <a:lnTo>
                    <a:pt x="311" y="117"/>
                  </a:lnTo>
                  <a:lnTo>
                    <a:pt x="315" y="125"/>
                  </a:lnTo>
                  <a:lnTo>
                    <a:pt x="321" y="135"/>
                  </a:lnTo>
                  <a:lnTo>
                    <a:pt x="321" y="137"/>
                  </a:lnTo>
                  <a:lnTo>
                    <a:pt x="323" y="142"/>
                  </a:lnTo>
                  <a:lnTo>
                    <a:pt x="333" y="160"/>
                  </a:lnTo>
                  <a:lnTo>
                    <a:pt x="338" y="169"/>
                  </a:lnTo>
                  <a:lnTo>
                    <a:pt x="342" y="173"/>
                  </a:lnTo>
                  <a:lnTo>
                    <a:pt x="344" y="177"/>
                  </a:lnTo>
                  <a:lnTo>
                    <a:pt x="346" y="188"/>
                  </a:lnTo>
                  <a:lnTo>
                    <a:pt x="352" y="202"/>
                  </a:lnTo>
                  <a:lnTo>
                    <a:pt x="352" y="206"/>
                  </a:lnTo>
                  <a:lnTo>
                    <a:pt x="354" y="212"/>
                  </a:lnTo>
                  <a:lnTo>
                    <a:pt x="356" y="223"/>
                  </a:lnTo>
                  <a:lnTo>
                    <a:pt x="358" y="225"/>
                  </a:lnTo>
                  <a:lnTo>
                    <a:pt x="358" y="231"/>
                  </a:lnTo>
                  <a:lnTo>
                    <a:pt x="358" y="235"/>
                  </a:lnTo>
                  <a:lnTo>
                    <a:pt x="356" y="238"/>
                  </a:lnTo>
                  <a:lnTo>
                    <a:pt x="358" y="244"/>
                  </a:lnTo>
                  <a:lnTo>
                    <a:pt x="358" y="248"/>
                  </a:lnTo>
                  <a:lnTo>
                    <a:pt x="359" y="248"/>
                  </a:lnTo>
                  <a:lnTo>
                    <a:pt x="359" y="254"/>
                  </a:lnTo>
                  <a:lnTo>
                    <a:pt x="358" y="254"/>
                  </a:lnTo>
                  <a:lnTo>
                    <a:pt x="356" y="258"/>
                  </a:lnTo>
                  <a:lnTo>
                    <a:pt x="354" y="260"/>
                  </a:lnTo>
                  <a:lnTo>
                    <a:pt x="350" y="261"/>
                  </a:lnTo>
                  <a:lnTo>
                    <a:pt x="346" y="267"/>
                  </a:lnTo>
                  <a:lnTo>
                    <a:pt x="342" y="273"/>
                  </a:lnTo>
                  <a:lnTo>
                    <a:pt x="340" y="273"/>
                  </a:lnTo>
                  <a:lnTo>
                    <a:pt x="334" y="283"/>
                  </a:lnTo>
                  <a:lnTo>
                    <a:pt x="334" y="286"/>
                  </a:lnTo>
                  <a:lnTo>
                    <a:pt x="336" y="288"/>
                  </a:lnTo>
                  <a:lnTo>
                    <a:pt x="340" y="290"/>
                  </a:lnTo>
                  <a:lnTo>
                    <a:pt x="348" y="290"/>
                  </a:lnTo>
                  <a:lnTo>
                    <a:pt x="358" y="298"/>
                  </a:lnTo>
                  <a:lnTo>
                    <a:pt x="358" y="302"/>
                  </a:lnTo>
                  <a:lnTo>
                    <a:pt x="356" y="309"/>
                  </a:lnTo>
                  <a:lnTo>
                    <a:pt x="354" y="315"/>
                  </a:lnTo>
                  <a:lnTo>
                    <a:pt x="350" y="319"/>
                  </a:lnTo>
                  <a:lnTo>
                    <a:pt x="344" y="329"/>
                  </a:lnTo>
                  <a:lnTo>
                    <a:pt x="344" y="332"/>
                  </a:lnTo>
                  <a:lnTo>
                    <a:pt x="346" y="336"/>
                  </a:lnTo>
                  <a:lnTo>
                    <a:pt x="350" y="338"/>
                  </a:lnTo>
                  <a:lnTo>
                    <a:pt x="350" y="340"/>
                  </a:lnTo>
                  <a:lnTo>
                    <a:pt x="350" y="340"/>
                  </a:lnTo>
                  <a:lnTo>
                    <a:pt x="348" y="342"/>
                  </a:lnTo>
                  <a:lnTo>
                    <a:pt x="346" y="344"/>
                  </a:lnTo>
                  <a:lnTo>
                    <a:pt x="348" y="350"/>
                  </a:lnTo>
                  <a:lnTo>
                    <a:pt x="348" y="352"/>
                  </a:lnTo>
                  <a:lnTo>
                    <a:pt x="348" y="354"/>
                  </a:lnTo>
                  <a:lnTo>
                    <a:pt x="350" y="361"/>
                  </a:lnTo>
                  <a:lnTo>
                    <a:pt x="356" y="371"/>
                  </a:lnTo>
                  <a:lnTo>
                    <a:pt x="359" y="377"/>
                  </a:lnTo>
                  <a:lnTo>
                    <a:pt x="361" y="382"/>
                  </a:lnTo>
                  <a:lnTo>
                    <a:pt x="363" y="384"/>
                  </a:lnTo>
                  <a:lnTo>
                    <a:pt x="365" y="388"/>
                  </a:lnTo>
                  <a:lnTo>
                    <a:pt x="365" y="392"/>
                  </a:lnTo>
                  <a:lnTo>
                    <a:pt x="365" y="392"/>
                  </a:lnTo>
                  <a:lnTo>
                    <a:pt x="354" y="400"/>
                  </a:lnTo>
                  <a:lnTo>
                    <a:pt x="346" y="402"/>
                  </a:lnTo>
                  <a:lnTo>
                    <a:pt x="334" y="403"/>
                  </a:lnTo>
                  <a:lnTo>
                    <a:pt x="327" y="403"/>
                  </a:lnTo>
                  <a:lnTo>
                    <a:pt x="311" y="403"/>
                  </a:lnTo>
                  <a:lnTo>
                    <a:pt x="304" y="403"/>
                  </a:lnTo>
                  <a:lnTo>
                    <a:pt x="296" y="405"/>
                  </a:lnTo>
                  <a:lnTo>
                    <a:pt x="288" y="407"/>
                  </a:lnTo>
                  <a:lnTo>
                    <a:pt x="275" y="403"/>
                  </a:lnTo>
                  <a:lnTo>
                    <a:pt x="261" y="400"/>
                  </a:lnTo>
                  <a:lnTo>
                    <a:pt x="244" y="398"/>
                  </a:lnTo>
                  <a:lnTo>
                    <a:pt x="237" y="398"/>
                  </a:lnTo>
                  <a:lnTo>
                    <a:pt x="229" y="396"/>
                  </a:lnTo>
                  <a:lnTo>
                    <a:pt x="225" y="392"/>
                  </a:lnTo>
                  <a:lnTo>
                    <a:pt x="221" y="390"/>
                  </a:lnTo>
                  <a:lnTo>
                    <a:pt x="217" y="390"/>
                  </a:lnTo>
                  <a:lnTo>
                    <a:pt x="215" y="388"/>
                  </a:lnTo>
                  <a:lnTo>
                    <a:pt x="208" y="379"/>
                  </a:lnTo>
                  <a:lnTo>
                    <a:pt x="202" y="375"/>
                  </a:lnTo>
                  <a:lnTo>
                    <a:pt x="192" y="371"/>
                  </a:lnTo>
                  <a:lnTo>
                    <a:pt x="190" y="371"/>
                  </a:lnTo>
                  <a:lnTo>
                    <a:pt x="187" y="373"/>
                  </a:lnTo>
                  <a:lnTo>
                    <a:pt x="175" y="371"/>
                  </a:lnTo>
                  <a:lnTo>
                    <a:pt x="171" y="375"/>
                  </a:lnTo>
                  <a:lnTo>
                    <a:pt x="165" y="375"/>
                  </a:lnTo>
                  <a:lnTo>
                    <a:pt x="160" y="373"/>
                  </a:lnTo>
                  <a:lnTo>
                    <a:pt x="158" y="371"/>
                  </a:lnTo>
                  <a:lnTo>
                    <a:pt x="148" y="369"/>
                  </a:lnTo>
                  <a:lnTo>
                    <a:pt x="144" y="369"/>
                  </a:lnTo>
                  <a:lnTo>
                    <a:pt x="140" y="371"/>
                  </a:lnTo>
                  <a:lnTo>
                    <a:pt x="131" y="373"/>
                  </a:lnTo>
                  <a:lnTo>
                    <a:pt x="127" y="371"/>
                  </a:lnTo>
                  <a:lnTo>
                    <a:pt x="116" y="367"/>
                  </a:lnTo>
                  <a:lnTo>
                    <a:pt x="112" y="367"/>
                  </a:lnTo>
                  <a:lnTo>
                    <a:pt x="112" y="367"/>
                  </a:lnTo>
                  <a:lnTo>
                    <a:pt x="112" y="369"/>
                  </a:lnTo>
                  <a:lnTo>
                    <a:pt x="108" y="369"/>
                  </a:lnTo>
                  <a:lnTo>
                    <a:pt x="106" y="369"/>
                  </a:lnTo>
                  <a:lnTo>
                    <a:pt x="106" y="369"/>
                  </a:lnTo>
                  <a:lnTo>
                    <a:pt x="96" y="371"/>
                  </a:lnTo>
                  <a:lnTo>
                    <a:pt x="94" y="371"/>
                  </a:lnTo>
                  <a:lnTo>
                    <a:pt x="92" y="371"/>
                  </a:lnTo>
                  <a:lnTo>
                    <a:pt x="91" y="375"/>
                  </a:lnTo>
                  <a:lnTo>
                    <a:pt x="87" y="380"/>
                  </a:lnTo>
                  <a:lnTo>
                    <a:pt x="85" y="380"/>
                  </a:lnTo>
                  <a:lnTo>
                    <a:pt x="81" y="382"/>
                  </a:lnTo>
                  <a:lnTo>
                    <a:pt x="77" y="382"/>
                  </a:lnTo>
                  <a:lnTo>
                    <a:pt x="73" y="382"/>
                  </a:lnTo>
                  <a:lnTo>
                    <a:pt x="66" y="386"/>
                  </a:lnTo>
                  <a:lnTo>
                    <a:pt x="62" y="392"/>
                  </a:lnTo>
                  <a:lnTo>
                    <a:pt x="60" y="392"/>
                  </a:lnTo>
                  <a:lnTo>
                    <a:pt x="56" y="390"/>
                  </a:lnTo>
                  <a:lnTo>
                    <a:pt x="52" y="390"/>
                  </a:lnTo>
                  <a:lnTo>
                    <a:pt x="52" y="392"/>
                  </a:lnTo>
                  <a:lnTo>
                    <a:pt x="44" y="394"/>
                  </a:lnTo>
                  <a:lnTo>
                    <a:pt x="37" y="394"/>
                  </a:lnTo>
                  <a:lnTo>
                    <a:pt x="31" y="394"/>
                  </a:lnTo>
                  <a:lnTo>
                    <a:pt x="29" y="392"/>
                  </a:lnTo>
                  <a:lnTo>
                    <a:pt x="29" y="390"/>
                  </a:lnTo>
                  <a:lnTo>
                    <a:pt x="29" y="386"/>
                  </a:lnTo>
                  <a:lnTo>
                    <a:pt x="31" y="384"/>
                  </a:lnTo>
                  <a:lnTo>
                    <a:pt x="27" y="371"/>
                  </a:lnTo>
                  <a:lnTo>
                    <a:pt x="19" y="359"/>
                  </a:lnTo>
                  <a:lnTo>
                    <a:pt x="16" y="344"/>
                  </a:lnTo>
                  <a:lnTo>
                    <a:pt x="6" y="332"/>
                  </a:lnTo>
                  <a:lnTo>
                    <a:pt x="0" y="325"/>
                  </a:lnTo>
                  <a:lnTo>
                    <a:pt x="0" y="323"/>
                  </a:lnTo>
                  <a:lnTo>
                    <a:pt x="4" y="317"/>
                  </a:lnTo>
                  <a:lnTo>
                    <a:pt x="4" y="307"/>
                  </a:lnTo>
                  <a:lnTo>
                    <a:pt x="2" y="307"/>
                  </a:lnTo>
                  <a:lnTo>
                    <a:pt x="8" y="294"/>
                  </a:lnTo>
                  <a:lnTo>
                    <a:pt x="16" y="286"/>
                  </a:lnTo>
                  <a:lnTo>
                    <a:pt x="31" y="273"/>
                  </a:lnTo>
                  <a:lnTo>
                    <a:pt x="33" y="269"/>
                  </a:lnTo>
                  <a:lnTo>
                    <a:pt x="39" y="261"/>
                  </a:lnTo>
                  <a:lnTo>
                    <a:pt x="43" y="260"/>
                  </a:lnTo>
                  <a:lnTo>
                    <a:pt x="50" y="254"/>
                  </a:lnTo>
                  <a:lnTo>
                    <a:pt x="58" y="244"/>
                  </a:lnTo>
                  <a:lnTo>
                    <a:pt x="60" y="240"/>
                  </a:lnTo>
                  <a:lnTo>
                    <a:pt x="62" y="231"/>
                  </a:lnTo>
                  <a:lnTo>
                    <a:pt x="64" y="221"/>
                  </a:lnTo>
                  <a:lnTo>
                    <a:pt x="68" y="219"/>
                  </a:lnTo>
                  <a:lnTo>
                    <a:pt x="68" y="213"/>
                  </a:lnTo>
                  <a:lnTo>
                    <a:pt x="68" y="210"/>
                  </a:lnTo>
                  <a:lnTo>
                    <a:pt x="73" y="202"/>
                  </a:lnTo>
                  <a:lnTo>
                    <a:pt x="75" y="200"/>
                  </a:lnTo>
                  <a:lnTo>
                    <a:pt x="77" y="198"/>
                  </a:lnTo>
                  <a:lnTo>
                    <a:pt x="75" y="196"/>
                  </a:lnTo>
                  <a:lnTo>
                    <a:pt x="73" y="196"/>
                  </a:lnTo>
                  <a:lnTo>
                    <a:pt x="73" y="196"/>
                  </a:lnTo>
                  <a:lnTo>
                    <a:pt x="73" y="196"/>
                  </a:lnTo>
                  <a:lnTo>
                    <a:pt x="69" y="192"/>
                  </a:lnTo>
                  <a:lnTo>
                    <a:pt x="69" y="192"/>
                  </a:lnTo>
                  <a:lnTo>
                    <a:pt x="75" y="187"/>
                  </a:lnTo>
                  <a:lnTo>
                    <a:pt x="79" y="175"/>
                  </a:lnTo>
                  <a:lnTo>
                    <a:pt x="81" y="173"/>
                  </a:lnTo>
                  <a:lnTo>
                    <a:pt x="81" y="171"/>
                  </a:lnTo>
                  <a:lnTo>
                    <a:pt x="79" y="171"/>
                  </a:lnTo>
                  <a:lnTo>
                    <a:pt x="85" y="164"/>
                  </a:lnTo>
                  <a:lnTo>
                    <a:pt x="87" y="156"/>
                  </a:lnTo>
                  <a:lnTo>
                    <a:pt x="89" y="142"/>
                  </a:lnTo>
                  <a:lnTo>
                    <a:pt x="83" y="135"/>
                  </a:lnTo>
                  <a:lnTo>
                    <a:pt x="83" y="133"/>
                  </a:lnTo>
                  <a:lnTo>
                    <a:pt x="83" y="131"/>
                  </a:lnTo>
                  <a:lnTo>
                    <a:pt x="85" y="129"/>
                  </a:lnTo>
                  <a:lnTo>
                    <a:pt x="87" y="129"/>
                  </a:lnTo>
                  <a:lnTo>
                    <a:pt x="89" y="127"/>
                  </a:lnTo>
                  <a:lnTo>
                    <a:pt x="89" y="123"/>
                  </a:lnTo>
                  <a:lnTo>
                    <a:pt x="87" y="119"/>
                  </a:lnTo>
                  <a:lnTo>
                    <a:pt x="87" y="117"/>
                  </a:lnTo>
                  <a:lnTo>
                    <a:pt x="91" y="114"/>
                  </a:lnTo>
                  <a:lnTo>
                    <a:pt x="89" y="108"/>
                  </a:lnTo>
                  <a:lnTo>
                    <a:pt x="92" y="106"/>
                  </a:lnTo>
                  <a:lnTo>
                    <a:pt x="98" y="102"/>
                  </a:lnTo>
                  <a:lnTo>
                    <a:pt x="102" y="96"/>
                  </a:lnTo>
                  <a:lnTo>
                    <a:pt x="114" y="96"/>
                  </a:lnTo>
                  <a:lnTo>
                    <a:pt x="121" y="94"/>
                  </a:lnTo>
                  <a:lnTo>
                    <a:pt x="133" y="93"/>
                  </a:lnTo>
                  <a:lnTo>
                    <a:pt x="135" y="93"/>
                  </a:lnTo>
                  <a:lnTo>
                    <a:pt x="139" y="93"/>
                  </a:lnTo>
                  <a:lnTo>
                    <a:pt x="142" y="94"/>
                  </a:lnTo>
                  <a:lnTo>
                    <a:pt x="142" y="96"/>
                  </a:lnTo>
                  <a:lnTo>
                    <a:pt x="144" y="98"/>
                  </a:lnTo>
                  <a:lnTo>
                    <a:pt x="148" y="98"/>
                  </a:lnTo>
                  <a:lnTo>
                    <a:pt x="150" y="96"/>
                  </a:lnTo>
                  <a:lnTo>
                    <a:pt x="152" y="94"/>
                  </a:lnTo>
                  <a:lnTo>
                    <a:pt x="156" y="93"/>
                  </a:lnTo>
                  <a:lnTo>
                    <a:pt x="165" y="89"/>
                  </a:lnTo>
                  <a:lnTo>
                    <a:pt x="169" y="89"/>
                  </a:lnTo>
                  <a:lnTo>
                    <a:pt x="169" y="87"/>
                  </a:lnTo>
                  <a:lnTo>
                    <a:pt x="171" y="85"/>
                  </a:lnTo>
                  <a:lnTo>
                    <a:pt x="183" y="85"/>
                  </a:lnTo>
                  <a:lnTo>
                    <a:pt x="187" y="83"/>
                  </a:lnTo>
                  <a:lnTo>
                    <a:pt x="192" y="83"/>
                  </a:lnTo>
                  <a:lnTo>
                    <a:pt x="192" y="85"/>
                  </a:lnTo>
                  <a:lnTo>
                    <a:pt x="194" y="85"/>
                  </a:lnTo>
                  <a:lnTo>
                    <a:pt x="196" y="83"/>
                  </a:lnTo>
                  <a:lnTo>
                    <a:pt x="200" y="81"/>
                  </a:lnTo>
                  <a:lnTo>
                    <a:pt x="206" y="73"/>
                  </a:lnTo>
                  <a:lnTo>
                    <a:pt x="208" y="69"/>
                  </a:lnTo>
                  <a:lnTo>
                    <a:pt x="208" y="60"/>
                  </a:lnTo>
                  <a:lnTo>
                    <a:pt x="206" y="52"/>
                  </a:lnTo>
                  <a:lnTo>
                    <a:pt x="208" y="41"/>
                  </a:lnTo>
                  <a:lnTo>
                    <a:pt x="212" y="27"/>
                  </a:lnTo>
                  <a:lnTo>
                    <a:pt x="221" y="12"/>
                  </a:lnTo>
                  <a:lnTo>
                    <a:pt x="227" y="4"/>
                  </a:lnTo>
                  <a:lnTo>
                    <a:pt x="235" y="0"/>
                  </a:lnTo>
                  <a:lnTo>
                    <a:pt x="238" y="0"/>
                  </a:lnTo>
                  <a:lnTo>
                    <a:pt x="240" y="0"/>
                  </a:lnTo>
                  <a:lnTo>
                    <a:pt x="246" y="2"/>
                  </a:lnTo>
                  <a:lnTo>
                    <a:pt x="256" y="14"/>
                  </a:lnTo>
                  <a:lnTo>
                    <a:pt x="260" y="23"/>
                  </a:lnTo>
                  <a:lnTo>
                    <a:pt x="260" y="23"/>
                  </a:lnTo>
                  <a:lnTo>
                    <a:pt x="261" y="25"/>
                  </a:lnTo>
                  <a:lnTo>
                    <a:pt x="265" y="33"/>
                  </a:lnTo>
                  <a:lnTo>
                    <a:pt x="267" y="37"/>
                  </a:lnTo>
                  <a:lnTo>
                    <a:pt x="265" y="41"/>
                  </a:lnTo>
                  <a:lnTo>
                    <a:pt x="263" y="43"/>
                  </a:lnTo>
                  <a:lnTo>
                    <a:pt x="277" y="68"/>
                  </a:lnTo>
                  <a:lnTo>
                    <a:pt x="279" y="77"/>
                  </a:lnTo>
                  <a:lnTo>
                    <a:pt x="279" y="77"/>
                  </a:lnTo>
                  <a:lnTo>
                    <a:pt x="283" y="83"/>
                  </a:lnTo>
                  <a:lnTo>
                    <a:pt x="283" y="87"/>
                  </a:lnTo>
                  <a:lnTo>
                    <a:pt x="283" y="8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72" name="Freeform 6376"/>
            <p:cNvSpPr>
              <a:spLocks/>
            </p:cNvSpPr>
            <p:nvPr/>
          </p:nvSpPr>
          <p:spPr bwMode="auto">
            <a:xfrm>
              <a:off x="6461126" y="2462213"/>
              <a:ext cx="195263" cy="301625"/>
            </a:xfrm>
            <a:custGeom>
              <a:avLst/>
              <a:gdLst>
                <a:gd name="T0" fmla="*/ 109 w 123"/>
                <a:gd name="T1" fmla="*/ 79 h 190"/>
                <a:gd name="T2" fmla="*/ 115 w 123"/>
                <a:gd name="T3" fmla="*/ 83 h 190"/>
                <a:gd name="T4" fmla="*/ 109 w 123"/>
                <a:gd name="T5" fmla="*/ 98 h 190"/>
                <a:gd name="T6" fmla="*/ 98 w 123"/>
                <a:gd name="T7" fmla="*/ 110 h 190"/>
                <a:gd name="T8" fmla="*/ 101 w 123"/>
                <a:gd name="T9" fmla="*/ 119 h 190"/>
                <a:gd name="T10" fmla="*/ 101 w 123"/>
                <a:gd name="T11" fmla="*/ 133 h 190"/>
                <a:gd name="T12" fmla="*/ 109 w 123"/>
                <a:gd name="T13" fmla="*/ 133 h 190"/>
                <a:gd name="T14" fmla="*/ 117 w 123"/>
                <a:gd name="T15" fmla="*/ 125 h 190"/>
                <a:gd name="T16" fmla="*/ 123 w 123"/>
                <a:gd name="T17" fmla="*/ 133 h 190"/>
                <a:gd name="T18" fmla="*/ 115 w 123"/>
                <a:gd name="T19" fmla="*/ 141 h 190"/>
                <a:gd name="T20" fmla="*/ 113 w 123"/>
                <a:gd name="T21" fmla="*/ 148 h 190"/>
                <a:gd name="T22" fmla="*/ 115 w 123"/>
                <a:gd name="T23" fmla="*/ 148 h 190"/>
                <a:gd name="T24" fmla="*/ 115 w 123"/>
                <a:gd name="T25" fmla="*/ 148 h 190"/>
                <a:gd name="T26" fmla="*/ 115 w 123"/>
                <a:gd name="T27" fmla="*/ 150 h 190"/>
                <a:gd name="T28" fmla="*/ 113 w 123"/>
                <a:gd name="T29" fmla="*/ 158 h 190"/>
                <a:gd name="T30" fmla="*/ 107 w 123"/>
                <a:gd name="T31" fmla="*/ 164 h 190"/>
                <a:gd name="T32" fmla="*/ 111 w 123"/>
                <a:gd name="T33" fmla="*/ 183 h 190"/>
                <a:gd name="T34" fmla="*/ 111 w 123"/>
                <a:gd name="T35" fmla="*/ 189 h 190"/>
                <a:gd name="T36" fmla="*/ 92 w 123"/>
                <a:gd name="T37" fmla="*/ 189 h 190"/>
                <a:gd name="T38" fmla="*/ 90 w 123"/>
                <a:gd name="T39" fmla="*/ 187 h 190"/>
                <a:gd name="T40" fmla="*/ 94 w 123"/>
                <a:gd name="T41" fmla="*/ 181 h 190"/>
                <a:gd name="T42" fmla="*/ 80 w 123"/>
                <a:gd name="T43" fmla="*/ 173 h 190"/>
                <a:gd name="T44" fmla="*/ 65 w 123"/>
                <a:gd name="T45" fmla="*/ 171 h 190"/>
                <a:gd name="T46" fmla="*/ 63 w 123"/>
                <a:gd name="T47" fmla="*/ 164 h 190"/>
                <a:gd name="T48" fmla="*/ 55 w 123"/>
                <a:gd name="T49" fmla="*/ 142 h 190"/>
                <a:gd name="T50" fmla="*/ 55 w 123"/>
                <a:gd name="T51" fmla="*/ 135 h 190"/>
                <a:gd name="T52" fmla="*/ 50 w 123"/>
                <a:gd name="T53" fmla="*/ 137 h 190"/>
                <a:gd name="T54" fmla="*/ 42 w 123"/>
                <a:gd name="T55" fmla="*/ 131 h 190"/>
                <a:gd name="T56" fmla="*/ 38 w 123"/>
                <a:gd name="T57" fmla="*/ 121 h 190"/>
                <a:gd name="T58" fmla="*/ 17 w 123"/>
                <a:gd name="T59" fmla="*/ 114 h 190"/>
                <a:gd name="T60" fmla="*/ 0 w 123"/>
                <a:gd name="T61" fmla="*/ 102 h 190"/>
                <a:gd name="T62" fmla="*/ 5 w 123"/>
                <a:gd name="T63" fmla="*/ 96 h 190"/>
                <a:gd name="T64" fmla="*/ 2 w 123"/>
                <a:gd name="T65" fmla="*/ 93 h 190"/>
                <a:gd name="T66" fmla="*/ 7 w 123"/>
                <a:gd name="T67" fmla="*/ 75 h 190"/>
                <a:gd name="T68" fmla="*/ 5 w 123"/>
                <a:gd name="T69" fmla="*/ 62 h 190"/>
                <a:gd name="T70" fmla="*/ 9 w 123"/>
                <a:gd name="T71" fmla="*/ 50 h 190"/>
                <a:gd name="T72" fmla="*/ 7 w 123"/>
                <a:gd name="T73" fmla="*/ 33 h 190"/>
                <a:gd name="T74" fmla="*/ 19 w 123"/>
                <a:gd name="T75" fmla="*/ 18 h 190"/>
                <a:gd name="T76" fmla="*/ 15 w 123"/>
                <a:gd name="T77" fmla="*/ 0 h 190"/>
                <a:gd name="T78" fmla="*/ 42 w 123"/>
                <a:gd name="T79" fmla="*/ 20 h 190"/>
                <a:gd name="T80" fmla="*/ 61 w 123"/>
                <a:gd name="T81" fmla="*/ 25 h 190"/>
                <a:gd name="T82" fmla="*/ 73 w 123"/>
                <a:gd name="T83" fmla="*/ 23 h 190"/>
                <a:gd name="T84" fmla="*/ 84 w 123"/>
                <a:gd name="T85" fmla="*/ 20 h 190"/>
                <a:gd name="T86" fmla="*/ 111 w 123"/>
                <a:gd name="T87" fmla="*/ 20 h 190"/>
                <a:gd name="T88" fmla="*/ 119 w 123"/>
                <a:gd name="T89" fmla="*/ 33 h 190"/>
                <a:gd name="T90" fmla="*/ 115 w 123"/>
                <a:gd name="T91" fmla="*/ 47 h 190"/>
                <a:gd name="T92" fmla="*/ 111 w 123"/>
                <a:gd name="T93" fmla="*/ 6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3" h="190">
                  <a:moveTo>
                    <a:pt x="113" y="62"/>
                  </a:moveTo>
                  <a:lnTo>
                    <a:pt x="111" y="75"/>
                  </a:lnTo>
                  <a:lnTo>
                    <a:pt x="109" y="79"/>
                  </a:lnTo>
                  <a:lnTo>
                    <a:pt x="109" y="81"/>
                  </a:lnTo>
                  <a:lnTo>
                    <a:pt x="111" y="79"/>
                  </a:lnTo>
                  <a:lnTo>
                    <a:pt x="115" y="83"/>
                  </a:lnTo>
                  <a:lnTo>
                    <a:pt x="115" y="85"/>
                  </a:lnTo>
                  <a:lnTo>
                    <a:pt x="113" y="95"/>
                  </a:lnTo>
                  <a:lnTo>
                    <a:pt x="109" y="98"/>
                  </a:lnTo>
                  <a:lnTo>
                    <a:pt x="105" y="98"/>
                  </a:lnTo>
                  <a:lnTo>
                    <a:pt x="103" y="100"/>
                  </a:lnTo>
                  <a:lnTo>
                    <a:pt x="98" y="110"/>
                  </a:lnTo>
                  <a:lnTo>
                    <a:pt x="98" y="112"/>
                  </a:lnTo>
                  <a:lnTo>
                    <a:pt x="100" y="116"/>
                  </a:lnTo>
                  <a:lnTo>
                    <a:pt x="101" y="119"/>
                  </a:lnTo>
                  <a:lnTo>
                    <a:pt x="100" y="121"/>
                  </a:lnTo>
                  <a:lnTo>
                    <a:pt x="100" y="127"/>
                  </a:lnTo>
                  <a:lnTo>
                    <a:pt x="101" y="133"/>
                  </a:lnTo>
                  <a:lnTo>
                    <a:pt x="103" y="135"/>
                  </a:lnTo>
                  <a:lnTo>
                    <a:pt x="105" y="135"/>
                  </a:lnTo>
                  <a:lnTo>
                    <a:pt x="109" y="133"/>
                  </a:lnTo>
                  <a:lnTo>
                    <a:pt x="113" y="125"/>
                  </a:lnTo>
                  <a:lnTo>
                    <a:pt x="113" y="125"/>
                  </a:lnTo>
                  <a:lnTo>
                    <a:pt x="117" y="125"/>
                  </a:lnTo>
                  <a:lnTo>
                    <a:pt x="119" y="127"/>
                  </a:lnTo>
                  <a:lnTo>
                    <a:pt x="123" y="131"/>
                  </a:lnTo>
                  <a:lnTo>
                    <a:pt x="123" y="133"/>
                  </a:lnTo>
                  <a:lnTo>
                    <a:pt x="121" y="137"/>
                  </a:lnTo>
                  <a:lnTo>
                    <a:pt x="119" y="137"/>
                  </a:lnTo>
                  <a:lnTo>
                    <a:pt x="115" y="141"/>
                  </a:lnTo>
                  <a:lnTo>
                    <a:pt x="113" y="142"/>
                  </a:lnTo>
                  <a:lnTo>
                    <a:pt x="111" y="146"/>
                  </a:lnTo>
                  <a:lnTo>
                    <a:pt x="113" y="148"/>
                  </a:lnTo>
                  <a:lnTo>
                    <a:pt x="113" y="148"/>
                  </a:lnTo>
                  <a:lnTo>
                    <a:pt x="113" y="148"/>
                  </a:lnTo>
                  <a:lnTo>
                    <a:pt x="115" y="148"/>
                  </a:lnTo>
                  <a:lnTo>
                    <a:pt x="115" y="148"/>
                  </a:lnTo>
                  <a:lnTo>
                    <a:pt x="115" y="148"/>
                  </a:lnTo>
                  <a:lnTo>
                    <a:pt x="115" y="148"/>
                  </a:lnTo>
                  <a:lnTo>
                    <a:pt x="115" y="148"/>
                  </a:lnTo>
                  <a:lnTo>
                    <a:pt x="115" y="150"/>
                  </a:lnTo>
                  <a:lnTo>
                    <a:pt x="115" y="150"/>
                  </a:lnTo>
                  <a:lnTo>
                    <a:pt x="115" y="152"/>
                  </a:lnTo>
                  <a:lnTo>
                    <a:pt x="115" y="156"/>
                  </a:lnTo>
                  <a:lnTo>
                    <a:pt x="113" y="158"/>
                  </a:lnTo>
                  <a:lnTo>
                    <a:pt x="111" y="160"/>
                  </a:lnTo>
                  <a:lnTo>
                    <a:pt x="109" y="164"/>
                  </a:lnTo>
                  <a:lnTo>
                    <a:pt x="107" y="164"/>
                  </a:lnTo>
                  <a:lnTo>
                    <a:pt x="107" y="171"/>
                  </a:lnTo>
                  <a:lnTo>
                    <a:pt x="107" y="173"/>
                  </a:lnTo>
                  <a:lnTo>
                    <a:pt x="111" y="183"/>
                  </a:lnTo>
                  <a:lnTo>
                    <a:pt x="115" y="185"/>
                  </a:lnTo>
                  <a:lnTo>
                    <a:pt x="113" y="187"/>
                  </a:lnTo>
                  <a:lnTo>
                    <a:pt x="111" y="189"/>
                  </a:lnTo>
                  <a:lnTo>
                    <a:pt x="96" y="189"/>
                  </a:lnTo>
                  <a:lnTo>
                    <a:pt x="94" y="190"/>
                  </a:lnTo>
                  <a:lnTo>
                    <a:pt x="92" y="189"/>
                  </a:lnTo>
                  <a:lnTo>
                    <a:pt x="90" y="189"/>
                  </a:lnTo>
                  <a:lnTo>
                    <a:pt x="90" y="187"/>
                  </a:lnTo>
                  <a:lnTo>
                    <a:pt x="90" y="187"/>
                  </a:lnTo>
                  <a:lnTo>
                    <a:pt x="92" y="185"/>
                  </a:lnTo>
                  <a:lnTo>
                    <a:pt x="94" y="183"/>
                  </a:lnTo>
                  <a:lnTo>
                    <a:pt x="94" y="181"/>
                  </a:lnTo>
                  <a:lnTo>
                    <a:pt x="92" y="179"/>
                  </a:lnTo>
                  <a:lnTo>
                    <a:pt x="82" y="175"/>
                  </a:lnTo>
                  <a:lnTo>
                    <a:pt x="80" y="173"/>
                  </a:lnTo>
                  <a:lnTo>
                    <a:pt x="75" y="173"/>
                  </a:lnTo>
                  <a:lnTo>
                    <a:pt x="69" y="173"/>
                  </a:lnTo>
                  <a:lnTo>
                    <a:pt x="65" y="171"/>
                  </a:lnTo>
                  <a:lnTo>
                    <a:pt x="63" y="167"/>
                  </a:lnTo>
                  <a:lnTo>
                    <a:pt x="63" y="166"/>
                  </a:lnTo>
                  <a:lnTo>
                    <a:pt x="63" y="164"/>
                  </a:lnTo>
                  <a:lnTo>
                    <a:pt x="63" y="162"/>
                  </a:lnTo>
                  <a:lnTo>
                    <a:pt x="63" y="156"/>
                  </a:lnTo>
                  <a:lnTo>
                    <a:pt x="55" y="142"/>
                  </a:lnTo>
                  <a:lnTo>
                    <a:pt x="57" y="139"/>
                  </a:lnTo>
                  <a:lnTo>
                    <a:pt x="57" y="137"/>
                  </a:lnTo>
                  <a:lnTo>
                    <a:pt x="55" y="135"/>
                  </a:lnTo>
                  <a:lnTo>
                    <a:pt x="50" y="135"/>
                  </a:lnTo>
                  <a:lnTo>
                    <a:pt x="50" y="137"/>
                  </a:lnTo>
                  <a:lnTo>
                    <a:pt x="50" y="137"/>
                  </a:lnTo>
                  <a:lnTo>
                    <a:pt x="50" y="139"/>
                  </a:lnTo>
                  <a:lnTo>
                    <a:pt x="40" y="131"/>
                  </a:lnTo>
                  <a:lnTo>
                    <a:pt x="42" y="131"/>
                  </a:lnTo>
                  <a:lnTo>
                    <a:pt x="42" y="129"/>
                  </a:lnTo>
                  <a:lnTo>
                    <a:pt x="40" y="123"/>
                  </a:lnTo>
                  <a:lnTo>
                    <a:pt x="38" y="121"/>
                  </a:lnTo>
                  <a:lnTo>
                    <a:pt x="32" y="121"/>
                  </a:lnTo>
                  <a:lnTo>
                    <a:pt x="23" y="118"/>
                  </a:lnTo>
                  <a:lnTo>
                    <a:pt x="17" y="114"/>
                  </a:lnTo>
                  <a:lnTo>
                    <a:pt x="5" y="108"/>
                  </a:lnTo>
                  <a:lnTo>
                    <a:pt x="2" y="106"/>
                  </a:lnTo>
                  <a:lnTo>
                    <a:pt x="0" y="102"/>
                  </a:lnTo>
                  <a:lnTo>
                    <a:pt x="2" y="98"/>
                  </a:lnTo>
                  <a:lnTo>
                    <a:pt x="2" y="96"/>
                  </a:lnTo>
                  <a:lnTo>
                    <a:pt x="5" y="96"/>
                  </a:lnTo>
                  <a:lnTo>
                    <a:pt x="5" y="95"/>
                  </a:lnTo>
                  <a:lnTo>
                    <a:pt x="5" y="93"/>
                  </a:lnTo>
                  <a:lnTo>
                    <a:pt x="2" y="93"/>
                  </a:lnTo>
                  <a:lnTo>
                    <a:pt x="7" y="85"/>
                  </a:lnTo>
                  <a:lnTo>
                    <a:pt x="7" y="79"/>
                  </a:lnTo>
                  <a:lnTo>
                    <a:pt x="7" y="75"/>
                  </a:lnTo>
                  <a:lnTo>
                    <a:pt x="7" y="70"/>
                  </a:lnTo>
                  <a:lnTo>
                    <a:pt x="3" y="64"/>
                  </a:lnTo>
                  <a:lnTo>
                    <a:pt x="5" y="62"/>
                  </a:lnTo>
                  <a:lnTo>
                    <a:pt x="7" y="60"/>
                  </a:lnTo>
                  <a:lnTo>
                    <a:pt x="9" y="56"/>
                  </a:lnTo>
                  <a:lnTo>
                    <a:pt x="9" y="50"/>
                  </a:lnTo>
                  <a:lnTo>
                    <a:pt x="9" y="45"/>
                  </a:lnTo>
                  <a:lnTo>
                    <a:pt x="7" y="39"/>
                  </a:lnTo>
                  <a:lnTo>
                    <a:pt x="7" y="33"/>
                  </a:lnTo>
                  <a:lnTo>
                    <a:pt x="15" y="23"/>
                  </a:lnTo>
                  <a:lnTo>
                    <a:pt x="17" y="20"/>
                  </a:lnTo>
                  <a:lnTo>
                    <a:pt x="19" y="18"/>
                  </a:lnTo>
                  <a:lnTo>
                    <a:pt x="19" y="10"/>
                  </a:lnTo>
                  <a:lnTo>
                    <a:pt x="15" y="0"/>
                  </a:lnTo>
                  <a:lnTo>
                    <a:pt x="15" y="0"/>
                  </a:lnTo>
                  <a:lnTo>
                    <a:pt x="23" y="2"/>
                  </a:lnTo>
                  <a:lnTo>
                    <a:pt x="38" y="14"/>
                  </a:lnTo>
                  <a:lnTo>
                    <a:pt x="42" y="20"/>
                  </a:lnTo>
                  <a:lnTo>
                    <a:pt x="53" y="25"/>
                  </a:lnTo>
                  <a:lnTo>
                    <a:pt x="61" y="27"/>
                  </a:lnTo>
                  <a:lnTo>
                    <a:pt x="61" y="25"/>
                  </a:lnTo>
                  <a:lnTo>
                    <a:pt x="61" y="23"/>
                  </a:lnTo>
                  <a:lnTo>
                    <a:pt x="63" y="23"/>
                  </a:lnTo>
                  <a:lnTo>
                    <a:pt x="73" y="23"/>
                  </a:lnTo>
                  <a:lnTo>
                    <a:pt x="80" y="22"/>
                  </a:lnTo>
                  <a:lnTo>
                    <a:pt x="82" y="20"/>
                  </a:lnTo>
                  <a:lnTo>
                    <a:pt x="84" y="20"/>
                  </a:lnTo>
                  <a:lnTo>
                    <a:pt x="96" y="18"/>
                  </a:lnTo>
                  <a:lnTo>
                    <a:pt x="103" y="16"/>
                  </a:lnTo>
                  <a:lnTo>
                    <a:pt x="111" y="20"/>
                  </a:lnTo>
                  <a:lnTo>
                    <a:pt x="113" y="20"/>
                  </a:lnTo>
                  <a:lnTo>
                    <a:pt x="117" y="22"/>
                  </a:lnTo>
                  <a:lnTo>
                    <a:pt x="119" y="33"/>
                  </a:lnTo>
                  <a:lnTo>
                    <a:pt x="115" y="39"/>
                  </a:lnTo>
                  <a:lnTo>
                    <a:pt x="115" y="45"/>
                  </a:lnTo>
                  <a:lnTo>
                    <a:pt x="115" y="47"/>
                  </a:lnTo>
                  <a:lnTo>
                    <a:pt x="113" y="50"/>
                  </a:lnTo>
                  <a:lnTo>
                    <a:pt x="111" y="52"/>
                  </a:lnTo>
                  <a:lnTo>
                    <a:pt x="111" y="60"/>
                  </a:lnTo>
                  <a:lnTo>
                    <a:pt x="113" y="62"/>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73" name="Freeform 6377"/>
            <p:cNvSpPr>
              <a:spLocks/>
            </p:cNvSpPr>
            <p:nvPr/>
          </p:nvSpPr>
          <p:spPr bwMode="auto">
            <a:xfrm>
              <a:off x="6461126" y="2462213"/>
              <a:ext cx="195263" cy="301625"/>
            </a:xfrm>
            <a:custGeom>
              <a:avLst/>
              <a:gdLst>
                <a:gd name="T0" fmla="*/ 109 w 123"/>
                <a:gd name="T1" fmla="*/ 79 h 190"/>
                <a:gd name="T2" fmla="*/ 115 w 123"/>
                <a:gd name="T3" fmla="*/ 83 h 190"/>
                <a:gd name="T4" fmla="*/ 109 w 123"/>
                <a:gd name="T5" fmla="*/ 98 h 190"/>
                <a:gd name="T6" fmla="*/ 98 w 123"/>
                <a:gd name="T7" fmla="*/ 110 h 190"/>
                <a:gd name="T8" fmla="*/ 101 w 123"/>
                <a:gd name="T9" fmla="*/ 119 h 190"/>
                <a:gd name="T10" fmla="*/ 101 w 123"/>
                <a:gd name="T11" fmla="*/ 133 h 190"/>
                <a:gd name="T12" fmla="*/ 109 w 123"/>
                <a:gd name="T13" fmla="*/ 133 h 190"/>
                <a:gd name="T14" fmla="*/ 117 w 123"/>
                <a:gd name="T15" fmla="*/ 125 h 190"/>
                <a:gd name="T16" fmla="*/ 123 w 123"/>
                <a:gd name="T17" fmla="*/ 133 h 190"/>
                <a:gd name="T18" fmla="*/ 115 w 123"/>
                <a:gd name="T19" fmla="*/ 141 h 190"/>
                <a:gd name="T20" fmla="*/ 113 w 123"/>
                <a:gd name="T21" fmla="*/ 148 h 190"/>
                <a:gd name="T22" fmla="*/ 115 w 123"/>
                <a:gd name="T23" fmla="*/ 148 h 190"/>
                <a:gd name="T24" fmla="*/ 115 w 123"/>
                <a:gd name="T25" fmla="*/ 148 h 190"/>
                <a:gd name="T26" fmla="*/ 115 w 123"/>
                <a:gd name="T27" fmla="*/ 150 h 190"/>
                <a:gd name="T28" fmla="*/ 113 w 123"/>
                <a:gd name="T29" fmla="*/ 158 h 190"/>
                <a:gd name="T30" fmla="*/ 107 w 123"/>
                <a:gd name="T31" fmla="*/ 164 h 190"/>
                <a:gd name="T32" fmla="*/ 111 w 123"/>
                <a:gd name="T33" fmla="*/ 183 h 190"/>
                <a:gd name="T34" fmla="*/ 111 w 123"/>
                <a:gd name="T35" fmla="*/ 189 h 190"/>
                <a:gd name="T36" fmla="*/ 92 w 123"/>
                <a:gd name="T37" fmla="*/ 189 h 190"/>
                <a:gd name="T38" fmla="*/ 90 w 123"/>
                <a:gd name="T39" fmla="*/ 187 h 190"/>
                <a:gd name="T40" fmla="*/ 94 w 123"/>
                <a:gd name="T41" fmla="*/ 181 h 190"/>
                <a:gd name="T42" fmla="*/ 80 w 123"/>
                <a:gd name="T43" fmla="*/ 173 h 190"/>
                <a:gd name="T44" fmla="*/ 65 w 123"/>
                <a:gd name="T45" fmla="*/ 171 h 190"/>
                <a:gd name="T46" fmla="*/ 63 w 123"/>
                <a:gd name="T47" fmla="*/ 164 h 190"/>
                <a:gd name="T48" fmla="*/ 55 w 123"/>
                <a:gd name="T49" fmla="*/ 142 h 190"/>
                <a:gd name="T50" fmla="*/ 55 w 123"/>
                <a:gd name="T51" fmla="*/ 135 h 190"/>
                <a:gd name="T52" fmla="*/ 50 w 123"/>
                <a:gd name="T53" fmla="*/ 137 h 190"/>
                <a:gd name="T54" fmla="*/ 42 w 123"/>
                <a:gd name="T55" fmla="*/ 131 h 190"/>
                <a:gd name="T56" fmla="*/ 38 w 123"/>
                <a:gd name="T57" fmla="*/ 121 h 190"/>
                <a:gd name="T58" fmla="*/ 17 w 123"/>
                <a:gd name="T59" fmla="*/ 114 h 190"/>
                <a:gd name="T60" fmla="*/ 0 w 123"/>
                <a:gd name="T61" fmla="*/ 102 h 190"/>
                <a:gd name="T62" fmla="*/ 5 w 123"/>
                <a:gd name="T63" fmla="*/ 96 h 190"/>
                <a:gd name="T64" fmla="*/ 2 w 123"/>
                <a:gd name="T65" fmla="*/ 93 h 190"/>
                <a:gd name="T66" fmla="*/ 7 w 123"/>
                <a:gd name="T67" fmla="*/ 75 h 190"/>
                <a:gd name="T68" fmla="*/ 5 w 123"/>
                <a:gd name="T69" fmla="*/ 62 h 190"/>
                <a:gd name="T70" fmla="*/ 9 w 123"/>
                <a:gd name="T71" fmla="*/ 50 h 190"/>
                <a:gd name="T72" fmla="*/ 7 w 123"/>
                <a:gd name="T73" fmla="*/ 33 h 190"/>
                <a:gd name="T74" fmla="*/ 19 w 123"/>
                <a:gd name="T75" fmla="*/ 18 h 190"/>
                <a:gd name="T76" fmla="*/ 15 w 123"/>
                <a:gd name="T77" fmla="*/ 0 h 190"/>
                <a:gd name="T78" fmla="*/ 42 w 123"/>
                <a:gd name="T79" fmla="*/ 20 h 190"/>
                <a:gd name="T80" fmla="*/ 61 w 123"/>
                <a:gd name="T81" fmla="*/ 25 h 190"/>
                <a:gd name="T82" fmla="*/ 73 w 123"/>
                <a:gd name="T83" fmla="*/ 23 h 190"/>
                <a:gd name="T84" fmla="*/ 84 w 123"/>
                <a:gd name="T85" fmla="*/ 20 h 190"/>
                <a:gd name="T86" fmla="*/ 111 w 123"/>
                <a:gd name="T87" fmla="*/ 20 h 190"/>
                <a:gd name="T88" fmla="*/ 119 w 123"/>
                <a:gd name="T89" fmla="*/ 33 h 190"/>
                <a:gd name="T90" fmla="*/ 115 w 123"/>
                <a:gd name="T91" fmla="*/ 47 h 190"/>
                <a:gd name="T92" fmla="*/ 111 w 123"/>
                <a:gd name="T93" fmla="*/ 6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3" h="190">
                  <a:moveTo>
                    <a:pt x="113" y="62"/>
                  </a:moveTo>
                  <a:lnTo>
                    <a:pt x="111" y="75"/>
                  </a:lnTo>
                  <a:lnTo>
                    <a:pt x="109" y="79"/>
                  </a:lnTo>
                  <a:lnTo>
                    <a:pt x="109" y="81"/>
                  </a:lnTo>
                  <a:lnTo>
                    <a:pt x="111" y="79"/>
                  </a:lnTo>
                  <a:lnTo>
                    <a:pt x="115" y="83"/>
                  </a:lnTo>
                  <a:lnTo>
                    <a:pt x="115" y="85"/>
                  </a:lnTo>
                  <a:lnTo>
                    <a:pt x="113" y="95"/>
                  </a:lnTo>
                  <a:lnTo>
                    <a:pt x="109" y="98"/>
                  </a:lnTo>
                  <a:lnTo>
                    <a:pt x="105" y="98"/>
                  </a:lnTo>
                  <a:lnTo>
                    <a:pt x="103" y="100"/>
                  </a:lnTo>
                  <a:lnTo>
                    <a:pt x="98" y="110"/>
                  </a:lnTo>
                  <a:lnTo>
                    <a:pt x="98" y="112"/>
                  </a:lnTo>
                  <a:lnTo>
                    <a:pt x="100" y="116"/>
                  </a:lnTo>
                  <a:lnTo>
                    <a:pt x="101" y="119"/>
                  </a:lnTo>
                  <a:lnTo>
                    <a:pt x="100" y="121"/>
                  </a:lnTo>
                  <a:lnTo>
                    <a:pt x="100" y="127"/>
                  </a:lnTo>
                  <a:lnTo>
                    <a:pt x="101" y="133"/>
                  </a:lnTo>
                  <a:lnTo>
                    <a:pt x="103" y="135"/>
                  </a:lnTo>
                  <a:lnTo>
                    <a:pt x="105" y="135"/>
                  </a:lnTo>
                  <a:lnTo>
                    <a:pt x="109" y="133"/>
                  </a:lnTo>
                  <a:lnTo>
                    <a:pt x="113" y="125"/>
                  </a:lnTo>
                  <a:lnTo>
                    <a:pt x="113" y="125"/>
                  </a:lnTo>
                  <a:lnTo>
                    <a:pt x="117" y="125"/>
                  </a:lnTo>
                  <a:lnTo>
                    <a:pt x="119" y="127"/>
                  </a:lnTo>
                  <a:lnTo>
                    <a:pt x="123" y="131"/>
                  </a:lnTo>
                  <a:lnTo>
                    <a:pt x="123" y="133"/>
                  </a:lnTo>
                  <a:lnTo>
                    <a:pt x="121" y="137"/>
                  </a:lnTo>
                  <a:lnTo>
                    <a:pt x="119" y="137"/>
                  </a:lnTo>
                  <a:lnTo>
                    <a:pt x="115" y="141"/>
                  </a:lnTo>
                  <a:lnTo>
                    <a:pt x="113" y="142"/>
                  </a:lnTo>
                  <a:lnTo>
                    <a:pt x="111" y="146"/>
                  </a:lnTo>
                  <a:lnTo>
                    <a:pt x="113" y="148"/>
                  </a:lnTo>
                  <a:lnTo>
                    <a:pt x="113" y="148"/>
                  </a:lnTo>
                  <a:lnTo>
                    <a:pt x="113" y="148"/>
                  </a:lnTo>
                  <a:lnTo>
                    <a:pt x="115" y="148"/>
                  </a:lnTo>
                  <a:lnTo>
                    <a:pt x="115" y="148"/>
                  </a:lnTo>
                  <a:lnTo>
                    <a:pt x="115" y="148"/>
                  </a:lnTo>
                  <a:lnTo>
                    <a:pt x="115" y="148"/>
                  </a:lnTo>
                  <a:lnTo>
                    <a:pt x="115" y="148"/>
                  </a:lnTo>
                  <a:lnTo>
                    <a:pt x="115" y="150"/>
                  </a:lnTo>
                  <a:lnTo>
                    <a:pt x="115" y="150"/>
                  </a:lnTo>
                  <a:lnTo>
                    <a:pt x="115" y="152"/>
                  </a:lnTo>
                  <a:lnTo>
                    <a:pt x="115" y="156"/>
                  </a:lnTo>
                  <a:lnTo>
                    <a:pt x="113" y="158"/>
                  </a:lnTo>
                  <a:lnTo>
                    <a:pt x="111" y="160"/>
                  </a:lnTo>
                  <a:lnTo>
                    <a:pt x="109" y="164"/>
                  </a:lnTo>
                  <a:lnTo>
                    <a:pt x="107" y="164"/>
                  </a:lnTo>
                  <a:lnTo>
                    <a:pt x="107" y="171"/>
                  </a:lnTo>
                  <a:lnTo>
                    <a:pt x="107" y="173"/>
                  </a:lnTo>
                  <a:lnTo>
                    <a:pt x="111" y="183"/>
                  </a:lnTo>
                  <a:lnTo>
                    <a:pt x="115" y="185"/>
                  </a:lnTo>
                  <a:lnTo>
                    <a:pt x="113" y="187"/>
                  </a:lnTo>
                  <a:lnTo>
                    <a:pt x="111" y="189"/>
                  </a:lnTo>
                  <a:lnTo>
                    <a:pt x="96" y="189"/>
                  </a:lnTo>
                  <a:lnTo>
                    <a:pt x="94" y="190"/>
                  </a:lnTo>
                  <a:lnTo>
                    <a:pt x="92" y="189"/>
                  </a:lnTo>
                  <a:lnTo>
                    <a:pt x="90" y="189"/>
                  </a:lnTo>
                  <a:lnTo>
                    <a:pt x="90" y="187"/>
                  </a:lnTo>
                  <a:lnTo>
                    <a:pt x="90" y="187"/>
                  </a:lnTo>
                  <a:lnTo>
                    <a:pt x="92" y="185"/>
                  </a:lnTo>
                  <a:lnTo>
                    <a:pt x="94" y="183"/>
                  </a:lnTo>
                  <a:lnTo>
                    <a:pt x="94" y="181"/>
                  </a:lnTo>
                  <a:lnTo>
                    <a:pt x="92" y="179"/>
                  </a:lnTo>
                  <a:lnTo>
                    <a:pt x="82" y="175"/>
                  </a:lnTo>
                  <a:lnTo>
                    <a:pt x="80" y="173"/>
                  </a:lnTo>
                  <a:lnTo>
                    <a:pt x="75" y="173"/>
                  </a:lnTo>
                  <a:lnTo>
                    <a:pt x="69" y="173"/>
                  </a:lnTo>
                  <a:lnTo>
                    <a:pt x="65" y="171"/>
                  </a:lnTo>
                  <a:lnTo>
                    <a:pt x="63" y="167"/>
                  </a:lnTo>
                  <a:lnTo>
                    <a:pt x="63" y="166"/>
                  </a:lnTo>
                  <a:lnTo>
                    <a:pt x="63" y="164"/>
                  </a:lnTo>
                  <a:lnTo>
                    <a:pt x="63" y="162"/>
                  </a:lnTo>
                  <a:lnTo>
                    <a:pt x="63" y="156"/>
                  </a:lnTo>
                  <a:lnTo>
                    <a:pt x="55" y="142"/>
                  </a:lnTo>
                  <a:lnTo>
                    <a:pt x="57" y="139"/>
                  </a:lnTo>
                  <a:lnTo>
                    <a:pt x="57" y="137"/>
                  </a:lnTo>
                  <a:lnTo>
                    <a:pt x="55" y="135"/>
                  </a:lnTo>
                  <a:lnTo>
                    <a:pt x="50" y="135"/>
                  </a:lnTo>
                  <a:lnTo>
                    <a:pt x="50" y="137"/>
                  </a:lnTo>
                  <a:lnTo>
                    <a:pt x="50" y="137"/>
                  </a:lnTo>
                  <a:lnTo>
                    <a:pt x="50" y="139"/>
                  </a:lnTo>
                  <a:lnTo>
                    <a:pt x="40" y="131"/>
                  </a:lnTo>
                  <a:lnTo>
                    <a:pt x="42" y="131"/>
                  </a:lnTo>
                  <a:lnTo>
                    <a:pt x="42" y="129"/>
                  </a:lnTo>
                  <a:lnTo>
                    <a:pt x="40" y="123"/>
                  </a:lnTo>
                  <a:lnTo>
                    <a:pt x="38" y="121"/>
                  </a:lnTo>
                  <a:lnTo>
                    <a:pt x="32" y="121"/>
                  </a:lnTo>
                  <a:lnTo>
                    <a:pt x="23" y="118"/>
                  </a:lnTo>
                  <a:lnTo>
                    <a:pt x="17" y="114"/>
                  </a:lnTo>
                  <a:lnTo>
                    <a:pt x="5" y="108"/>
                  </a:lnTo>
                  <a:lnTo>
                    <a:pt x="2" y="106"/>
                  </a:lnTo>
                  <a:lnTo>
                    <a:pt x="0" y="102"/>
                  </a:lnTo>
                  <a:lnTo>
                    <a:pt x="2" y="98"/>
                  </a:lnTo>
                  <a:lnTo>
                    <a:pt x="2" y="96"/>
                  </a:lnTo>
                  <a:lnTo>
                    <a:pt x="5" y="96"/>
                  </a:lnTo>
                  <a:lnTo>
                    <a:pt x="5" y="95"/>
                  </a:lnTo>
                  <a:lnTo>
                    <a:pt x="5" y="93"/>
                  </a:lnTo>
                  <a:lnTo>
                    <a:pt x="2" y="93"/>
                  </a:lnTo>
                  <a:lnTo>
                    <a:pt x="7" y="85"/>
                  </a:lnTo>
                  <a:lnTo>
                    <a:pt x="7" y="79"/>
                  </a:lnTo>
                  <a:lnTo>
                    <a:pt x="7" y="75"/>
                  </a:lnTo>
                  <a:lnTo>
                    <a:pt x="7" y="70"/>
                  </a:lnTo>
                  <a:lnTo>
                    <a:pt x="3" y="64"/>
                  </a:lnTo>
                  <a:lnTo>
                    <a:pt x="5" y="62"/>
                  </a:lnTo>
                  <a:lnTo>
                    <a:pt x="7" y="60"/>
                  </a:lnTo>
                  <a:lnTo>
                    <a:pt x="9" y="56"/>
                  </a:lnTo>
                  <a:lnTo>
                    <a:pt x="9" y="50"/>
                  </a:lnTo>
                  <a:lnTo>
                    <a:pt x="9" y="45"/>
                  </a:lnTo>
                  <a:lnTo>
                    <a:pt x="7" y="39"/>
                  </a:lnTo>
                  <a:lnTo>
                    <a:pt x="7" y="33"/>
                  </a:lnTo>
                  <a:lnTo>
                    <a:pt x="15" y="23"/>
                  </a:lnTo>
                  <a:lnTo>
                    <a:pt x="17" y="20"/>
                  </a:lnTo>
                  <a:lnTo>
                    <a:pt x="19" y="18"/>
                  </a:lnTo>
                  <a:lnTo>
                    <a:pt x="19" y="10"/>
                  </a:lnTo>
                  <a:lnTo>
                    <a:pt x="15" y="0"/>
                  </a:lnTo>
                  <a:lnTo>
                    <a:pt x="15" y="0"/>
                  </a:lnTo>
                  <a:lnTo>
                    <a:pt x="23" y="2"/>
                  </a:lnTo>
                  <a:lnTo>
                    <a:pt x="38" y="14"/>
                  </a:lnTo>
                  <a:lnTo>
                    <a:pt x="42" y="20"/>
                  </a:lnTo>
                  <a:lnTo>
                    <a:pt x="53" y="25"/>
                  </a:lnTo>
                  <a:lnTo>
                    <a:pt x="61" y="27"/>
                  </a:lnTo>
                  <a:lnTo>
                    <a:pt x="61" y="25"/>
                  </a:lnTo>
                  <a:lnTo>
                    <a:pt x="61" y="23"/>
                  </a:lnTo>
                  <a:lnTo>
                    <a:pt x="63" y="23"/>
                  </a:lnTo>
                  <a:lnTo>
                    <a:pt x="73" y="23"/>
                  </a:lnTo>
                  <a:lnTo>
                    <a:pt x="80" y="22"/>
                  </a:lnTo>
                  <a:lnTo>
                    <a:pt x="82" y="20"/>
                  </a:lnTo>
                  <a:lnTo>
                    <a:pt x="84" y="20"/>
                  </a:lnTo>
                  <a:lnTo>
                    <a:pt x="96" y="18"/>
                  </a:lnTo>
                  <a:lnTo>
                    <a:pt x="103" y="16"/>
                  </a:lnTo>
                  <a:lnTo>
                    <a:pt x="111" y="20"/>
                  </a:lnTo>
                  <a:lnTo>
                    <a:pt x="113" y="20"/>
                  </a:lnTo>
                  <a:lnTo>
                    <a:pt x="117" y="22"/>
                  </a:lnTo>
                  <a:lnTo>
                    <a:pt x="119" y="33"/>
                  </a:lnTo>
                  <a:lnTo>
                    <a:pt x="115" y="39"/>
                  </a:lnTo>
                  <a:lnTo>
                    <a:pt x="115" y="45"/>
                  </a:lnTo>
                  <a:lnTo>
                    <a:pt x="115" y="47"/>
                  </a:lnTo>
                  <a:lnTo>
                    <a:pt x="113" y="50"/>
                  </a:lnTo>
                  <a:lnTo>
                    <a:pt x="111" y="52"/>
                  </a:lnTo>
                  <a:lnTo>
                    <a:pt x="111" y="60"/>
                  </a:lnTo>
                  <a:lnTo>
                    <a:pt x="113" y="6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74" name="Freeform 6378"/>
            <p:cNvSpPr>
              <a:spLocks/>
            </p:cNvSpPr>
            <p:nvPr/>
          </p:nvSpPr>
          <p:spPr bwMode="auto">
            <a:xfrm>
              <a:off x="6848476" y="2992438"/>
              <a:ext cx="33338" cy="55563"/>
            </a:xfrm>
            <a:custGeom>
              <a:avLst/>
              <a:gdLst>
                <a:gd name="T0" fmla="*/ 15 w 21"/>
                <a:gd name="T1" fmla="*/ 14 h 35"/>
                <a:gd name="T2" fmla="*/ 15 w 21"/>
                <a:gd name="T3" fmla="*/ 18 h 35"/>
                <a:gd name="T4" fmla="*/ 21 w 21"/>
                <a:gd name="T5" fmla="*/ 25 h 35"/>
                <a:gd name="T6" fmla="*/ 21 w 21"/>
                <a:gd name="T7" fmla="*/ 33 h 35"/>
                <a:gd name="T8" fmla="*/ 13 w 21"/>
                <a:gd name="T9" fmla="*/ 35 h 35"/>
                <a:gd name="T10" fmla="*/ 13 w 21"/>
                <a:gd name="T11" fmla="*/ 22 h 35"/>
                <a:gd name="T12" fmla="*/ 0 w 21"/>
                <a:gd name="T13" fmla="*/ 2 h 35"/>
                <a:gd name="T14" fmla="*/ 3 w 21"/>
                <a:gd name="T15" fmla="*/ 6 h 35"/>
                <a:gd name="T16" fmla="*/ 5 w 21"/>
                <a:gd name="T17" fmla="*/ 6 h 35"/>
                <a:gd name="T18" fmla="*/ 7 w 21"/>
                <a:gd name="T19" fmla="*/ 6 h 35"/>
                <a:gd name="T20" fmla="*/ 13 w 21"/>
                <a:gd name="T21" fmla="*/ 2 h 35"/>
                <a:gd name="T22" fmla="*/ 13 w 21"/>
                <a:gd name="T23" fmla="*/ 2 h 35"/>
                <a:gd name="T24" fmla="*/ 13 w 21"/>
                <a:gd name="T25" fmla="*/ 0 h 35"/>
                <a:gd name="T26" fmla="*/ 17 w 21"/>
                <a:gd name="T27" fmla="*/ 0 h 35"/>
                <a:gd name="T28" fmla="*/ 17 w 21"/>
                <a:gd name="T29" fmla="*/ 2 h 35"/>
                <a:gd name="T30" fmla="*/ 19 w 21"/>
                <a:gd name="T31" fmla="*/ 4 h 35"/>
                <a:gd name="T32" fmla="*/ 17 w 21"/>
                <a:gd name="T33" fmla="*/ 12 h 35"/>
                <a:gd name="T34" fmla="*/ 15 w 21"/>
                <a:gd name="T35" fmla="*/ 1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35">
                  <a:moveTo>
                    <a:pt x="15" y="14"/>
                  </a:moveTo>
                  <a:lnTo>
                    <a:pt x="15" y="18"/>
                  </a:lnTo>
                  <a:lnTo>
                    <a:pt x="21" y="25"/>
                  </a:lnTo>
                  <a:lnTo>
                    <a:pt x="21" y="33"/>
                  </a:lnTo>
                  <a:lnTo>
                    <a:pt x="13" y="35"/>
                  </a:lnTo>
                  <a:lnTo>
                    <a:pt x="13" y="22"/>
                  </a:lnTo>
                  <a:lnTo>
                    <a:pt x="0" y="2"/>
                  </a:lnTo>
                  <a:lnTo>
                    <a:pt x="3" y="6"/>
                  </a:lnTo>
                  <a:lnTo>
                    <a:pt x="5" y="6"/>
                  </a:lnTo>
                  <a:lnTo>
                    <a:pt x="7" y="6"/>
                  </a:lnTo>
                  <a:lnTo>
                    <a:pt x="13" y="2"/>
                  </a:lnTo>
                  <a:lnTo>
                    <a:pt x="13" y="2"/>
                  </a:lnTo>
                  <a:lnTo>
                    <a:pt x="13" y="0"/>
                  </a:lnTo>
                  <a:lnTo>
                    <a:pt x="17" y="0"/>
                  </a:lnTo>
                  <a:lnTo>
                    <a:pt x="17" y="2"/>
                  </a:lnTo>
                  <a:lnTo>
                    <a:pt x="19" y="4"/>
                  </a:lnTo>
                  <a:lnTo>
                    <a:pt x="17" y="12"/>
                  </a:lnTo>
                  <a:lnTo>
                    <a:pt x="15" y="14"/>
                  </a:lnTo>
                  <a:close/>
                </a:path>
              </a:pathLst>
            </a:custGeom>
            <a:solidFill>
              <a:srgbClr val="91FF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75" name="Freeform 6379"/>
            <p:cNvSpPr>
              <a:spLocks/>
            </p:cNvSpPr>
            <p:nvPr/>
          </p:nvSpPr>
          <p:spPr bwMode="auto">
            <a:xfrm>
              <a:off x="6848476" y="2992438"/>
              <a:ext cx="33338" cy="55563"/>
            </a:xfrm>
            <a:custGeom>
              <a:avLst/>
              <a:gdLst>
                <a:gd name="T0" fmla="*/ 15 w 21"/>
                <a:gd name="T1" fmla="*/ 14 h 35"/>
                <a:gd name="T2" fmla="*/ 15 w 21"/>
                <a:gd name="T3" fmla="*/ 18 h 35"/>
                <a:gd name="T4" fmla="*/ 21 w 21"/>
                <a:gd name="T5" fmla="*/ 25 h 35"/>
                <a:gd name="T6" fmla="*/ 21 w 21"/>
                <a:gd name="T7" fmla="*/ 33 h 35"/>
                <a:gd name="T8" fmla="*/ 13 w 21"/>
                <a:gd name="T9" fmla="*/ 35 h 35"/>
                <a:gd name="T10" fmla="*/ 13 w 21"/>
                <a:gd name="T11" fmla="*/ 22 h 35"/>
                <a:gd name="T12" fmla="*/ 0 w 21"/>
                <a:gd name="T13" fmla="*/ 2 h 35"/>
                <a:gd name="T14" fmla="*/ 3 w 21"/>
                <a:gd name="T15" fmla="*/ 6 h 35"/>
                <a:gd name="T16" fmla="*/ 5 w 21"/>
                <a:gd name="T17" fmla="*/ 6 h 35"/>
                <a:gd name="T18" fmla="*/ 7 w 21"/>
                <a:gd name="T19" fmla="*/ 6 h 35"/>
                <a:gd name="T20" fmla="*/ 13 w 21"/>
                <a:gd name="T21" fmla="*/ 2 h 35"/>
                <a:gd name="T22" fmla="*/ 13 w 21"/>
                <a:gd name="T23" fmla="*/ 2 h 35"/>
                <a:gd name="T24" fmla="*/ 13 w 21"/>
                <a:gd name="T25" fmla="*/ 0 h 35"/>
                <a:gd name="T26" fmla="*/ 17 w 21"/>
                <a:gd name="T27" fmla="*/ 0 h 35"/>
                <a:gd name="T28" fmla="*/ 17 w 21"/>
                <a:gd name="T29" fmla="*/ 2 h 35"/>
                <a:gd name="T30" fmla="*/ 19 w 21"/>
                <a:gd name="T31" fmla="*/ 4 h 35"/>
                <a:gd name="T32" fmla="*/ 17 w 21"/>
                <a:gd name="T33" fmla="*/ 12 h 35"/>
                <a:gd name="T34" fmla="*/ 15 w 21"/>
                <a:gd name="T35" fmla="*/ 1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35">
                  <a:moveTo>
                    <a:pt x="15" y="14"/>
                  </a:moveTo>
                  <a:lnTo>
                    <a:pt x="15" y="18"/>
                  </a:lnTo>
                  <a:lnTo>
                    <a:pt x="21" y="25"/>
                  </a:lnTo>
                  <a:lnTo>
                    <a:pt x="21" y="33"/>
                  </a:lnTo>
                  <a:lnTo>
                    <a:pt x="13" y="35"/>
                  </a:lnTo>
                  <a:lnTo>
                    <a:pt x="13" y="22"/>
                  </a:lnTo>
                  <a:lnTo>
                    <a:pt x="0" y="2"/>
                  </a:lnTo>
                  <a:lnTo>
                    <a:pt x="3" y="6"/>
                  </a:lnTo>
                  <a:lnTo>
                    <a:pt x="5" y="6"/>
                  </a:lnTo>
                  <a:lnTo>
                    <a:pt x="7" y="6"/>
                  </a:lnTo>
                  <a:lnTo>
                    <a:pt x="13" y="2"/>
                  </a:lnTo>
                  <a:lnTo>
                    <a:pt x="13" y="2"/>
                  </a:lnTo>
                  <a:lnTo>
                    <a:pt x="13" y="0"/>
                  </a:lnTo>
                  <a:lnTo>
                    <a:pt x="17" y="0"/>
                  </a:lnTo>
                  <a:lnTo>
                    <a:pt x="17" y="2"/>
                  </a:lnTo>
                  <a:lnTo>
                    <a:pt x="19" y="4"/>
                  </a:lnTo>
                  <a:lnTo>
                    <a:pt x="17" y="12"/>
                  </a:lnTo>
                  <a:lnTo>
                    <a:pt x="15" y="1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76" name="Freeform 6380"/>
            <p:cNvSpPr>
              <a:spLocks noEditPoints="1"/>
            </p:cNvSpPr>
            <p:nvPr/>
          </p:nvSpPr>
          <p:spPr bwMode="auto">
            <a:xfrm>
              <a:off x="5646738" y="1743075"/>
              <a:ext cx="642938" cy="250825"/>
            </a:xfrm>
            <a:custGeom>
              <a:avLst/>
              <a:gdLst>
                <a:gd name="T0" fmla="*/ 0 w 405"/>
                <a:gd name="T1" fmla="*/ 8 h 158"/>
                <a:gd name="T2" fmla="*/ 4 w 405"/>
                <a:gd name="T3" fmla="*/ 0 h 158"/>
                <a:gd name="T4" fmla="*/ 6 w 405"/>
                <a:gd name="T5" fmla="*/ 2 h 158"/>
                <a:gd name="T6" fmla="*/ 186 w 405"/>
                <a:gd name="T7" fmla="*/ 16 h 158"/>
                <a:gd name="T8" fmla="*/ 184 w 405"/>
                <a:gd name="T9" fmla="*/ 16 h 158"/>
                <a:gd name="T10" fmla="*/ 182 w 405"/>
                <a:gd name="T11" fmla="*/ 14 h 158"/>
                <a:gd name="T12" fmla="*/ 169 w 405"/>
                <a:gd name="T13" fmla="*/ 24 h 158"/>
                <a:gd name="T14" fmla="*/ 163 w 405"/>
                <a:gd name="T15" fmla="*/ 33 h 158"/>
                <a:gd name="T16" fmla="*/ 150 w 405"/>
                <a:gd name="T17" fmla="*/ 29 h 158"/>
                <a:gd name="T18" fmla="*/ 138 w 405"/>
                <a:gd name="T19" fmla="*/ 25 h 158"/>
                <a:gd name="T20" fmla="*/ 123 w 405"/>
                <a:gd name="T21" fmla="*/ 31 h 158"/>
                <a:gd name="T22" fmla="*/ 111 w 405"/>
                <a:gd name="T23" fmla="*/ 37 h 158"/>
                <a:gd name="T24" fmla="*/ 107 w 405"/>
                <a:gd name="T25" fmla="*/ 35 h 158"/>
                <a:gd name="T26" fmla="*/ 105 w 405"/>
                <a:gd name="T27" fmla="*/ 22 h 158"/>
                <a:gd name="T28" fmla="*/ 125 w 405"/>
                <a:gd name="T29" fmla="*/ 6 h 158"/>
                <a:gd name="T30" fmla="*/ 132 w 405"/>
                <a:gd name="T31" fmla="*/ 6 h 158"/>
                <a:gd name="T32" fmla="*/ 138 w 405"/>
                <a:gd name="T33" fmla="*/ 4 h 158"/>
                <a:gd name="T34" fmla="*/ 150 w 405"/>
                <a:gd name="T35" fmla="*/ 6 h 158"/>
                <a:gd name="T36" fmla="*/ 165 w 405"/>
                <a:gd name="T37" fmla="*/ 8 h 158"/>
                <a:gd name="T38" fmla="*/ 167 w 405"/>
                <a:gd name="T39" fmla="*/ 6 h 158"/>
                <a:gd name="T40" fmla="*/ 180 w 405"/>
                <a:gd name="T41" fmla="*/ 2 h 158"/>
                <a:gd name="T42" fmla="*/ 190 w 405"/>
                <a:gd name="T43" fmla="*/ 10 h 158"/>
                <a:gd name="T44" fmla="*/ 186 w 405"/>
                <a:gd name="T45" fmla="*/ 16 h 158"/>
                <a:gd name="T46" fmla="*/ 376 w 405"/>
                <a:gd name="T47" fmla="*/ 62 h 158"/>
                <a:gd name="T48" fmla="*/ 382 w 405"/>
                <a:gd name="T49" fmla="*/ 68 h 158"/>
                <a:gd name="T50" fmla="*/ 392 w 405"/>
                <a:gd name="T51" fmla="*/ 73 h 158"/>
                <a:gd name="T52" fmla="*/ 394 w 405"/>
                <a:gd name="T53" fmla="*/ 79 h 158"/>
                <a:gd name="T54" fmla="*/ 399 w 405"/>
                <a:gd name="T55" fmla="*/ 85 h 158"/>
                <a:gd name="T56" fmla="*/ 401 w 405"/>
                <a:gd name="T57" fmla="*/ 85 h 158"/>
                <a:gd name="T58" fmla="*/ 405 w 405"/>
                <a:gd name="T59" fmla="*/ 100 h 158"/>
                <a:gd name="T60" fmla="*/ 401 w 405"/>
                <a:gd name="T61" fmla="*/ 114 h 158"/>
                <a:gd name="T62" fmla="*/ 397 w 405"/>
                <a:gd name="T63" fmla="*/ 119 h 158"/>
                <a:gd name="T64" fmla="*/ 382 w 405"/>
                <a:gd name="T65" fmla="*/ 129 h 158"/>
                <a:gd name="T66" fmla="*/ 376 w 405"/>
                <a:gd name="T67" fmla="*/ 133 h 158"/>
                <a:gd name="T68" fmla="*/ 371 w 405"/>
                <a:gd name="T69" fmla="*/ 133 h 158"/>
                <a:gd name="T70" fmla="*/ 357 w 405"/>
                <a:gd name="T71" fmla="*/ 154 h 158"/>
                <a:gd name="T72" fmla="*/ 353 w 405"/>
                <a:gd name="T73" fmla="*/ 156 h 158"/>
                <a:gd name="T74" fmla="*/ 344 w 405"/>
                <a:gd name="T75" fmla="*/ 158 h 158"/>
                <a:gd name="T76" fmla="*/ 323 w 405"/>
                <a:gd name="T77" fmla="*/ 158 h 158"/>
                <a:gd name="T78" fmla="*/ 309 w 405"/>
                <a:gd name="T79" fmla="*/ 158 h 158"/>
                <a:gd name="T80" fmla="*/ 301 w 405"/>
                <a:gd name="T81" fmla="*/ 146 h 158"/>
                <a:gd name="T82" fmla="*/ 286 w 405"/>
                <a:gd name="T83" fmla="*/ 133 h 158"/>
                <a:gd name="T84" fmla="*/ 284 w 405"/>
                <a:gd name="T85" fmla="*/ 125 h 158"/>
                <a:gd name="T86" fmla="*/ 275 w 405"/>
                <a:gd name="T87" fmla="*/ 121 h 158"/>
                <a:gd name="T88" fmla="*/ 273 w 405"/>
                <a:gd name="T89" fmla="*/ 104 h 158"/>
                <a:gd name="T90" fmla="*/ 271 w 405"/>
                <a:gd name="T91" fmla="*/ 91 h 158"/>
                <a:gd name="T92" fmla="*/ 263 w 405"/>
                <a:gd name="T93" fmla="*/ 81 h 158"/>
                <a:gd name="T94" fmla="*/ 257 w 405"/>
                <a:gd name="T95" fmla="*/ 68 h 158"/>
                <a:gd name="T96" fmla="*/ 259 w 405"/>
                <a:gd name="T97" fmla="*/ 52 h 158"/>
                <a:gd name="T98" fmla="*/ 271 w 405"/>
                <a:gd name="T99" fmla="*/ 43 h 158"/>
                <a:gd name="T100" fmla="*/ 288 w 405"/>
                <a:gd name="T101" fmla="*/ 39 h 158"/>
                <a:gd name="T102" fmla="*/ 299 w 405"/>
                <a:gd name="T103" fmla="*/ 33 h 158"/>
                <a:gd name="T104" fmla="*/ 317 w 405"/>
                <a:gd name="T105" fmla="*/ 39 h 158"/>
                <a:gd name="T106" fmla="*/ 346 w 405"/>
                <a:gd name="T107" fmla="*/ 41 h 158"/>
                <a:gd name="T108" fmla="*/ 355 w 405"/>
                <a:gd name="T109" fmla="*/ 45 h 158"/>
                <a:gd name="T110" fmla="*/ 357 w 405"/>
                <a:gd name="T111" fmla="*/ 47 h 158"/>
                <a:gd name="T112" fmla="*/ 359 w 405"/>
                <a:gd name="T113" fmla="*/ 52 h 158"/>
                <a:gd name="T114" fmla="*/ 361 w 405"/>
                <a:gd name="T115" fmla="*/ 56 h 158"/>
                <a:gd name="T116" fmla="*/ 361 w 405"/>
                <a:gd name="T117" fmla="*/ 58 h 158"/>
                <a:gd name="T118" fmla="*/ 365 w 405"/>
                <a:gd name="T119" fmla="*/ 60 h 158"/>
                <a:gd name="T120" fmla="*/ 372 w 405"/>
                <a:gd name="T121" fmla="*/ 5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5" h="158">
                  <a:moveTo>
                    <a:pt x="2" y="8"/>
                  </a:moveTo>
                  <a:lnTo>
                    <a:pt x="0" y="8"/>
                  </a:lnTo>
                  <a:lnTo>
                    <a:pt x="0" y="6"/>
                  </a:lnTo>
                  <a:lnTo>
                    <a:pt x="4" y="0"/>
                  </a:lnTo>
                  <a:lnTo>
                    <a:pt x="6" y="0"/>
                  </a:lnTo>
                  <a:lnTo>
                    <a:pt x="6" y="2"/>
                  </a:lnTo>
                  <a:lnTo>
                    <a:pt x="2" y="8"/>
                  </a:lnTo>
                  <a:close/>
                  <a:moveTo>
                    <a:pt x="186" y="16"/>
                  </a:moveTo>
                  <a:lnTo>
                    <a:pt x="186" y="16"/>
                  </a:lnTo>
                  <a:lnTo>
                    <a:pt x="184" y="16"/>
                  </a:lnTo>
                  <a:lnTo>
                    <a:pt x="184" y="14"/>
                  </a:lnTo>
                  <a:lnTo>
                    <a:pt x="182" y="14"/>
                  </a:lnTo>
                  <a:lnTo>
                    <a:pt x="177" y="18"/>
                  </a:lnTo>
                  <a:lnTo>
                    <a:pt x="169" y="24"/>
                  </a:lnTo>
                  <a:lnTo>
                    <a:pt x="167" y="29"/>
                  </a:lnTo>
                  <a:lnTo>
                    <a:pt x="163" y="33"/>
                  </a:lnTo>
                  <a:lnTo>
                    <a:pt x="157" y="31"/>
                  </a:lnTo>
                  <a:lnTo>
                    <a:pt x="150" y="29"/>
                  </a:lnTo>
                  <a:lnTo>
                    <a:pt x="142" y="25"/>
                  </a:lnTo>
                  <a:lnTo>
                    <a:pt x="138" y="25"/>
                  </a:lnTo>
                  <a:lnTo>
                    <a:pt x="130" y="27"/>
                  </a:lnTo>
                  <a:lnTo>
                    <a:pt x="123" y="31"/>
                  </a:lnTo>
                  <a:lnTo>
                    <a:pt x="111" y="37"/>
                  </a:lnTo>
                  <a:lnTo>
                    <a:pt x="111" y="37"/>
                  </a:lnTo>
                  <a:lnTo>
                    <a:pt x="109" y="39"/>
                  </a:lnTo>
                  <a:lnTo>
                    <a:pt x="107" y="35"/>
                  </a:lnTo>
                  <a:lnTo>
                    <a:pt x="105" y="29"/>
                  </a:lnTo>
                  <a:lnTo>
                    <a:pt x="105" y="22"/>
                  </a:lnTo>
                  <a:lnTo>
                    <a:pt x="115" y="14"/>
                  </a:lnTo>
                  <a:lnTo>
                    <a:pt x="125" y="6"/>
                  </a:lnTo>
                  <a:lnTo>
                    <a:pt x="127" y="6"/>
                  </a:lnTo>
                  <a:lnTo>
                    <a:pt x="132" y="6"/>
                  </a:lnTo>
                  <a:lnTo>
                    <a:pt x="136" y="6"/>
                  </a:lnTo>
                  <a:lnTo>
                    <a:pt x="138" y="4"/>
                  </a:lnTo>
                  <a:lnTo>
                    <a:pt x="142" y="4"/>
                  </a:lnTo>
                  <a:lnTo>
                    <a:pt x="150" y="6"/>
                  </a:lnTo>
                  <a:lnTo>
                    <a:pt x="161" y="8"/>
                  </a:lnTo>
                  <a:lnTo>
                    <a:pt x="165" y="8"/>
                  </a:lnTo>
                  <a:lnTo>
                    <a:pt x="165" y="8"/>
                  </a:lnTo>
                  <a:lnTo>
                    <a:pt x="167" y="6"/>
                  </a:lnTo>
                  <a:lnTo>
                    <a:pt x="177" y="0"/>
                  </a:lnTo>
                  <a:lnTo>
                    <a:pt x="180" y="2"/>
                  </a:lnTo>
                  <a:lnTo>
                    <a:pt x="188" y="6"/>
                  </a:lnTo>
                  <a:lnTo>
                    <a:pt x="190" y="10"/>
                  </a:lnTo>
                  <a:lnTo>
                    <a:pt x="188" y="16"/>
                  </a:lnTo>
                  <a:lnTo>
                    <a:pt x="186" y="16"/>
                  </a:lnTo>
                  <a:close/>
                  <a:moveTo>
                    <a:pt x="374" y="58"/>
                  </a:moveTo>
                  <a:lnTo>
                    <a:pt x="376" y="62"/>
                  </a:lnTo>
                  <a:lnTo>
                    <a:pt x="380" y="64"/>
                  </a:lnTo>
                  <a:lnTo>
                    <a:pt x="382" y="68"/>
                  </a:lnTo>
                  <a:lnTo>
                    <a:pt x="384" y="72"/>
                  </a:lnTo>
                  <a:lnTo>
                    <a:pt x="392" y="73"/>
                  </a:lnTo>
                  <a:lnTo>
                    <a:pt x="394" y="77"/>
                  </a:lnTo>
                  <a:lnTo>
                    <a:pt x="394" y="79"/>
                  </a:lnTo>
                  <a:lnTo>
                    <a:pt x="397" y="85"/>
                  </a:lnTo>
                  <a:lnTo>
                    <a:pt x="399" y="85"/>
                  </a:lnTo>
                  <a:lnTo>
                    <a:pt x="401" y="85"/>
                  </a:lnTo>
                  <a:lnTo>
                    <a:pt x="401" y="85"/>
                  </a:lnTo>
                  <a:lnTo>
                    <a:pt x="403" y="91"/>
                  </a:lnTo>
                  <a:lnTo>
                    <a:pt x="405" y="100"/>
                  </a:lnTo>
                  <a:lnTo>
                    <a:pt x="399" y="110"/>
                  </a:lnTo>
                  <a:lnTo>
                    <a:pt x="401" y="114"/>
                  </a:lnTo>
                  <a:lnTo>
                    <a:pt x="399" y="116"/>
                  </a:lnTo>
                  <a:lnTo>
                    <a:pt x="397" y="119"/>
                  </a:lnTo>
                  <a:lnTo>
                    <a:pt x="394" y="123"/>
                  </a:lnTo>
                  <a:lnTo>
                    <a:pt x="382" y="129"/>
                  </a:lnTo>
                  <a:lnTo>
                    <a:pt x="378" y="131"/>
                  </a:lnTo>
                  <a:lnTo>
                    <a:pt x="376" y="133"/>
                  </a:lnTo>
                  <a:lnTo>
                    <a:pt x="372" y="133"/>
                  </a:lnTo>
                  <a:lnTo>
                    <a:pt x="371" y="133"/>
                  </a:lnTo>
                  <a:lnTo>
                    <a:pt x="367" y="137"/>
                  </a:lnTo>
                  <a:lnTo>
                    <a:pt x="357" y="154"/>
                  </a:lnTo>
                  <a:lnTo>
                    <a:pt x="355" y="156"/>
                  </a:lnTo>
                  <a:lnTo>
                    <a:pt x="353" y="156"/>
                  </a:lnTo>
                  <a:lnTo>
                    <a:pt x="347" y="156"/>
                  </a:lnTo>
                  <a:lnTo>
                    <a:pt x="344" y="158"/>
                  </a:lnTo>
                  <a:lnTo>
                    <a:pt x="334" y="156"/>
                  </a:lnTo>
                  <a:lnTo>
                    <a:pt x="323" y="158"/>
                  </a:lnTo>
                  <a:lnTo>
                    <a:pt x="317" y="158"/>
                  </a:lnTo>
                  <a:lnTo>
                    <a:pt x="309" y="158"/>
                  </a:lnTo>
                  <a:lnTo>
                    <a:pt x="305" y="150"/>
                  </a:lnTo>
                  <a:lnTo>
                    <a:pt x="301" y="146"/>
                  </a:lnTo>
                  <a:lnTo>
                    <a:pt x="296" y="141"/>
                  </a:lnTo>
                  <a:lnTo>
                    <a:pt x="286" y="133"/>
                  </a:lnTo>
                  <a:lnTo>
                    <a:pt x="282" y="127"/>
                  </a:lnTo>
                  <a:lnTo>
                    <a:pt x="284" y="125"/>
                  </a:lnTo>
                  <a:lnTo>
                    <a:pt x="282" y="125"/>
                  </a:lnTo>
                  <a:lnTo>
                    <a:pt x="275" y="121"/>
                  </a:lnTo>
                  <a:lnTo>
                    <a:pt x="273" y="110"/>
                  </a:lnTo>
                  <a:lnTo>
                    <a:pt x="273" y="104"/>
                  </a:lnTo>
                  <a:lnTo>
                    <a:pt x="273" y="95"/>
                  </a:lnTo>
                  <a:lnTo>
                    <a:pt x="271" y="91"/>
                  </a:lnTo>
                  <a:lnTo>
                    <a:pt x="267" y="85"/>
                  </a:lnTo>
                  <a:lnTo>
                    <a:pt x="263" y="81"/>
                  </a:lnTo>
                  <a:lnTo>
                    <a:pt x="257" y="72"/>
                  </a:lnTo>
                  <a:lnTo>
                    <a:pt x="257" y="68"/>
                  </a:lnTo>
                  <a:lnTo>
                    <a:pt x="257" y="56"/>
                  </a:lnTo>
                  <a:lnTo>
                    <a:pt x="259" y="52"/>
                  </a:lnTo>
                  <a:lnTo>
                    <a:pt x="267" y="45"/>
                  </a:lnTo>
                  <a:lnTo>
                    <a:pt x="271" y="43"/>
                  </a:lnTo>
                  <a:lnTo>
                    <a:pt x="284" y="43"/>
                  </a:lnTo>
                  <a:lnTo>
                    <a:pt x="288" y="39"/>
                  </a:lnTo>
                  <a:lnTo>
                    <a:pt x="296" y="33"/>
                  </a:lnTo>
                  <a:lnTo>
                    <a:pt x="299" y="33"/>
                  </a:lnTo>
                  <a:lnTo>
                    <a:pt x="309" y="35"/>
                  </a:lnTo>
                  <a:lnTo>
                    <a:pt x="317" y="39"/>
                  </a:lnTo>
                  <a:lnTo>
                    <a:pt x="340" y="41"/>
                  </a:lnTo>
                  <a:lnTo>
                    <a:pt x="346" y="41"/>
                  </a:lnTo>
                  <a:lnTo>
                    <a:pt x="349" y="41"/>
                  </a:lnTo>
                  <a:lnTo>
                    <a:pt x="355" y="45"/>
                  </a:lnTo>
                  <a:lnTo>
                    <a:pt x="357" y="45"/>
                  </a:lnTo>
                  <a:lnTo>
                    <a:pt x="357" y="47"/>
                  </a:lnTo>
                  <a:lnTo>
                    <a:pt x="357" y="50"/>
                  </a:lnTo>
                  <a:lnTo>
                    <a:pt x="359" y="52"/>
                  </a:lnTo>
                  <a:lnTo>
                    <a:pt x="361" y="54"/>
                  </a:lnTo>
                  <a:lnTo>
                    <a:pt x="361" y="56"/>
                  </a:lnTo>
                  <a:lnTo>
                    <a:pt x="361" y="56"/>
                  </a:lnTo>
                  <a:lnTo>
                    <a:pt x="361" y="58"/>
                  </a:lnTo>
                  <a:lnTo>
                    <a:pt x="363" y="60"/>
                  </a:lnTo>
                  <a:lnTo>
                    <a:pt x="365" y="60"/>
                  </a:lnTo>
                  <a:lnTo>
                    <a:pt x="369" y="56"/>
                  </a:lnTo>
                  <a:lnTo>
                    <a:pt x="372" y="56"/>
                  </a:lnTo>
                  <a:lnTo>
                    <a:pt x="374" y="58"/>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77" name="Freeform 6381"/>
            <p:cNvSpPr>
              <a:spLocks noEditPoints="1"/>
            </p:cNvSpPr>
            <p:nvPr/>
          </p:nvSpPr>
          <p:spPr bwMode="auto">
            <a:xfrm>
              <a:off x="5646738" y="1743075"/>
              <a:ext cx="642938" cy="250825"/>
            </a:xfrm>
            <a:custGeom>
              <a:avLst/>
              <a:gdLst>
                <a:gd name="T0" fmla="*/ 0 w 405"/>
                <a:gd name="T1" fmla="*/ 8 h 158"/>
                <a:gd name="T2" fmla="*/ 4 w 405"/>
                <a:gd name="T3" fmla="*/ 0 h 158"/>
                <a:gd name="T4" fmla="*/ 6 w 405"/>
                <a:gd name="T5" fmla="*/ 2 h 158"/>
                <a:gd name="T6" fmla="*/ 186 w 405"/>
                <a:gd name="T7" fmla="*/ 16 h 158"/>
                <a:gd name="T8" fmla="*/ 184 w 405"/>
                <a:gd name="T9" fmla="*/ 16 h 158"/>
                <a:gd name="T10" fmla="*/ 182 w 405"/>
                <a:gd name="T11" fmla="*/ 14 h 158"/>
                <a:gd name="T12" fmla="*/ 169 w 405"/>
                <a:gd name="T13" fmla="*/ 24 h 158"/>
                <a:gd name="T14" fmla="*/ 163 w 405"/>
                <a:gd name="T15" fmla="*/ 33 h 158"/>
                <a:gd name="T16" fmla="*/ 150 w 405"/>
                <a:gd name="T17" fmla="*/ 29 h 158"/>
                <a:gd name="T18" fmla="*/ 138 w 405"/>
                <a:gd name="T19" fmla="*/ 25 h 158"/>
                <a:gd name="T20" fmla="*/ 123 w 405"/>
                <a:gd name="T21" fmla="*/ 31 h 158"/>
                <a:gd name="T22" fmla="*/ 111 w 405"/>
                <a:gd name="T23" fmla="*/ 37 h 158"/>
                <a:gd name="T24" fmla="*/ 107 w 405"/>
                <a:gd name="T25" fmla="*/ 35 h 158"/>
                <a:gd name="T26" fmla="*/ 105 w 405"/>
                <a:gd name="T27" fmla="*/ 22 h 158"/>
                <a:gd name="T28" fmla="*/ 125 w 405"/>
                <a:gd name="T29" fmla="*/ 6 h 158"/>
                <a:gd name="T30" fmla="*/ 132 w 405"/>
                <a:gd name="T31" fmla="*/ 6 h 158"/>
                <a:gd name="T32" fmla="*/ 138 w 405"/>
                <a:gd name="T33" fmla="*/ 4 h 158"/>
                <a:gd name="T34" fmla="*/ 150 w 405"/>
                <a:gd name="T35" fmla="*/ 6 h 158"/>
                <a:gd name="T36" fmla="*/ 165 w 405"/>
                <a:gd name="T37" fmla="*/ 8 h 158"/>
                <a:gd name="T38" fmla="*/ 167 w 405"/>
                <a:gd name="T39" fmla="*/ 6 h 158"/>
                <a:gd name="T40" fmla="*/ 180 w 405"/>
                <a:gd name="T41" fmla="*/ 2 h 158"/>
                <a:gd name="T42" fmla="*/ 190 w 405"/>
                <a:gd name="T43" fmla="*/ 10 h 158"/>
                <a:gd name="T44" fmla="*/ 186 w 405"/>
                <a:gd name="T45" fmla="*/ 16 h 158"/>
                <a:gd name="T46" fmla="*/ 376 w 405"/>
                <a:gd name="T47" fmla="*/ 62 h 158"/>
                <a:gd name="T48" fmla="*/ 382 w 405"/>
                <a:gd name="T49" fmla="*/ 68 h 158"/>
                <a:gd name="T50" fmla="*/ 392 w 405"/>
                <a:gd name="T51" fmla="*/ 73 h 158"/>
                <a:gd name="T52" fmla="*/ 394 w 405"/>
                <a:gd name="T53" fmla="*/ 79 h 158"/>
                <a:gd name="T54" fmla="*/ 399 w 405"/>
                <a:gd name="T55" fmla="*/ 85 h 158"/>
                <a:gd name="T56" fmla="*/ 401 w 405"/>
                <a:gd name="T57" fmla="*/ 85 h 158"/>
                <a:gd name="T58" fmla="*/ 405 w 405"/>
                <a:gd name="T59" fmla="*/ 100 h 158"/>
                <a:gd name="T60" fmla="*/ 401 w 405"/>
                <a:gd name="T61" fmla="*/ 114 h 158"/>
                <a:gd name="T62" fmla="*/ 397 w 405"/>
                <a:gd name="T63" fmla="*/ 119 h 158"/>
                <a:gd name="T64" fmla="*/ 382 w 405"/>
                <a:gd name="T65" fmla="*/ 129 h 158"/>
                <a:gd name="T66" fmla="*/ 376 w 405"/>
                <a:gd name="T67" fmla="*/ 133 h 158"/>
                <a:gd name="T68" fmla="*/ 371 w 405"/>
                <a:gd name="T69" fmla="*/ 133 h 158"/>
                <a:gd name="T70" fmla="*/ 357 w 405"/>
                <a:gd name="T71" fmla="*/ 154 h 158"/>
                <a:gd name="T72" fmla="*/ 353 w 405"/>
                <a:gd name="T73" fmla="*/ 156 h 158"/>
                <a:gd name="T74" fmla="*/ 344 w 405"/>
                <a:gd name="T75" fmla="*/ 158 h 158"/>
                <a:gd name="T76" fmla="*/ 323 w 405"/>
                <a:gd name="T77" fmla="*/ 158 h 158"/>
                <a:gd name="T78" fmla="*/ 309 w 405"/>
                <a:gd name="T79" fmla="*/ 158 h 158"/>
                <a:gd name="T80" fmla="*/ 301 w 405"/>
                <a:gd name="T81" fmla="*/ 146 h 158"/>
                <a:gd name="T82" fmla="*/ 286 w 405"/>
                <a:gd name="T83" fmla="*/ 133 h 158"/>
                <a:gd name="T84" fmla="*/ 284 w 405"/>
                <a:gd name="T85" fmla="*/ 125 h 158"/>
                <a:gd name="T86" fmla="*/ 275 w 405"/>
                <a:gd name="T87" fmla="*/ 121 h 158"/>
                <a:gd name="T88" fmla="*/ 273 w 405"/>
                <a:gd name="T89" fmla="*/ 104 h 158"/>
                <a:gd name="T90" fmla="*/ 271 w 405"/>
                <a:gd name="T91" fmla="*/ 91 h 158"/>
                <a:gd name="T92" fmla="*/ 263 w 405"/>
                <a:gd name="T93" fmla="*/ 81 h 158"/>
                <a:gd name="T94" fmla="*/ 257 w 405"/>
                <a:gd name="T95" fmla="*/ 68 h 158"/>
                <a:gd name="T96" fmla="*/ 259 w 405"/>
                <a:gd name="T97" fmla="*/ 52 h 158"/>
                <a:gd name="T98" fmla="*/ 271 w 405"/>
                <a:gd name="T99" fmla="*/ 43 h 158"/>
                <a:gd name="T100" fmla="*/ 288 w 405"/>
                <a:gd name="T101" fmla="*/ 39 h 158"/>
                <a:gd name="T102" fmla="*/ 299 w 405"/>
                <a:gd name="T103" fmla="*/ 33 h 158"/>
                <a:gd name="T104" fmla="*/ 317 w 405"/>
                <a:gd name="T105" fmla="*/ 39 h 158"/>
                <a:gd name="T106" fmla="*/ 346 w 405"/>
                <a:gd name="T107" fmla="*/ 41 h 158"/>
                <a:gd name="T108" fmla="*/ 355 w 405"/>
                <a:gd name="T109" fmla="*/ 45 h 158"/>
                <a:gd name="T110" fmla="*/ 357 w 405"/>
                <a:gd name="T111" fmla="*/ 47 h 158"/>
                <a:gd name="T112" fmla="*/ 359 w 405"/>
                <a:gd name="T113" fmla="*/ 52 h 158"/>
                <a:gd name="T114" fmla="*/ 361 w 405"/>
                <a:gd name="T115" fmla="*/ 56 h 158"/>
                <a:gd name="T116" fmla="*/ 361 w 405"/>
                <a:gd name="T117" fmla="*/ 58 h 158"/>
                <a:gd name="T118" fmla="*/ 365 w 405"/>
                <a:gd name="T119" fmla="*/ 60 h 158"/>
                <a:gd name="T120" fmla="*/ 372 w 405"/>
                <a:gd name="T121" fmla="*/ 5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5" h="158">
                  <a:moveTo>
                    <a:pt x="2" y="8"/>
                  </a:moveTo>
                  <a:lnTo>
                    <a:pt x="0" y="8"/>
                  </a:lnTo>
                  <a:lnTo>
                    <a:pt x="0" y="6"/>
                  </a:lnTo>
                  <a:lnTo>
                    <a:pt x="4" y="0"/>
                  </a:lnTo>
                  <a:lnTo>
                    <a:pt x="6" y="0"/>
                  </a:lnTo>
                  <a:lnTo>
                    <a:pt x="6" y="2"/>
                  </a:lnTo>
                  <a:lnTo>
                    <a:pt x="2" y="8"/>
                  </a:lnTo>
                  <a:moveTo>
                    <a:pt x="186" y="16"/>
                  </a:moveTo>
                  <a:lnTo>
                    <a:pt x="186" y="16"/>
                  </a:lnTo>
                  <a:lnTo>
                    <a:pt x="184" y="16"/>
                  </a:lnTo>
                  <a:lnTo>
                    <a:pt x="184" y="14"/>
                  </a:lnTo>
                  <a:lnTo>
                    <a:pt x="182" y="14"/>
                  </a:lnTo>
                  <a:lnTo>
                    <a:pt x="177" y="18"/>
                  </a:lnTo>
                  <a:lnTo>
                    <a:pt x="169" y="24"/>
                  </a:lnTo>
                  <a:lnTo>
                    <a:pt x="167" y="29"/>
                  </a:lnTo>
                  <a:lnTo>
                    <a:pt x="163" y="33"/>
                  </a:lnTo>
                  <a:lnTo>
                    <a:pt x="157" y="31"/>
                  </a:lnTo>
                  <a:lnTo>
                    <a:pt x="150" y="29"/>
                  </a:lnTo>
                  <a:lnTo>
                    <a:pt x="142" y="25"/>
                  </a:lnTo>
                  <a:lnTo>
                    <a:pt x="138" y="25"/>
                  </a:lnTo>
                  <a:lnTo>
                    <a:pt x="130" y="27"/>
                  </a:lnTo>
                  <a:lnTo>
                    <a:pt x="123" y="31"/>
                  </a:lnTo>
                  <a:lnTo>
                    <a:pt x="111" y="37"/>
                  </a:lnTo>
                  <a:lnTo>
                    <a:pt x="111" y="37"/>
                  </a:lnTo>
                  <a:lnTo>
                    <a:pt x="109" y="39"/>
                  </a:lnTo>
                  <a:lnTo>
                    <a:pt x="107" y="35"/>
                  </a:lnTo>
                  <a:lnTo>
                    <a:pt x="105" y="29"/>
                  </a:lnTo>
                  <a:lnTo>
                    <a:pt x="105" y="22"/>
                  </a:lnTo>
                  <a:lnTo>
                    <a:pt x="115" y="14"/>
                  </a:lnTo>
                  <a:lnTo>
                    <a:pt x="125" y="6"/>
                  </a:lnTo>
                  <a:lnTo>
                    <a:pt x="127" y="6"/>
                  </a:lnTo>
                  <a:lnTo>
                    <a:pt x="132" y="6"/>
                  </a:lnTo>
                  <a:lnTo>
                    <a:pt x="136" y="6"/>
                  </a:lnTo>
                  <a:lnTo>
                    <a:pt x="138" y="4"/>
                  </a:lnTo>
                  <a:lnTo>
                    <a:pt x="142" y="4"/>
                  </a:lnTo>
                  <a:lnTo>
                    <a:pt x="150" y="6"/>
                  </a:lnTo>
                  <a:lnTo>
                    <a:pt x="161" y="8"/>
                  </a:lnTo>
                  <a:lnTo>
                    <a:pt x="165" y="8"/>
                  </a:lnTo>
                  <a:lnTo>
                    <a:pt x="165" y="8"/>
                  </a:lnTo>
                  <a:lnTo>
                    <a:pt x="167" y="6"/>
                  </a:lnTo>
                  <a:lnTo>
                    <a:pt x="177" y="0"/>
                  </a:lnTo>
                  <a:lnTo>
                    <a:pt x="180" y="2"/>
                  </a:lnTo>
                  <a:lnTo>
                    <a:pt x="188" y="6"/>
                  </a:lnTo>
                  <a:lnTo>
                    <a:pt x="190" y="10"/>
                  </a:lnTo>
                  <a:lnTo>
                    <a:pt x="188" y="16"/>
                  </a:lnTo>
                  <a:lnTo>
                    <a:pt x="186" y="16"/>
                  </a:lnTo>
                  <a:moveTo>
                    <a:pt x="374" y="58"/>
                  </a:moveTo>
                  <a:lnTo>
                    <a:pt x="376" y="62"/>
                  </a:lnTo>
                  <a:lnTo>
                    <a:pt x="380" y="64"/>
                  </a:lnTo>
                  <a:lnTo>
                    <a:pt x="382" y="68"/>
                  </a:lnTo>
                  <a:lnTo>
                    <a:pt x="384" y="72"/>
                  </a:lnTo>
                  <a:lnTo>
                    <a:pt x="392" y="73"/>
                  </a:lnTo>
                  <a:lnTo>
                    <a:pt x="394" y="77"/>
                  </a:lnTo>
                  <a:lnTo>
                    <a:pt x="394" y="79"/>
                  </a:lnTo>
                  <a:lnTo>
                    <a:pt x="397" y="85"/>
                  </a:lnTo>
                  <a:lnTo>
                    <a:pt x="399" y="85"/>
                  </a:lnTo>
                  <a:lnTo>
                    <a:pt x="401" y="85"/>
                  </a:lnTo>
                  <a:lnTo>
                    <a:pt x="401" y="85"/>
                  </a:lnTo>
                  <a:lnTo>
                    <a:pt x="403" y="91"/>
                  </a:lnTo>
                  <a:lnTo>
                    <a:pt x="405" y="100"/>
                  </a:lnTo>
                  <a:lnTo>
                    <a:pt x="399" y="110"/>
                  </a:lnTo>
                  <a:lnTo>
                    <a:pt x="401" y="114"/>
                  </a:lnTo>
                  <a:lnTo>
                    <a:pt x="399" y="116"/>
                  </a:lnTo>
                  <a:lnTo>
                    <a:pt x="397" y="119"/>
                  </a:lnTo>
                  <a:lnTo>
                    <a:pt x="394" y="123"/>
                  </a:lnTo>
                  <a:lnTo>
                    <a:pt x="382" y="129"/>
                  </a:lnTo>
                  <a:lnTo>
                    <a:pt x="378" y="131"/>
                  </a:lnTo>
                  <a:lnTo>
                    <a:pt x="376" y="133"/>
                  </a:lnTo>
                  <a:lnTo>
                    <a:pt x="372" y="133"/>
                  </a:lnTo>
                  <a:lnTo>
                    <a:pt x="371" y="133"/>
                  </a:lnTo>
                  <a:lnTo>
                    <a:pt x="367" y="137"/>
                  </a:lnTo>
                  <a:lnTo>
                    <a:pt x="357" y="154"/>
                  </a:lnTo>
                  <a:lnTo>
                    <a:pt x="355" y="156"/>
                  </a:lnTo>
                  <a:lnTo>
                    <a:pt x="353" y="156"/>
                  </a:lnTo>
                  <a:lnTo>
                    <a:pt x="347" y="156"/>
                  </a:lnTo>
                  <a:lnTo>
                    <a:pt x="344" y="158"/>
                  </a:lnTo>
                  <a:lnTo>
                    <a:pt x="334" y="156"/>
                  </a:lnTo>
                  <a:lnTo>
                    <a:pt x="323" y="158"/>
                  </a:lnTo>
                  <a:lnTo>
                    <a:pt x="317" y="158"/>
                  </a:lnTo>
                  <a:lnTo>
                    <a:pt x="309" y="158"/>
                  </a:lnTo>
                  <a:lnTo>
                    <a:pt x="305" y="150"/>
                  </a:lnTo>
                  <a:lnTo>
                    <a:pt x="301" y="146"/>
                  </a:lnTo>
                  <a:lnTo>
                    <a:pt x="296" y="141"/>
                  </a:lnTo>
                  <a:lnTo>
                    <a:pt x="286" y="133"/>
                  </a:lnTo>
                  <a:lnTo>
                    <a:pt x="282" y="127"/>
                  </a:lnTo>
                  <a:lnTo>
                    <a:pt x="284" y="125"/>
                  </a:lnTo>
                  <a:lnTo>
                    <a:pt x="282" y="125"/>
                  </a:lnTo>
                  <a:lnTo>
                    <a:pt x="275" y="121"/>
                  </a:lnTo>
                  <a:lnTo>
                    <a:pt x="273" y="110"/>
                  </a:lnTo>
                  <a:lnTo>
                    <a:pt x="273" y="104"/>
                  </a:lnTo>
                  <a:lnTo>
                    <a:pt x="273" y="95"/>
                  </a:lnTo>
                  <a:lnTo>
                    <a:pt x="271" y="91"/>
                  </a:lnTo>
                  <a:lnTo>
                    <a:pt x="267" y="85"/>
                  </a:lnTo>
                  <a:lnTo>
                    <a:pt x="263" y="81"/>
                  </a:lnTo>
                  <a:lnTo>
                    <a:pt x="257" y="72"/>
                  </a:lnTo>
                  <a:lnTo>
                    <a:pt x="257" y="68"/>
                  </a:lnTo>
                  <a:lnTo>
                    <a:pt x="257" y="56"/>
                  </a:lnTo>
                  <a:lnTo>
                    <a:pt x="259" y="52"/>
                  </a:lnTo>
                  <a:lnTo>
                    <a:pt x="267" y="45"/>
                  </a:lnTo>
                  <a:lnTo>
                    <a:pt x="271" y="43"/>
                  </a:lnTo>
                  <a:lnTo>
                    <a:pt x="284" y="43"/>
                  </a:lnTo>
                  <a:lnTo>
                    <a:pt x="288" y="39"/>
                  </a:lnTo>
                  <a:lnTo>
                    <a:pt x="296" y="33"/>
                  </a:lnTo>
                  <a:lnTo>
                    <a:pt x="299" y="33"/>
                  </a:lnTo>
                  <a:lnTo>
                    <a:pt x="309" y="35"/>
                  </a:lnTo>
                  <a:lnTo>
                    <a:pt x="317" y="39"/>
                  </a:lnTo>
                  <a:lnTo>
                    <a:pt x="340" y="41"/>
                  </a:lnTo>
                  <a:lnTo>
                    <a:pt x="346" y="41"/>
                  </a:lnTo>
                  <a:lnTo>
                    <a:pt x="349" y="41"/>
                  </a:lnTo>
                  <a:lnTo>
                    <a:pt x="355" y="45"/>
                  </a:lnTo>
                  <a:lnTo>
                    <a:pt x="357" y="45"/>
                  </a:lnTo>
                  <a:lnTo>
                    <a:pt x="357" y="47"/>
                  </a:lnTo>
                  <a:lnTo>
                    <a:pt x="357" y="50"/>
                  </a:lnTo>
                  <a:lnTo>
                    <a:pt x="359" y="52"/>
                  </a:lnTo>
                  <a:lnTo>
                    <a:pt x="361" y="54"/>
                  </a:lnTo>
                  <a:lnTo>
                    <a:pt x="361" y="56"/>
                  </a:lnTo>
                  <a:lnTo>
                    <a:pt x="361" y="56"/>
                  </a:lnTo>
                  <a:lnTo>
                    <a:pt x="361" y="58"/>
                  </a:lnTo>
                  <a:lnTo>
                    <a:pt x="363" y="60"/>
                  </a:lnTo>
                  <a:lnTo>
                    <a:pt x="365" y="60"/>
                  </a:lnTo>
                  <a:lnTo>
                    <a:pt x="369" y="56"/>
                  </a:lnTo>
                  <a:lnTo>
                    <a:pt x="372" y="56"/>
                  </a:lnTo>
                  <a:lnTo>
                    <a:pt x="374" y="5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78" name="Freeform 6382"/>
            <p:cNvSpPr>
              <a:spLocks noEditPoints="1"/>
            </p:cNvSpPr>
            <p:nvPr/>
          </p:nvSpPr>
          <p:spPr bwMode="auto">
            <a:xfrm>
              <a:off x="6707188" y="2908300"/>
              <a:ext cx="414338" cy="590550"/>
            </a:xfrm>
            <a:custGeom>
              <a:avLst/>
              <a:gdLst>
                <a:gd name="T0" fmla="*/ 62 w 261"/>
                <a:gd name="T1" fmla="*/ 311 h 372"/>
                <a:gd name="T2" fmla="*/ 41 w 261"/>
                <a:gd name="T3" fmla="*/ 299 h 372"/>
                <a:gd name="T4" fmla="*/ 46 w 261"/>
                <a:gd name="T5" fmla="*/ 282 h 372"/>
                <a:gd name="T6" fmla="*/ 85 w 261"/>
                <a:gd name="T7" fmla="*/ 291 h 372"/>
                <a:gd name="T8" fmla="*/ 75 w 261"/>
                <a:gd name="T9" fmla="*/ 309 h 372"/>
                <a:gd name="T10" fmla="*/ 12 w 261"/>
                <a:gd name="T11" fmla="*/ 182 h 372"/>
                <a:gd name="T12" fmla="*/ 25 w 261"/>
                <a:gd name="T13" fmla="*/ 146 h 372"/>
                <a:gd name="T14" fmla="*/ 21 w 261"/>
                <a:gd name="T15" fmla="*/ 121 h 372"/>
                <a:gd name="T16" fmla="*/ 44 w 261"/>
                <a:gd name="T17" fmla="*/ 126 h 372"/>
                <a:gd name="T18" fmla="*/ 69 w 261"/>
                <a:gd name="T19" fmla="*/ 172 h 372"/>
                <a:gd name="T20" fmla="*/ 60 w 261"/>
                <a:gd name="T21" fmla="*/ 195 h 372"/>
                <a:gd name="T22" fmla="*/ 33 w 261"/>
                <a:gd name="T23" fmla="*/ 194 h 372"/>
                <a:gd name="T24" fmla="*/ 165 w 261"/>
                <a:gd name="T25" fmla="*/ 182 h 372"/>
                <a:gd name="T26" fmla="*/ 165 w 261"/>
                <a:gd name="T27" fmla="*/ 209 h 372"/>
                <a:gd name="T28" fmla="*/ 163 w 261"/>
                <a:gd name="T29" fmla="*/ 222 h 372"/>
                <a:gd name="T30" fmla="*/ 196 w 261"/>
                <a:gd name="T31" fmla="*/ 240 h 372"/>
                <a:gd name="T32" fmla="*/ 210 w 261"/>
                <a:gd name="T33" fmla="*/ 243 h 372"/>
                <a:gd name="T34" fmla="*/ 225 w 261"/>
                <a:gd name="T35" fmla="*/ 257 h 372"/>
                <a:gd name="T36" fmla="*/ 231 w 261"/>
                <a:gd name="T37" fmla="*/ 270 h 372"/>
                <a:gd name="T38" fmla="*/ 235 w 261"/>
                <a:gd name="T39" fmla="*/ 295 h 372"/>
                <a:gd name="T40" fmla="*/ 246 w 261"/>
                <a:gd name="T41" fmla="*/ 318 h 372"/>
                <a:gd name="T42" fmla="*/ 261 w 261"/>
                <a:gd name="T43" fmla="*/ 351 h 372"/>
                <a:gd name="T44" fmla="*/ 248 w 261"/>
                <a:gd name="T45" fmla="*/ 366 h 372"/>
                <a:gd name="T46" fmla="*/ 229 w 261"/>
                <a:gd name="T47" fmla="*/ 368 h 372"/>
                <a:gd name="T48" fmla="*/ 211 w 261"/>
                <a:gd name="T49" fmla="*/ 366 h 372"/>
                <a:gd name="T50" fmla="*/ 192 w 261"/>
                <a:gd name="T51" fmla="*/ 361 h 372"/>
                <a:gd name="T52" fmla="*/ 183 w 261"/>
                <a:gd name="T53" fmla="*/ 351 h 372"/>
                <a:gd name="T54" fmla="*/ 152 w 261"/>
                <a:gd name="T55" fmla="*/ 345 h 372"/>
                <a:gd name="T56" fmla="*/ 135 w 261"/>
                <a:gd name="T57" fmla="*/ 336 h 372"/>
                <a:gd name="T58" fmla="*/ 119 w 261"/>
                <a:gd name="T59" fmla="*/ 322 h 372"/>
                <a:gd name="T60" fmla="*/ 117 w 261"/>
                <a:gd name="T61" fmla="*/ 316 h 372"/>
                <a:gd name="T62" fmla="*/ 123 w 261"/>
                <a:gd name="T63" fmla="*/ 301 h 372"/>
                <a:gd name="T64" fmla="*/ 137 w 261"/>
                <a:gd name="T65" fmla="*/ 276 h 372"/>
                <a:gd name="T66" fmla="*/ 142 w 261"/>
                <a:gd name="T67" fmla="*/ 253 h 372"/>
                <a:gd name="T68" fmla="*/ 125 w 261"/>
                <a:gd name="T69" fmla="*/ 249 h 372"/>
                <a:gd name="T70" fmla="*/ 114 w 261"/>
                <a:gd name="T71" fmla="*/ 190 h 372"/>
                <a:gd name="T72" fmla="*/ 131 w 261"/>
                <a:gd name="T73" fmla="*/ 171 h 372"/>
                <a:gd name="T74" fmla="*/ 148 w 261"/>
                <a:gd name="T75" fmla="*/ 167 h 372"/>
                <a:gd name="T76" fmla="*/ 160 w 261"/>
                <a:gd name="T77" fmla="*/ 171 h 372"/>
                <a:gd name="T78" fmla="*/ 50 w 261"/>
                <a:gd name="T79" fmla="*/ 11 h 372"/>
                <a:gd name="T80" fmla="*/ 60 w 261"/>
                <a:gd name="T81" fmla="*/ 27 h 372"/>
                <a:gd name="T82" fmla="*/ 81 w 261"/>
                <a:gd name="T83" fmla="*/ 48 h 372"/>
                <a:gd name="T84" fmla="*/ 102 w 261"/>
                <a:gd name="T85" fmla="*/ 88 h 372"/>
                <a:gd name="T86" fmla="*/ 115 w 261"/>
                <a:gd name="T87" fmla="*/ 82 h 372"/>
                <a:gd name="T88" fmla="*/ 148 w 261"/>
                <a:gd name="T89" fmla="*/ 101 h 372"/>
                <a:gd name="T90" fmla="*/ 158 w 261"/>
                <a:gd name="T91" fmla="*/ 117 h 372"/>
                <a:gd name="T92" fmla="*/ 123 w 261"/>
                <a:gd name="T93" fmla="*/ 124 h 372"/>
                <a:gd name="T94" fmla="*/ 92 w 261"/>
                <a:gd name="T95" fmla="*/ 113 h 372"/>
                <a:gd name="T96" fmla="*/ 66 w 261"/>
                <a:gd name="T97" fmla="*/ 76 h 372"/>
                <a:gd name="T98" fmla="*/ 41 w 261"/>
                <a:gd name="T99" fmla="*/ 55 h 372"/>
                <a:gd name="T100" fmla="*/ 10 w 261"/>
                <a:gd name="T101" fmla="*/ 17 h 372"/>
                <a:gd name="T102" fmla="*/ 27 w 261"/>
                <a:gd name="T103" fmla="*/ 13 h 372"/>
                <a:gd name="T104" fmla="*/ 35 w 261"/>
                <a:gd name="T105" fmla="*/ 2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1" h="372">
                  <a:moveTo>
                    <a:pt x="77" y="316"/>
                  </a:moveTo>
                  <a:lnTo>
                    <a:pt x="73" y="316"/>
                  </a:lnTo>
                  <a:lnTo>
                    <a:pt x="71" y="316"/>
                  </a:lnTo>
                  <a:lnTo>
                    <a:pt x="69" y="314"/>
                  </a:lnTo>
                  <a:lnTo>
                    <a:pt x="62" y="311"/>
                  </a:lnTo>
                  <a:lnTo>
                    <a:pt x="60" y="305"/>
                  </a:lnTo>
                  <a:lnTo>
                    <a:pt x="50" y="303"/>
                  </a:lnTo>
                  <a:lnTo>
                    <a:pt x="46" y="303"/>
                  </a:lnTo>
                  <a:lnTo>
                    <a:pt x="46" y="301"/>
                  </a:lnTo>
                  <a:lnTo>
                    <a:pt x="41" y="299"/>
                  </a:lnTo>
                  <a:lnTo>
                    <a:pt x="37" y="295"/>
                  </a:lnTo>
                  <a:lnTo>
                    <a:pt x="35" y="286"/>
                  </a:lnTo>
                  <a:lnTo>
                    <a:pt x="37" y="286"/>
                  </a:lnTo>
                  <a:lnTo>
                    <a:pt x="41" y="284"/>
                  </a:lnTo>
                  <a:lnTo>
                    <a:pt x="46" y="282"/>
                  </a:lnTo>
                  <a:lnTo>
                    <a:pt x="56" y="286"/>
                  </a:lnTo>
                  <a:lnTo>
                    <a:pt x="69" y="286"/>
                  </a:lnTo>
                  <a:lnTo>
                    <a:pt x="71" y="286"/>
                  </a:lnTo>
                  <a:lnTo>
                    <a:pt x="83" y="288"/>
                  </a:lnTo>
                  <a:lnTo>
                    <a:pt x="85" y="291"/>
                  </a:lnTo>
                  <a:lnTo>
                    <a:pt x="87" y="295"/>
                  </a:lnTo>
                  <a:lnTo>
                    <a:pt x="85" y="301"/>
                  </a:lnTo>
                  <a:lnTo>
                    <a:pt x="85" y="303"/>
                  </a:lnTo>
                  <a:lnTo>
                    <a:pt x="83" y="303"/>
                  </a:lnTo>
                  <a:lnTo>
                    <a:pt x="75" y="309"/>
                  </a:lnTo>
                  <a:lnTo>
                    <a:pt x="75" y="311"/>
                  </a:lnTo>
                  <a:lnTo>
                    <a:pt x="77" y="314"/>
                  </a:lnTo>
                  <a:lnTo>
                    <a:pt x="77" y="316"/>
                  </a:lnTo>
                  <a:close/>
                  <a:moveTo>
                    <a:pt x="18" y="186"/>
                  </a:moveTo>
                  <a:lnTo>
                    <a:pt x="12" y="182"/>
                  </a:lnTo>
                  <a:lnTo>
                    <a:pt x="12" y="174"/>
                  </a:lnTo>
                  <a:lnTo>
                    <a:pt x="16" y="165"/>
                  </a:lnTo>
                  <a:lnTo>
                    <a:pt x="21" y="157"/>
                  </a:lnTo>
                  <a:lnTo>
                    <a:pt x="23" y="153"/>
                  </a:lnTo>
                  <a:lnTo>
                    <a:pt x="25" y="146"/>
                  </a:lnTo>
                  <a:lnTo>
                    <a:pt x="25" y="144"/>
                  </a:lnTo>
                  <a:lnTo>
                    <a:pt x="18" y="128"/>
                  </a:lnTo>
                  <a:lnTo>
                    <a:pt x="18" y="126"/>
                  </a:lnTo>
                  <a:lnTo>
                    <a:pt x="19" y="124"/>
                  </a:lnTo>
                  <a:lnTo>
                    <a:pt x="21" y="121"/>
                  </a:lnTo>
                  <a:lnTo>
                    <a:pt x="23" y="119"/>
                  </a:lnTo>
                  <a:lnTo>
                    <a:pt x="33" y="119"/>
                  </a:lnTo>
                  <a:lnTo>
                    <a:pt x="35" y="121"/>
                  </a:lnTo>
                  <a:lnTo>
                    <a:pt x="39" y="124"/>
                  </a:lnTo>
                  <a:lnTo>
                    <a:pt x="44" y="126"/>
                  </a:lnTo>
                  <a:lnTo>
                    <a:pt x="48" y="132"/>
                  </a:lnTo>
                  <a:lnTo>
                    <a:pt x="56" y="138"/>
                  </a:lnTo>
                  <a:lnTo>
                    <a:pt x="60" y="142"/>
                  </a:lnTo>
                  <a:lnTo>
                    <a:pt x="64" y="147"/>
                  </a:lnTo>
                  <a:lnTo>
                    <a:pt x="69" y="172"/>
                  </a:lnTo>
                  <a:lnTo>
                    <a:pt x="69" y="178"/>
                  </a:lnTo>
                  <a:lnTo>
                    <a:pt x="67" y="188"/>
                  </a:lnTo>
                  <a:lnTo>
                    <a:pt x="67" y="190"/>
                  </a:lnTo>
                  <a:lnTo>
                    <a:pt x="66" y="192"/>
                  </a:lnTo>
                  <a:lnTo>
                    <a:pt x="60" y="195"/>
                  </a:lnTo>
                  <a:lnTo>
                    <a:pt x="48" y="199"/>
                  </a:lnTo>
                  <a:lnTo>
                    <a:pt x="46" y="197"/>
                  </a:lnTo>
                  <a:lnTo>
                    <a:pt x="44" y="197"/>
                  </a:lnTo>
                  <a:lnTo>
                    <a:pt x="39" y="195"/>
                  </a:lnTo>
                  <a:lnTo>
                    <a:pt x="33" y="194"/>
                  </a:lnTo>
                  <a:lnTo>
                    <a:pt x="27" y="192"/>
                  </a:lnTo>
                  <a:lnTo>
                    <a:pt x="18" y="186"/>
                  </a:lnTo>
                  <a:close/>
                  <a:moveTo>
                    <a:pt x="162" y="172"/>
                  </a:moveTo>
                  <a:lnTo>
                    <a:pt x="163" y="178"/>
                  </a:lnTo>
                  <a:lnTo>
                    <a:pt x="165" y="182"/>
                  </a:lnTo>
                  <a:lnTo>
                    <a:pt x="167" y="188"/>
                  </a:lnTo>
                  <a:lnTo>
                    <a:pt x="167" y="188"/>
                  </a:lnTo>
                  <a:lnTo>
                    <a:pt x="165" y="201"/>
                  </a:lnTo>
                  <a:lnTo>
                    <a:pt x="165" y="207"/>
                  </a:lnTo>
                  <a:lnTo>
                    <a:pt x="165" y="209"/>
                  </a:lnTo>
                  <a:lnTo>
                    <a:pt x="163" y="213"/>
                  </a:lnTo>
                  <a:lnTo>
                    <a:pt x="165" y="213"/>
                  </a:lnTo>
                  <a:lnTo>
                    <a:pt x="165" y="217"/>
                  </a:lnTo>
                  <a:lnTo>
                    <a:pt x="165" y="218"/>
                  </a:lnTo>
                  <a:lnTo>
                    <a:pt x="163" y="222"/>
                  </a:lnTo>
                  <a:lnTo>
                    <a:pt x="163" y="228"/>
                  </a:lnTo>
                  <a:lnTo>
                    <a:pt x="163" y="230"/>
                  </a:lnTo>
                  <a:lnTo>
                    <a:pt x="181" y="236"/>
                  </a:lnTo>
                  <a:lnTo>
                    <a:pt x="190" y="240"/>
                  </a:lnTo>
                  <a:lnTo>
                    <a:pt x="196" y="240"/>
                  </a:lnTo>
                  <a:lnTo>
                    <a:pt x="198" y="240"/>
                  </a:lnTo>
                  <a:lnTo>
                    <a:pt x="204" y="242"/>
                  </a:lnTo>
                  <a:lnTo>
                    <a:pt x="206" y="242"/>
                  </a:lnTo>
                  <a:lnTo>
                    <a:pt x="206" y="243"/>
                  </a:lnTo>
                  <a:lnTo>
                    <a:pt x="210" y="243"/>
                  </a:lnTo>
                  <a:lnTo>
                    <a:pt x="211" y="243"/>
                  </a:lnTo>
                  <a:lnTo>
                    <a:pt x="215" y="249"/>
                  </a:lnTo>
                  <a:lnTo>
                    <a:pt x="221" y="251"/>
                  </a:lnTo>
                  <a:lnTo>
                    <a:pt x="221" y="257"/>
                  </a:lnTo>
                  <a:lnTo>
                    <a:pt x="225" y="257"/>
                  </a:lnTo>
                  <a:lnTo>
                    <a:pt x="231" y="263"/>
                  </a:lnTo>
                  <a:lnTo>
                    <a:pt x="233" y="266"/>
                  </a:lnTo>
                  <a:lnTo>
                    <a:pt x="229" y="268"/>
                  </a:lnTo>
                  <a:lnTo>
                    <a:pt x="229" y="270"/>
                  </a:lnTo>
                  <a:lnTo>
                    <a:pt x="231" y="270"/>
                  </a:lnTo>
                  <a:lnTo>
                    <a:pt x="233" y="272"/>
                  </a:lnTo>
                  <a:lnTo>
                    <a:pt x="231" y="274"/>
                  </a:lnTo>
                  <a:lnTo>
                    <a:pt x="235" y="291"/>
                  </a:lnTo>
                  <a:lnTo>
                    <a:pt x="235" y="291"/>
                  </a:lnTo>
                  <a:lnTo>
                    <a:pt x="235" y="295"/>
                  </a:lnTo>
                  <a:lnTo>
                    <a:pt x="242" y="303"/>
                  </a:lnTo>
                  <a:lnTo>
                    <a:pt x="240" y="307"/>
                  </a:lnTo>
                  <a:lnTo>
                    <a:pt x="240" y="314"/>
                  </a:lnTo>
                  <a:lnTo>
                    <a:pt x="244" y="316"/>
                  </a:lnTo>
                  <a:lnTo>
                    <a:pt x="246" y="318"/>
                  </a:lnTo>
                  <a:lnTo>
                    <a:pt x="250" y="328"/>
                  </a:lnTo>
                  <a:lnTo>
                    <a:pt x="256" y="334"/>
                  </a:lnTo>
                  <a:lnTo>
                    <a:pt x="261" y="343"/>
                  </a:lnTo>
                  <a:lnTo>
                    <a:pt x="260" y="345"/>
                  </a:lnTo>
                  <a:lnTo>
                    <a:pt x="261" y="351"/>
                  </a:lnTo>
                  <a:lnTo>
                    <a:pt x="260" y="355"/>
                  </a:lnTo>
                  <a:lnTo>
                    <a:pt x="258" y="357"/>
                  </a:lnTo>
                  <a:lnTo>
                    <a:pt x="256" y="361"/>
                  </a:lnTo>
                  <a:lnTo>
                    <a:pt x="252" y="364"/>
                  </a:lnTo>
                  <a:lnTo>
                    <a:pt x="248" y="366"/>
                  </a:lnTo>
                  <a:lnTo>
                    <a:pt x="242" y="368"/>
                  </a:lnTo>
                  <a:lnTo>
                    <a:pt x="236" y="370"/>
                  </a:lnTo>
                  <a:lnTo>
                    <a:pt x="236" y="368"/>
                  </a:lnTo>
                  <a:lnTo>
                    <a:pt x="233" y="368"/>
                  </a:lnTo>
                  <a:lnTo>
                    <a:pt x="229" y="368"/>
                  </a:lnTo>
                  <a:lnTo>
                    <a:pt x="225" y="370"/>
                  </a:lnTo>
                  <a:lnTo>
                    <a:pt x="221" y="372"/>
                  </a:lnTo>
                  <a:lnTo>
                    <a:pt x="219" y="370"/>
                  </a:lnTo>
                  <a:lnTo>
                    <a:pt x="215" y="366"/>
                  </a:lnTo>
                  <a:lnTo>
                    <a:pt x="211" y="366"/>
                  </a:lnTo>
                  <a:lnTo>
                    <a:pt x="200" y="364"/>
                  </a:lnTo>
                  <a:lnTo>
                    <a:pt x="198" y="364"/>
                  </a:lnTo>
                  <a:lnTo>
                    <a:pt x="194" y="362"/>
                  </a:lnTo>
                  <a:lnTo>
                    <a:pt x="192" y="362"/>
                  </a:lnTo>
                  <a:lnTo>
                    <a:pt x="192" y="361"/>
                  </a:lnTo>
                  <a:lnTo>
                    <a:pt x="190" y="359"/>
                  </a:lnTo>
                  <a:lnTo>
                    <a:pt x="187" y="357"/>
                  </a:lnTo>
                  <a:lnTo>
                    <a:pt x="187" y="357"/>
                  </a:lnTo>
                  <a:lnTo>
                    <a:pt x="185" y="355"/>
                  </a:lnTo>
                  <a:lnTo>
                    <a:pt x="183" y="351"/>
                  </a:lnTo>
                  <a:lnTo>
                    <a:pt x="177" y="349"/>
                  </a:lnTo>
                  <a:lnTo>
                    <a:pt x="173" y="349"/>
                  </a:lnTo>
                  <a:lnTo>
                    <a:pt x="169" y="349"/>
                  </a:lnTo>
                  <a:lnTo>
                    <a:pt x="158" y="347"/>
                  </a:lnTo>
                  <a:lnTo>
                    <a:pt x="152" y="345"/>
                  </a:lnTo>
                  <a:lnTo>
                    <a:pt x="152" y="345"/>
                  </a:lnTo>
                  <a:lnTo>
                    <a:pt x="150" y="345"/>
                  </a:lnTo>
                  <a:lnTo>
                    <a:pt x="146" y="343"/>
                  </a:lnTo>
                  <a:lnTo>
                    <a:pt x="142" y="339"/>
                  </a:lnTo>
                  <a:lnTo>
                    <a:pt x="135" y="336"/>
                  </a:lnTo>
                  <a:lnTo>
                    <a:pt x="131" y="334"/>
                  </a:lnTo>
                  <a:lnTo>
                    <a:pt x="129" y="334"/>
                  </a:lnTo>
                  <a:lnTo>
                    <a:pt x="127" y="332"/>
                  </a:lnTo>
                  <a:lnTo>
                    <a:pt x="119" y="324"/>
                  </a:lnTo>
                  <a:lnTo>
                    <a:pt x="119" y="322"/>
                  </a:lnTo>
                  <a:lnTo>
                    <a:pt x="119" y="320"/>
                  </a:lnTo>
                  <a:lnTo>
                    <a:pt x="121" y="320"/>
                  </a:lnTo>
                  <a:lnTo>
                    <a:pt x="119" y="318"/>
                  </a:lnTo>
                  <a:lnTo>
                    <a:pt x="117" y="318"/>
                  </a:lnTo>
                  <a:lnTo>
                    <a:pt x="117" y="316"/>
                  </a:lnTo>
                  <a:lnTo>
                    <a:pt x="115" y="314"/>
                  </a:lnTo>
                  <a:lnTo>
                    <a:pt x="115" y="313"/>
                  </a:lnTo>
                  <a:lnTo>
                    <a:pt x="117" y="311"/>
                  </a:lnTo>
                  <a:lnTo>
                    <a:pt x="121" y="303"/>
                  </a:lnTo>
                  <a:lnTo>
                    <a:pt x="123" y="301"/>
                  </a:lnTo>
                  <a:lnTo>
                    <a:pt x="125" y="299"/>
                  </a:lnTo>
                  <a:lnTo>
                    <a:pt x="133" y="286"/>
                  </a:lnTo>
                  <a:lnTo>
                    <a:pt x="137" y="280"/>
                  </a:lnTo>
                  <a:lnTo>
                    <a:pt x="137" y="278"/>
                  </a:lnTo>
                  <a:lnTo>
                    <a:pt x="137" y="276"/>
                  </a:lnTo>
                  <a:lnTo>
                    <a:pt x="140" y="270"/>
                  </a:lnTo>
                  <a:lnTo>
                    <a:pt x="144" y="265"/>
                  </a:lnTo>
                  <a:lnTo>
                    <a:pt x="144" y="263"/>
                  </a:lnTo>
                  <a:lnTo>
                    <a:pt x="144" y="259"/>
                  </a:lnTo>
                  <a:lnTo>
                    <a:pt x="142" y="253"/>
                  </a:lnTo>
                  <a:lnTo>
                    <a:pt x="139" y="251"/>
                  </a:lnTo>
                  <a:lnTo>
                    <a:pt x="139" y="251"/>
                  </a:lnTo>
                  <a:lnTo>
                    <a:pt x="135" y="249"/>
                  </a:lnTo>
                  <a:lnTo>
                    <a:pt x="129" y="251"/>
                  </a:lnTo>
                  <a:lnTo>
                    <a:pt x="125" y="249"/>
                  </a:lnTo>
                  <a:lnTo>
                    <a:pt x="112" y="222"/>
                  </a:lnTo>
                  <a:lnTo>
                    <a:pt x="110" y="199"/>
                  </a:lnTo>
                  <a:lnTo>
                    <a:pt x="110" y="194"/>
                  </a:lnTo>
                  <a:lnTo>
                    <a:pt x="112" y="194"/>
                  </a:lnTo>
                  <a:lnTo>
                    <a:pt x="114" y="190"/>
                  </a:lnTo>
                  <a:lnTo>
                    <a:pt x="114" y="186"/>
                  </a:lnTo>
                  <a:lnTo>
                    <a:pt x="114" y="184"/>
                  </a:lnTo>
                  <a:lnTo>
                    <a:pt x="114" y="182"/>
                  </a:lnTo>
                  <a:lnTo>
                    <a:pt x="121" y="176"/>
                  </a:lnTo>
                  <a:lnTo>
                    <a:pt x="131" y="171"/>
                  </a:lnTo>
                  <a:lnTo>
                    <a:pt x="139" y="167"/>
                  </a:lnTo>
                  <a:lnTo>
                    <a:pt x="142" y="169"/>
                  </a:lnTo>
                  <a:lnTo>
                    <a:pt x="146" y="169"/>
                  </a:lnTo>
                  <a:lnTo>
                    <a:pt x="148" y="167"/>
                  </a:lnTo>
                  <a:lnTo>
                    <a:pt x="148" y="167"/>
                  </a:lnTo>
                  <a:lnTo>
                    <a:pt x="148" y="165"/>
                  </a:lnTo>
                  <a:lnTo>
                    <a:pt x="154" y="169"/>
                  </a:lnTo>
                  <a:lnTo>
                    <a:pt x="156" y="171"/>
                  </a:lnTo>
                  <a:lnTo>
                    <a:pt x="156" y="171"/>
                  </a:lnTo>
                  <a:lnTo>
                    <a:pt x="160" y="171"/>
                  </a:lnTo>
                  <a:lnTo>
                    <a:pt x="162" y="172"/>
                  </a:lnTo>
                  <a:close/>
                  <a:moveTo>
                    <a:pt x="41" y="4"/>
                  </a:moveTo>
                  <a:lnTo>
                    <a:pt x="44" y="7"/>
                  </a:lnTo>
                  <a:lnTo>
                    <a:pt x="48" y="9"/>
                  </a:lnTo>
                  <a:lnTo>
                    <a:pt x="50" y="11"/>
                  </a:lnTo>
                  <a:lnTo>
                    <a:pt x="50" y="17"/>
                  </a:lnTo>
                  <a:lnTo>
                    <a:pt x="50" y="19"/>
                  </a:lnTo>
                  <a:lnTo>
                    <a:pt x="58" y="25"/>
                  </a:lnTo>
                  <a:lnTo>
                    <a:pt x="60" y="27"/>
                  </a:lnTo>
                  <a:lnTo>
                    <a:pt x="60" y="27"/>
                  </a:lnTo>
                  <a:lnTo>
                    <a:pt x="64" y="30"/>
                  </a:lnTo>
                  <a:lnTo>
                    <a:pt x="67" y="34"/>
                  </a:lnTo>
                  <a:lnTo>
                    <a:pt x="71" y="36"/>
                  </a:lnTo>
                  <a:lnTo>
                    <a:pt x="77" y="46"/>
                  </a:lnTo>
                  <a:lnTo>
                    <a:pt x="81" y="48"/>
                  </a:lnTo>
                  <a:lnTo>
                    <a:pt x="81" y="48"/>
                  </a:lnTo>
                  <a:lnTo>
                    <a:pt x="85" y="50"/>
                  </a:lnTo>
                  <a:lnTo>
                    <a:pt x="89" y="55"/>
                  </a:lnTo>
                  <a:lnTo>
                    <a:pt x="102" y="75"/>
                  </a:lnTo>
                  <a:lnTo>
                    <a:pt x="102" y="88"/>
                  </a:lnTo>
                  <a:lnTo>
                    <a:pt x="110" y="86"/>
                  </a:lnTo>
                  <a:lnTo>
                    <a:pt x="110" y="78"/>
                  </a:lnTo>
                  <a:lnTo>
                    <a:pt x="112" y="82"/>
                  </a:lnTo>
                  <a:lnTo>
                    <a:pt x="114" y="82"/>
                  </a:lnTo>
                  <a:lnTo>
                    <a:pt x="115" y="82"/>
                  </a:lnTo>
                  <a:lnTo>
                    <a:pt x="115" y="80"/>
                  </a:lnTo>
                  <a:lnTo>
                    <a:pt x="121" y="88"/>
                  </a:lnTo>
                  <a:lnTo>
                    <a:pt x="127" y="92"/>
                  </a:lnTo>
                  <a:lnTo>
                    <a:pt x="135" y="94"/>
                  </a:lnTo>
                  <a:lnTo>
                    <a:pt x="148" y="101"/>
                  </a:lnTo>
                  <a:lnTo>
                    <a:pt x="154" y="107"/>
                  </a:lnTo>
                  <a:lnTo>
                    <a:pt x="154" y="109"/>
                  </a:lnTo>
                  <a:lnTo>
                    <a:pt x="152" y="113"/>
                  </a:lnTo>
                  <a:lnTo>
                    <a:pt x="158" y="115"/>
                  </a:lnTo>
                  <a:lnTo>
                    <a:pt x="158" y="117"/>
                  </a:lnTo>
                  <a:lnTo>
                    <a:pt x="156" y="119"/>
                  </a:lnTo>
                  <a:lnTo>
                    <a:pt x="150" y="123"/>
                  </a:lnTo>
                  <a:lnTo>
                    <a:pt x="139" y="124"/>
                  </a:lnTo>
                  <a:lnTo>
                    <a:pt x="129" y="124"/>
                  </a:lnTo>
                  <a:lnTo>
                    <a:pt x="123" y="124"/>
                  </a:lnTo>
                  <a:lnTo>
                    <a:pt x="121" y="124"/>
                  </a:lnTo>
                  <a:lnTo>
                    <a:pt x="108" y="121"/>
                  </a:lnTo>
                  <a:lnTo>
                    <a:pt x="100" y="117"/>
                  </a:lnTo>
                  <a:lnTo>
                    <a:pt x="96" y="117"/>
                  </a:lnTo>
                  <a:lnTo>
                    <a:pt x="92" y="113"/>
                  </a:lnTo>
                  <a:lnTo>
                    <a:pt x="92" y="111"/>
                  </a:lnTo>
                  <a:lnTo>
                    <a:pt x="81" y="98"/>
                  </a:lnTo>
                  <a:lnTo>
                    <a:pt x="71" y="84"/>
                  </a:lnTo>
                  <a:lnTo>
                    <a:pt x="67" y="78"/>
                  </a:lnTo>
                  <a:lnTo>
                    <a:pt x="66" y="76"/>
                  </a:lnTo>
                  <a:lnTo>
                    <a:pt x="66" y="75"/>
                  </a:lnTo>
                  <a:lnTo>
                    <a:pt x="58" y="65"/>
                  </a:lnTo>
                  <a:lnTo>
                    <a:pt x="54" y="61"/>
                  </a:lnTo>
                  <a:lnTo>
                    <a:pt x="46" y="57"/>
                  </a:lnTo>
                  <a:lnTo>
                    <a:pt x="41" y="55"/>
                  </a:lnTo>
                  <a:lnTo>
                    <a:pt x="12" y="36"/>
                  </a:lnTo>
                  <a:lnTo>
                    <a:pt x="2" y="27"/>
                  </a:lnTo>
                  <a:lnTo>
                    <a:pt x="0" y="21"/>
                  </a:lnTo>
                  <a:lnTo>
                    <a:pt x="8" y="17"/>
                  </a:lnTo>
                  <a:lnTo>
                    <a:pt x="10" y="17"/>
                  </a:lnTo>
                  <a:lnTo>
                    <a:pt x="14" y="15"/>
                  </a:lnTo>
                  <a:lnTo>
                    <a:pt x="18" y="13"/>
                  </a:lnTo>
                  <a:lnTo>
                    <a:pt x="21" y="13"/>
                  </a:lnTo>
                  <a:lnTo>
                    <a:pt x="21" y="13"/>
                  </a:lnTo>
                  <a:lnTo>
                    <a:pt x="27" y="13"/>
                  </a:lnTo>
                  <a:lnTo>
                    <a:pt x="29" y="13"/>
                  </a:lnTo>
                  <a:lnTo>
                    <a:pt x="33" y="11"/>
                  </a:lnTo>
                  <a:lnTo>
                    <a:pt x="35" y="5"/>
                  </a:lnTo>
                  <a:lnTo>
                    <a:pt x="35" y="4"/>
                  </a:lnTo>
                  <a:lnTo>
                    <a:pt x="35" y="2"/>
                  </a:lnTo>
                  <a:lnTo>
                    <a:pt x="35" y="0"/>
                  </a:lnTo>
                  <a:lnTo>
                    <a:pt x="37" y="0"/>
                  </a:lnTo>
                  <a:lnTo>
                    <a:pt x="39" y="0"/>
                  </a:lnTo>
                  <a:lnTo>
                    <a:pt x="41" y="4"/>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sp>
          <p:nvSpPr>
            <p:cNvPr id="6379" name="Freeform 6383"/>
            <p:cNvSpPr>
              <a:spLocks noEditPoints="1"/>
            </p:cNvSpPr>
            <p:nvPr/>
          </p:nvSpPr>
          <p:spPr bwMode="auto">
            <a:xfrm>
              <a:off x="6707188" y="2908300"/>
              <a:ext cx="414338" cy="590550"/>
            </a:xfrm>
            <a:custGeom>
              <a:avLst/>
              <a:gdLst>
                <a:gd name="T0" fmla="*/ 62 w 261"/>
                <a:gd name="T1" fmla="*/ 311 h 372"/>
                <a:gd name="T2" fmla="*/ 41 w 261"/>
                <a:gd name="T3" fmla="*/ 299 h 372"/>
                <a:gd name="T4" fmla="*/ 46 w 261"/>
                <a:gd name="T5" fmla="*/ 282 h 372"/>
                <a:gd name="T6" fmla="*/ 85 w 261"/>
                <a:gd name="T7" fmla="*/ 291 h 372"/>
                <a:gd name="T8" fmla="*/ 75 w 261"/>
                <a:gd name="T9" fmla="*/ 309 h 372"/>
                <a:gd name="T10" fmla="*/ 12 w 261"/>
                <a:gd name="T11" fmla="*/ 182 h 372"/>
                <a:gd name="T12" fmla="*/ 25 w 261"/>
                <a:gd name="T13" fmla="*/ 146 h 372"/>
                <a:gd name="T14" fmla="*/ 21 w 261"/>
                <a:gd name="T15" fmla="*/ 121 h 372"/>
                <a:gd name="T16" fmla="*/ 44 w 261"/>
                <a:gd name="T17" fmla="*/ 126 h 372"/>
                <a:gd name="T18" fmla="*/ 69 w 261"/>
                <a:gd name="T19" fmla="*/ 172 h 372"/>
                <a:gd name="T20" fmla="*/ 60 w 261"/>
                <a:gd name="T21" fmla="*/ 195 h 372"/>
                <a:gd name="T22" fmla="*/ 33 w 261"/>
                <a:gd name="T23" fmla="*/ 194 h 372"/>
                <a:gd name="T24" fmla="*/ 165 w 261"/>
                <a:gd name="T25" fmla="*/ 182 h 372"/>
                <a:gd name="T26" fmla="*/ 165 w 261"/>
                <a:gd name="T27" fmla="*/ 209 h 372"/>
                <a:gd name="T28" fmla="*/ 163 w 261"/>
                <a:gd name="T29" fmla="*/ 222 h 372"/>
                <a:gd name="T30" fmla="*/ 196 w 261"/>
                <a:gd name="T31" fmla="*/ 240 h 372"/>
                <a:gd name="T32" fmla="*/ 210 w 261"/>
                <a:gd name="T33" fmla="*/ 243 h 372"/>
                <a:gd name="T34" fmla="*/ 225 w 261"/>
                <a:gd name="T35" fmla="*/ 257 h 372"/>
                <a:gd name="T36" fmla="*/ 231 w 261"/>
                <a:gd name="T37" fmla="*/ 270 h 372"/>
                <a:gd name="T38" fmla="*/ 235 w 261"/>
                <a:gd name="T39" fmla="*/ 295 h 372"/>
                <a:gd name="T40" fmla="*/ 246 w 261"/>
                <a:gd name="T41" fmla="*/ 318 h 372"/>
                <a:gd name="T42" fmla="*/ 261 w 261"/>
                <a:gd name="T43" fmla="*/ 351 h 372"/>
                <a:gd name="T44" fmla="*/ 248 w 261"/>
                <a:gd name="T45" fmla="*/ 366 h 372"/>
                <a:gd name="T46" fmla="*/ 229 w 261"/>
                <a:gd name="T47" fmla="*/ 368 h 372"/>
                <a:gd name="T48" fmla="*/ 211 w 261"/>
                <a:gd name="T49" fmla="*/ 366 h 372"/>
                <a:gd name="T50" fmla="*/ 192 w 261"/>
                <a:gd name="T51" fmla="*/ 361 h 372"/>
                <a:gd name="T52" fmla="*/ 183 w 261"/>
                <a:gd name="T53" fmla="*/ 351 h 372"/>
                <a:gd name="T54" fmla="*/ 152 w 261"/>
                <a:gd name="T55" fmla="*/ 345 h 372"/>
                <a:gd name="T56" fmla="*/ 135 w 261"/>
                <a:gd name="T57" fmla="*/ 336 h 372"/>
                <a:gd name="T58" fmla="*/ 119 w 261"/>
                <a:gd name="T59" fmla="*/ 322 h 372"/>
                <a:gd name="T60" fmla="*/ 117 w 261"/>
                <a:gd name="T61" fmla="*/ 316 h 372"/>
                <a:gd name="T62" fmla="*/ 123 w 261"/>
                <a:gd name="T63" fmla="*/ 301 h 372"/>
                <a:gd name="T64" fmla="*/ 137 w 261"/>
                <a:gd name="T65" fmla="*/ 276 h 372"/>
                <a:gd name="T66" fmla="*/ 142 w 261"/>
                <a:gd name="T67" fmla="*/ 253 h 372"/>
                <a:gd name="T68" fmla="*/ 125 w 261"/>
                <a:gd name="T69" fmla="*/ 249 h 372"/>
                <a:gd name="T70" fmla="*/ 114 w 261"/>
                <a:gd name="T71" fmla="*/ 190 h 372"/>
                <a:gd name="T72" fmla="*/ 131 w 261"/>
                <a:gd name="T73" fmla="*/ 171 h 372"/>
                <a:gd name="T74" fmla="*/ 148 w 261"/>
                <a:gd name="T75" fmla="*/ 167 h 372"/>
                <a:gd name="T76" fmla="*/ 160 w 261"/>
                <a:gd name="T77" fmla="*/ 171 h 372"/>
                <a:gd name="T78" fmla="*/ 50 w 261"/>
                <a:gd name="T79" fmla="*/ 11 h 372"/>
                <a:gd name="T80" fmla="*/ 60 w 261"/>
                <a:gd name="T81" fmla="*/ 27 h 372"/>
                <a:gd name="T82" fmla="*/ 81 w 261"/>
                <a:gd name="T83" fmla="*/ 48 h 372"/>
                <a:gd name="T84" fmla="*/ 102 w 261"/>
                <a:gd name="T85" fmla="*/ 88 h 372"/>
                <a:gd name="T86" fmla="*/ 115 w 261"/>
                <a:gd name="T87" fmla="*/ 82 h 372"/>
                <a:gd name="T88" fmla="*/ 148 w 261"/>
                <a:gd name="T89" fmla="*/ 101 h 372"/>
                <a:gd name="T90" fmla="*/ 158 w 261"/>
                <a:gd name="T91" fmla="*/ 117 h 372"/>
                <a:gd name="T92" fmla="*/ 123 w 261"/>
                <a:gd name="T93" fmla="*/ 124 h 372"/>
                <a:gd name="T94" fmla="*/ 92 w 261"/>
                <a:gd name="T95" fmla="*/ 113 h 372"/>
                <a:gd name="T96" fmla="*/ 66 w 261"/>
                <a:gd name="T97" fmla="*/ 76 h 372"/>
                <a:gd name="T98" fmla="*/ 41 w 261"/>
                <a:gd name="T99" fmla="*/ 55 h 372"/>
                <a:gd name="T100" fmla="*/ 10 w 261"/>
                <a:gd name="T101" fmla="*/ 17 h 372"/>
                <a:gd name="T102" fmla="*/ 27 w 261"/>
                <a:gd name="T103" fmla="*/ 13 h 372"/>
                <a:gd name="T104" fmla="*/ 35 w 261"/>
                <a:gd name="T105" fmla="*/ 2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1" h="372">
                  <a:moveTo>
                    <a:pt x="77" y="316"/>
                  </a:moveTo>
                  <a:lnTo>
                    <a:pt x="73" y="316"/>
                  </a:lnTo>
                  <a:lnTo>
                    <a:pt x="71" y="316"/>
                  </a:lnTo>
                  <a:lnTo>
                    <a:pt x="69" y="314"/>
                  </a:lnTo>
                  <a:lnTo>
                    <a:pt x="62" y="311"/>
                  </a:lnTo>
                  <a:lnTo>
                    <a:pt x="60" y="305"/>
                  </a:lnTo>
                  <a:lnTo>
                    <a:pt x="50" y="303"/>
                  </a:lnTo>
                  <a:lnTo>
                    <a:pt x="46" y="303"/>
                  </a:lnTo>
                  <a:lnTo>
                    <a:pt x="46" y="301"/>
                  </a:lnTo>
                  <a:lnTo>
                    <a:pt x="41" y="299"/>
                  </a:lnTo>
                  <a:lnTo>
                    <a:pt x="37" y="295"/>
                  </a:lnTo>
                  <a:lnTo>
                    <a:pt x="35" y="286"/>
                  </a:lnTo>
                  <a:lnTo>
                    <a:pt x="37" y="286"/>
                  </a:lnTo>
                  <a:lnTo>
                    <a:pt x="41" y="284"/>
                  </a:lnTo>
                  <a:lnTo>
                    <a:pt x="46" y="282"/>
                  </a:lnTo>
                  <a:lnTo>
                    <a:pt x="56" y="286"/>
                  </a:lnTo>
                  <a:lnTo>
                    <a:pt x="69" y="286"/>
                  </a:lnTo>
                  <a:lnTo>
                    <a:pt x="71" y="286"/>
                  </a:lnTo>
                  <a:lnTo>
                    <a:pt x="83" y="288"/>
                  </a:lnTo>
                  <a:lnTo>
                    <a:pt x="85" y="291"/>
                  </a:lnTo>
                  <a:lnTo>
                    <a:pt x="87" y="295"/>
                  </a:lnTo>
                  <a:lnTo>
                    <a:pt x="85" y="301"/>
                  </a:lnTo>
                  <a:lnTo>
                    <a:pt x="85" y="303"/>
                  </a:lnTo>
                  <a:lnTo>
                    <a:pt x="83" y="303"/>
                  </a:lnTo>
                  <a:lnTo>
                    <a:pt x="75" y="309"/>
                  </a:lnTo>
                  <a:lnTo>
                    <a:pt x="75" y="311"/>
                  </a:lnTo>
                  <a:lnTo>
                    <a:pt x="77" y="314"/>
                  </a:lnTo>
                  <a:lnTo>
                    <a:pt x="77" y="316"/>
                  </a:lnTo>
                  <a:moveTo>
                    <a:pt x="18" y="186"/>
                  </a:moveTo>
                  <a:lnTo>
                    <a:pt x="12" y="182"/>
                  </a:lnTo>
                  <a:lnTo>
                    <a:pt x="12" y="174"/>
                  </a:lnTo>
                  <a:lnTo>
                    <a:pt x="16" y="165"/>
                  </a:lnTo>
                  <a:lnTo>
                    <a:pt x="21" y="157"/>
                  </a:lnTo>
                  <a:lnTo>
                    <a:pt x="23" y="153"/>
                  </a:lnTo>
                  <a:lnTo>
                    <a:pt x="25" y="146"/>
                  </a:lnTo>
                  <a:lnTo>
                    <a:pt x="25" y="144"/>
                  </a:lnTo>
                  <a:lnTo>
                    <a:pt x="18" y="128"/>
                  </a:lnTo>
                  <a:lnTo>
                    <a:pt x="18" y="126"/>
                  </a:lnTo>
                  <a:lnTo>
                    <a:pt x="19" y="124"/>
                  </a:lnTo>
                  <a:lnTo>
                    <a:pt x="21" y="121"/>
                  </a:lnTo>
                  <a:lnTo>
                    <a:pt x="23" y="119"/>
                  </a:lnTo>
                  <a:lnTo>
                    <a:pt x="33" y="119"/>
                  </a:lnTo>
                  <a:lnTo>
                    <a:pt x="35" y="121"/>
                  </a:lnTo>
                  <a:lnTo>
                    <a:pt x="39" y="124"/>
                  </a:lnTo>
                  <a:lnTo>
                    <a:pt x="44" y="126"/>
                  </a:lnTo>
                  <a:lnTo>
                    <a:pt x="48" y="132"/>
                  </a:lnTo>
                  <a:lnTo>
                    <a:pt x="56" y="138"/>
                  </a:lnTo>
                  <a:lnTo>
                    <a:pt x="60" y="142"/>
                  </a:lnTo>
                  <a:lnTo>
                    <a:pt x="64" y="147"/>
                  </a:lnTo>
                  <a:lnTo>
                    <a:pt x="69" y="172"/>
                  </a:lnTo>
                  <a:lnTo>
                    <a:pt x="69" y="178"/>
                  </a:lnTo>
                  <a:lnTo>
                    <a:pt x="67" y="188"/>
                  </a:lnTo>
                  <a:lnTo>
                    <a:pt x="67" y="190"/>
                  </a:lnTo>
                  <a:lnTo>
                    <a:pt x="66" y="192"/>
                  </a:lnTo>
                  <a:lnTo>
                    <a:pt x="60" y="195"/>
                  </a:lnTo>
                  <a:lnTo>
                    <a:pt x="48" y="199"/>
                  </a:lnTo>
                  <a:lnTo>
                    <a:pt x="46" y="197"/>
                  </a:lnTo>
                  <a:lnTo>
                    <a:pt x="44" y="197"/>
                  </a:lnTo>
                  <a:lnTo>
                    <a:pt x="39" y="195"/>
                  </a:lnTo>
                  <a:lnTo>
                    <a:pt x="33" y="194"/>
                  </a:lnTo>
                  <a:lnTo>
                    <a:pt x="27" y="192"/>
                  </a:lnTo>
                  <a:lnTo>
                    <a:pt x="18" y="186"/>
                  </a:lnTo>
                  <a:moveTo>
                    <a:pt x="162" y="172"/>
                  </a:moveTo>
                  <a:lnTo>
                    <a:pt x="163" y="178"/>
                  </a:lnTo>
                  <a:lnTo>
                    <a:pt x="165" y="182"/>
                  </a:lnTo>
                  <a:lnTo>
                    <a:pt x="167" y="188"/>
                  </a:lnTo>
                  <a:lnTo>
                    <a:pt x="167" y="188"/>
                  </a:lnTo>
                  <a:lnTo>
                    <a:pt x="165" y="201"/>
                  </a:lnTo>
                  <a:lnTo>
                    <a:pt x="165" y="207"/>
                  </a:lnTo>
                  <a:lnTo>
                    <a:pt x="165" y="209"/>
                  </a:lnTo>
                  <a:lnTo>
                    <a:pt x="163" y="213"/>
                  </a:lnTo>
                  <a:lnTo>
                    <a:pt x="165" y="213"/>
                  </a:lnTo>
                  <a:lnTo>
                    <a:pt x="165" y="217"/>
                  </a:lnTo>
                  <a:lnTo>
                    <a:pt x="165" y="218"/>
                  </a:lnTo>
                  <a:lnTo>
                    <a:pt x="163" y="222"/>
                  </a:lnTo>
                  <a:lnTo>
                    <a:pt x="163" y="228"/>
                  </a:lnTo>
                  <a:lnTo>
                    <a:pt x="163" y="230"/>
                  </a:lnTo>
                  <a:lnTo>
                    <a:pt x="181" y="236"/>
                  </a:lnTo>
                  <a:lnTo>
                    <a:pt x="190" y="240"/>
                  </a:lnTo>
                  <a:lnTo>
                    <a:pt x="196" y="240"/>
                  </a:lnTo>
                  <a:lnTo>
                    <a:pt x="198" y="240"/>
                  </a:lnTo>
                  <a:lnTo>
                    <a:pt x="204" y="242"/>
                  </a:lnTo>
                  <a:lnTo>
                    <a:pt x="206" y="242"/>
                  </a:lnTo>
                  <a:lnTo>
                    <a:pt x="206" y="243"/>
                  </a:lnTo>
                  <a:lnTo>
                    <a:pt x="210" y="243"/>
                  </a:lnTo>
                  <a:lnTo>
                    <a:pt x="211" y="243"/>
                  </a:lnTo>
                  <a:lnTo>
                    <a:pt x="215" y="249"/>
                  </a:lnTo>
                  <a:lnTo>
                    <a:pt x="221" y="251"/>
                  </a:lnTo>
                  <a:lnTo>
                    <a:pt x="221" y="257"/>
                  </a:lnTo>
                  <a:lnTo>
                    <a:pt x="225" y="257"/>
                  </a:lnTo>
                  <a:lnTo>
                    <a:pt x="231" y="263"/>
                  </a:lnTo>
                  <a:lnTo>
                    <a:pt x="233" y="266"/>
                  </a:lnTo>
                  <a:lnTo>
                    <a:pt x="229" y="268"/>
                  </a:lnTo>
                  <a:lnTo>
                    <a:pt x="229" y="270"/>
                  </a:lnTo>
                  <a:lnTo>
                    <a:pt x="231" y="270"/>
                  </a:lnTo>
                  <a:lnTo>
                    <a:pt x="233" y="272"/>
                  </a:lnTo>
                  <a:lnTo>
                    <a:pt x="231" y="274"/>
                  </a:lnTo>
                  <a:lnTo>
                    <a:pt x="235" y="291"/>
                  </a:lnTo>
                  <a:lnTo>
                    <a:pt x="235" y="291"/>
                  </a:lnTo>
                  <a:lnTo>
                    <a:pt x="235" y="295"/>
                  </a:lnTo>
                  <a:lnTo>
                    <a:pt x="242" y="303"/>
                  </a:lnTo>
                  <a:lnTo>
                    <a:pt x="240" y="307"/>
                  </a:lnTo>
                  <a:lnTo>
                    <a:pt x="240" y="314"/>
                  </a:lnTo>
                  <a:lnTo>
                    <a:pt x="244" y="316"/>
                  </a:lnTo>
                  <a:lnTo>
                    <a:pt x="246" y="318"/>
                  </a:lnTo>
                  <a:lnTo>
                    <a:pt x="250" y="328"/>
                  </a:lnTo>
                  <a:lnTo>
                    <a:pt x="256" y="334"/>
                  </a:lnTo>
                  <a:lnTo>
                    <a:pt x="261" y="343"/>
                  </a:lnTo>
                  <a:lnTo>
                    <a:pt x="260" y="345"/>
                  </a:lnTo>
                  <a:lnTo>
                    <a:pt x="261" y="351"/>
                  </a:lnTo>
                  <a:lnTo>
                    <a:pt x="260" y="355"/>
                  </a:lnTo>
                  <a:lnTo>
                    <a:pt x="258" y="357"/>
                  </a:lnTo>
                  <a:lnTo>
                    <a:pt x="256" y="361"/>
                  </a:lnTo>
                  <a:lnTo>
                    <a:pt x="252" y="364"/>
                  </a:lnTo>
                  <a:lnTo>
                    <a:pt x="248" y="366"/>
                  </a:lnTo>
                  <a:lnTo>
                    <a:pt x="242" y="368"/>
                  </a:lnTo>
                  <a:lnTo>
                    <a:pt x="236" y="370"/>
                  </a:lnTo>
                  <a:lnTo>
                    <a:pt x="236" y="368"/>
                  </a:lnTo>
                  <a:lnTo>
                    <a:pt x="233" y="368"/>
                  </a:lnTo>
                  <a:lnTo>
                    <a:pt x="229" y="368"/>
                  </a:lnTo>
                  <a:lnTo>
                    <a:pt x="225" y="370"/>
                  </a:lnTo>
                  <a:lnTo>
                    <a:pt x="221" y="372"/>
                  </a:lnTo>
                  <a:lnTo>
                    <a:pt x="219" y="370"/>
                  </a:lnTo>
                  <a:lnTo>
                    <a:pt x="215" y="366"/>
                  </a:lnTo>
                  <a:lnTo>
                    <a:pt x="211" y="366"/>
                  </a:lnTo>
                  <a:lnTo>
                    <a:pt x="200" y="364"/>
                  </a:lnTo>
                  <a:lnTo>
                    <a:pt x="198" y="364"/>
                  </a:lnTo>
                  <a:lnTo>
                    <a:pt x="194" y="362"/>
                  </a:lnTo>
                  <a:lnTo>
                    <a:pt x="192" y="362"/>
                  </a:lnTo>
                  <a:lnTo>
                    <a:pt x="192" y="361"/>
                  </a:lnTo>
                  <a:lnTo>
                    <a:pt x="190" y="359"/>
                  </a:lnTo>
                  <a:lnTo>
                    <a:pt x="187" y="357"/>
                  </a:lnTo>
                  <a:lnTo>
                    <a:pt x="187" y="357"/>
                  </a:lnTo>
                  <a:lnTo>
                    <a:pt x="185" y="355"/>
                  </a:lnTo>
                  <a:lnTo>
                    <a:pt x="183" y="351"/>
                  </a:lnTo>
                  <a:lnTo>
                    <a:pt x="177" y="349"/>
                  </a:lnTo>
                  <a:lnTo>
                    <a:pt x="173" y="349"/>
                  </a:lnTo>
                  <a:lnTo>
                    <a:pt x="169" y="349"/>
                  </a:lnTo>
                  <a:lnTo>
                    <a:pt x="158" y="347"/>
                  </a:lnTo>
                  <a:lnTo>
                    <a:pt x="152" y="345"/>
                  </a:lnTo>
                  <a:lnTo>
                    <a:pt x="152" y="345"/>
                  </a:lnTo>
                  <a:lnTo>
                    <a:pt x="150" y="345"/>
                  </a:lnTo>
                  <a:lnTo>
                    <a:pt x="146" y="343"/>
                  </a:lnTo>
                  <a:lnTo>
                    <a:pt x="142" y="339"/>
                  </a:lnTo>
                  <a:lnTo>
                    <a:pt x="135" y="336"/>
                  </a:lnTo>
                  <a:lnTo>
                    <a:pt x="131" y="334"/>
                  </a:lnTo>
                  <a:lnTo>
                    <a:pt x="129" y="334"/>
                  </a:lnTo>
                  <a:lnTo>
                    <a:pt x="127" y="332"/>
                  </a:lnTo>
                  <a:lnTo>
                    <a:pt x="119" y="324"/>
                  </a:lnTo>
                  <a:lnTo>
                    <a:pt x="119" y="322"/>
                  </a:lnTo>
                  <a:lnTo>
                    <a:pt x="119" y="320"/>
                  </a:lnTo>
                  <a:lnTo>
                    <a:pt x="121" y="320"/>
                  </a:lnTo>
                  <a:lnTo>
                    <a:pt x="119" y="318"/>
                  </a:lnTo>
                  <a:lnTo>
                    <a:pt x="117" y="318"/>
                  </a:lnTo>
                  <a:lnTo>
                    <a:pt x="117" y="316"/>
                  </a:lnTo>
                  <a:lnTo>
                    <a:pt x="115" y="314"/>
                  </a:lnTo>
                  <a:lnTo>
                    <a:pt x="115" y="313"/>
                  </a:lnTo>
                  <a:lnTo>
                    <a:pt x="117" y="311"/>
                  </a:lnTo>
                  <a:lnTo>
                    <a:pt x="121" y="303"/>
                  </a:lnTo>
                  <a:lnTo>
                    <a:pt x="123" y="301"/>
                  </a:lnTo>
                  <a:lnTo>
                    <a:pt x="125" y="299"/>
                  </a:lnTo>
                  <a:lnTo>
                    <a:pt x="133" y="286"/>
                  </a:lnTo>
                  <a:lnTo>
                    <a:pt x="137" y="280"/>
                  </a:lnTo>
                  <a:lnTo>
                    <a:pt x="137" y="278"/>
                  </a:lnTo>
                  <a:lnTo>
                    <a:pt x="137" y="276"/>
                  </a:lnTo>
                  <a:lnTo>
                    <a:pt x="140" y="270"/>
                  </a:lnTo>
                  <a:lnTo>
                    <a:pt x="144" y="265"/>
                  </a:lnTo>
                  <a:lnTo>
                    <a:pt x="144" y="263"/>
                  </a:lnTo>
                  <a:lnTo>
                    <a:pt x="144" y="259"/>
                  </a:lnTo>
                  <a:lnTo>
                    <a:pt x="142" y="253"/>
                  </a:lnTo>
                  <a:lnTo>
                    <a:pt x="139" y="251"/>
                  </a:lnTo>
                  <a:lnTo>
                    <a:pt x="139" y="251"/>
                  </a:lnTo>
                  <a:lnTo>
                    <a:pt x="135" y="249"/>
                  </a:lnTo>
                  <a:lnTo>
                    <a:pt x="129" y="251"/>
                  </a:lnTo>
                  <a:lnTo>
                    <a:pt x="125" y="249"/>
                  </a:lnTo>
                  <a:lnTo>
                    <a:pt x="112" y="222"/>
                  </a:lnTo>
                  <a:lnTo>
                    <a:pt x="110" y="199"/>
                  </a:lnTo>
                  <a:lnTo>
                    <a:pt x="110" y="194"/>
                  </a:lnTo>
                  <a:lnTo>
                    <a:pt x="112" y="194"/>
                  </a:lnTo>
                  <a:lnTo>
                    <a:pt x="114" y="190"/>
                  </a:lnTo>
                  <a:lnTo>
                    <a:pt x="114" y="186"/>
                  </a:lnTo>
                  <a:lnTo>
                    <a:pt x="114" y="184"/>
                  </a:lnTo>
                  <a:lnTo>
                    <a:pt x="114" y="182"/>
                  </a:lnTo>
                  <a:lnTo>
                    <a:pt x="121" y="176"/>
                  </a:lnTo>
                  <a:lnTo>
                    <a:pt x="131" y="171"/>
                  </a:lnTo>
                  <a:lnTo>
                    <a:pt x="139" y="167"/>
                  </a:lnTo>
                  <a:lnTo>
                    <a:pt x="142" y="169"/>
                  </a:lnTo>
                  <a:lnTo>
                    <a:pt x="146" y="169"/>
                  </a:lnTo>
                  <a:lnTo>
                    <a:pt x="148" y="167"/>
                  </a:lnTo>
                  <a:lnTo>
                    <a:pt x="148" y="167"/>
                  </a:lnTo>
                  <a:lnTo>
                    <a:pt x="148" y="165"/>
                  </a:lnTo>
                  <a:lnTo>
                    <a:pt x="154" y="169"/>
                  </a:lnTo>
                  <a:lnTo>
                    <a:pt x="156" y="171"/>
                  </a:lnTo>
                  <a:lnTo>
                    <a:pt x="156" y="171"/>
                  </a:lnTo>
                  <a:lnTo>
                    <a:pt x="160" y="171"/>
                  </a:lnTo>
                  <a:lnTo>
                    <a:pt x="162" y="172"/>
                  </a:lnTo>
                  <a:moveTo>
                    <a:pt x="41" y="4"/>
                  </a:moveTo>
                  <a:lnTo>
                    <a:pt x="44" y="7"/>
                  </a:lnTo>
                  <a:lnTo>
                    <a:pt x="48" y="9"/>
                  </a:lnTo>
                  <a:lnTo>
                    <a:pt x="50" y="11"/>
                  </a:lnTo>
                  <a:lnTo>
                    <a:pt x="50" y="17"/>
                  </a:lnTo>
                  <a:lnTo>
                    <a:pt x="50" y="19"/>
                  </a:lnTo>
                  <a:lnTo>
                    <a:pt x="58" y="25"/>
                  </a:lnTo>
                  <a:lnTo>
                    <a:pt x="60" y="27"/>
                  </a:lnTo>
                  <a:lnTo>
                    <a:pt x="60" y="27"/>
                  </a:lnTo>
                  <a:lnTo>
                    <a:pt x="64" y="30"/>
                  </a:lnTo>
                  <a:lnTo>
                    <a:pt x="67" y="34"/>
                  </a:lnTo>
                  <a:lnTo>
                    <a:pt x="71" y="36"/>
                  </a:lnTo>
                  <a:lnTo>
                    <a:pt x="77" y="46"/>
                  </a:lnTo>
                  <a:lnTo>
                    <a:pt x="81" y="48"/>
                  </a:lnTo>
                  <a:lnTo>
                    <a:pt x="81" y="48"/>
                  </a:lnTo>
                  <a:lnTo>
                    <a:pt x="85" y="50"/>
                  </a:lnTo>
                  <a:lnTo>
                    <a:pt x="89" y="55"/>
                  </a:lnTo>
                  <a:lnTo>
                    <a:pt x="102" y="75"/>
                  </a:lnTo>
                  <a:lnTo>
                    <a:pt x="102" y="88"/>
                  </a:lnTo>
                  <a:lnTo>
                    <a:pt x="110" y="86"/>
                  </a:lnTo>
                  <a:lnTo>
                    <a:pt x="110" y="78"/>
                  </a:lnTo>
                  <a:lnTo>
                    <a:pt x="112" y="82"/>
                  </a:lnTo>
                  <a:lnTo>
                    <a:pt x="114" y="82"/>
                  </a:lnTo>
                  <a:lnTo>
                    <a:pt x="115" y="82"/>
                  </a:lnTo>
                  <a:lnTo>
                    <a:pt x="115" y="80"/>
                  </a:lnTo>
                  <a:lnTo>
                    <a:pt x="121" y="88"/>
                  </a:lnTo>
                  <a:lnTo>
                    <a:pt x="127" y="92"/>
                  </a:lnTo>
                  <a:lnTo>
                    <a:pt x="135" y="94"/>
                  </a:lnTo>
                  <a:lnTo>
                    <a:pt x="148" y="101"/>
                  </a:lnTo>
                  <a:lnTo>
                    <a:pt x="154" y="107"/>
                  </a:lnTo>
                  <a:lnTo>
                    <a:pt x="154" y="109"/>
                  </a:lnTo>
                  <a:lnTo>
                    <a:pt x="152" y="113"/>
                  </a:lnTo>
                  <a:lnTo>
                    <a:pt x="158" y="115"/>
                  </a:lnTo>
                  <a:lnTo>
                    <a:pt x="158" y="117"/>
                  </a:lnTo>
                  <a:lnTo>
                    <a:pt x="156" y="119"/>
                  </a:lnTo>
                  <a:lnTo>
                    <a:pt x="150" y="123"/>
                  </a:lnTo>
                  <a:lnTo>
                    <a:pt x="139" y="124"/>
                  </a:lnTo>
                  <a:lnTo>
                    <a:pt x="129" y="124"/>
                  </a:lnTo>
                  <a:lnTo>
                    <a:pt x="123" y="124"/>
                  </a:lnTo>
                  <a:lnTo>
                    <a:pt x="121" y="124"/>
                  </a:lnTo>
                  <a:lnTo>
                    <a:pt x="108" y="121"/>
                  </a:lnTo>
                  <a:lnTo>
                    <a:pt x="100" y="117"/>
                  </a:lnTo>
                  <a:lnTo>
                    <a:pt x="96" y="117"/>
                  </a:lnTo>
                  <a:lnTo>
                    <a:pt x="92" y="113"/>
                  </a:lnTo>
                  <a:lnTo>
                    <a:pt x="92" y="111"/>
                  </a:lnTo>
                  <a:lnTo>
                    <a:pt x="81" y="98"/>
                  </a:lnTo>
                  <a:lnTo>
                    <a:pt x="71" y="84"/>
                  </a:lnTo>
                  <a:lnTo>
                    <a:pt x="67" y="78"/>
                  </a:lnTo>
                  <a:lnTo>
                    <a:pt x="66" y="76"/>
                  </a:lnTo>
                  <a:lnTo>
                    <a:pt x="66" y="75"/>
                  </a:lnTo>
                  <a:lnTo>
                    <a:pt x="58" y="65"/>
                  </a:lnTo>
                  <a:lnTo>
                    <a:pt x="54" y="61"/>
                  </a:lnTo>
                  <a:lnTo>
                    <a:pt x="46" y="57"/>
                  </a:lnTo>
                  <a:lnTo>
                    <a:pt x="41" y="55"/>
                  </a:lnTo>
                  <a:lnTo>
                    <a:pt x="12" y="36"/>
                  </a:lnTo>
                  <a:lnTo>
                    <a:pt x="2" y="27"/>
                  </a:lnTo>
                  <a:lnTo>
                    <a:pt x="0" y="21"/>
                  </a:lnTo>
                  <a:lnTo>
                    <a:pt x="8" y="17"/>
                  </a:lnTo>
                  <a:lnTo>
                    <a:pt x="10" y="17"/>
                  </a:lnTo>
                  <a:lnTo>
                    <a:pt x="14" y="15"/>
                  </a:lnTo>
                  <a:lnTo>
                    <a:pt x="18" y="13"/>
                  </a:lnTo>
                  <a:lnTo>
                    <a:pt x="21" y="13"/>
                  </a:lnTo>
                  <a:lnTo>
                    <a:pt x="21" y="13"/>
                  </a:lnTo>
                  <a:lnTo>
                    <a:pt x="27" y="13"/>
                  </a:lnTo>
                  <a:lnTo>
                    <a:pt x="29" y="13"/>
                  </a:lnTo>
                  <a:lnTo>
                    <a:pt x="33" y="11"/>
                  </a:lnTo>
                  <a:lnTo>
                    <a:pt x="35" y="5"/>
                  </a:lnTo>
                  <a:lnTo>
                    <a:pt x="35" y="4"/>
                  </a:lnTo>
                  <a:lnTo>
                    <a:pt x="35" y="2"/>
                  </a:lnTo>
                  <a:lnTo>
                    <a:pt x="35" y="0"/>
                  </a:lnTo>
                  <a:lnTo>
                    <a:pt x="37" y="0"/>
                  </a:lnTo>
                  <a:lnTo>
                    <a:pt x="39" y="0"/>
                  </a:lnTo>
                  <a:lnTo>
                    <a:pt x="41" y="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rgbClr val="000000"/>
                </a:solidFill>
              </a:endParaRPr>
            </a:p>
          </p:txBody>
        </p:sp>
      </p:grpSp>
      <p:sp>
        <p:nvSpPr>
          <p:cNvPr id="6381" name="Text Placeholder 8"/>
          <p:cNvSpPr txBox="1">
            <a:spLocks/>
          </p:cNvSpPr>
          <p:nvPr/>
        </p:nvSpPr>
        <p:spPr>
          <a:xfrm>
            <a:off x="7193299" y="6326805"/>
            <a:ext cx="1576859" cy="457200"/>
          </a:xfrm>
          <a:prstGeom prst="rect">
            <a:avLst/>
          </a:prstGeom>
          <a:solidFill>
            <a:srgbClr val="FFFFFF"/>
          </a:solidFill>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Obj. HDS-2</a:t>
            </a:r>
          </a:p>
          <a:p>
            <a:pPr algn="ctr">
              <a:spcBef>
                <a:spcPts val="0"/>
              </a:spcBef>
            </a:pPr>
            <a:r>
              <a:rPr lang="en-US" sz="1200" b="0" dirty="0" smtClean="0">
                <a:solidFill>
                  <a:prstClr val="black"/>
                </a:solidFill>
                <a:latin typeface="Verdana" panose="020B0604030504040204" pitchFamily="34" charset="0"/>
                <a:ea typeface="Verdana" panose="020B0604030504040204" pitchFamily="34" charset="0"/>
                <a:cs typeface="Verdana" panose="020B0604030504040204" pitchFamily="34" charset="0"/>
              </a:rPr>
              <a:t>Decrease </a:t>
            </a:r>
            <a:r>
              <a:rPr lang="en-US" sz="1200" b="0" dirty="0">
                <a:solidFill>
                  <a:prstClr val="black"/>
                </a:solidFill>
                <a:latin typeface="Verdana" panose="020B0604030504040204" pitchFamily="34" charset="0"/>
                <a:ea typeface="Verdana" panose="020B0604030504040204" pitchFamily="34" charset="0"/>
                <a:cs typeface="Verdana" panose="020B0604030504040204" pitchFamily="34" charset="0"/>
              </a:rPr>
              <a:t>desired</a:t>
            </a:r>
          </a:p>
          <a:p>
            <a:pPr algn="l">
              <a:spcBef>
                <a:spcPts val="0"/>
              </a:spcBef>
            </a:pPr>
            <a:endParaRPr lang="en-US" sz="1400" dirty="0" smtClean="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l">
              <a:spcBef>
                <a:spcPts val="0"/>
              </a:spcBef>
            </a:pPr>
            <a:endParaRPr lang="en-US" sz="1400" b="0" dirty="0" smtClean="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6382"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latin typeface="Verdana" panose="020B0604030504040204" pitchFamily="34" charset="0"/>
                <a:ea typeface="Verdana" panose="020B0604030504040204" pitchFamily="34" charset="0"/>
                <a:cs typeface="Verdana" panose="020B0604030504040204" pitchFamily="34" charset="0"/>
              </a:rPr>
              <a:t>26</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6383" name="TextBox 6382"/>
          <p:cNvSpPr txBox="1"/>
          <p:nvPr/>
        </p:nvSpPr>
        <p:spPr>
          <a:xfrm>
            <a:off x="-9672" y="6420062"/>
            <a:ext cx="8864082" cy="369332"/>
          </a:xfrm>
          <a:prstGeom prst="rect">
            <a:avLst/>
          </a:prstGeom>
          <a:noFill/>
        </p:spPr>
        <p:txBody>
          <a:bodyPr wrap="square" rtlCol="0" anchor="ctr">
            <a:spAutoFit/>
          </a:bodyPr>
          <a:lstStyle/>
          <a:p>
            <a:r>
              <a:rPr lang="en-US" sz="9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SOURCES: National Vital Statistics </a:t>
            </a:r>
            <a:r>
              <a:rPr lang="en-US" sz="900" dirty="0">
                <a:solidFill>
                  <a:srgbClr val="000000"/>
                </a:solidFill>
                <a:latin typeface="Verdana" panose="020B0604030504040204" pitchFamily="34" charset="0"/>
                <a:ea typeface="Verdana" panose="020B0604030504040204" pitchFamily="34" charset="0"/>
                <a:cs typeface="Verdana" panose="020B0604030504040204" pitchFamily="34" charset="0"/>
              </a:rPr>
              <a:t>System—Mortality </a:t>
            </a:r>
            <a:r>
              <a:rPr lang="en-US" sz="9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t>
            </a:r>
            <a:r>
              <a:rPr lang="en-US" sz="900" dirty="0">
                <a:solidFill>
                  <a:srgbClr val="000000"/>
                </a:solidFill>
                <a:latin typeface="Verdana" panose="020B0604030504040204" pitchFamily="34" charset="0"/>
                <a:ea typeface="Verdana" panose="020B0604030504040204" pitchFamily="34" charset="0"/>
                <a:cs typeface="Verdana" panose="020B0604030504040204" pitchFamily="34" charset="0"/>
              </a:rPr>
              <a:t>NVSS—M</a:t>
            </a:r>
            <a:r>
              <a:rPr lang="en-US" sz="9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CDC/NCHS; </a:t>
            </a:r>
            <a:r>
              <a:rPr lang="en-US" sz="900" dirty="0">
                <a:solidFill>
                  <a:srgbClr val="000000"/>
                </a:solidFill>
                <a:latin typeface="Verdana" panose="020B0604030504040204" pitchFamily="34" charset="0"/>
                <a:ea typeface="Verdana" panose="020B0604030504040204" pitchFamily="34" charset="0"/>
                <a:cs typeface="Verdana" panose="020B0604030504040204" pitchFamily="34" charset="0"/>
              </a:rPr>
              <a:t>Bridged—race </a:t>
            </a:r>
            <a:r>
              <a:rPr lang="en-US" sz="9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Population Estimates, </a:t>
            </a:r>
          </a:p>
          <a:p>
            <a:r>
              <a:rPr lang="en-US" sz="9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CDC/NCHS and Census. </a:t>
            </a:r>
            <a:r>
              <a:rPr lang="en-US" sz="900" dirty="0">
                <a:solidFill>
                  <a:srgbClr val="000000"/>
                </a:solidFill>
                <a:latin typeface="Verdana" panose="020B0604030504040204" pitchFamily="34" charset="0"/>
                <a:ea typeface="Verdana" panose="020B0604030504040204" pitchFamily="34" charset="0"/>
                <a:cs typeface="Verdana" panose="020B0604030504040204" pitchFamily="34" charset="0"/>
              </a:rPr>
              <a:t>Interactive Atlas of Heart Disease and Stroke, CDC/NCCDPHP </a:t>
            </a:r>
            <a:r>
              <a:rPr lang="en-US" sz="900" u="sng" dirty="0">
                <a:solidFill>
                  <a:srgbClr val="000000"/>
                </a:solidFill>
                <a:latin typeface="Verdana" panose="020B0604030504040204" pitchFamily="34" charset="0"/>
                <a:ea typeface="Verdana" panose="020B0604030504040204" pitchFamily="34" charset="0"/>
                <a:cs typeface="Verdana" panose="020B0604030504040204" pitchFamily="34" charset="0"/>
                <a:hlinkClick r:id="rId3"/>
              </a:rPr>
              <a:t>http://nccd.cdc.gov/DHDSPAtlas/</a:t>
            </a:r>
            <a:r>
              <a:rPr lang="en-US" sz="900" u="sng"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sz="900"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sz="9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endParaRPr lang="en-US" sz="9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itle 4"/>
          <p:cNvSpPr>
            <a:spLocks noGrp="1"/>
          </p:cNvSpPr>
          <p:nvPr>
            <p:ph type="title"/>
          </p:nvPr>
        </p:nvSpPr>
        <p:spPr>
          <a:xfrm>
            <a:off x="0" y="118480"/>
            <a:ext cx="9144000" cy="1299158"/>
          </a:xfrm>
        </p:spPr>
        <p:txBody>
          <a:bodyPr/>
          <a:lstStyle/>
          <a:p>
            <a:r>
              <a:rPr lang="en-US" sz="2200" b="1" dirty="0">
                <a:solidFill>
                  <a:srgbClr val="003F72"/>
                </a:solidFill>
                <a:latin typeface="Verdana" panose="020B0604030504040204" pitchFamily="34" charset="0"/>
                <a:ea typeface="Verdana" panose="020B0604030504040204" pitchFamily="34" charset="0"/>
                <a:cs typeface="Verdana" panose="020B0604030504040204" pitchFamily="34" charset="0"/>
              </a:rPr>
              <a:t>Coronary Heart Disease Deaths by County, 2013–2015</a:t>
            </a:r>
            <a:endParaRPr lang="en-US" dirty="0"/>
          </a:p>
        </p:txBody>
      </p:sp>
      <p:pic>
        <p:nvPicPr>
          <p:cNvPr id="6380" name="Picture 6379" descr="Coronary Heart Disease Deaths" title="Coronary Heart Disease Death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751" y="1162250"/>
            <a:ext cx="6431280" cy="4450080"/>
          </a:xfrm>
          <a:prstGeom prst="rect">
            <a:avLst/>
          </a:prstGeom>
        </p:spPr>
      </p:pic>
    </p:spTree>
    <p:extLst>
      <p:ext uri="{BB962C8B-B14F-4D97-AF65-F5344CB8AC3E}">
        <p14:creationId xmlns:p14="http://schemas.microsoft.com/office/powerpoint/2010/main" val="15793423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4" name="Content Placeholder 3" descr="This figure is a line chart showing trends in overall cancer mortality between 1999 and 2007 for the total population, as well as by five population subgroups (American Indian or Alaska Native, Asian or Pacific Islander, Hispanic, non-Hispanic black, and non-Hispanic white). &#10;&#10;The overall cancer death rate (tracked with Healthy People 2010 objective 3-1) declined 11.2% between 1999 and 2007, from 200.8 to 178.4 per 100,000 population (age adjusted), moving closer to the 2010 target of 158.6 per 100,000. This decline is reflected among all population subgroups. However, disparities persisted. In 2007, the Asian or Pacific Islander population remained with the lowest rate of overall cancer mortality, 106.7 per 100,000 (age adjusted), whereas the non-Hispanic black population remained with the highest rate, 221.7 per 100,000 (age adjusted), over twice the rate for the Asian or Pacific Islander population.&#10;" title="Trends in overall cancer mortality between 1999 and 2007"/>
          <p:cNvGraphicFramePr>
            <a:graphicFrameLocks noGrp="1"/>
          </p:cNvGraphicFramePr>
          <p:nvPr>
            <p:ph type="chart" sz="quarter" idx="4294967295"/>
            <p:extLst/>
          </p:nvPr>
        </p:nvGraphicFramePr>
        <p:xfrm>
          <a:off x="0" y="1004888"/>
          <a:ext cx="9144000" cy="435755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idx="4294967295"/>
          </p:nvPr>
        </p:nvSpPr>
        <p:spPr>
          <a:xfrm>
            <a:off x="0" y="95535"/>
            <a:ext cx="9144000" cy="566738"/>
          </a:xfrm>
          <a:prstGeom prst="rect">
            <a:avLst/>
          </a:prstGeom>
        </p:spPr>
        <p:txBody>
          <a:bodyPr>
            <a:noAutofit/>
          </a:bodyPr>
          <a:lstStyle/>
          <a:p>
            <a:r>
              <a:rPr lang="en-US" sz="3200" b="1" dirty="0">
                <a:solidFill>
                  <a:srgbClr val="003F72"/>
                </a:solidFill>
                <a:latin typeface="Verdana" panose="020B0604030504040204" pitchFamily="34" charset="0"/>
                <a:ea typeface="Verdana" panose="020B0604030504040204" pitchFamily="34" charset="0"/>
                <a:cs typeface="Verdana" panose="020B0604030504040204" pitchFamily="34" charset="0"/>
              </a:rPr>
              <a:t>Coronary Heart Disease </a:t>
            </a:r>
            <a:r>
              <a:rPr lang="en-US" sz="3200" b="1" dirty="0" smtClean="0">
                <a:solidFill>
                  <a:srgbClr val="003F72"/>
                </a:solidFill>
                <a:latin typeface="Verdana" panose="020B0604030504040204" pitchFamily="34" charset="0"/>
                <a:ea typeface="Verdana" panose="020B0604030504040204" pitchFamily="34" charset="0"/>
                <a:cs typeface="Verdana" panose="020B0604030504040204" pitchFamily="34" charset="0"/>
              </a:rPr>
              <a:t>Deaths</a:t>
            </a:r>
            <a:endParaRPr lang="en-US" sz="3200" b="1" dirty="0">
              <a:solidFill>
                <a:srgbClr val="003F72"/>
              </a:solidFill>
              <a:latin typeface="Verdana" panose="020B0604030504040204" pitchFamily="34" charset="0"/>
              <a:ea typeface="Verdana" panose="020B0604030504040204" pitchFamily="34" charset="0"/>
              <a:cs typeface="Verdana" panose="020B0604030504040204" pitchFamily="34" charset="0"/>
            </a:endParaRPr>
          </a:p>
        </p:txBody>
      </p:sp>
      <p:sp>
        <p:nvSpPr>
          <p:cNvPr id="76" name="Text Placeholder 75"/>
          <p:cNvSpPr>
            <a:spLocks noGrp="1"/>
          </p:cNvSpPr>
          <p:nvPr>
            <p:ph type="body" sz="quarter" idx="4294967295"/>
          </p:nvPr>
        </p:nvSpPr>
        <p:spPr>
          <a:xfrm>
            <a:off x="1862522" y="1728697"/>
            <a:ext cx="735484" cy="202702"/>
          </a:xfrm>
          <a:prstGeom prst="rect">
            <a:avLst/>
          </a:prstGeom>
        </p:spPr>
        <p:txBody>
          <a:bodyPr>
            <a:noAutofit/>
          </a:bodyPr>
          <a:lstStyle/>
          <a:p>
            <a:pPr marL="0" indent="0" algn="r">
              <a:buNone/>
            </a:pPr>
            <a:r>
              <a:rPr lang="en-US" sz="1300" b="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Black</a:t>
            </a:r>
          </a:p>
        </p:txBody>
      </p:sp>
      <p:sp>
        <p:nvSpPr>
          <p:cNvPr id="78" name="Text Placeholder 77"/>
          <p:cNvSpPr>
            <a:spLocks noGrp="1"/>
          </p:cNvSpPr>
          <p:nvPr>
            <p:ph type="body" sz="quarter" idx="4294967295"/>
          </p:nvPr>
        </p:nvSpPr>
        <p:spPr>
          <a:xfrm>
            <a:off x="880981" y="1885321"/>
            <a:ext cx="887413" cy="263525"/>
          </a:xfrm>
          <a:prstGeom prst="rect">
            <a:avLst/>
          </a:prstGeom>
        </p:spPr>
        <p:txBody>
          <a:bodyPr>
            <a:noAutofit/>
          </a:bodyPr>
          <a:lstStyle/>
          <a:p>
            <a:pPr marL="0" indent="0" algn="l">
              <a:buNone/>
            </a:pPr>
            <a:r>
              <a:rPr lang="en-US" sz="1300" b="1" dirty="0" smtClean="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Total</a:t>
            </a:r>
            <a:endParaRPr lang="en-US" sz="1300" b="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7" name="Text Placeholder 76"/>
          <p:cNvSpPr>
            <a:spLocks noGrp="1"/>
          </p:cNvSpPr>
          <p:nvPr>
            <p:ph type="body" sz="quarter" idx="4294967295"/>
          </p:nvPr>
        </p:nvSpPr>
        <p:spPr>
          <a:xfrm>
            <a:off x="1932173" y="2191871"/>
            <a:ext cx="896371" cy="466211"/>
          </a:xfrm>
          <a:prstGeom prst="rect">
            <a:avLst/>
          </a:prstGeom>
        </p:spPr>
        <p:txBody>
          <a:bodyPr>
            <a:noAutofit/>
          </a:bodyPr>
          <a:lstStyle/>
          <a:p>
            <a:pPr marL="0" indent="0" algn="r">
              <a:buNone/>
            </a:pPr>
            <a:r>
              <a:rPr lang="en-US" sz="1300" b="1" dirty="0" smtClean="0">
                <a:solidFill>
                  <a:srgbClr val="4BACC6"/>
                </a:solidFill>
                <a:latin typeface="Verdana" panose="020B0604030504040204" pitchFamily="34" charset="0"/>
                <a:ea typeface="Verdana" panose="020B0604030504040204" pitchFamily="34" charset="0"/>
                <a:cs typeface="Verdana" panose="020B0604030504040204" pitchFamily="34" charset="0"/>
              </a:rPr>
              <a:t>White</a:t>
            </a:r>
            <a:endParaRPr lang="en-US" sz="1300" b="1" dirty="0">
              <a:solidFill>
                <a:srgbClr val="4BACC6"/>
              </a:solidFill>
              <a:latin typeface="Verdana" panose="020B0604030504040204" pitchFamily="34" charset="0"/>
              <a:ea typeface="Verdana" panose="020B0604030504040204" pitchFamily="34" charset="0"/>
              <a:cs typeface="Verdana" panose="020B0604030504040204" pitchFamily="34" charset="0"/>
            </a:endParaRPr>
          </a:p>
        </p:txBody>
      </p:sp>
      <p:sp>
        <p:nvSpPr>
          <p:cNvPr id="80" name="Text Placeholder 79"/>
          <p:cNvSpPr>
            <a:spLocks noGrp="1"/>
          </p:cNvSpPr>
          <p:nvPr>
            <p:ph type="body" sz="quarter" idx="4294967295"/>
          </p:nvPr>
        </p:nvSpPr>
        <p:spPr>
          <a:xfrm>
            <a:off x="880981" y="2460625"/>
            <a:ext cx="923989" cy="358775"/>
          </a:xfrm>
          <a:prstGeom prst="rect">
            <a:avLst/>
          </a:prstGeom>
        </p:spPr>
        <p:txBody>
          <a:bodyPr>
            <a:normAutofit fontScale="92500"/>
          </a:bodyPr>
          <a:lstStyle/>
          <a:p>
            <a:pPr marL="0" indent="0" algn="l">
              <a:buNone/>
            </a:pPr>
            <a:r>
              <a:rPr lang="en-US" sz="1300" b="1" dirty="0" smtClean="0">
                <a:solidFill>
                  <a:srgbClr val="8064A2"/>
                </a:solidFill>
                <a:latin typeface="Verdana" panose="020B0604030504040204" pitchFamily="34" charset="0"/>
                <a:ea typeface="Verdana" panose="020B0604030504040204" pitchFamily="34" charset="0"/>
                <a:cs typeface="Verdana" panose="020B0604030504040204" pitchFamily="34" charset="0"/>
              </a:rPr>
              <a:t>Hispanic</a:t>
            </a:r>
          </a:p>
        </p:txBody>
      </p:sp>
      <p:sp>
        <p:nvSpPr>
          <p:cNvPr id="82" name="Text Placeholder 81"/>
          <p:cNvSpPr>
            <a:spLocks noGrp="1"/>
          </p:cNvSpPr>
          <p:nvPr>
            <p:ph type="body" sz="quarter" idx="4294967295"/>
          </p:nvPr>
        </p:nvSpPr>
        <p:spPr>
          <a:xfrm>
            <a:off x="2714625" y="3279775"/>
            <a:ext cx="720201" cy="368300"/>
          </a:xfrm>
          <a:prstGeom prst="rect">
            <a:avLst/>
          </a:prstGeom>
        </p:spPr>
        <p:txBody>
          <a:bodyPr>
            <a:normAutofit/>
          </a:bodyPr>
          <a:lstStyle/>
          <a:p>
            <a:pPr marL="0" indent="0" algn="r">
              <a:buNone/>
            </a:pPr>
            <a:r>
              <a:rPr lang="en-US" sz="1300" b="1" dirty="0" smtClean="0">
                <a:solidFill>
                  <a:srgbClr val="F79646"/>
                </a:solidFill>
                <a:latin typeface="Verdana" panose="020B0604030504040204" pitchFamily="34" charset="0"/>
                <a:ea typeface="Verdana" panose="020B0604030504040204" pitchFamily="34" charset="0"/>
                <a:cs typeface="Verdana" panose="020B0604030504040204" pitchFamily="34" charset="0"/>
              </a:rPr>
              <a:t>Asian</a:t>
            </a:r>
            <a:endParaRPr lang="en-US" sz="1300" b="1" dirty="0">
              <a:solidFill>
                <a:srgbClr val="F79646"/>
              </a:solidFill>
              <a:latin typeface="Verdana" panose="020B0604030504040204" pitchFamily="34" charset="0"/>
              <a:ea typeface="Verdana" panose="020B0604030504040204" pitchFamily="34" charset="0"/>
              <a:cs typeface="Verdana" panose="020B0604030504040204" pitchFamily="34" charset="0"/>
            </a:endParaRPr>
          </a:p>
        </p:txBody>
      </p:sp>
      <p:sp>
        <p:nvSpPr>
          <p:cNvPr id="79" name="Text Placeholder 78"/>
          <p:cNvSpPr>
            <a:spLocks noGrp="1"/>
          </p:cNvSpPr>
          <p:nvPr>
            <p:ph type="body" sz="quarter" idx="4294967295"/>
          </p:nvPr>
        </p:nvSpPr>
        <p:spPr>
          <a:xfrm>
            <a:off x="5907405" y="2561198"/>
            <a:ext cx="2606040" cy="240602"/>
          </a:xfrm>
          <a:prstGeom prst="rect">
            <a:avLst/>
          </a:prstGeom>
        </p:spPr>
        <p:txBody>
          <a:bodyPr>
            <a:noAutofit/>
          </a:bodyPr>
          <a:lstStyle/>
          <a:p>
            <a:pPr marL="0" indent="0" algn="r">
              <a:buNone/>
            </a:pPr>
            <a:r>
              <a:rPr lang="en-US" sz="1500" b="1" dirty="0" smtClean="0">
                <a:latin typeface="Verdana" panose="020B0604030504040204" pitchFamily="34" charset="0"/>
                <a:ea typeface="Verdana" panose="020B0604030504040204" pitchFamily="34" charset="0"/>
                <a:cs typeface="Verdana" panose="020B0604030504040204" pitchFamily="34" charset="0"/>
              </a:rPr>
              <a:t>HP2020 Target: 103.4</a:t>
            </a:r>
            <a:endParaRPr lang="en-US" sz="1500" b="1" dirty="0">
              <a:latin typeface="Verdana" panose="020B0604030504040204" pitchFamily="34" charset="0"/>
              <a:ea typeface="Verdana" panose="020B0604030504040204" pitchFamily="34" charset="0"/>
              <a:cs typeface="Verdana" panose="020B0604030504040204" pitchFamily="34" charset="0"/>
            </a:endParaRPr>
          </a:p>
        </p:txBody>
      </p:sp>
      <p:sp>
        <p:nvSpPr>
          <p:cNvPr id="17" name="Text Placeholder 16"/>
          <p:cNvSpPr>
            <a:spLocks noGrp="1"/>
          </p:cNvSpPr>
          <p:nvPr>
            <p:ph type="body" sz="quarter" idx="4294967295"/>
          </p:nvPr>
        </p:nvSpPr>
        <p:spPr>
          <a:xfrm>
            <a:off x="0" y="5610543"/>
            <a:ext cx="9144000" cy="609600"/>
          </a:xfrm>
          <a:prstGeom prst="rect">
            <a:avLst/>
          </a:prstGeom>
        </p:spPr>
        <p:txBody>
          <a:bodyPr/>
          <a:lstStyle/>
          <a:p>
            <a:pPr marL="0" indent="0">
              <a:buNone/>
            </a:pPr>
            <a:r>
              <a:rPr lang="en-US" sz="1000" dirty="0" smtClean="0">
                <a:latin typeface="Verdana" panose="020B0604030504040204" pitchFamily="34" charset="0"/>
                <a:ea typeface="Verdana" panose="020B0604030504040204" pitchFamily="34" charset="0"/>
                <a:cs typeface="Verdana" panose="020B0604030504040204" pitchFamily="34" charset="0"/>
              </a:rPr>
              <a:t>NOTES</a:t>
            </a:r>
            <a:r>
              <a:rPr lang="en-US" sz="1000" dirty="0">
                <a:latin typeface="Verdana" panose="020B0604030504040204" pitchFamily="34" charset="0"/>
                <a:ea typeface="Verdana" panose="020B0604030504040204" pitchFamily="34" charset="0"/>
                <a:cs typeface="Verdana" panose="020B0604030504040204" pitchFamily="34" charset="0"/>
              </a:rPr>
              <a:t>: </a:t>
            </a:r>
            <a:r>
              <a:rPr lang="en-US" sz="1000" dirty="0">
                <a:solidFill>
                  <a:prstClr val="black">
                    <a:lumMod val="95000"/>
                    <a:lumOff val="5000"/>
                  </a:prstClr>
                </a:solidFill>
                <a:latin typeface="Verdana" panose="020B0604030504040204" pitchFamily="34" charset="0"/>
                <a:ea typeface="Verdana" panose="020B0604030504040204" pitchFamily="34" charset="0"/>
                <a:cs typeface="Verdana" panose="020B0604030504040204" pitchFamily="34" charset="0"/>
              </a:rPr>
              <a:t>*</a:t>
            </a:r>
            <a:r>
              <a:rPr lang="en-US" sz="1000" dirty="0" smtClean="0">
                <a:solidFill>
                  <a:prstClr val="black">
                    <a:lumMod val="95000"/>
                    <a:lumOff val="5000"/>
                  </a:prstClr>
                </a:solidFill>
                <a:latin typeface="Verdana" panose="020B0604030504040204" pitchFamily="34" charset="0"/>
                <a:ea typeface="Verdana" panose="020B0604030504040204" pitchFamily="34" charset="0"/>
                <a:cs typeface="Verdana" panose="020B0604030504040204" pitchFamily="34" charset="0"/>
              </a:rPr>
              <a:t>2007 </a:t>
            </a:r>
            <a:r>
              <a:rPr lang="en-US" sz="1000" dirty="0">
                <a:solidFill>
                  <a:prstClr val="black">
                    <a:lumMod val="95000"/>
                    <a:lumOff val="5000"/>
                  </a:prstClr>
                </a:solidFill>
                <a:latin typeface="Verdana" panose="020B0604030504040204" pitchFamily="34" charset="0"/>
                <a:ea typeface="Verdana" panose="020B0604030504040204" pitchFamily="34" charset="0"/>
                <a:cs typeface="Verdana" panose="020B0604030504040204" pitchFamily="34" charset="0"/>
              </a:rPr>
              <a:t>= HP2020 baseline. </a:t>
            </a:r>
            <a:r>
              <a:rPr lang="en-US" sz="1000" dirty="0" smtClean="0">
                <a:latin typeface="Verdana" panose="020B0604030504040204" pitchFamily="34" charset="0"/>
                <a:ea typeface="Verdana" panose="020B0604030504040204" pitchFamily="34" charset="0"/>
                <a:cs typeface="Verdana" panose="020B0604030504040204" pitchFamily="34" charset="0"/>
              </a:rPr>
              <a:t>Data </a:t>
            </a:r>
            <a:r>
              <a:rPr lang="en-US" sz="1000" dirty="0">
                <a:latin typeface="Verdana" panose="020B0604030504040204" pitchFamily="34" charset="0"/>
                <a:ea typeface="Verdana" panose="020B0604030504040204" pitchFamily="34" charset="0"/>
                <a:cs typeface="Verdana" panose="020B0604030504040204" pitchFamily="34" charset="0"/>
              </a:rPr>
              <a:t>are for ICD-10 codes </a:t>
            </a:r>
            <a:r>
              <a:rPr lang="en-US" sz="1000" dirty="0" smtClean="0">
                <a:latin typeface="Verdana" panose="020B0604030504040204" pitchFamily="34" charset="0"/>
                <a:ea typeface="Verdana" panose="020B0604030504040204" pitchFamily="34" charset="0"/>
                <a:cs typeface="Verdana" panose="020B0604030504040204" pitchFamily="34" charset="0"/>
              </a:rPr>
              <a:t>I20–I25 </a:t>
            </a:r>
            <a:r>
              <a:rPr lang="en-US" sz="1000" dirty="0">
                <a:latin typeface="Verdana" panose="020B0604030504040204" pitchFamily="34" charset="0"/>
                <a:ea typeface="Verdana" panose="020B0604030504040204" pitchFamily="34" charset="0"/>
                <a:cs typeface="Verdana" panose="020B0604030504040204" pitchFamily="34" charset="0"/>
              </a:rPr>
              <a:t>reported as underlying cause of </a:t>
            </a:r>
            <a:r>
              <a:rPr lang="en-US" sz="1000" dirty="0" smtClean="0">
                <a:latin typeface="Verdana" panose="020B0604030504040204" pitchFamily="34" charset="0"/>
                <a:ea typeface="Verdana" panose="020B0604030504040204" pitchFamily="34" charset="0"/>
                <a:cs typeface="Verdana" panose="020B0604030504040204" pitchFamily="34" charset="0"/>
              </a:rPr>
              <a:t>death and are age-adjusted to the 2000 standard population. Prior to 2003, only </a:t>
            </a:r>
            <a:r>
              <a:rPr lang="en-US" sz="1000" dirty="0">
                <a:latin typeface="Verdana" panose="020B0604030504040204" pitchFamily="34" charset="0"/>
                <a:ea typeface="Verdana" panose="020B0604030504040204" pitchFamily="34" charset="0"/>
                <a:cs typeface="Verdana" panose="020B0604030504040204" pitchFamily="34" charset="0"/>
              </a:rPr>
              <a:t>one race could be </a:t>
            </a:r>
            <a:r>
              <a:rPr lang="en-US" sz="1000" dirty="0" smtClean="0">
                <a:latin typeface="Verdana" panose="020B0604030504040204" pitchFamily="34" charset="0"/>
                <a:ea typeface="Verdana" panose="020B0604030504040204" pitchFamily="34" charset="0"/>
                <a:cs typeface="Verdana" panose="020B0604030504040204" pitchFamily="34" charset="0"/>
              </a:rPr>
              <a:t>recorded; </a:t>
            </a:r>
            <a:r>
              <a:rPr lang="en-US" sz="1000" dirty="0">
                <a:latin typeface="Verdana" panose="020B0604030504040204" pitchFamily="34" charset="0"/>
                <a:ea typeface="Verdana" panose="020B0604030504040204" pitchFamily="34" charset="0"/>
                <a:cs typeface="Verdana" panose="020B0604030504040204" pitchFamily="34" charset="0"/>
              </a:rPr>
              <a:t>recording more than one race was not an </a:t>
            </a:r>
            <a:r>
              <a:rPr lang="en-US" sz="1000" dirty="0" smtClean="0">
                <a:latin typeface="Verdana" panose="020B0604030504040204" pitchFamily="34" charset="0"/>
                <a:ea typeface="Verdana" panose="020B0604030504040204" pitchFamily="34" charset="0"/>
                <a:cs typeface="Verdana" panose="020B0604030504040204" pitchFamily="34" charset="0"/>
              </a:rPr>
              <a:t>option. Beginning </a:t>
            </a:r>
            <a:r>
              <a:rPr lang="en-US" sz="1000" dirty="0">
                <a:latin typeface="Verdana" panose="020B0604030504040204" pitchFamily="34" charset="0"/>
                <a:ea typeface="Verdana" panose="020B0604030504040204" pitchFamily="34" charset="0"/>
                <a:cs typeface="Verdana" panose="020B0604030504040204" pitchFamily="34" charset="0"/>
              </a:rPr>
              <a:t>in 2003 multiple-race data were reported by some states; multiple-race data were bridged to the single-race categories for comparability. </a:t>
            </a:r>
            <a:r>
              <a:rPr lang="en-US" sz="1000" dirty="0" smtClean="0">
                <a:latin typeface="Verdana" panose="020B0604030504040204" pitchFamily="34" charset="0"/>
                <a:ea typeface="Verdana" panose="020B0604030504040204" pitchFamily="34" charset="0"/>
                <a:cs typeface="Verdana" panose="020B0604030504040204" pitchFamily="34" charset="0"/>
              </a:rPr>
              <a:t>American Indian includes Alaska Native.  Asian includes Pacific Islander. Black </a:t>
            </a:r>
            <a:r>
              <a:rPr lang="en-US" sz="1000" dirty="0">
                <a:latin typeface="Verdana" panose="020B0604030504040204" pitchFamily="34" charset="0"/>
                <a:ea typeface="Verdana" panose="020B0604030504040204" pitchFamily="34" charset="0"/>
                <a:cs typeface="Verdana" panose="020B0604030504040204" pitchFamily="34" charset="0"/>
              </a:rPr>
              <a:t>and White exclude persons of Hispanic origin. Persons of Hispanic origin may be of any race. </a:t>
            </a:r>
          </a:p>
        </p:txBody>
      </p:sp>
      <p:sp>
        <p:nvSpPr>
          <p:cNvPr id="14" name="Text Placeholder 81"/>
          <p:cNvSpPr>
            <a:spLocks noGrp="1"/>
          </p:cNvSpPr>
          <p:nvPr>
            <p:ph type="body" sz="quarter" idx="4294967295"/>
          </p:nvPr>
        </p:nvSpPr>
        <p:spPr>
          <a:xfrm>
            <a:off x="1804970" y="2929601"/>
            <a:ext cx="1281130" cy="389232"/>
          </a:xfrm>
          <a:prstGeom prst="rect">
            <a:avLst/>
          </a:prstGeom>
        </p:spPr>
        <p:txBody>
          <a:bodyPr>
            <a:noAutofit/>
          </a:bodyPr>
          <a:lstStyle/>
          <a:p>
            <a:pPr marL="0" indent="0" algn="l">
              <a:buNone/>
            </a:pPr>
            <a:r>
              <a:rPr lang="en-US" sz="1300" b="1" dirty="0" smtClean="0">
                <a:solidFill>
                  <a:srgbClr val="92D050"/>
                </a:solidFill>
                <a:latin typeface="Verdana" panose="020B0604030504040204" pitchFamily="34" charset="0"/>
                <a:ea typeface="Verdana" panose="020B0604030504040204" pitchFamily="34" charset="0"/>
                <a:cs typeface="Verdana" panose="020B0604030504040204" pitchFamily="34" charset="0"/>
              </a:rPr>
              <a:t>Am Indian</a:t>
            </a:r>
            <a:endParaRPr lang="en-US" sz="1300" b="1" dirty="0">
              <a:solidFill>
                <a:srgbClr val="92D050"/>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ext Placeholder 4"/>
          <p:cNvSpPr txBox="1">
            <a:spLocks/>
          </p:cNvSpPr>
          <p:nvPr/>
        </p:nvSpPr>
        <p:spPr>
          <a:xfrm>
            <a:off x="0" y="6456504"/>
            <a:ext cx="7113493" cy="56038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dirty="0">
                <a:solidFill>
                  <a:srgbClr val="000000"/>
                </a:solidFill>
                <a:latin typeface="Verdana" panose="020B0604030504040204" pitchFamily="34" charset="0"/>
                <a:ea typeface="Verdana" panose="020B0604030504040204" pitchFamily="34" charset="0"/>
                <a:cs typeface="Verdana" panose="020B0604030504040204" pitchFamily="34" charset="0"/>
              </a:rPr>
              <a:t>SOURCE: National Vital Statistics System—Mortality (NVSS—M), </a:t>
            </a:r>
            <a:r>
              <a:rPr lang="en-US" sz="10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CDC/NCHS; Bridged—race </a:t>
            </a:r>
            <a:r>
              <a:rPr lang="en-US" sz="1000" dirty="0">
                <a:solidFill>
                  <a:srgbClr val="000000"/>
                </a:solidFill>
                <a:latin typeface="Verdana" panose="020B0604030504040204" pitchFamily="34" charset="0"/>
                <a:ea typeface="Verdana" panose="020B0604030504040204" pitchFamily="34" charset="0"/>
                <a:cs typeface="Verdana" panose="020B0604030504040204" pitchFamily="34" charset="0"/>
              </a:rPr>
              <a:t>Population Estimates for Census 2000 and 2010, CDC/NCHS and </a:t>
            </a:r>
            <a:r>
              <a:rPr lang="en-US" sz="10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Census. </a:t>
            </a:r>
            <a:endParaRPr lang="en-US" sz="10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Text Placeholder 8"/>
          <p:cNvSpPr txBox="1">
            <a:spLocks/>
          </p:cNvSpPr>
          <p:nvPr/>
        </p:nvSpPr>
        <p:spPr>
          <a:xfrm>
            <a:off x="7113494" y="6318961"/>
            <a:ext cx="1730098" cy="457200"/>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Obj. HDS-2</a:t>
            </a:r>
          </a:p>
          <a:p>
            <a:pPr algn="ctr">
              <a:spcBef>
                <a:spcPts val="0"/>
              </a:spcBef>
            </a:pPr>
            <a:r>
              <a:rPr lang="en-US" sz="1200" b="0" dirty="0" smtClean="0">
                <a:solidFill>
                  <a:prstClr val="black"/>
                </a:solidFill>
                <a:latin typeface="Verdana" panose="020B0604030504040204" pitchFamily="34" charset="0"/>
                <a:ea typeface="Verdana" panose="020B0604030504040204" pitchFamily="34" charset="0"/>
                <a:cs typeface="Verdana" panose="020B0604030504040204" pitchFamily="34" charset="0"/>
              </a:rPr>
              <a:t>Decrease </a:t>
            </a:r>
            <a:r>
              <a:rPr lang="en-US" sz="1200" b="0" dirty="0">
                <a:solidFill>
                  <a:prstClr val="black"/>
                </a:solidFill>
                <a:latin typeface="Verdana" panose="020B0604030504040204" pitchFamily="34" charset="0"/>
                <a:ea typeface="Verdana" panose="020B0604030504040204" pitchFamily="34" charset="0"/>
                <a:cs typeface="Verdana" panose="020B0604030504040204" pitchFamily="34" charset="0"/>
              </a:rPr>
              <a:t>desired</a:t>
            </a:r>
          </a:p>
          <a:p>
            <a:pPr algn="l">
              <a:spcBef>
                <a:spcPts val="0"/>
              </a:spcBef>
            </a:pPr>
            <a:endParaRPr lang="en-US" sz="1400" dirty="0" smtClean="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l">
              <a:spcBef>
                <a:spcPts val="0"/>
              </a:spcBef>
            </a:pPr>
            <a:endParaRPr lang="en-US" sz="1400" b="0" dirty="0" smtClean="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cxnSp>
        <p:nvCxnSpPr>
          <p:cNvPr id="15" name="Straight Arrow Connector 14" descr="This line displays the Healthy People 2020 target for coronary heart disease deaths. " title="HP2020 Target"/>
          <p:cNvCxnSpPr/>
          <p:nvPr/>
        </p:nvCxnSpPr>
        <p:spPr>
          <a:xfrm>
            <a:off x="7210425" y="2819400"/>
            <a:ext cx="0" cy="6202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latin typeface="Verdana" panose="020B0604030504040204" pitchFamily="34" charset="0"/>
                <a:ea typeface="Verdana" panose="020B0604030504040204" pitchFamily="34" charset="0"/>
                <a:cs typeface="Verdana" panose="020B0604030504040204" pitchFamily="34" charset="0"/>
              </a:rPr>
              <a:t>27</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80086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4" name="Content Placeholder 3" descr="This figure is a line chart showing trends in overall cancer mortality between 1999 and 2007 for the total population, as well as by five population subgroups (American Indian or Alaska Native, Asian or Pacific Islander, Hispanic, non-Hispanic black, and non-Hispanic white). &#10;&#10;The overall cancer death rate (tracked with Healthy People 2010 objective 3-1) declined 11.2% between 1999 and 2007, from 200.8 to 178.4 per 100,000 population (age adjusted), moving closer to the 2010 target of 158.6 per 100,000. This decline is reflected among all population subgroups. However, disparities persisted. In 2007, the Asian or Pacific Islander population remained with the lowest rate of overall cancer mortality, 106.7 per 100,000 (age adjusted), whereas the non-Hispanic black population remained with the highest rate, 221.7 per 100,000 (age adjusted), over twice the rate for the Asian or Pacific Islander population.&#10;" title="Trends in overall cancer mortality between 1999 and 2007"/>
          <p:cNvGraphicFramePr>
            <a:graphicFrameLocks noGrp="1"/>
          </p:cNvGraphicFramePr>
          <p:nvPr>
            <p:ph type="chart" sz="quarter" idx="4294967295"/>
            <p:extLst/>
          </p:nvPr>
        </p:nvGraphicFramePr>
        <p:xfrm>
          <a:off x="19162" y="1029476"/>
          <a:ext cx="9124838" cy="483249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idx="4294967295"/>
          </p:nvPr>
        </p:nvSpPr>
        <p:spPr>
          <a:xfrm>
            <a:off x="0" y="86299"/>
            <a:ext cx="9144000" cy="566738"/>
          </a:xfrm>
          <a:prstGeom prst="rect">
            <a:avLst/>
          </a:prstGeom>
        </p:spPr>
        <p:txBody>
          <a:bodyPr>
            <a:noAutofit/>
          </a:bodyPr>
          <a:lstStyle/>
          <a:p>
            <a:r>
              <a:rPr lang="en-US" sz="3200" b="1" dirty="0">
                <a:solidFill>
                  <a:srgbClr val="003F72"/>
                </a:solidFill>
                <a:latin typeface="Verdana" panose="020B0604030504040204" pitchFamily="34" charset="0"/>
                <a:ea typeface="Verdana" panose="020B0604030504040204" pitchFamily="34" charset="0"/>
                <a:cs typeface="Verdana" panose="020B0604030504040204" pitchFamily="34" charset="0"/>
              </a:rPr>
              <a:t>Stroke </a:t>
            </a:r>
            <a:r>
              <a:rPr lang="en-US" sz="3200" b="1" dirty="0" smtClean="0">
                <a:solidFill>
                  <a:srgbClr val="003F72"/>
                </a:solidFill>
                <a:latin typeface="Verdana" panose="020B0604030504040204" pitchFamily="34" charset="0"/>
                <a:ea typeface="Verdana" panose="020B0604030504040204" pitchFamily="34" charset="0"/>
                <a:cs typeface="Verdana" panose="020B0604030504040204" pitchFamily="34" charset="0"/>
              </a:rPr>
              <a:t>Deaths</a:t>
            </a:r>
            <a:endParaRPr lang="en-US" sz="3200" b="1" dirty="0">
              <a:solidFill>
                <a:srgbClr val="003F72"/>
              </a:solidFill>
              <a:latin typeface="Verdana" panose="020B0604030504040204" pitchFamily="34" charset="0"/>
              <a:ea typeface="Verdana" panose="020B0604030504040204" pitchFamily="34" charset="0"/>
              <a:cs typeface="Verdana" panose="020B0604030504040204" pitchFamily="34" charset="0"/>
            </a:endParaRPr>
          </a:p>
        </p:txBody>
      </p:sp>
      <p:sp>
        <p:nvSpPr>
          <p:cNvPr id="76" name="Text Placeholder 75"/>
          <p:cNvSpPr>
            <a:spLocks noGrp="1"/>
          </p:cNvSpPr>
          <p:nvPr>
            <p:ph type="body" sz="quarter" idx="4294967295"/>
          </p:nvPr>
        </p:nvSpPr>
        <p:spPr>
          <a:xfrm>
            <a:off x="2583405" y="2056998"/>
            <a:ext cx="781960" cy="209602"/>
          </a:xfrm>
          <a:prstGeom prst="rect">
            <a:avLst/>
          </a:prstGeom>
        </p:spPr>
        <p:txBody>
          <a:bodyPr>
            <a:noAutofit/>
          </a:bodyPr>
          <a:lstStyle/>
          <a:p>
            <a:pPr marL="0" indent="0" algn="r">
              <a:buNone/>
            </a:pPr>
            <a:r>
              <a:rPr lang="en-US" sz="1400" b="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Black</a:t>
            </a:r>
          </a:p>
        </p:txBody>
      </p:sp>
      <p:sp>
        <p:nvSpPr>
          <p:cNvPr id="78" name="Text Placeholder 77"/>
          <p:cNvSpPr>
            <a:spLocks noGrp="1"/>
          </p:cNvSpPr>
          <p:nvPr>
            <p:ph type="body" sz="quarter" idx="4294967295"/>
          </p:nvPr>
        </p:nvSpPr>
        <p:spPr>
          <a:xfrm>
            <a:off x="1256553" y="2587874"/>
            <a:ext cx="889000" cy="263525"/>
          </a:xfrm>
          <a:prstGeom prst="rect">
            <a:avLst/>
          </a:prstGeom>
        </p:spPr>
        <p:txBody>
          <a:bodyPr>
            <a:noAutofit/>
          </a:bodyPr>
          <a:lstStyle/>
          <a:p>
            <a:pPr marL="0" indent="0" algn="l">
              <a:buNone/>
            </a:pPr>
            <a:r>
              <a:rPr lang="en-US" sz="1400" b="1" dirty="0" smtClean="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Total</a:t>
            </a:r>
            <a:endParaRPr lang="en-US" sz="1400" b="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7" name="Text Placeholder 76"/>
          <p:cNvSpPr>
            <a:spLocks noGrp="1"/>
          </p:cNvSpPr>
          <p:nvPr>
            <p:ph type="body" sz="quarter" idx="4294967295"/>
          </p:nvPr>
        </p:nvSpPr>
        <p:spPr>
          <a:xfrm>
            <a:off x="2352019" y="2853314"/>
            <a:ext cx="958758" cy="187224"/>
          </a:xfrm>
          <a:prstGeom prst="rect">
            <a:avLst/>
          </a:prstGeom>
          <a:solidFill>
            <a:srgbClr val="FFFFFF"/>
          </a:solidFill>
        </p:spPr>
        <p:txBody>
          <a:bodyPr>
            <a:noAutofit/>
          </a:bodyPr>
          <a:lstStyle/>
          <a:p>
            <a:pPr marL="0" indent="0" algn="r">
              <a:buNone/>
            </a:pPr>
            <a:r>
              <a:rPr lang="en-US" sz="1400" b="1" dirty="0" smtClean="0">
                <a:solidFill>
                  <a:srgbClr val="4BACC6"/>
                </a:solidFill>
                <a:latin typeface="Verdana" panose="020B0604030504040204" pitchFamily="34" charset="0"/>
                <a:ea typeface="Verdana" panose="020B0604030504040204" pitchFamily="34" charset="0"/>
                <a:cs typeface="Verdana" panose="020B0604030504040204" pitchFamily="34" charset="0"/>
              </a:rPr>
              <a:t>White</a:t>
            </a:r>
            <a:endParaRPr lang="en-US" sz="1400" b="1" dirty="0">
              <a:solidFill>
                <a:srgbClr val="4BACC6"/>
              </a:solidFill>
              <a:latin typeface="Verdana" panose="020B0604030504040204" pitchFamily="34" charset="0"/>
              <a:ea typeface="Verdana" panose="020B0604030504040204" pitchFamily="34" charset="0"/>
              <a:cs typeface="Verdana" panose="020B0604030504040204" pitchFamily="34" charset="0"/>
            </a:endParaRPr>
          </a:p>
        </p:txBody>
      </p:sp>
      <p:sp>
        <p:nvSpPr>
          <p:cNvPr id="80" name="Text Placeholder 79"/>
          <p:cNvSpPr>
            <a:spLocks noGrp="1"/>
          </p:cNvSpPr>
          <p:nvPr>
            <p:ph type="body" sz="quarter" idx="4294967295"/>
          </p:nvPr>
        </p:nvSpPr>
        <p:spPr>
          <a:xfrm>
            <a:off x="1068760" y="3663645"/>
            <a:ext cx="2028825" cy="364276"/>
          </a:xfrm>
          <a:prstGeom prst="rect">
            <a:avLst/>
          </a:prstGeom>
        </p:spPr>
        <p:txBody>
          <a:bodyPr>
            <a:normAutofit/>
          </a:bodyPr>
          <a:lstStyle/>
          <a:p>
            <a:pPr marL="0" indent="0" algn="l">
              <a:buNone/>
            </a:pPr>
            <a:r>
              <a:rPr lang="en-US" sz="1400" b="1" dirty="0" smtClean="0">
                <a:solidFill>
                  <a:srgbClr val="8064A2"/>
                </a:solidFill>
                <a:latin typeface="Verdana" panose="020B0604030504040204" pitchFamily="34" charset="0"/>
                <a:ea typeface="Verdana" panose="020B0604030504040204" pitchFamily="34" charset="0"/>
                <a:cs typeface="Verdana" panose="020B0604030504040204" pitchFamily="34" charset="0"/>
              </a:rPr>
              <a:t>Hispanic</a:t>
            </a:r>
          </a:p>
        </p:txBody>
      </p:sp>
      <p:sp>
        <p:nvSpPr>
          <p:cNvPr id="82" name="Text Placeholder 81"/>
          <p:cNvSpPr>
            <a:spLocks noGrp="1"/>
          </p:cNvSpPr>
          <p:nvPr>
            <p:ph type="body" sz="quarter" idx="4294967295"/>
          </p:nvPr>
        </p:nvSpPr>
        <p:spPr>
          <a:xfrm>
            <a:off x="953930" y="2982979"/>
            <a:ext cx="747123" cy="368300"/>
          </a:xfrm>
          <a:prstGeom prst="rect">
            <a:avLst/>
          </a:prstGeom>
        </p:spPr>
        <p:txBody>
          <a:bodyPr>
            <a:normAutofit/>
          </a:bodyPr>
          <a:lstStyle/>
          <a:p>
            <a:pPr marL="0" indent="0" algn="l">
              <a:buNone/>
            </a:pPr>
            <a:r>
              <a:rPr lang="en-US" sz="1400" b="1" dirty="0" smtClean="0">
                <a:solidFill>
                  <a:srgbClr val="F79646"/>
                </a:solidFill>
                <a:latin typeface="Verdana" panose="020B0604030504040204" pitchFamily="34" charset="0"/>
                <a:ea typeface="Verdana" panose="020B0604030504040204" pitchFamily="34" charset="0"/>
                <a:cs typeface="Verdana" panose="020B0604030504040204" pitchFamily="34" charset="0"/>
              </a:rPr>
              <a:t>Asian</a:t>
            </a:r>
            <a:endParaRPr lang="en-US" sz="1400" b="1" dirty="0">
              <a:solidFill>
                <a:srgbClr val="F79646"/>
              </a:solidFill>
              <a:latin typeface="Verdana" panose="020B0604030504040204" pitchFamily="34" charset="0"/>
              <a:ea typeface="Verdana" panose="020B0604030504040204" pitchFamily="34" charset="0"/>
              <a:cs typeface="Verdana" panose="020B0604030504040204" pitchFamily="34" charset="0"/>
            </a:endParaRPr>
          </a:p>
        </p:txBody>
      </p:sp>
      <p:sp>
        <p:nvSpPr>
          <p:cNvPr id="79" name="Text Placeholder 78"/>
          <p:cNvSpPr>
            <a:spLocks noGrp="1"/>
          </p:cNvSpPr>
          <p:nvPr>
            <p:ph type="body" sz="quarter" idx="4294967295"/>
          </p:nvPr>
        </p:nvSpPr>
        <p:spPr>
          <a:xfrm>
            <a:off x="6331352" y="2764195"/>
            <a:ext cx="2635596" cy="366712"/>
          </a:xfrm>
          <a:prstGeom prst="rect">
            <a:avLst/>
          </a:prstGeom>
        </p:spPr>
        <p:txBody>
          <a:bodyPr>
            <a:noAutofit/>
          </a:bodyPr>
          <a:lstStyle/>
          <a:p>
            <a:pPr marL="0" indent="0" algn="r">
              <a:buNone/>
            </a:pPr>
            <a:r>
              <a:rPr lang="en-US" sz="1500" b="1" dirty="0" smtClean="0">
                <a:latin typeface="Verdana" panose="020B0604030504040204" pitchFamily="34" charset="0"/>
                <a:ea typeface="Verdana" panose="020B0604030504040204" pitchFamily="34" charset="0"/>
                <a:cs typeface="Verdana" panose="020B0604030504040204" pitchFamily="34" charset="0"/>
              </a:rPr>
              <a:t>HP2020 Target: 34.8</a:t>
            </a:r>
            <a:endParaRPr lang="en-US" sz="1500" b="1" dirty="0">
              <a:latin typeface="Verdana" panose="020B0604030504040204" pitchFamily="34" charset="0"/>
              <a:ea typeface="Verdana" panose="020B0604030504040204" pitchFamily="34" charset="0"/>
              <a:cs typeface="Verdana" panose="020B0604030504040204" pitchFamily="34" charset="0"/>
            </a:endParaRPr>
          </a:p>
        </p:txBody>
      </p:sp>
      <p:sp>
        <p:nvSpPr>
          <p:cNvPr id="17" name="Text Placeholder 16"/>
          <p:cNvSpPr>
            <a:spLocks noGrp="1"/>
          </p:cNvSpPr>
          <p:nvPr>
            <p:ph type="body" sz="quarter" idx="4294967295"/>
          </p:nvPr>
        </p:nvSpPr>
        <p:spPr>
          <a:xfrm>
            <a:off x="0" y="5707380"/>
            <a:ext cx="9144000" cy="914400"/>
          </a:xfrm>
          <a:prstGeom prst="rect">
            <a:avLst/>
          </a:prstGeom>
        </p:spPr>
        <p:txBody>
          <a:bodyPr/>
          <a:lstStyle/>
          <a:p>
            <a:pPr marL="0" indent="0">
              <a:buNone/>
            </a:pPr>
            <a:r>
              <a:rPr lang="en-US" sz="1000" dirty="0" smtClean="0">
                <a:latin typeface="Verdana" panose="020B0604030504040204" pitchFamily="34" charset="0"/>
                <a:ea typeface="Verdana" panose="020B0604030504040204" pitchFamily="34" charset="0"/>
                <a:cs typeface="Verdana" panose="020B0604030504040204" pitchFamily="34" charset="0"/>
              </a:rPr>
              <a:t>NOTES</a:t>
            </a:r>
            <a:r>
              <a:rPr lang="en-US" sz="1000" dirty="0">
                <a:latin typeface="Verdana" panose="020B0604030504040204" pitchFamily="34" charset="0"/>
                <a:ea typeface="Verdana" panose="020B0604030504040204" pitchFamily="34" charset="0"/>
                <a:cs typeface="Verdana" panose="020B0604030504040204" pitchFamily="34" charset="0"/>
              </a:rPr>
              <a:t>: </a:t>
            </a:r>
            <a:r>
              <a:rPr lang="en-US" sz="1000" dirty="0">
                <a:solidFill>
                  <a:prstClr val="black">
                    <a:lumMod val="95000"/>
                    <a:lumOff val="5000"/>
                  </a:prstClr>
                </a:solidFill>
                <a:latin typeface="Verdana" panose="020B0604030504040204" pitchFamily="34" charset="0"/>
                <a:ea typeface="Verdana" panose="020B0604030504040204" pitchFamily="34" charset="0"/>
                <a:cs typeface="Verdana" panose="020B0604030504040204" pitchFamily="34" charset="0"/>
              </a:rPr>
              <a:t>*</a:t>
            </a:r>
            <a:r>
              <a:rPr lang="en-US" sz="1000" dirty="0" smtClean="0">
                <a:solidFill>
                  <a:prstClr val="black">
                    <a:lumMod val="95000"/>
                    <a:lumOff val="5000"/>
                  </a:prstClr>
                </a:solidFill>
                <a:latin typeface="Verdana" panose="020B0604030504040204" pitchFamily="34" charset="0"/>
                <a:ea typeface="Verdana" panose="020B0604030504040204" pitchFamily="34" charset="0"/>
                <a:cs typeface="Verdana" panose="020B0604030504040204" pitchFamily="34" charset="0"/>
              </a:rPr>
              <a:t>2007 </a:t>
            </a:r>
            <a:r>
              <a:rPr lang="en-US" sz="1000" dirty="0">
                <a:solidFill>
                  <a:prstClr val="black">
                    <a:lumMod val="95000"/>
                    <a:lumOff val="5000"/>
                  </a:prstClr>
                </a:solidFill>
                <a:latin typeface="Verdana" panose="020B0604030504040204" pitchFamily="34" charset="0"/>
                <a:ea typeface="Verdana" panose="020B0604030504040204" pitchFamily="34" charset="0"/>
                <a:cs typeface="Verdana" panose="020B0604030504040204" pitchFamily="34" charset="0"/>
              </a:rPr>
              <a:t>= HP2020 baseline. </a:t>
            </a:r>
            <a:r>
              <a:rPr lang="en-US" sz="1000" dirty="0" smtClean="0">
                <a:latin typeface="Verdana" panose="020B0604030504040204" pitchFamily="34" charset="0"/>
                <a:ea typeface="Verdana" panose="020B0604030504040204" pitchFamily="34" charset="0"/>
                <a:cs typeface="Verdana" panose="020B0604030504040204" pitchFamily="34" charset="0"/>
              </a:rPr>
              <a:t>Data </a:t>
            </a:r>
            <a:r>
              <a:rPr lang="en-US" sz="1000" dirty="0">
                <a:latin typeface="Verdana" panose="020B0604030504040204" pitchFamily="34" charset="0"/>
                <a:ea typeface="Verdana" panose="020B0604030504040204" pitchFamily="34" charset="0"/>
                <a:cs typeface="Verdana" panose="020B0604030504040204" pitchFamily="34" charset="0"/>
              </a:rPr>
              <a:t>are for ICD-10 codes </a:t>
            </a:r>
            <a:r>
              <a:rPr lang="en-US" sz="1000" dirty="0" smtClean="0">
                <a:latin typeface="Verdana" panose="020B0604030504040204" pitchFamily="34" charset="0"/>
                <a:ea typeface="Verdana" panose="020B0604030504040204" pitchFamily="34" charset="0"/>
                <a:cs typeface="Verdana" panose="020B0604030504040204" pitchFamily="34" charset="0"/>
              </a:rPr>
              <a:t>I60–I69 reported </a:t>
            </a:r>
            <a:r>
              <a:rPr lang="en-US" sz="1000" dirty="0">
                <a:latin typeface="Verdana" panose="020B0604030504040204" pitchFamily="34" charset="0"/>
                <a:ea typeface="Verdana" panose="020B0604030504040204" pitchFamily="34" charset="0"/>
                <a:cs typeface="Verdana" panose="020B0604030504040204" pitchFamily="34" charset="0"/>
              </a:rPr>
              <a:t>as underlying cause of </a:t>
            </a:r>
            <a:r>
              <a:rPr lang="en-US" sz="1000" dirty="0" smtClean="0">
                <a:latin typeface="Verdana" panose="020B0604030504040204" pitchFamily="34" charset="0"/>
                <a:ea typeface="Verdana" panose="020B0604030504040204" pitchFamily="34" charset="0"/>
                <a:cs typeface="Verdana" panose="020B0604030504040204" pitchFamily="34" charset="0"/>
              </a:rPr>
              <a:t>death and are age-adjusted to the 2000 standard population</a:t>
            </a:r>
            <a:r>
              <a:rPr lang="en-US" sz="1000" dirty="0">
                <a:latin typeface="Verdana" panose="020B0604030504040204" pitchFamily="34" charset="0"/>
                <a:ea typeface="Verdana" panose="020B0604030504040204" pitchFamily="34" charset="0"/>
                <a:cs typeface="Verdana" panose="020B0604030504040204" pitchFamily="34" charset="0"/>
              </a:rPr>
              <a:t>. Prior to 2003 only one race category could be recorded; recording more than one race was not an option. Beginning in 2003 multiple-race data were reported by some states; multiple-race data were bridged to the single-race categories for comparability. American Indian includes Alaska Native.  Asian includes Pacific Islander. Black and White exclude persons of Hispanic origin. Persons of Hispanic origin may be of any race. </a:t>
            </a:r>
          </a:p>
        </p:txBody>
      </p:sp>
      <p:sp>
        <p:nvSpPr>
          <p:cNvPr id="14" name="Text Placeholder 81"/>
          <p:cNvSpPr>
            <a:spLocks noGrp="1"/>
          </p:cNvSpPr>
          <p:nvPr>
            <p:ph type="body" sz="quarter" idx="4294967295"/>
          </p:nvPr>
        </p:nvSpPr>
        <p:spPr>
          <a:xfrm>
            <a:off x="5796663" y="4262807"/>
            <a:ext cx="1316830" cy="390525"/>
          </a:xfrm>
          <a:prstGeom prst="rect">
            <a:avLst/>
          </a:prstGeom>
        </p:spPr>
        <p:txBody>
          <a:bodyPr>
            <a:normAutofit/>
          </a:bodyPr>
          <a:lstStyle/>
          <a:p>
            <a:pPr marL="0" indent="0">
              <a:buNone/>
            </a:pPr>
            <a:r>
              <a:rPr lang="en-US" sz="1400" b="1" dirty="0" smtClean="0">
                <a:solidFill>
                  <a:srgbClr val="92D050"/>
                </a:solidFill>
                <a:latin typeface="Verdana" panose="020B0604030504040204" pitchFamily="34" charset="0"/>
                <a:ea typeface="Verdana" panose="020B0604030504040204" pitchFamily="34" charset="0"/>
                <a:cs typeface="Verdana" panose="020B0604030504040204" pitchFamily="34" charset="0"/>
              </a:rPr>
              <a:t>Am Indian</a:t>
            </a:r>
            <a:endParaRPr lang="en-US" sz="1400" b="1" dirty="0">
              <a:solidFill>
                <a:srgbClr val="92D050"/>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ext Placeholder 4"/>
          <p:cNvSpPr txBox="1">
            <a:spLocks/>
          </p:cNvSpPr>
          <p:nvPr/>
        </p:nvSpPr>
        <p:spPr>
          <a:xfrm>
            <a:off x="0" y="6456504"/>
            <a:ext cx="7113493" cy="56038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dirty="0">
                <a:solidFill>
                  <a:srgbClr val="000000"/>
                </a:solidFill>
                <a:latin typeface="Verdana" panose="020B0604030504040204" pitchFamily="34" charset="0"/>
                <a:ea typeface="Verdana" panose="020B0604030504040204" pitchFamily="34" charset="0"/>
                <a:cs typeface="Verdana" panose="020B0604030504040204" pitchFamily="34" charset="0"/>
              </a:rPr>
              <a:t>SOURCE: National Vital Statistics System—Mortality (NVSS—M), </a:t>
            </a:r>
            <a:r>
              <a:rPr lang="en-US" sz="10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CDC/NCHS; Bridged—race </a:t>
            </a:r>
            <a:r>
              <a:rPr lang="en-US" sz="1000" dirty="0">
                <a:solidFill>
                  <a:srgbClr val="000000"/>
                </a:solidFill>
                <a:latin typeface="Verdana" panose="020B0604030504040204" pitchFamily="34" charset="0"/>
                <a:ea typeface="Verdana" panose="020B0604030504040204" pitchFamily="34" charset="0"/>
                <a:cs typeface="Verdana" panose="020B0604030504040204" pitchFamily="34" charset="0"/>
              </a:rPr>
              <a:t>Population </a:t>
            </a:r>
            <a:r>
              <a:rPr lang="en-US" sz="10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Estimates, </a:t>
            </a:r>
            <a:r>
              <a:rPr lang="en-US" sz="1000" dirty="0">
                <a:solidFill>
                  <a:srgbClr val="000000"/>
                </a:solidFill>
                <a:latin typeface="Verdana" panose="020B0604030504040204" pitchFamily="34" charset="0"/>
                <a:ea typeface="Verdana" panose="020B0604030504040204" pitchFamily="34" charset="0"/>
                <a:cs typeface="Verdana" panose="020B0604030504040204" pitchFamily="34" charset="0"/>
              </a:rPr>
              <a:t>CDC/NCHS and </a:t>
            </a:r>
            <a:r>
              <a:rPr lang="en-US" sz="10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Census. </a:t>
            </a:r>
            <a:endParaRPr lang="en-US" sz="10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Text Placeholder 8"/>
          <p:cNvSpPr txBox="1">
            <a:spLocks/>
          </p:cNvSpPr>
          <p:nvPr/>
        </p:nvSpPr>
        <p:spPr>
          <a:xfrm>
            <a:off x="7136355" y="6369901"/>
            <a:ext cx="1684309" cy="457200"/>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Obj. HDS-3</a:t>
            </a:r>
          </a:p>
          <a:p>
            <a:pPr algn="ctr">
              <a:spcBef>
                <a:spcPts val="0"/>
              </a:spcBef>
            </a:pPr>
            <a:r>
              <a:rPr lang="en-US" sz="1200" b="0" dirty="0" smtClean="0">
                <a:solidFill>
                  <a:prstClr val="black"/>
                </a:solidFill>
                <a:latin typeface="Verdana" panose="020B0604030504040204" pitchFamily="34" charset="0"/>
                <a:ea typeface="Verdana" panose="020B0604030504040204" pitchFamily="34" charset="0"/>
                <a:cs typeface="Verdana" panose="020B0604030504040204" pitchFamily="34" charset="0"/>
              </a:rPr>
              <a:t>Decrease </a:t>
            </a:r>
            <a:r>
              <a:rPr lang="en-US" sz="1200" b="0" dirty="0">
                <a:solidFill>
                  <a:prstClr val="black"/>
                </a:solidFill>
                <a:latin typeface="Verdana" panose="020B0604030504040204" pitchFamily="34" charset="0"/>
                <a:ea typeface="Verdana" panose="020B0604030504040204" pitchFamily="34" charset="0"/>
                <a:cs typeface="Verdana" panose="020B0604030504040204" pitchFamily="34" charset="0"/>
              </a:rPr>
              <a:t>desired</a:t>
            </a:r>
          </a:p>
          <a:p>
            <a:pPr algn="l">
              <a:spcBef>
                <a:spcPts val="0"/>
              </a:spcBef>
            </a:pPr>
            <a:endParaRPr lang="en-US" sz="1200" dirty="0" smtClean="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l">
              <a:spcBef>
                <a:spcPts val="0"/>
              </a:spcBef>
            </a:pPr>
            <a:endParaRPr lang="en-US" sz="1200" b="0" dirty="0" smtClean="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extBox 13"/>
          <p:cNvSpPr txBox="1"/>
          <p:nvPr/>
        </p:nvSpPr>
        <p:spPr>
          <a:xfrm>
            <a:off x="51546" y="1022305"/>
            <a:ext cx="4063254" cy="338554"/>
          </a:xfrm>
          <a:prstGeom prst="rect">
            <a:avLst/>
          </a:prstGeom>
          <a:noFill/>
        </p:spPr>
        <p:txBody>
          <a:bodyPr vert="horz"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smtClean="0">
                <a:solidFill>
                  <a:srgbClr val="000000"/>
                </a:solidFill>
                <a:latin typeface="Verdana" panose="020B0604030504040204" pitchFamily="34" charset="0"/>
                <a:ea typeface="Verdana" panose="020B0604030504040204" pitchFamily="34" charset="0"/>
                <a:cs typeface="Verdana" panose="020B0604030504040204" pitchFamily="34" charset="0"/>
              </a:rPr>
              <a:t>Rate </a:t>
            </a:r>
            <a:r>
              <a:rPr lang="en-US" sz="1600" b="1" dirty="0">
                <a:solidFill>
                  <a:srgbClr val="000000"/>
                </a:solidFill>
                <a:latin typeface="Verdana" panose="020B0604030504040204" pitchFamily="34" charset="0"/>
                <a:ea typeface="Verdana" panose="020B0604030504040204" pitchFamily="34" charset="0"/>
                <a:cs typeface="Verdana" panose="020B0604030504040204" pitchFamily="34" charset="0"/>
              </a:rPr>
              <a:t>per 100,000 </a:t>
            </a:r>
          </a:p>
        </p:txBody>
      </p:sp>
      <p:cxnSp>
        <p:nvCxnSpPr>
          <p:cNvPr id="6" name="Straight Arrow Connector 5" descr="This line displays the Healthy People 2020 target for weight reduction counseling, overweight or obese for adults 18+. " title="HP2020 Target"/>
          <p:cNvCxnSpPr/>
          <p:nvPr/>
        </p:nvCxnSpPr>
        <p:spPr>
          <a:xfrm>
            <a:off x="7791450" y="3069113"/>
            <a:ext cx="0" cy="87252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latin typeface="Verdana" panose="020B0604030504040204" pitchFamily="34" charset="0"/>
                <a:ea typeface="Verdana" panose="020B0604030504040204" pitchFamily="34" charset="0"/>
                <a:cs typeface="Verdana" panose="020B0604030504040204" pitchFamily="34" charset="0"/>
              </a:rPr>
              <a:t>28</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49806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16" name="Chart Placeholder 15" descr="This bar chart displays 2011-2014 data for adults 18+ with hypertension." title="Blood Pressure Control"/>
          <p:cNvGraphicFramePr>
            <a:graphicFrameLocks noGrp="1"/>
          </p:cNvGraphicFramePr>
          <p:nvPr>
            <p:ph type="chart" sz="quarter" idx="4294967295"/>
            <p:extLst/>
          </p:nvPr>
        </p:nvGraphicFramePr>
        <p:xfrm>
          <a:off x="9525" y="1198602"/>
          <a:ext cx="9134475" cy="4456330"/>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a:spLocks noGrp="1"/>
          </p:cNvSpPr>
          <p:nvPr>
            <p:ph type="title" idx="4294967295"/>
          </p:nvPr>
        </p:nvSpPr>
        <p:spPr>
          <a:xfrm>
            <a:off x="0" y="146050"/>
            <a:ext cx="9144000" cy="539750"/>
          </a:xfrm>
          <a:prstGeom prst="rect">
            <a:avLst/>
          </a:prstGeom>
        </p:spPr>
        <p:txBody>
          <a:bodyPr>
            <a:noAutofit/>
          </a:bodyPr>
          <a:lstStyle/>
          <a:p>
            <a:r>
              <a:rPr lang="en-US" sz="2800" b="1" dirty="0">
                <a:solidFill>
                  <a:srgbClr val="003F72"/>
                </a:solidFill>
                <a:latin typeface="Verdana" panose="020B0604030504040204" pitchFamily="34" charset="0"/>
                <a:ea typeface="Verdana" panose="020B0604030504040204" pitchFamily="34" charset="0"/>
                <a:cs typeface="Verdana" panose="020B0604030504040204" pitchFamily="34" charset="0"/>
              </a:rPr>
              <a:t>Blood Pressure Control, Adults </a:t>
            </a:r>
            <a:r>
              <a:rPr lang="en-US" sz="2800" b="1" dirty="0" smtClean="0">
                <a:solidFill>
                  <a:srgbClr val="003F72"/>
                </a:solidFill>
                <a:latin typeface="Verdana" panose="020B0604030504040204" pitchFamily="34" charset="0"/>
                <a:ea typeface="Verdana" panose="020B0604030504040204" pitchFamily="34" charset="0"/>
                <a:cs typeface="Verdana" panose="020B0604030504040204" pitchFamily="34" charset="0"/>
              </a:rPr>
              <a:t>18+ Years with </a:t>
            </a:r>
            <a:r>
              <a:rPr lang="en-US" sz="2800" b="1" dirty="0">
                <a:solidFill>
                  <a:srgbClr val="003F72"/>
                </a:solidFill>
                <a:latin typeface="Verdana" panose="020B0604030504040204" pitchFamily="34" charset="0"/>
                <a:ea typeface="Verdana" panose="020B0604030504040204" pitchFamily="34" charset="0"/>
                <a:cs typeface="Verdana" panose="020B0604030504040204" pitchFamily="34" charset="0"/>
              </a:rPr>
              <a:t>Hypertension, 2011–2014</a:t>
            </a:r>
          </a:p>
        </p:txBody>
      </p:sp>
      <p:sp>
        <p:nvSpPr>
          <p:cNvPr id="15" name="Text Placeholder 35"/>
          <p:cNvSpPr>
            <a:spLocks noGrp="1"/>
          </p:cNvSpPr>
          <p:nvPr>
            <p:ph type="body" sz="quarter" idx="4294967295"/>
          </p:nvPr>
        </p:nvSpPr>
        <p:spPr>
          <a:xfrm>
            <a:off x="5943600" y="1158907"/>
            <a:ext cx="2667000" cy="419100"/>
          </a:xfrm>
          <a:prstGeom prst="rect">
            <a:avLst/>
          </a:prstGeom>
        </p:spPr>
        <p:txBody>
          <a:bodyPr>
            <a:noAutofit/>
          </a:bodyPr>
          <a:lstStyle/>
          <a:p>
            <a:pPr marL="0" indent="0" algn="l">
              <a:buNone/>
            </a:pPr>
            <a:r>
              <a:rPr lang="en-US" sz="1500" b="1" dirty="0" smtClean="0">
                <a:latin typeface="Verdana" panose="020B0604030504040204" pitchFamily="34" charset="0"/>
                <a:ea typeface="Verdana" panose="020B0604030504040204" pitchFamily="34" charset="0"/>
                <a:cs typeface="Verdana" panose="020B0604030504040204" pitchFamily="34" charset="0"/>
              </a:rPr>
              <a:t>HP2020 Target: 61.2%</a:t>
            </a:r>
            <a:endParaRPr lang="en-US" sz="1500" b="1" dirty="0">
              <a:latin typeface="Verdana" panose="020B0604030504040204" pitchFamily="34" charset="0"/>
              <a:ea typeface="Verdana" panose="020B0604030504040204" pitchFamily="34" charset="0"/>
              <a:cs typeface="Verdana" panose="020B0604030504040204" pitchFamily="34" charset="0"/>
            </a:endParaRPr>
          </a:p>
        </p:txBody>
      </p:sp>
      <p:sp>
        <p:nvSpPr>
          <p:cNvPr id="18" name="Text Placeholder 8"/>
          <p:cNvSpPr txBox="1">
            <a:spLocks/>
          </p:cNvSpPr>
          <p:nvPr/>
        </p:nvSpPr>
        <p:spPr>
          <a:xfrm>
            <a:off x="7439351" y="6443472"/>
            <a:ext cx="1371600" cy="338328"/>
          </a:xfrm>
          <a:prstGeom prst="rect">
            <a:avLst/>
          </a:prstGeom>
          <a:ln w="15875">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Obj. HDS-12</a:t>
            </a:r>
          </a:p>
          <a:p>
            <a:pPr algn="l">
              <a:spcBef>
                <a:spcPts val="0"/>
              </a:spcBef>
            </a:pPr>
            <a:endParaRPr lang="en-US" sz="1400" dirty="0" smtClean="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l">
              <a:spcBef>
                <a:spcPts val="0"/>
              </a:spcBef>
            </a:pPr>
            <a:endParaRPr lang="en-US" sz="1400" b="0" dirty="0" smtClean="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xt Placeholder 7"/>
          <p:cNvSpPr txBox="1">
            <a:spLocks/>
          </p:cNvSpPr>
          <p:nvPr/>
        </p:nvSpPr>
        <p:spPr>
          <a:xfrm>
            <a:off x="0" y="5446930"/>
            <a:ext cx="9144000" cy="1182470"/>
          </a:xfrm>
          <a:prstGeom prst="rect">
            <a:avLst/>
          </a:prstGeom>
        </p:spPr>
        <p:txBody>
          <a:bodyPr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9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NOTES:      </a:t>
            </a:r>
            <a:r>
              <a:rPr lang="en-US" sz="900" dirty="0">
                <a:solidFill>
                  <a:prstClr val="black"/>
                </a:solidFill>
                <a:latin typeface="Verdana" panose="020B0604030504040204" pitchFamily="34" charset="0"/>
                <a:ea typeface="Verdana" panose="020B0604030504040204" pitchFamily="34" charset="0"/>
                <a:cs typeface="Verdana" panose="020B0604030504040204" pitchFamily="34" charset="0"/>
              </a:rPr>
              <a:t>=</a:t>
            </a:r>
            <a:r>
              <a:rPr lang="en-US" sz="9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sz="900" dirty="0">
                <a:solidFill>
                  <a:prstClr val="black"/>
                </a:solidFill>
                <a:latin typeface="Verdana" panose="020B0604030504040204" pitchFamily="34" charset="0"/>
                <a:ea typeface="Verdana" panose="020B0604030504040204" pitchFamily="34" charset="0"/>
                <a:cs typeface="Verdana" panose="020B0604030504040204" pitchFamily="34" charset="0"/>
              </a:rPr>
              <a:t>95% confidence </a:t>
            </a:r>
            <a:r>
              <a:rPr lang="en-US" sz="9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interval. </a:t>
            </a:r>
            <a:r>
              <a:rPr lang="en-US" sz="900" dirty="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a:t>
            </a:r>
            <a:r>
              <a:rPr lang="en-US" sz="900" dirty="0" smtClean="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2005-2008 Total </a:t>
            </a:r>
            <a:r>
              <a:rPr lang="en-US" sz="900" dirty="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 HP2020 </a:t>
            </a:r>
            <a:r>
              <a:rPr lang="en-US" sz="900" dirty="0" smtClean="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baseline. </a:t>
            </a:r>
            <a:r>
              <a:rPr lang="en-US" sz="9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Blood </a:t>
            </a:r>
            <a:r>
              <a:rPr lang="en-US" sz="900" dirty="0">
                <a:solidFill>
                  <a:prstClr val="black"/>
                </a:solidFill>
                <a:latin typeface="Verdana" panose="020B0604030504040204" pitchFamily="34" charset="0"/>
                <a:ea typeface="Verdana" panose="020B0604030504040204" pitchFamily="34" charset="0"/>
                <a:cs typeface="Verdana" panose="020B0604030504040204" pitchFamily="34" charset="0"/>
              </a:rPr>
              <a:t>pressure control is defined as systolic blood pressure &lt;140 </a:t>
            </a:r>
            <a:r>
              <a:rPr lang="en-US" sz="9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mmHg </a:t>
            </a:r>
            <a:r>
              <a:rPr lang="en-US" sz="900" dirty="0">
                <a:solidFill>
                  <a:prstClr val="black"/>
                </a:solidFill>
                <a:latin typeface="Verdana" panose="020B0604030504040204" pitchFamily="34" charset="0"/>
                <a:ea typeface="Verdana" panose="020B0604030504040204" pitchFamily="34" charset="0"/>
                <a:cs typeface="Verdana" panose="020B0604030504040204" pitchFamily="34" charset="0"/>
              </a:rPr>
              <a:t>and distolic blood pressure &lt;90 mmHg among adults with hypertension. Hypertension is defined among adults, excluding </a:t>
            </a:r>
            <a:r>
              <a:rPr lang="en-US" sz="9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pregnant </a:t>
            </a:r>
            <a:r>
              <a:rPr lang="en-US" sz="900" dirty="0">
                <a:solidFill>
                  <a:prstClr val="black"/>
                </a:solidFill>
                <a:latin typeface="Verdana" panose="020B0604030504040204" pitchFamily="34" charset="0"/>
                <a:ea typeface="Verdana" panose="020B0604030504040204" pitchFamily="34" charset="0"/>
                <a:cs typeface="Verdana" panose="020B0604030504040204" pitchFamily="34" charset="0"/>
              </a:rPr>
              <a:t>women, as systolic blood pressure ≥140 mmHg or diastolic blood </a:t>
            </a:r>
            <a:r>
              <a:rPr lang="en-US" sz="9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pressure </a:t>
            </a:r>
            <a:r>
              <a:rPr lang="en-US" sz="900" dirty="0">
                <a:solidFill>
                  <a:prstClr val="black"/>
                </a:solidFill>
                <a:latin typeface="Verdana" panose="020B0604030504040204" pitchFamily="34" charset="0"/>
                <a:ea typeface="Verdana" panose="020B0604030504040204" pitchFamily="34" charset="0"/>
                <a:cs typeface="Verdana" panose="020B0604030504040204" pitchFamily="34" charset="0"/>
              </a:rPr>
              <a:t>≥90 mmHg or taking blood pressure lowering medication. Data </a:t>
            </a:r>
            <a:r>
              <a:rPr lang="en-US" sz="9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(except those by insurance status) are </a:t>
            </a:r>
            <a:r>
              <a:rPr lang="en-US" sz="900" dirty="0">
                <a:solidFill>
                  <a:prstClr val="black"/>
                </a:solidFill>
                <a:latin typeface="Verdana" panose="020B0604030504040204" pitchFamily="34" charset="0"/>
                <a:ea typeface="Verdana" panose="020B0604030504040204" pitchFamily="34" charset="0"/>
                <a:cs typeface="Verdana" panose="020B0604030504040204" pitchFamily="34" charset="0"/>
              </a:rPr>
              <a:t>for adults aged 18 years and </a:t>
            </a:r>
            <a:r>
              <a:rPr lang="en-US" sz="9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over unless otherwise stated. Data </a:t>
            </a:r>
            <a:r>
              <a:rPr lang="en-US" sz="900" dirty="0">
                <a:solidFill>
                  <a:prstClr val="black"/>
                </a:solidFill>
                <a:latin typeface="Verdana" panose="020B0604030504040204" pitchFamily="34" charset="0"/>
                <a:ea typeface="Verdana" panose="020B0604030504040204" pitchFamily="34" charset="0"/>
                <a:cs typeface="Verdana" panose="020B0604030504040204" pitchFamily="34" charset="0"/>
              </a:rPr>
              <a:t>by </a:t>
            </a:r>
            <a:r>
              <a:rPr lang="en-US" sz="9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health insurance status are for adults aged 18-64 years.  Data (except those by age group) are age-adjusted to the 2000 standard population. The </a:t>
            </a:r>
            <a:r>
              <a:rPr lang="en-US" sz="900" dirty="0">
                <a:solidFill>
                  <a:prstClr val="black"/>
                </a:solidFill>
                <a:latin typeface="Verdana" panose="020B0604030504040204" pitchFamily="34" charset="0"/>
                <a:ea typeface="Verdana" panose="020B0604030504040204" pitchFamily="34" charset="0"/>
                <a:cs typeface="Verdana" panose="020B0604030504040204" pitchFamily="34" charset="0"/>
              </a:rPr>
              <a:t>categories </a:t>
            </a:r>
            <a:r>
              <a:rPr lang="en-US" sz="9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Asian, Black </a:t>
            </a:r>
            <a:r>
              <a:rPr lang="en-US" sz="900" dirty="0">
                <a:solidFill>
                  <a:prstClr val="black"/>
                </a:solidFill>
                <a:latin typeface="Verdana" panose="020B0604030504040204" pitchFamily="34" charset="0"/>
                <a:ea typeface="Verdana" panose="020B0604030504040204" pitchFamily="34" charset="0"/>
                <a:cs typeface="Verdana" panose="020B0604030504040204" pitchFamily="34" charset="0"/>
              </a:rPr>
              <a:t>and White exclude persons of Hispanic origin. Persons of Hispanic origin may be any race. Respondents were asked to select one or more races. Data for the single race categories are for persons who reported only one racial group. Target does not apply to age groups. </a:t>
            </a:r>
            <a:r>
              <a:rPr lang="en-US" sz="9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a:t>
            </a:r>
          </a:p>
        </p:txBody>
      </p:sp>
      <p:sp>
        <p:nvSpPr>
          <p:cNvPr id="13" name="TextBox 12"/>
          <p:cNvSpPr txBox="1"/>
          <p:nvPr/>
        </p:nvSpPr>
        <p:spPr>
          <a:xfrm>
            <a:off x="7239000" y="1625600"/>
            <a:ext cx="1197864" cy="523220"/>
          </a:xfrm>
          <a:prstGeom prst="rect">
            <a:avLst/>
          </a:prstGeom>
          <a:noFill/>
          <a:ln>
            <a:noFill/>
          </a:ln>
        </p:spPr>
        <p:txBody>
          <a:bodyPr wrap="square" rtlCol="0">
            <a:spAutoFit/>
          </a:bodyPr>
          <a:lstStyle/>
          <a:p>
            <a:pPr algn="ctr"/>
            <a:r>
              <a:rPr lang="en-US" sz="1400" b="1" dirty="0" smtClean="0">
                <a:solidFill>
                  <a:srgbClr val="FF0000"/>
                </a:solidFill>
                <a:latin typeface="Verdana" panose="020B0604030504040204" pitchFamily="34" charset="0"/>
                <a:ea typeface="Verdana" panose="020B0604030504040204" pitchFamily="34" charset="0"/>
                <a:cs typeface="Verdana" panose="020B0604030504040204" pitchFamily="34" charset="0"/>
              </a:rPr>
              <a:t>Increase desired</a:t>
            </a:r>
            <a:endPar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cxnSp>
        <p:nvCxnSpPr>
          <p:cNvPr id="19" name="Straight Arrow Connector 18" descr="This arrow show that an increase in the percent for the target is desired for this objective.   " title="Increase desired"/>
          <p:cNvCxnSpPr/>
          <p:nvPr/>
        </p:nvCxnSpPr>
        <p:spPr>
          <a:xfrm>
            <a:off x="7562088" y="2239665"/>
            <a:ext cx="6858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 Box 10"/>
          <p:cNvSpPr txBox="1">
            <a:spLocks noChangeArrowheads="1"/>
          </p:cNvSpPr>
          <p:nvPr/>
        </p:nvSpPr>
        <p:spPr bwMode="auto">
          <a:xfrm>
            <a:off x="247678" y="4439415"/>
            <a:ext cx="1093826" cy="276999"/>
          </a:xfrm>
          <a:prstGeom prst="rect">
            <a:avLst/>
          </a:prstGeom>
          <a:noFill/>
          <a:ln w="9525">
            <a:noFill/>
            <a:miter lim="800000"/>
            <a:headEnd/>
            <a:tailEnd/>
          </a:ln>
        </p:spPr>
        <p:txBody>
          <a:bodyPr wrap="none">
            <a:spAutoFit/>
          </a:bodyPr>
          <a:lstStyle/>
          <a:p>
            <a:pPr algn="r" eaLnBrk="0" hangingPunct="0"/>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Age (years)</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25" name="Left Bracket 24" descr="This bracket groups 3 categories for age together.  It shows ages 18-44, 45-64, and age 65+ for this objective on adults 18+ with hypertension who control their blood pressure for 2011-2014.   "/>
          <p:cNvSpPr/>
          <p:nvPr/>
        </p:nvSpPr>
        <p:spPr>
          <a:xfrm>
            <a:off x="1305960" y="4261842"/>
            <a:ext cx="53067" cy="59436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20" name="Text Box 10"/>
          <p:cNvSpPr txBox="1">
            <a:spLocks noChangeArrowheads="1"/>
          </p:cNvSpPr>
          <p:nvPr/>
        </p:nvSpPr>
        <p:spPr bwMode="auto">
          <a:xfrm>
            <a:off x="9525" y="3599213"/>
            <a:ext cx="1032703" cy="461665"/>
          </a:xfrm>
          <a:prstGeom prst="rect">
            <a:avLst/>
          </a:prstGeom>
          <a:noFill/>
          <a:ln w="9525">
            <a:noFill/>
            <a:miter lim="800000"/>
            <a:headEnd/>
            <a:tailEnd/>
          </a:ln>
        </p:spPr>
        <p:txBody>
          <a:bodyPr wrap="square">
            <a:spAutoFit/>
          </a:bodyPr>
          <a:lstStyle/>
          <a:p>
            <a:pPr algn="r" eaLnBrk="0" hangingPunct="0"/>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Health Insurance</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21" name="Left Bracket 20" descr="This bracket groups 3 categories for health insurance status together.  It shows data for individuals with private insurance, public insurance, and those who are uninsured for this objective on adults 18+ with hypertension who control their blood pressure for 2011-2014.   " title="Health Insurance"/>
          <p:cNvSpPr/>
          <p:nvPr/>
        </p:nvSpPr>
        <p:spPr>
          <a:xfrm>
            <a:off x="1003173" y="3488227"/>
            <a:ext cx="45719" cy="73152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22" name="TextBox 21"/>
          <p:cNvSpPr txBox="1"/>
          <p:nvPr/>
        </p:nvSpPr>
        <p:spPr>
          <a:xfrm>
            <a:off x="468217" y="5612897"/>
            <a:ext cx="353943" cy="159756"/>
          </a:xfrm>
          <a:prstGeom prst="rect">
            <a:avLst/>
          </a:prstGeom>
          <a:noFill/>
        </p:spPr>
        <p:txBody>
          <a:bodyPr vert="vert" wrap="none" rtlCol="0">
            <a:spAutoFit/>
          </a:bodyPr>
          <a:lstStyle/>
          <a:p>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I</a:t>
            </a:r>
            <a:endParaRPr lang="en-US" sz="1100" dirty="0">
              <a:solidFill>
                <a:prstClr val="black"/>
              </a:solidFill>
            </a:endParaRPr>
          </a:p>
        </p:txBody>
      </p:sp>
      <p:sp>
        <p:nvSpPr>
          <p:cNvPr id="2" name="TextBox 1"/>
          <p:cNvSpPr txBox="1"/>
          <p:nvPr/>
        </p:nvSpPr>
        <p:spPr>
          <a:xfrm>
            <a:off x="0" y="6590477"/>
            <a:ext cx="7696200" cy="230832"/>
          </a:xfrm>
          <a:prstGeom prst="rect">
            <a:avLst/>
          </a:prstGeom>
          <a:noFill/>
        </p:spPr>
        <p:txBody>
          <a:bodyPr wrap="square" rtlCol="0">
            <a:spAutoFit/>
          </a:bodyPr>
          <a:lstStyle/>
          <a:p>
            <a:r>
              <a:rPr lang="en-US" sz="900" dirty="0">
                <a:solidFill>
                  <a:prstClr val="black"/>
                </a:solidFill>
                <a:latin typeface="Verdana" panose="020B0604030504040204" pitchFamily="34" charset="0"/>
                <a:ea typeface="Verdana" panose="020B0604030504040204" pitchFamily="34" charset="0"/>
                <a:cs typeface="Verdana" panose="020B0604030504040204" pitchFamily="34" charset="0"/>
              </a:rPr>
              <a:t>SOURCE: National Health and Nutrition Examination Survey (NHANES), CDC/NCHS</a:t>
            </a:r>
            <a:r>
              <a:rPr lang="en-US" sz="9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a:t>
            </a:r>
            <a:endParaRPr lang="en-US" sz="9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latin typeface="Verdana" panose="020B0604030504040204" pitchFamily="34" charset="0"/>
                <a:ea typeface="Verdana" panose="020B0604030504040204" pitchFamily="34" charset="0"/>
                <a:cs typeface="Verdana" panose="020B0604030504040204" pitchFamily="34" charset="0"/>
              </a:rPr>
              <a:t>29</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10115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solidFill>
                  <a:prstClr val="black"/>
                </a:solidFill>
              </a:rPr>
              <a:pPr/>
              <a:t>3</a:t>
            </a:fld>
            <a:endParaRPr lang="en-US" dirty="0">
              <a:solidFill>
                <a:prstClr val="black"/>
              </a:solidFill>
            </a:endParaRPr>
          </a:p>
        </p:txBody>
      </p:sp>
      <p:sp>
        <p:nvSpPr>
          <p:cNvPr id="10" name="Text Placeholder 9"/>
          <p:cNvSpPr>
            <a:spLocks noGrp="1"/>
          </p:cNvSpPr>
          <p:nvPr>
            <p:ph type="body" sz="quarter" idx="20"/>
          </p:nvPr>
        </p:nvSpPr>
        <p:spPr>
          <a:xfrm>
            <a:off x="266700" y="1217022"/>
            <a:ext cx="8724900" cy="4854253"/>
          </a:xfrm>
        </p:spPr>
        <p:txBody>
          <a:bodyPr>
            <a:normAutofit fontScale="92500" lnSpcReduction="10000"/>
          </a:bodyPr>
          <a:lstStyle/>
          <a:p>
            <a:pPr marL="0" indent="0">
              <a:spcBef>
                <a:spcPts val="0"/>
              </a:spcBef>
              <a:buNone/>
              <a:defRPr/>
            </a:pPr>
            <a:r>
              <a:rPr lang="en-US" sz="2100" b="1" dirty="0" smtClean="0">
                <a:latin typeface="Tahoma" panose="020B0604030504040204" pitchFamily="34" charset="0"/>
                <a:ea typeface="Tahoma" panose="020B0604030504040204" pitchFamily="34" charset="0"/>
                <a:cs typeface="Tahoma" panose="020B0604030504040204" pitchFamily="34" charset="0"/>
              </a:rPr>
              <a:t>Chair </a:t>
            </a:r>
          </a:p>
          <a:p>
            <a:pPr>
              <a:spcBef>
                <a:spcPts val="0"/>
              </a:spcBef>
              <a:defRPr/>
            </a:pPr>
            <a:r>
              <a:rPr lang="en-US" sz="2100" dirty="0" smtClean="0">
                <a:latin typeface="Tahoma" panose="020B0604030504040204" pitchFamily="34" charset="0"/>
                <a:ea typeface="Tahoma" panose="020B0604030504040204" pitchFamily="34" charset="0"/>
                <a:cs typeface="Tahoma" panose="020B0604030504040204" pitchFamily="34" charset="0"/>
              </a:rPr>
              <a:t>Jewel Mullen, MD, MPH, MPA, Principal Deputy Assistant Secretary for Health, U.S. Department of Health and Human Services</a:t>
            </a:r>
          </a:p>
          <a:p>
            <a:pPr marL="0" indent="0">
              <a:spcBef>
                <a:spcPts val="0"/>
              </a:spcBef>
              <a:buNone/>
              <a:defRPr/>
            </a:pPr>
            <a:endParaRPr lang="en-US" sz="2100" b="1" dirty="0" smtClean="0">
              <a:latin typeface="Tahoma" panose="020B0604030504040204" pitchFamily="34" charset="0"/>
              <a:ea typeface="Tahoma" panose="020B0604030504040204" pitchFamily="34" charset="0"/>
              <a:cs typeface="Tahoma" panose="020B0604030504040204" pitchFamily="34" charset="0"/>
            </a:endParaRPr>
          </a:p>
          <a:p>
            <a:pPr marL="0" indent="0">
              <a:spcBef>
                <a:spcPts val="0"/>
              </a:spcBef>
              <a:buNone/>
              <a:defRPr/>
            </a:pPr>
            <a:r>
              <a:rPr lang="en-US" sz="2100" b="1" dirty="0" smtClean="0">
                <a:latin typeface="Tahoma" panose="020B0604030504040204" pitchFamily="34" charset="0"/>
                <a:ea typeface="Tahoma" panose="020B0604030504040204" pitchFamily="34" charset="0"/>
                <a:cs typeface="Tahoma" panose="020B0604030504040204" pitchFamily="34" charset="0"/>
              </a:rPr>
              <a:t>Presentations </a:t>
            </a:r>
          </a:p>
          <a:p>
            <a:pPr lvl="0">
              <a:spcBef>
                <a:spcPts val="0"/>
              </a:spcBef>
              <a:defRPr/>
            </a:pPr>
            <a:r>
              <a:rPr lang="en-US" sz="2100" dirty="0" smtClean="0">
                <a:latin typeface="Tahoma" panose="020B0604030504040204" pitchFamily="34" charset="0"/>
                <a:ea typeface="Tahoma" panose="020B0604030504040204" pitchFamily="34" charset="0"/>
                <a:cs typeface="Tahoma" panose="020B0604030504040204" pitchFamily="34" charset="0"/>
              </a:rPr>
              <a:t>Charles Rothwell, MBA, MS, Director, National Center for Health Statistics</a:t>
            </a:r>
          </a:p>
          <a:p>
            <a:r>
              <a:rPr lang="en-US" sz="2100" dirty="0" smtClean="0"/>
              <a:t>Gary Gibbons, MD</a:t>
            </a:r>
            <a:r>
              <a:rPr lang="en-US" sz="2100" dirty="0" smtClean="0">
                <a:latin typeface="Tahoma" panose="020B0604030504040204" pitchFamily="34" charset="0"/>
                <a:ea typeface="Tahoma" panose="020B0604030504040204" pitchFamily="34" charset="0"/>
                <a:cs typeface="Tahoma" panose="020B0604030504040204" pitchFamily="34" charset="0"/>
              </a:rPr>
              <a:t>, Director, National Heart Lung and Blood Institute, NIH     </a:t>
            </a:r>
          </a:p>
          <a:p>
            <a:r>
              <a:rPr lang="en-US" sz="2100" dirty="0" smtClean="0">
                <a:latin typeface="Tahoma" panose="020B0604030504040204" pitchFamily="34" charset="0"/>
                <a:ea typeface="Tahoma" panose="020B0604030504040204" pitchFamily="34" charset="0"/>
                <a:cs typeface="Tahoma" panose="020B0604030504040204" pitchFamily="34" charset="0"/>
              </a:rPr>
              <a:t>Walter </a:t>
            </a:r>
            <a:r>
              <a:rPr lang="en-US" sz="2100" dirty="0" err="1" smtClean="0">
                <a:latin typeface="Tahoma" panose="020B0604030504040204" pitchFamily="34" charset="0"/>
                <a:ea typeface="Tahoma" panose="020B0604030504040204" pitchFamily="34" charset="0"/>
                <a:cs typeface="Tahoma" panose="020B0604030504040204" pitchFamily="34" charset="0"/>
              </a:rPr>
              <a:t>Koroshetz</a:t>
            </a:r>
            <a:r>
              <a:rPr lang="en-US" sz="2100" dirty="0" smtClean="0">
                <a:latin typeface="Tahoma" panose="020B0604030504040204" pitchFamily="34" charset="0"/>
                <a:ea typeface="Tahoma" panose="020B0604030504040204" pitchFamily="34" charset="0"/>
                <a:cs typeface="Tahoma" panose="020B0604030504040204" pitchFamily="34" charset="0"/>
              </a:rPr>
              <a:t>, MD, Director, National Institutes of Neurological Disorders and Stroke, NIH</a:t>
            </a:r>
          </a:p>
          <a:p>
            <a:r>
              <a:rPr lang="en-US" sz="2100" dirty="0" smtClean="0">
                <a:latin typeface="Tahoma" panose="020B0604030504040204" pitchFamily="34" charset="0"/>
                <a:ea typeface="Tahoma" panose="020B0604030504040204" pitchFamily="34" charset="0"/>
                <a:cs typeface="Tahoma" panose="020B0604030504040204" pitchFamily="34" charset="0"/>
              </a:rPr>
              <a:t>Wayne Giles MD, MS, Director, Division for Heart Disease and Stroke Prevention, CDC</a:t>
            </a:r>
          </a:p>
          <a:p>
            <a:pPr lvl="0">
              <a:spcBef>
                <a:spcPts val="0"/>
              </a:spcBef>
              <a:defRPr/>
            </a:pPr>
            <a:r>
              <a:rPr lang="en-US" sz="2100" dirty="0" smtClean="0">
                <a:latin typeface="Tahoma" panose="020B0604030504040204" pitchFamily="34" charset="0"/>
                <a:ea typeface="Tahoma" panose="020B0604030504040204" pitchFamily="34" charset="0"/>
                <a:cs typeface="Tahoma" panose="020B0604030504040204" pitchFamily="34" charset="0"/>
              </a:rPr>
              <a:t>Joan McGowan, PhD, Director of the Division of Musculoskeletal Diseases, National Institute of Arthritis Musculoskeletal and Skin Diseases, NIH </a:t>
            </a:r>
          </a:p>
          <a:p>
            <a:pPr lvl="0">
              <a:spcBef>
                <a:spcPts val="0"/>
              </a:spcBef>
              <a:defRPr/>
            </a:pPr>
            <a:r>
              <a:rPr lang="en-US" sz="2100" dirty="0" smtClean="0">
                <a:latin typeface="Tahoma" panose="020B0604030504040204" pitchFamily="34" charset="0"/>
                <a:ea typeface="Tahoma" panose="020B0604030504040204" pitchFamily="34" charset="0"/>
                <a:cs typeface="Tahoma" panose="020B0604030504040204" pitchFamily="34" charset="0"/>
              </a:rPr>
              <a:t>Kurt </a:t>
            </a:r>
            <a:r>
              <a:rPr lang="en-US" sz="2100" dirty="0" err="1" smtClean="0">
                <a:latin typeface="Tahoma" panose="020B0604030504040204" pitchFamily="34" charset="0"/>
                <a:ea typeface="Tahoma" panose="020B0604030504040204" pitchFamily="34" charset="0"/>
                <a:cs typeface="Tahoma" panose="020B0604030504040204" pitchFamily="34" charset="0"/>
              </a:rPr>
              <a:t>Greenlund</a:t>
            </a:r>
            <a:r>
              <a:rPr lang="en-US" sz="2100" dirty="0" smtClean="0">
                <a:latin typeface="Tahoma" panose="020B0604030504040204" pitchFamily="34" charset="0"/>
                <a:ea typeface="Tahoma" panose="020B0604030504040204" pitchFamily="34" charset="0"/>
                <a:cs typeface="Tahoma" panose="020B0604030504040204" pitchFamily="34" charset="0"/>
              </a:rPr>
              <a:t>, PhD, Acting Director, Division of Population Health, CDC</a:t>
            </a:r>
          </a:p>
          <a:p>
            <a:pPr lvl="0">
              <a:spcBef>
                <a:spcPts val="0"/>
              </a:spcBef>
              <a:defRPr/>
            </a:pPr>
            <a:endParaRPr lang="en-US" sz="2100" dirty="0" smtClean="0">
              <a:latin typeface="Tahoma" panose="020B0604030504040204" pitchFamily="34" charset="0"/>
              <a:ea typeface="Tahoma" panose="020B0604030504040204" pitchFamily="34" charset="0"/>
              <a:cs typeface="Tahoma" panose="020B0604030504040204" pitchFamily="34" charset="0"/>
            </a:endParaRPr>
          </a:p>
          <a:p>
            <a:pPr marL="0" indent="0">
              <a:spcBef>
                <a:spcPts val="0"/>
              </a:spcBef>
              <a:buNone/>
              <a:defRPr/>
            </a:pPr>
            <a:r>
              <a:rPr lang="en-US" sz="2100" b="1" dirty="0" smtClean="0">
                <a:latin typeface="Tahoma" panose="020B0604030504040204" pitchFamily="34" charset="0"/>
                <a:ea typeface="Tahoma" panose="020B0604030504040204" pitchFamily="34" charset="0"/>
                <a:cs typeface="Tahoma" panose="020B0604030504040204" pitchFamily="34" charset="0"/>
              </a:rPr>
              <a:t>Community Highlight </a:t>
            </a:r>
          </a:p>
          <a:p>
            <a:pPr>
              <a:spcBef>
                <a:spcPts val="0"/>
              </a:spcBef>
              <a:defRPr/>
            </a:pPr>
            <a:r>
              <a:rPr lang="en-US" sz="2100" dirty="0" smtClean="0">
                <a:latin typeface="Tahoma" panose="020B0604030504040204" pitchFamily="34" charset="0"/>
                <a:ea typeface="Tahoma" panose="020B0604030504040204" pitchFamily="34" charset="0"/>
                <a:cs typeface="Tahoma" panose="020B0604030504040204" pitchFamily="34" charset="0"/>
              </a:rPr>
              <a:t>Matt </a:t>
            </a:r>
            <a:r>
              <a:rPr lang="en-US" sz="2100" dirty="0" err="1" smtClean="0">
                <a:latin typeface="Tahoma" panose="020B0604030504040204" pitchFamily="34" charset="0"/>
                <a:ea typeface="Tahoma" panose="020B0604030504040204" pitchFamily="34" charset="0"/>
                <a:cs typeface="Tahoma" panose="020B0604030504040204" pitchFamily="34" charset="0"/>
              </a:rPr>
              <a:t>Longjohn</a:t>
            </a:r>
            <a:r>
              <a:rPr lang="en-US" sz="2100" dirty="0" smtClean="0">
                <a:latin typeface="Tahoma" panose="020B0604030504040204" pitchFamily="34" charset="0"/>
                <a:ea typeface="Tahoma" panose="020B0604030504040204" pitchFamily="34" charset="0"/>
                <a:cs typeface="Tahoma" panose="020B0604030504040204" pitchFamily="34" charset="0"/>
              </a:rPr>
              <a:t>, MD, MPH National Health Officer, Vice President of Community Integrated Health, YMCA of the USA </a:t>
            </a:r>
          </a:p>
          <a:p>
            <a:pPr>
              <a:spcBef>
                <a:spcPts val="0"/>
              </a:spcBef>
              <a:defRPr/>
            </a:pPr>
            <a:endParaRPr lang="en-US" b="1" dirty="0">
              <a:latin typeface="Tahoma" panose="020B0604030504040204" pitchFamily="34" charset="0"/>
              <a:ea typeface="Tahoma" panose="020B0604030504040204" pitchFamily="34" charset="0"/>
              <a:cs typeface="Tahoma" panose="020B0604030504040204" pitchFamily="34" charset="0"/>
            </a:endParaRPr>
          </a:p>
          <a:p>
            <a:endParaRPr lang="en-US" dirty="0"/>
          </a:p>
        </p:txBody>
      </p:sp>
      <p:sp>
        <p:nvSpPr>
          <p:cNvPr id="8" name="Title 7"/>
          <p:cNvSpPr>
            <a:spLocks noGrp="1"/>
          </p:cNvSpPr>
          <p:nvPr>
            <p:ph type="title"/>
          </p:nvPr>
        </p:nvSpPr>
        <p:spPr/>
        <p:txBody>
          <a:bodyPr/>
          <a:lstStyle/>
          <a:p>
            <a:r>
              <a:rPr lang="en-US" b="1" dirty="0" smtClean="0"/>
              <a:t>Agenda and Presenters</a:t>
            </a:r>
            <a:endParaRPr lang="en-US" b="1" dirty="0"/>
          </a:p>
        </p:txBody>
      </p:sp>
    </p:spTree>
    <p:extLst>
      <p:ext uri="{BB962C8B-B14F-4D97-AF65-F5344CB8AC3E}">
        <p14:creationId xmlns:p14="http://schemas.microsoft.com/office/powerpoint/2010/main" val="30670993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2290" name="Group 27" descr="This line graph displays data for hypertension prevalence and blood pressure control for adults 18+ " title="Hypertension Prevalence and blood pressure control"/>
          <p:cNvGrpSpPr>
            <a:grpSpLocks/>
          </p:cNvGrpSpPr>
          <p:nvPr/>
        </p:nvGrpSpPr>
        <p:grpSpPr bwMode="auto">
          <a:xfrm>
            <a:off x="117474" y="1147127"/>
            <a:ext cx="8799513" cy="5816601"/>
            <a:chOff x="92" y="848"/>
            <a:chExt cx="6020" cy="3440"/>
          </a:xfrm>
        </p:grpSpPr>
        <p:graphicFrame>
          <p:nvGraphicFramePr>
            <p:cNvPr id="2" name="Object 2"/>
            <p:cNvGraphicFramePr>
              <a:graphicFrameLocks noChangeAspect="1"/>
            </p:cNvGraphicFramePr>
            <p:nvPr>
              <p:extLst/>
            </p:nvPr>
          </p:nvGraphicFramePr>
          <p:xfrm>
            <a:off x="92" y="989"/>
            <a:ext cx="6020" cy="3299"/>
          </p:xfrm>
          <a:graphic>
            <a:graphicData uri="http://schemas.openxmlformats.org/drawingml/2006/chart">
              <c:chart xmlns:c="http://schemas.openxmlformats.org/drawingml/2006/chart" xmlns:r="http://schemas.openxmlformats.org/officeDocument/2006/relationships" r:id="rId3"/>
            </a:graphicData>
          </a:graphic>
        </p:graphicFrame>
        <p:sp>
          <p:nvSpPr>
            <p:cNvPr id="12297" name="Text Box 8"/>
            <p:cNvSpPr txBox="1">
              <a:spLocks noChangeArrowheads="1"/>
            </p:cNvSpPr>
            <p:nvPr/>
          </p:nvSpPr>
          <p:spPr bwMode="auto">
            <a:xfrm>
              <a:off x="125" y="848"/>
              <a:ext cx="1785"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rgbClr val="777777"/>
                  </a:solidFill>
                  <a:latin typeface="Tahoma" charset="0"/>
                </a:defRPr>
              </a:lvl1pPr>
              <a:lvl2pPr marL="742950" indent="-285750" eaLnBrk="0" hangingPunct="0">
                <a:defRPr sz="1600" b="1">
                  <a:solidFill>
                    <a:srgbClr val="777777"/>
                  </a:solidFill>
                  <a:latin typeface="Tahoma" charset="0"/>
                </a:defRPr>
              </a:lvl2pPr>
              <a:lvl3pPr marL="1143000" indent="-228600" eaLnBrk="0" hangingPunct="0">
                <a:defRPr sz="1600" b="1">
                  <a:solidFill>
                    <a:srgbClr val="777777"/>
                  </a:solidFill>
                  <a:latin typeface="Tahoma" charset="0"/>
                </a:defRPr>
              </a:lvl3pPr>
              <a:lvl4pPr marL="1600200" indent="-228600" eaLnBrk="0" hangingPunct="0">
                <a:defRPr sz="1600" b="1">
                  <a:solidFill>
                    <a:srgbClr val="777777"/>
                  </a:solidFill>
                  <a:latin typeface="Tahoma" charset="0"/>
                </a:defRPr>
              </a:lvl4pPr>
              <a:lvl5pPr marL="2057400" indent="-228600" eaLnBrk="0" hangingPunct="0">
                <a:defRPr sz="1600" b="1">
                  <a:solidFill>
                    <a:srgbClr val="777777"/>
                  </a:solidFill>
                  <a:latin typeface="Tahoma" charset="0"/>
                </a:defRPr>
              </a:lvl5pPr>
              <a:lvl6pPr marL="2514600" indent="-228600" algn="r" eaLnBrk="0" fontAlgn="base" hangingPunct="0">
                <a:spcBef>
                  <a:spcPct val="0"/>
                </a:spcBef>
                <a:spcAft>
                  <a:spcPct val="0"/>
                </a:spcAft>
                <a:defRPr sz="1600" b="1">
                  <a:solidFill>
                    <a:srgbClr val="777777"/>
                  </a:solidFill>
                  <a:latin typeface="Tahoma" charset="0"/>
                </a:defRPr>
              </a:lvl6pPr>
              <a:lvl7pPr marL="2971800" indent="-228600" algn="r" eaLnBrk="0" fontAlgn="base" hangingPunct="0">
                <a:spcBef>
                  <a:spcPct val="0"/>
                </a:spcBef>
                <a:spcAft>
                  <a:spcPct val="0"/>
                </a:spcAft>
                <a:defRPr sz="1600" b="1">
                  <a:solidFill>
                    <a:srgbClr val="777777"/>
                  </a:solidFill>
                  <a:latin typeface="Tahoma" charset="0"/>
                </a:defRPr>
              </a:lvl7pPr>
              <a:lvl8pPr marL="3429000" indent="-228600" algn="r" eaLnBrk="0" fontAlgn="base" hangingPunct="0">
                <a:spcBef>
                  <a:spcPct val="0"/>
                </a:spcBef>
                <a:spcAft>
                  <a:spcPct val="0"/>
                </a:spcAft>
                <a:defRPr sz="1600" b="1">
                  <a:solidFill>
                    <a:srgbClr val="777777"/>
                  </a:solidFill>
                  <a:latin typeface="Tahoma" charset="0"/>
                </a:defRPr>
              </a:lvl8pPr>
              <a:lvl9pPr marL="3886200" indent="-228600" algn="r" eaLnBrk="0" fontAlgn="base" hangingPunct="0">
                <a:spcBef>
                  <a:spcPct val="0"/>
                </a:spcBef>
                <a:spcAft>
                  <a:spcPct val="0"/>
                </a:spcAft>
                <a:defRPr sz="1600" b="1">
                  <a:solidFill>
                    <a:srgbClr val="777777"/>
                  </a:solidFill>
                  <a:latin typeface="Tahoma" charset="0"/>
                </a:defRPr>
              </a:lvl9pPr>
            </a:lstStyle>
            <a:p>
              <a:pPr eaLnBrk="1" hangingPunct="1">
                <a:lnSpc>
                  <a:spcPct val="85000"/>
                </a:lnSpc>
                <a:spcBef>
                  <a:spcPct val="50000"/>
                </a:spcBef>
              </a:pPr>
              <a:r>
                <a:rPr lang="en-US" dirty="0" smtClean="0">
                  <a:solidFill>
                    <a:srgbClr val="000000"/>
                  </a:solidFill>
                  <a:latin typeface="Verdana" panose="020B0604030504040204" pitchFamily="34" charset="0"/>
                  <a:ea typeface="Verdana" panose="020B0604030504040204" pitchFamily="34" charset="0"/>
                  <a:cs typeface="Verdana" panose="020B0604030504040204" pitchFamily="34" charset="0"/>
                </a:rPr>
                <a:t>Percent</a:t>
              </a:r>
              <a:endParaRPr lang="en-US"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18" name="Rectangle 12"/>
          <p:cNvSpPr>
            <a:spLocks noGrp="1" noChangeArrowheads="1"/>
          </p:cNvSpPr>
          <p:nvPr>
            <p:ph type="title"/>
          </p:nvPr>
        </p:nvSpPr>
        <p:spPr>
          <a:xfrm>
            <a:off x="152400" y="76200"/>
            <a:ext cx="8839200" cy="762000"/>
          </a:xfrm>
          <a:noFill/>
        </p:spPr>
        <p:txBody>
          <a:bodyPr>
            <a:noAutofit/>
          </a:bodyPr>
          <a:lstStyle/>
          <a:p>
            <a:pPr algn="ctr" eaLnBrk="1" hangingPunct="1"/>
            <a:r>
              <a:rPr lang="en-US" sz="2800" b="1" dirty="0">
                <a:solidFill>
                  <a:srgbClr val="003F72"/>
                </a:solidFill>
                <a:latin typeface="Tahoma" panose="020B0604030504040204" pitchFamily="34" charset="0"/>
              </a:rPr>
              <a:t>Hypertension Prevalence and Blood Pressure </a:t>
            </a:r>
            <a:r>
              <a:rPr lang="en-US" sz="2800" b="1" dirty="0" smtClean="0">
                <a:solidFill>
                  <a:srgbClr val="003F72"/>
                </a:solidFill>
                <a:latin typeface="Tahoma" panose="020B0604030504040204" pitchFamily="34" charset="0"/>
              </a:rPr>
              <a:t>Control, Adults 18+ Years</a:t>
            </a:r>
            <a:endParaRPr lang="en-US" sz="2800" b="1" dirty="0">
              <a:solidFill>
                <a:srgbClr val="003F72"/>
              </a:solidFill>
              <a:latin typeface="Tahoma" panose="020B0604030504040204" pitchFamily="34" charset="0"/>
            </a:endParaRPr>
          </a:p>
        </p:txBody>
      </p:sp>
      <p:sp>
        <p:nvSpPr>
          <p:cNvPr id="27" name="Rectangle 13"/>
          <p:cNvSpPr>
            <a:spLocks noChangeArrowheads="1"/>
          </p:cNvSpPr>
          <p:nvPr/>
        </p:nvSpPr>
        <p:spPr bwMode="auto">
          <a:xfrm>
            <a:off x="47625" y="5993023"/>
            <a:ext cx="8869362" cy="707886"/>
          </a:xfrm>
          <a:prstGeom prst="rect">
            <a:avLst/>
          </a:prstGeom>
          <a:noFill/>
          <a:ln w="9525">
            <a:noFill/>
            <a:miter lim="800000"/>
            <a:headEnd/>
            <a:tailEnd/>
          </a:ln>
        </p:spPr>
        <p:txBody>
          <a:bodyPr>
            <a:spAutoFit/>
          </a:bodyPr>
          <a:lstStyle/>
          <a:p>
            <a:pPr eaLnBrk="0" hangingPunct="0"/>
            <a:r>
              <a:rPr lang="en-US" sz="10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NOTES: Blood pressure control is defined </a:t>
            </a:r>
            <a:r>
              <a:rPr lang="en-US" sz="1000" dirty="0">
                <a:solidFill>
                  <a:srgbClr val="000000"/>
                </a:solidFill>
                <a:latin typeface="Verdana" panose="020B0604030504040204" pitchFamily="34" charset="0"/>
                <a:ea typeface="Verdana" panose="020B0604030504040204" pitchFamily="34" charset="0"/>
                <a:cs typeface="Verdana" panose="020B0604030504040204" pitchFamily="34" charset="0"/>
              </a:rPr>
              <a:t>as </a:t>
            </a:r>
            <a:r>
              <a:rPr lang="en-US" sz="10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systolic blood pressure &lt;140 mmHg and distolic blood pressure &lt;90 mmHg among adults aged 18 years and over with hypertension</a:t>
            </a:r>
            <a:r>
              <a:rPr lang="en-US" sz="1000" dirty="0">
                <a:solidFill>
                  <a:srgbClr val="000000"/>
                </a:solidFill>
                <a:latin typeface="Verdana" panose="020B0604030504040204" pitchFamily="34" charset="0"/>
                <a:ea typeface="Verdana" panose="020B0604030504040204" pitchFamily="34" charset="0"/>
                <a:cs typeface="Verdana" panose="020B0604030504040204" pitchFamily="34" charset="0"/>
              </a:rPr>
              <a:t>. Hypertension is defined </a:t>
            </a:r>
            <a:r>
              <a:rPr lang="en-US" sz="10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among adults </a:t>
            </a:r>
            <a:r>
              <a:rPr lang="en-US" sz="1000" dirty="0">
                <a:solidFill>
                  <a:srgbClr val="000000"/>
                </a:solidFill>
                <a:latin typeface="Verdana" panose="020B0604030504040204" pitchFamily="34" charset="0"/>
                <a:ea typeface="Verdana" panose="020B0604030504040204" pitchFamily="34" charset="0"/>
                <a:cs typeface="Verdana" panose="020B0604030504040204" pitchFamily="34" charset="0"/>
              </a:rPr>
              <a:t>aged 18 years and </a:t>
            </a:r>
            <a:r>
              <a:rPr lang="en-US" sz="10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over, </a:t>
            </a:r>
            <a:r>
              <a:rPr lang="en-US" sz="1000" dirty="0">
                <a:solidFill>
                  <a:srgbClr val="000000"/>
                </a:solidFill>
                <a:latin typeface="Verdana" panose="020B0604030504040204" pitchFamily="34" charset="0"/>
                <a:ea typeface="Verdana" panose="020B0604030504040204" pitchFamily="34" charset="0"/>
                <a:cs typeface="Verdana" panose="020B0604030504040204" pitchFamily="34" charset="0"/>
              </a:rPr>
              <a:t>excluding </a:t>
            </a:r>
            <a:r>
              <a:rPr lang="en-US" sz="10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pregnant </a:t>
            </a:r>
            <a:r>
              <a:rPr lang="en-US" sz="1000" dirty="0">
                <a:solidFill>
                  <a:srgbClr val="000000"/>
                </a:solidFill>
                <a:latin typeface="Verdana" panose="020B0604030504040204" pitchFamily="34" charset="0"/>
                <a:ea typeface="Verdana" panose="020B0604030504040204" pitchFamily="34" charset="0"/>
                <a:cs typeface="Verdana" panose="020B0604030504040204" pitchFamily="34" charset="0"/>
              </a:rPr>
              <a:t>women, as systolic blood pressure ≥140 mmHg or diastolic blood pressure </a:t>
            </a:r>
            <a:r>
              <a:rPr lang="en-US" sz="10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t>
            </a:r>
            <a:r>
              <a:rPr lang="en-US" sz="1000" dirty="0">
                <a:solidFill>
                  <a:srgbClr val="000000"/>
                </a:solidFill>
                <a:latin typeface="Verdana" panose="020B0604030504040204" pitchFamily="34" charset="0"/>
                <a:ea typeface="Verdana" panose="020B0604030504040204" pitchFamily="34" charset="0"/>
                <a:cs typeface="Verdana" panose="020B0604030504040204" pitchFamily="34" charset="0"/>
              </a:rPr>
              <a:t>90 mmHg or taking blood pressure lowering medication. </a:t>
            </a:r>
            <a:r>
              <a:rPr lang="en-US" sz="10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Data are </a:t>
            </a:r>
            <a:r>
              <a:rPr lang="en-US" sz="1000" dirty="0">
                <a:solidFill>
                  <a:srgbClr val="000000"/>
                </a:solidFill>
                <a:latin typeface="Verdana" panose="020B0604030504040204" pitchFamily="34" charset="0"/>
                <a:ea typeface="Verdana" panose="020B0604030504040204" pitchFamily="34" charset="0"/>
                <a:cs typeface="Verdana" panose="020B0604030504040204" pitchFamily="34" charset="0"/>
              </a:rPr>
              <a:t>age-adjusted to the 2000 standard population. </a:t>
            </a:r>
            <a:endParaRPr lang="en-US" sz="10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28" name="Text Box 16"/>
          <p:cNvSpPr txBox="1">
            <a:spLocks noChangeArrowheads="1"/>
          </p:cNvSpPr>
          <p:nvPr/>
        </p:nvSpPr>
        <p:spPr bwMode="auto">
          <a:xfrm>
            <a:off x="6290315" y="6508435"/>
            <a:ext cx="2438488" cy="276999"/>
          </a:xfrm>
          <a:prstGeom prst="rect">
            <a:avLst/>
          </a:prstGeom>
          <a:noFill/>
          <a:ln w="15875">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dirty="0" smtClean="0">
                <a:solidFill>
                  <a:srgbClr val="000000"/>
                </a:solidFill>
                <a:latin typeface="Verdana" panose="020B0604030504040204" pitchFamily="34" charset="0"/>
                <a:ea typeface="Verdana" panose="020B0604030504040204" pitchFamily="34" charset="0"/>
                <a:cs typeface="Verdana" panose="020B0604030504040204" pitchFamily="34" charset="0"/>
              </a:rPr>
              <a:t>Related </a:t>
            </a:r>
            <a:r>
              <a:rPr lang="en-US" sz="1200" b="1"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Objs</a:t>
            </a:r>
            <a:r>
              <a:rPr lang="en-US" sz="1200" b="1"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HDS-5.1, 12</a:t>
            </a:r>
            <a:endParaRPr lang="en-US" sz="1200" b="1"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TextBox 12"/>
          <p:cNvSpPr txBox="1"/>
          <p:nvPr/>
        </p:nvSpPr>
        <p:spPr>
          <a:xfrm>
            <a:off x="4572000" y="2140108"/>
            <a:ext cx="3997463" cy="323165"/>
          </a:xfrm>
          <a:prstGeom prst="rect">
            <a:avLst/>
          </a:prstGeom>
          <a:noFill/>
        </p:spPr>
        <p:txBody>
          <a:bodyPr wrap="square" rtlCol="0">
            <a:spAutoFit/>
          </a:bodyPr>
          <a:lstStyle/>
          <a:p>
            <a:r>
              <a:rPr lang="en-US" sz="1500" b="1" dirty="0" smtClean="0">
                <a:solidFill>
                  <a:srgbClr val="92D050"/>
                </a:solidFill>
                <a:latin typeface="Verdana" panose="020B0604030504040204" pitchFamily="34" charset="0"/>
                <a:ea typeface="Verdana" panose="020B0604030504040204" pitchFamily="34" charset="0"/>
                <a:cs typeface="Verdana" panose="020B0604030504040204" pitchFamily="34" charset="0"/>
              </a:rPr>
              <a:t>Blood Pressure Control</a:t>
            </a:r>
            <a:endParaRPr lang="en-US" sz="1500" b="1" dirty="0">
              <a:solidFill>
                <a:srgbClr val="92D050"/>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xtBox 13"/>
          <p:cNvSpPr txBox="1"/>
          <p:nvPr/>
        </p:nvSpPr>
        <p:spPr>
          <a:xfrm>
            <a:off x="5029200" y="4055428"/>
            <a:ext cx="2209800" cy="323165"/>
          </a:xfrm>
          <a:prstGeom prst="rect">
            <a:avLst/>
          </a:prstGeom>
          <a:noFill/>
        </p:spPr>
        <p:txBody>
          <a:bodyPr wrap="square" rtlCol="0">
            <a:spAutoFit/>
          </a:bodyPr>
          <a:lstStyle/>
          <a:p>
            <a:r>
              <a:rPr lang="en-US" sz="1500" b="1" dirty="0" smtClean="0">
                <a:solidFill>
                  <a:srgbClr val="1F497D"/>
                </a:solidFill>
                <a:latin typeface="Verdana" panose="020B0604030504040204" pitchFamily="34" charset="0"/>
                <a:ea typeface="Verdana" panose="020B0604030504040204" pitchFamily="34" charset="0"/>
                <a:cs typeface="Verdana" panose="020B0604030504040204" pitchFamily="34" charset="0"/>
              </a:rPr>
              <a:t>Hypertension</a:t>
            </a:r>
            <a:endParaRPr lang="en-US" sz="1500" b="1" dirty="0">
              <a:solidFill>
                <a:srgbClr val="1F497D"/>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TextBox 9"/>
          <p:cNvSpPr txBox="1"/>
          <p:nvPr/>
        </p:nvSpPr>
        <p:spPr>
          <a:xfrm>
            <a:off x="57150" y="6578656"/>
            <a:ext cx="7696200" cy="246221"/>
          </a:xfrm>
          <a:prstGeom prst="rect">
            <a:avLst/>
          </a:prstGeom>
          <a:noFill/>
        </p:spPr>
        <p:txBody>
          <a:bodyPr wrap="square" rtlCol="0">
            <a:spAutoFit/>
          </a:bodyPr>
          <a:lstStyle/>
          <a:p>
            <a:r>
              <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rPr>
              <a:t>SOURCE: National Health and Nutrition Examination Survey (NHANES), CDC/NCHS</a:t>
            </a: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a:t>
            </a:r>
            <a:endParaRPr lang="en-US"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latin typeface="Verdana" panose="020B0604030504040204" pitchFamily="34" charset="0"/>
                <a:ea typeface="Verdana" panose="020B0604030504040204" pitchFamily="34" charset="0"/>
                <a:cs typeface="Verdana" panose="020B0604030504040204" pitchFamily="34" charset="0"/>
              </a:rPr>
              <a:t>30</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905941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16" name="Chart Placeholder 15" descr="This bar chart show data for 2011-2014 on prescribed blood pressure medication use for adults 18+ years of age." title="Prescribed blood pressure medication use"/>
          <p:cNvGraphicFramePr>
            <a:graphicFrameLocks noGrp="1"/>
          </p:cNvGraphicFramePr>
          <p:nvPr>
            <p:ph type="chart" sz="quarter" idx="4294967295"/>
            <p:extLst/>
          </p:nvPr>
        </p:nvGraphicFramePr>
        <p:xfrm>
          <a:off x="9525" y="851582"/>
          <a:ext cx="9134475"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a:spLocks noGrp="1"/>
          </p:cNvSpPr>
          <p:nvPr>
            <p:ph type="title" idx="4294967295"/>
          </p:nvPr>
        </p:nvSpPr>
        <p:spPr>
          <a:xfrm>
            <a:off x="0" y="146050"/>
            <a:ext cx="9144000" cy="539750"/>
          </a:xfrm>
          <a:prstGeom prst="rect">
            <a:avLst/>
          </a:prstGeom>
        </p:spPr>
        <p:txBody>
          <a:bodyPr>
            <a:noAutofit/>
          </a:bodyPr>
          <a:lstStyle/>
          <a:p>
            <a:r>
              <a:rPr lang="en-US" sz="2500" b="1" dirty="0" smtClean="0">
                <a:solidFill>
                  <a:srgbClr val="003F72"/>
                </a:solidFill>
                <a:latin typeface="Verdana" panose="020B0604030504040204" pitchFamily="34" charset="0"/>
                <a:ea typeface="Verdana" panose="020B0604030504040204" pitchFamily="34" charset="0"/>
                <a:cs typeface="Verdana" panose="020B0604030504040204" pitchFamily="34" charset="0"/>
              </a:rPr>
              <a:t>Prescribed Blood Pressure Medication Use, </a:t>
            </a:r>
            <a:br>
              <a:rPr lang="en-US" sz="2500" b="1" dirty="0" smtClean="0">
                <a:solidFill>
                  <a:srgbClr val="003F72"/>
                </a:solidFill>
                <a:latin typeface="Verdana" panose="020B0604030504040204" pitchFamily="34" charset="0"/>
                <a:ea typeface="Verdana" panose="020B0604030504040204" pitchFamily="34" charset="0"/>
                <a:cs typeface="Verdana" panose="020B0604030504040204" pitchFamily="34" charset="0"/>
              </a:rPr>
            </a:br>
            <a:r>
              <a:rPr lang="en-US" sz="2500" b="1" dirty="0" smtClean="0">
                <a:solidFill>
                  <a:srgbClr val="003F72"/>
                </a:solidFill>
                <a:latin typeface="Verdana" panose="020B0604030504040204" pitchFamily="34" charset="0"/>
                <a:ea typeface="Verdana" panose="020B0604030504040204" pitchFamily="34" charset="0"/>
                <a:cs typeface="Verdana" panose="020B0604030504040204" pitchFamily="34" charset="0"/>
              </a:rPr>
              <a:t>Adults 18+ Years with </a:t>
            </a:r>
            <a:r>
              <a:rPr lang="en-US" sz="2500" b="1" dirty="0">
                <a:solidFill>
                  <a:srgbClr val="003F72"/>
                </a:solidFill>
                <a:latin typeface="Verdana" panose="020B0604030504040204" pitchFamily="34" charset="0"/>
                <a:ea typeface="Verdana" panose="020B0604030504040204" pitchFamily="34" charset="0"/>
                <a:cs typeface="Verdana" panose="020B0604030504040204" pitchFamily="34" charset="0"/>
              </a:rPr>
              <a:t>Hypertension, </a:t>
            </a:r>
            <a:r>
              <a:rPr lang="en-US" sz="2500" b="1" dirty="0" smtClean="0">
                <a:solidFill>
                  <a:srgbClr val="003F72"/>
                </a:solidFill>
                <a:latin typeface="Verdana" panose="020B0604030504040204" pitchFamily="34" charset="0"/>
                <a:ea typeface="Verdana" panose="020B0604030504040204" pitchFamily="34" charset="0"/>
                <a:cs typeface="Verdana" panose="020B0604030504040204" pitchFamily="34" charset="0"/>
              </a:rPr>
              <a:t>2011–2014</a:t>
            </a:r>
            <a:endParaRPr lang="en-US" sz="2500" b="1" dirty="0">
              <a:solidFill>
                <a:srgbClr val="003F72"/>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ext Placeholder 35"/>
          <p:cNvSpPr>
            <a:spLocks noGrp="1"/>
          </p:cNvSpPr>
          <p:nvPr>
            <p:ph type="body" sz="quarter" idx="4294967295"/>
          </p:nvPr>
        </p:nvSpPr>
        <p:spPr>
          <a:xfrm>
            <a:off x="5410200" y="1121383"/>
            <a:ext cx="2667000" cy="419100"/>
          </a:xfrm>
          <a:prstGeom prst="rect">
            <a:avLst/>
          </a:prstGeom>
        </p:spPr>
        <p:txBody>
          <a:bodyPr>
            <a:noAutofit/>
          </a:bodyPr>
          <a:lstStyle/>
          <a:p>
            <a:pPr marL="0" indent="0" algn="l">
              <a:buNone/>
            </a:pPr>
            <a:r>
              <a:rPr lang="en-US" sz="1500" b="1" dirty="0" smtClean="0">
                <a:latin typeface="Verdana" panose="020B0604030504040204" pitchFamily="34" charset="0"/>
                <a:ea typeface="Verdana" panose="020B0604030504040204" pitchFamily="34" charset="0"/>
                <a:cs typeface="Verdana" panose="020B0604030504040204" pitchFamily="34" charset="0"/>
              </a:rPr>
              <a:t>HP2020 Target: 69.5%</a:t>
            </a:r>
            <a:endParaRPr lang="en-US" sz="1500" b="1" dirty="0">
              <a:latin typeface="Verdana" panose="020B0604030504040204" pitchFamily="34" charset="0"/>
              <a:ea typeface="Verdana" panose="020B0604030504040204" pitchFamily="34" charset="0"/>
              <a:cs typeface="Verdana" panose="020B0604030504040204" pitchFamily="34" charset="0"/>
            </a:endParaRPr>
          </a:p>
        </p:txBody>
      </p:sp>
      <p:sp>
        <p:nvSpPr>
          <p:cNvPr id="18" name="Text Placeholder 8"/>
          <p:cNvSpPr txBox="1">
            <a:spLocks/>
          </p:cNvSpPr>
          <p:nvPr/>
        </p:nvSpPr>
        <p:spPr>
          <a:xfrm>
            <a:off x="7391400" y="6443472"/>
            <a:ext cx="1337354" cy="338328"/>
          </a:xfrm>
          <a:prstGeom prst="rect">
            <a:avLst/>
          </a:prstGeom>
          <a:ln w="15875">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Obj. HDS-11</a:t>
            </a:r>
          </a:p>
          <a:p>
            <a:pPr algn="l">
              <a:spcBef>
                <a:spcPts val="0"/>
              </a:spcBef>
            </a:pPr>
            <a:endParaRPr lang="en-US" sz="1200" dirty="0" smtClean="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l">
              <a:spcBef>
                <a:spcPts val="0"/>
              </a:spcBef>
            </a:pPr>
            <a:endParaRPr lang="en-US" sz="1200" b="0" dirty="0" smtClean="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xt Placeholder 7"/>
          <p:cNvSpPr txBox="1">
            <a:spLocks/>
          </p:cNvSpPr>
          <p:nvPr/>
        </p:nvSpPr>
        <p:spPr>
          <a:xfrm>
            <a:off x="0" y="5365487"/>
            <a:ext cx="9144000" cy="1182470"/>
          </a:xfrm>
          <a:prstGeom prst="rect">
            <a:avLst/>
          </a:prstGeom>
        </p:spPr>
        <p:txBody>
          <a:bodyPr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9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NOTES:     </a:t>
            </a:r>
            <a:r>
              <a:rPr lang="en-US" sz="900" dirty="0">
                <a:solidFill>
                  <a:prstClr val="black"/>
                </a:solidFill>
                <a:latin typeface="Verdana" panose="020B0604030504040204" pitchFamily="34" charset="0"/>
                <a:ea typeface="Verdana" panose="020B0604030504040204" pitchFamily="34" charset="0"/>
                <a:cs typeface="Verdana" panose="020B0604030504040204" pitchFamily="34" charset="0"/>
              </a:rPr>
              <a:t>=</a:t>
            </a:r>
            <a:r>
              <a:rPr lang="en-US" sz="9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sz="900" dirty="0">
                <a:solidFill>
                  <a:prstClr val="black"/>
                </a:solidFill>
                <a:latin typeface="Verdana" panose="020B0604030504040204" pitchFamily="34" charset="0"/>
                <a:ea typeface="Verdana" panose="020B0604030504040204" pitchFamily="34" charset="0"/>
                <a:cs typeface="Verdana" panose="020B0604030504040204" pitchFamily="34" charset="0"/>
              </a:rPr>
              <a:t>95% confidence </a:t>
            </a:r>
            <a:r>
              <a:rPr lang="en-US" sz="9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interval. </a:t>
            </a:r>
            <a:r>
              <a:rPr lang="en-US" sz="900" dirty="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*2005-2008 </a:t>
            </a:r>
            <a:r>
              <a:rPr lang="en-US" sz="900" dirty="0" smtClean="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Total </a:t>
            </a:r>
            <a:r>
              <a:rPr lang="en-US" sz="900" dirty="0">
                <a:solidFill>
                  <a:srgbClr val="000000">
                    <a:lumMod val="95000"/>
                    <a:lumOff val="5000"/>
                  </a:srgbClr>
                </a:solidFill>
                <a:latin typeface="Verdana" panose="020B0604030504040204" pitchFamily="34" charset="0"/>
                <a:ea typeface="Verdana" panose="020B0604030504040204" pitchFamily="34" charset="0"/>
                <a:cs typeface="Verdana" panose="020B0604030504040204" pitchFamily="34" charset="0"/>
              </a:rPr>
              <a:t>= HP2020 baseline. </a:t>
            </a:r>
            <a:r>
              <a:rPr lang="en-US" sz="9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Data are for adults with hypertension who are taking prescribed medication to lower their blood pressure.  Hypertension </a:t>
            </a:r>
            <a:r>
              <a:rPr lang="en-US" sz="900" dirty="0">
                <a:solidFill>
                  <a:prstClr val="black"/>
                </a:solidFill>
                <a:latin typeface="Verdana" panose="020B0604030504040204" pitchFamily="34" charset="0"/>
                <a:ea typeface="Verdana" panose="020B0604030504040204" pitchFamily="34" charset="0"/>
                <a:cs typeface="Verdana" panose="020B0604030504040204" pitchFamily="34" charset="0"/>
              </a:rPr>
              <a:t>is defined among adults, excluding </a:t>
            </a:r>
            <a:r>
              <a:rPr lang="en-US" sz="9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pregnant </a:t>
            </a:r>
            <a:r>
              <a:rPr lang="en-US" sz="900" dirty="0">
                <a:solidFill>
                  <a:prstClr val="black"/>
                </a:solidFill>
                <a:latin typeface="Verdana" panose="020B0604030504040204" pitchFamily="34" charset="0"/>
                <a:ea typeface="Verdana" panose="020B0604030504040204" pitchFamily="34" charset="0"/>
                <a:cs typeface="Verdana" panose="020B0604030504040204" pitchFamily="34" charset="0"/>
              </a:rPr>
              <a:t>women, as systolic blood pressure ≥140 mmHg or diastolic blood pressure  ≥90 mmHg or taking blood pressure lowering medication. Data </a:t>
            </a:r>
            <a:r>
              <a:rPr lang="en-US" sz="9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(except those by insurance status) are </a:t>
            </a:r>
            <a:r>
              <a:rPr lang="en-US" sz="900" dirty="0">
                <a:solidFill>
                  <a:prstClr val="black"/>
                </a:solidFill>
                <a:latin typeface="Verdana" panose="020B0604030504040204" pitchFamily="34" charset="0"/>
                <a:ea typeface="Verdana" panose="020B0604030504040204" pitchFamily="34" charset="0"/>
                <a:cs typeface="Verdana" panose="020B0604030504040204" pitchFamily="34" charset="0"/>
              </a:rPr>
              <a:t>for adults aged 18 years and over unless otherwise stated. Data by </a:t>
            </a:r>
            <a:r>
              <a:rPr lang="en-US" sz="9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health insurance status are for adults aged 18-64 years.  Data (except those by age group) are age-adjusted </a:t>
            </a:r>
            <a:r>
              <a:rPr lang="en-US" sz="900" dirty="0">
                <a:solidFill>
                  <a:prstClr val="black"/>
                </a:solidFill>
                <a:latin typeface="Verdana" panose="020B0604030504040204" pitchFamily="34" charset="0"/>
                <a:ea typeface="Verdana" panose="020B0604030504040204" pitchFamily="34" charset="0"/>
                <a:cs typeface="Verdana" panose="020B0604030504040204" pitchFamily="34" charset="0"/>
              </a:rPr>
              <a:t>to the 2000 standard population. </a:t>
            </a:r>
            <a:r>
              <a:rPr lang="en-US" sz="9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The </a:t>
            </a:r>
            <a:r>
              <a:rPr lang="en-US" sz="900" dirty="0">
                <a:solidFill>
                  <a:prstClr val="black"/>
                </a:solidFill>
                <a:latin typeface="Verdana" panose="020B0604030504040204" pitchFamily="34" charset="0"/>
                <a:ea typeface="Verdana" panose="020B0604030504040204" pitchFamily="34" charset="0"/>
                <a:cs typeface="Verdana" panose="020B0604030504040204" pitchFamily="34" charset="0"/>
              </a:rPr>
              <a:t>categories </a:t>
            </a:r>
            <a:r>
              <a:rPr lang="en-US" sz="9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Asian, Black </a:t>
            </a:r>
            <a:r>
              <a:rPr lang="en-US" sz="900" dirty="0">
                <a:solidFill>
                  <a:prstClr val="black"/>
                </a:solidFill>
                <a:latin typeface="Verdana" panose="020B0604030504040204" pitchFamily="34" charset="0"/>
                <a:ea typeface="Verdana" panose="020B0604030504040204" pitchFamily="34" charset="0"/>
                <a:cs typeface="Verdana" panose="020B0604030504040204" pitchFamily="34" charset="0"/>
              </a:rPr>
              <a:t>and White exclude persons of Hispanic origin. Persons of Hispanic origin may be any race. Respondents were asked to select one or more races. Data for the single race categories are for persons who reported only one racial group. </a:t>
            </a:r>
            <a:r>
              <a:rPr lang="en-US" sz="9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Target </a:t>
            </a:r>
            <a:r>
              <a:rPr lang="en-US" sz="900" dirty="0">
                <a:solidFill>
                  <a:prstClr val="black"/>
                </a:solidFill>
                <a:latin typeface="Verdana" panose="020B0604030504040204" pitchFamily="34" charset="0"/>
                <a:ea typeface="Verdana" panose="020B0604030504040204" pitchFamily="34" charset="0"/>
                <a:cs typeface="Verdana" panose="020B0604030504040204" pitchFamily="34" charset="0"/>
              </a:rPr>
              <a:t>does not apply to age groups. </a:t>
            </a:r>
            <a:r>
              <a:rPr lang="en-US" sz="9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a:t>
            </a:r>
          </a:p>
        </p:txBody>
      </p:sp>
      <p:sp>
        <p:nvSpPr>
          <p:cNvPr id="13" name="TextBox 12"/>
          <p:cNvSpPr txBox="1"/>
          <p:nvPr/>
        </p:nvSpPr>
        <p:spPr>
          <a:xfrm>
            <a:off x="7141464" y="1511300"/>
            <a:ext cx="1173480" cy="523220"/>
          </a:xfrm>
          <a:prstGeom prst="rect">
            <a:avLst/>
          </a:prstGeom>
          <a:noFill/>
          <a:ln>
            <a:noFill/>
          </a:ln>
        </p:spPr>
        <p:txBody>
          <a:bodyPr wrap="square" rtlCol="0">
            <a:spAutoFit/>
          </a:bodyPr>
          <a:lstStyle/>
          <a:p>
            <a:pPr algn="ctr"/>
            <a:r>
              <a:rPr lang="en-US" sz="1400" b="1" dirty="0" smtClean="0">
                <a:solidFill>
                  <a:srgbClr val="FF0000"/>
                </a:solidFill>
                <a:latin typeface="Verdana" panose="020B0604030504040204" pitchFamily="34" charset="0"/>
                <a:ea typeface="Verdana" panose="020B0604030504040204" pitchFamily="34" charset="0"/>
                <a:cs typeface="Verdana" panose="020B0604030504040204" pitchFamily="34" charset="0"/>
              </a:rPr>
              <a:t>Increase desired</a:t>
            </a:r>
            <a:endPar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cxnSp>
        <p:nvCxnSpPr>
          <p:cNvPr id="19" name="Straight Arrow Connector 18" descr="This arrow show that an increase in the percent for the target is desired for this objective.   " title="Increase desired"/>
          <p:cNvCxnSpPr/>
          <p:nvPr/>
        </p:nvCxnSpPr>
        <p:spPr>
          <a:xfrm>
            <a:off x="7391400" y="2023765"/>
            <a:ext cx="6858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 Box 10"/>
          <p:cNvSpPr txBox="1">
            <a:spLocks noChangeArrowheads="1"/>
          </p:cNvSpPr>
          <p:nvPr/>
        </p:nvSpPr>
        <p:spPr bwMode="auto">
          <a:xfrm>
            <a:off x="260902" y="4295001"/>
            <a:ext cx="1093826" cy="276999"/>
          </a:xfrm>
          <a:prstGeom prst="rect">
            <a:avLst/>
          </a:prstGeom>
          <a:noFill/>
          <a:ln w="9525">
            <a:noFill/>
            <a:miter lim="800000"/>
            <a:headEnd/>
            <a:tailEnd/>
          </a:ln>
        </p:spPr>
        <p:txBody>
          <a:bodyPr wrap="none">
            <a:spAutoFit/>
          </a:bodyPr>
          <a:lstStyle/>
          <a:p>
            <a:pPr algn="r" eaLnBrk="0" hangingPunct="0"/>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Age (years)</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25" name="Left Bracket 24" descr="This bracket groups 3 categories for age together.  It shows ages 18-44, 45-64, and age 65+ for this objective on adults 18+ with hypertension who were prescribed blood pressure medication for 2011-2014.   " title="Age"/>
          <p:cNvSpPr/>
          <p:nvPr/>
        </p:nvSpPr>
        <p:spPr>
          <a:xfrm>
            <a:off x="1322832" y="4110518"/>
            <a:ext cx="45719" cy="59436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20" name="Text Box 10"/>
          <p:cNvSpPr txBox="1">
            <a:spLocks noChangeArrowheads="1"/>
          </p:cNvSpPr>
          <p:nvPr/>
        </p:nvSpPr>
        <p:spPr bwMode="auto">
          <a:xfrm>
            <a:off x="9525" y="3424535"/>
            <a:ext cx="1057275" cy="461665"/>
          </a:xfrm>
          <a:prstGeom prst="rect">
            <a:avLst/>
          </a:prstGeom>
          <a:noFill/>
          <a:ln w="9525">
            <a:noFill/>
            <a:miter lim="800000"/>
            <a:headEnd/>
            <a:tailEnd/>
          </a:ln>
        </p:spPr>
        <p:txBody>
          <a:bodyPr wrap="square">
            <a:spAutoFit/>
          </a:bodyPr>
          <a:lstStyle/>
          <a:p>
            <a:pPr algn="r" eaLnBrk="0" hangingPunct="0"/>
            <a:r>
              <a:rPr lang="en-US"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Health Insurance</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21" name="Left Bracket 20" descr="This bracket groups 3 categories for health insurance status together.  It shows data for individuals with private insurance, public insurance, and those who are uninsured for this objective on adults 18+ with hypertension who were prescribed blood pressure medication use for 2011-2014.   "/>
          <p:cNvSpPr/>
          <p:nvPr/>
        </p:nvSpPr>
        <p:spPr>
          <a:xfrm>
            <a:off x="1024129" y="3323346"/>
            <a:ext cx="45719" cy="73152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22" name="TextBox 21"/>
          <p:cNvSpPr txBox="1"/>
          <p:nvPr/>
        </p:nvSpPr>
        <p:spPr>
          <a:xfrm>
            <a:off x="440715" y="5537031"/>
            <a:ext cx="353943" cy="159756"/>
          </a:xfrm>
          <a:prstGeom prst="rect">
            <a:avLst/>
          </a:prstGeom>
          <a:noFill/>
        </p:spPr>
        <p:txBody>
          <a:bodyPr vert="vert" wrap="none" rtlCol="0">
            <a:spAutoFit/>
          </a:bodyPr>
          <a:lstStyle/>
          <a:p>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I</a:t>
            </a:r>
            <a:endParaRPr lang="en-US" sz="1100" dirty="0">
              <a:solidFill>
                <a:prstClr val="black"/>
              </a:solidFill>
            </a:endParaRPr>
          </a:p>
        </p:txBody>
      </p:sp>
      <p:sp>
        <p:nvSpPr>
          <p:cNvPr id="2" name="TextBox 1"/>
          <p:cNvSpPr txBox="1"/>
          <p:nvPr/>
        </p:nvSpPr>
        <p:spPr>
          <a:xfrm>
            <a:off x="0" y="6514277"/>
            <a:ext cx="7696200" cy="230832"/>
          </a:xfrm>
          <a:prstGeom prst="rect">
            <a:avLst/>
          </a:prstGeom>
          <a:noFill/>
        </p:spPr>
        <p:txBody>
          <a:bodyPr wrap="square" rtlCol="0">
            <a:spAutoFit/>
          </a:bodyPr>
          <a:lstStyle/>
          <a:p>
            <a:r>
              <a:rPr lang="en-US" sz="900" dirty="0">
                <a:solidFill>
                  <a:prstClr val="black"/>
                </a:solidFill>
                <a:latin typeface="Verdana" panose="020B0604030504040204" pitchFamily="34" charset="0"/>
                <a:ea typeface="Verdana" panose="020B0604030504040204" pitchFamily="34" charset="0"/>
                <a:cs typeface="Verdana" panose="020B0604030504040204" pitchFamily="34" charset="0"/>
              </a:rPr>
              <a:t>SOURCE: National Health and Nutrition Examination Survey (NHANES), CDC/NCHS</a:t>
            </a:r>
            <a:r>
              <a:rPr lang="en-US" sz="9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a:t>
            </a:r>
            <a:endParaRPr lang="en-US" sz="9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latin typeface="Verdana" panose="020B0604030504040204" pitchFamily="34" charset="0"/>
                <a:ea typeface="Verdana" panose="020B0604030504040204" pitchFamily="34" charset="0"/>
                <a:cs typeface="Verdana" panose="020B0604030504040204" pitchFamily="34" charset="0"/>
              </a:rPr>
              <a:t>31</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62448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3" name="Object 2" descr="Broad and Mobile internet access"/>
          <p:cNvGraphicFramePr>
            <a:graphicFrameLocks noChangeAspect="1"/>
          </p:cNvGraphicFramePr>
          <p:nvPr>
            <p:extLst/>
          </p:nvPr>
        </p:nvGraphicFramePr>
        <p:xfrm>
          <a:off x="-262851" y="965728"/>
          <a:ext cx="9216351" cy="4653398"/>
        </p:xfrm>
        <a:graphic>
          <a:graphicData uri="http://schemas.openxmlformats.org/drawingml/2006/chart">
            <c:chart xmlns:c="http://schemas.openxmlformats.org/drawingml/2006/chart" xmlns:r="http://schemas.openxmlformats.org/officeDocument/2006/relationships" r:id="rId3"/>
          </a:graphicData>
        </a:graphic>
      </p:graphicFrame>
      <p:sp>
        <p:nvSpPr>
          <p:cNvPr id="16389" name="Text Box 5"/>
          <p:cNvSpPr txBox="1">
            <a:spLocks noChangeArrowheads="1"/>
          </p:cNvSpPr>
          <p:nvPr/>
        </p:nvSpPr>
        <p:spPr bwMode="auto">
          <a:xfrm>
            <a:off x="381000" y="1093072"/>
            <a:ext cx="1151277" cy="369332"/>
          </a:xfrm>
          <a:prstGeom prst="rect">
            <a:avLst/>
          </a:prstGeom>
          <a:noFill/>
          <a:ln w="9525">
            <a:noFill/>
            <a:miter lim="800000"/>
            <a:headEnd/>
            <a:tailEnd/>
          </a:ln>
          <a:effectLst/>
        </p:spPr>
        <p:txBody>
          <a:bodyPr wrap="none">
            <a:spAutoFit/>
          </a:bodyPr>
          <a:lstStyle/>
          <a:p>
            <a:r>
              <a:rPr lang="en-US" altLang="en-US" sz="1600" b="1" dirty="0">
                <a:solidFill>
                  <a:prstClr val="black"/>
                </a:solidFill>
                <a:latin typeface="Verdana" panose="020B0604030504040204" pitchFamily="34" charset="0"/>
                <a:ea typeface="Verdana" panose="020B0604030504040204" pitchFamily="34" charset="0"/>
                <a:cs typeface="Verdana" panose="020B0604030504040204" pitchFamily="34" charset="0"/>
              </a:rPr>
              <a:t>Percent</a:t>
            </a:r>
            <a:r>
              <a:rPr lang="en-US" altLang="en-US" dirty="0">
                <a:solidFill>
                  <a:prstClr val="black"/>
                </a:solidFill>
                <a:latin typeface="Verdana" panose="020B0604030504040204" pitchFamily="34" charset="0"/>
                <a:ea typeface="Verdana" panose="020B0604030504040204" pitchFamily="34" charset="0"/>
                <a:cs typeface="Verdana" panose="020B0604030504040204" pitchFamily="34" charset="0"/>
              </a:rPr>
              <a:t> </a:t>
            </a:r>
          </a:p>
        </p:txBody>
      </p:sp>
      <p:sp>
        <p:nvSpPr>
          <p:cNvPr id="16399" name="Rectangle 17"/>
          <p:cNvSpPr>
            <a:spLocks noChangeArrowheads="1"/>
          </p:cNvSpPr>
          <p:nvPr/>
        </p:nvSpPr>
        <p:spPr bwMode="auto">
          <a:xfrm>
            <a:off x="3223545" y="1267937"/>
            <a:ext cx="990600" cy="209288"/>
          </a:xfrm>
          <a:prstGeom prst="rect">
            <a:avLst/>
          </a:prstGeom>
          <a:noFill/>
          <a:ln w="9525">
            <a:noFill/>
            <a:miter lim="800000"/>
            <a:headEnd/>
            <a:tailEnd/>
          </a:ln>
        </p:spPr>
        <p:txBody>
          <a:bodyPr lIns="0" tIns="0" rIns="0" bIns="0">
            <a:spAutoFit/>
          </a:bodyPr>
          <a:lstStyle/>
          <a:p>
            <a:pPr>
              <a:lnSpc>
                <a:spcPct val="85000"/>
              </a:lnSpc>
            </a:pPr>
            <a:r>
              <a:rPr lang="en-US" altLang="en-US" sz="16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2009</a:t>
            </a:r>
            <a:endParaRPr lang="en-US" altLang="en-US" sz="16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16400" name="Rectangle 18" descr="This symbol represents 2007 data in the bar chart." title="2007 data for home internet access"/>
          <p:cNvSpPr>
            <a:spLocks noChangeArrowheads="1"/>
          </p:cNvSpPr>
          <p:nvPr/>
        </p:nvSpPr>
        <p:spPr bwMode="auto">
          <a:xfrm>
            <a:off x="2837783" y="1257051"/>
            <a:ext cx="195262" cy="185738"/>
          </a:xfrm>
          <a:prstGeom prst="rect">
            <a:avLst/>
          </a:prstGeom>
          <a:solidFill>
            <a:srgbClr val="8064A2"/>
          </a:solidFill>
          <a:ln w="9525">
            <a:solidFill>
              <a:schemeClr val="tx1"/>
            </a:solidFill>
            <a:miter lim="800000"/>
            <a:headEnd/>
            <a:tailEnd/>
          </a:ln>
          <a:effectLst/>
        </p:spPr>
        <p:txBody>
          <a:bodyPr wrap="none" anchor="ctr"/>
          <a:lstStyle/>
          <a:p>
            <a:endParaRPr lang="en-US" dirty="0">
              <a:solidFill>
                <a:prstClr val="black"/>
              </a:solidFill>
            </a:endParaRPr>
          </a:p>
        </p:txBody>
      </p:sp>
      <p:sp>
        <p:nvSpPr>
          <p:cNvPr id="16401" name="Rectangle 19" descr="This symbol represents 2014 data in the bar chart." title="2014 data for home internet access"/>
          <p:cNvSpPr>
            <a:spLocks noChangeArrowheads="1"/>
          </p:cNvSpPr>
          <p:nvPr/>
        </p:nvSpPr>
        <p:spPr bwMode="auto">
          <a:xfrm>
            <a:off x="4827481" y="1257051"/>
            <a:ext cx="195262" cy="185738"/>
          </a:xfrm>
          <a:prstGeom prst="rect">
            <a:avLst/>
          </a:prstGeom>
          <a:solidFill>
            <a:srgbClr val="9BBB59"/>
          </a:solidFill>
          <a:ln w="9525">
            <a:solidFill>
              <a:schemeClr val="tx1"/>
            </a:solidFill>
            <a:miter lim="800000"/>
            <a:headEnd/>
            <a:tailEnd/>
          </a:ln>
          <a:effectLst/>
        </p:spPr>
        <p:txBody>
          <a:bodyPr wrap="none" anchor="ctr"/>
          <a:lstStyle/>
          <a:p>
            <a:endParaRPr lang="en-US" dirty="0">
              <a:solidFill>
                <a:prstClr val="black"/>
              </a:solidFill>
            </a:endParaRPr>
          </a:p>
        </p:txBody>
      </p:sp>
      <p:sp>
        <p:nvSpPr>
          <p:cNvPr id="16402" name="Rectangle 20"/>
          <p:cNvSpPr>
            <a:spLocks noChangeArrowheads="1"/>
          </p:cNvSpPr>
          <p:nvPr/>
        </p:nvSpPr>
        <p:spPr bwMode="auto">
          <a:xfrm flipH="1">
            <a:off x="5219706" y="1257051"/>
            <a:ext cx="762000" cy="209288"/>
          </a:xfrm>
          <a:prstGeom prst="rect">
            <a:avLst/>
          </a:prstGeom>
          <a:noFill/>
          <a:ln w="9525">
            <a:noFill/>
            <a:miter lim="800000"/>
            <a:headEnd/>
            <a:tailEnd/>
          </a:ln>
        </p:spPr>
        <p:txBody>
          <a:bodyPr wrap="square" lIns="0" tIns="0" rIns="0" bIns="0">
            <a:spAutoFit/>
          </a:bodyPr>
          <a:lstStyle/>
          <a:p>
            <a:pPr>
              <a:lnSpc>
                <a:spcPct val="85000"/>
              </a:lnSpc>
            </a:pPr>
            <a:r>
              <a:rPr lang="en-US" altLang="en-US" sz="16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2014</a:t>
            </a:r>
            <a:endParaRPr lang="en-US" altLang="en-US" sz="16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itle 1"/>
          <p:cNvSpPr>
            <a:spLocks noGrp="1"/>
          </p:cNvSpPr>
          <p:nvPr>
            <p:ph type="title"/>
          </p:nvPr>
        </p:nvSpPr>
        <p:spPr>
          <a:xfrm>
            <a:off x="152400" y="195480"/>
            <a:ext cx="8967537" cy="1143000"/>
          </a:xfrm>
        </p:spPr>
        <p:txBody>
          <a:bodyPr/>
          <a:lstStyle/>
          <a:p>
            <a:pPr lvl="0">
              <a:spcBef>
                <a:spcPts val="0"/>
              </a:spcBef>
            </a:pPr>
            <a:r>
              <a:rPr lang="en-US" sz="2600" b="1" dirty="0">
                <a:solidFill>
                  <a:srgbClr val="003F72"/>
                </a:solidFill>
                <a:latin typeface="Verdana" panose="020B0604030504040204" pitchFamily="34" charset="0"/>
                <a:ea typeface="Verdana" panose="020B0604030504040204" pitchFamily="34" charset="0"/>
                <a:cs typeface="Verdana" panose="020B0604030504040204" pitchFamily="34" charset="0"/>
              </a:rPr>
              <a:t>Awareness of Stroke Symptoms and the Importance of Calling 9–1–1, Adults 20+ Years</a:t>
            </a:r>
            <a:br>
              <a:rPr lang="en-US" sz="2600" b="1" dirty="0">
                <a:solidFill>
                  <a:srgbClr val="003F72"/>
                </a:solidFill>
                <a:latin typeface="Verdana" panose="020B0604030504040204" pitchFamily="34" charset="0"/>
                <a:ea typeface="Verdana" panose="020B0604030504040204" pitchFamily="34" charset="0"/>
                <a:cs typeface="Verdana" panose="020B0604030504040204" pitchFamily="34" charset="0"/>
              </a:rPr>
            </a:br>
            <a:endParaRPr lang="en-US" dirty="0"/>
          </a:p>
        </p:txBody>
      </p:sp>
      <p:sp>
        <p:nvSpPr>
          <p:cNvPr id="26" name="Slide Number Placeholder 2"/>
          <p:cNvSpPr>
            <a:spLocks noGrp="1"/>
          </p:cNvSpPr>
          <p:nvPr>
            <p:ph type="sldNum" sz="quarter" idx="12"/>
          </p:nvPr>
        </p:nvSpPr>
        <p:spPr>
          <a:prstGeom prst="rect">
            <a:avLst/>
          </a:prstGeom>
        </p:spPr>
        <p:txBody>
          <a:bodyPr/>
          <a:lstStyle/>
          <a:p>
            <a:fld id="{F8ECAD15-DF40-4D57-8D99-2197AD37FB1A}" type="slidenum">
              <a:rPr lang="en-US" sz="1200" smtClean="0">
                <a:solidFill>
                  <a:prstClr val="black">
                    <a:tint val="75000"/>
                  </a:prstClr>
                </a:solidFill>
                <a:latin typeface="Verdana" panose="020B0604030504040204" pitchFamily="34" charset="0"/>
                <a:ea typeface="Verdana" panose="020B0604030504040204" pitchFamily="34" charset="0"/>
                <a:cs typeface="Verdana" panose="020B0604030504040204" pitchFamily="34" charset="0"/>
              </a:rPr>
              <a:pPr/>
              <a:t>32</a:t>
            </a:fld>
            <a:endParaRPr lang="en-US" sz="1200" dirty="0">
              <a:solidFill>
                <a:prstClr val="black">
                  <a:tint val="75000"/>
                </a:prstClr>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Text Box 13"/>
          <p:cNvSpPr txBox="1">
            <a:spLocks noChangeArrowheads="1"/>
          </p:cNvSpPr>
          <p:nvPr/>
        </p:nvSpPr>
        <p:spPr bwMode="auto">
          <a:xfrm>
            <a:off x="2124657" y="5257800"/>
            <a:ext cx="1447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14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Symptoms Awareness</a:t>
            </a:r>
            <a:endParaRPr lang="en-US" sz="14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19" name="Text Box 13"/>
          <p:cNvSpPr txBox="1">
            <a:spLocks noChangeArrowheads="1"/>
          </p:cNvSpPr>
          <p:nvPr/>
        </p:nvSpPr>
        <p:spPr bwMode="auto">
          <a:xfrm>
            <a:off x="6129867" y="5285233"/>
            <a:ext cx="2181478"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Call 9-1-1</a:t>
            </a:r>
            <a:endParaRPr lang="en-US" sz="14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23" name="Text Placeholder 16"/>
          <p:cNvSpPr txBox="1">
            <a:spLocks/>
          </p:cNvSpPr>
          <p:nvPr/>
        </p:nvSpPr>
        <p:spPr>
          <a:xfrm>
            <a:off x="0" y="5950359"/>
            <a:ext cx="8953500" cy="60267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0" hangingPunct="0">
              <a:spcBef>
                <a:spcPct val="10000"/>
              </a:spcBef>
              <a:buFont typeface="Arial" pitchFamily="34" charset="0"/>
              <a:buNone/>
            </a:pPr>
            <a:r>
              <a:rPr lang="en-US" sz="10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NOTES:  </a:t>
            </a:r>
            <a:r>
              <a:rPr lang="en-US" sz="1000" dirty="0">
                <a:solidFill>
                  <a:srgbClr val="000000"/>
                </a:solidFill>
                <a:latin typeface="Verdana" panose="020B0604030504040204" pitchFamily="34" charset="0"/>
                <a:ea typeface="Verdana" panose="020B0604030504040204" pitchFamily="34" charset="0"/>
                <a:cs typeface="Verdana" panose="020B0604030504040204" pitchFamily="34" charset="0"/>
              </a:rPr>
              <a:t>I = 95% confidence interval. </a:t>
            </a:r>
            <a:r>
              <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rPr>
              <a:t>Data are for adults aged 20 years and over </a:t>
            </a:r>
            <a:r>
              <a:rPr lang="en-US" sz="1000" dirty="0">
                <a:solidFill>
                  <a:srgbClr val="000000"/>
                </a:solidFill>
                <a:latin typeface="Verdana" panose="020B0604030504040204" pitchFamily="34" charset="0"/>
                <a:ea typeface="Verdana" panose="020B0604030504040204" pitchFamily="34" charset="0"/>
                <a:cs typeface="Verdana" panose="020B0604030504040204" pitchFamily="34" charset="0"/>
              </a:rPr>
              <a:t>who are aware of the early warning symptoms and signs of a stroke and the importance of accessing rapid emergency care by calling 9-1-1 or another emergency number. </a:t>
            </a:r>
            <a:r>
              <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rPr>
              <a:t>Data </a:t>
            </a: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are age-adjusted </a:t>
            </a:r>
            <a:r>
              <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rPr>
              <a:t>to the 2000 standard population. </a:t>
            </a:r>
            <a:endParaRPr lang="en-US" sz="10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24" name="TextBox 23"/>
          <p:cNvSpPr txBox="1"/>
          <p:nvPr/>
        </p:nvSpPr>
        <p:spPr>
          <a:xfrm>
            <a:off x="6542692" y="6355456"/>
            <a:ext cx="2033047" cy="461665"/>
          </a:xfrm>
          <a:prstGeom prst="rect">
            <a:avLst/>
          </a:prstGeom>
          <a:noFill/>
          <a:ln w="19050">
            <a:solidFill>
              <a:srgbClr val="C00000"/>
            </a:solidFill>
          </a:ln>
        </p:spPr>
        <p:txBody>
          <a:bodyPr wrap="square" rtlCol="0">
            <a:spAutoFit/>
          </a:bodyPr>
          <a:lstStyle/>
          <a:p>
            <a:pPr algn="ctr" fontAlgn="base">
              <a:spcBef>
                <a:spcPct val="0"/>
              </a:spcBef>
              <a:spcAft>
                <a:spcPct val="0"/>
              </a:spcAft>
            </a:pPr>
            <a:r>
              <a:rPr lang="en-US" sz="1200" b="1" dirty="0" err="1">
                <a:solidFill>
                  <a:prstClr val="black"/>
                </a:solidFill>
                <a:latin typeface="Verdana" panose="020B0604030504040204" pitchFamily="34" charset="0"/>
                <a:ea typeface="Verdana" panose="020B0604030504040204" pitchFamily="34" charset="0"/>
                <a:cs typeface="Verdana" panose="020B0604030504040204" pitchFamily="34" charset="0"/>
              </a:rPr>
              <a:t>Objs</a:t>
            </a:r>
            <a:r>
              <a:rPr lang="en-US" sz="1200" b="1"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sz="1200" b="1" dirty="0" smtClean="0">
                <a:solidFill>
                  <a:prstClr val="black"/>
                </a:solidFill>
                <a:latin typeface="Verdana" panose="020B0604030504040204" pitchFamily="34" charset="0"/>
                <a:ea typeface="Verdana" panose="020B0604030504040204" pitchFamily="34" charset="0"/>
                <a:cs typeface="Verdana" panose="020B0604030504040204" pitchFamily="34" charset="0"/>
              </a:rPr>
              <a:t>HDS-17.2, 17.3</a:t>
            </a:r>
            <a:endParaRPr lang="en-US" sz="1200" b="1"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pPr>
            <a:r>
              <a:rPr lang="en-US" sz="1200" dirty="0">
                <a:solidFill>
                  <a:prstClr val="black"/>
                </a:solidFill>
                <a:latin typeface="Verdana" panose="020B0604030504040204" pitchFamily="34" charset="0"/>
                <a:ea typeface="Verdana" panose="020B0604030504040204" pitchFamily="34" charset="0"/>
                <a:cs typeface="Verdana" panose="020B0604030504040204" pitchFamily="34" charset="0"/>
              </a:rPr>
              <a:t>Increase desired</a:t>
            </a:r>
          </a:p>
        </p:txBody>
      </p:sp>
      <p:sp>
        <p:nvSpPr>
          <p:cNvPr id="25" name="TextBox 24"/>
          <p:cNvSpPr txBox="1"/>
          <p:nvPr/>
        </p:nvSpPr>
        <p:spPr>
          <a:xfrm>
            <a:off x="0" y="6514277"/>
            <a:ext cx="7696200" cy="246221"/>
          </a:xfrm>
          <a:prstGeom prst="rect">
            <a:avLst/>
          </a:prstGeom>
          <a:noFill/>
        </p:spPr>
        <p:txBody>
          <a:bodyPr wrap="square" rtlCol="0">
            <a:spAutoFit/>
          </a:bodyPr>
          <a:lstStyle/>
          <a:p>
            <a:r>
              <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rPr>
              <a:t>SOURCE: National Health </a:t>
            </a: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Interview Survey </a:t>
            </a:r>
            <a:r>
              <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rPr>
              <a:t>(</a:t>
            </a: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NHIS), </a:t>
            </a:r>
            <a:r>
              <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rPr>
              <a:t>CDC/NCHS</a:t>
            </a: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a:t>
            </a:r>
            <a:endParaRPr lang="en-US"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27" name="TextBox 1"/>
          <p:cNvSpPr txBox="1"/>
          <p:nvPr/>
        </p:nvSpPr>
        <p:spPr>
          <a:xfrm>
            <a:off x="1425510" y="2226897"/>
            <a:ext cx="2540777" cy="3862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35000"/>
              </a:lnSpc>
            </a:pPr>
            <a:r>
              <a:rPr lang="en-US" sz="1400" b="1" dirty="0" smtClean="0">
                <a:solidFill>
                  <a:srgbClr val="000000"/>
                </a:solidFill>
                <a:latin typeface="Verdana" panose="020B0604030504040204" pitchFamily="34" charset="0"/>
                <a:ea typeface="Verdana" panose="020B0604030504040204" pitchFamily="34" charset="0"/>
                <a:cs typeface="Verdana" panose="020B0604030504040204" pitchFamily="34" charset="0"/>
              </a:rPr>
              <a:t>HP2020 </a:t>
            </a:r>
            <a:r>
              <a:rPr lang="en-US" sz="1400" b="1" dirty="0" smtClean="0">
                <a:solidFill>
                  <a:srgbClr val="000000"/>
                </a:solidFill>
                <a:latin typeface="Verdana" panose="020B0604030504040204" pitchFamily="34" charset="0"/>
                <a:ea typeface="Verdana" panose="020B0604030504040204" pitchFamily="34" charset="0"/>
                <a:cs typeface="Verdana" panose="020B0604030504040204" pitchFamily="34" charset="0"/>
                <a:sym typeface="Wingdings"/>
              </a:rPr>
              <a:t>Target: 59.3%</a:t>
            </a:r>
            <a:endParaRPr lang="en-US" sz="1400" b="1"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30" name="TextBox 1"/>
          <p:cNvSpPr txBox="1"/>
          <p:nvPr/>
        </p:nvSpPr>
        <p:spPr>
          <a:xfrm>
            <a:off x="5754828" y="1444071"/>
            <a:ext cx="2584728" cy="31223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lnSpc>
                <a:spcPct val="135000"/>
              </a:lnSpc>
            </a:pPr>
            <a:r>
              <a:rPr lang="en-US" sz="1400" b="1" dirty="0" smtClean="0">
                <a:solidFill>
                  <a:srgbClr val="000000"/>
                </a:solidFill>
                <a:latin typeface="Verdana" panose="020B0604030504040204" pitchFamily="34" charset="0"/>
                <a:ea typeface="Verdana" panose="020B0604030504040204" pitchFamily="34" charset="0"/>
                <a:cs typeface="Verdana" panose="020B0604030504040204" pitchFamily="34" charset="0"/>
              </a:rPr>
              <a:t>HP2020 </a:t>
            </a:r>
            <a:r>
              <a:rPr lang="en-US" sz="1400" b="1" dirty="0" smtClean="0">
                <a:solidFill>
                  <a:srgbClr val="000000"/>
                </a:solidFill>
                <a:latin typeface="Verdana" panose="020B0604030504040204" pitchFamily="34" charset="0"/>
                <a:ea typeface="Verdana" panose="020B0604030504040204" pitchFamily="34" charset="0"/>
                <a:cs typeface="Verdana" panose="020B0604030504040204" pitchFamily="34" charset="0"/>
                <a:sym typeface="Wingdings"/>
              </a:rPr>
              <a:t>Target: 94.7%</a:t>
            </a:r>
            <a:endParaRPr lang="en-US" sz="1400" b="1"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767476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Upcoming sections of the data presentation&#10;"/>
          <p:cNvSpPr/>
          <p:nvPr/>
        </p:nvSpPr>
        <p:spPr>
          <a:xfrm>
            <a:off x="0" y="6041383"/>
            <a:ext cx="8948737"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Box 5" descr="blank box" title="blank box"/>
          <p:cNvSpPr txBox="1"/>
          <p:nvPr/>
        </p:nvSpPr>
        <p:spPr>
          <a:xfrm>
            <a:off x="1028700" y="6315133"/>
            <a:ext cx="2556164" cy="369332"/>
          </a:xfrm>
          <a:prstGeom prst="rect">
            <a:avLst/>
          </a:prstGeom>
          <a:solidFill>
            <a:srgbClr val="FFFFFF"/>
          </a:solidFill>
        </p:spPr>
        <p:txBody>
          <a:bodyPr wrap="square" rtlCol="0">
            <a:spAutoFit/>
          </a:bodyPr>
          <a:lstStyle/>
          <a:p>
            <a:endParaRPr lang="en-US" dirty="0">
              <a:solidFill>
                <a:prstClr val="black"/>
              </a:solidFill>
            </a:endParaRPr>
          </a:p>
        </p:txBody>
      </p:sp>
      <p:sp>
        <p:nvSpPr>
          <p:cNvPr id="2" name="Title 1"/>
          <p:cNvSpPr>
            <a:spLocks noGrp="1"/>
          </p:cNvSpPr>
          <p:nvPr>
            <p:ph type="title"/>
          </p:nvPr>
        </p:nvSpPr>
        <p:spPr>
          <a:xfrm>
            <a:off x="391390" y="89917"/>
            <a:ext cx="7087583" cy="1214250"/>
          </a:xfrm>
        </p:spPr>
        <p:txBody>
          <a:bodyPr/>
          <a:lstStyle/>
          <a:p>
            <a:r>
              <a:rPr lang="en-US" sz="2300" dirty="0">
                <a:solidFill>
                  <a:schemeClr val="bg1"/>
                </a:solidFill>
                <a:latin typeface="Verdana" panose="020B0604030504040204" pitchFamily="34" charset="0"/>
                <a:ea typeface="Verdana" panose="020B0604030504040204" pitchFamily="34" charset="0"/>
                <a:cs typeface="Verdana" panose="020B0604030504040204" pitchFamily="34" charset="0"/>
              </a:rPr>
              <a:t>Key Takeaways </a:t>
            </a:r>
            <a:r>
              <a:rPr lang="en-US" sz="23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Arthritis</a:t>
            </a:r>
            <a:r>
              <a:rPr lang="en-US" sz="23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23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Osteoporosis</a:t>
            </a:r>
            <a:r>
              <a:rPr lang="en-US" sz="2300" dirty="0">
                <a:solidFill>
                  <a:schemeClr val="bg1"/>
                </a:solidFill>
                <a:latin typeface="Verdana" panose="020B0604030504040204" pitchFamily="34" charset="0"/>
                <a:ea typeface="Verdana" panose="020B0604030504040204" pitchFamily="34" charset="0"/>
                <a:cs typeface="Verdana" panose="020B0604030504040204" pitchFamily="34" charset="0"/>
              </a:rPr>
              <a:t>, and </a:t>
            </a:r>
            <a:r>
              <a:rPr lang="en-US" sz="23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Chronic </a:t>
            </a:r>
            <a:r>
              <a:rPr lang="en-US" sz="2300" dirty="0">
                <a:solidFill>
                  <a:schemeClr val="bg1"/>
                </a:solidFill>
                <a:latin typeface="Verdana" panose="020B0604030504040204" pitchFamily="34" charset="0"/>
                <a:ea typeface="Verdana" panose="020B0604030504040204" pitchFamily="34" charset="0"/>
                <a:cs typeface="Verdana" panose="020B0604030504040204" pitchFamily="34" charset="0"/>
              </a:rPr>
              <a:t>B</a:t>
            </a:r>
            <a:r>
              <a:rPr lang="en-US" sz="23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ack </a:t>
            </a:r>
            <a:r>
              <a:rPr lang="en-US" sz="2300" dirty="0">
                <a:solidFill>
                  <a:schemeClr val="bg1"/>
                </a:solidFill>
                <a:latin typeface="Verdana" panose="020B0604030504040204" pitchFamily="34" charset="0"/>
                <a:ea typeface="Verdana" panose="020B0604030504040204" pitchFamily="34" charset="0"/>
                <a:cs typeface="Verdana" panose="020B0604030504040204" pitchFamily="34" charset="0"/>
              </a:rPr>
              <a:t>C</a:t>
            </a:r>
            <a:r>
              <a:rPr lang="en-US" sz="23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onditions </a:t>
            </a:r>
            <a:endParaRPr lang="en-US" sz="23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391390" y="1304167"/>
            <a:ext cx="8371610" cy="5257800"/>
          </a:xfrm>
        </p:spPr>
        <p:txBody>
          <a:bodyPr anchor="ctr"/>
          <a:lstStyle/>
          <a:p>
            <a:pPr>
              <a:spcBef>
                <a:spcPts val="600"/>
              </a:spcBef>
              <a:spcAft>
                <a:spcPts val="600"/>
              </a:spcAft>
              <a:buClr>
                <a:schemeClr val="accent1"/>
              </a:buClr>
              <a:buSzPct val="125000"/>
              <a:buFont typeface="Wingdings" panose="05000000000000000000" pitchFamily="2" charset="2"/>
              <a:buChar char="§"/>
            </a:pPr>
            <a:r>
              <a:rPr lang="en-US" sz="1800" b="1"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Arthritis</a:t>
            </a:r>
          </a:p>
          <a:p>
            <a:pPr lvl="1">
              <a:spcAft>
                <a:spcPts val="600"/>
              </a:spcAft>
            </a:pPr>
            <a:r>
              <a:rPr lang="en-US" sz="1800" dirty="0">
                <a:solidFill>
                  <a:srgbClr val="000000"/>
                </a:solidFill>
                <a:latin typeface="Verdana" panose="020B0604030504040204" pitchFamily="34" charset="0"/>
                <a:ea typeface="Verdana" panose="020B0604030504040204" pitchFamily="34" charset="0"/>
                <a:cs typeface="Verdana" panose="020B0604030504040204" pitchFamily="34" charset="0"/>
              </a:rPr>
              <a:t>Prevalence is </a:t>
            </a:r>
            <a:r>
              <a:rPr lang="en-US" sz="18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increasing.</a:t>
            </a:r>
          </a:p>
          <a:p>
            <a:pPr lvl="1">
              <a:spcAft>
                <a:spcPts val="600"/>
              </a:spcAft>
            </a:pPr>
            <a:r>
              <a:rPr lang="en-US" sz="18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Arthritis is a leading cause of disability.</a:t>
            </a:r>
          </a:p>
          <a:p>
            <a:pPr lvl="1">
              <a:spcAft>
                <a:spcPts val="600"/>
              </a:spcAft>
            </a:pPr>
            <a:r>
              <a:rPr lang="en-US" sz="18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Although counseling for physical activity/exercise and weight reduction met the targets, activity limitations due to arthritis is getting worse.</a:t>
            </a:r>
          </a:p>
          <a:p>
            <a:pPr lvl="1">
              <a:spcAft>
                <a:spcPts val="600"/>
              </a:spcAft>
            </a:pPr>
            <a:r>
              <a:rPr lang="en-US" sz="18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Disparities persist by race and sex.</a:t>
            </a:r>
          </a:p>
          <a:p>
            <a:pPr>
              <a:spcBef>
                <a:spcPts val="600"/>
              </a:spcBef>
              <a:spcAft>
                <a:spcPts val="600"/>
              </a:spcAft>
              <a:buClr>
                <a:schemeClr val="accent1"/>
              </a:buClr>
              <a:buSzPct val="125000"/>
              <a:buFont typeface="Wingdings" panose="05000000000000000000" pitchFamily="2" charset="2"/>
              <a:buChar char="§"/>
            </a:pPr>
            <a:r>
              <a:rPr lang="en-US" sz="1800" b="1" dirty="0" smtClean="0">
                <a:solidFill>
                  <a:srgbClr val="000000"/>
                </a:solidFill>
                <a:latin typeface="Verdana" panose="020B0604030504040204" pitchFamily="34" charset="0"/>
                <a:ea typeface="Verdana" panose="020B0604030504040204" pitchFamily="34" charset="0"/>
                <a:cs typeface="Verdana" panose="020B0604030504040204" pitchFamily="34" charset="0"/>
              </a:rPr>
              <a:t>Osteoporosis </a:t>
            </a:r>
          </a:p>
          <a:p>
            <a:pPr lvl="1">
              <a:spcBef>
                <a:spcPts val="600"/>
              </a:spcBef>
              <a:spcAft>
                <a:spcPts val="600"/>
              </a:spcAft>
              <a:buSzPct val="100000"/>
              <a:buFont typeface="Tahoma" panose="020B0604030504040204" pitchFamily="34" charset="0"/>
              <a:buChar char="–"/>
            </a:pPr>
            <a:r>
              <a:rPr lang="en-US" sz="18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Prevalence is increasing, and is higher among women than men.</a:t>
            </a:r>
          </a:p>
          <a:p>
            <a:pPr>
              <a:spcBef>
                <a:spcPts val="600"/>
              </a:spcBef>
              <a:spcAft>
                <a:spcPts val="600"/>
              </a:spcAft>
              <a:buClr>
                <a:schemeClr val="accent1"/>
              </a:buClr>
              <a:buSzPct val="125000"/>
              <a:buFont typeface="Wingdings" panose="05000000000000000000" pitchFamily="2" charset="2"/>
              <a:buChar char="§"/>
            </a:pPr>
            <a:r>
              <a:rPr lang="en-US" sz="1800" b="1"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Chronic Back Conditions</a:t>
            </a:r>
            <a:endParaRPr lang="en-US" sz="18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lvl="1">
              <a:spcAft>
                <a:spcPts val="600"/>
              </a:spcAft>
            </a:pPr>
            <a:r>
              <a:rPr lang="en-US" sz="18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There was little or no change in activity limitations.</a:t>
            </a:r>
          </a:p>
          <a:p>
            <a:pPr lvl="1">
              <a:spcAft>
                <a:spcPts val="600"/>
              </a:spcAft>
            </a:pPr>
            <a:r>
              <a:rPr lang="en-US" sz="18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Disparities persist by race, sex, and education.</a:t>
            </a:r>
          </a:p>
          <a:p>
            <a:pPr lvl="2">
              <a:spcAft>
                <a:spcPts val="600"/>
              </a:spcAft>
            </a:pPr>
            <a:endParaRPr lang="en-US" sz="180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latin typeface="Tahoma" panose="020B0604030504040204" pitchFamily="34" charset="0"/>
                <a:ea typeface="Tahoma" panose="020B0604030504040204" pitchFamily="34" charset="0"/>
                <a:cs typeface="Tahoma" panose="020B0604030504040204" pitchFamily="34" charset="0"/>
              </a:rPr>
              <a:pPr algn="r">
                <a:defRPr/>
              </a:pPr>
              <a:t>33</a:t>
            </a:fld>
            <a:endParaRPr lang="en-US" sz="1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797197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Upcoming sections of the data presentation&#10;"/>
          <p:cNvSpPr/>
          <p:nvPr/>
        </p:nvSpPr>
        <p:spPr>
          <a:xfrm>
            <a:off x="0" y="6041383"/>
            <a:ext cx="8948737"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229052" y="334963"/>
            <a:ext cx="7269027" cy="731837"/>
          </a:xfrm>
        </p:spPr>
        <p:txBody>
          <a:bodyPr/>
          <a:lstStyle/>
          <a:p>
            <a:r>
              <a:rPr lang="en-US" sz="2300" dirty="0">
                <a:solidFill>
                  <a:schemeClr val="bg1"/>
                </a:solidFill>
                <a:latin typeface="Verdana" panose="020B0604030504040204" pitchFamily="34" charset="0"/>
                <a:ea typeface="Verdana" panose="020B0604030504040204" pitchFamily="34" charset="0"/>
                <a:cs typeface="Verdana" panose="020B0604030504040204" pitchFamily="34" charset="0"/>
              </a:rPr>
              <a:t>Key </a:t>
            </a:r>
            <a:r>
              <a:rPr lang="en-US" sz="23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Takeaways - Heart </a:t>
            </a:r>
            <a:r>
              <a:rPr lang="en-US" sz="2300" dirty="0">
                <a:solidFill>
                  <a:schemeClr val="bg1"/>
                </a:solidFill>
                <a:latin typeface="Verdana" panose="020B0604030504040204" pitchFamily="34" charset="0"/>
                <a:ea typeface="Verdana" panose="020B0604030504040204" pitchFamily="34" charset="0"/>
                <a:cs typeface="Verdana" panose="020B0604030504040204" pitchFamily="34" charset="0"/>
              </a:rPr>
              <a:t>Disease and Stroke</a:t>
            </a:r>
          </a:p>
        </p:txBody>
      </p:sp>
      <p:sp>
        <p:nvSpPr>
          <p:cNvPr id="5"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latin typeface="Verdana" panose="020B0604030504040204" pitchFamily="34" charset="0"/>
                <a:ea typeface="Verdana" panose="020B0604030504040204" pitchFamily="34" charset="0"/>
                <a:cs typeface="Verdana" panose="020B0604030504040204" pitchFamily="34" charset="0"/>
              </a:rPr>
              <a:pPr algn="r">
                <a:defRPr/>
              </a:pPr>
              <a:t>34</a:t>
            </a:fld>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7" name="TextBox 6" descr="blank box" title="Blank box"/>
          <p:cNvSpPr txBox="1"/>
          <p:nvPr/>
        </p:nvSpPr>
        <p:spPr>
          <a:xfrm>
            <a:off x="1010969" y="6355411"/>
            <a:ext cx="2556164" cy="369332"/>
          </a:xfrm>
          <a:prstGeom prst="rect">
            <a:avLst/>
          </a:prstGeom>
          <a:solidFill>
            <a:srgbClr val="FFFFFF"/>
          </a:solidFill>
        </p:spPr>
        <p:txBody>
          <a:bodyPr wrap="square" rtlCol="0">
            <a:spAutoFit/>
          </a:bodyPr>
          <a:lstStyle/>
          <a:p>
            <a:endParaRPr lang="en-US" dirty="0">
              <a:solidFill>
                <a:prstClr val="black"/>
              </a:solidFill>
            </a:endParaRPr>
          </a:p>
        </p:txBody>
      </p:sp>
      <p:sp>
        <p:nvSpPr>
          <p:cNvPr id="6" name="Content Placeholder 2"/>
          <p:cNvSpPr>
            <a:spLocks noGrp="1"/>
          </p:cNvSpPr>
          <p:nvPr>
            <p:ph idx="1"/>
          </p:nvPr>
        </p:nvSpPr>
        <p:spPr>
          <a:xfrm>
            <a:off x="391390" y="1304167"/>
            <a:ext cx="8371610" cy="5257800"/>
          </a:xfrm>
        </p:spPr>
        <p:txBody>
          <a:bodyPr anchor="ctr"/>
          <a:lstStyle/>
          <a:p>
            <a:pPr>
              <a:spcBef>
                <a:spcPts val="600"/>
              </a:spcBef>
              <a:spcAft>
                <a:spcPts val="600"/>
              </a:spcAft>
              <a:buClr>
                <a:schemeClr val="accent1"/>
              </a:buClr>
              <a:buSzPct val="125000"/>
              <a:buFont typeface="Wingdings" panose="05000000000000000000" pitchFamily="2" charset="2"/>
              <a:buChar char="§"/>
            </a:pPr>
            <a:r>
              <a:rPr lang="en-US" sz="2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Heart disease and stroke deaths are the first and fifth leading causes of death, respectively.</a:t>
            </a:r>
          </a:p>
          <a:p>
            <a:pPr>
              <a:spcBef>
                <a:spcPts val="600"/>
              </a:spcBef>
              <a:spcAft>
                <a:spcPts val="600"/>
              </a:spcAft>
              <a:buClr>
                <a:schemeClr val="accent1"/>
              </a:buClr>
              <a:buSzPct val="125000"/>
              <a:buFont typeface="Wingdings" panose="05000000000000000000" pitchFamily="2" charset="2"/>
              <a:buChar char="§"/>
            </a:pPr>
            <a:r>
              <a:rPr lang="en-US" sz="2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Coronary heart disease deaths declined, meeting the HP2020 target.  Rates varied by county with half meeting the HP2020 target.</a:t>
            </a:r>
          </a:p>
          <a:p>
            <a:pPr>
              <a:spcBef>
                <a:spcPts val="600"/>
              </a:spcBef>
              <a:spcAft>
                <a:spcPts val="600"/>
              </a:spcAft>
              <a:buClr>
                <a:schemeClr val="accent1"/>
              </a:buClr>
              <a:buSzPct val="125000"/>
              <a:buFont typeface="Wingdings" panose="05000000000000000000" pitchFamily="2" charset="2"/>
              <a:buChar char="§"/>
            </a:pPr>
            <a:r>
              <a:rPr lang="en-US" sz="2300" dirty="0">
                <a:solidFill>
                  <a:srgbClr val="000000"/>
                </a:solidFill>
                <a:latin typeface="Verdana" panose="020B0604030504040204" pitchFamily="34" charset="0"/>
                <a:ea typeface="Verdana" panose="020B0604030504040204" pitchFamily="34" charset="0"/>
                <a:cs typeface="Verdana" panose="020B0604030504040204" pitchFamily="34" charset="0"/>
              </a:rPr>
              <a:t>S</a:t>
            </a:r>
            <a:r>
              <a:rPr lang="en-US" sz="2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troke symptom awareness and response have improved.</a:t>
            </a:r>
          </a:p>
          <a:p>
            <a:pPr>
              <a:spcBef>
                <a:spcPts val="600"/>
              </a:spcBef>
              <a:spcAft>
                <a:spcPts val="600"/>
              </a:spcAft>
              <a:buClr>
                <a:schemeClr val="accent1"/>
              </a:buClr>
              <a:buSzPct val="125000"/>
              <a:buFont typeface="Wingdings" panose="05000000000000000000" pitchFamily="2" charset="2"/>
              <a:buChar char="§"/>
            </a:pPr>
            <a:r>
              <a:rPr lang="en-US" sz="2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Although there has been little </a:t>
            </a:r>
            <a:r>
              <a:rPr lang="en-US" sz="2300" dirty="0">
                <a:solidFill>
                  <a:srgbClr val="000000"/>
                </a:solidFill>
                <a:latin typeface="Verdana" panose="020B0604030504040204" pitchFamily="34" charset="0"/>
                <a:ea typeface="Verdana" panose="020B0604030504040204" pitchFamily="34" charset="0"/>
                <a:cs typeface="Verdana" panose="020B0604030504040204" pitchFamily="34" charset="0"/>
              </a:rPr>
              <a:t>or no change in hypertension </a:t>
            </a:r>
            <a:r>
              <a:rPr lang="en-US" sz="2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prevalence, </a:t>
            </a:r>
            <a:r>
              <a:rPr lang="en-US" sz="2300" dirty="0">
                <a:solidFill>
                  <a:srgbClr val="000000"/>
                </a:solidFill>
                <a:latin typeface="Verdana" panose="020B0604030504040204" pitchFamily="34" charset="0"/>
                <a:ea typeface="Verdana" panose="020B0604030504040204" pitchFamily="34" charset="0"/>
                <a:cs typeface="Verdana" panose="020B0604030504040204" pitchFamily="34" charset="0"/>
              </a:rPr>
              <a:t>there has </a:t>
            </a:r>
            <a:r>
              <a:rPr lang="en-US" sz="2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been improvement in hypertension treatment and control.</a:t>
            </a:r>
          </a:p>
          <a:p>
            <a:pPr>
              <a:spcBef>
                <a:spcPts val="600"/>
              </a:spcBef>
              <a:spcAft>
                <a:spcPts val="600"/>
              </a:spcAft>
              <a:buClr>
                <a:schemeClr val="accent1"/>
              </a:buClr>
              <a:buSzPct val="125000"/>
              <a:buFont typeface="Wingdings" panose="05000000000000000000" pitchFamily="2" charset="2"/>
              <a:buChar char="§"/>
            </a:pPr>
            <a:r>
              <a:rPr lang="en-US" sz="23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Disparities persist by race/ethnicity, sex, age, educational attainment, and health insurance status.</a:t>
            </a:r>
          </a:p>
        </p:txBody>
      </p:sp>
    </p:spTree>
    <p:extLst>
      <p:ext uri="{BB962C8B-B14F-4D97-AF65-F5344CB8AC3E}">
        <p14:creationId xmlns:p14="http://schemas.microsoft.com/office/powerpoint/2010/main" val="40784247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of the Office of Disease Prevention and Health Promotion at the Department of Health and Human Services, Logos of the National Heart, Lung, and Blood Institute and the National Institute of Neurological Disorders and Stroke at the National Institutes of Health" title="Logos"/>
          <p:cNvPicPr>
            <a:picLocks noChangeAspect="1"/>
          </p:cNvPicPr>
          <p:nvPr/>
        </p:nvPicPr>
        <p:blipFill>
          <a:blip r:embed="rId3"/>
          <a:stretch>
            <a:fillRect/>
          </a:stretch>
        </p:blipFill>
        <p:spPr>
          <a:xfrm>
            <a:off x="77638" y="6087161"/>
            <a:ext cx="9040483" cy="757838"/>
          </a:xfrm>
          <a:prstGeom prst="rect">
            <a:avLst/>
          </a:prstGeom>
        </p:spPr>
      </p:pic>
      <p:sp>
        <p:nvSpPr>
          <p:cNvPr id="5" name="Content Placeholder 5"/>
          <p:cNvSpPr txBox="1">
            <a:spLocks/>
          </p:cNvSpPr>
          <p:nvPr/>
        </p:nvSpPr>
        <p:spPr>
          <a:xfrm>
            <a:off x="4705351" y="2494920"/>
            <a:ext cx="3845606" cy="1285142"/>
          </a:xfrm>
          <a:prstGeom prst="rect">
            <a:avLst/>
          </a:prstGeom>
        </p:spPr>
        <p:txBody>
          <a:bodyPr anchor="ctr">
            <a:normAutofit fontScale="70000" lnSpcReduction="20000"/>
          </a:bodyPr>
          <a:lstStyle>
            <a:lvl1pPr marL="0" indent="0" algn="ctr" defTabSz="457200" rtl="0" eaLnBrk="1" latinLnBrk="0" hangingPunct="1">
              <a:spcBef>
                <a:spcPct val="20000"/>
              </a:spcBef>
              <a:buFont typeface="Arial"/>
              <a:buNone/>
              <a:defRPr sz="2400" b="0" kern="1200" baseline="0">
                <a:solidFill>
                  <a:schemeClr val="bg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2600" b="1" dirty="0">
                <a:solidFill>
                  <a:srgbClr val="FFFFFF"/>
                </a:solidFill>
                <a:latin typeface="Times New Roman" panose="02020603050405020304"/>
              </a:rPr>
              <a:t>Walter </a:t>
            </a:r>
            <a:r>
              <a:rPr lang="en-US" sz="2600" b="1" dirty="0" err="1">
                <a:solidFill>
                  <a:srgbClr val="FFFFFF"/>
                </a:solidFill>
                <a:latin typeface="Times New Roman" panose="02020603050405020304"/>
              </a:rPr>
              <a:t>Koroshetz</a:t>
            </a:r>
            <a:r>
              <a:rPr lang="en-US" sz="2600" b="1" dirty="0">
                <a:solidFill>
                  <a:srgbClr val="FFFFFF"/>
                </a:solidFill>
                <a:latin typeface="Times New Roman" panose="02020603050405020304"/>
              </a:rPr>
              <a:t>, MD</a:t>
            </a:r>
          </a:p>
          <a:p>
            <a:pPr>
              <a:spcBef>
                <a:spcPts val="0"/>
              </a:spcBef>
            </a:pPr>
            <a:r>
              <a:rPr lang="en-US" sz="2600" dirty="0">
                <a:solidFill>
                  <a:srgbClr val="FFFFFF"/>
                </a:solidFill>
                <a:latin typeface="Times New Roman" panose="02020603050405020304"/>
              </a:rPr>
              <a:t>Director</a:t>
            </a:r>
          </a:p>
          <a:p>
            <a:pPr>
              <a:spcBef>
                <a:spcPts val="0"/>
              </a:spcBef>
            </a:pPr>
            <a:r>
              <a:rPr lang="en-US" sz="2600" dirty="0">
                <a:solidFill>
                  <a:srgbClr val="FFFFFF"/>
                </a:solidFill>
                <a:latin typeface="Times New Roman" panose="02020603050405020304"/>
              </a:rPr>
              <a:t>National Institute of Neurologic  Disorders and Stroke</a:t>
            </a:r>
          </a:p>
          <a:p>
            <a:pPr>
              <a:spcBef>
                <a:spcPts val="0"/>
              </a:spcBef>
            </a:pPr>
            <a:r>
              <a:rPr lang="en-US" sz="2600" dirty="0">
                <a:solidFill>
                  <a:srgbClr val="FFFFFF"/>
                </a:solidFill>
                <a:latin typeface="Times New Roman" panose="02020603050405020304"/>
              </a:rPr>
              <a:t>National Institutes of Health</a:t>
            </a:r>
          </a:p>
          <a:p>
            <a:endParaRPr lang="en-US" dirty="0">
              <a:solidFill>
                <a:srgbClr val="FFFFFF"/>
              </a:solidFill>
            </a:endParaRPr>
          </a:p>
        </p:txBody>
      </p:sp>
      <p:sp>
        <p:nvSpPr>
          <p:cNvPr id="6" name="Content Placeholder 5"/>
          <p:cNvSpPr>
            <a:spLocks noGrp="1"/>
          </p:cNvSpPr>
          <p:nvPr>
            <p:ph type="body" sz="quarter" idx="14"/>
          </p:nvPr>
        </p:nvSpPr>
        <p:spPr>
          <a:xfrm>
            <a:off x="593044" y="2473151"/>
            <a:ext cx="3845606" cy="1285142"/>
          </a:xfrm>
        </p:spPr>
        <p:txBody>
          <a:bodyPr>
            <a:normAutofit fontScale="70000" lnSpcReduction="20000"/>
          </a:bodyPr>
          <a:lstStyle/>
          <a:p>
            <a:pPr marL="0" indent="0">
              <a:spcBef>
                <a:spcPts val="0"/>
              </a:spcBef>
              <a:buNone/>
            </a:pPr>
            <a:r>
              <a:rPr lang="en-US" sz="2600" b="1" dirty="0">
                <a:latin typeface="+mn-lt"/>
              </a:rPr>
              <a:t>Gary H. Gibbons, MD</a:t>
            </a:r>
          </a:p>
          <a:p>
            <a:pPr marL="0" indent="0">
              <a:spcBef>
                <a:spcPts val="0"/>
              </a:spcBef>
              <a:buNone/>
            </a:pPr>
            <a:r>
              <a:rPr lang="en-US" sz="2600" dirty="0">
                <a:latin typeface="+mn-lt"/>
              </a:rPr>
              <a:t>Director</a:t>
            </a:r>
          </a:p>
          <a:p>
            <a:pPr marL="0" indent="0">
              <a:spcBef>
                <a:spcPts val="0"/>
              </a:spcBef>
              <a:buNone/>
            </a:pPr>
            <a:r>
              <a:rPr lang="en-US" sz="2600" dirty="0">
                <a:latin typeface="+mn-lt"/>
              </a:rPr>
              <a:t>National Heart, Lung, and Blood Institute</a:t>
            </a:r>
          </a:p>
          <a:p>
            <a:pPr marL="0" indent="0">
              <a:spcBef>
                <a:spcPts val="0"/>
              </a:spcBef>
              <a:buNone/>
            </a:pPr>
            <a:r>
              <a:rPr lang="en-US" sz="2600" dirty="0">
                <a:latin typeface="+mn-lt"/>
              </a:rPr>
              <a:t>National Institutes of Health</a:t>
            </a:r>
          </a:p>
          <a:p>
            <a:pPr marL="0" indent="0">
              <a:buNone/>
            </a:pPr>
            <a:endParaRPr lang="en-US" dirty="0"/>
          </a:p>
        </p:txBody>
      </p:sp>
      <p:sp>
        <p:nvSpPr>
          <p:cNvPr id="4" name="Title 3"/>
          <p:cNvSpPr>
            <a:spLocks noGrp="1"/>
          </p:cNvSpPr>
          <p:nvPr>
            <p:ph type="title"/>
          </p:nvPr>
        </p:nvSpPr>
        <p:spPr>
          <a:xfrm>
            <a:off x="593044" y="234588"/>
            <a:ext cx="8025855" cy="2022231"/>
          </a:xfrm>
          <a:solidFill>
            <a:srgbClr val="295381"/>
          </a:solidFill>
        </p:spPr>
        <p:txBody>
          <a:bodyPr/>
          <a:lstStyle/>
          <a:p>
            <a:r>
              <a:rPr lang="en-US" sz="3600" b="1" dirty="0">
                <a:latin typeface="Verdana" panose="020B0604030504040204" pitchFamily="34" charset="0"/>
                <a:ea typeface="Verdana" panose="020B0604030504040204" pitchFamily="34" charset="0"/>
                <a:cs typeface="Verdana" panose="020B0604030504040204" pitchFamily="34" charset="0"/>
              </a:rPr>
              <a:t>NIH Activities Supporting </a:t>
            </a:r>
            <a:br>
              <a:rPr lang="en-US" sz="3600" b="1" dirty="0">
                <a:latin typeface="Verdana" panose="020B0604030504040204" pitchFamily="34" charset="0"/>
                <a:ea typeface="Verdana" panose="020B0604030504040204" pitchFamily="34" charset="0"/>
                <a:cs typeface="Verdana" panose="020B0604030504040204" pitchFamily="34" charset="0"/>
              </a:rPr>
            </a:br>
            <a:r>
              <a:rPr lang="en-US" sz="3600" b="1" dirty="0">
                <a:latin typeface="Verdana" panose="020B0604030504040204" pitchFamily="34" charset="0"/>
                <a:ea typeface="Verdana" panose="020B0604030504040204" pitchFamily="34" charset="0"/>
                <a:cs typeface="Verdana" panose="020B0604030504040204" pitchFamily="34" charset="0"/>
              </a:rPr>
              <a:t>Heart Disease and Stroke Objectives</a:t>
            </a:r>
          </a:p>
        </p:txBody>
      </p:sp>
    </p:spTree>
    <p:extLst>
      <p:ext uri="{BB962C8B-B14F-4D97-AF65-F5344CB8AC3E}">
        <p14:creationId xmlns:p14="http://schemas.microsoft.com/office/powerpoint/2010/main" val="7817831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o of the National Institute of Neurological Disorders and Stroke at the National Institutes of Health" title="Logo of NINDS"/>
          <p:cNvPicPr>
            <a:picLocks noChangeAspect="1"/>
          </p:cNvPicPr>
          <p:nvPr/>
        </p:nvPicPr>
        <p:blipFill>
          <a:blip r:embed="rId3"/>
          <a:stretch>
            <a:fillRect/>
          </a:stretch>
        </p:blipFill>
        <p:spPr>
          <a:xfrm>
            <a:off x="6842357" y="6248105"/>
            <a:ext cx="1946043" cy="514400"/>
          </a:xfrm>
          <a:prstGeom prst="rect">
            <a:avLst/>
          </a:prstGeom>
        </p:spPr>
      </p:pic>
      <p:pic>
        <p:nvPicPr>
          <p:cNvPr id="10" name="Picture 9" descr="Logo of the National Heart, Lung, and Blood Institute at the National Institutes of Health" title="National Heart, Lung, &amp; Blood Institute Logo"/>
          <p:cNvPicPr>
            <a:picLocks noChangeAspect="1"/>
          </p:cNvPicPr>
          <p:nvPr/>
        </p:nvPicPr>
        <p:blipFill>
          <a:blip r:embed="rId4"/>
          <a:stretch>
            <a:fillRect/>
          </a:stretch>
        </p:blipFill>
        <p:spPr>
          <a:xfrm>
            <a:off x="4609297" y="6289744"/>
            <a:ext cx="1771184" cy="412949"/>
          </a:xfrm>
          <a:prstGeom prst="rect">
            <a:avLst/>
          </a:prstGeom>
        </p:spPr>
      </p:pic>
      <p:graphicFrame>
        <p:nvGraphicFramePr>
          <p:cNvPr id="9" name="Table 8" descr="Box lists the following Heart Disease and Stroke Risk Factors: High Blood Pressure, Cigarette Smoking, High Blood Cholesterol, Overweight/Obesity, Physical Inactivity, Diabetes, Family History, and Age" title="Heart Disease and Stroke Risk Factors"/>
          <p:cNvGraphicFramePr>
            <a:graphicFrameLocks noGrp="1"/>
          </p:cNvGraphicFramePr>
          <p:nvPr>
            <p:extLst>
              <p:ext uri="{D42A27DB-BD31-4B8C-83A1-F6EECF244321}">
                <p14:modId xmlns:p14="http://schemas.microsoft.com/office/powerpoint/2010/main" val="4062832894"/>
              </p:ext>
            </p:extLst>
          </p:nvPr>
        </p:nvGraphicFramePr>
        <p:xfrm>
          <a:off x="6839080" y="2594626"/>
          <a:ext cx="2126244" cy="2956560"/>
        </p:xfrm>
        <a:graphic>
          <a:graphicData uri="http://schemas.openxmlformats.org/drawingml/2006/table">
            <a:tbl>
              <a:tblPr firstRow="1" bandRow="1">
                <a:tableStyleId>{72833802-FEF1-4C79-8D5D-14CF1EAF98D9}</a:tableStyleId>
              </a:tblPr>
              <a:tblGrid>
                <a:gridCol w="2126244">
                  <a:extLst>
                    <a:ext uri="{9D8B030D-6E8A-4147-A177-3AD203B41FA5}">
                      <a16:colId xmlns:a16="http://schemas.microsoft.com/office/drawing/2014/main" xmlns="" val="20000"/>
                    </a:ext>
                  </a:extLst>
                </a:gridCol>
              </a:tblGrid>
              <a:tr h="283853">
                <a:tc>
                  <a:txBody>
                    <a:bodyPr/>
                    <a:lstStyle/>
                    <a:p>
                      <a:pPr algn="ctr"/>
                      <a:r>
                        <a:rPr lang="en-US" sz="1400" dirty="0"/>
                        <a:t>Heart Disease</a:t>
                      </a:r>
                      <a:r>
                        <a:rPr lang="en-US" sz="1400" baseline="0" dirty="0"/>
                        <a:t> and Stroke </a:t>
                      </a:r>
                      <a:r>
                        <a:rPr lang="en-US" sz="1400" dirty="0"/>
                        <a:t>Risk Factors</a:t>
                      </a:r>
                    </a:p>
                  </a:txBody>
                  <a:tcPr>
                    <a:solidFill>
                      <a:srgbClr val="CC0000"/>
                    </a:solidFill>
                  </a:tcPr>
                </a:tc>
                <a:extLst>
                  <a:ext uri="{0D108BD9-81ED-4DB2-BD59-A6C34878D82A}">
                    <a16:rowId xmlns:a16="http://schemas.microsoft.com/office/drawing/2014/main" xmlns="" val="10004"/>
                  </a:ext>
                </a:extLst>
              </a:tr>
              <a:tr h="28385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High blood pressure</a:t>
                      </a:r>
                    </a:p>
                  </a:txBody>
                  <a:tcPr/>
                </a:tc>
                <a:extLst>
                  <a:ext uri="{0D108BD9-81ED-4DB2-BD59-A6C34878D82A}">
                    <a16:rowId xmlns:a16="http://schemas.microsoft.com/office/drawing/2014/main" xmlns="" val="10000"/>
                  </a:ext>
                </a:extLst>
              </a:tr>
              <a:tr h="283853">
                <a:tc>
                  <a:txBody>
                    <a:bodyPr/>
                    <a:lstStyle/>
                    <a:p>
                      <a:r>
                        <a:rPr lang="en-US" sz="1400" dirty="0"/>
                        <a:t>Cigarette Smoking</a:t>
                      </a:r>
                    </a:p>
                  </a:txBody>
                  <a:tcPr/>
                </a:tc>
                <a:extLst>
                  <a:ext uri="{0D108BD9-81ED-4DB2-BD59-A6C34878D82A}">
                    <a16:rowId xmlns:a16="http://schemas.microsoft.com/office/drawing/2014/main" xmlns="" val="10001"/>
                  </a:ext>
                </a:extLst>
              </a:tr>
              <a:tr h="283853">
                <a:tc>
                  <a:txBody>
                    <a:bodyPr/>
                    <a:lstStyle/>
                    <a:p>
                      <a:r>
                        <a:rPr lang="en-US" sz="1400" dirty="0"/>
                        <a:t>High blood cholesterol</a:t>
                      </a:r>
                    </a:p>
                  </a:txBody>
                  <a:tcPr/>
                </a:tc>
                <a:extLst>
                  <a:ext uri="{0D108BD9-81ED-4DB2-BD59-A6C34878D82A}">
                    <a16:rowId xmlns:a16="http://schemas.microsoft.com/office/drawing/2014/main" xmlns="" val="10002"/>
                  </a:ext>
                </a:extLst>
              </a:tr>
              <a:tr h="283853">
                <a:tc>
                  <a:txBody>
                    <a:bodyPr/>
                    <a:lstStyle/>
                    <a:p>
                      <a:r>
                        <a:rPr lang="en-US" sz="1400" dirty="0"/>
                        <a:t>Overweight/Obesity</a:t>
                      </a:r>
                    </a:p>
                  </a:txBody>
                  <a:tcPr/>
                </a:tc>
                <a:extLst>
                  <a:ext uri="{0D108BD9-81ED-4DB2-BD59-A6C34878D82A}">
                    <a16:rowId xmlns:a16="http://schemas.microsoft.com/office/drawing/2014/main" xmlns="" val="10003"/>
                  </a:ext>
                </a:extLst>
              </a:tr>
              <a:tr h="283853">
                <a:tc>
                  <a:txBody>
                    <a:bodyPr/>
                    <a:lstStyle/>
                    <a:p>
                      <a:r>
                        <a:rPr lang="en-US" sz="1400" dirty="0"/>
                        <a:t>Physical Inactivity</a:t>
                      </a:r>
                    </a:p>
                  </a:txBody>
                  <a:tcPr/>
                </a:tc>
                <a:extLst>
                  <a:ext uri="{0D108BD9-81ED-4DB2-BD59-A6C34878D82A}">
                    <a16:rowId xmlns:a16="http://schemas.microsoft.com/office/drawing/2014/main" xmlns="" val="10005"/>
                  </a:ext>
                </a:extLst>
              </a:tr>
              <a:tr h="283853">
                <a:tc>
                  <a:txBody>
                    <a:bodyPr/>
                    <a:lstStyle/>
                    <a:p>
                      <a:r>
                        <a:rPr lang="en-US" sz="1400" dirty="0"/>
                        <a:t>Diabetes</a:t>
                      </a:r>
                    </a:p>
                  </a:txBody>
                  <a:tcPr/>
                </a:tc>
                <a:extLst>
                  <a:ext uri="{0D108BD9-81ED-4DB2-BD59-A6C34878D82A}">
                    <a16:rowId xmlns:a16="http://schemas.microsoft.com/office/drawing/2014/main" xmlns="" val="10006"/>
                  </a:ext>
                </a:extLst>
              </a:tr>
              <a:tr h="283853">
                <a:tc>
                  <a:txBody>
                    <a:bodyPr/>
                    <a:lstStyle/>
                    <a:p>
                      <a:r>
                        <a:rPr lang="en-US" sz="1400" dirty="0"/>
                        <a:t>Family history</a:t>
                      </a:r>
                    </a:p>
                  </a:txBody>
                  <a:tcPr/>
                </a:tc>
                <a:extLst>
                  <a:ext uri="{0D108BD9-81ED-4DB2-BD59-A6C34878D82A}">
                    <a16:rowId xmlns:a16="http://schemas.microsoft.com/office/drawing/2014/main" xmlns="" val="10007"/>
                  </a:ext>
                </a:extLst>
              </a:tr>
              <a:tr h="283853">
                <a:tc>
                  <a:txBody>
                    <a:bodyPr/>
                    <a:lstStyle/>
                    <a:p>
                      <a:r>
                        <a:rPr lang="en-US" sz="1400" dirty="0"/>
                        <a:t>Age</a:t>
                      </a:r>
                    </a:p>
                  </a:txBody>
                  <a:tcPr/>
                </a:tc>
                <a:extLst>
                  <a:ext uri="{0D108BD9-81ED-4DB2-BD59-A6C34878D82A}">
                    <a16:rowId xmlns:a16="http://schemas.microsoft.com/office/drawing/2014/main" xmlns="" val="10008"/>
                  </a:ext>
                </a:extLst>
              </a:tr>
            </a:tbl>
          </a:graphicData>
        </a:graphic>
      </p:graphicFrame>
      <p:sp>
        <p:nvSpPr>
          <p:cNvPr id="3" name="Content" descr="Box on left lists 5 selected Heart Disease and Stroke Objectives: &#10;Increase overall cardiovascular health&#10;Reduce deaths from heart disease and stroke&#10;Reduce high blood pressure&#10;Increase adherence to lifestyle guidelines&#10;Increase appropriate response to heart attack and stroke&#10;" title="Some Heart Disease and Stroke Objectives"/>
          <p:cNvSpPr txBox="1"/>
          <p:nvPr/>
        </p:nvSpPr>
        <p:spPr>
          <a:xfrm>
            <a:off x="277228" y="3305532"/>
            <a:ext cx="6428372" cy="2092881"/>
          </a:xfrm>
          <a:prstGeom prst="rect">
            <a:avLst/>
          </a:prstGeom>
          <a:solidFill>
            <a:srgbClr val="C00000"/>
          </a:solidFill>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2200" b="1" dirty="0"/>
              <a:t>Select HP2020 Heart Disease and Stroke Objectives</a:t>
            </a:r>
          </a:p>
          <a:p>
            <a:pPr algn="ctr"/>
            <a:endParaRPr lang="en-US" sz="800" b="1" dirty="0"/>
          </a:p>
          <a:p>
            <a:pPr marL="285750" indent="-285750">
              <a:buFont typeface="Wingdings" charset="2"/>
              <a:buChar char="§"/>
            </a:pPr>
            <a:r>
              <a:rPr lang="en-US" sz="2000" dirty="0"/>
              <a:t>Increase overall cardiovascular health</a:t>
            </a:r>
          </a:p>
          <a:p>
            <a:pPr marL="285750" indent="-285750">
              <a:buFont typeface="Wingdings" charset="2"/>
              <a:buChar char="§"/>
            </a:pPr>
            <a:r>
              <a:rPr lang="en-US" sz="2000" dirty="0"/>
              <a:t>Reduce deaths from heart disease and stroke</a:t>
            </a:r>
          </a:p>
          <a:p>
            <a:pPr marL="285750" indent="-285750">
              <a:buFont typeface="Wingdings" charset="2"/>
              <a:buChar char="§"/>
            </a:pPr>
            <a:r>
              <a:rPr lang="en-US" sz="2000" dirty="0"/>
              <a:t>Reduce high blood pressure</a:t>
            </a:r>
          </a:p>
          <a:p>
            <a:pPr marL="285750" indent="-285750">
              <a:buFont typeface="Wingdings" charset="2"/>
              <a:buChar char="§"/>
            </a:pPr>
            <a:r>
              <a:rPr lang="en-US" sz="2000" dirty="0"/>
              <a:t>Increase adherence to lifestyle guidelines</a:t>
            </a:r>
          </a:p>
          <a:p>
            <a:pPr marL="285750" indent="-285750">
              <a:buFont typeface="Wingdings" charset="2"/>
              <a:buChar char="§"/>
            </a:pPr>
            <a:r>
              <a:rPr lang="en-US" sz="2000" dirty="0"/>
              <a:t>Increase appropriate response to heart attack and stroke</a:t>
            </a:r>
          </a:p>
        </p:txBody>
      </p:sp>
      <p:sp>
        <p:nvSpPr>
          <p:cNvPr id="5" name="Content Placeholder 4"/>
          <p:cNvSpPr>
            <a:spLocks noGrp="1"/>
          </p:cNvSpPr>
          <p:nvPr>
            <p:ph idx="1"/>
          </p:nvPr>
        </p:nvSpPr>
        <p:spPr>
          <a:xfrm>
            <a:off x="277228" y="1834413"/>
            <a:ext cx="8422656" cy="1477107"/>
          </a:xfrm>
        </p:spPr>
        <p:txBody>
          <a:bodyPr/>
          <a:lstStyle/>
          <a:p>
            <a:pPr marL="0" indent="0">
              <a:buNone/>
            </a:pPr>
            <a:r>
              <a:rPr lang="en-US" sz="2000" b="1" dirty="0"/>
              <a:t>NIH's mission</a:t>
            </a:r>
            <a:r>
              <a:rPr lang="en-US" sz="2000" dirty="0"/>
              <a:t> is to seek fundamental knowledge about the nature and behavior of living systems and the application of that knowledge to enhance health, lengthen life, and reduce illness and disability.</a:t>
            </a:r>
          </a:p>
        </p:txBody>
      </p:sp>
      <p:sp>
        <p:nvSpPr>
          <p:cNvPr id="2" name="TextBox 1"/>
          <p:cNvSpPr txBox="1"/>
          <p:nvPr/>
        </p:nvSpPr>
        <p:spPr>
          <a:xfrm>
            <a:off x="2068068" y="1258970"/>
            <a:ext cx="4574457" cy="523220"/>
          </a:xfrm>
          <a:prstGeom prst="rect">
            <a:avLst/>
          </a:prstGeom>
          <a:noFill/>
        </p:spPr>
        <p:txBody>
          <a:bodyPr wrap="none" rtlCol="0">
            <a:spAutoFit/>
          </a:bodyPr>
          <a:lstStyle/>
          <a:p>
            <a:pPr algn="ctr"/>
            <a:r>
              <a:rPr lang="en-US" sz="2800" b="1" i="1" dirty="0">
                <a:latin typeface="+mj-lt"/>
                <a:cs typeface="Arial" panose="020B0604020202020204" pitchFamily="34" charset="0"/>
              </a:rPr>
              <a:t>Turning Discovery into Health</a:t>
            </a:r>
          </a:p>
        </p:txBody>
      </p:sp>
      <p:sp>
        <p:nvSpPr>
          <p:cNvPr id="4" name="Title 3"/>
          <p:cNvSpPr>
            <a:spLocks noGrp="1"/>
          </p:cNvSpPr>
          <p:nvPr>
            <p:ph type="title"/>
          </p:nvPr>
        </p:nvSpPr>
        <p:spPr>
          <a:xfrm>
            <a:off x="277228" y="260887"/>
            <a:ext cx="7470648" cy="1066800"/>
          </a:xfrm>
        </p:spPr>
        <p:txBody>
          <a:bodyPr/>
          <a:lstStyle/>
          <a:p>
            <a:r>
              <a:rPr lang="en-US" sz="3000" b="1" dirty="0">
                <a:solidFill>
                  <a:schemeClr val="bg1"/>
                </a:solidFill>
                <a:latin typeface="Verdana" panose="020B0604030504040204" pitchFamily="34" charset="0"/>
                <a:ea typeface="Verdana" panose="020B0604030504040204" pitchFamily="34" charset="0"/>
                <a:cs typeface="Verdana" panose="020B0604030504040204" pitchFamily="34" charset="0"/>
              </a:rPr>
              <a:t>NIH Mission</a:t>
            </a:r>
          </a:p>
        </p:txBody>
      </p:sp>
    </p:spTree>
    <p:extLst>
      <p:ext uri="{BB962C8B-B14F-4D97-AF65-F5344CB8AC3E}">
        <p14:creationId xmlns:p14="http://schemas.microsoft.com/office/powerpoint/2010/main" val="13445775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Logo of the National Heart, Lung, and Blood Institute at the National Institutes of Health" title="Logo of the NHLBI"/>
          <p:cNvPicPr>
            <a:picLocks noChangeAspect="1"/>
          </p:cNvPicPr>
          <p:nvPr/>
        </p:nvPicPr>
        <p:blipFill>
          <a:blip r:embed="rId3"/>
          <a:stretch>
            <a:fillRect/>
          </a:stretch>
        </p:blipFill>
        <p:spPr>
          <a:xfrm>
            <a:off x="6976577" y="6289744"/>
            <a:ext cx="1771184" cy="412949"/>
          </a:xfrm>
          <a:prstGeom prst="rect">
            <a:avLst/>
          </a:prstGeom>
        </p:spPr>
      </p:pic>
      <p:sp>
        <p:nvSpPr>
          <p:cNvPr id="7" name="TextBox 6" descr="Murthy et al. JAMA. 2016; 5:e003934." title="Citation"/>
          <p:cNvSpPr txBox="1"/>
          <p:nvPr/>
        </p:nvSpPr>
        <p:spPr>
          <a:xfrm>
            <a:off x="3588108" y="6363866"/>
            <a:ext cx="3151762" cy="261610"/>
          </a:xfrm>
          <a:prstGeom prst="rect">
            <a:avLst/>
          </a:prstGeom>
          <a:noFill/>
        </p:spPr>
        <p:txBody>
          <a:bodyPr wrap="square" rtlCol="0">
            <a:spAutoFit/>
          </a:bodyPr>
          <a:lstStyle/>
          <a:p>
            <a:pPr algn="ctr"/>
            <a:r>
              <a:rPr lang="en-US" sz="1100" dirty="0"/>
              <a:t>Murthy et al. </a:t>
            </a:r>
            <a:r>
              <a:rPr lang="en-US" sz="1100" i="1" dirty="0"/>
              <a:t>JAMA</a:t>
            </a:r>
            <a:r>
              <a:rPr lang="en-US" sz="1100" dirty="0"/>
              <a:t>. 2016; 5:e003934.</a:t>
            </a:r>
          </a:p>
        </p:txBody>
      </p:sp>
      <p:sp>
        <p:nvSpPr>
          <p:cNvPr id="8" name="TextBox 7" descr="Risk emerges early. High blood cholesterol in early adulthood, if untreated, predicts worse outcomes later in life. Focus on diet, body weight and maintenance of physical activity are important early in life.&#10;&#10;HP2020 Goal: Increase overall cardiovascular health in the U.S. population.&#10;" title="HP 2020 Goal"/>
          <p:cNvSpPr txBox="1"/>
          <p:nvPr/>
        </p:nvSpPr>
        <p:spPr>
          <a:xfrm>
            <a:off x="266154" y="4527668"/>
            <a:ext cx="8620695" cy="1369606"/>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buClr>
                <a:schemeClr val="bg1"/>
              </a:buClr>
            </a:pPr>
            <a:r>
              <a:rPr lang="en-US" dirty="0">
                <a:latin typeface="Arial" charset="0"/>
                <a:ea typeface="Arial" charset="0"/>
                <a:cs typeface="Arial" charset="0"/>
              </a:rPr>
              <a:t>Risk emerges early. High blood cholesterol in early adulthood, if untreated, predicts worse outcomes later in life. Focus on diet, body weight and maintenance of physical activity are important early in life.</a:t>
            </a:r>
          </a:p>
          <a:p>
            <a:pPr algn="ctr">
              <a:buClr>
                <a:schemeClr val="bg1"/>
              </a:buClr>
            </a:pPr>
            <a:endParaRPr lang="en-US" sz="1100" dirty="0">
              <a:latin typeface="Arial" charset="0"/>
              <a:ea typeface="Arial" charset="0"/>
              <a:cs typeface="Arial" charset="0"/>
            </a:endParaRPr>
          </a:p>
          <a:p>
            <a:pPr algn="ctr">
              <a:buClr>
                <a:schemeClr val="bg1"/>
              </a:buClr>
            </a:pPr>
            <a:r>
              <a:rPr lang="en-US" i="1" dirty="0">
                <a:latin typeface="Arial" charset="0"/>
                <a:ea typeface="Arial" charset="0"/>
                <a:cs typeface="Arial" charset="0"/>
              </a:rPr>
              <a:t>HP2020 Goal: Increase overall cardiovascular health in the U.S. population.</a:t>
            </a:r>
          </a:p>
        </p:txBody>
      </p:sp>
      <p:graphicFrame>
        <p:nvGraphicFramePr>
          <p:cNvPr id="11" name="Table 10" descr="Box lists the following Heart Disease and Stroke Risk Factors: High Blood Pressure, Cigarette Smoking, High Blood Cholesterol, Overweight/Obesity, Physical Inactivity, Diabetes, Family History, and Age" title="Heart Disease and Stroke Risk Factors"/>
          <p:cNvGraphicFramePr>
            <a:graphicFrameLocks noGrp="1"/>
          </p:cNvGraphicFramePr>
          <p:nvPr>
            <p:extLst>
              <p:ext uri="{D42A27DB-BD31-4B8C-83A1-F6EECF244321}">
                <p14:modId xmlns:p14="http://schemas.microsoft.com/office/powerpoint/2010/main" val="2133616067"/>
              </p:ext>
            </p:extLst>
          </p:nvPr>
        </p:nvGraphicFramePr>
        <p:xfrm>
          <a:off x="6445230" y="1197991"/>
          <a:ext cx="2364129" cy="2956560"/>
        </p:xfrm>
        <a:graphic>
          <a:graphicData uri="http://schemas.openxmlformats.org/drawingml/2006/table">
            <a:tbl>
              <a:tblPr firstRow="1" bandRow="1">
                <a:tableStyleId>{72833802-FEF1-4C79-8D5D-14CF1EAF98D9}</a:tableStyleId>
              </a:tblPr>
              <a:tblGrid>
                <a:gridCol w="2364129">
                  <a:extLst>
                    <a:ext uri="{9D8B030D-6E8A-4147-A177-3AD203B41FA5}">
                      <a16:colId xmlns:a16="http://schemas.microsoft.com/office/drawing/2014/main" xmlns="" val="20000"/>
                    </a:ext>
                  </a:extLst>
                </a:gridCol>
              </a:tblGrid>
              <a:tr h="283853">
                <a:tc>
                  <a:txBody>
                    <a:bodyPr/>
                    <a:lstStyle/>
                    <a:p>
                      <a:pPr algn="ctr"/>
                      <a:r>
                        <a:rPr lang="en-US" sz="1400" dirty="0"/>
                        <a:t>Heart Disease</a:t>
                      </a:r>
                      <a:r>
                        <a:rPr lang="en-US" sz="1400" baseline="0" dirty="0"/>
                        <a:t> and Stroke </a:t>
                      </a:r>
                      <a:r>
                        <a:rPr lang="en-US" sz="1400" dirty="0"/>
                        <a:t>Risk Factors</a:t>
                      </a:r>
                    </a:p>
                  </a:txBody>
                  <a:tcPr>
                    <a:solidFill>
                      <a:srgbClr val="CC0000"/>
                    </a:solidFill>
                  </a:tcPr>
                </a:tc>
                <a:extLst>
                  <a:ext uri="{0D108BD9-81ED-4DB2-BD59-A6C34878D82A}">
                    <a16:rowId xmlns:a16="http://schemas.microsoft.com/office/drawing/2014/main" xmlns="" val="10004"/>
                  </a:ext>
                </a:extLst>
              </a:tr>
              <a:tr h="28385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High blood pressure</a:t>
                      </a:r>
                    </a:p>
                  </a:txBody>
                  <a:tcPr/>
                </a:tc>
                <a:extLst>
                  <a:ext uri="{0D108BD9-81ED-4DB2-BD59-A6C34878D82A}">
                    <a16:rowId xmlns:a16="http://schemas.microsoft.com/office/drawing/2014/main" xmlns="" val="10000"/>
                  </a:ext>
                </a:extLst>
              </a:tr>
              <a:tr h="283853">
                <a:tc>
                  <a:txBody>
                    <a:bodyPr/>
                    <a:lstStyle/>
                    <a:p>
                      <a:r>
                        <a:rPr lang="en-US" sz="1400" dirty="0"/>
                        <a:t>Smoking</a:t>
                      </a:r>
                    </a:p>
                  </a:txBody>
                  <a:tcPr/>
                </a:tc>
                <a:extLst>
                  <a:ext uri="{0D108BD9-81ED-4DB2-BD59-A6C34878D82A}">
                    <a16:rowId xmlns:a16="http://schemas.microsoft.com/office/drawing/2014/main" xmlns="" val="10001"/>
                  </a:ext>
                </a:extLst>
              </a:tr>
              <a:tr h="283853">
                <a:tc>
                  <a:txBody>
                    <a:bodyPr/>
                    <a:lstStyle/>
                    <a:p>
                      <a:r>
                        <a:rPr lang="en-US" sz="1400" dirty="0"/>
                        <a:t>High blood cholesterol</a:t>
                      </a:r>
                    </a:p>
                  </a:txBody>
                  <a:tcPr/>
                </a:tc>
                <a:extLst>
                  <a:ext uri="{0D108BD9-81ED-4DB2-BD59-A6C34878D82A}">
                    <a16:rowId xmlns:a16="http://schemas.microsoft.com/office/drawing/2014/main" xmlns="" val="10002"/>
                  </a:ext>
                </a:extLst>
              </a:tr>
              <a:tr h="283853">
                <a:tc>
                  <a:txBody>
                    <a:bodyPr/>
                    <a:lstStyle/>
                    <a:p>
                      <a:r>
                        <a:rPr lang="en-US" sz="1400" dirty="0"/>
                        <a:t>Overweight/Obesity</a:t>
                      </a:r>
                    </a:p>
                  </a:txBody>
                  <a:tcPr/>
                </a:tc>
                <a:extLst>
                  <a:ext uri="{0D108BD9-81ED-4DB2-BD59-A6C34878D82A}">
                    <a16:rowId xmlns:a16="http://schemas.microsoft.com/office/drawing/2014/main" xmlns="" val="10003"/>
                  </a:ext>
                </a:extLst>
              </a:tr>
              <a:tr h="283853">
                <a:tc>
                  <a:txBody>
                    <a:bodyPr/>
                    <a:lstStyle/>
                    <a:p>
                      <a:r>
                        <a:rPr lang="en-US" sz="1400" dirty="0"/>
                        <a:t>Physical inactivity</a:t>
                      </a:r>
                    </a:p>
                  </a:txBody>
                  <a:tcPr/>
                </a:tc>
                <a:extLst>
                  <a:ext uri="{0D108BD9-81ED-4DB2-BD59-A6C34878D82A}">
                    <a16:rowId xmlns:a16="http://schemas.microsoft.com/office/drawing/2014/main" xmlns="" val="10005"/>
                  </a:ext>
                </a:extLst>
              </a:tr>
              <a:tr h="283853">
                <a:tc>
                  <a:txBody>
                    <a:bodyPr/>
                    <a:lstStyle/>
                    <a:p>
                      <a:r>
                        <a:rPr lang="en-US" sz="1400" dirty="0"/>
                        <a:t>Diabetes</a:t>
                      </a:r>
                    </a:p>
                  </a:txBody>
                  <a:tcPr/>
                </a:tc>
                <a:extLst>
                  <a:ext uri="{0D108BD9-81ED-4DB2-BD59-A6C34878D82A}">
                    <a16:rowId xmlns:a16="http://schemas.microsoft.com/office/drawing/2014/main" xmlns="" val="10006"/>
                  </a:ext>
                </a:extLst>
              </a:tr>
              <a:tr h="283853">
                <a:tc>
                  <a:txBody>
                    <a:bodyPr/>
                    <a:lstStyle/>
                    <a:p>
                      <a:r>
                        <a:rPr lang="en-US" sz="1400" dirty="0"/>
                        <a:t>Family history</a:t>
                      </a:r>
                    </a:p>
                  </a:txBody>
                  <a:tcPr/>
                </a:tc>
                <a:extLst>
                  <a:ext uri="{0D108BD9-81ED-4DB2-BD59-A6C34878D82A}">
                    <a16:rowId xmlns:a16="http://schemas.microsoft.com/office/drawing/2014/main" xmlns="" val="10007"/>
                  </a:ext>
                </a:extLst>
              </a:tr>
              <a:tr h="283853">
                <a:tc>
                  <a:txBody>
                    <a:bodyPr/>
                    <a:lstStyle/>
                    <a:p>
                      <a:r>
                        <a:rPr lang="en-US" sz="1400" dirty="0"/>
                        <a:t>Age</a:t>
                      </a:r>
                    </a:p>
                  </a:txBody>
                  <a:tcPr/>
                </a:tc>
                <a:extLst>
                  <a:ext uri="{0D108BD9-81ED-4DB2-BD59-A6C34878D82A}">
                    <a16:rowId xmlns:a16="http://schemas.microsoft.com/office/drawing/2014/main" xmlns="" val="10008"/>
                  </a:ext>
                </a:extLst>
              </a:tr>
            </a:tbl>
          </a:graphicData>
        </a:graphic>
      </p:graphicFrame>
      <p:pic>
        <p:nvPicPr>
          <p:cNvPr id="6" name="Picture 5" descr="Y-axis is metabollic score and X-axis is age.  Graph shows that while all risks increase with age, as age increases, outcomes are poorest for those with high-worsening metabollic scores, followed by intermediate-worsening,  high-stable, low-worsening, intermediate stable, and low-stable metabollic scores." title="Graph of cardiovascular risk"/>
          <p:cNvPicPr>
            <a:picLocks noChangeAspect="1"/>
          </p:cNvPicPr>
          <p:nvPr/>
        </p:nvPicPr>
        <p:blipFill rotWithShape="1">
          <a:blip r:embed="rId4"/>
          <a:srcRect r="23383"/>
          <a:stretch/>
        </p:blipFill>
        <p:spPr>
          <a:xfrm>
            <a:off x="2776059" y="1197991"/>
            <a:ext cx="3185574" cy="3189810"/>
          </a:xfrm>
          <a:prstGeom prst="rect">
            <a:avLst/>
          </a:prstGeom>
        </p:spPr>
      </p:pic>
      <p:pic>
        <p:nvPicPr>
          <p:cNvPr id="9" name="Picture 8" descr="Image of color code for the 6 lines on the graph: Peach= high-worsening metabollic score; yellow=high-stable metabollic score; green= intermediate-worsening metabollic score; teal=intermediate-stable metabollic sscore; blue= low-worsening metabollic score; and pink= low-stable metabollic score." title="Key for the Graph"/>
          <p:cNvPicPr>
            <a:picLocks noChangeAspect="1"/>
          </p:cNvPicPr>
          <p:nvPr/>
        </p:nvPicPr>
        <p:blipFill rotWithShape="1">
          <a:blip r:embed="rId4"/>
          <a:srcRect l="76143" t="29888" b="37171"/>
          <a:stretch/>
        </p:blipFill>
        <p:spPr>
          <a:xfrm>
            <a:off x="1081311" y="1783446"/>
            <a:ext cx="1234671" cy="1928356"/>
          </a:xfrm>
          <a:prstGeom prst="rect">
            <a:avLst/>
          </a:prstGeom>
          <a:ln>
            <a:solidFill>
              <a:schemeClr val="bg1">
                <a:lumMod val="75000"/>
              </a:schemeClr>
            </a:solidFill>
          </a:ln>
        </p:spPr>
      </p:pic>
      <p:sp>
        <p:nvSpPr>
          <p:cNvPr id="3" name="Title 2"/>
          <p:cNvSpPr>
            <a:spLocks noGrp="1"/>
          </p:cNvSpPr>
          <p:nvPr>
            <p:ph type="title"/>
          </p:nvPr>
        </p:nvSpPr>
        <p:spPr>
          <a:xfrm>
            <a:off x="375920" y="163467"/>
            <a:ext cx="8510929" cy="846137"/>
          </a:xfrm>
          <a:solidFill>
            <a:srgbClr val="295381"/>
          </a:solidFill>
        </p:spPr>
        <p:txBody>
          <a:bodyPr/>
          <a:lstStyle/>
          <a:p>
            <a:pPr algn="l"/>
            <a:r>
              <a:rPr lang="en-US" sz="2200" b="1" dirty="0">
                <a:solidFill>
                  <a:schemeClr val="bg1"/>
                </a:solidFill>
                <a:latin typeface="Verdana" panose="020B0604030504040204" pitchFamily="34" charset="0"/>
                <a:ea typeface="Verdana" panose="020B0604030504040204" pitchFamily="34" charset="0"/>
                <a:cs typeface="Verdana" panose="020B0604030504040204" pitchFamily="34" charset="0"/>
              </a:rPr>
              <a:t>The Myth: CVD is a Disease of Elderly Men</a:t>
            </a:r>
            <a:br>
              <a:rPr lang="en-US" sz="22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200" b="1" dirty="0">
                <a:solidFill>
                  <a:schemeClr val="bg1"/>
                </a:solidFill>
                <a:latin typeface="Verdana" panose="020B0604030504040204" pitchFamily="34" charset="0"/>
                <a:ea typeface="Verdana" panose="020B0604030504040204" pitchFamily="34" charset="0"/>
                <a:cs typeface="Verdana" panose="020B0604030504040204" pitchFamily="34" charset="0"/>
              </a:rPr>
              <a:t>The Science: CVD Risk Emerges Early in Life</a:t>
            </a:r>
          </a:p>
        </p:txBody>
      </p:sp>
    </p:spTree>
    <p:extLst>
      <p:ext uri="{BB962C8B-B14F-4D97-AF65-F5344CB8AC3E}">
        <p14:creationId xmlns:p14="http://schemas.microsoft.com/office/powerpoint/2010/main" val="22009321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Logo of the National Heart, Lung, and Blood Institute at the National Institutes of Health" title="Logo of NHLBI, NIH"/>
          <p:cNvPicPr>
            <a:picLocks noChangeAspect="1"/>
          </p:cNvPicPr>
          <p:nvPr/>
        </p:nvPicPr>
        <p:blipFill>
          <a:blip r:embed="rId3"/>
          <a:stretch>
            <a:fillRect/>
          </a:stretch>
        </p:blipFill>
        <p:spPr>
          <a:xfrm>
            <a:off x="6976577" y="6289744"/>
            <a:ext cx="1771184" cy="412949"/>
          </a:xfrm>
          <a:prstGeom prst="rect">
            <a:avLst/>
          </a:prstGeom>
        </p:spPr>
      </p:pic>
      <p:sp>
        <p:nvSpPr>
          <p:cNvPr id="16" name="Rectangle 15" descr="Benjamin E et al. Circulation. 2017;135:00&#10;" title="Citation"/>
          <p:cNvSpPr/>
          <p:nvPr/>
        </p:nvSpPr>
        <p:spPr>
          <a:xfrm>
            <a:off x="3887234" y="6371561"/>
            <a:ext cx="2818400" cy="261610"/>
          </a:xfrm>
          <a:prstGeom prst="rect">
            <a:avLst/>
          </a:prstGeom>
        </p:spPr>
        <p:txBody>
          <a:bodyPr wrap="none">
            <a:spAutoFit/>
          </a:bodyPr>
          <a:lstStyle/>
          <a:p>
            <a:r>
              <a:rPr lang="fi-FI" sz="1100" dirty="0">
                <a:latin typeface="Arial" charset="0"/>
                <a:ea typeface="Arial" charset="0"/>
                <a:cs typeface="Arial" charset="0"/>
              </a:rPr>
              <a:t>Benjamin E et al. </a:t>
            </a:r>
            <a:r>
              <a:rPr lang="fi-FI" sz="1100" i="1" dirty="0" err="1">
                <a:latin typeface="Arial" charset="0"/>
                <a:ea typeface="Arial" charset="0"/>
                <a:cs typeface="Arial" charset="0"/>
              </a:rPr>
              <a:t>Circulation</a:t>
            </a:r>
            <a:r>
              <a:rPr lang="fi-FI" sz="1100" dirty="0">
                <a:latin typeface="Arial" charset="0"/>
                <a:ea typeface="Arial" charset="0"/>
                <a:cs typeface="Arial" charset="0"/>
              </a:rPr>
              <a:t>. 2017;135:00</a:t>
            </a:r>
            <a:endParaRPr lang="fi-FI" sz="1100" dirty="0">
              <a:effectLst/>
              <a:latin typeface="Arial" charset="0"/>
              <a:ea typeface="Arial" charset="0"/>
              <a:cs typeface="Arial" charset="0"/>
            </a:endParaRPr>
          </a:p>
        </p:txBody>
      </p:sp>
      <p:sp>
        <p:nvSpPr>
          <p:cNvPr id="13" name="TextBox 12" descr="Text box contains: A randomized trial of intensive versus standard blood pressure control: Target SBP &lt;120 mmHg for CVD prevention&#10;" title="Text Box"/>
          <p:cNvSpPr txBox="1"/>
          <p:nvPr/>
        </p:nvSpPr>
        <p:spPr>
          <a:xfrm>
            <a:off x="1986084" y="5327814"/>
            <a:ext cx="7049427" cy="646331"/>
          </a:xfrm>
          <a:prstGeom prst="rect">
            <a:avLst/>
          </a:prstGeom>
          <a:solidFill>
            <a:srgbClr val="C00000"/>
          </a:solidFill>
        </p:spPr>
        <p:txBody>
          <a:bodyPr wrap="square" rtlCol="0">
            <a:spAutoFit/>
          </a:bodyPr>
          <a:lstStyle/>
          <a:p>
            <a:pPr algn="ctr"/>
            <a:r>
              <a:rPr lang="en-US" dirty="0">
                <a:solidFill>
                  <a:schemeClr val="bg1"/>
                </a:solidFill>
                <a:latin typeface="Arial" charset="0"/>
                <a:ea typeface="Arial" charset="0"/>
                <a:cs typeface="Arial" charset="0"/>
              </a:rPr>
              <a:t>A randomized trial of intensive versus standard blood pressure control: Target SBP &lt;120 mmHg for CVD prevention</a:t>
            </a:r>
          </a:p>
        </p:txBody>
      </p:sp>
      <p:pic>
        <p:nvPicPr>
          <p:cNvPr id="12" name="Picture 4" descr="Logo for SPRINT trial. A randomized trial of intensive versus standard blood pressure control: Target SBP &lt;120 mmHg for CVD prevention&#10;" title="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124" y="5327814"/>
            <a:ext cx="1806587" cy="644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60124" y="1459193"/>
            <a:ext cx="3291816" cy="3185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342900" indent="-342900">
              <a:buFont typeface="Wingdings" charset="2"/>
              <a:buChar char="§"/>
            </a:pPr>
            <a:r>
              <a:rPr lang="en-US" dirty="0">
                <a:latin typeface="Arial" charset="0"/>
                <a:ea typeface="Arial" charset="0"/>
                <a:cs typeface="Arial" charset="0"/>
              </a:rPr>
              <a:t>Leading risk factor for heart disease and stroke</a:t>
            </a:r>
          </a:p>
          <a:p>
            <a:pPr marL="342900" indent="-342900">
              <a:buFont typeface="Wingdings" charset="2"/>
              <a:buChar char="§"/>
            </a:pPr>
            <a:r>
              <a:rPr lang="en-US" dirty="0">
                <a:latin typeface="Arial" charset="0"/>
                <a:ea typeface="Arial" charset="0"/>
                <a:cs typeface="Arial" charset="0"/>
              </a:rPr>
              <a:t>Present in 34% of adults</a:t>
            </a:r>
          </a:p>
          <a:p>
            <a:pPr marL="342900" indent="-342900">
              <a:buFont typeface="Wingdings" charset="2"/>
              <a:buChar char="§"/>
            </a:pPr>
            <a:r>
              <a:rPr lang="en-US" dirty="0">
                <a:latin typeface="Arial" charset="0"/>
                <a:ea typeface="Arial" charset="0"/>
                <a:cs typeface="Arial" charset="0"/>
              </a:rPr>
              <a:t>Present in almost 50% of African Americans</a:t>
            </a:r>
          </a:p>
          <a:p>
            <a:pPr algn="ctr"/>
            <a:endParaRPr lang="en-US" sz="1050" dirty="0">
              <a:latin typeface="Arial" charset="0"/>
              <a:ea typeface="Arial" charset="0"/>
              <a:cs typeface="Arial" charset="0"/>
            </a:endParaRPr>
          </a:p>
          <a:p>
            <a:pPr algn="ctr"/>
            <a:r>
              <a:rPr lang="en-US" dirty="0">
                <a:latin typeface="Arial" charset="0"/>
                <a:ea typeface="Arial" charset="0"/>
                <a:cs typeface="Arial" charset="0"/>
              </a:rPr>
              <a:t>Only ~50% have their high blood pressure controlled.</a:t>
            </a:r>
          </a:p>
          <a:p>
            <a:pPr lvl="1"/>
            <a:endParaRPr lang="en-US" sz="1050" dirty="0">
              <a:latin typeface="Arial" charset="0"/>
              <a:ea typeface="Arial" charset="0"/>
              <a:cs typeface="Arial" charset="0"/>
            </a:endParaRPr>
          </a:p>
          <a:p>
            <a:pPr algn="ctr"/>
            <a:r>
              <a:rPr lang="en-US" i="1" dirty="0">
                <a:latin typeface="Arial" charset="0"/>
                <a:ea typeface="Arial" charset="0"/>
                <a:cs typeface="Arial" charset="0"/>
              </a:rPr>
              <a:t>HP2020 Goal: Increase measurement and awareness of blood pressure</a:t>
            </a:r>
          </a:p>
        </p:txBody>
      </p:sp>
      <p:pic>
        <p:nvPicPr>
          <p:cNvPr id="9" name="Picture 8" descr="Y-axis measures percent of population with High Blood Pressure; X-axis measures the three variables (Awareness, treatment, and control), each by age group (20 -39; 40 -59; and 60 and older).&#10;Graph shows that awareness and treatment increases with increased age, but control is best in the 40 - 59 age group (58.3% controlled), followed by the 60 and older group (54% controlled); and then the 20 -39 age group (40.1% controlled)." title="Graph of Population Measures of Hypertension"/>
          <p:cNvPicPr>
            <a:picLocks noChangeAspect="1"/>
          </p:cNvPicPr>
          <p:nvPr/>
        </p:nvPicPr>
        <p:blipFill rotWithShape="1">
          <a:blip r:embed="rId5">
            <a:extLst>
              <a:ext uri="{28A0092B-C50C-407E-A947-70E740481C1C}">
                <a14:useLocalDpi xmlns:a14="http://schemas.microsoft.com/office/drawing/2010/main" val="0"/>
              </a:ext>
            </a:extLst>
          </a:blip>
          <a:srcRect l="-2" t="-36" b="-42"/>
          <a:stretch/>
        </p:blipFill>
        <p:spPr>
          <a:xfrm>
            <a:off x="3490994" y="1161752"/>
            <a:ext cx="5672380" cy="4200041"/>
          </a:xfrm>
          <a:prstGeom prst="rect">
            <a:avLst/>
          </a:prstGeom>
        </p:spPr>
      </p:pic>
      <p:sp>
        <p:nvSpPr>
          <p:cNvPr id="2" name="Title 1"/>
          <p:cNvSpPr>
            <a:spLocks noGrp="1"/>
          </p:cNvSpPr>
          <p:nvPr>
            <p:ph type="title"/>
          </p:nvPr>
        </p:nvSpPr>
        <p:spPr>
          <a:xfrm>
            <a:off x="495946" y="142239"/>
            <a:ext cx="7470648" cy="961879"/>
          </a:xfrm>
        </p:spPr>
        <p:txBody>
          <a:bodyPr/>
          <a:lstStyle/>
          <a:p>
            <a:pPr algn="l"/>
            <a:r>
              <a:rPr lang="en-US" sz="2300" b="1" dirty="0">
                <a:solidFill>
                  <a:schemeClr val="bg1"/>
                </a:solidFill>
                <a:latin typeface="Verdana" panose="020B0604030504040204" pitchFamily="34" charset="0"/>
                <a:ea typeface="Verdana" panose="020B0604030504040204" pitchFamily="34" charset="0"/>
                <a:cs typeface="Verdana" panose="020B0604030504040204" pitchFamily="34" charset="0"/>
              </a:rPr>
              <a:t>High Blood Pressure: Unfinished                                            Business and New Opportunities to Seize</a:t>
            </a:r>
          </a:p>
        </p:txBody>
      </p:sp>
    </p:spTree>
    <p:extLst>
      <p:ext uri="{BB962C8B-B14F-4D97-AF65-F5344CB8AC3E}">
        <p14:creationId xmlns:p14="http://schemas.microsoft.com/office/powerpoint/2010/main" val="6820023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Logo of the National Heart, Lung, and Blood Institute at the National Institutes of Health" title="Logo of NHLBI"/>
          <p:cNvPicPr>
            <a:picLocks noChangeAspect="1"/>
          </p:cNvPicPr>
          <p:nvPr/>
        </p:nvPicPr>
        <p:blipFill>
          <a:blip r:embed="rId3"/>
          <a:stretch>
            <a:fillRect/>
          </a:stretch>
        </p:blipFill>
        <p:spPr>
          <a:xfrm>
            <a:off x="6976577" y="6289744"/>
            <a:ext cx="1771184" cy="412949"/>
          </a:xfrm>
          <a:prstGeom prst="rect">
            <a:avLst/>
          </a:prstGeom>
        </p:spPr>
      </p:pic>
      <p:sp>
        <p:nvSpPr>
          <p:cNvPr id="4" name="TextBox 3"/>
          <p:cNvSpPr txBox="1"/>
          <p:nvPr/>
        </p:nvSpPr>
        <p:spPr>
          <a:xfrm>
            <a:off x="1509402" y="5739158"/>
            <a:ext cx="1872760" cy="276999"/>
          </a:xfrm>
          <a:prstGeom prst="rect">
            <a:avLst/>
          </a:prstGeom>
          <a:noFill/>
        </p:spPr>
        <p:txBody>
          <a:bodyPr wrap="square" rtlCol="0">
            <a:spAutoFit/>
          </a:bodyPr>
          <a:lstStyle/>
          <a:p>
            <a:r>
              <a:rPr lang="en-US" sz="1200" i="1" dirty="0">
                <a:latin typeface="Calibri" panose="020F0502020204030204" pitchFamily="34" charset="0"/>
              </a:rPr>
              <a:t>JAMA</a:t>
            </a:r>
            <a:r>
              <a:rPr lang="en-US" sz="1200" dirty="0">
                <a:latin typeface="Calibri" panose="020F0502020204030204" pitchFamily="34" charset="0"/>
              </a:rPr>
              <a:t>. 2013;310(1):46-56</a:t>
            </a:r>
          </a:p>
        </p:txBody>
      </p:sp>
      <p:sp>
        <p:nvSpPr>
          <p:cNvPr id="8" name="TextBox 7"/>
          <p:cNvSpPr txBox="1"/>
          <p:nvPr/>
        </p:nvSpPr>
        <p:spPr>
          <a:xfrm>
            <a:off x="4726984" y="3528046"/>
            <a:ext cx="4249172" cy="2200602"/>
          </a:xfrm>
          <a:prstGeom prst="rect">
            <a:avLst/>
          </a:prstGeom>
          <a:solidFill>
            <a:schemeClr val="accent3">
              <a:lumMod val="75000"/>
            </a:schemeClr>
          </a:solidFill>
          <a:ln>
            <a:solidFill>
              <a:srgbClr val="1A7B9B"/>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Compared to usual care, </a:t>
            </a:r>
            <a:r>
              <a:rPr lang="en-US" b="1" dirty="0">
                <a:solidFill>
                  <a:schemeClr val="bg1"/>
                </a:solidFill>
                <a:latin typeface="Arial" panose="020B0604020202020204" pitchFamily="34" charset="0"/>
                <a:cs typeface="Arial" panose="020B0604020202020204" pitchFamily="34" charset="0"/>
              </a:rPr>
              <a:t>telephone monitoring and pharmacist case management </a:t>
            </a:r>
            <a:r>
              <a:rPr lang="en-US" dirty="0">
                <a:solidFill>
                  <a:schemeClr val="bg1"/>
                </a:solidFill>
                <a:latin typeface="Arial" panose="020B0604020202020204" pitchFamily="34" charset="0"/>
                <a:cs typeface="Arial" panose="020B0604020202020204" pitchFamily="34" charset="0"/>
              </a:rPr>
              <a:t>resulted </a:t>
            </a:r>
            <a:r>
              <a:rPr lang="en-US" b="1" dirty="0">
                <a:solidFill>
                  <a:schemeClr val="bg1"/>
                </a:solidFill>
                <a:latin typeface="Arial" panose="020B0604020202020204" pitchFamily="34" charset="0"/>
                <a:cs typeface="Arial" panose="020B0604020202020204" pitchFamily="34" charset="0"/>
              </a:rPr>
              <a:t>in better blood pressure control</a:t>
            </a:r>
            <a:r>
              <a:rPr lang="en-US" dirty="0">
                <a:solidFill>
                  <a:schemeClr val="bg1"/>
                </a:solidFill>
                <a:latin typeface="Arial" panose="020B0604020202020204" pitchFamily="34" charset="0"/>
                <a:cs typeface="Arial" panose="020B0604020202020204" pitchFamily="34" charset="0"/>
              </a:rPr>
              <a:t> during the intervention and afterwards.</a:t>
            </a:r>
          </a:p>
          <a:p>
            <a:pPr algn="ctr"/>
            <a:endParaRPr lang="en-US" sz="1100" dirty="0">
              <a:solidFill>
                <a:schemeClr val="bg1"/>
              </a:solidFill>
              <a:latin typeface="Arial" panose="020B0604020202020204" pitchFamily="34" charset="0"/>
              <a:cs typeface="Arial" panose="020B0604020202020204" pitchFamily="34" charset="0"/>
            </a:endParaRPr>
          </a:p>
          <a:p>
            <a:pPr algn="ctr"/>
            <a:r>
              <a:rPr lang="en-US" i="1" dirty="0">
                <a:solidFill>
                  <a:schemeClr val="bg1"/>
                </a:solidFill>
                <a:latin typeface="Arial" panose="020B0604020202020204" pitchFamily="34" charset="0"/>
                <a:cs typeface="Arial" panose="020B0604020202020204" pitchFamily="34" charset="0"/>
              </a:rPr>
              <a:t>HP2020 Goal: Reduce the proportion of adults with high blood pressure.</a:t>
            </a:r>
          </a:p>
        </p:txBody>
      </p:sp>
      <p:pic>
        <p:nvPicPr>
          <p:cNvPr id="2052" name="Picture 4" descr="http://www.patientresource.com/userfiles/image/talkingwithpharm.jpg&#10;&#10;Image shows a patient having a discussion with a pharmacist." title="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1504" y="1228062"/>
            <a:ext cx="1905000" cy="22288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Chart 8" descr="The image shows that in the Hyperlink Study, telemonitoring resulted in increased percentage of patients with controlled blood pressure when compared to those receiving usual care." title="Hyperlink Study"/>
          <p:cNvGraphicFramePr/>
          <p:nvPr>
            <p:extLst>
              <p:ext uri="{D42A27DB-BD31-4B8C-83A1-F6EECF244321}">
                <p14:modId xmlns:p14="http://schemas.microsoft.com/office/powerpoint/2010/main" val="1786161794"/>
              </p:ext>
            </p:extLst>
          </p:nvPr>
        </p:nvGraphicFramePr>
        <p:xfrm>
          <a:off x="237073" y="2058223"/>
          <a:ext cx="4250249" cy="3670425"/>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1"/>
          <p:cNvSpPr txBox="1"/>
          <p:nvPr/>
        </p:nvSpPr>
        <p:spPr>
          <a:xfrm>
            <a:off x="807545" y="1418319"/>
            <a:ext cx="3276475" cy="461665"/>
          </a:xfrm>
          <a:prstGeom prst="rect">
            <a:avLst/>
          </a:prstGeom>
          <a:solidFill>
            <a:schemeClr val="accent3">
              <a:lumMod val="75000"/>
            </a:schemeClr>
          </a:solidFill>
          <a:ln>
            <a:solidFill>
              <a:srgbClr val="1A7B9B"/>
            </a:solidFill>
          </a:ln>
        </p:spPr>
        <p:txBody>
          <a:bodyPr wrap="square" rtlCol="0">
            <a:spAutoFit/>
          </a:bodyPr>
          <a:lstStyle/>
          <a:p>
            <a:pPr algn="ctr"/>
            <a:r>
              <a:rPr lang="en-US" sz="2400" b="1" dirty="0">
                <a:solidFill>
                  <a:schemeClr val="bg1"/>
                </a:solidFill>
                <a:latin typeface="+mj-lt"/>
              </a:rPr>
              <a:t>The </a:t>
            </a:r>
            <a:r>
              <a:rPr lang="en-US" sz="2400" b="1" dirty="0" err="1">
                <a:solidFill>
                  <a:schemeClr val="bg1"/>
                </a:solidFill>
                <a:latin typeface="+mj-lt"/>
              </a:rPr>
              <a:t>HyperLink</a:t>
            </a:r>
            <a:r>
              <a:rPr lang="en-US" sz="2400" b="1" dirty="0">
                <a:solidFill>
                  <a:schemeClr val="bg1"/>
                </a:solidFill>
                <a:latin typeface="+mj-lt"/>
              </a:rPr>
              <a:t> Study</a:t>
            </a:r>
          </a:p>
        </p:txBody>
      </p:sp>
      <p:sp>
        <p:nvSpPr>
          <p:cNvPr id="3" name="Title 2"/>
          <p:cNvSpPr>
            <a:spLocks noGrp="1"/>
          </p:cNvSpPr>
          <p:nvPr>
            <p:ph type="title"/>
          </p:nvPr>
        </p:nvSpPr>
        <p:spPr>
          <a:xfrm>
            <a:off x="690880" y="81279"/>
            <a:ext cx="6677581" cy="934203"/>
          </a:xfrm>
        </p:spPr>
        <p:txBody>
          <a:bodyPr/>
          <a:lstStyle/>
          <a:p>
            <a:pPr algn="l"/>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What are innovative strategies to improve HBP control? </a:t>
            </a:r>
            <a:endParaRPr lang="en-US" sz="2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tangle 1"/>
          <p:cNvSpPr/>
          <p:nvPr/>
        </p:nvSpPr>
        <p:spPr>
          <a:xfrm>
            <a:off x="8770010" y="6519512"/>
            <a:ext cx="367408" cy="307777"/>
          </a:xfrm>
          <a:prstGeom prst="rect">
            <a:avLst/>
          </a:prstGeom>
        </p:spPr>
        <p:txBody>
          <a:bodyPr wrap="none">
            <a:spAutoFit/>
          </a:bodyPr>
          <a:lstStyle/>
          <a:p>
            <a:r>
              <a:rPr lang="en-US" sz="1400" dirty="0" smtClean="0"/>
              <a:t>39</a:t>
            </a:r>
          </a:p>
        </p:txBody>
      </p:sp>
    </p:spTree>
    <p:extLst>
      <p:ext uri="{BB962C8B-B14F-4D97-AF65-F5344CB8AC3E}">
        <p14:creationId xmlns:p14="http://schemas.microsoft.com/office/powerpoint/2010/main" val="33098707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8"/>
          </p:nvPr>
        </p:nvSpPr>
        <p:spPr/>
        <p:txBody>
          <a:bodyPr/>
          <a:lstStyle/>
          <a:p>
            <a:fld id="{7391EDBC-5481-E248-9D04-B6CCC7FAB9E3}" type="slidenum">
              <a:rPr lang="en-US" smtClean="0">
                <a:solidFill>
                  <a:prstClr val="black"/>
                </a:solidFill>
              </a:rPr>
              <a:pPr/>
              <a:t>4</a:t>
            </a:fld>
            <a:endParaRPr lang="en-US" dirty="0">
              <a:solidFill>
                <a:prstClr val="black"/>
              </a:solidFill>
            </a:endParaRPr>
          </a:p>
        </p:txBody>
      </p:sp>
      <p:sp>
        <p:nvSpPr>
          <p:cNvPr id="6" name="Picture Placeholder 5" descr="Partner organization logo"/>
          <p:cNvSpPr>
            <a:spLocks noGrp="1"/>
          </p:cNvSpPr>
          <p:nvPr>
            <p:ph type="pic" sz="quarter" idx="21"/>
          </p:nvPr>
        </p:nvSpPr>
        <p:spPr/>
      </p:sp>
      <p:sp>
        <p:nvSpPr>
          <p:cNvPr id="5" name="Text Placeholder 4"/>
          <p:cNvSpPr>
            <a:spLocks noGrp="1"/>
          </p:cNvSpPr>
          <p:nvPr>
            <p:ph type="body" sz="quarter" idx="20"/>
          </p:nvPr>
        </p:nvSpPr>
        <p:spPr/>
        <p:txBody>
          <a:bodyPr/>
          <a:lstStyle/>
          <a:p>
            <a:endParaRPr lang="en-US" dirty="0"/>
          </a:p>
        </p:txBody>
      </p:sp>
      <p:sp>
        <p:nvSpPr>
          <p:cNvPr id="3" name="Title 2"/>
          <p:cNvSpPr>
            <a:spLocks noGrp="1"/>
          </p:cNvSpPr>
          <p:nvPr>
            <p:ph type="title"/>
          </p:nvPr>
        </p:nvSpPr>
        <p:spPr/>
        <p:txBody>
          <a:bodyPr/>
          <a:lstStyle/>
          <a:p>
            <a:r>
              <a:rPr lang="en-US" b="1" dirty="0" smtClean="0"/>
              <a:t>Healthy People at the Forefront of Public Health </a:t>
            </a:r>
            <a:endParaRPr lang="en-US" b="1" dirty="0"/>
          </a:p>
        </p:txBody>
      </p:sp>
      <p:pic>
        <p:nvPicPr>
          <p:cNvPr id="8" name="Picture 7" descr="Timeline of public health events that have shaped Healthy People objectives over the decade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35440"/>
            <a:ext cx="9149612"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772731" y="6490263"/>
            <a:ext cx="298480" cy="307777"/>
          </a:xfrm>
          <a:prstGeom prst="rect">
            <a:avLst/>
          </a:prstGeom>
        </p:spPr>
        <p:txBody>
          <a:bodyPr wrap="none">
            <a:spAutoFit/>
          </a:bodyPr>
          <a:lstStyle/>
          <a:p>
            <a:pPr lvl="0" algn="r"/>
            <a:r>
              <a:rPr lang="en-US" sz="1400" dirty="0" smtClean="0">
                <a:solidFill>
                  <a:prstClr val="black"/>
                </a:solidFill>
                <a:latin typeface="Verdana"/>
                <a:cs typeface="Verdana"/>
              </a:rPr>
              <a:t>4</a:t>
            </a:r>
            <a:endParaRPr lang="en-US" sz="1400" dirty="0">
              <a:solidFill>
                <a:prstClr val="black"/>
              </a:solidFill>
              <a:latin typeface="Verdana"/>
              <a:cs typeface="Verdana"/>
            </a:endParaRPr>
          </a:p>
        </p:txBody>
      </p:sp>
    </p:spTree>
    <p:extLst>
      <p:ext uri="{BB962C8B-B14F-4D97-AF65-F5344CB8AC3E}">
        <p14:creationId xmlns:p14="http://schemas.microsoft.com/office/powerpoint/2010/main" val="42475179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Logo of the National Heart, Lung, and Blood Institute at the National Institutes of Health" title="Logo of NHLBI"/>
          <p:cNvPicPr>
            <a:picLocks noChangeAspect="1"/>
          </p:cNvPicPr>
          <p:nvPr/>
        </p:nvPicPr>
        <p:blipFill>
          <a:blip r:embed="rId3"/>
          <a:stretch>
            <a:fillRect/>
          </a:stretch>
        </p:blipFill>
        <p:spPr>
          <a:xfrm>
            <a:off x="6976577" y="6289744"/>
            <a:ext cx="1771184" cy="412949"/>
          </a:xfrm>
          <a:prstGeom prst="rect">
            <a:avLst/>
          </a:prstGeom>
        </p:spPr>
      </p:pic>
      <p:pic>
        <p:nvPicPr>
          <p:cNvPr id="6" name="Picture 5" descr="Image shows the NIH logo and the Heart Truth or Red Dress campaign logo" title="Logos"/>
          <p:cNvPicPr>
            <a:picLocks noChangeAspect="1"/>
          </p:cNvPicPr>
          <p:nvPr/>
        </p:nvPicPr>
        <p:blipFill rotWithShape="1">
          <a:blip r:embed="rId4"/>
          <a:srcRect t="79720"/>
          <a:stretch/>
        </p:blipFill>
        <p:spPr>
          <a:xfrm>
            <a:off x="726361" y="5213258"/>
            <a:ext cx="2946400" cy="597527"/>
          </a:xfrm>
          <a:prstGeom prst="rect">
            <a:avLst/>
          </a:prstGeom>
        </p:spPr>
      </p:pic>
      <p:pic>
        <p:nvPicPr>
          <p:cNvPr id="8" name="Picture 7" descr="Image of a Blood Pressure cuff:&#10;High Bood Pressure has been associated with (has the following 4 images which represent 4 risk factors: two people sharing a heart (family history); scale (being overweight or obese); see-saw with a cupcake on the low side and an apple on the higher end (unhealthy eating habits); television (being physically inactive; ashtray (smoking)." title="Risk factors for HIgh Blood Pressure"/>
          <p:cNvPicPr>
            <a:picLocks noChangeAspect="1"/>
          </p:cNvPicPr>
          <p:nvPr/>
        </p:nvPicPr>
        <p:blipFill>
          <a:blip r:embed="rId5"/>
          <a:stretch>
            <a:fillRect/>
          </a:stretch>
        </p:blipFill>
        <p:spPr>
          <a:xfrm>
            <a:off x="613100" y="2637209"/>
            <a:ext cx="7788967" cy="2452437"/>
          </a:xfrm>
          <a:prstGeom prst="rect">
            <a:avLst/>
          </a:prstGeom>
        </p:spPr>
      </p:pic>
      <p:sp>
        <p:nvSpPr>
          <p:cNvPr id="9" name="Content"/>
          <p:cNvSpPr/>
          <p:nvPr/>
        </p:nvSpPr>
        <p:spPr>
          <a:xfrm>
            <a:off x="1361559" y="1233063"/>
            <a:ext cx="6578114" cy="132343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285750" indent="-285750">
              <a:buFont typeface="Wingdings" charset="2"/>
              <a:buChar char="§"/>
            </a:pPr>
            <a:r>
              <a:rPr lang="en-US" sz="2000" dirty="0"/>
              <a:t>Promoting awareness of heart disease and its risk factors.</a:t>
            </a:r>
          </a:p>
          <a:p>
            <a:pPr marL="285750" indent="-285750">
              <a:buFont typeface="Wingdings" charset="2"/>
              <a:buChar char="§"/>
            </a:pPr>
            <a:r>
              <a:rPr lang="en-US" sz="2000" dirty="0"/>
              <a:t>Educating and motivating towards action to prevent the disease and control its risk factors.</a:t>
            </a:r>
          </a:p>
          <a:p>
            <a:pPr marL="285750" indent="-285750">
              <a:buFont typeface="Wingdings" charset="2"/>
              <a:buChar char="§"/>
            </a:pPr>
            <a:r>
              <a:rPr lang="en-US" sz="2000" dirty="0"/>
              <a:t>Small changes can make a big differences</a:t>
            </a:r>
          </a:p>
        </p:txBody>
      </p:sp>
      <p:sp>
        <p:nvSpPr>
          <p:cNvPr id="3" name="Title 2"/>
          <p:cNvSpPr>
            <a:spLocks noGrp="1"/>
          </p:cNvSpPr>
          <p:nvPr>
            <p:ph type="title"/>
          </p:nvPr>
        </p:nvSpPr>
        <p:spPr>
          <a:xfrm>
            <a:off x="426720" y="71120"/>
            <a:ext cx="8148241" cy="980480"/>
          </a:xfrm>
        </p:spPr>
        <p:txBody>
          <a:bodyPr/>
          <a:lstStyle/>
          <a:p>
            <a:pPr algn="l"/>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Raising Heart Disease Awareness:</a:t>
            </a:r>
            <a:b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February is American Heart Month</a:t>
            </a:r>
            <a:endParaRPr lang="en-US" sz="2800" b="1" dirty="0">
              <a:latin typeface="Verdana" panose="020B0604030504040204" pitchFamily="34" charset="0"/>
              <a:ea typeface="Verdana" panose="020B0604030504040204" pitchFamily="34" charset="0"/>
              <a:cs typeface="Verdana" panose="020B0604030504040204" pitchFamily="34" charset="0"/>
            </a:endParaRPr>
          </a:p>
        </p:txBody>
      </p:sp>
      <p:pic>
        <p:nvPicPr>
          <p:cNvPr id="5122" name="Picture 2" descr="Resources for workplaces, communities, researchers and other partners" title="office of women's health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3863" y="5132776"/>
            <a:ext cx="5315321" cy="861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57192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 of the National Institute of Neurological Disorders and Stroke at the National Institutes of Health" title="Logo of NINDS"/>
          <p:cNvPicPr>
            <a:picLocks noChangeAspect="1"/>
          </p:cNvPicPr>
          <p:nvPr/>
        </p:nvPicPr>
        <p:blipFill>
          <a:blip r:embed="rId3"/>
          <a:stretch>
            <a:fillRect/>
          </a:stretch>
        </p:blipFill>
        <p:spPr>
          <a:xfrm>
            <a:off x="6842357" y="6248105"/>
            <a:ext cx="1946043" cy="514400"/>
          </a:xfrm>
          <a:prstGeom prst="rect">
            <a:avLst/>
          </a:prstGeom>
        </p:spPr>
      </p:pic>
      <p:pic>
        <p:nvPicPr>
          <p:cNvPr id="7170" name="Picture 2" descr="http://www.ninds.nih.gov/img/ischemic_stroke_illustration.jpg&#10;Image shows inside of the human head, specifically the blood vessels of the brain and enlarrges an image of a blocked blood vessel." title="Strok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7876" y="2694834"/>
            <a:ext cx="1260683" cy="18857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descr="Reasons for Geographic and Racial Differences in Stroke (REGARDS) (http://www.regardsstudy.org/): national cohort study of ~30,000 U.S. adults&#10;Higher stroke death rates in blacks vs whites, and for stroke belt residents vs non-stroke belt residents&#10;Higher mortality in blacks likely due to 3x higher stroke rates in middle age and higher prevalence of modifiable risk factors&#10;Excess stroke in blacks costs over $3 billion per year&#10;NINDS Stroke Prevention Intervention Research Program&#10;Stroke prevention, blood pressure control interventions in minority communities in 4 regions across the country&#10;Multi-level: health systems, healthcare providers, communities, patients &#10;Stakeholder engagement, dissemination and implementation efforts&#10;&#10;Health Systems interventions work – disparities in hypertension, cholesterol, and glucose control were eliminated for blacks in Kaiser health plans in the West (Ayanian et al., 2014, NEJM)&#10;" title="Programs"/>
          <p:cNvSpPr txBox="1"/>
          <p:nvPr/>
        </p:nvSpPr>
        <p:spPr>
          <a:xfrm>
            <a:off x="342899" y="1167107"/>
            <a:ext cx="8258660" cy="5062924"/>
          </a:xfrm>
          <a:prstGeom prst="rect">
            <a:avLst/>
          </a:prstGeom>
          <a:noFill/>
        </p:spPr>
        <p:txBody>
          <a:bodyPr wrap="square" rtlCol="0">
            <a:spAutoFit/>
          </a:bodyPr>
          <a:lstStyle/>
          <a:p>
            <a:pPr lvl="0" eaLnBrk="0" fontAlgn="base" hangingPunct="0">
              <a:spcBef>
                <a:spcPts val="1200"/>
              </a:spcBef>
              <a:spcAft>
                <a:spcPct val="0"/>
              </a:spcAft>
              <a:buClr>
                <a:srgbClr val="97233F"/>
              </a:buClr>
            </a:pPr>
            <a:r>
              <a:rPr lang="en-US" sz="1600" b="1" kern="0" dirty="0">
                <a:solidFill>
                  <a:srgbClr val="000000"/>
                </a:solidFill>
                <a:latin typeface="Calibri" pitchFamily="34" charset="0"/>
                <a:ea typeface="ＭＳ Ｐゴシック" pitchFamily="84" charset="-128"/>
                <a:cs typeface="Arial" pitchFamily="34" charset="0"/>
              </a:rPr>
              <a:t>Reasons for Geographic and Racial Differences in Stroke (REGARDS) </a:t>
            </a:r>
            <a:r>
              <a:rPr lang="en-US" sz="1600" kern="0" dirty="0">
                <a:solidFill>
                  <a:srgbClr val="000000"/>
                </a:solidFill>
                <a:latin typeface="Calibri" pitchFamily="34" charset="0"/>
                <a:ea typeface="ＭＳ Ｐゴシック" pitchFamily="84" charset="-128"/>
                <a:cs typeface="Arial" pitchFamily="34" charset="0"/>
              </a:rPr>
              <a:t>(</a:t>
            </a:r>
            <a:r>
              <a:rPr lang="en-US" sz="1600" kern="0" dirty="0">
                <a:solidFill>
                  <a:srgbClr val="000000"/>
                </a:solidFill>
                <a:latin typeface="Calibri" pitchFamily="34" charset="0"/>
                <a:ea typeface="ＭＳ Ｐゴシック" pitchFamily="84" charset="-128"/>
                <a:cs typeface="Arial" pitchFamily="34" charset="0"/>
                <a:hlinkClick r:id="rId5"/>
              </a:rPr>
              <a:t>http://www.regardsstudy.org/</a:t>
            </a:r>
            <a:r>
              <a:rPr lang="en-US" sz="1600" kern="0" dirty="0">
                <a:solidFill>
                  <a:srgbClr val="000000"/>
                </a:solidFill>
                <a:latin typeface="Calibri" pitchFamily="34" charset="0"/>
                <a:ea typeface="ＭＳ Ｐゴシック" pitchFamily="84" charset="-128"/>
                <a:cs typeface="Arial" pitchFamily="34" charset="0"/>
              </a:rPr>
              <a:t>): national cohort study of ~30,000 U.S. adults</a:t>
            </a:r>
          </a:p>
          <a:p>
            <a:pPr marL="342900" lvl="0" indent="-342900" eaLnBrk="0" fontAlgn="base" hangingPunct="0">
              <a:spcBef>
                <a:spcPts val="1200"/>
              </a:spcBef>
              <a:spcAft>
                <a:spcPct val="0"/>
              </a:spcAft>
              <a:buClr>
                <a:srgbClr val="97233F"/>
              </a:buClr>
              <a:buFont typeface="Arial" panose="020B0604020202020204" pitchFamily="34" charset="0"/>
              <a:buChar char="•"/>
            </a:pPr>
            <a:r>
              <a:rPr lang="en-US" sz="1600" kern="0" dirty="0">
                <a:solidFill>
                  <a:srgbClr val="000000"/>
                </a:solidFill>
                <a:latin typeface="Calibri" pitchFamily="34" charset="0"/>
                <a:ea typeface="ＭＳ Ｐゴシック" pitchFamily="84" charset="-128"/>
                <a:cs typeface="Arial" pitchFamily="34" charset="0"/>
              </a:rPr>
              <a:t>Higher stroke death rates in blacks vs whites, and for stroke belt residents vs non-stroke belt residents</a:t>
            </a:r>
          </a:p>
          <a:p>
            <a:pPr marL="342900" lvl="0" indent="-342900" eaLnBrk="0" fontAlgn="base" hangingPunct="0">
              <a:spcBef>
                <a:spcPts val="1200"/>
              </a:spcBef>
              <a:spcAft>
                <a:spcPct val="0"/>
              </a:spcAft>
              <a:buClr>
                <a:srgbClr val="97233F"/>
              </a:buClr>
              <a:buFont typeface="Arial" panose="020B0604020202020204" pitchFamily="34" charset="0"/>
              <a:buChar char="•"/>
            </a:pPr>
            <a:r>
              <a:rPr lang="en-US" sz="1600" kern="0" dirty="0">
                <a:solidFill>
                  <a:srgbClr val="000000"/>
                </a:solidFill>
                <a:latin typeface="Calibri" pitchFamily="34" charset="0"/>
                <a:ea typeface="ＭＳ Ｐゴシック" pitchFamily="84" charset="-128"/>
                <a:cs typeface="Arial" pitchFamily="34" charset="0"/>
              </a:rPr>
              <a:t>Higher mortality in blacks likely due to 3x higher stroke rates in middle age and higher prevalence of modifiable risk factors</a:t>
            </a:r>
          </a:p>
          <a:p>
            <a:pPr marL="342900" lvl="0" indent="-342900" eaLnBrk="0" fontAlgn="base" hangingPunct="0">
              <a:spcBef>
                <a:spcPts val="1200"/>
              </a:spcBef>
              <a:spcAft>
                <a:spcPct val="0"/>
              </a:spcAft>
              <a:buClr>
                <a:srgbClr val="97233F"/>
              </a:buClr>
              <a:buFont typeface="Arial" panose="020B0604020202020204" pitchFamily="34" charset="0"/>
              <a:buChar char="•"/>
            </a:pPr>
            <a:r>
              <a:rPr lang="en-US" sz="1600" kern="0" dirty="0">
                <a:solidFill>
                  <a:srgbClr val="000000"/>
                </a:solidFill>
                <a:latin typeface="Calibri" pitchFamily="34" charset="0"/>
                <a:ea typeface="ＭＳ Ｐゴシック" pitchFamily="84" charset="-128"/>
                <a:cs typeface="Arial" pitchFamily="34" charset="0"/>
              </a:rPr>
              <a:t>Excess stroke in blacks costs over $3 billion per year</a:t>
            </a:r>
          </a:p>
          <a:p>
            <a:pPr lvl="0" eaLnBrk="0" fontAlgn="base" hangingPunct="0">
              <a:spcBef>
                <a:spcPts val="1200"/>
              </a:spcBef>
              <a:spcAft>
                <a:spcPct val="0"/>
              </a:spcAft>
              <a:buClr>
                <a:srgbClr val="97233F"/>
              </a:buClr>
            </a:pPr>
            <a:r>
              <a:rPr lang="en-US" sz="1600" b="1" kern="0" dirty="0">
                <a:solidFill>
                  <a:srgbClr val="000000"/>
                </a:solidFill>
                <a:latin typeface="Calibri" pitchFamily="34" charset="0"/>
                <a:ea typeface="ＭＳ Ｐゴシック" pitchFamily="84" charset="-128"/>
                <a:cs typeface="Arial" pitchFamily="34" charset="0"/>
              </a:rPr>
              <a:t>NINDS Stroke Prevention Intervention Research Program</a:t>
            </a:r>
          </a:p>
          <a:p>
            <a:pPr marL="285750" indent="-285750" eaLnBrk="0" fontAlgn="base" hangingPunct="0">
              <a:spcBef>
                <a:spcPts val="600"/>
              </a:spcBef>
              <a:spcAft>
                <a:spcPct val="0"/>
              </a:spcAft>
              <a:buClr>
                <a:schemeClr val="accent5"/>
              </a:buClr>
              <a:buFont typeface="Arial" panose="020B0604020202020204" pitchFamily="34" charset="0"/>
              <a:buChar char="•"/>
            </a:pPr>
            <a:r>
              <a:rPr lang="en-US" sz="1600" kern="0" dirty="0">
                <a:solidFill>
                  <a:srgbClr val="000000"/>
                </a:solidFill>
                <a:latin typeface="Calibri" pitchFamily="34" charset="0"/>
                <a:ea typeface="ＭＳ Ｐゴシック" pitchFamily="84" charset="-128"/>
                <a:cs typeface="Arial" pitchFamily="34" charset="0"/>
              </a:rPr>
              <a:t>Stroke prevention, blood pressure control interventions in minority communities in </a:t>
            </a:r>
            <a:r>
              <a:rPr lang="en-US" sz="1600" kern="0" dirty="0" smtClean="0">
                <a:solidFill>
                  <a:srgbClr val="000000"/>
                </a:solidFill>
                <a:latin typeface="Calibri" pitchFamily="34" charset="0"/>
                <a:ea typeface="ＭＳ Ｐゴシック" pitchFamily="84" charset="-128"/>
                <a:cs typeface="Arial" pitchFamily="34" charset="0"/>
              </a:rPr>
              <a:t>                                    4 </a:t>
            </a:r>
            <a:r>
              <a:rPr lang="en-US" sz="1600" kern="0" dirty="0">
                <a:solidFill>
                  <a:srgbClr val="000000"/>
                </a:solidFill>
                <a:latin typeface="Calibri" pitchFamily="34" charset="0"/>
                <a:ea typeface="ＭＳ Ｐゴシック" pitchFamily="84" charset="-128"/>
                <a:cs typeface="Arial" pitchFamily="34" charset="0"/>
              </a:rPr>
              <a:t>regions across the country</a:t>
            </a:r>
            <a:endParaRPr lang="en-US" sz="1600" dirty="0">
              <a:latin typeface="Calibri" panose="020F0502020204030204" pitchFamily="34" charset="0"/>
            </a:endParaRPr>
          </a:p>
          <a:p>
            <a:pPr marL="285750" indent="-285750" eaLnBrk="0" fontAlgn="base" hangingPunct="0">
              <a:spcBef>
                <a:spcPts val="600"/>
              </a:spcBef>
              <a:spcAft>
                <a:spcPct val="0"/>
              </a:spcAft>
              <a:buClr>
                <a:schemeClr val="accent5"/>
              </a:buClr>
              <a:buFont typeface="Arial" panose="020B0604020202020204" pitchFamily="34" charset="0"/>
              <a:buChar char="•"/>
            </a:pPr>
            <a:r>
              <a:rPr lang="en-US" sz="1600" dirty="0">
                <a:latin typeface="Calibri" panose="020F0502020204030204" pitchFamily="34" charset="0"/>
              </a:rPr>
              <a:t>Multi-level: health systems, healthcare providers, communities, patients </a:t>
            </a:r>
          </a:p>
          <a:p>
            <a:pPr marL="285750" indent="-285750" eaLnBrk="0" fontAlgn="base" hangingPunct="0">
              <a:spcBef>
                <a:spcPts val="600"/>
              </a:spcBef>
              <a:spcAft>
                <a:spcPct val="0"/>
              </a:spcAft>
              <a:buClr>
                <a:schemeClr val="accent5"/>
              </a:buClr>
              <a:buFont typeface="Arial" panose="020B0604020202020204" pitchFamily="34" charset="0"/>
              <a:buChar char="•"/>
            </a:pPr>
            <a:r>
              <a:rPr lang="en-US" sz="1600" dirty="0">
                <a:latin typeface="Calibri" panose="020F0502020204030204" pitchFamily="34" charset="0"/>
              </a:rPr>
              <a:t>Stakeholder engagement, dissemination and implementation efforts</a:t>
            </a:r>
          </a:p>
          <a:p>
            <a:pPr eaLnBrk="0" fontAlgn="base" hangingPunct="0">
              <a:spcBef>
                <a:spcPts val="600"/>
              </a:spcBef>
              <a:spcAft>
                <a:spcPct val="0"/>
              </a:spcAft>
              <a:buClr>
                <a:schemeClr val="accent5"/>
              </a:buClr>
            </a:pPr>
            <a:endParaRPr lang="en-US" sz="1600" b="1" dirty="0">
              <a:latin typeface="Calibri" panose="020F0502020204030204" pitchFamily="34" charset="0"/>
            </a:endParaRPr>
          </a:p>
          <a:p>
            <a:pPr eaLnBrk="0" fontAlgn="base" hangingPunct="0">
              <a:spcBef>
                <a:spcPts val="600"/>
              </a:spcBef>
              <a:spcAft>
                <a:spcPct val="0"/>
              </a:spcAft>
              <a:buClr>
                <a:schemeClr val="accent5"/>
              </a:buClr>
            </a:pPr>
            <a:r>
              <a:rPr lang="en-US" sz="1600" b="1" dirty="0">
                <a:latin typeface="Calibri" panose="020F0502020204030204" pitchFamily="34" charset="0"/>
              </a:rPr>
              <a:t>Health Systems interventions work – </a:t>
            </a:r>
            <a:r>
              <a:rPr lang="en-US" sz="1600" dirty="0">
                <a:latin typeface="Calibri" panose="020F0502020204030204" pitchFamily="34" charset="0"/>
              </a:rPr>
              <a:t>disparities in hypertension, cholesterol, and glucose control were eliminated for blacks in Kaiser health plans in the West (</a:t>
            </a:r>
            <a:r>
              <a:rPr lang="en-US" sz="1600" dirty="0" err="1"/>
              <a:t>Ayanian</a:t>
            </a:r>
            <a:r>
              <a:rPr lang="en-US" sz="1600" dirty="0"/>
              <a:t> et al., 2014, NEJM)</a:t>
            </a:r>
            <a:endParaRPr lang="en-US" sz="1600" b="1" dirty="0"/>
          </a:p>
          <a:p>
            <a:pPr marL="742950" lvl="1" indent="-285750">
              <a:buFont typeface="Wingdings" panose="05000000000000000000" pitchFamily="2" charset="2"/>
              <a:buChar char="Ø"/>
            </a:pPr>
            <a:endParaRPr lang="en-US" sz="1600" dirty="0"/>
          </a:p>
        </p:txBody>
      </p:sp>
      <p:sp>
        <p:nvSpPr>
          <p:cNvPr id="2" name="Title 1" descr="Programs Addressing Stroke and Hypertension Disparities" title="Heading"/>
          <p:cNvSpPr>
            <a:spLocks noGrp="1"/>
          </p:cNvSpPr>
          <p:nvPr>
            <p:ph type="title"/>
          </p:nvPr>
        </p:nvSpPr>
        <p:spPr>
          <a:xfrm>
            <a:off x="342900" y="100307"/>
            <a:ext cx="7470648" cy="1066800"/>
          </a:xfrm>
        </p:spPr>
        <p:txBody>
          <a:bodyPr/>
          <a:lstStyle/>
          <a:p>
            <a:pPr algn="l"/>
            <a:r>
              <a:rPr lang="en-US" sz="2800" b="1" dirty="0">
                <a:solidFill>
                  <a:schemeClr val="bg1"/>
                </a:solidFill>
                <a:latin typeface="+mj-lt"/>
                <a:ea typeface="Verdana" panose="020B0604030504040204" pitchFamily="34" charset="0"/>
                <a:cs typeface="Verdana" panose="020B0604030504040204" pitchFamily="34" charset="0"/>
              </a:rPr>
              <a:t>Programs Addressing Stroke and Hypertension Disparities</a:t>
            </a:r>
          </a:p>
        </p:txBody>
      </p:sp>
    </p:spTree>
    <p:extLst>
      <p:ext uri="{BB962C8B-B14F-4D97-AF65-F5344CB8AC3E}">
        <p14:creationId xmlns:p14="http://schemas.microsoft.com/office/powerpoint/2010/main" val="8141880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 of the National Institute of Neurological Disorders and Stroke at the National Institutes of Health" title="Logo of NINDS"/>
          <p:cNvPicPr>
            <a:picLocks noChangeAspect="1"/>
          </p:cNvPicPr>
          <p:nvPr/>
        </p:nvPicPr>
        <p:blipFill>
          <a:blip r:embed="rId3"/>
          <a:stretch>
            <a:fillRect/>
          </a:stretch>
        </p:blipFill>
        <p:spPr>
          <a:xfrm>
            <a:off x="6842357" y="6248105"/>
            <a:ext cx="1946043" cy="514400"/>
          </a:xfrm>
          <a:prstGeom prst="rect">
            <a:avLst/>
          </a:prstGeom>
        </p:spPr>
      </p:pic>
      <p:sp>
        <p:nvSpPr>
          <p:cNvPr id="4" name="Title 3"/>
          <p:cNvSpPr>
            <a:spLocks noGrp="1"/>
          </p:cNvSpPr>
          <p:nvPr>
            <p:ph type="title"/>
          </p:nvPr>
        </p:nvSpPr>
        <p:spPr>
          <a:xfrm>
            <a:off x="774192" y="63867"/>
            <a:ext cx="7699248" cy="1066800"/>
          </a:xfrm>
        </p:spPr>
        <p:txBody>
          <a:bodyPr/>
          <a:lstStyle/>
          <a:p>
            <a:pPr algn="l"/>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Know Stroke: Know the Signs. </a:t>
            </a:r>
            <a:b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Act in Time.</a:t>
            </a:r>
          </a:p>
        </p:txBody>
      </p:sp>
      <p:pic>
        <p:nvPicPr>
          <p:cNvPr id="3" name="Picture 2" descr="Image of a caucasian woman with glasses on left.  &#10;Bottom images from left to right;  yellow diamond with 'trouble walking' written inside; red octagon with 'weakness on one side' written inside; green square with 'trouble seeing' written inside; golden house/pentagon with 'trouble speaking' written inside." title="Know Stroke: Know the signs. Act in Time"/>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63880" y="1219200"/>
            <a:ext cx="8087654" cy="4800600"/>
          </a:xfrm>
          <a:prstGeom prst="rect">
            <a:avLst/>
          </a:prstGeom>
        </p:spPr>
      </p:pic>
      <p:pic>
        <p:nvPicPr>
          <p:cNvPr id="4098" name="Picture 2" descr="www.stroke.nih.gov" title="UR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1292" y="5657760"/>
            <a:ext cx="2082822" cy="314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23392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Logo of the National Institute of Neurological Disorders and Stroke at the National Institutes of Health" title="Logo of NINDS"/>
          <p:cNvPicPr>
            <a:picLocks noChangeAspect="1"/>
          </p:cNvPicPr>
          <p:nvPr/>
        </p:nvPicPr>
        <p:blipFill>
          <a:blip r:embed="rId4"/>
          <a:stretch>
            <a:fillRect/>
          </a:stretch>
        </p:blipFill>
        <p:spPr>
          <a:xfrm>
            <a:off x="6842357" y="6248105"/>
            <a:ext cx="1946043" cy="514400"/>
          </a:xfrm>
          <a:prstGeom prst="rect">
            <a:avLst/>
          </a:prstGeom>
        </p:spPr>
      </p:pic>
      <p:graphicFrame>
        <p:nvGraphicFramePr>
          <p:cNvPr id="10" name="Picture Placeholder 9" descr="Image of a diver swimming between two sharks.  Across the bottom from left to right are the logos for the NINDS, MInd Your Risks, Million Hearts, and HHS" title="High Blood Pressure is Even Riskier"/>
          <p:cNvGraphicFramePr>
            <a:graphicFrameLocks noGrp="1" noChangeAspect="1"/>
          </p:cNvGraphicFramePr>
          <p:nvPr>
            <p:ph type="pic" sz="quarter" idx="14"/>
            <p:extLst>
              <p:ext uri="{D42A27DB-BD31-4B8C-83A1-F6EECF244321}">
                <p14:modId xmlns:p14="http://schemas.microsoft.com/office/powerpoint/2010/main" val="2362241306"/>
              </p:ext>
            </p:extLst>
          </p:nvPr>
        </p:nvGraphicFramePr>
        <p:xfrm>
          <a:off x="5153766" y="1256188"/>
          <a:ext cx="3113477" cy="4525346"/>
        </p:xfrm>
        <a:graphic>
          <a:graphicData uri="http://schemas.openxmlformats.org/presentationml/2006/ole">
            <mc:AlternateContent xmlns:mc="http://schemas.openxmlformats.org/markup-compatibility/2006">
              <mc:Choice xmlns:v="urn:schemas-microsoft-com:vml" Requires="v">
                <p:oleObj spid="_x0000_s2117" name="Acrobat Document" r:id="rId5" imgW="6515100" imgH="7715250" progId="Acrobat.Document.11">
                  <p:embed/>
                </p:oleObj>
              </mc:Choice>
              <mc:Fallback>
                <p:oleObj name="Acrobat Document" r:id="rId5" imgW="6515100" imgH="7715250" progId="Acrobat.Document.11">
                  <p:embed/>
                  <p:pic>
                    <p:nvPicPr>
                      <p:cNvPr id="10" name="Picture Placeholder 9"/>
                      <p:cNvPicPr/>
                      <p:nvPr/>
                    </p:nvPicPr>
                    <p:blipFill>
                      <a:blip r:embed="rId6"/>
                      <a:stretch>
                        <a:fillRect/>
                      </a:stretch>
                    </p:blipFill>
                    <p:spPr>
                      <a:xfrm>
                        <a:off x="5153766" y="1256188"/>
                        <a:ext cx="3113477" cy="4525346"/>
                      </a:xfrm>
                      <a:prstGeom prst="rect">
                        <a:avLst/>
                      </a:prstGeom>
                    </p:spPr>
                  </p:pic>
                </p:oleObj>
              </mc:Fallback>
            </mc:AlternateContent>
          </a:graphicData>
        </a:graphic>
      </p:graphicFrame>
      <p:sp>
        <p:nvSpPr>
          <p:cNvPr id="3" name="Content"/>
          <p:cNvSpPr>
            <a:spLocks noGrp="1"/>
          </p:cNvSpPr>
          <p:nvPr>
            <p:ph type="body" sz="quarter" idx="20"/>
          </p:nvPr>
        </p:nvSpPr>
        <p:spPr>
          <a:xfrm>
            <a:off x="371267" y="1339502"/>
            <a:ext cx="3979351" cy="4454808"/>
          </a:xfrm>
        </p:spPr>
        <p:txBody>
          <a:bodyPr>
            <a:normAutofit fontScale="92500" lnSpcReduction="10000"/>
          </a:bodyPr>
          <a:lstStyle/>
          <a:p>
            <a:pPr marL="0" indent="0">
              <a:buNone/>
            </a:pPr>
            <a:r>
              <a:rPr lang="en-US" sz="2200" dirty="0">
                <a:latin typeface="Calibri" panose="020F0502020204030204" pitchFamily="34" charset="0"/>
              </a:rPr>
              <a:t>NINDS-led </a:t>
            </a:r>
            <a:r>
              <a:rPr lang="en-US" sz="2200" b="1" dirty="0">
                <a:latin typeface="Calibri" panose="020F0502020204030204" pitchFamily="34" charset="0"/>
              </a:rPr>
              <a:t>public education campaign </a:t>
            </a:r>
            <a:r>
              <a:rPr lang="en-US" sz="2200" dirty="0">
                <a:latin typeface="Calibri" panose="020F0502020204030204" pitchFamily="34" charset="0"/>
              </a:rPr>
              <a:t>in partnership with Million Hearts®, the National Institute on Aging and NHLBI. </a:t>
            </a:r>
          </a:p>
          <a:p>
            <a:endParaRPr lang="en-US" sz="2200" dirty="0">
              <a:latin typeface="Calibri" panose="020F0502020204030204" pitchFamily="34" charset="0"/>
            </a:endParaRPr>
          </a:p>
          <a:p>
            <a:pPr marL="0" indent="0">
              <a:buNone/>
            </a:pPr>
            <a:r>
              <a:rPr lang="en-US" sz="2200" b="1" dirty="0">
                <a:latin typeface="Calibri" panose="020F0502020204030204" pitchFamily="34" charset="0"/>
              </a:rPr>
              <a:t>Campaign goals:</a:t>
            </a:r>
          </a:p>
          <a:p>
            <a:pPr marL="346075" lvl="0" indent="-346075" eaLnBrk="0" fontAlgn="base" hangingPunct="0">
              <a:spcBef>
                <a:spcPts val="1200"/>
              </a:spcBef>
              <a:spcAft>
                <a:spcPct val="0"/>
              </a:spcAft>
              <a:buClr>
                <a:srgbClr val="97233F"/>
              </a:buClr>
              <a:buFont typeface="Arial" pitchFamily="34" charset="0"/>
              <a:buChar char="■"/>
            </a:pPr>
            <a:r>
              <a:rPr lang="en-US" kern="0" dirty="0">
                <a:solidFill>
                  <a:srgbClr val="000000"/>
                </a:solidFill>
                <a:latin typeface="Calibri" pitchFamily="34" charset="0"/>
                <a:ea typeface="ＭＳ Ｐゴシック" pitchFamily="84" charset="-128"/>
                <a:cs typeface="Arial" pitchFamily="34" charset="0"/>
              </a:rPr>
              <a:t>Raise awareness that controlling blood pressure in mid-life may decrease risk for dementia</a:t>
            </a:r>
          </a:p>
          <a:p>
            <a:pPr marL="346075" lvl="0" indent="-346075" eaLnBrk="0" fontAlgn="base" hangingPunct="0">
              <a:spcBef>
                <a:spcPts val="1200"/>
              </a:spcBef>
              <a:spcAft>
                <a:spcPct val="0"/>
              </a:spcAft>
              <a:buClr>
                <a:srgbClr val="97233F"/>
              </a:buClr>
              <a:buFont typeface="Arial" pitchFamily="34" charset="0"/>
              <a:buChar char="■"/>
            </a:pPr>
            <a:r>
              <a:rPr lang="en-US" kern="0" dirty="0">
                <a:solidFill>
                  <a:srgbClr val="000000"/>
                </a:solidFill>
                <a:latin typeface="Calibri" pitchFamily="34" charset="0"/>
                <a:ea typeface="ＭＳ Ｐゴシック" pitchFamily="84" charset="-128"/>
                <a:cs typeface="Arial" pitchFamily="34" charset="0"/>
              </a:rPr>
              <a:t>Provide scientific evidence for doctors to discuss this topic with patients </a:t>
            </a:r>
          </a:p>
          <a:p>
            <a:pPr marL="346075" lvl="0" indent="-346075" eaLnBrk="0" fontAlgn="base" hangingPunct="0">
              <a:spcBef>
                <a:spcPts val="1200"/>
              </a:spcBef>
              <a:spcAft>
                <a:spcPct val="0"/>
              </a:spcAft>
              <a:buClr>
                <a:srgbClr val="97233F"/>
              </a:buClr>
              <a:buFont typeface="Arial" pitchFamily="34" charset="0"/>
              <a:buChar char="■"/>
            </a:pPr>
            <a:r>
              <a:rPr lang="en-US" kern="0" dirty="0">
                <a:solidFill>
                  <a:srgbClr val="000000"/>
                </a:solidFill>
                <a:latin typeface="Calibri" pitchFamily="34" charset="0"/>
                <a:ea typeface="ＭＳ Ｐゴシック" pitchFamily="84" charset="-128"/>
                <a:cs typeface="Arial" pitchFamily="34" charset="0"/>
              </a:rPr>
              <a:t>Promote existing blood pressure management tools</a:t>
            </a:r>
          </a:p>
          <a:p>
            <a:endParaRPr lang="en-US" dirty="0"/>
          </a:p>
        </p:txBody>
      </p:sp>
      <p:sp>
        <p:nvSpPr>
          <p:cNvPr id="7" name="Title 6"/>
          <p:cNvSpPr>
            <a:spLocks noGrp="1"/>
          </p:cNvSpPr>
          <p:nvPr>
            <p:ph type="title"/>
          </p:nvPr>
        </p:nvSpPr>
        <p:spPr>
          <a:xfrm>
            <a:off x="691018" y="131761"/>
            <a:ext cx="6019486" cy="797628"/>
          </a:xfrm>
        </p:spPr>
        <p:txBody>
          <a:bodyPr/>
          <a:lstStyle/>
          <a:p>
            <a:r>
              <a:rPr lang="en-US" sz="3200" b="1" dirty="0">
                <a:latin typeface="Verdana" panose="020B0604030504040204" pitchFamily="34" charset="0"/>
                <a:ea typeface="Verdana" panose="020B0604030504040204" pitchFamily="34" charset="0"/>
                <a:cs typeface="Verdana" panose="020B0604030504040204" pitchFamily="34" charset="0"/>
              </a:rPr>
              <a:t>Mind Your </a:t>
            </a:r>
            <a:r>
              <a:rPr lang="en-US" sz="3200" b="1" dirty="0" err="1">
                <a:latin typeface="Verdana" panose="020B0604030504040204" pitchFamily="34" charset="0"/>
                <a:ea typeface="Verdana" panose="020B0604030504040204" pitchFamily="34" charset="0"/>
                <a:cs typeface="Verdana" panose="020B0604030504040204" pitchFamily="34" charset="0"/>
              </a:rPr>
              <a:t>Risks</a:t>
            </a:r>
            <a:r>
              <a:rPr lang="en-US" b="1" baseline="88000" dirty="0" err="1">
                <a:latin typeface="Verdana" panose="020B0604030504040204" pitchFamily="34" charset="0"/>
                <a:ea typeface="Verdana" panose="020B0604030504040204" pitchFamily="34" charset="0"/>
                <a:cs typeface="Verdana" panose="020B0604030504040204" pitchFamily="34" charset="0"/>
              </a:rPr>
              <a:t>SM</a:t>
            </a:r>
            <a:endParaRPr lang="en-US" b="1" dirty="0">
              <a:latin typeface="Verdana" panose="020B0604030504040204" pitchFamily="34" charset="0"/>
              <a:ea typeface="Verdana" panose="020B0604030504040204" pitchFamily="34" charset="0"/>
              <a:cs typeface="Verdana" panose="020B0604030504040204" pitchFamily="34" charset="0"/>
            </a:endParaRPr>
          </a:p>
        </p:txBody>
      </p:sp>
      <p:pic>
        <p:nvPicPr>
          <p:cNvPr id="2095" name="Picture 47" descr="www.mindyourrisks.nih.gov" title="UR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623" y="5647664"/>
            <a:ext cx="2731770" cy="423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731708" y="6550223"/>
            <a:ext cx="412292" cy="307777"/>
          </a:xfrm>
          <a:prstGeom prst="rect">
            <a:avLst/>
          </a:prstGeom>
        </p:spPr>
        <p:txBody>
          <a:bodyPr wrap="none">
            <a:spAutoFit/>
          </a:bodyPr>
          <a:lstStyle/>
          <a:p>
            <a:r>
              <a:rPr lang="en-US" sz="1400" dirty="0" smtClean="0">
                <a:solidFill>
                  <a:prstClr val="black"/>
                </a:solidFill>
                <a:latin typeface="Verdana"/>
                <a:cs typeface="Verdana"/>
              </a:rPr>
              <a:t>43</a:t>
            </a:r>
            <a:endParaRPr lang="en-US" sz="1400" dirty="0"/>
          </a:p>
        </p:txBody>
      </p:sp>
    </p:spTree>
    <p:extLst>
      <p:ext uri="{BB962C8B-B14F-4D97-AF65-F5344CB8AC3E}">
        <p14:creationId xmlns:p14="http://schemas.microsoft.com/office/powerpoint/2010/main" val="17332030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 of the National Institute of Neurological Disorders and Stroke at the National Institutes of Health" title="Logo of NINDS"/>
          <p:cNvPicPr>
            <a:picLocks noChangeAspect="1"/>
          </p:cNvPicPr>
          <p:nvPr/>
        </p:nvPicPr>
        <p:blipFill>
          <a:blip r:embed="rId3"/>
          <a:stretch>
            <a:fillRect/>
          </a:stretch>
        </p:blipFill>
        <p:spPr>
          <a:xfrm>
            <a:off x="6842357" y="6248105"/>
            <a:ext cx="1946043" cy="514400"/>
          </a:xfrm>
          <a:prstGeom prst="rect">
            <a:avLst/>
          </a:prstGeom>
        </p:spPr>
      </p:pic>
      <p:sp>
        <p:nvSpPr>
          <p:cNvPr id="230" name="Content Placeholder 2"/>
          <p:cNvSpPr txBox="1">
            <a:spLocks/>
          </p:cNvSpPr>
          <p:nvPr/>
        </p:nvSpPr>
        <p:spPr>
          <a:xfrm>
            <a:off x="5681110" y="1160756"/>
            <a:ext cx="3462889" cy="5427171"/>
          </a:xfrm>
          <a:prstGeom prst="rect">
            <a:avLst/>
          </a:prstGeom>
        </p:spPr>
        <p:txBody>
          <a:bodyPr>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en-US" dirty="0"/>
              <a:t>Established in 2013</a:t>
            </a:r>
          </a:p>
          <a:p>
            <a:pPr>
              <a:spcAft>
                <a:spcPts val="600"/>
              </a:spcAft>
            </a:pPr>
            <a:r>
              <a:rPr lang="en-US" dirty="0"/>
              <a:t>25 regional centers, 300 satellite stroke hospitals, two coordinating centers</a:t>
            </a:r>
          </a:p>
          <a:p>
            <a:pPr>
              <a:spcAft>
                <a:spcPts val="600"/>
              </a:spcAft>
            </a:pPr>
            <a:r>
              <a:rPr lang="en-US" dirty="0"/>
              <a:t>Clinical trials and research to advance </a:t>
            </a:r>
            <a:r>
              <a:rPr lang="en-US" b="1" dirty="0"/>
              <a:t>acute</a:t>
            </a:r>
            <a:r>
              <a:rPr lang="en-US" dirty="0"/>
              <a:t> </a:t>
            </a:r>
            <a:r>
              <a:rPr lang="en-US" b="1" dirty="0"/>
              <a:t>treatment</a:t>
            </a:r>
            <a:r>
              <a:rPr lang="en-US" dirty="0"/>
              <a:t>, </a:t>
            </a:r>
            <a:r>
              <a:rPr lang="en-US" b="1" dirty="0"/>
              <a:t>prevention</a:t>
            </a:r>
            <a:r>
              <a:rPr lang="en-US" dirty="0"/>
              <a:t>, and </a:t>
            </a:r>
            <a:r>
              <a:rPr lang="en-US" b="1" dirty="0"/>
              <a:t>recovery and rehabilitation</a:t>
            </a:r>
            <a:r>
              <a:rPr lang="en-US" dirty="0"/>
              <a:t>. </a:t>
            </a:r>
          </a:p>
          <a:p>
            <a:pPr>
              <a:spcAft>
                <a:spcPts val="600"/>
              </a:spcAft>
            </a:pPr>
            <a:r>
              <a:rPr lang="en-US" dirty="0"/>
              <a:t>Increased trial efficiency</a:t>
            </a:r>
          </a:p>
          <a:p>
            <a:pPr>
              <a:spcAft>
                <a:spcPts val="600"/>
              </a:spcAft>
            </a:pPr>
            <a:r>
              <a:rPr lang="en-US" dirty="0"/>
              <a:t>Stable infrastructure and research capacity</a:t>
            </a:r>
          </a:p>
          <a:p>
            <a:pPr>
              <a:spcAft>
                <a:spcPts val="600"/>
              </a:spcAft>
            </a:pPr>
            <a:r>
              <a:rPr lang="en-US" dirty="0"/>
              <a:t>Improved data sharing</a:t>
            </a:r>
          </a:p>
          <a:p>
            <a:pPr>
              <a:spcAft>
                <a:spcPts val="600"/>
              </a:spcAft>
            </a:pPr>
            <a:r>
              <a:rPr lang="en-US" dirty="0"/>
              <a:t>Coordination and public-private partnerships with non-profits, industry, and international partners</a:t>
            </a:r>
          </a:p>
        </p:txBody>
      </p:sp>
      <p:pic>
        <p:nvPicPr>
          <p:cNvPr id="228" name="Picture 227" descr="http://www.nihstrokenet.org/images/default-source/centers/strokemap.png?sfvrsn=3&#10;&#10;Image shows a map of the United States and the markers are on the States which contain coordinating Centers (Washington, California, Utah, Wisconsin, Iowa, Michigan, Ohio, Illinois, Minnesota, Pennsylvania, New York, Massachusetts, D.C., Tennessee, Georgia, South Carolina, Florida, Texas." title="National and Regional Coordinating Centers"/>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2179433"/>
            <a:ext cx="5719632" cy="4114445"/>
          </a:xfrm>
          <a:prstGeom prst="rect">
            <a:avLst/>
          </a:prstGeom>
          <a:noFill/>
          <a:extLst>
            <a:ext uri="{909E8E84-426E-40DD-AFC4-6F175D3DCCD1}">
              <a14:hiddenFill xmlns:a14="http://schemas.microsoft.com/office/drawing/2010/main">
                <a:solidFill>
                  <a:srgbClr val="FFFFFF"/>
                </a:solidFill>
              </a14:hiddenFill>
            </a:ext>
          </a:extLst>
        </p:spPr>
      </p:pic>
      <p:pic>
        <p:nvPicPr>
          <p:cNvPr id="229" name="Picture 2" descr="NIH STROKENET"/>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06571" y="1112633"/>
            <a:ext cx="4341629" cy="990487"/>
          </a:xfrm>
          <a:prstGeom prst="rect">
            <a:avLst/>
          </a:prstGeom>
          <a:solidFill>
            <a:schemeClr val="bg1"/>
          </a:solidFill>
          <a:extLst/>
        </p:spPr>
      </p:pic>
      <p:sp>
        <p:nvSpPr>
          <p:cNvPr id="2" name="Title 1"/>
          <p:cNvSpPr>
            <a:spLocks noGrp="1"/>
          </p:cNvSpPr>
          <p:nvPr>
            <p:ph type="title"/>
          </p:nvPr>
        </p:nvSpPr>
        <p:spPr>
          <a:xfrm>
            <a:off x="1371600" y="152400"/>
            <a:ext cx="7470775" cy="1066800"/>
          </a:xfrm>
        </p:spPr>
        <p:txBody>
          <a:bodyPr/>
          <a:lstStyle/>
          <a:p>
            <a:pPr algn="l"/>
            <a:r>
              <a:rPr lang="en-US" sz="4000" b="1" dirty="0">
                <a:solidFill>
                  <a:schemeClr val="bg1"/>
                </a:solidFill>
                <a:latin typeface="Verdana" panose="020B0604030504040204" pitchFamily="34" charset="0"/>
                <a:ea typeface="Verdana" panose="020B0604030504040204" pitchFamily="34" charset="0"/>
                <a:cs typeface="Verdana" panose="020B0604030504040204" pitchFamily="34" charset="0"/>
              </a:rPr>
              <a:t>NIH </a:t>
            </a:r>
            <a:r>
              <a:rPr lang="en-US" sz="4000" b="1" dirty="0" err="1">
                <a:solidFill>
                  <a:schemeClr val="bg1"/>
                </a:solidFill>
                <a:latin typeface="Verdana" panose="020B0604030504040204" pitchFamily="34" charset="0"/>
                <a:ea typeface="Verdana" panose="020B0604030504040204" pitchFamily="34" charset="0"/>
                <a:cs typeface="Verdana" panose="020B0604030504040204" pitchFamily="34" charset="0"/>
              </a:rPr>
              <a:t>StrokeNet</a:t>
            </a:r>
            <a:endParaRPr lang="en-US" sz="4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074" name="Picture 2" descr="http://nihstrokenet.org/ " title="URL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7256" y="6338202"/>
            <a:ext cx="2397114" cy="302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16986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 of the National Institute of Neurological Disorders and Stroke at the National Institutes of Health" title="Logo of NINDS"/>
          <p:cNvPicPr>
            <a:picLocks noChangeAspect="1"/>
          </p:cNvPicPr>
          <p:nvPr/>
        </p:nvPicPr>
        <p:blipFill>
          <a:blip r:embed="rId3"/>
          <a:stretch>
            <a:fillRect/>
          </a:stretch>
        </p:blipFill>
        <p:spPr>
          <a:xfrm>
            <a:off x="6842357" y="6248105"/>
            <a:ext cx="1946043" cy="514400"/>
          </a:xfrm>
          <a:prstGeom prst="rect">
            <a:avLst/>
          </a:prstGeom>
        </p:spPr>
      </p:pic>
      <p:pic>
        <p:nvPicPr>
          <p:cNvPr id="8" name="Picture 7" descr="Logo of the National Heart, Lung, and Blood Institute at the National Institutes of Health" title="Logo of NHLBI"/>
          <p:cNvPicPr>
            <a:picLocks noChangeAspect="1"/>
          </p:cNvPicPr>
          <p:nvPr/>
        </p:nvPicPr>
        <p:blipFill>
          <a:blip r:embed="rId4"/>
          <a:stretch>
            <a:fillRect/>
          </a:stretch>
        </p:blipFill>
        <p:spPr>
          <a:xfrm>
            <a:off x="4609297" y="6289744"/>
            <a:ext cx="1771184" cy="412949"/>
          </a:xfrm>
          <a:prstGeom prst="rect">
            <a:avLst/>
          </a:prstGeom>
        </p:spPr>
      </p:pic>
      <p:sp>
        <p:nvSpPr>
          <p:cNvPr id="3" name="Content Placeholder 2"/>
          <p:cNvSpPr>
            <a:spLocks noGrp="1"/>
          </p:cNvSpPr>
          <p:nvPr>
            <p:ph idx="1"/>
          </p:nvPr>
        </p:nvSpPr>
        <p:spPr>
          <a:xfrm>
            <a:off x="144379" y="1267895"/>
            <a:ext cx="8999621" cy="4851918"/>
          </a:xfrm>
        </p:spPr>
        <p:txBody>
          <a:bodyPr/>
          <a:lstStyle/>
          <a:p>
            <a:r>
              <a:rPr lang="en-US" sz="2200" dirty="0"/>
              <a:t>Heart disease and stroke burden remains high, disparities persist</a:t>
            </a:r>
          </a:p>
          <a:p>
            <a:endParaRPr lang="en-US" sz="2200" dirty="0"/>
          </a:p>
          <a:p>
            <a:r>
              <a:rPr lang="en-US" sz="2200" dirty="0"/>
              <a:t>Hypertension is the major modifiable risk factor, drives disparities</a:t>
            </a:r>
          </a:p>
          <a:p>
            <a:endParaRPr lang="en-US" sz="2200" dirty="0"/>
          </a:p>
          <a:p>
            <a:r>
              <a:rPr lang="en-US" sz="2200" dirty="0"/>
              <a:t>Evidence-based strategies to improve risk factor control and reduce heart disease and stroke at the population level and in diverse settings:</a:t>
            </a:r>
          </a:p>
          <a:p>
            <a:endParaRPr lang="en-US" sz="2200" dirty="0"/>
          </a:p>
          <a:p>
            <a:pPr lvl="1">
              <a:buClr>
                <a:schemeClr val="accent5"/>
              </a:buClr>
              <a:buFont typeface="Arial" panose="020B0604020202020204" pitchFamily="34" charset="0"/>
              <a:buChar char="•"/>
            </a:pPr>
            <a:r>
              <a:rPr lang="en-US" sz="2200" dirty="0"/>
              <a:t>Increase general awareness of the risk of hypertension</a:t>
            </a:r>
          </a:p>
          <a:p>
            <a:pPr lvl="1">
              <a:buClr>
                <a:schemeClr val="accent5"/>
              </a:buClr>
              <a:buFont typeface="Arial" panose="020B0604020202020204" pitchFamily="34" charset="0"/>
              <a:buChar char="•"/>
            </a:pPr>
            <a:r>
              <a:rPr lang="en-US" sz="2200" dirty="0"/>
              <a:t>Promote rapid utilization and uptake of new evidence into treatment</a:t>
            </a:r>
          </a:p>
          <a:p>
            <a:pPr lvl="1">
              <a:buClr>
                <a:schemeClr val="accent5"/>
              </a:buClr>
              <a:buFont typeface="Arial" panose="020B0604020202020204" pitchFamily="34" charset="0"/>
              <a:buChar char="•"/>
            </a:pPr>
            <a:r>
              <a:rPr lang="en-US" sz="2200" dirty="0"/>
              <a:t>Integrate health systems-level changes, such as protocol-driven care</a:t>
            </a:r>
          </a:p>
          <a:p>
            <a:pPr lvl="1">
              <a:buClr>
                <a:schemeClr val="accent5"/>
              </a:buClr>
              <a:buFont typeface="Arial" panose="020B0604020202020204" pitchFamily="34" charset="0"/>
              <a:buChar char="•"/>
            </a:pPr>
            <a:r>
              <a:rPr lang="en-US" sz="2200" dirty="0"/>
              <a:t>Improve community and clinical linkages as recommended by the Community Guide (e.g. utilization of community health workers)</a:t>
            </a:r>
          </a:p>
          <a:p>
            <a:pPr marL="627063" lvl="2" indent="0">
              <a:buNone/>
            </a:pPr>
            <a:r>
              <a:rPr lang="en-US" i="1" dirty="0"/>
              <a:t>   </a:t>
            </a:r>
          </a:p>
        </p:txBody>
      </p:sp>
      <p:sp>
        <p:nvSpPr>
          <p:cNvPr id="2" name="Title 1"/>
          <p:cNvSpPr>
            <a:spLocks noGrp="1"/>
          </p:cNvSpPr>
          <p:nvPr>
            <p:ph type="title"/>
          </p:nvPr>
        </p:nvSpPr>
        <p:spPr>
          <a:xfrm>
            <a:off x="0" y="297170"/>
            <a:ext cx="7968343" cy="798219"/>
          </a:xfrm>
        </p:spPr>
        <p:txBody>
          <a:bodyPr/>
          <a:lstStyle/>
          <a:p>
            <a:r>
              <a:rPr lang="en-US" sz="3000" b="1" dirty="0">
                <a:solidFill>
                  <a:schemeClr val="bg1"/>
                </a:solidFill>
                <a:latin typeface="Verdana" panose="020B0604030504040204" pitchFamily="34" charset="0"/>
                <a:ea typeface="Verdana" panose="020B0604030504040204" pitchFamily="34" charset="0"/>
                <a:cs typeface="Verdana" panose="020B0604030504040204" pitchFamily="34" charset="0"/>
              </a:rPr>
              <a:t>Key Points and Opportunities</a:t>
            </a:r>
          </a:p>
        </p:txBody>
      </p:sp>
      <p:sp>
        <p:nvSpPr>
          <p:cNvPr id="4" name="Rectangle 3"/>
          <p:cNvSpPr/>
          <p:nvPr/>
        </p:nvSpPr>
        <p:spPr>
          <a:xfrm>
            <a:off x="8664382" y="6521465"/>
            <a:ext cx="412292" cy="307777"/>
          </a:xfrm>
          <a:prstGeom prst="rect">
            <a:avLst/>
          </a:prstGeom>
        </p:spPr>
        <p:txBody>
          <a:bodyPr wrap="none">
            <a:spAutoFit/>
          </a:bodyPr>
          <a:lstStyle/>
          <a:p>
            <a:r>
              <a:rPr lang="en-US" sz="1400" dirty="0" smtClean="0">
                <a:latin typeface="Verdana" panose="020B0604030504040204" pitchFamily="34" charset="0"/>
                <a:ea typeface="Verdana" panose="020B0604030504040204" pitchFamily="34" charset="0"/>
                <a:cs typeface="Verdana" panose="020B0604030504040204" pitchFamily="34" charset="0"/>
              </a:rPr>
              <a:t>45</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416337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9440" y="101600"/>
            <a:ext cx="7150608" cy="1066800"/>
          </a:xfrm>
        </p:spPr>
        <p:txBody>
          <a:bodyPr/>
          <a:lstStyle/>
          <a:p>
            <a:pPr algn="l"/>
            <a:r>
              <a:rPr lang="en-US" sz="2600" b="1" dirty="0">
                <a:solidFill>
                  <a:schemeClr val="bg1"/>
                </a:solidFill>
                <a:latin typeface="Verdana" panose="020B0604030504040204" pitchFamily="34" charset="0"/>
                <a:ea typeface="Verdana" panose="020B0604030504040204" pitchFamily="34" charset="0"/>
                <a:cs typeface="Verdana" panose="020B0604030504040204" pitchFamily="34" charset="0"/>
              </a:rPr>
              <a:t>Heart Disease and Stroke Federal Partners/Contributors</a:t>
            </a:r>
          </a:p>
        </p:txBody>
      </p:sp>
      <p:sp>
        <p:nvSpPr>
          <p:cNvPr id="4" name="Content Placeholder 3"/>
          <p:cNvSpPr>
            <a:spLocks noGrp="1"/>
          </p:cNvSpPr>
          <p:nvPr>
            <p:ph idx="1"/>
          </p:nvPr>
        </p:nvSpPr>
        <p:spPr>
          <a:xfrm>
            <a:off x="279400" y="1308100"/>
            <a:ext cx="8271722" cy="4492052"/>
          </a:xfrm>
        </p:spPr>
        <p:txBody>
          <a:bodyPr/>
          <a:lstStyle/>
          <a:p>
            <a:r>
              <a:rPr lang="en-US" sz="2200" b="1" dirty="0"/>
              <a:t>National Institute of Neurological Disorders and Stroke (NINDS)</a:t>
            </a:r>
          </a:p>
          <a:p>
            <a:pPr lvl="2"/>
            <a:r>
              <a:rPr lang="en-US" sz="2200" dirty="0"/>
              <a:t>Katie Pahigiannis, PhD </a:t>
            </a:r>
          </a:p>
          <a:p>
            <a:r>
              <a:rPr lang="en-US" sz="2200" b="1" dirty="0"/>
              <a:t>National Heart, Lung, and Blood Institute (NHLBI)</a:t>
            </a:r>
          </a:p>
          <a:p>
            <a:pPr lvl="2"/>
            <a:r>
              <a:rPr lang="en-US" sz="2200" dirty="0"/>
              <a:t>Joylene John-Sowah, MD, MPH </a:t>
            </a:r>
          </a:p>
          <a:p>
            <a:r>
              <a:rPr lang="en-US" sz="2200" b="1" dirty="0"/>
              <a:t>Centers for Disease Control and Prevention (CDC)</a:t>
            </a:r>
          </a:p>
          <a:p>
            <a:pPr lvl="2"/>
            <a:r>
              <a:rPr lang="en-US" sz="2200" dirty="0"/>
              <a:t>Yuling Hong, MD, PhD </a:t>
            </a:r>
          </a:p>
          <a:p>
            <a:pPr lvl="2"/>
            <a:r>
              <a:rPr lang="en-US" sz="2200" dirty="0"/>
              <a:t>Fleetwood Loustalot, PhD, FNP </a:t>
            </a:r>
          </a:p>
          <a:p>
            <a:pPr lvl="2"/>
            <a:r>
              <a:rPr lang="en-US" sz="2200" dirty="0"/>
              <a:t>Angela Thompson-Paul, PhD</a:t>
            </a:r>
          </a:p>
          <a:p>
            <a:pPr lvl="2"/>
            <a:r>
              <a:rPr lang="en-US" sz="2200" dirty="0"/>
              <a:t>Kimberly Hurvitz, MHS</a:t>
            </a:r>
          </a:p>
          <a:p>
            <a:r>
              <a:rPr lang="en-US" sz="2200" b="1" dirty="0"/>
              <a:t>Office of the Assistant Secretary for Health (OASH)</a:t>
            </a:r>
          </a:p>
          <a:p>
            <a:pPr lvl="2"/>
            <a:r>
              <a:rPr lang="en-US" sz="2200" dirty="0"/>
              <a:t>Emmeline </a:t>
            </a:r>
            <a:r>
              <a:rPr lang="en-US" sz="2200" dirty="0" smtClean="0"/>
              <a:t>Ochiai, JD, MPH </a:t>
            </a:r>
            <a:endParaRPr lang="en-US" sz="2200" dirty="0"/>
          </a:p>
          <a:p>
            <a:pPr lvl="1"/>
            <a:endParaRPr lang="en-US" dirty="0"/>
          </a:p>
          <a:p>
            <a:endParaRPr lang="en-US" dirty="0"/>
          </a:p>
        </p:txBody>
      </p:sp>
      <p:sp>
        <p:nvSpPr>
          <p:cNvPr id="2" name="Rectangle 1"/>
          <p:cNvSpPr/>
          <p:nvPr/>
        </p:nvSpPr>
        <p:spPr>
          <a:xfrm>
            <a:off x="8551122" y="6488668"/>
            <a:ext cx="412292" cy="307777"/>
          </a:xfrm>
          <a:prstGeom prst="rect">
            <a:avLst/>
          </a:prstGeom>
        </p:spPr>
        <p:txBody>
          <a:bodyPr wrap="none">
            <a:spAutoFit/>
          </a:bodyPr>
          <a:lstStyle/>
          <a:p>
            <a:r>
              <a:rPr lang="en-US" sz="1400" dirty="0" smtClean="0">
                <a:solidFill>
                  <a:prstClr val="black"/>
                </a:solidFill>
                <a:latin typeface="Verdana"/>
                <a:cs typeface="Verdana"/>
              </a:rPr>
              <a:t>46</a:t>
            </a:r>
            <a:endParaRPr lang="en-US" sz="1400" dirty="0"/>
          </a:p>
        </p:txBody>
      </p:sp>
    </p:spTree>
    <p:extLst>
      <p:ext uri="{BB962C8B-B14F-4D97-AF65-F5344CB8AC3E}">
        <p14:creationId xmlns:p14="http://schemas.microsoft.com/office/powerpoint/2010/main" val="6418060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332069" y="3733476"/>
            <a:ext cx="6689725" cy="1393160"/>
          </a:xfrm>
        </p:spPr>
        <p:txBody>
          <a:bodyPr>
            <a:normAutofit fontScale="85000" lnSpcReduction="10000"/>
          </a:bodyPr>
          <a:lstStyle/>
          <a:p>
            <a:r>
              <a:rPr lang="en-US" dirty="0">
                <a:solidFill>
                  <a:schemeClr val="tx1"/>
                </a:solidFill>
              </a:rPr>
              <a:t>Wayne H. Giles, MD, MS </a:t>
            </a:r>
          </a:p>
          <a:p>
            <a:r>
              <a:rPr lang="en-US" dirty="0">
                <a:solidFill>
                  <a:schemeClr val="tx1"/>
                </a:solidFill>
              </a:rPr>
              <a:t>Director of CDC’s Division for Heart Disease and Stroke Prevention, National Center for Chronic Disease Prevention and Health Promotion</a:t>
            </a:r>
          </a:p>
          <a:p>
            <a:endParaRPr lang="en-US" dirty="0">
              <a:solidFill>
                <a:schemeClr val="tx1"/>
              </a:solidFill>
            </a:endParaRPr>
          </a:p>
        </p:txBody>
      </p:sp>
      <p:sp>
        <p:nvSpPr>
          <p:cNvPr id="4" name="Title 3"/>
          <p:cNvSpPr>
            <a:spLocks noGrp="1"/>
          </p:cNvSpPr>
          <p:nvPr>
            <p:ph type="title"/>
          </p:nvPr>
        </p:nvSpPr>
        <p:spPr>
          <a:xfrm>
            <a:off x="824459" y="1700659"/>
            <a:ext cx="7598947" cy="1612167"/>
          </a:xfrm>
        </p:spPr>
        <p:txBody>
          <a:bodyPr/>
          <a:lstStyle/>
          <a:p>
            <a:r>
              <a:rPr lang="en-US" sz="3200" dirty="0">
                <a:solidFill>
                  <a:schemeClr val="tx1"/>
                </a:solidFill>
              </a:rPr>
              <a:t>Activities </a:t>
            </a:r>
            <a:r>
              <a:rPr lang="en-US" sz="3200" dirty="0" smtClean="0">
                <a:solidFill>
                  <a:schemeClr val="tx1"/>
                </a:solidFill>
              </a:rPr>
              <a:t>Supporting </a:t>
            </a:r>
            <a:r>
              <a:rPr lang="en-US" sz="3200" dirty="0">
                <a:solidFill>
                  <a:schemeClr val="tx1"/>
                </a:solidFill>
              </a:rPr>
              <a:t>Heart Disease and Stroke Objectives</a:t>
            </a:r>
          </a:p>
        </p:txBody>
      </p:sp>
      <p:pic>
        <p:nvPicPr>
          <p:cNvPr id="5" name="Picture 4" descr="CDC logo"/>
          <p:cNvPicPr>
            <a:picLocks noChangeAspect="1"/>
          </p:cNvPicPr>
          <p:nvPr/>
        </p:nvPicPr>
        <p:blipFill>
          <a:blip r:embed="rId3"/>
          <a:stretch>
            <a:fillRect/>
          </a:stretch>
        </p:blipFill>
        <p:spPr>
          <a:xfrm>
            <a:off x="7972706" y="6288537"/>
            <a:ext cx="731583" cy="518205"/>
          </a:xfrm>
          <a:prstGeom prst="rect">
            <a:avLst/>
          </a:prstGeom>
        </p:spPr>
      </p:pic>
      <p:sp>
        <p:nvSpPr>
          <p:cNvPr id="2" name="Rectangle 1"/>
          <p:cNvSpPr/>
          <p:nvPr/>
        </p:nvSpPr>
        <p:spPr>
          <a:xfrm>
            <a:off x="8731708" y="6547639"/>
            <a:ext cx="412292" cy="307777"/>
          </a:xfrm>
          <a:prstGeom prst="rect">
            <a:avLst/>
          </a:prstGeom>
        </p:spPr>
        <p:txBody>
          <a:bodyPr wrap="none">
            <a:spAutoFit/>
          </a:bodyPr>
          <a:lstStyle/>
          <a:p>
            <a:r>
              <a:rPr lang="en-US" sz="1400" dirty="0" smtClean="0">
                <a:latin typeface="Verdana" panose="020B0604030504040204" pitchFamily="34" charset="0"/>
                <a:ea typeface="Verdana" panose="020B0604030504040204" pitchFamily="34" charset="0"/>
                <a:cs typeface="Verdana" panose="020B0604030504040204" pitchFamily="34" charset="0"/>
              </a:rPr>
              <a:t>47</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197724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048500" cy="1041400"/>
          </a:xfrm>
        </p:spPr>
        <p:txBody>
          <a:bodyPr/>
          <a:lstStyle/>
          <a:p>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Core Functions of the Division for </a:t>
            </a:r>
            <a:r>
              <a:rPr lang="en-US" sz="2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r>
            <a:br>
              <a:rPr lang="en-US" sz="2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Heart </a:t>
            </a: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Disease and Stroke Prevention </a:t>
            </a:r>
          </a:p>
        </p:txBody>
      </p:sp>
      <p:sp>
        <p:nvSpPr>
          <p:cNvPr id="3" name="Content Placeholder 2"/>
          <p:cNvSpPr>
            <a:spLocks noGrp="1"/>
          </p:cNvSpPr>
          <p:nvPr>
            <p:ph idx="1"/>
          </p:nvPr>
        </p:nvSpPr>
        <p:spPr/>
        <p:txBody>
          <a:bodyPr/>
          <a:lstStyle/>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marL="0" indent="0" algn="ctr">
              <a:buNone/>
            </a:pPr>
            <a:endParaRPr lang="en-US" dirty="0">
              <a:solidFill>
                <a:schemeClr val="tx1"/>
              </a:solidFill>
            </a:endParaRPr>
          </a:p>
          <a:p>
            <a:pPr marL="457200" lvl="1" indent="0" algn="ctr">
              <a:buNone/>
            </a:pPr>
            <a:r>
              <a:rPr lang="en-US" sz="24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Applied </a:t>
            </a: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Research and Evaluation</a:t>
            </a:r>
          </a:p>
          <a:p>
            <a:pPr marL="457200" lvl="1" indent="0" algn="ctr">
              <a:buNone/>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Epidemiology and Surveillance</a:t>
            </a:r>
          </a:p>
          <a:p>
            <a:pPr marL="457200" lvl="1" indent="0" algn="ctr">
              <a:buNone/>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Program Development and Support</a:t>
            </a:r>
          </a:p>
          <a:p>
            <a:pPr marL="457200" lvl="1" indent="0" algn="ctr">
              <a:buNone/>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Policy and Communication </a:t>
            </a:r>
          </a:p>
          <a:p>
            <a:endParaRPr lang="en-US" dirty="0"/>
          </a:p>
        </p:txBody>
      </p:sp>
      <p:pic>
        <p:nvPicPr>
          <p:cNvPr id="5" name="Content Placeholder 4" descr="Division for Heart Disease and Stroke Prevention" title="Division for Heart Disease and Stroke Preven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850662"/>
            <a:ext cx="5076825" cy="1752600"/>
          </a:xfrm>
          <a:prstGeom prst="rect">
            <a:avLst/>
          </a:prstGeom>
        </p:spPr>
      </p:pic>
      <p:pic>
        <p:nvPicPr>
          <p:cNvPr id="8" name="Picture 7" descr="CDC logo"/>
          <p:cNvPicPr>
            <a:picLocks noChangeAspect="1"/>
          </p:cNvPicPr>
          <p:nvPr/>
        </p:nvPicPr>
        <p:blipFill>
          <a:blip r:embed="rId4"/>
          <a:stretch>
            <a:fillRect/>
          </a:stretch>
        </p:blipFill>
        <p:spPr>
          <a:xfrm>
            <a:off x="7972706" y="6288537"/>
            <a:ext cx="731583" cy="518205"/>
          </a:xfrm>
          <a:prstGeom prst="rect">
            <a:avLst/>
          </a:prstGeom>
        </p:spPr>
      </p:pic>
      <p:sp>
        <p:nvSpPr>
          <p:cNvPr id="4" name="Rectangle 3"/>
          <p:cNvSpPr/>
          <p:nvPr/>
        </p:nvSpPr>
        <p:spPr>
          <a:xfrm>
            <a:off x="8704289" y="6472013"/>
            <a:ext cx="412292" cy="307777"/>
          </a:xfrm>
          <a:prstGeom prst="rect">
            <a:avLst/>
          </a:prstGeom>
        </p:spPr>
        <p:txBody>
          <a:bodyPr wrap="none">
            <a:spAutoFit/>
          </a:bodyPr>
          <a:lstStyle/>
          <a:p>
            <a:r>
              <a:rPr lang="en-US" sz="1400" dirty="0" smtClean="0">
                <a:latin typeface="Verdana" panose="020B0604030504040204" pitchFamily="34" charset="0"/>
                <a:ea typeface="Verdana" panose="020B0604030504040204" pitchFamily="34" charset="0"/>
                <a:cs typeface="Verdana" panose="020B0604030504040204" pitchFamily="34" charset="0"/>
              </a:rPr>
              <a:t>48</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725034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889" y="279400"/>
            <a:ext cx="8229600" cy="787400"/>
          </a:xfrm>
        </p:spPr>
        <p:txBody>
          <a:bodyPr>
            <a:normAutofit/>
          </a:bodyPr>
          <a:lstStyle/>
          <a:p>
            <a:r>
              <a:rPr lang="en-US" sz="2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Major Areas of Focus</a:t>
            </a:r>
            <a:endPar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Box 2"/>
          <p:cNvSpPr txBox="1"/>
          <p:nvPr/>
        </p:nvSpPr>
        <p:spPr>
          <a:xfrm>
            <a:off x="392158" y="1207521"/>
            <a:ext cx="3212674" cy="461665"/>
          </a:xfrm>
          <a:prstGeom prst="rect">
            <a:avLst/>
          </a:prstGeom>
          <a:noFill/>
          <a:ln w="28575">
            <a:solidFill>
              <a:schemeClr val="accent1"/>
            </a:solidFill>
          </a:ln>
        </p:spPr>
        <p:txBody>
          <a:bodyPr wrap="none" rtlCol="0">
            <a:spAutoFit/>
          </a:bodyPr>
          <a:lstStyle/>
          <a:p>
            <a:r>
              <a:rPr lang="en-US" sz="2400" b="1" dirty="0" smtClean="0">
                <a:solidFill>
                  <a:prstClr val="black"/>
                </a:solidFill>
              </a:rPr>
              <a:t>Keeping People Healthy</a:t>
            </a:r>
            <a:endParaRPr lang="en-US" sz="2400" b="1" dirty="0">
              <a:solidFill>
                <a:prstClr val="black"/>
              </a:solidFill>
            </a:endParaRPr>
          </a:p>
        </p:txBody>
      </p:sp>
      <p:sp>
        <p:nvSpPr>
          <p:cNvPr id="7" name="TextBox 6"/>
          <p:cNvSpPr txBox="1"/>
          <p:nvPr/>
        </p:nvSpPr>
        <p:spPr>
          <a:xfrm>
            <a:off x="6326475" y="1305189"/>
            <a:ext cx="2219005" cy="461665"/>
          </a:xfrm>
          <a:prstGeom prst="rect">
            <a:avLst/>
          </a:prstGeom>
          <a:noFill/>
          <a:ln w="38100">
            <a:solidFill>
              <a:schemeClr val="accent1"/>
            </a:solidFill>
          </a:ln>
        </p:spPr>
        <p:txBody>
          <a:bodyPr wrap="none" rtlCol="0">
            <a:spAutoFit/>
          </a:bodyPr>
          <a:lstStyle/>
          <a:p>
            <a:r>
              <a:rPr lang="en-US" sz="2400" b="1" dirty="0" smtClean="0">
                <a:solidFill>
                  <a:prstClr val="black"/>
                </a:solidFill>
              </a:rPr>
              <a:t>Optimizing</a:t>
            </a:r>
            <a:r>
              <a:rPr lang="en-US" sz="2400" b="1" dirty="0" smtClean="0">
                <a:solidFill>
                  <a:srgbClr val="FFFFFF"/>
                </a:solidFill>
              </a:rPr>
              <a:t> </a:t>
            </a:r>
            <a:r>
              <a:rPr lang="en-US" sz="2400" b="1" dirty="0" smtClean="0">
                <a:solidFill>
                  <a:prstClr val="black"/>
                </a:solidFill>
              </a:rPr>
              <a:t>Care</a:t>
            </a:r>
            <a:endParaRPr lang="en-US" sz="2400" b="1" dirty="0">
              <a:solidFill>
                <a:prstClr val="black"/>
              </a:solidFill>
            </a:endParaRPr>
          </a:p>
        </p:txBody>
      </p:sp>
      <p:cxnSp>
        <p:nvCxnSpPr>
          <p:cNvPr id="15" name="Straight Arrow Connector 14" descr="Arrow down"/>
          <p:cNvCxnSpPr/>
          <p:nvPr/>
        </p:nvCxnSpPr>
        <p:spPr>
          <a:xfrm>
            <a:off x="1493203" y="1715780"/>
            <a:ext cx="515568" cy="5786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Oval 22" descr="Community" title="Community"/>
          <p:cNvSpPr/>
          <p:nvPr/>
        </p:nvSpPr>
        <p:spPr>
          <a:xfrm>
            <a:off x="1181100" y="1507867"/>
            <a:ext cx="7162800" cy="4740533"/>
          </a:xfrm>
          <a:prstGeom prst="ellipse">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prstClr val="white"/>
              </a:solidFill>
            </a:endParaRPr>
          </a:p>
        </p:txBody>
      </p:sp>
      <p:sp>
        <p:nvSpPr>
          <p:cNvPr id="16" name="TextBox 15"/>
          <p:cNvSpPr txBox="1"/>
          <p:nvPr/>
        </p:nvSpPr>
        <p:spPr>
          <a:xfrm>
            <a:off x="2895600" y="2209800"/>
            <a:ext cx="2078774" cy="461665"/>
          </a:xfrm>
          <a:prstGeom prst="rect">
            <a:avLst/>
          </a:prstGeom>
          <a:noFill/>
        </p:spPr>
        <p:txBody>
          <a:bodyPr wrap="none" rtlCol="0">
            <a:spAutoFit/>
          </a:bodyPr>
          <a:lstStyle/>
          <a:p>
            <a:r>
              <a:rPr lang="en-US" sz="2400" b="1" i="1" dirty="0" smtClean="0">
                <a:solidFill>
                  <a:srgbClr val="40ADC7"/>
                </a:solidFill>
              </a:rPr>
              <a:t>COMMUNITY</a:t>
            </a:r>
            <a:r>
              <a:rPr lang="en-US" b="1" dirty="0" smtClean="0">
                <a:solidFill>
                  <a:srgbClr val="40ADC7"/>
                </a:solidFill>
              </a:rPr>
              <a:t> </a:t>
            </a:r>
            <a:endParaRPr lang="en-US" b="1" dirty="0">
              <a:solidFill>
                <a:srgbClr val="40ADC7"/>
              </a:solidFill>
            </a:endParaRPr>
          </a:p>
        </p:txBody>
      </p:sp>
      <p:pic>
        <p:nvPicPr>
          <p:cNvPr id="19" name="Content Placeholder 3" descr="Hospital" title="Hospital"/>
          <p:cNvPicPr>
            <a:picLocks noChangeAspect="1"/>
          </p:cNvPicPr>
          <p:nvPr/>
        </p:nvPicPr>
        <p:blipFill>
          <a:blip r:embed="rId3">
            <a:clrChange>
              <a:clrFrom>
                <a:srgbClr val="88CC2D"/>
              </a:clrFrom>
              <a:clrTo>
                <a:srgbClr val="88CC2D">
                  <a:alpha val="0"/>
                </a:srgbClr>
              </a:clrTo>
            </a:clrChange>
            <a:extLst>
              <a:ext uri="{28A0092B-C50C-407E-A947-70E740481C1C}">
                <a14:useLocalDpi xmlns:a14="http://schemas.microsoft.com/office/drawing/2010/main" val="0"/>
              </a:ext>
            </a:extLst>
          </a:blip>
          <a:stretch>
            <a:fillRect/>
          </a:stretch>
        </p:blipFill>
        <p:spPr bwMode="auto">
          <a:xfrm>
            <a:off x="4390549" y="3276600"/>
            <a:ext cx="2162651" cy="2514600"/>
          </a:xfrm>
          <a:prstGeom prst="rect">
            <a:avLst/>
          </a:prstGeom>
          <a:solidFill>
            <a:schemeClr val="accent1"/>
          </a:solidFill>
          <a:ln w="57150">
            <a:solidFill>
              <a:schemeClr val="accent5"/>
            </a:solidFill>
          </a:ln>
          <a:effectLst>
            <a:glow rad="63500">
              <a:schemeClr val="accent1">
                <a:satMod val="175000"/>
                <a:alpha val="40000"/>
              </a:schemeClr>
            </a:glow>
          </a:effectLst>
          <a:extLst/>
        </p:spPr>
      </p:pic>
      <p:pic>
        <p:nvPicPr>
          <p:cNvPr id="20" name="Picture 19" descr="Person" title="Pers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9511" y="4343400"/>
            <a:ext cx="862489" cy="1447800"/>
          </a:xfrm>
          <a:prstGeom prst="rect">
            <a:avLst/>
          </a:prstGeom>
          <a:solidFill>
            <a:schemeClr val="accent3"/>
          </a:solidFill>
          <a:ln w="57150">
            <a:solidFill>
              <a:srgbClr val="C00000"/>
            </a:solidFill>
          </a:ln>
        </p:spPr>
      </p:pic>
      <p:cxnSp>
        <p:nvCxnSpPr>
          <p:cNvPr id="10" name="Straight Arrow Connector 9" descr="arrow right"/>
          <p:cNvCxnSpPr/>
          <p:nvPr/>
        </p:nvCxnSpPr>
        <p:spPr>
          <a:xfrm>
            <a:off x="2706205" y="5744263"/>
            <a:ext cx="978416" cy="1"/>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descr="arrow down"/>
          <p:cNvCxnSpPr/>
          <p:nvPr/>
        </p:nvCxnSpPr>
        <p:spPr>
          <a:xfrm flipH="1">
            <a:off x="6553200" y="1837730"/>
            <a:ext cx="1267797" cy="18243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9566" y="5513430"/>
            <a:ext cx="2719206" cy="461665"/>
          </a:xfrm>
          <a:prstGeom prst="rect">
            <a:avLst/>
          </a:prstGeom>
          <a:ln>
            <a:solidFill>
              <a:schemeClr val="tx2"/>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2400" b="1" dirty="0" smtClean="0">
                <a:solidFill>
                  <a:prstClr val="black"/>
                </a:solidFill>
              </a:rPr>
              <a:t>Priority</a:t>
            </a:r>
            <a:r>
              <a:rPr lang="en-US" sz="2400" b="1" dirty="0" smtClean="0">
                <a:solidFill>
                  <a:srgbClr val="FFFFFF"/>
                </a:solidFill>
              </a:rPr>
              <a:t> </a:t>
            </a:r>
            <a:r>
              <a:rPr lang="en-US" sz="2400" b="1" dirty="0" smtClean="0">
                <a:solidFill>
                  <a:prstClr val="black"/>
                </a:solidFill>
              </a:rPr>
              <a:t>Populations</a:t>
            </a:r>
            <a:endParaRPr lang="en-US" sz="2400" b="1" dirty="0">
              <a:solidFill>
                <a:prstClr val="black"/>
              </a:solidFill>
            </a:endParaRPr>
          </a:p>
        </p:txBody>
      </p:sp>
      <p:pic>
        <p:nvPicPr>
          <p:cNvPr id="14" name="Picture 13" descr="CDC logo"/>
          <p:cNvPicPr>
            <a:picLocks noChangeAspect="1"/>
          </p:cNvPicPr>
          <p:nvPr/>
        </p:nvPicPr>
        <p:blipFill>
          <a:blip r:embed="rId5"/>
          <a:stretch>
            <a:fillRect/>
          </a:stretch>
        </p:blipFill>
        <p:spPr>
          <a:xfrm>
            <a:off x="7972706" y="6288537"/>
            <a:ext cx="731583" cy="518205"/>
          </a:xfrm>
          <a:prstGeom prst="rect">
            <a:avLst/>
          </a:prstGeom>
        </p:spPr>
      </p:pic>
      <p:sp>
        <p:nvSpPr>
          <p:cNvPr id="4" name="Rectangle 3"/>
          <p:cNvSpPr/>
          <p:nvPr/>
        </p:nvSpPr>
        <p:spPr>
          <a:xfrm>
            <a:off x="8704289" y="6504610"/>
            <a:ext cx="412292" cy="307777"/>
          </a:xfrm>
          <a:prstGeom prst="rect">
            <a:avLst/>
          </a:prstGeom>
        </p:spPr>
        <p:txBody>
          <a:bodyPr wrap="none">
            <a:spAutoFit/>
          </a:bodyPr>
          <a:lstStyle/>
          <a:p>
            <a:r>
              <a:rPr lang="en-US" sz="1400" dirty="0" smtClean="0">
                <a:solidFill>
                  <a:prstClr val="black"/>
                </a:solidFill>
                <a:latin typeface="Verdana"/>
                <a:cs typeface="Verdana"/>
              </a:rPr>
              <a:t>49</a:t>
            </a:r>
            <a:endParaRPr lang="en-US" sz="1400" dirty="0"/>
          </a:p>
        </p:txBody>
      </p:sp>
    </p:spTree>
    <p:extLst>
      <p:ext uri="{BB962C8B-B14F-4D97-AF65-F5344CB8AC3E}">
        <p14:creationId xmlns:p14="http://schemas.microsoft.com/office/powerpoint/2010/main" val="12740118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solidFill>
                  <a:prstClr val="black"/>
                </a:solidFill>
              </a:rPr>
              <a:pPr/>
              <a:t>5</a:t>
            </a:fld>
            <a:endParaRPr lang="en-US" dirty="0">
              <a:solidFill>
                <a:prstClr val="black"/>
              </a:solidFill>
            </a:endParaRPr>
          </a:p>
        </p:txBody>
      </p:sp>
      <p:sp>
        <p:nvSpPr>
          <p:cNvPr id="4" name="Text Placeholder 3"/>
          <p:cNvSpPr>
            <a:spLocks noGrp="1"/>
          </p:cNvSpPr>
          <p:nvPr>
            <p:ph type="body" sz="quarter" idx="20"/>
          </p:nvPr>
        </p:nvSpPr>
        <p:spPr/>
        <p:txBody>
          <a:bodyPr/>
          <a:lstStyle/>
          <a:p>
            <a:endParaRPr lang="en-US" dirty="0"/>
          </a:p>
        </p:txBody>
      </p:sp>
      <p:sp>
        <p:nvSpPr>
          <p:cNvPr id="5" name="Title 4"/>
          <p:cNvSpPr>
            <a:spLocks noGrp="1"/>
          </p:cNvSpPr>
          <p:nvPr>
            <p:ph type="title"/>
          </p:nvPr>
        </p:nvSpPr>
        <p:spPr/>
        <p:txBody>
          <a:bodyPr/>
          <a:lstStyle/>
          <a:p>
            <a:r>
              <a:rPr lang="en-US" b="1" dirty="0" smtClean="0"/>
              <a:t>Evolution of Healthy People </a:t>
            </a:r>
            <a:endParaRPr lang="en-US" b="1" dirty="0"/>
          </a:p>
        </p:txBody>
      </p:sp>
      <p:pic>
        <p:nvPicPr>
          <p:cNvPr id="6" name="Picture 68" descr="Table that show the growth of HP2020 over the decades. The overarching goals have increased, in addtion to the number of topic areas, and the the number of objective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722" y="1100269"/>
            <a:ext cx="8612578" cy="6170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28290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66700"/>
            <a:ext cx="8229600" cy="723900"/>
          </a:xfrm>
        </p:spPr>
        <p:txBody>
          <a:bodyPr>
            <a:normAutofit/>
          </a:bodyPr>
          <a:lstStyle/>
          <a:p>
            <a:pPr eaLnBrk="1" hangingPunct="1"/>
            <a:r>
              <a:rPr lang="en-US" sz="2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Million Hearts</a:t>
            </a:r>
            <a:r>
              <a:rPr lang="en-US" sz="2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2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p>
        </p:txBody>
      </p:sp>
      <p:sp>
        <p:nvSpPr>
          <p:cNvPr id="15363" name="Rectangle 3"/>
          <p:cNvSpPr>
            <a:spLocks noGrp="1" noChangeArrowheads="1"/>
          </p:cNvSpPr>
          <p:nvPr>
            <p:ph idx="1"/>
          </p:nvPr>
        </p:nvSpPr>
        <p:spPr>
          <a:xfrm>
            <a:off x="457200" y="2688406"/>
            <a:ext cx="8229600" cy="3694699"/>
          </a:xfrm>
        </p:spPr>
        <p:txBody>
          <a:bodyPr>
            <a:normAutofit/>
          </a:bodyPr>
          <a:lstStyle/>
          <a:p>
            <a:pPr eaLnBrk="1" hangingPunct="1">
              <a:buClr>
                <a:schemeClr val="tx1"/>
              </a:buClr>
              <a:buSzPct val="70000"/>
              <a:buFont typeface="Wingdings" panose="05000000000000000000" pitchFamily="2" charset="2"/>
              <a:buChar char="q"/>
            </a:pPr>
            <a:r>
              <a:rPr lang="en-US" sz="2400" b="1" dirty="0" smtClean="0">
                <a:latin typeface="+mn-lt"/>
              </a:rPr>
              <a:t>U.S. Department of Health and Human Services initiative, co-led by:</a:t>
            </a:r>
          </a:p>
          <a:p>
            <a:pPr lvl="1" eaLnBrk="1" hangingPunct="1">
              <a:buClr>
                <a:schemeClr val="tx1"/>
              </a:buClr>
              <a:buSzPct val="70000"/>
              <a:buFont typeface="Wingdings" panose="05000000000000000000" pitchFamily="2" charset="2"/>
              <a:buChar char="§"/>
            </a:pPr>
            <a:r>
              <a:rPr lang="en-US" dirty="0" smtClean="0">
                <a:latin typeface="+mn-lt"/>
              </a:rPr>
              <a:t>Centers for Disease Control and Prevention (CDC)</a:t>
            </a:r>
          </a:p>
          <a:p>
            <a:pPr lvl="1" eaLnBrk="1" hangingPunct="1">
              <a:buClr>
                <a:schemeClr val="tx1"/>
              </a:buClr>
              <a:buSzPct val="70000"/>
              <a:buFont typeface="Wingdings" panose="05000000000000000000" pitchFamily="2" charset="2"/>
              <a:buChar char="§"/>
            </a:pPr>
            <a:r>
              <a:rPr lang="en-US" dirty="0" smtClean="0">
                <a:latin typeface="+mn-lt"/>
              </a:rPr>
              <a:t>Centers for Medicare &amp; Medicaid Services (CMS)</a:t>
            </a:r>
          </a:p>
          <a:p>
            <a:pPr eaLnBrk="1" hangingPunct="1">
              <a:buClr>
                <a:schemeClr val="tx1"/>
              </a:buClr>
              <a:buSzPct val="70000"/>
              <a:buFont typeface="Wingdings" panose="05000000000000000000" pitchFamily="2" charset="2"/>
              <a:buChar char="q"/>
            </a:pPr>
            <a:r>
              <a:rPr lang="en-US" sz="2400" b="1" dirty="0" smtClean="0">
                <a:latin typeface="+mn-lt"/>
              </a:rPr>
              <a:t>Partners across federal and state agencies and private organizations</a:t>
            </a:r>
          </a:p>
        </p:txBody>
      </p:sp>
      <p:sp>
        <p:nvSpPr>
          <p:cNvPr id="15364" name="Rectangle 5"/>
          <p:cNvSpPr txBox="1">
            <a:spLocks noGrp="1" noChangeArrowheads="1"/>
          </p:cNvSpPr>
          <p:nvPr/>
        </p:nvSpPr>
        <p:spPr bwMode="auto">
          <a:xfrm>
            <a:off x="0" y="6552882"/>
            <a:ext cx="8229839" cy="38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06" rIns="91414" bIns="45706"/>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606425" eaLnBrk="0" fontAlgn="base" hangingPunct="0">
              <a:spcBef>
                <a:spcPct val="0"/>
              </a:spcBef>
              <a:spcAft>
                <a:spcPct val="0"/>
              </a:spcAft>
              <a:defRPr sz="2400">
                <a:solidFill>
                  <a:schemeClr val="tx1"/>
                </a:solidFill>
                <a:latin typeface="Arial" pitchFamily="34" charset="0"/>
              </a:defRPr>
            </a:lvl6pPr>
            <a:lvl7pPr marL="2971800" indent="-228600" defTabSz="606425" eaLnBrk="0" fontAlgn="base" hangingPunct="0">
              <a:spcBef>
                <a:spcPct val="0"/>
              </a:spcBef>
              <a:spcAft>
                <a:spcPct val="0"/>
              </a:spcAft>
              <a:defRPr sz="2400">
                <a:solidFill>
                  <a:schemeClr val="tx1"/>
                </a:solidFill>
                <a:latin typeface="Arial" pitchFamily="34" charset="0"/>
              </a:defRPr>
            </a:lvl7pPr>
            <a:lvl8pPr marL="3429000" indent="-228600" defTabSz="606425" eaLnBrk="0" fontAlgn="base" hangingPunct="0">
              <a:spcBef>
                <a:spcPct val="0"/>
              </a:spcBef>
              <a:spcAft>
                <a:spcPct val="0"/>
              </a:spcAft>
              <a:defRPr sz="2400">
                <a:solidFill>
                  <a:schemeClr val="tx1"/>
                </a:solidFill>
                <a:latin typeface="Arial" pitchFamily="34" charset="0"/>
              </a:defRPr>
            </a:lvl8pPr>
            <a:lvl9pPr marL="3886200" indent="-228600" defTabSz="606425" eaLnBrk="0" fontAlgn="base" hangingPunct="0">
              <a:spcBef>
                <a:spcPct val="0"/>
              </a:spcBef>
              <a:spcAft>
                <a:spcPct val="0"/>
              </a:spcAft>
              <a:defRPr sz="2400">
                <a:solidFill>
                  <a:schemeClr val="tx1"/>
                </a:solidFill>
                <a:latin typeface="Arial" pitchFamily="34" charset="0"/>
              </a:defRPr>
            </a:lvl9pPr>
          </a:lstStyle>
          <a:p>
            <a:pPr eaLnBrk="1" hangingPunct="1"/>
            <a:fld id="{8077D229-0241-4684-BD82-0D51C1502207}" type="slidenum">
              <a:rPr lang="en-US" sz="1000">
                <a:solidFill>
                  <a:srgbClr val="FFFFFF"/>
                </a:solidFill>
                <a:latin typeface="Myriad Pro"/>
                <a:ea typeface="MS PGothic" pitchFamily="34" charset="-128"/>
                <a:cs typeface="Arial" pitchFamily="34" charset="0"/>
              </a:rPr>
              <a:pPr eaLnBrk="1" hangingPunct="1"/>
              <a:t>50</a:t>
            </a:fld>
            <a:endParaRPr lang="ru-RU" sz="1000">
              <a:solidFill>
                <a:srgbClr val="FFFFFF"/>
              </a:solidFill>
              <a:latin typeface="Myriad Pro"/>
              <a:ea typeface="MS PGothic" pitchFamily="34" charset="-128"/>
              <a:cs typeface="Arial" pitchFamily="34" charset="0"/>
            </a:endParaRPr>
          </a:p>
        </p:txBody>
      </p:sp>
      <p:sp>
        <p:nvSpPr>
          <p:cNvPr id="8" name="Rounded Rectangle 7"/>
          <p:cNvSpPr/>
          <p:nvPr/>
        </p:nvSpPr>
        <p:spPr>
          <a:xfrm>
            <a:off x="853524" y="1569802"/>
            <a:ext cx="7062786" cy="962843"/>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4" tIns="45706" rIns="91414" bIns="45706">
            <a:spAutoFit/>
          </a:bodyPr>
          <a:lstStyle/>
          <a:p>
            <a:pPr algn="ctr" defTabSz="457070" eaLnBrk="0" hangingPunct="0">
              <a:spcAft>
                <a:spcPts val="300"/>
              </a:spcAft>
              <a:defRPr/>
            </a:pPr>
            <a:r>
              <a:rPr lang="en-US" sz="2400" b="1" dirty="0">
                <a:solidFill>
                  <a:srgbClr val="FFFFFF"/>
                </a:solidFill>
                <a:latin typeface="Arial" charset="0"/>
              </a:rPr>
              <a:t>Goal: Prevent 1 million heart attacks </a:t>
            </a:r>
          </a:p>
          <a:p>
            <a:pPr algn="ctr" defTabSz="457070" eaLnBrk="0" hangingPunct="0">
              <a:spcAft>
                <a:spcPts val="300"/>
              </a:spcAft>
              <a:defRPr/>
            </a:pPr>
            <a:r>
              <a:rPr lang="en-US" sz="2400" b="1" dirty="0">
                <a:solidFill>
                  <a:srgbClr val="FFFFFF"/>
                </a:solidFill>
                <a:latin typeface="Arial" charset="0"/>
              </a:rPr>
              <a:t>and strokes by 2017</a:t>
            </a:r>
          </a:p>
        </p:txBody>
      </p:sp>
      <p:pic>
        <p:nvPicPr>
          <p:cNvPr id="6" name="Picture 5" descr="CDC logo"/>
          <p:cNvPicPr>
            <a:picLocks noChangeAspect="1"/>
          </p:cNvPicPr>
          <p:nvPr/>
        </p:nvPicPr>
        <p:blipFill>
          <a:blip r:embed="rId3"/>
          <a:stretch>
            <a:fillRect/>
          </a:stretch>
        </p:blipFill>
        <p:spPr>
          <a:xfrm>
            <a:off x="7972706" y="6288537"/>
            <a:ext cx="731583" cy="518205"/>
          </a:xfrm>
          <a:prstGeom prst="rect">
            <a:avLst/>
          </a:prstGeom>
        </p:spPr>
      </p:pic>
      <p:sp>
        <p:nvSpPr>
          <p:cNvPr id="2" name="Rectangle 1"/>
          <p:cNvSpPr/>
          <p:nvPr/>
        </p:nvSpPr>
        <p:spPr>
          <a:xfrm>
            <a:off x="8704289" y="6453352"/>
            <a:ext cx="412292" cy="307777"/>
          </a:xfrm>
          <a:prstGeom prst="rect">
            <a:avLst/>
          </a:prstGeom>
        </p:spPr>
        <p:txBody>
          <a:bodyPr wrap="none">
            <a:spAutoFit/>
          </a:bodyPr>
          <a:lstStyle/>
          <a:p>
            <a:r>
              <a:rPr lang="en-US" sz="1400" dirty="0" smtClean="0">
                <a:latin typeface="Verdana" panose="020B0604030504040204" pitchFamily="34" charset="0"/>
                <a:ea typeface="Verdana" panose="020B0604030504040204" pitchFamily="34" charset="0"/>
                <a:cs typeface="Verdana" panose="020B0604030504040204" pitchFamily="34" charset="0"/>
              </a:rPr>
              <a:t>50</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38305016"/>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0199"/>
            <a:ext cx="7515506" cy="622301"/>
          </a:xfrm>
        </p:spPr>
        <p:txBody>
          <a:bodyPr>
            <a:normAutofit/>
          </a:bodyPr>
          <a:lstStyle/>
          <a:p>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Million Hearts</a:t>
            </a:r>
            <a:r>
              <a:rPr lang="en-US" sz="2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Successes</a:t>
            </a:r>
          </a:p>
        </p:txBody>
      </p:sp>
      <p:sp>
        <p:nvSpPr>
          <p:cNvPr id="3" name="Content Placeholder 2"/>
          <p:cNvSpPr>
            <a:spLocks noGrp="1"/>
          </p:cNvSpPr>
          <p:nvPr>
            <p:ph idx="1"/>
          </p:nvPr>
        </p:nvSpPr>
        <p:spPr>
          <a:xfrm>
            <a:off x="457200" y="1676400"/>
            <a:ext cx="8229600" cy="4052881"/>
          </a:xfrm>
        </p:spPr>
        <p:txBody>
          <a:bodyPr>
            <a:normAutofit/>
          </a:bodyPr>
          <a:lstStyle/>
          <a:p>
            <a:pPr lvl="0"/>
            <a:r>
              <a:rPr lang="en-US" sz="2400" dirty="0">
                <a:latin typeface="Verdana" panose="020B0604030504040204" pitchFamily="34" charset="0"/>
                <a:ea typeface="Verdana" panose="020B0604030504040204" pitchFamily="34" charset="0"/>
                <a:cs typeface="Verdana" panose="020B0604030504040204" pitchFamily="34" charset="0"/>
              </a:rPr>
              <a:t>About 115,000 cardiovascular events were prevented during the first 2 years of the </a:t>
            </a:r>
            <a:r>
              <a:rPr lang="en-US" sz="2400" dirty="0" smtClean="0">
                <a:latin typeface="Verdana" panose="020B0604030504040204" pitchFamily="34" charset="0"/>
                <a:ea typeface="Verdana" panose="020B0604030504040204" pitchFamily="34" charset="0"/>
                <a:cs typeface="Verdana" panose="020B0604030504040204" pitchFamily="34" charset="0"/>
              </a:rPr>
              <a:t>initiative</a:t>
            </a:r>
          </a:p>
          <a:p>
            <a:pPr lvl="0"/>
            <a:endParaRPr lang="en-US" sz="2400" dirty="0" smtClean="0">
              <a:latin typeface="Verdana" panose="020B0604030504040204" pitchFamily="34" charset="0"/>
              <a:ea typeface="Verdana" panose="020B0604030504040204" pitchFamily="34" charset="0"/>
              <a:cs typeface="Verdana" panose="020B0604030504040204" pitchFamily="34" charset="0"/>
            </a:endParaRPr>
          </a:p>
          <a:p>
            <a:pPr lvl="0"/>
            <a:r>
              <a:rPr lang="en-US" sz="2400" dirty="0" smtClean="0">
                <a:latin typeface="Verdana" panose="020B0604030504040204" pitchFamily="34" charset="0"/>
                <a:ea typeface="Verdana" panose="020B0604030504040204" pitchFamily="34" charset="0"/>
                <a:cs typeface="Verdana" panose="020B0604030504040204" pitchFamily="34" charset="0"/>
              </a:rPr>
              <a:t>Hypertension control is projected to increase 8.3% between 2009-2010 and 2015-2016.</a:t>
            </a:r>
          </a:p>
          <a:p>
            <a:pPr marL="0" lvl="0" indent="0">
              <a:buNone/>
            </a:pPr>
            <a:endParaRPr lang="en-US" sz="2400" dirty="0" smtClean="0">
              <a:latin typeface="Verdana" panose="020B0604030504040204" pitchFamily="34" charset="0"/>
              <a:ea typeface="Verdana" panose="020B0604030504040204" pitchFamily="34" charset="0"/>
              <a:cs typeface="Verdana" panose="020B0604030504040204" pitchFamily="34" charset="0"/>
            </a:endParaRPr>
          </a:p>
          <a:p>
            <a:pPr lvl="0"/>
            <a:r>
              <a:rPr lang="en-US" sz="2400" dirty="0" smtClean="0">
                <a:latin typeface="Verdana" panose="020B0604030504040204" pitchFamily="34" charset="0"/>
                <a:ea typeface="Verdana" panose="020B0604030504040204" pitchFamily="34" charset="0"/>
                <a:cs typeface="Verdana" panose="020B0604030504040204" pitchFamily="34" charset="0"/>
              </a:rPr>
              <a:t>Improvements in care of at </a:t>
            </a:r>
            <a:r>
              <a:rPr lang="en-US" sz="2400" dirty="0">
                <a:latin typeface="Verdana" panose="020B0604030504040204" pitchFamily="34" charset="0"/>
                <a:ea typeface="Verdana" panose="020B0604030504040204" pitchFamily="34" charset="0"/>
                <a:cs typeface="Verdana" panose="020B0604030504040204" pitchFamily="34" charset="0"/>
              </a:rPr>
              <a:t>least 70% have been demonstrated across diverse clinical </a:t>
            </a:r>
            <a:r>
              <a:rPr lang="en-US" sz="2400" dirty="0" smtClean="0">
                <a:latin typeface="Verdana" panose="020B0604030504040204" pitchFamily="34" charset="0"/>
                <a:ea typeface="Verdana" panose="020B0604030504040204" pitchFamily="34" charset="0"/>
                <a:cs typeface="Verdana" panose="020B0604030504040204" pitchFamily="34" charset="0"/>
              </a:rPr>
              <a:t>settings</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descr="cdc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7831" y="6283615"/>
            <a:ext cx="618969" cy="442680"/>
          </a:xfrm>
          <a:prstGeom prst="rect">
            <a:avLst/>
          </a:prstGeom>
        </p:spPr>
      </p:pic>
      <p:pic>
        <p:nvPicPr>
          <p:cNvPr id="5" name="Picture 4" descr="CDC logo"/>
          <p:cNvPicPr>
            <a:picLocks noChangeAspect="1"/>
          </p:cNvPicPr>
          <p:nvPr/>
        </p:nvPicPr>
        <p:blipFill>
          <a:blip r:embed="rId4"/>
          <a:stretch>
            <a:fillRect/>
          </a:stretch>
        </p:blipFill>
        <p:spPr>
          <a:xfrm>
            <a:off x="7972706" y="6288537"/>
            <a:ext cx="731583" cy="518205"/>
          </a:xfrm>
          <a:prstGeom prst="rect">
            <a:avLst/>
          </a:prstGeom>
        </p:spPr>
      </p:pic>
      <p:sp>
        <p:nvSpPr>
          <p:cNvPr id="6" name="Rectangle 5"/>
          <p:cNvSpPr/>
          <p:nvPr/>
        </p:nvSpPr>
        <p:spPr>
          <a:xfrm>
            <a:off x="8704289" y="6488668"/>
            <a:ext cx="412292" cy="307777"/>
          </a:xfrm>
          <a:prstGeom prst="rect">
            <a:avLst/>
          </a:prstGeom>
        </p:spPr>
        <p:txBody>
          <a:bodyPr wrap="none">
            <a:spAutoFit/>
          </a:bodyPr>
          <a:lstStyle/>
          <a:p>
            <a:r>
              <a:rPr lang="en-US" sz="1400" dirty="0" smtClean="0">
                <a:latin typeface="Verdana" panose="020B0604030504040204" pitchFamily="34" charset="0"/>
                <a:ea typeface="Verdana" panose="020B0604030504040204" pitchFamily="34" charset="0"/>
                <a:cs typeface="Verdana" panose="020B0604030504040204" pitchFamily="34" charset="0"/>
              </a:rPr>
              <a:t>51</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523490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descr="Keeping People healthy"/>
          <p:cNvGraphicFramePr>
            <a:graphicFrameLocks noGrp="1"/>
          </p:cNvGraphicFramePr>
          <p:nvPr>
            <p:ph idx="1"/>
            <p:extLst/>
          </p:nvPr>
        </p:nvGraphicFramePr>
        <p:xfrm>
          <a:off x="320430" y="1677830"/>
          <a:ext cx="3962400" cy="1943634"/>
        </p:xfrm>
        <a:graphic>
          <a:graphicData uri="http://schemas.openxmlformats.org/drawingml/2006/table">
            <a:tbl>
              <a:tblPr firstRow="1" bandRow="1">
                <a:tableStyleId>{00A15C55-8517-42AA-B614-E9B94910E393}</a:tableStyleId>
              </a:tblPr>
              <a:tblGrid>
                <a:gridCol w="3962400"/>
              </a:tblGrid>
              <a:tr h="435035">
                <a:tc>
                  <a:txBody>
                    <a:bodyPr/>
                    <a:lstStyle/>
                    <a:p>
                      <a:pPr algn="ctr"/>
                      <a:r>
                        <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Keeping People Healthy </a:t>
                      </a:r>
                      <a:endPar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r>
              <a:tr h="419657">
                <a:tc>
                  <a:txBody>
                    <a:bodyPr/>
                    <a:lstStyle/>
                    <a:p>
                      <a:pPr marL="0" marR="0" algn="ctr">
                        <a:spcBef>
                          <a:spcPts val="0"/>
                        </a:spcBef>
                        <a:spcAft>
                          <a:spcPts val="0"/>
                        </a:spcAft>
                      </a:pPr>
                      <a:r>
                        <a:rPr lang="en-US" sz="20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Reduce Sodium Intake</a:t>
                      </a:r>
                      <a:endParaRPr lang="en-US" sz="20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r>
              <a:tr h="419657">
                <a:tc>
                  <a:txBody>
                    <a:bodyPr/>
                    <a:lstStyle/>
                    <a:p>
                      <a:pPr marL="0" marR="0" algn="ctr">
                        <a:spcBef>
                          <a:spcPts val="0"/>
                        </a:spcBef>
                        <a:spcAft>
                          <a:spcPts val="0"/>
                        </a:spcAft>
                      </a:pPr>
                      <a:r>
                        <a:rPr lang="en-US" sz="20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Decrease Tobacco Use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69285">
                <a:tc>
                  <a:txBody>
                    <a:bodyPr/>
                    <a:lstStyle/>
                    <a:p>
                      <a:pPr marL="0" marR="0" lvl="0" indent="0" algn="ctr" defTabSz="457135"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Increase Physical Activity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r>
            </a:tbl>
          </a:graphicData>
        </a:graphic>
      </p:graphicFrame>
      <p:graphicFrame>
        <p:nvGraphicFramePr>
          <p:cNvPr id="5" name="Content Placeholder 3" descr="Optimizing care"/>
          <p:cNvGraphicFramePr>
            <a:graphicFrameLocks/>
          </p:cNvGraphicFramePr>
          <p:nvPr>
            <p:extLst/>
          </p:nvPr>
        </p:nvGraphicFramePr>
        <p:xfrm>
          <a:off x="4724400" y="1684120"/>
          <a:ext cx="3962400" cy="1937344"/>
        </p:xfrm>
        <a:graphic>
          <a:graphicData uri="http://schemas.openxmlformats.org/drawingml/2006/table">
            <a:tbl>
              <a:tblPr firstRow="1" bandRow="1">
                <a:tableStyleId>{21E4AEA4-8DFA-4A89-87EB-49C32662AFE0}</a:tableStyleId>
              </a:tblPr>
              <a:tblGrid>
                <a:gridCol w="3962400"/>
              </a:tblGrid>
              <a:tr h="353061">
                <a:tc>
                  <a:txBody>
                    <a:bodyPr/>
                    <a:lstStyle/>
                    <a:p>
                      <a:pPr algn="ctr"/>
                      <a:r>
                        <a:rPr lang="en-US" sz="2000" dirty="0" smtClean="0">
                          <a:solidFill>
                            <a:schemeClr val="bg1"/>
                          </a:solidFill>
                          <a:latin typeface="Arial" panose="020B0604020202020204" pitchFamily="34" charset="0"/>
                          <a:cs typeface="Arial" panose="020B0604020202020204" pitchFamily="34" charset="0"/>
                        </a:rPr>
                        <a:t>Optimizing Care</a:t>
                      </a:r>
                      <a:endParaRPr lang="en-US" sz="20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71137"/>
                    </a:solidFill>
                  </a:tcPr>
                </a:tc>
              </a:tr>
              <a:tr h="385276">
                <a:tc>
                  <a:txBody>
                    <a:bodyPr/>
                    <a:lstStyle/>
                    <a:p>
                      <a:pPr marL="0" marR="0" algn="ctr">
                        <a:spcBef>
                          <a:spcPts val="0"/>
                        </a:spcBef>
                        <a:spcAft>
                          <a:spcPts val="0"/>
                        </a:spcAft>
                      </a:pPr>
                      <a:r>
                        <a:rPr lang="en-US" sz="20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Aspirin When Appropriate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r>
              <a:tr h="385276">
                <a:tc>
                  <a:txBody>
                    <a:bodyPr/>
                    <a:lstStyle/>
                    <a:p>
                      <a:pPr marL="0" marR="0" algn="ctr">
                        <a:spcBef>
                          <a:spcPts val="0"/>
                        </a:spcBef>
                        <a:spcAft>
                          <a:spcPts val="0"/>
                        </a:spcAft>
                      </a:pPr>
                      <a:r>
                        <a:rPr lang="en-US" sz="20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Blood Pressure Control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5276">
                <a:tc>
                  <a:txBody>
                    <a:bodyPr/>
                    <a:lstStyle/>
                    <a:p>
                      <a:pPr marL="0" marR="0" algn="ctr">
                        <a:spcBef>
                          <a:spcPts val="0"/>
                        </a:spcBef>
                        <a:spcAft>
                          <a:spcPts val="0"/>
                        </a:spcAft>
                      </a:pPr>
                      <a:r>
                        <a:rPr lang="en-US" sz="20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Cholesterol Management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r>
              <a:tr h="385276">
                <a:tc>
                  <a:txBody>
                    <a:bodyPr/>
                    <a:lstStyle/>
                    <a:p>
                      <a:pPr marL="0" marR="0" algn="ctr">
                        <a:spcBef>
                          <a:spcPts val="0"/>
                        </a:spcBef>
                        <a:spcAft>
                          <a:spcPts val="0"/>
                        </a:spcAft>
                      </a:pPr>
                      <a:r>
                        <a:rPr lang="en-US" sz="20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Smoking Cessation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6" name="Content Placeholder 3" descr="Improving Outcomes for Priority Populations"/>
          <p:cNvGraphicFramePr>
            <a:graphicFrameLocks/>
          </p:cNvGraphicFramePr>
          <p:nvPr>
            <p:extLst/>
          </p:nvPr>
        </p:nvGraphicFramePr>
        <p:xfrm>
          <a:off x="685800" y="3944436"/>
          <a:ext cx="7543800" cy="1920240"/>
        </p:xfrm>
        <a:graphic>
          <a:graphicData uri="http://schemas.openxmlformats.org/drawingml/2006/table">
            <a:tbl>
              <a:tblPr firstRow="1" bandRow="1">
                <a:tableStyleId>{F5AB1C69-6EDB-4FF4-983F-18BD219EF322}</a:tableStyleId>
              </a:tblPr>
              <a:tblGrid>
                <a:gridCol w="7543800"/>
              </a:tblGrid>
              <a:tr h="365411">
                <a:tc>
                  <a:txBody>
                    <a:bodyPr/>
                    <a:lstStyle/>
                    <a:p>
                      <a:pPr algn="ctr"/>
                      <a:r>
                        <a:rPr lang="en-US" sz="2000" b="1" dirty="0" smtClean="0">
                          <a:solidFill>
                            <a:schemeClr val="bg1"/>
                          </a:solidFill>
                          <a:latin typeface="Arial" panose="020B0604020202020204" pitchFamily="34" charset="0"/>
                          <a:cs typeface="Arial" panose="020B0604020202020204" pitchFamily="34" charset="0"/>
                        </a:rPr>
                        <a:t>Improving Outcomes for Priority Populations</a:t>
                      </a:r>
                      <a:endParaRPr lang="en-US" sz="2000"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r>
              <a:tr h="281086">
                <a:tc>
                  <a:txBody>
                    <a:bodyPr/>
                    <a:lstStyle/>
                    <a:p>
                      <a:pPr marL="0" marR="0" algn="ctr">
                        <a:spcBef>
                          <a:spcPts val="0"/>
                        </a:spcBef>
                        <a:spcAft>
                          <a:spcPts val="0"/>
                        </a:spcAft>
                      </a:pPr>
                      <a:r>
                        <a:rPr lang="en-US" sz="20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Blacks/African-Americans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r>
              <a:tr h="281086">
                <a:tc>
                  <a:txBody>
                    <a:bodyPr/>
                    <a:lstStyle/>
                    <a:p>
                      <a:pPr marL="0" marR="0" algn="ctr">
                        <a:spcBef>
                          <a:spcPts val="0"/>
                        </a:spcBef>
                        <a:spcAft>
                          <a:spcPts val="0"/>
                        </a:spcAft>
                      </a:pPr>
                      <a:r>
                        <a:rPr lang="en-US" sz="20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3</a:t>
                      </a:r>
                      <a:r>
                        <a:rPr lang="en-US" sz="20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5-64 </a:t>
                      </a:r>
                      <a:r>
                        <a:rPr lang="en-US" sz="20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year olds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1086">
                <a:tc>
                  <a:txBody>
                    <a:bodyPr/>
                    <a:lstStyle/>
                    <a:p>
                      <a:pPr marL="0" marR="0" algn="ctr">
                        <a:spcBef>
                          <a:spcPts val="0"/>
                        </a:spcBef>
                        <a:spcAft>
                          <a:spcPts val="0"/>
                        </a:spcAft>
                      </a:pPr>
                      <a:r>
                        <a:rPr lang="en-US" sz="20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People who have had a heart attack or stroke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r>
              <a:tr h="281086">
                <a:tc>
                  <a:txBody>
                    <a:bodyPr/>
                    <a:lstStyle/>
                    <a:p>
                      <a:pPr marL="0" marR="0" algn="ctr">
                        <a:spcBef>
                          <a:spcPts val="0"/>
                        </a:spcBef>
                        <a:spcAft>
                          <a:spcPts val="0"/>
                        </a:spcAft>
                      </a:pPr>
                      <a:r>
                        <a:rPr lang="en-US" sz="20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People with </a:t>
                      </a:r>
                      <a:r>
                        <a:rPr lang="en-US" sz="20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mental illness or substance use disorder</a:t>
                      </a:r>
                      <a:endParaRPr lang="en-US" sz="20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1086">
                <a:tc>
                  <a:txBody>
                    <a:bodyPr/>
                    <a:lstStyle/>
                    <a:p>
                      <a:pPr marL="0" marR="0" algn="ctr">
                        <a:spcBef>
                          <a:spcPts val="0"/>
                        </a:spcBef>
                        <a:spcAft>
                          <a:spcPts val="0"/>
                        </a:spcAft>
                      </a:pPr>
                      <a:r>
                        <a:rPr lang="en-US" sz="20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Others </a:t>
                      </a:r>
                      <a:endParaRPr lang="en-US" sz="20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r>
            </a:tbl>
          </a:graphicData>
        </a:graphic>
      </p:graphicFrame>
      <p:sp>
        <p:nvSpPr>
          <p:cNvPr id="7" name="Title 1"/>
          <p:cNvSpPr>
            <a:spLocks noGrp="1"/>
          </p:cNvSpPr>
          <p:nvPr>
            <p:ph type="title"/>
          </p:nvPr>
        </p:nvSpPr>
        <p:spPr>
          <a:xfrm>
            <a:off x="286140" y="294347"/>
            <a:ext cx="6172200" cy="1066800"/>
          </a:xfrm>
        </p:spPr>
        <p:txBody>
          <a:bodyPr lIns="68644" tIns="34322" rIns="68644" bIns="34322" anchor="t">
            <a:normAutofit/>
          </a:bodyPr>
          <a:lstStyle/>
          <a:p>
            <a:pPr eaLnBrk="1" hangingPunct="1"/>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endParaRPr lang="en-US" sz="2800" b="0" dirty="0" smtClean="0">
              <a:solidFill>
                <a:schemeClr val="bg1"/>
              </a:solidFill>
            </a:endParaRPr>
          </a:p>
        </p:txBody>
      </p:sp>
      <p:sp>
        <p:nvSpPr>
          <p:cNvPr id="2" name="TextBox 1"/>
          <p:cNvSpPr txBox="1"/>
          <p:nvPr/>
        </p:nvSpPr>
        <p:spPr>
          <a:xfrm>
            <a:off x="320430" y="294347"/>
            <a:ext cx="7175940" cy="523220"/>
          </a:xfrm>
          <a:prstGeom prst="rect">
            <a:avLst/>
          </a:prstGeom>
          <a:noFill/>
        </p:spPr>
        <p:txBody>
          <a:bodyPr wrap="square" rtlCol="0">
            <a:spAutoFit/>
          </a:bodyPr>
          <a:lstStyle/>
          <a:p>
            <a:pPr algn="ctr"/>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Million </a:t>
            </a:r>
            <a:r>
              <a:rPr lang="en-US" sz="2800"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Hearts</a:t>
            </a:r>
            <a:r>
              <a:rPr lang="en-US" sz="28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a:t>
            </a:r>
            <a:r>
              <a:rPr lang="en-US" sz="2800"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2022 Domains</a:t>
            </a:r>
            <a:endPar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descr="CDC logo"/>
          <p:cNvPicPr>
            <a:picLocks noChangeAspect="1"/>
          </p:cNvPicPr>
          <p:nvPr/>
        </p:nvPicPr>
        <p:blipFill>
          <a:blip r:embed="rId3"/>
          <a:stretch>
            <a:fillRect/>
          </a:stretch>
        </p:blipFill>
        <p:spPr>
          <a:xfrm>
            <a:off x="7972706" y="6288537"/>
            <a:ext cx="731583" cy="518205"/>
          </a:xfrm>
          <a:prstGeom prst="rect">
            <a:avLst/>
          </a:prstGeom>
        </p:spPr>
      </p:pic>
      <p:sp>
        <p:nvSpPr>
          <p:cNvPr id="8" name="Rectangle 7"/>
          <p:cNvSpPr/>
          <p:nvPr/>
        </p:nvSpPr>
        <p:spPr>
          <a:xfrm>
            <a:off x="8686800" y="6547639"/>
            <a:ext cx="412292" cy="307777"/>
          </a:xfrm>
          <a:prstGeom prst="rect">
            <a:avLst/>
          </a:prstGeom>
        </p:spPr>
        <p:txBody>
          <a:bodyPr wrap="none">
            <a:spAutoFit/>
          </a:bodyPr>
          <a:lstStyle/>
          <a:p>
            <a:r>
              <a:rPr lang="en-US" sz="1400" dirty="0" smtClean="0">
                <a:solidFill>
                  <a:prstClr val="black"/>
                </a:solidFill>
                <a:latin typeface="Verdana"/>
                <a:cs typeface="Verdana"/>
              </a:rPr>
              <a:t>52</a:t>
            </a:r>
            <a:endParaRPr lang="en-US" sz="1400" dirty="0"/>
          </a:p>
        </p:txBody>
      </p:sp>
    </p:spTree>
    <p:extLst>
      <p:ext uri="{BB962C8B-B14F-4D97-AF65-F5344CB8AC3E}">
        <p14:creationId xmlns:p14="http://schemas.microsoft.com/office/powerpoint/2010/main" val="276998799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932" y="63500"/>
            <a:ext cx="7234849" cy="935454"/>
          </a:xfrm>
        </p:spPr>
        <p:txBody>
          <a:bodyPr/>
          <a:lstStyle/>
          <a:p>
            <a:r>
              <a:rPr lang="en-US" dirty="0" smtClean="0">
                <a:solidFill>
                  <a:schemeClr val="bg1"/>
                </a:solidFill>
                <a:latin typeface="Verdana" panose="020B0604030504040204" pitchFamily="34" charset="0"/>
                <a:ea typeface="Verdana" panose="020B0604030504040204" pitchFamily="34" charset="0"/>
                <a:cs typeface="Verdana" panose="020B0604030504040204" pitchFamily="34" charset="0"/>
              </a:rPr>
              <a:t>State and Local Public Health </a:t>
            </a:r>
            <a:br>
              <a:rPr lang="en-US" dirty="0" smtClean="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dirty="0" smtClean="0">
                <a:solidFill>
                  <a:schemeClr val="bg1"/>
                </a:solidFill>
                <a:latin typeface="Verdana" panose="020B0604030504040204" pitchFamily="34" charset="0"/>
                <a:ea typeface="Verdana" panose="020B0604030504040204" pitchFamily="34" charset="0"/>
                <a:cs typeface="Verdana" panose="020B0604030504040204" pitchFamily="34" charset="0"/>
              </a:rPr>
              <a:t>Programs</a:t>
            </a:r>
            <a:endParaRPr lang="en-US"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457200" y="1231900"/>
            <a:ext cx="8229600" cy="4406900"/>
          </a:xfrm>
        </p:spPr>
        <p:txBody>
          <a:bodyPr/>
          <a:lstStyle/>
          <a:p>
            <a:pPr lvl="1"/>
            <a:r>
              <a:rPr lang="en-US" dirty="0" smtClean="0">
                <a:solidFill>
                  <a:schemeClr val="tx1"/>
                </a:solidFill>
                <a:latin typeface="Verdana" panose="020B0604030504040204" pitchFamily="34" charset="0"/>
                <a:ea typeface="Verdana" panose="020B0604030504040204" pitchFamily="34" charset="0"/>
                <a:cs typeface="Verdana" panose="020B0604030504040204" pitchFamily="34" charset="0"/>
              </a:rPr>
              <a:t>Multi-faceted, state-wide </a:t>
            </a: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initiative </a:t>
            </a:r>
            <a:endParaRPr lang="en-US"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lvl="1"/>
            <a:r>
              <a:rPr lang="en-US" dirty="0" smtClean="0">
                <a:solidFill>
                  <a:schemeClr val="tx1"/>
                </a:solidFill>
                <a:latin typeface="Verdana" panose="020B0604030504040204" pitchFamily="34" charset="0"/>
                <a:ea typeface="Verdana" panose="020B0604030504040204" pitchFamily="34" charset="0"/>
                <a:cs typeface="Verdana" panose="020B0604030504040204" pitchFamily="34" charset="0"/>
              </a:rPr>
              <a:t>Funded for 5 </a:t>
            </a: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Years (2013—2018) </a:t>
            </a:r>
            <a:endParaRPr lang="en-US"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lvl="1"/>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Funding awarded to </a:t>
            </a:r>
            <a:r>
              <a:rPr lang="en-US" dirty="0" smtClean="0">
                <a:solidFill>
                  <a:schemeClr val="tx1"/>
                </a:solidFill>
                <a:latin typeface="Verdana" panose="020B0604030504040204" pitchFamily="34" charset="0"/>
                <a:ea typeface="Verdana" panose="020B0604030504040204" pitchFamily="34" charset="0"/>
                <a:cs typeface="Verdana" panose="020B0604030504040204" pitchFamily="34" charset="0"/>
              </a:rPr>
              <a:t>all 50 states, 4 </a:t>
            </a: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large city health </a:t>
            </a:r>
            <a:r>
              <a:rPr lang="en-US" dirty="0" smtClean="0">
                <a:solidFill>
                  <a:schemeClr val="tx1"/>
                </a:solidFill>
                <a:latin typeface="Verdana" panose="020B0604030504040204" pitchFamily="34" charset="0"/>
                <a:ea typeface="Verdana" panose="020B0604030504040204" pitchFamily="34" charset="0"/>
                <a:cs typeface="Verdana" panose="020B0604030504040204" pitchFamily="34" charset="0"/>
              </a:rPr>
              <a:t>departments and the territories</a:t>
            </a:r>
          </a:p>
          <a:p>
            <a:pPr lvl="1"/>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Reduce health disparities among adults through a combination of community and health system interventions</a:t>
            </a:r>
          </a:p>
          <a:p>
            <a:pPr marL="457200" lvl="1" indent="0">
              <a:buNone/>
            </a:pPr>
            <a:endParaRPr lang="en-US" dirty="0"/>
          </a:p>
          <a:p>
            <a:pPr lvl="1"/>
            <a:endParaRPr lang="en-US" dirty="0" smtClean="0"/>
          </a:p>
        </p:txBody>
      </p:sp>
      <p:pic>
        <p:nvPicPr>
          <p:cNvPr id="1026" name="Picture 2" descr="Man runn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4331" y="3534140"/>
            <a:ext cx="1676900" cy="25225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egetable tr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57653" y="3998168"/>
            <a:ext cx="2628900" cy="20280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Woman getting blood pressure taken." title="Woman getting blood pressure tak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9889" y="3821092"/>
            <a:ext cx="2079986" cy="2235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CDC logo"/>
          <p:cNvPicPr>
            <a:picLocks noChangeAspect="1"/>
          </p:cNvPicPr>
          <p:nvPr/>
        </p:nvPicPr>
        <p:blipFill>
          <a:blip r:embed="rId6"/>
          <a:stretch>
            <a:fillRect/>
          </a:stretch>
        </p:blipFill>
        <p:spPr>
          <a:xfrm>
            <a:off x="7972706" y="6288537"/>
            <a:ext cx="731583" cy="518205"/>
          </a:xfrm>
          <a:prstGeom prst="rect">
            <a:avLst/>
          </a:prstGeom>
        </p:spPr>
      </p:pic>
      <p:sp>
        <p:nvSpPr>
          <p:cNvPr id="4" name="Rectangle 3"/>
          <p:cNvSpPr/>
          <p:nvPr/>
        </p:nvSpPr>
        <p:spPr>
          <a:xfrm>
            <a:off x="8704289" y="6488668"/>
            <a:ext cx="412292" cy="307777"/>
          </a:xfrm>
          <a:prstGeom prst="rect">
            <a:avLst/>
          </a:prstGeom>
        </p:spPr>
        <p:txBody>
          <a:bodyPr wrap="none">
            <a:spAutoFit/>
          </a:bodyPr>
          <a:lstStyle/>
          <a:p>
            <a:r>
              <a:rPr lang="en-US" sz="1400" dirty="0" smtClean="0">
                <a:latin typeface="Verdana" panose="020B0604030504040204" pitchFamily="34" charset="0"/>
                <a:ea typeface="Verdana" panose="020B0604030504040204" pitchFamily="34" charset="0"/>
                <a:cs typeface="Verdana" panose="020B0604030504040204" pitchFamily="34" charset="0"/>
              </a:rPr>
              <a:t>53</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41441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17500"/>
            <a:ext cx="7137400" cy="579438"/>
          </a:xfrm>
        </p:spPr>
        <p:txBody>
          <a:bodyPr/>
          <a:lstStyle/>
          <a:p>
            <a:r>
              <a:rPr lang="en-US" dirty="0" smtClean="0">
                <a:solidFill>
                  <a:schemeClr val="bg1"/>
                </a:solidFill>
                <a:latin typeface="Verdana" panose="020B0604030504040204" pitchFamily="34" charset="0"/>
                <a:ea typeface="Verdana" panose="020B0604030504040204" pitchFamily="34" charset="0"/>
                <a:cs typeface="Verdana" panose="020B0604030504040204" pitchFamily="34" charset="0"/>
              </a:rPr>
              <a:t>WISEWOMAN</a:t>
            </a:r>
            <a:endParaRPr lang="en-US"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504092" y="1193799"/>
            <a:ext cx="8639908" cy="4574525"/>
          </a:xfrm>
        </p:spPr>
        <p:txBody>
          <a:bodyPr/>
          <a:lstStyle/>
          <a:p>
            <a:r>
              <a:rPr lang="en-US" sz="2200" b="0" dirty="0">
                <a:solidFill>
                  <a:schemeClr val="tx1"/>
                </a:solidFill>
                <a:latin typeface="Verdana" panose="020B0604030504040204" pitchFamily="34" charset="0"/>
                <a:ea typeface="Verdana" panose="020B0604030504040204" pitchFamily="34" charset="0"/>
                <a:cs typeface="Verdana" panose="020B0604030504040204" pitchFamily="34" charset="0"/>
              </a:rPr>
              <a:t>Funds 21 programs</a:t>
            </a:r>
          </a:p>
          <a:p>
            <a:pPr>
              <a:spcBef>
                <a:spcPts val="0"/>
              </a:spcBef>
            </a:pPr>
            <a:r>
              <a:rPr lang="en-US" sz="2200" b="0" dirty="0" smtClean="0">
                <a:solidFill>
                  <a:schemeClr val="tx1"/>
                </a:solidFill>
                <a:latin typeface="Verdana" panose="020B0604030504040204" pitchFamily="34" charset="0"/>
                <a:ea typeface="Verdana" panose="020B0604030504040204" pitchFamily="34" charset="0"/>
                <a:cs typeface="Verdana" panose="020B0604030504040204" pitchFamily="34" charset="0"/>
              </a:rPr>
              <a:t>Provides cardiovascular screening, referral, and lifestyle invention services to women</a:t>
            </a:r>
          </a:p>
          <a:p>
            <a:pPr marL="0" indent="0">
              <a:spcBef>
                <a:spcPts val="0"/>
              </a:spcBef>
              <a:buNone/>
            </a:pPr>
            <a:r>
              <a:rPr lang="en-US" sz="2200" b="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aged </a:t>
            </a:r>
            <a:r>
              <a:rPr lang="en-US" sz="2200" b="0" dirty="0">
                <a:solidFill>
                  <a:schemeClr val="tx1"/>
                </a:solidFill>
                <a:latin typeface="Verdana" panose="020B0604030504040204" pitchFamily="34" charset="0"/>
                <a:ea typeface="Verdana" panose="020B0604030504040204" pitchFamily="34" charset="0"/>
                <a:cs typeface="Verdana" panose="020B0604030504040204" pitchFamily="34" charset="0"/>
              </a:rPr>
              <a:t>40–64 </a:t>
            </a:r>
          </a:p>
          <a:p>
            <a:pPr lvl="1"/>
            <a:r>
              <a:rPr lang="en-US" sz="1800" dirty="0">
                <a:solidFill>
                  <a:schemeClr val="tx1"/>
                </a:solidFill>
                <a:latin typeface="Verdana" panose="020B0604030504040204" pitchFamily="34" charset="0"/>
                <a:ea typeface="Verdana" panose="020B0604030504040204" pitchFamily="34" charset="0"/>
                <a:cs typeface="Verdana" panose="020B0604030504040204" pitchFamily="34" charset="0"/>
              </a:rPr>
              <a:t>eligible through participation in the CDC National Breast and Cervical Cancer Early Detection Program</a:t>
            </a:r>
          </a:p>
          <a:p>
            <a:pPr lvl="1"/>
            <a:r>
              <a:rPr lang="en-US" sz="18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Provides cardiovascular screening</a:t>
            </a:r>
          </a:p>
          <a:p>
            <a:pPr lvl="1"/>
            <a:r>
              <a:rPr lang="en-US" sz="18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Lifestyle programs</a:t>
            </a:r>
          </a:p>
          <a:p>
            <a:pPr lvl="2"/>
            <a:r>
              <a:rPr lang="en-US" dirty="0" smtClean="0">
                <a:solidFill>
                  <a:schemeClr val="tx1"/>
                </a:solidFill>
                <a:latin typeface="Verdana" panose="020B0604030504040204" pitchFamily="34" charset="0"/>
                <a:ea typeface="Verdana" panose="020B0604030504040204" pitchFamily="34" charset="0"/>
                <a:cs typeface="Verdana" panose="020B0604030504040204" pitchFamily="34" charset="0"/>
              </a:rPr>
              <a:t>the </a:t>
            </a: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YMCA</a:t>
            </a:r>
          </a:p>
          <a:p>
            <a:pPr lvl="2"/>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Weight Watchers</a:t>
            </a:r>
          </a:p>
          <a:p>
            <a:pPr lvl="2"/>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Diabetes Primary Prevention Programs</a:t>
            </a:r>
          </a:p>
          <a:p>
            <a:r>
              <a:rPr lang="en-US" sz="2200" b="0" dirty="0" smtClean="0">
                <a:solidFill>
                  <a:schemeClr val="tx1"/>
                </a:solidFill>
                <a:latin typeface="Verdana" panose="020B0604030504040204" pitchFamily="34" charset="0"/>
                <a:ea typeface="Verdana" panose="020B0604030504040204" pitchFamily="34" charset="0"/>
                <a:cs typeface="Verdana" panose="020B0604030504040204" pitchFamily="34" charset="0"/>
              </a:rPr>
              <a:t>Between </a:t>
            </a:r>
            <a:r>
              <a:rPr lang="en-US" sz="2200" b="0" dirty="0">
                <a:solidFill>
                  <a:schemeClr val="tx1"/>
                </a:solidFill>
                <a:latin typeface="Verdana" panose="020B0604030504040204" pitchFamily="34" charset="0"/>
                <a:ea typeface="Verdana" panose="020B0604030504040204" pitchFamily="34" charset="0"/>
                <a:cs typeface="Verdana" panose="020B0604030504040204" pitchFamily="34" charset="0"/>
              </a:rPr>
              <a:t>July 2014 and July 2015, participants received over 19,000 screenings and more than 28,000 evidence-based services, according to preliminary numbers. </a:t>
            </a:r>
            <a:endParaRPr lang="en-US" sz="2200" b="0"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CDC logo"/>
          <p:cNvPicPr>
            <a:picLocks noChangeAspect="1"/>
          </p:cNvPicPr>
          <p:nvPr/>
        </p:nvPicPr>
        <p:blipFill>
          <a:blip r:embed="rId3"/>
          <a:stretch>
            <a:fillRect/>
          </a:stretch>
        </p:blipFill>
        <p:spPr>
          <a:xfrm>
            <a:off x="7972706" y="6288537"/>
            <a:ext cx="731583" cy="518205"/>
          </a:xfrm>
          <a:prstGeom prst="rect">
            <a:avLst/>
          </a:prstGeom>
        </p:spPr>
      </p:pic>
      <p:sp>
        <p:nvSpPr>
          <p:cNvPr id="4" name="Rectangle 3"/>
          <p:cNvSpPr/>
          <p:nvPr/>
        </p:nvSpPr>
        <p:spPr>
          <a:xfrm>
            <a:off x="8704289" y="6476618"/>
            <a:ext cx="412292" cy="307777"/>
          </a:xfrm>
          <a:prstGeom prst="rect">
            <a:avLst/>
          </a:prstGeom>
        </p:spPr>
        <p:txBody>
          <a:bodyPr wrap="none">
            <a:spAutoFit/>
          </a:bodyPr>
          <a:lstStyle/>
          <a:p>
            <a:r>
              <a:rPr lang="en-US" sz="1400" dirty="0" smtClean="0">
                <a:solidFill>
                  <a:prstClr val="black"/>
                </a:solidFill>
                <a:latin typeface="Verdana"/>
                <a:cs typeface="Verdana"/>
              </a:rPr>
              <a:t>54</a:t>
            </a:r>
            <a:endParaRPr lang="en-US" sz="1400" dirty="0"/>
          </a:p>
        </p:txBody>
      </p:sp>
    </p:spTree>
    <p:extLst>
      <p:ext uri="{BB962C8B-B14F-4D97-AF65-F5344CB8AC3E}">
        <p14:creationId xmlns:p14="http://schemas.microsoft.com/office/powerpoint/2010/main" val="1395643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44500" y="131762"/>
            <a:ext cx="7061200" cy="797628"/>
          </a:xfrm>
        </p:spPr>
        <p:txBody>
          <a:bodyPr/>
          <a:lstStyle/>
          <a:p>
            <a:pPr algn="ctr"/>
            <a:r>
              <a:rPr lang="en-US" b="1" dirty="0">
                <a:latin typeface="Verdana" panose="020B0604030504040204" pitchFamily="34" charset="0"/>
                <a:ea typeface="Verdana" panose="020B0604030504040204" pitchFamily="34" charset="0"/>
                <a:cs typeface="Verdana" panose="020B0604030504040204" pitchFamily="34" charset="0"/>
              </a:rPr>
              <a:t>Paul Coverdell National Acute Stroke Program (PCNASP) Program Care Continuum </a:t>
            </a:r>
          </a:p>
        </p:txBody>
      </p:sp>
      <p:pic>
        <p:nvPicPr>
          <p:cNvPr id="10" name="Content Placeholder 8" descr="Coverdell Care Continuum&#10;-Community&#10;-Emergency medical servcies&#10;- Emergency department&#10;- In-patient&#10;-Discharge coordination&#10;- Community"/>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a:fillRect/>
          </a:stretch>
        </p:blipFill>
        <p:spPr>
          <a:xfrm>
            <a:off x="219075" y="1260475"/>
            <a:ext cx="8609013" cy="4587875"/>
          </a:xfrm>
        </p:spPr>
      </p:pic>
      <p:pic>
        <p:nvPicPr>
          <p:cNvPr id="6" name="Picture 5" descr="CDC logo"/>
          <p:cNvPicPr>
            <a:picLocks noChangeAspect="1"/>
          </p:cNvPicPr>
          <p:nvPr/>
        </p:nvPicPr>
        <p:blipFill>
          <a:blip r:embed="rId4"/>
          <a:stretch>
            <a:fillRect/>
          </a:stretch>
        </p:blipFill>
        <p:spPr>
          <a:xfrm>
            <a:off x="7972706" y="6288537"/>
            <a:ext cx="731583" cy="518205"/>
          </a:xfrm>
          <a:prstGeom prst="rect">
            <a:avLst/>
          </a:prstGeom>
        </p:spPr>
      </p:pic>
      <p:sp>
        <p:nvSpPr>
          <p:cNvPr id="2" name="Rectangle 1"/>
          <p:cNvSpPr/>
          <p:nvPr/>
        </p:nvSpPr>
        <p:spPr>
          <a:xfrm>
            <a:off x="8704289" y="6488668"/>
            <a:ext cx="412292" cy="307777"/>
          </a:xfrm>
          <a:prstGeom prst="rect">
            <a:avLst/>
          </a:prstGeom>
        </p:spPr>
        <p:txBody>
          <a:bodyPr wrap="none">
            <a:spAutoFit/>
          </a:bodyPr>
          <a:lstStyle/>
          <a:p>
            <a:r>
              <a:rPr lang="en-US" sz="1400" dirty="0" smtClean="0">
                <a:solidFill>
                  <a:prstClr val="black"/>
                </a:solidFill>
                <a:latin typeface="Verdana"/>
                <a:cs typeface="Verdana"/>
              </a:rPr>
              <a:t>55</a:t>
            </a:r>
            <a:endParaRPr lang="en-US" sz="1400" dirty="0"/>
          </a:p>
        </p:txBody>
      </p:sp>
    </p:spTree>
    <p:extLst>
      <p:ext uri="{BB962C8B-B14F-4D97-AF65-F5344CB8AC3E}">
        <p14:creationId xmlns:p14="http://schemas.microsoft.com/office/powerpoint/2010/main" val="29406163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7747001" cy="995417"/>
          </a:xfrm>
        </p:spPr>
        <p:txBody>
          <a:bodyPr/>
          <a:lstStyle/>
          <a:p>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Paul Coverdell National Acute Stroke Program (PCNASP) Successes </a:t>
            </a:r>
          </a:p>
        </p:txBody>
      </p:sp>
      <p:sp>
        <p:nvSpPr>
          <p:cNvPr id="3" name="Content Placeholder 2"/>
          <p:cNvSpPr>
            <a:spLocks noGrp="1"/>
          </p:cNvSpPr>
          <p:nvPr>
            <p:ph idx="1"/>
          </p:nvPr>
        </p:nvSpPr>
        <p:spPr/>
        <p:txBody>
          <a:bodyPr/>
          <a:lstStyle/>
          <a:p>
            <a:pPr>
              <a:defRPr/>
            </a:pPr>
            <a:r>
              <a:rPr lang="en-US" b="0" dirty="0">
                <a:solidFill>
                  <a:schemeClr val="tx1"/>
                </a:solidFill>
              </a:rPr>
              <a:t>Funded 9 States to improve stroke care across the continuum of care</a:t>
            </a:r>
          </a:p>
          <a:p>
            <a:pPr>
              <a:defRPr/>
            </a:pPr>
            <a:r>
              <a:rPr lang="en-US" b="0" dirty="0">
                <a:solidFill>
                  <a:schemeClr val="tx1"/>
                </a:solidFill>
              </a:rPr>
              <a:t>2005-mid-2015, more than 620,802 patients benefitted from hospital participation in the PCNASP</a:t>
            </a:r>
          </a:p>
          <a:p>
            <a:r>
              <a:rPr lang="en-US" dirty="0">
                <a:solidFill>
                  <a:schemeClr val="tx1"/>
                </a:solidFill>
              </a:rPr>
              <a:t>The Coverdell program and Georgia Department of Public Health worked with EMS to improve “door-to-needle” time for receipt of </a:t>
            </a:r>
            <a:r>
              <a:rPr lang="en-US" dirty="0" err="1">
                <a:solidFill>
                  <a:schemeClr val="tx1"/>
                </a:solidFill>
              </a:rPr>
              <a:t>tPA</a:t>
            </a:r>
            <a:r>
              <a:rPr lang="en-US" dirty="0">
                <a:solidFill>
                  <a:schemeClr val="tx1"/>
                </a:solidFill>
              </a:rPr>
              <a:t>, resulting in a 32% improvement as the average time dropped from 85 to 58 minutes.</a:t>
            </a:r>
          </a:p>
        </p:txBody>
      </p:sp>
      <p:sp>
        <p:nvSpPr>
          <p:cNvPr id="4" name="Text Placeholder 3"/>
          <p:cNvSpPr>
            <a:spLocks noGrp="1"/>
          </p:cNvSpPr>
          <p:nvPr>
            <p:ph type="body" sz="quarter" idx="10"/>
          </p:nvPr>
        </p:nvSpPr>
        <p:spPr/>
        <p:txBody>
          <a:bodyPr/>
          <a:lstStyle/>
          <a:p>
            <a:endParaRPr lang="en-US" dirty="0"/>
          </a:p>
        </p:txBody>
      </p:sp>
      <p:pic>
        <p:nvPicPr>
          <p:cNvPr id="7" name="Picture 6" descr="CDC logo"/>
          <p:cNvPicPr>
            <a:picLocks noChangeAspect="1"/>
          </p:cNvPicPr>
          <p:nvPr/>
        </p:nvPicPr>
        <p:blipFill>
          <a:blip r:embed="rId3"/>
          <a:stretch>
            <a:fillRect/>
          </a:stretch>
        </p:blipFill>
        <p:spPr>
          <a:xfrm>
            <a:off x="7972706" y="6288537"/>
            <a:ext cx="731583" cy="518205"/>
          </a:xfrm>
          <a:prstGeom prst="rect">
            <a:avLst/>
          </a:prstGeom>
        </p:spPr>
      </p:pic>
      <p:sp>
        <p:nvSpPr>
          <p:cNvPr id="5" name="Rectangle 4"/>
          <p:cNvSpPr/>
          <p:nvPr/>
        </p:nvSpPr>
        <p:spPr>
          <a:xfrm>
            <a:off x="8664382" y="6544746"/>
            <a:ext cx="412292" cy="307777"/>
          </a:xfrm>
          <a:prstGeom prst="rect">
            <a:avLst/>
          </a:prstGeom>
        </p:spPr>
        <p:txBody>
          <a:bodyPr wrap="none">
            <a:spAutoFit/>
          </a:bodyPr>
          <a:lstStyle/>
          <a:p>
            <a:r>
              <a:rPr lang="en-US" sz="1400" dirty="0" smtClean="0">
                <a:solidFill>
                  <a:prstClr val="black"/>
                </a:solidFill>
                <a:latin typeface="Verdana"/>
                <a:cs typeface="Verdana"/>
              </a:rPr>
              <a:t>56</a:t>
            </a:r>
          </a:p>
        </p:txBody>
      </p:sp>
    </p:spTree>
    <p:extLst>
      <p:ext uri="{BB962C8B-B14F-4D97-AF65-F5344CB8AC3E}">
        <p14:creationId xmlns:p14="http://schemas.microsoft.com/office/powerpoint/2010/main" val="722284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65101"/>
            <a:ext cx="7100092" cy="711200"/>
          </a:xfrm>
        </p:spPr>
        <p:txBody>
          <a:bodyPr/>
          <a:lstStyle/>
          <a:p>
            <a:r>
              <a:rPr lang="en-US" dirty="0" smtClean="0">
                <a:solidFill>
                  <a:schemeClr val="bg1"/>
                </a:solidFill>
                <a:latin typeface="Verdana" panose="020B0604030504040204" pitchFamily="34" charset="0"/>
                <a:ea typeface="Verdana" panose="020B0604030504040204" pitchFamily="34" charset="0"/>
                <a:cs typeface="Verdana" panose="020B0604030504040204" pitchFamily="34" charset="0"/>
              </a:rPr>
              <a:t>CDC Vital Signs</a:t>
            </a:r>
            <a:endParaRPr lang="en-US"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457200" y="1135864"/>
            <a:ext cx="5486400" cy="4191000"/>
          </a:xfrm>
        </p:spPr>
        <p:txBody>
          <a:bodyPr/>
          <a:lstStyle/>
          <a:p>
            <a:r>
              <a:rPr lang="en-US" sz="1800" dirty="0">
                <a:solidFill>
                  <a:schemeClr val="tx1"/>
                </a:solidFill>
              </a:rPr>
              <a:t>2016</a:t>
            </a:r>
          </a:p>
          <a:p>
            <a:pPr lvl="1"/>
            <a:r>
              <a:rPr lang="en-US" sz="1800" b="1" dirty="0">
                <a:solidFill>
                  <a:schemeClr val="tx1"/>
                </a:solidFill>
              </a:rPr>
              <a:t>Blood Pressure Control --- Helping Patients Take Their Medicine</a:t>
            </a:r>
          </a:p>
          <a:p>
            <a:r>
              <a:rPr lang="en-US" sz="1800" dirty="0">
                <a:solidFill>
                  <a:schemeClr val="tx1"/>
                </a:solidFill>
              </a:rPr>
              <a:t>2015</a:t>
            </a:r>
          </a:p>
          <a:p>
            <a:pPr lvl="1"/>
            <a:r>
              <a:rPr lang="en-US" sz="1800" b="1" dirty="0">
                <a:solidFill>
                  <a:schemeClr val="tx1"/>
                </a:solidFill>
              </a:rPr>
              <a:t>Heart Age – Is Your Heart Older Than You?</a:t>
            </a:r>
          </a:p>
          <a:p>
            <a:r>
              <a:rPr lang="en-US" sz="1800" dirty="0">
                <a:solidFill>
                  <a:schemeClr val="tx1"/>
                </a:solidFill>
              </a:rPr>
              <a:t>2014</a:t>
            </a:r>
          </a:p>
          <a:p>
            <a:pPr lvl="1"/>
            <a:r>
              <a:rPr lang="en-US" sz="1800" b="1" dirty="0">
                <a:solidFill>
                  <a:schemeClr val="tx1"/>
                </a:solidFill>
              </a:rPr>
              <a:t>Reducing Sodium in Children’s Diets</a:t>
            </a:r>
          </a:p>
          <a:p>
            <a:r>
              <a:rPr lang="en-US" sz="1800" dirty="0">
                <a:solidFill>
                  <a:schemeClr val="tx1"/>
                </a:solidFill>
              </a:rPr>
              <a:t>2013</a:t>
            </a:r>
          </a:p>
          <a:p>
            <a:pPr lvl="1"/>
            <a:r>
              <a:rPr lang="en-US" sz="1800" b="1" dirty="0">
                <a:solidFill>
                  <a:schemeClr val="tx1"/>
                </a:solidFill>
              </a:rPr>
              <a:t>Preventable Deaths from Heart Disease &amp; Stroke</a:t>
            </a:r>
          </a:p>
          <a:p>
            <a:r>
              <a:rPr lang="en-US" sz="1800" dirty="0">
                <a:solidFill>
                  <a:schemeClr val="tx1"/>
                </a:solidFill>
              </a:rPr>
              <a:t>2012</a:t>
            </a:r>
          </a:p>
          <a:p>
            <a:pPr lvl="1"/>
            <a:r>
              <a:rPr lang="en-US" sz="1800" b="1" dirty="0">
                <a:solidFill>
                  <a:schemeClr val="tx1"/>
                </a:solidFill>
              </a:rPr>
              <a:t>Getting Blood Pressure Under Control</a:t>
            </a:r>
          </a:p>
          <a:p>
            <a:pPr lvl="1"/>
            <a:r>
              <a:rPr lang="en-US" sz="1800" b="1" dirty="0">
                <a:solidFill>
                  <a:schemeClr val="tx1"/>
                </a:solidFill>
              </a:rPr>
              <a:t>Where’s the Sodium?</a:t>
            </a:r>
          </a:p>
          <a:p>
            <a:r>
              <a:rPr lang="en-US" sz="1800" dirty="0">
                <a:solidFill>
                  <a:schemeClr val="tx1"/>
                </a:solidFill>
              </a:rPr>
              <a:t>2011</a:t>
            </a:r>
          </a:p>
          <a:p>
            <a:pPr lvl="1"/>
            <a:r>
              <a:rPr lang="en-US" sz="1800" b="1" dirty="0">
                <a:solidFill>
                  <a:schemeClr val="tx1"/>
                </a:solidFill>
              </a:rPr>
              <a:t>High Blood Pressure and Cholesterol</a:t>
            </a:r>
          </a:p>
        </p:txBody>
      </p:sp>
      <p:pic>
        <p:nvPicPr>
          <p:cNvPr id="9" name="Picture 8" descr="Vital Signs"/>
          <p:cNvPicPr>
            <a:picLocks noChangeAspect="1"/>
          </p:cNvPicPr>
          <p:nvPr/>
        </p:nvPicPr>
        <p:blipFill rotWithShape="1">
          <a:blip r:embed="rId3"/>
          <a:srcRect l="68142" t="14757" r="11459" b="1909"/>
          <a:stretch/>
        </p:blipFill>
        <p:spPr>
          <a:xfrm>
            <a:off x="6212724" y="1110464"/>
            <a:ext cx="2777127" cy="3545268"/>
          </a:xfrm>
          <a:prstGeom prst="rect">
            <a:avLst/>
          </a:prstGeom>
        </p:spPr>
      </p:pic>
      <p:pic>
        <p:nvPicPr>
          <p:cNvPr id="2" name="Picture 1" descr="Vital Signs: What is your heart age?"/>
          <p:cNvPicPr>
            <a:picLocks noChangeAspect="1"/>
          </p:cNvPicPr>
          <p:nvPr/>
        </p:nvPicPr>
        <p:blipFill>
          <a:blip r:embed="rId4"/>
          <a:stretch>
            <a:fillRect/>
          </a:stretch>
        </p:blipFill>
        <p:spPr>
          <a:xfrm>
            <a:off x="5867400" y="2355064"/>
            <a:ext cx="2653579" cy="3545268"/>
          </a:xfrm>
          <a:prstGeom prst="rect">
            <a:avLst/>
          </a:prstGeom>
        </p:spPr>
      </p:pic>
      <p:pic>
        <p:nvPicPr>
          <p:cNvPr id="7" name="Picture 6" descr="CDC logo"/>
          <p:cNvPicPr>
            <a:picLocks noChangeAspect="1"/>
          </p:cNvPicPr>
          <p:nvPr/>
        </p:nvPicPr>
        <p:blipFill>
          <a:blip r:embed="rId5"/>
          <a:stretch>
            <a:fillRect/>
          </a:stretch>
        </p:blipFill>
        <p:spPr>
          <a:xfrm>
            <a:off x="7972706" y="6288537"/>
            <a:ext cx="731583" cy="518205"/>
          </a:xfrm>
          <a:prstGeom prst="rect">
            <a:avLst/>
          </a:prstGeom>
        </p:spPr>
      </p:pic>
      <p:sp>
        <p:nvSpPr>
          <p:cNvPr id="5" name="Rectangle 4"/>
          <p:cNvSpPr/>
          <p:nvPr/>
        </p:nvSpPr>
        <p:spPr>
          <a:xfrm>
            <a:off x="8704289" y="6488668"/>
            <a:ext cx="412292" cy="307777"/>
          </a:xfrm>
          <a:prstGeom prst="rect">
            <a:avLst/>
          </a:prstGeom>
        </p:spPr>
        <p:txBody>
          <a:bodyPr wrap="none">
            <a:spAutoFit/>
          </a:bodyPr>
          <a:lstStyle/>
          <a:p>
            <a:r>
              <a:rPr lang="en-US" sz="1400" dirty="0" smtClean="0">
                <a:solidFill>
                  <a:prstClr val="black"/>
                </a:solidFill>
                <a:latin typeface="Verdana"/>
                <a:cs typeface="Verdana"/>
              </a:rPr>
              <a:t>57</a:t>
            </a:r>
            <a:endParaRPr lang="en-US" sz="1400" dirty="0"/>
          </a:p>
        </p:txBody>
      </p:sp>
    </p:spTree>
    <p:extLst>
      <p:ext uri="{BB962C8B-B14F-4D97-AF65-F5344CB8AC3E}">
        <p14:creationId xmlns:p14="http://schemas.microsoft.com/office/powerpoint/2010/main" val="1641436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5100"/>
            <a:ext cx="7023100" cy="711200"/>
          </a:xfrm>
        </p:spPr>
        <p:txBody>
          <a:bodyPr/>
          <a:lstStyle/>
          <a:p>
            <a:r>
              <a:rPr lang="en-US"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Making Data Accessible</a:t>
            </a:r>
            <a:endParaRPr lang="en-US"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76215" y="1084475"/>
            <a:ext cx="8229600" cy="4191000"/>
          </a:xfrm>
        </p:spPr>
        <p:txBody>
          <a:bodyPr/>
          <a:lstStyle/>
          <a:p>
            <a:r>
              <a:rPr lang="en-US" dirty="0">
                <a:solidFill>
                  <a:schemeClr val="tx1"/>
                </a:solidFill>
              </a:rPr>
              <a:t>Interactive Atlas of Heart Disease and Stroke</a:t>
            </a:r>
          </a:p>
          <a:p>
            <a:pPr lvl="1"/>
            <a:r>
              <a:rPr lang="en-US" dirty="0">
                <a:solidFill>
                  <a:schemeClr val="tx1"/>
                </a:solidFill>
              </a:rPr>
              <a:t>CDC’s Interactive Atlas of Heart Disease and Stroke is an online mapping tool that allows users to create county-level maps of heart disease and stroke by race/ethnicity, gender, and age group, along with maps of social and economic factors and health services for the entire United States or for a chosen state or </a:t>
            </a:r>
            <a:r>
              <a:rPr lang="en-US" dirty="0" err="1" smtClean="0">
                <a:solidFill>
                  <a:schemeClr val="tx1"/>
                </a:solidFill>
              </a:rPr>
              <a:t>territory.</a:t>
            </a:r>
            <a:r>
              <a:rPr lang="en-US" dirty="0" err="1" smtClean="0"/>
              <a:t>tes</a:t>
            </a:r>
            <a:r>
              <a:rPr lang="en-US" dirty="0" smtClean="0"/>
              <a:t> or for a chosen state or territory.</a:t>
            </a:r>
            <a:endParaRPr lang="en-US" dirty="0"/>
          </a:p>
        </p:txBody>
      </p:sp>
      <p:pic>
        <p:nvPicPr>
          <p:cNvPr id="7" name="Picture 6" descr="Interactive Atlas of Heart Disease and Stroke map"/>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1152" y="3154575"/>
            <a:ext cx="3779727" cy="2920698"/>
          </a:xfrm>
          <a:prstGeom prst="rect">
            <a:avLst/>
          </a:prstGeom>
        </p:spPr>
      </p:pic>
      <p:pic>
        <p:nvPicPr>
          <p:cNvPr id="6" name="Picture 5" descr="CDC logo"/>
          <p:cNvPicPr>
            <a:picLocks noChangeAspect="1"/>
          </p:cNvPicPr>
          <p:nvPr/>
        </p:nvPicPr>
        <p:blipFill>
          <a:blip r:embed="rId4"/>
          <a:stretch>
            <a:fillRect/>
          </a:stretch>
        </p:blipFill>
        <p:spPr>
          <a:xfrm>
            <a:off x="7972706" y="6288537"/>
            <a:ext cx="731583" cy="518205"/>
          </a:xfrm>
          <a:prstGeom prst="rect">
            <a:avLst/>
          </a:prstGeom>
        </p:spPr>
      </p:pic>
      <p:sp>
        <p:nvSpPr>
          <p:cNvPr id="5" name="Rectangle 4"/>
          <p:cNvSpPr/>
          <p:nvPr/>
        </p:nvSpPr>
        <p:spPr>
          <a:xfrm>
            <a:off x="8664382" y="6513941"/>
            <a:ext cx="412292" cy="307777"/>
          </a:xfrm>
          <a:prstGeom prst="rect">
            <a:avLst/>
          </a:prstGeom>
        </p:spPr>
        <p:txBody>
          <a:bodyPr wrap="none">
            <a:spAutoFit/>
          </a:bodyPr>
          <a:lstStyle/>
          <a:p>
            <a:r>
              <a:rPr lang="en-US" sz="1400" dirty="0" smtClean="0">
                <a:solidFill>
                  <a:prstClr val="black"/>
                </a:solidFill>
                <a:latin typeface="Verdana"/>
                <a:cs typeface="Verdana"/>
              </a:rPr>
              <a:t>58</a:t>
            </a:r>
            <a:endParaRPr lang="en-US" sz="1400" dirty="0"/>
          </a:p>
        </p:txBody>
      </p:sp>
    </p:spTree>
    <p:extLst>
      <p:ext uri="{BB962C8B-B14F-4D97-AF65-F5344CB8AC3E}">
        <p14:creationId xmlns:p14="http://schemas.microsoft.com/office/powerpoint/2010/main" val="4142108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948"/>
            <a:ext cx="7073901" cy="1143000"/>
          </a:xfrm>
        </p:spPr>
        <p:txBody>
          <a:bodyPr/>
          <a:lstStyle/>
          <a:p>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Building GIS Capacity for Chronic Disease </a:t>
            </a:r>
            <a: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r>
            <a:b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Surveillance </a:t>
            </a: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in State and </a:t>
            </a:r>
            <a: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Local </a:t>
            </a: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Health Departments </a:t>
            </a:r>
          </a:p>
        </p:txBody>
      </p:sp>
      <p:sp>
        <p:nvSpPr>
          <p:cNvPr id="3" name="Content Placeholder 2"/>
          <p:cNvSpPr>
            <a:spLocks noGrp="1"/>
          </p:cNvSpPr>
          <p:nvPr>
            <p:ph idx="1"/>
          </p:nvPr>
        </p:nvSpPr>
        <p:spPr/>
        <p:txBody>
          <a:bodyPr/>
          <a:lstStyle/>
          <a:p>
            <a:endParaRPr lang="en-US" dirty="0"/>
          </a:p>
        </p:txBody>
      </p:sp>
      <p:sp>
        <p:nvSpPr>
          <p:cNvPr id="4" name="Text Placeholder 3"/>
          <p:cNvSpPr>
            <a:spLocks noGrp="1"/>
          </p:cNvSpPr>
          <p:nvPr>
            <p:ph type="body" sz="quarter" idx="10"/>
          </p:nvPr>
        </p:nvSpPr>
        <p:spPr/>
        <p:txBody>
          <a:bodyPr/>
          <a:lstStyle/>
          <a:p>
            <a:endParaRPr lang="en-US"/>
          </a:p>
        </p:txBody>
      </p:sp>
      <p:pic>
        <p:nvPicPr>
          <p:cNvPr id="5" name="Picture 4" descr="Past and Current participating health departments"/>
          <p:cNvPicPr>
            <a:picLocks noChangeAspect="1"/>
          </p:cNvPicPr>
          <p:nvPr/>
        </p:nvPicPr>
        <p:blipFill>
          <a:blip r:embed="rId3"/>
          <a:stretch>
            <a:fillRect/>
          </a:stretch>
        </p:blipFill>
        <p:spPr>
          <a:xfrm>
            <a:off x="1276826" y="1231582"/>
            <a:ext cx="6139974" cy="4742718"/>
          </a:xfrm>
          <a:prstGeom prst="rect">
            <a:avLst/>
          </a:prstGeom>
        </p:spPr>
      </p:pic>
      <p:sp>
        <p:nvSpPr>
          <p:cNvPr id="6" name="Rectangle 5"/>
          <p:cNvSpPr/>
          <p:nvPr/>
        </p:nvSpPr>
        <p:spPr>
          <a:xfrm>
            <a:off x="8664382" y="6488668"/>
            <a:ext cx="412292" cy="307777"/>
          </a:xfrm>
          <a:prstGeom prst="rect">
            <a:avLst/>
          </a:prstGeom>
        </p:spPr>
        <p:txBody>
          <a:bodyPr wrap="none">
            <a:spAutoFit/>
          </a:bodyPr>
          <a:lstStyle/>
          <a:p>
            <a:r>
              <a:rPr lang="en-US" sz="1400" dirty="0" smtClean="0">
                <a:solidFill>
                  <a:prstClr val="black"/>
                </a:solidFill>
                <a:latin typeface="Verdana"/>
                <a:cs typeface="Verdana"/>
              </a:rPr>
              <a:t>59</a:t>
            </a:r>
            <a:endParaRPr lang="en-US" sz="1400" dirty="0"/>
          </a:p>
        </p:txBody>
      </p:sp>
    </p:spTree>
    <p:extLst>
      <p:ext uri="{BB962C8B-B14F-4D97-AF65-F5344CB8AC3E}">
        <p14:creationId xmlns:p14="http://schemas.microsoft.com/office/powerpoint/2010/main" val="1087366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solidFill>
                  <a:prstClr val="black"/>
                </a:solidFill>
              </a:rPr>
              <a:pPr/>
              <a:t>6</a:t>
            </a:fld>
            <a:endParaRPr lang="en-US" dirty="0">
              <a:solidFill>
                <a:prstClr val="black"/>
              </a:solidFill>
            </a:endParaRPr>
          </a:p>
        </p:txBody>
      </p:sp>
      <p:sp>
        <p:nvSpPr>
          <p:cNvPr id="4" name="Text Placeholder 3"/>
          <p:cNvSpPr>
            <a:spLocks noGrp="1"/>
          </p:cNvSpPr>
          <p:nvPr>
            <p:ph type="body" sz="quarter" idx="20"/>
          </p:nvPr>
        </p:nvSpPr>
        <p:spPr>
          <a:xfrm>
            <a:off x="371268" y="1295400"/>
            <a:ext cx="8422041" cy="4586224"/>
          </a:xfrm>
        </p:spPr>
        <p:txBody>
          <a:bodyPr>
            <a:normAutofit lnSpcReduction="10000"/>
          </a:bodyPr>
          <a:lstStyle/>
          <a:p>
            <a:r>
              <a:rPr lang="en-US" sz="2200" dirty="0" smtClean="0">
                <a:latin typeface="Verdana" panose="020B0604030504040204" pitchFamily="34" charset="0"/>
                <a:ea typeface="Verdana" panose="020B0604030504040204" pitchFamily="34" charset="0"/>
                <a:cs typeface="Verdana" panose="020B0604030504040204" pitchFamily="34" charset="0"/>
              </a:rPr>
              <a:t>Heart Disease is </a:t>
            </a:r>
            <a:r>
              <a:rPr lang="en-US" sz="2200" dirty="0">
                <a:latin typeface="Verdana" panose="020B0604030504040204" pitchFamily="34" charset="0"/>
                <a:ea typeface="Verdana" panose="020B0604030504040204" pitchFamily="34" charset="0"/>
                <a:cs typeface="Verdana" panose="020B0604030504040204" pitchFamily="34" charset="0"/>
              </a:rPr>
              <a:t>the leading cause of death </a:t>
            </a:r>
            <a:r>
              <a:rPr lang="en-US" sz="2200" dirty="0" smtClean="0">
                <a:latin typeface="Verdana" panose="020B0604030504040204" pitchFamily="34" charset="0"/>
                <a:ea typeface="Verdana" panose="020B0604030504040204" pitchFamily="34" charset="0"/>
                <a:cs typeface="Verdana" panose="020B0604030504040204" pitchFamily="34" charset="0"/>
              </a:rPr>
              <a:t>in the U.S. </a:t>
            </a:r>
          </a:p>
          <a:p>
            <a:r>
              <a:rPr lang="en-US" sz="2200" dirty="0" smtClean="0">
                <a:latin typeface="Verdana" panose="020B0604030504040204" pitchFamily="34" charset="0"/>
                <a:ea typeface="Verdana" panose="020B0604030504040204" pitchFamily="34" charset="0"/>
                <a:cs typeface="Verdana" panose="020B0604030504040204" pitchFamily="34" charset="0"/>
              </a:rPr>
              <a:t>It includes several types of heart conditions, such as:</a:t>
            </a:r>
          </a:p>
          <a:p>
            <a:pPr lvl="1"/>
            <a:r>
              <a:rPr lang="en-US" dirty="0" smtClean="0">
                <a:latin typeface="Verdana" panose="020B0604030504040204" pitchFamily="34" charset="0"/>
                <a:ea typeface="Verdana" panose="020B0604030504040204" pitchFamily="34" charset="0"/>
                <a:cs typeface="Verdana" panose="020B0604030504040204" pitchFamily="34" charset="0"/>
              </a:rPr>
              <a:t>Coronary artery disease</a:t>
            </a:r>
          </a:p>
          <a:p>
            <a:pPr lvl="1"/>
            <a:r>
              <a:rPr lang="en-US" dirty="0">
                <a:latin typeface="Verdana" panose="020B0604030504040204" pitchFamily="34" charset="0"/>
                <a:ea typeface="Verdana" panose="020B0604030504040204" pitchFamily="34" charset="0"/>
                <a:cs typeface="Verdana" panose="020B0604030504040204" pitchFamily="34" charset="0"/>
              </a:rPr>
              <a:t>Chest pain (angina)</a:t>
            </a:r>
          </a:p>
          <a:p>
            <a:pPr lvl="1"/>
            <a:r>
              <a:rPr lang="en-US" dirty="0" smtClean="0">
                <a:latin typeface="Verdana" panose="020B0604030504040204" pitchFamily="34" charset="0"/>
                <a:ea typeface="Verdana" panose="020B0604030504040204" pitchFamily="34" charset="0"/>
                <a:cs typeface="Verdana" panose="020B0604030504040204" pitchFamily="34" charset="0"/>
              </a:rPr>
              <a:t>Heart attack</a:t>
            </a:r>
            <a:endParaRPr lang="en-US" b="1" dirty="0" smtClean="0">
              <a:latin typeface="Verdana" panose="020B0604030504040204" pitchFamily="34" charset="0"/>
              <a:ea typeface="Verdana" panose="020B0604030504040204" pitchFamily="34" charset="0"/>
              <a:cs typeface="Verdana" panose="020B0604030504040204" pitchFamily="34" charset="0"/>
            </a:endParaRPr>
          </a:p>
          <a:p>
            <a:endParaRPr lang="en-US" sz="2400" dirty="0">
              <a:latin typeface="Verdana" panose="020B0604030504040204" pitchFamily="34" charset="0"/>
              <a:ea typeface="Verdana" panose="020B0604030504040204" pitchFamily="34" charset="0"/>
              <a:cs typeface="Verdana" panose="020B0604030504040204" pitchFamily="34" charset="0"/>
            </a:endParaRPr>
          </a:p>
          <a:p>
            <a:r>
              <a:rPr lang="en-US" sz="2200" dirty="0" smtClean="0">
                <a:latin typeface="Verdana" panose="020B0604030504040204" pitchFamily="34" charset="0"/>
                <a:ea typeface="Verdana" panose="020B0604030504040204" pitchFamily="34" charset="0"/>
                <a:cs typeface="Verdana" panose="020B0604030504040204" pitchFamily="34" charset="0"/>
              </a:rPr>
              <a:t>Stroke, the 5th </a:t>
            </a:r>
            <a:r>
              <a:rPr lang="en-US" sz="2200" dirty="0">
                <a:latin typeface="Verdana" panose="020B0604030504040204" pitchFamily="34" charset="0"/>
                <a:ea typeface="Verdana" panose="020B0604030504040204" pitchFamily="34" charset="0"/>
                <a:cs typeface="Verdana" panose="020B0604030504040204" pitchFamily="34" charset="0"/>
              </a:rPr>
              <a:t>leading cause of </a:t>
            </a:r>
            <a:r>
              <a:rPr lang="en-US" sz="2200" dirty="0" smtClean="0">
                <a:latin typeface="Verdana" panose="020B0604030504040204" pitchFamily="34" charset="0"/>
                <a:ea typeface="Verdana" panose="020B0604030504040204" pitchFamily="34" charset="0"/>
                <a:cs typeface="Verdana" panose="020B0604030504040204" pitchFamily="34" charset="0"/>
              </a:rPr>
              <a:t>death, occurs when the flow of oxygenated blood to the brain is blocked </a:t>
            </a:r>
          </a:p>
          <a:p>
            <a:endParaRPr lang="en-US" sz="2200" dirty="0">
              <a:latin typeface="Verdana" panose="020B0604030504040204" pitchFamily="34" charset="0"/>
              <a:ea typeface="Verdana" panose="020B0604030504040204" pitchFamily="34" charset="0"/>
              <a:cs typeface="Verdana" panose="020B0604030504040204" pitchFamily="34" charset="0"/>
            </a:endParaRPr>
          </a:p>
          <a:p>
            <a:r>
              <a:rPr lang="en-US" sz="2400" dirty="0">
                <a:latin typeface="Tahoma" panose="020B0604030504040204" pitchFamily="34" charset="0"/>
                <a:ea typeface="Tahoma" panose="020B0604030504040204" pitchFamily="34" charset="0"/>
                <a:cs typeface="Tahoma" panose="020B0604030504040204" pitchFamily="34" charset="0"/>
              </a:rPr>
              <a:t>Cardiovascular </a:t>
            </a:r>
            <a:r>
              <a:rPr lang="en-US" sz="2400" dirty="0" smtClean="0">
                <a:latin typeface="Tahoma" panose="020B0604030504040204" pitchFamily="34" charset="0"/>
                <a:ea typeface="Tahoma" panose="020B0604030504040204" pitchFamily="34" charset="0"/>
                <a:cs typeface="Tahoma" panose="020B0604030504040204" pitchFamily="34" charset="0"/>
              </a:rPr>
              <a:t>diseases (CVD) cost </a:t>
            </a:r>
            <a:r>
              <a:rPr lang="en-US" sz="2400" dirty="0">
                <a:latin typeface="Tahoma" panose="020B0604030504040204" pitchFamily="34" charset="0"/>
                <a:ea typeface="Tahoma" panose="020B0604030504040204" pitchFamily="34" charset="0"/>
                <a:cs typeface="Tahoma" panose="020B0604030504040204" pitchFamily="34" charset="0"/>
              </a:rPr>
              <a:t>$316.1 billion annually in </a:t>
            </a:r>
            <a:r>
              <a:rPr lang="en-US" sz="2400" dirty="0" smtClean="0">
                <a:latin typeface="Tahoma" panose="020B0604030504040204" pitchFamily="34" charset="0"/>
                <a:ea typeface="Tahoma" panose="020B0604030504040204" pitchFamily="34" charset="0"/>
                <a:cs typeface="Tahoma" panose="020B0604030504040204" pitchFamily="34" charset="0"/>
              </a:rPr>
              <a:t>2012-2013</a:t>
            </a:r>
          </a:p>
          <a:p>
            <a:pPr lvl="1"/>
            <a:r>
              <a:rPr lang="en-US" sz="2200" dirty="0" smtClean="0">
                <a:latin typeface="Tahoma" panose="020B0604030504040204" pitchFamily="34" charset="0"/>
                <a:ea typeface="Tahoma" panose="020B0604030504040204" pitchFamily="34" charset="0"/>
                <a:cs typeface="Tahoma" panose="020B0604030504040204" pitchFamily="34" charset="0"/>
              </a:rPr>
              <a:t>$189.7 billion direct costs</a:t>
            </a:r>
          </a:p>
          <a:p>
            <a:pPr lvl="1"/>
            <a:r>
              <a:rPr lang="en-US" sz="2200" dirty="0" smtClean="0">
                <a:latin typeface="Tahoma" panose="020B0604030504040204" pitchFamily="34" charset="0"/>
                <a:ea typeface="Tahoma" panose="020B0604030504040204" pitchFamily="34" charset="0"/>
                <a:cs typeface="Tahoma" panose="020B0604030504040204" pitchFamily="34" charset="0"/>
              </a:rPr>
              <a:t>$126.6 billion indirect costs</a:t>
            </a:r>
            <a:endParaRPr lang="en-US" sz="2200" dirty="0">
              <a:latin typeface="Tahoma" panose="020B0604030504040204" pitchFamily="34" charset="0"/>
              <a:ea typeface="Tahoma" panose="020B0604030504040204" pitchFamily="34" charset="0"/>
              <a:cs typeface="Tahoma" panose="020B0604030504040204" pitchFamily="34" charset="0"/>
            </a:endParaRPr>
          </a:p>
          <a:p>
            <a:endParaRPr lang="en-US" sz="24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5" name="Title 4"/>
          <p:cNvSpPr>
            <a:spLocks noGrp="1"/>
          </p:cNvSpPr>
          <p:nvPr>
            <p:ph type="title"/>
          </p:nvPr>
        </p:nvSpPr>
        <p:spPr>
          <a:xfrm>
            <a:off x="749510" y="131762"/>
            <a:ext cx="6552990" cy="797628"/>
          </a:xfrm>
        </p:spPr>
        <p:txBody>
          <a:bodyPr/>
          <a:lstStyle/>
          <a:p>
            <a:r>
              <a:rPr lang="en-US" b="1" dirty="0" smtClean="0"/>
              <a:t>Heart Disease and Stroke in the United States </a:t>
            </a:r>
            <a:endParaRPr lang="en-US" b="1" dirty="0"/>
          </a:p>
        </p:txBody>
      </p:sp>
      <p:sp>
        <p:nvSpPr>
          <p:cNvPr id="6" name="Text Placeholder 4"/>
          <p:cNvSpPr txBox="1">
            <a:spLocks/>
          </p:cNvSpPr>
          <p:nvPr/>
        </p:nvSpPr>
        <p:spPr>
          <a:xfrm>
            <a:off x="243840" y="5822978"/>
            <a:ext cx="8686800" cy="4328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SOURCE: </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https://</a:t>
            </a: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www.healthypeople.gov/2020/topics-objectives/topic/heart-disease-and-stroke</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  https://www.cdc.gov/heartdisease/</a:t>
            </a:r>
          </a:p>
        </p:txBody>
      </p:sp>
    </p:spTree>
    <p:extLst>
      <p:ext uri="{BB962C8B-B14F-4D97-AF65-F5344CB8AC3E}">
        <p14:creationId xmlns:p14="http://schemas.microsoft.com/office/powerpoint/2010/main" val="20955676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gh blood pressure among adults aged &gt;18 years by census tract, Chicago, IL 20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sp>
        <p:nvSpPr>
          <p:cNvPr id="3" name="Title 2"/>
          <p:cNvSpPr>
            <a:spLocks noGrp="1"/>
          </p:cNvSpPr>
          <p:nvPr>
            <p:ph type="title"/>
          </p:nvPr>
        </p:nvSpPr>
        <p:spPr/>
        <p:txBody>
          <a:bodyPr/>
          <a:lstStyle/>
          <a:p>
            <a:r>
              <a:rPr lang="en-US" dirty="0" smtClean="0"/>
              <a:t>  </a:t>
            </a:r>
            <a:endParaRPr lang="en-US" dirty="0"/>
          </a:p>
        </p:txBody>
      </p:sp>
    </p:spTree>
    <p:extLst>
      <p:ext uri="{BB962C8B-B14F-4D97-AF65-F5344CB8AC3E}">
        <p14:creationId xmlns:p14="http://schemas.microsoft.com/office/powerpoint/2010/main" val="2418012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king medicine for high blood pressure control among adults aged &gt;18 years with high blood pressure by census tract, Chicago, IL 20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sp>
        <p:nvSpPr>
          <p:cNvPr id="3" name="Title 2"/>
          <p:cNvSpPr>
            <a:spLocks noGrp="1"/>
          </p:cNvSpPr>
          <p:nvPr>
            <p:ph type="title"/>
          </p:nvPr>
        </p:nvSpPr>
        <p:spPr/>
        <p:txBody>
          <a:bodyPr/>
          <a:lstStyle/>
          <a:p>
            <a:r>
              <a:rPr lang="en-US" dirty="0" smtClean="0"/>
              <a:t> </a:t>
            </a:r>
            <a:endParaRPr lang="en-US" dirty="0"/>
          </a:p>
        </p:txBody>
      </p:sp>
    </p:spTree>
    <p:extLst>
      <p:ext uri="{BB962C8B-B14F-4D97-AF65-F5344CB8AC3E}">
        <p14:creationId xmlns:p14="http://schemas.microsoft.com/office/powerpoint/2010/main" val="158218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0638"/>
            <a:ext cx="7226300" cy="868362"/>
          </a:xfrm>
        </p:spPr>
        <p:txBody>
          <a:bodyPr/>
          <a:lstStyle/>
          <a:p>
            <a:r>
              <a:rPr lang="en-US" dirty="0" smtClean="0">
                <a:solidFill>
                  <a:schemeClr val="bg1"/>
                </a:solidFill>
                <a:latin typeface="Verdana" panose="020B0604030504040204" pitchFamily="34" charset="0"/>
                <a:ea typeface="Verdana" panose="020B0604030504040204" pitchFamily="34" charset="0"/>
                <a:cs typeface="Verdana" panose="020B0604030504040204" pitchFamily="34" charset="0"/>
              </a:rPr>
              <a:t>Tools and Resources</a:t>
            </a:r>
            <a:endParaRPr lang="en-US"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ontent Placeholder 7"/>
          <p:cNvSpPr>
            <a:spLocks noGrp="1"/>
          </p:cNvSpPr>
          <p:nvPr>
            <p:ph idx="1"/>
          </p:nvPr>
        </p:nvSpPr>
        <p:spPr>
          <a:xfrm>
            <a:off x="457200" y="1212954"/>
            <a:ext cx="8382000" cy="4953000"/>
          </a:xfrm>
        </p:spPr>
        <p:txBody>
          <a:bodyPr/>
          <a:lstStyle/>
          <a:p>
            <a:pPr lvl="0"/>
            <a:r>
              <a:rPr lang="en-US" dirty="0" smtClean="0">
                <a:solidFill>
                  <a:schemeClr val="tx1"/>
                </a:solidFill>
              </a:rPr>
              <a:t>DHDSP Programs</a:t>
            </a:r>
          </a:p>
          <a:p>
            <a:pPr lvl="1"/>
            <a:r>
              <a:rPr lang="en-US" dirty="0">
                <a:solidFill>
                  <a:schemeClr val="tx1"/>
                </a:solidFill>
              </a:rPr>
              <a:t>https://www.cdc.gov/dhdsp/</a:t>
            </a:r>
            <a:endParaRPr lang="en-US" dirty="0" smtClean="0">
              <a:solidFill>
                <a:schemeClr val="tx1"/>
              </a:solidFill>
            </a:endParaRPr>
          </a:p>
          <a:p>
            <a:pPr lvl="0"/>
            <a:r>
              <a:rPr lang="en-US" dirty="0" smtClean="0">
                <a:solidFill>
                  <a:schemeClr val="tx1"/>
                </a:solidFill>
              </a:rPr>
              <a:t>Million Heart® Initiative </a:t>
            </a:r>
          </a:p>
          <a:p>
            <a:pPr lvl="1"/>
            <a:r>
              <a:rPr lang="en-US" dirty="0" smtClean="0">
                <a:solidFill>
                  <a:schemeClr val="tx1"/>
                </a:solidFill>
              </a:rPr>
              <a:t>http</a:t>
            </a:r>
            <a:r>
              <a:rPr lang="en-US" dirty="0">
                <a:solidFill>
                  <a:schemeClr val="tx1"/>
                </a:solidFill>
              </a:rPr>
              <a:t>://millionhearts.hhs.gov/</a:t>
            </a:r>
          </a:p>
          <a:p>
            <a:pPr lvl="0"/>
            <a:r>
              <a:rPr lang="en-US" dirty="0" smtClean="0">
                <a:solidFill>
                  <a:schemeClr val="tx1"/>
                </a:solidFill>
              </a:rPr>
              <a:t>Chronic Disease GIS Exchange</a:t>
            </a:r>
          </a:p>
          <a:p>
            <a:pPr lvl="1"/>
            <a:r>
              <a:rPr lang="en-US" dirty="0" smtClean="0">
                <a:solidFill>
                  <a:schemeClr val="tx1"/>
                </a:solidFill>
              </a:rPr>
              <a:t>Community forum to help public health personnel use the power of geographic information systems (GIS) to address chronic disease through sharing maps, training materials, and resources</a:t>
            </a:r>
          </a:p>
          <a:p>
            <a:pPr lvl="1"/>
            <a:r>
              <a:rPr lang="en-US" dirty="0">
                <a:solidFill>
                  <a:schemeClr val="tx1"/>
                </a:solidFill>
                <a:hlinkClick r:id="rId3"/>
              </a:rPr>
              <a:t>http://www.cdc.gov/dhdsp/maps/gisx</a:t>
            </a:r>
            <a:r>
              <a:rPr lang="en-US" dirty="0" smtClean="0">
                <a:solidFill>
                  <a:schemeClr val="tx1"/>
                </a:solidFill>
                <a:hlinkClick r:id="rId3"/>
              </a:rPr>
              <a:t>/</a:t>
            </a:r>
            <a:endParaRPr lang="en-US" dirty="0" smtClean="0">
              <a:solidFill>
                <a:schemeClr val="tx1"/>
              </a:solidFill>
            </a:endParaRPr>
          </a:p>
          <a:p>
            <a:r>
              <a:rPr lang="en-US" dirty="0" smtClean="0">
                <a:solidFill>
                  <a:schemeClr val="tx1"/>
                </a:solidFill>
              </a:rPr>
              <a:t>500 Cities</a:t>
            </a:r>
          </a:p>
          <a:p>
            <a:pPr lvl="1"/>
            <a:r>
              <a:rPr lang="en-US" dirty="0" smtClean="0">
                <a:solidFill>
                  <a:schemeClr val="tx1"/>
                </a:solidFill>
                <a:hlinkClick r:id="rId4"/>
              </a:rPr>
              <a:t>http://www.cdc.gov/500cities</a:t>
            </a:r>
            <a:r>
              <a:rPr lang="en-US" dirty="0" smtClean="0">
                <a:solidFill>
                  <a:schemeClr val="tx1"/>
                </a:solidFill>
              </a:rPr>
              <a:t> </a:t>
            </a:r>
          </a:p>
        </p:txBody>
      </p:sp>
      <p:pic>
        <p:nvPicPr>
          <p:cNvPr id="4" name="Picture 3" descr="CDC 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126" y="6235908"/>
            <a:ext cx="685674" cy="490387"/>
          </a:xfrm>
          <a:prstGeom prst="rect">
            <a:avLst/>
          </a:prstGeom>
        </p:spPr>
      </p:pic>
      <p:sp>
        <p:nvSpPr>
          <p:cNvPr id="2" name="Rectangle 1"/>
          <p:cNvSpPr/>
          <p:nvPr/>
        </p:nvSpPr>
        <p:spPr>
          <a:xfrm>
            <a:off x="8686800" y="6524511"/>
            <a:ext cx="412292" cy="307777"/>
          </a:xfrm>
          <a:prstGeom prst="rect">
            <a:avLst/>
          </a:prstGeom>
        </p:spPr>
        <p:txBody>
          <a:bodyPr wrap="none">
            <a:spAutoFit/>
          </a:bodyPr>
          <a:lstStyle/>
          <a:p>
            <a:r>
              <a:rPr lang="en-US" sz="1400" dirty="0" smtClean="0">
                <a:solidFill>
                  <a:prstClr val="black"/>
                </a:solidFill>
                <a:latin typeface="Verdana"/>
                <a:cs typeface="Verdana"/>
              </a:rPr>
              <a:t>62</a:t>
            </a:r>
            <a:endParaRPr lang="en-US" sz="1400" dirty="0"/>
          </a:p>
        </p:txBody>
      </p:sp>
    </p:spTree>
    <p:extLst>
      <p:ext uri="{BB962C8B-B14F-4D97-AF65-F5344CB8AC3E}">
        <p14:creationId xmlns:p14="http://schemas.microsoft.com/office/powerpoint/2010/main" val="2976408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12" descr="Logo for National Institute of Arthritis and Musculoskeletal and Skin Diseases" title="NIAMS logo"/>
          <p:cNvPicPr>
            <a:picLocks noChangeAspect="1"/>
          </p:cNvPicPr>
          <p:nvPr/>
        </p:nvPicPr>
        <p:blipFill rotWithShape="1">
          <a:blip r:embed="rId3">
            <a:extLst>
              <a:ext uri="{28A0092B-C50C-407E-A947-70E740481C1C}">
                <a14:useLocalDpi xmlns:a14="http://schemas.microsoft.com/office/drawing/2010/main" val="0"/>
              </a:ext>
            </a:extLst>
          </a:blip>
          <a:srcRect l="-451" r="-905"/>
          <a:stretch/>
        </p:blipFill>
        <p:spPr>
          <a:xfrm>
            <a:off x="6757416" y="6306867"/>
            <a:ext cx="1826158" cy="344285"/>
          </a:xfrm>
          <a:prstGeom prst="rect">
            <a:avLst/>
          </a:prstGeom>
        </p:spPr>
      </p:pic>
      <p:pic>
        <p:nvPicPr>
          <p:cNvPr id="7" name="Picture 6" descr="Logo for the Department of Health and Human Servic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971" y="6158828"/>
            <a:ext cx="644457" cy="644457"/>
          </a:xfrm>
          <a:prstGeom prst="rect">
            <a:avLst/>
          </a:prstGeom>
        </p:spPr>
      </p:pic>
      <p:pic>
        <p:nvPicPr>
          <p:cNvPr id="8" name="Picture 7" descr="Logo for the Office of Disease Prevention and Health Promotion."/>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0722" y="6320417"/>
            <a:ext cx="2599611" cy="287690"/>
          </a:xfrm>
          <a:prstGeom prst="rect">
            <a:avLst/>
          </a:prstGeom>
        </p:spPr>
      </p:pic>
      <p:pic>
        <p:nvPicPr>
          <p:cNvPr id="9" name="Picture 8" descr="Logo for Healthy People 20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
        <p:nvSpPr>
          <p:cNvPr id="6" name="Text Placeholder 5"/>
          <p:cNvSpPr>
            <a:spLocks noGrp="1"/>
          </p:cNvSpPr>
          <p:nvPr>
            <p:ph type="body" sz="quarter" idx="14"/>
          </p:nvPr>
        </p:nvSpPr>
        <p:spPr>
          <a:xfrm>
            <a:off x="1227138" y="3044510"/>
            <a:ext cx="6689725" cy="707254"/>
          </a:xfrm>
        </p:spPr>
        <p:txBody>
          <a:bodyPr>
            <a:normAutofit fontScale="77500" lnSpcReduction="20000"/>
          </a:bodyPr>
          <a:lstStyle/>
          <a:p>
            <a:r>
              <a:rPr lang="en-US" dirty="0" smtClean="0"/>
              <a:t>Joan A. McGowan, PhD</a:t>
            </a:r>
          </a:p>
          <a:p>
            <a:r>
              <a:rPr lang="en-US" dirty="0" smtClean="0"/>
              <a:t>Director</a:t>
            </a:r>
            <a:r>
              <a:rPr lang="en-US" dirty="0"/>
              <a:t>, Division of Musculoskeletal Diseases NIAMS</a:t>
            </a:r>
          </a:p>
        </p:txBody>
      </p:sp>
      <p:sp>
        <p:nvSpPr>
          <p:cNvPr id="5" name="Title 4"/>
          <p:cNvSpPr>
            <a:spLocks noGrp="1"/>
          </p:cNvSpPr>
          <p:nvPr>
            <p:ph type="title"/>
          </p:nvPr>
        </p:nvSpPr>
        <p:spPr>
          <a:xfrm>
            <a:off x="374754" y="577121"/>
            <a:ext cx="7937142" cy="2065515"/>
          </a:xfrm>
        </p:spPr>
        <p:txBody>
          <a:bodyPr/>
          <a:lstStyle/>
          <a:p>
            <a:r>
              <a:rPr lang="en-US" sz="4200" dirty="0" smtClean="0"/>
              <a:t> </a:t>
            </a:r>
            <a:r>
              <a:rPr lang="en-US" sz="3200" dirty="0" smtClean="0"/>
              <a:t>NIH Programs to Improve Outcomes in People with Arthritis, Osteoporosis, and Chronic Back Conditions</a:t>
            </a:r>
            <a:endParaRPr lang="en-US" sz="3200" dirty="0"/>
          </a:p>
        </p:txBody>
      </p:sp>
    </p:spTree>
    <p:extLst>
      <p:ext uri="{BB962C8B-B14F-4D97-AF65-F5344CB8AC3E}">
        <p14:creationId xmlns:p14="http://schemas.microsoft.com/office/powerpoint/2010/main" val="19763957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20"/>
          </p:nvPr>
        </p:nvSpPr>
        <p:spPr>
          <a:xfrm>
            <a:off x="371268" y="1381539"/>
            <a:ext cx="8401464" cy="4754085"/>
          </a:xfrm>
        </p:spPr>
        <p:txBody>
          <a:bodyPr>
            <a:noAutofit/>
          </a:bodyPr>
          <a:lstStyle/>
          <a:p>
            <a:pPr marL="0" indent="0">
              <a:buNone/>
            </a:pPr>
            <a:r>
              <a:rPr lang="en-US" sz="2400" b="1" dirty="0"/>
              <a:t>NIH supports basic, translational and clinical research in Arthritis, Osteoporosis and Chronic Back </a:t>
            </a:r>
            <a:r>
              <a:rPr lang="en-US" sz="2400" b="1" dirty="0" smtClean="0"/>
              <a:t>Conditions</a:t>
            </a:r>
          </a:p>
          <a:p>
            <a:pPr lvl="1"/>
            <a:r>
              <a:rPr lang="en-US" sz="2400" dirty="0" smtClean="0"/>
              <a:t>Arthritis						$214 million</a:t>
            </a:r>
          </a:p>
          <a:p>
            <a:pPr lvl="2"/>
            <a:r>
              <a:rPr lang="en-US" sz="2000" dirty="0" smtClean="0"/>
              <a:t>Osteoarthritis				$76 million</a:t>
            </a:r>
          </a:p>
          <a:p>
            <a:endParaRPr lang="en-US" sz="2400" dirty="0"/>
          </a:p>
          <a:p>
            <a:pPr lvl="1"/>
            <a:r>
              <a:rPr lang="en-US" sz="2400" dirty="0" smtClean="0"/>
              <a:t>Osteoporosis					$146 Million</a:t>
            </a:r>
          </a:p>
          <a:p>
            <a:pPr marL="0" indent="0">
              <a:buNone/>
            </a:pPr>
            <a:r>
              <a:rPr lang="en-US" sz="2400" dirty="0"/>
              <a:t>	</a:t>
            </a:r>
            <a:r>
              <a:rPr lang="en-US" sz="2400" dirty="0" smtClean="0"/>
              <a:t>	</a:t>
            </a:r>
          </a:p>
          <a:p>
            <a:pPr marL="0" indent="0">
              <a:buNone/>
            </a:pPr>
            <a:endParaRPr lang="en-US" sz="2400" dirty="0"/>
          </a:p>
          <a:p>
            <a:pPr lvl="1"/>
            <a:r>
              <a:rPr lang="en-US" sz="2400" dirty="0" smtClean="0"/>
              <a:t>Chronic Pain Conditions	$391 Million</a:t>
            </a:r>
          </a:p>
          <a:p>
            <a:pPr marL="971550" lvl="2" indent="0">
              <a:buNone/>
            </a:pPr>
            <a:endParaRPr lang="en-US" sz="1100" dirty="0" smtClean="0"/>
          </a:p>
          <a:p>
            <a:pPr marL="971550" lvl="2" indent="0">
              <a:buNone/>
            </a:pPr>
            <a:endParaRPr lang="en-US" sz="1100" dirty="0"/>
          </a:p>
          <a:p>
            <a:pPr marL="971550" lvl="2" indent="0">
              <a:buNone/>
            </a:pPr>
            <a:r>
              <a:rPr lang="en-US" sz="1100" dirty="0" smtClean="0"/>
              <a:t>Source</a:t>
            </a:r>
            <a:r>
              <a:rPr lang="en-US" sz="1100" dirty="0"/>
              <a:t>:  NIH Estimates of Funding for Various Research, Condition, and Disease Categories (RCDC)</a:t>
            </a:r>
          </a:p>
          <a:p>
            <a:pPr marL="971550" lvl="2" indent="0">
              <a:buNone/>
            </a:pPr>
            <a:endParaRPr lang="en-US" sz="2000" dirty="0" smtClean="0"/>
          </a:p>
          <a:p>
            <a:pPr marL="514350" lvl="1" indent="0">
              <a:buNone/>
            </a:pPr>
            <a:r>
              <a:rPr lang="en-US" sz="2000" dirty="0"/>
              <a:t> </a:t>
            </a:r>
            <a:r>
              <a:rPr lang="en-US" sz="2000" dirty="0" smtClean="0"/>
              <a:t>  </a:t>
            </a:r>
          </a:p>
          <a:p>
            <a:pPr marL="0" indent="0">
              <a:buNone/>
            </a:pPr>
            <a:endParaRPr lang="en-US" sz="2400" dirty="0"/>
          </a:p>
        </p:txBody>
      </p:sp>
      <p:sp>
        <p:nvSpPr>
          <p:cNvPr id="5" name="Title 4"/>
          <p:cNvSpPr>
            <a:spLocks noGrp="1"/>
          </p:cNvSpPr>
          <p:nvPr>
            <p:ph type="title"/>
          </p:nvPr>
        </p:nvSpPr>
        <p:spPr>
          <a:xfrm>
            <a:off x="311634" y="151640"/>
            <a:ext cx="7172532" cy="797628"/>
          </a:xfrm>
        </p:spPr>
        <p:txBody>
          <a:bodyPr/>
          <a:lstStyle/>
          <a:p>
            <a:pPr algn="ctr"/>
            <a:r>
              <a:rPr lang="en-US" sz="2600" dirty="0" smtClean="0"/>
              <a:t>NIH Support for Arthritis, Osteoporosis and Chronic Back Conditions in 2015</a:t>
            </a:r>
            <a:endParaRPr lang="en-US" sz="2600" dirty="0"/>
          </a:p>
        </p:txBody>
      </p:sp>
      <p:pic>
        <p:nvPicPr>
          <p:cNvPr id="8" name="Picture Placeholder 12" descr="Logo for National Institute of Arthritis and Musculoskeletal and Skin Diseases" title="NIAMS logo"/>
          <p:cNvPicPr>
            <a:picLocks noChangeAspect="1"/>
          </p:cNvPicPr>
          <p:nvPr/>
        </p:nvPicPr>
        <p:blipFill rotWithShape="1">
          <a:blip r:embed="rId3">
            <a:extLst>
              <a:ext uri="{28A0092B-C50C-407E-A947-70E740481C1C}">
                <a14:useLocalDpi xmlns:a14="http://schemas.microsoft.com/office/drawing/2010/main" val="0"/>
              </a:ext>
            </a:extLst>
          </a:blip>
          <a:srcRect l="-451" r="-905"/>
          <a:stretch/>
        </p:blipFill>
        <p:spPr>
          <a:xfrm>
            <a:off x="6757416" y="6306867"/>
            <a:ext cx="1826158" cy="344285"/>
          </a:xfrm>
          <a:prstGeom prst="rect">
            <a:avLst/>
          </a:prstGeom>
        </p:spPr>
      </p:pic>
      <p:sp>
        <p:nvSpPr>
          <p:cNvPr id="2" name="Rectangle 1"/>
          <p:cNvSpPr/>
          <p:nvPr/>
        </p:nvSpPr>
        <p:spPr>
          <a:xfrm>
            <a:off x="8664382" y="6504610"/>
            <a:ext cx="412292" cy="307777"/>
          </a:xfrm>
          <a:prstGeom prst="rect">
            <a:avLst/>
          </a:prstGeom>
        </p:spPr>
        <p:txBody>
          <a:bodyPr wrap="none">
            <a:spAutoFit/>
          </a:bodyPr>
          <a:lstStyle/>
          <a:p>
            <a:r>
              <a:rPr lang="en-US" sz="1400" dirty="0" smtClean="0">
                <a:solidFill>
                  <a:prstClr val="black"/>
                </a:solidFill>
                <a:latin typeface="Verdana"/>
                <a:cs typeface="Verdana"/>
              </a:rPr>
              <a:t>64</a:t>
            </a:r>
            <a:endParaRPr lang="en-US" sz="1400" dirty="0"/>
          </a:p>
        </p:txBody>
      </p:sp>
    </p:spTree>
    <p:extLst>
      <p:ext uri="{BB962C8B-B14F-4D97-AF65-F5344CB8AC3E}">
        <p14:creationId xmlns:p14="http://schemas.microsoft.com/office/powerpoint/2010/main" val="416236342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of a knee joint with osteoarthritis" title="Knee joint"/>
          <p:cNvPicPr>
            <a:picLocks noChangeAspect="1"/>
          </p:cNvPicPr>
          <p:nvPr/>
        </p:nvPicPr>
        <p:blipFill>
          <a:blip r:embed="rId3"/>
          <a:stretch>
            <a:fillRect/>
          </a:stretch>
        </p:blipFill>
        <p:spPr>
          <a:xfrm>
            <a:off x="3710195" y="3044568"/>
            <a:ext cx="1962150" cy="1428750"/>
          </a:xfrm>
          <a:prstGeom prst="rect">
            <a:avLst/>
          </a:prstGeom>
        </p:spPr>
      </p:pic>
      <p:sp>
        <p:nvSpPr>
          <p:cNvPr id="4" name="Title 3"/>
          <p:cNvSpPr>
            <a:spLocks noGrp="1"/>
          </p:cNvSpPr>
          <p:nvPr>
            <p:ph type="title"/>
          </p:nvPr>
        </p:nvSpPr>
        <p:spPr>
          <a:xfrm>
            <a:off x="1686076" y="2260591"/>
            <a:ext cx="5936268" cy="687364"/>
          </a:xfrm>
        </p:spPr>
        <p:txBody>
          <a:bodyPr/>
          <a:lstStyle/>
          <a:p>
            <a:r>
              <a:rPr lang="en-US" sz="4800" dirty="0" smtClean="0"/>
              <a:t>Arthritis</a:t>
            </a:r>
            <a:endParaRPr lang="en-US" sz="4800" dirty="0"/>
          </a:p>
        </p:txBody>
      </p:sp>
      <p:pic>
        <p:nvPicPr>
          <p:cNvPr id="6" name="Picture Placeholder 12" descr="Logo for National Institute of Arthritis and Musculoskeletal and Skin Diseases" title="NIAMS logo"/>
          <p:cNvPicPr>
            <a:picLocks noChangeAspect="1"/>
          </p:cNvPicPr>
          <p:nvPr/>
        </p:nvPicPr>
        <p:blipFill rotWithShape="1">
          <a:blip r:embed="rId4">
            <a:extLst>
              <a:ext uri="{28A0092B-C50C-407E-A947-70E740481C1C}">
                <a14:useLocalDpi xmlns:a14="http://schemas.microsoft.com/office/drawing/2010/main" val="0"/>
              </a:ext>
            </a:extLst>
          </a:blip>
          <a:srcRect l="-451" r="-905"/>
          <a:stretch/>
        </p:blipFill>
        <p:spPr>
          <a:xfrm>
            <a:off x="6757416" y="6306867"/>
            <a:ext cx="1826158" cy="344285"/>
          </a:xfrm>
          <a:prstGeom prst="rect">
            <a:avLst/>
          </a:prstGeom>
        </p:spPr>
      </p:pic>
    </p:spTree>
    <p:extLst>
      <p:ext uri="{BB962C8B-B14F-4D97-AF65-F5344CB8AC3E}">
        <p14:creationId xmlns:p14="http://schemas.microsoft.com/office/powerpoint/2010/main" val="320585867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Multicenter Osteoarthritis Study logo and title" title="MOST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8138" y="4096512"/>
            <a:ext cx="4265147" cy="11612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logo for the Osteoarthritis Initiative - a knee health study" title="OAI logo"/>
          <p:cNvPicPr>
            <a:picLocks noChangeAspect="1"/>
          </p:cNvPicPr>
          <p:nvPr/>
        </p:nvPicPr>
        <p:blipFill>
          <a:blip r:embed="rId4"/>
          <a:stretch>
            <a:fillRect/>
          </a:stretch>
        </p:blipFill>
        <p:spPr>
          <a:xfrm>
            <a:off x="4621283" y="1215803"/>
            <a:ext cx="3419855" cy="2084832"/>
          </a:xfrm>
          <a:prstGeom prst="rect">
            <a:avLst/>
          </a:prstGeom>
        </p:spPr>
      </p:pic>
      <p:sp>
        <p:nvSpPr>
          <p:cNvPr id="5" name="Text Placeholder 4"/>
          <p:cNvSpPr>
            <a:spLocks noGrp="1"/>
          </p:cNvSpPr>
          <p:nvPr>
            <p:ph type="body" sz="quarter" idx="20"/>
          </p:nvPr>
        </p:nvSpPr>
        <p:spPr>
          <a:xfrm>
            <a:off x="341025" y="1515281"/>
            <a:ext cx="4017113" cy="3685032"/>
          </a:xfrm>
        </p:spPr>
        <p:txBody>
          <a:bodyPr>
            <a:normAutofit/>
          </a:bodyPr>
          <a:lstStyle/>
          <a:p>
            <a:pPr marL="0" indent="0">
              <a:buNone/>
            </a:pPr>
            <a:r>
              <a:rPr lang="en-US" dirty="0" smtClean="0"/>
              <a:t>The Keys to Prevention</a:t>
            </a:r>
          </a:p>
          <a:p>
            <a:pPr marL="0" indent="0">
              <a:buNone/>
            </a:pPr>
            <a:endParaRPr lang="en-US" dirty="0" smtClean="0"/>
          </a:p>
          <a:p>
            <a:r>
              <a:rPr lang="en-US" dirty="0" smtClean="0"/>
              <a:t>Identification of risk factors</a:t>
            </a:r>
          </a:p>
          <a:p>
            <a:endParaRPr lang="en-US" dirty="0" smtClean="0"/>
          </a:p>
          <a:p>
            <a:r>
              <a:rPr lang="en-US" dirty="0" smtClean="0"/>
              <a:t>Discovery and testing of novel diagnostic tools</a:t>
            </a:r>
          </a:p>
          <a:p>
            <a:endParaRPr lang="en-US" dirty="0" smtClean="0"/>
          </a:p>
          <a:p>
            <a:r>
              <a:rPr lang="en-US" dirty="0" smtClean="0"/>
              <a:t>Generation of hypotheses to drive intervention studies</a:t>
            </a:r>
          </a:p>
        </p:txBody>
      </p:sp>
      <p:sp>
        <p:nvSpPr>
          <p:cNvPr id="6" name="Title 5"/>
          <p:cNvSpPr>
            <a:spLocks noGrp="1"/>
          </p:cNvSpPr>
          <p:nvPr>
            <p:ph type="title"/>
          </p:nvPr>
        </p:nvSpPr>
        <p:spPr>
          <a:xfrm>
            <a:off x="164891" y="131761"/>
            <a:ext cx="7682459" cy="902559"/>
          </a:xfrm>
        </p:spPr>
        <p:txBody>
          <a:bodyPr/>
          <a:lstStyle/>
          <a:p>
            <a:pPr algn="ctr"/>
            <a:r>
              <a:rPr lang="en-US" dirty="0" smtClean="0"/>
              <a:t> </a:t>
            </a:r>
            <a:r>
              <a:rPr lang="en-US" sz="3200" dirty="0" smtClean="0"/>
              <a:t>Epidemiology: Basic </a:t>
            </a:r>
            <a:r>
              <a:rPr lang="en-US" sz="3200" dirty="0"/>
              <a:t>Science of </a:t>
            </a:r>
            <a:br>
              <a:rPr lang="en-US" sz="3200" dirty="0"/>
            </a:br>
            <a:r>
              <a:rPr lang="en-US" sz="3200" dirty="0"/>
              <a:t>Public </a:t>
            </a:r>
            <a:r>
              <a:rPr lang="en-US" sz="3200" dirty="0" smtClean="0"/>
              <a:t>Health</a:t>
            </a:r>
            <a:r>
              <a:rPr lang="en-US" sz="3600" dirty="0" smtClean="0"/>
              <a:t/>
            </a:r>
            <a:br>
              <a:rPr lang="en-US" sz="3600" dirty="0" smtClean="0"/>
            </a:br>
            <a:endParaRPr lang="en-US" sz="1600" dirty="0">
              <a:solidFill>
                <a:schemeClr val="tx1"/>
              </a:solidFill>
            </a:endParaRPr>
          </a:p>
        </p:txBody>
      </p:sp>
      <p:pic>
        <p:nvPicPr>
          <p:cNvPr id="10" name="Picture Placeholder 12" descr="Logo for National Institute of Arthritis and Musculoskeletal and Skin Diseases" title="NIAMS logo"/>
          <p:cNvPicPr>
            <a:picLocks noChangeAspect="1"/>
          </p:cNvPicPr>
          <p:nvPr/>
        </p:nvPicPr>
        <p:blipFill rotWithShape="1">
          <a:blip r:embed="rId5">
            <a:extLst>
              <a:ext uri="{28A0092B-C50C-407E-A947-70E740481C1C}">
                <a14:useLocalDpi xmlns:a14="http://schemas.microsoft.com/office/drawing/2010/main" val="0"/>
              </a:ext>
            </a:extLst>
          </a:blip>
          <a:srcRect l="-451" r="-905"/>
          <a:stretch/>
        </p:blipFill>
        <p:spPr>
          <a:xfrm>
            <a:off x="6757416" y="6306867"/>
            <a:ext cx="1826158" cy="344285"/>
          </a:xfrm>
          <a:prstGeom prst="rect">
            <a:avLst/>
          </a:prstGeom>
        </p:spPr>
      </p:pic>
      <p:pic>
        <p:nvPicPr>
          <p:cNvPr id="1026" name="Picture 2" descr="Url. https://oai.epi-ucsf.or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2744" y="3412688"/>
            <a:ext cx="2681375" cy="508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URL &#10;http://most.ucsf.edu/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2010" y="5420263"/>
            <a:ext cx="2495550"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664382" y="6495280"/>
            <a:ext cx="412292" cy="307777"/>
          </a:xfrm>
          <a:prstGeom prst="rect">
            <a:avLst/>
          </a:prstGeom>
        </p:spPr>
        <p:txBody>
          <a:bodyPr wrap="none">
            <a:spAutoFit/>
          </a:bodyPr>
          <a:lstStyle/>
          <a:p>
            <a:r>
              <a:rPr lang="en-US" sz="1400" dirty="0" smtClean="0">
                <a:solidFill>
                  <a:prstClr val="black"/>
                </a:solidFill>
                <a:latin typeface="Verdana"/>
                <a:cs typeface="Verdana"/>
              </a:rPr>
              <a:t>66</a:t>
            </a:r>
            <a:endParaRPr lang="en-US" sz="1400" dirty="0"/>
          </a:p>
        </p:txBody>
      </p:sp>
    </p:spTree>
    <p:extLst>
      <p:ext uri="{BB962C8B-B14F-4D97-AF65-F5344CB8AC3E}">
        <p14:creationId xmlns:p14="http://schemas.microsoft.com/office/powerpoint/2010/main" val="3808707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Logo for National Institute of Arthritis and Musculoskeletal and Skin Diseases" title="NIAMS logo"/>
          <p:cNvPicPr>
            <a:picLocks noChangeAspect="1"/>
          </p:cNvPicPr>
          <p:nvPr/>
        </p:nvPicPr>
        <p:blipFill rotWithShape="1">
          <a:blip r:embed="rId3">
            <a:extLst>
              <a:ext uri="{28A0092B-C50C-407E-A947-70E740481C1C}">
                <a14:useLocalDpi xmlns:a14="http://schemas.microsoft.com/office/drawing/2010/main" val="0"/>
              </a:ext>
            </a:extLst>
          </a:blip>
          <a:srcRect l="-451" r="-905"/>
          <a:stretch/>
        </p:blipFill>
        <p:spPr>
          <a:xfrm>
            <a:off x="6757416" y="6306867"/>
            <a:ext cx="1826158" cy="344285"/>
          </a:xfrm>
          <a:prstGeom prst="rect">
            <a:avLst/>
          </a:prstGeom>
        </p:spPr>
      </p:pic>
      <p:pic>
        <p:nvPicPr>
          <p:cNvPr id="8" name="Picture 7" descr="This line graph demonstrates a significant 50% increase in knee function in an 18 month study of overweight and obese adult patients with knee osteoarthritis with an intervention of diet and exercise. This improvement was better than either diet or exercise alone. The data was adjusted for gender, BMI and baseline values. This study was performed by Dr. Messier and his colleagues." title="line graph showing change in knee function over time"/>
          <p:cNvPicPr>
            <a:picLocks noChangeAspect="1"/>
          </p:cNvPicPr>
          <p:nvPr/>
        </p:nvPicPr>
        <p:blipFill>
          <a:blip r:embed="rId4"/>
          <a:stretch>
            <a:fillRect/>
          </a:stretch>
        </p:blipFill>
        <p:spPr>
          <a:xfrm>
            <a:off x="4373029" y="1594944"/>
            <a:ext cx="4950381" cy="4029805"/>
          </a:xfrm>
          <a:prstGeom prst="rect">
            <a:avLst/>
          </a:prstGeom>
        </p:spPr>
      </p:pic>
      <p:pic>
        <p:nvPicPr>
          <p:cNvPr id="6" name="Picture 5" descr="This line graph demonstrates a significant 50% decrease in chronic knee pain in an 18 month study of overweight and obese adult patients with knee osteoarthritis with an intervention of diet and exercise. This improvement was better than either diet or exercise alone. The data was adjusted for gender, BMI and baseline values. This study was performed by Dr. Messier and his colleagues." title="Line graph showing change in chronic knee pain over time"/>
          <p:cNvPicPr>
            <a:picLocks noChangeAspect="1"/>
          </p:cNvPicPr>
          <p:nvPr/>
        </p:nvPicPr>
        <p:blipFill>
          <a:blip r:embed="rId5"/>
          <a:stretch>
            <a:fillRect/>
          </a:stretch>
        </p:blipFill>
        <p:spPr>
          <a:xfrm>
            <a:off x="132857" y="1609170"/>
            <a:ext cx="4950381" cy="4005419"/>
          </a:xfrm>
          <a:prstGeom prst="rect">
            <a:avLst/>
          </a:prstGeom>
        </p:spPr>
      </p:pic>
      <p:sp>
        <p:nvSpPr>
          <p:cNvPr id="14" name="Text Placeholder 8"/>
          <p:cNvSpPr>
            <a:spLocks noGrp="1"/>
          </p:cNvSpPr>
          <p:nvPr>
            <p:ph type="body" sz="quarter" idx="20"/>
          </p:nvPr>
        </p:nvSpPr>
        <p:spPr>
          <a:xfrm>
            <a:off x="214137" y="1172954"/>
            <a:ext cx="8401464" cy="5057304"/>
          </a:xfrm>
        </p:spPr>
        <p:txBody>
          <a:bodyPr/>
          <a:lstStyle/>
          <a:p>
            <a:pPr marL="0" indent="0" algn="ctr">
              <a:buNone/>
            </a:pPr>
            <a:r>
              <a:rPr lang="en-US" b="1" dirty="0" smtClean="0"/>
              <a:t>   On the road to a public health strategy</a:t>
            </a:r>
          </a:p>
          <a:p>
            <a:pPr marL="0" indent="0">
              <a:buNone/>
            </a:pPr>
            <a:endParaRPr lang="en-US" sz="1600" dirty="0" smtClean="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16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1600" dirty="0" smtClean="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16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1600" dirty="0" smtClean="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16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1600" dirty="0" smtClean="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16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1600" dirty="0" smtClean="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16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1600" dirty="0" smtClean="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16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1600" dirty="0" smtClean="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16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1600" dirty="0" smtClean="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16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1600" dirty="0" smtClean="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14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1400" dirty="0" smtClean="0">
                <a:latin typeface="Verdana" panose="020B0604030504040204" pitchFamily="34" charset="0"/>
                <a:ea typeface="Verdana" panose="020B0604030504040204" pitchFamily="34" charset="0"/>
                <a:cs typeface="Verdana" panose="020B0604030504040204" pitchFamily="34" charset="0"/>
              </a:rPr>
              <a:t>Messier et al. JAMA 2013</a:t>
            </a:r>
          </a:p>
          <a:p>
            <a:pPr marL="0" indent="0">
              <a:buNone/>
            </a:pPr>
            <a:endParaRPr lang="en-US" sz="1600" b="1" dirty="0" smtClean="0"/>
          </a:p>
          <a:p>
            <a:pPr marL="0" indent="0" algn="ctr">
              <a:buNone/>
            </a:pPr>
            <a:endParaRPr lang="en-US" b="1" dirty="0" smtClean="0"/>
          </a:p>
          <a:p>
            <a:pPr marL="0" indent="0" algn="ctr">
              <a:buNone/>
            </a:pPr>
            <a:endParaRPr lang="en-US" b="1" dirty="0" smtClean="0"/>
          </a:p>
          <a:p>
            <a:pPr marL="0" indent="0" algn="ctr">
              <a:buNone/>
            </a:pPr>
            <a:endParaRPr lang="en-US" b="1" dirty="0" smtClean="0"/>
          </a:p>
          <a:p>
            <a:pPr marL="0" indent="0" algn="ctr">
              <a:buNone/>
            </a:pPr>
            <a:endParaRPr lang="en-US" b="1" dirty="0" smtClean="0"/>
          </a:p>
          <a:p>
            <a:pPr marL="0" indent="0" algn="ctr">
              <a:buNone/>
            </a:pPr>
            <a:endParaRPr lang="en-US" b="1" dirty="0" smtClean="0"/>
          </a:p>
          <a:p>
            <a:pPr marL="0" indent="0" algn="ctr">
              <a:buNone/>
            </a:pPr>
            <a:endParaRPr lang="en-US" b="1" dirty="0" smtClean="0"/>
          </a:p>
          <a:p>
            <a:pPr marL="0" indent="0" algn="ctr">
              <a:buNone/>
            </a:pPr>
            <a:endParaRPr lang="en-US" b="1" dirty="0" smtClean="0"/>
          </a:p>
          <a:p>
            <a:pPr marL="0" indent="0" algn="ctr">
              <a:buNone/>
            </a:pPr>
            <a:endParaRPr lang="en-US" b="1" dirty="0" smtClean="0"/>
          </a:p>
          <a:p>
            <a:pPr marL="0" indent="0" algn="ctr">
              <a:buNone/>
            </a:pPr>
            <a:endParaRPr lang="en-US" b="1" dirty="0" smtClean="0"/>
          </a:p>
          <a:p>
            <a:pPr marL="0" indent="0" algn="ctr">
              <a:buNone/>
            </a:pPr>
            <a:endParaRPr lang="en-US" b="1" dirty="0"/>
          </a:p>
        </p:txBody>
      </p:sp>
      <p:sp>
        <p:nvSpPr>
          <p:cNvPr id="5" name="Title 4"/>
          <p:cNvSpPr>
            <a:spLocks noGrp="1"/>
          </p:cNvSpPr>
          <p:nvPr>
            <p:ph type="title"/>
          </p:nvPr>
        </p:nvSpPr>
        <p:spPr>
          <a:xfrm>
            <a:off x="214137" y="99488"/>
            <a:ext cx="7068789" cy="797628"/>
          </a:xfrm>
        </p:spPr>
        <p:txBody>
          <a:bodyPr/>
          <a:lstStyle/>
          <a:p>
            <a:pPr algn="ctr"/>
            <a:r>
              <a:rPr lang="en-US" sz="3200" dirty="0" smtClean="0"/>
              <a:t/>
            </a:r>
            <a:br>
              <a:rPr lang="en-US" sz="3200" dirty="0" smtClean="0"/>
            </a:br>
            <a:r>
              <a:rPr lang="en-US" sz="3200" dirty="0" smtClean="0"/>
              <a:t>Improving Pain and Function in Knee Osteoarthritis</a:t>
            </a:r>
            <a:r>
              <a:rPr lang="en-US" sz="2000" dirty="0" smtClean="0"/>
              <a:t/>
            </a:r>
            <a:br>
              <a:rPr lang="en-US" sz="2000" dirty="0" smtClean="0"/>
            </a:br>
            <a:endParaRPr lang="en-US" sz="2000" dirty="0"/>
          </a:p>
        </p:txBody>
      </p:sp>
      <p:sp>
        <p:nvSpPr>
          <p:cNvPr id="2" name="Rectangle 1"/>
          <p:cNvSpPr/>
          <p:nvPr/>
        </p:nvSpPr>
        <p:spPr>
          <a:xfrm>
            <a:off x="8664382" y="6513612"/>
            <a:ext cx="412292" cy="307777"/>
          </a:xfrm>
          <a:prstGeom prst="rect">
            <a:avLst/>
          </a:prstGeom>
        </p:spPr>
        <p:txBody>
          <a:bodyPr wrap="none">
            <a:spAutoFit/>
          </a:bodyPr>
          <a:lstStyle/>
          <a:p>
            <a:r>
              <a:rPr lang="en-US" sz="1400" dirty="0" smtClean="0">
                <a:solidFill>
                  <a:prstClr val="black"/>
                </a:solidFill>
                <a:latin typeface="Verdana"/>
                <a:cs typeface="Verdana"/>
              </a:rPr>
              <a:t>67</a:t>
            </a:r>
            <a:endParaRPr lang="en-US" sz="1400" dirty="0"/>
          </a:p>
        </p:txBody>
      </p:sp>
    </p:spTree>
    <p:extLst>
      <p:ext uri="{BB962C8B-B14F-4D97-AF65-F5344CB8AC3E}">
        <p14:creationId xmlns:p14="http://schemas.microsoft.com/office/powerpoint/2010/main" val="256190853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12" descr="Logo for National Institute of Arthritis and Musculoskeletal and Skin Diseases" title="NIAMS logo"/>
          <p:cNvPicPr>
            <a:picLocks noChangeAspect="1"/>
          </p:cNvPicPr>
          <p:nvPr/>
        </p:nvPicPr>
        <p:blipFill rotWithShape="1">
          <a:blip r:embed="rId3">
            <a:extLst>
              <a:ext uri="{28A0092B-C50C-407E-A947-70E740481C1C}">
                <a14:useLocalDpi xmlns:a14="http://schemas.microsoft.com/office/drawing/2010/main" val="0"/>
              </a:ext>
            </a:extLst>
          </a:blip>
          <a:srcRect l="-451" r="-905"/>
          <a:stretch/>
        </p:blipFill>
        <p:spPr>
          <a:xfrm>
            <a:off x="6757416" y="6306867"/>
            <a:ext cx="1826158" cy="344285"/>
          </a:xfrm>
          <a:prstGeom prst="rect">
            <a:avLst/>
          </a:prstGeom>
        </p:spPr>
      </p:pic>
      <p:pic>
        <p:nvPicPr>
          <p:cNvPr id="1026" name="Picture 2" descr="image of plate from a healthy diet as part of the weight loss component of the WE-CAN study" title="Image result for HHS healthy di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0123" y="2231286"/>
            <a:ext cx="2708305" cy="27321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of elderly man exercising for improvement of knee osteoarthitis as part of the WE-CAN study" title="Exercise 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8727" y="3747627"/>
            <a:ext cx="2681142" cy="1919711"/>
          </a:xfrm>
          <a:prstGeom prst="rect">
            <a:avLst/>
          </a:prstGeom>
        </p:spPr>
      </p:pic>
      <p:pic>
        <p:nvPicPr>
          <p:cNvPr id="4" name="Picture 3" descr="Image of elderly woman exercising for improvement of knee osteoarthitis as part of the WE-CAN study" title="Exercise 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8727" y="1711407"/>
            <a:ext cx="2669098" cy="2036220"/>
          </a:xfrm>
          <a:prstGeom prst="rect">
            <a:avLst/>
          </a:prstGeom>
        </p:spPr>
      </p:pic>
      <p:sp>
        <p:nvSpPr>
          <p:cNvPr id="5" name="Text Placeholder 4"/>
          <p:cNvSpPr>
            <a:spLocks noGrp="1"/>
          </p:cNvSpPr>
          <p:nvPr>
            <p:ph type="body" sz="quarter" idx="20"/>
          </p:nvPr>
        </p:nvSpPr>
        <p:spPr>
          <a:xfrm>
            <a:off x="149902" y="1401073"/>
            <a:ext cx="3318571" cy="3856727"/>
          </a:xfrm>
        </p:spPr>
        <p:txBody>
          <a:bodyPr>
            <a:normAutofit fontScale="92500"/>
          </a:bodyPr>
          <a:lstStyle/>
          <a:p>
            <a:r>
              <a:rPr lang="en-US" dirty="0" smtClean="0"/>
              <a:t>In January of 2016 investigators put years </a:t>
            </a:r>
            <a:r>
              <a:rPr lang="en-US" dirty="0"/>
              <a:t>of highly-controlled clinical study results to the test in a real-world </a:t>
            </a:r>
            <a:r>
              <a:rPr lang="en-US" dirty="0" smtClean="0"/>
              <a:t>setting.</a:t>
            </a:r>
          </a:p>
          <a:p>
            <a:endParaRPr lang="en-US" dirty="0"/>
          </a:p>
          <a:p>
            <a:r>
              <a:rPr lang="en-US" dirty="0" smtClean="0"/>
              <a:t>To </a:t>
            </a:r>
            <a:r>
              <a:rPr lang="en-US" dirty="0"/>
              <a:t>demonstrate that community-based intervention programs can make a difference in people’s lives and health. </a:t>
            </a:r>
            <a:endParaRPr lang="en-US" dirty="0" smtClean="0"/>
          </a:p>
          <a:p>
            <a:endParaRPr lang="en-US" dirty="0"/>
          </a:p>
        </p:txBody>
      </p:sp>
      <p:sp>
        <p:nvSpPr>
          <p:cNvPr id="6" name="Title 5"/>
          <p:cNvSpPr>
            <a:spLocks noGrp="1"/>
          </p:cNvSpPr>
          <p:nvPr>
            <p:ph type="title"/>
          </p:nvPr>
        </p:nvSpPr>
        <p:spPr>
          <a:xfrm>
            <a:off x="749509" y="131761"/>
            <a:ext cx="6558195" cy="1164887"/>
          </a:xfrm>
        </p:spPr>
        <p:txBody>
          <a:bodyPr/>
          <a:lstStyle/>
          <a:p>
            <a:r>
              <a:rPr lang="en-US" sz="2000" dirty="0"/>
              <a:t>WE-CAN – </a:t>
            </a:r>
            <a:r>
              <a:rPr lang="en-US" sz="2000" u="sng" dirty="0"/>
              <a:t>W</a:t>
            </a:r>
            <a:r>
              <a:rPr lang="en-US" sz="2000" dirty="0"/>
              <a:t>eight Loss and </a:t>
            </a:r>
            <a:r>
              <a:rPr lang="en-US" sz="2000" u="sng" dirty="0"/>
              <a:t>E</a:t>
            </a:r>
            <a:r>
              <a:rPr lang="en-US" sz="2000" dirty="0"/>
              <a:t>xercise for </a:t>
            </a:r>
            <a:r>
              <a:rPr lang="en-US" sz="2000" u="sng" dirty="0"/>
              <a:t>C</a:t>
            </a:r>
            <a:r>
              <a:rPr lang="en-US" sz="2000" dirty="0"/>
              <a:t>ommunities with </a:t>
            </a:r>
            <a:r>
              <a:rPr lang="en-US" sz="2000" u="sng" dirty="0"/>
              <a:t>A</a:t>
            </a:r>
            <a:r>
              <a:rPr lang="en-US" sz="2000" dirty="0"/>
              <a:t>rthritis in </a:t>
            </a:r>
            <a:r>
              <a:rPr lang="en-US" sz="2000" u="sng" dirty="0"/>
              <a:t>N</a:t>
            </a:r>
            <a:r>
              <a:rPr lang="en-US" sz="2000" dirty="0"/>
              <a:t>orth Carolina </a:t>
            </a:r>
            <a:r>
              <a:rPr lang="en-US" dirty="0"/>
              <a:t/>
            </a:r>
            <a:br>
              <a:rPr lang="en-US" dirty="0"/>
            </a:br>
            <a:endParaRPr lang="en-US" dirty="0"/>
          </a:p>
        </p:txBody>
      </p:sp>
      <p:sp>
        <p:nvSpPr>
          <p:cNvPr id="2" name="Rectangle 1"/>
          <p:cNvSpPr/>
          <p:nvPr/>
        </p:nvSpPr>
        <p:spPr>
          <a:xfrm>
            <a:off x="8664382" y="6513941"/>
            <a:ext cx="412292" cy="307777"/>
          </a:xfrm>
          <a:prstGeom prst="rect">
            <a:avLst/>
          </a:prstGeom>
        </p:spPr>
        <p:txBody>
          <a:bodyPr wrap="none">
            <a:spAutoFit/>
          </a:bodyPr>
          <a:lstStyle/>
          <a:p>
            <a:r>
              <a:rPr lang="en-US" sz="1400" dirty="0" smtClean="0">
                <a:solidFill>
                  <a:prstClr val="black"/>
                </a:solidFill>
                <a:latin typeface="Verdana"/>
                <a:cs typeface="Verdana"/>
              </a:rPr>
              <a:t>68</a:t>
            </a:r>
            <a:endParaRPr lang="en-US" sz="1400" dirty="0"/>
          </a:p>
        </p:txBody>
      </p:sp>
    </p:spTree>
    <p:extLst>
      <p:ext uri="{BB962C8B-B14F-4D97-AF65-F5344CB8AC3E}">
        <p14:creationId xmlns:p14="http://schemas.microsoft.com/office/powerpoint/2010/main" val="384127542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12" descr="Logo for National Institute of Arthritis and Musculoskeletal and Skin Diseases" title="NIAMS logo"/>
          <p:cNvPicPr>
            <a:picLocks noChangeAspect="1"/>
          </p:cNvPicPr>
          <p:nvPr/>
        </p:nvPicPr>
        <p:blipFill rotWithShape="1">
          <a:blip r:embed="rId3">
            <a:extLst>
              <a:ext uri="{28A0092B-C50C-407E-A947-70E740481C1C}">
                <a14:useLocalDpi xmlns:a14="http://schemas.microsoft.com/office/drawing/2010/main" val="0"/>
              </a:ext>
            </a:extLst>
          </a:blip>
          <a:srcRect l="-451" r="-905"/>
          <a:stretch/>
        </p:blipFill>
        <p:spPr>
          <a:xfrm>
            <a:off x="6757416" y="6306867"/>
            <a:ext cx="1826158" cy="344285"/>
          </a:xfrm>
          <a:prstGeom prst="rect">
            <a:avLst/>
          </a:prstGeom>
        </p:spPr>
      </p:pic>
      <p:sp>
        <p:nvSpPr>
          <p:cNvPr id="4" name="Title 3"/>
          <p:cNvSpPr>
            <a:spLocks noGrp="1"/>
          </p:cNvSpPr>
          <p:nvPr>
            <p:ph type="title"/>
          </p:nvPr>
        </p:nvSpPr>
        <p:spPr>
          <a:xfrm>
            <a:off x="1984248" y="2259318"/>
            <a:ext cx="5936268" cy="687364"/>
          </a:xfrm>
        </p:spPr>
        <p:txBody>
          <a:bodyPr/>
          <a:lstStyle/>
          <a:p>
            <a:r>
              <a:rPr lang="en-US" sz="4800" dirty="0" smtClean="0"/>
              <a:t>Osteoporosis and Fractures</a:t>
            </a:r>
            <a:endParaRPr lang="en-US" sz="4800" dirty="0"/>
          </a:p>
        </p:txBody>
      </p:sp>
    </p:spTree>
    <p:extLst>
      <p:ext uri="{BB962C8B-B14F-4D97-AF65-F5344CB8AC3E}">
        <p14:creationId xmlns:p14="http://schemas.microsoft.com/office/powerpoint/2010/main" val="16148593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solidFill>
                  <a:prstClr val="black"/>
                </a:solidFill>
              </a:rPr>
              <a:pPr/>
              <a:t>7</a:t>
            </a:fld>
            <a:endParaRPr lang="en-US" dirty="0">
              <a:solidFill>
                <a:prstClr val="black"/>
              </a:solidFill>
            </a:endParaRPr>
          </a:p>
        </p:txBody>
      </p:sp>
      <p:sp>
        <p:nvSpPr>
          <p:cNvPr id="4" name="Text Placeholder 3"/>
          <p:cNvSpPr>
            <a:spLocks noGrp="1"/>
          </p:cNvSpPr>
          <p:nvPr>
            <p:ph type="body" sz="quarter" idx="20"/>
          </p:nvPr>
        </p:nvSpPr>
        <p:spPr>
          <a:xfrm>
            <a:off x="371268" y="1295400"/>
            <a:ext cx="8401464" cy="4586224"/>
          </a:xfrm>
        </p:spPr>
        <p:txBody>
          <a:bodyPr/>
          <a:lstStyle/>
          <a:p>
            <a:r>
              <a:rPr lang="en-US" sz="2400" dirty="0" smtClean="0">
                <a:latin typeface="Tahoma" panose="020B0604030504040204" pitchFamily="34" charset="0"/>
                <a:ea typeface="Tahoma" panose="020B0604030504040204" pitchFamily="34" charset="0"/>
                <a:cs typeface="Tahoma" panose="020B0604030504040204" pitchFamily="34" charset="0"/>
              </a:rPr>
              <a:t>Controllable </a:t>
            </a:r>
            <a:r>
              <a:rPr lang="en-US" sz="2400" dirty="0">
                <a:latin typeface="Tahoma" panose="020B0604030504040204" pitchFamily="34" charset="0"/>
                <a:ea typeface="Tahoma" panose="020B0604030504040204" pitchFamily="34" charset="0"/>
                <a:cs typeface="Tahoma" panose="020B0604030504040204" pitchFamily="34" charset="0"/>
              </a:rPr>
              <a:t>risk factors </a:t>
            </a:r>
            <a:endParaRPr lang="en-US" sz="2400" dirty="0" smtClean="0">
              <a:latin typeface="Tahoma" panose="020B0604030504040204" pitchFamily="34" charset="0"/>
              <a:ea typeface="Tahoma" panose="020B0604030504040204" pitchFamily="34" charset="0"/>
              <a:cs typeface="Tahoma" panose="020B0604030504040204" pitchFamily="34" charset="0"/>
            </a:endParaRPr>
          </a:p>
          <a:p>
            <a:pPr lvl="1"/>
            <a:r>
              <a:rPr lang="en-US" sz="2000" dirty="0">
                <a:latin typeface="Tahoma" panose="020B0604030504040204" pitchFamily="34" charset="0"/>
                <a:ea typeface="Tahoma" panose="020B0604030504040204" pitchFamily="34" charset="0"/>
                <a:cs typeface="Tahoma" panose="020B0604030504040204" pitchFamily="34" charset="0"/>
              </a:rPr>
              <a:t>High blood pressure</a:t>
            </a:r>
          </a:p>
          <a:p>
            <a:pPr lvl="1"/>
            <a:r>
              <a:rPr lang="en-US" sz="2000" dirty="0">
                <a:latin typeface="Tahoma" panose="020B0604030504040204" pitchFamily="34" charset="0"/>
                <a:ea typeface="Tahoma" panose="020B0604030504040204" pitchFamily="34" charset="0"/>
                <a:cs typeface="Tahoma" panose="020B0604030504040204" pitchFamily="34" charset="0"/>
              </a:rPr>
              <a:t>High cholesterol</a:t>
            </a:r>
          </a:p>
          <a:p>
            <a:pPr lvl="1"/>
            <a:r>
              <a:rPr lang="en-US" sz="2000" dirty="0">
                <a:latin typeface="Tahoma" panose="020B0604030504040204" pitchFamily="34" charset="0"/>
                <a:ea typeface="Tahoma" panose="020B0604030504040204" pitchFamily="34" charset="0"/>
                <a:cs typeface="Tahoma" panose="020B0604030504040204" pitchFamily="34" charset="0"/>
              </a:rPr>
              <a:t>Cigarette smoking </a:t>
            </a:r>
          </a:p>
          <a:p>
            <a:pPr lvl="1"/>
            <a:r>
              <a:rPr lang="en-US" sz="2000" dirty="0">
                <a:latin typeface="Tahoma" panose="020B0604030504040204" pitchFamily="34" charset="0"/>
                <a:ea typeface="Tahoma" panose="020B0604030504040204" pitchFamily="34" charset="0"/>
                <a:cs typeface="Tahoma" panose="020B0604030504040204" pitchFamily="34" charset="0"/>
              </a:rPr>
              <a:t>Diabetes</a:t>
            </a:r>
          </a:p>
          <a:p>
            <a:pPr lvl="1"/>
            <a:r>
              <a:rPr lang="en-US" sz="2000" dirty="0">
                <a:latin typeface="Tahoma" panose="020B0604030504040204" pitchFamily="34" charset="0"/>
                <a:ea typeface="Tahoma" panose="020B0604030504040204" pitchFamily="34" charset="0"/>
                <a:cs typeface="Tahoma" panose="020B0604030504040204" pitchFamily="34" charset="0"/>
              </a:rPr>
              <a:t>Poor diet and physical inactivity </a:t>
            </a:r>
          </a:p>
          <a:p>
            <a:pPr lvl="1"/>
            <a:r>
              <a:rPr lang="en-US" sz="2000" dirty="0">
                <a:latin typeface="Tahoma" panose="020B0604030504040204" pitchFamily="34" charset="0"/>
                <a:ea typeface="Tahoma" panose="020B0604030504040204" pitchFamily="34" charset="0"/>
                <a:cs typeface="Tahoma" panose="020B0604030504040204" pitchFamily="34" charset="0"/>
              </a:rPr>
              <a:t>Overweight and obesity </a:t>
            </a:r>
            <a:endParaRPr lang="en-US" sz="2000" dirty="0" smtClean="0">
              <a:latin typeface="Tahoma" panose="020B0604030504040204" pitchFamily="34" charset="0"/>
              <a:ea typeface="Tahoma" panose="020B0604030504040204" pitchFamily="34" charset="0"/>
              <a:cs typeface="Tahoma" panose="020B0604030504040204" pitchFamily="34" charset="0"/>
            </a:endParaRPr>
          </a:p>
          <a:p>
            <a:pPr lvl="1"/>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400" dirty="0" smtClean="0">
                <a:latin typeface="Tahoma" panose="020B0604030504040204" pitchFamily="34" charset="0"/>
                <a:ea typeface="Tahoma" panose="020B0604030504040204" pitchFamily="34" charset="0"/>
                <a:cs typeface="Tahoma" panose="020B0604030504040204" pitchFamily="34" charset="0"/>
              </a:rPr>
              <a:t>29.5% of adults are affected by high blood pressure, half of them have it under control </a:t>
            </a:r>
            <a:endParaRPr lang="en-US" sz="2400" dirty="0">
              <a:latin typeface="Tahoma" panose="020B0604030504040204" pitchFamily="34" charset="0"/>
              <a:ea typeface="Tahoma" panose="020B0604030504040204" pitchFamily="34" charset="0"/>
              <a:cs typeface="Tahoma" panose="020B0604030504040204" pitchFamily="34" charset="0"/>
            </a:endParaRPr>
          </a:p>
          <a:p>
            <a:endParaRPr lang="en-US" dirty="0"/>
          </a:p>
        </p:txBody>
      </p:sp>
      <p:sp>
        <p:nvSpPr>
          <p:cNvPr id="5" name="Title 4"/>
          <p:cNvSpPr>
            <a:spLocks noGrp="1"/>
          </p:cNvSpPr>
          <p:nvPr>
            <p:ph type="title"/>
          </p:nvPr>
        </p:nvSpPr>
        <p:spPr>
          <a:xfrm>
            <a:off x="749510" y="131762"/>
            <a:ext cx="6552990" cy="797628"/>
          </a:xfrm>
        </p:spPr>
        <p:txBody>
          <a:bodyPr/>
          <a:lstStyle/>
          <a:p>
            <a:r>
              <a:rPr lang="en-US" b="1" dirty="0" smtClean="0"/>
              <a:t>Prevention Matters </a:t>
            </a:r>
            <a:endParaRPr lang="en-US" b="1" dirty="0"/>
          </a:p>
        </p:txBody>
      </p:sp>
      <p:pic>
        <p:nvPicPr>
          <p:cNvPr id="4098" name="Picture 2" descr="Image of a heart with a stethoscop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398" y="1461653"/>
            <a:ext cx="2434590" cy="2090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Placeholder 4"/>
          <p:cNvSpPr txBox="1">
            <a:spLocks/>
          </p:cNvSpPr>
          <p:nvPr/>
        </p:nvSpPr>
        <p:spPr>
          <a:xfrm>
            <a:off x="213360" y="5834154"/>
            <a:ext cx="8449628" cy="4328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SOURCE: </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https://www.healthypeople.gov/2020/topics-objectives/topic/heart-disease-and-stroke</a:t>
            </a:r>
          </a:p>
        </p:txBody>
      </p:sp>
    </p:spTree>
    <p:extLst>
      <p:ext uri="{BB962C8B-B14F-4D97-AF65-F5344CB8AC3E}">
        <p14:creationId xmlns:p14="http://schemas.microsoft.com/office/powerpoint/2010/main" val="12221478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Logo for National Institute of Arthritis and Musculoskeletal and Skin Diseases" title="NIAMS logo"/>
          <p:cNvPicPr>
            <a:picLocks noChangeAspect="1"/>
          </p:cNvPicPr>
          <p:nvPr/>
        </p:nvPicPr>
        <p:blipFill rotWithShape="1">
          <a:blip r:embed="rId3">
            <a:extLst>
              <a:ext uri="{28A0092B-C50C-407E-A947-70E740481C1C}">
                <a14:useLocalDpi xmlns:a14="http://schemas.microsoft.com/office/drawing/2010/main" val="0"/>
              </a:ext>
            </a:extLst>
          </a:blip>
          <a:srcRect l="-451" r="-905"/>
          <a:stretch/>
        </p:blipFill>
        <p:spPr>
          <a:xfrm>
            <a:off x="6757416" y="6306867"/>
            <a:ext cx="1826158" cy="344285"/>
          </a:xfrm>
          <a:prstGeom prst="rect">
            <a:avLst/>
          </a:prstGeom>
        </p:spPr>
      </p:pic>
      <p:pic>
        <p:nvPicPr>
          <p:cNvPr id="3074" name="Picture 2" descr="image of Rochester Epidemiology Project logo from which the Rochester Osteoporosis Project developed in 1997" title="REP-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5765" y="3634411"/>
            <a:ext cx="1237097" cy="15205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 for the Framingham Heart Study from which the Framingham Osteoporosis Project developed in 1988" title="Framingham Heart Study 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0835" y="1254551"/>
            <a:ext cx="1489359" cy="1481176"/>
          </a:xfrm>
          <a:prstGeom prst="rect">
            <a:avLst/>
          </a:prstGeom>
        </p:spPr>
      </p:pic>
      <p:pic>
        <p:nvPicPr>
          <p:cNvPr id="15" name="Picture Placeholder 7" descr="image of Osteoporosis Fractures in Men study logo" title="MrOS logo"/>
          <p:cNvPicPr>
            <a:picLocks noChangeAspect="1"/>
          </p:cNvPicPr>
          <p:nvPr/>
        </p:nvPicPr>
        <p:blipFill>
          <a:blip r:embed="rId6">
            <a:extLst>
              <a:ext uri="{28A0092B-C50C-407E-A947-70E740481C1C}">
                <a14:useLocalDpi xmlns:a14="http://schemas.microsoft.com/office/drawing/2010/main" val="0"/>
              </a:ext>
            </a:extLst>
          </a:blip>
          <a:srcRect t="30989" b="30989"/>
          <a:stretch>
            <a:fillRect/>
          </a:stretch>
        </p:blipFill>
        <p:spPr>
          <a:xfrm>
            <a:off x="5316170" y="3881447"/>
            <a:ext cx="2701149" cy="1026526"/>
          </a:xfrm>
          <a:prstGeom prst="rect">
            <a:avLst/>
          </a:prstGeom>
        </p:spPr>
      </p:pic>
      <p:pic>
        <p:nvPicPr>
          <p:cNvPr id="12" name="Picture 11" descr="image of Study of Osteoporotic Fractures in Women logo " title="SOF logo"/>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1946" y="1203527"/>
            <a:ext cx="1637455" cy="1637455"/>
          </a:xfrm>
          <a:prstGeom prst="rect">
            <a:avLst/>
          </a:prstGeom>
        </p:spPr>
      </p:pic>
      <p:sp>
        <p:nvSpPr>
          <p:cNvPr id="11" name="Text Placeholder 10"/>
          <p:cNvSpPr>
            <a:spLocks noGrp="1"/>
          </p:cNvSpPr>
          <p:nvPr>
            <p:ph type="body" sz="quarter" idx="20"/>
          </p:nvPr>
        </p:nvSpPr>
        <p:spPr>
          <a:xfrm>
            <a:off x="420624" y="1287817"/>
            <a:ext cx="8494776" cy="4660623"/>
          </a:xfrm>
        </p:spPr>
        <p:txBody>
          <a:bodyPr>
            <a:normAutofit lnSpcReduction="10000"/>
          </a:bodyPr>
          <a:lstStyle/>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r>
              <a:rPr lang="en-US" sz="1600" dirty="0" smtClean="0"/>
              <a:t>Study </a:t>
            </a:r>
            <a:r>
              <a:rPr lang="en-US" sz="1600" dirty="0"/>
              <a:t>of Osteoporosis in </a:t>
            </a:r>
            <a:r>
              <a:rPr lang="en-US" sz="1600" dirty="0" smtClean="0"/>
              <a:t>Women			Framingham Osteoporosis Project </a:t>
            </a:r>
            <a:endParaRPr lang="en-US" sz="1600" dirty="0"/>
          </a:p>
          <a:p>
            <a:pPr marL="0" indent="0">
              <a:buNone/>
            </a:pPr>
            <a:r>
              <a:rPr lang="en-US" sz="1600" dirty="0" smtClean="0"/>
              <a:t>			1986									1988</a:t>
            </a:r>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smtClean="0"/>
          </a:p>
          <a:p>
            <a:pPr marL="0" indent="0">
              <a:buNone/>
            </a:pPr>
            <a:r>
              <a:rPr lang="en-US" sz="1600" dirty="0" smtClean="0"/>
              <a:t>Rochester Osteoporosis Project				 Osteoporotic Fractures in Men</a:t>
            </a:r>
          </a:p>
          <a:p>
            <a:pPr marL="0" indent="0">
              <a:buNone/>
            </a:pPr>
            <a:r>
              <a:rPr lang="en-US" sz="1600" dirty="0"/>
              <a:t>	</a:t>
            </a:r>
            <a:r>
              <a:rPr lang="en-US" sz="1600" dirty="0" smtClean="0"/>
              <a:t>	      1997								      2000</a:t>
            </a:r>
            <a:endParaRPr lang="en-US" sz="1600" dirty="0"/>
          </a:p>
          <a:p>
            <a:endParaRPr lang="en-US" sz="1600" dirty="0"/>
          </a:p>
        </p:txBody>
      </p:sp>
      <p:sp>
        <p:nvSpPr>
          <p:cNvPr id="8" name="Title 7"/>
          <p:cNvSpPr>
            <a:spLocks noGrp="1"/>
          </p:cNvSpPr>
          <p:nvPr>
            <p:ph type="title"/>
          </p:nvPr>
        </p:nvSpPr>
        <p:spPr/>
        <p:txBody>
          <a:bodyPr/>
          <a:lstStyle/>
          <a:p>
            <a:pPr algn="ctr"/>
            <a:r>
              <a:rPr lang="en-US" dirty="0" smtClean="0"/>
              <a:t>Osteoporosis &amp; Hip Fractures:</a:t>
            </a:r>
            <a:br>
              <a:rPr lang="en-US" dirty="0" smtClean="0"/>
            </a:br>
            <a:r>
              <a:rPr lang="en-US" dirty="0" smtClean="0"/>
              <a:t>Epidemiology</a:t>
            </a:r>
            <a:endParaRPr lang="en-US" dirty="0"/>
          </a:p>
        </p:txBody>
      </p:sp>
      <p:sp>
        <p:nvSpPr>
          <p:cNvPr id="2" name="Rectangle 1"/>
          <p:cNvSpPr/>
          <p:nvPr/>
        </p:nvSpPr>
        <p:spPr>
          <a:xfrm>
            <a:off x="8675591" y="6513941"/>
            <a:ext cx="412292" cy="307777"/>
          </a:xfrm>
          <a:prstGeom prst="rect">
            <a:avLst/>
          </a:prstGeom>
        </p:spPr>
        <p:txBody>
          <a:bodyPr wrap="none">
            <a:spAutoFit/>
          </a:bodyPr>
          <a:lstStyle/>
          <a:p>
            <a:r>
              <a:rPr lang="en-US" sz="1400" dirty="0" smtClean="0">
                <a:solidFill>
                  <a:prstClr val="black"/>
                </a:solidFill>
                <a:latin typeface="Verdana"/>
                <a:cs typeface="Verdana"/>
              </a:rPr>
              <a:t>70</a:t>
            </a:r>
            <a:endParaRPr lang="en-US" sz="1400" dirty="0"/>
          </a:p>
        </p:txBody>
      </p:sp>
    </p:spTree>
    <p:extLst>
      <p:ext uri="{BB962C8B-B14F-4D97-AF65-F5344CB8AC3E}">
        <p14:creationId xmlns:p14="http://schemas.microsoft.com/office/powerpoint/2010/main" val="222279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12" descr="Logo for National Institute of Arthritis and Musculoskeletal and Skin Diseases" title="NIAMS logo"/>
          <p:cNvPicPr>
            <a:picLocks noChangeAspect="1"/>
          </p:cNvPicPr>
          <p:nvPr/>
        </p:nvPicPr>
        <p:blipFill rotWithShape="1">
          <a:blip r:embed="rId3">
            <a:extLst>
              <a:ext uri="{28A0092B-C50C-407E-A947-70E740481C1C}">
                <a14:useLocalDpi xmlns:a14="http://schemas.microsoft.com/office/drawing/2010/main" val="0"/>
              </a:ext>
            </a:extLst>
          </a:blip>
          <a:srcRect l="-451" r="-905"/>
          <a:stretch/>
        </p:blipFill>
        <p:spPr>
          <a:xfrm>
            <a:off x="6757416" y="6306867"/>
            <a:ext cx="1826158" cy="344285"/>
          </a:xfrm>
          <a:prstGeom prst="rect">
            <a:avLst/>
          </a:prstGeom>
        </p:spPr>
      </p:pic>
      <p:graphicFrame>
        <p:nvGraphicFramePr>
          <p:cNvPr id="8" name="Chart 7" descr="This graphs shows Medicare data for hip fractures starting in 2002 in women aged 65 and older. There was a significant decrease in hip fracture incidence until 2010, where data now suggests a flattening or reversal of the trend." title="Line graph showing population trends in hip fractures in women 65 and older"/>
          <p:cNvGraphicFramePr>
            <a:graphicFrameLocks/>
          </p:cNvGraphicFramePr>
          <p:nvPr>
            <p:extLst/>
          </p:nvPr>
        </p:nvGraphicFramePr>
        <p:xfrm>
          <a:off x="329184" y="1389888"/>
          <a:ext cx="9180576" cy="4626863"/>
        </p:xfrm>
        <a:graphic>
          <a:graphicData uri="http://schemas.openxmlformats.org/drawingml/2006/chart">
            <c:chart xmlns:c="http://schemas.openxmlformats.org/drawingml/2006/chart" xmlns:r="http://schemas.openxmlformats.org/officeDocument/2006/relationships" r:id="rId4"/>
          </a:graphicData>
        </a:graphic>
      </p:graphicFrame>
      <p:sp>
        <p:nvSpPr>
          <p:cNvPr id="9" name="Oval 8" descr="This highlights the area in the line graph from 2011 to 2015 where the line has started to flatten.  " title="oval showing data emphasis"/>
          <p:cNvSpPr>
            <a:spLocks noChangeArrowheads="1"/>
          </p:cNvSpPr>
          <p:nvPr/>
        </p:nvSpPr>
        <p:spPr bwMode="auto">
          <a:xfrm>
            <a:off x="5906539" y="2640167"/>
            <a:ext cx="2641600" cy="143510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a:spcBef>
                <a:spcPct val="50000"/>
              </a:spcBef>
            </a:pPr>
            <a:endParaRPr lang="en-US">
              <a:solidFill>
                <a:prstClr val="black"/>
              </a:solidFill>
            </a:endParaRPr>
          </a:p>
        </p:txBody>
      </p:sp>
      <p:sp>
        <p:nvSpPr>
          <p:cNvPr id="5" name="Text Placeholder 4"/>
          <p:cNvSpPr>
            <a:spLocks noGrp="1"/>
          </p:cNvSpPr>
          <p:nvPr>
            <p:ph type="body" sz="quarter" idx="20"/>
          </p:nvPr>
        </p:nvSpPr>
        <p:spPr>
          <a:xfrm>
            <a:off x="329184" y="1168433"/>
            <a:ext cx="8401464" cy="4336273"/>
          </a:xfrm>
        </p:spPr>
        <p:txBody>
          <a:bodyPr>
            <a:noAutofit/>
          </a:bodyPr>
          <a:lstStyle/>
          <a:p>
            <a:pPr marL="457200" lvl="1" indent="0">
              <a:buNone/>
            </a:pPr>
            <a:r>
              <a:rPr lang="en-US" sz="1600" b="1" dirty="0" smtClean="0"/>
              <a:t>Despite </a:t>
            </a:r>
            <a:r>
              <a:rPr lang="en-US" sz="1600" b="1" dirty="0"/>
              <a:t>significant decreases in hip fracture incidence before 2010, recent data suggest a flattening or reversal in the </a:t>
            </a:r>
            <a:r>
              <a:rPr lang="en-US" sz="1600" b="1" dirty="0" smtClean="0"/>
              <a:t>trend</a:t>
            </a:r>
          </a:p>
          <a:p>
            <a:pPr marL="457200" lvl="1" indent="0">
              <a:buNone/>
            </a:pPr>
            <a:endParaRPr lang="en-US" sz="1600" b="1" dirty="0"/>
          </a:p>
          <a:p>
            <a:pPr marL="457200" lvl="1" indent="0">
              <a:buNone/>
            </a:pPr>
            <a:endParaRPr lang="en-US" sz="1600" b="1" dirty="0" smtClean="0"/>
          </a:p>
          <a:p>
            <a:pPr marL="457200" lvl="1" indent="0">
              <a:buNone/>
            </a:pPr>
            <a:endParaRPr lang="en-US" sz="1600" b="1" dirty="0"/>
          </a:p>
          <a:p>
            <a:pPr marL="457200" lvl="1" indent="0">
              <a:buNone/>
            </a:pPr>
            <a:endParaRPr lang="en-US" sz="1600" b="1" dirty="0" smtClean="0"/>
          </a:p>
          <a:p>
            <a:pPr marL="457200" lvl="1" indent="0">
              <a:buNone/>
            </a:pPr>
            <a:endParaRPr lang="en-US" sz="1600" b="1" dirty="0"/>
          </a:p>
          <a:p>
            <a:pPr marL="457200" lvl="1" indent="0">
              <a:buNone/>
            </a:pPr>
            <a:endParaRPr lang="en-US" sz="1600" b="1" dirty="0" smtClean="0"/>
          </a:p>
          <a:p>
            <a:pPr marL="457200" lvl="1" indent="0">
              <a:buNone/>
            </a:pPr>
            <a:endParaRPr lang="en-US" sz="1600" b="1" dirty="0"/>
          </a:p>
          <a:p>
            <a:pPr marL="457200" lvl="1" indent="0">
              <a:buNone/>
            </a:pPr>
            <a:endParaRPr lang="en-US" sz="1600" b="1" dirty="0" smtClean="0"/>
          </a:p>
          <a:p>
            <a:pPr marL="457200" lvl="1" indent="0">
              <a:buNone/>
            </a:pPr>
            <a:endParaRPr lang="en-US" sz="1600" b="1" dirty="0"/>
          </a:p>
          <a:p>
            <a:pPr marL="457200" lvl="1" indent="0">
              <a:buNone/>
            </a:pPr>
            <a:endParaRPr lang="en-US" sz="1600" b="1" dirty="0" smtClean="0"/>
          </a:p>
          <a:p>
            <a:pPr marL="457200" lvl="1" indent="0">
              <a:buNone/>
            </a:pPr>
            <a:endParaRPr lang="en-US" sz="1600" b="1" dirty="0"/>
          </a:p>
          <a:p>
            <a:pPr marL="457200" lvl="1" indent="0">
              <a:buNone/>
            </a:pPr>
            <a:endParaRPr lang="en-US" sz="1600" b="1" dirty="0" smtClean="0"/>
          </a:p>
          <a:p>
            <a:pPr marL="457200" lvl="1" indent="0">
              <a:buNone/>
            </a:pPr>
            <a:endParaRPr lang="en-US" sz="1600" b="1" dirty="0"/>
          </a:p>
          <a:p>
            <a:pPr marL="457200" lvl="1" indent="0">
              <a:buNone/>
            </a:pPr>
            <a:endParaRPr lang="en-US" sz="1200" dirty="0" smtClean="0"/>
          </a:p>
          <a:p>
            <a:pPr marL="457200" lvl="1" indent="0">
              <a:buNone/>
            </a:pPr>
            <a:r>
              <a:rPr lang="en-US" sz="1200" dirty="0" smtClean="0"/>
              <a:t>Adapted </a:t>
            </a:r>
            <a:r>
              <a:rPr lang="en-US" sz="1200" dirty="0"/>
              <a:t>from </a:t>
            </a:r>
            <a:r>
              <a:rPr lang="en-US" sz="1200" dirty="0" err="1"/>
              <a:t>Lewiecki</a:t>
            </a:r>
            <a:r>
              <a:rPr lang="en-US" sz="1200" dirty="0"/>
              <a:t> EM et al J Bone Miner Res 2016; 31 (</a:t>
            </a:r>
            <a:r>
              <a:rPr lang="en-US" sz="1200" dirty="0" err="1"/>
              <a:t>Suppl</a:t>
            </a:r>
            <a:r>
              <a:rPr lang="en-US" sz="1200" dirty="0"/>
              <a:t> 1) with permission from ASBMR </a:t>
            </a:r>
          </a:p>
          <a:p>
            <a:pPr marL="457200" lvl="1" indent="0">
              <a:buNone/>
            </a:pPr>
            <a:endParaRPr lang="en-US" sz="1600" b="1" dirty="0" smtClean="0"/>
          </a:p>
        </p:txBody>
      </p:sp>
      <p:sp>
        <p:nvSpPr>
          <p:cNvPr id="3" name="Title 2"/>
          <p:cNvSpPr>
            <a:spLocks noGrp="1"/>
          </p:cNvSpPr>
          <p:nvPr>
            <p:ph type="title"/>
          </p:nvPr>
        </p:nvSpPr>
        <p:spPr/>
        <p:txBody>
          <a:bodyPr/>
          <a:lstStyle/>
          <a:p>
            <a:r>
              <a:rPr lang="en-US" dirty="0" smtClean="0"/>
              <a:t>US Hip Fracture Trends 2002-2015 Medicare Data</a:t>
            </a:r>
            <a:endParaRPr lang="en-US" dirty="0"/>
          </a:p>
        </p:txBody>
      </p:sp>
      <p:sp>
        <p:nvSpPr>
          <p:cNvPr id="2" name="Rectangle 1"/>
          <p:cNvSpPr/>
          <p:nvPr/>
        </p:nvSpPr>
        <p:spPr>
          <a:xfrm>
            <a:off x="8664382" y="6495280"/>
            <a:ext cx="412292" cy="307777"/>
          </a:xfrm>
          <a:prstGeom prst="rect">
            <a:avLst/>
          </a:prstGeom>
        </p:spPr>
        <p:txBody>
          <a:bodyPr wrap="none">
            <a:spAutoFit/>
          </a:bodyPr>
          <a:lstStyle/>
          <a:p>
            <a:r>
              <a:rPr lang="en-US" sz="1400" dirty="0" smtClean="0">
                <a:solidFill>
                  <a:prstClr val="black"/>
                </a:solidFill>
                <a:latin typeface="Verdana"/>
                <a:cs typeface="Verdana"/>
              </a:rPr>
              <a:t>71</a:t>
            </a:r>
            <a:endParaRPr lang="en-US" sz="1400" dirty="0"/>
          </a:p>
        </p:txBody>
      </p:sp>
    </p:spTree>
    <p:extLst>
      <p:ext uri="{BB962C8B-B14F-4D97-AF65-F5344CB8AC3E}">
        <p14:creationId xmlns:p14="http://schemas.microsoft.com/office/powerpoint/2010/main" val="328502223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2" descr="Logo for National Institute of Arthritis and Musculoskeletal and Skin Diseases" title="NIAMS logo"/>
          <p:cNvPicPr>
            <a:picLocks noChangeAspect="1"/>
          </p:cNvPicPr>
          <p:nvPr/>
        </p:nvPicPr>
        <p:blipFill rotWithShape="1">
          <a:blip r:embed="rId3">
            <a:extLst>
              <a:ext uri="{28A0092B-C50C-407E-A947-70E740481C1C}">
                <a14:useLocalDpi xmlns:a14="http://schemas.microsoft.com/office/drawing/2010/main" val="0"/>
              </a:ext>
            </a:extLst>
          </a:blip>
          <a:srcRect l="-451" r="-905"/>
          <a:stretch/>
        </p:blipFill>
        <p:spPr>
          <a:xfrm>
            <a:off x="6757416" y="6306867"/>
            <a:ext cx="1826158" cy="344285"/>
          </a:xfrm>
          <a:prstGeom prst="rect">
            <a:avLst/>
          </a:prstGeom>
        </p:spPr>
      </p:pic>
      <p:pic>
        <p:nvPicPr>
          <p:cNvPr id="2" name="Picture 1" descr="Image NIH Pathway to Prevention logo" title="Pathway to Prevention logo"/>
          <p:cNvPicPr>
            <a:picLocks noChangeAspect="1"/>
          </p:cNvPicPr>
          <p:nvPr/>
        </p:nvPicPr>
        <p:blipFill>
          <a:blip r:embed="rId4"/>
          <a:stretch>
            <a:fillRect/>
          </a:stretch>
        </p:blipFill>
        <p:spPr>
          <a:xfrm>
            <a:off x="374382" y="4385215"/>
            <a:ext cx="8315325" cy="1330452"/>
          </a:xfrm>
          <a:prstGeom prst="rect">
            <a:avLst/>
          </a:prstGeom>
        </p:spPr>
      </p:pic>
      <p:pic>
        <p:nvPicPr>
          <p:cNvPr id="7" name="Picture 6" descr="Image of New York Times Article found at the following link http://www.asbmr.org/image.axd?id=4e0348f6-9bdf-458f-96cd-7f1a84793658&amp;t=636004823257170000" title="Image of New York Time article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71" y="1753733"/>
            <a:ext cx="2084532" cy="1493915"/>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sz="quarter" idx="20"/>
          </p:nvPr>
        </p:nvSpPr>
        <p:spPr>
          <a:xfrm>
            <a:off x="205797" y="1636777"/>
            <a:ext cx="8401464" cy="4488338"/>
          </a:xfrm>
        </p:spPr>
        <p:txBody>
          <a:bodyPr>
            <a:normAutofit/>
          </a:bodyPr>
          <a:lstStyle/>
          <a:p>
            <a:pPr marL="2057400" lvl="5" indent="0">
              <a:buNone/>
            </a:pPr>
            <a:r>
              <a:rPr lang="en-US" sz="1600" dirty="0" smtClean="0">
                <a:latin typeface="Verdana" panose="020B0604030504040204" pitchFamily="34" charset="0"/>
                <a:ea typeface="Verdana" panose="020B0604030504040204" pitchFamily="34" charset="0"/>
                <a:cs typeface="Verdana" panose="020B0604030504040204" pitchFamily="34" charset="0"/>
              </a:rPr>
              <a:t>Considerable </a:t>
            </a:r>
            <a:r>
              <a:rPr lang="en-US" sz="1600" dirty="0">
                <a:latin typeface="Verdana" panose="020B0604030504040204" pitchFamily="34" charset="0"/>
                <a:ea typeface="Verdana" panose="020B0604030504040204" pitchFamily="34" charset="0"/>
                <a:cs typeface="Verdana" panose="020B0604030504040204" pitchFamily="34" charset="0"/>
              </a:rPr>
              <a:t>data and media attention have highlighted a potential "crisis" in the treatment of osteoporosis. Specifically, despite the availability of several effective drugs to prevent fractures, many patients who need pharmacological therapy are either not being prescribed these medications or if prescribed a medication, are simply not taking it.  Khosla S J Bone Miner Res.(2017)3074</a:t>
            </a:r>
          </a:p>
          <a:p>
            <a:pPr marL="0" indent="0">
              <a:buNone/>
            </a:pPr>
            <a:endParaRPr lang="en-US" sz="1600" dirty="0" smtClean="0"/>
          </a:p>
          <a:p>
            <a:pPr marL="0" indent="0">
              <a:buNone/>
            </a:pPr>
            <a:r>
              <a:rPr lang="en-US" b="1" dirty="0" smtClean="0"/>
              <a:t>						   NIAMS/NIA/ODP</a:t>
            </a:r>
            <a:endParaRPr lang="en-US" b="1" dirty="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pPr marL="0" indent="0">
              <a:buNone/>
            </a:pPr>
            <a:endParaRPr lang="en-US" sz="1600" dirty="0"/>
          </a:p>
        </p:txBody>
      </p:sp>
      <p:sp>
        <p:nvSpPr>
          <p:cNvPr id="3" name="Title 2"/>
          <p:cNvSpPr>
            <a:spLocks noGrp="1"/>
          </p:cNvSpPr>
          <p:nvPr>
            <p:ph type="title"/>
          </p:nvPr>
        </p:nvSpPr>
        <p:spPr/>
        <p:txBody>
          <a:bodyPr/>
          <a:lstStyle/>
          <a:p>
            <a:r>
              <a:rPr lang="en-US" dirty="0" smtClean="0"/>
              <a:t>           “Crisis in Osteoporosis”?</a:t>
            </a:r>
            <a:endParaRPr lang="en-US" dirty="0"/>
          </a:p>
        </p:txBody>
      </p:sp>
      <p:sp>
        <p:nvSpPr>
          <p:cNvPr id="4" name="Rectangle 3"/>
          <p:cNvSpPr/>
          <p:nvPr/>
        </p:nvSpPr>
        <p:spPr>
          <a:xfrm>
            <a:off x="8689707" y="6495280"/>
            <a:ext cx="412292" cy="307777"/>
          </a:xfrm>
          <a:prstGeom prst="rect">
            <a:avLst/>
          </a:prstGeom>
        </p:spPr>
        <p:txBody>
          <a:bodyPr wrap="none">
            <a:spAutoFit/>
          </a:bodyPr>
          <a:lstStyle/>
          <a:p>
            <a:r>
              <a:rPr lang="en-US" sz="1400" dirty="0" smtClean="0">
                <a:solidFill>
                  <a:prstClr val="black"/>
                </a:solidFill>
                <a:latin typeface="Verdana"/>
                <a:cs typeface="Verdana"/>
              </a:rPr>
              <a:t>72</a:t>
            </a:r>
            <a:endParaRPr lang="en-US" sz="1400" dirty="0"/>
          </a:p>
        </p:txBody>
      </p:sp>
    </p:spTree>
    <p:extLst>
      <p:ext uri="{BB962C8B-B14F-4D97-AF65-F5344CB8AC3E}">
        <p14:creationId xmlns:p14="http://schemas.microsoft.com/office/powerpoint/2010/main" val="398329449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12" descr="Logo for National Institute of Arthritis and Musculoskeletal and Skin Diseases" title="NIAMS logo"/>
          <p:cNvPicPr>
            <a:picLocks noChangeAspect="1"/>
          </p:cNvPicPr>
          <p:nvPr/>
        </p:nvPicPr>
        <p:blipFill rotWithShape="1">
          <a:blip r:embed="rId2">
            <a:extLst>
              <a:ext uri="{28A0092B-C50C-407E-A947-70E740481C1C}">
                <a14:useLocalDpi xmlns:a14="http://schemas.microsoft.com/office/drawing/2010/main" val="0"/>
              </a:ext>
            </a:extLst>
          </a:blip>
          <a:srcRect l="-451" r="-905"/>
          <a:stretch/>
        </p:blipFill>
        <p:spPr>
          <a:xfrm>
            <a:off x="6757416" y="6306867"/>
            <a:ext cx="1826158" cy="344285"/>
          </a:xfrm>
          <a:prstGeom prst="rect">
            <a:avLst/>
          </a:prstGeom>
        </p:spPr>
      </p:pic>
      <p:sp>
        <p:nvSpPr>
          <p:cNvPr id="4" name="Title 3"/>
          <p:cNvSpPr>
            <a:spLocks noGrp="1"/>
          </p:cNvSpPr>
          <p:nvPr>
            <p:ph type="title"/>
          </p:nvPr>
        </p:nvSpPr>
        <p:spPr>
          <a:xfrm>
            <a:off x="1176729" y="2166079"/>
            <a:ext cx="6931470" cy="1282773"/>
          </a:xfrm>
        </p:spPr>
        <p:txBody>
          <a:bodyPr/>
          <a:lstStyle/>
          <a:p>
            <a:r>
              <a:rPr lang="en-US" sz="4800" dirty="0" smtClean="0"/>
              <a:t>Chronic Back Conditions</a:t>
            </a:r>
            <a:endParaRPr lang="en-US" sz="4800" dirty="0"/>
          </a:p>
        </p:txBody>
      </p:sp>
    </p:spTree>
    <p:extLst>
      <p:ext uri="{BB962C8B-B14F-4D97-AF65-F5344CB8AC3E}">
        <p14:creationId xmlns:p14="http://schemas.microsoft.com/office/powerpoint/2010/main" val="55137709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2" descr="Logo for National Institute of Arthritis and Musculoskeletal and Skin Diseases" title="NIAMS logo"/>
          <p:cNvPicPr>
            <a:picLocks noChangeAspect="1"/>
          </p:cNvPicPr>
          <p:nvPr/>
        </p:nvPicPr>
        <p:blipFill rotWithShape="1">
          <a:blip r:embed="rId3">
            <a:extLst>
              <a:ext uri="{28A0092B-C50C-407E-A947-70E740481C1C}">
                <a14:useLocalDpi xmlns:a14="http://schemas.microsoft.com/office/drawing/2010/main" val="0"/>
              </a:ext>
            </a:extLst>
          </a:blip>
          <a:srcRect l="-451" r="-905"/>
          <a:stretch/>
        </p:blipFill>
        <p:spPr>
          <a:xfrm>
            <a:off x="6757416" y="6306867"/>
            <a:ext cx="1826158" cy="344285"/>
          </a:xfrm>
          <a:prstGeom prst="rect">
            <a:avLst/>
          </a:prstGeom>
        </p:spPr>
      </p:pic>
      <p:grpSp>
        <p:nvGrpSpPr>
          <p:cNvPr id="18" name="Group 17" descr="This line graph shows no change and little progress in improving activity limitations associated with chronic back conditions in recent years in adults 18 and older as measured by the National Health Interveiew Survey despite a desired decrease in the healthy people 2020 objective." title="line graph of activity limitations due to chronic back conditions"/>
          <p:cNvGrpSpPr/>
          <p:nvPr/>
        </p:nvGrpSpPr>
        <p:grpSpPr>
          <a:xfrm>
            <a:off x="4760843" y="1411357"/>
            <a:ext cx="4175063" cy="4696835"/>
            <a:chOff x="5086282" y="1622690"/>
            <a:chExt cx="3849624" cy="4485502"/>
          </a:xfrm>
        </p:grpSpPr>
        <p:graphicFrame>
          <p:nvGraphicFramePr>
            <p:cNvPr id="14" name="Chart 13" descr="Significantly more LGB and questioning youth were threatened or injured with a weapon on school porperty in grades 9-12 than their straigh peers." title="Youth threatened or injured with a weapon on school property, students in grades 9-12"/>
            <p:cNvGraphicFramePr/>
            <p:nvPr>
              <p:extLst/>
            </p:nvPr>
          </p:nvGraphicFramePr>
          <p:xfrm>
            <a:off x="5086282" y="2109123"/>
            <a:ext cx="3849624" cy="3289250"/>
          </p:xfrm>
          <a:graphic>
            <a:graphicData uri="http://schemas.openxmlformats.org/drawingml/2006/chart">
              <c:chart xmlns:c="http://schemas.openxmlformats.org/drawingml/2006/chart" xmlns:r="http://schemas.openxmlformats.org/officeDocument/2006/relationships" r:id="rId4"/>
            </a:graphicData>
          </a:graphic>
        </p:graphicFrame>
        <p:sp>
          <p:nvSpPr>
            <p:cNvPr id="15" name="Rectangle 4"/>
            <p:cNvSpPr>
              <a:spLocks noChangeArrowheads="1"/>
            </p:cNvSpPr>
            <p:nvPr/>
          </p:nvSpPr>
          <p:spPr bwMode="auto">
            <a:xfrm>
              <a:off x="5376858" y="5367528"/>
              <a:ext cx="3559048" cy="740664"/>
            </a:xfrm>
            <a:prstGeom prst="rect">
              <a:avLst/>
            </a:prstGeom>
            <a:noFill/>
            <a:ln w="9525">
              <a:noFill/>
              <a:miter lim="800000"/>
              <a:headEnd/>
              <a:tailEnd/>
            </a:ln>
            <a:effectLst/>
          </p:spPr>
          <p:txBody>
            <a:bodyPr wrap="none" anchor="ctr"/>
            <a:lstStyle/>
            <a:p>
              <a:r>
                <a:rPr lang="en-US" altLang="en-US" sz="800" dirty="0" smtClean="0">
                  <a:solidFill>
                    <a:prstClr val="black"/>
                  </a:solidFill>
                  <a:ea typeface="Tahoma" panose="020B0604030504040204" pitchFamily="34" charset="0"/>
                  <a:cs typeface="Tahoma" panose="020B0604030504040204" pitchFamily="34" charset="0"/>
                </a:rPr>
                <a:t>NOTES: Data </a:t>
              </a:r>
              <a:r>
                <a:rPr lang="en-US" altLang="en-US" sz="800" dirty="0">
                  <a:solidFill>
                    <a:prstClr val="black"/>
                  </a:solidFill>
                  <a:ea typeface="Tahoma" panose="020B0604030504040204" pitchFamily="34" charset="0"/>
                  <a:cs typeface="Tahoma" panose="020B0604030504040204" pitchFamily="34" charset="0"/>
                </a:rPr>
                <a:t>are adults aged 18 years and over with limitation in activity due to </a:t>
              </a:r>
              <a:endParaRPr lang="en-US" altLang="en-US" sz="800" dirty="0" smtClean="0">
                <a:solidFill>
                  <a:prstClr val="black"/>
                </a:solidFill>
                <a:ea typeface="Tahoma" panose="020B0604030504040204" pitchFamily="34" charset="0"/>
                <a:cs typeface="Tahoma" panose="020B0604030504040204" pitchFamily="34" charset="0"/>
              </a:endParaRPr>
            </a:p>
            <a:p>
              <a:r>
                <a:rPr lang="en-US" altLang="en-US" sz="800" dirty="0">
                  <a:solidFill>
                    <a:prstClr val="black"/>
                  </a:solidFill>
                  <a:ea typeface="Tahoma" panose="020B0604030504040204" pitchFamily="34" charset="0"/>
                  <a:cs typeface="Tahoma" panose="020B0604030504040204" pitchFamily="34" charset="0"/>
                </a:rPr>
                <a:t> </a:t>
              </a:r>
              <a:r>
                <a:rPr lang="en-US" altLang="en-US" sz="800" dirty="0" smtClean="0">
                  <a:solidFill>
                    <a:prstClr val="black"/>
                  </a:solidFill>
                  <a:ea typeface="Tahoma" panose="020B0604030504040204" pitchFamily="34" charset="0"/>
                  <a:cs typeface="Tahoma" panose="020B0604030504040204" pitchFamily="34" charset="0"/>
                </a:rPr>
                <a:t>              chronic </a:t>
              </a:r>
              <a:r>
                <a:rPr lang="en-US" altLang="en-US" sz="800" dirty="0">
                  <a:solidFill>
                    <a:prstClr val="black"/>
                  </a:solidFill>
                  <a:ea typeface="Tahoma" panose="020B0604030504040204" pitchFamily="34" charset="0"/>
                  <a:cs typeface="Tahoma" panose="020B0604030504040204" pitchFamily="34" charset="0"/>
                </a:rPr>
                <a:t>back </a:t>
              </a:r>
              <a:r>
                <a:rPr lang="en-US" altLang="en-US" sz="800" dirty="0" smtClean="0">
                  <a:solidFill>
                    <a:prstClr val="black"/>
                  </a:solidFill>
                  <a:ea typeface="Tahoma" panose="020B0604030504040204" pitchFamily="34" charset="0"/>
                  <a:cs typeface="Tahoma" panose="020B0604030504040204" pitchFamily="34" charset="0"/>
                </a:rPr>
                <a:t>or </a:t>
              </a:r>
              <a:r>
                <a:rPr lang="en-US" altLang="en-US" sz="800" dirty="0">
                  <a:solidFill>
                    <a:prstClr val="black"/>
                  </a:solidFill>
                  <a:ea typeface="Tahoma" panose="020B0604030504040204" pitchFamily="34" charset="0"/>
                  <a:cs typeface="Tahoma" panose="020B0604030504040204" pitchFamily="34" charset="0"/>
                </a:rPr>
                <a:t>neck problems. </a:t>
              </a:r>
              <a:endParaRPr lang="en-US" altLang="en-US" sz="800" dirty="0" smtClean="0">
                <a:solidFill>
                  <a:prstClr val="black"/>
                </a:solidFill>
                <a:ea typeface="Tahoma" panose="020B0604030504040204" pitchFamily="34" charset="0"/>
                <a:cs typeface="Tahoma" panose="020B0604030504040204" pitchFamily="34" charset="0"/>
              </a:endParaRPr>
            </a:p>
            <a:p>
              <a:r>
                <a:rPr lang="en-US" altLang="en-US" sz="800" dirty="0">
                  <a:solidFill>
                    <a:prstClr val="black"/>
                  </a:solidFill>
                  <a:ea typeface="Tahoma" panose="020B0604030504040204" pitchFamily="34" charset="0"/>
                  <a:cs typeface="Tahoma" panose="020B0604030504040204" pitchFamily="34" charset="0"/>
                </a:rPr>
                <a:t> </a:t>
              </a:r>
              <a:r>
                <a:rPr lang="en-US" altLang="en-US" sz="800" dirty="0" smtClean="0">
                  <a:solidFill>
                    <a:prstClr val="black"/>
                  </a:solidFill>
                  <a:ea typeface="Tahoma" panose="020B0604030504040204" pitchFamily="34" charset="0"/>
                  <a:cs typeface="Tahoma" panose="020B0604030504040204" pitchFamily="34" charset="0"/>
                </a:rPr>
                <a:t>              Data </a:t>
              </a:r>
              <a:r>
                <a:rPr lang="en-US" altLang="en-US" sz="800" dirty="0">
                  <a:solidFill>
                    <a:prstClr val="black"/>
                  </a:solidFill>
                  <a:ea typeface="Tahoma" panose="020B0604030504040204" pitchFamily="34" charset="0"/>
                  <a:cs typeface="Tahoma" panose="020B0604030504040204" pitchFamily="34" charset="0"/>
                </a:rPr>
                <a:t>are age-adjusted to the </a:t>
              </a:r>
              <a:r>
                <a:rPr lang="en-US" altLang="en-US" sz="800" dirty="0" smtClean="0">
                  <a:solidFill>
                    <a:prstClr val="black"/>
                  </a:solidFill>
                  <a:ea typeface="Tahoma" panose="020B0604030504040204" pitchFamily="34" charset="0"/>
                  <a:cs typeface="Tahoma" panose="020B0604030504040204" pitchFamily="34" charset="0"/>
                </a:rPr>
                <a:t>2000 </a:t>
              </a:r>
              <a:r>
                <a:rPr lang="en-US" altLang="en-US" sz="800" dirty="0">
                  <a:solidFill>
                    <a:prstClr val="black"/>
                  </a:solidFill>
                  <a:ea typeface="Tahoma" panose="020B0604030504040204" pitchFamily="34" charset="0"/>
                  <a:cs typeface="Tahoma" panose="020B0604030504040204" pitchFamily="34" charset="0"/>
                </a:rPr>
                <a:t>standard </a:t>
              </a:r>
              <a:r>
                <a:rPr lang="en-US" altLang="en-US" sz="800" dirty="0" smtClean="0">
                  <a:solidFill>
                    <a:prstClr val="black"/>
                  </a:solidFill>
                  <a:ea typeface="Tahoma" panose="020B0604030504040204" pitchFamily="34" charset="0"/>
                  <a:cs typeface="Tahoma" panose="020B0604030504040204" pitchFamily="34" charset="0"/>
                </a:rPr>
                <a:t>population.</a:t>
              </a:r>
              <a:endParaRPr lang="en-US" sz="800" dirty="0" smtClean="0">
                <a:solidFill>
                  <a:srgbClr val="000000"/>
                </a:solidFill>
                <a:ea typeface="Tahoma" panose="020B0604030504040204" pitchFamily="34" charset="0"/>
                <a:cs typeface="Tahoma" panose="020B0604030504040204" pitchFamily="34" charset="0"/>
              </a:endParaRPr>
            </a:p>
            <a:p>
              <a:endParaRPr lang="en-US" sz="800" dirty="0" smtClean="0">
                <a:solidFill>
                  <a:srgbClr val="000000"/>
                </a:solidFill>
                <a:ea typeface="Tahoma" panose="020B0604030504040204" pitchFamily="34" charset="0"/>
                <a:cs typeface="Tahoma" panose="020B0604030504040204" pitchFamily="34" charset="0"/>
              </a:endParaRPr>
            </a:p>
            <a:p>
              <a:r>
                <a:rPr lang="en-US" altLang="en-US" sz="800" dirty="0" smtClean="0">
                  <a:solidFill>
                    <a:prstClr val="black"/>
                  </a:solidFill>
                  <a:ea typeface="Tahoma" panose="020B0604030504040204" pitchFamily="34" charset="0"/>
                  <a:cs typeface="Tahoma" panose="020B0604030504040204" pitchFamily="34" charset="0"/>
                </a:rPr>
                <a:t>SOURCE: </a:t>
              </a:r>
              <a:r>
                <a:rPr lang="en-US" sz="800" dirty="0">
                  <a:solidFill>
                    <a:prstClr val="black"/>
                  </a:solidFill>
                </a:rPr>
                <a:t>National Health Interview Survey (NHIS), CDC/NCHS</a:t>
              </a:r>
              <a:r>
                <a:rPr lang="en-US" altLang="en-US" sz="800" dirty="0" smtClean="0">
                  <a:solidFill>
                    <a:prstClr val="black"/>
                  </a:solidFill>
                </a:rPr>
                <a:t>.</a:t>
              </a:r>
              <a:endParaRPr lang="en-US" altLang="en-US" sz="800" dirty="0">
                <a:solidFill>
                  <a:prstClr val="black"/>
                </a:solidFill>
              </a:endParaRPr>
            </a:p>
          </p:txBody>
        </p:sp>
        <p:sp>
          <p:nvSpPr>
            <p:cNvPr id="16" name="TextBox 15"/>
            <p:cNvSpPr txBox="1"/>
            <p:nvPr/>
          </p:nvSpPr>
          <p:spPr>
            <a:xfrm>
              <a:off x="5506911" y="2222700"/>
              <a:ext cx="978153" cy="338554"/>
            </a:xfrm>
            <a:prstGeom prst="rect">
              <a:avLst/>
            </a:prstGeom>
            <a:noFill/>
          </p:spPr>
          <p:txBody>
            <a:bodyPr wrap="none" rtlCol="0">
              <a:spAutoFit/>
            </a:bodyPr>
            <a:lstStyle/>
            <a:p>
              <a:r>
                <a:rPr lang="en-US" sz="16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Percent</a:t>
              </a:r>
              <a:endParaRPr lang="en-US" sz="1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p:cNvSpPr/>
            <p:nvPr/>
          </p:nvSpPr>
          <p:spPr>
            <a:xfrm>
              <a:off x="5614416" y="1622690"/>
              <a:ext cx="3158316" cy="584775"/>
            </a:xfrm>
            <a:prstGeom prst="rect">
              <a:avLst/>
            </a:prstGeom>
          </p:spPr>
          <p:txBody>
            <a:bodyPr wrap="square">
              <a:spAutoFit/>
            </a:bodyPr>
            <a:lstStyle/>
            <a:p>
              <a:r>
                <a:rPr lang="en-US" altLang="en-US" sz="1600" b="1" dirty="0">
                  <a:solidFill>
                    <a:srgbClr val="003F72"/>
                  </a:solidFill>
                  <a:latin typeface="Tahoma" charset="0"/>
                </a:rPr>
                <a:t>Activity limitations due to chronic back conditions </a:t>
              </a:r>
              <a:endParaRPr lang="en-US" sz="1600" dirty="0">
                <a:solidFill>
                  <a:prstClr val="black"/>
                </a:solidFill>
              </a:endParaRPr>
            </a:p>
          </p:txBody>
        </p:sp>
      </p:grpSp>
      <p:sp>
        <p:nvSpPr>
          <p:cNvPr id="5" name="Text Placeholder 4"/>
          <p:cNvSpPr>
            <a:spLocks noGrp="1"/>
          </p:cNvSpPr>
          <p:nvPr>
            <p:ph type="body" sz="quarter" idx="20"/>
          </p:nvPr>
        </p:nvSpPr>
        <p:spPr>
          <a:xfrm>
            <a:off x="89941" y="1622690"/>
            <a:ext cx="4493933" cy="4211579"/>
          </a:xfrm>
        </p:spPr>
        <p:txBody>
          <a:bodyPr>
            <a:normAutofit fontScale="70000" lnSpcReduction="20000"/>
          </a:bodyPr>
          <a:lstStyle/>
          <a:p>
            <a:r>
              <a:rPr lang="en-US" sz="2900" dirty="0"/>
              <a:t>Low back and neck pain – </a:t>
            </a:r>
            <a:r>
              <a:rPr lang="en-US" sz="2900" dirty="0" smtClean="0"/>
              <a:t>third most costly health condition</a:t>
            </a:r>
          </a:p>
          <a:p>
            <a:endParaRPr lang="en-US" sz="2900" dirty="0" smtClean="0"/>
          </a:p>
          <a:p>
            <a:r>
              <a:rPr lang="en-US" sz="2900" dirty="0"/>
              <a:t>T</a:t>
            </a:r>
            <a:r>
              <a:rPr lang="en-US" sz="2900" dirty="0" smtClean="0"/>
              <a:t>he </a:t>
            </a:r>
            <a:r>
              <a:rPr lang="en-US" sz="2900" dirty="0"/>
              <a:t>increase in spending for low back and neck pain </a:t>
            </a:r>
            <a:r>
              <a:rPr lang="en-US" sz="2900" dirty="0" smtClean="0"/>
              <a:t>between 1996 </a:t>
            </a:r>
            <a:r>
              <a:rPr lang="en-US" sz="2900" dirty="0"/>
              <a:t>and 2013 was larger than that for almost all other areas of health care</a:t>
            </a:r>
            <a:r>
              <a:rPr lang="en-US" sz="2900" dirty="0" smtClean="0"/>
              <a:t>.</a:t>
            </a:r>
            <a:r>
              <a:rPr lang="en-US" sz="2900" i="1" dirty="0"/>
              <a:t> </a:t>
            </a:r>
            <a:endParaRPr lang="en-US" sz="2900" i="1" dirty="0" smtClean="0"/>
          </a:p>
          <a:p>
            <a:endParaRPr lang="en-US" sz="2900" i="1" dirty="0"/>
          </a:p>
          <a:p>
            <a:r>
              <a:rPr lang="en-US" sz="2900" b="1" i="1" dirty="0" smtClean="0"/>
              <a:t>Evidence based prevention strategy – exercise!</a:t>
            </a:r>
          </a:p>
          <a:p>
            <a:endParaRPr lang="en-US" sz="2900" i="1" dirty="0" smtClean="0"/>
          </a:p>
          <a:p>
            <a:endParaRPr lang="en-US" i="1" dirty="0"/>
          </a:p>
          <a:p>
            <a:pPr marL="0" indent="0">
              <a:buNone/>
            </a:pPr>
            <a:endParaRPr lang="en-US" i="1" dirty="0" smtClean="0"/>
          </a:p>
          <a:p>
            <a:pPr marL="0" indent="0">
              <a:buNone/>
            </a:pPr>
            <a:r>
              <a:rPr lang="en-US" sz="1500" i="1" dirty="0" smtClean="0"/>
              <a:t>US Spending on Personal Health Care and Public Health 1996-2013</a:t>
            </a:r>
          </a:p>
          <a:p>
            <a:pPr marL="0" indent="0">
              <a:buNone/>
            </a:pPr>
            <a:r>
              <a:rPr lang="en-US" sz="1500" i="1" dirty="0" smtClean="0"/>
              <a:t>JAMA</a:t>
            </a:r>
            <a:r>
              <a:rPr lang="en-US" sz="1500" dirty="0"/>
              <a:t>. 2016;316(24):2627-2646</a:t>
            </a:r>
          </a:p>
          <a:p>
            <a:endParaRPr lang="en-US" dirty="0"/>
          </a:p>
          <a:p>
            <a:endParaRPr lang="en-US" dirty="0"/>
          </a:p>
        </p:txBody>
      </p:sp>
      <p:sp>
        <p:nvSpPr>
          <p:cNvPr id="3" name="Title 2"/>
          <p:cNvSpPr>
            <a:spLocks noGrp="1"/>
          </p:cNvSpPr>
          <p:nvPr>
            <p:ph type="title"/>
          </p:nvPr>
        </p:nvSpPr>
        <p:spPr/>
        <p:txBody>
          <a:bodyPr/>
          <a:lstStyle/>
          <a:p>
            <a:r>
              <a:rPr lang="en-US" dirty="0" smtClean="0"/>
              <a:t>Chronic Back Conditions </a:t>
            </a:r>
            <a:endParaRPr lang="en-US" dirty="0"/>
          </a:p>
        </p:txBody>
      </p:sp>
      <p:sp>
        <p:nvSpPr>
          <p:cNvPr id="2" name="Rectangle 1"/>
          <p:cNvSpPr/>
          <p:nvPr/>
        </p:nvSpPr>
        <p:spPr>
          <a:xfrm>
            <a:off x="8664382" y="6523271"/>
            <a:ext cx="412292" cy="307777"/>
          </a:xfrm>
          <a:prstGeom prst="rect">
            <a:avLst/>
          </a:prstGeom>
        </p:spPr>
        <p:txBody>
          <a:bodyPr wrap="none">
            <a:spAutoFit/>
          </a:bodyPr>
          <a:lstStyle/>
          <a:p>
            <a:r>
              <a:rPr lang="en-US" sz="1400" dirty="0" smtClean="0">
                <a:solidFill>
                  <a:prstClr val="black"/>
                </a:solidFill>
                <a:latin typeface="Verdana"/>
                <a:cs typeface="Verdana"/>
              </a:rPr>
              <a:t>74</a:t>
            </a:r>
            <a:endParaRPr lang="en-US" sz="1400" dirty="0"/>
          </a:p>
        </p:txBody>
      </p:sp>
    </p:spTree>
    <p:extLst>
      <p:ext uri="{BB962C8B-B14F-4D97-AF65-F5344CB8AC3E}">
        <p14:creationId xmlns:p14="http://schemas.microsoft.com/office/powerpoint/2010/main" val="8347986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12" descr="Logo for National Institute of Arthritis and Musculoskeletal and Skin Diseases" title="NIAMS logo"/>
          <p:cNvPicPr>
            <a:picLocks noChangeAspect="1"/>
          </p:cNvPicPr>
          <p:nvPr/>
        </p:nvPicPr>
        <p:blipFill rotWithShape="1">
          <a:blip r:embed="rId3">
            <a:extLst>
              <a:ext uri="{28A0092B-C50C-407E-A947-70E740481C1C}">
                <a14:useLocalDpi xmlns:a14="http://schemas.microsoft.com/office/drawing/2010/main" val="0"/>
              </a:ext>
            </a:extLst>
          </a:blip>
          <a:srcRect l="-451" r="-905"/>
          <a:stretch/>
        </p:blipFill>
        <p:spPr>
          <a:xfrm>
            <a:off x="6757416" y="6306867"/>
            <a:ext cx="1826158" cy="344285"/>
          </a:xfrm>
          <a:prstGeom prst="rect">
            <a:avLst/>
          </a:prstGeom>
        </p:spPr>
      </p:pic>
      <p:pic>
        <p:nvPicPr>
          <p:cNvPr id="16" name="Picture 17" descr="Image for Federal Working Group on Bone Diseases logo" title="FWGBD logo"/>
          <p:cNvPicPr>
            <a:picLocks noChangeAspect="1" noChangeArrowheads="1"/>
          </p:cNvPicPr>
          <p:nvPr/>
        </p:nvPicPr>
        <p:blipFill>
          <a:blip r:embed="rId4" cstate="print"/>
          <a:srcRect/>
          <a:stretch>
            <a:fillRect/>
          </a:stretch>
        </p:blipFill>
        <p:spPr bwMode="auto">
          <a:xfrm>
            <a:off x="6053820" y="4279119"/>
            <a:ext cx="2396930" cy="1710741"/>
          </a:xfrm>
          <a:prstGeom prst="rect">
            <a:avLst/>
          </a:prstGeom>
          <a:ln>
            <a:noFill/>
          </a:ln>
          <a:effectLst>
            <a:outerShdw blurRad="190500" algn="tl" rotWithShape="0">
              <a:srgbClr val="000000">
                <a:alpha val="70000"/>
              </a:srgbClr>
            </a:outerShdw>
          </a:effectLst>
        </p:spPr>
      </p:pic>
      <p:pic>
        <p:nvPicPr>
          <p:cNvPr id="6" name="Picture 5" descr="image Check up on Your Bones logo" title="Check up on Your Bones logo"/>
          <p:cNvPicPr>
            <a:picLocks noChangeAspect="1"/>
          </p:cNvPicPr>
          <p:nvPr/>
        </p:nvPicPr>
        <p:blipFill>
          <a:blip r:embed="rId5"/>
          <a:stretch>
            <a:fillRect/>
          </a:stretch>
        </p:blipFill>
        <p:spPr>
          <a:xfrm>
            <a:off x="6392835" y="2265588"/>
            <a:ext cx="2628900" cy="1343025"/>
          </a:xfrm>
          <a:prstGeom prst="rect">
            <a:avLst/>
          </a:prstGeom>
          <a:ln>
            <a:noFill/>
          </a:ln>
          <a:effectLst>
            <a:outerShdw blurRad="190500" algn="tl" rotWithShape="0">
              <a:srgbClr val="000000">
                <a:alpha val="70000"/>
              </a:srgbClr>
            </a:outerShdw>
          </a:effectLst>
        </p:spPr>
      </p:pic>
      <p:pic>
        <p:nvPicPr>
          <p:cNvPr id="20" name="Picture 19" descr="Dartmouth Backpain - Mozilla Firefox"/>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5472980" y="1562641"/>
            <a:ext cx="2310369" cy="1902657"/>
          </a:xfrm>
          <a:prstGeom prst="rect">
            <a:avLst/>
          </a:prstGeom>
          <a:ln>
            <a:noFill/>
          </a:ln>
          <a:effectLst>
            <a:outerShdw blurRad="190500" algn="tl" rotWithShape="0">
              <a:srgbClr val="000000">
                <a:alpha val="70000"/>
              </a:srgbClr>
            </a:outerShdw>
          </a:effectLst>
        </p:spPr>
      </p:pic>
      <p:sp>
        <p:nvSpPr>
          <p:cNvPr id="17" name="Rectangle 16" descr="website for the NIH go 4 life program https://go4life.nia.nih.gov/&#10;" title="live link for go 4 life logo"/>
          <p:cNvSpPr/>
          <p:nvPr/>
        </p:nvSpPr>
        <p:spPr>
          <a:xfrm>
            <a:off x="1389743" y="5401809"/>
            <a:ext cx="2715423" cy="369332"/>
          </a:xfrm>
          <a:prstGeom prst="rect">
            <a:avLst/>
          </a:prstGeom>
        </p:spPr>
        <p:txBody>
          <a:bodyPr wrap="none">
            <a:spAutoFit/>
          </a:bodyPr>
          <a:lstStyle/>
          <a:p>
            <a:r>
              <a:rPr lang="en-US" dirty="0">
                <a:solidFill>
                  <a:prstClr val="black"/>
                </a:solidFill>
              </a:rPr>
              <a:t>https://go4life.nia.nih.gov/</a:t>
            </a:r>
          </a:p>
        </p:txBody>
      </p:sp>
      <p:pic>
        <p:nvPicPr>
          <p:cNvPr id="9" name="Picture 8" descr="image for NIH Go4Life logo" title="NIH Go4Life Logo"/>
          <p:cNvPicPr>
            <a:picLocks noChangeAspect="1"/>
          </p:cNvPicPr>
          <p:nvPr/>
        </p:nvPicPr>
        <p:blipFill>
          <a:blip r:embed="rId7"/>
          <a:stretch>
            <a:fillRect/>
          </a:stretch>
        </p:blipFill>
        <p:spPr>
          <a:xfrm>
            <a:off x="1699704" y="4681600"/>
            <a:ext cx="2095500" cy="695325"/>
          </a:xfrm>
          <a:prstGeom prst="rect">
            <a:avLst/>
          </a:prstGeom>
          <a:ln>
            <a:noFill/>
          </a:ln>
          <a:effectLst>
            <a:outerShdw blurRad="190500" algn="tl" rotWithShape="0">
              <a:srgbClr val="000000">
                <a:alpha val="70000"/>
              </a:srgbClr>
            </a:outerShdw>
          </a:effectLst>
        </p:spPr>
      </p:pic>
      <p:sp>
        <p:nvSpPr>
          <p:cNvPr id="13" name="Rectangle 12" descr="link for NIH Senior Health at https://nihseniorhealth.gov/&#10;" title="live link for NIH Senior Health"/>
          <p:cNvSpPr/>
          <p:nvPr/>
        </p:nvSpPr>
        <p:spPr>
          <a:xfrm>
            <a:off x="1313536" y="4149049"/>
            <a:ext cx="2867836" cy="369332"/>
          </a:xfrm>
          <a:prstGeom prst="rect">
            <a:avLst/>
          </a:prstGeom>
        </p:spPr>
        <p:txBody>
          <a:bodyPr wrap="none">
            <a:spAutoFit/>
          </a:bodyPr>
          <a:lstStyle/>
          <a:p>
            <a:r>
              <a:rPr lang="en-US" dirty="0">
                <a:solidFill>
                  <a:prstClr val="black"/>
                </a:solidFill>
              </a:rPr>
              <a:t>https://nihseniorhealth.gov/</a:t>
            </a:r>
          </a:p>
        </p:txBody>
      </p:sp>
      <p:pic>
        <p:nvPicPr>
          <p:cNvPr id="11" name="Picture 10" descr="NIHSeniorHealth Home Page - Mozilla Firefox"/>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1047242" y="3293872"/>
            <a:ext cx="3400425" cy="838200"/>
          </a:xfrm>
          <a:prstGeom prst="rect">
            <a:avLst/>
          </a:prstGeom>
          <a:ln>
            <a:noFill/>
          </a:ln>
          <a:effectLst>
            <a:outerShdw blurRad="190500" algn="tl" rotWithShape="0">
              <a:srgbClr val="000000">
                <a:alpha val="70000"/>
              </a:srgbClr>
            </a:outerShdw>
          </a:effectLst>
        </p:spPr>
      </p:pic>
      <p:sp>
        <p:nvSpPr>
          <p:cNvPr id="14" name="Rectangle 13" descr="link for NIH Osteoporosis and related bone diseases national Resource Center at https://bones.nih.gov/&#10;" title="live link for NIH Osteoporosis Resource Center "/>
          <p:cNvSpPr/>
          <p:nvPr/>
        </p:nvSpPr>
        <p:spPr>
          <a:xfrm>
            <a:off x="1590054" y="2744344"/>
            <a:ext cx="2314801" cy="369332"/>
          </a:xfrm>
          <a:prstGeom prst="rect">
            <a:avLst/>
          </a:prstGeom>
        </p:spPr>
        <p:txBody>
          <a:bodyPr wrap="none">
            <a:spAutoFit/>
          </a:bodyPr>
          <a:lstStyle/>
          <a:p>
            <a:r>
              <a:rPr lang="en-US" dirty="0">
                <a:solidFill>
                  <a:prstClr val="black"/>
                </a:solidFill>
              </a:rPr>
              <a:t>https</a:t>
            </a:r>
            <a:r>
              <a:rPr lang="en-US" dirty="0" smtClean="0">
                <a:solidFill>
                  <a:prstClr val="black"/>
                </a:solidFill>
              </a:rPr>
              <a:t>://bones.nih.gov</a:t>
            </a:r>
            <a:r>
              <a:rPr lang="en-US" dirty="0">
                <a:solidFill>
                  <a:prstClr val="black"/>
                </a:solidFill>
              </a:rPr>
              <a:t>/</a:t>
            </a:r>
          </a:p>
        </p:txBody>
      </p:sp>
      <p:pic>
        <p:nvPicPr>
          <p:cNvPr id="4" name="Picture 3" descr="image for NIH osteoporosis and related bone diseases national resource center  " title="NIH Osteoporosis Resource Center Logo"/>
          <p:cNvPicPr>
            <a:picLocks noChangeAspect="1"/>
          </p:cNvPicPr>
          <p:nvPr/>
        </p:nvPicPr>
        <p:blipFill>
          <a:blip r:embed="rId9"/>
          <a:stretch>
            <a:fillRect/>
          </a:stretch>
        </p:blipFill>
        <p:spPr>
          <a:xfrm>
            <a:off x="-86064" y="1510481"/>
            <a:ext cx="5636287" cy="1310607"/>
          </a:xfrm>
          <a:prstGeom prst="rect">
            <a:avLst/>
          </a:prstGeom>
        </p:spPr>
      </p:pic>
      <p:sp>
        <p:nvSpPr>
          <p:cNvPr id="18" name="Text Placeholder 3"/>
          <p:cNvSpPr>
            <a:spLocks noGrp="1"/>
          </p:cNvSpPr>
          <p:nvPr>
            <p:ph type="body" sz="quarter" idx="20"/>
          </p:nvPr>
        </p:nvSpPr>
        <p:spPr>
          <a:xfrm>
            <a:off x="371268" y="1110607"/>
            <a:ext cx="8401464" cy="5001872"/>
          </a:xfrm>
        </p:spPr>
        <p:txBody>
          <a:bodyPr/>
          <a:lstStyle/>
          <a:p>
            <a:pPr marL="0" indent="0">
              <a:buNone/>
            </a:pPr>
            <a:r>
              <a:rPr lang="en-US" dirty="0" smtClean="0"/>
              <a:t>Publications and Outreach Campaigns            Decision Tools</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r>
              <a:rPr lang="en-US" dirty="0"/>
              <a:t>	</a:t>
            </a:r>
            <a:r>
              <a:rPr lang="en-US" dirty="0" smtClean="0"/>
              <a:t>									</a:t>
            </a:r>
            <a:r>
              <a:rPr lang="en-US" dirty="0"/>
              <a:t>	</a:t>
            </a:r>
            <a:r>
              <a:rPr lang="en-US" dirty="0" smtClean="0"/>
              <a:t>  Working Groups</a:t>
            </a:r>
            <a:endParaRPr lang="en-US" dirty="0"/>
          </a:p>
        </p:txBody>
      </p:sp>
      <p:sp>
        <p:nvSpPr>
          <p:cNvPr id="8" name="Title 7"/>
          <p:cNvSpPr>
            <a:spLocks noGrp="1"/>
          </p:cNvSpPr>
          <p:nvPr>
            <p:ph type="title"/>
          </p:nvPr>
        </p:nvSpPr>
        <p:spPr/>
        <p:txBody>
          <a:bodyPr/>
          <a:lstStyle/>
          <a:p>
            <a:r>
              <a:rPr lang="en-US" dirty="0" smtClean="0"/>
              <a:t>Evidence-Based Prevention Communication Efforts</a:t>
            </a:r>
            <a:endParaRPr lang="en-US" dirty="0"/>
          </a:p>
        </p:txBody>
      </p:sp>
      <p:sp>
        <p:nvSpPr>
          <p:cNvPr id="2" name="Rectangle 1"/>
          <p:cNvSpPr/>
          <p:nvPr/>
        </p:nvSpPr>
        <p:spPr>
          <a:xfrm>
            <a:off x="8664382" y="6495280"/>
            <a:ext cx="412292" cy="307777"/>
          </a:xfrm>
          <a:prstGeom prst="rect">
            <a:avLst/>
          </a:prstGeom>
        </p:spPr>
        <p:txBody>
          <a:bodyPr wrap="none">
            <a:spAutoFit/>
          </a:bodyPr>
          <a:lstStyle/>
          <a:p>
            <a:r>
              <a:rPr lang="en-US" sz="1400" dirty="0" smtClean="0">
                <a:solidFill>
                  <a:prstClr val="black"/>
                </a:solidFill>
                <a:latin typeface="Verdana"/>
                <a:cs typeface="Verdana"/>
              </a:rPr>
              <a:t>75</a:t>
            </a:r>
            <a:endParaRPr lang="en-US" sz="1400" dirty="0"/>
          </a:p>
        </p:txBody>
      </p:sp>
    </p:spTree>
    <p:extLst>
      <p:ext uri="{BB962C8B-B14F-4D97-AF65-F5344CB8AC3E}">
        <p14:creationId xmlns:p14="http://schemas.microsoft.com/office/powerpoint/2010/main" val="425738342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1178508" y="2637132"/>
            <a:ext cx="6867551" cy="1184222"/>
          </a:xfrm>
        </p:spPr>
        <p:txBody>
          <a:bodyPr>
            <a:normAutofit fontScale="32500" lnSpcReduction="20000"/>
          </a:bodyPr>
          <a:lstStyle/>
          <a:p>
            <a:endParaRPr lang="en-US" sz="3600" dirty="0"/>
          </a:p>
          <a:p>
            <a:r>
              <a:rPr lang="en-US" sz="6200" dirty="0"/>
              <a:t>Kurt J. Greenlund, Ph.D.</a:t>
            </a:r>
          </a:p>
          <a:p>
            <a:r>
              <a:rPr lang="en-US" sz="6200" dirty="0"/>
              <a:t>Director (Acting), Division of Population Health </a:t>
            </a:r>
          </a:p>
          <a:p>
            <a:endParaRPr lang="en-US" dirty="0"/>
          </a:p>
        </p:txBody>
      </p:sp>
      <p:sp>
        <p:nvSpPr>
          <p:cNvPr id="5" name="Title 4"/>
          <p:cNvSpPr>
            <a:spLocks noGrp="1"/>
          </p:cNvSpPr>
          <p:nvPr>
            <p:ph type="title"/>
          </p:nvPr>
        </p:nvSpPr>
        <p:spPr>
          <a:xfrm>
            <a:off x="1000722" y="1312532"/>
            <a:ext cx="7223125" cy="1195977"/>
          </a:xfrm>
        </p:spPr>
        <p:txBody>
          <a:bodyPr/>
          <a:lstStyle/>
          <a:p>
            <a:r>
              <a:rPr lang="en-US" dirty="0"/>
              <a:t>CDC Arthritis Program</a:t>
            </a:r>
          </a:p>
        </p:txBody>
      </p:sp>
      <p:pic>
        <p:nvPicPr>
          <p:cNvPr id="7" name="Picture 6" descr="Logo for the Department of Health and Human Servi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71" y="6158828"/>
            <a:ext cx="644457" cy="644457"/>
          </a:xfrm>
          <a:prstGeom prst="rect">
            <a:avLst/>
          </a:prstGeom>
        </p:spPr>
      </p:pic>
      <p:pic>
        <p:nvPicPr>
          <p:cNvPr id="8" name="Picture 7" descr="Logo for the Office of Disease Prevention and Health Promotio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0722" y="6320417"/>
            <a:ext cx="2599611" cy="287690"/>
          </a:xfrm>
          <a:prstGeom prst="rect">
            <a:avLst/>
          </a:prstGeom>
        </p:spPr>
      </p:pic>
      <p:pic>
        <p:nvPicPr>
          <p:cNvPr id="9" name="Picture 8" descr="Logo for Healthy People 20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71230172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35736" y="476667"/>
            <a:ext cx="6858000" cy="1143000"/>
          </a:xfrm>
        </p:spPr>
        <p:txBody>
          <a:bodyPr/>
          <a:lstStyle/>
          <a:p>
            <a:r>
              <a:rPr lang="en-US" sz="3200" dirty="0">
                <a:solidFill>
                  <a:schemeClr val="bg1"/>
                </a:solidFill>
              </a:rPr>
              <a:t>  CDC Arthritis Program Mission</a:t>
            </a:r>
          </a:p>
        </p:txBody>
      </p:sp>
      <p:pic>
        <p:nvPicPr>
          <p:cNvPr id="2" name="Picture 1" descr="CDC Arthritis Program Mission: CDC Arthritis Program expands to (1) Fund national programs to reach adults with arthritis with evidence-based interventions; (2) Epidemiology, surveillance, and intervention research; and (3) Fund state programs to reacxh adults with arthritis with evidence-based interventions"/>
          <p:cNvPicPr>
            <a:picLocks noChangeAspect="1"/>
          </p:cNvPicPr>
          <p:nvPr/>
        </p:nvPicPr>
        <p:blipFill>
          <a:blip r:embed="rId3"/>
          <a:stretch>
            <a:fillRect/>
          </a:stretch>
        </p:blipFill>
        <p:spPr>
          <a:xfrm>
            <a:off x="66665" y="1261684"/>
            <a:ext cx="9010669" cy="4334632"/>
          </a:xfrm>
          <a:prstGeom prst="rect">
            <a:avLst/>
          </a:prstGeom>
        </p:spPr>
      </p:pic>
      <p:sp>
        <p:nvSpPr>
          <p:cNvPr id="4" name="Rectangle 3"/>
          <p:cNvSpPr/>
          <p:nvPr/>
        </p:nvSpPr>
        <p:spPr>
          <a:xfrm>
            <a:off x="8664382" y="6504610"/>
            <a:ext cx="412292" cy="307777"/>
          </a:xfrm>
          <a:prstGeom prst="rect">
            <a:avLst/>
          </a:prstGeom>
        </p:spPr>
        <p:txBody>
          <a:bodyPr wrap="none">
            <a:spAutoFit/>
          </a:bodyPr>
          <a:lstStyle/>
          <a:p>
            <a:r>
              <a:rPr lang="en-US" sz="1400" dirty="0" smtClean="0">
                <a:solidFill>
                  <a:prstClr val="black"/>
                </a:solidFill>
                <a:latin typeface="Verdana"/>
                <a:cs typeface="Verdana"/>
              </a:rPr>
              <a:t>77</a:t>
            </a:r>
            <a:endParaRPr lang="en-US" sz="1400" dirty="0"/>
          </a:p>
        </p:txBody>
      </p:sp>
    </p:spTree>
    <p:extLst>
      <p:ext uri="{BB962C8B-B14F-4D97-AF65-F5344CB8AC3E}">
        <p14:creationId xmlns:p14="http://schemas.microsoft.com/office/powerpoint/2010/main" val="246776944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20"/>
          </p:nvPr>
        </p:nvSpPr>
        <p:spPr>
          <a:xfrm>
            <a:off x="371267" y="1572768"/>
            <a:ext cx="4665427" cy="3943612"/>
          </a:xfrm>
        </p:spPr>
        <p:txBody>
          <a:bodyPr/>
          <a:lstStyle/>
          <a:p>
            <a:pPr marL="0" indent="0">
              <a:buNone/>
            </a:pPr>
            <a:r>
              <a:rPr lang="en-US" altLang="en-US" sz="2800" dirty="0">
                <a:latin typeface="+mj-lt"/>
              </a:rPr>
              <a:t>Arthritis interventions create a triple win: </a:t>
            </a:r>
          </a:p>
          <a:p>
            <a:pPr marL="0" indent="0">
              <a:buNone/>
            </a:pPr>
            <a:endParaRPr lang="en-US" altLang="en-US" dirty="0">
              <a:latin typeface="+mj-lt"/>
            </a:endParaRPr>
          </a:p>
          <a:p>
            <a:pPr>
              <a:defRPr/>
            </a:pPr>
            <a:r>
              <a:rPr lang="en-US" dirty="0">
                <a:latin typeface="+mj-lt"/>
              </a:rPr>
              <a:t>Evidence-based interventions reduce arthritis’ impacts.</a:t>
            </a:r>
          </a:p>
          <a:p>
            <a:pPr marL="0" indent="0">
              <a:buNone/>
              <a:defRPr/>
            </a:pPr>
            <a:endParaRPr lang="en-US" dirty="0">
              <a:latin typeface="+mj-lt"/>
            </a:endParaRPr>
          </a:p>
          <a:p>
            <a:pPr>
              <a:defRPr/>
            </a:pPr>
            <a:r>
              <a:rPr lang="en-US" dirty="0">
                <a:latin typeface="+mj-lt"/>
              </a:rPr>
              <a:t>Same interventions help multiple chronic conditions.</a:t>
            </a:r>
          </a:p>
          <a:p>
            <a:pPr marL="0" indent="0">
              <a:buNone/>
              <a:defRPr/>
            </a:pPr>
            <a:endParaRPr lang="en-US" dirty="0">
              <a:latin typeface="+mj-lt"/>
            </a:endParaRPr>
          </a:p>
          <a:p>
            <a:pPr>
              <a:defRPr/>
            </a:pPr>
            <a:r>
              <a:rPr lang="en-US" dirty="0">
                <a:latin typeface="+mj-lt"/>
              </a:rPr>
              <a:t>Same infrastructure can address multiple conditions.</a:t>
            </a:r>
          </a:p>
          <a:p>
            <a:pPr marL="0" indent="0">
              <a:buNone/>
            </a:pPr>
            <a:endParaRPr lang="en-US" altLang="en-US" dirty="0"/>
          </a:p>
          <a:p>
            <a:endParaRPr lang="en-US" dirty="0"/>
          </a:p>
        </p:txBody>
      </p:sp>
      <p:sp>
        <p:nvSpPr>
          <p:cNvPr id="8" name="Title 7"/>
          <p:cNvSpPr>
            <a:spLocks noGrp="1"/>
          </p:cNvSpPr>
          <p:nvPr>
            <p:ph type="title"/>
          </p:nvPr>
        </p:nvSpPr>
        <p:spPr/>
        <p:txBody>
          <a:bodyPr/>
          <a:lstStyle/>
          <a:p>
            <a:pPr algn="ctr"/>
            <a:r>
              <a:rPr lang="en-US" altLang="en-US" sz="3200" dirty="0">
                <a:latin typeface="+mj-lt"/>
              </a:rPr>
              <a:t>The Good News…</a:t>
            </a:r>
            <a:endParaRPr lang="en-US" sz="3200" dirty="0">
              <a:latin typeface="+mj-lt"/>
            </a:endParaRPr>
          </a:p>
        </p:txBody>
      </p:sp>
      <p:pic>
        <p:nvPicPr>
          <p:cNvPr id="12" name="Picture 3" descr="drawing of a road leading to a sunny horiz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7461" y="2657879"/>
            <a:ext cx="3143250" cy="2108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664382" y="6494965"/>
            <a:ext cx="412292" cy="307777"/>
          </a:xfrm>
          <a:prstGeom prst="rect">
            <a:avLst/>
          </a:prstGeom>
        </p:spPr>
        <p:txBody>
          <a:bodyPr wrap="none">
            <a:spAutoFit/>
          </a:bodyPr>
          <a:lstStyle/>
          <a:p>
            <a:r>
              <a:rPr lang="en-US" sz="1400" dirty="0" smtClean="0">
                <a:solidFill>
                  <a:prstClr val="black"/>
                </a:solidFill>
                <a:latin typeface="Verdana"/>
                <a:cs typeface="Verdana"/>
              </a:rPr>
              <a:t>78</a:t>
            </a:r>
            <a:endParaRPr lang="en-US" sz="1400" dirty="0"/>
          </a:p>
        </p:txBody>
      </p:sp>
    </p:spTree>
    <p:extLst>
      <p:ext uri="{BB962C8B-B14F-4D97-AF65-F5344CB8AC3E}">
        <p14:creationId xmlns:p14="http://schemas.microsoft.com/office/powerpoint/2010/main" val="341483916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2"/>
          <p:cNvSpPr>
            <a:spLocks noGrp="1"/>
          </p:cNvSpPr>
          <p:nvPr>
            <p:ph type="title"/>
          </p:nvPr>
        </p:nvSpPr>
        <p:spPr>
          <a:xfrm>
            <a:off x="477982" y="252248"/>
            <a:ext cx="7115785" cy="890752"/>
          </a:xfrm>
        </p:spPr>
        <p:txBody>
          <a:bodyPr/>
          <a:lstStyle/>
          <a:p>
            <a:pPr eaLnBrk="1" hangingPunct="1"/>
            <a:r>
              <a:rPr lang="en-US" altLang="en-US" sz="3200" dirty="0">
                <a:solidFill>
                  <a:schemeClr val="bg1"/>
                </a:solidFill>
                <a:ea typeface="Verdana" panose="020B0604030504040204" pitchFamily="34" charset="0"/>
                <a:cs typeface="Verdana" panose="020B0604030504040204" pitchFamily="34" charset="0"/>
              </a:rPr>
              <a:t>Intervention Evidence-Base</a:t>
            </a:r>
            <a:r>
              <a:rPr lang="en-US" altLang="en-US" sz="3200" dirty="0">
                <a:solidFill>
                  <a:schemeClr val="bg1"/>
                </a:solidFill>
                <a:latin typeface="Verdana" panose="020B0604030504040204" pitchFamily="34" charset="0"/>
                <a:ea typeface="Verdana" panose="020B0604030504040204" pitchFamily="34" charset="0"/>
                <a:cs typeface="Verdana" panose="020B0604030504040204" pitchFamily="34" charset="0"/>
              </a:rPr>
              <a:t/>
            </a:r>
            <a:br>
              <a:rPr lang="en-US" altLang="en-US" sz="3200" dirty="0">
                <a:solidFill>
                  <a:schemeClr val="bg1"/>
                </a:solidFill>
                <a:latin typeface="Verdana" panose="020B0604030504040204" pitchFamily="34" charset="0"/>
                <a:ea typeface="Verdana" panose="020B0604030504040204" pitchFamily="34" charset="0"/>
                <a:cs typeface="Verdana" panose="020B0604030504040204" pitchFamily="34" charset="0"/>
              </a:rPr>
            </a:br>
            <a:endParaRPr lang="en-US" altLang="en-US" sz="3200" dirty="0">
              <a:latin typeface="Verdana" panose="020B0604030504040204" pitchFamily="34" charset="0"/>
              <a:ea typeface="Verdana" panose="020B0604030504040204" pitchFamily="34" charset="0"/>
              <a:cs typeface="Verdana" panose="020B0604030504040204" pitchFamily="34" charset="0"/>
            </a:endParaRPr>
          </a:p>
        </p:txBody>
      </p:sp>
      <p:sp>
        <p:nvSpPr>
          <p:cNvPr id="4" name="Content Placeholder 3"/>
          <p:cNvSpPr>
            <a:spLocks noGrp="1"/>
          </p:cNvSpPr>
          <p:nvPr>
            <p:ph sz="half" idx="1"/>
          </p:nvPr>
        </p:nvSpPr>
        <p:spPr>
          <a:xfrm>
            <a:off x="145373" y="2038327"/>
            <a:ext cx="3752850" cy="3086100"/>
          </a:xfrm>
        </p:spPr>
        <p:txBody>
          <a:bodyPr/>
          <a:lstStyle/>
          <a:p>
            <a:pPr marL="0" indent="0">
              <a:buNone/>
              <a:defRPr/>
            </a:pPr>
            <a:r>
              <a:rPr lang="en-US" sz="2400" b="1" u="sng" dirty="0"/>
              <a:t>Self Management Education</a:t>
            </a:r>
          </a:p>
          <a:p>
            <a:pPr eaLnBrk="1" hangingPunct="1">
              <a:defRPr/>
            </a:pPr>
            <a:r>
              <a:rPr lang="en-US" sz="2200" dirty="0">
                <a:solidFill>
                  <a:srgbClr val="295381"/>
                </a:solidFill>
              </a:rPr>
              <a:t>Persistent small to moderate effects on</a:t>
            </a:r>
          </a:p>
          <a:p>
            <a:pPr lvl="1" eaLnBrk="1" hangingPunct="1">
              <a:buFont typeface="Wingdings" panose="05000000000000000000" pitchFamily="2" charset="2"/>
              <a:buChar char="§"/>
              <a:defRPr/>
            </a:pPr>
            <a:r>
              <a:rPr lang="en-US" sz="2200" dirty="0"/>
              <a:t>Self-efficacy</a:t>
            </a:r>
          </a:p>
          <a:p>
            <a:pPr lvl="1" eaLnBrk="1" hangingPunct="1">
              <a:buFont typeface="Wingdings" panose="05000000000000000000" pitchFamily="2" charset="2"/>
              <a:buChar char="§"/>
              <a:defRPr/>
            </a:pPr>
            <a:r>
              <a:rPr lang="en-US" sz="2200" dirty="0"/>
              <a:t>Anxiety/depression</a:t>
            </a:r>
          </a:p>
          <a:p>
            <a:pPr lvl="1" eaLnBrk="1" hangingPunct="1">
              <a:buFont typeface="Wingdings" panose="05000000000000000000" pitchFamily="2" charset="2"/>
              <a:buChar char="§"/>
              <a:defRPr/>
            </a:pPr>
            <a:r>
              <a:rPr lang="en-US" sz="2200" dirty="0"/>
              <a:t>Fatigue/Energy</a:t>
            </a:r>
          </a:p>
          <a:p>
            <a:pPr lvl="1" eaLnBrk="1" hangingPunct="1">
              <a:buFont typeface="Wingdings" panose="05000000000000000000" pitchFamily="2" charset="2"/>
              <a:buChar char="§"/>
              <a:defRPr/>
            </a:pPr>
            <a:r>
              <a:rPr lang="en-US" sz="2200" dirty="0"/>
              <a:t>Exercise</a:t>
            </a:r>
          </a:p>
          <a:p>
            <a:pPr lvl="1" eaLnBrk="1" hangingPunct="1">
              <a:defRPr/>
            </a:pPr>
            <a:endParaRPr lang="en-US" dirty="0"/>
          </a:p>
        </p:txBody>
      </p:sp>
      <p:sp>
        <p:nvSpPr>
          <p:cNvPr id="5" name="Content Placeholder 4"/>
          <p:cNvSpPr>
            <a:spLocks noGrp="1"/>
          </p:cNvSpPr>
          <p:nvPr>
            <p:ph sz="half" idx="2"/>
          </p:nvPr>
        </p:nvSpPr>
        <p:spPr>
          <a:xfrm>
            <a:off x="5222823" y="2038327"/>
            <a:ext cx="3810000" cy="3695700"/>
          </a:xfrm>
        </p:spPr>
        <p:txBody>
          <a:bodyPr/>
          <a:lstStyle/>
          <a:p>
            <a:pPr marL="0" indent="0">
              <a:buNone/>
              <a:defRPr/>
            </a:pPr>
            <a:r>
              <a:rPr lang="en-US" sz="2400" b="1" u="sng" dirty="0"/>
              <a:t>Physical Activity</a:t>
            </a:r>
          </a:p>
          <a:p>
            <a:pPr eaLnBrk="1" hangingPunct="1">
              <a:defRPr/>
            </a:pPr>
            <a:r>
              <a:rPr lang="en-US" sz="2200" dirty="0">
                <a:solidFill>
                  <a:srgbClr val="295381"/>
                </a:solidFill>
              </a:rPr>
              <a:t>Clinically significant changes in </a:t>
            </a:r>
          </a:p>
          <a:p>
            <a:pPr lvl="1">
              <a:buFont typeface="Wingdings" panose="05000000000000000000" pitchFamily="2" charset="2"/>
              <a:buChar char="§"/>
              <a:defRPr/>
            </a:pPr>
            <a:r>
              <a:rPr lang="en-US" sz="2200" dirty="0"/>
              <a:t>Pain  </a:t>
            </a:r>
          </a:p>
          <a:p>
            <a:pPr lvl="1">
              <a:buFont typeface="Wingdings" panose="05000000000000000000" pitchFamily="2" charset="2"/>
              <a:buChar char="§"/>
              <a:defRPr/>
            </a:pPr>
            <a:r>
              <a:rPr lang="en-US" sz="2200" dirty="0"/>
              <a:t>Function</a:t>
            </a:r>
          </a:p>
          <a:p>
            <a:pPr lvl="1">
              <a:buFont typeface="Wingdings" panose="05000000000000000000" pitchFamily="2" charset="2"/>
              <a:buChar char="§"/>
              <a:defRPr/>
            </a:pPr>
            <a:r>
              <a:rPr lang="en-US" sz="2200" dirty="0"/>
              <a:t>Psychological well-being</a:t>
            </a:r>
          </a:p>
        </p:txBody>
      </p:sp>
      <p:sp>
        <p:nvSpPr>
          <p:cNvPr id="2" name="TextBox 1"/>
          <p:cNvSpPr txBox="1"/>
          <p:nvPr/>
        </p:nvSpPr>
        <p:spPr>
          <a:xfrm>
            <a:off x="735767" y="5382322"/>
            <a:ext cx="2362200" cy="646331"/>
          </a:xfrm>
          <a:prstGeom prst="rect">
            <a:avLst/>
          </a:prstGeom>
          <a:noFill/>
        </p:spPr>
        <p:txBody>
          <a:bodyPr wrap="square" rtlCol="0">
            <a:spAutoFit/>
          </a:bodyPr>
          <a:lstStyle/>
          <a:p>
            <a:r>
              <a:rPr lang="en-US" dirty="0">
                <a:solidFill>
                  <a:prstClr val="black"/>
                </a:solidFill>
              </a:rPr>
              <a:t>Brady et al, </a:t>
            </a:r>
            <a:r>
              <a:rPr lang="en-US" i="1" dirty="0">
                <a:solidFill>
                  <a:prstClr val="black"/>
                </a:solidFill>
              </a:rPr>
              <a:t>Preventing Chronic Disease</a:t>
            </a:r>
            <a:r>
              <a:rPr lang="en-US" dirty="0">
                <a:solidFill>
                  <a:prstClr val="black"/>
                </a:solidFill>
              </a:rPr>
              <a:t>, 2013</a:t>
            </a:r>
          </a:p>
        </p:txBody>
      </p:sp>
      <p:sp>
        <p:nvSpPr>
          <p:cNvPr id="6" name="TextBox 5"/>
          <p:cNvSpPr txBox="1"/>
          <p:nvPr/>
        </p:nvSpPr>
        <p:spPr>
          <a:xfrm>
            <a:off x="5946723" y="5376019"/>
            <a:ext cx="2362200" cy="646331"/>
          </a:xfrm>
          <a:prstGeom prst="rect">
            <a:avLst/>
          </a:prstGeom>
          <a:noFill/>
        </p:spPr>
        <p:txBody>
          <a:bodyPr wrap="square" rtlCol="0">
            <a:spAutoFit/>
          </a:bodyPr>
          <a:lstStyle/>
          <a:p>
            <a:r>
              <a:rPr lang="en-US" dirty="0">
                <a:solidFill>
                  <a:prstClr val="black"/>
                </a:solidFill>
              </a:rPr>
              <a:t>Kelley et al, </a:t>
            </a:r>
            <a:r>
              <a:rPr lang="en-US" i="1" dirty="0">
                <a:solidFill>
                  <a:prstClr val="black"/>
                </a:solidFill>
              </a:rPr>
              <a:t>Arthritis Care &amp; Research,  </a:t>
            </a:r>
            <a:r>
              <a:rPr lang="en-US" dirty="0">
                <a:solidFill>
                  <a:prstClr val="black"/>
                </a:solidFill>
              </a:rPr>
              <a:t>2011</a:t>
            </a:r>
          </a:p>
        </p:txBody>
      </p:sp>
      <p:sp>
        <p:nvSpPr>
          <p:cNvPr id="3" name="Rectangle 2"/>
          <p:cNvSpPr/>
          <p:nvPr/>
        </p:nvSpPr>
        <p:spPr>
          <a:xfrm>
            <a:off x="2100793" y="1252062"/>
            <a:ext cx="5020092" cy="523220"/>
          </a:xfrm>
          <a:prstGeom prst="rect">
            <a:avLst/>
          </a:prstGeom>
        </p:spPr>
        <p:txBody>
          <a:bodyPr wrap="none">
            <a:spAutoFit/>
          </a:bodyPr>
          <a:lstStyle/>
          <a:p>
            <a:pPr algn="ctr"/>
            <a:r>
              <a:rPr lang="en-US" altLang="en-US" sz="2800" dirty="0">
                <a:solidFill>
                  <a:prstClr val="black"/>
                </a:solidFill>
                <a:ea typeface="Verdana" panose="020B0604030504040204" pitchFamily="34" charset="0"/>
                <a:cs typeface="Verdana" panose="020B0604030504040204" pitchFamily="34" charset="0"/>
              </a:rPr>
              <a:t>(Meta-analyses of 20-40 studies) </a:t>
            </a:r>
            <a:endParaRPr lang="en-US" sz="2800" dirty="0">
              <a:solidFill>
                <a:prstClr val="black"/>
              </a:solidFill>
            </a:endParaRPr>
          </a:p>
        </p:txBody>
      </p:sp>
      <p:sp>
        <p:nvSpPr>
          <p:cNvPr id="7" name="Rectangle 6"/>
          <p:cNvSpPr/>
          <p:nvPr/>
        </p:nvSpPr>
        <p:spPr>
          <a:xfrm>
            <a:off x="8664382" y="6488668"/>
            <a:ext cx="412292" cy="307777"/>
          </a:xfrm>
          <a:prstGeom prst="rect">
            <a:avLst/>
          </a:prstGeom>
        </p:spPr>
        <p:txBody>
          <a:bodyPr wrap="none">
            <a:spAutoFit/>
          </a:bodyPr>
          <a:lstStyle/>
          <a:p>
            <a:r>
              <a:rPr lang="en-US" sz="1400" dirty="0" smtClean="0">
                <a:solidFill>
                  <a:prstClr val="black"/>
                </a:solidFill>
                <a:latin typeface="Verdana"/>
                <a:cs typeface="Verdana"/>
              </a:rPr>
              <a:t>79</a:t>
            </a:r>
            <a:endParaRPr lang="en-US" sz="1400" dirty="0"/>
          </a:p>
        </p:txBody>
      </p:sp>
    </p:spTree>
    <p:extLst>
      <p:ext uri="{BB962C8B-B14F-4D97-AF65-F5344CB8AC3E}">
        <p14:creationId xmlns:p14="http://schemas.microsoft.com/office/powerpoint/2010/main" val="6516902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a:xfrm>
            <a:off x="8108198" y="6255794"/>
            <a:ext cx="685111" cy="446432"/>
          </a:xfrm>
        </p:spPr>
        <p:txBody>
          <a:bodyPr/>
          <a:lstStyle/>
          <a:p>
            <a:fld id="{7391EDBC-5481-E248-9D04-B6CCC7FAB9E3}" type="slidenum">
              <a:rPr lang="en-US" smtClean="0">
                <a:solidFill>
                  <a:prstClr val="black"/>
                </a:solidFill>
              </a:rPr>
              <a:pPr/>
              <a:t>8</a:t>
            </a:fld>
            <a:endParaRPr lang="en-US" dirty="0">
              <a:solidFill>
                <a:prstClr val="black"/>
              </a:solidFill>
            </a:endParaRPr>
          </a:p>
        </p:txBody>
      </p:sp>
      <p:sp>
        <p:nvSpPr>
          <p:cNvPr id="4" name="Text Placeholder 3"/>
          <p:cNvSpPr>
            <a:spLocks noGrp="1"/>
          </p:cNvSpPr>
          <p:nvPr>
            <p:ph type="body" sz="quarter" idx="20"/>
          </p:nvPr>
        </p:nvSpPr>
        <p:spPr>
          <a:xfrm>
            <a:off x="371268" y="1572768"/>
            <a:ext cx="8401464" cy="4216908"/>
          </a:xfrm>
        </p:spPr>
        <p:txBody>
          <a:bodyPr>
            <a:normAutofit lnSpcReduction="10000"/>
          </a:bodyPr>
          <a:lstStyle/>
          <a:p>
            <a:r>
              <a:rPr lang="en-US" kern="0" dirty="0" smtClean="0">
                <a:latin typeface="Tahoma" panose="020B0604030504040204" pitchFamily="34" charset="0"/>
                <a:ea typeface="Tahoma" panose="020B0604030504040204" pitchFamily="34" charset="0"/>
                <a:cs typeface="Tahoma" panose="020B0604030504040204" pitchFamily="34" charset="0"/>
              </a:rPr>
              <a:t>Arthritis - more </a:t>
            </a:r>
            <a:r>
              <a:rPr lang="en-US" kern="0" dirty="0">
                <a:latin typeface="Tahoma" panose="020B0604030504040204" pitchFamily="34" charset="0"/>
                <a:ea typeface="Tahoma" panose="020B0604030504040204" pitchFamily="34" charset="0"/>
                <a:cs typeface="Tahoma" panose="020B0604030504040204" pitchFamily="34" charset="0"/>
              </a:rPr>
              <a:t>than 100 </a:t>
            </a:r>
            <a:r>
              <a:rPr lang="en-US" kern="0" dirty="0" smtClean="0">
                <a:latin typeface="Tahoma" panose="020B0604030504040204" pitchFamily="34" charset="0"/>
                <a:ea typeface="Tahoma" panose="020B0604030504040204" pitchFamily="34" charset="0"/>
                <a:cs typeface="Tahoma" panose="020B0604030504040204" pitchFamily="34" charset="0"/>
              </a:rPr>
              <a:t>types</a:t>
            </a:r>
          </a:p>
          <a:p>
            <a:r>
              <a:rPr lang="en-US" kern="0" dirty="0" smtClean="0">
                <a:latin typeface="Tahoma" panose="020B0604030504040204" pitchFamily="34" charset="0"/>
                <a:ea typeface="Tahoma" panose="020B0604030504040204" pitchFamily="34" charset="0"/>
                <a:cs typeface="Tahoma" panose="020B0604030504040204" pitchFamily="34" charset="0"/>
              </a:rPr>
              <a:t>Commonly occurs with other chronic conditions</a:t>
            </a:r>
          </a:p>
          <a:p>
            <a:pPr lvl="1"/>
            <a:r>
              <a:rPr lang="en-US" kern="0" dirty="0" smtClean="0">
                <a:latin typeface="Tahoma" panose="020B0604030504040204" pitchFamily="34" charset="0"/>
                <a:ea typeface="Tahoma" panose="020B0604030504040204" pitchFamily="34" charset="0"/>
                <a:cs typeface="Tahoma" panose="020B0604030504040204" pitchFamily="34" charset="0"/>
              </a:rPr>
              <a:t>Diabetes</a:t>
            </a:r>
          </a:p>
          <a:p>
            <a:pPr lvl="1"/>
            <a:r>
              <a:rPr lang="en-US" kern="0" dirty="0" smtClean="0">
                <a:latin typeface="Tahoma" panose="020B0604030504040204" pitchFamily="34" charset="0"/>
                <a:ea typeface="Tahoma" panose="020B0604030504040204" pitchFamily="34" charset="0"/>
                <a:cs typeface="Tahoma" panose="020B0604030504040204" pitchFamily="34" charset="0"/>
              </a:rPr>
              <a:t>Heart disease</a:t>
            </a:r>
          </a:p>
          <a:p>
            <a:pPr lvl="1"/>
            <a:r>
              <a:rPr lang="en-US" kern="0" dirty="0" smtClean="0">
                <a:latin typeface="Tahoma" panose="020B0604030504040204" pitchFamily="34" charset="0"/>
                <a:ea typeface="Tahoma" panose="020B0604030504040204" pitchFamily="34" charset="0"/>
                <a:cs typeface="Tahoma" panose="020B0604030504040204" pitchFamily="34" charset="0"/>
              </a:rPr>
              <a:t>Obesity </a:t>
            </a:r>
            <a:endParaRPr lang="en-US" kern="0" dirty="0">
              <a:latin typeface="Tahoma" panose="020B0604030504040204" pitchFamily="34" charset="0"/>
              <a:ea typeface="Tahoma" panose="020B0604030504040204" pitchFamily="34" charset="0"/>
              <a:cs typeface="Tahoma" panose="020B0604030504040204" pitchFamily="34" charset="0"/>
            </a:endParaRPr>
          </a:p>
          <a:p>
            <a:endParaRPr lang="en-US" kern="0" dirty="0">
              <a:latin typeface="Tahoma" panose="020B0604030504040204" pitchFamily="34" charset="0"/>
              <a:ea typeface="Tahoma" panose="020B0604030504040204" pitchFamily="34" charset="0"/>
              <a:cs typeface="Tahoma" panose="020B0604030504040204" pitchFamily="34" charset="0"/>
            </a:endParaRPr>
          </a:p>
          <a:p>
            <a:r>
              <a:rPr lang="en-US" kern="0" dirty="0">
                <a:latin typeface="Tahoma" panose="020B0604030504040204" pitchFamily="34" charset="0"/>
                <a:ea typeface="Tahoma" panose="020B0604030504040204" pitchFamily="34" charset="0"/>
                <a:cs typeface="Tahoma" panose="020B0604030504040204" pitchFamily="34" charset="0"/>
              </a:rPr>
              <a:t>Osteoporosis is </a:t>
            </a:r>
            <a:r>
              <a:rPr lang="en-US" kern="0" dirty="0" smtClean="0">
                <a:latin typeface="Tahoma" panose="020B0604030504040204" pitchFamily="34" charset="0"/>
                <a:ea typeface="Tahoma" panose="020B0604030504040204" pitchFamily="34" charset="0"/>
                <a:cs typeface="Tahoma" panose="020B0604030504040204" pitchFamily="34" charset="0"/>
              </a:rPr>
              <a:t>marked </a:t>
            </a:r>
            <a:r>
              <a:rPr lang="en-US" kern="0" dirty="0">
                <a:latin typeface="Tahoma" panose="020B0604030504040204" pitchFamily="34" charset="0"/>
                <a:ea typeface="Tahoma" panose="020B0604030504040204" pitchFamily="34" charset="0"/>
                <a:cs typeface="Tahoma" panose="020B0604030504040204" pitchFamily="34" charset="0"/>
              </a:rPr>
              <a:t>by </a:t>
            </a:r>
            <a:r>
              <a:rPr lang="en-US" kern="0" dirty="0" smtClean="0">
                <a:latin typeface="Tahoma" panose="020B0604030504040204" pitchFamily="34" charset="0"/>
                <a:ea typeface="Tahoma" panose="020B0604030504040204" pitchFamily="34" charset="0"/>
                <a:cs typeface="Tahoma" panose="020B0604030504040204" pitchFamily="34" charset="0"/>
              </a:rPr>
              <a:t>low bone mass and a reduction </a:t>
            </a:r>
            <a:r>
              <a:rPr lang="en-US" kern="0" dirty="0">
                <a:latin typeface="Tahoma" panose="020B0604030504040204" pitchFamily="34" charset="0"/>
                <a:ea typeface="Tahoma" panose="020B0604030504040204" pitchFamily="34" charset="0"/>
                <a:cs typeface="Tahoma" panose="020B0604030504040204" pitchFamily="34" charset="0"/>
              </a:rPr>
              <a:t>in bone </a:t>
            </a:r>
            <a:r>
              <a:rPr lang="en-US" kern="0" dirty="0" smtClean="0">
                <a:latin typeface="Tahoma" panose="020B0604030504040204" pitchFamily="34" charset="0"/>
                <a:ea typeface="Tahoma" panose="020B0604030504040204" pitchFamily="34" charset="0"/>
                <a:cs typeface="Tahoma" panose="020B0604030504040204" pitchFamily="34" charset="0"/>
              </a:rPr>
              <a:t>strength</a:t>
            </a:r>
          </a:p>
          <a:p>
            <a:pPr lvl="1"/>
            <a:r>
              <a:rPr lang="en-US" kern="0" dirty="0">
                <a:latin typeface="Tahoma" panose="020B0604030504040204" pitchFamily="34" charset="0"/>
                <a:ea typeface="Tahoma" panose="020B0604030504040204" pitchFamily="34" charset="0"/>
                <a:cs typeface="Tahoma" panose="020B0604030504040204" pitchFamily="34" charset="0"/>
              </a:rPr>
              <a:t>I</a:t>
            </a:r>
            <a:r>
              <a:rPr lang="en-US" kern="0" dirty="0" smtClean="0">
                <a:latin typeface="Tahoma" panose="020B0604030504040204" pitchFamily="34" charset="0"/>
                <a:ea typeface="Tahoma" panose="020B0604030504040204" pitchFamily="34" charset="0"/>
                <a:cs typeface="Tahoma" panose="020B0604030504040204" pitchFamily="34" charset="0"/>
              </a:rPr>
              <a:t>ncreased </a:t>
            </a:r>
            <a:r>
              <a:rPr lang="en-US" kern="0" dirty="0">
                <a:latin typeface="Tahoma" panose="020B0604030504040204" pitchFamily="34" charset="0"/>
                <a:ea typeface="Tahoma" panose="020B0604030504040204" pitchFamily="34" charset="0"/>
                <a:cs typeface="Tahoma" panose="020B0604030504040204" pitchFamily="34" charset="0"/>
              </a:rPr>
              <a:t>risk </a:t>
            </a:r>
            <a:r>
              <a:rPr lang="en-US" kern="0" dirty="0" smtClean="0">
                <a:latin typeface="Tahoma" panose="020B0604030504040204" pitchFamily="34" charset="0"/>
                <a:ea typeface="Tahoma" panose="020B0604030504040204" pitchFamily="34" charset="0"/>
                <a:cs typeface="Tahoma" panose="020B0604030504040204" pitchFamily="34" charset="0"/>
              </a:rPr>
              <a:t>of </a:t>
            </a:r>
            <a:r>
              <a:rPr lang="en-US" kern="0" dirty="0">
                <a:latin typeface="Tahoma" panose="020B0604030504040204" pitchFamily="34" charset="0"/>
                <a:ea typeface="Tahoma" panose="020B0604030504040204" pitchFamily="34" charset="0"/>
                <a:cs typeface="Tahoma" panose="020B0604030504040204" pitchFamily="34" charset="0"/>
              </a:rPr>
              <a:t>broken </a:t>
            </a:r>
            <a:r>
              <a:rPr lang="en-US" kern="0" dirty="0" smtClean="0">
                <a:latin typeface="Tahoma" panose="020B0604030504040204" pitchFamily="34" charset="0"/>
                <a:ea typeface="Tahoma" panose="020B0604030504040204" pitchFamily="34" charset="0"/>
                <a:cs typeface="Tahoma" panose="020B0604030504040204" pitchFamily="34" charset="0"/>
              </a:rPr>
              <a:t>bones</a:t>
            </a:r>
            <a:endParaRPr lang="en-US" kern="0" dirty="0">
              <a:latin typeface="Tahoma" panose="020B0604030504040204" pitchFamily="34" charset="0"/>
              <a:ea typeface="Tahoma" panose="020B0604030504040204" pitchFamily="34" charset="0"/>
              <a:cs typeface="Tahoma" panose="020B0604030504040204" pitchFamily="34" charset="0"/>
            </a:endParaRPr>
          </a:p>
          <a:p>
            <a:endParaRPr lang="en-US" kern="0" dirty="0">
              <a:latin typeface="Tahoma" panose="020B0604030504040204" pitchFamily="34" charset="0"/>
              <a:ea typeface="Tahoma" panose="020B0604030504040204" pitchFamily="34" charset="0"/>
              <a:cs typeface="Tahoma" panose="020B0604030504040204" pitchFamily="34" charset="0"/>
            </a:endParaRPr>
          </a:p>
          <a:p>
            <a:r>
              <a:rPr lang="en-US" kern="0" dirty="0">
                <a:latin typeface="Tahoma" panose="020B0604030504040204" pitchFamily="34" charset="0"/>
                <a:ea typeface="Tahoma" panose="020B0604030504040204" pitchFamily="34" charset="0"/>
                <a:cs typeface="Tahoma" panose="020B0604030504040204" pitchFamily="34" charset="0"/>
              </a:rPr>
              <a:t>Chronic back pain </a:t>
            </a:r>
          </a:p>
          <a:p>
            <a:pPr lvl="1"/>
            <a:r>
              <a:rPr lang="en-US" kern="0" dirty="0" smtClean="0">
                <a:latin typeface="Tahoma" panose="020B0604030504040204" pitchFamily="34" charset="0"/>
                <a:ea typeface="Tahoma" panose="020B0604030504040204" pitchFamily="34" charset="0"/>
                <a:cs typeface="Tahoma" panose="020B0604030504040204" pitchFamily="34" charset="0"/>
              </a:rPr>
              <a:t>Lasts </a:t>
            </a:r>
            <a:r>
              <a:rPr lang="en-US" kern="0" dirty="0">
                <a:latin typeface="Tahoma" panose="020B0604030504040204" pitchFamily="34" charset="0"/>
                <a:ea typeface="Tahoma" panose="020B0604030504040204" pitchFamily="34" charset="0"/>
                <a:cs typeface="Tahoma" panose="020B0604030504040204" pitchFamily="34" charset="0"/>
              </a:rPr>
              <a:t>for more than three months</a:t>
            </a:r>
          </a:p>
          <a:p>
            <a:pPr lvl="1"/>
            <a:r>
              <a:rPr lang="en-US" kern="0" dirty="0">
                <a:latin typeface="Tahoma" panose="020B0604030504040204" pitchFamily="34" charset="0"/>
                <a:ea typeface="Tahoma" panose="020B0604030504040204" pitchFamily="34" charset="0"/>
                <a:cs typeface="Tahoma" panose="020B0604030504040204" pitchFamily="34" charset="0"/>
              </a:rPr>
              <a:t>C</a:t>
            </a:r>
            <a:r>
              <a:rPr lang="en-US" kern="0" dirty="0" smtClean="0">
                <a:latin typeface="Tahoma" panose="020B0604030504040204" pitchFamily="34" charset="0"/>
                <a:ea typeface="Tahoma" panose="020B0604030504040204" pitchFamily="34" charset="0"/>
                <a:cs typeface="Tahoma" panose="020B0604030504040204" pitchFamily="34" charset="0"/>
              </a:rPr>
              <a:t>an </a:t>
            </a:r>
            <a:r>
              <a:rPr lang="en-US" kern="0" dirty="0">
                <a:latin typeface="Tahoma" panose="020B0604030504040204" pitchFamily="34" charset="0"/>
                <a:ea typeface="Tahoma" panose="020B0604030504040204" pitchFamily="34" charset="0"/>
                <a:cs typeface="Tahoma" panose="020B0604030504040204" pitchFamily="34" charset="0"/>
              </a:rPr>
              <a:t>become progressively worse and reoccur </a:t>
            </a:r>
          </a:p>
          <a:p>
            <a:pPr lvl="1"/>
            <a:r>
              <a:rPr lang="en-US" kern="0" dirty="0">
                <a:latin typeface="Tahoma" panose="020B0604030504040204" pitchFamily="34" charset="0"/>
                <a:ea typeface="Tahoma" panose="020B0604030504040204" pitchFamily="34" charset="0"/>
                <a:cs typeface="Tahoma" panose="020B0604030504040204" pitchFamily="34" charset="0"/>
              </a:rPr>
              <a:t>O</a:t>
            </a:r>
            <a:r>
              <a:rPr lang="en-US" kern="0" dirty="0" smtClean="0">
                <a:latin typeface="Tahoma" panose="020B0604030504040204" pitchFamily="34" charset="0"/>
                <a:ea typeface="Tahoma" panose="020B0604030504040204" pitchFamily="34" charset="0"/>
                <a:cs typeface="Tahoma" panose="020B0604030504040204" pitchFamily="34" charset="0"/>
              </a:rPr>
              <a:t>utlasts </a:t>
            </a:r>
            <a:r>
              <a:rPr lang="en-US" kern="0" dirty="0">
                <a:latin typeface="Tahoma" panose="020B0604030504040204" pitchFamily="34" charset="0"/>
                <a:ea typeface="Tahoma" panose="020B0604030504040204" pitchFamily="34" charset="0"/>
                <a:cs typeface="Tahoma" panose="020B0604030504040204" pitchFamily="34" charset="0"/>
              </a:rPr>
              <a:t>the usual healing process</a:t>
            </a:r>
          </a:p>
          <a:p>
            <a:pPr marL="457200" lvl="1" indent="0">
              <a:buNone/>
            </a:pPr>
            <a:endParaRPr lang="en-US" dirty="0"/>
          </a:p>
        </p:txBody>
      </p:sp>
      <p:sp>
        <p:nvSpPr>
          <p:cNvPr id="5" name="Title 4"/>
          <p:cNvSpPr>
            <a:spLocks noGrp="1"/>
          </p:cNvSpPr>
          <p:nvPr>
            <p:ph type="title"/>
          </p:nvPr>
        </p:nvSpPr>
        <p:spPr>
          <a:xfrm>
            <a:off x="749510" y="131762"/>
            <a:ext cx="6552990" cy="797628"/>
          </a:xfrm>
        </p:spPr>
        <p:txBody>
          <a:bodyPr/>
          <a:lstStyle/>
          <a:p>
            <a:r>
              <a:rPr lang="en-US" b="1" dirty="0" smtClean="0"/>
              <a:t>Arthritis, Osteoporosis, and Chronic Back Conditions  </a:t>
            </a:r>
            <a:endParaRPr lang="en-US" b="1" dirty="0"/>
          </a:p>
        </p:txBody>
      </p:sp>
      <p:sp>
        <p:nvSpPr>
          <p:cNvPr id="7" name="Text Placeholder 4"/>
          <p:cNvSpPr txBox="1">
            <a:spLocks/>
          </p:cNvSpPr>
          <p:nvPr/>
        </p:nvSpPr>
        <p:spPr>
          <a:xfrm>
            <a:off x="371268" y="5789676"/>
            <a:ext cx="8174880" cy="1082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SOURCE: </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https://www.healthypeople.gov/2020/topics-objectives/topic/Arthritis-Osteoporosis-and-Chronic-Back-Conditions</a:t>
            </a:r>
          </a:p>
        </p:txBody>
      </p:sp>
      <p:pic>
        <p:nvPicPr>
          <p:cNvPr id="8" name="Picture 7" descr="x-ray image of a knee joint "/>
          <p:cNvPicPr>
            <a:picLocks noChangeAspect="1"/>
          </p:cNvPicPr>
          <p:nvPr/>
        </p:nvPicPr>
        <p:blipFill>
          <a:blip r:embed="rId3"/>
          <a:stretch>
            <a:fillRect/>
          </a:stretch>
        </p:blipFill>
        <p:spPr>
          <a:xfrm>
            <a:off x="6690678" y="1572768"/>
            <a:ext cx="1962150" cy="1428750"/>
          </a:xfrm>
          <a:prstGeom prst="rect">
            <a:avLst/>
          </a:prstGeom>
        </p:spPr>
      </p:pic>
    </p:spTree>
    <p:extLst>
      <p:ext uri="{BB962C8B-B14F-4D97-AF65-F5344CB8AC3E}">
        <p14:creationId xmlns:p14="http://schemas.microsoft.com/office/powerpoint/2010/main" val="405333679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749510" y="284812"/>
            <a:ext cx="6019486" cy="839449"/>
          </a:xfrm>
        </p:spPr>
        <p:txBody>
          <a:bodyPr>
            <a:normAutofit fontScale="90000"/>
          </a:bodyPr>
          <a:lstStyle/>
          <a:p>
            <a:pPr algn="ctr" eaLnBrk="1" hangingPunct="1"/>
            <a:r>
              <a:rPr lang="en-US" sz="3600" dirty="0">
                <a:latin typeface="+mj-lt"/>
              </a:rPr>
              <a:t>CDC Arthritis Program</a:t>
            </a:r>
            <a:r>
              <a:rPr lang="en-US" sz="2000" dirty="0">
                <a:latin typeface="+mj-lt"/>
              </a:rPr>
              <a:t/>
            </a:r>
            <a:br>
              <a:rPr lang="en-US" sz="2000" dirty="0">
                <a:latin typeface="+mj-lt"/>
              </a:rPr>
            </a:br>
            <a:endParaRPr lang="en-US" sz="2000" dirty="0">
              <a:solidFill>
                <a:srgbClr val="FFC000"/>
              </a:solidFill>
              <a:latin typeface="+mj-lt"/>
            </a:endParaRPr>
          </a:p>
        </p:txBody>
      </p:sp>
      <p:sp>
        <p:nvSpPr>
          <p:cNvPr id="2" name="Rectangle 1"/>
          <p:cNvSpPr/>
          <p:nvPr/>
        </p:nvSpPr>
        <p:spPr>
          <a:xfrm>
            <a:off x="1450599" y="1370563"/>
            <a:ext cx="5408724" cy="492443"/>
          </a:xfrm>
          <a:prstGeom prst="rect">
            <a:avLst/>
          </a:prstGeom>
        </p:spPr>
        <p:txBody>
          <a:bodyPr wrap="none">
            <a:spAutoFit/>
          </a:bodyPr>
          <a:lstStyle/>
          <a:p>
            <a:pPr algn="ctr"/>
            <a:r>
              <a:rPr lang="en-US" sz="2600" dirty="0">
                <a:solidFill>
                  <a:prstClr val="black"/>
                </a:solidFill>
                <a:ea typeface="Verdana" panose="020B0604030504040204" pitchFamily="34" charset="0"/>
                <a:cs typeface="Verdana" panose="020B0604030504040204" pitchFamily="34" charset="0"/>
              </a:rPr>
              <a:t>Menu of Evidence-Based Interventions</a:t>
            </a:r>
          </a:p>
        </p:txBody>
      </p:sp>
      <p:sp>
        <p:nvSpPr>
          <p:cNvPr id="10" name="Rectangle 9"/>
          <p:cNvSpPr/>
          <p:nvPr/>
        </p:nvSpPr>
        <p:spPr>
          <a:xfrm>
            <a:off x="116360" y="2171246"/>
            <a:ext cx="3706761" cy="430887"/>
          </a:xfrm>
          <a:prstGeom prst="rect">
            <a:avLst/>
          </a:prstGeom>
        </p:spPr>
        <p:txBody>
          <a:bodyPr wrap="square">
            <a:spAutoFit/>
          </a:bodyPr>
          <a:lstStyle/>
          <a:p>
            <a:r>
              <a:rPr lang="en-US" sz="2200" dirty="0">
                <a:solidFill>
                  <a:prstClr val="black"/>
                </a:solidFill>
              </a:rPr>
              <a:t>Self Management Education</a:t>
            </a:r>
          </a:p>
        </p:txBody>
      </p:sp>
      <p:sp>
        <p:nvSpPr>
          <p:cNvPr id="11" name="Rectangle 4"/>
          <p:cNvSpPr txBox="1">
            <a:spLocks noChangeArrowheads="1"/>
          </p:cNvSpPr>
          <p:nvPr/>
        </p:nvSpPr>
        <p:spPr>
          <a:xfrm>
            <a:off x="116360" y="2608206"/>
            <a:ext cx="4038600" cy="376979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092353"/>
                </a:solidFill>
              </a:rPr>
              <a:t>Arthritis Self Management Program (English &amp; Spanish) (ASMP)</a:t>
            </a:r>
          </a:p>
          <a:p>
            <a:r>
              <a:rPr lang="en-US" sz="2000" dirty="0">
                <a:solidFill>
                  <a:srgbClr val="092353"/>
                </a:solidFill>
              </a:rPr>
              <a:t>Chronic Disease Self -Management Program (CDSMP)</a:t>
            </a:r>
          </a:p>
          <a:p>
            <a:pPr marL="0" indent="0">
              <a:buFont typeface="Arial"/>
              <a:buNone/>
            </a:pPr>
            <a:r>
              <a:rPr lang="en-US" sz="2000" dirty="0">
                <a:solidFill>
                  <a:srgbClr val="092353"/>
                </a:solidFill>
              </a:rPr>
              <a:t>      (English &amp; Spanish)</a:t>
            </a:r>
          </a:p>
        </p:txBody>
      </p:sp>
      <p:sp>
        <p:nvSpPr>
          <p:cNvPr id="12" name="Rectangle 5"/>
          <p:cNvSpPr txBox="1">
            <a:spLocks noChangeArrowheads="1"/>
          </p:cNvSpPr>
          <p:nvPr/>
        </p:nvSpPr>
        <p:spPr>
          <a:xfrm>
            <a:off x="5421676" y="2114138"/>
            <a:ext cx="4114800" cy="44958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itchFamily="2" charset="2"/>
              <a:buNone/>
            </a:pPr>
            <a:r>
              <a:rPr lang="en-US" sz="2200" smtClean="0">
                <a:solidFill>
                  <a:prstClr val="black"/>
                </a:solidFill>
              </a:rPr>
              <a:t>Physical Activity</a:t>
            </a:r>
          </a:p>
          <a:p>
            <a:r>
              <a:rPr lang="en-US" sz="2000" smtClean="0">
                <a:solidFill>
                  <a:srgbClr val="092353"/>
                </a:solidFill>
              </a:rPr>
              <a:t>Fit &amp; Strong!</a:t>
            </a:r>
          </a:p>
          <a:p>
            <a:r>
              <a:rPr lang="en-US" sz="2000" smtClean="0">
                <a:solidFill>
                  <a:srgbClr val="092353"/>
                </a:solidFill>
              </a:rPr>
              <a:t>Active Living Every Day</a:t>
            </a:r>
          </a:p>
          <a:p>
            <a:r>
              <a:rPr lang="en-US" sz="2000" smtClean="0">
                <a:solidFill>
                  <a:srgbClr val="092353"/>
                </a:solidFill>
              </a:rPr>
              <a:t>EnhanceFitness (EF)</a:t>
            </a:r>
          </a:p>
          <a:p>
            <a:r>
              <a:rPr lang="en-US" sz="2000" smtClean="0">
                <a:solidFill>
                  <a:srgbClr val="092353"/>
                </a:solidFill>
              </a:rPr>
              <a:t>Walk with Ease (WWE)</a:t>
            </a:r>
            <a:endParaRPr lang="en-US" sz="2000" dirty="0">
              <a:solidFill>
                <a:srgbClr val="092353"/>
              </a:solidFill>
            </a:endParaRPr>
          </a:p>
        </p:txBody>
      </p:sp>
      <p:sp>
        <p:nvSpPr>
          <p:cNvPr id="13" name="TextBox 12"/>
          <p:cNvSpPr txBox="1"/>
          <p:nvPr/>
        </p:nvSpPr>
        <p:spPr>
          <a:xfrm>
            <a:off x="1969740" y="4741050"/>
            <a:ext cx="5209760" cy="1046440"/>
          </a:xfrm>
          <a:prstGeom prst="rect">
            <a:avLst/>
          </a:prstGeom>
          <a:noFill/>
        </p:spPr>
        <p:txBody>
          <a:bodyPr wrap="none" rtlCol="0">
            <a:spAutoFit/>
          </a:bodyPr>
          <a:lstStyle/>
          <a:p>
            <a:r>
              <a:rPr lang="en-US" sz="2200" dirty="0">
                <a:solidFill>
                  <a:prstClr val="black"/>
                </a:solidFill>
              </a:rPr>
              <a:t>Communication Campaign</a:t>
            </a:r>
          </a:p>
          <a:p>
            <a:pPr marL="342900" indent="-342900">
              <a:buFont typeface="Arial" panose="020B0604020202020204" pitchFamily="34" charset="0"/>
              <a:buChar char="•"/>
            </a:pPr>
            <a:r>
              <a:rPr lang="en-US" sz="2000" dirty="0">
                <a:solidFill>
                  <a:srgbClr val="092353"/>
                </a:solidFill>
              </a:rPr>
              <a:t>Physical Activity. The Arthritis Pain Reliever</a:t>
            </a:r>
          </a:p>
          <a:p>
            <a:pPr marL="342900" indent="-342900">
              <a:buFont typeface="Arial" panose="020B0604020202020204" pitchFamily="34" charset="0"/>
              <a:buChar char="•"/>
            </a:pPr>
            <a:r>
              <a:rPr lang="en-US" sz="2000" dirty="0">
                <a:solidFill>
                  <a:srgbClr val="092353"/>
                </a:solidFill>
              </a:rPr>
              <a:t>Buenos Dias, Arthritis </a:t>
            </a:r>
          </a:p>
        </p:txBody>
      </p:sp>
      <p:sp>
        <p:nvSpPr>
          <p:cNvPr id="3" name="Rectangle 2"/>
          <p:cNvSpPr/>
          <p:nvPr/>
        </p:nvSpPr>
        <p:spPr>
          <a:xfrm>
            <a:off x="8664382" y="6498350"/>
            <a:ext cx="412292" cy="307777"/>
          </a:xfrm>
          <a:prstGeom prst="rect">
            <a:avLst/>
          </a:prstGeom>
        </p:spPr>
        <p:txBody>
          <a:bodyPr wrap="none">
            <a:spAutoFit/>
          </a:bodyPr>
          <a:lstStyle/>
          <a:p>
            <a:r>
              <a:rPr lang="en-US" sz="1400" dirty="0" smtClean="0">
                <a:solidFill>
                  <a:prstClr val="black"/>
                </a:solidFill>
                <a:latin typeface="Verdana"/>
                <a:cs typeface="Verdana"/>
              </a:rPr>
              <a:t>80</a:t>
            </a:r>
            <a:endParaRPr lang="en-US" sz="1400" dirty="0"/>
          </a:p>
        </p:txBody>
      </p:sp>
    </p:spTree>
    <p:extLst>
      <p:ext uri="{BB962C8B-B14F-4D97-AF65-F5344CB8AC3E}">
        <p14:creationId xmlns:p14="http://schemas.microsoft.com/office/powerpoint/2010/main" val="330717078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05" name="Rectangle 151"/>
          <p:cNvSpPr>
            <a:spLocks noGrp="1" noChangeArrowheads="1"/>
          </p:cNvSpPr>
          <p:nvPr>
            <p:ph type="title"/>
          </p:nvPr>
        </p:nvSpPr>
        <p:spPr>
          <a:xfrm>
            <a:off x="-144463" y="84932"/>
            <a:ext cx="9144000" cy="979487"/>
          </a:xfrm>
          <a:noFill/>
        </p:spPr>
        <p:txBody>
          <a:bodyPr/>
          <a:lstStyle/>
          <a:p>
            <a:pPr eaLnBrk="1" hangingPunct="1">
              <a:lnSpc>
                <a:spcPct val="95000"/>
              </a:lnSpc>
            </a:pPr>
            <a:r>
              <a:rPr lang="en-US" sz="3200" dirty="0">
                <a:solidFill>
                  <a:schemeClr val="bg1"/>
                </a:solidFill>
                <a:ea typeface="Verdana" panose="020B0604030504040204" pitchFamily="34" charset="0"/>
                <a:cs typeface="Verdana" panose="020B0604030504040204" pitchFamily="34" charset="0"/>
              </a:rPr>
              <a:t>State &amp; National Arthritis Program </a:t>
            </a:r>
            <a:br>
              <a:rPr lang="en-US" sz="3200" dirty="0">
                <a:solidFill>
                  <a:schemeClr val="bg1"/>
                </a:solidFill>
                <a:ea typeface="Verdana" panose="020B0604030504040204" pitchFamily="34" charset="0"/>
                <a:cs typeface="Verdana" panose="020B0604030504040204" pitchFamily="34" charset="0"/>
              </a:rPr>
            </a:br>
            <a:r>
              <a:rPr lang="en-US" sz="3200" dirty="0">
                <a:solidFill>
                  <a:schemeClr val="bg1"/>
                </a:solidFill>
                <a:ea typeface="Verdana" panose="020B0604030504040204" pitchFamily="34" charset="0"/>
                <a:cs typeface="Verdana" panose="020B0604030504040204" pitchFamily="34" charset="0"/>
              </a:rPr>
              <a:t>Impact as of 2016</a:t>
            </a:r>
          </a:p>
        </p:txBody>
      </p:sp>
      <p:pic>
        <p:nvPicPr>
          <p:cNvPr id="1028" name="Picture 4" descr="Map showing State and National Arthritis Program imact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05" y="1111249"/>
            <a:ext cx="9084495" cy="487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descr="CDC National Center for Chronic Disease Prvention and Health Promotion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3974" y="5984370"/>
            <a:ext cx="3981451" cy="569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46123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8"/>
          </p:nvPr>
        </p:nvSpPr>
        <p:spPr/>
        <p:txBody>
          <a:bodyPr/>
          <a:lstStyle/>
          <a:p>
            <a:fld id="{7391EDBC-5481-E248-9D04-B6CCC7FAB9E3}" type="slidenum">
              <a:rPr lang="en-US" smtClean="0">
                <a:solidFill>
                  <a:prstClr val="black"/>
                </a:solidFill>
              </a:rPr>
              <a:pPr/>
              <a:t>82</a:t>
            </a:fld>
            <a:endParaRPr lang="en-US" dirty="0">
              <a:solidFill>
                <a:prstClr val="black"/>
              </a:solidFill>
            </a:endParaRPr>
          </a:p>
        </p:txBody>
      </p:sp>
      <p:sp>
        <p:nvSpPr>
          <p:cNvPr id="2" name="Title 1"/>
          <p:cNvSpPr>
            <a:spLocks noGrp="1"/>
          </p:cNvSpPr>
          <p:nvPr>
            <p:ph type="title"/>
          </p:nvPr>
        </p:nvSpPr>
        <p:spPr>
          <a:xfrm>
            <a:off x="1043800" y="168931"/>
            <a:ext cx="6019486" cy="797628"/>
          </a:xfrm>
        </p:spPr>
        <p:txBody>
          <a:bodyPr/>
          <a:lstStyle/>
          <a:p>
            <a:pPr algn="ctr"/>
            <a:r>
              <a:rPr lang="en-US" sz="3200" dirty="0">
                <a:latin typeface="+mj-lt"/>
              </a:rPr>
              <a:t>CDC State Arthritis Program</a:t>
            </a:r>
            <a:br>
              <a:rPr lang="en-US" sz="3200" dirty="0">
                <a:latin typeface="+mj-lt"/>
              </a:rPr>
            </a:br>
            <a:r>
              <a:rPr lang="en-US" sz="3200" dirty="0">
                <a:latin typeface="+mj-lt"/>
              </a:rPr>
              <a:t>2012-2017</a:t>
            </a:r>
          </a:p>
        </p:txBody>
      </p:sp>
      <p:sp>
        <p:nvSpPr>
          <p:cNvPr id="10" name="Content Placeholder 2"/>
          <p:cNvSpPr txBox="1">
            <a:spLocks/>
          </p:cNvSpPr>
          <p:nvPr/>
        </p:nvSpPr>
        <p:spPr>
          <a:xfrm>
            <a:off x="228600" y="1528997"/>
            <a:ext cx="7924800" cy="43434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600" dirty="0">
                <a:solidFill>
                  <a:prstClr val="black"/>
                </a:solidFill>
              </a:rPr>
              <a:t>12 Funded State Arthritis Programs </a:t>
            </a:r>
          </a:p>
          <a:p>
            <a:pPr lvl="1"/>
            <a:r>
              <a:rPr lang="en-US" sz="2400" dirty="0">
                <a:solidFill>
                  <a:srgbClr val="092353"/>
                </a:solidFill>
              </a:rPr>
              <a:t>Average Funding  ~ $420k</a:t>
            </a:r>
            <a:endParaRPr lang="en-US" sz="2600" dirty="0">
              <a:solidFill>
                <a:srgbClr val="092353"/>
              </a:solidFill>
            </a:endParaRPr>
          </a:p>
          <a:p>
            <a:pPr marL="0" indent="0">
              <a:buFont typeface="Arial"/>
              <a:buNone/>
            </a:pPr>
            <a:r>
              <a:rPr lang="en-US" sz="2600" dirty="0">
                <a:solidFill>
                  <a:prstClr val="black"/>
                </a:solidFill>
              </a:rPr>
              <a:t>Evolving Strategic Approach</a:t>
            </a:r>
          </a:p>
          <a:p>
            <a:pPr lvl="1">
              <a:buFont typeface="Wingdings" panose="05000000000000000000" pitchFamily="2" charset="2"/>
              <a:buChar char="§"/>
            </a:pPr>
            <a:r>
              <a:rPr lang="en-US" sz="2400" dirty="0">
                <a:solidFill>
                  <a:srgbClr val="092353"/>
                </a:solidFill>
              </a:rPr>
              <a:t>Focus on dissemination of packaged PA &amp; SME interventions</a:t>
            </a:r>
          </a:p>
          <a:p>
            <a:pPr lvl="1">
              <a:buFont typeface="Wingdings" panose="05000000000000000000" pitchFamily="2" charset="2"/>
              <a:buChar char="§"/>
            </a:pPr>
            <a:r>
              <a:rPr lang="en-US" sz="2400" dirty="0">
                <a:solidFill>
                  <a:srgbClr val="092353"/>
                </a:solidFill>
              </a:rPr>
              <a:t>Embed interventions in delivery systems</a:t>
            </a:r>
          </a:p>
          <a:p>
            <a:pPr lvl="1">
              <a:buFont typeface="Wingdings" panose="05000000000000000000" pitchFamily="2" charset="2"/>
              <a:buChar char="§"/>
            </a:pPr>
            <a:r>
              <a:rPr lang="en-US" sz="2400" dirty="0">
                <a:solidFill>
                  <a:srgbClr val="092353"/>
                </a:solidFill>
              </a:rPr>
              <a:t>Emphasis on “reach” numbers</a:t>
            </a:r>
          </a:p>
          <a:p>
            <a:pPr lvl="1">
              <a:buFont typeface="Wingdings" panose="05000000000000000000" pitchFamily="2" charset="2"/>
              <a:buChar char="§"/>
            </a:pPr>
            <a:r>
              <a:rPr lang="en-US" sz="2400" dirty="0">
                <a:solidFill>
                  <a:srgbClr val="092353"/>
                </a:solidFill>
              </a:rPr>
              <a:t>Expand arthritis-related media coverage</a:t>
            </a:r>
          </a:p>
          <a:p>
            <a:pPr lvl="1">
              <a:buFont typeface="Wingdings" panose="05000000000000000000" pitchFamily="2" charset="2"/>
              <a:buChar char="§"/>
            </a:pPr>
            <a:r>
              <a:rPr lang="en-US" sz="2400" dirty="0">
                <a:solidFill>
                  <a:srgbClr val="092353"/>
                </a:solidFill>
              </a:rPr>
              <a:t>Monitor burden; disseminate data</a:t>
            </a:r>
            <a:endParaRPr lang="en-US" dirty="0">
              <a:solidFill>
                <a:srgbClr val="092353"/>
              </a:solidFill>
            </a:endParaRPr>
          </a:p>
          <a:p>
            <a:pPr marL="3657600" lvl="8" indent="0">
              <a:buFont typeface="Arial"/>
              <a:buNone/>
            </a:pPr>
            <a:endParaRPr lang="en-US" dirty="0">
              <a:solidFill>
                <a:srgbClr val="092353"/>
              </a:solidFill>
            </a:endParaRPr>
          </a:p>
          <a:p>
            <a:pPr marL="0" indent="0">
              <a:buFont typeface="Arial"/>
              <a:buNone/>
            </a:pPr>
            <a:endParaRPr lang="en-US" dirty="0">
              <a:solidFill>
                <a:srgbClr val="092353"/>
              </a:solidFill>
            </a:endParaRPr>
          </a:p>
        </p:txBody>
      </p:sp>
    </p:spTree>
    <p:extLst>
      <p:ext uri="{BB962C8B-B14F-4D97-AF65-F5344CB8AC3E}">
        <p14:creationId xmlns:p14="http://schemas.microsoft.com/office/powerpoint/2010/main" val="89205949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5634" y="131762"/>
            <a:ext cx="6019486" cy="797628"/>
          </a:xfrm>
        </p:spPr>
        <p:txBody>
          <a:bodyPr/>
          <a:lstStyle/>
          <a:p>
            <a:pPr algn="ctr"/>
            <a:r>
              <a:rPr lang="en-US" sz="3200" dirty="0">
                <a:latin typeface="+mj-lt"/>
              </a:rPr>
              <a:t>State Arthritis Program</a:t>
            </a:r>
          </a:p>
        </p:txBody>
      </p:sp>
      <p:sp>
        <p:nvSpPr>
          <p:cNvPr id="6" name="Title 5"/>
          <p:cNvSpPr txBox="1">
            <a:spLocks/>
          </p:cNvSpPr>
          <p:nvPr/>
        </p:nvSpPr>
        <p:spPr>
          <a:xfrm>
            <a:off x="1455295" y="1136128"/>
            <a:ext cx="6858000" cy="1295400"/>
          </a:xfrm>
          <a:prstGeom prst="rect">
            <a:avLst/>
          </a:prstGeom>
        </p:spPr>
        <p:txBody>
          <a:bodyPr vert="horz" lIns="91440" tIns="45720" rIns="91440" bIns="45720" anchor="ctr" anchorCtr="0"/>
          <a:lstStyle>
            <a:lvl1pPr algn="l" defTabSz="457200" rtl="0" eaLnBrk="1" latinLnBrk="0" hangingPunct="1">
              <a:spcBef>
                <a:spcPct val="0"/>
              </a:spcBef>
              <a:buNone/>
              <a:defRPr sz="2400" kern="1200">
                <a:solidFill>
                  <a:schemeClr val="bg1"/>
                </a:solidFill>
                <a:latin typeface="Verdana" charset="0"/>
                <a:ea typeface="Verdana" charset="0"/>
                <a:cs typeface="Verdana" charset="0"/>
              </a:defRPr>
            </a:lvl1pPr>
          </a:lstStyle>
          <a:p>
            <a:pPr algn="ctr"/>
            <a:r>
              <a:rPr lang="en-US" sz="2600" dirty="0">
                <a:solidFill>
                  <a:prstClr val="black"/>
                </a:solidFill>
                <a:latin typeface="Calibri"/>
              </a:rPr>
              <a:t>Cumulative Reach </a:t>
            </a:r>
            <a:br>
              <a:rPr lang="en-US" sz="2600" dirty="0">
                <a:solidFill>
                  <a:prstClr val="black"/>
                </a:solidFill>
                <a:latin typeface="Calibri"/>
              </a:rPr>
            </a:br>
            <a:r>
              <a:rPr lang="en-US" sz="2600" dirty="0">
                <a:solidFill>
                  <a:prstClr val="black"/>
                </a:solidFill>
                <a:latin typeface="Calibri"/>
              </a:rPr>
              <a:t>By 6-Month Reporting Period (RP)</a:t>
            </a:r>
          </a:p>
        </p:txBody>
      </p:sp>
      <p:pic>
        <p:nvPicPr>
          <p:cNvPr id="3" name="Picture 2" descr="graph: State Arthritis Program Cumulative Reach by 6-Month Reporting Period (July 2012-December 2016). Since the inception of the current state-funded arthritis cooperative agreement in 2012, the 12 CDC-funded state health department programs have reached over 100,000 participants with arthritis-appropriate evidence-based interventions (AAEBIs)."/>
          <p:cNvPicPr>
            <a:picLocks noChangeAspect="1"/>
          </p:cNvPicPr>
          <p:nvPr/>
        </p:nvPicPr>
        <p:blipFill>
          <a:blip r:embed="rId3"/>
          <a:stretch>
            <a:fillRect/>
          </a:stretch>
        </p:blipFill>
        <p:spPr>
          <a:xfrm>
            <a:off x="630594" y="2192599"/>
            <a:ext cx="7882811" cy="3706689"/>
          </a:xfrm>
          <a:prstGeom prst="rect">
            <a:avLst/>
          </a:prstGeom>
        </p:spPr>
      </p:pic>
      <p:sp>
        <p:nvSpPr>
          <p:cNvPr id="2" name="Rectangle 1"/>
          <p:cNvSpPr/>
          <p:nvPr/>
        </p:nvSpPr>
        <p:spPr>
          <a:xfrm>
            <a:off x="8664382" y="6523271"/>
            <a:ext cx="412292" cy="307777"/>
          </a:xfrm>
          <a:prstGeom prst="rect">
            <a:avLst/>
          </a:prstGeom>
        </p:spPr>
        <p:txBody>
          <a:bodyPr wrap="none">
            <a:spAutoFit/>
          </a:bodyPr>
          <a:lstStyle/>
          <a:p>
            <a:r>
              <a:rPr lang="en-US" sz="1400" dirty="0" smtClean="0">
                <a:solidFill>
                  <a:prstClr val="black"/>
                </a:solidFill>
                <a:latin typeface="Verdana"/>
                <a:cs typeface="Verdana"/>
              </a:rPr>
              <a:t>83</a:t>
            </a:r>
            <a:endParaRPr lang="en-US" sz="1400" dirty="0"/>
          </a:p>
        </p:txBody>
      </p:sp>
    </p:spTree>
    <p:extLst>
      <p:ext uri="{BB962C8B-B14F-4D97-AF65-F5344CB8AC3E}">
        <p14:creationId xmlns:p14="http://schemas.microsoft.com/office/powerpoint/2010/main" val="159202743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09297" y="126890"/>
            <a:ext cx="6401134" cy="1013866"/>
          </a:xfrm>
        </p:spPr>
        <p:txBody>
          <a:bodyPr/>
          <a:lstStyle/>
          <a:p>
            <a:pPr algn="ctr"/>
            <a:r>
              <a:rPr lang="en-US" sz="3200" dirty="0">
                <a:latin typeface="+mj-lt"/>
              </a:rPr>
              <a:t>CDC Arthritis Program</a:t>
            </a:r>
            <a:br>
              <a:rPr lang="en-US" sz="3200" dirty="0">
                <a:latin typeface="+mj-lt"/>
              </a:rPr>
            </a:br>
            <a:r>
              <a:rPr lang="en-US" sz="3200" dirty="0">
                <a:latin typeface="+mj-lt"/>
              </a:rPr>
              <a:t>National Programs 2011-2016</a:t>
            </a:r>
          </a:p>
        </p:txBody>
      </p:sp>
      <p:sp>
        <p:nvSpPr>
          <p:cNvPr id="6" name="Rectangle 5"/>
          <p:cNvSpPr txBox="1">
            <a:spLocks noChangeArrowheads="1"/>
          </p:cNvSpPr>
          <p:nvPr/>
        </p:nvSpPr>
        <p:spPr>
          <a:xfrm>
            <a:off x="190499" y="1227945"/>
            <a:ext cx="8818589" cy="571499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itchFamily="2" charset="2"/>
              <a:buNone/>
            </a:pPr>
            <a:r>
              <a:rPr lang="en-US" sz="2800" dirty="0">
                <a:solidFill>
                  <a:prstClr val="black"/>
                </a:solidFill>
                <a:ea typeface="Verdana" panose="020B0604030504040204" pitchFamily="34" charset="0"/>
                <a:cs typeface="Verdana" panose="020B0604030504040204" pitchFamily="34" charset="0"/>
              </a:rPr>
              <a:t>Grantee</a:t>
            </a:r>
          </a:p>
          <a:p>
            <a:pPr>
              <a:buFont typeface="Wingdings" pitchFamily="2" charset="2"/>
              <a:buNone/>
            </a:pPr>
            <a:endParaRPr lang="en-US" sz="2400" dirty="0">
              <a:solidFill>
                <a:prstClr val="black"/>
              </a:solidFill>
              <a:ea typeface="Verdana" panose="020B0604030504040204" pitchFamily="34" charset="0"/>
              <a:cs typeface="Verdana" panose="020B0604030504040204" pitchFamily="34" charset="0"/>
            </a:endParaRPr>
          </a:p>
          <a:p>
            <a:pPr>
              <a:buFont typeface="Arial" panose="020B0604020202020204" pitchFamily="34" charset="0"/>
              <a:buChar char="•"/>
            </a:pPr>
            <a:r>
              <a:rPr lang="en-US" sz="2600" dirty="0">
                <a:solidFill>
                  <a:prstClr val="black"/>
                </a:solidFill>
                <a:ea typeface="Verdana" panose="020B0604030504040204" pitchFamily="34" charset="0"/>
                <a:cs typeface="Verdana" panose="020B0604030504040204" pitchFamily="34" charset="0"/>
              </a:rPr>
              <a:t>Arthritis Foundation (AF)</a:t>
            </a:r>
          </a:p>
          <a:p>
            <a:pPr lvl="1">
              <a:buFont typeface="Wingdings" panose="05000000000000000000" pitchFamily="2" charset="2"/>
              <a:buChar char="§"/>
            </a:pPr>
            <a:r>
              <a:rPr lang="en-US" sz="2000" dirty="0">
                <a:solidFill>
                  <a:srgbClr val="295381"/>
                </a:solidFill>
                <a:ea typeface="Verdana" panose="020B0604030504040204" pitchFamily="34" charset="0"/>
                <a:cs typeface="Verdana" panose="020B0604030504040204" pitchFamily="34" charset="0"/>
              </a:rPr>
              <a:t>Toll free consumer hotline &amp; resources</a:t>
            </a:r>
          </a:p>
          <a:p>
            <a:pPr lvl="1">
              <a:buFont typeface="Wingdings" panose="05000000000000000000" pitchFamily="2" charset="2"/>
              <a:buChar char="§"/>
            </a:pPr>
            <a:r>
              <a:rPr lang="en-US" sz="2000" dirty="0">
                <a:solidFill>
                  <a:srgbClr val="295381"/>
                </a:solidFill>
                <a:ea typeface="Verdana" panose="020B0604030504040204" pitchFamily="34" charset="0"/>
                <a:cs typeface="Verdana" panose="020B0604030504040204" pitchFamily="34" charset="0"/>
              </a:rPr>
              <a:t>Walk With Ease dissemination pilot  via large &amp; multi-site workplaces</a:t>
            </a:r>
          </a:p>
          <a:p>
            <a:pPr lvl="1">
              <a:buFont typeface="Wingdings" panose="05000000000000000000" pitchFamily="2" charset="2"/>
              <a:buChar char="§"/>
            </a:pPr>
            <a:r>
              <a:rPr lang="en-US" sz="2000" dirty="0">
                <a:solidFill>
                  <a:srgbClr val="295381"/>
                </a:solidFill>
                <a:ea typeface="Verdana" panose="020B0604030504040204" pitchFamily="34" charset="0"/>
                <a:cs typeface="Verdana" panose="020B0604030504040204" pitchFamily="34" charset="0"/>
              </a:rPr>
              <a:t>Online Arthritis Self-Management Program marketing &amp; dissemination pilot</a:t>
            </a:r>
          </a:p>
          <a:p>
            <a:pPr lvl="1">
              <a:buFont typeface="Wingdings" panose="05000000000000000000" pitchFamily="2" charset="2"/>
              <a:buChar char="§"/>
            </a:pPr>
            <a:r>
              <a:rPr lang="en-US" sz="2000" dirty="0">
                <a:solidFill>
                  <a:srgbClr val="295381"/>
                </a:solidFill>
                <a:ea typeface="Verdana" panose="020B0604030504040204" pitchFamily="34" charset="0"/>
                <a:cs typeface="Verdana" panose="020B0604030504040204" pitchFamily="34" charset="0"/>
              </a:rPr>
              <a:t>OA Action Alliance initiation </a:t>
            </a:r>
          </a:p>
          <a:p>
            <a:pPr marL="457200" lvl="1" indent="0">
              <a:buFont typeface="Arial"/>
              <a:buNone/>
            </a:pPr>
            <a:endParaRPr lang="en-US" sz="1600" dirty="0">
              <a:solidFill>
                <a:srgbClr val="092353"/>
              </a:solidFill>
            </a:endParaRPr>
          </a:p>
        </p:txBody>
      </p:sp>
      <p:sp>
        <p:nvSpPr>
          <p:cNvPr id="2" name="Rectangle 1"/>
          <p:cNvSpPr/>
          <p:nvPr/>
        </p:nvSpPr>
        <p:spPr>
          <a:xfrm>
            <a:off x="8664382" y="6504610"/>
            <a:ext cx="412292" cy="307777"/>
          </a:xfrm>
          <a:prstGeom prst="rect">
            <a:avLst/>
          </a:prstGeom>
        </p:spPr>
        <p:txBody>
          <a:bodyPr wrap="none">
            <a:spAutoFit/>
          </a:bodyPr>
          <a:lstStyle/>
          <a:p>
            <a:r>
              <a:rPr lang="en-US" sz="1400" dirty="0" smtClean="0">
                <a:solidFill>
                  <a:prstClr val="black"/>
                </a:solidFill>
                <a:latin typeface="Verdana"/>
                <a:cs typeface="Verdana"/>
              </a:rPr>
              <a:t>84</a:t>
            </a:r>
            <a:endParaRPr lang="en-US" sz="1400" dirty="0"/>
          </a:p>
        </p:txBody>
      </p:sp>
    </p:spTree>
    <p:extLst>
      <p:ext uri="{BB962C8B-B14F-4D97-AF65-F5344CB8AC3E}">
        <p14:creationId xmlns:p14="http://schemas.microsoft.com/office/powerpoint/2010/main" val="393806334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689" y="0"/>
            <a:ext cx="6858000" cy="1143000"/>
          </a:xfrm>
        </p:spPr>
        <p:txBody>
          <a:bodyPr/>
          <a:lstStyle/>
          <a:p>
            <a:r>
              <a:rPr lang="en-US" sz="3200" dirty="0">
                <a:solidFill>
                  <a:schemeClr val="bg1"/>
                </a:solidFill>
                <a:ea typeface="Verdana" panose="020B0604030504040204" pitchFamily="34" charset="0"/>
                <a:cs typeface="Verdana" panose="020B0604030504040204" pitchFamily="34" charset="0"/>
              </a:rPr>
              <a:t>CDC Arthritis Program</a:t>
            </a:r>
            <a:br>
              <a:rPr lang="en-US" sz="3200" dirty="0">
                <a:solidFill>
                  <a:schemeClr val="bg1"/>
                </a:solidFill>
                <a:ea typeface="Verdana" panose="020B0604030504040204" pitchFamily="34" charset="0"/>
                <a:cs typeface="Verdana" panose="020B0604030504040204" pitchFamily="34" charset="0"/>
              </a:rPr>
            </a:br>
            <a:r>
              <a:rPr lang="en-US" sz="3200" dirty="0">
                <a:solidFill>
                  <a:schemeClr val="bg1"/>
                </a:solidFill>
                <a:ea typeface="Verdana" panose="020B0604030504040204" pitchFamily="34" charset="0"/>
                <a:cs typeface="Verdana" panose="020B0604030504040204" pitchFamily="34" charset="0"/>
              </a:rPr>
              <a:t>National Programs, continued</a:t>
            </a:r>
          </a:p>
        </p:txBody>
      </p:sp>
      <p:sp>
        <p:nvSpPr>
          <p:cNvPr id="5" name="Content Placeholder 4"/>
          <p:cNvSpPr txBox="1">
            <a:spLocks noGrp="1"/>
          </p:cNvSpPr>
          <p:nvPr>
            <p:ph sz="half" idx="1"/>
          </p:nvPr>
        </p:nvSpPr>
        <p:spPr>
          <a:xfrm>
            <a:off x="201118" y="1180653"/>
            <a:ext cx="8942882" cy="4315027"/>
          </a:xfrm>
          <a:prstGeom prst="rect">
            <a:avLst/>
          </a:prstGeom>
          <a:noFill/>
        </p:spPr>
        <p:txBody>
          <a:bodyPr wrap="square" rtlCol="0">
            <a:spAutoFit/>
          </a:bodyPr>
          <a:lstStyle/>
          <a:p>
            <a:pPr marL="0" indent="0">
              <a:buNone/>
            </a:pPr>
            <a:r>
              <a:rPr lang="en-US" dirty="0">
                <a:ea typeface="Verdana" panose="020B0604030504040204" pitchFamily="34" charset="0"/>
                <a:cs typeface="Verdana" panose="020B0604030504040204" pitchFamily="34" charset="0"/>
              </a:rPr>
              <a:t>Grantee</a:t>
            </a:r>
          </a:p>
          <a:p>
            <a:pPr marL="0" indent="0">
              <a:buNone/>
            </a:pPr>
            <a:endParaRPr lang="en-US" sz="2600" dirty="0">
              <a:ea typeface="Verdana" panose="020B0604030504040204" pitchFamily="34" charset="0"/>
              <a:cs typeface="Verdana" panose="020B0604030504040204" pitchFamily="34" charset="0"/>
            </a:endParaRPr>
          </a:p>
          <a:p>
            <a:r>
              <a:rPr lang="en-US" sz="2600" dirty="0">
                <a:ea typeface="Verdana" panose="020B0604030504040204" pitchFamily="34" charset="0"/>
                <a:cs typeface="Verdana" panose="020B0604030504040204" pitchFamily="34" charset="0"/>
              </a:rPr>
              <a:t>NACDD (National Association of Chronic Disease Directors)</a:t>
            </a:r>
          </a:p>
          <a:p>
            <a:pPr lvl="1">
              <a:buFont typeface="Wingdings" panose="05000000000000000000" pitchFamily="2" charset="2"/>
              <a:buChar char="§"/>
            </a:pPr>
            <a:r>
              <a:rPr lang="en-US" sz="2000" dirty="0">
                <a:solidFill>
                  <a:srgbClr val="295381"/>
                </a:solidFill>
                <a:ea typeface="Verdana" panose="020B0604030504040204" pitchFamily="34" charset="0"/>
                <a:cs typeface="Verdana" panose="020B0604030504040204" pitchFamily="34" charset="0"/>
              </a:rPr>
              <a:t>Arthritis intervention delivery pilot in local parks via NRPA</a:t>
            </a:r>
          </a:p>
          <a:p>
            <a:pPr lvl="1">
              <a:buFont typeface="Wingdings" panose="05000000000000000000" pitchFamily="2" charset="2"/>
              <a:buChar char="§"/>
            </a:pPr>
            <a:r>
              <a:rPr lang="en-US" sz="2000" dirty="0">
                <a:solidFill>
                  <a:srgbClr val="295381"/>
                </a:solidFill>
                <a:ea typeface="Verdana" panose="020B0604030504040204" pitchFamily="34" charset="0"/>
                <a:cs typeface="Verdana" panose="020B0604030504040204" pitchFamily="34" charset="0"/>
              </a:rPr>
              <a:t>American Physical Therapy Association pilot to refer patients to interventions</a:t>
            </a:r>
          </a:p>
          <a:p>
            <a:pPr lvl="1">
              <a:buFont typeface="Wingdings" panose="05000000000000000000" pitchFamily="2" charset="2"/>
              <a:buChar char="§"/>
            </a:pPr>
            <a:r>
              <a:rPr lang="en-US" sz="2000" dirty="0">
                <a:solidFill>
                  <a:srgbClr val="295381"/>
                </a:solidFill>
                <a:ea typeface="Verdana" panose="020B0604030504040204" pitchFamily="34" charset="0"/>
                <a:cs typeface="Verdana" panose="020B0604030504040204" pitchFamily="34" charset="0"/>
              </a:rPr>
              <a:t>Arthritis Council operation to facilitate state support &amp; technical assistance</a:t>
            </a:r>
          </a:p>
          <a:p>
            <a:pPr lvl="1">
              <a:buFont typeface="Wingdings" panose="05000000000000000000" pitchFamily="2" charset="2"/>
              <a:buChar char="§"/>
            </a:pPr>
            <a:r>
              <a:rPr lang="en-US" sz="2000" dirty="0">
                <a:solidFill>
                  <a:srgbClr val="295381"/>
                </a:solidFill>
                <a:ea typeface="Verdana" panose="020B0604030504040204" pitchFamily="34" charset="0"/>
                <a:cs typeface="Verdana" panose="020B0604030504040204" pitchFamily="34" charset="0"/>
              </a:rPr>
              <a:t>National Conference of State Legislators project: to identify &amp; report insights into working with state legislators to promote &amp; adopt interventions.</a:t>
            </a:r>
          </a:p>
          <a:p>
            <a:pPr lvl="1">
              <a:buFont typeface="Wingdings" panose="05000000000000000000" pitchFamily="2" charset="2"/>
              <a:buChar char="§"/>
            </a:pPr>
            <a:r>
              <a:rPr lang="en-US" sz="2000" dirty="0">
                <a:solidFill>
                  <a:srgbClr val="295381"/>
                </a:solidFill>
                <a:ea typeface="Verdana" panose="020B0604030504040204" pitchFamily="34" charset="0"/>
                <a:cs typeface="Verdana" panose="020B0604030504040204" pitchFamily="34" charset="0"/>
              </a:rPr>
              <a:t>Medworks project: to explore potential mechanisms &amp; opportunities for financing interventions via employee wellness &amp; insurance benefits.</a:t>
            </a:r>
          </a:p>
          <a:p>
            <a:endParaRPr lang="en-US" sz="2000" dirty="0">
              <a:ea typeface="Verdana" panose="020B0604030504040204" pitchFamily="34" charset="0"/>
              <a:cs typeface="Verdana" panose="020B0604030504040204" pitchFamily="34" charset="0"/>
            </a:endParaRPr>
          </a:p>
        </p:txBody>
      </p:sp>
      <p:sp>
        <p:nvSpPr>
          <p:cNvPr id="3" name="Rectangle 2"/>
          <p:cNvSpPr/>
          <p:nvPr/>
        </p:nvSpPr>
        <p:spPr>
          <a:xfrm>
            <a:off x="8586950" y="6485949"/>
            <a:ext cx="412292" cy="307777"/>
          </a:xfrm>
          <a:prstGeom prst="rect">
            <a:avLst/>
          </a:prstGeom>
        </p:spPr>
        <p:txBody>
          <a:bodyPr wrap="none">
            <a:spAutoFit/>
          </a:bodyPr>
          <a:lstStyle/>
          <a:p>
            <a:r>
              <a:rPr lang="en-US" sz="1400" dirty="0" smtClean="0">
                <a:solidFill>
                  <a:prstClr val="black"/>
                </a:solidFill>
                <a:latin typeface="Verdana"/>
                <a:cs typeface="Verdana"/>
              </a:rPr>
              <a:t>85</a:t>
            </a:r>
            <a:endParaRPr lang="en-US" sz="1400" dirty="0"/>
          </a:p>
        </p:txBody>
      </p:sp>
    </p:spTree>
    <p:extLst>
      <p:ext uri="{BB962C8B-B14F-4D97-AF65-F5344CB8AC3E}">
        <p14:creationId xmlns:p14="http://schemas.microsoft.com/office/powerpoint/2010/main" val="147496763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689" y="0"/>
            <a:ext cx="6858000" cy="1143000"/>
          </a:xfrm>
        </p:spPr>
        <p:txBody>
          <a:bodyPr/>
          <a:lstStyle/>
          <a:p>
            <a:r>
              <a:rPr lang="en-US" sz="3200" dirty="0">
                <a:solidFill>
                  <a:schemeClr val="bg1"/>
                </a:solidFill>
                <a:ea typeface="Verdana" panose="020B0604030504040204" pitchFamily="34" charset="0"/>
                <a:cs typeface="Verdana" panose="020B0604030504040204" pitchFamily="34" charset="0"/>
              </a:rPr>
              <a:t>CDC Arthritis Program</a:t>
            </a:r>
            <a:br>
              <a:rPr lang="en-US" sz="3200" dirty="0">
                <a:solidFill>
                  <a:schemeClr val="bg1"/>
                </a:solidFill>
                <a:ea typeface="Verdana" panose="020B0604030504040204" pitchFamily="34" charset="0"/>
                <a:cs typeface="Verdana" panose="020B0604030504040204" pitchFamily="34" charset="0"/>
              </a:rPr>
            </a:br>
            <a:r>
              <a:rPr lang="en-US" sz="3200" dirty="0">
                <a:solidFill>
                  <a:schemeClr val="bg1"/>
                </a:solidFill>
                <a:ea typeface="Verdana" panose="020B0604030504040204" pitchFamily="34" charset="0"/>
                <a:cs typeface="Verdana" panose="020B0604030504040204" pitchFamily="34" charset="0"/>
              </a:rPr>
              <a:t>National Programs, </a:t>
            </a:r>
            <a:r>
              <a:rPr lang="en-US" sz="3200" dirty="0" smtClean="0">
                <a:solidFill>
                  <a:schemeClr val="bg1"/>
                </a:solidFill>
                <a:ea typeface="Verdana" panose="020B0604030504040204" pitchFamily="34" charset="0"/>
                <a:cs typeface="Verdana" panose="020B0604030504040204" pitchFamily="34" charset="0"/>
              </a:rPr>
              <a:t>continued  </a:t>
            </a:r>
            <a:endParaRPr lang="en-US" sz="3200" dirty="0">
              <a:solidFill>
                <a:schemeClr val="bg1"/>
              </a:solidFill>
              <a:ea typeface="Verdana" panose="020B0604030504040204" pitchFamily="34" charset="0"/>
              <a:cs typeface="Verdana" panose="020B0604030504040204" pitchFamily="34" charset="0"/>
            </a:endParaRPr>
          </a:p>
        </p:txBody>
      </p:sp>
      <p:sp>
        <p:nvSpPr>
          <p:cNvPr id="5" name="Content Placeholder 4"/>
          <p:cNvSpPr txBox="1">
            <a:spLocks noGrp="1"/>
          </p:cNvSpPr>
          <p:nvPr>
            <p:ph sz="half" idx="1"/>
          </p:nvPr>
        </p:nvSpPr>
        <p:spPr>
          <a:xfrm>
            <a:off x="103147" y="1143000"/>
            <a:ext cx="8686800" cy="3699474"/>
          </a:xfrm>
          <a:prstGeom prst="rect">
            <a:avLst/>
          </a:prstGeom>
          <a:noFill/>
        </p:spPr>
        <p:txBody>
          <a:bodyPr wrap="square" rtlCol="0">
            <a:spAutoFit/>
          </a:bodyPr>
          <a:lstStyle/>
          <a:p>
            <a:pPr marL="0" indent="0">
              <a:buNone/>
            </a:pPr>
            <a:r>
              <a:rPr lang="en-US" dirty="0">
                <a:ea typeface="Verdana" panose="020B0604030504040204" pitchFamily="34" charset="0"/>
                <a:cs typeface="Verdana" panose="020B0604030504040204" pitchFamily="34" charset="0"/>
              </a:rPr>
              <a:t>Grantee</a:t>
            </a:r>
          </a:p>
          <a:p>
            <a:pPr marL="0" indent="0">
              <a:buNone/>
            </a:pPr>
            <a:endParaRPr lang="en-US" sz="2600" dirty="0">
              <a:latin typeface="+mj-lt"/>
              <a:ea typeface="Verdana" panose="020B0604030504040204" pitchFamily="34" charset="0"/>
              <a:cs typeface="Verdana" panose="020B0604030504040204" pitchFamily="34" charset="0"/>
            </a:endParaRPr>
          </a:p>
          <a:p>
            <a:r>
              <a:rPr lang="en-US" sz="2600" dirty="0">
                <a:latin typeface="+mj-lt"/>
                <a:ea typeface="Verdana" panose="020B0604030504040204" pitchFamily="34" charset="0"/>
                <a:cs typeface="Verdana" panose="020B0604030504040204" pitchFamily="34" charset="0"/>
              </a:rPr>
              <a:t>YMCA of the USA </a:t>
            </a:r>
            <a:endParaRPr lang="en-US" sz="2600" dirty="0">
              <a:solidFill>
                <a:schemeClr val="tx2"/>
              </a:solidFill>
              <a:latin typeface="+mj-lt"/>
              <a:ea typeface="Verdana" panose="020B0604030504040204" pitchFamily="34" charset="0"/>
              <a:cs typeface="Verdana" panose="020B0604030504040204" pitchFamily="34" charset="0"/>
            </a:endParaRPr>
          </a:p>
          <a:p>
            <a:pPr lvl="1">
              <a:buFont typeface="Wingdings" panose="05000000000000000000" pitchFamily="2" charset="2"/>
              <a:buChar char="§"/>
            </a:pPr>
            <a:r>
              <a:rPr lang="en-US" sz="2000" dirty="0">
                <a:solidFill>
                  <a:schemeClr val="tx2"/>
                </a:solidFill>
                <a:latin typeface="+mj-lt"/>
                <a:ea typeface="Verdana" panose="020B0604030504040204" pitchFamily="34" charset="0"/>
                <a:cs typeface="Verdana" panose="020B0604030504040204" pitchFamily="34" charset="0"/>
              </a:rPr>
              <a:t>National embedding: EnhanceFitness (EF) becomes a Signature Y program</a:t>
            </a:r>
          </a:p>
          <a:p>
            <a:pPr lvl="1">
              <a:buFont typeface="Wingdings" panose="05000000000000000000" pitchFamily="2" charset="2"/>
              <a:buChar char="§"/>
            </a:pPr>
            <a:r>
              <a:rPr lang="en-US" sz="2000" dirty="0">
                <a:solidFill>
                  <a:schemeClr val="tx2"/>
                </a:solidFill>
                <a:latin typeface="+mj-lt"/>
                <a:ea typeface="Verdana" panose="020B0604030504040204" pitchFamily="34" charset="0"/>
                <a:cs typeface="Verdana" panose="020B0604030504040204" pitchFamily="34" charset="0"/>
              </a:rPr>
              <a:t>Program expansion:  start-up grants issued to increase local EF initiation</a:t>
            </a:r>
          </a:p>
          <a:p>
            <a:pPr lvl="1">
              <a:buFont typeface="Wingdings" panose="05000000000000000000" pitchFamily="2" charset="2"/>
              <a:buChar char="§"/>
            </a:pPr>
            <a:r>
              <a:rPr lang="en-US" sz="2000" dirty="0">
                <a:solidFill>
                  <a:schemeClr val="tx2"/>
                </a:solidFill>
                <a:latin typeface="+mj-lt"/>
                <a:ea typeface="Verdana" panose="020B0604030504040204" pitchFamily="34" charset="0"/>
                <a:cs typeface="Verdana" panose="020B0604030504040204" pitchFamily="34" charset="0"/>
              </a:rPr>
              <a:t>Health equity: EF training &amp; support in economically disenfranchised areas</a:t>
            </a:r>
          </a:p>
          <a:p>
            <a:pPr lvl="1">
              <a:buFont typeface="Wingdings" panose="05000000000000000000" pitchFamily="2" charset="2"/>
              <a:buChar char="§"/>
            </a:pPr>
            <a:r>
              <a:rPr lang="en-US" sz="2000" dirty="0">
                <a:solidFill>
                  <a:schemeClr val="tx2"/>
                </a:solidFill>
                <a:latin typeface="+mj-lt"/>
                <a:ea typeface="Verdana" panose="020B0604030504040204" pitchFamily="34" charset="0"/>
                <a:cs typeface="Verdana" panose="020B0604030504040204" pitchFamily="34" charset="0"/>
              </a:rPr>
              <a:t>Clinic to Community: Focus on increasing provider referrals for EF</a:t>
            </a:r>
          </a:p>
          <a:p>
            <a:pPr lvl="1">
              <a:buFont typeface="Wingdings" panose="05000000000000000000" pitchFamily="2" charset="2"/>
              <a:buChar char="§"/>
            </a:pPr>
            <a:r>
              <a:rPr lang="en-US" sz="2000" dirty="0">
                <a:solidFill>
                  <a:schemeClr val="tx2"/>
                </a:solidFill>
                <a:latin typeface="+mj-lt"/>
                <a:ea typeface="Verdana" panose="020B0604030504040204" pitchFamily="34" charset="0"/>
                <a:cs typeface="Verdana" panose="020B0604030504040204" pitchFamily="34" charset="0"/>
              </a:rPr>
              <a:t>Sustainability: Exploration into sustainable financing options for EF </a:t>
            </a:r>
          </a:p>
          <a:p>
            <a:pPr lvl="1">
              <a:buFont typeface="Wingdings" panose="05000000000000000000" pitchFamily="2" charset="2"/>
              <a:buChar char="§"/>
            </a:pPr>
            <a:r>
              <a:rPr lang="en-US" sz="2000" dirty="0">
                <a:solidFill>
                  <a:schemeClr val="tx2"/>
                </a:solidFill>
                <a:latin typeface="+mj-lt"/>
                <a:ea typeface="Verdana" panose="020B0604030504040204" pitchFamily="34" charset="0"/>
                <a:cs typeface="Verdana" panose="020B0604030504040204" pitchFamily="34" charset="0"/>
              </a:rPr>
              <a:t>Marketing: EF specific marketing research, updates and expansion </a:t>
            </a:r>
          </a:p>
        </p:txBody>
      </p:sp>
      <p:sp>
        <p:nvSpPr>
          <p:cNvPr id="3" name="Rectangle 2"/>
          <p:cNvSpPr/>
          <p:nvPr/>
        </p:nvSpPr>
        <p:spPr>
          <a:xfrm>
            <a:off x="8664382" y="6504610"/>
            <a:ext cx="412292" cy="307777"/>
          </a:xfrm>
          <a:prstGeom prst="rect">
            <a:avLst/>
          </a:prstGeom>
        </p:spPr>
        <p:txBody>
          <a:bodyPr wrap="none">
            <a:spAutoFit/>
          </a:bodyPr>
          <a:lstStyle/>
          <a:p>
            <a:r>
              <a:rPr lang="en-US" sz="1400" dirty="0" smtClean="0">
                <a:solidFill>
                  <a:prstClr val="black"/>
                </a:solidFill>
                <a:latin typeface="Verdana"/>
                <a:cs typeface="Verdana"/>
              </a:rPr>
              <a:t>86</a:t>
            </a:r>
            <a:endParaRPr lang="en-US" sz="1400" dirty="0"/>
          </a:p>
        </p:txBody>
      </p:sp>
    </p:spTree>
    <p:extLst>
      <p:ext uri="{BB962C8B-B14F-4D97-AF65-F5344CB8AC3E}">
        <p14:creationId xmlns:p14="http://schemas.microsoft.com/office/powerpoint/2010/main" val="245961935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228" y="0"/>
            <a:ext cx="7257608" cy="1072055"/>
          </a:xfrm>
        </p:spPr>
        <p:txBody>
          <a:bodyPr/>
          <a:lstStyle/>
          <a:p>
            <a:r>
              <a:rPr lang="en-US" sz="3200" dirty="0">
                <a:solidFill>
                  <a:schemeClr val="bg1"/>
                </a:solidFill>
                <a:ea typeface="Verdana" panose="020B0604030504040204" pitchFamily="34" charset="0"/>
                <a:cs typeface="Verdana" panose="020B0604030504040204" pitchFamily="34" charset="0"/>
              </a:rPr>
              <a:t>CDC Arthritis Program</a:t>
            </a:r>
            <a:br>
              <a:rPr lang="en-US" sz="3200" dirty="0">
                <a:solidFill>
                  <a:schemeClr val="bg1"/>
                </a:solidFill>
                <a:ea typeface="Verdana" panose="020B0604030504040204" pitchFamily="34" charset="0"/>
                <a:cs typeface="Verdana" panose="020B0604030504040204" pitchFamily="34" charset="0"/>
              </a:rPr>
            </a:br>
            <a:r>
              <a:rPr lang="en-US" sz="3200" dirty="0">
                <a:solidFill>
                  <a:schemeClr val="bg1"/>
                </a:solidFill>
                <a:ea typeface="Verdana" panose="020B0604030504040204" pitchFamily="34" charset="0"/>
                <a:cs typeface="Verdana" panose="020B0604030504040204" pitchFamily="34" charset="0"/>
              </a:rPr>
              <a:t>National Programs 2016-2021</a:t>
            </a:r>
          </a:p>
        </p:txBody>
      </p:sp>
      <p:sp>
        <p:nvSpPr>
          <p:cNvPr id="3" name="TextBox 2"/>
          <p:cNvSpPr txBox="1"/>
          <p:nvPr/>
        </p:nvSpPr>
        <p:spPr>
          <a:xfrm>
            <a:off x="0" y="1093078"/>
            <a:ext cx="9059917" cy="584775"/>
          </a:xfrm>
          <a:prstGeom prst="rect">
            <a:avLst/>
          </a:prstGeom>
          <a:noFill/>
        </p:spPr>
        <p:txBody>
          <a:bodyPr wrap="square" rtlCol="0">
            <a:spAutoFit/>
          </a:bodyPr>
          <a:lstStyle/>
          <a:p>
            <a:pPr algn="ctr"/>
            <a:r>
              <a:rPr lang="en-US" sz="1600" b="1" dirty="0">
                <a:solidFill>
                  <a:prstClr val="black"/>
                </a:solidFill>
                <a:ea typeface="Verdana" panose="020B0604030504040204" pitchFamily="34" charset="0"/>
                <a:cs typeface="Verdana" panose="020B0604030504040204" pitchFamily="34" charset="0"/>
              </a:rPr>
              <a:t>Advancing Arthritis Public Health Approaches through National Organizations</a:t>
            </a:r>
            <a:br>
              <a:rPr lang="en-US" sz="1600" b="1" dirty="0">
                <a:solidFill>
                  <a:prstClr val="black"/>
                </a:solidFill>
                <a:ea typeface="Verdana" panose="020B0604030504040204" pitchFamily="34" charset="0"/>
                <a:cs typeface="Verdana" panose="020B0604030504040204" pitchFamily="34" charset="0"/>
              </a:rPr>
            </a:br>
            <a:endParaRPr lang="en-US" sz="1600" b="1" dirty="0">
              <a:solidFill>
                <a:prstClr val="black"/>
              </a:solidFill>
            </a:endParaRPr>
          </a:p>
        </p:txBody>
      </p:sp>
      <p:pic>
        <p:nvPicPr>
          <p:cNvPr id="2050" name="Picture 2" descr="Details the components of the CDC Arthritis Program's National Programs, Awards, and Grantees" title="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827" y="1756984"/>
            <a:ext cx="8511609" cy="3947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sz="half" idx="1"/>
          </p:nvPr>
        </p:nvSpPr>
        <p:spPr/>
        <p:txBody>
          <a:bodyPr/>
          <a:lstStyle/>
          <a:p>
            <a:endParaRPr lang="en-US"/>
          </a:p>
        </p:txBody>
      </p:sp>
      <p:sp>
        <p:nvSpPr>
          <p:cNvPr id="5" name="Rectangle 4"/>
          <p:cNvSpPr/>
          <p:nvPr/>
        </p:nvSpPr>
        <p:spPr>
          <a:xfrm>
            <a:off x="8664382" y="6504610"/>
            <a:ext cx="412292" cy="307777"/>
          </a:xfrm>
          <a:prstGeom prst="rect">
            <a:avLst/>
          </a:prstGeom>
        </p:spPr>
        <p:txBody>
          <a:bodyPr wrap="none">
            <a:spAutoFit/>
          </a:bodyPr>
          <a:lstStyle/>
          <a:p>
            <a:r>
              <a:rPr lang="en-US" sz="1400" dirty="0" smtClean="0">
                <a:solidFill>
                  <a:prstClr val="black"/>
                </a:solidFill>
                <a:latin typeface="Verdana"/>
                <a:cs typeface="Verdana"/>
              </a:rPr>
              <a:t>87</a:t>
            </a:r>
            <a:endParaRPr lang="en-US" sz="1400" dirty="0"/>
          </a:p>
        </p:txBody>
      </p:sp>
    </p:spTree>
    <p:extLst>
      <p:ext uri="{BB962C8B-B14F-4D97-AF65-F5344CB8AC3E}">
        <p14:creationId xmlns:p14="http://schemas.microsoft.com/office/powerpoint/2010/main" val="150624272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413" y="1272987"/>
            <a:ext cx="3084513" cy="1026251"/>
          </a:xfrm>
          <a:ln w="12700">
            <a:solidFill>
              <a:schemeClr val="accent1"/>
            </a:solidFill>
          </a:ln>
        </p:spPr>
        <p:txBody>
          <a:bodyPr/>
          <a:lstStyle/>
          <a:p>
            <a:r>
              <a:rPr lang="en-US" sz="1800" dirty="0">
                <a:ea typeface="Verdana" panose="020B0604030504040204" pitchFamily="34" charset="0"/>
                <a:cs typeface="Verdana" panose="020B0604030504040204" pitchFamily="34" charset="0"/>
              </a:rPr>
              <a:t>National partners continue to grow the reach of evidence-based arthritis interventions: </a:t>
            </a:r>
          </a:p>
        </p:txBody>
      </p:sp>
      <p:sp>
        <p:nvSpPr>
          <p:cNvPr id="4" name="Text Placeholder 3"/>
          <p:cNvSpPr>
            <a:spLocks noGrp="1"/>
          </p:cNvSpPr>
          <p:nvPr>
            <p:ph type="body" sz="half" idx="2"/>
          </p:nvPr>
        </p:nvSpPr>
        <p:spPr>
          <a:xfrm>
            <a:off x="76200" y="2366611"/>
            <a:ext cx="3772336" cy="4114800"/>
          </a:xfrm>
        </p:spPr>
        <p:txBody>
          <a:bodyPr/>
          <a:lstStyle/>
          <a:p>
            <a:pPr marL="171450" indent="-171450">
              <a:buFont typeface="Arial" panose="020B0604020202020204" pitchFamily="34" charset="0"/>
              <a:buChar char="•"/>
            </a:pPr>
            <a:r>
              <a:rPr lang="en-US" sz="1500" dirty="0">
                <a:solidFill>
                  <a:schemeClr val="tx1"/>
                </a:solidFill>
                <a:latin typeface="+mj-lt"/>
                <a:ea typeface="Verdana" panose="020B0604030504040204" pitchFamily="34" charset="0"/>
                <a:cs typeface="Verdana" panose="020B0604030504040204" pitchFamily="34" charset="0"/>
              </a:rPr>
              <a:t>Y –USA has adopted EnhanceFitness as a signature program and offers it in more than 320 sites across 37 states.</a:t>
            </a:r>
          </a:p>
          <a:p>
            <a:endParaRPr lang="en-US" sz="1500" dirty="0">
              <a:solidFill>
                <a:schemeClr val="tx1">
                  <a:lumMod val="95000"/>
                  <a:lumOff val="5000"/>
                </a:schemeClr>
              </a:solidFill>
              <a:latin typeface="+mj-lt"/>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US" sz="1500" dirty="0">
                <a:solidFill>
                  <a:schemeClr val="tx1">
                    <a:lumMod val="95000"/>
                    <a:lumOff val="5000"/>
                  </a:schemeClr>
                </a:solidFill>
                <a:latin typeface="+mj-lt"/>
                <a:ea typeface="Verdana" panose="020B0604030504040204" pitchFamily="34" charset="0"/>
                <a:cs typeface="Verdana" panose="020B0604030504040204" pitchFamily="34" charset="0"/>
              </a:rPr>
              <a:t>NRPA has disseminated WWE, ALED &amp; AFEP via more than 45 local parks and recreation agencies across 32 states.</a:t>
            </a:r>
          </a:p>
          <a:p>
            <a:endParaRPr lang="en-US" sz="1500" dirty="0">
              <a:solidFill>
                <a:schemeClr val="tx1"/>
              </a:solidFill>
              <a:latin typeface="+mj-lt"/>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US" sz="1500" dirty="0">
                <a:solidFill>
                  <a:schemeClr val="tx1"/>
                </a:solidFill>
                <a:latin typeface="+mj-lt"/>
                <a:ea typeface="Verdana" panose="020B0604030504040204" pitchFamily="34" charset="0"/>
                <a:cs typeface="Verdana" panose="020B0604030504040204" pitchFamily="34" charset="0"/>
              </a:rPr>
              <a:t>AF disseminated WWE via large worksite systems (e.g., Delta Airlines, State Universities,  and county and state health departments). More than 28 companies have participated.</a:t>
            </a:r>
          </a:p>
        </p:txBody>
      </p:sp>
      <p:sp>
        <p:nvSpPr>
          <p:cNvPr id="7" name="Title 1"/>
          <p:cNvSpPr txBox="1">
            <a:spLocks/>
          </p:cNvSpPr>
          <p:nvPr/>
        </p:nvSpPr>
        <p:spPr>
          <a:xfrm>
            <a:off x="219732" y="0"/>
            <a:ext cx="7257608" cy="1072055"/>
          </a:xfrm>
          <a:prstGeom prst="rect">
            <a:avLst/>
          </a:prstGeom>
        </p:spPr>
        <p:txBody>
          <a:bodyPr anchor="b"/>
          <a:lstStyle>
            <a:lvl1pPr algn="l" defTabSz="457200" rtl="0" eaLnBrk="1" latinLnBrk="0" hangingPunct="1">
              <a:spcBef>
                <a:spcPct val="0"/>
              </a:spcBef>
              <a:buNone/>
              <a:defRPr sz="2000" b="1" kern="1200" baseline="0">
                <a:solidFill>
                  <a:schemeClr val="tx1"/>
                </a:solidFill>
                <a:effectLst/>
                <a:latin typeface="+mj-lt"/>
                <a:ea typeface="+mj-ea"/>
                <a:cs typeface="+mj-cs"/>
              </a:defRPr>
            </a:lvl1pPr>
          </a:lstStyle>
          <a:p>
            <a:pPr algn="ctr"/>
            <a:r>
              <a:rPr lang="en-US" sz="3200" b="0" dirty="0">
                <a:solidFill>
                  <a:prstClr val="white"/>
                </a:solidFill>
                <a:ea typeface="Verdana" panose="020B0604030504040204" pitchFamily="34" charset="0"/>
                <a:cs typeface="Verdana" panose="020B0604030504040204" pitchFamily="34" charset="0"/>
              </a:rPr>
              <a:t>CDC Arthritis Program</a:t>
            </a:r>
            <a:br>
              <a:rPr lang="en-US" sz="3200" b="0" dirty="0">
                <a:solidFill>
                  <a:prstClr val="white"/>
                </a:solidFill>
                <a:ea typeface="Verdana" panose="020B0604030504040204" pitchFamily="34" charset="0"/>
                <a:cs typeface="Verdana" panose="020B0604030504040204" pitchFamily="34" charset="0"/>
              </a:rPr>
            </a:br>
            <a:r>
              <a:rPr lang="en-US" sz="3200" b="0" dirty="0">
                <a:solidFill>
                  <a:prstClr val="white"/>
                </a:solidFill>
                <a:ea typeface="Verdana" panose="020B0604030504040204" pitchFamily="34" charset="0"/>
                <a:cs typeface="Verdana" panose="020B0604030504040204" pitchFamily="34" charset="0"/>
              </a:rPr>
              <a:t>Select Partner Activities</a:t>
            </a:r>
          </a:p>
        </p:txBody>
      </p:sp>
      <p:pic>
        <p:nvPicPr>
          <p:cNvPr id="5" name="Picture 4" descr="images from 3 CDC Arthritis Program Select Partner Activities, including a poster from Walk With Ease, a screenshot from the YMCA's Enhance Fitness website, and a cover image from a National Recreation and Park Association publication titled Arthritis Interventions in Park &amp; Recreation Agencies: Ingredients for Success."/>
          <p:cNvPicPr>
            <a:picLocks noChangeAspect="1"/>
          </p:cNvPicPr>
          <p:nvPr/>
        </p:nvPicPr>
        <p:blipFill>
          <a:blip r:embed="rId3"/>
          <a:stretch>
            <a:fillRect/>
          </a:stretch>
        </p:blipFill>
        <p:spPr>
          <a:xfrm>
            <a:off x="3848536" y="926078"/>
            <a:ext cx="5297883" cy="5931922"/>
          </a:xfrm>
          <a:prstGeom prst="rect">
            <a:avLst/>
          </a:prstGeom>
        </p:spPr>
      </p:pic>
    </p:spTree>
    <p:extLst>
      <p:ext uri="{BB962C8B-B14F-4D97-AF65-F5344CB8AC3E}">
        <p14:creationId xmlns:p14="http://schemas.microsoft.com/office/powerpoint/2010/main" val="1908056371"/>
      </p:ext>
    </p:extLst>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728" y="256082"/>
            <a:ext cx="6858000" cy="1143000"/>
          </a:xfrm>
        </p:spPr>
        <p:txBody>
          <a:bodyPr/>
          <a:lstStyle/>
          <a:p>
            <a:r>
              <a:rPr lang="en-US" sz="3200" dirty="0">
                <a:solidFill>
                  <a:schemeClr val="bg1"/>
                </a:solidFill>
                <a:ea typeface="Verdana" panose="020B0604030504040204" pitchFamily="34" charset="0"/>
                <a:cs typeface="Verdana" panose="020B0604030504040204" pitchFamily="34" charset="0"/>
              </a:rPr>
              <a:t>Next Steps</a:t>
            </a:r>
          </a:p>
        </p:txBody>
      </p:sp>
      <p:sp>
        <p:nvSpPr>
          <p:cNvPr id="5" name="Content Placeholder 4"/>
          <p:cNvSpPr txBox="1">
            <a:spLocks noGrp="1"/>
          </p:cNvSpPr>
          <p:nvPr>
            <p:ph sz="half" idx="1"/>
          </p:nvPr>
        </p:nvSpPr>
        <p:spPr>
          <a:xfrm>
            <a:off x="152400" y="1578964"/>
            <a:ext cx="8686800" cy="3785652"/>
          </a:xfrm>
          <a:prstGeom prst="rect">
            <a:avLst/>
          </a:prstGeom>
          <a:noFill/>
        </p:spPr>
        <p:txBody>
          <a:bodyPr wrap="square" rtlCol="0">
            <a:spAutoFit/>
          </a:bodyPr>
          <a:lstStyle/>
          <a:p>
            <a:r>
              <a:rPr lang="en-US" sz="2400" dirty="0">
                <a:latin typeface="+mj-lt"/>
                <a:ea typeface="Verdana" panose="020B0604030504040204" pitchFamily="34" charset="0"/>
                <a:cs typeface="Verdana" panose="020B0604030504040204" pitchFamily="34" charset="0"/>
              </a:rPr>
              <a:t>Continue to work with states and national organizations.</a:t>
            </a:r>
          </a:p>
          <a:p>
            <a:pPr marL="0" indent="0">
              <a:buNone/>
            </a:pPr>
            <a:endParaRPr lang="en-US" sz="2400" b="1" dirty="0">
              <a:solidFill>
                <a:srgbClr val="295381"/>
              </a:solidFill>
              <a:latin typeface="+mj-lt"/>
              <a:ea typeface="Verdana" panose="020B0604030504040204" pitchFamily="34" charset="0"/>
              <a:cs typeface="Verdana" panose="020B0604030504040204" pitchFamily="34" charset="0"/>
            </a:endParaRPr>
          </a:p>
          <a:p>
            <a:r>
              <a:rPr lang="en-US" sz="2400" dirty="0">
                <a:solidFill>
                  <a:srgbClr val="295381"/>
                </a:solidFill>
                <a:latin typeface="+mj-lt"/>
                <a:ea typeface="Verdana" panose="020B0604030504040204" pitchFamily="34" charset="0"/>
                <a:cs typeface="Verdana" panose="020B0604030504040204" pitchFamily="34" charset="0"/>
              </a:rPr>
              <a:t>Work more closely with diabetes, heart disease, and obesity programs. These conditions occur together frequently. </a:t>
            </a:r>
          </a:p>
          <a:p>
            <a:pPr lvl="1"/>
            <a:r>
              <a:rPr lang="en-US" sz="2000" dirty="0">
                <a:solidFill>
                  <a:srgbClr val="295381"/>
                </a:solidFill>
                <a:latin typeface="+mj-lt"/>
                <a:ea typeface="Verdana" panose="020B0604030504040204" pitchFamily="34" charset="0"/>
                <a:cs typeface="Verdana" panose="020B0604030504040204" pitchFamily="34" charset="0"/>
              </a:rPr>
              <a:t>HHS initiative  to address multiple chronic conditions</a:t>
            </a:r>
          </a:p>
          <a:p>
            <a:pPr marL="457200" lvl="1" indent="0">
              <a:buNone/>
            </a:pPr>
            <a:endParaRPr lang="en-US" b="1" dirty="0">
              <a:solidFill>
                <a:srgbClr val="295381"/>
              </a:solidFill>
              <a:latin typeface="+mj-lt"/>
              <a:ea typeface="Verdana" panose="020B0604030504040204" pitchFamily="34" charset="0"/>
              <a:cs typeface="Verdana" panose="020B0604030504040204" pitchFamily="34" charset="0"/>
            </a:endParaRPr>
          </a:p>
          <a:p>
            <a:r>
              <a:rPr lang="en-US" sz="2400" dirty="0">
                <a:latin typeface="+mj-lt"/>
                <a:ea typeface="Verdana" panose="020B0604030504040204" pitchFamily="34" charset="0"/>
                <a:cs typeface="Verdana" panose="020B0604030504040204" pitchFamily="34" charset="0"/>
              </a:rPr>
              <a:t>Seek new avenues to expand the availability of these evidence-based, underused interventions.</a:t>
            </a:r>
          </a:p>
          <a:p>
            <a:endParaRPr lang="en-US" sz="2400" dirty="0">
              <a:solidFill>
                <a:schemeClr val="tx2"/>
              </a:solidFill>
            </a:endParaRPr>
          </a:p>
        </p:txBody>
      </p:sp>
      <p:sp>
        <p:nvSpPr>
          <p:cNvPr id="3" name="Rectangle 2"/>
          <p:cNvSpPr/>
          <p:nvPr/>
        </p:nvSpPr>
        <p:spPr>
          <a:xfrm>
            <a:off x="8664382" y="6488668"/>
            <a:ext cx="412292" cy="307777"/>
          </a:xfrm>
          <a:prstGeom prst="rect">
            <a:avLst/>
          </a:prstGeom>
        </p:spPr>
        <p:txBody>
          <a:bodyPr wrap="none">
            <a:spAutoFit/>
          </a:bodyPr>
          <a:lstStyle/>
          <a:p>
            <a:r>
              <a:rPr lang="en-US" sz="1400" dirty="0" smtClean="0">
                <a:solidFill>
                  <a:prstClr val="black"/>
                </a:solidFill>
                <a:latin typeface="Verdana"/>
                <a:cs typeface="Verdana"/>
              </a:rPr>
              <a:t>89</a:t>
            </a:r>
            <a:endParaRPr lang="en-US" sz="1400" dirty="0"/>
          </a:p>
        </p:txBody>
      </p:sp>
    </p:spTree>
    <p:extLst>
      <p:ext uri="{BB962C8B-B14F-4D97-AF65-F5344CB8AC3E}">
        <p14:creationId xmlns:p14="http://schemas.microsoft.com/office/powerpoint/2010/main" val="3505703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solidFill>
                  <a:prstClr val="black"/>
                </a:solidFill>
              </a:rPr>
              <a:pPr/>
              <a:t>9</a:t>
            </a:fld>
            <a:endParaRPr lang="en-US" dirty="0">
              <a:solidFill>
                <a:prstClr val="black"/>
              </a:solidFill>
            </a:endParaRPr>
          </a:p>
        </p:txBody>
      </p:sp>
      <p:sp>
        <p:nvSpPr>
          <p:cNvPr id="4" name="Text Placeholder 3"/>
          <p:cNvSpPr>
            <a:spLocks noGrp="1"/>
          </p:cNvSpPr>
          <p:nvPr>
            <p:ph type="body" sz="quarter" idx="20"/>
          </p:nvPr>
        </p:nvSpPr>
        <p:spPr>
          <a:xfrm>
            <a:off x="371268" y="1572768"/>
            <a:ext cx="8422041" cy="4607364"/>
          </a:xfrm>
        </p:spPr>
        <p:txBody>
          <a:bodyPr>
            <a:norm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pPr marL="0" indent="0">
              <a:buNone/>
            </a:pPr>
            <a:r>
              <a:rPr lang="en-US" sz="10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p>
          <a:p>
            <a:r>
              <a:rPr lang="en-US" sz="2400" dirty="0" smtClean="0">
                <a:latin typeface="Verdana" panose="020B0604030504040204" pitchFamily="34" charset="0"/>
                <a:ea typeface="Verdana" panose="020B0604030504040204" pitchFamily="34" charset="0"/>
                <a:cs typeface="Verdana" panose="020B0604030504040204" pitchFamily="34" charset="0"/>
              </a:rPr>
              <a:t>1 </a:t>
            </a:r>
            <a:r>
              <a:rPr lang="en-US" sz="2400" dirty="0">
                <a:latin typeface="Verdana" panose="020B0604030504040204" pitchFamily="34" charset="0"/>
                <a:ea typeface="Verdana" panose="020B0604030504040204" pitchFamily="34" charset="0"/>
                <a:cs typeface="Verdana" panose="020B0604030504040204" pitchFamily="34" charset="0"/>
              </a:rPr>
              <a:t>in 5 adults has arthritis   </a:t>
            </a:r>
            <a:endParaRPr lang="en-US" sz="2400" dirty="0" smtClean="0">
              <a:latin typeface="Verdana" panose="020B0604030504040204" pitchFamily="34" charset="0"/>
              <a:ea typeface="Verdana" panose="020B0604030504040204" pitchFamily="34" charset="0"/>
              <a:cs typeface="Verdana" panose="020B0604030504040204" pitchFamily="34" charset="0"/>
            </a:endParaRPr>
          </a:p>
          <a:p>
            <a:r>
              <a:rPr lang="en-US" sz="2400" dirty="0" smtClean="0">
                <a:latin typeface="Verdana" panose="020B0604030504040204" pitchFamily="34" charset="0"/>
                <a:ea typeface="Verdana" panose="020B0604030504040204" pitchFamily="34" charset="0"/>
                <a:cs typeface="Verdana" panose="020B0604030504040204" pitchFamily="34" charset="0"/>
              </a:rPr>
              <a:t>Arthritis is a leading cause </a:t>
            </a:r>
            <a:r>
              <a:rPr lang="en-US" sz="2400" dirty="0">
                <a:latin typeface="Verdana" panose="020B0604030504040204" pitchFamily="34" charset="0"/>
                <a:ea typeface="Verdana" panose="020B0604030504040204" pitchFamily="34" charset="0"/>
                <a:cs typeface="Verdana" panose="020B0604030504040204" pitchFamily="34" charset="0"/>
              </a:rPr>
              <a:t>of </a:t>
            </a:r>
            <a:r>
              <a:rPr lang="en-US" sz="2400" dirty="0" smtClean="0">
                <a:latin typeface="Verdana" panose="020B0604030504040204" pitchFamily="34" charset="0"/>
                <a:ea typeface="Verdana" panose="020B0604030504040204" pitchFamily="34" charset="0"/>
                <a:cs typeface="Verdana" panose="020B0604030504040204" pitchFamily="34" charset="0"/>
              </a:rPr>
              <a:t>disability </a:t>
            </a:r>
          </a:p>
          <a:p>
            <a:r>
              <a:rPr lang="en-US" sz="2400" dirty="0" smtClean="0"/>
              <a:t>Costs </a:t>
            </a:r>
            <a:r>
              <a:rPr lang="en-US" sz="2400" dirty="0"/>
              <a:t>are projected to </a:t>
            </a:r>
            <a:r>
              <a:rPr lang="en-US" sz="2400" dirty="0" smtClean="0"/>
              <a:t>increase over time</a:t>
            </a:r>
            <a:endParaRPr lang="en-US" dirty="0" smtClean="0"/>
          </a:p>
          <a:p>
            <a:endParaRPr lang="en-US" dirty="0"/>
          </a:p>
        </p:txBody>
      </p:sp>
      <p:sp>
        <p:nvSpPr>
          <p:cNvPr id="5" name="Title 4"/>
          <p:cNvSpPr>
            <a:spLocks noGrp="1"/>
          </p:cNvSpPr>
          <p:nvPr>
            <p:ph type="title"/>
          </p:nvPr>
        </p:nvSpPr>
        <p:spPr>
          <a:xfrm>
            <a:off x="749510" y="116272"/>
            <a:ext cx="6019486" cy="797628"/>
          </a:xfrm>
        </p:spPr>
        <p:txBody>
          <a:bodyPr/>
          <a:lstStyle/>
          <a:p>
            <a:r>
              <a:rPr lang="en-US" b="1" dirty="0" smtClean="0"/>
              <a:t>Arthritis in the United States </a:t>
            </a:r>
            <a:endParaRPr lang="en-US" dirty="0"/>
          </a:p>
        </p:txBody>
      </p:sp>
      <p:pic>
        <p:nvPicPr>
          <p:cNvPr id="1026" name="Picture 2" descr="diagram showing one one in fiv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3717" y="1507452"/>
            <a:ext cx="5648325" cy="246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4"/>
          <p:cNvSpPr txBox="1">
            <a:spLocks/>
          </p:cNvSpPr>
          <p:nvPr/>
        </p:nvSpPr>
        <p:spPr>
          <a:xfrm>
            <a:off x="371268" y="5835396"/>
            <a:ext cx="8159640" cy="1082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SOURCE: </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https://www.healthypeople.gov/2020/topics-objectives/topic/Arthritis-Osteoporosis-and-Chronic-Back-Conditions</a:t>
            </a:r>
          </a:p>
        </p:txBody>
      </p:sp>
    </p:spTree>
    <p:extLst>
      <p:ext uri="{BB962C8B-B14F-4D97-AF65-F5344CB8AC3E}">
        <p14:creationId xmlns:p14="http://schemas.microsoft.com/office/powerpoint/2010/main" val="25131992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846" y="230236"/>
            <a:ext cx="6858000" cy="762000"/>
          </a:xfrm>
        </p:spPr>
        <p:txBody>
          <a:bodyPr/>
          <a:lstStyle/>
          <a:p>
            <a:r>
              <a:rPr lang="en-US" sz="3200" dirty="0">
                <a:solidFill>
                  <a:schemeClr val="bg1"/>
                </a:solidFill>
                <a:ea typeface="Verdana" panose="020B0604030504040204" pitchFamily="34" charset="0"/>
                <a:cs typeface="Verdana" panose="020B0604030504040204" pitchFamily="34" charset="0"/>
              </a:rPr>
              <a:t>Key References</a:t>
            </a:r>
          </a:p>
        </p:txBody>
      </p:sp>
      <p:sp>
        <p:nvSpPr>
          <p:cNvPr id="5" name="Content Placeholder 4"/>
          <p:cNvSpPr txBox="1">
            <a:spLocks noGrp="1"/>
          </p:cNvSpPr>
          <p:nvPr>
            <p:ph sz="half" idx="1"/>
          </p:nvPr>
        </p:nvSpPr>
        <p:spPr>
          <a:xfrm>
            <a:off x="231098" y="1695138"/>
            <a:ext cx="8686800" cy="3342453"/>
          </a:xfrm>
          <a:prstGeom prst="rect">
            <a:avLst/>
          </a:prstGeom>
          <a:noFill/>
        </p:spPr>
        <p:txBody>
          <a:bodyPr wrap="square" rtlCol="0">
            <a:spAutoFit/>
          </a:bodyPr>
          <a:lstStyle/>
          <a:p>
            <a:pPr lvl="0"/>
            <a:r>
              <a:rPr lang="en-US" sz="2400" dirty="0">
                <a:latin typeface="+mj-lt"/>
                <a:ea typeface="Verdana" panose="020B0604030504040204" pitchFamily="34" charset="0"/>
                <a:cs typeface="Verdana" panose="020B0604030504040204" pitchFamily="34" charset="0"/>
              </a:rPr>
              <a:t>CDC Arthritis Program </a:t>
            </a:r>
          </a:p>
          <a:p>
            <a:pPr lvl="1"/>
            <a:r>
              <a:rPr lang="en-US" sz="1600" dirty="0">
                <a:solidFill>
                  <a:srgbClr val="295381"/>
                </a:solidFill>
                <a:latin typeface="+mj-lt"/>
                <a:ea typeface="Verdana" panose="020B0604030504040204" pitchFamily="34" charset="0"/>
                <a:cs typeface="Verdana" panose="020B0604030504040204" pitchFamily="34" charset="0"/>
              </a:rPr>
              <a:t>https://www.cdc.gov/arthritis</a:t>
            </a:r>
          </a:p>
          <a:p>
            <a:pPr lvl="0"/>
            <a:r>
              <a:rPr lang="en-US" sz="2400" dirty="0">
                <a:latin typeface="+mj-lt"/>
                <a:ea typeface="Verdana" panose="020B0604030504040204" pitchFamily="34" charset="0"/>
                <a:cs typeface="Verdana" panose="020B0604030504040204" pitchFamily="34" charset="0"/>
              </a:rPr>
              <a:t>CDC’s Arthritis Funded National Programs</a:t>
            </a:r>
          </a:p>
          <a:p>
            <a:pPr lvl="1"/>
            <a:r>
              <a:rPr lang="en-US" sz="1600" u="sng" dirty="0">
                <a:solidFill>
                  <a:srgbClr val="295381"/>
                </a:solidFill>
                <a:latin typeface="+mj-lt"/>
                <a:ea typeface="Verdana" panose="020B0604030504040204" pitchFamily="34" charset="0"/>
                <a:cs typeface="Verdana" panose="020B0604030504040204" pitchFamily="34" charset="0"/>
              </a:rPr>
              <a:t>https://www.cdc.gov/arthritis/partners/funded-national.htm</a:t>
            </a:r>
            <a:endParaRPr lang="en-US" sz="1600" dirty="0">
              <a:solidFill>
                <a:srgbClr val="295381"/>
              </a:solidFill>
              <a:latin typeface="+mj-lt"/>
              <a:ea typeface="Verdana" panose="020B0604030504040204" pitchFamily="34" charset="0"/>
              <a:cs typeface="Verdana" panose="020B0604030504040204" pitchFamily="34" charset="0"/>
            </a:endParaRPr>
          </a:p>
          <a:p>
            <a:r>
              <a:rPr lang="en-US" sz="2400" dirty="0">
                <a:latin typeface="+mj-lt"/>
                <a:ea typeface="Verdana" panose="020B0604030504040204" pitchFamily="34" charset="0"/>
                <a:cs typeface="Verdana" panose="020B0604030504040204" pitchFamily="34" charset="0"/>
              </a:rPr>
              <a:t>CDC’s Arthritis Funded State Programs</a:t>
            </a:r>
          </a:p>
          <a:p>
            <a:pPr lvl="1"/>
            <a:r>
              <a:rPr lang="en-US" sz="1600" u="sng" dirty="0">
                <a:solidFill>
                  <a:srgbClr val="295381"/>
                </a:solidFill>
                <a:latin typeface="+mj-lt"/>
                <a:ea typeface="Verdana" panose="020B0604030504040204" pitchFamily="34" charset="0"/>
                <a:cs typeface="Verdana" panose="020B0604030504040204" pitchFamily="34" charset="0"/>
              </a:rPr>
              <a:t>https://www.cdc.gov/arthritis/partners/funded-states.htm</a:t>
            </a:r>
            <a:r>
              <a:rPr lang="en-US" sz="1600" dirty="0">
                <a:solidFill>
                  <a:srgbClr val="295381"/>
                </a:solidFill>
                <a:latin typeface="+mj-lt"/>
                <a:ea typeface="Verdana" panose="020B0604030504040204" pitchFamily="34" charset="0"/>
                <a:cs typeface="Verdana" panose="020B0604030504040204" pitchFamily="34" charset="0"/>
              </a:rPr>
              <a:t> </a:t>
            </a:r>
          </a:p>
          <a:p>
            <a:r>
              <a:rPr lang="en-US" sz="2400" dirty="0">
                <a:latin typeface="+mj-lt"/>
                <a:ea typeface="Verdana" panose="020B0604030504040204" pitchFamily="34" charset="0"/>
                <a:cs typeface="Verdana" panose="020B0604030504040204" pitchFamily="34" charset="0"/>
              </a:rPr>
              <a:t>Arthritis At-a-Glance </a:t>
            </a:r>
          </a:p>
          <a:p>
            <a:pPr lvl="1"/>
            <a:r>
              <a:rPr lang="en-US" sz="1600" u="sng" dirty="0">
                <a:solidFill>
                  <a:srgbClr val="295381"/>
                </a:solidFill>
                <a:latin typeface="+mj-lt"/>
                <a:ea typeface="Verdana" panose="020B0604030504040204" pitchFamily="34" charset="0"/>
                <a:cs typeface="Verdana" panose="020B0604030504040204" pitchFamily="34" charset="0"/>
              </a:rPr>
              <a:t>http://www.cdc.gov/chronicdisease/resources/publications/aag/arthritis.htm</a:t>
            </a:r>
            <a:r>
              <a:rPr lang="en-US" sz="1600" dirty="0">
                <a:solidFill>
                  <a:srgbClr val="295381"/>
                </a:solidFill>
                <a:latin typeface="+mj-lt"/>
                <a:ea typeface="Verdana" panose="020B0604030504040204" pitchFamily="34" charset="0"/>
                <a:cs typeface="Verdana" panose="020B0604030504040204" pitchFamily="34" charset="0"/>
              </a:rPr>
              <a:t> </a:t>
            </a:r>
          </a:p>
          <a:p>
            <a:endParaRPr lang="en-US" sz="2000" dirty="0">
              <a:solidFill>
                <a:schemeClr val="tx2"/>
              </a:solidFill>
            </a:endParaRPr>
          </a:p>
        </p:txBody>
      </p:sp>
    </p:spTree>
    <p:extLst>
      <p:ext uri="{BB962C8B-B14F-4D97-AF65-F5344CB8AC3E}">
        <p14:creationId xmlns:p14="http://schemas.microsoft.com/office/powerpoint/2010/main" val="63164316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mmunity members preparing food together&#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56209" y="3335838"/>
            <a:ext cx="4587791" cy="3522162"/>
          </a:xfrm>
          <a:prstGeom prst="rect">
            <a:avLst/>
          </a:prstGeom>
        </p:spPr>
      </p:pic>
      <p:sp>
        <p:nvSpPr>
          <p:cNvPr id="2" name="Title 1"/>
          <p:cNvSpPr>
            <a:spLocks noGrp="1"/>
          </p:cNvSpPr>
          <p:nvPr>
            <p:ph type="ctrTitle"/>
          </p:nvPr>
        </p:nvSpPr>
        <p:spPr/>
        <p:txBody>
          <a:bodyPr/>
          <a:lstStyle/>
          <a:p>
            <a:r>
              <a:rPr lang="en-US" sz="5000" spc="-190" dirty="0">
                <a:solidFill>
                  <a:schemeClr val="accent2"/>
                </a:solidFill>
              </a:rPr>
              <a:t>Measurable Progress</a:t>
            </a:r>
            <a:r>
              <a:rPr lang="en-US" sz="6000" dirty="0">
                <a:solidFill>
                  <a:schemeClr val="accent2"/>
                </a:solidFill>
              </a:rPr>
              <a:t/>
            </a:r>
            <a:br>
              <a:rPr lang="en-US" sz="6000" dirty="0">
                <a:solidFill>
                  <a:schemeClr val="accent2"/>
                </a:solidFill>
              </a:rPr>
            </a:br>
            <a:r>
              <a:rPr lang="en-US" sz="5600" spc="-130" dirty="0"/>
              <a:t>Unlimited Support</a:t>
            </a:r>
          </a:p>
        </p:txBody>
      </p:sp>
      <p:sp>
        <p:nvSpPr>
          <p:cNvPr id="3" name="Subtitle 2"/>
          <p:cNvSpPr>
            <a:spLocks noGrp="1"/>
          </p:cNvSpPr>
          <p:nvPr>
            <p:ph type="subTitle" idx="1"/>
          </p:nvPr>
        </p:nvSpPr>
        <p:spPr/>
        <p:txBody>
          <a:bodyPr/>
          <a:lstStyle/>
          <a:p>
            <a:r>
              <a:rPr lang="en-US" sz="2000" dirty="0"/>
              <a:t>The Y’s support of HP2020 Goals for Hypertension and arthritis</a:t>
            </a:r>
          </a:p>
          <a:p>
            <a:endParaRPr lang="en-US" sz="1400" dirty="0"/>
          </a:p>
          <a:p>
            <a:r>
              <a:rPr lang="en-US" sz="1400" dirty="0"/>
              <a:t>Matt Longjohn, MD MPH</a:t>
            </a:r>
          </a:p>
          <a:p>
            <a:r>
              <a:rPr lang="en-US" sz="1400" dirty="0"/>
              <a:t>VP and National Health Officer</a:t>
            </a:r>
          </a:p>
          <a:p>
            <a:r>
              <a:rPr lang="en-US" sz="1400" dirty="0"/>
              <a:t>YMCA of the USA</a:t>
            </a:r>
          </a:p>
          <a:p>
            <a:endParaRPr lang="en-US" sz="2000" dirty="0"/>
          </a:p>
          <a:p>
            <a:endParaRPr lang="en-US" sz="2000" dirty="0"/>
          </a:p>
          <a:p>
            <a:endParaRPr lang="en-US" sz="2000" dirty="0"/>
          </a:p>
        </p:txBody>
      </p:sp>
      <p:sp>
        <p:nvSpPr>
          <p:cNvPr id="4" name="Text Placeholder 3"/>
          <p:cNvSpPr>
            <a:spLocks noGrp="1"/>
          </p:cNvSpPr>
          <p:nvPr>
            <p:ph type="body" sz="quarter" idx="14"/>
          </p:nvPr>
        </p:nvSpPr>
        <p:spPr>
          <a:xfrm>
            <a:off x="338139" y="5965825"/>
            <a:ext cx="2788120" cy="552450"/>
          </a:xfrm>
        </p:spPr>
        <p:txBody>
          <a:bodyPr/>
          <a:lstStyle/>
          <a:p>
            <a:r>
              <a:rPr lang="en-US" sz="1600" dirty="0"/>
              <a:t>February 28, 2017</a:t>
            </a:r>
          </a:p>
        </p:txBody>
      </p:sp>
    </p:spTree>
    <p:extLst>
      <p:ext uri="{BB962C8B-B14F-4D97-AF65-F5344CB8AC3E}">
        <p14:creationId xmlns:p14="http://schemas.microsoft.com/office/powerpoint/2010/main" val="145486708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a:t>
            </a:r>
            <a:r>
              <a:rPr lang="en-US" sz="4800" dirty="0"/>
              <a:t>(</a:t>
            </a:r>
            <a:r>
              <a:rPr lang="en-US" sz="4800" dirty="0" err="1"/>
              <a:t>wh</a:t>
            </a:r>
            <a:r>
              <a:rPr lang="en-US" sz="4800" dirty="0"/>
              <a:t>)</a:t>
            </a:r>
            <a:r>
              <a:rPr lang="en-US" dirty="0"/>
              <a:t>Y</a:t>
            </a:r>
          </a:p>
        </p:txBody>
      </p:sp>
      <p:pic>
        <p:nvPicPr>
          <p:cNvPr id="2" name="Picture 1" descr="Male and female co-worker talking&#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2" y="3861281"/>
            <a:ext cx="4421732" cy="2996719"/>
          </a:xfrm>
          <a:prstGeom prst="rect">
            <a:avLst/>
          </a:prstGeom>
        </p:spPr>
      </p:pic>
      <p:pic>
        <p:nvPicPr>
          <p:cNvPr id="4" name="Picture 3" descr="three men in uniform standing in front of a fla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77056" y="3346704"/>
            <a:ext cx="5266944" cy="3511296"/>
          </a:xfrm>
          <a:prstGeom prst="rect">
            <a:avLst/>
          </a:prstGeom>
        </p:spPr>
      </p:pic>
      <p:pic>
        <p:nvPicPr>
          <p:cNvPr id="6" name="Picture 5" descr="photo of a man ">
            <a:extLst>
              <a:ext uri="{FF2B5EF4-FFF2-40B4-BE49-F238E27FC236}">
                <a16:creationId xmlns:a16="http://schemas.microsoft.com/office/drawing/2014/main" xmlns="" id="{00000000-0008-0000-0000-00000E0000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28839" y="1346978"/>
            <a:ext cx="2441448" cy="2770632"/>
          </a:xfrm>
          <a:prstGeom prst="roundRect">
            <a:avLst/>
          </a:prstGeom>
        </p:spPr>
      </p:pic>
      <p:grpSp>
        <p:nvGrpSpPr>
          <p:cNvPr id="7" name="Group 6" descr="before and after photo of a man who has lost weight">
            <a:extLst>
              <a:ext uri="{FF2B5EF4-FFF2-40B4-BE49-F238E27FC236}">
                <a16:creationId xmlns:a16="http://schemas.microsoft.com/office/drawing/2014/main" xmlns="" id="{00000000-0008-0000-0000-000002040000}"/>
              </a:ext>
            </a:extLst>
          </p:cNvPr>
          <p:cNvGrpSpPr>
            <a:grpSpLocks noChangeAspect="1"/>
          </p:cNvGrpSpPr>
          <p:nvPr/>
        </p:nvGrpSpPr>
        <p:grpSpPr bwMode="auto">
          <a:xfrm>
            <a:off x="5123221" y="1074522"/>
            <a:ext cx="2048272" cy="2724290"/>
            <a:chOff x="0" y="0"/>
            <a:chExt cx="6312544" cy="9144000"/>
          </a:xfrm>
        </p:grpSpPr>
        <p:pic>
          <p:nvPicPr>
            <p:cNvPr id="8" name="Picture 7" descr="Before_After_Scott Carter">
              <a:extLst>
                <a:ext uri="{FF2B5EF4-FFF2-40B4-BE49-F238E27FC236}">
                  <a16:creationId xmlns:a16="http://schemas.microsoft.com/office/drawing/2014/main" xmlns="" id="{00000000-0008-0000-0000-00000B00000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68581"/>
              <a:ext cx="6312544" cy="9052560"/>
            </a:xfrm>
            <a:prstGeom prst="roundRect">
              <a:avLst>
                <a:gd name="adj" fmla="val 4537"/>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Rectangle 8">
              <a:extLst>
                <a:ext uri="{FF2B5EF4-FFF2-40B4-BE49-F238E27FC236}">
                  <a16:creationId xmlns:a16="http://schemas.microsoft.com/office/drawing/2014/main" xmlns="" id="{00000000-0008-0000-0000-000004040000}"/>
                </a:ext>
              </a:extLst>
            </p:cNvPr>
            <p:cNvSpPr>
              <a:spLocks noChangeArrowheads="1"/>
            </p:cNvSpPr>
            <p:nvPr/>
          </p:nvSpPr>
          <p:spPr bwMode="auto">
            <a:xfrm>
              <a:off x="3071871" y="0"/>
              <a:ext cx="91440" cy="9144000"/>
            </a:xfrm>
            <a:prstGeom prst="rect">
              <a:avLst/>
            </a:prstGeom>
            <a:solidFill>
              <a:srgbClr val="FFFFFF"/>
            </a:solidFill>
            <a:ln w="25400"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defTabSz="914400" eaLnBrk="0" fontAlgn="base" hangingPunct="0">
                <a:spcBef>
                  <a:spcPct val="0"/>
                </a:spcBef>
                <a:spcAft>
                  <a:spcPct val="0"/>
                </a:spcAft>
              </a:pPr>
              <a:endParaRPr lang="en-US" sz="2400">
                <a:solidFill>
                  <a:srgbClr val="000000"/>
                </a:solidFill>
                <a:ea typeface="ＭＳ Ｐゴシック" pitchFamily="80" charset="-128"/>
              </a:endParaRPr>
            </a:p>
          </p:txBody>
        </p:sp>
      </p:grpSp>
      <p:pic>
        <p:nvPicPr>
          <p:cNvPr id="10" name="Picture 9" descr="before and after photo of a woman who has lost weight ">
            <a:extLst>
              <a:ext uri="{FF2B5EF4-FFF2-40B4-BE49-F238E27FC236}">
                <a16:creationId xmlns:a16="http://schemas.microsoft.com/office/drawing/2014/main" xmlns="" id="{00000000-0008-0000-0000-00000400000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99325" y="1599723"/>
            <a:ext cx="2082422" cy="1929380"/>
          </a:xfrm>
          <a:prstGeom prst="roundRect">
            <a:avLst>
              <a:gd name="adj" fmla="val 7357"/>
            </a:avLst>
          </a:prstGeom>
        </p:spPr>
      </p:pic>
      <p:pic>
        <p:nvPicPr>
          <p:cNvPr id="11" name="Picture 10" descr="photo of a man smiling">
            <a:extLst>
              <a:ext uri="{FF2B5EF4-FFF2-40B4-BE49-F238E27FC236}">
                <a16:creationId xmlns:a16="http://schemas.microsoft.com/office/drawing/2014/main" xmlns="" id="{00000000-0008-0000-0000-000003000000}"/>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08151" y="113823"/>
            <a:ext cx="1828800" cy="1485900"/>
          </a:xfrm>
          <a:prstGeom prst="roundRect">
            <a:avLst>
              <a:gd name="adj" fmla="val 6935"/>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11" descr="photo of a woman smiling ">
            <a:hlinkClick r:id="rId8"/>
          </p:cNvPr>
          <p:cNvPicPr/>
          <p:nvPr/>
        </p:nvPicPr>
        <p:blipFill>
          <a:blip r:embed="rId9" cstate="screen">
            <a:extLst>
              <a:ext uri="{28A0092B-C50C-407E-A947-70E740481C1C}">
                <a14:useLocalDpi xmlns:a14="http://schemas.microsoft.com/office/drawing/2010/main"/>
              </a:ext>
            </a:extLst>
          </a:blip>
          <a:stretch>
            <a:fillRect/>
          </a:stretch>
        </p:blipFill>
        <p:spPr>
          <a:xfrm>
            <a:off x="-38794" y="1462612"/>
            <a:ext cx="2938780" cy="2539365"/>
          </a:xfrm>
          <a:prstGeom prst="roundRect">
            <a:avLst/>
          </a:prstGeom>
        </p:spPr>
      </p:pic>
    </p:spTree>
    <p:extLst>
      <p:ext uri="{BB962C8B-B14F-4D97-AF65-F5344CB8AC3E}">
        <p14:creationId xmlns:p14="http://schemas.microsoft.com/office/powerpoint/2010/main" val="35685515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 y="5723916"/>
            <a:ext cx="5415148" cy="553998"/>
          </a:xfrm>
          <a:prstGeom prst="rect">
            <a:avLst/>
          </a:prstGeom>
          <a:solidFill>
            <a:schemeClr val="tx2"/>
          </a:solidFill>
        </p:spPr>
        <p:txBody>
          <a:bodyPr wrap="square" lIns="91359" tIns="45679" rIns="91359" bIns="45679" rtlCol="0">
            <a:spAutoFit/>
          </a:bodyPr>
          <a:lstStyle/>
          <a:p>
            <a:pPr defTabSz="914400">
              <a:defRPr/>
            </a:pPr>
            <a:r>
              <a:rPr lang="en-US" sz="3000" b="1" kern="0" dirty="0">
                <a:solidFill>
                  <a:srgbClr val="FFFFFF"/>
                </a:solidFill>
              </a:rPr>
              <a:t>OUR REACH</a:t>
            </a:r>
          </a:p>
        </p:txBody>
      </p:sp>
      <p:pic>
        <p:nvPicPr>
          <p:cNvPr id="3" name="Picture 2" descr="fact call out box:  27,000 YMCAs serve 10,000 communities in 50 States, including DC and Puerto Rico. &#10;&#10;58% of YMCAs are in communitiies where household income is below the national average. "/>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1943" y="5185809"/>
            <a:ext cx="5581933" cy="1594838"/>
          </a:xfrm>
          <a:prstGeom prst="rect">
            <a:avLst/>
          </a:prstGeom>
        </p:spPr>
      </p:pic>
      <p:sp>
        <p:nvSpPr>
          <p:cNvPr id="9" name="Rectangle 2"/>
          <p:cNvSpPr>
            <a:spLocks noGrp="1" noChangeArrowheads="1"/>
          </p:cNvSpPr>
          <p:nvPr>
            <p:ph type="title"/>
          </p:nvPr>
        </p:nvSpPr>
        <p:spPr>
          <a:xfrm>
            <a:off x="618226" y="200650"/>
            <a:ext cx="8375650" cy="844550"/>
          </a:xfrm>
        </p:spPr>
        <p:txBody>
          <a:bodyPr/>
          <a:lstStyle/>
          <a:p>
            <a:pPr eaLnBrk="1" hangingPunct="1"/>
            <a:r>
              <a:rPr lang="en-US" sz="2800" dirty="0">
                <a:solidFill>
                  <a:schemeClr val="accent4"/>
                </a:solidFill>
                <a:latin typeface="+mn-lt"/>
              </a:rPr>
              <a:t>The Y: ASSOCIATIONS &amp; BRANCHES</a:t>
            </a:r>
          </a:p>
        </p:txBody>
      </p:sp>
      <p:pic>
        <p:nvPicPr>
          <p:cNvPr id="1026" name="Picture 2" descr="map of us with YMCA location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029" y="727966"/>
            <a:ext cx="7791016" cy="4461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0743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12911" y="519084"/>
            <a:ext cx="8374062" cy="844550"/>
          </a:xfrm>
        </p:spPr>
        <p:txBody>
          <a:bodyPr/>
          <a:lstStyle/>
          <a:p>
            <a:pPr algn="ctr"/>
            <a:r>
              <a:rPr lang="en-US" sz="2200" dirty="0" smtClean="0">
                <a:solidFill>
                  <a:schemeClr val="accent1"/>
                </a:solidFill>
              </a:rPr>
              <a:t>80% of “health’ happens outside the clinic </a:t>
            </a:r>
            <a:endParaRPr lang="en-US" sz="2200" dirty="0">
              <a:solidFill>
                <a:schemeClr val="accent1"/>
              </a:solidFill>
            </a:endParaRPr>
          </a:p>
        </p:txBody>
      </p:sp>
      <p:pic>
        <p:nvPicPr>
          <p:cNvPr id="8" name="Picture 3" descr="Reference: &#10;Hanleybrown.F., Kania, J., &amp; Kramer, M. (2012) Channeling Change: Making Collective Impact Work. [Web log post.] Standford Social Innovation Review.  Retrieved from http://www.ssireview.org/blog/entry/channeling_change_making_collective_impact_work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19211" y="5645439"/>
            <a:ext cx="6505575"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Pie chart showing where health happens:&#10;&#10;10% physical environment&#10;30% health behaviors&#10;20% clinical care&#10;40%social and economic factors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9610" y="1082964"/>
            <a:ext cx="7724775" cy="456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664382" y="6488668"/>
            <a:ext cx="412292" cy="307777"/>
          </a:xfrm>
          <a:prstGeom prst="rect">
            <a:avLst/>
          </a:prstGeom>
        </p:spPr>
        <p:txBody>
          <a:bodyPr wrap="none">
            <a:spAutoFit/>
          </a:bodyPr>
          <a:lstStyle/>
          <a:p>
            <a:r>
              <a:rPr lang="en-US" sz="1400" dirty="0" smtClean="0">
                <a:solidFill>
                  <a:prstClr val="black"/>
                </a:solidFill>
                <a:cs typeface="Verdana"/>
              </a:rPr>
              <a:t>94</a:t>
            </a:r>
            <a:endParaRPr lang="en-US" sz="1400" dirty="0"/>
          </a:p>
        </p:txBody>
      </p:sp>
    </p:spTree>
    <p:extLst>
      <p:ext uri="{BB962C8B-B14F-4D97-AF65-F5344CB8AC3E}">
        <p14:creationId xmlns:p14="http://schemas.microsoft.com/office/powerpoint/2010/main" val="404671936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87973" y="319578"/>
            <a:ext cx="8374062" cy="844550"/>
          </a:xfrm>
        </p:spPr>
        <p:txBody>
          <a:bodyPr/>
          <a:lstStyle/>
          <a:p>
            <a:pPr lvl="0" algn="ctr" fontAlgn="auto">
              <a:spcBef>
                <a:spcPts val="0"/>
              </a:spcBef>
              <a:spcAft>
                <a:spcPts val="0"/>
              </a:spcAft>
              <a:defRPr/>
            </a:pPr>
            <a:r>
              <a:rPr lang="en-US" dirty="0">
                <a:solidFill>
                  <a:srgbClr val="F47920"/>
                </a:solidFill>
                <a:ea typeface="Verdana" panose="020B0604030504040204" pitchFamily="34" charset="0"/>
                <a:cs typeface="Verdana" panose="020B0604030504040204" pitchFamily="34" charset="0"/>
              </a:rPr>
              <a:t>Community Integrated Health</a:t>
            </a:r>
          </a:p>
        </p:txBody>
      </p:sp>
      <p:pic>
        <p:nvPicPr>
          <p:cNvPr id="7" name="Picture 6" descr="graphic displaying the connection between Capacity Building, Health Equity, Healthier Community Initiative, Community Health Navigation, Shared Physical Spaces, Compliance, Evidence-based Interventions. "/>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14400" y="819613"/>
            <a:ext cx="7240340" cy="6038387"/>
          </a:xfrm>
          <a:prstGeom prst="rect">
            <a:avLst/>
          </a:prstGeom>
        </p:spPr>
      </p:pic>
    </p:spTree>
    <p:extLst>
      <p:ext uri="{BB962C8B-B14F-4D97-AF65-F5344CB8AC3E}">
        <p14:creationId xmlns:p14="http://schemas.microsoft.com/office/powerpoint/2010/main" val="136813705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290416" y="2177572"/>
            <a:ext cx="3409949" cy="2677656"/>
          </a:xfrm>
          <a:prstGeom prst="rect">
            <a:avLst/>
          </a:prstGeom>
          <a:solidFill>
            <a:srgbClr val="0070C0"/>
          </a:solidFill>
          <a:ln w="38100">
            <a:solidFill>
              <a:schemeClr val="accent4"/>
            </a:solidFill>
          </a:ln>
        </p:spPr>
        <p:txBody>
          <a:bodyPr wrap="square" rtlCol="0">
            <a:spAutoFit/>
          </a:bodyPr>
          <a:lstStyle/>
          <a:p>
            <a:pPr algn="ctr" defTabSz="914400">
              <a:defRPr/>
            </a:pPr>
            <a:r>
              <a:rPr lang="en-US" kern="0" dirty="0">
                <a:solidFill>
                  <a:srgbClr val="FFFFFF"/>
                </a:solidFill>
                <a:ea typeface="ＭＳ Ｐゴシック" pitchFamily="80" charset="-128"/>
              </a:rPr>
              <a:t>To date, the Y with their community partners have advanced more than </a:t>
            </a:r>
            <a:r>
              <a:rPr lang="en-US" b="1" kern="0" dirty="0">
                <a:solidFill>
                  <a:srgbClr val="FFFFFF"/>
                </a:solidFill>
                <a:ea typeface="ＭＳ Ｐゴシック" pitchFamily="80" charset="-128"/>
              </a:rPr>
              <a:t>39,000</a:t>
            </a:r>
            <a:r>
              <a:rPr lang="en-US" kern="0" dirty="0">
                <a:solidFill>
                  <a:srgbClr val="FFFFFF"/>
                </a:solidFill>
                <a:ea typeface="ＭＳ Ｐゴシック" pitchFamily="80" charset="-128"/>
              </a:rPr>
              <a:t> </a:t>
            </a:r>
            <a:r>
              <a:rPr lang="en-US" b="1" kern="0" dirty="0">
                <a:solidFill>
                  <a:srgbClr val="FFFFFF"/>
                </a:solidFill>
                <a:ea typeface="ＭＳ Ｐゴシック" pitchFamily="80" charset="-128"/>
              </a:rPr>
              <a:t>strategies </a:t>
            </a:r>
            <a:r>
              <a:rPr lang="en-US" kern="0" dirty="0">
                <a:solidFill>
                  <a:srgbClr val="FFFFFF"/>
                </a:solidFill>
                <a:ea typeface="ＭＳ Ｐゴシック" pitchFamily="80" charset="-128"/>
              </a:rPr>
              <a:t>impacting up to    </a:t>
            </a:r>
            <a:r>
              <a:rPr lang="en-US" b="1" kern="0" dirty="0">
                <a:solidFill>
                  <a:srgbClr val="FFFFFF"/>
                </a:solidFill>
                <a:ea typeface="ＭＳ Ｐゴシック" pitchFamily="80" charset="-128"/>
              </a:rPr>
              <a:t>73 million lives</a:t>
            </a:r>
          </a:p>
        </p:txBody>
      </p:sp>
      <p:pic>
        <p:nvPicPr>
          <p:cNvPr id="2050" name="Picture 2" descr="infographic:  Inspring Change in Communities  "/>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a:off x="332510" y="969819"/>
            <a:ext cx="4692424" cy="57958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a:xfrm>
            <a:off x="254722" y="36946"/>
            <a:ext cx="8374062" cy="844550"/>
          </a:xfrm>
        </p:spPr>
        <p:txBody>
          <a:bodyPr/>
          <a:lstStyle/>
          <a:p>
            <a:r>
              <a:rPr lang="en-US" sz="2400" dirty="0">
                <a:solidFill>
                  <a:schemeClr val="accent1"/>
                </a:solidFill>
              </a:rPr>
              <a:t>Collaborating for health-promoting policy/system/environmental changes</a:t>
            </a:r>
          </a:p>
        </p:txBody>
      </p:sp>
      <p:sp>
        <p:nvSpPr>
          <p:cNvPr id="2" name="Rectangle 1"/>
          <p:cNvSpPr/>
          <p:nvPr/>
        </p:nvSpPr>
        <p:spPr>
          <a:xfrm>
            <a:off x="8628784" y="6488668"/>
            <a:ext cx="412292" cy="307777"/>
          </a:xfrm>
          <a:prstGeom prst="rect">
            <a:avLst/>
          </a:prstGeom>
        </p:spPr>
        <p:txBody>
          <a:bodyPr wrap="none">
            <a:spAutoFit/>
          </a:bodyPr>
          <a:lstStyle/>
          <a:p>
            <a:r>
              <a:rPr lang="en-US" sz="1400" dirty="0" smtClean="0">
                <a:solidFill>
                  <a:prstClr val="black"/>
                </a:solidFill>
                <a:cs typeface="Verdana"/>
              </a:rPr>
              <a:t>96</a:t>
            </a:r>
            <a:endParaRPr lang="en-US" sz="1400" dirty="0"/>
          </a:p>
        </p:txBody>
      </p:sp>
    </p:spTree>
    <p:extLst>
      <p:ext uri="{BB962C8B-B14F-4D97-AF65-F5344CB8AC3E}">
        <p14:creationId xmlns:p14="http://schemas.microsoft.com/office/powerpoint/2010/main" val="75846153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chemeClr val="accent1"/>
                </a:solidFill>
              </a:rPr>
              <a:t>we meet health-seekers where they are…</a:t>
            </a:r>
          </a:p>
        </p:txBody>
      </p:sp>
      <p:pic>
        <p:nvPicPr>
          <p:cNvPr id="6" name="Content Placeholder 5" descr="Frieden pyramid"/>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08165" y="1519017"/>
            <a:ext cx="4009411" cy="4219575"/>
          </a:xfrm>
          <a:ln>
            <a:solidFill>
              <a:schemeClr val="accent1"/>
            </a:solidFill>
          </a:ln>
        </p:spPr>
      </p:pic>
      <p:sp>
        <p:nvSpPr>
          <p:cNvPr id="7" name="TextBox 6"/>
          <p:cNvSpPr txBox="1"/>
          <p:nvPr/>
        </p:nvSpPr>
        <p:spPr>
          <a:xfrm>
            <a:off x="2830290" y="5758548"/>
            <a:ext cx="1697901" cy="276999"/>
          </a:xfrm>
          <a:prstGeom prst="rect">
            <a:avLst/>
          </a:prstGeom>
          <a:noFill/>
        </p:spPr>
        <p:txBody>
          <a:bodyPr wrap="none" lIns="91359" tIns="45679" rIns="91359" bIns="45679" rtlCol="0">
            <a:spAutoFit/>
          </a:bodyPr>
          <a:lstStyle/>
          <a:p>
            <a:pPr defTabSz="914400">
              <a:defRPr/>
            </a:pPr>
            <a:r>
              <a:rPr lang="en-US" sz="1200" kern="0" dirty="0" err="1">
                <a:solidFill>
                  <a:srgbClr val="000000"/>
                </a:solidFill>
              </a:rPr>
              <a:t>Frieden</a:t>
            </a:r>
            <a:r>
              <a:rPr lang="en-US" sz="1200" kern="0" dirty="0">
                <a:solidFill>
                  <a:srgbClr val="000000"/>
                </a:solidFill>
              </a:rPr>
              <a:t>, AJPH 2010</a:t>
            </a:r>
          </a:p>
        </p:txBody>
      </p:sp>
      <p:grpSp>
        <p:nvGrpSpPr>
          <p:cNvPr id="15" name="Group 14" descr="pyramid diagram:&#10;&#10;top- recalaim health&#10;middle- reduce risk&#10;bottom - promote wellness "/>
          <p:cNvGrpSpPr/>
          <p:nvPr/>
        </p:nvGrpSpPr>
        <p:grpSpPr>
          <a:xfrm>
            <a:off x="1404257" y="1317844"/>
            <a:ext cx="7554686" cy="3722249"/>
            <a:chOff x="1404257" y="1317837"/>
            <a:chExt cx="7554686" cy="3722249"/>
          </a:xfrm>
        </p:grpSpPr>
        <p:graphicFrame>
          <p:nvGraphicFramePr>
            <p:cNvPr id="3" name="Diagram 2"/>
            <p:cNvGraphicFramePr/>
            <p:nvPr>
              <p:extLst/>
            </p:nvPr>
          </p:nvGraphicFramePr>
          <p:xfrm>
            <a:off x="4691473" y="1505858"/>
            <a:ext cx="4267470" cy="35342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Oval 7"/>
            <p:cNvSpPr/>
            <p:nvPr/>
          </p:nvSpPr>
          <p:spPr bwMode="auto">
            <a:xfrm>
              <a:off x="1404257" y="1730829"/>
              <a:ext cx="2274979" cy="1360714"/>
            </a:xfrm>
            <a:prstGeom prst="ellipse">
              <a:avLst/>
            </a:prstGeom>
            <a:solidFill>
              <a:schemeClr val="bg1">
                <a:alpha val="0"/>
              </a:schemeClr>
            </a:solidFill>
            <a:ln w="254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defRPr/>
              </a:pPr>
              <a:endParaRPr lang="en-US" kern="0">
                <a:solidFill>
                  <a:srgbClr val="000000"/>
                </a:solidFill>
              </a:endParaRPr>
            </a:p>
          </p:txBody>
        </p:sp>
        <p:cxnSp>
          <p:nvCxnSpPr>
            <p:cNvPr id="10" name="Straight Arrow Connector 9"/>
            <p:cNvCxnSpPr>
              <a:stCxn id="8" idx="6"/>
            </p:cNvCxnSpPr>
            <p:nvPr/>
          </p:nvCxnSpPr>
          <p:spPr bwMode="auto">
            <a:xfrm>
              <a:off x="3679236" y="2411186"/>
              <a:ext cx="1491478" cy="46264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12" name="Left Brace 11"/>
            <p:cNvSpPr/>
            <p:nvPr/>
          </p:nvSpPr>
          <p:spPr bwMode="auto">
            <a:xfrm rot="1854261">
              <a:off x="5178836" y="1317837"/>
              <a:ext cx="682712" cy="3526971"/>
            </a:xfrm>
            <a:prstGeom prst="leftBrace">
              <a:avLst>
                <a:gd name="adj1" fmla="val 8333"/>
                <a:gd name="adj2" fmla="val 49691"/>
              </a:avLst>
            </a:prstGeom>
            <a:solidFill>
              <a:schemeClr val="bg1">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defRPr/>
              </a:pPr>
              <a:endParaRPr lang="en-US" kern="0">
                <a:solidFill>
                  <a:srgbClr val="000000"/>
                </a:solidFill>
              </a:endParaRPr>
            </a:p>
          </p:txBody>
        </p:sp>
      </p:grpSp>
      <p:sp>
        <p:nvSpPr>
          <p:cNvPr id="4" name="Rectangle 3"/>
          <p:cNvSpPr/>
          <p:nvPr/>
        </p:nvSpPr>
        <p:spPr>
          <a:xfrm>
            <a:off x="8664382" y="6513941"/>
            <a:ext cx="412292" cy="307777"/>
          </a:xfrm>
          <a:prstGeom prst="rect">
            <a:avLst/>
          </a:prstGeom>
        </p:spPr>
        <p:txBody>
          <a:bodyPr wrap="none">
            <a:spAutoFit/>
          </a:bodyPr>
          <a:lstStyle/>
          <a:p>
            <a:r>
              <a:rPr lang="en-US" sz="1400" dirty="0" smtClean="0">
                <a:solidFill>
                  <a:prstClr val="black"/>
                </a:solidFill>
                <a:cs typeface="Verdana"/>
              </a:rPr>
              <a:t>97</a:t>
            </a:r>
            <a:endParaRPr lang="en-US" sz="1400" dirty="0"/>
          </a:p>
        </p:txBody>
      </p:sp>
    </p:spTree>
    <p:extLst>
      <p:ext uri="{BB962C8B-B14F-4D97-AF65-F5344CB8AC3E}">
        <p14:creationId xmlns:p14="http://schemas.microsoft.com/office/powerpoint/2010/main" val="128734008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descr="Discover box&#10;sub boxes Efficacy and validation"/>
          <p:cNvSpPr/>
          <p:nvPr/>
        </p:nvSpPr>
        <p:spPr bwMode="auto">
          <a:xfrm>
            <a:off x="142871" y="1485899"/>
            <a:ext cx="3171826" cy="676275"/>
          </a:xfrm>
          <a:prstGeom prst="roundRect">
            <a:avLst>
              <a:gd name="adj" fmla="val 8952"/>
            </a:avLst>
          </a:prstGeom>
          <a:gradFill flip="none" rotWithShape="1">
            <a:gsLst>
              <a:gs pos="0">
                <a:schemeClr val="bg1">
                  <a:lumMod val="50000"/>
                </a:schemeClr>
              </a:gs>
              <a:gs pos="65000">
                <a:schemeClr val="accent6">
                  <a:tint val="37000"/>
                  <a:satMod val="300000"/>
                </a:schemeClr>
              </a:gs>
              <a:gs pos="100000">
                <a:schemeClr val="accent6">
                  <a:tint val="15000"/>
                  <a:satMod val="350000"/>
                </a:schemeClr>
              </a:gs>
            </a:gsLst>
            <a:lin ang="5400000" scaled="1"/>
            <a:tileRect/>
          </a:gradFill>
          <a:ln>
            <a:noFill/>
            <a:headEnd type="none" w="med" len="med"/>
            <a:tailEnd type="none" w="med" len="med"/>
          </a:ln>
          <a:effectLst>
            <a:outerShdw blurRad="40000" dist="20000" dir="5400000" rotWithShape="0">
              <a:srgbClr val="000000">
                <a:alpha val="38000"/>
              </a:srgbClr>
            </a:outerShdw>
            <a:softEdge rad="25400"/>
          </a:effec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defTabSz="914400">
              <a:defRPr/>
            </a:pPr>
            <a:endParaRPr lang="en-US" kern="0" dirty="0">
              <a:solidFill>
                <a:srgbClr val="000000"/>
              </a:solidFill>
              <a:ea typeface="ＭＳ Ｐゴシック" pitchFamily="64" charset="-128"/>
              <a:cs typeface="ＭＳ Ｐゴシック" pitchFamily="64" charset="-128"/>
            </a:endParaRPr>
          </a:p>
        </p:txBody>
      </p:sp>
      <p:sp>
        <p:nvSpPr>
          <p:cNvPr id="6" name="Pentagon 5"/>
          <p:cNvSpPr/>
          <p:nvPr/>
        </p:nvSpPr>
        <p:spPr bwMode="auto">
          <a:xfrm>
            <a:off x="175528" y="1858735"/>
            <a:ext cx="1619250" cy="295275"/>
          </a:xfrm>
          <a:prstGeom prst="homePlate">
            <a:avLst>
              <a:gd name="adj" fmla="val 62903"/>
            </a:avLst>
          </a:prstGeom>
          <a:ln>
            <a:headEnd type="none" w="med" len="med"/>
            <a:tailEnd type="none" w="med" len="med"/>
          </a:ln>
          <a:effectLst>
            <a:softEdge rad="31750"/>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algn="ctr" defTabSz="914400">
              <a:defRPr/>
            </a:pPr>
            <a:r>
              <a:rPr lang="en-US" sz="1200" b="1" kern="0" dirty="0">
                <a:solidFill>
                  <a:srgbClr val="FFFFFF"/>
                </a:solidFill>
                <a:ea typeface="ＭＳ Ｐゴシック" pitchFamily="64" charset="-128"/>
                <a:cs typeface="ＭＳ Ｐゴシック" pitchFamily="64" charset="-128"/>
              </a:rPr>
              <a:t>Efficacy</a:t>
            </a:r>
          </a:p>
        </p:txBody>
      </p:sp>
      <p:sp>
        <p:nvSpPr>
          <p:cNvPr id="9" name="Pentagon 8"/>
          <p:cNvSpPr/>
          <p:nvPr/>
        </p:nvSpPr>
        <p:spPr bwMode="auto">
          <a:xfrm>
            <a:off x="1728103" y="1858735"/>
            <a:ext cx="1619250" cy="295275"/>
          </a:xfrm>
          <a:prstGeom prst="homePlate">
            <a:avLst>
              <a:gd name="adj" fmla="val 62903"/>
            </a:avLst>
          </a:prstGeom>
          <a:solidFill>
            <a:schemeClr val="accent4"/>
          </a:solidFill>
          <a:ln>
            <a:headEnd type="none" w="med" len="med"/>
            <a:tailEnd type="none" w="med" len="med"/>
          </a:ln>
          <a:effectLst>
            <a:softEdge rad="31750"/>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algn="ctr" defTabSz="914400">
              <a:defRPr/>
            </a:pPr>
            <a:r>
              <a:rPr lang="en-US" sz="1200" b="1" kern="0" dirty="0">
                <a:solidFill>
                  <a:srgbClr val="FFFFFF"/>
                </a:solidFill>
                <a:ea typeface="ＭＳ Ｐゴシック" pitchFamily="64" charset="-128"/>
                <a:cs typeface="ＭＳ Ｐゴシック" pitchFamily="64" charset="-128"/>
              </a:rPr>
              <a:t>Validation</a:t>
            </a:r>
          </a:p>
        </p:txBody>
      </p:sp>
      <p:sp>
        <p:nvSpPr>
          <p:cNvPr id="11" name="TextBox 10"/>
          <p:cNvSpPr txBox="1"/>
          <p:nvPr/>
        </p:nvSpPr>
        <p:spPr>
          <a:xfrm>
            <a:off x="112931" y="1465487"/>
            <a:ext cx="2143125" cy="369332"/>
          </a:xfrm>
          <a:prstGeom prst="rect">
            <a:avLst/>
          </a:prstGeom>
          <a:noFill/>
        </p:spPr>
        <p:txBody>
          <a:bodyPr wrap="square" rtlCol="0">
            <a:spAutoFit/>
          </a:bodyPr>
          <a:lstStyle/>
          <a:p>
            <a:pPr defTabSz="914400">
              <a:defRPr/>
            </a:pPr>
            <a:r>
              <a:rPr lang="en-US" b="1" kern="0" dirty="0">
                <a:solidFill>
                  <a:srgbClr val="FFFFFF"/>
                </a:solidFill>
                <a:ea typeface="ＭＳ Ｐゴシック" pitchFamily="80" charset="-128"/>
              </a:rPr>
              <a:t>DISCOVERY</a:t>
            </a:r>
          </a:p>
        </p:txBody>
      </p:sp>
      <p:sp>
        <p:nvSpPr>
          <p:cNvPr id="12" name="Rounded Rectangle 11" descr="Development box&#10;sub boxes: Translation and Scaling"/>
          <p:cNvSpPr/>
          <p:nvPr/>
        </p:nvSpPr>
        <p:spPr bwMode="auto">
          <a:xfrm>
            <a:off x="3363686" y="1485898"/>
            <a:ext cx="3171826" cy="676276"/>
          </a:xfrm>
          <a:prstGeom prst="roundRect">
            <a:avLst>
              <a:gd name="adj" fmla="val 8952"/>
            </a:avLst>
          </a:prstGeom>
          <a:gradFill flip="none" rotWithShape="1">
            <a:gsLst>
              <a:gs pos="0">
                <a:schemeClr val="bg1">
                  <a:lumMod val="50000"/>
                </a:schemeClr>
              </a:gs>
              <a:gs pos="65000">
                <a:schemeClr val="accent6">
                  <a:tint val="37000"/>
                  <a:satMod val="300000"/>
                </a:schemeClr>
              </a:gs>
              <a:gs pos="100000">
                <a:schemeClr val="accent6">
                  <a:tint val="15000"/>
                  <a:satMod val="350000"/>
                </a:schemeClr>
              </a:gs>
            </a:gsLst>
            <a:lin ang="5400000" scaled="1"/>
            <a:tileRect/>
          </a:gradFill>
          <a:ln>
            <a:noFill/>
            <a:headEnd type="none" w="med" len="med"/>
            <a:tailEnd type="none" w="med" len="med"/>
          </a:ln>
          <a:effectLst>
            <a:outerShdw blurRad="40000" dist="20000" dir="5400000" rotWithShape="0">
              <a:srgbClr val="000000">
                <a:alpha val="38000"/>
              </a:srgbClr>
            </a:outerShdw>
            <a:softEdge rad="25400"/>
          </a:effec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defTabSz="914400">
              <a:defRPr/>
            </a:pPr>
            <a:endParaRPr lang="en-US" kern="0" dirty="0">
              <a:solidFill>
                <a:srgbClr val="000000"/>
              </a:solidFill>
              <a:ea typeface="ＭＳ Ｐゴシック" pitchFamily="64" charset="-128"/>
              <a:cs typeface="ＭＳ Ｐゴシック" pitchFamily="64" charset="-128"/>
            </a:endParaRPr>
          </a:p>
        </p:txBody>
      </p:sp>
      <p:sp>
        <p:nvSpPr>
          <p:cNvPr id="13" name="Pentagon 12"/>
          <p:cNvSpPr/>
          <p:nvPr/>
        </p:nvSpPr>
        <p:spPr bwMode="auto">
          <a:xfrm>
            <a:off x="3386822" y="1858735"/>
            <a:ext cx="1619250" cy="295275"/>
          </a:xfrm>
          <a:prstGeom prst="homePlate">
            <a:avLst>
              <a:gd name="adj" fmla="val 62903"/>
            </a:avLst>
          </a:prstGeom>
          <a:solidFill>
            <a:schemeClr val="accent3"/>
          </a:solidFill>
          <a:ln>
            <a:headEnd type="none" w="med" len="med"/>
            <a:tailEnd type="none" w="med" len="med"/>
          </a:ln>
          <a:effectLst>
            <a:softEdge rad="31750"/>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algn="ctr" defTabSz="914400">
              <a:defRPr/>
            </a:pPr>
            <a:r>
              <a:rPr lang="en-US" sz="1200" b="1" kern="0" dirty="0">
                <a:solidFill>
                  <a:srgbClr val="FFFFFF"/>
                </a:solidFill>
                <a:ea typeface="ＭＳ Ｐゴシック" pitchFamily="64" charset="-128"/>
                <a:cs typeface="ＭＳ Ｐゴシック" pitchFamily="64" charset="-128"/>
              </a:rPr>
              <a:t>Translation</a:t>
            </a:r>
          </a:p>
        </p:txBody>
      </p:sp>
      <p:sp>
        <p:nvSpPr>
          <p:cNvPr id="15" name="Pentagon 14"/>
          <p:cNvSpPr/>
          <p:nvPr/>
        </p:nvSpPr>
        <p:spPr bwMode="auto">
          <a:xfrm>
            <a:off x="4939397" y="1858735"/>
            <a:ext cx="1619250" cy="295275"/>
          </a:xfrm>
          <a:prstGeom prst="homePlate">
            <a:avLst>
              <a:gd name="adj" fmla="val 62903"/>
            </a:avLst>
          </a:prstGeom>
          <a:solidFill>
            <a:schemeClr val="accent2"/>
          </a:solidFill>
          <a:ln>
            <a:headEnd type="none" w="med" len="med"/>
            <a:tailEnd type="none" w="med" len="med"/>
          </a:ln>
          <a:effectLst>
            <a:softEdge rad="31750"/>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algn="ctr" defTabSz="914400">
              <a:defRPr/>
            </a:pPr>
            <a:r>
              <a:rPr lang="en-US" sz="1200" b="1" kern="0" dirty="0">
                <a:solidFill>
                  <a:srgbClr val="FFFFFF"/>
                </a:solidFill>
                <a:ea typeface="ＭＳ Ｐゴシック" pitchFamily="64" charset="-128"/>
                <a:cs typeface="ＭＳ Ｐゴシック" pitchFamily="64" charset="-128"/>
              </a:rPr>
              <a:t>Scaling</a:t>
            </a:r>
          </a:p>
        </p:txBody>
      </p:sp>
      <p:sp>
        <p:nvSpPr>
          <p:cNvPr id="17" name="TextBox 16"/>
          <p:cNvSpPr txBox="1"/>
          <p:nvPr/>
        </p:nvSpPr>
        <p:spPr>
          <a:xfrm>
            <a:off x="3520166" y="1465487"/>
            <a:ext cx="2143125" cy="369332"/>
          </a:xfrm>
          <a:prstGeom prst="rect">
            <a:avLst/>
          </a:prstGeom>
          <a:noFill/>
        </p:spPr>
        <p:txBody>
          <a:bodyPr wrap="square" rtlCol="0">
            <a:spAutoFit/>
          </a:bodyPr>
          <a:lstStyle/>
          <a:p>
            <a:pPr defTabSz="914400">
              <a:defRPr/>
            </a:pPr>
            <a:r>
              <a:rPr lang="en-US" b="1" kern="0" dirty="0">
                <a:solidFill>
                  <a:srgbClr val="FFFFFF"/>
                </a:solidFill>
                <a:ea typeface="ＭＳ Ｐゴシック" pitchFamily="80" charset="-128"/>
              </a:rPr>
              <a:t>DEVELOPMENT</a:t>
            </a:r>
          </a:p>
        </p:txBody>
      </p:sp>
      <p:sp>
        <p:nvSpPr>
          <p:cNvPr id="18" name="Rounded Rectangle 17" descr="Dissemination box&#10;sub box - dissemination"/>
          <p:cNvSpPr/>
          <p:nvPr/>
        </p:nvSpPr>
        <p:spPr bwMode="auto">
          <a:xfrm>
            <a:off x="6607626" y="1485899"/>
            <a:ext cx="2422074" cy="676276"/>
          </a:xfrm>
          <a:prstGeom prst="roundRect">
            <a:avLst>
              <a:gd name="adj" fmla="val 8952"/>
            </a:avLst>
          </a:prstGeom>
          <a:gradFill flip="none" rotWithShape="1">
            <a:gsLst>
              <a:gs pos="0">
                <a:schemeClr val="bg1">
                  <a:lumMod val="50000"/>
                </a:schemeClr>
              </a:gs>
              <a:gs pos="65000">
                <a:schemeClr val="accent6">
                  <a:tint val="37000"/>
                  <a:satMod val="300000"/>
                </a:schemeClr>
              </a:gs>
              <a:gs pos="100000">
                <a:schemeClr val="accent6">
                  <a:tint val="15000"/>
                  <a:satMod val="350000"/>
                </a:schemeClr>
              </a:gs>
            </a:gsLst>
            <a:lin ang="5400000" scaled="1"/>
            <a:tileRect/>
          </a:gradFill>
          <a:ln>
            <a:noFill/>
            <a:headEnd type="none" w="med" len="med"/>
            <a:tailEnd type="none" w="med" len="med"/>
          </a:ln>
          <a:effectLst>
            <a:outerShdw blurRad="40000" dist="20000" dir="5400000" rotWithShape="0">
              <a:srgbClr val="000000">
                <a:alpha val="38000"/>
              </a:srgbClr>
            </a:outerShdw>
            <a:softEdge rad="25400"/>
          </a:effec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defTabSz="914400">
              <a:defRPr/>
            </a:pPr>
            <a:endParaRPr lang="en-US" kern="0" dirty="0">
              <a:solidFill>
                <a:srgbClr val="000000"/>
              </a:solidFill>
              <a:ea typeface="ＭＳ Ｐゴシック" pitchFamily="64" charset="-128"/>
              <a:cs typeface="ＭＳ Ｐゴシック" pitchFamily="64" charset="-128"/>
            </a:endParaRPr>
          </a:p>
        </p:txBody>
      </p:sp>
      <p:sp>
        <p:nvSpPr>
          <p:cNvPr id="19" name="Pentagon 18"/>
          <p:cNvSpPr/>
          <p:nvPr/>
        </p:nvSpPr>
        <p:spPr bwMode="auto">
          <a:xfrm>
            <a:off x="6671578" y="1855231"/>
            <a:ext cx="2358122" cy="298779"/>
          </a:xfrm>
          <a:prstGeom prst="homePlate">
            <a:avLst>
              <a:gd name="adj" fmla="val 62903"/>
            </a:avLst>
          </a:prstGeom>
          <a:solidFill>
            <a:schemeClr val="accent1"/>
          </a:solidFill>
          <a:ln>
            <a:headEnd type="none" w="med" len="med"/>
            <a:tailEnd type="none" w="med" len="med"/>
          </a:ln>
          <a:effectLst>
            <a:softEdge rad="31750"/>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defTabSz="914400">
              <a:defRPr/>
            </a:pPr>
            <a:r>
              <a:rPr lang="en-US" sz="1400" b="1" kern="0" dirty="0">
                <a:solidFill>
                  <a:srgbClr val="FFFFFF"/>
                </a:solidFill>
                <a:ea typeface="ＭＳ Ｐゴシック" pitchFamily="64" charset="-128"/>
                <a:cs typeface="ＭＳ Ｐゴシック" pitchFamily="64" charset="-128"/>
              </a:rPr>
              <a:t>Dissemination</a:t>
            </a:r>
          </a:p>
        </p:txBody>
      </p:sp>
      <p:sp>
        <p:nvSpPr>
          <p:cNvPr id="23" name="TextBox 22"/>
          <p:cNvSpPr txBox="1"/>
          <p:nvPr/>
        </p:nvSpPr>
        <p:spPr>
          <a:xfrm>
            <a:off x="6607626" y="1477734"/>
            <a:ext cx="2536414" cy="369332"/>
          </a:xfrm>
          <a:prstGeom prst="rect">
            <a:avLst/>
          </a:prstGeom>
          <a:noFill/>
        </p:spPr>
        <p:txBody>
          <a:bodyPr wrap="square" rtlCol="0">
            <a:spAutoFit/>
          </a:bodyPr>
          <a:lstStyle/>
          <a:p>
            <a:pPr defTabSz="914400">
              <a:defRPr/>
            </a:pPr>
            <a:r>
              <a:rPr lang="en-US" b="1" kern="0" dirty="0">
                <a:solidFill>
                  <a:srgbClr val="FFFFFF"/>
                </a:solidFill>
                <a:ea typeface="ＭＳ Ｐゴシック" pitchFamily="80" charset="-128"/>
              </a:rPr>
              <a:t>DISSEMINATION</a:t>
            </a:r>
          </a:p>
        </p:txBody>
      </p:sp>
      <p:sp>
        <p:nvSpPr>
          <p:cNvPr id="32" name="Title 4"/>
          <p:cNvSpPr>
            <a:spLocks noGrp="1"/>
          </p:cNvSpPr>
          <p:nvPr>
            <p:ph type="title"/>
          </p:nvPr>
        </p:nvSpPr>
        <p:spPr>
          <a:xfrm>
            <a:off x="328613" y="328614"/>
            <a:ext cx="8374062" cy="844550"/>
          </a:xfrm>
        </p:spPr>
        <p:txBody>
          <a:bodyPr/>
          <a:lstStyle/>
          <a:p>
            <a:r>
              <a:rPr lang="en-US" dirty="0">
                <a:solidFill>
                  <a:schemeClr val="accent1"/>
                </a:solidFill>
              </a:rPr>
              <a:t>The Y’s Pipeline of evidence-based (RCT Proven) programs</a:t>
            </a:r>
          </a:p>
        </p:txBody>
      </p:sp>
      <p:sp>
        <p:nvSpPr>
          <p:cNvPr id="2" name="Pentagon 1"/>
          <p:cNvSpPr/>
          <p:nvPr/>
        </p:nvSpPr>
        <p:spPr bwMode="auto">
          <a:xfrm>
            <a:off x="175527" y="2300634"/>
            <a:ext cx="8294705" cy="392837"/>
          </a:xfrm>
          <a:prstGeom prst="homePlat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defRPr/>
            </a:pPr>
            <a:r>
              <a:rPr lang="en-US" sz="1600" b="1" kern="0" dirty="0">
                <a:solidFill>
                  <a:srgbClr val="FFFFFF"/>
                </a:solidFill>
                <a:ea typeface="ＭＳ Ｐゴシック" pitchFamily="64" charset="-128"/>
                <a:cs typeface="ＭＳ Ｐゴシック" pitchFamily="64" charset="-128"/>
              </a:rPr>
              <a:t>YMCA’s Diabetes Prevention Program</a:t>
            </a:r>
          </a:p>
        </p:txBody>
      </p:sp>
      <p:sp>
        <p:nvSpPr>
          <p:cNvPr id="20" name="Pentagon 19"/>
          <p:cNvSpPr/>
          <p:nvPr/>
        </p:nvSpPr>
        <p:spPr bwMode="auto">
          <a:xfrm>
            <a:off x="185386" y="2775082"/>
            <a:ext cx="7536816" cy="389060"/>
          </a:xfrm>
          <a:prstGeom prst="homePlat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defRPr/>
            </a:pPr>
            <a:r>
              <a:rPr lang="en-US" sz="1600" b="1" kern="0" dirty="0">
                <a:solidFill>
                  <a:srgbClr val="FFFFFF"/>
                </a:solidFill>
                <a:ea typeface="ＭＳ Ｐゴシック" pitchFamily="64" charset="-128"/>
                <a:cs typeface="ＭＳ Ｐゴシック" pitchFamily="64" charset="-128"/>
              </a:rPr>
              <a:t>Enhance Fitness (Arthritis Self-Management)</a:t>
            </a:r>
          </a:p>
        </p:txBody>
      </p:sp>
      <p:sp>
        <p:nvSpPr>
          <p:cNvPr id="21" name="Pentagon 20"/>
          <p:cNvSpPr/>
          <p:nvPr/>
        </p:nvSpPr>
        <p:spPr bwMode="auto">
          <a:xfrm>
            <a:off x="187459" y="3245753"/>
            <a:ext cx="6249436" cy="404375"/>
          </a:xfrm>
          <a:prstGeom prst="homePlat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defRPr/>
            </a:pPr>
            <a:r>
              <a:rPr lang="en-US" sz="1600" b="1" kern="0" dirty="0">
                <a:solidFill>
                  <a:srgbClr val="FFFFFF"/>
                </a:solidFill>
                <a:ea typeface="ＭＳ Ｐゴシック" pitchFamily="64" charset="-128"/>
                <a:cs typeface="ＭＳ Ｐゴシック" pitchFamily="64" charset="-128"/>
              </a:rPr>
              <a:t>LIVESTRONG at the YMCA (Cancer Survivorship)</a:t>
            </a:r>
          </a:p>
        </p:txBody>
      </p:sp>
      <p:sp>
        <p:nvSpPr>
          <p:cNvPr id="22" name="Pentagon 21"/>
          <p:cNvSpPr/>
          <p:nvPr/>
        </p:nvSpPr>
        <p:spPr bwMode="auto">
          <a:xfrm>
            <a:off x="187459" y="3731739"/>
            <a:ext cx="6249436" cy="426674"/>
          </a:xfrm>
          <a:prstGeom prst="homePlat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defRPr/>
            </a:pPr>
            <a:r>
              <a:rPr lang="en-US" sz="1600" b="1" kern="0" dirty="0">
                <a:solidFill>
                  <a:srgbClr val="FFFFFF"/>
                </a:solidFill>
                <a:ea typeface="ＭＳ Ｐゴシック" pitchFamily="64" charset="-128"/>
                <a:cs typeface="ＭＳ Ｐゴシック" pitchFamily="64" charset="-128"/>
              </a:rPr>
              <a:t>Moving For Better Balance (Falls Prevention)</a:t>
            </a:r>
          </a:p>
        </p:txBody>
      </p:sp>
      <p:sp>
        <p:nvSpPr>
          <p:cNvPr id="24" name="Pentagon 23"/>
          <p:cNvSpPr/>
          <p:nvPr/>
        </p:nvSpPr>
        <p:spPr bwMode="auto">
          <a:xfrm>
            <a:off x="185385" y="4240024"/>
            <a:ext cx="5197983" cy="450166"/>
          </a:xfrm>
          <a:prstGeom prst="homePlat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defRPr/>
            </a:pPr>
            <a:r>
              <a:rPr lang="en-US" sz="1600" b="1" kern="0" dirty="0">
                <a:solidFill>
                  <a:srgbClr val="FFFFFF"/>
                </a:solidFill>
                <a:ea typeface="ＭＳ Ｐゴシック" pitchFamily="64" charset="-128"/>
                <a:cs typeface="ＭＳ Ｐゴシック" pitchFamily="64" charset="-128"/>
              </a:rPr>
              <a:t>Blood Pressure Self-Monitoring</a:t>
            </a:r>
          </a:p>
        </p:txBody>
      </p:sp>
      <p:sp>
        <p:nvSpPr>
          <p:cNvPr id="25" name="Pentagon 24"/>
          <p:cNvSpPr/>
          <p:nvPr/>
        </p:nvSpPr>
        <p:spPr bwMode="auto">
          <a:xfrm>
            <a:off x="185386" y="4771801"/>
            <a:ext cx="3129311" cy="493827"/>
          </a:xfrm>
          <a:prstGeom prst="homePlate">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defRPr/>
            </a:pPr>
            <a:r>
              <a:rPr lang="en-US" sz="1400" b="1" kern="0" dirty="0">
                <a:solidFill>
                  <a:srgbClr val="FFFFFF"/>
                </a:solidFill>
                <a:ea typeface="ＭＳ Ｐゴシック" pitchFamily="64" charset="-128"/>
                <a:cs typeface="ＭＳ Ｐゴシック" pitchFamily="64" charset="-128"/>
              </a:rPr>
              <a:t>Childhood Obesity Intervention</a:t>
            </a:r>
            <a:endParaRPr lang="en-US" sz="1000" b="1" kern="0" dirty="0">
              <a:solidFill>
                <a:srgbClr val="FFFFFF"/>
              </a:solidFill>
              <a:ea typeface="ＭＳ Ｐゴシック" pitchFamily="64" charset="-128"/>
              <a:cs typeface="ＭＳ Ｐゴシック" pitchFamily="64" charset="-128"/>
            </a:endParaRPr>
          </a:p>
        </p:txBody>
      </p:sp>
      <p:sp>
        <p:nvSpPr>
          <p:cNvPr id="26" name="Pentagon 25"/>
          <p:cNvSpPr/>
          <p:nvPr/>
        </p:nvSpPr>
        <p:spPr bwMode="auto">
          <a:xfrm>
            <a:off x="185386" y="5347239"/>
            <a:ext cx="1609392" cy="411899"/>
          </a:xfrm>
          <a:prstGeom prst="homePlat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defRPr/>
            </a:pPr>
            <a:r>
              <a:rPr lang="en-US" sz="1400" b="1" kern="0" dirty="0">
                <a:solidFill>
                  <a:srgbClr val="FFFFFF"/>
                </a:solidFill>
                <a:ea typeface="ＭＳ Ｐゴシック" pitchFamily="64" charset="-128"/>
                <a:cs typeface="ＭＳ Ｐゴシック" pitchFamily="64" charset="-128"/>
              </a:rPr>
              <a:t>Brain Health</a:t>
            </a:r>
            <a:endParaRPr lang="en-US" sz="1000" b="1" kern="0" dirty="0">
              <a:solidFill>
                <a:srgbClr val="FFFFFF"/>
              </a:solidFill>
              <a:ea typeface="ＭＳ Ｐゴシック" pitchFamily="64" charset="-128"/>
              <a:cs typeface="ＭＳ Ｐゴシック" pitchFamily="64" charset="-128"/>
            </a:endParaRPr>
          </a:p>
        </p:txBody>
      </p:sp>
      <p:sp>
        <p:nvSpPr>
          <p:cNvPr id="27" name="Pentagon 26"/>
          <p:cNvSpPr/>
          <p:nvPr/>
        </p:nvSpPr>
        <p:spPr bwMode="auto">
          <a:xfrm>
            <a:off x="175527" y="5840749"/>
            <a:ext cx="1619251" cy="426509"/>
          </a:xfrm>
          <a:prstGeom prst="homePlat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defRPr/>
            </a:pPr>
            <a:r>
              <a:rPr lang="en-US" sz="1400" b="1" kern="0" dirty="0">
                <a:solidFill>
                  <a:srgbClr val="FFFFFF"/>
                </a:solidFill>
                <a:ea typeface="ＭＳ Ｐゴシック" pitchFamily="64" charset="-128"/>
                <a:cs typeface="ＭＳ Ｐゴシック" pitchFamily="64" charset="-128"/>
              </a:rPr>
              <a:t>Parkinson’s</a:t>
            </a:r>
            <a:endParaRPr lang="en-US" sz="1000" b="1" kern="0" dirty="0">
              <a:solidFill>
                <a:srgbClr val="FFFFFF"/>
              </a:solidFill>
              <a:ea typeface="ＭＳ Ｐゴシック" pitchFamily="64" charset="-128"/>
              <a:cs typeface="ＭＳ Ｐゴシック" pitchFamily="64" charset="-128"/>
            </a:endParaRPr>
          </a:p>
        </p:txBody>
      </p:sp>
      <p:sp>
        <p:nvSpPr>
          <p:cNvPr id="28" name="Pentagon 27"/>
          <p:cNvSpPr/>
          <p:nvPr/>
        </p:nvSpPr>
        <p:spPr bwMode="auto">
          <a:xfrm>
            <a:off x="175527" y="6348872"/>
            <a:ext cx="1552576" cy="446947"/>
          </a:xfrm>
          <a:prstGeom prst="homePlat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defRPr/>
            </a:pPr>
            <a:r>
              <a:rPr lang="en-US" sz="1200" b="1" kern="0" dirty="0">
                <a:solidFill>
                  <a:srgbClr val="FFFFFF"/>
                </a:solidFill>
                <a:ea typeface="ＭＳ Ｐゴシック" pitchFamily="64" charset="-128"/>
                <a:cs typeface="ＭＳ Ｐゴシック" pitchFamily="64" charset="-128"/>
              </a:rPr>
              <a:t>Tobacco Cessation</a:t>
            </a:r>
            <a:endParaRPr lang="en-US" sz="900" b="1" kern="0" dirty="0">
              <a:solidFill>
                <a:srgbClr val="FFFFFF"/>
              </a:solidFill>
              <a:ea typeface="ＭＳ Ｐゴシック" pitchFamily="64" charset="-128"/>
              <a:cs typeface="ＭＳ Ｐゴシック" pitchFamily="64" charset="-128"/>
            </a:endParaRPr>
          </a:p>
        </p:txBody>
      </p:sp>
      <p:sp>
        <p:nvSpPr>
          <p:cNvPr id="3" name="Rectangle 2"/>
          <p:cNvSpPr/>
          <p:nvPr/>
        </p:nvSpPr>
        <p:spPr>
          <a:xfrm>
            <a:off x="8702675" y="6488668"/>
            <a:ext cx="412292" cy="307777"/>
          </a:xfrm>
          <a:prstGeom prst="rect">
            <a:avLst/>
          </a:prstGeom>
        </p:spPr>
        <p:txBody>
          <a:bodyPr wrap="none">
            <a:spAutoFit/>
          </a:bodyPr>
          <a:lstStyle/>
          <a:p>
            <a:r>
              <a:rPr lang="en-US" sz="1400" dirty="0" smtClean="0">
                <a:solidFill>
                  <a:prstClr val="black"/>
                </a:solidFill>
                <a:cs typeface="Verdana"/>
              </a:rPr>
              <a:t>98</a:t>
            </a:r>
            <a:endParaRPr lang="en-US" sz="1400" dirty="0"/>
          </a:p>
        </p:txBody>
      </p:sp>
    </p:spTree>
    <p:extLst>
      <p:ext uri="{BB962C8B-B14F-4D97-AF65-F5344CB8AC3E}">
        <p14:creationId xmlns:p14="http://schemas.microsoft.com/office/powerpoint/2010/main" val="301963164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5"/>
                </a:solidFill>
              </a:rPr>
              <a:t>Delivering Outcomes at Scale:</a:t>
            </a:r>
            <a:br>
              <a:rPr lang="en-US" dirty="0">
                <a:solidFill>
                  <a:schemeClr val="accent5"/>
                </a:solidFill>
              </a:rPr>
            </a:br>
            <a:r>
              <a:rPr lang="en-US" sz="2100" dirty="0">
                <a:solidFill>
                  <a:schemeClr val="accent1"/>
                </a:solidFill>
              </a:rPr>
              <a:t>Falls Prevention/Arthritis Self-Management</a:t>
            </a:r>
          </a:p>
        </p:txBody>
      </p:sp>
      <p:pic>
        <p:nvPicPr>
          <p:cNvPr id="9" name="Content Placeholder 5" descr="Enhance Fitness Logo&#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black">
          <a:xfrm>
            <a:off x="760413" y="1505652"/>
            <a:ext cx="3033374" cy="885614"/>
          </a:xfrm>
          <a:prstGeom prst="rect">
            <a:avLst/>
          </a:prstGeom>
          <a:noFill/>
          <a:ln w="9525">
            <a:noFill/>
            <a:miter lim="800000"/>
            <a:headEnd/>
            <a:tailEnd/>
          </a:ln>
        </p:spPr>
      </p:pic>
      <p:pic>
        <p:nvPicPr>
          <p:cNvPr id="6" name="Content Placeholder 5" descr="Over 90% of particpants say they would recommend Enhance Fitness to a friend. "/>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4494179" y="5344123"/>
            <a:ext cx="4289492" cy="1229715"/>
          </a:xfrm>
          <a:prstGeom prst="rect">
            <a:avLst/>
          </a:prstGeom>
        </p:spPr>
      </p:pic>
      <p:pic>
        <p:nvPicPr>
          <p:cNvPr id="7" name="Content Placeholder 5" descr="Studies show that:&#10;&#10;90% of participant retention rate&#10;13% improvemetn in social functioning&#10;35% improvemet in physical functioning&#10;53% imrpovemet in depression&#10;Fewer hospitalizations and $945 less in health care cost than non-participants. "/>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black">
          <a:xfrm>
            <a:off x="454367" y="2562877"/>
            <a:ext cx="4195454" cy="3621861"/>
          </a:xfrm>
          <a:prstGeom prst="rect">
            <a:avLst/>
          </a:prstGeom>
          <a:noFill/>
          <a:ln w="9525">
            <a:noFill/>
            <a:miter lim="800000"/>
            <a:headEnd/>
            <a:tailEnd/>
          </a:ln>
        </p:spPr>
      </p:pic>
      <p:pic>
        <p:nvPicPr>
          <p:cNvPr id="10" name="Picture 9" descr="Number of Y associations offering he program, 167&#10;Number of states delivering the program 37&#10;Number of Enhance Fitness sites 85% Y sides 15% non-Y sites, 340&#10;Number of certified instructors, 1,573&#10;Number of partipants served 17,740"/>
          <p:cNvPicPr/>
          <p:nvPr/>
        </p:nvPicPr>
        <p:blipFill rotWithShape="1">
          <a:blip r:embed="rId5" cstate="screen">
            <a:extLst>
              <a:ext uri="{28A0092B-C50C-407E-A947-70E740481C1C}">
                <a14:useLocalDpi xmlns:a14="http://schemas.microsoft.com/office/drawing/2010/main"/>
              </a:ext>
            </a:extLst>
          </a:blip>
          <a:srcRect/>
          <a:stretch/>
        </p:blipFill>
        <p:spPr bwMode="auto">
          <a:xfrm>
            <a:off x="4649821" y="1457977"/>
            <a:ext cx="4133850" cy="388614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77059310"/>
      </p:ext>
    </p:extLst>
  </p:cSld>
  <p:clrMapOvr>
    <a:masterClrMapping/>
  </p:clrMapOvr>
  <p:timing>
    <p:tnLst>
      <p:par>
        <p:cTn id="1" dur="indefinite" restart="never" nodeType="tmRoot"/>
      </p:par>
    </p:tnLst>
  </p:timing>
</p:sld>
</file>

<file path=ppt/theme/theme1.xml><?xml version="1.0" encoding="utf-8"?>
<a:theme xmlns:a="http://schemas.openxmlformats.org/drawingml/2006/main" name="HealthyPeople2020_2016.10.5">
  <a:themeElements>
    <a:clrScheme name="ODPHP PAG">
      <a:dk1>
        <a:srgbClr val="000000"/>
      </a:dk1>
      <a:lt1>
        <a:srgbClr val="FFFFFF"/>
      </a:lt1>
      <a:dk2>
        <a:srgbClr val="1B7999"/>
      </a:dk2>
      <a:lt2>
        <a:srgbClr val="FEFFFF"/>
      </a:lt2>
      <a:accent1>
        <a:srgbClr val="028A26"/>
      </a:accent1>
      <a:accent2>
        <a:srgbClr val="52BAD0"/>
      </a:accent2>
      <a:accent3>
        <a:srgbClr val="7D103B"/>
      </a:accent3>
      <a:accent4>
        <a:srgbClr val="E3770C"/>
      </a:accent4>
      <a:accent5>
        <a:srgbClr val="F8C51D"/>
      </a:accent5>
      <a:accent6>
        <a:srgbClr val="9FE03C"/>
      </a:accent6>
      <a:hlink>
        <a:srgbClr val="0000FF"/>
      </a:hlink>
      <a:folHlink>
        <a:srgbClr val="7D103B"/>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FF5F83E2-823B-A348-B758-6CAAD3405B21}"/>
    </a:ext>
  </a:extLst>
</a:theme>
</file>

<file path=ppt/theme/theme10.xml><?xml version="1.0" encoding="utf-8"?>
<a:theme xmlns:a="http://schemas.openxmlformats.org/drawingml/2006/main" name="6_YMCA-Purple">
  <a:themeElements>
    <a:clrScheme name="Y-PowerPoint">
      <a:dk1>
        <a:srgbClr val="000000"/>
      </a:dk1>
      <a:lt1>
        <a:srgbClr val="FFFFFF"/>
      </a:lt1>
      <a:dk2>
        <a:srgbClr val="464847"/>
      </a:dk2>
      <a:lt2>
        <a:srgbClr val="FFFFFF"/>
      </a:lt2>
      <a:accent1>
        <a:srgbClr val="F47920"/>
      </a:accent1>
      <a:accent2>
        <a:srgbClr val="ED1C24"/>
      </a:accent2>
      <a:accent3>
        <a:srgbClr val="92278F"/>
      </a:accent3>
      <a:accent4>
        <a:srgbClr val="0089D0"/>
      </a:accent4>
      <a:accent5>
        <a:srgbClr val="01A490"/>
      </a:accent5>
      <a:accent6>
        <a:srgbClr val="464847"/>
      </a:accent6>
      <a:hlink>
        <a:srgbClr val="007CBC"/>
      </a:hlink>
      <a:folHlink>
        <a:srgbClr val="01A490"/>
      </a:folHlink>
    </a:clrScheme>
    <a:fontScheme name="Y-Font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YMCA-Green">
  <a:themeElements>
    <a:clrScheme name="Y-PowerPoint">
      <a:dk1>
        <a:srgbClr val="000000"/>
      </a:dk1>
      <a:lt1>
        <a:srgbClr val="FFFFFF"/>
      </a:lt1>
      <a:dk2>
        <a:srgbClr val="464847"/>
      </a:dk2>
      <a:lt2>
        <a:srgbClr val="FFFFFF"/>
      </a:lt2>
      <a:accent1>
        <a:srgbClr val="F47920"/>
      </a:accent1>
      <a:accent2>
        <a:srgbClr val="ED1C24"/>
      </a:accent2>
      <a:accent3>
        <a:srgbClr val="92278F"/>
      </a:accent3>
      <a:accent4>
        <a:srgbClr val="0089D0"/>
      </a:accent4>
      <a:accent5>
        <a:srgbClr val="01A490"/>
      </a:accent5>
      <a:accent6>
        <a:srgbClr val="464847"/>
      </a:accent6>
      <a:hlink>
        <a:srgbClr val="007CBC"/>
      </a:hlink>
      <a:folHlink>
        <a:srgbClr val="01A49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YMCA-Purple">
  <a:themeElements>
    <a:clrScheme name="Y-PowerPoint">
      <a:dk1>
        <a:srgbClr val="000000"/>
      </a:dk1>
      <a:lt1>
        <a:srgbClr val="FFFFFF"/>
      </a:lt1>
      <a:dk2>
        <a:srgbClr val="464847"/>
      </a:dk2>
      <a:lt2>
        <a:srgbClr val="FFFFFF"/>
      </a:lt2>
      <a:accent1>
        <a:srgbClr val="F47920"/>
      </a:accent1>
      <a:accent2>
        <a:srgbClr val="ED1C24"/>
      </a:accent2>
      <a:accent3>
        <a:srgbClr val="92278F"/>
      </a:accent3>
      <a:accent4>
        <a:srgbClr val="0089D0"/>
      </a:accent4>
      <a:accent5>
        <a:srgbClr val="01A490"/>
      </a:accent5>
      <a:accent6>
        <a:srgbClr val="464847"/>
      </a:accent6>
      <a:hlink>
        <a:srgbClr val="007CBC"/>
      </a:hlink>
      <a:folHlink>
        <a:srgbClr val="01A490"/>
      </a:folHlink>
    </a:clrScheme>
    <a:fontScheme name="Y-Font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YMCA-Red">
  <a:themeElements>
    <a:clrScheme name="Y-PowerPoint">
      <a:dk1>
        <a:srgbClr val="000000"/>
      </a:dk1>
      <a:lt1>
        <a:srgbClr val="FFFFFF"/>
      </a:lt1>
      <a:dk2>
        <a:srgbClr val="464847"/>
      </a:dk2>
      <a:lt2>
        <a:srgbClr val="FFFFFF"/>
      </a:lt2>
      <a:accent1>
        <a:srgbClr val="F47920"/>
      </a:accent1>
      <a:accent2>
        <a:srgbClr val="ED1C24"/>
      </a:accent2>
      <a:accent3>
        <a:srgbClr val="92278F"/>
      </a:accent3>
      <a:accent4>
        <a:srgbClr val="0089D0"/>
      </a:accent4>
      <a:accent5>
        <a:srgbClr val="01A490"/>
      </a:accent5>
      <a:accent6>
        <a:srgbClr val="464847"/>
      </a:accent6>
      <a:hlink>
        <a:srgbClr val="007CBC"/>
      </a:hlink>
      <a:folHlink>
        <a:srgbClr val="01A49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ppt-template">
  <a:themeElements>
    <a:clrScheme name="Y-PowerPoint">
      <a:dk1>
        <a:srgbClr val="000000"/>
      </a:dk1>
      <a:lt1>
        <a:srgbClr val="FFFFFF"/>
      </a:lt1>
      <a:dk2>
        <a:srgbClr val="464847"/>
      </a:dk2>
      <a:lt2>
        <a:srgbClr val="FFFFFF"/>
      </a:lt2>
      <a:accent1>
        <a:srgbClr val="F47920"/>
      </a:accent1>
      <a:accent2>
        <a:srgbClr val="ED1C24"/>
      </a:accent2>
      <a:accent3>
        <a:srgbClr val="92278F"/>
      </a:accent3>
      <a:accent4>
        <a:srgbClr val="0089D0"/>
      </a:accent4>
      <a:accent5>
        <a:srgbClr val="01A490"/>
      </a:accent5>
      <a:accent6>
        <a:srgbClr val="464847"/>
      </a:accent6>
      <a:hlink>
        <a:srgbClr val="007CBC"/>
      </a:hlink>
      <a:folHlink>
        <a:srgbClr val="01A490"/>
      </a:folHlink>
    </a:clrScheme>
    <a:fontScheme name="Y-Font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CDBFB289-1C0A-0543-82E1-28077CA4A489}"/>
    </a:ext>
  </a:extLst>
</a:theme>
</file>

<file path=ppt/theme/theme3.xml><?xml version="1.0" encoding="utf-8"?>
<a:theme xmlns:a="http://schemas.openxmlformats.org/drawingml/2006/main" name="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4.xml><?xml version="1.0" encoding="utf-8"?>
<a:theme xmlns:a="http://schemas.openxmlformats.org/drawingml/2006/main" name="1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5.xml><?xml version="1.0" encoding="utf-8"?>
<a:theme xmlns:a="http://schemas.openxmlformats.org/drawingml/2006/main" name="2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nchor="b" anchorCtr="0"/>
      <a:lstStyle>
        <a:defPPr>
          <a:defRPr sz="3200" dirty="0" smtClean="0">
            <a:solidFill>
              <a:schemeClr val="bg1"/>
            </a:solidFill>
          </a:defRPr>
        </a:defPPr>
      </a:lstStyle>
    </a:tx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6.xml><?xml version="1.0" encoding="utf-8"?>
<a:theme xmlns:a="http://schemas.openxmlformats.org/drawingml/2006/main" name="1_HealthyPeople2020_2016.10.5">
  <a:themeElements>
    <a:clrScheme name="ODPHP PAG">
      <a:dk1>
        <a:srgbClr val="000000"/>
      </a:dk1>
      <a:lt1>
        <a:srgbClr val="FFFFFF"/>
      </a:lt1>
      <a:dk2>
        <a:srgbClr val="1B7999"/>
      </a:dk2>
      <a:lt2>
        <a:srgbClr val="FEFFFF"/>
      </a:lt2>
      <a:accent1>
        <a:srgbClr val="028A26"/>
      </a:accent1>
      <a:accent2>
        <a:srgbClr val="52BAD0"/>
      </a:accent2>
      <a:accent3>
        <a:srgbClr val="7D103B"/>
      </a:accent3>
      <a:accent4>
        <a:srgbClr val="E3770C"/>
      </a:accent4>
      <a:accent5>
        <a:srgbClr val="F8C51D"/>
      </a:accent5>
      <a:accent6>
        <a:srgbClr val="9FE03C"/>
      </a:accent6>
      <a:hlink>
        <a:srgbClr val="0000FF"/>
      </a:hlink>
      <a:folHlink>
        <a:srgbClr val="7D10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FF5F83E2-823B-A348-B758-6CAAD3405B21}"/>
    </a:ext>
  </a:extLst>
</a:theme>
</file>

<file path=ppt/theme/theme7.xml><?xml version="1.0" encoding="utf-8"?>
<a:theme xmlns:a="http://schemas.openxmlformats.org/drawingml/2006/main" name="1_Sec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CDBFB289-1C0A-0543-82E1-28077CA4A489}"/>
    </a:ext>
  </a:extLst>
</a:theme>
</file>

<file path=ppt/theme/theme8.xml><?xml version="1.0" encoding="utf-8"?>
<a:theme xmlns:a="http://schemas.openxmlformats.org/drawingml/2006/main" name="2_YMCA-Purple">
  <a:themeElements>
    <a:clrScheme name="Y-PowerPoint">
      <a:dk1>
        <a:srgbClr val="000000"/>
      </a:dk1>
      <a:lt1>
        <a:srgbClr val="FFFFFF"/>
      </a:lt1>
      <a:dk2>
        <a:srgbClr val="464847"/>
      </a:dk2>
      <a:lt2>
        <a:srgbClr val="FFFFFF"/>
      </a:lt2>
      <a:accent1>
        <a:srgbClr val="F47920"/>
      </a:accent1>
      <a:accent2>
        <a:srgbClr val="ED1C24"/>
      </a:accent2>
      <a:accent3>
        <a:srgbClr val="92278F"/>
      </a:accent3>
      <a:accent4>
        <a:srgbClr val="0089D0"/>
      </a:accent4>
      <a:accent5>
        <a:srgbClr val="01A490"/>
      </a:accent5>
      <a:accent6>
        <a:srgbClr val="464847"/>
      </a:accent6>
      <a:hlink>
        <a:srgbClr val="007CBC"/>
      </a:hlink>
      <a:folHlink>
        <a:srgbClr val="01A490"/>
      </a:folHlink>
    </a:clrScheme>
    <a:fontScheme name="Y-Font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YMCA-Red">
  <a:themeElements>
    <a:clrScheme name="Y-PowerPoint">
      <a:dk1>
        <a:srgbClr val="000000"/>
      </a:dk1>
      <a:lt1>
        <a:srgbClr val="FFFFFF"/>
      </a:lt1>
      <a:dk2>
        <a:srgbClr val="464847"/>
      </a:dk2>
      <a:lt2>
        <a:srgbClr val="FFFFFF"/>
      </a:lt2>
      <a:accent1>
        <a:srgbClr val="F47920"/>
      </a:accent1>
      <a:accent2>
        <a:srgbClr val="ED1C24"/>
      </a:accent2>
      <a:accent3>
        <a:srgbClr val="92278F"/>
      </a:accent3>
      <a:accent4>
        <a:srgbClr val="0089D0"/>
      </a:accent4>
      <a:accent5>
        <a:srgbClr val="01A490"/>
      </a:accent5>
      <a:accent6>
        <a:srgbClr val="464847"/>
      </a:accent6>
      <a:hlink>
        <a:srgbClr val="007CBC"/>
      </a:hlink>
      <a:folHlink>
        <a:srgbClr val="01A49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AAA None 8">
    <a:dk1>
      <a:srgbClr val="000000"/>
    </a:dk1>
    <a:lt1>
      <a:srgbClr val="FFFFFF"/>
    </a:lt1>
    <a:dk2>
      <a:srgbClr val="000099"/>
    </a:dk2>
    <a:lt2>
      <a:srgbClr val="FFFF00"/>
    </a:lt2>
    <a:accent1>
      <a:srgbClr val="FF9900"/>
    </a:accent1>
    <a:accent2>
      <a:srgbClr val="00FFFF"/>
    </a:accent2>
    <a:accent3>
      <a:srgbClr val="AAAACA"/>
    </a:accent3>
    <a:accent4>
      <a:srgbClr val="DADADA"/>
    </a:accent4>
    <a:accent5>
      <a:srgbClr val="FFCAAA"/>
    </a:accent5>
    <a:accent6>
      <a:srgbClr val="00E7E7"/>
    </a:accent6>
    <a:hlink>
      <a:srgbClr val="FF0000"/>
    </a:hlink>
    <a:folHlink>
      <a:srgbClr val="969696"/>
    </a:folHlink>
  </a:clrScheme>
  <a:fontScheme name="AAA No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HealthyPeople2020_2016.10.5</Template>
  <TotalTime>0</TotalTime>
  <Words>7089</Words>
  <Application>Microsoft Office PowerPoint</Application>
  <PresentationFormat>On-screen Show (4:3)</PresentationFormat>
  <Paragraphs>1167</Paragraphs>
  <Slides>115</Slides>
  <Notes>97</Notes>
  <HiddenSlides>0</HiddenSlides>
  <MMClips>0</MMClips>
  <ScaleCrop>false</ScaleCrop>
  <HeadingPairs>
    <vt:vector size="8" baseType="variant">
      <vt:variant>
        <vt:lpstr>Fonts Used</vt:lpstr>
      </vt:variant>
      <vt:variant>
        <vt:i4>13</vt:i4>
      </vt:variant>
      <vt:variant>
        <vt:lpstr>Theme</vt:lpstr>
      </vt:variant>
      <vt:variant>
        <vt:i4>14</vt:i4>
      </vt:variant>
      <vt:variant>
        <vt:lpstr>Embedded OLE Servers</vt:lpstr>
      </vt:variant>
      <vt:variant>
        <vt:i4>1</vt:i4>
      </vt:variant>
      <vt:variant>
        <vt:lpstr>Slide Titles</vt:lpstr>
      </vt:variant>
      <vt:variant>
        <vt:i4>115</vt:i4>
      </vt:variant>
    </vt:vector>
  </HeadingPairs>
  <TitlesOfParts>
    <vt:vector size="143" baseType="lpstr">
      <vt:lpstr>MS PGothic</vt:lpstr>
      <vt:lpstr>MS PGothic</vt:lpstr>
      <vt:lpstr>Arial</vt:lpstr>
      <vt:lpstr>Arial Black</vt:lpstr>
      <vt:lpstr>Cachet Medium</vt:lpstr>
      <vt:lpstr>Calibri</vt:lpstr>
      <vt:lpstr>Courier New</vt:lpstr>
      <vt:lpstr>Georgia</vt:lpstr>
      <vt:lpstr>Myriad Pro</vt:lpstr>
      <vt:lpstr>Tahoma</vt:lpstr>
      <vt:lpstr>Times New Roman</vt:lpstr>
      <vt:lpstr>Verdana</vt:lpstr>
      <vt:lpstr>Wingdings</vt:lpstr>
      <vt:lpstr>HealthyPeople2020_2016.10.5</vt:lpstr>
      <vt:lpstr>Section</vt:lpstr>
      <vt:lpstr>Body</vt:lpstr>
      <vt:lpstr>1_Body</vt:lpstr>
      <vt:lpstr>2_Body</vt:lpstr>
      <vt:lpstr>1_HealthyPeople2020_2016.10.5</vt:lpstr>
      <vt:lpstr>1_Section</vt:lpstr>
      <vt:lpstr>2_YMCA-Purple</vt:lpstr>
      <vt:lpstr>5_YMCA-Red</vt:lpstr>
      <vt:lpstr>6_YMCA-Purple</vt:lpstr>
      <vt:lpstr>5_YMCA-Green</vt:lpstr>
      <vt:lpstr>7_YMCA-Purple</vt:lpstr>
      <vt:lpstr>1_YMCA-Red</vt:lpstr>
      <vt:lpstr>1_ppt-template</vt:lpstr>
      <vt:lpstr>Acrobat Document</vt:lpstr>
      <vt:lpstr>Healthy People 2020  Progress Review </vt:lpstr>
      <vt:lpstr>Preserving Your Healthy Lifespan:  Preventing and Managing Chronic  Musculoskeletal and Cardiovascular Diseases</vt:lpstr>
      <vt:lpstr>Agenda and Presenters</vt:lpstr>
      <vt:lpstr>Healthy People at the Forefront of Public Health </vt:lpstr>
      <vt:lpstr>Evolution of Healthy People </vt:lpstr>
      <vt:lpstr>Heart Disease and Stroke in the United States </vt:lpstr>
      <vt:lpstr>Prevention Matters </vt:lpstr>
      <vt:lpstr>Arthritis, Osteoporosis, and Chronic Back Conditions  </vt:lpstr>
      <vt:lpstr>Arthritis in the United States </vt:lpstr>
      <vt:lpstr>Osteoporosis and Chronic Back Conditions   </vt:lpstr>
      <vt:lpstr>Preserving Musculoskeletal Health</vt:lpstr>
      <vt:lpstr>Charles Rothwell, MBA, MS Director, National Center for Health Statistics Centers for Disease Control and Prevention</vt:lpstr>
      <vt:lpstr>Presentation Overview</vt:lpstr>
      <vt:lpstr>Tracking the Nation’s Progress</vt:lpstr>
      <vt:lpstr>Presentation Outline</vt:lpstr>
      <vt:lpstr>Burden of Arthritis</vt:lpstr>
      <vt:lpstr>Burden of Osteoporosis and Chronic Back Conditions</vt:lpstr>
      <vt:lpstr>Activity Limitations Due to Arthritis, Adults 18+ Years with Arthritis, 2015</vt:lpstr>
      <vt:lpstr>Activity Limitations Due to Chronic Back or Neck Conditions, Adults 18+ Years, 2015 </vt:lpstr>
      <vt:lpstr>Weight Reduction Counseling, Overweight or Obese Adults 18+ Years with Arthritis</vt:lpstr>
      <vt:lpstr>Counseling for Physical Activity or Exercise, Adults 18+ Years with Arthritis, 2014 </vt:lpstr>
      <vt:lpstr>Osteoporosis at the Hip,  Adults 50+ Years, 2013-2014</vt:lpstr>
      <vt:lpstr>Presentation Outline</vt:lpstr>
      <vt:lpstr>Burden of Heart Disease and Stroke</vt:lpstr>
      <vt:lpstr>Burden of Heart Disease and Stroke</vt:lpstr>
      <vt:lpstr>Coronary Heart Disease Deaths by County, 2013–2015</vt:lpstr>
      <vt:lpstr>Coronary Heart Disease Deaths</vt:lpstr>
      <vt:lpstr>Stroke Deaths</vt:lpstr>
      <vt:lpstr>Blood Pressure Control, Adults 18+ Years with Hypertension, 2011–2014</vt:lpstr>
      <vt:lpstr>Hypertension Prevalence and Blood Pressure Control, Adults 18+ Years</vt:lpstr>
      <vt:lpstr>Prescribed Blood Pressure Medication Use,  Adults 18+ Years with Hypertension, 2011–2014</vt:lpstr>
      <vt:lpstr>Awareness of Stroke Symptoms and the Importance of Calling 9–1–1, Adults 20+ Years </vt:lpstr>
      <vt:lpstr>Key Takeaways - Arthritis, Osteoporosis, and Chronic Back Conditions </vt:lpstr>
      <vt:lpstr>Key Takeaways - Heart Disease and Stroke</vt:lpstr>
      <vt:lpstr>NIH Activities Supporting  Heart Disease and Stroke Objectives</vt:lpstr>
      <vt:lpstr>NIH Mission</vt:lpstr>
      <vt:lpstr>The Myth: CVD is a Disease of Elderly Men The Science: CVD Risk Emerges Early in Life</vt:lpstr>
      <vt:lpstr>High Blood Pressure: Unfinished                                            Business and New Opportunities to Seize</vt:lpstr>
      <vt:lpstr>What are innovative strategies to improve HBP control? </vt:lpstr>
      <vt:lpstr>Raising Heart Disease Awareness: February is American Heart Month</vt:lpstr>
      <vt:lpstr>Programs Addressing Stroke and Hypertension Disparities</vt:lpstr>
      <vt:lpstr>Know Stroke: Know the Signs.  Act in Time.</vt:lpstr>
      <vt:lpstr>Mind Your RisksSM</vt:lpstr>
      <vt:lpstr>NIH StrokeNet</vt:lpstr>
      <vt:lpstr>Key Points and Opportunities</vt:lpstr>
      <vt:lpstr>Heart Disease and Stroke Federal Partners/Contributors</vt:lpstr>
      <vt:lpstr>Activities Supporting Heart Disease and Stroke Objectives</vt:lpstr>
      <vt:lpstr>Core Functions of the Division for  Heart Disease and Stroke Prevention </vt:lpstr>
      <vt:lpstr>Major Areas of Focus</vt:lpstr>
      <vt:lpstr>Million Hearts®  </vt:lpstr>
      <vt:lpstr>Million Hearts®  Successes</vt:lpstr>
      <vt:lpstr> </vt:lpstr>
      <vt:lpstr>State and Local Public Health  Programs</vt:lpstr>
      <vt:lpstr>WISEWOMAN</vt:lpstr>
      <vt:lpstr>Paul Coverdell National Acute Stroke Program (PCNASP) Program Care Continuum </vt:lpstr>
      <vt:lpstr>Paul Coverdell National Acute Stroke Program (PCNASP) Successes </vt:lpstr>
      <vt:lpstr>CDC Vital Signs</vt:lpstr>
      <vt:lpstr>Making Data Accessible</vt:lpstr>
      <vt:lpstr>Building GIS Capacity for Chronic Disease  Surveillance in State and Local Health Departments </vt:lpstr>
      <vt:lpstr>  </vt:lpstr>
      <vt:lpstr> </vt:lpstr>
      <vt:lpstr>Tools and Resources</vt:lpstr>
      <vt:lpstr> NIH Programs to Improve Outcomes in People with Arthritis, Osteoporosis, and Chronic Back Conditions</vt:lpstr>
      <vt:lpstr>NIH Support for Arthritis, Osteoporosis and Chronic Back Conditions in 2015</vt:lpstr>
      <vt:lpstr>Arthritis</vt:lpstr>
      <vt:lpstr> Epidemiology: Basic Science of  Public Health </vt:lpstr>
      <vt:lpstr> Improving Pain and Function in Knee Osteoarthritis </vt:lpstr>
      <vt:lpstr>WE-CAN – Weight Loss and Exercise for Communities with Arthritis in North Carolina  </vt:lpstr>
      <vt:lpstr>Osteoporosis and Fractures</vt:lpstr>
      <vt:lpstr>Osteoporosis &amp; Hip Fractures: Epidemiology</vt:lpstr>
      <vt:lpstr>US Hip Fracture Trends 2002-2015 Medicare Data</vt:lpstr>
      <vt:lpstr>           “Crisis in Osteoporosis”?</vt:lpstr>
      <vt:lpstr>Chronic Back Conditions</vt:lpstr>
      <vt:lpstr>Chronic Back Conditions </vt:lpstr>
      <vt:lpstr>Evidence-Based Prevention Communication Efforts</vt:lpstr>
      <vt:lpstr>CDC Arthritis Program</vt:lpstr>
      <vt:lpstr>  CDC Arthritis Program Mission</vt:lpstr>
      <vt:lpstr>The Good News…</vt:lpstr>
      <vt:lpstr>Intervention Evidence-Base </vt:lpstr>
      <vt:lpstr>CDC Arthritis Program </vt:lpstr>
      <vt:lpstr>State &amp; National Arthritis Program  Impact as of 2016</vt:lpstr>
      <vt:lpstr>CDC State Arthritis Program 2012-2017</vt:lpstr>
      <vt:lpstr>State Arthritis Program</vt:lpstr>
      <vt:lpstr>CDC Arthritis Program National Programs 2011-2016</vt:lpstr>
      <vt:lpstr>CDC Arthritis Program National Programs, continued</vt:lpstr>
      <vt:lpstr>CDC Arthritis Program National Programs, continued  </vt:lpstr>
      <vt:lpstr>CDC Arthritis Program National Programs 2016-2021</vt:lpstr>
      <vt:lpstr>National partners continue to grow the reach of evidence-based arthritis interventions: </vt:lpstr>
      <vt:lpstr>Next Steps</vt:lpstr>
      <vt:lpstr>Key References</vt:lpstr>
      <vt:lpstr>Measurable Progress Unlimited Support</vt:lpstr>
      <vt:lpstr>The (wh)Y</vt:lpstr>
      <vt:lpstr>The Y: ASSOCIATIONS &amp; BRANCHES</vt:lpstr>
      <vt:lpstr>80% of “health’ happens outside the clinic </vt:lpstr>
      <vt:lpstr>Community Integrated Health</vt:lpstr>
      <vt:lpstr>Collaborating for health-promoting policy/system/environmental changes</vt:lpstr>
      <vt:lpstr>we meet health-seekers where they are…</vt:lpstr>
      <vt:lpstr>The Y’s Pipeline of evidence-based (RCT Proven) programs</vt:lpstr>
      <vt:lpstr>Delivering Outcomes at Scale: Falls Prevention/Arthritis Self-Management</vt:lpstr>
      <vt:lpstr>Blood Pressure Self-Monitoring</vt:lpstr>
      <vt:lpstr>Blood Pressure Self-monitoring Program: The basics</vt:lpstr>
      <vt:lpstr>Delivering Outcomes at Scale:  Blood Pressure Self-Monitoring</vt:lpstr>
      <vt:lpstr>Participant demographics </vt:lpstr>
      <vt:lpstr>THE PERCENTAGE of BLACK/AFRICAN AMERICANS SERVED IN THE BLOOD PRESSURE SELF-MONITORING PROGRAM IS GREATER THAN THE COMMUNITY</vt:lpstr>
      <vt:lpstr>Participant characteristics</vt:lpstr>
      <vt:lpstr>Referral sources</vt:lpstr>
      <vt:lpstr>There is a statistically significant difference in Systolic and Diastolic BP between initial and final readings.</vt:lpstr>
      <vt:lpstr>Participants with the highest initial bp readings demonstrate a significantly greater change in SBP and DBP. </vt:lpstr>
      <vt:lpstr>Focus Areas for 2016-2018</vt:lpstr>
      <vt:lpstr>Thank You</vt:lpstr>
      <vt:lpstr>Roundtable Discussion  Carter Blakey Deputy Director, Office of Disease Prevention and Health Promotion  </vt:lpstr>
      <vt:lpstr>Healthy People 2020                  Stories from the Field </vt:lpstr>
      <vt:lpstr>Who’s Leading the Leading Health Indicators? Webinar</vt:lpstr>
      <vt:lpstr>Progress Review Planning Group </vt:lpstr>
      <vt:lpstr>Stay Connected </vt:lpstr>
    </vt:vector>
  </TitlesOfParts>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cp:lastModifiedBy/>
  <cp:revision>1</cp:revision>
  <dcterms:created xsi:type="dcterms:W3CDTF">2017-02-23T17:22:56Z</dcterms:created>
  <dcterms:modified xsi:type="dcterms:W3CDTF">2017-02-27T14:58:03Z</dcterms:modified>
</cp:coreProperties>
</file>