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6" r:id="rId1"/>
  </p:sldMasterIdLst>
  <p:notesMasterIdLst>
    <p:notesMasterId r:id="rId7"/>
  </p:notesMasterIdLst>
  <p:handoutMasterIdLst>
    <p:handoutMasterId r:id="rId8"/>
  </p:handoutMasterIdLst>
  <p:sldIdLst>
    <p:sldId id="337" r:id="rId2"/>
    <p:sldId id="551" r:id="rId3"/>
    <p:sldId id="552" r:id="rId4"/>
    <p:sldId id="554" r:id="rId5"/>
    <p:sldId id="555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3F72"/>
    <a:srgbClr val="080808"/>
    <a:srgbClr val="006600"/>
    <a:srgbClr val="CC99FF"/>
    <a:srgbClr val="16743C"/>
    <a:srgbClr val="4F6228"/>
    <a:srgbClr val="2B2137"/>
    <a:srgbClr val="413254"/>
    <a:srgbClr val="31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5355" autoAdjust="0"/>
  </p:normalViewPr>
  <p:slideViewPr>
    <p:cSldViewPr>
      <p:cViewPr varScale="1">
        <p:scale>
          <a:sx n="97" d="100"/>
          <a:sy n="97" d="100"/>
        </p:scale>
        <p:origin x="979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739" y="-131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448443944506942E-2"/>
          <c:y val="7.0248447844940526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ABDB77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2.1597300337457818E-4"/>
                  <c:y val="2.7417910206100266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24% (n=5)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7782777152855895E-3"/>
                  <c:y val="2.208821892966801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081989751281091E-2"/>
                  <c:y val="9.0599415936341767E-3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33%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(n=7)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1400979391464956"/>
                  <c:y val="0.39622014548601808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14%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(n=3)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694139447846797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19%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7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45290172061828E-2"/>
          <c:y val="8.6605260356210897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bg1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753905761779778E-2"/>
                  <c:y val="-1.1022398429151372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</a:p>
                  <a:p>
                    <a:r>
                      <a:rPr lang="en-US" b="0" baseline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8405111861017374"/>
                  <c:y val="0.193945785703982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100% </a:t>
                    </a:r>
                  </a:p>
                  <a:p>
                    <a:r>
                      <a:rPr lang="en-US" dirty="0" smtClean="0"/>
                      <a:t>(n=2)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Tracking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EFD201-A4FD-4752-A420-DF1516DAC99A}" type="datetimeFigureOut">
              <a:rPr lang="en-US"/>
              <a:pPr>
                <a:defRPr/>
              </a:pPr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6F6A72-51DC-447A-972B-9A734CC9E8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83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159214-0636-46C9-BE32-8B4F020D13A8}" type="datetimeFigureOut">
              <a:rPr lang="en-US"/>
              <a:pPr>
                <a:defRPr/>
              </a:pPr>
              <a:t>8/10/2016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6"/>
            <a:ext cx="5607050" cy="4183063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F01CA2-976B-48D9-8990-041447674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3438" cy="3484563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/>
              <a:t>8/10/2016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4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59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497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1165"/>
              </a:spcAft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4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09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7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53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7726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8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0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75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9" r:id="rId2"/>
    <p:sldLayoutId id="2147483790" r:id="rId3"/>
    <p:sldLayoutId id="2147483791" r:id="rId4"/>
    <p:sldLayoutId id="2147484046" r:id="rId5"/>
    <p:sldLayoutId id="214748404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809038" cy="56578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Systems and Policies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 Core data systems with standard questions to identify people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-2.1 State health promotion programs for persons with disabilities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DH-2.2 State surveillance programs for caregivers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DH-2.3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State health promotion programs for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caregivers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DH-3 Public health schools and programs that offer graduate-level studies in disability and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-339725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Barriers to Health Care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DH-4 Barriers to Primary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Care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DH-5 Youth 12–17 years with special health care needs receiving pediatric-to-adult health care transition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planning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DH-6 Persons with epilepsy and uncontrolled seizures receiving appropriate medical care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DH-7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Inappropriate medication use among older adults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</a:p>
          <a:p>
            <a:pPr marL="457200" lvl="1" indent="0">
              <a:buNone/>
            </a:pP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Environment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DH-8 Adults with disabilities with barriers to health and wellness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DH-11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All occupied homes with a no-step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entrance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DH-12.1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Adults with disabilities living in congregate care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facilities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DH-12.2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Children and youth with disabilities living in congregate care facilities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Activities and Participation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DH-13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Participation in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DH-14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Inclusion of children and youth with disabilities in regular education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DH-15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Unemployment rate for persons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DH-16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Employment rate for persons with disabilities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DH-17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Adults with disabilities receiving sufficient social and emotional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support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DH-18 Serious psychological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distress</a:t>
            </a: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DH-19 Nonfatal unintentional injuries requiring medical care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DH-20 Children with disabilities receiving early intervention services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Disability and Health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618835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6096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Oval 18" descr="Baseline only"/>
          <p:cNvSpPr>
            <a:spLocks noChangeArrowheads="1"/>
          </p:cNvSpPr>
          <p:nvPr/>
        </p:nvSpPr>
        <p:spPr bwMode="auto">
          <a:xfrm>
            <a:off x="479999" y="1277802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Slide Number Placeholder 2"/>
          <p:cNvSpPr txBox="1">
            <a:spLocks/>
          </p:cNvSpPr>
          <p:nvPr/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8ECAD15-DF40-4D57-8D99-2197AD37FB1A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pPr algn="r"/>
              <a:t>2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Oval 18" descr="Baseline only"/>
          <p:cNvSpPr>
            <a:spLocks noChangeArrowheads="1"/>
          </p:cNvSpPr>
          <p:nvPr/>
        </p:nvSpPr>
        <p:spPr bwMode="auto">
          <a:xfrm>
            <a:off x="479999" y="320040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Oval 13" descr="No change"/>
          <p:cNvSpPr>
            <a:spLocks noChangeArrowheads="1"/>
          </p:cNvSpPr>
          <p:nvPr/>
        </p:nvSpPr>
        <p:spPr bwMode="auto">
          <a:xfrm>
            <a:off x="479999" y="458454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Oval 13" descr="No change"/>
          <p:cNvSpPr>
            <a:spLocks noChangeArrowheads="1"/>
          </p:cNvSpPr>
          <p:nvPr/>
        </p:nvSpPr>
        <p:spPr bwMode="auto">
          <a:xfrm>
            <a:off x="479999" y="572293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4" name="Oval 20" descr="Target met"/>
          <p:cNvSpPr>
            <a:spLocks noChangeArrowheads="1"/>
          </p:cNvSpPr>
          <p:nvPr/>
        </p:nvSpPr>
        <p:spPr bwMode="auto">
          <a:xfrm>
            <a:off x="479998" y="1716787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Oval 21" descr="Getting worse"/>
          <p:cNvSpPr>
            <a:spLocks noChangeArrowheads="1"/>
          </p:cNvSpPr>
          <p:nvPr/>
        </p:nvSpPr>
        <p:spPr bwMode="auto">
          <a:xfrm>
            <a:off x="479999" y="22098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Oval 20" descr="Target met"/>
          <p:cNvSpPr>
            <a:spLocks noChangeArrowheads="1"/>
          </p:cNvSpPr>
          <p:nvPr/>
        </p:nvSpPr>
        <p:spPr bwMode="auto">
          <a:xfrm>
            <a:off x="4824058" y="633253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3" name="Oval 20" descr="Target met"/>
          <p:cNvSpPr>
            <a:spLocks noChangeArrowheads="1"/>
          </p:cNvSpPr>
          <p:nvPr/>
        </p:nvSpPr>
        <p:spPr bwMode="auto">
          <a:xfrm>
            <a:off x="4824058" y="5486400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44" name="Oval 20" descr="Target met"/>
          <p:cNvSpPr>
            <a:spLocks noChangeArrowheads="1"/>
          </p:cNvSpPr>
          <p:nvPr/>
        </p:nvSpPr>
        <p:spPr bwMode="auto">
          <a:xfrm>
            <a:off x="4824058" y="418095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479998" y="526573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4" name="Oval 20" descr="Target met"/>
          <p:cNvSpPr>
            <a:spLocks noChangeArrowheads="1"/>
          </p:cNvSpPr>
          <p:nvPr/>
        </p:nvSpPr>
        <p:spPr bwMode="auto">
          <a:xfrm>
            <a:off x="479998" y="4307649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1" name="Oval 19" descr="Improving"/>
          <p:cNvSpPr>
            <a:spLocks noChangeArrowheads="1"/>
          </p:cNvSpPr>
          <p:nvPr/>
        </p:nvSpPr>
        <p:spPr bwMode="auto">
          <a:xfrm>
            <a:off x="4824058" y="3657600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Oval 19" descr="Improving"/>
          <p:cNvSpPr>
            <a:spLocks noChangeArrowheads="1"/>
          </p:cNvSpPr>
          <p:nvPr/>
        </p:nvSpPr>
        <p:spPr bwMode="auto">
          <a:xfrm>
            <a:off x="4824058" y="2163247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7" name="Oval 13" descr="No change"/>
          <p:cNvSpPr>
            <a:spLocks noChangeArrowheads="1"/>
          </p:cNvSpPr>
          <p:nvPr/>
        </p:nvSpPr>
        <p:spPr bwMode="auto">
          <a:xfrm>
            <a:off x="4824059" y="585863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8" name="Oval 13" descr="No change"/>
          <p:cNvSpPr>
            <a:spLocks noChangeArrowheads="1"/>
          </p:cNvSpPr>
          <p:nvPr/>
        </p:nvSpPr>
        <p:spPr bwMode="auto">
          <a:xfrm>
            <a:off x="4824059" y="51054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9" name="Oval 13" descr="No change"/>
          <p:cNvSpPr>
            <a:spLocks noChangeArrowheads="1"/>
          </p:cNvSpPr>
          <p:nvPr/>
        </p:nvSpPr>
        <p:spPr bwMode="auto">
          <a:xfrm>
            <a:off x="4824059" y="167268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5" name="Oval 21" descr="Getting worse"/>
          <p:cNvSpPr>
            <a:spLocks noChangeArrowheads="1"/>
          </p:cNvSpPr>
          <p:nvPr/>
        </p:nvSpPr>
        <p:spPr bwMode="auto">
          <a:xfrm>
            <a:off x="4824059" y="45720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6" name="Oval 21" descr="Getting worse"/>
          <p:cNvSpPr>
            <a:spLocks noChangeArrowheads="1"/>
          </p:cNvSpPr>
          <p:nvPr/>
        </p:nvSpPr>
        <p:spPr bwMode="auto">
          <a:xfrm>
            <a:off x="4824059" y="33528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1" name="Oval 18" descr="Baseline only"/>
          <p:cNvSpPr>
            <a:spLocks noChangeArrowheads="1"/>
          </p:cNvSpPr>
          <p:nvPr/>
        </p:nvSpPr>
        <p:spPr bwMode="auto">
          <a:xfrm>
            <a:off x="4824059" y="262280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2" name="Oval 18" descr="Baseline only"/>
          <p:cNvSpPr>
            <a:spLocks noChangeArrowheads="1"/>
          </p:cNvSpPr>
          <p:nvPr/>
        </p:nvSpPr>
        <p:spPr bwMode="auto">
          <a:xfrm>
            <a:off x="4824059" y="1255711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223876"/>
            <a:ext cx="450549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+mn-lt"/>
              </a:rPr>
              <a:t>NOTES: Objectives DH-2.4 through 2.7, DH-9, and DH-10 were archived and no </a:t>
            </a:r>
            <a:r>
              <a:rPr lang="en-US" sz="1050" dirty="0">
                <a:latin typeface="+mn-lt"/>
              </a:rPr>
              <a:t>longer being monitored due to lack of data source, changes in science, or replacement with other </a:t>
            </a:r>
            <a:r>
              <a:rPr lang="en-US" sz="1050" dirty="0" smtClean="0">
                <a:latin typeface="+mn-lt"/>
              </a:rPr>
              <a:t>objectives. </a:t>
            </a:r>
            <a:endParaRPr lang="en-US" sz="1050" dirty="0">
              <a:latin typeface="+mn-lt"/>
            </a:endParaRPr>
          </a:p>
        </p:txBody>
      </p:sp>
      <p:sp>
        <p:nvSpPr>
          <p:cNvPr id="35" name="Oval 18" descr="Baseline only"/>
          <p:cNvSpPr>
            <a:spLocks noChangeArrowheads="1"/>
          </p:cNvSpPr>
          <p:nvPr/>
        </p:nvSpPr>
        <p:spPr bwMode="auto">
          <a:xfrm>
            <a:off x="479999" y="276329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84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The pie chart displays the current status of the Healthy People 2020 Disability and Health objectives. There are a total of 21 objectives.  5 objectives met the target, 2 objectives are improving, 7 objectives show little or no change, 3 objective are getting worse, and 4 objectives have baseline only data.  " title="Current HP2020 Objective Statu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167831"/>
              </p:ext>
            </p:extLst>
          </p:nvPr>
        </p:nvGraphicFramePr>
        <p:xfrm>
          <a:off x="228600" y="1066800"/>
          <a:ext cx="82296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452134" y="1792069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21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705600" y="2743200"/>
            <a:ext cx="1752600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</p:txBody>
      </p:sp>
      <p:sp>
        <p:nvSpPr>
          <p:cNvPr id="18" name="Oval 13" descr="Little/No change"/>
          <p:cNvSpPr>
            <a:spLocks noChangeArrowheads="1"/>
          </p:cNvSpPr>
          <p:nvPr/>
        </p:nvSpPr>
        <p:spPr bwMode="auto">
          <a:xfrm>
            <a:off x="6829587" y="347130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Oval 18" descr="Baseline only"/>
          <p:cNvSpPr>
            <a:spLocks noChangeArrowheads="1"/>
          </p:cNvSpPr>
          <p:nvPr/>
        </p:nvSpPr>
        <p:spPr bwMode="auto">
          <a:xfrm>
            <a:off x="6829585" y="4094252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19" descr="Improving"/>
          <p:cNvSpPr>
            <a:spLocks noChangeArrowheads="1"/>
          </p:cNvSpPr>
          <p:nvPr/>
        </p:nvSpPr>
        <p:spPr bwMode="auto">
          <a:xfrm>
            <a:off x="6834399" y="315171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6830194" y="284691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1" descr="Getting worse"/>
          <p:cNvSpPr>
            <a:spLocks noChangeArrowheads="1"/>
          </p:cNvSpPr>
          <p:nvPr/>
        </p:nvSpPr>
        <p:spPr bwMode="auto">
          <a:xfrm>
            <a:off x="6829586" y="378124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itle 3"/>
          <p:cNvSpPr>
            <a:spLocks noGrp="1"/>
          </p:cNvSpPr>
          <p:nvPr>
            <p:ph type="title" idx="4294967295"/>
          </p:nvPr>
        </p:nvSpPr>
        <p:spPr>
          <a:xfrm>
            <a:off x="304800" y="76200"/>
            <a:ext cx="8382000" cy="7905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Disability and Health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2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  <a:prstGeom prst="rect">
            <a:avLst/>
          </a:prstGeom>
        </p:spPr>
        <p:txBody>
          <a:bodyPr numCol="1">
            <a:noAutofit/>
          </a:bodyPr>
          <a:lstStyle/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HRQOL/WB-1.1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Self-Reported Good or Better Physical Health</a:t>
            </a:r>
            <a:endParaRPr lang="en-US" sz="2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HRQOL/WB-1.2 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Self-Reported Good or Better M</a:t>
            </a: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ental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" y="0"/>
            <a:ext cx="91440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>Objective </a:t>
            </a:r>
            <a:r>
              <a:rPr lang="en-US" sz="2800" b="1" dirty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>Status: </a:t>
            </a:r>
            <a: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/>
            </a:r>
            <a:b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rgbClr val="003F72"/>
                </a:solidFill>
              </a:rPr>
              <a:t>Health-Related </a:t>
            </a:r>
            <a:r>
              <a:rPr lang="en-US" sz="2800" b="1" dirty="0">
                <a:solidFill>
                  <a:srgbClr val="003F72"/>
                </a:solidFill>
              </a:rPr>
              <a:t>Quality of Life &amp;</a:t>
            </a:r>
            <a:r>
              <a:rPr lang="en-US" sz="2800" b="1" dirty="0" smtClean="0">
                <a:solidFill>
                  <a:srgbClr val="003F72"/>
                </a:solidFill>
              </a:rPr>
              <a:t> </a:t>
            </a:r>
            <a:r>
              <a:rPr lang="en-US" sz="2800" b="1" dirty="0">
                <a:solidFill>
                  <a:srgbClr val="003F72"/>
                </a:solidFill>
              </a:rPr>
              <a:t>Well-Being</a:t>
            </a:r>
            <a:r>
              <a:rPr lang="en-US" sz="2800" b="1" dirty="0">
                <a:solidFill>
                  <a:srgbClr val="003F7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1170801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met        Improving        Little/No change       Getting worse      Baseline only     Developmental</a:t>
            </a: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11430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123401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123401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123242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1232423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123242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1240448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18" descr="Baseline only"/>
          <p:cNvSpPr>
            <a:spLocks noChangeArrowheads="1"/>
          </p:cNvSpPr>
          <p:nvPr/>
        </p:nvSpPr>
        <p:spPr bwMode="auto">
          <a:xfrm>
            <a:off x="304800" y="3200400"/>
            <a:ext cx="238868" cy="203729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8" descr="Baseline only"/>
          <p:cNvSpPr>
            <a:spLocks noChangeArrowheads="1"/>
          </p:cNvSpPr>
          <p:nvPr/>
        </p:nvSpPr>
        <p:spPr bwMode="auto">
          <a:xfrm>
            <a:off x="304800" y="2158471"/>
            <a:ext cx="238868" cy="203729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85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066800"/>
          <a:ext cx="80010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790832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>
                <a:solidFill>
                  <a:srgbClr val="003F72"/>
                </a:solidFill>
              </a:rPr>
              <a:t>Health-Related Quality of Life &amp; Well-Being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28334" y="2089934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</a:t>
            </a:r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781800" y="3041065"/>
            <a:ext cx="1752600" cy="18979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Target met</a:t>
            </a: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Improving       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Little/No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change 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Getting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worse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Baseline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only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Developmental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7" name="Oval 13" descr="Little/No change"/>
          <p:cNvSpPr>
            <a:spLocks noChangeArrowheads="1"/>
          </p:cNvSpPr>
          <p:nvPr/>
        </p:nvSpPr>
        <p:spPr bwMode="auto">
          <a:xfrm>
            <a:off x="6908192" y="376916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Oval 27" descr="Baseline only"/>
          <p:cNvSpPr>
            <a:spLocks noChangeArrowheads="1"/>
          </p:cNvSpPr>
          <p:nvPr/>
        </p:nvSpPr>
        <p:spPr bwMode="auto">
          <a:xfrm>
            <a:off x="6908192" y="439211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Oval 28" descr="Improving"/>
          <p:cNvSpPr>
            <a:spLocks noChangeArrowheads="1"/>
          </p:cNvSpPr>
          <p:nvPr/>
        </p:nvSpPr>
        <p:spPr bwMode="auto">
          <a:xfrm>
            <a:off x="6908191" y="345593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Oval 29" descr="Target met"/>
          <p:cNvSpPr>
            <a:spLocks noChangeArrowheads="1"/>
          </p:cNvSpPr>
          <p:nvPr/>
        </p:nvSpPr>
        <p:spPr bwMode="auto">
          <a:xfrm>
            <a:off x="6908191" y="31447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Oval 30" descr="Getting worse"/>
          <p:cNvSpPr>
            <a:spLocks noChangeArrowheads="1"/>
          </p:cNvSpPr>
          <p:nvPr/>
        </p:nvSpPr>
        <p:spPr bwMode="auto">
          <a:xfrm>
            <a:off x="6908192" y="4098159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3" name="Oval 18" descr="Developmental"/>
          <p:cNvSpPr>
            <a:spLocks noChangeArrowheads="1"/>
          </p:cNvSpPr>
          <p:nvPr/>
        </p:nvSpPr>
        <p:spPr bwMode="auto">
          <a:xfrm>
            <a:off x="6908192" y="4725053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On-screen Show (4:3)</PresentationFormat>
  <Paragraphs>71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Tahoma</vt:lpstr>
      <vt:lpstr>Wingdings</vt:lpstr>
      <vt:lpstr>2_Office Theme</vt:lpstr>
      <vt:lpstr>Appendix</vt:lpstr>
      <vt:lpstr>Objective Status: Disability and Health</vt:lpstr>
      <vt:lpstr>Current HP2020 Objective Status:  Disability and Health</vt:lpstr>
      <vt:lpstr>Objective Status:  Health-Related Quality of Life &amp; Well-Being </vt:lpstr>
      <vt:lpstr>Current HP2020 Objective Status:  Health-Related Quality of Life &amp; Well-Being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2016-08-09T19:07:16Z</dcterms:created>
  <dcterms:modified xsi:type="dcterms:W3CDTF">2016-08-10T19:44:50Z</dcterms:modified>
</cp:coreProperties>
</file>