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5.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6.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 id="2147483664" r:id="rId2"/>
    <p:sldMasterId id="2147483666" r:id="rId3"/>
    <p:sldMasterId id="2147483678" r:id="rId4"/>
    <p:sldMasterId id="2147483684" r:id="rId5"/>
    <p:sldMasterId id="2147483703" r:id="rId6"/>
    <p:sldMasterId id="2147483691" r:id="rId7"/>
  </p:sldMasterIdLst>
  <p:notesMasterIdLst>
    <p:notesMasterId r:id="rId15"/>
  </p:notesMasterIdLst>
  <p:handoutMasterIdLst>
    <p:handoutMasterId r:id="rId16"/>
  </p:handoutMasterIdLst>
  <p:sldIdLst>
    <p:sldId id="291" r:id="rId8"/>
    <p:sldId id="398" r:id="rId9"/>
    <p:sldId id="399" r:id="rId10"/>
    <p:sldId id="400" r:id="rId11"/>
    <p:sldId id="397" r:id="rId12"/>
    <p:sldId id="376" r:id="rId13"/>
    <p:sldId id="378" r:id="rId1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7033"/>
    <a:srgbClr val="BFBFBF"/>
    <a:srgbClr val="A6A6A6"/>
    <a:srgbClr val="4AB000"/>
    <a:srgbClr val="FFD961"/>
    <a:srgbClr val="238443"/>
    <a:srgbClr val="78C679"/>
    <a:srgbClr val="C2E6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96144" autoAdjust="0"/>
  </p:normalViewPr>
  <p:slideViewPr>
    <p:cSldViewPr snapToGrid="0" snapToObjects="1">
      <p:cViewPr varScale="1">
        <p:scale>
          <a:sx n="126" d="100"/>
          <a:sy n="126" d="100"/>
        </p:scale>
        <p:origin x="1176"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6A4B-4E12-AD18-817CDBCA8C54}"/>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6A4B-4E12-AD18-817CDBCA8C54}"/>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6A4B-4E12-AD18-817CDBCA8C54}"/>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6A4B-4E12-AD18-817CDBCA8C54}"/>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6A4B-4E12-AD18-817CDBCA8C54}"/>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6A4B-4E12-AD18-817CDBCA8C54}"/>
              </c:ext>
            </c:extLst>
          </c:dPt>
          <c:dLbls>
            <c:dLbl>
              <c:idx val="0"/>
              <c:layout>
                <c:manualLayout>
                  <c:x val="-0.10056517320146968"/>
                  <c:y val="0.2159381780960247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25.9</a:t>
                    </a: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 = 7</a:t>
                    </a:r>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0543737283777633"/>
                      <c:h val="0.14774168313286626"/>
                    </c:manualLayout>
                  </c15:layout>
                  <c15:dlblFieldTable/>
                  <c15:showDataLabelsRange val="0"/>
                </c:ext>
                <c:ext xmlns:c16="http://schemas.microsoft.com/office/drawing/2014/chart" uri="{C3380CC4-5D6E-409C-BE32-E72D297353CC}">
                  <c16:uniqueId val="{00000001-6A4B-4E12-AD18-817CDBCA8C54}"/>
                </c:ext>
              </c:extLst>
            </c:dLbl>
            <c:dLbl>
              <c:idx val="1"/>
              <c:delete val="1"/>
              <c:extLst>
                <c:ext xmlns:c15="http://schemas.microsoft.com/office/drawing/2012/chart" uri="{CE6537A1-D6FC-4f65-9D91-7224C49458BB}"/>
                <c:ext xmlns:c16="http://schemas.microsoft.com/office/drawing/2014/chart" uri="{C3380CC4-5D6E-409C-BE32-E72D297353CC}">
                  <c16:uniqueId val="{00000003-6A4B-4E12-AD18-817CDBCA8C54}"/>
                </c:ext>
              </c:extLst>
            </c:dLbl>
            <c:dLbl>
              <c:idx val="2"/>
              <c:layout>
                <c:manualLayout>
                  <c:x val="0.12126990810782616"/>
                  <c:y val="-0.16636262225549933"/>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33.3% </a:t>
                    </a:r>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 = 9)</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0502328046862776"/>
                      <c:h val="0.2002188752057413"/>
                    </c:manualLayout>
                  </c15:layout>
                  <c15:dlblFieldTable/>
                  <c15:showDataLabelsRange val="0"/>
                </c:ext>
                <c:ext xmlns:c16="http://schemas.microsoft.com/office/drawing/2014/chart" uri="{C3380CC4-5D6E-409C-BE32-E72D297353CC}">
                  <c16:uniqueId val="{00000005-6A4B-4E12-AD18-817CDBCA8C54}"/>
                </c:ext>
              </c:extLst>
            </c:dLbl>
            <c:dLbl>
              <c:idx val="3"/>
              <c:layout>
                <c:manualLayout>
                  <c:x val="0.30761147422472968"/>
                  <c:y val="-0.19408972596474924"/>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dirty="0" smtClean="0">
                        <a:solidFill>
                          <a:schemeClr val="tx1"/>
                        </a:solidFill>
                      </a:rPr>
                      <a:t>Baseline Only</a:t>
                    </a:r>
                    <a:r>
                      <a:rPr lang="en-US" baseline="0" dirty="0" smtClean="0">
                        <a:solidFill>
                          <a:schemeClr val="tx1"/>
                        </a:solidFill>
                      </a:rPr>
                      <a:t> 22.2% (n = 6)</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20778563523353133"/>
                      <c:h val="0.21233124156293998"/>
                    </c:manualLayout>
                  </c15:layout>
                </c:ext>
                <c:ext xmlns:c16="http://schemas.microsoft.com/office/drawing/2014/chart" uri="{C3380CC4-5D6E-409C-BE32-E72D297353CC}">
                  <c16:uniqueId val="{00000007-6A4B-4E12-AD18-817CDBCA8C54}"/>
                </c:ext>
              </c:extLst>
            </c:dLbl>
            <c:dLbl>
              <c:idx val="4"/>
              <c:delete val="1"/>
              <c:extLst>
                <c:ext xmlns:c15="http://schemas.microsoft.com/office/drawing/2012/chart" uri="{CE6537A1-D6FC-4f65-9D91-7224C49458BB}"/>
                <c:ext xmlns:c16="http://schemas.microsoft.com/office/drawing/2014/chart" uri="{C3380CC4-5D6E-409C-BE32-E72D297353CC}">
                  <c16:uniqueId val="{00000009-6A4B-4E12-AD18-817CDBCA8C54}"/>
                </c:ext>
              </c:extLst>
            </c:dLbl>
            <c:dLbl>
              <c:idx val="5"/>
              <c:delete val="1"/>
              <c:extLst>
                <c:ext xmlns:c15="http://schemas.microsoft.com/office/drawing/2012/chart" uri="{CE6537A1-D6FC-4f65-9D91-7224C49458BB}"/>
                <c:ext xmlns:c16="http://schemas.microsoft.com/office/drawing/2014/chart" uri="{C3380CC4-5D6E-409C-BE32-E72D297353CC}">
                  <c16:uniqueId val="{0000000B-6A4B-4E12-AD18-817CDBCA8C5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7</c:v>
                </c:pt>
                <c:pt idx="1">
                  <c:v>3</c:v>
                </c:pt>
                <c:pt idx="2">
                  <c:v>9</c:v>
                </c:pt>
                <c:pt idx="3">
                  <c:v>2</c:v>
                </c:pt>
                <c:pt idx="4">
                  <c:v>6</c:v>
                </c:pt>
                <c:pt idx="5">
                  <c:v>0</c:v>
                </c:pt>
              </c:numCache>
            </c:numRef>
          </c:val>
          <c:extLst>
            <c:ext xmlns:c16="http://schemas.microsoft.com/office/drawing/2014/chart" uri="{C3380CC4-5D6E-409C-BE32-E72D297353CC}">
              <c16:uniqueId val="{0000000C-6A4B-4E12-AD18-817CDBCA8C54}"/>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6A4B-4E12-AD18-817CDBCA8C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6A4B-4E12-AD18-817CDBCA8C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6A4B-4E12-AD18-817CDBCA8C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6A4B-4E12-AD18-817CDBCA8C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6A4B-4E12-AD18-817CDBCA8C5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6A4B-4E12-AD18-817CDBCA8C5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25.9</c:v>
                </c:pt>
                <c:pt idx="1">
                  <c:v>11.1</c:v>
                </c:pt>
                <c:pt idx="2">
                  <c:v>33.299999999999997</c:v>
                </c:pt>
                <c:pt idx="3">
                  <c:v>7.4</c:v>
                </c:pt>
                <c:pt idx="4">
                  <c:v>22.2</c:v>
                </c:pt>
                <c:pt idx="5">
                  <c:v>0</c:v>
                </c:pt>
              </c:numCache>
            </c:numRef>
          </c:val>
          <c:extLst>
            <c:ext xmlns:c16="http://schemas.microsoft.com/office/drawing/2014/chart" uri="{C3380CC4-5D6E-409C-BE32-E72D297353CC}">
              <c16:uniqueId val="{00000019-6A4B-4E12-AD18-817CDBCA8C54}"/>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tx>
            <c:strRef>
              <c:f>Sheet1!$B$1</c:f>
              <c:strCache>
                <c:ptCount val="1"/>
                <c:pt idx="0">
                  <c:v>Column1</c:v>
                </c:pt>
              </c:strCache>
            </c:strRef>
          </c:tx>
          <c:dPt>
            <c:idx val="0"/>
            <c:bubble3D val="0"/>
            <c:spPr>
              <a:solidFill>
                <a:schemeClr val="bg1"/>
              </a:solidFill>
              <a:ln w="9525">
                <a:solidFill>
                  <a:schemeClr val="tx1"/>
                </a:solidFill>
              </a:ln>
              <a:effectLst/>
            </c:spPr>
            <c:extLst>
              <c:ext xmlns:c16="http://schemas.microsoft.com/office/drawing/2014/chart" uri="{C3380CC4-5D6E-409C-BE32-E72D297353CC}">
                <c16:uniqueId val="{00000001-002F-4DE7-A7F9-918177071EF3}"/>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002F-4DE7-A7F9-918177071EF3}"/>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002F-4DE7-A7F9-918177071EF3}"/>
              </c:ext>
            </c:extLst>
          </c:dPt>
          <c:dLbls>
            <c:dLbl>
              <c:idx val="0"/>
              <c:layout>
                <c:manualLayout>
                  <c:x val="-0.14663241236962396"/>
                  <c:y val="0.12120999999637923"/>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200" b="0" smtClean="0">
                        <a:latin typeface="Verdana" panose="020B0604030504040204" pitchFamily="34" charset="0"/>
                        <a:ea typeface="Verdana" panose="020B0604030504040204" pitchFamily="34" charset="0"/>
                        <a:cs typeface="Verdana" panose="020B0604030504040204" pitchFamily="34" charset="0"/>
                      </a:rPr>
                      <a:pPr>
                        <a:defRPr sz="12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200" b="0" baseline="0" dirty="0" smtClean="0">
                        <a:latin typeface="Verdana" panose="020B0604030504040204" pitchFamily="34" charset="0"/>
                        <a:ea typeface="Verdana" panose="020B0604030504040204" pitchFamily="34" charset="0"/>
                        <a:cs typeface="Verdana" panose="020B0604030504040204" pitchFamily="34" charset="0"/>
                      </a:rPr>
                      <a:t> 75% (n = 27)</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33799432328697054"/>
                      <c:h val="0.15564568417958594"/>
                    </c:manualLayout>
                  </c15:layout>
                  <c15:dlblFieldTable/>
                  <c15:showDataLabelsRange val="0"/>
                </c:ext>
                <c:ext xmlns:c16="http://schemas.microsoft.com/office/drawing/2014/chart" uri="{C3380CC4-5D6E-409C-BE32-E72D297353CC}">
                  <c16:uniqueId val="{00000001-002F-4DE7-A7F9-918177071EF3}"/>
                </c:ext>
              </c:extLst>
            </c:dLbl>
            <c:dLbl>
              <c:idx val="1"/>
              <c:delete val="1"/>
              <c:extLst>
                <c:ext xmlns:c15="http://schemas.microsoft.com/office/drawing/2012/chart" uri="{CE6537A1-D6FC-4f65-9D91-7224C49458BB}"/>
                <c:ext xmlns:c16="http://schemas.microsoft.com/office/drawing/2014/chart" uri="{C3380CC4-5D6E-409C-BE32-E72D297353CC}">
                  <c16:uniqueId val="{00000003-002F-4DE7-A7F9-918177071EF3}"/>
                </c:ext>
              </c:extLst>
            </c:dLbl>
            <c:dLbl>
              <c:idx val="2"/>
              <c:layout>
                <c:manualLayout>
                  <c:x val="0.22423809999929717"/>
                  <c:y val="-0.12242020879157528"/>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100" b="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1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1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25% (n = 9)</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3361007252670864"/>
                      <c:h val="0.19418851510484653"/>
                    </c:manualLayout>
                  </c15:layout>
                  <c15:dlblFieldTable/>
                  <c15:showDataLabelsRange val="0"/>
                </c:ext>
                <c:ext xmlns:c16="http://schemas.microsoft.com/office/drawing/2014/chart" uri="{C3380CC4-5D6E-409C-BE32-E72D297353CC}">
                  <c16:uniqueId val="{00000005-002F-4DE7-A7F9-918177071EF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cat>
            <c:strRef>
              <c:f>Sheet1!$A$2:$A$4</c:f>
              <c:strCache>
                <c:ptCount val="3"/>
                <c:pt idx="0">
                  <c:v>Measurable</c:v>
                </c:pt>
                <c:pt idx="1">
                  <c:v>Archived</c:v>
                </c:pt>
                <c:pt idx="2">
                  <c:v>Developmental</c:v>
                </c:pt>
              </c:strCache>
            </c:strRef>
          </c:cat>
          <c:val>
            <c:numRef>
              <c:f>Sheet1!$B$2:$B$4</c:f>
              <c:numCache>
                <c:formatCode>General</c:formatCode>
                <c:ptCount val="3"/>
                <c:pt idx="0" formatCode="0">
                  <c:v>27</c:v>
                </c:pt>
                <c:pt idx="2" formatCode="0">
                  <c:v>9</c:v>
                </c:pt>
              </c:numCache>
            </c:numRef>
          </c:val>
          <c:extLst>
            <c:ext xmlns:c16="http://schemas.microsoft.com/office/drawing/2014/chart" uri="{C3380CC4-5D6E-409C-BE32-E72D297353CC}">
              <c16:uniqueId val="{00000006-002F-4DE7-A7F9-918177071EF3}"/>
            </c:ext>
          </c:extLst>
        </c:ser>
        <c:ser>
          <c:idx val="1"/>
          <c:order val="1"/>
          <c:tx>
            <c:strRef>
              <c:f>Sheet1!$C$1</c:f>
              <c:strCache>
                <c:ptCount val="1"/>
                <c:pt idx="0">
                  <c:v>Column2</c:v>
                </c:pt>
              </c:strCache>
            </c:strRef>
          </c:tx>
          <c:cat>
            <c:strRef>
              <c:f>Sheet1!$A$2:$A$4</c:f>
              <c:strCache>
                <c:ptCount val="3"/>
                <c:pt idx="0">
                  <c:v>Measurable</c:v>
                </c:pt>
                <c:pt idx="1">
                  <c:v>Archived</c:v>
                </c:pt>
                <c:pt idx="2">
                  <c:v>Developmental</c:v>
                </c:pt>
              </c:strCache>
            </c:strRef>
          </c:cat>
          <c:val>
            <c:numRef>
              <c:f>Sheet1!$C$2:$C$4</c:f>
              <c:numCache>
                <c:formatCode>General</c:formatCode>
                <c:ptCount val="3"/>
                <c:pt idx="0">
                  <c:v>75</c:v>
                </c:pt>
                <c:pt idx="2">
                  <c:v>25</c:v>
                </c:pt>
              </c:numCache>
            </c:numRef>
          </c:val>
          <c:extLst>
            <c:ext xmlns:c16="http://schemas.microsoft.com/office/drawing/2014/chart" uri="{C3380CC4-5D6E-409C-BE32-E72D297353CC}">
              <c16:uniqueId val="{00000007-002F-4DE7-A7F9-918177071EF3}"/>
            </c:ext>
          </c:extLst>
        </c:ser>
        <c:ser>
          <c:idx val="2"/>
          <c:order val="2"/>
          <c:tx>
            <c:strRef>
              <c:f>Sheet1!$D$1</c:f>
              <c:strCache>
                <c:ptCount val="1"/>
                <c:pt idx="0">
                  <c:v>Column3</c:v>
                </c:pt>
              </c:strCache>
            </c:strRef>
          </c:tx>
          <c:cat>
            <c:strRef>
              <c:f>Sheet1!$A$2:$A$4</c:f>
              <c:strCache>
                <c:ptCount val="3"/>
                <c:pt idx="0">
                  <c:v>Measurable</c:v>
                </c:pt>
                <c:pt idx="1">
                  <c:v>Archived</c:v>
                </c:pt>
                <c:pt idx="2">
                  <c:v>Developmental</c:v>
                </c:pt>
              </c:strCache>
            </c:strRef>
          </c:cat>
          <c:val>
            <c:numRef>
              <c:f>Sheet1!$D$2:$D$4</c:f>
              <c:numCache>
                <c:formatCode>General</c:formatCode>
                <c:ptCount val="3"/>
                <c:pt idx="0">
                  <c:v>75</c:v>
                </c:pt>
                <c:pt idx="2">
                  <c:v>25</c:v>
                </c:pt>
              </c:numCache>
            </c:numRef>
          </c:val>
          <c:extLst>
            <c:ext xmlns:c16="http://schemas.microsoft.com/office/drawing/2014/chart" uri="{C3380CC4-5D6E-409C-BE32-E72D297353CC}">
              <c16:uniqueId val="{00000008-002F-4DE7-A7F9-918177071EF3}"/>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02F0-4998-8538-BB29B4D4E3DB}"/>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02F0-4998-8538-BB29B4D4E3DB}"/>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02F0-4998-8538-BB29B4D4E3DB}"/>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02F0-4998-8538-BB29B4D4E3DB}"/>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02F0-4998-8538-BB29B4D4E3DB}"/>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02F0-4998-8538-BB29B4D4E3DB}"/>
              </c:ext>
            </c:extLst>
          </c:dPt>
          <c:dLbls>
            <c:dLbl>
              <c:idx val="0"/>
              <c:delete val="1"/>
              <c:extLst>
                <c:ext xmlns:c15="http://schemas.microsoft.com/office/drawing/2012/chart" uri="{CE6537A1-D6FC-4f65-9D91-7224C49458BB}"/>
                <c:ext xmlns:c16="http://schemas.microsoft.com/office/drawing/2014/chart" uri="{C3380CC4-5D6E-409C-BE32-E72D297353CC}">
                  <c16:uniqueId val="{00000001-02F0-4998-8538-BB29B4D4E3DB}"/>
                </c:ext>
              </c:extLst>
            </c:dLbl>
            <c:dLbl>
              <c:idx val="1"/>
              <c:delete val="1"/>
              <c:extLst>
                <c:ext xmlns:c15="http://schemas.microsoft.com/office/drawing/2012/chart" uri="{CE6537A1-D6FC-4f65-9D91-7224C49458BB}"/>
                <c:ext xmlns:c16="http://schemas.microsoft.com/office/drawing/2014/chart" uri="{C3380CC4-5D6E-409C-BE32-E72D297353CC}">
                  <c16:uniqueId val="{00000003-02F0-4998-8538-BB29B4D4E3DB}"/>
                </c:ext>
              </c:extLst>
            </c:dLbl>
            <c:dLbl>
              <c:idx val="2"/>
              <c:layout>
                <c:manualLayout>
                  <c:x val="0.21296190629681247"/>
                  <c:y val="-1.7876685286226903E-2"/>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42.9% </a:t>
                    </a:r>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1685449101573265"/>
                      <c:h val="0.13892738279582048"/>
                    </c:manualLayout>
                  </c15:layout>
                  <c15:dlblFieldTable/>
                  <c15:showDataLabelsRange val="0"/>
                </c:ext>
                <c:ext xmlns:c16="http://schemas.microsoft.com/office/drawing/2014/chart" uri="{C3380CC4-5D6E-409C-BE32-E72D297353CC}">
                  <c16:uniqueId val="{00000005-02F0-4998-8538-BB29B4D4E3DB}"/>
                </c:ext>
              </c:extLst>
            </c:dLbl>
            <c:dLbl>
              <c:idx val="3"/>
              <c:delete val="1"/>
              <c:extLst>
                <c:ext xmlns:c15="http://schemas.microsoft.com/office/drawing/2012/chart" uri="{CE6537A1-D6FC-4f65-9D91-7224C49458BB}"/>
                <c:ext xmlns:c16="http://schemas.microsoft.com/office/drawing/2014/chart" uri="{C3380CC4-5D6E-409C-BE32-E72D297353CC}">
                  <c16:uniqueId val="{00000007-02F0-4998-8538-BB29B4D4E3DB}"/>
                </c:ext>
              </c:extLst>
            </c:dLbl>
            <c:dLbl>
              <c:idx val="4"/>
              <c:delete val="1"/>
              <c:extLst>
                <c:ext xmlns:c15="http://schemas.microsoft.com/office/drawing/2012/chart" uri="{CE6537A1-D6FC-4f65-9D91-7224C49458BB}"/>
                <c:ext xmlns:c16="http://schemas.microsoft.com/office/drawing/2014/chart" uri="{C3380CC4-5D6E-409C-BE32-E72D297353CC}">
                  <c16:uniqueId val="{00000009-02F0-4998-8538-BB29B4D4E3DB}"/>
                </c:ext>
              </c:extLst>
            </c:dLbl>
            <c:dLbl>
              <c:idx val="5"/>
              <c:delete val="1"/>
              <c:extLst>
                <c:ext xmlns:c15="http://schemas.microsoft.com/office/drawing/2012/chart" uri="{CE6537A1-D6FC-4f65-9D91-7224C49458BB}"/>
                <c:ext xmlns:c16="http://schemas.microsoft.com/office/drawing/2014/chart" uri="{C3380CC4-5D6E-409C-BE32-E72D297353CC}">
                  <c16:uniqueId val="{0000000B-02F0-4998-8538-BB29B4D4E3D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6</c:v>
                </c:pt>
                <c:pt idx="1">
                  <c:v>1</c:v>
                </c:pt>
                <c:pt idx="2">
                  <c:v>6</c:v>
                </c:pt>
                <c:pt idx="3">
                  <c:v>0</c:v>
                </c:pt>
                <c:pt idx="4">
                  <c:v>1</c:v>
                </c:pt>
                <c:pt idx="5">
                  <c:v>0</c:v>
                </c:pt>
              </c:numCache>
            </c:numRef>
          </c:val>
          <c:extLst>
            <c:ext xmlns:c16="http://schemas.microsoft.com/office/drawing/2014/chart" uri="{C3380CC4-5D6E-409C-BE32-E72D297353CC}">
              <c16:uniqueId val="{0000000C-02F0-4998-8538-BB29B4D4E3DB}"/>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42.857142857142854</c:v>
                </c:pt>
                <c:pt idx="1">
                  <c:v>7.1428571428571423</c:v>
                </c:pt>
                <c:pt idx="2">
                  <c:v>42.857142857142854</c:v>
                </c:pt>
                <c:pt idx="3">
                  <c:v>0</c:v>
                </c:pt>
                <c:pt idx="4">
                  <c:v>7.1428571428571423</c:v>
                </c:pt>
                <c:pt idx="5">
                  <c:v>0</c:v>
                </c:pt>
              </c:numCache>
            </c:numRef>
          </c:val>
          <c:extLst>
            <c:ext xmlns:c16="http://schemas.microsoft.com/office/drawing/2014/chart" uri="{C3380CC4-5D6E-409C-BE32-E72D297353CC}">
              <c16:uniqueId val="{00000019-02F0-4998-8538-BB29B4D4E3DB}"/>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43</c:v>
                </c:pt>
                <c:pt idx="1">
                  <c:v>7</c:v>
                </c:pt>
                <c:pt idx="2">
                  <c:v>43</c:v>
                </c:pt>
                <c:pt idx="3">
                  <c:v>0</c:v>
                </c:pt>
                <c:pt idx="4">
                  <c:v>7</c:v>
                </c:pt>
                <c:pt idx="5">
                  <c:v>0</c:v>
                </c:pt>
              </c:numCache>
            </c:numRef>
          </c:val>
          <c:extLst>
            <c:ext xmlns:c16="http://schemas.microsoft.com/office/drawing/2014/chart" uri="{C3380CC4-5D6E-409C-BE32-E72D297353CC}">
              <c16:uniqueId val="{00000026-02F0-4998-8538-BB29B4D4E3DB}"/>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tx>
            <c:strRef>
              <c:f>Sheet1!$B$1</c:f>
              <c:strCache>
                <c:ptCount val="1"/>
                <c:pt idx="0">
                  <c:v>Column1</c:v>
                </c:pt>
              </c:strCache>
            </c:strRef>
          </c:tx>
          <c:dPt>
            <c:idx val="0"/>
            <c:bubble3D val="0"/>
            <c:spPr>
              <a:solidFill>
                <a:schemeClr val="bg1"/>
              </a:solidFill>
              <a:ln w="9525">
                <a:solidFill>
                  <a:schemeClr val="tx1"/>
                </a:solidFill>
              </a:ln>
              <a:effectLst/>
            </c:spPr>
            <c:extLst>
              <c:ext xmlns:c16="http://schemas.microsoft.com/office/drawing/2014/chart" uri="{C3380CC4-5D6E-409C-BE32-E72D297353CC}">
                <c16:uniqueId val="{00000001-A0D1-4D8B-BECF-91DEEF3E3464}"/>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A0D1-4D8B-BECF-91DEEF3E3464}"/>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A0D1-4D8B-BECF-91DEEF3E3464}"/>
              </c:ext>
            </c:extLst>
          </c:dPt>
          <c:dLbls>
            <c:dLbl>
              <c:idx val="0"/>
              <c:layout>
                <c:manualLayout>
                  <c:x val="-0.17110728098867944"/>
                  <c:y val="0.12121001794476273"/>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93.3%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A0D1-4D8B-BECF-91DEEF3E3464}"/>
                </c:ext>
              </c:extLst>
            </c:dLbl>
            <c:dLbl>
              <c:idx val="1"/>
              <c:delete val="1"/>
              <c:extLst>
                <c:ext xmlns:c15="http://schemas.microsoft.com/office/drawing/2012/chart" uri="{CE6537A1-D6FC-4f65-9D91-7224C49458BB}"/>
                <c:ext xmlns:c16="http://schemas.microsoft.com/office/drawing/2014/chart" uri="{C3380CC4-5D6E-409C-BE32-E72D297353CC}">
                  <c16:uniqueId val="{00000003-A0D1-4D8B-BECF-91DEEF3E3464}"/>
                </c:ext>
              </c:extLst>
            </c:dLbl>
            <c:dLbl>
              <c:idx val="2"/>
              <c:layout>
                <c:manualLayout>
                  <c:x val="2.5247973598455172E-3"/>
                  <c:y val="1.5604903996136874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000" b="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6.7% (n = </a:t>
                    </a:r>
                    <a:fld id="{CA4A3803-3787-4AFE-9974-FAB751A56149}" type="VALUE">
                      <a:rPr lang="en-US" sz="1000" b="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3820134488083505"/>
                      <c:h val="0.12517589696025846"/>
                    </c:manualLayout>
                  </c15:layout>
                  <c15:dlblFieldTable/>
                  <c15:showDataLabelsRange val="0"/>
                </c:ext>
                <c:ext xmlns:c16="http://schemas.microsoft.com/office/drawing/2014/chart" uri="{C3380CC4-5D6E-409C-BE32-E72D297353CC}">
                  <c16:uniqueId val="{00000005-A0D1-4D8B-BECF-91DEEF3E346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cat>
            <c:strRef>
              <c:f>Sheet1!$A$2:$A$4</c:f>
              <c:strCache>
                <c:ptCount val="3"/>
                <c:pt idx="0">
                  <c:v>Measurable</c:v>
                </c:pt>
                <c:pt idx="1">
                  <c:v>Archived</c:v>
                </c:pt>
                <c:pt idx="2">
                  <c:v>Developmental</c:v>
                </c:pt>
              </c:strCache>
            </c:strRef>
          </c:cat>
          <c:val>
            <c:numRef>
              <c:f>Sheet1!$B$2:$B$4</c:f>
              <c:numCache>
                <c:formatCode>General</c:formatCode>
                <c:ptCount val="3"/>
                <c:pt idx="0" formatCode="0">
                  <c:v>14</c:v>
                </c:pt>
                <c:pt idx="2" formatCode="0">
                  <c:v>1</c:v>
                </c:pt>
              </c:numCache>
            </c:numRef>
          </c:val>
          <c:extLst>
            <c:ext xmlns:c16="http://schemas.microsoft.com/office/drawing/2014/chart" uri="{C3380CC4-5D6E-409C-BE32-E72D297353CC}">
              <c16:uniqueId val="{00000006-A0D1-4D8B-BECF-91DEEF3E3464}"/>
            </c:ext>
          </c:extLst>
        </c:ser>
        <c:ser>
          <c:idx val="1"/>
          <c:order val="1"/>
          <c:tx>
            <c:strRef>
              <c:f>Sheet1!$C$1</c:f>
              <c:strCache>
                <c:ptCount val="1"/>
                <c:pt idx="0">
                  <c:v>Column2</c:v>
                </c:pt>
              </c:strCache>
            </c:strRef>
          </c:tx>
          <c:cat>
            <c:strRef>
              <c:f>Sheet1!$A$2:$A$4</c:f>
              <c:strCache>
                <c:ptCount val="3"/>
                <c:pt idx="0">
                  <c:v>Measurable</c:v>
                </c:pt>
                <c:pt idx="1">
                  <c:v>Archived</c:v>
                </c:pt>
                <c:pt idx="2">
                  <c:v>Developmental</c:v>
                </c:pt>
              </c:strCache>
            </c:strRef>
          </c:cat>
          <c:val>
            <c:numRef>
              <c:f>Sheet1!$C$2:$C$4</c:f>
              <c:numCache>
                <c:formatCode>General</c:formatCode>
                <c:ptCount val="3"/>
                <c:pt idx="0">
                  <c:v>31.818181818181817</c:v>
                </c:pt>
                <c:pt idx="1">
                  <c:v>0</c:v>
                </c:pt>
                <c:pt idx="2">
                  <c:v>2.2727272727272729</c:v>
                </c:pt>
              </c:numCache>
            </c:numRef>
          </c:val>
          <c:extLst>
            <c:ext xmlns:c16="http://schemas.microsoft.com/office/drawing/2014/chart" uri="{C3380CC4-5D6E-409C-BE32-E72D297353CC}">
              <c16:uniqueId val="{00000007-A0D1-4D8B-BECF-91DEEF3E3464}"/>
            </c:ext>
          </c:extLst>
        </c:ser>
        <c:ser>
          <c:idx val="2"/>
          <c:order val="2"/>
          <c:tx>
            <c:strRef>
              <c:f>Sheet1!$D$1</c:f>
              <c:strCache>
                <c:ptCount val="1"/>
                <c:pt idx="0">
                  <c:v>Column3</c:v>
                </c:pt>
              </c:strCache>
            </c:strRef>
          </c:tx>
          <c:cat>
            <c:strRef>
              <c:f>Sheet1!$A$2:$A$4</c:f>
              <c:strCache>
                <c:ptCount val="3"/>
                <c:pt idx="0">
                  <c:v>Measurable</c:v>
                </c:pt>
                <c:pt idx="1">
                  <c:v>Archived</c:v>
                </c:pt>
                <c:pt idx="2">
                  <c:v>Developmental</c:v>
                </c:pt>
              </c:strCache>
            </c:strRef>
          </c:cat>
          <c:val>
            <c:numRef>
              <c:f>Sheet1!$D$2:$D$4</c:f>
              <c:numCache>
                <c:formatCode>General</c:formatCode>
                <c:ptCount val="3"/>
                <c:pt idx="0">
                  <c:v>97.7</c:v>
                </c:pt>
                <c:pt idx="1">
                  <c:v>2.2999999999999998</c:v>
                </c:pt>
                <c:pt idx="2">
                  <c:v>0</c:v>
                </c:pt>
              </c:numCache>
            </c:numRef>
          </c:val>
          <c:extLst>
            <c:ext xmlns:c16="http://schemas.microsoft.com/office/drawing/2014/chart" uri="{C3380CC4-5D6E-409C-BE32-E72D297353CC}">
              <c16:uniqueId val="{00000008-A0D1-4D8B-BECF-91DEEF3E3464}"/>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0.24545</cdr:x>
      <cdr:y>0.07995</cdr:y>
    </cdr:from>
    <cdr:to>
      <cdr:x>0.93797</cdr:x>
      <cdr:y>0.18891</cdr:y>
    </cdr:to>
    <cdr:sp macro="" textlink="">
      <cdr:nvSpPr>
        <cdr:cNvPr id="2" name="TextBox 1"/>
        <cdr:cNvSpPr txBox="1"/>
      </cdr:nvSpPr>
      <cdr:spPr>
        <a:xfrm xmlns:a="http://schemas.openxmlformats.org/drawingml/2006/main">
          <a:off x="1053880" y="347889"/>
          <a:ext cx="2973524"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Measurable objectives:  27</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0.66925</cdr:x>
      <cdr:y>0.57261</cdr:y>
    </cdr:from>
    <cdr:to>
      <cdr:x>0.93477</cdr:x>
      <cdr:y>0.6692</cdr:y>
    </cdr:to>
    <cdr:sp macro="" textlink="">
      <cdr:nvSpPr>
        <cdr:cNvPr id="3" name="TextBox 2"/>
        <cdr:cNvSpPr txBox="1"/>
      </cdr:nvSpPr>
      <cdr:spPr>
        <a:xfrm xmlns:a="http://schemas.openxmlformats.org/drawingml/2006/main">
          <a:off x="2873557" y="2491638"/>
          <a:ext cx="1140071" cy="4202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Improving 11.1% (n = 3)</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0.19394</cdr:x>
      <cdr:y>0.51013</cdr:y>
    </cdr:from>
    <cdr:to>
      <cdr:x>0.5</cdr:x>
      <cdr:y>0.62599</cdr:y>
    </cdr:to>
    <cdr:sp macro="" textlink="">
      <cdr:nvSpPr>
        <cdr:cNvPr id="4" name="TextBox 3"/>
        <cdr:cNvSpPr txBox="1"/>
      </cdr:nvSpPr>
      <cdr:spPr>
        <a:xfrm xmlns:a="http://schemas.openxmlformats.org/drawingml/2006/main">
          <a:off x="832735" y="2219747"/>
          <a:ext cx="1314129" cy="50414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Getting worse 7.4% (n = </a:t>
          </a:r>
          <a:r>
            <a:rPr lang="en-US" sz="1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en-US" sz="1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endParaRPr lang="en-US" sz="1000" dirty="0">
            <a:solidFill>
              <a:schemeClr val="bg1"/>
            </a:solidFill>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0.31398</cdr:x>
      <cdr:y>0</cdr:y>
    </cdr:from>
    <cdr:to>
      <cdr:x>0.83608</cdr:x>
      <cdr:y>0.13437</cdr:y>
    </cdr:to>
    <cdr:sp macro="" textlink="">
      <cdr:nvSpPr>
        <cdr:cNvPr id="2" name="TextBox 1"/>
        <cdr:cNvSpPr txBox="1"/>
      </cdr:nvSpPr>
      <cdr:spPr>
        <a:xfrm xmlns:a="http://schemas.openxmlformats.org/drawingml/2006/main">
          <a:off x="1384856" y="0"/>
          <a:ext cx="2302801" cy="5439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Total objectives: 36</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0.21007</cdr:x>
      <cdr:y>0.03902</cdr:y>
    </cdr:from>
    <cdr:to>
      <cdr:x>0.88323</cdr:x>
      <cdr:y>0.14894</cdr:y>
    </cdr:to>
    <cdr:sp macro="" textlink="">
      <cdr:nvSpPr>
        <cdr:cNvPr id="2" name="TextBox 1"/>
        <cdr:cNvSpPr txBox="1"/>
      </cdr:nvSpPr>
      <cdr:spPr>
        <a:xfrm xmlns:a="http://schemas.openxmlformats.org/drawingml/2006/main">
          <a:off x="902059" y="169768"/>
          <a:ext cx="2890683" cy="47832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Measurable objectives:  14</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0.5</cdr:x>
      <cdr:y>0.7683</cdr:y>
    </cdr:from>
    <cdr:to>
      <cdr:x>0.73547</cdr:x>
      <cdr:y>1</cdr:y>
    </cdr:to>
    <cdr:sp macro="" textlink="">
      <cdr:nvSpPr>
        <cdr:cNvPr id="3" name="TextBox 2"/>
        <cdr:cNvSpPr txBox="1"/>
      </cdr:nvSpPr>
      <cdr:spPr>
        <a:xfrm xmlns:a="http://schemas.openxmlformats.org/drawingml/2006/main">
          <a:off x="2146864" y="3343151"/>
          <a:ext cx="1011060" cy="10081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Improving 7.1% </a:t>
          </a:r>
        </a:p>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(n = 1)</a:t>
          </a:r>
          <a:endParaRPr lang="en-US" sz="9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0.61152</cdr:x>
      <cdr:y>0.4741</cdr:y>
    </cdr:from>
    <cdr:to>
      <cdr:x>0.90584</cdr:x>
      <cdr:y>0.57261</cdr:y>
    </cdr:to>
    <cdr:sp macro="" textlink="">
      <cdr:nvSpPr>
        <cdr:cNvPr id="4" name="TextBox 3"/>
        <cdr:cNvSpPr txBox="1"/>
      </cdr:nvSpPr>
      <cdr:spPr>
        <a:xfrm xmlns:a="http://schemas.openxmlformats.org/drawingml/2006/main">
          <a:off x="2625688" y="2062969"/>
          <a:ext cx="1263744" cy="42865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Target  met  42.9% (n = 6)</a:t>
          </a:r>
          <a:endParaRPr lang="en-US" sz="1000" dirty="0">
            <a:solidFill>
              <a:schemeClr val="bg1"/>
            </a:solidFill>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0.31398</cdr:x>
      <cdr:y>0</cdr:y>
    </cdr:from>
    <cdr:to>
      <cdr:x>0.83608</cdr:x>
      <cdr:y>0.10897</cdr:y>
    </cdr:to>
    <cdr:sp macro="" textlink="">
      <cdr:nvSpPr>
        <cdr:cNvPr id="2" name="TextBox 1"/>
        <cdr:cNvSpPr txBox="1"/>
      </cdr:nvSpPr>
      <cdr:spPr>
        <a:xfrm xmlns:a="http://schemas.openxmlformats.org/drawingml/2006/main">
          <a:off x="1298658" y="0"/>
          <a:ext cx="2159454"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Total objectives: 15</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3AD40D0-ACE1-4B0A-BC67-6A1D0466F058}" type="datetimeFigureOut">
              <a:rPr lang="en-US" smtClean="0"/>
              <a:t>2/22/2018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B1E8800-40D0-4F3F-89D4-7128A24E2EEC}" type="slidenum">
              <a:rPr lang="en-US" smtClean="0"/>
              <a:t>‹#›</a:t>
            </a:fld>
            <a:endParaRPr lang="en-US"/>
          </a:p>
        </p:txBody>
      </p:sp>
    </p:spTree>
    <p:extLst>
      <p:ext uri="{BB962C8B-B14F-4D97-AF65-F5344CB8AC3E}">
        <p14:creationId xmlns:p14="http://schemas.microsoft.com/office/powerpoint/2010/main" val="3787313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B60E555-B7BB-184A-B32C-26AB045AC58F}" type="datetimeFigureOut">
              <a:rPr lang="en-US" smtClean="0"/>
              <a:t>2/22/2018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D381599-21C2-F14B-87B4-900CBA0E691B}" type="slidenum">
              <a:rPr lang="en-US" smtClean="0"/>
              <a:t>‹#›</a:t>
            </a:fld>
            <a:endParaRPr lang="en-US"/>
          </a:p>
        </p:txBody>
      </p:sp>
    </p:spTree>
    <p:extLst>
      <p:ext uri="{BB962C8B-B14F-4D97-AF65-F5344CB8AC3E}">
        <p14:creationId xmlns:p14="http://schemas.microsoft.com/office/powerpoint/2010/main" val="126459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marL="172709" indent="-172709">
              <a:buFont typeface="Arial" pitchFamily="34" charset="0"/>
              <a:buChar char="•"/>
            </a:pPr>
            <a:r>
              <a:rPr lang="en-US" baseline="0" dirty="0" smtClean="0">
                <a:latin typeface="Arial" pitchFamily="34" charset="0"/>
                <a:cs typeface="Arial" pitchFamily="34" charset="0"/>
              </a:rPr>
              <a:t>Definitions</a:t>
            </a:r>
          </a:p>
          <a:p>
            <a:pPr marL="633267" lvl="1" indent="-172709">
              <a:buFont typeface="Arial" pitchFamily="34" charset="0"/>
              <a:buChar char="•"/>
            </a:pPr>
            <a:r>
              <a:rPr lang="en-US" baseline="0" dirty="0" smtClean="0">
                <a:latin typeface="Arial" pitchFamily="34" charset="0"/>
                <a:cs typeface="Arial" pitchFamily="34" charset="0"/>
              </a:rPr>
              <a:t>Target met: Target met or exceeded</a:t>
            </a:r>
          </a:p>
          <a:p>
            <a:pPr marL="633267" lvl="1" indent="-172709">
              <a:buFont typeface="Arial" pitchFamily="34" charset="0"/>
              <a:buChar char="•"/>
            </a:pPr>
            <a:r>
              <a:rPr lang="en-US" baseline="0" dirty="0" smtClean="0">
                <a:latin typeface="Arial" pitchFamily="34" charset="0"/>
                <a:cs typeface="Arial" pitchFamily="34" charset="0"/>
              </a:rPr>
              <a:t>Improving – </a:t>
            </a:r>
            <a:r>
              <a:rPr lang="en-US" kern="1200" dirty="0" smtClean="0">
                <a:solidFill>
                  <a:schemeClr val="tx1"/>
                </a:solidFill>
                <a:effectLst/>
                <a:latin typeface="Arial" pitchFamily="34" charset="0"/>
                <a:cs typeface="Arial" pitchFamily="34" charset="0"/>
              </a:rPr>
              <a:t>Change is toward the target:</a:t>
            </a:r>
          </a:p>
          <a:p>
            <a:pPr marL="1093825" lvl="2" indent="-172709">
              <a:buFont typeface="Arial" pitchFamily="34" charset="0"/>
              <a:buChar char="•"/>
            </a:pPr>
            <a:r>
              <a:rPr lang="en-US" dirty="0" smtClean="0">
                <a:effectLst/>
                <a:latin typeface="Arial" pitchFamily="34" charset="0"/>
                <a:cs typeface="Arial" pitchFamily="34" charset="0"/>
              </a:rPr>
              <a:t>Change in objective is statistically significant*, OR</a:t>
            </a:r>
          </a:p>
          <a:p>
            <a:pPr marL="1093825" lvl="2" indent="-172709">
              <a:buFont typeface="Arial" pitchFamily="34" charset="0"/>
              <a:buChar char="•"/>
            </a:pPr>
            <a:r>
              <a:rPr lang="en-US" dirty="0" smtClean="0">
                <a:effectLst/>
                <a:latin typeface="Arial" pitchFamily="34" charset="0"/>
                <a:cs typeface="Arial" pitchFamily="34" charset="0"/>
              </a:rPr>
              <a:t>Objective has achieved 10% or more of the targeted change</a:t>
            </a:r>
          </a:p>
          <a:p>
            <a:pPr marL="633267" lvl="1" indent="-172709">
              <a:buFont typeface="Arial" pitchFamily="34" charset="0"/>
              <a:buChar char="•"/>
            </a:pPr>
            <a:r>
              <a:rPr lang="en-US" baseline="0" dirty="0" smtClean="0">
                <a:latin typeface="Arial" pitchFamily="34" charset="0"/>
                <a:cs typeface="Arial" pitchFamily="34" charset="0"/>
              </a:rPr>
              <a:t>Little/No change:</a:t>
            </a:r>
          </a:p>
          <a:p>
            <a:pPr marL="1093825" lvl="2" indent="-172709">
              <a:buFont typeface="Arial" pitchFamily="34" charset="0"/>
              <a:buChar char="•"/>
            </a:pPr>
            <a:r>
              <a:rPr lang="en-US" dirty="0" smtClean="0">
                <a:effectLst/>
                <a:latin typeface="Arial" pitchFamily="34" charset="0"/>
                <a:cs typeface="Arial" pitchFamily="34" charset="0"/>
              </a:rPr>
              <a:t>Objective has achieved less than 10% of the targeted change (and is not statistically significant*), OR</a:t>
            </a:r>
          </a:p>
          <a:p>
            <a:pPr marL="1093825" lvl="2" indent="-172709">
              <a:buFont typeface="Arial" pitchFamily="34" charset="0"/>
              <a:buChar char="•"/>
            </a:pPr>
            <a:r>
              <a:rPr lang="en-US" kern="1200" dirty="0" smtClean="0">
                <a:solidFill>
                  <a:schemeClr val="tx1"/>
                </a:solidFill>
                <a:effectLst/>
                <a:latin typeface="Arial" pitchFamily="34" charset="0"/>
                <a:cs typeface="Arial" pitchFamily="34" charset="0"/>
              </a:rPr>
              <a:t>Objective has a deficit of less than 10% relative to its baseline which it needs to regain before starting to move toward the target (and is not statistically significant*), OR</a:t>
            </a:r>
          </a:p>
          <a:p>
            <a:pPr marL="1093825" lvl="2" indent="-172709">
              <a:buFont typeface="Arial" pitchFamily="34" charset="0"/>
              <a:buChar char="•"/>
            </a:pPr>
            <a:r>
              <a:rPr lang="en-US" kern="1200" dirty="0" smtClean="0">
                <a:solidFill>
                  <a:schemeClr val="tx1"/>
                </a:solidFill>
                <a:effectLst/>
                <a:latin typeface="Arial" pitchFamily="34" charset="0"/>
                <a:cs typeface="Arial" pitchFamily="34" charset="0"/>
              </a:rPr>
              <a:t>No change between baseline and most recent data point</a:t>
            </a:r>
            <a:endParaRPr lang="en-US" baseline="0" dirty="0" smtClean="0">
              <a:latin typeface="Arial" pitchFamily="34" charset="0"/>
              <a:cs typeface="Arial" pitchFamily="34" charset="0"/>
            </a:endParaRPr>
          </a:p>
          <a:p>
            <a:pPr marL="633267" lvl="1" indent="-172709">
              <a:buFont typeface="Arial" pitchFamily="34" charset="0"/>
              <a:buChar char="•"/>
            </a:pPr>
            <a:r>
              <a:rPr lang="en-US" baseline="0" dirty="0" smtClean="0">
                <a:latin typeface="Arial" pitchFamily="34" charset="0"/>
                <a:cs typeface="Arial" pitchFamily="34" charset="0"/>
              </a:rPr>
              <a:t>Baseline only: </a:t>
            </a:r>
            <a:r>
              <a:rPr lang="en-US" kern="1200" dirty="0" smtClean="0">
                <a:solidFill>
                  <a:schemeClr val="tx1"/>
                </a:solidFill>
                <a:effectLst/>
                <a:latin typeface="Arial" pitchFamily="34" charset="0"/>
                <a:cs typeface="Arial" pitchFamily="34" charset="0"/>
              </a:rPr>
              <a:t>Baseline data only; progress cannot be assessed</a:t>
            </a:r>
            <a:endParaRPr lang="en-US" baseline="0" dirty="0" smtClean="0">
              <a:latin typeface="Arial" pitchFamily="34" charset="0"/>
              <a:cs typeface="Arial" pitchFamily="34" charset="0"/>
            </a:endParaRPr>
          </a:p>
          <a:p>
            <a:pPr marL="172709" lvl="1" indent="-172709" defTabSz="921116">
              <a:buFont typeface="Arial" pitchFamily="34" charset="0"/>
              <a:buChar char="•"/>
              <a:defRPr/>
            </a:pPr>
            <a:r>
              <a:rPr lang="en-US" baseline="0" dirty="0" smtClean="0">
                <a:latin typeface="Arial" pitchFamily="34" charset="0"/>
                <a:cs typeface="Arial" pitchFamily="34" charset="0"/>
              </a:rPr>
              <a:t>Notes</a:t>
            </a:r>
          </a:p>
          <a:p>
            <a:pPr marL="633267" lvl="2" indent="-172709" defTabSz="921116">
              <a:buFont typeface="Arial" pitchFamily="34" charset="0"/>
              <a:buChar char="•"/>
              <a:defRPr/>
            </a:pPr>
            <a:r>
              <a:rPr lang="en-US" kern="1200" dirty="0" smtClean="0">
                <a:solidFill>
                  <a:schemeClr val="tx1"/>
                </a:solidFill>
                <a:effectLst/>
                <a:latin typeface="Arial" pitchFamily="34" charset="0"/>
                <a:cs typeface="Arial" pitchFamily="34" charset="0"/>
              </a:rPr>
              <a:t>*Statistical significance is only assessed when estimates of variability are available</a:t>
            </a:r>
            <a:endParaRPr lang="en-US" baseline="0" dirty="0" smtClean="0">
              <a:latin typeface="Arial" pitchFamily="34" charset="0"/>
              <a:cs typeface="Arial" pitchFamily="34" charset="0"/>
            </a:endParaRPr>
          </a:p>
          <a:p>
            <a:pPr marL="633267" lvl="2" indent="-172709" defTabSz="921116">
              <a:buFont typeface="Arial" pitchFamily="34" charset="0"/>
              <a:buChar char="•"/>
              <a:defRPr/>
            </a:pPr>
            <a:r>
              <a:rPr lang="en-US" baseline="0" dirty="0" smtClean="0">
                <a:latin typeface="Arial" pitchFamily="34" charset="0"/>
                <a:cs typeface="Arial" pitchFamily="34" charset="0"/>
              </a:rPr>
              <a:t>Percent of targeted change achieved = 100 × (Most recent value – Baseline value) / (HP2020 target – Baseline value)</a:t>
            </a:r>
          </a:p>
          <a:p>
            <a:pPr marL="633267" lvl="1" indent="-172709">
              <a:buFont typeface="Arial" pitchFamily="34" charset="0"/>
              <a:buChar char="•"/>
            </a:pPr>
            <a:r>
              <a:rPr lang="en-US" baseline="0" dirty="0" smtClean="0">
                <a:latin typeface="Arial" pitchFamily="34" charset="0"/>
                <a:cs typeface="Arial" pitchFamily="34" charset="0"/>
              </a:rPr>
              <a:t>Percent in deficit = 100 × |Most recent value – Baseline value| / (Baseline value)</a:t>
            </a:r>
          </a:p>
          <a:p>
            <a:pPr>
              <a:spcAft>
                <a:spcPts val="1210"/>
              </a:spcAft>
            </a:pP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BFCE00C-B470-4578-9519-C2C19F137260}" type="slidenum">
              <a:rPr lang="en-US" smtClean="0"/>
              <a:t>5</a:t>
            </a:fld>
            <a:endParaRPr lang="en-US" dirty="0"/>
          </a:p>
        </p:txBody>
      </p:sp>
    </p:spTree>
    <p:extLst>
      <p:ext uri="{BB962C8B-B14F-4D97-AF65-F5344CB8AC3E}">
        <p14:creationId xmlns:p14="http://schemas.microsoft.com/office/powerpoint/2010/main" val="2145795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marL="172709" indent="-172709">
              <a:buFont typeface="Arial" pitchFamily="34" charset="0"/>
              <a:buChar char="•"/>
            </a:pPr>
            <a:r>
              <a:rPr lang="en-US" baseline="0" dirty="0" smtClean="0">
                <a:latin typeface="Arial" pitchFamily="34" charset="0"/>
                <a:cs typeface="Arial" pitchFamily="34" charset="0"/>
              </a:rPr>
              <a:t>Definitions</a:t>
            </a:r>
          </a:p>
          <a:p>
            <a:pPr marL="633267" lvl="1" indent="-172709">
              <a:buFont typeface="Arial" pitchFamily="34" charset="0"/>
              <a:buChar char="•"/>
            </a:pPr>
            <a:r>
              <a:rPr lang="en-US" baseline="0" dirty="0" smtClean="0">
                <a:latin typeface="Arial" pitchFamily="34" charset="0"/>
                <a:cs typeface="Arial" pitchFamily="34" charset="0"/>
              </a:rPr>
              <a:t>Target met: Target met or exceeded</a:t>
            </a:r>
          </a:p>
          <a:p>
            <a:pPr marL="633267" lvl="1" indent="-172709">
              <a:buFont typeface="Arial" pitchFamily="34" charset="0"/>
              <a:buChar char="•"/>
            </a:pPr>
            <a:r>
              <a:rPr lang="en-US" baseline="0" dirty="0" smtClean="0">
                <a:latin typeface="Arial" pitchFamily="34" charset="0"/>
                <a:cs typeface="Arial" pitchFamily="34" charset="0"/>
              </a:rPr>
              <a:t>Improving – </a:t>
            </a:r>
            <a:r>
              <a:rPr lang="en-US" kern="1200" dirty="0" smtClean="0">
                <a:solidFill>
                  <a:schemeClr val="tx1"/>
                </a:solidFill>
                <a:effectLst/>
                <a:latin typeface="Arial" pitchFamily="34" charset="0"/>
                <a:cs typeface="Arial" pitchFamily="34" charset="0"/>
              </a:rPr>
              <a:t>Change is toward the target:</a:t>
            </a:r>
          </a:p>
          <a:p>
            <a:pPr marL="1093825" lvl="2" indent="-172709">
              <a:buFont typeface="Arial" pitchFamily="34" charset="0"/>
              <a:buChar char="•"/>
            </a:pPr>
            <a:r>
              <a:rPr lang="en-US" dirty="0" smtClean="0">
                <a:effectLst/>
                <a:latin typeface="Arial" pitchFamily="34" charset="0"/>
                <a:cs typeface="Arial" pitchFamily="34" charset="0"/>
              </a:rPr>
              <a:t>Change in objective is statistically significant*, OR</a:t>
            </a:r>
          </a:p>
          <a:p>
            <a:pPr marL="1093825" lvl="2" indent="-172709">
              <a:buFont typeface="Arial" pitchFamily="34" charset="0"/>
              <a:buChar char="•"/>
            </a:pPr>
            <a:r>
              <a:rPr lang="en-US" dirty="0" smtClean="0">
                <a:effectLst/>
                <a:latin typeface="Arial" pitchFamily="34" charset="0"/>
                <a:cs typeface="Arial" pitchFamily="34" charset="0"/>
              </a:rPr>
              <a:t>Objective has achieved 10% or more of the targeted change</a:t>
            </a:r>
          </a:p>
          <a:p>
            <a:pPr marL="633267" lvl="1" indent="-172709">
              <a:buFont typeface="Arial" pitchFamily="34" charset="0"/>
              <a:buChar char="•"/>
            </a:pPr>
            <a:r>
              <a:rPr lang="en-US" baseline="0" dirty="0" smtClean="0">
                <a:latin typeface="Arial" pitchFamily="34" charset="0"/>
                <a:cs typeface="Arial" pitchFamily="34" charset="0"/>
              </a:rPr>
              <a:t>Little/No change:</a:t>
            </a:r>
          </a:p>
          <a:p>
            <a:pPr marL="1093825" lvl="2" indent="-172709">
              <a:buFont typeface="Arial" pitchFamily="34" charset="0"/>
              <a:buChar char="•"/>
            </a:pPr>
            <a:r>
              <a:rPr lang="en-US" dirty="0" smtClean="0">
                <a:effectLst/>
                <a:latin typeface="Arial" pitchFamily="34" charset="0"/>
                <a:cs typeface="Arial" pitchFamily="34" charset="0"/>
              </a:rPr>
              <a:t>Objective has achieved less than 10% of the targeted change (and is not statistically significant*), OR</a:t>
            </a:r>
          </a:p>
          <a:p>
            <a:pPr marL="1093825" lvl="2" indent="-172709">
              <a:buFont typeface="Arial" pitchFamily="34" charset="0"/>
              <a:buChar char="•"/>
            </a:pPr>
            <a:r>
              <a:rPr lang="en-US" kern="1200" dirty="0" smtClean="0">
                <a:solidFill>
                  <a:schemeClr val="tx1"/>
                </a:solidFill>
                <a:effectLst/>
                <a:latin typeface="Arial" pitchFamily="34" charset="0"/>
                <a:cs typeface="Arial" pitchFamily="34" charset="0"/>
              </a:rPr>
              <a:t>Objective has a deficit of less than 10% relative to its baseline which it needs to regain before starting to move toward the target (and is not statistically significant*), OR</a:t>
            </a:r>
          </a:p>
          <a:p>
            <a:pPr marL="1093825" lvl="2" indent="-172709">
              <a:buFont typeface="Arial" pitchFamily="34" charset="0"/>
              <a:buChar char="•"/>
            </a:pPr>
            <a:r>
              <a:rPr lang="en-US" kern="1200" dirty="0" smtClean="0">
                <a:solidFill>
                  <a:schemeClr val="tx1"/>
                </a:solidFill>
                <a:effectLst/>
                <a:latin typeface="Arial" pitchFamily="34" charset="0"/>
                <a:cs typeface="Arial" pitchFamily="34" charset="0"/>
              </a:rPr>
              <a:t>No change between baseline and most recent data point</a:t>
            </a:r>
            <a:endParaRPr lang="en-US" baseline="0" dirty="0" smtClean="0">
              <a:latin typeface="Arial" pitchFamily="34" charset="0"/>
              <a:cs typeface="Arial" pitchFamily="34" charset="0"/>
            </a:endParaRPr>
          </a:p>
          <a:p>
            <a:pPr marL="633267" lvl="1" indent="-172709">
              <a:buFont typeface="Arial" pitchFamily="34" charset="0"/>
              <a:buChar char="•"/>
            </a:pPr>
            <a:r>
              <a:rPr lang="en-US" baseline="0" dirty="0" smtClean="0">
                <a:latin typeface="Arial" pitchFamily="34" charset="0"/>
                <a:cs typeface="Arial" pitchFamily="34" charset="0"/>
              </a:rPr>
              <a:t>Getting worse – </a:t>
            </a:r>
            <a:r>
              <a:rPr lang="en-US" kern="1200" dirty="0" smtClean="0">
                <a:solidFill>
                  <a:schemeClr val="tx1"/>
                </a:solidFill>
                <a:effectLst/>
                <a:latin typeface="Arial" pitchFamily="34" charset="0"/>
                <a:cs typeface="Arial" pitchFamily="34" charset="0"/>
              </a:rPr>
              <a:t>Change is away from the target:</a:t>
            </a:r>
          </a:p>
          <a:p>
            <a:pPr marL="1093825" lvl="2" indent="-172709">
              <a:buFont typeface="Arial" pitchFamily="34" charset="0"/>
              <a:buChar char="•"/>
            </a:pPr>
            <a:r>
              <a:rPr lang="en-US" dirty="0" smtClean="0">
                <a:effectLst/>
                <a:latin typeface="Arial" pitchFamily="34" charset="0"/>
                <a:cs typeface="Arial" pitchFamily="34" charset="0"/>
              </a:rPr>
              <a:t>Change in objective is statistically significant*, OR</a:t>
            </a:r>
          </a:p>
          <a:p>
            <a:pPr marL="1093825" lvl="2" indent="-172709">
              <a:buFont typeface="Arial" pitchFamily="34" charset="0"/>
              <a:buChar char="•"/>
            </a:pPr>
            <a:r>
              <a:rPr lang="en-US" kern="1200" dirty="0" smtClean="0">
                <a:solidFill>
                  <a:schemeClr val="tx1"/>
                </a:solidFill>
                <a:effectLst/>
                <a:latin typeface="Arial" pitchFamily="34" charset="0"/>
                <a:cs typeface="Arial" pitchFamily="34" charset="0"/>
              </a:rPr>
              <a:t>Objective has a deficit of 10% or more (relative to its baseline), which it needs to regain before starting to move toward the target</a:t>
            </a:r>
          </a:p>
          <a:p>
            <a:pPr marL="633267" lvl="1" indent="-172709">
              <a:buFont typeface="Arial" pitchFamily="34" charset="0"/>
              <a:buChar char="•"/>
            </a:pPr>
            <a:r>
              <a:rPr lang="en-US" baseline="0" dirty="0" smtClean="0">
                <a:latin typeface="Arial" pitchFamily="34" charset="0"/>
                <a:cs typeface="Arial" pitchFamily="34" charset="0"/>
              </a:rPr>
              <a:t>Baseline only: </a:t>
            </a:r>
            <a:r>
              <a:rPr lang="en-US" kern="1200" dirty="0" smtClean="0">
                <a:solidFill>
                  <a:schemeClr val="tx1"/>
                </a:solidFill>
                <a:effectLst/>
                <a:latin typeface="Arial" pitchFamily="34" charset="0"/>
                <a:cs typeface="Arial" pitchFamily="34" charset="0"/>
              </a:rPr>
              <a:t>Baseline data only; progress cannot be assessed</a:t>
            </a:r>
            <a:endParaRPr lang="en-US" baseline="0" dirty="0" smtClean="0">
              <a:latin typeface="Arial" pitchFamily="34" charset="0"/>
              <a:cs typeface="Arial" pitchFamily="34" charset="0"/>
            </a:endParaRPr>
          </a:p>
          <a:p>
            <a:pPr marL="633267" lvl="1" indent="-172709">
              <a:buFont typeface="Arial" pitchFamily="34" charset="0"/>
              <a:buChar char="•"/>
            </a:pPr>
            <a:r>
              <a:rPr lang="en-US" baseline="0" dirty="0" smtClean="0">
                <a:latin typeface="Arial" pitchFamily="34" charset="0"/>
                <a:cs typeface="Arial" pitchFamily="34" charset="0"/>
              </a:rPr>
              <a:t>Developmental: </a:t>
            </a:r>
            <a:r>
              <a:rPr lang="en-US" kern="1200" dirty="0" smtClean="0">
                <a:solidFill>
                  <a:schemeClr val="tx1"/>
                </a:solidFill>
                <a:effectLst/>
                <a:latin typeface="Arial" pitchFamily="34" charset="0"/>
                <a:cs typeface="Arial" pitchFamily="34" charset="0"/>
              </a:rPr>
              <a:t>Objective is developmental (does not have baseline data)</a:t>
            </a:r>
          </a:p>
          <a:p>
            <a:pPr marL="633267" lvl="1" indent="-172709">
              <a:buFont typeface="Arial" pitchFamily="34" charset="0"/>
              <a:buChar char="•"/>
            </a:pPr>
            <a:r>
              <a:rPr lang="en-US" kern="1200" baseline="0" dirty="0" smtClean="0">
                <a:solidFill>
                  <a:schemeClr val="tx1"/>
                </a:solidFill>
                <a:effectLst/>
                <a:latin typeface="Arial" pitchFamily="34" charset="0"/>
                <a:cs typeface="Arial" pitchFamily="34" charset="0"/>
              </a:rPr>
              <a:t>Informational: </a:t>
            </a:r>
            <a:r>
              <a:rPr lang="en-US" kern="1200" dirty="0" smtClean="0">
                <a:solidFill>
                  <a:schemeClr val="tx1"/>
                </a:solidFill>
                <a:effectLst/>
                <a:latin typeface="Arial" pitchFamily="34" charset="0"/>
                <a:cs typeface="Arial" pitchFamily="34" charset="0"/>
              </a:rPr>
              <a:t>Objective is informational (does not have a target) </a:t>
            </a:r>
            <a:endParaRPr lang="en-US" baseline="0" dirty="0" smtClean="0">
              <a:latin typeface="Arial" pitchFamily="34" charset="0"/>
              <a:cs typeface="Arial" pitchFamily="34" charset="0"/>
            </a:endParaRPr>
          </a:p>
          <a:p>
            <a:pPr marL="460557" lvl="2" defTabSz="921116">
              <a:defRPr/>
            </a:pPr>
            <a:endParaRPr lang="en-US" baseline="0" dirty="0" smtClean="0">
              <a:latin typeface="Arial" pitchFamily="34" charset="0"/>
              <a:cs typeface="Arial" pitchFamily="34" charset="0"/>
            </a:endParaRPr>
          </a:p>
          <a:p>
            <a:pPr marL="172709" lvl="1" indent="-172709" defTabSz="921116">
              <a:buFont typeface="Arial" pitchFamily="34" charset="0"/>
              <a:buChar char="•"/>
              <a:defRPr/>
            </a:pPr>
            <a:r>
              <a:rPr lang="en-US" baseline="0" dirty="0" smtClean="0">
                <a:latin typeface="Arial" pitchFamily="34" charset="0"/>
                <a:cs typeface="Arial" pitchFamily="34" charset="0"/>
              </a:rPr>
              <a:t>Notes</a:t>
            </a:r>
          </a:p>
          <a:p>
            <a:pPr marL="633267" lvl="2" indent="-172709" defTabSz="921116">
              <a:buFont typeface="Arial" pitchFamily="34" charset="0"/>
              <a:buChar char="•"/>
              <a:defRPr/>
            </a:pPr>
            <a:r>
              <a:rPr lang="en-US" kern="1200" dirty="0" smtClean="0">
                <a:solidFill>
                  <a:schemeClr val="tx1"/>
                </a:solidFill>
                <a:effectLst/>
                <a:latin typeface="Arial" pitchFamily="34" charset="0"/>
                <a:cs typeface="Arial" pitchFamily="34" charset="0"/>
              </a:rPr>
              <a:t>*Statistical significance is only assessed when estimates of variability are available</a:t>
            </a:r>
            <a:endParaRPr lang="en-US" baseline="0" dirty="0" smtClean="0">
              <a:latin typeface="Arial" pitchFamily="34" charset="0"/>
              <a:cs typeface="Arial" pitchFamily="34" charset="0"/>
            </a:endParaRPr>
          </a:p>
          <a:p>
            <a:pPr marL="633267" lvl="2" indent="-172709" defTabSz="921116">
              <a:buFont typeface="Arial" pitchFamily="34" charset="0"/>
              <a:buChar char="•"/>
              <a:defRPr/>
            </a:pPr>
            <a:r>
              <a:rPr lang="en-US" baseline="0" dirty="0" smtClean="0">
                <a:latin typeface="Arial" pitchFamily="34" charset="0"/>
                <a:cs typeface="Arial" pitchFamily="34" charset="0"/>
              </a:rPr>
              <a:t>Percent of targeted change achieved = 100 × (Most recent value – Baseline value) / (HP2020 target – Baseline value)</a:t>
            </a:r>
          </a:p>
          <a:p>
            <a:pPr marL="633267" lvl="1" indent="-172709">
              <a:buFont typeface="Arial" pitchFamily="34" charset="0"/>
              <a:buChar char="•"/>
            </a:pPr>
            <a:r>
              <a:rPr lang="en-US" baseline="0" dirty="0" smtClean="0">
                <a:latin typeface="Arial" pitchFamily="34" charset="0"/>
                <a:cs typeface="Arial" pitchFamily="34" charset="0"/>
              </a:rPr>
              <a:t>Percent in deficit = 100 × |Most recent value – Baseline value| / (Baseline value)</a:t>
            </a:r>
          </a:p>
          <a:p>
            <a:pPr>
              <a:spcAft>
                <a:spcPts val="1210"/>
              </a:spcAft>
            </a:pP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pPr defTabSz="465887">
              <a:defRPr/>
            </a:pPr>
            <a:fld id="{7BFCE00C-B470-4578-9519-C2C19F137260}" type="slidenum">
              <a:rPr lang="en-US">
                <a:solidFill>
                  <a:prstClr val="black"/>
                </a:solidFill>
                <a:latin typeface="Calibri"/>
              </a:rPr>
              <a:pPr defTabSz="465887">
                <a:defRPr/>
              </a:pPr>
              <a:t>7</a:t>
            </a:fld>
            <a:endParaRPr lang="en-US" dirty="0">
              <a:solidFill>
                <a:prstClr val="black"/>
              </a:solidFill>
              <a:latin typeface="Calibri"/>
            </a:endParaRPr>
          </a:p>
        </p:txBody>
      </p:sp>
    </p:spTree>
    <p:extLst>
      <p:ext uri="{BB962C8B-B14F-4D97-AF65-F5344CB8AC3E}">
        <p14:creationId xmlns:p14="http://schemas.microsoft.com/office/powerpoint/2010/main" val="808399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Picture Placeholder 2" descr="Partner organization logo"/>
          <p:cNvSpPr>
            <a:spLocks noGrp="1"/>
          </p:cNvSpPr>
          <p:nvPr>
            <p:ph type="pic" sz="quarter" idx="15" hasCustomPrompt="1"/>
          </p:nvPr>
        </p:nvSpPr>
        <p:spPr>
          <a:xfrm>
            <a:off x="5227868" y="5828462"/>
            <a:ext cx="2019300" cy="774700"/>
          </a:xfrm>
          <a:prstGeom prst="rect">
            <a:avLst/>
          </a:prstGeom>
        </p:spPr>
        <p:txBody>
          <a:bodyPr anchor="ctr"/>
          <a:lstStyle>
            <a:lvl1pPr marL="0" indent="0" algn="ctr">
              <a:buNone/>
              <a:defRPr sz="1600" baseline="0"/>
            </a:lvl1pPr>
          </a:lstStyle>
          <a:p>
            <a:r>
              <a:rPr lang="en-US" dirty="0" smtClean="0"/>
              <a:t>Insert partner organization logo</a:t>
            </a:r>
            <a:endParaRPr lang="en-US" dirty="0"/>
          </a:p>
        </p:txBody>
      </p:sp>
      <p:sp>
        <p:nvSpPr>
          <p:cNvPr id="6" name="Text Placeholder 8"/>
          <p:cNvSpPr>
            <a:spLocks noGrp="1"/>
          </p:cNvSpPr>
          <p:nvPr>
            <p:ph type="body" sz="quarter" idx="14" hasCustomPrompt="1"/>
          </p:nvPr>
        </p:nvSpPr>
        <p:spPr>
          <a:xfrm>
            <a:off x="1227138" y="3026222"/>
            <a:ext cx="6689725" cy="707254"/>
          </a:xfrm>
          <a:prstGeom prst="rect">
            <a:avLst/>
          </a:prstGeom>
        </p:spPr>
        <p:txBody>
          <a:bodyPr anchor="ctr">
            <a:normAutofit/>
          </a:bodyPr>
          <a:lstStyle>
            <a:lvl1pPr marL="0" indent="0" algn="ctr">
              <a:buNone/>
              <a:defRPr sz="2400" b="0" baseline="0">
                <a:solidFill>
                  <a:schemeClr val="bg1"/>
                </a:solidFill>
                <a:latin typeface="Verdana"/>
                <a:cs typeface="Verdana"/>
              </a:defRPr>
            </a:lvl1pPr>
          </a:lstStyle>
          <a:p>
            <a:pPr lvl="0"/>
            <a:r>
              <a:rPr lang="en-US" dirty="0" smtClean="0"/>
              <a:t>Click to add presenters’ names</a:t>
            </a:r>
            <a:endParaRPr lang="en-US" dirty="0"/>
          </a:p>
        </p:txBody>
      </p:sp>
      <p:sp>
        <p:nvSpPr>
          <p:cNvPr id="2" name="Title 1"/>
          <p:cNvSpPr>
            <a:spLocks noGrp="1"/>
          </p:cNvSpPr>
          <p:nvPr>
            <p:ph type="title" hasCustomPrompt="1"/>
          </p:nvPr>
        </p:nvSpPr>
        <p:spPr>
          <a:xfrm>
            <a:off x="960438" y="1700659"/>
            <a:ext cx="7223125" cy="1195977"/>
          </a:xfrm>
          <a:prstGeom prst="rect">
            <a:avLst/>
          </a:prstGeom>
        </p:spPr>
        <p:txBody>
          <a:bodyPr vert="horz" lIns="0" tIns="0" rIns="0" bIns="0" anchor="ctr" anchorCtr="0"/>
          <a:lstStyle>
            <a:lvl1pPr>
              <a:defRPr sz="4400" baseline="0">
                <a:solidFill>
                  <a:schemeClr val="bg1"/>
                </a:solidFill>
                <a:latin typeface="Verdana" charset="0"/>
                <a:ea typeface="Verdana" charset="0"/>
                <a:cs typeface="Verdana" charset="0"/>
              </a:defRPr>
            </a:lvl1pPr>
          </a:lstStyle>
          <a:p>
            <a:r>
              <a:rPr lang="en-US" dirty="0" smtClean="0"/>
              <a:t>Click to add Presentation Title</a:t>
            </a:r>
            <a:endParaRPr lang="en-US" dirty="0"/>
          </a:p>
        </p:txBody>
      </p:sp>
    </p:spTree>
    <p:extLst>
      <p:ext uri="{BB962C8B-B14F-4D97-AF65-F5344CB8AC3E}">
        <p14:creationId xmlns:p14="http://schemas.microsoft.com/office/powerpoint/2010/main" val="41031851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75272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58391861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663934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063169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107780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C0FB48-6948-4F51-B987-27A66C64B0C9}" type="datetimeFigureOut">
              <a:rPr lang="en-US" smtClean="0"/>
              <a:t>2/22/2018</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AF78A11-D81F-4F2C-B69D-E6EDB9AEB285}" type="slidenum">
              <a:rPr lang="en-US" smtClean="0"/>
              <a:t>‹#›</a:t>
            </a:fld>
            <a:endParaRPr lang="en-US"/>
          </a:p>
        </p:txBody>
      </p:sp>
    </p:spTree>
    <p:extLst>
      <p:ext uri="{BB962C8B-B14F-4D97-AF65-F5344CB8AC3E}">
        <p14:creationId xmlns:p14="http://schemas.microsoft.com/office/powerpoint/2010/main" val="1272789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612338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82887676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7892197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066961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4"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15" name="Picture Placeholder 2" descr="Partner organization logo"/>
          <p:cNvSpPr>
            <a:spLocks noGrp="1"/>
          </p:cNvSpPr>
          <p:nvPr>
            <p:ph type="pic" sz="quarter" idx="21" hasCustomPrompt="1"/>
          </p:nvPr>
        </p:nvSpPr>
        <p:spPr>
          <a:xfrm>
            <a:off x="4154960" y="6185514"/>
            <a:ext cx="1636152" cy="621792"/>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2" name="Title 1"/>
          <p:cNvSpPr>
            <a:spLocks noGrp="1"/>
          </p:cNvSpPr>
          <p:nvPr>
            <p:ph type="title" hasCustomPrompt="1"/>
          </p:nvPr>
        </p:nvSpPr>
        <p:spPr>
          <a:xfrm>
            <a:off x="1984248" y="2761488"/>
            <a:ext cx="5936268" cy="687364"/>
          </a:xfrm>
          <a:prstGeom prst="rect">
            <a:avLst/>
          </a:prstGeom>
        </p:spPr>
        <p:txBody>
          <a:bodyPr/>
          <a:lstStyle>
            <a:lvl1pPr>
              <a:defRPr sz="3600" baseline="0">
                <a:solidFill>
                  <a:schemeClr val="bg1"/>
                </a:solidFill>
                <a:latin typeface="Verdana" charset="0"/>
                <a:ea typeface="Verdana" charset="0"/>
                <a:cs typeface="Verdana" charset="0"/>
              </a:defRPr>
            </a:lvl1pPr>
          </a:lstStyle>
          <a:p>
            <a:r>
              <a:rPr lang="en-US" dirty="0" smtClean="0"/>
              <a:t>Click to add section title</a:t>
            </a:r>
            <a:endParaRPr lang="en-US" dirty="0"/>
          </a:p>
        </p:txBody>
      </p:sp>
    </p:spTree>
    <p:extLst>
      <p:ext uri="{BB962C8B-B14F-4D97-AF65-F5344CB8AC3E}">
        <p14:creationId xmlns:p14="http://schemas.microsoft.com/office/powerpoint/2010/main" val="275984539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033469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C0FB48-6948-4F51-B987-27A66C64B0C9}" type="datetimeFigureOut">
              <a:rPr lang="en-US" smtClean="0"/>
              <a:t>2/22/2018</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AF78A11-D81F-4F2C-B69D-E6EDB9AEB285}" type="slidenum">
              <a:rPr lang="en-US" smtClean="0"/>
              <a:t>‹#›</a:t>
            </a:fld>
            <a:endParaRPr lang="en-US"/>
          </a:p>
        </p:txBody>
      </p:sp>
    </p:spTree>
    <p:extLst>
      <p:ext uri="{BB962C8B-B14F-4D97-AF65-F5344CB8AC3E}">
        <p14:creationId xmlns:p14="http://schemas.microsoft.com/office/powerpoint/2010/main" val="205284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6193064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77B3EA-6C7B-4C47-971C-A821F157E21D}"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35485170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7B3EA-6C7B-4C47-971C-A821F157E21D}"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3103172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77B3EA-6C7B-4C47-971C-A821F157E21D}"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28705019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77B3EA-6C7B-4C47-971C-A821F157E21D}"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20997441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77B3EA-6C7B-4C47-971C-A821F157E21D}" type="datetimeFigureOut">
              <a:rPr lang="en-US" smtClean="0"/>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27084501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77B3EA-6C7B-4C47-971C-A821F157E21D}" type="datetimeFigureOut">
              <a:rPr lang="en-US" smtClean="0"/>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20600029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77B3EA-6C7B-4C47-971C-A821F157E21D}" type="datetimeFigureOut">
              <a:rPr lang="en-US" smtClean="0"/>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2969642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34"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84418352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77B3EA-6C7B-4C47-971C-A821F157E21D}"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12162029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77B3EA-6C7B-4C47-971C-A821F157E21D}"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724380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7B3EA-6C7B-4C47-971C-A821F157E21D}"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40239281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7B3EA-6C7B-4C47-971C-A821F157E21D}"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B7659-E51D-40FC-898D-F1A57FFBCCD6}" type="slidenum">
              <a:rPr lang="en-US" smtClean="0"/>
              <a:t>‹#›</a:t>
            </a:fld>
            <a:endParaRPr lang="en-US"/>
          </a:p>
        </p:txBody>
      </p:sp>
    </p:spTree>
    <p:extLst>
      <p:ext uri="{BB962C8B-B14F-4D97-AF65-F5344CB8AC3E}">
        <p14:creationId xmlns:p14="http://schemas.microsoft.com/office/powerpoint/2010/main" val="538322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6"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27109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6"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76719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157012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7321721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882004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0725691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6.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5.xml"/><Relationship Id="rId7"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7.jpg"/><Relationship Id="rId5" Type="http://schemas.openxmlformats.org/officeDocument/2006/relationships/theme" Target="../theme/theme3.xml"/><Relationship Id="rId4" Type="http://schemas.openxmlformats.org/officeDocument/2006/relationships/slideLayout" Target="../slideLayouts/slideLayout6.xml"/><Relationship Id="rId9"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6.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theme" Target="../theme/theme4.xml"/><Relationship Id="rId4"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slideLayout" Target="../slideLayouts/slideLayout13.xml"/><Relationship Id="rId7" Type="http://schemas.openxmlformats.org/officeDocument/2006/relationships/theme" Target="../theme/theme5.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slideLayout" Target="../slideLayouts/slideLayout19.xml"/><Relationship Id="rId7" Type="http://schemas.openxmlformats.org/officeDocument/2006/relationships/theme" Target="../theme/theme6.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image" Target="../media/image6.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7.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34" name="Straight Connector 33"/>
          <p:cNvCxnSpPr/>
          <p:nvPr/>
        </p:nvCxnSpPr>
        <p:spPr>
          <a:xfrm>
            <a:off x="7447051" y="309031"/>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82381951"/>
      </p:ext>
    </p:extLst>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7" name="Straight Connector 6"/>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grpSp>
        <p:nvGrpSpPr>
          <p:cNvPr id="42" name="Group 41"/>
          <p:cNvGrpSpPr/>
          <p:nvPr/>
        </p:nvGrpSpPr>
        <p:grpSpPr>
          <a:xfrm>
            <a:off x="267971" y="6158828"/>
            <a:ext cx="3332362" cy="644457"/>
            <a:chOff x="96783" y="5870950"/>
            <a:chExt cx="5295820" cy="1024179"/>
          </a:xfrm>
        </p:grpSpPr>
        <p:pic>
          <p:nvPicPr>
            <p:cNvPr id="43" name="Picture 4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6783" y="5870950"/>
              <a:ext cx="1024177" cy="1024179"/>
            </a:xfrm>
            <a:prstGeom prst="rect">
              <a:avLst/>
            </a:prstGeom>
          </p:spPr>
        </p:pic>
        <p:pic>
          <p:nvPicPr>
            <p:cNvPr id="44" name="Picture 4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61277" y="6127750"/>
              <a:ext cx="4131326" cy="457200"/>
            </a:xfrm>
            <a:prstGeom prst="rect">
              <a:avLst/>
            </a:prstGeom>
          </p:spPr>
        </p:pic>
      </p:grpSp>
      <p:cxnSp>
        <p:nvCxnSpPr>
          <p:cNvPr id="24" name="Straight Connector 23"/>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936983140"/>
      </p:ext>
    </p:extLst>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267971" y="6077340"/>
            <a:ext cx="8525338" cy="0"/>
          </a:xfrm>
          <a:prstGeom prst="line">
            <a:avLst/>
          </a:prstGeom>
          <a:ln w="19050" cmpd="sng">
            <a:solidFill>
              <a:srgbClr val="295381"/>
            </a:solidFill>
          </a:ln>
          <a:effectLst/>
        </p:spPr>
        <p:style>
          <a:lnRef idx="2">
            <a:schemeClr val="accent1"/>
          </a:lnRef>
          <a:fillRef idx="0">
            <a:schemeClr val="accent1"/>
          </a:fillRef>
          <a:effectRef idx="1">
            <a:schemeClr val="accent1"/>
          </a:effectRef>
          <a:fontRef idx="minor">
            <a:schemeClr val="tx1"/>
          </a:fontRef>
        </p:style>
      </p:cxnSp>
      <p:grpSp>
        <p:nvGrpSpPr>
          <p:cNvPr id="26" name="Group 25"/>
          <p:cNvGrpSpPr/>
          <p:nvPr/>
        </p:nvGrpSpPr>
        <p:grpSpPr>
          <a:xfrm>
            <a:off x="267971" y="6158828"/>
            <a:ext cx="3332362" cy="644457"/>
            <a:chOff x="96783" y="5870950"/>
            <a:chExt cx="5295820" cy="1024179"/>
          </a:xfrm>
        </p:grpSpPr>
        <p:pic>
          <p:nvPicPr>
            <p:cNvPr id="27" name="Picture 2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6783" y="5870950"/>
              <a:ext cx="1024177" cy="1024179"/>
            </a:xfrm>
            <a:prstGeom prst="rect">
              <a:avLst/>
            </a:prstGeom>
          </p:spPr>
        </p:pic>
        <p:pic>
          <p:nvPicPr>
            <p:cNvPr id="29" name="Picture 2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261277" y="6127750"/>
              <a:ext cx="4131326" cy="457200"/>
            </a:xfrm>
            <a:prstGeom prst="rect">
              <a:avLst/>
            </a:prstGeom>
          </p:spPr>
        </p:pic>
      </p:grpSp>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47796951"/>
      </p:ext>
    </p:extLst>
  </p:cSld>
  <p:clrMap bg1="lt1" tx1="dk1" bg2="lt2" tx2="dk2" accent1="accent1" accent2="accent2" accent3="accent3" accent4="accent4" accent5="accent5" accent6="accent6" hlink="hlink" folHlink="folHlink"/>
  <p:sldLayoutIdLst>
    <p:sldLayoutId id="2147483668" r:id="rId1"/>
    <p:sldLayoutId id="2147483673" r:id="rId2"/>
    <p:sldLayoutId id="2147483667" r:id="rId3"/>
    <p:sldLayoutId id="2147483675" r:id="rId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36379244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smtClean="0"/>
              <a:t>Hearing</a:t>
            </a:r>
            <a:endParaRPr lang="en-US" dirty="0"/>
          </a:p>
        </p:txBody>
      </p:sp>
      <p:sp>
        <p:nvSpPr>
          <p:cNvPr id="3"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69608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smtClean="0"/>
              <a:t>Hearing</a:t>
            </a:r>
            <a:endParaRPr lang="en-US" dirty="0"/>
          </a:p>
        </p:txBody>
      </p:sp>
      <p:sp>
        <p:nvSpPr>
          <p:cNvPr id="3"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92962318"/>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7B3EA-6C7B-4C47-971C-A821F157E21D}" type="datetimeFigureOut">
              <a:rPr lang="en-US" smtClean="0"/>
              <a:t>2/22/2018</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B7659-E51D-40FC-898D-F1A57FFBCCD6}" type="slidenum">
              <a:rPr lang="en-US" smtClean="0"/>
              <a:t>‹#›</a:t>
            </a:fld>
            <a:endParaRPr lang="en-US"/>
          </a:p>
        </p:txBody>
      </p:sp>
    </p:spTree>
    <p:extLst>
      <p:ext uri="{BB962C8B-B14F-4D97-AF65-F5344CB8AC3E}">
        <p14:creationId xmlns:p14="http://schemas.microsoft.com/office/powerpoint/2010/main" val="172344304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6.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a:t>
            </a:fld>
            <a:endParaRPr lang="en-US" dirty="0"/>
          </a:p>
        </p:txBody>
      </p:sp>
      <p:sp>
        <p:nvSpPr>
          <p:cNvPr id="5" name="Title 4"/>
          <p:cNvSpPr>
            <a:spLocks noGrp="1"/>
          </p:cNvSpPr>
          <p:nvPr>
            <p:ph type="title"/>
          </p:nvPr>
        </p:nvSpPr>
        <p:spPr/>
        <p:txBody>
          <a:bodyPr/>
          <a:lstStyle/>
          <a:p>
            <a:r>
              <a:rPr lang="en-US" sz="4400" b="1" dirty="0" smtClean="0"/>
              <a:t>APPENDIX</a:t>
            </a:r>
            <a:endParaRPr lang="en-US" sz="4400" b="1" dirty="0"/>
          </a:p>
        </p:txBody>
      </p:sp>
    </p:spTree>
    <p:extLst>
      <p:ext uri="{BB962C8B-B14F-4D97-AF65-F5344CB8AC3E}">
        <p14:creationId xmlns:p14="http://schemas.microsoft.com/office/powerpoint/2010/main" val="3507787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914400"/>
          </a:xfrm>
        </p:spPr>
        <p:txBody>
          <a:bodyPr>
            <a:normAutofit fontScale="90000"/>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Hearing and Other Sensory or Communication Disorders </a:t>
            </a:r>
          </a:p>
        </p:txBody>
      </p:sp>
      <p:sp>
        <p:nvSpPr>
          <p:cNvPr id="6" name="Text Box 14"/>
          <p:cNvSpPr txBox="1">
            <a:spLocks noChangeArrowheads="1"/>
          </p:cNvSpPr>
          <p:nvPr/>
        </p:nvSpPr>
        <p:spPr bwMode="auto">
          <a:xfrm>
            <a:off x="827396" y="1303510"/>
            <a:ext cx="795528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891328"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73355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97030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Text Box 4" descr="Objectives for hearing and other sensory or communication disorders.  This slide focuses on hearing.  There are also colored bullets defining the status of each objectives"/>
          <p:cNvSpPr txBox="1">
            <a:spLocks noChangeArrowheads="1"/>
          </p:cNvSpPr>
          <p:nvPr/>
        </p:nvSpPr>
        <p:spPr bwMode="auto">
          <a:xfrm>
            <a:off x="340056" y="1625350"/>
            <a:ext cx="4297680" cy="5180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800"/>
              </a:spcAft>
            </a:pPr>
            <a:r>
              <a:rPr lang="en-US" altLang="en-US" sz="16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Hearing </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 </a:t>
            </a:r>
            <a:r>
              <a:rPr lang="en-US" altLang="en-US" sz="1400" dirty="0">
                <a:latin typeface="Verdana" panose="020B0604030504040204" pitchFamily="34" charset="0"/>
                <a:ea typeface="Verdana" panose="020B0604030504040204" pitchFamily="34" charset="0"/>
                <a:cs typeface="Verdana" panose="020B0604030504040204" pitchFamily="34" charset="0"/>
              </a:rPr>
              <a:t>Newborn hearing screening, hearing evaluation and intervention services </a:t>
            </a: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1.1 S</a:t>
            </a:r>
            <a:r>
              <a:rPr lang="en-US" altLang="en-US" sz="1400" dirty="0" smtClean="0">
                <a:latin typeface="Verdana" panose="020B0604030504040204" pitchFamily="34" charset="0"/>
                <a:ea typeface="Verdana" panose="020B0604030504040204" pitchFamily="34" charset="0"/>
                <a:cs typeface="Verdana" panose="020B0604030504040204" pitchFamily="34" charset="0"/>
              </a:rPr>
              <a:t>creening: by 1 month</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1.2 Hearing evaluation: by 3 months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1.3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Intervention services: by 6 months </a:t>
            </a:r>
            <a:endPar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ENT-VSL-2 Otitis media  </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ENT-VSL-3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Use of</a:t>
            </a:r>
            <a:r>
              <a:rPr lang="en-US" sz="1400" dirty="0" smtClean="0">
                <a:latin typeface="Verdana" panose="020B0604030504040204" pitchFamily="34" charset="0"/>
                <a:ea typeface="Verdana" panose="020B0604030504040204" pitchFamily="34" charset="0"/>
                <a:cs typeface="Verdana" panose="020B0604030504040204" pitchFamily="34" charset="0"/>
              </a:rPr>
              <a:t> hearing </a:t>
            </a:r>
            <a:r>
              <a:rPr lang="en-US" sz="1400" dirty="0">
                <a:latin typeface="Verdana" panose="020B0604030504040204" pitchFamily="34" charset="0"/>
                <a:ea typeface="Verdana" panose="020B0604030504040204" pitchFamily="34" charset="0"/>
                <a:cs typeface="Verdana" panose="020B0604030504040204" pitchFamily="34" charset="0"/>
              </a:rPr>
              <a:t>aid or assistive listening devices </a:t>
            </a:r>
            <a:endParaRPr 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3.1 Hearing aid: 20-69 years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3.2 </a:t>
            </a:r>
            <a:r>
              <a:rPr lang="en-US" altLang="en-US" sz="1400" dirty="0">
                <a:latin typeface="Verdana" panose="020B0604030504040204" pitchFamily="34" charset="0"/>
                <a:ea typeface="Verdana" panose="020B0604030504040204" pitchFamily="34" charset="0"/>
                <a:cs typeface="Verdana" panose="020B0604030504040204" pitchFamily="34" charset="0"/>
              </a:rPr>
              <a:t>C</a:t>
            </a:r>
            <a:r>
              <a:rPr lang="en-US" sz="1400" dirty="0" smtClean="0">
                <a:latin typeface="Verdana" panose="020B0604030504040204" pitchFamily="34" charset="0"/>
                <a:ea typeface="Verdana" panose="020B0604030504040204" pitchFamily="34" charset="0"/>
                <a:cs typeface="Verdana" panose="020B0604030504040204" pitchFamily="34" charset="0"/>
              </a:rPr>
              <a:t>ochlear </a:t>
            </a:r>
            <a:r>
              <a:rPr lang="en-US" sz="1400" dirty="0">
                <a:latin typeface="Verdana" panose="020B0604030504040204" pitchFamily="34" charset="0"/>
                <a:ea typeface="Verdana" panose="020B0604030504040204" pitchFamily="34" charset="0"/>
                <a:cs typeface="Verdana" panose="020B0604030504040204" pitchFamily="34" charset="0"/>
              </a:rPr>
              <a:t>implants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3.3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Hearing aid: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70+ years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3.4 A</a:t>
            </a:r>
            <a:r>
              <a:rPr lang="en-US" sz="1400" dirty="0" smtClean="0">
                <a:latin typeface="Verdana" panose="020B0604030504040204" pitchFamily="34" charset="0"/>
                <a:ea typeface="Verdana" panose="020B0604030504040204" pitchFamily="34" charset="0"/>
                <a:cs typeface="Verdana" panose="020B0604030504040204" pitchFamily="34" charset="0"/>
              </a:rPr>
              <a:t>ssistive </a:t>
            </a:r>
            <a:r>
              <a:rPr lang="en-US" sz="1400" dirty="0">
                <a:latin typeface="Verdana" panose="020B0604030504040204" pitchFamily="34" charset="0"/>
                <a:ea typeface="Verdana" panose="020B0604030504040204" pitchFamily="34" charset="0"/>
                <a:cs typeface="Verdana" panose="020B0604030504040204" pitchFamily="34" charset="0"/>
              </a:rPr>
              <a:t>listening </a:t>
            </a:r>
            <a:r>
              <a:rPr lang="en-US" sz="1400" dirty="0" smtClean="0">
                <a:latin typeface="Verdana" panose="020B0604030504040204" pitchFamily="34" charset="0"/>
                <a:ea typeface="Verdana" panose="020B0604030504040204" pitchFamily="34" charset="0"/>
                <a:cs typeface="Verdana" panose="020B0604030504040204" pitchFamily="34" charset="0"/>
              </a:rPr>
              <a:t>devices: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70+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years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ENT-VLS-4 Hearing exams in the past 5 years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4.1 Adults 20-69 years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4.2 Adults 70+ years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4.3 Adolescents 12-19 years</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endPar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8" name="Oval 27" descr="Objectives for hearing and other sensory or communication disorders with colored bullets defining the objectives"/>
          <p:cNvSpPr>
            <a:spLocks noChangeArrowheads="1"/>
          </p:cNvSpPr>
          <p:nvPr/>
        </p:nvSpPr>
        <p:spPr bwMode="auto">
          <a:xfrm>
            <a:off x="532659" y="2856025"/>
            <a:ext cx="153987" cy="144462"/>
          </a:xfrm>
          <a:prstGeom prst="ellipse">
            <a:avLst/>
          </a:prstGeom>
          <a:solidFill>
            <a:srgbClr val="4AB000"/>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9" descr="Objectives for hearing and other sensory or communication disorders with colored bullets defining the objectives"/>
          <p:cNvSpPr>
            <a:spLocks noChangeArrowheads="1"/>
          </p:cNvSpPr>
          <p:nvPr/>
        </p:nvSpPr>
        <p:spPr bwMode="auto">
          <a:xfrm>
            <a:off x="532659" y="4213995"/>
            <a:ext cx="153987" cy="144463"/>
          </a:xfrm>
          <a:prstGeom prst="ellipse">
            <a:avLst/>
          </a:prstGeom>
          <a:solidFill>
            <a:srgbClr val="BFBFBF"/>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0" name="Oval 30" descr="Objectives for hearing and other sensory or communication disorders with colored bullets defining the objectives"/>
          <p:cNvSpPr>
            <a:spLocks noChangeArrowheads="1"/>
          </p:cNvSpPr>
          <p:nvPr/>
        </p:nvSpPr>
        <p:spPr bwMode="auto">
          <a:xfrm>
            <a:off x="237466" y="3426625"/>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2" name="Oval 51" descr="Objectives for hearing and other sensory or communication disorders with colored bullets defining the objectives"/>
          <p:cNvSpPr>
            <a:spLocks noChangeArrowheads="1"/>
          </p:cNvSpPr>
          <p:nvPr/>
        </p:nvSpPr>
        <p:spPr bwMode="auto">
          <a:xfrm>
            <a:off x="532658" y="2563211"/>
            <a:ext cx="153988" cy="144463"/>
          </a:xfrm>
          <a:prstGeom prst="ellipse">
            <a:avLst/>
          </a:prstGeom>
          <a:solidFill>
            <a:srgbClr val="0066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4" name="Oval 31" descr="Objectives for hearing and other sensory or communication disorders with colored bullets defining the objectives"/>
          <p:cNvSpPr>
            <a:spLocks noChangeArrowheads="1"/>
          </p:cNvSpPr>
          <p:nvPr/>
        </p:nvSpPr>
        <p:spPr bwMode="auto">
          <a:xfrm>
            <a:off x="532659" y="4512676"/>
            <a:ext cx="153987" cy="144463"/>
          </a:xfrm>
          <a:prstGeom prst="ellipse">
            <a:avLst/>
          </a:prstGeom>
          <a:solidFill>
            <a:srgbClr val="BFBFBF"/>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5" name="Oval 30" descr="Objectives for hearing and other sensory or communication disorders with colored bullets defining the objectives"/>
          <p:cNvSpPr>
            <a:spLocks noChangeArrowheads="1"/>
          </p:cNvSpPr>
          <p:nvPr/>
        </p:nvSpPr>
        <p:spPr bwMode="auto">
          <a:xfrm>
            <a:off x="532659" y="4790999"/>
            <a:ext cx="153987" cy="144462"/>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6" name="Text Box 7" descr="Objectives for hearing and other sensory or communication disorders.  This slide focuses on hearing.  There are also colored bullets defining the status of each objectives"/>
          <p:cNvSpPr txBox="1">
            <a:spLocks noChangeArrowheads="1"/>
          </p:cNvSpPr>
          <p:nvPr/>
        </p:nvSpPr>
        <p:spPr bwMode="auto">
          <a:xfrm>
            <a:off x="4746510" y="1910576"/>
            <a:ext cx="4297680"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ENT-VSL-5 </a:t>
            </a:r>
            <a:r>
              <a:rPr lang="en-US" altLang="en-US" sz="1400" dirty="0">
                <a:latin typeface="Verdana" panose="020B0604030504040204" pitchFamily="34" charset="0"/>
                <a:ea typeface="Verdana" panose="020B0604030504040204" pitchFamily="34" charset="0"/>
                <a:cs typeface="Verdana" panose="020B0604030504040204" pitchFamily="34" charset="0"/>
              </a:rPr>
              <a:t>E</a:t>
            </a:r>
            <a:r>
              <a:rPr lang="en-US" altLang="en-US" sz="1400" dirty="0" smtClean="0">
                <a:latin typeface="Verdana" panose="020B0604030504040204" pitchFamily="34" charset="0"/>
                <a:ea typeface="Verdana" panose="020B0604030504040204" pitchFamily="34" charset="0"/>
                <a:cs typeface="Verdana" panose="020B0604030504040204" pitchFamily="34" charset="0"/>
              </a:rPr>
              <a:t>valuation </a:t>
            </a:r>
            <a:r>
              <a:rPr lang="en-US" altLang="en-US" sz="1400" dirty="0">
                <a:latin typeface="Verdana" panose="020B0604030504040204" pitchFamily="34" charset="0"/>
                <a:ea typeface="Verdana" panose="020B0604030504040204" pitchFamily="34" charset="0"/>
                <a:cs typeface="Verdana" panose="020B0604030504040204" pitchFamily="34" charset="0"/>
              </a:rPr>
              <a:t>and treatment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referrals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ENT-VSL-6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H</a:t>
            </a:r>
            <a:r>
              <a:rPr lang="en-US" sz="1400" dirty="0" smtClean="0">
                <a:latin typeface="Verdana" panose="020B0604030504040204" pitchFamily="34" charset="0"/>
                <a:ea typeface="Verdana" panose="020B0604030504040204" pitchFamily="34" charset="0"/>
                <a:cs typeface="Verdana" panose="020B0604030504040204" pitchFamily="34" charset="0"/>
              </a:rPr>
              <a:t>earing </a:t>
            </a:r>
            <a:r>
              <a:rPr lang="en-US" sz="1400" dirty="0">
                <a:latin typeface="Verdana" panose="020B0604030504040204" pitchFamily="34" charset="0"/>
                <a:ea typeface="Verdana" panose="020B0604030504040204" pitchFamily="34" charset="0"/>
                <a:cs typeface="Verdana" panose="020B0604030504040204" pitchFamily="34" charset="0"/>
              </a:rPr>
              <a:t>protection </a:t>
            </a:r>
            <a:r>
              <a:rPr lang="en-US" sz="1400" dirty="0" smtClean="0">
                <a:latin typeface="Verdana" panose="020B0604030504040204" pitchFamily="34" charset="0"/>
                <a:ea typeface="Verdana" panose="020B0604030504040204" pitchFamily="34" charset="0"/>
                <a:cs typeface="Verdana" panose="020B0604030504040204" pitchFamily="34" charset="0"/>
              </a:rPr>
              <a:t>devices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6.1 Adults 20-69 years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6.2</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Adolescents 12-19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years</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ENT-VSL-7</a:t>
            </a:r>
            <a:r>
              <a:rPr lang="en-US" altLang="en-US" sz="1400" dirty="0" smtClean="0">
                <a:latin typeface="Verdana" panose="020B0604030504040204" pitchFamily="34" charset="0"/>
                <a:ea typeface="Verdana" panose="020B0604030504040204" pitchFamily="34" charset="0"/>
                <a:cs typeface="Verdana" panose="020B0604030504040204" pitchFamily="34" charset="0"/>
              </a:rPr>
              <a:t> </a:t>
            </a:r>
            <a:r>
              <a:rPr lang="en-US" altLang="en-US" sz="1400" dirty="0">
                <a:latin typeface="Verdana" panose="020B0604030504040204" pitchFamily="34" charset="0"/>
                <a:ea typeface="Verdana" panose="020B0604030504040204" pitchFamily="34" charset="0"/>
                <a:cs typeface="Verdana" panose="020B0604030504040204" pitchFamily="34" charset="0"/>
              </a:rPr>
              <a:t>Noise-induced hearing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loss among adolescents</a:t>
            </a:r>
          </a:p>
          <a:p>
            <a:pPr>
              <a:spcBef>
                <a:spcPts val="600"/>
              </a:spcBef>
              <a:spcAft>
                <a:spcPts val="12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ENT-VSL-8</a:t>
            </a:r>
            <a:r>
              <a:rPr lang="en-US" altLang="en-US" sz="1400" dirty="0" smtClean="0">
                <a:latin typeface="Verdana" panose="020B0604030504040204" pitchFamily="34" charset="0"/>
                <a:ea typeface="Verdana" panose="020B0604030504040204" pitchFamily="34" charset="0"/>
                <a:cs typeface="Verdana" panose="020B0604030504040204" pitchFamily="34" charset="0"/>
              </a:rPr>
              <a:t> </a:t>
            </a:r>
            <a:r>
              <a:rPr lang="en-US" altLang="en-US" sz="1400" dirty="0">
                <a:latin typeface="Verdana" panose="020B0604030504040204" pitchFamily="34" charset="0"/>
                <a:ea typeface="Verdana" panose="020B0604030504040204" pitchFamily="34" charset="0"/>
                <a:cs typeface="Verdana" panose="020B0604030504040204" pitchFamily="34" charset="0"/>
              </a:rPr>
              <a:t>Noise-induced hearing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loss among adults</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6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Tinnitus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ENT-VSL-9 Healthcare visit due to tinnitus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9.1 Primary care visit in the past 12 months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9.2 Audiologist or ENT physician visit or referral </a:t>
            </a:r>
          </a:p>
          <a:p>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ENT-VSL-10 A</a:t>
            </a:r>
            <a:r>
              <a:rPr lang="en-US" sz="1400" dirty="0" smtClean="0">
                <a:latin typeface="Verdana" panose="020B0604030504040204" pitchFamily="34" charset="0"/>
                <a:ea typeface="Verdana" panose="020B0604030504040204" pitchFamily="34" charset="0"/>
                <a:cs typeface="Verdana" panose="020B0604030504040204" pitchFamily="34" charset="0"/>
              </a:rPr>
              <a:t>ppropriate </a:t>
            </a:r>
            <a:r>
              <a:rPr lang="en-US" sz="1400" dirty="0">
                <a:latin typeface="Verdana" panose="020B0604030504040204" pitchFamily="34" charset="0"/>
                <a:ea typeface="Verdana" panose="020B0604030504040204" pitchFamily="34" charset="0"/>
                <a:cs typeface="Verdana" panose="020B0604030504040204" pitchFamily="34" charset="0"/>
              </a:rPr>
              <a:t>treatments </a:t>
            </a:r>
            <a:r>
              <a:rPr lang="en-US" sz="1400" dirty="0" smtClean="0">
                <a:latin typeface="Verdana" panose="020B0604030504040204" pitchFamily="34" charset="0"/>
                <a:ea typeface="Verdana" panose="020B0604030504040204" pitchFamily="34" charset="0"/>
                <a:cs typeface="Verdana" panose="020B0604030504040204" pitchFamily="34" charset="0"/>
              </a:rPr>
              <a:t>for tinnitus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Oval 33" descr="Objectives for hearing and other sensory or communication disorders with colored bullets defining the objectives"/>
          <p:cNvSpPr>
            <a:spLocks noChangeArrowheads="1"/>
          </p:cNvSpPr>
          <p:nvPr/>
        </p:nvSpPr>
        <p:spPr bwMode="auto">
          <a:xfrm>
            <a:off x="4612773" y="3147180"/>
            <a:ext cx="153988" cy="144463"/>
          </a:xfrm>
          <a:prstGeom prst="ellipse">
            <a:avLst/>
          </a:prstGeom>
          <a:solidFill>
            <a:schemeClr val="bg1">
              <a:lumMod val="75000"/>
            </a:schemeClr>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5" name="Oval 55" descr="Objectives for hearing and other sensory or communication disorders with colored bullets defining the objectives"/>
          <p:cNvSpPr>
            <a:spLocks noChangeArrowheads="1"/>
          </p:cNvSpPr>
          <p:nvPr/>
        </p:nvSpPr>
        <p:spPr bwMode="auto">
          <a:xfrm>
            <a:off x="4612773" y="1991031"/>
            <a:ext cx="153988" cy="144463"/>
          </a:xfrm>
          <a:prstGeom prst="ellipse">
            <a:avLst/>
          </a:prstGeom>
          <a:solidFill>
            <a:srgbClr val="007033"/>
          </a:solidFill>
          <a:ln w="9525">
            <a:solidFill>
              <a:schemeClr val="accent1"/>
            </a:solidFill>
            <a:round/>
            <a:headEnd/>
            <a:tailEnd/>
          </a:ln>
          <a:effectLst/>
          <a:extLst/>
        </p:spPr>
        <p:txBody>
          <a:bodyPr wrap="none" anchor="ctr"/>
          <a:lstStyle/>
          <a:p>
            <a:endParaRPr lang="en-US" dirty="0">
              <a:solidFill>
                <a:prstClr val="black"/>
              </a:solidFill>
            </a:endParaRPr>
          </a:p>
        </p:txBody>
      </p:sp>
      <p:sp>
        <p:nvSpPr>
          <p:cNvPr id="46" name="Oval 56" descr="Objectives for hearing and other sensory or communication disorders with colored bullets defining the objectives"/>
          <p:cNvSpPr>
            <a:spLocks noChangeArrowheads="1"/>
          </p:cNvSpPr>
          <p:nvPr/>
        </p:nvSpPr>
        <p:spPr bwMode="auto">
          <a:xfrm>
            <a:off x="4923365" y="2871586"/>
            <a:ext cx="153988" cy="144463"/>
          </a:xfrm>
          <a:prstGeom prst="ellipse">
            <a:avLst/>
          </a:prstGeom>
          <a:solidFill>
            <a:srgbClr val="C000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7" name="Oval 31" descr="Objectives for hearing and other sensory or communication disorders with colored bullets defining the objectives"/>
          <p:cNvSpPr>
            <a:spLocks noChangeArrowheads="1"/>
          </p:cNvSpPr>
          <p:nvPr/>
        </p:nvSpPr>
        <p:spPr bwMode="auto">
          <a:xfrm>
            <a:off x="4923366" y="2572235"/>
            <a:ext cx="153987" cy="144463"/>
          </a:xfrm>
          <a:prstGeom prst="ellipse">
            <a:avLst/>
          </a:prstGeom>
          <a:solidFill>
            <a:schemeClr val="bg1">
              <a:lumMod val="75000"/>
            </a:schemeClr>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3" name="Oval 30" descr="Objectives for hearing and other sensory or communication disorders with colored bullets defining the objectives"/>
          <p:cNvSpPr>
            <a:spLocks noChangeArrowheads="1"/>
          </p:cNvSpPr>
          <p:nvPr/>
        </p:nvSpPr>
        <p:spPr bwMode="auto">
          <a:xfrm>
            <a:off x="532659" y="5059938"/>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7" name="Oval 30" descr="Objectives for hearing and other sensory or communication disorders with colored bullets defining the objectives"/>
          <p:cNvSpPr>
            <a:spLocks noChangeArrowheads="1"/>
          </p:cNvSpPr>
          <p:nvPr/>
        </p:nvSpPr>
        <p:spPr bwMode="auto">
          <a:xfrm>
            <a:off x="532659" y="3136012"/>
            <a:ext cx="153987" cy="144462"/>
          </a:xfrm>
          <a:prstGeom prst="ellipse">
            <a:avLst/>
          </a:prstGeom>
          <a:solidFill>
            <a:srgbClr val="4AB0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8" name="Oval 56" descr="Objectives for hearing and other sensory or communication disorders with colored bullets defining the objectives"/>
          <p:cNvSpPr>
            <a:spLocks noChangeArrowheads="1"/>
          </p:cNvSpPr>
          <p:nvPr/>
        </p:nvSpPr>
        <p:spPr bwMode="auto">
          <a:xfrm>
            <a:off x="4622009" y="3743499"/>
            <a:ext cx="153988" cy="144463"/>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1" name="Oval 56" descr="Objectives for hearing and other sensory or communication disorders with colored bullets defining the objectives"/>
          <p:cNvSpPr>
            <a:spLocks noChangeArrowheads="1"/>
          </p:cNvSpPr>
          <p:nvPr/>
        </p:nvSpPr>
        <p:spPr bwMode="auto">
          <a:xfrm>
            <a:off x="4960309" y="5412348"/>
            <a:ext cx="153988" cy="144463"/>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9" name="Oval 31" descr="Objectives for hearing and other sensory or communication disorders with colored bullets defining the objectives"/>
          <p:cNvSpPr>
            <a:spLocks noChangeArrowheads="1"/>
          </p:cNvSpPr>
          <p:nvPr/>
        </p:nvSpPr>
        <p:spPr bwMode="auto">
          <a:xfrm>
            <a:off x="4960310" y="4917515"/>
            <a:ext cx="153987" cy="144463"/>
          </a:xfrm>
          <a:prstGeom prst="ellipse">
            <a:avLst/>
          </a:prstGeom>
          <a:solidFill>
            <a:srgbClr val="92D05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8" name="Oval 56" descr="Objectives for hearing and other sensory or communication disorders with colored bullets defining the objectives"/>
          <p:cNvSpPr>
            <a:spLocks noChangeArrowheads="1"/>
          </p:cNvSpPr>
          <p:nvPr/>
        </p:nvSpPr>
        <p:spPr bwMode="auto">
          <a:xfrm>
            <a:off x="4603537" y="5915771"/>
            <a:ext cx="153988" cy="144463"/>
          </a:xfrm>
          <a:prstGeom prst="ellipse">
            <a:avLst/>
          </a:prstGeom>
          <a:solidFill>
            <a:schemeClr val="bg1">
              <a:lumMod val="75000"/>
            </a:schemeClr>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9" name="Oval 48" descr="Objectives for hearing and other sensory or communication disorders with colored bullets defining the objectives"/>
          <p:cNvSpPr>
            <a:spLocks noChangeArrowheads="1"/>
          </p:cNvSpPr>
          <p:nvPr/>
        </p:nvSpPr>
        <p:spPr bwMode="auto">
          <a:xfrm>
            <a:off x="534931" y="5958343"/>
            <a:ext cx="153987" cy="144462"/>
          </a:xfrm>
          <a:prstGeom prst="ellipse">
            <a:avLst/>
          </a:prstGeom>
          <a:solidFill>
            <a:srgbClr val="FFCC00"/>
          </a:solidFill>
          <a:ln w="9525">
            <a:solidFill>
              <a:schemeClr val="tx1"/>
            </a:solidFill>
            <a:round/>
            <a:headEnd/>
            <a:tailEnd/>
          </a:ln>
          <a:effectLst/>
        </p:spPr>
        <p:txBody>
          <a:bodyPr wrap="none" anchor="ctr"/>
          <a:lstStyle/>
          <a:p>
            <a:endParaRPr lang="en-US" dirty="0">
              <a:solidFill>
                <a:prstClr val="black"/>
              </a:solidFill>
            </a:endParaRPr>
          </a:p>
        </p:txBody>
      </p:sp>
      <p:sp>
        <p:nvSpPr>
          <p:cNvPr id="50" name="Oval 51" descr="Objectives for hearing and other sensory or communication disorders with colored bullets defining the objectives"/>
          <p:cNvSpPr>
            <a:spLocks noChangeArrowheads="1"/>
          </p:cNvSpPr>
          <p:nvPr/>
        </p:nvSpPr>
        <p:spPr bwMode="auto">
          <a:xfrm>
            <a:off x="534930" y="5652466"/>
            <a:ext cx="153988" cy="144463"/>
          </a:xfrm>
          <a:prstGeom prst="ellipse">
            <a:avLst/>
          </a:prstGeom>
          <a:solidFill>
            <a:schemeClr val="bg1">
              <a:lumMod val="75000"/>
            </a:schemeClr>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51" name="Oval 30" descr="Objectives for hearing and other sensory or communication disorders with colored bullets defining the objectives"/>
          <p:cNvSpPr>
            <a:spLocks noChangeArrowheads="1"/>
          </p:cNvSpPr>
          <p:nvPr/>
        </p:nvSpPr>
        <p:spPr bwMode="auto">
          <a:xfrm>
            <a:off x="534931" y="6229094"/>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988924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914400"/>
          </a:xfrm>
        </p:spPr>
        <p:txBody>
          <a:bodyPr>
            <a:normAutofit fontScale="90000"/>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Hearing and Other Sensory or Communication Disorders </a:t>
            </a: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891328"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73355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97030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Text Box 4" descr="Objectives for hearing and other sensory or communication disorders.  This slide focuses on balance and dizziness; smell and taste; and voice, speech, and language.  There are also colored bullets defining the status of each objectives"/>
          <p:cNvSpPr txBox="1">
            <a:spLocks noChangeArrowheads="1"/>
          </p:cNvSpPr>
          <p:nvPr/>
        </p:nvSpPr>
        <p:spPr bwMode="auto">
          <a:xfrm>
            <a:off x="340056" y="1679942"/>
            <a:ext cx="4206240" cy="4975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800"/>
              </a:spcAft>
            </a:pPr>
            <a:r>
              <a:rPr lang="en-US" sz="1600" b="1" dirty="0">
                <a:latin typeface="Verdana" panose="020B0604030504040204" pitchFamily="34" charset="0"/>
                <a:ea typeface="Verdana" panose="020B0604030504040204" pitchFamily="34" charset="0"/>
                <a:cs typeface="Verdana" panose="020B0604030504040204" pitchFamily="34" charset="0"/>
              </a:rPr>
              <a:t>Balance and </a:t>
            </a:r>
            <a:r>
              <a:rPr lang="en-US" sz="1600" b="1" dirty="0" smtClean="0">
                <a:latin typeface="Verdana" panose="020B0604030504040204" pitchFamily="34" charset="0"/>
                <a:ea typeface="Verdana" panose="020B0604030504040204" pitchFamily="34" charset="0"/>
                <a:cs typeface="Verdana" panose="020B0604030504040204" pitchFamily="34" charset="0"/>
              </a:rPr>
              <a:t>Dizziness</a:t>
            </a:r>
          </a:p>
          <a:p>
            <a:pPr>
              <a:spcAft>
                <a:spcPts val="8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ENT-VSL-11 Healthcare visit due to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balance and dizziness disorders</a:t>
            </a: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ENT-VSL-12 Healthcare specialist’ referrals for evaluation or treatment</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ENT-VSL-13 </a:t>
            </a:r>
            <a:r>
              <a:rPr lang="en-US" altLang="en-US" sz="1400" dirty="0">
                <a:latin typeface="Verdana" panose="020B0604030504040204" pitchFamily="34" charset="0"/>
                <a:ea typeface="Verdana" panose="020B0604030504040204" pitchFamily="34" charset="0"/>
                <a:cs typeface="Verdana" panose="020B0604030504040204" pitchFamily="34" charset="0"/>
              </a:rPr>
              <a:t>R</a:t>
            </a:r>
            <a:r>
              <a:rPr lang="en-US" sz="1400" dirty="0" smtClean="0">
                <a:latin typeface="Verdana" panose="020B0604030504040204" pitchFamily="34" charset="0"/>
                <a:ea typeface="Verdana" panose="020B0604030504040204" pitchFamily="34" charset="0"/>
                <a:cs typeface="Verdana" panose="020B0604030504040204" pitchFamily="34" charset="0"/>
              </a:rPr>
              <a:t>ecommended treatment for balance </a:t>
            </a:r>
            <a:r>
              <a:rPr lang="en-US" sz="1400" dirty="0">
                <a:latin typeface="Verdana" panose="020B0604030504040204" pitchFamily="34" charset="0"/>
                <a:ea typeface="Verdana" panose="020B0604030504040204" pitchFamily="34" charset="0"/>
                <a:cs typeface="Verdana" panose="020B0604030504040204" pitchFamily="34" charset="0"/>
              </a:rPr>
              <a:t>or dizziness problems </a:t>
            </a:r>
            <a:endParaRPr 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sz="1400" dirty="0" smtClean="0">
                <a:latin typeface="Verdana" panose="020B0604030504040204" pitchFamily="34" charset="0"/>
                <a:ea typeface="Verdana" panose="020B0604030504040204" pitchFamily="34" charset="0"/>
                <a:cs typeface="Verdana" panose="020B0604030504040204" pitchFamily="34" charset="0"/>
              </a:rPr>
              <a:t>   13.1 Children</a:t>
            </a:r>
          </a:p>
          <a:p>
            <a:pPr>
              <a:spcAft>
                <a:spcPts val="600"/>
              </a:spcAft>
            </a:pPr>
            <a:r>
              <a:rPr lang="en-US" sz="1400" dirty="0" smtClean="0">
                <a:latin typeface="Verdana" panose="020B0604030504040204" pitchFamily="34" charset="0"/>
                <a:ea typeface="Verdana" panose="020B0604030504040204" pitchFamily="34" charset="0"/>
                <a:cs typeface="Verdana" panose="020B0604030504040204" pitchFamily="34" charset="0"/>
              </a:rPr>
              <a:t>   13.2 Adults </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ENT-VLS-14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N</a:t>
            </a:r>
            <a:r>
              <a:rPr lang="en-US" sz="1400" dirty="0" smtClean="0">
                <a:latin typeface="Verdana" panose="020B0604030504040204" pitchFamily="34" charset="0"/>
                <a:ea typeface="Verdana" panose="020B0604030504040204" pitchFamily="34" charset="0"/>
                <a:cs typeface="Verdana" panose="020B0604030504040204" pitchFamily="34" charset="0"/>
              </a:rPr>
              <a:t>egative </a:t>
            </a:r>
            <a:r>
              <a:rPr lang="en-US" sz="1400" dirty="0">
                <a:latin typeface="Verdana" panose="020B0604030504040204" pitchFamily="34" charset="0"/>
                <a:ea typeface="Verdana" panose="020B0604030504040204" pitchFamily="34" charset="0"/>
                <a:cs typeface="Verdana" panose="020B0604030504040204" pitchFamily="34" charset="0"/>
              </a:rPr>
              <a:t>or adverse outcomes in the past 12 </a:t>
            </a:r>
            <a:r>
              <a:rPr lang="en-US" sz="1400" dirty="0" smtClean="0">
                <a:latin typeface="Verdana" panose="020B0604030504040204" pitchFamily="34" charset="0"/>
                <a:ea typeface="Verdana" panose="020B0604030504040204" pitchFamily="34" charset="0"/>
                <a:cs typeface="Verdana" panose="020B0604030504040204" pitchFamily="34" charset="0"/>
              </a:rPr>
              <a:t>months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14.1 Condition got worse </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14.2 Limitation of regular activities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14.3 Missed work or school days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ENT-VSL-15 Falls and injuries due to balance and dizziness </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15.1 Falls in the past 5 years</a:t>
            </a:r>
          </a:p>
          <a:p>
            <a:pPr>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15.2 Injuries in the past 12 months</a:t>
            </a:r>
          </a:p>
        </p:txBody>
      </p:sp>
      <p:sp>
        <p:nvSpPr>
          <p:cNvPr id="29" name="Oval 29"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3646436"/>
            <a:ext cx="153987"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2" name="Oval 5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181972" y="2127307"/>
            <a:ext cx="153988" cy="144463"/>
          </a:xfrm>
          <a:prstGeom prst="ellipse">
            <a:avLst/>
          </a:prstGeom>
          <a:solidFill>
            <a:srgbClr val="C000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4" name="Oval 3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3945117"/>
            <a:ext cx="153987" cy="144463"/>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5" name="Oval 30"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4728409"/>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6" name="Text Box 7" descr="Objectives for hearing and other sensory or communication disorders.  This slide focuses on balance and dizziness; smell and taste; and voice, speech, and language.  There are also colored bullets defining the status of each objectives"/>
          <p:cNvSpPr txBox="1">
            <a:spLocks noChangeArrowheads="1"/>
          </p:cNvSpPr>
          <p:nvPr/>
        </p:nvSpPr>
        <p:spPr bwMode="auto">
          <a:xfrm>
            <a:off x="4828409" y="1706268"/>
            <a:ext cx="4114800"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600"/>
              </a:spcAft>
            </a:pPr>
            <a:r>
              <a:rPr lang="en-US" sz="1600" b="1" dirty="0">
                <a:latin typeface="Verdana" panose="020B0604030504040204" pitchFamily="34" charset="0"/>
                <a:ea typeface="Verdana" panose="020B0604030504040204" pitchFamily="34" charset="0"/>
                <a:cs typeface="Verdana" panose="020B0604030504040204" pitchFamily="34" charset="0"/>
              </a:rPr>
              <a:t>Smell and Taste (</a:t>
            </a:r>
            <a:r>
              <a:rPr lang="en-US" sz="1600" b="1" dirty="0" err="1">
                <a:latin typeface="Verdana" panose="020B0604030504040204" pitchFamily="34" charset="0"/>
                <a:ea typeface="Verdana" panose="020B0604030504040204" pitchFamily="34" charset="0"/>
                <a:cs typeface="Verdana" panose="020B0604030504040204" pitchFamily="34" charset="0"/>
              </a:rPr>
              <a:t>Chemosenses</a:t>
            </a:r>
            <a:r>
              <a:rPr lang="en-US" sz="1600" b="1" dirty="0">
                <a:latin typeface="Verdana" panose="020B0604030504040204" pitchFamily="34" charset="0"/>
                <a:ea typeface="Verdana" panose="020B0604030504040204" pitchFamily="34" charset="0"/>
                <a:cs typeface="Verdana" panose="020B0604030504040204" pitchFamily="34" charset="0"/>
              </a:rPr>
              <a:t>)</a:t>
            </a:r>
            <a:endParaRPr lang="en-US" altLang="en-US" sz="16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ENT-VSL-16 Healthcare provider visit </a:t>
            </a: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ENT-VSL-17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Recommended treatment methods</a:t>
            </a:r>
            <a:endParaRPr lang="en-US" sz="1400" dirty="0" smtClean="0">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ENT-VSL-18</a:t>
            </a:r>
            <a:r>
              <a:rPr lang="en-US" altLang="en-US" sz="1400" dirty="0" smtClean="0">
                <a:latin typeface="Verdana" panose="020B0604030504040204" pitchFamily="34" charset="0"/>
                <a:ea typeface="Verdana" panose="020B0604030504040204" pitchFamily="34" charset="0"/>
                <a:cs typeface="Verdana" panose="020B0604030504040204" pitchFamily="34" charset="0"/>
              </a:rPr>
              <a:t> Negative impact of chemo-sensory disorders </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600"/>
              </a:spcAft>
            </a:pPr>
            <a:r>
              <a:rPr lang="en-US" sz="1600" b="1" dirty="0" smtClean="0">
                <a:latin typeface="Verdana" panose="020B0604030504040204" pitchFamily="34" charset="0"/>
                <a:ea typeface="Verdana" panose="020B0604030504040204" pitchFamily="34" charset="0"/>
                <a:cs typeface="Verdana" panose="020B0604030504040204" pitchFamily="34" charset="0"/>
              </a:rPr>
              <a:t>Voice</a:t>
            </a:r>
            <a:r>
              <a:rPr lang="en-US" sz="1600" b="1" dirty="0">
                <a:latin typeface="Verdana" panose="020B0604030504040204" pitchFamily="34" charset="0"/>
                <a:ea typeface="Verdana" panose="020B0604030504040204" pitchFamily="34" charset="0"/>
                <a:cs typeface="Verdana" panose="020B0604030504040204" pitchFamily="34" charset="0"/>
              </a:rPr>
              <a:t>, Speech, and </a:t>
            </a:r>
            <a:r>
              <a:rPr lang="en-US" sz="1600" b="1" dirty="0" smtClean="0">
                <a:latin typeface="Verdana" panose="020B0604030504040204" pitchFamily="34" charset="0"/>
                <a:ea typeface="Verdana" panose="020B0604030504040204" pitchFamily="34" charset="0"/>
                <a:cs typeface="Verdana" panose="020B0604030504040204" pitchFamily="34" charset="0"/>
              </a:rPr>
              <a:t>Language</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ENT-VSL-19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S</a:t>
            </a:r>
            <a:r>
              <a:rPr lang="en-US" sz="1400" dirty="0" smtClean="0">
                <a:latin typeface="Verdana" panose="020B0604030504040204" pitchFamily="34" charset="0"/>
                <a:ea typeface="Verdana" panose="020B0604030504040204" pitchFamily="34" charset="0"/>
                <a:cs typeface="Verdana" panose="020B0604030504040204" pitchFamily="34" charset="0"/>
              </a:rPr>
              <a:t>peech-language </a:t>
            </a:r>
            <a:r>
              <a:rPr lang="en-US" sz="1400" dirty="0">
                <a:latin typeface="Verdana" panose="020B0604030504040204" pitchFamily="34" charset="0"/>
                <a:ea typeface="Verdana" panose="020B0604030504040204" pitchFamily="34" charset="0"/>
                <a:cs typeface="Verdana" panose="020B0604030504040204" pitchFamily="34" charset="0"/>
              </a:rPr>
              <a:t>pathologist </a:t>
            </a:r>
            <a:r>
              <a:rPr lang="en-US" sz="1400" dirty="0" smtClean="0">
                <a:latin typeface="Verdana" panose="020B0604030504040204" pitchFamily="34" charset="0"/>
                <a:ea typeface="Verdana" panose="020B0604030504040204" pitchFamily="34" charset="0"/>
                <a:cs typeface="Verdana" panose="020B0604030504040204" pitchFamily="34" charset="0"/>
              </a:rPr>
              <a:t>evaluation </a:t>
            </a:r>
            <a:r>
              <a:rPr lang="en-US" sz="1400" dirty="0">
                <a:latin typeface="Verdana" panose="020B0604030504040204" pitchFamily="34" charset="0"/>
                <a:ea typeface="Verdana" panose="020B0604030504040204" pitchFamily="34" charset="0"/>
                <a:cs typeface="Verdana" panose="020B0604030504040204" pitchFamily="34" charset="0"/>
              </a:rPr>
              <a:t>or </a:t>
            </a:r>
            <a:r>
              <a:rPr lang="en-US" sz="1400" dirty="0" smtClean="0">
                <a:latin typeface="Verdana" panose="020B0604030504040204" pitchFamily="34" charset="0"/>
                <a:ea typeface="Verdana" panose="020B0604030504040204" pitchFamily="34" charset="0"/>
                <a:cs typeface="Verdana" panose="020B0604030504040204" pitchFamily="34" charset="0"/>
              </a:rPr>
              <a:t>treatment</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ENT-VSL-20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R</a:t>
            </a:r>
            <a:r>
              <a:rPr lang="en-US" sz="1400" dirty="0" smtClean="0">
                <a:latin typeface="Verdana" panose="020B0604030504040204" pitchFamily="34" charset="0"/>
                <a:ea typeface="Verdana" panose="020B0604030504040204" pitchFamily="34" charset="0"/>
                <a:cs typeface="Verdana" panose="020B0604030504040204" pitchFamily="34" charset="0"/>
              </a:rPr>
              <a:t>ehabilitation services</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ENT-VSL-21 S</a:t>
            </a:r>
            <a:r>
              <a:rPr lang="en-US" sz="1400" dirty="0" smtClean="0">
                <a:latin typeface="Verdana" panose="020B0604030504040204" pitchFamily="34" charset="0"/>
                <a:ea typeface="Verdana" panose="020B0604030504040204" pitchFamily="34" charset="0"/>
                <a:cs typeface="Verdana" panose="020B0604030504040204" pitchFamily="34" charset="0"/>
              </a:rPr>
              <a:t>peech-language </a:t>
            </a:r>
            <a:r>
              <a:rPr lang="en-US" sz="1400" dirty="0">
                <a:latin typeface="Verdana" panose="020B0604030504040204" pitchFamily="34" charset="0"/>
                <a:ea typeface="Verdana" panose="020B0604030504040204" pitchFamily="34" charset="0"/>
                <a:cs typeface="Verdana" panose="020B0604030504040204" pitchFamily="34" charset="0"/>
              </a:rPr>
              <a:t>or other intervention </a:t>
            </a:r>
            <a:r>
              <a:rPr lang="en-US" sz="1400" dirty="0" smtClean="0">
                <a:latin typeface="Verdana" panose="020B0604030504040204" pitchFamily="34" charset="0"/>
                <a:ea typeface="Verdana" panose="020B0604030504040204" pitchFamily="34" charset="0"/>
                <a:cs typeface="Verdana" panose="020B0604030504040204" pitchFamily="34" charset="0"/>
              </a:rPr>
              <a:t>services: children </a:t>
            </a:r>
          </a:p>
          <a:p>
            <a:pPr>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ENT-VSL-22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P</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ersonal</a:t>
            </a:r>
            <a:r>
              <a:rPr lang="en-US" sz="1400" dirty="0" smtClean="0">
                <a:latin typeface="Verdana" panose="020B0604030504040204" pitchFamily="34" charset="0"/>
                <a:ea typeface="Verdana" panose="020B0604030504040204" pitchFamily="34" charset="0"/>
                <a:cs typeface="Verdana" panose="020B0604030504040204" pitchFamily="34" charset="0"/>
              </a:rPr>
              <a:t> </a:t>
            </a:r>
            <a:r>
              <a:rPr lang="en-US" sz="1400" dirty="0">
                <a:latin typeface="Verdana" panose="020B0604030504040204" pitchFamily="34" charset="0"/>
                <a:ea typeface="Verdana" panose="020B0604030504040204" pitchFamily="34" charset="0"/>
                <a:cs typeface="Verdana" panose="020B0604030504040204" pitchFamily="34" charset="0"/>
              </a:rPr>
              <a:t>or social functioning </a:t>
            </a:r>
            <a:r>
              <a:rPr lang="en-US" sz="1400" dirty="0" smtClean="0">
                <a:latin typeface="Verdana" panose="020B0604030504040204" pitchFamily="34" charset="0"/>
                <a:ea typeface="Verdana" panose="020B0604030504040204" pitchFamily="34" charset="0"/>
                <a:cs typeface="Verdana" panose="020B0604030504040204" pitchFamily="34" charset="0"/>
              </a:rPr>
              <a:t>improvement </a:t>
            </a:r>
            <a:r>
              <a:rPr lang="en-US" sz="1400" dirty="0">
                <a:latin typeface="Verdana" panose="020B0604030504040204" pitchFamily="34" charset="0"/>
                <a:ea typeface="Verdana" panose="020B0604030504040204" pitchFamily="34" charset="0"/>
                <a:cs typeface="Verdana" panose="020B0604030504040204" pitchFamily="34" charset="0"/>
              </a:rPr>
              <a:t>after </a:t>
            </a:r>
            <a:r>
              <a:rPr lang="en-US" sz="1400" dirty="0" smtClean="0">
                <a:latin typeface="Verdana" panose="020B0604030504040204" pitchFamily="34" charset="0"/>
                <a:ea typeface="Verdana" panose="020B0604030504040204" pitchFamily="34" charset="0"/>
                <a:cs typeface="Verdana" panose="020B0604030504040204" pitchFamily="34" charset="0"/>
              </a:rPr>
              <a:t>rehabilitative </a:t>
            </a:r>
            <a:r>
              <a:rPr lang="en-US" sz="1400" dirty="0">
                <a:latin typeface="Verdana" panose="020B0604030504040204" pitchFamily="34" charset="0"/>
                <a:ea typeface="Verdana" panose="020B0604030504040204" pitchFamily="34" charset="0"/>
                <a:cs typeface="Verdana" panose="020B0604030504040204" pitchFamily="34" charset="0"/>
              </a:rPr>
              <a:t>or intervention </a:t>
            </a:r>
            <a:r>
              <a:rPr lang="en-US" sz="1400" dirty="0" smtClean="0">
                <a:latin typeface="Verdana" panose="020B0604030504040204" pitchFamily="34" charset="0"/>
                <a:ea typeface="Verdana" panose="020B0604030504040204" pitchFamily="34" charset="0"/>
                <a:cs typeface="Verdana" panose="020B0604030504040204" pitchFamily="34" charset="0"/>
              </a:rPr>
              <a:t>services</a:t>
            </a:r>
          </a:p>
        </p:txBody>
      </p:sp>
      <p:sp>
        <p:nvSpPr>
          <p:cNvPr id="42" name="Oval 33"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78815" y="2915990"/>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5" name="Oval 55"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78815" y="2105451"/>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7" name="Oval 3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78816" y="2418110"/>
            <a:ext cx="153987"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3" name="Oval 30"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5288778"/>
            <a:ext cx="153987" cy="144462"/>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7" name="Oval 30"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181973" y="2631868"/>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8" name="Oval 56"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60343" y="3718667"/>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1" name="Oval 56"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69579" y="4513531"/>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9" name="Oval 3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74794" y="4226302"/>
            <a:ext cx="153987"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0" name="Oval 29"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6064365"/>
            <a:ext cx="153987" cy="144463"/>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1" name="Oval 3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6363046"/>
            <a:ext cx="153987" cy="144463"/>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3" name="Oval 30"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360302" y="5003641"/>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9" name="Oval 31" descr="Objectives for hearing and other sensory or communication disorders.  This slide focuses on balance and dizziness; smell and taste; and voice, speech, and language.  There are also colored bullets defining the status of each objectives"/>
          <p:cNvSpPr>
            <a:spLocks noChangeArrowheads="1"/>
          </p:cNvSpPr>
          <p:nvPr/>
        </p:nvSpPr>
        <p:spPr bwMode="auto">
          <a:xfrm>
            <a:off x="4688052" y="5035659"/>
            <a:ext cx="153987"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195465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914400"/>
          </a:xfrm>
        </p:spPr>
        <p:txBody>
          <a:bodyPr>
            <a:normAutofit fontScale="90000"/>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Hearing and Other Sensory or Communication Disorders </a:t>
            </a: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891328"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73355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97030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Text Box 4"/>
          <p:cNvSpPr txBox="1">
            <a:spLocks noChangeArrowheads="1"/>
          </p:cNvSpPr>
          <p:nvPr/>
        </p:nvSpPr>
        <p:spPr bwMode="auto">
          <a:xfrm>
            <a:off x="340056" y="1761830"/>
            <a:ext cx="825803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1200"/>
              </a:spcAft>
            </a:pPr>
            <a:r>
              <a:rPr lang="en-US" sz="1600" b="1" dirty="0">
                <a:latin typeface="Verdana" panose="020B0604030504040204" pitchFamily="34" charset="0"/>
                <a:ea typeface="Verdana" panose="020B0604030504040204" pitchFamily="34" charset="0"/>
                <a:cs typeface="Verdana" panose="020B0604030504040204" pitchFamily="34" charset="0"/>
              </a:rPr>
              <a:t>Internet Health Care Resources for Ear, Nose, and Throat (ENT)—Voice, Speech, and Language (VSL)</a:t>
            </a:r>
            <a:endParaRPr lang="en-US" altLang="en-US" sz="16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Aft>
                <a:spcPts val="8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ENT-VSL-23 Use of </a:t>
            </a:r>
            <a:r>
              <a:rPr lang="en-US" sz="1400" dirty="0" smtClean="0">
                <a:latin typeface="Verdana" panose="020B0604030504040204" pitchFamily="34" charset="0"/>
                <a:ea typeface="Verdana" panose="020B0604030504040204" pitchFamily="34" charset="0"/>
                <a:cs typeface="Verdana" panose="020B0604030504040204" pitchFamily="34" charset="0"/>
              </a:rPr>
              <a:t>Internet </a:t>
            </a:r>
            <a:r>
              <a:rPr lang="en-US" sz="1400" dirty="0">
                <a:latin typeface="Verdana" panose="020B0604030504040204" pitchFamily="34" charset="0"/>
                <a:ea typeface="Verdana" panose="020B0604030504040204" pitchFamily="34" charset="0"/>
                <a:cs typeface="Verdana" panose="020B0604030504040204" pitchFamily="34" charset="0"/>
              </a:rPr>
              <a:t>resources for health care information, guidance, or advice in the past 12 </a:t>
            </a:r>
            <a:r>
              <a:rPr lang="en-US" sz="1400" dirty="0" smtClean="0">
                <a:latin typeface="Verdana" panose="020B0604030504040204" pitchFamily="34" charset="0"/>
                <a:ea typeface="Verdana" panose="020B0604030504040204" pitchFamily="34" charset="0"/>
                <a:cs typeface="Verdana" panose="020B0604030504040204" pitchFamily="34" charset="0"/>
              </a:rPr>
              <a:t>months by </a:t>
            </a:r>
            <a:r>
              <a:rPr lang="en-US" altLang="en-US" sz="1400" dirty="0">
                <a:latin typeface="Verdana" panose="020B0604030504040204" pitchFamily="34" charset="0"/>
                <a:ea typeface="Verdana" panose="020B0604030504040204" pitchFamily="34" charset="0"/>
                <a:cs typeface="Verdana" panose="020B0604030504040204" pitchFamily="34" charset="0"/>
              </a:rPr>
              <a:t>p</a:t>
            </a:r>
            <a:r>
              <a:rPr lang="en-US" sz="1400" dirty="0">
                <a:latin typeface="Verdana" panose="020B0604030504040204" pitchFamily="34" charset="0"/>
                <a:ea typeface="Verdana" panose="020B0604030504040204" pitchFamily="34" charset="0"/>
                <a:cs typeface="Verdana" panose="020B0604030504040204" pitchFamily="34" charset="0"/>
              </a:rPr>
              <a:t>ersons with hearing loss and other sensory or communication </a:t>
            </a:r>
            <a:r>
              <a:rPr lang="en-US" sz="1400" dirty="0" smtClean="0">
                <a:latin typeface="Verdana" panose="020B0604030504040204" pitchFamily="34" charset="0"/>
                <a:ea typeface="Verdana" panose="020B0604030504040204" pitchFamily="34" charset="0"/>
                <a:cs typeface="Verdana" panose="020B0604030504040204" pitchFamily="34" charset="0"/>
              </a:rPr>
              <a:t>disorders</a:t>
            </a: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32" name="Oval 51" descr="This bullet represents a developmental objective for the use of internet resources for health care information, guidance, or advice in the past 12 months by persons with hearing loss and other sensory or communication disorders. "/>
          <p:cNvSpPr>
            <a:spLocks noChangeArrowheads="1"/>
          </p:cNvSpPr>
          <p:nvPr/>
        </p:nvSpPr>
        <p:spPr bwMode="auto">
          <a:xfrm>
            <a:off x="178557" y="2482155"/>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2597008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130299" y="150812"/>
            <a:ext cx="7772400" cy="797628"/>
          </a:xfrm>
        </p:spPr>
        <p:txBody>
          <a:bodyPr>
            <a:noAutofit/>
          </a:bodyPr>
          <a:lstStyle/>
          <a:p>
            <a:pPr algn="ctr"/>
            <a:r>
              <a:rPr lang="en-US" dirty="0">
                <a:latin typeface="Verdana" panose="020B0604030504040204" pitchFamily="34" charset="0"/>
                <a:ea typeface="Verdana" panose="020B0604030504040204" pitchFamily="34" charset="0"/>
                <a:cs typeface="Verdana" panose="020B0604030504040204" pitchFamily="34" charset="0"/>
              </a:rPr>
              <a:t>Current HP2020 Objective Status: </a:t>
            </a:r>
            <a:r>
              <a:rPr lang="en-US" dirty="0" smtClean="0">
                <a:latin typeface="Verdana" panose="020B0604030504040204" pitchFamily="34" charset="0"/>
                <a:ea typeface="Verdana" panose="020B0604030504040204" pitchFamily="34" charset="0"/>
                <a:cs typeface="Verdana" panose="020B0604030504040204" pitchFamily="34" charset="0"/>
              </a:rPr>
              <a:t>Hearing and </a:t>
            </a:r>
            <a:r>
              <a:rPr lang="en-US" dirty="0">
                <a:latin typeface="Verdana" panose="020B0604030504040204" pitchFamily="34" charset="0"/>
                <a:ea typeface="Verdana" panose="020B0604030504040204" pitchFamily="34" charset="0"/>
                <a:cs typeface="Verdana" panose="020B0604030504040204" pitchFamily="34" charset="0"/>
              </a:rPr>
              <a:t>Other Sensory or Communication </a:t>
            </a:r>
            <a:r>
              <a:rPr lang="en-US" dirty="0" smtClean="0">
                <a:latin typeface="Verdana" panose="020B0604030504040204" pitchFamily="34" charset="0"/>
                <a:ea typeface="Verdana" panose="020B0604030504040204" pitchFamily="34" charset="0"/>
                <a:cs typeface="Verdana" panose="020B0604030504040204" pitchFamily="34" charset="0"/>
              </a:rPr>
              <a:t>Disorders</a:t>
            </a:r>
            <a:endParaRPr lang="en-US" dirty="0"/>
          </a:p>
        </p:txBody>
      </p:sp>
      <p:graphicFrame>
        <p:nvGraphicFramePr>
          <p:cNvPr id="9" name="Content Placeholder 8" descr="Pie charts representing the 27 measurable objectives for hearing and other sensory or communication disorders.  Out of the total of 27 objectives; 7 met the target; 3 are improving, 9 have little or no detectable change; 2 are getting worse; and 6 have baseline only data  "/>
          <p:cNvGraphicFramePr>
            <a:graphicFrameLocks noGrp="1"/>
          </p:cNvGraphicFramePr>
          <p:nvPr>
            <p:ph idx="4294967295"/>
            <p:extLst>
              <p:ext uri="{D42A27DB-BD31-4B8C-83A1-F6EECF244321}">
                <p14:modId xmlns:p14="http://schemas.microsoft.com/office/powerpoint/2010/main" val="2132661327"/>
              </p:ext>
            </p:extLst>
          </p:nvPr>
        </p:nvGraphicFramePr>
        <p:xfrm>
          <a:off x="4849813" y="1463675"/>
          <a:ext cx="4294187" cy="4351338"/>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descr="Straight line connecting pie charts for the 36 total objectives and then breaks that out by the 27 measurable objectives.  "/>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Straight line connecting pie charts for the 36 total objectives and then breaks that out by the 27 measurable objectives.  "/>
          <p:cNvCxnSpPr/>
          <p:nvPr/>
        </p:nvCxnSpPr>
        <p:spPr>
          <a:xfrm flipV="1">
            <a:off x="2599952" y="5449455"/>
            <a:ext cx="4297704" cy="84880"/>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8" name="Title 3" descr="Current HP2020 Objective Status:  Hearing and Other Sensory or Communication Disorders"/>
          <p:cNvSpPr txBox="1">
            <a:spLocks/>
          </p:cNvSpPr>
          <p:nvPr/>
        </p:nvSpPr>
        <p:spPr>
          <a:xfrm>
            <a:off x="54589" y="152400"/>
            <a:ext cx="7498080" cy="790832"/>
          </a:xfrm>
          <a:prstGeom prst="rect">
            <a:avLst/>
          </a:prstGeom>
        </p:spPr>
        <p:txBody>
          <a:bodyPr>
            <a:noAutofit/>
          </a:bodyPr>
          <a:lstStyle>
            <a:lvl1pPr algn="ctr" defTabSz="457200" rtl="0" eaLnBrk="1" latinLnBrk="0" hangingPunct="1">
              <a:spcBef>
                <a:spcPct val="0"/>
              </a:spcBef>
              <a:buNone/>
              <a:defRPr lang="en-US" sz="3200" b="1" kern="1200" dirty="0">
                <a:solidFill>
                  <a:srgbClr val="003F72"/>
                </a:solidFill>
                <a:latin typeface="+mj-lt"/>
                <a:ea typeface="Tahoma" pitchFamily="34" charset="0"/>
                <a:cs typeface="Tahoma" pitchFamily="34" charset="0"/>
              </a:defRPr>
            </a:lvl1pPr>
          </a:lstStyle>
          <a:p>
            <a:endParaRPr lang="en-US" sz="2400" b="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02/20/2018.</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4" name="Content Placeholder 8" descr="Pie charts representing the 36 total objectives for hearing and other sensory or communication disorders.  Out of the total of 36 objectives 27 objectives are measurable and 9 objective is developmental.  "/>
          <p:cNvGraphicFramePr>
            <a:graphicFrameLocks/>
          </p:cNvGraphicFramePr>
          <p:nvPr>
            <p:extLst>
              <p:ext uri="{D42A27DB-BD31-4B8C-83A1-F6EECF244321}">
                <p14:modId xmlns:p14="http://schemas.microsoft.com/office/powerpoint/2010/main" val="2265718990"/>
              </p:ext>
            </p:extLst>
          </p:nvPr>
        </p:nvGraphicFramePr>
        <p:xfrm>
          <a:off x="88777" y="1931351"/>
          <a:ext cx="4410651" cy="404853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65532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15" y="137481"/>
            <a:ext cx="7041735" cy="914400"/>
          </a:xfrm>
        </p:spPr>
        <p:txBody>
          <a:bodyPr/>
          <a:lstStyle/>
          <a:p>
            <a:r>
              <a:rPr lang="en-US" sz="28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Vision</a:t>
            </a:r>
            <a:endParaRPr lang="en-US" sz="28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886504"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CC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73355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97030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Text Box 4" descr="This slide focuses on vision objectives and has colored bullets defining the status of each objectives."/>
          <p:cNvSpPr txBox="1">
            <a:spLocks noChangeArrowheads="1"/>
          </p:cNvSpPr>
          <p:nvPr/>
        </p:nvSpPr>
        <p:spPr bwMode="auto">
          <a:xfrm>
            <a:off x="381000" y="1830070"/>
            <a:ext cx="4102860"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V-1 </a:t>
            </a:r>
            <a:r>
              <a:rPr lang="en-US" altLang="en-US" sz="1400" dirty="0">
                <a:latin typeface="Verdana" panose="020B0604030504040204" pitchFamily="34" charset="0"/>
                <a:ea typeface="Verdana" panose="020B0604030504040204" pitchFamily="34" charset="0"/>
                <a:cs typeface="Verdana" panose="020B0604030504040204" pitchFamily="34" charset="0"/>
              </a:rPr>
              <a:t>Vision screening for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preschool children</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V-2 </a:t>
            </a:r>
            <a:r>
              <a:rPr lang="en-US" altLang="en-US" sz="1400" dirty="0">
                <a:latin typeface="Verdana" panose="020B0604030504040204" pitchFamily="34" charset="0"/>
                <a:ea typeface="Verdana" panose="020B0604030504040204" pitchFamily="34" charset="0"/>
                <a:cs typeface="Verdana" panose="020B0604030504040204" pitchFamily="34" charset="0"/>
              </a:rPr>
              <a:t>Visual impairment and blindness in children </a:t>
            </a:r>
            <a:endParaRPr lang="en-US" altLang="en-US" sz="1400" dirty="0" smtClean="0">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V-3 </a:t>
            </a:r>
            <a:r>
              <a:rPr lang="en-US" altLang="en-US" sz="1400" dirty="0">
                <a:latin typeface="Verdana" panose="020B0604030504040204" pitchFamily="34" charset="0"/>
                <a:ea typeface="Verdana" panose="020B0604030504040204" pitchFamily="34" charset="0"/>
                <a:cs typeface="Verdana" panose="020B0604030504040204" pitchFamily="34" charset="0"/>
              </a:rPr>
              <a:t>Occupational eye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injuries:</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3.1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Resulting in lost work days</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3.2 Treated in emergency departments </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V-4 </a:t>
            </a:r>
            <a:r>
              <a:rPr lang="en-US" altLang="en-US" sz="1400" dirty="0">
                <a:latin typeface="Verdana" panose="020B0604030504040204" pitchFamily="34" charset="0"/>
                <a:ea typeface="Verdana" panose="020B0604030504040204" pitchFamily="34" charset="0"/>
                <a:cs typeface="Verdana" panose="020B0604030504040204" pitchFamily="34" charset="0"/>
              </a:rPr>
              <a:t>Dilated eye examinations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among adults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V-5 </a:t>
            </a:r>
            <a:r>
              <a:rPr lang="en-US" altLang="en-US" sz="1400" dirty="0">
                <a:latin typeface="Verdana" panose="020B0604030504040204" pitchFamily="34" charset="0"/>
                <a:ea typeface="Verdana" panose="020B0604030504040204" pitchFamily="34" charset="0"/>
                <a:cs typeface="Verdana" panose="020B0604030504040204" pitchFamily="34" charset="0"/>
              </a:rPr>
              <a:t>Visual impairment due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to:</a:t>
            </a:r>
            <a:endPar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5.1 Refractive errors  </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5.2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Diabetic retinopathy</a:t>
            </a:r>
            <a:endPar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5.3 Glaucoma </a:t>
            </a:r>
          </a:p>
          <a:p>
            <a:pPr>
              <a:spcBef>
                <a:spcPts val="600"/>
              </a:spcBef>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5.4 Cataract </a:t>
            </a:r>
          </a:p>
          <a:p>
            <a:pPr>
              <a:spcBef>
                <a:spcPts val="600"/>
              </a:spcBef>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5.5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M</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acular degeneration </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23" name="Oval 23" descr="This slide focuses on vision objectives and has colored bullets defining the status of each objectives."/>
          <p:cNvSpPr>
            <a:spLocks noChangeArrowheads="1"/>
          </p:cNvSpPr>
          <p:nvPr/>
        </p:nvSpPr>
        <p:spPr bwMode="auto">
          <a:xfrm>
            <a:off x="261747" y="1901164"/>
            <a:ext cx="153987" cy="144463"/>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4" descr="This slide focuses on vision objectives and has colored bullets defining the status of each objectives."/>
          <p:cNvSpPr>
            <a:spLocks noChangeArrowheads="1"/>
          </p:cNvSpPr>
          <p:nvPr/>
        </p:nvSpPr>
        <p:spPr bwMode="auto">
          <a:xfrm>
            <a:off x="261747" y="2272351"/>
            <a:ext cx="153987" cy="144463"/>
          </a:xfrm>
          <a:prstGeom prst="ellipse">
            <a:avLst/>
          </a:prstGeom>
          <a:solidFill>
            <a:srgbClr val="FFCC00"/>
          </a:solidFill>
          <a:ln w="9525">
            <a:solidFill>
              <a:schemeClr val="tx1"/>
            </a:solidFill>
            <a:round/>
            <a:headEnd/>
            <a:tailEnd/>
          </a:ln>
          <a:effectLst/>
        </p:spPr>
        <p:txBody>
          <a:bodyPr wrap="none" anchor="ctr"/>
          <a:lstStyle/>
          <a:p>
            <a:endParaRPr lang="en-US" dirty="0">
              <a:solidFill>
                <a:srgbClr val="006600"/>
              </a:solidFill>
            </a:endParaRPr>
          </a:p>
        </p:txBody>
      </p:sp>
      <p:sp>
        <p:nvSpPr>
          <p:cNvPr id="28" name="Oval 27" descr="This slide focuses on vision objectives and has colored bullets defining the status of each objectives."/>
          <p:cNvSpPr>
            <a:spLocks noChangeArrowheads="1"/>
          </p:cNvSpPr>
          <p:nvPr/>
        </p:nvSpPr>
        <p:spPr bwMode="auto">
          <a:xfrm>
            <a:off x="532659" y="3593834"/>
            <a:ext cx="153987" cy="144462"/>
          </a:xfrm>
          <a:prstGeom prst="ellipse">
            <a:avLst/>
          </a:prstGeom>
          <a:solidFill>
            <a:srgbClr val="006600"/>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9" descr="This slide focuses on vision objectives and has colored bullets defining the status of each objectives."/>
          <p:cNvSpPr>
            <a:spLocks noChangeArrowheads="1"/>
          </p:cNvSpPr>
          <p:nvPr/>
        </p:nvSpPr>
        <p:spPr bwMode="auto">
          <a:xfrm>
            <a:off x="532659" y="4670026"/>
            <a:ext cx="153987" cy="144463"/>
          </a:xfrm>
          <a:prstGeom prst="ellipse">
            <a:avLst/>
          </a:prstGeom>
          <a:solidFill>
            <a:schemeClr val="bg1">
              <a:lumMod val="65000"/>
            </a:schemeClr>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0" name="Oval 30" descr="This slide focuses on vision objectives and has colored bullets defining the status of each objectives."/>
          <p:cNvSpPr>
            <a:spLocks noChangeArrowheads="1"/>
          </p:cNvSpPr>
          <p:nvPr/>
        </p:nvSpPr>
        <p:spPr bwMode="auto">
          <a:xfrm>
            <a:off x="261747" y="3955972"/>
            <a:ext cx="153987" cy="144462"/>
          </a:xfrm>
          <a:prstGeom prst="ellipse">
            <a:avLst/>
          </a:prstGeom>
          <a:solidFill>
            <a:srgbClr val="92D05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2" name="Oval 51" descr="This slide focuses on vision objectives and has colored bullets defining the status of each objectives."/>
          <p:cNvSpPr>
            <a:spLocks noChangeArrowheads="1"/>
          </p:cNvSpPr>
          <p:nvPr/>
        </p:nvSpPr>
        <p:spPr bwMode="auto">
          <a:xfrm>
            <a:off x="532658" y="3191836"/>
            <a:ext cx="153988" cy="144463"/>
          </a:xfrm>
          <a:prstGeom prst="ellipse">
            <a:avLst/>
          </a:prstGeom>
          <a:solidFill>
            <a:srgbClr val="0066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4" name="Oval 31" descr="This slide focuses on vision objectives and has colored bullets defining the status of each objectives."/>
          <p:cNvSpPr>
            <a:spLocks noChangeArrowheads="1"/>
          </p:cNvSpPr>
          <p:nvPr/>
        </p:nvSpPr>
        <p:spPr bwMode="auto">
          <a:xfrm>
            <a:off x="532659" y="5023299"/>
            <a:ext cx="153987" cy="144463"/>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5" name="Oval 30" descr="This slide focuses on vision objectives and has colored bullets defining the status of each objectives."/>
          <p:cNvSpPr>
            <a:spLocks noChangeArrowheads="1"/>
          </p:cNvSpPr>
          <p:nvPr/>
        </p:nvSpPr>
        <p:spPr bwMode="auto">
          <a:xfrm>
            <a:off x="532659" y="5397158"/>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6" name="Text Box 7" descr="This slide focuses on vision objectives and has colored bullets defining the status of each objectives."/>
          <p:cNvSpPr txBox="1">
            <a:spLocks noChangeArrowheads="1"/>
          </p:cNvSpPr>
          <p:nvPr/>
        </p:nvSpPr>
        <p:spPr bwMode="auto">
          <a:xfrm>
            <a:off x="4746504" y="1828690"/>
            <a:ext cx="429768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V-6 </a:t>
            </a:r>
            <a:r>
              <a:rPr lang="en-US" altLang="en-US" sz="1400" dirty="0">
                <a:latin typeface="Verdana" panose="020B0604030504040204" pitchFamily="34" charset="0"/>
                <a:ea typeface="Verdana" panose="020B0604030504040204" pitchFamily="34" charset="0"/>
                <a:cs typeface="Verdana" panose="020B0604030504040204" pitchFamily="34" charset="0"/>
              </a:rPr>
              <a:t>Use of protective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eyewear: </a:t>
            </a:r>
            <a:endParaRPr lang="en-US" altLang="en-US" sz="1400" dirty="0">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6</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.1 Children 6-17 years </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6</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.2 Adults 18 years and over </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V-7 </a:t>
            </a:r>
            <a:r>
              <a:rPr lang="en-US" altLang="en-US" sz="1400" dirty="0">
                <a:latin typeface="Verdana" panose="020B0604030504040204" pitchFamily="34" charset="0"/>
                <a:ea typeface="Verdana" panose="020B0604030504040204" pitchFamily="34" charset="0"/>
                <a:cs typeface="Verdana" panose="020B0604030504040204" pitchFamily="34" charset="0"/>
              </a:rPr>
              <a:t>Use of visual rehabilitation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and adaptive devices</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p>
          <a:p>
            <a:pPr>
              <a:spcBef>
                <a:spcPts val="600"/>
              </a:spcBef>
              <a:spcAft>
                <a:spcPts val="600"/>
              </a:spcAft>
            </a:pP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rPr>
              <a:t>7</a:t>
            </a: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.1 </a:t>
            </a:r>
            <a:r>
              <a:rPr lang="en-US" altLang="en-US" sz="1400" dirty="0">
                <a:latin typeface="Verdana" panose="020B0604030504040204" pitchFamily="34" charset="0"/>
                <a:ea typeface="Verdana" panose="020B0604030504040204" pitchFamily="34" charset="0"/>
                <a:cs typeface="Verdana" panose="020B0604030504040204" pitchFamily="34" charset="0"/>
              </a:rPr>
              <a:t>Use of visual </a:t>
            </a:r>
            <a:r>
              <a:rPr lang="en-US" altLang="en-US" sz="1400" dirty="0" smtClean="0">
                <a:latin typeface="Verdana" panose="020B0604030504040204" pitchFamily="34" charset="0"/>
                <a:ea typeface="Verdana" panose="020B0604030504040204" pitchFamily="34" charset="0"/>
                <a:cs typeface="Verdana" panose="020B0604030504040204" pitchFamily="34" charset="0"/>
              </a:rPr>
              <a:t>rehabilitation services</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7.2 Use of adaptive and assistive devices </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V-8  </a:t>
            </a:r>
            <a:r>
              <a:rPr lang="en-US" sz="1400" dirty="0">
                <a:latin typeface="Verdana" panose="020B0604030504040204" pitchFamily="34" charset="0"/>
                <a:ea typeface="Verdana" panose="020B0604030504040204" pitchFamily="34" charset="0"/>
                <a:cs typeface="Verdana" panose="020B0604030504040204" pitchFamily="34" charset="0"/>
              </a:rPr>
              <a:t>Comprehensive vision health services in Federally Qualified Health Centers</a:t>
            </a:r>
          </a:p>
          <a:p>
            <a:pPr>
              <a:spcBef>
                <a:spcPts val="600"/>
              </a:spcBef>
              <a:spcAft>
                <a:spcPts val="600"/>
              </a:spcAft>
            </a:pPr>
            <a:r>
              <a:rPr lang="en-US" altLang="en-US" sz="14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endParaRPr lang="en-US" altLang="en-US"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42" name="Oval 33" descr="This slide focuses on vision objectives and has colored bullets defining the status of each objectives."/>
          <p:cNvSpPr>
            <a:spLocks noChangeArrowheads="1"/>
          </p:cNvSpPr>
          <p:nvPr/>
        </p:nvSpPr>
        <p:spPr bwMode="auto">
          <a:xfrm>
            <a:off x="4849153" y="2646622"/>
            <a:ext cx="153988" cy="144463"/>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5" name="Oval 55" descr="This slide focuses on vision objectives and has colored bullets defining the status of each objectives."/>
          <p:cNvSpPr>
            <a:spLocks noChangeArrowheads="1"/>
          </p:cNvSpPr>
          <p:nvPr/>
        </p:nvSpPr>
        <p:spPr bwMode="auto">
          <a:xfrm>
            <a:off x="4849153" y="2304931"/>
            <a:ext cx="153988" cy="144463"/>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6" name="Oval 56" descr="This slide focuses on vision objectives and has colored bullets defining the status of each objectives."/>
          <p:cNvSpPr>
            <a:spLocks noChangeArrowheads="1"/>
          </p:cNvSpPr>
          <p:nvPr/>
        </p:nvSpPr>
        <p:spPr bwMode="auto">
          <a:xfrm>
            <a:off x="4862801" y="3922466"/>
            <a:ext cx="153988" cy="144463"/>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47" name="Oval 31" descr="This slide focuses on vision objectives and has colored bullets defining the status of each objectives."/>
          <p:cNvSpPr>
            <a:spLocks noChangeArrowheads="1"/>
          </p:cNvSpPr>
          <p:nvPr/>
        </p:nvSpPr>
        <p:spPr bwMode="auto">
          <a:xfrm>
            <a:off x="4862802" y="3582171"/>
            <a:ext cx="153987" cy="144463"/>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3" name="Oval 30" descr="This slide focuses on vision objectives and has colored bullets defining the status of each objectives."/>
          <p:cNvSpPr>
            <a:spLocks noChangeArrowheads="1"/>
          </p:cNvSpPr>
          <p:nvPr/>
        </p:nvSpPr>
        <p:spPr bwMode="auto">
          <a:xfrm>
            <a:off x="532659" y="5761633"/>
            <a:ext cx="153987" cy="144462"/>
          </a:xfrm>
          <a:prstGeom prst="ellipse">
            <a:avLst/>
          </a:prstGeom>
          <a:solidFill>
            <a:srgbClr val="FFCC00"/>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7" name="Oval 30" descr="This slide focuses on vision objectives and has colored bullets defining the status of each objectives."/>
          <p:cNvSpPr>
            <a:spLocks noChangeArrowheads="1"/>
          </p:cNvSpPr>
          <p:nvPr/>
        </p:nvSpPr>
        <p:spPr bwMode="auto">
          <a:xfrm>
            <a:off x="532659" y="6125710"/>
            <a:ext cx="153987" cy="144462"/>
          </a:xfrm>
          <a:prstGeom prst="ellipse">
            <a:avLst/>
          </a:prstGeom>
          <a:solidFill>
            <a:srgbClr val="007033"/>
          </a:solidFill>
          <a:ln w="9525">
            <a:solidFill>
              <a:schemeClr val="tx1"/>
            </a:solidFill>
            <a:round/>
            <a:headEnd/>
            <a:tailEnd/>
          </a:ln>
          <a:effectLst/>
          <a:extLst/>
        </p:spPr>
        <p:txBody>
          <a:bodyPr wrap="none" anchor="ctr"/>
          <a:lstStyle/>
          <a:p>
            <a:endParaRPr lang="en-US" dirty="0">
              <a:solidFill>
                <a:prstClr val="black"/>
              </a:solidFill>
            </a:endParaRPr>
          </a:p>
        </p:txBody>
      </p:sp>
      <p:sp>
        <p:nvSpPr>
          <p:cNvPr id="38" name="Oval 56" descr="This slide focuses on vision objectives and has colored bullets defining the status of each objectives."/>
          <p:cNvSpPr>
            <a:spLocks noChangeArrowheads="1"/>
          </p:cNvSpPr>
          <p:nvPr/>
        </p:nvSpPr>
        <p:spPr bwMode="auto">
          <a:xfrm>
            <a:off x="4597023" y="4303501"/>
            <a:ext cx="153988" cy="144463"/>
          </a:xfrm>
          <a:prstGeom prst="ellipse">
            <a:avLst/>
          </a:prstGeom>
          <a:solidFill>
            <a:schemeClr val="bg1"/>
          </a:solidFill>
          <a:ln w="9525">
            <a:solidFill>
              <a:schemeClr val="tx1"/>
            </a:solidFill>
            <a:round/>
            <a:headEnd/>
            <a:tailEnd/>
          </a:ln>
          <a:effectLst/>
          <a:extLst/>
        </p:spPr>
        <p:txBody>
          <a:bodyPr wrap="none" anchor="ctr"/>
          <a:lstStyle/>
          <a:p>
            <a:endParaRPr lang="en-US" dirty="0">
              <a:solidFill>
                <a:prstClr val="black"/>
              </a:solidFill>
            </a:endParaRPr>
          </a:p>
        </p:txBody>
      </p:sp>
    </p:spTree>
    <p:extLst>
      <p:ext uri="{BB962C8B-B14F-4D97-AF65-F5344CB8AC3E}">
        <p14:creationId xmlns:p14="http://schemas.microsoft.com/office/powerpoint/2010/main" val="427410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11" y="69850"/>
            <a:ext cx="7223760" cy="1325563"/>
          </a:xfrm>
        </p:spPr>
        <p:txBody>
          <a:bodyPr>
            <a:noAutofit/>
          </a:bodyPr>
          <a:lstStyle/>
          <a:p>
            <a:r>
              <a:rPr lang="en-US" sz="2800" b="1" dirty="0">
                <a:solidFill>
                  <a:prstClr val="white"/>
                </a:solidFill>
                <a:latin typeface="Verdana" panose="020B0604030504040204" pitchFamily="34" charset="0"/>
                <a:ea typeface="Verdana" panose="020B0604030504040204" pitchFamily="34" charset="0"/>
                <a:cs typeface="Verdana" panose="020B0604030504040204" pitchFamily="34" charset="0"/>
              </a:rPr>
              <a:t>Current HP2020 Objective Status: </a:t>
            </a:r>
            <a:br>
              <a:rPr lang="en-US" sz="2800" b="1" dirty="0">
                <a:solidFill>
                  <a:prstClr val="white"/>
                </a:solidFill>
                <a:latin typeface="Verdana" panose="020B0604030504040204" pitchFamily="34" charset="0"/>
                <a:ea typeface="Verdana" panose="020B0604030504040204" pitchFamily="34" charset="0"/>
                <a:cs typeface="Verdana" panose="020B0604030504040204" pitchFamily="34" charset="0"/>
              </a:rPr>
            </a:br>
            <a:r>
              <a:rPr lang="en-US" sz="2800" b="1" dirty="0">
                <a:solidFill>
                  <a:prstClr val="white"/>
                </a:solidFill>
                <a:latin typeface="Verdana" panose="020B0604030504040204" pitchFamily="34" charset="0"/>
                <a:ea typeface="Verdana" panose="020B0604030504040204" pitchFamily="34" charset="0"/>
                <a:cs typeface="Verdana" panose="020B0604030504040204" pitchFamily="34" charset="0"/>
              </a:rPr>
              <a:t>Vision</a:t>
            </a:r>
            <a:br>
              <a:rPr lang="en-US" sz="2800" b="1" dirty="0">
                <a:solidFill>
                  <a:prstClr val="white"/>
                </a:solidFill>
                <a:latin typeface="Verdana" panose="020B0604030504040204" pitchFamily="34" charset="0"/>
                <a:ea typeface="Verdana" panose="020B0604030504040204" pitchFamily="34" charset="0"/>
                <a:cs typeface="Verdana" panose="020B0604030504040204" pitchFamily="34" charset="0"/>
              </a:rPr>
            </a:br>
            <a:endParaRPr lang="en-US" sz="2800" dirty="0"/>
          </a:p>
        </p:txBody>
      </p:sp>
      <p:graphicFrame>
        <p:nvGraphicFramePr>
          <p:cNvPr id="9" name="Content Placeholder 8" descr="Pie charts representing the 14 measurable objectives for vision.  Out of the total of 14 objectives; 6 met the target; 1 is improving, 6 have little or no detectable change; and 1 has baseline only data  "/>
          <p:cNvGraphicFramePr>
            <a:graphicFrameLocks noGrp="1"/>
          </p:cNvGraphicFramePr>
          <p:nvPr>
            <p:ph idx="4294967295"/>
            <p:extLst>
              <p:ext uri="{D42A27DB-BD31-4B8C-83A1-F6EECF244321}">
                <p14:modId xmlns:p14="http://schemas.microsoft.com/office/powerpoint/2010/main" val="2477534586"/>
              </p:ext>
            </p:extLst>
          </p:nvPr>
        </p:nvGraphicFramePr>
        <p:xfrm>
          <a:off x="4849813" y="1463675"/>
          <a:ext cx="4294187"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8" descr="Pie charts representing the 15 total objectives for vision.  Out of the total of 15 objectives 14 objectives are measurable and 1 objective is developmental.  "/>
          <p:cNvGraphicFramePr>
            <a:graphicFrameLocks/>
          </p:cNvGraphicFramePr>
          <p:nvPr>
            <p:extLst>
              <p:ext uri="{D42A27DB-BD31-4B8C-83A1-F6EECF244321}">
                <p14:modId xmlns:p14="http://schemas.microsoft.com/office/powerpoint/2010/main" val="2548438441"/>
              </p:ext>
            </p:extLst>
          </p:nvPr>
        </p:nvGraphicFramePr>
        <p:xfrm>
          <a:off x="88777" y="1931351"/>
          <a:ext cx="4410651" cy="4048535"/>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Straight line connecting pie charts for the 15 total vision objectives and then breaks that out by the 14 measurable objectives.  "/>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Straight line connecting pie charts for the 15 total vision objectives and then breaks that out by the 14 measurable objectives.  "/>
          <p:cNvCxnSpPr/>
          <p:nvPr/>
        </p:nvCxnSpPr>
        <p:spPr>
          <a:xfrm flipV="1">
            <a:off x="2606714" y="5429664"/>
            <a:ext cx="4297704" cy="108382"/>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6659576" y="2347422"/>
            <a:ext cx="877767" cy="553998"/>
          </a:xfrm>
          <a:prstGeom prst="rect">
            <a:avLst/>
          </a:prstGeom>
          <a:noFill/>
        </p:spPr>
        <p:txBody>
          <a:bodyPr wrap="square" rtlCol="0">
            <a:spAutoFit/>
          </a:bodyPr>
          <a:lstStyle/>
          <a:p>
            <a:r>
              <a:rPr lang="en-US" sz="1000" dirty="0" smtClean="0">
                <a:latin typeface="Verdana" panose="020B0604030504040204" pitchFamily="34" charset="0"/>
                <a:ea typeface="Verdana" panose="020B0604030504040204" pitchFamily="34" charset="0"/>
                <a:cs typeface="Verdana" panose="020B0604030504040204" pitchFamily="34" charset="0"/>
              </a:rPr>
              <a:t>Baseline only 7.1% (n = 1) </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11" name="Text Placeholder 16"/>
          <p:cNvSpPr txBox="1">
            <a:spLocks/>
          </p:cNvSpPr>
          <p:nvPr/>
        </p:nvSpPr>
        <p:spPr>
          <a:xfrm>
            <a:off x="235130" y="6252025"/>
            <a:ext cx="7628709"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02/20/2018.</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489013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HealthyPeople2020_2016.10.5">
  <a:themeElements>
    <a:clrScheme name="ODPHP PAG">
      <a:dk1>
        <a:srgbClr val="000000"/>
      </a:dk1>
      <a:lt1>
        <a:srgbClr val="FFFFFF"/>
      </a:lt1>
      <a:dk2>
        <a:srgbClr val="1B7999"/>
      </a:dk2>
      <a:lt2>
        <a:srgbClr val="FEFFFF"/>
      </a:lt2>
      <a:accent1>
        <a:srgbClr val="028A26"/>
      </a:accent1>
      <a:accent2>
        <a:srgbClr val="52BAD0"/>
      </a:accent2>
      <a:accent3>
        <a:srgbClr val="7D103B"/>
      </a:accent3>
      <a:accent4>
        <a:srgbClr val="E3770C"/>
      </a:accent4>
      <a:accent5>
        <a:srgbClr val="F8C51D"/>
      </a:accent5>
      <a:accent6>
        <a:srgbClr val="9FE03C"/>
      </a:accent6>
      <a:hlink>
        <a:srgbClr val="0000FF"/>
      </a:hlink>
      <a:folHlink>
        <a:srgbClr val="7D103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FF5F83E2-823B-A348-B758-6CAAD3405B21}"/>
    </a:ext>
  </a:extLst>
</a:theme>
</file>

<file path=ppt/theme/theme2.xml><?xml version="1.0" encoding="utf-8"?>
<a:theme xmlns:a="http://schemas.openxmlformats.org/drawingml/2006/main" name="Se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CDBFB289-1C0A-0543-82E1-28077CA4A489}"/>
    </a:ext>
  </a:extLst>
</a:theme>
</file>

<file path=ppt/theme/theme3.xml><?xml version="1.0" encoding="utf-8"?>
<a:theme xmlns:a="http://schemas.openxmlformats.org/drawingml/2006/main" name="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4.xml><?xml version="1.0" encoding="utf-8"?>
<a:theme xmlns:a="http://schemas.openxmlformats.org/drawingml/2006/main" name="1_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5.xml><?xml version="1.0" encoding="utf-8"?>
<a:theme xmlns:a="http://schemas.openxmlformats.org/drawingml/2006/main" name="2_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6.xml><?xml version="1.0" encoding="utf-8"?>
<a:theme xmlns:a="http://schemas.openxmlformats.org/drawingml/2006/main" name="3_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7.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HealthyPeople2020_2016.10.5</Template>
  <TotalTime>10702</TotalTime>
  <Words>1113</Words>
  <Application>Microsoft Office PowerPoint</Application>
  <PresentationFormat>On-screen Show (4:3)</PresentationFormat>
  <Paragraphs>141</Paragraphs>
  <Slides>7</Slides>
  <Notes>2</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7</vt:i4>
      </vt:variant>
    </vt:vector>
  </HeadingPairs>
  <TitlesOfParts>
    <vt:vector size="20" baseType="lpstr">
      <vt:lpstr>Arial</vt:lpstr>
      <vt:lpstr>Calibri</vt:lpstr>
      <vt:lpstr>Calibri Light</vt:lpstr>
      <vt:lpstr>Courier New</vt:lpstr>
      <vt:lpstr>Verdana</vt:lpstr>
      <vt:lpstr>Wingdings</vt:lpstr>
      <vt:lpstr>HealthyPeople2020_2016.10.5</vt:lpstr>
      <vt:lpstr>Section</vt:lpstr>
      <vt:lpstr>Body</vt:lpstr>
      <vt:lpstr>1_Body</vt:lpstr>
      <vt:lpstr>2_Body</vt:lpstr>
      <vt:lpstr>3_Body</vt:lpstr>
      <vt:lpstr>Custom Design</vt:lpstr>
      <vt:lpstr>APPENDIX</vt:lpstr>
      <vt:lpstr>Objective Status: Hearing and Other Sensory or Communication Disorders </vt:lpstr>
      <vt:lpstr>Objective Status: Hearing and Other Sensory or Communication Disorders </vt:lpstr>
      <vt:lpstr>Objective Status: Hearing and Other Sensory or Communication Disorders </vt:lpstr>
      <vt:lpstr>Current HP2020 Objective Status: Hearing and Other Sensory or Communication Disorders</vt:lpstr>
      <vt:lpstr>Objective Status: Vision</vt:lpstr>
      <vt:lpstr>Current HP2020 Objective Status:  Vision </vt:lpstr>
    </vt:vector>
  </TitlesOfParts>
  <Company>DHHS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Healthy People 2020 PowerPoint Template</dc:subject>
  <dc:creator>avr0</dc:creator>
  <cp:keywords>Healthy People</cp:keywords>
  <cp:lastModifiedBy>Moore, Jennifer A. (CDC/OPHSS/NCHS)</cp:lastModifiedBy>
  <cp:revision>909</cp:revision>
  <cp:lastPrinted>2018-01-12T17:44:38Z</cp:lastPrinted>
  <dcterms:created xsi:type="dcterms:W3CDTF">2016-12-06T21:12:58Z</dcterms:created>
  <dcterms:modified xsi:type="dcterms:W3CDTF">2018-02-22T14:12:46Z</dcterms:modified>
</cp:coreProperties>
</file>