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9.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0.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21.xml" ContentType="application/vnd.openxmlformats-officedocument.presentationml.notesSlide+xml"/>
  <Override PartName="/ppt/charts/chart7.xml" ContentType="application/vnd.openxmlformats-officedocument.drawingml.chart+xml"/>
  <Override PartName="/ppt/notesSlides/notesSlide22.xml" ContentType="application/vnd.openxmlformats-officedocument.presentationml.notesSlide+xml"/>
  <Override PartName="/ppt/charts/chart8.xml" ContentType="application/vnd.openxmlformats-officedocument.drawingml.chart+xml"/>
  <Override PartName="/ppt/notesSlides/notesSlide23.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notesSlides/notesSlide24.xml" ContentType="application/vnd.openxmlformats-officedocument.presentationml.notesSlide+xml"/>
  <Override PartName="/ppt/charts/chart10.xml" ContentType="application/vnd.openxmlformats-officedocument.drawingml.chart+xml"/>
  <Override PartName="/ppt/drawings/drawing5.xml" ContentType="application/vnd.openxmlformats-officedocument.drawingml.chartshapes+xml"/>
  <Override PartName="/ppt/notesSlides/notesSlide25.xml" ContentType="application/vnd.openxmlformats-officedocument.presentationml.notesSlide+xml"/>
  <Override PartName="/ppt/charts/chart11.xml" ContentType="application/vnd.openxmlformats-officedocument.drawingml.chart+xml"/>
  <Override PartName="/ppt/notesSlides/notesSlide26.xml" ContentType="application/vnd.openxmlformats-officedocument.presentationml.notesSlide+xml"/>
  <Override PartName="/ppt/charts/chart1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charts/chart13.xml" ContentType="application/vnd.openxmlformats-officedocument.drawingml.chart+xml"/>
  <Override PartName="/ppt/drawings/drawing6.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 id="2147483666" r:id="rId3"/>
    <p:sldMasterId id="2147483676" r:id="rId4"/>
    <p:sldMasterId id="2147483678" r:id="rId5"/>
    <p:sldMasterId id="2147483681" r:id="rId6"/>
    <p:sldMasterId id="2147483683" r:id="rId7"/>
    <p:sldMasterId id="2147483690" r:id="rId8"/>
    <p:sldMasterId id="2147483692" r:id="rId9"/>
    <p:sldMasterId id="2147483694" r:id="rId10"/>
    <p:sldMasterId id="2147483696" r:id="rId11"/>
    <p:sldMasterId id="2147483698" r:id="rId12"/>
    <p:sldMasterId id="2147483700" r:id="rId13"/>
    <p:sldMasterId id="2147483702" r:id="rId14"/>
    <p:sldMasterId id="2147483704" r:id="rId15"/>
    <p:sldMasterId id="2147483706" r:id="rId16"/>
    <p:sldMasterId id="2147483708" r:id="rId17"/>
    <p:sldMasterId id="2147483710" r:id="rId18"/>
    <p:sldMasterId id="2147483712" r:id="rId19"/>
    <p:sldMasterId id="2147483714" r:id="rId20"/>
    <p:sldMasterId id="2147483716" r:id="rId21"/>
    <p:sldMasterId id="2147483718" r:id="rId22"/>
    <p:sldMasterId id="2147483720" r:id="rId23"/>
    <p:sldMasterId id="2147483722" r:id="rId24"/>
    <p:sldMasterId id="2147483724" r:id="rId25"/>
    <p:sldMasterId id="2147483726" r:id="rId26"/>
    <p:sldMasterId id="2147483728" r:id="rId27"/>
    <p:sldMasterId id="2147483730" r:id="rId28"/>
    <p:sldMasterId id="2147483732" r:id="rId29"/>
    <p:sldMasterId id="2147483737" r:id="rId30"/>
    <p:sldMasterId id="2147483749" r:id="rId31"/>
  </p:sldMasterIdLst>
  <p:notesMasterIdLst>
    <p:notesMasterId r:id="rId107"/>
  </p:notesMasterIdLst>
  <p:sldIdLst>
    <p:sldId id="263" r:id="rId32"/>
    <p:sldId id="256" r:id="rId33"/>
    <p:sldId id="267" r:id="rId34"/>
    <p:sldId id="268" r:id="rId35"/>
    <p:sldId id="269" r:id="rId36"/>
    <p:sldId id="313" r:id="rId37"/>
    <p:sldId id="315" r:id="rId38"/>
    <p:sldId id="311" r:id="rId39"/>
    <p:sldId id="312" r:id="rId40"/>
    <p:sldId id="361" r:id="rId41"/>
    <p:sldId id="362" r:id="rId42"/>
    <p:sldId id="363" r:id="rId43"/>
    <p:sldId id="364" r:id="rId44"/>
    <p:sldId id="365" r:id="rId45"/>
    <p:sldId id="366" r:id="rId46"/>
    <p:sldId id="367" r:id="rId47"/>
    <p:sldId id="368" r:id="rId48"/>
    <p:sldId id="369" r:id="rId49"/>
    <p:sldId id="370" r:id="rId50"/>
    <p:sldId id="371" r:id="rId51"/>
    <p:sldId id="372" r:id="rId52"/>
    <p:sldId id="373" r:id="rId53"/>
    <p:sldId id="374" r:id="rId54"/>
    <p:sldId id="375" r:id="rId55"/>
    <p:sldId id="376" r:id="rId56"/>
    <p:sldId id="377" r:id="rId57"/>
    <p:sldId id="378" r:id="rId58"/>
    <p:sldId id="379" r:id="rId59"/>
    <p:sldId id="380" r:id="rId60"/>
    <p:sldId id="337" r:id="rId61"/>
    <p:sldId id="338" r:id="rId62"/>
    <p:sldId id="339" r:id="rId63"/>
    <p:sldId id="340" r:id="rId64"/>
    <p:sldId id="341" r:id="rId65"/>
    <p:sldId id="342" r:id="rId66"/>
    <p:sldId id="343" r:id="rId67"/>
    <p:sldId id="344" r:id="rId68"/>
    <p:sldId id="345" r:id="rId69"/>
    <p:sldId id="346" r:id="rId70"/>
    <p:sldId id="347" r:id="rId71"/>
    <p:sldId id="348" r:id="rId72"/>
    <p:sldId id="349" r:id="rId73"/>
    <p:sldId id="350" r:id="rId74"/>
    <p:sldId id="351" r:id="rId75"/>
    <p:sldId id="352" r:id="rId76"/>
    <p:sldId id="353" r:id="rId77"/>
    <p:sldId id="354" r:id="rId78"/>
    <p:sldId id="355" r:id="rId79"/>
    <p:sldId id="356" r:id="rId80"/>
    <p:sldId id="357" r:id="rId81"/>
    <p:sldId id="358" r:id="rId82"/>
    <p:sldId id="382" r:id="rId83"/>
    <p:sldId id="401" r:id="rId84"/>
    <p:sldId id="384" r:id="rId85"/>
    <p:sldId id="385" r:id="rId86"/>
    <p:sldId id="386" r:id="rId87"/>
    <p:sldId id="387" r:id="rId88"/>
    <p:sldId id="388" r:id="rId89"/>
    <p:sldId id="389" r:id="rId90"/>
    <p:sldId id="390" r:id="rId91"/>
    <p:sldId id="391" r:id="rId92"/>
    <p:sldId id="392" r:id="rId93"/>
    <p:sldId id="393" r:id="rId94"/>
    <p:sldId id="394" r:id="rId95"/>
    <p:sldId id="395" r:id="rId96"/>
    <p:sldId id="396" r:id="rId97"/>
    <p:sldId id="397" r:id="rId98"/>
    <p:sldId id="398" r:id="rId99"/>
    <p:sldId id="399" r:id="rId100"/>
    <p:sldId id="400" r:id="rId101"/>
    <p:sldId id="272" r:id="rId102"/>
    <p:sldId id="273" r:id="rId103"/>
    <p:sldId id="304" r:id="rId104"/>
    <p:sldId id="276" r:id="rId105"/>
    <p:sldId id="277" r:id="rId10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ssen, Angelika (CDC/ONDIEH/NCBDDD)" initials="CA(" lastIdx="3" clrIdx="0">
    <p:extLst/>
  </p:cmAuthor>
  <p:cmAuthor id="2" name="Frances Bevington" initials="FB" lastIdx="4" clrIdx="1"/>
  <p:cmAuthor id="3" name="Cotch, Mary Frances (NIH/NEI) [E]" initials="MFC" lastIdx="5" clrIdx="2">
    <p:extLst>
      <p:ext uri="{19B8F6BF-5375-455C-9EA6-DF929625EA0E}">
        <p15:presenceInfo xmlns:p15="http://schemas.microsoft.com/office/powerpoint/2012/main" userId="Cotch, Mary Frances (NIH/NEI)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381"/>
    <a:srgbClr val="FFFFFF"/>
    <a:srgbClr val="1A7B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0" autoAdjust="0"/>
    <p:restoredTop sz="86364" autoAdjust="0"/>
  </p:normalViewPr>
  <p:slideViewPr>
    <p:cSldViewPr snapToGrid="0" snapToObjects="1">
      <p:cViewPr varScale="1">
        <p:scale>
          <a:sx n="113" d="100"/>
          <a:sy n="113" d="100"/>
        </p:scale>
        <p:origin x="1176" y="108"/>
      </p:cViewPr>
      <p:guideLst>
        <p:guide orient="horz" pos="2160"/>
        <p:guide pos="2880"/>
      </p:guideLst>
    </p:cSldViewPr>
  </p:slideViewPr>
  <p:outlineViewPr>
    <p:cViewPr>
      <p:scale>
        <a:sx n="33" d="100"/>
        <a:sy n="33" d="100"/>
      </p:scale>
      <p:origin x="0" y="-20486"/>
    </p:cViewPr>
    <p:sldLst>
      <p:sld r:id="rId1" collapse="1"/>
    </p:sldLst>
  </p:outlineViewPr>
  <p:notesTextViewPr>
    <p:cViewPr>
      <p:scale>
        <a:sx n="100" d="100"/>
        <a:sy n="100" d="100"/>
      </p:scale>
      <p:origin x="0" y="0"/>
    </p:cViewPr>
  </p:notesTextViewPr>
  <p:notesViewPr>
    <p:cSldViewPr snapToGrid="0" snapToObjects="1">
      <p:cViewPr varScale="1">
        <p:scale>
          <a:sx n="52" d="100"/>
          <a:sy n="52" d="100"/>
        </p:scale>
        <p:origin x="292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102" Type="http://schemas.openxmlformats.org/officeDocument/2006/relationships/slide" Target="slides/slide71.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slide" Target="slides/slide59.xml"/><Relationship Id="rId95" Type="http://schemas.openxmlformats.org/officeDocument/2006/relationships/slide" Target="slides/slide6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13"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slide" Target="slides/slide72.xml"/><Relationship Id="rId108" Type="http://schemas.openxmlformats.org/officeDocument/2006/relationships/commentAuthors" Target="commentAuthors.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presProps" Target="presProps.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s>
</file>

<file path=ppt/_rels/viewProps.xml.rels><?xml version="1.0" encoding="UTF-8" standalone="yes"?>
<Relationships xmlns="http://schemas.openxmlformats.org/package/2006/relationships"><Relationship Id="rId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xml"/><Relationship Id="rId1" Type="http://schemas.microsoft.com/office/2011/relationships/chartStyle" Target="style1.xm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723078298008449E-2"/>
          <c:y val="8.8540829986613195E-2"/>
          <c:w val="0.92007729538394856"/>
          <c:h val="0.80472540932383452"/>
        </c:manualLayout>
      </c:layout>
      <c:lineChart>
        <c:grouping val="standard"/>
        <c:varyColors val="0"/>
        <c:ser>
          <c:idx val="1"/>
          <c:order val="0"/>
          <c:tx>
            <c:strRef>
              <c:f>Sheet1!$B$1</c:f>
              <c:strCache>
                <c:ptCount val="1"/>
                <c:pt idx="0">
                  <c:v>ENT -1.1</c:v>
                </c:pt>
              </c:strCache>
            </c:strRef>
          </c:tx>
          <c:spPr>
            <a:ln w="50800" cap="flat" cmpd="sng">
              <a:solidFill>
                <a:schemeClr val="accent5"/>
              </a:solidFill>
              <a:miter lim="800000"/>
            </a:ln>
            <a:effectLst/>
          </c:spPr>
          <c:marker>
            <c:symbol val="none"/>
          </c:marker>
          <c:cat>
            <c:strRef>
              <c:f>Sheet1!$A$2:$A$14</c:f>
              <c:strCach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strCache>
            </c:strRef>
          </c:cat>
          <c:val>
            <c:numRef>
              <c:f>Sheet1!$B$2:$B$14</c:f>
              <c:numCache>
                <c:formatCode>General</c:formatCode>
                <c:ptCount val="13"/>
                <c:pt idx="0">
                  <c:v>87</c:v>
                </c:pt>
                <c:pt idx="1">
                  <c:v>90</c:v>
                </c:pt>
                <c:pt idx="2">
                  <c:v>79</c:v>
                </c:pt>
                <c:pt idx="3">
                  <c:v>88</c:v>
                </c:pt>
                <c:pt idx="4">
                  <c:v>82</c:v>
                </c:pt>
                <c:pt idx="5">
                  <c:v>89</c:v>
                </c:pt>
                <c:pt idx="6">
                  <c:v>90</c:v>
                </c:pt>
                <c:pt idx="7">
                  <c:v>90</c:v>
                </c:pt>
                <c:pt idx="8">
                  <c:v>97</c:v>
                </c:pt>
                <c:pt idx="9">
                  <c:v>83</c:v>
                </c:pt>
                <c:pt idx="10">
                  <c:v>89</c:v>
                </c:pt>
                <c:pt idx="11">
                  <c:v>93</c:v>
                </c:pt>
                <c:pt idx="12" formatCode="0.0">
                  <c:v>93</c:v>
                </c:pt>
              </c:numCache>
            </c:numRef>
          </c:val>
          <c:smooth val="0"/>
          <c:extLst>
            <c:ext xmlns:c16="http://schemas.microsoft.com/office/drawing/2014/chart" uri="{C3380CC4-5D6E-409C-BE32-E72D297353CC}">
              <c16:uniqueId val="{00000000-037B-4654-8760-F90022369E63}"/>
            </c:ext>
          </c:extLst>
        </c:ser>
        <c:ser>
          <c:idx val="2"/>
          <c:order val="1"/>
          <c:tx>
            <c:strRef>
              <c:f>Sheet1!$D$1</c:f>
              <c:strCache>
                <c:ptCount val="1"/>
                <c:pt idx="0">
                  <c:v>ENT-1.2</c:v>
                </c:pt>
              </c:strCache>
            </c:strRef>
          </c:tx>
          <c:spPr>
            <a:ln w="50800" cap="flat">
              <a:solidFill>
                <a:schemeClr val="accent4"/>
              </a:solidFill>
              <a:miter lim="800000"/>
            </a:ln>
            <a:effectLst/>
          </c:spPr>
          <c:marker>
            <c:symbol val="none"/>
          </c:marker>
          <c:cat>
            <c:strRef>
              <c:f>Sheet1!$A$2:$A$14</c:f>
              <c:strCach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strCache>
            </c:strRef>
          </c:cat>
          <c:val>
            <c:numRef>
              <c:f>Sheet1!$D$2:$D$14</c:f>
              <c:numCache>
                <c:formatCode>0.0</c:formatCode>
                <c:ptCount val="13"/>
                <c:pt idx="0">
                  <c:v>55</c:v>
                </c:pt>
                <c:pt idx="1">
                  <c:v>48</c:v>
                </c:pt>
                <c:pt idx="2">
                  <c:v>46</c:v>
                </c:pt>
                <c:pt idx="3">
                  <c:v>47</c:v>
                </c:pt>
                <c:pt idx="4">
                  <c:v>66</c:v>
                </c:pt>
                <c:pt idx="5">
                  <c:v>68</c:v>
                </c:pt>
                <c:pt idx="6">
                  <c:v>68</c:v>
                </c:pt>
                <c:pt idx="7">
                  <c:v>72</c:v>
                </c:pt>
                <c:pt idx="8">
                  <c:v>71</c:v>
                </c:pt>
                <c:pt idx="9">
                  <c:v>69</c:v>
                </c:pt>
                <c:pt idx="10">
                  <c:v>69</c:v>
                </c:pt>
                <c:pt idx="11">
                  <c:v>71</c:v>
                </c:pt>
                <c:pt idx="12">
                  <c:v>72</c:v>
                </c:pt>
              </c:numCache>
            </c:numRef>
          </c:val>
          <c:smooth val="0"/>
          <c:extLst>
            <c:ext xmlns:c16="http://schemas.microsoft.com/office/drawing/2014/chart" uri="{C3380CC4-5D6E-409C-BE32-E72D297353CC}">
              <c16:uniqueId val="{00000001-037B-4654-8760-F90022369E63}"/>
            </c:ext>
          </c:extLst>
        </c:ser>
        <c:ser>
          <c:idx val="3"/>
          <c:order val="2"/>
          <c:tx>
            <c:strRef>
              <c:f>Sheet1!$F$1</c:f>
              <c:strCache>
                <c:ptCount val="1"/>
                <c:pt idx="0">
                  <c:v>ENT-1.3</c:v>
                </c:pt>
              </c:strCache>
            </c:strRef>
          </c:tx>
          <c:spPr>
            <a:ln w="50800" cap="flat">
              <a:solidFill>
                <a:srgbClr val="C00000"/>
              </a:solidFill>
              <a:miter lim="800000"/>
            </a:ln>
            <a:effectLst/>
          </c:spPr>
          <c:marker>
            <c:symbol val="none"/>
          </c:marker>
          <c:cat>
            <c:strRef>
              <c:f>Sheet1!$A$2:$A$14</c:f>
              <c:strCach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strCache>
            </c:strRef>
          </c:cat>
          <c:val>
            <c:numRef>
              <c:f>Sheet1!$F$2:$F$14</c:f>
              <c:numCache>
                <c:formatCode>General</c:formatCode>
                <c:ptCount val="13"/>
                <c:pt idx="0">
                  <c:v>67</c:v>
                </c:pt>
                <c:pt idx="1">
                  <c:v>46</c:v>
                </c:pt>
                <c:pt idx="2">
                  <c:v>60</c:v>
                </c:pt>
                <c:pt idx="3">
                  <c:v>61</c:v>
                </c:pt>
                <c:pt idx="4">
                  <c:v>50</c:v>
                </c:pt>
                <c:pt idx="5">
                  <c:v>47</c:v>
                </c:pt>
                <c:pt idx="6">
                  <c:v>60</c:v>
                </c:pt>
                <c:pt idx="7">
                  <c:v>54</c:v>
                </c:pt>
                <c:pt idx="8">
                  <c:v>54</c:v>
                </c:pt>
                <c:pt idx="9">
                  <c:v>51</c:v>
                </c:pt>
                <c:pt idx="10">
                  <c:v>55</c:v>
                </c:pt>
                <c:pt idx="11">
                  <c:v>54</c:v>
                </c:pt>
                <c:pt idx="12" formatCode="0.0">
                  <c:v>53</c:v>
                </c:pt>
              </c:numCache>
            </c:numRef>
          </c:val>
          <c:smooth val="0"/>
          <c:extLst>
            <c:ext xmlns:c16="http://schemas.microsoft.com/office/drawing/2014/chart" uri="{C3380CC4-5D6E-409C-BE32-E72D297353CC}">
              <c16:uniqueId val="{00000002-037B-4654-8760-F90022369E63}"/>
            </c:ext>
          </c:extLst>
        </c:ser>
        <c:ser>
          <c:idx val="5"/>
          <c:order val="3"/>
          <c:tx>
            <c:strRef>
              <c:f>Sheet1!$C$1</c:f>
              <c:strCache>
                <c:ptCount val="1"/>
                <c:pt idx="0">
                  <c:v>Target</c:v>
                </c:pt>
              </c:strCache>
            </c:strRef>
          </c:tx>
          <c:spPr>
            <a:ln w="25400" cap="flat">
              <a:solidFill>
                <a:schemeClr val="tx1"/>
              </a:solidFill>
              <a:prstDash val="dash"/>
              <a:miter lim="800000"/>
            </a:ln>
            <a:effectLst/>
          </c:spPr>
          <c:marker>
            <c:symbol val="none"/>
          </c:marker>
          <c:cat>
            <c:strRef>
              <c:f>Sheet1!$A$2:$A$14</c:f>
              <c:strCach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strCache>
            </c:strRef>
          </c:cat>
          <c:val>
            <c:numRef>
              <c:f>Sheet1!$C$2:$C$14</c:f>
              <c:numCache>
                <c:formatCode>General</c:formatCode>
                <c:ptCount val="13"/>
                <c:pt idx="4" formatCode="0.0">
                  <c:v>90.2</c:v>
                </c:pt>
                <c:pt idx="5" formatCode="0.0">
                  <c:v>90.2</c:v>
                </c:pt>
                <c:pt idx="6" formatCode="0.0">
                  <c:v>90.2</c:v>
                </c:pt>
                <c:pt idx="7" formatCode="0.0">
                  <c:v>90.2</c:v>
                </c:pt>
                <c:pt idx="8" formatCode="0.0">
                  <c:v>90.2</c:v>
                </c:pt>
                <c:pt idx="9" formatCode="0.0">
                  <c:v>90.2</c:v>
                </c:pt>
                <c:pt idx="10" formatCode="0.0">
                  <c:v>90.2</c:v>
                </c:pt>
                <c:pt idx="11" formatCode="0.0">
                  <c:v>90.2</c:v>
                </c:pt>
                <c:pt idx="12" formatCode="0.0">
                  <c:v>90.2</c:v>
                </c:pt>
              </c:numCache>
            </c:numRef>
          </c:val>
          <c:smooth val="0"/>
          <c:extLst>
            <c:ext xmlns:c16="http://schemas.microsoft.com/office/drawing/2014/chart" uri="{C3380CC4-5D6E-409C-BE32-E72D297353CC}">
              <c16:uniqueId val="{00000004-037B-4654-8760-F90022369E63}"/>
            </c:ext>
          </c:extLst>
        </c:ser>
        <c:ser>
          <c:idx val="0"/>
          <c:order val="4"/>
          <c:tx>
            <c:strRef>
              <c:f>Sheet1!$E$1</c:f>
              <c:strCache>
                <c:ptCount val="1"/>
                <c:pt idx="0">
                  <c:v>Target2</c:v>
                </c:pt>
              </c:strCache>
            </c:strRef>
          </c:tx>
          <c:spPr>
            <a:ln w="25400">
              <a:solidFill>
                <a:schemeClr val="tx1"/>
              </a:solidFill>
              <a:prstDash val="dash"/>
            </a:ln>
            <a:effectLst/>
          </c:spPr>
          <c:marker>
            <c:symbol val="none"/>
          </c:marker>
          <c:cat>
            <c:strRef>
              <c:f>Sheet1!$A$2:$A$14</c:f>
              <c:strCach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strCache>
            </c:strRef>
          </c:cat>
          <c:val>
            <c:numRef>
              <c:f>Sheet1!$E$2:$E$14</c:f>
              <c:numCache>
                <c:formatCode>General</c:formatCode>
                <c:ptCount val="13"/>
                <c:pt idx="4" formatCode="0.0">
                  <c:v>72.599999999999994</c:v>
                </c:pt>
                <c:pt idx="5" formatCode="0.0">
                  <c:v>72.599999999999994</c:v>
                </c:pt>
                <c:pt idx="6" formatCode="0.0">
                  <c:v>72.599999999999994</c:v>
                </c:pt>
                <c:pt idx="7" formatCode="0.0">
                  <c:v>72.599999999999994</c:v>
                </c:pt>
                <c:pt idx="8" formatCode="0.0">
                  <c:v>72.599999999999994</c:v>
                </c:pt>
                <c:pt idx="9" formatCode="0.0">
                  <c:v>72.599999999999994</c:v>
                </c:pt>
                <c:pt idx="10" formatCode="0.0">
                  <c:v>72.599999999999994</c:v>
                </c:pt>
                <c:pt idx="11" formatCode="0.0">
                  <c:v>72.599999999999994</c:v>
                </c:pt>
                <c:pt idx="12" formatCode="0.0">
                  <c:v>72.599999999999994</c:v>
                </c:pt>
              </c:numCache>
            </c:numRef>
          </c:val>
          <c:smooth val="0"/>
          <c:extLst>
            <c:ext xmlns:c16="http://schemas.microsoft.com/office/drawing/2014/chart" uri="{C3380CC4-5D6E-409C-BE32-E72D297353CC}">
              <c16:uniqueId val="{00000005-037B-4654-8760-F90022369E63}"/>
            </c:ext>
          </c:extLst>
        </c:ser>
        <c:ser>
          <c:idx val="6"/>
          <c:order val="5"/>
          <c:tx>
            <c:strRef>
              <c:f>Sheet1!$G$1</c:f>
              <c:strCache>
                <c:ptCount val="1"/>
                <c:pt idx="0">
                  <c:v>target3</c:v>
                </c:pt>
              </c:strCache>
            </c:strRef>
          </c:tx>
          <c:spPr>
            <a:ln w="25400">
              <a:solidFill>
                <a:schemeClr val="tx1"/>
              </a:solidFill>
              <a:prstDash val="dash"/>
            </a:ln>
            <a:effectLst/>
          </c:spPr>
          <c:marker>
            <c:symbol val="none"/>
          </c:marker>
          <c:cat>
            <c:strRef>
              <c:f>Sheet1!$A$2:$A$14</c:f>
              <c:strCach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strCache>
            </c:strRef>
          </c:cat>
          <c:val>
            <c:numRef>
              <c:f>Sheet1!$G$2:$G$14</c:f>
              <c:numCache>
                <c:formatCode>General</c:formatCode>
                <c:ptCount val="13"/>
                <c:pt idx="4" formatCode="0.0">
                  <c:v>55</c:v>
                </c:pt>
                <c:pt idx="5" formatCode="0.0">
                  <c:v>55</c:v>
                </c:pt>
                <c:pt idx="6" formatCode="0.0">
                  <c:v>55</c:v>
                </c:pt>
                <c:pt idx="7" formatCode="0.0">
                  <c:v>55</c:v>
                </c:pt>
                <c:pt idx="8" formatCode="0.0">
                  <c:v>55</c:v>
                </c:pt>
                <c:pt idx="9" formatCode="0.0">
                  <c:v>55</c:v>
                </c:pt>
                <c:pt idx="10" formatCode="0.0">
                  <c:v>55</c:v>
                </c:pt>
                <c:pt idx="11" formatCode="0.0">
                  <c:v>55</c:v>
                </c:pt>
                <c:pt idx="12" formatCode="0.0">
                  <c:v>55</c:v>
                </c:pt>
              </c:numCache>
            </c:numRef>
          </c:val>
          <c:smooth val="0"/>
          <c:extLst>
            <c:ext xmlns:c16="http://schemas.microsoft.com/office/drawing/2014/chart" uri="{C3380CC4-5D6E-409C-BE32-E72D297353CC}">
              <c16:uniqueId val="{00000006-037B-4654-8760-F90022369E63}"/>
            </c:ext>
          </c:extLst>
        </c:ser>
        <c:dLbls>
          <c:showLegendKey val="0"/>
          <c:showVal val="0"/>
          <c:showCatName val="0"/>
          <c:showSerName val="0"/>
          <c:showPercent val="0"/>
          <c:showBubbleSize val="0"/>
        </c:dLbls>
        <c:smooth val="0"/>
        <c:axId val="247748480"/>
        <c:axId val="247750016"/>
      </c:lineChart>
      <c:catAx>
        <c:axId val="247748480"/>
        <c:scaling>
          <c:orientation val="minMax"/>
        </c:scaling>
        <c:delete val="0"/>
        <c:axPos val="b"/>
        <c:numFmt formatCode="General" sourceLinked="1"/>
        <c:majorTickMark val="none"/>
        <c:minorTickMark val="in"/>
        <c:tickLblPos val="nextTo"/>
        <c:txPr>
          <a:bodyPr anchor="t" anchorCtr="0"/>
          <a:lstStyle/>
          <a:p>
            <a:pPr>
              <a:defRPr sz="1600">
                <a:solidFill>
                  <a:schemeClr val="tx1"/>
                </a:solidFill>
                <a:latin typeface="Tahoma" pitchFamily="34" charset="0"/>
                <a:cs typeface="Tahoma" pitchFamily="34" charset="0"/>
              </a:defRPr>
            </a:pPr>
            <a:endParaRPr lang="en-US"/>
          </a:p>
        </c:txPr>
        <c:crossAx val="247750016"/>
        <c:crosses val="autoZero"/>
        <c:auto val="1"/>
        <c:lblAlgn val="ctr"/>
        <c:lblOffset val="0"/>
        <c:noMultiLvlLbl val="0"/>
      </c:catAx>
      <c:valAx>
        <c:axId val="247750016"/>
        <c:scaling>
          <c:orientation val="minMax"/>
          <c:max val="100"/>
        </c:scaling>
        <c:delete val="0"/>
        <c:axPos val="l"/>
        <c:majorGridlines>
          <c:spPr>
            <a:ln>
              <a:solidFill>
                <a:schemeClr val="bg1">
                  <a:lumMod val="85000"/>
                </a:schemeClr>
              </a:solidFill>
              <a:prstDash val="dash"/>
            </a:ln>
          </c:spPr>
        </c:majorGridlines>
        <c:numFmt formatCode="0" sourceLinked="0"/>
        <c:majorTickMark val="in"/>
        <c:minorTickMark val="none"/>
        <c:tickLblPos val="nextTo"/>
        <c:txPr>
          <a:bodyPr/>
          <a:lstStyle/>
          <a:p>
            <a:pPr>
              <a:defRPr sz="1600">
                <a:solidFill>
                  <a:schemeClr val="tx1"/>
                </a:solidFill>
                <a:latin typeface="Tahoma" pitchFamily="34" charset="0"/>
                <a:cs typeface="Tahoma" pitchFamily="34" charset="0"/>
              </a:defRPr>
            </a:pPr>
            <a:endParaRPr lang="en-US"/>
          </a:p>
        </c:txPr>
        <c:crossAx val="247748480"/>
        <c:crosses val="autoZero"/>
        <c:crossBetween val="between"/>
        <c:majorUnit val="20"/>
        <c:minorUnit val="5"/>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42635930954313"/>
          <c:y val="0.17987692260864932"/>
          <c:w val="0.85409252669039137"/>
          <c:h val="0.79203539823008839"/>
        </c:manualLayout>
      </c:layout>
      <c:barChart>
        <c:barDir val="col"/>
        <c:grouping val="clustered"/>
        <c:varyColors val="0"/>
        <c:ser>
          <c:idx val="0"/>
          <c:order val="0"/>
          <c:tx>
            <c:strRef>
              <c:f>Sheet1!$B$1</c:f>
              <c:strCache>
                <c:ptCount val="1"/>
                <c:pt idx="0">
                  <c:v>Estimate</c:v>
                </c:pt>
              </c:strCache>
            </c:strRef>
          </c:tx>
          <c:spPr>
            <a:solidFill>
              <a:schemeClr val="accent6">
                <a:lumMod val="20000"/>
                <a:lumOff val="80000"/>
              </a:schemeClr>
            </a:solidFill>
            <a:ln>
              <a:solidFill>
                <a:schemeClr val="tx1"/>
              </a:solidFill>
            </a:ln>
          </c:spPr>
          <c:invertIfNegative val="0"/>
          <c:dPt>
            <c:idx val="2"/>
            <c:invertIfNegative val="0"/>
            <c:bubble3D val="0"/>
            <c:extLst>
              <c:ext xmlns:c16="http://schemas.microsoft.com/office/drawing/2014/chart" uri="{C3380CC4-5D6E-409C-BE32-E72D297353CC}">
                <c16:uniqueId val="{00000000-C3BF-466A-AAF2-D8131C40A313}"/>
              </c:ext>
            </c:extLst>
          </c:dPt>
          <c:dPt>
            <c:idx val="3"/>
            <c:invertIfNegative val="0"/>
            <c:bubble3D val="0"/>
            <c:spPr>
              <a:solidFill>
                <a:schemeClr val="accent6"/>
              </a:solidFill>
              <a:ln>
                <a:solidFill>
                  <a:schemeClr val="tx1"/>
                </a:solidFill>
              </a:ln>
            </c:spPr>
            <c:extLst>
              <c:ext xmlns:c16="http://schemas.microsoft.com/office/drawing/2014/chart" uri="{C3380CC4-5D6E-409C-BE32-E72D297353CC}">
                <c16:uniqueId val="{00000001-28A8-4179-A828-BD58747D2A93}"/>
              </c:ext>
            </c:extLst>
          </c:dPt>
          <c:dPt>
            <c:idx val="5"/>
            <c:invertIfNegative val="0"/>
            <c:bubble3D val="0"/>
            <c:extLst>
              <c:ext xmlns:c16="http://schemas.microsoft.com/office/drawing/2014/chart" uri="{C3380CC4-5D6E-409C-BE32-E72D297353CC}">
                <c16:uniqueId val="{00000000-E02B-4441-85BB-1C285C6FA0A8}"/>
              </c:ext>
            </c:extLst>
          </c:dPt>
          <c:dPt>
            <c:idx val="6"/>
            <c:invertIfNegative val="0"/>
            <c:bubble3D val="0"/>
            <c:spPr>
              <a:solidFill>
                <a:schemeClr val="accent6"/>
              </a:solidFill>
              <a:ln>
                <a:solidFill>
                  <a:schemeClr val="tx1"/>
                </a:solidFill>
              </a:ln>
            </c:spPr>
            <c:extLst>
              <c:ext xmlns:c16="http://schemas.microsoft.com/office/drawing/2014/chart" uri="{C3380CC4-5D6E-409C-BE32-E72D297353CC}">
                <c16:uniqueId val="{00000001-E02B-4441-85BB-1C285C6FA0A8}"/>
              </c:ext>
            </c:extLst>
          </c:dPt>
          <c:dPt>
            <c:idx val="7"/>
            <c:invertIfNegative val="0"/>
            <c:bubble3D val="0"/>
            <c:extLst>
              <c:ext xmlns:c16="http://schemas.microsoft.com/office/drawing/2014/chart" uri="{C3380CC4-5D6E-409C-BE32-E72D297353CC}">
                <c16:uniqueId val="{00000001-C3BF-466A-AAF2-D8131C40A313}"/>
              </c:ext>
            </c:extLst>
          </c:dPt>
          <c:dPt>
            <c:idx val="8"/>
            <c:invertIfNegative val="0"/>
            <c:bubble3D val="0"/>
            <c:extLst>
              <c:ext xmlns:c16="http://schemas.microsoft.com/office/drawing/2014/chart" uri="{C3380CC4-5D6E-409C-BE32-E72D297353CC}">
                <c16:uniqueId val="{00000003-28A8-4179-A828-BD58747D2A93}"/>
              </c:ext>
            </c:extLst>
          </c:dPt>
          <c:dPt>
            <c:idx val="9"/>
            <c:invertIfNegative val="0"/>
            <c:bubble3D val="0"/>
            <c:spPr>
              <a:solidFill>
                <a:schemeClr val="accent6"/>
              </a:solidFill>
              <a:ln>
                <a:solidFill>
                  <a:schemeClr val="tx1"/>
                </a:solidFill>
              </a:ln>
            </c:spPr>
            <c:extLst>
              <c:ext xmlns:c16="http://schemas.microsoft.com/office/drawing/2014/chart" uri="{C3380CC4-5D6E-409C-BE32-E72D297353CC}">
                <c16:uniqueId val="{00000002-E02B-4441-85BB-1C285C6FA0A8}"/>
              </c:ext>
            </c:extLst>
          </c:dPt>
          <c:dPt>
            <c:idx val="12"/>
            <c:invertIfNegative val="0"/>
            <c:bubble3D val="0"/>
            <c:extLst>
              <c:ext xmlns:c16="http://schemas.microsoft.com/office/drawing/2014/chart" uri="{C3380CC4-5D6E-409C-BE32-E72D297353CC}">
                <c16:uniqueId val="{00000002-C3BF-466A-AAF2-D8131C40A313}"/>
              </c:ext>
            </c:extLst>
          </c:dPt>
          <c:dPt>
            <c:idx val="13"/>
            <c:invertIfNegative val="0"/>
            <c:bubble3D val="0"/>
            <c:extLst>
              <c:ext xmlns:c16="http://schemas.microsoft.com/office/drawing/2014/chart" uri="{C3380CC4-5D6E-409C-BE32-E72D297353CC}">
                <c16:uniqueId val="{00000005-28A8-4179-A828-BD58747D2A93}"/>
              </c:ext>
            </c:extLst>
          </c:dPt>
          <c:dPt>
            <c:idx val="14"/>
            <c:invertIfNegative val="0"/>
            <c:bubble3D val="0"/>
            <c:spPr>
              <a:solidFill>
                <a:schemeClr val="accent6"/>
              </a:solidFill>
              <a:ln>
                <a:solidFill>
                  <a:schemeClr val="tx1"/>
                </a:solidFill>
              </a:ln>
            </c:spPr>
            <c:extLst>
              <c:ext xmlns:c16="http://schemas.microsoft.com/office/drawing/2014/chart" uri="{C3380CC4-5D6E-409C-BE32-E72D297353CC}">
                <c16:uniqueId val="{00000003-E02B-4441-85BB-1C285C6FA0A8}"/>
              </c:ext>
            </c:extLst>
          </c:dPt>
          <c:dPt>
            <c:idx val="16"/>
            <c:invertIfNegative val="0"/>
            <c:bubble3D val="0"/>
            <c:extLst>
              <c:ext xmlns:c16="http://schemas.microsoft.com/office/drawing/2014/chart" uri="{C3380CC4-5D6E-409C-BE32-E72D297353CC}">
                <c16:uniqueId val="{00000004-E02B-4441-85BB-1C285C6FA0A8}"/>
              </c:ext>
            </c:extLst>
          </c:dPt>
          <c:dPt>
            <c:idx val="17"/>
            <c:invertIfNegative val="0"/>
            <c:bubble3D val="0"/>
            <c:spPr>
              <a:solidFill>
                <a:schemeClr val="accent6"/>
              </a:solidFill>
              <a:ln>
                <a:solidFill>
                  <a:schemeClr val="tx1"/>
                </a:solidFill>
              </a:ln>
            </c:spPr>
            <c:extLst>
              <c:ext xmlns:c16="http://schemas.microsoft.com/office/drawing/2014/chart" uri="{C3380CC4-5D6E-409C-BE32-E72D297353CC}">
                <c16:uniqueId val="{00000003-C3BF-466A-AAF2-D8131C40A313}"/>
              </c:ext>
            </c:extLst>
          </c:dPt>
          <c:dPt>
            <c:idx val="18"/>
            <c:invertIfNegative val="0"/>
            <c:bubble3D val="0"/>
            <c:extLst>
              <c:ext xmlns:c16="http://schemas.microsoft.com/office/drawing/2014/chart" uri="{C3380CC4-5D6E-409C-BE32-E72D297353CC}">
                <c16:uniqueId val="{00000007-28A8-4179-A828-BD58747D2A93}"/>
              </c:ext>
            </c:extLst>
          </c:dPt>
          <c:dPt>
            <c:idx val="19"/>
            <c:invertIfNegative val="0"/>
            <c:bubble3D val="0"/>
            <c:extLst>
              <c:ext xmlns:c16="http://schemas.microsoft.com/office/drawing/2014/chart" uri="{C3380CC4-5D6E-409C-BE32-E72D297353CC}">
                <c16:uniqueId val="{00000005-E02B-4441-85BB-1C285C6FA0A8}"/>
              </c:ext>
            </c:extLst>
          </c:dPt>
          <c:dPt>
            <c:idx val="20"/>
            <c:invertIfNegative val="0"/>
            <c:bubble3D val="0"/>
            <c:spPr>
              <a:solidFill>
                <a:schemeClr val="accent6"/>
              </a:solidFill>
              <a:ln>
                <a:solidFill>
                  <a:schemeClr val="tx1"/>
                </a:solidFill>
              </a:ln>
            </c:spPr>
            <c:extLst>
              <c:ext xmlns:c16="http://schemas.microsoft.com/office/drawing/2014/chart" uri="{C3380CC4-5D6E-409C-BE32-E72D297353CC}">
                <c16:uniqueId val="{00000006-E02B-4441-85BB-1C285C6FA0A8}"/>
              </c:ext>
            </c:extLst>
          </c:dPt>
          <c:errBars>
            <c:errBarType val="both"/>
            <c:errValType val="cust"/>
            <c:noEndCap val="0"/>
            <c:plus>
              <c:numRef>
                <c:f>Sheet1!$G$2:$G$23</c:f>
                <c:numCache>
                  <c:formatCode>General</c:formatCode>
                  <c:ptCount val="22"/>
                  <c:pt idx="2">
                    <c:v>9.3335199999999983</c:v>
                  </c:pt>
                  <c:pt idx="3">
                    <c:v>9.5843999999999987</c:v>
                  </c:pt>
                  <c:pt idx="5">
                    <c:v>10.834879999999998</c:v>
                  </c:pt>
                  <c:pt idx="6">
                    <c:v>13.5632</c:v>
                  </c:pt>
                  <c:pt idx="7">
                    <c:v>0</c:v>
                  </c:pt>
                  <c:pt idx="8">
                    <c:v>13.780759999999999</c:v>
                  </c:pt>
                  <c:pt idx="9">
                    <c:v>11.936399999999999</c:v>
                  </c:pt>
                  <c:pt idx="12">
                    <c:v>0</c:v>
                  </c:pt>
                  <c:pt idx="13">
                    <c:v>14.14728</c:v>
                  </c:pt>
                  <c:pt idx="14">
                    <c:v>16.209199999999999</c:v>
                  </c:pt>
                  <c:pt idx="16">
                    <c:v>14.32564</c:v>
                  </c:pt>
                  <c:pt idx="17">
                    <c:v>9.3884000000000007</c:v>
                  </c:pt>
                  <c:pt idx="19">
                    <c:v>13.45736</c:v>
                  </c:pt>
                  <c:pt idx="20">
                    <c:v>13.4064</c:v>
                  </c:pt>
                </c:numCache>
              </c:numRef>
            </c:plus>
            <c:minus>
              <c:numRef>
                <c:f>Sheet1!$G$2:$G$23</c:f>
                <c:numCache>
                  <c:formatCode>General</c:formatCode>
                  <c:ptCount val="22"/>
                  <c:pt idx="2">
                    <c:v>9.3335199999999983</c:v>
                  </c:pt>
                  <c:pt idx="3">
                    <c:v>9.5843999999999987</c:v>
                  </c:pt>
                  <c:pt idx="5">
                    <c:v>10.834879999999998</c:v>
                  </c:pt>
                  <c:pt idx="6">
                    <c:v>13.5632</c:v>
                  </c:pt>
                  <c:pt idx="7">
                    <c:v>0</c:v>
                  </c:pt>
                  <c:pt idx="8">
                    <c:v>13.780759999999999</c:v>
                  </c:pt>
                  <c:pt idx="9">
                    <c:v>11.936399999999999</c:v>
                  </c:pt>
                  <c:pt idx="12">
                    <c:v>0</c:v>
                  </c:pt>
                  <c:pt idx="13">
                    <c:v>14.14728</c:v>
                  </c:pt>
                  <c:pt idx="14">
                    <c:v>16.209199999999999</c:v>
                  </c:pt>
                  <c:pt idx="16">
                    <c:v>14.32564</c:v>
                  </c:pt>
                  <c:pt idx="17">
                    <c:v>9.3884000000000007</c:v>
                  </c:pt>
                  <c:pt idx="19">
                    <c:v>13.45736</c:v>
                  </c:pt>
                  <c:pt idx="20">
                    <c:v>13.4064</c:v>
                  </c:pt>
                </c:numCache>
              </c:numRef>
            </c:minus>
          </c:errBars>
          <c:val>
            <c:numRef>
              <c:f>Sheet1!$B$2:$B$23</c:f>
              <c:numCache>
                <c:formatCode>General</c:formatCode>
                <c:ptCount val="22"/>
                <c:pt idx="2" formatCode="0.0">
                  <c:v>30.2</c:v>
                </c:pt>
                <c:pt idx="3" formatCode="0.0">
                  <c:v>31.2</c:v>
                </c:pt>
                <c:pt idx="5" formatCode="0.0">
                  <c:v>29.5</c:v>
                </c:pt>
                <c:pt idx="6" formatCode="0.0">
                  <c:v>35.1</c:v>
                </c:pt>
                <c:pt idx="8" formatCode="0.0">
                  <c:v>31.2</c:v>
                </c:pt>
                <c:pt idx="9" formatCode="0.0">
                  <c:v>25.5</c:v>
                </c:pt>
                <c:pt idx="13" formatCode="0.0">
                  <c:v>25.9</c:v>
                </c:pt>
                <c:pt idx="14" formatCode="0.0">
                  <c:v>32.6</c:v>
                </c:pt>
                <c:pt idx="16" formatCode="0.0">
                  <c:v>33.700000000000003</c:v>
                </c:pt>
                <c:pt idx="17" formatCode="0.0">
                  <c:v>24.1</c:v>
                </c:pt>
                <c:pt idx="19" formatCode="0.0">
                  <c:v>37.1</c:v>
                </c:pt>
                <c:pt idx="20" formatCode="0.0">
                  <c:v>35.6</c:v>
                </c:pt>
              </c:numCache>
            </c:numRef>
          </c:val>
          <c:extLst>
            <c:ext xmlns:c16="http://schemas.microsoft.com/office/drawing/2014/chart" uri="{C3380CC4-5D6E-409C-BE32-E72D297353CC}">
              <c16:uniqueId val="{00000008-28A8-4179-A828-BD58747D2A93}"/>
            </c:ext>
          </c:extLst>
        </c:ser>
        <c:dLbls>
          <c:showLegendKey val="0"/>
          <c:showVal val="0"/>
          <c:showCatName val="0"/>
          <c:showSerName val="0"/>
          <c:showPercent val="0"/>
          <c:showBubbleSize val="0"/>
        </c:dLbls>
        <c:gapWidth val="0"/>
        <c:overlap val="-4"/>
        <c:axId val="123214200"/>
        <c:axId val="240315232"/>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LCI</c:v>
                      </c:pt>
                    </c:strCache>
                  </c:strRef>
                </c:tx>
                <c:invertIfNegative val="0"/>
                <c:val>
                  <c:numRef>
                    <c:extLst>
                      <c:ext uri="{02D57815-91ED-43cb-92C2-25804820EDAC}">
                        <c15:formulaRef>
                          <c15:sqref>Sheet1!$C$2:$C$23</c15:sqref>
                        </c15:formulaRef>
                      </c:ext>
                    </c:extLst>
                    <c:numCache>
                      <c:formatCode>General</c:formatCode>
                      <c:ptCount val="22"/>
                    </c:numCache>
                  </c:numRef>
                </c:val>
                <c:extLst>
                  <c:ext xmlns:c16="http://schemas.microsoft.com/office/drawing/2014/chart" uri="{C3380CC4-5D6E-409C-BE32-E72D297353CC}">
                    <c16:uniqueId val="{0000000A-28A8-4179-A828-BD58747D2A9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UCI</c:v>
                      </c:pt>
                    </c:strCache>
                  </c:strRef>
                </c:tx>
                <c:invertIfNegative val="0"/>
                <c:val>
                  <c:numRef>
                    <c:extLst xmlns:c15="http://schemas.microsoft.com/office/drawing/2012/chart">
                      <c:ext xmlns:c15="http://schemas.microsoft.com/office/drawing/2012/chart" uri="{02D57815-91ED-43cb-92C2-25804820EDAC}">
                        <c15:formulaRef>
                          <c15:sqref>Sheet1!$D$2:$D$23</c15:sqref>
                        </c15:formulaRef>
                      </c:ext>
                    </c:extLst>
                    <c:numCache>
                      <c:formatCode>General</c:formatCode>
                      <c:ptCount val="22"/>
                    </c:numCache>
                  </c:numRef>
                </c:val>
                <c:extLst xmlns:c15="http://schemas.microsoft.com/office/drawing/2012/chart">
                  <c:ext xmlns:c16="http://schemas.microsoft.com/office/drawing/2014/chart" uri="{C3380CC4-5D6E-409C-BE32-E72D297353CC}">
                    <c16:uniqueId val="{0000000B-28A8-4179-A828-BD58747D2A93}"/>
                  </c:ext>
                </c:extLst>
              </c15:ser>
            </c15:filteredBarSeries>
          </c:ext>
        </c:extLst>
      </c:barChart>
      <c:lineChart>
        <c:grouping val="standard"/>
        <c:varyColors val="0"/>
        <c:ser>
          <c:idx val="3"/>
          <c:order val="3"/>
          <c:tx>
            <c:strRef>
              <c:f>Sheet1!$E$1</c:f>
              <c:strCache>
                <c:ptCount val="1"/>
                <c:pt idx="0">
                  <c:v>Target</c:v>
                </c:pt>
              </c:strCache>
            </c:strRef>
          </c:tx>
          <c:spPr>
            <a:ln w="34925" cap="flat">
              <a:solidFill>
                <a:schemeClr val="tx1"/>
              </a:solidFill>
              <a:prstDash val="dash"/>
            </a:ln>
          </c:spPr>
          <c:marker>
            <c:symbol val="none"/>
          </c:marker>
          <c:val>
            <c:numRef>
              <c:f>Sheet1!$E$2:$E$23</c:f>
              <c:numCache>
                <c:formatCode>General</c:formatCode>
                <c:ptCount val="22"/>
                <c:pt idx="1">
                  <c:v>33.200000000000003</c:v>
                </c:pt>
                <c:pt idx="2">
                  <c:v>33.200000000000003</c:v>
                </c:pt>
                <c:pt idx="3">
                  <c:v>33.200000000000003</c:v>
                </c:pt>
                <c:pt idx="4">
                  <c:v>33.200000000000003</c:v>
                </c:pt>
                <c:pt idx="5">
                  <c:v>33.200000000000003</c:v>
                </c:pt>
                <c:pt idx="6">
                  <c:v>33.200000000000003</c:v>
                </c:pt>
                <c:pt idx="7">
                  <c:v>33.200000000000003</c:v>
                </c:pt>
                <c:pt idx="8">
                  <c:v>33.200000000000003</c:v>
                </c:pt>
                <c:pt idx="9">
                  <c:v>33.200000000000003</c:v>
                </c:pt>
                <c:pt idx="10">
                  <c:v>33.200000000000003</c:v>
                </c:pt>
              </c:numCache>
            </c:numRef>
          </c:val>
          <c:smooth val="0"/>
          <c:extLst>
            <c:ext xmlns:c16="http://schemas.microsoft.com/office/drawing/2014/chart" uri="{C3380CC4-5D6E-409C-BE32-E72D297353CC}">
              <c16:uniqueId val="{00000009-28A8-4179-A828-BD58747D2A93}"/>
            </c:ext>
          </c:extLst>
        </c:ser>
        <c:dLbls>
          <c:showLegendKey val="0"/>
          <c:showVal val="0"/>
          <c:showCatName val="0"/>
          <c:showSerName val="0"/>
          <c:showPercent val="0"/>
          <c:showBubbleSize val="0"/>
        </c:dLbls>
        <c:marker val="1"/>
        <c:smooth val="0"/>
        <c:axId val="123214200"/>
        <c:axId val="240315232"/>
      </c:lineChart>
      <c:catAx>
        <c:axId val="123214200"/>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40315232"/>
        <c:crossesAt val="0"/>
        <c:auto val="1"/>
        <c:lblAlgn val="ctr"/>
        <c:lblOffset val="100"/>
        <c:tickLblSkip val="1"/>
        <c:tickMarkSkip val="1"/>
        <c:noMultiLvlLbl val="0"/>
      </c:catAx>
      <c:valAx>
        <c:axId val="240315232"/>
        <c:scaling>
          <c:orientation val="minMax"/>
          <c:max val="60"/>
          <c:min val="0"/>
        </c:scaling>
        <c:delete val="0"/>
        <c:axPos val="l"/>
        <c:majorGridlines>
          <c:spPr>
            <a:ln>
              <a:solidFill>
                <a:schemeClr val="bg1">
                  <a:lumMod val="85000"/>
                </a:schemeClr>
              </a:solidFill>
              <a:prstDash val="sysDash"/>
            </a:ln>
          </c:spPr>
        </c:majorGridlines>
        <c:numFmt formatCode="0" sourceLinked="0"/>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23214200"/>
        <c:crosses val="autoZero"/>
        <c:crossBetween val="between"/>
        <c:majorUnit val="10"/>
        <c:minorUnit val="5"/>
      </c:valAx>
      <c:spPr>
        <a:noFill/>
        <a:ln w="22782">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88235921729298"/>
          <c:y val="0"/>
          <c:w val="0.66329897787166847"/>
          <c:h val="0.8725856855503820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extLst>
              <c:ext xmlns:c16="http://schemas.microsoft.com/office/drawing/2014/chart" uri="{C3380CC4-5D6E-409C-BE32-E72D297353CC}">
                <c16:uniqueId val="{00000000-F772-4A3B-A0E3-D3C1189D9AB0}"/>
              </c:ext>
            </c:extLst>
          </c:dPt>
          <c:dPt>
            <c:idx val="1"/>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2-F772-4A3B-A0E3-D3C1189D9AB0}"/>
              </c:ext>
            </c:extLst>
          </c:dPt>
          <c:dPt>
            <c:idx val="2"/>
            <c:invertIfNegative val="0"/>
            <c:bubble3D val="0"/>
            <c:spPr>
              <a:solidFill>
                <a:schemeClr val="bg2">
                  <a:lumMod val="85000"/>
                </a:schemeClr>
              </a:solidFill>
              <a:ln>
                <a:solidFill>
                  <a:schemeClr val="tx1"/>
                </a:solidFill>
              </a:ln>
            </c:spPr>
            <c:extLst>
              <c:ext xmlns:c16="http://schemas.microsoft.com/office/drawing/2014/chart" uri="{C3380CC4-5D6E-409C-BE32-E72D297353CC}">
                <c16:uniqueId val="{00000003-F772-4A3B-A0E3-D3C1189D9AB0}"/>
              </c:ext>
            </c:extLst>
          </c:dPt>
          <c:dPt>
            <c:idx val="3"/>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5-F772-4A3B-A0E3-D3C1189D9AB0}"/>
              </c:ext>
            </c:extLst>
          </c:dPt>
          <c:dPt>
            <c:idx val="4"/>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7-F772-4A3B-A0E3-D3C1189D9AB0}"/>
              </c:ext>
            </c:extLst>
          </c:dPt>
          <c:dPt>
            <c:idx val="5"/>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27-8E42-4E7B-BFE3-63766B23466D}"/>
              </c:ext>
            </c:extLst>
          </c:dPt>
          <c:dPt>
            <c:idx val="6"/>
            <c:invertIfNegative val="0"/>
            <c:bubble3D val="0"/>
            <c:spPr>
              <a:solidFill>
                <a:srgbClr val="403152"/>
              </a:solidFill>
              <a:ln>
                <a:solidFill>
                  <a:schemeClr val="tx2">
                    <a:lumMod val="75000"/>
                  </a:schemeClr>
                </a:solidFill>
              </a:ln>
            </c:spPr>
            <c:extLst>
              <c:ext xmlns:c16="http://schemas.microsoft.com/office/drawing/2014/chart" uri="{C3380CC4-5D6E-409C-BE32-E72D297353CC}">
                <c16:uniqueId val="{00000009-F772-4A3B-A0E3-D3C1189D9AB0}"/>
              </c:ext>
            </c:extLst>
          </c:dPt>
          <c:dPt>
            <c:idx val="7"/>
            <c:invertIfNegative val="0"/>
            <c:bubble3D val="0"/>
            <c:spPr>
              <a:solidFill>
                <a:srgbClr val="CCC1DA"/>
              </a:solidFill>
              <a:ln>
                <a:solidFill>
                  <a:schemeClr val="tx1"/>
                </a:solidFill>
              </a:ln>
            </c:spPr>
            <c:extLst>
              <c:ext xmlns:c16="http://schemas.microsoft.com/office/drawing/2014/chart" uri="{C3380CC4-5D6E-409C-BE32-E72D297353CC}">
                <c16:uniqueId val="{0000000B-F772-4A3B-A0E3-D3C1189D9AB0}"/>
              </c:ext>
            </c:extLst>
          </c:dPt>
          <c:dPt>
            <c:idx val="8"/>
            <c:invertIfNegative val="0"/>
            <c:bubble3D val="0"/>
            <c:spPr>
              <a:solidFill>
                <a:srgbClr val="E6E0EC"/>
              </a:solidFill>
              <a:ln>
                <a:solidFill>
                  <a:schemeClr val="tx1"/>
                </a:solidFill>
              </a:ln>
            </c:spPr>
            <c:extLst>
              <c:ext xmlns:c16="http://schemas.microsoft.com/office/drawing/2014/chart" uri="{C3380CC4-5D6E-409C-BE32-E72D297353CC}">
                <c16:uniqueId val="{0000000D-F772-4A3B-A0E3-D3C1189D9AB0}"/>
              </c:ext>
            </c:extLst>
          </c:dPt>
          <c:dPt>
            <c:idx val="9"/>
            <c:invertIfNegative val="0"/>
            <c:bubble3D val="0"/>
            <c:spPr>
              <a:solidFill>
                <a:srgbClr val="7030A0"/>
              </a:solidFill>
              <a:ln>
                <a:solidFill>
                  <a:schemeClr val="tx1"/>
                </a:solidFill>
              </a:ln>
            </c:spPr>
            <c:extLst>
              <c:ext xmlns:c16="http://schemas.microsoft.com/office/drawing/2014/chart" uri="{C3380CC4-5D6E-409C-BE32-E72D297353CC}">
                <c16:uniqueId val="{0000000F-F772-4A3B-A0E3-D3C1189D9AB0}"/>
              </c:ext>
            </c:extLst>
          </c:dPt>
          <c:dPt>
            <c:idx val="10"/>
            <c:invertIfNegative val="0"/>
            <c:bubble3D val="0"/>
            <c:spPr>
              <a:solidFill>
                <a:srgbClr val="7030A0"/>
              </a:solidFill>
              <a:ln>
                <a:solidFill>
                  <a:schemeClr val="tx1"/>
                </a:solidFill>
              </a:ln>
            </c:spPr>
            <c:extLst>
              <c:ext xmlns:c16="http://schemas.microsoft.com/office/drawing/2014/chart" uri="{C3380CC4-5D6E-409C-BE32-E72D297353CC}">
                <c16:uniqueId val="{00000011-F772-4A3B-A0E3-D3C1189D9AB0}"/>
              </c:ext>
            </c:extLst>
          </c:dPt>
          <c:dPt>
            <c:idx val="11"/>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12-F772-4A3B-A0E3-D3C1189D9AB0}"/>
              </c:ext>
            </c:extLst>
          </c:dPt>
          <c:dPt>
            <c:idx val="12"/>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14-F772-4A3B-A0E3-D3C1189D9AB0}"/>
              </c:ext>
            </c:extLst>
          </c:dPt>
          <c:dPt>
            <c:idx val="13"/>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16-F772-4A3B-A0E3-D3C1189D9AB0}"/>
              </c:ext>
            </c:extLst>
          </c:dPt>
          <c:dPt>
            <c:idx val="14"/>
            <c:invertIfNegative val="0"/>
            <c:bubble3D val="0"/>
            <c:spPr>
              <a:solidFill>
                <a:schemeClr val="accent3">
                  <a:lumMod val="60000"/>
                  <a:lumOff val="40000"/>
                </a:schemeClr>
              </a:solidFill>
              <a:ln>
                <a:solidFill>
                  <a:schemeClr val="tx1"/>
                </a:solidFill>
              </a:ln>
            </c:spPr>
            <c:extLst>
              <c:ext xmlns:c16="http://schemas.microsoft.com/office/drawing/2014/chart" uri="{C3380CC4-5D6E-409C-BE32-E72D297353CC}">
                <c16:uniqueId val="{00000018-F772-4A3B-A0E3-D3C1189D9AB0}"/>
              </c:ext>
            </c:extLst>
          </c:dPt>
          <c:dPt>
            <c:idx val="15"/>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1A-F772-4A3B-A0E3-D3C1189D9AB0}"/>
              </c:ext>
            </c:extLst>
          </c:dPt>
          <c:dPt>
            <c:idx val="16"/>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1C-F772-4A3B-A0E3-D3C1189D9AB0}"/>
              </c:ext>
            </c:extLst>
          </c:dPt>
          <c:dPt>
            <c:idx val="17"/>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1E-F772-4A3B-A0E3-D3C1189D9AB0}"/>
              </c:ext>
            </c:extLst>
          </c:dPt>
          <c:dPt>
            <c:idx val="18"/>
            <c:invertIfNegative val="0"/>
            <c:bubble3D val="0"/>
            <c:spPr>
              <a:solidFill>
                <a:srgbClr val="00B0F0"/>
              </a:solidFill>
              <a:ln>
                <a:solidFill>
                  <a:schemeClr val="tx1"/>
                </a:solidFill>
              </a:ln>
            </c:spPr>
            <c:extLst>
              <c:ext xmlns:c16="http://schemas.microsoft.com/office/drawing/2014/chart" uri="{C3380CC4-5D6E-409C-BE32-E72D297353CC}">
                <c16:uniqueId val="{00000020-F772-4A3B-A0E3-D3C1189D9AB0}"/>
              </c:ext>
            </c:extLst>
          </c:dPt>
          <c:dPt>
            <c:idx val="19"/>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00-234B-45FB-82A3-DF952B5E5BC3}"/>
              </c:ext>
            </c:extLst>
          </c:dPt>
          <c:dPt>
            <c:idx val="20"/>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26-8E42-4E7B-BFE3-63766B23466D}"/>
              </c:ext>
            </c:extLst>
          </c:dPt>
          <c:errBars>
            <c:errBarType val="both"/>
            <c:errValType val="cust"/>
            <c:noEndCap val="0"/>
            <c:plus>
              <c:numRef>
                <c:f>Sheet1!$D$2:$D$19</c:f>
                <c:numCache>
                  <c:formatCode>General</c:formatCode>
                  <c:ptCount val="18"/>
                  <c:pt idx="1">
                    <c:v>1.45824</c:v>
                  </c:pt>
                  <c:pt idx="2">
                    <c:v>1.31124</c:v>
                  </c:pt>
                  <c:pt idx="4">
                    <c:v>1.6267999999999998</c:v>
                  </c:pt>
                  <c:pt idx="5">
                    <c:v>2.0815200000000003</c:v>
                  </c:pt>
                  <c:pt idx="7">
                    <c:v>2.8517999999999999</c:v>
                  </c:pt>
                  <c:pt idx="8">
                    <c:v>2.8517999999999999</c:v>
                  </c:pt>
                  <c:pt idx="9">
                    <c:v>1.74048</c:v>
                  </c:pt>
                  <c:pt idx="11">
                    <c:v>3.82592</c:v>
                  </c:pt>
                  <c:pt idx="12">
                    <c:v>3.0693600000000001</c:v>
                  </c:pt>
                  <c:pt idx="13">
                    <c:v>3.4456799999999999</c:v>
                  </c:pt>
                  <c:pt idx="14">
                    <c:v>3.57308</c:v>
                  </c:pt>
                  <c:pt idx="15">
                    <c:v>3.1360000000000001</c:v>
                  </c:pt>
                  <c:pt idx="16">
                    <c:v>3.2869199999999998</c:v>
                  </c:pt>
                </c:numCache>
              </c:numRef>
            </c:plus>
            <c:minus>
              <c:numRef>
                <c:f>Sheet1!$C$2:$C$19</c:f>
                <c:numCache>
                  <c:formatCode>General</c:formatCode>
                  <c:ptCount val="18"/>
                  <c:pt idx="1">
                    <c:v>1.45824</c:v>
                  </c:pt>
                  <c:pt idx="2">
                    <c:v>1.31124</c:v>
                  </c:pt>
                  <c:pt idx="4">
                    <c:v>1.6267999999999998</c:v>
                  </c:pt>
                  <c:pt idx="5">
                    <c:v>2.0815200000000003</c:v>
                  </c:pt>
                  <c:pt idx="7">
                    <c:v>2.8517999999999999</c:v>
                  </c:pt>
                  <c:pt idx="8">
                    <c:v>2.8517999999999999</c:v>
                  </c:pt>
                  <c:pt idx="9">
                    <c:v>1.74048</c:v>
                  </c:pt>
                  <c:pt idx="11">
                    <c:v>3.82592</c:v>
                  </c:pt>
                  <c:pt idx="12">
                    <c:v>3.0693600000000001</c:v>
                  </c:pt>
                  <c:pt idx="13">
                    <c:v>3.4456799999999999</c:v>
                  </c:pt>
                  <c:pt idx="14">
                    <c:v>3.57308</c:v>
                  </c:pt>
                  <c:pt idx="15">
                    <c:v>3.1360000000000001</c:v>
                  </c:pt>
                  <c:pt idx="16">
                    <c:v>3.2869199999999998</c:v>
                  </c:pt>
                </c:numCache>
              </c:numRef>
            </c:minus>
            <c:spPr>
              <a:ln w="9525"/>
            </c:spPr>
          </c:errBars>
          <c:cat>
            <c:strRef>
              <c:f>Sheet1!$A$2:$A$19</c:f>
              <c:strCache>
                <c:ptCount val="17"/>
                <c:pt idx="1">
                  <c:v>2008* Total</c:v>
                </c:pt>
                <c:pt idx="2">
                  <c:v>2016 Total </c:v>
                </c:pt>
                <c:pt idx="4">
                  <c:v>Female</c:v>
                </c:pt>
                <c:pt idx="5">
                  <c:v>Male</c:v>
                </c:pt>
                <c:pt idx="7">
                  <c:v>Hispanic</c:v>
                </c:pt>
                <c:pt idx="8">
                  <c:v>Black</c:v>
                </c:pt>
                <c:pt idx="9">
                  <c:v>White</c:v>
                </c:pt>
                <c:pt idx="11">
                  <c:v>&lt;High school</c:v>
                </c:pt>
                <c:pt idx="12">
                  <c:v>High school graduate</c:v>
                </c:pt>
                <c:pt idx="13">
                  <c:v>Some college</c:v>
                </c:pt>
                <c:pt idx="14">
                  <c:v>Associates degree</c:v>
                </c:pt>
                <c:pt idx="15">
                  <c:v>College graduate</c:v>
                </c:pt>
                <c:pt idx="16">
                  <c:v>Advanced degree</c:v>
                </c:pt>
              </c:strCache>
            </c:strRef>
          </c:cat>
          <c:val>
            <c:numRef>
              <c:f>Sheet1!$B$2:$B$19</c:f>
              <c:numCache>
                <c:formatCode>General</c:formatCode>
                <c:ptCount val="18"/>
                <c:pt idx="1">
                  <c:v>11.2</c:v>
                </c:pt>
                <c:pt idx="2">
                  <c:v>11.4</c:v>
                </c:pt>
                <c:pt idx="4">
                  <c:v>11.5</c:v>
                </c:pt>
                <c:pt idx="5">
                  <c:v>11.2</c:v>
                </c:pt>
                <c:pt idx="7">
                  <c:v>8.8000000000000007</c:v>
                </c:pt>
                <c:pt idx="8">
                  <c:v>9.6999999999999993</c:v>
                </c:pt>
                <c:pt idx="9">
                  <c:v>12.4</c:v>
                </c:pt>
                <c:pt idx="11">
                  <c:v>12.2</c:v>
                </c:pt>
                <c:pt idx="12">
                  <c:v>13.3</c:v>
                </c:pt>
                <c:pt idx="13">
                  <c:v>13.6</c:v>
                </c:pt>
                <c:pt idx="14">
                  <c:v>12.5</c:v>
                </c:pt>
                <c:pt idx="15">
                  <c:v>10.3</c:v>
                </c:pt>
                <c:pt idx="16">
                  <c:v>10.8</c:v>
                </c:pt>
              </c:numCache>
            </c:numRef>
          </c:val>
          <c:extLst>
            <c:ext xmlns:c16="http://schemas.microsoft.com/office/drawing/2014/chart" uri="{C3380CC4-5D6E-409C-BE32-E72D297353CC}">
              <c16:uniqueId val="{00000021-F772-4A3B-A0E3-D3C1189D9AB0}"/>
            </c:ext>
          </c:extLst>
        </c:ser>
        <c:ser>
          <c:idx val="1"/>
          <c:order val="1"/>
          <c:tx>
            <c:strRef>
              <c:f>Sheet1!$G$1</c:f>
              <c:strCache>
                <c:ptCount val="1"/>
                <c:pt idx="0">
                  <c:v>Target</c:v>
                </c:pt>
              </c:strCache>
            </c:strRef>
          </c:tx>
          <c:spPr>
            <a:noFill/>
            <a:ln>
              <a:noFill/>
            </a:ln>
          </c:spPr>
          <c:invertIfNegative val="0"/>
          <c:dPt>
            <c:idx val="0"/>
            <c:invertIfNegative val="0"/>
            <c:bubble3D val="0"/>
            <c:extLst>
              <c:ext xmlns:c16="http://schemas.microsoft.com/office/drawing/2014/chart" uri="{C3380CC4-5D6E-409C-BE32-E72D297353CC}">
                <c16:uniqueId val="{00000022-F772-4A3B-A0E3-D3C1189D9AB0}"/>
              </c:ext>
            </c:extLst>
          </c:dPt>
          <c:dPt>
            <c:idx val="17"/>
            <c:invertIfNegative val="0"/>
            <c:bubble3D val="0"/>
            <c:extLst>
              <c:ext xmlns:c16="http://schemas.microsoft.com/office/drawing/2014/chart" uri="{C3380CC4-5D6E-409C-BE32-E72D297353CC}">
                <c16:uniqueId val="{00000023-F772-4A3B-A0E3-D3C1189D9AB0}"/>
              </c:ext>
            </c:extLst>
          </c:dPt>
          <c:trendline>
            <c:spPr>
              <a:ln w="44450">
                <a:solidFill>
                  <a:schemeClr val="tx1">
                    <a:shade val="95000"/>
                    <a:satMod val="105000"/>
                  </a:schemeClr>
                </a:solidFill>
                <a:prstDash val="dash"/>
              </a:ln>
            </c:spPr>
            <c:trendlineType val="linear"/>
            <c:dispRSqr val="0"/>
            <c:dispEq val="0"/>
          </c:trendline>
          <c:val>
            <c:numRef>
              <c:f>Sheet1!$G$2:$G$19</c:f>
              <c:numCache>
                <c:formatCode>General</c:formatCode>
                <c:ptCount val="18"/>
                <c:pt idx="0">
                  <c:v>12.3</c:v>
                </c:pt>
                <c:pt idx="17">
                  <c:v>12.3</c:v>
                </c:pt>
              </c:numCache>
            </c:numRef>
          </c:val>
          <c:extLst>
            <c:ext xmlns:c16="http://schemas.microsoft.com/office/drawing/2014/chart" uri="{C3380CC4-5D6E-409C-BE32-E72D297353CC}">
              <c16:uniqueId val="{00000024-F772-4A3B-A0E3-D3C1189D9AB0}"/>
            </c:ext>
          </c:extLst>
        </c:ser>
        <c:dLbls>
          <c:showLegendKey val="0"/>
          <c:showVal val="0"/>
          <c:showCatName val="0"/>
          <c:showSerName val="0"/>
          <c:showPercent val="0"/>
          <c:showBubbleSize val="0"/>
        </c:dLbls>
        <c:gapWidth val="0"/>
        <c:overlap val="100"/>
        <c:axId val="210420800"/>
        <c:axId val="210421192"/>
      </c:barChart>
      <c:catAx>
        <c:axId val="210420800"/>
        <c:scaling>
          <c:orientation val="maxMin"/>
        </c:scaling>
        <c:delete val="0"/>
        <c:axPos val="l"/>
        <c:numFmt formatCode="General" sourceLinked="1"/>
        <c:majorTickMark val="none"/>
        <c:minorTickMark val="none"/>
        <c:tickLblPos val="nextTo"/>
        <c:spPr>
          <a:ln>
            <a:solidFill>
              <a:schemeClr val="tx1"/>
            </a:solidFill>
          </a:ln>
        </c:spPr>
        <c:txPr>
          <a:bodyPr/>
          <a:lstStyle/>
          <a:p>
            <a:pPr>
              <a:defRPr sz="1400"/>
            </a:pPr>
            <a:endParaRPr lang="en-US"/>
          </a:p>
        </c:txPr>
        <c:crossAx val="210421192"/>
        <c:crosses val="autoZero"/>
        <c:auto val="1"/>
        <c:lblAlgn val="ctr"/>
        <c:lblOffset val="9"/>
        <c:noMultiLvlLbl val="0"/>
      </c:catAx>
      <c:valAx>
        <c:axId val="210421192"/>
        <c:scaling>
          <c:orientation val="minMax"/>
          <c:max val="25"/>
          <c:min val="0"/>
        </c:scaling>
        <c:delete val="0"/>
        <c:axPos val="b"/>
        <c:majorGridlines>
          <c:spPr>
            <a:ln cmpd="sng">
              <a:solidFill>
                <a:schemeClr val="bg1">
                  <a:lumMod val="85000"/>
                </a:schemeClr>
              </a:solidFill>
              <a:prstDash val="sysDash"/>
            </a:ln>
          </c:spPr>
        </c:majorGridlines>
        <c:numFmt formatCode="General" sourceLinked="1"/>
        <c:majorTickMark val="in"/>
        <c:minorTickMark val="in"/>
        <c:tickLblPos val="high"/>
        <c:spPr>
          <a:ln>
            <a:solidFill>
              <a:schemeClr val="tx1"/>
            </a:solidFill>
          </a:ln>
        </c:spPr>
        <c:txPr>
          <a:bodyPr/>
          <a:lstStyle/>
          <a:p>
            <a:pPr>
              <a:defRPr sz="1400"/>
            </a:pPr>
            <a:endParaRPr lang="en-US"/>
          </a:p>
        </c:txPr>
        <c:crossAx val="210420800"/>
        <c:crosses val="max"/>
        <c:crossBetween val="between"/>
        <c:majorUnit val="5"/>
        <c:minorUnit val="5"/>
      </c:valAx>
      <c:spPr>
        <a:ln>
          <a:noFill/>
        </a:ln>
      </c:spPr>
    </c:plotArea>
    <c:plotVisOnly val="1"/>
    <c:dispBlanksAs val="gap"/>
    <c:showDLblsOverMax val="0"/>
  </c:chart>
  <c:txPr>
    <a:bodyPr/>
    <a:lstStyle/>
    <a:p>
      <a:pPr>
        <a:defRPr sz="1600" baseline="0">
          <a:latin typeface="Tahoma" panose="020B060403050404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LWD</c:v>
                </c:pt>
              </c:strCache>
            </c:strRef>
          </c:tx>
          <c:spPr>
            <a:ln w="50800" cap="rnd">
              <a:solidFill>
                <a:schemeClr val="accent1"/>
              </a:solidFill>
              <a:round/>
            </a:ln>
            <a:effectLst/>
          </c:spPr>
          <c:marker>
            <c:symbol val="square"/>
            <c:size val="8"/>
            <c:spPr>
              <a:noFill/>
              <a:ln w="9525">
                <a:noFill/>
              </a:ln>
              <a:effectLst/>
            </c:spPr>
          </c:marker>
          <c:cat>
            <c:strRef>
              <c:f>Sheet1!$A$2:$A$16</c:f>
              <c:strCache>
                <c:ptCount val="15"/>
                <c:pt idx="0">
                  <c:v>2002</c:v>
                </c:pt>
                <c:pt idx="2">
                  <c:v>2004</c:v>
                </c:pt>
                <c:pt idx="4">
                  <c:v>2006</c:v>
                </c:pt>
                <c:pt idx="6">
                  <c:v>2008*</c:v>
                </c:pt>
                <c:pt idx="8">
                  <c:v>2010</c:v>
                </c:pt>
                <c:pt idx="10">
                  <c:v>2012</c:v>
                </c:pt>
                <c:pt idx="12">
                  <c:v>2014</c:v>
                </c:pt>
                <c:pt idx="14">
                  <c:v>2016</c:v>
                </c:pt>
              </c:strCache>
            </c:strRef>
          </c:cat>
          <c:val>
            <c:numRef>
              <c:f>Sheet1!$B$2:$B$16</c:f>
              <c:numCache>
                <c:formatCode>General</c:formatCode>
                <c:ptCount val="15"/>
                <c:pt idx="0">
                  <c:v>4.8</c:v>
                </c:pt>
                <c:pt idx="1">
                  <c:v>4.2</c:v>
                </c:pt>
                <c:pt idx="2">
                  <c:v>4.0999999999999996</c:v>
                </c:pt>
                <c:pt idx="3">
                  <c:v>3.8</c:v>
                </c:pt>
                <c:pt idx="4">
                  <c:v>3.9</c:v>
                </c:pt>
                <c:pt idx="5">
                  <c:v>3.5</c:v>
                </c:pt>
                <c:pt idx="6">
                  <c:v>2.9</c:v>
                </c:pt>
                <c:pt idx="7">
                  <c:v>2.6</c:v>
                </c:pt>
                <c:pt idx="8">
                  <c:v>2.6</c:v>
                </c:pt>
                <c:pt idx="9">
                  <c:v>2.4</c:v>
                </c:pt>
                <c:pt idx="10">
                  <c:v>2.4</c:v>
                </c:pt>
                <c:pt idx="11">
                  <c:v>2.4</c:v>
                </c:pt>
                <c:pt idx="12">
                  <c:v>2.2000000000000002</c:v>
                </c:pt>
                <c:pt idx="13">
                  <c:v>2.1</c:v>
                </c:pt>
                <c:pt idx="14">
                  <c:v>2.2999999999999998</c:v>
                </c:pt>
              </c:numCache>
            </c:numRef>
          </c:val>
          <c:smooth val="0"/>
          <c:extLst>
            <c:ext xmlns:c16="http://schemas.microsoft.com/office/drawing/2014/chart" uri="{C3380CC4-5D6E-409C-BE32-E72D297353CC}">
              <c16:uniqueId val="{00000000-53C9-4CD3-BE5B-EE12A993610E}"/>
            </c:ext>
          </c:extLst>
        </c:ser>
        <c:ser>
          <c:idx val="1"/>
          <c:order val="1"/>
          <c:tx>
            <c:strRef>
              <c:f>Sheet1!$C$1</c:f>
              <c:strCache>
                <c:ptCount val="1"/>
                <c:pt idx="0">
                  <c:v>ED</c:v>
                </c:pt>
              </c:strCache>
            </c:strRef>
          </c:tx>
          <c:spPr>
            <a:ln w="50800" cap="rnd">
              <a:solidFill>
                <a:srgbClr val="0070C0"/>
              </a:solidFill>
              <a:round/>
            </a:ln>
            <a:effectLst/>
          </c:spPr>
          <c:marker>
            <c:symbol val="square"/>
            <c:size val="8"/>
            <c:spPr>
              <a:noFill/>
              <a:ln w="9525">
                <a:noFill/>
              </a:ln>
              <a:effectLst/>
            </c:spPr>
          </c:marker>
          <c:cat>
            <c:strRef>
              <c:f>Sheet1!$A$2:$A$16</c:f>
              <c:strCache>
                <c:ptCount val="15"/>
                <c:pt idx="0">
                  <c:v>2002</c:v>
                </c:pt>
                <c:pt idx="2">
                  <c:v>2004</c:v>
                </c:pt>
                <c:pt idx="4">
                  <c:v>2006</c:v>
                </c:pt>
                <c:pt idx="6">
                  <c:v>2008*</c:v>
                </c:pt>
                <c:pt idx="8">
                  <c:v>2010</c:v>
                </c:pt>
                <c:pt idx="10">
                  <c:v>2012</c:v>
                </c:pt>
                <c:pt idx="12">
                  <c:v>2014</c:v>
                </c:pt>
                <c:pt idx="14">
                  <c:v>2016</c:v>
                </c:pt>
              </c:strCache>
            </c:strRef>
          </c:cat>
          <c:val>
            <c:numRef>
              <c:f>Sheet1!$C$2:$C$16</c:f>
              <c:numCache>
                <c:formatCode>General</c:formatCode>
                <c:ptCount val="15"/>
                <c:pt idx="0">
                  <c:v>17.100000000000001</c:v>
                </c:pt>
                <c:pt idx="1">
                  <c:v>16.5</c:v>
                </c:pt>
                <c:pt idx="2">
                  <c:v>16.7</c:v>
                </c:pt>
                <c:pt idx="3">
                  <c:v>16.3</c:v>
                </c:pt>
                <c:pt idx="4">
                  <c:v>15.7</c:v>
                </c:pt>
                <c:pt idx="5">
                  <c:v>14.8</c:v>
                </c:pt>
                <c:pt idx="6">
                  <c:v>12.9</c:v>
                </c:pt>
                <c:pt idx="7">
                  <c:v>10.1</c:v>
                </c:pt>
                <c:pt idx="8">
                  <c:v>9.9</c:v>
                </c:pt>
                <c:pt idx="9">
                  <c:v>10.6</c:v>
                </c:pt>
                <c:pt idx="10">
                  <c:v>8.9</c:v>
                </c:pt>
                <c:pt idx="11">
                  <c:v>9.5</c:v>
                </c:pt>
                <c:pt idx="12">
                  <c:v>9</c:v>
                </c:pt>
                <c:pt idx="13">
                  <c:v>9.5</c:v>
                </c:pt>
                <c:pt idx="14">
                  <c:v>8.8000000000000007</c:v>
                </c:pt>
              </c:numCache>
            </c:numRef>
          </c:val>
          <c:smooth val="0"/>
          <c:extLst>
            <c:ext xmlns:c16="http://schemas.microsoft.com/office/drawing/2014/chart" uri="{C3380CC4-5D6E-409C-BE32-E72D297353CC}">
              <c16:uniqueId val="{00000001-53C9-4CD3-BE5B-EE12A993610E}"/>
            </c:ext>
          </c:extLst>
        </c:ser>
        <c:ser>
          <c:idx val="2"/>
          <c:order val="2"/>
          <c:tx>
            <c:strRef>
              <c:f>Sheet1!$D$1</c:f>
              <c:strCache>
                <c:ptCount val="1"/>
                <c:pt idx="0">
                  <c:v>Column1</c:v>
                </c:pt>
              </c:strCache>
            </c:strRef>
          </c:tx>
          <c:spPr>
            <a:ln w="28575" cap="rnd">
              <a:solidFill>
                <a:schemeClr val="accent3"/>
              </a:solidFill>
              <a:round/>
            </a:ln>
            <a:effectLst/>
          </c:spPr>
          <c:marker>
            <c:symbol val="none"/>
          </c:marker>
          <c:cat>
            <c:strRef>
              <c:f>Sheet1!$A$2:$A$16</c:f>
              <c:strCache>
                <c:ptCount val="15"/>
                <c:pt idx="0">
                  <c:v>2002</c:v>
                </c:pt>
                <c:pt idx="2">
                  <c:v>2004</c:v>
                </c:pt>
                <c:pt idx="4">
                  <c:v>2006</c:v>
                </c:pt>
                <c:pt idx="6">
                  <c:v>2008*</c:v>
                </c:pt>
                <c:pt idx="8">
                  <c:v>2010</c:v>
                </c:pt>
                <c:pt idx="10">
                  <c:v>2012</c:v>
                </c:pt>
                <c:pt idx="12">
                  <c:v>2014</c:v>
                </c:pt>
                <c:pt idx="14">
                  <c:v>2016</c:v>
                </c:pt>
              </c:strCache>
            </c:strRef>
          </c:cat>
          <c:val>
            <c:numRef>
              <c:f>Sheet1!$D$2:$D$16</c:f>
              <c:numCache>
                <c:formatCode>General</c:formatCode>
                <c:ptCount val="15"/>
              </c:numCache>
            </c:numRef>
          </c:val>
          <c:smooth val="0"/>
          <c:extLst>
            <c:ext xmlns:c16="http://schemas.microsoft.com/office/drawing/2014/chart" uri="{C3380CC4-5D6E-409C-BE32-E72D297353CC}">
              <c16:uniqueId val="{00000002-53C9-4CD3-BE5B-EE12A993610E}"/>
            </c:ext>
          </c:extLst>
        </c:ser>
        <c:ser>
          <c:idx val="3"/>
          <c:order val="3"/>
          <c:tx>
            <c:strRef>
              <c:f>Sheet1!$E$1</c:f>
              <c:strCache>
                <c:ptCount val="1"/>
                <c:pt idx="0">
                  <c:v>Target</c:v>
                </c:pt>
              </c:strCache>
            </c:strRef>
          </c:tx>
          <c:spPr>
            <a:ln w="50800" cap="flat">
              <a:solidFill>
                <a:schemeClr val="tx1"/>
              </a:solidFill>
              <a:prstDash val="dash"/>
              <a:round/>
            </a:ln>
            <a:effectLst/>
          </c:spPr>
          <c:marker>
            <c:symbol val="none"/>
          </c:marker>
          <c:cat>
            <c:strRef>
              <c:f>Sheet1!$A$2:$A$16</c:f>
              <c:strCache>
                <c:ptCount val="15"/>
                <c:pt idx="0">
                  <c:v>2002</c:v>
                </c:pt>
                <c:pt idx="2">
                  <c:v>2004</c:v>
                </c:pt>
                <c:pt idx="4">
                  <c:v>2006</c:v>
                </c:pt>
                <c:pt idx="6">
                  <c:v>2008*</c:v>
                </c:pt>
                <c:pt idx="8">
                  <c:v>2010</c:v>
                </c:pt>
                <c:pt idx="10">
                  <c:v>2012</c:v>
                </c:pt>
                <c:pt idx="12">
                  <c:v>2014</c:v>
                </c:pt>
                <c:pt idx="14">
                  <c:v>2016</c:v>
                </c:pt>
              </c:strCache>
            </c:strRef>
          </c:cat>
          <c:val>
            <c:numRef>
              <c:f>Sheet1!$E$2:$E$16</c:f>
              <c:numCache>
                <c:formatCode>General</c:formatCode>
                <c:ptCount val="15"/>
                <c:pt idx="6">
                  <c:v>2.6</c:v>
                </c:pt>
                <c:pt idx="7">
                  <c:v>2.6</c:v>
                </c:pt>
                <c:pt idx="8">
                  <c:v>2.6</c:v>
                </c:pt>
                <c:pt idx="9">
                  <c:v>2.6</c:v>
                </c:pt>
                <c:pt idx="10">
                  <c:v>2.6</c:v>
                </c:pt>
                <c:pt idx="11">
                  <c:v>2.6</c:v>
                </c:pt>
                <c:pt idx="12">
                  <c:v>2.6</c:v>
                </c:pt>
                <c:pt idx="13">
                  <c:v>2.6</c:v>
                </c:pt>
                <c:pt idx="14">
                  <c:v>2.6</c:v>
                </c:pt>
              </c:numCache>
            </c:numRef>
          </c:val>
          <c:smooth val="0"/>
          <c:extLst>
            <c:ext xmlns:c16="http://schemas.microsoft.com/office/drawing/2014/chart" uri="{C3380CC4-5D6E-409C-BE32-E72D297353CC}">
              <c16:uniqueId val="{00000003-53C9-4CD3-BE5B-EE12A993610E}"/>
            </c:ext>
          </c:extLst>
        </c:ser>
        <c:ser>
          <c:idx val="4"/>
          <c:order val="4"/>
          <c:tx>
            <c:strRef>
              <c:f>Sheet1!$F$1</c:f>
              <c:strCache>
                <c:ptCount val="1"/>
                <c:pt idx="0">
                  <c:v>Target2</c:v>
                </c:pt>
              </c:strCache>
            </c:strRef>
          </c:tx>
          <c:spPr>
            <a:ln w="50800" cap="flat">
              <a:solidFill>
                <a:schemeClr val="tx1"/>
              </a:solidFill>
              <a:prstDash val="dash"/>
              <a:round/>
            </a:ln>
            <a:effectLst/>
          </c:spPr>
          <c:marker>
            <c:symbol val="none"/>
          </c:marker>
          <c:cat>
            <c:strRef>
              <c:f>Sheet1!$A$2:$A$16</c:f>
              <c:strCache>
                <c:ptCount val="15"/>
                <c:pt idx="0">
                  <c:v>2002</c:v>
                </c:pt>
                <c:pt idx="2">
                  <c:v>2004</c:v>
                </c:pt>
                <c:pt idx="4">
                  <c:v>2006</c:v>
                </c:pt>
                <c:pt idx="6">
                  <c:v>2008*</c:v>
                </c:pt>
                <c:pt idx="8">
                  <c:v>2010</c:v>
                </c:pt>
                <c:pt idx="10">
                  <c:v>2012</c:v>
                </c:pt>
                <c:pt idx="12">
                  <c:v>2014</c:v>
                </c:pt>
                <c:pt idx="14">
                  <c:v>2016</c:v>
                </c:pt>
              </c:strCache>
            </c:strRef>
          </c:cat>
          <c:val>
            <c:numRef>
              <c:f>Sheet1!$F$2:$F$16</c:f>
              <c:numCache>
                <c:formatCode>General</c:formatCode>
                <c:ptCount val="15"/>
                <c:pt idx="6">
                  <c:v>11.6</c:v>
                </c:pt>
                <c:pt idx="7">
                  <c:v>11.6</c:v>
                </c:pt>
                <c:pt idx="8">
                  <c:v>11.6</c:v>
                </c:pt>
                <c:pt idx="9">
                  <c:v>11.6</c:v>
                </c:pt>
                <c:pt idx="10">
                  <c:v>11.6</c:v>
                </c:pt>
                <c:pt idx="11">
                  <c:v>11.6</c:v>
                </c:pt>
                <c:pt idx="12">
                  <c:v>11.6</c:v>
                </c:pt>
                <c:pt idx="13">
                  <c:v>11.6</c:v>
                </c:pt>
                <c:pt idx="14">
                  <c:v>11.6</c:v>
                </c:pt>
              </c:numCache>
            </c:numRef>
          </c:val>
          <c:smooth val="0"/>
          <c:extLst>
            <c:ext xmlns:c16="http://schemas.microsoft.com/office/drawing/2014/chart" uri="{C3380CC4-5D6E-409C-BE32-E72D297353CC}">
              <c16:uniqueId val="{00000004-53C9-4CD3-BE5B-EE12A993610E}"/>
            </c:ext>
          </c:extLst>
        </c:ser>
        <c:dLbls>
          <c:showLegendKey val="0"/>
          <c:showVal val="0"/>
          <c:showCatName val="0"/>
          <c:showSerName val="0"/>
          <c:showPercent val="0"/>
          <c:showBubbleSize val="0"/>
        </c:dLbls>
        <c:marker val="1"/>
        <c:smooth val="0"/>
        <c:axId val="223951856"/>
        <c:axId val="223952640"/>
      </c:lineChart>
      <c:catAx>
        <c:axId val="223951856"/>
        <c:scaling>
          <c:orientation val="minMax"/>
        </c:scaling>
        <c:delete val="0"/>
        <c:axPos val="b"/>
        <c:numFmt formatCode="General" sourceLinked="0"/>
        <c:majorTickMark val="none"/>
        <c:minorTickMark val="in"/>
        <c:tickLblPos val="nextTo"/>
        <c:spPr>
          <a:noFill/>
          <a:ln w="11430" cap="flat" cmpd="sng" algn="ctr">
            <a:solidFill>
              <a:schemeClr val="tx1"/>
            </a:solidFill>
            <a:round/>
          </a:ln>
          <a:effectLst/>
        </c:spPr>
        <c:txPr>
          <a:bodyPr rot="-60000000" spcFirstLastPara="1" vertOverflow="ellipsis" vert="horz" wrap="square" anchor="t" anchorCtr="0"/>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3952640"/>
        <c:crosses val="autoZero"/>
        <c:auto val="1"/>
        <c:lblAlgn val="ctr"/>
        <c:lblOffset val="0"/>
        <c:tickLblSkip val="1"/>
        <c:noMultiLvlLbl val="0"/>
      </c:catAx>
      <c:valAx>
        <c:axId val="223952640"/>
        <c:scaling>
          <c:orientation val="minMax"/>
          <c:max val="25"/>
        </c:scaling>
        <c:delete val="0"/>
        <c:axPos val="l"/>
        <c:majorGridlines>
          <c:spPr>
            <a:ln w="9525" cap="flat" cmpd="sng" algn="ctr">
              <a:solidFill>
                <a:schemeClr val="bg1">
                  <a:lumMod val="85000"/>
                </a:schemeClr>
              </a:solidFill>
              <a:prstDash val="dash"/>
              <a:round/>
            </a:ln>
            <a:effectLst/>
          </c:spPr>
        </c:majorGridlines>
        <c:numFmt formatCode="General" sourceLinked="1"/>
        <c:majorTickMark val="in"/>
        <c:minorTickMark val="none"/>
        <c:tickLblPos val="nextTo"/>
        <c:spPr>
          <a:noFill/>
          <a:ln w="11430">
            <a:solidFill>
              <a:srgbClr val="000000"/>
            </a:solidFill>
          </a:ln>
          <a:effectLst/>
        </c:spPr>
        <c:txPr>
          <a:bodyPr rot="-60000000" spcFirstLastPara="1" vertOverflow="ellipsis" vert="horz" wrap="square" anchor="ctr" anchorCtr="1"/>
          <a:lstStyle/>
          <a:p>
            <a:pPr>
              <a:defRPr sz="14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223951856"/>
        <c:crosses val="autoZero"/>
        <c:crossBetween val="between"/>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42635930954313"/>
          <c:y val="0.17987692260864932"/>
          <c:w val="0.85409252669039137"/>
          <c:h val="0.79203539823008839"/>
        </c:manualLayout>
      </c:layout>
      <c:barChart>
        <c:barDir val="col"/>
        <c:grouping val="clustered"/>
        <c:varyColors val="0"/>
        <c:ser>
          <c:idx val="0"/>
          <c:order val="0"/>
          <c:tx>
            <c:strRef>
              <c:f>Sheet1!$B$1</c:f>
              <c:strCache>
                <c:ptCount val="1"/>
                <c:pt idx="0">
                  <c:v>Estimate</c:v>
                </c:pt>
              </c:strCache>
            </c:strRef>
          </c:tx>
          <c:spPr>
            <a:solidFill>
              <a:schemeClr val="accent5">
                <a:lumMod val="40000"/>
                <a:lumOff val="60000"/>
              </a:schemeClr>
            </a:solidFill>
            <a:ln>
              <a:solidFill>
                <a:schemeClr val="tx1"/>
              </a:solidFill>
            </a:ln>
          </c:spPr>
          <c:invertIfNegative val="0"/>
          <c:dPt>
            <c:idx val="2"/>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0-C3BF-466A-AAF2-D8131C40A313}"/>
              </c:ext>
            </c:extLst>
          </c:dPt>
          <c:dPt>
            <c:idx val="3"/>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1-28A8-4179-A828-BD58747D2A93}"/>
              </c:ext>
            </c:extLst>
          </c:dPt>
          <c:dPt>
            <c:idx val="5"/>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0-E02B-4441-85BB-1C285C6FA0A8}"/>
              </c:ext>
            </c:extLst>
          </c:dPt>
          <c:dPt>
            <c:idx val="6"/>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1-E02B-4441-85BB-1C285C6FA0A8}"/>
              </c:ext>
            </c:extLst>
          </c:dPt>
          <c:dPt>
            <c:idx val="7"/>
            <c:invertIfNegative val="0"/>
            <c:bubble3D val="0"/>
            <c:spPr>
              <a:solidFill>
                <a:srgbClr val="CC99FF"/>
              </a:solidFill>
              <a:ln>
                <a:solidFill>
                  <a:schemeClr val="tx1"/>
                </a:solidFill>
              </a:ln>
            </c:spPr>
            <c:extLst>
              <c:ext xmlns:c16="http://schemas.microsoft.com/office/drawing/2014/chart" uri="{C3380CC4-5D6E-409C-BE32-E72D297353CC}">
                <c16:uniqueId val="{00000001-C3BF-466A-AAF2-D8131C40A313}"/>
              </c:ext>
            </c:extLst>
          </c:dPt>
          <c:dPt>
            <c:idx val="8"/>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3-28A8-4179-A828-BD58747D2A93}"/>
              </c:ext>
            </c:extLst>
          </c:dPt>
          <c:dPt>
            <c:idx val="9"/>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2-E02B-4441-85BB-1C285C6FA0A8}"/>
              </c:ext>
            </c:extLst>
          </c:dPt>
          <c:dPt>
            <c:idx val="12"/>
            <c:invertIfNegative val="0"/>
            <c:bubble3D val="0"/>
            <c:spPr>
              <a:solidFill>
                <a:srgbClr val="CC99FF"/>
              </a:solidFill>
              <a:ln>
                <a:solidFill>
                  <a:schemeClr val="tx1"/>
                </a:solidFill>
              </a:ln>
            </c:spPr>
            <c:extLst>
              <c:ext xmlns:c16="http://schemas.microsoft.com/office/drawing/2014/chart" uri="{C3380CC4-5D6E-409C-BE32-E72D297353CC}">
                <c16:uniqueId val="{00000002-C3BF-466A-AAF2-D8131C40A313}"/>
              </c:ext>
            </c:extLst>
          </c:dPt>
          <c:dPt>
            <c:idx val="13"/>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5-28A8-4179-A828-BD58747D2A93}"/>
              </c:ext>
            </c:extLst>
          </c:dPt>
          <c:dPt>
            <c:idx val="14"/>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3-E02B-4441-85BB-1C285C6FA0A8}"/>
              </c:ext>
            </c:extLst>
          </c:dPt>
          <c:dPt>
            <c:idx val="16"/>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4-E02B-4441-85BB-1C285C6FA0A8}"/>
              </c:ext>
            </c:extLst>
          </c:dPt>
          <c:dPt>
            <c:idx val="17"/>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3-C3BF-466A-AAF2-D8131C40A313}"/>
              </c:ext>
            </c:extLst>
          </c:dPt>
          <c:dPt>
            <c:idx val="18"/>
            <c:invertIfNegative val="0"/>
            <c:bubble3D val="0"/>
            <c:spPr>
              <a:solidFill>
                <a:srgbClr val="7030A0"/>
              </a:solidFill>
              <a:ln>
                <a:solidFill>
                  <a:schemeClr val="tx1"/>
                </a:solidFill>
              </a:ln>
            </c:spPr>
            <c:extLst>
              <c:ext xmlns:c16="http://schemas.microsoft.com/office/drawing/2014/chart" uri="{C3380CC4-5D6E-409C-BE32-E72D297353CC}">
                <c16:uniqueId val="{00000007-28A8-4179-A828-BD58747D2A93}"/>
              </c:ext>
            </c:extLst>
          </c:dPt>
          <c:dPt>
            <c:idx val="19"/>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5-E02B-4441-85BB-1C285C6FA0A8}"/>
              </c:ext>
            </c:extLst>
          </c:dPt>
          <c:dPt>
            <c:idx val="20"/>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6-E02B-4441-85BB-1C285C6FA0A8}"/>
              </c:ext>
            </c:extLst>
          </c:dPt>
          <c:errBars>
            <c:errBarType val="both"/>
            <c:errValType val="cust"/>
            <c:noEndCap val="0"/>
            <c:plus>
              <c:numRef>
                <c:f>Sheet1!$G$2:$G$23</c:f>
                <c:numCache>
                  <c:formatCode>General</c:formatCode>
                  <c:ptCount val="22"/>
                  <c:pt idx="2">
                    <c:v>1.8914</c:v>
                  </c:pt>
                  <c:pt idx="3">
                    <c:v>1.8972799999999999</c:v>
                  </c:pt>
                  <c:pt idx="5">
                    <c:v>2.6773600000000002</c:v>
                  </c:pt>
                  <c:pt idx="6">
                    <c:v>2.9106000000000001</c:v>
                  </c:pt>
                  <c:pt idx="7">
                    <c:v>0</c:v>
                  </c:pt>
                  <c:pt idx="8">
                    <c:v>2.4950799999999997</c:v>
                  </c:pt>
                  <c:pt idx="9">
                    <c:v>2.36572</c:v>
                  </c:pt>
                  <c:pt idx="12">
                    <c:v>0</c:v>
                  </c:pt>
                  <c:pt idx="13">
                    <c:v>1.6758</c:v>
                  </c:pt>
                  <c:pt idx="14">
                    <c:v>1.6816799999999998</c:v>
                  </c:pt>
                  <c:pt idx="16">
                    <c:v>2.8870800000000001</c:v>
                  </c:pt>
                  <c:pt idx="17">
                    <c:v>2.7871199999999998</c:v>
                  </c:pt>
                  <c:pt idx="19">
                    <c:v>1.9639199999999999</c:v>
                  </c:pt>
                  <c:pt idx="20">
                    <c:v>1.4601999999999999</c:v>
                  </c:pt>
                </c:numCache>
              </c:numRef>
            </c:plus>
            <c:minus>
              <c:numRef>
                <c:f>Sheet1!$G$2:$G$23</c:f>
                <c:numCache>
                  <c:formatCode>General</c:formatCode>
                  <c:ptCount val="22"/>
                  <c:pt idx="2">
                    <c:v>1.8914</c:v>
                  </c:pt>
                  <c:pt idx="3">
                    <c:v>1.8972799999999999</c:v>
                  </c:pt>
                  <c:pt idx="5">
                    <c:v>2.6773600000000002</c:v>
                  </c:pt>
                  <c:pt idx="6">
                    <c:v>2.9106000000000001</c:v>
                  </c:pt>
                  <c:pt idx="7">
                    <c:v>0</c:v>
                  </c:pt>
                  <c:pt idx="8">
                    <c:v>2.4950799999999997</c:v>
                  </c:pt>
                  <c:pt idx="9">
                    <c:v>2.36572</c:v>
                  </c:pt>
                  <c:pt idx="12">
                    <c:v>0</c:v>
                  </c:pt>
                  <c:pt idx="13">
                    <c:v>1.6758</c:v>
                  </c:pt>
                  <c:pt idx="14">
                    <c:v>1.6816799999999998</c:v>
                  </c:pt>
                  <c:pt idx="16">
                    <c:v>2.8870800000000001</c:v>
                  </c:pt>
                  <c:pt idx="17">
                    <c:v>2.7871199999999998</c:v>
                  </c:pt>
                  <c:pt idx="19">
                    <c:v>1.9639199999999999</c:v>
                  </c:pt>
                  <c:pt idx="20">
                    <c:v>1.4601999999999999</c:v>
                  </c:pt>
                </c:numCache>
              </c:numRef>
            </c:minus>
          </c:errBars>
          <c:val>
            <c:numRef>
              <c:f>Sheet1!$B$2:$B$23</c:f>
              <c:numCache>
                <c:formatCode>General</c:formatCode>
                <c:ptCount val="22"/>
                <c:pt idx="2" formatCode="0.0">
                  <c:v>16.5</c:v>
                </c:pt>
                <c:pt idx="3" formatCode="0.0">
                  <c:v>23.4</c:v>
                </c:pt>
                <c:pt idx="5" formatCode="0.0">
                  <c:v>12.2</c:v>
                </c:pt>
                <c:pt idx="6" formatCode="0.0">
                  <c:v>22.7</c:v>
                </c:pt>
                <c:pt idx="8" formatCode="0.0">
                  <c:v>19.2</c:v>
                </c:pt>
                <c:pt idx="9" formatCode="0.0">
                  <c:v>23.7</c:v>
                </c:pt>
                <c:pt idx="13" formatCode="0.0">
                  <c:v>39.700000000000003</c:v>
                </c:pt>
                <c:pt idx="14" formatCode="0.0">
                  <c:v>45</c:v>
                </c:pt>
                <c:pt idx="16" formatCode="0.0">
                  <c:v>32.299999999999997</c:v>
                </c:pt>
                <c:pt idx="17" formatCode="0.0">
                  <c:v>39.700000000000003</c:v>
                </c:pt>
                <c:pt idx="19" formatCode="0.0">
                  <c:v>42.1</c:v>
                </c:pt>
                <c:pt idx="20" formatCode="0.0">
                  <c:v>46.6</c:v>
                </c:pt>
              </c:numCache>
            </c:numRef>
          </c:val>
          <c:extLst>
            <c:ext xmlns:c16="http://schemas.microsoft.com/office/drawing/2014/chart" uri="{C3380CC4-5D6E-409C-BE32-E72D297353CC}">
              <c16:uniqueId val="{00000008-28A8-4179-A828-BD58747D2A93}"/>
            </c:ext>
          </c:extLst>
        </c:ser>
        <c:dLbls>
          <c:showLegendKey val="0"/>
          <c:showVal val="0"/>
          <c:showCatName val="0"/>
          <c:showSerName val="0"/>
          <c:showPercent val="0"/>
          <c:showBubbleSize val="0"/>
        </c:dLbls>
        <c:gapWidth val="0"/>
        <c:overlap val="-4"/>
        <c:axId val="123214200"/>
        <c:axId val="240315232"/>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LCI</c:v>
                      </c:pt>
                    </c:strCache>
                  </c:strRef>
                </c:tx>
                <c:invertIfNegative val="0"/>
                <c:val>
                  <c:numRef>
                    <c:extLst>
                      <c:ext uri="{02D57815-91ED-43cb-92C2-25804820EDAC}">
                        <c15:formulaRef>
                          <c15:sqref>Sheet1!$C$2:$C$23</c15:sqref>
                        </c15:formulaRef>
                      </c:ext>
                    </c:extLst>
                    <c:numCache>
                      <c:formatCode>General</c:formatCode>
                      <c:ptCount val="22"/>
                    </c:numCache>
                  </c:numRef>
                </c:val>
                <c:extLst>
                  <c:ext xmlns:c16="http://schemas.microsoft.com/office/drawing/2014/chart" uri="{C3380CC4-5D6E-409C-BE32-E72D297353CC}">
                    <c16:uniqueId val="{0000000A-28A8-4179-A828-BD58747D2A9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UCI</c:v>
                      </c:pt>
                    </c:strCache>
                  </c:strRef>
                </c:tx>
                <c:invertIfNegative val="0"/>
                <c:val>
                  <c:numRef>
                    <c:extLst xmlns:c15="http://schemas.microsoft.com/office/drawing/2012/chart">
                      <c:ext xmlns:c15="http://schemas.microsoft.com/office/drawing/2012/chart" uri="{02D57815-91ED-43cb-92C2-25804820EDAC}">
                        <c15:formulaRef>
                          <c15:sqref>Sheet1!$D$2:$D$23</c15:sqref>
                        </c15:formulaRef>
                      </c:ext>
                    </c:extLst>
                    <c:numCache>
                      <c:formatCode>General</c:formatCode>
                      <c:ptCount val="22"/>
                    </c:numCache>
                  </c:numRef>
                </c:val>
                <c:extLst xmlns:c15="http://schemas.microsoft.com/office/drawing/2012/chart">
                  <c:ext xmlns:c16="http://schemas.microsoft.com/office/drawing/2014/chart" uri="{C3380CC4-5D6E-409C-BE32-E72D297353CC}">
                    <c16:uniqueId val="{0000000B-28A8-4179-A828-BD58747D2A93}"/>
                  </c:ext>
                </c:extLst>
              </c15:ser>
            </c15:filteredBarSeries>
          </c:ext>
        </c:extLst>
      </c:barChart>
      <c:lineChart>
        <c:grouping val="standard"/>
        <c:varyColors val="0"/>
        <c:ser>
          <c:idx val="3"/>
          <c:order val="3"/>
          <c:tx>
            <c:strRef>
              <c:f>Sheet1!$E$1</c:f>
              <c:strCache>
                <c:ptCount val="1"/>
                <c:pt idx="0">
                  <c:v>Target</c:v>
                </c:pt>
              </c:strCache>
            </c:strRef>
          </c:tx>
          <c:spPr>
            <a:ln w="34925" cap="flat">
              <a:solidFill>
                <a:schemeClr val="tx1"/>
              </a:solidFill>
              <a:prstDash val="dash"/>
            </a:ln>
          </c:spPr>
          <c:marker>
            <c:symbol val="none"/>
          </c:marker>
          <c:val>
            <c:numRef>
              <c:f>Sheet1!$E$2:$E$23</c:f>
              <c:numCache>
                <c:formatCode>General</c:formatCode>
                <c:ptCount val="22"/>
                <c:pt idx="1">
                  <c:v>18.2</c:v>
                </c:pt>
                <c:pt idx="2">
                  <c:v>18.2</c:v>
                </c:pt>
                <c:pt idx="3">
                  <c:v>18.2</c:v>
                </c:pt>
                <c:pt idx="4">
                  <c:v>18.2</c:v>
                </c:pt>
                <c:pt idx="5">
                  <c:v>18.2</c:v>
                </c:pt>
                <c:pt idx="6">
                  <c:v>18.2</c:v>
                </c:pt>
                <c:pt idx="7">
                  <c:v>18.2</c:v>
                </c:pt>
                <c:pt idx="8">
                  <c:v>18.2</c:v>
                </c:pt>
                <c:pt idx="9">
                  <c:v>18.2</c:v>
                </c:pt>
                <c:pt idx="10">
                  <c:v>18.2</c:v>
                </c:pt>
                <c:pt idx="12">
                  <c:v>43.7</c:v>
                </c:pt>
                <c:pt idx="13">
                  <c:v>43.7</c:v>
                </c:pt>
                <c:pt idx="14">
                  <c:v>43.7</c:v>
                </c:pt>
                <c:pt idx="15">
                  <c:v>43.7</c:v>
                </c:pt>
                <c:pt idx="16">
                  <c:v>43.7</c:v>
                </c:pt>
                <c:pt idx="17">
                  <c:v>43.7</c:v>
                </c:pt>
                <c:pt idx="18">
                  <c:v>43.7</c:v>
                </c:pt>
                <c:pt idx="19">
                  <c:v>43.7</c:v>
                </c:pt>
                <c:pt idx="20">
                  <c:v>43.7</c:v>
                </c:pt>
                <c:pt idx="21">
                  <c:v>43.7</c:v>
                </c:pt>
              </c:numCache>
            </c:numRef>
          </c:val>
          <c:smooth val="0"/>
          <c:extLst>
            <c:ext xmlns:c16="http://schemas.microsoft.com/office/drawing/2014/chart" uri="{C3380CC4-5D6E-409C-BE32-E72D297353CC}">
              <c16:uniqueId val="{00000009-28A8-4179-A828-BD58747D2A93}"/>
            </c:ext>
          </c:extLst>
        </c:ser>
        <c:dLbls>
          <c:showLegendKey val="0"/>
          <c:showVal val="0"/>
          <c:showCatName val="0"/>
          <c:showSerName val="0"/>
          <c:showPercent val="0"/>
          <c:showBubbleSize val="0"/>
        </c:dLbls>
        <c:marker val="1"/>
        <c:smooth val="0"/>
        <c:axId val="123214200"/>
        <c:axId val="240315232"/>
      </c:lineChart>
      <c:catAx>
        <c:axId val="123214200"/>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40315232"/>
        <c:crossesAt val="0"/>
        <c:auto val="1"/>
        <c:lblAlgn val="ctr"/>
        <c:lblOffset val="100"/>
        <c:tickLblSkip val="1"/>
        <c:tickMarkSkip val="1"/>
        <c:noMultiLvlLbl val="0"/>
      </c:catAx>
      <c:valAx>
        <c:axId val="240315232"/>
        <c:scaling>
          <c:orientation val="minMax"/>
          <c:max val="60"/>
          <c:min val="0"/>
        </c:scaling>
        <c:delete val="0"/>
        <c:axPos val="l"/>
        <c:majorGridlines>
          <c:spPr>
            <a:ln>
              <a:solidFill>
                <a:schemeClr val="bg1">
                  <a:lumMod val="85000"/>
                </a:schemeClr>
              </a:solidFill>
              <a:prstDash val="sysDash"/>
            </a:ln>
          </c:spPr>
        </c:majorGridlines>
        <c:numFmt formatCode="0" sourceLinked="0"/>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23214200"/>
        <c:crosses val="autoZero"/>
        <c:crossBetween val="between"/>
        <c:majorUnit val="10"/>
        <c:minorUnit val="5"/>
      </c:valAx>
      <c:spPr>
        <a:noFill/>
        <a:ln w="22782">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46673700162261"/>
          <c:y val="0"/>
          <c:w val="0.66071462357434307"/>
          <c:h val="0.8725856855503820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extLst>
              <c:ext xmlns:c16="http://schemas.microsoft.com/office/drawing/2014/chart" uri="{C3380CC4-5D6E-409C-BE32-E72D297353CC}">
                <c16:uniqueId val="{00000000-F772-4A3B-A0E3-D3C1189D9AB0}"/>
              </c:ext>
            </c:extLst>
          </c:dPt>
          <c:dPt>
            <c:idx val="1"/>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2-F772-4A3B-A0E3-D3C1189D9AB0}"/>
              </c:ext>
            </c:extLst>
          </c:dPt>
          <c:dPt>
            <c:idx val="2"/>
            <c:invertIfNegative val="0"/>
            <c:bubble3D val="0"/>
            <c:spPr>
              <a:solidFill>
                <a:schemeClr val="bg1">
                  <a:lumMod val="85000"/>
                </a:schemeClr>
              </a:solidFill>
              <a:ln>
                <a:solidFill>
                  <a:schemeClr val="tx1"/>
                </a:solidFill>
              </a:ln>
            </c:spPr>
            <c:extLst>
              <c:ext xmlns:c16="http://schemas.microsoft.com/office/drawing/2014/chart" uri="{C3380CC4-5D6E-409C-BE32-E72D297353CC}">
                <c16:uniqueId val="{00000003-F772-4A3B-A0E3-D3C1189D9AB0}"/>
              </c:ext>
            </c:extLst>
          </c:dPt>
          <c:dPt>
            <c:idx val="3"/>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5-F772-4A3B-A0E3-D3C1189D9AB0}"/>
              </c:ext>
            </c:extLst>
          </c:dPt>
          <c:dPt>
            <c:idx val="4"/>
            <c:invertIfNegative val="0"/>
            <c:bubble3D val="0"/>
            <c:spPr>
              <a:solidFill>
                <a:schemeClr val="accent6">
                  <a:lumMod val="20000"/>
                  <a:lumOff val="80000"/>
                </a:schemeClr>
              </a:solidFill>
              <a:ln>
                <a:solidFill>
                  <a:schemeClr val="tx1"/>
                </a:solidFill>
              </a:ln>
            </c:spPr>
            <c:extLst>
              <c:ext xmlns:c16="http://schemas.microsoft.com/office/drawing/2014/chart" uri="{C3380CC4-5D6E-409C-BE32-E72D297353CC}">
                <c16:uniqueId val="{00000007-F772-4A3B-A0E3-D3C1189D9AB0}"/>
              </c:ext>
            </c:extLst>
          </c:dPt>
          <c:dPt>
            <c:idx val="5"/>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0-4980-4753-8047-649E884915F7}"/>
              </c:ext>
            </c:extLst>
          </c:dPt>
          <c:dPt>
            <c:idx val="6"/>
            <c:invertIfNegative val="0"/>
            <c:bubble3D val="0"/>
            <c:spPr>
              <a:solidFill>
                <a:srgbClr val="CC99FF"/>
              </a:solidFill>
              <a:ln>
                <a:solidFill>
                  <a:schemeClr val="tx2">
                    <a:lumMod val="75000"/>
                  </a:schemeClr>
                </a:solidFill>
              </a:ln>
            </c:spPr>
            <c:extLst>
              <c:ext xmlns:c16="http://schemas.microsoft.com/office/drawing/2014/chart" uri="{C3380CC4-5D6E-409C-BE32-E72D297353CC}">
                <c16:uniqueId val="{00000009-F772-4A3B-A0E3-D3C1189D9AB0}"/>
              </c:ext>
            </c:extLst>
          </c:dPt>
          <c:dPt>
            <c:idx val="7"/>
            <c:invertIfNegative val="0"/>
            <c:bubble3D val="0"/>
            <c:spPr>
              <a:solidFill>
                <a:srgbClr val="CCC1DA"/>
              </a:solidFill>
              <a:ln>
                <a:solidFill>
                  <a:schemeClr val="tx1"/>
                </a:solidFill>
              </a:ln>
            </c:spPr>
            <c:extLst>
              <c:ext xmlns:c16="http://schemas.microsoft.com/office/drawing/2014/chart" uri="{C3380CC4-5D6E-409C-BE32-E72D297353CC}">
                <c16:uniqueId val="{0000000B-F772-4A3B-A0E3-D3C1189D9AB0}"/>
              </c:ext>
            </c:extLst>
          </c:dPt>
          <c:dPt>
            <c:idx val="8"/>
            <c:invertIfNegative val="0"/>
            <c:bubble3D val="0"/>
            <c:spPr>
              <a:solidFill>
                <a:srgbClr val="CC99FF"/>
              </a:solidFill>
              <a:ln>
                <a:solidFill>
                  <a:schemeClr val="tx1"/>
                </a:solidFill>
              </a:ln>
            </c:spPr>
            <c:extLst>
              <c:ext xmlns:c16="http://schemas.microsoft.com/office/drawing/2014/chart" uri="{C3380CC4-5D6E-409C-BE32-E72D297353CC}">
                <c16:uniqueId val="{0000000D-F772-4A3B-A0E3-D3C1189D9AB0}"/>
              </c:ext>
            </c:extLst>
          </c:dPt>
          <c:dPt>
            <c:idx val="9"/>
            <c:invertIfNegative val="0"/>
            <c:bubble3D val="0"/>
            <c:spPr>
              <a:solidFill>
                <a:srgbClr val="E6E0EC"/>
              </a:solidFill>
              <a:ln>
                <a:solidFill>
                  <a:schemeClr val="tx1"/>
                </a:solidFill>
              </a:ln>
            </c:spPr>
            <c:extLst>
              <c:ext xmlns:c16="http://schemas.microsoft.com/office/drawing/2014/chart" uri="{C3380CC4-5D6E-409C-BE32-E72D297353CC}">
                <c16:uniqueId val="{0000000F-F772-4A3B-A0E3-D3C1189D9AB0}"/>
              </c:ext>
            </c:extLst>
          </c:dPt>
          <c:dPt>
            <c:idx val="10"/>
            <c:invertIfNegative val="0"/>
            <c:bubble3D val="0"/>
            <c:spPr>
              <a:solidFill>
                <a:srgbClr val="7030A0"/>
              </a:solidFill>
              <a:ln>
                <a:solidFill>
                  <a:schemeClr val="tx1"/>
                </a:solidFill>
              </a:ln>
            </c:spPr>
            <c:extLst>
              <c:ext xmlns:c16="http://schemas.microsoft.com/office/drawing/2014/chart" uri="{C3380CC4-5D6E-409C-BE32-E72D297353CC}">
                <c16:uniqueId val="{00000011-F772-4A3B-A0E3-D3C1189D9AB0}"/>
              </c:ext>
            </c:extLst>
          </c:dPt>
          <c:dPt>
            <c:idx val="11"/>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12-F772-4A3B-A0E3-D3C1189D9AB0}"/>
              </c:ext>
            </c:extLst>
          </c:dPt>
          <c:dPt>
            <c:idx val="12"/>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14-F772-4A3B-A0E3-D3C1189D9AB0}"/>
              </c:ext>
            </c:extLst>
          </c:dPt>
          <c:dPt>
            <c:idx val="13"/>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16-F772-4A3B-A0E3-D3C1189D9AB0}"/>
              </c:ext>
            </c:extLst>
          </c:dPt>
          <c:dPt>
            <c:idx val="14"/>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18-F772-4A3B-A0E3-D3C1189D9AB0}"/>
              </c:ext>
            </c:extLst>
          </c:dPt>
          <c:dPt>
            <c:idx val="15"/>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1A-F772-4A3B-A0E3-D3C1189D9AB0}"/>
              </c:ext>
            </c:extLst>
          </c:dPt>
          <c:dPt>
            <c:idx val="16"/>
            <c:invertIfNegative val="0"/>
            <c:bubble3D val="0"/>
            <c:spPr>
              <a:solidFill>
                <a:schemeClr val="accent1">
                  <a:lumMod val="75000"/>
                </a:schemeClr>
              </a:solidFill>
              <a:ln>
                <a:solidFill>
                  <a:schemeClr val="tx1"/>
                </a:solidFill>
              </a:ln>
            </c:spPr>
            <c:extLst>
              <c:ext xmlns:c16="http://schemas.microsoft.com/office/drawing/2014/chart" uri="{C3380CC4-5D6E-409C-BE32-E72D297353CC}">
                <c16:uniqueId val="{0000001C-F772-4A3B-A0E3-D3C1189D9AB0}"/>
              </c:ext>
            </c:extLst>
          </c:dPt>
          <c:dPt>
            <c:idx val="17"/>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1E-F772-4A3B-A0E3-D3C1189D9AB0}"/>
              </c:ext>
            </c:extLst>
          </c:dPt>
          <c:dPt>
            <c:idx val="18"/>
            <c:invertIfNegative val="0"/>
            <c:bubble3D val="0"/>
            <c:spPr>
              <a:solidFill>
                <a:srgbClr val="0070C0"/>
              </a:solidFill>
              <a:ln>
                <a:solidFill>
                  <a:schemeClr val="tx1"/>
                </a:solidFill>
              </a:ln>
            </c:spPr>
            <c:extLst>
              <c:ext xmlns:c16="http://schemas.microsoft.com/office/drawing/2014/chart" uri="{C3380CC4-5D6E-409C-BE32-E72D297353CC}">
                <c16:uniqueId val="{00000020-F772-4A3B-A0E3-D3C1189D9AB0}"/>
              </c:ext>
            </c:extLst>
          </c:dPt>
          <c:dPt>
            <c:idx val="19"/>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00-234B-45FB-82A3-DF952B5E5BC3}"/>
              </c:ext>
            </c:extLst>
          </c:dPt>
          <c:errBars>
            <c:errBarType val="both"/>
            <c:errValType val="cust"/>
            <c:noEndCap val="0"/>
            <c:plus>
              <c:numRef>
                <c:f>Sheet1!$D$2:$D$18</c:f>
                <c:numCache>
                  <c:formatCode>General</c:formatCode>
                  <c:ptCount val="17"/>
                  <c:pt idx="1">
                    <c:v>24.699999999999989</c:v>
                  </c:pt>
                  <c:pt idx="2">
                    <c:v>21.300000000000011</c:v>
                  </c:pt>
                  <c:pt idx="4">
                    <c:v>28.100000000000009</c:v>
                  </c:pt>
                  <c:pt idx="5">
                    <c:v>23.600000000000023</c:v>
                  </c:pt>
                  <c:pt idx="7">
                    <c:v>21.5</c:v>
                  </c:pt>
                  <c:pt idx="8">
                    <c:v>26</c:v>
                  </c:pt>
                  <c:pt idx="9">
                    <c:v>16.199999999999996</c:v>
                  </c:pt>
                  <c:pt idx="10">
                    <c:v>26.600000000000009</c:v>
                  </c:pt>
                  <c:pt idx="12">
                    <c:v>41.000000000000014</c:v>
                  </c:pt>
                  <c:pt idx="13">
                    <c:v>46.700000000000017</c:v>
                  </c:pt>
                  <c:pt idx="14">
                    <c:v>30.700000000000003</c:v>
                  </c:pt>
                  <c:pt idx="15">
                    <c:v>26.200000000000003</c:v>
                  </c:pt>
                </c:numCache>
              </c:numRef>
            </c:plus>
            <c:minus>
              <c:numRef>
                <c:f>Sheet1!$C$2:$C$18</c:f>
                <c:numCache>
                  <c:formatCode>General</c:formatCode>
                  <c:ptCount val="17"/>
                  <c:pt idx="1">
                    <c:v>24.700000000000003</c:v>
                  </c:pt>
                  <c:pt idx="2">
                    <c:v>21.199999999999989</c:v>
                  </c:pt>
                  <c:pt idx="4">
                    <c:v>28.199999999999996</c:v>
                  </c:pt>
                  <c:pt idx="5">
                    <c:v>23.599999999999994</c:v>
                  </c:pt>
                  <c:pt idx="7">
                    <c:v>21.400000000000006</c:v>
                  </c:pt>
                  <c:pt idx="8">
                    <c:v>25.9</c:v>
                  </c:pt>
                  <c:pt idx="9">
                    <c:v>16.299999999999997</c:v>
                  </c:pt>
                  <c:pt idx="10">
                    <c:v>26.600000000000009</c:v>
                  </c:pt>
                  <c:pt idx="12">
                    <c:v>41</c:v>
                  </c:pt>
                  <c:pt idx="13">
                    <c:v>46.799999999999983</c:v>
                  </c:pt>
                  <c:pt idx="14">
                    <c:v>30.699999999999989</c:v>
                  </c:pt>
                  <c:pt idx="15">
                    <c:v>26.199999999999989</c:v>
                  </c:pt>
                </c:numCache>
              </c:numRef>
            </c:minus>
            <c:spPr>
              <a:ln w="9525"/>
            </c:spPr>
          </c:errBars>
          <c:cat>
            <c:strRef>
              <c:f>Sheet1!$A$2:$A$18</c:f>
              <c:strCache>
                <c:ptCount val="16"/>
                <c:pt idx="1">
                  <c:v>2003-04* Total</c:v>
                </c:pt>
                <c:pt idx="2">
                  <c:v>2011-12 Total</c:v>
                </c:pt>
                <c:pt idx="4">
                  <c:v>Female</c:v>
                </c:pt>
                <c:pt idx="5">
                  <c:v>Male</c:v>
                </c:pt>
                <c:pt idx="7">
                  <c:v>Hispanic</c:v>
                </c:pt>
                <c:pt idx="8">
                  <c:v>Asian</c:v>
                </c:pt>
                <c:pt idx="9">
                  <c:v>Black</c:v>
                </c:pt>
                <c:pt idx="10">
                  <c:v>White</c:v>
                </c:pt>
                <c:pt idx="12">
                  <c:v>&lt;High school</c:v>
                </c:pt>
                <c:pt idx="13">
                  <c:v>High school graduate</c:v>
                </c:pt>
                <c:pt idx="14">
                  <c:v>Some college</c:v>
                </c:pt>
                <c:pt idx="15">
                  <c:v>College graduate</c:v>
                </c:pt>
              </c:strCache>
            </c:strRef>
          </c:cat>
          <c:val>
            <c:numRef>
              <c:f>Sheet1!$B$2:$B$18</c:f>
              <c:numCache>
                <c:formatCode>General</c:formatCode>
                <c:ptCount val="17"/>
                <c:pt idx="1">
                  <c:v>121.4</c:v>
                </c:pt>
                <c:pt idx="2">
                  <c:v>104.1</c:v>
                </c:pt>
                <c:pt idx="4">
                  <c:v>66.3</c:v>
                </c:pt>
                <c:pt idx="5">
                  <c:v>141.19999999999999</c:v>
                </c:pt>
                <c:pt idx="7">
                  <c:v>136.5</c:v>
                </c:pt>
                <c:pt idx="8">
                  <c:v>58.3</c:v>
                </c:pt>
                <c:pt idx="9">
                  <c:v>59.9</c:v>
                </c:pt>
                <c:pt idx="10">
                  <c:v>110.2</c:v>
                </c:pt>
                <c:pt idx="12">
                  <c:v>111.3</c:v>
                </c:pt>
                <c:pt idx="13">
                  <c:v>143.69999999999999</c:v>
                </c:pt>
                <c:pt idx="14">
                  <c:v>96.1</c:v>
                </c:pt>
                <c:pt idx="15">
                  <c:v>99.6</c:v>
                </c:pt>
              </c:numCache>
            </c:numRef>
          </c:val>
          <c:extLst>
            <c:ext xmlns:c16="http://schemas.microsoft.com/office/drawing/2014/chart" uri="{C3380CC4-5D6E-409C-BE32-E72D297353CC}">
              <c16:uniqueId val="{00000021-F772-4A3B-A0E3-D3C1189D9AB0}"/>
            </c:ext>
          </c:extLst>
        </c:ser>
        <c:ser>
          <c:idx val="1"/>
          <c:order val="1"/>
          <c:tx>
            <c:strRef>
              <c:f>Sheet1!$G$1</c:f>
              <c:strCache>
                <c:ptCount val="1"/>
                <c:pt idx="0">
                  <c:v>Target</c:v>
                </c:pt>
              </c:strCache>
            </c:strRef>
          </c:tx>
          <c:spPr>
            <a:noFill/>
            <a:ln>
              <a:noFill/>
            </a:ln>
          </c:spPr>
          <c:invertIfNegative val="0"/>
          <c:dPt>
            <c:idx val="0"/>
            <c:invertIfNegative val="0"/>
            <c:bubble3D val="0"/>
            <c:extLst>
              <c:ext xmlns:c16="http://schemas.microsoft.com/office/drawing/2014/chart" uri="{C3380CC4-5D6E-409C-BE32-E72D297353CC}">
                <c16:uniqueId val="{00000022-F772-4A3B-A0E3-D3C1189D9AB0}"/>
              </c:ext>
            </c:extLst>
          </c:dPt>
          <c:dPt>
            <c:idx val="17"/>
            <c:invertIfNegative val="0"/>
            <c:bubble3D val="0"/>
            <c:extLst>
              <c:ext xmlns:c16="http://schemas.microsoft.com/office/drawing/2014/chart" uri="{C3380CC4-5D6E-409C-BE32-E72D297353CC}">
                <c16:uniqueId val="{00000023-F772-4A3B-A0E3-D3C1189D9AB0}"/>
              </c:ext>
            </c:extLst>
          </c:dPt>
          <c:trendline>
            <c:spPr>
              <a:ln w="44450">
                <a:solidFill>
                  <a:schemeClr val="tx1">
                    <a:shade val="95000"/>
                    <a:satMod val="105000"/>
                  </a:schemeClr>
                </a:solidFill>
                <a:prstDash val="dash"/>
              </a:ln>
            </c:spPr>
            <c:trendlineType val="linear"/>
            <c:dispRSqr val="0"/>
            <c:dispEq val="0"/>
          </c:trendline>
          <c:val>
            <c:numRef>
              <c:f>Sheet1!$G$2:$G$18</c:f>
              <c:numCache>
                <c:formatCode>General</c:formatCode>
                <c:ptCount val="17"/>
                <c:pt idx="0">
                  <c:v>109.3</c:v>
                </c:pt>
                <c:pt idx="14">
                  <c:v>109.3</c:v>
                </c:pt>
              </c:numCache>
            </c:numRef>
          </c:val>
          <c:extLst>
            <c:ext xmlns:c16="http://schemas.microsoft.com/office/drawing/2014/chart" uri="{C3380CC4-5D6E-409C-BE32-E72D297353CC}">
              <c16:uniqueId val="{00000024-F772-4A3B-A0E3-D3C1189D9AB0}"/>
            </c:ext>
          </c:extLst>
        </c:ser>
        <c:dLbls>
          <c:showLegendKey val="0"/>
          <c:showVal val="0"/>
          <c:showCatName val="0"/>
          <c:showSerName val="0"/>
          <c:showPercent val="0"/>
          <c:showBubbleSize val="0"/>
        </c:dLbls>
        <c:gapWidth val="0"/>
        <c:overlap val="100"/>
        <c:axId val="210420800"/>
        <c:axId val="210421192"/>
      </c:barChart>
      <c:catAx>
        <c:axId val="210420800"/>
        <c:scaling>
          <c:orientation val="maxMin"/>
        </c:scaling>
        <c:delete val="0"/>
        <c:axPos val="l"/>
        <c:numFmt formatCode="General" sourceLinked="1"/>
        <c:majorTickMark val="none"/>
        <c:minorTickMark val="none"/>
        <c:tickLblPos val="nextTo"/>
        <c:spPr>
          <a:ln>
            <a:solidFill>
              <a:schemeClr val="tx1"/>
            </a:solidFill>
          </a:ln>
        </c:spPr>
        <c:txPr>
          <a:bodyPr/>
          <a:lstStyle/>
          <a:p>
            <a:pPr>
              <a:defRPr sz="1300"/>
            </a:pPr>
            <a:endParaRPr lang="en-US"/>
          </a:p>
        </c:txPr>
        <c:crossAx val="210421192"/>
        <c:crosses val="autoZero"/>
        <c:auto val="1"/>
        <c:lblAlgn val="ctr"/>
        <c:lblOffset val="9"/>
        <c:noMultiLvlLbl val="0"/>
      </c:catAx>
      <c:valAx>
        <c:axId val="210421192"/>
        <c:scaling>
          <c:orientation val="minMax"/>
          <c:max val="200"/>
          <c:min val="0"/>
        </c:scaling>
        <c:delete val="0"/>
        <c:axPos val="b"/>
        <c:majorGridlines>
          <c:spPr>
            <a:ln cmpd="sng">
              <a:solidFill>
                <a:schemeClr val="bg1">
                  <a:lumMod val="85000"/>
                </a:schemeClr>
              </a:solidFill>
              <a:prstDash val="sysDash"/>
            </a:ln>
          </c:spPr>
        </c:majorGridlines>
        <c:numFmt formatCode="General" sourceLinked="1"/>
        <c:majorTickMark val="in"/>
        <c:minorTickMark val="in"/>
        <c:tickLblPos val="high"/>
        <c:spPr>
          <a:ln>
            <a:solidFill>
              <a:schemeClr val="tx1"/>
            </a:solidFill>
          </a:ln>
        </c:spPr>
        <c:crossAx val="210420800"/>
        <c:crosses val="max"/>
        <c:crossBetween val="between"/>
        <c:majorUnit val="20"/>
        <c:minorUnit val="10"/>
      </c:valAx>
      <c:spPr>
        <a:ln>
          <a:noFill/>
        </a:ln>
      </c:spPr>
    </c:plotArea>
    <c:plotVisOnly val="1"/>
    <c:dispBlanksAs val="gap"/>
    <c:showDLblsOverMax val="0"/>
  </c:chart>
  <c:txPr>
    <a:bodyPr/>
    <a:lstStyle/>
    <a:p>
      <a:pPr>
        <a:defRPr sz="1200" baseline="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19975367749412"/>
          <c:y val="0"/>
          <c:w val="0.64498160689847162"/>
          <c:h val="0.8725856855503820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extLst>
              <c:ext xmlns:c16="http://schemas.microsoft.com/office/drawing/2014/chart" uri="{C3380CC4-5D6E-409C-BE32-E72D297353CC}">
                <c16:uniqueId val="{00000000-F772-4A3B-A0E3-D3C1189D9AB0}"/>
              </c:ext>
            </c:extLst>
          </c:dPt>
          <c:dPt>
            <c:idx val="1"/>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2-F772-4A3B-A0E3-D3C1189D9AB0}"/>
              </c:ext>
            </c:extLst>
          </c:dPt>
          <c:dPt>
            <c:idx val="2"/>
            <c:invertIfNegative val="0"/>
            <c:bubble3D val="0"/>
            <c:spPr>
              <a:solidFill>
                <a:schemeClr val="bg1">
                  <a:lumMod val="85000"/>
                </a:schemeClr>
              </a:solidFill>
              <a:ln>
                <a:solidFill>
                  <a:schemeClr val="tx1"/>
                </a:solidFill>
              </a:ln>
            </c:spPr>
            <c:extLst>
              <c:ext xmlns:c16="http://schemas.microsoft.com/office/drawing/2014/chart" uri="{C3380CC4-5D6E-409C-BE32-E72D297353CC}">
                <c16:uniqueId val="{00000003-F772-4A3B-A0E3-D3C1189D9AB0}"/>
              </c:ext>
            </c:extLst>
          </c:dPt>
          <c:dPt>
            <c:idx val="3"/>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5-F772-4A3B-A0E3-D3C1189D9AB0}"/>
              </c:ext>
            </c:extLst>
          </c:dPt>
          <c:dPt>
            <c:idx val="4"/>
            <c:invertIfNegative val="0"/>
            <c:bubble3D val="0"/>
            <c:spPr>
              <a:solidFill>
                <a:schemeClr val="accent6">
                  <a:lumMod val="20000"/>
                  <a:lumOff val="80000"/>
                </a:schemeClr>
              </a:solidFill>
              <a:ln>
                <a:solidFill>
                  <a:schemeClr val="tx1"/>
                </a:solidFill>
              </a:ln>
            </c:spPr>
            <c:extLst>
              <c:ext xmlns:c16="http://schemas.microsoft.com/office/drawing/2014/chart" uri="{C3380CC4-5D6E-409C-BE32-E72D297353CC}">
                <c16:uniqueId val="{00000007-F772-4A3B-A0E3-D3C1189D9AB0}"/>
              </c:ext>
            </c:extLst>
          </c:dPt>
          <c:dPt>
            <c:idx val="5"/>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0-4980-4753-8047-649E884915F7}"/>
              </c:ext>
            </c:extLst>
          </c:dPt>
          <c:dPt>
            <c:idx val="6"/>
            <c:invertIfNegative val="0"/>
            <c:bubble3D val="0"/>
            <c:spPr>
              <a:solidFill>
                <a:srgbClr val="CC99FF"/>
              </a:solidFill>
              <a:ln>
                <a:solidFill>
                  <a:schemeClr val="tx2">
                    <a:lumMod val="75000"/>
                  </a:schemeClr>
                </a:solidFill>
              </a:ln>
            </c:spPr>
            <c:extLst>
              <c:ext xmlns:c16="http://schemas.microsoft.com/office/drawing/2014/chart" uri="{C3380CC4-5D6E-409C-BE32-E72D297353CC}">
                <c16:uniqueId val="{00000009-F772-4A3B-A0E3-D3C1189D9AB0}"/>
              </c:ext>
            </c:extLst>
          </c:dPt>
          <c:dPt>
            <c:idx val="7"/>
            <c:invertIfNegative val="0"/>
            <c:bubble3D val="0"/>
            <c:spPr>
              <a:solidFill>
                <a:srgbClr val="B3A2C7"/>
              </a:solidFill>
              <a:ln>
                <a:solidFill>
                  <a:schemeClr val="tx1"/>
                </a:solidFill>
              </a:ln>
            </c:spPr>
            <c:extLst>
              <c:ext xmlns:c16="http://schemas.microsoft.com/office/drawing/2014/chart" uri="{C3380CC4-5D6E-409C-BE32-E72D297353CC}">
                <c16:uniqueId val="{0000000B-F772-4A3B-A0E3-D3C1189D9AB0}"/>
              </c:ext>
            </c:extLst>
          </c:dPt>
          <c:dPt>
            <c:idx val="8"/>
            <c:invertIfNegative val="0"/>
            <c:bubble3D val="0"/>
            <c:spPr>
              <a:solidFill>
                <a:srgbClr val="7030A0"/>
              </a:solidFill>
              <a:ln>
                <a:solidFill>
                  <a:schemeClr val="tx1"/>
                </a:solidFill>
              </a:ln>
            </c:spPr>
            <c:extLst>
              <c:ext xmlns:c16="http://schemas.microsoft.com/office/drawing/2014/chart" uri="{C3380CC4-5D6E-409C-BE32-E72D297353CC}">
                <c16:uniqueId val="{0000000D-F772-4A3B-A0E3-D3C1189D9AB0}"/>
              </c:ext>
            </c:extLst>
          </c:dPt>
          <c:dPt>
            <c:idx val="9"/>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0F-F772-4A3B-A0E3-D3C1189D9AB0}"/>
              </c:ext>
            </c:extLst>
          </c:dPt>
          <c:dPt>
            <c:idx val="10"/>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11-F772-4A3B-A0E3-D3C1189D9AB0}"/>
              </c:ext>
            </c:extLst>
          </c:dPt>
          <c:dPt>
            <c:idx val="11"/>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12-F772-4A3B-A0E3-D3C1189D9AB0}"/>
              </c:ext>
            </c:extLst>
          </c:dPt>
          <c:dPt>
            <c:idx val="12"/>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14-F772-4A3B-A0E3-D3C1189D9AB0}"/>
              </c:ext>
            </c:extLst>
          </c:dPt>
          <c:dPt>
            <c:idx val="13"/>
            <c:invertIfNegative val="0"/>
            <c:bubble3D val="0"/>
            <c:spPr>
              <a:solidFill>
                <a:schemeClr val="accent1">
                  <a:lumMod val="20000"/>
                  <a:lumOff val="80000"/>
                </a:schemeClr>
              </a:solidFill>
              <a:ln>
                <a:solidFill>
                  <a:schemeClr val="tx1"/>
                </a:solidFill>
              </a:ln>
            </c:spPr>
            <c:extLst>
              <c:ext xmlns:c16="http://schemas.microsoft.com/office/drawing/2014/chart" uri="{C3380CC4-5D6E-409C-BE32-E72D297353CC}">
                <c16:uniqueId val="{00000016-F772-4A3B-A0E3-D3C1189D9AB0}"/>
              </c:ext>
            </c:extLst>
          </c:dPt>
          <c:dPt>
            <c:idx val="14"/>
            <c:invertIfNegative val="0"/>
            <c:bubble3D val="0"/>
            <c:spPr>
              <a:solidFill>
                <a:schemeClr val="accent1">
                  <a:lumMod val="20000"/>
                  <a:lumOff val="80000"/>
                </a:schemeClr>
              </a:solidFill>
              <a:ln>
                <a:solidFill>
                  <a:schemeClr val="tx1"/>
                </a:solidFill>
              </a:ln>
            </c:spPr>
            <c:extLst>
              <c:ext xmlns:c16="http://schemas.microsoft.com/office/drawing/2014/chart" uri="{C3380CC4-5D6E-409C-BE32-E72D297353CC}">
                <c16:uniqueId val="{00000018-F772-4A3B-A0E3-D3C1189D9AB0}"/>
              </c:ext>
            </c:extLst>
          </c:dPt>
          <c:dPt>
            <c:idx val="15"/>
            <c:invertIfNegative val="0"/>
            <c:bubble3D val="0"/>
            <c:spPr>
              <a:solidFill>
                <a:schemeClr val="accent1">
                  <a:lumMod val="40000"/>
                  <a:lumOff val="60000"/>
                </a:schemeClr>
              </a:solidFill>
              <a:ln>
                <a:solidFill>
                  <a:schemeClr val="tx1"/>
                </a:solidFill>
              </a:ln>
            </c:spPr>
            <c:extLst>
              <c:ext xmlns:c16="http://schemas.microsoft.com/office/drawing/2014/chart" uri="{C3380CC4-5D6E-409C-BE32-E72D297353CC}">
                <c16:uniqueId val="{0000001A-F772-4A3B-A0E3-D3C1189D9AB0}"/>
              </c:ext>
            </c:extLst>
          </c:dPt>
          <c:dPt>
            <c:idx val="16"/>
            <c:invertIfNegative val="0"/>
            <c:bubble3D val="0"/>
            <c:spPr>
              <a:solidFill>
                <a:schemeClr val="accent1">
                  <a:lumMod val="75000"/>
                </a:schemeClr>
              </a:solidFill>
              <a:ln>
                <a:solidFill>
                  <a:schemeClr val="tx1"/>
                </a:solidFill>
              </a:ln>
            </c:spPr>
            <c:extLst>
              <c:ext xmlns:c16="http://schemas.microsoft.com/office/drawing/2014/chart" uri="{C3380CC4-5D6E-409C-BE32-E72D297353CC}">
                <c16:uniqueId val="{0000001C-F772-4A3B-A0E3-D3C1189D9AB0}"/>
              </c:ext>
            </c:extLst>
          </c:dPt>
          <c:dPt>
            <c:idx val="17"/>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1E-F772-4A3B-A0E3-D3C1189D9AB0}"/>
              </c:ext>
            </c:extLst>
          </c:dPt>
          <c:dPt>
            <c:idx val="18"/>
            <c:invertIfNegative val="0"/>
            <c:bubble3D val="0"/>
            <c:spPr>
              <a:solidFill>
                <a:srgbClr val="0070C0"/>
              </a:solidFill>
              <a:ln>
                <a:solidFill>
                  <a:schemeClr val="tx1"/>
                </a:solidFill>
              </a:ln>
            </c:spPr>
            <c:extLst>
              <c:ext xmlns:c16="http://schemas.microsoft.com/office/drawing/2014/chart" uri="{C3380CC4-5D6E-409C-BE32-E72D297353CC}">
                <c16:uniqueId val="{00000020-F772-4A3B-A0E3-D3C1189D9AB0}"/>
              </c:ext>
            </c:extLst>
          </c:dPt>
          <c:dPt>
            <c:idx val="19"/>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00-234B-45FB-82A3-DF952B5E5BC3}"/>
              </c:ext>
            </c:extLst>
          </c:dPt>
          <c:errBars>
            <c:errBarType val="both"/>
            <c:errValType val="cust"/>
            <c:noEndCap val="0"/>
            <c:plus>
              <c:numRef>
                <c:f>Sheet1!$D$2:$D$19</c:f>
                <c:numCache>
                  <c:formatCode>General</c:formatCode>
                  <c:ptCount val="18"/>
                  <c:pt idx="1">
                    <c:v>9.7843199999999992</c:v>
                  </c:pt>
                  <c:pt idx="2">
                    <c:v>8.7592400000000001</c:v>
                  </c:pt>
                  <c:pt idx="4">
                    <c:v>10.797640000000001</c:v>
                  </c:pt>
                  <c:pt idx="5">
                    <c:v>14.4648</c:v>
                  </c:pt>
                  <c:pt idx="7">
                    <c:v>24.697960000000002</c:v>
                  </c:pt>
                  <c:pt idx="8">
                    <c:v>16.936360000000001</c:v>
                  </c:pt>
                  <c:pt idx="10">
                    <c:v>16.732520000000001</c:v>
                  </c:pt>
                  <c:pt idx="11">
                    <c:v>12.802719999999999</c:v>
                  </c:pt>
                  <c:pt idx="12">
                    <c:v>15.6114</c:v>
                  </c:pt>
                  <c:pt idx="14">
                    <c:v>15.16648</c:v>
                  </c:pt>
                  <c:pt idx="15">
                    <c:v>10.333120000000001</c:v>
                  </c:pt>
                  <c:pt idx="16">
                    <c:v>10.90936</c:v>
                  </c:pt>
                </c:numCache>
              </c:numRef>
            </c:plus>
            <c:minus>
              <c:numRef>
                <c:f>Sheet1!$C$2:$C$19</c:f>
                <c:numCache>
                  <c:formatCode>General</c:formatCode>
                  <c:ptCount val="18"/>
                  <c:pt idx="1">
                    <c:v>9.7843199999999992</c:v>
                  </c:pt>
                  <c:pt idx="2">
                    <c:v>8.7592400000000001</c:v>
                  </c:pt>
                  <c:pt idx="4">
                    <c:v>10.797640000000001</c:v>
                  </c:pt>
                  <c:pt idx="5">
                    <c:v>14.4648</c:v>
                  </c:pt>
                  <c:pt idx="7">
                    <c:v>24.697960000000002</c:v>
                  </c:pt>
                  <c:pt idx="8">
                    <c:v>16.936360000000001</c:v>
                  </c:pt>
                  <c:pt idx="10">
                    <c:v>16.732520000000001</c:v>
                  </c:pt>
                  <c:pt idx="11">
                    <c:v>12.802719999999999</c:v>
                  </c:pt>
                  <c:pt idx="12">
                    <c:v>15.6114</c:v>
                  </c:pt>
                  <c:pt idx="14">
                    <c:v>15.16648</c:v>
                  </c:pt>
                  <c:pt idx="15">
                    <c:v>10.333120000000001</c:v>
                  </c:pt>
                  <c:pt idx="16">
                    <c:v>10.90936</c:v>
                  </c:pt>
                </c:numCache>
              </c:numRef>
            </c:minus>
            <c:spPr>
              <a:ln w="9525"/>
            </c:spPr>
          </c:errBars>
          <c:cat>
            <c:strRef>
              <c:f>Sheet1!$A$2:$A$19</c:f>
              <c:strCache>
                <c:ptCount val="17"/>
                <c:pt idx="1">
                  <c:v>2007* Total</c:v>
                </c:pt>
                <c:pt idx="2">
                  <c:v>2014 Total</c:v>
                </c:pt>
                <c:pt idx="4">
                  <c:v>Female</c:v>
                </c:pt>
                <c:pt idx="5">
                  <c:v>Male</c:v>
                </c:pt>
                <c:pt idx="7">
                  <c:v>With disability</c:v>
                </c:pt>
                <c:pt idx="8">
                  <c:v>Without disability</c:v>
                </c:pt>
                <c:pt idx="10">
                  <c:v>&lt;High school</c:v>
                </c:pt>
                <c:pt idx="11">
                  <c:v>High school graduate</c:v>
                </c:pt>
                <c:pt idx="12">
                  <c:v>&gt;High school</c:v>
                </c:pt>
                <c:pt idx="14">
                  <c:v>18-44</c:v>
                </c:pt>
                <c:pt idx="15">
                  <c:v>45-64</c:v>
                </c:pt>
                <c:pt idx="16">
                  <c:v>65+</c:v>
                </c:pt>
              </c:strCache>
            </c:strRef>
          </c:cat>
          <c:val>
            <c:numRef>
              <c:f>Sheet1!$B$2:$B$19</c:f>
              <c:numCache>
                <c:formatCode>General</c:formatCode>
                <c:ptCount val="18"/>
                <c:pt idx="1">
                  <c:v>45.8</c:v>
                </c:pt>
                <c:pt idx="2">
                  <c:v>61.8</c:v>
                </c:pt>
                <c:pt idx="4">
                  <c:v>59.6</c:v>
                </c:pt>
                <c:pt idx="5">
                  <c:v>65.900000000000006</c:v>
                </c:pt>
                <c:pt idx="7">
                  <c:v>42.4</c:v>
                </c:pt>
                <c:pt idx="8">
                  <c:v>64.900000000000006</c:v>
                </c:pt>
                <c:pt idx="10">
                  <c:v>31.6</c:v>
                </c:pt>
                <c:pt idx="11">
                  <c:v>54</c:v>
                </c:pt>
                <c:pt idx="12">
                  <c:v>82.8</c:v>
                </c:pt>
                <c:pt idx="14">
                  <c:v>56.3</c:v>
                </c:pt>
                <c:pt idx="15">
                  <c:v>67.5</c:v>
                </c:pt>
                <c:pt idx="16">
                  <c:v>68.5</c:v>
                </c:pt>
              </c:numCache>
            </c:numRef>
          </c:val>
          <c:extLst>
            <c:ext xmlns:c16="http://schemas.microsoft.com/office/drawing/2014/chart" uri="{C3380CC4-5D6E-409C-BE32-E72D297353CC}">
              <c16:uniqueId val="{00000021-F772-4A3B-A0E3-D3C1189D9AB0}"/>
            </c:ext>
          </c:extLst>
        </c:ser>
        <c:ser>
          <c:idx val="1"/>
          <c:order val="1"/>
          <c:tx>
            <c:strRef>
              <c:f>Sheet1!$G$1</c:f>
              <c:strCache>
                <c:ptCount val="1"/>
                <c:pt idx="0">
                  <c:v>Target</c:v>
                </c:pt>
              </c:strCache>
            </c:strRef>
          </c:tx>
          <c:spPr>
            <a:noFill/>
            <a:ln>
              <a:noFill/>
            </a:ln>
          </c:spPr>
          <c:invertIfNegative val="0"/>
          <c:dPt>
            <c:idx val="0"/>
            <c:invertIfNegative val="0"/>
            <c:bubble3D val="0"/>
            <c:extLst>
              <c:ext xmlns:c16="http://schemas.microsoft.com/office/drawing/2014/chart" uri="{C3380CC4-5D6E-409C-BE32-E72D297353CC}">
                <c16:uniqueId val="{00000022-F772-4A3B-A0E3-D3C1189D9AB0}"/>
              </c:ext>
            </c:extLst>
          </c:dPt>
          <c:dPt>
            <c:idx val="17"/>
            <c:invertIfNegative val="0"/>
            <c:bubble3D val="0"/>
            <c:extLst>
              <c:ext xmlns:c16="http://schemas.microsoft.com/office/drawing/2014/chart" uri="{C3380CC4-5D6E-409C-BE32-E72D297353CC}">
                <c16:uniqueId val="{00000023-F772-4A3B-A0E3-D3C1189D9AB0}"/>
              </c:ext>
            </c:extLst>
          </c:dPt>
          <c:trendline>
            <c:spPr>
              <a:ln w="44450">
                <a:solidFill>
                  <a:schemeClr val="tx1">
                    <a:shade val="95000"/>
                    <a:satMod val="105000"/>
                  </a:schemeClr>
                </a:solidFill>
                <a:prstDash val="dash"/>
              </a:ln>
            </c:spPr>
            <c:trendlineType val="linear"/>
            <c:dispRSqr val="0"/>
            <c:dispEq val="0"/>
          </c:trendline>
          <c:val>
            <c:numRef>
              <c:f>Sheet1!$G$2:$G$14</c:f>
              <c:numCache>
                <c:formatCode>General</c:formatCode>
                <c:ptCount val="13"/>
                <c:pt idx="0">
                  <c:v>50.4</c:v>
                </c:pt>
                <c:pt idx="5">
                  <c:v>50.4</c:v>
                </c:pt>
                <c:pt idx="8">
                  <c:v>50.4</c:v>
                </c:pt>
                <c:pt idx="11">
                  <c:v>50.4</c:v>
                </c:pt>
                <c:pt idx="12">
                  <c:v>50.4</c:v>
                </c:pt>
              </c:numCache>
            </c:numRef>
          </c:val>
          <c:extLst>
            <c:ext xmlns:c16="http://schemas.microsoft.com/office/drawing/2014/chart" uri="{C3380CC4-5D6E-409C-BE32-E72D297353CC}">
              <c16:uniqueId val="{00000024-F772-4A3B-A0E3-D3C1189D9AB0}"/>
            </c:ext>
          </c:extLst>
        </c:ser>
        <c:dLbls>
          <c:showLegendKey val="0"/>
          <c:showVal val="0"/>
          <c:showCatName val="0"/>
          <c:showSerName val="0"/>
          <c:showPercent val="0"/>
          <c:showBubbleSize val="0"/>
        </c:dLbls>
        <c:gapWidth val="0"/>
        <c:overlap val="100"/>
        <c:axId val="210420800"/>
        <c:axId val="210421192"/>
      </c:barChart>
      <c:catAx>
        <c:axId val="210420800"/>
        <c:scaling>
          <c:orientation val="maxMin"/>
        </c:scaling>
        <c:delete val="0"/>
        <c:axPos val="l"/>
        <c:numFmt formatCode="General" sourceLinked="1"/>
        <c:majorTickMark val="none"/>
        <c:minorTickMark val="none"/>
        <c:tickLblPos val="nextTo"/>
        <c:spPr>
          <a:ln>
            <a:solidFill>
              <a:schemeClr val="tx1"/>
            </a:solidFill>
          </a:ln>
        </c:spPr>
        <c:txPr>
          <a:bodyPr/>
          <a:lstStyle/>
          <a:p>
            <a:pPr>
              <a:defRPr sz="1300"/>
            </a:pPr>
            <a:endParaRPr lang="en-US"/>
          </a:p>
        </c:txPr>
        <c:crossAx val="210421192"/>
        <c:crosses val="autoZero"/>
        <c:auto val="1"/>
        <c:lblAlgn val="ctr"/>
        <c:lblOffset val="9"/>
        <c:noMultiLvlLbl val="0"/>
      </c:catAx>
      <c:valAx>
        <c:axId val="210421192"/>
        <c:scaling>
          <c:orientation val="minMax"/>
          <c:max val="100"/>
          <c:min val="0"/>
        </c:scaling>
        <c:delete val="0"/>
        <c:axPos val="b"/>
        <c:majorGridlines>
          <c:spPr>
            <a:ln cmpd="sng">
              <a:solidFill>
                <a:schemeClr val="bg1">
                  <a:lumMod val="85000"/>
                </a:schemeClr>
              </a:solidFill>
              <a:prstDash val="sysDash"/>
            </a:ln>
          </c:spPr>
        </c:majorGridlines>
        <c:numFmt formatCode="General" sourceLinked="1"/>
        <c:majorTickMark val="in"/>
        <c:minorTickMark val="in"/>
        <c:tickLblPos val="high"/>
        <c:spPr>
          <a:ln>
            <a:solidFill>
              <a:schemeClr val="tx1"/>
            </a:solidFill>
          </a:ln>
        </c:spPr>
        <c:crossAx val="210420800"/>
        <c:crosses val="max"/>
        <c:crossBetween val="between"/>
        <c:majorUnit val="10"/>
        <c:minorUnit val="10"/>
      </c:valAx>
      <c:spPr>
        <a:ln>
          <a:noFill/>
        </a:ln>
      </c:spPr>
    </c:plotArea>
    <c:plotVisOnly val="1"/>
    <c:dispBlanksAs val="gap"/>
    <c:showDLblsOverMax val="0"/>
  </c:chart>
  <c:txPr>
    <a:bodyPr/>
    <a:lstStyle/>
    <a:p>
      <a:pPr>
        <a:defRPr sz="1200" baseline="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97721016580244"/>
          <c:y val="0"/>
          <c:w val="0.68633420822397195"/>
          <c:h val="0.8725856855503820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extLst>
              <c:ext xmlns:c16="http://schemas.microsoft.com/office/drawing/2014/chart" uri="{C3380CC4-5D6E-409C-BE32-E72D297353CC}">
                <c16:uniqueId val="{00000000-F772-4A3B-A0E3-D3C1189D9AB0}"/>
              </c:ext>
            </c:extLst>
          </c:dPt>
          <c:dPt>
            <c:idx val="1"/>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2-F772-4A3B-A0E3-D3C1189D9AB0}"/>
              </c:ext>
            </c:extLst>
          </c:dPt>
          <c:dPt>
            <c:idx val="2"/>
            <c:invertIfNegative val="0"/>
            <c:bubble3D val="0"/>
            <c:spPr>
              <a:solidFill>
                <a:schemeClr val="bg1">
                  <a:lumMod val="85000"/>
                </a:schemeClr>
              </a:solidFill>
              <a:ln>
                <a:solidFill>
                  <a:schemeClr val="tx1"/>
                </a:solidFill>
              </a:ln>
            </c:spPr>
            <c:extLst>
              <c:ext xmlns:c16="http://schemas.microsoft.com/office/drawing/2014/chart" uri="{C3380CC4-5D6E-409C-BE32-E72D297353CC}">
                <c16:uniqueId val="{00000003-F772-4A3B-A0E3-D3C1189D9AB0}"/>
              </c:ext>
            </c:extLst>
          </c:dPt>
          <c:dPt>
            <c:idx val="3"/>
            <c:invertIfNegative val="0"/>
            <c:bubble3D val="0"/>
            <c:spPr>
              <a:solidFill>
                <a:schemeClr val="accent2">
                  <a:lumMod val="75000"/>
                </a:schemeClr>
              </a:solidFill>
              <a:ln>
                <a:solidFill>
                  <a:schemeClr val="tx1"/>
                </a:solidFill>
              </a:ln>
            </c:spPr>
            <c:extLst>
              <c:ext xmlns:c16="http://schemas.microsoft.com/office/drawing/2014/chart" uri="{C3380CC4-5D6E-409C-BE32-E72D297353CC}">
                <c16:uniqueId val="{00000005-F772-4A3B-A0E3-D3C1189D9AB0}"/>
              </c:ext>
            </c:extLst>
          </c:dPt>
          <c:dPt>
            <c:idx val="4"/>
            <c:invertIfNegative val="0"/>
            <c:bubble3D val="0"/>
            <c:spPr>
              <a:solidFill>
                <a:schemeClr val="accent6">
                  <a:lumMod val="20000"/>
                  <a:lumOff val="80000"/>
                </a:schemeClr>
              </a:solidFill>
              <a:ln>
                <a:solidFill>
                  <a:schemeClr val="tx1"/>
                </a:solidFill>
              </a:ln>
            </c:spPr>
            <c:extLst>
              <c:ext xmlns:c16="http://schemas.microsoft.com/office/drawing/2014/chart" uri="{C3380CC4-5D6E-409C-BE32-E72D297353CC}">
                <c16:uniqueId val="{00000007-F772-4A3B-A0E3-D3C1189D9AB0}"/>
              </c:ext>
            </c:extLst>
          </c:dPt>
          <c:dPt>
            <c:idx val="5"/>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26-4B08-479E-90CA-1314BA3C8DF7}"/>
              </c:ext>
            </c:extLst>
          </c:dPt>
          <c:dPt>
            <c:idx val="6"/>
            <c:invertIfNegative val="0"/>
            <c:bubble3D val="0"/>
            <c:spPr>
              <a:solidFill>
                <a:schemeClr val="accent6">
                  <a:lumMod val="50000"/>
                </a:schemeClr>
              </a:solidFill>
              <a:ln>
                <a:solidFill>
                  <a:schemeClr val="tx2">
                    <a:lumMod val="75000"/>
                  </a:schemeClr>
                </a:solidFill>
              </a:ln>
            </c:spPr>
            <c:extLst>
              <c:ext xmlns:c16="http://schemas.microsoft.com/office/drawing/2014/chart" uri="{C3380CC4-5D6E-409C-BE32-E72D297353CC}">
                <c16:uniqueId val="{00000009-F772-4A3B-A0E3-D3C1189D9AB0}"/>
              </c:ext>
            </c:extLst>
          </c:dPt>
          <c:dPt>
            <c:idx val="7"/>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0B-F772-4A3B-A0E3-D3C1189D9AB0}"/>
              </c:ext>
            </c:extLst>
          </c:dPt>
          <c:dPt>
            <c:idx val="8"/>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0D-F772-4A3B-A0E3-D3C1189D9AB0}"/>
              </c:ext>
            </c:extLst>
          </c:dPt>
          <c:dPt>
            <c:idx val="9"/>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0F-F772-4A3B-A0E3-D3C1189D9AB0}"/>
              </c:ext>
            </c:extLst>
          </c:dPt>
          <c:dPt>
            <c:idx val="10"/>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11-F772-4A3B-A0E3-D3C1189D9AB0}"/>
              </c:ext>
            </c:extLst>
          </c:dPt>
          <c:dPt>
            <c:idx val="11"/>
            <c:invertIfNegative val="0"/>
            <c:bubble3D val="0"/>
            <c:spPr>
              <a:solidFill>
                <a:srgbClr val="6666FF"/>
              </a:solidFill>
              <a:ln>
                <a:solidFill>
                  <a:schemeClr val="tx1"/>
                </a:solidFill>
              </a:ln>
            </c:spPr>
            <c:extLst>
              <c:ext xmlns:c16="http://schemas.microsoft.com/office/drawing/2014/chart" uri="{C3380CC4-5D6E-409C-BE32-E72D297353CC}">
                <c16:uniqueId val="{00000012-F772-4A3B-A0E3-D3C1189D9AB0}"/>
              </c:ext>
            </c:extLst>
          </c:dPt>
          <c:dPt>
            <c:idx val="12"/>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14-F772-4A3B-A0E3-D3C1189D9AB0}"/>
              </c:ext>
            </c:extLst>
          </c:dPt>
          <c:dPt>
            <c:idx val="13"/>
            <c:invertIfNegative val="0"/>
            <c:bubble3D val="0"/>
            <c:spPr>
              <a:solidFill>
                <a:schemeClr val="accent6">
                  <a:lumMod val="60000"/>
                  <a:lumOff val="40000"/>
                </a:schemeClr>
              </a:solidFill>
              <a:ln>
                <a:solidFill>
                  <a:schemeClr val="tx1"/>
                </a:solidFill>
              </a:ln>
            </c:spPr>
            <c:extLst>
              <c:ext xmlns:c16="http://schemas.microsoft.com/office/drawing/2014/chart" uri="{C3380CC4-5D6E-409C-BE32-E72D297353CC}">
                <c16:uniqueId val="{00000016-F772-4A3B-A0E3-D3C1189D9AB0}"/>
              </c:ext>
            </c:extLst>
          </c:dPt>
          <c:dPt>
            <c:idx val="14"/>
            <c:invertIfNegative val="0"/>
            <c:bubble3D val="0"/>
            <c:spPr>
              <a:solidFill>
                <a:schemeClr val="accent1">
                  <a:lumMod val="20000"/>
                  <a:lumOff val="80000"/>
                </a:schemeClr>
              </a:solidFill>
              <a:ln>
                <a:solidFill>
                  <a:schemeClr val="tx1"/>
                </a:solidFill>
              </a:ln>
            </c:spPr>
            <c:extLst>
              <c:ext xmlns:c16="http://schemas.microsoft.com/office/drawing/2014/chart" uri="{C3380CC4-5D6E-409C-BE32-E72D297353CC}">
                <c16:uniqueId val="{00000018-F772-4A3B-A0E3-D3C1189D9AB0}"/>
              </c:ext>
            </c:extLst>
          </c:dPt>
          <c:dPt>
            <c:idx val="15"/>
            <c:invertIfNegative val="0"/>
            <c:bubble3D val="0"/>
            <c:spPr>
              <a:solidFill>
                <a:schemeClr val="accent1">
                  <a:lumMod val="40000"/>
                  <a:lumOff val="60000"/>
                </a:schemeClr>
              </a:solidFill>
              <a:ln>
                <a:solidFill>
                  <a:schemeClr val="tx1"/>
                </a:solidFill>
              </a:ln>
            </c:spPr>
            <c:extLst>
              <c:ext xmlns:c16="http://schemas.microsoft.com/office/drawing/2014/chart" uri="{C3380CC4-5D6E-409C-BE32-E72D297353CC}">
                <c16:uniqueId val="{0000001A-F772-4A3B-A0E3-D3C1189D9AB0}"/>
              </c:ext>
            </c:extLst>
          </c:dPt>
          <c:dPt>
            <c:idx val="16"/>
            <c:invertIfNegative val="0"/>
            <c:bubble3D val="0"/>
            <c:spPr>
              <a:solidFill>
                <a:schemeClr val="accent1">
                  <a:lumMod val="75000"/>
                </a:schemeClr>
              </a:solidFill>
              <a:ln>
                <a:solidFill>
                  <a:schemeClr val="tx1"/>
                </a:solidFill>
              </a:ln>
            </c:spPr>
            <c:extLst>
              <c:ext xmlns:c16="http://schemas.microsoft.com/office/drawing/2014/chart" uri="{C3380CC4-5D6E-409C-BE32-E72D297353CC}">
                <c16:uniqueId val="{0000001C-F772-4A3B-A0E3-D3C1189D9AB0}"/>
              </c:ext>
            </c:extLst>
          </c:dPt>
          <c:dPt>
            <c:idx val="17"/>
            <c:invertIfNegative val="0"/>
            <c:bubble3D val="0"/>
            <c:spPr>
              <a:solidFill>
                <a:schemeClr val="tx2">
                  <a:lumMod val="20000"/>
                  <a:lumOff val="80000"/>
                </a:schemeClr>
              </a:solidFill>
              <a:ln>
                <a:solidFill>
                  <a:schemeClr val="tx1"/>
                </a:solidFill>
              </a:ln>
            </c:spPr>
            <c:extLst>
              <c:ext xmlns:c16="http://schemas.microsoft.com/office/drawing/2014/chart" uri="{C3380CC4-5D6E-409C-BE32-E72D297353CC}">
                <c16:uniqueId val="{0000001E-F772-4A3B-A0E3-D3C1189D9AB0}"/>
              </c:ext>
            </c:extLst>
          </c:dPt>
          <c:dPt>
            <c:idx val="18"/>
            <c:invertIfNegative val="0"/>
            <c:bubble3D val="0"/>
            <c:spPr>
              <a:solidFill>
                <a:schemeClr val="accent5">
                  <a:lumMod val="20000"/>
                  <a:lumOff val="80000"/>
                </a:schemeClr>
              </a:solidFill>
              <a:ln>
                <a:solidFill>
                  <a:schemeClr val="tx1"/>
                </a:solidFill>
              </a:ln>
            </c:spPr>
            <c:extLst>
              <c:ext xmlns:c16="http://schemas.microsoft.com/office/drawing/2014/chart" uri="{C3380CC4-5D6E-409C-BE32-E72D297353CC}">
                <c16:uniqueId val="{00000020-F772-4A3B-A0E3-D3C1189D9AB0}"/>
              </c:ext>
            </c:extLst>
          </c:dPt>
          <c:dPt>
            <c:idx val="19"/>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0-234B-45FB-82A3-DF952B5E5BC3}"/>
              </c:ext>
            </c:extLst>
          </c:dPt>
          <c:errBars>
            <c:errBarType val="both"/>
            <c:errValType val="cust"/>
            <c:noEndCap val="0"/>
            <c:plus>
              <c:numRef>
                <c:f>Sheet1!$D$2:$D$19</c:f>
                <c:numCache>
                  <c:formatCode>General</c:formatCode>
                  <c:ptCount val="18"/>
                  <c:pt idx="1">
                    <c:v>3.7514399999999997</c:v>
                  </c:pt>
                  <c:pt idx="2">
                    <c:v>3.0771999999999999</c:v>
                  </c:pt>
                  <c:pt idx="4">
                    <c:v>3.4652799999999999</c:v>
                  </c:pt>
                  <c:pt idx="5">
                    <c:v>5.3155200000000002</c:v>
                  </c:pt>
                  <c:pt idx="7">
                    <c:v>8.839599999999999</c:v>
                  </c:pt>
                  <c:pt idx="8">
                    <c:v>6.2680799999999994</c:v>
                  </c:pt>
                  <c:pt idx="9">
                    <c:v>6.0505200000000006</c:v>
                  </c:pt>
                  <c:pt idx="10">
                    <c:v>7.8360799999999999</c:v>
                  </c:pt>
                  <c:pt idx="11">
                    <c:v>7.3049199999999992</c:v>
                  </c:pt>
                  <c:pt idx="12">
                    <c:v>8.6455599999999997</c:v>
                  </c:pt>
                  <c:pt idx="14">
                    <c:v>5.1841999999999997</c:v>
                  </c:pt>
                  <c:pt idx="15">
                    <c:v>3.82396</c:v>
                  </c:pt>
                  <c:pt idx="16">
                    <c:v>3.2829999999999999</c:v>
                  </c:pt>
                </c:numCache>
              </c:numRef>
            </c:plus>
            <c:minus>
              <c:numRef>
                <c:f>Sheet1!$C$2:$C$19</c:f>
                <c:numCache>
                  <c:formatCode>General</c:formatCode>
                  <c:ptCount val="18"/>
                  <c:pt idx="1">
                    <c:v>3.7514399999999997</c:v>
                  </c:pt>
                  <c:pt idx="2">
                    <c:v>3.0771999999999999</c:v>
                  </c:pt>
                  <c:pt idx="4">
                    <c:v>3.4652799999999999</c:v>
                  </c:pt>
                  <c:pt idx="5">
                    <c:v>5.3155200000000002</c:v>
                  </c:pt>
                  <c:pt idx="7">
                    <c:v>8.839599999999999</c:v>
                  </c:pt>
                  <c:pt idx="8">
                    <c:v>6.2680799999999994</c:v>
                  </c:pt>
                  <c:pt idx="9">
                    <c:v>6.0505200000000006</c:v>
                  </c:pt>
                  <c:pt idx="10">
                    <c:v>7.8360799999999999</c:v>
                  </c:pt>
                  <c:pt idx="11">
                    <c:v>7.3049199999999992</c:v>
                  </c:pt>
                  <c:pt idx="12">
                    <c:v>8.6455599999999997</c:v>
                  </c:pt>
                  <c:pt idx="14">
                    <c:v>5.1841999999999997</c:v>
                  </c:pt>
                  <c:pt idx="15">
                    <c:v>3.82396</c:v>
                  </c:pt>
                  <c:pt idx="16">
                    <c:v>3.2829999999999999</c:v>
                  </c:pt>
                </c:numCache>
              </c:numRef>
            </c:minus>
            <c:spPr>
              <a:ln w="9525"/>
            </c:spPr>
          </c:errBars>
          <c:cat>
            <c:strRef>
              <c:f>Sheet1!$A$2:$A$19</c:f>
              <c:strCache>
                <c:ptCount val="17"/>
                <c:pt idx="1">
                  <c:v>2008* Total</c:v>
                </c:pt>
                <c:pt idx="2">
                  <c:v>2016 Total</c:v>
                </c:pt>
                <c:pt idx="4">
                  <c:v>Female</c:v>
                </c:pt>
                <c:pt idx="5">
                  <c:v>Male</c:v>
                </c:pt>
                <c:pt idx="7">
                  <c:v>&lt;High school</c:v>
                </c:pt>
                <c:pt idx="8">
                  <c:v>High school graduate</c:v>
                </c:pt>
                <c:pt idx="9">
                  <c:v>Some college</c:v>
                </c:pt>
                <c:pt idx="10">
                  <c:v>Associates degree</c:v>
                </c:pt>
                <c:pt idx="11">
                  <c:v>College graduate</c:v>
                </c:pt>
                <c:pt idx="12">
                  <c:v>Advanced degree</c:v>
                </c:pt>
                <c:pt idx="14">
                  <c:v>18-44</c:v>
                </c:pt>
                <c:pt idx="15">
                  <c:v>45-64</c:v>
                </c:pt>
                <c:pt idx="16">
                  <c:v>65+</c:v>
                </c:pt>
              </c:strCache>
            </c:strRef>
          </c:cat>
          <c:val>
            <c:numRef>
              <c:f>Sheet1!$B$2:$B$19</c:f>
              <c:numCache>
                <c:formatCode>General</c:formatCode>
                <c:ptCount val="18"/>
                <c:pt idx="1">
                  <c:v>55.6</c:v>
                </c:pt>
                <c:pt idx="2">
                  <c:v>42.1</c:v>
                </c:pt>
                <c:pt idx="4">
                  <c:v>41.7</c:v>
                </c:pt>
                <c:pt idx="5">
                  <c:v>42.7</c:v>
                </c:pt>
                <c:pt idx="7">
                  <c:v>47.9</c:v>
                </c:pt>
                <c:pt idx="8">
                  <c:v>43.5</c:v>
                </c:pt>
                <c:pt idx="9">
                  <c:v>49.4</c:v>
                </c:pt>
                <c:pt idx="10">
                  <c:v>42.3</c:v>
                </c:pt>
                <c:pt idx="11">
                  <c:v>34</c:v>
                </c:pt>
                <c:pt idx="12">
                  <c:v>38.799999999999997</c:v>
                </c:pt>
                <c:pt idx="14">
                  <c:v>42.6</c:v>
                </c:pt>
                <c:pt idx="15">
                  <c:v>45.1</c:v>
                </c:pt>
                <c:pt idx="16">
                  <c:v>35.1</c:v>
                </c:pt>
              </c:numCache>
            </c:numRef>
          </c:val>
          <c:extLst>
            <c:ext xmlns:c16="http://schemas.microsoft.com/office/drawing/2014/chart" uri="{C3380CC4-5D6E-409C-BE32-E72D297353CC}">
              <c16:uniqueId val="{00000021-F772-4A3B-A0E3-D3C1189D9AB0}"/>
            </c:ext>
          </c:extLst>
        </c:ser>
        <c:ser>
          <c:idx val="1"/>
          <c:order val="1"/>
          <c:tx>
            <c:strRef>
              <c:f>Sheet1!$G$1</c:f>
              <c:strCache>
                <c:ptCount val="1"/>
                <c:pt idx="0">
                  <c:v>Target</c:v>
                </c:pt>
              </c:strCache>
            </c:strRef>
          </c:tx>
          <c:spPr>
            <a:noFill/>
            <a:ln>
              <a:noFill/>
            </a:ln>
          </c:spPr>
          <c:invertIfNegative val="0"/>
          <c:dPt>
            <c:idx val="0"/>
            <c:invertIfNegative val="0"/>
            <c:bubble3D val="0"/>
            <c:extLst>
              <c:ext xmlns:c16="http://schemas.microsoft.com/office/drawing/2014/chart" uri="{C3380CC4-5D6E-409C-BE32-E72D297353CC}">
                <c16:uniqueId val="{00000022-F772-4A3B-A0E3-D3C1189D9AB0}"/>
              </c:ext>
            </c:extLst>
          </c:dPt>
          <c:dPt>
            <c:idx val="17"/>
            <c:invertIfNegative val="0"/>
            <c:bubble3D val="0"/>
            <c:extLst>
              <c:ext xmlns:c16="http://schemas.microsoft.com/office/drawing/2014/chart" uri="{C3380CC4-5D6E-409C-BE32-E72D297353CC}">
                <c16:uniqueId val="{00000023-F772-4A3B-A0E3-D3C1189D9AB0}"/>
              </c:ext>
            </c:extLst>
          </c:dPt>
          <c:trendline>
            <c:spPr>
              <a:ln w="44450">
                <a:solidFill>
                  <a:schemeClr val="tx1">
                    <a:shade val="95000"/>
                    <a:satMod val="105000"/>
                  </a:schemeClr>
                </a:solidFill>
                <a:prstDash val="dash"/>
              </a:ln>
            </c:spPr>
            <c:trendlineType val="linear"/>
            <c:dispRSqr val="0"/>
            <c:dispEq val="0"/>
          </c:trendline>
          <c:val>
            <c:numRef>
              <c:f>Sheet1!$G$2:$G$15</c:f>
              <c:numCache>
                <c:formatCode>General</c:formatCode>
                <c:ptCount val="14"/>
                <c:pt idx="0">
                  <c:v>50</c:v>
                </c:pt>
                <c:pt idx="10">
                  <c:v>50</c:v>
                </c:pt>
              </c:numCache>
            </c:numRef>
          </c:val>
          <c:extLst>
            <c:ext xmlns:c16="http://schemas.microsoft.com/office/drawing/2014/chart" uri="{C3380CC4-5D6E-409C-BE32-E72D297353CC}">
              <c16:uniqueId val="{00000024-F772-4A3B-A0E3-D3C1189D9AB0}"/>
            </c:ext>
          </c:extLst>
        </c:ser>
        <c:dLbls>
          <c:showLegendKey val="0"/>
          <c:showVal val="0"/>
          <c:showCatName val="0"/>
          <c:showSerName val="0"/>
          <c:showPercent val="0"/>
          <c:showBubbleSize val="0"/>
        </c:dLbls>
        <c:gapWidth val="0"/>
        <c:overlap val="100"/>
        <c:axId val="210420800"/>
        <c:axId val="210421192"/>
      </c:barChart>
      <c:catAx>
        <c:axId val="210420800"/>
        <c:scaling>
          <c:orientation val="maxMin"/>
        </c:scaling>
        <c:delete val="0"/>
        <c:axPos val="l"/>
        <c:numFmt formatCode="General" sourceLinked="1"/>
        <c:majorTickMark val="none"/>
        <c:minorTickMark val="none"/>
        <c:tickLblPos val="nextTo"/>
        <c:spPr>
          <a:ln>
            <a:solidFill>
              <a:schemeClr val="tx1"/>
            </a:solidFill>
          </a:ln>
        </c:spPr>
        <c:txPr>
          <a:bodyPr/>
          <a:lstStyle/>
          <a:p>
            <a:pPr>
              <a:defRPr sz="1400"/>
            </a:pPr>
            <a:endParaRPr lang="en-US"/>
          </a:p>
        </c:txPr>
        <c:crossAx val="210421192"/>
        <c:crosses val="autoZero"/>
        <c:auto val="1"/>
        <c:lblAlgn val="ctr"/>
        <c:lblOffset val="9"/>
        <c:noMultiLvlLbl val="0"/>
      </c:catAx>
      <c:valAx>
        <c:axId val="210421192"/>
        <c:scaling>
          <c:orientation val="minMax"/>
          <c:max val="80"/>
          <c:min val="0"/>
        </c:scaling>
        <c:delete val="0"/>
        <c:axPos val="b"/>
        <c:majorGridlines>
          <c:spPr>
            <a:ln cmpd="sng">
              <a:solidFill>
                <a:schemeClr val="bg1">
                  <a:lumMod val="85000"/>
                </a:schemeClr>
              </a:solidFill>
              <a:prstDash val="sysDash"/>
            </a:ln>
          </c:spPr>
        </c:majorGridlines>
        <c:numFmt formatCode="General" sourceLinked="1"/>
        <c:majorTickMark val="in"/>
        <c:minorTickMark val="in"/>
        <c:tickLblPos val="high"/>
        <c:spPr>
          <a:ln>
            <a:solidFill>
              <a:schemeClr val="tx1"/>
            </a:solidFill>
          </a:ln>
        </c:spPr>
        <c:txPr>
          <a:bodyPr/>
          <a:lstStyle/>
          <a:p>
            <a:pPr>
              <a:defRPr sz="1400"/>
            </a:pPr>
            <a:endParaRPr lang="en-US"/>
          </a:p>
        </c:txPr>
        <c:crossAx val="210420800"/>
        <c:crosses val="max"/>
        <c:crossBetween val="between"/>
        <c:majorUnit val="10"/>
        <c:minorUnit val="5"/>
      </c:valAx>
      <c:spPr>
        <a:ln>
          <a:noFill/>
        </a:ln>
      </c:spPr>
    </c:plotArea>
    <c:plotVisOnly val="1"/>
    <c:dispBlanksAs val="gap"/>
    <c:showDLblsOverMax val="0"/>
  </c:chart>
  <c:txPr>
    <a:bodyPr/>
    <a:lstStyle/>
    <a:p>
      <a:pPr>
        <a:defRPr sz="1600" baseline="0">
          <a:latin typeface="Tahoma" panose="020B060403050404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748770905865238"/>
          <c:y val="0"/>
          <c:w val="0.61169372242020537"/>
          <c:h val="0.8725856855503820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extLst>
              <c:ext xmlns:c16="http://schemas.microsoft.com/office/drawing/2014/chart" uri="{C3380CC4-5D6E-409C-BE32-E72D297353CC}">
                <c16:uniqueId val="{00000000-F772-4A3B-A0E3-D3C1189D9AB0}"/>
              </c:ext>
            </c:extLst>
          </c:dPt>
          <c:dPt>
            <c:idx val="1"/>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2-F772-4A3B-A0E3-D3C1189D9AB0}"/>
              </c:ext>
            </c:extLst>
          </c:dPt>
          <c:dPt>
            <c:idx val="2"/>
            <c:invertIfNegative val="0"/>
            <c:bubble3D val="0"/>
            <c:extLst>
              <c:ext xmlns:c16="http://schemas.microsoft.com/office/drawing/2014/chart" uri="{C3380CC4-5D6E-409C-BE32-E72D297353CC}">
                <c16:uniqueId val="{00000003-F772-4A3B-A0E3-D3C1189D9AB0}"/>
              </c:ext>
            </c:extLst>
          </c:dPt>
          <c:dPt>
            <c:idx val="3"/>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5-F772-4A3B-A0E3-D3C1189D9AB0}"/>
              </c:ext>
            </c:extLst>
          </c:dPt>
          <c:dPt>
            <c:idx val="4"/>
            <c:invertIfNegative val="0"/>
            <c:bubble3D val="0"/>
            <c:spPr>
              <a:solidFill>
                <a:schemeClr val="accent3">
                  <a:lumMod val="40000"/>
                  <a:lumOff val="60000"/>
                </a:schemeClr>
              </a:solidFill>
              <a:ln>
                <a:solidFill>
                  <a:schemeClr val="tx1"/>
                </a:solidFill>
              </a:ln>
            </c:spPr>
            <c:extLst>
              <c:ext xmlns:c16="http://schemas.microsoft.com/office/drawing/2014/chart" uri="{C3380CC4-5D6E-409C-BE32-E72D297353CC}">
                <c16:uniqueId val="{00000007-F772-4A3B-A0E3-D3C1189D9AB0}"/>
              </c:ext>
            </c:extLst>
          </c:dPt>
          <c:dPt>
            <c:idx val="6"/>
            <c:invertIfNegative val="0"/>
            <c:bubble3D val="0"/>
            <c:spPr>
              <a:solidFill>
                <a:srgbClr val="CCC1DA"/>
              </a:solidFill>
              <a:ln>
                <a:solidFill>
                  <a:schemeClr val="tx2">
                    <a:lumMod val="75000"/>
                  </a:schemeClr>
                </a:solidFill>
              </a:ln>
            </c:spPr>
            <c:extLst>
              <c:ext xmlns:c16="http://schemas.microsoft.com/office/drawing/2014/chart" uri="{C3380CC4-5D6E-409C-BE32-E72D297353CC}">
                <c16:uniqueId val="{00000009-F772-4A3B-A0E3-D3C1189D9AB0}"/>
              </c:ext>
            </c:extLst>
          </c:dPt>
          <c:dPt>
            <c:idx val="7"/>
            <c:invertIfNegative val="0"/>
            <c:bubble3D val="0"/>
            <c:spPr>
              <a:solidFill>
                <a:srgbClr val="CC99FF"/>
              </a:solidFill>
              <a:ln>
                <a:solidFill>
                  <a:schemeClr val="tx1"/>
                </a:solidFill>
              </a:ln>
            </c:spPr>
            <c:extLst>
              <c:ext xmlns:c16="http://schemas.microsoft.com/office/drawing/2014/chart" uri="{C3380CC4-5D6E-409C-BE32-E72D297353CC}">
                <c16:uniqueId val="{0000000B-F772-4A3B-A0E3-D3C1189D9AB0}"/>
              </c:ext>
            </c:extLst>
          </c:dPt>
          <c:dPt>
            <c:idx val="8"/>
            <c:invertIfNegative val="0"/>
            <c:bubble3D val="0"/>
            <c:spPr>
              <a:solidFill>
                <a:srgbClr val="E6E0EC"/>
              </a:solidFill>
              <a:ln>
                <a:solidFill>
                  <a:schemeClr val="tx1"/>
                </a:solidFill>
              </a:ln>
            </c:spPr>
            <c:extLst>
              <c:ext xmlns:c16="http://schemas.microsoft.com/office/drawing/2014/chart" uri="{C3380CC4-5D6E-409C-BE32-E72D297353CC}">
                <c16:uniqueId val="{0000000D-F772-4A3B-A0E3-D3C1189D9AB0}"/>
              </c:ext>
            </c:extLst>
          </c:dPt>
          <c:dPt>
            <c:idx val="9"/>
            <c:invertIfNegative val="0"/>
            <c:bubble3D val="0"/>
            <c:spPr>
              <a:solidFill>
                <a:srgbClr val="7030A0"/>
              </a:solidFill>
              <a:ln>
                <a:solidFill>
                  <a:schemeClr val="tx1"/>
                </a:solidFill>
              </a:ln>
            </c:spPr>
            <c:extLst>
              <c:ext xmlns:c16="http://schemas.microsoft.com/office/drawing/2014/chart" uri="{C3380CC4-5D6E-409C-BE32-E72D297353CC}">
                <c16:uniqueId val="{0000000F-F772-4A3B-A0E3-D3C1189D9AB0}"/>
              </c:ext>
            </c:extLst>
          </c:dPt>
          <c:dPt>
            <c:idx val="10"/>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11-F772-4A3B-A0E3-D3C1189D9AB0}"/>
              </c:ext>
            </c:extLst>
          </c:dPt>
          <c:dPt>
            <c:idx val="11"/>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12-F772-4A3B-A0E3-D3C1189D9AB0}"/>
              </c:ext>
            </c:extLst>
          </c:dPt>
          <c:dPt>
            <c:idx val="12"/>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14-F772-4A3B-A0E3-D3C1189D9AB0}"/>
              </c:ext>
            </c:extLst>
          </c:dPt>
          <c:dPt>
            <c:idx val="13"/>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16-F772-4A3B-A0E3-D3C1189D9AB0}"/>
              </c:ext>
            </c:extLst>
          </c:dPt>
          <c:dPt>
            <c:idx val="14"/>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18-F772-4A3B-A0E3-D3C1189D9AB0}"/>
              </c:ext>
            </c:extLst>
          </c:dPt>
          <c:dPt>
            <c:idx val="15"/>
            <c:invertIfNegative val="0"/>
            <c:bubble3D val="0"/>
            <c:spPr>
              <a:solidFill>
                <a:schemeClr val="accent1">
                  <a:lumMod val="20000"/>
                  <a:lumOff val="80000"/>
                </a:schemeClr>
              </a:solidFill>
              <a:ln>
                <a:solidFill>
                  <a:schemeClr val="tx1"/>
                </a:solidFill>
              </a:ln>
            </c:spPr>
            <c:extLst>
              <c:ext xmlns:c16="http://schemas.microsoft.com/office/drawing/2014/chart" uri="{C3380CC4-5D6E-409C-BE32-E72D297353CC}">
                <c16:uniqueId val="{0000001A-F772-4A3B-A0E3-D3C1189D9AB0}"/>
              </c:ext>
            </c:extLst>
          </c:dPt>
          <c:dPt>
            <c:idx val="16"/>
            <c:invertIfNegative val="0"/>
            <c:bubble3D val="0"/>
            <c:spPr>
              <a:solidFill>
                <a:srgbClr val="339966"/>
              </a:solidFill>
              <a:ln>
                <a:solidFill>
                  <a:schemeClr val="tx1"/>
                </a:solidFill>
              </a:ln>
            </c:spPr>
            <c:extLst>
              <c:ext xmlns:c16="http://schemas.microsoft.com/office/drawing/2014/chart" uri="{C3380CC4-5D6E-409C-BE32-E72D297353CC}">
                <c16:uniqueId val="{0000001C-F772-4A3B-A0E3-D3C1189D9AB0}"/>
              </c:ext>
            </c:extLst>
          </c:dPt>
          <c:dPt>
            <c:idx val="17"/>
            <c:invertIfNegative val="0"/>
            <c:bubble3D val="0"/>
            <c:spPr>
              <a:solidFill>
                <a:schemeClr val="accent1">
                  <a:lumMod val="20000"/>
                  <a:lumOff val="80000"/>
                </a:schemeClr>
              </a:solidFill>
              <a:ln>
                <a:solidFill>
                  <a:schemeClr val="tx1"/>
                </a:solidFill>
              </a:ln>
            </c:spPr>
            <c:extLst>
              <c:ext xmlns:c16="http://schemas.microsoft.com/office/drawing/2014/chart" uri="{C3380CC4-5D6E-409C-BE32-E72D297353CC}">
                <c16:uniqueId val="{0000001E-F772-4A3B-A0E3-D3C1189D9AB0}"/>
              </c:ext>
            </c:extLst>
          </c:dPt>
          <c:dPt>
            <c:idx val="18"/>
            <c:invertIfNegative val="0"/>
            <c:bubble3D val="0"/>
            <c:spPr>
              <a:solidFill>
                <a:srgbClr val="0070C0"/>
              </a:solidFill>
              <a:ln>
                <a:solidFill>
                  <a:schemeClr val="tx1"/>
                </a:solidFill>
              </a:ln>
            </c:spPr>
            <c:extLst>
              <c:ext xmlns:c16="http://schemas.microsoft.com/office/drawing/2014/chart" uri="{C3380CC4-5D6E-409C-BE32-E72D297353CC}">
                <c16:uniqueId val="{00000020-F772-4A3B-A0E3-D3C1189D9AB0}"/>
              </c:ext>
            </c:extLst>
          </c:dPt>
          <c:dPt>
            <c:idx val="19"/>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00-234B-45FB-82A3-DF952B5E5BC3}"/>
              </c:ext>
            </c:extLst>
          </c:dPt>
          <c:errBars>
            <c:errBarType val="both"/>
            <c:errValType val="cust"/>
            <c:noEndCap val="0"/>
            <c:plus>
              <c:numRef>
                <c:f>Sheet1!$D$2:$D$20</c:f>
                <c:numCache>
                  <c:formatCode>General</c:formatCode>
                  <c:ptCount val="19"/>
                  <c:pt idx="1">
                    <c:v>4.0778000000000016</c:v>
                  </c:pt>
                  <c:pt idx="3">
                    <c:v>5.536500000000002</c:v>
                  </c:pt>
                  <c:pt idx="4">
                    <c:v>6.6092999999999993</c:v>
                  </c:pt>
                  <c:pt idx="6">
                    <c:v>4.8306000000000004</c:v>
                  </c:pt>
                  <c:pt idx="7">
                    <c:v>14.172799999999999</c:v>
                  </c:pt>
                  <c:pt idx="8">
                    <c:v>5.5411000000000001</c:v>
                  </c:pt>
                  <c:pt idx="9">
                    <c:v>6.1629999999999985</c:v>
                  </c:pt>
                  <c:pt idx="11">
                    <c:v>7.2369999999999983</c:v>
                  </c:pt>
                  <c:pt idx="13">
                    <c:v>7.7026000000000003</c:v>
                  </c:pt>
                  <c:pt idx="14">
                    <c:v>11.834299999999999</c:v>
                  </c:pt>
                  <c:pt idx="16">
                    <c:v>8.5447999999999986</c:v>
                  </c:pt>
                  <c:pt idx="17">
                    <c:v>3.33</c:v>
                  </c:pt>
                </c:numCache>
              </c:numRef>
            </c:plus>
            <c:minus>
              <c:numRef>
                <c:f>Sheet1!$C$2:$C$20</c:f>
                <c:numCache>
                  <c:formatCode>General</c:formatCode>
                  <c:ptCount val="19"/>
                  <c:pt idx="1">
                    <c:v>3.1998999999999995</c:v>
                  </c:pt>
                  <c:pt idx="3">
                    <c:v>4.0152000000000001</c:v>
                  </c:pt>
                  <c:pt idx="4">
                    <c:v>4.2808000000000002</c:v>
                  </c:pt>
                  <c:pt idx="6">
                    <c:v>2.8969</c:v>
                  </c:pt>
                  <c:pt idx="7">
                    <c:v>8.3405000000000005</c:v>
                  </c:pt>
                  <c:pt idx="8">
                    <c:v>3.6574000000000009</c:v>
                  </c:pt>
                  <c:pt idx="9">
                    <c:v>4.4733000000000001</c:v>
                  </c:pt>
                  <c:pt idx="11">
                    <c:v>4.7339000000000011</c:v>
                  </c:pt>
                  <c:pt idx="13">
                    <c:v>5.0229999999999997</c:v>
                  </c:pt>
                  <c:pt idx="14">
                    <c:v>7.6561000000000003</c:v>
                  </c:pt>
                  <c:pt idx="16">
                    <c:v>6.1562000000000001</c:v>
                  </c:pt>
                  <c:pt idx="17">
                    <c:v>2.5153999999999996</c:v>
                  </c:pt>
                </c:numCache>
              </c:numRef>
            </c:minus>
            <c:spPr>
              <a:ln w="9525"/>
            </c:spPr>
          </c:errBars>
          <c:cat>
            <c:strRef>
              <c:f>Sheet1!$A$2:$A$20</c:f>
              <c:strCache>
                <c:ptCount val="18"/>
                <c:pt idx="1">
                  <c:v>Total</c:v>
                </c:pt>
                <c:pt idx="3">
                  <c:v>40-59</c:v>
                </c:pt>
                <c:pt idx="4">
                  <c:v>60+</c:v>
                </c:pt>
                <c:pt idx="6">
                  <c:v>Hispanic</c:v>
                </c:pt>
                <c:pt idx="7">
                  <c:v>Asian</c:v>
                </c:pt>
                <c:pt idx="8">
                  <c:v>Black</c:v>
                </c:pt>
                <c:pt idx="9">
                  <c:v>White</c:v>
                </c:pt>
                <c:pt idx="11">
                  <c:v>&lt;High school</c:v>
                </c:pt>
                <c:pt idx="12">
                  <c:v>High school graduate</c:v>
                </c:pt>
                <c:pt idx="13">
                  <c:v>Some college </c:v>
                </c:pt>
                <c:pt idx="14">
                  <c:v>College graduate </c:v>
                </c:pt>
                <c:pt idx="16">
                  <c:v>With disability</c:v>
                </c:pt>
                <c:pt idx="17">
                  <c:v>Without disability</c:v>
                </c:pt>
              </c:strCache>
            </c:strRef>
          </c:cat>
          <c:val>
            <c:numRef>
              <c:f>Sheet1!$B$2:$B$20</c:f>
              <c:numCache>
                <c:formatCode>General</c:formatCode>
                <c:ptCount val="19"/>
                <c:pt idx="1">
                  <c:v>12.1</c:v>
                </c:pt>
                <c:pt idx="3">
                  <c:v>13.1</c:v>
                </c:pt>
                <c:pt idx="4">
                  <c:v>10.4</c:v>
                </c:pt>
                <c:pt idx="6">
                  <c:v>6.5</c:v>
                </c:pt>
                <c:pt idx="7">
                  <c:v>16.5</c:v>
                </c:pt>
                <c:pt idx="8">
                  <c:v>9.3000000000000007</c:v>
                </c:pt>
                <c:pt idx="9">
                  <c:v>13.9</c:v>
                </c:pt>
                <c:pt idx="11">
                  <c:v>11.8</c:v>
                </c:pt>
                <c:pt idx="13">
                  <c:v>12.2</c:v>
                </c:pt>
                <c:pt idx="14">
                  <c:v>17.3</c:v>
                </c:pt>
                <c:pt idx="16">
                  <c:v>17.3</c:v>
                </c:pt>
                <c:pt idx="17">
                  <c:v>8.6</c:v>
                </c:pt>
              </c:numCache>
            </c:numRef>
          </c:val>
          <c:extLst>
            <c:ext xmlns:c16="http://schemas.microsoft.com/office/drawing/2014/chart" uri="{C3380CC4-5D6E-409C-BE32-E72D297353CC}">
              <c16:uniqueId val="{00000021-F772-4A3B-A0E3-D3C1189D9AB0}"/>
            </c:ext>
          </c:extLst>
        </c:ser>
        <c:ser>
          <c:idx val="1"/>
          <c:order val="1"/>
          <c:tx>
            <c:strRef>
              <c:f>Sheet1!$G$1</c:f>
              <c:strCache>
                <c:ptCount val="1"/>
                <c:pt idx="0">
                  <c:v>Target</c:v>
                </c:pt>
              </c:strCache>
            </c:strRef>
          </c:tx>
          <c:spPr>
            <a:noFill/>
            <a:ln>
              <a:noFill/>
            </a:ln>
          </c:spPr>
          <c:invertIfNegative val="0"/>
          <c:dPt>
            <c:idx val="0"/>
            <c:invertIfNegative val="0"/>
            <c:bubble3D val="0"/>
            <c:extLst>
              <c:ext xmlns:c16="http://schemas.microsoft.com/office/drawing/2014/chart" uri="{C3380CC4-5D6E-409C-BE32-E72D297353CC}">
                <c16:uniqueId val="{00000022-F772-4A3B-A0E3-D3C1189D9AB0}"/>
              </c:ext>
            </c:extLst>
          </c:dPt>
          <c:dPt>
            <c:idx val="17"/>
            <c:invertIfNegative val="0"/>
            <c:bubble3D val="0"/>
            <c:extLst>
              <c:ext xmlns:c16="http://schemas.microsoft.com/office/drawing/2014/chart" uri="{C3380CC4-5D6E-409C-BE32-E72D297353CC}">
                <c16:uniqueId val="{00000023-F772-4A3B-A0E3-D3C1189D9AB0}"/>
              </c:ext>
            </c:extLst>
          </c:dPt>
          <c:trendline>
            <c:spPr>
              <a:ln w="44450">
                <a:solidFill>
                  <a:schemeClr val="tx1">
                    <a:shade val="95000"/>
                    <a:satMod val="105000"/>
                  </a:schemeClr>
                </a:solidFill>
                <a:prstDash val="dash"/>
              </a:ln>
            </c:spPr>
            <c:trendlineType val="linear"/>
            <c:dispRSqr val="0"/>
            <c:dispEq val="0"/>
          </c:trendline>
          <c:val>
            <c:numRef>
              <c:f>Sheet1!$G$2:$G$20</c:f>
              <c:numCache>
                <c:formatCode>General</c:formatCode>
                <c:ptCount val="19"/>
              </c:numCache>
            </c:numRef>
          </c:val>
          <c:extLst>
            <c:ext xmlns:c16="http://schemas.microsoft.com/office/drawing/2014/chart" uri="{C3380CC4-5D6E-409C-BE32-E72D297353CC}">
              <c16:uniqueId val="{00000024-F772-4A3B-A0E3-D3C1189D9AB0}"/>
            </c:ext>
          </c:extLst>
        </c:ser>
        <c:dLbls>
          <c:showLegendKey val="0"/>
          <c:showVal val="0"/>
          <c:showCatName val="0"/>
          <c:showSerName val="0"/>
          <c:showPercent val="0"/>
          <c:showBubbleSize val="0"/>
        </c:dLbls>
        <c:gapWidth val="0"/>
        <c:overlap val="100"/>
        <c:axId val="210420800"/>
        <c:axId val="210421192"/>
      </c:barChart>
      <c:catAx>
        <c:axId val="210420800"/>
        <c:scaling>
          <c:orientation val="maxMin"/>
        </c:scaling>
        <c:delete val="0"/>
        <c:axPos val="l"/>
        <c:numFmt formatCode="General" sourceLinked="1"/>
        <c:majorTickMark val="none"/>
        <c:minorTickMark val="none"/>
        <c:tickLblPos val="nextTo"/>
        <c:spPr>
          <a:ln>
            <a:solidFill>
              <a:schemeClr val="tx1"/>
            </a:solidFill>
          </a:ln>
        </c:spPr>
        <c:txPr>
          <a:bodyPr/>
          <a:lstStyle/>
          <a:p>
            <a:pPr>
              <a:defRPr sz="1300">
                <a:latin typeface="Verdana" panose="020B0604030504040204" pitchFamily="34" charset="0"/>
                <a:ea typeface="Verdana" panose="020B0604030504040204" pitchFamily="34" charset="0"/>
                <a:cs typeface="Verdana" panose="020B0604030504040204" pitchFamily="34" charset="0"/>
              </a:defRPr>
            </a:pPr>
            <a:endParaRPr lang="en-US"/>
          </a:p>
        </c:txPr>
        <c:crossAx val="210421192"/>
        <c:crosses val="autoZero"/>
        <c:auto val="1"/>
        <c:lblAlgn val="ctr"/>
        <c:lblOffset val="9"/>
        <c:noMultiLvlLbl val="0"/>
      </c:catAx>
      <c:valAx>
        <c:axId val="210421192"/>
        <c:scaling>
          <c:orientation val="minMax"/>
          <c:max val="40"/>
          <c:min val="0"/>
        </c:scaling>
        <c:delete val="0"/>
        <c:axPos val="b"/>
        <c:majorGridlines>
          <c:spPr>
            <a:ln cmpd="sng">
              <a:solidFill>
                <a:schemeClr val="bg1">
                  <a:lumMod val="85000"/>
                </a:schemeClr>
              </a:solidFill>
              <a:prstDash val="sysDash"/>
            </a:ln>
          </c:spPr>
        </c:majorGridlines>
        <c:numFmt formatCode="General" sourceLinked="1"/>
        <c:majorTickMark val="in"/>
        <c:minorTickMark val="in"/>
        <c:tickLblPos val="high"/>
        <c:spPr>
          <a:ln>
            <a:solidFill>
              <a:schemeClr val="tx1"/>
            </a:solidFill>
          </a:ln>
        </c:spPr>
        <c:txPr>
          <a:bodyPr/>
          <a:lstStyle/>
          <a:p>
            <a:pPr>
              <a:defRPr sz="1400"/>
            </a:pPr>
            <a:endParaRPr lang="en-US"/>
          </a:p>
        </c:txPr>
        <c:crossAx val="210420800"/>
        <c:crosses val="max"/>
        <c:crossBetween val="between"/>
        <c:majorUnit val="10"/>
        <c:minorUnit val="5"/>
      </c:valAx>
      <c:spPr>
        <a:ln>
          <a:noFill/>
        </a:ln>
      </c:spPr>
    </c:plotArea>
    <c:plotVisOnly val="1"/>
    <c:dispBlanksAs val="gap"/>
    <c:showDLblsOverMax val="0"/>
  </c:chart>
  <c:txPr>
    <a:bodyPr/>
    <a:lstStyle/>
    <a:p>
      <a:pPr>
        <a:defRPr sz="1600" baseline="0">
          <a:latin typeface="Tahoma" panose="020B0604030504040204" pitchFamily="34" charset="0"/>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84712886498945"/>
          <c:y val="0"/>
          <c:w val="0.68633420822397195"/>
          <c:h val="0.8725856855503820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extLst>
              <c:ext xmlns:c16="http://schemas.microsoft.com/office/drawing/2014/chart" uri="{C3380CC4-5D6E-409C-BE32-E72D297353CC}">
                <c16:uniqueId val="{00000000-F772-4A3B-A0E3-D3C1189D9AB0}"/>
              </c:ext>
            </c:extLst>
          </c:dPt>
          <c:dPt>
            <c:idx val="1"/>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2-F772-4A3B-A0E3-D3C1189D9AB0}"/>
              </c:ext>
            </c:extLst>
          </c:dPt>
          <c:dPt>
            <c:idx val="2"/>
            <c:invertIfNegative val="0"/>
            <c:bubble3D val="0"/>
            <c:spPr>
              <a:solidFill>
                <a:schemeClr val="bg2">
                  <a:lumMod val="85000"/>
                </a:schemeClr>
              </a:solidFill>
              <a:ln>
                <a:solidFill>
                  <a:schemeClr val="tx1"/>
                </a:solidFill>
              </a:ln>
            </c:spPr>
            <c:extLst>
              <c:ext xmlns:c16="http://schemas.microsoft.com/office/drawing/2014/chart" uri="{C3380CC4-5D6E-409C-BE32-E72D297353CC}">
                <c16:uniqueId val="{00000003-F772-4A3B-A0E3-D3C1189D9AB0}"/>
              </c:ext>
            </c:extLst>
          </c:dPt>
          <c:dPt>
            <c:idx val="3"/>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5-F772-4A3B-A0E3-D3C1189D9AB0}"/>
              </c:ext>
            </c:extLst>
          </c:dPt>
          <c:dPt>
            <c:idx val="4"/>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7-F772-4A3B-A0E3-D3C1189D9AB0}"/>
              </c:ext>
            </c:extLst>
          </c:dPt>
          <c:dPt>
            <c:idx val="5"/>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26-C1DF-4A41-83A0-7F13BA79C439}"/>
              </c:ext>
            </c:extLst>
          </c:dPt>
          <c:dPt>
            <c:idx val="6"/>
            <c:invertIfNegative val="0"/>
            <c:bubble3D val="0"/>
            <c:spPr>
              <a:solidFill>
                <a:srgbClr val="403152"/>
              </a:solidFill>
              <a:ln>
                <a:solidFill>
                  <a:schemeClr val="tx2">
                    <a:lumMod val="75000"/>
                  </a:schemeClr>
                </a:solidFill>
              </a:ln>
            </c:spPr>
            <c:extLst>
              <c:ext xmlns:c16="http://schemas.microsoft.com/office/drawing/2014/chart" uri="{C3380CC4-5D6E-409C-BE32-E72D297353CC}">
                <c16:uniqueId val="{00000009-F772-4A3B-A0E3-D3C1189D9AB0}"/>
              </c:ext>
            </c:extLst>
          </c:dPt>
          <c:dPt>
            <c:idx val="7"/>
            <c:invertIfNegative val="0"/>
            <c:bubble3D val="0"/>
            <c:spPr>
              <a:solidFill>
                <a:srgbClr val="CC99FF"/>
              </a:solidFill>
              <a:ln>
                <a:solidFill>
                  <a:schemeClr val="tx1"/>
                </a:solidFill>
              </a:ln>
            </c:spPr>
            <c:extLst>
              <c:ext xmlns:c16="http://schemas.microsoft.com/office/drawing/2014/chart" uri="{C3380CC4-5D6E-409C-BE32-E72D297353CC}">
                <c16:uniqueId val="{0000000B-F772-4A3B-A0E3-D3C1189D9AB0}"/>
              </c:ext>
            </c:extLst>
          </c:dPt>
          <c:dPt>
            <c:idx val="8"/>
            <c:invertIfNegative val="0"/>
            <c:bubble3D val="0"/>
            <c:spPr>
              <a:solidFill>
                <a:srgbClr val="604A7B"/>
              </a:solidFill>
              <a:ln>
                <a:solidFill>
                  <a:schemeClr val="tx1"/>
                </a:solidFill>
              </a:ln>
            </c:spPr>
            <c:extLst>
              <c:ext xmlns:c16="http://schemas.microsoft.com/office/drawing/2014/chart" uri="{C3380CC4-5D6E-409C-BE32-E72D297353CC}">
                <c16:uniqueId val="{0000000D-F772-4A3B-A0E3-D3C1189D9AB0}"/>
              </c:ext>
            </c:extLst>
          </c:dPt>
          <c:dPt>
            <c:idx val="9"/>
            <c:invertIfNegative val="0"/>
            <c:bubble3D val="0"/>
            <c:spPr>
              <a:solidFill>
                <a:srgbClr val="C9A6CC"/>
              </a:solidFill>
              <a:ln>
                <a:solidFill>
                  <a:schemeClr val="tx1"/>
                </a:solidFill>
              </a:ln>
            </c:spPr>
            <c:extLst>
              <c:ext xmlns:c16="http://schemas.microsoft.com/office/drawing/2014/chart" uri="{C3380CC4-5D6E-409C-BE32-E72D297353CC}">
                <c16:uniqueId val="{0000000F-F772-4A3B-A0E3-D3C1189D9AB0}"/>
              </c:ext>
            </c:extLst>
          </c:dPt>
          <c:dPt>
            <c:idx val="10"/>
            <c:invertIfNegative val="0"/>
            <c:bubble3D val="0"/>
            <c:spPr>
              <a:solidFill>
                <a:srgbClr val="CCC1DA"/>
              </a:solidFill>
              <a:ln>
                <a:solidFill>
                  <a:schemeClr val="tx1"/>
                </a:solidFill>
              </a:ln>
            </c:spPr>
            <c:extLst>
              <c:ext xmlns:c16="http://schemas.microsoft.com/office/drawing/2014/chart" uri="{C3380CC4-5D6E-409C-BE32-E72D297353CC}">
                <c16:uniqueId val="{00000011-F772-4A3B-A0E3-D3C1189D9AB0}"/>
              </c:ext>
            </c:extLst>
          </c:dPt>
          <c:dPt>
            <c:idx val="11"/>
            <c:invertIfNegative val="0"/>
            <c:bubble3D val="0"/>
            <c:spPr>
              <a:solidFill>
                <a:srgbClr val="E6E0EC"/>
              </a:solidFill>
              <a:ln>
                <a:solidFill>
                  <a:schemeClr val="tx1"/>
                </a:solidFill>
              </a:ln>
            </c:spPr>
            <c:extLst>
              <c:ext xmlns:c16="http://schemas.microsoft.com/office/drawing/2014/chart" uri="{C3380CC4-5D6E-409C-BE32-E72D297353CC}">
                <c16:uniqueId val="{00000012-F772-4A3B-A0E3-D3C1189D9AB0}"/>
              </c:ext>
            </c:extLst>
          </c:dPt>
          <c:dPt>
            <c:idx val="12"/>
            <c:invertIfNegative val="0"/>
            <c:bubble3D val="0"/>
            <c:spPr>
              <a:solidFill>
                <a:srgbClr val="7030A0"/>
              </a:solidFill>
              <a:ln>
                <a:solidFill>
                  <a:schemeClr val="tx1"/>
                </a:solidFill>
              </a:ln>
            </c:spPr>
            <c:extLst>
              <c:ext xmlns:c16="http://schemas.microsoft.com/office/drawing/2014/chart" uri="{C3380CC4-5D6E-409C-BE32-E72D297353CC}">
                <c16:uniqueId val="{00000014-F772-4A3B-A0E3-D3C1189D9AB0}"/>
              </c:ext>
            </c:extLst>
          </c:dPt>
          <c:dPt>
            <c:idx val="13"/>
            <c:invertIfNegative val="0"/>
            <c:bubble3D val="0"/>
            <c:spPr>
              <a:solidFill>
                <a:schemeClr val="tx2">
                  <a:lumMod val="50000"/>
                </a:schemeClr>
              </a:solidFill>
              <a:ln>
                <a:solidFill>
                  <a:schemeClr val="tx1"/>
                </a:solidFill>
              </a:ln>
            </c:spPr>
            <c:extLst>
              <c:ext xmlns:c16="http://schemas.microsoft.com/office/drawing/2014/chart" uri="{C3380CC4-5D6E-409C-BE32-E72D297353CC}">
                <c16:uniqueId val="{00000016-F772-4A3B-A0E3-D3C1189D9AB0}"/>
              </c:ext>
            </c:extLst>
          </c:dPt>
          <c:dPt>
            <c:idx val="14"/>
            <c:invertIfNegative val="0"/>
            <c:bubble3D val="0"/>
            <c:spPr>
              <a:solidFill>
                <a:schemeClr val="accent1">
                  <a:lumMod val="20000"/>
                  <a:lumOff val="80000"/>
                </a:schemeClr>
              </a:solidFill>
              <a:ln>
                <a:solidFill>
                  <a:schemeClr val="tx1"/>
                </a:solidFill>
              </a:ln>
            </c:spPr>
            <c:extLst>
              <c:ext xmlns:c16="http://schemas.microsoft.com/office/drawing/2014/chart" uri="{C3380CC4-5D6E-409C-BE32-E72D297353CC}">
                <c16:uniqueId val="{00000018-F772-4A3B-A0E3-D3C1189D9AB0}"/>
              </c:ext>
            </c:extLst>
          </c:dPt>
          <c:dPt>
            <c:idx val="15"/>
            <c:invertIfNegative val="0"/>
            <c:bubble3D val="0"/>
            <c:spPr>
              <a:solidFill>
                <a:schemeClr val="accent1">
                  <a:lumMod val="40000"/>
                  <a:lumOff val="60000"/>
                </a:schemeClr>
              </a:solidFill>
              <a:ln>
                <a:solidFill>
                  <a:schemeClr val="tx1"/>
                </a:solidFill>
              </a:ln>
            </c:spPr>
            <c:extLst>
              <c:ext xmlns:c16="http://schemas.microsoft.com/office/drawing/2014/chart" uri="{C3380CC4-5D6E-409C-BE32-E72D297353CC}">
                <c16:uniqueId val="{0000001A-F772-4A3B-A0E3-D3C1189D9AB0}"/>
              </c:ext>
            </c:extLst>
          </c:dPt>
          <c:dPt>
            <c:idx val="16"/>
            <c:invertIfNegative val="0"/>
            <c:bubble3D val="0"/>
            <c:spPr>
              <a:solidFill>
                <a:schemeClr val="accent1">
                  <a:lumMod val="60000"/>
                  <a:lumOff val="40000"/>
                </a:schemeClr>
              </a:solidFill>
              <a:ln>
                <a:solidFill>
                  <a:schemeClr val="tx1"/>
                </a:solidFill>
              </a:ln>
            </c:spPr>
            <c:extLst>
              <c:ext xmlns:c16="http://schemas.microsoft.com/office/drawing/2014/chart" uri="{C3380CC4-5D6E-409C-BE32-E72D297353CC}">
                <c16:uniqueId val="{0000001C-F772-4A3B-A0E3-D3C1189D9AB0}"/>
              </c:ext>
            </c:extLst>
          </c:dPt>
          <c:dPt>
            <c:idx val="17"/>
            <c:invertIfNegative val="0"/>
            <c:bubble3D val="0"/>
            <c:spPr>
              <a:solidFill>
                <a:schemeClr val="accent1">
                  <a:lumMod val="75000"/>
                </a:schemeClr>
              </a:solidFill>
              <a:ln>
                <a:solidFill>
                  <a:schemeClr val="tx1"/>
                </a:solidFill>
              </a:ln>
            </c:spPr>
            <c:extLst>
              <c:ext xmlns:c16="http://schemas.microsoft.com/office/drawing/2014/chart" uri="{C3380CC4-5D6E-409C-BE32-E72D297353CC}">
                <c16:uniqueId val="{0000001E-F772-4A3B-A0E3-D3C1189D9AB0}"/>
              </c:ext>
            </c:extLst>
          </c:dPt>
          <c:dPt>
            <c:idx val="18"/>
            <c:invertIfNegative val="0"/>
            <c:bubble3D val="0"/>
            <c:spPr>
              <a:solidFill>
                <a:schemeClr val="accent1">
                  <a:lumMod val="50000"/>
                </a:schemeClr>
              </a:solidFill>
              <a:ln>
                <a:solidFill>
                  <a:schemeClr val="tx1"/>
                </a:solidFill>
              </a:ln>
            </c:spPr>
            <c:extLst>
              <c:ext xmlns:c16="http://schemas.microsoft.com/office/drawing/2014/chart" uri="{C3380CC4-5D6E-409C-BE32-E72D297353CC}">
                <c16:uniqueId val="{00000020-F772-4A3B-A0E3-D3C1189D9AB0}"/>
              </c:ext>
            </c:extLst>
          </c:dPt>
          <c:dPt>
            <c:idx val="19"/>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00-234B-45FB-82A3-DF952B5E5BC3}"/>
              </c:ext>
            </c:extLst>
          </c:dPt>
          <c:errBars>
            <c:errBarType val="both"/>
            <c:errValType val="cust"/>
            <c:noEndCap val="0"/>
            <c:plus>
              <c:numRef>
                <c:f>Sheet1!$D$2:$D$21</c:f>
                <c:numCache>
                  <c:formatCode>General</c:formatCode>
                  <c:ptCount val="20"/>
                  <c:pt idx="1">
                    <c:v>2.3088799999999998</c:v>
                  </c:pt>
                  <c:pt idx="2">
                    <c:v>2.2343999999999999</c:v>
                  </c:pt>
                  <c:pt idx="4">
                    <c:v>3.1301199999999998</c:v>
                  </c:pt>
                  <c:pt idx="5">
                    <c:v>3.0673999999999997</c:v>
                  </c:pt>
                  <c:pt idx="7">
                    <c:v>16.922640000000001</c:v>
                  </c:pt>
                  <c:pt idx="8">
                    <c:v>9.6843599999999999</c:v>
                  </c:pt>
                  <c:pt idx="9">
                    <c:v>8.0281599999999997</c:v>
                  </c:pt>
                  <c:pt idx="10">
                    <c:v>4.8117999999999999</c:v>
                  </c:pt>
                  <c:pt idx="11">
                    <c:v>6.0603199999999999</c:v>
                  </c:pt>
                  <c:pt idx="12">
                    <c:v>3.0242799999999996</c:v>
                  </c:pt>
                  <c:pt idx="14">
                    <c:v>5.0803200000000004</c:v>
                  </c:pt>
                  <c:pt idx="15">
                    <c:v>4.8020000000000005</c:v>
                  </c:pt>
                  <c:pt idx="16">
                    <c:v>3.9650800000000004</c:v>
                  </c:pt>
                  <c:pt idx="17">
                    <c:v>5.8858800000000002</c:v>
                  </c:pt>
                  <c:pt idx="18">
                    <c:v>6.2935599999999994</c:v>
                  </c:pt>
                </c:numCache>
              </c:numRef>
            </c:plus>
            <c:minus>
              <c:numRef>
                <c:f>Sheet1!$C$2:$C$21</c:f>
                <c:numCache>
                  <c:formatCode>General</c:formatCode>
                  <c:ptCount val="20"/>
                  <c:pt idx="1">
                    <c:v>2.3088799999999998</c:v>
                  </c:pt>
                  <c:pt idx="2">
                    <c:v>2.2343999999999999</c:v>
                  </c:pt>
                  <c:pt idx="4">
                    <c:v>3.1301199999999998</c:v>
                  </c:pt>
                  <c:pt idx="5">
                    <c:v>3.0673999999999997</c:v>
                  </c:pt>
                  <c:pt idx="7">
                    <c:v>16.922640000000001</c:v>
                  </c:pt>
                  <c:pt idx="8">
                    <c:v>9.6843599999999999</c:v>
                  </c:pt>
                  <c:pt idx="9">
                    <c:v>8.0281599999999997</c:v>
                  </c:pt>
                  <c:pt idx="10">
                    <c:v>4.8117999999999999</c:v>
                  </c:pt>
                  <c:pt idx="11">
                    <c:v>6.0603199999999999</c:v>
                  </c:pt>
                  <c:pt idx="12">
                    <c:v>3.0242799999999996</c:v>
                  </c:pt>
                  <c:pt idx="14">
                    <c:v>5.0803200000000004</c:v>
                  </c:pt>
                  <c:pt idx="15">
                    <c:v>4.8020000000000005</c:v>
                  </c:pt>
                  <c:pt idx="16">
                    <c:v>3.9650800000000004</c:v>
                  </c:pt>
                  <c:pt idx="17">
                    <c:v>5.8858800000000002</c:v>
                  </c:pt>
                  <c:pt idx="18">
                    <c:v>6.2935599999999994</c:v>
                  </c:pt>
                </c:numCache>
              </c:numRef>
            </c:minus>
            <c:spPr>
              <a:ln w="9525"/>
            </c:spPr>
          </c:errBars>
          <c:cat>
            <c:strRef>
              <c:f>Sheet1!$A$2:$A$21</c:f>
              <c:strCache>
                <c:ptCount val="19"/>
                <c:pt idx="1">
                  <c:v>2008* Total</c:v>
                </c:pt>
                <c:pt idx="2">
                  <c:v>2016 Total</c:v>
                </c:pt>
                <c:pt idx="4">
                  <c:v>Female</c:v>
                </c:pt>
                <c:pt idx="5">
                  <c:v>Male</c:v>
                </c:pt>
                <c:pt idx="7">
                  <c:v>American Indian</c:v>
                </c:pt>
                <c:pt idx="8">
                  <c:v>Asian</c:v>
                </c:pt>
                <c:pt idx="9">
                  <c:v>2 or more races</c:v>
                </c:pt>
                <c:pt idx="10">
                  <c:v>Hispanic</c:v>
                </c:pt>
                <c:pt idx="11">
                  <c:v>Black</c:v>
                </c:pt>
                <c:pt idx="12">
                  <c:v>White</c:v>
                </c:pt>
                <c:pt idx="14">
                  <c:v>&lt;100</c:v>
                </c:pt>
                <c:pt idx="15">
                  <c:v>100-199</c:v>
                </c:pt>
                <c:pt idx="16">
                  <c:v>200-399</c:v>
                </c:pt>
                <c:pt idx="17">
                  <c:v>400-599</c:v>
                </c:pt>
                <c:pt idx="18">
                  <c:v>600+</c:v>
                </c:pt>
              </c:strCache>
            </c:strRef>
          </c:cat>
          <c:val>
            <c:numRef>
              <c:f>Sheet1!$B$2:$B$21</c:f>
              <c:numCache>
                <c:formatCode>General</c:formatCode>
                <c:ptCount val="20"/>
                <c:pt idx="1">
                  <c:v>40.1</c:v>
                </c:pt>
                <c:pt idx="2">
                  <c:v>47.1</c:v>
                </c:pt>
                <c:pt idx="4">
                  <c:v>47.3</c:v>
                </c:pt>
                <c:pt idx="5">
                  <c:v>46.9</c:v>
                </c:pt>
                <c:pt idx="7">
                  <c:v>44.5</c:v>
                </c:pt>
                <c:pt idx="8">
                  <c:v>46.4</c:v>
                </c:pt>
                <c:pt idx="9">
                  <c:v>50</c:v>
                </c:pt>
                <c:pt idx="10">
                  <c:v>42.9</c:v>
                </c:pt>
                <c:pt idx="11">
                  <c:v>50.1</c:v>
                </c:pt>
                <c:pt idx="12">
                  <c:v>47.7</c:v>
                </c:pt>
                <c:pt idx="14">
                  <c:v>45.3</c:v>
                </c:pt>
                <c:pt idx="15">
                  <c:v>43.6</c:v>
                </c:pt>
                <c:pt idx="16">
                  <c:v>47.4</c:v>
                </c:pt>
                <c:pt idx="17">
                  <c:v>48.1</c:v>
                </c:pt>
                <c:pt idx="18">
                  <c:v>54.6</c:v>
                </c:pt>
              </c:numCache>
            </c:numRef>
          </c:val>
          <c:extLst>
            <c:ext xmlns:c16="http://schemas.microsoft.com/office/drawing/2014/chart" uri="{C3380CC4-5D6E-409C-BE32-E72D297353CC}">
              <c16:uniqueId val="{00000021-F772-4A3B-A0E3-D3C1189D9AB0}"/>
            </c:ext>
          </c:extLst>
        </c:ser>
        <c:ser>
          <c:idx val="1"/>
          <c:order val="1"/>
          <c:tx>
            <c:strRef>
              <c:f>Sheet1!$G$1</c:f>
              <c:strCache>
                <c:ptCount val="1"/>
                <c:pt idx="0">
                  <c:v>Target</c:v>
                </c:pt>
              </c:strCache>
            </c:strRef>
          </c:tx>
          <c:spPr>
            <a:noFill/>
            <a:ln>
              <a:noFill/>
            </a:ln>
          </c:spPr>
          <c:invertIfNegative val="0"/>
          <c:dPt>
            <c:idx val="0"/>
            <c:invertIfNegative val="0"/>
            <c:bubble3D val="0"/>
            <c:extLst>
              <c:ext xmlns:c16="http://schemas.microsoft.com/office/drawing/2014/chart" uri="{C3380CC4-5D6E-409C-BE32-E72D297353CC}">
                <c16:uniqueId val="{00000022-F772-4A3B-A0E3-D3C1189D9AB0}"/>
              </c:ext>
            </c:extLst>
          </c:dPt>
          <c:dPt>
            <c:idx val="17"/>
            <c:invertIfNegative val="0"/>
            <c:bubble3D val="0"/>
            <c:extLst>
              <c:ext xmlns:c16="http://schemas.microsoft.com/office/drawing/2014/chart" uri="{C3380CC4-5D6E-409C-BE32-E72D297353CC}">
                <c16:uniqueId val="{00000023-F772-4A3B-A0E3-D3C1189D9AB0}"/>
              </c:ext>
            </c:extLst>
          </c:dPt>
          <c:trendline>
            <c:spPr>
              <a:ln w="44450">
                <a:solidFill>
                  <a:schemeClr val="tx1">
                    <a:shade val="95000"/>
                    <a:satMod val="105000"/>
                  </a:schemeClr>
                </a:solidFill>
                <a:prstDash val="dash"/>
              </a:ln>
            </c:spPr>
            <c:trendlineType val="linear"/>
            <c:dispRSqr val="0"/>
            <c:dispEq val="0"/>
          </c:trendline>
          <c:val>
            <c:numRef>
              <c:f>Sheet1!$G$2:$G$21</c:f>
              <c:numCache>
                <c:formatCode>General</c:formatCode>
                <c:ptCount val="20"/>
                <c:pt idx="0">
                  <c:v>44.1</c:v>
                </c:pt>
                <c:pt idx="19">
                  <c:v>44.1</c:v>
                </c:pt>
              </c:numCache>
            </c:numRef>
          </c:val>
          <c:extLst>
            <c:ext xmlns:c16="http://schemas.microsoft.com/office/drawing/2014/chart" uri="{C3380CC4-5D6E-409C-BE32-E72D297353CC}">
              <c16:uniqueId val="{00000024-F772-4A3B-A0E3-D3C1189D9AB0}"/>
            </c:ext>
          </c:extLst>
        </c:ser>
        <c:dLbls>
          <c:showLegendKey val="0"/>
          <c:showVal val="0"/>
          <c:showCatName val="0"/>
          <c:showSerName val="0"/>
          <c:showPercent val="0"/>
          <c:showBubbleSize val="0"/>
        </c:dLbls>
        <c:gapWidth val="0"/>
        <c:overlap val="100"/>
        <c:axId val="210420800"/>
        <c:axId val="210421192"/>
      </c:barChart>
      <c:catAx>
        <c:axId val="210420800"/>
        <c:scaling>
          <c:orientation val="maxMin"/>
        </c:scaling>
        <c:delete val="0"/>
        <c:axPos val="l"/>
        <c:numFmt formatCode="General" sourceLinked="1"/>
        <c:majorTickMark val="none"/>
        <c:minorTickMark val="none"/>
        <c:tickLblPos val="nextTo"/>
        <c:spPr>
          <a:ln>
            <a:solidFill>
              <a:schemeClr val="tx1"/>
            </a:solidFill>
          </a:ln>
        </c:spPr>
        <c:txPr>
          <a:bodyPr/>
          <a:lstStyle/>
          <a:p>
            <a:pPr>
              <a:defRPr sz="1400"/>
            </a:pPr>
            <a:endParaRPr lang="en-US"/>
          </a:p>
        </c:txPr>
        <c:crossAx val="210421192"/>
        <c:crosses val="autoZero"/>
        <c:auto val="1"/>
        <c:lblAlgn val="ctr"/>
        <c:lblOffset val="9"/>
        <c:noMultiLvlLbl val="0"/>
      </c:catAx>
      <c:valAx>
        <c:axId val="210421192"/>
        <c:scaling>
          <c:orientation val="minMax"/>
          <c:max val="80"/>
          <c:min val="0"/>
        </c:scaling>
        <c:delete val="0"/>
        <c:axPos val="b"/>
        <c:majorGridlines>
          <c:spPr>
            <a:ln cmpd="sng">
              <a:solidFill>
                <a:schemeClr val="bg1">
                  <a:lumMod val="85000"/>
                </a:schemeClr>
              </a:solidFill>
              <a:prstDash val="sysDash"/>
            </a:ln>
          </c:spPr>
        </c:majorGridlines>
        <c:numFmt formatCode="General" sourceLinked="1"/>
        <c:majorTickMark val="in"/>
        <c:minorTickMark val="in"/>
        <c:tickLblPos val="high"/>
        <c:spPr>
          <a:ln>
            <a:solidFill>
              <a:schemeClr val="tx1"/>
            </a:solidFill>
          </a:ln>
        </c:spPr>
        <c:txPr>
          <a:bodyPr/>
          <a:lstStyle/>
          <a:p>
            <a:pPr>
              <a:defRPr sz="1400"/>
            </a:pPr>
            <a:endParaRPr lang="en-US"/>
          </a:p>
        </c:txPr>
        <c:crossAx val="210420800"/>
        <c:crosses val="max"/>
        <c:crossBetween val="between"/>
        <c:majorUnit val="10"/>
        <c:minorUnit val="5"/>
      </c:valAx>
      <c:spPr>
        <a:ln>
          <a:noFill/>
        </a:ln>
      </c:spPr>
    </c:plotArea>
    <c:plotVisOnly val="1"/>
    <c:dispBlanksAs val="gap"/>
    <c:showDLblsOverMax val="0"/>
  </c:chart>
  <c:txPr>
    <a:bodyPr/>
    <a:lstStyle/>
    <a:p>
      <a:pPr>
        <a:defRPr sz="1600" baseline="0">
          <a:latin typeface="Tahoma" panose="020B060403050404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84712886498945"/>
          <c:y val="0"/>
          <c:w val="0.68633420822397195"/>
          <c:h val="0.8725856855503820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extLst>
              <c:ext xmlns:c16="http://schemas.microsoft.com/office/drawing/2014/chart" uri="{C3380CC4-5D6E-409C-BE32-E72D297353CC}">
                <c16:uniqueId val="{00000000-F772-4A3B-A0E3-D3C1189D9AB0}"/>
              </c:ext>
            </c:extLst>
          </c:dPt>
          <c:dPt>
            <c:idx val="1"/>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2-F772-4A3B-A0E3-D3C1189D9AB0}"/>
              </c:ext>
            </c:extLst>
          </c:dPt>
          <c:dPt>
            <c:idx val="2"/>
            <c:invertIfNegative val="0"/>
            <c:bubble3D val="0"/>
            <c:spPr>
              <a:solidFill>
                <a:schemeClr val="bg2">
                  <a:lumMod val="85000"/>
                </a:schemeClr>
              </a:solidFill>
              <a:ln>
                <a:solidFill>
                  <a:schemeClr val="tx1"/>
                </a:solidFill>
              </a:ln>
            </c:spPr>
            <c:extLst>
              <c:ext xmlns:c16="http://schemas.microsoft.com/office/drawing/2014/chart" uri="{C3380CC4-5D6E-409C-BE32-E72D297353CC}">
                <c16:uniqueId val="{00000003-F772-4A3B-A0E3-D3C1189D9AB0}"/>
              </c:ext>
            </c:extLst>
          </c:dPt>
          <c:dPt>
            <c:idx val="3"/>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5-F772-4A3B-A0E3-D3C1189D9AB0}"/>
              </c:ext>
            </c:extLst>
          </c:dPt>
          <c:dPt>
            <c:idx val="4"/>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7-F772-4A3B-A0E3-D3C1189D9AB0}"/>
              </c:ext>
            </c:extLst>
          </c:dPt>
          <c:dPt>
            <c:idx val="5"/>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27-8E42-4E7B-BFE3-63766B23466D}"/>
              </c:ext>
            </c:extLst>
          </c:dPt>
          <c:dPt>
            <c:idx val="6"/>
            <c:invertIfNegative val="0"/>
            <c:bubble3D val="0"/>
            <c:spPr>
              <a:solidFill>
                <a:srgbClr val="403152"/>
              </a:solidFill>
              <a:ln>
                <a:solidFill>
                  <a:schemeClr val="tx2">
                    <a:lumMod val="75000"/>
                  </a:schemeClr>
                </a:solidFill>
              </a:ln>
            </c:spPr>
            <c:extLst>
              <c:ext xmlns:c16="http://schemas.microsoft.com/office/drawing/2014/chart" uri="{C3380CC4-5D6E-409C-BE32-E72D297353CC}">
                <c16:uniqueId val="{00000009-F772-4A3B-A0E3-D3C1189D9AB0}"/>
              </c:ext>
            </c:extLst>
          </c:dPt>
          <c:dPt>
            <c:idx val="7"/>
            <c:invertIfNegative val="0"/>
            <c:bubble3D val="0"/>
            <c:spPr>
              <a:solidFill>
                <a:srgbClr val="CC99FF"/>
              </a:solidFill>
              <a:ln>
                <a:solidFill>
                  <a:schemeClr val="tx1"/>
                </a:solidFill>
              </a:ln>
            </c:spPr>
            <c:extLst>
              <c:ext xmlns:c16="http://schemas.microsoft.com/office/drawing/2014/chart" uri="{C3380CC4-5D6E-409C-BE32-E72D297353CC}">
                <c16:uniqueId val="{0000000B-F772-4A3B-A0E3-D3C1189D9AB0}"/>
              </c:ext>
            </c:extLst>
          </c:dPt>
          <c:dPt>
            <c:idx val="8"/>
            <c:invertIfNegative val="0"/>
            <c:bubble3D val="0"/>
            <c:spPr>
              <a:solidFill>
                <a:srgbClr val="604A7B"/>
              </a:solidFill>
              <a:ln>
                <a:solidFill>
                  <a:schemeClr val="tx1"/>
                </a:solidFill>
              </a:ln>
            </c:spPr>
            <c:extLst>
              <c:ext xmlns:c16="http://schemas.microsoft.com/office/drawing/2014/chart" uri="{C3380CC4-5D6E-409C-BE32-E72D297353CC}">
                <c16:uniqueId val="{0000000D-F772-4A3B-A0E3-D3C1189D9AB0}"/>
              </c:ext>
            </c:extLst>
          </c:dPt>
          <c:dPt>
            <c:idx val="9"/>
            <c:invertIfNegative val="0"/>
            <c:bubble3D val="0"/>
            <c:spPr>
              <a:solidFill>
                <a:srgbClr val="B366FF"/>
              </a:solidFill>
              <a:ln>
                <a:solidFill>
                  <a:schemeClr val="tx1"/>
                </a:solidFill>
              </a:ln>
            </c:spPr>
            <c:extLst>
              <c:ext xmlns:c16="http://schemas.microsoft.com/office/drawing/2014/chart" uri="{C3380CC4-5D6E-409C-BE32-E72D297353CC}">
                <c16:uniqueId val="{0000000F-F772-4A3B-A0E3-D3C1189D9AB0}"/>
              </c:ext>
            </c:extLst>
          </c:dPt>
          <c:dPt>
            <c:idx val="10"/>
            <c:invertIfNegative val="0"/>
            <c:bubble3D val="0"/>
            <c:spPr>
              <a:solidFill>
                <a:srgbClr val="C9A6CC"/>
              </a:solidFill>
              <a:ln>
                <a:solidFill>
                  <a:schemeClr val="tx1"/>
                </a:solidFill>
              </a:ln>
            </c:spPr>
            <c:extLst>
              <c:ext xmlns:c16="http://schemas.microsoft.com/office/drawing/2014/chart" uri="{C3380CC4-5D6E-409C-BE32-E72D297353CC}">
                <c16:uniqueId val="{00000011-F772-4A3B-A0E3-D3C1189D9AB0}"/>
              </c:ext>
            </c:extLst>
          </c:dPt>
          <c:dPt>
            <c:idx val="11"/>
            <c:invertIfNegative val="0"/>
            <c:bubble3D val="0"/>
            <c:spPr>
              <a:solidFill>
                <a:srgbClr val="CCC1DA"/>
              </a:solidFill>
              <a:ln>
                <a:solidFill>
                  <a:schemeClr val="tx1"/>
                </a:solidFill>
              </a:ln>
            </c:spPr>
            <c:extLst>
              <c:ext xmlns:c16="http://schemas.microsoft.com/office/drawing/2014/chart" uri="{C3380CC4-5D6E-409C-BE32-E72D297353CC}">
                <c16:uniqueId val="{00000012-F772-4A3B-A0E3-D3C1189D9AB0}"/>
              </c:ext>
            </c:extLst>
          </c:dPt>
          <c:dPt>
            <c:idx val="12"/>
            <c:invertIfNegative val="0"/>
            <c:bubble3D val="0"/>
            <c:spPr>
              <a:solidFill>
                <a:srgbClr val="E6E0EC"/>
              </a:solidFill>
              <a:ln>
                <a:solidFill>
                  <a:schemeClr val="tx1"/>
                </a:solidFill>
              </a:ln>
            </c:spPr>
            <c:extLst>
              <c:ext xmlns:c16="http://schemas.microsoft.com/office/drawing/2014/chart" uri="{C3380CC4-5D6E-409C-BE32-E72D297353CC}">
                <c16:uniqueId val="{00000014-F772-4A3B-A0E3-D3C1189D9AB0}"/>
              </c:ext>
            </c:extLst>
          </c:dPt>
          <c:dPt>
            <c:idx val="13"/>
            <c:invertIfNegative val="0"/>
            <c:bubble3D val="0"/>
            <c:spPr>
              <a:solidFill>
                <a:srgbClr val="7030A0"/>
              </a:solidFill>
              <a:ln>
                <a:solidFill>
                  <a:schemeClr val="tx1"/>
                </a:solidFill>
              </a:ln>
            </c:spPr>
            <c:extLst>
              <c:ext xmlns:c16="http://schemas.microsoft.com/office/drawing/2014/chart" uri="{C3380CC4-5D6E-409C-BE32-E72D297353CC}">
                <c16:uniqueId val="{00000016-F772-4A3B-A0E3-D3C1189D9AB0}"/>
              </c:ext>
            </c:extLst>
          </c:dPt>
          <c:dPt>
            <c:idx val="14"/>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18-F772-4A3B-A0E3-D3C1189D9AB0}"/>
              </c:ext>
            </c:extLst>
          </c:dPt>
          <c:dPt>
            <c:idx val="15"/>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1A-F772-4A3B-A0E3-D3C1189D9AB0}"/>
              </c:ext>
            </c:extLst>
          </c:dPt>
          <c:dPt>
            <c:idx val="16"/>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1C-F772-4A3B-A0E3-D3C1189D9AB0}"/>
              </c:ext>
            </c:extLst>
          </c:dPt>
          <c:dPt>
            <c:idx val="17"/>
            <c:invertIfNegative val="0"/>
            <c:bubble3D val="0"/>
            <c:spPr>
              <a:solidFill>
                <a:schemeClr val="tx2">
                  <a:lumMod val="50000"/>
                  <a:lumOff val="50000"/>
                </a:schemeClr>
              </a:solidFill>
              <a:ln>
                <a:solidFill>
                  <a:schemeClr val="tx1"/>
                </a:solidFill>
              </a:ln>
            </c:spPr>
            <c:extLst>
              <c:ext xmlns:c16="http://schemas.microsoft.com/office/drawing/2014/chart" uri="{C3380CC4-5D6E-409C-BE32-E72D297353CC}">
                <c16:uniqueId val="{0000001E-F772-4A3B-A0E3-D3C1189D9AB0}"/>
              </c:ext>
            </c:extLst>
          </c:dPt>
          <c:dPt>
            <c:idx val="18"/>
            <c:invertIfNegative val="0"/>
            <c:bubble3D val="0"/>
            <c:spPr>
              <a:solidFill>
                <a:srgbClr val="00B0F0"/>
              </a:solidFill>
              <a:ln>
                <a:solidFill>
                  <a:schemeClr val="tx1"/>
                </a:solidFill>
              </a:ln>
            </c:spPr>
            <c:extLst>
              <c:ext xmlns:c16="http://schemas.microsoft.com/office/drawing/2014/chart" uri="{C3380CC4-5D6E-409C-BE32-E72D297353CC}">
                <c16:uniqueId val="{00000020-F772-4A3B-A0E3-D3C1189D9AB0}"/>
              </c:ext>
            </c:extLst>
          </c:dPt>
          <c:dPt>
            <c:idx val="19"/>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00-234B-45FB-82A3-DF952B5E5BC3}"/>
              </c:ext>
            </c:extLst>
          </c:dPt>
          <c:dPt>
            <c:idx val="20"/>
            <c:invertIfNegative val="0"/>
            <c:bubble3D val="0"/>
            <c:spPr>
              <a:solidFill>
                <a:schemeClr val="tx2">
                  <a:lumMod val="90000"/>
                  <a:lumOff val="10000"/>
                </a:schemeClr>
              </a:solidFill>
              <a:ln>
                <a:solidFill>
                  <a:schemeClr val="tx1"/>
                </a:solidFill>
              </a:ln>
            </c:spPr>
            <c:extLst>
              <c:ext xmlns:c16="http://schemas.microsoft.com/office/drawing/2014/chart" uri="{C3380CC4-5D6E-409C-BE32-E72D297353CC}">
                <c16:uniqueId val="{00000026-8E42-4E7B-BFE3-63766B23466D}"/>
              </c:ext>
            </c:extLst>
          </c:dPt>
          <c:errBars>
            <c:errBarType val="both"/>
            <c:errValType val="cust"/>
            <c:noEndCap val="0"/>
            <c:plus>
              <c:numRef>
                <c:f>Sheet1!$D$2:$D$23</c:f>
                <c:numCache>
                  <c:formatCode>General</c:formatCode>
                  <c:ptCount val="22"/>
                  <c:pt idx="1">
                    <c:v>0.85063999999999995</c:v>
                  </c:pt>
                  <c:pt idx="2">
                    <c:v>0.82123999999999997</c:v>
                  </c:pt>
                  <c:pt idx="4">
                    <c:v>1.0858400000000001</c:v>
                  </c:pt>
                  <c:pt idx="5">
                    <c:v>1.1113199999999999</c:v>
                  </c:pt>
                  <c:pt idx="7">
                    <c:v>6.5562000000000005</c:v>
                  </c:pt>
                  <c:pt idx="8">
                    <c:v>3.2594799999999999</c:v>
                  </c:pt>
                  <c:pt idx="9">
                    <c:v>12.62044</c:v>
                  </c:pt>
                  <c:pt idx="10">
                    <c:v>5.2057600000000006</c:v>
                  </c:pt>
                  <c:pt idx="11">
                    <c:v>2.1952000000000003</c:v>
                  </c:pt>
                  <c:pt idx="12">
                    <c:v>2.2696799999999997</c:v>
                  </c:pt>
                  <c:pt idx="13">
                    <c:v>0.96039999999999992</c:v>
                  </c:pt>
                  <c:pt idx="15">
                    <c:v>2.3598399999999997</c:v>
                  </c:pt>
                  <c:pt idx="16">
                    <c:v>1.7130399999999999</c:v>
                  </c:pt>
                  <c:pt idx="17">
                    <c:v>1.8326</c:v>
                  </c:pt>
                  <c:pt idx="18">
                    <c:v>2.0756399999999999</c:v>
                  </c:pt>
                  <c:pt idx="19">
                    <c:v>1.6130799999999998</c:v>
                  </c:pt>
                  <c:pt idx="20">
                    <c:v>1.8698399999999999</c:v>
                  </c:pt>
                </c:numCache>
              </c:numRef>
            </c:plus>
            <c:minus>
              <c:numRef>
                <c:f>Sheet1!$C$2:$C$23</c:f>
                <c:numCache>
                  <c:formatCode>General</c:formatCode>
                  <c:ptCount val="22"/>
                  <c:pt idx="1">
                    <c:v>0.85063999999999995</c:v>
                  </c:pt>
                  <c:pt idx="2">
                    <c:v>0.82123999999999997</c:v>
                  </c:pt>
                  <c:pt idx="4">
                    <c:v>1.0858400000000001</c:v>
                  </c:pt>
                  <c:pt idx="5">
                    <c:v>1.1113199999999999</c:v>
                  </c:pt>
                  <c:pt idx="7">
                    <c:v>6.5562000000000005</c:v>
                  </c:pt>
                  <c:pt idx="8">
                    <c:v>3.2594799999999999</c:v>
                  </c:pt>
                  <c:pt idx="9">
                    <c:v>12.62044</c:v>
                  </c:pt>
                  <c:pt idx="10">
                    <c:v>5.2057600000000006</c:v>
                  </c:pt>
                  <c:pt idx="11">
                    <c:v>2.1952000000000003</c:v>
                  </c:pt>
                  <c:pt idx="12">
                    <c:v>2.2696799999999997</c:v>
                  </c:pt>
                  <c:pt idx="13">
                    <c:v>0.96039999999999992</c:v>
                  </c:pt>
                  <c:pt idx="15">
                    <c:v>2.3598399999999997</c:v>
                  </c:pt>
                  <c:pt idx="16">
                    <c:v>1.7130399999999999</c:v>
                  </c:pt>
                  <c:pt idx="17">
                    <c:v>1.8326</c:v>
                  </c:pt>
                  <c:pt idx="18">
                    <c:v>2.0756399999999999</c:v>
                  </c:pt>
                  <c:pt idx="19">
                    <c:v>1.6130799999999998</c:v>
                  </c:pt>
                  <c:pt idx="20">
                    <c:v>1.8698399999999999</c:v>
                  </c:pt>
                </c:numCache>
              </c:numRef>
            </c:minus>
            <c:spPr>
              <a:ln w="9525"/>
            </c:spPr>
          </c:errBars>
          <c:cat>
            <c:strRef>
              <c:f>Sheet1!$A$2:$A$23</c:f>
              <c:strCache>
                <c:ptCount val="21"/>
                <c:pt idx="1">
                  <c:v>2008* Total</c:v>
                </c:pt>
                <c:pt idx="2">
                  <c:v>2016 Total</c:v>
                </c:pt>
                <c:pt idx="4">
                  <c:v>Female</c:v>
                </c:pt>
                <c:pt idx="5">
                  <c:v>Male</c:v>
                </c:pt>
                <c:pt idx="7">
                  <c:v>American Indian</c:v>
                </c:pt>
                <c:pt idx="8">
                  <c:v>Asian</c:v>
                </c:pt>
                <c:pt idx="9">
                  <c:v>NHOPI</c:v>
                </c:pt>
                <c:pt idx="10">
                  <c:v>2 or more races</c:v>
                </c:pt>
                <c:pt idx="11">
                  <c:v>Hispanic</c:v>
                </c:pt>
                <c:pt idx="12">
                  <c:v>Black</c:v>
                </c:pt>
                <c:pt idx="13">
                  <c:v>White</c:v>
                </c:pt>
                <c:pt idx="15">
                  <c:v>&lt;High school</c:v>
                </c:pt>
                <c:pt idx="16">
                  <c:v>High school graduate</c:v>
                </c:pt>
                <c:pt idx="17">
                  <c:v>Some college</c:v>
                </c:pt>
                <c:pt idx="18">
                  <c:v>Associates degree</c:v>
                </c:pt>
                <c:pt idx="19">
                  <c:v>College graduate</c:v>
                </c:pt>
                <c:pt idx="20">
                  <c:v>Advanced degree</c:v>
                </c:pt>
              </c:strCache>
            </c:strRef>
          </c:cat>
          <c:val>
            <c:numRef>
              <c:f>Sheet1!$B$2:$B$23</c:f>
              <c:numCache>
                <c:formatCode>General</c:formatCode>
                <c:ptCount val="22"/>
                <c:pt idx="1">
                  <c:v>55</c:v>
                </c:pt>
                <c:pt idx="2">
                  <c:v>57.4</c:v>
                </c:pt>
                <c:pt idx="4">
                  <c:v>60.4</c:v>
                </c:pt>
                <c:pt idx="5">
                  <c:v>54.2</c:v>
                </c:pt>
                <c:pt idx="7">
                  <c:v>57.4</c:v>
                </c:pt>
                <c:pt idx="8">
                  <c:v>56.3</c:v>
                </c:pt>
                <c:pt idx="9">
                  <c:v>48.4</c:v>
                </c:pt>
                <c:pt idx="10">
                  <c:v>59</c:v>
                </c:pt>
                <c:pt idx="11">
                  <c:v>53.3</c:v>
                </c:pt>
                <c:pt idx="12">
                  <c:v>58.8</c:v>
                </c:pt>
                <c:pt idx="13">
                  <c:v>58.2</c:v>
                </c:pt>
                <c:pt idx="15">
                  <c:v>45.2</c:v>
                </c:pt>
                <c:pt idx="16">
                  <c:v>52.9</c:v>
                </c:pt>
                <c:pt idx="17">
                  <c:v>59.6</c:v>
                </c:pt>
                <c:pt idx="18">
                  <c:v>60.4</c:v>
                </c:pt>
                <c:pt idx="19">
                  <c:v>64.400000000000006</c:v>
                </c:pt>
                <c:pt idx="20">
                  <c:v>68.900000000000006</c:v>
                </c:pt>
              </c:numCache>
            </c:numRef>
          </c:val>
          <c:extLst>
            <c:ext xmlns:c16="http://schemas.microsoft.com/office/drawing/2014/chart" uri="{C3380CC4-5D6E-409C-BE32-E72D297353CC}">
              <c16:uniqueId val="{00000021-F772-4A3B-A0E3-D3C1189D9AB0}"/>
            </c:ext>
          </c:extLst>
        </c:ser>
        <c:ser>
          <c:idx val="1"/>
          <c:order val="1"/>
          <c:tx>
            <c:strRef>
              <c:f>Sheet1!$G$1</c:f>
              <c:strCache>
                <c:ptCount val="1"/>
                <c:pt idx="0">
                  <c:v>Target</c:v>
                </c:pt>
              </c:strCache>
            </c:strRef>
          </c:tx>
          <c:spPr>
            <a:noFill/>
            <a:ln>
              <a:noFill/>
            </a:ln>
          </c:spPr>
          <c:invertIfNegative val="0"/>
          <c:dPt>
            <c:idx val="0"/>
            <c:invertIfNegative val="0"/>
            <c:bubble3D val="0"/>
            <c:extLst>
              <c:ext xmlns:c16="http://schemas.microsoft.com/office/drawing/2014/chart" uri="{C3380CC4-5D6E-409C-BE32-E72D297353CC}">
                <c16:uniqueId val="{00000022-F772-4A3B-A0E3-D3C1189D9AB0}"/>
              </c:ext>
            </c:extLst>
          </c:dPt>
          <c:dPt>
            <c:idx val="17"/>
            <c:invertIfNegative val="0"/>
            <c:bubble3D val="0"/>
            <c:extLst>
              <c:ext xmlns:c16="http://schemas.microsoft.com/office/drawing/2014/chart" uri="{C3380CC4-5D6E-409C-BE32-E72D297353CC}">
                <c16:uniqueId val="{00000023-F772-4A3B-A0E3-D3C1189D9AB0}"/>
              </c:ext>
            </c:extLst>
          </c:dPt>
          <c:trendline>
            <c:spPr>
              <a:ln w="44450">
                <a:solidFill>
                  <a:schemeClr val="tx1">
                    <a:shade val="95000"/>
                    <a:satMod val="105000"/>
                  </a:schemeClr>
                </a:solidFill>
                <a:prstDash val="dash"/>
              </a:ln>
            </c:spPr>
            <c:trendlineType val="linear"/>
            <c:dispRSqr val="0"/>
            <c:dispEq val="0"/>
          </c:trendline>
          <c:val>
            <c:numRef>
              <c:f>Sheet1!$G$2:$G$23</c:f>
              <c:numCache>
                <c:formatCode>General</c:formatCode>
                <c:ptCount val="22"/>
                <c:pt idx="0">
                  <c:v>60.5</c:v>
                </c:pt>
                <c:pt idx="21">
                  <c:v>60.5</c:v>
                </c:pt>
              </c:numCache>
            </c:numRef>
          </c:val>
          <c:extLst>
            <c:ext xmlns:c16="http://schemas.microsoft.com/office/drawing/2014/chart" uri="{C3380CC4-5D6E-409C-BE32-E72D297353CC}">
              <c16:uniqueId val="{00000024-F772-4A3B-A0E3-D3C1189D9AB0}"/>
            </c:ext>
          </c:extLst>
        </c:ser>
        <c:dLbls>
          <c:showLegendKey val="0"/>
          <c:showVal val="0"/>
          <c:showCatName val="0"/>
          <c:showSerName val="0"/>
          <c:showPercent val="0"/>
          <c:showBubbleSize val="0"/>
        </c:dLbls>
        <c:gapWidth val="0"/>
        <c:overlap val="100"/>
        <c:axId val="210420800"/>
        <c:axId val="210421192"/>
      </c:barChart>
      <c:catAx>
        <c:axId val="210420800"/>
        <c:scaling>
          <c:orientation val="maxMin"/>
        </c:scaling>
        <c:delete val="0"/>
        <c:axPos val="l"/>
        <c:numFmt formatCode="General" sourceLinked="1"/>
        <c:majorTickMark val="none"/>
        <c:minorTickMark val="none"/>
        <c:tickLblPos val="nextTo"/>
        <c:spPr>
          <a:ln>
            <a:solidFill>
              <a:schemeClr val="tx1"/>
            </a:solidFill>
          </a:ln>
        </c:spPr>
        <c:txPr>
          <a:bodyPr/>
          <a:lstStyle/>
          <a:p>
            <a:pPr>
              <a:defRPr sz="1400"/>
            </a:pPr>
            <a:endParaRPr lang="en-US"/>
          </a:p>
        </c:txPr>
        <c:crossAx val="210421192"/>
        <c:crosses val="autoZero"/>
        <c:auto val="1"/>
        <c:lblAlgn val="ctr"/>
        <c:lblOffset val="9"/>
        <c:noMultiLvlLbl val="0"/>
      </c:catAx>
      <c:valAx>
        <c:axId val="210421192"/>
        <c:scaling>
          <c:orientation val="minMax"/>
          <c:max val="80"/>
          <c:min val="0"/>
        </c:scaling>
        <c:delete val="0"/>
        <c:axPos val="b"/>
        <c:majorGridlines>
          <c:spPr>
            <a:ln cmpd="sng">
              <a:solidFill>
                <a:schemeClr val="bg1">
                  <a:lumMod val="85000"/>
                </a:schemeClr>
              </a:solidFill>
              <a:prstDash val="sysDash"/>
            </a:ln>
          </c:spPr>
        </c:majorGridlines>
        <c:numFmt formatCode="General" sourceLinked="1"/>
        <c:majorTickMark val="in"/>
        <c:minorTickMark val="in"/>
        <c:tickLblPos val="high"/>
        <c:spPr>
          <a:ln>
            <a:solidFill>
              <a:schemeClr val="tx1"/>
            </a:solidFill>
          </a:ln>
        </c:spPr>
        <c:txPr>
          <a:bodyPr/>
          <a:lstStyle/>
          <a:p>
            <a:pPr>
              <a:defRPr sz="1400"/>
            </a:pPr>
            <a:endParaRPr lang="en-US"/>
          </a:p>
        </c:txPr>
        <c:crossAx val="210420800"/>
        <c:crosses val="max"/>
        <c:crossBetween val="between"/>
        <c:majorUnit val="10"/>
        <c:minorUnit val="5"/>
      </c:valAx>
      <c:spPr>
        <a:ln>
          <a:noFill/>
        </a:ln>
      </c:spPr>
    </c:plotArea>
    <c:plotVisOnly val="1"/>
    <c:dispBlanksAs val="gap"/>
    <c:showDLblsOverMax val="0"/>
  </c:chart>
  <c:txPr>
    <a:bodyPr/>
    <a:lstStyle/>
    <a:p>
      <a:pPr>
        <a:defRPr sz="1600" baseline="0">
          <a:latin typeface="Tahoma" panose="020B060403050404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84712886498945"/>
          <c:y val="0"/>
          <c:w val="0.68633420822397195"/>
          <c:h val="0.87258568555038207"/>
        </c:manualLayout>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solidFill>
                <a:schemeClr val="tx1"/>
              </a:solidFill>
            </a:ln>
          </c:spPr>
          <c:invertIfNegative val="0"/>
          <c:dPt>
            <c:idx val="0"/>
            <c:invertIfNegative val="0"/>
            <c:bubble3D val="0"/>
            <c:extLst>
              <c:ext xmlns:c16="http://schemas.microsoft.com/office/drawing/2014/chart" uri="{C3380CC4-5D6E-409C-BE32-E72D297353CC}">
                <c16:uniqueId val="{00000000-F772-4A3B-A0E3-D3C1189D9AB0}"/>
              </c:ext>
            </c:extLst>
          </c:dPt>
          <c:dPt>
            <c:idx val="1"/>
            <c:invertIfNegative val="0"/>
            <c:bubble3D val="0"/>
            <c:spPr>
              <a:solidFill>
                <a:schemeClr val="bg1">
                  <a:lumMod val="50000"/>
                </a:schemeClr>
              </a:solidFill>
              <a:ln>
                <a:solidFill>
                  <a:schemeClr val="tx1"/>
                </a:solidFill>
              </a:ln>
            </c:spPr>
            <c:extLst>
              <c:ext xmlns:c16="http://schemas.microsoft.com/office/drawing/2014/chart" uri="{C3380CC4-5D6E-409C-BE32-E72D297353CC}">
                <c16:uniqueId val="{00000002-F772-4A3B-A0E3-D3C1189D9AB0}"/>
              </c:ext>
            </c:extLst>
          </c:dPt>
          <c:dPt>
            <c:idx val="2"/>
            <c:invertIfNegative val="0"/>
            <c:bubble3D val="0"/>
            <c:spPr>
              <a:solidFill>
                <a:schemeClr val="bg2">
                  <a:lumMod val="85000"/>
                </a:schemeClr>
              </a:solidFill>
              <a:ln>
                <a:solidFill>
                  <a:schemeClr val="tx1"/>
                </a:solidFill>
              </a:ln>
            </c:spPr>
            <c:extLst>
              <c:ext xmlns:c16="http://schemas.microsoft.com/office/drawing/2014/chart" uri="{C3380CC4-5D6E-409C-BE32-E72D297353CC}">
                <c16:uniqueId val="{00000003-F772-4A3B-A0E3-D3C1189D9AB0}"/>
              </c:ext>
            </c:extLst>
          </c:dPt>
          <c:dPt>
            <c:idx val="3"/>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05-F772-4A3B-A0E3-D3C1189D9AB0}"/>
              </c:ext>
            </c:extLst>
          </c:dPt>
          <c:dPt>
            <c:idx val="4"/>
            <c:invertIfNegative val="0"/>
            <c:bubble3D val="0"/>
            <c:spPr>
              <a:solidFill>
                <a:schemeClr val="accent3">
                  <a:lumMod val="20000"/>
                  <a:lumOff val="80000"/>
                </a:schemeClr>
              </a:solidFill>
              <a:ln>
                <a:solidFill>
                  <a:schemeClr val="tx1"/>
                </a:solidFill>
              </a:ln>
            </c:spPr>
            <c:extLst>
              <c:ext xmlns:c16="http://schemas.microsoft.com/office/drawing/2014/chart" uri="{C3380CC4-5D6E-409C-BE32-E72D297353CC}">
                <c16:uniqueId val="{00000007-F772-4A3B-A0E3-D3C1189D9AB0}"/>
              </c:ext>
            </c:extLst>
          </c:dPt>
          <c:dPt>
            <c:idx val="5"/>
            <c:invertIfNegative val="0"/>
            <c:bubble3D val="0"/>
            <c:spPr>
              <a:solidFill>
                <a:schemeClr val="accent3">
                  <a:lumMod val="75000"/>
                </a:schemeClr>
              </a:solidFill>
              <a:ln>
                <a:solidFill>
                  <a:schemeClr val="tx1"/>
                </a:solidFill>
              </a:ln>
            </c:spPr>
            <c:extLst>
              <c:ext xmlns:c16="http://schemas.microsoft.com/office/drawing/2014/chart" uri="{C3380CC4-5D6E-409C-BE32-E72D297353CC}">
                <c16:uniqueId val="{00000026-C1DF-4A41-83A0-7F13BA79C439}"/>
              </c:ext>
            </c:extLst>
          </c:dPt>
          <c:dPt>
            <c:idx val="6"/>
            <c:invertIfNegative val="0"/>
            <c:bubble3D val="0"/>
            <c:spPr>
              <a:solidFill>
                <a:srgbClr val="403152"/>
              </a:solidFill>
              <a:ln>
                <a:solidFill>
                  <a:schemeClr val="tx2">
                    <a:lumMod val="75000"/>
                  </a:schemeClr>
                </a:solidFill>
              </a:ln>
            </c:spPr>
            <c:extLst>
              <c:ext xmlns:c16="http://schemas.microsoft.com/office/drawing/2014/chart" uri="{C3380CC4-5D6E-409C-BE32-E72D297353CC}">
                <c16:uniqueId val="{00000009-F772-4A3B-A0E3-D3C1189D9AB0}"/>
              </c:ext>
            </c:extLst>
          </c:dPt>
          <c:dPt>
            <c:idx val="7"/>
            <c:invertIfNegative val="0"/>
            <c:bubble3D val="0"/>
            <c:spPr>
              <a:solidFill>
                <a:srgbClr val="B366FF"/>
              </a:solidFill>
              <a:ln>
                <a:solidFill>
                  <a:schemeClr val="tx1"/>
                </a:solidFill>
              </a:ln>
            </c:spPr>
            <c:extLst>
              <c:ext xmlns:c16="http://schemas.microsoft.com/office/drawing/2014/chart" uri="{C3380CC4-5D6E-409C-BE32-E72D297353CC}">
                <c16:uniqueId val="{0000000B-F772-4A3B-A0E3-D3C1189D9AB0}"/>
              </c:ext>
            </c:extLst>
          </c:dPt>
          <c:dPt>
            <c:idx val="8"/>
            <c:invertIfNegative val="0"/>
            <c:bubble3D val="0"/>
            <c:spPr>
              <a:solidFill>
                <a:srgbClr val="CCC1DA"/>
              </a:solidFill>
              <a:ln>
                <a:solidFill>
                  <a:schemeClr val="tx1"/>
                </a:solidFill>
              </a:ln>
            </c:spPr>
            <c:extLst>
              <c:ext xmlns:c16="http://schemas.microsoft.com/office/drawing/2014/chart" uri="{C3380CC4-5D6E-409C-BE32-E72D297353CC}">
                <c16:uniqueId val="{0000000D-F772-4A3B-A0E3-D3C1189D9AB0}"/>
              </c:ext>
            </c:extLst>
          </c:dPt>
          <c:dPt>
            <c:idx val="9"/>
            <c:invertIfNegative val="0"/>
            <c:bubble3D val="0"/>
            <c:spPr>
              <a:solidFill>
                <a:srgbClr val="E6E0EC"/>
              </a:solidFill>
              <a:ln>
                <a:solidFill>
                  <a:schemeClr val="tx1"/>
                </a:solidFill>
              </a:ln>
            </c:spPr>
            <c:extLst>
              <c:ext xmlns:c16="http://schemas.microsoft.com/office/drawing/2014/chart" uri="{C3380CC4-5D6E-409C-BE32-E72D297353CC}">
                <c16:uniqueId val="{0000000F-F772-4A3B-A0E3-D3C1189D9AB0}"/>
              </c:ext>
            </c:extLst>
          </c:dPt>
          <c:dPt>
            <c:idx val="10"/>
            <c:invertIfNegative val="0"/>
            <c:bubble3D val="0"/>
            <c:spPr>
              <a:solidFill>
                <a:srgbClr val="7030A0"/>
              </a:solidFill>
              <a:ln>
                <a:solidFill>
                  <a:schemeClr val="tx1"/>
                </a:solidFill>
              </a:ln>
            </c:spPr>
            <c:extLst>
              <c:ext xmlns:c16="http://schemas.microsoft.com/office/drawing/2014/chart" uri="{C3380CC4-5D6E-409C-BE32-E72D297353CC}">
                <c16:uniqueId val="{00000011-F772-4A3B-A0E3-D3C1189D9AB0}"/>
              </c:ext>
            </c:extLst>
          </c:dPt>
          <c:dPt>
            <c:idx val="11"/>
            <c:invertIfNegative val="0"/>
            <c:bubble3D val="0"/>
            <c:spPr>
              <a:solidFill>
                <a:srgbClr val="E6E0EC"/>
              </a:solidFill>
              <a:ln>
                <a:solidFill>
                  <a:schemeClr val="tx1"/>
                </a:solidFill>
              </a:ln>
            </c:spPr>
            <c:extLst>
              <c:ext xmlns:c16="http://schemas.microsoft.com/office/drawing/2014/chart" uri="{C3380CC4-5D6E-409C-BE32-E72D297353CC}">
                <c16:uniqueId val="{00000012-F772-4A3B-A0E3-D3C1189D9AB0}"/>
              </c:ext>
            </c:extLst>
          </c:dPt>
          <c:dPt>
            <c:idx val="12"/>
            <c:invertIfNegative val="0"/>
            <c:bubble3D val="0"/>
            <c:spPr>
              <a:solidFill>
                <a:schemeClr val="accent1">
                  <a:lumMod val="20000"/>
                  <a:lumOff val="80000"/>
                </a:schemeClr>
              </a:solidFill>
              <a:ln>
                <a:solidFill>
                  <a:schemeClr val="tx1"/>
                </a:solidFill>
              </a:ln>
            </c:spPr>
            <c:extLst>
              <c:ext xmlns:c16="http://schemas.microsoft.com/office/drawing/2014/chart" uri="{C3380CC4-5D6E-409C-BE32-E72D297353CC}">
                <c16:uniqueId val="{00000014-F772-4A3B-A0E3-D3C1189D9AB0}"/>
              </c:ext>
            </c:extLst>
          </c:dPt>
          <c:dPt>
            <c:idx val="13"/>
            <c:invertIfNegative val="0"/>
            <c:bubble3D val="0"/>
            <c:spPr>
              <a:solidFill>
                <a:schemeClr val="accent1">
                  <a:lumMod val="40000"/>
                  <a:lumOff val="60000"/>
                </a:schemeClr>
              </a:solidFill>
              <a:ln>
                <a:solidFill>
                  <a:schemeClr val="tx1"/>
                </a:solidFill>
              </a:ln>
            </c:spPr>
            <c:extLst>
              <c:ext xmlns:c16="http://schemas.microsoft.com/office/drawing/2014/chart" uri="{C3380CC4-5D6E-409C-BE32-E72D297353CC}">
                <c16:uniqueId val="{00000016-F772-4A3B-A0E3-D3C1189D9AB0}"/>
              </c:ext>
            </c:extLst>
          </c:dPt>
          <c:dPt>
            <c:idx val="14"/>
            <c:invertIfNegative val="0"/>
            <c:bubble3D val="0"/>
            <c:spPr>
              <a:solidFill>
                <a:schemeClr val="accent1">
                  <a:lumMod val="60000"/>
                  <a:lumOff val="40000"/>
                </a:schemeClr>
              </a:solidFill>
              <a:ln>
                <a:solidFill>
                  <a:schemeClr val="tx1"/>
                </a:solidFill>
              </a:ln>
            </c:spPr>
            <c:extLst>
              <c:ext xmlns:c16="http://schemas.microsoft.com/office/drawing/2014/chart" uri="{C3380CC4-5D6E-409C-BE32-E72D297353CC}">
                <c16:uniqueId val="{00000018-F772-4A3B-A0E3-D3C1189D9AB0}"/>
              </c:ext>
            </c:extLst>
          </c:dPt>
          <c:dPt>
            <c:idx val="15"/>
            <c:invertIfNegative val="0"/>
            <c:bubble3D val="0"/>
            <c:spPr>
              <a:solidFill>
                <a:schemeClr val="accent1">
                  <a:lumMod val="75000"/>
                </a:schemeClr>
              </a:solidFill>
              <a:ln>
                <a:solidFill>
                  <a:schemeClr val="tx1"/>
                </a:solidFill>
              </a:ln>
            </c:spPr>
            <c:extLst>
              <c:ext xmlns:c16="http://schemas.microsoft.com/office/drawing/2014/chart" uri="{C3380CC4-5D6E-409C-BE32-E72D297353CC}">
                <c16:uniqueId val="{0000001A-F772-4A3B-A0E3-D3C1189D9AB0}"/>
              </c:ext>
            </c:extLst>
          </c:dPt>
          <c:dPt>
            <c:idx val="16"/>
            <c:invertIfNegative val="0"/>
            <c:bubble3D val="0"/>
            <c:spPr>
              <a:solidFill>
                <a:schemeClr val="accent1">
                  <a:lumMod val="50000"/>
                </a:schemeClr>
              </a:solidFill>
              <a:ln>
                <a:solidFill>
                  <a:schemeClr val="tx1"/>
                </a:solidFill>
              </a:ln>
            </c:spPr>
            <c:extLst>
              <c:ext xmlns:c16="http://schemas.microsoft.com/office/drawing/2014/chart" uri="{C3380CC4-5D6E-409C-BE32-E72D297353CC}">
                <c16:uniqueId val="{0000001C-F772-4A3B-A0E3-D3C1189D9AB0}"/>
              </c:ext>
            </c:extLst>
          </c:dPt>
          <c:dPt>
            <c:idx val="17"/>
            <c:invertIfNegative val="0"/>
            <c:bubble3D val="0"/>
            <c:spPr>
              <a:solidFill>
                <a:schemeClr val="accent1">
                  <a:lumMod val="75000"/>
                </a:schemeClr>
              </a:solidFill>
              <a:ln>
                <a:solidFill>
                  <a:schemeClr val="tx1"/>
                </a:solidFill>
              </a:ln>
            </c:spPr>
            <c:extLst>
              <c:ext xmlns:c16="http://schemas.microsoft.com/office/drawing/2014/chart" uri="{C3380CC4-5D6E-409C-BE32-E72D297353CC}">
                <c16:uniqueId val="{0000001E-F772-4A3B-A0E3-D3C1189D9AB0}"/>
              </c:ext>
            </c:extLst>
          </c:dPt>
          <c:dPt>
            <c:idx val="18"/>
            <c:invertIfNegative val="0"/>
            <c:bubble3D val="0"/>
            <c:spPr>
              <a:solidFill>
                <a:schemeClr val="tx2">
                  <a:lumMod val="10000"/>
                  <a:lumOff val="90000"/>
                </a:schemeClr>
              </a:solidFill>
              <a:ln>
                <a:solidFill>
                  <a:schemeClr val="tx1"/>
                </a:solidFill>
              </a:ln>
            </c:spPr>
            <c:extLst>
              <c:ext xmlns:c16="http://schemas.microsoft.com/office/drawing/2014/chart" uri="{C3380CC4-5D6E-409C-BE32-E72D297353CC}">
                <c16:uniqueId val="{00000020-F772-4A3B-A0E3-D3C1189D9AB0}"/>
              </c:ext>
            </c:extLst>
          </c:dPt>
          <c:dPt>
            <c:idx val="19"/>
            <c:invertIfNegative val="0"/>
            <c:bubble3D val="0"/>
            <c:spPr>
              <a:solidFill>
                <a:schemeClr val="tx2">
                  <a:lumMod val="25000"/>
                  <a:lumOff val="75000"/>
                </a:schemeClr>
              </a:solidFill>
              <a:ln>
                <a:solidFill>
                  <a:schemeClr val="tx1"/>
                </a:solidFill>
              </a:ln>
            </c:spPr>
            <c:extLst>
              <c:ext xmlns:c16="http://schemas.microsoft.com/office/drawing/2014/chart" uri="{C3380CC4-5D6E-409C-BE32-E72D297353CC}">
                <c16:uniqueId val="{00000000-234B-45FB-82A3-DF952B5E5BC3}"/>
              </c:ext>
            </c:extLst>
          </c:dPt>
          <c:dPt>
            <c:idx val="20"/>
            <c:invertIfNegative val="0"/>
            <c:bubble3D val="0"/>
            <c:spPr>
              <a:solidFill>
                <a:schemeClr val="tx2">
                  <a:lumMod val="75000"/>
                  <a:lumOff val="25000"/>
                </a:schemeClr>
              </a:solidFill>
              <a:ln>
                <a:solidFill>
                  <a:schemeClr val="tx1"/>
                </a:solidFill>
              </a:ln>
            </c:spPr>
            <c:extLst>
              <c:ext xmlns:c16="http://schemas.microsoft.com/office/drawing/2014/chart" uri="{C3380CC4-5D6E-409C-BE32-E72D297353CC}">
                <c16:uniqueId val="{00000029-D023-416F-9D38-B663EFAA5FFC}"/>
              </c:ext>
            </c:extLst>
          </c:dPt>
          <c:errBars>
            <c:errBarType val="both"/>
            <c:errValType val="cust"/>
            <c:noEndCap val="0"/>
            <c:plus>
              <c:numRef>
                <c:f>Sheet1!$D$2:$D$23</c:f>
                <c:numCache>
                  <c:formatCode>General</c:formatCode>
                  <c:ptCount val="22"/>
                  <c:pt idx="1">
                    <c:v>4.0885599999999993</c:v>
                  </c:pt>
                  <c:pt idx="2">
                    <c:v>4.2728000000000002</c:v>
                  </c:pt>
                  <c:pt idx="4">
                    <c:v>6.0955999999999992</c:v>
                  </c:pt>
                  <c:pt idx="5">
                    <c:v>5.8407999999999998</c:v>
                  </c:pt>
                  <c:pt idx="7">
                    <c:v>14.268800000000001</c:v>
                  </c:pt>
                  <c:pt idx="8">
                    <c:v>9.2119999999999997</c:v>
                  </c:pt>
                  <c:pt idx="9">
                    <c:v>15.974</c:v>
                  </c:pt>
                  <c:pt idx="10">
                    <c:v>5.2136000000000005</c:v>
                  </c:pt>
                  <c:pt idx="12">
                    <c:v>7.6635999999999997</c:v>
                  </c:pt>
                  <c:pt idx="13">
                    <c:v>7.7223999999999995</c:v>
                  </c:pt>
                  <c:pt idx="14">
                    <c:v>8.1731999999999996</c:v>
                  </c:pt>
                  <c:pt idx="15">
                    <c:v>5.2136000000000005</c:v>
                  </c:pt>
                  <c:pt idx="16">
                    <c:v>7.3891999999999998</c:v>
                  </c:pt>
                  <c:pt idx="18">
                    <c:v>5.2136000000000005</c:v>
                  </c:pt>
                  <c:pt idx="19">
                    <c:v>7.3891999999999998</c:v>
                  </c:pt>
                  <c:pt idx="20">
                    <c:v>7.8007999999999997</c:v>
                  </c:pt>
                </c:numCache>
              </c:numRef>
            </c:plus>
            <c:minus>
              <c:numRef>
                <c:f>Sheet1!$C$2:$C$23</c:f>
                <c:numCache>
                  <c:formatCode>General</c:formatCode>
                  <c:ptCount val="22"/>
                  <c:pt idx="1">
                    <c:v>4.0885599999999993</c:v>
                  </c:pt>
                  <c:pt idx="2">
                    <c:v>4.2728000000000002</c:v>
                  </c:pt>
                  <c:pt idx="4">
                    <c:v>6.0955999999999992</c:v>
                  </c:pt>
                  <c:pt idx="5">
                    <c:v>5.8407999999999998</c:v>
                  </c:pt>
                  <c:pt idx="7">
                    <c:v>14.268800000000001</c:v>
                  </c:pt>
                  <c:pt idx="8">
                    <c:v>9.2119999999999997</c:v>
                  </c:pt>
                  <c:pt idx="9">
                    <c:v>15.974</c:v>
                  </c:pt>
                  <c:pt idx="10">
                    <c:v>5.2136000000000005</c:v>
                  </c:pt>
                  <c:pt idx="12">
                    <c:v>7.6635999999999997</c:v>
                  </c:pt>
                  <c:pt idx="13">
                    <c:v>7.7223999999999995</c:v>
                  </c:pt>
                  <c:pt idx="14">
                    <c:v>8.1731999999999996</c:v>
                  </c:pt>
                  <c:pt idx="15">
                    <c:v>5.2136000000000005</c:v>
                  </c:pt>
                  <c:pt idx="16">
                    <c:v>7.3891999999999998</c:v>
                  </c:pt>
                  <c:pt idx="18">
                    <c:v>5.2136000000000005</c:v>
                  </c:pt>
                  <c:pt idx="19">
                    <c:v>7.3891999999999998</c:v>
                  </c:pt>
                  <c:pt idx="20">
                    <c:v>7.8007999999999997</c:v>
                  </c:pt>
                </c:numCache>
              </c:numRef>
            </c:minus>
            <c:spPr>
              <a:ln w="9525"/>
            </c:spPr>
          </c:errBars>
          <c:cat>
            <c:strRef>
              <c:f>Sheet1!$A$2:$A$23</c:f>
              <c:strCache>
                <c:ptCount val="21"/>
                <c:pt idx="1">
                  <c:v>2008* Total</c:v>
                </c:pt>
                <c:pt idx="2">
                  <c:v>2016 Total</c:v>
                </c:pt>
                <c:pt idx="4">
                  <c:v>Female</c:v>
                </c:pt>
                <c:pt idx="5">
                  <c:v>Male</c:v>
                </c:pt>
                <c:pt idx="7">
                  <c:v>2 or more races</c:v>
                </c:pt>
                <c:pt idx="8">
                  <c:v>Hispanic</c:v>
                </c:pt>
                <c:pt idx="9">
                  <c:v>Black</c:v>
                </c:pt>
                <c:pt idx="10">
                  <c:v>White</c:v>
                </c:pt>
                <c:pt idx="12">
                  <c:v>&lt;100</c:v>
                </c:pt>
                <c:pt idx="13">
                  <c:v>100-199</c:v>
                </c:pt>
                <c:pt idx="14">
                  <c:v>200-399</c:v>
                </c:pt>
                <c:pt idx="15">
                  <c:v>400-599</c:v>
                </c:pt>
                <c:pt idx="16">
                  <c:v>600+</c:v>
                </c:pt>
                <c:pt idx="18">
                  <c:v>0-4 </c:v>
                </c:pt>
                <c:pt idx="19">
                  <c:v>5-11</c:v>
                </c:pt>
                <c:pt idx="20">
                  <c:v>12-17</c:v>
                </c:pt>
              </c:strCache>
            </c:strRef>
          </c:cat>
          <c:val>
            <c:numRef>
              <c:f>Sheet1!$B$2:$B$23</c:f>
              <c:numCache>
                <c:formatCode>General</c:formatCode>
                <c:ptCount val="22"/>
                <c:pt idx="1">
                  <c:v>28.2</c:v>
                </c:pt>
                <c:pt idx="2">
                  <c:v>31.3</c:v>
                </c:pt>
                <c:pt idx="4">
                  <c:v>32.299999999999997</c:v>
                </c:pt>
                <c:pt idx="5">
                  <c:v>30.4</c:v>
                </c:pt>
                <c:pt idx="7">
                  <c:v>26.4</c:v>
                </c:pt>
                <c:pt idx="8">
                  <c:v>34.799999999999997</c:v>
                </c:pt>
                <c:pt idx="9">
                  <c:v>44.8</c:v>
                </c:pt>
                <c:pt idx="10">
                  <c:v>27.4</c:v>
                </c:pt>
                <c:pt idx="12">
                  <c:v>40.6</c:v>
                </c:pt>
                <c:pt idx="13">
                  <c:v>46.5</c:v>
                </c:pt>
                <c:pt idx="14">
                  <c:v>26.5</c:v>
                </c:pt>
                <c:pt idx="15">
                  <c:v>18.600000000000001</c:v>
                </c:pt>
                <c:pt idx="16">
                  <c:v>16.8</c:v>
                </c:pt>
                <c:pt idx="18">
                  <c:v>14.3</c:v>
                </c:pt>
                <c:pt idx="19">
                  <c:v>35.700000000000003</c:v>
                </c:pt>
                <c:pt idx="20">
                  <c:v>40</c:v>
                </c:pt>
              </c:numCache>
            </c:numRef>
          </c:val>
          <c:extLst>
            <c:ext xmlns:c16="http://schemas.microsoft.com/office/drawing/2014/chart" uri="{C3380CC4-5D6E-409C-BE32-E72D297353CC}">
              <c16:uniqueId val="{00000021-F772-4A3B-A0E3-D3C1189D9AB0}"/>
            </c:ext>
          </c:extLst>
        </c:ser>
        <c:ser>
          <c:idx val="1"/>
          <c:order val="1"/>
          <c:tx>
            <c:strRef>
              <c:f>Sheet1!$G$1</c:f>
              <c:strCache>
                <c:ptCount val="1"/>
                <c:pt idx="0">
                  <c:v>Target</c:v>
                </c:pt>
              </c:strCache>
            </c:strRef>
          </c:tx>
          <c:spPr>
            <a:noFill/>
            <a:ln>
              <a:noFill/>
            </a:ln>
          </c:spPr>
          <c:invertIfNegative val="0"/>
          <c:dPt>
            <c:idx val="0"/>
            <c:invertIfNegative val="0"/>
            <c:bubble3D val="0"/>
            <c:extLst>
              <c:ext xmlns:c16="http://schemas.microsoft.com/office/drawing/2014/chart" uri="{C3380CC4-5D6E-409C-BE32-E72D297353CC}">
                <c16:uniqueId val="{00000022-F772-4A3B-A0E3-D3C1189D9AB0}"/>
              </c:ext>
            </c:extLst>
          </c:dPt>
          <c:dPt>
            <c:idx val="17"/>
            <c:invertIfNegative val="0"/>
            <c:bubble3D val="0"/>
            <c:extLst>
              <c:ext xmlns:c16="http://schemas.microsoft.com/office/drawing/2014/chart" uri="{C3380CC4-5D6E-409C-BE32-E72D297353CC}">
                <c16:uniqueId val="{00000023-F772-4A3B-A0E3-D3C1189D9AB0}"/>
              </c:ext>
            </c:extLst>
          </c:dPt>
          <c:trendline>
            <c:spPr>
              <a:ln w="44450">
                <a:solidFill>
                  <a:schemeClr val="tx1">
                    <a:shade val="95000"/>
                    <a:satMod val="105000"/>
                  </a:schemeClr>
                </a:solidFill>
                <a:prstDash val="dash"/>
              </a:ln>
            </c:spPr>
            <c:trendlineType val="linear"/>
            <c:dispRSqr val="0"/>
            <c:dispEq val="0"/>
          </c:trendline>
          <c:val>
            <c:numRef>
              <c:f>Sheet1!$G$2:$G$23</c:f>
              <c:numCache>
                <c:formatCode>General</c:formatCode>
                <c:ptCount val="22"/>
                <c:pt idx="0">
                  <c:v>25.4</c:v>
                </c:pt>
                <c:pt idx="15">
                  <c:v>25.4</c:v>
                </c:pt>
              </c:numCache>
            </c:numRef>
          </c:val>
          <c:extLst>
            <c:ext xmlns:c16="http://schemas.microsoft.com/office/drawing/2014/chart" uri="{C3380CC4-5D6E-409C-BE32-E72D297353CC}">
              <c16:uniqueId val="{00000024-F772-4A3B-A0E3-D3C1189D9AB0}"/>
            </c:ext>
          </c:extLst>
        </c:ser>
        <c:dLbls>
          <c:showLegendKey val="0"/>
          <c:showVal val="0"/>
          <c:showCatName val="0"/>
          <c:showSerName val="0"/>
          <c:showPercent val="0"/>
          <c:showBubbleSize val="0"/>
        </c:dLbls>
        <c:gapWidth val="0"/>
        <c:overlap val="100"/>
        <c:axId val="210420800"/>
        <c:axId val="210421192"/>
      </c:barChart>
      <c:catAx>
        <c:axId val="210420800"/>
        <c:scaling>
          <c:orientation val="maxMin"/>
        </c:scaling>
        <c:delete val="0"/>
        <c:axPos val="l"/>
        <c:numFmt formatCode="General" sourceLinked="1"/>
        <c:majorTickMark val="none"/>
        <c:minorTickMark val="none"/>
        <c:tickLblPos val="nextTo"/>
        <c:spPr>
          <a:ln>
            <a:solidFill>
              <a:schemeClr val="tx1"/>
            </a:solidFill>
          </a:ln>
        </c:spPr>
        <c:txPr>
          <a:bodyPr/>
          <a:lstStyle/>
          <a:p>
            <a:pPr>
              <a:defRPr sz="1400"/>
            </a:pPr>
            <a:endParaRPr lang="en-US"/>
          </a:p>
        </c:txPr>
        <c:crossAx val="210421192"/>
        <c:crosses val="autoZero"/>
        <c:auto val="1"/>
        <c:lblAlgn val="ctr"/>
        <c:lblOffset val="9"/>
        <c:noMultiLvlLbl val="0"/>
      </c:catAx>
      <c:valAx>
        <c:axId val="210421192"/>
        <c:scaling>
          <c:orientation val="minMax"/>
          <c:max val="80"/>
          <c:min val="0"/>
        </c:scaling>
        <c:delete val="0"/>
        <c:axPos val="b"/>
        <c:majorGridlines>
          <c:spPr>
            <a:ln cmpd="sng">
              <a:solidFill>
                <a:schemeClr val="bg1">
                  <a:lumMod val="85000"/>
                </a:schemeClr>
              </a:solidFill>
              <a:prstDash val="sysDash"/>
            </a:ln>
          </c:spPr>
        </c:majorGridlines>
        <c:numFmt formatCode="General" sourceLinked="1"/>
        <c:majorTickMark val="in"/>
        <c:minorTickMark val="in"/>
        <c:tickLblPos val="high"/>
        <c:spPr>
          <a:ln>
            <a:solidFill>
              <a:schemeClr val="tx1"/>
            </a:solidFill>
          </a:ln>
        </c:spPr>
        <c:txPr>
          <a:bodyPr/>
          <a:lstStyle/>
          <a:p>
            <a:pPr>
              <a:defRPr sz="1400"/>
            </a:pPr>
            <a:endParaRPr lang="en-US"/>
          </a:p>
        </c:txPr>
        <c:crossAx val="210420800"/>
        <c:crosses val="max"/>
        <c:crossBetween val="between"/>
        <c:majorUnit val="10"/>
        <c:minorUnit val="5"/>
      </c:valAx>
      <c:spPr>
        <a:ln>
          <a:noFill/>
        </a:ln>
      </c:spPr>
    </c:plotArea>
    <c:plotVisOnly val="1"/>
    <c:dispBlanksAs val="gap"/>
    <c:showDLblsOverMax val="0"/>
  </c:chart>
  <c:txPr>
    <a:bodyPr/>
    <a:lstStyle/>
    <a:p>
      <a:pPr>
        <a:defRPr sz="1600" baseline="0">
          <a:latin typeface="Tahoma" panose="020B060403050404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42635930954313"/>
          <c:y val="0.18555117951884367"/>
          <c:w val="0.85409252669039137"/>
          <c:h val="0.79203539823008839"/>
        </c:manualLayout>
      </c:layout>
      <c:barChart>
        <c:barDir val="col"/>
        <c:grouping val="clustered"/>
        <c:varyColors val="0"/>
        <c:ser>
          <c:idx val="0"/>
          <c:order val="0"/>
          <c:tx>
            <c:strRef>
              <c:f>Sheet1!$B$1</c:f>
              <c:strCache>
                <c:ptCount val="1"/>
                <c:pt idx="0">
                  <c:v>Estimate</c:v>
                </c:pt>
              </c:strCache>
            </c:strRef>
          </c:tx>
          <c:spPr>
            <a:solidFill>
              <a:schemeClr val="accent5">
                <a:lumMod val="40000"/>
                <a:lumOff val="60000"/>
              </a:schemeClr>
            </a:solidFill>
            <a:ln>
              <a:solidFill>
                <a:schemeClr val="tx1"/>
              </a:solidFill>
            </a:ln>
          </c:spPr>
          <c:invertIfNegative val="0"/>
          <c:dPt>
            <c:idx val="2"/>
            <c:invertIfNegative val="0"/>
            <c:bubble3D val="0"/>
            <c:spPr>
              <a:solidFill>
                <a:srgbClr val="CC99FF"/>
              </a:solidFill>
              <a:ln>
                <a:solidFill>
                  <a:schemeClr val="tx1"/>
                </a:solidFill>
              </a:ln>
            </c:spPr>
            <c:extLst>
              <c:ext xmlns:c16="http://schemas.microsoft.com/office/drawing/2014/chart" uri="{C3380CC4-5D6E-409C-BE32-E72D297353CC}">
                <c16:uniqueId val="{00000000-C3BF-466A-AAF2-D8131C40A313}"/>
              </c:ext>
            </c:extLst>
          </c:dPt>
          <c:dPt>
            <c:idx val="3"/>
            <c:invertIfNegative val="0"/>
            <c:bubble3D val="0"/>
            <c:spPr>
              <a:solidFill>
                <a:srgbClr val="7030A0"/>
              </a:solidFill>
              <a:ln>
                <a:solidFill>
                  <a:schemeClr val="tx1"/>
                </a:solidFill>
              </a:ln>
            </c:spPr>
            <c:extLst>
              <c:ext xmlns:c16="http://schemas.microsoft.com/office/drawing/2014/chart" uri="{C3380CC4-5D6E-409C-BE32-E72D297353CC}">
                <c16:uniqueId val="{00000001-28A8-4179-A828-BD58747D2A93}"/>
              </c:ext>
            </c:extLst>
          </c:dPt>
          <c:dPt>
            <c:idx val="7"/>
            <c:invertIfNegative val="0"/>
            <c:bubble3D val="0"/>
            <c:spPr>
              <a:solidFill>
                <a:srgbClr val="CC99FF"/>
              </a:solidFill>
              <a:ln>
                <a:solidFill>
                  <a:schemeClr val="tx1"/>
                </a:solidFill>
              </a:ln>
            </c:spPr>
            <c:extLst>
              <c:ext xmlns:c16="http://schemas.microsoft.com/office/drawing/2014/chart" uri="{C3380CC4-5D6E-409C-BE32-E72D297353CC}">
                <c16:uniqueId val="{00000001-C3BF-466A-AAF2-D8131C40A313}"/>
              </c:ext>
            </c:extLst>
          </c:dPt>
          <c:dPt>
            <c:idx val="8"/>
            <c:invertIfNegative val="0"/>
            <c:bubble3D val="0"/>
            <c:spPr>
              <a:solidFill>
                <a:srgbClr val="7030A0"/>
              </a:solidFill>
              <a:ln>
                <a:solidFill>
                  <a:schemeClr val="tx1"/>
                </a:solidFill>
              </a:ln>
            </c:spPr>
            <c:extLst>
              <c:ext xmlns:c16="http://schemas.microsoft.com/office/drawing/2014/chart" uri="{C3380CC4-5D6E-409C-BE32-E72D297353CC}">
                <c16:uniqueId val="{00000003-28A8-4179-A828-BD58747D2A93}"/>
              </c:ext>
            </c:extLst>
          </c:dPt>
          <c:dPt>
            <c:idx val="12"/>
            <c:invertIfNegative val="0"/>
            <c:bubble3D val="0"/>
            <c:spPr>
              <a:solidFill>
                <a:srgbClr val="CC99FF"/>
              </a:solidFill>
              <a:ln>
                <a:solidFill>
                  <a:schemeClr val="tx1"/>
                </a:solidFill>
              </a:ln>
            </c:spPr>
            <c:extLst>
              <c:ext xmlns:c16="http://schemas.microsoft.com/office/drawing/2014/chart" uri="{C3380CC4-5D6E-409C-BE32-E72D297353CC}">
                <c16:uniqueId val="{00000002-C3BF-466A-AAF2-D8131C40A313}"/>
              </c:ext>
            </c:extLst>
          </c:dPt>
          <c:dPt>
            <c:idx val="13"/>
            <c:invertIfNegative val="0"/>
            <c:bubble3D val="0"/>
            <c:spPr>
              <a:solidFill>
                <a:srgbClr val="7030A0"/>
              </a:solidFill>
              <a:ln>
                <a:solidFill>
                  <a:schemeClr val="tx1"/>
                </a:solidFill>
              </a:ln>
            </c:spPr>
            <c:extLst>
              <c:ext xmlns:c16="http://schemas.microsoft.com/office/drawing/2014/chart" uri="{C3380CC4-5D6E-409C-BE32-E72D297353CC}">
                <c16:uniqueId val="{00000005-28A8-4179-A828-BD58747D2A93}"/>
              </c:ext>
            </c:extLst>
          </c:dPt>
          <c:dPt>
            <c:idx val="17"/>
            <c:invertIfNegative val="0"/>
            <c:bubble3D val="0"/>
            <c:spPr>
              <a:solidFill>
                <a:srgbClr val="CC99FF"/>
              </a:solidFill>
              <a:ln>
                <a:solidFill>
                  <a:schemeClr val="tx1"/>
                </a:solidFill>
              </a:ln>
            </c:spPr>
            <c:extLst>
              <c:ext xmlns:c16="http://schemas.microsoft.com/office/drawing/2014/chart" uri="{C3380CC4-5D6E-409C-BE32-E72D297353CC}">
                <c16:uniqueId val="{00000003-C3BF-466A-AAF2-D8131C40A313}"/>
              </c:ext>
            </c:extLst>
          </c:dPt>
          <c:dPt>
            <c:idx val="18"/>
            <c:invertIfNegative val="0"/>
            <c:bubble3D val="0"/>
            <c:spPr>
              <a:solidFill>
                <a:srgbClr val="7030A0"/>
              </a:solidFill>
              <a:ln>
                <a:solidFill>
                  <a:schemeClr val="tx1"/>
                </a:solidFill>
              </a:ln>
            </c:spPr>
            <c:extLst>
              <c:ext xmlns:c16="http://schemas.microsoft.com/office/drawing/2014/chart" uri="{C3380CC4-5D6E-409C-BE32-E72D297353CC}">
                <c16:uniqueId val="{00000007-28A8-4179-A828-BD58747D2A93}"/>
              </c:ext>
            </c:extLst>
          </c:dPt>
          <c:errBars>
            <c:errBarType val="both"/>
            <c:errValType val="cust"/>
            <c:noEndCap val="0"/>
            <c:plus>
              <c:numRef>
                <c:f>Sheet1!$G$2:$G$22</c:f>
                <c:numCache>
                  <c:formatCode>General</c:formatCode>
                  <c:ptCount val="21"/>
                  <c:pt idx="2">
                    <c:v>12.957559999999999</c:v>
                  </c:pt>
                  <c:pt idx="3">
                    <c:v>10.9368</c:v>
                  </c:pt>
                  <c:pt idx="7">
                    <c:v>2.4402000000000004</c:v>
                  </c:pt>
                  <c:pt idx="8">
                    <c:v>1.8619999999999999</c:v>
                  </c:pt>
                  <c:pt idx="9">
                    <c:v>0</c:v>
                  </c:pt>
                  <c:pt idx="11">
                    <c:v>0</c:v>
                  </c:pt>
                  <c:pt idx="12">
                    <c:v>2.4695999999999998</c:v>
                  </c:pt>
                  <c:pt idx="13">
                    <c:v>1.8423999999999998</c:v>
                  </c:pt>
                  <c:pt idx="14">
                    <c:v>0</c:v>
                  </c:pt>
                  <c:pt idx="17">
                    <c:v>10.846639999999999</c:v>
                  </c:pt>
                  <c:pt idx="18">
                    <c:v>9.1433999999999997</c:v>
                  </c:pt>
                </c:numCache>
              </c:numRef>
            </c:plus>
            <c:minus>
              <c:numRef>
                <c:f>Sheet1!$G$2:$G$22</c:f>
                <c:numCache>
                  <c:formatCode>General</c:formatCode>
                  <c:ptCount val="21"/>
                  <c:pt idx="2">
                    <c:v>12.957559999999999</c:v>
                  </c:pt>
                  <c:pt idx="3">
                    <c:v>10.9368</c:v>
                  </c:pt>
                  <c:pt idx="7">
                    <c:v>2.4402000000000004</c:v>
                  </c:pt>
                  <c:pt idx="8">
                    <c:v>1.8619999999999999</c:v>
                  </c:pt>
                  <c:pt idx="9">
                    <c:v>0</c:v>
                  </c:pt>
                  <c:pt idx="11">
                    <c:v>0</c:v>
                  </c:pt>
                  <c:pt idx="12">
                    <c:v>2.4695999999999998</c:v>
                  </c:pt>
                  <c:pt idx="13">
                    <c:v>1.8423999999999998</c:v>
                  </c:pt>
                  <c:pt idx="14">
                    <c:v>0</c:v>
                  </c:pt>
                  <c:pt idx="17">
                    <c:v>10.846639999999999</c:v>
                  </c:pt>
                  <c:pt idx="18">
                    <c:v>9.1433999999999997</c:v>
                  </c:pt>
                </c:numCache>
              </c:numRef>
            </c:minus>
          </c:errBars>
          <c:val>
            <c:numRef>
              <c:f>Sheet1!$B$2:$B$22</c:f>
              <c:numCache>
                <c:formatCode>General</c:formatCode>
                <c:ptCount val="21"/>
                <c:pt idx="2" formatCode="0.0">
                  <c:v>34.200000000000003</c:v>
                </c:pt>
                <c:pt idx="3" formatCode="0.0">
                  <c:v>32.6</c:v>
                </c:pt>
                <c:pt idx="7" formatCode="0.0">
                  <c:v>13.9</c:v>
                </c:pt>
                <c:pt idx="8" formatCode="0.0">
                  <c:v>14.2</c:v>
                </c:pt>
                <c:pt idx="12" formatCode="0.0">
                  <c:v>15.5</c:v>
                </c:pt>
                <c:pt idx="13" formatCode="0.0">
                  <c:v>13.7</c:v>
                </c:pt>
                <c:pt idx="17" formatCode="0.0">
                  <c:v>110</c:v>
                </c:pt>
                <c:pt idx="18" formatCode="0.0">
                  <c:v>118.2</c:v>
                </c:pt>
              </c:numCache>
            </c:numRef>
          </c:val>
          <c:extLst>
            <c:ext xmlns:c16="http://schemas.microsoft.com/office/drawing/2014/chart" uri="{C3380CC4-5D6E-409C-BE32-E72D297353CC}">
              <c16:uniqueId val="{00000008-28A8-4179-A828-BD58747D2A93}"/>
            </c:ext>
          </c:extLst>
        </c:ser>
        <c:dLbls>
          <c:showLegendKey val="0"/>
          <c:showVal val="0"/>
          <c:showCatName val="0"/>
          <c:showSerName val="0"/>
          <c:showPercent val="0"/>
          <c:showBubbleSize val="0"/>
        </c:dLbls>
        <c:gapWidth val="0"/>
        <c:overlap val="-4"/>
        <c:axId val="123214200"/>
        <c:axId val="240315232"/>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LCI</c:v>
                      </c:pt>
                    </c:strCache>
                  </c:strRef>
                </c:tx>
                <c:invertIfNegative val="0"/>
                <c:val>
                  <c:numRef>
                    <c:extLst>
                      <c:ext uri="{02D57815-91ED-43cb-92C2-25804820EDAC}">
                        <c15:formulaRef>
                          <c15:sqref>Sheet1!$C$2:$C$22</c15:sqref>
                        </c15:formulaRef>
                      </c:ext>
                    </c:extLst>
                    <c:numCache>
                      <c:formatCode>General</c:formatCode>
                      <c:ptCount val="21"/>
                    </c:numCache>
                  </c:numRef>
                </c:val>
                <c:extLst>
                  <c:ext xmlns:c16="http://schemas.microsoft.com/office/drawing/2014/chart" uri="{C3380CC4-5D6E-409C-BE32-E72D297353CC}">
                    <c16:uniqueId val="{0000000A-28A8-4179-A828-BD58747D2A9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UCI</c:v>
                      </c:pt>
                    </c:strCache>
                  </c:strRef>
                </c:tx>
                <c:invertIfNegative val="0"/>
                <c:val>
                  <c:numRef>
                    <c:extLst xmlns:c15="http://schemas.microsoft.com/office/drawing/2012/chart">
                      <c:ext xmlns:c15="http://schemas.microsoft.com/office/drawing/2012/chart" uri="{02D57815-91ED-43cb-92C2-25804820EDAC}">
                        <c15:formulaRef>
                          <c15:sqref>Sheet1!$D$2:$D$22</c15:sqref>
                        </c15:formulaRef>
                      </c:ext>
                    </c:extLst>
                    <c:numCache>
                      <c:formatCode>General</c:formatCode>
                      <c:ptCount val="21"/>
                    </c:numCache>
                  </c:numRef>
                </c:val>
                <c:extLst xmlns:c15="http://schemas.microsoft.com/office/drawing/2012/chart">
                  <c:ext xmlns:c16="http://schemas.microsoft.com/office/drawing/2014/chart" uri="{C3380CC4-5D6E-409C-BE32-E72D297353CC}">
                    <c16:uniqueId val="{0000000B-28A8-4179-A828-BD58747D2A93}"/>
                  </c:ext>
                </c:extLst>
              </c15:ser>
            </c15:filteredBarSeries>
          </c:ext>
        </c:extLst>
      </c:barChart>
      <c:lineChart>
        <c:grouping val="standard"/>
        <c:varyColors val="0"/>
        <c:ser>
          <c:idx val="3"/>
          <c:order val="3"/>
          <c:tx>
            <c:strRef>
              <c:f>Sheet1!$E$1</c:f>
              <c:strCache>
                <c:ptCount val="1"/>
                <c:pt idx="0">
                  <c:v>Target</c:v>
                </c:pt>
              </c:strCache>
            </c:strRef>
          </c:tx>
          <c:spPr>
            <a:ln w="34925" cap="flat">
              <a:solidFill>
                <a:schemeClr val="tx1"/>
              </a:solidFill>
              <a:prstDash val="dash"/>
            </a:ln>
          </c:spPr>
          <c:marker>
            <c:symbol val="none"/>
          </c:marker>
          <c:val>
            <c:numRef>
              <c:f>Sheet1!$E$2:$E$22</c:f>
              <c:numCache>
                <c:formatCode>General</c:formatCode>
                <c:ptCount val="21"/>
                <c:pt idx="1">
                  <c:v>30.8</c:v>
                </c:pt>
                <c:pt idx="2">
                  <c:v>30.8</c:v>
                </c:pt>
                <c:pt idx="3">
                  <c:v>30.8</c:v>
                </c:pt>
                <c:pt idx="4">
                  <c:v>30.8</c:v>
                </c:pt>
                <c:pt idx="6">
                  <c:v>12.5</c:v>
                </c:pt>
                <c:pt idx="7">
                  <c:v>12.5</c:v>
                </c:pt>
                <c:pt idx="8">
                  <c:v>12.5</c:v>
                </c:pt>
                <c:pt idx="9">
                  <c:v>12.5</c:v>
                </c:pt>
                <c:pt idx="11">
                  <c:v>14</c:v>
                </c:pt>
                <c:pt idx="12">
                  <c:v>14</c:v>
                </c:pt>
                <c:pt idx="13">
                  <c:v>14</c:v>
                </c:pt>
                <c:pt idx="14">
                  <c:v>14</c:v>
                </c:pt>
                <c:pt idx="16">
                  <c:v>99</c:v>
                </c:pt>
                <c:pt idx="17">
                  <c:v>99</c:v>
                </c:pt>
                <c:pt idx="18">
                  <c:v>99</c:v>
                </c:pt>
                <c:pt idx="19">
                  <c:v>99</c:v>
                </c:pt>
              </c:numCache>
            </c:numRef>
          </c:val>
          <c:smooth val="0"/>
          <c:extLst>
            <c:ext xmlns:c16="http://schemas.microsoft.com/office/drawing/2014/chart" uri="{C3380CC4-5D6E-409C-BE32-E72D297353CC}">
              <c16:uniqueId val="{00000009-28A8-4179-A828-BD58747D2A93}"/>
            </c:ext>
          </c:extLst>
        </c:ser>
        <c:dLbls>
          <c:showLegendKey val="0"/>
          <c:showVal val="0"/>
          <c:showCatName val="0"/>
          <c:showSerName val="0"/>
          <c:showPercent val="0"/>
          <c:showBubbleSize val="0"/>
        </c:dLbls>
        <c:marker val="1"/>
        <c:smooth val="0"/>
        <c:axId val="123214200"/>
        <c:axId val="240315232"/>
      </c:lineChart>
      <c:catAx>
        <c:axId val="123214200"/>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40315232"/>
        <c:crossesAt val="0"/>
        <c:auto val="1"/>
        <c:lblAlgn val="ctr"/>
        <c:lblOffset val="100"/>
        <c:tickLblSkip val="1"/>
        <c:tickMarkSkip val="1"/>
        <c:noMultiLvlLbl val="0"/>
      </c:catAx>
      <c:valAx>
        <c:axId val="240315232"/>
        <c:scaling>
          <c:orientation val="minMax"/>
          <c:max val="140"/>
          <c:min val="0"/>
        </c:scaling>
        <c:delete val="0"/>
        <c:axPos val="l"/>
        <c:majorGridlines>
          <c:spPr>
            <a:ln>
              <a:solidFill>
                <a:schemeClr val="bg1">
                  <a:lumMod val="85000"/>
                </a:schemeClr>
              </a:solidFill>
              <a:prstDash val="sysDash"/>
            </a:ln>
          </c:spPr>
        </c:majorGridlines>
        <c:numFmt formatCode="0" sourceLinked="0"/>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123214200"/>
        <c:crosses val="autoZero"/>
        <c:crossBetween val="between"/>
        <c:majorUnit val="20"/>
        <c:minorUnit val="10"/>
      </c:valAx>
      <c:spPr>
        <a:noFill/>
        <a:ln w="22782">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8CE39-6F15-E64D-B97A-4230B1CF51A1}" type="doc">
      <dgm:prSet loTypeId="urn:microsoft.com/office/officeart/2005/8/layout/matrix1" loCatId="" qsTypeId="urn:microsoft.com/office/officeart/2005/8/quickstyle/simple1" qsCatId="simple" csTypeId="urn:microsoft.com/office/officeart/2005/8/colors/colorful5" csCatId="colorful" phldr="1"/>
      <dgm:spPr/>
      <dgm:t>
        <a:bodyPr/>
        <a:lstStyle/>
        <a:p>
          <a:endParaRPr lang="en-US"/>
        </a:p>
      </dgm:t>
    </dgm:pt>
    <dgm:pt modelId="{D048AF88-E7C1-6140-9BC6-ED64C23EE0CD}">
      <dgm:prSet phldrT="[Text]" custT="1"/>
      <dgm:spPr>
        <a:solidFill>
          <a:schemeClr val="accent4"/>
        </a:solidFill>
      </dgm:spPr>
      <dgm:t>
        <a:bodyPr/>
        <a:lstStyle/>
        <a:p>
          <a:r>
            <a:rPr lang="en-US" sz="2400" b="1" smtClean="0">
              <a:solidFill>
                <a:sysClr val="windowText" lastClr="000000"/>
              </a:solidFill>
            </a:rPr>
            <a:t>Public Health</a:t>
          </a:r>
          <a:endParaRPr lang="en-US" sz="2400" b="1" dirty="0">
            <a:solidFill>
              <a:sysClr val="windowText" lastClr="000000"/>
            </a:solidFill>
          </a:endParaRPr>
        </a:p>
      </dgm:t>
    </dgm:pt>
    <dgm:pt modelId="{7CAA0F35-5392-BC42-A775-83BC2646AB57}" type="parTrans" cxnId="{46174CB4-A428-6C44-AA56-C085428E4DE6}">
      <dgm:prSet/>
      <dgm:spPr/>
      <dgm:t>
        <a:bodyPr/>
        <a:lstStyle/>
        <a:p>
          <a:endParaRPr lang="en-US" sz="3200"/>
        </a:p>
      </dgm:t>
    </dgm:pt>
    <dgm:pt modelId="{5E0E9595-D80C-8D4B-89B4-A2572F51153A}" type="sibTrans" cxnId="{46174CB4-A428-6C44-AA56-C085428E4DE6}">
      <dgm:prSet/>
      <dgm:spPr/>
      <dgm:t>
        <a:bodyPr/>
        <a:lstStyle/>
        <a:p>
          <a:endParaRPr lang="en-US" sz="3200"/>
        </a:p>
      </dgm:t>
    </dgm:pt>
    <dgm:pt modelId="{CA29DADD-62E5-6E41-A129-F8C715DDA4B9}">
      <dgm:prSet phldrT="[Text]" custT="1"/>
      <dgm:spPr/>
      <dgm:t>
        <a:bodyPr/>
        <a:lstStyle/>
        <a:p>
          <a:r>
            <a:rPr lang="en-US" sz="2400" b="1" dirty="0" smtClean="0">
              <a:solidFill>
                <a:sysClr val="windowText" lastClr="000000"/>
              </a:solidFill>
            </a:rPr>
            <a:t>Audiology</a:t>
          </a:r>
          <a:endParaRPr lang="en-US" sz="2400" b="1" dirty="0">
            <a:solidFill>
              <a:sysClr val="windowText" lastClr="000000"/>
            </a:solidFill>
          </a:endParaRPr>
        </a:p>
      </dgm:t>
    </dgm:pt>
    <dgm:pt modelId="{6965BF33-1EFC-F547-AF5E-525F58ACADEF}" type="parTrans" cxnId="{683E6996-17BF-8A43-8801-32121001C5CD}">
      <dgm:prSet/>
      <dgm:spPr/>
      <dgm:t>
        <a:bodyPr/>
        <a:lstStyle/>
        <a:p>
          <a:endParaRPr lang="en-US" sz="3200"/>
        </a:p>
      </dgm:t>
    </dgm:pt>
    <dgm:pt modelId="{6761E1DF-FD03-5D4B-BF86-ACDC88301866}" type="sibTrans" cxnId="{683E6996-17BF-8A43-8801-32121001C5CD}">
      <dgm:prSet/>
      <dgm:spPr/>
      <dgm:t>
        <a:bodyPr/>
        <a:lstStyle/>
        <a:p>
          <a:endParaRPr lang="en-US" sz="3200"/>
        </a:p>
      </dgm:t>
    </dgm:pt>
    <dgm:pt modelId="{96E58E1C-3F94-3343-8E3A-E21E604FFEA5}">
      <dgm:prSet phldrT="[Text]" custT="1"/>
      <dgm:spPr>
        <a:solidFill>
          <a:schemeClr val="accent2">
            <a:lumMod val="60000"/>
            <a:lumOff val="40000"/>
          </a:schemeClr>
        </a:solidFill>
      </dgm:spPr>
      <dgm:t>
        <a:bodyPr/>
        <a:lstStyle/>
        <a:p>
          <a:r>
            <a:rPr lang="en-US" sz="2400" b="1" dirty="0" smtClean="0">
              <a:solidFill>
                <a:sysClr val="windowText" lastClr="000000"/>
              </a:solidFill>
            </a:rPr>
            <a:t>Federally Qualified Health Center</a:t>
          </a:r>
          <a:endParaRPr lang="en-US" sz="2400" b="1" dirty="0">
            <a:solidFill>
              <a:sysClr val="windowText" lastClr="000000"/>
            </a:solidFill>
          </a:endParaRPr>
        </a:p>
      </dgm:t>
    </dgm:pt>
    <dgm:pt modelId="{81428372-C622-7B4F-A981-49BB4FC0708F}" type="parTrans" cxnId="{5EAE34F5-53A3-4E42-AFF0-25C553199E7E}">
      <dgm:prSet/>
      <dgm:spPr/>
      <dgm:t>
        <a:bodyPr/>
        <a:lstStyle/>
        <a:p>
          <a:endParaRPr lang="en-US" sz="3200"/>
        </a:p>
      </dgm:t>
    </dgm:pt>
    <dgm:pt modelId="{6D144691-130B-DF45-B1FF-C21AC1ECF469}" type="sibTrans" cxnId="{5EAE34F5-53A3-4E42-AFF0-25C553199E7E}">
      <dgm:prSet/>
      <dgm:spPr/>
      <dgm:t>
        <a:bodyPr/>
        <a:lstStyle/>
        <a:p>
          <a:endParaRPr lang="en-US" sz="3200"/>
        </a:p>
      </dgm:t>
    </dgm:pt>
    <dgm:pt modelId="{59C77A49-CF12-1E4F-879F-C6C981FDC2D7}">
      <dgm:prSet phldrT="[Text]" custT="1"/>
      <dgm:spPr>
        <a:solidFill>
          <a:schemeClr val="accent1"/>
        </a:solidFill>
      </dgm:spPr>
      <dgm:t>
        <a:bodyPr/>
        <a:lstStyle/>
        <a:p>
          <a:r>
            <a:rPr lang="en-US" sz="2400" b="1" dirty="0" smtClean="0">
              <a:ln w="3175"/>
              <a:solidFill>
                <a:sysClr val="windowText" lastClr="000000"/>
              </a:solidFill>
            </a:rPr>
            <a:t>Spanish and Translation Studies</a:t>
          </a:r>
          <a:endParaRPr lang="en-US" sz="2400" b="1" dirty="0">
            <a:ln w="3175"/>
            <a:solidFill>
              <a:sysClr val="windowText" lastClr="000000"/>
            </a:solidFill>
          </a:endParaRPr>
        </a:p>
      </dgm:t>
    </dgm:pt>
    <dgm:pt modelId="{2029DFA7-0B19-C045-86E6-3718902A968B}" type="parTrans" cxnId="{EE2E3379-99DC-1F4C-8D1F-35F70219943B}">
      <dgm:prSet/>
      <dgm:spPr/>
      <dgm:t>
        <a:bodyPr/>
        <a:lstStyle/>
        <a:p>
          <a:endParaRPr lang="en-US" sz="3200"/>
        </a:p>
      </dgm:t>
    </dgm:pt>
    <dgm:pt modelId="{9FC1C54C-E865-9D4A-8103-38704F775888}" type="sibTrans" cxnId="{EE2E3379-99DC-1F4C-8D1F-35F70219943B}">
      <dgm:prSet/>
      <dgm:spPr/>
      <dgm:t>
        <a:bodyPr/>
        <a:lstStyle/>
        <a:p>
          <a:endParaRPr lang="en-US" sz="3200"/>
        </a:p>
      </dgm:t>
    </dgm:pt>
    <dgm:pt modelId="{6E34D18D-C36D-854E-9204-946034159D24}">
      <dgm:prSet phldrT="[Text]" custT="1"/>
      <dgm:spPr/>
      <dgm:t>
        <a:bodyPr/>
        <a:lstStyle/>
        <a:p>
          <a:r>
            <a:rPr lang="en-US" sz="2400" b="1" dirty="0" smtClean="0"/>
            <a:t>Community with hearing loss</a:t>
          </a:r>
          <a:endParaRPr lang="en-US" sz="2400" b="1" dirty="0"/>
        </a:p>
      </dgm:t>
    </dgm:pt>
    <dgm:pt modelId="{693D448E-8FA6-B34A-B654-D28E73F784B1}" type="sibTrans" cxnId="{FE522D79-60A5-D74B-864B-508831F399E7}">
      <dgm:prSet/>
      <dgm:spPr/>
      <dgm:t>
        <a:bodyPr/>
        <a:lstStyle/>
        <a:p>
          <a:endParaRPr lang="en-US" sz="3200"/>
        </a:p>
      </dgm:t>
    </dgm:pt>
    <dgm:pt modelId="{85D29F7D-58B6-7548-94D9-BCF8FD3BF843}" type="parTrans" cxnId="{FE522D79-60A5-D74B-864B-508831F399E7}">
      <dgm:prSet/>
      <dgm:spPr/>
      <dgm:t>
        <a:bodyPr/>
        <a:lstStyle/>
        <a:p>
          <a:endParaRPr lang="en-US" sz="3200"/>
        </a:p>
      </dgm:t>
    </dgm:pt>
    <dgm:pt modelId="{9FA65287-BC2A-F744-BD51-A24722A2F9DD}" type="pres">
      <dgm:prSet presAssocID="{7288CE39-6F15-E64D-B97A-4230B1CF51A1}" presName="diagram" presStyleCnt="0">
        <dgm:presLayoutVars>
          <dgm:chMax val="1"/>
          <dgm:dir/>
          <dgm:animLvl val="ctr"/>
          <dgm:resizeHandles val="exact"/>
        </dgm:presLayoutVars>
      </dgm:prSet>
      <dgm:spPr/>
      <dgm:t>
        <a:bodyPr/>
        <a:lstStyle/>
        <a:p>
          <a:endParaRPr lang="en-US"/>
        </a:p>
      </dgm:t>
    </dgm:pt>
    <dgm:pt modelId="{4E913D76-D575-3D4A-9C9A-E58CEE7CF6F6}" type="pres">
      <dgm:prSet presAssocID="{7288CE39-6F15-E64D-B97A-4230B1CF51A1}" presName="matrix" presStyleCnt="0"/>
      <dgm:spPr/>
      <dgm:t>
        <a:bodyPr/>
        <a:lstStyle/>
        <a:p>
          <a:endParaRPr lang="en-US"/>
        </a:p>
      </dgm:t>
    </dgm:pt>
    <dgm:pt modelId="{6151B482-B10E-0D40-B7CE-A10BE6C8E97B}" type="pres">
      <dgm:prSet presAssocID="{7288CE39-6F15-E64D-B97A-4230B1CF51A1}" presName="tile1" presStyleLbl="node1" presStyleIdx="0" presStyleCnt="4"/>
      <dgm:spPr/>
      <dgm:t>
        <a:bodyPr/>
        <a:lstStyle/>
        <a:p>
          <a:endParaRPr lang="en-US"/>
        </a:p>
      </dgm:t>
    </dgm:pt>
    <dgm:pt modelId="{8AB9818C-A64B-714A-BF3C-8690AF9409AF}" type="pres">
      <dgm:prSet presAssocID="{7288CE39-6F15-E64D-B97A-4230B1CF51A1}" presName="tile1text" presStyleLbl="node1" presStyleIdx="0" presStyleCnt="4">
        <dgm:presLayoutVars>
          <dgm:chMax val="0"/>
          <dgm:chPref val="0"/>
          <dgm:bulletEnabled val="1"/>
        </dgm:presLayoutVars>
      </dgm:prSet>
      <dgm:spPr/>
      <dgm:t>
        <a:bodyPr/>
        <a:lstStyle/>
        <a:p>
          <a:endParaRPr lang="en-US"/>
        </a:p>
      </dgm:t>
    </dgm:pt>
    <dgm:pt modelId="{9F29A575-C4AB-EC49-B93C-15433C440D02}" type="pres">
      <dgm:prSet presAssocID="{7288CE39-6F15-E64D-B97A-4230B1CF51A1}" presName="tile2" presStyleLbl="node1" presStyleIdx="1" presStyleCnt="4"/>
      <dgm:spPr/>
      <dgm:t>
        <a:bodyPr/>
        <a:lstStyle/>
        <a:p>
          <a:endParaRPr lang="en-US"/>
        </a:p>
      </dgm:t>
    </dgm:pt>
    <dgm:pt modelId="{1F9B3E6B-F146-3342-B3D1-7819FA13697D}" type="pres">
      <dgm:prSet presAssocID="{7288CE39-6F15-E64D-B97A-4230B1CF51A1}" presName="tile2text" presStyleLbl="node1" presStyleIdx="1" presStyleCnt="4">
        <dgm:presLayoutVars>
          <dgm:chMax val="0"/>
          <dgm:chPref val="0"/>
          <dgm:bulletEnabled val="1"/>
        </dgm:presLayoutVars>
      </dgm:prSet>
      <dgm:spPr/>
      <dgm:t>
        <a:bodyPr/>
        <a:lstStyle/>
        <a:p>
          <a:endParaRPr lang="en-US"/>
        </a:p>
      </dgm:t>
    </dgm:pt>
    <dgm:pt modelId="{766FFB48-46ED-3448-AF76-7E4401828D3F}" type="pres">
      <dgm:prSet presAssocID="{7288CE39-6F15-E64D-B97A-4230B1CF51A1}" presName="tile3" presStyleLbl="node1" presStyleIdx="2" presStyleCnt="4"/>
      <dgm:spPr/>
      <dgm:t>
        <a:bodyPr/>
        <a:lstStyle/>
        <a:p>
          <a:endParaRPr lang="en-US"/>
        </a:p>
      </dgm:t>
    </dgm:pt>
    <dgm:pt modelId="{9FC3B001-049E-C64F-B5AC-523A5B11FA15}" type="pres">
      <dgm:prSet presAssocID="{7288CE39-6F15-E64D-B97A-4230B1CF51A1}" presName="tile3text" presStyleLbl="node1" presStyleIdx="2" presStyleCnt="4">
        <dgm:presLayoutVars>
          <dgm:chMax val="0"/>
          <dgm:chPref val="0"/>
          <dgm:bulletEnabled val="1"/>
        </dgm:presLayoutVars>
      </dgm:prSet>
      <dgm:spPr/>
      <dgm:t>
        <a:bodyPr/>
        <a:lstStyle/>
        <a:p>
          <a:endParaRPr lang="en-US"/>
        </a:p>
      </dgm:t>
    </dgm:pt>
    <dgm:pt modelId="{264A031B-7890-E349-B25E-BC27036CE6B6}" type="pres">
      <dgm:prSet presAssocID="{7288CE39-6F15-E64D-B97A-4230B1CF51A1}" presName="tile4" presStyleLbl="node1" presStyleIdx="3" presStyleCnt="4"/>
      <dgm:spPr/>
      <dgm:t>
        <a:bodyPr/>
        <a:lstStyle/>
        <a:p>
          <a:endParaRPr lang="en-US"/>
        </a:p>
      </dgm:t>
    </dgm:pt>
    <dgm:pt modelId="{214F9A24-7503-3146-B9A8-DE5F837D9C2E}" type="pres">
      <dgm:prSet presAssocID="{7288CE39-6F15-E64D-B97A-4230B1CF51A1}" presName="tile4text" presStyleLbl="node1" presStyleIdx="3" presStyleCnt="4">
        <dgm:presLayoutVars>
          <dgm:chMax val="0"/>
          <dgm:chPref val="0"/>
          <dgm:bulletEnabled val="1"/>
        </dgm:presLayoutVars>
      </dgm:prSet>
      <dgm:spPr/>
      <dgm:t>
        <a:bodyPr/>
        <a:lstStyle/>
        <a:p>
          <a:endParaRPr lang="en-US"/>
        </a:p>
      </dgm:t>
    </dgm:pt>
    <dgm:pt modelId="{2E6E1C85-0A9D-224C-981B-FD53D4EC75BD}" type="pres">
      <dgm:prSet presAssocID="{7288CE39-6F15-E64D-B97A-4230B1CF51A1}" presName="centerTile" presStyleLbl="fgShp" presStyleIdx="0" presStyleCnt="1" custScaleX="197901" custScaleY="112403">
        <dgm:presLayoutVars>
          <dgm:chMax val="0"/>
          <dgm:chPref val="0"/>
        </dgm:presLayoutVars>
      </dgm:prSet>
      <dgm:spPr/>
      <dgm:t>
        <a:bodyPr/>
        <a:lstStyle/>
        <a:p>
          <a:endParaRPr lang="en-US"/>
        </a:p>
      </dgm:t>
    </dgm:pt>
  </dgm:ptLst>
  <dgm:cxnLst>
    <dgm:cxn modelId="{C86CB69D-0598-F64B-89E6-849F2EBBF1DB}" type="presOf" srcId="{59C77A49-CF12-1E4F-879F-C6C981FDC2D7}" destId="{214F9A24-7503-3146-B9A8-DE5F837D9C2E}" srcOrd="1" destOrd="0" presId="urn:microsoft.com/office/officeart/2005/8/layout/matrix1"/>
    <dgm:cxn modelId="{683E6996-17BF-8A43-8801-32121001C5CD}" srcId="{6E34D18D-C36D-854E-9204-946034159D24}" destId="{CA29DADD-62E5-6E41-A129-F8C715DDA4B9}" srcOrd="1" destOrd="0" parTransId="{6965BF33-1EFC-F547-AF5E-525F58ACADEF}" sibTransId="{6761E1DF-FD03-5D4B-BF86-ACDC88301866}"/>
    <dgm:cxn modelId="{FE522D79-60A5-D74B-864B-508831F399E7}" srcId="{7288CE39-6F15-E64D-B97A-4230B1CF51A1}" destId="{6E34D18D-C36D-854E-9204-946034159D24}" srcOrd="0" destOrd="0" parTransId="{85D29F7D-58B6-7548-94D9-BCF8FD3BF843}" sibTransId="{693D448E-8FA6-B34A-B654-D28E73F784B1}"/>
    <dgm:cxn modelId="{C297685D-CF08-524C-8420-862E7315EE1A}" type="presOf" srcId="{59C77A49-CF12-1E4F-879F-C6C981FDC2D7}" destId="{264A031B-7890-E349-B25E-BC27036CE6B6}" srcOrd="0" destOrd="0" presId="urn:microsoft.com/office/officeart/2005/8/layout/matrix1"/>
    <dgm:cxn modelId="{DD77E0F9-7751-2B49-A330-9CD82F5E23AA}" type="presOf" srcId="{CA29DADD-62E5-6E41-A129-F8C715DDA4B9}" destId="{1F9B3E6B-F146-3342-B3D1-7819FA13697D}" srcOrd="1" destOrd="0" presId="urn:microsoft.com/office/officeart/2005/8/layout/matrix1"/>
    <dgm:cxn modelId="{EE2E3379-99DC-1F4C-8D1F-35F70219943B}" srcId="{6E34D18D-C36D-854E-9204-946034159D24}" destId="{59C77A49-CF12-1E4F-879F-C6C981FDC2D7}" srcOrd="3" destOrd="0" parTransId="{2029DFA7-0B19-C045-86E6-3718902A968B}" sibTransId="{9FC1C54C-E865-9D4A-8103-38704F775888}"/>
    <dgm:cxn modelId="{5A547880-1CA4-874D-95DC-1B52987003C9}" type="presOf" srcId="{96E58E1C-3F94-3343-8E3A-E21E604FFEA5}" destId="{9FC3B001-049E-C64F-B5AC-523A5B11FA15}" srcOrd="1" destOrd="0" presId="urn:microsoft.com/office/officeart/2005/8/layout/matrix1"/>
    <dgm:cxn modelId="{256948DF-118B-B34B-9804-E5D1E23FEB17}" type="presOf" srcId="{7288CE39-6F15-E64D-B97A-4230B1CF51A1}" destId="{9FA65287-BC2A-F744-BD51-A24722A2F9DD}" srcOrd="0" destOrd="0" presId="urn:microsoft.com/office/officeart/2005/8/layout/matrix1"/>
    <dgm:cxn modelId="{46174CB4-A428-6C44-AA56-C085428E4DE6}" srcId="{6E34D18D-C36D-854E-9204-946034159D24}" destId="{D048AF88-E7C1-6140-9BC6-ED64C23EE0CD}" srcOrd="0" destOrd="0" parTransId="{7CAA0F35-5392-BC42-A775-83BC2646AB57}" sibTransId="{5E0E9595-D80C-8D4B-89B4-A2572F51153A}"/>
    <dgm:cxn modelId="{7FCCAABB-547F-D348-BE26-5A45CD9512FC}" type="presOf" srcId="{6E34D18D-C36D-854E-9204-946034159D24}" destId="{2E6E1C85-0A9D-224C-981B-FD53D4EC75BD}" srcOrd="0" destOrd="0" presId="urn:microsoft.com/office/officeart/2005/8/layout/matrix1"/>
    <dgm:cxn modelId="{CF652E04-1516-604E-94D7-943B8A9AF9E0}" type="presOf" srcId="{D048AF88-E7C1-6140-9BC6-ED64C23EE0CD}" destId="{6151B482-B10E-0D40-B7CE-A10BE6C8E97B}" srcOrd="0" destOrd="0" presId="urn:microsoft.com/office/officeart/2005/8/layout/matrix1"/>
    <dgm:cxn modelId="{C8D8ABFF-5417-A940-B95D-ED3A500999D2}" type="presOf" srcId="{D048AF88-E7C1-6140-9BC6-ED64C23EE0CD}" destId="{8AB9818C-A64B-714A-BF3C-8690AF9409AF}" srcOrd="1" destOrd="0" presId="urn:microsoft.com/office/officeart/2005/8/layout/matrix1"/>
    <dgm:cxn modelId="{77DF14E1-17E5-0945-92F8-81BC66FFB65D}" type="presOf" srcId="{CA29DADD-62E5-6E41-A129-F8C715DDA4B9}" destId="{9F29A575-C4AB-EC49-B93C-15433C440D02}" srcOrd="0" destOrd="0" presId="urn:microsoft.com/office/officeart/2005/8/layout/matrix1"/>
    <dgm:cxn modelId="{B670B54E-45B5-2044-B9AE-370567A4DF81}" type="presOf" srcId="{96E58E1C-3F94-3343-8E3A-E21E604FFEA5}" destId="{766FFB48-46ED-3448-AF76-7E4401828D3F}" srcOrd="0" destOrd="0" presId="urn:microsoft.com/office/officeart/2005/8/layout/matrix1"/>
    <dgm:cxn modelId="{5EAE34F5-53A3-4E42-AFF0-25C553199E7E}" srcId="{6E34D18D-C36D-854E-9204-946034159D24}" destId="{96E58E1C-3F94-3343-8E3A-E21E604FFEA5}" srcOrd="2" destOrd="0" parTransId="{81428372-C622-7B4F-A981-49BB4FC0708F}" sibTransId="{6D144691-130B-DF45-B1FF-C21AC1ECF469}"/>
    <dgm:cxn modelId="{D2C96567-E7AF-764E-BF62-E6B86C0283BB}" type="presParOf" srcId="{9FA65287-BC2A-F744-BD51-A24722A2F9DD}" destId="{4E913D76-D575-3D4A-9C9A-E58CEE7CF6F6}" srcOrd="0" destOrd="0" presId="urn:microsoft.com/office/officeart/2005/8/layout/matrix1"/>
    <dgm:cxn modelId="{EA690B3F-D7CA-6541-B38F-A9398407AEBA}" type="presParOf" srcId="{4E913D76-D575-3D4A-9C9A-E58CEE7CF6F6}" destId="{6151B482-B10E-0D40-B7CE-A10BE6C8E97B}" srcOrd="0" destOrd="0" presId="urn:microsoft.com/office/officeart/2005/8/layout/matrix1"/>
    <dgm:cxn modelId="{40B187D5-7EB7-D54E-B9EC-FBEA51241199}" type="presParOf" srcId="{4E913D76-D575-3D4A-9C9A-E58CEE7CF6F6}" destId="{8AB9818C-A64B-714A-BF3C-8690AF9409AF}" srcOrd="1" destOrd="0" presId="urn:microsoft.com/office/officeart/2005/8/layout/matrix1"/>
    <dgm:cxn modelId="{84A8E3F1-A1D4-3341-865F-0F6814FB88F5}" type="presParOf" srcId="{4E913D76-D575-3D4A-9C9A-E58CEE7CF6F6}" destId="{9F29A575-C4AB-EC49-B93C-15433C440D02}" srcOrd="2" destOrd="0" presId="urn:microsoft.com/office/officeart/2005/8/layout/matrix1"/>
    <dgm:cxn modelId="{F6A4CC11-DB28-284D-B885-473453511CFA}" type="presParOf" srcId="{4E913D76-D575-3D4A-9C9A-E58CEE7CF6F6}" destId="{1F9B3E6B-F146-3342-B3D1-7819FA13697D}" srcOrd="3" destOrd="0" presId="urn:microsoft.com/office/officeart/2005/8/layout/matrix1"/>
    <dgm:cxn modelId="{FE3054FB-BC9C-8941-9B36-3E388C4CCB6D}" type="presParOf" srcId="{4E913D76-D575-3D4A-9C9A-E58CEE7CF6F6}" destId="{766FFB48-46ED-3448-AF76-7E4401828D3F}" srcOrd="4" destOrd="0" presId="urn:microsoft.com/office/officeart/2005/8/layout/matrix1"/>
    <dgm:cxn modelId="{DEDB99E4-8A58-BB41-92FA-205A941C9923}" type="presParOf" srcId="{4E913D76-D575-3D4A-9C9A-E58CEE7CF6F6}" destId="{9FC3B001-049E-C64F-B5AC-523A5B11FA15}" srcOrd="5" destOrd="0" presId="urn:microsoft.com/office/officeart/2005/8/layout/matrix1"/>
    <dgm:cxn modelId="{FAC6333F-FD2D-A94F-B4F8-B1546F91E962}" type="presParOf" srcId="{4E913D76-D575-3D4A-9C9A-E58CEE7CF6F6}" destId="{264A031B-7890-E349-B25E-BC27036CE6B6}" srcOrd="6" destOrd="0" presId="urn:microsoft.com/office/officeart/2005/8/layout/matrix1"/>
    <dgm:cxn modelId="{50DB3CC1-2861-4243-A11D-26A5BE71C440}" type="presParOf" srcId="{4E913D76-D575-3D4A-9C9A-E58CEE7CF6F6}" destId="{214F9A24-7503-3146-B9A8-DE5F837D9C2E}" srcOrd="7" destOrd="0" presId="urn:microsoft.com/office/officeart/2005/8/layout/matrix1"/>
    <dgm:cxn modelId="{E50C65CA-F9C9-F04A-A325-62D78BC89E58}" type="presParOf" srcId="{9FA65287-BC2A-F744-BD51-A24722A2F9DD}" destId="{2E6E1C85-0A9D-224C-981B-FD53D4EC75B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1B482-B10E-0D40-B7CE-A10BE6C8E97B}">
      <dsp:nvSpPr>
        <dsp:cNvPr id="0" name=""/>
        <dsp:cNvSpPr/>
      </dsp:nvSpPr>
      <dsp:spPr>
        <a:xfrm rot="16200000">
          <a:off x="536597" y="-536597"/>
          <a:ext cx="1684753" cy="2757948"/>
        </a:xfrm>
        <a:prstGeom prst="round1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smtClean="0">
              <a:solidFill>
                <a:sysClr val="windowText" lastClr="000000"/>
              </a:solidFill>
            </a:rPr>
            <a:t>Public Health</a:t>
          </a:r>
          <a:endParaRPr lang="en-US" sz="2400" b="1" kern="1200" dirty="0">
            <a:solidFill>
              <a:sysClr val="windowText" lastClr="000000"/>
            </a:solidFill>
          </a:endParaRPr>
        </a:p>
      </dsp:txBody>
      <dsp:txXfrm rot="5400000">
        <a:off x="0" y="0"/>
        <a:ext cx="2757948" cy="1263565"/>
      </dsp:txXfrm>
    </dsp:sp>
    <dsp:sp modelId="{9F29A575-C4AB-EC49-B93C-15433C440D02}">
      <dsp:nvSpPr>
        <dsp:cNvPr id="0" name=""/>
        <dsp:cNvSpPr/>
      </dsp:nvSpPr>
      <dsp:spPr>
        <a:xfrm>
          <a:off x="2757948" y="0"/>
          <a:ext cx="2757948" cy="1684753"/>
        </a:xfrm>
        <a:prstGeom prst="round1Rect">
          <a:avLst/>
        </a:prstGeom>
        <a:solidFill>
          <a:schemeClr val="accent5">
            <a:hueOff val="-2451115"/>
            <a:satOff val="-3409"/>
            <a:lumOff val="-13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solidFill>
                <a:sysClr val="windowText" lastClr="000000"/>
              </a:solidFill>
            </a:rPr>
            <a:t>Audiology</a:t>
          </a:r>
          <a:endParaRPr lang="en-US" sz="2400" b="1" kern="1200" dirty="0">
            <a:solidFill>
              <a:sysClr val="windowText" lastClr="000000"/>
            </a:solidFill>
          </a:endParaRPr>
        </a:p>
      </dsp:txBody>
      <dsp:txXfrm>
        <a:off x="2757948" y="0"/>
        <a:ext cx="2757948" cy="1263565"/>
      </dsp:txXfrm>
    </dsp:sp>
    <dsp:sp modelId="{766FFB48-46ED-3448-AF76-7E4401828D3F}">
      <dsp:nvSpPr>
        <dsp:cNvPr id="0" name=""/>
        <dsp:cNvSpPr/>
      </dsp:nvSpPr>
      <dsp:spPr>
        <a:xfrm rot="10800000">
          <a:off x="0" y="1684753"/>
          <a:ext cx="2757948" cy="1684753"/>
        </a:xfrm>
        <a:prstGeom prst="round1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solidFill>
                <a:sysClr val="windowText" lastClr="000000"/>
              </a:solidFill>
            </a:rPr>
            <a:t>Federally Qualified Health Center</a:t>
          </a:r>
          <a:endParaRPr lang="en-US" sz="2400" b="1" kern="1200" dirty="0">
            <a:solidFill>
              <a:sysClr val="windowText" lastClr="000000"/>
            </a:solidFill>
          </a:endParaRPr>
        </a:p>
      </dsp:txBody>
      <dsp:txXfrm rot="10800000">
        <a:off x="0" y="2105941"/>
        <a:ext cx="2757948" cy="1263565"/>
      </dsp:txXfrm>
    </dsp:sp>
    <dsp:sp modelId="{264A031B-7890-E349-B25E-BC27036CE6B6}">
      <dsp:nvSpPr>
        <dsp:cNvPr id="0" name=""/>
        <dsp:cNvSpPr/>
      </dsp:nvSpPr>
      <dsp:spPr>
        <a:xfrm rot="5400000">
          <a:off x="3294545" y="1148156"/>
          <a:ext cx="1684753" cy="2757948"/>
        </a:xfrm>
        <a:prstGeom prst="round1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kern="1200" dirty="0" smtClean="0">
              <a:ln w="3175"/>
              <a:solidFill>
                <a:sysClr val="windowText" lastClr="000000"/>
              </a:solidFill>
            </a:rPr>
            <a:t>Spanish and Translation Studies</a:t>
          </a:r>
          <a:endParaRPr lang="en-US" sz="2400" b="1" kern="1200" dirty="0">
            <a:ln w="3175"/>
            <a:solidFill>
              <a:sysClr val="windowText" lastClr="000000"/>
            </a:solidFill>
          </a:endParaRPr>
        </a:p>
      </dsp:txBody>
      <dsp:txXfrm rot="-5400000">
        <a:off x="2757948" y="2105941"/>
        <a:ext cx="2757948" cy="1263565"/>
      </dsp:txXfrm>
    </dsp:sp>
    <dsp:sp modelId="{2E6E1C85-0A9D-224C-981B-FD53D4EC75BD}">
      <dsp:nvSpPr>
        <dsp:cNvPr id="0" name=""/>
        <dsp:cNvSpPr/>
      </dsp:nvSpPr>
      <dsp:spPr>
        <a:xfrm>
          <a:off x="1120545" y="1211325"/>
          <a:ext cx="3274804" cy="946856"/>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Community with hearing loss</a:t>
          </a:r>
          <a:endParaRPr lang="en-US" sz="2400" b="1" kern="1200" dirty="0"/>
        </a:p>
      </dsp:txBody>
      <dsp:txXfrm>
        <a:off x="1166767" y="1257547"/>
        <a:ext cx="3182360" cy="85441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0.03674</cdr:x>
      <cdr:y>0.42144</cdr:y>
    </cdr:from>
    <cdr:to>
      <cdr:x>0.07879</cdr:x>
      <cdr:y>0.4395</cdr:y>
    </cdr:to>
    <cdr:sp macro="" textlink="">
      <cdr:nvSpPr>
        <cdr:cNvPr id="4" name="TextBox 3"/>
        <cdr:cNvSpPr txBox="1"/>
      </cdr:nvSpPr>
      <cdr:spPr>
        <a:xfrm xmlns:a="http://schemas.openxmlformats.org/drawingml/2006/main">
          <a:off x="344347" y="1889874"/>
          <a:ext cx="394103" cy="810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0.19563</cdr:x>
      <cdr:y>0.67769</cdr:y>
    </cdr:from>
    <cdr:to>
      <cdr:x>0.20078</cdr:x>
      <cdr:y>0.82043</cdr:y>
    </cdr:to>
    <cdr:sp macro="" textlink="">
      <cdr:nvSpPr>
        <cdr:cNvPr id="2" name="Left Bracket 1"/>
        <cdr:cNvSpPr/>
      </cdr:nvSpPr>
      <cdr:spPr>
        <a:xfrm xmlns:a="http://schemas.openxmlformats.org/drawingml/2006/main">
          <a:off x="1737080" y="3039014"/>
          <a:ext cx="45729" cy="640080"/>
        </a:xfrm>
        <a:prstGeom xmlns:a="http://schemas.openxmlformats.org/drawingml/2006/main" prst="leftBracket">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solidFill>
              <a:prstClr val="black"/>
            </a:solidFill>
          </a:endParaRPr>
        </a:p>
      </cdr:txBody>
    </cdr:sp>
  </cdr:relSizeAnchor>
  <cdr:relSizeAnchor xmlns:cdr="http://schemas.openxmlformats.org/drawingml/2006/chartDrawing">
    <cdr:from>
      <cdr:x>0.09903</cdr:x>
      <cdr:y>0.69774</cdr:y>
    </cdr:from>
    <cdr:to>
      <cdr:x>0.19029</cdr:x>
      <cdr:y>0.82077</cdr:y>
    </cdr:to>
    <cdr:sp macro="" textlink="">
      <cdr:nvSpPr>
        <cdr:cNvPr id="3" name="TextBox 2"/>
        <cdr:cNvSpPr txBox="1"/>
      </cdr:nvSpPr>
      <cdr:spPr>
        <a:xfrm xmlns:a="http://schemas.openxmlformats.org/drawingml/2006/main">
          <a:off x="879356" y="3128926"/>
          <a:ext cx="810308" cy="5517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dirty="0" smtClean="0">
              <a:latin typeface="Verdana" panose="020B0604030504040204" pitchFamily="34" charset="0"/>
              <a:ea typeface="Verdana" panose="020B0604030504040204" pitchFamily="34" charset="0"/>
              <a:cs typeface="Verdana" panose="020B0604030504040204" pitchFamily="34" charset="0"/>
            </a:rPr>
            <a:t>Age (years)</a:t>
          </a:r>
          <a:endParaRPr lang="en-US" sz="1200" dirty="0">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0.03674</cdr:x>
      <cdr:y>0.42144</cdr:y>
    </cdr:from>
    <cdr:to>
      <cdr:x>0.07879</cdr:x>
      <cdr:y>0.4395</cdr:y>
    </cdr:to>
    <cdr:sp macro="" textlink="">
      <cdr:nvSpPr>
        <cdr:cNvPr id="4" name="TextBox 3"/>
        <cdr:cNvSpPr txBox="1"/>
      </cdr:nvSpPr>
      <cdr:spPr>
        <a:xfrm xmlns:a="http://schemas.openxmlformats.org/drawingml/2006/main">
          <a:off x="344347" y="1889874"/>
          <a:ext cx="394103" cy="810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0.51962</cdr:y>
    </cdr:from>
    <cdr:to>
      <cdr:x>0.12118</cdr:x>
      <cdr:y>0.58634</cdr:y>
    </cdr:to>
    <cdr:sp macro="" textlink="">
      <cdr:nvSpPr>
        <cdr:cNvPr id="5" name="TextBox 4"/>
        <cdr:cNvSpPr txBox="1"/>
      </cdr:nvSpPr>
      <cdr:spPr>
        <a:xfrm xmlns:a="http://schemas.openxmlformats.org/drawingml/2006/main">
          <a:off x="0" y="2330169"/>
          <a:ext cx="1097280" cy="2991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1300" dirty="0" smtClean="0">
              <a:latin typeface="Verdana" panose="020B0604030504040204" pitchFamily="34" charset="0"/>
              <a:ea typeface="Verdana" panose="020B0604030504040204" pitchFamily="34" charset="0"/>
              <a:cs typeface="Verdana" panose="020B0604030504040204" pitchFamily="34" charset="0"/>
            </a:rPr>
            <a:t>Education</a:t>
          </a:r>
          <a:r>
            <a:rPr lang="en-US" sz="1250" dirty="0" smtClean="0">
              <a:latin typeface="Verdana" panose="020B0604030504040204" pitchFamily="34" charset="0"/>
              <a:ea typeface="Verdana" panose="020B0604030504040204" pitchFamily="34" charset="0"/>
              <a:cs typeface="Verdana" panose="020B0604030504040204" pitchFamily="34" charset="0"/>
            </a:rPr>
            <a:t> </a:t>
          </a:r>
          <a:endParaRPr lang="en-US" sz="1250" dirty="0">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0.45992</cdr:x>
      <cdr:y>0.30674</cdr:y>
    </cdr:from>
    <cdr:to>
      <cdr:x>0.45993</cdr:x>
      <cdr:y>0.4495</cdr:y>
    </cdr:to>
    <cdr:cxnSp macro="">
      <cdr:nvCxnSpPr>
        <cdr:cNvPr id="5" name="Straight Arrow Connector 4"/>
        <cdr:cNvCxnSpPr/>
      </cdr:nvCxnSpPr>
      <cdr:spPr>
        <a:xfrm xmlns:a="http://schemas.openxmlformats.org/drawingml/2006/main">
          <a:off x="4193806" y="1410864"/>
          <a:ext cx="91" cy="656631"/>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0.39081</cdr:x>
      <cdr:y>0.18342</cdr:y>
    </cdr:from>
    <cdr:to>
      <cdr:x>0.5312</cdr:x>
      <cdr:y>0.29718</cdr:y>
    </cdr:to>
    <cdr:sp macro="" textlink="">
      <cdr:nvSpPr>
        <cdr:cNvPr id="4" name="TextBox 31"/>
        <cdr:cNvSpPr txBox="1"/>
      </cdr:nvSpPr>
      <cdr:spPr>
        <a:xfrm xmlns:a="http://schemas.openxmlformats.org/drawingml/2006/main">
          <a:off x="3563662" y="843648"/>
          <a:ext cx="1280161" cy="5232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Decrease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0.9266</cdr:x>
      <cdr:y>0.20904</cdr:y>
    </cdr:from>
    <cdr:to>
      <cdr:x>0.92769</cdr:x>
      <cdr:y>0.3056</cdr:y>
    </cdr:to>
    <cdr:cxnSp macro="">
      <cdr:nvCxnSpPr>
        <cdr:cNvPr id="5" name="Straight Arrow Connector 4"/>
        <cdr:cNvCxnSpPr/>
      </cdr:nvCxnSpPr>
      <cdr:spPr>
        <a:xfrm xmlns:a="http://schemas.openxmlformats.org/drawingml/2006/main" flipV="1">
          <a:off x="8449262" y="961466"/>
          <a:ext cx="9977" cy="444139"/>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0.85617</cdr:x>
      <cdr:y>0.08245</cdr:y>
    </cdr:from>
    <cdr:to>
      <cdr:x>0.99656</cdr:x>
      <cdr:y>0.19621</cdr:y>
    </cdr:to>
    <cdr:sp macro="" textlink="">
      <cdr:nvSpPr>
        <cdr:cNvPr id="4" name="TextBox 31"/>
        <cdr:cNvSpPr txBox="1"/>
      </cdr:nvSpPr>
      <cdr:spPr>
        <a:xfrm xmlns:a="http://schemas.openxmlformats.org/drawingml/2006/main">
          <a:off x="7807063" y="379254"/>
          <a:ext cx="1280161" cy="5232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0.9266</cdr:x>
      <cdr:y>0.20904</cdr:y>
    </cdr:from>
    <cdr:to>
      <cdr:x>0.92769</cdr:x>
      <cdr:y>0.3056</cdr:y>
    </cdr:to>
    <cdr:cxnSp macro="">
      <cdr:nvCxnSpPr>
        <cdr:cNvPr id="5" name="Straight Arrow Connector 4"/>
        <cdr:cNvCxnSpPr/>
      </cdr:nvCxnSpPr>
      <cdr:spPr>
        <a:xfrm xmlns:a="http://schemas.openxmlformats.org/drawingml/2006/main" flipV="1">
          <a:off x="8449262" y="961466"/>
          <a:ext cx="9977" cy="444139"/>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0.85617</cdr:x>
      <cdr:y>0.08245</cdr:y>
    </cdr:from>
    <cdr:to>
      <cdr:x>0.99656</cdr:x>
      <cdr:y>0.19621</cdr:y>
    </cdr:to>
    <cdr:sp macro="" textlink="">
      <cdr:nvSpPr>
        <cdr:cNvPr id="4" name="TextBox 31"/>
        <cdr:cNvSpPr txBox="1"/>
      </cdr:nvSpPr>
      <cdr:spPr>
        <a:xfrm xmlns:a="http://schemas.openxmlformats.org/drawingml/2006/main">
          <a:off x="7807063" y="379254"/>
          <a:ext cx="1280161" cy="5232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Increase desired</a:t>
          </a:r>
          <a:endParaRPr lang="en-US" sz="14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70939" y="1"/>
            <a:ext cx="3037840" cy="466435"/>
          </a:xfrm>
          <a:prstGeom prst="rect">
            <a:avLst/>
          </a:prstGeom>
        </p:spPr>
        <p:txBody>
          <a:bodyPr vert="horz" lIns="92492" tIns="46246" rIns="92492" bIns="46246" rtlCol="0"/>
          <a:lstStyle>
            <a:lvl1pPr algn="r">
              <a:defRPr sz="1200"/>
            </a:lvl1pPr>
          </a:lstStyle>
          <a:p>
            <a:fld id="{AB60E555-B7BB-184A-B32C-26AB045AC58F}" type="datetimeFigureOut">
              <a:rPr lang="en-US" smtClean="0"/>
              <a:t>2/22/2018</a:t>
            </a:fld>
            <a:endParaRPr lang="en-US"/>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4"/>
          </a:xfrm>
          <a:prstGeom prst="rect">
            <a:avLst/>
          </a:prstGeom>
        </p:spPr>
        <p:txBody>
          <a:bodyPr vert="horz" lIns="92492" tIns="46246" rIns="92492" bIns="46246" rtlCol="0" anchor="b"/>
          <a:lstStyle>
            <a:lvl1pPr algn="r">
              <a:defRPr sz="1200"/>
            </a:lvl1pPr>
          </a:lstStyle>
          <a:p>
            <a:fld id="{FD381599-21C2-F14B-87B4-900CBA0E691B}" type="slidenum">
              <a:rPr lang="en-US" smtClean="0"/>
              <a:t>‹#›</a:t>
            </a:fld>
            <a:endParaRPr lang="en-US"/>
          </a:p>
        </p:txBody>
      </p:sp>
    </p:spTree>
    <p:extLst>
      <p:ext uri="{BB962C8B-B14F-4D97-AF65-F5344CB8AC3E}">
        <p14:creationId xmlns:p14="http://schemas.microsoft.com/office/powerpoint/2010/main" val="12645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1</a:t>
            </a:fld>
            <a:endParaRPr lang="en-US" dirty="0"/>
          </a:p>
        </p:txBody>
      </p:sp>
    </p:spTree>
    <p:extLst>
      <p:ext uri="{BB962C8B-B14F-4D97-AF65-F5344CB8AC3E}">
        <p14:creationId xmlns:p14="http://schemas.microsoft.com/office/powerpoint/2010/main" val="414051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5320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4455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0891" y="4406270"/>
            <a:ext cx="5767126" cy="4423699"/>
          </a:xfrm>
        </p:spPr>
        <p:txBody>
          <a:bodyPr>
            <a:noAutofit/>
          </a:bodyPr>
          <a:lstStyle/>
          <a:p>
            <a:pPr marL="0" lvl="1" defTabSz="931774">
              <a:spcBef>
                <a:spcPts val="600"/>
              </a:spcBef>
              <a:spcAft>
                <a:spcPts val="600"/>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BE22-21B7-4090-A7D8-E04915029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405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66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38" eaLnBrk="0" hangingPunct="0">
              <a:defRPr sz="1600" b="1">
                <a:solidFill>
                  <a:srgbClr val="777777"/>
                </a:solidFill>
                <a:latin typeface="Tahoma" charset="0"/>
              </a:defRPr>
            </a:lvl1pPr>
            <a:lvl2pPr marL="742841" indent="-285708" defTabSz="930138" eaLnBrk="0" hangingPunct="0">
              <a:defRPr sz="1600" b="1">
                <a:solidFill>
                  <a:srgbClr val="777777"/>
                </a:solidFill>
                <a:latin typeface="Tahoma" charset="0"/>
              </a:defRPr>
            </a:lvl2pPr>
            <a:lvl3pPr marL="1142833" indent="-228567" defTabSz="930138" eaLnBrk="0" hangingPunct="0">
              <a:defRPr sz="1600" b="1">
                <a:solidFill>
                  <a:srgbClr val="777777"/>
                </a:solidFill>
                <a:latin typeface="Tahoma" charset="0"/>
              </a:defRPr>
            </a:lvl3pPr>
            <a:lvl4pPr marL="1599965" indent="-228567" defTabSz="930138" eaLnBrk="0" hangingPunct="0">
              <a:defRPr sz="1600" b="1">
                <a:solidFill>
                  <a:srgbClr val="777777"/>
                </a:solidFill>
                <a:latin typeface="Tahoma" charset="0"/>
              </a:defRPr>
            </a:lvl4pPr>
            <a:lvl5pPr marL="2057099" indent="-228567" defTabSz="930138" eaLnBrk="0" hangingPunct="0">
              <a:defRPr sz="1600" b="1">
                <a:solidFill>
                  <a:srgbClr val="777777"/>
                </a:solidFill>
                <a:latin typeface="Tahoma" charset="0"/>
              </a:defRPr>
            </a:lvl5pPr>
            <a:lvl6pPr marL="2514232" indent="-228567" algn="r" defTabSz="930138" eaLnBrk="0" fontAlgn="base" hangingPunct="0">
              <a:spcBef>
                <a:spcPct val="0"/>
              </a:spcBef>
              <a:spcAft>
                <a:spcPct val="0"/>
              </a:spcAft>
              <a:defRPr sz="1600" b="1">
                <a:solidFill>
                  <a:srgbClr val="777777"/>
                </a:solidFill>
                <a:latin typeface="Tahoma" charset="0"/>
              </a:defRPr>
            </a:lvl6pPr>
            <a:lvl7pPr marL="2971364" indent="-228567" algn="r" defTabSz="930138" eaLnBrk="0" fontAlgn="base" hangingPunct="0">
              <a:spcBef>
                <a:spcPct val="0"/>
              </a:spcBef>
              <a:spcAft>
                <a:spcPct val="0"/>
              </a:spcAft>
              <a:defRPr sz="1600" b="1">
                <a:solidFill>
                  <a:srgbClr val="777777"/>
                </a:solidFill>
                <a:latin typeface="Tahoma" charset="0"/>
              </a:defRPr>
            </a:lvl7pPr>
            <a:lvl8pPr marL="3428498" indent="-228567" algn="r" defTabSz="930138" eaLnBrk="0" fontAlgn="base" hangingPunct="0">
              <a:spcBef>
                <a:spcPct val="0"/>
              </a:spcBef>
              <a:spcAft>
                <a:spcPct val="0"/>
              </a:spcAft>
              <a:defRPr sz="1600" b="1">
                <a:solidFill>
                  <a:srgbClr val="777777"/>
                </a:solidFill>
                <a:latin typeface="Tahoma" charset="0"/>
              </a:defRPr>
            </a:lvl8pPr>
            <a:lvl9pPr marL="3885630" indent="-228567" algn="r" defTabSz="930138" eaLnBrk="0" fontAlgn="base" hangingPunct="0">
              <a:spcBef>
                <a:spcPct val="0"/>
              </a:spcBef>
              <a:spcAft>
                <a:spcPct val="0"/>
              </a:spcAft>
              <a:defRPr sz="1600" b="1">
                <a:solidFill>
                  <a:srgbClr val="777777"/>
                </a:solidFill>
                <a:latin typeface="Tahoma" charset="0"/>
              </a:defRPr>
            </a:lvl9pPr>
          </a:lstStyle>
          <a:p>
            <a:pPr marL="0" marR="0" lvl="0" indent="0" algn="r" defTabSz="930138" rtl="0" eaLnBrk="1" fontAlgn="auto" latinLnBrk="0" hangingPunct="1">
              <a:lnSpc>
                <a:spcPct val="100000"/>
              </a:lnSpc>
              <a:spcBef>
                <a:spcPts val="0"/>
              </a:spcBef>
              <a:spcAft>
                <a:spcPts val="0"/>
              </a:spcAft>
              <a:buClrTx/>
              <a:buSzTx/>
              <a:buFontTx/>
              <a:buNone/>
              <a:tabLst/>
              <a:defRPr/>
            </a:pPr>
            <a:fld id="{9237B040-0FA8-48BA-B9CD-25B5AC92011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13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33450" y="4416430"/>
            <a:ext cx="51435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881390">
              <a:buFont typeface="Arial" panose="020B0604020202020204" pitchFamily="34" charset="0"/>
              <a:buChar char="•"/>
              <a:defRPr/>
            </a:pPr>
            <a:endParaRPr lang="en-US" dirty="0"/>
          </a:p>
        </p:txBody>
      </p:sp>
    </p:spTree>
    <p:extLst>
      <p:ext uri="{BB962C8B-B14F-4D97-AF65-F5344CB8AC3E}">
        <p14:creationId xmlns:p14="http://schemas.microsoft.com/office/powerpoint/2010/main" val="250372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endParaRPr lang="en-US" dirty="0"/>
          </a:p>
        </p:txBody>
      </p:sp>
    </p:spTree>
    <p:extLst>
      <p:ext uri="{BB962C8B-B14F-4D97-AF65-F5344CB8AC3E}">
        <p14:creationId xmlns:p14="http://schemas.microsoft.com/office/powerpoint/2010/main" val="572122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endParaRPr lang="en-US" dirty="0"/>
          </a:p>
        </p:txBody>
      </p:sp>
    </p:spTree>
    <p:extLst>
      <p:ext uri="{BB962C8B-B14F-4D97-AF65-F5344CB8AC3E}">
        <p14:creationId xmlns:p14="http://schemas.microsoft.com/office/powerpoint/2010/main" val="2704980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endParaRPr lang="en-US" dirty="0"/>
          </a:p>
        </p:txBody>
      </p:sp>
    </p:spTree>
    <p:extLst>
      <p:ext uri="{BB962C8B-B14F-4D97-AF65-F5344CB8AC3E}">
        <p14:creationId xmlns:p14="http://schemas.microsoft.com/office/powerpoint/2010/main" val="2795081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defTabSz="914350">
              <a:buFont typeface="Arial" panose="020B0604020202020204" pitchFamily="34" charset="0"/>
              <a:buChar char="•"/>
              <a:defRPr/>
            </a:pPr>
            <a:endParaRPr lang="en-US" dirty="0"/>
          </a:p>
        </p:txBody>
      </p:sp>
    </p:spTree>
    <p:extLst>
      <p:ext uri="{BB962C8B-B14F-4D97-AF65-F5344CB8AC3E}">
        <p14:creationId xmlns:p14="http://schemas.microsoft.com/office/powerpoint/2010/main" val="268982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06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2</a:t>
            </a:fld>
            <a:endParaRPr lang="en-US" dirty="0"/>
          </a:p>
        </p:txBody>
      </p:sp>
    </p:spTree>
    <p:extLst>
      <p:ext uri="{BB962C8B-B14F-4D97-AF65-F5344CB8AC3E}">
        <p14:creationId xmlns:p14="http://schemas.microsoft.com/office/powerpoint/2010/main" val="2623743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defTabSz="914350">
              <a:buFont typeface="Arial" panose="020B0604020202020204" pitchFamily="34" charset="0"/>
              <a:buChar char="•"/>
              <a:defRPr/>
            </a:pPr>
            <a:endParaRPr lang="en-US" dirty="0"/>
          </a:p>
        </p:txBody>
      </p:sp>
    </p:spTree>
    <p:extLst>
      <p:ext uri="{BB962C8B-B14F-4D97-AF65-F5344CB8AC3E}">
        <p14:creationId xmlns:p14="http://schemas.microsoft.com/office/powerpoint/2010/main" val="2386366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934538" cy="4212907"/>
          </a:xfrm>
        </p:spPr>
        <p:txBody>
          <a:bodyPr>
            <a:noAutofit/>
          </a:bodyPr>
          <a:lstStyle/>
          <a:p>
            <a:pPr marL="171450" indent="-1714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710725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endParaRPr lang="en-US" dirty="0"/>
          </a:p>
        </p:txBody>
      </p:sp>
    </p:spTree>
    <p:extLst>
      <p:ext uri="{BB962C8B-B14F-4D97-AF65-F5344CB8AC3E}">
        <p14:creationId xmlns:p14="http://schemas.microsoft.com/office/powerpoint/2010/main" val="318891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D336CE-E7A5-4EA1-954C-5BD5E92615C2}"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70147" y="4244010"/>
            <a:ext cx="6083054" cy="4899992"/>
          </a:xfrm>
          <a:noFill/>
        </p:spPr>
        <p:txBody>
          <a:bodyPr lIns="91684" tIns="45846" rIns="91684" bIns="45846">
            <a:normAutofit/>
          </a:bodyPr>
          <a:lstStyle/>
          <a:p>
            <a:endParaRPr lang="en-US" altLang="en-US" dirty="0"/>
          </a:p>
        </p:txBody>
      </p:sp>
    </p:spTree>
    <p:extLst>
      <p:ext uri="{BB962C8B-B14F-4D97-AF65-F5344CB8AC3E}">
        <p14:creationId xmlns:p14="http://schemas.microsoft.com/office/powerpoint/2010/main" val="2324957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D336CE-E7A5-4EA1-954C-5BD5E92615C2}"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6" y="4343401"/>
            <a:ext cx="6086475" cy="4800601"/>
          </a:xfrm>
          <a:noFill/>
        </p:spPr>
        <p:txBody>
          <a:bodyPr lIns="91684" tIns="45846" rIns="91684" bIns="45846">
            <a:normAutofit/>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419270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endParaRPr lang="en-US" dirty="0"/>
          </a:p>
        </p:txBody>
      </p:sp>
    </p:spTree>
    <p:extLst>
      <p:ext uri="{BB962C8B-B14F-4D97-AF65-F5344CB8AC3E}">
        <p14:creationId xmlns:p14="http://schemas.microsoft.com/office/powerpoint/2010/main" val="4286976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9681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D336CE-E7A5-4EA1-954C-5BD5E92615C2}"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6" y="4343401"/>
            <a:ext cx="6086475" cy="4800601"/>
          </a:xfrm>
          <a:noFill/>
        </p:spPr>
        <p:txBody>
          <a:bodyPr lIns="91684" tIns="45846" rIns="91684" bIns="45846">
            <a:normAutofit/>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250176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6033392" cy="4356074"/>
          </a:xfrm>
        </p:spPr>
        <p:txBody>
          <a:bodyPr/>
          <a:lstStyle/>
          <a:p>
            <a:pPr marL="171450" indent="-171450">
              <a:spcAft>
                <a:spcPts val="600"/>
              </a:spcAft>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133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736830" cy="4237621"/>
          </a:xfrm>
        </p:spPr>
        <p:txBody>
          <a:bodyPr/>
          <a:lstStyle/>
          <a:p>
            <a:pPr marL="0" indent="0">
              <a:spcBef>
                <a:spcPts val="600"/>
              </a:spcBef>
              <a:spcAft>
                <a:spcPts val="600"/>
              </a:spcAft>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381599-21C2-F14B-87B4-900CBA0E69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621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08828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10356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9038"/>
            <a:ext cx="4279900" cy="3209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99DEFAE9-E3C5-405B-94B3-9AC546E9AB2D}" type="slidenum">
              <a:rPr lang="en-US" smtClean="0">
                <a:solidFill>
                  <a:prstClr val="black"/>
                </a:solidFill>
              </a:rPr>
              <a:pPr defTabSz="914400">
                <a:defRPr/>
              </a:pPr>
              <a:t>31</a:t>
            </a:fld>
            <a:endParaRPr lang="en-US" dirty="0">
              <a:solidFill>
                <a:prstClr val="black"/>
              </a:solidFill>
            </a:endParaRPr>
          </a:p>
        </p:txBody>
      </p:sp>
    </p:spTree>
    <p:extLst>
      <p:ext uri="{BB962C8B-B14F-4D97-AF65-F5344CB8AC3E}">
        <p14:creationId xmlns:p14="http://schemas.microsoft.com/office/powerpoint/2010/main" val="3769298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889850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20481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4040904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854886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086008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250327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516775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61310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91733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9038"/>
            <a:ext cx="4279900" cy="3209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99DEFAE9-E3C5-405B-94B3-9AC546E9AB2D}" type="slidenum">
              <a:rPr lang="en-US" smtClean="0">
                <a:solidFill>
                  <a:prstClr val="black"/>
                </a:solidFill>
              </a:rPr>
              <a:pPr defTabSz="914400">
                <a:defRPr/>
              </a:pPr>
              <a:t>40</a:t>
            </a:fld>
            <a:endParaRPr lang="en-US" dirty="0">
              <a:solidFill>
                <a:prstClr val="black"/>
              </a:solidFill>
            </a:endParaRPr>
          </a:p>
        </p:txBody>
      </p:sp>
    </p:spTree>
    <p:extLst>
      <p:ext uri="{BB962C8B-B14F-4D97-AF65-F5344CB8AC3E}">
        <p14:creationId xmlns:p14="http://schemas.microsoft.com/office/powerpoint/2010/main" val="877328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10356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42</a:t>
            </a:fld>
            <a:endParaRPr lang="en-US">
              <a:solidFill>
                <a:prstClr val="black"/>
              </a:solidFill>
            </a:endParaRPr>
          </a:p>
        </p:txBody>
      </p:sp>
    </p:spTree>
    <p:extLst>
      <p:ext uri="{BB962C8B-B14F-4D97-AF65-F5344CB8AC3E}">
        <p14:creationId xmlns:p14="http://schemas.microsoft.com/office/powerpoint/2010/main" val="3769298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43</a:t>
            </a:fld>
            <a:endParaRPr lang="en-US">
              <a:solidFill>
                <a:prstClr val="black"/>
              </a:solidFill>
            </a:endParaRPr>
          </a:p>
        </p:txBody>
      </p:sp>
    </p:spTree>
    <p:extLst>
      <p:ext uri="{BB962C8B-B14F-4D97-AF65-F5344CB8AC3E}">
        <p14:creationId xmlns:p14="http://schemas.microsoft.com/office/powerpoint/2010/main" val="3359378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44</a:t>
            </a:fld>
            <a:endParaRPr lang="en-US">
              <a:solidFill>
                <a:prstClr val="black"/>
              </a:solidFill>
            </a:endParaRPr>
          </a:p>
        </p:txBody>
      </p:sp>
    </p:spTree>
    <p:extLst>
      <p:ext uri="{BB962C8B-B14F-4D97-AF65-F5344CB8AC3E}">
        <p14:creationId xmlns:p14="http://schemas.microsoft.com/office/powerpoint/2010/main" val="2585657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45</a:t>
            </a:fld>
            <a:endParaRPr lang="en-US">
              <a:solidFill>
                <a:prstClr val="black"/>
              </a:solidFill>
            </a:endParaRPr>
          </a:p>
        </p:txBody>
      </p:sp>
    </p:spTree>
    <p:extLst>
      <p:ext uri="{BB962C8B-B14F-4D97-AF65-F5344CB8AC3E}">
        <p14:creationId xmlns:p14="http://schemas.microsoft.com/office/powerpoint/2010/main" val="1974537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pPr marL="171450" indent="-171450" defTabSz="931774">
              <a:spcBef>
                <a:spcPts val="0"/>
              </a:spcBef>
              <a:spcAft>
                <a:spcPts val="0"/>
              </a:spcAft>
              <a:buClr>
                <a:schemeClr val="accent1"/>
              </a:buClr>
              <a:buFont typeface="Arial" panose="020B0604020202020204" pitchFamily="34" charset="0"/>
              <a:buChar char="•"/>
              <a:defRPr/>
            </a:pPr>
            <a:endParaRPr lang="en-US" sz="1200" dirty="0">
              <a:solidFill>
                <a:schemeClr val="tx1"/>
              </a:solidFill>
            </a:endParaRPr>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46</a:t>
            </a:fld>
            <a:endParaRPr lang="en-US">
              <a:solidFill>
                <a:prstClr val="black"/>
              </a:solidFill>
            </a:endParaRPr>
          </a:p>
        </p:txBody>
      </p:sp>
    </p:spTree>
    <p:extLst>
      <p:ext uri="{BB962C8B-B14F-4D97-AF65-F5344CB8AC3E}">
        <p14:creationId xmlns:p14="http://schemas.microsoft.com/office/powerpoint/2010/main" val="3130830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47</a:t>
            </a:fld>
            <a:endParaRPr lang="en-US">
              <a:solidFill>
                <a:prstClr val="black"/>
              </a:solidFill>
            </a:endParaRPr>
          </a:p>
        </p:txBody>
      </p:sp>
    </p:spTree>
    <p:extLst>
      <p:ext uri="{BB962C8B-B14F-4D97-AF65-F5344CB8AC3E}">
        <p14:creationId xmlns:p14="http://schemas.microsoft.com/office/powerpoint/2010/main" val="2320884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48</a:t>
            </a:fld>
            <a:endParaRPr lang="en-US">
              <a:solidFill>
                <a:prstClr val="black"/>
              </a:solidFill>
            </a:endParaRPr>
          </a:p>
        </p:txBody>
      </p:sp>
    </p:spTree>
    <p:extLst>
      <p:ext uri="{BB962C8B-B14F-4D97-AF65-F5344CB8AC3E}">
        <p14:creationId xmlns:p14="http://schemas.microsoft.com/office/powerpoint/2010/main" val="3463578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49</a:t>
            </a:fld>
            <a:endParaRPr lang="en-US">
              <a:solidFill>
                <a:prstClr val="black"/>
              </a:solidFill>
            </a:endParaRPr>
          </a:p>
        </p:txBody>
      </p:sp>
    </p:spTree>
    <p:extLst>
      <p:ext uri="{BB962C8B-B14F-4D97-AF65-F5344CB8AC3E}">
        <p14:creationId xmlns:p14="http://schemas.microsoft.com/office/powerpoint/2010/main" val="1336811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78612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50</a:t>
            </a:fld>
            <a:endParaRPr lang="en-US">
              <a:solidFill>
                <a:prstClr val="black"/>
              </a:solidFill>
            </a:endParaRPr>
          </a:p>
        </p:txBody>
      </p:sp>
    </p:spTree>
    <p:extLst>
      <p:ext uri="{BB962C8B-B14F-4D97-AF65-F5344CB8AC3E}">
        <p14:creationId xmlns:p14="http://schemas.microsoft.com/office/powerpoint/2010/main" val="1385165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3038" y="1189038"/>
            <a:ext cx="4279900" cy="3209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99DEFAE9-E3C5-405B-94B3-9AC546E9AB2D}" type="slidenum">
              <a:rPr lang="en-US">
                <a:solidFill>
                  <a:prstClr val="black"/>
                </a:solidFill>
              </a:rPr>
              <a:pPr defTabSz="931774">
                <a:defRPr/>
              </a:pPr>
              <a:t>51</a:t>
            </a:fld>
            <a:endParaRPr lang="en-US">
              <a:solidFill>
                <a:prstClr val="black"/>
              </a:solidFill>
            </a:endParaRPr>
          </a:p>
        </p:txBody>
      </p:sp>
    </p:spTree>
    <p:extLst>
      <p:ext uri="{BB962C8B-B14F-4D97-AF65-F5344CB8AC3E}">
        <p14:creationId xmlns:p14="http://schemas.microsoft.com/office/powerpoint/2010/main" val="3155545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600"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7884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defTabSz="931774">
              <a:defRPr/>
            </a:pPr>
            <a:endParaRPr lang="en-US" sz="16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744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mj-lt"/>
              <a:buNone/>
              <a:tabLst/>
              <a:defRPr/>
            </a:pPr>
            <a:endParaRPr lang="en-US" sz="1600" b="0" strike="noStrik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07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mj-lt"/>
              <a:buNone/>
              <a:tabLst/>
              <a:defRPr/>
            </a:pPr>
            <a:endParaRPr lang="en-US" sz="1600" b="0"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906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600"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977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0" baseline="0" dirty="0" smtClean="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282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6213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103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6</a:t>
            </a:fld>
            <a:endParaRPr lang="en-US" dirty="0"/>
          </a:p>
        </p:txBody>
      </p:sp>
    </p:spTree>
    <p:extLst>
      <p:ext uri="{BB962C8B-B14F-4D97-AF65-F5344CB8AC3E}">
        <p14:creationId xmlns:p14="http://schemas.microsoft.com/office/powerpoint/2010/main" val="17230407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0729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2421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094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8756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522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6003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0676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4668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sz="16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608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sz="16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81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a:t>
            </a:fld>
            <a:endParaRPr lang="en-US" dirty="0"/>
          </a:p>
        </p:txBody>
      </p:sp>
    </p:spTree>
    <p:extLst>
      <p:ext uri="{BB962C8B-B14F-4D97-AF65-F5344CB8AC3E}">
        <p14:creationId xmlns:p14="http://schemas.microsoft.com/office/powerpoint/2010/main" val="1323720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7E6A40-0B53-8A45-A5AB-DE000F92C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02/22/18</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Healthy People 2020: Dr. Marrone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8829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65">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0263787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508828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73</a:t>
            </a:fld>
            <a:endParaRPr lang="en-US"/>
          </a:p>
        </p:txBody>
      </p:sp>
    </p:spTree>
    <p:extLst>
      <p:ext uri="{BB962C8B-B14F-4D97-AF65-F5344CB8AC3E}">
        <p14:creationId xmlns:p14="http://schemas.microsoft.com/office/powerpoint/2010/main" val="29376297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6745244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720580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8</a:t>
            </a:fld>
            <a:endParaRPr lang="en-US" dirty="0"/>
          </a:p>
        </p:txBody>
      </p:sp>
    </p:spTree>
    <p:extLst>
      <p:ext uri="{BB962C8B-B14F-4D97-AF65-F5344CB8AC3E}">
        <p14:creationId xmlns:p14="http://schemas.microsoft.com/office/powerpoint/2010/main" val="90012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9</a:t>
            </a:fld>
            <a:endParaRPr lang="en-US" dirty="0"/>
          </a:p>
        </p:txBody>
      </p:sp>
    </p:spTree>
    <p:extLst>
      <p:ext uri="{BB962C8B-B14F-4D97-AF65-F5344CB8AC3E}">
        <p14:creationId xmlns:p14="http://schemas.microsoft.com/office/powerpoint/2010/main" val="3701813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descr="Partner organization logo"/>
          <p:cNvSpPr>
            <a:spLocks noGrp="1"/>
          </p:cNvSpPr>
          <p:nvPr>
            <p:ph type="pic" sz="quarter" idx="15" hasCustomPrompt="1"/>
          </p:nvPr>
        </p:nvSpPr>
        <p:spPr>
          <a:xfrm>
            <a:off x="5227868" y="5828462"/>
            <a:ext cx="2019300" cy="774700"/>
          </a:xfrm>
          <a:prstGeom prst="rect">
            <a:avLst/>
          </a:prstGeom>
        </p:spPr>
        <p:txBody>
          <a:bodyPr anchor="ctr"/>
          <a:lstStyle>
            <a:lvl1pPr marL="0" indent="0" algn="ctr">
              <a:buNone/>
              <a:defRPr sz="1600" baseline="0"/>
            </a:lvl1pPr>
          </a:lstStyle>
          <a:p>
            <a:r>
              <a:rPr lang="en-US" dirty="0"/>
              <a:t>Insert partner organization logo</a:t>
            </a:r>
          </a:p>
        </p:txBody>
      </p:sp>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a:t>Click to add presenters’ names</a:t>
            </a:r>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a:t>Click to add Presentation Title</a:t>
            </a:r>
          </a:p>
        </p:txBody>
      </p:sp>
    </p:spTree>
    <p:extLst>
      <p:ext uri="{BB962C8B-B14F-4D97-AF65-F5344CB8AC3E}">
        <p14:creationId xmlns:p14="http://schemas.microsoft.com/office/powerpoint/2010/main" val="4103185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image</a:t>
            </a:r>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767197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981024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a:t>Insert partner organization logo</a:t>
            </a:r>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2759845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ext Placeholder 8"/>
          <p:cNvSpPr>
            <a:spLocks noGrp="1"/>
          </p:cNvSpPr>
          <p:nvPr>
            <p:ph type="body" sz="quarter" idx="14" hasCustomPrompt="1"/>
          </p:nvPr>
        </p:nvSpPr>
        <p:spPr>
          <a:xfrm>
            <a:off x="1227138" y="3026222"/>
            <a:ext cx="6689725" cy="707254"/>
          </a:xfrm>
          <a:prstGeom prst="rect">
            <a:avLst/>
          </a:prstGeom>
        </p:spPr>
        <p:txBody>
          <a:bodyPr anchor="ctr">
            <a:normAutofit/>
          </a:bodyPr>
          <a:lstStyle>
            <a:lvl1pPr marL="0" indent="0" algn="ctr">
              <a:buNone/>
              <a:defRPr sz="2400" b="0" baseline="0">
                <a:solidFill>
                  <a:schemeClr val="bg1"/>
                </a:solidFill>
                <a:latin typeface="Verdana"/>
                <a:cs typeface="Verdana"/>
              </a:defRPr>
            </a:lvl1pPr>
          </a:lstStyle>
          <a:p>
            <a:pPr lvl="0"/>
            <a:r>
              <a:rPr lang="en-US" dirty="0" smtClean="0"/>
              <a:t>Click to add presenters’ names</a:t>
            </a:r>
            <a:endParaRPr lang="en-US" dirty="0"/>
          </a:p>
        </p:txBody>
      </p:sp>
      <p:sp>
        <p:nvSpPr>
          <p:cNvPr id="2" name="Title 1"/>
          <p:cNvSpPr>
            <a:spLocks noGrp="1"/>
          </p:cNvSpPr>
          <p:nvPr>
            <p:ph type="title" hasCustomPrompt="1"/>
          </p:nvPr>
        </p:nvSpPr>
        <p:spPr>
          <a:xfrm>
            <a:off x="960438" y="1700659"/>
            <a:ext cx="7223125" cy="1195977"/>
          </a:xfrm>
          <a:prstGeom prst="rect">
            <a:avLst/>
          </a:prstGeom>
        </p:spPr>
        <p:txBody>
          <a:bodyPr vert="horz" lIns="0" tIns="0" rIns="0" bIns="0" anchor="ctr" anchorCtr="0"/>
          <a:lstStyle>
            <a:lvl1pPr>
              <a:defRPr sz="4400" baseline="0">
                <a:solidFill>
                  <a:schemeClr val="bg1"/>
                </a:solidFill>
                <a:latin typeface="Verdana" charset="0"/>
                <a:ea typeface="Verdana" charset="0"/>
                <a:cs typeface="Verdana" charset="0"/>
              </a:defRPr>
            </a:lvl1pPr>
          </a:lstStyle>
          <a:p>
            <a:r>
              <a:rPr lang="en-US" dirty="0" smtClean="0"/>
              <a:t>Click to add Presentation Title</a:t>
            </a:r>
            <a:endParaRPr lang="en-US" dirty="0"/>
          </a:p>
        </p:txBody>
      </p:sp>
    </p:spTree>
    <p:extLst>
      <p:ext uri="{BB962C8B-B14F-4D97-AF65-F5344CB8AC3E}">
        <p14:creationId xmlns:p14="http://schemas.microsoft.com/office/powerpoint/2010/main" val="40411633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200"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594" indent="-228594">
              <a:spcBef>
                <a:spcPts val="24"/>
              </a:spcBef>
              <a:buClr>
                <a:schemeClr val="accent1"/>
              </a:buClr>
              <a:buFont typeface="Arial"/>
              <a:buChar char="•"/>
              <a:defRPr sz="2000">
                <a:latin typeface="Verdana"/>
                <a:cs typeface="Verdana"/>
              </a:defRPr>
            </a:lvl1pPr>
            <a:lvl2pPr marL="742932" indent="-285744">
              <a:buClr>
                <a:schemeClr val="accent1"/>
              </a:buClr>
              <a:buFont typeface="Courier New"/>
              <a:buChar char="o"/>
              <a:defRPr sz="1800">
                <a:latin typeface="Verdana"/>
                <a:cs typeface="Verdana"/>
              </a:defRPr>
            </a:lvl2pPr>
            <a:lvl3pPr marL="1200121" indent="-285744">
              <a:buClr>
                <a:schemeClr val="accent1"/>
              </a:buClr>
              <a:buFont typeface="Wingdings" charset="2"/>
              <a:buChar char="§"/>
              <a:defRPr sz="1600">
                <a:latin typeface="Verdana"/>
                <a:cs typeface="Verdana"/>
              </a:defRPr>
            </a:lvl3pPr>
            <a:lvl4pPr marL="1657309" indent="-285744">
              <a:buClr>
                <a:schemeClr val="accent1"/>
              </a:buClr>
              <a:buFont typeface="Arial"/>
              <a:buChar char="•"/>
              <a:defRPr sz="1400">
                <a:latin typeface="Verdana"/>
                <a:cs typeface="Verdana"/>
              </a:defRPr>
            </a:lvl4pPr>
            <a:lvl5pPr marL="1828754"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1"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pic>
        <p:nvPicPr>
          <p:cNvPr id="5" name="Picture Placeholder 16">
            <a:extLst>
              <a:ext uri="{FF2B5EF4-FFF2-40B4-BE49-F238E27FC236}">
                <a16:creationId xmlns:a16="http://schemas.microsoft.com/office/drawing/2014/main" id="{DB71E3D5-25B2-431B-B3DC-0148D85997FF}"/>
              </a:ext>
            </a:extLst>
          </p:cNvPr>
          <p:cNvPicPr>
            <a:picLocks noChangeAspect="1"/>
          </p:cNvPicPr>
          <p:nvPr userDrawn="1"/>
        </p:nvPicPr>
        <p:blipFill rotWithShape="1">
          <a:blip r:embed="rId2"/>
          <a:srcRect t="-43240" b="-43240"/>
          <a:stretch/>
        </p:blipFill>
        <p:spPr>
          <a:xfrm>
            <a:off x="4154960" y="6180132"/>
            <a:ext cx="1636152" cy="617908"/>
          </a:xfrm>
          <a:prstGeom prst="rect">
            <a:avLst/>
          </a:prstGeom>
        </p:spPr>
      </p:pic>
    </p:spTree>
    <p:extLst>
      <p:ext uri="{BB962C8B-B14F-4D97-AF65-F5344CB8AC3E}">
        <p14:creationId xmlns:p14="http://schemas.microsoft.com/office/powerpoint/2010/main" val="3265184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pic>
        <p:nvPicPr>
          <p:cNvPr id="7" name="Picture Placeholder 16">
            <a:extLst>
              <a:ext uri="{FF2B5EF4-FFF2-40B4-BE49-F238E27FC236}">
                <a16:creationId xmlns:a16="http://schemas.microsoft.com/office/drawing/2014/main" id="{F7134CDB-C1EF-40CF-A73C-A70121CEF139}"/>
              </a:ext>
            </a:extLst>
          </p:cNvPr>
          <p:cNvPicPr>
            <a:picLocks noChangeAspect="1"/>
          </p:cNvPicPr>
          <p:nvPr userDrawn="1"/>
        </p:nvPicPr>
        <p:blipFill rotWithShape="1">
          <a:blip r:embed="rId2"/>
          <a:srcRect t="-43240" b="-43240"/>
          <a:stretch/>
        </p:blipFill>
        <p:spPr>
          <a:xfrm>
            <a:off x="4154960" y="6180132"/>
            <a:ext cx="1636152" cy="617908"/>
          </a:xfrm>
          <a:prstGeom prst="rect">
            <a:avLst/>
          </a:prstGeom>
        </p:spPr>
      </p:pic>
    </p:spTree>
    <p:extLst>
      <p:ext uri="{BB962C8B-B14F-4D97-AF65-F5344CB8AC3E}">
        <p14:creationId xmlns:p14="http://schemas.microsoft.com/office/powerpoint/2010/main" val="2484585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pic>
        <p:nvPicPr>
          <p:cNvPr id="8" name="Picture Placeholder 16">
            <a:extLst>
              <a:ext uri="{FF2B5EF4-FFF2-40B4-BE49-F238E27FC236}">
                <a16:creationId xmlns:a16="http://schemas.microsoft.com/office/drawing/2014/main" id="{0CD98144-E6AE-4A04-8677-A9D67DCB9451}"/>
              </a:ext>
            </a:extLst>
          </p:cNvPr>
          <p:cNvPicPr>
            <a:picLocks noChangeAspect="1"/>
          </p:cNvPicPr>
          <p:nvPr userDrawn="1"/>
        </p:nvPicPr>
        <p:blipFill rotWithShape="1">
          <a:blip r:embed="rId2"/>
          <a:srcRect t="-43240" b="-43240"/>
          <a:stretch/>
        </p:blipFill>
        <p:spPr>
          <a:xfrm>
            <a:off x="4154960" y="6180132"/>
            <a:ext cx="1636152" cy="617908"/>
          </a:xfrm>
          <a:prstGeom prst="rect">
            <a:avLst/>
          </a:prstGeom>
        </p:spPr>
      </p:pic>
    </p:spTree>
    <p:extLst>
      <p:ext uri="{BB962C8B-B14F-4D97-AF65-F5344CB8AC3E}">
        <p14:creationId xmlns:p14="http://schemas.microsoft.com/office/powerpoint/2010/main" val="6982904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58566992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381449685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image</a:t>
            </a:r>
            <a:endParaRPr lang="en-US" dirty="0"/>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5297675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4"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15" name="Picture Placeholder 2" descr="Partner organization logo"/>
          <p:cNvSpPr>
            <a:spLocks noGrp="1"/>
          </p:cNvSpPr>
          <p:nvPr>
            <p:ph type="pic" sz="quarter" idx="21" hasCustomPrompt="1"/>
          </p:nvPr>
        </p:nvSpPr>
        <p:spPr>
          <a:xfrm>
            <a:off x="4154960" y="6185514"/>
            <a:ext cx="1636152" cy="621792"/>
          </a:xfrm>
          <a:prstGeom prst="rect">
            <a:avLst/>
          </a:prstGeom>
        </p:spPr>
        <p:txBody>
          <a:bodyPr vert="horz" anchor="ctr"/>
          <a:lstStyle>
            <a:lvl1pPr marL="0" indent="0" algn="ctr">
              <a:buNone/>
              <a:defRPr sz="1400"/>
            </a:lvl1pPr>
          </a:lstStyle>
          <a:p>
            <a:r>
              <a:rPr lang="en-US" dirty="0"/>
              <a:t>Insert partner organization logo</a:t>
            </a:r>
          </a:p>
        </p:txBody>
      </p:sp>
      <p:sp>
        <p:nvSpPr>
          <p:cNvPr id="2" name="Title 1"/>
          <p:cNvSpPr>
            <a:spLocks noGrp="1"/>
          </p:cNvSpPr>
          <p:nvPr>
            <p:ph type="title" hasCustomPrompt="1"/>
          </p:nvPr>
        </p:nvSpPr>
        <p:spPr>
          <a:xfrm>
            <a:off x="1984248" y="2761488"/>
            <a:ext cx="5936268" cy="687364"/>
          </a:xfrm>
          <a:prstGeom prst="rect">
            <a:avLst/>
          </a:prstGeom>
        </p:spPr>
        <p:txBody>
          <a:bodyPr/>
          <a:lstStyle>
            <a:lvl1pPr>
              <a:defRPr sz="3600" baseline="0">
                <a:solidFill>
                  <a:schemeClr val="bg1"/>
                </a:solidFill>
                <a:latin typeface="Verdana" charset="0"/>
                <a:ea typeface="Verdana" charset="0"/>
                <a:cs typeface="Verdana" charset="0"/>
              </a:defRPr>
            </a:lvl1pPr>
          </a:lstStyle>
          <a:p>
            <a:r>
              <a:rPr lang="en-US" dirty="0"/>
              <a:t>Click to add section title</a:t>
            </a:r>
          </a:p>
        </p:txBody>
      </p:sp>
    </p:spTree>
    <p:extLst>
      <p:ext uri="{BB962C8B-B14F-4D97-AF65-F5344CB8AC3E}">
        <p14:creationId xmlns:p14="http://schemas.microsoft.com/office/powerpoint/2010/main" val="2759845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smtClean="0"/>
              <a:t>Insert partner organization logo</a:t>
            </a:r>
            <a:endParaRPr lang="en-US" dirty="0"/>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smtClean="0"/>
              <a:t>Click to add chart</a:t>
            </a:r>
            <a:endParaRPr lang="en-US" dirty="0"/>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smtClean="0"/>
              <a:t>Click to add slide header</a:t>
            </a:r>
            <a:endParaRPr lang="en-US" dirty="0"/>
          </a:p>
        </p:txBody>
      </p:sp>
    </p:spTree>
    <p:extLst>
      <p:ext uri="{BB962C8B-B14F-4D97-AF65-F5344CB8AC3E}">
        <p14:creationId xmlns:p14="http://schemas.microsoft.com/office/powerpoint/2010/main" val="16976488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a:prstGeom prst="rect">
            <a:avLst/>
          </a:prstGeom>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Content Placeholder 2"/>
          <p:cNvSpPr>
            <a:spLocks noGrp="1"/>
          </p:cNvSpPr>
          <p:nvPr>
            <p:ph sz="half" idx="1"/>
          </p:nvPr>
        </p:nvSpPr>
        <p:spPr>
          <a:xfrm>
            <a:off x="1597152" y="1600200"/>
            <a:ext cx="3584448" cy="4953000"/>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0"/>
          </p:nvPr>
        </p:nvSpPr>
        <p:spPr/>
        <p:txBody>
          <a:bodyPr/>
          <a:lstStyle/>
          <a:p>
            <a:fld id="{38A23EA7-F48C-4655-B577-748D5269280C}" type="slidenum">
              <a:rPr lang="en-US" smtClean="0"/>
              <a:t>‹#›</a:t>
            </a:fld>
            <a:endParaRPr lang="en-US" dirty="0"/>
          </a:p>
        </p:txBody>
      </p:sp>
    </p:spTree>
    <p:extLst>
      <p:ext uri="{BB962C8B-B14F-4D97-AF65-F5344CB8AC3E}">
        <p14:creationId xmlns:p14="http://schemas.microsoft.com/office/powerpoint/2010/main" val="206482340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
        <p:nvSpPr>
          <p:cNvPr id="5" name="Title 1"/>
          <p:cNvSpPr>
            <a:spLocks noGrp="1"/>
          </p:cNvSpPr>
          <p:nvPr>
            <p:ph type="title"/>
          </p:nvPr>
        </p:nvSpPr>
        <p:spPr>
          <a:xfrm>
            <a:off x="628650" y="365125"/>
            <a:ext cx="7886700" cy="64452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84657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8A23EA7-F48C-4655-B577-748D5269280C}" type="slidenum">
              <a:rPr lang="en-US" smtClean="0"/>
              <a:t>‹#›</a:t>
            </a:fld>
            <a:endParaRPr lang="en-US"/>
          </a:p>
        </p:txBody>
      </p:sp>
    </p:spTree>
    <p:extLst>
      <p:ext uri="{BB962C8B-B14F-4D97-AF65-F5344CB8AC3E}">
        <p14:creationId xmlns:p14="http://schemas.microsoft.com/office/powerpoint/2010/main" val="1056395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atin typeface="Arial Black" pitchFamily="34" charset="0"/>
              </a:defRPr>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Tree>
    <p:extLst>
      <p:ext uri="{BB962C8B-B14F-4D97-AF65-F5344CB8AC3E}">
        <p14:creationId xmlns:p14="http://schemas.microsoft.com/office/powerpoint/2010/main" val="23186120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8A23EA7-F48C-4655-B577-748D5269280C}" type="slidenum">
              <a:rPr lang="en-US" smtClean="0"/>
              <a:t>‹#›</a:t>
            </a:fld>
            <a:endParaRPr lang="en-US"/>
          </a:p>
        </p:txBody>
      </p:sp>
    </p:spTree>
    <p:extLst>
      <p:ext uri="{BB962C8B-B14F-4D97-AF65-F5344CB8AC3E}">
        <p14:creationId xmlns:p14="http://schemas.microsoft.com/office/powerpoint/2010/main" val="11528997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8A23EA7-F48C-4655-B577-748D5269280C}" type="slidenum">
              <a:rPr lang="en-US" smtClean="0"/>
              <a:t>‹#›</a:t>
            </a:fld>
            <a:endParaRPr lang="en-US"/>
          </a:p>
        </p:txBody>
      </p:sp>
    </p:spTree>
    <p:extLst>
      <p:ext uri="{BB962C8B-B14F-4D97-AF65-F5344CB8AC3E}">
        <p14:creationId xmlns:p14="http://schemas.microsoft.com/office/powerpoint/2010/main" val="220951920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23587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3600" baseline="0"/>
            </a:lvl1pPr>
          </a:lstStyle>
          <a:p>
            <a:r>
              <a:rPr lang="en-US" dirty="0" smtClean="0"/>
              <a:t>SAMPLE TITLE</a:t>
            </a:r>
            <a:endParaRPr lang="en-US" dirty="0"/>
          </a:p>
        </p:txBody>
      </p:sp>
      <p:sp>
        <p:nvSpPr>
          <p:cNvPr id="3" name="Subtitle 2"/>
          <p:cNvSpPr>
            <a:spLocks noGrp="1"/>
          </p:cNvSpPr>
          <p:nvPr>
            <p:ph type="subTitle" idx="1" hasCustomPrompt="1"/>
          </p:nvPr>
        </p:nvSpPr>
        <p:spPr>
          <a:xfrm>
            <a:off x="1371600" y="3886200"/>
            <a:ext cx="6400800" cy="1344319"/>
          </a:xfrm>
        </p:spPr>
        <p:txBody>
          <a:bodyPr/>
          <a:lstStyle>
            <a:lvl1pPr marL="0" indent="0" algn="ctr">
              <a:buNone/>
              <a:defRPr>
                <a:solidFill>
                  <a:srgbClr val="3333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Sample text or subtitle</a:t>
            </a:r>
            <a:endParaRPr lang="en-US" dirty="0"/>
          </a:p>
        </p:txBody>
      </p:sp>
      <p:pic>
        <p:nvPicPr>
          <p:cNvPr id="7" name="Picture 6"/>
          <p:cNvPicPr>
            <a:picLocks noChangeAspect="1"/>
          </p:cNvPicPr>
          <p:nvPr userDrawn="1"/>
        </p:nvPicPr>
        <p:blipFill>
          <a:blip r:embed="rId2"/>
          <a:stretch>
            <a:fillRect/>
          </a:stretch>
        </p:blipFill>
        <p:spPr>
          <a:xfrm>
            <a:off x="3446812" y="5762466"/>
            <a:ext cx="2256972" cy="1128486"/>
          </a:xfrm>
          <a:prstGeom prst="rect">
            <a:avLst/>
          </a:prstGeom>
        </p:spPr>
      </p:pic>
      <p:pic>
        <p:nvPicPr>
          <p:cNvPr id="8" name="Picture 7" descr="triangles_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8723" y="1977326"/>
            <a:ext cx="606552" cy="82296"/>
          </a:xfrm>
          <a:prstGeom prst="rect">
            <a:avLst/>
          </a:prstGeom>
        </p:spPr>
      </p:pic>
    </p:spTree>
    <p:extLst>
      <p:ext uri="{BB962C8B-B14F-4D97-AF65-F5344CB8AC3E}">
        <p14:creationId xmlns:p14="http://schemas.microsoft.com/office/powerpoint/2010/main" val="2435495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ed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latin typeface="+mn-lt"/>
              </a:defRPr>
            </a:lvl1pPr>
          </a:lstStyle>
          <a:p>
            <a:fld id="{F1214C19-7B70-E548-A608-340680BFD9AE}" type="slidenum">
              <a:rPr lang="en-US" smtClean="0"/>
              <a:pPr/>
              <a:t>‹#›</a:t>
            </a:fld>
            <a:endParaRPr lang="en-US"/>
          </a:p>
        </p:txBody>
      </p:sp>
      <p:sp>
        <p:nvSpPr>
          <p:cNvPr id="7" name="Title 1"/>
          <p:cNvSpPr>
            <a:spLocks noGrp="1"/>
          </p:cNvSpPr>
          <p:nvPr>
            <p:ph type="title" hasCustomPrompt="1"/>
          </p:nvPr>
        </p:nvSpPr>
        <p:spPr>
          <a:xfrm>
            <a:off x="685291" y="0"/>
            <a:ext cx="7772400" cy="1103313"/>
          </a:xfrm>
        </p:spPr>
        <p:txBody>
          <a:bodyPr/>
          <a:lstStyle>
            <a:lvl1pPr>
              <a:defRPr sz="2000" baseline="0">
                <a:solidFill>
                  <a:srgbClr val="0C234B"/>
                </a:solidFill>
                <a:latin typeface="+mn-lt"/>
              </a:defRPr>
            </a:lvl1pPr>
          </a:lstStyle>
          <a:p>
            <a:r>
              <a:rPr lang="en-US" dirty="0" smtClean="0"/>
              <a:t>SAMPLE HEADER</a:t>
            </a:r>
            <a:endParaRPr lang="en-US" dirty="0"/>
          </a:p>
        </p:txBody>
      </p:sp>
      <p:sp>
        <p:nvSpPr>
          <p:cNvPr id="8" name="Text Placeholder 2"/>
          <p:cNvSpPr>
            <a:spLocks noGrp="1"/>
          </p:cNvSpPr>
          <p:nvPr>
            <p:ph idx="1"/>
          </p:nvPr>
        </p:nvSpPr>
        <p:spPr>
          <a:xfrm>
            <a:off x="765443" y="2240801"/>
            <a:ext cx="3599264" cy="2971732"/>
          </a:xfrm>
          <a:prstGeom prst="rect">
            <a:avLst/>
          </a:prstGeom>
        </p:spPr>
        <p:txBody>
          <a:bodyPr vert="horz" lIns="91440" tIns="45720" rIns="91440" bIns="45720" rtlCol="0">
            <a:normAutofit/>
          </a:bodyPr>
          <a:lstStyle>
            <a:lvl1pPr algn="l">
              <a:defRPr>
                <a:latin typeface="+mn-lt"/>
              </a:defRPr>
            </a:lvl1pPr>
            <a:lvl2pPr algn="l">
              <a:defRPr>
                <a:latin typeface="+mn-lt"/>
              </a:defRPr>
            </a:lvl2pPr>
            <a:lvl3pPr algn="l">
              <a:defRPr>
                <a:latin typeface="+mn-lt"/>
              </a:defRPr>
            </a:lvl3pPr>
            <a:lvl4pPr algn="l">
              <a:defRPr>
                <a:latin typeface="+mn-lt"/>
              </a:defRPr>
            </a:lvl4pPr>
            <a:lvl5pPr algn="l">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idx="13"/>
          </p:nvPr>
        </p:nvSpPr>
        <p:spPr>
          <a:xfrm>
            <a:off x="4723271" y="2240801"/>
            <a:ext cx="3599264" cy="2971732"/>
          </a:xfrm>
          <a:prstGeom prst="rect">
            <a:avLst/>
          </a:prstGeom>
        </p:spPr>
        <p:txBody>
          <a:bodyPr vert="horz" lIns="91440" tIns="45720" rIns="91440" bIns="45720" rtlCol="0">
            <a:normAutofit/>
          </a:bodyPr>
          <a:lstStyle>
            <a:lvl1pPr algn="l">
              <a:defRPr>
                <a:latin typeface="+mn-lt"/>
              </a:defRPr>
            </a:lvl1pPr>
            <a:lvl2pPr algn="l">
              <a:defRPr>
                <a:latin typeface="+mn-lt"/>
              </a:defRPr>
            </a:lvl2pPr>
            <a:lvl3pPr algn="l">
              <a:defRPr>
                <a:latin typeface="+mn-lt"/>
              </a:defRPr>
            </a:lvl3pPr>
            <a:lvl4pPr algn="l">
              <a:defRPr>
                <a:latin typeface="+mn-lt"/>
              </a:defRPr>
            </a:lvl4pPr>
            <a:lvl5pPr algn="l">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95" t="-3" r="1" b="-10116"/>
          <a:stretch/>
        </p:blipFill>
        <p:spPr>
          <a:xfrm>
            <a:off x="0" y="6373053"/>
            <a:ext cx="9155113" cy="546099"/>
          </a:xfrm>
          <a:prstGeom prst="rect">
            <a:avLst/>
          </a:prstGeom>
          <a:effectLst/>
        </p:spPr>
      </p:pic>
    </p:spTree>
    <p:extLst>
      <p:ext uri="{BB962C8B-B14F-4D97-AF65-F5344CB8AC3E}">
        <p14:creationId xmlns:p14="http://schemas.microsoft.com/office/powerpoint/2010/main" val="2792001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844183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aragraph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214C19-7B70-E548-A608-340680BFD9AE}" type="slidenum">
              <a:rPr lang="en-US" smtClean="0"/>
              <a:t>‹#›</a:t>
            </a:fld>
            <a:endParaRPr lang="en-US"/>
          </a:p>
        </p:txBody>
      </p:sp>
      <p:sp>
        <p:nvSpPr>
          <p:cNvPr id="7"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smtClean="0">
                <a:solidFill>
                  <a:srgbClr val="0C234B"/>
                </a:solidFill>
                <a:latin typeface="+mn-lt"/>
              </a:rPr>
              <a:t>SAMPLE HEADER</a:t>
            </a:r>
            <a:endParaRPr lang="en-US" dirty="0">
              <a:solidFill>
                <a:srgbClr val="0C234B"/>
              </a:solidFill>
              <a:latin typeface="+mn-lt"/>
            </a:endParaRPr>
          </a:p>
        </p:txBody>
      </p:sp>
      <p:sp>
        <p:nvSpPr>
          <p:cNvPr id="8" name="Text Placeholder 2"/>
          <p:cNvSpPr>
            <a:spLocks noGrp="1"/>
          </p:cNvSpPr>
          <p:nvPr>
            <p:ph idx="1" hasCustomPrompt="1"/>
          </p:nvPr>
        </p:nvSpPr>
        <p:spPr>
          <a:xfrm>
            <a:off x="930172" y="2696278"/>
            <a:ext cx="3845859" cy="1418046"/>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smtClean="0"/>
              <a:t>Sample Basic Paragraph.</a:t>
            </a:r>
            <a:r>
              <a:rPr lang="en-US" baseline="0" dirty="0" smtClean="0"/>
              <a:t> </a:t>
            </a:r>
            <a:r>
              <a:rPr lang="en-US" dirty="0" smtClean="0"/>
              <a:t>This is what the text would look</a:t>
            </a:r>
            <a:r>
              <a:rPr lang="en-US" baseline="0" dirty="0" smtClean="0"/>
              <a:t> like in a paragraph. This is what the text would look like in a paragraph. This is what the text would look like.</a:t>
            </a:r>
            <a:endParaRPr lang="en-US" dirty="0" smtClean="0"/>
          </a:p>
          <a:p>
            <a:pPr lvl="0"/>
            <a:endParaRPr lang="en-US" dirty="0"/>
          </a:p>
        </p:txBody>
      </p:sp>
      <p:sp>
        <p:nvSpPr>
          <p:cNvPr id="9" name="Text Placeholder 2"/>
          <p:cNvSpPr>
            <a:spLocks noGrp="1"/>
          </p:cNvSpPr>
          <p:nvPr>
            <p:ph idx="11" hasCustomPrompt="1"/>
          </p:nvPr>
        </p:nvSpPr>
        <p:spPr>
          <a:xfrm>
            <a:off x="909957" y="2355445"/>
            <a:ext cx="3845859" cy="353163"/>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800" b="0" i="0">
                <a:solidFill>
                  <a:srgbClr val="AB0520"/>
                </a:solidFill>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smtClean="0"/>
              <a:t>PARAGRAPH TITLE</a:t>
            </a:r>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95" t="-3" r="1" b="-10116"/>
          <a:stretch/>
        </p:blipFill>
        <p:spPr>
          <a:xfrm>
            <a:off x="0" y="6373053"/>
            <a:ext cx="9155113" cy="546099"/>
          </a:xfrm>
          <a:prstGeom prst="rect">
            <a:avLst/>
          </a:prstGeom>
          <a:effectLst/>
        </p:spPr>
      </p:pic>
    </p:spTree>
    <p:extLst>
      <p:ext uri="{BB962C8B-B14F-4D97-AF65-F5344CB8AC3E}">
        <p14:creationId xmlns:p14="http://schemas.microsoft.com/office/powerpoint/2010/main" val="23649593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aragraph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214C19-7B70-E548-A608-340680BFD9AE}" type="slidenum">
              <a:rPr lang="en-US" smtClean="0"/>
              <a:t>‹#›</a:t>
            </a:fld>
            <a:endParaRPr lang="en-US"/>
          </a:p>
        </p:txBody>
      </p:sp>
      <p:sp>
        <p:nvSpPr>
          <p:cNvPr id="8"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smtClean="0">
                <a:solidFill>
                  <a:srgbClr val="0C234B"/>
                </a:solidFill>
                <a:latin typeface="+mn-lt"/>
              </a:rPr>
              <a:t>SAMPLE HEADER</a:t>
            </a:r>
            <a:endParaRPr lang="en-US" dirty="0">
              <a:solidFill>
                <a:srgbClr val="0C234B"/>
              </a:solidFill>
              <a:latin typeface="+mn-lt"/>
            </a:endParaRPr>
          </a:p>
        </p:txBody>
      </p:sp>
      <p:sp>
        <p:nvSpPr>
          <p:cNvPr id="10" name="Text Placeholder 2"/>
          <p:cNvSpPr>
            <a:spLocks noGrp="1"/>
          </p:cNvSpPr>
          <p:nvPr>
            <p:ph idx="1" hasCustomPrompt="1"/>
          </p:nvPr>
        </p:nvSpPr>
        <p:spPr>
          <a:xfrm>
            <a:off x="987377" y="2003330"/>
            <a:ext cx="3377331"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smtClean="0"/>
              <a:t>Sample Basic Paragraph.</a:t>
            </a:r>
            <a:r>
              <a:rPr lang="en-US" baseline="0" dirty="0" smtClean="0"/>
              <a:t> </a:t>
            </a:r>
            <a:r>
              <a:rPr lang="en-US" dirty="0" smtClean="0"/>
              <a:t>This is what the text would look</a:t>
            </a:r>
            <a:r>
              <a:rPr lang="en-US" baseline="0" dirty="0" smtClean="0"/>
              <a:t> like in a paragraph. This is what the text would look like in a paragraph. This is what the text would look like.</a:t>
            </a:r>
            <a:endParaRPr lang="en-US" dirty="0" smtClean="0"/>
          </a:p>
          <a:p>
            <a:pPr lvl="0"/>
            <a:endParaRPr lang="en-US" dirty="0"/>
          </a:p>
        </p:txBody>
      </p:sp>
      <p:sp>
        <p:nvSpPr>
          <p:cNvPr id="11" name="Text Placeholder 2"/>
          <p:cNvSpPr>
            <a:spLocks noGrp="1"/>
          </p:cNvSpPr>
          <p:nvPr>
            <p:ph idx="13" hasCustomPrompt="1"/>
          </p:nvPr>
        </p:nvSpPr>
        <p:spPr>
          <a:xfrm>
            <a:off x="4772589" y="2003330"/>
            <a:ext cx="3377331" cy="2929562"/>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smtClean="0"/>
              <a:t>Sample Basic Paragraph.</a:t>
            </a:r>
            <a:r>
              <a:rPr lang="en-US" baseline="0" dirty="0" smtClean="0"/>
              <a:t> </a:t>
            </a:r>
            <a:r>
              <a:rPr lang="en-US" dirty="0" smtClean="0"/>
              <a:t>This is what the text would look</a:t>
            </a:r>
            <a:r>
              <a:rPr lang="en-US" baseline="0" dirty="0" smtClean="0"/>
              <a:t> like in a paragraph. This is what the text would look like in a paragraph. This is what the text would look like.</a:t>
            </a:r>
            <a:endParaRPr lang="en-US" dirty="0" smtClean="0"/>
          </a:p>
          <a:p>
            <a:pPr lvl="0"/>
            <a:endParaRPr lang="en-US"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7695" t="-3" r="1" b="-10116"/>
          <a:stretch/>
        </p:blipFill>
        <p:spPr>
          <a:xfrm>
            <a:off x="0" y="6373053"/>
            <a:ext cx="9155113" cy="546099"/>
          </a:xfrm>
          <a:prstGeom prst="rect">
            <a:avLst/>
          </a:prstGeom>
          <a:effectLst/>
        </p:spPr>
      </p:pic>
    </p:spTree>
    <p:extLst>
      <p:ext uri="{BB962C8B-B14F-4D97-AF65-F5344CB8AC3E}">
        <p14:creationId xmlns:p14="http://schemas.microsoft.com/office/powerpoint/2010/main" val="3088185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bject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1214C19-7B70-E548-A608-340680BFD9AE}" type="slidenum">
              <a:rPr lang="en-US" smtClean="0"/>
              <a:t>‹#›</a:t>
            </a:fld>
            <a:endParaRPr lang="en-US"/>
          </a:p>
        </p:txBody>
      </p:sp>
      <p:sp>
        <p:nvSpPr>
          <p:cNvPr id="11" name="Content Placeholder 2"/>
          <p:cNvSpPr>
            <a:spLocks noGrp="1"/>
          </p:cNvSpPr>
          <p:nvPr>
            <p:ph sz="half" idx="1"/>
          </p:nvPr>
        </p:nvSpPr>
        <p:spPr>
          <a:xfrm>
            <a:off x="1209963" y="2875352"/>
            <a:ext cx="6467763" cy="1314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7695" t="-3" r="1" b="-10116"/>
          <a:stretch/>
        </p:blipFill>
        <p:spPr>
          <a:xfrm>
            <a:off x="0" y="6373053"/>
            <a:ext cx="9155113" cy="546099"/>
          </a:xfrm>
          <a:prstGeom prst="rect">
            <a:avLst/>
          </a:prstGeom>
          <a:effectLst/>
        </p:spPr>
      </p:pic>
    </p:spTree>
    <p:extLst>
      <p:ext uri="{BB962C8B-B14F-4D97-AF65-F5344CB8AC3E}">
        <p14:creationId xmlns:p14="http://schemas.microsoft.com/office/powerpoint/2010/main" val="2035218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214C19-7B70-E548-A608-340680BFD9AE}" type="slidenum">
              <a:rPr lang="en-US" smtClean="0"/>
              <a:t>‹#›</a:t>
            </a:fld>
            <a:endParaRPr lang="en-US"/>
          </a:p>
        </p:txBody>
      </p:sp>
      <p:sp>
        <p:nvSpPr>
          <p:cNvPr id="6" name="Title 1"/>
          <p:cNvSpPr txBox="1">
            <a:spLocks/>
          </p:cNvSpPr>
          <p:nvPr userDrawn="1"/>
        </p:nvSpPr>
        <p:spPr>
          <a:xfrm>
            <a:off x="685291" y="0"/>
            <a:ext cx="7772400" cy="11033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2000" b="1" kern="1200" baseline="0">
                <a:solidFill>
                  <a:srgbClr val="FFFFFF"/>
                </a:solidFill>
                <a:latin typeface="Verdana"/>
                <a:ea typeface="+mj-ea"/>
                <a:cs typeface="Verdana"/>
              </a:defRPr>
            </a:lvl1pPr>
          </a:lstStyle>
          <a:p>
            <a:r>
              <a:rPr lang="en-US" dirty="0" smtClean="0">
                <a:solidFill>
                  <a:srgbClr val="0C234B"/>
                </a:solidFill>
                <a:latin typeface="+mn-lt"/>
              </a:rPr>
              <a:t>SAMPLE HEADER</a:t>
            </a:r>
            <a:endParaRPr lang="en-US" dirty="0">
              <a:solidFill>
                <a:srgbClr val="0C234B"/>
              </a:solidFill>
              <a:latin typeface="+mn-lt"/>
            </a:endParaRPr>
          </a:p>
        </p:txBody>
      </p:sp>
      <p:sp>
        <p:nvSpPr>
          <p:cNvPr id="7" name="Picture Placeholder 2"/>
          <p:cNvSpPr>
            <a:spLocks noGrp="1"/>
          </p:cNvSpPr>
          <p:nvPr>
            <p:ph type="pic" idx="1"/>
          </p:nvPr>
        </p:nvSpPr>
        <p:spPr>
          <a:xfrm>
            <a:off x="1792288" y="182944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hasCustomPrompt="1"/>
          </p:nvPr>
        </p:nvSpPr>
        <p:spPr>
          <a:xfrm>
            <a:off x="1792288" y="4938724"/>
            <a:ext cx="5486400" cy="400870"/>
          </a:xfrm>
        </p:spPr>
        <p:txBody>
          <a:bodyPr/>
          <a:lstStyle>
            <a:lvl1pPr marL="0" indent="0">
              <a:buNone/>
              <a:defRPr sz="1200">
                <a:solidFill>
                  <a:srgbClr val="6F86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IMAGE CAPTION</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95" t="-3" r="1" b="-10116"/>
          <a:stretch/>
        </p:blipFill>
        <p:spPr>
          <a:xfrm>
            <a:off x="0" y="6373053"/>
            <a:ext cx="9155113" cy="546099"/>
          </a:xfrm>
          <a:prstGeom prst="rect">
            <a:avLst/>
          </a:prstGeom>
          <a:effectLst/>
        </p:spPr>
      </p:pic>
    </p:spTree>
    <p:extLst>
      <p:ext uri="{BB962C8B-B14F-4D97-AF65-F5344CB8AC3E}">
        <p14:creationId xmlns:p14="http://schemas.microsoft.com/office/powerpoint/2010/main" val="941923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ft Aligned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214C19-7B70-E548-A608-340680BFD9AE}" type="slidenum">
              <a:rPr lang="en-US" smtClean="0"/>
              <a:t>‹#›</a:t>
            </a:fld>
            <a:endParaRPr lang="en-US"/>
          </a:p>
        </p:txBody>
      </p:sp>
      <p:sp>
        <p:nvSpPr>
          <p:cNvPr id="5" name="Title 1"/>
          <p:cNvSpPr>
            <a:spLocks noGrp="1"/>
          </p:cNvSpPr>
          <p:nvPr>
            <p:ph type="title" hasCustomPrompt="1"/>
          </p:nvPr>
        </p:nvSpPr>
        <p:spPr>
          <a:xfrm>
            <a:off x="685291" y="0"/>
            <a:ext cx="7772400" cy="1103313"/>
          </a:xfrm>
        </p:spPr>
        <p:txBody>
          <a:bodyPr/>
          <a:lstStyle>
            <a:lvl1pPr>
              <a:defRPr sz="2000" baseline="0">
                <a:solidFill>
                  <a:srgbClr val="0C234B"/>
                </a:solidFill>
              </a:defRPr>
            </a:lvl1pPr>
          </a:lstStyle>
          <a:p>
            <a:r>
              <a:rPr lang="en-US" dirty="0" smtClean="0"/>
              <a:t>SAMPLE HEADER</a:t>
            </a:r>
            <a:endParaRPr lang="en-US" dirty="0"/>
          </a:p>
        </p:txBody>
      </p:sp>
      <p:sp>
        <p:nvSpPr>
          <p:cNvPr id="6" name="Text Placeholder 2"/>
          <p:cNvSpPr>
            <a:spLocks noGrp="1"/>
          </p:cNvSpPr>
          <p:nvPr>
            <p:ph idx="1" hasCustomPrompt="1"/>
          </p:nvPr>
        </p:nvSpPr>
        <p:spPr>
          <a:xfrm>
            <a:off x="679135" y="1843553"/>
            <a:ext cx="2255330" cy="2219550"/>
          </a:xfrm>
          <a:prstGeom prst="rect">
            <a:avLst/>
          </a:prstGeom>
        </p:spPr>
        <p:txBody>
          <a:bodyPr vert="horz" lIns="91440" tIns="45720" rIns="91440" bIns="45720" rtlCol="0">
            <a:normAutofit/>
          </a:bodyPr>
          <a:lstStyle>
            <a:lvl1pPr marL="0" marR="0" indent="0" algn="l" defTabSz="914400" rtl="0" eaLnBrk="0" fontAlgn="base" latinLnBrk="0" hangingPunct="0">
              <a:lnSpc>
                <a:spcPct val="100000"/>
              </a:lnSpc>
              <a:spcBef>
                <a:spcPts val="800"/>
              </a:spcBef>
              <a:spcAft>
                <a:spcPct val="0"/>
              </a:spcAft>
              <a:buClrTx/>
              <a:buSzTx/>
              <a:buFontTx/>
              <a:buNone/>
              <a:tabLst/>
              <a:defRPr sz="1400" b="0" i="0"/>
            </a:lvl1p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dirty="0" smtClean="0"/>
              <a:t>Sample Basic Paragraph.</a:t>
            </a:r>
            <a:r>
              <a:rPr lang="en-US" baseline="0" dirty="0" smtClean="0"/>
              <a:t> </a:t>
            </a:r>
            <a:r>
              <a:rPr lang="en-US" dirty="0" smtClean="0"/>
              <a:t>This is what the text would look</a:t>
            </a:r>
            <a:r>
              <a:rPr lang="en-US" baseline="0" dirty="0" smtClean="0"/>
              <a:t> like in a paragraph. This is what the text would look like in a paragraph. This is what the text would look like.</a:t>
            </a:r>
            <a:endParaRPr lang="en-US" dirty="0" smtClean="0"/>
          </a:p>
          <a:p>
            <a:pPr lvl="0"/>
            <a:endParaRPr lang="en-US" dirty="0"/>
          </a:p>
        </p:txBody>
      </p:sp>
      <p:sp>
        <p:nvSpPr>
          <p:cNvPr id="7" name="Picture Placeholder 2"/>
          <p:cNvSpPr>
            <a:spLocks noGrp="1"/>
          </p:cNvSpPr>
          <p:nvPr>
            <p:ph type="pic" idx="11"/>
          </p:nvPr>
        </p:nvSpPr>
        <p:spPr>
          <a:xfrm>
            <a:off x="3049915" y="1921673"/>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hasCustomPrompt="1"/>
          </p:nvPr>
        </p:nvSpPr>
        <p:spPr>
          <a:xfrm>
            <a:off x="3049915" y="5030957"/>
            <a:ext cx="5486400" cy="400870"/>
          </a:xfrm>
        </p:spPr>
        <p:txBody>
          <a:bodyPr/>
          <a:lstStyle>
            <a:lvl1pPr marL="0" indent="0">
              <a:buNone/>
              <a:defRPr sz="1200">
                <a:solidFill>
                  <a:srgbClr val="6F868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IMAGE CAPTION</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95" t="-3" r="1" b="-10116"/>
          <a:stretch/>
        </p:blipFill>
        <p:spPr>
          <a:xfrm>
            <a:off x="0" y="6373053"/>
            <a:ext cx="9155113" cy="546099"/>
          </a:xfrm>
          <a:prstGeom prst="rect">
            <a:avLst/>
          </a:prstGeom>
          <a:effectLst/>
        </p:spPr>
      </p:pic>
    </p:spTree>
    <p:extLst>
      <p:ext uri="{BB962C8B-B14F-4D97-AF65-F5344CB8AC3E}">
        <p14:creationId xmlns:p14="http://schemas.microsoft.com/office/powerpoint/2010/main" val="3849700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95" t="-3" r="1" b="-10116"/>
          <a:stretch/>
        </p:blipFill>
        <p:spPr>
          <a:xfrm>
            <a:off x="0" y="6373053"/>
            <a:ext cx="9155113" cy="546099"/>
          </a:xfrm>
          <a:prstGeom prst="rect">
            <a:avLst/>
          </a:prstGeom>
          <a:effectLst/>
        </p:spPr>
      </p:pic>
      <p:sp>
        <p:nvSpPr>
          <p:cNvPr id="7" name="Slide Number Placeholder 6"/>
          <p:cNvSpPr>
            <a:spLocks noGrp="1"/>
          </p:cNvSpPr>
          <p:nvPr>
            <p:ph type="sldNum" sz="quarter" idx="12"/>
          </p:nvPr>
        </p:nvSpPr>
        <p:spPr>
          <a:xfrm>
            <a:off x="4361575" y="6457127"/>
            <a:ext cx="481357" cy="360428"/>
          </a:xfrm>
        </p:spPr>
        <p:txBody>
          <a:bodyPr/>
          <a:lstStyle>
            <a:lvl1pPr>
              <a:defRPr sz="1800"/>
            </a:lvl1pPr>
          </a:lstStyle>
          <a:p>
            <a:fld id="{F1214C19-7B70-E548-A608-340680BFD9AE}" type="slidenum">
              <a:rPr lang="en-US" smtClean="0"/>
              <a:pPr/>
              <a:t>‹#›</a:t>
            </a:fld>
            <a:endParaRPr lang="en-US" dirty="0"/>
          </a:p>
        </p:txBody>
      </p:sp>
    </p:spTree>
    <p:extLst>
      <p:ext uri="{BB962C8B-B14F-4D97-AF65-F5344CB8AC3E}">
        <p14:creationId xmlns:p14="http://schemas.microsoft.com/office/powerpoint/2010/main" val="398519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127109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only">
    <p:spTree>
      <p:nvGrpSpPr>
        <p:cNvPr id="1" name=""/>
        <p:cNvGrpSpPr/>
        <p:nvPr/>
      </p:nvGrpSpPr>
      <p:grpSpPr>
        <a:xfrm>
          <a:off x="0" y="0"/>
          <a:ext cx="0" cy="0"/>
          <a:chOff x="0" y="0"/>
          <a:chExt cx="0" cy="0"/>
        </a:xfrm>
      </p:grpSpPr>
      <p:sp>
        <p:nvSpPr>
          <p:cNvPr id="21"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image</a:t>
            </a:r>
          </a:p>
        </p:txBody>
      </p:sp>
      <p:sp>
        <p:nvSpPr>
          <p:cNvPr id="7"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376719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dirty="0"/>
          </a:p>
        </p:txBody>
      </p:sp>
      <p:sp>
        <p:nvSpPr>
          <p:cNvPr id="7"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4" name="Chart Placeholder 2" descr="Chart"/>
          <p:cNvSpPr>
            <a:spLocks noGrp="1"/>
          </p:cNvSpPr>
          <p:nvPr>
            <p:ph type="chart" sz="quarter" idx="16" hasCustomPrompt="1"/>
          </p:nvPr>
        </p:nvSpPr>
        <p:spPr>
          <a:xfrm>
            <a:off x="370332" y="1572768"/>
            <a:ext cx="8403336" cy="3685032"/>
          </a:xfrm>
          <a:prstGeom prst="rect">
            <a:avLst/>
          </a:prstGeom>
        </p:spPr>
        <p:txBody>
          <a:bodyPr>
            <a:normAutofit/>
          </a:bodyPr>
          <a:lstStyle>
            <a:lvl1pPr marL="0" indent="0">
              <a:buNone/>
              <a:defRPr sz="2400">
                <a:latin typeface="Verdana"/>
                <a:cs typeface="Verdana"/>
              </a:defRPr>
            </a:lvl1pPr>
          </a:lstStyle>
          <a:p>
            <a:r>
              <a:rPr lang="en-US" dirty="0"/>
              <a:t>Click to add chart</a:t>
            </a:r>
          </a:p>
        </p:txBody>
      </p:sp>
      <p:sp>
        <p:nvSpPr>
          <p:cNvPr id="6"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415701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200"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594" indent="-228594">
              <a:spcBef>
                <a:spcPts val="24"/>
              </a:spcBef>
              <a:buClr>
                <a:schemeClr val="accent1"/>
              </a:buClr>
              <a:buFont typeface="Arial"/>
              <a:buChar char="•"/>
              <a:defRPr sz="2000">
                <a:latin typeface="Verdana"/>
                <a:cs typeface="Verdana"/>
              </a:defRPr>
            </a:lvl1pPr>
            <a:lvl2pPr marL="742932" indent="-285744">
              <a:buClr>
                <a:schemeClr val="accent1"/>
              </a:buClr>
              <a:buFont typeface="Courier New"/>
              <a:buChar char="o"/>
              <a:defRPr sz="1800">
                <a:latin typeface="Verdana"/>
                <a:cs typeface="Verdana"/>
              </a:defRPr>
            </a:lvl2pPr>
            <a:lvl3pPr marL="1200121" indent="-285744">
              <a:buClr>
                <a:schemeClr val="accent1"/>
              </a:buClr>
              <a:buFont typeface="Wingdings" charset="2"/>
              <a:buChar char="§"/>
              <a:defRPr sz="1600">
                <a:latin typeface="Verdana"/>
                <a:cs typeface="Verdana"/>
              </a:defRPr>
            </a:lvl3pPr>
            <a:lvl4pPr marL="1657309" indent="-285744">
              <a:buClr>
                <a:schemeClr val="accent1"/>
              </a:buClr>
              <a:buFont typeface="Arial"/>
              <a:buChar char="•"/>
              <a:defRPr sz="1400">
                <a:latin typeface="Verdana"/>
                <a:cs typeface="Verdana"/>
              </a:defRPr>
            </a:lvl4pPr>
            <a:lvl5pPr marL="1828754"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1"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278655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3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34"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8" name="Picture Placeholder 11" descr="Image"/>
          <p:cNvSpPr>
            <a:spLocks noGrp="1"/>
          </p:cNvSpPr>
          <p:nvPr>
            <p:ph type="pic" sz="quarter" idx="14" hasCustomPrompt="1"/>
          </p:nvPr>
        </p:nvSpPr>
        <p:spPr>
          <a:xfrm>
            <a:off x="3838586" y="1576873"/>
            <a:ext cx="4954723" cy="3685032"/>
          </a:xfrm>
          <a:prstGeom prst="rect">
            <a:avLst/>
          </a:prstGeom>
          <a:ln w="12700">
            <a:solidFill>
              <a:schemeClr val="bg1">
                <a:lumMod val="85000"/>
              </a:schemeClr>
            </a:solidFill>
          </a:ln>
        </p:spPr>
        <p:txBody>
          <a:bodyPr>
            <a:normAutofit/>
          </a:bodyPr>
          <a:lstStyle>
            <a:lvl1pPr marL="0" indent="0">
              <a:buNone/>
              <a:defRPr sz="2400">
                <a:latin typeface="Verdana"/>
                <a:cs typeface="Verdana"/>
              </a:defRPr>
            </a:lvl1pPr>
          </a:lstStyle>
          <a:p>
            <a:r>
              <a:rPr lang="en-US" dirty="0"/>
              <a:t>Click to add image</a:t>
            </a:r>
          </a:p>
        </p:txBody>
      </p:sp>
      <p:sp>
        <p:nvSpPr>
          <p:cNvPr id="11" name="Text Placeholder 10"/>
          <p:cNvSpPr>
            <a:spLocks noGrp="1"/>
          </p:cNvSpPr>
          <p:nvPr>
            <p:ph type="body" sz="quarter" idx="20" hasCustomPrompt="1"/>
          </p:nvPr>
        </p:nvSpPr>
        <p:spPr>
          <a:xfrm>
            <a:off x="371268" y="1572768"/>
            <a:ext cx="3097205"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844183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3" name="Slide Number Placeholder 3"/>
          <p:cNvSpPr>
            <a:spLocks noGrp="1"/>
          </p:cNvSpPr>
          <p:nvPr>
            <p:ph type="sldNum" sz="quarter" idx="18"/>
          </p:nvPr>
        </p:nvSpPr>
        <p:spPr>
          <a:xfrm>
            <a:off x="8108198" y="6255794"/>
            <a:ext cx="68511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solidFill>
                  <a:prstClr val="black"/>
                </a:solidFill>
              </a:rPr>
              <a:pPr/>
              <a:t>‹#›</a:t>
            </a:fld>
            <a:endParaRPr lang="en-US" dirty="0">
              <a:solidFill>
                <a:prstClr val="black"/>
              </a:solidFill>
            </a:endParaRPr>
          </a:p>
        </p:txBody>
      </p:sp>
      <p:sp>
        <p:nvSpPr>
          <p:cNvPr id="6" name="Picture Placeholder 2" descr="Partner organization logo"/>
          <p:cNvSpPr>
            <a:spLocks noGrp="1"/>
          </p:cNvSpPr>
          <p:nvPr>
            <p:ph type="pic" sz="quarter" idx="21" hasCustomPrompt="1"/>
          </p:nvPr>
        </p:nvSpPr>
        <p:spPr>
          <a:xfrm>
            <a:off x="4154960" y="6180132"/>
            <a:ext cx="1636152" cy="617908"/>
          </a:xfrm>
          <a:prstGeom prst="rect">
            <a:avLst/>
          </a:prstGeom>
        </p:spPr>
        <p:txBody>
          <a:bodyPr vert="horz" anchor="ctr"/>
          <a:lstStyle>
            <a:lvl1pPr marL="0" indent="0" algn="ctr">
              <a:buNone/>
              <a:defRPr sz="1400"/>
            </a:lvl1pPr>
          </a:lstStyle>
          <a:p>
            <a:r>
              <a:rPr lang="en-US" dirty="0"/>
              <a:t>Insert partner organization logo</a:t>
            </a:r>
          </a:p>
        </p:txBody>
      </p:sp>
      <p:sp>
        <p:nvSpPr>
          <p:cNvPr id="7" name="Text Placeholder 10"/>
          <p:cNvSpPr>
            <a:spLocks noGrp="1"/>
          </p:cNvSpPr>
          <p:nvPr>
            <p:ph type="body" sz="quarter" idx="20" hasCustomPrompt="1"/>
          </p:nvPr>
        </p:nvSpPr>
        <p:spPr>
          <a:xfrm>
            <a:off x="371268" y="1572768"/>
            <a:ext cx="8401464" cy="3685032"/>
          </a:xfrm>
          <a:prstGeom prst="rect">
            <a:avLst/>
          </a:prstGeom>
        </p:spPr>
        <p:txBody>
          <a:bodyPr>
            <a:normAutofit/>
          </a:bodyPr>
          <a:lstStyle>
            <a:lvl1pPr marL="228600" indent="-228600">
              <a:spcBef>
                <a:spcPts val="24"/>
              </a:spcBef>
              <a:buClr>
                <a:schemeClr val="accent1"/>
              </a:buClr>
              <a:buFont typeface="Arial"/>
              <a:buChar char="•"/>
              <a:defRPr sz="2000">
                <a:latin typeface="Verdana"/>
                <a:cs typeface="Verdana"/>
              </a:defRPr>
            </a:lvl1pPr>
            <a:lvl2pPr marL="742950" indent="-285750">
              <a:buClr>
                <a:schemeClr val="accent1"/>
              </a:buClr>
              <a:buFont typeface="Courier New"/>
              <a:buChar char="o"/>
              <a:defRPr sz="1800">
                <a:latin typeface="Verdana"/>
                <a:cs typeface="Verdana"/>
              </a:defRPr>
            </a:lvl2pPr>
            <a:lvl3pPr marL="1200150" indent="-285750">
              <a:buClr>
                <a:schemeClr val="accent1"/>
              </a:buClr>
              <a:buFont typeface="Wingdings" charset="2"/>
              <a:buChar char="§"/>
              <a:defRPr sz="1600">
                <a:latin typeface="Verdana"/>
                <a:cs typeface="Verdana"/>
              </a:defRPr>
            </a:lvl3pPr>
            <a:lvl4pPr marL="1657350" indent="-285750">
              <a:buClr>
                <a:schemeClr val="accent1"/>
              </a:buClr>
              <a:buFont typeface="Arial"/>
              <a:buChar char="•"/>
              <a:defRPr sz="1400">
                <a:latin typeface="Verdana"/>
                <a:cs typeface="Verdana"/>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hasCustomPrompt="1"/>
          </p:nvPr>
        </p:nvSpPr>
        <p:spPr>
          <a:xfrm>
            <a:off x="749510" y="131762"/>
            <a:ext cx="6019486"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dirty="0"/>
              <a:t>Click to add slide header</a:t>
            </a:r>
          </a:p>
        </p:txBody>
      </p:sp>
    </p:spTree>
    <p:extLst>
      <p:ext uri="{BB962C8B-B14F-4D97-AF65-F5344CB8AC3E}">
        <p14:creationId xmlns:p14="http://schemas.microsoft.com/office/powerpoint/2010/main" val="12710997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7.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5.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0.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6.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11.png"/><Relationship Id="rId4" Type="http://schemas.openxmlformats.org/officeDocument/2006/relationships/slideLayout" Target="../slideLayouts/slideLayout31.xml"/><Relationship Id="rId9" Type="http://schemas.openxmlformats.org/officeDocument/2006/relationships/theme" Target="../theme/theme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7.jpg"/><Relationship Id="rId5" Type="http://schemas.openxmlformats.org/officeDocument/2006/relationships/theme" Target="../theme/theme5.xml"/><Relationship Id="rId4" Type="http://schemas.openxmlformats.org/officeDocument/2006/relationships/slideLayout" Target="../slideLayouts/slideLayout11.xml"/><Relationship Id="rId9"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theme" Target="../theme/theme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sldLayoutIdLst>
    <p:sldLayoutId id="2147483663"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08101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81674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244390"/>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508711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20239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50838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45617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79229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95075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139243"/>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65"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75044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298339"/>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12200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86153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4369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520995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82594"/>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360866"/>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739431"/>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7387595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68" r:id="rId1"/>
    <p:sldLayoutId id="2147483673" r:id="rId2"/>
    <p:sldLayoutId id="2147483667" r:id="rId3"/>
    <p:sldLayoutId id="2147483675" r:id="rId4"/>
    <p:sldLayoutId id="2147483736" r:id="rId5"/>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3" name="Slide Number Placeholder 2"/>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A23EA7-F48C-4655-B577-748D5269280C}" type="slidenum">
              <a:rPr lang="en-US" smtClean="0"/>
              <a:t>‹#›</a:t>
            </a:fld>
            <a:endParaRPr lang="en-US"/>
          </a:p>
        </p:txBody>
      </p:sp>
    </p:spTree>
    <p:extLst>
      <p:ext uri="{BB962C8B-B14F-4D97-AF65-F5344CB8AC3E}">
        <p14:creationId xmlns:p14="http://schemas.microsoft.com/office/powerpoint/2010/main" val="951974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riangle_page#.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343400" y="6619893"/>
            <a:ext cx="435864" cy="240792"/>
          </a:xfrm>
          <a:prstGeom prst="rect">
            <a:avLst/>
          </a:prstGeom>
        </p:spPr>
      </p:pic>
      <p:sp>
        <p:nvSpPr>
          <p:cNvPr id="2" name="Title Placeholder 1"/>
          <p:cNvSpPr>
            <a:spLocks noGrp="1"/>
          </p:cNvSpPr>
          <p:nvPr>
            <p:ph type="title"/>
          </p:nvPr>
        </p:nvSpPr>
        <p:spPr>
          <a:xfrm>
            <a:off x="457200" y="2551231"/>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8163" y="3885257"/>
            <a:ext cx="6946430" cy="144127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361576" y="6558724"/>
            <a:ext cx="398874" cy="365125"/>
          </a:xfrm>
          <a:prstGeom prst="rect">
            <a:avLst/>
          </a:prstGeom>
        </p:spPr>
        <p:txBody>
          <a:bodyPr vert="horz" lIns="91440" tIns="45720" rIns="91440" bIns="45720" rtlCol="0" anchor="ctr"/>
          <a:lstStyle>
            <a:lvl1pPr algn="ctr">
              <a:defRPr sz="1200">
                <a:solidFill>
                  <a:srgbClr val="FFFFFF"/>
                </a:solidFill>
                <a:latin typeface="+mn-lt"/>
              </a:defRPr>
            </a:lvl1pPr>
          </a:lstStyle>
          <a:p>
            <a:fld id="{F1214C19-7B70-E548-A608-340680BFD9AE}" type="slidenum">
              <a:rPr lang="en-US" smtClean="0"/>
              <a:pPr/>
              <a:t>‹#›</a:t>
            </a:fld>
            <a:endParaRPr lang="en-US" dirty="0"/>
          </a:p>
        </p:txBody>
      </p:sp>
    </p:spTree>
    <p:extLst>
      <p:ext uri="{BB962C8B-B14F-4D97-AF65-F5344CB8AC3E}">
        <p14:creationId xmlns:p14="http://schemas.microsoft.com/office/powerpoint/2010/main" val="419158773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hf sldNum="0" hdr="0" ftr="0" dt="0"/>
  <p:txStyles>
    <p:titleStyle>
      <a:lvl1pPr algn="ctr" defTabSz="457200" rtl="0" eaLnBrk="1" latinLnBrk="0" hangingPunct="1">
        <a:spcBef>
          <a:spcPct val="0"/>
        </a:spcBef>
        <a:buNone/>
        <a:defRPr sz="3600" b="1" kern="1200">
          <a:solidFill>
            <a:srgbClr val="0C234B"/>
          </a:solidFill>
          <a:latin typeface="+mn-lt"/>
          <a:ea typeface="+mj-ea"/>
          <a:cs typeface="Verdana"/>
        </a:defRPr>
      </a:lvl1pPr>
    </p:titleStyle>
    <p:bodyStyle>
      <a:lvl1pPr marL="342900" indent="-342900" algn="ctr" defTabSz="457200" rtl="0" eaLnBrk="1" latinLnBrk="0" hangingPunct="1">
        <a:spcBef>
          <a:spcPct val="20000"/>
        </a:spcBef>
        <a:buClr>
          <a:srgbClr val="AB0520"/>
        </a:buClr>
        <a:buFont typeface="Arial"/>
        <a:buChar char="•"/>
        <a:defRPr sz="2000" kern="1200">
          <a:solidFill>
            <a:srgbClr val="333333"/>
          </a:solidFill>
          <a:latin typeface="+mn-lt"/>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333333"/>
          </a:solidFill>
          <a:latin typeface="+mn-lt"/>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333333"/>
          </a:solidFill>
          <a:latin typeface="+mn-lt"/>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333333"/>
          </a:solidFill>
          <a:latin typeface="+mn-lt"/>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333333"/>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34" name="Straight Connector 33"/>
          <p:cNvCxnSpPr/>
          <p:nvPr/>
        </p:nvCxnSpPr>
        <p:spPr>
          <a:xfrm>
            <a:off x="7447051" y="309031"/>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267971" y="6077340"/>
            <a:ext cx="8525338" cy="0"/>
          </a:xfrm>
          <a:prstGeom prst="line">
            <a:avLst/>
          </a:prstGeom>
          <a:ln w="19050" cmpd="sng">
            <a:solidFill>
              <a:srgbClr val="295381"/>
            </a:solidFill>
          </a:ln>
          <a:effectLst/>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267971" y="6158828"/>
            <a:ext cx="3332362" cy="644457"/>
            <a:chOff x="96783" y="5870950"/>
            <a:chExt cx="5295820" cy="1024179"/>
          </a:xfrm>
        </p:grpSpPr>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29" name="Picture 2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5" r:id="rId3"/>
    <p:sldLayoutId id="2147483691" r:id="rId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42" name="Group 41"/>
          <p:cNvGrpSpPr/>
          <p:nvPr/>
        </p:nvGrpSpPr>
        <p:grpSpPr>
          <a:xfrm>
            <a:off x="267971" y="6158828"/>
            <a:ext cx="3332362" cy="644457"/>
            <a:chOff x="96783" y="5870950"/>
            <a:chExt cx="5295820" cy="1024179"/>
          </a:xfrm>
        </p:grpSpPr>
        <p:pic>
          <p:nvPicPr>
            <p:cNvPr id="43" name="Picture 4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44" name="Picture 4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cxnSp>
        <p:nvCxnSpPr>
          <p:cNvPr id="24" name="Straight Connector 23"/>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936983140"/>
      </p:ext>
    </p:extLst>
  </p:cSld>
  <p:clrMap bg1="lt1" tx1="dk1" bg2="lt2" tx2="dk2" accent1="accent1" accent2="accent2" accent3="accent3" accent4="accent4" accent5="accent5" accent6="accent6" hlink="hlink" folHlink="folHlink"/>
  <p:sldLayoutIdLst>
    <p:sldLayoutId id="2147483682"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p:nvCxnSpPr>
        <p:spPr>
          <a:xfrm>
            <a:off x="6390640" y="277955"/>
            <a:ext cx="1" cy="56742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889" r="8194"/>
          <a:stretch/>
        </p:blipFill>
        <p:spPr>
          <a:xfrm>
            <a:off x="6692244" y="151234"/>
            <a:ext cx="2286000" cy="86418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grpSp>
        <p:nvGrpSpPr>
          <p:cNvPr id="11" name="Group 10"/>
          <p:cNvGrpSpPr/>
          <p:nvPr/>
        </p:nvGrpSpPr>
        <p:grpSpPr>
          <a:xfrm>
            <a:off x="267971" y="6158828"/>
            <a:ext cx="3332362" cy="644457"/>
            <a:chOff x="96783" y="5870950"/>
            <a:chExt cx="5295820" cy="1024179"/>
          </a:xfrm>
        </p:grpSpPr>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6783" y="5870950"/>
              <a:ext cx="1024177" cy="1024179"/>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61277" y="6127750"/>
              <a:ext cx="4131326" cy="457200"/>
            </a:xfrm>
            <a:prstGeom prst="rect">
              <a:avLst/>
            </a:prstGeom>
          </p:spPr>
        </p:pic>
      </p:grpSp>
    </p:spTree>
    <p:extLst>
      <p:ext uri="{BB962C8B-B14F-4D97-AF65-F5344CB8AC3E}">
        <p14:creationId xmlns:p14="http://schemas.microsoft.com/office/powerpoint/2010/main" val="2182381951"/>
      </p:ext>
    </p:extLst>
  </p:cSld>
  <p:clrMap bg1="lt1" tx1="dk1" bg2="lt2" tx2="dk2" accent1="accent1" accent2="accent2" accent3="accent3" accent4="accent4" accent5="accent5" accent6="accent6" hlink="hlink" folHlink="folHlink"/>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p:cNvCxnSpPr/>
          <p:nvPr/>
        </p:nvCxnSpPr>
        <p:spPr>
          <a:xfrm>
            <a:off x="7447051" y="309031"/>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47796951"/>
      </p:ext>
    </p:extLst>
  </p:cSld>
  <p:clrMap bg1="lt1" tx1="dk1" bg2="lt2" tx2="dk2" accent1="accent1" accent2="accent2" accent3="accent3" accent4="accent4" accent5="accent5" accent6="accent6" hlink="hlink" folHlink="folHlink"/>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p:cNvCxnSpPr/>
          <p:nvPr/>
        </p:nvCxnSpPr>
        <p:spPr>
          <a:xfrm>
            <a:off x="3969364" y="6201717"/>
            <a:ext cx="0" cy="478228"/>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083" y="6225253"/>
            <a:ext cx="3206382" cy="467691"/>
          </a:xfrm>
          <a:prstGeom prst="rect">
            <a:avLst/>
          </a:prstGeom>
        </p:spPr>
      </p:pic>
      <p:cxnSp>
        <p:nvCxnSpPr>
          <p:cNvPr id="5" name="Straight Connector 4"/>
          <p:cNvCxnSpPr/>
          <p:nvPr userDrawn="1"/>
        </p:nvCxnSpPr>
        <p:spPr>
          <a:xfrm>
            <a:off x="7447051" y="400747"/>
            <a:ext cx="0" cy="478228"/>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0813" y="309031"/>
            <a:ext cx="1332025" cy="661659"/>
          </a:xfrm>
          <a:prstGeom prst="rect">
            <a:avLst/>
          </a:prstGeom>
        </p:spPr>
      </p:pic>
    </p:spTree>
    <p:extLst>
      <p:ext uri="{BB962C8B-B14F-4D97-AF65-F5344CB8AC3E}">
        <p14:creationId xmlns:p14="http://schemas.microsoft.com/office/powerpoint/2010/main" val="2170795967"/>
      </p:ext>
    </p:extLst>
  </p:cSld>
  <p:clrMap bg1="lt1" tx1="dk1" bg2="lt2" tx2="dk2" accent1="accent1" accent2="accent2" accent3="accent3" accent4="accent4" accent5="accent5" accent6="accent6" hlink="hlink" folHlink="folHlink"/>
  <p:sldLayoutIdLst>
    <p:sldLayoutId id="2147483693" r:id="rId1"/>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hyperlink" Target="https://www.cdc.gov/ncbddd/hearingloss/2014-data/2014_ehdi_hsfs_summary_h.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hyperlink" Target="https://www.nidcd.nih.gov/shareable-images/infographic-hearing-loss-and-hearing-aid-us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noisyplanet.nidcd.nih.gov/"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hyperlink" Target="https://www.nidcd.nih.gov/health/noise-induced-hearing-los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hyperlink" Target="https://www.nidcd.nih.gov/health/statistics/quick-statistics-heari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hyperlink" Target="https://apha.confex.com/apha/2017/meetingapp.cgi/Paper/38425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ncbi.nlm.nih.gov/pmc/articles/PMC5033684/"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hyperlink" Target="https://www.nidcd.nih.gov/" TargetMode="External"/><Relationship Id="rId13" Type="http://schemas.openxmlformats.org/officeDocument/2006/relationships/hyperlink" Target="https://www.nidcd.nih.gov/content-syndication" TargetMode="External"/><Relationship Id="rId3" Type="http://schemas.openxmlformats.org/officeDocument/2006/relationships/image" Target="../media/image22.jpg"/><Relationship Id="rId7" Type="http://schemas.openxmlformats.org/officeDocument/2006/relationships/image" Target="../media/image36.jpeg"/><Relationship Id="rId12" Type="http://schemas.openxmlformats.org/officeDocument/2006/relationships/hyperlink" Target="https://www.facebook.com/NoisyPlanet" TargetMode="Externa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25.jpg"/><Relationship Id="rId11" Type="http://schemas.openxmlformats.org/officeDocument/2006/relationships/image" Target="../media/image38.png"/><Relationship Id="rId5" Type="http://schemas.openxmlformats.org/officeDocument/2006/relationships/image" Target="../media/image24.jpg"/><Relationship Id="rId10" Type="http://schemas.openxmlformats.org/officeDocument/2006/relationships/hyperlink" Target="https://twitter.com/nidcd" TargetMode="External"/><Relationship Id="rId4" Type="http://schemas.openxmlformats.org/officeDocument/2006/relationships/image" Target="../media/image23.jpg"/><Relationship Id="rId9" Type="http://schemas.openxmlformats.org/officeDocument/2006/relationships/image" Target="../media/image37.png"/><Relationship Id="rId14" Type="http://schemas.openxmlformats.org/officeDocument/2006/relationships/hyperlink" Target="mailto:nidcdinfo@nidcd.nih.gov"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39.jpg"/><Relationship Id="rId7"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hyperlink" Target="https://nei.nih.gov/nehep/" TargetMode="External"/><Relationship Id="rId4" Type="http://schemas.openxmlformats.org/officeDocument/2006/relationships/image" Target="../media/image47.jpg"/><Relationship Id="rId9" Type="http://schemas.openxmlformats.org/officeDocument/2006/relationships/image" Target="../media/image52.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51.xml.rels><?xml version="1.0" encoding="UTF-8" standalone="yes"?>
<Relationships xmlns="http://schemas.openxmlformats.org/package/2006/relationships"><Relationship Id="rId8" Type="http://schemas.openxmlformats.org/officeDocument/2006/relationships/hyperlink" Target="mailto:2020@nei.nih.gov" TargetMode="External"/><Relationship Id="rId3" Type="http://schemas.openxmlformats.org/officeDocument/2006/relationships/image" Target="../media/image54.png"/><Relationship Id="rId7" Type="http://schemas.openxmlformats.org/officeDocument/2006/relationships/hyperlink" Target="https://nei.nih.gov/tools/stay_connected" TargetMode="External"/><Relationship Id="rId12"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hyperlink" Target="http://www.facebook.com/NationalEyeHealthEducationProgram" TargetMode="External"/><Relationship Id="rId11" Type="http://schemas.openxmlformats.org/officeDocument/2006/relationships/image" Target="../media/image56.jpg"/><Relationship Id="rId5" Type="http://schemas.openxmlformats.org/officeDocument/2006/relationships/hyperlink" Target="https://nei.nih.gov/nehep/" TargetMode="External"/><Relationship Id="rId10" Type="http://schemas.openxmlformats.org/officeDocument/2006/relationships/image" Target="../media/image55.png"/><Relationship Id="rId4" Type="http://schemas.openxmlformats.org/officeDocument/2006/relationships/image" Target="../media/image39.jpg"/><Relationship Id="rId9" Type="http://schemas.openxmlformats.org/officeDocument/2006/relationships/hyperlink" Target="http://www.nei.nih.gov/"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9.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9.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hyperlink" Target="http://healthypeople.gov/2020/implement/MapSharingLibrary.aspx"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9.xml"/><Relationship Id="rId4" Type="http://schemas.openxmlformats.org/officeDocument/2006/relationships/image" Target="../media/image73.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5.xml"/><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37.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www.nei.nih.gov/"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ei.nih.gov/eyedata/"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www.cdc.gov/visionhealth/basics/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416" y="1366717"/>
            <a:ext cx="8953168" cy="1195977"/>
          </a:xfrm>
        </p:spPr>
        <p:txBody>
          <a:bodyPr/>
          <a:lstStyle/>
          <a:p>
            <a:r>
              <a:rPr lang="en-US" sz="2800" dirty="0"/>
              <a:t>Progress Review Webinar:</a:t>
            </a:r>
            <a:br>
              <a:rPr lang="en-US" sz="2800" dirty="0"/>
            </a:br>
            <a:r>
              <a:rPr lang="en-US" sz="2800" dirty="0"/>
              <a:t>Hearing and Other Sensory or Communication Disorders and Vision </a:t>
            </a:r>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2" name="Text Placeholder 1"/>
          <p:cNvSpPr>
            <a:spLocks noGrp="1"/>
          </p:cNvSpPr>
          <p:nvPr>
            <p:ph type="body" sz="quarter" idx="14"/>
          </p:nvPr>
        </p:nvSpPr>
        <p:spPr/>
        <p:txBody>
          <a:bodyPr/>
          <a:lstStyle/>
          <a:p>
            <a:r>
              <a:rPr lang="en-US" dirty="0">
                <a:solidFill>
                  <a:schemeClr val="bg2"/>
                </a:solidFill>
              </a:rPr>
              <a:t>February 22, 2018</a:t>
            </a:r>
          </a:p>
        </p:txBody>
      </p:sp>
    </p:spTree>
    <p:extLst>
      <p:ext uri="{BB962C8B-B14F-4D97-AF65-F5344CB8AC3E}">
        <p14:creationId xmlns:p14="http://schemas.microsoft.com/office/powerpoint/2010/main" val="3079961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358" y="1619379"/>
            <a:ext cx="7502842" cy="1195977"/>
          </a:xfrm>
        </p:spPr>
        <p:txBody>
          <a:bodyPr/>
          <a:lstStyle/>
          <a:p>
            <a:r>
              <a:rPr lang="en-US" sz="2600" dirty="0"/>
              <a:t>Charles Rothwell, MBA, MS</a:t>
            </a:r>
            <a:br>
              <a:rPr lang="en-US" sz="2600" dirty="0"/>
            </a:br>
            <a:r>
              <a:rPr lang="en-US" sz="2600" dirty="0"/>
              <a:t>Director, National Center for Health Statistics</a:t>
            </a:r>
            <a:br>
              <a:rPr lang="en-US" sz="2600" dirty="0"/>
            </a:br>
            <a:r>
              <a:rPr lang="en-US" sz="2600" dirty="0"/>
              <a:t>Centers for Disease Control and Prevention</a:t>
            </a:r>
          </a:p>
        </p:txBody>
      </p:sp>
      <p:pic>
        <p:nvPicPr>
          <p:cNvPr id="4" name="Picture 3"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06" y="5946327"/>
            <a:ext cx="644457" cy="644457"/>
          </a:xfrm>
          <a:prstGeom prst="rect">
            <a:avLst/>
          </a:prstGeom>
        </p:spPr>
      </p:pic>
      <p:pic>
        <p:nvPicPr>
          <p:cNvPr id="5" name="Picture Placeholder 1" descr="NCHS Logo"/>
          <p:cNvPicPr>
            <a:picLocks noChangeAspect="1"/>
          </p:cNvPicPr>
          <p:nvPr/>
        </p:nvPicPr>
        <p:blipFill>
          <a:blip r:embed="rId4">
            <a:extLst>
              <a:ext uri="{28A0092B-C50C-407E-A947-70E740481C1C}">
                <a14:useLocalDpi xmlns:a14="http://schemas.microsoft.com/office/drawing/2010/main" val="0"/>
              </a:ext>
            </a:extLst>
          </a:blip>
          <a:srcRect t="27229" b="27229"/>
          <a:stretch>
            <a:fillRect/>
          </a:stretch>
        </p:blipFill>
        <p:spPr>
          <a:xfrm>
            <a:off x="4147908" y="6090035"/>
            <a:ext cx="1051560" cy="403423"/>
          </a:xfrm>
          <a:prstGeom prst="rect">
            <a:avLst/>
          </a:prstGeom>
        </p:spPr>
      </p:pic>
      <p:pic>
        <p:nvPicPr>
          <p:cNvPr id="6" name="Picture 5" descr="CDC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71" y="6059780"/>
            <a:ext cx="2433654" cy="401765"/>
          </a:xfrm>
          <a:prstGeom prst="rect">
            <a:avLst/>
          </a:prstGeom>
        </p:spPr>
      </p:pic>
    </p:spTree>
    <p:extLst>
      <p:ext uri="{BB962C8B-B14F-4D97-AF65-F5344CB8AC3E}">
        <p14:creationId xmlns:p14="http://schemas.microsoft.com/office/powerpoint/2010/main" val="3827643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518417" y="1572768"/>
            <a:ext cx="8274892" cy="4777232"/>
          </a:xfrm>
        </p:spPr>
        <p:txBody>
          <a:bodyPr/>
          <a:lstStyle/>
          <a:p>
            <a:pPr marL="347472"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t>Hearing </a:t>
            </a:r>
            <a:r>
              <a:rPr lang="en-US" dirty="0"/>
              <a:t>and Other Sensory or Communication Disorders </a:t>
            </a: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Vision</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630759" y="131762"/>
            <a:ext cx="6898199" cy="797628"/>
          </a:xfrm>
        </p:spPr>
        <p:txBody>
          <a:bodyPr/>
          <a:lstStyle/>
          <a:p>
            <a:pPr algn="ctr"/>
            <a:r>
              <a:rPr lang="en-US" sz="3200" dirty="0" smtClean="0"/>
              <a:t>Presentation Overview</a:t>
            </a:r>
            <a:endParaRPr lang="en-US" sz="3200" dirty="0"/>
          </a:p>
        </p:txBody>
      </p:sp>
      <p:sp>
        <p:nvSpPr>
          <p:cNvPr id="2" name="Slide Number Placeholder 1"/>
          <p:cNvSpPr>
            <a:spLocks noGrp="1"/>
          </p:cNvSpPr>
          <p:nvPr>
            <p:ph type="sldNum" sz="quarter" idx="18"/>
          </p:nvPr>
        </p:nvSpPr>
        <p:spPr>
          <a:xfrm>
            <a:off x="8338752" y="632691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prstClr val="white">
                    <a:lumMod val="65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white">
                  <a:lumMod val="65000"/>
                </a:prstClr>
              </a:solidFill>
              <a:effectLst/>
              <a:uLnTx/>
              <a:uFillTx/>
              <a:latin typeface="Verdana"/>
              <a:ea typeface="+mn-ea"/>
              <a:cs typeface="Verdana"/>
            </a:endParaRPr>
          </a:p>
        </p:txBody>
      </p:sp>
    </p:spTree>
    <p:extLst>
      <p:ext uri="{BB962C8B-B14F-4D97-AF65-F5344CB8AC3E}">
        <p14:creationId xmlns:p14="http://schemas.microsoft.com/office/powerpoint/2010/main" val="1946634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descr="Upcoming sections of the data presentation&#10;"/>
          <p:cNvSpPr/>
          <p:nvPr/>
        </p:nvSpPr>
        <p:spPr>
          <a:xfrm>
            <a:off x="0" y="6041383"/>
            <a:ext cx="8690987" cy="822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86854" y="264299"/>
            <a:ext cx="6892119" cy="1066800"/>
          </a:xfrm>
        </p:spPr>
        <p:txBody>
          <a:bodyPr/>
          <a:lstStyle/>
          <a:p>
            <a:r>
              <a:rPr lang="en-US" b="0" dirty="0">
                <a:solidFill>
                  <a:schemeClr val="bg1"/>
                </a:solidFill>
                <a:latin typeface="Verdana" panose="020B0604030504040204" pitchFamily="34" charset="0"/>
                <a:ea typeface="Verdana" panose="020B0604030504040204" pitchFamily="34" charset="0"/>
                <a:cs typeface="Verdana" panose="020B0604030504040204" pitchFamily="34" charset="0"/>
              </a:rPr>
              <a:t>Tracking the Nation’s Progress</a:t>
            </a:r>
          </a:p>
        </p:txBody>
      </p:sp>
      <p:sp>
        <p:nvSpPr>
          <p:cNvPr id="3" name="Content Placeholder 2"/>
          <p:cNvSpPr>
            <a:spLocks noGrp="1"/>
          </p:cNvSpPr>
          <p:nvPr>
            <p:ph sz="half" idx="1"/>
          </p:nvPr>
        </p:nvSpPr>
        <p:spPr>
          <a:xfrm>
            <a:off x="842387" y="1447799"/>
            <a:ext cx="7848600" cy="4572001"/>
          </a:xfrm>
        </p:spPr>
        <p:txBody>
          <a:bodyPr/>
          <a:lstStyle/>
          <a:p>
            <a:pPr marL="346075" lvl="1" indent="-346075">
              <a:spcBef>
                <a:spcPts val="0"/>
              </a:spcBef>
              <a:buClr>
                <a:schemeClr val="accent1"/>
              </a:buClr>
              <a:buSzPct val="120000"/>
              <a:buFont typeface="Arial" pitchFamily="34" charset="0"/>
              <a:buChar char="■"/>
            </a:pPr>
            <a:r>
              <a:rPr lang="en-US" sz="1800" dirty="0" smtClean="0">
                <a:latin typeface="Verdana" panose="020B0604030504040204" pitchFamily="34" charset="0"/>
                <a:ea typeface="Verdana" panose="020B0604030504040204" pitchFamily="34" charset="0"/>
                <a:cs typeface="Verdana" panose="020B0604030504040204" pitchFamily="34" charset="0"/>
              </a:rPr>
              <a:t>27 HP2020 Measurable Hearing and Other Sensory or Communication Disorders Objectives:</a:t>
            </a:r>
          </a:p>
          <a:p>
            <a:pPr marL="346075" lvl="1" indent="-346075">
              <a:spcBef>
                <a:spcPts val="0"/>
              </a:spcBef>
              <a:buClr>
                <a:schemeClr val="accent1"/>
              </a:buClr>
              <a:buFont typeface="Arial" pitchFamily="34" charset="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buClr>
                <a:schemeClr val="accent1"/>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buClr>
                <a:schemeClr val="accent1"/>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0" lvl="1" indent="0">
              <a:spcBef>
                <a:spcPts val="0"/>
              </a:spcBef>
              <a:buClr>
                <a:schemeClr val="accent1"/>
              </a:buClr>
              <a:buNone/>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0" lvl="1" indent="0">
              <a:spcBef>
                <a:spcPts val="0"/>
              </a:spcBef>
              <a:buClr>
                <a:schemeClr val="accent1"/>
              </a:buClr>
              <a:buNone/>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buClr>
                <a:schemeClr val="accent1"/>
              </a:buClr>
              <a:buSzPct val="120000"/>
              <a:buFont typeface="Arial" pitchFamily="34" charset="0"/>
              <a:buChar char="■"/>
            </a:pPr>
            <a:endParaRPr lang="en-US" sz="1800" dirty="0" smtClean="0">
              <a:latin typeface="Verdana" panose="020B0604030504040204" pitchFamily="34" charset="0"/>
              <a:ea typeface="Verdana" panose="020B0604030504040204" pitchFamily="34" charset="0"/>
              <a:cs typeface="Verdana" panose="020B0604030504040204" pitchFamily="34" charset="0"/>
            </a:endParaRPr>
          </a:p>
          <a:p>
            <a:pPr marL="346075" lvl="1" indent="-346075">
              <a:spcBef>
                <a:spcPts val="0"/>
              </a:spcBef>
              <a:buClr>
                <a:schemeClr val="accent1"/>
              </a:buClr>
              <a:buSzPct val="120000"/>
              <a:buFont typeface="Arial" pitchFamily="34" charset="0"/>
              <a:buChar char="■"/>
            </a:pPr>
            <a:endParaRPr lang="en-US" sz="1800" dirty="0">
              <a:latin typeface="Verdana" panose="020B0604030504040204" pitchFamily="34" charset="0"/>
              <a:ea typeface="Verdana" panose="020B0604030504040204" pitchFamily="34" charset="0"/>
              <a:cs typeface="Verdana" panose="020B0604030504040204" pitchFamily="34" charset="0"/>
            </a:endParaRPr>
          </a:p>
          <a:p>
            <a:pPr marL="346075" lvl="1" indent="-346075">
              <a:spcBef>
                <a:spcPts val="0"/>
              </a:spcBef>
              <a:buClr>
                <a:schemeClr val="accent1"/>
              </a:buClr>
              <a:buSzPct val="120000"/>
              <a:buFont typeface="Arial" pitchFamily="34" charset="0"/>
              <a:buChar char="■"/>
            </a:pPr>
            <a:r>
              <a:rPr lang="en-US" sz="1800" dirty="0" smtClean="0">
                <a:latin typeface="Verdana" panose="020B0604030504040204" pitchFamily="34" charset="0"/>
                <a:ea typeface="Verdana" panose="020B0604030504040204" pitchFamily="34" charset="0"/>
                <a:cs typeface="Verdana" panose="020B0604030504040204" pitchFamily="34" charset="0"/>
              </a:rPr>
              <a:t>14 </a:t>
            </a:r>
            <a:r>
              <a:rPr lang="en-US" sz="1800" dirty="0">
                <a:latin typeface="Verdana" panose="020B0604030504040204" pitchFamily="34" charset="0"/>
                <a:ea typeface="Verdana" panose="020B0604030504040204" pitchFamily="34" charset="0"/>
                <a:cs typeface="Verdana" panose="020B0604030504040204" pitchFamily="34" charset="0"/>
              </a:rPr>
              <a:t>HP2020 Measurable </a:t>
            </a:r>
            <a:r>
              <a:rPr lang="en-US" sz="1800" dirty="0" smtClean="0">
                <a:latin typeface="Verdana" panose="020B0604030504040204" pitchFamily="34" charset="0"/>
                <a:ea typeface="Verdana" panose="020B0604030504040204" pitchFamily="34" charset="0"/>
                <a:cs typeface="Verdana" panose="020B0604030504040204" pitchFamily="34" charset="0"/>
              </a:rPr>
              <a:t>Vision Objectives</a:t>
            </a:r>
            <a:r>
              <a:rPr lang="en-US" sz="1800" dirty="0">
                <a:latin typeface="Verdana" panose="020B0604030504040204" pitchFamily="34" charset="0"/>
                <a:ea typeface="Verdana" panose="020B0604030504040204" pitchFamily="34" charset="0"/>
                <a:cs typeface="Verdana" panose="020B0604030504040204" pitchFamily="34" charset="0"/>
              </a:rPr>
              <a:t>:</a:t>
            </a:r>
          </a:p>
          <a:p>
            <a:pPr marL="0" lvl="1" indent="0">
              <a:spcBef>
                <a:spcPts val="0"/>
              </a:spcBef>
              <a:buClr>
                <a:schemeClr val="accent1"/>
              </a:buClr>
              <a:buNone/>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buClr>
                <a:schemeClr val="accent1"/>
              </a:buClr>
              <a:buFont typeface="Arial" pitchFamily="34" charset="0"/>
              <a:buChar char="■"/>
            </a:pPr>
            <a:endParaRPr lang="en-US" sz="22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chemeClr val="accent1"/>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0">
              <a:spcBef>
                <a:spcPts val="0"/>
              </a:spcBef>
              <a:spcAft>
                <a:spcPts val="0"/>
              </a:spcAft>
              <a:buClr>
                <a:srgbClr val="008000"/>
              </a:buClr>
              <a:buSzPct val="150000"/>
              <a:buNone/>
            </a:pP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16"/>
          <p:cNvSpPr txBox="1">
            <a:spLocks/>
          </p:cNvSpPr>
          <p:nvPr/>
        </p:nvSpPr>
        <p:spPr bwMode="auto">
          <a:xfrm>
            <a:off x="81888" y="5975250"/>
            <a:ext cx="8795092" cy="780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r>
              <a:rPr kumimoji="0" lang="en-US" sz="1100" b="0" i="0" u="none" strike="noStrike" kern="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Hearing and Other Sensory or Communication Disorders </a:t>
            </a:r>
            <a:r>
              <a:rPr kumimoji="0" lang="en-US" sz="11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Topic </a:t>
            </a: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Area </a:t>
            </a:r>
            <a:r>
              <a:rPr kumimoji="0" lang="en-US" sz="11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has 9 developmental objectives. The Vison Topic </a:t>
            </a: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Area </a:t>
            </a:r>
            <a:r>
              <a:rPr kumimoji="0" lang="en-US" sz="11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has 1 developmental objective. </a:t>
            </a: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Measurable </a:t>
            </a:r>
            <a:r>
              <a:rPr kumimoji="0" lang="en-US" sz="1100" b="0" i="0" u="none" strike="noStrike" kern="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objectives are defined as having at least one data point currently available, or a baseline, and anticipate additional data points throughout the decade to track progress.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a:t>
            </a:r>
            <a:r>
              <a:rPr kumimoji="0" lang="en-US" sz="11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developmental objectives do </a:t>
            </a:r>
            <a:r>
              <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 have a national baseline value.</a:t>
            </a:r>
          </a:p>
          <a:p>
            <a:pPr marL="0" marR="0" lvl="0" indent="0" algn="l" defTabSz="457200" rtl="0" eaLnBrk="0" fontAlgn="base" latinLnBrk="0" hangingPunct="0">
              <a:lnSpc>
                <a:spcPct val="100000"/>
              </a:lnSpc>
              <a:spcBef>
                <a:spcPts val="1200"/>
              </a:spcBef>
              <a:spcAft>
                <a:spcPct val="0"/>
              </a:spcAft>
              <a:buClr>
                <a:srgbClr val="97233F"/>
              </a:buClr>
              <a:buSzTx/>
              <a:buFont typeface="Arial" pitchFamily="34" charset="0"/>
              <a:buNone/>
              <a:tabLst/>
              <a:defRPr/>
            </a:pPr>
            <a:endParaRPr kumimoji="0" lang="en-US" sz="11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Oval 3" descr="This is a dark green oval symbol representing the number of objectives that have met the target for Educational and Community-Based Programs topic area." title="Target met Symbol for Educational and Community-Based Programs"/>
          <p:cNvSpPr/>
          <p:nvPr/>
        </p:nvSpPr>
        <p:spPr bwMode="auto">
          <a:xfrm>
            <a:off x="1676822" y="2178331"/>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Oval 6" descr="This is a yellow oval symbol representing the objectives that have little or no detectable change in the Educational and Community-Based Programs topic area." title="Little of no detectable change legend symbol for Educational and Community-Based Programs"/>
          <p:cNvSpPr/>
          <p:nvPr/>
        </p:nvSpPr>
        <p:spPr bwMode="auto">
          <a:xfrm>
            <a:off x="1676822" y="2449524"/>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Oval 10" descr="This is a dark green oval symbol representing the number of objectives that met the target in the Health Communication and Health IT topic area.&#10;" title="Target Met Legend Symbol for Health Communication and Health IT"/>
          <p:cNvSpPr/>
          <p:nvPr/>
        </p:nvSpPr>
        <p:spPr bwMode="auto">
          <a:xfrm>
            <a:off x="1676822" y="4322244"/>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Oval 11" descr="This is a light green oval symbol representing the number of objectives that are improving in the Health Communication and Health IT topic area." title="Health Communication and Health IT legend symbol"/>
          <p:cNvSpPr/>
          <p:nvPr/>
        </p:nvSpPr>
        <p:spPr bwMode="auto">
          <a:xfrm>
            <a:off x="1676822" y="4579092"/>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Oval 12" descr="This is a yellow oval symbol representing the number of objective that have little or no detectable change in the Health Communication and Health IT topic area." title="Little or no detectable change legend symbol"/>
          <p:cNvSpPr/>
          <p:nvPr/>
        </p:nvSpPr>
        <p:spPr bwMode="auto">
          <a:xfrm>
            <a:off x="1676822" y="4855644"/>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 name="Oval 14" descr="This is a gray oval symbol representing the number of baseline data only objectives in the Health Communication and Health IT topic area." title="Baseline data only legend symbol"/>
          <p:cNvSpPr/>
          <p:nvPr/>
        </p:nvSpPr>
        <p:spPr bwMode="auto">
          <a:xfrm>
            <a:off x="1676822" y="5123228"/>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 name="Oval 19" descr="This is a red oval symbol representing the number of objectives that are getting worse in the Health Communication and Health IT topic area." title="Getting worse legend symbol"/>
          <p:cNvSpPr/>
          <p:nvPr/>
        </p:nvSpPr>
        <p:spPr bwMode="auto">
          <a:xfrm>
            <a:off x="1676822" y="3070121"/>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graphicFrame>
        <p:nvGraphicFramePr>
          <p:cNvPr id="21" name="Table 20" descr="This table defines the colored oval shaped symbols for the Educational and Community-Based Programs topic area." title="Measurable  Educational and Community-Based Program Objectives"/>
          <p:cNvGraphicFramePr>
            <a:graphicFrameLocks noGrp="1"/>
          </p:cNvGraphicFramePr>
          <p:nvPr>
            <p:extLst/>
          </p:nvPr>
        </p:nvGraphicFramePr>
        <p:xfrm>
          <a:off x="1992390" y="4295817"/>
          <a:ext cx="4759038" cy="1371600"/>
        </p:xfrm>
        <a:graphic>
          <a:graphicData uri="http://schemas.openxmlformats.org/drawingml/2006/table">
            <a:tbl>
              <a:tblPr firstRow="1" bandRow="1">
                <a:tableStyleId>{5C22544A-7EE6-4342-B048-85BDC9FD1C3A}</a:tableStyleId>
              </a:tblPr>
              <a:tblGrid>
                <a:gridCol w="512511">
                  <a:extLst>
                    <a:ext uri="{9D8B030D-6E8A-4147-A177-3AD203B41FA5}">
                      <a16:colId xmlns:a16="http://schemas.microsoft.com/office/drawing/2014/main" val="20000"/>
                    </a:ext>
                  </a:extLst>
                </a:gridCol>
                <a:gridCol w="4246527">
                  <a:extLst>
                    <a:ext uri="{9D8B030D-6E8A-4147-A177-3AD203B41FA5}">
                      <a16:colId xmlns:a16="http://schemas.microsoft.com/office/drawing/2014/main" val="20001"/>
                    </a:ext>
                  </a:extLst>
                </a:gridCol>
              </a:tblGrid>
              <a:tr h="220381">
                <a:tc>
                  <a:txBody>
                    <a:bodyPr/>
                    <a:lstStyle/>
                    <a:p>
                      <a:pPr algn="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6</a:t>
                      </a:r>
                    </a:p>
                    <a:p>
                      <a:pPr algn="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1</a:t>
                      </a:r>
                      <a:endPar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Target met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Improving</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20381">
                <a:tc>
                  <a:txBody>
                    <a:bodyPr/>
                    <a:lstStyle/>
                    <a:p>
                      <a:pPr algn="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6</a:t>
                      </a:r>
                    </a:p>
                    <a:p>
                      <a:pPr algn="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1</a:t>
                      </a: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Little or no detectable change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Baseline data only</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2" name="Table 21" descr="This table displays information for the 27 measurable hearing and other sensory or communication disorders objectives and the definitions for each category: there are 7 objectives categorized under Target met; 3 objectives categorized under Improving; 9 objectives categorized under Little/No change; 2 objectives categorized under Getting worse; and 6 objectives categorized under Baseline only&#10;"/>
          <p:cNvGraphicFramePr>
            <a:graphicFrameLocks noGrp="1"/>
          </p:cNvGraphicFramePr>
          <p:nvPr>
            <p:extLst/>
          </p:nvPr>
        </p:nvGraphicFramePr>
        <p:xfrm>
          <a:off x="1940694" y="2142087"/>
          <a:ext cx="4953000" cy="1550236"/>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270914">
                <a:tc>
                  <a:txBody>
                    <a:bodyPr/>
                    <a:lstStyle/>
                    <a:p>
                      <a:pPr algn="r">
                        <a:spcAft>
                          <a:spcPts val="0"/>
                        </a:spcAft>
                      </a:pP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7</a:t>
                      </a:r>
                      <a:endParaRPr lang="en-US" sz="1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Target met</a:t>
                      </a:r>
                    </a:p>
                  </a:txBody>
                  <a:tcPr marT="0" marB="0">
                    <a:noFill/>
                  </a:tcPr>
                </a:tc>
                <a:extLst>
                  <a:ext uri="{0D108BD9-81ED-4DB2-BD59-A6C34878D82A}">
                    <a16:rowId xmlns:a16="http://schemas.microsoft.com/office/drawing/2014/main" val="10000"/>
                  </a:ext>
                </a:extLst>
              </a:tr>
              <a:tr h="318979">
                <a:tc>
                  <a:txBody>
                    <a:bodyPr/>
                    <a:lstStyle/>
                    <a:p>
                      <a:pPr algn="r">
                        <a:spcAft>
                          <a:spcPts val="0"/>
                        </a:spcAft>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3</a:t>
                      </a:r>
                      <a:endPar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Verdana" panose="020B0604030504040204" pitchFamily="34" charset="0"/>
                          <a:ea typeface="Verdana" panose="020B0604030504040204" pitchFamily="34" charset="0"/>
                          <a:cs typeface="Verdana" panose="020B0604030504040204" pitchFamily="34" charset="0"/>
                        </a:rPr>
                        <a:t>Improving</a:t>
                      </a:r>
                    </a:p>
                  </a:txBody>
                  <a:tcPr marT="0" marB="0">
                    <a:noFill/>
                  </a:tcPr>
                </a:tc>
                <a:extLst>
                  <a:ext uri="{0D108BD9-81ED-4DB2-BD59-A6C34878D82A}">
                    <a16:rowId xmlns:a16="http://schemas.microsoft.com/office/drawing/2014/main" val="10001"/>
                  </a:ext>
                </a:extLst>
              </a:tr>
              <a:tr h="318979">
                <a:tc>
                  <a:txBody>
                    <a:bodyPr/>
                    <a:lstStyle/>
                    <a:p>
                      <a:pPr algn="r">
                        <a:spcAft>
                          <a:spcPts val="0"/>
                        </a:spcAft>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9</a:t>
                      </a:r>
                      <a:endPar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Verdana" panose="020B0604030504040204" pitchFamily="34" charset="0"/>
                          <a:ea typeface="Verdana" panose="020B0604030504040204" pitchFamily="34" charset="0"/>
                          <a:cs typeface="Verdana" panose="020B0604030504040204" pitchFamily="34" charset="0"/>
                        </a:rPr>
                        <a:t>Little or no detectable change</a:t>
                      </a:r>
                    </a:p>
                  </a:txBody>
                  <a:tcPr marT="0" marB="0">
                    <a:noFill/>
                  </a:tcPr>
                </a:tc>
                <a:extLst>
                  <a:ext uri="{0D108BD9-81ED-4DB2-BD59-A6C34878D82A}">
                    <a16:rowId xmlns:a16="http://schemas.microsoft.com/office/drawing/2014/main" val="10002"/>
                  </a:ext>
                </a:extLst>
              </a:tr>
              <a:tr h="318979">
                <a:tc>
                  <a:txBody>
                    <a:bodyPr/>
                    <a:lstStyle/>
                    <a:p>
                      <a:pPr algn="r">
                        <a:spcAft>
                          <a:spcPts val="0"/>
                        </a:spcAft>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2</a:t>
                      </a:r>
                      <a:endPar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T="0" marB="0">
                    <a:noFill/>
                  </a:tcPr>
                </a:tc>
                <a:tc>
                  <a:txBody>
                    <a:bodyPr/>
                    <a:lstStyle/>
                    <a:p>
                      <a:pPr>
                        <a:spcAft>
                          <a:spcPts val="0"/>
                        </a:spcAft>
                      </a:pPr>
                      <a:r>
                        <a:rPr lang="en-US" sz="1800" dirty="0" smtClean="0">
                          <a:latin typeface="Verdana" panose="020B0604030504040204" pitchFamily="34" charset="0"/>
                          <a:ea typeface="Verdana" panose="020B0604030504040204" pitchFamily="34" charset="0"/>
                          <a:cs typeface="Verdana" panose="020B0604030504040204" pitchFamily="34" charset="0"/>
                        </a:rPr>
                        <a:t>Getting worse</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marT="0" marB="0">
                    <a:noFill/>
                  </a:tcPr>
                </a:tc>
                <a:extLst>
                  <a:ext uri="{0D108BD9-81ED-4DB2-BD59-A6C34878D82A}">
                    <a16:rowId xmlns:a16="http://schemas.microsoft.com/office/drawing/2014/main" val="10003"/>
                  </a:ext>
                </a:extLst>
              </a:tr>
              <a:tr h="318979">
                <a:tc>
                  <a:txBody>
                    <a:bodyPr/>
                    <a:lstStyle/>
                    <a:p>
                      <a:pPr algn="r">
                        <a:spcAft>
                          <a:spcPts val="0"/>
                        </a:spcAft>
                      </a:pPr>
                      <a:r>
                        <a:rPr lang="en-US" sz="18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6</a:t>
                      </a:r>
                      <a:endPar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T="0" marB="0">
                    <a:noFill/>
                  </a:tcPr>
                </a:tc>
                <a:tc>
                  <a:txBody>
                    <a:bodyPr/>
                    <a:lstStyle/>
                    <a:p>
                      <a:pPr>
                        <a:spcAft>
                          <a:spcPts val="0"/>
                        </a:spcAft>
                      </a:pPr>
                      <a:r>
                        <a:rPr lang="en-US" sz="1800" dirty="0" smtClean="0">
                          <a:latin typeface="Verdana" panose="020B0604030504040204" pitchFamily="34" charset="0"/>
                          <a:ea typeface="Verdana" panose="020B0604030504040204" pitchFamily="34" charset="0"/>
                          <a:cs typeface="Verdana" panose="020B0604030504040204" pitchFamily="34" charset="0"/>
                        </a:rPr>
                        <a:t>Baseline data only</a:t>
                      </a:r>
                      <a:endParaRPr lang="en-US" sz="1800" dirty="0">
                        <a:latin typeface="Verdana" panose="020B0604030504040204" pitchFamily="34" charset="0"/>
                        <a:ea typeface="Verdana" panose="020B0604030504040204" pitchFamily="34" charset="0"/>
                        <a:cs typeface="Verdana" panose="020B0604030504040204" pitchFamily="34" charset="0"/>
                      </a:endParaRPr>
                    </a:p>
                  </a:txBody>
                  <a:tcPr marT="0" marB="0">
                    <a:noFill/>
                  </a:tcPr>
                </a:tc>
                <a:extLst>
                  <a:ext uri="{0D108BD9-81ED-4DB2-BD59-A6C34878D82A}">
                    <a16:rowId xmlns:a16="http://schemas.microsoft.com/office/drawing/2014/main" val="10004"/>
                  </a:ext>
                </a:extLst>
              </a:tr>
            </a:tbl>
          </a:graphicData>
        </a:graphic>
      </p:graphicFrame>
      <p:sp>
        <p:nvSpPr>
          <p:cNvPr id="23" name="Oval 22" descr="This is a yellow oval symbol representing the objectives that have little or no detectable change in the Educational and Community-Based Programs topic area." title="Little of no detectable change legend symbol for Educational and Community-Based Programs"/>
          <p:cNvSpPr/>
          <p:nvPr/>
        </p:nvSpPr>
        <p:spPr bwMode="auto">
          <a:xfrm>
            <a:off x="1667175" y="2763968"/>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 name="Oval 23" descr="This is a gray oval symbol representing the number of baseline data only objectives in the Health Communication and Health IT topic area." title="Baseline data only legend symbol"/>
          <p:cNvSpPr/>
          <p:nvPr/>
        </p:nvSpPr>
        <p:spPr bwMode="auto">
          <a:xfrm>
            <a:off x="1667172" y="3354547"/>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0"/>
          </p:nvPr>
        </p:nvSpPr>
        <p:spPr>
          <a:xfrm>
            <a:off x="8690986" y="6437630"/>
            <a:ext cx="39332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A23EA7-F48C-4655-B577-748D5269280C}"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06515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518417" y="1572768"/>
            <a:ext cx="8274892" cy="4777232"/>
          </a:xfrm>
        </p:spPr>
        <p:txBody>
          <a:bodyPr>
            <a:normAutofit lnSpcReduction="10000"/>
          </a:bodyPr>
          <a:lstStyle/>
          <a:p>
            <a:pPr marL="347472" indent="-347472">
              <a:spcAft>
                <a:spcPts val="1800"/>
              </a:spcAft>
              <a:buSzPct val="150000"/>
              <a:buFont typeface="Wingdings" panose="05000000000000000000" pitchFamily="2" charset="2"/>
              <a:buChar char="§"/>
            </a:pPr>
            <a:r>
              <a:rPr lang="en-US" sz="2100" dirty="0" smtClean="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r>
              <a:rPr lang="en-US" sz="2100" dirty="0"/>
              <a:t>Hearing and Other Sensory or Communication Disorders </a:t>
            </a:r>
            <a:endParaRPr lang="en-US" sz="2100" dirty="0" smtClean="0"/>
          </a:p>
          <a:p>
            <a:pPr marL="861822" lvl="1" indent="-347472">
              <a:spcAft>
                <a:spcPts val="1800"/>
              </a:spcAft>
              <a:buSzPct val="150000"/>
              <a:buFont typeface="Wingdings" panose="05000000000000000000" pitchFamily="2" charset="2"/>
              <a:buChar char="§"/>
            </a:pPr>
            <a:r>
              <a:rPr lang="en-US" sz="1900" dirty="0" smtClean="0">
                <a:latin typeface="Verdana" panose="020B0604030504040204" pitchFamily="34" charset="0"/>
                <a:ea typeface="Verdana" panose="020B0604030504040204" pitchFamily="34" charset="0"/>
                <a:cs typeface="Verdana" panose="020B0604030504040204" pitchFamily="34" charset="0"/>
              </a:rPr>
              <a:t>Newborn screening, evaluation, and intervention services</a:t>
            </a:r>
          </a:p>
          <a:p>
            <a:pPr marL="861822" lvl="1" indent="-347472">
              <a:spcAft>
                <a:spcPts val="1800"/>
              </a:spcAft>
              <a:buSzPct val="150000"/>
              <a:buFont typeface="Wingdings" panose="05000000000000000000" pitchFamily="2" charset="2"/>
              <a:buChar char="§"/>
            </a:pPr>
            <a:r>
              <a:rPr lang="en-US" sz="1900" dirty="0" smtClean="0">
                <a:latin typeface="Verdana" panose="020B0604030504040204" pitchFamily="34" charset="0"/>
                <a:ea typeface="Verdana" panose="020B0604030504040204" pitchFamily="34" charset="0"/>
                <a:cs typeface="Verdana" panose="020B0604030504040204" pitchFamily="34" charset="0"/>
              </a:rPr>
              <a:t>Noise-induced hearing loss</a:t>
            </a:r>
          </a:p>
          <a:p>
            <a:pPr marL="861822" lvl="1" indent="-347472">
              <a:spcAft>
                <a:spcPts val="1800"/>
              </a:spcAft>
              <a:buSzPct val="150000"/>
              <a:buFont typeface="Wingdings" panose="05000000000000000000" pitchFamily="2" charset="2"/>
              <a:buChar char="§"/>
            </a:pPr>
            <a:r>
              <a:rPr lang="en-US" sz="1900" dirty="0" smtClean="0">
                <a:latin typeface="Verdana" panose="020B0604030504040204" pitchFamily="34" charset="0"/>
                <a:ea typeface="Verdana" panose="020B0604030504040204" pitchFamily="34" charset="0"/>
                <a:cs typeface="Verdana" panose="020B0604030504040204" pitchFamily="34" charset="0"/>
              </a:rPr>
              <a:t>Referral to audiologist or otolaryngologist due to tinnitus</a:t>
            </a:r>
          </a:p>
          <a:p>
            <a:pPr marL="861822" lvl="1" indent="-347472">
              <a:spcAft>
                <a:spcPts val="1800"/>
              </a:spcAft>
              <a:buSzPct val="150000"/>
              <a:buFont typeface="Wingdings" panose="05000000000000000000" pitchFamily="2" charset="2"/>
              <a:buChar char="§"/>
            </a:pPr>
            <a:r>
              <a:rPr lang="en-US" sz="1900" dirty="0" smtClean="0">
                <a:latin typeface="Verdana" panose="020B0604030504040204" pitchFamily="34" charset="0"/>
                <a:ea typeface="Verdana" panose="020B0604030504040204" pitchFamily="34" charset="0"/>
                <a:cs typeface="Verdana" panose="020B0604030504040204" pitchFamily="34" charset="0"/>
              </a:rPr>
              <a:t>Falls caused by dizziness or imbalance </a:t>
            </a:r>
          </a:p>
          <a:p>
            <a:pPr marL="861822" lvl="1" indent="-347472">
              <a:spcAft>
                <a:spcPts val="1800"/>
              </a:spcAft>
              <a:buSzPct val="150000"/>
              <a:buFont typeface="Wingdings" panose="05000000000000000000" pitchFamily="2" charset="2"/>
              <a:buChar char="§"/>
            </a:pPr>
            <a:r>
              <a:rPr lang="en-US" sz="1900" dirty="0" smtClean="0"/>
              <a:t>Visits to healthcare providers by adults with chemosensory disorders </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sz="2100" dirty="0" smtClean="0">
                <a:latin typeface="Verdana" panose="020B0604030504040204" pitchFamily="34" charset="0"/>
                <a:ea typeface="Verdana" panose="020B0604030504040204" pitchFamily="34" charset="0"/>
                <a:cs typeface="Verdana" panose="020B0604030504040204" pitchFamily="34" charset="0"/>
              </a:rPr>
              <a:t>Vision</a:t>
            </a:r>
          </a:p>
          <a:p>
            <a:endParaRPr lang="en-US" dirty="0"/>
          </a:p>
        </p:txBody>
      </p:sp>
      <p:sp>
        <p:nvSpPr>
          <p:cNvPr id="12" name="Title 3"/>
          <p:cNvSpPr>
            <a:spLocks noGrp="1"/>
          </p:cNvSpPr>
          <p:nvPr>
            <p:ph type="title"/>
          </p:nvPr>
        </p:nvSpPr>
        <p:spPr>
          <a:xfrm>
            <a:off x="575576" y="131762"/>
            <a:ext cx="6898199" cy="797628"/>
          </a:xfrm>
        </p:spPr>
        <p:txBody>
          <a:bodyPr/>
          <a:lstStyle/>
          <a:p>
            <a:pPr algn="ctr"/>
            <a:r>
              <a:rPr lang="en-US" sz="3200" dirty="0" smtClean="0"/>
              <a:t>Presentation Overview</a:t>
            </a:r>
            <a:endParaRPr lang="en-US" sz="3200" dirty="0"/>
          </a:p>
        </p:txBody>
      </p:sp>
      <p:sp>
        <p:nvSpPr>
          <p:cNvPr id="7" name="Rectangle 6" descr="Upcoming sections of the data presentation&#10;"/>
          <p:cNvSpPr/>
          <p:nvPr/>
        </p:nvSpPr>
        <p:spPr>
          <a:xfrm>
            <a:off x="395269" y="14041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descr="Upcoming sections of the data presentation&#10;"/>
          <p:cNvSpPr/>
          <p:nvPr/>
        </p:nvSpPr>
        <p:spPr>
          <a:xfrm>
            <a:off x="367075" y="5467955"/>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8"/>
          </p:nvPr>
        </p:nvSpPr>
        <p:spPr>
          <a:xfrm>
            <a:off x="8324684" y="6337855"/>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prstClr val="white">
                    <a:lumMod val="65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lumMod val="65000"/>
                </a:prstClr>
              </a:solidFill>
              <a:effectLst/>
              <a:uLnTx/>
              <a:uFillTx/>
              <a:latin typeface="Verdana"/>
              <a:ea typeface="+mn-ea"/>
              <a:cs typeface="Verdana"/>
            </a:endParaRPr>
          </a:p>
        </p:txBody>
      </p:sp>
    </p:spTree>
    <p:extLst>
      <p:ext uri="{BB962C8B-B14F-4D97-AF65-F5344CB8AC3E}">
        <p14:creationId xmlns:p14="http://schemas.microsoft.com/office/powerpoint/2010/main" val="1479093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Content Placeholder 3" descr="This figure is a line chart showing trends in coronary heart disease deaths between 1999 and 2007 for the total population, as well as by five population subgroups (American Indian or Alaska Native, Asian or Pacific Islander, Hispanic, non-Hispanic black, and non-Hispanic white). &#10;&#10;Deaths from coronary heart disease (tracked with Healthy People 2010 objective 12-1) declined 35.4% between 1999 and 2007, from 195 to 126 deaths per 100,000 population (age adjusted), exceeding the Healthy People 2010 target of 156 deaths per 100,000. This decline is reflected among all population subgroups. However, although all population groups exceeded the 2010 target in 2007, disparities persisted. The Asian or Pacific Islander population remained with the lowest rate of coronary heart disease deaths, 71 per 100,000 (age adjusted) in 2007, whereas the non-Hispanic black population remained with the highest rate, 153 per 100,000 (age adjusted), over twice the rate for the Asian or Pacific Islander population."/>
          <p:cNvGraphicFramePr>
            <a:graphicFrameLocks/>
          </p:cNvGraphicFramePr>
          <p:nvPr>
            <p:extLst/>
          </p:nvPr>
        </p:nvGraphicFramePr>
        <p:xfrm>
          <a:off x="266700" y="1225739"/>
          <a:ext cx="8305800" cy="46958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a:spLocks noGrp="1"/>
          </p:cNvSpPr>
          <p:nvPr>
            <p:ph type="title"/>
          </p:nvPr>
        </p:nvSpPr>
        <p:spPr>
          <a:xfrm>
            <a:off x="91519" y="90160"/>
            <a:ext cx="7327853" cy="609600"/>
          </a:xfrm>
        </p:spPr>
        <p:txBody>
          <a:bodyPr>
            <a:noAutofit/>
          </a:bodyPr>
          <a:lstStyle/>
          <a:p>
            <a:r>
              <a:rPr lang="en-US" alt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Newborn </a:t>
            </a:r>
            <a: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Hearing Screening</a:t>
            </a:r>
            <a:r>
              <a:rPr lang="en-US" alt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Evaluation, </a:t>
            </a:r>
            <a:r>
              <a:rPr lang="en-US" alt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Intervention Services</a:t>
            </a:r>
            <a:endPar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81500" y="1172212"/>
            <a:ext cx="3505200" cy="338554"/>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 Placeholder 4"/>
          <p:cNvSpPr>
            <a:spLocks noGrp="1"/>
          </p:cNvSpPr>
          <p:nvPr>
            <p:ph type="body" sz="quarter" idx="13"/>
          </p:nvPr>
        </p:nvSpPr>
        <p:spPr>
          <a:xfrm>
            <a:off x="0" y="5946978"/>
            <a:ext cx="7257327" cy="813344"/>
          </a:xfrm>
        </p:spPr>
        <p:txBody>
          <a:bodyPr/>
          <a:lstStyle/>
          <a:p>
            <a:pPr marL="0" lvl="1" indent="-342900">
              <a:spcBef>
                <a:spcPts val="0"/>
              </a:spcBef>
            </a:pPr>
            <a:r>
              <a:rPr lang="en-US" sz="1000" dirty="0" smtClean="0">
                <a:latin typeface="Verdana" panose="020B0604030504040204" pitchFamily="34" charset="0"/>
                <a:ea typeface="Verdana" panose="020B0604030504040204" pitchFamily="34" charset="0"/>
                <a:cs typeface="Verdana" panose="020B0604030504040204" pitchFamily="34" charset="0"/>
              </a:rPr>
              <a:t>NOTES: 2007*= HP2020 baseline. Hearing screening data are for </a:t>
            </a:r>
            <a:r>
              <a:rPr lang="en-US" sz="1000" dirty="0">
                <a:latin typeface="Verdana" panose="020B0604030504040204" pitchFamily="34" charset="0"/>
                <a:ea typeface="Verdana" panose="020B0604030504040204" pitchFamily="34" charset="0"/>
                <a:cs typeface="Verdana" panose="020B0604030504040204" pitchFamily="34" charset="0"/>
              </a:rPr>
              <a:t>newborns aged 1 month </a:t>
            </a:r>
            <a:r>
              <a:rPr lang="en-US" sz="1000" dirty="0" smtClean="0">
                <a:latin typeface="Verdana" panose="020B0604030504040204" pitchFamily="34" charset="0"/>
                <a:ea typeface="Verdana" panose="020B0604030504040204" pitchFamily="34" charset="0"/>
                <a:cs typeface="Verdana" panose="020B0604030504040204" pitchFamily="34" charset="0"/>
              </a:rPr>
              <a:t>and under who had </a:t>
            </a:r>
            <a:r>
              <a:rPr lang="en-US" sz="1000" dirty="0">
                <a:latin typeface="Verdana" panose="020B0604030504040204" pitchFamily="34" charset="0"/>
                <a:ea typeface="Verdana" panose="020B0604030504040204" pitchFamily="34" charset="0"/>
                <a:cs typeface="Verdana" panose="020B0604030504040204" pitchFamily="34" charset="0"/>
              </a:rPr>
              <a:t>screening for hearing </a:t>
            </a:r>
            <a:r>
              <a:rPr lang="en-US" sz="1000" dirty="0" smtClean="0">
                <a:latin typeface="Verdana" panose="020B0604030504040204" pitchFamily="34" charset="0"/>
                <a:ea typeface="Verdana" panose="020B0604030504040204" pitchFamily="34" charset="0"/>
                <a:cs typeface="Verdana" panose="020B0604030504040204" pitchFamily="34" charset="0"/>
              </a:rPr>
              <a:t>loss; </a:t>
            </a:r>
            <a:r>
              <a:rPr lang="en-US" sz="1000" dirty="0" err="1">
                <a:latin typeface="Verdana" panose="020B0604030504040204" pitchFamily="34" charset="0"/>
                <a:ea typeface="Verdana" panose="020B0604030504040204" pitchFamily="34" charset="0"/>
                <a:cs typeface="Verdana" panose="020B0604030504040204" pitchFamily="34" charset="0"/>
              </a:rPr>
              <a:t>a</a:t>
            </a:r>
            <a:r>
              <a:rPr lang="en-US" sz="1000" dirty="0" err="1" smtClean="0">
                <a:latin typeface="Verdana" panose="020B0604030504040204" pitchFamily="34" charset="0"/>
                <a:ea typeface="Verdana" panose="020B0604030504040204" pitchFamily="34" charset="0"/>
                <a:cs typeface="Verdana" panose="020B0604030504040204" pitchFamily="34" charset="0"/>
              </a:rPr>
              <a:t>udiologic</a:t>
            </a:r>
            <a:r>
              <a:rPr lang="en-US" sz="1000" dirty="0" smtClean="0">
                <a:latin typeface="Verdana" panose="020B0604030504040204" pitchFamily="34" charset="0"/>
                <a:ea typeface="Verdana" panose="020B0604030504040204" pitchFamily="34" charset="0"/>
                <a:cs typeface="Verdana" panose="020B0604030504040204" pitchFamily="34" charset="0"/>
              </a:rPr>
              <a:t> evaluation data are for </a:t>
            </a:r>
            <a:r>
              <a:rPr lang="en-US" sz="1000" dirty="0">
                <a:latin typeface="Verdana" panose="020B0604030504040204" pitchFamily="34" charset="0"/>
                <a:ea typeface="Verdana" panose="020B0604030504040204" pitchFamily="34" charset="0"/>
                <a:cs typeface="Verdana" panose="020B0604030504040204" pitchFamily="34" charset="0"/>
              </a:rPr>
              <a:t>infants aged 3 months and under who did not pass the hearing screening </a:t>
            </a:r>
            <a:r>
              <a:rPr lang="en-US" sz="1000" dirty="0" smtClean="0">
                <a:latin typeface="Verdana" panose="020B0604030504040204" pitchFamily="34" charset="0"/>
                <a:ea typeface="Verdana" panose="020B0604030504040204" pitchFamily="34" charset="0"/>
                <a:cs typeface="Verdana" panose="020B0604030504040204" pitchFamily="34" charset="0"/>
              </a:rPr>
              <a:t>and received </a:t>
            </a:r>
            <a:r>
              <a:rPr lang="en-US" sz="1000" dirty="0" err="1">
                <a:latin typeface="Verdana" panose="020B0604030504040204" pitchFamily="34" charset="0"/>
                <a:ea typeface="Verdana" panose="020B0604030504040204" pitchFamily="34" charset="0"/>
                <a:cs typeface="Verdana" panose="020B0604030504040204" pitchFamily="34" charset="0"/>
              </a:rPr>
              <a:t>audiologic</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smtClean="0">
                <a:latin typeface="Verdana" panose="020B0604030504040204" pitchFamily="34" charset="0"/>
                <a:ea typeface="Verdana" panose="020B0604030504040204" pitchFamily="34" charset="0"/>
                <a:cs typeface="Verdana" panose="020B0604030504040204" pitchFamily="34" charset="0"/>
              </a:rPr>
              <a:t>evaluation; intervention services data – for </a:t>
            </a:r>
            <a:r>
              <a:rPr lang="en-US" sz="1000" dirty="0">
                <a:latin typeface="Verdana" panose="020B0604030504040204" pitchFamily="34" charset="0"/>
                <a:ea typeface="Verdana" panose="020B0604030504040204" pitchFamily="34" charset="0"/>
                <a:cs typeface="Verdana" panose="020B0604030504040204" pitchFamily="34" charset="0"/>
              </a:rPr>
              <a:t>infants aged </a:t>
            </a:r>
            <a:r>
              <a:rPr lang="en-US" sz="1000" dirty="0" smtClean="0">
                <a:latin typeface="Verdana" panose="020B0604030504040204" pitchFamily="34" charset="0"/>
                <a:ea typeface="Verdana" panose="020B0604030504040204" pitchFamily="34" charset="0"/>
                <a:cs typeface="Verdana" panose="020B0604030504040204" pitchFamily="34" charset="0"/>
              </a:rPr>
              <a:t>6 </a:t>
            </a:r>
            <a:r>
              <a:rPr lang="en-US" sz="1000" dirty="0">
                <a:latin typeface="Verdana" panose="020B0604030504040204" pitchFamily="34" charset="0"/>
                <a:ea typeface="Verdana" panose="020B0604030504040204" pitchFamily="34" charset="0"/>
                <a:cs typeface="Verdana" panose="020B0604030504040204" pitchFamily="34" charset="0"/>
              </a:rPr>
              <a:t>months and under with confirmed hearing </a:t>
            </a:r>
            <a:r>
              <a:rPr lang="en-US" sz="1000" dirty="0" smtClean="0">
                <a:latin typeface="Verdana" panose="020B0604030504040204" pitchFamily="34" charset="0"/>
                <a:ea typeface="Verdana" panose="020B0604030504040204" pitchFamily="34" charset="0"/>
                <a:cs typeface="Verdana" panose="020B0604030504040204" pitchFamily="34" charset="0"/>
              </a:rPr>
              <a:t>loss </a:t>
            </a:r>
            <a:r>
              <a:rPr lang="en-US" sz="1000" dirty="0">
                <a:latin typeface="Verdana" panose="020B0604030504040204" pitchFamily="34" charset="0"/>
                <a:ea typeface="Verdana" panose="020B0604030504040204" pitchFamily="34" charset="0"/>
                <a:cs typeface="Verdana" panose="020B0604030504040204" pitchFamily="34" charset="0"/>
              </a:rPr>
              <a:t>enrolled for intervention </a:t>
            </a:r>
            <a:r>
              <a:rPr lang="en-US" sz="1000" dirty="0" smtClean="0">
                <a:latin typeface="Verdana" panose="020B0604030504040204" pitchFamily="34" charset="0"/>
                <a:ea typeface="Verdana" panose="020B0604030504040204" pitchFamily="34" charset="0"/>
                <a:cs typeface="Verdana" panose="020B0604030504040204" pitchFamily="34" charset="0"/>
              </a:rPr>
              <a:t>services. </a:t>
            </a:r>
          </a:p>
          <a:p>
            <a:r>
              <a:rPr lang="en-US" sz="1000" dirty="0" smtClean="0">
                <a:latin typeface="Verdana" panose="020B0604030504040204" pitchFamily="34" charset="0"/>
                <a:ea typeface="Verdana" panose="020B0604030504040204" pitchFamily="34" charset="0"/>
                <a:cs typeface="Verdana" panose="020B0604030504040204" pitchFamily="34" charset="0"/>
              </a:rPr>
              <a:t>SOURCE: </a:t>
            </a:r>
            <a:r>
              <a:rPr lang="en-US" sz="1000" dirty="0">
                <a:latin typeface="Verdana" panose="020B0604030504040204" pitchFamily="34" charset="0"/>
                <a:ea typeface="Verdana" panose="020B0604030504040204" pitchFamily="34" charset="0"/>
                <a:cs typeface="Verdana" panose="020B0604030504040204" pitchFamily="34" charset="0"/>
              </a:rPr>
              <a:t>State-based Early Hearing Detection and Intervention Program Network (EHDI), CDC/NCBDDD</a:t>
            </a:r>
            <a:r>
              <a:rPr lang="en-US" sz="10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
        <p:nvSpPr>
          <p:cNvPr id="19" name="TextBox 18"/>
          <p:cNvSpPr txBox="1"/>
          <p:nvPr/>
        </p:nvSpPr>
        <p:spPr>
          <a:xfrm>
            <a:off x="1507129" y="1603099"/>
            <a:ext cx="2194560" cy="3657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6A002D"/>
                </a:solidFill>
                <a:effectLst/>
                <a:uLnTx/>
                <a:uFillTx/>
                <a:latin typeface="Tahoma" pitchFamily="34" charset="0"/>
                <a:ea typeface="Tahoma" pitchFamily="34" charset="0"/>
                <a:cs typeface="Tahoma" pitchFamily="34" charset="0"/>
              </a:rPr>
              <a:t>Hearing screening </a:t>
            </a:r>
            <a:endParaRPr kumimoji="0" lang="en-US" sz="1600" b="1" i="0" u="none" strike="noStrike" kern="1200" cap="none" spc="0" normalizeH="0" baseline="0" noProof="0" dirty="0">
              <a:ln>
                <a:noFill/>
              </a:ln>
              <a:solidFill>
                <a:srgbClr val="6A002D"/>
              </a:solidFill>
              <a:effectLst/>
              <a:uLnTx/>
              <a:uFillTx/>
              <a:latin typeface="Tahoma" pitchFamily="34" charset="0"/>
              <a:ea typeface="Tahoma" pitchFamily="34" charset="0"/>
              <a:cs typeface="Tahoma" pitchFamily="34" charset="0"/>
            </a:endParaRPr>
          </a:p>
        </p:txBody>
      </p:sp>
      <p:sp>
        <p:nvSpPr>
          <p:cNvPr id="20" name="TextBox 19"/>
          <p:cNvSpPr txBox="1"/>
          <p:nvPr/>
        </p:nvSpPr>
        <p:spPr>
          <a:xfrm>
            <a:off x="3073317" y="2392107"/>
            <a:ext cx="2560320" cy="3657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srgbClr val="DE6300"/>
                </a:solidFill>
                <a:effectLst/>
                <a:uLnTx/>
                <a:uFillTx/>
                <a:latin typeface="Tahoma" pitchFamily="34" charset="0"/>
                <a:ea typeface="Tahoma" pitchFamily="34" charset="0"/>
                <a:cs typeface="Tahoma" pitchFamily="34" charset="0"/>
              </a:rPr>
              <a:t>Audiologic</a:t>
            </a:r>
            <a:r>
              <a:rPr kumimoji="0" lang="en-US" sz="1600" b="1" i="0" u="none" strike="noStrike" kern="1200" cap="none" spc="0" normalizeH="0" baseline="0" noProof="0" dirty="0" smtClean="0">
                <a:ln>
                  <a:noFill/>
                </a:ln>
                <a:solidFill>
                  <a:srgbClr val="DE6300"/>
                </a:solidFill>
                <a:effectLst/>
                <a:uLnTx/>
                <a:uFillTx/>
                <a:latin typeface="Tahoma" pitchFamily="34" charset="0"/>
                <a:ea typeface="Tahoma" pitchFamily="34" charset="0"/>
                <a:cs typeface="Tahoma" pitchFamily="34" charset="0"/>
              </a:rPr>
              <a:t> evaluation</a:t>
            </a:r>
            <a:endParaRPr kumimoji="0" lang="en-US" sz="1600" b="1" i="0" u="none" strike="noStrike" kern="1200" cap="none" spc="0" normalizeH="0" baseline="0" noProof="0" dirty="0">
              <a:ln>
                <a:noFill/>
              </a:ln>
              <a:solidFill>
                <a:srgbClr val="DE6300"/>
              </a:solidFill>
              <a:effectLst/>
              <a:uLnTx/>
              <a:uFillTx/>
              <a:latin typeface="Tahoma" pitchFamily="34" charset="0"/>
              <a:ea typeface="Tahoma" pitchFamily="34" charset="0"/>
              <a:cs typeface="Tahoma" pitchFamily="34" charset="0"/>
            </a:endParaRPr>
          </a:p>
        </p:txBody>
      </p:sp>
      <p:sp>
        <p:nvSpPr>
          <p:cNvPr id="21" name="TextBox 20"/>
          <p:cNvSpPr txBox="1"/>
          <p:nvPr/>
        </p:nvSpPr>
        <p:spPr>
          <a:xfrm>
            <a:off x="4072275" y="3577532"/>
            <a:ext cx="2468880" cy="274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C00000"/>
                </a:solidFill>
                <a:effectLst/>
                <a:uLnTx/>
                <a:uFillTx/>
                <a:latin typeface="Tahoma" pitchFamily="34" charset="0"/>
                <a:ea typeface="Tahoma" pitchFamily="34" charset="0"/>
                <a:cs typeface="Tahoma" pitchFamily="34" charset="0"/>
              </a:rPr>
              <a:t>Intervention services</a:t>
            </a:r>
            <a:endParaRPr kumimoji="0" lang="en-US" sz="1600" b="1" i="0" u="none" strike="noStrike" kern="1200" cap="none" spc="0" normalizeH="0" baseline="0" noProof="0" dirty="0">
              <a:ln>
                <a:noFill/>
              </a:ln>
              <a:solidFill>
                <a:srgbClr val="C00000"/>
              </a:solidFill>
              <a:effectLst/>
              <a:uLnTx/>
              <a:uFillTx/>
              <a:latin typeface="Tahoma" pitchFamily="34" charset="0"/>
              <a:ea typeface="Tahoma" pitchFamily="34" charset="0"/>
              <a:cs typeface="Tahoma" pitchFamily="34" charset="0"/>
            </a:endParaRPr>
          </a:p>
        </p:txBody>
      </p:sp>
      <p:sp>
        <p:nvSpPr>
          <p:cNvPr id="17" name="TextBox 16"/>
          <p:cNvSpPr txBox="1"/>
          <p:nvPr/>
        </p:nvSpPr>
        <p:spPr>
          <a:xfrm>
            <a:off x="5885189" y="3066174"/>
            <a:ext cx="219456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2020 Target = 55.0%</a:t>
            </a:r>
            <a:endParaRPr kumimoji="0" lang="en-US" sz="13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TextBox 23"/>
          <p:cNvSpPr txBox="1"/>
          <p:nvPr/>
        </p:nvSpPr>
        <p:spPr>
          <a:xfrm>
            <a:off x="5907804" y="1601026"/>
            <a:ext cx="2209800"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6A002D"/>
                </a:solidFill>
                <a:effectLst/>
                <a:uLnTx/>
                <a:uFillTx/>
                <a:latin typeface="Verdana" panose="020B0604030504040204" pitchFamily="34" charset="0"/>
                <a:ea typeface="Verdana" panose="020B0604030504040204" pitchFamily="34" charset="0"/>
                <a:cs typeface="Verdana" panose="020B0604030504040204" pitchFamily="34" charset="0"/>
              </a:rPr>
              <a:t>2020 Target = 90.2%</a:t>
            </a:r>
            <a:endParaRPr kumimoji="0" lang="en-US" sz="1300" b="1" i="0" u="none" strike="noStrike" kern="1200" cap="none" spc="0" normalizeH="0" baseline="0" noProof="0" dirty="0">
              <a:ln>
                <a:noFill/>
              </a:ln>
              <a:solidFill>
                <a:srgbClr val="6A002D"/>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TextBox 24"/>
          <p:cNvSpPr txBox="1"/>
          <p:nvPr/>
        </p:nvSpPr>
        <p:spPr>
          <a:xfrm>
            <a:off x="5904223" y="2422200"/>
            <a:ext cx="2286000"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smtClean="0">
                <a:ln>
                  <a:noFill/>
                </a:ln>
                <a:solidFill>
                  <a:srgbClr val="DE6300"/>
                </a:solidFill>
                <a:effectLst/>
                <a:uLnTx/>
                <a:uFillTx/>
                <a:latin typeface="Verdana" panose="020B0604030504040204" pitchFamily="34" charset="0"/>
                <a:ea typeface="Verdana" panose="020B0604030504040204" pitchFamily="34" charset="0"/>
                <a:cs typeface="Verdana" panose="020B0604030504040204" pitchFamily="34" charset="0"/>
              </a:rPr>
              <a:t>2020 Target = 72.6%</a:t>
            </a:r>
            <a:endParaRPr kumimoji="0" lang="en-US" sz="1300" b="1" i="0" u="none" strike="noStrike" kern="1200" cap="none" spc="0" normalizeH="0" baseline="0" noProof="0" dirty="0">
              <a:ln>
                <a:noFill/>
              </a:ln>
              <a:solidFill>
                <a:srgbClr val="DE63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8"/>
          <p:cNvSpPr txBox="1">
            <a:spLocks/>
          </p:cNvSpPr>
          <p:nvPr/>
        </p:nvSpPr>
        <p:spPr>
          <a:xfrm>
            <a:off x="7088278" y="5984525"/>
            <a:ext cx="1952249" cy="73152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60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ENT-VSL-1.1 through 1.3</a:t>
            </a:r>
          </a:p>
          <a:p>
            <a:pPr marL="0" marR="0" lvl="0" indent="-342900" algn="ctr" defTabSz="914400" rtl="0" eaLnBrk="1" fontAlgn="auto" latinLnBrk="0" hangingPunct="1">
              <a:lnSpc>
                <a:spcPct val="100000"/>
              </a:lnSpc>
              <a:spcBef>
                <a:spcPts val="0"/>
              </a:spcBef>
              <a:spcAft>
                <a:spcPts val="60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desired </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959189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739831" y="6400791"/>
            <a:ext cx="1097280" cy="36576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ENT-VSL-8</a:t>
            </a:r>
          </a:p>
        </p:txBody>
      </p:sp>
      <p:graphicFrame>
        <p:nvGraphicFramePr>
          <p:cNvPr id="16" name="Chart Placeholder 15" descr="Noise-Induced Hearing Loss, Adults 20-69 Years, 2011-12"/>
          <p:cNvGraphicFramePr>
            <a:graphicFrameLocks noGrp="1"/>
          </p:cNvGraphicFramePr>
          <p:nvPr>
            <p:ph type="chart" sz="quarter" idx="4294967295"/>
            <p:extLst/>
          </p:nvPr>
        </p:nvGraphicFramePr>
        <p:xfrm>
          <a:off x="126078" y="1419862"/>
          <a:ext cx="8879416" cy="44843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a:xfrm>
            <a:off x="21021" y="20756"/>
            <a:ext cx="7446571" cy="838200"/>
          </a:xfrm>
        </p:spPr>
        <p:txBody>
          <a:bodyPr>
            <a:noAutofit/>
          </a:bodyPr>
          <a:lstStyle/>
          <a:p>
            <a: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Noise-Induced Hearing Loss, </a:t>
            </a:r>
            <a:b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Adults 20-69 Years, 2011</a:t>
            </a:r>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12</a:t>
            </a:r>
            <a:endParaRPr lang="en-US" sz="3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Box 5"/>
          <p:cNvSpPr txBox="1">
            <a:spLocks noChangeArrowheads="1"/>
          </p:cNvSpPr>
          <p:nvPr/>
        </p:nvSpPr>
        <p:spPr bwMode="auto">
          <a:xfrm>
            <a:off x="-43863" y="5853434"/>
            <a:ext cx="8880974"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95% confidence interval.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2003-04* </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Except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education, data</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are for adults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aged 20 to 69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years who had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elevated hearing thresholds, or audiometric notches, in high frequencies (3, 4, or 6 kHz) in both ears, signifying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noise-induced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hearing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loss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The categories Asian,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white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exclude persons of Hispanic origin</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Persons of Hispanic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origin may be any race.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were asked to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select one or more races.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the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single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race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categories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who reported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only one racial group</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attainment data are for adults aged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25-69 years.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age-adjusted to the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2000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standard population.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SOURCE</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National Health and Nutrition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Examination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Survey (NHANES),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CDC/NCHS.</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Text Placeholder 76"/>
          <p:cNvSpPr txBox="1">
            <a:spLocks/>
          </p:cNvSpPr>
          <p:nvPr/>
        </p:nvSpPr>
        <p:spPr>
          <a:xfrm>
            <a:off x="4143825" y="1237288"/>
            <a:ext cx="2560320" cy="27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HP2020 Target: 109.3</a:t>
            </a:r>
            <a:endParaRPr kumimoji="0" lang="en-US" sz="16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2" name="TextBox 1"/>
          <p:cNvSpPr txBox="1"/>
          <p:nvPr/>
        </p:nvSpPr>
        <p:spPr>
          <a:xfrm>
            <a:off x="4699222" y="5628196"/>
            <a:ext cx="167866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per 1,000</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descr="Arrow point towards the left and indicating decrease desired"/>
          <p:cNvGrpSpPr/>
          <p:nvPr/>
        </p:nvGrpSpPr>
        <p:grpSpPr>
          <a:xfrm>
            <a:off x="7123694" y="1280135"/>
            <a:ext cx="1523992" cy="678491"/>
            <a:chOff x="8800094" y="1432535"/>
            <a:chExt cx="1523992" cy="678491"/>
          </a:xfrm>
        </p:grpSpPr>
        <p:sp>
          <p:nvSpPr>
            <p:cNvPr id="11" name="TextBox 31"/>
            <p:cNvSpPr txBox="1"/>
            <p:nvPr/>
          </p:nvSpPr>
          <p:spPr>
            <a:xfrm>
              <a:off x="8800094" y="1432535"/>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Decrease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5" name="Straight Arrow Connector 14"/>
            <p:cNvCxnSpPr/>
            <p:nvPr/>
          </p:nvCxnSpPr>
          <p:spPr>
            <a:xfrm flipH="1">
              <a:off x="9215882" y="2111026"/>
              <a:ext cx="65821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56446" y="5908786"/>
            <a:ext cx="353943" cy="152400"/>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Left Bracket 17" descr="straigh line grouping education levels"/>
          <p:cNvSpPr/>
          <p:nvPr/>
        </p:nvSpPr>
        <p:spPr>
          <a:xfrm>
            <a:off x="625083" y="4062828"/>
            <a:ext cx="55373" cy="10972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rot="16200000">
            <a:off x="-192193" y="4468133"/>
            <a:ext cx="126798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a:xfrm>
            <a:off x="8797134" y="6465140"/>
            <a:ext cx="317656" cy="33761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60464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817044" y="6114931"/>
            <a:ext cx="1188720" cy="442095"/>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ENT-VSL-9.2</a:t>
            </a:r>
          </a:p>
        </p:txBody>
      </p:sp>
      <p:graphicFrame>
        <p:nvGraphicFramePr>
          <p:cNvPr id="16" name="Chart Placeholder 15" descr="Referrals to Specialist, Adults with Tinnitus"/>
          <p:cNvGraphicFramePr>
            <a:graphicFrameLocks noGrp="1"/>
          </p:cNvGraphicFramePr>
          <p:nvPr>
            <p:ph type="chart" sz="quarter" idx="4294967295"/>
            <p:extLst>
              <p:ext uri="{D42A27DB-BD31-4B8C-83A1-F6EECF244321}">
                <p14:modId xmlns:p14="http://schemas.microsoft.com/office/powerpoint/2010/main" val="1041648455"/>
              </p:ext>
            </p:extLst>
          </p:nvPr>
        </p:nvGraphicFramePr>
        <p:xfrm>
          <a:off x="126078" y="1406352"/>
          <a:ext cx="8879416" cy="44843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a:xfrm>
            <a:off x="21021" y="31097"/>
            <a:ext cx="7446571" cy="1097280"/>
          </a:xfrm>
        </p:spPr>
        <p:txBody>
          <a:bodyPr>
            <a:noAutofit/>
          </a:bodyPr>
          <a:lstStyle/>
          <a:p>
            <a: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Referrals to Specialists, </a:t>
            </a:r>
            <a:b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alt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Adults with Tinnitus, 2014</a:t>
            </a:r>
            <a:endPar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Box 5"/>
          <p:cNvSpPr txBox="1">
            <a:spLocks noChangeArrowheads="1"/>
          </p:cNvSpPr>
          <p:nvPr/>
        </p:nvSpPr>
        <p:spPr bwMode="auto">
          <a:xfrm>
            <a:off x="30660" y="5890724"/>
            <a:ext cx="806686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95% confidence interval.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2007* </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Except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 d</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ata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are for adults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18 years and over bothered by the onset of tinnitus in the past 5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years and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whom it is a moderate, big, or very big problem,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who had been seen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or been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referred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 an audiologist 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otolaryngologist. Educational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attainment data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adults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25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over.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Except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age-specific estimates</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age-adjusted to the 2000 standard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population</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Target is not applicable to age groups. </a:t>
            </a:r>
            <a:endPar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SOURCE</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National Health Interview Survey (NHIS),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CDC/NCHS.</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Text Placeholder 76"/>
          <p:cNvSpPr txBox="1">
            <a:spLocks/>
          </p:cNvSpPr>
          <p:nvPr/>
        </p:nvSpPr>
        <p:spPr>
          <a:xfrm>
            <a:off x="3952753" y="1169048"/>
            <a:ext cx="2560320" cy="27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HP2020 Target: 50.4%</a:t>
            </a:r>
            <a:endParaRPr kumimoji="0" lang="en-US" sz="16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2" name="TextBox 1"/>
          <p:cNvSpPr txBox="1"/>
          <p:nvPr/>
        </p:nvSpPr>
        <p:spPr>
          <a:xfrm>
            <a:off x="5081192" y="5628196"/>
            <a:ext cx="95891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descr="arrow pointing towards the right indicating increase desired"/>
          <p:cNvGrpSpPr/>
          <p:nvPr/>
        </p:nvGrpSpPr>
        <p:grpSpPr>
          <a:xfrm>
            <a:off x="6881417" y="1280135"/>
            <a:ext cx="1523992" cy="651987"/>
            <a:chOff x="9157901" y="1432535"/>
            <a:chExt cx="1523992" cy="651987"/>
          </a:xfrm>
        </p:grpSpPr>
        <p:sp>
          <p:nvSpPr>
            <p:cNvPr id="11" name="TextBox 31"/>
            <p:cNvSpPr txBox="1"/>
            <p:nvPr/>
          </p:nvSpPr>
          <p:spPr>
            <a:xfrm>
              <a:off x="9157901" y="1432535"/>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Increase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5" name="Straight Arrow Connector 14"/>
            <p:cNvCxnSpPr/>
            <p:nvPr/>
          </p:nvCxnSpPr>
          <p:spPr>
            <a:xfrm>
              <a:off x="9591939" y="2084522"/>
              <a:ext cx="63815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19375" y="5945257"/>
            <a:ext cx="353943" cy="152400"/>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Left Bracket 17" descr="bracket grouping education"/>
          <p:cNvSpPr/>
          <p:nvPr/>
        </p:nvSpPr>
        <p:spPr>
          <a:xfrm>
            <a:off x="836106" y="3539805"/>
            <a:ext cx="55373" cy="8229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30661" y="2940878"/>
            <a:ext cx="97477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Disability status</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1" name="Left Bracket 20" descr="Bracket grouping disability status "/>
          <p:cNvSpPr/>
          <p:nvPr/>
        </p:nvSpPr>
        <p:spPr>
          <a:xfrm>
            <a:off x="961571" y="2909020"/>
            <a:ext cx="45719" cy="4572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43862" y="3819726"/>
            <a:ext cx="100543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a:xfrm>
            <a:off x="8532726" y="6468110"/>
            <a:ext cx="56174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52701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345778" y="6185700"/>
            <a:ext cx="1645920" cy="36576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 ENT-VSL-15.1</a:t>
            </a:r>
          </a:p>
        </p:txBody>
      </p:sp>
      <p:graphicFrame>
        <p:nvGraphicFramePr>
          <p:cNvPr id="16" name="Chart Placeholder 15" descr="Major Depressive Episode, Adults, 2012"/>
          <p:cNvGraphicFramePr>
            <a:graphicFrameLocks noGrp="1"/>
          </p:cNvGraphicFramePr>
          <p:nvPr>
            <p:ph type="chart" sz="quarter" idx="4294967295"/>
            <p:extLst/>
          </p:nvPr>
        </p:nvGraphicFramePr>
        <p:xfrm>
          <a:off x="-228600" y="1371599"/>
          <a:ext cx="9372600" cy="4533257"/>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a:xfrm>
            <a:off x="21021" y="-47252"/>
            <a:ext cx="7482204" cy="1097280"/>
          </a:xfrm>
        </p:spPr>
        <p:txBody>
          <a:bodyPr>
            <a:noAutofit/>
          </a:bodyPr>
          <a:lstStyle/>
          <a:p>
            <a:r>
              <a:rPr lang="en-US" sz="2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Falls Due to Dizziness, Vertigo, or </a:t>
            </a:r>
            <a:br>
              <a:rPr lang="en-US" sz="2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Imbalance, Adults with </a:t>
            </a:r>
            <a:br>
              <a:rPr lang="en-US" sz="2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5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Balance and Dizziness Problems, 2016</a:t>
            </a:r>
            <a:endParaRPr lang="en-US" sz="25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Box 5"/>
          <p:cNvSpPr txBox="1">
            <a:spLocks noChangeArrowheads="1"/>
          </p:cNvSpPr>
          <p:nvPr/>
        </p:nvSpPr>
        <p:spPr bwMode="auto">
          <a:xfrm>
            <a:off x="45211" y="5879862"/>
            <a:ext cx="756234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95% confidence interval.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 HP2020 baseline.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Except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education,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ata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are for adults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aged 18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years and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over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with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dizziness or balance problems who have fallen in the past 5 years while having dizziness, vertigo, or imbalance just before or around the time they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fell.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Educational attainment data are for adults aged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25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over.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except for age groups, are age-adjusted to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2000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standard population</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Target is not applicable to age groups.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SOURCE</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National Health Interview Survey (NHIS), CDC/NCHS.</a:t>
            </a:r>
          </a:p>
        </p:txBody>
      </p:sp>
      <p:sp>
        <p:nvSpPr>
          <p:cNvPr id="19" name="Text Placeholder 76"/>
          <p:cNvSpPr txBox="1">
            <a:spLocks/>
          </p:cNvSpPr>
          <p:nvPr/>
        </p:nvSpPr>
        <p:spPr>
          <a:xfrm>
            <a:off x="4574413" y="1188984"/>
            <a:ext cx="2560320" cy="27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HP2020 Target: 50.0%</a:t>
            </a:r>
            <a:endParaRPr kumimoji="0" lang="en-US" sz="16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2" name="TextBox 1"/>
          <p:cNvSpPr txBox="1"/>
          <p:nvPr/>
        </p:nvSpPr>
        <p:spPr>
          <a:xfrm>
            <a:off x="4965447" y="5605046"/>
            <a:ext cx="97815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Percent</a:t>
            </a: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 name="Group 2" descr="Arrow pointing towards the left and indicating decrease desired"/>
          <p:cNvGrpSpPr/>
          <p:nvPr/>
        </p:nvGrpSpPr>
        <p:grpSpPr>
          <a:xfrm>
            <a:off x="7096138" y="1463304"/>
            <a:ext cx="1523992" cy="685824"/>
            <a:chOff x="7620000" y="1524000"/>
            <a:chExt cx="1523992" cy="685824"/>
          </a:xfrm>
        </p:grpSpPr>
        <p:sp>
          <p:nvSpPr>
            <p:cNvPr id="11" name="TextBox 31"/>
            <p:cNvSpPr txBox="1"/>
            <p:nvPr/>
          </p:nvSpPr>
          <p:spPr>
            <a:xfrm>
              <a:off x="7620000" y="1524000"/>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Decrease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5" name="Straight Arrow Connector 14"/>
            <p:cNvCxnSpPr/>
            <p:nvPr/>
          </p:nvCxnSpPr>
          <p:spPr>
            <a:xfrm flipH="1" flipV="1">
              <a:off x="8105287" y="2200480"/>
              <a:ext cx="631677" cy="93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49039" y="5939888"/>
            <a:ext cx="353943" cy="125950"/>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258500" y="4579934"/>
            <a:ext cx="1524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 (years)</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Left Bracket 17" descr="Bracket grouping age categories&#10;"/>
          <p:cNvSpPr/>
          <p:nvPr/>
        </p:nvSpPr>
        <p:spPr>
          <a:xfrm>
            <a:off x="1494006" y="4424143"/>
            <a:ext cx="45719" cy="64008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Left Bracket 21" descr="Bracket grouping education categories&#10;"/>
          <p:cNvSpPr/>
          <p:nvPr/>
        </p:nvSpPr>
        <p:spPr>
          <a:xfrm>
            <a:off x="302149" y="2936463"/>
            <a:ext cx="55373" cy="12801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rot="16200000">
            <a:off x="-515986" y="3532347"/>
            <a:ext cx="132120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a:xfrm>
            <a:off x="8564880" y="6488430"/>
            <a:ext cx="50927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64852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Healthcare Provider Visit, Adults 40+ years with Smell or Taste Disorders, 2013-14"/>
          <p:cNvGraphicFramePr>
            <a:graphicFrameLocks noGrp="1"/>
          </p:cNvGraphicFramePr>
          <p:nvPr>
            <p:ph type="chart" sz="quarter" idx="4294967295"/>
            <p:extLst/>
          </p:nvPr>
        </p:nvGraphicFramePr>
        <p:xfrm>
          <a:off x="30662" y="1463928"/>
          <a:ext cx="9054636" cy="44843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21021" y="88355"/>
            <a:ext cx="7446571" cy="838200"/>
          </a:xfrm>
        </p:spPr>
        <p:txBody>
          <a:bodyPr>
            <a:noAutofit/>
          </a:bodyPr>
          <a:lstStyle/>
          <a:p>
            <a:r>
              <a:rPr lang="en-US" altLang="en-US" sz="2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Healthcare Provider Visit, Adults 40+ Years with Smell or Taste Disorders, 2013</a:t>
            </a:r>
            <a:r>
              <a:rPr lang="en-US" sz="2600"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en-US" sz="2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14</a:t>
            </a:r>
            <a:endParaRPr lang="en-US" sz="2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Box 5"/>
          <p:cNvSpPr txBox="1">
            <a:spLocks noChangeArrowheads="1"/>
          </p:cNvSpPr>
          <p:nvPr/>
        </p:nvSpPr>
        <p:spPr bwMode="auto">
          <a:xfrm>
            <a:off x="30660" y="5855497"/>
            <a:ext cx="8645979"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95% confidence interval. *Data are not statistically reliable.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ata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are for adults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40 years and older who had smell or taste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disorders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who had discussed their problem with a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healthcare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provider in the past 12 months</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categories Asian,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black, and white exclude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of Hispanic origin</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Persons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of Hispanic origin may be any race.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were asked to select one or more races.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the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single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race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categories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who reported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only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one racial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group.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Except for age-specific groups, d</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ata are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age-adjusted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2000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standard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population.</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SOURCE</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National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Health and Nutrition Examination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Survey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NHANES),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CDC/NCHS.</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522913" y="5904279"/>
            <a:ext cx="353943" cy="152400"/>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Left Bracket 21" descr="Bracket grouping disability status"/>
          <p:cNvSpPr/>
          <p:nvPr/>
        </p:nvSpPr>
        <p:spPr>
          <a:xfrm>
            <a:off x="1238616" y="4741103"/>
            <a:ext cx="45699" cy="4572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descr="Healthcare Provider Visit, Adults 40+ Years with Smell or Taste Disorders, 2013-14"/>
          <p:cNvGrpSpPr/>
          <p:nvPr/>
        </p:nvGrpSpPr>
        <p:grpSpPr>
          <a:xfrm>
            <a:off x="214231" y="1639710"/>
            <a:ext cx="8179998" cy="4308464"/>
            <a:chOff x="214231" y="1639710"/>
            <a:chExt cx="8179998" cy="4308464"/>
          </a:xfrm>
        </p:grpSpPr>
        <p:sp>
          <p:nvSpPr>
            <p:cNvPr id="2" name="TextBox 1"/>
            <p:cNvSpPr txBox="1"/>
            <p:nvPr/>
          </p:nvSpPr>
          <p:spPr>
            <a:xfrm>
              <a:off x="5264884" y="5640397"/>
              <a:ext cx="95891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Percent</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descr="Arrow point towards the right and indicating increase  desired"/>
            <p:cNvGrpSpPr/>
            <p:nvPr/>
          </p:nvGrpSpPr>
          <p:grpSpPr>
            <a:xfrm>
              <a:off x="6870237" y="1639710"/>
              <a:ext cx="1523992" cy="639647"/>
              <a:chOff x="8546637" y="1792110"/>
              <a:chExt cx="1523992" cy="639647"/>
            </a:xfrm>
          </p:grpSpPr>
          <p:sp>
            <p:nvSpPr>
              <p:cNvPr id="11" name="TextBox 31"/>
              <p:cNvSpPr txBox="1"/>
              <p:nvPr/>
            </p:nvSpPr>
            <p:spPr>
              <a:xfrm>
                <a:off x="8546637" y="1792110"/>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Increase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5" name="Straight Arrow Connector 14"/>
              <p:cNvCxnSpPr/>
              <p:nvPr/>
            </p:nvCxnSpPr>
            <p:spPr>
              <a:xfrm flipV="1">
                <a:off x="8865735" y="2431733"/>
                <a:ext cx="997351" cy="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Left Bracket 17" descr="Bracket grouping education categories&#10;"/>
            <p:cNvSpPr/>
            <p:nvPr/>
          </p:nvSpPr>
          <p:spPr>
            <a:xfrm>
              <a:off x="1014656" y="3692165"/>
              <a:ext cx="55373" cy="8229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
            <p:cNvSpPr txBox="1"/>
            <p:nvPr/>
          </p:nvSpPr>
          <p:spPr>
            <a:xfrm>
              <a:off x="214231" y="4727662"/>
              <a:ext cx="1037429" cy="51468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Disability status</a:t>
              </a:r>
              <a:endParaRPr kumimoji="0" lang="en-US"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4" name="Left Bracket 23" descr="Bracket grouping age categories&#10;"/>
            <p:cNvSpPr/>
            <p:nvPr/>
          </p:nvSpPr>
          <p:spPr>
            <a:xfrm>
              <a:off x="2130026" y="2048557"/>
              <a:ext cx="51682" cy="4572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
            <p:cNvSpPr txBox="1"/>
            <p:nvPr/>
          </p:nvSpPr>
          <p:spPr>
            <a:xfrm>
              <a:off x="1271753" y="2002339"/>
              <a:ext cx="856947" cy="5790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 (years)</a:t>
              </a:r>
              <a:endParaRPr kumimoji="0" lang="en-US"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nvSpPr>
          <p:spPr>
            <a:xfrm>
              <a:off x="3008244" y="3882888"/>
              <a:ext cx="265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 name="Slide Number Placeholder 4"/>
          <p:cNvSpPr>
            <a:spLocks noGrp="1"/>
          </p:cNvSpPr>
          <p:nvPr>
            <p:ph type="sldNum" sz="quarter" idx="12"/>
          </p:nvPr>
        </p:nvSpPr>
        <p:spPr>
          <a:xfrm>
            <a:off x="8676640" y="6457950"/>
            <a:ext cx="42799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6073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518417" y="1572768"/>
            <a:ext cx="8274892" cy="4777232"/>
          </a:xfrm>
        </p:spPr>
        <p:txBody>
          <a:bodyPr>
            <a:normAutofit/>
          </a:bodyPr>
          <a:lstStyle/>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Tracking the Nation’s Progress </a:t>
            </a:r>
          </a:p>
          <a:p>
            <a:pPr marL="347472" indent="-347472">
              <a:spcAft>
                <a:spcPts val="1800"/>
              </a:spcAft>
              <a:buSzPct val="150000"/>
              <a:buFont typeface="Wingdings" panose="05000000000000000000" pitchFamily="2" charset="2"/>
              <a:buChar char="§"/>
            </a:pPr>
            <a:r>
              <a:rPr lang="en-US" dirty="0"/>
              <a:t>Hearing and Other Sensory or Communication Disorders </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Vision</a:t>
            </a:r>
          </a:p>
          <a:p>
            <a:pPr marL="861822" lvl="1"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Vision screening and eye examination</a:t>
            </a:r>
          </a:p>
          <a:p>
            <a:pPr marL="861822" lvl="1"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Visual impairment</a:t>
            </a:r>
          </a:p>
          <a:p>
            <a:pPr marL="861822" lvl="1"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Rehabilitation services and adaptive devices use by adults with visual impairment </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861822" lvl="1" indent="-347472">
              <a:spcAft>
                <a:spcPts val="1800"/>
              </a:spcAft>
              <a:buSzPct val="150000"/>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Occupational eye injuries </a:t>
            </a:r>
          </a:p>
          <a:p>
            <a:pPr marL="861822" lvl="1" indent="-347472">
              <a:spcAft>
                <a:spcPts val="1800"/>
              </a:spcAft>
              <a:buSzPct val="150000"/>
              <a:buFont typeface="Wingdings" panose="05000000000000000000" pitchFamily="2" charset="2"/>
              <a:buChar char="§"/>
            </a:pPr>
            <a:r>
              <a:rPr lang="en-US" dirty="0" smtClean="0">
                <a:latin typeface="Verdana" panose="020B0604030504040204" pitchFamily="34" charset="0"/>
                <a:ea typeface="Verdana" panose="020B0604030504040204" pitchFamily="34" charset="0"/>
                <a:cs typeface="Verdana" panose="020B0604030504040204" pitchFamily="34" charset="0"/>
              </a:rPr>
              <a:t>Use of protective eyewear </a:t>
            </a:r>
          </a:p>
          <a:p>
            <a:endParaRPr lang="en-US" dirty="0"/>
          </a:p>
        </p:txBody>
      </p:sp>
      <p:sp>
        <p:nvSpPr>
          <p:cNvPr id="12" name="Title 3"/>
          <p:cNvSpPr>
            <a:spLocks noGrp="1"/>
          </p:cNvSpPr>
          <p:nvPr>
            <p:ph type="title"/>
          </p:nvPr>
        </p:nvSpPr>
        <p:spPr>
          <a:xfrm>
            <a:off x="575576" y="131762"/>
            <a:ext cx="6898199" cy="797628"/>
          </a:xfrm>
        </p:spPr>
        <p:txBody>
          <a:bodyPr/>
          <a:lstStyle/>
          <a:p>
            <a:pPr algn="ctr"/>
            <a:r>
              <a:rPr lang="en-US" sz="3200" dirty="0" smtClean="0"/>
              <a:t>Presentation Overview</a:t>
            </a:r>
            <a:endParaRPr lang="en-US" sz="3200" dirty="0"/>
          </a:p>
        </p:txBody>
      </p:sp>
      <p:sp>
        <p:nvSpPr>
          <p:cNvPr id="6" name="Rectangle 5" descr="Upcoming sections of the data presentation&#10;"/>
          <p:cNvSpPr/>
          <p:nvPr/>
        </p:nvSpPr>
        <p:spPr>
          <a:xfrm>
            <a:off x="395269" y="1404187"/>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descr="Upcoming sections of the data presentation&#10;"/>
          <p:cNvSpPr/>
          <p:nvPr/>
        </p:nvSpPr>
        <p:spPr>
          <a:xfrm>
            <a:off x="518416" y="2020777"/>
            <a:ext cx="7875323"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Slide Number Placeholder 1"/>
          <p:cNvSpPr>
            <a:spLocks noGrp="1"/>
          </p:cNvSpPr>
          <p:nvPr>
            <p:ph type="sldNum" sz="quarter" idx="18"/>
          </p:nvPr>
        </p:nvSpPr>
        <p:spPr>
          <a:xfrm>
            <a:off x="8366104" y="6513700"/>
            <a:ext cx="685111" cy="27432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prstClr val="white">
                    <a:lumMod val="65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lumMod val="65000"/>
                </a:prstClr>
              </a:solidFill>
              <a:effectLst/>
              <a:uLnTx/>
              <a:uFillTx/>
              <a:latin typeface="Verdana"/>
              <a:ea typeface="+mn-ea"/>
              <a:cs typeface="Verdana"/>
            </a:endParaRPr>
          </a:p>
        </p:txBody>
      </p:sp>
    </p:spTree>
    <p:extLst>
      <p:ext uri="{BB962C8B-B14F-4D97-AF65-F5344CB8AC3E}">
        <p14:creationId xmlns:p14="http://schemas.microsoft.com/office/powerpoint/2010/main" val="3753430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noAutofit/>
          </a:bodyPr>
          <a:lstStyle/>
          <a:p>
            <a:r>
              <a:rPr lang="en-US" sz="2000" dirty="0">
                <a:solidFill>
                  <a:schemeClr val="bg2"/>
                </a:solidFill>
              </a:rPr>
              <a:t>Don Wright, MD, MPH</a:t>
            </a:r>
          </a:p>
          <a:p>
            <a:r>
              <a:rPr lang="en-US" sz="2000" dirty="0" smtClean="0">
                <a:solidFill>
                  <a:schemeClr val="bg2"/>
                </a:solidFill>
              </a:rPr>
              <a:t>Deputy Assistant </a:t>
            </a:r>
            <a:r>
              <a:rPr lang="en-US" sz="2000" dirty="0"/>
              <a:t>Secretary for </a:t>
            </a:r>
            <a:r>
              <a:rPr lang="en-US" sz="2000" dirty="0" smtClean="0"/>
              <a:t>Health </a:t>
            </a:r>
          </a:p>
          <a:p>
            <a:r>
              <a:rPr lang="en-US" sz="2000" dirty="0" smtClean="0"/>
              <a:t>Health Promotion and Disease Prevention  </a:t>
            </a:r>
            <a:endParaRPr lang="en-US" sz="2000" dirty="0"/>
          </a:p>
          <a:p>
            <a:r>
              <a:rPr lang="en-US" sz="2000" dirty="0"/>
              <a:t>U.S. Department of Health and Human Services </a:t>
            </a:r>
          </a:p>
        </p:txBody>
      </p:sp>
      <p:sp>
        <p:nvSpPr>
          <p:cNvPr id="5" name="Title 4"/>
          <p:cNvSpPr>
            <a:spLocks noGrp="1"/>
          </p:cNvSpPr>
          <p:nvPr>
            <p:ph type="title"/>
          </p:nvPr>
        </p:nvSpPr>
        <p:spPr>
          <a:xfrm>
            <a:off x="590200" y="1366717"/>
            <a:ext cx="8036966" cy="1607243"/>
          </a:xfrm>
        </p:spPr>
        <p:txBody>
          <a:bodyPr/>
          <a:lstStyle/>
          <a:p>
            <a:r>
              <a:rPr lang="en-US" sz="3400" dirty="0"/>
              <a:t>The Diagnosis, Prevention, </a:t>
            </a:r>
            <a:br>
              <a:rPr lang="en-US" sz="3400" dirty="0"/>
            </a:br>
            <a:r>
              <a:rPr lang="en-US" sz="3400" dirty="0"/>
              <a:t>and Treatment of Sensory and Communication Disorders</a:t>
            </a:r>
            <a:r>
              <a:rPr lang="en-US" dirty="0"/>
              <a:t/>
            </a:r>
            <a:br>
              <a:rPr lang="en-US" dirty="0"/>
            </a:br>
            <a:r>
              <a:rPr lang="en-US" sz="3200" dirty="0"/>
              <a:t/>
            </a:r>
            <a:br>
              <a:rPr lang="en-US" sz="3200" dirty="0"/>
            </a:br>
            <a:endParaRPr lang="en-US" sz="3000" dirty="0"/>
          </a:p>
        </p:txBody>
      </p:sp>
      <p:pic>
        <p:nvPicPr>
          <p:cNvPr id="7" name="Picture 6" descr="Logo for the Department of Health and Human Servi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174944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961764" y="6245153"/>
            <a:ext cx="1005840" cy="27432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 V-1</a:t>
            </a:r>
          </a:p>
        </p:txBody>
      </p:sp>
      <p:graphicFrame>
        <p:nvGraphicFramePr>
          <p:cNvPr id="16" name="Chart Placeholder 15" descr="Major Depressive Episode, Adults, 2012"/>
          <p:cNvGraphicFramePr>
            <a:graphicFrameLocks noGrp="1"/>
          </p:cNvGraphicFramePr>
          <p:nvPr>
            <p:ph type="chart" sz="quarter" idx="4294967295"/>
            <p:extLst/>
          </p:nvPr>
        </p:nvGraphicFramePr>
        <p:xfrm>
          <a:off x="-228600" y="1420485"/>
          <a:ext cx="9372600" cy="448437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Box 5"/>
          <p:cNvSpPr txBox="1">
            <a:spLocks noChangeArrowheads="1"/>
          </p:cNvSpPr>
          <p:nvPr/>
        </p:nvSpPr>
        <p:spPr bwMode="auto">
          <a:xfrm>
            <a:off x="30661" y="5964135"/>
            <a:ext cx="8178619" cy="86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95% confidence interval.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2008* Total = HP2020 baseline. Data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children aged 5 years and under who have ever had their vision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tested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by a doctor or other health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professional. American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Indian includes Alaska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Native</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Black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white exclude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of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Hispanic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origin. Persons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 Hispanic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origin may be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any race</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Respondents were asked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select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one or more races.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the single race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categories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who reported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only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one racial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group. </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National Health Interview Survey (NHIS), CDC/NCHS.</a:t>
            </a:r>
          </a:p>
        </p:txBody>
      </p:sp>
      <p:sp>
        <p:nvSpPr>
          <p:cNvPr id="19" name="Text Placeholder 76"/>
          <p:cNvSpPr txBox="1">
            <a:spLocks/>
          </p:cNvSpPr>
          <p:nvPr/>
        </p:nvSpPr>
        <p:spPr>
          <a:xfrm>
            <a:off x="4025847" y="1169048"/>
            <a:ext cx="2560320" cy="27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HP2020 Target: 44.1%</a:t>
            </a:r>
            <a:endParaRPr kumimoji="0" lang="en-US" sz="16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2" name="TextBox 1"/>
          <p:cNvSpPr txBox="1"/>
          <p:nvPr/>
        </p:nvSpPr>
        <p:spPr>
          <a:xfrm>
            <a:off x="4965447" y="5605046"/>
            <a:ext cx="97815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Percent</a:t>
            </a: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 name="Group 2" descr="Arrow point towards the right and indicating increase desired"/>
          <p:cNvGrpSpPr/>
          <p:nvPr/>
        </p:nvGrpSpPr>
        <p:grpSpPr>
          <a:xfrm>
            <a:off x="6791437" y="1475774"/>
            <a:ext cx="1523992" cy="674247"/>
            <a:chOff x="8467837" y="1628174"/>
            <a:chExt cx="1523992" cy="674247"/>
          </a:xfrm>
        </p:grpSpPr>
        <p:sp>
          <p:nvSpPr>
            <p:cNvPr id="11" name="TextBox 31"/>
            <p:cNvSpPr txBox="1"/>
            <p:nvPr/>
          </p:nvSpPr>
          <p:spPr>
            <a:xfrm>
              <a:off x="8467837" y="1628174"/>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Increase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5" name="Straight Arrow Connector 14"/>
            <p:cNvCxnSpPr/>
            <p:nvPr/>
          </p:nvCxnSpPr>
          <p:spPr>
            <a:xfrm flipV="1">
              <a:off x="8939328" y="2302397"/>
              <a:ext cx="640080" cy="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58022" y="6016918"/>
            <a:ext cx="353943" cy="184404"/>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29801" y="4145327"/>
            <a:ext cx="118878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Family income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poverty threshold)</a:t>
            </a:r>
            <a:endParaRPr kumimoji="0" lang="en-US" sz="1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Left Bracket 17" descr="Bracket grouping family income poverty threshold categories&#10;"/>
          <p:cNvSpPr/>
          <p:nvPr/>
        </p:nvSpPr>
        <p:spPr>
          <a:xfrm>
            <a:off x="1135988" y="4161261"/>
            <a:ext cx="55373" cy="100584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56320" y="6427470"/>
            <a:ext cx="42799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Title 7"/>
          <p:cNvSpPr>
            <a:spLocks noGrp="1"/>
          </p:cNvSpPr>
          <p:nvPr>
            <p:ph type="title"/>
          </p:nvPr>
        </p:nvSpPr>
        <p:spPr>
          <a:xfrm>
            <a:off x="70214" y="89991"/>
            <a:ext cx="7315200" cy="644525"/>
          </a:xfrm>
        </p:spPr>
        <p:txBody>
          <a:bodyPr/>
          <a:lstStyle/>
          <a:p>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Vision Screening, </a:t>
            </a:r>
            <a:b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Children 5 Years and Under, 2016</a:t>
            </a:r>
          </a:p>
        </p:txBody>
      </p:sp>
    </p:spTree>
    <p:extLst>
      <p:ext uri="{BB962C8B-B14F-4D97-AF65-F5344CB8AC3E}">
        <p14:creationId xmlns:p14="http://schemas.microsoft.com/office/powerpoint/2010/main" val="4087250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628760" y="6421718"/>
            <a:ext cx="1005840" cy="27432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 V-4</a:t>
            </a:r>
          </a:p>
        </p:txBody>
      </p:sp>
      <p:graphicFrame>
        <p:nvGraphicFramePr>
          <p:cNvPr id="16" name="Chart Placeholder 15" descr="Major Depressive Episode, Adults, 2012"/>
          <p:cNvGraphicFramePr>
            <a:graphicFrameLocks noGrp="1"/>
          </p:cNvGraphicFramePr>
          <p:nvPr>
            <p:ph type="chart" sz="quarter" idx="4294967295"/>
            <p:extLst/>
          </p:nvPr>
        </p:nvGraphicFramePr>
        <p:xfrm>
          <a:off x="0" y="1420485"/>
          <a:ext cx="9144000" cy="44843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a:xfrm>
            <a:off x="21022" y="30480"/>
            <a:ext cx="7530152" cy="838200"/>
          </a:xfrm>
        </p:spPr>
        <p:txBody>
          <a:bodyPr>
            <a:noAutofit/>
          </a:bodyPr>
          <a:lstStyle/>
          <a:p>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Dilated Eye Examination in the</a:t>
            </a:r>
            <a:b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Past 2 Years, Adults 18+ Years, 2016 </a:t>
            </a:r>
            <a:endPar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Box 5"/>
          <p:cNvSpPr txBox="1">
            <a:spLocks noChangeArrowheads="1"/>
          </p:cNvSpPr>
          <p:nvPr/>
        </p:nvSpPr>
        <p:spPr bwMode="auto">
          <a:xfrm>
            <a:off x="30660" y="5836811"/>
            <a:ext cx="849358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95% confidence interval.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2008* Total = HP2020 baseline.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Except for education, data are for adults 18 years and over,</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who report they had a dilated eye exam within the past two years.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American Indian includes Alaska Native. NHOPI is Native Hawaiian or other Pacific Islander. Black and white exclude persons of Hispanic origin. Persons of Hispanic origin may be any race.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were asked to select one or more races.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for the single race categories are for persons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who reported only one racial group.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Educational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attainment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adults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25 and over.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age-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adjusted to the 2000 standard population.</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SOURCE</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National Health Interview Survey (NHIS), CDC/NCHS.</a:t>
            </a:r>
          </a:p>
        </p:txBody>
      </p:sp>
      <p:sp>
        <p:nvSpPr>
          <p:cNvPr id="19" name="Text Placeholder 76"/>
          <p:cNvSpPr txBox="1">
            <a:spLocks/>
          </p:cNvSpPr>
          <p:nvPr/>
        </p:nvSpPr>
        <p:spPr>
          <a:xfrm>
            <a:off x="5369844" y="1169048"/>
            <a:ext cx="2560320" cy="27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HP2020 Target: 60.5%</a:t>
            </a:r>
            <a:endParaRPr kumimoji="0" lang="en-US" sz="16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2" name="TextBox 1"/>
          <p:cNvSpPr txBox="1"/>
          <p:nvPr/>
        </p:nvSpPr>
        <p:spPr>
          <a:xfrm>
            <a:off x="4965447" y="5605046"/>
            <a:ext cx="97815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Percent</a:t>
            </a: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 name="Group 2" descr="Arrow point towards the right and indicating increase  desired"/>
          <p:cNvGrpSpPr/>
          <p:nvPr/>
        </p:nvGrpSpPr>
        <p:grpSpPr>
          <a:xfrm>
            <a:off x="7309411" y="1741992"/>
            <a:ext cx="1523992" cy="685824"/>
            <a:chOff x="7620000" y="1524000"/>
            <a:chExt cx="1523992" cy="685824"/>
          </a:xfrm>
        </p:grpSpPr>
        <p:sp>
          <p:nvSpPr>
            <p:cNvPr id="11" name="TextBox 31"/>
            <p:cNvSpPr txBox="1"/>
            <p:nvPr/>
          </p:nvSpPr>
          <p:spPr>
            <a:xfrm>
              <a:off x="7620000" y="1524000"/>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Increase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5" name="Straight Arrow Connector 14"/>
            <p:cNvCxnSpPr/>
            <p:nvPr/>
          </p:nvCxnSpPr>
          <p:spPr>
            <a:xfrm flipV="1">
              <a:off x="8077200" y="2209800"/>
              <a:ext cx="640080" cy="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09850" y="5894215"/>
            <a:ext cx="353943" cy="152400"/>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Left Bracket 12" descr="Bracket grouping education categories&#10;"/>
          <p:cNvSpPr/>
          <p:nvPr/>
        </p:nvSpPr>
        <p:spPr>
          <a:xfrm>
            <a:off x="407473" y="3921768"/>
            <a:ext cx="55373" cy="13716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rot="16200000">
            <a:off x="-486780" y="4573156"/>
            <a:ext cx="153180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a:xfrm>
            <a:off x="8695740" y="6457950"/>
            <a:ext cx="3784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2360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7838963" y="6262461"/>
            <a:ext cx="1005840" cy="27432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 V-2</a:t>
            </a:r>
          </a:p>
        </p:txBody>
      </p:sp>
      <p:graphicFrame>
        <p:nvGraphicFramePr>
          <p:cNvPr id="16" name="Chart Placeholder 15" descr="Major Depressive Episode, Adults, 2012"/>
          <p:cNvGraphicFramePr>
            <a:graphicFrameLocks noGrp="1"/>
          </p:cNvGraphicFramePr>
          <p:nvPr>
            <p:ph type="chart" sz="quarter" idx="4294967295"/>
            <p:extLst/>
          </p:nvPr>
        </p:nvGraphicFramePr>
        <p:xfrm>
          <a:off x="-228600" y="1440818"/>
          <a:ext cx="9372600" cy="44843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a:xfrm>
            <a:off x="-2129" y="76780"/>
            <a:ext cx="7456227" cy="838200"/>
          </a:xfrm>
        </p:spPr>
        <p:txBody>
          <a:bodyPr>
            <a:noAutofit/>
          </a:bodyPr>
          <a:lstStyle/>
          <a:p>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Visual Impairment and Blindness, </a:t>
            </a:r>
            <a:b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Children </a:t>
            </a:r>
            <a:r>
              <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17 Years and Under, </a:t>
            </a:r>
            <a:r>
              <a:rPr lang="en-US" sz="30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2016</a:t>
            </a:r>
            <a:endParaRPr lang="en-US" sz="3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Box 5"/>
          <p:cNvSpPr txBox="1">
            <a:spLocks noChangeArrowheads="1"/>
          </p:cNvSpPr>
          <p:nvPr/>
        </p:nvSpPr>
        <p:spPr bwMode="auto">
          <a:xfrm>
            <a:off x="30661" y="6043309"/>
            <a:ext cx="7914459" cy="86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95% confidence interval. 2008* Total = HP2020 baseline. Data are for children aged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17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years and under who have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trouble seeing even when wearing glasses or contact lenses or were blind. Black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white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exclude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of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Hispanic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origin. Persons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 Hispanic origin may be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race</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Respondents were asked to select one or more races.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for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single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race categories are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who reported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only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one racial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group. </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National Health Interview Survey (NHIS), CDC/NCHS.</a:t>
            </a:r>
          </a:p>
        </p:txBody>
      </p:sp>
      <p:sp>
        <p:nvSpPr>
          <p:cNvPr id="19" name="Text Placeholder 76"/>
          <p:cNvSpPr txBox="1">
            <a:spLocks/>
          </p:cNvSpPr>
          <p:nvPr/>
        </p:nvSpPr>
        <p:spPr>
          <a:xfrm>
            <a:off x="2511282" y="1209992"/>
            <a:ext cx="2560320" cy="27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HP2020 Target: 25.4</a:t>
            </a:r>
            <a:endParaRPr kumimoji="0" lang="en-US" sz="16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2" name="TextBox 1"/>
          <p:cNvSpPr txBox="1"/>
          <p:nvPr/>
        </p:nvSpPr>
        <p:spPr>
          <a:xfrm>
            <a:off x="4421436" y="5720796"/>
            <a:ext cx="171713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Rate per 1,000</a:t>
            </a: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 name="Group 2" descr="Arrow point towards the left and indicating decrease desired"/>
          <p:cNvGrpSpPr/>
          <p:nvPr/>
        </p:nvGrpSpPr>
        <p:grpSpPr>
          <a:xfrm>
            <a:off x="5907783" y="1475774"/>
            <a:ext cx="1523992" cy="674247"/>
            <a:chOff x="7584183" y="1628174"/>
            <a:chExt cx="1523992" cy="674247"/>
          </a:xfrm>
        </p:grpSpPr>
        <p:sp>
          <p:nvSpPr>
            <p:cNvPr id="11" name="TextBox 31"/>
            <p:cNvSpPr txBox="1"/>
            <p:nvPr/>
          </p:nvSpPr>
          <p:spPr>
            <a:xfrm>
              <a:off x="7584183" y="1628174"/>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Decrease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5" name="Straight Arrow Connector 14"/>
            <p:cNvCxnSpPr/>
            <p:nvPr/>
          </p:nvCxnSpPr>
          <p:spPr>
            <a:xfrm flipH="1" flipV="1">
              <a:off x="7986220" y="2302397"/>
              <a:ext cx="682909" cy="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81151" y="6097587"/>
            <a:ext cx="353943" cy="152400"/>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34136" y="3559055"/>
            <a:ext cx="1188782"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Family income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poverty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threshold)</a:t>
            </a:r>
            <a:endParaRPr kumimoji="0" lang="en-US" sz="1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Box 4"/>
          <p:cNvSpPr txBox="1"/>
          <p:nvPr/>
        </p:nvSpPr>
        <p:spPr>
          <a:xfrm>
            <a:off x="378917" y="4613444"/>
            <a:ext cx="822960" cy="69249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(years)</a:t>
            </a:r>
          </a:p>
        </p:txBody>
      </p:sp>
      <p:sp>
        <p:nvSpPr>
          <p:cNvPr id="20" name="Left Bracket 19" descr="Bracket grouping family income poverty threshold categories&#10;"/>
          <p:cNvSpPr/>
          <p:nvPr/>
        </p:nvSpPr>
        <p:spPr>
          <a:xfrm>
            <a:off x="1164564" y="3564575"/>
            <a:ext cx="55373" cy="9144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Left Bracket 20" descr="Bracket grouping age categories&#10;"/>
          <p:cNvSpPr/>
          <p:nvPr/>
        </p:nvSpPr>
        <p:spPr>
          <a:xfrm>
            <a:off x="1288384" y="4655053"/>
            <a:ext cx="55373" cy="54864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591550" y="6447790"/>
            <a:ext cx="457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7110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Self-Reported Visual Impairment, Adults with Diagnosed Eye Diseases"/>
          <p:cNvGraphicFramePr>
            <a:graphicFrameLocks noChangeAspect="1"/>
          </p:cNvGraphicFramePr>
          <p:nvPr>
            <p:extLst/>
          </p:nvPr>
        </p:nvGraphicFramePr>
        <p:xfrm>
          <a:off x="-277091" y="875208"/>
          <a:ext cx="9118600" cy="4599545"/>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Rectangle 4"/>
          <p:cNvSpPr>
            <a:spLocks noChangeArrowheads="1"/>
          </p:cNvSpPr>
          <p:nvPr/>
        </p:nvSpPr>
        <p:spPr bwMode="auto">
          <a:xfrm>
            <a:off x="-13252" y="5954892"/>
            <a:ext cx="9087402" cy="844331"/>
          </a:xfrm>
          <a:prstGeom prst="rect">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I = 95% confidence interval.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adults aged 18 years and over who have ever been told by a doctor or healthcare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professional that they had diabetic retinopathy;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persons aged 45 years and over who have ever been told they had glaucoma 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macular degeneration; and persons aged 65 years and over who have ever been told they had cataract,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reported vision loss due to these conditions. Data, except estimates for adults with diagnosed cataract, are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age-adjusted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 the 2000 standard population. </a:t>
            </a:r>
            <a:endPar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National Health Interview Survey (NHIS), CDC/NCHS.</a:t>
            </a:r>
          </a:p>
        </p:txBody>
      </p:sp>
      <p:sp>
        <p:nvSpPr>
          <p:cNvPr id="16389" name="Text Box 5"/>
          <p:cNvSpPr txBox="1">
            <a:spLocks noChangeArrowheads="1"/>
          </p:cNvSpPr>
          <p:nvPr/>
        </p:nvSpPr>
        <p:spPr bwMode="auto">
          <a:xfrm>
            <a:off x="146187" y="1221021"/>
            <a:ext cx="1789272" cy="369332"/>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Rate per 1,000</a:t>
            </a:r>
            <a:r>
              <a:rPr kumimoji="0" lang="en-US" altLang="en-US" sz="1800" b="0"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 </a:t>
            </a:r>
            <a:endParaRPr kumimoji="0" lang="en-US" altLang="en-US" sz="18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16391" name="Text Box 7"/>
          <p:cNvSpPr txBox="1">
            <a:spLocks noChangeArrowheads="1"/>
          </p:cNvSpPr>
          <p:nvPr/>
        </p:nvSpPr>
        <p:spPr bwMode="auto">
          <a:xfrm>
            <a:off x="3077079" y="5381267"/>
            <a:ext cx="1462969"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Glaucoma</a:t>
            </a:r>
          </a:p>
        </p:txBody>
      </p:sp>
      <p:sp>
        <p:nvSpPr>
          <p:cNvPr id="16392" name="Text Box 8"/>
          <p:cNvSpPr txBox="1">
            <a:spLocks noChangeArrowheads="1"/>
          </p:cNvSpPr>
          <p:nvPr/>
        </p:nvSpPr>
        <p:spPr bwMode="auto">
          <a:xfrm>
            <a:off x="4594125" y="5381267"/>
            <a:ext cx="2194560" cy="523220"/>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Macular degeneration</a:t>
            </a:r>
          </a:p>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endPar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395" name="Text Box 11"/>
          <p:cNvSpPr txBox="1">
            <a:spLocks noChangeArrowheads="1"/>
          </p:cNvSpPr>
          <p:nvPr/>
        </p:nvSpPr>
        <p:spPr bwMode="auto">
          <a:xfrm>
            <a:off x="6875137" y="5381267"/>
            <a:ext cx="1280160" cy="523220"/>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Cataract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65+</a:t>
            </a:r>
            <a:endPar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397" name="Text Box 13"/>
          <p:cNvSpPr txBox="1">
            <a:spLocks noChangeArrowheads="1"/>
          </p:cNvSpPr>
          <p:nvPr/>
        </p:nvSpPr>
        <p:spPr bwMode="auto">
          <a:xfrm>
            <a:off x="925974" y="3898740"/>
            <a:ext cx="2286000" cy="393954"/>
          </a:xfrm>
          <a:prstGeom prst="rect">
            <a:avLst/>
          </a:prstGeom>
          <a:noFill/>
          <a:ln w="9525" algn="ctr">
            <a:noFill/>
            <a:miter lim="800000"/>
            <a:headEnd/>
            <a:tailEnd/>
          </a:ln>
          <a:effectLst/>
        </p:spPr>
        <p:txBody>
          <a:bodyPr wrap="square">
            <a:spAutoFit/>
          </a:bodyPr>
          <a:lstStyle/>
          <a:p>
            <a:pPr marL="457200" marR="0" lvl="0" indent="-457200" algn="l" defTabSz="457200" rtl="0" eaLnBrk="1" fontAlgn="auto" latinLnBrk="0" hangingPunct="1">
              <a:lnSpc>
                <a:spcPct val="70000"/>
              </a:lnSpc>
              <a:spcBef>
                <a:spcPct val="25000"/>
              </a:spcBef>
              <a:spcAft>
                <a:spcPts val="0"/>
              </a:spcAft>
              <a:buClr>
                <a:srgbClr val="FFFF66"/>
              </a:buClr>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30.8</a:t>
            </a:r>
            <a:endPar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399" name="Rectangle 17"/>
          <p:cNvSpPr>
            <a:spLocks noChangeArrowheads="1"/>
          </p:cNvSpPr>
          <p:nvPr/>
        </p:nvSpPr>
        <p:spPr bwMode="auto">
          <a:xfrm>
            <a:off x="3672104" y="1411440"/>
            <a:ext cx="817070" cy="209288"/>
          </a:xfrm>
          <a:prstGeom prst="rect">
            <a:avLst/>
          </a:prstGeom>
          <a:noFill/>
          <a:ln w="9525">
            <a:noFill/>
            <a:miter lim="800000"/>
            <a:headEnd/>
            <a:tailEnd/>
          </a:ln>
        </p:spPr>
        <p:txBody>
          <a:bodyPr wrap="squar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2008</a:t>
            </a:r>
            <a:endPar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400" name="Rectangle 18" descr="Lavendar colored square symbol displaying 2008 data"/>
          <p:cNvSpPr>
            <a:spLocks noChangeArrowheads="1"/>
          </p:cNvSpPr>
          <p:nvPr/>
        </p:nvSpPr>
        <p:spPr bwMode="auto">
          <a:xfrm>
            <a:off x="3352800" y="1407409"/>
            <a:ext cx="195262" cy="185738"/>
          </a:xfrm>
          <a:prstGeom prst="rect">
            <a:avLst/>
          </a:prstGeom>
          <a:solidFill>
            <a:srgbClr val="CC99FF"/>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01" name="Rectangle 19" descr="Purple colored square symbol displaying 2016 data"/>
          <p:cNvSpPr>
            <a:spLocks noChangeArrowheads="1"/>
          </p:cNvSpPr>
          <p:nvPr/>
        </p:nvSpPr>
        <p:spPr bwMode="auto">
          <a:xfrm>
            <a:off x="4910138" y="1407409"/>
            <a:ext cx="195262" cy="185738"/>
          </a:xfrm>
          <a:prstGeom prst="rect">
            <a:avLst/>
          </a:prstGeom>
          <a:solidFill>
            <a:srgbClr val="7030A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02" name="Rectangle 20"/>
          <p:cNvSpPr>
            <a:spLocks noChangeArrowheads="1"/>
          </p:cNvSpPr>
          <p:nvPr/>
        </p:nvSpPr>
        <p:spPr bwMode="auto">
          <a:xfrm>
            <a:off x="5289732" y="1411440"/>
            <a:ext cx="705954" cy="209288"/>
          </a:xfrm>
          <a:prstGeom prst="rect">
            <a:avLst/>
          </a:prstGeom>
          <a:noFill/>
          <a:ln w="9525">
            <a:noFill/>
            <a:miter lim="800000"/>
            <a:headEnd/>
            <a:tailEnd/>
          </a:ln>
        </p:spPr>
        <p:txBody>
          <a:bodyPr wrap="squar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2016</a:t>
            </a:r>
            <a:endPar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8"/>
          <p:cNvSpPr txBox="1">
            <a:spLocks/>
          </p:cNvSpPr>
          <p:nvPr/>
        </p:nvSpPr>
        <p:spPr>
          <a:xfrm>
            <a:off x="7064345" y="6329425"/>
            <a:ext cx="1671781" cy="457200"/>
          </a:xfrm>
          <a:prstGeom prst="rect">
            <a:avLst/>
          </a:prstGeom>
          <a:ln w="22225">
            <a:solidFill>
              <a:srgbClr val="FF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V-5.2 through 5.5</a:t>
            </a:r>
            <a:endParaRPr kumimoji="0" lang="en-US" sz="1200" b="0" i="0" u="none" strike="noStrike" kern="1200" cap="none" spc="0" normalizeH="0" baseline="0" noProof="0" dirty="0" smtClean="0">
              <a:ln>
                <a:noFill/>
              </a:ln>
              <a:solidFill>
                <a:prstClr val="black"/>
              </a:solidFill>
              <a:effectLst/>
              <a:uLnTx/>
              <a:uFillTx/>
              <a:latin typeface="Calibri"/>
              <a:ea typeface="Tahoma" pitchFamily="34" charset="0"/>
              <a:cs typeface="Tahoma" pitchFamily="34" charset="0"/>
            </a:endParaRPr>
          </a:p>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uLnTx/>
              <a:uFillTx/>
              <a:latin typeface="Calibri"/>
              <a:ea typeface="Tahoma" pitchFamily="34" charset="0"/>
              <a:cs typeface="Tahoma" pitchFamily="34" charset="0"/>
            </a:endParaRPr>
          </a:p>
        </p:txBody>
      </p:sp>
      <p:sp>
        <p:nvSpPr>
          <p:cNvPr id="21" name="Text Box 13"/>
          <p:cNvSpPr txBox="1">
            <a:spLocks noChangeArrowheads="1"/>
          </p:cNvSpPr>
          <p:nvPr/>
        </p:nvSpPr>
        <p:spPr bwMode="auto">
          <a:xfrm>
            <a:off x="2594605" y="4673756"/>
            <a:ext cx="2286000" cy="182880"/>
          </a:xfrm>
          <a:prstGeom prst="rect">
            <a:avLst/>
          </a:prstGeom>
          <a:noFill/>
          <a:ln w="9525" algn="ctr">
            <a:noFill/>
            <a:miter lim="800000"/>
            <a:headEnd/>
            <a:tailEnd/>
          </a:ln>
          <a:effectLst/>
        </p:spPr>
        <p:txBody>
          <a:bodyPr wrap="square">
            <a:spAutoFit/>
          </a:bodyPr>
          <a:lstStyle/>
          <a:p>
            <a:pPr marL="457200" marR="0" lvl="0" indent="-457200" algn="l" defTabSz="457200" rtl="0" eaLnBrk="1" fontAlgn="auto" latinLnBrk="0" hangingPunct="1">
              <a:lnSpc>
                <a:spcPct val="70000"/>
              </a:lnSpc>
              <a:spcBef>
                <a:spcPct val="25000"/>
              </a:spcBef>
              <a:spcAft>
                <a:spcPts val="0"/>
              </a:spcAft>
              <a:buClr>
                <a:srgbClr val="FFFF66"/>
              </a:buClr>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a:t>
            </a:r>
            <a:r>
              <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Target: </a:t>
            </a: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12.5</a:t>
            </a:r>
            <a:endPar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5" name="Text Box 13"/>
          <p:cNvSpPr txBox="1">
            <a:spLocks noChangeArrowheads="1"/>
          </p:cNvSpPr>
          <p:nvPr/>
        </p:nvSpPr>
        <p:spPr bwMode="auto">
          <a:xfrm>
            <a:off x="6160765" y="1805524"/>
            <a:ext cx="2286000" cy="365760"/>
          </a:xfrm>
          <a:prstGeom prst="rect">
            <a:avLst/>
          </a:prstGeom>
          <a:noFill/>
          <a:ln w="9525" algn="ctr">
            <a:noFill/>
            <a:miter lim="800000"/>
            <a:headEnd/>
            <a:tailEnd/>
          </a:ln>
          <a:effectLst/>
        </p:spPr>
        <p:txBody>
          <a:bodyPr wrap="square">
            <a:spAutoFit/>
          </a:bodyPr>
          <a:lstStyle/>
          <a:p>
            <a:pPr marL="457200" marR="0" lvl="0" indent="-457200" algn="l" defTabSz="457200" rtl="0" eaLnBrk="1" fontAlgn="auto" latinLnBrk="0" hangingPunct="1">
              <a:lnSpc>
                <a:spcPct val="70000"/>
              </a:lnSpc>
              <a:spcBef>
                <a:spcPct val="25000"/>
              </a:spcBef>
              <a:spcAft>
                <a:spcPts val="0"/>
              </a:spcAft>
              <a:buClr>
                <a:srgbClr val="FFFF66"/>
              </a:buClr>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a:t>
            </a:r>
            <a:r>
              <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99.0</a:t>
            </a:r>
            <a:endPar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7" name="Text Box 13"/>
          <p:cNvSpPr txBox="1">
            <a:spLocks noChangeArrowheads="1"/>
          </p:cNvSpPr>
          <p:nvPr/>
        </p:nvSpPr>
        <p:spPr bwMode="auto">
          <a:xfrm>
            <a:off x="4880605" y="4599754"/>
            <a:ext cx="2286000" cy="243143"/>
          </a:xfrm>
          <a:prstGeom prst="rect">
            <a:avLst/>
          </a:prstGeom>
          <a:noFill/>
          <a:ln w="9525" algn="ctr">
            <a:noFill/>
            <a:miter lim="800000"/>
            <a:headEnd/>
            <a:tailEnd/>
          </a:ln>
          <a:effectLst/>
        </p:spPr>
        <p:txBody>
          <a:bodyPr wrap="square">
            <a:spAutoFit/>
          </a:bodyPr>
          <a:lstStyle/>
          <a:p>
            <a:pPr marL="457200" marR="0" lvl="0" indent="-457200" algn="l" defTabSz="457200" rtl="0" eaLnBrk="1" fontAlgn="auto" latinLnBrk="0" hangingPunct="1">
              <a:lnSpc>
                <a:spcPct val="70000"/>
              </a:lnSpc>
              <a:spcBef>
                <a:spcPct val="25000"/>
              </a:spcBef>
              <a:spcAft>
                <a:spcPts val="0"/>
              </a:spcAft>
              <a:buClr>
                <a:srgbClr val="FFFF66"/>
              </a:buClr>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a:t>
            </a:r>
            <a:r>
              <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14.0</a:t>
            </a:r>
            <a:endPar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8" name="Text Box 9"/>
          <p:cNvSpPr txBox="1">
            <a:spLocks noChangeArrowheads="1"/>
          </p:cNvSpPr>
          <p:nvPr/>
        </p:nvSpPr>
        <p:spPr bwMode="auto">
          <a:xfrm>
            <a:off x="1034073" y="5391938"/>
            <a:ext cx="2011680" cy="523220"/>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Diabetic retinopathy</a:t>
            </a:r>
          </a:p>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18+</a:t>
            </a:r>
          </a:p>
        </p:txBody>
      </p:sp>
      <p:sp>
        <p:nvSpPr>
          <p:cNvPr id="2" name="Slide Number Placeholder 1"/>
          <p:cNvSpPr>
            <a:spLocks noGrp="1"/>
          </p:cNvSpPr>
          <p:nvPr>
            <p:ph type="sldNum" sz="quarter" idx="12"/>
          </p:nvPr>
        </p:nvSpPr>
        <p:spPr>
          <a:xfrm>
            <a:off x="8683046" y="6427470"/>
            <a:ext cx="391104"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71445" y="103869"/>
            <a:ext cx="7132320" cy="644525"/>
          </a:xfrm>
        </p:spPr>
        <p:txBody>
          <a:bodyPr/>
          <a:lstStyle/>
          <a:p>
            <a:r>
              <a:rPr lang="en-US" alt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Self-Reported Visual Impairment, </a:t>
            </a:r>
            <a:br>
              <a:rPr lang="en-US" alt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alt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Adults with Diagnosed Eye Diseases </a:t>
            </a:r>
          </a:p>
        </p:txBody>
      </p:sp>
      <p:sp>
        <p:nvSpPr>
          <p:cNvPr id="5" name="TextBox 4"/>
          <p:cNvSpPr txBox="1"/>
          <p:nvPr/>
        </p:nvSpPr>
        <p:spPr>
          <a:xfrm>
            <a:off x="422794" y="5612405"/>
            <a:ext cx="1356847"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 (years):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Straight Connector 8" descr="Straight line grouping glaucoma and macular degeneration&#10;"/>
          <p:cNvCxnSpPr/>
          <p:nvPr/>
        </p:nvCxnSpPr>
        <p:spPr>
          <a:xfrm>
            <a:off x="3384357" y="5639900"/>
            <a:ext cx="3291840" cy="297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947370" y="5607493"/>
            <a:ext cx="135684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45+</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4" name="Straight Connector 13" descr="straight line grouping people age 65+ data for cataracts for 2008 and 2016"/>
          <p:cNvCxnSpPr>
            <a:endCxn id="16395" idx="3"/>
          </p:cNvCxnSpPr>
          <p:nvPr/>
        </p:nvCxnSpPr>
        <p:spPr>
          <a:xfrm>
            <a:off x="7044681" y="5642877"/>
            <a:ext cx="1110616"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descr="straight line grouping age 18+ for diabetic retinopathy"/>
          <p:cNvCxnSpPr/>
          <p:nvPr/>
        </p:nvCxnSpPr>
        <p:spPr>
          <a:xfrm>
            <a:off x="491463" y="5657629"/>
            <a:ext cx="246888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866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Vision Rehabilitation Services for adults with visual impairment"/>
          <p:cNvGraphicFramePr>
            <a:graphicFrameLocks noChangeAspect="1"/>
          </p:cNvGraphicFramePr>
          <p:nvPr>
            <p:extLst/>
          </p:nvPr>
        </p:nvGraphicFramePr>
        <p:xfrm>
          <a:off x="-277091" y="875208"/>
          <a:ext cx="9118600" cy="4599545"/>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Rectangle 4"/>
          <p:cNvSpPr>
            <a:spLocks noChangeArrowheads="1"/>
          </p:cNvSpPr>
          <p:nvPr/>
        </p:nvSpPr>
        <p:spPr bwMode="auto">
          <a:xfrm>
            <a:off x="-13252" y="6011760"/>
            <a:ext cx="8852452" cy="844331"/>
          </a:xfrm>
          <a:prstGeom prst="rect">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I = 95% confidence interval.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adults aged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18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years and over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who reported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trouble seeing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even when wearing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glasses or contact lenses and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use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 vision rehabilitation services such as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job training, counseling, or training in daily </a:t>
            </a:r>
            <a:endPar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living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skills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and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mobility</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Except for age-specific estimates, data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age-adjusted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 the 2000 standard population. </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Target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is not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applicable to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age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groups</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National Health Interview Survey (NHIS), CDC/NCHS.</a:t>
            </a:r>
          </a:p>
        </p:txBody>
      </p:sp>
      <p:sp>
        <p:nvSpPr>
          <p:cNvPr id="16389" name="Text Box 5"/>
          <p:cNvSpPr txBox="1">
            <a:spLocks noChangeArrowheads="1"/>
          </p:cNvSpPr>
          <p:nvPr/>
        </p:nvSpPr>
        <p:spPr bwMode="auto">
          <a:xfrm>
            <a:off x="146187" y="1221021"/>
            <a:ext cx="1717137" cy="338554"/>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Rate per 1,000</a:t>
            </a:r>
            <a:endParaRPr kumimoji="0" lang="en-US" altLang="en-US" sz="18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16391" name="Text Box 7"/>
          <p:cNvSpPr txBox="1">
            <a:spLocks noChangeArrowheads="1"/>
          </p:cNvSpPr>
          <p:nvPr/>
        </p:nvSpPr>
        <p:spPr bwMode="auto">
          <a:xfrm>
            <a:off x="3694518" y="5381267"/>
            <a:ext cx="64008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Male</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392" name="Text Box 8"/>
          <p:cNvSpPr txBox="1">
            <a:spLocks noChangeArrowheads="1"/>
          </p:cNvSpPr>
          <p:nvPr/>
        </p:nvSpPr>
        <p:spPr bwMode="auto">
          <a:xfrm>
            <a:off x="5406344" y="5381267"/>
            <a:ext cx="73152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18-44</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395" name="Text Box 11"/>
          <p:cNvSpPr txBox="1">
            <a:spLocks noChangeArrowheads="1"/>
          </p:cNvSpPr>
          <p:nvPr/>
        </p:nvSpPr>
        <p:spPr bwMode="auto">
          <a:xfrm>
            <a:off x="7633508" y="5381267"/>
            <a:ext cx="54864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65+</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397" name="Text Box 13"/>
          <p:cNvSpPr txBox="1">
            <a:spLocks noChangeArrowheads="1"/>
          </p:cNvSpPr>
          <p:nvPr/>
        </p:nvSpPr>
        <p:spPr bwMode="auto">
          <a:xfrm>
            <a:off x="1574151" y="2091584"/>
            <a:ext cx="2651760" cy="243143"/>
          </a:xfrm>
          <a:prstGeom prst="rect">
            <a:avLst/>
          </a:prstGeom>
          <a:noFill/>
          <a:ln w="9525" algn="ctr">
            <a:noFill/>
            <a:miter lim="800000"/>
            <a:headEnd/>
            <a:tailEnd/>
          </a:ln>
          <a:effectLst/>
        </p:spPr>
        <p:txBody>
          <a:bodyPr wrap="square">
            <a:spAutoFit/>
          </a:bodyPr>
          <a:lstStyle/>
          <a:p>
            <a:pPr marL="457200" marR="0" lvl="0" indent="-457200" algn="l" defTabSz="457200" rtl="0" eaLnBrk="1" fontAlgn="auto" latinLnBrk="0" hangingPunct="1">
              <a:lnSpc>
                <a:spcPct val="70000"/>
              </a:lnSpc>
              <a:spcBef>
                <a:spcPct val="25000"/>
              </a:spcBef>
              <a:spcAft>
                <a:spcPts val="0"/>
              </a:spcAft>
              <a:buClr>
                <a:srgbClr val="FFFF66"/>
              </a:buClr>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33.2</a:t>
            </a:r>
            <a:endPar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399" name="Rectangle 17"/>
          <p:cNvSpPr>
            <a:spLocks noChangeArrowheads="1"/>
          </p:cNvSpPr>
          <p:nvPr/>
        </p:nvSpPr>
        <p:spPr bwMode="auto">
          <a:xfrm>
            <a:off x="3672104" y="1411440"/>
            <a:ext cx="817070" cy="209288"/>
          </a:xfrm>
          <a:prstGeom prst="rect">
            <a:avLst/>
          </a:prstGeom>
          <a:noFill/>
          <a:ln w="9525">
            <a:noFill/>
            <a:miter lim="800000"/>
            <a:headEnd/>
            <a:tailEnd/>
          </a:ln>
        </p:spPr>
        <p:txBody>
          <a:bodyPr wrap="squar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2008</a:t>
            </a:r>
            <a:endPar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400" name="Rectangle 18" descr="Mint green colored square symbol displaying 2008 data"/>
          <p:cNvSpPr>
            <a:spLocks noChangeArrowheads="1"/>
          </p:cNvSpPr>
          <p:nvPr/>
        </p:nvSpPr>
        <p:spPr bwMode="auto">
          <a:xfrm>
            <a:off x="3352800" y="1407409"/>
            <a:ext cx="195262" cy="185738"/>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01" name="Rectangle 19" descr="Blue-green colored square symbol displaying 2016 data"/>
          <p:cNvSpPr>
            <a:spLocks noChangeArrowheads="1"/>
          </p:cNvSpPr>
          <p:nvPr/>
        </p:nvSpPr>
        <p:spPr bwMode="auto">
          <a:xfrm>
            <a:off x="4910138" y="1407408"/>
            <a:ext cx="182880" cy="182880"/>
          </a:xfrm>
          <a:prstGeom prst="rect">
            <a:avLst/>
          </a:prstGeom>
          <a:solidFill>
            <a:schemeClr val="accent6"/>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02" name="Rectangle 20"/>
          <p:cNvSpPr>
            <a:spLocks noChangeArrowheads="1"/>
          </p:cNvSpPr>
          <p:nvPr/>
        </p:nvSpPr>
        <p:spPr bwMode="auto">
          <a:xfrm>
            <a:off x="5289732" y="1411440"/>
            <a:ext cx="705954" cy="209288"/>
          </a:xfrm>
          <a:prstGeom prst="rect">
            <a:avLst/>
          </a:prstGeom>
          <a:noFill/>
          <a:ln w="9525">
            <a:noFill/>
            <a:miter lim="800000"/>
            <a:headEnd/>
            <a:tailEnd/>
          </a:ln>
        </p:spPr>
        <p:txBody>
          <a:bodyPr wrap="squar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2016</a:t>
            </a:r>
            <a:endPar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 Placeholder 8"/>
          <p:cNvSpPr txBox="1">
            <a:spLocks/>
          </p:cNvSpPr>
          <p:nvPr/>
        </p:nvSpPr>
        <p:spPr>
          <a:xfrm>
            <a:off x="7699309" y="6258798"/>
            <a:ext cx="1280160" cy="274320"/>
          </a:xfrm>
          <a:prstGeom prst="rect">
            <a:avLst/>
          </a:prstGeom>
          <a:ln w="22225">
            <a:solidFill>
              <a:srgbClr val="FF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 V-7.1</a:t>
            </a:r>
            <a:endParaRPr kumimoji="0" lang="en-US" sz="1200" b="1" i="0" u="none" strike="noStrike" kern="1200" cap="none" spc="0" normalizeH="0" baseline="0" noProof="0" dirty="0" smtClean="0">
              <a:ln>
                <a:noFill/>
              </a:ln>
              <a:solidFill>
                <a:prstClr val="black"/>
              </a:solidFill>
              <a:effectLst/>
              <a:uLnTx/>
              <a:uFillTx/>
              <a:latin typeface="Calibri"/>
              <a:ea typeface="Tahoma" pitchFamily="34" charset="0"/>
              <a:cs typeface="Tahoma" pitchFamily="34" charset="0"/>
            </a:endParaRPr>
          </a:p>
        </p:txBody>
      </p:sp>
      <p:sp>
        <p:nvSpPr>
          <p:cNvPr id="28" name="Text Box 9"/>
          <p:cNvSpPr txBox="1">
            <a:spLocks noChangeArrowheads="1"/>
          </p:cNvSpPr>
          <p:nvPr/>
        </p:nvSpPr>
        <p:spPr bwMode="auto">
          <a:xfrm>
            <a:off x="1532011" y="5378290"/>
            <a:ext cx="73152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Total</a:t>
            </a:r>
          </a:p>
        </p:txBody>
      </p:sp>
      <p:sp>
        <p:nvSpPr>
          <p:cNvPr id="20" name="Text Box 7"/>
          <p:cNvSpPr txBox="1">
            <a:spLocks noChangeArrowheads="1"/>
          </p:cNvSpPr>
          <p:nvPr/>
        </p:nvSpPr>
        <p:spPr bwMode="auto">
          <a:xfrm>
            <a:off x="2550556" y="5383192"/>
            <a:ext cx="82296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Female</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 Box 7"/>
          <p:cNvSpPr txBox="1">
            <a:spLocks noChangeArrowheads="1"/>
          </p:cNvSpPr>
          <p:nvPr/>
        </p:nvSpPr>
        <p:spPr bwMode="auto">
          <a:xfrm>
            <a:off x="6430003" y="5385117"/>
            <a:ext cx="82296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45-64</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5650373" y="5694819"/>
            <a:ext cx="237744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 (years)</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29" name="Straight Connector 28" descr="straight line grouping age for the age groups 18-44, 45-64, and 65+ for 2008 and 2016.  This is data for Vision rehabilitation serviser for adults with visual impairment.&#10;"/>
          <p:cNvCxnSpPr/>
          <p:nvPr/>
        </p:nvCxnSpPr>
        <p:spPr>
          <a:xfrm>
            <a:off x="5453607" y="5699570"/>
            <a:ext cx="283464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a:xfrm>
            <a:off x="8636000" y="6468110"/>
            <a:ext cx="397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249824" y="90801"/>
            <a:ext cx="7132320" cy="879277"/>
          </a:xfrm>
        </p:spPr>
        <p:txBody>
          <a:bodyPr/>
          <a:lstStyle/>
          <a:p>
            <a:r>
              <a:rPr lang="en-US" alt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Vision Rehabilitation Services,</a:t>
            </a:r>
            <a:br>
              <a:rPr lang="en-US" alt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altLang="en-US" sz="3000" dirty="0">
                <a:solidFill>
                  <a:schemeClr val="bg1"/>
                </a:solidFill>
                <a:latin typeface="Verdana" panose="020B0604030504040204" pitchFamily="34" charset="0"/>
                <a:ea typeface="Verdana" panose="020B0604030504040204" pitchFamily="34" charset="0"/>
                <a:cs typeface="Verdana" panose="020B0604030504040204" pitchFamily="34" charset="0"/>
              </a:rPr>
              <a:t>Adults with Visual Impairment</a:t>
            </a:r>
          </a:p>
        </p:txBody>
      </p:sp>
    </p:spTree>
    <p:extLst>
      <p:ext uri="{BB962C8B-B14F-4D97-AF65-F5344CB8AC3E}">
        <p14:creationId xmlns:p14="http://schemas.microsoft.com/office/powerpoint/2010/main" val="1728151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txBox="1">
            <a:spLocks/>
          </p:cNvSpPr>
          <p:nvPr/>
        </p:nvSpPr>
        <p:spPr>
          <a:xfrm>
            <a:off x="8004174" y="6251599"/>
            <a:ext cx="1097280" cy="274320"/>
          </a:xfrm>
          <a:prstGeom prst="rect">
            <a:avLst/>
          </a:prstGeom>
          <a:ln w="19050">
            <a:solidFill>
              <a:srgbClr val="C00000"/>
            </a:solidFill>
          </a:ln>
        </p:spPr>
        <p:txBody>
          <a:bodyPr vert="horz" lIns="91440" tIns="45720" rIns="91440" bIns="45720" rtlCol="0" anchor="ctr">
            <a:noAutofit/>
          </a:bodyPr>
          <a:lstStyle>
            <a:lvl1pPr marL="0" indent="-342900" algn="l"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 V-7.2</a:t>
            </a:r>
          </a:p>
        </p:txBody>
      </p:sp>
      <p:graphicFrame>
        <p:nvGraphicFramePr>
          <p:cNvPr id="16" name="Chart Placeholder 15" descr="Major Depressive Episode, Adults, 2012"/>
          <p:cNvGraphicFramePr>
            <a:graphicFrameLocks noGrp="1"/>
          </p:cNvGraphicFramePr>
          <p:nvPr>
            <p:ph type="chart" sz="quarter" idx="4294967295"/>
            <p:extLst/>
          </p:nvPr>
        </p:nvGraphicFramePr>
        <p:xfrm>
          <a:off x="0" y="1420485"/>
          <a:ext cx="9144000" cy="448437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a:xfrm>
            <a:off x="63886" y="87632"/>
            <a:ext cx="7282604" cy="838200"/>
          </a:xfrm>
        </p:spPr>
        <p:txBody>
          <a:bodyPr>
            <a:noAutofit/>
          </a:bodyPr>
          <a:lstStyle/>
          <a:p>
            <a:r>
              <a:rPr lang="en-US" sz="29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Visual Assistive </a:t>
            </a:r>
            <a:r>
              <a:rPr lang="en-US" sz="2900" dirty="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sz="29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Adaptive Devices, Adults with Visual Impairment, 2016 </a:t>
            </a:r>
            <a:endParaRPr lang="en-US" sz="29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 Box 5"/>
          <p:cNvSpPr txBox="1">
            <a:spLocks noChangeArrowheads="1"/>
          </p:cNvSpPr>
          <p:nvPr/>
        </p:nvSpPr>
        <p:spPr bwMode="auto">
          <a:xfrm>
            <a:off x="30660" y="5859961"/>
            <a:ext cx="892030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95% confidence interval.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 HP2020 baseline.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Except for education, data are for adults 18 years and over,</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who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have trouble seeing and use any visual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assistive and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adaptive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devices such as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telescopic or other prescriptive lenses, magnifiers, large print or talking materials, CCTV, white cane, or guide dog</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Black and white exclude persons of Hispanic origin. Persons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Hispanic origin may be any race.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Respondents were asked to select one or more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races.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for the single race categories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for persons who reported only one racial group.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Educational attainment data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adults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25 and over.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are age-adjusted to the 2000 standard population.</a:t>
            </a:r>
            <a:r>
              <a:rPr kumimoji="0" lang="en-US" sz="1000" b="0" i="0" u="none" strike="noStrike" kern="1200" cap="none" spc="0" normalizeH="0" baseline="0" noProof="0" dirty="0" smtClean="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SOURCE</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 National Health Interview Survey (NHIS), CDC/NCHS.</a:t>
            </a:r>
          </a:p>
        </p:txBody>
      </p:sp>
      <p:sp>
        <p:nvSpPr>
          <p:cNvPr id="19" name="Text Placeholder 76"/>
          <p:cNvSpPr txBox="1">
            <a:spLocks/>
          </p:cNvSpPr>
          <p:nvPr/>
        </p:nvSpPr>
        <p:spPr>
          <a:xfrm>
            <a:off x="3857062" y="1209992"/>
            <a:ext cx="2560320" cy="2743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HP2020 Target: 12.3%</a:t>
            </a:r>
            <a:endParaRPr kumimoji="0" lang="en-US" sz="1600" b="1"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2" name="TextBox 1"/>
          <p:cNvSpPr txBox="1"/>
          <p:nvPr/>
        </p:nvSpPr>
        <p:spPr>
          <a:xfrm>
            <a:off x="4965447" y="5605046"/>
            <a:ext cx="97815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Percent</a:t>
            </a:r>
            <a:endPar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 name="Group 2" descr="Arrow point towards the right and indicating increase desired"/>
          <p:cNvGrpSpPr/>
          <p:nvPr/>
        </p:nvGrpSpPr>
        <p:grpSpPr>
          <a:xfrm>
            <a:off x="6071796" y="1626729"/>
            <a:ext cx="1523992" cy="713705"/>
            <a:chOff x="7943055" y="1537063"/>
            <a:chExt cx="1523992" cy="713705"/>
          </a:xfrm>
        </p:grpSpPr>
        <p:sp>
          <p:nvSpPr>
            <p:cNvPr id="11" name="TextBox 31"/>
            <p:cNvSpPr txBox="1"/>
            <p:nvPr/>
          </p:nvSpPr>
          <p:spPr>
            <a:xfrm>
              <a:off x="7943055" y="1537063"/>
              <a:ext cx="1523992" cy="584775"/>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0000"/>
                  </a:solidFill>
                  <a:effectLst/>
                  <a:uLnTx/>
                  <a:uFillTx/>
                  <a:latin typeface="Tahoma" pitchFamily="34" charset="0"/>
                  <a:ea typeface="Tahoma" pitchFamily="34" charset="0"/>
                  <a:cs typeface="Tahoma" pitchFamily="34" charset="0"/>
                </a:rPr>
                <a:t>Increase desired</a:t>
              </a:r>
              <a:endParaRPr kumimoji="0" lang="en-US" sz="1600" b="1"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15" name="Straight Arrow Connector 14"/>
            <p:cNvCxnSpPr/>
            <p:nvPr/>
          </p:nvCxnSpPr>
          <p:spPr>
            <a:xfrm flipV="1">
              <a:off x="8372379" y="2250744"/>
              <a:ext cx="640080" cy="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509850" y="5921413"/>
            <a:ext cx="353943" cy="152400"/>
          </a:xfrm>
          <a:prstGeom prst="rect">
            <a:avLst/>
          </a:prstGeom>
          <a:noFill/>
        </p:spPr>
        <p:txBody>
          <a:bodyPr vert="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Left Bracket 12" descr="Bracket grouping education categories&#10;"/>
          <p:cNvSpPr/>
          <p:nvPr/>
        </p:nvSpPr>
        <p:spPr>
          <a:xfrm>
            <a:off x="507489" y="3852400"/>
            <a:ext cx="55373" cy="128016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rot="16200000">
            <a:off x="-230007" y="4400428"/>
            <a:ext cx="118872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2"/>
          </p:nvPr>
        </p:nvSpPr>
        <p:spPr>
          <a:xfrm>
            <a:off x="8636000" y="6468110"/>
            <a:ext cx="46863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03579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6"/>
          <p:cNvSpPr txBox="1">
            <a:spLocks/>
          </p:cNvSpPr>
          <p:nvPr/>
        </p:nvSpPr>
        <p:spPr>
          <a:xfrm>
            <a:off x="1" y="5885841"/>
            <a:ext cx="9144000" cy="63252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2008* = HP2020 baseline. </a:t>
            </a:r>
            <a:r>
              <a:rPr kumimoji="0" lang="en-US" sz="1000" b="0" i="0" u="none" strike="noStrike" kern="1200" cap="none" spc="0" normalizeH="0" baseline="0" noProof="0" dirty="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Rate per </a:t>
            </a:r>
            <a:r>
              <a:rPr kumimoji="0" lang="en-US" sz="1000" b="0" i="0" u="none" strike="noStrike" kern="1200" cap="none" spc="0" normalizeH="0" baseline="0" noProof="0" dirty="0" smtClean="0">
                <a:ln>
                  <a:noFill/>
                </a:ln>
                <a:solidFill>
                  <a:prstClr val="black">
                    <a:lumMod val="95000"/>
                    <a:lumOff val="5000"/>
                  </a:prstClr>
                </a:solidFill>
                <a:effectLst/>
                <a:uLnTx/>
                <a:uFillTx/>
                <a:latin typeface="Verdana" panose="020B0604030504040204" pitchFamily="34" charset="0"/>
                <a:ea typeface="Verdana" panose="020B0604030504040204" pitchFamily="34" charset="0"/>
                <a:cs typeface="Verdana" panose="020B0604030504040204" pitchFamily="34" charset="0"/>
              </a:rPr>
              <a:t>10,000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full-time equivalent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workers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aged 16 years and older.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occupational eye injuries or illnesses treated in hospital emergency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departments; and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occupational eye injuries among private industry employees that required medical treatment beyond first aid and that resulted in one or more days away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from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work. </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eye injury or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illness resulted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from an event in the work environment</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SOURCES: </a:t>
            </a: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National Electronic Injury Surveillance System (NEISS), CPSC; Current Population Survey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(CPS),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Census and DOL/BLS;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Survey of Occupational Injuries and Illnesses (SOII), </a:t>
            </a:r>
            <a:r>
              <a:rPr kumimoji="0" 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DOL/BLS. </a:t>
            </a:r>
            <a:endPar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Chart Placeholder 5" descr="Gonorrhea Among Females and Males Aged 15 to 44 Years"/>
          <p:cNvGraphicFramePr>
            <a:graphicFrameLocks noGrp="1"/>
          </p:cNvGraphicFramePr>
          <p:nvPr>
            <p:ph type="chart" sz="quarter" idx="16"/>
            <p:extLst/>
          </p:nvPr>
        </p:nvGraphicFramePr>
        <p:xfrm>
          <a:off x="165711" y="1429135"/>
          <a:ext cx="8781644" cy="440750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531628" y="131762"/>
            <a:ext cx="6889898" cy="797628"/>
          </a:xfrm>
        </p:spPr>
        <p:txBody>
          <a:bodyPr/>
          <a:lstStyle/>
          <a:p>
            <a:pPr algn="ctr"/>
            <a:r>
              <a:rPr lang="en-US" altLang="en-US" sz="3200" dirty="0">
                <a:latin typeface="Verdana" panose="020B0604030504040204" pitchFamily="34" charset="0"/>
                <a:ea typeface="Verdana" panose="020B0604030504040204" pitchFamily="34" charset="0"/>
                <a:cs typeface="Verdana" panose="020B0604030504040204" pitchFamily="34" charset="0"/>
              </a:rPr>
              <a:t>Occupational Eye Injuries</a:t>
            </a:r>
            <a:endParaRPr lang="en-US" sz="3200" dirty="0"/>
          </a:p>
        </p:txBody>
      </p:sp>
      <p:sp>
        <p:nvSpPr>
          <p:cNvPr id="10" name="Text Placeholder 8"/>
          <p:cNvSpPr txBox="1">
            <a:spLocks/>
          </p:cNvSpPr>
          <p:nvPr/>
        </p:nvSpPr>
        <p:spPr>
          <a:xfrm>
            <a:off x="7112032" y="6259022"/>
            <a:ext cx="1737360" cy="365760"/>
          </a:xfrm>
          <a:prstGeom prst="rect">
            <a:avLst/>
          </a:prstGeom>
          <a:ln w="19050">
            <a:solidFill>
              <a:srgbClr val="C0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V-3.1 &amp; 3.2</a:t>
            </a:r>
          </a:p>
          <a:p>
            <a:pPr marL="0" marR="0" lvl="0" indent="-34290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Text Box 8"/>
          <p:cNvSpPr txBox="1">
            <a:spLocks noChangeArrowheads="1"/>
          </p:cNvSpPr>
          <p:nvPr/>
        </p:nvSpPr>
        <p:spPr bwMode="auto">
          <a:xfrm>
            <a:off x="58783" y="1189547"/>
            <a:ext cx="2646344" cy="2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marL="0" marR="0" lvl="0" indent="0" algn="l" defTabSz="457200" rtl="0" eaLnBrk="1" fontAlgn="auto" latinLnBrk="0" hangingPunct="1">
              <a:lnSpc>
                <a:spcPct val="85000"/>
              </a:lnSpc>
              <a:spcBef>
                <a:spcPct val="5000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Rate per 10,000</a:t>
            </a: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Box 1"/>
          <p:cNvSpPr txBox="1"/>
          <p:nvPr/>
        </p:nvSpPr>
        <p:spPr>
          <a:xfrm>
            <a:off x="5793551" y="4630825"/>
            <a:ext cx="2286000"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srgbClr val="057C18"/>
                </a:solidFill>
                <a:effectLst/>
                <a:uLnTx/>
                <a:uFillTx/>
                <a:latin typeface="Verdana" panose="020B0604030504040204" pitchFamily="34" charset="0"/>
                <a:ea typeface="Verdana" panose="020B0604030504040204" pitchFamily="34" charset="0"/>
                <a:cs typeface="Verdana" panose="020B0604030504040204" pitchFamily="34" charset="0"/>
              </a:rPr>
              <a:t>HP2020 </a:t>
            </a:r>
            <a:r>
              <a:rPr kumimoji="0" lang="en-US" sz="1500" b="1" i="0" u="none" strike="noStrike" kern="1200" cap="none" spc="0" normalizeH="0" baseline="0" noProof="0" dirty="0" smtClean="0">
                <a:ln>
                  <a:noFill/>
                </a:ln>
                <a:solidFill>
                  <a:srgbClr val="057C18"/>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2.6</a:t>
            </a:r>
            <a:endParaRPr kumimoji="0" lang="en-US" sz="1500" b="1" i="0" u="none" strike="noStrike" kern="1200" cap="none" spc="0" normalizeH="0" baseline="0" noProof="0" dirty="0">
              <a:ln>
                <a:noFill/>
              </a:ln>
              <a:solidFill>
                <a:srgbClr val="057C18"/>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758575" y="4276655"/>
            <a:ext cx="4389120"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srgbClr val="057C18"/>
                </a:solidFill>
                <a:effectLst/>
                <a:uLnTx/>
                <a:uFillTx/>
                <a:latin typeface="Verdana" panose="020B0604030504040204" pitchFamily="34" charset="0"/>
                <a:ea typeface="Verdana" panose="020B0604030504040204" pitchFamily="34" charset="0"/>
                <a:cs typeface="Verdana" panose="020B0604030504040204" pitchFamily="34" charset="0"/>
              </a:rPr>
              <a:t>Eye injuries resulting in lost workdays</a:t>
            </a:r>
            <a:endParaRPr kumimoji="0" lang="en-US" sz="1500" b="1" i="0" u="none" strike="noStrike" kern="1200" cap="none" spc="0" normalizeH="0" baseline="0" noProof="0" dirty="0">
              <a:ln>
                <a:noFill/>
              </a:ln>
              <a:solidFill>
                <a:srgbClr val="057C18"/>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Box 16"/>
          <p:cNvSpPr txBox="1"/>
          <p:nvPr/>
        </p:nvSpPr>
        <p:spPr>
          <a:xfrm>
            <a:off x="805800" y="2397095"/>
            <a:ext cx="5394960" cy="55399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Eye injuries treated in Emergency Departments </a:t>
            </a:r>
            <a:endParaRPr kumimoji="0" lang="en-US" sz="15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Box 1"/>
          <p:cNvSpPr txBox="1"/>
          <p:nvPr/>
        </p:nvSpPr>
        <p:spPr>
          <a:xfrm>
            <a:off x="5175079" y="3259700"/>
            <a:ext cx="2560320" cy="40129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457200" rtl="0" eaLnBrk="1" fontAlgn="auto" latinLnBrk="0" hangingPunct="1">
              <a:lnSpc>
                <a:spcPct val="135000"/>
              </a:lnSpc>
              <a:spcBef>
                <a:spcPts val="0"/>
              </a:spcBef>
              <a:spcAft>
                <a:spcPts val="0"/>
              </a:spcAft>
              <a:buClrTx/>
              <a:buSzTx/>
              <a:buFontTx/>
              <a:buNone/>
              <a:tabLst/>
              <a:defRPr/>
            </a:pPr>
            <a:r>
              <a:rPr kumimoji="0" lang="en-US" sz="1500" b="1" i="0" u="none" strike="noStrike" kern="1200" cap="none" spc="0" normalizeH="0" baseline="0" noProof="0" dirty="0" smtClean="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rPr>
              <a:t>HP2020 </a:t>
            </a:r>
            <a:r>
              <a:rPr kumimoji="0" lang="en-US" sz="1500" b="1" i="0" u="none" strike="noStrike" kern="1200" cap="none" spc="0" normalizeH="0" baseline="0" noProof="0" dirty="0" smtClean="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sym typeface="Wingdings"/>
              </a:rPr>
              <a:t>Target: 11.6</a:t>
            </a:r>
            <a:endParaRPr kumimoji="0" lang="en-US" sz="15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3" name="Straight Arrow Connector 12" descr="Arrow point downwards and indicating decrease desired"/>
          <p:cNvCxnSpPr/>
          <p:nvPr/>
        </p:nvCxnSpPr>
        <p:spPr>
          <a:xfrm>
            <a:off x="7901554" y="2907500"/>
            <a:ext cx="91" cy="65663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31"/>
          <p:cNvSpPr txBox="1"/>
          <p:nvPr/>
        </p:nvSpPr>
        <p:spPr>
          <a:xfrm>
            <a:off x="7276018" y="2405598"/>
            <a:ext cx="1280161" cy="523244"/>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Decrease desired</a:t>
            </a:r>
            <a:endParaRPr kumimoji="0" lang="en-US" sz="1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8"/>
          </p:nvPr>
        </p:nvSpPr>
        <p:spPr>
          <a:xfrm>
            <a:off x="8356395" y="6518360"/>
            <a:ext cx="685111" cy="288369"/>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prstClr val="white">
                    <a:lumMod val="65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lumMod val="65000"/>
                </a:prstClr>
              </a:solidFill>
              <a:effectLst/>
              <a:uLnTx/>
              <a:uFillTx/>
              <a:latin typeface="Verdana"/>
              <a:ea typeface="+mn-ea"/>
              <a:cs typeface="Verdana"/>
            </a:endParaRPr>
          </a:p>
        </p:txBody>
      </p:sp>
    </p:spTree>
    <p:extLst>
      <p:ext uri="{BB962C8B-B14F-4D97-AF65-F5344CB8AC3E}">
        <p14:creationId xmlns:p14="http://schemas.microsoft.com/office/powerpoint/2010/main" val="260194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13252" y="6011760"/>
            <a:ext cx="8852452" cy="844331"/>
          </a:xfrm>
          <a:prstGeom prst="rect">
            <a:avLst/>
          </a:prstGeom>
          <a:no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NOTES:  I = 95% confidence interval.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for children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6-17 years and adults aged 18 years and over who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were involved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 activities that can cause eye injury and who wore protective eyewear always or most of the time. </a:t>
            </a:r>
            <a:endPar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Adult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data are </a:t>
            </a: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age-adjusted </a:t>
            </a:r>
            <a:r>
              <a:rPr kumimoji="0" lang="en-US" alt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to the 2000 standard population.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SOURCE: </a:t>
            </a:r>
            <a:r>
              <a:rPr kumimoji="0" lang="en-US" sz="10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National Health Interview Survey (NHIS), CDC/NCHS.</a:t>
            </a:r>
          </a:p>
        </p:txBody>
      </p:sp>
      <p:sp>
        <p:nvSpPr>
          <p:cNvPr id="16391" name="Text Box 7"/>
          <p:cNvSpPr txBox="1">
            <a:spLocks noChangeArrowheads="1"/>
          </p:cNvSpPr>
          <p:nvPr/>
        </p:nvSpPr>
        <p:spPr bwMode="auto">
          <a:xfrm>
            <a:off x="3694518" y="5381267"/>
            <a:ext cx="64008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Male</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8"/>
          <p:cNvSpPr txBox="1">
            <a:spLocks/>
          </p:cNvSpPr>
          <p:nvPr/>
        </p:nvSpPr>
        <p:spPr>
          <a:xfrm>
            <a:off x="7461834" y="6243456"/>
            <a:ext cx="1554480" cy="274320"/>
          </a:xfrm>
          <a:prstGeom prst="rect">
            <a:avLst/>
          </a:prstGeom>
          <a:ln w="22225">
            <a:solidFill>
              <a:srgbClr val="FF0000"/>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Objs</a:t>
            </a:r>
            <a:r>
              <a:rPr kumimoji="0" lang="en-US"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V-6.1 &amp; 6.2</a:t>
            </a:r>
            <a:endParaRPr kumimoji="0" lang="en-US" sz="1200" b="1" i="0" u="none" strike="noStrike" kern="1200" cap="none" spc="0" normalizeH="0" baseline="0" noProof="0" dirty="0" smtClean="0">
              <a:ln>
                <a:noFill/>
              </a:ln>
              <a:solidFill>
                <a:prstClr val="black"/>
              </a:solidFill>
              <a:effectLst/>
              <a:uLnTx/>
              <a:uFillTx/>
              <a:latin typeface="Calibri"/>
              <a:ea typeface="Tahoma" pitchFamily="34" charset="0"/>
              <a:cs typeface="Tahoma" pitchFamily="34" charset="0"/>
            </a:endParaRPr>
          </a:p>
        </p:txBody>
      </p:sp>
      <p:sp>
        <p:nvSpPr>
          <p:cNvPr id="25" name="Text Box 13"/>
          <p:cNvSpPr txBox="1">
            <a:spLocks noChangeArrowheads="1"/>
          </p:cNvSpPr>
          <p:nvPr/>
        </p:nvSpPr>
        <p:spPr bwMode="auto">
          <a:xfrm>
            <a:off x="5486400" y="2290824"/>
            <a:ext cx="2651760" cy="393954"/>
          </a:xfrm>
          <a:prstGeom prst="rect">
            <a:avLst/>
          </a:prstGeom>
          <a:noFill/>
          <a:ln w="9525" algn="ctr">
            <a:noFill/>
            <a:miter lim="800000"/>
            <a:headEnd/>
            <a:tailEnd/>
          </a:ln>
          <a:effectLst/>
        </p:spPr>
        <p:txBody>
          <a:bodyPr wrap="square">
            <a:spAutoFit/>
          </a:bodyPr>
          <a:lstStyle/>
          <a:p>
            <a:pPr marL="457200" marR="0" lvl="0" indent="-457200" algn="l" defTabSz="457200" rtl="0" eaLnBrk="1" fontAlgn="auto" latinLnBrk="0" hangingPunct="1">
              <a:lnSpc>
                <a:spcPct val="70000"/>
              </a:lnSpc>
              <a:spcBef>
                <a:spcPct val="25000"/>
              </a:spcBef>
              <a:spcAft>
                <a:spcPts val="0"/>
              </a:spcAft>
              <a:buClr>
                <a:srgbClr val="FFFF66"/>
              </a:buClr>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a:t>
            </a:r>
            <a:r>
              <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43.7%</a:t>
            </a:r>
            <a:endPar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9" name="Group 8" descr="Protective Eyewear Use at Home:  Always or Most of the Time"/>
          <p:cNvGrpSpPr/>
          <p:nvPr/>
        </p:nvGrpSpPr>
        <p:grpSpPr>
          <a:xfrm>
            <a:off x="-277091" y="875208"/>
            <a:ext cx="9118600" cy="5127388"/>
            <a:chOff x="-277091" y="875208"/>
            <a:chExt cx="9118600" cy="5127388"/>
          </a:xfrm>
        </p:grpSpPr>
        <p:graphicFrame>
          <p:nvGraphicFramePr>
            <p:cNvPr id="3" name="Object 2" descr="Protective Eyewear Use at Home:  Always or Most of the Time"/>
            <p:cNvGraphicFramePr>
              <a:graphicFrameLocks noChangeAspect="1"/>
            </p:cNvGraphicFramePr>
            <p:nvPr>
              <p:extLst>
                <p:ext uri="{D42A27DB-BD31-4B8C-83A1-F6EECF244321}">
                  <p14:modId xmlns:p14="http://schemas.microsoft.com/office/powerpoint/2010/main" val="3529285948"/>
                </p:ext>
              </p:extLst>
            </p:nvPr>
          </p:nvGraphicFramePr>
          <p:xfrm>
            <a:off x="-277091" y="875208"/>
            <a:ext cx="9118600" cy="4599545"/>
          </p:xfrm>
          <a:graphic>
            <a:graphicData uri="http://schemas.openxmlformats.org/drawingml/2006/chart">
              <c:chart xmlns:c="http://schemas.openxmlformats.org/drawingml/2006/chart" xmlns:r="http://schemas.openxmlformats.org/officeDocument/2006/relationships" r:id="rId3"/>
            </a:graphicData>
          </a:graphic>
        </p:graphicFrame>
        <p:sp>
          <p:nvSpPr>
            <p:cNvPr id="16389" name="Text Box 5"/>
            <p:cNvSpPr txBox="1">
              <a:spLocks noChangeArrowheads="1"/>
            </p:cNvSpPr>
            <p:nvPr/>
          </p:nvSpPr>
          <p:spPr bwMode="auto">
            <a:xfrm>
              <a:off x="146187" y="1221021"/>
              <a:ext cx="978153" cy="338554"/>
            </a:xfrm>
            <a:prstGeom prst="rect">
              <a:avLst/>
            </a:prstGeom>
            <a:no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smtClean="0">
                  <a:ln>
                    <a:noFill/>
                  </a:ln>
                  <a:solidFill>
                    <a:prstClr val="black"/>
                  </a:solidFill>
                  <a:effectLst/>
                  <a:uLnTx/>
                  <a:uFillTx/>
                  <a:latin typeface="Tahoma" pitchFamily="34" charset="0"/>
                  <a:ea typeface="Tahoma" pitchFamily="34" charset="0"/>
                  <a:cs typeface="Tahoma" pitchFamily="34" charset="0"/>
                </a:rPr>
                <a:t>Percent</a:t>
              </a:r>
              <a:endParaRPr kumimoji="0" lang="en-US" altLang="en-US" sz="1800" b="0" i="0" u="none" strike="noStrike" kern="1200" cap="none" spc="0" normalizeH="0" baseline="0" noProof="0" dirty="0">
                <a:ln>
                  <a:noFill/>
                </a:ln>
                <a:solidFill>
                  <a:prstClr val="black"/>
                </a:solidFill>
                <a:effectLst/>
                <a:uLnTx/>
                <a:uFillTx/>
                <a:latin typeface="Tahoma" pitchFamily="34" charset="0"/>
                <a:ea typeface="Tahoma" pitchFamily="34" charset="0"/>
                <a:cs typeface="Tahoma" pitchFamily="34" charset="0"/>
              </a:endParaRPr>
            </a:p>
          </p:txBody>
        </p:sp>
        <p:sp>
          <p:nvSpPr>
            <p:cNvPr id="16397" name="Text Box 13"/>
            <p:cNvSpPr txBox="1">
              <a:spLocks noChangeArrowheads="1"/>
            </p:cNvSpPr>
            <p:nvPr/>
          </p:nvSpPr>
          <p:spPr bwMode="auto">
            <a:xfrm>
              <a:off x="1875094" y="3526841"/>
              <a:ext cx="2651760" cy="393954"/>
            </a:xfrm>
            <a:prstGeom prst="rect">
              <a:avLst/>
            </a:prstGeom>
            <a:noFill/>
            <a:ln w="9525" algn="ctr">
              <a:noFill/>
              <a:miter lim="800000"/>
              <a:headEnd/>
              <a:tailEnd/>
            </a:ln>
            <a:effectLst/>
          </p:spPr>
          <p:txBody>
            <a:bodyPr wrap="square">
              <a:spAutoFit/>
            </a:bodyPr>
            <a:lstStyle/>
            <a:p>
              <a:pPr marL="457200" marR="0" lvl="0" indent="-457200" algn="l" defTabSz="457200" rtl="0" eaLnBrk="1" fontAlgn="auto" latinLnBrk="0" hangingPunct="1">
                <a:lnSpc>
                  <a:spcPct val="70000"/>
                </a:lnSpc>
                <a:spcBef>
                  <a:spcPct val="25000"/>
                </a:spcBef>
                <a:spcAft>
                  <a:spcPts val="0"/>
                </a:spcAft>
                <a:buClr>
                  <a:srgbClr val="FFFF66"/>
                </a:buClr>
                <a:buSzTx/>
                <a:buFontTx/>
                <a:buNone/>
                <a:tabLst/>
                <a:defRPr/>
              </a:pPr>
              <a:r>
                <a:rPr kumimoji="0" lang="en-US" altLang="en-US" sz="1400" b="1"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HP2020 Target: 18.2%</a:t>
              </a:r>
              <a:endPar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399" name="Rectangle 17"/>
            <p:cNvSpPr>
              <a:spLocks noChangeArrowheads="1"/>
            </p:cNvSpPr>
            <p:nvPr/>
          </p:nvSpPr>
          <p:spPr bwMode="auto">
            <a:xfrm>
              <a:off x="3672104" y="1411440"/>
              <a:ext cx="817070" cy="209288"/>
            </a:xfrm>
            <a:prstGeom prst="rect">
              <a:avLst/>
            </a:prstGeom>
            <a:noFill/>
            <a:ln w="9525">
              <a:noFill/>
              <a:miter lim="800000"/>
              <a:headEnd/>
              <a:tailEnd/>
            </a:ln>
          </p:spPr>
          <p:txBody>
            <a:bodyPr wrap="squar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2008</a:t>
              </a:r>
              <a:endPar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400" name="Rectangle 18" descr="Square shaped symbol representing 2008 data"/>
            <p:cNvSpPr>
              <a:spLocks noChangeArrowheads="1"/>
            </p:cNvSpPr>
            <p:nvPr/>
          </p:nvSpPr>
          <p:spPr bwMode="auto">
            <a:xfrm>
              <a:off x="3352800" y="1407409"/>
              <a:ext cx="195262" cy="185738"/>
            </a:xfrm>
            <a:prstGeom prst="rect">
              <a:avLst/>
            </a:prstGeom>
            <a:solidFill>
              <a:schemeClr val="accent3">
                <a:lumMod val="20000"/>
                <a:lumOff val="80000"/>
              </a:schemeClr>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01" name="Rectangle 19" descr="Square shaped symbol representing 2016 data"/>
            <p:cNvSpPr>
              <a:spLocks noChangeArrowheads="1"/>
            </p:cNvSpPr>
            <p:nvPr/>
          </p:nvSpPr>
          <p:spPr bwMode="auto">
            <a:xfrm>
              <a:off x="4910138" y="1407408"/>
              <a:ext cx="182880" cy="182880"/>
            </a:xfrm>
            <a:prstGeom prst="rect">
              <a:avLst/>
            </a:prstGeom>
            <a:solidFill>
              <a:schemeClr val="accent3">
                <a:lumMod val="75000"/>
              </a:schemeClr>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02" name="Rectangle 20"/>
            <p:cNvSpPr>
              <a:spLocks noChangeArrowheads="1"/>
            </p:cNvSpPr>
            <p:nvPr/>
          </p:nvSpPr>
          <p:spPr bwMode="auto">
            <a:xfrm>
              <a:off x="5289732" y="1411440"/>
              <a:ext cx="705954" cy="209288"/>
            </a:xfrm>
            <a:prstGeom prst="rect">
              <a:avLst/>
            </a:prstGeom>
            <a:noFill/>
            <a:ln w="9525">
              <a:noFill/>
              <a:miter lim="800000"/>
              <a:headEnd/>
              <a:tailEnd/>
            </a:ln>
          </p:spPr>
          <p:txBody>
            <a:bodyPr wrap="squar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altLang="en-US" sz="16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2016</a:t>
              </a:r>
              <a:endPar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7" name="Group 6"/>
            <p:cNvGrpSpPr/>
            <p:nvPr/>
          </p:nvGrpSpPr>
          <p:grpSpPr>
            <a:xfrm>
              <a:off x="5406344" y="5381267"/>
              <a:ext cx="2775804" cy="621329"/>
              <a:chOff x="5406344" y="5381267"/>
              <a:chExt cx="2775804" cy="621329"/>
            </a:xfrm>
          </p:grpSpPr>
          <p:sp>
            <p:nvSpPr>
              <p:cNvPr id="16392" name="Text Box 8"/>
              <p:cNvSpPr txBox="1">
                <a:spLocks noChangeArrowheads="1"/>
              </p:cNvSpPr>
              <p:nvPr/>
            </p:nvSpPr>
            <p:spPr bwMode="auto">
              <a:xfrm>
                <a:off x="5406344" y="5381267"/>
                <a:ext cx="73152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Total</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395" name="Text Box 11"/>
              <p:cNvSpPr txBox="1">
                <a:spLocks noChangeArrowheads="1"/>
              </p:cNvSpPr>
              <p:nvPr/>
            </p:nvSpPr>
            <p:spPr bwMode="auto">
              <a:xfrm>
                <a:off x="7633508" y="5381267"/>
                <a:ext cx="54864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Male </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 Box 7"/>
              <p:cNvSpPr txBox="1">
                <a:spLocks noChangeArrowheads="1"/>
              </p:cNvSpPr>
              <p:nvPr/>
            </p:nvSpPr>
            <p:spPr bwMode="auto">
              <a:xfrm>
                <a:off x="6430003" y="5385117"/>
                <a:ext cx="82296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Female</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5650373" y="5694819"/>
                <a:ext cx="237744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Adults</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grpSp>
          <p:nvGrpSpPr>
            <p:cNvPr id="8" name="Group 7"/>
            <p:cNvGrpSpPr/>
            <p:nvPr/>
          </p:nvGrpSpPr>
          <p:grpSpPr>
            <a:xfrm>
              <a:off x="1273224" y="5378290"/>
              <a:ext cx="3200400" cy="622381"/>
              <a:chOff x="1273224" y="5378290"/>
              <a:chExt cx="3200400" cy="622381"/>
            </a:xfrm>
          </p:grpSpPr>
          <p:sp>
            <p:nvSpPr>
              <p:cNvPr id="28" name="Text Box 9"/>
              <p:cNvSpPr txBox="1">
                <a:spLocks noChangeArrowheads="1"/>
              </p:cNvSpPr>
              <p:nvPr/>
            </p:nvSpPr>
            <p:spPr bwMode="auto">
              <a:xfrm>
                <a:off x="1532011" y="5378290"/>
                <a:ext cx="73152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Total</a:t>
                </a:r>
              </a:p>
            </p:txBody>
          </p:sp>
          <p:sp>
            <p:nvSpPr>
              <p:cNvPr id="20" name="Text Box 7"/>
              <p:cNvSpPr txBox="1">
                <a:spLocks noChangeArrowheads="1"/>
              </p:cNvSpPr>
              <p:nvPr/>
            </p:nvSpPr>
            <p:spPr bwMode="auto">
              <a:xfrm>
                <a:off x="2550556" y="5383192"/>
                <a:ext cx="822960" cy="307777"/>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Wingdings" pitchFamily="2" charset="2"/>
                  <a:buNone/>
                  <a:tabLst/>
                  <a:defRPr/>
                </a:pPr>
                <a:r>
                  <a:rPr kumimoji="0" lang="en-US" altLang="en-US"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Female</a:t>
                </a:r>
                <a:endPar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1655180" y="5692894"/>
                <a:ext cx="237744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Children</a:t>
                </a: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5" name="Straight Connector 4" descr="Straight line grouping children and displaying data for total, female, and male&#10;"/>
              <p:cNvCxnSpPr/>
              <p:nvPr/>
            </p:nvCxnSpPr>
            <p:spPr>
              <a:xfrm>
                <a:off x="1273224" y="5686067"/>
                <a:ext cx="3200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9" name="Straight Connector 28" descr="Straight line grouping adults and displaying data for total, female, and male&#10;"/>
            <p:cNvCxnSpPr/>
            <p:nvPr/>
          </p:nvCxnSpPr>
          <p:spPr>
            <a:xfrm>
              <a:off x="5453607" y="5699570"/>
              <a:ext cx="283464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a:xfrm>
            <a:off x="8666480" y="6457950"/>
            <a:ext cx="40767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8FAF9D-AF5A-496A-B0B6-E10018E45057}" type="slidenum">
              <a:rPr kumimoji="0" lang="en-US" sz="1200" b="0" i="0" u="none" strike="noStrike" kern="1200" cap="none" spc="0" normalizeH="0" baseline="0" noProof="0" smtClean="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Title 5"/>
          <p:cNvSpPr>
            <a:spLocks noGrp="1"/>
          </p:cNvSpPr>
          <p:nvPr>
            <p:ph type="title"/>
          </p:nvPr>
        </p:nvSpPr>
        <p:spPr>
          <a:xfrm>
            <a:off x="158386" y="103869"/>
            <a:ext cx="7223760" cy="644525"/>
          </a:xfrm>
        </p:spPr>
        <p:txBody>
          <a:bodyPr/>
          <a:lstStyle/>
          <a:p>
            <a:r>
              <a:rPr lang="en-US" alt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Protective Eyewear Use at Home: </a:t>
            </a:r>
            <a:br>
              <a:rPr lang="en-US" alt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altLang="en-US" sz="3200" dirty="0">
                <a:solidFill>
                  <a:schemeClr val="bg1"/>
                </a:solidFill>
                <a:latin typeface="Verdana" panose="020B0604030504040204" pitchFamily="34" charset="0"/>
                <a:ea typeface="Verdana" panose="020B0604030504040204" pitchFamily="34" charset="0"/>
                <a:cs typeface="Verdana" panose="020B0604030504040204" pitchFamily="34" charset="0"/>
              </a:rPr>
              <a:t>Always or Most of the Time</a:t>
            </a:r>
          </a:p>
        </p:txBody>
      </p:sp>
    </p:spTree>
    <p:extLst>
      <p:ext uri="{BB962C8B-B14F-4D97-AF65-F5344CB8AC3E}">
        <p14:creationId xmlns:p14="http://schemas.microsoft.com/office/powerpoint/2010/main" val="2573157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71268" y="1383015"/>
            <a:ext cx="8401464" cy="4682258"/>
          </a:xfrm>
        </p:spPr>
        <p:txBody>
          <a:bodyPr>
            <a:noAutofit/>
          </a:bodyPr>
          <a:lstStyle/>
          <a:p>
            <a:pPr>
              <a:spcBef>
                <a:spcPts val="600"/>
              </a:spcBef>
              <a:spcAft>
                <a:spcPts val="1200"/>
              </a:spcAft>
              <a:buSzPct val="150000"/>
              <a:buFont typeface="Wingdings" panose="05000000000000000000" pitchFamily="2" charset="2"/>
              <a:buChar char="§"/>
            </a:pPr>
            <a:r>
              <a:rPr lang="en-US" sz="1800" dirty="0" smtClean="0">
                <a:latin typeface="Verdana" panose="020B0604030504040204" pitchFamily="34" charset="0"/>
                <a:ea typeface="Verdana" panose="020B0604030504040204" pitchFamily="34" charset="0"/>
                <a:cs typeface="Verdana" panose="020B0604030504040204" pitchFamily="34" charset="0"/>
              </a:rPr>
              <a:t>Between 2007 and 2015, the percent of n</a:t>
            </a:r>
            <a:r>
              <a:rPr lang="en-US" altLang="en-US" sz="1800" dirty="0" smtClean="0">
                <a:latin typeface="Verdana" panose="020B0604030504040204" pitchFamily="34" charset="0"/>
                <a:ea typeface="Verdana" panose="020B0604030504040204" pitchFamily="34" charset="0"/>
                <a:cs typeface="Verdana" panose="020B0604030504040204" pitchFamily="34" charset="0"/>
              </a:rPr>
              <a:t>ewborns and infants who received hearing screening</a:t>
            </a:r>
            <a:r>
              <a:rPr lang="en-US" altLang="en-US" sz="1800" dirty="0">
                <a:latin typeface="Verdana" panose="020B0604030504040204" pitchFamily="34" charset="0"/>
                <a:ea typeface="Verdana" panose="020B0604030504040204" pitchFamily="34" charset="0"/>
                <a:cs typeface="Verdana" panose="020B0604030504040204" pitchFamily="34" charset="0"/>
              </a:rPr>
              <a:t>, </a:t>
            </a:r>
            <a:r>
              <a:rPr lang="en-US" altLang="en-US" sz="1800" dirty="0" smtClean="0">
                <a:latin typeface="Verdana" panose="020B0604030504040204" pitchFamily="34" charset="0"/>
                <a:ea typeface="Verdana" panose="020B0604030504040204" pitchFamily="34" charset="0"/>
                <a:cs typeface="Verdana" panose="020B0604030504040204" pitchFamily="34" charset="0"/>
              </a:rPr>
              <a:t>evaluation, </a:t>
            </a:r>
            <a:r>
              <a:rPr lang="en-US" altLang="en-US" sz="1800" dirty="0">
                <a:latin typeface="Verdana" panose="020B0604030504040204" pitchFamily="34" charset="0"/>
                <a:ea typeface="Verdana" panose="020B0604030504040204" pitchFamily="34" charset="0"/>
                <a:cs typeface="Verdana" panose="020B0604030504040204" pitchFamily="34" charset="0"/>
              </a:rPr>
              <a:t>and </a:t>
            </a:r>
            <a:r>
              <a:rPr lang="en-US" altLang="en-US" sz="1800" dirty="0" smtClean="0">
                <a:latin typeface="Verdana" panose="020B0604030504040204" pitchFamily="34" charset="0"/>
                <a:ea typeface="Verdana" panose="020B0604030504040204" pitchFamily="34" charset="0"/>
                <a:cs typeface="Verdana" panose="020B0604030504040204" pitchFamily="34" charset="0"/>
              </a:rPr>
              <a:t>intervention services increased. One objective has met its </a:t>
            </a:r>
            <a:r>
              <a:rPr lang="en-US" sz="1800" dirty="0" smtClean="0">
                <a:latin typeface="Verdana" panose="020B0604030504040204" pitchFamily="34" charset="0"/>
                <a:ea typeface="Verdana" panose="020B0604030504040204" pitchFamily="34" charset="0"/>
                <a:cs typeface="Verdana" panose="020B0604030504040204" pitchFamily="34" charset="0"/>
              </a:rPr>
              <a:t>HP2020 </a:t>
            </a:r>
            <a:r>
              <a:rPr lang="en-US" altLang="en-US" sz="1800" dirty="0" smtClean="0">
                <a:latin typeface="Verdana" panose="020B0604030504040204" pitchFamily="34" charset="0"/>
                <a:ea typeface="Verdana" panose="020B0604030504040204" pitchFamily="34" charset="0"/>
                <a:cs typeface="Verdana" panose="020B0604030504040204" pitchFamily="34" charset="0"/>
              </a:rPr>
              <a:t>target and two objectives are improving.</a:t>
            </a:r>
          </a:p>
          <a:p>
            <a:pPr>
              <a:spcBef>
                <a:spcPts val="600"/>
              </a:spcBef>
              <a:spcAft>
                <a:spcPts val="1200"/>
              </a:spcAft>
              <a:buSzPct val="150000"/>
              <a:buFont typeface="Wingdings" panose="05000000000000000000" pitchFamily="2" charset="2"/>
              <a:buChar char="§"/>
            </a:pPr>
            <a:r>
              <a:rPr lang="en-US" sz="1800" dirty="0" smtClean="0">
                <a:latin typeface="Verdana" panose="020B0604030504040204" pitchFamily="34" charset="0"/>
                <a:ea typeface="Verdana" panose="020B0604030504040204" pitchFamily="34" charset="0"/>
                <a:cs typeface="Verdana" panose="020B0604030504040204" pitchFamily="34" charset="0"/>
              </a:rPr>
              <a:t>Noise-induced </a:t>
            </a:r>
            <a:r>
              <a:rPr lang="en-US" sz="1800" dirty="0">
                <a:latin typeface="Verdana" panose="020B0604030504040204" pitchFamily="34" charset="0"/>
                <a:ea typeface="Verdana" panose="020B0604030504040204" pitchFamily="34" charset="0"/>
                <a:cs typeface="Verdana" panose="020B0604030504040204" pitchFamily="34" charset="0"/>
              </a:rPr>
              <a:t>hearing </a:t>
            </a:r>
            <a:r>
              <a:rPr lang="en-US" sz="1800" dirty="0" smtClean="0">
                <a:latin typeface="Verdana" panose="020B0604030504040204" pitchFamily="34" charset="0"/>
                <a:ea typeface="Verdana" panose="020B0604030504040204" pitchFamily="34" charset="0"/>
                <a:cs typeface="Verdana" panose="020B0604030504040204" pitchFamily="34" charset="0"/>
              </a:rPr>
              <a:t>loss among adults aged 20-69 years </a:t>
            </a:r>
            <a:r>
              <a:rPr lang="en-US" sz="1800" dirty="0">
                <a:latin typeface="Verdana" panose="020B0604030504040204" pitchFamily="34" charset="0"/>
                <a:ea typeface="Verdana" panose="020B0604030504040204" pitchFamily="34" charset="0"/>
                <a:cs typeface="Verdana" panose="020B0604030504040204" pitchFamily="34" charset="0"/>
              </a:rPr>
              <a:t>decreased </a:t>
            </a:r>
            <a:r>
              <a:rPr lang="en-US" sz="1800" dirty="0" smtClean="0">
                <a:latin typeface="Verdana" panose="020B0604030504040204" pitchFamily="34" charset="0"/>
                <a:ea typeface="Verdana" panose="020B0604030504040204" pitchFamily="34" charset="0"/>
                <a:cs typeface="Verdana" panose="020B0604030504040204" pitchFamily="34" charset="0"/>
              </a:rPr>
              <a:t>between 2003-04 </a:t>
            </a:r>
            <a:r>
              <a:rPr lang="en-US" sz="1800" dirty="0">
                <a:latin typeface="Verdana" panose="020B0604030504040204" pitchFamily="34" charset="0"/>
                <a:ea typeface="Verdana" panose="020B0604030504040204" pitchFamily="34" charset="0"/>
                <a:cs typeface="Verdana" panose="020B0604030504040204" pitchFamily="34" charset="0"/>
              </a:rPr>
              <a:t>and </a:t>
            </a:r>
            <a:r>
              <a:rPr lang="en-US" sz="1800" dirty="0" smtClean="0">
                <a:latin typeface="Verdana" panose="020B0604030504040204" pitchFamily="34" charset="0"/>
                <a:ea typeface="Verdana" panose="020B0604030504040204" pitchFamily="34" charset="0"/>
                <a:cs typeface="Verdana" panose="020B0604030504040204" pitchFamily="34" charset="0"/>
              </a:rPr>
              <a:t>2011-12. The objective met its HP2020 target. </a:t>
            </a:r>
          </a:p>
          <a:p>
            <a:pPr>
              <a:spcBef>
                <a:spcPts val="600"/>
              </a:spcBef>
              <a:spcAft>
                <a:spcPts val="1200"/>
              </a:spcAft>
              <a:buSzPct val="150000"/>
              <a:buFont typeface="Wingdings" panose="05000000000000000000" pitchFamily="2" charset="2"/>
              <a:buChar char="§"/>
            </a:pPr>
            <a:r>
              <a:rPr lang="en-US" sz="1800" dirty="0">
                <a:latin typeface="Verdana" panose="020B0604030504040204" pitchFamily="34" charset="0"/>
                <a:ea typeface="Verdana" panose="020B0604030504040204" pitchFamily="34" charset="0"/>
                <a:cs typeface="Verdana" panose="020B0604030504040204" pitchFamily="34" charset="0"/>
              </a:rPr>
              <a:t>In 2014, 61.8% of adults aged 18 years and over with tinnitus had been seen or referred to specialists.   </a:t>
            </a:r>
            <a:endParaRPr lang="en-US" sz="1800"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buSzPct val="150000"/>
              <a:buFont typeface="Wingdings" panose="05000000000000000000" pitchFamily="2" charset="2"/>
              <a:buChar char="§"/>
            </a:pPr>
            <a:r>
              <a:rPr lang="en-US" sz="1800" dirty="0">
                <a:latin typeface="Verdana" panose="020B0604030504040204" pitchFamily="34" charset="0"/>
                <a:ea typeface="Verdana" panose="020B0604030504040204" pitchFamily="34" charset="0"/>
                <a:cs typeface="Verdana" panose="020B0604030504040204" pitchFamily="34" charset="0"/>
              </a:rPr>
              <a:t>In </a:t>
            </a:r>
            <a:r>
              <a:rPr lang="en-US" sz="1800" dirty="0" smtClean="0">
                <a:latin typeface="Verdana" panose="020B0604030504040204" pitchFamily="34" charset="0"/>
                <a:ea typeface="Verdana" panose="020B0604030504040204" pitchFamily="34" charset="0"/>
                <a:cs typeface="Verdana" panose="020B0604030504040204" pitchFamily="34" charset="0"/>
              </a:rPr>
              <a:t>2016, 42.1% </a:t>
            </a:r>
            <a:r>
              <a:rPr lang="en-US" sz="1800" dirty="0">
                <a:latin typeface="Verdana" panose="020B0604030504040204" pitchFamily="34" charset="0"/>
                <a:ea typeface="Verdana" panose="020B0604030504040204" pitchFamily="34" charset="0"/>
                <a:cs typeface="Verdana" panose="020B0604030504040204" pitchFamily="34" charset="0"/>
              </a:rPr>
              <a:t>of adults </a:t>
            </a:r>
            <a:r>
              <a:rPr lang="en-US" sz="1800" dirty="0" smtClean="0">
                <a:latin typeface="Verdana" panose="020B0604030504040204" pitchFamily="34" charset="0"/>
                <a:ea typeface="Verdana" panose="020B0604030504040204" pitchFamily="34" charset="0"/>
                <a:cs typeface="Verdana" panose="020B0604030504040204" pitchFamily="34" charset="0"/>
              </a:rPr>
              <a:t>aged </a:t>
            </a:r>
            <a:r>
              <a:rPr lang="en-US" sz="1800" dirty="0">
                <a:latin typeface="Verdana" panose="020B0604030504040204" pitchFamily="34" charset="0"/>
                <a:ea typeface="Verdana" panose="020B0604030504040204" pitchFamily="34" charset="0"/>
                <a:cs typeface="Verdana" panose="020B0604030504040204" pitchFamily="34" charset="0"/>
              </a:rPr>
              <a:t>18 years and over with dizziness or balance problems reported falls caused by dizziness or imbalance. </a:t>
            </a:r>
            <a:endParaRPr lang="en-US" sz="1800"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buSzPct val="150000"/>
              <a:buFont typeface="Wingdings" panose="05000000000000000000" pitchFamily="2" charset="2"/>
              <a:buChar char="§"/>
            </a:pPr>
            <a:r>
              <a:rPr lang="en-US" sz="1800" dirty="0">
                <a:latin typeface="Verdana" panose="020B0604030504040204" pitchFamily="34" charset="0"/>
                <a:ea typeface="Verdana" panose="020B0604030504040204" pitchFamily="34" charset="0"/>
                <a:cs typeface="Verdana" panose="020B0604030504040204" pitchFamily="34" charset="0"/>
              </a:rPr>
              <a:t>In </a:t>
            </a:r>
            <a:r>
              <a:rPr lang="en-US" sz="1800" dirty="0" smtClean="0">
                <a:latin typeface="Verdana" panose="020B0604030504040204" pitchFamily="34" charset="0"/>
                <a:ea typeface="Verdana" panose="020B0604030504040204" pitchFamily="34" charset="0"/>
                <a:cs typeface="Verdana" panose="020B0604030504040204" pitchFamily="34" charset="0"/>
              </a:rPr>
              <a:t>2013-14</a:t>
            </a: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12.1% </a:t>
            </a:r>
            <a:r>
              <a:rPr lang="en-US" sz="1800" dirty="0">
                <a:latin typeface="Verdana" panose="020B0604030504040204" pitchFamily="34" charset="0"/>
                <a:ea typeface="Verdana" panose="020B0604030504040204" pitchFamily="34" charset="0"/>
                <a:cs typeface="Verdana" panose="020B0604030504040204" pitchFamily="34" charset="0"/>
              </a:rPr>
              <a:t>of </a:t>
            </a:r>
            <a:r>
              <a:rPr lang="en-US" sz="1800" dirty="0" smtClean="0">
                <a:latin typeface="Verdana" panose="020B0604030504040204" pitchFamily="34" charset="0"/>
                <a:ea typeface="Verdana" panose="020B0604030504040204" pitchFamily="34" charset="0"/>
                <a:cs typeface="Verdana" panose="020B0604030504040204" pitchFamily="34" charset="0"/>
              </a:rPr>
              <a:t>adults </a:t>
            </a:r>
            <a:r>
              <a:rPr lang="en-US" sz="1800" dirty="0">
                <a:latin typeface="Verdana" panose="020B0604030504040204" pitchFamily="34" charset="0"/>
                <a:ea typeface="Verdana" panose="020B0604030504040204" pitchFamily="34" charset="0"/>
                <a:cs typeface="Verdana" panose="020B0604030504040204" pitchFamily="34" charset="0"/>
              </a:rPr>
              <a:t>aged 40 years and over with smell </a:t>
            </a:r>
            <a:r>
              <a:rPr lang="en-US" sz="1800" dirty="0" smtClean="0">
                <a:latin typeface="Verdana" panose="020B0604030504040204" pitchFamily="34" charset="0"/>
                <a:ea typeface="Verdana" panose="020B0604030504040204" pitchFamily="34" charset="0"/>
                <a:cs typeface="Verdana" panose="020B0604030504040204" pitchFamily="34" charset="0"/>
              </a:rPr>
              <a:t>or </a:t>
            </a:r>
            <a:r>
              <a:rPr lang="en-US" sz="1800" dirty="0">
                <a:latin typeface="Verdana" panose="020B0604030504040204" pitchFamily="34" charset="0"/>
                <a:ea typeface="Verdana" panose="020B0604030504040204" pitchFamily="34" charset="0"/>
                <a:cs typeface="Verdana" panose="020B0604030504040204" pitchFamily="34" charset="0"/>
              </a:rPr>
              <a:t>taste disorders discussed their problem with a </a:t>
            </a:r>
            <a:r>
              <a:rPr lang="en-US" sz="1800" dirty="0" smtClean="0">
                <a:latin typeface="Verdana" panose="020B0604030504040204" pitchFamily="34" charset="0"/>
                <a:ea typeface="Verdana" panose="020B0604030504040204" pitchFamily="34" charset="0"/>
                <a:cs typeface="Verdana" panose="020B0604030504040204" pitchFamily="34" charset="0"/>
              </a:rPr>
              <a:t>healthcare </a:t>
            </a:r>
            <a:r>
              <a:rPr lang="en-US" sz="1800" dirty="0">
                <a:latin typeface="Verdana" panose="020B0604030504040204" pitchFamily="34" charset="0"/>
                <a:ea typeface="Verdana" panose="020B0604030504040204" pitchFamily="34" charset="0"/>
                <a:cs typeface="Verdana" panose="020B0604030504040204" pitchFamily="34" charset="0"/>
              </a:rPr>
              <a:t>provider in the past 12 </a:t>
            </a:r>
            <a:r>
              <a:rPr lang="en-US" sz="1800" dirty="0" smtClean="0">
                <a:latin typeface="Verdana" panose="020B0604030504040204" pitchFamily="34" charset="0"/>
                <a:ea typeface="Verdana" panose="020B0604030504040204" pitchFamily="34" charset="0"/>
                <a:cs typeface="Verdana" panose="020B0604030504040204" pitchFamily="34" charset="0"/>
              </a:rPr>
              <a:t>months. </a:t>
            </a:r>
            <a:endParaRPr lang="en-US" sz="1800" dirty="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buSzPct val="150000"/>
              <a:buFont typeface="Wingdings" panose="05000000000000000000" pitchFamily="2" charset="2"/>
              <a:buChar char="§"/>
            </a:pPr>
            <a:endParaRPr lang="en-US" sz="1800"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buSzPct val="150000"/>
              <a:buFont typeface="Wingdings" panose="05000000000000000000" pitchFamily="2" charset="2"/>
              <a:buChar char="§"/>
            </a:pPr>
            <a:endParaRPr lang="en-US" sz="1800" dirty="0" smtClean="0">
              <a:latin typeface="Verdana" panose="020B0604030504040204" pitchFamily="34" charset="0"/>
              <a:ea typeface="Verdana" panose="020B0604030504040204" pitchFamily="34" charset="0"/>
              <a:cs typeface="Verdana" panose="020B0604030504040204" pitchFamily="34" charset="0"/>
            </a:endParaRPr>
          </a:p>
          <a:p>
            <a:pPr>
              <a:spcBef>
                <a:spcPts val="600"/>
              </a:spcBef>
              <a:spcAft>
                <a:spcPts val="1200"/>
              </a:spcAft>
            </a:pP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3" name="Title 2"/>
          <p:cNvSpPr>
            <a:spLocks noGrp="1"/>
          </p:cNvSpPr>
          <p:nvPr>
            <p:ph type="title"/>
          </p:nvPr>
        </p:nvSpPr>
        <p:spPr>
          <a:xfrm>
            <a:off x="371268" y="131762"/>
            <a:ext cx="7701170" cy="797628"/>
          </a:xfrm>
        </p:spPr>
        <p:txBody>
          <a:bodyPr/>
          <a:lstStyle/>
          <a:p>
            <a:pPr>
              <a:spcAft>
                <a:spcPts val="1800"/>
              </a:spcAft>
              <a:buSzPct val="150000"/>
            </a:pPr>
            <a:r>
              <a:rPr lang="en-US" sz="2800" dirty="0"/>
              <a:t>Key Takeaways </a:t>
            </a:r>
            <a:r>
              <a:rPr lang="en-US" sz="2800" dirty="0" smtClean="0"/>
              <a:t>– </a:t>
            </a:r>
            <a:r>
              <a:rPr lang="en-US" sz="2800" dirty="0"/>
              <a:t>Hearing and Other Sensory or Communication Disorders </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p:cNvSpPr>
            <a:spLocks noGrp="1"/>
          </p:cNvSpPr>
          <p:nvPr>
            <p:ph type="sldNum" sz="quarter" idx="18"/>
          </p:nvPr>
        </p:nvSpPr>
        <p:spPr>
          <a:xfrm>
            <a:off x="8352038" y="634723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prstClr val="white">
                    <a:lumMod val="65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lumMod val="65000"/>
                </a:prstClr>
              </a:solidFill>
              <a:effectLst/>
              <a:uLnTx/>
              <a:uFillTx/>
              <a:latin typeface="Verdana"/>
              <a:ea typeface="+mn-ea"/>
              <a:cs typeface="Verdana"/>
            </a:endParaRPr>
          </a:p>
        </p:txBody>
      </p:sp>
    </p:spTree>
    <p:extLst>
      <p:ext uri="{BB962C8B-B14F-4D97-AF65-F5344CB8AC3E}">
        <p14:creationId xmlns:p14="http://schemas.microsoft.com/office/powerpoint/2010/main" val="1224949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0"/>
          </p:nvPr>
        </p:nvSpPr>
        <p:spPr>
          <a:xfrm>
            <a:off x="371268" y="1231392"/>
            <a:ext cx="8401464" cy="5435655"/>
          </a:xfrm>
        </p:spPr>
        <p:txBody>
          <a:bodyPr>
            <a:normAutofit/>
          </a:bodyPr>
          <a:lstStyle/>
          <a:p>
            <a:pPr>
              <a:spcBef>
                <a:spcPts val="600"/>
              </a:spcBef>
              <a:spcAft>
                <a:spcPts val="600"/>
              </a:spcAft>
              <a:buSzPct val="150000"/>
              <a:buFont typeface="Wingdings" panose="05000000000000000000" pitchFamily="2" charset="2"/>
              <a:buChar char="§"/>
            </a:pPr>
            <a:r>
              <a:rPr lang="en-US" sz="1800" dirty="0" smtClean="0"/>
              <a:t>In </a:t>
            </a:r>
            <a:r>
              <a:rPr lang="en-US" sz="1800" dirty="0"/>
              <a:t>2016, 47.1% </a:t>
            </a:r>
            <a:r>
              <a:rPr lang="en-US" sz="1800" dirty="0" smtClean="0"/>
              <a:t>of children aged 5 years and under had a vision </a:t>
            </a:r>
            <a:r>
              <a:rPr lang="en-US" sz="1800" dirty="0"/>
              <a:t>screening and 57.4% </a:t>
            </a:r>
            <a:r>
              <a:rPr lang="en-US" sz="1800" dirty="0" smtClean="0"/>
              <a:t>of </a:t>
            </a:r>
            <a:r>
              <a:rPr lang="en-US" sz="1800" dirty="0"/>
              <a:t>adults </a:t>
            </a:r>
            <a:r>
              <a:rPr lang="en-US" sz="1800" dirty="0" smtClean="0"/>
              <a:t>aged 18 years </a:t>
            </a:r>
            <a:r>
              <a:rPr lang="en-US" sz="1800" dirty="0"/>
              <a:t>and over had </a:t>
            </a:r>
            <a:r>
              <a:rPr lang="en-US" sz="1800" dirty="0" smtClean="0"/>
              <a:t>a dilated </a:t>
            </a:r>
            <a:r>
              <a:rPr lang="en-US" sz="1800" dirty="0"/>
              <a:t>eye examination. </a:t>
            </a:r>
            <a:endParaRPr lang="en-US" sz="1800" dirty="0" smtClean="0"/>
          </a:p>
          <a:p>
            <a:pPr>
              <a:spcBef>
                <a:spcPts val="600"/>
              </a:spcBef>
              <a:spcAft>
                <a:spcPts val="600"/>
              </a:spcAft>
              <a:buSzPct val="150000"/>
              <a:buFont typeface="Wingdings" panose="05000000000000000000" pitchFamily="2" charset="2"/>
              <a:buChar char="§"/>
            </a:pPr>
            <a:r>
              <a:rPr lang="en-US" sz="1800" dirty="0" smtClean="0"/>
              <a:t>Between </a:t>
            </a:r>
            <a:r>
              <a:rPr lang="en-US" sz="1800" dirty="0"/>
              <a:t>2008 and </a:t>
            </a:r>
            <a:r>
              <a:rPr lang="en-US" sz="1800" dirty="0" smtClean="0"/>
              <a:t>2016, the </a:t>
            </a:r>
            <a:r>
              <a:rPr lang="en-US" sz="1800" dirty="0"/>
              <a:t>rates of visual impairment </a:t>
            </a:r>
            <a:r>
              <a:rPr lang="en-US" sz="1800" dirty="0" smtClean="0"/>
              <a:t>due to </a:t>
            </a:r>
            <a:r>
              <a:rPr lang="en-US" sz="1800" dirty="0"/>
              <a:t>diabetic retinopathy, glaucoma, </a:t>
            </a:r>
            <a:r>
              <a:rPr lang="en-US" sz="1800" dirty="0" smtClean="0"/>
              <a:t>and cataract showed </a:t>
            </a:r>
            <a:r>
              <a:rPr lang="en-US" sz="1800" dirty="0"/>
              <a:t>little </a:t>
            </a:r>
            <a:r>
              <a:rPr lang="en-US" sz="1800" dirty="0" smtClean="0"/>
              <a:t>or no detectable change. </a:t>
            </a:r>
            <a:r>
              <a:rPr lang="en-US" altLang="en-US" sz="1800" dirty="0">
                <a:latin typeface="Verdana" panose="020B0604030504040204" pitchFamily="34" charset="0"/>
                <a:ea typeface="Verdana" panose="020B0604030504040204" pitchFamily="34" charset="0"/>
                <a:cs typeface="Verdana" panose="020B0604030504040204" pitchFamily="34" charset="0"/>
              </a:rPr>
              <a:t>The objective on visual impairment due to macular degeneration has met </a:t>
            </a:r>
            <a:r>
              <a:rPr lang="en-US" altLang="en-US" sz="1800" dirty="0" smtClean="0">
                <a:latin typeface="Verdana" panose="020B0604030504040204" pitchFamily="34" charset="0"/>
                <a:ea typeface="Verdana" panose="020B0604030504040204" pitchFamily="34" charset="0"/>
                <a:cs typeface="Verdana" panose="020B0604030504040204" pitchFamily="34" charset="0"/>
              </a:rPr>
              <a:t>its target.  </a:t>
            </a:r>
            <a:endParaRPr lang="en-US" sz="1800" dirty="0" smtClean="0"/>
          </a:p>
          <a:p>
            <a:pPr>
              <a:spcBef>
                <a:spcPts val="600"/>
              </a:spcBef>
              <a:spcAft>
                <a:spcPts val="600"/>
              </a:spcAft>
              <a:buSzPct val="150000"/>
              <a:buFont typeface="Wingdings" panose="05000000000000000000" pitchFamily="2" charset="2"/>
              <a:buChar char="§"/>
            </a:pPr>
            <a:r>
              <a:rPr lang="en-US" sz="1800" dirty="0" smtClean="0"/>
              <a:t>Vision rehabilitation and visual adaptive device use among adults with visual impairment remained low. These objectives showed little or no detectable change between 2008 and 2016.  </a:t>
            </a:r>
          </a:p>
          <a:p>
            <a:pPr>
              <a:spcBef>
                <a:spcPts val="600"/>
              </a:spcBef>
              <a:spcAft>
                <a:spcPts val="600"/>
              </a:spcAft>
              <a:buSzPct val="150000"/>
              <a:buFont typeface="Wingdings" panose="05000000000000000000" pitchFamily="2" charset="2"/>
              <a:buChar char="§"/>
            </a:pPr>
            <a:r>
              <a:rPr lang="en-US" sz="1800" dirty="0"/>
              <a:t>In 2016, </a:t>
            </a:r>
            <a:r>
              <a:rPr lang="en-US" sz="1800" dirty="0" smtClean="0"/>
              <a:t>the objectives </a:t>
            </a:r>
            <a:r>
              <a:rPr lang="en-US" sz="1800" dirty="0"/>
              <a:t>on occupational eye injuries have met </a:t>
            </a:r>
            <a:r>
              <a:rPr lang="en-US" sz="1800" dirty="0" smtClean="0"/>
              <a:t>their </a:t>
            </a:r>
            <a:r>
              <a:rPr lang="en-US" sz="1800" dirty="0"/>
              <a:t>Healthy People 2020 targets.  </a:t>
            </a:r>
            <a:endParaRPr lang="en-US" sz="1800" dirty="0" smtClean="0"/>
          </a:p>
          <a:p>
            <a:pPr>
              <a:spcBef>
                <a:spcPts val="600"/>
              </a:spcBef>
              <a:spcAft>
                <a:spcPts val="600"/>
              </a:spcAft>
              <a:buSzPct val="150000"/>
              <a:buFont typeface="Wingdings" panose="05000000000000000000" pitchFamily="2" charset="2"/>
              <a:buChar char="§"/>
            </a:pPr>
            <a:r>
              <a:rPr lang="en-US" sz="1800" dirty="0" smtClean="0"/>
              <a:t>In 2016, </a:t>
            </a:r>
            <a:r>
              <a:rPr lang="en-US" sz="1800" dirty="0"/>
              <a:t>23.4% of </a:t>
            </a:r>
            <a:r>
              <a:rPr lang="en-US" sz="1800" dirty="0" smtClean="0"/>
              <a:t>children 6-17 years </a:t>
            </a:r>
            <a:r>
              <a:rPr lang="en-US" sz="1800" dirty="0"/>
              <a:t>and 45.0% of adults </a:t>
            </a:r>
            <a:r>
              <a:rPr lang="en-US" sz="1800" dirty="0" smtClean="0"/>
              <a:t>aged 18 years and over participating </a:t>
            </a:r>
            <a:r>
              <a:rPr lang="en-US" sz="1800" dirty="0"/>
              <a:t>in </a:t>
            </a:r>
            <a:r>
              <a:rPr lang="en-US" sz="1800" dirty="0" smtClean="0"/>
              <a:t>activities </a:t>
            </a:r>
            <a:r>
              <a:rPr lang="en-US" sz="1800" dirty="0"/>
              <a:t>that can </a:t>
            </a:r>
            <a:r>
              <a:rPr lang="en-US" sz="1800" dirty="0" smtClean="0"/>
              <a:t>cause eye </a:t>
            </a:r>
            <a:r>
              <a:rPr lang="en-US" sz="1800" dirty="0"/>
              <a:t>injury used protective eyewear always or most of the </a:t>
            </a:r>
            <a:r>
              <a:rPr lang="en-US" sz="1800" dirty="0" smtClean="0"/>
              <a:t>time. These objectives have met their </a:t>
            </a:r>
            <a:r>
              <a:rPr lang="en-US" sz="1800" dirty="0"/>
              <a:t>Healthy People 2020 targets</a:t>
            </a:r>
            <a:r>
              <a:rPr lang="en-US" sz="1800" dirty="0" smtClean="0"/>
              <a:t>. </a:t>
            </a:r>
          </a:p>
          <a:p>
            <a:pPr>
              <a:spcBef>
                <a:spcPts val="600"/>
              </a:spcBef>
              <a:spcAft>
                <a:spcPts val="600"/>
              </a:spcAft>
              <a:buSzPct val="150000"/>
              <a:buFont typeface="Wingdings" panose="05000000000000000000" pitchFamily="2" charset="2"/>
              <a:buChar char="§"/>
            </a:pPr>
            <a:endParaRPr lang="en-US" sz="1800" dirty="0"/>
          </a:p>
          <a:p>
            <a:pPr lvl="1">
              <a:spcBef>
                <a:spcPts val="600"/>
              </a:spcBef>
              <a:spcAft>
                <a:spcPts val="600"/>
              </a:spcAft>
              <a:buSzPct val="150000"/>
              <a:buFont typeface="Wingdings" panose="05000000000000000000" pitchFamily="2" charset="2"/>
              <a:buChar char="§"/>
            </a:pPr>
            <a:endParaRPr lang="en-US" dirty="0" smtClean="0"/>
          </a:p>
          <a:p>
            <a:pPr lvl="1">
              <a:spcBef>
                <a:spcPts val="600"/>
              </a:spcBef>
              <a:spcAft>
                <a:spcPts val="600"/>
              </a:spcAft>
              <a:buSzPct val="150000"/>
              <a:buFont typeface="Wingdings" panose="05000000000000000000" pitchFamily="2" charset="2"/>
              <a:buChar char="§"/>
            </a:pPr>
            <a:endParaRPr lang="en-US" dirty="0" smtClean="0"/>
          </a:p>
          <a:p>
            <a:pPr lvl="1">
              <a:spcBef>
                <a:spcPts val="600"/>
              </a:spcBef>
              <a:spcAft>
                <a:spcPts val="600"/>
              </a:spcAft>
              <a:buSzPct val="150000"/>
              <a:buFont typeface="Wingdings" panose="05000000000000000000" pitchFamily="2" charset="2"/>
              <a:buChar char="§"/>
            </a:pPr>
            <a:endParaRPr lang="en-US" dirty="0"/>
          </a:p>
        </p:txBody>
      </p:sp>
      <p:sp>
        <p:nvSpPr>
          <p:cNvPr id="3" name="Title 2"/>
          <p:cNvSpPr>
            <a:spLocks noGrp="1"/>
          </p:cNvSpPr>
          <p:nvPr>
            <p:ph type="title"/>
          </p:nvPr>
        </p:nvSpPr>
        <p:spPr>
          <a:xfrm>
            <a:off x="572494" y="131762"/>
            <a:ext cx="6893781" cy="797628"/>
          </a:xfrm>
        </p:spPr>
        <p:txBody>
          <a:bodyPr/>
          <a:lstStyle/>
          <a:p>
            <a:pPr algn="ctr"/>
            <a:r>
              <a:rPr lang="en-US" sz="3000" dirty="0"/>
              <a:t>Key Takeaways </a:t>
            </a:r>
            <a:r>
              <a:rPr lang="en-US" sz="3000" dirty="0" smtClean="0"/>
              <a:t>– Vision</a:t>
            </a:r>
            <a:endParaRPr lang="en-US" sz="3000" dirty="0"/>
          </a:p>
        </p:txBody>
      </p:sp>
      <p:sp>
        <p:nvSpPr>
          <p:cNvPr id="2" name="Slide Number Placeholder 1"/>
          <p:cNvSpPr>
            <a:spLocks noGrp="1"/>
          </p:cNvSpPr>
          <p:nvPr>
            <p:ph type="sldNum" sz="quarter" idx="18"/>
          </p:nvPr>
        </p:nvSpPr>
        <p:spPr>
          <a:xfrm>
            <a:off x="8392678" y="6337074"/>
            <a:ext cx="685111" cy="44643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200" b="0" i="0" u="none" strike="noStrike" kern="1200" cap="none" spc="0" normalizeH="0" baseline="0" noProof="0" smtClean="0">
                <a:ln>
                  <a:noFill/>
                </a:ln>
                <a:solidFill>
                  <a:prstClr val="white">
                    <a:lumMod val="65000"/>
                  </a:prstClr>
                </a:solidFill>
                <a:effectLst/>
                <a:uLnTx/>
                <a:uFillTx/>
                <a:latin typeface="Verdana"/>
                <a:ea typeface="+mn-ea"/>
                <a:cs typeface="Verdana"/>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lumMod val="65000"/>
                </a:prstClr>
              </a:solidFill>
              <a:effectLst/>
              <a:uLnTx/>
              <a:uFillTx/>
              <a:latin typeface="Verdana"/>
              <a:ea typeface="+mn-ea"/>
              <a:cs typeface="Verdana"/>
            </a:endParaRPr>
          </a:p>
        </p:txBody>
      </p:sp>
    </p:spTree>
    <p:extLst>
      <p:ext uri="{BB962C8B-B14F-4D97-AF65-F5344CB8AC3E}">
        <p14:creationId xmlns:p14="http://schemas.microsoft.com/office/powerpoint/2010/main" val="3267760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3</a:t>
            </a:fld>
            <a:endParaRPr lang="en-US" dirty="0">
              <a:solidFill>
                <a:prstClr val="black"/>
              </a:solidFill>
            </a:endParaRPr>
          </a:p>
        </p:txBody>
      </p:sp>
      <p:sp>
        <p:nvSpPr>
          <p:cNvPr id="10" name="Text Placeholder 9"/>
          <p:cNvSpPr>
            <a:spLocks noGrp="1"/>
          </p:cNvSpPr>
          <p:nvPr>
            <p:ph type="body" sz="quarter" idx="20"/>
          </p:nvPr>
        </p:nvSpPr>
        <p:spPr>
          <a:xfrm>
            <a:off x="266700" y="1217022"/>
            <a:ext cx="8724900" cy="4854253"/>
          </a:xfrm>
        </p:spPr>
        <p:txBody>
          <a:bodyPr>
            <a:normAutofit fontScale="92500" lnSpcReduction="10000"/>
          </a:bodyPr>
          <a:lstStyle/>
          <a:p>
            <a:pPr marL="0" indent="0">
              <a:spcBef>
                <a:spcPts val="0"/>
              </a:spcBef>
              <a:buNone/>
              <a:defRPr/>
            </a:pPr>
            <a:r>
              <a:rPr lang="en-US" sz="2100" b="1" dirty="0">
                <a:latin typeface="Verdana" panose="020B0604030504040204" pitchFamily="34" charset="0"/>
                <a:ea typeface="Verdana" panose="020B0604030504040204" pitchFamily="34" charset="0"/>
                <a:cs typeface="Verdana" panose="020B0604030504040204" pitchFamily="34" charset="0"/>
              </a:rPr>
              <a:t>Chair </a:t>
            </a:r>
          </a:p>
          <a:p>
            <a:pPr>
              <a:spcBef>
                <a:spcPts val="0"/>
              </a:spcBef>
              <a:defRPr/>
            </a:pPr>
            <a:r>
              <a:rPr lang="en-US" sz="2100" dirty="0">
                <a:latin typeface="Verdana" panose="020B0604030504040204" pitchFamily="34" charset="0"/>
                <a:ea typeface="Verdana" panose="020B0604030504040204" pitchFamily="34" charset="0"/>
                <a:cs typeface="Verdana" panose="020B0604030504040204" pitchFamily="34" charset="0"/>
              </a:rPr>
              <a:t>Don Wright, MD, MPH, </a:t>
            </a:r>
            <a:r>
              <a:rPr lang="en-US" sz="2100" dirty="0" smtClean="0">
                <a:latin typeface="Verdana" panose="020B0604030504040204" pitchFamily="34" charset="0"/>
                <a:ea typeface="Verdana" panose="020B0604030504040204" pitchFamily="34" charset="0"/>
                <a:cs typeface="Verdana" panose="020B0604030504040204" pitchFamily="34" charset="0"/>
              </a:rPr>
              <a:t>Deputy Assistant </a:t>
            </a:r>
            <a:r>
              <a:rPr lang="en-US" sz="2100" dirty="0">
                <a:latin typeface="Verdana" panose="020B0604030504040204" pitchFamily="34" charset="0"/>
                <a:ea typeface="Verdana" panose="020B0604030504040204" pitchFamily="34" charset="0"/>
                <a:cs typeface="Verdana" panose="020B0604030504040204" pitchFamily="34" charset="0"/>
              </a:rPr>
              <a:t>Secretary for Health</a:t>
            </a:r>
            <a:r>
              <a:rPr lang="en-US" sz="2100" dirty="0" smtClean="0">
                <a:latin typeface="Verdana" panose="020B0604030504040204" pitchFamily="34" charset="0"/>
                <a:ea typeface="Verdana" panose="020B0604030504040204" pitchFamily="34" charset="0"/>
                <a:cs typeface="Verdana" panose="020B0604030504040204" pitchFamily="34" charset="0"/>
              </a:rPr>
              <a:t>, Disease Prevention and </a:t>
            </a:r>
            <a:r>
              <a:rPr lang="en-US" sz="2100" smtClean="0">
                <a:latin typeface="Verdana" panose="020B0604030504040204" pitchFamily="34" charset="0"/>
                <a:ea typeface="Verdana" panose="020B0604030504040204" pitchFamily="34" charset="0"/>
                <a:cs typeface="Verdana" panose="020B0604030504040204" pitchFamily="34" charset="0"/>
              </a:rPr>
              <a:t>Health Promotion, U.S</a:t>
            </a:r>
            <a:r>
              <a:rPr lang="en-US" sz="2100" dirty="0">
                <a:latin typeface="Verdana" panose="020B0604030504040204" pitchFamily="34" charset="0"/>
                <a:ea typeface="Verdana" panose="020B0604030504040204" pitchFamily="34" charset="0"/>
                <a:cs typeface="Verdana" panose="020B0604030504040204" pitchFamily="34" charset="0"/>
              </a:rPr>
              <a:t>. Department of Health and Human Services</a:t>
            </a:r>
          </a:p>
          <a:p>
            <a:pPr marL="0" indent="0">
              <a:spcBef>
                <a:spcPts val="0"/>
              </a:spcBef>
              <a:buNone/>
              <a:defRPr/>
            </a:pPr>
            <a:endParaRPr lang="en-US" sz="1500" b="1"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a:latin typeface="Verdana" panose="020B0604030504040204" pitchFamily="34" charset="0"/>
                <a:ea typeface="Verdana" panose="020B0604030504040204" pitchFamily="34" charset="0"/>
                <a:cs typeface="Verdana" panose="020B0604030504040204" pitchFamily="34" charset="0"/>
              </a:rPr>
              <a:t>Presentations </a:t>
            </a:r>
          </a:p>
          <a:p>
            <a:pPr lvl="0">
              <a:spcBef>
                <a:spcPts val="0"/>
              </a:spcBef>
              <a:defRPr/>
            </a:pPr>
            <a:r>
              <a:rPr lang="en-US" sz="2100" dirty="0">
                <a:latin typeface="Verdana" panose="020B0604030504040204" pitchFamily="34" charset="0"/>
                <a:ea typeface="Verdana" panose="020B0604030504040204" pitchFamily="34" charset="0"/>
                <a:cs typeface="Verdana" panose="020B0604030504040204" pitchFamily="34" charset="0"/>
              </a:rPr>
              <a:t>Charles Rothwell, MBA, MS, Director, National Center for Health Statistics</a:t>
            </a:r>
          </a:p>
          <a:p>
            <a:pPr lvl="0">
              <a:spcBef>
                <a:spcPts val="0"/>
              </a:spcBef>
              <a:defRPr/>
            </a:pPr>
            <a:endParaRPr lang="en-US" sz="600"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dirty="0"/>
              <a:t>James F. Battey, Jr., MD, PhD, Director, National Institute on Deafness and Other Communication Disorders, National Institutes of Health </a:t>
            </a:r>
            <a:r>
              <a:rPr lang="en-US" sz="2100" dirty="0">
                <a:latin typeface="Verdana" panose="020B0604030504040204" pitchFamily="34" charset="0"/>
                <a:ea typeface="Verdana" panose="020B0604030504040204" pitchFamily="34" charset="0"/>
                <a:cs typeface="Verdana" panose="020B0604030504040204" pitchFamily="34" charset="0"/>
              </a:rPr>
              <a:t> </a:t>
            </a:r>
          </a:p>
          <a:p>
            <a:pPr>
              <a:spcBef>
                <a:spcPts val="0"/>
              </a:spcBef>
              <a:defRPr/>
            </a:pPr>
            <a:endParaRPr lang="en-US" sz="600"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dirty="0"/>
              <a:t>Paul Sieving, MD, PhD, Director, National Eye Institute, National Institutes of Health</a:t>
            </a:r>
          </a:p>
          <a:p>
            <a:pPr lvl="0">
              <a:spcBef>
                <a:spcPts val="0"/>
              </a:spcBef>
              <a:defRPr/>
            </a:pPr>
            <a:endParaRPr lang="en-US" sz="1500" dirty="0">
              <a:latin typeface="Verdana" panose="020B0604030504040204" pitchFamily="34" charset="0"/>
              <a:ea typeface="Verdana" panose="020B0604030504040204" pitchFamily="34" charset="0"/>
              <a:cs typeface="Verdana" panose="020B0604030504040204" pitchFamily="34" charset="0"/>
            </a:endParaRPr>
          </a:p>
          <a:p>
            <a:pPr marL="0" indent="0">
              <a:spcBef>
                <a:spcPts val="0"/>
              </a:spcBef>
              <a:buNone/>
              <a:defRPr/>
            </a:pPr>
            <a:r>
              <a:rPr lang="en-US" sz="2100" b="1" dirty="0">
                <a:latin typeface="Verdana" panose="020B0604030504040204" pitchFamily="34" charset="0"/>
                <a:ea typeface="Verdana" panose="020B0604030504040204" pitchFamily="34" charset="0"/>
                <a:cs typeface="Verdana" panose="020B0604030504040204" pitchFamily="34" charset="0"/>
              </a:rPr>
              <a:t>Community Highlight </a:t>
            </a:r>
            <a:endParaRPr lang="en-US" sz="21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en-US" sz="2100" dirty="0"/>
              <a:t>Nicole </a:t>
            </a:r>
            <a:r>
              <a:rPr lang="en-US" sz="2100" dirty="0" err="1"/>
              <a:t>Marrone</a:t>
            </a:r>
            <a:r>
              <a:rPr lang="en-US" sz="2100" dirty="0"/>
              <a:t>, PhD</a:t>
            </a:r>
            <a:r>
              <a:rPr lang="en-US" sz="2100" dirty="0" smtClean="0"/>
              <a:t>, CCC-A, Department </a:t>
            </a:r>
            <a:r>
              <a:rPr lang="en-US" sz="2100" dirty="0"/>
              <a:t>of Speech, Language and Hearing Sciences, University of Arizona </a:t>
            </a:r>
          </a:p>
        </p:txBody>
      </p:sp>
      <p:sp>
        <p:nvSpPr>
          <p:cNvPr id="8" name="Title 7"/>
          <p:cNvSpPr>
            <a:spLocks noGrp="1"/>
          </p:cNvSpPr>
          <p:nvPr>
            <p:ph type="title"/>
          </p:nvPr>
        </p:nvSpPr>
        <p:spPr/>
        <p:txBody>
          <a:bodyPr/>
          <a:lstStyle/>
          <a:p>
            <a:r>
              <a:rPr lang="en-US" b="1" dirty="0"/>
              <a:t>Agenda and Presenters</a:t>
            </a:r>
          </a:p>
        </p:txBody>
      </p:sp>
    </p:spTree>
    <p:extLst>
      <p:ext uri="{BB962C8B-B14F-4D97-AF65-F5344CB8AC3E}">
        <p14:creationId xmlns:p14="http://schemas.microsoft.com/office/powerpoint/2010/main" val="2118102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ealthy People 2020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
        <p:nvSpPr>
          <p:cNvPr id="5" name="Title 4"/>
          <p:cNvSpPr>
            <a:spLocks noGrp="1"/>
          </p:cNvSpPr>
          <p:nvPr>
            <p:ph type="title"/>
          </p:nvPr>
        </p:nvSpPr>
        <p:spPr>
          <a:xfrm>
            <a:off x="395381" y="286925"/>
            <a:ext cx="8353238" cy="2383432"/>
          </a:xfrm>
        </p:spPr>
        <p:txBody>
          <a:bodyPr/>
          <a:lstStyle/>
          <a:p>
            <a:r>
              <a:rPr lang="en-US" sz="3200" b="1" dirty="0"/>
              <a:t>Healthy People 2020: </a:t>
            </a:r>
            <a:br>
              <a:rPr lang="en-US" sz="3200" b="1" dirty="0"/>
            </a:br>
            <a:r>
              <a:rPr lang="en-US" sz="3200" b="1" dirty="0"/>
              <a:t>NIDCD Efforts to Prevent, Diagnose, and Treat Communication Disorders</a:t>
            </a:r>
          </a:p>
        </p:txBody>
      </p:sp>
      <p:sp>
        <p:nvSpPr>
          <p:cNvPr id="6" name="Text Placeholder 5"/>
          <p:cNvSpPr>
            <a:spLocks noGrp="1"/>
          </p:cNvSpPr>
          <p:nvPr>
            <p:ph type="body" sz="quarter" idx="14"/>
          </p:nvPr>
        </p:nvSpPr>
        <p:spPr>
          <a:xfrm>
            <a:off x="1227138" y="2430633"/>
            <a:ext cx="6689725" cy="1567625"/>
          </a:xfrm>
        </p:spPr>
        <p:txBody>
          <a:bodyPr>
            <a:noAutofit/>
          </a:bodyPr>
          <a:lstStyle/>
          <a:p>
            <a:r>
              <a:rPr lang="en-US" sz="2800" dirty="0"/>
              <a:t>James F. Battey, Jr., M.D., Ph.D.</a:t>
            </a:r>
          </a:p>
          <a:p>
            <a:r>
              <a:rPr lang="en-US" dirty="0"/>
              <a:t>Director, National Institute on Deafness and Other Communication Disorders, NIH</a:t>
            </a:r>
          </a:p>
          <a:p>
            <a:r>
              <a:rPr lang="en-US" dirty="0"/>
              <a:t>February 22, 2018</a:t>
            </a:r>
          </a:p>
        </p:txBody>
      </p:sp>
      <p:pic>
        <p:nvPicPr>
          <p:cNvPr id="17" name="Picture 16" descr="A female medical professional wearing blue scrubs and with a stethoscope around her neck talks to an elderly woman.">
            <a:extLst>
              <a:ext uri="{FF2B5EF4-FFF2-40B4-BE49-F238E27FC236}">
                <a16:creationId xmlns:a16="http://schemas.microsoft.com/office/drawing/2014/main" id="{A6774C8D-CA9C-443E-AF46-D7807083DC7E}"/>
              </a:ext>
            </a:extLst>
          </p:cNvPr>
          <p:cNvPicPr>
            <a:picLocks noChangeAspect="1"/>
          </p:cNvPicPr>
          <p:nvPr/>
        </p:nvPicPr>
        <p:blipFill rotWithShape="1">
          <a:blip r:embed="rId4"/>
          <a:srcRect l="-172" t="61563" r="74756" b="17917"/>
          <a:stretch/>
        </p:blipFill>
        <p:spPr>
          <a:xfrm>
            <a:off x="-16225" y="4223713"/>
            <a:ext cx="2324099" cy="1407259"/>
          </a:xfrm>
          <a:prstGeom prst="rect">
            <a:avLst/>
          </a:prstGeom>
        </p:spPr>
      </p:pic>
      <p:pic>
        <p:nvPicPr>
          <p:cNvPr id="10" name="Picture 9" descr="A middle-age couple eating dinner together. ">
            <a:extLst>
              <a:ext uri="{FF2B5EF4-FFF2-40B4-BE49-F238E27FC236}">
                <a16:creationId xmlns:a16="http://schemas.microsoft.com/office/drawing/2014/main" id="{FD02B59C-D60C-4B35-AA66-7E2AF6B2427C}"/>
              </a:ext>
            </a:extLst>
          </p:cNvPr>
          <p:cNvPicPr>
            <a:picLocks noChangeAspect="1"/>
          </p:cNvPicPr>
          <p:nvPr/>
        </p:nvPicPr>
        <p:blipFill rotWithShape="1">
          <a:blip r:embed="rId4"/>
          <a:srcRect l="25417" t="61563" r="48854" b="17917"/>
          <a:stretch/>
        </p:blipFill>
        <p:spPr>
          <a:xfrm>
            <a:off x="2324100" y="4222016"/>
            <a:ext cx="2352675" cy="1407259"/>
          </a:xfrm>
          <a:prstGeom prst="rect">
            <a:avLst/>
          </a:prstGeom>
        </p:spPr>
      </p:pic>
      <p:pic>
        <p:nvPicPr>
          <p:cNvPr id="15" name="Picture 14" descr="A young couple holding their three children in their arms.">
            <a:extLst>
              <a:ext uri="{FF2B5EF4-FFF2-40B4-BE49-F238E27FC236}">
                <a16:creationId xmlns:a16="http://schemas.microsoft.com/office/drawing/2014/main" id="{E67F6D84-01E3-493E-A4BB-51B725E946E2}"/>
              </a:ext>
            </a:extLst>
          </p:cNvPr>
          <p:cNvPicPr>
            <a:picLocks noChangeAspect="1"/>
          </p:cNvPicPr>
          <p:nvPr/>
        </p:nvPicPr>
        <p:blipFill rotWithShape="1">
          <a:blip r:embed="rId4"/>
          <a:srcRect l="51059" t="61563" r="23594" b="17917"/>
          <a:stretch/>
        </p:blipFill>
        <p:spPr>
          <a:xfrm>
            <a:off x="4676775" y="4233019"/>
            <a:ext cx="2317750" cy="1407259"/>
          </a:xfrm>
          <a:prstGeom prst="rect">
            <a:avLst/>
          </a:prstGeom>
        </p:spPr>
      </p:pic>
      <p:pic>
        <p:nvPicPr>
          <p:cNvPr id="16" name="Picture 15" descr="A young adult couple riding bikes together.">
            <a:extLst>
              <a:ext uri="{FF2B5EF4-FFF2-40B4-BE49-F238E27FC236}">
                <a16:creationId xmlns:a16="http://schemas.microsoft.com/office/drawing/2014/main" id="{F9D1272B-8C75-4D78-A4E1-FF276E1BEB44}"/>
              </a:ext>
            </a:extLst>
          </p:cNvPr>
          <p:cNvPicPr>
            <a:picLocks noChangeAspect="1"/>
          </p:cNvPicPr>
          <p:nvPr/>
        </p:nvPicPr>
        <p:blipFill rotWithShape="1">
          <a:blip r:embed="rId4"/>
          <a:srcRect l="76493" t="61563" b="17917"/>
          <a:stretch/>
        </p:blipFill>
        <p:spPr>
          <a:xfrm>
            <a:off x="7010400" y="4222015"/>
            <a:ext cx="2149476" cy="1407259"/>
          </a:xfrm>
          <a:prstGeom prst="rect">
            <a:avLst/>
          </a:prstGeom>
        </p:spPr>
      </p:pic>
      <p:pic>
        <p:nvPicPr>
          <p:cNvPr id="7" name="Picture 6" descr="U.S. Department of Health and Human Services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Office of Disease Prevention and Health Promotion logo."/>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11" name="Picture Placeholder 10" descr="National Institutes of Health/National Institute on Deafness and Other Communication Disorders logo. ">
            <a:extLst>
              <a:ext uri="{FF2B5EF4-FFF2-40B4-BE49-F238E27FC236}">
                <a16:creationId xmlns:a16="http://schemas.microsoft.com/office/drawing/2014/main" id="{8CD09E00-52B8-4491-8D71-A2E6A2025B6F}"/>
              </a:ext>
            </a:extLst>
          </p:cNvPr>
          <p:cNvPicPr>
            <a:picLocks noGrp="1" noChangeAspect="1"/>
          </p:cNvPicPr>
          <p:nvPr>
            <p:ph type="pic" sz="quarter" idx="15"/>
          </p:nvPr>
        </p:nvPicPr>
        <p:blipFill rotWithShape="1">
          <a:blip r:embed="rId7"/>
          <a:srcRect t="-44718" b="-44718"/>
          <a:stretch/>
        </p:blipFill>
        <p:spPr>
          <a:xfrm>
            <a:off x="5227868" y="5985849"/>
            <a:ext cx="2019300" cy="774700"/>
          </a:xfrm>
        </p:spPr>
      </p:pic>
    </p:spTree>
    <p:extLst>
      <p:ext uri="{BB962C8B-B14F-4D97-AF65-F5344CB8AC3E}">
        <p14:creationId xmlns:p14="http://schemas.microsoft.com/office/powerpoint/2010/main" val="1174944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10" y="131762"/>
            <a:ext cx="6565689" cy="797628"/>
          </a:xfrm>
        </p:spPr>
        <p:txBody>
          <a:bodyPr/>
          <a:lstStyle/>
          <a:p>
            <a:r>
              <a:rPr lang="en-US" sz="3600" b="1" dirty="0"/>
              <a:t>The NIDCD’s Mission</a:t>
            </a:r>
          </a:p>
        </p:txBody>
      </p:sp>
      <p:pic>
        <p:nvPicPr>
          <p:cNvPr id="10" name="Picture 9" descr="A newborn infant lying on his back on a bed.">
            <a:extLst>
              <a:ext uri="{FF2B5EF4-FFF2-40B4-BE49-F238E27FC236}">
                <a16:creationId xmlns:a16="http://schemas.microsoft.com/office/drawing/2014/main" id="{DEE3D320-13C9-4426-8E7E-603FB2A77E76}"/>
              </a:ext>
            </a:extLst>
          </p:cNvPr>
          <p:cNvPicPr>
            <a:picLocks noChangeAspect="1"/>
          </p:cNvPicPr>
          <p:nvPr/>
        </p:nvPicPr>
        <p:blipFill>
          <a:blip r:embed="rId3"/>
          <a:stretch>
            <a:fillRect/>
          </a:stretch>
        </p:blipFill>
        <p:spPr>
          <a:xfrm>
            <a:off x="-1" y="1100257"/>
            <a:ext cx="2455985" cy="1625358"/>
          </a:xfrm>
          <a:prstGeom prst="rect">
            <a:avLst/>
          </a:prstGeom>
        </p:spPr>
      </p:pic>
      <p:pic>
        <p:nvPicPr>
          <p:cNvPr id="6" name="Picture 5" descr="A male medical professional examining a young women’s inner ear using an otoscope.">
            <a:extLst>
              <a:ext uri="{FF2B5EF4-FFF2-40B4-BE49-F238E27FC236}">
                <a16:creationId xmlns:a16="http://schemas.microsoft.com/office/drawing/2014/main" id="{6375D4FF-357F-5648-9415-9D60ACA99EE7}"/>
              </a:ext>
            </a:extLst>
          </p:cNvPr>
          <p:cNvPicPr>
            <a:picLocks noChangeAspect="1"/>
          </p:cNvPicPr>
          <p:nvPr/>
        </p:nvPicPr>
        <p:blipFill>
          <a:blip r:embed="rId4"/>
          <a:stretch>
            <a:fillRect/>
          </a:stretch>
        </p:blipFill>
        <p:spPr>
          <a:xfrm>
            <a:off x="2258036" y="1100256"/>
            <a:ext cx="2435581" cy="1625359"/>
          </a:xfrm>
          <a:prstGeom prst="rect">
            <a:avLst/>
          </a:prstGeom>
        </p:spPr>
      </p:pic>
      <p:pic>
        <p:nvPicPr>
          <p:cNvPr id="8" name="Picture 7" descr="A young woman smelling flowers">
            <a:extLst>
              <a:ext uri="{FF2B5EF4-FFF2-40B4-BE49-F238E27FC236}">
                <a16:creationId xmlns:a16="http://schemas.microsoft.com/office/drawing/2014/main" id="{68F4708C-6DA2-D744-AAB7-5EEF37D6C606}"/>
              </a:ext>
            </a:extLst>
          </p:cNvPr>
          <p:cNvPicPr>
            <a:picLocks noChangeAspect="1"/>
          </p:cNvPicPr>
          <p:nvPr/>
        </p:nvPicPr>
        <p:blipFill>
          <a:blip r:embed="rId5"/>
          <a:stretch>
            <a:fillRect/>
          </a:stretch>
        </p:blipFill>
        <p:spPr>
          <a:xfrm>
            <a:off x="4599983" y="1100257"/>
            <a:ext cx="2454435" cy="1626568"/>
          </a:xfrm>
          <a:prstGeom prst="rect">
            <a:avLst/>
          </a:prstGeom>
        </p:spPr>
      </p:pic>
      <p:pic>
        <p:nvPicPr>
          <p:cNvPr id="13" name="Picture 12" descr="An adult male engaged in yoga. He stands on one leg while leaning forward with one arm stretched forward. He reaches back with his other arm to hold his other foot. ">
            <a:extLst>
              <a:ext uri="{FF2B5EF4-FFF2-40B4-BE49-F238E27FC236}">
                <a16:creationId xmlns:a16="http://schemas.microsoft.com/office/drawing/2014/main" id="{629109ED-638C-634A-AB80-4B994DEBFB2F}"/>
              </a:ext>
            </a:extLst>
          </p:cNvPr>
          <p:cNvPicPr>
            <a:picLocks noChangeAspect="1"/>
          </p:cNvPicPr>
          <p:nvPr/>
        </p:nvPicPr>
        <p:blipFill>
          <a:blip r:embed="rId6"/>
          <a:stretch>
            <a:fillRect/>
          </a:stretch>
        </p:blipFill>
        <p:spPr>
          <a:xfrm>
            <a:off x="6930458" y="1100257"/>
            <a:ext cx="2213542" cy="1626569"/>
          </a:xfrm>
          <a:prstGeom prst="rect">
            <a:avLst/>
          </a:prstGeom>
        </p:spPr>
      </p:pic>
      <p:sp>
        <p:nvSpPr>
          <p:cNvPr id="4" name="Text Placeholder 3"/>
          <p:cNvSpPr>
            <a:spLocks noGrp="1"/>
          </p:cNvSpPr>
          <p:nvPr>
            <p:ph type="body" sz="quarter" idx="20"/>
          </p:nvPr>
        </p:nvSpPr>
        <p:spPr>
          <a:xfrm>
            <a:off x="395785" y="2912201"/>
            <a:ext cx="8093122" cy="2929451"/>
          </a:xfrm>
        </p:spPr>
        <p:txBody>
          <a:bodyPr>
            <a:normAutofit/>
          </a:bodyPr>
          <a:lstStyle/>
          <a:p>
            <a:pPr marL="0" indent="0">
              <a:buNone/>
            </a:pPr>
            <a:endPar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To support research and research training to prevent, detect, diagnose, and treat conditions in </a:t>
            </a:r>
            <a:r>
              <a:rPr lang="en-US"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hearing</a:t>
            </a: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and </a:t>
            </a:r>
            <a:r>
              <a:rPr lang="en-US"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balance</a:t>
            </a: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t>
            </a:r>
            <a:r>
              <a:rPr lang="en-US"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taste</a:t>
            </a: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and </a:t>
            </a:r>
            <a:r>
              <a:rPr lang="en-US"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smell</a:t>
            </a: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and </a:t>
            </a:r>
            <a:r>
              <a:rPr lang="en-US"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voice</a:t>
            </a: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t>
            </a:r>
            <a:r>
              <a:rPr lang="en-US"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speech,</a:t>
            </a: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and </a:t>
            </a:r>
            <a:r>
              <a:rPr lang="en-US"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language.</a:t>
            </a: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a:t>
            </a:r>
          </a:p>
          <a:p>
            <a:pPr marL="0" indent="0">
              <a:buNone/>
            </a:pPr>
            <a:endPar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We seek to improve the lives of </a:t>
            </a:r>
            <a:r>
              <a:rPr lang="en-US"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more than 65 million people</a:t>
            </a: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 in the United States who have a communication disorder.</a:t>
            </a:r>
            <a:endParaRPr lang="en-US" dirty="0"/>
          </a:p>
        </p:txBody>
      </p:sp>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31</a:t>
            </a:fld>
            <a:endParaRPr lang="en-US" dirty="0">
              <a:solidFill>
                <a:prstClr val="black"/>
              </a:solidFill>
            </a:endParaRPr>
          </a:p>
        </p:txBody>
      </p:sp>
    </p:spTree>
    <p:extLst>
      <p:ext uri="{BB962C8B-B14F-4D97-AF65-F5344CB8AC3E}">
        <p14:creationId xmlns:p14="http://schemas.microsoft.com/office/powerpoint/2010/main" val="3075197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195F00-F513-495D-B7A5-966464AFF1CB}"/>
              </a:ext>
            </a:extLst>
          </p:cNvPr>
          <p:cNvSpPr>
            <a:spLocks noGrp="1"/>
          </p:cNvSpPr>
          <p:nvPr>
            <p:ph type="title"/>
          </p:nvPr>
        </p:nvSpPr>
        <p:spPr/>
        <p:txBody>
          <a:bodyPr/>
          <a:lstStyle/>
          <a:p>
            <a:r>
              <a:rPr lang="en-US" b="1" dirty="0"/>
              <a:t>Objectives 1.1, 1.2, 1.3</a:t>
            </a:r>
            <a:br>
              <a:rPr lang="en-US" b="1" dirty="0"/>
            </a:br>
            <a:r>
              <a:rPr lang="en-US" b="1" dirty="0"/>
              <a:t>Newborn Hearing Screening</a:t>
            </a:r>
            <a:endParaRPr lang="en-US" dirty="0"/>
          </a:p>
        </p:txBody>
      </p:sp>
      <p:sp>
        <p:nvSpPr>
          <p:cNvPr id="10" name="Text Placeholder 3">
            <a:extLst>
              <a:ext uri="{FF2B5EF4-FFF2-40B4-BE49-F238E27FC236}">
                <a16:creationId xmlns:a16="http://schemas.microsoft.com/office/drawing/2014/main" id="{50DF35F0-D6D4-4502-9A2D-9FC60C99FAE0}"/>
              </a:ext>
            </a:extLst>
          </p:cNvPr>
          <p:cNvSpPr>
            <a:spLocks noGrp="1"/>
          </p:cNvSpPr>
          <p:nvPr>
            <p:ph type="body" sz="quarter" idx="20"/>
          </p:nvPr>
        </p:nvSpPr>
        <p:spPr>
          <a:xfrm>
            <a:off x="127592" y="1309032"/>
            <a:ext cx="4027368" cy="4325649"/>
          </a:xfrm>
        </p:spPr>
        <p:txBody>
          <a:bodyPr>
            <a:normAutofit lnSpcReduction="10000"/>
          </a:bodyPr>
          <a:lstStyle/>
          <a:p>
            <a:r>
              <a:rPr lang="en-US" sz="1800" dirty="0"/>
              <a:t>Before 1993, fewer than 1 in 10 newborns in the U.S. were screened for hearing loss. </a:t>
            </a:r>
          </a:p>
          <a:p>
            <a:pPr marL="0" indent="0">
              <a:buNone/>
            </a:pPr>
            <a:endParaRPr lang="en-US" sz="1800" dirty="0"/>
          </a:p>
          <a:p>
            <a:r>
              <a:rPr lang="en-US" sz="1800" dirty="0"/>
              <a:t>In 2000, the NIDCD supported a multicenter study that established the necessary technologies to screen newborns for hearing loss. These noninvasive tests are still used today.</a:t>
            </a:r>
          </a:p>
          <a:p>
            <a:pPr marL="0" lvl="0" indent="0">
              <a:buNone/>
            </a:pPr>
            <a:endParaRPr lang="en-US" sz="1800" dirty="0"/>
          </a:p>
          <a:p>
            <a:pPr lvl="0"/>
            <a:r>
              <a:rPr lang="en-US" sz="1800" dirty="0">
                <a:solidFill>
                  <a:srgbClr val="C00000"/>
                </a:solidFill>
              </a:rPr>
              <a:t>Today</a:t>
            </a:r>
            <a:r>
              <a:rPr lang="en-US" sz="1800" dirty="0"/>
              <a:t>, about 90% of infants are screened for hearing loss during the first month of life and 98% during their first year. </a:t>
            </a:r>
          </a:p>
          <a:p>
            <a:pPr marL="0" indent="0">
              <a:buNone/>
            </a:pPr>
            <a:endParaRPr lang="en-US" dirty="0"/>
          </a:p>
        </p:txBody>
      </p:sp>
      <p:pic>
        <p:nvPicPr>
          <p:cNvPr id="7" name="Picture 6" descr="A newborn infant in a hospital bassinet has its hearing screened by a hospital technician, who holds a screening device in his hands. ">
            <a:extLst>
              <a:ext uri="{FF2B5EF4-FFF2-40B4-BE49-F238E27FC236}">
                <a16:creationId xmlns:a16="http://schemas.microsoft.com/office/drawing/2014/main" id="{EE95F6AC-4A4F-4E0E-B944-6FAC93EA600B}"/>
              </a:ext>
            </a:extLst>
          </p:cNvPr>
          <p:cNvPicPr>
            <a:picLocks noChangeAspect="1"/>
          </p:cNvPicPr>
          <p:nvPr/>
        </p:nvPicPr>
        <p:blipFill>
          <a:blip r:embed="rId3"/>
          <a:stretch>
            <a:fillRect/>
          </a:stretch>
        </p:blipFill>
        <p:spPr>
          <a:xfrm>
            <a:off x="4337167" y="1613647"/>
            <a:ext cx="4509842" cy="3701783"/>
          </a:xfrm>
          <a:prstGeom prst="rect">
            <a:avLst/>
          </a:prstGeom>
        </p:spPr>
      </p:pic>
      <p:sp>
        <p:nvSpPr>
          <p:cNvPr id="3" name="TextBox 2">
            <a:extLst>
              <a:ext uri="{FF2B5EF4-FFF2-40B4-BE49-F238E27FC236}">
                <a16:creationId xmlns:a16="http://schemas.microsoft.com/office/drawing/2014/main" id="{DFC944C7-E4BF-4C79-9369-7EE5FC079A05}"/>
              </a:ext>
            </a:extLst>
          </p:cNvPr>
          <p:cNvSpPr txBox="1"/>
          <p:nvPr/>
        </p:nvSpPr>
        <p:spPr>
          <a:xfrm>
            <a:off x="325548" y="5776601"/>
            <a:ext cx="8521461" cy="261610"/>
          </a:xfrm>
          <a:prstGeom prst="rect">
            <a:avLst/>
          </a:prstGeom>
          <a:noFill/>
        </p:spPr>
        <p:txBody>
          <a:bodyPr wrap="square" rtlCol="0">
            <a:spAutoFit/>
          </a:bodyPr>
          <a:lstStyle/>
          <a:p>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NOTE: </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4" tooltip="Summary of 2014 National CDC EHDI Data"/>
              </a:rPr>
              <a:t>https://www.cdc.gov/ncbddd/hearingloss/2014-data/2014_ehdi_hsfs_summary_h.pdf</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 [PDF - 437 KB]</a:t>
            </a:r>
          </a:p>
        </p:txBody>
      </p:sp>
      <p:sp>
        <p:nvSpPr>
          <p:cNvPr id="2" name="Slide Number Placeholder 1">
            <a:extLst>
              <a:ext uri="{FF2B5EF4-FFF2-40B4-BE49-F238E27FC236}">
                <a16:creationId xmlns:a16="http://schemas.microsoft.com/office/drawing/2014/main" id="{EFFDA159-31F5-435B-89C1-9911242E5127}"/>
              </a:ext>
            </a:extLst>
          </p:cNvPr>
          <p:cNvSpPr>
            <a:spLocks noGrp="1"/>
          </p:cNvSpPr>
          <p:nvPr>
            <p:ph type="sldNum" sz="quarter" idx="18"/>
          </p:nvPr>
        </p:nvSpPr>
        <p:spPr/>
        <p:txBody>
          <a:bodyPr/>
          <a:lstStyle/>
          <a:p>
            <a:fld id="{7391EDBC-5481-E248-9D04-B6CCC7FAB9E3}"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567142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3E6DC-D4DB-48BC-8B8A-1C087BEC4E06}"/>
              </a:ext>
            </a:extLst>
          </p:cNvPr>
          <p:cNvSpPr>
            <a:spLocks noGrp="1"/>
          </p:cNvSpPr>
          <p:nvPr>
            <p:ph type="title"/>
          </p:nvPr>
        </p:nvSpPr>
        <p:spPr/>
        <p:txBody>
          <a:bodyPr/>
          <a:lstStyle/>
          <a:p>
            <a:r>
              <a:rPr lang="en-US" b="1" dirty="0"/>
              <a:t/>
            </a:r>
            <a:br>
              <a:rPr lang="en-US" b="1" dirty="0"/>
            </a:br>
            <a:r>
              <a:rPr lang="en-US" b="1" dirty="0"/>
              <a:t>Objectives 1.1, 1.2, 1.3</a:t>
            </a:r>
            <a:br>
              <a:rPr lang="en-US" b="1" dirty="0"/>
            </a:br>
            <a:r>
              <a:rPr lang="en-US" b="1" dirty="0"/>
              <a:t>Newborn Hearing Screening</a:t>
            </a:r>
            <a:r>
              <a:rPr lang="en-US" dirty="0"/>
              <a:t/>
            </a:r>
            <a:br>
              <a:rPr lang="en-US" dirty="0"/>
            </a:br>
            <a:endParaRPr lang="en-US" dirty="0"/>
          </a:p>
        </p:txBody>
      </p:sp>
      <p:sp>
        <p:nvSpPr>
          <p:cNvPr id="4" name="Text Placeholder 3">
            <a:extLst>
              <a:ext uri="{FF2B5EF4-FFF2-40B4-BE49-F238E27FC236}">
                <a16:creationId xmlns:a16="http://schemas.microsoft.com/office/drawing/2014/main" id="{DDBA8C2F-93B4-4246-A38D-A328AD70C75B}"/>
              </a:ext>
            </a:extLst>
          </p:cNvPr>
          <p:cNvSpPr>
            <a:spLocks noGrp="1"/>
          </p:cNvSpPr>
          <p:nvPr>
            <p:ph type="body" sz="quarter" idx="20"/>
          </p:nvPr>
        </p:nvSpPr>
        <p:spPr>
          <a:xfrm>
            <a:off x="371268" y="1336431"/>
            <a:ext cx="8401464" cy="4260501"/>
          </a:xfrm>
        </p:spPr>
        <p:txBody>
          <a:bodyPr/>
          <a:lstStyle/>
          <a:p>
            <a:pPr marL="0" indent="0">
              <a:buNone/>
            </a:pPr>
            <a:r>
              <a:rPr lang="en-US" b="1" dirty="0"/>
              <a:t>New Law Strengthens Early Hearing Screening Program</a:t>
            </a:r>
            <a:endParaRPr lang="en-US" dirty="0"/>
          </a:p>
          <a:p>
            <a:pPr lvl="0"/>
            <a:endParaRPr lang="en-US" dirty="0"/>
          </a:p>
          <a:p>
            <a:pPr lvl="0"/>
            <a:r>
              <a:rPr lang="en-US" dirty="0"/>
              <a:t>October 2017 – President Trump signed the Early Hearing Detection and Intervention Act. </a:t>
            </a:r>
          </a:p>
          <a:p>
            <a:pPr lvl="0"/>
            <a:endParaRPr lang="en-US" dirty="0"/>
          </a:p>
          <a:p>
            <a:pPr lvl="0"/>
            <a:r>
              <a:rPr lang="en-US" dirty="0"/>
              <a:t>It reauthorizes the NIH, the CDC, and HRSA to continue a long-standing partnership to coordinate and advance a national program for the early identification and diagnosis of hearing loss and intervention services for newborns, infants, and young children.</a:t>
            </a:r>
          </a:p>
          <a:p>
            <a:pPr marL="0" indent="0">
              <a:buNone/>
            </a:pPr>
            <a:endParaRPr lang="en-US" dirty="0"/>
          </a:p>
          <a:p>
            <a:pPr marL="0" indent="0" algn="ctr">
              <a:buNone/>
            </a:pPr>
            <a:endParaRPr lang="en-US" dirty="0"/>
          </a:p>
        </p:txBody>
      </p:sp>
      <p:pic>
        <p:nvPicPr>
          <p:cNvPr id="9" name="Picture Placeholder 16" descr="National Institutes of Health/National Institute on Deafness and Other Communication Disorders logo.">
            <a:extLst>
              <a:ext uri="{FF2B5EF4-FFF2-40B4-BE49-F238E27FC236}">
                <a16:creationId xmlns:a16="http://schemas.microsoft.com/office/drawing/2014/main" id="{5213652C-7385-467F-B50C-3B7C4B347AB9}"/>
              </a:ext>
            </a:extLst>
          </p:cNvPr>
          <p:cNvPicPr>
            <a:picLocks noChangeAspect="1"/>
          </p:cNvPicPr>
          <p:nvPr/>
        </p:nvPicPr>
        <p:blipFill rotWithShape="1">
          <a:blip r:embed="rId3"/>
          <a:srcRect t="25180" b="832"/>
          <a:stretch/>
        </p:blipFill>
        <p:spPr>
          <a:xfrm>
            <a:off x="648449" y="4710027"/>
            <a:ext cx="2528669" cy="718528"/>
          </a:xfrm>
          <a:prstGeom prst="rect">
            <a:avLst/>
          </a:prstGeom>
        </p:spPr>
      </p:pic>
      <p:pic>
        <p:nvPicPr>
          <p:cNvPr id="6" name="Picture 5" descr="Centers for Disease Control and Prevention logo.">
            <a:extLst>
              <a:ext uri="{FF2B5EF4-FFF2-40B4-BE49-F238E27FC236}">
                <a16:creationId xmlns:a16="http://schemas.microsoft.com/office/drawing/2014/main" id="{58AD7BDC-C98F-AC43-AF87-8493739CA6A0}"/>
              </a:ext>
            </a:extLst>
          </p:cNvPr>
          <p:cNvPicPr>
            <a:picLocks noChangeAspect="1"/>
          </p:cNvPicPr>
          <p:nvPr/>
        </p:nvPicPr>
        <p:blipFill>
          <a:blip r:embed="rId4"/>
          <a:stretch>
            <a:fillRect/>
          </a:stretch>
        </p:blipFill>
        <p:spPr>
          <a:xfrm>
            <a:off x="3501802" y="4710027"/>
            <a:ext cx="2910444" cy="485074"/>
          </a:xfrm>
          <a:prstGeom prst="rect">
            <a:avLst/>
          </a:prstGeom>
        </p:spPr>
      </p:pic>
      <p:pic>
        <p:nvPicPr>
          <p:cNvPr id="10" name="Picture Placeholder 16" descr="Health Resources &amp; Services Administration logo. ">
            <a:extLst>
              <a:ext uri="{FF2B5EF4-FFF2-40B4-BE49-F238E27FC236}">
                <a16:creationId xmlns:a16="http://schemas.microsoft.com/office/drawing/2014/main" id="{3D3D4116-CE42-41AF-A3C0-466AD5CDB88F}"/>
              </a:ext>
            </a:extLst>
          </p:cNvPr>
          <p:cNvPicPr>
            <a:picLocks noChangeAspect="1"/>
          </p:cNvPicPr>
          <p:nvPr/>
        </p:nvPicPr>
        <p:blipFill>
          <a:blip r:embed="rId5"/>
          <a:stretch>
            <a:fillRect/>
          </a:stretch>
        </p:blipFill>
        <p:spPr>
          <a:xfrm>
            <a:off x="6763058" y="4617259"/>
            <a:ext cx="1727799" cy="561533"/>
          </a:xfrm>
          <a:prstGeom prst="rect">
            <a:avLst/>
          </a:prstGeom>
        </p:spPr>
      </p:pic>
      <p:sp>
        <p:nvSpPr>
          <p:cNvPr id="2" name="Slide Number Placeholder 1">
            <a:extLst>
              <a:ext uri="{FF2B5EF4-FFF2-40B4-BE49-F238E27FC236}">
                <a16:creationId xmlns:a16="http://schemas.microsoft.com/office/drawing/2014/main" id="{A6783686-CCAF-4D16-88EA-68B1B3407BC2}"/>
              </a:ext>
            </a:extLst>
          </p:cNvPr>
          <p:cNvSpPr>
            <a:spLocks noGrp="1"/>
          </p:cNvSpPr>
          <p:nvPr>
            <p:ph type="sldNum" sz="quarter" idx="18"/>
          </p:nvPr>
        </p:nvSpPr>
        <p:spPr/>
        <p:txBody>
          <a:bodyPr/>
          <a:lstStyle/>
          <a:p>
            <a:fld id="{7391EDBC-5481-E248-9D04-B6CCC7FAB9E3}"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951280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6AED95-3913-407C-9AE5-D2CE1A5AD5FC}"/>
              </a:ext>
            </a:extLst>
          </p:cNvPr>
          <p:cNvSpPr>
            <a:spLocks noGrp="1"/>
          </p:cNvSpPr>
          <p:nvPr>
            <p:ph type="title"/>
          </p:nvPr>
        </p:nvSpPr>
        <p:spPr/>
        <p:txBody>
          <a:bodyPr/>
          <a:lstStyle/>
          <a:p>
            <a:r>
              <a:rPr lang="en-US" b="1" dirty="0"/>
              <a:t>Objectives 3.1 and 3.3</a:t>
            </a:r>
            <a:br>
              <a:rPr lang="en-US" b="1" dirty="0"/>
            </a:br>
            <a:r>
              <a:rPr lang="en-US" b="1" dirty="0"/>
              <a:t>Hearing Aid Use in Adults</a:t>
            </a:r>
            <a:endParaRPr lang="en-US" dirty="0"/>
          </a:p>
        </p:txBody>
      </p:sp>
      <p:sp>
        <p:nvSpPr>
          <p:cNvPr id="3" name="TextBox 2">
            <a:extLst>
              <a:ext uri="{FF2B5EF4-FFF2-40B4-BE49-F238E27FC236}">
                <a16:creationId xmlns:a16="http://schemas.microsoft.com/office/drawing/2014/main" id="{223475E1-8661-4B69-9F72-10A2872D6909}"/>
              </a:ext>
            </a:extLst>
          </p:cNvPr>
          <p:cNvSpPr txBox="1"/>
          <p:nvPr/>
        </p:nvSpPr>
        <p:spPr>
          <a:xfrm>
            <a:off x="244947" y="1239520"/>
            <a:ext cx="3969719" cy="400110"/>
          </a:xfrm>
          <a:prstGeom prst="rect">
            <a:avLst/>
          </a:prstGeom>
          <a:noFill/>
        </p:spPr>
        <p:txBody>
          <a:bodyPr wrap="square" rtlCol="0">
            <a:spAutoFit/>
          </a:bodyPr>
          <a:lstStyle/>
          <a:p>
            <a:pPr algn="ctr"/>
            <a:r>
              <a:rPr lang="en-US" sz="2000" b="1" dirty="0">
                <a:solidFill>
                  <a:prstClr val="black"/>
                </a:solidFill>
              </a:rPr>
              <a:t>Low Use of Hearing Aids</a:t>
            </a:r>
            <a:endParaRPr lang="en-US" dirty="0">
              <a:solidFill>
                <a:prstClr val="black"/>
              </a:solidFill>
            </a:endParaRPr>
          </a:p>
        </p:txBody>
      </p:sp>
      <p:pic>
        <p:nvPicPr>
          <p:cNvPr id="12" name="Picture Placeholder 11" descr="Infographic showing the prevalence of hearing loss and hearing aid use in the United States. About 1 in 6 U.S. adults ages 18 and over reports some trouble hearing = 37.5 million U.S. adults. 28.8 million U.S. adults could benefit from using hearing aids. Only 1 in 4 U.S. adults ages 20 and over who could benefit from hearing aids has used them. About 1 in 6 adults (16%) ages 20 to 69. About 1 in 3 adults (30%) ages 70+.">
            <a:extLst>
              <a:ext uri="{FF2B5EF4-FFF2-40B4-BE49-F238E27FC236}">
                <a16:creationId xmlns:a16="http://schemas.microsoft.com/office/drawing/2014/main" id="{7C4590E8-ED2C-48EB-B9B9-11AD41377939}"/>
              </a:ext>
            </a:extLst>
          </p:cNvPr>
          <p:cNvPicPr>
            <a:picLocks noGrp="1" noChangeAspect="1"/>
          </p:cNvPicPr>
          <p:nvPr>
            <p:ph type="pic" sz="quarter" idx="14"/>
          </p:nvPr>
        </p:nvPicPr>
        <p:blipFill rotWithShape="1">
          <a:blip r:embed="rId3"/>
          <a:srcRect t="10719" b="11894"/>
          <a:stretch/>
        </p:blipFill>
        <p:spPr>
          <a:xfrm>
            <a:off x="244947" y="1639630"/>
            <a:ext cx="3910013" cy="3878520"/>
          </a:xfrm>
        </p:spPr>
      </p:pic>
      <p:sp>
        <p:nvSpPr>
          <p:cNvPr id="4" name="Text Placeholder 3">
            <a:extLst>
              <a:ext uri="{FF2B5EF4-FFF2-40B4-BE49-F238E27FC236}">
                <a16:creationId xmlns:a16="http://schemas.microsoft.com/office/drawing/2014/main" id="{5A3337CA-8E64-4F1E-ADD4-DE92665B9CFE}"/>
              </a:ext>
            </a:extLst>
          </p:cNvPr>
          <p:cNvSpPr>
            <a:spLocks noGrp="1"/>
          </p:cNvSpPr>
          <p:nvPr>
            <p:ph type="body" sz="quarter" idx="20"/>
          </p:nvPr>
        </p:nvSpPr>
        <p:spPr>
          <a:xfrm>
            <a:off x="4214666" y="1239519"/>
            <a:ext cx="4792700" cy="4646273"/>
          </a:xfrm>
        </p:spPr>
        <p:txBody>
          <a:bodyPr>
            <a:normAutofit fontScale="92500" lnSpcReduction="10000"/>
          </a:bodyPr>
          <a:lstStyle/>
          <a:p>
            <a:r>
              <a:rPr lang="en-US" sz="1900" dirty="0"/>
              <a:t>2009 – The NIDCD began supporting research on accessible and affordable hearing health care.</a:t>
            </a:r>
          </a:p>
          <a:p>
            <a:pPr marL="0" indent="0">
              <a:buNone/>
            </a:pPr>
            <a:endParaRPr lang="en-US" sz="1900" dirty="0"/>
          </a:p>
          <a:p>
            <a:r>
              <a:rPr lang="en-US" sz="1900" dirty="0"/>
              <a:t>Two reports stress the need for improving hearing health care access and affordability:</a:t>
            </a:r>
          </a:p>
          <a:p>
            <a:endParaRPr lang="en-US" sz="1800" dirty="0"/>
          </a:p>
          <a:p>
            <a:pPr lvl="1"/>
            <a:r>
              <a:rPr lang="en-US" sz="1700" dirty="0"/>
              <a:t>October 2015 – President’s Council of Advisors on Science and Technology</a:t>
            </a:r>
          </a:p>
          <a:p>
            <a:pPr marL="457200" lvl="1" indent="0">
              <a:buNone/>
            </a:pPr>
            <a:r>
              <a:rPr lang="en-US" sz="1700" dirty="0"/>
              <a:t> </a:t>
            </a:r>
          </a:p>
          <a:p>
            <a:pPr lvl="1"/>
            <a:r>
              <a:rPr lang="en-US" sz="1700" dirty="0"/>
              <a:t>June 2016 – National Academies of Sciences, Engineering, and Medicine </a:t>
            </a:r>
          </a:p>
          <a:p>
            <a:endParaRPr lang="en-US" dirty="0"/>
          </a:p>
          <a:p>
            <a:r>
              <a:rPr lang="en-US" sz="1900" dirty="0"/>
              <a:t>August 2017 – President Trump signed law authorizing the FDA to develop guidelines for a class of over-the-counter hearing aids.</a:t>
            </a:r>
          </a:p>
        </p:txBody>
      </p:sp>
      <p:sp>
        <p:nvSpPr>
          <p:cNvPr id="8" name="TextBox 7">
            <a:extLst>
              <a:ext uri="{FF2B5EF4-FFF2-40B4-BE49-F238E27FC236}">
                <a16:creationId xmlns:a16="http://schemas.microsoft.com/office/drawing/2014/main" id="{C399EDE1-2602-47A8-8156-663EA505FB6C}"/>
              </a:ext>
            </a:extLst>
          </p:cNvPr>
          <p:cNvSpPr txBox="1"/>
          <p:nvPr/>
        </p:nvSpPr>
        <p:spPr>
          <a:xfrm>
            <a:off x="328638" y="5785612"/>
            <a:ext cx="8521461" cy="261610"/>
          </a:xfrm>
          <a:prstGeom prst="rect">
            <a:avLst/>
          </a:prstGeom>
          <a:noFill/>
        </p:spPr>
        <p:txBody>
          <a:bodyPr wrap="square" rtlCol="0">
            <a:spAutoFit/>
          </a:bodyPr>
          <a:lstStyle/>
          <a:p>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NOTE: </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4" tooltip="Hearing Loss and Hearing Aid Use (infographic | NIDCD"/>
              </a:rPr>
              <a:t>https://www.nidcd.nih.gov/shareable-images/infographic-hearing-loss-and-hearing-aid-use</a:t>
            </a:r>
            <a:endPar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a:extLst>
              <a:ext uri="{FF2B5EF4-FFF2-40B4-BE49-F238E27FC236}">
                <a16:creationId xmlns:a16="http://schemas.microsoft.com/office/drawing/2014/main" id="{C28760EE-C030-4B1C-8D84-E58BF32ADD3A}"/>
              </a:ext>
            </a:extLst>
          </p:cNvPr>
          <p:cNvSpPr>
            <a:spLocks noGrp="1"/>
          </p:cNvSpPr>
          <p:nvPr>
            <p:ph type="sldNum" sz="quarter" idx="18"/>
          </p:nvPr>
        </p:nvSpPr>
        <p:spPr/>
        <p:txBody>
          <a:bodyPr/>
          <a:lstStyle/>
          <a:p>
            <a:fld id="{7391EDBC-5481-E248-9D04-B6CCC7FAB9E3}"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727061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38FE57-A6ED-4E44-A644-CF91C9EA7799}"/>
              </a:ext>
            </a:extLst>
          </p:cNvPr>
          <p:cNvSpPr>
            <a:spLocks noGrp="1"/>
          </p:cNvSpPr>
          <p:nvPr>
            <p:ph type="title"/>
          </p:nvPr>
        </p:nvSpPr>
        <p:spPr>
          <a:xfrm>
            <a:off x="749509" y="131762"/>
            <a:ext cx="6525497" cy="797628"/>
          </a:xfrm>
        </p:spPr>
        <p:txBody>
          <a:bodyPr/>
          <a:lstStyle/>
          <a:p>
            <a:r>
              <a:rPr lang="en-US" sz="2000" b="1" dirty="0"/>
              <a:t>Objective 7</a:t>
            </a:r>
            <a:br>
              <a:rPr lang="en-US" sz="2000" b="1" dirty="0"/>
            </a:br>
            <a:r>
              <a:rPr lang="en-US" sz="2000" b="1" dirty="0"/>
              <a:t>Noise-Induced Hearing Loss in Adolescents</a:t>
            </a:r>
          </a:p>
        </p:txBody>
      </p:sp>
      <p:sp>
        <p:nvSpPr>
          <p:cNvPr id="4" name="Text Placeholder 3">
            <a:extLst>
              <a:ext uri="{FF2B5EF4-FFF2-40B4-BE49-F238E27FC236}">
                <a16:creationId xmlns:a16="http://schemas.microsoft.com/office/drawing/2014/main" id="{AEC1FEDE-1F18-41CF-B5E4-A3DD5E8DFAA7}"/>
              </a:ext>
            </a:extLst>
          </p:cNvPr>
          <p:cNvSpPr>
            <a:spLocks noGrp="1"/>
          </p:cNvSpPr>
          <p:nvPr>
            <p:ph type="body" sz="quarter" idx="20"/>
          </p:nvPr>
        </p:nvSpPr>
        <p:spPr>
          <a:xfrm>
            <a:off x="174044" y="1344706"/>
            <a:ext cx="4902068" cy="4520066"/>
          </a:xfrm>
        </p:spPr>
        <p:txBody>
          <a:bodyPr>
            <a:normAutofit fontScale="77500" lnSpcReduction="20000"/>
          </a:bodyPr>
          <a:lstStyle/>
          <a:p>
            <a:pPr marL="0" lvl="0" indent="0" algn="ctr">
              <a:buNone/>
            </a:pPr>
            <a:r>
              <a:rPr lang="en-US" sz="2400" b="1" dirty="0"/>
              <a:t>Campaign to Prevent Hearing Loss</a:t>
            </a:r>
          </a:p>
          <a:p>
            <a:pPr marL="0" lvl="0" indent="0">
              <a:buNone/>
            </a:pPr>
            <a:endParaRPr lang="en-US" sz="1800" dirty="0"/>
          </a:p>
          <a:p>
            <a:pPr lvl="0"/>
            <a:r>
              <a:rPr lang="en-US" sz="2300" dirty="0">
                <a:latin typeface="Verdana" panose="020B0604030504040204" pitchFamily="34" charset="0"/>
                <a:ea typeface="Verdana" panose="020B0604030504040204" pitchFamily="34" charset="0"/>
                <a:cs typeface="Verdana" panose="020B0604030504040204" pitchFamily="34" charset="0"/>
              </a:rPr>
              <a:t>The NIDCD’s </a:t>
            </a:r>
            <a:r>
              <a:rPr lang="en-US" sz="2300" i="1" dirty="0">
                <a:latin typeface="Verdana" panose="020B0604030504040204" pitchFamily="34" charset="0"/>
                <a:ea typeface="Verdana" panose="020B0604030504040204" pitchFamily="34" charset="0"/>
                <a:cs typeface="Verdana" panose="020B0604030504040204" pitchFamily="34" charset="0"/>
              </a:rPr>
              <a:t>It’s a Noisy Planet. Protect Their Hearing.</a:t>
            </a:r>
            <a:r>
              <a:rPr lang="en-US" sz="2300" baseline="30000" dirty="0">
                <a:latin typeface="Verdana" panose="020B0604030504040204" pitchFamily="34" charset="0"/>
                <a:ea typeface="Verdana" panose="020B0604030504040204" pitchFamily="34" charset="0"/>
                <a:cs typeface="Verdana" panose="020B0604030504040204" pitchFamily="34" charset="0"/>
              </a:rPr>
              <a:t>®</a:t>
            </a:r>
            <a:r>
              <a:rPr lang="en-US" sz="2300" dirty="0">
                <a:latin typeface="Verdana" panose="020B0604030504040204" pitchFamily="34" charset="0"/>
                <a:ea typeface="Verdana" panose="020B0604030504040204" pitchFamily="34" charset="0"/>
                <a:cs typeface="Verdana" panose="020B0604030504040204" pitchFamily="34" charset="0"/>
              </a:rPr>
              <a:t> public education campaign is aimed at preteens (children ages 8 to 12), their parents, and other educators on the causes and prevention of NIHL.</a:t>
            </a:r>
          </a:p>
          <a:p>
            <a:pPr marL="0" lvl="0" indent="0">
              <a:buNone/>
            </a:pPr>
            <a:endParaRPr lang="en-US" sz="2300" dirty="0">
              <a:latin typeface="Verdana" panose="020B0604030504040204" pitchFamily="34" charset="0"/>
              <a:ea typeface="Verdana" panose="020B0604030504040204" pitchFamily="34" charset="0"/>
              <a:cs typeface="Verdana" panose="020B0604030504040204" pitchFamily="34" charset="0"/>
            </a:endParaRPr>
          </a:p>
          <a:p>
            <a:pPr lvl="0"/>
            <a:r>
              <a:rPr lang="en-US" sz="2300" dirty="0">
                <a:latin typeface="Verdana" panose="020B0604030504040204" pitchFamily="34" charset="0"/>
                <a:ea typeface="Verdana" panose="020B0604030504040204" pitchFamily="34" charset="0"/>
                <a:cs typeface="Verdana" panose="020B0604030504040204" pitchFamily="34" charset="0"/>
              </a:rPr>
              <a:t>Launched in 2008, the campaign has reached about 6 million people.</a:t>
            </a:r>
          </a:p>
          <a:p>
            <a:pPr marL="0" lvl="0" indent="0">
              <a:buNone/>
            </a:pPr>
            <a:endParaRPr lang="en-US" sz="2300" dirty="0">
              <a:latin typeface="Verdana" panose="020B0604030504040204" pitchFamily="34" charset="0"/>
              <a:ea typeface="Verdana" panose="020B0604030504040204" pitchFamily="34" charset="0"/>
              <a:cs typeface="Verdana" panose="020B0604030504040204" pitchFamily="34" charset="0"/>
            </a:endParaRPr>
          </a:p>
          <a:p>
            <a:pPr lvl="0"/>
            <a:r>
              <a:rPr lang="en-US" sz="2300" dirty="0">
                <a:latin typeface="Verdana" panose="020B0604030504040204" pitchFamily="34" charset="0"/>
                <a:ea typeface="Verdana" panose="020B0604030504040204" pitchFamily="34" charset="0"/>
                <a:cs typeface="Verdana" panose="020B0604030504040204" pitchFamily="34" charset="0"/>
              </a:rPr>
              <a:t>About 827,000 materials in English and Spanish have been distributed.</a:t>
            </a:r>
          </a:p>
          <a:p>
            <a:pPr marL="0" lvl="0" indent="0">
              <a:buNone/>
            </a:pPr>
            <a:endParaRPr lang="en-US" sz="2300" dirty="0">
              <a:latin typeface="Verdana" panose="020B0604030504040204" pitchFamily="34" charset="0"/>
              <a:ea typeface="Verdana" panose="020B0604030504040204" pitchFamily="34" charset="0"/>
              <a:cs typeface="Verdana" panose="020B0604030504040204" pitchFamily="34" charset="0"/>
            </a:endParaRPr>
          </a:p>
          <a:p>
            <a:pPr lvl="0"/>
            <a:r>
              <a:rPr lang="en-US" sz="2300" dirty="0">
                <a:latin typeface="Verdana" panose="020B0604030504040204" pitchFamily="34" charset="0"/>
                <a:ea typeface="Verdana" panose="020B0604030504040204" pitchFamily="34" charset="0"/>
                <a:cs typeface="Verdana" panose="020B0604030504040204" pitchFamily="34" charset="0"/>
              </a:rPr>
              <a:t>Since 2010, about 20,000 students in the Washington, DC, area have been reached through school presentations.</a:t>
            </a:r>
          </a:p>
          <a:p>
            <a:pPr lvl="0"/>
            <a:endParaRPr lang="en-US" sz="2300" dirty="0">
              <a:latin typeface="Verdana" panose="020B0604030504040204" pitchFamily="34" charset="0"/>
              <a:ea typeface="Verdana" panose="020B0604030504040204" pitchFamily="34" charset="0"/>
              <a:cs typeface="Verdana" panose="020B0604030504040204" pitchFamily="34" charset="0"/>
            </a:endParaRPr>
          </a:p>
          <a:p>
            <a:pPr marL="461963" lvl="1" indent="-230188"/>
            <a:r>
              <a:rPr lang="en-US" sz="2000" dirty="0">
                <a:hlinkClick r:id="rId3" tooltip="Noisy Planet"/>
              </a:rPr>
              <a:t>https://www.noisyplanet.nidcd.nih.gov</a:t>
            </a:r>
            <a:r>
              <a:rPr lang="en-US" sz="2000" dirty="0"/>
              <a:t> </a:t>
            </a:r>
          </a:p>
        </p:txBody>
      </p:sp>
      <p:pic>
        <p:nvPicPr>
          <p:cNvPr id="11" name="Picture 10" descr="It’s a Noisy Planet. Protect Their Hearing.® logo. A program of the National Institutes of Health.&#10;To protect your hearing:&#10;• Lower the volume&#10;A preteen boy wearing headphones holds his left hand up to his left ear. He holds a personal electronic device in his right hand.&#10;• Move away from the noise&#10;A preteen girl holds her right hand up to her right ear.&#10;• Wear hearing protectors, such as earplugs or earmuffs&#10;A preteen girl places an earplug up next to her right ear. &#10;The Noisy Planet logo is a registered trademark of the U.S. Department of Health and Human Services (HHS).&#10;">
            <a:extLst>
              <a:ext uri="{FF2B5EF4-FFF2-40B4-BE49-F238E27FC236}">
                <a16:creationId xmlns:a16="http://schemas.microsoft.com/office/drawing/2014/main" id="{F12DC130-738D-42CC-B898-5DEEA44D5F9A}"/>
              </a:ext>
            </a:extLst>
          </p:cNvPr>
          <p:cNvPicPr>
            <a:picLocks noChangeAspect="1"/>
          </p:cNvPicPr>
          <p:nvPr/>
        </p:nvPicPr>
        <p:blipFill>
          <a:blip r:embed="rId4"/>
          <a:stretch>
            <a:fillRect/>
          </a:stretch>
        </p:blipFill>
        <p:spPr>
          <a:xfrm>
            <a:off x="5076112" y="1616423"/>
            <a:ext cx="3831342" cy="3831342"/>
          </a:xfrm>
          <a:prstGeom prst="rect">
            <a:avLst/>
          </a:prstGeom>
        </p:spPr>
      </p:pic>
      <p:sp>
        <p:nvSpPr>
          <p:cNvPr id="2" name="Slide Number Placeholder 1">
            <a:extLst>
              <a:ext uri="{FF2B5EF4-FFF2-40B4-BE49-F238E27FC236}">
                <a16:creationId xmlns:a16="http://schemas.microsoft.com/office/drawing/2014/main" id="{AA6B67AE-DA1B-4B5A-BB85-6F696F318EC1}"/>
              </a:ext>
            </a:extLst>
          </p:cNvPr>
          <p:cNvSpPr>
            <a:spLocks noGrp="1"/>
          </p:cNvSpPr>
          <p:nvPr>
            <p:ph type="sldNum" sz="quarter" idx="18"/>
          </p:nvPr>
        </p:nvSpPr>
        <p:spPr/>
        <p:txBody>
          <a:bodyPr/>
          <a:lstStyle/>
          <a:p>
            <a:fld id="{7391EDBC-5481-E248-9D04-B6CCC7FAB9E3}"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664088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7565B-DF39-43AE-97DA-8332CD05B896}"/>
              </a:ext>
            </a:extLst>
          </p:cNvPr>
          <p:cNvSpPr>
            <a:spLocks noGrp="1"/>
          </p:cNvSpPr>
          <p:nvPr>
            <p:ph type="title"/>
          </p:nvPr>
        </p:nvSpPr>
        <p:spPr>
          <a:xfrm>
            <a:off x="773807" y="150949"/>
            <a:ext cx="6762306" cy="797628"/>
          </a:xfrm>
        </p:spPr>
        <p:txBody>
          <a:bodyPr/>
          <a:lstStyle/>
          <a:p>
            <a:r>
              <a:rPr lang="en-US" sz="2000" b="1" dirty="0"/>
              <a:t>Objective 8</a:t>
            </a:r>
            <a:br>
              <a:rPr lang="en-US" sz="2000" b="1" dirty="0"/>
            </a:br>
            <a:r>
              <a:rPr lang="en-US" sz="2000" b="1" dirty="0"/>
              <a:t>Noise-Induced Hearing Loss (NIHL) in Adults</a:t>
            </a:r>
            <a:endParaRPr lang="en-US" sz="2000" dirty="0"/>
          </a:p>
        </p:txBody>
      </p:sp>
      <p:sp>
        <p:nvSpPr>
          <p:cNvPr id="4" name="Text Placeholder 3">
            <a:extLst>
              <a:ext uri="{FF2B5EF4-FFF2-40B4-BE49-F238E27FC236}">
                <a16:creationId xmlns:a16="http://schemas.microsoft.com/office/drawing/2014/main" id="{064A56E8-511C-4976-840C-73129936FC4F}"/>
              </a:ext>
            </a:extLst>
          </p:cNvPr>
          <p:cNvSpPr>
            <a:spLocks noGrp="1"/>
          </p:cNvSpPr>
          <p:nvPr>
            <p:ph type="body" sz="quarter" idx="20"/>
          </p:nvPr>
        </p:nvSpPr>
        <p:spPr>
          <a:xfrm>
            <a:off x="218780" y="1413067"/>
            <a:ext cx="5572332" cy="4503350"/>
          </a:xfrm>
        </p:spPr>
        <p:txBody>
          <a:bodyPr>
            <a:normAutofit fontScale="92500" lnSpcReduction="20000"/>
          </a:bodyPr>
          <a:lstStyle/>
          <a:p>
            <a:pPr lvl="0"/>
            <a:r>
              <a:rPr lang="en-US" sz="1900" dirty="0"/>
              <a:t>As many as 24% of American adults under age 70 may have hearing loss due to noise exposure.</a:t>
            </a:r>
          </a:p>
          <a:p>
            <a:pPr marL="0" lvl="0" indent="0">
              <a:buNone/>
            </a:pPr>
            <a:endParaRPr lang="en-US" sz="1900" dirty="0"/>
          </a:p>
          <a:p>
            <a:pPr lvl="0"/>
            <a:r>
              <a:rPr lang="en-US" sz="1900" dirty="0"/>
              <a:t>The NIDCD’s research on NIHL includes:</a:t>
            </a:r>
          </a:p>
          <a:p>
            <a:pPr lvl="0"/>
            <a:endParaRPr lang="en-US" sz="1900" dirty="0"/>
          </a:p>
          <a:p>
            <a:pPr lvl="1">
              <a:buFont typeface="Courier New" panose="02070309020205020404" pitchFamily="49" charset="0"/>
              <a:buChar char="o"/>
            </a:pPr>
            <a:r>
              <a:rPr lang="en-US" sz="1700" dirty="0"/>
              <a:t>Identifying gene mutations that make individuals more susceptible to NIHL.</a:t>
            </a:r>
          </a:p>
          <a:p>
            <a:pPr lvl="1">
              <a:buFont typeface="Courier New" panose="02070309020205020404" pitchFamily="49" charset="0"/>
              <a:buChar char="o"/>
            </a:pPr>
            <a:endParaRPr lang="en-US" sz="1700" dirty="0"/>
          </a:p>
          <a:p>
            <a:pPr lvl="1">
              <a:buFont typeface="Courier New" panose="02070309020205020404" pitchFamily="49" charset="0"/>
              <a:buChar char="o"/>
            </a:pPr>
            <a:r>
              <a:rPr lang="en-US" sz="1700" dirty="0"/>
              <a:t>Studying cellular mechanisms that lead to noise-induced hearing damage.</a:t>
            </a:r>
          </a:p>
          <a:p>
            <a:pPr lvl="1">
              <a:buFont typeface="Courier New" panose="02070309020205020404" pitchFamily="49" charset="0"/>
              <a:buChar char="o"/>
            </a:pPr>
            <a:endParaRPr lang="en-US" sz="1700" dirty="0"/>
          </a:p>
          <a:p>
            <a:pPr lvl="1">
              <a:buFont typeface="Courier New" panose="02070309020205020404" pitchFamily="49" charset="0"/>
              <a:buChar char="o"/>
            </a:pPr>
            <a:r>
              <a:rPr lang="en-US" sz="1700" dirty="0"/>
              <a:t>Understanding ways that the ear protects itself from noise damage.</a:t>
            </a:r>
          </a:p>
          <a:p>
            <a:pPr lvl="1">
              <a:buFont typeface="Courier New" panose="02070309020205020404" pitchFamily="49" charset="0"/>
              <a:buChar char="o"/>
            </a:pPr>
            <a:endParaRPr lang="en-US" sz="1700" dirty="0"/>
          </a:p>
          <a:p>
            <a:pPr lvl="1">
              <a:buFont typeface="Courier New" panose="02070309020205020404" pitchFamily="49" charset="0"/>
              <a:buChar char="o"/>
            </a:pPr>
            <a:r>
              <a:rPr lang="en-US" sz="1700" dirty="0"/>
              <a:t>Developing molecules/drugs that can prevent or treat noise-induced hearing damage.</a:t>
            </a:r>
          </a:p>
          <a:p>
            <a:pPr lvl="0">
              <a:buFont typeface="Courier New" panose="02070309020205020404" pitchFamily="49" charset="0"/>
              <a:buChar char="o"/>
            </a:pPr>
            <a:endParaRPr lang="en-US" dirty="0"/>
          </a:p>
        </p:txBody>
      </p:sp>
      <p:pic>
        <p:nvPicPr>
          <p:cNvPr id="3" name="Picture 2" descr="Microscopic image of noise-damaged hair cells. The hair-like strands are bent over.">
            <a:extLst>
              <a:ext uri="{FF2B5EF4-FFF2-40B4-BE49-F238E27FC236}">
                <a16:creationId xmlns:a16="http://schemas.microsoft.com/office/drawing/2014/main" id="{DF944008-3F41-4DA3-8155-A435F6338314}"/>
              </a:ext>
            </a:extLst>
          </p:cNvPr>
          <p:cNvPicPr>
            <a:picLocks noChangeAspect="1"/>
          </p:cNvPicPr>
          <p:nvPr/>
        </p:nvPicPr>
        <p:blipFill>
          <a:blip r:embed="rId3"/>
          <a:stretch>
            <a:fillRect/>
          </a:stretch>
        </p:blipFill>
        <p:spPr>
          <a:xfrm>
            <a:off x="6004599" y="1413067"/>
            <a:ext cx="2788710" cy="3770853"/>
          </a:xfrm>
          <a:prstGeom prst="rect">
            <a:avLst/>
          </a:prstGeom>
        </p:spPr>
      </p:pic>
      <p:sp>
        <p:nvSpPr>
          <p:cNvPr id="6" name="TextBox 5">
            <a:extLst>
              <a:ext uri="{FF2B5EF4-FFF2-40B4-BE49-F238E27FC236}">
                <a16:creationId xmlns:a16="http://schemas.microsoft.com/office/drawing/2014/main" id="{EC659062-602F-4981-9161-23A533D17D42}"/>
              </a:ext>
            </a:extLst>
          </p:cNvPr>
          <p:cNvSpPr txBox="1"/>
          <p:nvPr/>
        </p:nvSpPr>
        <p:spPr>
          <a:xfrm>
            <a:off x="5885563" y="5164360"/>
            <a:ext cx="2565190" cy="523220"/>
          </a:xfrm>
          <a:prstGeom prst="rect">
            <a:avLst/>
          </a:prstGeom>
          <a:noFill/>
        </p:spPr>
        <p:txBody>
          <a:bodyPr wrap="square" rtlCol="0">
            <a:spAutoFit/>
          </a:bodyPr>
          <a:lstStyle/>
          <a:p>
            <a:r>
              <a:rPr lang="en-US" sz="1400" dirty="0">
                <a:solidFill>
                  <a:prstClr val="black"/>
                </a:solidFill>
              </a:rPr>
              <a:t>Noise-damaged hair cells of the inner ear.</a:t>
            </a:r>
          </a:p>
        </p:txBody>
      </p:sp>
      <p:sp>
        <p:nvSpPr>
          <p:cNvPr id="8" name="TextBox 7">
            <a:extLst>
              <a:ext uri="{FF2B5EF4-FFF2-40B4-BE49-F238E27FC236}">
                <a16:creationId xmlns:a16="http://schemas.microsoft.com/office/drawing/2014/main" id="{613F388E-887E-45B1-8D17-15D1A6FBC0DE}"/>
              </a:ext>
            </a:extLst>
          </p:cNvPr>
          <p:cNvSpPr txBox="1"/>
          <p:nvPr/>
        </p:nvSpPr>
        <p:spPr>
          <a:xfrm>
            <a:off x="328638" y="5785612"/>
            <a:ext cx="8521461" cy="261610"/>
          </a:xfrm>
          <a:prstGeom prst="rect">
            <a:avLst/>
          </a:prstGeom>
          <a:noFill/>
        </p:spPr>
        <p:txBody>
          <a:bodyPr wrap="square" rtlCol="0">
            <a:spAutoFit/>
          </a:bodyPr>
          <a:lstStyle/>
          <a:p>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NOTE: </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4" tooltip="Noise-Induced Hearing Loss | NIDCD"/>
              </a:rPr>
              <a:t>https://www.nidcd.nih.gov/health/noise-induced-hearing-loss</a:t>
            </a:r>
            <a:endPar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a:extLst>
              <a:ext uri="{FF2B5EF4-FFF2-40B4-BE49-F238E27FC236}">
                <a16:creationId xmlns:a16="http://schemas.microsoft.com/office/drawing/2014/main" id="{66C1DD5C-767C-481C-81EF-C30313881E12}"/>
              </a:ext>
            </a:extLst>
          </p:cNvPr>
          <p:cNvSpPr>
            <a:spLocks noGrp="1"/>
          </p:cNvSpPr>
          <p:nvPr>
            <p:ph type="sldNum" sz="quarter" idx="18"/>
          </p:nvPr>
        </p:nvSpPr>
        <p:spPr/>
        <p:txBody>
          <a:bodyPr/>
          <a:lstStyle/>
          <a:p>
            <a:fld id="{7391EDBC-5481-E248-9D04-B6CCC7FAB9E3}"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314463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CF08AC-4B1E-4FCF-8133-5413A3F53A8D}"/>
              </a:ext>
            </a:extLst>
          </p:cNvPr>
          <p:cNvSpPr>
            <a:spLocks noGrp="1"/>
          </p:cNvSpPr>
          <p:nvPr>
            <p:ph type="title"/>
          </p:nvPr>
        </p:nvSpPr>
        <p:spPr/>
        <p:txBody>
          <a:bodyPr/>
          <a:lstStyle/>
          <a:p>
            <a:r>
              <a:rPr lang="en-US" b="1" dirty="0"/>
              <a:t>Objective 9.2 </a:t>
            </a:r>
            <a:br>
              <a:rPr lang="en-US" b="1" dirty="0"/>
            </a:br>
            <a:r>
              <a:rPr lang="en-US" b="1" dirty="0"/>
              <a:t>Tinnitus</a:t>
            </a:r>
            <a:endParaRPr lang="en-US" dirty="0"/>
          </a:p>
        </p:txBody>
      </p:sp>
      <p:sp>
        <p:nvSpPr>
          <p:cNvPr id="4" name="Text Placeholder 3">
            <a:extLst>
              <a:ext uri="{FF2B5EF4-FFF2-40B4-BE49-F238E27FC236}">
                <a16:creationId xmlns:a16="http://schemas.microsoft.com/office/drawing/2014/main" id="{B4E68188-19CD-47F4-A403-C73F86EF52B8}"/>
              </a:ext>
            </a:extLst>
          </p:cNvPr>
          <p:cNvSpPr>
            <a:spLocks noGrp="1"/>
          </p:cNvSpPr>
          <p:nvPr>
            <p:ph type="body" sz="quarter" idx="20"/>
          </p:nvPr>
        </p:nvSpPr>
        <p:spPr>
          <a:xfrm>
            <a:off x="157427" y="1335178"/>
            <a:ext cx="4476357" cy="4450434"/>
          </a:xfrm>
        </p:spPr>
        <p:txBody>
          <a:bodyPr>
            <a:normAutofit/>
          </a:bodyPr>
          <a:lstStyle/>
          <a:p>
            <a:pPr lvl="0"/>
            <a:r>
              <a:rPr lang="en-US" dirty="0"/>
              <a:t>Approximately 10% of U.S. adults has had tinnitus lasting at least 5 minutes in the past year. </a:t>
            </a:r>
          </a:p>
          <a:p>
            <a:pPr lvl="0"/>
            <a:endParaRPr lang="en-US" dirty="0"/>
          </a:p>
          <a:p>
            <a:pPr lvl="0"/>
            <a:r>
              <a:rPr lang="en-US" dirty="0"/>
              <a:t>NIH-supported clinical trials of treatments for tinnitus:</a:t>
            </a:r>
          </a:p>
          <a:p>
            <a:pPr marL="0" lvl="0" indent="0">
              <a:buNone/>
            </a:pPr>
            <a:endParaRPr lang="en-US" dirty="0"/>
          </a:p>
          <a:p>
            <a:pPr lvl="1"/>
            <a:r>
              <a:rPr lang="en-US" dirty="0"/>
              <a:t>A study of a device to stimulate the vagus nerve to rewire brain connections</a:t>
            </a:r>
          </a:p>
          <a:p>
            <a:pPr marL="457200" lvl="1" indent="0">
              <a:buNone/>
            </a:pPr>
            <a:r>
              <a:rPr lang="en-US" dirty="0"/>
              <a:t> </a:t>
            </a:r>
          </a:p>
          <a:p>
            <a:pPr lvl="1"/>
            <a:r>
              <a:rPr lang="en-US" dirty="0"/>
              <a:t>Brain stimulation studies</a:t>
            </a:r>
          </a:p>
        </p:txBody>
      </p:sp>
      <p:pic>
        <p:nvPicPr>
          <p:cNvPr id="13" name="Picture Placeholder 12" descr="Illustration showing a Vagus Nerve Stimulation device. The illustration shows a human figure wearing a pair of headphones. An inset illustration shows an implanted pulse generator device connected by a wire to the vagus nerve, which runs from the brain, behind the ear, and down into the chest. The wire’s implant lead is connected to the vagus nerve just below the ear. The wire is connected to an implanted pulse generator device implanted under the chest wall. ">
            <a:extLst>
              <a:ext uri="{FF2B5EF4-FFF2-40B4-BE49-F238E27FC236}">
                <a16:creationId xmlns:a16="http://schemas.microsoft.com/office/drawing/2014/main" id="{2D9CBF8B-472E-4051-8D43-46C0C2DFA6E8}"/>
              </a:ext>
            </a:extLst>
          </p:cNvPr>
          <p:cNvPicPr>
            <a:picLocks noGrp="1" noChangeAspect="1"/>
          </p:cNvPicPr>
          <p:nvPr>
            <p:ph type="pic" sz="quarter" idx="14"/>
          </p:nvPr>
        </p:nvPicPr>
        <p:blipFill>
          <a:blip r:embed="rId3"/>
          <a:srcRect l="2123" r="2123"/>
          <a:stretch>
            <a:fillRect/>
          </a:stretch>
        </p:blipFill>
        <p:spPr>
          <a:xfrm>
            <a:off x="4967415" y="1335178"/>
            <a:ext cx="4062375" cy="3512473"/>
          </a:xfrm>
        </p:spPr>
      </p:pic>
      <p:sp>
        <p:nvSpPr>
          <p:cNvPr id="3" name="Rectangle 2">
            <a:extLst>
              <a:ext uri="{FF2B5EF4-FFF2-40B4-BE49-F238E27FC236}">
                <a16:creationId xmlns:a16="http://schemas.microsoft.com/office/drawing/2014/main" id="{60846384-7039-4E56-8FBC-9725EC6E4330}"/>
              </a:ext>
            </a:extLst>
          </p:cNvPr>
          <p:cNvSpPr/>
          <p:nvPr/>
        </p:nvSpPr>
        <p:spPr>
          <a:xfrm>
            <a:off x="4967414" y="4821705"/>
            <a:ext cx="4062375" cy="830997"/>
          </a:xfrm>
          <a:prstGeom prst="rect">
            <a:avLst/>
          </a:prstGeom>
        </p:spPr>
        <p:txBody>
          <a:bodyPr wrap="square">
            <a:spAutoFit/>
          </a:bodyPr>
          <a:lstStyle/>
          <a:p>
            <a:r>
              <a:rPr lang="en-US" sz="1200" dirty="0">
                <a:solidFill>
                  <a:prstClr val="black"/>
                </a:solidFill>
              </a:rPr>
              <a:t>Setup pairing Vagus Nerve Stimulation (VNS) with tones. The inset shows the electrode lead wrapped around the vagus nerve. A pulse generator is implanted under the chest wall.</a:t>
            </a:r>
          </a:p>
          <a:p>
            <a:r>
              <a:rPr lang="en-US" sz="1200" i="1" dirty="0">
                <a:solidFill>
                  <a:prstClr val="black"/>
                </a:solidFill>
              </a:rPr>
              <a:t>Image courtesy of MicroTransponder, Inc. </a:t>
            </a:r>
          </a:p>
        </p:txBody>
      </p:sp>
      <p:sp>
        <p:nvSpPr>
          <p:cNvPr id="8" name="TextBox 7">
            <a:extLst>
              <a:ext uri="{FF2B5EF4-FFF2-40B4-BE49-F238E27FC236}">
                <a16:creationId xmlns:a16="http://schemas.microsoft.com/office/drawing/2014/main" id="{1C5B0E83-A6DF-4A0D-80A0-7EC4EC1A2905}"/>
              </a:ext>
            </a:extLst>
          </p:cNvPr>
          <p:cNvSpPr txBox="1"/>
          <p:nvPr/>
        </p:nvSpPr>
        <p:spPr>
          <a:xfrm>
            <a:off x="328638" y="5785612"/>
            <a:ext cx="8521461" cy="261610"/>
          </a:xfrm>
          <a:prstGeom prst="rect">
            <a:avLst/>
          </a:prstGeom>
          <a:noFill/>
        </p:spPr>
        <p:txBody>
          <a:bodyPr wrap="square" rtlCol="0">
            <a:spAutoFit/>
          </a:bodyPr>
          <a:lstStyle/>
          <a:p>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NOTE: </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4" tooltip="Quick Statistics About Hearing | NIDCD"/>
              </a:rPr>
              <a:t>https://www.nidcd.nih.gov/health/statistics/quick-statistics-hearing</a:t>
            </a:r>
            <a:endPar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a:extLst>
              <a:ext uri="{FF2B5EF4-FFF2-40B4-BE49-F238E27FC236}">
                <a16:creationId xmlns:a16="http://schemas.microsoft.com/office/drawing/2014/main" id="{34495ACB-E5CF-4E69-8E93-4D3F2810491A}"/>
              </a:ext>
            </a:extLst>
          </p:cNvPr>
          <p:cNvSpPr>
            <a:spLocks noGrp="1"/>
          </p:cNvSpPr>
          <p:nvPr>
            <p:ph type="sldNum" sz="quarter" idx="18"/>
          </p:nvPr>
        </p:nvSpPr>
        <p:spPr/>
        <p:txBody>
          <a:bodyPr/>
          <a:lstStyle/>
          <a:p>
            <a:fld id="{7391EDBC-5481-E248-9D04-B6CCC7FAB9E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89684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DC3380-9409-4FD1-8774-FF73784FCB12}"/>
              </a:ext>
            </a:extLst>
          </p:cNvPr>
          <p:cNvSpPr>
            <a:spLocks noGrp="1"/>
          </p:cNvSpPr>
          <p:nvPr>
            <p:ph type="title"/>
          </p:nvPr>
        </p:nvSpPr>
        <p:spPr/>
        <p:txBody>
          <a:bodyPr/>
          <a:lstStyle/>
          <a:p>
            <a:r>
              <a:rPr lang="en-US" b="1" dirty="0"/>
              <a:t>Objective 15.1</a:t>
            </a:r>
            <a:br>
              <a:rPr lang="en-US" b="1" dirty="0"/>
            </a:br>
            <a:r>
              <a:rPr lang="en-US" b="1" dirty="0"/>
              <a:t>Balance and Dizziness</a:t>
            </a:r>
            <a:endParaRPr lang="en-US" dirty="0"/>
          </a:p>
        </p:txBody>
      </p:sp>
      <p:sp>
        <p:nvSpPr>
          <p:cNvPr id="4" name="Text Placeholder 3">
            <a:extLst>
              <a:ext uri="{FF2B5EF4-FFF2-40B4-BE49-F238E27FC236}">
                <a16:creationId xmlns:a16="http://schemas.microsoft.com/office/drawing/2014/main" id="{A86AA5E9-A9B8-4107-ABD9-D2B6B0841CFE}"/>
              </a:ext>
            </a:extLst>
          </p:cNvPr>
          <p:cNvSpPr>
            <a:spLocks noGrp="1"/>
          </p:cNvSpPr>
          <p:nvPr>
            <p:ph type="body" sz="quarter" idx="20"/>
          </p:nvPr>
        </p:nvSpPr>
        <p:spPr>
          <a:xfrm>
            <a:off x="208550" y="1352140"/>
            <a:ext cx="5237370" cy="4126283"/>
          </a:xfrm>
        </p:spPr>
        <p:txBody>
          <a:bodyPr>
            <a:normAutofit/>
          </a:bodyPr>
          <a:lstStyle/>
          <a:p>
            <a:pPr lvl="0"/>
            <a:r>
              <a:rPr lang="en-US" dirty="0"/>
              <a:t>About 15% of American adults </a:t>
            </a:r>
            <a:br>
              <a:rPr lang="en-US" dirty="0"/>
            </a:br>
            <a:r>
              <a:rPr lang="en-US" dirty="0"/>
              <a:t>(35 million) reported having a balance or dizziness problem during the past year.</a:t>
            </a:r>
          </a:p>
          <a:p>
            <a:pPr marL="0" lvl="0" indent="0">
              <a:buNone/>
            </a:pPr>
            <a:endParaRPr lang="en-US" dirty="0"/>
          </a:p>
          <a:p>
            <a:pPr lvl="0"/>
            <a:r>
              <a:rPr lang="en-US" dirty="0"/>
              <a:t>The NIDCD is supporting a clinical trial to develop tools that can help hospital emergency room physicians better diagnose balance problems.</a:t>
            </a:r>
          </a:p>
        </p:txBody>
      </p:sp>
      <p:pic>
        <p:nvPicPr>
          <p:cNvPr id="9" name="Picture 8" descr="A woman engaged in yoga while standing outside on a yoga mat and overlooking a river valley. ">
            <a:extLst>
              <a:ext uri="{FF2B5EF4-FFF2-40B4-BE49-F238E27FC236}">
                <a16:creationId xmlns:a16="http://schemas.microsoft.com/office/drawing/2014/main" id="{EAF30FDB-CFB2-FB4C-8ACF-C776486D8D7B}"/>
              </a:ext>
            </a:extLst>
          </p:cNvPr>
          <p:cNvPicPr>
            <a:picLocks noChangeAspect="1"/>
          </p:cNvPicPr>
          <p:nvPr/>
        </p:nvPicPr>
        <p:blipFill rotWithShape="1">
          <a:blip r:embed="rId3"/>
          <a:srcRect l="16986" r="17758"/>
          <a:stretch/>
        </p:blipFill>
        <p:spPr>
          <a:xfrm>
            <a:off x="5608638" y="1365877"/>
            <a:ext cx="3206261" cy="3685033"/>
          </a:xfrm>
          <a:prstGeom prst="rect">
            <a:avLst/>
          </a:prstGeom>
        </p:spPr>
      </p:pic>
      <p:sp>
        <p:nvSpPr>
          <p:cNvPr id="7" name="TextBox 6">
            <a:extLst>
              <a:ext uri="{FF2B5EF4-FFF2-40B4-BE49-F238E27FC236}">
                <a16:creationId xmlns:a16="http://schemas.microsoft.com/office/drawing/2014/main" id="{67396C0B-BD39-4BE1-B105-E14297D6D353}"/>
              </a:ext>
            </a:extLst>
          </p:cNvPr>
          <p:cNvSpPr txBox="1"/>
          <p:nvPr/>
        </p:nvSpPr>
        <p:spPr>
          <a:xfrm>
            <a:off x="527289" y="5746194"/>
            <a:ext cx="7485659" cy="261610"/>
          </a:xfrm>
          <a:prstGeom prst="rect">
            <a:avLst/>
          </a:prstGeom>
          <a:noFill/>
        </p:spPr>
        <p:txBody>
          <a:bodyPr wrap="square" rtlCol="0">
            <a:spAutoFit/>
          </a:bodyPr>
          <a:lstStyle/>
          <a:p>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NOTE: </a:t>
            </a:r>
            <a:r>
              <a:rPr lang="en-US" sz="1100" u="sng" dirty="0">
                <a:solidFill>
                  <a:prstClr val="black"/>
                </a:solidFill>
                <a:latin typeface="Verdana" panose="020B0604030504040204" pitchFamily="34" charset="0"/>
                <a:ea typeface="Verdana" panose="020B0604030504040204" pitchFamily="34" charset="0"/>
                <a:cs typeface="Verdana" panose="020B0604030504040204" pitchFamily="34" charset="0"/>
                <a:hlinkClick r:id="rId4" tooltip=" APHA 2017 Annual Meeting &amp; Expo"/>
              </a:rPr>
              <a:t>https://apha.confex.com/apha/2017/meetingapp.cgi/Paper/384250</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a:t>
            </a:r>
          </a:p>
        </p:txBody>
      </p:sp>
      <p:sp>
        <p:nvSpPr>
          <p:cNvPr id="2" name="Slide Number Placeholder 1">
            <a:extLst>
              <a:ext uri="{FF2B5EF4-FFF2-40B4-BE49-F238E27FC236}">
                <a16:creationId xmlns:a16="http://schemas.microsoft.com/office/drawing/2014/main" id="{CE82338A-E291-46B4-8BBE-DCD852367F4B}"/>
              </a:ext>
            </a:extLst>
          </p:cNvPr>
          <p:cNvSpPr>
            <a:spLocks noGrp="1"/>
          </p:cNvSpPr>
          <p:nvPr>
            <p:ph type="sldNum" sz="quarter" idx="18"/>
          </p:nvPr>
        </p:nvSpPr>
        <p:spPr/>
        <p:txBody>
          <a:bodyPr/>
          <a:lstStyle/>
          <a:p>
            <a:fld id="{7391EDBC-5481-E248-9D04-B6CCC7FAB9E3}"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61753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E7E50-279A-4748-828C-DEC11B872FA2}"/>
              </a:ext>
            </a:extLst>
          </p:cNvPr>
          <p:cNvSpPr>
            <a:spLocks noGrp="1"/>
          </p:cNvSpPr>
          <p:nvPr>
            <p:ph type="title"/>
          </p:nvPr>
        </p:nvSpPr>
        <p:spPr>
          <a:xfrm>
            <a:off x="544011" y="131762"/>
            <a:ext cx="6794338" cy="797628"/>
          </a:xfrm>
        </p:spPr>
        <p:txBody>
          <a:bodyPr/>
          <a:lstStyle/>
          <a:p>
            <a:r>
              <a:rPr lang="en-US" sz="2000" b="1" dirty="0"/>
              <a:t>Objective 16</a:t>
            </a:r>
            <a:br>
              <a:rPr lang="en-US" sz="2000" b="1" dirty="0"/>
            </a:br>
            <a:r>
              <a:rPr lang="en-US" sz="2000" b="1" dirty="0"/>
              <a:t>Chemosensory (Taste and Smell) Disorders</a:t>
            </a:r>
            <a:endParaRPr lang="en-US" sz="2000" dirty="0"/>
          </a:p>
        </p:txBody>
      </p:sp>
      <p:sp>
        <p:nvSpPr>
          <p:cNvPr id="4" name="Text Placeholder 3">
            <a:extLst>
              <a:ext uri="{FF2B5EF4-FFF2-40B4-BE49-F238E27FC236}">
                <a16:creationId xmlns:a16="http://schemas.microsoft.com/office/drawing/2014/main" id="{6724B0A1-8293-469E-AAC3-FF59B2C2C9ED}"/>
              </a:ext>
            </a:extLst>
          </p:cNvPr>
          <p:cNvSpPr>
            <a:spLocks noGrp="1"/>
          </p:cNvSpPr>
          <p:nvPr>
            <p:ph type="body" sz="quarter" idx="20"/>
          </p:nvPr>
        </p:nvSpPr>
        <p:spPr>
          <a:xfrm>
            <a:off x="220717" y="1314326"/>
            <a:ext cx="5696519" cy="4086350"/>
          </a:xfrm>
        </p:spPr>
        <p:txBody>
          <a:bodyPr>
            <a:noAutofit/>
          </a:bodyPr>
          <a:lstStyle/>
          <a:p>
            <a:r>
              <a:rPr lang="en-US" sz="1800" dirty="0"/>
              <a:t>Roughly 12% (13 million) of Americans aged 40 or older had an impaired sense of smell. As the population ages, more people will likely be affected.</a:t>
            </a:r>
          </a:p>
          <a:p>
            <a:endParaRPr lang="en-US" sz="1800" dirty="0"/>
          </a:p>
          <a:p>
            <a:r>
              <a:rPr lang="en-US" sz="1800" dirty="0"/>
              <a:t>Effective, evidence-based ways to prevent or treat taste and smell disorders have not been developed. More clinical research on these disorders is needed. </a:t>
            </a:r>
          </a:p>
          <a:p>
            <a:endParaRPr lang="en-US" sz="1800" dirty="0"/>
          </a:p>
          <a:p>
            <a:r>
              <a:rPr lang="en-US" sz="1800" dirty="0"/>
              <a:t>To address this need, the NIDCD is dedicated to building a critical mass of clinical researchers to conduct patient-oriented studies and develop treatments for taste and smell problems.  </a:t>
            </a:r>
          </a:p>
        </p:txBody>
      </p:sp>
      <p:sp>
        <p:nvSpPr>
          <p:cNvPr id="8" name="TextBox 7">
            <a:extLst>
              <a:ext uri="{FF2B5EF4-FFF2-40B4-BE49-F238E27FC236}">
                <a16:creationId xmlns:a16="http://schemas.microsoft.com/office/drawing/2014/main" id="{578FD500-FCC0-4B25-B50E-60B123075700}"/>
              </a:ext>
            </a:extLst>
          </p:cNvPr>
          <p:cNvSpPr txBox="1"/>
          <p:nvPr/>
        </p:nvSpPr>
        <p:spPr>
          <a:xfrm>
            <a:off x="328638" y="5785612"/>
            <a:ext cx="8521461" cy="261610"/>
          </a:xfrm>
          <a:prstGeom prst="rect">
            <a:avLst/>
          </a:prstGeom>
          <a:noFill/>
        </p:spPr>
        <p:txBody>
          <a:bodyPr wrap="square" rtlCol="0">
            <a:spAutoFit/>
          </a:bodyPr>
          <a:lstStyle/>
          <a:p>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rPr>
              <a:t>NOTES: </a:t>
            </a:r>
            <a:r>
              <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hlinkClick r:id="rId3" tooltip="New chemosensory component in the U.S. National Health and Nutrition Examination Survey (NHANES): first-year results for measured olfactory dysfunction"/>
              </a:rPr>
              <a:t>https://www.ncbi.nlm.nih.gov/pmc/articles/PMC5033684/</a:t>
            </a:r>
            <a:endPar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A young woman wearing an apron leans over a pot to smell a ladle that she is holding up to her nose. Various vegetables, a cutting board, and a bottle of sauce are on the countertop in front of her.">
            <a:extLst>
              <a:ext uri="{FF2B5EF4-FFF2-40B4-BE49-F238E27FC236}">
                <a16:creationId xmlns:a16="http://schemas.microsoft.com/office/drawing/2014/main" id="{984BF3D0-4246-C940-9E6C-DF3178D8FF46}"/>
              </a:ext>
            </a:extLst>
          </p:cNvPr>
          <p:cNvPicPr>
            <a:picLocks noChangeAspect="1"/>
          </p:cNvPicPr>
          <p:nvPr/>
        </p:nvPicPr>
        <p:blipFill>
          <a:blip r:embed="rId4"/>
          <a:stretch>
            <a:fillRect/>
          </a:stretch>
        </p:blipFill>
        <p:spPr>
          <a:xfrm>
            <a:off x="5917236" y="1314326"/>
            <a:ext cx="2946244" cy="4231133"/>
          </a:xfrm>
          <a:prstGeom prst="rect">
            <a:avLst/>
          </a:prstGeom>
        </p:spPr>
      </p:pic>
      <p:sp>
        <p:nvSpPr>
          <p:cNvPr id="2" name="Slide Number Placeholder 1">
            <a:extLst>
              <a:ext uri="{FF2B5EF4-FFF2-40B4-BE49-F238E27FC236}">
                <a16:creationId xmlns:a16="http://schemas.microsoft.com/office/drawing/2014/main" id="{467A513D-2271-4B6C-8CEE-139881877397}"/>
              </a:ext>
            </a:extLst>
          </p:cNvPr>
          <p:cNvSpPr>
            <a:spLocks noGrp="1"/>
          </p:cNvSpPr>
          <p:nvPr>
            <p:ph type="sldNum" sz="quarter" idx="18"/>
          </p:nvPr>
        </p:nvSpPr>
        <p:spPr/>
        <p:txBody>
          <a:bodyPr/>
          <a:lstStyle/>
          <a:p>
            <a:fld id="{7391EDBC-5481-E248-9D04-B6CCC7FAB9E3}"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048700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4</a:t>
            </a:fld>
            <a:endParaRPr lang="en-US" dirty="0">
              <a:solidFill>
                <a:prstClr val="black"/>
              </a:solidFill>
            </a:endParaRPr>
          </a:p>
        </p:txBody>
      </p:sp>
      <p:sp>
        <p:nvSpPr>
          <p:cNvPr id="6" name="Picture Placeholder 5" descr="Partner organization logo"/>
          <p:cNvSpPr>
            <a:spLocks noGrp="1"/>
          </p:cNvSpPr>
          <p:nvPr>
            <p:ph type="pic" sz="quarter" idx="21"/>
          </p:nvPr>
        </p:nvSpPr>
        <p:spPr/>
      </p:sp>
      <p:sp>
        <p:nvSpPr>
          <p:cNvPr id="5" name="Text Placeholder 4"/>
          <p:cNvSpPr>
            <a:spLocks noGrp="1"/>
          </p:cNvSpPr>
          <p:nvPr>
            <p:ph type="body" sz="quarter" idx="20"/>
          </p:nvPr>
        </p:nvSpPr>
        <p:spPr/>
        <p:txBody>
          <a:bodyPr/>
          <a:lstStyle/>
          <a:p>
            <a:endParaRPr lang="en-US" dirty="0"/>
          </a:p>
        </p:txBody>
      </p:sp>
      <p:sp>
        <p:nvSpPr>
          <p:cNvPr id="3" name="Title 2"/>
          <p:cNvSpPr>
            <a:spLocks noGrp="1"/>
          </p:cNvSpPr>
          <p:nvPr>
            <p:ph type="title"/>
          </p:nvPr>
        </p:nvSpPr>
        <p:spPr/>
        <p:txBody>
          <a:bodyPr/>
          <a:lstStyle/>
          <a:p>
            <a:r>
              <a:rPr lang="en-US" b="1" dirty="0"/>
              <a:t>Healthy People at the Forefront of Public Health </a:t>
            </a:r>
          </a:p>
        </p:txBody>
      </p:sp>
      <p:pic>
        <p:nvPicPr>
          <p:cNvPr id="8" name="Picture 7" descr="Timeline of public health events that have shaped Healthy People objectives over the decad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746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510" y="131762"/>
            <a:ext cx="6565689" cy="797628"/>
          </a:xfrm>
        </p:spPr>
        <p:txBody>
          <a:bodyPr/>
          <a:lstStyle/>
          <a:p>
            <a:r>
              <a:rPr lang="en-US" sz="3600" b="1" dirty="0"/>
              <a:t>Connect With the NIDCD</a:t>
            </a:r>
          </a:p>
        </p:txBody>
      </p:sp>
      <p:pic>
        <p:nvPicPr>
          <p:cNvPr id="25" name="Picture 24" descr="A newborn infant lying on his back on a bed.">
            <a:extLst>
              <a:ext uri="{FF2B5EF4-FFF2-40B4-BE49-F238E27FC236}">
                <a16:creationId xmlns:a16="http://schemas.microsoft.com/office/drawing/2014/main" id="{F5005068-711F-42A9-A46C-5CDC63D596BD}"/>
              </a:ext>
            </a:extLst>
          </p:cNvPr>
          <p:cNvPicPr>
            <a:picLocks noChangeAspect="1"/>
          </p:cNvPicPr>
          <p:nvPr/>
        </p:nvPicPr>
        <p:blipFill>
          <a:blip r:embed="rId3"/>
          <a:stretch>
            <a:fillRect/>
          </a:stretch>
        </p:blipFill>
        <p:spPr>
          <a:xfrm>
            <a:off x="-1" y="1089624"/>
            <a:ext cx="2455985" cy="1625358"/>
          </a:xfrm>
          <a:prstGeom prst="rect">
            <a:avLst/>
          </a:prstGeom>
        </p:spPr>
      </p:pic>
      <p:pic>
        <p:nvPicPr>
          <p:cNvPr id="26" name="Picture 25" descr="A male medical professional examining a young women’s inner ear using an otoscope.">
            <a:extLst>
              <a:ext uri="{FF2B5EF4-FFF2-40B4-BE49-F238E27FC236}">
                <a16:creationId xmlns:a16="http://schemas.microsoft.com/office/drawing/2014/main" id="{1D9604E1-3137-4207-817B-E3695CACFBC0}"/>
              </a:ext>
            </a:extLst>
          </p:cNvPr>
          <p:cNvPicPr>
            <a:picLocks noChangeAspect="1"/>
          </p:cNvPicPr>
          <p:nvPr/>
        </p:nvPicPr>
        <p:blipFill>
          <a:blip r:embed="rId4"/>
          <a:stretch>
            <a:fillRect/>
          </a:stretch>
        </p:blipFill>
        <p:spPr>
          <a:xfrm>
            <a:off x="2258036" y="1100256"/>
            <a:ext cx="2435581" cy="1625359"/>
          </a:xfrm>
          <a:prstGeom prst="rect">
            <a:avLst/>
          </a:prstGeom>
        </p:spPr>
      </p:pic>
      <p:pic>
        <p:nvPicPr>
          <p:cNvPr id="27" name="Picture 26" descr="A young woman smelling flowers">
            <a:extLst>
              <a:ext uri="{FF2B5EF4-FFF2-40B4-BE49-F238E27FC236}">
                <a16:creationId xmlns:a16="http://schemas.microsoft.com/office/drawing/2014/main" id="{265C9BFB-C4E7-42B2-B7F4-ED0ABF47B053}"/>
              </a:ext>
            </a:extLst>
          </p:cNvPr>
          <p:cNvPicPr>
            <a:picLocks noChangeAspect="1"/>
          </p:cNvPicPr>
          <p:nvPr/>
        </p:nvPicPr>
        <p:blipFill>
          <a:blip r:embed="rId5"/>
          <a:stretch>
            <a:fillRect/>
          </a:stretch>
        </p:blipFill>
        <p:spPr>
          <a:xfrm>
            <a:off x="4599983" y="1100257"/>
            <a:ext cx="2454435" cy="1626568"/>
          </a:xfrm>
          <a:prstGeom prst="rect">
            <a:avLst/>
          </a:prstGeom>
        </p:spPr>
      </p:pic>
      <p:pic>
        <p:nvPicPr>
          <p:cNvPr id="28" name="Picture 27" descr="An adult male engaged in yoga. He stands on one leg while leaning forward with one arm stretched forward. He reaches back with his other arm to hold his other foot. ">
            <a:extLst>
              <a:ext uri="{FF2B5EF4-FFF2-40B4-BE49-F238E27FC236}">
                <a16:creationId xmlns:a16="http://schemas.microsoft.com/office/drawing/2014/main" id="{C72C234B-0EA3-44D0-A49C-BFFDEE03B9A3}"/>
              </a:ext>
            </a:extLst>
          </p:cNvPr>
          <p:cNvPicPr>
            <a:picLocks noChangeAspect="1"/>
          </p:cNvPicPr>
          <p:nvPr/>
        </p:nvPicPr>
        <p:blipFill>
          <a:blip r:embed="rId6"/>
          <a:stretch>
            <a:fillRect/>
          </a:stretch>
        </p:blipFill>
        <p:spPr>
          <a:xfrm>
            <a:off x="6930458" y="1100257"/>
            <a:ext cx="2213542" cy="1626569"/>
          </a:xfrm>
          <a:prstGeom prst="rect">
            <a:avLst/>
          </a:prstGeom>
        </p:spPr>
      </p:pic>
      <p:sp>
        <p:nvSpPr>
          <p:cNvPr id="18" name="Text Placeholder 3">
            <a:extLst>
              <a:ext uri="{FF2B5EF4-FFF2-40B4-BE49-F238E27FC236}">
                <a16:creationId xmlns:a16="http://schemas.microsoft.com/office/drawing/2014/main" id="{37955D72-EA52-4D4F-BC58-8D1068B9D559}"/>
              </a:ext>
            </a:extLst>
          </p:cNvPr>
          <p:cNvSpPr txBox="1">
            <a:spLocks/>
          </p:cNvSpPr>
          <p:nvPr/>
        </p:nvSpPr>
        <p:spPr>
          <a:xfrm>
            <a:off x="659385" y="2843480"/>
            <a:ext cx="8068463" cy="418632"/>
          </a:xfrm>
          <a:prstGeom prst="rect">
            <a:avLst/>
          </a:prstGeom>
        </p:spPr>
        <p:txBody>
          <a:bodyPr>
            <a:noAutofit/>
          </a:bodyPr>
          <a:lstStyle>
            <a:lvl1pPr marL="228594" indent="-228594"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32" indent="-285744"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21" indent="-285744"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09" indent="-285744"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754"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800"/>
              </a:spcAft>
              <a:buClr>
                <a:srgbClr val="057C18"/>
              </a:buClr>
              <a:buFont typeface="Arial"/>
              <a:buNone/>
            </a:pPr>
            <a:r>
              <a:rPr lang="en-US" sz="1700" b="1" dirty="0">
                <a:solidFill>
                  <a:prstClr val="black"/>
                </a:solidFill>
              </a:rPr>
              <a:t>The NIDCD would like to thank NCHS.</a:t>
            </a:r>
            <a:endParaRPr lang="en-US" sz="1600" dirty="0">
              <a:solidFill>
                <a:prstClr val="black"/>
              </a:solidFill>
            </a:endParaRPr>
          </a:p>
        </p:txBody>
      </p:sp>
      <p:pic>
        <p:nvPicPr>
          <p:cNvPr id="17" name="Picture 3" descr="Email logo.">
            <a:extLst>
              <a:ext uri="{FF2B5EF4-FFF2-40B4-BE49-F238E27FC236}">
                <a16:creationId xmlns:a16="http://schemas.microsoft.com/office/drawing/2014/main" id="{C80C8201-6133-4DD5-9083-B5CFC34FE7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797" y="3359598"/>
            <a:ext cx="264685" cy="25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3">
            <a:extLst>
              <a:ext uri="{FF2B5EF4-FFF2-40B4-BE49-F238E27FC236}">
                <a16:creationId xmlns:a16="http://schemas.microsoft.com/office/drawing/2014/main" id="{2445F403-AC50-4FE3-942E-FCBC08CF595F}"/>
              </a:ext>
            </a:extLst>
          </p:cNvPr>
          <p:cNvSpPr txBox="1">
            <a:spLocks/>
          </p:cNvSpPr>
          <p:nvPr/>
        </p:nvSpPr>
        <p:spPr>
          <a:xfrm>
            <a:off x="659385" y="3325133"/>
            <a:ext cx="8068463" cy="419842"/>
          </a:xfrm>
          <a:prstGeom prst="rect">
            <a:avLst/>
          </a:prstGeom>
        </p:spPr>
        <p:txBody>
          <a:bodyPr>
            <a:noAutofit/>
          </a:bodyPr>
          <a:lstStyle>
            <a:lvl1pPr marL="228594" indent="-228594"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32" indent="-285744"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21" indent="-285744"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09" indent="-285744"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754"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Clr>
                <a:srgbClr val="057C18"/>
              </a:buClr>
              <a:buFont typeface="Arial"/>
              <a:buNone/>
              <a:tabLst>
                <a:tab pos="461963" algn="l"/>
              </a:tabLst>
            </a:pPr>
            <a:r>
              <a:rPr lang="en-US" sz="1600" dirty="0">
                <a:solidFill>
                  <a:prstClr val="black"/>
                </a:solidFill>
              </a:rPr>
              <a:t>Web: </a:t>
            </a:r>
            <a:r>
              <a:rPr lang="en-US" sz="1600" dirty="0">
                <a:solidFill>
                  <a:prstClr val="black"/>
                </a:solidFill>
                <a:hlinkClick r:id="rId8" tooltip="National Institute on Deafness and Other Communication Disorders"/>
              </a:rPr>
              <a:t>https://www.nidcd.nih.gov</a:t>
            </a:r>
            <a:endParaRPr lang="en-US" sz="1600" dirty="0">
              <a:solidFill>
                <a:prstClr val="black"/>
              </a:solidFill>
            </a:endParaRPr>
          </a:p>
        </p:txBody>
      </p:sp>
      <p:pic>
        <p:nvPicPr>
          <p:cNvPr id="16" name="Picture 4" descr="Twitter logo.">
            <a:extLst>
              <a:ext uri="{FF2B5EF4-FFF2-40B4-BE49-F238E27FC236}">
                <a16:creationId xmlns:a16="http://schemas.microsoft.com/office/drawing/2014/main" id="{2990CE77-E478-4E6A-BC02-4F9D9AF6395D}"/>
              </a:ext>
            </a:extLst>
          </p:cNvPr>
          <p:cNvPicPr>
            <a:picLocks noChangeAspect="1" noChangeArrowheads="1"/>
          </p:cNvPicPr>
          <p:nvPr/>
        </p:nvPicPr>
        <p:blipFill>
          <a:blip r:embed="rId9" cstate="print"/>
          <a:srcRect/>
          <a:stretch>
            <a:fillRect/>
          </a:stretch>
        </p:blipFill>
        <p:spPr bwMode="auto">
          <a:xfrm>
            <a:off x="315342" y="3744974"/>
            <a:ext cx="289140" cy="281773"/>
          </a:xfrm>
          <a:prstGeom prst="rect">
            <a:avLst/>
          </a:prstGeom>
          <a:noFill/>
          <a:ln w="9525">
            <a:noFill/>
            <a:miter lim="800000"/>
            <a:headEnd/>
            <a:tailEnd/>
          </a:ln>
        </p:spPr>
      </p:pic>
      <p:sp>
        <p:nvSpPr>
          <p:cNvPr id="20" name="Text Placeholder 3">
            <a:extLst>
              <a:ext uri="{FF2B5EF4-FFF2-40B4-BE49-F238E27FC236}">
                <a16:creationId xmlns:a16="http://schemas.microsoft.com/office/drawing/2014/main" id="{B983B7E7-F21A-4F52-A393-601E59A5A1D1}"/>
              </a:ext>
            </a:extLst>
          </p:cNvPr>
          <p:cNvSpPr txBox="1">
            <a:spLocks/>
          </p:cNvSpPr>
          <p:nvPr/>
        </p:nvSpPr>
        <p:spPr>
          <a:xfrm>
            <a:off x="672674" y="3744976"/>
            <a:ext cx="8068463" cy="281772"/>
          </a:xfrm>
          <a:prstGeom prst="rect">
            <a:avLst/>
          </a:prstGeom>
        </p:spPr>
        <p:txBody>
          <a:bodyPr>
            <a:noAutofit/>
          </a:bodyPr>
          <a:lstStyle>
            <a:lvl1pPr marL="228594" indent="-228594"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32" indent="-285744"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21" indent="-285744"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09" indent="-285744"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754"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Clr>
                <a:srgbClr val="057C18"/>
              </a:buClr>
              <a:buFont typeface="Arial"/>
              <a:buNone/>
            </a:pPr>
            <a:r>
              <a:rPr lang="en-US" sz="1600" dirty="0">
                <a:solidFill>
                  <a:prstClr val="black"/>
                </a:solidFill>
              </a:rPr>
              <a:t>Twitter: </a:t>
            </a:r>
            <a:r>
              <a:rPr lang="en-US" sz="1600" dirty="0">
                <a:solidFill>
                  <a:prstClr val="black"/>
                </a:solidFill>
                <a:hlinkClick r:id="rId10" tooltip="NIH NIDCD @NIDCD | Twitter"/>
              </a:rPr>
              <a:t>https://twitter.com/nidcd</a:t>
            </a:r>
            <a:endParaRPr lang="en-US" sz="1600" dirty="0">
              <a:solidFill>
                <a:prstClr val="black"/>
              </a:solidFill>
            </a:endParaRPr>
          </a:p>
        </p:txBody>
      </p:sp>
      <p:pic>
        <p:nvPicPr>
          <p:cNvPr id="6" name="Picture 5" descr="Facebook logo.">
            <a:extLst>
              <a:ext uri="{FF2B5EF4-FFF2-40B4-BE49-F238E27FC236}">
                <a16:creationId xmlns:a16="http://schemas.microsoft.com/office/drawing/2014/main" id="{630A3A4E-97DB-4F28-86ED-6F5AA663FDA8}"/>
              </a:ext>
            </a:extLst>
          </p:cNvPr>
          <p:cNvPicPr>
            <a:picLocks noChangeAspect="1"/>
          </p:cNvPicPr>
          <p:nvPr/>
        </p:nvPicPr>
        <p:blipFill>
          <a:blip r:embed="rId11"/>
          <a:stretch>
            <a:fillRect/>
          </a:stretch>
        </p:blipFill>
        <p:spPr>
          <a:xfrm>
            <a:off x="339797" y="4182507"/>
            <a:ext cx="251396" cy="251396"/>
          </a:xfrm>
          <a:prstGeom prst="rect">
            <a:avLst/>
          </a:prstGeom>
        </p:spPr>
      </p:pic>
      <p:sp>
        <p:nvSpPr>
          <p:cNvPr id="21" name="Text Placeholder 3">
            <a:extLst>
              <a:ext uri="{FF2B5EF4-FFF2-40B4-BE49-F238E27FC236}">
                <a16:creationId xmlns:a16="http://schemas.microsoft.com/office/drawing/2014/main" id="{DBC81F2B-C8E3-429E-8C5B-C1614F82A04D}"/>
              </a:ext>
            </a:extLst>
          </p:cNvPr>
          <p:cNvSpPr txBox="1">
            <a:spLocks/>
          </p:cNvSpPr>
          <p:nvPr/>
        </p:nvSpPr>
        <p:spPr>
          <a:xfrm>
            <a:off x="659384" y="4114701"/>
            <a:ext cx="8068463" cy="394912"/>
          </a:xfrm>
          <a:prstGeom prst="rect">
            <a:avLst/>
          </a:prstGeom>
        </p:spPr>
        <p:txBody>
          <a:bodyPr>
            <a:noAutofit/>
          </a:bodyPr>
          <a:lstStyle>
            <a:lvl1pPr marL="228594" indent="-228594"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32" indent="-285744"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21" indent="-285744"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09" indent="-285744"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754"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Clr>
                <a:srgbClr val="057C18"/>
              </a:buClr>
              <a:buFont typeface="Arial"/>
              <a:buNone/>
            </a:pPr>
            <a:r>
              <a:rPr lang="en-US" sz="1600" dirty="0">
                <a:solidFill>
                  <a:prstClr val="black"/>
                </a:solidFill>
              </a:rPr>
              <a:t>Facebook: </a:t>
            </a:r>
            <a:r>
              <a:rPr lang="en-US" sz="1600" dirty="0">
                <a:solidFill>
                  <a:prstClr val="black"/>
                </a:solidFill>
                <a:hlinkClick r:id="rId12" tooltip="It's a Noisy Planet. Protect Their Hearing. | Facebook"/>
              </a:rPr>
              <a:t>https://www.facebook.com/NoisyPlanet</a:t>
            </a:r>
            <a:endParaRPr lang="en-US" sz="1600" dirty="0">
              <a:solidFill>
                <a:prstClr val="black"/>
              </a:solidFill>
            </a:endParaRPr>
          </a:p>
          <a:p>
            <a:pPr>
              <a:spcAft>
                <a:spcPts val="600"/>
              </a:spcAft>
              <a:buClr>
                <a:srgbClr val="057C18"/>
              </a:buClr>
            </a:pPr>
            <a:endParaRPr lang="en-US" sz="1600" dirty="0">
              <a:solidFill>
                <a:prstClr val="black"/>
              </a:solidFill>
            </a:endParaRPr>
          </a:p>
        </p:txBody>
      </p:sp>
      <p:sp>
        <p:nvSpPr>
          <p:cNvPr id="24" name="Text Placeholder 3">
            <a:extLst>
              <a:ext uri="{FF2B5EF4-FFF2-40B4-BE49-F238E27FC236}">
                <a16:creationId xmlns:a16="http://schemas.microsoft.com/office/drawing/2014/main" id="{D44A2D75-95B6-467E-A154-CCE4781EB1C3}"/>
              </a:ext>
            </a:extLst>
          </p:cNvPr>
          <p:cNvSpPr txBox="1">
            <a:spLocks/>
          </p:cNvSpPr>
          <p:nvPr/>
        </p:nvSpPr>
        <p:spPr>
          <a:xfrm>
            <a:off x="672673" y="4509613"/>
            <a:ext cx="8068463" cy="1387553"/>
          </a:xfrm>
          <a:prstGeom prst="rect">
            <a:avLst/>
          </a:prstGeom>
        </p:spPr>
        <p:txBody>
          <a:bodyPr>
            <a:noAutofit/>
          </a:bodyPr>
          <a:lstStyle>
            <a:lvl1pPr marL="228594" indent="-228594"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32" indent="-285744"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21" indent="-285744"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09" indent="-285744"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754"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200"/>
              </a:spcAft>
              <a:buClr>
                <a:srgbClr val="057C18"/>
              </a:buClr>
              <a:buFont typeface="Arial"/>
              <a:buNone/>
            </a:pPr>
            <a:r>
              <a:rPr lang="en-US" sz="1600" dirty="0">
                <a:solidFill>
                  <a:prstClr val="black"/>
                </a:solidFill>
              </a:rPr>
              <a:t>Content Syndication: </a:t>
            </a:r>
            <a:r>
              <a:rPr lang="en-US" sz="1600" dirty="0">
                <a:solidFill>
                  <a:prstClr val="black"/>
                </a:solidFill>
                <a:hlinkClick r:id="rId13" tooltip="Content Syndication | NIDCD"/>
              </a:rPr>
              <a:t>https://www.nidcd.nih.gov/content-syndication</a:t>
            </a:r>
            <a:endParaRPr lang="en-US" sz="1600" dirty="0">
              <a:solidFill>
                <a:prstClr val="black"/>
              </a:solidFill>
            </a:endParaRPr>
          </a:p>
          <a:p>
            <a:pPr marL="0" indent="0">
              <a:spcBef>
                <a:spcPts val="0"/>
              </a:spcBef>
              <a:spcAft>
                <a:spcPts val="600"/>
              </a:spcAft>
              <a:buClr>
                <a:srgbClr val="057C18"/>
              </a:buClr>
              <a:buFont typeface="Arial"/>
              <a:buNone/>
            </a:pPr>
            <a:r>
              <a:rPr lang="en-US" sz="1600" dirty="0">
                <a:solidFill>
                  <a:prstClr val="black"/>
                </a:solidFill>
              </a:rPr>
              <a:t>NIDCD Information Clearinghouse: </a:t>
            </a:r>
          </a:p>
          <a:p>
            <a:pPr lvl="1">
              <a:spcBef>
                <a:spcPts val="0"/>
              </a:spcBef>
              <a:spcAft>
                <a:spcPts val="300"/>
              </a:spcAft>
              <a:buClr>
                <a:srgbClr val="057C18"/>
              </a:buClr>
              <a:buFont typeface="Courier New" panose="02070309020205020404" pitchFamily="49" charset="0"/>
              <a:buChar char="o"/>
            </a:pPr>
            <a:r>
              <a:rPr lang="en-US" sz="1500" dirty="0">
                <a:solidFill>
                  <a:prstClr val="black"/>
                </a:solidFill>
              </a:rPr>
              <a:t>Voice: (800) 241-1044</a:t>
            </a:r>
          </a:p>
          <a:p>
            <a:pPr lvl="1">
              <a:spcBef>
                <a:spcPts val="0"/>
              </a:spcBef>
              <a:spcAft>
                <a:spcPts val="300"/>
              </a:spcAft>
              <a:buClr>
                <a:srgbClr val="057C18"/>
              </a:buClr>
            </a:pPr>
            <a:r>
              <a:rPr lang="en-US" sz="1500" dirty="0">
                <a:solidFill>
                  <a:prstClr val="black"/>
                </a:solidFill>
              </a:rPr>
              <a:t>Email: </a:t>
            </a:r>
            <a:r>
              <a:rPr lang="en-US" sz="1500" dirty="0">
                <a:solidFill>
                  <a:prstClr val="black"/>
                </a:solidFill>
                <a:hlinkClick r:id="rId14" tooltip="Email to nidcdinfo@nidcd.nih.gov"/>
              </a:rPr>
              <a:t>nidcdinfo@nidcd.nih.gov</a:t>
            </a:r>
            <a:endParaRPr lang="en-US" sz="1500" dirty="0">
              <a:solidFill>
                <a:prstClr val="black"/>
              </a:solidFill>
            </a:endParaRPr>
          </a:p>
          <a:p>
            <a:pPr>
              <a:spcAft>
                <a:spcPts val="600"/>
              </a:spcAft>
              <a:buClr>
                <a:srgbClr val="057C18"/>
              </a:buClr>
            </a:pPr>
            <a:endParaRPr lang="en-US" sz="1600" dirty="0">
              <a:solidFill>
                <a:prstClr val="black"/>
              </a:solidFill>
            </a:endParaRPr>
          </a:p>
        </p:txBody>
      </p:sp>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40</a:t>
            </a:fld>
            <a:endParaRPr lang="en-US" dirty="0">
              <a:solidFill>
                <a:prstClr val="black"/>
              </a:solidFill>
            </a:endParaRPr>
          </a:p>
        </p:txBody>
      </p:sp>
    </p:spTree>
    <p:extLst>
      <p:ext uri="{BB962C8B-B14F-4D97-AF65-F5344CB8AC3E}">
        <p14:creationId xmlns:p14="http://schemas.microsoft.com/office/powerpoint/2010/main" val="1861631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NIH-National Eye Institute logo in gray with blue accent" title="NEI-NIH logo">
            <a:extLst>
              <a:ext uri="{FF2B5EF4-FFF2-40B4-BE49-F238E27FC236}">
                <a16:creationId xmlns:a16="http://schemas.microsoft.com/office/drawing/2014/main" id="{8CD09E00-52B8-4491-8D71-A2E6A2025B6F}"/>
              </a:ext>
            </a:extLst>
          </p:cNvPr>
          <p:cNvPicPr>
            <a:picLocks noGrp="1" noChangeAspect="1"/>
          </p:cNvPicPr>
          <p:nvPr>
            <p:ph type="pic" sz="quarter" idx="15"/>
          </p:nvPr>
        </p:nvPicPr>
        <p:blipFill>
          <a:blip r:embed="rId3"/>
          <a:stretch>
            <a:fillRect/>
          </a:stretch>
        </p:blipFill>
        <p:spPr>
          <a:xfrm>
            <a:off x="5227868" y="6139269"/>
            <a:ext cx="2019300" cy="467859"/>
          </a:xfrm>
        </p:spPr>
      </p:pic>
      <p:sp>
        <p:nvSpPr>
          <p:cNvPr id="6" name="Text Placeholder 5"/>
          <p:cNvSpPr>
            <a:spLocks noGrp="1"/>
          </p:cNvSpPr>
          <p:nvPr>
            <p:ph type="body" sz="quarter" idx="14"/>
          </p:nvPr>
        </p:nvSpPr>
        <p:spPr/>
        <p:txBody>
          <a:bodyPr>
            <a:noAutofit/>
          </a:bodyPr>
          <a:lstStyle/>
          <a:p>
            <a:r>
              <a:rPr lang="en-US" sz="2000" dirty="0"/>
              <a:t>Paul A. Sieving, M.D., Ph.D.</a:t>
            </a:r>
          </a:p>
          <a:p>
            <a:r>
              <a:rPr lang="en-US" sz="2000" dirty="0"/>
              <a:t>Director, National Eye Institute, NIH</a:t>
            </a:r>
          </a:p>
        </p:txBody>
      </p:sp>
      <p:sp>
        <p:nvSpPr>
          <p:cNvPr id="5" name="Title 4"/>
          <p:cNvSpPr>
            <a:spLocks noGrp="1"/>
          </p:cNvSpPr>
          <p:nvPr>
            <p:ph type="title"/>
          </p:nvPr>
        </p:nvSpPr>
        <p:spPr>
          <a:xfrm>
            <a:off x="596348" y="1099931"/>
            <a:ext cx="7924800" cy="1722782"/>
          </a:xfrm>
        </p:spPr>
        <p:txBody>
          <a:bodyPr/>
          <a:lstStyle/>
          <a:p>
            <a:r>
              <a:rPr lang="en-US" sz="3000" dirty="0"/>
              <a:t>Healthy People 2020 Progress Review: The Diagnosis, Prevention, and Treatment of Sensory Disorders</a:t>
            </a:r>
            <a:endParaRPr lang="en-US" sz="2800" dirty="0"/>
          </a:p>
        </p:txBody>
      </p:sp>
      <p:pic>
        <p:nvPicPr>
          <p:cNvPr id="7" name="Picture 6" descr="Logo for the Department of Health and Human Servi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1" y="6158828"/>
            <a:ext cx="644457" cy="644457"/>
          </a:xfrm>
          <a:prstGeom prst="rect">
            <a:avLst/>
          </a:prstGeom>
        </p:spPr>
      </p:pic>
      <p:pic>
        <p:nvPicPr>
          <p:cNvPr id="8" name="Picture 7" descr="Logo for the Office of Disease Prevention and Health Promotion." title="ODPHP logo"/>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22" y="6320417"/>
            <a:ext cx="2599611" cy="287690"/>
          </a:xfrm>
          <a:prstGeom prst="rect">
            <a:avLst/>
          </a:prstGeom>
        </p:spPr>
      </p:pic>
      <p:pic>
        <p:nvPicPr>
          <p:cNvPr id="9" name="Picture 8" descr="Logo for Healthy People 20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0813" y="217315"/>
            <a:ext cx="1332025" cy="661659"/>
          </a:xfrm>
          <a:prstGeom prst="rect">
            <a:avLst/>
          </a:prstGeom>
        </p:spPr>
      </p:pic>
    </p:spTree>
    <p:extLst>
      <p:ext uri="{BB962C8B-B14F-4D97-AF65-F5344CB8AC3E}">
        <p14:creationId xmlns:p14="http://schemas.microsoft.com/office/powerpoint/2010/main" val="1174944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42</a:t>
            </a:fld>
            <a:endParaRPr lang="en-US" dirty="0">
              <a:solidFill>
                <a:prstClr val="black"/>
              </a:solidFill>
            </a:endParaRPr>
          </a:p>
        </p:txBody>
      </p:sp>
      <p:sp>
        <p:nvSpPr>
          <p:cNvPr id="5" name="Title 4" descr="text box" title="NEI Mission"/>
          <p:cNvSpPr>
            <a:spLocks noGrp="1"/>
          </p:cNvSpPr>
          <p:nvPr>
            <p:ph type="title"/>
          </p:nvPr>
        </p:nvSpPr>
        <p:spPr>
          <a:xfrm>
            <a:off x="749510" y="131762"/>
            <a:ext cx="6565689" cy="797628"/>
          </a:xfrm>
        </p:spPr>
        <p:txBody>
          <a:bodyPr/>
          <a:lstStyle/>
          <a:p>
            <a:r>
              <a:rPr lang="en-US" sz="3600" b="1" dirty="0"/>
              <a:t>NEI Mission</a:t>
            </a:r>
          </a:p>
        </p:txBody>
      </p:sp>
      <p:pic>
        <p:nvPicPr>
          <p:cNvPr id="9" name="Picture Placeholder 10" descr="NIH-National Eye Institute in gray with blue accent" title="NEI-NIH logo">
            <a:extLst>
              <a:ext uri="{FF2B5EF4-FFF2-40B4-BE49-F238E27FC236}">
                <a16:creationId xmlns:a16="http://schemas.microsoft.com/office/drawing/2014/main" id="{EDAC46F4-021D-49E1-91F5-3044FE7EEAEC}"/>
              </a:ext>
            </a:extLst>
          </p:cNvPr>
          <p:cNvPicPr>
            <a:picLocks noChangeAspect="1"/>
          </p:cNvPicPr>
          <p:nvPr/>
        </p:nvPicPr>
        <p:blipFill>
          <a:blip r:embed="rId3"/>
          <a:stretch>
            <a:fillRect/>
          </a:stretch>
        </p:blipFill>
        <p:spPr>
          <a:xfrm>
            <a:off x="5227868" y="6236720"/>
            <a:ext cx="2019300" cy="467859"/>
          </a:xfrm>
          <a:prstGeom prst="rect">
            <a:avLst/>
          </a:prstGeom>
        </p:spPr>
      </p:pic>
      <p:pic>
        <p:nvPicPr>
          <p:cNvPr id="11" name="Picture 10" descr="drawing showing external and internal stuctures of the human eye" title="Eye Anatomy">
            <a:extLst>
              <a:ext uri="{FF2B5EF4-FFF2-40B4-BE49-F238E27FC236}">
                <a16:creationId xmlns:a16="http://schemas.microsoft.com/office/drawing/2014/main" id="{8C7A30C5-F277-471B-8E95-06C2805ED6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673" y="1414749"/>
            <a:ext cx="3463052" cy="44804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descr="Population Research&#10;Clinical Research&#10;Basic Laboratory Research&#10;Public Outreach and Education&#10;Vision Rehabilitation&#10;" title="Research to Improve Vision Health">
            <a:extLst>
              <a:ext uri="{FF2B5EF4-FFF2-40B4-BE49-F238E27FC236}">
                <a16:creationId xmlns:a16="http://schemas.microsoft.com/office/drawing/2014/main" id="{F80221C1-758C-4585-A3B5-CF0AD77C43DD}"/>
              </a:ext>
            </a:extLst>
          </p:cNvPr>
          <p:cNvSpPr txBox="1"/>
          <p:nvPr/>
        </p:nvSpPr>
        <p:spPr>
          <a:xfrm>
            <a:off x="163170" y="1604865"/>
            <a:ext cx="5617029" cy="4001095"/>
          </a:xfrm>
          <a:prstGeom prst="rect">
            <a:avLst/>
          </a:prstGeom>
          <a:noFill/>
        </p:spPr>
        <p:txBody>
          <a:bodyPr wrap="square" rtlCol="0">
            <a:spAutoFit/>
          </a:bodyPr>
          <a:lstStyle/>
          <a:p>
            <a:r>
              <a:rPr lang="en-US" sz="2800" b="1" dirty="0">
                <a:solidFill>
                  <a:prstClr val="black"/>
                </a:solidFill>
              </a:rPr>
              <a:t>Research to Improve Vision Health:</a:t>
            </a:r>
          </a:p>
          <a:p>
            <a:endParaRPr lang="en-US" sz="2800" dirty="0">
              <a:solidFill>
                <a:prstClr val="black"/>
              </a:solidFill>
            </a:endParaRPr>
          </a:p>
          <a:p>
            <a:pPr marL="285750" indent="-285750">
              <a:spcBef>
                <a:spcPts val="1200"/>
              </a:spcBef>
              <a:buFont typeface="Arial" panose="020B0604020202020204" pitchFamily="34" charset="0"/>
              <a:buChar char="•"/>
            </a:pPr>
            <a:r>
              <a:rPr lang="en-US" sz="2400" dirty="0">
                <a:solidFill>
                  <a:prstClr val="black"/>
                </a:solidFill>
              </a:rPr>
              <a:t>Population Research</a:t>
            </a:r>
          </a:p>
          <a:p>
            <a:pPr marL="285750" indent="-285750">
              <a:spcBef>
                <a:spcPts val="1200"/>
              </a:spcBef>
              <a:buFont typeface="Arial" panose="020B0604020202020204" pitchFamily="34" charset="0"/>
              <a:buChar char="•"/>
            </a:pPr>
            <a:r>
              <a:rPr lang="en-US" sz="2400" dirty="0">
                <a:solidFill>
                  <a:prstClr val="black"/>
                </a:solidFill>
              </a:rPr>
              <a:t>Clinical Research</a:t>
            </a:r>
          </a:p>
          <a:p>
            <a:pPr marL="285750" indent="-285750">
              <a:spcBef>
                <a:spcPts val="1200"/>
              </a:spcBef>
              <a:buFont typeface="Arial" panose="020B0604020202020204" pitchFamily="34" charset="0"/>
              <a:buChar char="•"/>
            </a:pPr>
            <a:r>
              <a:rPr lang="en-US" sz="2400" dirty="0">
                <a:solidFill>
                  <a:prstClr val="black"/>
                </a:solidFill>
              </a:rPr>
              <a:t>Basic Laboratory Research</a:t>
            </a:r>
          </a:p>
          <a:p>
            <a:pPr marL="285750" indent="-285750">
              <a:spcBef>
                <a:spcPts val="1200"/>
              </a:spcBef>
              <a:buFont typeface="Arial" panose="020B0604020202020204" pitchFamily="34" charset="0"/>
              <a:buChar char="•"/>
            </a:pPr>
            <a:r>
              <a:rPr lang="en-US" sz="2400" dirty="0">
                <a:solidFill>
                  <a:prstClr val="black"/>
                </a:solidFill>
              </a:rPr>
              <a:t>Public Outreach and Education</a:t>
            </a:r>
            <a:endParaRPr lang="en-US" sz="2800" dirty="0">
              <a:solidFill>
                <a:prstClr val="black"/>
              </a:solidFill>
            </a:endParaRPr>
          </a:p>
          <a:p>
            <a:pPr marL="285750" indent="-285750">
              <a:spcBef>
                <a:spcPts val="1200"/>
              </a:spcBef>
              <a:buFont typeface="Arial" panose="020B0604020202020204" pitchFamily="34" charset="0"/>
              <a:buChar char="•"/>
            </a:pPr>
            <a:r>
              <a:rPr lang="en-US" sz="2400" dirty="0">
                <a:solidFill>
                  <a:prstClr val="black"/>
                </a:solidFill>
              </a:rPr>
              <a:t>Vision Rehabilitation</a:t>
            </a:r>
          </a:p>
          <a:p>
            <a:pPr marL="285750" indent="-285750">
              <a:buFont typeface="Arial" panose="020B0604020202020204" pitchFamily="34" charset="0"/>
              <a:buChar char="•"/>
            </a:pPr>
            <a:endParaRPr lang="en-US" sz="2800" dirty="0">
              <a:solidFill>
                <a:prstClr val="black"/>
              </a:solidFill>
            </a:endParaRPr>
          </a:p>
        </p:txBody>
      </p:sp>
    </p:spTree>
    <p:extLst>
      <p:ext uri="{BB962C8B-B14F-4D97-AF65-F5344CB8AC3E}">
        <p14:creationId xmlns:p14="http://schemas.microsoft.com/office/powerpoint/2010/main" val="3075197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43</a:t>
            </a:fld>
            <a:endParaRPr lang="en-US" dirty="0">
              <a:solidFill>
                <a:prstClr val="black"/>
              </a:solidFill>
            </a:endParaRPr>
          </a:p>
        </p:txBody>
      </p:sp>
      <p:pic>
        <p:nvPicPr>
          <p:cNvPr id="9" name="Picture Placeholder 10" descr="NIH-National Eye Institute lgo in gray with blue accent" title="NIH-NEI logo">
            <a:extLst>
              <a:ext uri="{FF2B5EF4-FFF2-40B4-BE49-F238E27FC236}">
                <a16:creationId xmlns:a16="http://schemas.microsoft.com/office/drawing/2014/main" id="{EDAC46F4-021D-49E1-91F5-3044FE7EEAEC}"/>
              </a:ext>
            </a:extLst>
          </p:cNvPr>
          <p:cNvPicPr>
            <a:picLocks noChangeAspect="1"/>
          </p:cNvPicPr>
          <p:nvPr/>
        </p:nvPicPr>
        <p:blipFill>
          <a:blip r:embed="rId3"/>
          <a:stretch>
            <a:fillRect/>
          </a:stretch>
        </p:blipFill>
        <p:spPr>
          <a:xfrm>
            <a:off x="5227868" y="6236720"/>
            <a:ext cx="2019300" cy="467859"/>
          </a:xfrm>
          <a:prstGeom prst="rect">
            <a:avLst/>
          </a:prstGeom>
        </p:spPr>
      </p:pic>
      <p:sp>
        <p:nvSpPr>
          <p:cNvPr id="10" name="Title 4" descr="Reducing Visual Impairment in Children" title="Objective V-2">
            <a:extLst>
              <a:ext uri="{FF2B5EF4-FFF2-40B4-BE49-F238E27FC236}">
                <a16:creationId xmlns:a16="http://schemas.microsoft.com/office/drawing/2014/main" id="{07587195-FD38-4E8F-9C4B-EC0259642594}"/>
              </a:ext>
            </a:extLst>
          </p:cNvPr>
          <p:cNvSpPr>
            <a:spLocks noGrp="1"/>
          </p:cNvSpPr>
          <p:nvPr>
            <p:ph type="title"/>
          </p:nvPr>
        </p:nvSpPr>
        <p:spPr>
          <a:xfrm>
            <a:off x="451618" y="304042"/>
            <a:ext cx="7164522" cy="797628"/>
          </a:xfrm>
        </p:spPr>
        <p:txBody>
          <a:bodyPr/>
          <a:lstStyle/>
          <a:p>
            <a:r>
              <a:rPr lang="en-US" b="1" dirty="0"/>
              <a:t>Objective V-2</a:t>
            </a:r>
            <a:br>
              <a:rPr lang="en-US" b="1" dirty="0"/>
            </a:br>
            <a:r>
              <a:rPr lang="en-US" b="1" dirty="0"/>
              <a:t>Reducing Visual Impairment in Children</a:t>
            </a:r>
            <a:endParaRPr lang="en-US" dirty="0"/>
          </a:p>
        </p:txBody>
      </p:sp>
      <p:pic>
        <p:nvPicPr>
          <p:cNvPr id="5" name="Picture 4" descr="NICU care providers take photos of a premature baby's retinas in the NEI-funded e-ROP study of telemedicine for retinopathy of prematurity. Photo credit: Children's Hospital of Philadelphia " title="Retionpathy of Prematurity">
            <a:extLst>
              <a:ext uri="{FF2B5EF4-FFF2-40B4-BE49-F238E27FC236}">
                <a16:creationId xmlns:a16="http://schemas.microsoft.com/office/drawing/2014/main" id="{DC01113A-11E4-4B6A-96D2-494DCE541110}"/>
              </a:ext>
            </a:extLst>
          </p:cNvPr>
          <p:cNvPicPr>
            <a:picLocks noChangeAspect="1"/>
          </p:cNvPicPr>
          <p:nvPr/>
        </p:nvPicPr>
        <p:blipFill>
          <a:blip r:embed="rId4"/>
          <a:stretch>
            <a:fillRect/>
          </a:stretch>
        </p:blipFill>
        <p:spPr>
          <a:xfrm>
            <a:off x="7408112" y="3499386"/>
            <a:ext cx="1400175" cy="2095500"/>
          </a:xfrm>
          <a:prstGeom prst="rect">
            <a:avLst/>
          </a:prstGeom>
        </p:spPr>
      </p:pic>
      <p:sp>
        <p:nvSpPr>
          <p:cNvPr id="6" name="Rectangle 5" descr="text box" title="Technology Identifies Blinding Disease in Premature Babies">
            <a:extLst>
              <a:ext uri="{FF2B5EF4-FFF2-40B4-BE49-F238E27FC236}">
                <a16:creationId xmlns:a16="http://schemas.microsoft.com/office/drawing/2014/main" id="{533EAE56-D4BA-44E7-85D4-1C9C4658E4AC}"/>
              </a:ext>
            </a:extLst>
          </p:cNvPr>
          <p:cNvSpPr/>
          <p:nvPr/>
        </p:nvSpPr>
        <p:spPr>
          <a:xfrm>
            <a:off x="303640" y="1846896"/>
            <a:ext cx="8667640" cy="1754326"/>
          </a:xfrm>
          <a:prstGeom prst="rect">
            <a:avLst/>
          </a:prstGeom>
        </p:spPr>
        <p:txBody>
          <a:bodyPr wrap="square">
            <a:spAutoFit/>
          </a:bodyPr>
          <a:lstStyle/>
          <a:p>
            <a:pPr marL="285750" indent="-285750">
              <a:buFont typeface="Arial" panose="020B0604020202020204" pitchFamily="34" charset="0"/>
              <a:buChar char="•"/>
            </a:pPr>
            <a:r>
              <a:rPr lang="en-US" b="1" dirty="0">
                <a:solidFill>
                  <a:prstClr val="black"/>
                </a:solidFill>
              </a:rPr>
              <a:t>Retinopathy of prematurity </a:t>
            </a:r>
            <a:r>
              <a:rPr lang="en-US" dirty="0">
                <a:solidFill>
                  <a:prstClr val="black"/>
                </a:solidFill>
              </a:rPr>
              <a:t>(ROP)—a blinding disorder affecting very premature infants</a:t>
            </a:r>
          </a:p>
          <a:p>
            <a:endParaRPr lang="en-US" dirty="0">
              <a:solidFill>
                <a:prstClr val="black"/>
              </a:solidFill>
            </a:endParaRPr>
          </a:p>
          <a:p>
            <a:pPr marL="285750" indent="-285750">
              <a:buFont typeface="Arial" panose="020B0604020202020204" pitchFamily="34" charset="0"/>
              <a:buChar char="•"/>
            </a:pPr>
            <a:r>
              <a:rPr lang="en-US" b="1" dirty="0">
                <a:solidFill>
                  <a:prstClr val="black"/>
                </a:solidFill>
              </a:rPr>
              <a:t>Prompt diagnosis and treatment can improve outcomes</a:t>
            </a:r>
          </a:p>
          <a:p>
            <a:pPr marL="285750" indent="-285750">
              <a:buFont typeface="Arial" panose="020B0604020202020204" pitchFamily="34" charset="0"/>
              <a:buChar char="•"/>
            </a:pPr>
            <a:endParaRPr lang="en-US" b="1" dirty="0">
              <a:solidFill>
                <a:prstClr val="black"/>
              </a:solidFill>
            </a:endParaRPr>
          </a:p>
          <a:p>
            <a:pPr marL="285750" indent="-285750">
              <a:buFont typeface="Arial" panose="020B0604020202020204" pitchFamily="34" charset="0"/>
              <a:buChar char="•"/>
            </a:pPr>
            <a:r>
              <a:rPr lang="en-US" b="1" dirty="0">
                <a:solidFill>
                  <a:prstClr val="black"/>
                </a:solidFill>
              </a:rPr>
              <a:t>NEI Telemedicine trial </a:t>
            </a:r>
            <a:r>
              <a:rPr lang="en-US" dirty="0">
                <a:solidFill>
                  <a:prstClr val="black"/>
                </a:solidFill>
              </a:rPr>
              <a:t>demonstrated that remote screening is highly successful</a:t>
            </a:r>
          </a:p>
          <a:p>
            <a:pPr marL="285750" indent="-285750">
              <a:buFont typeface="Arial" panose="020B0604020202020204" pitchFamily="34" charset="0"/>
              <a:buChar char="•"/>
            </a:pPr>
            <a:endParaRPr lang="en-US" dirty="0">
              <a:solidFill>
                <a:prstClr val="black"/>
              </a:solidFill>
            </a:endParaRPr>
          </a:p>
        </p:txBody>
      </p:sp>
      <p:sp>
        <p:nvSpPr>
          <p:cNvPr id="7" name="Rectangle 6" descr="text box" title="Technology Identifies Blinding Disease in Premature Babies">
            <a:extLst>
              <a:ext uri="{FF2B5EF4-FFF2-40B4-BE49-F238E27FC236}">
                <a16:creationId xmlns:a16="http://schemas.microsoft.com/office/drawing/2014/main" id="{76519EF4-B0A8-427E-8B2D-2EA2A3D65180}"/>
              </a:ext>
            </a:extLst>
          </p:cNvPr>
          <p:cNvSpPr/>
          <p:nvPr/>
        </p:nvSpPr>
        <p:spPr>
          <a:xfrm>
            <a:off x="149547" y="1212673"/>
            <a:ext cx="9144000" cy="523220"/>
          </a:xfrm>
          <a:prstGeom prst="rect">
            <a:avLst/>
          </a:prstGeom>
        </p:spPr>
        <p:txBody>
          <a:bodyPr wrap="square">
            <a:spAutoFit/>
          </a:bodyPr>
          <a:lstStyle/>
          <a:p>
            <a:r>
              <a:rPr lang="en-US" sz="2800" b="1" dirty="0">
                <a:solidFill>
                  <a:prstClr val="black"/>
                </a:solidFill>
              </a:rPr>
              <a:t>Technology Identifies Blinding Disease in Premature Babies</a:t>
            </a:r>
          </a:p>
        </p:txBody>
      </p:sp>
      <p:sp>
        <p:nvSpPr>
          <p:cNvPr id="11" name="Rectangle 10" descr="text box" title="Reducing Visual Impairment in Children">
            <a:extLst>
              <a:ext uri="{FF2B5EF4-FFF2-40B4-BE49-F238E27FC236}">
                <a16:creationId xmlns:a16="http://schemas.microsoft.com/office/drawing/2014/main" id="{0914E245-84B0-4924-A53B-7DD462237950}"/>
              </a:ext>
            </a:extLst>
          </p:cNvPr>
          <p:cNvSpPr/>
          <p:nvPr/>
        </p:nvSpPr>
        <p:spPr>
          <a:xfrm>
            <a:off x="303640" y="2999784"/>
            <a:ext cx="7312500" cy="2308324"/>
          </a:xfrm>
          <a:prstGeom prst="rect">
            <a:avLst/>
          </a:prstGeom>
        </p:spPr>
        <p:txBody>
          <a:bodyPr wrap="square">
            <a:spAutoFit/>
          </a:bodyPr>
          <a:lstStyle/>
          <a:p>
            <a:pPr marL="742950" lvl="1" indent="-285750">
              <a:buFont typeface="Wingdings" panose="05000000000000000000" pitchFamily="2" charset="2"/>
              <a:buChar char="Ø"/>
            </a:pPr>
            <a:endParaRPr lang="en-US" dirty="0">
              <a:solidFill>
                <a:prstClr val="black"/>
              </a:solidFill>
            </a:endParaRPr>
          </a:p>
          <a:p>
            <a:pPr marL="742950" lvl="1" indent="-285750">
              <a:buFont typeface="Wingdings" panose="05000000000000000000" pitchFamily="2" charset="2"/>
              <a:buChar char="Ø"/>
            </a:pPr>
            <a:r>
              <a:rPr lang="en-US" dirty="0">
                <a:solidFill>
                  <a:prstClr val="black"/>
                </a:solidFill>
              </a:rPr>
              <a:t>Trained non-physicians reviewed eye images</a:t>
            </a:r>
          </a:p>
          <a:p>
            <a:pPr marL="742950" lvl="1" indent="-285750">
              <a:buFont typeface="Wingdings" panose="05000000000000000000" pitchFamily="2" charset="2"/>
              <a:buChar char="Ø"/>
            </a:pPr>
            <a:r>
              <a:rPr lang="en-US" dirty="0">
                <a:solidFill>
                  <a:prstClr val="black"/>
                </a:solidFill>
              </a:rPr>
              <a:t>Correctly identified 159/162 cases (98%)</a:t>
            </a:r>
          </a:p>
          <a:p>
            <a:pPr marL="742950" lvl="1" indent="-285750">
              <a:buFont typeface="Wingdings" panose="05000000000000000000" pitchFamily="2" charset="2"/>
              <a:buChar char="Ø"/>
            </a:pPr>
            <a:r>
              <a:rPr lang="en-US" dirty="0">
                <a:solidFill>
                  <a:prstClr val="black"/>
                </a:solidFill>
              </a:rPr>
              <a:t>Infants needing specialty care referred to doctor, </a:t>
            </a:r>
            <a:br>
              <a:rPr lang="en-US" dirty="0">
                <a:solidFill>
                  <a:prstClr val="black"/>
                </a:solidFill>
              </a:rPr>
            </a:br>
            <a:r>
              <a:rPr lang="en-US" dirty="0">
                <a:solidFill>
                  <a:prstClr val="black"/>
                </a:solidFill>
              </a:rPr>
              <a:t>improving outcomes</a:t>
            </a:r>
          </a:p>
          <a:p>
            <a:pPr marL="742950" lvl="1" indent="-285750">
              <a:buFont typeface="Wingdings" panose="05000000000000000000" pitchFamily="2" charset="2"/>
              <a:buChar char="Ø"/>
            </a:pPr>
            <a:r>
              <a:rPr lang="en-US" dirty="0">
                <a:solidFill>
                  <a:prstClr val="black"/>
                </a:solidFill>
              </a:rPr>
              <a:t>Expands eye care options for rural and underserved communities</a:t>
            </a:r>
          </a:p>
          <a:p>
            <a:pPr marL="742950" lvl="1"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2463499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44</a:t>
            </a:fld>
            <a:endParaRPr lang="en-US" dirty="0">
              <a:solidFill>
                <a:prstClr val="black"/>
              </a:solidFill>
            </a:endParaRPr>
          </a:p>
        </p:txBody>
      </p:sp>
      <p:pic>
        <p:nvPicPr>
          <p:cNvPr id="9" name="Picture Placeholder 10" descr="NIH-National Eye Institute logo in gray with blue accent" title="NIH-NEI logo">
            <a:extLst>
              <a:ext uri="{FF2B5EF4-FFF2-40B4-BE49-F238E27FC236}">
                <a16:creationId xmlns:a16="http://schemas.microsoft.com/office/drawing/2014/main" id="{EDAC46F4-021D-49E1-91F5-3044FE7EEAEC}"/>
              </a:ext>
            </a:extLst>
          </p:cNvPr>
          <p:cNvPicPr>
            <a:picLocks noChangeAspect="1"/>
          </p:cNvPicPr>
          <p:nvPr/>
        </p:nvPicPr>
        <p:blipFill>
          <a:blip r:embed="rId3"/>
          <a:stretch>
            <a:fillRect/>
          </a:stretch>
        </p:blipFill>
        <p:spPr>
          <a:xfrm>
            <a:off x="5227868" y="6236720"/>
            <a:ext cx="2019300" cy="467859"/>
          </a:xfrm>
          <a:prstGeom prst="rect">
            <a:avLst/>
          </a:prstGeom>
        </p:spPr>
      </p:pic>
      <p:sp>
        <p:nvSpPr>
          <p:cNvPr id="3" name="TextBox 2" descr="text box" title="Vision Screening is Critical for School Readiness">
            <a:extLst>
              <a:ext uri="{FF2B5EF4-FFF2-40B4-BE49-F238E27FC236}">
                <a16:creationId xmlns:a16="http://schemas.microsoft.com/office/drawing/2014/main" id="{94013531-950F-4226-AD89-E90FD6E5C373}"/>
              </a:ext>
            </a:extLst>
          </p:cNvPr>
          <p:cNvSpPr txBox="1"/>
          <p:nvPr/>
        </p:nvSpPr>
        <p:spPr>
          <a:xfrm>
            <a:off x="0" y="1181846"/>
            <a:ext cx="9118472" cy="830997"/>
          </a:xfrm>
          <a:prstGeom prst="rect">
            <a:avLst/>
          </a:prstGeom>
          <a:noFill/>
        </p:spPr>
        <p:txBody>
          <a:bodyPr wrap="square" rtlCol="0">
            <a:spAutoFit/>
          </a:bodyPr>
          <a:lstStyle/>
          <a:p>
            <a:pPr algn="ctr"/>
            <a:r>
              <a:rPr lang="en-US" sz="2800" b="1" dirty="0">
                <a:solidFill>
                  <a:prstClr val="black"/>
                </a:solidFill>
              </a:rPr>
              <a:t>Vision Screening is Critical for School Readiness</a:t>
            </a:r>
          </a:p>
          <a:p>
            <a:pPr marL="457200" indent="-457200">
              <a:buFont typeface="Arial" panose="020B0604020202020204" pitchFamily="34" charset="0"/>
              <a:buChar char="•"/>
            </a:pPr>
            <a:endParaRPr lang="en-US" sz="2000" dirty="0">
              <a:solidFill>
                <a:prstClr val="black"/>
              </a:solidFill>
            </a:endParaRPr>
          </a:p>
        </p:txBody>
      </p:sp>
      <p:sp>
        <p:nvSpPr>
          <p:cNvPr id="10" name="Title 4" descr="Vision Screening in Preschoolers" title="Objective V-1">
            <a:extLst>
              <a:ext uri="{FF2B5EF4-FFF2-40B4-BE49-F238E27FC236}">
                <a16:creationId xmlns:a16="http://schemas.microsoft.com/office/drawing/2014/main" id="{07587195-FD38-4E8F-9C4B-EC0259642594}"/>
              </a:ext>
            </a:extLst>
          </p:cNvPr>
          <p:cNvSpPr>
            <a:spLocks noGrp="1"/>
          </p:cNvSpPr>
          <p:nvPr>
            <p:ph type="title"/>
          </p:nvPr>
        </p:nvSpPr>
        <p:spPr/>
        <p:txBody>
          <a:bodyPr/>
          <a:lstStyle/>
          <a:p>
            <a:r>
              <a:rPr lang="en-US" b="1" dirty="0"/>
              <a:t>Objective V-1</a:t>
            </a:r>
            <a:br>
              <a:rPr lang="en-US" b="1" dirty="0"/>
            </a:br>
            <a:r>
              <a:rPr lang="en-US" b="1" dirty="0"/>
              <a:t>Vision Screening in Preschoolers</a:t>
            </a:r>
            <a:endParaRPr lang="en-US" dirty="0"/>
          </a:p>
        </p:txBody>
      </p:sp>
      <p:pic>
        <p:nvPicPr>
          <p:cNvPr id="5" name="Picture 4" descr="Preschool girl getting her eyes screened" title="Pediatric eye exam">
            <a:extLst>
              <a:ext uri="{FF2B5EF4-FFF2-40B4-BE49-F238E27FC236}">
                <a16:creationId xmlns:a16="http://schemas.microsoft.com/office/drawing/2014/main" id="{3C45B4E9-0AF4-4D80-BD7F-3F8D123ACB27}"/>
              </a:ext>
            </a:extLst>
          </p:cNvPr>
          <p:cNvPicPr>
            <a:picLocks noChangeAspect="1"/>
          </p:cNvPicPr>
          <p:nvPr/>
        </p:nvPicPr>
        <p:blipFill>
          <a:blip r:embed="rId4"/>
          <a:stretch>
            <a:fillRect/>
          </a:stretch>
        </p:blipFill>
        <p:spPr>
          <a:xfrm>
            <a:off x="5335897" y="4045539"/>
            <a:ext cx="2866200" cy="1906023"/>
          </a:xfrm>
          <a:prstGeom prst="rect">
            <a:avLst/>
          </a:prstGeom>
        </p:spPr>
      </p:pic>
      <p:sp>
        <p:nvSpPr>
          <p:cNvPr id="7" name="TextBox 6" descr="text box" title="Vision Screening is Critical for School Readiness">
            <a:extLst>
              <a:ext uri="{FF2B5EF4-FFF2-40B4-BE49-F238E27FC236}">
                <a16:creationId xmlns:a16="http://schemas.microsoft.com/office/drawing/2014/main" id="{C8044DDC-8C26-4D74-8388-529079F68518}"/>
              </a:ext>
            </a:extLst>
          </p:cNvPr>
          <p:cNvSpPr txBox="1"/>
          <p:nvPr/>
        </p:nvSpPr>
        <p:spPr>
          <a:xfrm>
            <a:off x="25529" y="3516504"/>
            <a:ext cx="5310368" cy="1938992"/>
          </a:xfrm>
          <a:prstGeom prst="rect">
            <a:avLst/>
          </a:prstGeom>
          <a:noFill/>
        </p:spPr>
        <p:txBody>
          <a:bodyPr wrap="square" rtlCol="0">
            <a:spAutoFit/>
          </a:bodyPr>
          <a:lstStyle/>
          <a:p>
            <a:r>
              <a:rPr lang="en-US" sz="2400" dirty="0">
                <a:solidFill>
                  <a:prstClr val="black"/>
                </a:solidFill>
              </a:rPr>
              <a:t/>
            </a:r>
            <a:br>
              <a:rPr lang="en-US" sz="2400" dirty="0">
                <a:solidFill>
                  <a:prstClr val="black"/>
                </a:solidFill>
              </a:rPr>
            </a:br>
            <a:endParaRPr lang="en-US" sz="2400" dirty="0">
              <a:solidFill>
                <a:prstClr val="black"/>
              </a:solidFill>
            </a:endParaRPr>
          </a:p>
          <a:p>
            <a:pPr marL="457200" indent="-457200">
              <a:buFont typeface="Arial" panose="020B0604020202020204" pitchFamily="34" charset="0"/>
              <a:buChar char="•"/>
            </a:pPr>
            <a:r>
              <a:rPr lang="en-US" sz="2400" b="1" dirty="0">
                <a:solidFill>
                  <a:prstClr val="black"/>
                </a:solidFill>
              </a:rPr>
              <a:t>US Preventive Services Task Force </a:t>
            </a:r>
            <a:r>
              <a:rPr lang="en-US" sz="2400" dirty="0">
                <a:solidFill>
                  <a:prstClr val="black"/>
                </a:solidFill>
              </a:rPr>
              <a:t>recommends vision screening in children ages 3-5</a:t>
            </a:r>
          </a:p>
        </p:txBody>
      </p:sp>
      <p:sp>
        <p:nvSpPr>
          <p:cNvPr id="4" name="Rectangle 3" descr="text box" title="Vision Screening is Critical for School Readiness">
            <a:extLst>
              <a:ext uri="{FF2B5EF4-FFF2-40B4-BE49-F238E27FC236}">
                <a16:creationId xmlns:a16="http://schemas.microsoft.com/office/drawing/2014/main" id="{A249E5B6-D634-496C-A2CC-362D565B15DB}"/>
              </a:ext>
            </a:extLst>
          </p:cNvPr>
          <p:cNvSpPr/>
          <p:nvPr/>
        </p:nvSpPr>
        <p:spPr>
          <a:xfrm>
            <a:off x="25529" y="1737215"/>
            <a:ext cx="8767782" cy="2308324"/>
          </a:xfrm>
          <a:prstGeom prst="rect">
            <a:avLst/>
          </a:prstGeom>
        </p:spPr>
        <p:txBody>
          <a:bodyPr wrap="square">
            <a:spAutoFit/>
          </a:bodyPr>
          <a:lstStyle/>
          <a:p>
            <a:pPr marL="457200" indent="-457200">
              <a:buFont typeface="Arial" panose="020B0604020202020204" pitchFamily="34" charset="0"/>
              <a:buChar char="•"/>
            </a:pPr>
            <a:r>
              <a:rPr lang="en-US" sz="2400" b="1" dirty="0">
                <a:solidFill>
                  <a:prstClr val="black"/>
                </a:solidFill>
              </a:rPr>
              <a:t>Early detection and treatment </a:t>
            </a:r>
            <a:r>
              <a:rPr lang="en-US" sz="2400" dirty="0">
                <a:solidFill>
                  <a:prstClr val="black"/>
                </a:solidFill>
              </a:rPr>
              <a:t>can reduce vision loss </a:t>
            </a:r>
          </a:p>
          <a:p>
            <a:pPr marL="457200" indent="-457200">
              <a:buFont typeface="Arial" panose="020B0604020202020204" pitchFamily="34" charset="0"/>
              <a:buChar char="•"/>
            </a:pPr>
            <a:endParaRPr lang="en-US" sz="2400" b="1" dirty="0">
              <a:solidFill>
                <a:prstClr val="black"/>
              </a:solidFill>
            </a:endParaRPr>
          </a:p>
          <a:p>
            <a:pPr marL="457200" indent="-457200">
              <a:buFont typeface="Arial" panose="020B0604020202020204" pitchFamily="34" charset="0"/>
              <a:buChar char="•"/>
            </a:pPr>
            <a:r>
              <a:rPr lang="en-US" sz="2400" b="1" dirty="0">
                <a:solidFill>
                  <a:prstClr val="black"/>
                </a:solidFill>
              </a:rPr>
              <a:t>Vision In Preschoolers (VIP) Study</a:t>
            </a:r>
            <a:endParaRPr lang="en-US" sz="2400" dirty="0">
              <a:solidFill>
                <a:prstClr val="black"/>
              </a:solidFill>
            </a:endParaRPr>
          </a:p>
          <a:p>
            <a:pPr marL="914400" lvl="1" indent="-457200">
              <a:buFont typeface="Wingdings" panose="05000000000000000000" pitchFamily="2" charset="2"/>
              <a:buChar char="Ø"/>
            </a:pPr>
            <a:r>
              <a:rPr lang="en-US" sz="2400" dirty="0">
                <a:solidFill>
                  <a:prstClr val="black"/>
                </a:solidFill>
              </a:rPr>
              <a:t>Vision impairment leads to reading and learning deficits</a:t>
            </a:r>
          </a:p>
          <a:p>
            <a:pPr marL="914400" lvl="1" indent="-457200">
              <a:buFont typeface="Wingdings" panose="05000000000000000000" pitchFamily="2" charset="2"/>
              <a:buChar char="Ø"/>
            </a:pPr>
            <a:r>
              <a:rPr lang="en-US" sz="2400" dirty="0">
                <a:solidFill>
                  <a:prstClr val="black"/>
                </a:solidFill>
              </a:rPr>
              <a:t>Well trained nurses can effectively screen children</a:t>
            </a:r>
          </a:p>
          <a:p>
            <a:pPr marL="914400" lvl="1" indent="-457200">
              <a:buFont typeface="Wingdings" panose="05000000000000000000" pitchFamily="2" charset="2"/>
              <a:buChar char="Ø"/>
            </a:pPr>
            <a:r>
              <a:rPr lang="en-US" sz="2400" dirty="0">
                <a:solidFill>
                  <a:prstClr val="black"/>
                </a:solidFill>
              </a:rPr>
              <a:t>Children needing eye care referred to an eye care professional</a:t>
            </a:r>
          </a:p>
        </p:txBody>
      </p:sp>
    </p:spTree>
    <p:extLst>
      <p:ext uri="{BB962C8B-B14F-4D97-AF65-F5344CB8AC3E}">
        <p14:creationId xmlns:p14="http://schemas.microsoft.com/office/powerpoint/2010/main" val="1900175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45</a:t>
            </a:fld>
            <a:endParaRPr lang="en-US" dirty="0">
              <a:solidFill>
                <a:prstClr val="black"/>
              </a:solidFill>
            </a:endParaRPr>
          </a:p>
        </p:txBody>
      </p:sp>
      <p:pic>
        <p:nvPicPr>
          <p:cNvPr id="9" name="Picture Placeholder 10" descr="NIH-National Eye Institute logo in gray with blue accent" title="NIE-NEI logo">
            <a:extLst>
              <a:ext uri="{FF2B5EF4-FFF2-40B4-BE49-F238E27FC236}">
                <a16:creationId xmlns:a16="http://schemas.microsoft.com/office/drawing/2014/main" id="{EDAC46F4-021D-49E1-91F5-3044FE7EEAEC}"/>
              </a:ext>
            </a:extLst>
          </p:cNvPr>
          <p:cNvPicPr>
            <a:picLocks noChangeAspect="1"/>
          </p:cNvPicPr>
          <p:nvPr/>
        </p:nvPicPr>
        <p:blipFill>
          <a:blip r:embed="rId3"/>
          <a:stretch>
            <a:fillRect/>
          </a:stretch>
        </p:blipFill>
        <p:spPr>
          <a:xfrm>
            <a:off x="5227868" y="6236720"/>
            <a:ext cx="2019300" cy="467859"/>
          </a:xfrm>
          <a:prstGeom prst="rect">
            <a:avLst/>
          </a:prstGeom>
        </p:spPr>
      </p:pic>
      <p:sp>
        <p:nvSpPr>
          <p:cNvPr id="3" name="TextBox 2" descr="text box" title="Research Shines Light on Reducing Myopia in Children">
            <a:extLst>
              <a:ext uri="{FF2B5EF4-FFF2-40B4-BE49-F238E27FC236}">
                <a16:creationId xmlns:a16="http://schemas.microsoft.com/office/drawing/2014/main" id="{94013531-950F-4226-AD89-E90FD6E5C373}"/>
              </a:ext>
            </a:extLst>
          </p:cNvPr>
          <p:cNvSpPr txBox="1"/>
          <p:nvPr/>
        </p:nvSpPr>
        <p:spPr>
          <a:xfrm>
            <a:off x="233680" y="1366158"/>
            <a:ext cx="8910320" cy="2492990"/>
          </a:xfrm>
          <a:prstGeom prst="rect">
            <a:avLst/>
          </a:prstGeom>
          <a:noFill/>
        </p:spPr>
        <p:txBody>
          <a:bodyPr wrap="square" rtlCol="0">
            <a:spAutoFit/>
          </a:bodyPr>
          <a:lstStyle/>
          <a:p>
            <a:pPr algn="ctr"/>
            <a:r>
              <a:rPr lang="en-US" sz="2800" b="1" dirty="0">
                <a:solidFill>
                  <a:prstClr val="black"/>
                </a:solidFill>
              </a:rPr>
              <a:t>Research Shines Light on Reducing Myopia in Children</a:t>
            </a:r>
          </a:p>
          <a:p>
            <a:pPr marL="457200" indent="-457200">
              <a:buFont typeface="Arial" panose="020B0604020202020204" pitchFamily="34" charset="0"/>
              <a:buChar char="•"/>
            </a:pPr>
            <a:endParaRPr lang="en-US" sz="800" dirty="0">
              <a:solidFill>
                <a:prstClr val="black"/>
              </a:solidFill>
            </a:endParaRPr>
          </a:p>
          <a:p>
            <a:pPr marL="457200" indent="-457200">
              <a:buFont typeface="Arial" panose="020B0604020202020204" pitchFamily="34" charset="0"/>
              <a:buChar char="•"/>
            </a:pPr>
            <a:r>
              <a:rPr lang="en-US" sz="2000" dirty="0">
                <a:solidFill>
                  <a:prstClr val="black"/>
                </a:solidFill>
              </a:rPr>
              <a:t>Children with </a:t>
            </a:r>
            <a:r>
              <a:rPr lang="en-US" sz="2000" b="1" dirty="0">
                <a:solidFill>
                  <a:prstClr val="black"/>
                </a:solidFill>
              </a:rPr>
              <a:t>myopia</a:t>
            </a:r>
            <a:r>
              <a:rPr lang="en-US" sz="2000" dirty="0">
                <a:solidFill>
                  <a:prstClr val="black"/>
                </a:solidFill>
              </a:rPr>
              <a:t> cannot see distance objects clearly</a:t>
            </a:r>
          </a:p>
          <a:p>
            <a:pPr marL="457200" indent="-457200">
              <a:buFont typeface="Arial" panose="020B0604020202020204" pitchFamily="34" charset="0"/>
              <a:buChar char="•"/>
            </a:pPr>
            <a:r>
              <a:rPr lang="en-US" sz="2000" dirty="0">
                <a:solidFill>
                  <a:prstClr val="black"/>
                </a:solidFill>
              </a:rPr>
              <a:t>Myopia can be corrected with eyeglasses or contact lenses </a:t>
            </a:r>
          </a:p>
          <a:p>
            <a:pPr marL="457200" indent="-457200">
              <a:buFont typeface="Arial" panose="020B0604020202020204" pitchFamily="34" charset="0"/>
              <a:buChar char="•"/>
            </a:pPr>
            <a:r>
              <a:rPr lang="en-US" sz="2000" dirty="0">
                <a:solidFill>
                  <a:prstClr val="black"/>
                </a:solidFill>
              </a:rPr>
              <a:t>Prevalence of myopia is increasing</a:t>
            </a:r>
          </a:p>
          <a:p>
            <a:pPr marL="457200" indent="-457200">
              <a:buFont typeface="Arial" panose="020B0604020202020204" pitchFamily="34" charset="0"/>
              <a:buChar char="•"/>
            </a:pPr>
            <a:endParaRPr lang="en-US" sz="2000" dirty="0">
              <a:solidFill>
                <a:prstClr val="black"/>
              </a:solidFill>
            </a:endParaRPr>
          </a:p>
          <a:p>
            <a:pPr marL="457200" indent="-457200">
              <a:buFont typeface="Arial" panose="020B0604020202020204" pitchFamily="34" charset="0"/>
              <a:buChar char="•"/>
            </a:pPr>
            <a:r>
              <a:rPr lang="en-US" sz="2000" dirty="0">
                <a:solidFill>
                  <a:prstClr val="black"/>
                </a:solidFill>
              </a:rPr>
              <a:t>The CLEERE study examined the impact of “near work”:</a:t>
            </a:r>
          </a:p>
          <a:p>
            <a:pPr marL="457200" indent="-457200">
              <a:buFont typeface="Arial" panose="020B0604020202020204" pitchFamily="34" charset="0"/>
              <a:buChar char="•"/>
            </a:pPr>
            <a:endParaRPr lang="en-US" sz="2000" dirty="0">
              <a:solidFill>
                <a:prstClr val="black"/>
              </a:solidFill>
            </a:endParaRPr>
          </a:p>
        </p:txBody>
      </p:sp>
      <p:pic>
        <p:nvPicPr>
          <p:cNvPr id="5" name="Picture 4" descr="A diverse group of children play outside in the grass " title="Children at play">
            <a:extLst>
              <a:ext uri="{FF2B5EF4-FFF2-40B4-BE49-F238E27FC236}">
                <a16:creationId xmlns:a16="http://schemas.microsoft.com/office/drawing/2014/main" id="{AB93B27C-65D4-441F-92C2-56D6C799B6B6}"/>
              </a:ext>
            </a:extLst>
          </p:cNvPr>
          <p:cNvPicPr>
            <a:picLocks noChangeAspect="1"/>
          </p:cNvPicPr>
          <p:nvPr/>
        </p:nvPicPr>
        <p:blipFill>
          <a:blip r:embed="rId4"/>
          <a:stretch>
            <a:fillRect/>
          </a:stretch>
        </p:blipFill>
        <p:spPr>
          <a:xfrm>
            <a:off x="377274" y="3646384"/>
            <a:ext cx="3092689" cy="1962521"/>
          </a:xfrm>
          <a:prstGeom prst="rect">
            <a:avLst/>
          </a:prstGeom>
        </p:spPr>
      </p:pic>
      <p:sp>
        <p:nvSpPr>
          <p:cNvPr id="8" name="TextBox 7" descr="text box" title="Research Shines Light on Reducing Myopia in Children">
            <a:extLst>
              <a:ext uri="{FF2B5EF4-FFF2-40B4-BE49-F238E27FC236}">
                <a16:creationId xmlns:a16="http://schemas.microsoft.com/office/drawing/2014/main" id="{0BDAF20D-FAF1-418C-AF36-00A353E80C4B}"/>
              </a:ext>
            </a:extLst>
          </p:cNvPr>
          <p:cNvSpPr txBox="1"/>
          <p:nvPr/>
        </p:nvSpPr>
        <p:spPr>
          <a:xfrm>
            <a:off x="2492984" y="3275851"/>
            <a:ext cx="6564656" cy="2523768"/>
          </a:xfrm>
          <a:prstGeom prst="rect">
            <a:avLst/>
          </a:prstGeom>
          <a:noFill/>
        </p:spPr>
        <p:txBody>
          <a:bodyPr wrap="square" rtlCol="0">
            <a:spAutoFit/>
          </a:bodyPr>
          <a:lstStyle/>
          <a:p>
            <a:pPr marL="1440180" lvl="2" indent="-342900">
              <a:buFont typeface="Wingdings" panose="05000000000000000000" pitchFamily="2" charset="2"/>
              <a:buChar char="Ø"/>
            </a:pPr>
            <a:endParaRPr lang="en-US" sz="2000" b="1" dirty="0">
              <a:solidFill>
                <a:prstClr val="black"/>
              </a:solidFill>
            </a:endParaRPr>
          </a:p>
          <a:p>
            <a:pPr marL="1440180" lvl="2" indent="-342900">
              <a:buFont typeface="Wingdings" panose="05000000000000000000" pitchFamily="2" charset="2"/>
              <a:buChar char="Ø"/>
            </a:pPr>
            <a:r>
              <a:rPr lang="en-US" sz="2000" b="1" dirty="0">
                <a:solidFill>
                  <a:prstClr val="black"/>
                </a:solidFill>
              </a:rPr>
              <a:t>Children who spent more time outdoors (&gt;14 </a:t>
            </a:r>
            <a:r>
              <a:rPr lang="en-US" sz="2000" b="1" dirty="0" err="1">
                <a:solidFill>
                  <a:prstClr val="black"/>
                </a:solidFill>
              </a:rPr>
              <a:t>hrs</a:t>
            </a:r>
            <a:r>
              <a:rPr lang="en-US" sz="2000" b="1" dirty="0">
                <a:solidFill>
                  <a:prstClr val="black"/>
                </a:solidFill>
              </a:rPr>
              <a:t>/</a:t>
            </a:r>
            <a:r>
              <a:rPr lang="en-US" sz="2000" b="1" dirty="0" err="1">
                <a:solidFill>
                  <a:prstClr val="black"/>
                </a:solidFill>
              </a:rPr>
              <a:t>wk</a:t>
            </a:r>
            <a:r>
              <a:rPr lang="en-US" sz="2000" b="1" dirty="0">
                <a:solidFill>
                  <a:prstClr val="black"/>
                </a:solidFill>
              </a:rPr>
              <a:t>) reduced their risk of myopia</a:t>
            </a:r>
          </a:p>
          <a:p>
            <a:pPr marL="1440180" lvl="2" indent="-342900">
              <a:buFont typeface="Wingdings" panose="05000000000000000000" pitchFamily="2" charset="2"/>
              <a:buChar char="Ø"/>
            </a:pPr>
            <a:endParaRPr lang="en-US" sz="2000" dirty="0">
              <a:solidFill>
                <a:prstClr val="black"/>
              </a:solidFill>
            </a:endParaRPr>
          </a:p>
          <a:p>
            <a:pPr marL="1440180" lvl="2" indent="-342900">
              <a:buFont typeface="Wingdings" panose="05000000000000000000" pitchFamily="2" charset="2"/>
              <a:buChar char="Ø"/>
            </a:pPr>
            <a:r>
              <a:rPr lang="en-US" sz="2000" dirty="0">
                <a:solidFill>
                  <a:prstClr val="black"/>
                </a:solidFill>
              </a:rPr>
              <a:t>Exercise may play a role, but </a:t>
            </a:r>
            <a:br>
              <a:rPr lang="en-US" sz="2000" dirty="0">
                <a:solidFill>
                  <a:prstClr val="black"/>
                </a:solidFill>
              </a:rPr>
            </a:br>
            <a:r>
              <a:rPr lang="en-US" sz="2000" dirty="0">
                <a:solidFill>
                  <a:prstClr val="black"/>
                </a:solidFill>
              </a:rPr>
              <a:t>bright sunlight seems to be the key</a:t>
            </a:r>
          </a:p>
          <a:p>
            <a:pPr marL="1440180" lvl="2" indent="-342900">
              <a:buFont typeface="Wingdings" panose="05000000000000000000" pitchFamily="2" charset="2"/>
              <a:buChar char="Ø"/>
            </a:pPr>
            <a:r>
              <a:rPr lang="en-US" sz="2000" b="1" dirty="0">
                <a:solidFill>
                  <a:prstClr val="black"/>
                </a:solidFill>
              </a:rPr>
              <a:t>Encourage children to play outdoors!</a:t>
            </a:r>
          </a:p>
          <a:p>
            <a:endParaRPr lang="en-US" dirty="0">
              <a:solidFill>
                <a:prstClr val="black"/>
              </a:solidFill>
            </a:endParaRPr>
          </a:p>
        </p:txBody>
      </p:sp>
      <p:sp>
        <p:nvSpPr>
          <p:cNvPr id="11" name="Title 4" descr="Reducing Visual Impairment in Children" title="Objective V-2">
            <a:extLst>
              <a:ext uri="{FF2B5EF4-FFF2-40B4-BE49-F238E27FC236}">
                <a16:creationId xmlns:a16="http://schemas.microsoft.com/office/drawing/2014/main" id="{41A41294-A062-44D7-981E-923692B6AEF6}"/>
              </a:ext>
            </a:extLst>
          </p:cNvPr>
          <p:cNvSpPr>
            <a:spLocks noGrp="1"/>
          </p:cNvSpPr>
          <p:nvPr>
            <p:ph type="title"/>
          </p:nvPr>
        </p:nvSpPr>
        <p:spPr>
          <a:xfrm>
            <a:off x="377274" y="131762"/>
            <a:ext cx="7052226" cy="797628"/>
          </a:xfrm>
        </p:spPr>
        <p:txBody>
          <a:bodyPr/>
          <a:lstStyle/>
          <a:p>
            <a:r>
              <a:rPr lang="en-US" b="1" dirty="0"/>
              <a:t>Objective V-2</a:t>
            </a:r>
            <a:br>
              <a:rPr lang="en-US" b="1" dirty="0"/>
            </a:br>
            <a:r>
              <a:rPr lang="en-US" b="1" dirty="0"/>
              <a:t>Reducing Visual Impairment in Children</a:t>
            </a:r>
            <a:endParaRPr lang="en-US" dirty="0"/>
          </a:p>
        </p:txBody>
      </p:sp>
    </p:spTree>
    <p:extLst>
      <p:ext uri="{BB962C8B-B14F-4D97-AF65-F5344CB8AC3E}">
        <p14:creationId xmlns:p14="http://schemas.microsoft.com/office/powerpoint/2010/main" val="14923364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46</a:t>
            </a:fld>
            <a:endParaRPr lang="en-US" dirty="0">
              <a:solidFill>
                <a:prstClr val="black"/>
              </a:solidFill>
            </a:endParaRPr>
          </a:p>
        </p:txBody>
      </p:sp>
      <p:pic>
        <p:nvPicPr>
          <p:cNvPr id="9" name="Picture Placeholder 10" descr="NIH-National Eye Institute logo in gray with blue accent" title="NIH-NEI logo">
            <a:extLst>
              <a:ext uri="{FF2B5EF4-FFF2-40B4-BE49-F238E27FC236}">
                <a16:creationId xmlns:a16="http://schemas.microsoft.com/office/drawing/2014/main" id="{EDAC46F4-021D-49E1-91F5-3044FE7EEAEC}"/>
              </a:ext>
            </a:extLst>
          </p:cNvPr>
          <p:cNvPicPr>
            <a:picLocks noChangeAspect="1"/>
          </p:cNvPicPr>
          <p:nvPr/>
        </p:nvPicPr>
        <p:blipFill>
          <a:blip r:embed="rId3"/>
          <a:stretch>
            <a:fillRect/>
          </a:stretch>
        </p:blipFill>
        <p:spPr>
          <a:xfrm>
            <a:off x="5227868" y="6236720"/>
            <a:ext cx="2019300" cy="467859"/>
          </a:xfrm>
          <a:prstGeom prst="rect">
            <a:avLst/>
          </a:prstGeom>
        </p:spPr>
      </p:pic>
      <p:sp>
        <p:nvSpPr>
          <p:cNvPr id="3" name="TextBox 2" descr="text box" title="Develop Therapies through Diabetic Retinopathy Network">
            <a:extLst>
              <a:ext uri="{FF2B5EF4-FFF2-40B4-BE49-F238E27FC236}">
                <a16:creationId xmlns:a16="http://schemas.microsoft.com/office/drawing/2014/main" id="{94013531-950F-4226-AD89-E90FD6E5C373}"/>
              </a:ext>
            </a:extLst>
          </p:cNvPr>
          <p:cNvSpPr txBox="1"/>
          <p:nvPr/>
        </p:nvSpPr>
        <p:spPr>
          <a:xfrm>
            <a:off x="362868" y="1772512"/>
            <a:ext cx="8781132" cy="276998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prstClr val="black"/>
                </a:solidFill>
              </a:rPr>
              <a:t>Diabetic Retinopathy (DR) </a:t>
            </a:r>
            <a:r>
              <a:rPr lang="en-US" sz="2000" dirty="0">
                <a:solidFill>
                  <a:prstClr val="black"/>
                </a:solidFill>
              </a:rPr>
              <a:t>is leading cause of vision loss in working-age adults</a:t>
            </a:r>
          </a:p>
          <a:p>
            <a:pPr marL="285750" indent="-285750">
              <a:buFont typeface="Arial" panose="020B0604020202020204" pitchFamily="34" charset="0"/>
              <a:buChar char="•"/>
            </a:pPr>
            <a:endParaRPr lang="en-US" sz="2000" b="1" dirty="0">
              <a:solidFill>
                <a:prstClr val="black"/>
              </a:solidFill>
            </a:endParaRPr>
          </a:p>
          <a:p>
            <a:pPr marL="285750" indent="-285750">
              <a:buFont typeface="Arial" panose="020B0604020202020204" pitchFamily="34" charset="0"/>
              <a:buChar char="•"/>
            </a:pPr>
            <a:r>
              <a:rPr lang="en-US" sz="2000" b="1" dirty="0">
                <a:solidFill>
                  <a:prstClr val="black"/>
                </a:solidFill>
              </a:rPr>
              <a:t>DR Clinical Trial Network </a:t>
            </a:r>
            <a:r>
              <a:rPr lang="en-US" sz="2000" dirty="0">
                <a:solidFill>
                  <a:prstClr val="black"/>
                </a:solidFill>
              </a:rPr>
              <a:t>brings together academic and community clinics</a:t>
            </a:r>
          </a:p>
          <a:p>
            <a:pPr marL="285750" indent="-285750">
              <a:buFont typeface="Arial" panose="020B0604020202020204" pitchFamily="34" charset="0"/>
              <a:buChar char="•"/>
            </a:pPr>
            <a:endParaRPr lang="en-US" sz="2000" b="1" dirty="0">
              <a:solidFill>
                <a:prstClr val="black"/>
              </a:solidFill>
            </a:endParaRPr>
          </a:p>
          <a:p>
            <a:pPr marL="285750" indent="-285750">
              <a:buFont typeface="Arial" panose="020B0604020202020204" pitchFamily="34" charset="0"/>
              <a:buChar char="•"/>
            </a:pPr>
            <a:r>
              <a:rPr lang="en-US" sz="2000" b="1" dirty="0">
                <a:solidFill>
                  <a:prstClr val="black"/>
                </a:solidFill>
              </a:rPr>
              <a:t>Private-Public Partnership</a:t>
            </a:r>
          </a:p>
          <a:p>
            <a:pPr marL="285750" indent="-285750">
              <a:buFont typeface="Arial" panose="020B0604020202020204" pitchFamily="34" charset="0"/>
              <a:buChar char="•"/>
            </a:pPr>
            <a:endParaRPr lang="en-US" sz="2000" dirty="0">
              <a:solidFill>
                <a:prstClr val="black"/>
              </a:solidFill>
            </a:endParaRPr>
          </a:p>
          <a:p>
            <a:pPr lvl="1"/>
            <a:endParaRPr lang="en-US" sz="1400" dirty="0">
              <a:solidFill>
                <a:srgbClr val="092353"/>
              </a:solidFill>
            </a:endParaRPr>
          </a:p>
          <a:p>
            <a:pPr marL="742950" lvl="1" indent="-285750">
              <a:buFont typeface="Arial" panose="020B0604020202020204" pitchFamily="34" charset="0"/>
              <a:buChar char="•"/>
            </a:pPr>
            <a:endParaRPr lang="en-US" sz="1300" dirty="0">
              <a:solidFill>
                <a:srgbClr val="092353"/>
              </a:solidFill>
            </a:endParaRPr>
          </a:p>
          <a:p>
            <a:pPr marL="285750" indent="-285750">
              <a:buFont typeface="Arial" panose="020B0604020202020204" pitchFamily="34" charset="0"/>
              <a:buChar char="•"/>
            </a:pPr>
            <a:endParaRPr lang="en-US" sz="1300" dirty="0">
              <a:solidFill>
                <a:srgbClr val="092353"/>
              </a:solidFill>
            </a:endParaRPr>
          </a:p>
          <a:p>
            <a:endParaRPr lang="en-US" sz="1400" dirty="0">
              <a:solidFill>
                <a:prstClr val="black"/>
              </a:solidFill>
            </a:endParaRPr>
          </a:p>
        </p:txBody>
      </p:sp>
      <p:sp>
        <p:nvSpPr>
          <p:cNvPr id="10" name="Title 4" descr="Diabetic Retinopathy" title="Objective V-5.2">
            <a:extLst>
              <a:ext uri="{FF2B5EF4-FFF2-40B4-BE49-F238E27FC236}">
                <a16:creationId xmlns:a16="http://schemas.microsoft.com/office/drawing/2014/main" id="{07587195-FD38-4E8F-9C4B-EC0259642594}"/>
              </a:ext>
            </a:extLst>
          </p:cNvPr>
          <p:cNvSpPr>
            <a:spLocks noGrp="1"/>
          </p:cNvSpPr>
          <p:nvPr>
            <p:ph type="title"/>
          </p:nvPr>
        </p:nvSpPr>
        <p:spPr/>
        <p:txBody>
          <a:bodyPr/>
          <a:lstStyle/>
          <a:p>
            <a:r>
              <a:rPr lang="en-US" b="1" dirty="0"/>
              <a:t>Objective V-5.2</a:t>
            </a:r>
            <a:br>
              <a:rPr lang="en-US" b="1" dirty="0"/>
            </a:br>
            <a:r>
              <a:rPr lang="en-US" b="1" dirty="0"/>
              <a:t>Diabetic Retinopathy</a:t>
            </a:r>
            <a:endParaRPr lang="en-US" dirty="0"/>
          </a:p>
        </p:txBody>
      </p:sp>
      <p:sp>
        <p:nvSpPr>
          <p:cNvPr id="6" name="Title 1" descr="text box" title="Develop Therapies through Diabetic Retinopathy Network">
            <a:extLst>
              <a:ext uri="{FF2B5EF4-FFF2-40B4-BE49-F238E27FC236}">
                <a16:creationId xmlns:a16="http://schemas.microsoft.com/office/drawing/2014/main" id="{57B6067F-96F2-4533-850A-3936272CC28F}"/>
              </a:ext>
            </a:extLst>
          </p:cNvPr>
          <p:cNvSpPr txBox="1">
            <a:spLocks/>
          </p:cNvSpPr>
          <p:nvPr/>
        </p:nvSpPr>
        <p:spPr>
          <a:xfrm>
            <a:off x="87819" y="1091251"/>
            <a:ext cx="9056181" cy="705167"/>
          </a:xfrm>
          <a:prstGeom prst="rect">
            <a:avLst/>
          </a:prstGeom>
        </p:spPr>
        <p:txBody>
          <a:bodyPr vert="horz" lIns="91440" tIns="45720" rIns="91440" bIns="45720" anchor="ctr" anchorCtr="0">
            <a:noAutofit/>
          </a:bodyPr>
          <a:lstStyle>
            <a:lvl1pPr algn="l" defTabSz="457200" rtl="0" eaLnBrk="1" latinLnBrk="0" hangingPunct="1">
              <a:spcBef>
                <a:spcPct val="0"/>
              </a:spcBef>
              <a:buNone/>
              <a:defRPr sz="2400" kern="1200">
                <a:solidFill>
                  <a:schemeClr val="bg1"/>
                </a:solidFill>
                <a:latin typeface="Verdana" charset="0"/>
                <a:ea typeface="Verdana" charset="0"/>
                <a:cs typeface="Verdana" charset="0"/>
              </a:defRPr>
            </a:lvl1pPr>
          </a:lstStyle>
          <a:p>
            <a:pPr algn="ctr"/>
            <a:r>
              <a:rPr lang="en-US" sz="2800" b="1" dirty="0">
                <a:solidFill>
                  <a:prstClr val="black"/>
                </a:solidFill>
                <a:latin typeface="Calibri" panose="020F0502020204030204" pitchFamily="34" charset="0"/>
              </a:rPr>
              <a:t>Develop Therapies through Diabetic Retinopathy Network</a:t>
            </a:r>
            <a:endParaRPr lang="en-US" sz="2800" i="1" dirty="0">
              <a:solidFill>
                <a:prstClr val="black"/>
              </a:solidFill>
              <a:latin typeface="Calibri" panose="020F0502020204030204" pitchFamily="34" charset="0"/>
            </a:endParaRPr>
          </a:p>
        </p:txBody>
      </p:sp>
      <p:pic>
        <p:nvPicPr>
          <p:cNvPr id="13" name="Picture 12" descr="Graph of changes in vision n patients with diabetic retonopathy, over time: anti-VEGF therapy results in better visual outcomes than laser therapy or even worse, no treatment" title="Comparison of Treatments for Diabetic Retinopathy">
            <a:extLst>
              <a:ext uri="{FF2B5EF4-FFF2-40B4-BE49-F238E27FC236}">
                <a16:creationId xmlns:a16="http://schemas.microsoft.com/office/drawing/2014/main" id="{19D0AB51-E7E2-4DAC-AB5F-595FBDDF0675}"/>
              </a:ext>
            </a:extLst>
          </p:cNvPr>
          <p:cNvPicPr>
            <a:picLocks noChangeAspect="1"/>
          </p:cNvPicPr>
          <p:nvPr/>
        </p:nvPicPr>
        <p:blipFill>
          <a:blip r:embed="rId4"/>
          <a:stretch>
            <a:fillRect/>
          </a:stretch>
        </p:blipFill>
        <p:spPr>
          <a:xfrm>
            <a:off x="4382459" y="3396850"/>
            <a:ext cx="4212063" cy="2110484"/>
          </a:xfrm>
          <a:prstGeom prst="rect">
            <a:avLst/>
          </a:prstGeom>
        </p:spPr>
      </p:pic>
      <p:sp>
        <p:nvSpPr>
          <p:cNvPr id="4" name="TextBox 3" descr="text box" title="Develop Therapies through Diabetic Retinopathy Network">
            <a:extLst>
              <a:ext uri="{FF2B5EF4-FFF2-40B4-BE49-F238E27FC236}">
                <a16:creationId xmlns:a16="http://schemas.microsoft.com/office/drawing/2014/main" id="{7221FC70-A0D6-402C-98E0-4353B65C1009}"/>
              </a:ext>
            </a:extLst>
          </p:cNvPr>
          <p:cNvSpPr txBox="1"/>
          <p:nvPr/>
        </p:nvSpPr>
        <p:spPr>
          <a:xfrm>
            <a:off x="362868" y="3606636"/>
            <a:ext cx="4865000" cy="2954655"/>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prstClr val="black"/>
                </a:solidFill>
              </a:rPr>
              <a:t>Anti-VEGF Therapy </a:t>
            </a:r>
            <a:r>
              <a:rPr lang="en-US" sz="2000" dirty="0">
                <a:solidFill>
                  <a:prstClr val="black"/>
                </a:solidFill>
              </a:rPr>
              <a:t>is better than laser</a:t>
            </a:r>
          </a:p>
          <a:p>
            <a:pPr marL="800100" lvl="1" indent="-342900">
              <a:buFont typeface="Wingdings" panose="05000000000000000000" pitchFamily="2" charset="2"/>
              <a:buChar char="Ø"/>
            </a:pPr>
            <a:r>
              <a:rPr lang="en-US" sz="2000" dirty="0">
                <a:solidFill>
                  <a:prstClr val="black"/>
                </a:solidFill>
              </a:rPr>
              <a:t>Without treatment, vision </a:t>
            </a:r>
            <a:br>
              <a:rPr lang="en-US" sz="2000" dirty="0">
                <a:solidFill>
                  <a:prstClr val="black"/>
                </a:solidFill>
              </a:rPr>
            </a:br>
            <a:r>
              <a:rPr lang="en-US" sz="2000" dirty="0">
                <a:solidFill>
                  <a:prstClr val="black"/>
                </a:solidFill>
              </a:rPr>
              <a:t>continues to deteriorate</a:t>
            </a:r>
          </a:p>
          <a:p>
            <a:pPr marL="800100" lvl="1" indent="-342900">
              <a:buFont typeface="Wingdings" panose="05000000000000000000" pitchFamily="2" charset="2"/>
              <a:buChar char="Ø"/>
            </a:pPr>
            <a:r>
              <a:rPr lang="en-US" sz="2000" dirty="0">
                <a:solidFill>
                  <a:prstClr val="black"/>
                </a:solidFill>
              </a:rPr>
              <a:t>Drugs stopped vision loss, and </a:t>
            </a:r>
            <a:r>
              <a:rPr lang="en-US" sz="2000" b="1" dirty="0">
                <a:solidFill>
                  <a:prstClr val="black"/>
                </a:solidFill>
              </a:rPr>
              <a:t>improved vision</a:t>
            </a:r>
          </a:p>
          <a:p>
            <a:pPr marL="800100" lvl="1" indent="-342900">
              <a:buFont typeface="Wingdings" panose="05000000000000000000" pitchFamily="2" charset="2"/>
              <a:buChar char="Ø"/>
            </a:pPr>
            <a:r>
              <a:rPr lang="en-US" sz="2000" dirty="0">
                <a:solidFill>
                  <a:prstClr val="black"/>
                </a:solidFill>
              </a:rPr>
              <a:t>Changed standard of care</a:t>
            </a:r>
          </a:p>
          <a:p>
            <a:pPr marL="285750" indent="-285750">
              <a:buFont typeface="Arial" panose="020B0604020202020204" pitchFamily="34" charset="0"/>
              <a:buChar char="•"/>
            </a:pPr>
            <a:endParaRPr lang="en-US" sz="2000" dirty="0">
              <a:solidFill>
                <a:prstClr val="black"/>
              </a:solidFill>
            </a:endParaRPr>
          </a:p>
          <a:p>
            <a:pPr marL="285750" indent="-285750">
              <a:buFont typeface="Arial" panose="020B0604020202020204" pitchFamily="34" charset="0"/>
              <a:buChar char="•"/>
            </a:pPr>
            <a:endParaRPr lang="en-US" sz="1400" dirty="0">
              <a:solidFill>
                <a:srgbClr val="092353"/>
              </a:solidFill>
            </a:endParaRPr>
          </a:p>
          <a:p>
            <a:pPr marL="285750" indent="-285750">
              <a:buFont typeface="Arial" panose="020B0604020202020204" pitchFamily="34" charset="0"/>
              <a:buChar char="•"/>
            </a:pPr>
            <a:endParaRPr lang="en-US" sz="1400" dirty="0">
              <a:solidFill>
                <a:prstClr val="black"/>
              </a:solidFill>
            </a:endParaRPr>
          </a:p>
          <a:p>
            <a:endParaRPr lang="en-US" dirty="0">
              <a:solidFill>
                <a:prstClr val="black"/>
              </a:solidFill>
            </a:endParaRPr>
          </a:p>
        </p:txBody>
      </p:sp>
      <p:sp>
        <p:nvSpPr>
          <p:cNvPr id="14" name="TextBox 13">
            <a:extLst>
              <a:ext uri="{FF2B5EF4-FFF2-40B4-BE49-F238E27FC236}">
                <a16:creationId xmlns:a16="http://schemas.microsoft.com/office/drawing/2014/main" id="{CECC1F53-3A3C-4BD4-8BE4-5E6588BB17DD}"/>
              </a:ext>
            </a:extLst>
          </p:cNvPr>
          <p:cNvSpPr txBox="1"/>
          <p:nvPr/>
        </p:nvSpPr>
        <p:spPr>
          <a:xfrm>
            <a:off x="7145576" y="3464584"/>
            <a:ext cx="1884940" cy="338554"/>
          </a:xfrm>
          <a:prstGeom prst="rect">
            <a:avLst/>
          </a:prstGeom>
          <a:noFill/>
        </p:spPr>
        <p:txBody>
          <a:bodyPr wrap="none" rtlCol="0">
            <a:spAutoFit/>
          </a:bodyPr>
          <a:lstStyle/>
          <a:p>
            <a:r>
              <a:rPr lang="en-US" sz="1600" dirty="0">
                <a:solidFill>
                  <a:srgbClr val="092353">
                    <a:lumMod val="75000"/>
                    <a:lumOff val="25000"/>
                  </a:srgbClr>
                </a:solidFill>
                <a:latin typeface="Times New Roman" panose="02020603050405020304" pitchFamily="18" charset="0"/>
                <a:cs typeface="Times New Roman" panose="02020603050405020304" pitchFamily="18" charset="0"/>
              </a:rPr>
              <a:t>Anti-VEGF Therapy</a:t>
            </a:r>
          </a:p>
        </p:txBody>
      </p:sp>
      <p:sp>
        <p:nvSpPr>
          <p:cNvPr id="16" name="TextBox 15">
            <a:extLst>
              <a:ext uri="{FF2B5EF4-FFF2-40B4-BE49-F238E27FC236}">
                <a16:creationId xmlns:a16="http://schemas.microsoft.com/office/drawing/2014/main" id="{81016751-FE30-4827-ADE4-AAF2ABB322F2}"/>
              </a:ext>
            </a:extLst>
          </p:cNvPr>
          <p:cNvSpPr txBox="1"/>
          <p:nvPr/>
        </p:nvSpPr>
        <p:spPr>
          <a:xfrm>
            <a:off x="7577354" y="4517052"/>
            <a:ext cx="1373581" cy="338554"/>
          </a:xfrm>
          <a:prstGeom prst="rect">
            <a:avLst/>
          </a:prstGeom>
          <a:noFill/>
        </p:spPr>
        <p:txBody>
          <a:bodyPr wrap="none" rtlCol="0">
            <a:spAutoFit/>
          </a:bodyPr>
          <a:lstStyle/>
          <a:p>
            <a:r>
              <a:rPr lang="en-US" sz="1600" dirty="0">
                <a:solidFill>
                  <a:prstClr val="black"/>
                </a:solidFill>
                <a:latin typeface="Times New Roman" panose="02020603050405020304" pitchFamily="18" charset="0"/>
                <a:cs typeface="Times New Roman" panose="02020603050405020304" pitchFamily="18" charset="0"/>
              </a:rPr>
              <a:t>Laser Therapy</a:t>
            </a:r>
          </a:p>
        </p:txBody>
      </p:sp>
      <p:sp>
        <p:nvSpPr>
          <p:cNvPr id="17" name="TextBox 16">
            <a:extLst>
              <a:ext uri="{FF2B5EF4-FFF2-40B4-BE49-F238E27FC236}">
                <a16:creationId xmlns:a16="http://schemas.microsoft.com/office/drawing/2014/main" id="{D88B99BE-044B-409D-B710-CB2E9413BE6D}"/>
              </a:ext>
            </a:extLst>
          </p:cNvPr>
          <p:cNvSpPr txBox="1"/>
          <p:nvPr/>
        </p:nvSpPr>
        <p:spPr>
          <a:xfrm>
            <a:off x="7621699" y="5303871"/>
            <a:ext cx="1321452" cy="338554"/>
          </a:xfrm>
          <a:prstGeom prst="rect">
            <a:avLst/>
          </a:prstGeom>
          <a:noFill/>
        </p:spPr>
        <p:txBody>
          <a:bodyPr wrap="none" rtlCol="0">
            <a:spAutoFit/>
          </a:bodyPr>
          <a:lstStyle/>
          <a:p>
            <a:r>
              <a:rPr lang="en-US" sz="1600" dirty="0">
                <a:solidFill>
                  <a:prstClr val="black"/>
                </a:solidFill>
                <a:latin typeface="Times New Roman" panose="02020603050405020304" pitchFamily="18" charset="0"/>
                <a:cs typeface="Times New Roman" panose="02020603050405020304" pitchFamily="18" charset="0"/>
              </a:rPr>
              <a:t>No Treatment</a:t>
            </a:r>
          </a:p>
        </p:txBody>
      </p:sp>
    </p:spTree>
    <p:extLst>
      <p:ext uri="{BB962C8B-B14F-4D97-AF65-F5344CB8AC3E}">
        <p14:creationId xmlns:p14="http://schemas.microsoft.com/office/powerpoint/2010/main" val="42512320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47</a:t>
            </a:fld>
            <a:endParaRPr lang="en-US" dirty="0">
              <a:solidFill>
                <a:prstClr val="black"/>
              </a:solidFill>
            </a:endParaRPr>
          </a:p>
        </p:txBody>
      </p:sp>
      <p:pic>
        <p:nvPicPr>
          <p:cNvPr id="9" name="Picture Placeholder 10" descr="NIH-National Eye Institute logo in gray with blue accent" title="NIH-NEI logo">
            <a:extLst>
              <a:ext uri="{FF2B5EF4-FFF2-40B4-BE49-F238E27FC236}">
                <a16:creationId xmlns:a16="http://schemas.microsoft.com/office/drawing/2014/main" id="{EDAC46F4-021D-49E1-91F5-3044FE7EEAEC}"/>
              </a:ext>
            </a:extLst>
          </p:cNvPr>
          <p:cNvPicPr>
            <a:picLocks noChangeAspect="1"/>
          </p:cNvPicPr>
          <p:nvPr/>
        </p:nvPicPr>
        <p:blipFill>
          <a:blip r:embed="rId3"/>
          <a:stretch>
            <a:fillRect/>
          </a:stretch>
        </p:blipFill>
        <p:spPr>
          <a:xfrm>
            <a:off x="5227868" y="6236720"/>
            <a:ext cx="2019300" cy="467859"/>
          </a:xfrm>
          <a:prstGeom prst="rect">
            <a:avLst/>
          </a:prstGeom>
        </p:spPr>
      </p:pic>
      <p:sp>
        <p:nvSpPr>
          <p:cNvPr id="3" name="TextBox 2" descr="text box" title="New Prevention and Treatments for AMD">
            <a:extLst>
              <a:ext uri="{FF2B5EF4-FFF2-40B4-BE49-F238E27FC236}">
                <a16:creationId xmlns:a16="http://schemas.microsoft.com/office/drawing/2014/main" id="{94013531-950F-4226-AD89-E90FD6E5C373}"/>
              </a:ext>
            </a:extLst>
          </p:cNvPr>
          <p:cNvSpPr txBox="1"/>
          <p:nvPr/>
        </p:nvSpPr>
        <p:spPr>
          <a:xfrm>
            <a:off x="279516" y="1628410"/>
            <a:ext cx="8672785" cy="246221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prstClr val="black"/>
                </a:solidFill>
              </a:rPr>
              <a:t>Age-Related Macular Degeneration</a:t>
            </a:r>
            <a:r>
              <a:rPr lang="en-US" dirty="0">
                <a:solidFill>
                  <a:prstClr val="black"/>
                </a:solidFill>
              </a:rPr>
              <a:t> is leading cause of vision loss in adults age ≥ 65</a:t>
            </a:r>
          </a:p>
          <a:p>
            <a:pPr marL="285750" indent="-285750">
              <a:buFont typeface="Arial" panose="020B0604020202020204" pitchFamily="34" charset="0"/>
              <a:buChar char="•"/>
            </a:pPr>
            <a:endParaRPr lang="en-US" sz="1200" b="1" dirty="0">
              <a:solidFill>
                <a:prstClr val="black"/>
              </a:solidFill>
            </a:endParaRPr>
          </a:p>
          <a:p>
            <a:pPr marL="285750" indent="-285750">
              <a:buFont typeface="Arial" panose="020B0604020202020204" pitchFamily="34" charset="0"/>
              <a:buChar char="•"/>
            </a:pPr>
            <a:r>
              <a:rPr lang="en-US" b="1" dirty="0">
                <a:solidFill>
                  <a:prstClr val="black"/>
                </a:solidFill>
              </a:rPr>
              <a:t>Prevention—  	</a:t>
            </a:r>
            <a:r>
              <a:rPr lang="en-US" dirty="0">
                <a:solidFill>
                  <a:prstClr val="black"/>
                </a:solidFill>
              </a:rPr>
              <a:t>Age-Related Eye Disease Studies (AREDS) demonstrated 27% risk reduction through nutritional supplements</a:t>
            </a:r>
          </a:p>
          <a:p>
            <a:pPr marL="742950" lvl="1" indent="-285750">
              <a:buFont typeface="Wingdings" panose="05000000000000000000" pitchFamily="2" charset="2"/>
              <a:buChar char="Ø"/>
            </a:pPr>
            <a:r>
              <a:rPr lang="en-US" dirty="0">
                <a:solidFill>
                  <a:prstClr val="black"/>
                </a:solidFill>
              </a:rPr>
              <a:t>Vitamins</a:t>
            </a:r>
          </a:p>
          <a:p>
            <a:pPr marL="742950" lvl="1" indent="-285750">
              <a:buFont typeface="Wingdings" panose="05000000000000000000" pitchFamily="2" charset="2"/>
              <a:buChar char="Ø"/>
            </a:pPr>
            <a:r>
              <a:rPr lang="en-US" dirty="0">
                <a:solidFill>
                  <a:prstClr val="black"/>
                </a:solidFill>
              </a:rPr>
              <a:t>Antioxidants based on leafy green vegetables</a:t>
            </a:r>
          </a:p>
          <a:p>
            <a:pPr marL="742950" lvl="1" indent="-285750">
              <a:buFont typeface="Wingdings" panose="05000000000000000000" pitchFamily="2" charset="2"/>
              <a:buChar char="Ø"/>
            </a:pPr>
            <a:r>
              <a:rPr lang="en-US" dirty="0">
                <a:solidFill>
                  <a:prstClr val="black"/>
                </a:solidFill>
              </a:rPr>
              <a:t>Zinc and copper</a:t>
            </a:r>
          </a:p>
          <a:p>
            <a:pPr lvl="1"/>
            <a:endParaRPr lang="en-US" b="1" dirty="0">
              <a:solidFill>
                <a:prstClr val="black"/>
              </a:solidFill>
            </a:endParaRPr>
          </a:p>
          <a:p>
            <a:pPr marL="285750" indent="-285750">
              <a:buFont typeface="Arial" panose="020B0604020202020204" pitchFamily="34" charset="0"/>
              <a:buChar char="•"/>
            </a:pPr>
            <a:endParaRPr lang="en-US" sz="1600" dirty="0">
              <a:solidFill>
                <a:prstClr val="black"/>
              </a:solidFill>
            </a:endParaRPr>
          </a:p>
        </p:txBody>
      </p:sp>
      <p:sp>
        <p:nvSpPr>
          <p:cNvPr id="10" name="Title 4" descr="Age-Related Macular Degeneration" title="Objective V-5.5">
            <a:extLst>
              <a:ext uri="{FF2B5EF4-FFF2-40B4-BE49-F238E27FC236}">
                <a16:creationId xmlns:a16="http://schemas.microsoft.com/office/drawing/2014/main" id="{07587195-FD38-4E8F-9C4B-EC0259642594}"/>
              </a:ext>
            </a:extLst>
          </p:cNvPr>
          <p:cNvSpPr>
            <a:spLocks noGrp="1"/>
          </p:cNvSpPr>
          <p:nvPr>
            <p:ph type="title"/>
          </p:nvPr>
        </p:nvSpPr>
        <p:spPr>
          <a:xfrm>
            <a:off x="594527" y="146065"/>
            <a:ext cx="6204445" cy="797628"/>
          </a:xfrm>
        </p:spPr>
        <p:txBody>
          <a:bodyPr/>
          <a:lstStyle/>
          <a:p>
            <a:r>
              <a:rPr lang="en-US" b="1" dirty="0"/>
              <a:t>Objective V-5.5</a:t>
            </a:r>
            <a:br>
              <a:rPr lang="en-US" b="1" dirty="0"/>
            </a:br>
            <a:r>
              <a:rPr lang="en-US" b="1" dirty="0"/>
              <a:t>Age-Related Macular Degeneration</a:t>
            </a:r>
            <a:endParaRPr lang="en-US" dirty="0"/>
          </a:p>
        </p:txBody>
      </p:sp>
      <p:pic>
        <p:nvPicPr>
          <p:cNvPr id="20" name="Picture 2" descr="photo of kale" title="Leafy green vegetables">
            <a:extLst>
              <a:ext uri="{FF2B5EF4-FFF2-40B4-BE49-F238E27FC236}">
                <a16:creationId xmlns:a16="http://schemas.microsoft.com/office/drawing/2014/main" id="{B5A6CAA1-CB43-4B3E-A67C-D8119A1B12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4755" y="2582550"/>
            <a:ext cx="2674139" cy="2591604"/>
          </a:xfrm>
          <a:prstGeom prst="rect">
            <a:avLst/>
          </a:prstGeom>
          <a:noFill/>
          <a:ln w="34925">
            <a:noFill/>
            <a:miter lim="800000"/>
            <a:headEnd/>
            <a:tailEnd/>
          </a:ln>
          <a:extLst>
            <a:ext uri="{909E8E84-426E-40DD-AFC4-6F175D3DCCD1}">
              <a14:hiddenFill xmlns:a14="http://schemas.microsoft.com/office/drawing/2010/main">
                <a:solidFill>
                  <a:srgbClr val="FFFFFF"/>
                </a:solidFill>
              </a14:hiddenFill>
            </a:ext>
          </a:extLst>
        </p:spPr>
      </p:pic>
      <p:sp>
        <p:nvSpPr>
          <p:cNvPr id="5" name="TextBox 4" descr="text box" title="New Prevention and Treatments for AMD">
            <a:extLst>
              <a:ext uri="{FF2B5EF4-FFF2-40B4-BE49-F238E27FC236}">
                <a16:creationId xmlns:a16="http://schemas.microsoft.com/office/drawing/2014/main" id="{A7A5B2E6-6013-4689-9317-4C26003C2F02}"/>
              </a:ext>
            </a:extLst>
          </p:cNvPr>
          <p:cNvSpPr txBox="1"/>
          <p:nvPr/>
        </p:nvSpPr>
        <p:spPr>
          <a:xfrm>
            <a:off x="328817" y="3645867"/>
            <a:ext cx="8584968" cy="276998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prstClr val="black"/>
                </a:solidFill>
              </a:rPr>
              <a:t>Genomics—  	</a:t>
            </a:r>
            <a:r>
              <a:rPr lang="en-US" dirty="0">
                <a:solidFill>
                  <a:prstClr val="black"/>
                </a:solidFill>
              </a:rPr>
              <a:t>Discovery of 34 risk genes </a:t>
            </a:r>
            <a:br>
              <a:rPr lang="en-US" dirty="0">
                <a:solidFill>
                  <a:prstClr val="black"/>
                </a:solidFill>
              </a:rPr>
            </a:br>
            <a:r>
              <a:rPr lang="en-US" dirty="0">
                <a:solidFill>
                  <a:prstClr val="black"/>
                </a:solidFill>
              </a:rPr>
              <a:t>				opens door to future therapies</a:t>
            </a:r>
          </a:p>
          <a:p>
            <a:pPr marL="285750" indent="-285750">
              <a:buFont typeface="Arial" panose="020B0604020202020204" pitchFamily="34" charset="0"/>
              <a:buChar char="•"/>
            </a:pPr>
            <a:endParaRPr lang="en-US" b="1" dirty="0">
              <a:solidFill>
                <a:prstClr val="black"/>
              </a:solidFill>
            </a:endParaRPr>
          </a:p>
          <a:p>
            <a:pPr marL="285750" indent="-285750">
              <a:buFont typeface="Arial" panose="020B0604020202020204" pitchFamily="34" charset="0"/>
              <a:buChar char="•"/>
            </a:pPr>
            <a:r>
              <a:rPr lang="en-US" b="1" dirty="0">
                <a:solidFill>
                  <a:prstClr val="black"/>
                </a:solidFill>
              </a:rPr>
              <a:t>Environment—	</a:t>
            </a:r>
            <a:r>
              <a:rPr lang="en-US" dirty="0">
                <a:solidFill>
                  <a:prstClr val="black"/>
                </a:solidFill>
              </a:rPr>
              <a:t>Smoking</a:t>
            </a:r>
            <a:br>
              <a:rPr lang="en-US" dirty="0">
                <a:solidFill>
                  <a:prstClr val="black"/>
                </a:solidFill>
              </a:rPr>
            </a:br>
            <a:r>
              <a:rPr lang="en-US" dirty="0">
                <a:solidFill>
                  <a:prstClr val="black"/>
                </a:solidFill>
              </a:rPr>
              <a:t>				UV exposure</a:t>
            </a:r>
            <a:br>
              <a:rPr lang="en-US" dirty="0">
                <a:solidFill>
                  <a:prstClr val="black"/>
                </a:solidFill>
              </a:rPr>
            </a:br>
            <a:r>
              <a:rPr lang="en-US" dirty="0">
                <a:solidFill>
                  <a:prstClr val="black"/>
                </a:solidFill>
              </a:rPr>
              <a:t>				Unhealthy diet</a:t>
            </a:r>
          </a:p>
          <a:p>
            <a:pPr marL="285750" indent="-285750">
              <a:buFont typeface="Arial" panose="020B0604020202020204" pitchFamily="34" charset="0"/>
              <a:buChar char="•"/>
            </a:pPr>
            <a:endParaRPr lang="en-US" b="1" dirty="0">
              <a:solidFill>
                <a:prstClr val="black"/>
              </a:solidFill>
            </a:endParaRPr>
          </a:p>
          <a:p>
            <a:pPr marL="285750" indent="-285750">
              <a:buFont typeface="Arial" panose="020B0604020202020204" pitchFamily="34" charset="0"/>
              <a:buChar char="•"/>
            </a:pPr>
            <a:r>
              <a:rPr lang="en-US" b="1" dirty="0">
                <a:solidFill>
                  <a:prstClr val="black"/>
                </a:solidFill>
              </a:rPr>
              <a:t>Treatment—	</a:t>
            </a:r>
            <a:r>
              <a:rPr lang="en-US" dirty="0">
                <a:solidFill>
                  <a:prstClr val="black"/>
                </a:solidFill>
              </a:rPr>
              <a:t>Anti-VEGF drugs for one form of AMD</a:t>
            </a:r>
            <a:endParaRPr lang="en-US" b="1" dirty="0">
              <a:solidFill>
                <a:prstClr val="black"/>
              </a:solidFill>
            </a:endParaRPr>
          </a:p>
          <a:p>
            <a:pPr marL="742950" lvl="1" indent="-285750">
              <a:buFont typeface="Wingdings" panose="05000000000000000000" pitchFamily="2" charset="2"/>
              <a:buChar char="Ø"/>
            </a:pPr>
            <a:endParaRPr lang="en-US" sz="1200" dirty="0">
              <a:solidFill>
                <a:prstClr val="black"/>
              </a:solidFill>
            </a:endParaRPr>
          </a:p>
          <a:p>
            <a:endParaRPr lang="en-US" dirty="0">
              <a:solidFill>
                <a:prstClr val="black"/>
              </a:solidFill>
            </a:endParaRPr>
          </a:p>
        </p:txBody>
      </p:sp>
      <p:sp>
        <p:nvSpPr>
          <p:cNvPr id="14" name="Title 1" descr="text box" title="New Prevention and Treatments for AMD">
            <a:extLst>
              <a:ext uri="{FF2B5EF4-FFF2-40B4-BE49-F238E27FC236}">
                <a16:creationId xmlns:a16="http://schemas.microsoft.com/office/drawing/2014/main" id="{DC4EEAB0-B532-4BA2-BCA3-86E6E37ED4F8}"/>
              </a:ext>
            </a:extLst>
          </p:cNvPr>
          <p:cNvSpPr txBox="1">
            <a:spLocks/>
          </p:cNvSpPr>
          <p:nvPr/>
        </p:nvSpPr>
        <p:spPr>
          <a:xfrm>
            <a:off x="87819" y="1008827"/>
            <a:ext cx="9056181" cy="705167"/>
          </a:xfrm>
          <a:prstGeom prst="rect">
            <a:avLst/>
          </a:prstGeom>
        </p:spPr>
        <p:txBody>
          <a:bodyPr vert="horz" lIns="91440" tIns="45720" rIns="91440" bIns="45720" anchor="ctr" anchorCtr="0">
            <a:noAutofit/>
          </a:bodyPr>
          <a:lstStyle>
            <a:lvl1pPr algn="l" defTabSz="457200" rtl="0" eaLnBrk="1" latinLnBrk="0" hangingPunct="1">
              <a:spcBef>
                <a:spcPct val="0"/>
              </a:spcBef>
              <a:buNone/>
              <a:defRPr sz="2400" kern="1200">
                <a:solidFill>
                  <a:schemeClr val="bg1"/>
                </a:solidFill>
                <a:latin typeface="Verdana" charset="0"/>
                <a:ea typeface="Verdana" charset="0"/>
                <a:cs typeface="Verdana" charset="0"/>
              </a:defRPr>
            </a:lvl1pPr>
          </a:lstStyle>
          <a:p>
            <a:pPr algn="ctr"/>
            <a:r>
              <a:rPr lang="en-US" sz="2800" b="1" dirty="0">
                <a:solidFill>
                  <a:prstClr val="black"/>
                </a:solidFill>
                <a:latin typeface="Calibri" panose="020F0502020204030204" pitchFamily="34" charset="0"/>
              </a:rPr>
              <a:t>New Prevention and Treatments for AMD</a:t>
            </a:r>
            <a:endParaRPr lang="en-US" sz="28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664941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Glasses with a camera on them">
            <a:extLst>
              <a:ext uri="{FF2B5EF4-FFF2-40B4-BE49-F238E27FC236}">
                <a16:creationId xmlns:a16="http://schemas.microsoft.com/office/drawing/2014/main" id="{2E503546-8E9B-4923-A895-E0BFB510CC60}"/>
              </a:ext>
            </a:extLst>
          </p:cNvPr>
          <p:cNvGrpSpPr/>
          <p:nvPr/>
        </p:nvGrpSpPr>
        <p:grpSpPr>
          <a:xfrm>
            <a:off x="0" y="3824703"/>
            <a:ext cx="2590800" cy="2012729"/>
            <a:chOff x="6672753" y="3810000"/>
            <a:chExt cx="2590800" cy="2012729"/>
          </a:xfrm>
        </p:grpSpPr>
        <p:pic>
          <p:nvPicPr>
            <p:cNvPr id="13" name="Picture 12" descr="Photo of device showing sunglasses with small camera attahced to control box." title="ARGUS II device">
              <a:extLst>
                <a:ext uri="{FF2B5EF4-FFF2-40B4-BE49-F238E27FC236}">
                  <a16:creationId xmlns:a16="http://schemas.microsoft.com/office/drawing/2014/main" id="{7BC4A90F-C0B5-4038-97B7-F705E67EA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2753" y="3879629"/>
              <a:ext cx="2590800" cy="1943100"/>
            </a:xfrm>
            <a:prstGeom prst="rect">
              <a:avLst/>
            </a:prstGeom>
          </p:spPr>
        </p:pic>
        <p:sp>
          <p:nvSpPr>
            <p:cNvPr id="3" name="Rectangle 2">
              <a:extLst>
                <a:ext uri="{FF2B5EF4-FFF2-40B4-BE49-F238E27FC236}">
                  <a16:creationId xmlns:a16="http://schemas.microsoft.com/office/drawing/2014/main" id="{AD92F67D-339E-4E31-B70A-114E36D0365C}"/>
                </a:ext>
              </a:extLst>
            </p:cNvPr>
            <p:cNvSpPr/>
            <p:nvPr/>
          </p:nvSpPr>
          <p:spPr>
            <a:xfrm>
              <a:off x="8607045" y="3810000"/>
              <a:ext cx="656508" cy="4572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48</a:t>
            </a:fld>
            <a:endParaRPr lang="en-US" dirty="0">
              <a:solidFill>
                <a:prstClr val="black"/>
              </a:solidFill>
            </a:endParaRPr>
          </a:p>
        </p:txBody>
      </p:sp>
      <p:pic>
        <p:nvPicPr>
          <p:cNvPr id="9" name="Picture Placeholder 10" descr="NIH-National Eye Institute logo in gray with blue accent" title="NIH-NEI logo">
            <a:extLst>
              <a:ext uri="{FF2B5EF4-FFF2-40B4-BE49-F238E27FC236}">
                <a16:creationId xmlns:a16="http://schemas.microsoft.com/office/drawing/2014/main" id="{EDAC46F4-021D-49E1-91F5-3044FE7EEAEC}"/>
              </a:ext>
            </a:extLst>
          </p:cNvPr>
          <p:cNvPicPr>
            <a:picLocks noChangeAspect="1"/>
          </p:cNvPicPr>
          <p:nvPr/>
        </p:nvPicPr>
        <p:blipFill>
          <a:blip r:embed="rId4"/>
          <a:stretch>
            <a:fillRect/>
          </a:stretch>
        </p:blipFill>
        <p:spPr>
          <a:xfrm>
            <a:off x="5227868" y="6236720"/>
            <a:ext cx="2019300" cy="467859"/>
          </a:xfrm>
          <a:prstGeom prst="rect">
            <a:avLst/>
          </a:prstGeom>
        </p:spPr>
      </p:pic>
      <p:sp>
        <p:nvSpPr>
          <p:cNvPr id="10" name="Title 4" descr="Increase Vision Rehabilitation" title="Objective V-7">
            <a:extLst>
              <a:ext uri="{FF2B5EF4-FFF2-40B4-BE49-F238E27FC236}">
                <a16:creationId xmlns:a16="http://schemas.microsoft.com/office/drawing/2014/main" id="{07587195-FD38-4E8F-9C4B-EC0259642594}"/>
              </a:ext>
            </a:extLst>
          </p:cNvPr>
          <p:cNvSpPr>
            <a:spLocks noGrp="1"/>
          </p:cNvSpPr>
          <p:nvPr>
            <p:ph type="title"/>
          </p:nvPr>
        </p:nvSpPr>
        <p:spPr>
          <a:xfrm>
            <a:off x="749510" y="131762"/>
            <a:ext cx="6497657" cy="797628"/>
          </a:xfrm>
        </p:spPr>
        <p:txBody>
          <a:bodyPr/>
          <a:lstStyle/>
          <a:p>
            <a:r>
              <a:rPr lang="en-US" b="1" dirty="0"/>
              <a:t>Objective V-7</a:t>
            </a:r>
            <a:br>
              <a:rPr lang="en-US" b="1" dirty="0"/>
            </a:br>
            <a:r>
              <a:rPr lang="en-US" b="1" dirty="0"/>
              <a:t>Increase Vision Rehabilitation</a:t>
            </a:r>
            <a:endParaRPr lang="en-US" dirty="0"/>
          </a:p>
        </p:txBody>
      </p:sp>
      <p:sp>
        <p:nvSpPr>
          <p:cNvPr id="7" name="Title 1" descr="text box" title="Improving Quality of Life for People with Low Vision">
            <a:extLst>
              <a:ext uri="{FF2B5EF4-FFF2-40B4-BE49-F238E27FC236}">
                <a16:creationId xmlns:a16="http://schemas.microsoft.com/office/drawing/2014/main" id="{2A709CD5-3592-4060-8118-F6EDDBD6EE7F}"/>
              </a:ext>
            </a:extLst>
          </p:cNvPr>
          <p:cNvSpPr txBox="1">
            <a:spLocks/>
          </p:cNvSpPr>
          <p:nvPr/>
        </p:nvSpPr>
        <p:spPr>
          <a:xfrm>
            <a:off x="-258009" y="978508"/>
            <a:ext cx="9660018" cy="845461"/>
          </a:xfrm>
          <a:prstGeom prst="rect">
            <a:avLst/>
          </a:prstGeom>
        </p:spPr>
        <p:txBody>
          <a:bodyPr vert="horz" lIns="91440" tIns="45720" rIns="91440" bIns="45720" anchor="ctr" anchorCtr="0">
            <a:normAutofit/>
          </a:bodyPr>
          <a:lstStyle>
            <a:lvl1pPr algn="l" defTabSz="457200" rtl="0" eaLnBrk="1" latinLnBrk="0" hangingPunct="1">
              <a:spcBef>
                <a:spcPct val="0"/>
              </a:spcBef>
              <a:buNone/>
              <a:defRPr sz="2400" kern="1200">
                <a:solidFill>
                  <a:schemeClr val="bg1"/>
                </a:solidFill>
                <a:latin typeface="Verdana" charset="0"/>
                <a:ea typeface="Verdana" charset="0"/>
                <a:cs typeface="Verdana" charset="0"/>
              </a:defRPr>
            </a:lvl1pPr>
          </a:lstStyle>
          <a:p>
            <a:pPr algn="ctr"/>
            <a:r>
              <a:rPr lang="en-US" sz="2800" b="1" dirty="0">
                <a:solidFill>
                  <a:prstClr val="black"/>
                </a:solidFill>
                <a:latin typeface="Calibri" panose="020F0502020204030204" pitchFamily="34" charset="0"/>
              </a:rPr>
              <a:t>Improving Quality of Life for People with Low Vision</a:t>
            </a:r>
          </a:p>
        </p:txBody>
      </p:sp>
      <p:sp>
        <p:nvSpPr>
          <p:cNvPr id="12" name="TextBox 11" descr="text box" title="Improving Quality of Life for People with Low Vision">
            <a:extLst>
              <a:ext uri="{FF2B5EF4-FFF2-40B4-BE49-F238E27FC236}">
                <a16:creationId xmlns:a16="http://schemas.microsoft.com/office/drawing/2014/main" id="{5438285D-1783-460F-AB02-9DD60EDE59CE}"/>
              </a:ext>
            </a:extLst>
          </p:cNvPr>
          <p:cNvSpPr txBox="1"/>
          <p:nvPr/>
        </p:nvSpPr>
        <p:spPr>
          <a:xfrm>
            <a:off x="254001" y="1777989"/>
            <a:ext cx="8353044" cy="4093428"/>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prstClr val="black"/>
                </a:solidFill>
              </a:rPr>
              <a:t>Rehabilitation training, </a:t>
            </a:r>
            <a:r>
              <a:rPr lang="en-US" sz="2000" dirty="0">
                <a:solidFill>
                  <a:prstClr val="black"/>
                </a:solidFill>
              </a:rPr>
              <a:t>uses brain plasticity</a:t>
            </a:r>
            <a:endParaRPr lang="en-US" sz="2000" b="1" dirty="0">
              <a:solidFill>
                <a:prstClr val="black"/>
              </a:solidFill>
            </a:endParaRPr>
          </a:p>
          <a:p>
            <a:pPr marL="800100" lvl="1" indent="-342900">
              <a:buFont typeface="Wingdings" panose="05000000000000000000" pitchFamily="2" charset="2"/>
              <a:buChar char="Ø"/>
            </a:pPr>
            <a:r>
              <a:rPr lang="en-US" sz="2000" dirty="0">
                <a:solidFill>
                  <a:prstClr val="black"/>
                </a:solidFill>
              </a:rPr>
              <a:t>Audio-based “video” game environment</a:t>
            </a:r>
          </a:p>
          <a:p>
            <a:pPr marL="285750" indent="-285750">
              <a:buFont typeface="Arial" panose="020B0604020202020204" pitchFamily="34" charset="0"/>
              <a:buChar char="•"/>
            </a:pPr>
            <a:endParaRPr lang="en-US" sz="2000" b="1" dirty="0">
              <a:solidFill>
                <a:prstClr val="black"/>
              </a:solidFill>
            </a:endParaRPr>
          </a:p>
          <a:p>
            <a:pPr marL="285750" indent="-285750">
              <a:buFont typeface="Arial" panose="020B0604020202020204" pitchFamily="34" charset="0"/>
              <a:buChar char="•"/>
            </a:pPr>
            <a:r>
              <a:rPr lang="en-US" sz="2000" b="1" dirty="0">
                <a:solidFill>
                  <a:prstClr val="black"/>
                </a:solidFill>
              </a:rPr>
              <a:t>Assistive devices and navigational aids</a:t>
            </a:r>
            <a:endParaRPr lang="en-US" sz="2000" dirty="0">
              <a:solidFill>
                <a:prstClr val="black"/>
              </a:solidFill>
            </a:endParaRPr>
          </a:p>
          <a:p>
            <a:pPr marL="742950" lvl="1" indent="-285750">
              <a:buFont typeface="Wingdings" panose="05000000000000000000" pitchFamily="2" charset="2"/>
              <a:buChar char="Ø"/>
            </a:pPr>
            <a:r>
              <a:rPr lang="en-US" sz="2000" dirty="0">
                <a:solidFill>
                  <a:prstClr val="black"/>
                </a:solidFill>
              </a:rPr>
              <a:t>Smartphone aps that read street signs or convert drug labels to text</a:t>
            </a:r>
          </a:p>
          <a:p>
            <a:pPr marL="742950" lvl="1" indent="-285750">
              <a:buFont typeface="Wingdings" panose="05000000000000000000" pitchFamily="2" charset="2"/>
              <a:buChar char="Ø"/>
            </a:pPr>
            <a:r>
              <a:rPr lang="en-US" sz="2000" dirty="0">
                <a:solidFill>
                  <a:prstClr val="black"/>
                </a:solidFill>
              </a:rPr>
              <a:t>Robotic walking cane that detects objects and talks to user</a:t>
            </a:r>
          </a:p>
          <a:p>
            <a:pPr marL="285750" indent="-285750">
              <a:buFont typeface="Arial" panose="020B0604020202020204" pitchFamily="34" charset="0"/>
              <a:buChar char="•"/>
            </a:pPr>
            <a:r>
              <a:rPr lang="en-US" sz="2000" b="1" dirty="0">
                <a:solidFill>
                  <a:prstClr val="black"/>
                </a:solidFill>
              </a:rPr>
              <a:t>Artificial Retina Prosthesis (ARGUS II)</a:t>
            </a:r>
            <a:r>
              <a:rPr lang="en-US" sz="2000" dirty="0">
                <a:solidFill>
                  <a:prstClr val="black"/>
                </a:solidFill>
              </a:rPr>
              <a:t>—FDA approved in 2013;</a:t>
            </a:r>
            <a:br>
              <a:rPr lang="en-US" sz="2000" dirty="0">
                <a:solidFill>
                  <a:prstClr val="black"/>
                </a:solidFill>
              </a:rPr>
            </a:br>
            <a:r>
              <a:rPr lang="en-US" sz="2000" dirty="0">
                <a:solidFill>
                  <a:prstClr val="black"/>
                </a:solidFill>
              </a:rPr>
              <a:t> restores vision to patients with inherited blinding disease</a:t>
            </a:r>
          </a:p>
          <a:p>
            <a:pPr marL="2171700" lvl="4" indent="-342900">
              <a:buFont typeface="Wingdings" panose="05000000000000000000" pitchFamily="2" charset="2"/>
              <a:buChar char="Ø"/>
            </a:pPr>
            <a:r>
              <a:rPr lang="en-US" sz="2000" dirty="0">
                <a:solidFill>
                  <a:prstClr val="black"/>
                </a:solidFill>
              </a:rPr>
              <a:t>Camera on glasses relays visual scenes to wireless electrode array implanted in the eye</a:t>
            </a:r>
            <a:endParaRPr lang="en-US" sz="2000" b="1" dirty="0">
              <a:solidFill>
                <a:prstClr val="black"/>
              </a:solidFill>
            </a:endParaRPr>
          </a:p>
          <a:p>
            <a:pPr marL="285750" indent="-285750">
              <a:buFont typeface="Arial" panose="020B0604020202020204" pitchFamily="34" charset="0"/>
              <a:buChar char="•"/>
            </a:pPr>
            <a:endParaRPr lang="en-US" sz="2000" b="1" dirty="0">
              <a:solidFill>
                <a:prstClr val="black"/>
              </a:solidFill>
            </a:endParaRPr>
          </a:p>
          <a:p>
            <a:pPr marL="285750" indent="-285750">
              <a:buFont typeface="Arial" panose="020B0604020202020204" pitchFamily="34" charset="0"/>
              <a:buChar char="•"/>
            </a:pPr>
            <a:endParaRPr lang="en-US" sz="2000" b="1" dirty="0">
              <a:solidFill>
                <a:prstClr val="black"/>
              </a:solidFill>
            </a:endParaRPr>
          </a:p>
          <a:p>
            <a:pPr marL="285750" indent="-285750">
              <a:buFont typeface="Arial" panose="020B0604020202020204" pitchFamily="34" charset="0"/>
              <a:buChar char="•"/>
            </a:pPr>
            <a:r>
              <a:rPr lang="en-US" sz="2000" b="1" dirty="0">
                <a:solidFill>
                  <a:prstClr val="black"/>
                </a:solidFill>
              </a:rPr>
              <a:t>Small Business grants</a:t>
            </a:r>
            <a:r>
              <a:rPr lang="en-US" sz="2000" dirty="0">
                <a:solidFill>
                  <a:prstClr val="black"/>
                </a:solidFill>
              </a:rPr>
              <a:t>—Product  development to bring tools to market</a:t>
            </a:r>
          </a:p>
        </p:txBody>
      </p:sp>
    </p:spTree>
    <p:extLst>
      <p:ext uri="{BB962C8B-B14F-4D97-AF65-F5344CB8AC3E}">
        <p14:creationId xmlns:p14="http://schemas.microsoft.com/office/powerpoint/2010/main" val="2724201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49</a:t>
            </a:fld>
            <a:endParaRPr lang="en-US" dirty="0">
              <a:solidFill>
                <a:prstClr val="black"/>
              </a:solidFill>
            </a:endParaRPr>
          </a:p>
        </p:txBody>
      </p:sp>
      <p:pic>
        <p:nvPicPr>
          <p:cNvPr id="9" name="Picture Placeholder 10" descr="NIH-National Eye Institute logo in gray with blue accent" title="NIH-NEI logo">
            <a:extLst>
              <a:ext uri="{FF2B5EF4-FFF2-40B4-BE49-F238E27FC236}">
                <a16:creationId xmlns:a16="http://schemas.microsoft.com/office/drawing/2014/main" id="{EDAC46F4-021D-49E1-91F5-3044FE7EEAEC}"/>
              </a:ext>
            </a:extLst>
          </p:cNvPr>
          <p:cNvPicPr>
            <a:picLocks noChangeAspect="1"/>
          </p:cNvPicPr>
          <p:nvPr/>
        </p:nvPicPr>
        <p:blipFill>
          <a:blip r:embed="rId3"/>
          <a:stretch>
            <a:fillRect/>
          </a:stretch>
        </p:blipFill>
        <p:spPr>
          <a:xfrm>
            <a:off x="5241151" y="6390141"/>
            <a:ext cx="2019300" cy="467859"/>
          </a:xfrm>
          <a:prstGeom prst="rect">
            <a:avLst/>
          </a:prstGeom>
        </p:spPr>
      </p:pic>
      <p:sp>
        <p:nvSpPr>
          <p:cNvPr id="3" name="TextBox 2" descr="text box" title="Public Eye Health Education and Awareness">
            <a:extLst>
              <a:ext uri="{FF2B5EF4-FFF2-40B4-BE49-F238E27FC236}">
                <a16:creationId xmlns:a16="http://schemas.microsoft.com/office/drawing/2014/main" id="{94013531-950F-4226-AD89-E90FD6E5C373}"/>
              </a:ext>
            </a:extLst>
          </p:cNvPr>
          <p:cNvSpPr txBox="1"/>
          <p:nvPr/>
        </p:nvSpPr>
        <p:spPr>
          <a:xfrm>
            <a:off x="511913" y="1229392"/>
            <a:ext cx="6932063" cy="2677656"/>
          </a:xfrm>
          <a:prstGeom prst="rect">
            <a:avLst/>
          </a:prstGeom>
          <a:noFill/>
        </p:spPr>
        <p:txBody>
          <a:bodyPr wrap="square" rtlCol="0">
            <a:spAutoFit/>
          </a:bodyPr>
          <a:lstStyle/>
          <a:p>
            <a:r>
              <a:rPr lang="en-US" sz="2800" b="1" dirty="0">
                <a:solidFill>
                  <a:prstClr val="black"/>
                </a:solidFill>
              </a:rPr>
              <a:t>Public Eye Health Education and Awareness</a:t>
            </a:r>
          </a:p>
          <a:p>
            <a:endParaRPr lang="en-US" sz="1600" dirty="0">
              <a:solidFill>
                <a:prstClr val="black"/>
              </a:solidFill>
            </a:endParaRPr>
          </a:p>
          <a:p>
            <a:r>
              <a:rPr lang="en-US" b="1" dirty="0">
                <a:solidFill>
                  <a:prstClr val="black"/>
                </a:solidFill>
              </a:rPr>
              <a:t>National Eye Health Education Program </a:t>
            </a:r>
            <a:r>
              <a:rPr lang="en-US" dirty="0">
                <a:solidFill>
                  <a:prstClr val="black"/>
                </a:solidFill>
              </a:rPr>
              <a:t>(NEHEP) teaches eye health literacy to the public</a:t>
            </a:r>
          </a:p>
          <a:p>
            <a:endParaRPr lang="en-US" sz="1200" dirty="0">
              <a:solidFill>
                <a:prstClr val="black"/>
              </a:solidFill>
            </a:endParaRPr>
          </a:p>
          <a:p>
            <a:pPr marL="285750" indent="-285750">
              <a:buFont typeface="Arial" panose="020B0604020202020204" pitchFamily="34" charset="0"/>
              <a:buChar char="•"/>
            </a:pPr>
            <a:endParaRPr lang="en-US" sz="1600" dirty="0">
              <a:solidFill>
                <a:prstClr val="black"/>
              </a:solidFill>
            </a:endParaRPr>
          </a:p>
          <a:p>
            <a:endParaRPr lang="en-US" u="sng" dirty="0">
              <a:solidFill>
                <a:prstClr val="black"/>
              </a:solidFill>
            </a:endParaRPr>
          </a:p>
          <a:p>
            <a:pPr marL="285750" indent="-285750">
              <a:buFont typeface="Arial" panose="020B0604020202020204" pitchFamily="34" charset="0"/>
              <a:buChar char="•"/>
            </a:pPr>
            <a:endParaRPr lang="en-US" u="sng" dirty="0">
              <a:solidFill>
                <a:prstClr val="black"/>
              </a:solidFill>
            </a:endParaRPr>
          </a:p>
          <a:p>
            <a:endParaRPr lang="en-US" dirty="0">
              <a:solidFill>
                <a:prstClr val="black"/>
              </a:solidFill>
            </a:endParaRPr>
          </a:p>
        </p:txBody>
      </p:sp>
      <p:sp>
        <p:nvSpPr>
          <p:cNvPr id="10" name="Title 4" descr="Increase Comprehensive Eye Exams" title="Objective V-4 ">
            <a:extLst>
              <a:ext uri="{FF2B5EF4-FFF2-40B4-BE49-F238E27FC236}">
                <a16:creationId xmlns:a16="http://schemas.microsoft.com/office/drawing/2014/main" id="{07587195-FD38-4E8F-9C4B-EC0259642594}"/>
              </a:ext>
            </a:extLst>
          </p:cNvPr>
          <p:cNvSpPr>
            <a:spLocks noGrp="1"/>
          </p:cNvSpPr>
          <p:nvPr>
            <p:ph type="title"/>
          </p:nvPr>
        </p:nvSpPr>
        <p:spPr>
          <a:xfrm>
            <a:off x="511913" y="247223"/>
            <a:ext cx="7511256" cy="797628"/>
          </a:xfrm>
        </p:spPr>
        <p:txBody>
          <a:bodyPr/>
          <a:lstStyle/>
          <a:p>
            <a:r>
              <a:rPr lang="en-US" b="1" dirty="0"/>
              <a:t>Objective V-4 </a:t>
            </a:r>
            <a:br>
              <a:rPr lang="en-US" b="1" dirty="0"/>
            </a:br>
            <a:r>
              <a:rPr lang="en-US" b="1" dirty="0"/>
              <a:t>Increase Comprehensive Eye Exams</a:t>
            </a:r>
            <a:r>
              <a:rPr lang="en-US" sz="1600" b="1" dirty="0"/>
              <a:t/>
            </a:r>
            <a:br>
              <a:rPr lang="en-US" sz="1600" b="1" dirty="0"/>
            </a:br>
            <a:endParaRPr lang="en-US" sz="1600" dirty="0"/>
          </a:p>
        </p:txBody>
      </p:sp>
      <p:pic>
        <p:nvPicPr>
          <p:cNvPr id="5" name="Picture 4" descr="black, gray, white ,and blue logo for the National Eye Health Education Program" title="NEHEP logo">
            <a:extLst>
              <a:ext uri="{FF2B5EF4-FFF2-40B4-BE49-F238E27FC236}">
                <a16:creationId xmlns:a16="http://schemas.microsoft.com/office/drawing/2014/main" id="{283485E7-D0DE-4D69-85BE-ACB7D45DFDF0}"/>
              </a:ext>
            </a:extLst>
          </p:cNvPr>
          <p:cNvPicPr>
            <a:picLocks noChangeAspect="1"/>
          </p:cNvPicPr>
          <p:nvPr/>
        </p:nvPicPr>
        <p:blipFill>
          <a:blip r:embed="rId4"/>
          <a:stretch>
            <a:fillRect/>
          </a:stretch>
        </p:blipFill>
        <p:spPr>
          <a:xfrm>
            <a:off x="7822125" y="1471951"/>
            <a:ext cx="973646" cy="985971"/>
          </a:xfrm>
          <a:prstGeom prst="rect">
            <a:avLst/>
          </a:prstGeom>
        </p:spPr>
      </p:pic>
      <p:pic>
        <p:nvPicPr>
          <p:cNvPr id="7" name="Picture 6" descr="A picture of a patient with diabetes recieving treatment" title="Diabetic eye disease">
            <a:extLst>
              <a:ext uri="{FF2B5EF4-FFF2-40B4-BE49-F238E27FC236}">
                <a16:creationId xmlns:a16="http://schemas.microsoft.com/office/drawing/2014/main" id="{331B0125-F4D2-47C2-B861-63B3D8F290E6}"/>
              </a:ext>
            </a:extLst>
          </p:cNvPr>
          <p:cNvPicPr>
            <a:picLocks noChangeAspect="1"/>
          </p:cNvPicPr>
          <p:nvPr/>
        </p:nvPicPr>
        <p:blipFill>
          <a:blip r:embed="rId5"/>
          <a:stretch>
            <a:fillRect/>
          </a:stretch>
        </p:blipFill>
        <p:spPr>
          <a:xfrm>
            <a:off x="511913" y="4956980"/>
            <a:ext cx="1490472" cy="992228"/>
          </a:xfrm>
          <a:prstGeom prst="rect">
            <a:avLst/>
          </a:prstGeom>
        </p:spPr>
      </p:pic>
      <p:pic>
        <p:nvPicPr>
          <p:cNvPr id="11" name="Picture 10" descr="Two African American women discussing glaucoma" title="Glaucoma">
            <a:extLst>
              <a:ext uri="{FF2B5EF4-FFF2-40B4-BE49-F238E27FC236}">
                <a16:creationId xmlns:a16="http://schemas.microsoft.com/office/drawing/2014/main" id="{BB5C7508-98EE-44F4-8FCD-3E5454313349}"/>
              </a:ext>
            </a:extLst>
          </p:cNvPr>
          <p:cNvPicPr>
            <a:picLocks noChangeAspect="1"/>
          </p:cNvPicPr>
          <p:nvPr/>
        </p:nvPicPr>
        <p:blipFill>
          <a:blip r:embed="rId6"/>
          <a:stretch>
            <a:fillRect/>
          </a:stretch>
        </p:blipFill>
        <p:spPr>
          <a:xfrm>
            <a:off x="2153013" y="4956980"/>
            <a:ext cx="1490472" cy="992228"/>
          </a:xfrm>
          <a:prstGeom prst="rect">
            <a:avLst/>
          </a:prstGeom>
        </p:spPr>
      </p:pic>
      <p:pic>
        <p:nvPicPr>
          <p:cNvPr id="13" name="Picture 12" descr="A screenshot of a cell phone being used to magnify printed text" title="Low Vision">
            <a:extLst>
              <a:ext uri="{FF2B5EF4-FFF2-40B4-BE49-F238E27FC236}">
                <a16:creationId xmlns:a16="http://schemas.microsoft.com/office/drawing/2014/main" id="{9979C5C6-F2B1-4A23-8B07-F73BE9A3821F}"/>
              </a:ext>
            </a:extLst>
          </p:cNvPr>
          <p:cNvPicPr>
            <a:picLocks noChangeAspect="1"/>
          </p:cNvPicPr>
          <p:nvPr/>
        </p:nvPicPr>
        <p:blipFill>
          <a:blip r:embed="rId7"/>
          <a:stretch>
            <a:fillRect/>
          </a:stretch>
        </p:blipFill>
        <p:spPr>
          <a:xfrm>
            <a:off x="3794113" y="4956980"/>
            <a:ext cx="1490472" cy="992228"/>
          </a:xfrm>
          <a:prstGeom prst="rect">
            <a:avLst/>
          </a:prstGeom>
        </p:spPr>
      </p:pic>
      <p:pic>
        <p:nvPicPr>
          <p:cNvPr id="15" name="Picture 14" descr="Group photo of intergenerational family" title="Ojo con su Vision!">
            <a:extLst>
              <a:ext uri="{FF2B5EF4-FFF2-40B4-BE49-F238E27FC236}">
                <a16:creationId xmlns:a16="http://schemas.microsoft.com/office/drawing/2014/main" id="{8C90D448-EB27-4FA5-801D-0DA339AF12D8}"/>
              </a:ext>
            </a:extLst>
          </p:cNvPr>
          <p:cNvPicPr>
            <a:picLocks noChangeAspect="1"/>
          </p:cNvPicPr>
          <p:nvPr/>
        </p:nvPicPr>
        <p:blipFill>
          <a:blip r:embed="rId8"/>
          <a:stretch>
            <a:fillRect/>
          </a:stretch>
        </p:blipFill>
        <p:spPr>
          <a:xfrm>
            <a:off x="5435213" y="4956980"/>
            <a:ext cx="1490472" cy="992228"/>
          </a:xfrm>
          <a:prstGeom prst="rect">
            <a:avLst/>
          </a:prstGeom>
        </p:spPr>
      </p:pic>
      <p:pic>
        <p:nvPicPr>
          <p:cNvPr id="18" name="Picture 17" descr="A group photo of older Americans at the beach" title="Vision and Aging">
            <a:extLst>
              <a:ext uri="{FF2B5EF4-FFF2-40B4-BE49-F238E27FC236}">
                <a16:creationId xmlns:a16="http://schemas.microsoft.com/office/drawing/2014/main" id="{26DAED2B-2FA1-46DC-8908-68459E7CDC50}"/>
              </a:ext>
            </a:extLst>
          </p:cNvPr>
          <p:cNvPicPr>
            <a:picLocks noChangeAspect="1"/>
          </p:cNvPicPr>
          <p:nvPr/>
        </p:nvPicPr>
        <p:blipFill>
          <a:blip r:embed="rId9"/>
          <a:stretch>
            <a:fillRect/>
          </a:stretch>
        </p:blipFill>
        <p:spPr>
          <a:xfrm>
            <a:off x="7076314" y="4956214"/>
            <a:ext cx="1491622" cy="992994"/>
          </a:xfrm>
          <a:prstGeom prst="rect">
            <a:avLst/>
          </a:prstGeom>
        </p:spPr>
      </p:pic>
      <p:sp>
        <p:nvSpPr>
          <p:cNvPr id="4" name="TextBox 3" descr="text box" title="Public Eye Health Education and Awareness">
            <a:extLst>
              <a:ext uri="{FF2B5EF4-FFF2-40B4-BE49-F238E27FC236}">
                <a16:creationId xmlns:a16="http://schemas.microsoft.com/office/drawing/2014/main" id="{9EDBEBD4-226B-4EA0-975F-489BCC2C046C}"/>
              </a:ext>
            </a:extLst>
          </p:cNvPr>
          <p:cNvSpPr txBox="1"/>
          <p:nvPr/>
        </p:nvSpPr>
        <p:spPr>
          <a:xfrm>
            <a:off x="623436" y="2609970"/>
            <a:ext cx="7511256"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rPr>
              <a:t>Educates </a:t>
            </a:r>
            <a:r>
              <a:rPr lang="en-US" u="sng" dirty="0">
                <a:solidFill>
                  <a:prstClr val="black"/>
                </a:solidFill>
              </a:rPr>
              <a:t>medical providers </a:t>
            </a:r>
            <a:r>
              <a:rPr lang="en-US" dirty="0">
                <a:solidFill>
                  <a:prstClr val="black"/>
                </a:solidFill>
              </a:rPr>
              <a:t>and </a:t>
            </a:r>
            <a:r>
              <a:rPr lang="en-US" u="sng" dirty="0">
                <a:solidFill>
                  <a:prstClr val="black"/>
                </a:solidFill>
              </a:rPr>
              <a:t>patients</a:t>
            </a:r>
            <a:r>
              <a:rPr lang="en-US" dirty="0">
                <a:solidFill>
                  <a:prstClr val="black"/>
                </a:solidFill>
              </a:rPr>
              <a:t> about </a:t>
            </a:r>
            <a:r>
              <a:rPr lang="en-US" b="1" dirty="0">
                <a:solidFill>
                  <a:prstClr val="black"/>
                </a:solidFill>
              </a:rPr>
              <a:t>science-based treatments and preventions </a:t>
            </a:r>
          </a:p>
          <a:p>
            <a:pPr marL="285750" indent="-285750">
              <a:buFont typeface="Arial" panose="020B0604020202020204" pitchFamily="34" charset="0"/>
              <a:buChar char="•"/>
            </a:pPr>
            <a:r>
              <a:rPr lang="en-US" dirty="0">
                <a:solidFill>
                  <a:prstClr val="black"/>
                </a:solidFill>
              </a:rPr>
              <a:t>Conducted through </a:t>
            </a:r>
            <a:r>
              <a:rPr lang="en-US" b="1" dirty="0">
                <a:solidFill>
                  <a:prstClr val="black"/>
                </a:solidFill>
              </a:rPr>
              <a:t>public-private partnerships</a:t>
            </a:r>
          </a:p>
          <a:p>
            <a:pPr marL="285750" indent="-285750">
              <a:buFont typeface="Arial" panose="020B0604020202020204" pitchFamily="34" charset="0"/>
              <a:buChar char="•"/>
            </a:pPr>
            <a:r>
              <a:rPr lang="en-US" b="1" dirty="0">
                <a:solidFill>
                  <a:prstClr val="black"/>
                </a:solidFill>
              </a:rPr>
              <a:t>Targets populations at increased risk </a:t>
            </a:r>
            <a:r>
              <a:rPr lang="en-US" dirty="0">
                <a:solidFill>
                  <a:prstClr val="black"/>
                </a:solidFill>
              </a:rPr>
              <a:t>for eye diseases (African Americans, Hispanics/Latinos, and older adults) </a:t>
            </a:r>
          </a:p>
          <a:p>
            <a:pPr marL="285750" indent="-285750">
              <a:buFont typeface="Arial" panose="020B0604020202020204" pitchFamily="34" charset="0"/>
              <a:buChar char="•"/>
            </a:pPr>
            <a:r>
              <a:rPr lang="en-US" dirty="0">
                <a:solidFill>
                  <a:prstClr val="black"/>
                </a:solidFill>
              </a:rPr>
              <a:t>Focuses on increasing clinical care for </a:t>
            </a:r>
            <a:r>
              <a:rPr lang="en-US" b="1" dirty="0">
                <a:solidFill>
                  <a:prstClr val="black"/>
                </a:solidFill>
              </a:rPr>
              <a:t>diabetic eye disease </a:t>
            </a:r>
            <a:r>
              <a:rPr lang="en-US" dirty="0">
                <a:solidFill>
                  <a:prstClr val="black"/>
                </a:solidFill>
              </a:rPr>
              <a:t>and </a:t>
            </a:r>
            <a:r>
              <a:rPr lang="en-US" b="1" dirty="0">
                <a:solidFill>
                  <a:prstClr val="black"/>
                </a:solidFill>
              </a:rPr>
              <a:t>glaucoma</a:t>
            </a:r>
          </a:p>
          <a:p>
            <a:pPr marL="285750" indent="-285750">
              <a:buFont typeface="Arial" panose="020B0604020202020204" pitchFamily="34" charset="0"/>
              <a:buChar char="•"/>
            </a:pPr>
            <a:r>
              <a:rPr lang="en-US" dirty="0">
                <a:solidFill>
                  <a:prstClr val="black"/>
                </a:solidFill>
              </a:rPr>
              <a:t>Encourages </a:t>
            </a:r>
            <a:r>
              <a:rPr lang="en-US" b="1" dirty="0">
                <a:solidFill>
                  <a:prstClr val="black"/>
                </a:solidFill>
              </a:rPr>
              <a:t>vision rehabilitation </a:t>
            </a:r>
            <a:r>
              <a:rPr lang="en-US" dirty="0">
                <a:solidFill>
                  <a:prstClr val="black"/>
                </a:solidFill>
              </a:rPr>
              <a:t>for low vision patients</a:t>
            </a:r>
          </a:p>
          <a:p>
            <a:endParaRPr lang="en-US" dirty="0">
              <a:solidFill>
                <a:prstClr val="black"/>
              </a:solidFill>
              <a:hlinkClick r:id="rId10"/>
            </a:endParaRPr>
          </a:p>
          <a:p>
            <a:endParaRPr lang="en-US" dirty="0">
              <a:solidFill>
                <a:prstClr val="black"/>
              </a:solidFill>
              <a:hlinkClick r:id="rId10"/>
            </a:endParaRPr>
          </a:p>
          <a:p>
            <a:endParaRPr lang="en-US" u="sng"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828322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5</a:t>
            </a:fld>
            <a:endParaRPr lang="en-US" dirty="0">
              <a:solidFill>
                <a:prstClr val="black"/>
              </a:solidFill>
            </a:endParaRPr>
          </a:p>
        </p:txBody>
      </p:sp>
      <p:sp>
        <p:nvSpPr>
          <p:cNvPr id="4" name="Text Placeholder 3"/>
          <p:cNvSpPr>
            <a:spLocks noGrp="1"/>
          </p:cNvSpPr>
          <p:nvPr>
            <p:ph type="body" sz="quarter" idx="20"/>
          </p:nvPr>
        </p:nvSpPr>
        <p:spPr/>
        <p:txBody>
          <a:bodyPr/>
          <a:lstStyle/>
          <a:p>
            <a:endParaRPr lang="en-US" dirty="0"/>
          </a:p>
        </p:txBody>
      </p:sp>
      <p:sp>
        <p:nvSpPr>
          <p:cNvPr id="5" name="Title 4"/>
          <p:cNvSpPr>
            <a:spLocks noGrp="1"/>
          </p:cNvSpPr>
          <p:nvPr>
            <p:ph type="title"/>
          </p:nvPr>
        </p:nvSpPr>
        <p:spPr/>
        <p:txBody>
          <a:bodyPr/>
          <a:lstStyle/>
          <a:p>
            <a:r>
              <a:rPr lang="en-US" b="1" dirty="0"/>
              <a:t>Evolution of Healthy People </a:t>
            </a:r>
          </a:p>
        </p:txBody>
      </p:sp>
      <p:pic>
        <p:nvPicPr>
          <p:cNvPr id="6" name="Picture 68" descr="Table that show the growth of HP2020 over the decades. The overarching goals have increased, in addtion to the number of topic areas, and the the number of objectiv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22" y="1100269"/>
            <a:ext cx="8612578" cy="617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342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50</a:t>
            </a:fld>
            <a:endParaRPr lang="en-US" dirty="0">
              <a:solidFill>
                <a:prstClr val="black"/>
              </a:solidFill>
            </a:endParaRPr>
          </a:p>
        </p:txBody>
      </p:sp>
      <p:pic>
        <p:nvPicPr>
          <p:cNvPr id="9" name="Picture Placeholder 10" descr="NIH-National Eye Institute logo in gray with blue accent" title="NIH-NEI logo">
            <a:extLst>
              <a:ext uri="{FF2B5EF4-FFF2-40B4-BE49-F238E27FC236}">
                <a16:creationId xmlns:a16="http://schemas.microsoft.com/office/drawing/2014/main" id="{EDAC46F4-021D-49E1-91F5-3044FE7EEAEC}"/>
              </a:ext>
            </a:extLst>
          </p:cNvPr>
          <p:cNvPicPr>
            <a:picLocks noChangeAspect="1"/>
          </p:cNvPicPr>
          <p:nvPr/>
        </p:nvPicPr>
        <p:blipFill>
          <a:blip r:embed="rId3"/>
          <a:stretch>
            <a:fillRect/>
          </a:stretch>
        </p:blipFill>
        <p:spPr>
          <a:xfrm>
            <a:off x="5227868" y="6236720"/>
            <a:ext cx="2019300" cy="467859"/>
          </a:xfrm>
          <a:prstGeom prst="rect">
            <a:avLst/>
          </a:prstGeom>
        </p:spPr>
      </p:pic>
      <p:sp>
        <p:nvSpPr>
          <p:cNvPr id="3" name="TextBox 2" descr="text box" title="Achieving Healthy People Objectives through ">
            <a:extLst>
              <a:ext uri="{FF2B5EF4-FFF2-40B4-BE49-F238E27FC236}">
                <a16:creationId xmlns:a16="http://schemas.microsoft.com/office/drawing/2014/main" id="{94013531-950F-4226-AD89-E90FD6E5C373}"/>
              </a:ext>
            </a:extLst>
          </p:cNvPr>
          <p:cNvSpPr txBox="1"/>
          <p:nvPr/>
        </p:nvSpPr>
        <p:spPr>
          <a:xfrm>
            <a:off x="243557" y="1174683"/>
            <a:ext cx="8900443" cy="5447645"/>
          </a:xfrm>
          <a:prstGeom prst="rect">
            <a:avLst/>
          </a:prstGeom>
          <a:noFill/>
        </p:spPr>
        <p:txBody>
          <a:bodyPr wrap="square" rtlCol="0">
            <a:spAutoFit/>
          </a:bodyPr>
          <a:lstStyle/>
          <a:p>
            <a:pPr algn="ctr"/>
            <a:r>
              <a:rPr lang="en-US" sz="2800" b="1" dirty="0">
                <a:solidFill>
                  <a:prstClr val="black"/>
                </a:solidFill>
              </a:rPr>
              <a:t>Achieving Healthy People Objectives through </a:t>
            </a:r>
            <a:br>
              <a:rPr lang="en-US" sz="2800" b="1" dirty="0">
                <a:solidFill>
                  <a:prstClr val="black"/>
                </a:solidFill>
              </a:rPr>
            </a:br>
            <a:r>
              <a:rPr lang="en-US" sz="2800" b="1" i="1" dirty="0">
                <a:solidFill>
                  <a:prstClr val="black"/>
                </a:solidFill>
              </a:rPr>
              <a:t>Healthy Vision Month</a:t>
            </a:r>
          </a:p>
          <a:p>
            <a:endParaRPr lang="en-US" dirty="0">
              <a:solidFill>
                <a:prstClr val="black"/>
              </a:solidFill>
            </a:endParaRPr>
          </a:p>
          <a:p>
            <a:r>
              <a:rPr lang="en-US" sz="2000" dirty="0">
                <a:solidFill>
                  <a:prstClr val="black"/>
                </a:solidFill>
              </a:rPr>
              <a:t>NEI established May as </a:t>
            </a:r>
            <a:r>
              <a:rPr lang="en-US" sz="2000" i="1" dirty="0">
                <a:solidFill>
                  <a:prstClr val="black"/>
                </a:solidFill>
              </a:rPr>
              <a:t>Healthy Vision Month </a:t>
            </a:r>
            <a:r>
              <a:rPr lang="en-US" sz="2000" dirty="0">
                <a:solidFill>
                  <a:prstClr val="black"/>
                </a:solidFill>
              </a:rPr>
              <a:t>to promote </a:t>
            </a:r>
            <a:r>
              <a:rPr lang="en-US" sz="2000" b="1" dirty="0">
                <a:solidFill>
                  <a:prstClr val="black"/>
                </a:solidFill>
              </a:rPr>
              <a:t>eye health as a priority</a:t>
            </a:r>
            <a:r>
              <a:rPr lang="en-US" sz="2000" dirty="0">
                <a:solidFill>
                  <a:prstClr val="black"/>
                </a:solidFill>
              </a:rPr>
              <a:t> </a:t>
            </a:r>
          </a:p>
          <a:p>
            <a:endParaRPr lang="en-US" dirty="0">
              <a:solidFill>
                <a:prstClr val="black"/>
              </a:solidFill>
            </a:endParaRPr>
          </a:p>
          <a:p>
            <a:r>
              <a:rPr lang="en-US" sz="2000" dirty="0">
                <a:solidFill>
                  <a:prstClr val="black"/>
                </a:solidFill>
              </a:rPr>
              <a:t>Messages for social media, campaigns, and TV ads:</a:t>
            </a:r>
          </a:p>
          <a:p>
            <a:pPr marL="800100" lvl="1" indent="-342900">
              <a:buFont typeface="+mj-lt"/>
              <a:buAutoNum type="arabicPeriod"/>
            </a:pPr>
            <a:r>
              <a:rPr lang="en-US" sz="2000" dirty="0">
                <a:solidFill>
                  <a:prstClr val="black"/>
                </a:solidFill>
                <a:cs typeface="Narkisim" panose="020E0502050101010101" pitchFamily="34" charset="-79"/>
              </a:rPr>
              <a:t>Get a comprehensive dilated eye exam</a:t>
            </a:r>
          </a:p>
          <a:p>
            <a:pPr marL="800100" lvl="1" indent="-342900">
              <a:buFont typeface="+mj-lt"/>
              <a:buAutoNum type="arabicPeriod"/>
            </a:pPr>
            <a:r>
              <a:rPr lang="en-US" sz="2000" dirty="0">
                <a:solidFill>
                  <a:prstClr val="black"/>
                </a:solidFill>
                <a:cs typeface="Narkisim" panose="020E0502050101010101" pitchFamily="34" charset="-79"/>
              </a:rPr>
              <a:t>Live a healthy lifestyle, including </a:t>
            </a:r>
          </a:p>
          <a:p>
            <a:pPr marL="1257300" lvl="2" indent="-342900">
              <a:buFont typeface="Wingdings" panose="05000000000000000000" pitchFamily="2" charset="2"/>
              <a:buChar char="ü"/>
            </a:pPr>
            <a:r>
              <a:rPr lang="en-US" sz="2000" dirty="0">
                <a:solidFill>
                  <a:prstClr val="black"/>
                </a:solidFill>
                <a:cs typeface="Narkisim" panose="020E0502050101010101" pitchFamily="34" charset="-79"/>
              </a:rPr>
              <a:t>Healthy foods </a:t>
            </a:r>
          </a:p>
          <a:p>
            <a:pPr marL="1257300" lvl="2" indent="-342900">
              <a:buFont typeface="Wingdings" panose="05000000000000000000" pitchFamily="2" charset="2"/>
              <a:buChar char="ü"/>
            </a:pPr>
            <a:r>
              <a:rPr lang="en-US" sz="2000" dirty="0">
                <a:solidFill>
                  <a:prstClr val="black"/>
                </a:solidFill>
                <a:cs typeface="Narkisim" panose="020E0502050101010101" pitchFamily="34" charset="-79"/>
              </a:rPr>
              <a:t>Healthy weight </a:t>
            </a:r>
          </a:p>
          <a:p>
            <a:pPr marL="1257300" lvl="2" indent="-342900">
              <a:buFont typeface="Wingdings" panose="05000000000000000000" pitchFamily="2" charset="2"/>
              <a:buChar char="ü"/>
            </a:pPr>
            <a:r>
              <a:rPr lang="en-US" sz="2000" dirty="0">
                <a:solidFill>
                  <a:prstClr val="black"/>
                </a:solidFill>
                <a:cs typeface="Narkisim" panose="020E0502050101010101" pitchFamily="34" charset="-79"/>
              </a:rPr>
              <a:t>Managing chronic conditions </a:t>
            </a:r>
          </a:p>
          <a:p>
            <a:pPr marL="1257300" lvl="2" indent="-342900">
              <a:buFont typeface="Wingdings" panose="05000000000000000000" pitchFamily="2" charset="2"/>
              <a:buChar char="ü"/>
            </a:pPr>
            <a:r>
              <a:rPr lang="en-US" sz="2000" dirty="0">
                <a:solidFill>
                  <a:prstClr val="black"/>
                </a:solidFill>
                <a:cs typeface="Narkisim" panose="020E0502050101010101" pitchFamily="34" charset="-79"/>
              </a:rPr>
              <a:t>Not smoking</a:t>
            </a:r>
          </a:p>
          <a:p>
            <a:pPr marL="800100" lvl="1" indent="-342900">
              <a:buFont typeface="+mj-lt"/>
              <a:buAutoNum type="arabicPeriod"/>
            </a:pPr>
            <a:r>
              <a:rPr lang="en-US" sz="2000" dirty="0">
                <a:solidFill>
                  <a:prstClr val="black"/>
                </a:solidFill>
                <a:cs typeface="Narkisim" panose="020E0502050101010101" pitchFamily="34" charset="-79"/>
              </a:rPr>
              <a:t>Know your family history</a:t>
            </a:r>
          </a:p>
          <a:p>
            <a:pPr marL="800100" lvl="1" indent="-342900">
              <a:buFont typeface="+mj-lt"/>
              <a:buAutoNum type="arabicPeriod"/>
            </a:pPr>
            <a:r>
              <a:rPr lang="en-US" sz="2000" dirty="0">
                <a:solidFill>
                  <a:prstClr val="black"/>
                </a:solidFill>
                <a:cs typeface="Narkisim" panose="020E0502050101010101" pitchFamily="34" charset="-79"/>
              </a:rPr>
              <a:t>Use protective eyewear</a:t>
            </a:r>
          </a:p>
          <a:p>
            <a:pPr marL="800100" lvl="1" indent="-342900">
              <a:buFont typeface="+mj-lt"/>
              <a:buAutoNum type="arabicPeriod"/>
            </a:pPr>
            <a:r>
              <a:rPr lang="en-US" sz="2000" dirty="0">
                <a:solidFill>
                  <a:prstClr val="black"/>
                </a:solidFill>
                <a:cs typeface="Narkisim" panose="020E0502050101010101" pitchFamily="34" charset="-79"/>
              </a:rPr>
              <a:t>Wear sunglasses</a:t>
            </a:r>
          </a:p>
          <a:p>
            <a:r>
              <a:rPr lang="en-US" dirty="0">
                <a:solidFill>
                  <a:prstClr val="black"/>
                </a:solidFill>
              </a:rPr>
              <a:t> </a:t>
            </a:r>
          </a:p>
          <a:p>
            <a:r>
              <a:rPr lang="en-US" dirty="0">
                <a:solidFill>
                  <a:prstClr val="black"/>
                </a:solidFill>
              </a:rPr>
              <a:t> </a:t>
            </a:r>
          </a:p>
        </p:txBody>
      </p:sp>
      <p:sp>
        <p:nvSpPr>
          <p:cNvPr id="8" name="Title 4" descr="Use Protective Eyewear" title="Objective V-6">
            <a:extLst>
              <a:ext uri="{FF2B5EF4-FFF2-40B4-BE49-F238E27FC236}">
                <a16:creationId xmlns:a16="http://schemas.microsoft.com/office/drawing/2014/main" id="{F1EA29C7-1263-42C5-866D-3A442F37A4F7}"/>
              </a:ext>
            </a:extLst>
          </p:cNvPr>
          <p:cNvSpPr>
            <a:spLocks noGrp="1"/>
          </p:cNvSpPr>
          <p:nvPr>
            <p:ph type="title"/>
          </p:nvPr>
        </p:nvSpPr>
        <p:spPr>
          <a:xfrm>
            <a:off x="749510" y="131762"/>
            <a:ext cx="6718089" cy="797628"/>
          </a:xfrm>
        </p:spPr>
        <p:txBody>
          <a:bodyPr/>
          <a:lstStyle/>
          <a:p>
            <a:r>
              <a:rPr lang="en-US" b="1" dirty="0"/>
              <a:t>Objective V-6 </a:t>
            </a:r>
            <a:br>
              <a:rPr lang="en-US" b="1" dirty="0"/>
            </a:br>
            <a:r>
              <a:rPr lang="en-US" b="1" dirty="0"/>
              <a:t>Use Protective Eyewear</a:t>
            </a:r>
            <a:endParaRPr lang="en-US" sz="1800" dirty="0"/>
          </a:p>
        </p:txBody>
      </p:sp>
      <p:pic>
        <p:nvPicPr>
          <p:cNvPr id="10" name="Picture 9" descr="Health Vision Month Inforcard: How do you protect your vision? Shows grandmother and granddaughter wearing sunglasses and taking a selfie" title="HVM Infocard">
            <a:extLst>
              <a:ext uri="{FF2B5EF4-FFF2-40B4-BE49-F238E27FC236}">
                <a16:creationId xmlns:a16="http://schemas.microsoft.com/office/drawing/2014/main" id="{5B0100CF-C43A-4839-912F-BF1255DFADC7}"/>
              </a:ext>
            </a:extLst>
          </p:cNvPr>
          <p:cNvPicPr>
            <a:picLocks noChangeAspect="1"/>
          </p:cNvPicPr>
          <p:nvPr/>
        </p:nvPicPr>
        <p:blipFill>
          <a:blip r:embed="rId4"/>
          <a:stretch>
            <a:fillRect/>
          </a:stretch>
        </p:blipFill>
        <p:spPr>
          <a:xfrm>
            <a:off x="5816614" y="2897374"/>
            <a:ext cx="3083829" cy="3083829"/>
          </a:xfrm>
          <a:prstGeom prst="rect">
            <a:avLst/>
          </a:prstGeom>
        </p:spPr>
      </p:pic>
    </p:spTree>
    <p:extLst>
      <p:ext uri="{BB962C8B-B14F-4D97-AF65-F5344CB8AC3E}">
        <p14:creationId xmlns:p14="http://schemas.microsoft.com/office/powerpoint/2010/main" val="3608599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ETDRS eye chart for testing visual acuity" title="ETDRS chart">
            <a:extLst>
              <a:ext uri="{FF2B5EF4-FFF2-40B4-BE49-F238E27FC236}">
                <a16:creationId xmlns:a16="http://schemas.microsoft.com/office/drawing/2014/main" id="{25E1300E-4D41-4427-9E2C-A8E6A45D7564}"/>
              </a:ext>
            </a:extLst>
          </p:cNvPr>
          <p:cNvPicPr>
            <a:picLocks noChangeAspect="1"/>
          </p:cNvPicPr>
          <p:nvPr/>
        </p:nvPicPr>
        <p:blipFill>
          <a:blip r:embed="rId3"/>
          <a:stretch>
            <a:fillRect/>
          </a:stretch>
        </p:blipFill>
        <p:spPr>
          <a:xfrm>
            <a:off x="548178" y="1264032"/>
            <a:ext cx="1458533" cy="1557612"/>
          </a:xfrm>
          <a:prstGeom prst="rect">
            <a:avLst/>
          </a:prstGeom>
        </p:spPr>
      </p:pic>
      <p:sp>
        <p:nvSpPr>
          <p:cNvPr id="2" name="Slide Number Placeholder 1"/>
          <p:cNvSpPr>
            <a:spLocks noGrp="1"/>
          </p:cNvSpPr>
          <p:nvPr>
            <p:ph type="sldNum" sz="quarter" idx="18"/>
          </p:nvPr>
        </p:nvSpPr>
        <p:spPr/>
        <p:txBody>
          <a:bodyPr/>
          <a:lstStyle/>
          <a:p>
            <a:pPr defTabSz="914400">
              <a:defRPr/>
            </a:pPr>
            <a:fld id="{7391EDBC-5481-E248-9D04-B6CCC7FAB9E3}" type="slidenum">
              <a:rPr lang="en-US" smtClean="0">
                <a:solidFill>
                  <a:prstClr val="black"/>
                </a:solidFill>
              </a:rPr>
              <a:pPr defTabSz="914400">
                <a:defRPr/>
              </a:pPr>
              <a:t>51</a:t>
            </a:fld>
            <a:endParaRPr lang="en-US" dirty="0">
              <a:solidFill>
                <a:prstClr val="black"/>
              </a:solidFill>
            </a:endParaRPr>
          </a:p>
        </p:txBody>
      </p:sp>
      <p:pic>
        <p:nvPicPr>
          <p:cNvPr id="9" name="Picture Placeholder 10" descr="NIH-National Eye Institute logo in gray with blue accent" title="NIH-NEI">
            <a:extLst>
              <a:ext uri="{FF2B5EF4-FFF2-40B4-BE49-F238E27FC236}">
                <a16:creationId xmlns:a16="http://schemas.microsoft.com/office/drawing/2014/main" id="{EDAC46F4-021D-49E1-91F5-3044FE7EEAEC}"/>
              </a:ext>
            </a:extLst>
          </p:cNvPr>
          <p:cNvPicPr>
            <a:picLocks noChangeAspect="1"/>
          </p:cNvPicPr>
          <p:nvPr/>
        </p:nvPicPr>
        <p:blipFill>
          <a:blip r:embed="rId4"/>
          <a:stretch>
            <a:fillRect/>
          </a:stretch>
        </p:blipFill>
        <p:spPr>
          <a:xfrm>
            <a:off x="5227868" y="6236720"/>
            <a:ext cx="2019300" cy="467859"/>
          </a:xfrm>
          <a:prstGeom prst="rect">
            <a:avLst/>
          </a:prstGeom>
        </p:spPr>
      </p:pic>
      <p:sp>
        <p:nvSpPr>
          <p:cNvPr id="3" name="TextBox 2" descr="text box" title="NEI Contact information">
            <a:extLst>
              <a:ext uri="{FF2B5EF4-FFF2-40B4-BE49-F238E27FC236}">
                <a16:creationId xmlns:a16="http://schemas.microsoft.com/office/drawing/2014/main" id="{94013531-950F-4226-AD89-E90FD6E5C373}"/>
              </a:ext>
            </a:extLst>
          </p:cNvPr>
          <p:cNvSpPr txBox="1"/>
          <p:nvPr/>
        </p:nvSpPr>
        <p:spPr>
          <a:xfrm>
            <a:off x="897910" y="2821644"/>
            <a:ext cx="7577628" cy="2862322"/>
          </a:xfrm>
          <a:prstGeom prst="rect">
            <a:avLst/>
          </a:prstGeom>
          <a:noFill/>
        </p:spPr>
        <p:txBody>
          <a:bodyPr wrap="square" rtlCol="0">
            <a:spAutoFit/>
          </a:bodyPr>
          <a:lstStyle/>
          <a:p>
            <a:pPr algn="ctr"/>
            <a:endParaRPr lang="en-US" dirty="0">
              <a:solidFill>
                <a:prstClr val="black"/>
              </a:solidFill>
            </a:endParaRPr>
          </a:p>
          <a:p>
            <a:pPr algn="ctr"/>
            <a:r>
              <a:rPr lang="en-US" b="1" dirty="0">
                <a:solidFill>
                  <a:prstClr val="black"/>
                </a:solidFill>
              </a:rPr>
              <a:t>National Eye Health Education Program </a:t>
            </a:r>
            <a:r>
              <a:rPr lang="en-US" dirty="0">
                <a:solidFill>
                  <a:prstClr val="black"/>
                </a:solidFill>
                <a:hlinkClick r:id="rId5"/>
              </a:rPr>
              <a:t>nei.nih.gov/</a:t>
            </a:r>
            <a:r>
              <a:rPr lang="en-US" dirty="0" err="1">
                <a:solidFill>
                  <a:prstClr val="black"/>
                </a:solidFill>
                <a:hlinkClick r:id="rId5"/>
              </a:rPr>
              <a:t>nehep</a:t>
            </a:r>
            <a:r>
              <a:rPr lang="en-US" dirty="0">
                <a:solidFill>
                  <a:prstClr val="black"/>
                </a:solidFill>
              </a:rPr>
              <a:t> </a:t>
            </a:r>
          </a:p>
          <a:p>
            <a:pPr algn="ctr"/>
            <a:r>
              <a:rPr lang="en-US" b="1" dirty="0">
                <a:solidFill>
                  <a:prstClr val="black"/>
                </a:solidFill>
              </a:rPr>
              <a:t>Facebook: </a:t>
            </a:r>
            <a:r>
              <a:rPr lang="en-US" dirty="0">
                <a:solidFill>
                  <a:prstClr val="black"/>
                </a:solidFill>
                <a:hlinkClick r:id="rId6"/>
              </a:rPr>
              <a:t>www.facebook.com/NationalEyeHealthEducationProgram</a:t>
            </a:r>
            <a:r>
              <a:rPr lang="en-US" dirty="0">
                <a:solidFill>
                  <a:prstClr val="black"/>
                </a:solidFill>
              </a:rPr>
              <a:t> </a:t>
            </a:r>
          </a:p>
          <a:p>
            <a:pPr algn="ctr"/>
            <a:r>
              <a:rPr lang="en-US" b="1" dirty="0">
                <a:solidFill>
                  <a:prstClr val="black"/>
                </a:solidFill>
              </a:rPr>
              <a:t>NEI Social Media:</a:t>
            </a:r>
            <a:r>
              <a:rPr lang="en-US" dirty="0">
                <a:solidFill>
                  <a:prstClr val="black"/>
                </a:solidFill>
              </a:rPr>
              <a:t> </a:t>
            </a:r>
            <a:r>
              <a:rPr lang="en-US" dirty="0">
                <a:solidFill>
                  <a:prstClr val="black"/>
                </a:solidFill>
                <a:hlinkClick r:id="rId7"/>
              </a:rPr>
              <a:t>nei.nih.gov/tools/stay_connected</a:t>
            </a:r>
            <a:r>
              <a:rPr lang="en-US" dirty="0">
                <a:solidFill>
                  <a:prstClr val="black"/>
                </a:solidFill>
              </a:rPr>
              <a:t>  </a:t>
            </a:r>
          </a:p>
          <a:p>
            <a:pPr algn="ctr"/>
            <a:endParaRPr lang="en-US" dirty="0">
              <a:solidFill>
                <a:prstClr val="black"/>
              </a:solidFill>
            </a:endParaRPr>
          </a:p>
          <a:p>
            <a:pPr algn="ctr"/>
            <a:endParaRPr lang="en-US" dirty="0">
              <a:solidFill>
                <a:prstClr val="black"/>
              </a:solidFill>
            </a:endParaRPr>
          </a:p>
          <a:p>
            <a:pPr algn="ctr"/>
            <a:r>
              <a:rPr lang="en-US" b="1" dirty="0">
                <a:solidFill>
                  <a:prstClr val="black"/>
                </a:solidFill>
              </a:rPr>
              <a:t>Phone:</a:t>
            </a:r>
            <a:r>
              <a:rPr lang="en-US" dirty="0">
                <a:solidFill>
                  <a:prstClr val="black"/>
                </a:solidFill>
              </a:rPr>
              <a:t> (301) 496-5248—English and Spanish</a:t>
            </a:r>
          </a:p>
          <a:p>
            <a:pPr algn="ctr"/>
            <a:r>
              <a:rPr lang="en-US" b="1" dirty="0">
                <a:solidFill>
                  <a:prstClr val="black"/>
                </a:solidFill>
              </a:rPr>
              <a:t>Email: </a:t>
            </a:r>
            <a:r>
              <a:rPr lang="en-US" dirty="0">
                <a:solidFill>
                  <a:prstClr val="black"/>
                </a:solidFill>
                <a:hlinkClick r:id="rId8"/>
              </a:rPr>
              <a:t>2020@nei.nih.gov</a:t>
            </a:r>
            <a:endParaRPr lang="en-US" dirty="0">
              <a:solidFill>
                <a:prstClr val="black"/>
              </a:solidFill>
            </a:endParaRPr>
          </a:p>
          <a:p>
            <a:pPr algn="ctr"/>
            <a:r>
              <a:rPr lang="en-US" b="1" dirty="0">
                <a:solidFill>
                  <a:prstClr val="black"/>
                </a:solidFill>
              </a:rPr>
              <a:t>Web: </a:t>
            </a:r>
            <a:r>
              <a:rPr lang="en-US" dirty="0">
                <a:solidFill>
                  <a:prstClr val="black"/>
                </a:solidFill>
                <a:hlinkClick r:id="rId9"/>
              </a:rPr>
              <a:t>www.nei.nih.gov</a:t>
            </a:r>
            <a:r>
              <a:rPr lang="en-US" dirty="0">
                <a:solidFill>
                  <a:prstClr val="black"/>
                </a:solidFill>
              </a:rPr>
              <a:t> </a:t>
            </a:r>
          </a:p>
          <a:p>
            <a:pPr algn="ctr"/>
            <a:endParaRPr lang="en-US" dirty="0">
              <a:solidFill>
                <a:prstClr val="black"/>
              </a:solidFill>
            </a:endParaRPr>
          </a:p>
        </p:txBody>
      </p:sp>
      <p:sp>
        <p:nvSpPr>
          <p:cNvPr id="8" name="Title 4" descr="Stay Connected to NEI" title="Stay Connected to NEI">
            <a:extLst>
              <a:ext uri="{FF2B5EF4-FFF2-40B4-BE49-F238E27FC236}">
                <a16:creationId xmlns:a16="http://schemas.microsoft.com/office/drawing/2014/main" id="{F1EA29C7-1263-42C5-866D-3A442F37A4F7}"/>
              </a:ext>
            </a:extLst>
          </p:cNvPr>
          <p:cNvSpPr>
            <a:spLocks noGrp="1"/>
          </p:cNvSpPr>
          <p:nvPr>
            <p:ph type="title"/>
          </p:nvPr>
        </p:nvSpPr>
        <p:spPr>
          <a:xfrm>
            <a:off x="574798" y="169435"/>
            <a:ext cx="6672370" cy="797628"/>
          </a:xfrm>
        </p:spPr>
        <p:txBody>
          <a:bodyPr/>
          <a:lstStyle/>
          <a:p>
            <a:r>
              <a:rPr lang="en-US" sz="4000" b="1" dirty="0"/>
              <a:t>Stay Connected to NEI</a:t>
            </a:r>
            <a:endParaRPr lang="en-US" sz="4000" dirty="0"/>
          </a:p>
        </p:txBody>
      </p:sp>
      <p:pic>
        <p:nvPicPr>
          <p:cNvPr id="5" name="Picture 4" descr="Female scientist viewing petri dishes" title="Scientist">
            <a:extLst>
              <a:ext uri="{FF2B5EF4-FFF2-40B4-BE49-F238E27FC236}">
                <a16:creationId xmlns:a16="http://schemas.microsoft.com/office/drawing/2014/main" id="{27980A7C-75FE-4A88-85B1-3CC8AC5B51B8}"/>
              </a:ext>
            </a:extLst>
          </p:cNvPr>
          <p:cNvPicPr preferRelativeResize="0">
            <a:picLocks/>
          </p:cNvPicPr>
          <p:nvPr/>
        </p:nvPicPr>
        <p:blipFill>
          <a:blip r:embed="rId10"/>
          <a:stretch>
            <a:fillRect/>
          </a:stretch>
        </p:blipFill>
        <p:spPr>
          <a:xfrm>
            <a:off x="4379831" y="1264032"/>
            <a:ext cx="1737360" cy="1371600"/>
          </a:xfrm>
          <a:prstGeom prst="rect">
            <a:avLst/>
          </a:prstGeom>
        </p:spPr>
      </p:pic>
      <p:pic>
        <p:nvPicPr>
          <p:cNvPr id="11" name="Picture 10" descr="group of people wearing sunglasses taking a selfie" title="People wearing sunglasses">
            <a:extLst>
              <a:ext uri="{FF2B5EF4-FFF2-40B4-BE49-F238E27FC236}">
                <a16:creationId xmlns:a16="http://schemas.microsoft.com/office/drawing/2014/main" id="{EE4D85C1-CC44-4AC6-93FB-BB4D2C6BCDBF}"/>
              </a:ext>
            </a:extLst>
          </p:cNvPr>
          <p:cNvPicPr preferRelativeResize="0">
            <a:picLocks/>
          </p:cNvPicPr>
          <p:nvPr/>
        </p:nvPicPr>
        <p:blipFill>
          <a:blip r:embed="rId11"/>
          <a:stretch>
            <a:fillRect/>
          </a:stretch>
        </p:blipFill>
        <p:spPr>
          <a:xfrm>
            <a:off x="2324591" y="1264032"/>
            <a:ext cx="1737360" cy="1371600"/>
          </a:xfrm>
          <a:prstGeom prst="rect">
            <a:avLst/>
          </a:prstGeom>
        </p:spPr>
      </p:pic>
      <p:pic>
        <p:nvPicPr>
          <p:cNvPr id="15" name="Picture 14" descr="A person sitting in front of a retinal camera being examined by a technician&#10;&#10;" title="Eye Exam">
            <a:extLst>
              <a:ext uri="{FF2B5EF4-FFF2-40B4-BE49-F238E27FC236}">
                <a16:creationId xmlns:a16="http://schemas.microsoft.com/office/drawing/2014/main" id="{BA46C750-E51F-4D80-80CA-99DB3A4603C8}"/>
              </a:ext>
            </a:extLst>
          </p:cNvPr>
          <p:cNvPicPr>
            <a:picLocks noChangeAspect="1"/>
          </p:cNvPicPr>
          <p:nvPr/>
        </p:nvPicPr>
        <p:blipFill>
          <a:blip r:embed="rId12"/>
          <a:stretch>
            <a:fillRect/>
          </a:stretch>
        </p:blipFill>
        <p:spPr>
          <a:xfrm>
            <a:off x="6435070" y="1264032"/>
            <a:ext cx="1931690" cy="1371600"/>
          </a:xfrm>
          <a:prstGeom prst="rect">
            <a:avLst/>
          </a:prstGeom>
        </p:spPr>
      </p:pic>
    </p:spTree>
    <p:extLst>
      <p:ext uri="{BB962C8B-B14F-4D97-AF65-F5344CB8AC3E}">
        <p14:creationId xmlns:p14="http://schemas.microsoft.com/office/powerpoint/2010/main" val="1830099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of buildings in Arizona"/>
          <p:cNvPicPr>
            <a:picLocks noChangeAspect="1"/>
          </p:cNvPicPr>
          <p:nvPr/>
        </p:nvPicPr>
        <p:blipFill rotWithShape="1">
          <a:blip r:embed="rId3">
            <a:extLst>
              <a:ext uri="{28A0092B-C50C-407E-A947-70E740481C1C}">
                <a14:useLocalDpi xmlns:a14="http://schemas.microsoft.com/office/drawing/2010/main" val="0"/>
              </a:ext>
            </a:extLst>
          </a:blip>
          <a:srcRect l="12139" t="14652" r="5202"/>
          <a:stretch/>
        </p:blipFill>
        <p:spPr>
          <a:xfrm>
            <a:off x="1" y="1987826"/>
            <a:ext cx="9144000" cy="2171195"/>
          </a:xfrm>
          <a:prstGeom prst="rect">
            <a:avLst/>
          </a:prstGeom>
        </p:spPr>
      </p:pic>
      <p:sp>
        <p:nvSpPr>
          <p:cNvPr id="9" name="Content Placeholder 5"/>
          <p:cNvSpPr txBox="1">
            <a:spLocks/>
          </p:cNvSpPr>
          <p:nvPr/>
        </p:nvSpPr>
        <p:spPr>
          <a:xfrm>
            <a:off x="-1" y="6116514"/>
            <a:ext cx="3793068" cy="75229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200"/>
              </a:spcBef>
              <a:spcAft>
                <a:spcPts val="0"/>
              </a:spcAft>
              <a:buClrTx/>
              <a:buSzTx/>
              <a:buFont typeface="Arial"/>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Funded by: NIH NIDCD </a:t>
            </a:r>
          </a:p>
          <a:p>
            <a:pPr marL="0" marR="0" lvl="0" indent="0" algn="ctr" defTabSz="914400" rtl="0" eaLnBrk="1" fontAlgn="auto" latinLnBrk="0" hangingPunct="1">
              <a:lnSpc>
                <a:spcPct val="100000"/>
              </a:lnSpc>
              <a:spcBef>
                <a:spcPts val="200"/>
              </a:spcBef>
              <a:spcAft>
                <a:spcPts val="0"/>
              </a:spcAft>
              <a:buClrTx/>
              <a:buSzTx/>
              <a:buFont typeface="Arial"/>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Verdana"/>
              </a:rPr>
              <a:t>R21/R33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DC013681</a:t>
            </a:r>
            <a:endParaRPr kumimoji="0" lang="en-US" sz="1800" b="0" i="0" u="none" strike="noStrike" kern="1200" cap="none" spc="0" normalizeH="0" baseline="0" noProof="0" dirty="0" smtClean="0">
              <a:ln>
                <a:noFill/>
              </a:ln>
              <a:solidFill>
                <a:prstClr val="black"/>
              </a:solidFill>
              <a:effectLst/>
              <a:uLnTx/>
              <a:uFillTx/>
              <a:latin typeface="Calibri"/>
              <a:ea typeface="+mn-ea"/>
              <a:cs typeface="Verdana"/>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5357844" y="6116514"/>
            <a:ext cx="3786157"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Healthy People 2020 Progress Review</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February 22, 2018</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p:cNvSpPr>
            <a:spLocks noGrp="1"/>
          </p:cNvSpPr>
          <p:nvPr>
            <p:ph type="ctrTitle"/>
          </p:nvPr>
        </p:nvSpPr>
        <p:spPr>
          <a:xfrm>
            <a:off x="-1" y="0"/>
            <a:ext cx="9144001" cy="1987825"/>
          </a:xfrm>
        </p:spPr>
        <p:txBody>
          <a:bodyPr anchor="ctr">
            <a:noAutofit/>
          </a:bodyPr>
          <a:lstStyle/>
          <a:p>
            <a:pPr>
              <a:lnSpc>
                <a:spcPct val="100000"/>
              </a:lnSpc>
              <a:spcBef>
                <a:spcPts val="0"/>
              </a:spcBef>
              <a:defRPr/>
            </a:pPr>
            <a:r>
              <a:rPr lang="en-US" sz="2800" dirty="0">
                <a:latin typeface="+mj-lt"/>
              </a:rPr>
              <a:t>Development of a Community-based </a:t>
            </a:r>
            <a:br>
              <a:rPr lang="en-US" sz="2800" dirty="0">
                <a:latin typeface="+mj-lt"/>
              </a:rPr>
            </a:br>
            <a:r>
              <a:rPr lang="en-US" sz="2800" dirty="0">
                <a:latin typeface="+mj-lt"/>
              </a:rPr>
              <a:t>Hearing Health Education and Support Program </a:t>
            </a:r>
            <a:br>
              <a:rPr lang="en-US" sz="2800" dirty="0">
                <a:latin typeface="+mj-lt"/>
              </a:rPr>
            </a:br>
            <a:r>
              <a:rPr lang="en-US" sz="2800" dirty="0">
                <a:latin typeface="+mj-lt"/>
              </a:rPr>
              <a:t>for Adults with Hearing Loss and their Families </a:t>
            </a:r>
          </a:p>
        </p:txBody>
      </p:sp>
      <p:sp>
        <p:nvSpPr>
          <p:cNvPr id="3" name="Subtitle 2"/>
          <p:cNvSpPr>
            <a:spLocks noGrp="1"/>
          </p:cNvSpPr>
          <p:nvPr>
            <p:ph type="subTitle" idx="1"/>
          </p:nvPr>
        </p:nvSpPr>
        <p:spPr>
          <a:xfrm>
            <a:off x="1" y="4159021"/>
            <a:ext cx="9144000" cy="1344319"/>
          </a:xfrm>
        </p:spPr>
        <p:txBody>
          <a:bodyPr>
            <a:noAutofit/>
          </a:bodyPr>
          <a:lstStyle/>
          <a:p>
            <a:pPr>
              <a:spcBef>
                <a:spcPts val="0"/>
              </a:spcBef>
            </a:pPr>
            <a:r>
              <a:rPr lang="en-US" sz="2400" b="1" dirty="0">
                <a:solidFill>
                  <a:schemeClr val="tx1"/>
                </a:solidFill>
                <a:latin typeface="+mn-lt"/>
              </a:rPr>
              <a:t>Nicole Marrone, Ph.D., CCC-A</a:t>
            </a:r>
          </a:p>
          <a:p>
            <a:pPr>
              <a:spcBef>
                <a:spcPts val="0"/>
              </a:spcBef>
            </a:pPr>
            <a:r>
              <a:rPr lang="en-US" sz="1800" dirty="0">
                <a:solidFill>
                  <a:schemeClr val="tx1"/>
                </a:solidFill>
                <a:latin typeface="+mn-lt"/>
              </a:rPr>
              <a:t>James S. and Dyan Pignatelli/</a:t>
            </a:r>
            <a:r>
              <a:rPr lang="en-US" sz="1800" dirty="0" err="1">
                <a:solidFill>
                  <a:schemeClr val="tx1"/>
                </a:solidFill>
                <a:latin typeface="+mn-lt"/>
              </a:rPr>
              <a:t>UniSource</a:t>
            </a:r>
            <a:r>
              <a:rPr lang="en-US" sz="1800" dirty="0">
                <a:solidFill>
                  <a:schemeClr val="tx1"/>
                </a:solidFill>
                <a:latin typeface="+mn-lt"/>
              </a:rPr>
              <a:t> Clinical Chair in Audiologic Rehabilitation for Adults</a:t>
            </a:r>
          </a:p>
          <a:p>
            <a:pPr>
              <a:spcBef>
                <a:spcPts val="0"/>
              </a:spcBef>
            </a:pPr>
            <a:endParaRPr lang="en-US" sz="1800" dirty="0">
              <a:solidFill>
                <a:schemeClr val="tx1"/>
              </a:solidFill>
              <a:latin typeface="+mn-lt"/>
            </a:endParaRPr>
          </a:p>
          <a:p>
            <a:pPr>
              <a:spcBef>
                <a:spcPts val="0"/>
              </a:spcBef>
            </a:pPr>
            <a:r>
              <a:rPr lang="en-US" sz="1800" dirty="0">
                <a:solidFill>
                  <a:schemeClr val="tx1"/>
                </a:solidFill>
                <a:latin typeface="+mn-lt"/>
              </a:rPr>
              <a:t>Assistant Professor, Department of Speech, Language, and Hearing Sciences, </a:t>
            </a:r>
          </a:p>
          <a:p>
            <a:pPr>
              <a:spcBef>
                <a:spcPts val="0"/>
              </a:spcBef>
            </a:pPr>
            <a:r>
              <a:rPr lang="en-US" sz="1800" dirty="0">
                <a:solidFill>
                  <a:schemeClr val="tx1"/>
                </a:solidFill>
                <a:latin typeface="+mn-lt"/>
              </a:rPr>
              <a:t>University of Arizona, Tucson, </a:t>
            </a:r>
            <a:r>
              <a:rPr lang="en-US" sz="1800" dirty="0" smtClean="0">
                <a:solidFill>
                  <a:schemeClr val="tx1"/>
                </a:solidFill>
                <a:latin typeface="+mn-lt"/>
              </a:rPr>
              <a:t>Arizona</a:t>
            </a:r>
            <a:endParaRPr lang="en-US" sz="1800" dirty="0">
              <a:solidFill>
                <a:schemeClr val="tx1"/>
              </a:solidFill>
              <a:latin typeface="+mn-lt"/>
            </a:endParaRPr>
          </a:p>
        </p:txBody>
      </p:sp>
    </p:spTree>
    <p:extLst>
      <p:ext uri="{BB962C8B-B14F-4D97-AF65-F5344CB8AC3E}">
        <p14:creationId xmlns:p14="http://schemas.microsoft.com/office/powerpoint/2010/main" val="37732333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105" descr="Tracking Promising Outcomes"/>
          <p:cNvSpPr/>
          <p:nvPr/>
        </p:nvSpPr>
        <p:spPr>
          <a:xfrm rot="2700000">
            <a:off x="5912078" y="1619932"/>
            <a:ext cx="2606633" cy="2524357"/>
          </a:xfrm>
          <a:prstGeom prst="teardrop">
            <a:avLst>
              <a:gd name="adj" fmla="val 100000"/>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lIns="91425" tIns="91425" rIns="91425" bIns="91425" anchor="ctr" anchorCtr="0">
            <a:noAutofit/>
          </a:bodyPr>
          <a:lstStyle/>
          <a:p>
            <a:pPr marL="0" marR="0" lvl="0" indent="-8890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Shape 103" descr="Tracking Promising Outcomes"/>
          <p:cNvSpPr/>
          <p:nvPr/>
        </p:nvSpPr>
        <p:spPr>
          <a:xfrm>
            <a:off x="6010938" y="1636660"/>
            <a:ext cx="2362414" cy="2439151"/>
          </a:xfrm>
          <a:prstGeom prst="ellipse">
            <a:avLst/>
          </a:prstGeom>
          <a:solidFill>
            <a:schemeClr val="lt1">
              <a:alpha val="89411"/>
            </a:schemeClr>
          </a:solidFill>
          <a:ln w="25400" cap="flat" cmpd="sng">
            <a:solidFill>
              <a:schemeClr val="accent5">
                <a:lumMod val="75000"/>
              </a:schemeClr>
            </a:solidFill>
            <a:prstDash val="solid"/>
            <a:round/>
            <a:headEnd type="none" w="med" len="med"/>
            <a:tailEnd type="none" w="med" len="med"/>
          </a:ln>
        </p:spPr>
        <p:txBody>
          <a:bodyPr wrap="square" lIns="91425" tIns="91425" rIns="91425" bIns="91425" anchor="ctr" anchorCtr="0">
            <a:noAutofit/>
          </a:bodyPr>
          <a:lstStyle/>
          <a:p>
            <a:pPr marL="0" marR="0" lvl="0" indent="-8890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Shape 104"/>
          <p:cNvSpPr txBox="1"/>
          <p:nvPr/>
        </p:nvSpPr>
        <p:spPr>
          <a:xfrm>
            <a:off x="6348662" y="1985176"/>
            <a:ext cx="1686966" cy="1742120"/>
          </a:xfrm>
          <a:prstGeom prst="rect">
            <a:avLst/>
          </a:prstGeom>
          <a:noFill/>
          <a:ln>
            <a:noFill/>
          </a:ln>
        </p:spPr>
        <p:txBody>
          <a:bodyPr wrap="square" lIns="27925" tIns="27925" rIns="27925" bIns="27925" anchor="ctr" anchorCtr="0">
            <a:noAutofit/>
          </a:bodyPr>
          <a:lstStyle/>
          <a:p>
            <a:pPr marL="0" marR="0" lvl="0" indent="-139698" algn="ctr" defTabSz="457200" rtl="0" eaLnBrk="1" fontAlgn="auto" latinLnBrk="0" hangingPunct="1">
              <a:lnSpc>
                <a:spcPct val="90000"/>
              </a:lnSpc>
              <a:spcBef>
                <a:spcPts val="0"/>
              </a:spcBef>
              <a:spcAft>
                <a:spcPts val="0"/>
              </a:spcAft>
              <a:buClr>
                <a:srgbClr val="000000"/>
              </a:buClr>
              <a:buSzPct val="91666"/>
              <a:buFont typeface="Arial"/>
              <a:buNone/>
              <a:tabLst/>
              <a:defRPr/>
            </a:pPr>
            <a:r>
              <a:rPr kumimoji="0" lang="en-US" sz="2200" b="1" i="0" u="none" strike="noStrike" kern="1200" cap="none" spc="0" normalizeH="0" baseline="0" noProof="0" dirty="0" smtClean="0">
                <a:ln>
                  <a:noFill/>
                </a:ln>
                <a:solidFill>
                  <a:srgbClr val="000000"/>
                </a:solidFill>
                <a:effectLst/>
                <a:uLnTx/>
                <a:uFillTx/>
                <a:latin typeface="Arial"/>
                <a:ea typeface="Arial"/>
                <a:cs typeface="Arial"/>
                <a:sym typeface="Arial"/>
              </a:rPr>
              <a:t>Tracking </a:t>
            </a:r>
            <a:r>
              <a:rPr kumimoji="0" lang="en-US" sz="2000" b="0" i="0" u="none" strike="noStrike" kern="1200" cap="none" spc="0" normalizeH="0" baseline="0" noProof="0" dirty="0" smtClean="0">
                <a:ln>
                  <a:noFill/>
                </a:ln>
                <a:solidFill>
                  <a:srgbClr val="000000"/>
                </a:solidFill>
                <a:effectLst/>
                <a:uLnTx/>
                <a:uFillTx/>
                <a:latin typeface="Arial"/>
                <a:ea typeface="Arial"/>
                <a:cs typeface="Arial"/>
                <a:sym typeface="Arial"/>
              </a:rPr>
              <a:t>Promising Outcomes</a:t>
            </a:r>
            <a:endParaRPr kumimoji="0" lang="en-US" sz="2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5" name="Shape 105" descr="Developing a Community-based Program"/>
          <p:cNvSpPr/>
          <p:nvPr/>
        </p:nvSpPr>
        <p:spPr>
          <a:xfrm rot="2700000">
            <a:off x="3046756" y="1644401"/>
            <a:ext cx="2606633" cy="2524357"/>
          </a:xfrm>
          <a:prstGeom prst="teardrop">
            <a:avLst>
              <a:gd name="adj" fmla="val 100000"/>
            </a:avLst>
          </a:prstGeom>
          <a:solidFill>
            <a:schemeClr val="accent2"/>
          </a:solidFill>
          <a:ln w="25400" cap="flat" cmpd="sng">
            <a:solidFill>
              <a:schemeClr val="bg1"/>
            </a:solidFill>
            <a:prstDash val="solid"/>
            <a:round/>
            <a:headEnd type="none" w="med" len="med"/>
            <a:tailEnd type="none" w="med" len="med"/>
          </a:ln>
        </p:spPr>
        <p:txBody>
          <a:bodyPr wrap="square" lIns="91425" tIns="91425" rIns="91425" bIns="91425" anchor="ctr" anchorCtr="0">
            <a:noAutofit/>
          </a:bodyPr>
          <a:lstStyle/>
          <a:p>
            <a:pPr marL="0" marR="0" lvl="0" indent="-8890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Shape 106" descr="Developing a Community-based Program"/>
          <p:cNvSpPr/>
          <p:nvPr/>
        </p:nvSpPr>
        <p:spPr>
          <a:xfrm>
            <a:off x="3156670" y="1685910"/>
            <a:ext cx="2290949" cy="2367363"/>
          </a:xfrm>
          <a:prstGeom prst="ellipse">
            <a:avLst/>
          </a:prstGeom>
          <a:solidFill>
            <a:schemeClr val="lt1">
              <a:alpha val="89411"/>
            </a:schemeClr>
          </a:solidFill>
          <a:ln w="25400" cap="flat" cmpd="sng">
            <a:noFill/>
            <a:prstDash val="solid"/>
            <a:round/>
            <a:headEnd type="none" w="med" len="med"/>
            <a:tailEnd type="none" w="med" len="med"/>
          </a:ln>
        </p:spPr>
        <p:txBody>
          <a:bodyPr wrap="square" lIns="91425" tIns="91425" rIns="91425" bIns="91425" anchor="ctr" anchorCtr="0">
            <a:noAutofit/>
          </a:bodyPr>
          <a:lstStyle/>
          <a:p>
            <a:pPr marL="0" marR="0" lvl="0" indent="-8890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Shape 107"/>
          <p:cNvSpPr txBox="1"/>
          <p:nvPr/>
        </p:nvSpPr>
        <p:spPr>
          <a:xfrm>
            <a:off x="3480281" y="1985176"/>
            <a:ext cx="1855828" cy="1742120"/>
          </a:xfrm>
          <a:prstGeom prst="rect">
            <a:avLst/>
          </a:prstGeom>
          <a:noFill/>
          <a:ln>
            <a:noFill/>
          </a:ln>
        </p:spPr>
        <p:txBody>
          <a:bodyPr wrap="square" lIns="27925" tIns="27925" rIns="27925" bIns="27925" anchor="ctr" anchorCtr="0">
            <a:noAutofit/>
          </a:bodyPr>
          <a:lstStyle/>
          <a:p>
            <a:pPr marL="0" marR="0" lvl="0" indent="-139698" algn="ctr" defTabSz="457200" rtl="0" eaLnBrk="1" fontAlgn="auto" latinLnBrk="0" hangingPunct="1">
              <a:lnSpc>
                <a:spcPct val="90000"/>
              </a:lnSpc>
              <a:spcBef>
                <a:spcPts val="0"/>
              </a:spcBef>
              <a:spcAft>
                <a:spcPts val="0"/>
              </a:spcAft>
              <a:buClr>
                <a:srgbClr val="000000"/>
              </a:buClr>
              <a:buSzPct val="91666"/>
              <a:buFont typeface="Arial"/>
              <a:buNone/>
              <a:tabLst/>
              <a:defRPr/>
            </a:pPr>
            <a:r>
              <a:rPr kumimoji="0" lang="en-US" sz="2200" b="1" i="0" u="none" strike="noStrike" kern="1200" cap="none" spc="0" normalizeH="0" baseline="0" noProof="0" dirty="0" smtClean="0">
                <a:ln>
                  <a:noFill/>
                </a:ln>
                <a:solidFill>
                  <a:srgbClr val="000000"/>
                </a:solidFill>
                <a:effectLst/>
                <a:uLnTx/>
                <a:uFillTx/>
                <a:latin typeface="Arial"/>
                <a:ea typeface="Arial"/>
                <a:cs typeface="Arial"/>
                <a:sym typeface="Arial"/>
              </a:rPr>
              <a:t>Developing</a:t>
            </a:r>
            <a:endParaRPr kumimoji="0" lang="en-US" sz="2000" b="0" i="0" u="none" strike="noStrike" kern="1200" cap="none" spc="0" normalizeH="0" baseline="0" noProof="0" dirty="0" smtClean="0">
              <a:ln>
                <a:noFill/>
              </a:ln>
              <a:solidFill>
                <a:srgbClr val="000000"/>
              </a:solidFill>
              <a:effectLst/>
              <a:uLnTx/>
              <a:uFillTx/>
              <a:latin typeface="Arial"/>
              <a:ea typeface="Arial"/>
              <a:cs typeface="Arial"/>
              <a:sym typeface="Arial"/>
            </a:endParaRPr>
          </a:p>
          <a:p>
            <a:pPr marL="0" marR="0" lvl="0" indent="-139698" algn="ctr" defTabSz="457200" rtl="0" eaLnBrk="1" fontAlgn="auto" latinLnBrk="0" hangingPunct="1">
              <a:lnSpc>
                <a:spcPct val="90000"/>
              </a:lnSpc>
              <a:spcBef>
                <a:spcPts val="0"/>
              </a:spcBef>
              <a:spcAft>
                <a:spcPts val="0"/>
              </a:spcAft>
              <a:buClr>
                <a:srgbClr val="000000"/>
              </a:buClr>
              <a:buSzPct val="91666"/>
              <a:buFont typeface="Arial"/>
              <a:buNone/>
              <a:tabLst/>
              <a:defRPr/>
            </a:pPr>
            <a:r>
              <a:rPr kumimoji="0" lang="en-US" sz="2000" b="0" i="0" u="none" strike="noStrike" kern="1200" cap="none" spc="0" normalizeH="0" baseline="0" noProof="0" dirty="0" smtClean="0">
                <a:ln>
                  <a:noFill/>
                </a:ln>
                <a:solidFill>
                  <a:srgbClr val="000000"/>
                </a:solidFill>
                <a:effectLst/>
                <a:uLnTx/>
                <a:uFillTx/>
                <a:latin typeface="Arial"/>
                <a:ea typeface="Arial"/>
                <a:cs typeface="Arial"/>
                <a:sym typeface="Arial"/>
              </a:rPr>
              <a:t>a Community-based Program </a:t>
            </a:r>
            <a:endParaRPr kumimoji="0" lang="en-US" sz="2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8" name="Shape 108" descr="Seeking Comprehensive Audiologic Care"/>
          <p:cNvSpPr/>
          <p:nvPr/>
        </p:nvSpPr>
        <p:spPr>
          <a:xfrm rot="2700000">
            <a:off x="135183" y="1619932"/>
            <a:ext cx="2606633" cy="2524357"/>
          </a:xfrm>
          <a:prstGeom prst="teardrop">
            <a:avLst>
              <a:gd name="adj" fmla="val 100000"/>
            </a:avLst>
          </a:prstGeom>
          <a:solidFill>
            <a:schemeClr val="accent4"/>
          </a:solidFill>
          <a:ln w="25400" cap="flat" cmpd="sng">
            <a:solidFill>
              <a:schemeClr val="lt1"/>
            </a:solidFill>
            <a:prstDash val="solid"/>
            <a:round/>
            <a:headEnd type="none" w="med" len="med"/>
            <a:tailEnd type="none" w="med" len="med"/>
          </a:ln>
        </p:spPr>
        <p:txBody>
          <a:bodyPr wrap="square" lIns="91425" tIns="91425" rIns="91425" bIns="91425" anchor="ctr" anchorCtr="0">
            <a:noAutofit/>
          </a:bodyPr>
          <a:lstStyle/>
          <a:p>
            <a:pPr marL="0" marR="0" lvl="0" indent="-8890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Shape 109" descr="Seeking Comprehensive Audiologic Care"/>
          <p:cNvSpPr/>
          <p:nvPr/>
        </p:nvSpPr>
        <p:spPr>
          <a:xfrm>
            <a:off x="257291" y="1636660"/>
            <a:ext cx="2362414" cy="2439151"/>
          </a:xfrm>
          <a:prstGeom prst="ellipse">
            <a:avLst/>
          </a:prstGeom>
          <a:solidFill>
            <a:schemeClr val="lt1">
              <a:alpha val="89411"/>
            </a:schemeClr>
          </a:solidFill>
          <a:ln w="25400" cap="flat" cmpd="sng">
            <a:solidFill>
              <a:srgbClr val="F69444"/>
            </a:solidFill>
            <a:prstDash val="solid"/>
            <a:round/>
            <a:headEnd type="none" w="med" len="med"/>
            <a:tailEnd type="none" w="med" len="med"/>
          </a:ln>
        </p:spPr>
        <p:txBody>
          <a:bodyPr wrap="square" lIns="91425" tIns="91425" rIns="91425" bIns="91425" anchor="ctr" anchorCtr="0">
            <a:noAutofit/>
          </a:bodyPr>
          <a:lstStyle/>
          <a:p>
            <a:pPr marL="0" marR="0" lvl="0" indent="-8890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Shape 110"/>
          <p:cNvSpPr txBox="1"/>
          <p:nvPr/>
        </p:nvSpPr>
        <p:spPr>
          <a:xfrm>
            <a:off x="352014" y="1985192"/>
            <a:ext cx="2166786" cy="1742225"/>
          </a:xfrm>
          <a:prstGeom prst="rect">
            <a:avLst/>
          </a:prstGeom>
          <a:noFill/>
          <a:ln>
            <a:noFill/>
          </a:ln>
        </p:spPr>
        <p:txBody>
          <a:bodyPr wrap="square" lIns="27925" tIns="27925" rIns="27925" bIns="27925" anchor="ctr" anchorCtr="0">
            <a:noAutofit/>
          </a:bodyPr>
          <a:lstStyle/>
          <a:p>
            <a:pPr marL="0" marR="0" lvl="0" indent="-139698" algn="ctr" defTabSz="457200" rtl="0" eaLnBrk="1" fontAlgn="auto" latinLnBrk="0" hangingPunct="1">
              <a:lnSpc>
                <a:spcPct val="90000"/>
              </a:lnSpc>
              <a:spcBef>
                <a:spcPts val="0"/>
              </a:spcBef>
              <a:spcAft>
                <a:spcPts val="0"/>
              </a:spcAft>
              <a:buClr>
                <a:srgbClr val="000000"/>
              </a:buClr>
              <a:buSzPct val="91666"/>
              <a:buFont typeface="Arial"/>
              <a:buNone/>
              <a:tabLst/>
              <a:defRPr/>
            </a:pPr>
            <a:r>
              <a:rPr kumimoji="0" lang="en-US" sz="2200" b="1" i="0" u="none" strike="noStrike" kern="1200" cap="none" spc="0" normalizeH="0" baseline="0" noProof="0" dirty="0" smtClean="0">
                <a:ln>
                  <a:noFill/>
                </a:ln>
                <a:solidFill>
                  <a:srgbClr val="000000"/>
                </a:solidFill>
                <a:effectLst/>
                <a:uLnTx/>
                <a:uFillTx/>
                <a:latin typeface="Arial"/>
                <a:ea typeface="Arial"/>
                <a:cs typeface="Arial"/>
                <a:sym typeface="Arial"/>
              </a:rPr>
              <a:t>Seeking</a:t>
            </a:r>
          </a:p>
          <a:p>
            <a:pPr marL="0" marR="0" lvl="0" indent="-139698" algn="ctr" defTabSz="457200" rtl="0" eaLnBrk="1" fontAlgn="auto" latinLnBrk="0" hangingPunct="1">
              <a:lnSpc>
                <a:spcPct val="90000"/>
              </a:lnSpc>
              <a:spcBef>
                <a:spcPts val="0"/>
              </a:spcBef>
              <a:spcAft>
                <a:spcPts val="0"/>
              </a:spcAft>
              <a:buClr>
                <a:srgbClr val="000000"/>
              </a:buClr>
              <a:buSzPct val="91666"/>
              <a:buFont typeface="Arial"/>
              <a:buNone/>
              <a:tabLst/>
              <a:defRPr/>
            </a:pPr>
            <a:r>
              <a:rPr kumimoji="0" lang="en-US" sz="2000" b="0" i="0" u="none" strike="noStrike" kern="1200" cap="none" spc="0" normalizeH="0" baseline="0" noProof="0" dirty="0" smtClean="0">
                <a:ln>
                  <a:noFill/>
                </a:ln>
                <a:solidFill>
                  <a:srgbClr val="000000"/>
                </a:solidFill>
                <a:effectLst/>
                <a:uLnTx/>
                <a:uFillTx/>
                <a:latin typeface="Arial"/>
                <a:ea typeface="Arial"/>
                <a:cs typeface="Arial"/>
                <a:sym typeface="Arial"/>
              </a:rPr>
              <a:t>Comprehensive</a:t>
            </a:r>
          </a:p>
          <a:p>
            <a:pPr marL="0" marR="0" lvl="0" indent="-139698" algn="ctr" defTabSz="457200" rtl="0" eaLnBrk="1" fontAlgn="auto" latinLnBrk="0" hangingPunct="1">
              <a:lnSpc>
                <a:spcPct val="90000"/>
              </a:lnSpc>
              <a:spcBef>
                <a:spcPts val="0"/>
              </a:spcBef>
              <a:spcAft>
                <a:spcPts val="0"/>
              </a:spcAft>
              <a:buClr>
                <a:srgbClr val="000000"/>
              </a:buClr>
              <a:buSzPct val="91666"/>
              <a:buFont typeface="Arial"/>
              <a:buNone/>
              <a:tabLst/>
              <a:defRPr/>
            </a:pPr>
            <a:r>
              <a:rPr kumimoji="0" lang="en-US" sz="2000" b="0" i="0" u="none" strike="noStrike" kern="1200" cap="none" spc="0" normalizeH="0" baseline="0" noProof="0" dirty="0" smtClean="0">
                <a:ln>
                  <a:noFill/>
                </a:ln>
                <a:solidFill>
                  <a:srgbClr val="000000"/>
                </a:solidFill>
                <a:effectLst/>
                <a:uLnTx/>
                <a:uFillTx/>
                <a:latin typeface="Arial"/>
                <a:ea typeface="Arial"/>
                <a:cs typeface="Arial"/>
                <a:sym typeface="Arial"/>
              </a:rPr>
              <a:t>Audiologic Care</a:t>
            </a:r>
            <a:endParaRPr kumimoji="0" lang="en-US" sz="20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4" name="Content Placeholder 3"/>
          <p:cNvSpPr>
            <a:spLocks noGrp="1"/>
          </p:cNvSpPr>
          <p:nvPr>
            <p:ph sz="half" idx="1"/>
          </p:nvPr>
        </p:nvSpPr>
        <p:spPr>
          <a:xfrm>
            <a:off x="194045" y="4303659"/>
            <a:ext cx="2953192" cy="1314450"/>
          </a:xfrm>
        </p:spPr>
        <p:txBody>
          <a:bodyPr>
            <a:noAutofit/>
          </a:bodyPr>
          <a:lstStyle/>
          <a:p>
            <a:pPr algn="l">
              <a:spcBef>
                <a:spcPts val="400"/>
              </a:spcBef>
              <a:spcAft>
                <a:spcPts val="400"/>
              </a:spcAft>
              <a:buSzPct val="100000"/>
              <a:buFont typeface=".HelveticaNeueDeskInterface-Regular" charset="-120"/>
              <a:buChar char="●"/>
            </a:pPr>
            <a:r>
              <a:rPr lang="en-US" sz="2000" dirty="0" smtClean="0"/>
              <a:t>Importance of equity in access to quality care</a:t>
            </a:r>
          </a:p>
          <a:p>
            <a:pPr algn="l">
              <a:spcBef>
                <a:spcPts val="400"/>
              </a:spcBef>
              <a:spcAft>
                <a:spcPts val="400"/>
              </a:spcAft>
              <a:buSzPct val="100000"/>
              <a:buFont typeface=".HelveticaNeueDeskInterface-Regular" charset="-120"/>
              <a:buChar char="●"/>
            </a:pPr>
            <a:r>
              <a:rPr lang="en-US" sz="2000" dirty="0" smtClean="0"/>
              <a:t>National challenges</a:t>
            </a:r>
          </a:p>
          <a:p>
            <a:pPr algn="l">
              <a:spcBef>
                <a:spcPts val="400"/>
              </a:spcBef>
              <a:spcAft>
                <a:spcPts val="400"/>
              </a:spcAft>
              <a:buSzPct val="100000"/>
              <a:buFont typeface=".HelveticaNeueDeskInterface-Regular" charset="-120"/>
              <a:buChar char="●"/>
            </a:pPr>
            <a:r>
              <a:rPr lang="en-US" sz="2000" dirty="0" smtClean="0"/>
              <a:t>Barriers in our region</a:t>
            </a:r>
            <a:endParaRPr lang="en-US" sz="2000" dirty="0"/>
          </a:p>
        </p:txBody>
      </p:sp>
      <p:sp>
        <p:nvSpPr>
          <p:cNvPr id="8" name="Title 7"/>
          <p:cNvSpPr>
            <a:spLocks noGrp="1"/>
          </p:cNvSpPr>
          <p:nvPr>
            <p:ph type="title" idx="4294967295"/>
          </p:nvPr>
        </p:nvSpPr>
        <p:spPr>
          <a:xfrm>
            <a:off x="457200" y="228600"/>
            <a:ext cx="8229600" cy="1143000"/>
          </a:xfrm>
        </p:spPr>
        <p:txBody>
          <a:bodyPr/>
          <a:lstStyle/>
          <a:p>
            <a:r>
              <a:rPr lang="en-US" dirty="0" smtClean="0"/>
              <a:t>Overview</a:t>
            </a:r>
            <a:endParaRPr lang="en-US" dirty="0"/>
          </a:p>
        </p:txBody>
      </p:sp>
      <p:sp>
        <p:nvSpPr>
          <p:cNvPr id="26" name="Content Placeholder 3"/>
          <p:cNvSpPr txBox="1">
            <a:spLocks/>
          </p:cNvSpPr>
          <p:nvPr/>
        </p:nvSpPr>
        <p:spPr>
          <a:xfrm>
            <a:off x="3259766" y="4303659"/>
            <a:ext cx="3638484" cy="1314450"/>
          </a:xfrm>
          <a:prstGeom prst="rect">
            <a:avLst/>
          </a:prstGeom>
        </p:spPr>
        <p:txBody>
          <a:bodyPr vert="horz" lIns="91440" tIns="45720" rIns="91440" bIns="45720" rtlCol="0">
            <a:normAutofit/>
          </a:bodyPr>
          <a:lstStyle>
            <a:lvl1pPr marL="342900" indent="-342900" algn="ctr" defTabSz="457200" rtl="0" eaLnBrk="1" latinLnBrk="0" hangingPunct="1">
              <a:spcBef>
                <a:spcPct val="20000"/>
              </a:spcBef>
              <a:buClr>
                <a:srgbClr val="AB0520"/>
              </a:buClr>
              <a:buFont typeface="Arial"/>
              <a:buChar char="•"/>
              <a:defRPr sz="2800" kern="1200">
                <a:solidFill>
                  <a:srgbClr val="333333"/>
                </a:solidFill>
                <a:latin typeface="+mn-lt"/>
                <a:ea typeface="+mn-ea"/>
                <a:cs typeface="Verdana"/>
              </a:defRPr>
            </a:lvl1pPr>
            <a:lvl2pPr marL="742950" indent="-285750" algn="ctr" defTabSz="457200" rtl="0" eaLnBrk="1" latinLnBrk="0" hangingPunct="1">
              <a:spcBef>
                <a:spcPct val="20000"/>
              </a:spcBef>
              <a:buClr>
                <a:srgbClr val="AB0520"/>
              </a:buClr>
              <a:buFont typeface="Arial"/>
              <a:buChar char="•"/>
              <a:defRPr sz="2400" kern="1200">
                <a:solidFill>
                  <a:srgbClr val="333333"/>
                </a:solidFill>
                <a:latin typeface="+mn-lt"/>
                <a:ea typeface="+mn-ea"/>
                <a:cs typeface="Verdana"/>
              </a:defRPr>
            </a:lvl2pPr>
            <a:lvl3pPr marL="1143000" indent="-228600" algn="ctr" defTabSz="457200" rtl="0" eaLnBrk="1" latinLnBrk="0" hangingPunct="1">
              <a:spcBef>
                <a:spcPct val="20000"/>
              </a:spcBef>
              <a:buClr>
                <a:srgbClr val="AB0520"/>
              </a:buClr>
              <a:buFont typeface="Arial"/>
              <a:buChar char="•"/>
              <a:defRPr sz="2000" kern="1200">
                <a:solidFill>
                  <a:srgbClr val="333333"/>
                </a:solidFill>
                <a:latin typeface="+mn-lt"/>
                <a:ea typeface="+mn-ea"/>
                <a:cs typeface="Verdana"/>
              </a:defRPr>
            </a:lvl3pPr>
            <a:lvl4pPr marL="1600200" indent="-228600" algn="ctr" defTabSz="457200" rtl="0" eaLnBrk="1" latinLnBrk="0" hangingPunct="1">
              <a:spcBef>
                <a:spcPct val="20000"/>
              </a:spcBef>
              <a:buClr>
                <a:srgbClr val="AB0520"/>
              </a:buClr>
              <a:buFont typeface="Arial"/>
              <a:buChar char="•"/>
              <a:defRPr sz="1800" kern="1200">
                <a:solidFill>
                  <a:srgbClr val="333333"/>
                </a:solidFill>
                <a:latin typeface="+mn-lt"/>
                <a:ea typeface="+mn-ea"/>
                <a:cs typeface="Verdana"/>
              </a:defRPr>
            </a:lvl4pPr>
            <a:lvl5pPr marL="2057400" indent="-228600" algn="ctr" defTabSz="457200" rtl="0" eaLnBrk="1" latinLnBrk="0" hangingPunct="1">
              <a:spcBef>
                <a:spcPct val="20000"/>
              </a:spcBef>
              <a:buClr>
                <a:srgbClr val="AB0520"/>
              </a:buClr>
              <a:buFont typeface="Arial"/>
              <a:buChar char="•"/>
              <a:defRPr sz="1800" kern="1200">
                <a:solidFill>
                  <a:srgbClr val="333333"/>
                </a:solidFill>
                <a:latin typeface="+mn-lt"/>
                <a:ea typeface="+mn-ea"/>
                <a:cs typeface="Verdana"/>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400"/>
              </a:spcBef>
              <a:spcAft>
                <a:spcPts val="400"/>
              </a:spcAft>
              <a:buClr>
                <a:srgbClr val="AB0520"/>
              </a:buClr>
              <a:buSzPct val="100000"/>
              <a:buFont typeface=".HelveticaNeueDeskInterface-Regular" charset="-120"/>
              <a:buChar char="●"/>
              <a:tabLst/>
              <a:defRPr/>
            </a:pPr>
            <a:r>
              <a:rPr kumimoji="0" lang="en-US" sz="2000" b="0" i="0" u="none" strike="noStrike" kern="1200" cap="none" spc="0" normalizeH="0" baseline="0" noProof="0" dirty="0" smtClean="0">
                <a:ln>
                  <a:noFill/>
                </a:ln>
                <a:solidFill>
                  <a:srgbClr val="333333"/>
                </a:solidFill>
                <a:effectLst/>
                <a:uLnTx/>
                <a:uFillTx/>
                <a:latin typeface="Calibri"/>
                <a:ea typeface="+mn-ea"/>
                <a:cs typeface="Verdana"/>
              </a:rPr>
              <a:t>Needs assessment</a:t>
            </a:r>
          </a:p>
          <a:p>
            <a:pPr marL="342900" marR="0" lvl="0" indent="-342900" algn="l" defTabSz="457200" rtl="0" eaLnBrk="1" fontAlgn="auto" latinLnBrk="0" hangingPunct="1">
              <a:lnSpc>
                <a:spcPct val="100000"/>
              </a:lnSpc>
              <a:spcBef>
                <a:spcPts val="400"/>
              </a:spcBef>
              <a:spcAft>
                <a:spcPts val="400"/>
              </a:spcAft>
              <a:buClr>
                <a:srgbClr val="AB0520"/>
              </a:buClr>
              <a:buSzPct val="100000"/>
              <a:buFont typeface=".HelveticaNeueDeskInterface-Regular" charset="-120"/>
              <a:buChar char="●"/>
              <a:tabLst/>
              <a:defRPr/>
            </a:pPr>
            <a:r>
              <a:rPr kumimoji="0" lang="en-US" sz="2000" b="0" i="0" u="none" strike="noStrike" kern="1200" cap="none" spc="0" normalizeH="0" baseline="0" noProof="0" dirty="0" smtClean="0">
                <a:ln>
                  <a:noFill/>
                </a:ln>
                <a:solidFill>
                  <a:srgbClr val="333333"/>
                </a:solidFill>
                <a:effectLst/>
                <a:uLnTx/>
                <a:uFillTx/>
                <a:latin typeface="Calibri"/>
                <a:ea typeface="+mn-ea"/>
                <a:cs typeface="Verdana"/>
              </a:rPr>
              <a:t>Our innovation</a:t>
            </a:r>
          </a:p>
        </p:txBody>
      </p:sp>
      <p:sp>
        <p:nvSpPr>
          <p:cNvPr id="27" name="Content Placeholder 3"/>
          <p:cNvSpPr txBox="1">
            <a:spLocks/>
          </p:cNvSpPr>
          <p:nvPr/>
        </p:nvSpPr>
        <p:spPr>
          <a:xfrm>
            <a:off x="6109291" y="4303659"/>
            <a:ext cx="2822058" cy="1314450"/>
          </a:xfrm>
          <a:prstGeom prst="rect">
            <a:avLst/>
          </a:prstGeom>
        </p:spPr>
        <p:txBody>
          <a:bodyPr vert="horz" lIns="91440" tIns="45720" rIns="91440" bIns="45720" rtlCol="0">
            <a:noAutofit/>
          </a:bodyPr>
          <a:lstStyle>
            <a:lvl1pPr marL="342900" indent="-342900" algn="ctr" defTabSz="457200" rtl="0" eaLnBrk="1" latinLnBrk="0" hangingPunct="1">
              <a:spcBef>
                <a:spcPct val="20000"/>
              </a:spcBef>
              <a:buClr>
                <a:srgbClr val="AB0520"/>
              </a:buClr>
              <a:buFont typeface="Arial"/>
              <a:buChar char="•"/>
              <a:defRPr sz="2800" kern="1200">
                <a:solidFill>
                  <a:srgbClr val="333333"/>
                </a:solidFill>
                <a:latin typeface="+mn-lt"/>
                <a:ea typeface="+mn-ea"/>
                <a:cs typeface="Verdana"/>
              </a:defRPr>
            </a:lvl1pPr>
            <a:lvl2pPr marL="742950" indent="-285750" algn="ctr" defTabSz="457200" rtl="0" eaLnBrk="1" latinLnBrk="0" hangingPunct="1">
              <a:spcBef>
                <a:spcPct val="20000"/>
              </a:spcBef>
              <a:buClr>
                <a:srgbClr val="AB0520"/>
              </a:buClr>
              <a:buFont typeface="Arial"/>
              <a:buChar char="•"/>
              <a:defRPr sz="2400" kern="1200">
                <a:solidFill>
                  <a:srgbClr val="333333"/>
                </a:solidFill>
                <a:latin typeface="+mn-lt"/>
                <a:ea typeface="+mn-ea"/>
                <a:cs typeface="Verdana"/>
              </a:defRPr>
            </a:lvl2pPr>
            <a:lvl3pPr marL="1143000" indent="-228600" algn="ctr" defTabSz="457200" rtl="0" eaLnBrk="1" latinLnBrk="0" hangingPunct="1">
              <a:spcBef>
                <a:spcPct val="20000"/>
              </a:spcBef>
              <a:buClr>
                <a:srgbClr val="AB0520"/>
              </a:buClr>
              <a:buFont typeface="Arial"/>
              <a:buChar char="•"/>
              <a:defRPr sz="2000" kern="1200">
                <a:solidFill>
                  <a:srgbClr val="333333"/>
                </a:solidFill>
                <a:latin typeface="+mn-lt"/>
                <a:ea typeface="+mn-ea"/>
                <a:cs typeface="Verdana"/>
              </a:defRPr>
            </a:lvl3pPr>
            <a:lvl4pPr marL="1600200" indent="-228600" algn="ctr" defTabSz="457200" rtl="0" eaLnBrk="1" latinLnBrk="0" hangingPunct="1">
              <a:spcBef>
                <a:spcPct val="20000"/>
              </a:spcBef>
              <a:buClr>
                <a:srgbClr val="AB0520"/>
              </a:buClr>
              <a:buFont typeface="Arial"/>
              <a:buChar char="•"/>
              <a:defRPr sz="1800" kern="1200">
                <a:solidFill>
                  <a:srgbClr val="333333"/>
                </a:solidFill>
                <a:latin typeface="+mn-lt"/>
                <a:ea typeface="+mn-ea"/>
                <a:cs typeface="Verdana"/>
              </a:defRPr>
            </a:lvl4pPr>
            <a:lvl5pPr marL="2057400" indent="-228600" algn="ctr" defTabSz="457200" rtl="0" eaLnBrk="1" latinLnBrk="0" hangingPunct="1">
              <a:spcBef>
                <a:spcPct val="20000"/>
              </a:spcBef>
              <a:buClr>
                <a:srgbClr val="AB0520"/>
              </a:buClr>
              <a:buFont typeface="Arial"/>
              <a:buChar char="•"/>
              <a:defRPr sz="1800" kern="1200">
                <a:solidFill>
                  <a:srgbClr val="333333"/>
                </a:solidFill>
                <a:latin typeface="+mn-lt"/>
                <a:ea typeface="+mn-ea"/>
                <a:cs typeface="Verdana"/>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400"/>
              </a:spcBef>
              <a:spcAft>
                <a:spcPts val="400"/>
              </a:spcAft>
              <a:buClr>
                <a:srgbClr val="AB0520"/>
              </a:buClr>
              <a:buSzPct val="100000"/>
              <a:buFont typeface=".HelveticaNeueDeskInterface-Regular" charset="-120"/>
              <a:buChar char="●"/>
              <a:tabLst/>
              <a:defRPr/>
            </a:pPr>
            <a:r>
              <a:rPr kumimoji="0" lang="en-US" sz="2000" b="0" i="0" u="none" strike="noStrike" kern="1200" cap="none" spc="0" normalizeH="0" baseline="0" noProof="0" dirty="0" smtClean="0">
                <a:ln>
                  <a:noFill/>
                </a:ln>
                <a:solidFill>
                  <a:srgbClr val="333333"/>
                </a:solidFill>
                <a:effectLst/>
                <a:uLnTx/>
                <a:uFillTx/>
                <a:latin typeface="Calibri"/>
                <a:ea typeface="+mn-ea"/>
                <a:cs typeface="Verdana"/>
              </a:rPr>
              <a:t>Results of pilot program</a:t>
            </a:r>
          </a:p>
          <a:p>
            <a:pPr marL="342900" marR="0" lvl="0" indent="-342900" algn="l" defTabSz="457200" rtl="0" eaLnBrk="1" fontAlgn="auto" latinLnBrk="0" hangingPunct="1">
              <a:lnSpc>
                <a:spcPct val="100000"/>
              </a:lnSpc>
              <a:spcBef>
                <a:spcPts val="400"/>
              </a:spcBef>
              <a:spcAft>
                <a:spcPts val="400"/>
              </a:spcAft>
              <a:buClr>
                <a:srgbClr val="AB0520"/>
              </a:buClr>
              <a:buSzPct val="100000"/>
              <a:buFont typeface=".HelveticaNeueDeskInterface-Regular" charset="-120"/>
              <a:buChar char="●"/>
              <a:tabLst/>
              <a:defRPr/>
            </a:pPr>
            <a:r>
              <a:rPr kumimoji="0" lang="en-US" sz="2000" b="0" i="0" u="none" strike="noStrike" kern="1200" cap="none" spc="0" normalizeH="0" baseline="0" noProof="0" dirty="0" smtClean="0">
                <a:ln>
                  <a:noFill/>
                </a:ln>
                <a:solidFill>
                  <a:srgbClr val="333333"/>
                </a:solidFill>
                <a:effectLst/>
                <a:uLnTx/>
                <a:uFillTx/>
                <a:latin typeface="Calibri"/>
                <a:ea typeface="+mn-ea"/>
                <a:cs typeface="Verdana"/>
              </a:rPr>
              <a:t>Overcoming barriers in access to care</a:t>
            </a:r>
          </a:p>
          <a:p>
            <a:pPr marL="342900" marR="0" lvl="0" indent="-342900" algn="l" defTabSz="457200" rtl="0" eaLnBrk="1" fontAlgn="auto" latinLnBrk="0" hangingPunct="1">
              <a:lnSpc>
                <a:spcPct val="100000"/>
              </a:lnSpc>
              <a:spcBef>
                <a:spcPts val="400"/>
              </a:spcBef>
              <a:spcAft>
                <a:spcPts val="400"/>
              </a:spcAft>
              <a:buClr>
                <a:srgbClr val="AB0520"/>
              </a:buClr>
              <a:buSzPct val="100000"/>
              <a:buFont typeface=".HelveticaNeueDeskInterface-Regular" charset="-120"/>
              <a:buChar char="●"/>
              <a:tabLst/>
              <a:defRPr/>
            </a:pPr>
            <a:r>
              <a:rPr kumimoji="0" lang="en-US" sz="2000" b="0" i="0" u="none" strike="noStrike" kern="1200" cap="none" spc="0" normalizeH="0" baseline="0" noProof="0" dirty="0" smtClean="0">
                <a:ln>
                  <a:noFill/>
                </a:ln>
                <a:solidFill>
                  <a:srgbClr val="333333"/>
                </a:solidFill>
                <a:effectLst/>
                <a:uLnTx/>
                <a:uFillTx/>
                <a:latin typeface="Calibri"/>
                <a:ea typeface="+mn-ea"/>
                <a:cs typeface="Verdana"/>
              </a:rPr>
              <a:t>Future directions</a:t>
            </a:r>
            <a:endParaRPr kumimoji="0" lang="en-US" sz="2000" b="0" i="0" u="none" strike="noStrike" kern="1200" cap="none" spc="0" normalizeH="0" baseline="0" noProof="0" dirty="0">
              <a:ln>
                <a:noFill/>
              </a:ln>
              <a:solidFill>
                <a:srgbClr val="333333"/>
              </a:solidFill>
              <a:effectLst/>
              <a:uLnTx/>
              <a:uFillTx/>
              <a:latin typeface="Calibri"/>
              <a:ea typeface="+mn-ea"/>
              <a:cs typeface="Verdana"/>
            </a:endParaRPr>
          </a:p>
        </p:txBody>
      </p:sp>
    </p:spTree>
    <p:extLst>
      <p:ext uri="{BB962C8B-B14F-4D97-AF65-F5344CB8AC3E}">
        <p14:creationId xmlns:p14="http://schemas.microsoft.com/office/powerpoint/2010/main" val="7217495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s of people in various settings- access to comprehensive hearing health and wellbe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9272"/>
            <a:ext cx="9144000" cy="1903783"/>
          </a:xfrm>
          <a:prstGeom prst="rect">
            <a:avLst/>
          </a:prstGeom>
        </p:spPr>
      </p:pic>
      <p:sp>
        <p:nvSpPr>
          <p:cNvPr id="12" name="Title 11"/>
          <p:cNvSpPr>
            <a:spLocks noGrp="1"/>
          </p:cNvSpPr>
          <p:nvPr>
            <p:ph type="title"/>
          </p:nvPr>
        </p:nvSpPr>
        <p:spPr>
          <a:xfrm>
            <a:off x="0" y="63796"/>
            <a:ext cx="9144000" cy="1531087"/>
          </a:xfrm>
        </p:spPr>
        <p:txBody>
          <a:bodyPr anchor="t">
            <a:noAutofit/>
          </a:bodyPr>
          <a:lstStyle/>
          <a:p>
            <a:r>
              <a:rPr lang="en-US" sz="3200" dirty="0"/>
              <a:t>Access to comprehensive hearing health care is important for the health and wellbeing of </a:t>
            </a:r>
            <a:br>
              <a:rPr lang="en-US" sz="3200" dirty="0"/>
            </a:br>
            <a:r>
              <a:rPr lang="en-US" sz="3200" dirty="0"/>
              <a:t>all Americans.</a:t>
            </a:r>
            <a:br>
              <a:rPr lang="en-US" sz="3200" dirty="0"/>
            </a:br>
            <a:endParaRPr lang="en-US" sz="3200" dirty="0"/>
          </a:p>
        </p:txBody>
      </p:sp>
      <p:sp>
        <p:nvSpPr>
          <p:cNvPr id="13" name="Content Placeholder 12"/>
          <p:cNvSpPr>
            <a:spLocks noGrp="1"/>
          </p:cNvSpPr>
          <p:nvPr>
            <p:ph idx="1"/>
          </p:nvPr>
        </p:nvSpPr>
        <p:spPr>
          <a:xfrm>
            <a:off x="-1" y="3587750"/>
            <a:ext cx="1807535" cy="2971732"/>
          </a:xfrm>
        </p:spPr>
        <p:txBody>
          <a:bodyPr>
            <a:normAutofit/>
          </a:bodyPr>
          <a:lstStyle/>
          <a:p>
            <a:pPr marL="0" indent="0" algn="ctr">
              <a:buNone/>
            </a:pPr>
            <a:r>
              <a:rPr lang="en-US" sz="2400" b="1" dirty="0">
                <a:solidFill>
                  <a:sysClr val="windowText" lastClr="000000"/>
                </a:solidFill>
              </a:rPr>
              <a:t>Medical </a:t>
            </a:r>
            <a:r>
              <a:rPr lang="en-US" sz="2400" b="1" dirty="0" smtClean="0">
                <a:solidFill>
                  <a:sysClr val="windowText" lastClr="000000"/>
                </a:solidFill>
              </a:rPr>
              <a:t>services</a:t>
            </a:r>
          </a:p>
          <a:p>
            <a:pPr marL="0" indent="0" algn="ctr">
              <a:buNone/>
            </a:pPr>
            <a:r>
              <a:rPr lang="en-US" dirty="0" smtClean="0">
                <a:solidFill>
                  <a:sysClr val="windowText" lastClr="000000"/>
                </a:solidFill>
              </a:rPr>
              <a:t>e.g., Screening and assessing the auditory system; Otolaryngology</a:t>
            </a:r>
          </a:p>
        </p:txBody>
      </p:sp>
      <p:sp>
        <p:nvSpPr>
          <p:cNvPr id="14" name="Content Placeholder 13"/>
          <p:cNvSpPr>
            <a:spLocks noGrp="1"/>
          </p:cNvSpPr>
          <p:nvPr>
            <p:ph idx="13"/>
          </p:nvPr>
        </p:nvSpPr>
        <p:spPr>
          <a:xfrm>
            <a:off x="1929667" y="3587750"/>
            <a:ext cx="2557273" cy="2971732"/>
          </a:xfrm>
        </p:spPr>
        <p:txBody>
          <a:bodyPr/>
          <a:lstStyle/>
          <a:p>
            <a:pPr marL="0" marR="0" indent="0" algn="ctr" defTabSz="457200" rtl="0" eaLnBrk="1" fontAlgn="auto" latinLnBrk="0" hangingPunct="1">
              <a:lnSpc>
                <a:spcPct val="100000"/>
              </a:lnSpc>
              <a:spcBef>
                <a:spcPct val="20000"/>
              </a:spcBef>
              <a:spcAft>
                <a:spcPts val="0"/>
              </a:spcAft>
              <a:buClr>
                <a:srgbClr val="AB0520"/>
              </a:buClr>
              <a:buSzTx/>
              <a:buFont typeface="Arial"/>
              <a:buNone/>
              <a:tabLst/>
              <a:defRPr/>
            </a:pPr>
            <a:r>
              <a:rPr lang="en-US" sz="2400" b="1" kern="1200" dirty="0" smtClean="0">
                <a:solidFill>
                  <a:srgbClr val="333333"/>
                </a:solidFill>
                <a:effectLst/>
                <a:latin typeface="+mn-lt"/>
                <a:ea typeface="+mn-ea"/>
                <a:cs typeface="Verdana"/>
              </a:rPr>
              <a:t>Diagnostic audiology services</a:t>
            </a:r>
          </a:p>
          <a:p>
            <a:pPr marL="0" marR="0" indent="0" algn="ctr" defTabSz="457200" rtl="0" eaLnBrk="1" fontAlgn="auto" latinLnBrk="0" hangingPunct="1">
              <a:lnSpc>
                <a:spcPct val="100000"/>
              </a:lnSpc>
              <a:spcBef>
                <a:spcPct val="20000"/>
              </a:spcBef>
              <a:spcAft>
                <a:spcPts val="0"/>
              </a:spcAft>
              <a:buClr>
                <a:srgbClr val="AB0520"/>
              </a:buClr>
              <a:buSzTx/>
              <a:buFont typeface="Arial"/>
              <a:buNone/>
              <a:tabLst/>
              <a:defRPr/>
            </a:pPr>
            <a:r>
              <a:rPr lang="en-US" sz="2000" kern="1200" dirty="0" smtClean="0">
                <a:solidFill>
                  <a:srgbClr val="333333"/>
                </a:solidFill>
                <a:effectLst/>
                <a:latin typeface="+mn-lt"/>
                <a:ea typeface="+mn-ea"/>
                <a:cs typeface="Verdana"/>
              </a:rPr>
              <a:t>e.g.,</a:t>
            </a:r>
            <a:r>
              <a:rPr lang="en-US" sz="2000" kern="1200" baseline="0" dirty="0" smtClean="0">
                <a:solidFill>
                  <a:srgbClr val="333333"/>
                </a:solidFill>
                <a:effectLst/>
                <a:latin typeface="+mn-lt"/>
                <a:ea typeface="+mn-ea"/>
                <a:cs typeface="Verdana"/>
              </a:rPr>
              <a:t> Evaluate degree, type, configuration of hearing loss and its functional impacts on daily life </a:t>
            </a:r>
            <a:endParaRPr lang="en-US" dirty="0" smtClean="0">
              <a:effectLst/>
            </a:endParaRPr>
          </a:p>
        </p:txBody>
      </p:sp>
      <p:sp>
        <p:nvSpPr>
          <p:cNvPr id="19" name="Content Placeholder 13"/>
          <p:cNvSpPr txBox="1">
            <a:spLocks/>
          </p:cNvSpPr>
          <p:nvPr/>
        </p:nvSpPr>
        <p:spPr>
          <a:xfrm>
            <a:off x="4463759" y="3587750"/>
            <a:ext cx="2557273" cy="274925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AB0520"/>
              </a:buClr>
              <a:buFont typeface="Arial"/>
              <a:buChar char="•"/>
              <a:defRPr sz="2000" kern="1200">
                <a:solidFill>
                  <a:srgbClr val="333333"/>
                </a:solidFill>
                <a:latin typeface="+mn-lt"/>
                <a:ea typeface="+mn-ea"/>
                <a:cs typeface="Verdana"/>
              </a:defRPr>
            </a:lvl1pPr>
            <a:lvl2pPr marL="742950" indent="-285750" algn="l" defTabSz="457200" rtl="0" eaLnBrk="1" latinLnBrk="0" hangingPunct="1">
              <a:spcBef>
                <a:spcPct val="20000"/>
              </a:spcBef>
              <a:buClr>
                <a:srgbClr val="AB0520"/>
              </a:buClr>
              <a:buFont typeface="Arial"/>
              <a:buChar char="•"/>
              <a:defRPr sz="1600" kern="1200">
                <a:solidFill>
                  <a:srgbClr val="333333"/>
                </a:solidFill>
                <a:latin typeface="+mn-lt"/>
                <a:ea typeface="+mn-ea"/>
                <a:cs typeface="Verdana"/>
              </a:defRPr>
            </a:lvl2pPr>
            <a:lvl3pPr marL="1143000" indent="-228600" algn="l" defTabSz="457200" rtl="0" eaLnBrk="1" latinLnBrk="0" hangingPunct="1">
              <a:spcBef>
                <a:spcPct val="20000"/>
              </a:spcBef>
              <a:buClr>
                <a:srgbClr val="AB0520"/>
              </a:buClr>
              <a:buFont typeface="Arial"/>
              <a:buChar char="•"/>
              <a:defRPr sz="1200" kern="1200">
                <a:solidFill>
                  <a:srgbClr val="333333"/>
                </a:solidFill>
                <a:latin typeface="+mn-lt"/>
                <a:ea typeface="+mn-ea"/>
                <a:cs typeface="Verdana"/>
              </a:defRPr>
            </a:lvl3pPr>
            <a:lvl4pPr marL="1600200" indent="-228600" algn="l" defTabSz="457200" rtl="0" eaLnBrk="1" latinLnBrk="0" hangingPunct="1">
              <a:spcBef>
                <a:spcPct val="20000"/>
              </a:spcBef>
              <a:buClr>
                <a:srgbClr val="AB0520"/>
              </a:buClr>
              <a:buFont typeface="Arial"/>
              <a:buChar char="•"/>
              <a:defRPr sz="1200" kern="1200">
                <a:solidFill>
                  <a:srgbClr val="333333"/>
                </a:solidFill>
                <a:latin typeface="+mn-lt"/>
                <a:ea typeface="+mn-ea"/>
                <a:cs typeface="Verdana"/>
              </a:defRPr>
            </a:lvl4pPr>
            <a:lvl5pPr marL="2057400" indent="-228600" algn="l" defTabSz="457200" rtl="0" eaLnBrk="1" latinLnBrk="0" hangingPunct="1">
              <a:spcBef>
                <a:spcPct val="20000"/>
              </a:spcBef>
              <a:buClr>
                <a:srgbClr val="AB0520"/>
              </a:buClr>
              <a:buFont typeface="Arial"/>
              <a:buChar char="•"/>
              <a:defRPr sz="1200" kern="1200">
                <a:solidFill>
                  <a:srgbClr val="333333"/>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AB0520"/>
              </a:buClr>
              <a:buSzTx/>
              <a:buFont typeface="Arial"/>
              <a:buNone/>
              <a:tabLst/>
              <a:defRPr/>
            </a:pPr>
            <a:r>
              <a:rPr kumimoji="0" lang="en-US" sz="2400" b="1" i="0" u="none" strike="noStrike" kern="1200" cap="none" spc="0" normalizeH="0" baseline="0" noProof="0" dirty="0" smtClean="0">
                <a:ln>
                  <a:noFill/>
                </a:ln>
                <a:solidFill>
                  <a:srgbClr val="333333"/>
                </a:solidFill>
                <a:effectLst/>
                <a:uLnTx/>
                <a:uFillTx/>
                <a:latin typeface="Calibri"/>
                <a:ea typeface="+mn-ea"/>
                <a:cs typeface="Verdana"/>
              </a:rPr>
              <a:t>Rehabilitative</a:t>
            </a:r>
          </a:p>
          <a:p>
            <a:pPr marL="0" marR="0" lvl="0" indent="0" algn="ctr" defTabSz="457200" rtl="0" eaLnBrk="1" fontAlgn="auto" latinLnBrk="0" hangingPunct="1">
              <a:lnSpc>
                <a:spcPct val="100000"/>
              </a:lnSpc>
              <a:spcBef>
                <a:spcPct val="20000"/>
              </a:spcBef>
              <a:spcAft>
                <a:spcPts val="0"/>
              </a:spcAft>
              <a:buClr>
                <a:srgbClr val="AB0520"/>
              </a:buClr>
              <a:buSzTx/>
              <a:buFont typeface="Arial"/>
              <a:buNone/>
              <a:tabLst/>
              <a:defRPr/>
            </a:pPr>
            <a:r>
              <a:rPr kumimoji="0" lang="en-US" sz="2400" b="1" i="0" u="none" strike="noStrike" kern="1200" cap="none" spc="0" normalizeH="0" baseline="0" noProof="0" dirty="0" smtClean="0">
                <a:ln>
                  <a:noFill/>
                </a:ln>
                <a:solidFill>
                  <a:srgbClr val="333333"/>
                </a:solidFill>
                <a:effectLst/>
                <a:uLnTx/>
                <a:uFillTx/>
                <a:latin typeface="Calibri"/>
                <a:ea typeface="+mn-ea"/>
                <a:cs typeface="Verdana"/>
              </a:rPr>
              <a:t>audiology services</a:t>
            </a:r>
          </a:p>
          <a:p>
            <a:pPr marL="0" marR="0" lvl="0" indent="0" algn="ctr" defTabSz="457200" rtl="0" eaLnBrk="1" fontAlgn="auto" latinLnBrk="0" hangingPunct="1">
              <a:lnSpc>
                <a:spcPct val="100000"/>
              </a:lnSpc>
              <a:spcBef>
                <a:spcPct val="20000"/>
              </a:spcBef>
              <a:spcAft>
                <a:spcPts val="0"/>
              </a:spcAft>
              <a:buClr>
                <a:srgbClr val="AB0520"/>
              </a:buClr>
              <a:buSzTx/>
              <a:buFont typeface="Arial"/>
              <a:buNone/>
              <a:tabLst/>
              <a:defRPr/>
            </a:pPr>
            <a:r>
              <a:rPr kumimoji="0" lang="en-US" sz="2000" b="0" i="0" u="none" strike="noStrike" kern="1200" cap="none" spc="0" normalizeH="0" baseline="0" noProof="0" dirty="0">
                <a:ln>
                  <a:noFill/>
                </a:ln>
                <a:solidFill>
                  <a:sysClr val="windowText" lastClr="000000"/>
                </a:solidFill>
                <a:effectLst/>
                <a:uLnTx/>
                <a:uFillTx/>
                <a:latin typeface="Calibri"/>
                <a:ea typeface="+mn-ea"/>
                <a:cs typeface="Verdana"/>
              </a:rPr>
              <a:t>e.g., Family-centered care, counseling, amplification, assistive technology, ongoing management and aural rehabilitation</a:t>
            </a:r>
          </a:p>
        </p:txBody>
      </p:sp>
      <p:sp>
        <p:nvSpPr>
          <p:cNvPr id="20" name="Content Placeholder 13"/>
          <p:cNvSpPr txBox="1">
            <a:spLocks/>
          </p:cNvSpPr>
          <p:nvPr/>
        </p:nvSpPr>
        <p:spPr>
          <a:xfrm>
            <a:off x="6912793" y="3587750"/>
            <a:ext cx="2231208" cy="274925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AB0520"/>
              </a:buClr>
              <a:buFont typeface="Arial"/>
              <a:buChar char="•"/>
              <a:defRPr sz="2000" kern="1200">
                <a:solidFill>
                  <a:srgbClr val="333333"/>
                </a:solidFill>
                <a:latin typeface="+mn-lt"/>
                <a:ea typeface="+mn-ea"/>
                <a:cs typeface="Verdana"/>
              </a:defRPr>
            </a:lvl1pPr>
            <a:lvl2pPr marL="742950" indent="-285750" algn="l" defTabSz="457200" rtl="0" eaLnBrk="1" latinLnBrk="0" hangingPunct="1">
              <a:spcBef>
                <a:spcPct val="20000"/>
              </a:spcBef>
              <a:buClr>
                <a:srgbClr val="AB0520"/>
              </a:buClr>
              <a:buFont typeface="Arial"/>
              <a:buChar char="•"/>
              <a:defRPr sz="1600" kern="1200">
                <a:solidFill>
                  <a:srgbClr val="333333"/>
                </a:solidFill>
                <a:latin typeface="+mn-lt"/>
                <a:ea typeface="+mn-ea"/>
                <a:cs typeface="Verdana"/>
              </a:defRPr>
            </a:lvl2pPr>
            <a:lvl3pPr marL="1143000" indent="-228600" algn="l" defTabSz="457200" rtl="0" eaLnBrk="1" latinLnBrk="0" hangingPunct="1">
              <a:spcBef>
                <a:spcPct val="20000"/>
              </a:spcBef>
              <a:buClr>
                <a:srgbClr val="AB0520"/>
              </a:buClr>
              <a:buFont typeface="Arial"/>
              <a:buChar char="•"/>
              <a:defRPr sz="1200" kern="1200">
                <a:solidFill>
                  <a:srgbClr val="333333"/>
                </a:solidFill>
                <a:latin typeface="+mn-lt"/>
                <a:ea typeface="+mn-ea"/>
                <a:cs typeface="Verdana"/>
              </a:defRPr>
            </a:lvl3pPr>
            <a:lvl4pPr marL="1600200" indent="-228600" algn="l" defTabSz="457200" rtl="0" eaLnBrk="1" latinLnBrk="0" hangingPunct="1">
              <a:spcBef>
                <a:spcPct val="20000"/>
              </a:spcBef>
              <a:buClr>
                <a:srgbClr val="AB0520"/>
              </a:buClr>
              <a:buFont typeface="Arial"/>
              <a:buChar char="•"/>
              <a:defRPr sz="1200" kern="1200">
                <a:solidFill>
                  <a:srgbClr val="333333"/>
                </a:solidFill>
                <a:latin typeface="+mn-lt"/>
                <a:ea typeface="+mn-ea"/>
                <a:cs typeface="Verdana"/>
              </a:defRPr>
            </a:lvl4pPr>
            <a:lvl5pPr marL="2057400" indent="-228600" algn="l" defTabSz="457200" rtl="0" eaLnBrk="1" latinLnBrk="0" hangingPunct="1">
              <a:spcBef>
                <a:spcPct val="20000"/>
              </a:spcBef>
              <a:buClr>
                <a:srgbClr val="AB0520"/>
              </a:buClr>
              <a:buFont typeface="Arial"/>
              <a:buChar char="•"/>
              <a:defRPr sz="1200" kern="1200">
                <a:solidFill>
                  <a:srgbClr val="333333"/>
                </a:solidFill>
                <a:latin typeface="+mn-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AB0520"/>
              </a:buClr>
              <a:buSzTx/>
              <a:buFont typeface="Arial"/>
              <a:buNone/>
              <a:tabLst/>
              <a:defRPr/>
            </a:pPr>
            <a:r>
              <a:rPr kumimoji="0" lang="en-US" sz="2600" b="1" i="0" u="none" strike="noStrike" kern="1200" cap="none" spc="0" normalizeH="0" baseline="0" noProof="0" dirty="0" smtClean="0">
                <a:ln>
                  <a:noFill/>
                </a:ln>
                <a:solidFill>
                  <a:srgbClr val="333333"/>
                </a:solidFill>
                <a:effectLst/>
                <a:uLnTx/>
                <a:uFillTx/>
                <a:latin typeface="Calibri"/>
                <a:ea typeface="+mn-ea"/>
                <a:cs typeface="Verdana"/>
              </a:rPr>
              <a:t>Preventive services</a:t>
            </a:r>
          </a:p>
          <a:p>
            <a:pPr marL="0" marR="0" lvl="0" indent="0" algn="ctr" defTabSz="457200" rtl="0" eaLnBrk="1" fontAlgn="auto" latinLnBrk="0" hangingPunct="1">
              <a:lnSpc>
                <a:spcPct val="100000"/>
              </a:lnSpc>
              <a:spcBef>
                <a:spcPct val="20000"/>
              </a:spcBef>
              <a:spcAft>
                <a:spcPts val="0"/>
              </a:spcAft>
              <a:buClr>
                <a:srgbClr val="AB0520"/>
              </a:buClr>
              <a:buSzTx/>
              <a:buFont typeface="Arial"/>
              <a:buNone/>
              <a:tabLst/>
              <a:defRPr/>
            </a:pPr>
            <a:r>
              <a:rPr kumimoji="0" lang="en-US" sz="2200" b="0" i="0" u="none" strike="noStrike" kern="1200" cap="none" spc="0" normalizeH="0" baseline="0" noProof="0" dirty="0">
                <a:ln>
                  <a:noFill/>
                </a:ln>
                <a:solidFill>
                  <a:sysClr val="windowText" lastClr="000000"/>
                </a:solidFill>
                <a:effectLst/>
                <a:uLnTx/>
                <a:uFillTx/>
                <a:latin typeface="Calibri"/>
                <a:ea typeface="+mn-ea"/>
                <a:cs typeface="Verdana"/>
              </a:rPr>
              <a:t>e.g., Health education, hearing conservation </a:t>
            </a:r>
          </a:p>
          <a:p>
            <a:pPr marL="0" marR="0" lvl="0" indent="0" algn="ctr" defTabSz="457200" rtl="0" eaLnBrk="1" fontAlgn="auto" latinLnBrk="0" hangingPunct="1">
              <a:lnSpc>
                <a:spcPct val="100000"/>
              </a:lnSpc>
              <a:spcBef>
                <a:spcPct val="20000"/>
              </a:spcBef>
              <a:spcAft>
                <a:spcPts val="0"/>
              </a:spcAft>
              <a:buClr>
                <a:srgbClr val="AB0520"/>
              </a:buClr>
              <a:buSzTx/>
              <a:buFont typeface="Arial"/>
              <a:buNone/>
              <a:tabLst/>
              <a:defRPr/>
            </a:pPr>
            <a:r>
              <a:rPr kumimoji="0" lang="en-US" sz="2200" b="0" i="1" u="none" strike="noStrike" kern="1200" cap="none" spc="0" normalizeH="0" baseline="0" noProof="0" dirty="0">
                <a:ln>
                  <a:noFill/>
                </a:ln>
                <a:solidFill>
                  <a:sysClr val="windowText" lastClr="000000"/>
                </a:solidFill>
                <a:effectLst/>
                <a:uLnTx/>
                <a:uFillTx/>
                <a:latin typeface="Calibri"/>
                <a:ea typeface="+mn-ea"/>
                <a:cs typeface="Verdana"/>
              </a:rPr>
              <a:t>(“It’s a Noisy Planet: </a:t>
            </a:r>
          </a:p>
          <a:p>
            <a:pPr marL="0" marR="0" lvl="0" indent="0" algn="ctr" defTabSz="457200" rtl="0" eaLnBrk="1" fontAlgn="auto" latinLnBrk="0" hangingPunct="1">
              <a:lnSpc>
                <a:spcPct val="100000"/>
              </a:lnSpc>
              <a:spcBef>
                <a:spcPct val="20000"/>
              </a:spcBef>
              <a:spcAft>
                <a:spcPts val="0"/>
              </a:spcAft>
              <a:buClr>
                <a:srgbClr val="AB0520"/>
              </a:buClr>
              <a:buSzTx/>
              <a:buFont typeface="Arial"/>
              <a:buNone/>
              <a:tabLst/>
              <a:defRPr/>
            </a:pPr>
            <a:r>
              <a:rPr kumimoji="0" lang="en-US" sz="2200" b="0" i="1" u="none" strike="noStrike" kern="1200" cap="none" spc="0" normalizeH="0" baseline="0" noProof="0" dirty="0">
                <a:ln>
                  <a:noFill/>
                </a:ln>
                <a:solidFill>
                  <a:sysClr val="windowText" lastClr="000000"/>
                </a:solidFill>
                <a:effectLst/>
                <a:uLnTx/>
                <a:uFillTx/>
                <a:latin typeface="Calibri"/>
                <a:ea typeface="+mn-ea"/>
                <a:cs typeface="Verdana"/>
              </a:rPr>
              <a:t>Protect Their Hearing</a:t>
            </a:r>
            <a:r>
              <a:rPr kumimoji="0" lang="en-US" sz="2200" b="0" i="0" u="none" strike="noStrike" kern="1200" cap="none" spc="0" normalizeH="0" baseline="0" noProof="0" dirty="0">
                <a:ln>
                  <a:noFill/>
                </a:ln>
                <a:solidFill>
                  <a:sysClr val="windowText" lastClr="000000"/>
                </a:solidFill>
                <a:effectLst/>
                <a:uLnTx/>
                <a:uFillTx/>
                <a:latin typeface="Calibri"/>
                <a:ea typeface="+mn-ea"/>
                <a:cs typeface="Verdana"/>
              </a:rPr>
              <a:t>”)</a:t>
            </a:r>
          </a:p>
        </p:txBody>
      </p:sp>
    </p:spTree>
    <p:extLst>
      <p:ext uri="{BB962C8B-B14F-4D97-AF65-F5344CB8AC3E}">
        <p14:creationId xmlns:p14="http://schemas.microsoft.com/office/powerpoint/2010/main" val="31099395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Hearing loss affects health and quality of life, life other sensory and communication disorders"/>
          <p:cNvPicPr>
            <a:picLocks noChangeAspect="1"/>
          </p:cNvPicPr>
          <p:nvPr/>
        </p:nvPicPr>
        <p:blipFill rotWithShape="1">
          <a:blip r:embed="rId3">
            <a:extLst>
              <a:ext uri="{28A0092B-C50C-407E-A947-70E740481C1C}">
                <a14:useLocalDpi xmlns:a14="http://schemas.microsoft.com/office/drawing/2010/main" val="0"/>
              </a:ext>
            </a:extLst>
          </a:blip>
          <a:srcRect t="7901"/>
          <a:stretch/>
        </p:blipFill>
        <p:spPr>
          <a:xfrm>
            <a:off x="135466" y="1240353"/>
            <a:ext cx="8873067" cy="4600850"/>
          </a:xfrm>
          <a:prstGeom prst="rect">
            <a:avLst/>
          </a:prstGeom>
        </p:spPr>
      </p:pic>
      <p:sp>
        <p:nvSpPr>
          <p:cNvPr id="5" name="TextBox 4"/>
          <p:cNvSpPr txBox="1"/>
          <p:nvPr/>
        </p:nvSpPr>
        <p:spPr>
          <a:xfrm>
            <a:off x="447588" y="5259045"/>
            <a:ext cx="161827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lumMod val="50000"/>
                  </a:prstClr>
                </a:solidFill>
                <a:effectLst/>
                <a:uLnTx/>
                <a:uFillTx/>
                <a:latin typeface="Calibri"/>
                <a:ea typeface="+mn-ea"/>
                <a:cs typeface="+mn-cs"/>
              </a:rPr>
              <a:t>Artist: Timothy Wong</a:t>
            </a:r>
            <a:endParaRPr kumimoji="0" lang="en-US"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Title 6"/>
          <p:cNvSpPr>
            <a:spLocks noGrp="1"/>
          </p:cNvSpPr>
          <p:nvPr>
            <p:ph type="title"/>
          </p:nvPr>
        </p:nvSpPr>
        <p:spPr>
          <a:xfrm>
            <a:off x="0" y="276445"/>
            <a:ext cx="9144000" cy="1103313"/>
          </a:xfrm>
        </p:spPr>
        <p:txBody>
          <a:bodyPr>
            <a:noAutofit/>
          </a:bodyPr>
          <a:lstStyle/>
          <a:p>
            <a:r>
              <a:rPr lang="en-US" sz="3200" dirty="0"/>
              <a:t>Hearing loss affects health and quality of life, </a:t>
            </a:r>
            <a:br>
              <a:rPr lang="en-US" sz="3200" dirty="0"/>
            </a:br>
            <a:r>
              <a:rPr lang="en-US" sz="2800" b="0" dirty="0"/>
              <a:t>like other sensory and communication disorders. </a:t>
            </a:r>
            <a:endParaRPr lang="en-US" sz="2800" dirty="0"/>
          </a:p>
        </p:txBody>
      </p:sp>
      <p:sp>
        <p:nvSpPr>
          <p:cNvPr id="8" name="Content Placeholder 7"/>
          <p:cNvSpPr>
            <a:spLocks noGrp="1"/>
          </p:cNvSpPr>
          <p:nvPr>
            <p:ph idx="1"/>
          </p:nvPr>
        </p:nvSpPr>
        <p:spPr>
          <a:xfrm>
            <a:off x="2721935" y="3183633"/>
            <a:ext cx="3713492" cy="2971732"/>
          </a:xfrm>
        </p:spPr>
        <p:txBody>
          <a:bodyPr/>
          <a:lstStyle/>
          <a:p>
            <a:pPr marL="0" indent="0">
              <a:buNone/>
            </a:pPr>
            <a:r>
              <a:rPr lang="en-US" dirty="0" smtClean="0"/>
              <a:t>Hearing health impacts:</a:t>
            </a:r>
          </a:p>
          <a:p>
            <a:r>
              <a:rPr lang="en-US" dirty="0" smtClean="0"/>
              <a:t>Communication access</a:t>
            </a:r>
          </a:p>
          <a:p>
            <a:r>
              <a:rPr lang="en-US" dirty="0" smtClean="0"/>
              <a:t>Participation in communities</a:t>
            </a:r>
          </a:p>
          <a:p>
            <a:r>
              <a:rPr lang="en-US" dirty="0" smtClean="0"/>
              <a:t>Overall health &amp; quality of life</a:t>
            </a:r>
          </a:p>
          <a:p>
            <a:pPr marL="0" indent="0" algn="ctr">
              <a:buNone/>
            </a:pPr>
            <a:r>
              <a:rPr lang="en-US" sz="1400" dirty="0"/>
              <a:t>National Academies of Sciences, Engineering,</a:t>
            </a:r>
          </a:p>
          <a:p>
            <a:pPr marL="0" indent="0" algn="ctr">
              <a:buNone/>
            </a:pPr>
            <a:r>
              <a:rPr lang="en-US" sz="1400" dirty="0"/>
              <a:t> and Medicine, 2016</a:t>
            </a:r>
          </a:p>
          <a:p>
            <a:pPr marL="0" indent="0">
              <a:buNone/>
            </a:pPr>
            <a:endParaRPr lang="en-US" sz="1400" dirty="0"/>
          </a:p>
        </p:txBody>
      </p:sp>
      <p:sp>
        <p:nvSpPr>
          <p:cNvPr id="9" name="Content Placeholder 8"/>
          <p:cNvSpPr>
            <a:spLocks noGrp="1"/>
          </p:cNvSpPr>
          <p:nvPr>
            <p:ph idx="13"/>
          </p:nvPr>
        </p:nvSpPr>
        <p:spPr>
          <a:xfrm>
            <a:off x="0" y="5738219"/>
            <a:ext cx="9144000" cy="577521"/>
          </a:xfrm>
        </p:spPr>
        <p:txBody>
          <a:bodyPr>
            <a:normAutofit/>
          </a:bodyPr>
          <a:lstStyle/>
          <a:p>
            <a:pPr marL="0" indent="0" algn="ctr">
              <a:buNone/>
            </a:pPr>
            <a:r>
              <a:rPr lang="en-US" sz="2700" b="1" dirty="0" smtClean="0">
                <a:solidFill>
                  <a:schemeClr val="accent5"/>
                </a:solidFill>
              </a:rPr>
              <a:t>Nearly 2 in 3 Americans age 70+ are living with hearing loss.</a:t>
            </a:r>
            <a:endParaRPr lang="en-US" sz="2700" b="1" dirty="0">
              <a:solidFill>
                <a:schemeClr val="accent5"/>
              </a:solidFill>
            </a:endParaRPr>
          </a:p>
        </p:txBody>
      </p:sp>
    </p:spTree>
    <p:extLst>
      <p:ext uri="{BB962C8B-B14F-4D97-AF65-F5344CB8AC3E}">
        <p14:creationId xmlns:p14="http://schemas.microsoft.com/office/powerpoint/2010/main" val="26958907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6445"/>
            <a:ext cx="9144000" cy="1103313"/>
          </a:xfrm>
        </p:spPr>
        <p:txBody>
          <a:bodyPr>
            <a:noAutofit/>
          </a:bodyPr>
          <a:lstStyle/>
          <a:p>
            <a:r>
              <a:rPr lang="en-US" sz="3600" dirty="0" smtClean="0"/>
              <a:t>Challenges in access to comprehensive audiologic care in the U.S.</a:t>
            </a:r>
            <a:endParaRPr lang="en-US" sz="3600" dirty="0"/>
          </a:p>
        </p:txBody>
      </p:sp>
      <p:sp>
        <p:nvSpPr>
          <p:cNvPr id="5" name="Content Placeholder 4"/>
          <p:cNvSpPr>
            <a:spLocks noGrp="1"/>
          </p:cNvSpPr>
          <p:nvPr>
            <p:ph idx="1"/>
          </p:nvPr>
        </p:nvSpPr>
        <p:spPr>
          <a:xfrm>
            <a:off x="373468" y="1751703"/>
            <a:ext cx="8397063" cy="4627832"/>
          </a:xfrm>
        </p:spPr>
        <p:txBody>
          <a:bodyPr>
            <a:normAutofit fontScale="92500" lnSpcReduction="10000"/>
          </a:bodyPr>
          <a:lstStyle/>
          <a:p>
            <a:pPr>
              <a:spcAft>
                <a:spcPts val="1800"/>
              </a:spcAft>
            </a:pPr>
            <a:r>
              <a:rPr lang="en-US" sz="2700" b="1" dirty="0">
                <a:solidFill>
                  <a:schemeClr val="tx1"/>
                </a:solidFill>
              </a:rPr>
              <a:t>Significant gaps in care</a:t>
            </a:r>
            <a:r>
              <a:rPr lang="en-US" sz="2700" dirty="0">
                <a:solidFill>
                  <a:schemeClr val="tx1"/>
                </a:solidFill>
              </a:rPr>
              <a:t>, between self-reporting hearing loss and receiving evaluation, treatment, and rehabilitation services (</a:t>
            </a:r>
            <a:r>
              <a:rPr lang="en-US" sz="2700" dirty="0" err="1" smtClean="0">
                <a:solidFill>
                  <a:schemeClr val="tx1"/>
                </a:solidFill>
              </a:rPr>
              <a:t>Mahboubi</a:t>
            </a:r>
            <a:r>
              <a:rPr lang="en-US" sz="2700" dirty="0" smtClean="0">
                <a:solidFill>
                  <a:schemeClr val="tx1"/>
                </a:solidFill>
              </a:rPr>
              <a:t>, Lin, &amp; Bhattacharyya, </a:t>
            </a:r>
            <a:r>
              <a:rPr lang="en-US" sz="2700" dirty="0">
                <a:solidFill>
                  <a:schemeClr val="tx1"/>
                </a:solidFill>
              </a:rPr>
              <a:t>2017).</a:t>
            </a:r>
          </a:p>
          <a:p>
            <a:pPr>
              <a:spcAft>
                <a:spcPts val="1800"/>
              </a:spcAft>
            </a:pPr>
            <a:r>
              <a:rPr lang="en-US" sz="2700" b="1" dirty="0">
                <a:solidFill>
                  <a:schemeClr val="tx1"/>
                </a:solidFill>
              </a:rPr>
              <a:t>Nationally, rehabilitative services from audiologists are not covered by Medicare </a:t>
            </a:r>
            <a:r>
              <a:rPr lang="en-US" sz="2700" dirty="0">
                <a:solidFill>
                  <a:schemeClr val="tx1"/>
                </a:solidFill>
              </a:rPr>
              <a:t>(National Academies of Sciences, Engineering, and Medicine, 2016). </a:t>
            </a:r>
          </a:p>
          <a:p>
            <a:pPr>
              <a:spcBef>
                <a:spcPts val="576"/>
              </a:spcBef>
              <a:spcAft>
                <a:spcPts val="600"/>
              </a:spcAft>
            </a:pPr>
            <a:r>
              <a:rPr lang="en-US" sz="2700" b="1" dirty="0">
                <a:solidFill>
                  <a:schemeClr val="tx1"/>
                </a:solidFill>
              </a:rPr>
              <a:t>Coverage varies across state Medicaid systems </a:t>
            </a:r>
            <a:r>
              <a:rPr lang="en-US" sz="2700" dirty="0">
                <a:solidFill>
                  <a:schemeClr val="tx1"/>
                </a:solidFill>
              </a:rPr>
              <a:t>for adults (Arnold, </a:t>
            </a:r>
            <a:r>
              <a:rPr lang="en-US" sz="2700" dirty="0" err="1">
                <a:solidFill>
                  <a:schemeClr val="tx1"/>
                </a:solidFill>
              </a:rPr>
              <a:t>Hyer</a:t>
            </a:r>
            <a:r>
              <a:rPr lang="en-US" sz="2700" dirty="0">
                <a:solidFill>
                  <a:schemeClr val="tx1"/>
                </a:solidFill>
              </a:rPr>
              <a:t>, &amp; Chisolm, 2017).</a:t>
            </a:r>
          </a:p>
          <a:p>
            <a:pPr lvl="1">
              <a:spcBef>
                <a:spcPts val="576"/>
              </a:spcBef>
              <a:spcAft>
                <a:spcPts val="600"/>
              </a:spcAft>
            </a:pPr>
            <a:r>
              <a:rPr lang="en-US" sz="2700" dirty="0">
                <a:solidFill>
                  <a:schemeClr val="tx1"/>
                </a:solidFill>
              </a:rPr>
              <a:t>Adults with</a:t>
            </a:r>
            <a:r>
              <a:rPr lang="en-US" sz="2700" b="1" dirty="0">
                <a:solidFill>
                  <a:schemeClr val="tx1"/>
                </a:solidFill>
              </a:rPr>
              <a:t> lower socioeconomic status</a:t>
            </a:r>
            <a:r>
              <a:rPr lang="en-US" sz="2700" dirty="0">
                <a:solidFill>
                  <a:schemeClr val="tx1"/>
                </a:solidFill>
              </a:rPr>
              <a:t> are less likely to use hearing aids (Bainbridge &amp; Ramachandran, 2014).</a:t>
            </a:r>
          </a:p>
          <a:p>
            <a:endParaRPr lang="en-US" dirty="0"/>
          </a:p>
        </p:txBody>
      </p:sp>
    </p:spTree>
    <p:extLst>
      <p:ext uri="{BB962C8B-B14F-4D97-AF65-F5344CB8AC3E}">
        <p14:creationId xmlns:p14="http://schemas.microsoft.com/office/powerpoint/2010/main" val="36127650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9144000" cy="956929"/>
          </a:xfrm>
        </p:spPr>
        <p:txBody>
          <a:bodyPr anchor="ctr">
            <a:noAutofit/>
          </a:bodyPr>
          <a:lstStyle/>
          <a:p>
            <a:r>
              <a:rPr lang="en-US" sz="3200" dirty="0" smtClean="0">
                <a:latin typeface="+mn-lt"/>
              </a:rPr>
              <a:t>Hearing Aid Use in the U.S. by race/ethnicity</a:t>
            </a:r>
            <a:endParaRPr lang="en-US" sz="2600" b="0" dirty="0">
              <a:latin typeface="+mn-lt"/>
            </a:endParaRPr>
          </a:p>
        </p:txBody>
      </p:sp>
      <p:grpSp>
        <p:nvGrpSpPr>
          <p:cNvPr id="2" name="Group 1" descr="Bar chart:  Hearing Aid Use in the U.S. by race/ethnicity"/>
          <p:cNvGrpSpPr/>
          <p:nvPr/>
        </p:nvGrpSpPr>
        <p:grpSpPr>
          <a:xfrm>
            <a:off x="0" y="723900"/>
            <a:ext cx="9144000" cy="5730471"/>
            <a:chOff x="0" y="723900"/>
            <a:chExt cx="9144000" cy="5730471"/>
          </a:xfrm>
        </p:grpSpPr>
        <p:pic>
          <p:nvPicPr>
            <p:cNvPr id="24" name="Picture 23" descr="Hearing Aid Use in the U.S. by race/ethnicity"/>
            <p:cNvPicPr>
              <a:picLocks noChangeAspect="1"/>
            </p:cNvPicPr>
            <p:nvPr/>
          </p:nvPicPr>
          <p:blipFill rotWithShape="1">
            <a:blip r:embed="rId3">
              <a:extLst>
                <a:ext uri="{28A0092B-C50C-407E-A947-70E740481C1C}">
                  <a14:useLocalDpi xmlns:a14="http://schemas.microsoft.com/office/drawing/2010/main" val="0"/>
                </a:ext>
              </a:extLst>
            </a:blip>
            <a:srcRect r="10465"/>
            <a:stretch/>
          </p:blipFill>
          <p:spPr>
            <a:xfrm>
              <a:off x="956925" y="723900"/>
              <a:ext cx="8187075" cy="5401284"/>
            </a:xfrm>
            <a:prstGeom prst="rect">
              <a:avLst/>
            </a:prstGeom>
          </p:spPr>
        </p:pic>
        <p:sp>
          <p:nvSpPr>
            <p:cNvPr id="7" name="TextBox 6"/>
            <p:cNvSpPr txBox="1"/>
            <p:nvPr/>
          </p:nvSpPr>
          <p:spPr>
            <a:xfrm>
              <a:off x="2208615" y="5472815"/>
              <a:ext cx="1168653" cy="548640"/>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White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Americans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3378200" y="5472815"/>
              <a:ext cx="2387600"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Black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African Americans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5500104" y="5472815"/>
              <a:ext cx="1801391" cy="548640"/>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Hispanic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Latino Americans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7052039" y="4252352"/>
              <a:ext cx="1943100" cy="1077218"/>
            </a:xfrm>
            <a:prstGeom prst="rect">
              <a:avLst/>
            </a:prstGeom>
            <a:noFill/>
          </p:spPr>
          <p:txBody>
            <a:bodyPr wrap="square" rtlCol="0">
              <a:spAutoFit/>
            </a:bodyPr>
            <a:lstStyle/>
            <a:p>
              <a:pPr marL="0" marR="0" lvl="0" indent="-88900" algn="ctr" defTabSz="457200" rtl="0" eaLnBrk="1" fontAlgn="auto" latinLnBrk="0" hangingPunct="1">
                <a:lnSpc>
                  <a:spcPct val="100000"/>
                </a:lnSpc>
                <a:spcBef>
                  <a:spcPts val="0"/>
                </a:spcBef>
                <a:spcAft>
                  <a:spcPts val="0"/>
                </a:spcAft>
                <a:buClr>
                  <a:srgbClr val="000000"/>
                </a:buClr>
                <a:buSzPct val="77777"/>
                <a:buFontTx/>
                <a:buNone/>
                <a:tabLst/>
                <a:defRPr/>
              </a:pPr>
              <a:endParaRPr kumimoji="0" lang="en-US" sz="800" b="0" i="0" u="none" strike="noStrike" kern="1200" cap="none" spc="0" normalizeH="0" baseline="0" noProof="0" dirty="0" smtClean="0">
                <a:ln>
                  <a:noFill/>
                </a:ln>
                <a:solidFill>
                  <a:srgbClr val="000000"/>
                </a:solidFill>
                <a:effectLst/>
                <a:uLnTx/>
                <a:uFillTx/>
                <a:latin typeface="Arial"/>
                <a:ea typeface="Arial"/>
                <a:cs typeface="Arial"/>
                <a:sym typeface="Arial"/>
              </a:endParaRPr>
            </a:p>
            <a:p>
              <a:pPr marL="0" marR="0" lvl="0" indent="-88900" algn="ctr" defTabSz="457200" rtl="0" eaLnBrk="1" fontAlgn="auto" latinLnBrk="0" hangingPunct="1">
                <a:lnSpc>
                  <a:spcPct val="100000"/>
                </a:lnSpc>
                <a:spcBef>
                  <a:spcPts val="0"/>
                </a:spcBef>
                <a:spcAft>
                  <a:spcPts val="0"/>
                </a:spcAft>
                <a:buClr>
                  <a:srgbClr val="000000"/>
                </a:buClr>
                <a:buSzPct val="77777"/>
                <a:buFontTx/>
                <a:buNone/>
                <a:tabLst/>
                <a:defRPr/>
              </a:pPr>
              <a:r>
                <a:rPr kumimoji="0" lang="en-US" sz="1400" b="0" i="0" u="none" strike="noStrike" kern="1200" cap="none" spc="0" normalizeH="0" baseline="0" noProof="0" dirty="0" smtClean="0">
                  <a:ln>
                    <a:noFill/>
                  </a:ln>
                  <a:solidFill>
                    <a:srgbClr val="000000"/>
                  </a:solidFill>
                  <a:effectLst/>
                  <a:uLnTx/>
                  <a:uFillTx/>
                  <a:latin typeface="Arial"/>
                  <a:ea typeface="Arial"/>
                  <a:cs typeface="Arial"/>
                  <a:sym typeface="Arial"/>
                </a:rPr>
                <a:t>See also Nieman</a:t>
              </a: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 Marrone, Szanton, Thorpe, &amp; Lin (2016</a:t>
              </a:r>
              <a:r>
                <a:rPr kumimoji="0" lang="en-US" sz="1400" b="0" i="0" u="none" strike="noStrike" kern="1200" cap="none" spc="0" normalizeH="0" baseline="0" noProof="0" dirty="0" smtClean="0">
                  <a:ln>
                    <a:noFill/>
                  </a:ln>
                  <a:solidFill>
                    <a:srgbClr val="000000"/>
                  </a:solidFill>
                  <a:effectLst/>
                  <a:uLnTx/>
                  <a:uFillTx/>
                  <a:latin typeface="Arial"/>
                  <a:ea typeface="Arial"/>
                  <a:cs typeface="Arial"/>
                  <a:sym typeface="Arial"/>
                </a:rPr>
                <a:t>), </a:t>
              </a:r>
              <a:r>
                <a:rPr kumimoji="0" lang="en-US" sz="1400" b="0" i="1" u="none" strike="noStrike" kern="1200" cap="none" spc="0" normalizeH="0" baseline="0" noProof="0" dirty="0" smtClean="0">
                  <a:ln>
                    <a:noFill/>
                  </a:ln>
                  <a:solidFill>
                    <a:srgbClr val="000000"/>
                  </a:solidFill>
                  <a:effectLst/>
                  <a:uLnTx/>
                  <a:uFillTx/>
                  <a:latin typeface="Arial"/>
                  <a:ea typeface="Arial"/>
                  <a:cs typeface="Arial"/>
                  <a:sym typeface="Arial"/>
                </a:rPr>
                <a:t>J </a:t>
              </a:r>
              <a:r>
                <a:rPr kumimoji="0" lang="en-US" sz="1400" b="0" i="1" u="none" strike="noStrike" kern="1200" cap="none" spc="0" normalizeH="0" baseline="0" noProof="0" dirty="0">
                  <a:ln>
                    <a:noFill/>
                  </a:ln>
                  <a:solidFill>
                    <a:srgbClr val="000000"/>
                  </a:solidFill>
                  <a:effectLst/>
                  <a:uLnTx/>
                  <a:uFillTx/>
                  <a:latin typeface="Arial"/>
                  <a:ea typeface="Arial"/>
                  <a:cs typeface="Arial"/>
                  <a:sym typeface="Arial"/>
                </a:rPr>
                <a:t>Aging </a:t>
              </a:r>
              <a:r>
                <a:rPr kumimoji="0" lang="en-US" sz="1400" b="0" i="1" u="none" strike="noStrike" kern="1200" cap="none" spc="0" normalizeH="0" baseline="0" noProof="0" dirty="0" smtClean="0">
                  <a:ln>
                    <a:noFill/>
                  </a:ln>
                  <a:solidFill>
                    <a:srgbClr val="000000"/>
                  </a:solidFill>
                  <a:effectLst/>
                  <a:uLnTx/>
                  <a:uFillTx/>
                  <a:latin typeface="Arial"/>
                  <a:ea typeface="Arial"/>
                  <a:cs typeface="Arial"/>
                  <a:sym typeface="Arial"/>
                </a:rPr>
                <a:t>Health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207334" y="4823155"/>
              <a:ext cx="1685261" cy="1631216"/>
            </a:xfrm>
            <a:prstGeom prst="rect">
              <a:avLst/>
            </a:prstGeom>
          </p:spPr>
          <p:txBody>
            <a:bodyPr wrap="square">
              <a:spAutoFit/>
            </a:bodyPr>
            <a:lstStyle/>
            <a:p>
              <a:pPr marL="0" marR="0" lvl="0" indent="-88900" algn="l" defTabSz="457200" rtl="0" eaLnBrk="1" fontAlgn="auto" latinLnBrk="0" hangingPunct="1">
                <a:lnSpc>
                  <a:spcPct val="100000"/>
                </a:lnSpc>
                <a:spcBef>
                  <a:spcPts val="0"/>
                </a:spcBef>
                <a:spcAft>
                  <a:spcPts val="0"/>
                </a:spcAft>
                <a:buClr>
                  <a:srgbClr val="000000"/>
                </a:buClr>
                <a:buSzPct val="77777"/>
                <a:buFontTx/>
                <a:buNone/>
                <a:tabLst/>
                <a:defRPr/>
              </a:pPr>
              <a:r>
                <a:rPr kumimoji="0" lang="en-US" sz="1400" b="0" i="0" u="sng" strike="noStrike" kern="1200" cap="none" spc="0" normalizeH="0" baseline="0" noProof="0" dirty="0" smtClean="0">
                  <a:ln>
                    <a:noFill/>
                  </a:ln>
                  <a:solidFill>
                    <a:srgbClr val="000000"/>
                  </a:solidFill>
                  <a:effectLst/>
                  <a:uLnTx/>
                  <a:uFillTx/>
                  <a:latin typeface="Calibri"/>
                  <a:ea typeface="Arial"/>
                  <a:cs typeface="Arial"/>
                  <a:sym typeface="Arial"/>
                </a:rPr>
                <a:t>Data Source:</a:t>
              </a:r>
              <a:r>
                <a:rPr kumimoji="0" lang="en-US" sz="1400" b="0" i="0" u="none" strike="noStrike" kern="1200" cap="none" spc="0" normalizeH="0" baseline="0" noProof="0" dirty="0" smtClean="0">
                  <a:ln>
                    <a:noFill/>
                  </a:ln>
                  <a:solidFill>
                    <a:srgbClr val="000000"/>
                  </a:solidFill>
                  <a:effectLst/>
                  <a:uLnTx/>
                  <a:uFillTx/>
                  <a:latin typeface="Calibri"/>
                  <a:ea typeface="Arial"/>
                  <a:cs typeface="Arial"/>
                  <a:sym typeface="Arial"/>
                </a:rPr>
                <a:t> </a:t>
              </a:r>
            </a:p>
            <a:p>
              <a:pPr marL="0" marR="0" lvl="0" indent="-88900" algn="l" defTabSz="457200" rtl="0" eaLnBrk="1" fontAlgn="auto" latinLnBrk="0" hangingPunct="1">
                <a:lnSpc>
                  <a:spcPct val="100000"/>
                </a:lnSpc>
                <a:spcBef>
                  <a:spcPts val="0"/>
                </a:spcBef>
                <a:spcAft>
                  <a:spcPts val="0"/>
                </a:spcAft>
                <a:buClr>
                  <a:srgbClr val="000000"/>
                </a:buClr>
                <a:buSzPct val="77777"/>
                <a:buFontTx/>
                <a:buNone/>
                <a:tabLst/>
                <a:defRPr/>
              </a:pPr>
              <a:r>
                <a:rPr kumimoji="0" lang="en-US" sz="1400" b="0" i="0" u="none" strike="noStrike" kern="1200" cap="none" spc="0" normalizeH="0" baseline="0" noProof="0" dirty="0" smtClean="0">
                  <a:ln>
                    <a:noFill/>
                  </a:ln>
                  <a:solidFill>
                    <a:srgbClr val="000000"/>
                  </a:solidFill>
                  <a:effectLst/>
                  <a:uLnTx/>
                  <a:uFillTx/>
                  <a:latin typeface="Calibri"/>
                  <a:ea typeface="Arial"/>
                  <a:cs typeface="Arial"/>
                  <a:sym typeface="Arial"/>
                </a:rPr>
                <a:t>HP2020</a:t>
              </a:r>
            </a:p>
            <a:p>
              <a:pPr marL="0" marR="0" lvl="0" indent="-88900" algn="l" defTabSz="457200" rtl="0" eaLnBrk="1" fontAlgn="auto" latinLnBrk="0" hangingPunct="1">
                <a:lnSpc>
                  <a:spcPct val="100000"/>
                </a:lnSpc>
                <a:spcBef>
                  <a:spcPts val="0"/>
                </a:spcBef>
                <a:spcAft>
                  <a:spcPts val="0"/>
                </a:spcAft>
                <a:buClr>
                  <a:srgbClr val="000000"/>
                </a:buClr>
                <a:buSzPct val="77777"/>
                <a:buFontTx/>
                <a:buNone/>
                <a:tabLst/>
                <a:defRPr/>
              </a:pPr>
              <a:r>
                <a:rPr kumimoji="0" lang="en-US" sz="1400" b="0" i="0" u="none" strike="noStrike" kern="1200" cap="none" spc="0" normalizeH="0" baseline="0" noProof="0" dirty="0" smtClean="0">
                  <a:ln>
                    <a:noFill/>
                  </a:ln>
                  <a:solidFill>
                    <a:srgbClr val="000000"/>
                  </a:solidFill>
                  <a:effectLst/>
                  <a:uLnTx/>
                  <a:uFillTx/>
                  <a:latin typeface="Calibri"/>
                  <a:ea typeface="Arial"/>
                  <a:cs typeface="Arial"/>
                  <a:sym typeface="Arial"/>
                </a:rPr>
                <a:t>ENT-VSL-3.3</a:t>
              </a:r>
            </a:p>
            <a:p>
              <a:pPr marL="0" marR="0" lvl="0" indent="-88900" algn="l" defTabSz="457200" rtl="0" eaLnBrk="1" fontAlgn="auto" latinLnBrk="0" hangingPunct="1">
                <a:lnSpc>
                  <a:spcPct val="100000"/>
                </a:lnSpc>
                <a:spcBef>
                  <a:spcPts val="0"/>
                </a:spcBef>
                <a:spcAft>
                  <a:spcPts val="0"/>
                </a:spcAft>
                <a:buClr>
                  <a:srgbClr val="000000"/>
                </a:buClr>
                <a:buSzPct val="77777"/>
                <a:buFontTx/>
                <a:buNone/>
                <a:tabLst/>
                <a:defRPr/>
              </a:pPr>
              <a:r>
                <a:rPr kumimoji="0" lang="en-US" sz="1400" b="0" i="0" u="none" strike="noStrike" kern="1200" cap="none" spc="0" normalizeH="0" baseline="0" noProof="0" dirty="0" smtClean="0">
                  <a:ln>
                    <a:noFill/>
                  </a:ln>
                  <a:solidFill>
                    <a:srgbClr val="000000"/>
                  </a:solidFill>
                  <a:effectLst/>
                  <a:uLnTx/>
                  <a:uFillTx/>
                  <a:latin typeface="Calibri"/>
                  <a:ea typeface="Arial"/>
                  <a:cs typeface="Arial"/>
                  <a:sym typeface="Arial"/>
                </a:rPr>
                <a:t>2011-2013</a:t>
              </a:r>
            </a:p>
            <a:p>
              <a:pPr marL="0" marR="0" lvl="0" indent="-88900" algn="l" defTabSz="457200" rtl="0" eaLnBrk="1" fontAlgn="auto" latinLnBrk="0" hangingPunct="1">
                <a:lnSpc>
                  <a:spcPct val="100000"/>
                </a:lnSpc>
                <a:spcBef>
                  <a:spcPts val="0"/>
                </a:spcBef>
                <a:spcAft>
                  <a:spcPts val="0"/>
                </a:spcAft>
                <a:buClr>
                  <a:srgbClr val="000000"/>
                </a:buClr>
                <a:buSzPct val="77777"/>
                <a:buFontTx/>
                <a:buNone/>
                <a:tabLst/>
                <a:defRPr/>
              </a:pPr>
              <a:r>
                <a:rPr kumimoji="0" lang="en-US" sz="1400" b="0" i="0" u="none" strike="noStrike" kern="1200" cap="none" spc="0" normalizeH="0" baseline="0" noProof="0" dirty="0" smtClean="0">
                  <a:ln>
                    <a:noFill/>
                  </a:ln>
                  <a:solidFill>
                    <a:srgbClr val="000000"/>
                  </a:solidFill>
                  <a:effectLst/>
                  <a:uLnTx/>
                  <a:uFillTx/>
                  <a:latin typeface="Calibri"/>
                  <a:ea typeface="Arial"/>
                  <a:cs typeface="Arial"/>
                  <a:sym typeface="Arial"/>
                </a:rPr>
                <a:t>Accessed 02/01/18</a:t>
              </a:r>
            </a:p>
            <a:p>
              <a:pPr marL="0" marR="0" lvl="0" indent="-88900" algn="l" defTabSz="457200" rtl="0" eaLnBrk="1" fontAlgn="auto" latinLnBrk="0" hangingPunct="1">
                <a:lnSpc>
                  <a:spcPct val="100000"/>
                </a:lnSpc>
                <a:spcBef>
                  <a:spcPts val="0"/>
                </a:spcBef>
                <a:spcAft>
                  <a:spcPts val="0"/>
                </a:spcAft>
                <a:buClr>
                  <a:srgbClr val="000000"/>
                </a:buClr>
                <a:buSzPct val="77777"/>
                <a:buFontTx/>
                <a:buNone/>
                <a:tabLst/>
                <a:defRPr/>
              </a:pPr>
              <a:r>
                <a:rPr kumimoji="0" lang="en-US" sz="1400" b="0" i="0" u="none" strike="noStrike" kern="1200" cap="none" spc="0" normalizeH="0" baseline="0" noProof="0" dirty="0" smtClean="0">
                  <a:ln>
                    <a:noFill/>
                  </a:ln>
                  <a:solidFill>
                    <a:srgbClr val="000000"/>
                  </a:solidFill>
                  <a:effectLst/>
                  <a:uLnTx/>
                  <a:uFillTx/>
                  <a:latin typeface="Calibri"/>
                  <a:ea typeface="Arial"/>
                  <a:cs typeface="Arial"/>
                  <a:sym typeface="Arial"/>
                </a:rPr>
                <a:t>Error </a:t>
              </a:r>
              <a:r>
                <a:rPr kumimoji="0" lang="en-US" sz="1400" b="0" i="0" u="none" strike="noStrike" kern="1200" cap="none" spc="0" normalizeH="0" baseline="0" noProof="0" dirty="0">
                  <a:ln>
                    <a:noFill/>
                  </a:ln>
                  <a:solidFill>
                    <a:srgbClr val="000000"/>
                  </a:solidFill>
                  <a:effectLst/>
                  <a:uLnTx/>
                  <a:uFillTx/>
                  <a:latin typeface="Calibri"/>
                  <a:ea typeface="Arial"/>
                  <a:cs typeface="Arial"/>
                  <a:sym typeface="Arial"/>
                </a:rPr>
                <a:t>bars </a:t>
              </a:r>
              <a:r>
                <a:rPr kumimoji="0" lang="en-US" sz="1400" b="0" i="0" u="sng" strike="noStrike" kern="1200" cap="none" spc="0" normalizeH="0" baseline="0" noProof="0" dirty="0">
                  <a:ln>
                    <a:noFill/>
                  </a:ln>
                  <a:solidFill>
                    <a:srgbClr val="000000"/>
                  </a:solidFill>
                  <a:effectLst/>
                  <a:uLnTx/>
                  <a:uFillTx/>
                  <a:latin typeface="Calibri"/>
                  <a:ea typeface="Arial"/>
                  <a:cs typeface="Arial"/>
                  <a:sym typeface="Arial"/>
                </a:rPr>
                <a:t>+</a:t>
              </a:r>
              <a:r>
                <a:rPr kumimoji="0" lang="en-US" sz="1400" b="0" i="0" u="none" strike="noStrike" kern="1200" cap="none" spc="0" normalizeH="0" baseline="0" noProof="0" dirty="0">
                  <a:ln>
                    <a:noFill/>
                  </a:ln>
                  <a:solidFill>
                    <a:srgbClr val="000000"/>
                  </a:solidFill>
                  <a:effectLst/>
                  <a:uLnTx/>
                  <a:uFillTx/>
                  <a:latin typeface="Calibri"/>
                  <a:ea typeface="Arial"/>
                  <a:cs typeface="Arial"/>
                  <a:sym typeface="Arial"/>
                </a:rPr>
                <a:t> 95% </a:t>
              </a:r>
              <a:r>
                <a:rPr kumimoji="0" lang="en-US" sz="1400" b="0" i="0" u="none" strike="noStrike" kern="1200" cap="none" spc="0" normalizeH="0" baseline="0" noProof="0" dirty="0" smtClean="0">
                  <a:ln>
                    <a:noFill/>
                  </a:ln>
                  <a:solidFill>
                    <a:srgbClr val="000000"/>
                  </a:solidFill>
                  <a:effectLst/>
                  <a:uLnTx/>
                  <a:uFillTx/>
                  <a:latin typeface="Calibri"/>
                  <a:ea typeface="Arial"/>
                  <a:cs typeface="Arial"/>
                  <a:sym typeface="Arial"/>
                </a:rPr>
                <a:t>CI</a:t>
              </a:r>
              <a:endParaRPr kumimoji="0" lang="en-US" sz="1400" b="0" i="0" u="none" strike="noStrike" kern="1200" cap="none" spc="0" normalizeH="0" baseline="0" noProof="0" dirty="0">
                <a:ln>
                  <a:noFill/>
                </a:ln>
                <a:solidFill>
                  <a:srgbClr val="000000"/>
                </a:solidFill>
                <a:effectLst/>
                <a:uLnTx/>
                <a:uFillTx/>
                <a:latin typeface="Calibri"/>
                <a:ea typeface="Arial"/>
                <a:cs typeface="Arial"/>
                <a:sym typeface="Arial"/>
              </a:endParaRPr>
            </a:p>
            <a:p>
              <a:pPr marL="0" marR="0" lvl="0" indent="-88900" algn="l" defTabSz="457200" rtl="0" eaLnBrk="1" fontAlgn="auto" latinLnBrk="0" hangingPunct="1">
                <a:lnSpc>
                  <a:spcPct val="100000"/>
                </a:lnSpc>
                <a:spcBef>
                  <a:spcPts val="0"/>
                </a:spcBef>
                <a:spcAft>
                  <a:spcPts val="0"/>
                </a:spcAft>
                <a:buClr>
                  <a:srgbClr val="000000"/>
                </a:buClr>
                <a:buSzPct val="77777"/>
                <a:buFontTx/>
                <a:buNone/>
                <a:tabLst/>
                <a:defRPr/>
              </a:pPr>
              <a:endParaRPr kumimoji="0" lang="en-US" sz="1600" b="0" i="0" u="sng" strike="noStrike" kern="1200" cap="none" spc="0" normalizeH="0" baseline="0" noProof="0" dirty="0" smtClean="0">
                <a:ln>
                  <a:noFill/>
                </a:ln>
                <a:solidFill>
                  <a:srgbClr val="000000"/>
                </a:solidFill>
                <a:effectLst/>
                <a:uLnTx/>
                <a:uFillTx/>
                <a:latin typeface="Calibri"/>
                <a:ea typeface="Arial"/>
                <a:cs typeface="Arial"/>
                <a:sym typeface="Arial"/>
              </a:endParaRPr>
            </a:p>
          </p:txBody>
        </p:sp>
        <p:sp>
          <p:nvSpPr>
            <p:cNvPr id="20" name="TextBox 19"/>
            <p:cNvSpPr txBox="1"/>
            <p:nvPr/>
          </p:nvSpPr>
          <p:spPr>
            <a:xfrm>
              <a:off x="0" y="871871"/>
              <a:ext cx="914400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Rate </a:t>
              </a:r>
              <a:r>
                <a:rPr kumimoji="0" lang="en-US" sz="1800" b="0" i="0" u="none" strike="noStrike" kern="1200" cap="none" spc="0" normalizeH="0" baseline="0" noProof="0" smtClean="0">
                  <a:ln>
                    <a:noFill/>
                  </a:ln>
                  <a:solidFill>
                    <a:prstClr val="black"/>
                  </a:solidFill>
                  <a:effectLst/>
                  <a:uLnTx/>
                  <a:uFillTx/>
                  <a:latin typeface="Calibri"/>
                  <a:ea typeface="+mn-ea"/>
                  <a:cs typeface="+mn-cs"/>
                </a:rPr>
                <a:t>per 1,000 </a:t>
              </a:r>
              <a:r>
                <a:rPr kumimoji="0" lang="en-US" sz="1800" b="0" i="0" u="none" strike="noStrike" kern="1200" cap="none" spc="0" normalizeH="0" baseline="0" noProof="0">
                  <a:ln>
                    <a:noFill/>
                  </a:ln>
                  <a:solidFill>
                    <a:prstClr val="black"/>
                  </a:solidFill>
                  <a:effectLst/>
                  <a:uLnTx/>
                  <a:uFillTx/>
                  <a:latin typeface="Calibri"/>
                  <a:ea typeface="+mn-ea"/>
                  <a:cs typeface="+mn-cs"/>
                </a:rPr>
                <a:t>Adults 70+ years with moderate or greater hearing impairment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3694224" y="1721588"/>
              <a:ext cx="36694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Healthy People 2020 Target</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0389836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 Availability of Health Care Providers in Rural Areas"/>
          <p:cNvPicPr>
            <a:picLocks noChangeAspect="1"/>
          </p:cNvPicPr>
          <p:nvPr/>
        </p:nvPicPr>
        <p:blipFill rotWithShape="1">
          <a:blip r:embed="rId3">
            <a:extLst>
              <a:ext uri="{28A0092B-C50C-407E-A947-70E740481C1C}">
                <a14:useLocalDpi xmlns:a14="http://schemas.microsoft.com/office/drawing/2010/main" val="0"/>
              </a:ext>
            </a:extLst>
          </a:blip>
          <a:srcRect t="1443" b="857"/>
          <a:stretch/>
        </p:blipFill>
        <p:spPr>
          <a:xfrm>
            <a:off x="4236720" y="100301"/>
            <a:ext cx="4907280" cy="6205935"/>
          </a:xfrm>
          <a:prstGeom prst="rect">
            <a:avLst/>
          </a:prstGeom>
        </p:spPr>
      </p:pic>
      <p:pic>
        <p:nvPicPr>
          <p:cNvPr id="8" name="Picture 7" descr="Legend: Number of peop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620" y="4843405"/>
            <a:ext cx="2148840" cy="1408176"/>
          </a:xfrm>
          <a:prstGeom prst="rect">
            <a:avLst/>
          </a:prstGeom>
          <a:ln>
            <a:solidFill>
              <a:schemeClr val="tx1">
                <a:lumMod val="50000"/>
                <a:lumOff val="50000"/>
              </a:schemeClr>
            </a:solidFill>
          </a:ln>
        </p:spPr>
      </p:pic>
      <p:sp>
        <p:nvSpPr>
          <p:cNvPr id="9" name="Rectangle 8"/>
          <p:cNvSpPr/>
          <p:nvPr/>
        </p:nvSpPr>
        <p:spPr>
          <a:xfrm>
            <a:off x="53342" y="4853509"/>
            <a:ext cx="2176150" cy="1384995"/>
          </a:xfrm>
          <a:prstGeom prst="rect">
            <a:avLst/>
          </a:prstGeom>
        </p:spPr>
        <p:txBody>
          <a:bodyPr wrap="square">
            <a:spAutoFit/>
          </a:bodyPr>
          <a:lstStyle/>
          <a:p>
            <a:pPr marL="0" marR="0" lvl="0" indent="0" algn="l" defTabSz="457200" rtl="0" eaLnBrk="1" fontAlgn="auto" latinLnBrk="0" hangingPunct="1">
              <a:lnSpc>
                <a:spcPct val="100000"/>
              </a:lnSpc>
              <a:spcBef>
                <a:spcPts val="2400"/>
              </a:spcBef>
              <a:spcAft>
                <a:spcPts val="600"/>
              </a:spcAft>
              <a:buClrTx/>
              <a:buSzTx/>
              <a:buFontTx/>
              <a:buNone/>
              <a:tabLst/>
              <a:defRPr/>
            </a:pPr>
            <a:r>
              <a:rPr kumimoji="0" lang="en-US" sz="1400" b="0" i="0" u="sng" strike="noStrike" kern="1200" cap="none" spc="0" normalizeH="0" baseline="0" noProof="0" dirty="0" smtClean="0">
                <a:ln>
                  <a:noFill/>
                </a:ln>
                <a:solidFill>
                  <a:prstClr val="black"/>
                </a:solidFill>
                <a:effectLst/>
                <a:uLnTx/>
                <a:uFillTx/>
                <a:latin typeface="Calibri"/>
                <a:ea typeface="+mn-ea"/>
                <a:cs typeface="+mn-cs"/>
              </a:rPr>
              <a:t>Data Source: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Licensed dispensing audiologist practice locations; list accessed 06/17/17 from Arizona Department of Health and Human Services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3"/>
          <p:cNvSpPr>
            <a:spLocks noGrp="1"/>
          </p:cNvSpPr>
          <p:nvPr>
            <p:ph type="title"/>
          </p:nvPr>
        </p:nvSpPr>
        <p:spPr>
          <a:xfrm>
            <a:off x="0" y="467832"/>
            <a:ext cx="4380614" cy="1103313"/>
          </a:xfrm>
        </p:spPr>
        <p:txBody>
          <a:bodyPr>
            <a:noAutofit/>
          </a:bodyPr>
          <a:lstStyle/>
          <a:p>
            <a:r>
              <a:rPr lang="en-US" sz="3600" dirty="0"/>
              <a:t>Availability of Health Care Providers in Rural </a:t>
            </a:r>
            <a:r>
              <a:rPr lang="en-US" sz="3600" dirty="0" smtClean="0"/>
              <a:t>Areas</a:t>
            </a:r>
            <a:endParaRPr lang="en-US" sz="3600" dirty="0"/>
          </a:p>
        </p:txBody>
      </p:sp>
      <p:sp>
        <p:nvSpPr>
          <p:cNvPr id="6" name="Content Placeholder 5"/>
          <p:cNvSpPr>
            <a:spLocks noGrp="1"/>
          </p:cNvSpPr>
          <p:nvPr>
            <p:ph idx="1"/>
          </p:nvPr>
        </p:nvSpPr>
        <p:spPr>
          <a:xfrm>
            <a:off x="342900" y="1921824"/>
            <a:ext cx="3599264" cy="2971732"/>
          </a:xfrm>
        </p:spPr>
        <p:txBody>
          <a:bodyPr>
            <a:normAutofit fontScale="85000" lnSpcReduction="10000"/>
          </a:bodyPr>
          <a:lstStyle/>
          <a:p>
            <a:pPr>
              <a:spcAft>
                <a:spcPts val="1800"/>
              </a:spcAft>
              <a:buClr>
                <a:srgbClr val="B33137"/>
              </a:buClr>
              <a:buFont typeface="Arial" panose="020B0604020202020204" pitchFamily="34" charset="0"/>
              <a:buChar char="•"/>
            </a:pPr>
            <a:r>
              <a:rPr lang="en-US" sz="2800" b="1" dirty="0"/>
              <a:t>Rural USA: </a:t>
            </a:r>
            <a:r>
              <a:rPr lang="en-US" sz="2800" dirty="0"/>
              <a:t>shortages of health care providers </a:t>
            </a:r>
            <a:r>
              <a:rPr lang="en-US" dirty="0"/>
              <a:t>(Chan et al., 2017; Goins et al. 2005; Rosenblatt et al., 2006).</a:t>
            </a:r>
            <a:endParaRPr lang="en-US" sz="2800" b="1" dirty="0">
              <a:solidFill>
                <a:srgbClr val="FF0000"/>
              </a:solidFill>
            </a:endParaRPr>
          </a:p>
          <a:p>
            <a:pPr>
              <a:spcAft>
                <a:spcPts val="1800"/>
              </a:spcAft>
              <a:buClr>
                <a:srgbClr val="B33137"/>
              </a:buClr>
              <a:buFont typeface="Arial" panose="020B0604020202020204" pitchFamily="34" charset="0"/>
              <a:buChar char="•"/>
            </a:pPr>
            <a:r>
              <a:rPr lang="en-US" sz="2800" b="1" dirty="0"/>
              <a:t>Arizona: </a:t>
            </a:r>
            <a:r>
              <a:rPr lang="en-US" sz="2800" dirty="0"/>
              <a:t>6 non-metro counties without any audiologists </a:t>
            </a:r>
            <a:r>
              <a:rPr lang="en-US" dirty="0"/>
              <a:t>(Coco, </a:t>
            </a:r>
            <a:r>
              <a:rPr lang="en-US" dirty="0" err="1"/>
              <a:t>Sorlie</a:t>
            </a:r>
            <a:r>
              <a:rPr lang="en-US" dirty="0"/>
              <a:t> </a:t>
            </a:r>
            <a:r>
              <a:rPr lang="en-US" dirty="0" err="1"/>
              <a:t>Titlow</a:t>
            </a:r>
            <a:r>
              <a:rPr lang="en-US" dirty="0"/>
              <a:t>, &amp; Marrone, submitted)</a:t>
            </a:r>
          </a:p>
          <a:p>
            <a:endParaRPr lang="en-US" dirty="0"/>
          </a:p>
        </p:txBody>
      </p:sp>
    </p:spTree>
    <p:extLst>
      <p:ext uri="{BB962C8B-B14F-4D97-AF65-F5344CB8AC3E}">
        <p14:creationId xmlns:p14="http://schemas.microsoft.com/office/powerpoint/2010/main" val="37797037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Diagram:  Our approach:  Community-Based Participatory Research"/>
          <p:cNvGraphicFramePr/>
          <p:nvPr>
            <p:extLst/>
          </p:nvPr>
        </p:nvGraphicFramePr>
        <p:xfrm>
          <a:off x="1799303" y="1237578"/>
          <a:ext cx="5515896" cy="3369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0" y="446567"/>
            <a:ext cx="9144000" cy="723014"/>
          </a:xfrm>
        </p:spPr>
        <p:txBody>
          <a:bodyPr>
            <a:noAutofit/>
          </a:bodyPr>
          <a:lstStyle/>
          <a:p>
            <a:r>
              <a:rPr lang="en-US" sz="3600" dirty="0"/>
              <a:t>Our Approach: </a:t>
            </a:r>
            <a:br>
              <a:rPr lang="en-US" sz="3600" dirty="0"/>
            </a:br>
            <a:r>
              <a:rPr lang="en-US" sz="3200" dirty="0"/>
              <a:t>Community-Based Participatory Research</a:t>
            </a:r>
            <a:r>
              <a:rPr lang="en-US" sz="3600" dirty="0"/>
              <a:t/>
            </a:r>
            <a:br>
              <a:rPr lang="en-US" sz="3600" dirty="0"/>
            </a:br>
            <a:endParaRPr lang="en-US" sz="3600" dirty="0"/>
          </a:p>
        </p:txBody>
      </p:sp>
      <p:sp>
        <p:nvSpPr>
          <p:cNvPr id="3" name="Content Placeholder 2"/>
          <p:cNvSpPr>
            <a:spLocks noGrp="1"/>
          </p:cNvSpPr>
          <p:nvPr>
            <p:ph idx="1"/>
          </p:nvPr>
        </p:nvSpPr>
        <p:spPr>
          <a:xfrm>
            <a:off x="659960" y="4712029"/>
            <a:ext cx="7931145" cy="2971732"/>
          </a:xfrm>
        </p:spPr>
        <p:txBody>
          <a:bodyPr>
            <a:normAutofit/>
          </a:bodyPr>
          <a:lstStyle/>
          <a:p>
            <a:pPr marL="0" indent="0">
              <a:spcBef>
                <a:spcPts val="600"/>
              </a:spcBef>
              <a:buNone/>
            </a:pPr>
            <a:r>
              <a:rPr lang="en-US" dirty="0">
                <a:solidFill>
                  <a:schemeClr val="tx1"/>
                </a:solidFill>
              </a:rPr>
              <a:t>A strategy for reducing health disparities in underserved communities that:</a:t>
            </a:r>
          </a:p>
          <a:p>
            <a:pPr marL="460375" indent="-460375">
              <a:spcBef>
                <a:spcPts val="600"/>
              </a:spcBef>
            </a:pPr>
            <a:r>
              <a:rPr lang="en-US" dirty="0">
                <a:solidFill>
                  <a:schemeClr val="tx1"/>
                </a:solidFill>
              </a:rPr>
              <a:t>Helps define health needs;</a:t>
            </a:r>
          </a:p>
          <a:p>
            <a:pPr marL="460375" indent="-460375">
              <a:spcBef>
                <a:spcPts val="600"/>
              </a:spcBef>
            </a:pPr>
            <a:r>
              <a:rPr lang="en-US" dirty="0">
                <a:solidFill>
                  <a:schemeClr val="tx1"/>
                </a:solidFill>
              </a:rPr>
              <a:t>Increases trust and bridges cultural gaps;</a:t>
            </a:r>
          </a:p>
          <a:p>
            <a:pPr marL="460375" indent="-460375">
              <a:spcBef>
                <a:spcPts val="600"/>
              </a:spcBef>
            </a:pPr>
            <a:r>
              <a:rPr lang="en-US" dirty="0">
                <a:solidFill>
                  <a:schemeClr val="tx1"/>
                </a:solidFill>
              </a:rPr>
              <a:t>Enhances relevance of research and accuracy of study findings.</a:t>
            </a:r>
          </a:p>
          <a:p>
            <a:endParaRPr lang="en-US" dirty="0"/>
          </a:p>
        </p:txBody>
      </p:sp>
    </p:spTree>
    <p:extLst>
      <p:ext uri="{BB962C8B-B14F-4D97-AF65-F5344CB8AC3E}">
        <p14:creationId xmlns:p14="http://schemas.microsoft.com/office/powerpoint/2010/main" val="371764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630759" y="131762"/>
            <a:ext cx="6898199" cy="797628"/>
          </a:xfrm>
        </p:spPr>
        <p:txBody>
          <a:bodyPr/>
          <a:lstStyle/>
          <a:p>
            <a:pPr algn="ctr"/>
            <a:r>
              <a:rPr lang="en-US" sz="3000" b="1" dirty="0"/>
              <a:t>The Public Health Importance of Human Communication</a:t>
            </a:r>
          </a:p>
        </p:txBody>
      </p:sp>
      <p:sp>
        <p:nvSpPr>
          <p:cNvPr id="5" name="Rectangle 4">
            <a:extLst>
              <a:ext uri="{FF2B5EF4-FFF2-40B4-BE49-F238E27FC236}">
                <a16:creationId xmlns:a16="http://schemas.microsoft.com/office/drawing/2014/main" id="{31A79984-C5C2-4CB3-8D49-5EE2DDBFF876}"/>
              </a:ext>
            </a:extLst>
          </p:cNvPr>
          <p:cNvSpPr/>
          <p:nvPr/>
        </p:nvSpPr>
        <p:spPr>
          <a:xfrm>
            <a:off x="176613" y="1536492"/>
            <a:ext cx="8414937" cy="3877985"/>
          </a:xfrm>
          <a:prstGeom prst="rect">
            <a:avLst/>
          </a:prstGeom>
        </p:spPr>
        <p:txBody>
          <a:bodyPr wrap="square">
            <a:spAutoFit/>
          </a:bodyPr>
          <a:lstStyle/>
          <a:p>
            <a:pPr marL="342900" lvl="0" indent="-342900">
              <a:spcBef>
                <a:spcPts val="24"/>
              </a:spcBef>
              <a:spcAft>
                <a:spcPts val="1800"/>
              </a:spcAft>
              <a:buClr>
                <a:srgbClr val="057C18"/>
              </a:buClr>
              <a:buSzPct val="150000"/>
              <a:buFont typeface="Arial" panose="020B0604020202020204" pitchFamily="34" charset="0"/>
              <a:buChar char="•"/>
            </a:pPr>
            <a:r>
              <a:rPr lang="en-US" b="1" dirty="0">
                <a:solidFill>
                  <a:prstClr val="black"/>
                </a:solidFill>
                <a:latin typeface="Verdana"/>
                <a:cs typeface="Verdana"/>
              </a:rPr>
              <a:t>Communication Disorders </a:t>
            </a:r>
            <a:r>
              <a:rPr lang="en-US" dirty="0">
                <a:latin typeface="Verdana" panose="020B0604030504040204" pitchFamily="34" charset="0"/>
                <a:ea typeface="Verdana" panose="020B0604030504040204" pitchFamily="34" charset="0"/>
                <a:cs typeface="Verdana" panose="020B0604030504040204" pitchFamily="34" charset="0"/>
              </a:rPr>
              <a:t>cross all ethnic and socioeconomic lines</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dirty="0">
                <a:solidFill>
                  <a:prstClr val="black"/>
                </a:solidFill>
                <a:latin typeface="Verdana"/>
                <a:cs typeface="Verdana"/>
              </a:rPr>
              <a:t>and reduce our ability to interact with each other. They can lead to social isolation and difficulty at school or work.  At least 20% of U.S. adults have significant impairment of hearing, balance, taste, smell, voice, speech, or language.</a:t>
            </a:r>
          </a:p>
          <a:p>
            <a:pPr marL="342900" lvl="0" indent="-342900">
              <a:spcBef>
                <a:spcPts val="24"/>
              </a:spcBef>
              <a:spcAft>
                <a:spcPts val="1800"/>
              </a:spcAft>
              <a:buClr>
                <a:srgbClr val="057C18"/>
              </a:buClr>
              <a:buSzPct val="150000"/>
              <a:buFont typeface="Arial" panose="020B0604020202020204" pitchFamily="34" charset="0"/>
              <a:buChar char="•"/>
            </a:pPr>
            <a:r>
              <a:rPr lang="en-US" b="1" dirty="0">
                <a:solidFill>
                  <a:prstClr val="black"/>
                </a:solidFill>
                <a:latin typeface="Verdana"/>
                <a:cs typeface="Verdana"/>
              </a:rPr>
              <a:t>Newborn Hearing Screening </a:t>
            </a:r>
            <a:r>
              <a:rPr lang="en-US" dirty="0">
                <a:solidFill>
                  <a:prstClr val="black"/>
                </a:solidFill>
                <a:latin typeface="Verdana"/>
                <a:cs typeface="Verdana"/>
              </a:rPr>
              <a:t>helps </a:t>
            </a: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identify hearing problems early, to enable language intervention if needed. Children begin to learn speech and language in the first six months of life. </a:t>
            </a:r>
          </a:p>
          <a:p>
            <a:pPr marL="342900" lvl="0" indent="-342900">
              <a:spcBef>
                <a:spcPts val="24"/>
              </a:spcBef>
              <a:spcAft>
                <a:spcPts val="1800"/>
              </a:spcAft>
              <a:buClr>
                <a:srgbClr val="057C18"/>
              </a:buClr>
              <a:buSzPct val="150000"/>
              <a:buFont typeface="Arial" panose="020B0604020202020204" pitchFamily="34" charset="0"/>
              <a:buChar char="•"/>
            </a:pPr>
            <a:r>
              <a:rPr lang="en-US" b="1" dirty="0">
                <a:solidFill>
                  <a:prstClr val="black"/>
                </a:solidFill>
                <a:latin typeface="Verdana"/>
                <a:cs typeface="Verdana"/>
              </a:rPr>
              <a:t>Hearing Aid Use </a:t>
            </a:r>
            <a:r>
              <a:rPr lang="en-US" dirty="0">
                <a:solidFill>
                  <a:prstClr val="black"/>
                </a:solidFill>
                <a:latin typeface="Verdana"/>
                <a:cs typeface="Verdana"/>
              </a:rPr>
              <a:t>can be critical to help some adults with hearing loss maintain their ability to communicate. Despite this, most adults who could benefit from hearing aids do not use them, often because the devices are not accessible or they are too costly. </a:t>
            </a: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1"/>
          <p:cNvSpPr>
            <a:spLocks noGrp="1"/>
          </p:cNvSpPr>
          <p:nvPr>
            <p:ph type="sldNum" sz="quarter" idx="18"/>
          </p:nvPr>
        </p:nvSpPr>
        <p:spPr>
          <a:xfrm>
            <a:off x="8108198" y="6255794"/>
            <a:ext cx="685111" cy="446432"/>
          </a:xfrm>
        </p:spPr>
        <p:txBody>
          <a:bodyPr/>
          <a:lstStyle/>
          <a:p>
            <a:r>
              <a:rPr lang="en-US" dirty="0">
                <a:solidFill>
                  <a:prstClr val="black"/>
                </a:solidFill>
              </a:rPr>
              <a:t>6</a:t>
            </a:r>
          </a:p>
        </p:txBody>
      </p:sp>
    </p:spTree>
    <p:extLst>
      <p:ext uri="{BB962C8B-B14F-4D97-AF65-F5344CB8AC3E}">
        <p14:creationId xmlns:p14="http://schemas.microsoft.com/office/powerpoint/2010/main" val="8654335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68287"/>
            <a:ext cx="7772400" cy="1103313"/>
          </a:xfrm>
        </p:spPr>
        <p:txBody>
          <a:bodyPr>
            <a:noAutofit/>
          </a:bodyPr>
          <a:lstStyle/>
          <a:p>
            <a:r>
              <a:rPr lang="en-US" sz="3200" dirty="0"/>
              <a:t>Our Innovation: </a:t>
            </a:r>
            <a:br>
              <a:rPr lang="en-US" sz="3200" dirty="0"/>
            </a:br>
            <a:r>
              <a:rPr lang="en-US" sz="2800" dirty="0"/>
              <a:t>Collaboration between Audiologists and </a:t>
            </a:r>
            <a:br>
              <a:rPr lang="en-US" sz="2800" dirty="0"/>
            </a:br>
            <a:r>
              <a:rPr lang="en-US" sz="2800" dirty="0"/>
              <a:t>Community Health </a:t>
            </a:r>
            <a:r>
              <a:rPr lang="en-US" sz="2800" dirty="0" smtClean="0"/>
              <a:t>Workers</a:t>
            </a:r>
            <a:endParaRPr lang="en-US" sz="2800" dirty="0"/>
          </a:p>
        </p:txBody>
      </p:sp>
      <p:sp>
        <p:nvSpPr>
          <p:cNvPr id="6" name="Content Placeholder 5"/>
          <p:cNvSpPr>
            <a:spLocks noGrp="1"/>
          </p:cNvSpPr>
          <p:nvPr>
            <p:ph idx="1"/>
          </p:nvPr>
        </p:nvSpPr>
        <p:spPr>
          <a:xfrm>
            <a:off x="765443" y="1687911"/>
            <a:ext cx="3599264" cy="2971732"/>
          </a:xfrm>
          <a:noFill/>
          <a:ln>
            <a:solidFill>
              <a:schemeClr val="accent1">
                <a:lumMod val="50000"/>
              </a:schemeClr>
            </a:solidFill>
          </a:ln>
        </p:spPr>
        <p:txBody>
          <a:bodyPr>
            <a:normAutofit fontScale="92500"/>
          </a:bodyPr>
          <a:lstStyle/>
          <a:p>
            <a:pPr marL="0" indent="0" algn="ctr">
              <a:buNone/>
            </a:pPr>
            <a:r>
              <a:rPr lang="en-US" sz="2600" b="1" dirty="0">
                <a:solidFill>
                  <a:srgbClr val="0C234B"/>
                </a:solidFill>
              </a:rPr>
              <a:t>Audiologists</a:t>
            </a:r>
            <a:r>
              <a:rPr lang="en-US" sz="2600" dirty="0">
                <a:solidFill>
                  <a:schemeClr val="tx1"/>
                </a:solidFill>
              </a:rPr>
              <a:t> </a:t>
            </a:r>
            <a:endParaRPr lang="en-US" sz="2600" dirty="0" smtClean="0">
              <a:solidFill>
                <a:schemeClr val="tx1"/>
              </a:solidFill>
            </a:endParaRPr>
          </a:p>
          <a:p>
            <a:pPr marL="0" indent="0" algn="ctr">
              <a:buNone/>
            </a:pPr>
            <a:r>
              <a:rPr lang="en-US" sz="2200" dirty="0" smtClean="0">
                <a:solidFill>
                  <a:schemeClr val="tx1"/>
                </a:solidFill>
              </a:rPr>
              <a:t>are </a:t>
            </a:r>
            <a:r>
              <a:rPr lang="en-US" sz="2200" dirty="0">
                <a:solidFill>
                  <a:schemeClr val="tx1"/>
                </a:solidFill>
              </a:rPr>
              <a:t>health care professionals who provide care in the prevention, diagnosis, treatment, and management of hearing loss, other auditory and balance disorders </a:t>
            </a:r>
            <a:endParaRPr lang="en-US" sz="2200" dirty="0" smtClean="0">
              <a:solidFill>
                <a:schemeClr val="tx1"/>
              </a:solidFill>
            </a:endParaRPr>
          </a:p>
          <a:p>
            <a:pPr marL="0" indent="0" algn="ctr">
              <a:buNone/>
            </a:pPr>
            <a:r>
              <a:rPr lang="en-US" sz="1900" dirty="0" smtClean="0">
                <a:solidFill>
                  <a:schemeClr val="tx1"/>
                </a:solidFill>
              </a:rPr>
              <a:t>(</a:t>
            </a:r>
            <a:r>
              <a:rPr lang="en-US" sz="1900" dirty="0">
                <a:solidFill>
                  <a:schemeClr val="tx1"/>
                </a:solidFill>
              </a:rPr>
              <a:t>Bureau of Labor and Statistics, 2018).  </a:t>
            </a:r>
            <a:endParaRPr lang="en-US" sz="2200" dirty="0">
              <a:solidFill>
                <a:schemeClr val="tx1"/>
              </a:solidFill>
            </a:endParaRPr>
          </a:p>
        </p:txBody>
      </p:sp>
      <p:sp>
        <p:nvSpPr>
          <p:cNvPr id="7" name="Content Placeholder 6"/>
          <p:cNvSpPr>
            <a:spLocks noGrp="1"/>
          </p:cNvSpPr>
          <p:nvPr>
            <p:ph idx="13"/>
          </p:nvPr>
        </p:nvSpPr>
        <p:spPr>
          <a:xfrm>
            <a:off x="4593265" y="1687911"/>
            <a:ext cx="3729270" cy="2971732"/>
          </a:xfrm>
          <a:noFill/>
          <a:ln>
            <a:solidFill>
              <a:srgbClr val="941651"/>
            </a:solidFill>
          </a:ln>
        </p:spPr>
        <p:txBody>
          <a:bodyPr>
            <a:normAutofit fontScale="92500" lnSpcReduction="10000"/>
          </a:bodyPr>
          <a:lstStyle/>
          <a:p>
            <a:pPr marL="0" indent="0" algn="ctr">
              <a:buNone/>
            </a:pPr>
            <a:r>
              <a:rPr lang="en-US" sz="2600" b="1" dirty="0">
                <a:solidFill>
                  <a:srgbClr val="0C234B"/>
                </a:solidFill>
              </a:rPr>
              <a:t>Community health workers </a:t>
            </a:r>
            <a:endParaRPr lang="en-US" sz="2600" b="1" dirty="0" smtClean="0">
              <a:solidFill>
                <a:srgbClr val="0C234B"/>
              </a:solidFill>
            </a:endParaRPr>
          </a:p>
          <a:p>
            <a:pPr marL="0" indent="0" algn="ctr">
              <a:buNone/>
            </a:pPr>
            <a:r>
              <a:rPr lang="en-US" sz="2200" dirty="0" smtClean="0">
                <a:solidFill>
                  <a:schemeClr val="tx1"/>
                </a:solidFill>
              </a:rPr>
              <a:t>are </a:t>
            </a:r>
            <a:r>
              <a:rPr lang="en-US" sz="2200" dirty="0">
                <a:solidFill>
                  <a:schemeClr val="tx1"/>
                </a:solidFill>
              </a:rPr>
              <a:t>“frontline,” lay public health workers who share sociocultural characteristics with their community and provide culturally-relevant health education </a:t>
            </a:r>
            <a:endParaRPr lang="en-US" sz="2200" dirty="0" smtClean="0">
              <a:solidFill>
                <a:schemeClr val="tx1"/>
              </a:solidFill>
            </a:endParaRPr>
          </a:p>
          <a:p>
            <a:pPr marL="0" indent="0" algn="ctr">
              <a:buNone/>
            </a:pPr>
            <a:r>
              <a:rPr lang="en-US" sz="2200" dirty="0" smtClean="0">
                <a:solidFill>
                  <a:schemeClr val="tx1"/>
                </a:solidFill>
              </a:rPr>
              <a:t>(</a:t>
            </a:r>
            <a:r>
              <a:rPr lang="en-US" sz="2200" dirty="0">
                <a:solidFill>
                  <a:schemeClr val="tx1"/>
                </a:solidFill>
              </a:rPr>
              <a:t>American Public Health </a:t>
            </a:r>
            <a:r>
              <a:rPr lang="en-US" sz="2200" dirty="0" smtClean="0">
                <a:solidFill>
                  <a:schemeClr val="tx1"/>
                </a:solidFill>
              </a:rPr>
              <a:t>Association).</a:t>
            </a:r>
            <a:endParaRPr lang="en-US" sz="2200" dirty="0">
              <a:solidFill>
                <a:schemeClr val="tx1"/>
              </a:solidFill>
            </a:endParaRPr>
          </a:p>
        </p:txBody>
      </p:sp>
      <p:sp>
        <p:nvSpPr>
          <p:cNvPr id="5" name="Rectangle 4"/>
          <p:cNvSpPr/>
          <p:nvPr/>
        </p:nvSpPr>
        <p:spPr>
          <a:xfrm>
            <a:off x="236574" y="4766494"/>
            <a:ext cx="8290737" cy="1569660"/>
          </a:xfrm>
          <a:prstGeom prst="rect">
            <a:avLst/>
          </a:prstGeom>
        </p:spPr>
        <p:txBody>
          <a:bodyPr wrap="square">
            <a:spAutoFit/>
          </a:bodyPr>
          <a:lstStyle/>
          <a:p>
            <a:pPr marL="800100" marR="0" lvl="1" indent="-342900" algn="l" defTabSz="457200" rtl="0" eaLnBrk="1" fontAlgn="auto" latinLnBrk="0" hangingPunct="1">
              <a:lnSpc>
                <a:spcPct val="100000"/>
              </a:lnSpc>
              <a:spcBef>
                <a:spcPts val="600"/>
              </a:spcBef>
              <a:spcAft>
                <a:spcPts val="600"/>
              </a:spcAft>
              <a:buClr>
                <a:srgbClr val="B33137"/>
              </a:buClr>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For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our </a:t>
            </a:r>
            <a:r>
              <a:rPr kumimoji="0" lang="en-US" sz="2400" b="0" i="0" u="none" strike="noStrike" kern="1200" cap="none" spc="0" normalizeH="0" baseline="0" noProof="0" dirty="0">
                <a:ln>
                  <a:noFill/>
                </a:ln>
                <a:solidFill>
                  <a:prstClr val="black"/>
                </a:solidFill>
                <a:effectLst/>
                <a:uLnTx/>
                <a:uFillTx/>
                <a:latin typeface="Calibri"/>
                <a:ea typeface="+mn-ea"/>
                <a:cs typeface="+mn-cs"/>
              </a:rPr>
              <a:t>research, audiologists have trained community health workers on recognizing hearing concerns and communicating effectively with people with hearing loss in their programs and community (Sánchez et al., 2017). </a:t>
            </a:r>
          </a:p>
        </p:txBody>
      </p:sp>
    </p:spTree>
    <p:extLst>
      <p:ext uri="{BB962C8B-B14F-4D97-AF65-F5344CB8AC3E}">
        <p14:creationId xmlns:p14="http://schemas.microsoft.com/office/powerpoint/2010/main" val="13725727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26401"/>
            <a:ext cx="9144000" cy="46166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Ingram et al. (2016), </a:t>
            </a:r>
            <a:r>
              <a:rPr kumimoji="0" lang="en-US" sz="2400" b="0" i="1" u="none" strike="noStrike" kern="1200" cap="none" spc="0" normalizeH="0" baseline="0" noProof="0" dirty="0" smtClean="0">
                <a:ln>
                  <a:noFill/>
                </a:ln>
                <a:solidFill>
                  <a:prstClr val="black"/>
                </a:solidFill>
                <a:effectLst/>
                <a:uLnTx/>
                <a:uFillTx/>
                <a:latin typeface="Calibri"/>
                <a:ea typeface="+mn-ea"/>
                <a:cs typeface="+mn-cs"/>
              </a:rPr>
              <a:t>Frontiers in Public Health</a:t>
            </a:r>
            <a:endParaRPr kumimoji="0" lang="en-US" sz="24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Rounded Rectangle 3"/>
          <p:cNvSpPr/>
          <p:nvPr/>
        </p:nvSpPr>
        <p:spPr>
          <a:xfrm>
            <a:off x="681331" y="2317728"/>
            <a:ext cx="2046817" cy="1761067"/>
          </a:xfrm>
          <a:prstGeom prst="roundRect">
            <a:avLst/>
          </a:prstGeom>
          <a:ln w="76200">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Community engagement</a:t>
            </a:r>
          </a:p>
        </p:txBody>
      </p:sp>
      <p:sp>
        <p:nvSpPr>
          <p:cNvPr id="5" name="Rounded Rectangle 4"/>
          <p:cNvSpPr/>
          <p:nvPr/>
        </p:nvSpPr>
        <p:spPr>
          <a:xfrm>
            <a:off x="3601273" y="2350709"/>
            <a:ext cx="2046817" cy="1761067"/>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Data collection</a:t>
            </a:r>
          </a:p>
        </p:txBody>
      </p:sp>
      <p:sp>
        <p:nvSpPr>
          <p:cNvPr id="6" name="Rounded Rectangle 5"/>
          <p:cNvSpPr/>
          <p:nvPr/>
        </p:nvSpPr>
        <p:spPr>
          <a:xfrm>
            <a:off x="6521215" y="2300795"/>
            <a:ext cx="2046817" cy="1761067"/>
          </a:xfrm>
          <a:prstGeom prst="roundRect">
            <a:avLst/>
          </a:prstGeom>
          <a:ln w="76200">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Data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a:ea typeface="+mn-ea"/>
                <a:cs typeface="+mn-cs"/>
              </a:rPr>
              <a:t>analysis</a:t>
            </a:r>
          </a:p>
        </p:txBody>
      </p:sp>
      <p:grpSp>
        <p:nvGrpSpPr>
          <p:cNvPr id="2" name="Group 1" descr="arrows"/>
          <p:cNvGrpSpPr/>
          <p:nvPr/>
        </p:nvGrpSpPr>
        <p:grpSpPr>
          <a:xfrm>
            <a:off x="2948282" y="3025019"/>
            <a:ext cx="3420533" cy="444176"/>
            <a:chOff x="2948282" y="3025019"/>
            <a:chExt cx="3420533" cy="444176"/>
          </a:xfrm>
        </p:grpSpPr>
        <p:sp>
          <p:nvSpPr>
            <p:cNvPr id="7" name="Right Arrow 6"/>
            <p:cNvSpPr/>
            <p:nvPr/>
          </p:nvSpPr>
          <p:spPr>
            <a:xfrm>
              <a:off x="2948282" y="3028928"/>
              <a:ext cx="524933" cy="440267"/>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p:cNvSpPr/>
            <p:nvPr/>
          </p:nvSpPr>
          <p:spPr>
            <a:xfrm>
              <a:off x="5843882" y="3025019"/>
              <a:ext cx="524933" cy="440267"/>
            </a:xfrm>
            <a:prstGeom prst="rightArrow">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567617" y="4338368"/>
            <a:ext cx="2183977" cy="166199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Community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hearing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screenings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Trainings for community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ealth workers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3184894" y="4385260"/>
            <a:ext cx="3301152"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Community survey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 = 100)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 community focus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groups (n=47)</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 patient interviews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 family focus groups (n=27)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12 </a:t>
            </a:r>
            <a:r>
              <a:rPr kumimoji="0" lang="en-US" sz="1800" b="0" i="0" u="none" strike="noStrike" kern="1200" cap="none" spc="0" normalizeH="0" baseline="0" noProof="0" dirty="0">
                <a:ln>
                  <a:noFill/>
                </a:ln>
                <a:solidFill>
                  <a:prstClr val="black"/>
                </a:solidFill>
                <a:effectLst/>
                <a:uLnTx/>
                <a:uFillTx/>
                <a:latin typeface="Calibri"/>
                <a:ea typeface="+mn-ea"/>
                <a:cs typeface="+mn-cs"/>
              </a:rPr>
              <a:t>provider interviews</a:t>
            </a:r>
          </a:p>
        </p:txBody>
      </p:sp>
      <p:sp>
        <p:nvSpPr>
          <p:cNvPr id="11" name="TextBox 10"/>
          <p:cNvSpPr txBox="1"/>
          <p:nvPr/>
        </p:nvSpPr>
        <p:spPr>
          <a:xfrm>
            <a:off x="6625102" y="4388199"/>
            <a:ext cx="1987534"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Theory-based within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Health Belief &amp;  Social-ecological </a:t>
            </a:r>
            <a:r>
              <a:rPr kumimoji="0" lang="en-US" sz="1800" b="0" i="0" u="none" strike="noStrike" kern="1200" cap="none" spc="0" normalizeH="0" baseline="0" noProof="0" dirty="0">
                <a:ln>
                  <a:noFill/>
                </a:ln>
                <a:solidFill>
                  <a:prstClr val="black"/>
                </a:solidFill>
                <a:effectLst/>
                <a:uLnTx/>
                <a:uFillTx/>
                <a:latin typeface="Calibri"/>
                <a:ea typeface="+mn-ea"/>
                <a:cs typeface="+mn-cs"/>
              </a:rPr>
              <a:t>models</a:t>
            </a:r>
          </a:p>
        </p:txBody>
      </p:sp>
      <p:sp>
        <p:nvSpPr>
          <p:cNvPr id="12" name="TextBox 11"/>
          <p:cNvSpPr txBox="1"/>
          <p:nvPr/>
        </p:nvSpPr>
        <p:spPr>
          <a:xfrm>
            <a:off x="3870950" y="1601256"/>
            <a:ext cx="156645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n = </a:t>
            </a:r>
            <a:r>
              <a:rPr kumimoji="0" lang="en-US" sz="3600" b="0" i="0" u="none" strike="noStrike" kern="1200" cap="none" spc="0" normalizeH="0" baseline="0" noProof="0" dirty="0" smtClean="0">
                <a:ln>
                  <a:noFill/>
                </a:ln>
                <a:solidFill>
                  <a:prstClr val="black"/>
                </a:solidFill>
                <a:effectLst/>
                <a:uLnTx/>
                <a:uFillTx/>
                <a:latin typeface="Calibri"/>
                <a:ea typeface="+mn-ea"/>
                <a:cs typeface="+mn-cs"/>
              </a:rPr>
              <a:t>206</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itle 15"/>
          <p:cNvSpPr>
            <a:spLocks noGrp="1"/>
          </p:cNvSpPr>
          <p:nvPr>
            <p:ph type="title"/>
          </p:nvPr>
        </p:nvSpPr>
        <p:spPr>
          <a:xfrm>
            <a:off x="0" y="-8158"/>
            <a:ext cx="9144000" cy="1103313"/>
          </a:xfrm>
        </p:spPr>
        <p:txBody>
          <a:bodyPr>
            <a:normAutofit/>
          </a:bodyPr>
          <a:lstStyle/>
          <a:p>
            <a:r>
              <a:rPr lang="en-US" sz="4000" dirty="0"/>
              <a:t>Community Needs </a:t>
            </a:r>
            <a:r>
              <a:rPr lang="en-US" sz="4000" dirty="0" smtClean="0"/>
              <a:t>Assessment</a:t>
            </a:r>
            <a:endParaRPr lang="en-US" sz="4000" dirty="0"/>
          </a:p>
        </p:txBody>
      </p:sp>
    </p:spTree>
    <p:extLst>
      <p:ext uri="{BB962C8B-B14F-4D97-AF65-F5344CB8AC3E}">
        <p14:creationId xmlns:p14="http://schemas.microsoft.com/office/powerpoint/2010/main" val="11276205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06325"/>
            <a:ext cx="9144000" cy="1103313"/>
          </a:xfrm>
        </p:spPr>
        <p:txBody>
          <a:bodyPr>
            <a:noAutofit/>
          </a:bodyPr>
          <a:lstStyle/>
          <a:p>
            <a:r>
              <a:rPr lang="en-US" sz="3600" dirty="0"/>
              <a:t>Key barriers to be </a:t>
            </a:r>
            <a:r>
              <a:rPr lang="en-US" sz="3600" dirty="0" smtClean="0"/>
              <a:t>addressed</a:t>
            </a:r>
            <a:endParaRPr lang="en-US" sz="3600" dirty="0"/>
          </a:p>
        </p:txBody>
      </p:sp>
      <p:sp>
        <p:nvSpPr>
          <p:cNvPr id="7" name="Content Placeholder 6"/>
          <p:cNvSpPr>
            <a:spLocks noGrp="1"/>
          </p:cNvSpPr>
          <p:nvPr>
            <p:ph idx="1"/>
          </p:nvPr>
        </p:nvSpPr>
        <p:spPr>
          <a:xfrm>
            <a:off x="276344" y="847938"/>
            <a:ext cx="5082465" cy="5882472"/>
          </a:xfrm>
        </p:spPr>
        <p:txBody>
          <a:bodyPr>
            <a:normAutofit fontScale="70000" lnSpcReduction="20000"/>
          </a:bodyPr>
          <a:lstStyle/>
          <a:p>
            <a:pPr>
              <a:spcBef>
                <a:spcPts val="600"/>
              </a:spcBef>
              <a:spcAft>
                <a:spcPts val="300"/>
              </a:spcAft>
              <a:buFont typeface="Arial" charset="0"/>
              <a:buChar char="•"/>
            </a:pPr>
            <a:r>
              <a:rPr lang="en-US" sz="3700" b="1" dirty="0">
                <a:solidFill>
                  <a:schemeClr val="tx1"/>
                </a:solidFill>
              </a:rPr>
              <a:t>Lack of knowledge and resources on hearing loss</a:t>
            </a:r>
          </a:p>
          <a:p>
            <a:pPr lvl="1">
              <a:spcBef>
                <a:spcPts val="600"/>
              </a:spcBef>
              <a:spcAft>
                <a:spcPts val="300"/>
              </a:spcAft>
              <a:buFont typeface="Courier New" charset="0"/>
              <a:buChar char="o"/>
            </a:pPr>
            <a:r>
              <a:rPr lang="en-US" sz="2900" dirty="0">
                <a:solidFill>
                  <a:schemeClr val="tx1"/>
                </a:solidFill>
              </a:rPr>
              <a:t>Perception that the “only” intervention (i.e., hearing aid) is out of reach</a:t>
            </a:r>
          </a:p>
          <a:p>
            <a:pPr>
              <a:spcBef>
                <a:spcPts val="600"/>
              </a:spcBef>
              <a:spcAft>
                <a:spcPts val="300"/>
              </a:spcAft>
              <a:buFont typeface="Arial" charset="0"/>
              <a:buChar char="•"/>
            </a:pPr>
            <a:r>
              <a:rPr lang="en-US" sz="3700" b="1" dirty="0">
                <a:solidFill>
                  <a:schemeClr val="tx1"/>
                </a:solidFill>
              </a:rPr>
              <a:t>High perceived severity of issue</a:t>
            </a:r>
          </a:p>
          <a:p>
            <a:pPr lvl="1">
              <a:spcBef>
                <a:spcPts val="600"/>
              </a:spcBef>
              <a:spcAft>
                <a:spcPts val="300"/>
              </a:spcAft>
              <a:buFont typeface="Courier New" charset="0"/>
              <a:buChar char="o"/>
            </a:pPr>
            <a:r>
              <a:rPr lang="en-US" sz="2900" dirty="0">
                <a:solidFill>
                  <a:schemeClr val="tx1"/>
                </a:solidFill>
              </a:rPr>
              <a:t>Many concerns related to depression, reduced participation</a:t>
            </a:r>
            <a:endParaRPr lang="en-US" sz="2900" b="1" dirty="0">
              <a:solidFill>
                <a:schemeClr val="tx1"/>
              </a:solidFill>
            </a:endParaRPr>
          </a:p>
          <a:p>
            <a:pPr>
              <a:spcBef>
                <a:spcPts val="600"/>
              </a:spcBef>
              <a:spcAft>
                <a:spcPts val="300"/>
              </a:spcAft>
              <a:buFont typeface="Arial" charset="0"/>
              <a:buChar char="•"/>
            </a:pPr>
            <a:r>
              <a:rPr lang="en-US" sz="3700" b="1" dirty="0">
                <a:solidFill>
                  <a:schemeClr val="tx1"/>
                </a:solidFill>
              </a:rPr>
              <a:t>Low perceived self-efficacy</a:t>
            </a:r>
          </a:p>
          <a:p>
            <a:pPr lvl="1">
              <a:spcBef>
                <a:spcPts val="600"/>
              </a:spcBef>
              <a:spcAft>
                <a:spcPts val="300"/>
              </a:spcAft>
              <a:buFont typeface="Courier New" charset="0"/>
              <a:buChar char="o"/>
            </a:pPr>
            <a:r>
              <a:rPr lang="en-US" sz="2900" dirty="0">
                <a:solidFill>
                  <a:schemeClr val="tx1"/>
                </a:solidFill>
              </a:rPr>
              <a:t>Social withdrawal and lack of support</a:t>
            </a:r>
          </a:p>
          <a:p>
            <a:pPr lvl="1">
              <a:spcBef>
                <a:spcPts val="600"/>
              </a:spcBef>
              <a:spcAft>
                <a:spcPts val="300"/>
              </a:spcAft>
              <a:buFont typeface="Courier New" charset="0"/>
              <a:buChar char="o"/>
            </a:pPr>
            <a:r>
              <a:rPr lang="en-US" sz="2900" dirty="0">
                <a:solidFill>
                  <a:schemeClr val="tx1"/>
                </a:solidFill>
              </a:rPr>
              <a:t>Frustrations of family</a:t>
            </a:r>
          </a:p>
          <a:p>
            <a:pPr>
              <a:spcBef>
                <a:spcPts val="600"/>
              </a:spcBef>
              <a:spcAft>
                <a:spcPts val="300"/>
              </a:spcAft>
            </a:pPr>
            <a:r>
              <a:rPr lang="en-US" sz="3700" b="1" dirty="0">
                <a:solidFill>
                  <a:schemeClr val="tx1"/>
                </a:solidFill>
              </a:rPr>
              <a:t>Gaps in access to care</a:t>
            </a:r>
          </a:p>
          <a:p>
            <a:pPr lvl="1">
              <a:spcBef>
                <a:spcPts val="600"/>
              </a:spcBef>
              <a:spcAft>
                <a:spcPts val="300"/>
              </a:spcAft>
              <a:buFont typeface="Courier New" charset="0"/>
              <a:buChar char="o"/>
            </a:pPr>
            <a:r>
              <a:rPr lang="en-US" sz="2900" dirty="0">
                <a:solidFill>
                  <a:schemeClr val="tx1"/>
                </a:solidFill>
              </a:rPr>
              <a:t>Medical providers not referring to Specialists due to perceived costs</a:t>
            </a:r>
          </a:p>
          <a:p>
            <a:pPr lvl="1">
              <a:spcBef>
                <a:spcPts val="600"/>
              </a:spcBef>
              <a:spcAft>
                <a:spcPts val="300"/>
              </a:spcAft>
              <a:buFont typeface="Courier New" charset="0"/>
              <a:buChar char="o"/>
            </a:pPr>
            <a:r>
              <a:rPr lang="en-US" sz="2900" dirty="0">
                <a:solidFill>
                  <a:schemeClr val="tx1"/>
                </a:solidFill>
              </a:rPr>
              <a:t>Limited availability of local options</a:t>
            </a:r>
          </a:p>
          <a:p>
            <a:pPr lvl="1">
              <a:spcBef>
                <a:spcPts val="600"/>
              </a:spcBef>
              <a:spcAft>
                <a:spcPts val="300"/>
              </a:spcAft>
              <a:buFont typeface="Courier New" charset="0"/>
              <a:buChar char="o"/>
            </a:pPr>
            <a:r>
              <a:rPr lang="en-US" sz="2900" dirty="0">
                <a:solidFill>
                  <a:schemeClr val="tx1"/>
                </a:solidFill>
              </a:rPr>
              <a:t>Limited trust of care requiring out-of-pocket expenses</a:t>
            </a:r>
          </a:p>
          <a:p>
            <a:endParaRPr lang="en-US" dirty="0"/>
          </a:p>
        </p:txBody>
      </p:sp>
      <p:sp>
        <p:nvSpPr>
          <p:cNvPr id="10" name="Content Placeholder 9"/>
          <p:cNvSpPr>
            <a:spLocks noGrp="1"/>
          </p:cNvSpPr>
          <p:nvPr>
            <p:ph idx="13"/>
          </p:nvPr>
        </p:nvSpPr>
        <p:spPr>
          <a:xfrm>
            <a:off x="5339959" y="1517787"/>
            <a:ext cx="3599264" cy="4524315"/>
          </a:xfrm>
          <a:solidFill>
            <a:schemeClr val="accent1">
              <a:lumMod val="20000"/>
              <a:lumOff val="80000"/>
            </a:schemeClr>
          </a:solidFill>
          <a:ln>
            <a:noFill/>
          </a:ln>
          <a:effectLst>
            <a:glow rad="63500">
              <a:schemeClr val="accent5">
                <a:satMod val="175000"/>
                <a:alpha val="40000"/>
              </a:schemeClr>
            </a:glow>
            <a:softEdge rad="12700"/>
          </a:effectLst>
        </p:spPr>
        <p:txBody>
          <a:bodyPr wrap="square">
            <a:spAutoFit/>
          </a:bodyPr>
          <a:lstStyle/>
          <a:p>
            <a:pPr marL="0" indent="0" algn="ctr">
              <a:buNone/>
            </a:pPr>
            <a:r>
              <a:rPr lang="en-US" dirty="0">
                <a:solidFill>
                  <a:schemeClr val="tx1"/>
                </a:solidFill>
                <a:cs typeface="+mn-cs"/>
              </a:rPr>
              <a:t>Ingram et al. (2016</a:t>
            </a:r>
            <a:r>
              <a:rPr lang="en-US" dirty="0" smtClean="0">
                <a:solidFill>
                  <a:schemeClr val="tx1"/>
                </a:solidFill>
                <a:cs typeface="+mn-cs"/>
              </a:rPr>
              <a:t>), </a:t>
            </a:r>
            <a:endParaRPr lang="en-US" dirty="0">
              <a:solidFill>
                <a:schemeClr val="tx1"/>
              </a:solidFill>
              <a:cs typeface="+mn-cs"/>
            </a:endParaRPr>
          </a:p>
          <a:p>
            <a:pPr marL="0" indent="0" algn="ctr">
              <a:buNone/>
            </a:pPr>
            <a:r>
              <a:rPr lang="en-US" i="1" dirty="0">
                <a:solidFill>
                  <a:schemeClr val="tx1"/>
                </a:solidFill>
                <a:cs typeface="+mn-cs"/>
              </a:rPr>
              <a:t>Frontiers in Public Health</a:t>
            </a:r>
          </a:p>
          <a:p>
            <a:pPr marL="0" indent="0" algn="ctr">
              <a:buNone/>
            </a:pPr>
            <a:endParaRPr lang="en-US" sz="1000" b="1" dirty="0">
              <a:solidFill>
                <a:schemeClr val="tx1"/>
              </a:solidFill>
              <a:cs typeface="+mn-cs"/>
            </a:endParaRPr>
          </a:p>
          <a:p>
            <a:pPr marL="0" indent="0" algn="ctr">
              <a:buNone/>
            </a:pPr>
            <a:r>
              <a:rPr lang="en-US" b="1" dirty="0">
                <a:solidFill>
                  <a:schemeClr val="tx1"/>
                </a:solidFill>
                <a:cs typeface="+mn-cs"/>
              </a:rPr>
              <a:t>Illustrative Quotes</a:t>
            </a:r>
          </a:p>
          <a:p>
            <a:pPr marL="0" indent="0" algn="ctr">
              <a:buNone/>
            </a:pPr>
            <a:endParaRPr lang="en-US" sz="1000" i="1" dirty="0">
              <a:solidFill>
                <a:schemeClr val="tx1"/>
              </a:solidFill>
              <a:cs typeface="+mn-cs"/>
            </a:endParaRPr>
          </a:p>
          <a:p>
            <a:pPr marL="0" indent="0" algn="ctr">
              <a:buNone/>
            </a:pPr>
            <a:r>
              <a:rPr lang="en-US" i="1" dirty="0">
                <a:solidFill>
                  <a:schemeClr val="tx1"/>
                </a:solidFill>
                <a:cs typeface="+mn-cs"/>
              </a:rPr>
              <a:t>“Many people assume, ‘well, this is how I am, and this is how I’ll stay.’ We don’t seek help, but </a:t>
            </a:r>
            <a:r>
              <a:rPr lang="en-US" i="1" dirty="0" smtClean="0">
                <a:solidFill>
                  <a:schemeClr val="tx1"/>
                </a:solidFill>
                <a:cs typeface="+mn-cs"/>
              </a:rPr>
              <a:t> the </a:t>
            </a:r>
            <a:r>
              <a:rPr lang="en-US" i="1" dirty="0">
                <a:solidFill>
                  <a:schemeClr val="tx1"/>
                </a:solidFill>
                <a:cs typeface="+mn-cs"/>
              </a:rPr>
              <a:t>problem is serious.”</a:t>
            </a:r>
          </a:p>
          <a:p>
            <a:pPr marL="0" indent="0" algn="ctr">
              <a:buNone/>
            </a:pPr>
            <a:endParaRPr lang="en-US" sz="1000" i="1" dirty="0">
              <a:solidFill>
                <a:schemeClr val="tx1"/>
              </a:solidFill>
              <a:cs typeface="+mn-cs"/>
            </a:endParaRPr>
          </a:p>
          <a:p>
            <a:pPr marL="0" indent="0" algn="ctr">
              <a:buNone/>
            </a:pPr>
            <a:r>
              <a:rPr lang="en-US" i="1" dirty="0">
                <a:solidFill>
                  <a:schemeClr val="tx1"/>
                </a:solidFill>
                <a:cs typeface="+mn-cs"/>
              </a:rPr>
              <a:t>“I know it is expensive so </a:t>
            </a:r>
            <a:r>
              <a:rPr lang="en-US" i="1" dirty="0" smtClean="0">
                <a:solidFill>
                  <a:schemeClr val="tx1"/>
                </a:solidFill>
                <a:cs typeface="+mn-cs"/>
              </a:rPr>
              <a:t>I    don’t </a:t>
            </a:r>
            <a:r>
              <a:rPr lang="en-US" i="1" dirty="0">
                <a:solidFill>
                  <a:schemeClr val="tx1"/>
                </a:solidFill>
                <a:cs typeface="+mn-cs"/>
              </a:rPr>
              <a:t>do anything.”</a:t>
            </a:r>
          </a:p>
          <a:p>
            <a:pPr marL="0" indent="0" algn="ctr">
              <a:buNone/>
            </a:pPr>
            <a:endParaRPr lang="en-US" sz="1000" i="1" dirty="0">
              <a:solidFill>
                <a:schemeClr val="tx1"/>
              </a:solidFill>
              <a:cs typeface="+mn-cs"/>
            </a:endParaRPr>
          </a:p>
          <a:p>
            <a:pPr marL="0" indent="0" algn="ctr">
              <a:buNone/>
            </a:pPr>
            <a:r>
              <a:rPr lang="en-US" i="1" dirty="0">
                <a:solidFill>
                  <a:schemeClr val="tx1"/>
                </a:solidFill>
                <a:cs typeface="+mn-cs"/>
              </a:rPr>
              <a:t>“Other health concerns have more attention and resources.”</a:t>
            </a:r>
          </a:p>
        </p:txBody>
      </p:sp>
    </p:spTree>
    <p:extLst>
      <p:ext uri="{BB962C8B-B14F-4D97-AF65-F5344CB8AC3E}">
        <p14:creationId xmlns:p14="http://schemas.microsoft.com/office/powerpoint/2010/main" val="23212327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own Arrow Callout 14" descr="Week 5 Hearing Health Care Pathways, Self-Advocacy &amp; Hearing Protection"/>
          <p:cNvSpPr/>
          <p:nvPr/>
        </p:nvSpPr>
        <p:spPr>
          <a:xfrm>
            <a:off x="7064994" y="2838895"/>
            <a:ext cx="1481032" cy="2264196"/>
          </a:xfrm>
          <a:prstGeom prst="downArrowCallout">
            <a:avLst>
              <a:gd name="adj1" fmla="val 50000"/>
              <a:gd name="adj2" fmla="val 25000"/>
              <a:gd name="adj3" fmla="val 18037"/>
              <a:gd name="adj4" fmla="val 87817"/>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Content Placeholder 6" descr="Logo Oyendo Bien"/>
          <p:cNvPicPr>
            <a:picLocks noChangeAspect="1"/>
          </p:cNvPicPr>
          <p:nvPr/>
        </p:nvPicPr>
        <p:blipFill>
          <a:blip r:embed="rId3">
            <a:extLst>
              <a:ext uri="{28A0092B-C50C-407E-A947-70E740481C1C}">
                <a14:useLocalDpi xmlns:a14="http://schemas.microsoft.com/office/drawing/2010/main" val="0"/>
              </a:ext>
            </a:extLst>
          </a:blip>
          <a:srcRect t="-64351" b="-64351"/>
          <a:stretch>
            <a:fillRect/>
          </a:stretch>
        </p:blipFill>
        <p:spPr>
          <a:xfrm>
            <a:off x="2882253" y="-1079011"/>
            <a:ext cx="3407834" cy="3902075"/>
          </a:xfrm>
          <a:prstGeom prst="rect">
            <a:avLst/>
          </a:prstGeom>
        </p:spPr>
      </p:pic>
      <p:sp>
        <p:nvSpPr>
          <p:cNvPr id="4" name="TextBox 3"/>
          <p:cNvSpPr txBox="1"/>
          <p:nvPr/>
        </p:nvSpPr>
        <p:spPr>
          <a:xfrm>
            <a:off x="494143" y="5374239"/>
            <a:ext cx="9081765" cy="7232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Pilot study: n = 21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 communication partners withdrew)</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Marrone, Ingram, Somoza, Sánchez, Sanchez, Adamovich, &amp; Harris (2017) </a:t>
            </a:r>
            <a:r>
              <a:rPr kumimoji="0" lang="en-US" sz="1600" b="1" i="1" u="none" strike="noStrike" kern="1200" cap="none" spc="0" normalizeH="0" baseline="0" noProof="0" dirty="0">
                <a:ln>
                  <a:noFill/>
                </a:ln>
                <a:solidFill>
                  <a:prstClr val="black"/>
                </a:solidFill>
                <a:effectLst/>
                <a:uLnTx/>
                <a:uFillTx/>
                <a:latin typeface="Calibri"/>
                <a:ea typeface="+mn-ea"/>
                <a:cs typeface="+mn-cs"/>
              </a:rPr>
              <a:t>Seminars in </a:t>
            </a:r>
            <a:r>
              <a:rPr kumimoji="0" lang="en-US" sz="1600" b="1" i="1" u="none" strike="noStrike" kern="1200" cap="none" spc="0" normalizeH="0" baseline="0" noProof="0" dirty="0" smtClean="0">
                <a:ln>
                  <a:noFill/>
                </a:ln>
                <a:solidFill>
                  <a:prstClr val="black"/>
                </a:solidFill>
                <a:effectLst/>
                <a:uLnTx/>
                <a:uFillTx/>
                <a:latin typeface="Calibri"/>
                <a:ea typeface="+mn-ea"/>
                <a:cs typeface="+mn-cs"/>
              </a:rPr>
              <a:t>Hearing</a:t>
            </a:r>
          </a:p>
        </p:txBody>
      </p:sp>
      <p:grpSp>
        <p:nvGrpSpPr>
          <p:cNvPr id="5" name="Group 4" descr="Hearing assessment and counseling by an audiologist at enrollment in program"/>
          <p:cNvGrpSpPr>
            <a:grpSpLocks noChangeAspect="1"/>
          </p:cNvGrpSpPr>
          <p:nvPr/>
        </p:nvGrpSpPr>
        <p:grpSpPr>
          <a:xfrm>
            <a:off x="600062" y="2857446"/>
            <a:ext cx="7945964" cy="2027109"/>
            <a:chOff x="17373600" y="29056962"/>
            <a:chExt cx="14827063" cy="2413638"/>
          </a:xfrm>
        </p:grpSpPr>
        <p:sp>
          <p:nvSpPr>
            <p:cNvPr id="6" name="Text Box 72"/>
            <p:cNvSpPr txBox="1"/>
            <p:nvPr/>
          </p:nvSpPr>
          <p:spPr>
            <a:xfrm>
              <a:off x="20319972" y="29056962"/>
              <a:ext cx="2838424" cy="2413635"/>
            </a:xfrm>
            <a:prstGeom prst="rect">
              <a:avLst/>
            </a:prstGeom>
            <a:solidFill>
              <a:schemeClr val="accent1"/>
            </a:solidFill>
            <a:ln>
              <a:solidFill>
                <a:srgbClr val="43BEB9"/>
              </a:solidFill>
            </a:ln>
            <a:extLst>
              <a:ext uri="{C572A759-6A51-4108-AA02-DFA0A04FC94B}">
                <ma14:wrappingTextBoxFlag xmlns:ma14="http://schemas.microsoft.com/office/mac/drawingml/2011/main" xmlns=""/>
              </a:ext>
            </a:extLst>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Times New Roman"/>
                  <a:cs typeface="Calibri"/>
                </a:rPr>
                <a:t>Week 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Times New Roman"/>
                  <a:cs typeface="Calibri"/>
                </a:rPr>
                <a:t>How We Hear</a:t>
              </a:r>
              <a:endParaRPr kumimoji="0" lang="en-US" sz="1400" b="0"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Times New Roman"/>
                  <a:cs typeface="Calibri"/>
                </a:rPr>
                <a:t>&amp; </a:t>
              </a:r>
              <a:r>
                <a:rPr kumimoji="0" lang="en-US" sz="1400" b="0" i="0" u="none" strike="noStrike" kern="1200" cap="none" spc="0" normalizeH="0" baseline="0" noProof="0" dirty="0">
                  <a:ln>
                    <a:noFill/>
                  </a:ln>
                  <a:solidFill>
                    <a:prstClr val="black"/>
                  </a:solidFill>
                  <a:effectLst/>
                  <a:uLnTx/>
                  <a:uFillTx/>
                  <a:latin typeface="Calibri"/>
                  <a:ea typeface="Times New Roman"/>
                  <a:cs typeface="Calibri"/>
                </a:rPr>
                <a:t>Visual </a:t>
              </a:r>
              <a:r>
                <a:rPr kumimoji="0" lang="en-US" sz="1400" b="0" i="0" u="none" strike="noStrike" kern="1200" cap="none" spc="0" normalizeH="0" baseline="0" noProof="0" dirty="0" smtClean="0">
                  <a:ln>
                    <a:noFill/>
                  </a:ln>
                  <a:solidFill>
                    <a:prstClr val="black"/>
                  </a:solidFill>
                  <a:effectLst/>
                  <a:uLnTx/>
                  <a:uFillTx/>
                  <a:latin typeface="Calibri"/>
                  <a:ea typeface="Times New Roman"/>
                  <a:cs typeface="Calibri"/>
                </a:rPr>
                <a:t>Cues</a:t>
              </a:r>
              <a:endParaRPr kumimoji="0" lang="en-US" sz="1600" b="0" i="0" u="none" strike="noStrike" kern="1200" cap="none" spc="0" normalizeH="0" baseline="0" noProof="0" dirty="0">
                <a:ln>
                  <a:noFill/>
                </a:ln>
                <a:solidFill>
                  <a:prstClr val="black"/>
                </a:solidFill>
                <a:effectLst/>
                <a:uLnTx/>
                <a:uFillTx/>
                <a:latin typeface="Calibri"/>
                <a:ea typeface="Times New Roman"/>
                <a:cs typeface="Calibri"/>
              </a:endParaRPr>
            </a:p>
          </p:txBody>
        </p:sp>
        <p:sp>
          <p:nvSpPr>
            <p:cNvPr id="7" name="Text Box 71"/>
            <p:cNvSpPr txBox="1"/>
            <p:nvPr/>
          </p:nvSpPr>
          <p:spPr>
            <a:xfrm>
              <a:off x="17373600" y="29056962"/>
              <a:ext cx="2687023" cy="2413635"/>
            </a:xfrm>
            <a:prstGeom prst="rect">
              <a:avLst/>
            </a:prstGeom>
            <a:solidFill>
              <a:schemeClr val="accent1">
                <a:lumMod val="60000"/>
                <a:lumOff val="40000"/>
              </a:schemeClr>
            </a:solidFill>
            <a:ln>
              <a:solidFill>
                <a:srgbClr val="43BEB9"/>
              </a:solidFill>
            </a:ln>
            <a:extLst>
              <a:ext uri="{C572A759-6A51-4108-AA02-DFA0A04FC94B}">
                <ma14:wrappingTextBoxFlag xmlns:ma14="http://schemas.microsoft.com/office/mac/drawingml/2011/main" xmlns=""/>
              </a:ext>
            </a:extLst>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Times New Roman"/>
                  <a:cs typeface="Calibri"/>
                </a:rPr>
                <a:t>Week 1</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Times New Roman"/>
                  <a:cs typeface="Calibri"/>
                </a:rPr>
                <a:t>Communication </a:t>
              </a:r>
              <a:r>
                <a:rPr kumimoji="0" lang="en-US" sz="1400" b="0" i="0" u="none" strike="noStrike" kern="1200" cap="none" spc="0" normalizeH="0" baseline="0" noProof="0" dirty="0">
                  <a:ln>
                    <a:noFill/>
                  </a:ln>
                  <a:solidFill>
                    <a:prstClr val="black"/>
                  </a:solidFill>
                  <a:effectLst/>
                  <a:uLnTx/>
                  <a:uFillTx/>
                  <a:latin typeface="Calibri"/>
                  <a:ea typeface="Times New Roman"/>
                  <a:cs typeface="Calibri"/>
                </a:rPr>
                <a:t>Strategies Overview</a:t>
              </a:r>
              <a:endParaRPr kumimoji="0" lang="en-US" sz="1600" b="0" i="0" u="none" strike="noStrike" kern="1200" cap="none" spc="0" normalizeH="0" baseline="0" noProof="0" dirty="0">
                <a:ln>
                  <a:noFill/>
                </a:ln>
                <a:solidFill>
                  <a:prstClr val="black"/>
                </a:solidFill>
                <a:effectLst/>
                <a:uLnTx/>
                <a:uFillTx/>
                <a:latin typeface="Calibri"/>
                <a:ea typeface="Times New Roman"/>
                <a:cs typeface="Calibri"/>
              </a:endParaRPr>
            </a:p>
          </p:txBody>
        </p:sp>
        <p:sp>
          <p:nvSpPr>
            <p:cNvPr id="8" name="Text Box 73"/>
            <p:cNvSpPr txBox="1"/>
            <p:nvPr/>
          </p:nvSpPr>
          <p:spPr>
            <a:xfrm>
              <a:off x="23436197" y="29056962"/>
              <a:ext cx="2742652" cy="2413635"/>
            </a:xfrm>
            <a:prstGeom prst="rect">
              <a:avLst/>
            </a:prstGeom>
            <a:solidFill>
              <a:srgbClr val="43BEB9"/>
            </a:solidFill>
            <a:ln>
              <a:solidFill>
                <a:srgbClr val="43BEB9"/>
              </a:solidFill>
            </a:ln>
            <a:extLst>
              <a:ext uri="{C572A759-6A51-4108-AA02-DFA0A04FC94B}">
                <ma14:wrappingTextBoxFlag xmlns:ma14="http://schemas.microsoft.com/office/mac/drawingml/2011/main" xmlns=""/>
              </a:ext>
            </a:extLst>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Times New Roman"/>
                  <a:cs typeface="Calibri"/>
                </a:rPr>
                <a:t>Week 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Times New Roman"/>
                  <a:cs typeface="Calibri"/>
                </a:rPr>
                <a:t>Coping </a:t>
              </a:r>
              <a:r>
                <a:rPr kumimoji="0" lang="en-US" sz="1400" b="0" i="0" u="none" strike="noStrike" kern="1200" cap="none" spc="0" normalizeH="0" baseline="0" noProof="0" dirty="0">
                  <a:ln>
                    <a:noFill/>
                  </a:ln>
                  <a:solidFill>
                    <a:prstClr val="black"/>
                  </a:solidFill>
                  <a:effectLst/>
                  <a:uLnTx/>
                  <a:uFillTx/>
                  <a:latin typeface="Calibri"/>
                  <a:ea typeface="Times New Roman"/>
                  <a:cs typeface="Calibri"/>
                </a:rPr>
                <a:t>and Emotions</a:t>
              </a:r>
            </a:p>
          </p:txBody>
        </p:sp>
        <p:sp>
          <p:nvSpPr>
            <p:cNvPr id="9" name="Text Box 74"/>
            <p:cNvSpPr txBox="1"/>
            <p:nvPr/>
          </p:nvSpPr>
          <p:spPr>
            <a:xfrm>
              <a:off x="26437159" y="29056965"/>
              <a:ext cx="2741609" cy="2413635"/>
            </a:xfrm>
            <a:prstGeom prst="rect">
              <a:avLst/>
            </a:prstGeom>
            <a:solidFill>
              <a:schemeClr val="accent1"/>
            </a:solidFill>
            <a:ln>
              <a:solidFill>
                <a:srgbClr val="43BEB9"/>
              </a:solidFill>
            </a:ln>
            <a:extLst>
              <a:ext uri="{C572A759-6A51-4108-AA02-DFA0A04FC94B}">
                <ma14:wrappingTextBoxFlag xmlns:ma14="http://schemas.microsoft.com/office/mac/drawingml/2011/main" xmlns=""/>
              </a:ext>
            </a:extLst>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Times New Roman"/>
                  <a:cs typeface="Calibri"/>
                </a:rPr>
                <a:t>Week 4</a:t>
              </a:r>
            </a:p>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Times New Roman"/>
                  <a:cs typeface="Calibri"/>
                </a:rPr>
                <a:t>Hearing </a:t>
              </a:r>
              <a:r>
                <a:rPr kumimoji="0" lang="en-US" sz="1400" b="0" i="0" u="none" strike="noStrike" kern="1200" cap="none" spc="0" normalizeH="0" baseline="0" noProof="0" dirty="0">
                  <a:ln>
                    <a:noFill/>
                  </a:ln>
                  <a:solidFill>
                    <a:prstClr val="black"/>
                  </a:solidFill>
                  <a:effectLst/>
                  <a:uLnTx/>
                  <a:uFillTx/>
                  <a:latin typeface="Calibri"/>
                  <a:ea typeface="Times New Roman"/>
                  <a:cs typeface="Calibri"/>
                </a:rPr>
                <a:t>Aids, Assistive Devices, &amp; Americans with Disabilities Act</a:t>
              </a:r>
            </a:p>
          </p:txBody>
        </p:sp>
        <p:sp>
          <p:nvSpPr>
            <p:cNvPr id="10" name="Text Box 75"/>
            <p:cNvSpPr txBox="1"/>
            <p:nvPr/>
          </p:nvSpPr>
          <p:spPr>
            <a:xfrm>
              <a:off x="29476541" y="29056962"/>
              <a:ext cx="2724122" cy="2413635"/>
            </a:xfrm>
            <a:prstGeom prst="rect">
              <a:avLst/>
            </a:prstGeom>
            <a:solidFill>
              <a:schemeClr val="accent1">
                <a:lumMod val="60000"/>
                <a:lumOff val="40000"/>
              </a:schemeClr>
            </a:solidFill>
            <a:ln>
              <a:solidFill>
                <a:srgbClr val="43BEB9"/>
              </a:solidFill>
            </a:ln>
            <a:extLst>
              <a:ext uri="{C572A759-6A51-4108-AA02-DFA0A04FC94B}">
                <ma14:wrappingTextBoxFlag xmlns:ma14="http://schemas.microsoft.com/office/mac/drawingml/2011/main" xmlns=""/>
              </a:ext>
            </a:extLst>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smtClean="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Times New Roman"/>
                  <a:cs typeface="Calibri"/>
                </a:rPr>
                <a:t>Week 5</a:t>
              </a:r>
            </a:p>
            <a:p>
              <a:pPr marL="0" marR="0" lvl="0" indent="0" algn="ctr" defTabSz="457200" rtl="0" eaLnBrk="1" fontAlgn="auto" latinLnBrk="0" hangingPunct="1">
                <a:lnSpc>
                  <a:spcPct val="100000"/>
                </a:lnSpc>
                <a:spcBef>
                  <a:spcPts val="80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Times New Roman"/>
                  <a:cs typeface="Calibri"/>
                </a:rPr>
                <a:t>Hearing </a:t>
              </a:r>
              <a:r>
                <a:rPr kumimoji="0" lang="en-US" sz="1400" b="0" i="0" u="none" strike="noStrike" kern="1200" cap="none" spc="0" normalizeH="0" baseline="0" noProof="0" dirty="0">
                  <a:ln>
                    <a:noFill/>
                  </a:ln>
                  <a:solidFill>
                    <a:prstClr val="black"/>
                  </a:solidFill>
                  <a:effectLst/>
                  <a:uLnTx/>
                  <a:uFillTx/>
                  <a:latin typeface="Calibri"/>
                  <a:ea typeface="Times New Roman"/>
                  <a:cs typeface="Calibri"/>
                </a:rPr>
                <a:t>Health Care </a:t>
              </a:r>
              <a:r>
                <a:rPr kumimoji="0" lang="en-US" sz="1400" b="0" i="0" u="none" strike="noStrike" kern="1200" cap="none" spc="0" normalizeH="0" baseline="0" noProof="0" dirty="0" smtClean="0">
                  <a:ln>
                    <a:noFill/>
                  </a:ln>
                  <a:solidFill>
                    <a:prstClr val="black"/>
                  </a:solidFill>
                  <a:effectLst/>
                  <a:uLnTx/>
                  <a:uFillTx/>
                  <a:latin typeface="Calibri"/>
                  <a:ea typeface="Times New Roman"/>
                  <a:cs typeface="Calibri"/>
                </a:rPr>
                <a:t>Pathways, Self-Advocacy &amp;</a:t>
              </a:r>
              <a:endParaRPr kumimoji="0" lang="en-US" sz="1400" b="0" i="0" u="none" strike="noStrike" kern="1200" cap="none" spc="0" normalizeH="0" baseline="0" noProof="0" dirty="0">
                <a:ln>
                  <a:noFill/>
                </a:ln>
                <a:solidFill>
                  <a:prstClr val="black"/>
                </a:solidFill>
                <a:effectLst/>
                <a:uLnTx/>
                <a:uFillTx/>
                <a:latin typeface="Calibri"/>
                <a:ea typeface="Times New Roman"/>
                <a:cs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Times New Roman"/>
                  <a:cs typeface="Calibri"/>
                </a:rPr>
                <a:t>Hearing Protection</a:t>
              </a:r>
              <a:endParaRPr kumimoji="0" lang="en-US" sz="1600" b="0" i="0" u="none" strike="noStrike" kern="1200" cap="none" spc="0" normalizeH="0" baseline="0" noProof="0" dirty="0">
                <a:ln>
                  <a:noFill/>
                </a:ln>
                <a:solidFill>
                  <a:prstClr val="black"/>
                </a:solidFill>
                <a:effectLst/>
                <a:uLnTx/>
                <a:uFillTx/>
                <a:latin typeface="Calibri"/>
                <a:ea typeface="Times New Roman"/>
                <a:cs typeface="Calibri"/>
              </a:endParaRPr>
            </a:p>
          </p:txBody>
        </p:sp>
      </p:grpSp>
      <p:sp>
        <p:nvSpPr>
          <p:cNvPr id="11" name="TextBox 10"/>
          <p:cNvSpPr txBox="1"/>
          <p:nvPr/>
        </p:nvSpPr>
        <p:spPr>
          <a:xfrm>
            <a:off x="3458705" y="2500341"/>
            <a:ext cx="5493910" cy="338554"/>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Each weekly session facilitated by community health workers </a:t>
            </a:r>
          </a:p>
        </p:txBody>
      </p:sp>
      <p:sp>
        <p:nvSpPr>
          <p:cNvPr id="3" name="Down Arrow Callout 2" descr="arrow point downard"/>
          <p:cNvSpPr/>
          <p:nvPr/>
        </p:nvSpPr>
        <p:spPr>
          <a:xfrm>
            <a:off x="600062" y="1939780"/>
            <a:ext cx="1440001" cy="1091288"/>
          </a:xfrm>
          <a:prstGeom prst="downArrowCallout">
            <a:avLst>
              <a:gd name="adj1" fmla="val 50000"/>
              <a:gd name="adj2" fmla="val 25000"/>
              <a:gd name="adj3" fmla="val 18037"/>
              <a:gd name="adj4" fmla="val 64977"/>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7086143" y="5103091"/>
            <a:ext cx="145988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Outcomes assessment</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8"/>
          <p:cNvSpPr txBox="1"/>
          <p:nvPr/>
        </p:nvSpPr>
        <p:spPr>
          <a:xfrm>
            <a:off x="19918" y="1783383"/>
            <a:ext cx="2715012" cy="83099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Hearing assessment and counseling by an audiologist at enrollment in program</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p:cNvSpPr/>
          <p:nvPr/>
        </p:nvSpPr>
        <p:spPr>
          <a:xfrm>
            <a:off x="494143" y="6024455"/>
            <a:ext cx="9144000"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See also: Colina, Marrone, Sánchez, &amp; Ingram (2017); Coco, Colina,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Atcherson</a:t>
            </a:r>
            <a:r>
              <a:rPr kumimoji="0" lang="en-US" sz="1600" b="0" i="0" u="none" strike="noStrike" kern="1200" cap="none" spc="0" normalizeH="0" baseline="0" noProof="0" dirty="0">
                <a:ln>
                  <a:noFill/>
                </a:ln>
                <a:solidFill>
                  <a:prstClr val="black"/>
                </a:solidFill>
                <a:effectLst/>
                <a:uLnTx/>
                <a:uFillTx/>
                <a:latin typeface="Calibri"/>
                <a:ea typeface="+mn-ea"/>
                <a:cs typeface="+mn-cs"/>
              </a:rPr>
              <a:t>, &amp; Marrone (2017)</a:t>
            </a:r>
          </a:p>
        </p:txBody>
      </p:sp>
      <p:sp>
        <p:nvSpPr>
          <p:cNvPr id="14" name="Title 13"/>
          <p:cNvSpPr>
            <a:spLocks noGrp="1"/>
          </p:cNvSpPr>
          <p:nvPr>
            <p:ph type="title"/>
          </p:nvPr>
        </p:nvSpPr>
        <p:spPr>
          <a:xfrm>
            <a:off x="0" y="1222745"/>
            <a:ext cx="9144000" cy="1103313"/>
          </a:xfrm>
        </p:spPr>
        <p:txBody>
          <a:bodyPr>
            <a:normAutofit/>
          </a:bodyPr>
          <a:lstStyle/>
          <a:p>
            <a:r>
              <a:rPr lang="en-US" sz="2800" i="1" dirty="0"/>
              <a:t>“Hearing Well” </a:t>
            </a:r>
          </a:p>
        </p:txBody>
      </p:sp>
    </p:spTree>
    <p:extLst>
      <p:ext uri="{BB962C8B-B14F-4D97-AF65-F5344CB8AC3E}">
        <p14:creationId xmlns:p14="http://schemas.microsoft.com/office/powerpoint/2010/main" val="17448789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7153" y="5613245"/>
            <a:ext cx="94929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n = 10</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5904315" y="5613245"/>
            <a:ext cx="79380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n = 9</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332157" y="5566678"/>
            <a:ext cx="1996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Error bars: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black">
                    <a:lumMod val="75000"/>
                    <a:lumOff val="25000"/>
                  </a:prstClr>
                </a:solidFill>
                <a:effectLst/>
                <a:uLnTx/>
                <a:uFillTx/>
                <a:latin typeface="Calibri"/>
                <a:ea typeface="+mn-ea"/>
                <a:cs typeface="+mn-cs"/>
              </a:rPr>
              <a:t>+</a:t>
            </a: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1 standard error</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pSp>
        <p:nvGrpSpPr>
          <p:cNvPr id="15" name="Group 14" descr="Bar chart:  Pilot study results:  spoke slowly and clearly"/>
          <p:cNvGrpSpPr/>
          <p:nvPr/>
        </p:nvGrpSpPr>
        <p:grpSpPr>
          <a:xfrm>
            <a:off x="610819" y="551564"/>
            <a:ext cx="7937757" cy="5169137"/>
            <a:chOff x="610820" y="551564"/>
            <a:chExt cx="7719200" cy="5169137"/>
          </a:xfrm>
        </p:grpSpPr>
        <p:pic>
          <p:nvPicPr>
            <p:cNvPr id="11" name="Picture 10" descr="Bar chart: Pilot study results:  Spoke slowly &amp; clearly"/>
            <p:cNvPicPr>
              <a:picLocks noChangeAspect="1"/>
            </p:cNvPicPr>
            <p:nvPr/>
          </p:nvPicPr>
          <p:blipFill rotWithShape="1">
            <a:blip r:embed="rId3">
              <a:extLst>
                <a:ext uri="{28A0092B-C50C-407E-A947-70E740481C1C}">
                  <a14:useLocalDpi xmlns:a14="http://schemas.microsoft.com/office/drawing/2010/main" val="0"/>
                </a:ext>
              </a:extLst>
            </a:blip>
            <a:srcRect b="34617"/>
            <a:stretch/>
          </p:blipFill>
          <p:spPr>
            <a:xfrm>
              <a:off x="1879966" y="551564"/>
              <a:ext cx="6450054" cy="5169137"/>
            </a:xfrm>
            <a:prstGeom prst="rect">
              <a:avLst/>
            </a:prstGeom>
          </p:spPr>
        </p:pic>
        <p:grpSp>
          <p:nvGrpSpPr>
            <p:cNvPr id="13" name="Group 12"/>
            <p:cNvGrpSpPr/>
            <p:nvPr/>
          </p:nvGrpSpPr>
          <p:grpSpPr>
            <a:xfrm>
              <a:off x="610820" y="1143209"/>
              <a:ext cx="1529474" cy="3958917"/>
              <a:chOff x="610820" y="1143209"/>
              <a:chExt cx="1529474" cy="3958917"/>
            </a:xfrm>
          </p:grpSpPr>
          <p:sp>
            <p:nvSpPr>
              <p:cNvPr id="2" name="TextBox 1"/>
              <p:cNvSpPr txBox="1"/>
              <p:nvPr/>
            </p:nvSpPr>
            <p:spPr>
              <a:xfrm>
                <a:off x="1101001" y="3136133"/>
                <a:ext cx="83876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Rarely</a:t>
                </a:r>
              </a:p>
            </p:txBody>
          </p:sp>
          <p:sp>
            <p:nvSpPr>
              <p:cNvPr id="3" name="TextBox 2"/>
              <p:cNvSpPr txBox="1"/>
              <p:nvPr/>
            </p:nvSpPr>
            <p:spPr>
              <a:xfrm>
                <a:off x="610820" y="2491363"/>
                <a:ext cx="1345966"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Sometimes</a:t>
                </a:r>
              </a:p>
            </p:txBody>
          </p:sp>
          <p:sp>
            <p:nvSpPr>
              <p:cNvPr id="4" name="TextBox 3"/>
              <p:cNvSpPr txBox="1"/>
              <p:nvPr/>
            </p:nvSpPr>
            <p:spPr>
              <a:xfrm>
                <a:off x="1164431" y="1829008"/>
                <a:ext cx="774771"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Often</a:t>
                </a:r>
              </a:p>
            </p:txBody>
          </p:sp>
          <p:sp>
            <p:nvSpPr>
              <p:cNvPr id="5" name="TextBox 4"/>
              <p:cNvSpPr txBox="1"/>
              <p:nvPr/>
            </p:nvSpPr>
            <p:spPr>
              <a:xfrm>
                <a:off x="889987" y="1143209"/>
                <a:ext cx="1070993" cy="59503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Almost always</a:t>
                </a:r>
              </a:p>
            </p:txBody>
          </p:sp>
          <p:sp>
            <p:nvSpPr>
              <p:cNvPr id="6" name="TextBox 5"/>
              <p:cNvSpPr txBox="1"/>
              <p:nvPr/>
            </p:nvSpPr>
            <p:spPr>
              <a:xfrm>
                <a:off x="1101000" y="3792624"/>
                <a:ext cx="81304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Never</a:t>
                </a:r>
              </a:p>
            </p:txBody>
          </p:sp>
          <p:sp>
            <p:nvSpPr>
              <p:cNvPr id="14" name="Rectangle 13"/>
              <p:cNvSpPr/>
              <p:nvPr/>
            </p:nvSpPr>
            <p:spPr>
              <a:xfrm>
                <a:off x="1752373" y="4458659"/>
                <a:ext cx="387921" cy="643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9" name="Title 8"/>
          <p:cNvSpPr>
            <a:spLocks noGrp="1"/>
          </p:cNvSpPr>
          <p:nvPr>
            <p:ph type="title"/>
          </p:nvPr>
        </p:nvSpPr>
        <p:spPr>
          <a:xfrm>
            <a:off x="0" y="0"/>
            <a:ext cx="9143999" cy="1103313"/>
          </a:xfrm>
        </p:spPr>
        <p:txBody>
          <a:bodyPr>
            <a:normAutofit/>
          </a:bodyPr>
          <a:lstStyle/>
          <a:p>
            <a:r>
              <a:rPr lang="en-US" sz="3600" dirty="0"/>
              <a:t>Pilot study results: </a:t>
            </a:r>
            <a:r>
              <a:rPr lang="en-US" sz="3200" dirty="0"/>
              <a:t>Spoke slowly &amp; </a:t>
            </a:r>
            <a:r>
              <a:rPr lang="en-US" sz="3200" dirty="0" smtClean="0"/>
              <a:t>clearly</a:t>
            </a:r>
            <a:endParaRPr lang="en-US" sz="3200" dirty="0"/>
          </a:p>
        </p:txBody>
      </p:sp>
    </p:spTree>
    <p:extLst>
      <p:ext uri="{BB962C8B-B14F-4D97-AF65-F5344CB8AC3E}">
        <p14:creationId xmlns:p14="http://schemas.microsoft.com/office/powerpoint/2010/main" val="4077737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Bar chart:  Pilot study results:  Helped plan activities so partner with hearing loss can hear and participate"/>
          <p:cNvGrpSpPr/>
          <p:nvPr/>
        </p:nvGrpSpPr>
        <p:grpSpPr>
          <a:xfrm>
            <a:off x="482677" y="739260"/>
            <a:ext cx="7180394" cy="6321552"/>
            <a:chOff x="482677" y="1079500"/>
            <a:chExt cx="7180394" cy="6321552"/>
          </a:xfrm>
        </p:grpSpPr>
        <p:sp>
          <p:nvSpPr>
            <p:cNvPr id="5" name="TextBox 4"/>
            <p:cNvSpPr txBox="1"/>
            <p:nvPr/>
          </p:nvSpPr>
          <p:spPr>
            <a:xfrm>
              <a:off x="761844" y="1811851"/>
              <a:ext cx="1070993" cy="59503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Almost always</a:t>
              </a:r>
            </a:p>
          </p:txBody>
        </p:sp>
        <p:pic>
          <p:nvPicPr>
            <p:cNvPr id="15" name="Picture 14" descr="Bar chart:  Pilot study results:  Helped plan activities so partner with hearing loss can hear and participa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59" y="1079500"/>
              <a:ext cx="6534912" cy="6321552"/>
            </a:xfrm>
            <a:prstGeom prst="rect">
              <a:avLst/>
            </a:prstGeom>
          </p:spPr>
        </p:pic>
        <p:sp>
          <p:nvSpPr>
            <p:cNvPr id="16" name="Rectangle 15"/>
            <p:cNvSpPr/>
            <p:nvPr/>
          </p:nvSpPr>
          <p:spPr>
            <a:xfrm>
              <a:off x="1773639" y="4985488"/>
              <a:ext cx="387921" cy="643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990443" y="3716850"/>
              <a:ext cx="83876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Rarely</a:t>
              </a:r>
            </a:p>
          </p:txBody>
        </p:sp>
        <p:sp>
          <p:nvSpPr>
            <p:cNvPr id="3" name="TextBox 2"/>
            <p:cNvSpPr txBox="1"/>
            <p:nvPr/>
          </p:nvSpPr>
          <p:spPr>
            <a:xfrm>
              <a:off x="482677" y="3107250"/>
              <a:ext cx="1345966"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Sometimes</a:t>
              </a:r>
            </a:p>
          </p:txBody>
        </p:sp>
        <p:sp>
          <p:nvSpPr>
            <p:cNvPr id="4" name="TextBox 3"/>
            <p:cNvSpPr txBox="1"/>
            <p:nvPr/>
          </p:nvSpPr>
          <p:spPr>
            <a:xfrm>
              <a:off x="1053873" y="2497650"/>
              <a:ext cx="774771"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Often</a:t>
              </a:r>
            </a:p>
          </p:txBody>
        </p:sp>
        <p:sp>
          <p:nvSpPr>
            <p:cNvPr id="7" name="TextBox 6"/>
            <p:cNvSpPr txBox="1"/>
            <p:nvPr/>
          </p:nvSpPr>
          <p:spPr>
            <a:xfrm>
              <a:off x="990444" y="4402650"/>
              <a:ext cx="81304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Never</a:t>
              </a:r>
            </a:p>
          </p:txBody>
        </p:sp>
        <p:sp>
          <p:nvSpPr>
            <p:cNvPr id="8" name="TextBox 7"/>
            <p:cNvSpPr txBox="1"/>
            <p:nvPr/>
          </p:nvSpPr>
          <p:spPr>
            <a:xfrm>
              <a:off x="3049100" y="5982482"/>
              <a:ext cx="94929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n = 10</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5710977" y="5994399"/>
              <a:ext cx="79380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n = 9</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TextBox 16"/>
          <p:cNvSpPr txBox="1"/>
          <p:nvPr/>
        </p:nvSpPr>
        <p:spPr>
          <a:xfrm>
            <a:off x="332157" y="5566678"/>
            <a:ext cx="1996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Error bars: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black">
                    <a:lumMod val="75000"/>
                    <a:lumOff val="25000"/>
                  </a:prstClr>
                </a:solidFill>
                <a:effectLst/>
                <a:uLnTx/>
                <a:uFillTx/>
                <a:latin typeface="Calibri"/>
                <a:ea typeface="+mn-ea"/>
                <a:cs typeface="+mn-cs"/>
              </a:rPr>
              <a:t>+</a:t>
            </a: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1 standard error</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1" name="Title 10"/>
          <p:cNvSpPr>
            <a:spLocks noGrp="1"/>
          </p:cNvSpPr>
          <p:nvPr>
            <p:ph type="title"/>
          </p:nvPr>
        </p:nvSpPr>
        <p:spPr>
          <a:xfrm>
            <a:off x="0" y="0"/>
            <a:ext cx="9144000" cy="1103313"/>
          </a:xfrm>
        </p:spPr>
        <p:txBody>
          <a:bodyPr>
            <a:noAutofit/>
          </a:bodyPr>
          <a:lstStyle/>
          <a:p>
            <a:r>
              <a:rPr lang="en-US" sz="3600" dirty="0"/>
              <a:t>Pilot study results: </a:t>
            </a:r>
            <a:r>
              <a:rPr lang="en-US" sz="3200" dirty="0"/>
              <a:t>Helped plan activities so partner with hearing loss can hear and </a:t>
            </a:r>
            <a:r>
              <a:rPr lang="en-US" sz="3200" dirty="0" smtClean="0"/>
              <a:t>participate</a:t>
            </a:r>
            <a:endParaRPr lang="en-US" sz="3200" dirty="0"/>
          </a:p>
        </p:txBody>
      </p:sp>
    </p:spTree>
    <p:extLst>
      <p:ext uri="{BB962C8B-B14F-4D97-AF65-F5344CB8AC3E}">
        <p14:creationId xmlns:p14="http://schemas.microsoft.com/office/powerpoint/2010/main" val="39406722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9965" y="1115000"/>
            <a:ext cx="7706111" cy="369332"/>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International Outcomes Inventory –Alternative Interventions Scale (Noble, 2002)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898010" y="4414065"/>
            <a:ext cx="865441"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Worse</a:t>
            </a:r>
          </a:p>
        </p:txBody>
      </p:sp>
      <p:sp>
        <p:nvSpPr>
          <p:cNvPr id="4" name="TextBox 3"/>
          <p:cNvSpPr txBox="1"/>
          <p:nvPr/>
        </p:nvSpPr>
        <p:spPr>
          <a:xfrm>
            <a:off x="517010" y="3822300"/>
            <a:ext cx="1292617"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No change</a:t>
            </a:r>
          </a:p>
        </p:txBody>
      </p:sp>
      <p:sp>
        <p:nvSpPr>
          <p:cNvPr id="5" name="TextBox 4"/>
          <p:cNvSpPr txBox="1"/>
          <p:nvPr/>
        </p:nvSpPr>
        <p:spPr>
          <a:xfrm>
            <a:off x="517009" y="3173791"/>
            <a:ext cx="1255636" cy="59503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Slightly better</a:t>
            </a:r>
          </a:p>
        </p:txBody>
      </p:sp>
      <p:sp>
        <p:nvSpPr>
          <p:cNvPr id="6" name="TextBox 5"/>
          <p:cNvSpPr txBox="1"/>
          <p:nvPr/>
        </p:nvSpPr>
        <p:spPr>
          <a:xfrm>
            <a:off x="440810" y="2544736"/>
            <a:ext cx="1297485" cy="59503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Quite a lot better</a:t>
            </a:r>
          </a:p>
        </p:txBody>
      </p:sp>
      <p:sp>
        <p:nvSpPr>
          <p:cNvPr id="7" name="TextBox 6"/>
          <p:cNvSpPr txBox="1"/>
          <p:nvPr/>
        </p:nvSpPr>
        <p:spPr>
          <a:xfrm>
            <a:off x="212210" y="1913050"/>
            <a:ext cx="1548477" cy="59503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Very much better</a:t>
            </a:r>
          </a:p>
        </p:txBody>
      </p:sp>
      <p:sp>
        <p:nvSpPr>
          <p:cNvPr id="15" name="TextBox 14"/>
          <p:cNvSpPr txBox="1"/>
          <p:nvPr/>
        </p:nvSpPr>
        <p:spPr>
          <a:xfrm>
            <a:off x="2228620" y="5284648"/>
            <a:ext cx="2789392" cy="100584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Persons with Hearing Loss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 = 10)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p:cNvSpPr txBox="1"/>
          <p:nvPr/>
        </p:nvSpPr>
        <p:spPr>
          <a:xfrm>
            <a:off x="4833688" y="5284648"/>
            <a:ext cx="2789392" cy="1005840"/>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Communication Partners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(n = 9)</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3" name="Group 22" descr="Bar chart: Pilot study results:  Enjoyment of Life"/>
          <p:cNvGrpSpPr/>
          <p:nvPr/>
        </p:nvGrpSpPr>
        <p:grpSpPr>
          <a:xfrm>
            <a:off x="1738295" y="1507466"/>
            <a:ext cx="6516705" cy="3991479"/>
            <a:chOff x="1738295" y="1507466"/>
            <a:chExt cx="6516705" cy="3991479"/>
          </a:xfrm>
        </p:grpSpPr>
        <p:pic>
          <p:nvPicPr>
            <p:cNvPr id="19" name="Picture 18" descr="Bar chart:  Pilot study results:  Enjoyment of Life"/>
            <p:cNvPicPr>
              <a:picLocks noChangeAspect="1"/>
            </p:cNvPicPr>
            <p:nvPr/>
          </p:nvPicPr>
          <p:blipFill rotWithShape="1">
            <a:blip r:embed="rId3">
              <a:extLst>
                <a:ext uri="{28A0092B-C50C-407E-A947-70E740481C1C}">
                  <a14:useLocalDpi xmlns:a14="http://schemas.microsoft.com/office/drawing/2010/main" val="0"/>
                </a:ext>
              </a:extLst>
            </a:blip>
            <a:srcRect t="37444" b="17107"/>
            <a:stretch/>
          </p:blipFill>
          <p:spPr>
            <a:xfrm>
              <a:off x="1738295" y="1507466"/>
              <a:ext cx="6259886" cy="3991479"/>
            </a:xfrm>
            <a:prstGeom prst="rect">
              <a:avLst/>
            </a:prstGeom>
          </p:spPr>
        </p:pic>
        <p:cxnSp>
          <p:nvCxnSpPr>
            <p:cNvPr id="20" name="Straight Connector 19"/>
            <p:cNvCxnSpPr/>
            <p:nvPr/>
          </p:nvCxnSpPr>
          <p:spPr>
            <a:xfrm>
              <a:off x="2329106" y="4009655"/>
              <a:ext cx="4619536" cy="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21" name="TextBox 20"/>
            <p:cNvSpPr txBox="1"/>
            <p:nvPr/>
          </p:nvSpPr>
          <p:spPr>
            <a:xfrm>
              <a:off x="2792730" y="1576588"/>
              <a:ext cx="2194560" cy="4001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After Oyendo Bien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a:off x="5322837" y="1576588"/>
              <a:ext cx="2932163" cy="4001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3 months post program</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TextBox 16"/>
          <p:cNvSpPr txBox="1"/>
          <p:nvPr/>
        </p:nvSpPr>
        <p:spPr>
          <a:xfrm>
            <a:off x="332157" y="5566678"/>
            <a:ext cx="1996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Error bars: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smtClean="0">
                <a:ln>
                  <a:noFill/>
                </a:ln>
                <a:solidFill>
                  <a:prstClr val="black">
                    <a:lumMod val="75000"/>
                    <a:lumOff val="25000"/>
                  </a:prstClr>
                </a:solidFill>
                <a:effectLst/>
                <a:uLnTx/>
                <a:uFillTx/>
                <a:latin typeface="Calibri"/>
                <a:ea typeface="+mn-ea"/>
                <a:cs typeface="+mn-cs"/>
              </a:rPr>
              <a:t>+</a:t>
            </a: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a:ea typeface="+mn-ea"/>
                <a:cs typeface="+mn-cs"/>
              </a:rPr>
              <a:t> 1 standard error</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9" name="Title 8"/>
          <p:cNvSpPr>
            <a:spLocks noGrp="1"/>
          </p:cNvSpPr>
          <p:nvPr>
            <p:ph type="title"/>
          </p:nvPr>
        </p:nvSpPr>
        <p:spPr>
          <a:xfrm>
            <a:off x="0" y="0"/>
            <a:ext cx="9143999" cy="1103313"/>
          </a:xfrm>
        </p:spPr>
        <p:txBody>
          <a:bodyPr>
            <a:normAutofit/>
          </a:bodyPr>
          <a:lstStyle/>
          <a:p>
            <a:r>
              <a:rPr lang="en-US" sz="3600" dirty="0"/>
              <a:t>Pilot study results: Enjoyment of Life</a:t>
            </a:r>
          </a:p>
        </p:txBody>
      </p:sp>
    </p:spTree>
    <p:extLst>
      <p:ext uri="{BB962C8B-B14F-4D97-AF65-F5344CB8AC3E}">
        <p14:creationId xmlns:p14="http://schemas.microsoft.com/office/powerpoint/2010/main" val="2867726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r chart: Overcoming barriers in access to care"/>
          <p:cNvPicPr>
            <a:picLocks noChangeAspect="1"/>
          </p:cNvPicPr>
          <p:nvPr/>
        </p:nvPicPr>
        <p:blipFill rotWithShape="1">
          <a:blip r:embed="rId3">
            <a:extLst>
              <a:ext uri="{28A0092B-C50C-407E-A947-70E740481C1C}">
                <a14:useLocalDpi xmlns:a14="http://schemas.microsoft.com/office/drawing/2010/main" val="0"/>
              </a:ext>
            </a:extLst>
          </a:blip>
          <a:srcRect l="9873" r="48567" b="13438"/>
          <a:stretch/>
        </p:blipFill>
        <p:spPr>
          <a:xfrm>
            <a:off x="996420" y="1839075"/>
            <a:ext cx="4268136" cy="4450889"/>
          </a:xfrm>
          <a:prstGeom prst="rect">
            <a:avLst/>
          </a:prstGeom>
        </p:spPr>
      </p:pic>
      <p:sp>
        <p:nvSpPr>
          <p:cNvPr id="4" name="TextBox 3"/>
          <p:cNvSpPr txBox="1"/>
          <p:nvPr/>
        </p:nvSpPr>
        <p:spPr>
          <a:xfrm rot="16200000">
            <a:off x="-1449878" y="3680365"/>
            <a:ext cx="4329326"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Hispanic/Latino adults with hearing loss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using hearing aids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5426037" y="2058531"/>
            <a:ext cx="3556482" cy="1938992"/>
          </a:xfrm>
          <a:prstGeom prst="rect">
            <a:avLst/>
          </a:prstGeom>
          <a:solidFill>
            <a:schemeClr val="accent1">
              <a:lumMod val="20000"/>
              <a:lumOff val="80000"/>
            </a:schemeClr>
          </a:solidFill>
          <a:ln>
            <a:noFill/>
          </a:ln>
          <a:effectLst>
            <a:glow rad="63500">
              <a:schemeClr val="accent5">
                <a:satMod val="175000"/>
                <a:alpha val="40000"/>
              </a:schemeClr>
            </a:glow>
            <a:softEdge rad="12700"/>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“You all taught us something new. </a:t>
            </a: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Before </a:t>
            </a:r>
            <a:r>
              <a:rPr kumimoji="0" lang="en-US" sz="2000" b="0" i="1" u="none" strike="noStrike" kern="1200" cap="none" spc="0" normalizeH="0" baseline="0" noProof="0" dirty="0">
                <a:ln>
                  <a:noFill/>
                </a:ln>
                <a:solidFill>
                  <a:prstClr val="black"/>
                </a:solidFill>
                <a:effectLst/>
                <a:uLnTx/>
                <a:uFillTx/>
                <a:latin typeface="Calibri"/>
                <a:ea typeface="+mn-ea"/>
                <a:cs typeface="+mn-cs"/>
              </a:rPr>
              <a:t>attending the classes, I had almost no hearing. I now have one hearing aid and I have to go back in three </a:t>
            </a: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weeks for a second…”</a:t>
            </a: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5426037" y="4383089"/>
            <a:ext cx="370950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Pilot study outcomes: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Marrone et al. (2017)</a:t>
            </a:r>
            <a:endParaRPr kumimoji="0" lang="en-US" sz="2000" b="0" i="1"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Current research: </a:t>
            </a:r>
            <a:r>
              <a:rPr kumimoji="0" 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sz="2000" b="0" i="0" u="none" strike="noStrike" kern="1200" cap="none" spc="0" normalizeH="0" baseline="0" noProof="0" dirty="0">
                <a:ln>
                  <a:noFill/>
                </a:ln>
                <a:solidFill>
                  <a:prstClr val="black"/>
                </a:solidFill>
                <a:effectLst/>
                <a:uLnTx/>
                <a:uFillTx/>
                <a:latin typeface="Calibri"/>
                <a:ea typeface="+mn-ea"/>
                <a:cs typeface="+mn-cs"/>
              </a:rPr>
            </a:br>
            <a:r>
              <a:rPr kumimoji="0" lang="en-US" sz="2000" b="0" i="0" u="none" strike="noStrike" kern="1200" cap="none" spc="0" normalizeH="0" baseline="0" noProof="0" dirty="0">
                <a:ln>
                  <a:noFill/>
                </a:ln>
                <a:solidFill>
                  <a:prstClr val="black"/>
                </a:solidFill>
                <a:effectLst/>
                <a:uLnTx/>
                <a:uFillTx/>
                <a:latin typeface="Calibri"/>
                <a:ea typeface="+mn-ea"/>
                <a:cs typeface="+mn-cs"/>
              </a:rPr>
              <a:t>Ongoing randomized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trial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prstClr val="black"/>
                </a:solidFill>
                <a:effectLst/>
                <a:uLnTx/>
                <a:uFillTx/>
                <a:latin typeface="Calibri"/>
                <a:ea typeface="+mn-ea"/>
                <a:cs typeface="Verdana"/>
              </a:rPr>
              <a:t>ClinicalTrials.gov</a:t>
            </a:r>
            <a:r>
              <a:rPr kumimoji="0" lang="en-US" sz="2000" b="0" i="0" u="none" strike="noStrike" kern="1200" cap="none" spc="0" normalizeH="0" baseline="0" noProof="0" dirty="0" smtClean="0">
                <a:ln>
                  <a:noFill/>
                </a:ln>
                <a:solidFill>
                  <a:prstClr val="black"/>
                </a:solidFill>
                <a:effectLst/>
                <a:uLnTx/>
                <a:uFillTx/>
                <a:latin typeface="Calibri"/>
                <a:ea typeface="+mn-ea"/>
                <a:cs typeface="Verdana"/>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NCT03255161</a:t>
            </a: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sp>
        <p:nvSpPr>
          <p:cNvPr id="6" name="Title 5"/>
          <p:cNvSpPr>
            <a:spLocks noGrp="1"/>
          </p:cNvSpPr>
          <p:nvPr>
            <p:ph type="title"/>
          </p:nvPr>
        </p:nvSpPr>
        <p:spPr>
          <a:xfrm>
            <a:off x="0" y="438407"/>
            <a:ext cx="9144000" cy="1103313"/>
          </a:xfrm>
        </p:spPr>
        <p:txBody>
          <a:bodyPr>
            <a:normAutofit fontScale="90000"/>
          </a:bodyPr>
          <a:lstStyle/>
          <a:p>
            <a:pPr>
              <a:spcBef>
                <a:spcPts val="600"/>
              </a:spcBef>
            </a:pPr>
            <a:r>
              <a:rPr lang="en-US" sz="3600" dirty="0"/>
              <a:t>Overcoming barriers in access to care: </a:t>
            </a:r>
            <a:br>
              <a:rPr lang="en-US" sz="3600" dirty="0"/>
            </a:br>
            <a:r>
              <a:rPr lang="en-US" sz="3100" b="0" dirty="0"/>
              <a:t>Hearing health care utilization outcomes</a:t>
            </a:r>
            <a:br>
              <a:rPr lang="en-US" sz="3100" b="0" dirty="0"/>
            </a:br>
            <a:r>
              <a:rPr lang="en-US" sz="3100" b="0" dirty="0"/>
              <a:t>1 year post pilot </a:t>
            </a:r>
            <a:r>
              <a:rPr lang="en-US" sz="3100" b="0" dirty="0" smtClean="0"/>
              <a:t>study</a:t>
            </a:r>
            <a:endParaRPr lang="en-US" dirty="0"/>
          </a:p>
        </p:txBody>
      </p:sp>
    </p:spTree>
    <p:extLst>
      <p:ext uri="{BB962C8B-B14F-4D97-AF65-F5344CB8AC3E}">
        <p14:creationId xmlns:p14="http://schemas.microsoft.com/office/powerpoint/2010/main" val="14525655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636874" y="3415710"/>
            <a:ext cx="4476428" cy="2907324"/>
          </a:xfrm>
          <a:prstGeom prst="rect">
            <a:avLst/>
          </a:prstGeom>
        </p:spPr>
        <p:txBody>
          <a:bodyPr>
            <a:normAutofit/>
          </a:bodyPr>
          <a:lstStyle>
            <a:lvl1pPr marL="342900" indent="-342900" algn="ctr" defTabSz="457200" rtl="0" eaLnBrk="1" latinLnBrk="0" hangingPunct="1">
              <a:spcBef>
                <a:spcPct val="20000"/>
              </a:spcBef>
              <a:buClr>
                <a:srgbClr val="AB0520"/>
              </a:buClr>
              <a:buFont typeface="Arial"/>
              <a:buChar char="•"/>
              <a:defRPr sz="2000" kern="1200">
                <a:solidFill>
                  <a:srgbClr val="6F868D"/>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6F868D"/>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5B9BD5">
                  <a:lumMod val="75000"/>
                </a:srgbClr>
              </a:buClr>
              <a:buSzTx/>
              <a:buFont typeface="Wingdings" charset="2"/>
              <a:buChar char="v"/>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Verdana"/>
              </a:rPr>
              <a:t>Improved social supports;</a:t>
            </a:r>
          </a:p>
          <a:p>
            <a:pPr marL="342900" marR="0" lvl="0" indent="-342900" algn="l" defTabSz="457200" rtl="0" eaLnBrk="1" fontAlgn="auto" latinLnBrk="0" hangingPunct="1">
              <a:lnSpc>
                <a:spcPct val="100000"/>
              </a:lnSpc>
              <a:spcBef>
                <a:spcPct val="20000"/>
              </a:spcBef>
              <a:spcAft>
                <a:spcPts val="0"/>
              </a:spcAft>
              <a:buClr>
                <a:srgbClr val="5B9BD5">
                  <a:lumMod val="75000"/>
                </a:srgbClr>
              </a:buClr>
              <a:buSzTx/>
              <a:buFont typeface="Wingdings" charset="2"/>
              <a:buChar char="v"/>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Verdana"/>
              </a:rPr>
              <a:t>Family working together to overcome barriers in access to care;</a:t>
            </a:r>
          </a:p>
          <a:p>
            <a:pPr marL="342900" marR="0" lvl="0" indent="-342900" algn="l" defTabSz="457200" rtl="0" eaLnBrk="1" fontAlgn="auto" latinLnBrk="0" hangingPunct="1">
              <a:lnSpc>
                <a:spcPct val="100000"/>
              </a:lnSpc>
              <a:spcBef>
                <a:spcPct val="20000"/>
              </a:spcBef>
              <a:spcAft>
                <a:spcPts val="0"/>
              </a:spcAft>
              <a:buClr>
                <a:srgbClr val="5B9BD5">
                  <a:lumMod val="75000"/>
                </a:srgbClr>
              </a:buClr>
              <a:buSzTx/>
              <a:buFont typeface="Wingdings" charset="2"/>
              <a:buChar char="v"/>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Verdana"/>
              </a:rPr>
              <a:t>Developing skills in clarifying misunderstandings and confidence in using assistive technology;</a:t>
            </a:r>
          </a:p>
          <a:p>
            <a:pPr marL="0" marR="0" lvl="0" indent="0" algn="l" defTabSz="457200" rtl="0" eaLnBrk="1" fontAlgn="auto" latinLnBrk="0" hangingPunct="1">
              <a:lnSpc>
                <a:spcPct val="100000"/>
              </a:lnSpc>
              <a:spcBef>
                <a:spcPct val="20000"/>
              </a:spcBef>
              <a:spcAft>
                <a:spcPts val="0"/>
              </a:spcAft>
              <a:buClr>
                <a:srgbClr val="AB0520"/>
              </a:buClr>
              <a:buSzTx/>
              <a:buFont typeface="Arial"/>
              <a:buNone/>
              <a:tabLst/>
              <a:defRPr/>
            </a:pPr>
            <a:endParaRPr kumimoji="0" lang="en-US" sz="1050" b="0" i="0" u="none" strike="noStrike" kern="1200" cap="none" spc="0" normalizeH="0" baseline="0" noProof="0" dirty="0" smtClean="0">
              <a:ln>
                <a:noFill/>
              </a:ln>
              <a:solidFill>
                <a:prstClr val="black"/>
              </a:solidFill>
              <a:effectLst/>
              <a:uLnTx/>
              <a:uFillTx/>
              <a:latin typeface="Calibri"/>
              <a:ea typeface="+mn-ea"/>
              <a:cs typeface="Verdana"/>
            </a:endParaRPr>
          </a:p>
          <a:p>
            <a:pPr marL="0" marR="0" lvl="0" indent="0" algn="l" defTabSz="457200" rtl="0" eaLnBrk="1" fontAlgn="auto" latinLnBrk="0" hangingPunct="1">
              <a:lnSpc>
                <a:spcPct val="100000"/>
              </a:lnSpc>
              <a:spcBef>
                <a:spcPct val="20000"/>
              </a:spcBef>
              <a:spcAft>
                <a:spcPts val="0"/>
              </a:spcAft>
              <a:buClr>
                <a:srgbClr val="AB0520"/>
              </a:buClr>
              <a:buSzTx/>
              <a:buFont typeface="Arial"/>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Verdana"/>
              </a:rPr>
              <a:t>… </a:t>
            </a:r>
            <a:r>
              <a:rPr kumimoji="0" lang="en-US" sz="2000" b="1" i="0" u="none" strike="noStrike" kern="1200" cap="none" spc="0" normalizeH="0" baseline="0" noProof="0" dirty="0" smtClean="0">
                <a:ln>
                  <a:noFill/>
                </a:ln>
                <a:solidFill>
                  <a:prstClr val="black"/>
                </a:solidFill>
                <a:effectLst/>
                <a:uLnTx/>
                <a:uFillTx/>
                <a:latin typeface="Calibri"/>
                <a:ea typeface="+mn-ea"/>
                <a:cs typeface="Verdana"/>
              </a:rPr>
              <a:t>topics of ongoing and future research.</a:t>
            </a:r>
          </a:p>
        </p:txBody>
      </p:sp>
      <p:sp>
        <p:nvSpPr>
          <p:cNvPr id="5" name="Content Placeholder 2"/>
          <p:cNvSpPr txBox="1">
            <a:spLocks/>
          </p:cNvSpPr>
          <p:nvPr/>
        </p:nvSpPr>
        <p:spPr>
          <a:xfrm>
            <a:off x="0" y="1181237"/>
            <a:ext cx="9143999" cy="1254369"/>
          </a:xfrm>
          <a:prstGeom prst="rect">
            <a:avLst/>
          </a:prstGeom>
        </p:spPr>
        <p:txBody>
          <a:bodyPr>
            <a:normAutofit/>
          </a:bodyPr>
          <a:lstStyle>
            <a:lvl1pPr marL="342900" indent="-342900" algn="ctr" defTabSz="457200" rtl="0" eaLnBrk="1" latinLnBrk="0" hangingPunct="1">
              <a:spcBef>
                <a:spcPct val="20000"/>
              </a:spcBef>
              <a:buClr>
                <a:srgbClr val="AB0520"/>
              </a:buClr>
              <a:buFont typeface="Arial"/>
              <a:buChar char="•"/>
              <a:defRPr sz="2000" kern="1200">
                <a:solidFill>
                  <a:srgbClr val="6F868D"/>
                </a:solidFill>
                <a:latin typeface="Verdana"/>
                <a:ea typeface="+mn-ea"/>
                <a:cs typeface="Verdana"/>
              </a:defRPr>
            </a:lvl1pPr>
            <a:lvl2pPr marL="742950" indent="-285750" algn="ctr" defTabSz="457200" rtl="0" eaLnBrk="1" latinLnBrk="0" hangingPunct="1">
              <a:spcBef>
                <a:spcPct val="20000"/>
              </a:spcBef>
              <a:buClr>
                <a:srgbClr val="AB0520"/>
              </a:buClr>
              <a:buFont typeface="Arial"/>
              <a:buChar char="•"/>
              <a:defRPr sz="1600" kern="1200">
                <a:solidFill>
                  <a:srgbClr val="6F868D"/>
                </a:solidFill>
                <a:latin typeface="Verdana"/>
                <a:ea typeface="+mn-ea"/>
                <a:cs typeface="Verdana"/>
              </a:defRPr>
            </a:lvl2pPr>
            <a:lvl3pPr marL="11430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3pPr>
            <a:lvl4pPr marL="16002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4pPr>
            <a:lvl5pPr marL="2057400" indent="-228600" algn="ctr" defTabSz="457200" rtl="0" eaLnBrk="1" latinLnBrk="0" hangingPunct="1">
              <a:spcBef>
                <a:spcPct val="20000"/>
              </a:spcBef>
              <a:buClr>
                <a:srgbClr val="AB0520"/>
              </a:buClr>
              <a:buFont typeface="Arial"/>
              <a:buChar char="•"/>
              <a:defRPr sz="1200" kern="1200">
                <a:solidFill>
                  <a:srgbClr val="6F868D"/>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AB0520"/>
              </a:buClr>
              <a:buSzTx/>
              <a:buFont typeface="Arial"/>
              <a:buNone/>
              <a:tabLst/>
              <a:defRPr/>
            </a:pPr>
            <a:r>
              <a:rPr kumimoji="0" lang="en-US" sz="2400" b="1" i="1" u="none" strike="noStrike" kern="1200" cap="none" spc="0" normalizeH="0" baseline="0" noProof="0" dirty="0" smtClean="0">
                <a:ln>
                  <a:noFill/>
                </a:ln>
                <a:solidFill>
                  <a:prstClr val="black"/>
                </a:solidFill>
                <a:effectLst/>
                <a:uLnTx/>
                <a:uFillTx/>
                <a:latin typeface="Calibri"/>
                <a:ea typeface="+mn-ea"/>
                <a:cs typeface="Verdana"/>
              </a:rPr>
              <a:t>After Oyendo Bien, </a:t>
            </a:r>
          </a:p>
          <a:p>
            <a:pPr marL="0" marR="0" lvl="0" indent="0" algn="ctr" defTabSz="457200" rtl="0" eaLnBrk="1" fontAlgn="auto" latinLnBrk="0" hangingPunct="1">
              <a:lnSpc>
                <a:spcPct val="100000"/>
              </a:lnSpc>
              <a:spcBef>
                <a:spcPts val="0"/>
              </a:spcBef>
              <a:spcAft>
                <a:spcPts val="0"/>
              </a:spcAft>
              <a:buClr>
                <a:srgbClr val="AB0520"/>
              </a:buClr>
              <a:buSzTx/>
              <a:buFont typeface="Arial"/>
              <a:buNone/>
              <a:tabLst/>
              <a:defRPr/>
            </a:pPr>
            <a:r>
              <a:rPr kumimoji="0" lang="en-US" sz="2400" b="0" i="1" u="none" strike="noStrike" kern="1200" cap="none" spc="0" normalizeH="0" baseline="0" noProof="0" dirty="0" smtClean="0">
                <a:ln>
                  <a:noFill/>
                </a:ln>
                <a:solidFill>
                  <a:prstClr val="black"/>
                </a:solidFill>
                <a:effectLst/>
                <a:uLnTx/>
                <a:uFillTx/>
                <a:latin typeface="Calibri"/>
                <a:ea typeface="+mn-ea"/>
                <a:cs typeface="Verdana"/>
              </a:rPr>
              <a:t>a person may have more effective communication through:</a:t>
            </a:r>
          </a:p>
        </p:txBody>
      </p:sp>
      <p:grpSp>
        <p:nvGrpSpPr>
          <p:cNvPr id="10" name="Group 9" descr="Image: effective communication methods"/>
          <p:cNvGrpSpPr/>
          <p:nvPr/>
        </p:nvGrpSpPr>
        <p:grpSpPr>
          <a:xfrm>
            <a:off x="1301" y="1237595"/>
            <a:ext cx="9144000" cy="5148072"/>
            <a:chOff x="1301" y="1237595"/>
            <a:chExt cx="9144000" cy="5148072"/>
          </a:xfrm>
        </p:grpSpPr>
        <p:pic>
          <p:nvPicPr>
            <p:cNvPr id="2" name="Picture 1" descr="Image: effective communic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 y="1237595"/>
              <a:ext cx="9144000" cy="5148072"/>
            </a:xfrm>
            <a:prstGeom prst="rect">
              <a:avLst/>
            </a:prstGeom>
          </p:spPr>
        </p:pic>
        <p:sp>
          <p:nvSpPr>
            <p:cNvPr id="6" name="TextBox 5"/>
            <p:cNvSpPr txBox="1"/>
            <p:nvPr/>
          </p:nvSpPr>
          <p:spPr>
            <a:xfrm>
              <a:off x="164122" y="5685669"/>
              <a:ext cx="151406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lumMod val="50000"/>
                      <a:lumOff val="50000"/>
                    </a:prstClr>
                  </a:solidFill>
                  <a:effectLst/>
                  <a:uLnTx/>
                  <a:uFillTx/>
                  <a:latin typeface="Calibri"/>
                  <a:ea typeface="+mn-ea"/>
                  <a:cs typeface="+mn-cs"/>
                </a:rPr>
                <a:t>Artist: Timothy Wong</a:t>
              </a:r>
              <a:endParaRPr kumimoji="0" lang="en-US" sz="12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grpSp>
      <p:sp>
        <p:nvSpPr>
          <p:cNvPr id="7" name="Title 6"/>
          <p:cNvSpPr>
            <a:spLocks noGrp="1"/>
          </p:cNvSpPr>
          <p:nvPr>
            <p:ph type="title"/>
          </p:nvPr>
        </p:nvSpPr>
        <p:spPr>
          <a:xfrm>
            <a:off x="0" y="151329"/>
            <a:ext cx="9144000" cy="1103313"/>
          </a:xfrm>
        </p:spPr>
        <p:txBody>
          <a:bodyPr>
            <a:normAutofit/>
          </a:bodyPr>
          <a:lstStyle/>
          <a:p>
            <a:r>
              <a:rPr lang="en-US" sz="3200" i="1" dirty="0"/>
              <a:t>Returning to our </a:t>
            </a:r>
            <a:r>
              <a:rPr lang="en-US" sz="3200" i="1" dirty="0" smtClean="0"/>
              <a:t>example …</a:t>
            </a:r>
            <a:endParaRPr lang="en-US" sz="3200" dirty="0"/>
          </a:p>
        </p:txBody>
      </p:sp>
    </p:spTree>
    <p:extLst>
      <p:ext uri="{BB962C8B-B14F-4D97-AF65-F5344CB8AC3E}">
        <p14:creationId xmlns:p14="http://schemas.microsoft.com/office/powerpoint/2010/main" val="11082487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9432"/>
            <a:ext cx="9144000" cy="1103313"/>
          </a:xfrm>
        </p:spPr>
        <p:txBody>
          <a:bodyPr>
            <a:normAutofit/>
          </a:bodyPr>
          <a:lstStyle/>
          <a:p>
            <a:r>
              <a:rPr lang="en-US" sz="3600" dirty="0" smtClean="0"/>
              <a:t>Summary</a:t>
            </a:r>
            <a:endParaRPr lang="en-US" sz="3600" dirty="0"/>
          </a:p>
        </p:txBody>
      </p:sp>
      <p:sp>
        <p:nvSpPr>
          <p:cNvPr id="5" name="Content Placeholder 4"/>
          <p:cNvSpPr>
            <a:spLocks noGrp="1"/>
          </p:cNvSpPr>
          <p:nvPr>
            <p:ph idx="1"/>
          </p:nvPr>
        </p:nvSpPr>
        <p:spPr>
          <a:xfrm>
            <a:off x="321634" y="1158949"/>
            <a:ext cx="8226943" cy="4762500"/>
          </a:xfrm>
        </p:spPr>
        <p:txBody>
          <a:bodyPr>
            <a:noAutofit/>
          </a:bodyPr>
          <a:lstStyle/>
          <a:p>
            <a:pPr>
              <a:spcBef>
                <a:spcPts val="0"/>
              </a:spcBef>
              <a:spcAft>
                <a:spcPts val="2400"/>
              </a:spcAft>
              <a:buClr>
                <a:srgbClr val="B33137"/>
              </a:buClr>
            </a:pPr>
            <a:r>
              <a:rPr lang="en-US" sz="2400" b="1" dirty="0">
                <a:solidFill>
                  <a:schemeClr val="tx1"/>
                </a:solidFill>
              </a:rPr>
              <a:t>Collaboration between audiology, public health, and the community </a:t>
            </a:r>
            <a:r>
              <a:rPr lang="en-US" sz="2400" dirty="0">
                <a:solidFill>
                  <a:schemeClr val="tx1"/>
                </a:solidFill>
              </a:rPr>
              <a:t>has led to a novel, culturally competent program with promising outcomes in quality of life and access to hearing health care (Marrone et al., 2017). </a:t>
            </a:r>
          </a:p>
          <a:p>
            <a:pPr>
              <a:spcBef>
                <a:spcPts val="0"/>
              </a:spcBef>
              <a:spcAft>
                <a:spcPts val="2400"/>
              </a:spcAft>
            </a:pPr>
            <a:r>
              <a:rPr lang="en-US" sz="2400" dirty="0">
                <a:solidFill>
                  <a:schemeClr val="tx1"/>
                </a:solidFill>
              </a:rPr>
              <a:t>Community health workers may serve as</a:t>
            </a:r>
            <a:r>
              <a:rPr lang="en-US" sz="2400" i="1" dirty="0">
                <a:solidFill>
                  <a:schemeClr val="tx1"/>
                </a:solidFill>
              </a:rPr>
              <a:t> </a:t>
            </a:r>
            <a:r>
              <a:rPr lang="en-US" sz="2400" dirty="0">
                <a:solidFill>
                  <a:schemeClr val="tx1"/>
                </a:solidFill>
              </a:rPr>
              <a:t>a feasible link between underserved communities and the hearing health care system; </a:t>
            </a:r>
            <a:r>
              <a:rPr lang="en-US" sz="2400" b="1" dirty="0">
                <a:solidFill>
                  <a:schemeClr val="tx1"/>
                </a:solidFill>
              </a:rPr>
              <a:t>continued research is needed </a:t>
            </a:r>
            <a:r>
              <a:rPr lang="en-US" sz="2400" dirty="0">
                <a:solidFill>
                  <a:schemeClr val="tx1"/>
                </a:solidFill>
              </a:rPr>
              <a:t>in this area and in other communities across the U.S. (e.g., Baltimore HEARS, Nieman et al</a:t>
            </a:r>
            <a:r>
              <a:rPr lang="en-US" sz="2400" dirty="0" smtClean="0">
                <a:solidFill>
                  <a:schemeClr val="tx1"/>
                </a:solidFill>
              </a:rPr>
              <a:t>., </a:t>
            </a:r>
            <a:r>
              <a:rPr lang="en-US" sz="2400" dirty="0">
                <a:solidFill>
                  <a:schemeClr val="tx1"/>
                </a:solidFill>
              </a:rPr>
              <a:t>2017).</a:t>
            </a:r>
          </a:p>
          <a:p>
            <a:pPr>
              <a:spcBef>
                <a:spcPts val="0"/>
              </a:spcBef>
              <a:spcAft>
                <a:spcPts val="2400"/>
              </a:spcAft>
            </a:pPr>
            <a:r>
              <a:rPr lang="en-US" sz="2400" b="1" dirty="0">
                <a:solidFill>
                  <a:schemeClr val="tx1"/>
                </a:solidFill>
              </a:rPr>
              <a:t>Achieving health equity includes increasing access to, and use of, comprehensive audiologic care for all Americans</a:t>
            </a:r>
            <a:r>
              <a:rPr lang="en-US" sz="2400" b="1" dirty="0" smtClean="0">
                <a:solidFill>
                  <a:schemeClr val="tx1"/>
                </a:solidFill>
              </a:rPr>
              <a:t>.</a:t>
            </a:r>
            <a:endParaRPr lang="en-US" sz="2400" b="1" dirty="0">
              <a:solidFill>
                <a:schemeClr val="tx1"/>
              </a:solidFill>
            </a:endParaRPr>
          </a:p>
        </p:txBody>
      </p:sp>
    </p:spTree>
    <p:extLst>
      <p:ext uri="{BB962C8B-B14F-4D97-AF65-F5344CB8AC3E}">
        <p14:creationId xmlns:p14="http://schemas.microsoft.com/office/powerpoint/2010/main" val="2186303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152400" y="1333500"/>
            <a:ext cx="8782050" cy="4802890"/>
          </a:xfrm>
        </p:spPr>
        <p:txBody>
          <a:bodyPr>
            <a:normAutofit fontScale="92500" lnSpcReduction="20000"/>
          </a:bodyPr>
          <a:lstStyle/>
          <a:p>
            <a:pPr>
              <a:spcAft>
                <a:spcPts val="1800"/>
              </a:spcAft>
              <a:buSzPct val="150000"/>
            </a:pPr>
            <a:r>
              <a:rPr lang="en-US" b="1" dirty="0" smtClean="0"/>
              <a:t>Noise-Induced </a:t>
            </a:r>
            <a:r>
              <a:rPr lang="en-US" b="1" dirty="0"/>
              <a:t>Hearing Loss – </a:t>
            </a:r>
            <a:r>
              <a:rPr lang="en-US" dirty="0"/>
              <a:t>Loud sounds can damage the inner ear, resulting in permanent hearing loss.  Many people don’t realize that every day activities can damage hearing just as much as noise on the job.</a:t>
            </a:r>
          </a:p>
          <a:p>
            <a:pPr>
              <a:spcAft>
                <a:spcPts val="1800"/>
              </a:spcAft>
              <a:buSzPct val="150000"/>
            </a:pPr>
            <a:r>
              <a:rPr lang="en-US" b="1" dirty="0" smtClean="0"/>
              <a:t>Tinnitus </a:t>
            </a:r>
            <a:r>
              <a:rPr lang="en-US" dirty="0"/>
              <a:t>is the #1 disability for military veterans. Tinnitus is ringing, roaring, buzzing, or other sound in the ears or head when no external sound is present. </a:t>
            </a:r>
            <a:r>
              <a:rPr lang="en-US" b="1" dirty="0"/>
              <a:t> </a:t>
            </a:r>
          </a:p>
          <a:p>
            <a:pPr>
              <a:spcAft>
                <a:spcPts val="1800"/>
              </a:spcAft>
              <a:buSzPct val="150000"/>
            </a:pPr>
            <a:r>
              <a:rPr lang="en-US" b="1" dirty="0"/>
              <a:t>Balance and Dizziness </a:t>
            </a:r>
            <a:r>
              <a:rPr lang="en-US" dirty="0"/>
              <a:t>problems can cause falls. Falls are the leading cause of injury and death in older Americans, according to the CDC. </a:t>
            </a:r>
            <a:endParaRPr lang="en-US" dirty="0" smtClean="0"/>
          </a:p>
          <a:p>
            <a:pPr>
              <a:spcAft>
                <a:spcPts val="1800"/>
              </a:spcAft>
              <a:buSzPct val="150000"/>
            </a:pPr>
            <a:r>
              <a:rPr lang="en-US" b="1" dirty="0" smtClean="0"/>
              <a:t>Chemosensory (Taste &amp; Smell) Disorders – </a:t>
            </a:r>
            <a:r>
              <a:rPr lang="en-US" dirty="0" smtClean="0"/>
              <a:t>We need our sense of taste and smell to detect poisonous fumes and spoiled food.  Taste and smell disorders can also lead to unhealthy eating habits and poor nutrition.</a:t>
            </a:r>
            <a:endParaRPr lang="en-US" sz="1400" dirty="0" smtClean="0"/>
          </a:p>
          <a:p>
            <a:pPr marL="0" indent="0">
              <a:spcAft>
                <a:spcPts val="1800"/>
              </a:spcAft>
              <a:buSzPct val="150000"/>
              <a:buNone/>
            </a:pPr>
            <a:r>
              <a:rPr lang="en-US" sz="1300" dirty="0" smtClean="0">
                <a:latin typeface="Verdana" panose="020B0604030504040204" pitchFamily="34" charset="0"/>
                <a:ea typeface="Verdana" panose="020B0604030504040204" pitchFamily="34" charset="0"/>
                <a:cs typeface="Verdana" panose="020B0604030504040204" pitchFamily="34" charset="0"/>
              </a:rPr>
              <a:t>Source: </a:t>
            </a:r>
            <a:r>
              <a:rPr lang="en-US" sz="1300" dirty="0"/>
              <a:t>https://www.cdc.gov/media/releases/2016/p0922-older-adult-falls.html</a:t>
            </a:r>
            <a:endParaRPr lang="en-US" sz="1300" b="1" dirty="0"/>
          </a:p>
          <a:p>
            <a:pPr>
              <a:spcAft>
                <a:spcPts val="1800"/>
              </a:spcAft>
              <a:buSzPct val="150000"/>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marL="347472" indent="-347472">
              <a:spcAft>
                <a:spcPts val="1800"/>
              </a:spcAft>
              <a:buSzPct val="150000"/>
              <a:buFont typeface="Wingdings" panose="05000000000000000000" pitchFamily="2"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12" name="Title 3"/>
          <p:cNvSpPr>
            <a:spLocks noGrp="1"/>
          </p:cNvSpPr>
          <p:nvPr>
            <p:ph type="title"/>
          </p:nvPr>
        </p:nvSpPr>
        <p:spPr>
          <a:xfrm>
            <a:off x="630759" y="131762"/>
            <a:ext cx="6898199" cy="797628"/>
          </a:xfrm>
        </p:spPr>
        <p:txBody>
          <a:bodyPr/>
          <a:lstStyle/>
          <a:p>
            <a:pPr algn="ctr"/>
            <a:r>
              <a:rPr lang="en-US" sz="3000" b="1" dirty="0"/>
              <a:t>The Public Health Importance </a:t>
            </a:r>
            <a:br>
              <a:rPr lang="en-US" sz="3000" b="1" dirty="0"/>
            </a:br>
            <a:r>
              <a:rPr lang="en-US" sz="3000" b="1" dirty="0"/>
              <a:t>of Human Communication</a:t>
            </a:r>
          </a:p>
        </p:txBody>
      </p:sp>
      <p:sp>
        <p:nvSpPr>
          <p:cNvPr id="5" name="Slide Number Placeholder 1"/>
          <p:cNvSpPr>
            <a:spLocks noGrp="1"/>
          </p:cNvSpPr>
          <p:nvPr>
            <p:ph type="sldNum" sz="quarter" idx="18"/>
          </p:nvPr>
        </p:nvSpPr>
        <p:spPr>
          <a:xfrm>
            <a:off x="8108198" y="6255794"/>
            <a:ext cx="685111" cy="446432"/>
          </a:xfrm>
        </p:spPr>
        <p:txBody>
          <a:bodyPr/>
          <a:lstStyle/>
          <a:p>
            <a:r>
              <a:rPr lang="en-US" dirty="0" smtClean="0">
                <a:solidFill>
                  <a:prstClr val="black"/>
                </a:solidFill>
              </a:rPr>
              <a:t>7</a:t>
            </a:r>
            <a:endParaRPr lang="en-US" dirty="0">
              <a:solidFill>
                <a:prstClr val="black"/>
              </a:solidFill>
            </a:endParaRPr>
          </a:p>
        </p:txBody>
      </p:sp>
    </p:spTree>
    <p:extLst>
      <p:ext uri="{BB962C8B-B14F-4D97-AF65-F5344CB8AC3E}">
        <p14:creationId xmlns:p14="http://schemas.microsoft.com/office/powerpoint/2010/main" val="36528190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Oyendo Di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524" y="0"/>
            <a:ext cx="3960476" cy="1982875"/>
          </a:xfrm>
          <a:prstGeom prst="rect">
            <a:avLst/>
          </a:prstGeom>
        </p:spPr>
      </p:pic>
      <p:pic>
        <p:nvPicPr>
          <p:cNvPr id="3" name="Picture 2" descr="Image:  Peop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312" y="1881660"/>
            <a:ext cx="3883157" cy="2495019"/>
          </a:xfrm>
          <a:prstGeom prst="rect">
            <a:avLst/>
          </a:prstGeom>
        </p:spPr>
      </p:pic>
      <p:sp>
        <p:nvSpPr>
          <p:cNvPr id="8" name="Title 7"/>
          <p:cNvSpPr>
            <a:spLocks noGrp="1"/>
          </p:cNvSpPr>
          <p:nvPr>
            <p:ph type="title"/>
          </p:nvPr>
        </p:nvSpPr>
        <p:spPr>
          <a:xfrm>
            <a:off x="0" y="0"/>
            <a:ext cx="9143999" cy="744279"/>
          </a:xfrm>
        </p:spPr>
        <p:txBody>
          <a:bodyPr>
            <a:normAutofit/>
          </a:bodyPr>
          <a:lstStyle/>
          <a:p>
            <a:r>
              <a:rPr lang="en-US" sz="3200" dirty="0"/>
              <a:t>Thank </a:t>
            </a:r>
            <a:r>
              <a:rPr lang="en-US" sz="3200" dirty="0" smtClean="0"/>
              <a:t>you</a:t>
            </a:r>
            <a:endParaRPr lang="en-US" sz="3200" dirty="0"/>
          </a:p>
        </p:txBody>
      </p:sp>
      <p:sp>
        <p:nvSpPr>
          <p:cNvPr id="9" name="Content Placeholder 8"/>
          <p:cNvSpPr>
            <a:spLocks noGrp="1"/>
          </p:cNvSpPr>
          <p:nvPr>
            <p:ph idx="1"/>
          </p:nvPr>
        </p:nvSpPr>
        <p:spPr>
          <a:xfrm>
            <a:off x="5252484" y="4367313"/>
            <a:ext cx="3785191" cy="1927161"/>
          </a:xfrm>
        </p:spPr>
        <p:txBody>
          <a:bodyPr>
            <a:normAutofit fontScale="85000" lnSpcReduction="10000"/>
          </a:bodyPr>
          <a:lstStyle/>
          <a:p>
            <a:pPr marL="0" indent="0" algn="ctr">
              <a:buNone/>
            </a:pPr>
            <a:r>
              <a:rPr lang="en-US" sz="2200" b="1" dirty="0"/>
              <a:t>Research funded by: </a:t>
            </a:r>
          </a:p>
          <a:p>
            <a:pPr marL="0" indent="0" algn="ctr">
              <a:spcBef>
                <a:spcPts val="600"/>
              </a:spcBef>
              <a:buNone/>
            </a:pPr>
            <a:r>
              <a:rPr lang="en-US" sz="2200" b="1" dirty="0"/>
              <a:t>NIH/NIDCD </a:t>
            </a:r>
            <a:r>
              <a:rPr lang="en-US" sz="2200" b="1" dirty="0" smtClean="0"/>
              <a:t>R21/R33 DC013681</a:t>
            </a:r>
            <a:r>
              <a:rPr lang="en-US" sz="2200" b="1" dirty="0"/>
              <a:t>, </a:t>
            </a:r>
            <a:r>
              <a:rPr lang="en-US" sz="1900" dirty="0" smtClean="0"/>
              <a:t>University </a:t>
            </a:r>
            <a:r>
              <a:rPr lang="en-US" sz="1900" dirty="0"/>
              <a:t>of Arizona Foundation, Pignatelli Clinical Chair in Audiologic </a:t>
            </a:r>
            <a:r>
              <a:rPr lang="en-US" sz="1900" dirty="0" smtClean="0"/>
              <a:t>Rehabilitation</a:t>
            </a:r>
          </a:p>
          <a:p>
            <a:pPr marL="0" indent="0" algn="ctr">
              <a:buNone/>
            </a:pPr>
            <a:endParaRPr lang="en-US" sz="900" b="1" dirty="0" smtClean="0"/>
          </a:p>
          <a:p>
            <a:pPr marL="0" indent="0" algn="ctr">
              <a:buNone/>
            </a:pPr>
            <a:r>
              <a:rPr lang="en-US" sz="2400" b="1" dirty="0" smtClean="0"/>
              <a:t>hearing2020@email.arizona.edu</a:t>
            </a:r>
            <a:endParaRPr lang="en-US" sz="2400" b="1" dirty="0"/>
          </a:p>
          <a:p>
            <a:pPr marL="0" indent="0" algn="ctr">
              <a:buNone/>
            </a:pPr>
            <a:endParaRPr lang="en-US" dirty="0"/>
          </a:p>
          <a:p>
            <a:endParaRPr lang="en-US" dirty="0"/>
          </a:p>
        </p:txBody>
      </p:sp>
      <p:sp>
        <p:nvSpPr>
          <p:cNvPr id="10" name="Content Placeholder 9"/>
          <p:cNvSpPr>
            <a:spLocks noGrp="1"/>
          </p:cNvSpPr>
          <p:nvPr>
            <p:ph idx="13"/>
          </p:nvPr>
        </p:nvSpPr>
        <p:spPr>
          <a:xfrm>
            <a:off x="257595" y="611439"/>
            <a:ext cx="5186275" cy="6087071"/>
          </a:xfrm>
        </p:spPr>
        <p:txBody>
          <a:bodyPr>
            <a:normAutofit/>
          </a:bodyPr>
          <a:lstStyle/>
          <a:p>
            <a:pPr marL="0" indent="0">
              <a:buNone/>
            </a:pPr>
            <a:r>
              <a:rPr lang="en-US" sz="2400" b="1" dirty="0"/>
              <a:t>University of Arizona </a:t>
            </a:r>
          </a:p>
          <a:p>
            <a:pPr>
              <a:buClr>
                <a:srgbClr val="B33137"/>
              </a:buClr>
              <a:buFont typeface="Arial" charset="0"/>
              <a:buChar char="•"/>
            </a:pPr>
            <a:r>
              <a:rPr lang="en-US" i="1" dirty="0"/>
              <a:t>Speech, Language, &amp; Hearing Sciences: </a:t>
            </a:r>
            <a:r>
              <a:rPr lang="en-US" dirty="0"/>
              <a:t>Nicole Marrone, PhD (PI), Aileen Wong, </a:t>
            </a:r>
            <a:r>
              <a:rPr lang="en-US" dirty="0" err="1"/>
              <a:t>AuD</a:t>
            </a:r>
            <a:r>
              <a:rPr lang="en-US" dirty="0"/>
              <a:t>, Adriana Sanchez, Laura Coco, </a:t>
            </a:r>
            <a:r>
              <a:rPr lang="en-US" dirty="0" err="1"/>
              <a:t>AuD</a:t>
            </a:r>
            <a:r>
              <a:rPr lang="en-US" dirty="0"/>
              <a:t>, Frances Harris, PhD, </a:t>
            </a:r>
            <a:r>
              <a:rPr lang="en-US" dirty="0" smtClean="0"/>
              <a:t>Clemente </a:t>
            </a:r>
            <a:r>
              <a:rPr lang="en-US" dirty="0"/>
              <a:t>Morales, Alyssa Everett, Diane Cheek, </a:t>
            </a:r>
            <a:r>
              <a:rPr lang="en-US" dirty="0" err="1"/>
              <a:t>Giau</a:t>
            </a:r>
            <a:r>
              <a:rPr lang="en-US" dirty="0"/>
              <a:t> Le, </a:t>
            </a:r>
            <a:r>
              <a:rPr lang="en-US" dirty="0" err="1" smtClean="0"/>
              <a:t>AuD</a:t>
            </a:r>
            <a:r>
              <a:rPr lang="en-US" dirty="0" smtClean="0"/>
              <a:t>,</a:t>
            </a:r>
            <a:r>
              <a:rPr lang="en-US" dirty="0"/>
              <a:t> Daisey Sánchez Jacob, </a:t>
            </a:r>
            <a:r>
              <a:rPr lang="en-US" dirty="0" err="1" smtClean="0"/>
              <a:t>AuD</a:t>
            </a:r>
            <a:r>
              <a:rPr lang="en-US" dirty="0"/>
              <a:t>, Anette </a:t>
            </a:r>
            <a:r>
              <a:rPr lang="en-US" dirty="0" smtClean="0"/>
              <a:t>Real-</a:t>
            </a:r>
            <a:r>
              <a:rPr lang="en-US" dirty="0" err="1" smtClean="0"/>
              <a:t>Arrayga</a:t>
            </a:r>
            <a:endParaRPr lang="en-US" b="1" dirty="0"/>
          </a:p>
          <a:p>
            <a:pPr>
              <a:spcAft>
                <a:spcPts val="300"/>
              </a:spcAft>
              <a:buClr>
                <a:srgbClr val="B33137"/>
              </a:buClr>
            </a:pPr>
            <a:r>
              <a:rPr lang="en-US" i="1" dirty="0"/>
              <a:t>Public Health: </a:t>
            </a:r>
            <a:r>
              <a:rPr lang="en-US" dirty="0" smtClean="0"/>
              <a:t>Maia </a:t>
            </a:r>
            <a:r>
              <a:rPr lang="en-US" dirty="0"/>
              <a:t>Ingram, MPH, Scott Carvajal, PhD, </a:t>
            </a:r>
            <a:r>
              <a:rPr lang="en-US" dirty="0" smtClean="0"/>
              <a:t>Jill </a:t>
            </a:r>
            <a:r>
              <a:rPr lang="en-US" dirty="0"/>
              <a:t>de Zapien, Melanie Bell, PhD, </a:t>
            </a:r>
            <a:r>
              <a:rPr lang="en-US" dirty="0" err="1"/>
              <a:t>Tanyha</a:t>
            </a:r>
            <a:r>
              <a:rPr lang="en-US" dirty="0"/>
              <a:t> </a:t>
            </a:r>
            <a:r>
              <a:rPr lang="en-US" dirty="0" smtClean="0"/>
              <a:t>Zepeda</a:t>
            </a:r>
          </a:p>
          <a:p>
            <a:pPr>
              <a:spcAft>
                <a:spcPts val="300"/>
              </a:spcAft>
              <a:buClr>
                <a:srgbClr val="B33137"/>
              </a:buClr>
            </a:pPr>
            <a:r>
              <a:rPr lang="en-US" i="1" dirty="0" smtClean="0"/>
              <a:t>Spanish </a:t>
            </a:r>
            <a:r>
              <a:rPr lang="en-US" i="1" dirty="0"/>
              <a:t>&amp; Portuguese: </a:t>
            </a:r>
            <a:r>
              <a:rPr lang="en-US" dirty="0"/>
              <a:t>Sonia Colina, PhD</a:t>
            </a:r>
          </a:p>
          <a:p>
            <a:pPr>
              <a:spcAft>
                <a:spcPts val="300"/>
              </a:spcAft>
              <a:buClr>
                <a:srgbClr val="B33137"/>
              </a:buClr>
            </a:pPr>
            <a:r>
              <a:rPr lang="en-US" i="1" dirty="0"/>
              <a:t>Geography: </a:t>
            </a:r>
            <a:r>
              <a:rPr lang="en-US" dirty="0"/>
              <a:t>Kyle </a:t>
            </a:r>
            <a:r>
              <a:rPr lang="en-US" dirty="0" err="1"/>
              <a:t>Sorlie</a:t>
            </a:r>
            <a:r>
              <a:rPr lang="en-US" dirty="0"/>
              <a:t> </a:t>
            </a:r>
            <a:r>
              <a:rPr lang="en-US" dirty="0" err="1"/>
              <a:t>Titlow</a:t>
            </a:r>
            <a:endParaRPr lang="en-US" dirty="0"/>
          </a:p>
          <a:p>
            <a:pPr>
              <a:buClr>
                <a:srgbClr val="B33137"/>
              </a:buClr>
            </a:pPr>
            <a:endParaRPr lang="en-US" sz="800" b="1" dirty="0"/>
          </a:p>
          <a:p>
            <a:pPr marL="0" indent="0">
              <a:buClr>
                <a:srgbClr val="B33137"/>
              </a:buClr>
              <a:buNone/>
            </a:pPr>
            <a:r>
              <a:rPr lang="en-US" sz="2400" b="1" dirty="0"/>
              <a:t>Mariposa Community Health Center</a:t>
            </a:r>
          </a:p>
          <a:p>
            <a:pPr>
              <a:buClr>
                <a:srgbClr val="B33137"/>
              </a:buClr>
              <a:buFont typeface="Arial" charset="0"/>
              <a:buChar char="•"/>
            </a:pPr>
            <a:r>
              <a:rPr lang="en-US" dirty="0"/>
              <a:t>Cecilia Navarro, Rosie Piper, Alicia Sander, Conchita Somoza, Patty Molina, </a:t>
            </a:r>
            <a:r>
              <a:rPr lang="en-US" dirty="0" err="1"/>
              <a:t>Eladio</a:t>
            </a:r>
            <a:r>
              <a:rPr lang="en-US" dirty="0"/>
              <a:t> Pereira, MD, Susan Kunz, MPH, Ed Sicurello</a:t>
            </a:r>
          </a:p>
          <a:p>
            <a:endParaRPr lang="en-US" dirty="0"/>
          </a:p>
        </p:txBody>
      </p:sp>
    </p:spTree>
    <p:extLst>
      <p:ext uri="{BB962C8B-B14F-4D97-AF65-F5344CB8AC3E}">
        <p14:creationId xmlns:p14="http://schemas.microsoft.com/office/powerpoint/2010/main" val="26278555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20700" y="1847088"/>
            <a:ext cx="8089900" cy="687364"/>
          </a:xfrm>
        </p:spPr>
        <p:txBody>
          <a:bodyPr/>
          <a:lstStyle/>
          <a:p>
            <a:r>
              <a:rPr lang="en-US" b="1" dirty="0"/>
              <a:t>Roundtable Discussion</a:t>
            </a:r>
            <a:br>
              <a:rPr lang="en-US" b="1" dirty="0"/>
            </a:br>
            <a:r>
              <a:rPr lang="en-US" b="1" dirty="0"/>
              <a:t/>
            </a:r>
            <a:br>
              <a:rPr lang="en-US" b="1" dirty="0"/>
            </a:br>
            <a:r>
              <a:rPr lang="en-US" sz="2800" dirty="0"/>
              <a:t>Carter Blakey</a:t>
            </a:r>
            <a:br>
              <a:rPr lang="en-US" sz="2800" dirty="0"/>
            </a:br>
            <a:r>
              <a:rPr lang="en-US" sz="2800" dirty="0"/>
              <a:t>Deputy Director, Office of Disease Prevention and Health Promotion </a:t>
            </a:r>
            <a:r>
              <a:rPr lang="en-US" b="1" dirty="0"/>
              <a:t/>
            </a:r>
            <a:br>
              <a:rPr lang="en-US" b="1" dirty="0"/>
            </a:br>
            <a:endParaRPr lang="en-US" b="1" dirty="0"/>
          </a:p>
        </p:txBody>
      </p:sp>
    </p:spTree>
    <p:extLst>
      <p:ext uri="{BB962C8B-B14F-4D97-AF65-F5344CB8AC3E}">
        <p14:creationId xmlns:p14="http://schemas.microsoft.com/office/powerpoint/2010/main" val="20796520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72</a:t>
            </a:fld>
            <a:endParaRPr lang="en-US" dirty="0">
              <a:solidFill>
                <a:prstClr val="black"/>
              </a:solidFill>
            </a:endParaRPr>
          </a:p>
        </p:txBody>
      </p:sp>
      <p:sp>
        <p:nvSpPr>
          <p:cNvPr id="11" name="Picture Placeholder 10" descr="Partner organization logo"/>
          <p:cNvSpPr>
            <a:spLocks noGrp="1"/>
          </p:cNvSpPr>
          <p:nvPr>
            <p:ph type="pic" sz="quarter" idx="21"/>
          </p:nvPr>
        </p:nvSpPr>
        <p:spPr/>
      </p:sp>
      <p:sp>
        <p:nvSpPr>
          <p:cNvPr id="8" name="Title 7"/>
          <p:cNvSpPr>
            <a:spLocks noGrp="1"/>
          </p:cNvSpPr>
          <p:nvPr>
            <p:ph type="title"/>
          </p:nvPr>
        </p:nvSpPr>
        <p:spPr/>
        <p:txBody>
          <a:bodyPr/>
          <a:lstStyle/>
          <a:p>
            <a:r>
              <a:rPr lang="en-US" b="1" dirty="0">
                <a:latin typeface="Verdana" panose="020B0604030504040204" pitchFamily="34" charset="0"/>
                <a:ea typeface="Verdana" panose="020B0604030504040204" pitchFamily="34" charset="0"/>
                <a:cs typeface="Verdana" panose="020B0604030504040204" pitchFamily="34" charset="0"/>
              </a:rPr>
              <a:t>Healthy People 2020                  Stories from the Field </a:t>
            </a:r>
          </a:p>
        </p:txBody>
      </p:sp>
      <p:sp>
        <p:nvSpPr>
          <p:cNvPr id="6" name="Rectangle 5"/>
          <p:cNvSpPr/>
          <p:nvPr/>
        </p:nvSpPr>
        <p:spPr>
          <a:xfrm>
            <a:off x="749510" y="1790706"/>
            <a:ext cx="2057400" cy="3477875"/>
          </a:xfrm>
          <a:prstGeom prst="rect">
            <a:avLst/>
          </a:prstGeom>
        </p:spPr>
        <p:txBody>
          <a:bodyPr wrap="square">
            <a:spAutoFit/>
          </a:bodyPr>
          <a:lstStyle/>
          <a:p>
            <a:r>
              <a:rPr lang="en-US" sz="2200" b="1" i="1" dirty="0">
                <a:solidFill>
                  <a:prstClr val="black"/>
                </a:solidFill>
                <a:cs typeface="Calibri"/>
              </a:rPr>
              <a:t>A library of stories highlighting ways organizations across the country are implementing Healthy People 2020</a:t>
            </a:r>
          </a:p>
        </p:txBody>
      </p:sp>
      <p:pic>
        <p:nvPicPr>
          <p:cNvPr id="7" name="Picture 2" descr="Pins on map of U.S. indicating where stories are located." titl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4960" y="1422214"/>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4"/>
          <p:cNvSpPr txBox="1">
            <a:spLocks/>
          </p:cNvSpPr>
          <p:nvPr/>
        </p:nvSpPr>
        <p:spPr bwMode="auto">
          <a:xfrm>
            <a:off x="-3175" y="6014063"/>
            <a:ext cx="9147175" cy="830997"/>
          </a:xfrm>
          <a:prstGeom prst="rect">
            <a:avLst/>
          </a:prstGeom>
          <a:solidFill>
            <a:schemeClr val="accent1"/>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0"/>
              </a:spcBef>
              <a:spcAft>
                <a:spcPct val="0"/>
              </a:spcAft>
              <a:defRPr/>
            </a:pPr>
            <a:r>
              <a:rPr lang="en-US" sz="2800" b="1" dirty="0">
                <a:solidFill>
                  <a:srgbClr val="FFFFFF"/>
                </a:solidFill>
                <a:cs typeface="Calibri" pitchFamily="34" charset="0"/>
              </a:rPr>
              <a:t>Healthy People in Action </a:t>
            </a:r>
          </a:p>
          <a:p>
            <a:pPr algn="ctr" eaLnBrk="0" fontAlgn="base" hangingPunct="0">
              <a:spcBef>
                <a:spcPct val="0"/>
              </a:spcBef>
              <a:spcAft>
                <a:spcPct val="0"/>
              </a:spcAft>
              <a:defRPr/>
            </a:pPr>
            <a:r>
              <a:rPr lang="en-US" sz="2000" dirty="0">
                <a:solidFill>
                  <a:srgbClr val="000000"/>
                </a:solidFill>
                <a:hlinkClick r:id="rId4"/>
              </a:rPr>
              <a:t>http://www.healthypeople.gov/2020/healthy-people-in-action/Stories-from-the-Field</a:t>
            </a:r>
          </a:p>
        </p:txBody>
      </p:sp>
      <p:sp>
        <p:nvSpPr>
          <p:cNvPr id="3" name="Text Placeholder 2"/>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33057063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73</a:t>
            </a:fld>
            <a:endParaRPr lang="en-US" dirty="0">
              <a:solidFill>
                <a:prstClr val="black"/>
              </a:solidFill>
            </a:endParaRPr>
          </a:p>
        </p:txBody>
      </p:sp>
      <p:sp>
        <p:nvSpPr>
          <p:cNvPr id="5" name="Title 4"/>
          <p:cNvSpPr>
            <a:spLocks noGrp="1"/>
          </p:cNvSpPr>
          <p:nvPr>
            <p:ph type="title"/>
          </p:nvPr>
        </p:nvSpPr>
        <p:spPr>
          <a:xfrm>
            <a:off x="749510" y="381000"/>
            <a:ext cx="6387890" cy="677832"/>
          </a:xfrm>
        </p:spPr>
        <p:txBody>
          <a:bodyPr/>
          <a:lstStyle/>
          <a:p>
            <a:r>
              <a:rPr lang="en-US" b="1" i="1" kern="0" dirty="0">
                <a:latin typeface="Verdana" panose="020B0604030504040204" pitchFamily="34" charset="0"/>
                <a:ea typeface="Verdana" panose="020B0604030504040204" pitchFamily="34" charset="0"/>
                <a:cs typeface="Verdana" panose="020B0604030504040204" pitchFamily="34" charset="0"/>
              </a:rPr>
              <a:t>Who’s Leading the Leading Health Indicators?  </a:t>
            </a:r>
            <a:r>
              <a:rPr lang="en-US" b="1" kern="0" dirty="0">
                <a:latin typeface="Verdana" panose="020B0604030504040204" pitchFamily="34" charset="0"/>
                <a:ea typeface="Verdana" panose="020B0604030504040204" pitchFamily="34" charset="0"/>
                <a:cs typeface="Verdana" panose="020B0604030504040204" pitchFamily="34" charset="0"/>
              </a:rPr>
              <a:t>Webinar</a:t>
            </a:r>
            <a:r>
              <a:rPr lang="en-US" b="1" kern="0" dirty="0">
                <a:solidFill>
                  <a:srgbClr val="003F72"/>
                </a:solidFill>
                <a:latin typeface="Verdana" panose="020B0604030504040204" pitchFamily="34" charset="0"/>
                <a:ea typeface="Verdana" panose="020B0604030504040204" pitchFamily="34" charset="0"/>
                <a:cs typeface="Verdana" panose="020B0604030504040204" pitchFamily="34" charset="0"/>
              </a:rPr>
              <a:t/>
            </a:r>
            <a:br>
              <a:rPr lang="en-US" b="1" kern="0" dirty="0">
                <a:solidFill>
                  <a:srgbClr val="003F72"/>
                </a:solidFill>
                <a:latin typeface="Verdana" panose="020B0604030504040204" pitchFamily="34" charset="0"/>
                <a:ea typeface="Verdana" panose="020B0604030504040204" pitchFamily="34" charset="0"/>
                <a:cs typeface="Verdana" panose="020B0604030504040204" pitchFamily="34" charset="0"/>
              </a:rPr>
            </a:br>
            <a:endParaRPr lang="en-US" dirty="0"/>
          </a:p>
        </p:txBody>
      </p:sp>
      <p:sp>
        <p:nvSpPr>
          <p:cNvPr id="6" name="Text Placeholder 5"/>
          <p:cNvSpPr txBox="1">
            <a:spLocks noGrp="1"/>
          </p:cNvSpPr>
          <p:nvPr>
            <p:ph type="body" sz="quarter" idx="20"/>
          </p:nvPr>
        </p:nvSpPr>
        <p:spPr>
          <a:xfrm>
            <a:off x="689177" y="1827712"/>
            <a:ext cx="4283859" cy="3785652"/>
          </a:xfrm>
          <a:prstGeom prst="rect">
            <a:avLst/>
          </a:prstGeom>
          <a:noFill/>
        </p:spPr>
        <p:txBody>
          <a:bodyPr wrap="square" rtlCol="0">
            <a:spAutoFit/>
          </a:bodyPr>
          <a:lstStyle/>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Please join us on </a:t>
            </a:r>
          </a:p>
          <a:p>
            <a:pPr marL="0" indent="0" algn="ctr">
              <a:buNone/>
            </a:pPr>
            <a:r>
              <a:rPr lang="en-US" b="1" dirty="0">
                <a:solidFill>
                  <a:srgbClr val="000000"/>
                </a:solidFill>
                <a:latin typeface="Verdana" panose="020B0604030504040204" pitchFamily="34" charset="0"/>
                <a:ea typeface="Verdana" panose="020B0604030504040204" pitchFamily="34" charset="0"/>
                <a:cs typeface="Verdana" panose="020B0604030504040204" pitchFamily="34" charset="0"/>
              </a:rPr>
              <a:t>Thursday, March 22, 2018 </a:t>
            </a:r>
          </a:p>
          <a:p>
            <a:pPr marL="0" indent="0" algn="ctr">
              <a:buNone/>
            </a:pPr>
            <a:r>
              <a:rPr lang="en-US" b="1" dirty="0">
                <a:solidFill>
                  <a:srgbClr val="000000"/>
                </a:solidFill>
                <a:latin typeface="Verdana" panose="020B0604030504040204" pitchFamily="34" charset="0"/>
                <a:ea typeface="Verdana" panose="020B0604030504040204" pitchFamily="34" charset="0"/>
                <a:cs typeface="Verdana" panose="020B0604030504040204" pitchFamily="34" charset="0"/>
              </a:rPr>
              <a:t>from 12:00 to 1:00 pm ET</a:t>
            </a: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for </a:t>
            </a:r>
            <a:r>
              <a:rPr lang="en-US" kern="0" dirty="0">
                <a:latin typeface="Verdana" panose="020B0604030504040204" pitchFamily="34" charset="0"/>
                <a:ea typeface="Verdana" panose="020B0604030504040204" pitchFamily="34" charset="0"/>
                <a:cs typeface="Verdana" panose="020B0604030504040204" pitchFamily="34" charset="0"/>
              </a:rPr>
              <a:t>a Healthy People 2020 </a:t>
            </a:r>
            <a:r>
              <a:rPr lang="en-US" i="1" kern="0" dirty="0">
                <a:latin typeface="Verdana" panose="020B0604030504040204" pitchFamily="34" charset="0"/>
                <a:ea typeface="Verdana" panose="020B0604030504040204" pitchFamily="34" charset="0"/>
                <a:cs typeface="Verdana" panose="020B0604030504040204" pitchFamily="34" charset="0"/>
              </a:rPr>
              <a:t>Who’s Leading the Leading Health Indicators? </a:t>
            </a:r>
            <a:r>
              <a:rPr lang="en-US" kern="0" dirty="0">
                <a:latin typeface="Verdana" panose="020B0604030504040204" pitchFamily="34" charset="0"/>
                <a:ea typeface="Verdana" panose="020B0604030504040204" pitchFamily="34" charset="0"/>
                <a:cs typeface="Verdana" panose="020B0604030504040204" pitchFamily="34" charset="0"/>
              </a:rPr>
              <a:t>webinar on Environmental Quality Prevention.</a:t>
            </a:r>
          </a:p>
          <a:p>
            <a:pPr marL="0" indent="0" algn="ctr">
              <a:buNone/>
            </a:pPr>
            <a:r>
              <a:rPr lang="en-US" dirty="0">
                <a:latin typeface="Verdana" panose="020B0604030504040204" pitchFamily="34" charset="0"/>
                <a:ea typeface="Verdana" panose="020B0604030504040204" pitchFamily="34" charset="0"/>
                <a:cs typeface="Verdana" panose="020B0604030504040204" pitchFamily="34" charset="0"/>
              </a:rPr>
              <a:t> </a:t>
            </a: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Registration on </a:t>
            </a:r>
          </a:p>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HealthyPeople.gov </a:t>
            </a:r>
          </a:p>
          <a:p>
            <a:pPr marL="0" indent="0" algn="ctr">
              <a:buNone/>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rPr>
              <a:t>available soon</a:t>
            </a:r>
          </a:p>
        </p:txBody>
      </p:sp>
      <p:pic>
        <p:nvPicPr>
          <p:cNvPr id="9" name="Picture 4" descr=" Leading Health Indicators Logo "/>
          <p:cNvPicPr>
            <a:picLocks noChangeAspect="1" noChangeArrowheads="1"/>
          </p:cNvPicPr>
          <p:nvPr/>
        </p:nvPicPr>
        <p:blipFill rotWithShape="1">
          <a:blip r:embed="rId3">
            <a:extLst>
              <a:ext uri="{28A0092B-C50C-407E-A947-70E740481C1C}">
                <a14:useLocalDpi xmlns:a14="http://schemas.microsoft.com/office/drawing/2010/main" val="0"/>
              </a:ext>
            </a:extLst>
          </a:blip>
          <a:srcRect t="17544" b="21191"/>
          <a:stretch/>
        </p:blipFill>
        <p:spPr bwMode="auto">
          <a:xfrm>
            <a:off x="6128533" y="4126336"/>
            <a:ext cx="2155239" cy="1303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descr="No smoking sign outsid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703" y="1827712"/>
            <a:ext cx="2686050" cy="1790700"/>
          </a:xfrm>
          <a:prstGeom prst="rect">
            <a:avLst/>
          </a:prstGeom>
        </p:spPr>
      </p:pic>
    </p:spTree>
    <p:extLst>
      <p:ext uri="{BB962C8B-B14F-4D97-AF65-F5344CB8AC3E}">
        <p14:creationId xmlns:p14="http://schemas.microsoft.com/office/powerpoint/2010/main" val="2171574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7391EDBC-5481-E248-9D04-B6CCC7FAB9E3}" type="slidenum">
              <a:rPr lang="en-US" smtClean="0">
                <a:solidFill>
                  <a:prstClr val="black"/>
                </a:solidFill>
              </a:rPr>
              <a:pPr/>
              <a:t>74</a:t>
            </a:fld>
            <a:endParaRPr lang="en-US" dirty="0">
              <a:solidFill>
                <a:prstClr val="black"/>
              </a:solidFill>
            </a:endParaRPr>
          </a:p>
        </p:txBody>
      </p:sp>
      <p:sp>
        <p:nvSpPr>
          <p:cNvPr id="5" name="Title 4"/>
          <p:cNvSpPr>
            <a:spLocks noGrp="1"/>
          </p:cNvSpPr>
          <p:nvPr>
            <p:ph type="title"/>
          </p:nvPr>
        </p:nvSpPr>
        <p:spPr>
          <a:xfrm>
            <a:off x="749510" y="131762"/>
            <a:ext cx="6552990" cy="797628"/>
          </a:xfrm>
        </p:spPr>
        <p:txBody>
          <a:bodyPr/>
          <a:lstStyle/>
          <a:p>
            <a:r>
              <a:rPr lang="en-US" b="1" dirty="0"/>
              <a:t>Progress Review Planning Group </a:t>
            </a:r>
          </a:p>
        </p:txBody>
      </p:sp>
      <p:sp>
        <p:nvSpPr>
          <p:cNvPr id="7" name="Text Placeholder 3"/>
          <p:cNvSpPr txBox="1">
            <a:spLocks/>
          </p:cNvSpPr>
          <p:nvPr/>
        </p:nvSpPr>
        <p:spPr>
          <a:xfrm>
            <a:off x="406399" y="1219198"/>
            <a:ext cx="8600441" cy="5036596"/>
          </a:xfrm>
          <a:prstGeom prst="rect">
            <a:avLst/>
          </a:prstGeom>
        </p:spPr>
        <p:txBody>
          <a:bodyPr numCol="2">
            <a:noAutofit/>
          </a:bodyPr>
          <a:lstStyle>
            <a:lvl1pPr marL="228600" indent="-228600" algn="l" defTabSz="457200" rtl="0" eaLnBrk="1" latinLnBrk="0" hangingPunct="1">
              <a:spcBef>
                <a:spcPts val="24"/>
              </a:spcBef>
              <a:buClr>
                <a:schemeClr val="accent1"/>
              </a:buClr>
              <a:buFont typeface="Arial"/>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Clr>
                <a:schemeClr val="accent1"/>
              </a:buClr>
              <a:buFont typeface="Courier New"/>
              <a:buChar char="o"/>
              <a:defRPr sz="1800" kern="1200">
                <a:solidFill>
                  <a:schemeClr val="tx1"/>
                </a:solidFill>
                <a:latin typeface="Verdana"/>
                <a:ea typeface="+mn-ea"/>
                <a:cs typeface="Verdana"/>
              </a:defRPr>
            </a:lvl2pPr>
            <a:lvl3pPr marL="1200150" indent="-285750" algn="l" defTabSz="457200" rtl="0" eaLnBrk="1" latinLnBrk="0" hangingPunct="1">
              <a:spcBef>
                <a:spcPct val="20000"/>
              </a:spcBef>
              <a:buClr>
                <a:schemeClr val="accent1"/>
              </a:buClr>
              <a:buFont typeface="Wingdings" charset="2"/>
              <a:buChar char="§"/>
              <a:defRPr sz="1600" kern="1200">
                <a:solidFill>
                  <a:schemeClr val="tx1"/>
                </a:solidFill>
                <a:latin typeface="Verdana"/>
                <a:ea typeface="+mn-ea"/>
                <a:cs typeface="Verdana"/>
              </a:defRPr>
            </a:lvl3pPr>
            <a:lvl4pPr marL="1657350" indent="-285750" algn="l" defTabSz="457200" rtl="0" eaLnBrk="1" latinLnBrk="0" hangingPunct="1">
              <a:spcBef>
                <a:spcPct val="20000"/>
              </a:spcBef>
              <a:buClr>
                <a:schemeClr val="accent1"/>
              </a:buClr>
              <a:buFont typeface="Arial"/>
              <a:buChar char="•"/>
              <a:defRPr sz="1400" kern="1200">
                <a:solidFill>
                  <a:schemeClr val="tx1"/>
                </a:solidFill>
                <a:latin typeface="Verdana"/>
                <a:ea typeface="+mn-ea"/>
                <a:cs typeface="Verdana"/>
              </a:defRPr>
            </a:lvl4pPr>
            <a:lvl5pPr marL="1828800" indent="0" algn="l" defTabSz="457200" rtl="0" eaLnBrk="1" latinLnBrk="0" hangingPunct="1">
              <a:spcBef>
                <a:spcPct val="20000"/>
              </a:spcBef>
              <a:buFont typeface="Arial"/>
              <a:buNone/>
              <a:defRPr sz="14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100" dirty="0"/>
              <a:t>Jennifer Villani (NIH/OD)</a:t>
            </a:r>
          </a:p>
          <a:p>
            <a:pPr lvl="0"/>
            <a:r>
              <a:rPr lang="en-US" sz="2100" dirty="0"/>
              <a:t>Howard Hoffman (NIH/NIDCD)</a:t>
            </a:r>
          </a:p>
          <a:p>
            <a:pPr lvl="0"/>
            <a:r>
              <a:rPr lang="en-US" sz="2100" dirty="0"/>
              <a:t>May Chiu (NIH/NIDCD)</a:t>
            </a:r>
          </a:p>
          <a:p>
            <a:pPr lvl="0"/>
            <a:r>
              <a:rPr lang="en-US" sz="2100" dirty="0"/>
              <a:t>Chuan-Ming Li (NIH/NIDCD) </a:t>
            </a:r>
          </a:p>
          <a:p>
            <a:pPr lvl="0"/>
            <a:r>
              <a:rPr lang="en-US" sz="2100" dirty="0"/>
              <a:t>Lonnie Lisle (NIH/NIDCD) </a:t>
            </a:r>
          </a:p>
          <a:p>
            <a:pPr lvl="0"/>
            <a:r>
              <a:rPr lang="en-US" sz="2100" dirty="0"/>
              <a:t>Baldwin Wong (NIH/NIDCD)</a:t>
            </a:r>
          </a:p>
          <a:p>
            <a:pPr lvl="0"/>
            <a:r>
              <a:rPr lang="en-US" sz="2100" dirty="0"/>
              <a:t>Laura Cole (NIH/NIDCD)</a:t>
            </a:r>
          </a:p>
          <a:p>
            <a:pPr lvl="0"/>
            <a:r>
              <a:rPr lang="en-US" sz="2100" dirty="0"/>
              <a:t>Susan Dambrauskas (NIH/NIDCD)</a:t>
            </a:r>
          </a:p>
          <a:p>
            <a:pPr lvl="0"/>
            <a:r>
              <a:rPr lang="en-US" sz="2100" dirty="0"/>
              <a:t>Christa Themann (CDC/NIOSH)</a:t>
            </a:r>
          </a:p>
          <a:p>
            <a:pPr lvl="0"/>
            <a:r>
              <a:rPr lang="en-US" sz="2100" dirty="0" err="1"/>
              <a:t>Shefa</a:t>
            </a:r>
            <a:r>
              <a:rPr lang="en-US" sz="2100" dirty="0"/>
              <a:t> Gordon (NIH/NEI</a:t>
            </a:r>
            <a:r>
              <a:rPr lang="en-US" sz="2100" dirty="0" smtClean="0"/>
              <a:t>)</a:t>
            </a:r>
          </a:p>
          <a:p>
            <a:pPr lvl="0"/>
            <a:r>
              <a:rPr lang="en-US" sz="2100" dirty="0" smtClean="0"/>
              <a:t>Mary Frances Cotch (NIH/NEI)</a:t>
            </a:r>
            <a:endParaRPr lang="en-US" sz="2100" dirty="0"/>
          </a:p>
          <a:p>
            <a:pPr marL="342900" lvl="1" indent="-342900">
              <a:buClr>
                <a:srgbClr val="057C18"/>
              </a:buClr>
              <a:buFont typeface="Arial" panose="020B0604020202020204" pitchFamily="34" charset="0"/>
              <a:buChar char="•"/>
              <a:defRPr/>
            </a:pPr>
            <a:r>
              <a:rPr lang="en-US" sz="2100" dirty="0">
                <a:solidFill>
                  <a:srgbClr val="000000"/>
                </a:solidFill>
              </a:rPr>
              <a:t>David Huang (CDC/NCHS)</a:t>
            </a:r>
          </a:p>
          <a:p>
            <a:pPr marL="342900" lvl="1" indent="-342900">
              <a:buClr>
                <a:srgbClr val="057C18"/>
              </a:buClr>
              <a:buFont typeface="Arial" panose="020B0604020202020204" pitchFamily="34" charset="0"/>
              <a:buChar char="•"/>
              <a:defRPr/>
            </a:pPr>
            <a:r>
              <a:rPr lang="en-US" sz="2100" dirty="0">
                <a:solidFill>
                  <a:srgbClr val="000000"/>
                </a:solidFill>
              </a:rPr>
              <a:t>Leda Gurley (CDC/NCHS)</a:t>
            </a:r>
          </a:p>
          <a:p>
            <a:pPr marL="342900" lvl="1" indent="-342900">
              <a:buClr>
                <a:srgbClr val="057C18"/>
              </a:buClr>
              <a:buFont typeface="Arial" panose="020B0604020202020204" pitchFamily="34" charset="0"/>
              <a:buChar char="•"/>
              <a:defRPr/>
            </a:pPr>
            <a:r>
              <a:rPr lang="en-US" sz="2100" dirty="0">
                <a:solidFill>
                  <a:srgbClr val="000000"/>
                </a:solidFill>
              </a:rPr>
              <a:t>Asel Ryskulova (CDC/NCHS)</a:t>
            </a:r>
          </a:p>
          <a:p>
            <a:pPr marL="342900" lvl="1" indent="-342900">
              <a:buClr>
                <a:srgbClr val="057C18"/>
              </a:buClr>
              <a:buFont typeface="Arial" panose="020B0604020202020204" pitchFamily="34" charset="0"/>
              <a:buChar char="•"/>
              <a:defRPr/>
            </a:pPr>
            <a:r>
              <a:rPr lang="en-US" sz="2100" dirty="0">
                <a:solidFill>
                  <a:srgbClr val="000000"/>
                </a:solidFill>
              </a:rPr>
              <a:t>Cheryl Rose (CDC/NCHS)</a:t>
            </a:r>
          </a:p>
          <a:p>
            <a:pPr marL="342900" lvl="1" indent="-342900">
              <a:buClr>
                <a:srgbClr val="057C18"/>
              </a:buClr>
              <a:buFont typeface="Arial" panose="020B0604020202020204" pitchFamily="34" charset="0"/>
              <a:buChar char="•"/>
              <a:defRPr/>
            </a:pPr>
            <a:r>
              <a:rPr lang="en-US" sz="2100" dirty="0">
                <a:solidFill>
                  <a:srgbClr val="000000"/>
                </a:solidFill>
              </a:rPr>
              <a:t>Carter Blakey (HHS/ODPHP)</a:t>
            </a:r>
          </a:p>
          <a:p>
            <a:pPr marL="342900" lvl="1" indent="-342900">
              <a:buClr>
                <a:srgbClr val="057C18"/>
              </a:buClr>
              <a:buFont typeface="Arial" panose="020B0604020202020204" pitchFamily="34" charset="0"/>
              <a:buChar char="•"/>
              <a:defRPr/>
            </a:pPr>
            <a:r>
              <a:rPr lang="en-US" sz="2100" dirty="0">
                <a:solidFill>
                  <a:srgbClr val="000000"/>
                </a:solidFill>
              </a:rPr>
              <a:t>Angie McGowan (HHS/ODPHP)</a:t>
            </a:r>
          </a:p>
          <a:p>
            <a:pPr marL="342900" lvl="1" indent="-342900">
              <a:buClr>
                <a:srgbClr val="057C18"/>
              </a:buClr>
              <a:buFont typeface="Arial" panose="020B0604020202020204" pitchFamily="34" charset="0"/>
              <a:buChar char="•"/>
              <a:defRPr/>
            </a:pPr>
            <a:r>
              <a:rPr lang="en-US" sz="2100" dirty="0">
                <a:solidFill>
                  <a:srgbClr val="000000"/>
                </a:solidFill>
              </a:rPr>
              <a:t>Debbie Hoyer (HHS/ODPHP)</a:t>
            </a:r>
          </a:p>
          <a:p>
            <a:pPr marL="342900" lvl="1" indent="-342900">
              <a:buClr>
                <a:srgbClr val="057C18"/>
              </a:buClr>
              <a:buFont typeface="Arial" panose="020B0604020202020204" pitchFamily="34" charset="0"/>
              <a:buChar char="•"/>
              <a:defRPr/>
            </a:pPr>
            <a:r>
              <a:rPr lang="en-US" sz="2100" dirty="0" smtClean="0">
                <a:solidFill>
                  <a:srgbClr val="000000"/>
                </a:solidFill>
              </a:rPr>
              <a:t>Ayanna Johnson (HHS/ODPHP</a:t>
            </a:r>
            <a:r>
              <a:rPr lang="en-US" sz="2100" dirty="0">
                <a:solidFill>
                  <a:srgbClr val="000000"/>
                </a:solidFill>
              </a:rPr>
              <a:t>)</a:t>
            </a:r>
          </a:p>
          <a:p>
            <a:pPr marL="342900" lvl="1" indent="-342900">
              <a:buClr>
                <a:srgbClr val="057C18"/>
              </a:buClr>
              <a:buFont typeface="Arial" panose="020B0604020202020204" pitchFamily="34" charset="0"/>
              <a:buChar char="•"/>
              <a:defRPr/>
            </a:pPr>
            <a:r>
              <a:rPr lang="en-US" sz="2100" dirty="0">
                <a:solidFill>
                  <a:srgbClr val="000000"/>
                </a:solidFill>
              </a:rPr>
              <a:t>Yen Lin (HHS/ODPHP)</a:t>
            </a:r>
          </a:p>
        </p:txBody>
      </p:sp>
    </p:spTree>
    <p:extLst>
      <p:ext uri="{BB962C8B-B14F-4D97-AF65-F5344CB8AC3E}">
        <p14:creationId xmlns:p14="http://schemas.microsoft.com/office/powerpoint/2010/main" val="19296955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8"/>
          </p:nvPr>
        </p:nvSpPr>
        <p:spPr/>
        <p:txBody>
          <a:bodyPr/>
          <a:lstStyle/>
          <a:p>
            <a:fld id="{7391EDBC-5481-E248-9D04-B6CCC7FAB9E3}" type="slidenum">
              <a:rPr lang="en-US" smtClean="0">
                <a:solidFill>
                  <a:prstClr val="black"/>
                </a:solidFill>
              </a:rPr>
              <a:pPr/>
              <a:t>75</a:t>
            </a:fld>
            <a:endParaRPr lang="en-US" dirty="0">
              <a:solidFill>
                <a:prstClr val="black"/>
              </a:solidFill>
            </a:endParaRPr>
          </a:p>
        </p:txBody>
      </p:sp>
      <p:sp>
        <p:nvSpPr>
          <p:cNvPr id="7" name="Title 6"/>
          <p:cNvSpPr>
            <a:spLocks noGrp="1"/>
          </p:cNvSpPr>
          <p:nvPr>
            <p:ph type="title"/>
          </p:nvPr>
        </p:nvSpPr>
        <p:spPr/>
        <p:txBody>
          <a:bodyPr/>
          <a:lstStyle/>
          <a:p>
            <a:r>
              <a:rPr lang="en-US" b="1" dirty="0"/>
              <a:t>Stay Connected </a:t>
            </a:r>
          </a:p>
        </p:txBody>
      </p:sp>
      <p:sp>
        <p:nvSpPr>
          <p:cNvPr id="10" name="Content Placeholder 2"/>
          <p:cNvSpPr txBox="1">
            <a:spLocks/>
          </p:cNvSpPr>
          <p:nvPr/>
        </p:nvSpPr>
        <p:spPr>
          <a:xfrm>
            <a:off x="1036320" y="777239"/>
            <a:ext cx="8641080" cy="5242561"/>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charset="0"/>
              <a:buNone/>
              <a:defRPr/>
            </a:pPr>
            <a:endParaRPr lang="en-US" b="1" cap="small" dirty="0">
              <a:solidFill>
                <a:prstClr val="black"/>
              </a:solidFill>
              <a:ea typeface="ＭＳ Ｐゴシック"/>
              <a:cs typeface="Arial" charset="0"/>
            </a:endParaRPr>
          </a:p>
          <a:p>
            <a:pPr marL="0" indent="0" algn="ctr">
              <a:spcBef>
                <a:spcPts val="0"/>
              </a:spcBef>
              <a:buFont typeface="Arial" charset="0"/>
              <a:buNone/>
              <a:defRPr/>
            </a:pPr>
            <a:endParaRPr lang="en-US" b="1" cap="small" dirty="0">
              <a:solidFill>
                <a:prstClr val="black"/>
              </a:solidFill>
              <a:ea typeface="ＭＳ Ｐゴシック"/>
              <a:cs typeface="Arial" charset="0"/>
            </a:endParaRPr>
          </a:p>
          <a:p>
            <a:pPr>
              <a:spcBef>
                <a:spcPts val="3000"/>
              </a:spcBef>
              <a:buFont typeface="Arial" charset="0"/>
              <a:buNone/>
              <a:defRPr/>
            </a:pPr>
            <a:r>
              <a:rPr lang="en-US" dirty="0">
                <a:solidFill>
                  <a:prstClr val="black"/>
                </a:solidFill>
                <a:ea typeface="ＭＳ Ｐゴシック"/>
              </a:rPr>
              <a:t>			</a:t>
            </a:r>
            <a:r>
              <a:rPr lang="en-US" sz="2400" cap="small" dirty="0">
                <a:solidFill>
                  <a:prstClr val="black"/>
                </a:solidFill>
                <a:latin typeface="Verdana" panose="020B0604030504040204" pitchFamily="34" charset="0"/>
                <a:ea typeface="Verdana" panose="020B0604030504040204" pitchFamily="34" charset="0"/>
                <a:cs typeface="Verdana" panose="020B0604030504040204" pitchFamily="34" charset="0"/>
              </a:rPr>
              <a:t>Web</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	      healthypeople.gov</a:t>
            </a:r>
          </a:p>
          <a:p>
            <a:pPr>
              <a:spcBef>
                <a:spcPts val="3000"/>
              </a:spcBef>
              <a:buFont typeface="Arial" charset="0"/>
              <a:buNone/>
              <a:defRPr/>
            </a:pP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a:solidFill>
                  <a:prstClr val="black"/>
                </a:solidFill>
                <a:latin typeface="Verdana" panose="020B0604030504040204" pitchFamily="34" charset="0"/>
                <a:ea typeface="Verdana" panose="020B0604030504040204" pitchFamily="34" charset="0"/>
                <a:cs typeface="Verdana" panose="020B0604030504040204" pitchFamily="34" charset="0"/>
              </a:rPr>
              <a:t>Email</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	      healthypeople@hhs.gov</a:t>
            </a:r>
          </a:p>
          <a:p>
            <a:pPr>
              <a:spcBef>
                <a:spcPts val="3000"/>
              </a:spcBef>
              <a:buFont typeface="Arial" charset="0"/>
              <a:buNone/>
              <a:defRPr/>
            </a:pP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a:solidFill>
                  <a:prstClr val="black"/>
                </a:solidFill>
                <a:latin typeface="Verdana" panose="020B0604030504040204" pitchFamily="34" charset="0"/>
                <a:ea typeface="Verdana" panose="020B0604030504040204" pitchFamily="34" charset="0"/>
                <a:cs typeface="Verdana" panose="020B0604030504040204" pitchFamily="34" charset="0"/>
              </a:rPr>
              <a:t>Twitter    </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a:t>
            </a:r>
            <a:r>
              <a:rPr lang="en-US" sz="2400" dirty="0" err="1">
                <a:solidFill>
                  <a:prstClr val="black"/>
                </a:solidFill>
                <a:latin typeface="Verdana" panose="020B0604030504040204" pitchFamily="34" charset="0"/>
                <a:ea typeface="Verdana" panose="020B0604030504040204" pitchFamily="34" charset="0"/>
                <a:cs typeface="Verdana" panose="020B0604030504040204" pitchFamily="34" charset="0"/>
              </a:rPr>
              <a:t>gohealthypeople</a:t>
            </a:r>
            <a:endPar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spcBef>
                <a:spcPts val="3000"/>
              </a:spcBef>
              <a:buFont typeface="Arial" pitchFamily="34" charset="0"/>
              <a:buNone/>
              <a:defRPr/>
            </a:pP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sz="2400" cap="small" dirty="0">
                <a:solidFill>
                  <a:prstClr val="black"/>
                </a:solidFill>
                <a:latin typeface="Verdana" panose="020B0604030504040204" pitchFamily="34" charset="0"/>
                <a:ea typeface="Verdana" panose="020B0604030504040204" pitchFamily="34" charset="0"/>
                <a:cs typeface="Verdana" panose="020B0604030504040204" pitchFamily="34" charset="0"/>
              </a:rPr>
              <a:t>YouTube</a:t>
            </a:r>
            <a:r>
              <a:rPr lang="en-US" sz="2400" dirty="0">
                <a:solidFill>
                  <a:prstClr val="black"/>
                </a:solidFill>
                <a:latin typeface="Verdana" panose="020B0604030504040204" pitchFamily="34" charset="0"/>
                <a:ea typeface="Verdana" panose="020B0604030504040204" pitchFamily="34" charset="0"/>
                <a:cs typeface="Verdana" panose="020B0604030504040204" pitchFamily="34" charset="0"/>
              </a:rPr>
              <a:t>   ODPHP (search “healthy people”)</a:t>
            </a:r>
          </a:p>
        </p:txBody>
      </p:sp>
      <p:sp>
        <p:nvSpPr>
          <p:cNvPr id="11" name="Content Placeholder 2"/>
          <p:cNvSpPr txBox="1">
            <a:spLocks/>
          </p:cNvSpPr>
          <p:nvPr/>
        </p:nvSpPr>
        <p:spPr bwMode="auto">
          <a:xfrm>
            <a:off x="289560" y="1295400"/>
            <a:ext cx="8641080" cy="838200"/>
          </a:xfrm>
          <a:prstGeom prst="rect">
            <a:avLst/>
          </a:prstGeom>
          <a:noFill/>
          <a:ln w="9525">
            <a:noFill/>
            <a:miter lim="800000"/>
            <a:headEnd/>
            <a:tailEnd/>
          </a:ln>
        </p:spPr>
        <p:txBody>
          <a:bodyPr/>
          <a:lstStyle/>
          <a:p>
            <a:pPr algn="ctr">
              <a:buClr>
                <a:srgbClr val="97233F"/>
              </a:buClr>
              <a:buFont typeface="Arial" charset="0"/>
              <a:buNone/>
              <a:defRPr/>
            </a:pPr>
            <a:r>
              <a:rPr lang="en-US" sz="2800" kern="0" cap="small" dirty="0">
                <a:solidFill>
                  <a:srgbClr val="000000"/>
                </a:solidFill>
                <a:latin typeface="Verdana" panose="020B0604030504040204" pitchFamily="34" charset="0"/>
                <a:ea typeface="Verdana" panose="020B0604030504040204" pitchFamily="34" charset="0"/>
                <a:cs typeface="Verdana" panose="020B0604030504040204" pitchFamily="34" charset="0"/>
              </a:rPr>
              <a:t>Join the Healthy People Listserv &amp; Consortium</a:t>
            </a:r>
            <a:endParaRPr lang="en-US" sz="2800" kern="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 y="221488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5820" y="292608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Twitter logo"/>
          <p:cNvPicPr>
            <a:picLocks noChangeAspect="1" noChangeArrowheads="1"/>
          </p:cNvPicPr>
          <p:nvPr/>
        </p:nvPicPr>
        <p:blipFill>
          <a:blip r:embed="rId5" cstate="print"/>
          <a:srcRect/>
          <a:stretch>
            <a:fillRect/>
          </a:stretch>
        </p:blipFill>
        <p:spPr bwMode="auto">
          <a:xfrm>
            <a:off x="833120" y="3634740"/>
            <a:ext cx="671513" cy="654404"/>
          </a:xfrm>
          <a:prstGeom prst="rect">
            <a:avLst/>
          </a:prstGeom>
          <a:noFill/>
          <a:ln w="9525">
            <a:noFill/>
            <a:miter lim="800000"/>
            <a:headEnd/>
            <a:tailEnd/>
          </a:ln>
        </p:spPr>
      </p:pic>
      <p:pic>
        <p:nvPicPr>
          <p:cNvPr id="1026" name="Picture 2" descr="youtube logo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 y="4353779"/>
            <a:ext cx="7429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9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164343" y="1158379"/>
            <a:ext cx="6480313" cy="4777232"/>
          </a:xfrm>
        </p:spPr>
        <p:txBody>
          <a:bodyPr>
            <a:noAutofit/>
          </a:bodyPr>
          <a:lstStyle/>
          <a:p>
            <a:pPr marL="0" indent="0" algn="ctr">
              <a:spcAft>
                <a:spcPts val="1800"/>
              </a:spcAft>
              <a:buSzPct val="150000"/>
              <a:buNone/>
            </a:pPr>
            <a:r>
              <a:rPr lang="en-US" b="1" dirty="0"/>
              <a:t>Leading causes of vision loss and blindness are age-related eye diseases</a:t>
            </a:r>
          </a:p>
          <a:p>
            <a:pPr marL="0" indent="0">
              <a:spcAft>
                <a:spcPts val="1800"/>
              </a:spcAft>
              <a:buSzPct val="150000"/>
              <a:buNone/>
            </a:pPr>
            <a:r>
              <a:rPr lang="en-US" b="1" dirty="0"/>
              <a:t>Age-related Macular Degeneration—</a:t>
            </a:r>
            <a:r>
              <a:rPr lang="en-US" dirty="0"/>
              <a:t>blurs sharp, central vision needed for straight-ahead activities like reading and driving</a:t>
            </a:r>
          </a:p>
          <a:p>
            <a:pPr marL="0" indent="0">
              <a:spcAft>
                <a:spcPts val="1800"/>
              </a:spcAft>
              <a:buSzPct val="150000"/>
              <a:buNone/>
            </a:pPr>
            <a:r>
              <a:rPr lang="en-US" b="1" dirty="0"/>
              <a:t>Cataract</a:t>
            </a:r>
            <a:r>
              <a:rPr lang="en-US" dirty="0"/>
              <a:t>—clouding of the lens of the eye</a:t>
            </a:r>
          </a:p>
          <a:p>
            <a:pPr marL="0" indent="0">
              <a:spcAft>
                <a:spcPts val="1800"/>
              </a:spcAft>
              <a:buSzPct val="150000"/>
              <a:buNone/>
            </a:pPr>
            <a:r>
              <a:rPr lang="en-US" b="1" dirty="0"/>
              <a:t>Diabetic Retinopathy</a:t>
            </a:r>
            <a:r>
              <a:rPr lang="en-US" dirty="0"/>
              <a:t>—diabetes complication that affects small blood vessels in the eye</a:t>
            </a:r>
          </a:p>
          <a:p>
            <a:pPr marL="0" indent="0">
              <a:spcAft>
                <a:spcPts val="1800"/>
              </a:spcAft>
              <a:buSzPct val="150000"/>
              <a:buNone/>
            </a:pPr>
            <a:r>
              <a:rPr lang="en-US" b="1" dirty="0"/>
              <a:t>Glaucoma</a:t>
            </a:r>
            <a:r>
              <a:rPr lang="en-US" dirty="0"/>
              <a:t>—damages the optic nerve which carries vision messages from the eye to brain </a:t>
            </a:r>
            <a:endParaRPr lang="en-US" b="1" dirty="0"/>
          </a:p>
        </p:txBody>
      </p:sp>
      <p:sp>
        <p:nvSpPr>
          <p:cNvPr id="12" name="Title 3"/>
          <p:cNvSpPr>
            <a:spLocks noGrp="1"/>
          </p:cNvSpPr>
          <p:nvPr>
            <p:ph type="title"/>
          </p:nvPr>
        </p:nvSpPr>
        <p:spPr>
          <a:xfrm>
            <a:off x="312235" y="131762"/>
            <a:ext cx="7172119" cy="797628"/>
          </a:xfrm>
        </p:spPr>
        <p:txBody>
          <a:bodyPr/>
          <a:lstStyle/>
          <a:p>
            <a:pPr algn="ctr"/>
            <a:r>
              <a:rPr lang="en-US" sz="3000" b="1" dirty="0"/>
              <a:t>Causes of Vision Loss/Blindness</a:t>
            </a:r>
          </a:p>
        </p:txBody>
      </p:sp>
      <p:pic>
        <p:nvPicPr>
          <p:cNvPr id="5" name="Picture 4" descr="pictures of eyes, where the pupil is drawn as a graph to represent a value">
            <a:extLst>
              <a:ext uri="{FF2B5EF4-FFF2-40B4-BE49-F238E27FC236}">
                <a16:creationId xmlns:a16="http://schemas.microsoft.com/office/drawing/2014/main" id="{78F7F0B5-29E3-4396-8DC2-E9A4946EFFCA}"/>
              </a:ext>
            </a:extLst>
          </p:cNvPr>
          <p:cNvPicPr>
            <a:picLocks noChangeAspect="1"/>
          </p:cNvPicPr>
          <p:nvPr/>
        </p:nvPicPr>
        <p:blipFill>
          <a:blip r:embed="rId3"/>
          <a:stretch>
            <a:fillRect/>
          </a:stretch>
        </p:blipFill>
        <p:spPr>
          <a:xfrm>
            <a:off x="6600051" y="1133236"/>
            <a:ext cx="2245983" cy="4929426"/>
          </a:xfrm>
          <a:prstGeom prst="rect">
            <a:avLst/>
          </a:prstGeom>
        </p:spPr>
      </p:pic>
      <p:sp>
        <p:nvSpPr>
          <p:cNvPr id="3" name="TextBox 2">
            <a:extLst>
              <a:ext uri="{FF2B5EF4-FFF2-40B4-BE49-F238E27FC236}">
                <a16:creationId xmlns:a16="http://schemas.microsoft.com/office/drawing/2014/main" id="{386D6DE1-63E3-44FE-857D-A4E22C5CFE77}"/>
              </a:ext>
            </a:extLst>
          </p:cNvPr>
          <p:cNvSpPr txBox="1"/>
          <p:nvPr/>
        </p:nvSpPr>
        <p:spPr>
          <a:xfrm>
            <a:off x="5707617" y="6164600"/>
            <a:ext cx="3553473" cy="923330"/>
          </a:xfrm>
          <a:prstGeom prst="rect">
            <a:avLst/>
          </a:prstGeom>
          <a:noFill/>
        </p:spPr>
        <p:txBody>
          <a:bodyPr wrap="none" rtlCol="0">
            <a:spAutoFit/>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Each eye represents 80 million people, </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the estimated number of Americans </a:t>
            </a:r>
            <a:br>
              <a:rPr lang="en-US" sz="1200" dirty="0">
                <a:latin typeface="Verdana" panose="020B0604030504040204" pitchFamily="34" charset="0"/>
                <a:ea typeface="Verdana" panose="020B0604030504040204" pitchFamily="34" charset="0"/>
                <a:cs typeface="Verdana" panose="020B0604030504040204" pitchFamily="34" charset="0"/>
              </a:rPr>
            </a:br>
            <a:r>
              <a:rPr lang="en-US" sz="1200" dirty="0">
                <a:latin typeface="Verdana" panose="020B0604030504040204" pitchFamily="34" charset="0"/>
                <a:ea typeface="Verdana" panose="020B0604030504040204" pitchFamily="34" charset="0"/>
                <a:cs typeface="Verdana" panose="020B0604030504040204" pitchFamily="34" charset="0"/>
              </a:rPr>
              <a:t>aged 65 and over in 2050</a:t>
            </a:r>
          </a:p>
          <a:p>
            <a:endParaRPr lang="en-US" dirty="0"/>
          </a:p>
        </p:txBody>
      </p:sp>
      <p:sp>
        <p:nvSpPr>
          <p:cNvPr id="7" name="TextBox 6">
            <a:extLst>
              <a:ext uri="{FF2B5EF4-FFF2-40B4-BE49-F238E27FC236}">
                <a16:creationId xmlns:a16="http://schemas.microsoft.com/office/drawing/2014/main" id="{ACDEFBD5-D523-4DD1-94D1-321F0DEF8DC6}"/>
              </a:ext>
            </a:extLst>
          </p:cNvPr>
          <p:cNvSpPr txBox="1"/>
          <p:nvPr/>
        </p:nvSpPr>
        <p:spPr>
          <a:xfrm>
            <a:off x="312235" y="5743799"/>
            <a:ext cx="3367668" cy="261610"/>
          </a:xfrm>
          <a:prstGeom prst="rect">
            <a:avLst/>
          </a:prstGeom>
          <a:noFill/>
        </p:spPr>
        <p:txBody>
          <a:bodyPr wrap="squar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rPr>
              <a:t>NOTES: </a:t>
            </a:r>
            <a:r>
              <a:rPr lang="en-US" sz="1100" dirty="0">
                <a:latin typeface="Verdana" panose="020B0604030504040204" pitchFamily="34" charset="0"/>
                <a:ea typeface="Verdana" panose="020B0604030504040204" pitchFamily="34" charset="0"/>
                <a:cs typeface="Verdana" panose="020B0604030504040204" pitchFamily="34" charset="0"/>
                <a:hlinkClick r:id="rId4"/>
              </a:rPr>
              <a:t>https://www.nei.nih.gov</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51651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20"/>
          </p:nvPr>
        </p:nvSpPr>
        <p:spPr>
          <a:xfrm>
            <a:off x="466170" y="1418157"/>
            <a:ext cx="8432170" cy="4777232"/>
          </a:xfrm>
        </p:spPr>
        <p:txBody>
          <a:bodyPr>
            <a:noAutofit/>
          </a:bodyPr>
          <a:lstStyle/>
          <a:p>
            <a:pPr marL="0" indent="0">
              <a:spcBef>
                <a:spcPts val="0"/>
              </a:spcBef>
              <a:buSzPct val="150000"/>
              <a:buNone/>
            </a:pPr>
            <a:r>
              <a:rPr lang="en-US" sz="1800" b="1" dirty="0"/>
              <a:t>U.S. Burden	</a:t>
            </a:r>
            <a:r>
              <a:rPr lang="en-US" sz="1800" dirty="0"/>
              <a:t>3.22 million people over age 40 with </a:t>
            </a:r>
            <a:r>
              <a:rPr lang="en-US" sz="1800" b="1" dirty="0"/>
              <a:t>vision loss</a:t>
            </a:r>
          </a:p>
          <a:p>
            <a:pPr marL="0" indent="0">
              <a:spcBef>
                <a:spcPts val="0"/>
              </a:spcBef>
              <a:buSzPct val="150000"/>
              <a:buNone/>
            </a:pPr>
            <a:r>
              <a:rPr lang="en-US" sz="1800" b="1" dirty="0"/>
              <a:t>				</a:t>
            </a:r>
            <a:r>
              <a:rPr lang="en-US" sz="1800" dirty="0"/>
              <a:t>1.02 million people are </a:t>
            </a:r>
            <a:r>
              <a:rPr lang="en-US" sz="1800" b="1" dirty="0"/>
              <a:t>blind</a:t>
            </a:r>
          </a:p>
          <a:p>
            <a:pPr marL="0" indent="0">
              <a:spcBef>
                <a:spcPts val="0"/>
              </a:spcBef>
              <a:buSzPct val="150000"/>
              <a:buNone/>
            </a:pPr>
            <a:r>
              <a:rPr lang="en-US" sz="1800" dirty="0"/>
              <a:t>				$139 billion, </a:t>
            </a:r>
            <a:r>
              <a:rPr lang="en-US" sz="1800" b="1" dirty="0"/>
              <a:t>total costs and lost productivity</a:t>
            </a:r>
            <a:r>
              <a:rPr lang="en-US" sz="1800" dirty="0"/>
              <a:t/>
            </a:r>
            <a:br>
              <a:rPr lang="en-US" sz="1800" dirty="0"/>
            </a:br>
            <a:r>
              <a:rPr lang="en-US" sz="1800" dirty="0"/>
              <a:t>				</a:t>
            </a:r>
          </a:p>
          <a:p>
            <a:pPr marL="0" indent="0">
              <a:spcBef>
                <a:spcPts val="0"/>
              </a:spcBef>
              <a:buSzPct val="150000"/>
              <a:buNone/>
            </a:pPr>
            <a:r>
              <a:rPr lang="en-US" sz="1800" b="1" i="1" dirty="0"/>
              <a:t>Correctable </a:t>
            </a:r>
            <a:r>
              <a:rPr lang="en-US" sz="1800" b="1" dirty="0"/>
              <a:t>vision impairment </a:t>
            </a:r>
            <a:r>
              <a:rPr lang="en-US" sz="1800" dirty="0"/>
              <a:t>includes</a:t>
            </a:r>
          </a:p>
          <a:p>
            <a:pPr>
              <a:spcBef>
                <a:spcPts val="0"/>
              </a:spcBef>
              <a:buSzPct val="150000"/>
            </a:pPr>
            <a:r>
              <a:rPr lang="en-US" sz="1800" b="1" dirty="0"/>
              <a:t>Cataract</a:t>
            </a:r>
            <a:r>
              <a:rPr lang="en-US" sz="1800" i="1" dirty="0"/>
              <a:t>, </a:t>
            </a:r>
            <a:r>
              <a:rPr lang="en-US" sz="1800" dirty="0"/>
              <a:t>lens replacement surgery to restore good vision</a:t>
            </a:r>
          </a:p>
          <a:p>
            <a:pPr>
              <a:spcBef>
                <a:spcPts val="0"/>
              </a:spcBef>
              <a:buSzPct val="150000"/>
            </a:pPr>
            <a:r>
              <a:rPr lang="en-US" sz="1800" b="1" dirty="0"/>
              <a:t>Refractive Errors</a:t>
            </a:r>
            <a:r>
              <a:rPr lang="en-US" sz="1800" dirty="0"/>
              <a:t>,</a:t>
            </a:r>
            <a:r>
              <a:rPr lang="en-US" sz="1800" b="1" dirty="0"/>
              <a:t> </a:t>
            </a:r>
            <a:r>
              <a:rPr lang="en-US" sz="1800" dirty="0"/>
              <a:t>(e.g., nearsightedness), corrected by 	eyeglasses, contact lenses, or laser surgery (e.g., LASIK)</a:t>
            </a:r>
          </a:p>
          <a:p>
            <a:pPr lvl="1">
              <a:spcBef>
                <a:spcPts val="0"/>
              </a:spcBef>
              <a:buSzPct val="150000"/>
            </a:pPr>
            <a:r>
              <a:rPr lang="en-US" dirty="0"/>
              <a:t>Uncorrected refractive error impairs vision in 8.2 million people</a:t>
            </a:r>
          </a:p>
          <a:p>
            <a:pPr marL="0" indent="0">
              <a:spcBef>
                <a:spcPts val="0"/>
              </a:spcBef>
              <a:buSzPct val="150000"/>
              <a:buNone/>
            </a:pPr>
            <a:r>
              <a:rPr lang="en-US" sz="1800" b="1" i="1" dirty="0"/>
              <a:t>	</a:t>
            </a:r>
          </a:p>
          <a:p>
            <a:pPr marL="0" indent="0">
              <a:spcBef>
                <a:spcPts val="0"/>
              </a:spcBef>
              <a:buSzPct val="150000"/>
              <a:buNone/>
            </a:pPr>
            <a:r>
              <a:rPr lang="en-US" sz="1800" b="1" i="1" dirty="0"/>
              <a:t>Uncorrectable </a:t>
            </a:r>
            <a:r>
              <a:rPr lang="en-US" sz="1800" b="1" dirty="0"/>
              <a:t>vision impairment </a:t>
            </a:r>
            <a:r>
              <a:rPr lang="en-US" sz="1800" dirty="0"/>
              <a:t>from eye disease or trauma</a:t>
            </a:r>
          </a:p>
          <a:p>
            <a:pPr>
              <a:spcBef>
                <a:spcPts val="0"/>
              </a:spcBef>
              <a:buSzPct val="150000"/>
            </a:pPr>
            <a:r>
              <a:rPr lang="en-US" sz="1800" b="1" dirty="0"/>
              <a:t>Prevention and Therapies </a:t>
            </a:r>
            <a:r>
              <a:rPr lang="en-US" sz="1800" dirty="0"/>
              <a:t>can reduce vision loss if caught early</a:t>
            </a:r>
          </a:p>
          <a:p>
            <a:pPr>
              <a:spcBef>
                <a:spcPts val="0"/>
              </a:spcBef>
              <a:buSzPct val="150000"/>
            </a:pPr>
            <a:endParaRPr lang="en-US" sz="1200" b="1" dirty="0"/>
          </a:p>
          <a:p>
            <a:pPr marL="0" indent="0">
              <a:spcAft>
                <a:spcPts val="1800"/>
              </a:spcAft>
              <a:buSzPct val="150000"/>
              <a:buNone/>
            </a:pPr>
            <a:r>
              <a:rPr lang="en-US" sz="1800" b="1" dirty="0"/>
              <a:t>Eye Care: </a:t>
            </a:r>
            <a:r>
              <a:rPr lang="en-US" sz="1800" dirty="0"/>
              <a:t>Only half of the estimated 61 million adults in the </a:t>
            </a:r>
            <a:r>
              <a:rPr lang="en-US" sz="1800" dirty="0" smtClean="0"/>
              <a:t>United States </a:t>
            </a:r>
            <a:r>
              <a:rPr lang="en-US" sz="1800" dirty="0"/>
              <a:t>at high risk for serious vision loss visited an eye doctor last year</a:t>
            </a:r>
          </a:p>
        </p:txBody>
      </p:sp>
      <p:sp>
        <p:nvSpPr>
          <p:cNvPr id="12" name="Title 3"/>
          <p:cNvSpPr>
            <a:spLocks noGrp="1"/>
          </p:cNvSpPr>
          <p:nvPr>
            <p:ph type="title"/>
          </p:nvPr>
        </p:nvSpPr>
        <p:spPr>
          <a:xfrm>
            <a:off x="630759" y="131762"/>
            <a:ext cx="6898199" cy="797628"/>
          </a:xfrm>
        </p:spPr>
        <p:txBody>
          <a:bodyPr/>
          <a:lstStyle/>
          <a:p>
            <a:pPr algn="ctr"/>
            <a:r>
              <a:rPr lang="en-US" sz="3000" b="1" dirty="0"/>
              <a:t>Burden of Vision Impairment</a:t>
            </a:r>
          </a:p>
        </p:txBody>
      </p:sp>
      <p:sp>
        <p:nvSpPr>
          <p:cNvPr id="3" name="TextBox 2"/>
          <p:cNvSpPr txBox="1"/>
          <p:nvPr/>
        </p:nvSpPr>
        <p:spPr>
          <a:xfrm>
            <a:off x="518416" y="5802140"/>
            <a:ext cx="7384649" cy="261610"/>
          </a:xfrm>
          <a:prstGeom prst="rect">
            <a:avLst/>
          </a:prstGeom>
          <a:noFill/>
        </p:spPr>
        <p:txBody>
          <a:bodyPr wrap="square" rtlCol="0">
            <a:spAutoFit/>
          </a:bodyPr>
          <a:lstStyle/>
          <a:p>
            <a:r>
              <a:rPr lang="en-US" sz="1100" dirty="0">
                <a:latin typeface="Verdana" panose="020B0604030504040204" pitchFamily="34" charset="0"/>
                <a:ea typeface="Verdana" panose="020B0604030504040204" pitchFamily="34" charset="0"/>
                <a:cs typeface="Verdana" panose="020B0604030504040204" pitchFamily="34" charset="0"/>
              </a:rPr>
              <a:t>NOTES: </a:t>
            </a:r>
            <a:r>
              <a:rPr lang="en-US" sz="1100" dirty="0">
                <a:latin typeface="Verdana" panose="020B0604030504040204" pitchFamily="34" charset="0"/>
                <a:ea typeface="Verdana" panose="020B0604030504040204" pitchFamily="34" charset="0"/>
                <a:cs typeface="Verdana" panose="020B0604030504040204" pitchFamily="34" charset="0"/>
                <a:hlinkClick r:id="rId3"/>
              </a:rPr>
              <a:t>https://www.nei.nih.gov/eyedata/</a:t>
            </a:r>
            <a:r>
              <a:rPr lang="en-US" sz="1100" dirty="0">
                <a:latin typeface="Verdana" panose="020B0604030504040204" pitchFamily="34" charset="0"/>
                <a:ea typeface="Verdana" panose="020B0604030504040204" pitchFamily="34" charset="0"/>
                <a:cs typeface="Verdana" panose="020B0604030504040204" pitchFamily="34" charset="0"/>
              </a:rPr>
              <a:t> ; </a:t>
            </a:r>
            <a:r>
              <a:rPr lang="en-US" sz="1100" dirty="0">
                <a:latin typeface="Verdana" panose="020B0604030504040204" pitchFamily="34" charset="0"/>
                <a:ea typeface="Verdana" panose="020B0604030504040204" pitchFamily="34" charset="0"/>
                <a:cs typeface="Verdana" panose="020B0604030504040204" pitchFamily="34" charset="0"/>
                <a:hlinkClick r:id="rId4"/>
              </a:rPr>
              <a:t>https://www.cdc.gov/visionhealth/basics/index.html</a:t>
            </a:r>
            <a:r>
              <a:rPr lang="en-US" sz="1100" dirty="0">
                <a:latin typeface="Verdana" panose="020B0604030504040204" pitchFamily="34" charset="0"/>
                <a:ea typeface="Verdana" panose="020B0604030504040204" pitchFamily="34" charset="0"/>
                <a:cs typeface="Verdana" panose="020B0604030504040204" pitchFamily="34" charset="0"/>
              </a:rPr>
              <a:t> </a:t>
            </a:r>
          </a:p>
        </p:txBody>
      </p:sp>
      <p:sp>
        <p:nvSpPr>
          <p:cNvPr id="6" name="Slide Number Placeholder 1"/>
          <p:cNvSpPr>
            <a:spLocks noGrp="1"/>
          </p:cNvSpPr>
          <p:nvPr>
            <p:ph type="sldNum" sz="quarter" idx="18"/>
          </p:nvPr>
        </p:nvSpPr>
        <p:spPr>
          <a:xfrm>
            <a:off x="8108198" y="6255794"/>
            <a:ext cx="685111" cy="446432"/>
          </a:xfrm>
        </p:spPr>
        <p:txBody>
          <a:bodyPr/>
          <a:lstStyle/>
          <a:p>
            <a:r>
              <a:rPr lang="en-US" dirty="0" smtClean="0">
                <a:solidFill>
                  <a:prstClr val="black"/>
                </a:solidFill>
              </a:rPr>
              <a:t>9</a:t>
            </a:r>
            <a:endParaRPr lang="en-US" dirty="0">
              <a:solidFill>
                <a:prstClr val="black"/>
              </a:solidFill>
            </a:endParaRPr>
          </a:p>
        </p:txBody>
      </p:sp>
    </p:spTree>
    <p:extLst>
      <p:ext uri="{BB962C8B-B14F-4D97-AF65-F5344CB8AC3E}">
        <p14:creationId xmlns:p14="http://schemas.microsoft.com/office/powerpoint/2010/main" val="4090082469"/>
      </p:ext>
    </p:extLst>
  </p:cSld>
  <p:clrMapOvr>
    <a:masterClrMapping/>
  </p:clrMapOvr>
</p:sld>
</file>

<file path=ppt/theme/theme1.xml><?xml version="1.0" encoding="utf-8"?>
<a:theme xmlns:a="http://schemas.openxmlformats.org/drawingml/2006/main" name="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10.xml><?xml version="1.0" encoding="utf-8"?>
<a:theme xmlns:a="http://schemas.openxmlformats.org/drawingml/2006/main" name="3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1.xml><?xml version="1.0" encoding="utf-8"?>
<a:theme xmlns:a="http://schemas.openxmlformats.org/drawingml/2006/main" name="4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2.xml><?xml version="1.0" encoding="utf-8"?>
<a:theme xmlns:a="http://schemas.openxmlformats.org/drawingml/2006/main" name="5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3.xml><?xml version="1.0" encoding="utf-8"?>
<a:theme xmlns:a="http://schemas.openxmlformats.org/drawingml/2006/main" name="6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4.xml><?xml version="1.0" encoding="utf-8"?>
<a:theme xmlns:a="http://schemas.openxmlformats.org/drawingml/2006/main" name="7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5.xml><?xml version="1.0" encoding="utf-8"?>
<a:theme xmlns:a="http://schemas.openxmlformats.org/drawingml/2006/main" name="8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6.xml><?xml version="1.0" encoding="utf-8"?>
<a:theme xmlns:a="http://schemas.openxmlformats.org/drawingml/2006/main" name="9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7.xml><?xml version="1.0" encoding="utf-8"?>
<a:theme xmlns:a="http://schemas.openxmlformats.org/drawingml/2006/main" name="10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8.xml><?xml version="1.0" encoding="utf-8"?>
<a:theme xmlns:a="http://schemas.openxmlformats.org/drawingml/2006/main" name="11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19.xml><?xml version="1.0" encoding="utf-8"?>
<a:theme xmlns:a="http://schemas.openxmlformats.org/drawingml/2006/main" name="12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xml><?xml version="1.0" encoding="utf-8"?>
<a:theme xmlns:a="http://schemas.openxmlformats.org/drawingml/2006/main" name="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20.xml><?xml version="1.0" encoding="utf-8"?>
<a:theme xmlns:a="http://schemas.openxmlformats.org/drawingml/2006/main" name="13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1.xml><?xml version="1.0" encoding="utf-8"?>
<a:theme xmlns:a="http://schemas.openxmlformats.org/drawingml/2006/main" name="14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2.xml><?xml version="1.0" encoding="utf-8"?>
<a:theme xmlns:a="http://schemas.openxmlformats.org/drawingml/2006/main" name="15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3.xml><?xml version="1.0" encoding="utf-8"?>
<a:theme xmlns:a="http://schemas.openxmlformats.org/drawingml/2006/main" name="16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4.xml><?xml version="1.0" encoding="utf-8"?>
<a:theme xmlns:a="http://schemas.openxmlformats.org/drawingml/2006/main" name="17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5.xml><?xml version="1.0" encoding="utf-8"?>
<a:theme xmlns:a="http://schemas.openxmlformats.org/drawingml/2006/main" name="18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6.xml><?xml version="1.0" encoding="utf-8"?>
<a:theme xmlns:a="http://schemas.openxmlformats.org/drawingml/2006/main" name="19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7.xml><?xml version="1.0" encoding="utf-8"?>
<a:theme xmlns:a="http://schemas.openxmlformats.org/drawingml/2006/main" name="20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8.xml><?xml version="1.0" encoding="utf-8"?>
<a:theme xmlns:a="http://schemas.openxmlformats.org/drawingml/2006/main" name="21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29.xml><?xml version="1.0" encoding="utf-8"?>
<a:theme xmlns:a="http://schemas.openxmlformats.org/drawingml/2006/main" name="22_Body">
  <a:themeElements>
    <a:clrScheme name="Custom 3">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3.xml><?xml version="1.0" encoding="utf-8"?>
<a:theme xmlns:a="http://schemas.openxmlformats.org/drawingml/2006/main" name="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30.xml><?xml version="1.0" encoding="utf-8"?>
<a:theme xmlns:a="http://schemas.openxmlformats.org/drawingml/2006/main" name="23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5.xml><?xml version="1.0" encoding="utf-8"?>
<a:theme xmlns:a="http://schemas.openxmlformats.org/drawingml/2006/main" name="1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6.xml><?xml version="1.0" encoding="utf-8"?>
<a:theme xmlns:a="http://schemas.openxmlformats.org/drawingml/2006/main" name="1_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CDBFB289-1C0A-0543-82E1-28077CA4A489}"/>
    </a:ext>
  </a:extLst>
</a:theme>
</file>

<file path=ppt/theme/theme7.xml><?xml version="1.0" encoding="utf-8"?>
<a:theme xmlns:a="http://schemas.openxmlformats.org/drawingml/2006/main" name="HP2030_PPT-Template_2016-11-22">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ppt/theme/theme8.xml><?xml version="1.0" encoding="utf-8"?>
<a:theme xmlns:a="http://schemas.openxmlformats.org/drawingml/2006/main" name="2_Body">
  <a:themeElements>
    <a:clrScheme name="ODPHP Brand Colors">
      <a:dk1>
        <a:sysClr val="windowText" lastClr="000000"/>
      </a:dk1>
      <a:lt1>
        <a:sysClr val="window" lastClr="FFFFFF"/>
      </a:lt1>
      <a:dk2>
        <a:srgbClr val="092353"/>
      </a:dk2>
      <a:lt2>
        <a:srgbClr val="FFFFFF"/>
      </a:lt2>
      <a:accent1>
        <a:srgbClr val="057C18"/>
      </a:accent1>
      <a:accent2>
        <a:srgbClr val="F7BC00"/>
      </a:accent2>
      <a:accent3>
        <a:srgbClr val="40ADC7"/>
      </a:accent3>
      <a:accent4>
        <a:srgbClr val="DE6300"/>
      </a:accent4>
      <a:accent5>
        <a:srgbClr val="6A002D"/>
      </a:accent5>
      <a:accent6>
        <a:srgbClr val="1D7C5E"/>
      </a:accent6>
      <a:hlink>
        <a:srgbClr val="40ADC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D9671064-2B1E-534E-88FD-1F5A8FE732DD}"/>
    </a:ext>
  </a:extLst>
</a:theme>
</file>

<file path=ppt/theme/theme9.xml><?xml version="1.0" encoding="utf-8"?>
<a:theme xmlns:a="http://schemas.openxmlformats.org/drawingml/2006/main" name="2_HealthyPeople2020_2016.10.5">
  <a:themeElements>
    <a:clrScheme name="ODPHP PAG">
      <a:dk1>
        <a:srgbClr val="000000"/>
      </a:dk1>
      <a:lt1>
        <a:srgbClr val="FFFFFF"/>
      </a:lt1>
      <a:dk2>
        <a:srgbClr val="1B7999"/>
      </a:dk2>
      <a:lt2>
        <a:srgbClr val="FEFFFF"/>
      </a:lt2>
      <a:accent1>
        <a:srgbClr val="028A26"/>
      </a:accent1>
      <a:accent2>
        <a:srgbClr val="52BAD0"/>
      </a:accent2>
      <a:accent3>
        <a:srgbClr val="7D103B"/>
      </a:accent3>
      <a:accent4>
        <a:srgbClr val="E3770C"/>
      </a:accent4>
      <a:accent5>
        <a:srgbClr val="F8C51D"/>
      </a:accent5>
      <a:accent6>
        <a:srgbClr val="9FE03C"/>
      </a:accent6>
      <a:hlink>
        <a:srgbClr val="0000FF"/>
      </a:hlink>
      <a:folHlink>
        <a:srgbClr val="7D10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9" id="{095BE0F8-B0EF-3543-BF21-8DC18C38BFCD}" vid="{FF5F83E2-823B-A348-B758-6CAAD3405B21}"/>
    </a:ext>
  </a:extLst>
</a:theme>
</file>

<file path=docProps/app.xml><?xml version="1.0" encoding="utf-8"?>
<Properties xmlns="http://schemas.openxmlformats.org/officeDocument/2006/extended-properties" xmlns:vt="http://schemas.openxmlformats.org/officeDocument/2006/docPropsVTypes">
  <Template>HealthyPeople2020_2016.10.5</Template>
  <TotalTime>19796</TotalTime>
  <Words>5898</Words>
  <Application>Microsoft Office PowerPoint</Application>
  <PresentationFormat>On-screen Show (4:3)</PresentationFormat>
  <Paragraphs>966</Paragraphs>
  <Slides>75</Slides>
  <Notes>75</Notes>
  <HiddenSlides>0</HiddenSlides>
  <MMClips>0</MMClips>
  <ScaleCrop>false</ScaleCrop>
  <HeadingPairs>
    <vt:vector size="6" baseType="variant">
      <vt:variant>
        <vt:lpstr>Fonts Used</vt:lpstr>
      </vt:variant>
      <vt:variant>
        <vt:i4>10</vt:i4>
      </vt:variant>
      <vt:variant>
        <vt:lpstr>Theme</vt:lpstr>
      </vt:variant>
      <vt:variant>
        <vt:i4>31</vt:i4>
      </vt:variant>
      <vt:variant>
        <vt:lpstr>Slide Titles</vt:lpstr>
      </vt:variant>
      <vt:variant>
        <vt:i4>75</vt:i4>
      </vt:variant>
    </vt:vector>
  </HeadingPairs>
  <TitlesOfParts>
    <vt:vector size="116" baseType="lpstr">
      <vt:lpstr>ＭＳ Ｐゴシック</vt:lpstr>
      <vt:lpstr>.HelveticaNeueDeskInterface-Regular</vt:lpstr>
      <vt:lpstr>Arial</vt:lpstr>
      <vt:lpstr>Calibri</vt:lpstr>
      <vt:lpstr>Courier New</vt:lpstr>
      <vt:lpstr>Narkisim</vt:lpstr>
      <vt:lpstr>Tahoma</vt:lpstr>
      <vt:lpstr>Times New Roman</vt:lpstr>
      <vt:lpstr>Verdana</vt:lpstr>
      <vt:lpstr>Wingdings</vt:lpstr>
      <vt:lpstr>HealthyPeople2020_2016.10.5</vt:lpstr>
      <vt:lpstr>Section</vt:lpstr>
      <vt:lpstr>Body</vt:lpstr>
      <vt:lpstr>1_HealthyPeople2020_2016.10.5</vt:lpstr>
      <vt:lpstr>1_Body</vt:lpstr>
      <vt:lpstr>1_Section</vt:lpstr>
      <vt:lpstr>HP2030_PPT-Template_2016-11-22</vt:lpstr>
      <vt:lpstr>2_Body</vt:lpstr>
      <vt:lpstr>2_HealthyPeople2020_2016.10.5</vt:lpstr>
      <vt:lpstr>3_Body</vt:lpstr>
      <vt:lpstr>4_Body</vt:lpstr>
      <vt:lpstr>5_Body</vt:lpstr>
      <vt:lpstr>6_Body</vt:lpstr>
      <vt:lpstr>7_Body</vt:lpstr>
      <vt:lpstr>8_Body</vt:lpstr>
      <vt:lpstr>9_Body</vt:lpstr>
      <vt:lpstr>10_Body</vt:lpstr>
      <vt:lpstr>11_Body</vt:lpstr>
      <vt:lpstr>12_Body</vt:lpstr>
      <vt:lpstr>13_Body</vt:lpstr>
      <vt:lpstr>14_Body</vt:lpstr>
      <vt:lpstr>15_Body</vt:lpstr>
      <vt:lpstr>16_Body</vt:lpstr>
      <vt:lpstr>17_Body</vt:lpstr>
      <vt:lpstr>18_Body</vt:lpstr>
      <vt:lpstr>19_Body</vt:lpstr>
      <vt:lpstr>20_Body</vt:lpstr>
      <vt:lpstr>21_Body</vt:lpstr>
      <vt:lpstr>22_Body</vt:lpstr>
      <vt:lpstr>23_Body</vt:lpstr>
      <vt:lpstr>Office Theme</vt:lpstr>
      <vt:lpstr>Progress Review Webinar: Hearing and Other Sensory or Communication Disorders and Vision </vt:lpstr>
      <vt:lpstr>The Diagnosis, Prevention,  and Treatment of Sensory and Communication Disorders  </vt:lpstr>
      <vt:lpstr>Agenda and Presenters</vt:lpstr>
      <vt:lpstr>Healthy People at the Forefront of Public Health </vt:lpstr>
      <vt:lpstr>Evolution of Healthy People </vt:lpstr>
      <vt:lpstr>The Public Health Importance of Human Communication</vt:lpstr>
      <vt:lpstr>The Public Health Importance  of Human Communication</vt:lpstr>
      <vt:lpstr>Causes of Vision Loss/Blindness</vt:lpstr>
      <vt:lpstr>Burden of Vision Impairment</vt:lpstr>
      <vt:lpstr>Charles Rothwell, MBA, MS Director, National Center for Health Statistics Centers for Disease Control and Prevention</vt:lpstr>
      <vt:lpstr>Presentation Overview</vt:lpstr>
      <vt:lpstr>Tracking the Nation’s Progress</vt:lpstr>
      <vt:lpstr>Presentation Overview</vt:lpstr>
      <vt:lpstr>Newborn Hearing Screening, Evaluation, and Intervention Services</vt:lpstr>
      <vt:lpstr>Noise-Induced Hearing Loss,  Adults 20-69 Years, 2011–12</vt:lpstr>
      <vt:lpstr>Referrals to Specialists,  Adults with Tinnitus, 2014</vt:lpstr>
      <vt:lpstr>Falls Due to Dizziness, Vertigo, or  Imbalance, Adults with  Balance and Dizziness Problems, 2016</vt:lpstr>
      <vt:lpstr>Healthcare Provider Visit, Adults 40+ Years with Smell or Taste Disorders, 2013–14</vt:lpstr>
      <vt:lpstr>Presentation Overview</vt:lpstr>
      <vt:lpstr>Vision Screening,  Children 5 Years and Under, 2016</vt:lpstr>
      <vt:lpstr>Dilated Eye Examination in the Past 2 Years, Adults 18+ Years, 2016 </vt:lpstr>
      <vt:lpstr>Visual Impairment and Blindness,  Children 17 Years and Under, 2016</vt:lpstr>
      <vt:lpstr>Self-Reported Visual Impairment,  Adults with Diagnosed Eye Diseases </vt:lpstr>
      <vt:lpstr>Vision Rehabilitation Services, Adults with Visual Impairment</vt:lpstr>
      <vt:lpstr>Visual Assistive and Adaptive Devices, Adults with Visual Impairment, 2016 </vt:lpstr>
      <vt:lpstr>Occupational Eye Injuries</vt:lpstr>
      <vt:lpstr>Protective Eyewear Use at Home:  Always or Most of the Time</vt:lpstr>
      <vt:lpstr>Key Takeaways – Hearing and Other Sensory or Communication Disorders </vt:lpstr>
      <vt:lpstr>Key Takeaways – Vision</vt:lpstr>
      <vt:lpstr>Healthy People 2020:  NIDCD Efforts to Prevent, Diagnose, and Treat Communication Disorders</vt:lpstr>
      <vt:lpstr>The NIDCD’s Mission</vt:lpstr>
      <vt:lpstr>Objectives 1.1, 1.2, 1.3 Newborn Hearing Screening</vt:lpstr>
      <vt:lpstr> Objectives 1.1, 1.2, 1.3 Newborn Hearing Screening </vt:lpstr>
      <vt:lpstr>Objectives 3.1 and 3.3 Hearing Aid Use in Adults</vt:lpstr>
      <vt:lpstr>Objective 7 Noise-Induced Hearing Loss in Adolescents</vt:lpstr>
      <vt:lpstr>Objective 8 Noise-Induced Hearing Loss (NIHL) in Adults</vt:lpstr>
      <vt:lpstr>Objective 9.2  Tinnitus</vt:lpstr>
      <vt:lpstr>Objective 15.1 Balance and Dizziness</vt:lpstr>
      <vt:lpstr>Objective 16 Chemosensory (Taste and Smell) Disorders</vt:lpstr>
      <vt:lpstr>Connect With the NIDCD</vt:lpstr>
      <vt:lpstr>Healthy People 2020 Progress Review: The Diagnosis, Prevention, and Treatment of Sensory Disorders</vt:lpstr>
      <vt:lpstr>NEI Mission</vt:lpstr>
      <vt:lpstr>Objective V-2 Reducing Visual Impairment in Children</vt:lpstr>
      <vt:lpstr>Objective V-1 Vision Screening in Preschoolers</vt:lpstr>
      <vt:lpstr>Objective V-2 Reducing Visual Impairment in Children</vt:lpstr>
      <vt:lpstr>Objective V-5.2 Diabetic Retinopathy</vt:lpstr>
      <vt:lpstr>Objective V-5.5 Age-Related Macular Degeneration</vt:lpstr>
      <vt:lpstr>Objective V-7 Increase Vision Rehabilitation</vt:lpstr>
      <vt:lpstr>Objective V-4  Increase Comprehensive Eye Exams </vt:lpstr>
      <vt:lpstr>Objective V-6  Use Protective Eyewear</vt:lpstr>
      <vt:lpstr>Stay Connected to NEI</vt:lpstr>
      <vt:lpstr>Development of a Community-based  Hearing Health Education and Support Program  for Adults with Hearing Loss and their Families </vt:lpstr>
      <vt:lpstr>Overview</vt:lpstr>
      <vt:lpstr>Access to comprehensive hearing health care is important for the health and wellbeing of  all Americans. </vt:lpstr>
      <vt:lpstr>Hearing loss affects health and quality of life,  like other sensory and communication disorders. </vt:lpstr>
      <vt:lpstr>Challenges in access to comprehensive audiologic care in the U.S.</vt:lpstr>
      <vt:lpstr>Hearing Aid Use in the U.S. by race/ethnicity</vt:lpstr>
      <vt:lpstr>Availability of Health Care Providers in Rural Areas</vt:lpstr>
      <vt:lpstr>Our Approach:  Community-Based Participatory Research </vt:lpstr>
      <vt:lpstr>Our Innovation:  Collaboration between Audiologists and  Community Health Workers</vt:lpstr>
      <vt:lpstr>Community Needs Assessment</vt:lpstr>
      <vt:lpstr>Key barriers to be addressed</vt:lpstr>
      <vt:lpstr>“Hearing Well” </vt:lpstr>
      <vt:lpstr>Pilot study results: Spoke slowly &amp; clearly</vt:lpstr>
      <vt:lpstr>Pilot study results: Helped plan activities so partner with hearing loss can hear and participate</vt:lpstr>
      <vt:lpstr>Pilot study results: Enjoyment of Life</vt:lpstr>
      <vt:lpstr>Overcoming barriers in access to care:  Hearing health care utilization outcomes 1 year post pilot study</vt:lpstr>
      <vt:lpstr>Returning to our example …</vt:lpstr>
      <vt:lpstr>Summary</vt:lpstr>
      <vt:lpstr>Thank you</vt:lpstr>
      <vt:lpstr>Roundtable Discussion  Carter Blakey Deputy Director, Office of Disease Prevention and Health Promotion  </vt:lpstr>
      <vt:lpstr>Healthy People 2020                  Stories from the Field </vt:lpstr>
      <vt:lpstr>Who’s Leading the Leading Health Indicators?  Webinar </vt:lpstr>
      <vt:lpstr>Progress Review Planning Group </vt:lpstr>
      <vt:lpstr>Stay Connected </vt:lpstr>
    </vt:vector>
  </TitlesOfParts>
  <Company>DHHS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Healthy People 2020 PowerPoint Template</dc:subject>
  <dc:creator>Tiffani Kigenyi</dc:creator>
  <cp:keywords>Healthy People</cp:keywords>
  <cp:lastModifiedBy>Moore, Jennifer A. (CDC/OPHSS/NCHS)</cp:lastModifiedBy>
  <cp:revision>235</cp:revision>
  <cp:lastPrinted>2018-02-20T20:16:45Z</cp:lastPrinted>
  <dcterms:created xsi:type="dcterms:W3CDTF">2016-12-06T21:12:58Z</dcterms:created>
  <dcterms:modified xsi:type="dcterms:W3CDTF">2018-02-22T14:42:31Z</dcterms:modified>
</cp:coreProperties>
</file>