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2.xml" ContentType="application/vnd.openxmlformats-officedocument.theme+xml"/>
  <Override PartName="/ppt/slideLayouts/slideLayout28.xml" ContentType="application/vnd.openxmlformats-officedocument.presentationml.slideLayout+xml"/>
  <Override PartName="/ppt/theme/theme1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charts/chart10.xml" ContentType="application/vnd.openxmlformats-officedocument.drawingml.chart+xml"/>
  <Override PartName="/ppt/notesSlides/notesSlide26.xml" ContentType="application/vnd.openxmlformats-officedocument.presentationml.notesSlide+xml"/>
  <Override PartName="/ppt/charts/chart1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13.xml" ContentType="application/vnd.openxmlformats-officedocument.drawingml.chart+xml"/>
  <Override PartName="/ppt/theme/themeOverride2.xml" ContentType="application/vnd.openxmlformats-officedocument.themeOverride+xml"/>
  <Override PartName="/ppt/notesSlides/notesSlide88.xml" ContentType="application/vnd.openxmlformats-officedocument.presentationml.notesSlide+xml"/>
  <Override PartName="/ppt/charts/chart14.xml" ContentType="application/vnd.openxmlformats-officedocument.drawingml.chart+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15.xml" ContentType="application/vnd.openxmlformats-officedocument.drawingml.chart+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2" r:id="rId1"/>
    <p:sldMasterId id="2147483664" r:id="rId2"/>
    <p:sldMasterId id="2147483666" r:id="rId3"/>
    <p:sldMasterId id="2147483676" r:id="rId4"/>
    <p:sldMasterId id="2147483678" r:id="rId5"/>
    <p:sldMasterId id="2147483681" r:id="rId6"/>
    <p:sldMasterId id="2147483683" r:id="rId7"/>
    <p:sldMasterId id="2147483690" r:id="rId8"/>
    <p:sldMasterId id="2147483691" r:id="rId9"/>
    <p:sldMasterId id="2147483693" r:id="rId10"/>
    <p:sldMasterId id="2147483695" r:id="rId11"/>
    <p:sldMasterId id="2147483700" r:id="rId12"/>
    <p:sldMasterId id="2147483712" r:id="rId13"/>
    <p:sldMasterId id="2147483714" r:id="rId14"/>
    <p:sldMasterId id="2147483720" r:id="rId15"/>
    <p:sldMasterId id="2147483726" r:id="rId16"/>
  </p:sldMasterIdLst>
  <p:notesMasterIdLst>
    <p:notesMasterId r:id="rId120"/>
  </p:notesMasterIdLst>
  <p:sldIdLst>
    <p:sldId id="263" r:id="rId17"/>
    <p:sldId id="256" r:id="rId18"/>
    <p:sldId id="267" r:id="rId19"/>
    <p:sldId id="268" r:id="rId20"/>
    <p:sldId id="269" r:id="rId21"/>
    <p:sldId id="298" r:id="rId22"/>
    <p:sldId id="299" r:id="rId23"/>
    <p:sldId id="300" r:id="rId24"/>
    <p:sldId id="302" r:id="rId25"/>
    <p:sldId id="308" r:id="rId26"/>
    <p:sldId id="309" r:id="rId27"/>
    <p:sldId id="310" r:id="rId28"/>
    <p:sldId id="311" r:id="rId29"/>
    <p:sldId id="312" r:id="rId30"/>
    <p:sldId id="417" r:id="rId31"/>
    <p:sldId id="418" r:id="rId32"/>
    <p:sldId id="419" r:id="rId33"/>
    <p:sldId id="420" r:id="rId34"/>
    <p:sldId id="317" r:id="rId35"/>
    <p:sldId id="318" r:id="rId36"/>
    <p:sldId id="319" r:id="rId37"/>
    <p:sldId id="320" r:id="rId38"/>
    <p:sldId id="321" r:id="rId39"/>
    <p:sldId id="421" r:id="rId40"/>
    <p:sldId id="422" r:id="rId41"/>
    <p:sldId id="423" r:id="rId42"/>
    <p:sldId id="325" r:id="rId43"/>
    <p:sldId id="326"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366" r:id="rId58"/>
    <p:sldId id="367" r:id="rId59"/>
    <p:sldId id="368" r:id="rId60"/>
    <p:sldId id="369" r:id="rId61"/>
    <p:sldId id="370" r:id="rId62"/>
    <p:sldId id="371" r:id="rId63"/>
    <p:sldId id="424" r:id="rId64"/>
    <p:sldId id="425" r:id="rId65"/>
    <p:sldId id="374" r:id="rId66"/>
    <p:sldId id="375" r:id="rId67"/>
    <p:sldId id="376" r:id="rId68"/>
    <p:sldId id="377" r:id="rId69"/>
    <p:sldId id="378" r:id="rId70"/>
    <p:sldId id="379" r:id="rId71"/>
    <p:sldId id="381" r:id="rId72"/>
    <p:sldId id="383" r:id="rId73"/>
    <p:sldId id="384" r:id="rId74"/>
    <p:sldId id="385" r:id="rId75"/>
    <p:sldId id="386" r:id="rId76"/>
    <p:sldId id="387" r:id="rId77"/>
    <p:sldId id="388" r:id="rId78"/>
    <p:sldId id="389" r:id="rId79"/>
    <p:sldId id="390" r:id="rId80"/>
    <p:sldId id="391" r:id="rId81"/>
    <p:sldId id="392" r:id="rId82"/>
    <p:sldId id="393" r:id="rId83"/>
    <p:sldId id="394" r:id="rId84"/>
    <p:sldId id="395" r:id="rId85"/>
    <p:sldId id="396" r:id="rId86"/>
    <p:sldId id="397" r:id="rId87"/>
    <p:sldId id="327" r:id="rId88"/>
    <p:sldId id="328" r:id="rId89"/>
    <p:sldId id="329" r:id="rId90"/>
    <p:sldId id="330" r:id="rId91"/>
    <p:sldId id="331" r:id="rId92"/>
    <p:sldId id="332" r:id="rId93"/>
    <p:sldId id="333" r:id="rId94"/>
    <p:sldId id="334" r:id="rId95"/>
    <p:sldId id="335" r:id="rId96"/>
    <p:sldId id="336" r:id="rId97"/>
    <p:sldId id="337" r:id="rId98"/>
    <p:sldId id="338" r:id="rId99"/>
    <p:sldId id="339" r:id="rId100"/>
    <p:sldId id="340" r:id="rId101"/>
    <p:sldId id="341" r:id="rId102"/>
    <p:sldId id="342" r:id="rId103"/>
    <p:sldId id="343" r:id="rId104"/>
    <p:sldId id="344" r:id="rId105"/>
    <p:sldId id="416" r:id="rId106"/>
    <p:sldId id="346" r:id="rId107"/>
    <p:sldId id="347" r:id="rId108"/>
    <p:sldId id="348" r:id="rId109"/>
    <p:sldId id="349" r:id="rId110"/>
    <p:sldId id="304" r:id="rId111"/>
    <p:sldId id="273" r:id="rId112"/>
    <p:sldId id="305" r:id="rId113"/>
    <p:sldId id="303" r:id="rId114"/>
    <p:sldId id="276" r:id="rId115"/>
    <p:sldId id="277" r:id="rId116"/>
    <p:sldId id="400" r:id="rId117"/>
    <p:sldId id="415" r:id="rId118"/>
    <p:sldId id="399" r:id="rId1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381"/>
    <a:srgbClr val="FFFFFF"/>
    <a:srgbClr val="1A7B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08" autoAdjust="0"/>
    <p:restoredTop sz="86335" autoAdjust="0"/>
  </p:normalViewPr>
  <p:slideViewPr>
    <p:cSldViewPr snapToGrid="0" snapToObjects="1">
      <p:cViewPr varScale="1">
        <p:scale>
          <a:sx n="131" d="100"/>
          <a:sy n="131" d="100"/>
        </p:scale>
        <p:origin x="816" y="126"/>
      </p:cViewPr>
      <p:guideLst>
        <p:guide orient="horz" pos="2160"/>
        <p:guide pos="2880"/>
      </p:guideLst>
    </p:cSldViewPr>
  </p:slideViewPr>
  <p:outlineViewPr>
    <p:cViewPr>
      <p:scale>
        <a:sx n="33" d="100"/>
        <a:sy n="33" d="100"/>
      </p:scale>
      <p:origin x="0" y="-61434"/>
    </p:cViewPr>
  </p:outlineViewPr>
  <p:notesTextViewPr>
    <p:cViewPr>
      <p:scale>
        <a:sx n="100" d="100"/>
        <a:sy n="100" d="100"/>
      </p:scale>
      <p:origin x="0" y="0"/>
    </p:cViewPr>
  </p:notesTextViewPr>
  <p:notesViewPr>
    <p:cSldViewPr snapToGrid="0" snapToObjects="1">
      <p:cViewPr>
        <p:scale>
          <a:sx n="80" d="100"/>
          <a:sy n="80" d="100"/>
        </p:scale>
        <p:origin x="-859" y="5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117" Type="http://schemas.openxmlformats.org/officeDocument/2006/relationships/slide" Target="slides/slide101.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slide" Target="slides/slide96.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123"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slide" Target="slides/slide74.xml"/><Relationship Id="rId95" Type="http://schemas.openxmlformats.org/officeDocument/2006/relationships/slide" Target="slides/slide79.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113" Type="http://schemas.openxmlformats.org/officeDocument/2006/relationships/slide" Target="slides/slide97.xml"/><Relationship Id="rId118" Type="http://schemas.openxmlformats.org/officeDocument/2006/relationships/slide" Target="slides/slide102.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slide" Target="slides/slide87.xml"/><Relationship Id="rId108" Type="http://schemas.openxmlformats.org/officeDocument/2006/relationships/slide" Target="slides/slide92.xml"/><Relationship Id="rId116" Type="http://schemas.openxmlformats.org/officeDocument/2006/relationships/slide" Target="slides/slide100.xml"/><Relationship Id="rId124"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11"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14" Type="http://schemas.openxmlformats.org/officeDocument/2006/relationships/slide" Target="slides/slide98.xml"/><Relationship Id="rId119" Type="http://schemas.openxmlformats.org/officeDocument/2006/relationships/slide" Target="slides/slide103.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120"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slide" Target="slides/slide9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oleObject" Target="file:///C:\Users\fjohnson\AppData\Local\Microsoft\Windows\Temporary%20Internet%20Files\Content.Outlook\SFXZNPB3\Copy%20of%20IM%202012-16.xlsx" TargetMode="External"/><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20446714233714"/>
          <c:y val="3.33835241106471E-2"/>
          <c:w val="0.75107950922193101"/>
          <c:h val="0.81467389911138399"/>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chemeClr val="bg1">
                  <a:lumMod val="65000"/>
                </a:schemeClr>
              </a:solidFill>
              <a:ln>
                <a:solidFill>
                  <a:schemeClr val="tx1"/>
                </a:solidFill>
              </a:ln>
            </c:spPr>
            <c:extLst>
              <c:ext xmlns:c16="http://schemas.microsoft.com/office/drawing/2014/chart" uri="{C3380CC4-5D6E-409C-BE32-E72D297353CC}">
                <c16:uniqueId val="{00000001-81BA-425B-9676-58B754304308}"/>
              </c:ext>
            </c:extLst>
          </c:dPt>
          <c:dPt>
            <c:idx val="1"/>
            <c:invertIfNegative val="0"/>
            <c:bubble3D val="0"/>
            <c:spPr>
              <a:solidFill>
                <a:srgbClr val="FB5192"/>
              </a:solidFill>
              <a:ln>
                <a:solidFill>
                  <a:schemeClr val="tx1"/>
                </a:solidFill>
              </a:ln>
            </c:spPr>
            <c:extLst>
              <c:ext xmlns:c16="http://schemas.microsoft.com/office/drawing/2014/chart" uri="{C3380CC4-5D6E-409C-BE32-E72D297353CC}">
                <c16:uniqueId val="{00000003-81BA-425B-9676-58B754304308}"/>
              </c:ext>
            </c:extLst>
          </c:dPt>
          <c:dPt>
            <c:idx val="2"/>
            <c:invertIfNegative val="0"/>
            <c:bubble3D val="0"/>
            <c:spPr>
              <a:solidFill>
                <a:srgbClr val="FB5192"/>
              </a:solidFill>
              <a:ln>
                <a:solidFill>
                  <a:schemeClr val="tx1"/>
                </a:solidFill>
              </a:ln>
            </c:spPr>
            <c:extLst>
              <c:ext xmlns:c16="http://schemas.microsoft.com/office/drawing/2014/chart" uri="{C3380CC4-5D6E-409C-BE32-E72D297353CC}">
                <c16:uniqueId val="{00000005-81BA-425B-9676-58B754304308}"/>
              </c:ext>
            </c:extLst>
          </c:dPt>
          <c:dPt>
            <c:idx val="3"/>
            <c:invertIfNegative val="0"/>
            <c:bubble3D val="0"/>
            <c:spPr>
              <a:solidFill>
                <a:srgbClr val="4BACC6"/>
              </a:solidFill>
              <a:ln>
                <a:solidFill>
                  <a:schemeClr val="tx1"/>
                </a:solidFill>
              </a:ln>
            </c:spPr>
            <c:extLst>
              <c:ext xmlns:c16="http://schemas.microsoft.com/office/drawing/2014/chart" uri="{C3380CC4-5D6E-409C-BE32-E72D297353CC}">
                <c16:uniqueId val="{00000007-81BA-425B-9676-58B754304308}"/>
              </c:ext>
            </c:extLst>
          </c:dPt>
          <c:dPt>
            <c:idx val="4"/>
            <c:invertIfNegative val="0"/>
            <c:bubble3D val="0"/>
            <c:spPr>
              <a:solidFill>
                <a:srgbClr val="95B3D7"/>
              </a:solidFill>
              <a:ln>
                <a:solidFill>
                  <a:schemeClr val="tx1"/>
                </a:solidFill>
              </a:ln>
            </c:spPr>
            <c:extLst>
              <c:ext xmlns:c16="http://schemas.microsoft.com/office/drawing/2014/chart" uri="{C3380CC4-5D6E-409C-BE32-E72D297353CC}">
                <c16:uniqueId val="{00000009-81BA-425B-9676-58B754304308}"/>
              </c:ext>
            </c:extLst>
          </c:dPt>
          <c:dPt>
            <c:idx val="5"/>
            <c:invertIfNegative val="0"/>
            <c:bubble3D val="0"/>
            <c:spPr>
              <a:solidFill>
                <a:srgbClr val="31859C"/>
              </a:solidFill>
              <a:ln>
                <a:solidFill>
                  <a:schemeClr val="tx1"/>
                </a:solidFill>
              </a:ln>
            </c:spPr>
            <c:extLst>
              <c:ext xmlns:c16="http://schemas.microsoft.com/office/drawing/2014/chart" uri="{C3380CC4-5D6E-409C-BE32-E72D297353CC}">
                <c16:uniqueId val="{0000000B-81BA-425B-9676-58B754304308}"/>
              </c:ext>
            </c:extLst>
          </c:dPt>
          <c:dPt>
            <c:idx val="6"/>
            <c:invertIfNegative val="0"/>
            <c:bubble3D val="0"/>
            <c:spPr>
              <a:solidFill>
                <a:srgbClr val="31859C"/>
              </a:solidFill>
              <a:ln>
                <a:solidFill>
                  <a:schemeClr val="tx1"/>
                </a:solidFill>
              </a:ln>
            </c:spPr>
            <c:extLst>
              <c:ext xmlns:c16="http://schemas.microsoft.com/office/drawing/2014/chart" uri="{C3380CC4-5D6E-409C-BE32-E72D297353CC}">
                <c16:uniqueId val="{0000000D-81BA-425B-9676-58B754304308}"/>
              </c:ext>
            </c:extLst>
          </c:dPt>
          <c:dPt>
            <c:idx val="7"/>
            <c:invertIfNegative val="0"/>
            <c:bubble3D val="0"/>
            <c:spPr>
              <a:solidFill>
                <a:srgbClr val="002060"/>
              </a:solidFill>
              <a:ln>
                <a:solidFill>
                  <a:schemeClr val="tx1"/>
                </a:solidFill>
              </a:ln>
            </c:spPr>
            <c:extLst>
              <c:ext xmlns:c16="http://schemas.microsoft.com/office/drawing/2014/chart" uri="{C3380CC4-5D6E-409C-BE32-E72D297353CC}">
                <c16:uniqueId val="{0000000F-81BA-425B-9676-58B754304308}"/>
              </c:ext>
            </c:extLst>
          </c:dPt>
          <c:dPt>
            <c:idx val="8"/>
            <c:invertIfNegative val="0"/>
            <c:bubble3D val="0"/>
            <c:spPr>
              <a:solidFill>
                <a:srgbClr val="427EEB"/>
              </a:solidFill>
              <a:ln>
                <a:solidFill>
                  <a:schemeClr val="tx1"/>
                </a:solidFill>
              </a:ln>
            </c:spPr>
            <c:extLst>
              <c:ext xmlns:c16="http://schemas.microsoft.com/office/drawing/2014/chart" uri="{C3380CC4-5D6E-409C-BE32-E72D297353CC}">
                <c16:uniqueId val="{00000011-81BA-425B-9676-58B754304308}"/>
              </c:ext>
            </c:extLst>
          </c:dPt>
          <c:dPt>
            <c:idx val="9"/>
            <c:invertIfNegative val="0"/>
            <c:bubble3D val="0"/>
            <c:spPr>
              <a:solidFill>
                <a:srgbClr val="BDD3FF"/>
              </a:solidFill>
              <a:ln>
                <a:solidFill>
                  <a:schemeClr val="tx1"/>
                </a:solidFill>
              </a:ln>
            </c:spPr>
            <c:extLst>
              <c:ext xmlns:c16="http://schemas.microsoft.com/office/drawing/2014/chart" uri="{C3380CC4-5D6E-409C-BE32-E72D297353CC}">
                <c16:uniqueId val="{00000013-81BA-425B-9676-58B754304308}"/>
              </c:ext>
            </c:extLst>
          </c:dPt>
          <c:dPt>
            <c:idx val="10"/>
            <c:invertIfNegative val="0"/>
            <c:bubble3D val="0"/>
            <c:spPr>
              <a:solidFill>
                <a:srgbClr val="D9E1EB"/>
              </a:solidFill>
              <a:ln>
                <a:solidFill>
                  <a:schemeClr val="tx1"/>
                </a:solidFill>
              </a:ln>
            </c:spPr>
            <c:extLst>
              <c:ext xmlns:c16="http://schemas.microsoft.com/office/drawing/2014/chart" uri="{C3380CC4-5D6E-409C-BE32-E72D297353CC}">
                <c16:uniqueId val="{00000015-81BA-425B-9676-58B754304308}"/>
              </c:ext>
            </c:extLst>
          </c:dPt>
          <c:dPt>
            <c:idx val="11"/>
            <c:invertIfNegative val="0"/>
            <c:bubble3D val="0"/>
            <c:spPr>
              <a:solidFill>
                <a:srgbClr val="D9E1EB"/>
              </a:solidFill>
              <a:ln>
                <a:solidFill>
                  <a:schemeClr val="tx1"/>
                </a:solidFill>
              </a:ln>
            </c:spPr>
            <c:extLst>
              <c:ext xmlns:c16="http://schemas.microsoft.com/office/drawing/2014/chart" uri="{C3380CC4-5D6E-409C-BE32-E72D297353CC}">
                <c16:uniqueId val="{00000017-81BA-425B-9676-58B754304308}"/>
              </c:ext>
            </c:extLst>
          </c:dPt>
          <c:dPt>
            <c:idx val="12"/>
            <c:invertIfNegative val="0"/>
            <c:bubble3D val="0"/>
            <c:spPr>
              <a:solidFill>
                <a:srgbClr val="FFBF8C"/>
              </a:solidFill>
              <a:ln>
                <a:solidFill>
                  <a:schemeClr val="tx1"/>
                </a:solidFill>
              </a:ln>
            </c:spPr>
            <c:extLst>
              <c:ext xmlns:c16="http://schemas.microsoft.com/office/drawing/2014/chart" uri="{C3380CC4-5D6E-409C-BE32-E72D297353CC}">
                <c16:uniqueId val="{00000019-81BA-425B-9676-58B754304308}"/>
              </c:ext>
            </c:extLst>
          </c:dPt>
          <c:dPt>
            <c:idx val="13"/>
            <c:invertIfNegative val="0"/>
            <c:bubble3D val="0"/>
            <c:spPr>
              <a:solidFill>
                <a:schemeClr val="accent4"/>
              </a:solidFill>
              <a:ln>
                <a:solidFill>
                  <a:schemeClr val="tx1"/>
                </a:solidFill>
              </a:ln>
            </c:spPr>
            <c:extLst>
              <c:ext xmlns:c16="http://schemas.microsoft.com/office/drawing/2014/chart" uri="{C3380CC4-5D6E-409C-BE32-E72D297353CC}">
                <c16:uniqueId val="{0000001B-81BA-425B-9676-58B754304308}"/>
              </c:ext>
            </c:extLst>
          </c:dPt>
          <c:dPt>
            <c:idx val="14"/>
            <c:invertIfNegative val="0"/>
            <c:bubble3D val="0"/>
            <c:spPr>
              <a:solidFill>
                <a:schemeClr val="accent4">
                  <a:lumMod val="60000"/>
                  <a:lumOff val="40000"/>
                </a:schemeClr>
              </a:solidFill>
              <a:ln>
                <a:solidFill>
                  <a:schemeClr val="tx1"/>
                </a:solidFill>
              </a:ln>
            </c:spPr>
            <c:extLst>
              <c:ext xmlns:c16="http://schemas.microsoft.com/office/drawing/2014/chart" uri="{C3380CC4-5D6E-409C-BE32-E72D297353CC}">
                <c16:uniqueId val="{0000001D-81BA-425B-9676-58B754304308}"/>
              </c:ext>
            </c:extLst>
          </c:dPt>
          <c:dPt>
            <c:idx val="15"/>
            <c:invertIfNegative val="0"/>
            <c:bubble3D val="0"/>
            <c:spPr>
              <a:solidFill>
                <a:schemeClr val="accent4">
                  <a:lumMod val="40000"/>
                  <a:lumOff val="60000"/>
                </a:schemeClr>
              </a:solidFill>
              <a:ln>
                <a:solidFill>
                  <a:schemeClr val="tx1"/>
                </a:solidFill>
              </a:ln>
            </c:spPr>
            <c:extLst>
              <c:ext xmlns:c16="http://schemas.microsoft.com/office/drawing/2014/chart" uri="{C3380CC4-5D6E-409C-BE32-E72D297353CC}">
                <c16:uniqueId val="{0000001F-81BA-425B-9676-58B754304308}"/>
              </c:ext>
            </c:extLst>
          </c:dPt>
          <c:dPt>
            <c:idx val="16"/>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1-81BA-425B-9676-58B754304308}"/>
              </c:ext>
            </c:extLst>
          </c:dPt>
          <c:dPt>
            <c:idx val="17"/>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3-81BA-425B-9676-58B754304308}"/>
              </c:ext>
            </c:extLst>
          </c:dPt>
          <c:dPt>
            <c:idx val="18"/>
            <c:invertIfNegative val="0"/>
            <c:bubble3D val="0"/>
            <c:spPr>
              <a:solidFill>
                <a:srgbClr val="FAC090"/>
              </a:solidFill>
              <a:ln>
                <a:solidFill>
                  <a:schemeClr val="tx1"/>
                </a:solidFill>
              </a:ln>
            </c:spPr>
            <c:extLst>
              <c:ext xmlns:c16="http://schemas.microsoft.com/office/drawing/2014/chart" uri="{C3380CC4-5D6E-409C-BE32-E72D297353CC}">
                <c16:uniqueId val="{00000025-81BA-425B-9676-58B754304308}"/>
              </c:ext>
            </c:extLst>
          </c:dPt>
          <c:dPt>
            <c:idx val="19"/>
            <c:invertIfNegative val="0"/>
            <c:bubble3D val="0"/>
            <c:spPr>
              <a:solidFill>
                <a:schemeClr val="accent6">
                  <a:lumMod val="40000"/>
                  <a:lumOff val="60000"/>
                </a:schemeClr>
              </a:solidFill>
              <a:ln>
                <a:solidFill>
                  <a:schemeClr val="tx1"/>
                </a:solidFill>
              </a:ln>
            </c:spPr>
            <c:extLst>
              <c:ext xmlns:c16="http://schemas.microsoft.com/office/drawing/2014/chart" uri="{C3380CC4-5D6E-409C-BE32-E72D297353CC}">
                <c16:uniqueId val="{00000027-81BA-425B-9676-58B754304308}"/>
              </c:ext>
            </c:extLst>
          </c:dPt>
          <c:errBars>
            <c:errBarType val="both"/>
            <c:errValType val="cust"/>
            <c:noEndCap val="0"/>
            <c:plus>
              <c:numRef>
                <c:f>Sheet1!$E$2:$E$13</c:f>
                <c:numCache>
                  <c:formatCode>General</c:formatCode>
                  <c:ptCount val="12"/>
                </c:numCache>
              </c:numRef>
            </c:plus>
            <c:minus>
              <c:numRef>
                <c:f>Sheet1!$D$2:$D$13</c:f>
                <c:numCache>
                  <c:formatCode>General</c:formatCode>
                  <c:ptCount val="12"/>
                </c:numCache>
              </c:numRef>
            </c:minus>
          </c:errBars>
          <c:cat>
            <c:strRef>
              <c:f>Sheet1!$A$2:$A$13</c:f>
              <c:strCache>
                <c:ptCount val="12"/>
                <c:pt idx="1">
                  <c:v>Total</c:v>
                </c:pt>
                <c:pt idx="3">
                  <c:v>   Hispanic</c:v>
                </c:pt>
                <c:pt idx="4">
                  <c:v>Black</c:v>
                </c:pt>
                <c:pt idx="5">
                  <c:v>White</c:v>
                </c:pt>
                <c:pt idx="7">
                  <c:v>   &lt;High school</c:v>
                </c:pt>
                <c:pt idx="8">
                  <c:v>   High school</c:v>
                </c:pt>
                <c:pt idx="9">
                  <c:v>   Some college</c:v>
                </c:pt>
                <c:pt idx="10">
                  <c:v>4-year college degree</c:v>
                </c:pt>
                <c:pt idx="11">
                  <c:v>     </c:v>
                </c:pt>
              </c:strCache>
            </c:strRef>
          </c:cat>
          <c:val>
            <c:numRef>
              <c:f>Sheet1!$B$2:$B$13</c:f>
              <c:numCache>
                <c:formatCode>General</c:formatCode>
                <c:ptCount val="12"/>
                <c:pt idx="1">
                  <c:v>54.7</c:v>
                </c:pt>
                <c:pt idx="3">
                  <c:v>49.6</c:v>
                </c:pt>
                <c:pt idx="4">
                  <c:v>35.799999999999997</c:v>
                </c:pt>
                <c:pt idx="5">
                  <c:v>61.9</c:v>
                </c:pt>
                <c:pt idx="7">
                  <c:v>55.2</c:v>
                </c:pt>
                <c:pt idx="8">
                  <c:v>45.5</c:v>
                </c:pt>
                <c:pt idx="9">
                  <c:v>54.3</c:v>
                </c:pt>
                <c:pt idx="10">
                  <c:v>73.099999999999994</c:v>
                </c:pt>
              </c:numCache>
            </c:numRef>
          </c:val>
          <c:extLst>
            <c:ext xmlns:c16="http://schemas.microsoft.com/office/drawing/2014/chart" uri="{C3380CC4-5D6E-409C-BE32-E72D297353CC}">
              <c16:uniqueId val="{00000028-81BA-425B-9676-58B754304308}"/>
            </c:ext>
          </c:extLst>
        </c:ser>
        <c:dLbls>
          <c:showLegendKey val="0"/>
          <c:showVal val="0"/>
          <c:showCatName val="0"/>
          <c:showSerName val="0"/>
          <c:showPercent val="0"/>
          <c:showBubbleSize val="0"/>
        </c:dLbls>
        <c:gapWidth val="0"/>
        <c:axId val="223954600"/>
        <c:axId val="223954992"/>
      </c:barChart>
      <c:barChart>
        <c:barDir val="bar"/>
        <c:grouping val="clustered"/>
        <c:varyColors val="0"/>
        <c:ser>
          <c:idx val="1"/>
          <c:order val="1"/>
          <c:tx>
            <c:strRef>
              <c:f>Sheet1!$F$1</c:f>
              <c:strCache>
                <c:ptCount val="1"/>
                <c:pt idx="0">
                  <c:v>Target</c:v>
                </c:pt>
              </c:strCache>
            </c:strRef>
          </c:tx>
          <c:spPr>
            <a:noFill/>
            <a:ln>
              <a:noFill/>
            </a:ln>
            <a:effectLst/>
          </c:spPr>
          <c:invertIfNegative val="0"/>
          <c:trendline>
            <c:spPr>
              <a:ln w="50800">
                <a:prstDash val="sysDash"/>
              </a:ln>
            </c:spPr>
            <c:trendlineType val="power"/>
            <c:dispRSqr val="0"/>
            <c:dispEq val="0"/>
          </c:trendline>
          <c:cat>
            <c:strRef>
              <c:f>Sheet1!$A$2:$A$13</c:f>
              <c:strCache>
                <c:ptCount val="12"/>
                <c:pt idx="1">
                  <c:v>Total</c:v>
                </c:pt>
                <c:pt idx="3">
                  <c:v>   Hispanic</c:v>
                </c:pt>
                <c:pt idx="4">
                  <c:v>Black</c:v>
                </c:pt>
                <c:pt idx="5">
                  <c:v>White</c:v>
                </c:pt>
                <c:pt idx="7">
                  <c:v>   &lt;High school</c:v>
                </c:pt>
                <c:pt idx="8">
                  <c:v>   High school</c:v>
                </c:pt>
                <c:pt idx="9">
                  <c:v>   Some college</c:v>
                </c:pt>
                <c:pt idx="10">
                  <c:v>4-year college degree</c:v>
                </c:pt>
                <c:pt idx="11">
                  <c:v>     </c:v>
                </c:pt>
              </c:strCache>
            </c:strRef>
          </c:cat>
          <c:val>
            <c:numRef>
              <c:f>Sheet1!$F$3:$F$11</c:f>
              <c:numCache>
                <c:formatCode>General</c:formatCode>
                <c:ptCount val="9"/>
                <c:pt idx="0">
                  <c:v>56</c:v>
                </c:pt>
                <c:pt idx="1">
                  <c:v>56</c:v>
                </c:pt>
                <c:pt idx="2">
                  <c:v>56</c:v>
                </c:pt>
                <c:pt idx="3">
                  <c:v>56</c:v>
                </c:pt>
                <c:pt idx="4">
                  <c:v>56</c:v>
                </c:pt>
                <c:pt idx="5">
                  <c:v>56</c:v>
                </c:pt>
                <c:pt idx="6">
                  <c:v>56</c:v>
                </c:pt>
                <c:pt idx="7">
                  <c:v>56</c:v>
                </c:pt>
                <c:pt idx="8">
                  <c:v>56</c:v>
                </c:pt>
              </c:numCache>
            </c:numRef>
          </c:val>
          <c:extLst>
            <c:ext xmlns:c16="http://schemas.microsoft.com/office/drawing/2014/chart" uri="{C3380CC4-5D6E-409C-BE32-E72D297353CC}">
              <c16:uniqueId val="{00000029-81BA-425B-9676-58B754304308}"/>
            </c:ext>
          </c:extLst>
        </c:ser>
        <c:dLbls>
          <c:showLegendKey val="0"/>
          <c:showVal val="0"/>
          <c:showCatName val="0"/>
          <c:showSerName val="0"/>
          <c:showPercent val="0"/>
          <c:showBubbleSize val="0"/>
        </c:dLbls>
        <c:gapWidth val="500"/>
        <c:overlap val="-100"/>
        <c:axId val="223956168"/>
        <c:axId val="223953816"/>
      </c:barChart>
      <c:catAx>
        <c:axId val="223954600"/>
        <c:scaling>
          <c:orientation val="maxMin"/>
        </c:scaling>
        <c:delete val="0"/>
        <c:axPos val="l"/>
        <c:numFmt formatCode="General" sourceLinked="1"/>
        <c:majorTickMark val="none"/>
        <c:minorTickMark val="none"/>
        <c:tickLblPos val="nextTo"/>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3954992"/>
        <c:crosses val="autoZero"/>
        <c:auto val="1"/>
        <c:lblAlgn val="ctr"/>
        <c:lblOffset val="9"/>
        <c:noMultiLvlLbl val="0"/>
      </c:catAx>
      <c:valAx>
        <c:axId val="223954992"/>
        <c:scaling>
          <c:orientation val="minMax"/>
          <c:max val="100"/>
          <c:min val="0"/>
        </c:scaling>
        <c:delete val="0"/>
        <c:axPos val="b"/>
        <c:majorGridlines>
          <c:spPr>
            <a:ln cmpd="sng">
              <a:solidFill>
                <a:schemeClr val="bg1">
                  <a:lumMod val="85000"/>
                </a:schemeClr>
              </a:solidFill>
              <a:prstDash val="dash"/>
            </a:ln>
          </c:spPr>
        </c:majorGridlines>
        <c:title>
          <c:tx>
            <c:rich>
              <a:bodyPr/>
              <a:lstStyle/>
              <a:p>
                <a:pPr>
                  <a:defRPr sz="1500" b="1">
                    <a:latin typeface="Verdana" panose="020B0604030504040204" pitchFamily="34" charset="0"/>
                    <a:ea typeface="Verdana" panose="020B0604030504040204" pitchFamily="34" charset="0"/>
                    <a:cs typeface="Verdana" panose="020B0604030504040204" pitchFamily="34" charset="0"/>
                  </a:defRPr>
                </a:pPr>
                <a:r>
                  <a:rPr lang="en-US" sz="1500" b="1" dirty="0" smtClean="0">
                    <a:effectLst/>
                    <a:latin typeface="Verdana" panose="020B0604030504040204" pitchFamily="34" charset="0"/>
                    <a:ea typeface="Verdana" panose="020B0604030504040204" pitchFamily="34" charset="0"/>
                    <a:cs typeface="Verdana" panose="020B0604030504040204" pitchFamily="34" charset="0"/>
                  </a:rPr>
                  <a:t>Percent</a:t>
                </a:r>
                <a:endParaRPr lang="en-US" sz="1500" b="1" dirty="0">
                  <a:effectLst/>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47703584497193324"/>
              <c:y val="0.92726391447671053"/>
            </c:manualLayout>
          </c:layout>
          <c:overlay val="0"/>
        </c:title>
        <c:numFmt formatCode="General" sourceLinked="1"/>
        <c:majorTickMark val="in"/>
        <c:minorTickMark val="in"/>
        <c:tickLblPos val="high"/>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3954600"/>
        <c:crosses val="max"/>
        <c:crossBetween val="between"/>
        <c:majorUnit val="10"/>
        <c:minorUnit val="10"/>
      </c:valAx>
      <c:valAx>
        <c:axId val="223953816"/>
        <c:scaling>
          <c:orientation val="minMax"/>
          <c:max val="300"/>
          <c:min val="0"/>
        </c:scaling>
        <c:delete val="1"/>
        <c:axPos val="t"/>
        <c:numFmt formatCode="General" sourceLinked="1"/>
        <c:majorTickMark val="out"/>
        <c:minorTickMark val="none"/>
        <c:tickLblPos val="nextTo"/>
        <c:crossAx val="223956168"/>
        <c:crosses val="max"/>
        <c:crossBetween val="between"/>
        <c:majorUnit val="50"/>
      </c:valAx>
      <c:catAx>
        <c:axId val="223956168"/>
        <c:scaling>
          <c:orientation val="minMax"/>
        </c:scaling>
        <c:delete val="1"/>
        <c:axPos val="l"/>
        <c:numFmt formatCode="General" sourceLinked="1"/>
        <c:majorTickMark val="out"/>
        <c:minorTickMark val="none"/>
        <c:tickLblPos val="nextTo"/>
        <c:crossAx val="223953816"/>
        <c:crosses val="autoZero"/>
        <c:auto val="1"/>
        <c:lblAlgn val="ctr"/>
        <c:lblOffset val="100"/>
        <c:noMultiLvlLbl val="0"/>
      </c:catAx>
      <c:spPr>
        <a:noFill/>
        <a:ln>
          <a:noFill/>
        </a:ln>
        <a:effectLst>
          <a:outerShdw blurRad="50800" dist="50800" dir="5400000" algn="ctr" rotWithShape="0">
            <a:schemeClr val="bg1"/>
          </a:outerShdw>
        </a:effectLst>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76902887139109"/>
          <c:y val="5.6182553805485681E-2"/>
          <c:w val="0.75107950922193101"/>
          <c:h val="0.79408719748493151"/>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chemeClr val="bg1">
                  <a:lumMod val="65000"/>
                </a:schemeClr>
              </a:solidFill>
              <a:ln>
                <a:solidFill>
                  <a:schemeClr val="tx1"/>
                </a:solidFill>
              </a:ln>
            </c:spPr>
            <c:extLst>
              <c:ext xmlns:c16="http://schemas.microsoft.com/office/drawing/2014/chart" uri="{C3380CC4-5D6E-409C-BE32-E72D297353CC}">
                <c16:uniqueId val="{00000001-CD2A-4EA0-921E-48A2024DEC1A}"/>
              </c:ext>
            </c:extLst>
          </c:dPt>
          <c:dPt>
            <c:idx val="1"/>
            <c:invertIfNegative val="0"/>
            <c:bubble3D val="0"/>
            <c:spPr>
              <a:solidFill>
                <a:schemeClr val="bg1">
                  <a:lumMod val="75000"/>
                </a:schemeClr>
              </a:solidFill>
              <a:ln>
                <a:solidFill>
                  <a:schemeClr val="tx1"/>
                </a:solidFill>
              </a:ln>
            </c:spPr>
            <c:extLst>
              <c:ext xmlns:c16="http://schemas.microsoft.com/office/drawing/2014/chart" uri="{C3380CC4-5D6E-409C-BE32-E72D297353CC}">
                <c16:uniqueId val="{00000003-CD2A-4EA0-921E-48A2024DEC1A}"/>
              </c:ext>
            </c:extLst>
          </c:dPt>
          <c:dPt>
            <c:idx val="2"/>
            <c:invertIfNegative val="0"/>
            <c:bubble3D val="0"/>
            <c:spPr>
              <a:solidFill>
                <a:srgbClr val="FB5192"/>
              </a:solidFill>
              <a:ln>
                <a:solidFill>
                  <a:schemeClr val="tx1"/>
                </a:solidFill>
              </a:ln>
            </c:spPr>
            <c:extLst>
              <c:ext xmlns:c16="http://schemas.microsoft.com/office/drawing/2014/chart" uri="{C3380CC4-5D6E-409C-BE32-E72D297353CC}">
                <c16:uniqueId val="{00000005-CD2A-4EA0-921E-48A2024DEC1A}"/>
              </c:ext>
            </c:extLst>
          </c:dPt>
          <c:dPt>
            <c:idx val="3"/>
            <c:invertIfNegative val="0"/>
            <c:bubble3D val="0"/>
            <c:spPr>
              <a:solidFill>
                <a:schemeClr val="accent4"/>
              </a:solidFill>
              <a:ln>
                <a:solidFill>
                  <a:schemeClr val="tx1"/>
                </a:solidFill>
              </a:ln>
            </c:spPr>
            <c:extLst>
              <c:ext xmlns:c16="http://schemas.microsoft.com/office/drawing/2014/chart" uri="{C3380CC4-5D6E-409C-BE32-E72D297353CC}">
                <c16:uniqueId val="{00000007-CD2A-4EA0-921E-48A2024DEC1A}"/>
              </c:ext>
            </c:extLst>
          </c:dPt>
          <c:dPt>
            <c:idx val="4"/>
            <c:invertIfNegative val="0"/>
            <c:bubble3D val="0"/>
            <c:spPr>
              <a:solidFill>
                <a:srgbClr val="95B3D7"/>
              </a:solidFill>
              <a:ln>
                <a:solidFill>
                  <a:schemeClr val="tx1"/>
                </a:solidFill>
              </a:ln>
            </c:spPr>
            <c:extLst>
              <c:ext xmlns:c16="http://schemas.microsoft.com/office/drawing/2014/chart" uri="{C3380CC4-5D6E-409C-BE32-E72D297353CC}">
                <c16:uniqueId val="{00000009-CD2A-4EA0-921E-48A2024DEC1A}"/>
              </c:ext>
            </c:extLst>
          </c:dPt>
          <c:dPt>
            <c:idx val="5"/>
            <c:invertIfNegative val="0"/>
            <c:bubble3D val="0"/>
            <c:spPr>
              <a:solidFill>
                <a:srgbClr val="31859C"/>
              </a:solidFill>
              <a:ln>
                <a:solidFill>
                  <a:schemeClr val="tx1"/>
                </a:solidFill>
              </a:ln>
            </c:spPr>
            <c:extLst>
              <c:ext xmlns:c16="http://schemas.microsoft.com/office/drawing/2014/chart" uri="{C3380CC4-5D6E-409C-BE32-E72D297353CC}">
                <c16:uniqueId val="{0000000B-CD2A-4EA0-921E-48A2024DEC1A}"/>
              </c:ext>
            </c:extLst>
          </c:dPt>
          <c:dPt>
            <c:idx val="6"/>
            <c:invertIfNegative val="0"/>
            <c:bubble3D val="0"/>
            <c:spPr>
              <a:solidFill>
                <a:srgbClr val="4BACC6"/>
              </a:solidFill>
              <a:ln>
                <a:solidFill>
                  <a:schemeClr val="tx1"/>
                </a:solidFill>
              </a:ln>
            </c:spPr>
            <c:extLst>
              <c:ext xmlns:c16="http://schemas.microsoft.com/office/drawing/2014/chart" uri="{C3380CC4-5D6E-409C-BE32-E72D297353CC}">
                <c16:uniqueId val="{0000000D-CD2A-4EA0-921E-48A2024DEC1A}"/>
              </c:ext>
            </c:extLst>
          </c:dPt>
          <c:dPt>
            <c:idx val="7"/>
            <c:invertIfNegative val="0"/>
            <c:bubble3D val="0"/>
            <c:spPr>
              <a:solidFill>
                <a:srgbClr val="95B3D7"/>
              </a:solidFill>
              <a:ln>
                <a:solidFill>
                  <a:schemeClr val="tx1"/>
                </a:solidFill>
              </a:ln>
            </c:spPr>
            <c:extLst>
              <c:ext xmlns:c16="http://schemas.microsoft.com/office/drawing/2014/chart" uri="{C3380CC4-5D6E-409C-BE32-E72D297353CC}">
                <c16:uniqueId val="{0000000F-CD2A-4EA0-921E-48A2024DEC1A}"/>
              </c:ext>
            </c:extLst>
          </c:dPt>
          <c:dPt>
            <c:idx val="8"/>
            <c:invertIfNegative val="0"/>
            <c:bubble3D val="0"/>
            <c:spPr>
              <a:solidFill>
                <a:srgbClr val="006837"/>
              </a:solidFill>
              <a:ln>
                <a:solidFill>
                  <a:schemeClr val="tx1"/>
                </a:solidFill>
              </a:ln>
            </c:spPr>
            <c:extLst>
              <c:ext xmlns:c16="http://schemas.microsoft.com/office/drawing/2014/chart" uri="{C3380CC4-5D6E-409C-BE32-E72D297353CC}">
                <c16:uniqueId val="{00000011-CD2A-4EA0-921E-48A2024DEC1A}"/>
              </c:ext>
            </c:extLst>
          </c:dPt>
          <c:dPt>
            <c:idx val="9"/>
            <c:invertIfNegative val="0"/>
            <c:bubble3D val="0"/>
            <c:spPr>
              <a:solidFill>
                <a:srgbClr val="31A354"/>
              </a:solidFill>
              <a:ln>
                <a:solidFill>
                  <a:schemeClr val="tx1"/>
                </a:solidFill>
              </a:ln>
            </c:spPr>
            <c:extLst>
              <c:ext xmlns:c16="http://schemas.microsoft.com/office/drawing/2014/chart" uri="{C3380CC4-5D6E-409C-BE32-E72D297353CC}">
                <c16:uniqueId val="{00000013-CD2A-4EA0-921E-48A2024DEC1A}"/>
              </c:ext>
            </c:extLst>
          </c:dPt>
          <c:dPt>
            <c:idx val="10"/>
            <c:invertIfNegative val="0"/>
            <c:bubble3D val="0"/>
            <c:spPr>
              <a:solidFill>
                <a:srgbClr val="C2E699"/>
              </a:solidFill>
              <a:ln>
                <a:solidFill>
                  <a:schemeClr val="tx1"/>
                </a:solidFill>
              </a:ln>
            </c:spPr>
            <c:extLst>
              <c:ext xmlns:c16="http://schemas.microsoft.com/office/drawing/2014/chart" uri="{C3380CC4-5D6E-409C-BE32-E72D297353CC}">
                <c16:uniqueId val="{00000015-CD2A-4EA0-921E-48A2024DEC1A}"/>
              </c:ext>
            </c:extLst>
          </c:dPt>
          <c:dPt>
            <c:idx val="11"/>
            <c:invertIfNegative val="0"/>
            <c:bubble3D val="0"/>
            <c:spPr>
              <a:solidFill>
                <a:schemeClr val="accent4">
                  <a:lumMod val="75000"/>
                </a:schemeClr>
              </a:solidFill>
              <a:ln>
                <a:solidFill>
                  <a:schemeClr val="tx1"/>
                </a:solidFill>
              </a:ln>
            </c:spPr>
            <c:extLst>
              <c:ext xmlns:c16="http://schemas.microsoft.com/office/drawing/2014/chart" uri="{C3380CC4-5D6E-409C-BE32-E72D297353CC}">
                <c16:uniqueId val="{00000017-CD2A-4EA0-921E-48A2024DEC1A}"/>
              </c:ext>
            </c:extLst>
          </c:dPt>
          <c:dPt>
            <c:idx val="12"/>
            <c:invertIfNegative val="0"/>
            <c:bubble3D val="0"/>
            <c:spPr>
              <a:solidFill>
                <a:srgbClr val="461E64"/>
              </a:solidFill>
              <a:ln>
                <a:solidFill>
                  <a:schemeClr val="tx1"/>
                </a:solidFill>
              </a:ln>
            </c:spPr>
            <c:extLst>
              <c:ext xmlns:c16="http://schemas.microsoft.com/office/drawing/2014/chart" uri="{C3380CC4-5D6E-409C-BE32-E72D297353CC}">
                <c16:uniqueId val="{00000019-CD2A-4EA0-921E-48A2024DEC1A}"/>
              </c:ext>
            </c:extLst>
          </c:dPt>
          <c:dPt>
            <c:idx val="13"/>
            <c:invertIfNegative val="0"/>
            <c:bubble3D val="0"/>
            <c:spPr>
              <a:solidFill>
                <a:srgbClr val="8064A2"/>
              </a:solidFill>
              <a:ln>
                <a:solidFill>
                  <a:schemeClr val="tx1"/>
                </a:solidFill>
              </a:ln>
            </c:spPr>
            <c:extLst>
              <c:ext xmlns:c16="http://schemas.microsoft.com/office/drawing/2014/chart" uri="{C3380CC4-5D6E-409C-BE32-E72D297353CC}">
                <c16:uniqueId val="{0000001B-CD2A-4EA0-921E-48A2024DEC1A}"/>
              </c:ext>
            </c:extLst>
          </c:dPt>
          <c:dPt>
            <c:idx val="14"/>
            <c:invertIfNegative val="0"/>
            <c:bubble3D val="0"/>
            <c:spPr>
              <a:solidFill>
                <a:srgbClr val="ACA2C7"/>
              </a:solidFill>
              <a:ln>
                <a:solidFill>
                  <a:schemeClr val="tx1"/>
                </a:solidFill>
              </a:ln>
            </c:spPr>
            <c:extLst>
              <c:ext xmlns:c16="http://schemas.microsoft.com/office/drawing/2014/chart" uri="{C3380CC4-5D6E-409C-BE32-E72D297353CC}">
                <c16:uniqueId val="{0000001D-CD2A-4EA0-921E-48A2024DEC1A}"/>
              </c:ext>
            </c:extLst>
          </c:dPt>
          <c:dPt>
            <c:idx val="15"/>
            <c:invertIfNegative val="0"/>
            <c:bubble3D val="0"/>
            <c:spPr>
              <a:solidFill>
                <a:schemeClr val="accent4">
                  <a:lumMod val="40000"/>
                  <a:lumOff val="60000"/>
                </a:schemeClr>
              </a:solidFill>
              <a:ln>
                <a:solidFill>
                  <a:schemeClr val="tx1"/>
                </a:solidFill>
              </a:ln>
            </c:spPr>
            <c:extLst>
              <c:ext xmlns:c16="http://schemas.microsoft.com/office/drawing/2014/chart" uri="{C3380CC4-5D6E-409C-BE32-E72D297353CC}">
                <c16:uniqueId val="{0000001F-CD2A-4EA0-921E-48A2024DEC1A}"/>
              </c:ext>
            </c:extLst>
          </c:dPt>
          <c:dPt>
            <c:idx val="16"/>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3-CD2A-4EA0-921E-48A2024DEC1A}"/>
              </c:ext>
            </c:extLst>
          </c:dPt>
          <c:dPt>
            <c:idx val="17"/>
            <c:invertIfNegative val="0"/>
            <c:bubble3D val="0"/>
            <c:spPr>
              <a:solidFill>
                <a:srgbClr val="FAC090"/>
              </a:solidFill>
              <a:ln>
                <a:solidFill>
                  <a:schemeClr val="tx1"/>
                </a:solidFill>
              </a:ln>
            </c:spPr>
            <c:extLst>
              <c:ext xmlns:c16="http://schemas.microsoft.com/office/drawing/2014/chart" uri="{C3380CC4-5D6E-409C-BE32-E72D297353CC}">
                <c16:uniqueId val="{00000025-CD2A-4EA0-921E-48A2024DEC1A}"/>
              </c:ext>
            </c:extLst>
          </c:dPt>
          <c:dPt>
            <c:idx val="18"/>
            <c:invertIfNegative val="0"/>
            <c:bubble3D val="0"/>
            <c:spPr>
              <a:solidFill>
                <a:schemeClr val="accent6">
                  <a:lumMod val="40000"/>
                  <a:lumOff val="60000"/>
                </a:schemeClr>
              </a:solidFill>
              <a:ln>
                <a:solidFill>
                  <a:schemeClr val="tx1"/>
                </a:solidFill>
              </a:ln>
            </c:spPr>
            <c:extLst>
              <c:ext xmlns:c16="http://schemas.microsoft.com/office/drawing/2014/chart" uri="{C3380CC4-5D6E-409C-BE32-E72D297353CC}">
                <c16:uniqueId val="{00000027-CD2A-4EA0-921E-48A2024DEC1A}"/>
              </c:ext>
            </c:extLst>
          </c:dPt>
          <c:errBars>
            <c:errBarType val="both"/>
            <c:errValType val="cust"/>
            <c:noEndCap val="0"/>
            <c:plus>
              <c:numRef>
                <c:f>Sheet1!$E$2:$E$17</c:f>
                <c:numCache>
                  <c:formatCode>General</c:formatCode>
                  <c:ptCount val="16"/>
                  <c:pt idx="1">
                    <c:v>0.69999999999999574</c:v>
                  </c:pt>
                  <c:pt idx="2">
                    <c:v>0.79999999999999716</c:v>
                  </c:pt>
                  <c:pt idx="4">
                    <c:v>2.3000000000000043</c:v>
                  </c:pt>
                  <c:pt idx="5">
                    <c:v>1</c:v>
                  </c:pt>
                  <c:pt idx="6">
                    <c:v>1.7000000000000028</c:v>
                  </c:pt>
                  <c:pt idx="7">
                    <c:v>0</c:v>
                  </c:pt>
                  <c:pt idx="8">
                    <c:v>1.2999999999999972</c:v>
                  </c:pt>
                  <c:pt idx="9">
                    <c:v>1.8000000000000043</c:v>
                  </c:pt>
                  <c:pt idx="10">
                    <c:v>1.1999999999999993</c:v>
                  </c:pt>
                  <c:pt idx="11">
                    <c:v>0</c:v>
                  </c:pt>
                  <c:pt idx="12">
                    <c:v>1</c:v>
                  </c:pt>
                  <c:pt idx="13">
                    <c:v>1.5999999999999943</c:v>
                  </c:pt>
                  <c:pt idx="14">
                    <c:v>1.7999999999999972</c:v>
                  </c:pt>
                  <c:pt idx="15">
                    <c:v>0</c:v>
                  </c:pt>
                </c:numCache>
              </c:numRef>
            </c:plus>
            <c:minus>
              <c:numRef>
                <c:f>Sheet1!$D$2:$D$17</c:f>
                <c:numCache>
                  <c:formatCode>General</c:formatCode>
                  <c:ptCount val="16"/>
                  <c:pt idx="1">
                    <c:v>0.70000000000000284</c:v>
                  </c:pt>
                  <c:pt idx="2">
                    <c:v>0.70000000000000284</c:v>
                  </c:pt>
                  <c:pt idx="4">
                    <c:v>2.2999999999999972</c:v>
                  </c:pt>
                  <c:pt idx="5">
                    <c:v>0.90000000000000568</c:v>
                  </c:pt>
                  <c:pt idx="6">
                    <c:v>1.7999999999999972</c:v>
                  </c:pt>
                  <c:pt idx="7">
                    <c:v>0</c:v>
                  </c:pt>
                  <c:pt idx="8">
                    <c:v>1.3999999999999986</c:v>
                  </c:pt>
                  <c:pt idx="9">
                    <c:v>1.7999999999999972</c:v>
                  </c:pt>
                  <c:pt idx="10">
                    <c:v>1.1000000000000014</c:v>
                  </c:pt>
                  <c:pt idx="11">
                    <c:v>0</c:v>
                  </c:pt>
                  <c:pt idx="12">
                    <c:v>1</c:v>
                  </c:pt>
                  <c:pt idx="13">
                    <c:v>1.7000000000000028</c:v>
                  </c:pt>
                  <c:pt idx="14">
                    <c:v>1.8000000000000043</c:v>
                  </c:pt>
                  <c:pt idx="15">
                    <c:v>0</c:v>
                  </c:pt>
                </c:numCache>
              </c:numRef>
            </c:minus>
          </c:errBars>
          <c:cat>
            <c:strRef>
              <c:f>Sheet1!$A$2:$A$17</c:f>
              <c:strCache>
                <c:ptCount val="15"/>
                <c:pt idx="1">
                  <c:v>*2007 Total</c:v>
                </c:pt>
                <c:pt idx="2">
                  <c:v>2012 Total</c:v>
                </c:pt>
                <c:pt idx="4">
                  <c:v>      Black</c:v>
                </c:pt>
                <c:pt idx="5">
                  <c:v>      White</c:v>
                </c:pt>
                <c:pt idx="6">
                  <c:v>   Hispanic</c:v>
                </c:pt>
                <c:pt idx="8">
                  <c:v>≤100</c:v>
                </c:pt>
                <c:pt idx="9">
                  <c:v>101–200</c:v>
                </c:pt>
                <c:pt idx="10">
                  <c:v>200+</c:v>
                </c:pt>
                <c:pt idx="12">
                  <c:v>Private</c:v>
                </c:pt>
                <c:pt idx="13">
                  <c:v>Public</c:v>
                </c:pt>
                <c:pt idx="14">
                  <c:v>Uninsured</c:v>
                </c:pt>
              </c:strCache>
            </c:strRef>
          </c:cat>
          <c:val>
            <c:numRef>
              <c:f>Sheet1!$B$2:$B$17</c:f>
              <c:numCache>
                <c:formatCode>General</c:formatCode>
                <c:ptCount val="16"/>
                <c:pt idx="1">
                  <c:v>50.6</c:v>
                </c:pt>
                <c:pt idx="2">
                  <c:v>47.1</c:v>
                </c:pt>
                <c:pt idx="4">
                  <c:v>57.3</c:v>
                </c:pt>
                <c:pt idx="5">
                  <c:v>33.700000000000003</c:v>
                </c:pt>
                <c:pt idx="6">
                  <c:v>65.5</c:v>
                </c:pt>
                <c:pt idx="8">
                  <c:v>60</c:v>
                </c:pt>
                <c:pt idx="9">
                  <c:v>49.3</c:v>
                </c:pt>
                <c:pt idx="10">
                  <c:v>29</c:v>
                </c:pt>
                <c:pt idx="12">
                  <c:v>35.4</c:v>
                </c:pt>
                <c:pt idx="13">
                  <c:v>63.5</c:v>
                </c:pt>
                <c:pt idx="14">
                  <c:v>59.6</c:v>
                </c:pt>
              </c:numCache>
            </c:numRef>
          </c:val>
          <c:extLst>
            <c:ext xmlns:c16="http://schemas.microsoft.com/office/drawing/2014/chart" uri="{C3380CC4-5D6E-409C-BE32-E72D297353CC}">
              <c16:uniqueId val="{00000028-CD2A-4EA0-921E-48A2024DEC1A}"/>
            </c:ext>
          </c:extLst>
        </c:ser>
        <c:dLbls>
          <c:showLegendKey val="0"/>
          <c:showVal val="0"/>
          <c:showCatName val="0"/>
          <c:showSerName val="0"/>
          <c:showPercent val="0"/>
          <c:showBubbleSize val="0"/>
        </c:dLbls>
        <c:gapWidth val="0"/>
        <c:axId val="220421064"/>
        <c:axId val="220423416"/>
      </c:barChart>
      <c:barChart>
        <c:barDir val="bar"/>
        <c:grouping val="clustered"/>
        <c:varyColors val="0"/>
        <c:ser>
          <c:idx val="1"/>
          <c:order val="1"/>
          <c:tx>
            <c:strRef>
              <c:f>Sheet1!$F$1</c:f>
              <c:strCache>
                <c:ptCount val="1"/>
                <c:pt idx="0">
                  <c:v>Target</c:v>
                </c:pt>
              </c:strCache>
            </c:strRef>
          </c:tx>
          <c:spPr>
            <a:noFill/>
            <a:ln>
              <a:noFill/>
            </a:ln>
            <a:effectLst/>
          </c:spPr>
          <c:invertIfNegative val="0"/>
          <c:trendline>
            <c:spPr>
              <a:ln w="50800">
                <a:prstDash val="sysDash"/>
              </a:ln>
            </c:spPr>
            <c:trendlineType val="power"/>
            <c:dispRSqr val="0"/>
            <c:dispEq val="0"/>
          </c:trendline>
          <c:cat>
            <c:strRef>
              <c:f>Sheet1!$A$2:$A$17</c:f>
              <c:strCache>
                <c:ptCount val="15"/>
                <c:pt idx="1">
                  <c:v>*2007 Total</c:v>
                </c:pt>
                <c:pt idx="2">
                  <c:v>2012 Total</c:v>
                </c:pt>
                <c:pt idx="4">
                  <c:v>      Black</c:v>
                </c:pt>
                <c:pt idx="5">
                  <c:v>      White</c:v>
                </c:pt>
                <c:pt idx="6">
                  <c:v>   Hispanic</c:v>
                </c:pt>
                <c:pt idx="8">
                  <c:v>≤100</c:v>
                </c:pt>
                <c:pt idx="9">
                  <c:v>101–200</c:v>
                </c:pt>
                <c:pt idx="10">
                  <c:v>200+</c:v>
                </c:pt>
                <c:pt idx="12">
                  <c:v>Private</c:v>
                </c:pt>
                <c:pt idx="13">
                  <c:v>Public</c:v>
                </c:pt>
                <c:pt idx="14">
                  <c:v>Uninsured</c:v>
                </c:pt>
              </c:strCache>
            </c:strRef>
          </c:cat>
          <c:val>
            <c:numRef>
              <c:f>Sheet1!$F$2:$F$17</c:f>
              <c:numCache>
                <c:formatCode>General</c:formatCode>
                <c:ptCount val="16"/>
                <c:pt idx="0">
                  <c:v>55.6</c:v>
                </c:pt>
                <c:pt idx="15">
                  <c:v>55.6</c:v>
                </c:pt>
              </c:numCache>
            </c:numRef>
          </c:val>
          <c:extLst>
            <c:ext xmlns:c16="http://schemas.microsoft.com/office/drawing/2014/chart" uri="{C3380CC4-5D6E-409C-BE32-E72D297353CC}">
              <c16:uniqueId val="{00000029-CD2A-4EA0-921E-48A2024DEC1A}"/>
            </c:ext>
          </c:extLst>
        </c:ser>
        <c:dLbls>
          <c:showLegendKey val="0"/>
          <c:showVal val="0"/>
          <c:showCatName val="0"/>
          <c:showSerName val="0"/>
          <c:showPercent val="0"/>
          <c:showBubbleSize val="0"/>
        </c:dLbls>
        <c:gapWidth val="500"/>
        <c:overlap val="-100"/>
        <c:axId val="219284936"/>
        <c:axId val="220419496"/>
      </c:barChart>
      <c:catAx>
        <c:axId val="220421064"/>
        <c:scaling>
          <c:orientation val="maxMin"/>
        </c:scaling>
        <c:delete val="0"/>
        <c:axPos val="l"/>
        <c:numFmt formatCode="General" sourceLinked="1"/>
        <c:majorTickMark val="none"/>
        <c:minorTickMark val="none"/>
        <c:tickLblPos val="nextTo"/>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0423416"/>
        <c:crosses val="autoZero"/>
        <c:auto val="1"/>
        <c:lblAlgn val="ctr"/>
        <c:lblOffset val="9"/>
        <c:noMultiLvlLbl val="0"/>
      </c:catAx>
      <c:valAx>
        <c:axId val="220423416"/>
        <c:scaling>
          <c:orientation val="minMax"/>
          <c:max val="100"/>
          <c:min val="0"/>
        </c:scaling>
        <c:delete val="0"/>
        <c:axPos val="b"/>
        <c:majorGridlines>
          <c:spPr>
            <a:ln cmpd="sng">
              <a:solidFill>
                <a:schemeClr val="bg1">
                  <a:lumMod val="85000"/>
                </a:schemeClr>
              </a:solidFill>
              <a:prstDash val="dash"/>
            </a:ln>
          </c:spPr>
        </c:majorGridlines>
        <c:title>
          <c:tx>
            <c:rich>
              <a:bodyPr/>
              <a:lstStyle/>
              <a:p>
                <a:pPr>
                  <a:defRPr sz="1500">
                    <a:latin typeface="Verdana" panose="020B0604030504040204" pitchFamily="34" charset="0"/>
                    <a:ea typeface="Verdana" panose="020B0604030504040204" pitchFamily="34" charset="0"/>
                    <a:cs typeface="Verdana" panose="020B0604030504040204" pitchFamily="34" charset="0"/>
                  </a:defRPr>
                </a:pPr>
                <a:r>
                  <a:rPr lang="en-US" sz="1500" dirty="0" smtClean="0">
                    <a:effectLst/>
                    <a:latin typeface="Verdana" panose="020B0604030504040204" pitchFamily="34" charset="0"/>
                    <a:ea typeface="Verdana" panose="020B0604030504040204" pitchFamily="34" charset="0"/>
                    <a:cs typeface="Verdana" panose="020B0604030504040204" pitchFamily="34" charset="0"/>
                  </a:rPr>
                  <a:t>Percent</a:t>
                </a:r>
                <a:endParaRPr lang="en-US" sz="1500" dirty="0">
                  <a:effectLst/>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47425517065841222"/>
              <c:y val="0.93866342932412994"/>
            </c:manualLayout>
          </c:layout>
          <c:overlay val="0"/>
        </c:title>
        <c:numFmt formatCode="General" sourceLinked="1"/>
        <c:majorTickMark val="in"/>
        <c:minorTickMark val="none"/>
        <c:tickLblPos val="high"/>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0421064"/>
        <c:crosses val="max"/>
        <c:crossBetween val="between"/>
        <c:majorUnit val="10"/>
        <c:minorUnit val="5"/>
      </c:valAx>
      <c:valAx>
        <c:axId val="220419496"/>
        <c:scaling>
          <c:orientation val="minMax"/>
          <c:max val="300"/>
          <c:min val="0"/>
        </c:scaling>
        <c:delete val="1"/>
        <c:axPos val="t"/>
        <c:numFmt formatCode="General" sourceLinked="1"/>
        <c:majorTickMark val="out"/>
        <c:minorTickMark val="none"/>
        <c:tickLblPos val="nextTo"/>
        <c:crossAx val="219284936"/>
        <c:crosses val="max"/>
        <c:crossBetween val="between"/>
        <c:majorUnit val="50"/>
      </c:valAx>
      <c:catAx>
        <c:axId val="219284936"/>
        <c:scaling>
          <c:orientation val="minMax"/>
        </c:scaling>
        <c:delete val="1"/>
        <c:axPos val="l"/>
        <c:numFmt formatCode="General" sourceLinked="1"/>
        <c:majorTickMark val="out"/>
        <c:minorTickMark val="none"/>
        <c:tickLblPos val="nextTo"/>
        <c:crossAx val="220419496"/>
        <c:crosses val="autoZero"/>
        <c:auto val="1"/>
        <c:lblAlgn val="ctr"/>
        <c:lblOffset val="100"/>
        <c:noMultiLvlLbl val="0"/>
      </c:catAx>
      <c:spPr>
        <a:noFill/>
        <a:ln>
          <a:noFill/>
        </a:ln>
        <a:effectLst>
          <a:outerShdw blurRad="50800" dist="50800" dir="5400000" algn="ctr" rotWithShape="0">
            <a:schemeClr val="bg1"/>
          </a:outerShdw>
        </a:effectLst>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5936602815199"/>
          <c:y val="3.3383498433663499E-2"/>
          <c:w val="0.75107950922193101"/>
          <c:h val="0.81467389911138399"/>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chemeClr val="bg1">
                  <a:lumMod val="65000"/>
                </a:schemeClr>
              </a:solidFill>
              <a:ln>
                <a:solidFill>
                  <a:schemeClr val="tx1"/>
                </a:solidFill>
              </a:ln>
            </c:spPr>
            <c:extLst>
              <c:ext xmlns:c16="http://schemas.microsoft.com/office/drawing/2014/chart" uri="{C3380CC4-5D6E-409C-BE32-E72D297353CC}">
                <c16:uniqueId val="{00000001-CD2A-4EA0-921E-48A2024DEC1A}"/>
              </c:ext>
            </c:extLst>
          </c:dPt>
          <c:dPt>
            <c:idx val="1"/>
            <c:invertIfNegative val="0"/>
            <c:bubble3D val="0"/>
            <c:spPr>
              <a:solidFill>
                <a:srgbClr val="FB5192"/>
              </a:solidFill>
              <a:ln>
                <a:solidFill>
                  <a:schemeClr val="tx1"/>
                </a:solidFill>
              </a:ln>
            </c:spPr>
            <c:extLst>
              <c:ext xmlns:c16="http://schemas.microsoft.com/office/drawing/2014/chart" uri="{C3380CC4-5D6E-409C-BE32-E72D297353CC}">
                <c16:uniqueId val="{00000003-CD2A-4EA0-921E-48A2024DEC1A}"/>
              </c:ext>
            </c:extLst>
          </c:dPt>
          <c:dPt>
            <c:idx val="2"/>
            <c:invertIfNegative val="0"/>
            <c:bubble3D val="0"/>
            <c:spPr>
              <a:solidFill>
                <a:srgbClr val="FB5192"/>
              </a:solidFill>
              <a:ln>
                <a:solidFill>
                  <a:schemeClr val="tx1"/>
                </a:solidFill>
              </a:ln>
            </c:spPr>
            <c:extLst>
              <c:ext xmlns:c16="http://schemas.microsoft.com/office/drawing/2014/chart" uri="{C3380CC4-5D6E-409C-BE32-E72D297353CC}">
                <c16:uniqueId val="{00000005-CD2A-4EA0-921E-48A2024DEC1A}"/>
              </c:ext>
            </c:extLst>
          </c:dPt>
          <c:dPt>
            <c:idx val="3"/>
            <c:invertIfNegative val="0"/>
            <c:bubble3D val="0"/>
            <c:spPr>
              <a:solidFill>
                <a:srgbClr val="006837"/>
              </a:solidFill>
              <a:ln>
                <a:solidFill>
                  <a:schemeClr val="tx1"/>
                </a:solidFill>
              </a:ln>
            </c:spPr>
            <c:extLst>
              <c:ext xmlns:c16="http://schemas.microsoft.com/office/drawing/2014/chart" uri="{C3380CC4-5D6E-409C-BE32-E72D297353CC}">
                <c16:uniqueId val="{00000007-CD2A-4EA0-921E-48A2024DEC1A}"/>
              </c:ext>
            </c:extLst>
          </c:dPt>
          <c:dPt>
            <c:idx val="4"/>
            <c:invertIfNegative val="0"/>
            <c:bubble3D val="0"/>
            <c:spPr>
              <a:solidFill>
                <a:srgbClr val="31A354"/>
              </a:solidFill>
              <a:ln>
                <a:solidFill>
                  <a:schemeClr val="tx1"/>
                </a:solidFill>
              </a:ln>
            </c:spPr>
            <c:extLst>
              <c:ext xmlns:c16="http://schemas.microsoft.com/office/drawing/2014/chart" uri="{C3380CC4-5D6E-409C-BE32-E72D297353CC}">
                <c16:uniqueId val="{00000009-CD2A-4EA0-921E-48A2024DEC1A}"/>
              </c:ext>
            </c:extLst>
          </c:dPt>
          <c:dPt>
            <c:idx val="5"/>
            <c:invertIfNegative val="0"/>
            <c:bubble3D val="0"/>
            <c:spPr>
              <a:solidFill>
                <a:srgbClr val="C2E699"/>
              </a:solidFill>
              <a:ln>
                <a:solidFill>
                  <a:schemeClr val="tx1"/>
                </a:solidFill>
              </a:ln>
            </c:spPr>
            <c:extLst>
              <c:ext xmlns:c16="http://schemas.microsoft.com/office/drawing/2014/chart" uri="{C3380CC4-5D6E-409C-BE32-E72D297353CC}">
                <c16:uniqueId val="{0000000B-CD2A-4EA0-921E-48A2024DEC1A}"/>
              </c:ext>
            </c:extLst>
          </c:dPt>
          <c:dPt>
            <c:idx val="6"/>
            <c:invertIfNegative val="0"/>
            <c:bubble3D val="0"/>
            <c:spPr>
              <a:solidFill>
                <a:srgbClr val="78C679"/>
              </a:solidFill>
              <a:ln>
                <a:solidFill>
                  <a:schemeClr val="tx1"/>
                </a:solidFill>
              </a:ln>
            </c:spPr>
            <c:extLst>
              <c:ext xmlns:c16="http://schemas.microsoft.com/office/drawing/2014/chart" uri="{C3380CC4-5D6E-409C-BE32-E72D297353CC}">
                <c16:uniqueId val="{0000000D-CD2A-4EA0-921E-48A2024DEC1A}"/>
              </c:ext>
            </c:extLst>
          </c:dPt>
          <c:dPt>
            <c:idx val="7"/>
            <c:invertIfNegative val="0"/>
            <c:bubble3D val="0"/>
            <c:spPr>
              <a:solidFill>
                <a:srgbClr val="461E64"/>
              </a:solidFill>
              <a:ln>
                <a:solidFill>
                  <a:schemeClr val="tx1"/>
                </a:solidFill>
              </a:ln>
            </c:spPr>
            <c:extLst>
              <c:ext xmlns:c16="http://schemas.microsoft.com/office/drawing/2014/chart" uri="{C3380CC4-5D6E-409C-BE32-E72D297353CC}">
                <c16:uniqueId val="{0000000F-CD2A-4EA0-921E-48A2024DEC1A}"/>
              </c:ext>
            </c:extLst>
          </c:dPt>
          <c:dPt>
            <c:idx val="8"/>
            <c:invertIfNegative val="0"/>
            <c:bubble3D val="0"/>
            <c:spPr>
              <a:solidFill>
                <a:srgbClr val="8064A2"/>
              </a:solidFill>
              <a:ln>
                <a:solidFill>
                  <a:schemeClr val="tx1"/>
                </a:solidFill>
              </a:ln>
            </c:spPr>
            <c:extLst>
              <c:ext xmlns:c16="http://schemas.microsoft.com/office/drawing/2014/chart" uri="{C3380CC4-5D6E-409C-BE32-E72D297353CC}">
                <c16:uniqueId val="{00000011-CD2A-4EA0-921E-48A2024DEC1A}"/>
              </c:ext>
            </c:extLst>
          </c:dPt>
          <c:dPt>
            <c:idx val="9"/>
            <c:invertIfNegative val="0"/>
            <c:bubble3D val="0"/>
            <c:spPr>
              <a:solidFill>
                <a:srgbClr val="ACA2C7"/>
              </a:solidFill>
              <a:ln>
                <a:solidFill>
                  <a:schemeClr val="tx1"/>
                </a:solidFill>
              </a:ln>
            </c:spPr>
            <c:extLst>
              <c:ext xmlns:c16="http://schemas.microsoft.com/office/drawing/2014/chart" uri="{C3380CC4-5D6E-409C-BE32-E72D297353CC}">
                <c16:uniqueId val="{00000013-CD2A-4EA0-921E-48A2024DEC1A}"/>
              </c:ext>
            </c:extLst>
          </c:dPt>
          <c:dPt>
            <c:idx val="10"/>
            <c:invertIfNegative val="0"/>
            <c:bubble3D val="0"/>
            <c:spPr>
              <a:solidFill>
                <a:srgbClr val="ACA2C7"/>
              </a:solidFill>
              <a:ln>
                <a:solidFill>
                  <a:schemeClr val="tx1"/>
                </a:solidFill>
              </a:ln>
            </c:spPr>
            <c:extLst>
              <c:ext xmlns:c16="http://schemas.microsoft.com/office/drawing/2014/chart" uri="{C3380CC4-5D6E-409C-BE32-E72D297353CC}">
                <c16:uniqueId val="{00000015-CD2A-4EA0-921E-48A2024DEC1A}"/>
              </c:ext>
            </c:extLst>
          </c:dPt>
          <c:dPt>
            <c:idx val="11"/>
            <c:invertIfNegative val="0"/>
            <c:bubble3D val="0"/>
            <c:spPr>
              <a:solidFill>
                <a:srgbClr val="A64A00"/>
              </a:solidFill>
              <a:ln>
                <a:solidFill>
                  <a:schemeClr val="tx1"/>
                </a:solidFill>
              </a:ln>
            </c:spPr>
            <c:extLst>
              <c:ext xmlns:c16="http://schemas.microsoft.com/office/drawing/2014/chart" uri="{C3380CC4-5D6E-409C-BE32-E72D297353CC}">
                <c16:uniqueId val="{00000017-CD2A-4EA0-921E-48A2024DEC1A}"/>
              </c:ext>
            </c:extLst>
          </c:dPt>
          <c:dPt>
            <c:idx val="12"/>
            <c:invertIfNegative val="0"/>
            <c:bubble3D val="0"/>
            <c:spPr>
              <a:solidFill>
                <a:srgbClr val="D05E00"/>
              </a:solidFill>
              <a:ln>
                <a:solidFill>
                  <a:schemeClr val="tx1"/>
                </a:solidFill>
              </a:ln>
            </c:spPr>
            <c:extLst>
              <c:ext xmlns:c16="http://schemas.microsoft.com/office/drawing/2014/chart" uri="{C3380CC4-5D6E-409C-BE32-E72D297353CC}">
                <c16:uniqueId val="{00000019-CD2A-4EA0-921E-48A2024DEC1A}"/>
              </c:ext>
            </c:extLst>
          </c:dPt>
          <c:dPt>
            <c:idx val="13"/>
            <c:invertIfNegative val="0"/>
            <c:bubble3D val="0"/>
            <c:spPr>
              <a:solidFill>
                <a:srgbClr val="FF9F52"/>
              </a:solidFill>
              <a:ln>
                <a:solidFill>
                  <a:schemeClr val="tx1"/>
                </a:solidFill>
              </a:ln>
            </c:spPr>
            <c:extLst>
              <c:ext xmlns:c16="http://schemas.microsoft.com/office/drawing/2014/chart" uri="{C3380CC4-5D6E-409C-BE32-E72D297353CC}">
                <c16:uniqueId val="{0000001B-CD2A-4EA0-921E-48A2024DEC1A}"/>
              </c:ext>
            </c:extLst>
          </c:dPt>
          <c:dPt>
            <c:idx val="14"/>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1D-CD2A-4EA0-921E-48A2024DEC1A}"/>
              </c:ext>
            </c:extLst>
          </c:dPt>
          <c:dPt>
            <c:idx val="15"/>
            <c:invertIfNegative val="0"/>
            <c:bubble3D val="0"/>
            <c:spPr>
              <a:solidFill>
                <a:schemeClr val="accent4">
                  <a:lumMod val="40000"/>
                  <a:lumOff val="60000"/>
                </a:schemeClr>
              </a:solidFill>
              <a:ln>
                <a:solidFill>
                  <a:schemeClr val="tx1"/>
                </a:solidFill>
              </a:ln>
            </c:spPr>
            <c:extLst>
              <c:ext xmlns:c16="http://schemas.microsoft.com/office/drawing/2014/chart" uri="{C3380CC4-5D6E-409C-BE32-E72D297353CC}">
                <c16:uniqueId val="{0000001F-CD2A-4EA0-921E-48A2024DEC1A}"/>
              </c:ext>
            </c:extLst>
          </c:dPt>
          <c:dPt>
            <c:idx val="16"/>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1-CD2A-4EA0-921E-48A2024DEC1A}"/>
              </c:ext>
            </c:extLst>
          </c:dPt>
          <c:dPt>
            <c:idx val="17"/>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3-CD2A-4EA0-921E-48A2024DEC1A}"/>
              </c:ext>
            </c:extLst>
          </c:dPt>
          <c:dPt>
            <c:idx val="18"/>
            <c:invertIfNegative val="0"/>
            <c:bubble3D val="0"/>
            <c:spPr>
              <a:solidFill>
                <a:srgbClr val="FAC090"/>
              </a:solidFill>
              <a:ln>
                <a:solidFill>
                  <a:schemeClr val="tx1"/>
                </a:solidFill>
              </a:ln>
            </c:spPr>
            <c:extLst>
              <c:ext xmlns:c16="http://schemas.microsoft.com/office/drawing/2014/chart" uri="{C3380CC4-5D6E-409C-BE32-E72D297353CC}">
                <c16:uniqueId val="{00000025-CD2A-4EA0-921E-48A2024DEC1A}"/>
              </c:ext>
            </c:extLst>
          </c:dPt>
          <c:dPt>
            <c:idx val="19"/>
            <c:invertIfNegative val="0"/>
            <c:bubble3D val="0"/>
            <c:spPr>
              <a:solidFill>
                <a:schemeClr val="accent6">
                  <a:lumMod val="40000"/>
                  <a:lumOff val="60000"/>
                </a:schemeClr>
              </a:solidFill>
              <a:ln>
                <a:solidFill>
                  <a:schemeClr val="tx1"/>
                </a:solidFill>
              </a:ln>
            </c:spPr>
            <c:extLst>
              <c:ext xmlns:c16="http://schemas.microsoft.com/office/drawing/2014/chart" uri="{C3380CC4-5D6E-409C-BE32-E72D297353CC}">
                <c16:uniqueId val="{00000027-CD2A-4EA0-921E-48A2024DEC1A}"/>
              </c:ext>
            </c:extLst>
          </c:dPt>
          <c:errBars>
            <c:errBarType val="both"/>
            <c:errValType val="cust"/>
            <c:noEndCap val="0"/>
            <c:plus>
              <c:numRef>
                <c:f>Sheet1!$E$2:$E$17</c:f>
                <c:numCache>
                  <c:formatCode>General</c:formatCode>
                  <c:ptCount val="16"/>
                  <c:pt idx="1">
                    <c:v>0.79999999999999716</c:v>
                  </c:pt>
                  <c:pt idx="3">
                    <c:v>1.4000000000000057</c:v>
                  </c:pt>
                  <c:pt idx="4">
                    <c:v>1.8000000000000043</c:v>
                  </c:pt>
                  <c:pt idx="5">
                    <c:v>1.3000000000000043</c:v>
                  </c:pt>
                  <c:pt idx="7">
                    <c:v>1.1000000000000014</c:v>
                  </c:pt>
                  <c:pt idx="8">
                    <c:v>1.5</c:v>
                  </c:pt>
                  <c:pt idx="9">
                    <c:v>2.1000000000000014</c:v>
                  </c:pt>
                  <c:pt idx="10">
                    <c:v>0</c:v>
                  </c:pt>
                  <c:pt idx="11">
                    <c:v>5.6000000000000014</c:v>
                  </c:pt>
                  <c:pt idx="12">
                    <c:v>1.5999999999999943</c:v>
                  </c:pt>
                  <c:pt idx="13">
                    <c:v>1</c:v>
                  </c:pt>
                  <c:pt idx="14">
                    <c:v>4.6999999999999957</c:v>
                  </c:pt>
                </c:numCache>
              </c:numRef>
            </c:plus>
            <c:minus>
              <c:numRef>
                <c:f>Sheet1!$D$2:$D$17</c:f>
                <c:numCache>
                  <c:formatCode>General</c:formatCode>
                  <c:ptCount val="16"/>
                  <c:pt idx="1">
                    <c:v>0.80000000000000426</c:v>
                  </c:pt>
                  <c:pt idx="3">
                    <c:v>1.3999999999999986</c:v>
                  </c:pt>
                  <c:pt idx="4">
                    <c:v>1.7999999999999972</c:v>
                  </c:pt>
                  <c:pt idx="5">
                    <c:v>1.1999999999999957</c:v>
                  </c:pt>
                  <c:pt idx="7">
                    <c:v>1.0999999999999943</c:v>
                  </c:pt>
                  <c:pt idx="8">
                    <c:v>1.5</c:v>
                  </c:pt>
                  <c:pt idx="9">
                    <c:v>2</c:v>
                  </c:pt>
                  <c:pt idx="10">
                    <c:v>0</c:v>
                  </c:pt>
                  <c:pt idx="11">
                    <c:v>5.8999999999999986</c:v>
                  </c:pt>
                  <c:pt idx="12">
                    <c:v>1.6000000000000014</c:v>
                  </c:pt>
                  <c:pt idx="13">
                    <c:v>1</c:v>
                  </c:pt>
                  <c:pt idx="14">
                    <c:v>4.7000000000000028</c:v>
                  </c:pt>
                </c:numCache>
              </c:numRef>
            </c:minus>
          </c:errBars>
          <c:cat>
            <c:strRef>
              <c:f>Sheet1!$A$2:$A$17</c:f>
              <c:strCache>
                <c:ptCount val="15"/>
                <c:pt idx="1">
                  <c:v>Total</c:v>
                </c:pt>
                <c:pt idx="3">
                  <c:v>≤100</c:v>
                </c:pt>
                <c:pt idx="4">
                  <c:v>101–200</c:v>
                </c:pt>
                <c:pt idx="5">
                  <c:v>200+</c:v>
                </c:pt>
                <c:pt idx="7">
                  <c:v>Private</c:v>
                </c:pt>
                <c:pt idx="8">
                  <c:v>Public</c:v>
                </c:pt>
                <c:pt idx="9">
                  <c:v>Uninsured</c:v>
                </c:pt>
                <c:pt idx="11">
                  <c:v>&lt;18</c:v>
                </c:pt>
                <c:pt idx="12">
                  <c:v>18–24</c:v>
                </c:pt>
                <c:pt idx="13">
                  <c:v>25-39</c:v>
                </c:pt>
                <c:pt idx="14">
                  <c:v>40+</c:v>
                </c:pt>
              </c:strCache>
            </c:strRef>
          </c:cat>
          <c:val>
            <c:numRef>
              <c:f>Sheet1!$B$2:$B$17</c:f>
              <c:numCache>
                <c:formatCode>General</c:formatCode>
                <c:ptCount val="16"/>
                <c:pt idx="1">
                  <c:v>53.2</c:v>
                </c:pt>
                <c:pt idx="3">
                  <c:v>58.3</c:v>
                </c:pt>
                <c:pt idx="4">
                  <c:v>54.4</c:v>
                </c:pt>
                <c:pt idx="5">
                  <c:v>47.9</c:v>
                </c:pt>
                <c:pt idx="7">
                  <c:v>50.3</c:v>
                </c:pt>
                <c:pt idx="8">
                  <c:v>59.2</c:v>
                </c:pt>
                <c:pt idx="9">
                  <c:v>51.9</c:v>
                </c:pt>
                <c:pt idx="11">
                  <c:v>62.6</c:v>
                </c:pt>
                <c:pt idx="12">
                  <c:v>59.2</c:v>
                </c:pt>
                <c:pt idx="13">
                  <c:v>51.2</c:v>
                </c:pt>
                <c:pt idx="14">
                  <c:v>42.1</c:v>
                </c:pt>
              </c:numCache>
            </c:numRef>
          </c:val>
          <c:extLst>
            <c:ext xmlns:c16="http://schemas.microsoft.com/office/drawing/2014/chart" uri="{C3380CC4-5D6E-409C-BE32-E72D297353CC}">
              <c16:uniqueId val="{00000028-CD2A-4EA0-921E-48A2024DEC1A}"/>
            </c:ext>
          </c:extLst>
        </c:ser>
        <c:dLbls>
          <c:showLegendKey val="0"/>
          <c:showVal val="0"/>
          <c:showCatName val="0"/>
          <c:showSerName val="0"/>
          <c:showPercent val="0"/>
          <c:showBubbleSize val="0"/>
        </c:dLbls>
        <c:gapWidth val="0"/>
        <c:axId val="220421064"/>
        <c:axId val="220423416"/>
      </c:barChart>
      <c:barChart>
        <c:barDir val="bar"/>
        <c:grouping val="clustered"/>
        <c:varyColors val="0"/>
        <c:ser>
          <c:idx val="1"/>
          <c:order val="1"/>
          <c:tx>
            <c:strRef>
              <c:f>Sheet1!$F$1</c:f>
              <c:strCache>
                <c:ptCount val="1"/>
                <c:pt idx="0">
                  <c:v>Target</c:v>
                </c:pt>
              </c:strCache>
            </c:strRef>
          </c:tx>
          <c:spPr>
            <a:noFill/>
            <a:ln>
              <a:noFill/>
            </a:ln>
            <a:effectLst/>
          </c:spPr>
          <c:invertIfNegative val="0"/>
          <c:trendline>
            <c:spPr>
              <a:ln w="50800">
                <a:prstDash val="sysDash"/>
              </a:ln>
            </c:spPr>
            <c:trendlineType val="power"/>
            <c:dispRSqr val="0"/>
            <c:dispEq val="0"/>
          </c:trendline>
          <c:cat>
            <c:strRef>
              <c:f>Sheet1!$A$2:$A$17</c:f>
              <c:strCache>
                <c:ptCount val="15"/>
                <c:pt idx="1">
                  <c:v>Total</c:v>
                </c:pt>
                <c:pt idx="3">
                  <c:v>≤100</c:v>
                </c:pt>
                <c:pt idx="4">
                  <c:v>101–200</c:v>
                </c:pt>
                <c:pt idx="5">
                  <c:v>200+</c:v>
                </c:pt>
                <c:pt idx="7">
                  <c:v>Private</c:v>
                </c:pt>
                <c:pt idx="8">
                  <c:v>Public</c:v>
                </c:pt>
                <c:pt idx="9">
                  <c:v>Uninsured</c:v>
                </c:pt>
                <c:pt idx="11">
                  <c:v>&lt;18</c:v>
                </c:pt>
                <c:pt idx="12">
                  <c:v>18–24</c:v>
                </c:pt>
                <c:pt idx="13">
                  <c:v>25-39</c:v>
                </c:pt>
                <c:pt idx="14">
                  <c:v>40+</c:v>
                </c:pt>
              </c:strCache>
            </c:strRef>
          </c:cat>
          <c:val>
            <c:numRef>
              <c:f>Sheet1!$F$3:$F$17</c:f>
              <c:numCache>
                <c:formatCode>General</c:formatCode>
                <c:ptCount val="15"/>
                <c:pt idx="0">
                  <c:v>58.5</c:v>
                </c:pt>
                <c:pt idx="11">
                  <c:v>58.5</c:v>
                </c:pt>
                <c:pt idx="13">
                  <c:v>58.5</c:v>
                </c:pt>
              </c:numCache>
            </c:numRef>
          </c:val>
          <c:extLst>
            <c:ext xmlns:c16="http://schemas.microsoft.com/office/drawing/2014/chart" uri="{C3380CC4-5D6E-409C-BE32-E72D297353CC}">
              <c16:uniqueId val="{00000029-CD2A-4EA0-921E-48A2024DEC1A}"/>
            </c:ext>
          </c:extLst>
        </c:ser>
        <c:dLbls>
          <c:showLegendKey val="0"/>
          <c:showVal val="0"/>
          <c:showCatName val="0"/>
          <c:showSerName val="0"/>
          <c:showPercent val="0"/>
          <c:showBubbleSize val="0"/>
        </c:dLbls>
        <c:gapWidth val="500"/>
        <c:overlap val="-100"/>
        <c:axId val="219284936"/>
        <c:axId val="220419496"/>
      </c:barChart>
      <c:catAx>
        <c:axId val="220421064"/>
        <c:scaling>
          <c:orientation val="maxMin"/>
        </c:scaling>
        <c:delete val="0"/>
        <c:axPos val="l"/>
        <c:numFmt formatCode="General" sourceLinked="1"/>
        <c:majorTickMark val="none"/>
        <c:minorTickMark val="none"/>
        <c:tickLblPos val="nextTo"/>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0423416"/>
        <c:crosses val="autoZero"/>
        <c:auto val="1"/>
        <c:lblAlgn val="ctr"/>
        <c:lblOffset val="9"/>
        <c:noMultiLvlLbl val="0"/>
      </c:catAx>
      <c:valAx>
        <c:axId val="220423416"/>
        <c:scaling>
          <c:orientation val="minMax"/>
          <c:max val="100"/>
          <c:min val="0"/>
        </c:scaling>
        <c:delete val="0"/>
        <c:axPos val="b"/>
        <c:majorGridlines>
          <c:spPr>
            <a:ln cmpd="sng">
              <a:solidFill>
                <a:schemeClr val="bg1">
                  <a:lumMod val="85000"/>
                </a:schemeClr>
              </a:solidFill>
              <a:prstDash val="dash"/>
            </a:ln>
          </c:spPr>
        </c:majorGridlines>
        <c:title>
          <c:tx>
            <c:rich>
              <a:bodyPr/>
              <a:lstStyle/>
              <a:p>
                <a:pPr>
                  <a:defRPr sz="1500">
                    <a:latin typeface="Verdana" panose="020B0604030504040204" pitchFamily="34" charset="0"/>
                    <a:ea typeface="Verdana" panose="020B0604030504040204" pitchFamily="34" charset="0"/>
                    <a:cs typeface="Verdana" panose="020B0604030504040204" pitchFamily="34" charset="0"/>
                  </a:defRPr>
                </a:pPr>
                <a:r>
                  <a:rPr lang="en-US" sz="1500" dirty="0" smtClean="0">
                    <a:effectLst/>
                    <a:latin typeface="Verdana" panose="020B0604030504040204" pitchFamily="34" charset="0"/>
                    <a:ea typeface="Verdana" panose="020B0604030504040204" pitchFamily="34" charset="0"/>
                    <a:cs typeface="Verdana" panose="020B0604030504040204" pitchFamily="34" charset="0"/>
                  </a:rPr>
                  <a:t>Percent</a:t>
                </a:r>
                <a:endParaRPr lang="en-US" sz="1500" dirty="0">
                  <a:effectLst/>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47425517065841222"/>
              <c:y val="0.93866342932412994"/>
            </c:manualLayout>
          </c:layout>
          <c:overlay val="0"/>
        </c:title>
        <c:numFmt formatCode="General" sourceLinked="1"/>
        <c:majorTickMark val="in"/>
        <c:minorTickMark val="none"/>
        <c:tickLblPos val="high"/>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0421064"/>
        <c:crosses val="max"/>
        <c:crossBetween val="between"/>
        <c:majorUnit val="10"/>
        <c:minorUnit val="5"/>
      </c:valAx>
      <c:valAx>
        <c:axId val="220419496"/>
        <c:scaling>
          <c:orientation val="minMax"/>
          <c:max val="300"/>
          <c:min val="0"/>
        </c:scaling>
        <c:delete val="1"/>
        <c:axPos val="t"/>
        <c:numFmt formatCode="General" sourceLinked="1"/>
        <c:majorTickMark val="out"/>
        <c:minorTickMark val="none"/>
        <c:tickLblPos val="nextTo"/>
        <c:crossAx val="219284936"/>
        <c:crosses val="max"/>
        <c:crossBetween val="between"/>
        <c:majorUnit val="50"/>
      </c:valAx>
      <c:catAx>
        <c:axId val="219284936"/>
        <c:scaling>
          <c:orientation val="minMax"/>
        </c:scaling>
        <c:delete val="1"/>
        <c:axPos val="l"/>
        <c:numFmt formatCode="General" sourceLinked="1"/>
        <c:majorTickMark val="out"/>
        <c:minorTickMark val="none"/>
        <c:tickLblPos val="nextTo"/>
        <c:crossAx val="220419496"/>
        <c:crosses val="autoZero"/>
        <c:auto val="1"/>
        <c:lblAlgn val="ctr"/>
        <c:lblOffset val="100"/>
        <c:noMultiLvlLbl val="0"/>
      </c:catAx>
      <c:spPr>
        <a:noFill/>
        <a:ln>
          <a:noFill/>
        </a:ln>
        <a:effectLst>
          <a:outerShdw blurRad="50800" dist="50800" dir="5400000" algn="ctr" rotWithShape="0">
            <a:schemeClr val="bg1"/>
          </a:outerShdw>
        </a:effectLst>
      </c:spPr>
    </c:plotArea>
    <c:plotVisOnly val="0"/>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Infant Mortality</a:t>
            </a:r>
            <a:r>
              <a:rPr lang="en-US" baseline="0" dirty="0"/>
              <a:t> 2012-2016</a:t>
            </a:r>
            <a:endParaRPr lang="en-US" dirty="0"/>
          </a:p>
        </c:rich>
      </c:tx>
      <c:overlay val="0"/>
      <c:spPr>
        <a:noFill/>
        <a:ln>
          <a:noFill/>
        </a:ln>
        <a:effectLst/>
      </c:spPr>
    </c:title>
    <c:autoTitleDeleted val="0"/>
    <c:plotArea>
      <c:layout>
        <c:manualLayout>
          <c:layoutTarget val="inner"/>
          <c:xMode val="edge"/>
          <c:yMode val="edge"/>
          <c:x val="0.12488908896653991"/>
          <c:y val="0.17171296296296296"/>
          <c:w val="0.83811930587760997"/>
          <c:h val="0.61903579760863237"/>
        </c:manualLayout>
      </c:layout>
      <c:lineChart>
        <c:grouping val="standard"/>
        <c:varyColors val="0"/>
        <c:ser>
          <c:idx val="0"/>
          <c:order val="0"/>
          <c:tx>
            <c:strRef>
              <c:f>Sheet1!$D$5</c:f>
              <c:strCache>
                <c:ptCount val="1"/>
                <c:pt idx="0">
                  <c:v>Duval County/Jacksonville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1879927867556329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86-4A85-B4DA-2ABE467CE948}"/>
                </c:ext>
              </c:extLst>
            </c:dLbl>
            <c:dLbl>
              <c:idx val="1"/>
              <c:layout>
                <c:manualLayout>
                  <c:x val="-4.4233801764650055E-2"/>
                  <c:y val="-3.7037037037037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86-4A85-B4DA-2ABE467CE948}"/>
                </c:ext>
              </c:extLst>
            </c:dLbl>
            <c:dLbl>
              <c:idx val="2"/>
              <c:layout>
                <c:manualLayout>
                  <c:x val="-3.3175351323487541E-2"/>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86-4A85-B4DA-2ABE467CE948}"/>
                </c:ext>
              </c:extLst>
            </c:dLbl>
            <c:dLbl>
              <c:idx val="3"/>
              <c:layout>
                <c:manualLayout>
                  <c:x val="-3.8704576544068899E-2"/>
                  <c:y val="-5.0925925925925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86-4A85-B4DA-2ABE467CE948}"/>
                </c:ext>
              </c:extLst>
            </c:dLbl>
            <c:dLbl>
              <c:idx val="4"/>
              <c:layout>
                <c:manualLayout>
                  <c:x val="-2.764612610290831E-3"/>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86-4A85-B4DA-2ABE467CE9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Sheet1!$C$6:$C$10</c:f>
              <c:numCache>
                <c:formatCode>General</c:formatCode>
                <c:ptCount val="5"/>
                <c:pt idx="0">
                  <c:v>2012</c:v>
                </c:pt>
                <c:pt idx="1">
                  <c:v>2013</c:v>
                </c:pt>
                <c:pt idx="2">
                  <c:v>2014</c:v>
                </c:pt>
                <c:pt idx="3">
                  <c:v>2015</c:v>
                </c:pt>
                <c:pt idx="4">
                  <c:v>2016</c:v>
                </c:pt>
              </c:numCache>
            </c:numRef>
          </c:cat>
          <c:val>
            <c:numRef>
              <c:f>Sheet1!$D$6:$D$10</c:f>
              <c:numCache>
                <c:formatCode>General</c:formatCode>
                <c:ptCount val="5"/>
                <c:pt idx="0">
                  <c:v>8.3000000000000007</c:v>
                </c:pt>
                <c:pt idx="1">
                  <c:v>8.8000000000000007</c:v>
                </c:pt>
                <c:pt idx="2">
                  <c:v>8.8000000000000007</c:v>
                </c:pt>
                <c:pt idx="3">
                  <c:v>7.9</c:v>
                </c:pt>
                <c:pt idx="4">
                  <c:v>8.4</c:v>
                </c:pt>
              </c:numCache>
            </c:numRef>
          </c:val>
          <c:smooth val="0"/>
          <c:extLst>
            <c:ext xmlns:c16="http://schemas.microsoft.com/office/drawing/2014/chart" uri="{C3380CC4-5D6E-409C-BE32-E72D297353CC}">
              <c16:uniqueId val="{00000005-BD86-4A85-B4DA-2ABE467CE948}"/>
            </c:ext>
          </c:extLst>
        </c:ser>
        <c:ser>
          <c:idx val="1"/>
          <c:order val="1"/>
          <c:tx>
            <c:strRef>
              <c:f>Sheet1!$E$5</c:f>
              <c:strCache>
                <c:ptCount val="1"/>
                <c:pt idx="0">
                  <c:v>NE Florida (Region)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3586090036684445E-2"/>
                  <c:y val="-9.2592592592593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86-4A85-B4DA-2ABE467CE948}"/>
                </c:ext>
              </c:extLst>
            </c:dLbl>
            <c:dLbl>
              <c:idx val="1"/>
              <c:layout>
                <c:manualLayout>
                  <c:x val="-2.7646126102906284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86-4A85-B4DA-2ABE467CE948}"/>
                </c:ext>
              </c:extLst>
            </c:dLbl>
            <c:dLbl>
              <c:idx val="2"/>
              <c:layout>
                <c:manualLayout>
                  <c:x val="-2.4881513492615654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86-4A85-B4DA-2ABE467CE948}"/>
                </c:ext>
              </c:extLst>
            </c:dLbl>
            <c:dLbl>
              <c:idx val="3"/>
              <c:layout>
                <c:manualLayout>
                  <c:x val="-3.5939963933778164E-2"/>
                  <c:y val="-2.3148148148148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86-4A85-B4DA-2ABE467CE9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Sheet1!$C$6:$C$10</c:f>
              <c:numCache>
                <c:formatCode>General</c:formatCode>
                <c:ptCount val="5"/>
                <c:pt idx="0">
                  <c:v>2012</c:v>
                </c:pt>
                <c:pt idx="1">
                  <c:v>2013</c:v>
                </c:pt>
                <c:pt idx="2">
                  <c:v>2014</c:v>
                </c:pt>
                <c:pt idx="3">
                  <c:v>2015</c:v>
                </c:pt>
                <c:pt idx="4">
                  <c:v>2016</c:v>
                </c:pt>
              </c:numCache>
            </c:numRef>
          </c:cat>
          <c:val>
            <c:numRef>
              <c:f>Sheet1!$E$6:$E$10</c:f>
              <c:numCache>
                <c:formatCode>General</c:formatCode>
                <c:ptCount val="5"/>
                <c:pt idx="0">
                  <c:v>7.2</c:v>
                </c:pt>
                <c:pt idx="1">
                  <c:v>8</c:v>
                </c:pt>
                <c:pt idx="2">
                  <c:v>8</c:v>
                </c:pt>
                <c:pt idx="3">
                  <c:v>7.1</c:v>
                </c:pt>
                <c:pt idx="4">
                  <c:v>7.9</c:v>
                </c:pt>
              </c:numCache>
            </c:numRef>
          </c:val>
          <c:smooth val="0"/>
          <c:extLst>
            <c:ext xmlns:c16="http://schemas.microsoft.com/office/drawing/2014/chart" uri="{C3380CC4-5D6E-409C-BE32-E72D297353CC}">
              <c16:uniqueId val="{0000000A-BD86-4A85-B4DA-2ABE467CE948}"/>
            </c:ext>
          </c:extLst>
        </c:ser>
        <c:ser>
          <c:idx val="2"/>
          <c:order val="2"/>
          <c:tx>
            <c:strRef>
              <c:f>Sheet1!$F$5</c:f>
              <c:strCache>
                <c:ptCount val="1"/>
                <c:pt idx="0">
                  <c:v>FL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5.8056864816103192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86-4A85-B4DA-2ABE467CE948}"/>
                </c:ext>
              </c:extLst>
            </c:dLbl>
            <c:dLbl>
              <c:idx val="1"/>
              <c:layout>
                <c:manualLayout>
                  <c:x val="-3.8704576544068794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D86-4A85-B4DA-2ABE467CE948}"/>
                </c:ext>
              </c:extLst>
            </c:dLbl>
            <c:dLbl>
              <c:idx val="2"/>
              <c:layout>
                <c:manualLayout>
                  <c:x val="-2.4881513492615654E-2"/>
                  <c:y val="-3.7037037037036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D86-4A85-B4DA-2ABE467CE948}"/>
                </c:ext>
              </c:extLst>
            </c:dLbl>
            <c:dLbl>
              <c:idx val="3"/>
              <c:layout>
                <c:manualLayout>
                  <c:x val="-3.8704576544068899E-2"/>
                  <c:y val="-2.7777777777777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D86-4A85-B4DA-2ABE467CE948}"/>
                </c:ext>
              </c:extLst>
            </c:dLbl>
            <c:dLbl>
              <c:idx val="4"/>
              <c:layout>
                <c:manualLayout>
                  <c:x val="-1.0136795803268844E-16"/>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D86-4A85-B4DA-2ABE467CE9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Sheet1!$C$6:$C$10</c:f>
              <c:numCache>
                <c:formatCode>General</c:formatCode>
                <c:ptCount val="5"/>
                <c:pt idx="0">
                  <c:v>2012</c:v>
                </c:pt>
                <c:pt idx="1">
                  <c:v>2013</c:v>
                </c:pt>
                <c:pt idx="2">
                  <c:v>2014</c:v>
                </c:pt>
                <c:pt idx="3">
                  <c:v>2015</c:v>
                </c:pt>
                <c:pt idx="4">
                  <c:v>2016</c:v>
                </c:pt>
              </c:numCache>
            </c:numRef>
          </c:cat>
          <c:val>
            <c:numRef>
              <c:f>Sheet1!$F$6:$F$10</c:f>
              <c:numCache>
                <c:formatCode>General</c:formatCode>
                <c:ptCount val="5"/>
                <c:pt idx="0">
                  <c:v>6</c:v>
                </c:pt>
                <c:pt idx="1">
                  <c:v>6.1</c:v>
                </c:pt>
                <c:pt idx="2">
                  <c:v>6</c:v>
                </c:pt>
                <c:pt idx="3">
                  <c:v>6.2</c:v>
                </c:pt>
                <c:pt idx="4">
                  <c:v>6.1</c:v>
                </c:pt>
              </c:numCache>
            </c:numRef>
          </c:val>
          <c:smooth val="0"/>
          <c:extLst>
            <c:ext xmlns:c16="http://schemas.microsoft.com/office/drawing/2014/chart" uri="{C3380CC4-5D6E-409C-BE32-E72D297353CC}">
              <c16:uniqueId val="{00000010-BD86-4A85-B4DA-2ABE467CE948}"/>
            </c:ext>
          </c:extLst>
        </c:ser>
        <c:ser>
          <c:idx val="3"/>
          <c:order val="3"/>
          <c:tx>
            <c:strRef>
              <c:f>Sheet1!$G$5</c:f>
              <c:strCache>
                <c:ptCount val="1"/>
                <c:pt idx="0">
                  <c:v>US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6.9115315257265705E-2"/>
                  <c:y val="1.8518518518518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D86-4A85-B4DA-2ABE467CE948}"/>
                </c:ext>
              </c:extLst>
            </c:dLbl>
            <c:dLbl>
              <c:idx val="1"/>
              <c:layout>
                <c:manualLayout>
                  <c:x val="-4.1469189154359425E-2"/>
                  <c:y val="1.8518518518518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D86-4A85-B4DA-2ABE467CE948}"/>
                </c:ext>
              </c:extLst>
            </c:dLbl>
            <c:dLbl>
              <c:idx val="2"/>
              <c:layout>
                <c:manualLayout>
                  <c:x val="-3.3175351323487541E-2"/>
                  <c:y val="3.2407407407407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D86-4A85-B4DA-2ABE467CE948}"/>
                </c:ext>
              </c:extLst>
            </c:dLbl>
            <c:dLbl>
              <c:idx val="3"/>
              <c:layout>
                <c:manualLayout>
                  <c:x val="-4.1469189154359529E-2"/>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D86-4A85-B4DA-2ABE467CE9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Sheet1!$C$6:$C$10</c:f>
              <c:numCache>
                <c:formatCode>General</c:formatCode>
                <c:ptCount val="5"/>
                <c:pt idx="0">
                  <c:v>2012</c:v>
                </c:pt>
                <c:pt idx="1">
                  <c:v>2013</c:v>
                </c:pt>
                <c:pt idx="2">
                  <c:v>2014</c:v>
                </c:pt>
                <c:pt idx="3">
                  <c:v>2015</c:v>
                </c:pt>
                <c:pt idx="4">
                  <c:v>2016</c:v>
                </c:pt>
              </c:numCache>
            </c:numRef>
          </c:cat>
          <c:val>
            <c:numRef>
              <c:f>Sheet1!$G$6:$G$10</c:f>
              <c:numCache>
                <c:formatCode>General</c:formatCode>
                <c:ptCount val="5"/>
                <c:pt idx="0">
                  <c:v>5.9</c:v>
                </c:pt>
                <c:pt idx="1">
                  <c:v>5.9</c:v>
                </c:pt>
                <c:pt idx="2">
                  <c:v>5.8</c:v>
                </c:pt>
                <c:pt idx="3">
                  <c:v>5.8</c:v>
                </c:pt>
                <c:pt idx="4">
                  <c:v>5.8</c:v>
                </c:pt>
              </c:numCache>
            </c:numRef>
          </c:val>
          <c:smooth val="0"/>
          <c:extLst>
            <c:ext xmlns:c16="http://schemas.microsoft.com/office/drawing/2014/chart" uri="{C3380CC4-5D6E-409C-BE32-E72D297353CC}">
              <c16:uniqueId val="{00000015-BD86-4A85-B4DA-2ABE467CE948}"/>
            </c:ext>
          </c:extLst>
        </c:ser>
        <c:dLbls>
          <c:showLegendKey val="0"/>
          <c:showVal val="0"/>
          <c:showCatName val="0"/>
          <c:showSerName val="0"/>
          <c:showPercent val="0"/>
          <c:showBubbleSize val="0"/>
        </c:dLbls>
        <c:marker val="1"/>
        <c:smooth val="0"/>
        <c:axId val="206142464"/>
        <c:axId val="206160640"/>
      </c:lineChart>
      <c:catAx>
        <c:axId val="20614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160640"/>
        <c:crosses val="autoZero"/>
        <c:auto val="1"/>
        <c:lblAlgn val="ctr"/>
        <c:lblOffset val="100"/>
        <c:noMultiLvlLbl val="0"/>
      </c:catAx>
      <c:valAx>
        <c:axId val="20616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Deaths per 1000 live births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142464"/>
        <c:crosses val="autoZero"/>
        <c:crossBetween val="between"/>
      </c:valAx>
      <c:spPr>
        <a:noFill/>
        <a:ln>
          <a:noFill/>
        </a:ln>
        <a:effectLst/>
      </c:spPr>
    </c:plotArea>
    <c:legend>
      <c:legendPos val="r"/>
      <c:layout>
        <c:manualLayout>
          <c:xMode val="edge"/>
          <c:yMode val="edge"/>
          <c:x val="7.5567746940858188E-2"/>
          <c:y val="0.87289114902303877"/>
          <c:w val="0.84425848736071363"/>
          <c:h val="0.125004374453193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Postpartum Visit Increase </a:t>
            </a:r>
          </a:p>
        </c:rich>
      </c:tx>
      <c:overlay val="0"/>
      <c:spPr>
        <a:noFill/>
        <a:ln>
          <a:noFill/>
        </a:ln>
        <a:effectLst/>
      </c:spPr>
    </c:title>
    <c:autoTitleDeleted val="0"/>
    <c:plotArea>
      <c:layout>
        <c:manualLayout>
          <c:layoutTarget val="inner"/>
          <c:xMode val="edge"/>
          <c:yMode val="edge"/>
          <c:x val="7.4958442694663174E-2"/>
          <c:y val="0.19432888597258677"/>
          <c:w val="0.90004155730533686"/>
          <c:h val="0.55489209682123064"/>
        </c:manualLayout>
      </c:layout>
      <c:barChart>
        <c:barDir val="col"/>
        <c:grouping val="clustered"/>
        <c:varyColors val="0"/>
        <c:ser>
          <c:idx val="0"/>
          <c:order val="0"/>
          <c:spPr>
            <a:solidFill>
              <a:srgbClr val="3366FF"/>
            </a:solidFill>
            <a:ln>
              <a:solidFill>
                <a:srgbClr val="EF9FDA"/>
              </a:solid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Sheet1!$C$3:$C$5</c:f>
              <c:numCache>
                <c:formatCode>0%</c:formatCode>
                <c:ptCount val="3"/>
                <c:pt idx="0">
                  <c:v>0.56999999999999995</c:v>
                </c:pt>
                <c:pt idx="1">
                  <c:v>0.7</c:v>
                </c:pt>
                <c:pt idx="2">
                  <c:v>0.84</c:v>
                </c:pt>
              </c:numCache>
            </c:numRef>
          </c:val>
          <c:extLst>
            <c:ext xmlns:c15="http://schemas.microsoft.com/office/drawing/2012/chart" uri="{02D57815-91ED-43cb-92C2-25804820EDAC}">
              <c15:filteredCategoryTitle>
                <c15:cat>
                  <c:numRef>
                    <c:extLst>
                      <c:ext uri="{02D57815-91ED-43cb-92C2-25804820EDAC}">
                        <c15:formulaRef>
                          <c15:sqref>Sheet1!$B$3:$B$5</c15:sqref>
                        </c15:formulaRef>
                      </c:ext>
                    </c:extLst>
                    <c:numCache>
                      <c:formatCode>General</c:formatCode>
                      <c:ptCount val="3"/>
                      <c:pt idx="0">
                        <c:v>2014</c:v>
                      </c:pt>
                      <c:pt idx="1">
                        <c:v>2015</c:v>
                      </c:pt>
                      <c:pt idx="2">
                        <c:v>2016</c:v>
                      </c:pt>
                    </c:numCache>
                  </c:numRef>
                </c15:cat>
              </c15:filteredCategoryTitle>
            </c:ext>
            <c:ext xmlns:c16="http://schemas.microsoft.com/office/drawing/2014/chart" uri="{C3380CC4-5D6E-409C-BE32-E72D297353CC}">
              <c16:uniqueId val="{00000000-6656-4BB1-8912-710B426DC08B}"/>
            </c:ext>
          </c:extLst>
        </c:ser>
        <c:dLbls>
          <c:dLblPos val="inEnd"/>
          <c:showLegendKey val="0"/>
          <c:showVal val="1"/>
          <c:showCatName val="0"/>
          <c:showSerName val="0"/>
          <c:showPercent val="0"/>
          <c:showBubbleSize val="0"/>
        </c:dLbls>
        <c:gapWidth val="41"/>
        <c:axId val="207674752"/>
        <c:axId val="209275520"/>
      </c:barChart>
      <c:catAx>
        <c:axId val="20767475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dirty="0"/>
              </a:p>
              <a:p>
                <a:pPr>
                  <a:defRPr sz="900" b="1" i="0" u="none" strike="noStrike" kern="1200" baseline="0">
                    <a:solidFill>
                      <a:schemeClr val="dk1">
                        <a:lumMod val="65000"/>
                        <a:lumOff val="35000"/>
                      </a:schemeClr>
                    </a:solidFill>
                    <a:latin typeface="+mn-lt"/>
                    <a:ea typeface="+mn-ea"/>
                    <a:cs typeface="+mn-cs"/>
                  </a:defRPr>
                </a:pPr>
                <a:r>
                  <a:rPr lang="en-US" dirty="0"/>
                  <a:t>Year</a:t>
                </a:r>
              </a:p>
            </c:rich>
          </c:tx>
          <c:layout>
            <c:manualLayout>
              <c:xMode val="edge"/>
              <c:yMode val="edge"/>
              <c:x val="0.44729155730533676"/>
              <c:y val="0.8796988918051910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209275520"/>
        <c:crosses val="autoZero"/>
        <c:auto val="1"/>
        <c:lblAlgn val="ctr"/>
        <c:lblOffset val="100"/>
        <c:noMultiLvlLbl val="0"/>
      </c:catAx>
      <c:valAx>
        <c:axId val="209275520"/>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dirty="0" smtClean="0"/>
                  <a:t>Postpartum </a:t>
                </a:r>
                <a:r>
                  <a:rPr lang="en-US" dirty="0"/>
                  <a:t>Visit</a:t>
                </a:r>
              </a:p>
            </c:rich>
          </c:tx>
          <c:overlay val="0"/>
          <c:spPr>
            <a:noFill/>
            <a:ln>
              <a:noFill/>
            </a:ln>
            <a:effectLst/>
          </c:spPr>
        </c:title>
        <c:numFmt formatCode="0%" sourceLinked="1"/>
        <c:majorTickMark val="none"/>
        <c:minorTickMark val="none"/>
        <c:tickLblPos val="nextTo"/>
        <c:crossAx val="207674752"/>
        <c:crosses val="autoZero"/>
        <c:crossBetween val="between"/>
      </c:valAx>
      <c:spPr>
        <a:noFill/>
        <a:ln>
          <a:noFill/>
        </a:ln>
        <a:effectLst/>
      </c:spPr>
    </c:plotArea>
    <c:plotVisOnly val="1"/>
    <c:dispBlanksAs val="gap"/>
    <c:showDLblsOverMax val="0"/>
  </c:chart>
  <c:spPr>
    <a:solidFill>
      <a:srgbClr val="FFCCFF"/>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Post-Partum Visits</a:t>
            </a:r>
            <a:endParaRPr lang="en-US" dirty="0"/>
          </a:p>
        </c:rich>
      </c:tx>
      <c:overlay val="0"/>
    </c:title>
    <c:autoTitleDeleted val="0"/>
    <c:plotArea>
      <c:layout>
        <c:manualLayout>
          <c:layoutTarget val="inner"/>
          <c:xMode val="edge"/>
          <c:yMode val="edge"/>
          <c:x val="3.8059428351272608E-2"/>
          <c:y val="0.14090152495844543"/>
          <c:w val="0.94053384381998117"/>
          <c:h val="0.72264619023340593"/>
        </c:manualLayout>
      </c:layout>
      <c:lineChart>
        <c:grouping val="standard"/>
        <c:varyColors val="0"/>
        <c:ser>
          <c:idx val="0"/>
          <c:order val="0"/>
          <c:tx>
            <c:strRef>
              <c:f>Sheet1!$B$1</c:f>
              <c:strCache>
                <c:ptCount val="1"/>
                <c:pt idx="0">
                  <c:v>NEFL</c:v>
                </c:pt>
              </c:strCache>
            </c:strRef>
          </c:tx>
          <c:spPr>
            <a:ln w="27799" cap="rnd">
              <a:solidFill>
                <a:schemeClr val="accent1"/>
              </a:solidFill>
              <a:round/>
            </a:ln>
            <a:effectLst/>
          </c:spPr>
          <c:marker>
            <c:symbol val="diamond"/>
            <c:size val="5"/>
            <c:spPr>
              <a:solidFill>
                <a:schemeClr val="accent1"/>
              </a:solidFill>
              <a:ln w="9266">
                <a:solidFill>
                  <a:schemeClr val="accent1"/>
                </a:solidFill>
              </a:ln>
              <a:effectLst/>
            </c:spPr>
          </c:marker>
          <c:dLbls>
            <c:dLbl>
              <c:idx val="0"/>
              <c:layout>
                <c:manualLayout>
                  <c:x val="-5.0458715596330278E-2"/>
                  <c:y val="-5.910601454892275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3E-4E79-84BA-0F7F8FB38327}"/>
                </c:ext>
              </c:extLst>
            </c:dLbl>
            <c:dLbl>
              <c:idx val="1"/>
              <c:layout>
                <c:manualLayout>
                  <c:x val="-1.9877675840978621E-2"/>
                  <c:y val="-1.477650363723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3E-4E79-84BA-0F7F8FB38327}"/>
                </c:ext>
              </c:extLst>
            </c:dLbl>
            <c:dLbl>
              <c:idx val="2"/>
              <c:layout>
                <c:manualLayout>
                  <c:x val="-2.5993883792048984E-2"/>
                  <c:y val="-1.4776503637230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3E-4E79-84BA-0F7F8FB38327}"/>
                </c:ext>
              </c:extLst>
            </c:dLbl>
            <c:dLbl>
              <c:idx val="3"/>
              <c:layout>
                <c:manualLayout>
                  <c:x val="-3.2110091743119323E-2"/>
                  <c:y val="-2.6597706547015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3E-4E79-84BA-0F7F8FB38327}"/>
                </c:ext>
              </c:extLst>
            </c:dLbl>
            <c:dLbl>
              <c:idx val="4"/>
              <c:layout>
                <c:manualLayout>
                  <c:x val="-1.0703363914373088E-2"/>
                  <c:y val="2.6597706547014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3E-4E79-84BA-0F7F8FB38327}"/>
                </c:ext>
              </c:extLst>
            </c:dLbl>
            <c:dLbl>
              <c:idx val="5"/>
              <c:layout>
                <c:manualLayout>
                  <c:x val="-2.4464831804281346E-2"/>
                  <c:y val="3.5463608729353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3E-4E79-84BA-0F7F8FB38327}"/>
                </c:ext>
              </c:extLst>
            </c:dLbl>
            <c:spPr>
              <a:noFill/>
              <a:ln w="24759">
                <a:noFill/>
              </a:ln>
            </c:spPr>
            <c:txPr>
              <a:bodyPr rot="0" spcFirstLastPara="1" vertOverflow="ellipsis" vert="horz" wrap="square" lIns="38100" tIns="19050" rIns="38100" bIns="19050" anchor="ctr" anchorCtr="1">
                <a:spAutoFit/>
              </a:bodyPr>
              <a:lstStyle/>
              <a:p>
                <a:pPr>
                  <a:defRPr sz="1165"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Sheet1!$B$2:$B$4</c:f>
              <c:numCache>
                <c:formatCode>0.0%</c:formatCode>
                <c:ptCount val="3"/>
                <c:pt idx="0">
                  <c:v>0.75</c:v>
                </c:pt>
                <c:pt idx="1">
                  <c:v>0.83799999999999997</c:v>
                </c:pt>
                <c:pt idx="2">
                  <c:v>0.74299999999999999</c:v>
                </c:pt>
              </c:numCache>
            </c:numRef>
          </c:val>
          <c:smooth val="0"/>
          <c:extLst>
            <c:ext xmlns:c16="http://schemas.microsoft.com/office/drawing/2014/chart" uri="{C3380CC4-5D6E-409C-BE32-E72D297353CC}">
              <c16:uniqueId val="{00000006-D53E-4E79-84BA-0F7F8FB38327}"/>
            </c:ext>
          </c:extLst>
        </c:ser>
        <c:dLbls>
          <c:showLegendKey val="0"/>
          <c:showVal val="0"/>
          <c:showCatName val="0"/>
          <c:showSerName val="0"/>
          <c:showPercent val="0"/>
          <c:showBubbleSize val="0"/>
        </c:dLbls>
        <c:marker val="1"/>
        <c:smooth val="0"/>
        <c:axId val="209617280"/>
        <c:axId val="209618816"/>
      </c:lineChart>
      <c:catAx>
        <c:axId val="209617280"/>
        <c:scaling>
          <c:orientation val="minMax"/>
        </c:scaling>
        <c:delete val="0"/>
        <c:axPos val="b"/>
        <c:numFmt formatCode="General" sourceLinked="1"/>
        <c:majorTickMark val="none"/>
        <c:minorTickMark val="none"/>
        <c:tickLblPos val="nextTo"/>
        <c:spPr>
          <a:noFill/>
          <a:ln w="9266" cap="flat" cmpd="sng" algn="ctr">
            <a:solidFill>
              <a:schemeClr val="tx1">
                <a:lumMod val="15000"/>
                <a:lumOff val="85000"/>
              </a:schemeClr>
            </a:solidFill>
            <a:round/>
          </a:ln>
          <a:effectLst/>
        </c:spPr>
        <c:txPr>
          <a:bodyPr rot="-60000000" spcFirstLastPara="1" vertOverflow="ellipsis" vert="horz" wrap="square" anchor="ctr" anchorCtr="1"/>
          <a:lstStyle/>
          <a:p>
            <a:pPr>
              <a:defRPr sz="1165" b="0" i="0" u="none" strike="noStrike" kern="1200" baseline="0">
                <a:solidFill>
                  <a:schemeClr val="tx1">
                    <a:lumMod val="65000"/>
                    <a:lumOff val="35000"/>
                  </a:schemeClr>
                </a:solidFill>
                <a:latin typeface="+mn-lt"/>
                <a:ea typeface="+mn-ea"/>
                <a:cs typeface="+mn-cs"/>
              </a:defRPr>
            </a:pPr>
            <a:endParaRPr lang="en-US"/>
          </a:p>
        </c:txPr>
        <c:crossAx val="209618816"/>
        <c:crosses val="autoZero"/>
        <c:auto val="1"/>
        <c:lblAlgn val="ctr"/>
        <c:lblOffset val="100"/>
        <c:noMultiLvlLbl val="0"/>
      </c:catAx>
      <c:valAx>
        <c:axId val="209618816"/>
        <c:scaling>
          <c:orientation val="minMax"/>
          <c:max val="1"/>
        </c:scaling>
        <c:delete val="0"/>
        <c:axPos val="l"/>
        <c:majorGridlines>
          <c:spPr>
            <a:ln w="9266" cap="flat" cmpd="sng" algn="ctr">
              <a:solidFill>
                <a:schemeClr val="tx1">
                  <a:lumMod val="15000"/>
                  <a:lumOff val="85000"/>
                </a:schemeClr>
              </a:solidFill>
              <a:round/>
            </a:ln>
            <a:effectLst/>
          </c:spPr>
        </c:majorGridlines>
        <c:numFmt formatCode="0.0%" sourceLinked="1"/>
        <c:majorTickMark val="none"/>
        <c:minorTickMark val="none"/>
        <c:tickLblPos val="nextTo"/>
        <c:spPr>
          <a:ln w="6190">
            <a:noFill/>
          </a:ln>
        </c:spPr>
        <c:txPr>
          <a:bodyPr rot="-60000000" spcFirstLastPara="1" vertOverflow="ellipsis" vert="horz" wrap="square" anchor="ctr" anchorCtr="1"/>
          <a:lstStyle/>
          <a:p>
            <a:pPr>
              <a:defRPr sz="1165" b="0" i="0" u="none" strike="noStrike" kern="1200" baseline="0">
                <a:solidFill>
                  <a:schemeClr val="tx1">
                    <a:lumMod val="65000"/>
                    <a:lumOff val="35000"/>
                  </a:schemeClr>
                </a:solidFill>
                <a:latin typeface="+mn-lt"/>
                <a:ea typeface="+mn-ea"/>
                <a:cs typeface="+mn-cs"/>
              </a:defRPr>
            </a:pPr>
            <a:endParaRPr lang="en-US"/>
          </a:p>
        </c:txPr>
        <c:crossAx val="209617280"/>
        <c:crosses val="autoZero"/>
        <c:crossBetween val="between"/>
      </c:valAx>
      <c:spPr>
        <a:noFill/>
        <a:ln w="24759">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smtClean="0"/>
              <a:t>Well-Woman Visits</a:t>
            </a:r>
            <a:endParaRPr lang="en-US" dirty="0"/>
          </a:p>
        </c:rich>
      </c:tx>
      <c:overlay val="0"/>
    </c:title>
    <c:autoTitleDeleted val="0"/>
    <c:plotArea>
      <c:layout>
        <c:manualLayout>
          <c:layoutTarget val="inner"/>
          <c:xMode val="edge"/>
          <c:yMode val="edge"/>
          <c:x val="3.8059428351272608E-2"/>
          <c:y val="0.14090152495844543"/>
          <c:w val="0.94053384381998117"/>
          <c:h val="0.72264619023340593"/>
        </c:manualLayout>
      </c:layout>
      <c:lineChart>
        <c:grouping val="standard"/>
        <c:varyColors val="0"/>
        <c:ser>
          <c:idx val="0"/>
          <c:order val="0"/>
          <c:tx>
            <c:strRef>
              <c:f>Sheet1!$B$1</c:f>
              <c:strCache>
                <c:ptCount val="1"/>
                <c:pt idx="0">
                  <c:v>NEFL</c:v>
                </c:pt>
              </c:strCache>
            </c:strRef>
          </c:tx>
          <c:spPr>
            <a:ln w="27799" cap="rnd">
              <a:solidFill>
                <a:schemeClr val="accent1"/>
              </a:solidFill>
              <a:round/>
            </a:ln>
            <a:effectLst/>
          </c:spPr>
          <c:marker>
            <c:symbol val="diamond"/>
            <c:size val="5"/>
            <c:spPr>
              <a:solidFill>
                <a:schemeClr val="accent1"/>
              </a:solidFill>
              <a:ln w="9266">
                <a:solidFill>
                  <a:schemeClr val="accent1"/>
                </a:solidFill>
              </a:ln>
              <a:effectLst/>
            </c:spPr>
          </c:marker>
          <c:dLbls>
            <c:dLbl>
              <c:idx val="0"/>
              <c:layout>
                <c:manualLayout>
                  <c:x val="-5.0458715596330278E-2"/>
                  <c:y val="-5.910601454892275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41-473C-9155-F76853F50BF5}"/>
                </c:ext>
              </c:extLst>
            </c:dLbl>
            <c:dLbl>
              <c:idx val="1"/>
              <c:layout>
                <c:manualLayout>
                  <c:x val="-1.9877675840978621E-2"/>
                  <c:y val="-1.4776503637230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41-473C-9155-F76853F50BF5}"/>
                </c:ext>
              </c:extLst>
            </c:dLbl>
            <c:dLbl>
              <c:idx val="2"/>
              <c:layout>
                <c:manualLayout>
                  <c:x val="-2.5993883792048984E-2"/>
                  <c:y val="-1.4776503637230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41-473C-9155-F76853F50BF5}"/>
                </c:ext>
              </c:extLst>
            </c:dLbl>
            <c:dLbl>
              <c:idx val="3"/>
              <c:layout>
                <c:manualLayout>
                  <c:x val="-3.2110091743119323E-2"/>
                  <c:y val="-2.6597706547015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41-473C-9155-F76853F50BF5}"/>
                </c:ext>
              </c:extLst>
            </c:dLbl>
            <c:dLbl>
              <c:idx val="4"/>
              <c:layout>
                <c:manualLayout>
                  <c:x val="-1.0703363914373088E-2"/>
                  <c:y val="2.6597706547014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41-473C-9155-F76853F50BF5}"/>
                </c:ext>
              </c:extLst>
            </c:dLbl>
            <c:dLbl>
              <c:idx val="5"/>
              <c:layout>
                <c:manualLayout>
                  <c:x val="-2.4464831804281346E-2"/>
                  <c:y val="3.5463608729353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41-473C-9155-F76853F50BF5}"/>
                </c:ext>
              </c:extLst>
            </c:dLbl>
            <c:spPr>
              <a:noFill/>
              <a:ln w="24759">
                <a:noFill/>
              </a:ln>
            </c:spPr>
            <c:txPr>
              <a:bodyPr rot="0" spcFirstLastPara="1" vertOverflow="ellipsis" vert="horz" wrap="square" lIns="38100" tIns="19050" rIns="38100" bIns="19050" anchor="ctr" anchorCtr="1">
                <a:spAutoFit/>
              </a:bodyPr>
              <a:lstStyle/>
              <a:p>
                <a:pPr>
                  <a:defRPr sz="1165"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Sheet1!$B$2:$B$4</c:f>
              <c:numCache>
                <c:formatCode>0.0%</c:formatCode>
                <c:ptCount val="3"/>
                <c:pt idx="0">
                  <c:v>0.81</c:v>
                </c:pt>
                <c:pt idx="1">
                  <c:v>0.747</c:v>
                </c:pt>
                <c:pt idx="2">
                  <c:v>0.86</c:v>
                </c:pt>
              </c:numCache>
            </c:numRef>
          </c:val>
          <c:smooth val="0"/>
          <c:extLst>
            <c:ext xmlns:c16="http://schemas.microsoft.com/office/drawing/2014/chart" uri="{C3380CC4-5D6E-409C-BE32-E72D297353CC}">
              <c16:uniqueId val="{00000006-5141-473C-9155-F76853F50BF5}"/>
            </c:ext>
          </c:extLst>
        </c:ser>
        <c:dLbls>
          <c:showLegendKey val="0"/>
          <c:showVal val="0"/>
          <c:showCatName val="0"/>
          <c:showSerName val="0"/>
          <c:showPercent val="0"/>
          <c:showBubbleSize val="0"/>
        </c:dLbls>
        <c:marker val="1"/>
        <c:smooth val="0"/>
        <c:axId val="210847616"/>
        <c:axId val="210849152"/>
      </c:lineChart>
      <c:catAx>
        <c:axId val="210847616"/>
        <c:scaling>
          <c:orientation val="minMax"/>
        </c:scaling>
        <c:delete val="0"/>
        <c:axPos val="b"/>
        <c:numFmt formatCode="General" sourceLinked="1"/>
        <c:majorTickMark val="none"/>
        <c:minorTickMark val="none"/>
        <c:tickLblPos val="nextTo"/>
        <c:spPr>
          <a:noFill/>
          <a:ln w="9266" cap="flat" cmpd="sng" algn="ctr">
            <a:solidFill>
              <a:schemeClr val="tx1">
                <a:lumMod val="15000"/>
                <a:lumOff val="85000"/>
              </a:schemeClr>
            </a:solidFill>
            <a:round/>
          </a:ln>
          <a:effectLst/>
        </c:spPr>
        <c:txPr>
          <a:bodyPr rot="-60000000" spcFirstLastPara="1" vertOverflow="ellipsis" vert="horz" wrap="square" anchor="ctr" anchorCtr="1"/>
          <a:lstStyle/>
          <a:p>
            <a:pPr>
              <a:defRPr sz="1165" b="0" i="0" u="none" strike="noStrike" kern="1200" baseline="0">
                <a:solidFill>
                  <a:schemeClr val="tx1">
                    <a:lumMod val="65000"/>
                    <a:lumOff val="35000"/>
                  </a:schemeClr>
                </a:solidFill>
                <a:latin typeface="+mn-lt"/>
                <a:ea typeface="+mn-ea"/>
                <a:cs typeface="+mn-cs"/>
              </a:defRPr>
            </a:pPr>
            <a:endParaRPr lang="en-US"/>
          </a:p>
        </c:txPr>
        <c:crossAx val="210849152"/>
        <c:crosses val="autoZero"/>
        <c:auto val="1"/>
        <c:lblAlgn val="ctr"/>
        <c:lblOffset val="100"/>
        <c:noMultiLvlLbl val="0"/>
      </c:catAx>
      <c:valAx>
        <c:axId val="210849152"/>
        <c:scaling>
          <c:orientation val="minMax"/>
          <c:max val="1"/>
        </c:scaling>
        <c:delete val="0"/>
        <c:axPos val="l"/>
        <c:majorGridlines>
          <c:spPr>
            <a:ln w="9266" cap="flat" cmpd="sng" algn="ctr">
              <a:solidFill>
                <a:schemeClr val="tx1">
                  <a:lumMod val="15000"/>
                  <a:lumOff val="85000"/>
                </a:schemeClr>
              </a:solidFill>
              <a:round/>
            </a:ln>
            <a:effectLst/>
          </c:spPr>
        </c:majorGridlines>
        <c:numFmt formatCode="0.0%" sourceLinked="1"/>
        <c:majorTickMark val="none"/>
        <c:minorTickMark val="none"/>
        <c:tickLblPos val="nextTo"/>
        <c:spPr>
          <a:ln w="6190">
            <a:noFill/>
          </a:ln>
        </c:spPr>
        <c:txPr>
          <a:bodyPr rot="-60000000" spcFirstLastPara="1" vertOverflow="ellipsis" vert="horz" wrap="square" anchor="ctr" anchorCtr="1"/>
          <a:lstStyle/>
          <a:p>
            <a:pPr>
              <a:defRPr sz="1165" b="0" i="0" u="none" strike="noStrike" kern="1200" baseline="0">
                <a:solidFill>
                  <a:schemeClr val="tx1">
                    <a:lumMod val="65000"/>
                    <a:lumOff val="35000"/>
                  </a:schemeClr>
                </a:solidFill>
                <a:latin typeface="+mn-lt"/>
                <a:ea typeface="+mn-ea"/>
                <a:cs typeface="+mn-cs"/>
              </a:defRPr>
            </a:pPr>
            <a:endParaRPr lang="en-US"/>
          </a:p>
        </c:txPr>
        <c:crossAx val="210847616"/>
        <c:crosses val="autoZero"/>
        <c:crossBetween val="between"/>
      </c:valAx>
      <c:spPr>
        <a:noFill/>
        <a:ln w="24759">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20446714233714"/>
          <c:y val="3.33835241106471E-2"/>
          <c:w val="0.75107950922193101"/>
          <c:h val="0.81467389911138399"/>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chemeClr val="bg1">
                  <a:lumMod val="65000"/>
                </a:schemeClr>
              </a:solidFill>
              <a:ln>
                <a:solidFill>
                  <a:schemeClr val="tx1"/>
                </a:solidFill>
              </a:ln>
            </c:spPr>
            <c:extLst>
              <c:ext xmlns:c16="http://schemas.microsoft.com/office/drawing/2014/chart" uri="{C3380CC4-5D6E-409C-BE32-E72D297353CC}">
                <c16:uniqueId val="{00000001-81BA-425B-9676-58B754304308}"/>
              </c:ext>
            </c:extLst>
          </c:dPt>
          <c:dPt>
            <c:idx val="1"/>
            <c:invertIfNegative val="0"/>
            <c:bubble3D val="0"/>
            <c:spPr>
              <a:solidFill>
                <a:srgbClr val="FB5192"/>
              </a:solidFill>
              <a:ln>
                <a:solidFill>
                  <a:schemeClr val="tx1"/>
                </a:solidFill>
              </a:ln>
            </c:spPr>
            <c:extLst>
              <c:ext xmlns:c16="http://schemas.microsoft.com/office/drawing/2014/chart" uri="{C3380CC4-5D6E-409C-BE32-E72D297353CC}">
                <c16:uniqueId val="{00000003-81BA-425B-9676-58B754304308}"/>
              </c:ext>
            </c:extLst>
          </c:dPt>
          <c:dPt>
            <c:idx val="2"/>
            <c:invertIfNegative val="0"/>
            <c:bubble3D val="0"/>
            <c:spPr>
              <a:solidFill>
                <a:srgbClr val="FB5192"/>
              </a:solidFill>
              <a:ln>
                <a:solidFill>
                  <a:schemeClr val="tx1"/>
                </a:solidFill>
              </a:ln>
            </c:spPr>
            <c:extLst>
              <c:ext xmlns:c16="http://schemas.microsoft.com/office/drawing/2014/chart" uri="{C3380CC4-5D6E-409C-BE32-E72D297353CC}">
                <c16:uniqueId val="{00000005-81BA-425B-9676-58B754304308}"/>
              </c:ext>
            </c:extLst>
          </c:dPt>
          <c:dPt>
            <c:idx val="3"/>
            <c:invertIfNegative val="0"/>
            <c:bubble3D val="0"/>
            <c:spPr>
              <a:solidFill>
                <a:srgbClr val="4BACC6"/>
              </a:solidFill>
              <a:ln>
                <a:solidFill>
                  <a:schemeClr val="tx1"/>
                </a:solidFill>
              </a:ln>
            </c:spPr>
            <c:extLst>
              <c:ext xmlns:c16="http://schemas.microsoft.com/office/drawing/2014/chart" uri="{C3380CC4-5D6E-409C-BE32-E72D297353CC}">
                <c16:uniqueId val="{00000007-81BA-425B-9676-58B754304308}"/>
              </c:ext>
            </c:extLst>
          </c:dPt>
          <c:dPt>
            <c:idx val="4"/>
            <c:invertIfNegative val="0"/>
            <c:bubble3D val="0"/>
            <c:spPr>
              <a:solidFill>
                <a:srgbClr val="95B3D7"/>
              </a:solidFill>
              <a:ln>
                <a:solidFill>
                  <a:schemeClr val="tx1"/>
                </a:solidFill>
              </a:ln>
            </c:spPr>
            <c:extLst>
              <c:ext xmlns:c16="http://schemas.microsoft.com/office/drawing/2014/chart" uri="{C3380CC4-5D6E-409C-BE32-E72D297353CC}">
                <c16:uniqueId val="{00000009-81BA-425B-9676-58B754304308}"/>
              </c:ext>
            </c:extLst>
          </c:dPt>
          <c:dPt>
            <c:idx val="5"/>
            <c:invertIfNegative val="0"/>
            <c:bubble3D val="0"/>
            <c:spPr>
              <a:solidFill>
                <a:srgbClr val="31859C"/>
              </a:solidFill>
              <a:ln>
                <a:solidFill>
                  <a:schemeClr val="tx1"/>
                </a:solidFill>
              </a:ln>
            </c:spPr>
            <c:extLst>
              <c:ext xmlns:c16="http://schemas.microsoft.com/office/drawing/2014/chart" uri="{C3380CC4-5D6E-409C-BE32-E72D297353CC}">
                <c16:uniqueId val="{0000000B-81BA-425B-9676-58B754304308}"/>
              </c:ext>
            </c:extLst>
          </c:dPt>
          <c:dPt>
            <c:idx val="6"/>
            <c:invertIfNegative val="0"/>
            <c:bubble3D val="0"/>
            <c:spPr>
              <a:solidFill>
                <a:srgbClr val="31859C"/>
              </a:solidFill>
              <a:ln>
                <a:solidFill>
                  <a:schemeClr val="tx1"/>
                </a:solidFill>
              </a:ln>
            </c:spPr>
            <c:extLst>
              <c:ext xmlns:c16="http://schemas.microsoft.com/office/drawing/2014/chart" uri="{C3380CC4-5D6E-409C-BE32-E72D297353CC}">
                <c16:uniqueId val="{0000000D-81BA-425B-9676-58B754304308}"/>
              </c:ext>
            </c:extLst>
          </c:dPt>
          <c:dPt>
            <c:idx val="7"/>
            <c:invertIfNegative val="0"/>
            <c:bubble3D val="0"/>
            <c:spPr>
              <a:solidFill>
                <a:srgbClr val="461E64"/>
              </a:solidFill>
              <a:ln>
                <a:solidFill>
                  <a:schemeClr val="tx1"/>
                </a:solidFill>
              </a:ln>
            </c:spPr>
            <c:extLst>
              <c:ext xmlns:c16="http://schemas.microsoft.com/office/drawing/2014/chart" uri="{C3380CC4-5D6E-409C-BE32-E72D297353CC}">
                <c16:uniqueId val="{0000000F-81BA-425B-9676-58B754304308}"/>
              </c:ext>
            </c:extLst>
          </c:dPt>
          <c:dPt>
            <c:idx val="8"/>
            <c:invertIfNegative val="0"/>
            <c:bubble3D val="0"/>
            <c:spPr>
              <a:solidFill>
                <a:srgbClr val="8064A2"/>
              </a:solidFill>
              <a:ln>
                <a:solidFill>
                  <a:schemeClr val="tx1"/>
                </a:solidFill>
              </a:ln>
            </c:spPr>
            <c:extLst>
              <c:ext xmlns:c16="http://schemas.microsoft.com/office/drawing/2014/chart" uri="{C3380CC4-5D6E-409C-BE32-E72D297353CC}">
                <c16:uniqueId val="{00000011-81BA-425B-9676-58B754304308}"/>
              </c:ext>
            </c:extLst>
          </c:dPt>
          <c:dPt>
            <c:idx val="9"/>
            <c:invertIfNegative val="0"/>
            <c:bubble3D val="0"/>
            <c:spPr>
              <a:solidFill>
                <a:srgbClr val="ACA2C7"/>
              </a:solidFill>
              <a:ln>
                <a:solidFill>
                  <a:schemeClr val="tx1"/>
                </a:solidFill>
              </a:ln>
            </c:spPr>
            <c:extLst>
              <c:ext xmlns:c16="http://schemas.microsoft.com/office/drawing/2014/chart" uri="{C3380CC4-5D6E-409C-BE32-E72D297353CC}">
                <c16:uniqueId val="{00000013-81BA-425B-9676-58B754304308}"/>
              </c:ext>
            </c:extLst>
          </c:dPt>
          <c:dPt>
            <c:idx val="10"/>
            <c:invertIfNegative val="0"/>
            <c:bubble3D val="0"/>
            <c:spPr>
              <a:solidFill>
                <a:srgbClr val="ACA2C7"/>
              </a:solidFill>
              <a:ln>
                <a:solidFill>
                  <a:schemeClr val="tx1"/>
                </a:solidFill>
              </a:ln>
            </c:spPr>
            <c:extLst>
              <c:ext xmlns:c16="http://schemas.microsoft.com/office/drawing/2014/chart" uri="{C3380CC4-5D6E-409C-BE32-E72D297353CC}">
                <c16:uniqueId val="{00000015-81BA-425B-9676-58B754304308}"/>
              </c:ext>
            </c:extLst>
          </c:dPt>
          <c:dPt>
            <c:idx val="11"/>
            <c:invertIfNegative val="0"/>
            <c:bubble3D val="0"/>
            <c:spPr>
              <a:solidFill>
                <a:srgbClr val="FF7F15"/>
              </a:solidFill>
              <a:ln>
                <a:solidFill>
                  <a:schemeClr val="tx1"/>
                </a:solidFill>
              </a:ln>
            </c:spPr>
            <c:extLst>
              <c:ext xmlns:c16="http://schemas.microsoft.com/office/drawing/2014/chart" uri="{C3380CC4-5D6E-409C-BE32-E72D297353CC}">
                <c16:uniqueId val="{00000017-81BA-425B-9676-58B754304308}"/>
              </c:ext>
            </c:extLst>
          </c:dPt>
          <c:dPt>
            <c:idx val="12"/>
            <c:invertIfNegative val="0"/>
            <c:bubble3D val="0"/>
            <c:spPr>
              <a:solidFill>
                <a:srgbClr val="FFBF8C"/>
              </a:solidFill>
              <a:ln>
                <a:solidFill>
                  <a:schemeClr val="tx1"/>
                </a:solidFill>
              </a:ln>
            </c:spPr>
            <c:extLst>
              <c:ext xmlns:c16="http://schemas.microsoft.com/office/drawing/2014/chart" uri="{C3380CC4-5D6E-409C-BE32-E72D297353CC}">
                <c16:uniqueId val="{00000019-81BA-425B-9676-58B754304308}"/>
              </c:ext>
            </c:extLst>
          </c:dPt>
          <c:dPt>
            <c:idx val="13"/>
            <c:invertIfNegative val="0"/>
            <c:bubble3D val="0"/>
            <c:spPr>
              <a:solidFill>
                <a:schemeClr val="accent4"/>
              </a:solidFill>
              <a:ln>
                <a:solidFill>
                  <a:schemeClr val="tx1"/>
                </a:solidFill>
              </a:ln>
            </c:spPr>
            <c:extLst>
              <c:ext xmlns:c16="http://schemas.microsoft.com/office/drawing/2014/chart" uri="{C3380CC4-5D6E-409C-BE32-E72D297353CC}">
                <c16:uniqueId val="{0000001B-81BA-425B-9676-58B754304308}"/>
              </c:ext>
            </c:extLst>
          </c:dPt>
          <c:dPt>
            <c:idx val="14"/>
            <c:invertIfNegative val="0"/>
            <c:bubble3D val="0"/>
            <c:spPr>
              <a:solidFill>
                <a:schemeClr val="accent4">
                  <a:lumMod val="60000"/>
                  <a:lumOff val="40000"/>
                </a:schemeClr>
              </a:solidFill>
              <a:ln>
                <a:solidFill>
                  <a:schemeClr val="tx1"/>
                </a:solidFill>
              </a:ln>
            </c:spPr>
            <c:extLst>
              <c:ext xmlns:c16="http://schemas.microsoft.com/office/drawing/2014/chart" uri="{C3380CC4-5D6E-409C-BE32-E72D297353CC}">
                <c16:uniqueId val="{0000001D-81BA-425B-9676-58B754304308}"/>
              </c:ext>
            </c:extLst>
          </c:dPt>
          <c:dPt>
            <c:idx val="15"/>
            <c:invertIfNegative val="0"/>
            <c:bubble3D val="0"/>
            <c:spPr>
              <a:solidFill>
                <a:schemeClr val="accent4">
                  <a:lumMod val="40000"/>
                  <a:lumOff val="60000"/>
                </a:schemeClr>
              </a:solidFill>
              <a:ln>
                <a:solidFill>
                  <a:schemeClr val="tx1"/>
                </a:solidFill>
              </a:ln>
            </c:spPr>
            <c:extLst>
              <c:ext xmlns:c16="http://schemas.microsoft.com/office/drawing/2014/chart" uri="{C3380CC4-5D6E-409C-BE32-E72D297353CC}">
                <c16:uniqueId val="{0000001F-81BA-425B-9676-58B754304308}"/>
              </c:ext>
            </c:extLst>
          </c:dPt>
          <c:dPt>
            <c:idx val="16"/>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1-81BA-425B-9676-58B754304308}"/>
              </c:ext>
            </c:extLst>
          </c:dPt>
          <c:dPt>
            <c:idx val="17"/>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3-81BA-425B-9676-58B754304308}"/>
              </c:ext>
            </c:extLst>
          </c:dPt>
          <c:dPt>
            <c:idx val="18"/>
            <c:invertIfNegative val="0"/>
            <c:bubble3D val="0"/>
            <c:spPr>
              <a:solidFill>
                <a:srgbClr val="FAC090"/>
              </a:solidFill>
              <a:ln>
                <a:solidFill>
                  <a:schemeClr val="tx1"/>
                </a:solidFill>
              </a:ln>
            </c:spPr>
            <c:extLst>
              <c:ext xmlns:c16="http://schemas.microsoft.com/office/drawing/2014/chart" uri="{C3380CC4-5D6E-409C-BE32-E72D297353CC}">
                <c16:uniqueId val="{00000025-81BA-425B-9676-58B754304308}"/>
              </c:ext>
            </c:extLst>
          </c:dPt>
          <c:dPt>
            <c:idx val="19"/>
            <c:invertIfNegative val="0"/>
            <c:bubble3D val="0"/>
            <c:spPr>
              <a:solidFill>
                <a:schemeClr val="accent6">
                  <a:lumMod val="40000"/>
                  <a:lumOff val="60000"/>
                </a:schemeClr>
              </a:solidFill>
              <a:ln>
                <a:solidFill>
                  <a:schemeClr val="tx1"/>
                </a:solidFill>
              </a:ln>
            </c:spPr>
            <c:extLst>
              <c:ext xmlns:c16="http://schemas.microsoft.com/office/drawing/2014/chart" uri="{C3380CC4-5D6E-409C-BE32-E72D297353CC}">
                <c16:uniqueId val="{00000027-81BA-425B-9676-58B754304308}"/>
              </c:ext>
            </c:extLst>
          </c:dPt>
          <c:errBars>
            <c:errBarType val="both"/>
            <c:errValType val="cust"/>
            <c:noEndCap val="0"/>
            <c:plus>
              <c:numRef>
                <c:f>Sheet1!$E$2:$E$12</c:f>
                <c:numCache>
                  <c:formatCode>General</c:formatCode>
                  <c:ptCount val="11"/>
                  <c:pt idx="1">
                    <c:v>3.3999999999999986</c:v>
                  </c:pt>
                  <c:pt idx="3">
                    <c:v>5.5</c:v>
                  </c:pt>
                  <c:pt idx="4">
                    <c:v>4.9000000000000021</c:v>
                  </c:pt>
                  <c:pt idx="5">
                    <c:v>4.6000000000000014</c:v>
                  </c:pt>
                  <c:pt idx="7">
                    <c:v>5</c:v>
                  </c:pt>
                  <c:pt idx="8">
                    <c:v>4.8999999999999986</c:v>
                  </c:pt>
                  <c:pt idx="9">
                    <c:v>7.3999999999999986</c:v>
                  </c:pt>
                </c:numCache>
              </c:numRef>
            </c:plus>
            <c:minus>
              <c:numRef>
                <c:f>Sheet1!$D$2:$D$12</c:f>
                <c:numCache>
                  <c:formatCode>General</c:formatCode>
                  <c:ptCount val="11"/>
                  <c:pt idx="1">
                    <c:v>3.1999999999999993</c:v>
                  </c:pt>
                  <c:pt idx="3">
                    <c:v>4.8000000000000007</c:v>
                  </c:pt>
                  <c:pt idx="4">
                    <c:v>4.4000000000000021</c:v>
                  </c:pt>
                  <c:pt idx="5">
                    <c:v>4.2999999999999972</c:v>
                  </c:pt>
                  <c:pt idx="7">
                    <c:v>4.3999999999999986</c:v>
                  </c:pt>
                  <c:pt idx="8">
                    <c:v>4.6999999999999993</c:v>
                  </c:pt>
                  <c:pt idx="9">
                    <c:v>6.1999999999999993</c:v>
                  </c:pt>
                </c:numCache>
              </c:numRef>
            </c:minus>
          </c:errBars>
          <c:cat>
            <c:strRef>
              <c:f>Sheet1!$A$2:$A$12</c:f>
              <c:strCache>
                <c:ptCount val="10"/>
                <c:pt idx="1">
                  <c:v>Total</c:v>
                </c:pt>
                <c:pt idx="3">
                  <c:v>   Hispanic</c:v>
                </c:pt>
                <c:pt idx="4">
                  <c:v>Black</c:v>
                </c:pt>
                <c:pt idx="5">
                  <c:v>White</c:v>
                </c:pt>
                <c:pt idx="7">
                  <c:v>Public</c:v>
                </c:pt>
                <c:pt idx="8">
                  <c:v>Private</c:v>
                </c:pt>
                <c:pt idx="9">
                  <c:v>Uninsured</c:v>
                </c:pt>
              </c:strCache>
            </c:strRef>
          </c:cat>
          <c:val>
            <c:numRef>
              <c:f>Sheet1!$B$2:$B$12</c:f>
              <c:numCache>
                <c:formatCode>General</c:formatCode>
                <c:ptCount val="11"/>
                <c:pt idx="1">
                  <c:v>29</c:v>
                </c:pt>
                <c:pt idx="3">
                  <c:v>23.7</c:v>
                </c:pt>
                <c:pt idx="4">
                  <c:v>28.3</c:v>
                </c:pt>
                <c:pt idx="5">
                  <c:v>32.4</c:v>
                </c:pt>
                <c:pt idx="7">
                  <c:v>33.5</c:v>
                </c:pt>
                <c:pt idx="8">
                  <c:v>28</c:v>
                </c:pt>
                <c:pt idx="9">
                  <c:v>24</c:v>
                </c:pt>
              </c:numCache>
            </c:numRef>
          </c:val>
          <c:extLst>
            <c:ext xmlns:c16="http://schemas.microsoft.com/office/drawing/2014/chart" uri="{C3380CC4-5D6E-409C-BE32-E72D297353CC}">
              <c16:uniqueId val="{00000028-81BA-425B-9676-58B754304308}"/>
            </c:ext>
          </c:extLst>
        </c:ser>
        <c:dLbls>
          <c:showLegendKey val="0"/>
          <c:showVal val="0"/>
          <c:showCatName val="0"/>
          <c:showSerName val="0"/>
          <c:showPercent val="0"/>
          <c:showBubbleSize val="0"/>
        </c:dLbls>
        <c:gapWidth val="0"/>
        <c:axId val="223954600"/>
        <c:axId val="223954992"/>
      </c:barChart>
      <c:barChart>
        <c:barDir val="bar"/>
        <c:grouping val="clustered"/>
        <c:varyColors val="0"/>
        <c:ser>
          <c:idx val="1"/>
          <c:order val="1"/>
          <c:tx>
            <c:strRef>
              <c:f>Sheet1!$F$1</c:f>
              <c:strCache>
                <c:ptCount val="1"/>
                <c:pt idx="0">
                  <c:v>Target</c:v>
                </c:pt>
              </c:strCache>
            </c:strRef>
          </c:tx>
          <c:spPr>
            <a:noFill/>
            <a:ln>
              <a:noFill/>
            </a:ln>
            <a:effectLst/>
          </c:spPr>
          <c:invertIfNegative val="0"/>
          <c:trendline>
            <c:spPr>
              <a:ln w="50800">
                <a:prstDash val="sysDash"/>
              </a:ln>
            </c:spPr>
            <c:trendlineType val="power"/>
            <c:dispRSqr val="0"/>
            <c:dispEq val="0"/>
          </c:trendline>
          <c:cat>
            <c:strRef>
              <c:f>Sheet1!$A$2:$A$12</c:f>
              <c:strCache>
                <c:ptCount val="10"/>
                <c:pt idx="1">
                  <c:v>Total</c:v>
                </c:pt>
                <c:pt idx="3">
                  <c:v>   Hispanic</c:v>
                </c:pt>
                <c:pt idx="4">
                  <c:v>Black</c:v>
                </c:pt>
                <c:pt idx="5">
                  <c:v>White</c:v>
                </c:pt>
                <c:pt idx="7">
                  <c:v>Public</c:v>
                </c:pt>
                <c:pt idx="8">
                  <c:v>Private</c:v>
                </c:pt>
                <c:pt idx="9">
                  <c:v>Uninsured</c:v>
                </c:pt>
              </c:strCache>
            </c:strRef>
          </c:cat>
          <c:val>
            <c:numRef>
              <c:f>Sheet1!$F$3:$F$11</c:f>
              <c:numCache>
                <c:formatCode>General</c:formatCode>
                <c:ptCount val="9"/>
                <c:pt idx="0">
                  <c:v>29.8</c:v>
                </c:pt>
                <c:pt idx="1">
                  <c:v>29.8</c:v>
                </c:pt>
                <c:pt idx="2">
                  <c:v>29.8</c:v>
                </c:pt>
                <c:pt idx="3">
                  <c:v>29.8</c:v>
                </c:pt>
                <c:pt idx="4">
                  <c:v>29.8</c:v>
                </c:pt>
                <c:pt idx="5">
                  <c:v>29.8</c:v>
                </c:pt>
                <c:pt idx="6">
                  <c:v>29.8</c:v>
                </c:pt>
                <c:pt idx="7">
                  <c:v>29.8</c:v>
                </c:pt>
                <c:pt idx="8">
                  <c:v>29.8</c:v>
                </c:pt>
              </c:numCache>
            </c:numRef>
          </c:val>
          <c:extLst>
            <c:ext xmlns:c16="http://schemas.microsoft.com/office/drawing/2014/chart" uri="{C3380CC4-5D6E-409C-BE32-E72D297353CC}">
              <c16:uniqueId val="{00000029-81BA-425B-9676-58B754304308}"/>
            </c:ext>
          </c:extLst>
        </c:ser>
        <c:dLbls>
          <c:showLegendKey val="0"/>
          <c:showVal val="0"/>
          <c:showCatName val="0"/>
          <c:showSerName val="0"/>
          <c:showPercent val="0"/>
          <c:showBubbleSize val="0"/>
        </c:dLbls>
        <c:gapWidth val="500"/>
        <c:overlap val="-100"/>
        <c:axId val="223956168"/>
        <c:axId val="223953816"/>
      </c:barChart>
      <c:catAx>
        <c:axId val="223954600"/>
        <c:scaling>
          <c:orientation val="maxMin"/>
        </c:scaling>
        <c:delete val="0"/>
        <c:axPos val="l"/>
        <c:numFmt formatCode="General" sourceLinked="1"/>
        <c:majorTickMark val="none"/>
        <c:minorTickMark val="none"/>
        <c:tickLblPos val="nextTo"/>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3954992"/>
        <c:crosses val="autoZero"/>
        <c:auto val="1"/>
        <c:lblAlgn val="ctr"/>
        <c:lblOffset val="9"/>
        <c:noMultiLvlLbl val="0"/>
      </c:catAx>
      <c:valAx>
        <c:axId val="223954992"/>
        <c:scaling>
          <c:orientation val="minMax"/>
          <c:max val="100"/>
          <c:min val="0"/>
        </c:scaling>
        <c:delete val="0"/>
        <c:axPos val="b"/>
        <c:majorGridlines>
          <c:spPr>
            <a:ln cmpd="sng">
              <a:solidFill>
                <a:schemeClr val="bg1">
                  <a:lumMod val="85000"/>
                </a:schemeClr>
              </a:solidFill>
              <a:prstDash val="dash"/>
            </a:ln>
          </c:spPr>
        </c:majorGridlines>
        <c:title>
          <c:tx>
            <c:rich>
              <a:bodyPr/>
              <a:lstStyle/>
              <a:p>
                <a:pPr>
                  <a:defRPr sz="1500" b="1">
                    <a:latin typeface="Verdana" panose="020B0604030504040204" pitchFamily="34" charset="0"/>
                    <a:ea typeface="Verdana" panose="020B0604030504040204" pitchFamily="34" charset="0"/>
                    <a:cs typeface="Verdana" panose="020B0604030504040204" pitchFamily="34" charset="0"/>
                  </a:defRPr>
                </a:pPr>
                <a:r>
                  <a:rPr lang="en-US" sz="1500" b="1" dirty="0" smtClean="0">
                    <a:effectLst/>
                    <a:latin typeface="Verdana" panose="020B0604030504040204" pitchFamily="34" charset="0"/>
                    <a:ea typeface="Verdana" panose="020B0604030504040204" pitchFamily="34" charset="0"/>
                    <a:cs typeface="Verdana" panose="020B0604030504040204" pitchFamily="34" charset="0"/>
                  </a:rPr>
                  <a:t>Percent</a:t>
                </a:r>
                <a:endParaRPr lang="en-US" sz="1500" b="1" dirty="0">
                  <a:effectLst/>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47703584497193324"/>
              <c:y val="0.92726391447671053"/>
            </c:manualLayout>
          </c:layout>
          <c:overlay val="0"/>
        </c:title>
        <c:numFmt formatCode="General" sourceLinked="1"/>
        <c:majorTickMark val="in"/>
        <c:minorTickMark val="in"/>
        <c:tickLblPos val="high"/>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3954600"/>
        <c:crosses val="max"/>
        <c:crossBetween val="between"/>
        <c:majorUnit val="10"/>
        <c:minorUnit val="10"/>
      </c:valAx>
      <c:valAx>
        <c:axId val="223953816"/>
        <c:scaling>
          <c:orientation val="minMax"/>
          <c:max val="300"/>
          <c:min val="0"/>
        </c:scaling>
        <c:delete val="1"/>
        <c:axPos val="t"/>
        <c:numFmt formatCode="General" sourceLinked="1"/>
        <c:majorTickMark val="out"/>
        <c:minorTickMark val="none"/>
        <c:tickLblPos val="nextTo"/>
        <c:crossAx val="223956168"/>
        <c:crosses val="max"/>
        <c:crossBetween val="between"/>
        <c:majorUnit val="50"/>
      </c:valAx>
      <c:catAx>
        <c:axId val="223956168"/>
        <c:scaling>
          <c:orientation val="minMax"/>
        </c:scaling>
        <c:delete val="1"/>
        <c:axPos val="l"/>
        <c:numFmt formatCode="General" sourceLinked="1"/>
        <c:majorTickMark val="out"/>
        <c:minorTickMark val="none"/>
        <c:tickLblPos val="nextTo"/>
        <c:crossAx val="223953816"/>
        <c:crosses val="autoZero"/>
        <c:auto val="1"/>
        <c:lblAlgn val="ctr"/>
        <c:lblOffset val="100"/>
        <c:noMultiLvlLbl val="0"/>
      </c:catAx>
      <c:spPr>
        <a:noFill/>
        <a:ln>
          <a:noFill/>
        </a:ln>
        <a:effectLst>
          <a:outerShdw blurRad="50800" dist="50800" dir="5400000" algn="ctr" rotWithShape="0">
            <a:schemeClr val="bg1"/>
          </a:outerShdw>
        </a:effectLst>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20446714233714"/>
          <c:y val="3.33835241106471E-2"/>
          <c:w val="0.75107950922193101"/>
          <c:h val="0.81467389911138399"/>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chemeClr val="bg1">
                  <a:lumMod val="65000"/>
                </a:schemeClr>
              </a:solidFill>
              <a:ln>
                <a:solidFill>
                  <a:schemeClr val="tx1"/>
                </a:solidFill>
              </a:ln>
            </c:spPr>
            <c:extLst>
              <c:ext xmlns:c16="http://schemas.microsoft.com/office/drawing/2014/chart" uri="{C3380CC4-5D6E-409C-BE32-E72D297353CC}">
                <c16:uniqueId val="{00000001-81BA-425B-9676-58B754304308}"/>
              </c:ext>
            </c:extLst>
          </c:dPt>
          <c:dPt>
            <c:idx val="1"/>
            <c:invertIfNegative val="0"/>
            <c:bubble3D val="0"/>
            <c:spPr>
              <a:solidFill>
                <a:srgbClr val="FB5192"/>
              </a:solidFill>
              <a:ln>
                <a:solidFill>
                  <a:schemeClr val="tx1"/>
                </a:solidFill>
              </a:ln>
            </c:spPr>
            <c:extLst>
              <c:ext xmlns:c16="http://schemas.microsoft.com/office/drawing/2014/chart" uri="{C3380CC4-5D6E-409C-BE32-E72D297353CC}">
                <c16:uniqueId val="{00000003-81BA-425B-9676-58B754304308}"/>
              </c:ext>
            </c:extLst>
          </c:dPt>
          <c:dPt>
            <c:idx val="2"/>
            <c:invertIfNegative val="0"/>
            <c:bubble3D val="0"/>
            <c:spPr>
              <a:solidFill>
                <a:srgbClr val="FB5192"/>
              </a:solidFill>
              <a:ln>
                <a:solidFill>
                  <a:schemeClr val="tx1"/>
                </a:solidFill>
              </a:ln>
            </c:spPr>
            <c:extLst>
              <c:ext xmlns:c16="http://schemas.microsoft.com/office/drawing/2014/chart" uri="{C3380CC4-5D6E-409C-BE32-E72D297353CC}">
                <c16:uniqueId val="{00000005-81BA-425B-9676-58B754304308}"/>
              </c:ext>
            </c:extLst>
          </c:dPt>
          <c:dPt>
            <c:idx val="3"/>
            <c:invertIfNegative val="0"/>
            <c:bubble3D val="0"/>
            <c:spPr>
              <a:solidFill>
                <a:srgbClr val="4BACC6"/>
              </a:solidFill>
              <a:ln>
                <a:solidFill>
                  <a:schemeClr val="tx1"/>
                </a:solidFill>
              </a:ln>
            </c:spPr>
            <c:extLst>
              <c:ext xmlns:c16="http://schemas.microsoft.com/office/drawing/2014/chart" uri="{C3380CC4-5D6E-409C-BE32-E72D297353CC}">
                <c16:uniqueId val="{00000007-81BA-425B-9676-58B754304308}"/>
              </c:ext>
            </c:extLst>
          </c:dPt>
          <c:dPt>
            <c:idx val="4"/>
            <c:invertIfNegative val="0"/>
            <c:bubble3D val="0"/>
            <c:spPr>
              <a:solidFill>
                <a:srgbClr val="95B3D7"/>
              </a:solidFill>
              <a:ln>
                <a:solidFill>
                  <a:schemeClr val="tx1"/>
                </a:solidFill>
              </a:ln>
            </c:spPr>
            <c:extLst>
              <c:ext xmlns:c16="http://schemas.microsoft.com/office/drawing/2014/chart" uri="{C3380CC4-5D6E-409C-BE32-E72D297353CC}">
                <c16:uniqueId val="{00000009-81BA-425B-9676-58B754304308}"/>
              </c:ext>
            </c:extLst>
          </c:dPt>
          <c:dPt>
            <c:idx val="5"/>
            <c:invertIfNegative val="0"/>
            <c:bubble3D val="0"/>
            <c:spPr>
              <a:solidFill>
                <a:srgbClr val="31859C"/>
              </a:solidFill>
              <a:ln>
                <a:solidFill>
                  <a:schemeClr val="tx1"/>
                </a:solidFill>
              </a:ln>
            </c:spPr>
            <c:extLst>
              <c:ext xmlns:c16="http://schemas.microsoft.com/office/drawing/2014/chart" uri="{C3380CC4-5D6E-409C-BE32-E72D297353CC}">
                <c16:uniqueId val="{0000000B-81BA-425B-9676-58B754304308}"/>
              </c:ext>
            </c:extLst>
          </c:dPt>
          <c:dPt>
            <c:idx val="6"/>
            <c:invertIfNegative val="0"/>
            <c:bubble3D val="0"/>
            <c:spPr>
              <a:solidFill>
                <a:srgbClr val="31859C"/>
              </a:solidFill>
              <a:ln>
                <a:solidFill>
                  <a:schemeClr val="tx1"/>
                </a:solidFill>
              </a:ln>
            </c:spPr>
            <c:extLst>
              <c:ext xmlns:c16="http://schemas.microsoft.com/office/drawing/2014/chart" uri="{C3380CC4-5D6E-409C-BE32-E72D297353CC}">
                <c16:uniqueId val="{0000000D-81BA-425B-9676-58B754304308}"/>
              </c:ext>
            </c:extLst>
          </c:dPt>
          <c:dPt>
            <c:idx val="7"/>
            <c:invertIfNegative val="0"/>
            <c:bubble3D val="0"/>
            <c:spPr>
              <a:solidFill>
                <a:srgbClr val="006837"/>
              </a:solidFill>
              <a:ln>
                <a:solidFill>
                  <a:schemeClr val="tx1"/>
                </a:solidFill>
              </a:ln>
            </c:spPr>
            <c:extLst>
              <c:ext xmlns:c16="http://schemas.microsoft.com/office/drawing/2014/chart" uri="{C3380CC4-5D6E-409C-BE32-E72D297353CC}">
                <c16:uniqueId val="{0000000F-81BA-425B-9676-58B754304308}"/>
              </c:ext>
            </c:extLst>
          </c:dPt>
          <c:dPt>
            <c:idx val="8"/>
            <c:invertIfNegative val="0"/>
            <c:bubble3D val="0"/>
            <c:spPr>
              <a:solidFill>
                <a:srgbClr val="31A354"/>
              </a:solidFill>
              <a:ln>
                <a:solidFill>
                  <a:schemeClr val="tx1"/>
                </a:solidFill>
              </a:ln>
            </c:spPr>
            <c:extLst>
              <c:ext xmlns:c16="http://schemas.microsoft.com/office/drawing/2014/chart" uri="{C3380CC4-5D6E-409C-BE32-E72D297353CC}">
                <c16:uniqueId val="{00000011-81BA-425B-9676-58B754304308}"/>
              </c:ext>
            </c:extLst>
          </c:dPt>
          <c:dPt>
            <c:idx val="9"/>
            <c:invertIfNegative val="0"/>
            <c:bubble3D val="0"/>
            <c:spPr>
              <a:solidFill>
                <a:srgbClr val="78C679"/>
              </a:solidFill>
              <a:ln>
                <a:solidFill>
                  <a:schemeClr val="tx1"/>
                </a:solidFill>
              </a:ln>
            </c:spPr>
            <c:extLst>
              <c:ext xmlns:c16="http://schemas.microsoft.com/office/drawing/2014/chart" uri="{C3380CC4-5D6E-409C-BE32-E72D297353CC}">
                <c16:uniqueId val="{00000013-81BA-425B-9676-58B754304308}"/>
              </c:ext>
            </c:extLst>
          </c:dPt>
          <c:dPt>
            <c:idx val="10"/>
            <c:invertIfNegative val="0"/>
            <c:bubble3D val="0"/>
            <c:spPr>
              <a:solidFill>
                <a:srgbClr val="C2E699"/>
              </a:solidFill>
              <a:ln>
                <a:solidFill>
                  <a:schemeClr val="tx1"/>
                </a:solidFill>
              </a:ln>
            </c:spPr>
            <c:extLst>
              <c:ext xmlns:c16="http://schemas.microsoft.com/office/drawing/2014/chart" uri="{C3380CC4-5D6E-409C-BE32-E72D297353CC}">
                <c16:uniqueId val="{00000015-81BA-425B-9676-58B754304308}"/>
              </c:ext>
            </c:extLst>
          </c:dPt>
          <c:dPt>
            <c:idx val="11"/>
            <c:invertIfNegative val="0"/>
            <c:bubble3D val="0"/>
            <c:spPr>
              <a:solidFill>
                <a:srgbClr val="FFFFCC"/>
              </a:solidFill>
              <a:ln>
                <a:solidFill>
                  <a:schemeClr val="tx1"/>
                </a:solidFill>
              </a:ln>
            </c:spPr>
            <c:extLst>
              <c:ext xmlns:c16="http://schemas.microsoft.com/office/drawing/2014/chart" uri="{C3380CC4-5D6E-409C-BE32-E72D297353CC}">
                <c16:uniqueId val="{00000017-81BA-425B-9676-58B754304308}"/>
              </c:ext>
            </c:extLst>
          </c:dPt>
          <c:dPt>
            <c:idx val="12"/>
            <c:invertIfNegative val="0"/>
            <c:bubble3D val="0"/>
            <c:spPr>
              <a:solidFill>
                <a:srgbClr val="FFFFCC"/>
              </a:solidFill>
              <a:ln>
                <a:solidFill>
                  <a:schemeClr val="tx1"/>
                </a:solidFill>
              </a:ln>
            </c:spPr>
            <c:extLst>
              <c:ext xmlns:c16="http://schemas.microsoft.com/office/drawing/2014/chart" uri="{C3380CC4-5D6E-409C-BE32-E72D297353CC}">
                <c16:uniqueId val="{00000019-81BA-425B-9676-58B754304308}"/>
              </c:ext>
            </c:extLst>
          </c:dPt>
          <c:dPt>
            <c:idx val="13"/>
            <c:invertIfNegative val="0"/>
            <c:bubble3D val="0"/>
            <c:spPr>
              <a:solidFill>
                <a:schemeClr val="accent4"/>
              </a:solidFill>
              <a:ln>
                <a:solidFill>
                  <a:schemeClr val="tx1"/>
                </a:solidFill>
              </a:ln>
            </c:spPr>
            <c:extLst>
              <c:ext xmlns:c16="http://schemas.microsoft.com/office/drawing/2014/chart" uri="{C3380CC4-5D6E-409C-BE32-E72D297353CC}">
                <c16:uniqueId val="{0000001B-81BA-425B-9676-58B754304308}"/>
              </c:ext>
            </c:extLst>
          </c:dPt>
          <c:dPt>
            <c:idx val="14"/>
            <c:invertIfNegative val="0"/>
            <c:bubble3D val="0"/>
            <c:spPr>
              <a:solidFill>
                <a:schemeClr val="accent4">
                  <a:lumMod val="60000"/>
                  <a:lumOff val="40000"/>
                </a:schemeClr>
              </a:solidFill>
              <a:ln>
                <a:solidFill>
                  <a:schemeClr val="tx1"/>
                </a:solidFill>
              </a:ln>
            </c:spPr>
            <c:extLst>
              <c:ext xmlns:c16="http://schemas.microsoft.com/office/drawing/2014/chart" uri="{C3380CC4-5D6E-409C-BE32-E72D297353CC}">
                <c16:uniqueId val="{0000001D-81BA-425B-9676-58B754304308}"/>
              </c:ext>
            </c:extLst>
          </c:dPt>
          <c:dPt>
            <c:idx val="15"/>
            <c:invertIfNegative val="0"/>
            <c:bubble3D val="0"/>
            <c:spPr>
              <a:solidFill>
                <a:schemeClr val="accent4">
                  <a:lumMod val="40000"/>
                  <a:lumOff val="60000"/>
                </a:schemeClr>
              </a:solidFill>
              <a:ln>
                <a:solidFill>
                  <a:schemeClr val="tx1"/>
                </a:solidFill>
              </a:ln>
            </c:spPr>
            <c:extLst>
              <c:ext xmlns:c16="http://schemas.microsoft.com/office/drawing/2014/chart" uri="{C3380CC4-5D6E-409C-BE32-E72D297353CC}">
                <c16:uniqueId val="{0000001F-81BA-425B-9676-58B754304308}"/>
              </c:ext>
            </c:extLst>
          </c:dPt>
          <c:dPt>
            <c:idx val="16"/>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1-81BA-425B-9676-58B754304308}"/>
              </c:ext>
            </c:extLst>
          </c:dPt>
          <c:dPt>
            <c:idx val="17"/>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3-81BA-425B-9676-58B754304308}"/>
              </c:ext>
            </c:extLst>
          </c:dPt>
          <c:dPt>
            <c:idx val="18"/>
            <c:invertIfNegative val="0"/>
            <c:bubble3D val="0"/>
            <c:spPr>
              <a:solidFill>
                <a:srgbClr val="FAC090"/>
              </a:solidFill>
              <a:ln>
                <a:solidFill>
                  <a:schemeClr val="tx1"/>
                </a:solidFill>
              </a:ln>
            </c:spPr>
            <c:extLst>
              <c:ext xmlns:c16="http://schemas.microsoft.com/office/drawing/2014/chart" uri="{C3380CC4-5D6E-409C-BE32-E72D297353CC}">
                <c16:uniqueId val="{00000025-81BA-425B-9676-58B754304308}"/>
              </c:ext>
            </c:extLst>
          </c:dPt>
          <c:dPt>
            <c:idx val="19"/>
            <c:invertIfNegative val="0"/>
            <c:bubble3D val="0"/>
            <c:spPr>
              <a:solidFill>
                <a:schemeClr val="accent6">
                  <a:lumMod val="40000"/>
                  <a:lumOff val="60000"/>
                </a:schemeClr>
              </a:solidFill>
              <a:ln>
                <a:solidFill>
                  <a:schemeClr val="tx1"/>
                </a:solidFill>
              </a:ln>
            </c:spPr>
            <c:extLst>
              <c:ext xmlns:c16="http://schemas.microsoft.com/office/drawing/2014/chart" uri="{C3380CC4-5D6E-409C-BE32-E72D297353CC}">
                <c16:uniqueId val="{00000027-81BA-425B-9676-58B754304308}"/>
              </c:ext>
            </c:extLst>
          </c:dPt>
          <c:errBars>
            <c:errBarType val="both"/>
            <c:errValType val="cust"/>
            <c:noEndCap val="0"/>
            <c:plus>
              <c:numRef>
                <c:f>Sheet1!$E$2:$E$14</c:f>
                <c:numCache>
                  <c:formatCode>General</c:formatCode>
                  <c:ptCount val="13"/>
                  <c:pt idx="1">
                    <c:v>1.5</c:v>
                  </c:pt>
                  <c:pt idx="3">
                    <c:v>2.9</c:v>
                  </c:pt>
                  <c:pt idx="4">
                    <c:v>2.2999999999999998</c:v>
                  </c:pt>
                  <c:pt idx="5">
                    <c:v>1.9</c:v>
                  </c:pt>
                  <c:pt idx="7">
                    <c:v>2.7</c:v>
                  </c:pt>
                  <c:pt idx="8">
                    <c:v>2.8</c:v>
                  </c:pt>
                  <c:pt idx="9">
                    <c:v>2.6</c:v>
                  </c:pt>
                  <c:pt idx="10">
                    <c:v>4.5999999999999996</c:v>
                  </c:pt>
                  <c:pt idx="11">
                    <c:v>2.8</c:v>
                  </c:pt>
                </c:numCache>
              </c:numRef>
            </c:plus>
            <c:minus>
              <c:numRef>
                <c:f>Sheet1!$D$2:$D$14</c:f>
                <c:numCache>
                  <c:formatCode>General</c:formatCode>
                  <c:ptCount val="13"/>
                  <c:pt idx="1">
                    <c:v>1.6</c:v>
                  </c:pt>
                  <c:pt idx="3">
                    <c:v>3.3</c:v>
                  </c:pt>
                  <c:pt idx="4">
                    <c:v>2.7</c:v>
                  </c:pt>
                  <c:pt idx="5">
                    <c:v>2.1</c:v>
                  </c:pt>
                  <c:pt idx="7">
                    <c:v>3</c:v>
                  </c:pt>
                  <c:pt idx="8">
                    <c:v>3</c:v>
                  </c:pt>
                  <c:pt idx="9">
                    <c:v>2.8</c:v>
                  </c:pt>
                  <c:pt idx="10">
                    <c:v>5.8</c:v>
                  </c:pt>
                  <c:pt idx="11">
                    <c:v>3.3</c:v>
                  </c:pt>
                </c:numCache>
              </c:numRef>
            </c:minus>
          </c:errBars>
          <c:cat>
            <c:strRef>
              <c:f>Sheet1!$A$2:$A$14</c:f>
              <c:strCache>
                <c:ptCount val="12"/>
                <c:pt idx="1">
                  <c:v>Total</c:v>
                </c:pt>
                <c:pt idx="3">
                  <c:v>   Hispanic</c:v>
                </c:pt>
                <c:pt idx="4">
                  <c:v>Black</c:v>
                </c:pt>
                <c:pt idx="5">
                  <c:v>White</c:v>
                </c:pt>
                <c:pt idx="7">
                  <c:v>   &lt;100</c:v>
                </c:pt>
                <c:pt idx="8">
                  <c:v>   100–199</c:v>
                </c:pt>
                <c:pt idx="9">
                  <c:v>   200–399</c:v>
                </c:pt>
                <c:pt idx="10">
                  <c:v>   400-499</c:v>
                </c:pt>
                <c:pt idx="11">
                  <c:v>   500+</c:v>
                </c:pt>
              </c:strCache>
            </c:strRef>
          </c:cat>
          <c:val>
            <c:numRef>
              <c:f>Sheet1!$B$2:$B$14</c:f>
              <c:numCache>
                <c:formatCode>General</c:formatCode>
                <c:ptCount val="13"/>
                <c:pt idx="1">
                  <c:v>77.8</c:v>
                </c:pt>
                <c:pt idx="3">
                  <c:v>76.2</c:v>
                </c:pt>
                <c:pt idx="4">
                  <c:v>85.7</c:v>
                </c:pt>
                <c:pt idx="5">
                  <c:v>77.2</c:v>
                </c:pt>
                <c:pt idx="7">
                  <c:v>74.5</c:v>
                </c:pt>
                <c:pt idx="8">
                  <c:v>78.3</c:v>
                </c:pt>
                <c:pt idx="9">
                  <c:v>76.5</c:v>
                </c:pt>
                <c:pt idx="10">
                  <c:v>82.4</c:v>
                </c:pt>
                <c:pt idx="11">
                  <c:v>82.5</c:v>
                </c:pt>
              </c:numCache>
            </c:numRef>
          </c:val>
          <c:extLst>
            <c:ext xmlns:c16="http://schemas.microsoft.com/office/drawing/2014/chart" uri="{C3380CC4-5D6E-409C-BE32-E72D297353CC}">
              <c16:uniqueId val="{00000028-81BA-425B-9676-58B754304308}"/>
            </c:ext>
          </c:extLst>
        </c:ser>
        <c:dLbls>
          <c:showLegendKey val="0"/>
          <c:showVal val="0"/>
          <c:showCatName val="0"/>
          <c:showSerName val="0"/>
          <c:showPercent val="0"/>
          <c:showBubbleSize val="0"/>
        </c:dLbls>
        <c:gapWidth val="0"/>
        <c:axId val="223954600"/>
        <c:axId val="223954992"/>
      </c:barChart>
      <c:barChart>
        <c:barDir val="bar"/>
        <c:grouping val="clustered"/>
        <c:varyColors val="0"/>
        <c:ser>
          <c:idx val="1"/>
          <c:order val="1"/>
          <c:tx>
            <c:strRef>
              <c:f>Sheet1!$F$1</c:f>
              <c:strCache>
                <c:ptCount val="1"/>
                <c:pt idx="0">
                  <c:v>Target</c:v>
                </c:pt>
              </c:strCache>
            </c:strRef>
          </c:tx>
          <c:spPr>
            <a:noFill/>
            <a:ln>
              <a:noFill/>
            </a:ln>
            <a:effectLst/>
          </c:spPr>
          <c:invertIfNegative val="0"/>
          <c:trendline>
            <c:spPr>
              <a:ln w="50800">
                <a:prstDash val="sysDash"/>
              </a:ln>
            </c:spPr>
            <c:trendlineType val="power"/>
            <c:dispRSqr val="0"/>
            <c:dispEq val="0"/>
          </c:trendline>
          <c:cat>
            <c:strRef>
              <c:f>Sheet1!$A$2:$A$14</c:f>
              <c:strCache>
                <c:ptCount val="12"/>
                <c:pt idx="1">
                  <c:v>Total</c:v>
                </c:pt>
                <c:pt idx="3">
                  <c:v>   Hispanic</c:v>
                </c:pt>
                <c:pt idx="4">
                  <c:v>Black</c:v>
                </c:pt>
                <c:pt idx="5">
                  <c:v>White</c:v>
                </c:pt>
                <c:pt idx="7">
                  <c:v>   &lt;100</c:v>
                </c:pt>
                <c:pt idx="8">
                  <c:v>   100–199</c:v>
                </c:pt>
                <c:pt idx="9">
                  <c:v>   200–399</c:v>
                </c:pt>
                <c:pt idx="10">
                  <c:v>   400-499</c:v>
                </c:pt>
                <c:pt idx="11">
                  <c:v>   500+</c:v>
                </c:pt>
              </c:strCache>
            </c:strRef>
          </c:cat>
          <c:val>
            <c:numRef>
              <c:f>Sheet1!$F$3:$F$11</c:f>
              <c:numCache>
                <c:formatCode>General</c:formatCode>
                <c:ptCount val="9"/>
                <c:pt idx="0">
                  <c:v>86.5</c:v>
                </c:pt>
                <c:pt idx="1">
                  <c:v>86.5</c:v>
                </c:pt>
                <c:pt idx="2">
                  <c:v>86.5</c:v>
                </c:pt>
                <c:pt idx="3">
                  <c:v>86.5</c:v>
                </c:pt>
                <c:pt idx="4">
                  <c:v>86.5</c:v>
                </c:pt>
                <c:pt idx="5">
                  <c:v>86.5</c:v>
                </c:pt>
                <c:pt idx="6">
                  <c:v>86.5</c:v>
                </c:pt>
                <c:pt idx="7">
                  <c:v>86.5</c:v>
                </c:pt>
                <c:pt idx="8">
                  <c:v>86.5</c:v>
                </c:pt>
              </c:numCache>
            </c:numRef>
          </c:val>
          <c:extLst>
            <c:ext xmlns:c16="http://schemas.microsoft.com/office/drawing/2014/chart" uri="{C3380CC4-5D6E-409C-BE32-E72D297353CC}">
              <c16:uniqueId val="{00000029-81BA-425B-9676-58B754304308}"/>
            </c:ext>
          </c:extLst>
        </c:ser>
        <c:dLbls>
          <c:showLegendKey val="0"/>
          <c:showVal val="0"/>
          <c:showCatName val="0"/>
          <c:showSerName val="0"/>
          <c:showPercent val="0"/>
          <c:showBubbleSize val="0"/>
        </c:dLbls>
        <c:gapWidth val="500"/>
        <c:overlap val="-100"/>
        <c:axId val="223956168"/>
        <c:axId val="223953816"/>
      </c:barChart>
      <c:catAx>
        <c:axId val="223954600"/>
        <c:scaling>
          <c:orientation val="maxMin"/>
        </c:scaling>
        <c:delete val="0"/>
        <c:axPos val="l"/>
        <c:numFmt formatCode="General" sourceLinked="1"/>
        <c:majorTickMark val="none"/>
        <c:minorTickMark val="none"/>
        <c:tickLblPos val="nextTo"/>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3954992"/>
        <c:crosses val="autoZero"/>
        <c:auto val="1"/>
        <c:lblAlgn val="ctr"/>
        <c:lblOffset val="9"/>
        <c:noMultiLvlLbl val="0"/>
      </c:catAx>
      <c:valAx>
        <c:axId val="223954992"/>
        <c:scaling>
          <c:orientation val="minMax"/>
          <c:max val="100"/>
          <c:min val="0"/>
        </c:scaling>
        <c:delete val="0"/>
        <c:axPos val="b"/>
        <c:majorGridlines>
          <c:spPr>
            <a:ln cmpd="sng">
              <a:solidFill>
                <a:schemeClr val="bg1">
                  <a:lumMod val="85000"/>
                </a:schemeClr>
              </a:solidFill>
              <a:prstDash val="dash"/>
            </a:ln>
          </c:spPr>
        </c:majorGridlines>
        <c:title>
          <c:tx>
            <c:rich>
              <a:bodyPr/>
              <a:lstStyle/>
              <a:p>
                <a:pPr>
                  <a:defRPr sz="1500" b="1">
                    <a:latin typeface="Verdana" panose="020B0604030504040204" pitchFamily="34" charset="0"/>
                    <a:ea typeface="Verdana" panose="020B0604030504040204" pitchFamily="34" charset="0"/>
                    <a:cs typeface="Verdana" panose="020B0604030504040204" pitchFamily="34" charset="0"/>
                  </a:defRPr>
                </a:pPr>
                <a:r>
                  <a:rPr lang="en-US" sz="1500" b="1" dirty="0" smtClean="0">
                    <a:effectLst/>
                    <a:latin typeface="Verdana" panose="020B0604030504040204" pitchFamily="34" charset="0"/>
                    <a:ea typeface="Verdana" panose="020B0604030504040204" pitchFamily="34" charset="0"/>
                    <a:cs typeface="Verdana" panose="020B0604030504040204" pitchFamily="34" charset="0"/>
                  </a:rPr>
                  <a:t>Percent</a:t>
                </a:r>
                <a:endParaRPr lang="en-US" sz="1500" b="1" dirty="0">
                  <a:effectLst/>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47703584497193324"/>
              <c:y val="0.92726391447671053"/>
            </c:manualLayout>
          </c:layout>
          <c:overlay val="0"/>
        </c:title>
        <c:numFmt formatCode="General" sourceLinked="1"/>
        <c:majorTickMark val="in"/>
        <c:minorTickMark val="in"/>
        <c:tickLblPos val="high"/>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3954600"/>
        <c:crosses val="max"/>
        <c:crossBetween val="between"/>
        <c:majorUnit val="10"/>
        <c:minorUnit val="10"/>
      </c:valAx>
      <c:valAx>
        <c:axId val="223953816"/>
        <c:scaling>
          <c:orientation val="minMax"/>
          <c:max val="300"/>
          <c:min val="0"/>
        </c:scaling>
        <c:delete val="1"/>
        <c:axPos val="t"/>
        <c:numFmt formatCode="General" sourceLinked="1"/>
        <c:majorTickMark val="out"/>
        <c:minorTickMark val="none"/>
        <c:tickLblPos val="nextTo"/>
        <c:crossAx val="223956168"/>
        <c:crosses val="max"/>
        <c:crossBetween val="between"/>
        <c:majorUnit val="50"/>
      </c:valAx>
      <c:catAx>
        <c:axId val="223956168"/>
        <c:scaling>
          <c:orientation val="minMax"/>
        </c:scaling>
        <c:delete val="1"/>
        <c:axPos val="l"/>
        <c:numFmt formatCode="General" sourceLinked="1"/>
        <c:majorTickMark val="out"/>
        <c:minorTickMark val="none"/>
        <c:tickLblPos val="nextTo"/>
        <c:crossAx val="223953816"/>
        <c:crosses val="autoZero"/>
        <c:auto val="1"/>
        <c:lblAlgn val="ctr"/>
        <c:lblOffset val="100"/>
        <c:noMultiLvlLbl val="0"/>
      </c:catAx>
      <c:spPr>
        <a:noFill/>
        <a:ln>
          <a:noFill/>
        </a:ln>
        <a:effectLst>
          <a:outerShdw blurRad="50800" dist="50800" dir="5400000" algn="ctr" rotWithShape="0">
            <a:schemeClr val="bg1"/>
          </a:outerShdw>
        </a:effectLst>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20446714233714"/>
          <c:y val="3.33835241106471E-2"/>
          <c:w val="0.75107950922193101"/>
          <c:h val="0.81467389911138399"/>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rgbClr val="BFBFBF"/>
              </a:solidFill>
              <a:ln>
                <a:solidFill>
                  <a:schemeClr val="tx1"/>
                </a:solidFill>
              </a:ln>
            </c:spPr>
            <c:extLst>
              <c:ext xmlns:c16="http://schemas.microsoft.com/office/drawing/2014/chart" uri="{C3380CC4-5D6E-409C-BE32-E72D297353CC}">
                <c16:uniqueId val="{00000003-81BA-425B-9676-58B754304308}"/>
              </c:ext>
            </c:extLst>
          </c:dPt>
          <c:dPt>
            <c:idx val="1"/>
            <c:invertIfNegative val="0"/>
            <c:bubble3D val="0"/>
            <c:spPr>
              <a:solidFill>
                <a:srgbClr val="FB5192"/>
              </a:solidFill>
              <a:ln>
                <a:solidFill>
                  <a:schemeClr val="tx1"/>
                </a:solidFill>
              </a:ln>
            </c:spPr>
            <c:extLst>
              <c:ext xmlns:c16="http://schemas.microsoft.com/office/drawing/2014/chart" uri="{C3380CC4-5D6E-409C-BE32-E72D297353CC}">
                <c16:uniqueId val="{00000005-81BA-425B-9676-58B754304308}"/>
              </c:ext>
            </c:extLst>
          </c:dPt>
          <c:dPt>
            <c:idx val="2"/>
            <c:invertIfNegative val="0"/>
            <c:bubble3D val="0"/>
            <c:spPr>
              <a:solidFill>
                <a:schemeClr val="accent4"/>
              </a:solidFill>
              <a:ln>
                <a:solidFill>
                  <a:schemeClr val="tx1"/>
                </a:solidFill>
              </a:ln>
            </c:spPr>
            <c:extLst>
              <c:ext xmlns:c16="http://schemas.microsoft.com/office/drawing/2014/chart" uri="{C3380CC4-5D6E-409C-BE32-E72D297353CC}">
                <c16:uniqueId val="{00000007-81BA-425B-9676-58B754304308}"/>
              </c:ext>
            </c:extLst>
          </c:dPt>
          <c:dPt>
            <c:idx val="3"/>
            <c:invertIfNegative val="0"/>
            <c:bubble3D val="0"/>
            <c:spPr>
              <a:solidFill>
                <a:srgbClr val="4BACC6"/>
              </a:solidFill>
              <a:ln>
                <a:solidFill>
                  <a:schemeClr val="tx1"/>
                </a:solidFill>
              </a:ln>
            </c:spPr>
            <c:extLst>
              <c:ext xmlns:c16="http://schemas.microsoft.com/office/drawing/2014/chart" uri="{C3380CC4-5D6E-409C-BE32-E72D297353CC}">
                <c16:uniqueId val="{00000009-81BA-425B-9676-58B754304308}"/>
              </c:ext>
            </c:extLst>
          </c:dPt>
          <c:dPt>
            <c:idx val="4"/>
            <c:invertIfNegative val="0"/>
            <c:bubble3D val="0"/>
            <c:spPr>
              <a:solidFill>
                <a:srgbClr val="95B3D7"/>
              </a:solidFill>
              <a:ln>
                <a:solidFill>
                  <a:schemeClr val="tx1"/>
                </a:solidFill>
              </a:ln>
            </c:spPr>
            <c:extLst>
              <c:ext xmlns:c16="http://schemas.microsoft.com/office/drawing/2014/chart" uri="{C3380CC4-5D6E-409C-BE32-E72D297353CC}">
                <c16:uniqueId val="{0000000B-81BA-425B-9676-58B754304308}"/>
              </c:ext>
            </c:extLst>
          </c:dPt>
          <c:dPt>
            <c:idx val="5"/>
            <c:invertIfNegative val="0"/>
            <c:bubble3D val="0"/>
            <c:spPr>
              <a:solidFill>
                <a:srgbClr val="31859C"/>
              </a:solidFill>
              <a:ln>
                <a:solidFill>
                  <a:schemeClr val="tx1"/>
                </a:solidFill>
              </a:ln>
            </c:spPr>
            <c:extLst>
              <c:ext xmlns:c16="http://schemas.microsoft.com/office/drawing/2014/chart" uri="{C3380CC4-5D6E-409C-BE32-E72D297353CC}">
                <c16:uniqueId val="{0000000D-81BA-425B-9676-58B754304308}"/>
              </c:ext>
            </c:extLst>
          </c:dPt>
          <c:dPt>
            <c:idx val="6"/>
            <c:invertIfNegative val="0"/>
            <c:bubble3D val="0"/>
            <c:spPr>
              <a:solidFill>
                <a:srgbClr val="4BACC6"/>
              </a:solidFill>
              <a:ln>
                <a:solidFill>
                  <a:schemeClr val="tx1"/>
                </a:solidFill>
              </a:ln>
            </c:spPr>
            <c:extLst>
              <c:ext xmlns:c16="http://schemas.microsoft.com/office/drawing/2014/chart" uri="{C3380CC4-5D6E-409C-BE32-E72D297353CC}">
                <c16:uniqueId val="{0000000F-81BA-425B-9676-58B754304308}"/>
              </c:ext>
            </c:extLst>
          </c:dPt>
          <c:dPt>
            <c:idx val="7"/>
            <c:invertIfNegative val="0"/>
            <c:bubble3D val="0"/>
            <c:spPr>
              <a:solidFill>
                <a:srgbClr val="006837"/>
              </a:solidFill>
              <a:ln>
                <a:solidFill>
                  <a:schemeClr val="tx1"/>
                </a:solidFill>
              </a:ln>
            </c:spPr>
            <c:extLst>
              <c:ext xmlns:c16="http://schemas.microsoft.com/office/drawing/2014/chart" uri="{C3380CC4-5D6E-409C-BE32-E72D297353CC}">
                <c16:uniqueId val="{00000011-81BA-425B-9676-58B754304308}"/>
              </c:ext>
            </c:extLst>
          </c:dPt>
          <c:dPt>
            <c:idx val="8"/>
            <c:invertIfNegative val="0"/>
            <c:bubble3D val="0"/>
            <c:spPr>
              <a:solidFill>
                <a:srgbClr val="31A354"/>
              </a:solidFill>
              <a:ln>
                <a:solidFill>
                  <a:schemeClr val="tx1"/>
                </a:solidFill>
              </a:ln>
            </c:spPr>
            <c:extLst>
              <c:ext xmlns:c16="http://schemas.microsoft.com/office/drawing/2014/chart" uri="{C3380CC4-5D6E-409C-BE32-E72D297353CC}">
                <c16:uniqueId val="{00000013-81BA-425B-9676-58B754304308}"/>
              </c:ext>
            </c:extLst>
          </c:dPt>
          <c:dPt>
            <c:idx val="9"/>
            <c:invertIfNegative val="0"/>
            <c:bubble3D val="0"/>
            <c:spPr>
              <a:solidFill>
                <a:srgbClr val="78C679"/>
              </a:solidFill>
              <a:ln>
                <a:solidFill>
                  <a:schemeClr val="tx1"/>
                </a:solidFill>
              </a:ln>
            </c:spPr>
            <c:extLst>
              <c:ext xmlns:c16="http://schemas.microsoft.com/office/drawing/2014/chart" uri="{C3380CC4-5D6E-409C-BE32-E72D297353CC}">
                <c16:uniqueId val="{00000015-81BA-425B-9676-58B754304308}"/>
              </c:ext>
            </c:extLst>
          </c:dPt>
          <c:dPt>
            <c:idx val="10"/>
            <c:invertIfNegative val="0"/>
            <c:bubble3D val="0"/>
            <c:spPr>
              <a:solidFill>
                <a:srgbClr val="C2E699"/>
              </a:solidFill>
              <a:ln>
                <a:solidFill>
                  <a:schemeClr val="tx1"/>
                </a:solidFill>
              </a:ln>
            </c:spPr>
            <c:extLst>
              <c:ext xmlns:c16="http://schemas.microsoft.com/office/drawing/2014/chart" uri="{C3380CC4-5D6E-409C-BE32-E72D297353CC}">
                <c16:uniqueId val="{00000017-81BA-425B-9676-58B754304308}"/>
              </c:ext>
            </c:extLst>
          </c:dPt>
          <c:dPt>
            <c:idx val="11"/>
            <c:invertIfNegative val="0"/>
            <c:bubble3D val="0"/>
            <c:spPr>
              <a:solidFill>
                <a:srgbClr val="FFFFCC"/>
              </a:solidFill>
              <a:ln>
                <a:solidFill>
                  <a:schemeClr val="tx1"/>
                </a:solidFill>
              </a:ln>
            </c:spPr>
            <c:extLst>
              <c:ext xmlns:c16="http://schemas.microsoft.com/office/drawing/2014/chart" uri="{C3380CC4-5D6E-409C-BE32-E72D297353CC}">
                <c16:uniqueId val="{00000019-81BA-425B-9676-58B754304308}"/>
              </c:ext>
            </c:extLst>
          </c:dPt>
          <c:dPt>
            <c:idx val="12"/>
            <c:invertIfNegative val="0"/>
            <c:bubble3D val="0"/>
            <c:spPr>
              <a:solidFill>
                <a:schemeClr val="accent4"/>
              </a:solidFill>
              <a:ln>
                <a:solidFill>
                  <a:schemeClr val="tx1"/>
                </a:solidFill>
              </a:ln>
            </c:spPr>
            <c:extLst>
              <c:ext xmlns:c16="http://schemas.microsoft.com/office/drawing/2014/chart" uri="{C3380CC4-5D6E-409C-BE32-E72D297353CC}">
                <c16:uniqueId val="{0000001B-81BA-425B-9676-58B754304308}"/>
              </c:ext>
            </c:extLst>
          </c:dPt>
          <c:dPt>
            <c:idx val="13"/>
            <c:invertIfNegative val="0"/>
            <c:bubble3D val="0"/>
            <c:spPr>
              <a:solidFill>
                <a:schemeClr val="accent4">
                  <a:lumMod val="60000"/>
                  <a:lumOff val="40000"/>
                </a:schemeClr>
              </a:solidFill>
              <a:ln>
                <a:solidFill>
                  <a:schemeClr val="tx1"/>
                </a:solidFill>
              </a:ln>
            </c:spPr>
            <c:extLst>
              <c:ext xmlns:c16="http://schemas.microsoft.com/office/drawing/2014/chart" uri="{C3380CC4-5D6E-409C-BE32-E72D297353CC}">
                <c16:uniqueId val="{0000001D-81BA-425B-9676-58B754304308}"/>
              </c:ext>
            </c:extLst>
          </c:dPt>
          <c:dPt>
            <c:idx val="14"/>
            <c:invertIfNegative val="0"/>
            <c:bubble3D val="0"/>
            <c:spPr>
              <a:solidFill>
                <a:schemeClr val="accent4">
                  <a:lumMod val="40000"/>
                  <a:lumOff val="60000"/>
                </a:schemeClr>
              </a:solidFill>
              <a:ln>
                <a:solidFill>
                  <a:schemeClr val="tx1"/>
                </a:solidFill>
              </a:ln>
            </c:spPr>
            <c:extLst>
              <c:ext xmlns:c16="http://schemas.microsoft.com/office/drawing/2014/chart" uri="{C3380CC4-5D6E-409C-BE32-E72D297353CC}">
                <c16:uniqueId val="{0000001F-81BA-425B-9676-58B754304308}"/>
              </c:ext>
            </c:extLst>
          </c:dPt>
          <c:dPt>
            <c:idx val="15"/>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1-81BA-425B-9676-58B754304308}"/>
              </c:ext>
            </c:extLst>
          </c:dPt>
          <c:dPt>
            <c:idx val="16"/>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3-81BA-425B-9676-58B754304308}"/>
              </c:ext>
            </c:extLst>
          </c:dPt>
          <c:dPt>
            <c:idx val="17"/>
            <c:invertIfNegative val="0"/>
            <c:bubble3D val="0"/>
            <c:spPr>
              <a:solidFill>
                <a:srgbClr val="FAC090"/>
              </a:solidFill>
              <a:ln>
                <a:solidFill>
                  <a:schemeClr val="tx1"/>
                </a:solidFill>
              </a:ln>
            </c:spPr>
            <c:extLst>
              <c:ext xmlns:c16="http://schemas.microsoft.com/office/drawing/2014/chart" uri="{C3380CC4-5D6E-409C-BE32-E72D297353CC}">
                <c16:uniqueId val="{00000025-81BA-425B-9676-58B754304308}"/>
              </c:ext>
            </c:extLst>
          </c:dPt>
          <c:dPt>
            <c:idx val="18"/>
            <c:invertIfNegative val="0"/>
            <c:bubble3D val="0"/>
            <c:spPr>
              <a:solidFill>
                <a:schemeClr val="accent6">
                  <a:lumMod val="40000"/>
                  <a:lumOff val="60000"/>
                </a:schemeClr>
              </a:solidFill>
              <a:ln>
                <a:solidFill>
                  <a:schemeClr val="tx1"/>
                </a:solidFill>
              </a:ln>
            </c:spPr>
            <c:extLst>
              <c:ext xmlns:c16="http://schemas.microsoft.com/office/drawing/2014/chart" uri="{C3380CC4-5D6E-409C-BE32-E72D297353CC}">
                <c16:uniqueId val="{00000027-81BA-425B-9676-58B754304308}"/>
              </c:ext>
            </c:extLst>
          </c:dPt>
          <c:errBars>
            <c:errBarType val="both"/>
            <c:errValType val="cust"/>
            <c:noEndCap val="0"/>
            <c:plus>
              <c:numRef>
                <c:f>Sheet1!$E$2:$E$15</c:f>
                <c:numCache>
                  <c:formatCode>General</c:formatCode>
                  <c:ptCount val="13"/>
                  <c:pt idx="1">
                    <c:v>1.6000000000000014</c:v>
                  </c:pt>
                  <c:pt idx="3">
                    <c:v>2.5</c:v>
                  </c:pt>
                  <c:pt idx="4">
                    <c:v>4.7000000000000028</c:v>
                  </c:pt>
                  <c:pt idx="5">
                    <c:v>2</c:v>
                  </c:pt>
                  <c:pt idx="7">
                    <c:v>2.7000000000000011</c:v>
                  </c:pt>
                  <c:pt idx="8">
                    <c:v>2</c:v>
                  </c:pt>
                  <c:pt idx="9">
                    <c:v>2.5999999999999979</c:v>
                  </c:pt>
                  <c:pt idx="10">
                    <c:v>4.5999999999999979</c:v>
                  </c:pt>
                  <c:pt idx="11">
                    <c:v>3.2000000000000011</c:v>
                  </c:pt>
                </c:numCache>
              </c:numRef>
            </c:plus>
            <c:minus>
              <c:numRef>
                <c:f>Sheet1!$D$2:$D$15</c:f>
                <c:numCache>
                  <c:formatCode>General</c:formatCode>
                  <c:ptCount val="13"/>
                  <c:pt idx="1">
                    <c:v>1.3999999999999986</c:v>
                  </c:pt>
                  <c:pt idx="3">
                    <c:v>2.2000000000000011</c:v>
                  </c:pt>
                  <c:pt idx="4">
                    <c:v>4.0999999999999979</c:v>
                  </c:pt>
                  <c:pt idx="5">
                    <c:v>1.7000000000000011</c:v>
                  </c:pt>
                  <c:pt idx="7">
                    <c:v>2.4000000000000004</c:v>
                  </c:pt>
                  <c:pt idx="8">
                    <c:v>1.6999999999999993</c:v>
                  </c:pt>
                  <c:pt idx="9">
                    <c:v>2.2000000000000011</c:v>
                  </c:pt>
                  <c:pt idx="10">
                    <c:v>3.5</c:v>
                  </c:pt>
                  <c:pt idx="11">
                    <c:v>2.5999999999999996</c:v>
                  </c:pt>
                </c:numCache>
              </c:numRef>
            </c:minus>
          </c:errBars>
          <c:cat>
            <c:strRef>
              <c:f>Sheet1!$A$2:$A$15</c:f>
              <c:strCache>
                <c:ptCount val="12"/>
                <c:pt idx="1">
                  <c:v>Total</c:v>
                </c:pt>
                <c:pt idx="3">
                  <c:v>   Hispanic</c:v>
                </c:pt>
                <c:pt idx="4">
                  <c:v>Black</c:v>
                </c:pt>
                <c:pt idx="5">
                  <c:v>White</c:v>
                </c:pt>
                <c:pt idx="7">
                  <c:v>   &lt;100</c:v>
                </c:pt>
                <c:pt idx="8">
                  <c:v>   100–199</c:v>
                </c:pt>
                <c:pt idx="9">
                  <c:v>   200–399</c:v>
                </c:pt>
                <c:pt idx="10">
                  <c:v>   400–499</c:v>
                </c:pt>
                <c:pt idx="11">
                  <c:v>   500+</c:v>
                </c:pt>
              </c:strCache>
            </c:strRef>
          </c:cat>
          <c:val>
            <c:numRef>
              <c:f>Sheet1!$B$2:$B$15</c:f>
              <c:numCache>
                <c:formatCode>General</c:formatCode>
                <c:ptCount val="13"/>
                <c:pt idx="1">
                  <c:v>13.2</c:v>
                </c:pt>
                <c:pt idx="3">
                  <c:v>13.3</c:v>
                </c:pt>
                <c:pt idx="4">
                  <c:v>24.9</c:v>
                </c:pt>
                <c:pt idx="5">
                  <c:v>10.9</c:v>
                </c:pt>
                <c:pt idx="7">
                  <c:v>15.1</c:v>
                </c:pt>
                <c:pt idx="8">
                  <c:v>10.1</c:v>
                </c:pt>
                <c:pt idx="9">
                  <c:v>13.8</c:v>
                </c:pt>
                <c:pt idx="10">
                  <c:v>12.8</c:v>
                </c:pt>
                <c:pt idx="11">
                  <c:v>13.9</c:v>
                </c:pt>
              </c:numCache>
            </c:numRef>
          </c:val>
          <c:extLst>
            <c:ext xmlns:c16="http://schemas.microsoft.com/office/drawing/2014/chart" uri="{C3380CC4-5D6E-409C-BE32-E72D297353CC}">
              <c16:uniqueId val="{00000028-81BA-425B-9676-58B754304308}"/>
            </c:ext>
          </c:extLst>
        </c:ser>
        <c:dLbls>
          <c:showLegendKey val="0"/>
          <c:showVal val="0"/>
          <c:showCatName val="0"/>
          <c:showSerName val="0"/>
          <c:showPercent val="0"/>
          <c:showBubbleSize val="0"/>
        </c:dLbls>
        <c:gapWidth val="0"/>
        <c:axId val="223954600"/>
        <c:axId val="223954992"/>
      </c:barChart>
      <c:barChart>
        <c:barDir val="bar"/>
        <c:grouping val="clustered"/>
        <c:varyColors val="0"/>
        <c:ser>
          <c:idx val="1"/>
          <c:order val="1"/>
          <c:tx>
            <c:strRef>
              <c:f>Sheet1!$F$1</c:f>
              <c:strCache>
                <c:ptCount val="1"/>
                <c:pt idx="0">
                  <c:v>Target</c:v>
                </c:pt>
              </c:strCache>
            </c:strRef>
          </c:tx>
          <c:spPr>
            <a:noFill/>
            <a:ln>
              <a:noFill/>
            </a:ln>
            <a:effectLst/>
          </c:spPr>
          <c:invertIfNegative val="0"/>
          <c:trendline>
            <c:spPr>
              <a:ln w="50800">
                <a:prstDash val="sysDash"/>
              </a:ln>
            </c:spPr>
            <c:trendlineType val="power"/>
            <c:dispRSqr val="0"/>
            <c:dispEq val="0"/>
          </c:trendline>
          <c:cat>
            <c:strRef>
              <c:f>Sheet1!$A$2:$A$15</c:f>
              <c:strCache>
                <c:ptCount val="12"/>
                <c:pt idx="1">
                  <c:v>Total</c:v>
                </c:pt>
                <c:pt idx="3">
                  <c:v>   Hispanic</c:v>
                </c:pt>
                <c:pt idx="4">
                  <c:v>Black</c:v>
                </c:pt>
                <c:pt idx="5">
                  <c:v>White</c:v>
                </c:pt>
                <c:pt idx="7">
                  <c:v>   &lt;100</c:v>
                </c:pt>
                <c:pt idx="8">
                  <c:v>   100–199</c:v>
                </c:pt>
                <c:pt idx="9">
                  <c:v>   200–399</c:v>
                </c:pt>
                <c:pt idx="10">
                  <c:v>   400–499</c:v>
                </c:pt>
                <c:pt idx="11">
                  <c:v>   500+</c:v>
                </c:pt>
              </c:strCache>
            </c:strRef>
          </c:cat>
          <c:val>
            <c:numRef>
              <c:f>Sheet1!$F$4:$F$12</c:f>
              <c:numCache>
                <c:formatCode>General</c:formatCode>
                <c:ptCount val="8"/>
                <c:pt idx="0">
                  <c:v>16.3</c:v>
                </c:pt>
                <c:pt idx="1">
                  <c:v>16.3</c:v>
                </c:pt>
                <c:pt idx="2">
                  <c:v>16.3</c:v>
                </c:pt>
                <c:pt idx="3">
                  <c:v>16.3</c:v>
                </c:pt>
                <c:pt idx="4">
                  <c:v>16.3</c:v>
                </c:pt>
                <c:pt idx="5">
                  <c:v>16.3</c:v>
                </c:pt>
                <c:pt idx="6">
                  <c:v>16.3</c:v>
                </c:pt>
                <c:pt idx="7">
                  <c:v>16.3</c:v>
                </c:pt>
              </c:numCache>
            </c:numRef>
          </c:val>
          <c:extLst>
            <c:ext xmlns:c16="http://schemas.microsoft.com/office/drawing/2014/chart" uri="{C3380CC4-5D6E-409C-BE32-E72D297353CC}">
              <c16:uniqueId val="{00000029-81BA-425B-9676-58B754304308}"/>
            </c:ext>
          </c:extLst>
        </c:ser>
        <c:dLbls>
          <c:showLegendKey val="0"/>
          <c:showVal val="0"/>
          <c:showCatName val="0"/>
          <c:showSerName val="0"/>
          <c:showPercent val="0"/>
          <c:showBubbleSize val="0"/>
        </c:dLbls>
        <c:gapWidth val="500"/>
        <c:overlap val="-100"/>
        <c:axId val="223956168"/>
        <c:axId val="223953816"/>
      </c:barChart>
      <c:catAx>
        <c:axId val="223954600"/>
        <c:scaling>
          <c:orientation val="maxMin"/>
        </c:scaling>
        <c:delete val="0"/>
        <c:axPos val="l"/>
        <c:numFmt formatCode="General" sourceLinked="1"/>
        <c:majorTickMark val="none"/>
        <c:minorTickMark val="none"/>
        <c:tickLblPos val="nextTo"/>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3954992"/>
        <c:crosses val="autoZero"/>
        <c:auto val="1"/>
        <c:lblAlgn val="ctr"/>
        <c:lblOffset val="9"/>
        <c:noMultiLvlLbl val="0"/>
      </c:catAx>
      <c:valAx>
        <c:axId val="223954992"/>
        <c:scaling>
          <c:orientation val="minMax"/>
          <c:max val="100"/>
          <c:min val="0"/>
        </c:scaling>
        <c:delete val="0"/>
        <c:axPos val="b"/>
        <c:majorGridlines>
          <c:spPr>
            <a:ln cmpd="sng">
              <a:solidFill>
                <a:schemeClr val="bg1">
                  <a:lumMod val="85000"/>
                </a:schemeClr>
              </a:solidFill>
              <a:prstDash val="dash"/>
            </a:ln>
          </c:spPr>
        </c:majorGridlines>
        <c:title>
          <c:tx>
            <c:rich>
              <a:bodyPr/>
              <a:lstStyle/>
              <a:p>
                <a:pPr>
                  <a:defRPr sz="1500" b="1">
                    <a:latin typeface="Verdana" panose="020B0604030504040204" pitchFamily="34" charset="0"/>
                    <a:ea typeface="Verdana" panose="020B0604030504040204" pitchFamily="34" charset="0"/>
                    <a:cs typeface="Verdana" panose="020B0604030504040204" pitchFamily="34" charset="0"/>
                  </a:defRPr>
                </a:pPr>
                <a:r>
                  <a:rPr lang="en-US" sz="1500" b="1" dirty="0" smtClean="0">
                    <a:effectLst/>
                    <a:latin typeface="Verdana" panose="020B0604030504040204" pitchFamily="34" charset="0"/>
                    <a:ea typeface="Verdana" panose="020B0604030504040204" pitchFamily="34" charset="0"/>
                    <a:cs typeface="Verdana" panose="020B0604030504040204" pitchFamily="34" charset="0"/>
                  </a:rPr>
                  <a:t>Percent</a:t>
                </a:r>
                <a:endParaRPr lang="en-US" sz="1500" b="1" dirty="0">
                  <a:effectLst/>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47703584497193324"/>
              <c:y val="0.92726391447671053"/>
            </c:manualLayout>
          </c:layout>
          <c:overlay val="0"/>
        </c:title>
        <c:numFmt formatCode="General" sourceLinked="1"/>
        <c:majorTickMark val="in"/>
        <c:minorTickMark val="in"/>
        <c:tickLblPos val="high"/>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3954600"/>
        <c:crosses val="max"/>
        <c:crossBetween val="between"/>
        <c:majorUnit val="10"/>
        <c:minorUnit val="10"/>
      </c:valAx>
      <c:valAx>
        <c:axId val="223953816"/>
        <c:scaling>
          <c:orientation val="minMax"/>
          <c:max val="300"/>
          <c:min val="0"/>
        </c:scaling>
        <c:delete val="1"/>
        <c:axPos val="t"/>
        <c:numFmt formatCode="General" sourceLinked="1"/>
        <c:majorTickMark val="out"/>
        <c:minorTickMark val="none"/>
        <c:tickLblPos val="nextTo"/>
        <c:crossAx val="223956168"/>
        <c:crosses val="max"/>
        <c:crossBetween val="between"/>
        <c:majorUnit val="50"/>
      </c:valAx>
      <c:catAx>
        <c:axId val="223956168"/>
        <c:scaling>
          <c:orientation val="minMax"/>
        </c:scaling>
        <c:delete val="1"/>
        <c:axPos val="l"/>
        <c:numFmt formatCode="General" sourceLinked="1"/>
        <c:majorTickMark val="out"/>
        <c:minorTickMark val="none"/>
        <c:tickLblPos val="nextTo"/>
        <c:crossAx val="223953816"/>
        <c:crosses val="autoZero"/>
        <c:auto val="1"/>
        <c:lblAlgn val="ctr"/>
        <c:lblOffset val="100"/>
        <c:noMultiLvlLbl val="0"/>
      </c:catAx>
      <c:spPr>
        <a:noFill/>
        <a:ln>
          <a:noFill/>
        </a:ln>
        <a:effectLst>
          <a:outerShdw blurRad="50800" dist="50800" dir="5400000" algn="ctr" rotWithShape="0">
            <a:schemeClr val="bg1"/>
          </a:outerShdw>
        </a:effectLst>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78290527054592"/>
          <c:y val="0.14121001910711956"/>
          <c:w val="0.85409252669039137"/>
          <c:h val="0.77102389255660142"/>
        </c:manualLayout>
      </c:layout>
      <c:barChart>
        <c:barDir val="col"/>
        <c:grouping val="clustered"/>
        <c:varyColors val="0"/>
        <c:ser>
          <c:idx val="0"/>
          <c:order val="0"/>
          <c:spPr>
            <a:solidFill>
              <a:schemeClr val="tx2">
                <a:lumMod val="20000"/>
                <a:lumOff val="80000"/>
              </a:schemeClr>
            </a:solidFill>
            <a:ln>
              <a:solidFill>
                <a:srgbClr val="000000"/>
              </a:solidFill>
            </a:ln>
          </c:spPr>
          <c:invertIfNegative val="0"/>
          <c:dPt>
            <c:idx val="1"/>
            <c:invertIfNegative val="0"/>
            <c:bubble3D val="0"/>
            <c:spPr>
              <a:solidFill>
                <a:srgbClr val="FB5192"/>
              </a:solidFill>
              <a:ln cap="rnd">
                <a:solidFill>
                  <a:srgbClr val="000000"/>
                </a:solidFill>
              </a:ln>
            </c:spPr>
            <c:extLst>
              <c:ext xmlns:c16="http://schemas.microsoft.com/office/drawing/2014/chart" uri="{C3380CC4-5D6E-409C-BE32-E72D297353CC}">
                <c16:uniqueId val="{00000001-670B-471C-B08C-4C6BBB062D5D}"/>
              </c:ext>
            </c:extLst>
          </c:dPt>
          <c:dPt>
            <c:idx val="2"/>
            <c:invertIfNegative val="0"/>
            <c:bubble3D val="0"/>
            <c:spPr>
              <a:solidFill>
                <a:schemeClr val="accent4">
                  <a:lumMod val="60000"/>
                  <a:lumOff val="40000"/>
                </a:schemeClr>
              </a:solidFill>
              <a:ln>
                <a:solidFill>
                  <a:srgbClr val="000000"/>
                </a:solidFill>
              </a:ln>
            </c:spPr>
            <c:extLst>
              <c:ext xmlns:c16="http://schemas.microsoft.com/office/drawing/2014/chart" uri="{C3380CC4-5D6E-409C-BE32-E72D297353CC}">
                <c16:uniqueId val="{00000003-670B-471C-B08C-4C6BBB062D5D}"/>
              </c:ext>
            </c:extLst>
          </c:dPt>
          <c:dPt>
            <c:idx val="4"/>
            <c:invertIfNegative val="0"/>
            <c:bubble3D val="0"/>
            <c:spPr>
              <a:solidFill>
                <a:srgbClr val="4BACC6"/>
              </a:solidFill>
              <a:ln>
                <a:solidFill>
                  <a:srgbClr val="000000"/>
                </a:solidFill>
              </a:ln>
            </c:spPr>
            <c:extLst>
              <c:ext xmlns:c16="http://schemas.microsoft.com/office/drawing/2014/chart" uri="{C3380CC4-5D6E-409C-BE32-E72D297353CC}">
                <c16:uniqueId val="{00000005-670B-471C-B08C-4C6BBB062D5D}"/>
              </c:ext>
            </c:extLst>
          </c:dPt>
          <c:dPt>
            <c:idx val="5"/>
            <c:invertIfNegative val="0"/>
            <c:bubble3D val="0"/>
            <c:spPr>
              <a:solidFill>
                <a:srgbClr val="9BBB59"/>
              </a:solidFill>
              <a:ln>
                <a:solidFill>
                  <a:srgbClr val="000000"/>
                </a:solidFill>
              </a:ln>
            </c:spPr>
            <c:extLst>
              <c:ext xmlns:c16="http://schemas.microsoft.com/office/drawing/2014/chart" uri="{C3380CC4-5D6E-409C-BE32-E72D297353CC}">
                <c16:uniqueId val="{00000007-670B-471C-B08C-4C6BBB062D5D}"/>
              </c:ext>
            </c:extLst>
          </c:dPt>
          <c:dPt>
            <c:idx val="6"/>
            <c:invertIfNegative val="0"/>
            <c:bubble3D val="0"/>
            <c:spPr>
              <a:solidFill>
                <a:srgbClr val="95B3D7"/>
              </a:solidFill>
              <a:ln>
                <a:solidFill>
                  <a:schemeClr val="tx1"/>
                </a:solidFill>
              </a:ln>
            </c:spPr>
            <c:extLst>
              <c:ext xmlns:c16="http://schemas.microsoft.com/office/drawing/2014/chart" uri="{C3380CC4-5D6E-409C-BE32-E72D297353CC}">
                <c16:uniqueId val="{00000009-670B-471C-B08C-4C6BBB062D5D}"/>
              </c:ext>
            </c:extLst>
          </c:dPt>
          <c:dPt>
            <c:idx val="7"/>
            <c:invertIfNegative val="0"/>
            <c:bubble3D val="0"/>
            <c:spPr>
              <a:solidFill>
                <a:schemeClr val="accent4">
                  <a:lumMod val="60000"/>
                  <a:lumOff val="40000"/>
                </a:schemeClr>
              </a:solidFill>
              <a:ln>
                <a:solidFill>
                  <a:srgbClr val="000000"/>
                </a:solidFill>
              </a:ln>
            </c:spPr>
            <c:extLst>
              <c:ext xmlns:c16="http://schemas.microsoft.com/office/drawing/2014/chart" uri="{C3380CC4-5D6E-409C-BE32-E72D297353CC}">
                <c16:uniqueId val="{0000000B-670B-471C-B08C-4C6BBB062D5D}"/>
              </c:ext>
            </c:extLst>
          </c:dPt>
          <c:dPt>
            <c:idx val="8"/>
            <c:invertIfNegative val="0"/>
            <c:bubble3D val="0"/>
            <c:spPr>
              <a:solidFill>
                <a:srgbClr val="31859C"/>
              </a:solidFill>
              <a:ln>
                <a:solidFill>
                  <a:srgbClr val="000000"/>
                </a:solidFill>
              </a:ln>
            </c:spPr>
            <c:extLst>
              <c:ext xmlns:c16="http://schemas.microsoft.com/office/drawing/2014/chart" uri="{C3380CC4-5D6E-409C-BE32-E72D297353CC}">
                <c16:uniqueId val="{00000018-0D41-40B2-BAD8-AD7448DEE020}"/>
              </c:ext>
            </c:extLst>
          </c:dPt>
          <c:dPt>
            <c:idx val="11"/>
            <c:invertIfNegative val="0"/>
            <c:bubble3D val="0"/>
            <c:spPr>
              <a:solidFill>
                <a:schemeClr val="tx2">
                  <a:lumMod val="50000"/>
                  <a:lumOff val="50000"/>
                </a:schemeClr>
              </a:solidFill>
              <a:ln>
                <a:solidFill>
                  <a:srgbClr val="000000"/>
                </a:solidFill>
              </a:ln>
            </c:spPr>
            <c:extLst>
              <c:ext xmlns:c16="http://schemas.microsoft.com/office/drawing/2014/chart" uri="{C3380CC4-5D6E-409C-BE32-E72D297353CC}">
                <c16:uniqueId val="{0000000D-670B-471C-B08C-4C6BBB062D5D}"/>
              </c:ext>
            </c:extLst>
          </c:dPt>
          <c:dPt>
            <c:idx val="12"/>
            <c:invertIfNegative val="0"/>
            <c:bubble3D val="0"/>
            <c:spPr>
              <a:solidFill>
                <a:schemeClr val="accent4">
                  <a:lumMod val="60000"/>
                  <a:lumOff val="40000"/>
                </a:schemeClr>
              </a:solidFill>
              <a:ln>
                <a:solidFill>
                  <a:srgbClr val="000000"/>
                </a:solidFill>
              </a:ln>
            </c:spPr>
            <c:extLst>
              <c:ext xmlns:c16="http://schemas.microsoft.com/office/drawing/2014/chart" uri="{C3380CC4-5D6E-409C-BE32-E72D297353CC}">
                <c16:uniqueId val="{0000000F-670B-471C-B08C-4C6BBB062D5D}"/>
              </c:ext>
            </c:extLst>
          </c:dPt>
          <c:dPt>
            <c:idx val="16"/>
            <c:invertIfNegative val="0"/>
            <c:bubble3D val="0"/>
            <c:spPr>
              <a:solidFill>
                <a:srgbClr val="427EEB"/>
              </a:solidFill>
              <a:ln>
                <a:solidFill>
                  <a:schemeClr val="tx1"/>
                </a:solidFill>
              </a:ln>
            </c:spPr>
            <c:extLst>
              <c:ext xmlns:c16="http://schemas.microsoft.com/office/drawing/2014/chart" uri="{C3380CC4-5D6E-409C-BE32-E72D297353CC}">
                <c16:uniqueId val="{00000011-670B-471C-B08C-4C6BBB062D5D}"/>
              </c:ext>
            </c:extLst>
          </c:dPt>
          <c:dPt>
            <c:idx val="17"/>
            <c:invertIfNegative val="0"/>
            <c:bubble3D val="0"/>
            <c:spPr>
              <a:solidFill>
                <a:srgbClr val="FF9F52"/>
              </a:solidFill>
              <a:ln>
                <a:solidFill>
                  <a:schemeClr val="tx1"/>
                </a:solidFill>
              </a:ln>
            </c:spPr>
            <c:extLst>
              <c:ext xmlns:c16="http://schemas.microsoft.com/office/drawing/2014/chart" uri="{C3380CC4-5D6E-409C-BE32-E72D297353CC}">
                <c16:uniqueId val="{00000013-670B-471C-B08C-4C6BBB062D5D}"/>
              </c:ext>
            </c:extLst>
          </c:dPt>
          <c:dPt>
            <c:idx val="21"/>
            <c:invertIfNegative val="0"/>
            <c:bubble3D val="0"/>
            <c:spPr>
              <a:solidFill>
                <a:srgbClr val="427EEB"/>
              </a:solidFill>
              <a:ln>
                <a:solidFill>
                  <a:schemeClr val="tx1"/>
                </a:solidFill>
              </a:ln>
            </c:spPr>
            <c:extLst>
              <c:ext xmlns:c16="http://schemas.microsoft.com/office/drawing/2014/chart" uri="{C3380CC4-5D6E-409C-BE32-E72D297353CC}">
                <c16:uniqueId val="{00000015-670B-471C-B08C-4C6BBB062D5D}"/>
              </c:ext>
            </c:extLst>
          </c:dPt>
          <c:dPt>
            <c:idx val="22"/>
            <c:invertIfNegative val="0"/>
            <c:bubble3D val="0"/>
            <c:spPr>
              <a:solidFill>
                <a:srgbClr val="FF9F52"/>
              </a:solidFill>
              <a:ln>
                <a:solidFill>
                  <a:schemeClr val="tx1"/>
                </a:solidFill>
              </a:ln>
            </c:spPr>
            <c:extLst>
              <c:ext xmlns:c16="http://schemas.microsoft.com/office/drawing/2014/chart" uri="{C3380CC4-5D6E-409C-BE32-E72D297353CC}">
                <c16:uniqueId val="{00000017-670B-471C-B08C-4C6BBB062D5D}"/>
              </c:ext>
            </c:extLst>
          </c:dPt>
          <c:errBars>
            <c:errBarType val="both"/>
            <c:errValType val="cust"/>
            <c:noEndCap val="0"/>
            <c:plus>
              <c:numRef>
                <c:f>Sheet1!$D$2:$D$10</c:f>
                <c:numCache>
                  <c:formatCode>General</c:formatCode>
                  <c:ptCount val="9"/>
                  <c:pt idx="0">
                    <c:v>0</c:v>
                  </c:pt>
                  <c:pt idx="1">
                    <c:v>1.5</c:v>
                  </c:pt>
                  <c:pt idx="2">
                    <c:v>0</c:v>
                  </c:pt>
                  <c:pt idx="3">
                    <c:v>0</c:v>
                  </c:pt>
                  <c:pt idx="4">
                    <c:v>2.6999999999999957</c:v>
                  </c:pt>
                  <c:pt idx="6">
                    <c:v>3.5</c:v>
                  </c:pt>
                  <c:pt idx="8">
                    <c:v>2.3000000000000114</c:v>
                  </c:pt>
                </c:numCache>
              </c:numRef>
            </c:plus>
            <c:minus>
              <c:numRef>
                <c:f>Sheet1!$C$2:$C$10</c:f>
                <c:numCache>
                  <c:formatCode>General</c:formatCode>
                  <c:ptCount val="9"/>
                  <c:pt idx="0">
                    <c:v>0</c:v>
                  </c:pt>
                  <c:pt idx="1">
                    <c:v>1.6000000000000014</c:v>
                  </c:pt>
                  <c:pt idx="2">
                    <c:v>0</c:v>
                  </c:pt>
                  <c:pt idx="3">
                    <c:v>0</c:v>
                  </c:pt>
                  <c:pt idx="4">
                    <c:v>2.8000000000000043</c:v>
                  </c:pt>
                  <c:pt idx="6">
                    <c:v>3.6000000000000014</c:v>
                  </c:pt>
                  <c:pt idx="8">
                    <c:v>2.2999999999999972</c:v>
                  </c:pt>
                </c:numCache>
              </c:numRef>
            </c:minus>
          </c:errBars>
          <c:cat>
            <c:strLit>
              <c:ptCount val="25"/>
              <c:pt idx="0">
                <c:v>1</c:v>
              </c:pt>
              <c:pt idx="1">
                <c:v>2</c:v>
              </c:pt>
              <c:pt idx="2">
                <c:v>5</c:v>
              </c:pt>
              <c:pt idx="3">
                <c:v>6</c:v>
              </c:pt>
              <c:pt idx="4">
                <c:v>7</c:v>
              </c:pt>
              <c:pt idx="5">
                <c:v>8</c:v>
              </c:pt>
              <c:pt idx="6">
                <c:v>9</c:v>
              </c:pt>
              <c:pt idx="7">
                <c:v>12</c:v>
              </c:pt>
              <c:pt idx="8">
                <c:v>13</c:v>
              </c:pt>
              <c:pt idx="9">
                <c:v>14</c:v>
              </c:pt>
              <c:pt idx="10">
                <c:v>15</c:v>
              </c:pt>
              <c:pt idx="11">
                <c:v>16</c:v>
              </c:pt>
              <c:pt idx="12">
                <c:v>19</c:v>
              </c:pt>
              <c:pt idx="13">
                <c:v>20</c:v>
              </c:pt>
              <c:pt idx="14">
                <c:v>21</c:v>
              </c:pt>
              <c:pt idx="15">
                <c:v>22</c:v>
              </c:pt>
              <c:pt idx="16">
                <c:v>23</c:v>
              </c:pt>
              <c:pt idx="17">
                <c:v>26</c:v>
              </c:pt>
              <c:pt idx="18">
                <c:v>27</c:v>
              </c:pt>
              <c:pt idx="19">
                <c:v>28</c:v>
              </c:pt>
              <c:pt idx="20">
                <c:v>29</c:v>
              </c:pt>
              <c:pt idx="21">
                <c:v>30</c:v>
              </c:pt>
              <c:pt idx="22">
                <c:v>33</c:v>
              </c:pt>
              <c:pt idx="23">
                <c:v>34</c:v>
              </c:pt>
              <c:pt idx="24">
                <c:v>35</c:v>
              </c:pt>
              <c:extLst>
                <c:ext xmlns:c15="http://schemas.microsoft.com/office/drawing/2012/chart" uri="{02D57815-91ED-43cb-92C2-25804820EDAC}">
                  <c15:autoCat val="1"/>
                </c:ext>
              </c:extLst>
            </c:strLit>
          </c:cat>
          <c:val>
            <c:numRef>
              <c:f>Sheet1!$B$2:$B$11</c:f>
              <c:numCache>
                <c:formatCode>General</c:formatCode>
                <c:ptCount val="10"/>
                <c:pt idx="1">
                  <c:v>61.2</c:v>
                </c:pt>
                <c:pt idx="4">
                  <c:v>59.1</c:v>
                </c:pt>
                <c:pt idx="6">
                  <c:v>56.2</c:v>
                </c:pt>
                <c:pt idx="8">
                  <c:v>65.099999999999994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Estimate</c:v>
                      </c:pt>
                    </c:strCache>
                  </c:strRef>
                </c15:tx>
              </c15:filteredSeriesTitle>
            </c:ext>
            <c:ext xmlns:c16="http://schemas.microsoft.com/office/drawing/2014/chart" uri="{C3380CC4-5D6E-409C-BE32-E72D297353CC}">
              <c16:uniqueId val="{00000018-670B-471C-B08C-4C6BBB062D5D}"/>
            </c:ext>
          </c:extLst>
        </c:ser>
        <c:dLbls>
          <c:showLegendKey val="0"/>
          <c:showVal val="0"/>
          <c:showCatName val="0"/>
          <c:showSerName val="0"/>
          <c:showPercent val="0"/>
          <c:showBubbleSize val="0"/>
        </c:dLbls>
        <c:gapWidth val="0"/>
        <c:overlap val="2"/>
        <c:axId val="180850688"/>
        <c:axId val="180852224"/>
        <c:extLst/>
      </c:barChart>
      <c:lineChart>
        <c:grouping val="standard"/>
        <c:varyColors val="0"/>
        <c:ser>
          <c:idx val="3"/>
          <c:order val="1"/>
          <c:spPr>
            <a:ln w="50800" cap="rnd">
              <a:solidFill>
                <a:schemeClr val="tx1"/>
              </a:solidFill>
              <a:prstDash val="dash"/>
            </a:ln>
          </c:spPr>
          <c:marker>
            <c:symbol val="none"/>
          </c:marker>
          <c:cat>
            <c:strLit>
              <c:ptCount val="25"/>
              <c:pt idx="0">
                <c:v>1</c:v>
              </c:pt>
              <c:pt idx="1">
                <c:v>2</c:v>
              </c:pt>
              <c:pt idx="2">
                <c:v>5</c:v>
              </c:pt>
              <c:pt idx="3">
                <c:v>6</c:v>
              </c:pt>
              <c:pt idx="4">
                <c:v>7</c:v>
              </c:pt>
              <c:pt idx="5">
                <c:v>8</c:v>
              </c:pt>
              <c:pt idx="6">
                <c:v>9</c:v>
              </c:pt>
              <c:pt idx="7">
                <c:v>12</c:v>
              </c:pt>
              <c:pt idx="8">
                <c:v>13</c:v>
              </c:pt>
              <c:pt idx="9">
                <c:v>14</c:v>
              </c:pt>
              <c:pt idx="10">
                <c:v>15</c:v>
              </c:pt>
              <c:pt idx="11">
                <c:v>16</c:v>
              </c:pt>
              <c:pt idx="12">
                <c:v>19</c:v>
              </c:pt>
              <c:pt idx="13">
                <c:v>20</c:v>
              </c:pt>
              <c:pt idx="14">
                <c:v>21</c:v>
              </c:pt>
              <c:pt idx="15">
                <c:v>22</c:v>
              </c:pt>
              <c:pt idx="16">
                <c:v>23</c:v>
              </c:pt>
              <c:pt idx="17">
                <c:v>26</c:v>
              </c:pt>
              <c:pt idx="18">
                <c:v>27</c:v>
              </c:pt>
              <c:pt idx="19">
                <c:v>28</c:v>
              </c:pt>
              <c:pt idx="20">
                <c:v>29</c:v>
              </c:pt>
              <c:pt idx="21">
                <c:v>30</c:v>
              </c:pt>
              <c:pt idx="22">
                <c:v>33</c:v>
              </c:pt>
              <c:pt idx="23">
                <c:v>34</c:v>
              </c:pt>
              <c:pt idx="24">
                <c:v>35</c:v>
              </c:pt>
              <c:extLst>
                <c:ext xmlns:c15="http://schemas.microsoft.com/office/drawing/2012/chart" uri="{02D57815-91ED-43cb-92C2-25804820EDAC}">
                  <c15:autoCat val="1"/>
                </c:ext>
              </c:extLst>
            </c:strLit>
          </c:cat>
          <c:val>
            <c:numRef>
              <c:f>Sheet1!$E$2:$E$11</c:f>
              <c:numCache>
                <c:formatCode>General</c:formatCode>
                <c:ptCount val="10"/>
                <c:pt idx="0">
                  <c:v>69.3</c:v>
                </c:pt>
                <c:pt idx="1">
                  <c:v>69.3</c:v>
                </c:pt>
                <c:pt idx="2">
                  <c:v>69.3</c:v>
                </c:pt>
                <c:pt idx="3">
                  <c:v>69.3</c:v>
                </c:pt>
                <c:pt idx="4">
                  <c:v>69.3</c:v>
                </c:pt>
                <c:pt idx="5">
                  <c:v>69.3</c:v>
                </c:pt>
                <c:pt idx="6">
                  <c:v>69.3</c:v>
                </c:pt>
                <c:pt idx="7">
                  <c:v>69.3</c:v>
                </c:pt>
                <c:pt idx="8">
                  <c:v>69.3</c:v>
                </c:pt>
                <c:pt idx="9">
                  <c:v>69.3</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Target</c:v>
                      </c:pt>
                    </c:strCache>
                  </c:strRef>
                </c15:tx>
              </c15:filteredSeriesTitle>
            </c:ext>
            <c:ext xmlns:c16="http://schemas.microsoft.com/office/drawing/2014/chart" uri="{C3380CC4-5D6E-409C-BE32-E72D297353CC}">
              <c16:uniqueId val="{00000019-670B-471C-B08C-4C6BBB062D5D}"/>
            </c:ext>
          </c:extLst>
        </c:ser>
        <c:dLbls>
          <c:showLegendKey val="0"/>
          <c:showVal val="0"/>
          <c:showCatName val="0"/>
          <c:showSerName val="0"/>
          <c:showPercent val="0"/>
          <c:showBubbleSize val="0"/>
        </c:dLbls>
        <c:marker val="1"/>
        <c:smooth val="0"/>
        <c:axId val="180850688"/>
        <c:axId val="180852224"/>
        <c:extLst/>
      </c:lineChart>
      <c:catAx>
        <c:axId val="180850688"/>
        <c:scaling>
          <c:orientation val="minMax"/>
        </c:scaling>
        <c:delete val="0"/>
        <c:axPos val="b"/>
        <c:numFmt formatCode="General" sourceLinked="1"/>
        <c:majorTickMark val="none"/>
        <c:minorTickMark val="none"/>
        <c:tickLblPos val="none"/>
        <c:spPr>
          <a:ln w="11391">
            <a:solidFill>
              <a:srgbClr val="000000"/>
            </a:solidFill>
            <a:prstDash val="solid"/>
          </a:ln>
        </c:spPr>
        <c:txPr>
          <a:bodyPr rot="0" vert="horz"/>
          <a:lstStyle/>
          <a:p>
            <a:pPr>
              <a:defRPr sz="1794" b="1" i="0" u="none" strike="noStrike" baseline="0">
                <a:noFill/>
                <a:latin typeface="Arial"/>
                <a:ea typeface="Arial"/>
                <a:cs typeface="Arial"/>
              </a:defRPr>
            </a:pPr>
            <a:endParaRPr lang="en-US"/>
          </a:p>
        </c:txPr>
        <c:crossAx val="180852224"/>
        <c:crossesAt val="0"/>
        <c:auto val="1"/>
        <c:lblAlgn val="ctr"/>
        <c:lblOffset val="100"/>
        <c:noMultiLvlLbl val="0"/>
      </c:catAx>
      <c:valAx>
        <c:axId val="180852224"/>
        <c:scaling>
          <c:orientation val="minMax"/>
          <c:max val="100"/>
          <c:min val="0"/>
        </c:scaling>
        <c:delete val="0"/>
        <c:axPos val="l"/>
        <c:majorGridlines>
          <c:spPr>
            <a:ln>
              <a:solidFill>
                <a:schemeClr val="bg1">
                  <a:lumMod val="85000"/>
                </a:schemeClr>
              </a:solidFill>
              <a:prstDash val="sysDash"/>
            </a:ln>
          </c:spPr>
        </c:majorGridlines>
        <c:numFmt formatCode="General" sourceLinked="1"/>
        <c:majorTickMark val="in"/>
        <c:minorTickMark val="none"/>
        <c:tickLblPos val="nextTo"/>
        <c:spPr>
          <a:ln w="11391">
            <a:solidFill>
              <a:srgbClr val="000000"/>
            </a:solidFill>
            <a:prstDash val="solid"/>
          </a:ln>
        </c:spPr>
        <c:txPr>
          <a:bodyPr rot="0" vert="horz"/>
          <a:lstStyle/>
          <a:p>
            <a:pPr>
              <a:defRPr sz="1345"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80850688"/>
        <c:crosses val="autoZero"/>
        <c:crossBetween val="between"/>
        <c:majorUnit val="20"/>
        <c:minorUnit val="5"/>
      </c:valAx>
      <c:spPr>
        <a:noFill/>
        <a:ln w="25400">
          <a:noFill/>
        </a:ln>
      </c:spPr>
    </c:plotArea>
    <c:plotVisOnly val="1"/>
    <c:dispBlanksAs val="gap"/>
    <c:showDLblsOverMax val="0"/>
  </c:chart>
  <c:spPr>
    <a:noFill/>
    <a:ln>
      <a:noFill/>
    </a:ln>
  </c:spPr>
  <c:txPr>
    <a:bodyPr/>
    <a:lstStyle/>
    <a:p>
      <a:pPr>
        <a:defRPr sz="1794"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78290527054592"/>
          <c:y val="0.14121001910711956"/>
          <c:w val="0.85409252669039137"/>
          <c:h val="0.77102389255660142"/>
        </c:manualLayout>
      </c:layout>
      <c:barChart>
        <c:barDir val="col"/>
        <c:grouping val="clustered"/>
        <c:varyColors val="0"/>
        <c:ser>
          <c:idx val="0"/>
          <c:order val="0"/>
          <c:spPr>
            <a:solidFill>
              <a:schemeClr val="tx2">
                <a:lumMod val="20000"/>
                <a:lumOff val="80000"/>
              </a:schemeClr>
            </a:solidFill>
            <a:ln>
              <a:solidFill>
                <a:srgbClr val="000000"/>
              </a:solidFill>
            </a:ln>
          </c:spPr>
          <c:invertIfNegative val="0"/>
          <c:dPt>
            <c:idx val="1"/>
            <c:invertIfNegative val="0"/>
            <c:bubble3D val="0"/>
            <c:spPr>
              <a:solidFill>
                <a:srgbClr val="FB5192"/>
              </a:solidFill>
              <a:ln cap="rnd">
                <a:solidFill>
                  <a:srgbClr val="000000"/>
                </a:solidFill>
              </a:ln>
            </c:spPr>
            <c:extLst>
              <c:ext xmlns:c16="http://schemas.microsoft.com/office/drawing/2014/chart" uri="{C3380CC4-5D6E-409C-BE32-E72D297353CC}">
                <c16:uniqueId val="{00000001-670B-471C-B08C-4C6BBB062D5D}"/>
              </c:ext>
            </c:extLst>
          </c:dPt>
          <c:dPt>
            <c:idx val="2"/>
            <c:invertIfNegative val="0"/>
            <c:bubble3D val="0"/>
            <c:spPr>
              <a:solidFill>
                <a:schemeClr val="accent4">
                  <a:lumMod val="60000"/>
                  <a:lumOff val="40000"/>
                </a:schemeClr>
              </a:solidFill>
              <a:ln>
                <a:solidFill>
                  <a:srgbClr val="000000"/>
                </a:solidFill>
              </a:ln>
            </c:spPr>
            <c:extLst>
              <c:ext xmlns:c16="http://schemas.microsoft.com/office/drawing/2014/chart" uri="{C3380CC4-5D6E-409C-BE32-E72D297353CC}">
                <c16:uniqueId val="{00000003-670B-471C-B08C-4C6BBB062D5D}"/>
              </c:ext>
            </c:extLst>
          </c:dPt>
          <c:dPt>
            <c:idx val="4"/>
            <c:invertIfNegative val="0"/>
            <c:bubble3D val="0"/>
            <c:spPr>
              <a:solidFill>
                <a:srgbClr val="4BACC6"/>
              </a:solidFill>
              <a:ln>
                <a:solidFill>
                  <a:srgbClr val="000000"/>
                </a:solidFill>
              </a:ln>
            </c:spPr>
            <c:extLst>
              <c:ext xmlns:c16="http://schemas.microsoft.com/office/drawing/2014/chart" uri="{C3380CC4-5D6E-409C-BE32-E72D297353CC}">
                <c16:uniqueId val="{00000005-670B-471C-B08C-4C6BBB062D5D}"/>
              </c:ext>
            </c:extLst>
          </c:dPt>
          <c:dPt>
            <c:idx val="5"/>
            <c:invertIfNegative val="0"/>
            <c:bubble3D val="0"/>
            <c:spPr>
              <a:solidFill>
                <a:srgbClr val="9BBB59"/>
              </a:solidFill>
              <a:ln>
                <a:solidFill>
                  <a:srgbClr val="000000"/>
                </a:solidFill>
              </a:ln>
            </c:spPr>
            <c:extLst>
              <c:ext xmlns:c16="http://schemas.microsoft.com/office/drawing/2014/chart" uri="{C3380CC4-5D6E-409C-BE32-E72D297353CC}">
                <c16:uniqueId val="{00000007-670B-471C-B08C-4C6BBB062D5D}"/>
              </c:ext>
            </c:extLst>
          </c:dPt>
          <c:dPt>
            <c:idx val="6"/>
            <c:invertIfNegative val="0"/>
            <c:bubble3D val="0"/>
            <c:spPr>
              <a:solidFill>
                <a:srgbClr val="95B3D7"/>
              </a:solidFill>
              <a:ln>
                <a:solidFill>
                  <a:schemeClr val="tx1"/>
                </a:solidFill>
              </a:ln>
            </c:spPr>
            <c:extLst>
              <c:ext xmlns:c16="http://schemas.microsoft.com/office/drawing/2014/chart" uri="{C3380CC4-5D6E-409C-BE32-E72D297353CC}">
                <c16:uniqueId val="{00000009-670B-471C-B08C-4C6BBB062D5D}"/>
              </c:ext>
            </c:extLst>
          </c:dPt>
          <c:dPt>
            <c:idx val="7"/>
            <c:invertIfNegative val="0"/>
            <c:bubble3D val="0"/>
            <c:spPr>
              <a:solidFill>
                <a:schemeClr val="accent4">
                  <a:lumMod val="60000"/>
                  <a:lumOff val="40000"/>
                </a:schemeClr>
              </a:solidFill>
              <a:ln>
                <a:solidFill>
                  <a:srgbClr val="000000"/>
                </a:solidFill>
              </a:ln>
            </c:spPr>
            <c:extLst>
              <c:ext xmlns:c16="http://schemas.microsoft.com/office/drawing/2014/chart" uri="{C3380CC4-5D6E-409C-BE32-E72D297353CC}">
                <c16:uniqueId val="{0000000B-670B-471C-B08C-4C6BBB062D5D}"/>
              </c:ext>
            </c:extLst>
          </c:dPt>
          <c:dPt>
            <c:idx val="8"/>
            <c:invertIfNegative val="0"/>
            <c:bubble3D val="0"/>
            <c:spPr>
              <a:solidFill>
                <a:srgbClr val="31859C"/>
              </a:solidFill>
              <a:ln>
                <a:solidFill>
                  <a:srgbClr val="000000"/>
                </a:solidFill>
              </a:ln>
            </c:spPr>
            <c:extLst>
              <c:ext xmlns:c16="http://schemas.microsoft.com/office/drawing/2014/chart" uri="{C3380CC4-5D6E-409C-BE32-E72D297353CC}">
                <c16:uniqueId val="{00000018-0D41-40B2-BAD8-AD7448DEE020}"/>
              </c:ext>
            </c:extLst>
          </c:dPt>
          <c:dPt>
            <c:idx val="11"/>
            <c:invertIfNegative val="0"/>
            <c:bubble3D val="0"/>
            <c:spPr>
              <a:solidFill>
                <a:schemeClr val="tx2">
                  <a:lumMod val="50000"/>
                  <a:lumOff val="50000"/>
                </a:schemeClr>
              </a:solidFill>
              <a:ln>
                <a:solidFill>
                  <a:srgbClr val="000000"/>
                </a:solidFill>
              </a:ln>
            </c:spPr>
            <c:extLst>
              <c:ext xmlns:c16="http://schemas.microsoft.com/office/drawing/2014/chart" uri="{C3380CC4-5D6E-409C-BE32-E72D297353CC}">
                <c16:uniqueId val="{0000000D-670B-471C-B08C-4C6BBB062D5D}"/>
              </c:ext>
            </c:extLst>
          </c:dPt>
          <c:dPt>
            <c:idx val="12"/>
            <c:invertIfNegative val="0"/>
            <c:bubble3D val="0"/>
            <c:spPr>
              <a:solidFill>
                <a:schemeClr val="accent4">
                  <a:lumMod val="60000"/>
                  <a:lumOff val="40000"/>
                </a:schemeClr>
              </a:solidFill>
              <a:ln>
                <a:solidFill>
                  <a:srgbClr val="000000"/>
                </a:solidFill>
              </a:ln>
            </c:spPr>
            <c:extLst>
              <c:ext xmlns:c16="http://schemas.microsoft.com/office/drawing/2014/chart" uri="{C3380CC4-5D6E-409C-BE32-E72D297353CC}">
                <c16:uniqueId val="{0000000F-670B-471C-B08C-4C6BBB062D5D}"/>
              </c:ext>
            </c:extLst>
          </c:dPt>
          <c:dPt>
            <c:idx val="16"/>
            <c:invertIfNegative val="0"/>
            <c:bubble3D val="0"/>
            <c:spPr>
              <a:solidFill>
                <a:srgbClr val="427EEB"/>
              </a:solidFill>
              <a:ln>
                <a:solidFill>
                  <a:schemeClr val="tx1"/>
                </a:solidFill>
              </a:ln>
            </c:spPr>
            <c:extLst>
              <c:ext xmlns:c16="http://schemas.microsoft.com/office/drawing/2014/chart" uri="{C3380CC4-5D6E-409C-BE32-E72D297353CC}">
                <c16:uniqueId val="{00000011-670B-471C-B08C-4C6BBB062D5D}"/>
              </c:ext>
            </c:extLst>
          </c:dPt>
          <c:dPt>
            <c:idx val="17"/>
            <c:invertIfNegative val="0"/>
            <c:bubble3D val="0"/>
            <c:spPr>
              <a:solidFill>
                <a:srgbClr val="FF9F52"/>
              </a:solidFill>
              <a:ln>
                <a:solidFill>
                  <a:schemeClr val="tx1"/>
                </a:solidFill>
              </a:ln>
            </c:spPr>
            <c:extLst>
              <c:ext xmlns:c16="http://schemas.microsoft.com/office/drawing/2014/chart" uri="{C3380CC4-5D6E-409C-BE32-E72D297353CC}">
                <c16:uniqueId val="{00000013-670B-471C-B08C-4C6BBB062D5D}"/>
              </c:ext>
            </c:extLst>
          </c:dPt>
          <c:dPt>
            <c:idx val="21"/>
            <c:invertIfNegative val="0"/>
            <c:bubble3D val="0"/>
            <c:spPr>
              <a:solidFill>
                <a:srgbClr val="427EEB"/>
              </a:solidFill>
              <a:ln>
                <a:solidFill>
                  <a:schemeClr val="tx1"/>
                </a:solidFill>
              </a:ln>
            </c:spPr>
            <c:extLst>
              <c:ext xmlns:c16="http://schemas.microsoft.com/office/drawing/2014/chart" uri="{C3380CC4-5D6E-409C-BE32-E72D297353CC}">
                <c16:uniqueId val="{00000015-670B-471C-B08C-4C6BBB062D5D}"/>
              </c:ext>
            </c:extLst>
          </c:dPt>
          <c:dPt>
            <c:idx val="22"/>
            <c:invertIfNegative val="0"/>
            <c:bubble3D val="0"/>
            <c:spPr>
              <a:solidFill>
                <a:srgbClr val="FF9F52"/>
              </a:solidFill>
              <a:ln>
                <a:solidFill>
                  <a:schemeClr val="tx1"/>
                </a:solidFill>
              </a:ln>
            </c:spPr>
            <c:extLst>
              <c:ext xmlns:c16="http://schemas.microsoft.com/office/drawing/2014/chart" uri="{C3380CC4-5D6E-409C-BE32-E72D297353CC}">
                <c16:uniqueId val="{00000017-670B-471C-B08C-4C6BBB062D5D}"/>
              </c:ext>
            </c:extLst>
          </c:dPt>
          <c:errBars>
            <c:errBarType val="both"/>
            <c:errValType val="cust"/>
            <c:noEndCap val="0"/>
            <c:plus>
              <c:numRef>
                <c:f>Sheet1!$D$2:$D$10</c:f>
                <c:numCache>
                  <c:formatCode>General</c:formatCode>
                  <c:ptCount val="9"/>
                  <c:pt idx="0">
                    <c:v>0</c:v>
                  </c:pt>
                  <c:pt idx="1">
                    <c:v>4.8999999999999986</c:v>
                  </c:pt>
                  <c:pt idx="2">
                    <c:v>0</c:v>
                  </c:pt>
                  <c:pt idx="3">
                    <c:v>0</c:v>
                  </c:pt>
                  <c:pt idx="4">
                    <c:v>9.6999999999999957</c:v>
                  </c:pt>
                  <c:pt idx="6">
                    <c:v>9.5</c:v>
                  </c:pt>
                  <c:pt idx="8">
                    <c:v>7</c:v>
                  </c:pt>
                </c:numCache>
              </c:numRef>
            </c:plus>
            <c:minus>
              <c:numRef>
                <c:f>Sheet1!$C$2:$C$10</c:f>
                <c:numCache>
                  <c:formatCode>General</c:formatCode>
                  <c:ptCount val="9"/>
                  <c:pt idx="0">
                    <c:v>0</c:v>
                  </c:pt>
                  <c:pt idx="1">
                    <c:v>4.7999999999999972</c:v>
                  </c:pt>
                  <c:pt idx="2">
                    <c:v>0</c:v>
                  </c:pt>
                  <c:pt idx="3">
                    <c:v>0</c:v>
                  </c:pt>
                  <c:pt idx="4">
                    <c:v>8</c:v>
                  </c:pt>
                  <c:pt idx="6">
                    <c:v>9</c:v>
                  </c:pt>
                  <c:pt idx="8">
                    <c:v>7.1000000000000014</c:v>
                  </c:pt>
                </c:numCache>
              </c:numRef>
            </c:minus>
          </c:errBars>
          <c:cat>
            <c:strLit>
              <c:ptCount val="25"/>
              <c:pt idx="0">
                <c:v>1</c:v>
              </c:pt>
              <c:pt idx="1">
                <c:v>2</c:v>
              </c:pt>
              <c:pt idx="2">
                <c:v>5</c:v>
              </c:pt>
              <c:pt idx="3">
                <c:v>6</c:v>
              </c:pt>
              <c:pt idx="4">
                <c:v>7</c:v>
              </c:pt>
              <c:pt idx="5">
                <c:v>8</c:v>
              </c:pt>
              <c:pt idx="6">
                <c:v>9</c:v>
              </c:pt>
              <c:pt idx="7">
                <c:v>12</c:v>
              </c:pt>
              <c:pt idx="8">
                <c:v>13</c:v>
              </c:pt>
              <c:pt idx="9">
                <c:v>14</c:v>
              </c:pt>
              <c:pt idx="10">
                <c:v>15</c:v>
              </c:pt>
              <c:pt idx="11">
                <c:v>16</c:v>
              </c:pt>
              <c:pt idx="12">
                <c:v>19</c:v>
              </c:pt>
              <c:pt idx="13">
                <c:v>20</c:v>
              </c:pt>
              <c:pt idx="14">
                <c:v>21</c:v>
              </c:pt>
              <c:pt idx="15">
                <c:v>22</c:v>
              </c:pt>
              <c:pt idx="16">
                <c:v>23</c:v>
              </c:pt>
              <c:pt idx="17">
                <c:v>26</c:v>
              </c:pt>
              <c:pt idx="18">
                <c:v>27</c:v>
              </c:pt>
              <c:pt idx="19">
                <c:v>28</c:v>
              </c:pt>
              <c:pt idx="20">
                <c:v>29</c:v>
              </c:pt>
              <c:pt idx="21">
                <c:v>30</c:v>
              </c:pt>
              <c:pt idx="22">
                <c:v>33</c:v>
              </c:pt>
              <c:pt idx="23">
                <c:v>34</c:v>
              </c:pt>
              <c:pt idx="24">
                <c:v>35</c:v>
              </c:pt>
              <c:extLst>
                <c:ext xmlns:c15="http://schemas.microsoft.com/office/drawing/2012/chart" uri="{02D57815-91ED-43cb-92C2-25804820EDAC}">
                  <c15:autoCat val="1"/>
                </c:ext>
              </c:extLst>
            </c:strLit>
          </c:cat>
          <c:val>
            <c:numRef>
              <c:f>Sheet1!$B$2:$B$11</c:f>
              <c:numCache>
                <c:formatCode>General</c:formatCode>
                <c:ptCount val="10"/>
                <c:pt idx="1">
                  <c:v>45.4</c:v>
                </c:pt>
                <c:pt idx="4">
                  <c:v>28.6</c:v>
                </c:pt>
                <c:pt idx="6">
                  <c:v>42.5</c:v>
                </c:pt>
                <c:pt idx="8">
                  <c:v>52.4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Estimate</c:v>
                      </c:pt>
                    </c:strCache>
                  </c:strRef>
                </c15:tx>
              </c15:filteredSeriesTitle>
            </c:ext>
            <c:ext xmlns:c16="http://schemas.microsoft.com/office/drawing/2014/chart" uri="{C3380CC4-5D6E-409C-BE32-E72D297353CC}">
              <c16:uniqueId val="{00000018-670B-471C-B08C-4C6BBB062D5D}"/>
            </c:ext>
          </c:extLst>
        </c:ser>
        <c:dLbls>
          <c:showLegendKey val="0"/>
          <c:showVal val="0"/>
          <c:showCatName val="0"/>
          <c:showSerName val="0"/>
          <c:showPercent val="0"/>
          <c:showBubbleSize val="0"/>
        </c:dLbls>
        <c:gapWidth val="0"/>
        <c:overlap val="2"/>
        <c:axId val="182169984"/>
        <c:axId val="182171520"/>
        <c:extLst/>
      </c:barChart>
      <c:lineChart>
        <c:grouping val="standard"/>
        <c:varyColors val="0"/>
        <c:ser>
          <c:idx val="3"/>
          <c:order val="1"/>
          <c:spPr>
            <a:ln w="50800" cap="rnd">
              <a:solidFill>
                <a:schemeClr val="tx1"/>
              </a:solidFill>
              <a:prstDash val="dash"/>
            </a:ln>
          </c:spPr>
          <c:marker>
            <c:symbol val="none"/>
          </c:marker>
          <c:cat>
            <c:strLit>
              <c:ptCount val="25"/>
              <c:pt idx="0">
                <c:v>1</c:v>
              </c:pt>
              <c:pt idx="1">
                <c:v>2</c:v>
              </c:pt>
              <c:pt idx="2">
                <c:v>5</c:v>
              </c:pt>
              <c:pt idx="3">
                <c:v>6</c:v>
              </c:pt>
              <c:pt idx="4">
                <c:v>7</c:v>
              </c:pt>
              <c:pt idx="5">
                <c:v>8</c:v>
              </c:pt>
              <c:pt idx="6">
                <c:v>9</c:v>
              </c:pt>
              <c:pt idx="7">
                <c:v>12</c:v>
              </c:pt>
              <c:pt idx="8">
                <c:v>13</c:v>
              </c:pt>
              <c:pt idx="9">
                <c:v>14</c:v>
              </c:pt>
              <c:pt idx="10">
                <c:v>15</c:v>
              </c:pt>
              <c:pt idx="11">
                <c:v>16</c:v>
              </c:pt>
              <c:pt idx="12">
                <c:v>19</c:v>
              </c:pt>
              <c:pt idx="13">
                <c:v>20</c:v>
              </c:pt>
              <c:pt idx="14">
                <c:v>21</c:v>
              </c:pt>
              <c:pt idx="15">
                <c:v>22</c:v>
              </c:pt>
              <c:pt idx="16">
                <c:v>23</c:v>
              </c:pt>
              <c:pt idx="17">
                <c:v>26</c:v>
              </c:pt>
              <c:pt idx="18">
                <c:v>27</c:v>
              </c:pt>
              <c:pt idx="19">
                <c:v>28</c:v>
              </c:pt>
              <c:pt idx="20">
                <c:v>29</c:v>
              </c:pt>
              <c:pt idx="21">
                <c:v>30</c:v>
              </c:pt>
              <c:pt idx="22">
                <c:v>33</c:v>
              </c:pt>
              <c:pt idx="23">
                <c:v>34</c:v>
              </c:pt>
              <c:pt idx="24">
                <c:v>35</c:v>
              </c:pt>
              <c:extLst>
                <c:ext xmlns:c15="http://schemas.microsoft.com/office/drawing/2012/chart" uri="{02D57815-91ED-43cb-92C2-25804820EDAC}">
                  <c15:autoCat val="1"/>
                </c:ext>
              </c:extLst>
            </c:strLit>
          </c:cat>
          <c:val>
            <c:numRef>
              <c:f>Sheet1!$E$2:$E$11</c:f>
              <c:numCache>
                <c:formatCode>General</c:formatCode>
                <c:ptCount val="10"/>
                <c:pt idx="0">
                  <c:v>54.1</c:v>
                </c:pt>
                <c:pt idx="1">
                  <c:v>54.1</c:v>
                </c:pt>
                <c:pt idx="2">
                  <c:v>54.1</c:v>
                </c:pt>
                <c:pt idx="3">
                  <c:v>54.1</c:v>
                </c:pt>
                <c:pt idx="4">
                  <c:v>54.1</c:v>
                </c:pt>
                <c:pt idx="5">
                  <c:v>54.1</c:v>
                </c:pt>
                <c:pt idx="6">
                  <c:v>54.1</c:v>
                </c:pt>
                <c:pt idx="7">
                  <c:v>54.1</c:v>
                </c:pt>
                <c:pt idx="8">
                  <c:v>54.1</c:v>
                </c:pt>
                <c:pt idx="9">
                  <c:v>54.1</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Target</c:v>
                      </c:pt>
                    </c:strCache>
                  </c:strRef>
                </c15:tx>
              </c15:filteredSeriesTitle>
            </c:ext>
            <c:ext xmlns:c16="http://schemas.microsoft.com/office/drawing/2014/chart" uri="{C3380CC4-5D6E-409C-BE32-E72D297353CC}">
              <c16:uniqueId val="{00000019-670B-471C-B08C-4C6BBB062D5D}"/>
            </c:ext>
          </c:extLst>
        </c:ser>
        <c:dLbls>
          <c:showLegendKey val="0"/>
          <c:showVal val="0"/>
          <c:showCatName val="0"/>
          <c:showSerName val="0"/>
          <c:showPercent val="0"/>
          <c:showBubbleSize val="0"/>
        </c:dLbls>
        <c:marker val="1"/>
        <c:smooth val="0"/>
        <c:axId val="182169984"/>
        <c:axId val="182171520"/>
        <c:extLst/>
      </c:lineChart>
      <c:catAx>
        <c:axId val="182169984"/>
        <c:scaling>
          <c:orientation val="minMax"/>
        </c:scaling>
        <c:delete val="0"/>
        <c:axPos val="b"/>
        <c:numFmt formatCode="General" sourceLinked="1"/>
        <c:majorTickMark val="none"/>
        <c:minorTickMark val="none"/>
        <c:tickLblPos val="none"/>
        <c:spPr>
          <a:ln w="11391">
            <a:solidFill>
              <a:srgbClr val="000000"/>
            </a:solidFill>
            <a:prstDash val="solid"/>
          </a:ln>
        </c:spPr>
        <c:txPr>
          <a:bodyPr rot="0" vert="horz"/>
          <a:lstStyle/>
          <a:p>
            <a:pPr>
              <a:defRPr sz="1794" b="1" i="0" u="none" strike="noStrike" baseline="0">
                <a:noFill/>
                <a:latin typeface="Arial"/>
                <a:ea typeface="Arial"/>
                <a:cs typeface="Arial"/>
              </a:defRPr>
            </a:pPr>
            <a:endParaRPr lang="en-US"/>
          </a:p>
        </c:txPr>
        <c:crossAx val="182171520"/>
        <c:crossesAt val="0"/>
        <c:auto val="1"/>
        <c:lblAlgn val="ctr"/>
        <c:lblOffset val="100"/>
        <c:noMultiLvlLbl val="0"/>
      </c:catAx>
      <c:valAx>
        <c:axId val="182171520"/>
        <c:scaling>
          <c:orientation val="minMax"/>
          <c:max val="100"/>
          <c:min val="0"/>
        </c:scaling>
        <c:delete val="0"/>
        <c:axPos val="l"/>
        <c:majorGridlines>
          <c:spPr>
            <a:ln>
              <a:solidFill>
                <a:schemeClr val="bg1">
                  <a:lumMod val="85000"/>
                </a:schemeClr>
              </a:solidFill>
              <a:prstDash val="sysDash"/>
            </a:ln>
          </c:spPr>
        </c:majorGridlines>
        <c:numFmt formatCode="General" sourceLinked="1"/>
        <c:majorTickMark val="in"/>
        <c:minorTickMark val="none"/>
        <c:tickLblPos val="nextTo"/>
        <c:spPr>
          <a:ln w="11391">
            <a:solidFill>
              <a:srgbClr val="000000"/>
            </a:solidFill>
            <a:prstDash val="solid"/>
          </a:ln>
        </c:spPr>
        <c:txPr>
          <a:bodyPr rot="0" vert="horz"/>
          <a:lstStyle/>
          <a:p>
            <a:pPr>
              <a:defRPr sz="1345"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82169984"/>
        <c:crosses val="autoZero"/>
        <c:crossBetween val="between"/>
        <c:majorUnit val="20"/>
        <c:minorUnit val="5"/>
      </c:valAx>
      <c:spPr>
        <a:noFill/>
        <a:ln w="25400">
          <a:noFill/>
        </a:ln>
      </c:spPr>
    </c:plotArea>
    <c:plotVisOnly val="1"/>
    <c:dispBlanksAs val="gap"/>
    <c:showDLblsOverMax val="0"/>
  </c:chart>
  <c:spPr>
    <a:noFill/>
    <a:ln>
      <a:noFill/>
    </a:ln>
  </c:spPr>
  <c:txPr>
    <a:bodyPr/>
    <a:lstStyle/>
    <a:p>
      <a:pPr>
        <a:defRPr sz="1794"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3885935984861"/>
          <c:y val="0.14120992943970548"/>
          <c:w val="0.85409252669039137"/>
          <c:h val="0.77102389255660142"/>
        </c:manualLayout>
      </c:layout>
      <c:barChart>
        <c:barDir val="col"/>
        <c:grouping val="clustered"/>
        <c:varyColors val="0"/>
        <c:ser>
          <c:idx val="0"/>
          <c:order val="0"/>
          <c:spPr>
            <a:solidFill>
              <a:schemeClr val="tx2">
                <a:lumMod val="20000"/>
                <a:lumOff val="80000"/>
              </a:schemeClr>
            </a:solidFill>
            <a:ln>
              <a:solidFill>
                <a:srgbClr val="000000"/>
              </a:solidFill>
            </a:ln>
          </c:spPr>
          <c:invertIfNegative val="0"/>
          <c:dPt>
            <c:idx val="1"/>
            <c:invertIfNegative val="0"/>
            <c:bubble3D val="0"/>
            <c:spPr>
              <a:solidFill>
                <a:schemeClr val="tx2">
                  <a:lumMod val="50000"/>
                  <a:lumOff val="50000"/>
                </a:schemeClr>
              </a:solidFill>
              <a:ln cap="rnd">
                <a:solidFill>
                  <a:srgbClr val="000000"/>
                </a:solidFill>
              </a:ln>
            </c:spPr>
            <c:extLst>
              <c:ext xmlns:c16="http://schemas.microsoft.com/office/drawing/2014/chart" uri="{C3380CC4-5D6E-409C-BE32-E72D297353CC}">
                <c16:uniqueId val="{00000001-670B-471C-B08C-4C6BBB062D5D}"/>
              </c:ext>
            </c:extLst>
          </c:dPt>
          <c:dPt>
            <c:idx val="2"/>
            <c:invertIfNegative val="0"/>
            <c:bubble3D val="0"/>
            <c:spPr>
              <a:solidFill>
                <a:schemeClr val="accent4">
                  <a:lumMod val="60000"/>
                  <a:lumOff val="40000"/>
                </a:schemeClr>
              </a:solidFill>
              <a:ln>
                <a:solidFill>
                  <a:srgbClr val="000000"/>
                </a:solidFill>
              </a:ln>
            </c:spPr>
            <c:extLst>
              <c:ext xmlns:c16="http://schemas.microsoft.com/office/drawing/2014/chart" uri="{C3380CC4-5D6E-409C-BE32-E72D297353CC}">
                <c16:uniqueId val="{00000003-670B-471C-B08C-4C6BBB062D5D}"/>
              </c:ext>
            </c:extLst>
          </c:dPt>
          <c:dPt>
            <c:idx val="3"/>
            <c:invertIfNegative val="0"/>
            <c:bubble3D val="0"/>
            <c:spPr>
              <a:solidFill>
                <a:srgbClr val="B4CBF7"/>
              </a:solidFill>
              <a:ln>
                <a:solidFill>
                  <a:srgbClr val="000000"/>
                </a:solidFill>
              </a:ln>
            </c:spPr>
            <c:extLst>
              <c:ext xmlns:c16="http://schemas.microsoft.com/office/drawing/2014/chart" uri="{C3380CC4-5D6E-409C-BE32-E72D297353CC}">
                <c16:uniqueId val="{00000018-2C06-4252-B06C-A6939F2C58E3}"/>
              </c:ext>
            </c:extLst>
          </c:dPt>
          <c:dPt>
            <c:idx val="4"/>
            <c:invertIfNegative val="0"/>
            <c:bubble3D val="0"/>
            <c:spPr>
              <a:solidFill>
                <a:srgbClr val="8064A2"/>
              </a:solidFill>
              <a:ln>
                <a:solidFill>
                  <a:srgbClr val="000000"/>
                </a:solidFill>
              </a:ln>
            </c:spPr>
            <c:extLst>
              <c:ext xmlns:c16="http://schemas.microsoft.com/office/drawing/2014/chart" uri="{C3380CC4-5D6E-409C-BE32-E72D297353CC}">
                <c16:uniqueId val="{00000005-670B-471C-B08C-4C6BBB062D5D}"/>
              </c:ext>
            </c:extLst>
          </c:dPt>
          <c:dPt>
            <c:idx val="5"/>
            <c:invertIfNegative val="0"/>
            <c:bubble3D val="0"/>
            <c:spPr>
              <a:solidFill>
                <a:srgbClr val="9BBB59"/>
              </a:solidFill>
              <a:ln>
                <a:solidFill>
                  <a:srgbClr val="000000"/>
                </a:solidFill>
              </a:ln>
            </c:spPr>
            <c:extLst>
              <c:ext xmlns:c16="http://schemas.microsoft.com/office/drawing/2014/chart" uri="{C3380CC4-5D6E-409C-BE32-E72D297353CC}">
                <c16:uniqueId val="{00000007-670B-471C-B08C-4C6BBB062D5D}"/>
              </c:ext>
            </c:extLst>
          </c:dPt>
          <c:dPt>
            <c:idx val="6"/>
            <c:invertIfNegative val="0"/>
            <c:bubble3D val="0"/>
            <c:spPr>
              <a:solidFill>
                <a:schemeClr val="tx2">
                  <a:lumMod val="50000"/>
                  <a:lumOff val="50000"/>
                </a:schemeClr>
              </a:solidFill>
              <a:ln>
                <a:solidFill>
                  <a:schemeClr val="tx1"/>
                </a:solidFill>
              </a:ln>
            </c:spPr>
            <c:extLst>
              <c:ext xmlns:c16="http://schemas.microsoft.com/office/drawing/2014/chart" uri="{C3380CC4-5D6E-409C-BE32-E72D297353CC}">
                <c16:uniqueId val="{00000009-670B-471C-B08C-4C6BBB062D5D}"/>
              </c:ext>
            </c:extLst>
          </c:dPt>
          <c:dPt>
            <c:idx val="7"/>
            <c:invertIfNegative val="0"/>
            <c:bubble3D val="0"/>
            <c:spPr>
              <a:solidFill>
                <a:schemeClr val="accent4">
                  <a:lumMod val="60000"/>
                  <a:lumOff val="40000"/>
                </a:schemeClr>
              </a:solidFill>
              <a:ln>
                <a:solidFill>
                  <a:srgbClr val="000000"/>
                </a:solidFill>
              </a:ln>
            </c:spPr>
            <c:extLst>
              <c:ext xmlns:c16="http://schemas.microsoft.com/office/drawing/2014/chart" uri="{C3380CC4-5D6E-409C-BE32-E72D297353CC}">
                <c16:uniqueId val="{0000000B-670B-471C-B08C-4C6BBB062D5D}"/>
              </c:ext>
            </c:extLst>
          </c:dPt>
          <c:dPt>
            <c:idx val="11"/>
            <c:invertIfNegative val="0"/>
            <c:bubble3D val="0"/>
            <c:spPr>
              <a:solidFill>
                <a:schemeClr val="tx2">
                  <a:lumMod val="50000"/>
                  <a:lumOff val="50000"/>
                </a:schemeClr>
              </a:solidFill>
              <a:ln>
                <a:solidFill>
                  <a:srgbClr val="000000"/>
                </a:solidFill>
              </a:ln>
            </c:spPr>
            <c:extLst>
              <c:ext xmlns:c16="http://schemas.microsoft.com/office/drawing/2014/chart" uri="{C3380CC4-5D6E-409C-BE32-E72D297353CC}">
                <c16:uniqueId val="{0000000D-670B-471C-B08C-4C6BBB062D5D}"/>
              </c:ext>
            </c:extLst>
          </c:dPt>
          <c:dPt>
            <c:idx val="12"/>
            <c:invertIfNegative val="0"/>
            <c:bubble3D val="0"/>
            <c:spPr>
              <a:solidFill>
                <a:schemeClr val="accent4">
                  <a:lumMod val="60000"/>
                  <a:lumOff val="40000"/>
                </a:schemeClr>
              </a:solidFill>
              <a:ln>
                <a:solidFill>
                  <a:srgbClr val="000000"/>
                </a:solidFill>
              </a:ln>
            </c:spPr>
            <c:extLst>
              <c:ext xmlns:c16="http://schemas.microsoft.com/office/drawing/2014/chart" uri="{C3380CC4-5D6E-409C-BE32-E72D297353CC}">
                <c16:uniqueId val="{0000000F-670B-471C-B08C-4C6BBB062D5D}"/>
              </c:ext>
            </c:extLst>
          </c:dPt>
          <c:dPt>
            <c:idx val="16"/>
            <c:invertIfNegative val="0"/>
            <c:bubble3D val="0"/>
            <c:spPr>
              <a:solidFill>
                <a:srgbClr val="427EEB"/>
              </a:solidFill>
              <a:ln>
                <a:solidFill>
                  <a:schemeClr val="tx1"/>
                </a:solidFill>
              </a:ln>
            </c:spPr>
            <c:extLst>
              <c:ext xmlns:c16="http://schemas.microsoft.com/office/drawing/2014/chart" uri="{C3380CC4-5D6E-409C-BE32-E72D297353CC}">
                <c16:uniqueId val="{00000011-670B-471C-B08C-4C6BBB062D5D}"/>
              </c:ext>
            </c:extLst>
          </c:dPt>
          <c:dPt>
            <c:idx val="17"/>
            <c:invertIfNegative val="0"/>
            <c:bubble3D val="0"/>
            <c:spPr>
              <a:solidFill>
                <a:srgbClr val="FF9F52"/>
              </a:solidFill>
              <a:ln>
                <a:solidFill>
                  <a:schemeClr val="tx1"/>
                </a:solidFill>
              </a:ln>
            </c:spPr>
            <c:extLst>
              <c:ext xmlns:c16="http://schemas.microsoft.com/office/drawing/2014/chart" uri="{C3380CC4-5D6E-409C-BE32-E72D297353CC}">
                <c16:uniqueId val="{00000013-670B-471C-B08C-4C6BBB062D5D}"/>
              </c:ext>
            </c:extLst>
          </c:dPt>
          <c:dPt>
            <c:idx val="21"/>
            <c:invertIfNegative val="0"/>
            <c:bubble3D val="0"/>
            <c:spPr>
              <a:solidFill>
                <a:srgbClr val="427EEB"/>
              </a:solidFill>
              <a:ln>
                <a:solidFill>
                  <a:schemeClr val="tx1"/>
                </a:solidFill>
              </a:ln>
            </c:spPr>
            <c:extLst>
              <c:ext xmlns:c16="http://schemas.microsoft.com/office/drawing/2014/chart" uri="{C3380CC4-5D6E-409C-BE32-E72D297353CC}">
                <c16:uniqueId val="{00000015-670B-471C-B08C-4C6BBB062D5D}"/>
              </c:ext>
            </c:extLst>
          </c:dPt>
          <c:dPt>
            <c:idx val="22"/>
            <c:invertIfNegative val="0"/>
            <c:bubble3D val="0"/>
            <c:spPr>
              <a:solidFill>
                <a:srgbClr val="FF9F52"/>
              </a:solidFill>
              <a:ln>
                <a:solidFill>
                  <a:schemeClr val="tx1"/>
                </a:solidFill>
              </a:ln>
            </c:spPr>
            <c:extLst>
              <c:ext xmlns:c16="http://schemas.microsoft.com/office/drawing/2014/chart" uri="{C3380CC4-5D6E-409C-BE32-E72D297353CC}">
                <c16:uniqueId val="{00000017-670B-471C-B08C-4C6BBB062D5D}"/>
              </c:ext>
            </c:extLst>
          </c:dPt>
          <c:errBars>
            <c:errBarType val="both"/>
            <c:errValType val="cust"/>
            <c:noEndCap val="0"/>
            <c:plus>
              <c:numRef>
                <c:f>Sheet1!$G$2:$G$11</c:f>
                <c:numCache>
                  <c:formatCode>General</c:formatCode>
                  <c:ptCount val="10"/>
                  <c:pt idx="1">
                    <c:v>3.5</c:v>
                  </c:pt>
                  <c:pt idx="2">
                    <c:v>4.3999999999999986</c:v>
                  </c:pt>
                  <c:pt idx="3">
                    <c:v>2.4000000000000021</c:v>
                  </c:pt>
                  <c:pt idx="4">
                    <c:v>0</c:v>
                  </c:pt>
                </c:numCache>
              </c:numRef>
            </c:plus>
            <c:minus>
              <c:numRef>
                <c:f>Sheet1!$F$2:$F$11</c:f>
                <c:numCache>
                  <c:formatCode>General</c:formatCode>
                  <c:ptCount val="10"/>
                  <c:pt idx="1">
                    <c:v>3.5</c:v>
                  </c:pt>
                  <c:pt idx="2">
                    <c:v>4.5</c:v>
                  </c:pt>
                  <c:pt idx="3">
                    <c:v>2.3999999999999986</c:v>
                  </c:pt>
                  <c:pt idx="4">
                    <c:v>0</c:v>
                  </c:pt>
                </c:numCache>
              </c:numRef>
            </c:minus>
          </c:errBars>
          <c:val>
            <c:numRef>
              <c:f>Sheet1!$B$2:$B$6</c:f>
              <c:numCache>
                <c:formatCode>General</c:formatCode>
                <c:ptCount val="5"/>
                <c:pt idx="1">
                  <c:v>23.8</c:v>
                </c:pt>
                <c:pt idx="2">
                  <c:v>22.8</c:v>
                </c:pt>
                <c:pt idx="3">
                  <c:v>22.4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Estimate</c:v>
                      </c:pt>
                    </c:strCache>
                  </c:strRef>
                </c15:tx>
              </c15:filteredSeriesTitle>
            </c:ext>
            <c:ext xmlns:c16="http://schemas.microsoft.com/office/drawing/2014/chart" uri="{C3380CC4-5D6E-409C-BE32-E72D297353CC}">
              <c16:uniqueId val="{00000018-670B-471C-B08C-4C6BBB062D5D}"/>
            </c:ext>
          </c:extLst>
        </c:ser>
        <c:dLbls>
          <c:showLegendKey val="0"/>
          <c:showVal val="0"/>
          <c:showCatName val="0"/>
          <c:showSerName val="0"/>
          <c:showPercent val="0"/>
          <c:showBubbleSize val="0"/>
        </c:dLbls>
        <c:gapWidth val="22"/>
        <c:axId val="180216192"/>
        <c:axId val="180217728"/>
        <c:extLst/>
      </c:barChart>
      <c:lineChart>
        <c:grouping val="standard"/>
        <c:varyColors val="0"/>
        <c:ser>
          <c:idx val="3"/>
          <c:order val="1"/>
          <c:spPr>
            <a:ln w="50800" cap="rnd">
              <a:solidFill>
                <a:schemeClr val="tx1"/>
              </a:solidFill>
              <a:prstDash val="dash"/>
            </a:ln>
          </c:spPr>
          <c:marker>
            <c:symbol val="none"/>
          </c:marker>
          <c:val>
            <c:numRef>
              <c:f>Sheet1!$E$2:$E$6</c:f>
              <c:numCache>
                <c:formatCode>General</c:formatCode>
                <c:ptCount val="5"/>
                <c:pt idx="0">
                  <c:v>26.2</c:v>
                </c:pt>
                <c:pt idx="1">
                  <c:v>26.2</c:v>
                </c:pt>
                <c:pt idx="2">
                  <c:v>26.2</c:v>
                </c:pt>
                <c:pt idx="3">
                  <c:v>26.2</c:v>
                </c:pt>
                <c:pt idx="4">
                  <c:v>26.2</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Target</c:v>
                      </c:pt>
                    </c:strCache>
                  </c:strRef>
                </c15:tx>
              </c15:filteredSeriesTitle>
            </c:ext>
            <c:ext xmlns:c16="http://schemas.microsoft.com/office/drawing/2014/chart" uri="{C3380CC4-5D6E-409C-BE32-E72D297353CC}">
              <c16:uniqueId val="{00000019-670B-471C-B08C-4C6BBB062D5D}"/>
            </c:ext>
          </c:extLst>
        </c:ser>
        <c:dLbls>
          <c:showLegendKey val="0"/>
          <c:showVal val="0"/>
          <c:showCatName val="0"/>
          <c:showSerName val="0"/>
          <c:showPercent val="0"/>
          <c:showBubbleSize val="0"/>
        </c:dLbls>
        <c:marker val="1"/>
        <c:smooth val="0"/>
        <c:axId val="180216192"/>
        <c:axId val="180217728"/>
        <c:extLst/>
      </c:lineChart>
      <c:catAx>
        <c:axId val="180216192"/>
        <c:scaling>
          <c:orientation val="minMax"/>
        </c:scaling>
        <c:delete val="0"/>
        <c:axPos val="b"/>
        <c:numFmt formatCode="General" sourceLinked="1"/>
        <c:majorTickMark val="none"/>
        <c:minorTickMark val="none"/>
        <c:tickLblPos val="none"/>
        <c:spPr>
          <a:ln w="11391">
            <a:solidFill>
              <a:srgbClr val="000000"/>
            </a:solidFill>
            <a:prstDash val="solid"/>
          </a:ln>
        </c:spPr>
        <c:txPr>
          <a:bodyPr rot="0" vert="horz"/>
          <a:lstStyle/>
          <a:p>
            <a:pPr>
              <a:defRPr sz="1794" b="1" i="0" u="none" strike="noStrike" baseline="0">
                <a:noFill/>
                <a:latin typeface="Arial"/>
                <a:ea typeface="Arial"/>
                <a:cs typeface="Arial"/>
              </a:defRPr>
            </a:pPr>
            <a:endParaRPr lang="en-US"/>
          </a:p>
        </c:txPr>
        <c:crossAx val="180217728"/>
        <c:crossesAt val="0"/>
        <c:auto val="1"/>
        <c:lblAlgn val="ctr"/>
        <c:lblOffset val="100"/>
        <c:noMultiLvlLbl val="0"/>
      </c:catAx>
      <c:valAx>
        <c:axId val="180217728"/>
        <c:scaling>
          <c:orientation val="minMax"/>
          <c:max val="50"/>
          <c:min val="0"/>
        </c:scaling>
        <c:delete val="0"/>
        <c:axPos val="l"/>
        <c:majorGridlines>
          <c:spPr>
            <a:ln>
              <a:solidFill>
                <a:schemeClr val="bg1">
                  <a:lumMod val="85000"/>
                </a:schemeClr>
              </a:solidFill>
              <a:prstDash val="sysDash"/>
            </a:ln>
          </c:spPr>
        </c:majorGridlines>
        <c:numFmt formatCode="General" sourceLinked="1"/>
        <c:majorTickMark val="in"/>
        <c:minorTickMark val="none"/>
        <c:tickLblPos val="nextTo"/>
        <c:spPr>
          <a:ln w="11391">
            <a:solidFill>
              <a:srgbClr val="000000"/>
            </a:solidFill>
            <a:prstDash val="solid"/>
          </a:ln>
        </c:spPr>
        <c:txPr>
          <a:bodyPr rot="0" vert="horz"/>
          <a:lstStyle/>
          <a:p>
            <a:pPr>
              <a:defRPr sz="1345"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80216192"/>
        <c:crosses val="autoZero"/>
        <c:crossBetween val="between"/>
        <c:majorUnit val="10"/>
        <c:minorUnit val="5"/>
      </c:valAx>
      <c:spPr>
        <a:noFill/>
        <a:ln w="25400">
          <a:noFill/>
        </a:ln>
      </c:spPr>
    </c:plotArea>
    <c:plotVisOnly val="1"/>
    <c:dispBlanksAs val="gap"/>
    <c:showDLblsOverMax val="0"/>
  </c:chart>
  <c:spPr>
    <a:noFill/>
    <a:ln>
      <a:noFill/>
    </a:ln>
  </c:spPr>
  <c:txPr>
    <a:bodyPr/>
    <a:lstStyle/>
    <a:p>
      <a:pPr>
        <a:defRPr sz="1794"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590022341814"/>
          <c:y val="9.2513084843156249E-2"/>
          <c:w val="0.85409252669039137"/>
          <c:h val="0.77102389255660142"/>
        </c:manualLayout>
      </c:layout>
      <c:barChart>
        <c:barDir val="col"/>
        <c:grouping val="clustered"/>
        <c:varyColors val="0"/>
        <c:ser>
          <c:idx val="0"/>
          <c:order val="0"/>
          <c:spPr>
            <a:solidFill>
              <a:schemeClr val="tx2">
                <a:lumMod val="20000"/>
                <a:lumOff val="80000"/>
              </a:schemeClr>
            </a:solidFill>
            <a:ln>
              <a:solidFill>
                <a:srgbClr val="000000"/>
              </a:solidFill>
            </a:ln>
          </c:spPr>
          <c:invertIfNegative val="0"/>
          <c:dPt>
            <c:idx val="1"/>
            <c:invertIfNegative val="0"/>
            <c:bubble3D val="0"/>
            <c:spPr>
              <a:solidFill>
                <a:srgbClr val="95B3D7"/>
              </a:solidFill>
              <a:ln cap="rnd">
                <a:solidFill>
                  <a:srgbClr val="000000"/>
                </a:solidFill>
              </a:ln>
            </c:spPr>
            <c:extLst>
              <c:ext xmlns:c16="http://schemas.microsoft.com/office/drawing/2014/chart" uri="{C3380CC4-5D6E-409C-BE32-E72D297353CC}">
                <c16:uniqueId val="{00000001-670B-471C-B08C-4C6BBB062D5D}"/>
              </c:ext>
            </c:extLst>
          </c:dPt>
          <c:dPt>
            <c:idx val="2"/>
            <c:invertIfNegative val="0"/>
            <c:bubble3D val="0"/>
            <c:spPr>
              <a:solidFill>
                <a:srgbClr val="FF9F52"/>
              </a:solidFill>
              <a:ln>
                <a:solidFill>
                  <a:srgbClr val="000000"/>
                </a:solidFill>
              </a:ln>
            </c:spPr>
            <c:extLst>
              <c:ext xmlns:c16="http://schemas.microsoft.com/office/drawing/2014/chart" uri="{C3380CC4-5D6E-409C-BE32-E72D297353CC}">
                <c16:uniqueId val="{00000003-670B-471C-B08C-4C6BBB062D5D}"/>
              </c:ext>
            </c:extLst>
          </c:dPt>
          <c:dPt>
            <c:idx val="4"/>
            <c:invertIfNegative val="0"/>
            <c:bubble3D val="0"/>
            <c:spPr>
              <a:solidFill>
                <a:srgbClr val="8064A2"/>
              </a:solidFill>
              <a:ln>
                <a:solidFill>
                  <a:srgbClr val="000000"/>
                </a:solidFill>
              </a:ln>
            </c:spPr>
            <c:extLst>
              <c:ext xmlns:c16="http://schemas.microsoft.com/office/drawing/2014/chart" uri="{C3380CC4-5D6E-409C-BE32-E72D297353CC}">
                <c16:uniqueId val="{00000005-670B-471C-B08C-4C6BBB062D5D}"/>
              </c:ext>
            </c:extLst>
          </c:dPt>
          <c:dPt>
            <c:idx val="5"/>
            <c:invertIfNegative val="0"/>
            <c:bubble3D val="0"/>
            <c:spPr>
              <a:solidFill>
                <a:srgbClr val="95B3D7"/>
              </a:solidFill>
              <a:ln>
                <a:solidFill>
                  <a:srgbClr val="000000"/>
                </a:solidFill>
              </a:ln>
            </c:spPr>
            <c:extLst>
              <c:ext xmlns:c16="http://schemas.microsoft.com/office/drawing/2014/chart" uri="{C3380CC4-5D6E-409C-BE32-E72D297353CC}">
                <c16:uniqueId val="{00000007-670B-471C-B08C-4C6BBB062D5D}"/>
              </c:ext>
            </c:extLst>
          </c:dPt>
          <c:dPt>
            <c:idx val="6"/>
            <c:invertIfNegative val="0"/>
            <c:bubble3D val="0"/>
            <c:spPr>
              <a:solidFill>
                <a:srgbClr val="427EEB"/>
              </a:solidFill>
              <a:ln>
                <a:solidFill>
                  <a:schemeClr val="tx1"/>
                </a:solidFill>
              </a:ln>
            </c:spPr>
            <c:extLst>
              <c:ext xmlns:c16="http://schemas.microsoft.com/office/drawing/2014/chart" uri="{C3380CC4-5D6E-409C-BE32-E72D297353CC}">
                <c16:uniqueId val="{00000009-670B-471C-B08C-4C6BBB062D5D}"/>
              </c:ext>
            </c:extLst>
          </c:dPt>
          <c:dPt>
            <c:idx val="7"/>
            <c:invertIfNegative val="0"/>
            <c:bubble3D val="0"/>
            <c:spPr>
              <a:solidFill>
                <a:schemeClr val="accent4">
                  <a:lumMod val="60000"/>
                  <a:lumOff val="40000"/>
                </a:schemeClr>
              </a:solidFill>
              <a:ln>
                <a:solidFill>
                  <a:srgbClr val="000000"/>
                </a:solidFill>
              </a:ln>
            </c:spPr>
            <c:extLst>
              <c:ext xmlns:c16="http://schemas.microsoft.com/office/drawing/2014/chart" uri="{C3380CC4-5D6E-409C-BE32-E72D297353CC}">
                <c16:uniqueId val="{0000000B-670B-471C-B08C-4C6BBB062D5D}"/>
              </c:ext>
            </c:extLst>
          </c:dPt>
          <c:dPt>
            <c:idx val="9"/>
            <c:invertIfNegative val="0"/>
            <c:bubble3D val="0"/>
            <c:spPr>
              <a:solidFill>
                <a:srgbClr val="95B3D7"/>
              </a:solidFill>
              <a:ln>
                <a:solidFill>
                  <a:srgbClr val="000000"/>
                </a:solidFill>
              </a:ln>
            </c:spPr>
            <c:extLst>
              <c:ext xmlns:c16="http://schemas.microsoft.com/office/drawing/2014/chart" uri="{C3380CC4-5D6E-409C-BE32-E72D297353CC}">
                <c16:uniqueId val="{0000001C-0416-4CD3-86A9-0EF636B81F20}"/>
              </c:ext>
            </c:extLst>
          </c:dPt>
          <c:dPt>
            <c:idx val="10"/>
            <c:invertIfNegative val="0"/>
            <c:bubble3D val="0"/>
            <c:spPr>
              <a:solidFill>
                <a:srgbClr val="427EEB"/>
              </a:solidFill>
              <a:ln>
                <a:solidFill>
                  <a:srgbClr val="000000"/>
                </a:solidFill>
              </a:ln>
            </c:spPr>
            <c:extLst>
              <c:ext xmlns:c16="http://schemas.microsoft.com/office/drawing/2014/chart" uri="{C3380CC4-5D6E-409C-BE32-E72D297353CC}">
                <c16:uniqueId val="{00000018-6A3C-4162-A6CD-9E8961224F25}"/>
              </c:ext>
            </c:extLst>
          </c:dPt>
          <c:dPt>
            <c:idx val="11"/>
            <c:invertIfNegative val="0"/>
            <c:bubble3D val="0"/>
            <c:spPr>
              <a:solidFill>
                <a:srgbClr val="427EEB"/>
              </a:solidFill>
              <a:ln>
                <a:solidFill>
                  <a:schemeClr val="tx1"/>
                </a:solidFill>
              </a:ln>
            </c:spPr>
            <c:extLst>
              <c:ext xmlns:c16="http://schemas.microsoft.com/office/drawing/2014/chart" uri="{C3380CC4-5D6E-409C-BE32-E72D297353CC}">
                <c16:uniqueId val="{0000000D-670B-471C-B08C-4C6BBB062D5D}"/>
              </c:ext>
            </c:extLst>
          </c:dPt>
          <c:dPt>
            <c:idx val="12"/>
            <c:invertIfNegative val="0"/>
            <c:bubble3D val="0"/>
            <c:spPr>
              <a:solidFill>
                <a:schemeClr val="accent4">
                  <a:lumMod val="60000"/>
                  <a:lumOff val="40000"/>
                </a:schemeClr>
              </a:solidFill>
              <a:ln>
                <a:solidFill>
                  <a:srgbClr val="000000"/>
                </a:solidFill>
              </a:ln>
            </c:spPr>
            <c:extLst>
              <c:ext xmlns:c16="http://schemas.microsoft.com/office/drawing/2014/chart" uri="{C3380CC4-5D6E-409C-BE32-E72D297353CC}">
                <c16:uniqueId val="{0000000F-670B-471C-B08C-4C6BBB062D5D}"/>
              </c:ext>
            </c:extLst>
          </c:dPt>
          <c:dPt>
            <c:idx val="13"/>
            <c:invertIfNegative val="0"/>
            <c:bubble3D val="0"/>
            <c:spPr>
              <a:solidFill>
                <a:srgbClr val="95B3D7"/>
              </a:solidFill>
              <a:ln>
                <a:solidFill>
                  <a:srgbClr val="000000"/>
                </a:solidFill>
              </a:ln>
            </c:spPr>
            <c:extLst>
              <c:ext xmlns:c16="http://schemas.microsoft.com/office/drawing/2014/chart" uri="{C3380CC4-5D6E-409C-BE32-E72D297353CC}">
                <c16:uniqueId val="{0000001D-0416-4CD3-86A9-0EF636B81F20}"/>
              </c:ext>
            </c:extLst>
          </c:dPt>
          <c:dPt>
            <c:idx val="15"/>
            <c:invertIfNegative val="0"/>
            <c:bubble3D val="0"/>
            <c:spPr>
              <a:solidFill>
                <a:srgbClr val="427EEB"/>
              </a:solidFill>
              <a:ln>
                <a:solidFill>
                  <a:srgbClr val="000000"/>
                </a:solidFill>
              </a:ln>
            </c:spPr>
            <c:extLst>
              <c:ext xmlns:c16="http://schemas.microsoft.com/office/drawing/2014/chart" uri="{C3380CC4-5D6E-409C-BE32-E72D297353CC}">
                <c16:uniqueId val="{00000019-6A3C-4162-A6CD-9E8961224F25}"/>
              </c:ext>
            </c:extLst>
          </c:dPt>
          <c:dPt>
            <c:idx val="16"/>
            <c:invertIfNegative val="0"/>
            <c:bubble3D val="0"/>
            <c:spPr>
              <a:solidFill>
                <a:srgbClr val="427EEB"/>
              </a:solidFill>
              <a:ln>
                <a:solidFill>
                  <a:schemeClr val="tx1"/>
                </a:solidFill>
              </a:ln>
            </c:spPr>
            <c:extLst>
              <c:ext xmlns:c16="http://schemas.microsoft.com/office/drawing/2014/chart" uri="{C3380CC4-5D6E-409C-BE32-E72D297353CC}">
                <c16:uniqueId val="{00000011-670B-471C-B08C-4C6BBB062D5D}"/>
              </c:ext>
            </c:extLst>
          </c:dPt>
          <c:dPt>
            <c:idx val="17"/>
            <c:invertIfNegative val="0"/>
            <c:bubble3D val="0"/>
            <c:spPr>
              <a:solidFill>
                <a:srgbClr val="95B3D7"/>
              </a:solidFill>
              <a:ln>
                <a:solidFill>
                  <a:schemeClr val="tx1"/>
                </a:solidFill>
              </a:ln>
            </c:spPr>
            <c:extLst>
              <c:ext xmlns:c16="http://schemas.microsoft.com/office/drawing/2014/chart" uri="{C3380CC4-5D6E-409C-BE32-E72D297353CC}">
                <c16:uniqueId val="{00000013-670B-471C-B08C-4C6BBB062D5D}"/>
              </c:ext>
            </c:extLst>
          </c:dPt>
          <c:dPt>
            <c:idx val="21"/>
            <c:invertIfNegative val="0"/>
            <c:bubble3D val="0"/>
            <c:spPr>
              <a:solidFill>
                <a:schemeClr val="accent4">
                  <a:lumMod val="60000"/>
                  <a:lumOff val="40000"/>
                </a:schemeClr>
              </a:solidFill>
              <a:ln>
                <a:solidFill>
                  <a:schemeClr val="tx1"/>
                </a:solidFill>
              </a:ln>
            </c:spPr>
            <c:extLst>
              <c:ext xmlns:c16="http://schemas.microsoft.com/office/drawing/2014/chart" uri="{C3380CC4-5D6E-409C-BE32-E72D297353CC}">
                <c16:uniqueId val="{00000015-670B-471C-B08C-4C6BBB062D5D}"/>
              </c:ext>
            </c:extLst>
          </c:dPt>
          <c:dPt>
            <c:idx val="22"/>
            <c:invertIfNegative val="0"/>
            <c:bubble3D val="0"/>
            <c:spPr>
              <a:solidFill>
                <a:srgbClr val="FF9F52"/>
              </a:solidFill>
              <a:ln>
                <a:solidFill>
                  <a:schemeClr val="tx1"/>
                </a:solidFill>
              </a:ln>
            </c:spPr>
            <c:extLst>
              <c:ext xmlns:c16="http://schemas.microsoft.com/office/drawing/2014/chart" uri="{C3380CC4-5D6E-409C-BE32-E72D297353CC}">
                <c16:uniqueId val="{00000017-670B-471C-B08C-4C6BBB062D5D}"/>
              </c:ext>
            </c:extLst>
          </c:dPt>
          <c:errBars>
            <c:errBarType val="both"/>
            <c:errValType val="cust"/>
            <c:noEndCap val="0"/>
            <c:plus>
              <c:numRef>
                <c:f>Sheet1!$G$3:$G$29</c:f>
                <c:numCache>
                  <c:formatCode>General</c:formatCode>
                  <c:ptCount val="23"/>
                  <c:pt idx="0">
                    <c:v>0</c:v>
                  </c:pt>
                  <c:pt idx="1">
                    <c:v>0.69999999999999929</c:v>
                  </c:pt>
                  <c:pt idx="2">
                    <c:v>0</c:v>
                  </c:pt>
                  <c:pt idx="3">
                    <c:v>0</c:v>
                  </c:pt>
                  <c:pt idx="4">
                    <c:v>0</c:v>
                  </c:pt>
                  <c:pt idx="5">
                    <c:v>0.80000000000000426</c:v>
                  </c:pt>
                  <c:pt idx="6">
                    <c:v>0</c:v>
                  </c:pt>
                  <c:pt idx="7">
                    <c:v>0</c:v>
                  </c:pt>
                  <c:pt idx="8">
                    <c:v>0</c:v>
                  </c:pt>
                  <c:pt idx="9">
                    <c:v>0.59999999999999432</c:v>
                  </c:pt>
                  <c:pt idx="10">
                    <c:v>0</c:v>
                  </c:pt>
                  <c:pt idx="11">
                    <c:v>0</c:v>
                  </c:pt>
                  <c:pt idx="12">
                    <c:v>0</c:v>
                  </c:pt>
                  <c:pt idx="13">
                    <c:v>0.79999999999999716</c:v>
                  </c:pt>
                  <c:pt idx="14">
                    <c:v>0</c:v>
                  </c:pt>
                  <c:pt idx="15">
                    <c:v>0</c:v>
                  </c:pt>
                  <c:pt idx="16">
                    <c:v>0</c:v>
                  </c:pt>
                  <c:pt idx="17">
                    <c:v>0.79999999999999716</c:v>
                  </c:pt>
                  <c:pt idx="18">
                    <c:v>0</c:v>
                  </c:pt>
                  <c:pt idx="19">
                    <c:v>0</c:v>
                  </c:pt>
                  <c:pt idx="20">
                    <c:v>0</c:v>
                  </c:pt>
                  <c:pt idx="21">
                    <c:v>0.79999999999999716</c:v>
                  </c:pt>
                  <c:pt idx="22">
                    <c:v>0</c:v>
                  </c:pt>
                </c:numCache>
              </c:numRef>
            </c:plus>
            <c:minus>
              <c:numRef>
                <c:f>Sheet1!$F$3:$F$29</c:f>
                <c:numCache>
                  <c:formatCode>General</c:formatCode>
                  <c:ptCount val="23"/>
                  <c:pt idx="0">
                    <c:v>0</c:v>
                  </c:pt>
                  <c:pt idx="1">
                    <c:v>0.69999999999999929</c:v>
                  </c:pt>
                  <c:pt idx="2">
                    <c:v>0</c:v>
                  </c:pt>
                  <c:pt idx="3">
                    <c:v>0</c:v>
                  </c:pt>
                  <c:pt idx="4">
                    <c:v>0</c:v>
                  </c:pt>
                  <c:pt idx="5">
                    <c:v>0.69999999999999574</c:v>
                  </c:pt>
                  <c:pt idx="6">
                    <c:v>0</c:v>
                  </c:pt>
                  <c:pt idx="7">
                    <c:v>0</c:v>
                  </c:pt>
                  <c:pt idx="8">
                    <c:v>0</c:v>
                  </c:pt>
                  <c:pt idx="9">
                    <c:v>0.59999999999999432</c:v>
                  </c:pt>
                  <c:pt idx="10">
                    <c:v>0</c:v>
                  </c:pt>
                  <c:pt idx="11">
                    <c:v>0</c:v>
                  </c:pt>
                  <c:pt idx="12">
                    <c:v>0</c:v>
                  </c:pt>
                  <c:pt idx="13">
                    <c:v>0.70000000000000284</c:v>
                  </c:pt>
                  <c:pt idx="14">
                    <c:v>0</c:v>
                  </c:pt>
                  <c:pt idx="15">
                    <c:v>0</c:v>
                  </c:pt>
                  <c:pt idx="16">
                    <c:v>0</c:v>
                  </c:pt>
                  <c:pt idx="17">
                    <c:v>0.80000000000000426</c:v>
                  </c:pt>
                  <c:pt idx="18">
                    <c:v>0</c:v>
                  </c:pt>
                  <c:pt idx="19">
                    <c:v>0</c:v>
                  </c:pt>
                  <c:pt idx="20">
                    <c:v>0</c:v>
                  </c:pt>
                  <c:pt idx="21">
                    <c:v>0.80000000000000426</c:v>
                  </c:pt>
                  <c:pt idx="22">
                    <c:v>0</c:v>
                  </c:pt>
                </c:numCache>
              </c:numRef>
            </c:minus>
          </c:errBars>
          <c:val>
            <c:numRef>
              <c:f>Sheet1!$B$3:$B$29</c:f>
              <c:numCache>
                <c:formatCode>General</c:formatCode>
                <c:ptCount val="23"/>
                <c:pt idx="1">
                  <c:v>24.5</c:v>
                </c:pt>
                <c:pt idx="5">
                  <c:v>33.299999999999997</c:v>
                </c:pt>
                <c:pt idx="9">
                  <c:v>80</c:v>
                </c:pt>
                <c:pt idx="13">
                  <c:v>47.1</c:v>
                </c:pt>
                <c:pt idx="17" formatCode="0.0">
                  <c:v>51.1</c:v>
                </c:pt>
                <c:pt idx="21" formatCode="0.0">
                  <c:v>53.2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Estimate</c:v>
                      </c:pt>
                    </c:strCache>
                  </c:strRef>
                </c15:tx>
              </c15:filteredSeriesTitle>
            </c:ext>
            <c:ext xmlns:c16="http://schemas.microsoft.com/office/drawing/2014/chart" uri="{C3380CC4-5D6E-409C-BE32-E72D297353CC}">
              <c16:uniqueId val="{00000018-670B-471C-B08C-4C6BBB062D5D}"/>
            </c:ext>
          </c:extLst>
        </c:ser>
        <c:dLbls>
          <c:showLegendKey val="0"/>
          <c:showVal val="0"/>
          <c:showCatName val="0"/>
          <c:showSerName val="0"/>
          <c:showPercent val="0"/>
          <c:showBubbleSize val="0"/>
        </c:dLbls>
        <c:gapWidth val="0"/>
        <c:overlap val="2"/>
        <c:axId val="154268800"/>
        <c:axId val="154270336"/>
        <c:extLst/>
      </c:barChart>
      <c:lineChart>
        <c:grouping val="standard"/>
        <c:varyColors val="0"/>
        <c:ser>
          <c:idx val="3"/>
          <c:order val="1"/>
          <c:spPr>
            <a:ln w="50800" cap="rnd">
              <a:solidFill>
                <a:schemeClr val="tx1"/>
              </a:solidFill>
              <a:prstDash val="dash"/>
            </a:ln>
          </c:spPr>
          <c:marker>
            <c:symbol val="none"/>
          </c:marker>
          <c:val>
            <c:numRef>
              <c:f>Sheet1!$E$3:$E$29</c:f>
              <c:numCache>
                <c:formatCode>General</c:formatCode>
                <c:ptCount val="23"/>
                <c:pt idx="0">
                  <c:v>27</c:v>
                </c:pt>
                <c:pt idx="1">
                  <c:v>27</c:v>
                </c:pt>
                <c:pt idx="2">
                  <c:v>27</c:v>
                </c:pt>
                <c:pt idx="4">
                  <c:v>33.299999999999997</c:v>
                </c:pt>
                <c:pt idx="5">
                  <c:v>33.299999999999997</c:v>
                </c:pt>
                <c:pt idx="6">
                  <c:v>33.299999999999997</c:v>
                </c:pt>
                <c:pt idx="8">
                  <c:v>87.8</c:v>
                </c:pt>
                <c:pt idx="9">
                  <c:v>87.8</c:v>
                </c:pt>
                <c:pt idx="10">
                  <c:v>87.8</c:v>
                </c:pt>
                <c:pt idx="12">
                  <c:v>55.6</c:v>
                </c:pt>
                <c:pt idx="13">
                  <c:v>55.6</c:v>
                </c:pt>
                <c:pt idx="14">
                  <c:v>55.6</c:v>
                </c:pt>
                <c:pt idx="16" formatCode="0.0">
                  <c:v>57.8</c:v>
                </c:pt>
                <c:pt idx="17" formatCode="0.0">
                  <c:v>57.8</c:v>
                </c:pt>
                <c:pt idx="18" formatCode="0.0">
                  <c:v>57.8</c:v>
                </c:pt>
                <c:pt idx="20" formatCode="0.0">
                  <c:v>58.5</c:v>
                </c:pt>
                <c:pt idx="21" formatCode="0.0">
                  <c:v>58.5</c:v>
                </c:pt>
                <c:pt idx="22" formatCode="0.0">
                  <c:v>58.5</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Target</c:v>
                      </c:pt>
                    </c:strCache>
                  </c:strRef>
                </c15:tx>
              </c15:filteredSeriesTitle>
            </c:ext>
            <c:ext xmlns:c16="http://schemas.microsoft.com/office/drawing/2014/chart" uri="{C3380CC4-5D6E-409C-BE32-E72D297353CC}">
              <c16:uniqueId val="{00000019-670B-471C-B08C-4C6BBB062D5D}"/>
            </c:ext>
          </c:extLst>
        </c:ser>
        <c:dLbls>
          <c:showLegendKey val="0"/>
          <c:showVal val="0"/>
          <c:showCatName val="0"/>
          <c:showSerName val="0"/>
          <c:showPercent val="0"/>
          <c:showBubbleSize val="0"/>
        </c:dLbls>
        <c:marker val="1"/>
        <c:smooth val="0"/>
        <c:axId val="154268800"/>
        <c:axId val="154270336"/>
        <c:extLst/>
      </c:lineChart>
      <c:catAx>
        <c:axId val="154268800"/>
        <c:scaling>
          <c:orientation val="minMax"/>
        </c:scaling>
        <c:delete val="0"/>
        <c:axPos val="b"/>
        <c:numFmt formatCode="General" sourceLinked="1"/>
        <c:majorTickMark val="none"/>
        <c:minorTickMark val="none"/>
        <c:tickLblPos val="none"/>
        <c:spPr>
          <a:ln w="11391">
            <a:solidFill>
              <a:srgbClr val="000000"/>
            </a:solidFill>
            <a:prstDash val="solid"/>
          </a:ln>
        </c:spPr>
        <c:txPr>
          <a:bodyPr rot="0" vert="horz"/>
          <a:lstStyle/>
          <a:p>
            <a:pPr>
              <a:defRPr sz="1794" b="1" i="0" u="none" strike="noStrike" baseline="0">
                <a:noFill/>
                <a:latin typeface="Arial"/>
                <a:ea typeface="Arial"/>
                <a:cs typeface="Arial"/>
              </a:defRPr>
            </a:pPr>
            <a:endParaRPr lang="en-US"/>
          </a:p>
        </c:txPr>
        <c:crossAx val="154270336"/>
        <c:crossesAt val="0"/>
        <c:auto val="1"/>
        <c:lblAlgn val="ctr"/>
        <c:lblOffset val="100"/>
        <c:noMultiLvlLbl val="0"/>
      </c:catAx>
      <c:valAx>
        <c:axId val="154270336"/>
        <c:scaling>
          <c:orientation val="minMax"/>
          <c:max val="100"/>
          <c:min val="0"/>
        </c:scaling>
        <c:delete val="0"/>
        <c:axPos val="l"/>
        <c:majorGridlines>
          <c:spPr>
            <a:ln>
              <a:solidFill>
                <a:schemeClr val="bg1">
                  <a:lumMod val="85000"/>
                </a:schemeClr>
              </a:solidFill>
              <a:prstDash val="sysDash"/>
            </a:ln>
          </c:spPr>
        </c:majorGridlines>
        <c:numFmt formatCode="General" sourceLinked="1"/>
        <c:majorTickMark val="in"/>
        <c:minorTickMark val="none"/>
        <c:tickLblPos val="nextTo"/>
        <c:spPr>
          <a:ln w="11391">
            <a:solidFill>
              <a:srgbClr val="000000"/>
            </a:solidFill>
            <a:prstDash val="solid"/>
          </a:ln>
        </c:spPr>
        <c:txPr>
          <a:bodyPr rot="0" vert="horz"/>
          <a:lstStyle/>
          <a:p>
            <a:pPr>
              <a:defRPr sz="1345"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54268800"/>
        <c:crosses val="autoZero"/>
        <c:crossBetween val="between"/>
        <c:majorUnit val="20"/>
        <c:minorUnit val="10"/>
      </c:valAx>
      <c:spPr>
        <a:noFill/>
        <a:ln w="25400">
          <a:noFill/>
        </a:ln>
      </c:spPr>
    </c:plotArea>
    <c:plotVisOnly val="1"/>
    <c:dispBlanksAs val="gap"/>
    <c:showDLblsOverMax val="0"/>
  </c:chart>
  <c:spPr>
    <a:noFill/>
    <a:ln>
      <a:noFill/>
    </a:ln>
  </c:spPr>
  <c:txPr>
    <a:bodyPr/>
    <a:lstStyle/>
    <a:p>
      <a:pPr>
        <a:defRPr sz="1794"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5936602815199"/>
          <c:y val="3.3383498433663499E-2"/>
          <c:w val="0.75107950922193101"/>
          <c:h val="0.81467389911138399"/>
        </c:manualLayout>
      </c:layout>
      <c:barChart>
        <c:barDir val="bar"/>
        <c:grouping val="clustered"/>
        <c:varyColors val="0"/>
        <c:ser>
          <c:idx val="0"/>
          <c:order val="0"/>
          <c:tx>
            <c:strRef>
              <c:f>Sheet1!$B$1</c:f>
              <c:strCache>
                <c:ptCount val="1"/>
                <c:pt idx="0">
                  <c:v>rate</c:v>
                </c:pt>
              </c:strCache>
            </c:strRef>
          </c:tx>
          <c:spPr>
            <a:ln>
              <a:solidFill>
                <a:schemeClr val="tx1"/>
              </a:solidFill>
            </a:ln>
          </c:spPr>
          <c:invertIfNegative val="0"/>
          <c:dPt>
            <c:idx val="0"/>
            <c:invertIfNegative val="0"/>
            <c:bubble3D val="0"/>
            <c:spPr>
              <a:solidFill>
                <a:schemeClr val="bg1">
                  <a:lumMod val="65000"/>
                </a:schemeClr>
              </a:solidFill>
              <a:ln>
                <a:solidFill>
                  <a:schemeClr val="tx1"/>
                </a:solidFill>
              </a:ln>
            </c:spPr>
            <c:extLst>
              <c:ext xmlns:c16="http://schemas.microsoft.com/office/drawing/2014/chart" uri="{C3380CC4-5D6E-409C-BE32-E72D297353CC}">
                <c16:uniqueId val="{00000001-CD2A-4EA0-921E-48A2024DEC1A}"/>
              </c:ext>
            </c:extLst>
          </c:dPt>
          <c:dPt>
            <c:idx val="1"/>
            <c:invertIfNegative val="0"/>
            <c:bubble3D val="0"/>
            <c:spPr>
              <a:solidFill>
                <a:schemeClr val="bg1">
                  <a:lumMod val="75000"/>
                </a:schemeClr>
              </a:solidFill>
              <a:ln>
                <a:solidFill>
                  <a:schemeClr val="tx1"/>
                </a:solidFill>
              </a:ln>
            </c:spPr>
            <c:extLst>
              <c:ext xmlns:c16="http://schemas.microsoft.com/office/drawing/2014/chart" uri="{C3380CC4-5D6E-409C-BE32-E72D297353CC}">
                <c16:uniqueId val="{00000003-CD2A-4EA0-921E-48A2024DEC1A}"/>
              </c:ext>
            </c:extLst>
          </c:dPt>
          <c:dPt>
            <c:idx val="2"/>
            <c:invertIfNegative val="0"/>
            <c:bubble3D val="0"/>
            <c:spPr>
              <a:solidFill>
                <a:srgbClr val="FB5192"/>
              </a:solidFill>
              <a:ln>
                <a:solidFill>
                  <a:schemeClr val="tx1"/>
                </a:solidFill>
              </a:ln>
            </c:spPr>
            <c:extLst>
              <c:ext xmlns:c16="http://schemas.microsoft.com/office/drawing/2014/chart" uri="{C3380CC4-5D6E-409C-BE32-E72D297353CC}">
                <c16:uniqueId val="{00000005-CD2A-4EA0-921E-48A2024DEC1A}"/>
              </c:ext>
            </c:extLst>
          </c:dPt>
          <c:dPt>
            <c:idx val="3"/>
            <c:invertIfNegative val="0"/>
            <c:bubble3D val="0"/>
            <c:spPr>
              <a:solidFill>
                <a:schemeClr val="accent4"/>
              </a:solidFill>
              <a:ln>
                <a:solidFill>
                  <a:schemeClr val="tx1"/>
                </a:solidFill>
              </a:ln>
            </c:spPr>
            <c:extLst>
              <c:ext xmlns:c16="http://schemas.microsoft.com/office/drawing/2014/chart" uri="{C3380CC4-5D6E-409C-BE32-E72D297353CC}">
                <c16:uniqueId val="{00000007-CD2A-4EA0-921E-48A2024DEC1A}"/>
              </c:ext>
            </c:extLst>
          </c:dPt>
          <c:dPt>
            <c:idx val="4"/>
            <c:invertIfNegative val="0"/>
            <c:bubble3D val="0"/>
            <c:spPr>
              <a:solidFill>
                <a:srgbClr val="DCE6F2"/>
              </a:solidFill>
              <a:ln>
                <a:solidFill>
                  <a:schemeClr val="tx1"/>
                </a:solidFill>
              </a:ln>
            </c:spPr>
            <c:extLst>
              <c:ext xmlns:c16="http://schemas.microsoft.com/office/drawing/2014/chart" uri="{C3380CC4-5D6E-409C-BE32-E72D297353CC}">
                <c16:uniqueId val="{00000009-CD2A-4EA0-921E-48A2024DEC1A}"/>
              </c:ext>
            </c:extLst>
          </c:dPt>
          <c:dPt>
            <c:idx val="5"/>
            <c:invertIfNegative val="0"/>
            <c:bubble3D val="0"/>
            <c:spPr>
              <a:solidFill>
                <a:srgbClr val="B7DEE8"/>
              </a:solidFill>
              <a:ln>
                <a:solidFill>
                  <a:schemeClr val="tx1"/>
                </a:solidFill>
              </a:ln>
            </c:spPr>
            <c:extLst>
              <c:ext xmlns:c16="http://schemas.microsoft.com/office/drawing/2014/chart" uri="{C3380CC4-5D6E-409C-BE32-E72D297353CC}">
                <c16:uniqueId val="{0000000B-CD2A-4EA0-921E-48A2024DEC1A}"/>
              </c:ext>
            </c:extLst>
          </c:dPt>
          <c:dPt>
            <c:idx val="6"/>
            <c:invertIfNegative val="0"/>
            <c:bubble3D val="0"/>
            <c:spPr>
              <a:solidFill>
                <a:srgbClr val="376092"/>
              </a:solidFill>
              <a:ln>
                <a:solidFill>
                  <a:schemeClr val="tx1"/>
                </a:solidFill>
              </a:ln>
            </c:spPr>
            <c:extLst>
              <c:ext xmlns:c16="http://schemas.microsoft.com/office/drawing/2014/chart" uri="{C3380CC4-5D6E-409C-BE32-E72D297353CC}">
                <c16:uniqueId val="{0000000D-CD2A-4EA0-921E-48A2024DEC1A}"/>
              </c:ext>
            </c:extLst>
          </c:dPt>
          <c:dPt>
            <c:idx val="7"/>
            <c:invertIfNegative val="0"/>
            <c:bubble3D val="0"/>
            <c:spPr>
              <a:solidFill>
                <a:srgbClr val="95B3D7"/>
              </a:solidFill>
              <a:ln>
                <a:solidFill>
                  <a:schemeClr val="tx1"/>
                </a:solidFill>
              </a:ln>
            </c:spPr>
            <c:extLst>
              <c:ext xmlns:c16="http://schemas.microsoft.com/office/drawing/2014/chart" uri="{C3380CC4-5D6E-409C-BE32-E72D297353CC}">
                <c16:uniqueId val="{0000000F-CD2A-4EA0-921E-48A2024DEC1A}"/>
              </c:ext>
            </c:extLst>
          </c:dPt>
          <c:dPt>
            <c:idx val="8"/>
            <c:invertIfNegative val="0"/>
            <c:bubble3D val="0"/>
            <c:spPr>
              <a:solidFill>
                <a:srgbClr val="31859C"/>
              </a:solidFill>
              <a:ln>
                <a:solidFill>
                  <a:schemeClr val="tx1"/>
                </a:solidFill>
              </a:ln>
            </c:spPr>
            <c:extLst>
              <c:ext xmlns:c16="http://schemas.microsoft.com/office/drawing/2014/chart" uri="{C3380CC4-5D6E-409C-BE32-E72D297353CC}">
                <c16:uniqueId val="{00000011-CD2A-4EA0-921E-48A2024DEC1A}"/>
              </c:ext>
            </c:extLst>
          </c:dPt>
          <c:dPt>
            <c:idx val="9"/>
            <c:invertIfNegative val="0"/>
            <c:bubble3D val="0"/>
            <c:spPr>
              <a:solidFill>
                <a:srgbClr val="4BACC6"/>
              </a:solidFill>
              <a:ln>
                <a:solidFill>
                  <a:schemeClr val="tx1"/>
                </a:solidFill>
              </a:ln>
            </c:spPr>
            <c:extLst>
              <c:ext xmlns:c16="http://schemas.microsoft.com/office/drawing/2014/chart" uri="{C3380CC4-5D6E-409C-BE32-E72D297353CC}">
                <c16:uniqueId val="{00000013-CD2A-4EA0-921E-48A2024DEC1A}"/>
              </c:ext>
            </c:extLst>
          </c:dPt>
          <c:dPt>
            <c:idx val="10"/>
            <c:invertIfNegative val="0"/>
            <c:bubble3D val="0"/>
            <c:spPr>
              <a:solidFill>
                <a:srgbClr val="D05E00"/>
              </a:solidFill>
              <a:ln>
                <a:solidFill>
                  <a:schemeClr val="tx1"/>
                </a:solidFill>
              </a:ln>
            </c:spPr>
            <c:extLst>
              <c:ext xmlns:c16="http://schemas.microsoft.com/office/drawing/2014/chart" uri="{C3380CC4-5D6E-409C-BE32-E72D297353CC}">
                <c16:uniqueId val="{00000015-CD2A-4EA0-921E-48A2024DEC1A}"/>
              </c:ext>
            </c:extLst>
          </c:dPt>
          <c:dPt>
            <c:idx val="11"/>
            <c:invertIfNegative val="0"/>
            <c:bubble3D val="0"/>
            <c:spPr>
              <a:solidFill>
                <a:srgbClr val="006837"/>
              </a:solidFill>
              <a:ln>
                <a:solidFill>
                  <a:schemeClr val="tx1"/>
                </a:solidFill>
              </a:ln>
            </c:spPr>
            <c:extLst>
              <c:ext xmlns:c16="http://schemas.microsoft.com/office/drawing/2014/chart" uri="{C3380CC4-5D6E-409C-BE32-E72D297353CC}">
                <c16:uniqueId val="{00000017-CD2A-4EA0-921E-48A2024DEC1A}"/>
              </c:ext>
            </c:extLst>
          </c:dPt>
          <c:dPt>
            <c:idx val="12"/>
            <c:invertIfNegative val="0"/>
            <c:bubble3D val="0"/>
            <c:spPr>
              <a:solidFill>
                <a:srgbClr val="31A354"/>
              </a:solidFill>
              <a:ln>
                <a:solidFill>
                  <a:schemeClr val="tx1"/>
                </a:solidFill>
              </a:ln>
            </c:spPr>
            <c:extLst>
              <c:ext xmlns:c16="http://schemas.microsoft.com/office/drawing/2014/chart" uri="{C3380CC4-5D6E-409C-BE32-E72D297353CC}">
                <c16:uniqueId val="{00000019-CD2A-4EA0-921E-48A2024DEC1A}"/>
              </c:ext>
            </c:extLst>
          </c:dPt>
          <c:dPt>
            <c:idx val="13"/>
            <c:invertIfNegative val="0"/>
            <c:bubble3D val="0"/>
            <c:spPr>
              <a:solidFill>
                <a:srgbClr val="C2E699"/>
              </a:solidFill>
              <a:ln>
                <a:solidFill>
                  <a:schemeClr val="tx1"/>
                </a:solidFill>
              </a:ln>
            </c:spPr>
            <c:extLst>
              <c:ext xmlns:c16="http://schemas.microsoft.com/office/drawing/2014/chart" uri="{C3380CC4-5D6E-409C-BE32-E72D297353CC}">
                <c16:uniqueId val="{0000001B-CD2A-4EA0-921E-48A2024DEC1A}"/>
              </c:ext>
            </c:extLst>
          </c:dPt>
          <c:dPt>
            <c:idx val="14"/>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1D-CD2A-4EA0-921E-48A2024DEC1A}"/>
              </c:ext>
            </c:extLst>
          </c:dPt>
          <c:dPt>
            <c:idx val="15"/>
            <c:invertIfNegative val="0"/>
            <c:bubble3D val="0"/>
            <c:spPr>
              <a:solidFill>
                <a:schemeClr val="accent4">
                  <a:lumMod val="40000"/>
                  <a:lumOff val="60000"/>
                </a:schemeClr>
              </a:solidFill>
              <a:ln>
                <a:solidFill>
                  <a:schemeClr val="tx1"/>
                </a:solidFill>
              </a:ln>
            </c:spPr>
            <c:extLst>
              <c:ext xmlns:c16="http://schemas.microsoft.com/office/drawing/2014/chart" uri="{C3380CC4-5D6E-409C-BE32-E72D297353CC}">
                <c16:uniqueId val="{0000001F-CD2A-4EA0-921E-48A2024DEC1A}"/>
              </c:ext>
            </c:extLst>
          </c:dPt>
          <c:dPt>
            <c:idx val="16"/>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1-CD2A-4EA0-921E-48A2024DEC1A}"/>
              </c:ext>
            </c:extLst>
          </c:dPt>
          <c:dPt>
            <c:idx val="17"/>
            <c:invertIfNegative val="0"/>
            <c:bubble3D val="0"/>
            <c:spPr>
              <a:solidFill>
                <a:schemeClr val="accent4">
                  <a:lumMod val="20000"/>
                  <a:lumOff val="80000"/>
                </a:schemeClr>
              </a:solidFill>
              <a:ln>
                <a:solidFill>
                  <a:schemeClr val="tx1"/>
                </a:solidFill>
              </a:ln>
            </c:spPr>
            <c:extLst>
              <c:ext xmlns:c16="http://schemas.microsoft.com/office/drawing/2014/chart" uri="{C3380CC4-5D6E-409C-BE32-E72D297353CC}">
                <c16:uniqueId val="{00000023-CD2A-4EA0-921E-48A2024DEC1A}"/>
              </c:ext>
            </c:extLst>
          </c:dPt>
          <c:dPt>
            <c:idx val="18"/>
            <c:invertIfNegative val="0"/>
            <c:bubble3D val="0"/>
            <c:spPr>
              <a:solidFill>
                <a:srgbClr val="FAC090"/>
              </a:solidFill>
              <a:ln>
                <a:solidFill>
                  <a:schemeClr val="tx1"/>
                </a:solidFill>
              </a:ln>
            </c:spPr>
            <c:extLst>
              <c:ext xmlns:c16="http://schemas.microsoft.com/office/drawing/2014/chart" uri="{C3380CC4-5D6E-409C-BE32-E72D297353CC}">
                <c16:uniqueId val="{00000025-CD2A-4EA0-921E-48A2024DEC1A}"/>
              </c:ext>
            </c:extLst>
          </c:dPt>
          <c:dPt>
            <c:idx val="19"/>
            <c:invertIfNegative val="0"/>
            <c:bubble3D val="0"/>
            <c:spPr>
              <a:solidFill>
                <a:schemeClr val="accent6">
                  <a:lumMod val="40000"/>
                  <a:lumOff val="60000"/>
                </a:schemeClr>
              </a:solidFill>
              <a:ln>
                <a:solidFill>
                  <a:schemeClr val="tx1"/>
                </a:solidFill>
              </a:ln>
            </c:spPr>
            <c:extLst>
              <c:ext xmlns:c16="http://schemas.microsoft.com/office/drawing/2014/chart" uri="{C3380CC4-5D6E-409C-BE32-E72D297353CC}">
                <c16:uniqueId val="{00000027-CD2A-4EA0-921E-48A2024DEC1A}"/>
              </c:ext>
            </c:extLst>
          </c:dPt>
          <c:errBars>
            <c:errBarType val="both"/>
            <c:errValType val="cust"/>
            <c:noEndCap val="0"/>
            <c:plus>
              <c:numRef>
                <c:f>Sheet1!$E$2:$E$16</c:f>
                <c:numCache>
                  <c:formatCode>General</c:formatCode>
                  <c:ptCount val="15"/>
                  <c:pt idx="1">
                    <c:v>0.59999999999999787</c:v>
                  </c:pt>
                  <c:pt idx="2">
                    <c:v>0.80000000000000426</c:v>
                  </c:pt>
                  <c:pt idx="4">
                    <c:v>3.5</c:v>
                  </c:pt>
                  <c:pt idx="5">
                    <c:v>3.2999999999999972</c:v>
                  </c:pt>
                  <c:pt idx="6">
                    <c:v>15.100000000000001</c:v>
                  </c:pt>
                  <c:pt idx="7">
                    <c:v>1.9000000000000021</c:v>
                  </c:pt>
                  <c:pt idx="8">
                    <c:v>1</c:v>
                  </c:pt>
                  <c:pt idx="9">
                    <c:v>1.6999999999999993</c:v>
                  </c:pt>
                  <c:pt idx="11">
                    <c:v>1.1000000000000001</c:v>
                  </c:pt>
                  <c:pt idx="12">
                    <c:v>1.7</c:v>
                  </c:pt>
                  <c:pt idx="13">
                    <c:v>1.3</c:v>
                  </c:pt>
                </c:numCache>
              </c:numRef>
            </c:plus>
            <c:minus>
              <c:numRef>
                <c:f>Sheet1!$D$2:$D$16</c:f>
                <c:numCache>
                  <c:formatCode>General</c:formatCode>
                  <c:ptCount val="15"/>
                  <c:pt idx="1">
                    <c:v>0.69999999999999929</c:v>
                  </c:pt>
                  <c:pt idx="2">
                    <c:v>0.69999999999999574</c:v>
                  </c:pt>
                  <c:pt idx="4">
                    <c:v>3.1999999999999993</c:v>
                  </c:pt>
                  <c:pt idx="5">
                    <c:v>3.2000000000000028</c:v>
                  </c:pt>
                  <c:pt idx="6">
                    <c:v>11.700000000000003</c:v>
                  </c:pt>
                  <c:pt idx="7">
                    <c:v>1.7999999999999972</c:v>
                  </c:pt>
                  <c:pt idx="8">
                    <c:v>1.1000000000000014</c:v>
                  </c:pt>
                  <c:pt idx="9">
                    <c:v>1.5</c:v>
                  </c:pt>
                  <c:pt idx="11">
                    <c:v>1.1000000000000014</c:v>
                  </c:pt>
                  <c:pt idx="12">
                    <c:v>1.7</c:v>
                  </c:pt>
                  <c:pt idx="13">
                    <c:v>1.3</c:v>
                  </c:pt>
                </c:numCache>
              </c:numRef>
            </c:minus>
          </c:errBars>
          <c:cat>
            <c:strRef>
              <c:f>Sheet1!$A$2:$A$16</c:f>
              <c:strCache>
                <c:ptCount val="14"/>
                <c:pt idx="1">
                  <c:v>*2007 Total</c:v>
                </c:pt>
                <c:pt idx="2">
                  <c:v>2012 Total</c:v>
                </c:pt>
                <c:pt idx="4">
                  <c:v>   American Indian</c:v>
                </c:pt>
                <c:pt idx="5">
                  <c:v>   Asian</c:v>
                </c:pt>
                <c:pt idx="6">
                  <c:v>Native Hawaiian</c:v>
                </c:pt>
                <c:pt idx="7">
                  <c:v>      Black</c:v>
                </c:pt>
                <c:pt idx="8">
                  <c:v>      White</c:v>
                </c:pt>
                <c:pt idx="9">
                  <c:v>   Hispanic</c:v>
                </c:pt>
                <c:pt idx="11">
                  <c:v>≤100</c:v>
                </c:pt>
                <c:pt idx="12">
                  <c:v>101–200</c:v>
                </c:pt>
                <c:pt idx="13">
                  <c:v>200+</c:v>
                </c:pt>
              </c:strCache>
            </c:strRef>
          </c:cat>
          <c:val>
            <c:numRef>
              <c:f>Sheet1!$B$2:$B$16</c:f>
              <c:numCache>
                <c:formatCode>General</c:formatCode>
                <c:ptCount val="15"/>
                <c:pt idx="1">
                  <c:v>30.3</c:v>
                </c:pt>
                <c:pt idx="2">
                  <c:v>33.299999999999997</c:v>
                </c:pt>
                <c:pt idx="3">
                  <c:v>0</c:v>
                </c:pt>
                <c:pt idx="4">
                  <c:v>19.5</c:v>
                </c:pt>
                <c:pt idx="5">
                  <c:v>40.1</c:v>
                </c:pt>
                <c:pt idx="6">
                  <c:v>29.6</c:v>
                </c:pt>
                <c:pt idx="7">
                  <c:v>20.399999999999999</c:v>
                </c:pt>
                <c:pt idx="8">
                  <c:v>39.1</c:v>
                </c:pt>
                <c:pt idx="9">
                  <c:v>25.6</c:v>
                </c:pt>
                <c:pt idx="10">
                  <c:v>0</c:v>
                </c:pt>
                <c:pt idx="11">
                  <c:v>19</c:v>
                </c:pt>
                <c:pt idx="12">
                  <c:v>28.4</c:v>
                </c:pt>
                <c:pt idx="13">
                  <c:v>51</c:v>
                </c:pt>
                <c:pt idx="14">
                  <c:v>0</c:v>
                </c:pt>
              </c:numCache>
            </c:numRef>
          </c:val>
          <c:extLst>
            <c:ext xmlns:c16="http://schemas.microsoft.com/office/drawing/2014/chart" uri="{C3380CC4-5D6E-409C-BE32-E72D297353CC}">
              <c16:uniqueId val="{00000028-CD2A-4EA0-921E-48A2024DEC1A}"/>
            </c:ext>
          </c:extLst>
        </c:ser>
        <c:dLbls>
          <c:showLegendKey val="0"/>
          <c:showVal val="0"/>
          <c:showCatName val="0"/>
          <c:showSerName val="0"/>
          <c:showPercent val="0"/>
          <c:showBubbleSize val="0"/>
        </c:dLbls>
        <c:gapWidth val="0"/>
        <c:axId val="220421064"/>
        <c:axId val="220423416"/>
      </c:barChart>
      <c:barChart>
        <c:barDir val="bar"/>
        <c:grouping val="clustered"/>
        <c:varyColors val="0"/>
        <c:ser>
          <c:idx val="1"/>
          <c:order val="1"/>
          <c:tx>
            <c:strRef>
              <c:f>Sheet1!$F$1</c:f>
              <c:strCache>
                <c:ptCount val="1"/>
                <c:pt idx="0">
                  <c:v>Target</c:v>
                </c:pt>
              </c:strCache>
            </c:strRef>
          </c:tx>
          <c:spPr>
            <a:noFill/>
            <a:ln>
              <a:noFill/>
            </a:ln>
            <a:effectLst/>
          </c:spPr>
          <c:invertIfNegative val="0"/>
          <c:trendline>
            <c:spPr>
              <a:ln w="50800">
                <a:prstDash val="sysDash"/>
              </a:ln>
            </c:spPr>
            <c:trendlineType val="power"/>
            <c:dispRSqr val="0"/>
            <c:dispEq val="0"/>
          </c:trendline>
          <c:cat>
            <c:strRef>
              <c:f>Sheet1!$A$2:$A$16</c:f>
              <c:strCache>
                <c:ptCount val="14"/>
                <c:pt idx="1">
                  <c:v>*2007 Total</c:v>
                </c:pt>
                <c:pt idx="2">
                  <c:v>2012 Total</c:v>
                </c:pt>
                <c:pt idx="4">
                  <c:v>   American Indian</c:v>
                </c:pt>
                <c:pt idx="5">
                  <c:v>   Asian</c:v>
                </c:pt>
                <c:pt idx="6">
                  <c:v>Native Hawaiian</c:v>
                </c:pt>
                <c:pt idx="7">
                  <c:v>      Black</c:v>
                </c:pt>
                <c:pt idx="8">
                  <c:v>      White</c:v>
                </c:pt>
                <c:pt idx="9">
                  <c:v>   Hispanic</c:v>
                </c:pt>
                <c:pt idx="11">
                  <c:v>≤100</c:v>
                </c:pt>
                <c:pt idx="12">
                  <c:v>101–200</c:v>
                </c:pt>
                <c:pt idx="13">
                  <c:v>200+</c:v>
                </c:pt>
              </c:strCache>
            </c:strRef>
          </c:cat>
          <c:val>
            <c:numRef>
              <c:f>Sheet1!$F$3:$F$17</c:f>
              <c:numCache>
                <c:formatCode>General</c:formatCode>
                <c:ptCount val="15"/>
                <c:pt idx="0">
                  <c:v>33.299999999999997</c:v>
                </c:pt>
                <c:pt idx="12">
                  <c:v>33.299999999999997</c:v>
                </c:pt>
                <c:pt idx="13">
                  <c:v>33.299999999999997</c:v>
                </c:pt>
              </c:numCache>
            </c:numRef>
          </c:val>
          <c:extLst>
            <c:ext xmlns:c16="http://schemas.microsoft.com/office/drawing/2014/chart" uri="{C3380CC4-5D6E-409C-BE32-E72D297353CC}">
              <c16:uniqueId val="{00000029-CD2A-4EA0-921E-48A2024DEC1A}"/>
            </c:ext>
          </c:extLst>
        </c:ser>
        <c:dLbls>
          <c:showLegendKey val="0"/>
          <c:showVal val="0"/>
          <c:showCatName val="0"/>
          <c:showSerName val="0"/>
          <c:showPercent val="0"/>
          <c:showBubbleSize val="0"/>
        </c:dLbls>
        <c:gapWidth val="500"/>
        <c:overlap val="-100"/>
        <c:axId val="219284936"/>
        <c:axId val="220419496"/>
      </c:barChart>
      <c:catAx>
        <c:axId val="220421064"/>
        <c:scaling>
          <c:orientation val="maxMin"/>
        </c:scaling>
        <c:delete val="0"/>
        <c:axPos val="l"/>
        <c:numFmt formatCode="General" sourceLinked="1"/>
        <c:majorTickMark val="none"/>
        <c:minorTickMark val="none"/>
        <c:tickLblPos val="nextTo"/>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0423416"/>
        <c:crosses val="autoZero"/>
        <c:auto val="1"/>
        <c:lblAlgn val="ctr"/>
        <c:lblOffset val="9"/>
        <c:noMultiLvlLbl val="0"/>
      </c:catAx>
      <c:valAx>
        <c:axId val="220423416"/>
        <c:scaling>
          <c:orientation val="minMax"/>
          <c:max val="100"/>
          <c:min val="0"/>
        </c:scaling>
        <c:delete val="0"/>
        <c:axPos val="b"/>
        <c:majorGridlines>
          <c:spPr>
            <a:ln cmpd="sng">
              <a:solidFill>
                <a:schemeClr val="bg1">
                  <a:lumMod val="85000"/>
                </a:schemeClr>
              </a:solidFill>
              <a:prstDash val="dash"/>
            </a:ln>
          </c:spPr>
        </c:majorGridlines>
        <c:title>
          <c:tx>
            <c:rich>
              <a:bodyPr/>
              <a:lstStyle/>
              <a:p>
                <a:pPr>
                  <a:defRPr sz="1500">
                    <a:latin typeface="Verdana" panose="020B0604030504040204" pitchFamily="34" charset="0"/>
                    <a:ea typeface="Verdana" panose="020B0604030504040204" pitchFamily="34" charset="0"/>
                    <a:cs typeface="Verdana" panose="020B0604030504040204" pitchFamily="34" charset="0"/>
                  </a:defRPr>
                </a:pPr>
                <a:r>
                  <a:rPr lang="en-US" sz="1500" dirty="0" smtClean="0">
                    <a:effectLst/>
                    <a:latin typeface="Verdana" panose="020B0604030504040204" pitchFamily="34" charset="0"/>
                    <a:ea typeface="Verdana" panose="020B0604030504040204" pitchFamily="34" charset="0"/>
                    <a:cs typeface="Verdana" panose="020B0604030504040204" pitchFamily="34" charset="0"/>
                  </a:rPr>
                  <a:t>Percent</a:t>
                </a:r>
                <a:endParaRPr lang="en-US" sz="1500" dirty="0">
                  <a:effectLst/>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47425517065841222"/>
              <c:y val="0.93866342932412994"/>
            </c:manualLayout>
          </c:layout>
          <c:overlay val="0"/>
        </c:title>
        <c:numFmt formatCode="General" sourceLinked="1"/>
        <c:majorTickMark val="in"/>
        <c:minorTickMark val="none"/>
        <c:tickLblPos val="high"/>
        <c:spPr>
          <a:ln w="11430">
            <a:solidFill>
              <a:schemeClr val="tx1"/>
            </a:solidFill>
          </a:ln>
        </c:spPr>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220421064"/>
        <c:crosses val="max"/>
        <c:crossBetween val="between"/>
        <c:majorUnit val="10"/>
        <c:minorUnit val="5"/>
      </c:valAx>
      <c:valAx>
        <c:axId val="220419496"/>
        <c:scaling>
          <c:orientation val="minMax"/>
          <c:max val="300"/>
          <c:min val="0"/>
        </c:scaling>
        <c:delete val="1"/>
        <c:axPos val="t"/>
        <c:numFmt formatCode="General" sourceLinked="1"/>
        <c:majorTickMark val="out"/>
        <c:minorTickMark val="none"/>
        <c:tickLblPos val="nextTo"/>
        <c:crossAx val="219284936"/>
        <c:crosses val="max"/>
        <c:crossBetween val="between"/>
        <c:majorUnit val="50"/>
      </c:valAx>
      <c:catAx>
        <c:axId val="219284936"/>
        <c:scaling>
          <c:orientation val="minMax"/>
        </c:scaling>
        <c:delete val="1"/>
        <c:axPos val="l"/>
        <c:numFmt formatCode="General" sourceLinked="1"/>
        <c:majorTickMark val="out"/>
        <c:minorTickMark val="none"/>
        <c:tickLblPos val="nextTo"/>
        <c:crossAx val="220419496"/>
        <c:crosses val="autoZero"/>
        <c:auto val="1"/>
        <c:lblAlgn val="ctr"/>
        <c:lblOffset val="100"/>
        <c:noMultiLvlLbl val="0"/>
      </c:catAx>
      <c:spPr>
        <a:noFill/>
        <a:ln>
          <a:noFill/>
        </a:ln>
        <a:effectLst>
          <a:outerShdw blurRad="50800" dist="50800" dir="5400000" algn="ctr" rotWithShape="0">
            <a:schemeClr val="bg1"/>
          </a:outerShdw>
        </a:effectLst>
      </c:spPr>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6.png"/></Relationships>
</file>

<file path=ppt/drawings/drawing1.xml><?xml version="1.0" encoding="utf-8"?>
<c:userShapes xmlns:c="http://schemas.openxmlformats.org/drawingml/2006/chart">
  <cdr:relSizeAnchor xmlns:cdr="http://schemas.openxmlformats.org/drawingml/2006/chartDrawing">
    <cdr:from>
      <cdr:x>0.07889</cdr:x>
      <cdr:y>0.03338</cdr:y>
    </cdr:from>
    <cdr:to>
      <cdr:x>0.20381</cdr:x>
      <cdr:y>0.11275</cdr:y>
    </cdr:to>
    <cdr:sp macro="" textlink="">
      <cdr:nvSpPr>
        <cdr:cNvPr id="5" name="Text Box 5"/>
        <cdr:cNvSpPr txBox="1">
          <a:spLocks xmlns:a="http://schemas.openxmlformats.org/drawingml/2006/main" noChangeArrowheads="1"/>
        </cdr:cNvSpPr>
      </cdr:nvSpPr>
      <cdr:spPr bwMode="auto">
        <a:xfrm xmlns:a="http://schemas.openxmlformats.org/drawingml/2006/main">
          <a:off x="727075" y="155336"/>
          <a:ext cx="1151277" cy="36933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Percent</a:t>
          </a:r>
          <a:r>
            <a:rPr lang="en-US" altLang="en-US" dirty="0">
              <a:solidFill>
                <a:prstClr val="black"/>
              </a:solidFill>
              <a:latin typeface="Verdana" panose="020B0604030504040204" pitchFamily="34" charset="0"/>
              <a:ea typeface="Verdana" panose="020B0604030504040204" pitchFamily="34" charset="0"/>
              <a:cs typeface="Verdana" panose="020B0604030504040204" pitchFamily="34" charset="0"/>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0.07889</cdr:x>
      <cdr:y>0.03338</cdr:y>
    </cdr:from>
    <cdr:to>
      <cdr:x>0.20381</cdr:x>
      <cdr:y>0.11275</cdr:y>
    </cdr:to>
    <cdr:sp macro="" textlink="">
      <cdr:nvSpPr>
        <cdr:cNvPr id="5" name="Text Box 5"/>
        <cdr:cNvSpPr txBox="1">
          <a:spLocks xmlns:a="http://schemas.openxmlformats.org/drawingml/2006/main" noChangeArrowheads="1"/>
        </cdr:cNvSpPr>
      </cdr:nvSpPr>
      <cdr:spPr bwMode="auto">
        <a:xfrm xmlns:a="http://schemas.openxmlformats.org/drawingml/2006/main">
          <a:off x="727075" y="155336"/>
          <a:ext cx="1151277" cy="36933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Percent</a:t>
          </a:r>
          <a:r>
            <a:rPr lang="en-US" altLang="en-US" dirty="0">
              <a:solidFill>
                <a:prstClr val="black"/>
              </a:solidFill>
              <a:latin typeface="Verdana" panose="020B0604030504040204" pitchFamily="34" charset="0"/>
              <a:ea typeface="Verdana" panose="020B0604030504040204" pitchFamily="34" charset="0"/>
              <a:cs typeface="Verdana" panose="020B0604030504040204" pitchFamily="34" charset="0"/>
            </a:rPr>
            <a:t> </a:t>
          </a:r>
        </a:p>
      </cdr:txBody>
    </cdr:sp>
  </cdr:relSizeAnchor>
</c:userShapes>
</file>

<file path=ppt/drawings/drawing3.xml><?xml version="1.0" encoding="utf-8"?>
<c:userShapes xmlns:c="http://schemas.openxmlformats.org/drawingml/2006/chart">
  <cdr:relSizeAnchor xmlns:cdr="http://schemas.openxmlformats.org/drawingml/2006/chartDrawing">
    <cdr:from>
      <cdr:x>0.07593</cdr:x>
      <cdr:y>0.03338</cdr:y>
    </cdr:from>
    <cdr:to>
      <cdr:x>0.20085</cdr:x>
      <cdr:y>0.11275</cdr:y>
    </cdr:to>
    <cdr:sp macro="" textlink="">
      <cdr:nvSpPr>
        <cdr:cNvPr id="5" name="Text Box 5"/>
        <cdr:cNvSpPr txBox="1">
          <a:spLocks xmlns:a="http://schemas.openxmlformats.org/drawingml/2006/main" noChangeArrowheads="1"/>
        </cdr:cNvSpPr>
      </cdr:nvSpPr>
      <cdr:spPr bwMode="auto">
        <a:xfrm xmlns:a="http://schemas.openxmlformats.org/drawingml/2006/main">
          <a:off x="699782" y="161407"/>
          <a:ext cx="1151306" cy="383789"/>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Percent</a:t>
          </a:r>
          <a:r>
            <a:rPr lang="en-US" altLang="en-US" dirty="0">
              <a:solidFill>
                <a:prstClr val="black"/>
              </a:solidFill>
              <a:latin typeface="Verdana" panose="020B0604030504040204" pitchFamily="34" charset="0"/>
              <a:ea typeface="Verdana" panose="020B0604030504040204" pitchFamily="34" charset="0"/>
              <a:cs typeface="Verdana" panose="020B0604030504040204" pitchFamily="34" charset="0"/>
            </a:rPr>
            <a:t> </a:t>
          </a:r>
        </a:p>
      </cdr:txBody>
    </cdr:sp>
  </cdr:relSizeAnchor>
  <cdr:relSizeAnchor xmlns:cdr="http://schemas.openxmlformats.org/drawingml/2006/chartDrawing">
    <cdr:from>
      <cdr:x>0.27943</cdr:x>
      <cdr:y>0.2002</cdr:y>
    </cdr:from>
    <cdr:to>
      <cdr:x>0.30062</cdr:x>
      <cdr:y>0.24011</cdr:y>
    </cdr:to>
    <cdr:sp macro="" textlink="">
      <cdr:nvSpPr>
        <cdr:cNvPr id="9" name="Rectangle 8" descr="This symbol represents 2007 data in the bar chart." title="2007 data for home internet access"/>
        <cdr:cNvSpPr>
          <a:spLocks xmlns:a="http://schemas.openxmlformats.org/drawingml/2006/main" noChangeArrowheads="1"/>
        </cdr:cNvSpPr>
      </cdr:nvSpPr>
      <cdr:spPr bwMode="auto">
        <a:xfrm xmlns:a="http://schemas.openxmlformats.org/drawingml/2006/main">
          <a:off x="2575316" y="968055"/>
          <a:ext cx="195294" cy="192982"/>
        </a:xfrm>
        <a:prstGeom xmlns:a="http://schemas.openxmlformats.org/drawingml/2006/main" prst="rect">
          <a:avLst/>
        </a:prstGeom>
        <a:solidFill xmlns:a="http://schemas.openxmlformats.org/drawingml/2006/main">
          <a:srgbClr val="427EEB"/>
        </a:solidFill>
        <a:ln xmlns:a="http://schemas.openxmlformats.org/drawingml/2006/main" w="9525">
          <a:solidFill>
            <a:schemeClr val="tx1"/>
          </a:solidFill>
          <a:miter lim="800000"/>
          <a:headEnd/>
          <a:tailEnd/>
        </a:ln>
        <a:effectLst xmlns:a="http://schemas.openxmlformats.org/drawingml/2006/main"/>
      </cdr:spPr>
      <cdr:txBody>
        <a:bodyPr xmlns:a="http://schemas.openxmlformats.org/drawingml/2006/main" wrap="none"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endParaRPr lang="en-US" dirty="0">
            <a:solidFill>
              <a:prstClr val="black"/>
            </a:solidFill>
          </a:endParaRPr>
        </a:p>
      </cdr:txBody>
    </cdr:sp>
  </cdr:relSizeAnchor>
  <cdr:relSizeAnchor xmlns:cdr="http://schemas.openxmlformats.org/drawingml/2006/chartDrawing">
    <cdr:from>
      <cdr:x>0.49307</cdr:x>
      <cdr:y>0.19456</cdr:y>
    </cdr:from>
    <cdr:to>
      <cdr:x>0.51426</cdr:x>
      <cdr:y>0.23446</cdr:y>
    </cdr:to>
    <cdr:sp macro="" textlink="">
      <cdr:nvSpPr>
        <cdr:cNvPr id="14" name="Rectangle 13" descr="This symbol represents 2014 data in the bar chart." title="2014 data for home internet access"/>
        <cdr:cNvSpPr>
          <a:spLocks xmlns:a="http://schemas.openxmlformats.org/drawingml/2006/main" noChangeArrowheads="1"/>
        </cdr:cNvSpPr>
      </cdr:nvSpPr>
      <cdr:spPr bwMode="auto">
        <a:xfrm xmlns:a="http://schemas.openxmlformats.org/drawingml/2006/main">
          <a:off x="4544307" y="940759"/>
          <a:ext cx="195294" cy="192982"/>
        </a:xfrm>
        <a:prstGeom xmlns:a="http://schemas.openxmlformats.org/drawingml/2006/main" prst="rect">
          <a:avLst/>
        </a:prstGeom>
        <a:solidFill xmlns:a="http://schemas.openxmlformats.org/drawingml/2006/main">
          <a:srgbClr val="FF9F52"/>
        </a:solidFill>
        <a:ln xmlns:a="http://schemas.openxmlformats.org/drawingml/2006/main" w="9525">
          <a:solidFill>
            <a:schemeClr val="tx1"/>
          </a:solidFill>
          <a:miter lim="800000"/>
          <a:headEnd/>
          <a:tailEnd/>
        </a:ln>
        <a:effectLst xmlns:a="http://schemas.openxmlformats.org/drawingml/2006/main"/>
      </cdr:spPr>
      <cdr:txBody>
        <a:bodyPr xmlns:a="http://schemas.openxmlformats.org/drawingml/2006/main" wrap="none"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solidFill>
              <a:prstClr val="black"/>
            </a:solidFill>
          </a:endParaRPr>
        </a:p>
      </cdr:txBody>
    </cdr:sp>
  </cdr:relSizeAnchor>
  <cdr:relSizeAnchor xmlns:cdr="http://schemas.openxmlformats.org/drawingml/2006/chartDrawing">
    <cdr:from>
      <cdr:x>0.52039</cdr:x>
      <cdr:y>0.19135</cdr:y>
    </cdr:from>
    <cdr:to>
      <cdr:x>0.63992</cdr:x>
      <cdr:y>0.22922</cdr:y>
    </cdr:to>
    <cdr:sp macro="" textlink="">
      <cdr:nvSpPr>
        <cdr:cNvPr id="17" name="Rectangle 16"/>
        <cdr:cNvSpPr>
          <a:spLocks xmlns:a="http://schemas.openxmlformats.org/drawingml/2006/main" noChangeArrowheads="1"/>
        </cdr:cNvSpPr>
      </cdr:nvSpPr>
      <cdr:spPr bwMode="auto">
        <a:xfrm xmlns:a="http://schemas.openxmlformats.org/drawingml/2006/main">
          <a:off x="4796121" y="925254"/>
          <a:ext cx="1101630" cy="183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b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pPr>
          <a:r>
            <a:rPr lang="en-US"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2007</a:t>
          </a:r>
          <a:r>
            <a:rPr lang="en-US" sz="1400" dirty="0" smtClean="0"/>
            <a:t>–</a:t>
          </a:r>
          <a:r>
            <a:rPr lang="en-US"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2010</a:t>
          </a:r>
          <a:endParaRPr lang="en-US" alt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0.31297</cdr:x>
      <cdr:y>0.19184</cdr:y>
    </cdr:from>
    <cdr:to>
      <cdr:x>0.42046</cdr:x>
      <cdr:y>0.22971</cdr:y>
    </cdr:to>
    <cdr:sp macro="" textlink="">
      <cdr:nvSpPr>
        <cdr:cNvPr id="21" name="Rectangle 20"/>
        <cdr:cNvSpPr>
          <a:spLocks xmlns:a="http://schemas.openxmlformats.org/drawingml/2006/main" noChangeArrowheads="1"/>
        </cdr:cNvSpPr>
      </cdr:nvSpPr>
      <cdr:spPr bwMode="auto">
        <a:xfrm xmlns:a="http://schemas.openxmlformats.org/drawingml/2006/main">
          <a:off x="2884428" y="927617"/>
          <a:ext cx="990666" cy="183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b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pPr>
          <a:r>
            <a:rPr lang="en-US"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2003</a:t>
          </a:r>
          <a:r>
            <a:rPr lang="en-US" sz="1400" dirty="0" smtClean="0"/>
            <a:t>–</a:t>
          </a:r>
          <a:r>
            <a:rPr lang="en-US"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2006</a:t>
          </a:r>
          <a:endParaRPr lang="en-US" alt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0.41884</cdr:x>
      <cdr:y>0.92426</cdr:y>
    </cdr:from>
    <cdr:to>
      <cdr:x>0.69995</cdr:x>
      <cdr:y>1</cdr:y>
    </cdr:to>
    <cdr:sp macro="" textlink="">
      <cdr:nvSpPr>
        <cdr:cNvPr id="23" name="Rectangle 22"/>
        <cdr:cNvSpPr>
          <a:spLocks xmlns:a="http://schemas.openxmlformats.org/drawingml/2006/main" noChangeArrowheads="1"/>
        </cdr:cNvSpPr>
      </cdr:nvSpPr>
      <cdr:spPr bwMode="auto">
        <a:xfrm xmlns:a="http://schemas.openxmlformats.org/drawingml/2006/main">
          <a:off x="3860144" y="4469203"/>
          <a:ext cx="2590809" cy="3662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bIns="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85000"/>
            </a:lnSpc>
          </a:pPr>
          <a:r>
            <a:rPr lang="en-US" alt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Consuming ≥</a:t>
          </a:r>
          <a:r>
            <a:rPr lang="en-US"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400µg of</a:t>
          </a:r>
        </a:p>
        <a:p xmlns:a="http://schemas.openxmlformats.org/drawingml/2006/main">
          <a:pPr algn="ctr">
            <a:lnSpc>
              <a:spcPct val="85000"/>
            </a:lnSpc>
          </a:pPr>
          <a:r>
            <a:rPr lang="en-US" alt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folic acid daily</a:t>
          </a:r>
          <a:endParaRPr lang="en-US" alt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0.68604</cdr:x>
      <cdr:y>0.34804</cdr:y>
    </cdr:from>
    <cdr:to>
      <cdr:x>0.98274</cdr:x>
      <cdr:y>0.43151</cdr:y>
    </cdr:to>
    <cdr:sp macro="" textlink="">
      <cdr:nvSpPr>
        <cdr:cNvPr id="25" name="TextBox 1"/>
        <cdr:cNvSpPr txBox="1"/>
      </cdr:nvSpPr>
      <cdr:spPr>
        <a:xfrm xmlns:a="http://schemas.openxmlformats.org/drawingml/2006/main">
          <a:off x="6322794" y="1682908"/>
          <a:ext cx="2734492" cy="4036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HP2020 </a:t>
          </a:r>
          <a:r>
            <a:rPr lang="en-US" sz="1400" b="1" dirty="0" smtClean="0">
              <a:latin typeface="Verdana" panose="020B0604030504040204" pitchFamily="34" charset="0"/>
              <a:ea typeface="Verdana" panose="020B0604030504040204" pitchFamily="34" charset="0"/>
              <a:cs typeface="Verdana" panose="020B0604030504040204" pitchFamily="34" charset="0"/>
              <a:sym typeface="Wingdings"/>
            </a:rPr>
            <a:t>Target: 26.2%</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0.409</cdr:x>
      <cdr:y>0.09872</cdr:y>
    </cdr:from>
    <cdr:to>
      <cdr:x>0.52358</cdr:x>
      <cdr:y>0.18763</cdr:y>
    </cdr:to>
    <cdr:sp macro="" textlink="">
      <cdr:nvSpPr>
        <cdr:cNvPr id="2" name="TextBox 1"/>
        <cdr:cNvSpPr txBox="1"/>
      </cdr:nvSpPr>
      <cdr:spPr>
        <a:xfrm xmlns:a="http://schemas.openxmlformats.org/drawingml/2006/main">
          <a:off x="3769483" y="455734"/>
          <a:ext cx="1056019" cy="410484"/>
        </a:xfrm>
        <a:prstGeom xmlns:a="http://schemas.openxmlformats.org/drawingml/2006/main" prst="rect">
          <a:avLst/>
        </a:prstGeom>
      </cdr:spPr>
      <cdr:txBody>
        <a:bodyPr xmlns:a="http://schemas.openxmlformats.org/drawingml/2006/main" wrap="square" rtlCol="0" anchor="b" anchorCtr="1"/>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r>
            <a:rPr lang="en-US"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HP2020</a:t>
          </a:r>
        </a:p>
        <a:p xmlns:a="http://schemas.openxmlformats.org/drawingml/2006/main">
          <a:pPr algn="r"/>
          <a:r>
            <a:rPr lang="en-US" sz="1400" b="1" dirty="0" smtClean="0">
              <a:latin typeface="Verdana" panose="020B0604030504040204" pitchFamily="34" charset="0"/>
              <a:ea typeface="Verdana" panose="020B0604030504040204" pitchFamily="34" charset="0"/>
              <a:cs typeface="Verdana" panose="020B0604030504040204" pitchFamily="34" charset="0"/>
              <a:sym typeface="Wingdings"/>
            </a:rPr>
            <a:t>Target:</a:t>
          </a:r>
        </a:p>
        <a:p xmlns:a="http://schemas.openxmlformats.org/drawingml/2006/main">
          <a:pPr algn="r"/>
          <a:r>
            <a:rPr lang="en-US" sz="1400" b="1" dirty="0" smtClean="0">
              <a:latin typeface="Verdana" panose="020B0604030504040204" pitchFamily="34" charset="0"/>
              <a:ea typeface="Verdana" panose="020B0604030504040204" pitchFamily="34" charset="0"/>
              <a:cs typeface="Verdana" panose="020B0604030504040204" pitchFamily="34" charset="0"/>
              <a:sym typeface="Wingdings"/>
            </a:rPr>
            <a:t>87.8%</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0.05739</cdr:x>
      <cdr:y>0</cdr:y>
    </cdr:from>
    <cdr:to>
      <cdr:x>0.18231</cdr:x>
      <cdr:y>0.07937</cdr:y>
    </cdr:to>
    <cdr:sp macro="" textlink="">
      <cdr:nvSpPr>
        <cdr:cNvPr id="5" name="Text Box 5"/>
        <cdr:cNvSpPr txBox="1">
          <a:spLocks xmlns:a="http://schemas.openxmlformats.org/drawingml/2006/main" noChangeArrowheads="1"/>
        </cdr:cNvSpPr>
      </cdr:nvSpPr>
      <cdr:spPr bwMode="auto">
        <a:xfrm xmlns:a="http://schemas.openxmlformats.org/drawingml/2006/main">
          <a:off x="528958" y="-1343600"/>
          <a:ext cx="1151306" cy="36642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Percent</a:t>
          </a:r>
          <a:r>
            <a:rPr lang="en-US" altLang="en-US" dirty="0">
              <a:solidFill>
                <a:prstClr val="black"/>
              </a:solidFill>
              <a:latin typeface="Verdana" panose="020B0604030504040204" pitchFamily="34" charset="0"/>
              <a:ea typeface="Verdana" panose="020B0604030504040204" pitchFamily="34" charset="0"/>
              <a:cs typeface="Verdana" panose="020B0604030504040204" pitchFamily="34" charset="0"/>
            </a:rPr>
            <a:t> </a:t>
          </a:r>
        </a:p>
      </cdr:txBody>
    </cdr:sp>
  </cdr:relSizeAnchor>
  <cdr:absSizeAnchor xmlns:cdr="http://schemas.openxmlformats.org/drawingml/2006/chartDrawing">
    <cdr:from>
      <cdr:x>0.70318</cdr:x>
      <cdr:y>0.33733</cdr:y>
    </cdr:from>
    <cdr:ext cx="1067541" cy="363012"/>
    <cdr:sp macro="" textlink="">
      <cdr:nvSpPr>
        <cdr:cNvPr id="19" name="TextBox 1"/>
        <cdr:cNvSpPr txBox="1"/>
      </cdr:nvSpPr>
      <cdr:spPr>
        <a:xfrm xmlns:a="http://schemas.openxmlformats.org/drawingml/2006/main">
          <a:off x="6480771" y="1557301"/>
          <a:ext cx="1067541" cy="363012"/>
        </a:xfrm>
        <a:prstGeom xmlns:a="http://schemas.openxmlformats.org/drawingml/2006/main" prst="rect">
          <a:avLst/>
        </a:prstGeom>
      </cdr:spPr>
      <cdr:txBody>
        <a:bodyPr xmlns:a="http://schemas.openxmlformats.org/drawingml/2006/main" wrap="square" rtlCol="0" anchor="b"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HP2020</a:t>
          </a:r>
        </a:p>
        <a:p xmlns:a="http://schemas.openxmlformats.org/drawingml/2006/main">
          <a:pPr algn="r"/>
          <a:r>
            <a:rPr lang="en-US" sz="1400" b="1" dirty="0" smtClean="0">
              <a:latin typeface="Verdana" panose="020B0604030504040204" pitchFamily="34" charset="0"/>
              <a:ea typeface="Verdana" panose="020B0604030504040204" pitchFamily="34" charset="0"/>
              <a:cs typeface="Verdana" panose="020B0604030504040204" pitchFamily="34" charset="0"/>
              <a:sym typeface="Wingdings"/>
            </a:rPr>
            <a:t>Target:</a:t>
          </a:r>
        </a:p>
        <a:p xmlns:a="http://schemas.openxmlformats.org/drawingml/2006/main">
          <a:pPr algn="r"/>
          <a:r>
            <a:rPr lang="en-US" sz="1400" b="1" dirty="0" smtClean="0">
              <a:latin typeface="Verdana" panose="020B0604030504040204" pitchFamily="34" charset="0"/>
              <a:ea typeface="Verdana" panose="020B0604030504040204" pitchFamily="34" charset="0"/>
              <a:cs typeface="Verdana" panose="020B0604030504040204" pitchFamily="34" charset="0"/>
              <a:sym typeface="Wingdings"/>
            </a:rPr>
            <a:t>57.8%</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cdr:txBody>
    </cdr:sp>
  </cdr:absSizeAnchor>
  <cdr:relSizeAnchor xmlns:cdr="http://schemas.openxmlformats.org/drawingml/2006/chartDrawing">
    <cdr:from>
      <cdr:x>0.85791</cdr:x>
      <cdr:y>0.3105</cdr:y>
    </cdr:from>
    <cdr:to>
      <cdr:x>0.96656</cdr:x>
      <cdr:y>0.40605</cdr:y>
    </cdr:to>
    <cdr:sp macro="" textlink="">
      <cdr:nvSpPr>
        <cdr:cNvPr id="20" name="TextBox 1"/>
        <cdr:cNvSpPr txBox="1"/>
      </cdr:nvSpPr>
      <cdr:spPr>
        <a:xfrm xmlns:a="http://schemas.openxmlformats.org/drawingml/2006/main">
          <a:off x="7906800" y="1433453"/>
          <a:ext cx="1001387" cy="441140"/>
        </a:xfrm>
        <a:prstGeom xmlns:a="http://schemas.openxmlformats.org/drawingml/2006/main" prst="rect">
          <a:avLst/>
        </a:prstGeom>
      </cdr:spPr>
      <cdr:txBody>
        <a:bodyPr xmlns:a="http://schemas.openxmlformats.org/drawingml/2006/main" wrap="square" rtlCol="0" anchor="b"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HP2020</a:t>
          </a:r>
        </a:p>
        <a:p xmlns:a="http://schemas.openxmlformats.org/drawingml/2006/main">
          <a:pPr algn="r"/>
          <a:r>
            <a:rPr lang="en-US" sz="1400" b="1" dirty="0" smtClean="0">
              <a:latin typeface="Verdana" panose="020B0604030504040204" pitchFamily="34" charset="0"/>
              <a:ea typeface="Verdana" panose="020B0604030504040204" pitchFamily="34" charset="0"/>
              <a:cs typeface="Verdana" panose="020B0604030504040204" pitchFamily="34" charset="0"/>
              <a:sym typeface="Wingdings"/>
            </a:rPr>
            <a:t>Target:</a:t>
          </a:r>
        </a:p>
        <a:p xmlns:a="http://schemas.openxmlformats.org/drawingml/2006/main">
          <a:pPr algn="r"/>
          <a:r>
            <a:rPr lang="en-US" sz="1400" b="1" dirty="0" smtClean="0">
              <a:latin typeface="Verdana" panose="020B0604030504040204" pitchFamily="34" charset="0"/>
              <a:ea typeface="Verdana" panose="020B0604030504040204" pitchFamily="34" charset="0"/>
              <a:cs typeface="Verdana" panose="020B0604030504040204" pitchFamily="34" charset="0"/>
              <a:sym typeface="Wingdings"/>
            </a:rPr>
            <a:t>58.5%</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0.55271</cdr:x>
      <cdr:y>0.33513</cdr:y>
    </cdr:from>
    <cdr:to>
      <cdr:x>0.67224</cdr:x>
      <cdr:y>0.41926</cdr:y>
    </cdr:to>
    <cdr:sp macro="" textlink="">
      <cdr:nvSpPr>
        <cdr:cNvPr id="24" name="TextBox 1"/>
        <cdr:cNvSpPr txBox="1"/>
      </cdr:nvSpPr>
      <cdr:spPr>
        <a:xfrm xmlns:a="http://schemas.openxmlformats.org/drawingml/2006/main">
          <a:off x="5093931" y="1547155"/>
          <a:ext cx="1101673" cy="388398"/>
        </a:xfrm>
        <a:prstGeom xmlns:a="http://schemas.openxmlformats.org/drawingml/2006/main" prst="rect">
          <a:avLst/>
        </a:prstGeom>
      </cdr:spPr>
      <cdr:txBody>
        <a:bodyPr xmlns:a="http://schemas.openxmlformats.org/drawingml/2006/main" wrap="square" rtlCol="0" anchor="b"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HP2020</a:t>
          </a:r>
        </a:p>
        <a:p xmlns:a="http://schemas.openxmlformats.org/drawingml/2006/main">
          <a:pPr algn="r"/>
          <a:r>
            <a:rPr lang="en-US" sz="1400" b="1" dirty="0" smtClean="0">
              <a:latin typeface="Verdana" panose="020B0604030504040204" pitchFamily="34" charset="0"/>
              <a:ea typeface="Verdana" panose="020B0604030504040204" pitchFamily="34" charset="0"/>
              <a:cs typeface="Verdana" panose="020B0604030504040204" pitchFamily="34" charset="0"/>
              <a:sym typeface="Wingdings"/>
            </a:rPr>
            <a:t>Target:</a:t>
          </a:r>
        </a:p>
        <a:p xmlns:a="http://schemas.openxmlformats.org/drawingml/2006/main">
          <a:pPr algn="r"/>
          <a:r>
            <a:rPr lang="en-US" sz="1400" b="1" dirty="0" smtClean="0">
              <a:latin typeface="Verdana" panose="020B0604030504040204" pitchFamily="34" charset="0"/>
              <a:ea typeface="Verdana" panose="020B0604030504040204" pitchFamily="34" charset="0"/>
              <a:cs typeface="Verdana" panose="020B0604030504040204" pitchFamily="34" charset="0"/>
              <a:sym typeface="Wingdings"/>
            </a:rPr>
            <a:t>55.6%</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cdr:txBody>
    </cdr:sp>
  </cdr:relSizeAnchor>
  <cdr:absSizeAnchor xmlns:cdr="http://schemas.openxmlformats.org/drawingml/2006/chartDrawing">
    <cdr:from>
      <cdr:x>0.12581</cdr:x>
      <cdr:y>0.52518</cdr:y>
    </cdr:from>
    <cdr:ext cx="906867" cy="616529"/>
    <cdr:sp macro="" textlink="">
      <cdr:nvSpPr>
        <cdr:cNvPr id="25" name="TextBox 1"/>
        <cdr:cNvSpPr txBox="1"/>
      </cdr:nvSpPr>
      <cdr:spPr>
        <a:xfrm xmlns:a="http://schemas.openxmlformats.org/drawingml/2006/main">
          <a:off x="1159524" y="2424559"/>
          <a:ext cx="906867" cy="616529"/>
        </a:xfrm>
        <a:prstGeom xmlns:a="http://schemas.openxmlformats.org/drawingml/2006/main" prst="rect">
          <a:avLst/>
        </a:prstGeom>
      </cdr:spPr>
      <cdr:txBody>
        <a:bodyPr xmlns:a="http://schemas.openxmlformats.org/drawingml/2006/main" wrap="none" numCol="1" rtlCol="0" anchor="b"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HP2020</a:t>
          </a:r>
        </a:p>
        <a:p xmlns:a="http://schemas.openxmlformats.org/drawingml/2006/main">
          <a:pPr algn="r"/>
          <a:r>
            <a:rPr lang="en-US" sz="1400" b="1" dirty="0" smtClean="0">
              <a:latin typeface="Verdana" panose="020B0604030504040204" pitchFamily="34" charset="0"/>
              <a:ea typeface="Verdana" panose="020B0604030504040204" pitchFamily="34" charset="0"/>
              <a:cs typeface="Verdana" panose="020B0604030504040204" pitchFamily="34" charset="0"/>
              <a:sym typeface="Wingdings"/>
            </a:rPr>
            <a:t>Target:</a:t>
          </a:r>
        </a:p>
        <a:p xmlns:a="http://schemas.openxmlformats.org/drawingml/2006/main">
          <a:pPr algn="r"/>
          <a:r>
            <a:rPr lang="en-US" sz="1400" b="1" dirty="0" smtClean="0">
              <a:latin typeface="Verdana" panose="020B0604030504040204" pitchFamily="34" charset="0"/>
              <a:ea typeface="Verdana" panose="020B0604030504040204" pitchFamily="34" charset="0"/>
              <a:cs typeface="Verdana" panose="020B0604030504040204" pitchFamily="34" charset="0"/>
              <a:sym typeface="Wingdings"/>
            </a:rPr>
            <a:t>27.0%</a:t>
          </a:r>
          <a:endParaRPr lang="en-US"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cdr:txBody>
    </cdr:sp>
  </cdr:abs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40" y="1"/>
            <a:ext cx="3037840" cy="466435"/>
          </a:xfrm>
          <a:prstGeom prst="rect">
            <a:avLst/>
          </a:prstGeom>
        </p:spPr>
        <p:txBody>
          <a:bodyPr vert="horz" lIns="93170" tIns="46585" rIns="93170" bIns="46585" rtlCol="0"/>
          <a:lstStyle>
            <a:lvl1pPr algn="r">
              <a:defRPr sz="1200"/>
            </a:lvl1pPr>
          </a:lstStyle>
          <a:p>
            <a:fld id="{AB60E555-B7BB-184A-B32C-26AB045AC58F}" type="datetimeFigureOut">
              <a:rPr lang="en-US" smtClean="0"/>
              <a:t>11/22/2017</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4"/>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3170" tIns="46585" rIns="93170" bIns="46585" rtlCol="0" anchor="b"/>
          <a:lstStyle>
            <a:lvl1pPr algn="r">
              <a:defRPr sz="1200"/>
            </a:lvl1pPr>
          </a:lstStyle>
          <a:p>
            <a:fld id="{FD381599-21C2-F14B-87B4-900CBA0E691B}" type="slidenum">
              <a:rPr lang="en-US" smtClean="0"/>
              <a:t>‹#›</a:t>
            </a:fld>
            <a:endParaRPr lang="en-US"/>
          </a:p>
        </p:txBody>
      </p:sp>
    </p:spTree>
    <p:extLst>
      <p:ext uri="{BB962C8B-B14F-4D97-AF65-F5344CB8AC3E}">
        <p14:creationId xmlns:p14="http://schemas.microsoft.com/office/powerpoint/2010/main" val="126459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1</a:t>
            </a:fld>
            <a:endParaRPr lang="en-US" dirty="0"/>
          </a:p>
        </p:txBody>
      </p:sp>
    </p:spTree>
    <p:extLst>
      <p:ext uri="{BB962C8B-B14F-4D97-AF65-F5344CB8AC3E}">
        <p14:creationId xmlns:p14="http://schemas.microsoft.com/office/powerpoint/2010/main" val="414051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10</a:t>
            </a:fld>
            <a:endParaRPr lang="en-US" dirty="0">
              <a:solidFill>
                <a:prstClr val="black"/>
              </a:solidFill>
              <a:latin typeface="Calibri"/>
            </a:endParaRPr>
          </a:p>
        </p:txBody>
      </p:sp>
    </p:spTree>
    <p:extLst>
      <p:ext uri="{BB962C8B-B14F-4D97-AF65-F5344CB8AC3E}">
        <p14:creationId xmlns:p14="http://schemas.microsoft.com/office/powerpoint/2010/main" val="22215307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09">
              <a:defRPr/>
            </a:pPr>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101</a:t>
            </a:fld>
            <a:endParaRPr lang="en-US">
              <a:solidFill>
                <a:prstClr val="black"/>
              </a:solidFill>
              <a:latin typeface="Calibri"/>
            </a:endParaRPr>
          </a:p>
        </p:txBody>
      </p:sp>
    </p:spTree>
    <p:extLst>
      <p:ext uri="{BB962C8B-B14F-4D97-AF65-F5344CB8AC3E}">
        <p14:creationId xmlns:p14="http://schemas.microsoft.com/office/powerpoint/2010/main" val="4198693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102</a:t>
            </a:fld>
            <a:endParaRPr lang="en-US">
              <a:solidFill>
                <a:prstClr val="black"/>
              </a:solidFill>
              <a:latin typeface="Calibri"/>
            </a:endParaRPr>
          </a:p>
        </p:txBody>
      </p:sp>
    </p:spTree>
    <p:extLst>
      <p:ext uri="{BB962C8B-B14F-4D97-AF65-F5344CB8AC3E}">
        <p14:creationId xmlns:p14="http://schemas.microsoft.com/office/powerpoint/2010/main" val="14771789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99DEFAE9-E3C5-405B-94B3-9AC546E9AB2D}" type="slidenum">
              <a:rPr lang="en-US">
                <a:solidFill>
                  <a:prstClr val="black"/>
                </a:solidFill>
                <a:latin typeface="Calibri" panose="020F0502020204030204"/>
              </a:rPr>
              <a:pPr defTabSz="921167">
                <a:defRPr/>
              </a:pPr>
              <a:t>103</a:t>
            </a:fld>
            <a:endParaRPr lang="en-US">
              <a:solidFill>
                <a:prstClr val="black"/>
              </a:solidFill>
              <a:latin typeface="Calibri" panose="020F0502020204030204"/>
            </a:endParaRPr>
          </a:p>
        </p:txBody>
      </p:sp>
    </p:spTree>
    <p:extLst>
      <p:ext uri="{BB962C8B-B14F-4D97-AF65-F5344CB8AC3E}">
        <p14:creationId xmlns:p14="http://schemas.microsoft.com/office/powerpoint/2010/main" val="229127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11</a:t>
            </a:fld>
            <a:endParaRPr lang="en-US" dirty="0">
              <a:solidFill>
                <a:prstClr val="black"/>
              </a:solidFill>
              <a:latin typeface="Calibri"/>
            </a:endParaRPr>
          </a:p>
        </p:txBody>
      </p:sp>
    </p:spTree>
    <p:extLst>
      <p:ext uri="{BB962C8B-B14F-4D97-AF65-F5344CB8AC3E}">
        <p14:creationId xmlns:p14="http://schemas.microsoft.com/office/powerpoint/2010/main" val="147318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12</a:t>
            </a:fld>
            <a:endParaRPr lang="en-US" dirty="0">
              <a:solidFill>
                <a:prstClr val="black"/>
              </a:solidFill>
              <a:latin typeface="Calibri"/>
            </a:endParaRPr>
          </a:p>
        </p:txBody>
      </p:sp>
    </p:spTree>
    <p:extLst>
      <p:ext uri="{BB962C8B-B14F-4D97-AF65-F5344CB8AC3E}">
        <p14:creationId xmlns:p14="http://schemas.microsoft.com/office/powerpoint/2010/main" val="2503064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13</a:t>
            </a:fld>
            <a:endParaRPr lang="en-US" dirty="0">
              <a:solidFill>
                <a:prstClr val="black"/>
              </a:solidFill>
              <a:latin typeface="Calibri"/>
            </a:endParaRPr>
          </a:p>
        </p:txBody>
      </p:sp>
    </p:spTree>
    <p:extLst>
      <p:ext uri="{BB962C8B-B14F-4D97-AF65-F5344CB8AC3E}">
        <p14:creationId xmlns:p14="http://schemas.microsoft.com/office/powerpoint/2010/main" val="2845096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spcAft>
                <a:spcPts val="1813"/>
              </a:spcAft>
              <a:buSzPct val="150000"/>
              <a:buFont typeface="Arial" panose="020B0604020202020204" pitchFamily="34" charset="0"/>
              <a:buChar char="•"/>
            </a:pPr>
            <a:endParaRPr lang="en-US" dirty="0" smtClean="0">
              <a:latin typeface="Calibri (Body)"/>
            </a:endParaRPr>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14</a:t>
            </a:fld>
            <a:endParaRPr lang="en-US" dirty="0">
              <a:solidFill>
                <a:prstClr val="black"/>
              </a:solidFill>
              <a:latin typeface="Calibri"/>
            </a:endParaRPr>
          </a:p>
        </p:txBody>
      </p:sp>
    </p:spTree>
    <p:extLst>
      <p:ext uri="{BB962C8B-B14F-4D97-AF65-F5344CB8AC3E}">
        <p14:creationId xmlns:p14="http://schemas.microsoft.com/office/powerpoint/2010/main" val="3049328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381599-21C2-F14B-87B4-900CBA0E6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718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latin typeface="+mn-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381599-21C2-F14B-87B4-900CBA0E6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65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950"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381599-21C2-F14B-87B4-900CBA0E6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620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381599-21C2-F14B-87B4-900CBA0E6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1617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125" y="4503112"/>
            <a:ext cx="5656999" cy="4384527"/>
          </a:xfrm>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19</a:t>
            </a:fld>
            <a:endParaRPr lang="en-US" dirty="0">
              <a:solidFill>
                <a:prstClr val="black"/>
              </a:solidFill>
              <a:latin typeface="Calibri"/>
            </a:endParaRPr>
          </a:p>
        </p:txBody>
      </p:sp>
    </p:spTree>
    <p:extLst>
      <p:ext uri="{BB962C8B-B14F-4D97-AF65-F5344CB8AC3E}">
        <p14:creationId xmlns:p14="http://schemas.microsoft.com/office/powerpoint/2010/main" val="126786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2</a:t>
            </a:fld>
            <a:endParaRPr lang="en-US" dirty="0"/>
          </a:p>
        </p:txBody>
      </p:sp>
    </p:spTree>
    <p:extLst>
      <p:ext uri="{BB962C8B-B14F-4D97-AF65-F5344CB8AC3E}">
        <p14:creationId xmlns:p14="http://schemas.microsoft.com/office/powerpoint/2010/main" val="262374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125" y="4503112"/>
            <a:ext cx="5656999" cy="4384527"/>
          </a:xfrm>
        </p:spPr>
        <p:txBody>
          <a:bodyPr/>
          <a:lstStyle/>
          <a:p>
            <a:pPr marL="172719" indent="-172719">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20</a:t>
            </a:fld>
            <a:endParaRPr lang="en-US" dirty="0">
              <a:solidFill>
                <a:prstClr val="black"/>
              </a:solidFill>
              <a:latin typeface="Calibri"/>
            </a:endParaRPr>
          </a:p>
        </p:txBody>
      </p:sp>
    </p:spTree>
    <p:extLst>
      <p:ext uri="{BB962C8B-B14F-4D97-AF65-F5344CB8AC3E}">
        <p14:creationId xmlns:p14="http://schemas.microsoft.com/office/powerpoint/2010/main" val="569307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21</a:t>
            </a:fld>
            <a:endParaRPr lang="en-US" dirty="0">
              <a:solidFill>
                <a:prstClr val="black"/>
              </a:solidFill>
              <a:latin typeface="Calibri"/>
            </a:endParaRPr>
          </a:p>
        </p:txBody>
      </p:sp>
    </p:spTree>
    <p:extLst>
      <p:ext uri="{BB962C8B-B14F-4D97-AF65-F5344CB8AC3E}">
        <p14:creationId xmlns:p14="http://schemas.microsoft.com/office/powerpoint/2010/main" val="4195432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125" y="4503112"/>
            <a:ext cx="5656999" cy="4384527"/>
          </a:xfrm>
        </p:spPr>
        <p:txBody>
          <a:bodyPr/>
          <a:lstStyle/>
          <a:p>
            <a:pPr marL="172719" indent="-172719" defTabSz="921167">
              <a:buFont typeface="Arial" panose="020B0604020202020204" pitchFamily="34" charset="0"/>
              <a:buChar char="•"/>
              <a:defRPr/>
            </a:pPr>
            <a:endParaRPr lang="en-US" sz="1000"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22</a:t>
            </a:fld>
            <a:endParaRPr lang="en-US" dirty="0">
              <a:solidFill>
                <a:prstClr val="black"/>
              </a:solidFill>
              <a:latin typeface="Calibri"/>
            </a:endParaRPr>
          </a:p>
        </p:txBody>
      </p:sp>
    </p:spTree>
    <p:extLst>
      <p:ext uri="{BB962C8B-B14F-4D97-AF65-F5344CB8AC3E}">
        <p14:creationId xmlns:p14="http://schemas.microsoft.com/office/powerpoint/2010/main" val="315975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125" y="4503112"/>
            <a:ext cx="5656999" cy="4384527"/>
          </a:xfrm>
        </p:spPr>
        <p:txBody>
          <a:bodyPr/>
          <a:lstStyle/>
          <a:p>
            <a:endParaRPr lang="en-US" sz="900" b="1"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23</a:t>
            </a:fld>
            <a:endParaRPr lang="en-US" dirty="0">
              <a:solidFill>
                <a:prstClr val="black"/>
              </a:solidFill>
              <a:latin typeface="Calibri"/>
            </a:endParaRPr>
          </a:p>
        </p:txBody>
      </p:sp>
    </p:spTree>
    <p:extLst>
      <p:ext uri="{BB962C8B-B14F-4D97-AF65-F5344CB8AC3E}">
        <p14:creationId xmlns:p14="http://schemas.microsoft.com/office/powerpoint/2010/main" val="2714940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95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381599-21C2-F14B-87B4-900CBA0E6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123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95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381599-21C2-F14B-87B4-900CBA0E6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824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5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381599-21C2-F14B-87B4-900CBA0E69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161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27</a:t>
            </a:fld>
            <a:endParaRPr lang="en-US" dirty="0">
              <a:solidFill>
                <a:prstClr val="black"/>
              </a:solidFill>
              <a:latin typeface="Calibri"/>
            </a:endParaRPr>
          </a:p>
        </p:txBody>
      </p:sp>
    </p:spTree>
    <p:extLst>
      <p:ext uri="{BB962C8B-B14F-4D97-AF65-F5344CB8AC3E}">
        <p14:creationId xmlns:p14="http://schemas.microsoft.com/office/powerpoint/2010/main" val="2151466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28</a:t>
            </a:fld>
            <a:endParaRPr lang="en-US" dirty="0">
              <a:solidFill>
                <a:prstClr val="black"/>
              </a:solidFill>
              <a:latin typeface="Calibri"/>
            </a:endParaRPr>
          </a:p>
        </p:txBody>
      </p:sp>
    </p:spTree>
    <p:extLst>
      <p:ext uri="{BB962C8B-B14F-4D97-AF65-F5344CB8AC3E}">
        <p14:creationId xmlns:p14="http://schemas.microsoft.com/office/powerpoint/2010/main" val="2528543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29</a:t>
            </a:fld>
            <a:endParaRPr lang="en-US">
              <a:solidFill>
                <a:prstClr val="black"/>
              </a:solidFill>
              <a:latin typeface="Calibri"/>
            </a:endParaRPr>
          </a:p>
        </p:txBody>
      </p:sp>
    </p:spTree>
    <p:extLst>
      <p:ext uri="{BB962C8B-B14F-4D97-AF65-F5344CB8AC3E}">
        <p14:creationId xmlns:p14="http://schemas.microsoft.com/office/powerpoint/2010/main" val="282348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08828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30</a:t>
            </a:fld>
            <a:endParaRPr lang="en-US">
              <a:solidFill>
                <a:prstClr val="black"/>
              </a:solidFill>
              <a:latin typeface="Calibri"/>
            </a:endParaRPr>
          </a:p>
        </p:txBody>
      </p:sp>
    </p:spTree>
    <p:extLst>
      <p:ext uri="{BB962C8B-B14F-4D97-AF65-F5344CB8AC3E}">
        <p14:creationId xmlns:p14="http://schemas.microsoft.com/office/powerpoint/2010/main" val="2080073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31</a:t>
            </a:fld>
            <a:endParaRPr lang="en-US">
              <a:solidFill>
                <a:prstClr val="black"/>
              </a:solidFill>
              <a:latin typeface="Calibri"/>
            </a:endParaRPr>
          </a:p>
        </p:txBody>
      </p:sp>
    </p:spTree>
    <p:extLst>
      <p:ext uri="{BB962C8B-B14F-4D97-AF65-F5344CB8AC3E}">
        <p14:creationId xmlns:p14="http://schemas.microsoft.com/office/powerpoint/2010/main" val="361832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168">
              <a:defRPr/>
            </a:pPr>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32</a:t>
            </a:fld>
            <a:endParaRPr lang="en-US">
              <a:solidFill>
                <a:prstClr val="black"/>
              </a:solidFill>
              <a:latin typeface="Calibri"/>
            </a:endParaRPr>
          </a:p>
        </p:txBody>
      </p:sp>
    </p:spTree>
    <p:extLst>
      <p:ext uri="{BB962C8B-B14F-4D97-AF65-F5344CB8AC3E}">
        <p14:creationId xmlns:p14="http://schemas.microsoft.com/office/powerpoint/2010/main" val="2903568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33</a:t>
            </a:fld>
            <a:endParaRPr lang="en-US">
              <a:solidFill>
                <a:prstClr val="black"/>
              </a:solidFill>
              <a:latin typeface="Calibri"/>
            </a:endParaRPr>
          </a:p>
        </p:txBody>
      </p:sp>
    </p:spTree>
    <p:extLst>
      <p:ext uri="{BB962C8B-B14F-4D97-AF65-F5344CB8AC3E}">
        <p14:creationId xmlns:p14="http://schemas.microsoft.com/office/powerpoint/2010/main" val="2287115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34</a:t>
            </a:fld>
            <a:endParaRPr lang="en-US">
              <a:solidFill>
                <a:prstClr val="black"/>
              </a:solidFill>
              <a:latin typeface="Calibri"/>
            </a:endParaRPr>
          </a:p>
        </p:txBody>
      </p:sp>
    </p:spTree>
    <p:extLst>
      <p:ext uri="{BB962C8B-B14F-4D97-AF65-F5344CB8AC3E}">
        <p14:creationId xmlns:p14="http://schemas.microsoft.com/office/powerpoint/2010/main" val="1782127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168">
              <a:defRPr/>
            </a:pPr>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35</a:t>
            </a:fld>
            <a:endParaRPr lang="en-US">
              <a:solidFill>
                <a:prstClr val="black"/>
              </a:solidFill>
              <a:latin typeface="Calibri"/>
            </a:endParaRPr>
          </a:p>
        </p:txBody>
      </p:sp>
    </p:spTree>
    <p:extLst>
      <p:ext uri="{BB962C8B-B14F-4D97-AF65-F5344CB8AC3E}">
        <p14:creationId xmlns:p14="http://schemas.microsoft.com/office/powerpoint/2010/main" val="33687464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36</a:t>
            </a:fld>
            <a:endParaRPr lang="en-US">
              <a:solidFill>
                <a:prstClr val="black"/>
              </a:solidFill>
              <a:latin typeface="Calibri"/>
            </a:endParaRPr>
          </a:p>
        </p:txBody>
      </p:sp>
    </p:spTree>
    <p:extLst>
      <p:ext uri="{BB962C8B-B14F-4D97-AF65-F5344CB8AC3E}">
        <p14:creationId xmlns:p14="http://schemas.microsoft.com/office/powerpoint/2010/main" val="2941440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168">
              <a:defRPr/>
            </a:pPr>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37</a:t>
            </a:fld>
            <a:endParaRPr lang="en-US">
              <a:solidFill>
                <a:prstClr val="black"/>
              </a:solidFill>
              <a:latin typeface="Calibri"/>
            </a:endParaRPr>
          </a:p>
        </p:txBody>
      </p:sp>
    </p:spTree>
    <p:extLst>
      <p:ext uri="{BB962C8B-B14F-4D97-AF65-F5344CB8AC3E}">
        <p14:creationId xmlns:p14="http://schemas.microsoft.com/office/powerpoint/2010/main" val="4072275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38</a:t>
            </a:fld>
            <a:endParaRPr lang="en-US">
              <a:solidFill>
                <a:prstClr val="black"/>
              </a:solidFill>
              <a:latin typeface="Calibri"/>
            </a:endParaRPr>
          </a:p>
        </p:txBody>
      </p:sp>
    </p:spTree>
    <p:extLst>
      <p:ext uri="{BB962C8B-B14F-4D97-AF65-F5344CB8AC3E}">
        <p14:creationId xmlns:p14="http://schemas.microsoft.com/office/powerpoint/2010/main" val="2512644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67">
              <a:defRPr/>
            </a:pPr>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39</a:t>
            </a:fld>
            <a:endParaRPr lang="en-US">
              <a:solidFill>
                <a:prstClr val="black"/>
              </a:solidFill>
              <a:latin typeface="Calibri"/>
            </a:endParaRPr>
          </a:p>
        </p:txBody>
      </p:sp>
    </p:spTree>
    <p:extLst>
      <p:ext uri="{BB962C8B-B14F-4D97-AF65-F5344CB8AC3E}">
        <p14:creationId xmlns:p14="http://schemas.microsoft.com/office/powerpoint/2010/main" val="293286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1917337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40</a:t>
            </a:fld>
            <a:endParaRPr lang="en-US">
              <a:solidFill>
                <a:prstClr val="black"/>
              </a:solidFill>
              <a:latin typeface="Calibri"/>
            </a:endParaRPr>
          </a:p>
        </p:txBody>
      </p:sp>
    </p:spTree>
    <p:extLst>
      <p:ext uri="{BB962C8B-B14F-4D97-AF65-F5344CB8AC3E}">
        <p14:creationId xmlns:p14="http://schemas.microsoft.com/office/powerpoint/2010/main" val="2637258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41</a:t>
            </a:fld>
            <a:endParaRPr lang="en-US">
              <a:solidFill>
                <a:prstClr val="black"/>
              </a:solidFill>
              <a:latin typeface="Calibri"/>
            </a:endParaRPr>
          </a:p>
        </p:txBody>
      </p:sp>
    </p:spTree>
    <p:extLst>
      <p:ext uri="{BB962C8B-B14F-4D97-AF65-F5344CB8AC3E}">
        <p14:creationId xmlns:p14="http://schemas.microsoft.com/office/powerpoint/2010/main" val="2753563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99DEFAE9-E3C5-405B-94B3-9AC546E9AB2D}" type="slidenum">
              <a:rPr lang="en-US">
                <a:solidFill>
                  <a:prstClr val="black"/>
                </a:solidFill>
                <a:latin typeface="Calibri" panose="020F0502020204030204"/>
              </a:rPr>
              <a:pPr defTabSz="921167">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10911270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99DEFAE9-E3C5-405B-94B3-9AC546E9AB2D}" type="slidenum">
              <a:rPr lang="en-US">
                <a:solidFill>
                  <a:prstClr val="black"/>
                </a:solidFill>
                <a:latin typeface="Calibri" panose="020F0502020204030204"/>
              </a:rPr>
              <a:pPr defTabSz="921167">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414556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8669">
              <a:defRPr/>
            </a:pPr>
            <a:fld id="{99DEFAE9-E3C5-405B-94B3-9AC546E9AB2D}" type="slidenum">
              <a:rPr lang="en-US">
                <a:solidFill>
                  <a:prstClr val="black"/>
                </a:solidFill>
                <a:latin typeface="Calibri" panose="020F0502020204030204"/>
              </a:rPr>
              <a:pPr defTabSz="938669">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268916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7537"/>
          </a:xfrm>
        </p:spPr>
      </p:sp>
      <p:sp>
        <p:nvSpPr>
          <p:cNvPr id="3" name="Notes Placeholder 2"/>
          <p:cNvSpPr>
            <a:spLocks noGrp="1"/>
          </p:cNvSpPr>
          <p:nvPr>
            <p:ph type="body" idx="1"/>
          </p:nvPr>
        </p:nvSpPr>
        <p:spPr/>
        <p:txBody>
          <a:bodyPr/>
          <a:lstStyle/>
          <a:p>
            <a:pPr defTabSz="938669">
              <a:defRPr/>
            </a:pPr>
            <a:endParaRPr lang="en-US" dirty="0"/>
          </a:p>
        </p:txBody>
      </p:sp>
      <p:sp>
        <p:nvSpPr>
          <p:cNvPr id="4" name="Slide Number Placeholder 3"/>
          <p:cNvSpPr>
            <a:spLocks noGrp="1"/>
          </p:cNvSpPr>
          <p:nvPr>
            <p:ph type="sldNum" sz="quarter" idx="10"/>
          </p:nvPr>
        </p:nvSpPr>
        <p:spPr/>
        <p:txBody>
          <a:bodyPr/>
          <a:lstStyle/>
          <a:p>
            <a:pPr defTabSz="921167">
              <a:defRPr/>
            </a:pPr>
            <a:fld id="{99DEFAE9-E3C5-405B-94B3-9AC546E9AB2D}" type="slidenum">
              <a:rPr lang="en-US">
                <a:solidFill>
                  <a:prstClr val="black"/>
                </a:solidFill>
                <a:latin typeface="Calibri" panose="020F0502020204030204"/>
              </a:rPr>
              <a:pPr defTabSz="921167">
                <a:defRPr/>
              </a:pPr>
              <a:t>45</a:t>
            </a:fld>
            <a:endParaRPr lang="en-US">
              <a:solidFill>
                <a:prstClr val="black"/>
              </a:solidFill>
              <a:latin typeface="Calibri" panose="020F0502020204030204"/>
            </a:endParaRPr>
          </a:p>
        </p:txBody>
      </p:sp>
    </p:spTree>
    <p:extLst>
      <p:ext uri="{BB962C8B-B14F-4D97-AF65-F5344CB8AC3E}">
        <p14:creationId xmlns:p14="http://schemas.microsoft.com/office/powerpoint/2010/main" val="2977691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99DEFAE9-E3C5-405B-94B3-9AC546E9AB2D}" type="slidenum">
              <a:rPr lang="en-US">
                <a:solidFill>
                  <a:prstClr val="black"/>
                </a:solidFill>
                <a:latin typeface="Calibri" panose="020F0502020204030204"/>
              </a:rPr>
              <a:pPr defTabSz="921167">
                <a:defRPr/>
              </a:pPr>
              <a:t>46</a:t>
            </a:fld>
            <a:endParaRPr lang="en-US">
              <a:solidFill>
                <a:prstClr val="black"/>
              </a:solidFill>
              <a:latin typeface="Calibri" panose="020F0502020204030204"/>
            </a:endParaRPr>
          </a:p>
        </p:txBody>
      </p:sp>
    </p:spTree>
    <p:extLst>
      <p:ext uri="{BB962C8B-B14F-4D97-AF65-F5344CB8AC3E}">
        <p14:creationId xmlns:p14="http://schemas.microsoft.com/office/powerpoint/2010/main" val="27314120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99DEFAE9-E3C5-405B-94B3-9AC546E9AB2D}" type="slidenum">
              <a:rPr lang="en-US">
                <a:solidFill>
                  <a:prstClr val="black"/>
                </a:solidFill>
                <a:latin typeface="Calibri" panose="020F0502020204030204"/>
              </a:rPr>
              <a:pPr defTabSz="921167">
                <a:defRPr/>
              </a:pPr>
              <a:t>47</a:t>
            </a:fld>
            <a:endParaRPr lang="en-US">
              <a:solidFill>
                <a:prstClr val="black"/>
              </a:solidFill>
              <a:latin typeface="Calibri" panose="020F0502020204030204"/>
            </a:endParaRPr>
          </a:p>
        </p:txBody>
      </p:sp>
    </p:spTree>
    <p:extLst>
      <p:ext uri="{BB962C8B-B14F-4D97-AF65-F5344CB8AC3E}">
        <p14:creationId xmlns:p14="http://schemas.microsoft.com/office/powerpoint/2010/main" val="3515966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EFAE9-E3C5-405B-94B3-9AC546E9AB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9375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EFAE9-E3C5-405B-94B3-9AC546E9AB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59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786121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99DEFAE9-E3C5-405B-94B3-9AC546E9AB2D}" type="slidenum">
              <a:rPr lang="en-US">
                <a:solidFill>
                  <a:prstClr val="black"/>
                </a:solidFill>
                <a:latin typeface="Calibri" panose="020F0502020204030204"/>
              </a:rPr>
              <a:pPr defTabSz="921167">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14414977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99DEFAE9-E3C5-405B-94B3-9AC546E9AB2D}" type="slidenum">
              <a:rPr lang="en-US">
                <a:solidFill>
                  <a:prstClr val="black"/>
                </a:solidFill>
                <a:latin typeface="Calibri" panose="020F0502020204030204"/>
              </a:rPr>
              <a:pPr defTabSz="921167">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38531686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99DEFAE9-E3C5-405B-94B3-9AC546E9AB2D}" type="slidenum">
              <a:rPr lang="en-US">
                <a:solidFill>
                  <a:prstClr val="black"/>
                </a:solidFill>
                <a:latin typeface="Calibri" panose="020F0502020204030204"/>
              </a:rPr>
              <a:pPr defTabSz="921167">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31428229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99DEFAE9-E3C5-405B-94B3-9AC546E9AB2D}" type="slidenum">
              <a:rPr lang="en-US">
                <a:solidFill>
                  <a:prstClr val="black"/>
                </a:solidFill>
                <a:latin typeface="Calibri" panose="020F0502020204030204"/>
              </a:rPr>
              <a:pPr defTabSz="921167">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15647698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8669">
              <a:defRPr/>
            </a:pPr>
            <a:fld id="{F1DAE81C-13C6-430A-9E40-BEEDF86B6B3A}" type="slidenum">
              <a:rPr lang="en-US">
                <a:solidFill>
                  <a:prstClr val="black"/>
                </a:solidFill>
                <a:latin typeface="Calibri" panose="020F0502020204030204"/>
              </a:rPr>
              <a:pPr defTabSz="938669">
                <a:defRPr/>
              </a:pPr>
              <a:t>54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322500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0338"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8669">
              <a:defRPr/>
            </a:pPr>
            <a:fld id="{F1DAE81C-13C6-430A-9E40-BEEDF86B6B3A}" type="slidenum">
              <a:rPr lang="en-US">
                <a:solidFill>
                  <a:prstClr val="black"/>
                </a:solidFill>
                <a:latin typeface="Calibri" panose="020F0502020204030204"/>
              </a:rPr>
              <a:pPr defTabSz="938669">
                <a:defRPr/>
              </a:pPr>
              <a:t>55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579421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56</a:t>
            </a:fld>
            <a:endParaRPr lang="en-US">
              <a:solidFill>
                <a:prstClr val="black"/>
              </a:solidFill>
              <a:latin typeface="Calibri"/>
            </a:endParaRPr>
          </a:p>
        </p:txBody>
      </p:sp>
    </p:spTree>
    <p:extLst>
      <p:ext uri="{BB962C8B-B14F-4D97-AF65-F5344CB8AC3E}">
        <p14:creationId xmlns:p14="http://schemas.microsoft.com/office/powerpoint/2010/main" val="19052773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57</a:t>
            </a:fld>
            <a:endParaRPr lang="en-US">
              <a:solidFill>
                <a:prstClr val="black"/>
              </a:solidFill>
              <a:latin typeface="Calibri"/>
            </a:endParaRPr>
          </a:p>
        </p:txBody>
      </p:sp>
    </p:spTree>
    <p:extLst>
      <p:ext uri="{BB962C8B-B14F-4D97-AF65-F5344CB8AC3E}">
        <p14:creationId xmlns:p14="http://schemas.microsoft.com/office/powerpoint/2010/main" val="24064065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effectLst/>
            </a:endParaRPr>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58</a:t>
            </a:fld>
            <a:endParaRPr lang="en-US">
              <a:solidFill>
                <a:prstClr val="black"/>
              </a:solidFill>
              <a:latin typeface="Calibri"/>
            </a:endParaRPr>
          </a:p>
        </p:txBody>
      </p:sp>
    </p:spTree>
    <p:extLst>
      <p:ext uri="{BB962C8B-B14F-4D97-AF65-F5344CB8AC3E}">
        <p14:creationId xmlns:p14="http://schemas.microsoft.com/office/powerpoint/2010/main" val="16383308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59</a:t>
            </a:fld>
            <a:endParaRPr lang="en-US">
              <a:solidFill>
                <a:prstClr val="black"/>
              </a:solidFill>
              <a:latin typeface="Calibri"/>
            </a:endParaRPr>
          </a:p>
        </p:txBody>
      </p:sp>
    </p:spTree>
    <p:extLst>
      <p:ext uri="{BB962C8B-B14F-4D97-AF65-F5344CB8AC3E}">
        <p14:creationId xmlns:p14="http://schemas.microsoft.com/office/powerpoint/2010/main" val="115661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088280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60</a:t>
            </a:fld>
            <a:endParaRPr lang="en-US">
              <a:solidFill>
                <a:prstClr val="black"/>
              </a:solidFill>
              <a:latin typeface="Calibri"/>
            </a:endParaRPr>
          </a:p>
        </p:txBody>
      </p:sp>
    </p:spTree>
    <p:extLst>
      <p:ext uri="{BB962C8B-B14F-4D97-AF65-F5344CB8AC3E}">
        <p14:creationId xmlns:p14="http://schemas.microsoft.com/office/powerpoint/2010/main" val="2966376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61</a:t>
            </a:fld>
            <a:endParaRPr lang="en-US">
              <a:solidFill>
                <a:prstClr val="black"/>
              </a:solidFill>
              <a:latin typeface="Calibri"/>
            </a:endParaRPr>
          </a:p>
        </p:txBody>
      </p:sp>
    </p:spTree>
    <p:extLst>
      <p:ext uri="{BB962C8B-B14F-4D97-AF65-F5344CB8AC3E}">
        <p14:creationId xmlns:p14="http://schemas.microsoft.com/office/powerpoint/2010/main" val="18900282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62</a:t>
            </a:fld>
            <a:endParaRPr lang="en-US">
              <a:solidFill>
                <a:prstClr val="black"/>
              </a:solidFill>
              <a:latin typeface="Calibri"/>
            </a:endParaRPr>
          </a:p>
        </p:txBody>
      </p:sp>
    </p:spTree>
    <p:extLst>
      <p:ext uri="{BB962C8B-B14F-4D97-AF65-F5344CB8AC3E}">
        <p14:creationId xmlns:p14="http://schemas.microsoft.com/office/powerpoint/2010/main" val="13307933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63</a:t>
            </a:fld>
            <a:endParaRPr lang="en-US">
              <a:solidFill>
                <a:prstClr val="black"/>
              </a:solidFill>
              <a:latin typeface="Calibri"/>
            </a:endParaRPr>
          </a:p>
        </p:txBody>
      </p:sp>
    </p:spTree>
    <p:extLst>
      <p:ext uri="{BB962C8B-B14F-4D97-AF65-F5344CB8AC3E}">
        <p14:creationId xmlns:p14="http://schemas.microsoft.com/office/powerpoint/2010/main" val="30865757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64</a:t>
            </a:fld>
            <a:endParaRPr lang="en-US">
              <a:solidFill>
                <a:prstClr val="black"/>
              </a:solidFill>
              <a:latin typeface="Calibri"/>
            </a:endParaRPr>
          </a:p>
        </p:txBody>
      </p:sp>
    </p:spTree>
    <p:extLst>
      <p:ext uri="{BB962C8B-B14F-4D97-AF65-F5344CB8AC3E}">
        <p14:creationId xmlns:p14="http://schemas.microsoft.com/office/powerpoint/2010/main" val="39996886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65</a:t>
            </a:fld>
            <a:endParaRPr lang="en-US">
              <a:solidFill>
                <a:prstClr val="black"/>
              </a:solidFill>
              <a:latin typeface="Calibri"/>
            </a:endParaRPr>
          </a:p>
        </p:txBody>
      </p:sp>
    </p:spTree>
    <p:extLst>
      <p:ext uri="{BB962C8B-B14F-4D97-AF65-F5344CB8AC3E}">
        <p14:creationId xmlns:p14="http://schemas.microsoft.com/office/powerpoint/2010/main" val="31109679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66</a:t>
            </a:fld>
            <a:endParaRPr lang="en-US">
              <a:solidFill>
                <a:prstClr val="black"/>
              </a:solidFill>
              <a:latin typeface="Calibri"/>
            </a:endParaRPr>
          </a:p>
        </p:txBody>
      </p:sp>
    </p:spTree>
    <p:extLst>
      <p:ext uri="{BB962C8B-B14F-4D97-AF65-F5344CB8AC3E}">
        <p14:creationId xmlns:p14="http://schemas.microsoft.com/office/powerpoint/2010/main" val="20414875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defTabSz="460583">
              <a:defRPr/>
            </a:pPr>
            <a:fld id="{CAA11B83-7453-4C63-9F24-B8D95A5E7065}" type="slidenum">
              <a:rPr lang="en-US">
                <a:solidFill>
                  <a:prstClr val="black"/>
                </a:solidFill>
                <a:latin typeface="Calibri"/>
              </a:rPr>
              <a:pPr defTabSz="460583">
                <a:defRPr/>
              </a:pPr>
              <a:t>67</a:t>
            </a:fld>
            <a:endParaRPr lang="en-US">
              <a:solidFill>
                <a:prstClr val="black"/>
              </a:solidFill>
              <a:latin typeface="Calibri"/>
            </a:endParaRPr>
          </a:p>
        </p:txBody>
      </p:sp>
    </p:spTree>
    <p:extLst>
      <p:ext uri="{BB962C8B-B14F-4D97-AF65-F5344CB8AC3E}">
        <p14:creationId xmlns:p14="http://schemas.microsoft.com/office/powerpoint/2010/main" val="1094773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68</a:t>
            </a:fld>
            <a:endParaRPr lang="en-US">
              <a:solidFill>
                <a:prstClr val="black"/>
              </a:solidFill>
              <a:latin typeface="Calibri"/>
            </a:endParaRPr>
          </a:p>
        </p:txBody>
      </p:sp>
    </p:spTree>
    <p:extLst>
      <p:ext uri="{BB962C8B-B14F-4D97-AF65-F5344CB8AC3E}">
        <p14:creationId xmlns:p14="http://schemas.microsoft.com/office/powerpoint/2010/main" val="3405392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69</a:t>
            </a:fld>
            <a:endParaRPr lang="en-US">
              <a:solidFill>
                <a:prstClr val="black"/>
              </a:solidFill>
              <a:latin typeface="Calibri"/>
            </a:endParaRPr>
          </a:p>
        </p:txBody>
      </p:sp>
    </p:spTree>
    <p:extLst>
      <p:ext uri="{BB962C8B-B14F-4D97-AF65-F5344CB8AC3E}">
        <p14:creationId xmlns:p14="http://schemas.microsoft.com/office/powerpoint/2010/main" val="388210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088280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0583">
              <a:defRPr/>
            </a:pPr>
            <a:fld id="{FD381599-21C2-F14B-87B4-900CBA0E691B}" type="slidenum">
              <a:rPr lang="en-US">
                <a:solidFill>
                  <a:prstClr val="black"/>
                </a:solidFill>
                <a:latin typeface="Calibri"/>
              </a:rPr>
              <a:pPr defTabSz="460583">
                <a:defRPr/>
              </a:pPr>
              <a:t>71</a:t>
            </a:fld>
            <a:endParaRPr lang="en-US">
              <a:solidFill>
                <a:prstClr val="black"/>
              </a:solidFill>
              <a:latin typeface="Calibri"/>
            </a:endParaRPr>
          </a:p>
        </p:txBody>
      </p:sp>
    </p:spTree>
    <p:extLst>
      <p:ext uri="{BB962C8B-B14F-4D97-AF65-F5344CB8AC3E}">
        <p14:creationId xmlns:p14="http://schemas.microsoft.com/office/powerpoint/2010/main" val="36211258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61242" indent="-292663">
              <a:defRPr>
                <a:solidFill>
                  <a:schemeClr val="tx1"/>
                </a:solidFill>
                <a:latin typeface="Garamond" panose="02020404030301010803" pitchFamily="18" charset="0"/>
                <a:ea typeface="MS PGothic" panose="020B0600070205080204" pitchFamily="34" charset="-128"/>
              </a:defRPr>
            </a:lvl2pPr>
            <a:lvl3pPr marL="1172249" indent="-233490">
              <a:defRPr>
                <a:solidFill>
                  <a:schemeClr val="tx1"/>
                </a:solidFill>
                <a:latin typeface="Garamond" panose="02020404030301010803" pitchFamily="18" charset="0"/>
                <a:ea typeface="MS PGothic" panose="020B0600070205080204" pitchFamily="34" charset="-128"/>
              </a:defRPr>
            </a:lvl3pPr>
            <a:lvl4pPr marL="1642428" indent="-233490">
              <a:defRPr>
                <a:solidFill>
                  <a:schemeClr val="tx1"/>
                </a:solidFill>
                <a:latin typeface="Garamond" panose="02020404030301010803" pitchFamily="18" charset="0"/>
                <a:ea typeface="MS PGothic" panose="020B0600070205080204" pitchFamily="34" charset="-128"/>
              </a:defRPr>
            </a:lvl4pPr>
            <a:lvl5pPr marL="2111007" indent="-233490">
              <a:defRPr>
                <a:solidFill>
                  <a:schemeClr val="tx1"/>
                </a:solidFill>
                <a:latin typeface="Garamond" panose="02020404030301010803" pitchFamily="18" charset="0"/>
                <a:ea typeface="MS PGothic" panose="020B0600070205080204" pitchFamily="34" charset="-128"/>
              </a:defRPr>
            </a:lvl5pPr>
            <a:lvl6pPr marL="2571590"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3032173"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92757"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53340"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7917F556-3BEC-4B7B-B86A-F70A270332C9}" type="slidenum">
              <a:rPr lang="en-US" altLang="en-US">
                <a:solidFill>
                  <a:prstClr val="black"/>
                </a:solidFill>
                <a:latin typeface="Calibri" panose="020F0502020204030204" pitchFamily="34" charset="0"/>
              </a:rPr>
              <a:pPr defTabSz="921167" fontAlgn="base">
                <a:spcBef>
                  <a:spcPct val="0"/>
                </a:spcBef>
                <a:spcAft>
                  <a:spcPct val="0"/>
                </a:spcAft>
                <a:defRPr/>
              </a:pPr>
              <a:t>72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740889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C2CA357A-3FD7-41CD-BBD8-DF5592CDBEE4}" type="slidenum">
              <a:rPr lang="en-US" altLang="en-US">
                <a:solidFill>
                  <a:prstClr val="black"/>
                </a:solidFill>
                <a:latin typeface="Calibri" panose="020F0502020204030204" pitchFamily="34" charset="0"/>
              </a:rPr>
              <a:pPr defTabSz="921167" fontAlgn="base">
                <a:spcBef>
                  <a:spcPct val="0"/>
                </a:spcBef>
                <a:spcAft>
                  <a:spcPct val="0"/>
                </a:spcAft>
                <a:defRPr/>
              </a:pPr>
              <a:t>73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341163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5C132EE2-9F3C-485C-8072-FBC734704E31}" type="slidenum">
              <a:rPr lang="en-US" altLang="en-US">
                <a:solidFill>
                  <a:prstClr val="black"/>
                </a:solidFill>
                <a:latin typeface="Calibri" panose="020F0502020204030204" pitchFamily="34" charset="0"/>
              </a:rPr>
              <a:pPr defTabSz="921167" fontAlgn="base">
                <a:spcBef>
                  <a:spcPct val="0"/>
                </a:spcBef>
                <a:spcAft>
                  <a:spcPct val="0"/>
                </a:spcAft>
                <a:defRPr/>
              </a:pPr>
              <a:t>74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6548004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72528D34-C8BF-46C5-9B0A-CA07C59FB268}" type="slidenum">
              <a:rPr lang="en-US" altLang="en-US">
                <a:solidFill>
                  <a:prstClr val="black"/>
                </a:solidFill>
                <a:latin typeface="Calibri" panose="020F0502020204030204" pitchFamily="34" charset="0"/>
              </a:rPr>
              <a:pPr defTabSz="921167" fontAlgn="base">
                <a:spcBef>
                  <a:spcPct val="0"/>
                </a:spcBef>
                <a:spcAft>
                  <a:spcPct val="0"/>
                </a:spcAft>
                <a:defRPr/>
              </a:pPr>
              <a:t>75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999008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5DC4688A-C3A4-4984-A129-158371E617EA}" type="slidenum">
              <a:rPr lang="en-US" altLang="en-US">
                <a:solidFill>
                  <a:prstClr val="black"/>
                </a:solidFill>
                <a:latin typeface="Calibri" panose="020F0502020204030204" pitchFamily="34" charset="0"/>
              </a:rPr>
              <a:pPr defTabSz="921167" fontAlgn="base">
                <a:spcBef>
                  <a:spcPct val="0"/>
                </a:spcBef>
                <a:spcAft>
                  <a:spcPct val="0"/>
                </a:spcAft>
                <a:defRPr/>
              </a:pPr>
              <a:t>76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2336397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5598D593-226C-4205-9E06-E8EC9BE7665E}" type="slidenum">
              <a:rPr lang="en-US" altLang="en-US">
                <a:solidFill>
                  <a:prstClr val="black"/>
                </a:solidFill>
                <a:latin typeface="Calibri" panose="020F0502020204030204" pitchFamily="34" charset="0"/>
              </a:rPr>
              <a:pPr defTabSz="921167" fontAlgn="base">
                <a:spcBef>
                  <a:spcPct val="0"/>
                </a:spcBef>
                <a:spcAft>
                  <a:spcPct val="0"/>
                </a:spcAft>
                <a:defRPr/>
              </a:pPr>
              <a:t>77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7764542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D9510A92-AAA1-45E1-A579-E75BD92ECE04}" type="slidenum">
              <a:rPr lang="en-US" altLang="en-US">
                <a:solidFill>
                  <a:prstClr val="black"/>
                </a:solidFill>
                <a:latin typeface="Calibri" panose="020F0502020204030204" pitchFamily="34" charset="0"/>
              </a:rPr>
              <a:pPr defTabSz="921167" fontAlgn="base">
                <a:spcBef>
                  <a:spcPct val="0"/>
                </a:spcBef>
                <a:spcAft>
                  <a:spcPct val="0"/>
                </a:spcAft>
                <a:defRPr/>
              </a:pPr>
              <a:t>78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7657640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7494EC7D-68EB-45A0-B036-CD1006F8D323}" type="slidenum">
              <a:rPr lang="en-US" altLang="en-US">
                <a:solidFill>
                  <a:prstClr val="black"/>
                </a:solidFill>
                <a:latin typeface="Calibri" panose="020F0502020204030204" pitchFamily="34" charset="0"/>
              </a:rPr>
              <a:pPr defTabSz="921167" fontAlgn="base">
                <a:spcBef>
                  <a:spcPct val="0"/>
                </a:spcBef>
                <a:spcAft>
                  <a:spcPct val="0"/>
                </a:spcAft>
                <a:defRPr/>
              </a:pPr>
              <a:t>79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2384098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277FD47C-5D32-4AEE-8EFC-18F90673D4DD}" type="slidenum">
              <a:rPr lang="en-US" altLang="en-US">
                <a:solidFill>
                  <a:prstClr val="black"/>
                </a:solidFill>
                <a:latin typeface="Calibri" panose="020F0502020204030204" pitchFamily="34" charset="0"/>
              </a:rPr>
              <a:pPr defTabSz="921167" fontAlgn="base">
                <a:spcBef>
                  <a:spcPct val="0"/>
                </a:spcBef>
                <a:spcAft>
                  <a:spcPct val="0"/>
                </a:spcAft>
                <a:defRPr/>
              </a:pPr>
              <a:t>80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387586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088280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B4D43B52-C0A8-4EEC-A41F-83A294B45B0C}" type="slidenum">
              <a:rPr lang="en-US" altLang="en-US">
                <a:solidFill>
                  <a:prstClr val="black"/>
                </a:solidFill>
                <a:latin typeface="Calibri" panose="020F0502020204030204" pitchFamily="34" charset="0"/>
              </a:rPr>
              <a:pPr defTabSz="921167" fontAlgn="base">
                <a:spcBef>
                  <a:spcPct val="0"/>
                </a:spcBef>
                <a:spcAft>
                  <a:spcPct val="0"/>
                </a:spcAft>
                <a:defRPr/>
              </a:pPr>
              <a:t>81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7523339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2770AD64-5BE8-4191-8323-59BAC4C70E6D}" type="slidenum">
              <a:rPr lang="en-US" altLang="en-US">
                <a:solidFill>
                  <a:prstClr val="black"/>
                </a:solidFill>
                <a:latin typeface="Calibri" panose="020F0502020204030204" pitchFamily="34" charset="0"/>
              </a:rPr>
              <a:pPr defTabSz="921167" fontAlgn="base">
                <a:spcBef>
                  <a:spcPct val="0"/>
                </a:spcBef>
                <a:spcAft>
                  <a:spcPct val="0"/>
                </a:spcAft>
                <a:defRPr/>
              </a:pPr>
              <a:t>82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4235285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C0DA2D10-2437-4F60-AAD0-3902294DD74F}" type="slidenum">
              <a:rPr lang="en-US" altLang="en-US">
                <a:solidFill>
                  <a:prstClr val="black"/>
                </a:solidFill>
                <a:latin typeface="Calibri" panose="020F0502020204030204" pitchFamily="34" charset="0"/>
              </a:rPr>
              <a:pPr defTabSz="921167" fontAlgn="base">
                <a:spcBef>
                  <a:spcPct val="0"/>
                </a:spcBef>
                <a:spcAft>
                  <a:spcPct val="0"/>
                </a:spcAft>
                <a:defRPr/>
              </a:pPr>
              <a:t>83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8549891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A82689B9-9490-4F63-8AF8-AA083B2A9987}" type="slidenum">
              <a:rPr lang="en-US" altLang="en-US">
                <a:solidFill>
                  <a:prstClr val="black"/>
                </a:solidFill>
                <a:latin typeface="Calibri" panose="020F0502020204030204" pitchFamily="34" charset="0"/>
              </a:rPr>
              <a:pPr defTabSz="921167" fontAlgn="base">
                <a:spcBef>
                  <a:spcPct val="0"/>
                </a:spcBef>
                <a:spcAft>
                  <a:spcPct val="0"/>
                </a:spcAft>
                <a:defRPr/>
              </a:pPr>
              <a:t>84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599422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8A2B150E-8538-4AAA-91A6-629056095F5A}" type="slidenum">
              <a:rPr lang="en-US" altLang="en-US">
                <a:solidFill>
                  <a:prstClr val="black"/>
                </a:solidFill>
                <a:latin typeface="Calibri" panose="020F0502020204030204" pitchFamily="34" charset="0"/>
              </a:rPr>
              <a:pPr defTabSz="921167" fontAlgn="base">
                <a:spcBef>
                  <a:spcPct val="0"/>
                </a:spcBef>
                <a:spcAft>
                  <a:spcPct val="0"/>
                </a:spcAft>
                <a:defRPr/>
              </a:pPr>
              <a:t>85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8293611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C8D69DCD-C2CA-4648-924E-F6C960A6EC77}" type="slidenum">
              <a:rPr lang="en-US" altLang="en-US">
                <a:solidFill>
                  <a:prstClr val="black"/>
                </a:solidFill>
                <a:latin typeface="Calibri" panose="020F0502020204030204" pitchFamily="34" charset="0"/>
              </a:rPr>
              <a:pPr defTabSz="921167" fontAlgn="base">
                <a:spcBef>
                  <a:spcPct val="0"/>
                </a:spcBef>
                <a:spcAft>
                  <a:spcPct val="0"/>
                </a:spcAft>
                <a:defRPr/>
              </a:pPr>
              <a:t>86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9251883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560F89D7-93CE-4D8F-BC9D-330F0FF1E183}" type="slidenum">
              <a:rPr lang="en-US" altLang="en-US">
                <a:solidFill>
                  <a:prstClr val="black"/>
                </a:solidFill>
                <a:latin typeface="Calibri" panose="020F0502020204030204" pitchFamily="34" charset="0"/>
              </a:rPr>
              <a:pPr defTabSz="921167" fontAlgn="base">
                <a:spcBef>
                  <a:spcPct val="0"/>
                </a:spcBef>
                <a:spcAft>
                  <a:spcPct val="0"/>
                </a:spcAft>
                <a:defRPr/>
              </a:pPr>
              <a:t>87</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9583815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3B8C6579-7BA9-4E58-9C3A-2A48B95B0D09}" type="slidenum">
              <a:rPr lang="en-US" altLang="en-US">
                <a:solidFill>
                  <a:prstClr val="black"/>
                </a:solidFill>
                <a:latin typeface="Calibri" panose="020F0502020204030204" pitchFamily="34" charset="0"/>
              </a:rPr>
              <a:pPr defTabSz="921167" fontAlgn="base">
                <a:spcBef>
                  <a:spcPct val="0"/>
                </a:spcBef>
                <a:spcAft>
                  <a:spcPct val="0"/>
                </a:spcAft>
                <a:defRPr/>
              </a:pPr>
              <a:t>88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9629877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61242" indent="-292663">
              <a:defRPr>
                <a:solidFill>
                  <a:schemeClr val="tx1"/>
                </a:solidFill>
                <a:latin typeface="Garamond" panose="02020404030301010803" pitchFamily="18" charset="0"/>
                <a:ea typeface="MS PGothic" panose="020B0600070205080204" pitchFamily="34" charset="-128"/>
              </a:defRPr>
            </a:lvl2pPr>
            <a:lvl3pPr marL="1172249" indent="-233490">
              <a:defRPr>
                <a:solidFill>
                  <a:schemeClr val="tx1"/>
                </a:solidFill>
                <a:latin typeface="Garamond" panose="02020404030301010803" pitchFamily="18" charset="0"/>
                <a:ea typeface="MS PGothic" panose="020B0600070205080204" pitchFamily="34" charset="-128"/>
              </a:defRPr>
            </a:lvl3pPr>
            <a:lvl4pPr marL="1642428" indent="-233490">
              <a:defRPr>
                <a:solidFill>
                  <a:schemeClr val="tx1"/>
                </a:solidFill>
                <a:latin typeface="Garamond" panose="02020404030301010803" pitchFamily="18" charset="0"/>
                <a:ea typeface="MS PGothic" panose="020B0600070205080204" pitchFamily="34" charset="-128"/>
              </a:defRPr>
            </a:lvl4pPr>
            <a:lvl5pPr marL="2111007" indent="-233490">
              <a:defRPr>
                <a:solidFill>
                  <a:schemeClr val="tx1"/>
                </a:solidFill>
                <a:latin typeface="Garamond" panose="02020404030301010803" pitchFamily="18" charset="0"/>
                <a:ea typeface="MS PGothic" panose="020B0600070205080204" pitchFamily="34" charset="-128"/>
              </a:defRPr>
            </a:lvl5pPr>
            <a:lvl6pPr marL="2571590"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3032173"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92757"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53340"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BC67DBDF-DB21-4773-A124-C6FE714AF326}" type="slidenum">
              <a:rPr lang="en-US" altLang="en-US">
                <a:solidFill>
                  <a:prstClr val="black"/>
                </a:solidFill>
                <a:latin typeface="Calibri" panose="020F0502020204030204" pitchFamily="34" charset="0"/>
              </a:rPr>
              <a:pPr defTabSz="921167" fontAlgn="base">
                <a:spcBef>
                  <a:spcPct val="0"/>
                </a:spcBef>
                <a:spcAft>
                  <a:spcPct val="0"/>
                </a:spcAft>
                <a:defRPr/>
              </a:pPr>
              <a:t>89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7383759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reproductive life plan is a major focus of the project. We changed the process to ensure participants clearly understood their reproductive life plan. Prior to the change the plan was administered in a form of a check off list. The revised changed includes the health educator reviewing and discussing the plan and explaining what it meas. Also, we also incorporated the reproductive life plan in to the home visits and assessment process. </a:t>
            </a:r>
          </a:p>
          <a:p>
            <a:endParaRPr lang="en-US" altLang="en-US" smtClean="0"/>
          </a:p>
          <a:p>
            <a:r>
              <a:rPr lang="en-US" altLang="en-US" smtClean="0"/>
              <a:t>Next slide</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ea typeface="MS PGothic" pitchFamily="34" charset="-128"/>
              </a:defRPr>
            </a:lvl1pPr>
            <a:lvl2pPr marL="742909" indent="-285734">
              <a:defRPr>
                <a:solidFill>
                  <a:schemeClr val="tx1"/>
                </a:solidFill>
                <a:latin typeface="Garamond" pitchFamily="18" charset="0"/>
                <a:ea typeface="MS PGothic" pitchFamily="34" charset="-128"/>
              </a:defRPr>
            </a:lvl2pPr>
            <a:lvl3pPr marL="1142938" indent="-228587">
              <a:defRPr>
                <a:solidFill>
                  <a:schemeClr val="tx1"/>
                </a:solidFill>
                <a:latin typeface="Garamond" pitchFamily="18" charset="0"/>
                <a:ea typeface="MS PGothic" pitchFamily="34" charset="-128"/>
              </a:defRPr>
            </a:lvl3pPr>
            <a:lvl4pPr marL="1600113" indent="-228587">
              <a:defRPr>
                <a:solidFill>
                  <a:schemeClr val="tx1"/>
                </a:solidFill>
                <a:latin typeface="Garamond" pitchFamily="18" charset="0"/>
                <a:ea typeface="MS PGothic" pitchFamily="34" charset="-128"/>
              </a:defRPr>
            </a:lvl4pPr>
            <a:lvl5pPr marL="2057287" indent="-228587">
              <a:defRPr>
                <a:solidFill>
                  <a:schemeClr val="tx1"/>
                </a:solidFill>
                <a:latin typeface="Garamond" pitchFamily="18" charset="0"/>
                <a:ea typeface="MS PGothic" pitchFamily="34" charset="-128"/>
              </a:defRPr>
            </a:lvl5pPr>
            <a:lvl6pPr marL="2514462" indent="-228587" eaLnBrk="0" fontAlgn="base" hangingPunct="0">
              <a:spcBef>
                <a:spcPct val="0"/>
              </a:spcBef>
              <a:spcAft>
                <a:spcPct val="0"/>
              </a:spcAft>
              <a:defRPr>
                <a:solidFill>
                  <a:schemeClr val="tx1"/>
                </a:solidFill>
                <a:latin typeface="Garamond" pitchFamily="18" charset="0"/>
                <a:ea typeface="MS PGothic" pitchFamily="34" charset="-128"/>
              </a:defRPr>
            </a:lvl6pPr>
            <a:lvl7pPr marL="2971638" indent="-228587" eaLnBrk="0" fontAlgn="base" hangingPunct="0">
              <a:spcBef>
                <a:spcPct val="0"/>
              </a:spcBef>
              <a:spcAft>
                <a:spcPct val="0"/>
              </a:spcAft>
              <a:defRPr>
                <a:solidFill>
                  <a:schemeClr val="tx1"/>
                </a:solidFill>
                <a:latin typeface="Garamond" pitchFamily="18" charset="0"/>
                <a:ea typeface="MS PGothic" pitchFamily="34" charset="-128"/>
              </a:defRPr>
            </a:lvl7pPr>
            <a:lvl8pPr marL="3428812" indent="-228587" eaLnBrk="0" fontAlgn="base" hangingPunct="0">
              <a:spcBef>
                <a:spcPct val="0"/>
              </a:spcBef>
              <a:spcAft>
                <a:spcPct val="0"/>
              </a:spcAft>
              <a:defRPr>
                <a:solidFill>
                  <a:schemeClr val="tx1"/>
                </a:solidFill>
                <a:latin typeface="Garamond" pitchFamily="18" charset="0"/>
                <a:ea typeface="MS PGothic" pitchFamily="34" charset="-128"/>
              </a:defRPr>
            </a:lvl8pPr>
            <a:lvl9pPr marL="3885987" indent="-228587" eaLnBrk="0" fontAlgn="base" hangingPunct="0">
              <a:spcBef>
                <a:spcPct val="0"/>
              </a:spcBef>
              <a:spcAft>
                <a:spcPct val="0"/>
              </a:spcAft>
              <a:defRPr>
                <a:solidFill>
                  <a:schemeClr val="tx1"/>
                </a:solidFill>
                <a:latin typeface="Garamond" pitchFamily="18" charset="0"/>
                <a:ea typeface="MS PGothic" pitchFamily="34" charset="-128"/>
              </a:defRPr>
            </a:lvl9pPr>
          </a:lstStyle>
          <a:p>
            <a:fld id="{FA5FB0AF-5A9F-4FB5-8C30-C04486CDCB7C}" type="slidenum">
              <a:rPr lang="en-US" altLang="en-US">
                <a:latin typeface="Calibri" pitchFamily="34" charset="0"/>
              </a:rPr>
              <a:pPr/>
              <a:t>90</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088280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2ED619BE-2585-4BD3-B612-98F8A386FFBB}" type="slidenum">
              <a:rPr lang="en-US" altLang="en-US">
                <a:solidFill>
                  <a:prstClr val="black"/>
                </a:solidFill>
                <a:latin typeface="Calibri" panose="020F0502020204030204" pitchFamily="34" charset="0"/>
              </a:rPr>
              <a:pPr defTabSz="921167" fontAlgn="base">
                <a:spcBef>
                  <a:spcPct val="0"/>
                </a:spcBef>
                <a:spcAft>
                  <a:spcPct val="0"/>
                </a:spcAft>
                <a:defRPr/>
              </a:pPr>
              <a:t>91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2826576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B23C4518-7A48-4820-9AB1-6C23CABDDC97}" type="slidenum">
              <a:rPr lang="en-US" altLang="en-US">
                <a:solidFill>
                  <a:prstClr val="black"/>
                </a:solidFill>
                <a:latin typeface="Calibri" panose="020F0502020204030204" pitchFamily="34" charset="0"/>
              </a:rPr>
              <a:pPr defTabSz="921167" fontAlgn="base">
                <a:spcBef>
                  <a:spcPct val="0"/>
                </a:spcBef>
                <a:spcAft>
                  <a:spcPct val="0"/>
                </a:spcAft>
                <a:defRPr/>
              </a:pPr>
              <a:t>92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7954994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48448" indent="-287865">
              <a:defRPr>
                <a:solidFill>
                  <a:schemeClr val="tx1"/>
                </a:solidFill>
                <a:latin typeface="Garamond" panose="02020404030301010803" pitchFamily="18" charset="0"/>
                <a:ea typeface="MS PGothic" panose="020B0600070205080204" pitchFamily="34" charset="-128"/>
              </a:defRPr>
            </a:lvl2pPr>
            <a:lvl3pPr marL="1151458" indent="-230292">
              <a:defRPr>
                <a:solidFill>
                  <a:schemeClr val="tx1"/>
                </a:solidFill>
                <a:latin typeface="Garamond" panose="02020404030301010803" pitchFamily="18" charset="0"/>
                <a:ea typeface="MS PGothic" panose="020B0600070205080204" pitchFamily="34" charset="-128"/>
              </a:defRPr>
            </a:lvl3pPr>
            <a:lvl4pPr marL="1612041" indent="-230292">
              <a:defRPr>
                <a:solidFill>
                  <a:schemeClr val="tx1"/>
                </a:solidFill>
                <a:latin typeface="Garamond" panose="02020404030301010803" pitchFamily="18" charset="0"/>
                <a:ea typeface="MS PGothic" panose="020B0600070205080204" pitchFamily="34" charset="-128"/>
              </a:defRPr>
            </a:lvl4pPr>
            <a:lvl5pPr marL="2072625" indent="-230292">
              <a:defRPr>
                <a:solidFill>
                  <a:schemeClr val="tx1"/>
                </a:solidFill>
                <a:latin typeface="Garamond" panose="02020404030301010803" pitchFamily="18"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873AD5DB-32AA-4B07-989B-EE3F36EAE09C}" type="slidenum">
              <a:rPr lang="en-US" altLang="en-US">
                <a:solidFill>
                  <a:prstClr val="black"/>
                </a:solidFill>
                <a:latin typeface="Calibri" panose="020F0502020204030204" pitchFamily="34" charset="0"/>
              </a:rPr>
              <a:pPr defTabSz="921167" fontAlgn="base">
                <a:spcBef>
                  <a:spcPct val="0"/>
                </a:spcBef>
                <a:spcAft>
                  <a:spcPct val="0"/>
                </a:spcAft>
                <a:defRPr/>
              </a:pPr>
              <a:t>93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0926911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MS PGothic" panose="020B0600070205080204" pitchFamily="34" charset="-128"/>
              </a:defRPr>
            </a:lvl1pPr>
            <a:lvl2pPr marL="761242" indent="-292663">
              <a:defRPr>
                <a:solidFill>
                  <a:schemeClr val="tx1"/>
                </a:solidFill>
                <a:latin typeface="Garamond" panose="02020404030301010803" pitchFamily="18" charset="0"/>
                <a:ea typeface="MS PGothic" panose="020B0600070205080204" pitchFamily="34" charset="-128"/>
              </a:defRPr>
            </a:lvl2pPr>
            <a:lvl3pPr marL="1172249" indent="-233490">
              <a:defRPr>
                <a:solidFill>
                  <a:schemeClr val="tx1"/>
                </a:solidFill>
                <a:latin typeface="Garamond" panose="02020404030301010803" pitchFamily="18" charset="0"/>
                <a:ea typeface="MS PGothic" panose="020B0600070205080204" pitchFamily="34" charset="-128"/>
              </a:defRPr>
            </a:lvl3pPr>
            <a:lvl4pPr marL="1642428" indent="-233490">
              <a:defRPr>
                <a:solidFill>
                  <a:schemeClr val="tx1"/>
                </a:solidFill>
                <a:latin typeface="Garamond" panose="02020404030301010803" pitchFamily="18" charset="0"/>
                <a:ea typeface="MS PGothic" panose="020B0600070205080204" pitchFamily="34" charset="-128"/>
              </a:defRPr>
            </a:lvl4pPr>
            <a:lvl5pPr marL="2111007" indent="-233490">
              <a:defRPr>
                <a:solidFill>
                  <a:schemeClr val="tx1"/>
                </a:solidFill>
                <a:latin typeface="Garamond" panose="02020404030301010803" pitchFamily="18" charset="0"/>
                <a:ea typeface="MS PGothic" panose="020B0600070205080204" pitchFamily="34" charset="-128"/>
              </a:defRPr>
            </a:lvl5pPr>
            <a:lvl6pPr marL="2571590"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6pPr>
            <a:lvl7pPr marL="3032173"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7pPr>
            <a:lvl8pPr marL="3492757"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8pPr>
            <a:lvl9pPr marL="3953340" indent="-233490" eaLnBrk="0" fontAlgn="base" hangingPunct="0">
              <a:spcBef>
                <a:spcPct val="0"/>
              </a:spcBef>
              <a:spcAft>
                <a:spcPct val="0"/>
              </a:spcAft>
              <a:defRPr>
                <a:solidFill>
                  <a:schemeClr val="tx1"/>
                </a:solidFill>
                <a:latin typeface="Garamond" panose="02020404030301010803" pitchFamily="18" charset="0"/>
                <a:ea typeface="MS PGothic" panose="020B0600070205080204" pitchFamily="34" charset="-128"/>
              </a:defRPr>
            </a:lvl9pPr>
          </a:lstStyle>
          <a:p>
            <a:pPr defTabSz="921167" fontAlgn="base">
              <a:spcBef>
                <a:spcPct val="0"/>
              </a:spcBef>
              <a:spcAft>
                <a:spcPct val="0"/>
              </a:spcAft>
              <a:defRPr/>
            </a:pPr>
            <a:fld id="{147D017E-B692-4B31-A167-4EB6126D8798}" type="slidenum">
              <a:rPr lang="en-US" altLang="en-US">
                <a:solidFill>
                  <a:prstClr val="black"/>
                </a:solidFill>
                <a:latin typeface="Calibri" panose="020F0502020204030204" pitchFamily="34" charset="0"/>
              </a:rPr>
              <a:pPr defTabSz="921167" fontAlgn="base">
                <a:spcBef>
                  <a:spcPct val="0"/>
                </a:spcBef>
                <a:spcAft>
                  <a:spcPct val="0"/>
                </a:spcAft>
                <a:defRPr/>
              </a:pPr>
              <a:t>94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7939777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09">
              <a:defRPr/>
            </a:pPr>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10263787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5088280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97</a:t>
            </a:fld>
            <a:endParaRPr lang="en-US"/>
          </a:p>
        </p:txBody>
      </p:sp>
    </p:spTree>
    <p:extLst>
      <p:ext uri="{BB962C8B-B14F-4D97-AF65-F5344CB8AC3E}">
        <p14:creationId xmlns:p14="http://schemas.microsoft.com/office/powerpoint/2010/main" val="3400295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t>98</a:t>
            </a:fld>
            <a:endParaRPr lang="en-US"/>
          </a:p>
        </p:txBody>
      </p:sp>
    </p:spTree>
    <p:extLst>
      <p:ext uri="{BB962C8B-B14F-4D97-AF65-F5344CB8AC3E}">
        <p14:creationId xmlns:p14="http://schemas.microsoft.com/office/powerpoint/2010/main" val="31758145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8">
              <a:defRPr/>
            </a:pPr>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16745244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81599-21C2-F14B-87B4-900CBA0E691B}"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72058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descr="Partner organization logo"/>
          <p:cNvSpPr>
            <a:spLocks noGrp="1"/>
          </p:cNvSpPr>
          <p:nvPr>
            <p:ph type="pic" sz="quarter" idx="15" hasCustomPrompt="1"/>
          </p:nvPr>
        </p:nvSpPr>
        <p:spPr>
          <a:xfrm>
            <a:off x="5227868" y="5828462"/>
            <a:ext cx="2019300" cy="774700"/>
          </a:xfrm>
          <a:prstGeom prst="rect">
            <a:avLst/>
          </a:prstGeom>
        </p:spPr>
        <p:txBody>
          <a:bodyPr anchor="ctr"/>
          <a:lstStyle>
            <a:lvl1pPr marL="0" indent="0" algn="ctr">
              <a:buNone/>
              <a:defRPr sz="1600" baseline="0"/>
            </a:lvl1pPr>
          </a:lstStyle>
          <a:p>
            <a:r>
              <a:rPr lang="en-US" dirty="0" smtClean="0"/>
              <a:t>Insert partner organization logo</a:t>
            </a:r>
            <a:endParaRPr lang="en-US" dirty="0"/>
          </a:p>
        </p:txBody>
      </p:sp>
      <p:sp>
        <p:nvSpPr>
          <p:cNvPr id="6" name="Text Placeholder 8"/>
          <p:cNvSpPr>
            <a:spLocks noGrp="1"/>
          </p:cNvSpPr>
          <p:nvPr>
            <p:ph type="body" sz="quarter" idx="14" hasCustomPrompt="1"/>
          </p:nvPr>
        </p:nvSpPr>
        <p:spPr>
          <a:xfrm>
            <a:off x="1227138" y="3026222"/>
            <a:ext cx="6689725" cy="707254"/>
          </a:xfrm>
          <a:prstGeom prst="rect">
            <a:avLst/>
          </a:prstGeom>
        </p:spPr>
        <p:txBody>
          <a:bodyPr anchor="ctr">
            <a:normAutofit/>
          </a:bodyPr>
          <a:lstStyle>
            <a:lvl1pPr marL="0" indent="0" algn="ctr">
              <a:buNone/>
              <a:defRPr sz="2400" b="0" baseline="0">
                <a:solidFill>
                  <a:schemeClr val="bg1"/>
                </a:solidFill>
                <a:latin typeface="Verdana"/>
                <a:cs typeface="Verdana"/>
              </a:defRPr>
            </a:lvl1pPr>
          </a:lstStyle>
          <a:p>
            <a:pPr lvl="0"/>
            <a:r>
              <a:rPr lang="en-US" dirty="0" smtClean="0"/>
              <a:t>Click to add presenters’ names</a:t>
            </a:r>
            <a:endParaRPr lang="en-US" dirty="0"/>
          </a:p>
        </p:txBody>
      </p:sp>
      <p:sp>
        <p:nvSpPr>
          <p:cNvPr id="2" name="Title 1"/>
          <p:cNvSpPr>
            <a:spLocks noGrp="1"/>
          </p:cNvSpPr>
          <p:nvPr>
            <p:ph type="title" hasCustomPrompt="1"/>
          </p:nvPr>
        </p:nvSpPr>
        <p:spPr>
          <a:xfrm>
            <a:off x="960438" y="1700659"/>
            <a:ext cx="7223125" cy="1195977"/>
          </a:xfrm>
          <a:prstGeom prst="rect">
            <a:avLst/>
          </a:prstGeom>
        </p:spPr>
        <p:txBody>
          <a:bodyPr vert="horz" lIns="0" tIns="0" rIns="0" bIns="0" anchor="ctr" anchorCtr="0"/>
          <a:lstStyle>
            <a:lvl1pPr>
              <a:defRPr sz="4400" baseline="0">
                <a:solidFill>
                  <a:schemeClr val="bg1"/>
                </a:solidFill>
                <a:latin typeface="Verdana" charset="0"/>
                <a:ea typeface="Verdana" charset="0"/>
                <a:cs typeface="Verdana" charset="0"/>
              </a:defRPr>
            </a:lvl1pPr>
          </a:lstStyle>
          <a:p>
            <a:r>
              <a:rPr lang="en-US" dirty="0" smtClean="0"/>
              <a:t>Click to add Presentation Title</a:t>
            </a:r>
            <a:endParaRPr lang="en-US" dirty="0"/>
          </a:p>
        </p:txBody>
      </p:sp>
    </p:spTree>
    <p:extLst>
      <p:ext uri="{BB962C8B-B14F-4D97-AF65-F5344CB8AC3E}">
        <p14:creationId xmlns:p14="http://schemas.microsoft.com/office/powerpoint/2010/main" val="41031851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4"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solidFill>
                  <a:prstClr val="black"/>
                </a:solidFill>
              </a:rPr>
              <a:pPr/>
              <a:t>‹#›</a:t>
            </a:fld>
            <a:endParaRPr lang="en-US" dirty="0">
              <a:solidFill>
                <a:prstClr val="black"/>
              </a:solidFill>
            </a:endParaRPr>
          </a:p>
        </p:txBody>
      </p:sp>
      <p:sp>
        <p:nvSpPr>
          <p:cNvPr id="15" name="Picture Placeholder 2" descr="Partner organization logo"/>
          <p:cNvSpPr>
            <a:spLocks noGrp="1"/>
          </p:cNvSpPr>
          <p:nvPr>
            <p:ph type="pic" sz="quarter" idx="21" hasCustomPrompt="1"/>
          </p:nvPr>
        </p:nvSpPr>
        <p:spPr>
          <a:xfrm>
            <a:off x="4154960" y="6185514"/>
            <a:ext cx="1636152" cy="621792"/>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2" name="Title 1"/>
          <p:cNvSpPr>
            <a:spLocks noGrp="1"/>
          </p:cNvSpPr>
          <p:nvPr>
            <p:ph type="title" hasCustomPrompt="1"/>
          </p:nvPr>
        </p:nvSpPr>
        <p:spPr>
          <a:xfrm>
            <a:off x="1984248" y="2761488"/>
            <a:ext cx="5936268" cy="687364"/>
          </a:xfrm>
          <a:prstGeom prst="rect">
            <a:avLst/>
          </a:prstGeom>
        </p:spPr>
        <p:txBody>
          <a:bodyPr/>
          <a:lstStyle>
            <a:lvl1pPr>
              <a:defRPr sz="3600" baseline="0">
                <a:solidFill>
                  <a:schemeClr val="bg1"/>
                </a:solidFill>
                <a:latin typeface="Verdana" charset="0"/>
                <a:ea typeface="Verdana" charset="0"/>
                <a:cs typeface="Verdana" charset="0"/>
              </a:defRPr>
            </a:lvl1pPr>
          </a:lstStyle>
          <a:p>
            <a:r>
              <a:rPr lang="en-US" dirty="0" smtClean="0"/>
              <a:t>Click to add section title</a:t>
            </a:r>
            <a:endParaRPr lang="en-US" dirty="0"/>
          </a:p>
        </p:txBody>
      </p:sp>
    </p:spTree>
    <p:extLst>
      <p:ext uri="{BB962C8B-B14F-4D97-AF65-F5344CB8AC3E}">
        <p14:creationId xmlns:p14="http://schemas.microsoft.com/office/powerpoint/2010/main" val="27598453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A853CB-9D5F-44BE-86A3-42632BAFB6C2}" type="datetimeFigureOut">
              <a:rPr lang="en-US" smtClean="0">
                <a:solidFill>
                  <a:prstClr val="black">
                    <a:tint val="75000"/>
                  </a:prstClr>
                </a:solidFill>
              </a:rPr>
              <a:pPr/>
              <a:t>11/22/2017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24ED9F-7F9B-45DE-B5C5-CB7F6263F8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505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8"/>
          <p:cNvSpPr>
            <a:spLocks noGrp="1"/>
          </p:cNvSpPr>
          <p:nvPr>
            <p:ph type="body" sz="quarter" idx="14" hasCustomPrompt="1"/>
          </p:nvPr>
        </p:nvSpPr>
        <p:spPr>
          <a:xfrm>
            <a:off x="1227138" y="3026222"/>
            <a:ext cx="6689725" cy="707254"/>
          </a:xfrm>
          <a:prstGeom prst="rect">
            <a:avLst/>
          </a:prstGeom>
        </p:spPr>
        <p:txBody>
          <a:bodyPr anchor="ctr">
            <a:normAutofit/>
          </a:bodyPr>
          <a:lstStyle>
            <a:lvl1pPr marL="0" indent="0" algn="ctr">
              <a:buNone/>
              <a:defRPr sz="2400" b="0" baseline="0">
                <a:solidFill>
                  <a:schemeClr val="bg1"/>
                </a:solidFill>
                <a:latin typeface="Verdana"/>
                <a:cs typeface="Verdana"/>
              </a:defRPr>
            </a:lvl1pPr>
          </a:lstStyle>
          <a:p>
            <a:pPr lvl="0"/>
            <a:r>
              <a:rPr lang="en-US" dirty="0" smtClean="0"/>
              <a:t>Click to add presenters’ names</a:t>
            </a:r>
            <a:endParaRPr lang="en-US" dirty="0"/>
          </a:p>
        </p:txBody>
      </p:sp>
      <p:sp>
        <p:nvSpPr>
          <p:cNvPr id="2" name="Title 1"/>
          <p:cNvSpPr>
            <a:spLocks noGrp="1"/>
          </p:cNvSpPr>
          <p:nvPr>
            <p:ph type="title" hasCustomPrompt="1"/>
          </p:nvPr>
        </p:nvSpPr>
        <p:spPr>
          <a:xfrm>
            <a:off x="960438" y="1700659"/>
            <a:ext cx="7223125" cy="1195977"/>
          </a:xfrm>
          <a:prstGeom prst="rect">
            <a:avLst/>
          </a:prstGeom>
        </p:spPr>
        <p:txBody>
          <a:bodyPr vert="horz" lIns="0" tIns="0" rIns="0" bIns="0" anchor="ctr" anchorCtr="0"/>
          <a:lstStyle>
            <a:lvl1pPr>
              <a:defRPr sz="4400" baseline="0">
                <a:solidFill>
                  <a:schemeClr val="bg1"/>
                </a:solidFill>
                <a:latin typeface="Verdana" charset="0"/>
                <a:ea typeface="Verdana" charset="0"/>
                <a:cs typeface="Verdana" charset="0"/>
              </a:defRPr>
            </a:lvl1pPr>
          </a:lstStyle>
          <a:p>
            <a:r>
              <a:rPr lang="en-US" dirty="0" smtClean="0"/>
              <a:t>Click to add Presentation Title</a:t>
            </a:r>
            <a:endParaRPr lang="en-US" dirty="0"/>
          </a:p>
        </p:txBody>
      </p:sp>
    </p:spTree>
    <p:extLst>
      <p:ext uri="{BB962C8B-B14F-4D97-AF65-F5344CB8AC3E}">
        <p14:creationId xmlns:p14="http://schemas.microsoft.com/office/powerpoint/2010/main" val="41246917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3"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8" name="Picture Placeholder 11" descr="Image"/>
          <p:cNvSpPr>
            <a:spLocks noGrp="1"/>
          </p:cNvSpPr>
          <p:nvPr>
            <p:ph type="pic" sz="quarter" idx="14" hasCustomPrompt="1"/>
          </p:nvPr>
        </p:nvSpPr>
        <p:spPr>
          <a:xfrm>
            <a:off x="3838586" y="1576873"/>
            <a:ext cx="4954723" cy="3685032"/>
          </a:xfrm>
          <a:prstGeom prst="rect">
            <a:avLst/>
          </a:prstGeom>
          <a:ln w="12700">
            <a:solidFill>
              <a:schemeClr val="bg1">
                <a:lumMod val="85000"/>
              </a:schemeClr>
            </a:solidFill>
          </a:ln>
        </p:spPr>
        <p:txBody>
          <a:bodyPr>
            <a:normAutofit/>
          </a:bodyPr>
          <a:lstStyle>
            <a:lvl1pPr marL="0" indent="0">
              <a:buNone/>
              <a:defRPr sz="2400">
                <a:latin typeface="Verdana"/>
                <a:cs typeface="Verdana"/>
              </a:defRPr>
            </a:lvl1pPr>
          </a:lstStyle>
          <a:p>
            <a:r>
              <a:rPr lang="en-US" dirty="0" smtClean="0"/>
              <a:t>Click to add image</a:t>
            </a:r>
            <a:endParaRPr lang="en-US" dirty="0"/>
          </a:p>
        </p:txBody>
      </p:sp>
      <p:sp>
        <p:nvSpPr>
          <p:cNvPr id="11" name="Text Placeholder 10"/>
          <p:cNvSpPr>
            <a:spLocks noGrp="1"/>
          </p:cNvSpPr>
          <p:nvPr>
            <p:ph type="body" sz="quarter" idx="20" hasCustomPrompt="1"/>
          </p:nvPr>
        </p:nvSpPr>
        <p:spPr>
          <a:xfrm>
            <a:off x="371268" y="1572768"/>
            <a:ext cx="3097205" cy="3685032"/>
          </a:xfrm>
          <a:prstGeom prst="rect">
            <a:avLst/>
          </a:prstGeom>
        </p:spPr>
        <p:txBody>
          <a:bodyPr>
            <a:normAutofit/>
          </a:bodyPr>
          <a:lstStyle>
            <a:lvl1pPr marL="228600" indent="-228600">
              <a:spcBef>
                <a:spcPts val="24"/>
              </a:spcBef>
              <a:buClr>
                <a:schemeClr val="accent1"/>
              </a:buClr>
              <a:buFont typeface="Arial"/>
              <a:buChar char="•"/>
              <a:defRPr sz="2000">
                <a:latin typeface="Verdana"/>
                <a:cs typeface="Verdana"/>
              </a:defRPr>
            </a:lvl1pPr>
            <a:lvl2pPr marL="742950" indent="-285750">
              <a:buClr>
                <a:schemeClr val="accent1"/>
              </a:buClr>
              <a:buFont typeface="Courier New"/>
              <a:buChar char="o"/>
              <a:defRPr sz="1800">
                <a:latin typeface="Verdana"/>
                <a:cs typeface="Verdana"/>
              </a:defRPr>
            </a:lvl2pPr>
            <a:lvl3pPr marL="1200150" indent="-285750">
              <a:buClr>
                <a:schemeClr val="accent1"/>
              </a:buClr>
              <a:buFont typeface="Wingdings" charset="2"/>
              <a:buChar char="§"/>
              <a:defRPr sz="1600">
                <a:latin typeface="Verdana"/>
                <a:cs typeface="Verdana"/>
              </a:defRPr>
            </a:lvl3pPr>
            <a:lvl4pPr marL="1657350" indent="-285750">
              <a:buClr>
                <a:schemeClr val="accent1"/>
              </a:buClr>
              <a:buFont typeface="Arial"/>
              <a:buChar char="•"/>
              <a:defRPr sz="1400">
                <a:latin typeface="Verdana"/>
                <a:cs typeface="Verdana"/>
              </a:defRPr>
            </a:lvl4pPr>
            <a:lvl5pPr marL="1828800" indent="0">
              <a:buNone/>
              <a:defRPr sz="1400">
                <a:latin typeface="Verdana"/>
                <a:cs typeface="Verdana"/>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sp>
        <p:nvSpPr>
          <p:cNvPr id="12"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4925924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7" name="Text Placeholder 10"/>
          <p:cNvSpPr>
            <a:spLocks noGrp="1"/>
          </p:cNvSpPr>
          <p:nvPr>
            <p:ph type="body" sz="quarter" idx="20" hasCustomPrompt="1"/>
          </p:nvPr>
        </p:nvSpPr>
        <p:spPr>
          <a:xfrm>
            <a:off x="371268" y="1572768"/>
            <a:ext cx="8401464" cy="3685032"/>
          </a:xfrm>
          <a:prstGeom prst="rect">
            <a:avLst/>
          </a:prstGeom>
        </p:spPr>
        <p:txBody>
          <a:bodyPr>
            <a:normAutofit/>
          </a:bodyPr>
          <a:lstStyle>
            <a:lvl1pPr marL="228600" indent="-228600">
              <a:spcBef>
                <a:spcPts val="24"/>
              </a:spcBef>
              <a:buClr>
                <a:schemeClr val="accent1"/>
              </a:buClr>
              <a:buFont typeface="Arial"/>
              <a:buChar char="•"/>
              <a:defRPr sz="2000">
                <a:latin typeface="Verdana"/>
                <a:cs typeface="Verdana"/>
              </a:defRPr>
            </a:lvl1pPr>
            <a:lvl2pPr marL="742950" indent="-285750">
              <a:buClr>
                <a:schemeClr val="accent1"/>
              </a:buClr>
              <a:buFont typeface="Courier New"/>
              <a:buChar char="o"/>
              <a:defRPr sz="1800">
                <a:latin typeface="Verdana"/>
                <a:cs typeface="Verdana"/>
              </a:defRPr>
            </a:lvl2pPr>
            <a:lvl3pPr marL="1200150" indent="-285750">
              <a:buClr>
                <a:schemeClr val="accent1"/>
              </a:buClr>
              <a:buFont typeface="Wingdings" charset="2"/>
              <a:buChar char="§"/>
              <a:defRPr sz="1600">
                <a:latin typeface="Verdana"/>
                <a:cs typeface="Verdana"/>
              </a:defRPr>
            </a:lvl3pPr>
            <a:lvl4pPr marL="1657350" indent="-285750">
              <a:buClr>
                <a:schemeClr val="accent1"/>
              </a:buClr>
              <a:buFont typeface="Arial"/>
              <a:buChar char="•"/>
              <a:defRPr sz="1400">
                <a:latin typeface="Verdana"/>
                <a:cs typeface="Verdana"/>
              </a:defRPr>
            </a:lvl4pPr>
            <a:lvl5pPr marL="1828800" indent="0">
              <a:buNone/>
              <a:defRPr sz="1400">
                <a:latin typeface="Verdana"/>
                <a:cs typeface="Verdana"/>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3372353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1"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8" name="Picture Placeholder 11" descr="Image"/>
          <p:cNvSpPr>
            <a:spLocks noGrp="1"/>
          </p:cNvSpPr>
          <p:nvPr>
            <p:ph type="pic" sz="quarter" idx="14" hasCustomPrompt="1"/>
          </p:nvPr>
        </p:nvSpPr>
        <p:spPr>
          <a:xfrm>
            <a:off x="370332" y="1572768"/>
            <a:ext cx="8403336" cy="3685032"/>
          </a:xfrm>
          <a:prstGeom prst="rect">
            <a:avLst/>
          </a:prstGeom>
        </p:spPr>
        <p:txBody>
          <a:bodyPr>
            <a:normAutofit/>
          </a:bodyPr>
          <a:lstStyle>
            <a:lvl1pPr marL="0" indent="0">
              <a:buNone/>
              <a:defRPr sz="2400">
                <a:latin typeface="Verdana"/>
                <a:cs typeface="Verdana"/>
              </a:defRPr>
            </a:lvl1pPr>
          </a:lstStyle>
          <a:p>
            <a:r>
              <a:rPr lang="en-US" dirty="0" smtClean="0"/>
              <a:t>Click to add image</a:t>
            </a:r>
            <a:endParaRPr lang="en-US" dirty="0"/>
          </a:p>
        </p:txBody>
      </p:sp>
      <p:sp>
        <p:nvSpPr>
          <p:cNvPr id="7"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244558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17"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7"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4" name="Chart Placeholder 2" descr="Chart"/>
          <p:cNvSpPr>
            <a:spLocks noGrp="1"/>
          </p:cNvSpPr>
          <p:nvPr>
            <p:ph type="chart" sz="quarter" idx="16" hasCustomPrompt="1"/>
          </p:nvPr>
        </p:nvSpPr>
        <p:spPr>
          <a:xfrm>
            <a:off x="370332" y="1572768"/>
            <a:ext cx="8403336" cy="3685032"/>
          </a:xfrm>
          <a:prstGeom prst="rect">
            <a:avLst/>
          </a:prstGeom>
        </p:spPr>
        <p:txBody>
          <a:bodyPr>
            <a:normAutofit/>
          </a:bodyPr>
          <a:lstStyle>
            <a:lvl1pPr marL="0" indent="0">
              <a:buNone/>
              <a:defRPr sz="2400">
                <a:latin typeface="Verdana"/>
                <a:cs typeface="Verdana"/>
              </a:defRPr>
            </a:lvl1pPr>
          </a:lstStyle>
          <a:p>
            <a:r>
              <a:rPr lang="en-US" dirty="0" smtClean="0"/>
              <a:t>Click to add chart</a:t>
            </a:r>
            <a:endParaRPr lang="en-US" dirty="0"/>
          </a:p>
        </p:txBody>
      </p:sp>
      <p:sp>
        <p:nvSpPr>
          <p:cNvPr id="6"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1366860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5" descr="HS_PPT_bkgrd.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Rectangle 11"/>
          <p:cNvSpPr>
            <a:spLocks noGrp="1" noChangeArrowheads="1"/>
          </p:cNvSpPr>
          <p:nvPr>
            <p:ph type="ctrTitle" sz="quarter"/>
          </p:nvPr>
        </p:nvSpPr>
        <p:spPr>
          <a:xfrm>
            <a:off x="1371600" y="2133600"/>
            <a:ext cx="7467600" cy="1920875"/>
          </a:xfrm>
        </p:spPr>
        <p:txBody>
          <a:bodyPr/>
          <a:lstStyle>
            <a:lvl1pPr algn="l">
              <a:defRPr sz="4000"/>
            </a:lvl1pPr>
          </a:lstStyle>
          <a:p>
            <a:r>
              <a:rPr lang="en-US" dirty="0"/>
              <a:t>Click to edit Master title style</a:t>
            </a:r>
          </a:p>
        </p:txBody>
      </p:sp>
      <p:sp>
        <p:nvSpPr>
          <p:cNvPr id="4" name="Rectangle 14"/>
          <p:cNvSpPr>
            <a:spLocks noGrp="1" noChangeArrowheads="1"/>
          </p:cNvSpPr>
          <p:nvPr>
            <p:ph type="ftr" sz="quarter" idx="10"/>
          </p:nvPr>
        </p:nvSpPr>
        <p:spPr>
          <a:xfrm>
            <a:off x="304800" y="6464300"/>
            <a:ext cx="8458200" cy="393700"/>
          </a:xfrm>
          <a:prstGeom prst="rect">
            <a:avLst/>
          </a:prstGeom>
        </p:spPr>
        <p:txBody>
          <a:bodyPr/>
          <a:lstStyle>
            <a:lvl1pPr algn="l">
              <a:defRPr sz="1200">
                <a:solidFill>
                  <a:srgbClr val="FFFFFF"/>
                </a:solidFill>
                <a:latin typeface="Arial"/>
                <a:ea typeface="ＭＳ Ｐゴシック" charset="0"/>
                <a:cs typeface="Arial"/>
              </a:defRPr>
            </a:lvl1pPr>
          </a:lstStyle>
          <a:p>
            <a:pPr>
              <a:defRPr/>
            </a:pPr>
            <a:endParaRPr lang="en-US"/>
          </a:p>
        </p:txBody>
      </p:sp>
    </p:spTree>
    <p:extLst>
      <p:ext uri="{BB962C8B-B14F-4D97-AF65-F5344CB8AC3E}">
        <p14:creationId xmlns:p14="http://schemas.microsoft.com/office/powerpoint/2010/main" val="2571016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fld id="{5CE93F7C-AE4C-4A15-838C-A24079D15545}" type="slidenum">
              <a:rPr lang="en-US" altLang="en-US"/>
              <a:pPr/>
              <a:t>‹#›</a:t>
            </a:fld>
            <a:endParaRPr lang="en-US" altLang="en-US"/>
          </a:p>
        </p:txBody>
      </p:sp>
    </p:spTree>
    <p:extLst>
      <p:ext uri="{BB962C8B-B14F-4D97-AF65-F5344CB8AC3E}">
        <p14:creationId xmlns:p14="http://schemas.microsoft.com/office/powerpoint/2010/main" val="3463105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fld id="{A4C4FE7A-29A8-4FAF-A2F9-9B1DACFFDF66}" type="slidenum">
              <a:rPr lang="en-US" altLang="en-US"/>
              <a:pPr/>
              <a:t>‹#›</a:t>
            </a:fld>
            <a:endParaRPr lang="en-US" altLang="en-US"/>
          </a:p>
        </p:txBody>
      </p:sp>
    </p:spTree>
    <p:extLst>
      <p:ext uri="{BB962C8B-B14F-4D97-AF65-F5344CB8AC3E}">
        <p14:creationId xmlns:p14="http://schemas.microsoft.com/office/powerpoint/2010/main" val="133913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4"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15" name="Picture Placeholder 2" descr="Partner organization logo"/>
          <p:cNvSpPr>
            <a:spLocks noGrp="1"/>
          </p:cNvSpPr>
          <p:nvPr>
            <p:ph type="pic" sz="quarter" idx="21" hasCustomPrompt="1"/>
          </p:nvPr>
        </p:nvSpPr>
        <p:spPr>
          <a:xfrm>
            <a:off x="4154960" y="6185514"/>
            <a:ext cx="1636152" cy="621792"/>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2" name="Title 1"/>
          <p:cNvSpPr>
            <a:spLocks noGrp="1"/>
          </p:cNvSpPr>
          <p:nvPr>
            <p:ph type="title" hasCustomPrompt="1"/>
          </p:nvPr>
        </p:nvSpPr>
        <p:spPr>
          <a:xfrm>
            <a:off x="1984248" y="2761488"/>
            <a:ext cx="5936268" cy="687364"/>
          </a:xfrm>
          <a:prstGeom prst="rect">
            <a:avLst/>
          </a:prstGeom>
        </p:spPr>
        <p:txBody>
          <a:bodyPr/>
          <a:lstStyle>
            <a:lvl1pPr>
              <a:defRPr sz="3600" baseline="0">
                <a:solidFill>
                  <a:schemeClr val="bg1"/>
                </a:solidFill>
                <a:latin typeface="Verdana" charset="0"/>
                <a:ea typeface="Verdana" charset="0"/>
                <a:cs typeface="Verdana" charset="0"/>
              </a:defRPr>
            </a:lvl1pPr>
          </a:lstStyle>
          <a:p>
            <a:r>
              <a:rPr lang="en-US" dirty="0" smtClean="0"/>
              <a:t>Click to add section title</a:t>
            </a:r>
            <a:endParaRPr lang="en-US" dirty="0"/>
          </a:p>
        </p:txBody>
      </p:sp>
    </p:spTree>
    <p:extLst>
      <p:ext uri="{BB962C8B-B14F-4D97-AF65-F5344CB8AC3E}">
        <p14:creationId xmlns:p14="http://schemas.microsoft.com/office/powerpoint/2010/main" val="27598453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05925"/>
            <a:ext cx="4038600" cy="411451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05925"/>
            <a:ext cx="4038600" cy="411451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sldNum" sz="quarter" idx="10"/>
          </p:nvPr>
        </p:nvSpPr>
        <p:spPr>
          <a:ln/>
        </p:spPr>
        <p:txBody>
          <a:bodyPr/>
          <a:lstStyle>
            <a:lvl1pPr>
              <a:defRPr/>
            </a:lvl1pPr>
          </a:lstStyle>
          <a:p>
            <a:fld id="{8C1F888A-96A5-4277-8DF5-E3DDA96C918F}" type="slidenum">
              <a:rPr lang="en-US" altLang="en-US"/>
              <a:pPr/>
              <a:t>‹#›</a:t>
            </a:fld>
            <a:endParaRPr lang="en-US" altLang="en-US"/>
          </a:p>
        </p:txBody>
      </p:sp>
    </p:spTree>
    <p:extLst>
      <p:ext uri="{BB962C8B-B14F-4D97-AF65-F5344CB8AC3E}">
        <p14:creationId xmlns:p14="http://schemas.microsoft.com/office/powerpoint/2010/main" val="1402425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65121"/>
            <a:ext cx="4040188" cy="5816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67000"/>
            <a:ext cx="4040188"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065121"/>
            <a:ext cx="4041775" cy="5816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67000"/>
            <a:ext cx="4041775"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xfrm>
            <a:off x="457200" y="625157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178EB6C-265C-4B20-A91A-4BC041443F0C}" type="datetimeFigureOut">
              <a:rPr lang="en-US" altLang="en-US"/>
              <a:pPr>
                <a:defRPr/>
              </a:pPr>
              <a:t>11/22/2017</a:t>
            </a:fld>
            <a:endParaRPr lang="en-US" altLang="en-US" dirty="0"/>
          </a:p>
        </p:txBody>
      </p:sp>
      <p:sp>
        <p:nvSpPr>
          <p:cNvPr id="8" name="Rectangle 3"/>
          <p:cNvSpPr>
            <a:spLocks noGrp="1" noChangeArrowheads="1"/>
          </p:cNvSpPr>
          <p:nvPr>
            <p:ph type="sldNum" sz="quarter" idx="11"/>
          </p:nvPr>
        </p:nvSpPr>
        <p:spPr/>
        <p:txBody>
          <a:bodyPr/>
          <a:lstStyle>
            <a:lvl1pPr>
              <a:defRPr/>
            </a:lvl1pPr>
          </a:lstStyle>
          <a:p>
            <a:fld id="{92EA5639-F0AA-4933-B912-3860AC755190}" type="slidenum">
              <a:rPr lang="en-US" altLang="en-US"/>
              <a:pPr/>
              <a:t>‹#›</a:t>
            </a:fld>
            <a:endParaRPr lang="en-US" altLang="en-US"/>
          </a:p>
        </p:txBody>
      </p:sp>
      <p:sp>
        <p:nvSpPr>
          <p:cNvPr id="9"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Garamond"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3854924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F169A2E-CBC0-4FCF-9F79-48D79AAA9D76}" type="datetimeFigureOut">
              <a:rPr lang="en-US" altLang="en-US"/>
              <a:pPr>
                <a:defRPr/>
              </a:pPr>
              <a:t>11/22/2017</a:t>
            </a:fld>
            <a:endParaRPr lang="en-US" altLang="en-US" dirty="0"/>
          </a:p>
        </p:txBody>
      </p:sp>
      <p:sp>
        <p:nvSpPr>
          <p:cNvPr id="4" name="Slide Number Placeholder 3"/>
          <p:cNvSpPr>
            <a:spLocks noGrp="1" noChangeArrowheads="1"/>
          </p:cNvSpPr>
          <p:nvPr>
            <p:ph type="sldNum" sz="quarter" idx="11"/>
          </p:nvPr>
        </p:nvSpPr>
        <p:spPr/>
        <p:txBody>
          <a:bodyPr/>
          <a:lstStyle>
            <a:lvl1pPr>
              <a:defRPr/>
            </a:lvl1pPr>
          </a:lstStyle>
          <a:p>
            <a:fld id="{8219274F-1049-420A-B685-02ABA9C21CC2}" type="slidenum">
              <a:rPr lang="en-US" altLang="en-US"/>
              <a:pPr/>
              <a:t>‹#›</a:t>
            </a:fld>
            <a:endParaRPr lang="en-US" altLang="en-US"/>
          </a:p>
        </p:txBody>
      </p:sp>
      <p:sp>
        <p:nvSpPr>
          <p:cNvPr id="5"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Garamond"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1131521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374B159-7C88-4235-B978-06E86474B493}" type="datetimeFigureOut">
              <a:rPr lang="en-US" altLang="en-US"/>
              <a:pPr>
                <a:defRPr/>
              </a:pPr>
              <a:t>11/22/2017</a:t>
            </a:fld>
            <a:endParaRPr lang="en-US" altLang="en-US" dirty="0"/>
          </a:p>
        </p:txBody>
      </p:sp>
      <p:sp>
        <p:nvSpPr>
          <p:cNvPr id="3" name="Rectangle 3"/>
          <p:cNvSpPr>
            <a:spLocks noGrp="1" noChangeArrowheads="1"/>
          </p:cNvSpPr>
          <p:nvPr>
            <p:ph type="sldNum" sz="quarter" idx="11"/>
          </p:nvPr>
        </p:nvSpPr>
        <p:spPr/>
        <p:txBody>
          <a:bodyPr/>
          <a:lstStyle>
            <a:lvl1pPr>
              <a:defRPr/>
            </a:lvl1pPr>
          </a:lstStyle>
          <a:p>
            <a:fld id="{5A931B52-68F5-439B-B361-48013270C95E}" type="slidenum">
              <a:rPr lang="en-US" altLang="en-US"/>
              <a:pPr/>
              <a:t>‹#›</a:t>
            </a:fld>
            <a:endParaRPr lang="en-US" altLang="en-US"/>
          </a:p>
        </p:txBody>
      </p:sp>
      <p:sp>
        <p:nvSpPr>
          <p:cNvPr id="4"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Garamond"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3905372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CD34040-8851-4AD0-ACD7-425479C94910}" type="datetimeFigureOut">
              <a:rPr lang="en-US" altLang="en-US"/>
              <a:pPr>
                <a:defRPr/>
              </a:pPr>
              <a:t>11/22/2017</a:t>
            </a:fld>
            <a:endParaRPr lang="en-US" altLang="en-US" dirty="0"/>
          </a:p>
        </p:txBody>
      </p:sp>
      <p:sp>
        <p:nvSpPr>
          <p:cNvPr id="6" name="Rectangle 3"/>
          <p:cNvSpPr>
            <a:spLocks noGrp="1" noChangeArrowheads="1"/>
          </p:cNvSpPr>
          <p:nvPr>
            <p:ph type="sldNum" sz="quarter" idx="11"/>
          </p:nvPr>
        </p:nvSpPr>
        <p:spPr/>
        <p:txBody>
          <a:bodyPr/>
          <a:lstStyle>
            <a:lvl1pPr>
              <a:defRPr/>
            </a:lvl1pPr>
          </a:lstStyle>
          <a:p>
            <a:fld id="{5875F379-F880-4967-B0CC-1BEF7FA99C58}" type="slidenum">
              <a:rPr lang="en-US" altLang="en-US"/>
              <a:pPr/>
              <a:t>‹#›</a:t>
            </a:fld>
            <a:endParaRPr lang="en-US" altLang="en-US"/>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Garamond"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4096782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0331BE4-C927-41ED-AA5C-88068E9A070F}" type="datetimeFigureOut">
              <a:rPr lang="en-US" altLang="en-US"/>
              <a:pPr>
                <a:defRPr/>
              </a:pPr>
              <a:t>11/22/2017</a:t>
            </a:fld>
            <a:endParaRPr lang="en-US" altLang="en-US" dirty="0"/>
          </a:p>
        </p:txBody>
      </p:sp>
      <p:sp>
        <p:nvSpPr>
          <p:cNvPr id="6" name="Rectangle 3"/>
          <p:cNvSpPr>
            <a:spLocks noGrp="1" noChangeArrowheads="1"/>
          </p:cNvSpPr>
          <p:nvPr>
            <p:ph type="sldNum" sz="quarter" idx="11"/>
          </p:nvPr>
        </p:nvSpPr>
        <p:spPr/>
        <p:txBody>
          <a:bodyPr/>
          <a:lstStyle>
            <a:lvl1pPr>
              <a:defRPr/>
            </a:lvl1pPr>
          </a:lstStyle>
          <a:p>
            <a:fld id="{66E950F0-91CC-47AA-AB3A-E56200624A64}" type="slidenum">
              <a:rPr lang="en-US" altLang="en-US"/>
              <a:pPr/>
              <a:t>‹#›</a:t>
            </a:fld>
            <a:endParaRPr lang="en-US" altLang="en-US"/>
          </a:p>
        </p:txBody>
      </p:sp>
      <p:sp>
        <p:nvSpPr>
          <p:cNvPr id="7"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Garamond"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4275562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13202F3-4FBC-4BD9-81E9-96D5B24CBF0B}" type="datetimeFigureOut">
              <a:rPr lang="en-US" altLang="en-US"/>
              <a:pPr>
                <a:defRPr/>
              </a:pPr>
              <a:t>11/22/2017</a:t>
            </a:fld>
            <a:endParaRPr lang="en-US" altLang="en-US" dirty="0"/>
          </a:p>
        </p:txBody>
      </p:sp>
      <p:sp>
        <p:nvSpPr>
          <p:cNvPr id="5" name="Rectangle 3"/>
          <p:cNvSpPr>
            <a:spLocks noGrp="1" noChangeArrowheads="1"/>
          </p:cNvSpPr>
          <p:nvPr>
            <p:ph type="sldNum" sz="quarter" idx="11"/>
          </p:nvPr>
        </p:nvSpPr>
        <p:spPr/>
        <p:txBody>
          <a:bodyPr/>
          <a:lstStyle>
            <a:lvl1pPr>
              <a:defRPr/>
            </a:lvl1pPr>
          </a:lstStyle>
          <a:p>
            <a:fld id="{F6385FC6-E5A4-48A9-B80D-C6187B64537A}" type="slidenum">
              <a:rPr lang="en-US" altLang="en-US"/>
              <a:pPr/>
              <a:t>‹#›</a:t>
            </a:fld>
            <a:endParaRPr lang="en-US" altLang="en-US"/>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Garamond"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1088875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xfrm>
            <a:off x="457200" y="625157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88D790D-2486-448B-94F9-EBABBC9A6E9A}" type="datetimeFigureOut">
              <a:rPr lang="en-US" altLang="en-US"/>
              <a:pPr>
                <a:defRPr/>
              </a:pPr>
              <a:t>11/22/2017</a:t>
            </a:fld>
            <a:endParaRPr lang="en-US" altLang="en-US" dirty="0"/>
          </a:p>
        </p:txBody>
      </p:sp>
      <p:sp>
        <p:nvSpPr>
          <p:cNvPr id="5" name="Rectangle 3"/>
          <p:cNvSpPr>
            <a:spLocks noGrp="1" noChangeArrowheads="1"/>
          </p:cNvSpPr>
          <p:nvPr>
            <p:ph type="sldNum" sz="quarter" idx="11"/>
          </p:nvPr>
        </p:nvSpPr>
        <p:spPr/>
        <p:txBody>
          <a:bodyPr/>
          <a:lstStyle>
            <a:lvl1pPr>
              <a:defRPr/>
            </a:lvl1pPr>
          </a:lstStyle>
          <a:p>
            <a:fld id="{4382EAEF-869D-4662-AAB5-0EDEDDF17536}" type="slidenum">
              <a:rPr lang="en-US" altLang="en-US"/>
              <a:pPr/>
              <a:t>‹#›</a:t>
            </a:fld>
            <a:endParaRPr lang="en-US" altLang="en-US"/>
          </a:p>
        </p:txBody>
      </p:sp>
      <p:sp>
        <p:nvSpPr>
          <p:cNvPr id="6" name="Rectangle 14"/>
          <p:cNvSpPr>
            <a:spLocks noGrp="1" noChangeArrowheads="1"/>
          </p:cNvSpPr>
          <p:nvPr>
            <p:ph type="ftr" sz="quarter" idx="12"/>
          </p:nvPr>
        </p:nvSpPr>
        <p:spPr>
          <a:xfrm>
            <a:off x="3124200" y="6248400"/>
            <a:ext cx="2895600" cy="476250"/>
          </a:xfrm>
          <a:prstGeom prst="rect">
            <a:avLst/>
          </a:prstGeom>
        </p:spPr>
        <p:txBody>
          <a:bodyPr/>
          <a:lstStyle>
            <a:lvl1pPr>
              <a:defRPr>
                <a:latin typeface="Garamond"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1728432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descr="Partner organization logo"/>
          <p:cNvSpPr>
            <a:spLocks noGrp="1"/>
          </p:cNvSpPr>
          <p:nvPr>
            <p:ph type="pic" sz="quarter" idx="15" hasCustomPrompt="1"/>
          </p:nvPr>
        </p:nvSpPr>
        <p:spPr>
          <a:xfrm>
            <a:off x="5227868" y="5828462"/>
            <a:ext cx="2019300" cy="774700"/>
          </a:xfrm>
          <a:prstGeom prst="rect">
            <a:avLst/>
          </a:prstGeom>
        </p:spPr>
        <p:txBody>
          <a:bodyPr anchor="ctr"/>
          <a:lstStyle>
            <a:lvl1pPr marL="0" indent="0" algn="ctr">
              <a:buNone/>
              <a:defRPr sz="1600" baseline="0"/>
            </a:lvl1pPr>
          </a:lstStyle>
          <a:p>
            <a:r>
              <a:rPr lang="en-US" dirty="0"/>
              <a:t>Insert partner organization logo</a:t>
            </a:r>
          </a:p>
        </p:txBody>
      </p:sp>
      <p:sp>
        <p:nvSpPr>
          <p:cNvPr id="6" name="Text Placeholder 8"/>
          <p:cNvSpPr>
            <a:spLocks noGrp="1"/>
          </p:cNvSpPr>
          <p:nvPr>
            <p:ph type="body" sz="quarter" idx="14" hasCustomPrompt="1"/>
          </p:nvPr>
        </p:nvSpPr>
        <p:spPr>
          <a:xfrm>
            <a:off x="1227140" y="3026222"/>
            <a:ext cx="6689725" cy="707254"/>
          </a:xfrm>
          <a:prstGeom prst="rect">
            <a:avLst/>
          </a:prstGeom>
        </p:spPr>
        <p:txBody>
          <a:bodyPr anchor="ctr">
            <a:normAutofit/>
          </a:bodyPr>
          <a:lstStyle>
            <a:lvl1pPr marL="0" indent="0" algn="ctr">
              <a:buNone/>
              <a:defRPr sz="2400" b="0" baseline="0">
                <a:solidFill>
                  <a:schemeClr val="bg1"/>
                </a:solidFill>
                <a:latin typeface="Verdana"/>
                <a:cs typeface="Verdana"/>
              </a:defRPr>
            </a:lvl1pPr>
          </a:lstStyle>
          <a:p>
            <a:pPr lvl="0"/>
            <a:r>
              <a:rPr lang="en-US" dirty="0"/>
              <a:t>Click to add presenters’ names</a:t>
            </a:r>
          </a:p>
        </p:txBody>
      </p:sp>
      <p:sp>
        <p:nvSpPr>
          <p:cNvPr id="2" name="Title 1"/>
          <p:cNvSpPr>
            <a:spLocks noGrp="1"/>
          </p:cNvSpPr>
          <p:nvPr>
            <p:ph type="title" hasCustomPrompt="1"/>
          </p:nvPr>
        </p:nvSpPr>
        <p:spPr>
          <a:xfrm>
            <a:off x="960440" y="1700663"/>
            <a:ext cx="7223125" cy="1195977"/>
          </a:xfrm>
          <a:prstGeom prst="rect">
            <a:avLst/>
          </a:prstGeom>
        </p:spPr>
        <p:txBody>
          <a:bodyPr vert="horz" lIns="0" tIns="0" rIns="0" bIns="0" anchor="ctr" anchorCtr="0"/>
          <a:lstStyle>
            <a:lvl1pPr>
              <a:defRPr sz="4400" baseline="0">
                <a:solidFill>
                  <a:schemeClr val="bg1"/>
                </a:solidFill>
                <a:latin typeface="Verdana" charset="0"/>
                <a:ea typeface="Verdana" charset="0"/>
                <a:cs typeface="Verdana" charset="0"/>
              </a:defRPr>
            </a:lvl1pPr>
          </a:lstStyle>
          <a:p>
            <a:r>
              <a:rPr lang="en-US" dirty="0"/>
              <a:t>Click to add Presentation Title</a:t>
            </a:r>
          </a:p>
        </p:txBody>
      </p:sp>
    </p:spTree>
    <p:extLst>
      <p:ext uri="{BB962C8B-B14F-4D97-AF65-F5344CB8AC3E}">
        <p14:creationId xmlns:p14="http://schemas.microsoft.com/office/powerpoint/2010/main" val="1820957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3" name="Slide Number Placeholder 3"/>
          <p:cNvSpPr>
            <a:spLocks noGrp="1"/>
          </p:cNvSpPr>
          <p:nvPr>
            <p:ph type="sldNum" sz="quarter" idx="18"/>
          </p:nvPr>
        </p:nvSpPr>
        <p:spPr>
          <a:xfrm>
            <a:off x="8108200"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34"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a:t>Insert partner organization logo</a:t>
            </a:r>
          </a:p>
        </p:txBody>
      </p:sp>
      <p:sp>
        <p:nvSpPr>
          <p:cNvPr id="8" name="Picture Placeholder 11" descr="Image"/>
          <p:cNvSpPr>
            <a:spLocks noGrp="1"/>
          </p:cNvSpPr>
          <p:nvPr>
            <p:ph type="pic" sz="quarter" idx="14" hasCustomPrompt="1"/>
          </p:nvPr>
        </p:nvSpPr>
        <p:spPr>
          <a:xfrm>
            <a:off x="3838588" y="1576873"/>
            <a:ext cx="4954723" cy="3685032"/>
          </a:xfrm>
          <a:prstGeom prst="rect">
            <a:avLst/>
          </a:prstGeom>
          <a:ln w="12700">
            <a:solidFill>
              <a:schemeClr val="bg1">
                <a:lumMod val="85000"/>
              </a:schemeClr>
            </a:solidFill>
          </a:ln>
        </p:spPr>
        <p:txBody>
          <a:bodyPr>
            <a:normAutofit/>
          </a:bodyPr>
          <a:lstStyle>
            <a:lvl1pPr marL="0" indent="0">
              <a:buNone/>
              <a:defRPr sz="2400">
                <a:latin typeface="Verdana"/>
                <a:cs typeface="Verdana"/>
              </a:defRPr>
            </a:lvl1pPr>
          </a:lstStyle>
          <a:p>
            <a:r>
              <a:rPr lang="en-US" dirty="0"/>
              <a:t>Click to add image</a:t>
            </a:r>
          </a:p>
        </p:txBody>
      </p:sp>
      <p:sp>
        <p:nvSpPr>
          <p:cNvPr id="11" name="Text Placeholder 10"/>
          <p:cNvSpPr>
            <a:spLocks noGrp="1"/>
          </p:cNvSpPr>
          <p:nvPr>
            <p:ph type="body" sz="quarter" idx="20" hasCustomPrompt="1"/>
          </p:nvPr>
        </p:nvSpPr>
        <p:spPr>
          <a:xfrm>
            <a:off x="371270" y="1572768"/>
            <a:ext cx="3097205" cy="3685032"/>
          </a:xfrm>
          <a:prstGeom prst="rect">
            <a:avLst/>
          </a:prstGeom>
        </p:spPr>
        <p:txBody>
          <a:bodyPr>
            <a:normAutofit/>
          </a:bodyPr>
          <a:lstStyle>
            <a:lvl1pPr marL="228594" indent="-228594">
              <a:spcBef>
                <a:spcPts val="24"/>
              </a:spcBef>
              <a:buClr>
                <a:schemeClr val="accent1"/>
              </a:buClr>
              <a:buFont typeface="Arial"/>
              <a:buChar char="•"/>
              <a:defRPr sz="2000">
                <a:latin typeface="Verdana"/>
                <a:cs typeface="Verdana"/>
              </a:defRPr>
            </a:lvl1pPr>
            <a:lvl2pPr marL="742932" indent="-285744">
              <a:buClr>
                <a:schemeClr val="accent1"/>
              </a:buClr>
              <a:buFont typeface="Courier New"/>
              <a:buChar char="o"/>
              <a:defRPr sz="1800">
                <a:latin typeface="Verdana"/>
                <a:cs typeface="Verdana"/>
              </a:defRPr>
            </a:lvl2pPr>
            <a:lvl3pPr marL="1200121" indent="-285744">
              <a:buClr>
                <a:schemeClr val="accent1"/>
              </a:buClr>
              <a:buFont typeface="Wingdings" charset="2"/>
              <a:buChar char="§"/>
              <a:defRPr sz="1600">
                <a:latin typeface="Verdana"/>
                <a:cs typeface="Verdana"/>
              </a:defRPr>
            </a:lvl3pPr>
            <a:lvl4pPr marL="1657309" indent="-285744">
              <a:buClr>
                <a:schemeClr val="accent1"/>
              </a:buClr>
              <a:buFont typeface="Arial"/>
              <a:buChar char="•"/>
              <a:defRPr sz="1400">
                <a:latin typeface="Verdana"/>
                <a:cs typeface="Verdana"/>
              </a:defRPr>
            </a:lvl4pPr>
            <a:lvl5pPr marL="1828754" indent="0">
              <a:buNone/>
              <a:defRPr sz="1400">
                <a:latin typeface="Verdana"/>
                <a:cs typeface="Verdana"/>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2" name="Title 1"/>
          <p:cNvSpPr>
            <a:spLocks noGrp="1"/>
          </p:cNvSpPr>
          <p:nvPr>
            <p:ph type="title" hasCustomPrompt="1"/>
          </p:nvPr>
        </p:nvSpPr>
        <p:spPr>
          <a:xfrm>
            <a:off x="749511"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a:t>Click to add slide header</a:t>
            </a:r>
          </a:p>
        </p:txBody>
      </p:sp>
    </p:spTree>
    <p:extLst>
      <p:ext uri="{BB962C8B-B14F-4D97-AF65-F5344CB8AC3E}">
        <p14:creationId xmlns:p14="http://schemas.microsoft.com/office/powerpoint/2010/main" val="302465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3"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34"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8" name="Picture Placeholder 11" descr="Image"/>
          <p:cNvSpPr>
            <a:spLocks noGrp="1"/>
          </p:cNvSpPr>
          <p:nvPr>
            <p:ph type="pic" sz="quarter" idx="14" hasCustomPrompt="1"/>
          </p:nvPr>
        </p:nvSpPr>
        <p:spPr>
          <a:xfrm>
            <a:off x="3838586" y="1576873"/>
            <a:ext cx="4954723" cy="3685032"/>
          </a:xfrm>
          <a:prstGeom prst="rect">
            <a:avLst/>
          </a:prstGeom>
          <a:ln w="12700">
            <a:solidFill>
              <a:schemeClr val="bg1">
                <a:lumMod val="85000"/>
              </a:schemeClr>
            </a:solidFill>
          </a:ln>
        </p:spPr>
        <p:txBody>
          <a:bodyPr>
            <a:normAutofit/>
          </a:bodyPr>
          <a:lstStyle>
            <a:lvl1pPr marL="0" indent="0">
              <a:buNone/>
              <a:defRPr sz="2400">
                <a:latin typeface="Verdana"/>
                <a:cs typeface="Verdana"/>
              </a:defRPr>
            </a:lvl1pPr>
          </a:lstStyle>
          <a:p>
            <a:r>
              <a:rPr lang="en-US" dirty="0" smtClean="0"/>
              <a:t>Click to add image</a:t>
            </a:r>
            <a:endParaRPr lang="en-US" dirty="0"/>
          </a:p>
        </p:txBody>
      </p:sp>
      <p:sp>
        <p:nvSpPr>
          <p:cNvPr id="11" name="Text Placeholder 10"/>
          <p:cNvSpPr>
            <a:spLocks noGrp="1"/>
          </p:cNvSpPr>
          <p:nvPr>
            <p:ph type="body" sz="quarter" idx="20" hasCustomPrompt="1"/>
          </p:nvPr>
        </p:nvSpPr>
        <p:spPr>
          <a:xfrm>
            <a:off x="371268" y="1572768"/>
            <a:ext cx="3097205" cy="3685032"/>
          </a:xfrm>
          <a:prstGeom prst="rect">
            <a:avLst/>
          </a:prstGeom>
        </p:spPr>
        <p:txBody>
          <a:bodyPr>
            <a:normAutofit/>
          </a:bodyPr>
          <a:lstStyle>
            <a:lvl1pPr marL="228600" indent="-228600">
              <a:spcBef>
                <a:spcPts val="24"/>
              </a:spcBef>
              <a:buClr>
                <a:schemeClr val="accent1"/>
              </a:buClr>
              <a:buFont typeface="Arial"/>
              <a:buChar char="•"/>
              <a:defRPr sz="2000">
                <a:latin typeface="Verdana"/>
                <a:cs typeface="Verdana"/>
              </a:defRPr>
            </a:lvl1pPr>
            <a:lvl2pPr marL="742950" indent="-285750">
              <a:buClr>
                <a:schemeClr val="accent1"/>
              </a:buClr>
              <a:buFont typeface="Courier New"/>
              <a:buChar char="o"/>
              <a:defRPr sz="1800">
                <a:latin typeface="Verdana"/>
                <a:cs typeface="Verdana"/>
              </a:defRPr>
            </a:lvl2pPr>
            <a:lvl3pPr marL="1200150" indent="-285750">
              <a:buClr>
                <a:schemeClr val="accent1"/>
              </a:buClr>
              <a:buFont typeface="Wingdings" charset="2"/>
              <a:buChar char="§"/>
              <a:defRPr sz="1600">
                <a:latin typeface="Verdana"/>
                <a:cs typeface="Verdana"/>
              </a:defRPr>
            </a:lvl3pPr>
            <a:lvl4pPr marL="1657350" indent="-285750">
              <a:buClr>
                <a:schemeClr val="accent1"/>
              </a:buClr>
              <a:buFont typeface="Arial"/>
              <a:buChar char="•"/>
              <a:defRPr sz="1400">
                <a:latin typeface="Verdana"/>
                <a:cs typeface="Verdana"/>
              </a:defRPr>
            </a:lvl4pPr>
            <a:lvl5pPr marL="1828800" indent="0">
              <a:buNone/>
              <a:defRPr sz="1400">
                <a:latin typeface="Verdana"/>
                <a:cs typeface="Verdana"/>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sp>
        <p:nvSpPr>
          <p:cNvPr id="12"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84418352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200"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7" name="Text Placeholder 10"/>
          <p:cNvSpPr>
            <a:spLocks noGrp="1"/>
          </p:cNvSpPr>
          <p:nvPr>
            <p:ph type="body" sz="quarter" idx="20" hasCustomPrompt="1"/>
          </p:nvPr>
        </p:nvSpPr>
        <p:spPr>
          <a:xfrm>
            <a:off x="371268" y="1572768"/>
            <a:ext cx="8401464" cy="3685032"/>
          </a:xfrm>
          <a:prstGeom prst="rect">
            <a:avLst/>
          </a:prstGeom>
        </p:spPr>
        <p:txBody>
          <a:bodyPr>
            <a:normAutofit/>
          </a:bodyPr>
          <a:lstStyle>
            <a:lvl1pPr marL="228594" indent="-228594">
              <a:spcBef>
                <a:spcPts val="24"/>
              </a:spcBef>
              <a:buClr>
                <a:schemeClr val="accent1"/>
              </a:buClr>
              <a:buFont typeface="Arial"/>
              <a:buChar char="•"/>
              <a:defRPr sz="2000">
                <a:latin typeface="Verdana"/>
                <a:cs typeface="Verdana"/>
              </a:defRPr>
            </a:lvl1pPr>
            <a:lvl2pPr marL="742932" indent="-285744">
              <a:buClr>
                <a:schemeClr val="accent1"/>
              </a:buClr>
              <a:buFont typeface="Courier New"/>
              <a:buChar char="o"/>
              <a:defRPr sz="1800">
                <a:latin typeface="Verdana"/>
                <a:cs typeface="Verdana"/>
              </a:defRPr>
            </a:lvl2pPr>
            <a:lvl3pPr marL="1200121" indent="-285744">
              <a:buClr>
                <a:schemeClr val="accent1"/>
              </a:buClr>
              <a:buFont typeface="Wingdings" charset="2"/>
              <a:buChar char="§"/>
              <a:defRPr sz="1600">
                <a:latin typeface="Verdana"/>
                <a:cs typeface="Verdana"/>
              </a:defRPr>
            </a:lvl3pPr>
            <a:lvl4pPr marL="1657309" indent="-285744">
              <a:buClr>
                <a:schemeClr val="accent1"/>
              </a:buClr>
              <a:buFont typeface="Arial"/>
              <a:buChar char="•"/>
              <a:defRPr sz="1400">
                <a:latin typeface="Verdana"/>
                <a:cs typeface="Verdana"/>
              </a:defRPr>
            </a:lvl4pPr>
            <a:lvl5pPr marL="1828754" indent="0">
              <a:buNone/>
              <a:defRPr sz="1400">
                <a:latin typeface="Verdana"/>
                <a:cs typeface="Verdana"/>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Title 1"/>
          <p:cNvSpPr>
            <a:spLocks noGrp="1"/>
          </p:cNvSpPr>
          <p:nvPr>
            <p:ph type="title" hasCustomPrompt="1"/>
          </p:nvPr>
        </p:nvSpPr>
        <p:spPr>
          <a:xfrm>
            <a:off x="749511"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a:t>Click to add slide header</a:t>
            </a:r>
          </a:p>
        </p:txBody>
      </p:sp>
    </p:spTree>
    <p:extLst>
      <p:ext uri="{BB962C8B-B14F-4D97-AF65-F5344CB8AC3E}">
        <p14:creationId xmlns:p14="http://schemas.microsoft.com/office/powerpoint/2010/main" val="2341625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1" name="Slide Number Placeholder 3"/>
          <p:cNvSpPr>
            <a:spLocks noGrp="1"/>
          </p:cNvSpPr>
          <p:nvPr>
            <p:ph type="sldNum" sz="quarter" idx="18"/>
          </p:nvPr>
        </p:nvSpPr>
        <p:spPr>
          <a:xfrm>
            <a:off x="8108200"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6"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a:t>Insert partner organization logo</a:t>
            </a:r>
          </a:p>
        </p:txBody>
      </p:sp>
      <p:sp>
        <p:nvSpPr>
          <p:cNvPr id="8" name="Picture Placeholder 11" descr="Image"/>
          <p:cNvSpPr>
            <a:spLocks noGrp="1"/>
          </p:cNvSpPr>
          <p:nvPr>
            <p:ph type="pic" sz="quarter" idx="14" hasCustomPrompt="1"/>
          </p:nvPr>
        </p:nvSpPr>
        <p:spPr>
          <a:xfrm>
            <a:off x="370332" y="1572768"/>
            <a:ext cx="8403336" cy="3685032"/>
          </a:xfrm>
          <a:prstGeom prst="rect">
            <a:avLst/>
          </a:prstGeom>
        </p:spPr>
        <p:txBody>
          <a:bodyPr>
            <a:normAutofit/>
          </a:bodyPr>
          <a:lstStyle>
            <a:lvl1pPr marL="0" indent="0">
              <a:buNone/>
              <a:defRPr sz="2400">
                <a:latin typeface="Verdana"/>
                <a:cs typeface="Verdana"/>
              </a:defRPr>
            </a:lvl1pPr>
          </a:lstStyle>
          <a:p>
            <a:r>
              <a:rPr lang="en-US" dirty="0"/>
              <a:t>Click to add image</a:t>
            </a:r>
          </a:p>
        </p:txBody>
      </p:sp>
      <p:sp>
        <p:nvSpPr>
          <p:cNvPr id="7" name="Title 1"/>
          <p:cNvSpPr>
            <a:spLocks noGrp="1"/>
          </p:cNvSpPr>
          <p:nvPr>
            <p:ph type="title" hasCustomPrompt="1"/>
          </p:nvPr>
        </p:nvSpPr>
        <p:spPr>
          <a:xfrm>
            <a:off x="749511"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a:t>Click to add slide header</a:t>
            </a:r>
          </a:p>
        </p:txBody>
      </p:sp>
    </p:spTree>
    <p:extLst>
      <p:ext uri="{BB962C8B-B14F-4D97-AF65-F5344CB8AC3E}">
        <p14:creationId xmlns:p14="http://schemas.microsoft.com/office/powerpoint/2010/main" val="715482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17" name="Slide Number Placeholder 3"/>
          <p:cNvSpPr>
            <a:spLocks noGrp="1"/>
          </p:cNvSpPr>
          <p:nvPr>
            <p:ph type="sldNum" sz="quarter" idx="18"/>
          </p:nvPr>
        </p:nvSpPr>
        <p:spPr>
          <a:xfrm>
            <a:off x="8108200"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7"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a:t>Insert partner organization logo</a:t>
            </a:r>
          </a:p>
        </p:txBody>
      </p:sp>
      <p:sp>
        <p:nvSpPr>
          <p:cNvPr id="4" name="Chart Placeholder 2" descr="Chart"/>
          <p:cNvSpPr>
            <a:spLocks noGrp="1"/>
          </p:cNvSpPr>
          <p:nvPr>
            <p:ph type="chart" sz="quarter" idx="16" hasCustomPrompt="1"/>
          </p:nvPr>
        </p:nvSpPr>
        <p:spPr>
          <a:xfrm>
            <a:off x="370332" y="1572768"/>
            <a:ext cx="8403336" cy="3685032"/>
          </a:xfrm>
          <a:prstGeom prst="rect">
            <a:avLst/>
          </a:prstGeom>
        </p:spPr>
        <p:txBody>
          <a:bodyPr>
            <a:normAutofit/>
          </a:bodyPr>
          <a:lstStyle>
            <a:lvl1pPr marL="0" indent="0">
              <a:buNone/>
              <a:defRPr sz="2400">
                <a:latin typeface="Verdana"/>
                <a:cs typeface="Verdana"/>
              </a:defRPr>
            </a:lvl1pPr>
          </a:lstStyle>
          <a:p>
            <a:r>
              <a:rPr lang="en-US" dirty="0"/>
              <a:t>Click to add chart</a:t>
            </a:r>
          </a:p>
        </p:txBody>
      </p:sp>
      <p:sp>
        <p:nvSpPr>
          <p:cNvPr id="6" name="Title 1"/>
          <p:cNvSpPr>
            <a:spLocks noGrp="1"/>
          </p:cNvSpPr>
          <p:nvPr>
            <p:ph type="title" hasCustomPrompt="1"/>
          </p:nvPr>
        </p:nvSpPr>
        <p:spPr>
          <a:xfrm>
            <a:off x="749511"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a:t>Click to add slide header</a:t>
            </a:r>
          </a:p>
        </p:txBody>
      </p:sp>
    </p:spTree>
    <p:extLst>
      <p:ext uri="{BB962C8B-B14F-4D97-AF65-F5344CB8AC3E}">
        <p14:creationId xmlns:p14="http://schemas.microsoft.com/office/powerpoint/2010/main" val="911919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26200201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3" name="Slide Number Placeholder 3"/>
          <p:cNvSpPr>
            <a:spLocks noGrp="1"/>
          </p:cNvSpPr>
          <p:nvPr>
            <p:ph type="sldNum" sz="quarter" idx="18"/>
          </p:nvPr>
        </p:nvSpPr>
        <p:spPr>
          <a:xfrm>
            <a:off x="8108201" y="6255794"/>
            <a:ext cx="685111" cy="446432"/>
          </a:xfrm>
          <a:prstGeom prst="rect">
            <a:avLst/>
          </a:prstGeom>
        </p:spPr>
        <p:txBody>
          <a:bodyPr lIns="0" tIns="0" rIns="0" bIns="0" anchor="ctr"/>
          <a:lstStyle>
            <a:lvl1pPr algn="r">
              <a:defRPr sz="1050">
                <a:solidFill>
                  <a:schemeClr val="tx1"/>
                </a:solidFill>
                <a:latin typeface="Verdana"/>
                <a:cs typeface="Verdana"/>
              </a:defRPr>
            </a:lvl1pPr>
          </a:lstStyle>
          <a:p>
            <a:fld id="{7391EDBC-5481-E248-9D04-B6CCC7FAB9E3}" type="slidenum">
              <a:rPr lang="en-US" smtClean="0"/>
              <a:pPr/>
              <a:t>‹#›</a:t>
            </a:fld>
            <a:endParaRPr lang="en-US" dirty="0"/>
          </a:p>
        </p:txBody>
      </p:sp>
      <p:sp>
        <p:nvSpPr>
          <p:cNvPr id="34"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050"/>
            </a:lvl1pPr>
          </a:lstStyle>
          <a:p>
            <a:r>
              <a:rPr lang="en-US" dirty="0"/>
              <a:t>Insert partner organization logo</a:t>
            </a:r>
          </a:p>
        </p:txBody>
      </p:sp>
      <p:sp>
        <p:nvSpPr>
          <p:cNvPr id="8" name="Picture Placeholder 11" descr="Image"/>
          <p:cNvSpPr>
            <a:spLocks noGrp="1"/>
          </p:cNvSpPr>
          <p:nvPr>
            <p:ph type="pic" sz="quarter" idx="14" hasCustomPrompt="1"/>
          </p:nvPr>
        </p:nvSpPr>
        <p:spPr>
          <a:xfrm>
            <a:off x="3838589" y="1576873"/>
            <a:ext cx="4954723" cy="3685032"/>
          </a:xfrm>
          <a:prstGeom prst="rect">
            <a:avLst/>
          </a:prstGeom>
          <a:ln w="12700">
            <a:solidFill>
              <a:schemeClr val="bg1">
                <a:lumMod val="85000"/>
              </a:schemeClr>
            </a:solidFill>
          </a:ln>
        </p:spPr>
        <p:txBody>
          <a:bodyPr>
            <a:normAutofit/>
          </a:bodyPr>
          <a:lstStyle>
            <a:lvl1pPr marL="0" indent="0">
              <a:buNone/>
              <a:defRPr sz="1800">
                <a:latin typeface="Verdana"/>
                <a:cs typeface="Verdana"/>
              </a:defRPr>
            </a:lvl1pPr>
          </a:lstStyle>
          <a:p>
            <a:r>
              <a:rPr lang="en-US" dirty="0"/>
              <a:t>Click to add image</a:t>
            </a:r>
          </a:p>
        </p:txBody>
      </p:sp>
      <p:sp>
        <p:nvSpPr>
          <p:cNvPr id="11" name="Text Placeholder 10"/>
          <p:cNvSpPr>
            <a:spLocks noGrp="1"/>
          </p:cNvSpPr>
          <p:nvPr>
            <p:ph type="body" sz="quarter" idx="20" hasCustomPrompt="1"/>
          </p:nvPr>
        </p:nvSpPr>
        <p:spPr>
          <a:xfrm>
            <a:off x="371271" y="1572768"/>
            <a:ext cx="3097205" cy="3685032"/>
          </a:xfrm>
          <a:prstGeom prst="rect">
            <a:avLst/>
          </a:prstGeom>
        </p:spPr>
        <p:txBody>
          <a:bodyPr>
            <a:normAutofit/>
          </a:bodyPr>
          <a:lstStyle>
            <a:lvl1pPr marL="171446" indent="-171446">
              <a:spcBef>
                <a:spcPts val="18"/>
              </a:spcBef>
              <a:buClr>
                <a:schemeClr val="accent1"/>
              </a:buClr>
              <a:buFont typeface="Arial"/>
              <a:buChar char="•"/>
              <a:defRPr sz="1500">
                <a:latin typeface="Verdana"/>
                <a:cs typeface="Verdana"/>
              </a:defRPr>
            </a:lvl1pPr>
            <a:lvl2pPr marL="557199" indent="-214308">
              <a:buClr>
                <a:schemeClr val="accent1"/>
              </a:buClr>
              <a:buFont typeface="Courier New"/>
              <a:buChar char="o"/>
              <a:defRPr sz="1350">
                <a:latin typeface="Verdana"/>
                <a:cs typeface="Verdana"/>
              </a:defRPr>
            </a:lvl2pPr>
            <a:lvl3pPr marL="900091" indent="-214308">
              <a:buClr>
                <a:schemeClr val="accent1"/>
              </a:buClr>
              <a:buFont typeface="Wingdings" charset="2"/>
              <a:buChar char="§"/>
              <a:defRPr sz="1200">
                <a:latin typeface="Verdana"/>
                <a:cs typeface="Verdana"/>
              </a:defRPr>
            </a:lvl3pPr>
            <a:lvl4pPr marL="1242982" indent="-214308">
              <a:buClr>
                <a:schemeClr val="accent1"/>
              </a:buClr>
              <a:buFont typeface="Arial"/>
              <a:buChar char="•"/>
              <a:defRPr sz="1050">
                <a:latin typeface="Verdana"/>
                <a:cs typeface="Verdana"/>
              </a:defRPr>
            </a:lvl4pPr>
            <a:lvl5pPr marL="1371566" indent="0">
              <a:buNone/>
              <a:defRPr sz="1050">
                <a:latin typeface="Verdana"/>
                <a:cs typeface="Verdana"/>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2" name="Title 1"/>
          <p:cNvSpPr>
            <a:spLocks noGrp="1"/>
          </p:cNvSpPr>
          <p:nvPr>
            <p:ph type="title" hasCustomPrompt="1"/>
          </p:nvPr>
        </p:nvSpPr>
        <p:spPr>
          <a:xfrm>
            <a:off x="749511" y="131762"/>
            <a:ext cx="6019486" cy="797628"/>
          </a:xfrm>
          <a:prstGeom prst="rect">
            <a:avLst/>
          </a:prstGeom>
        </p:spPr>
        <p:txBody>
          <a:bodyPr vert="horz" lIns="91440" tIns="45720" rIns="91440" bIns="45720" anchor="ctr" anchorCtr="0"/>
          <a:lstStyle>
            <a:lvl1pPr algn="l">
              <a:defRPr sz="1800">
                <a:solidFill>
                  <a:schemeClr val="bg1"/>
                </a:solidFill>
                <a:latin typeface="Verdana" charset="0"/>
                <a:ea typeface="Verdana" charset="0"/>
                <a:cs typeface="Verdana" charset="0"/>
              </a:defRPr>
            </a:lvl1pPr>
          </a:lstStyle>
          <a:p>
            <a:r>
              <a:rPr lang="en-US" dirty="0"/>
              <a:t>Click to add slide header</a:t>
            </a:r>
          </a:p>
        </p:txBody>
      </p:sp>
    </p:spTree>
    <p:extLst>
      <p:ext uri="{BB962C8B-B14F-4D97-AF65-F5344CB8AC3E}">
        <p14:creationId xmlns:p14="http://schemas.microsoft.com/office/powerpoint/2010/main" val="2128933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201" y="6255794"/>
            <a:ext cx="685111" cy="446432"/>
          </a:xfrm>
          <a:prstGeom prst="rect">
            <a:avLst/>
          </a:prstGeom>
        </p:spPr>
        <p:txBody>
          <a:bodyPr lIns="0" tIns="0" rIns="0" bIns="0" anchor="ctr"/>
          <a:lstStyle>
            <a:lvl1pPr algn="r">
              <a:defRPr sz="1050">
                <a:solidFill>
                  <a:schemeClr val="tx1"/>
                </a:solidFill>
                <a:latin typeface="Verdana"/>
                <a:cs typeface="Verdana"/>
              </a:defRPr>
            </a:lvl1pPr>
          </a:lstStyle>
          <a:p>
            <a:fld id="{7391EDBC-5481-E248-9D04-B6CCC7FAB9E3}" type="slidenum">
              <a:rPr lang="en-US" smtClean="0"/>
              <a:pPr/>
              <a:t>‹#›</a:t>
            </a:fld>
            <a:endParaRPr lang="en-US" dirty="0"/>
          </a:p>
        </p:txBody>
      </p:sp>
      <p:sp>
        <p:nvSpPr>
          <p:cNvPr id="6"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050"/>
            </a:lvl1pPr>
          </a:lstStyle>
          <a:p>
            <a:r>
              <a:rPr lang="en-US" dirty="0"/>
              <a:t>Insert partner organization logo</a:t>
            </a:r>
          </a:p>
        </p:txBody>
      </p:sp>
      <p:sp>
        <p:nvSpPr>
          <p:cNvPr id="7" name="Text Placeholder 10"/>
          <p:cNvSpPr>
            <a:spLocks noGrp="1"/>
          </p:cNvSpPr>
          <p:nvPr>
            <p:ph type="body" sz="quarter" idx="20" hasCustomPrompt="1"/>
          </p:nvPr>
        </p:nvSpPr>
        <p:spPr>
          <a:xfrm>
            <a:off x="371268" y="1572768"/>
            <a:ext cx="8401464" cy="3685032"/>
          </a:xfrm>
          <a:prstGeom prst="rect">
            <a:avLst/>
          </a:prstGeom>
        </p:spPr>
        <p:txBody>
          <a:bodyPr>
            <a:normAutofit/>
          </a:bodyPr>
          <a:lstStyle>
            <a:lvl1pPr marL="171446" indent="-171446">
              <a:spcBef>
                <a:spcPts val="18"/>
              </a:spcBef>
              <a:buClr>
                <a:schemeClr val="accent1"/>
              </a:buClr>
              <a:buFont typeface="Arial"/>
              <a:buChar char="•"/>
              <a:defRPr sz="1500">
                <a:latin typeface="Verdana"/>
                <a:cs typeface="Verdana"/>
              </a:defRPr>
            </a:lvl1pPr>
            <a:lvl2pPr marL="557199" indent="-214308">
              <a:buClr>
                <a:schemeClr val="accent1"/>
              </a:buClr>
              <a:buFont typeface="Courier New"/>
              <a:buChar char="o"/>
              <a:defRPr sz="1350">
                <a:latin typeface="Verdana"/>
                <a:cs typeface="Verdana"/>
              </a:defRPr>
            </a:lvl2pPr>
            <a:lvl3pPr marL="900091" indent="-214308">
              <a:buClr>
                <a:schemeClr val="accent1"/>
              </a:buClr>
              <a:buFont typeface="Wingdings" charset="2"/>
              <a:buChar char="§"/>
              <a:defRPr sz="1200">
                <a:latin typeface="Verdana"/>
                <a:cs typeface="Verdana"/>
              </a:defRPr>
            </a:lvl3pPr>
            <a:lvl4pPr marL="1242982" indent="-214308">
              <a:buClr>
                <a:schemeClr val="accent1"/>
              </a:buClr>
              <a:buFont typeface="Arial"/>
              <a:buChar char="•"/>
              <a:defRPr sz="1050">
                <a:latin typeface="Verdana"/>
                <a:cs typeface="Verdana"/>
              </a:defRPr>
            </a:lvl4pPr>
            <a:lvl5pPr marL="1371566" indent="0">
              <a:buNone/>
              <a:defRPr sz="1050">
                <a:latin typeface="Verdana"/>
                <a:cs typeface="Verdana"/>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Title 1"/>
          <p:cNvSpPr>
            <a:spLocks noGrp="1"/>
          </p:cNvSpPr>
          <p:nvPr>
            <p:ph type="title" hasCustomPrompt="1"/>
          </p:nvPr>
        </p:nvSpPr>
        <p:spPr>
          <a:xfrm>
            <a:off x="749511" y="131762"/>
            <a:ext cx="6019486" cy="797628"/>
          </a:xfrm>
          <a:prstGeom prst="rect">
            <a:avLst/>
          </a:prstGeom>
        </p:spPr>
        <p:txBody>
          <a:bodyPr vert="horz" lIns="91440" tIns="45720" rIns="91440" bIns="45720" anchor="ctr" anchorCtr="0"/>
          <a:lstStyle>
            <a:lvl1pPr algn="l">
              <a:defRPr sz="1800">
                <a:solidFill>
                  <a:schemeClr val="bg1"/>
                </a:solidFill>
                <a:latin typeface="Verdana" charset="0"/>
                <a:ea typeface="Verdana" charset="0"/>
                <a:cs typeface="Verdana" charset="0"/>
              </a:defRPr>
            </a:lvl1pPr>
          </a:lstStyle>
          <a:p>
            <a:r>
              <a:rPr lang="en-US" dirty="0"/>
              <a:t>Click to add slide header</a:t>
            </a:r>
          </a:p>
        </p:txBody>
      </p:sp>
    </p:spTree>
    <p:extLst>
      <p:ext uri="{BB962C8B-B14F-4D97-AF65-F5344CB8AC3E}">
        <p14:creationId xmlns:p14="http://schemas.microsoft.com/office/powerpoint/2010/main" val="3027496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1" name="Slide Number Placeholder 3"/>
          <p:cNvSpPr>
            <a:spLocks noGrp="1"/>
          </p:cNvSpPr>
          <p:nvPr>
            <p:ph type="sldNum" sz="quarter" idx="18"/>
          </p:nvPr>
        </p:nvSpPr>
        <p:spPr>
          <a:xfrm>
            <a:off x="8108201" y="6255794"/>
            <a:ext cx="685111" cy="446432"/>
          </a:xfrm>
          <a:prstGeom prst="rect">
            <a:avLst/>
          </a:prstGeom>
        </p:spPr>
        <p:txBody>
          <a:bodyPr lIns="0" tIns="0" rIns="0" bIns="0" anchor="ctr"/>
          <a:lstStyle>
            <a:lvl1pPr algn="r">
              <a:defRPr sz="1050">
                <a:solidFill>
                  <a:schemeClr val="tx1"/>
                </a:solidFill>
                <a:latin typeface="Verdana"/>
                <a:cs typeface="Verdana"/>
              </a:defRPr>
            </a:lvl1pPr>
          </a:lstStyle>
          <a:p>
            <a:fld id="{7391EDBC-5481-E248-9D04-B6CCC7FAB9E3}" type="slidenum">
              <a:rPr lang="en-US" smtClean="0"/>
              <a:pPr/>
              <a:t>‹#›</a:t>
            </a:fld>
            <a:endParaRPr lang="en-US" dirty="0"/>
          </a:p>
        </p:txBody>
      </p:sp>
      <p:sp>
        <p:nvSpPr>
          <p:cNvPr id="6"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050"/>
            </a:lvl1pPr>
          </a:lstStyle>
          <a:p>
            <a:r>
              <a:rPr lang="en-US" dirty="0"/>
              <a:t>Insert partner organization logo</a:t>
            </a:r>
          </a:p>
        </p:txBody>
      </p:sp>
      <p:sp>
        <p:nvSpPr>
          <p:cNvPr id="8" name="Picture Placeholder 11" descr="Image"/>
          <p:cNvSpPr>
            <a:spLocks noGrp="1"/>
          </p:cNvSpPr>
          <p:nvPr>
            <p:ph type="pic" sz="quarter" idx="14" hasCustomPrompt="1"/>
          </p:nvPr>
        </p:nvSpPr>
        <p:spPr>
          <a:xfrm>
            <a:off x="370332" y="1572768"/>
            <a:ext cx="8403336" cy="3685032"/>
          </a:xfrm>
          <a:prstGeom prst="rect">
            <a:avLst/>
          </a:prstGeom>
        </p:spPr>
        <p:txBody>
          <a:bodyPr>
            <a:normAutofit/>
          </a:bodyPr>
          <a:lstStyle>
            <a:lvl1pPr marL="0" indent="0">
              <a:buNone/>
              <a:defRPr sz="1800">
                <a:latin typeface="Verdana"/>
                <a:cs typeface="Verdana"/>
              </a:defRPr>
            </a:lvl1pPr>
          </a:lstStyle>
          <a:p>
            <a:r>
              <a:rPr lang="en-US" dirty="0"/>
              <a:t>Click to add image</a:t>
            </a:r>
          </a:p>
        </p:txBody>
      </p:sp>
      <p:sp>
        <p:nvSpPr>
          <p:cNvPr id="7" name="Title 1"/>
          <p:cNvSpPr>
            <a:spLocks noGrp="1"/>
          </p:cNvSpPr>
          <p:nvPr>
            <p:ph type="title" hasCustomPrompt="1"/>
          </p:nvPr>
        </p:nvSpPr>
        <p:spPr>
          <a:xfrm>
            <a:off x="749511" y="131762"/>
            <a:ext cx="6019486" cy="797628"/>
          </a:xfrm>
          <a:prstGeom prst="rect">
            <a:avLst/>
          </a:prstGeom>
        </p:spPr>
        <p:txBody>
          <a:bodyPr vert="horz" lIns="91440" tIns="45720" rIns="91440" bIns="45720" anchor="ctr" anchorCtr="0"/>
          <a:lstStyle>
            <a:lvl1pPr algn="l">
              <a:defRPr sz="1800">
                <a:solidFill>
                  <a:schemeClr val="bg1"/>
                </a:solidFill>
                <a:latin typeface="Verdana" charset="0"/>
                <a:ea typeface="Verdana" charset="0"/>
                <a:cs typeface="Verdana" charset="0"/>
              </a:defRPr>
            </a:lvl1pPr>
          </a:lstStyle>
          <a:p>
            <a:r>
              <a:rPr lang="en-US" dirty="0"/>
              <a:t>Click to add slide header</a:t>
            </a:r>
          </a:p>
        </p:txBody>
      </p:sp>
    </p:spTree>
    <p:extLst>
      <p:ext uri="{BB962C8B-B14F-4D97-AF65-F5344CB8AC3E}">
        <p14:creationId xmlns:p14="http://schemas.microsoft.com/office/powerpoint/2010/main" val="1187251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17" name="Slide Number Placeholder 3"/>
          <p:cNvSpPr>
            <a:spLocks noGrp="1"/>
          </p:cNvSpPr>
          <p:nvPr>
            <p:ph type="sldNum" sz="quarter" idx="18"/>
          </p:nvPr>
        </p:nvSpPr>
        <p:spPr>
          <a:xfrm>
            <a:off x="8108201" y="6255794"/>
            <a:ext cx="685111" cy="446432"/>
          </a:xfrm>
          <a:prstGeom prst="rect">
            <a:avLst/>
          </a:prstGeom>
        </p:spPr>
        <p:txBody>
          <a:bodyPr lIns="0" tIns="0" rIns="0" bIns="0" anchor="ctr"/>
          <a:lstStyle>
            <a:lvl1pPr algn="r">
              <a:defRPr sz="1050">
                <a:solidFill>
                  <a:schemeClr val="tx1"/>
                </a:solidFill>
                <a:latin typeface="Verdana"/>
                <a:cs typeface="Verdana"/>
              </a:defRPr>
            </a:lvl1pPr>
          </a:lstStyle>
          <a:p>
            <a:fld id="{7391EDBC-5481-E248-9D04-B6CCC7FAB9E3}" type="slidenum">
              <a:rPr lang="en-US" smtClean="0"/>
              <a:pPr/>
              <a:t>‹#›</a:t>
            </a:fld>
            <a:endParaRPr lang="en-US" dirty="0"/>
          </a:p>
        </p:txBody>
      </p:sp>
      <p:sp>
        <p:nvSpPr>
          <p:cNvPr id="7"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050"/>
            </a:lvl1pPr>
          </a:lstStyle>
          <a:p>
            <a:r>
              <a:rPr lang="en-US" dirty="0"/>
              <a:t>Insert partner organization logo</a:t>
            </a:r>
          </a:p>
        </p:txBody>
      </p:sp>
      <p:sp>
        <p:nvSpPr>
          <p:cNvPr id="4" name="Chart Placeholder 2" descr="Chart"/>
          <p:cNvSpPr>
            <a:spLocks noGrp="1"/>
          </p:cNvSpPr>
          <p:nvPr>
            <p:ph type="chart" sz="quarter" idx="16" hasCustomPrompt="1"/>
          </p:nvPr>
        </p:nvSpPr>
        <p:spPr>
          <a:xfrm>
            <a:off x="370332" y="1572768"/>
            <a:ext cx="8403336" cy="3685032"/>
          </a:xfrm>
          <a:prstGeom prst="rect">
            <a:avLst/>
          </a:prstGeom>
        </p:spPr>
        <p:txBody>
          <a:bodyPr>
            <a:normAutofit/>
          </a:bodyPr>
          <a:lstStyle>
            <a:lvl1pPr marL="0" indent="0">
              <a:buNone/>
              <a:defRPr sz="1800">
                <a:latin typeface="Verdana"/>
                <a:cs typeface="Verdana"/>
              </a:defRPr>
            </a:lvl1pPr>
          </a:lstStyle>
          <a:p>
            <a:r>
              <a:rPr lang="en-US" dirty="0"/>
              <a:t>Click to add chart</a:t>
            </a:r>
          </a:p>
        </p:txBody>
      </p:sp>
      <p:sp>
        <p:nvSpPr>
          <p:cNvPr id="6" name="Title 1"/>
          <p:cNvSpPr>
            <a:spLocks noGrp="1"/>
          </p:cNvSpPr>
          <p:nvPr>
            <p:ph type="title" hasCustomPrompt="1"/>
          </p:nvPr>
        </p:nvSpPr>
        <p:spPr>
          <a:xfrm>
            <a:off x="749511" y="131762"/>
            <a:ext cx="6019486" cy="797628"/>
          </a:xfrm>
          <a:prstGeom prst="rect">
            <a:avLst/>
          </a:prstGeom>
        </p:spPr>
        <p:txBody>
          <a:bodyPr vert="horz" lIns="91440" tIns="45720" rIns="91440" bIns="45720" anchor="ctr" anchorCtr="0"/>
          <a:lstStyle>
            <a:lvl1pPr algn="l">
              <a:defRPr sz="1800">
                <a:solidFill>
                  <a:schemeClr val="bg1"/>
                </a:solidFill>
                <a:latin typeface="Verdana" charset="0"/>
                <a:ea typeface="Verdana" charset="0"/>
                <a:cs typeface="Verdana" charset="0"/>
              </a:defRPr>
            </a:lvl1pPr>
          </a:lstStyle>
          <a:p>
            <a:r>
              <a:rPr lang="en-US" dirty="0"/>
              <a:t>Click to add slide header</a:t>
            </a:r>
          </a:p>
        </p:txBody>
      </p:sp>
      <p:pic>
        <p:nvPicPr>
          <p:cNvPr id="9" name="Picture 8" descr="CDC logo">
            <a:extLst>
              <a:ext uri="{FF2B5EF4-FFF2-40B4-BE49-F238E27FC236}">
                <a16:creationId xmlns:a16="http://schemas.microsoft.com/office/drawing/2014/main" id="{586F254E-8894-48B9-9E92-5DB2385E85D8}"/>
              </a:ext>
            </a:extLst>
          </p:cNvPr>
          <p:cNvPicPr>
            <a:picLocks noChangeAspect="1"/>
          </p:cNvPicPr>
          <p:nvPr userDrawn="1"/>
        </p:nvPicPr>
        <p:blipFill>
          <a:blip r:embed="rId2"/>
          <a:stretch>
            <a:fillRect/>
          </a:stretch>
        </p:blipFill>
        <p:spPr>
          <a:xfrm>
            <a:off x="7820495" y="6255794"/>
            <a:ext cx="731583" cy="518205"/>
          </a:xfrm>
          <a:prstGeom prst="rect">
            <a:avLst/>
          </a:prstGeom>
        </p:spPr>
      </p:pic>
    </p:spTree>
    <p:extLst>
      <p:ext uri="{BB962C8B-B14F-4D97-AF65-F5344CB8AC3E}">
        <p14:creationId xmlns:p14="http://schemas.microsoft.com/office/powerpoint/2010/main" val="3062505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091784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33"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solidFill>
                  <a:prstClr val="black"/>
                </a:solidFill>
              </a:rPr>
              <a:pPr/>
              <a:t>‹#›</a:t>
            </a:fld>
            <a:endParaRPr lang="en-US" dirty="0">
              <a:solidFill>
                <a:prstClr val="black"/>
              </a:solidFill>
            </a:endParaRPr>
          </a:p>
        </p:txBody>
      </p:sp>
      <p:sp>
        <p:nvSpPr>
          <p:cNvPr id="34"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8" name="Picture Placeholder 11" descr="Image"/>
          <p:cNvSpPr>
            <a:spLocks noGrp="1"/>
          </p:cNvSpPr>
          <p:nvPr>
            <p:ph type="pic" sz="quarter" idx="14" hasCustomPrompt="1"/>
          </p:nvPr>
        </p:nvSpPr>
        <p:spPr>
          <a:xfrm>
            <a:off x="3838586" y="1576873"/>
            <a:ext cx="4954723" cy="3685032"/>
          </a:xfrm>
          <a:prstGeom prst="rect">
            <a:avLst/>
          </a:prstGeom>
          <a:ln w="12700">
            <a:solidFill>
              <a:schemeClr val="bg1">
                <a:lumMod val="85000"/>
              </a:schemeClr>
            </a:solidFill>
          </a:ln>
        </p:spPr>
        <p:txBody>
          <a:bodyPr>
            <a:normAutofit/>
          </a:bodyPr>
          <a:lstStyle>
            <a:lvl1pPr marL="0" indent="0">
              <a:buNone/>
              <a:defRPr sz="2400">
                <a:latin typeface="Verdana"/>
                <a:cs typeface="Verdana"/>
              </a:defRPr>
            </a:lvl1pPr>
          </a:lstStyle>
          <a:p>
            <a:r>
              <a:rPr lang="en-US" dirty="0" smtClean="0"/>
              <a:t>Click to add image</a:t>
            </a:r>
            <a:endParaRPr lang="en-US" dirty="0"/>
          </a:p>
        </p:txBody>
      </p:sp>
      <p:sp>
        <p:nvSpPr>
          <p:cNvPr id="11" name="Text Placeholder 10"/>
          <p:cNvSpPr>
            <a:spLocks noGrp="1"/>
          </p:cNvSpPr>
          <p:nvPr>
            <p:ph type="body" sz="quarter" idx="20" hasCustomPrompt="1"/>
          </p:nvPr>
        </p:nvSpPr>
        <p:spPr>
          <a:xfrm>
            <a:off x="371268" y="1572768"/>
            <a:ext cx="3097205" cy="3685032"/>
          </a:xfrm>
          <a:prstGeom prst="rect">
            <a:avLst/>
          </a:prstGeom>
        </p:spPr>
        <p:txBody>
          <a:bodyPr>
            <a:normAutofit/>
          </a:bodyPr>
          <a:lstStyle>
            <a:lvl1pPr marL="228600" indent="-228600">
              <a:spcBef>
                <a:spcPts val="24"/>
              </a:spcBef>
              <a:buClr>
                <a:schemeClr val="accent1"/>
              </a:buClr>
              <a:buFont typeface="Arial"/>
              <a:buChar char="•"/>
              <a:defRPr sz="2000">
                <a:latin typeface="Verdana"/>
                <a:cs typeface="Verdana"/>
              </a:defRPr>
            </a:lvl1pPr>
            <a:lvl2pPr marL="742950" indent="-285750">
              <a:buClr>
                <a:schemeClr val="accent1"/>
              </a:buClr>
              <a:buFont typeface="Courier New"/>
              <a:buChar char="o"/>
              <a:defRPr sz="1800">
                <a:latin typeface="Verdana"/>
                <a:cs typeface="Verdana"/>
              </a:defRPr>
            </a:lvl2pPr>
            <a:lvl3pPr marL="1200150" indent="-285750">
              <a:buClr>
                <a:schemeClr val="accent1"/>
              </a:buClr>
              <a:buFont typeface="Wingdings" charset="2"/>
              <a:buChar char="§"/>
              <a:defRPr sz="1600">
                <a:latin typeface="Verdana"/>
                <a:cs typeface="Verdana"/>
              </a:defRPr>
            </a:lvl3pPr>
            <a:lvl4pPr marL="1657350" indent="-285750">
              <a:buClr>
                <a:schemeClr val="accent1"/>
              </a:buClr>
              <a:buFont typeface="Arial"/>
              <a:buChar char="•"/>
              <a:defRPr sz="1400">
                <a:latin typeface="Verdana"/>
                <a:cs typeface="Verdana"/>
              </a:defRPr>
            </a:lvl4pPr>
            <a:lvl5pPr marL="1828800" indent="0">
              <a:buNone/>
              <a:defRPr sz="1400">
                <a:latin typeface="Verdana"/>
                <a:cs typeface="Verdana"/>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sp>
        <p:nvSpPr>
          <p:cNvPr id="12"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33572461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6"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7" name="Text Placeholder 10"/>
          <p:cNvSpPr>
            <a:spLocks noGrp="1"/>
          </p:cNvSpPr>
          <p:nvPr>
            <p:ph type="body" sz="quarter" idx="20" hasCustomPrompt="1"/>
          </p:nvPr>
        </p:nvSpPr>
        <p:spPr>
          <a:xfrm>
            <a:off x="371268" y="1572768"/>
            <a:ext cx="8401464" cy="3685032"/>
          </a:xfrm>
          <a:prstGeom prst="rect">
            <a:avLst/>
          </a:prstGeom>
        </p:spPr>
        <p:txBody>
          <a:bodyPr>
            <a:normAutofit/>
          </a:bodyPr>
          <a:lstStyle>
            <a:lvl1pPr marL="228600" indent="-228600">
              <a:spcBef>
                <a:spcPts val="24"/>
              </a:spcBef>
              <a:buClr>
                <a:schemeClr val="accent1"/>
              </a:buClr>
              <a:buFont typeface="Arial"/>
              <a:buChar char="•"/>
              <a:defRPr sz="2000">
                <a:latin typeface="Verdana"/>
                <a:cs typeface="Verdana"/>
              </a:defRPr>
            </a:lvl1pPr>
            <a:lvl2pPr marL="742950" indent="-285750">
              <a:buClr>
                <a:schemeClr val="accent1"/>
              </a:buClr>
              <a:buFont typeface="Courier New"/>
              <a:buChar char="o"/>
              <a:defRPr sz="1800">
                <a:latin typeface="Verdana"/>
                <a:cs typeface="Verdana"/>
              </a:defRPr>
            </a:lvl2pPr>
            <a:lvl3pPr marL="1200150" indent="-285750">
              <a:buClr>
                <a:schemeClr val="accent1"/>
              </a:buClr>
              <a:buFont typeface="Wingdings" charset="2"/>
              <a:buChar char="§"/>
              <a:defRPr sz="1600">
                <a:latin typeface="Verdana"/>
                <a:cs typeface="Verdana"/>
              </a:defRPr>
            </a:lvl3pPr>
            <a:lvl4pPr marL="1657350" indent="-285750">
              <a:buClr>
                <a:schemeClr val="accent1"/>
              </a:buClr>
              <a:buFont typeface="Arial"/>
              <a:buChar char="•"/>
              <a:defRPr sz="1400">
                <a:latin typeface="Verdana"/>
                <a:cs typeface="Verdana"/>
              </a:defRPr>
            </a:lvl4pPr>
            <a:lvl5pPr marL="1828800" indent="0">
              <a:buNone/>
              <a:defRPr sz="1400">
                <a:latin typeface="Verdana"/>
                <a:cs typeface="Verdana"/>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1271099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solidFill>
                  <a:prstClr val="black"/>
                </a:solidFill>
              </a:rPr>
              <a:pPr/>
              <a:t>‹#›</a:t>
            </a:fld>
            <a:endParaRPr lang="en-US" dirty="0">
              <a:solidFill>
                <a:prstClr val="black"/>
              </a:solidFill>
            </a:endParaRPr>
          </a:p>
        </p:txBody>
      </p:sp>
      <p:sp>
        <p:nvSpPr>
          <p:cNvPr id="6"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7" name="Text Placeholder 10"/>
          <p:cNvSpPr>
            <a:spLocks noGrp="1"/>
          </p:cNvSpPr>
          <p:nvPr>
            <p:ph type="body" sz="quarter" idx="20" hasCustomPrompt="1"/>
          </p:nvPr>
        </p:nvSpPr>
        <p:spPr>
          <a:xfrm>
            <a:off x="371268" y="1572768"/>
            <a:ext cx="8401464" cy="3685032"/>
          </a:xfrm>
          <a:prstGeom prst="rect">
            <a:avLst/>
          </a:prstGeom>
        </p:spPr>
        <p:txBody>
          <a:bodyPr>
            <a:normAutofit/>
          </a:bodyPr>
          <a:lstStyle>
            <a:lvl1pPr marL="228600" indent="-228600">
              <a:spcBef>
                <a:spcPts val="24"/>
              </a:spcBef>
              <a:buClr>
                <a:schemeClr val="accent1"/>
              </a:buClr>
              <a:buFont typeface="Arial"/>
              <a:buChar char="•"/>
              <a:defRPr sz="2000">
                <a:latin typeface="Verdana"/>
                <a:cs typeface="Verdana"/>
              </a:defRPr>
            </a:lvl1pPr>
            <a:lvl2pPr marL="742950" indent="-285750">
              <a:buClr>
                <a:schemeClr val="accent1"/>
              </a:buClr>
              <a:buFont typeface="Courier New"/>
              <a:buChar char="o"/>
              <a:defRPr sz="1800">
                <a:latin typeface="Verdana"/>
                <a:cs typeface="Verdana"/>
              </a:defRPr>
            </a:lvl2pPr>
            <a:lvl3pPr marL="1200150" indent="-285750">
              <a:buClr>
                <a:schemeClr val="accent1"/>
              </a:buClr>
              <a:buFont typeface="Wingdings" charset="2"/>
              <a:buChar char="§"/>
              <a:defRPr sz="1600">
                <a:latin typeface="Verdana"/>
                <a:cs typeface="Verdana"/>
              </a:defRPr>
            </a:lvl3pPr>
            <a:lvl4pPr marL="1657350" indent="-285750">
              <a:buClr>
                <a:schemeClr val="accent1"/>
              </a:buClr>
              <a:buFont typeface="Arial"/>
              <a:buChar char="•"/>
              <a:defRPr sz="1400">
                <a:latin typeface="Verdana"/>
                <a:cs typeface="Verdana"/>
              </a:defRPr>
            </a:lvl4pPr>
            <a:lvl5pPr marL="1828800" indent="0">
              <a:buNone/>
              <a:defRPr sz="1400">
                <a:latin typeface="Verdana"/>
                <a:cs typeface="Verdana"/>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709298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mage only">
    <p:spTree>
      <p:nvGrpSpPr>
        <p:cNvPr id="1" name=""/>
        <p:cNvGrpSpPr/>
        <p:nvPr/>
      </p:nvGrpSpPr>
      <p:grpSpPr>
        <a:xfrm>
          <a:off x="0" y="0"/>
          <a:ext cx="0" cy="0"/>
          <a:chOff x="0" y="0"/>
          <a:chExt cx="0" cy="0"/>
        </a:xfrm>
      </p:grpSpPr>
      <p:sp>
        <p:nvSpPr>
          <p:cNvPr id="21"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solidFill>
                  <a:prstClr val="black"/>
                </a:solidFill>
              </a:rPr>
              <a:pPr/>
              <a:t>‹#›</a:t>
            </a:fld>
            <a:endParaRPr lang="en-US" dirty="0">
              <a:solidFill>
                <a:prstClr val="black"/>
              </a:solidFill>
            </a:endParaRPr>
          </a:p>
        </p:txBody>
      </p:sp>
      <p:sp>
        <p:nvSpPr>
          <p:cNvPr id="6"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8" name="Picture Placeholder 11" descr="Image"/>
          <p:cNvSpPr>
            <a:spLocks noGrp="1"/>
          </p:cNvSpPr>
          <p:nvPr>
            <p:ph type="pic" sz="quarter" idx="14" hasCustomPrompt="1"/>
          </p:nvPr>
        </p:nvSpPr>
        <p:spPr>
          <a:xfrm>
            <a:off x="370332" y="1572768"/>
            <a:ext cx="8403336" cy="3685032"/>
          </a:xfrm>
          <a:prstGeom prst="rect">
            <a:avLst/>
          </a:prstGeom>
        </p:spPr>
        <p:txBody>
          <a:bodyPr>
            <a:normAutofit/>
          </a:bodyPr>
          <a:lstStyle>
            <a:lvl1pPr marL="0" indent="0">
              <a:buNone/>
              <a:defRPr sz="2400">
                <a:latin typeface="Verdana"/>
                <a:cs typeface="Verdana"/>
              </a:defRPr>
            </a:lvl1pPr>
          </a:lstStyle>
          <a:p>
            <a:r>
              <a:rPr lang="en-US" dirty="0" smtClean="0"/>
              <a:t>Click to add image</a:t>
            </a:r>
            <a:endParaRPr lang="en-US" dirty="0"/>
          </a:p>
        </p:txBody>
      </p:sp>
      <p:sp>
        <p:nvSpPr>
          <p:cNvPr id="7"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3433566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4"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solidFill>
                  <a:prstClr val="black"/>
                </a:solidFill>
              </a:rPr>
              <a:pPr/>
              <a:t>‹#›</a:t>
            </a:fld>
            <a:endParaRPr lang="en-US" dirty="0">
              <a:solidFill>
                <a:prstClr val="black"/>
              </a:solidFill>
            </a:endParaRPr>
          </a:p>
        </p:txBody>
      </p:sp>
      <p:sp>
        <p:nvSpPr>
          <p:cNvPr id="15" name="Picture Placeholder 2" descr="Partner organization logo"/>
          <p:cNvSpPr>
            <a:spLocks noGrp="1"/>
          </p:cNvSpPr>
          <p:nvPr>
            <p:ph type="pic" sz="quarter" idx="21" hasCustomPrompt="1"/>
          </p:nvPr>
        </p:nvSpPr>
        <p:spPr>
          <a:xfrm>
            <a:off x="4154960" y="6185514"/>
            <a:ext cx="1636152" cy="621792"/>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2" name="Title 1"/>
          <p:cNvSpPr>
            <a:spLocks noGrp="1"/>
          </p:cNvSpPr>
          <p:nvPr>
            <p:ph type="title" hasCustomPrompt="1"/>
          </p:nvPr>
        </p:nvSpPr>
        <p:spPr>
          <a:xfrm>
            <a:off x="1984248" y="2761488"/>
            <a:ext cx="5936268" cy="687364"/>
          </a:xfrm>
          <a:prstGeom prst="rect">
            <a:avLst/>
          </a:prstGeom>
        </p:spPr>
        <p:txBody>
          <a:bodyPr/>
          <a:lstStyle>
            <a:lvl1pPr>
              <a:defRPr sz="3600" baseline="0">
                <a:solidFill>
                  <a:schemeClr val="bg1"/>
                </a:solidFill>
                <a:latin typeface="Verdana" charset="0"/>
                <a:ea typeface="Verdana" charset="0"/>
                <a:cs typeface="Verdana" charset="0"/>
              </a:defRPr>
            </a:lvl1pPr>
          </a:lstStyle>
          <a:p>
            <a:r>
              <a:rPr lang="en-US" dirty="0" smtClean="0"/>
              <a:t>Click to add section title</a:t>
            </a:r>
            <a:endParaRPr lang="en-US" dirty="0"/>
          </a:p>
        </p:txBody>
      </p:sp>
    </p:spTree>
    <p:extLst>
      <p:ext uri="{BB962C8B-B14F-4D97-AF65-F5344CB8AC3E}">
        <p14:creationId xmlns:p14="http://schemas.microsoft.com/office/powerpoint/2010/main" val="15160624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1"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6"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8" name="Picture Placeholder 11" descr="Image"/>
          <p:cNvSpPr>
            <a:spLocks noGrp="1"/>
          </p:cNvSpPr>
          <p:nvPr>
            <p:ph type="pic" sz="quarter" idx="14" hasCustomPrompt="1"/>
          </p:nvPr>
        </p:nvSpPr>
        <p:spPr>
          <a:xfrm>
            <a:off x="370332" y="1572768"/>
            <a:ext cx="8403336" cy="3685032"/>
          </a:xfrm>
          <a:prstGeom prst="rect">
            <a:avLst/>
          </a:prstGeom>
        </p:spPr>
        <p:txBody>
          <a:bodyPr>
            <a:normAutofit/>
          </a:bodyPr>
          <a:lstStyle>
            <a:lvl1pPr marL="0" indent="0">
              <a:buNone/>
              <a:defRPr sz="2400">
                <a:latin typeface="Verdana"/>
                <a:cs typeface="Verdana"/>
              </a:defRPr>
            </a:lvl1pPr>
          </a:lstStyle>
          <a:p>
            <a:r>
              <a:rPr lang="en-US" dirty="0" smtClean="0"/>
              <a:t>Click to add image</a:t>
            </a:r>
            <a:endParaRPr lang="en-US" dirty="0"/>
          </a:p>
        </p:txBody>
      </p:sp>
      <p:sp>
        <p:nvSpPr>
          <p:cNvPr id="7"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376719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17"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pPr/>
              <a:t>‹#›</a:t>
            </a:fld>
            <a:endParaRPr lang="en-US" dirty="0"/>
          </a:p>
        </p:txBody>
      </p:sp>
      <p:sp>
        <p:nvSpPr>
          <p:cNvPr id="7"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4" name="Chart Placeholder 2" descr="Chart"/>
          <p:cNvSpPr>
            <a:spLocks noGrp="1"/>
          </p:cNvSpPr>
          <p:nvPr>
            <p:ph type="chart" sz="quarter" idx="16" hasCustomPrompt="1"/>
          </p:nvPr>
        </p:nvSpPr>
        <p:spPr>
          <a:xfrm>
            <a:off x="370332" y="1572768"/>
            <a:ext cx="8403336" cy="3685032"/>
          </a:xfrm>
          <a:prstGeom prst="rect">
            <a:avLst/>
          </a:prstGeom>
        </p:spPr>
        <p:txBody>
          <a:bodyPr>
            <a:normAutofit/>
          </a:bodyPr>
          <a:lstStyle>
            <a:lvl1pPr marL="0" indent="0">
              <a:buNone/>
              <a:defRPr sz="2400">
                <a:latin typeface="Verdana"/>
                <a:cs typeface="Verdana"/>
              </a:defRPr>
            </a:lvl1pPr>
          </a:lstStyle>
          <a:p>
            <a:r>
              <a:rPr lang="en-US" dirty="0" smtClean="0"/>
              <a:t>Click to add chart</a:t>
            </a:r>
            <a:endParaRPr lang="en-US" dirty="0"/>
          </a:p>
        </p:txBody>
      </p:sp>
      <p:sp>
        <p:nvSpPr>
          <p:cNvPr id="6"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415701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sp>
        <p:nvSpPr>
          <p:cNvPr id="33"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solidFill>
                  <a:prstClr val="black"/>
                </a:solidFill>
              </a:rPr>
              <a:pPr/>
              <a:t>‹#›</a:t>
            </a:fld>
            <a:endParaRPr lang="en-US" dirty="0">
              <a:solidFill>
                <a:prstClr val="black"/>
              </a:solidFill>
            </a:endParaRPr>
          </a:p>
        </p:txBody>
      </p:sp>
      <p:sp>
        <p:nvSpPr>
          <p:cNvPr id="34"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8" name="Picture Placeholder 11" descr="Image"/>
          <p:cNvSpPr>
            <a:spLocks noGrp="1"/>
          </p:cNvSpPr>
          <p:nvPr>
            <p:ph type="pic" sz="quarter" idx="14" hasCustomPrompt="1"/>
          </p:nvPr>
        </p:nvSpPr>
        <p:spPr>
          <a:xfrm>
            <a:off x="3838586" y="1576873"/>
            <a:ext cx="4954723" cy="3685032"/>
          </a:xfrm>
          <a:prstGeom prst="rect">
            <a:avLst/>
          </a:prstGeom>
          <a:ln w="12700">
            <a:solidFill>
              <a:schemeClr val="bg1">
                <a:lumMod val="85000"/>
              </a:schemeClr>
            </a:solidFill>
          </a:ln>
        </p:spPr>
        <p:txBody>
          <a:bodyPr>
            <a:normAutofit/>
          </a:bodyPr>
          <a:lstStyle>
            <a:lvl1pPr marL="0" indent="0">
              <a:buNone/>
              <a:defRPr sz="2400">
                <a:latin typeface="Verdana"/>
                <a:cs typeface="Verdana"/>
              </a:defRPr>
            </a:lvl1pPr>
          </a:lstStyle>
          <a:p>
            <a:r>
              <a:rPr lang="en-US" dirty="0" smtClean="0"/>
              <a:t>Click to add image</a:t>
            </a:r>
            <a:endParaRPr lang="en-US" dirty="0"/>
          </a:p>
        </p:txBody>
      </p:sp>
      <p:sp>
        <p:nvSpPr>
          <p:cNvPr id="11" name="Text Placeholder 10"/>
          <p:cNvSpPr>
            <a:spLocks noGrp="1"/>
          </p:cNvSpPr>
          <p:nvPr>
            <p:ph type="body" sz="quarter" idx="20" hasCustomPrompt="1"/>
          </p:nvPr>
        </p:nvSpPr>
        <p:spPr>
          <a:xfrm>
            <a:off x="371268" y="1572768"/>
            <a:ext cx="3097205" cy="3685032"/>
          </a:xfrm>
          <a:prstGeom prst="rect">
            <a:avLst/>
          </a:prstGeom>
        </p:spPr>
        <p:txBody>
          <a:bodyPr>
            <a:normAutofit/>
          </a:bodyPr>
          <a:lstStyle>
            <a:lvl1pPr marL="228600" indent="-228600">
              <a:spcBef>
                <a:spcPts val="24"/>
              </a:spcBef>
              <a:buClr>
                <a:schemeClr val="accent1"/>
              </a:buClr>
              <a:buFont typeface="Arial"/>
              <a:buChar char="•"/>
              <a:defRPr sz="2000">
                <a:latin typeface="Verdana"/>
                <a:cs typeface="Verdana"/>
              </a:defRPr>
            </a:lvl1pPr>
            <a:lvl2pPr marL="742950" indent="-285750">
              <a:buClr>
                <a:schemeClr val="accent1"/>
              </a:buClr>
              <a:buFont typeface="Courier New"/>
              <a:buChar char="o"/>
              <a:defRPr sz="1800">
                <a:latin typeface="Verdana"/>
                <a:cs typeface="Verdana"/>
              </a:defRPr>
            </a:lvl2pPr>
            <a:lvl3pPr marL="1200150" indent="-285750">
              <a:buClr>
                <a:schemeClr val="accent1"/>
              </a:buClr>
              <a:buFont typeface="Wingdings" charset="2"/>
              <a:buChar char="§"/>
              <a:defRPr sz="1600">
                <a:latin typeface="Verdana"/>
                <a:cs typeface="Verdana"/>
              </a:defRPr>
            </a:lvl3pPr>
            <a:lvl4pPr marL="1657350" indent="-285750">
              <a:buClr>
                <a:schemeClr val="accent1"/>
              </a:buClr>
              <a:buFont typeface="Arial"/>
              <a:buChar char="•"/>
              <a:defRPr sz="1400">
                <a:latin typeface="Verdana"/>
                <a:cs typeface="Verdana"/>
              </a:defRPr>
            </a:lvl4pPr>
            <a:lvl5pPr marL="1828800" indent="0">
              <a:buNone/>
              <a:defRPr sz="1400">
                <a:latin typeface="Verdana"/>
                <a:cs typeface="Verdana"/>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sp>
        <p:nvSpPr>
          <p:cNvPr id="12"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8441835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solidFill>
                  <a:prstClr val="black"/>
                </a:solidFill>
              </a:rPr>
              <a:pPr/>
              <a:t>‹#›</a:t>
            </a:fld>
            <a:endParaRPr lang="en-US" dirty="0">
              <a:solidFill>
                <a:prstClr val="black"/>
              </a:solidFill>
            </a:endParaRPr>
          </a:p>
        </p:txBody>
      </p:sp>
      <p:sp>
        <p:nvSpPr>
          <p:cNvPr id="6"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7" name="Text Placeholder 10"/>
          <p:cNvSpPr>
            <a:spLocks noGrp="1"/>
          </p:cNvSpPr>
          <p:nvPr>
            <p:ph type="body" sz="quarter" idx="20" hasCustomPrompt="1"/>
          </p:nvPr>
        </p:nvSpPr>
        <p:spPr>
          <a:xfrm>
            <a:off x="371268" y="1572768"/>
            <a:ext cx="8401464" cy="3685032"/>
          </a:xfrm>
          <a:prstGeom prst="rect">
            <a:avLst/>
          </a:prstGeom>
        </p:spPr>
        <p:txBody>
          <a:bodyPr>
            <a:normAutofit/>
          </a:bodyPr>
          <a:lstStyle>
            <a:lvl1pPr marL="228600" indent="-228600">
              <a:spcBef>
                <a:spcPts val="24"/>
              </a:spcBef>
              <a:buClr>
                <a:schemeClr val="accent1"/>
              </a:buClr>
              <a:buFont typeface="Arial"/>
              <a:buChar char="•"/>
              <a:defRPr sz="2000">
                <a:latin typeface="Verdana"/>
                <a:cs typeface="Verdana"/>
              </a:defRPr>
            </a:lvl1pPr>
            <a:lvl2pPr marL="742950" indent="-285750">
              <a:buClr>
                <a:schemeClr val="accent1"/>
              </a:buClr>
              <a:buFont typeface="Courier New"/>
              <a:buChar char="o"/>
              <a:defRPr sz="1800">
                <a:latin typeface="Verdana"/>
                <a:cs typeface="Verdana"/>
              </a:defRPr>
            </a:lvl2pPr>
            <a:lvl3pPr marL="1200150" indent="-285750">
              <a:buClr>
                <a:schemeClr val="accent1"/>
              </a:buClr>
              <a:buFont typeface="Wingdings" charset="2"/>
              <a:buChar char="§"/>
              <a:defRPr sz="1600">
                <a:latin typeface="Verdana"/>
                <a:cs typeface="Verdana"/>
              </a:defRPr>
            </a:lvl3pPr>
            <a:lvl4pPr marL="1657350" indent="-285750">
              <a:buClr>
                <a:schemeClr val="accent1"/>
              </a:buClr>
              <a:buFont typeface="Arial"/>
              <a:buChar char="•"/>
              <a:defRPr sz="1400">
                <a:latin typeface="Verdana"/>
                <a:cs typeface="Verdana"/>
              </a:defRPr>
            </a:lvl4pPr>
            <a:lvl5pPr marL="1828800" indent="0">
              <a:buNone/>
              <a:defRPr sz="1400">
                <a:latin typeface="Verdana"/>
                <a:cs typeface="Verdana"/>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p:txBody>
      </p:sp>
      <p:sp>
        <p:nvSpPr>
          <p:cNvPr id="9"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127109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only">
    <p:spTree>
      <p:nvGrpSpPr>
        <p:cNvPr id="1" name=""/>
        <p:cNvGrpSpPr/>
        <p:nvPr/>
      </p:nvGrpSpPr>
      <p:grpSpPr>
        <a:xfrm>
          <a:off x="0" y="0"/>
          <a:ext cx="0" cy="0"/>
          <a:chOff x="0" y="0"/>
          <a:chExt cx="0" cy="0"/>
        </a:xfrm>
      </p:grpSpPr>
      <p:sp>
        <p:nvSpPr>
          <p:cNvPr id="21" name="Slide Number Placeholder 3"/>
          <p:cNvSpPr>
            <a:spLocks noGrp="1"/>
          </p:cNvSpPr>
          <p:nvPr>
            <p:ph type="sldNum" sz="quarter" idx="18"/>
          </p:nvPr>
        </p:nvSpPr>
        <p:spPr>
          <a:xfrm>
            <a:off x="8108198" y="6255794"/>
            <a:ext cx="685111" cy="446432"/>
          </a:xfrm>
          <a:prstGeom prst="rect">
            <a:avLst/>
          </a:prstGeom>
        </p:spPr>
        <p:txBody>
          <a:bodyPr lIns="0" tIns="0" rIns="0" bIns="0" anchor="ctr"/>
          <a:lstStyle>
            <a:lvl1pPr algn="r">
              <a:defRPr sz="1400">
                <a:solidFill>
                  <a:schemeClr val="tx1"/>
                </a:solidFill>
                <a:latin typeface="Verdana"/>
                <a:cs typeface="Verdana"/>
              </a:defRPr>
            </a:lvl1pPr>
          </a:lstStyle>
          <a:p>
            <a:fld id="{7391EDBC-5481-E248-9D04-B6CCC7FAB9E3}" type="slidenum">
              <a:rPr lang="en-US" smtClean="0">
                <a:solidFill>
                  <a:prstClr val="black"/>
                </a:solidFill>
              </a:rPr>
              <a:pPr/>
              <a:t>‹#›</a:t>
            </a:fld>
            <a:endParaRPr lang="en-US" dirty="0">
              <a:solidFill>
                <a:prstClr val="black"/>
              </a:solidFill>
            </a:endParaRPr>
          </a:p>
        </p:txBody>
      </p:sp>
      <p:sp>
        <p:nvSpPr>
          <p:cNvPr id="6" name="Picture Placeholder 2" descr="Partner organization logo"/>
          <p:cNvSpPr>
            <a:spLocks noGrp="1"/>
          </p:cNvSpPr>
          <p:nvPr>
            <p:ph type="pic" sz="quarter" idx="21" hasCustomPrompt="1"/>
          </p:nvPr>
        </p:nvSpPr>
        <p:spPr>
          <a:xfrm>
            <a:off x="4154960" y="6180132"/>
            <a:ext cx="1636152" cy="617908"/>
          </a:xfrm>
          <a:prstGeom prst="rect">
            <a:avLst/>
          </a:prstGeom>
        </p:spPr>
        <p:txBody>
          <a:bodyPr vert="horz" anchor="ctr"/>
          <a:lstStyle>
            <a:lvl1pPr marL="0" indent="0" algn="ctr">
              <a:buNone/>
              <a:defRPr sz="1400"/>
            </a:lvl1pPr>
          </a:lstStyle>
          <a:p>
            <a:r>
              <a:rPr lang="en-US" dirty="0" smtClean="0"/>
              <a:t>Insert partner organization logo</a:t>
            </a:r>
            <a:endParaRPr lang="en-US" dirty="0"/>
          </a:p>
        </p:txBody>
      </p:sp>
      <p:sp>
        <p:nvSpPr>
          <p:cNvPr id="8" name="Picture Placeholder 11" descr="Image"/>
          <p:cNvSpPr>
            <a:spLocks noGrp="1"/>
          </p:cNvSpPr>
          <p:nvPr>
            <p:ph type="pic" sz="quarter" idx="14" hasCustomPrompt="1"/>
          </p:nvPr>
        </p:nvSpPr>
        <p:spPr>
          <a:xfrm>
            <a:off x="370332" y="1572768"/>
            <a:ext cx="8403336" cy="3685032"/>
          </a:xfrm>
          <a:prstGeom prst="rect">
            <a:avLst/>
          </a:prstGeom>
        </p:spPr>
        <p:txBody>
          <a:bodyPr>
            <a:normAutofit/>
          </a:bodyPr>
          <a:lstStyle>
            <a:lvl1pPr marL="0" indent="0">
              <a:buNone/>
              <a:defRPr sz="2400">
                <a:latin typeface="Verdana"/>
                <a:cs typeface="Verdana"/>
              </a:defRPr>
            </a:lvl1pPr>
          </a:lstStyle>
          <a:p>
            <a:r>
              <a:rPr lang="en-US" dirty="0" smtClean="0"/>
              <a:t>Click to add image</a:t>
            </a:r>
            <a:endParaRPr lang="en-US" dirty="0"/>
          </a:p>
        </p:txBody>
      </p:sp>
      <p:sp>
        <p:nvSpPr>
          <p:cNvPr id="7" name="Title 1"/>
          <p:cNvSpPr>
            <a:spLocks noGrp="1"/>
          </p:cNvSpPr>
          <p:nvPr>
            <p:ph type="title" hasCustomPrompt="1"/>
          </p:nvPr>
        </p:nvSpPr>
        <p:spPr>
          <a:xfrm>
            <a:off x="749510" y="131762"/>
            <a:ext cx="6019486" cy="797628"/>
          </a:xfrm>
          <a:prstGeom prst="rect">
            <a:avLst/>
          </a:prstGeom>
        </p:spPr>
        <p:txBody>
          <a:bodyPr vert="horz" lIns="91440" tIns="45720" rIns="91440" bIns="45720" anchor="ctr" anchorCtr="0"/>
          <a:lstStyle>
            <a:lvl1pPr algn="l">
              <a:defRPr sz="2400">
                <a:solidFill>
                  <a:schemeClr val="bg1"/>
                </a:solidFill>
                <a:latin typeface="Verdana" charset="0"/>
                <a:ea typeface="Verdana" charset="0"/>
                <a:cs typeface="Verdana" charset="0"/>
              </a:defRPr>
            </a:lvl1pPr>
          </a:lstStyle>
          <a:p>
            <a:r>
              <a:rPr lang="en-US" dirty="0" smtClean="0"/>
              <a:t>Click to add slide header</a:t>
            </a:r>
            <a:endParaRPr lang="en-US" dirty="0"/>
          </a:p>
        </p:txBody>
      </p:sp>
    </p:spTree>
    <p:extLst>
      <p:ext uri="{BB962C8B-B14F-4D97-AF65-F5344CB8AC3E}">
        <p14:creationId xmlns:p14="http://schemas.microsoft.com/office/powerpoint/2010/main" val="3767197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theme" Target="../theme/theme11.xml"/><Relationship Id="rId4"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0.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1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28.xml"/><Relationship Id="rId4" Type="http://schemas.openxmlformats.org/officeDocument/2006/relationships/image" Target="../media/image12.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1.xml"/><Relationship Id="rId7" Type="http://schemas.openxmlformats.org/officeDocument/2006/relationships/image" Target="../media/image7.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14.xml"/><Relationship Id="rId11" Type="http://schemas.openxmlformats.org/officeDocument/2006/relationships/image" Target="../media/image14.png"/><Relationship Id="rId5" Type="http://schemas.openxmlformats.org/officeDocument/2006/relationships/slideLayout" Target="../slideLayouts/slideLayout33.xml"/><Relationship Id="rId10" Type="http://schemas.openxmlformats.org/officeDocument/2006/relationships/image" Target="../media/image6.png"/><Relationship Id="rId4" Type="http://schemas.openxmlformats.org/officeDocument/2006/relationships/slideLayout" Target="../slideLayouts/slideLayout32.xml"/><Relationship Id="rId9"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6.xml"/><Relationship Id="rId7" Type="http://schemas.openxmlformats.org/officeDocument/2006/relationships/image" Target="../media/image7.jp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15.xml"/><Relationship Id="rId5" Type="http://schemas.openxmlformats.org/officeDocument/2006/relationships/slideLayout" Target="../slideLayouts/slideLayout38.xml"/><Relationship Id="rId10" Type="http://schemas.openxmlformats.org/officeDocument/2006/relationships/image" Target="../media/image6.png"/><Relationship Id="rId4" Type="http://schemas.openxmlformats.org/officeDocument/2006/relationships/slideLayout" Target="../slideLayouts/slideLayout37.xml"/><Relationship Id="rId9" Type="http://schemas.openxmlformats.org/officeDocument/2006/relationships/image" Target="../media/image5.pn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1.xml"/><Relationship Id="rId7" Type="http://schemas.openxmlformats.org/officeDocument/2006/relationships/image" Target="../media/image4.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7.jpg"/><Relationship Id="rId5" Type="http://schemas.openxmlformats.org/officeDocument/2006/relationships/theme" Target="../theme/theme16.xml"/><Relationship Id="rId4" Type="http://schemas.openxmlformats.org/officeDocument/2006/relationships/slideLayout" Target="../slideLayouts/slideLayout42.xm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theme" Target="../theme/theme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3969364" y="6201717"/>
            <a:ext cx="0" cy="478228"/>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83" y="6225253"/>
            <a:ext cx="3206382" cy="467691"/>
          </a:xfrm>
          <a:prstGeom prst="rect">
            <a:avLst/>
          </a:prstGeom>
        </p:spPr>
      </p:pic>
      <p:cxnSp>
        <p:nvCxnSpPr>
          <p:cNvPr id="34" name="Straight Connector 33"/>
          <p:cNvCxnSpPr/>
          <p:nvPr/>
        </p:nvCxnSpPr>
        <p:spPr>
          <a:xfrm>
            <a:off x="7447051" y="309031"/>
            <a:ext cx="0" cy="478228"/>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381951"/>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3969364" y="6201717"/>
            <a:ext cx="0" cy="478228"/>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83" y="6225253"/>
            <a:ext cx="3206382" cy="467691"/>
          </a:xfrm>
          <a:prstGeom prst="rect">
            <a:avLst/>
          </a:prstGeom>
        </p:spPr>
      </p:pic>
      <p:cxnSp>
        <p:nvCxnSpPr>
          <p:cNvPr id="5" name="Straight Connector 4"/>
          <p:cNvCxnSpPr/>
          <p:nvPr userDrawn="1"/>
        </p:nvCxnSpPr>
        <p:spPr>
          <a:xfrm>
            <a:off x="7447051" y="400747"/>
            <a:ext cx="0" cy="47822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30813" y="309031"/>
            <a:ext cx="1332025" cy="661659"/>
          </a:xfrm>
          <a:prstGeom prst="rect">
            <a:avLst/>
          </a:prstGeom>
        </p:spPr>
      </p:pic>
    </p:spTree>
    <p:extLst>
      <p:ext uri="{BB962C8B-B14F-4D97-AF65-F5344CB8AC3E}">
        <p14:creationId xmlns:p14="http://schemas.microsoft.com/office/powerpoint/2010/main" val="4182008750"/>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p:cNvCxnSpPr/>
          <p:nvPr/>
        </p:nvCxnSpPr>
        <p:spPr>
          <a:xfrm>
            <a:off x="7447051" y="309031"/>
            <a:ext cx="0" cy="47822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0813" y="217315"/>
            <a:ext cx="1332025" cy="661659"/>
          </a:xfrm>
          <a:prstGeom prst="rect">
            <a:avLst/>
          </a:prstGeom>
        </p:spPr>
      </p:pic>
    </p:spTree>
    <p:extLst>
      <p:ext uri="{BB962C8B-B14F-4D97-AF65-F5344CB8AC3E}">
        <p14:creationId xmlns:p14="http://schemas.microsoft.com/office/powerpoint/2010/main" val="139401212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HS_PPT_bkgrd2.pd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p:cNvSpPr>
            <a:spLocks noGrp="1" noChangeArrowheads="1"/>
          </p:cNvSpPr>
          <p:nvPr>
            <p:ph type="sldNum" sz="quarter" idx="4"/>
          </p:nvPr>
        </p:nvSpPr>
        <p:spPr bwMode="auto">
          <a:xfrm>
            <a:off x="6172200" y="6324600"/>
            <a:ext cx="28384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800">
                <a:solidFill>
                  <a:srgbClr val="FFFFFF"/>
                </a:solidFill>
                <a:latin typeface="Arial" panose="020B0604020202020204" pitchFamily="34" charset="0"/>
              </a:defRPr>
            </a:lvl1pPr>
          </a:lstStyle>
          <a:p>
            <a:fld id="{C0DA158A-19F3-43C5-A06A-8401404F9B8E}" type="slidenum">
              <a:rPr lang="en-US" altLang="en-US"/>
              <a:pPr/>
              <a:t>‹#›</a:t>
            </a:fld>
            <a:endParaRPr lang="en-US" altLang="en-US"/>
          </a:p>
        </p:txBody>
      </p:sp>
      <p:sp>
        <p:nvSpPr>
          <p:cNvPr id="1028" name="Rectangle 13"/>
          <p:cNvSpPr>
            <a:spLocks noGrp="1" noRot="1" noChangeArrowheads="1"/>
          </p:cNvSpPr>
          <p:nvPr>
            <p:ph type="title"/>
          </p:nvPr>
        </p:nvSpPr>
        <p:spPr bwMode="auto">
          <a:xfrm>
            <a:off x="7620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15"/>
          <p:cNvSpPr>
            <a:spLocks noGrp="1" noChangeArrowheads="1"/>
          </p:cNvSpPr>
          <p:nvPr>
            <p:ph type="body" idx="1"/>
          </p:nvPr>
        </p:nvSpPr>
        <p:spPr bwMode="auto">
          <a:xfrm>
            <a:off x="457200" y="1828800"/>
            <a:ext cx="83058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1975955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Arial"/>
          <a:ea typeface="MS PGothic" pitchFamily="34" charset="-128"/>
          <a:cs typeface="ＭＳ Ｐゴシック" charset="0"/>
        </a:defRPr>
      </a:lvl1pPr>
      <a:lvl2pPr algn="l"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chemeClr val="bg1"/>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rgbClr val="604A7B"/>
        </a:buClr>
        <a:buSzPct val="70000"/>
        <a:buFont typeface="Arial" panose="020B0604020202020204" pitchFamily="34" charset="0"/>
        <a:buChar char="•"/>
        <a:defRPr sz="2200">
          <a:solidFill>
            <a:srgbClr val="595959"/>
          </a:solidFill>
          <a:latin typeface="Arial"/>
          <a:ea typeface="MS PGothic" pitchFamily="34" charset="-128"/>
          <a:cs typeface="ＭＳ Ｐゴシック" charset="0"/>
        </a:defRPr>
      </a:lvl1pPr>
      <a:lvl2pPr marL="742950" indent="-285750" algn="l" rtl="0" eaLnBrk="0" fontAlgn="base" hangingPunct="0">
        <a:spcBef>
          <a:spcPct val="20000"/>
        </a:spcBef>
        <a:spcAft>
          <a:spcPct val="0"/>
        </a:spcAft>
        <a:buClr>
          <a:srgbClr val="604A7B"/>
        </a:buClr>
        <a:buSzPct val="70000"/>
        <a:buFont typeface="Arial" panose="020B0604020202020204" pitchFamily="34" charset="0"/>
        <a:buChar char="•"/>
        <a:defRPr>
          <a:solidFill>
            <a:srgbClr val="595959"/>
          </a:solidFill>
          <a:latin typeface="Arial"/>
          <a:ea typeface="MS PGothic" pitchFamily="34" charset="-128"/>
        </a:defRPr>
      </a:lvl2pPr>
      <a:lvl3pPr marL="1143000" indent="-228600" algn="l" rtl="0" eaLnBrk="0" fontAlgn="base" hangingPunct="0">
        <a:spcBef>
          <a:spcPct val="20000"/>
        </a:spcBef>
        <a:spcAft>
          <a:spcPct val="0"/>
        </a:spcAft>
        <a:buClr>
          <a:srgbClr val="604A7B"/>
        </a:buClr>
        <a:buSzPct val="70000"/>
        <a:buFont typeface="Arial" panose="020B0604020202020204" pitchFamily="34" charset="0"/>
        <a:buChar char="•"/>
        <a:defRPr sz="1600">
          <a:solidFill>
            <a:srgbClr val="595959"/>
          </a:solidFill>
          <a:latin typeface="Arial"/>
          <a:ea typeface="MS PGothic" pitchFamily="34" charset="-128"/>
        </a:defRPr>
      </a:lvl3pPr>
      <a:lvl4pPr marL="1600200" indent="-228600" algn="l" rtl="0" eaLnBrk="0" fontAlgn="base" hangingPunct="0">
        <a:spcBef>
          <a:spcPct val="20000"/>
        </a:spcBef>
        <a:spcAft>
          <a:spcPct val="0"/>
        </a:spcAft>
        <a:buClr>
          <a:srgbClr val="604A7B"/>
        </a:buClr>
        <a:buSzPct val="70000"/>
        <a:buFont typeface="Arial" panose="020B0604020202020204" pitchFamily="34" charset="0"/>
        <a:buChar char="•"/>
        <a:defRPr sz="1400">
          <a:solidFill>
            <a:srgbClr val="595959"/>
          </a:solidFill>
          <a:latin typeface="Arial"/>
          <a:ea typeface="MS PGothic" pitchFamily="34" charset="-128"/>
        </a:defRPr>
      </a:lvl4pPr>
      <a:lvl5pPr marL="2057400" indent="-228600" algn="l" rtl="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a:ea typeface="MS PGothic"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3969364" y="6201717"/>
            <a:ext cx="0" cy="478228"/>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083" y="6225257"/>
            <a:ext cx="3206382" cy="467691"/>
          </a:xfrm>
          <a:prstGeom prst="rect">
            <a:avLst/>
          </a:prstGeom>
        </p:spPr>
      </p:pic>
      <p:cxnSp>
        <p:nvCxnSpPr>
          <p:cNvPr id="34" name="Straight Connector 33"/>
          <p:cNvCxnSpPr/>
          <p:nvPr/>
        </p:nvCxnSpPr>
        <p:spPr>
          <a:xfrm>
            <a:off x="7447051" y="309031"/>
            <a:ext cx="0" cy="478228"/>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700547"/>
      </p:ext>
    </p:extLst>
  </p:cSld>
  <p:clrMap bg1="lt1" tx1="dk1" bg2="lt2" tx2="dk2" accent1="accent1" accent2="accent2" accent3="accent3" accent4="accent4" accent5="accent5" accent6="accent6" hlink="hlink" folHlink="folHlink"/>
  <p:sldLayoutIdLst>
    <p:sldLayoutId id="2147483713" r:id="rId1"/>
  </p:sldLayoutIdLst>
  <p:hf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267972" y="6077340"/>
            <a:ext cx="8525338" cy="0"/>
          </a:xfrm>
          <a:prstGeom prst="line">
            <a:avLst/>
          </a:prstGeom>
          <a:ln w="19050" cmpd="sng">
            <a:solidFill>
              <a:srgbClr val="295381"/>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267972" y="6158832"/>
            <a:ext cx="3332362" cy="644457"/>
            <a:chOff x="96783" y="5870950"/>
            <a:chExt cx="5295820" cy="1024179"/>
          </a:xfrm>
        </p:grpSpPr>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783" y="5870950"/>
              <a:ext cx="1024177" cy="1024179"/>
            </a:xfrm>
            <a:prstGeom prst="rect">
              <a:avLst/>
            </a:prstGeom>
          </p:spPr>
        </p:pic>
        <p:pic>
          <p:nvPicPr>
            <p:cNvPr id="29" name="Picture 2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261277" y="6127750"/>
              <a:ext cx="4131326" cy="457200"/>
            </a:xfrm>
            <a:prstGeom prst="rect">
              <a:avLst/>
            </a:prstGeom>
          </p:spPr>
        </p:pic>
      </p:grpSp>
      <p:cxnSp>
        <p:nvCxnSpPr>
          <p:cNvPr id="16" name="Straight Connector 15"/>
          <p:cNvCxnSpPr/>
          <p:nvPr/>
        </p:nvCxnSpPr>
        <p:spPr>
          <a:xfrm>
            <a:off x="7447051" y="309031"/>
            <a:ext cx="0" cy="47822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30815" y="217319"/>
            <a:ext cx="1332025" cy="661659"/>
          </a:xfrm>
          <a:prstGeom prst="rect">
            <a:avLst/>
          </a:prstGeom>
        </p:spPr>
      </p:pic>
      <p:pic>
        <p:nvPicPr>
          <p:cNvPr id="10" name="Picture 9" descr="CDC logo">
            <a:extLst>
              <a:ext uri="{FF2B5EF4-FFF2-40B4-BE49-F238E27FC236}">
                <a16:creationId xmlns:a16="http://schemas.microsoft.com/office/drawing/2014/main" id="{245441C6-5AD6-4574-A621-938B7A882220}"/>
              </a:ext>
            </a:extLst>
          </p:cNvPr>
          <p:cNvPicPr>
            <a:picLocks noChangeAspect="1"/>
          </p:cNvPicPr>
          <p:nvPr userDrawn="1"/>
        </p:nvPicPr>
        <p:blipFill>
          <a:blip r:embed="rId11"/>
          <a:stretch>
            <a:fillRect/>
          </a:stretch>
        </p:blipFill>
        <p:spPr>
          <a:xfrm>
            <a:off x="7802739" y="6255794"/>
            <a:ext cx="731583" cy="518205"/>
          </a:xfrm>
          <a:prstGeom prst="rect">
            <a:avLst/>
          </a:prstGeom>
        </p:spPr>
      </p:pic>
    </p:spTree>
    <p:extLst>
      <p:ext uri="{BB962C8B-B14F-4D97-AF65-F5344CB8AC3E}">
        <p14:creationId xmlns:p14="http://schemas.microsoft.com/office/powerpoint/2010/main" val="174480881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hf hd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267972" y="6077340"/>
            <a:ext cx="8525338" cy="0"/>
          </a:xfrm>
          <a:prstGeom prst="line">
            <a:avLst/>
          </a:prstGeom>
          <a:ln w="19050" cmpd="sng">
            <a:solidFill>
              <a:srgbClr val="295381"/>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267972" y="6158834"/>
            <a:ext cx="3332362" cy="644457"/>
            <a:chOff x="96783" y="5870950"/>
            <a:chExt cx="5295820" cy="1024179"/>
          </a:xfrm>
        </p:grpSpPr>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783" y="5870950"/>
              <a:ext cx="1024177" cy="1024179"/>
            </a:xfrm>
            <a:prstGeom prst="rect">
              <a:avLst/>
            </a:prstGeom>
          </p:spPr>
        </p:pic>
        <p:pic>
          <p:nvPicPr>
            <p:cNvPr id="29" name="Picture 2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261277" y="6127750"/>
              <a:ext cx="4131326" cy="457200"/>
            </a:xfrm>
            <a:prstGeom prst="rect">
              <a:avLst/>
            </a:prstGeom>
          </p:spPr>
        </p:pic>
      </p:grpSp>
      <p:cxnSp>
        <p:nvCxnSpPr>
          <p:cNvPr id="16" name="Straight Connector 15"/>
          <p:cNvCxnSpPr/>
          <p:nvPr/>
        </p:nvCxnSpPr>
        <p:spPr>
          <a:xfrm>
            <a:off x="7447051" y="309031"/>
            <a:ext cx="0" cy="47822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30816" y="217321"/>
            <a:ext cx="1332025" cy="661659"/>
          </a:xfrm>
          <a:prstGeom prst="rect">
            <a:avLst/>
          </a:prstGeom>
        </p:spPr>
      </p:pic>
    </p:spTree>
    <p:extLst>
      <p:ext uri="{BB962C8B-B14F-4D97-AF65-F5344CB8AC3E}">
        <p14:creationId xmlns:p14="http://schemas.microsoft.com/office/powerpoint/2010/main" val="7008410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hd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267971" y="6077340"/>
            <a:ext cx="8525338" cy="0"/>
          </a:xfrm>
          <a:prstGeom prst="line">
            <a:avLst/>
          </a:prstGeom>
          <a:ln w="19050" cmpd="sng">
            <a:solidFill>
              <a:srgbClr val="295381"/>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267971" y="6158828"/>
            <a:ext cx="3332362" cy="644457"/>
            <a:chOff x="96783" y="5870950"/>
            <a:chExt cx="5295820" cy="1024179"/>
          </a:xfrm>
        </p:grpSpPr>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783" y="5870950"/>
              <a:ext cx="1024177" cy="1024179"/>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61277" y="6127750"/>
              <a:ext cx="4131326" cy="457200"/>
            </a:xfrm>
            <a:prstGeom prst="rect">
              <a:avLst/>
            </a:prstGeom>
          </p:spPr>
        </p:pic>
      </p:grpSp>
      <p:cxnSp>
        <p:nvCxnSpPr>
          <p:cNvPr id="16" name="Straight Connector 15"/>
          <p:cNvCxnSpPr/>
          <p:nvPr/>
        </p:nvCxnSpPr>
        <p:spPr>
          <a:xfrm>
            <a:off x="7447051" y="309031"/>
            <a:ext cx="0" cy="47822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0813" y="217315"/>
            <a:ext cx="1332025" cy="661659"/>
          </a:xfrm>
          <a:prstGeom prst="rect">
            <a:avLst/>
          </a:prstGeom>
        </p:spPr>
      </p:pic>
    </p:spTree>
    <p:extLst>
      <p:ext uri="{BB962C8B-B14F-4D97-AF65-F5344CB8AC3E}">
        <p14:creationId xmlns:p14="http://schemas.microsoft.com/office/powerpoint/2010/main" val="16650577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3969364" y="6201717"/>
            <a:ext cx="0" cy="478228"/>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83" y="6225253"/>
            <a:ext cx="3206382" cy="467691"/>
          </a:xfrm>
          <a:prstGeom prst="rect">
            <a:avLst/>
          </a:prstGeom>
        </p:spPr>
      </p:pic>
      <p:grpSp>
        <p:nvGrpSpPr>
          <p:cNvPr id="42" name="Group 41"/>
          <p:cNvGrpSpPr/>
          <p:nvPr/>
        </p:nvGrpSpPr>
        <p:grpSpPr>
          <a:xfrm>
            <a:off x="267971" y="6158828"/>
            <a:ext cx="3332362" cy="644457"/>
            <a:chOff x="96783" y="5870950"/>
            <a:chExt cx="5295820" cy="1024179"/>
          </a:xfrm>
        </p:grpSpPr>
        <p:pic>
          <p:nvPicPr>
            <p:cNvPr id="43" name="Picture 4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783" y="5870950"/>
              <a:ext cx="1024177" cy="1024179"/>
            </a:xfrm>
            <a:prstGeom prst="rect">
              <a:avLst/>
            </a:prstGeom>
          </p:spPr>
        </p:pic>
        <p:pic>
          <p:nvPicPr>
            <p:cNvPr id="44" name="Picture 4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77" y="6127750"/>
              <a:ext cx="4131326" cy="457200"/>
            </a:xfrm>
            <a:prstGeom prst="rect">
              <a:avLst/>
            </a:prstGeom>
          </p:spPr>
        </p:pic>
      </p:grpSp>
      <p:cxnSp>
        <p:nvCxnSpPr>
          <p:cNvPr id="24" name="Straight Connector 23"/>
          <p:cNvCxnSpPr/>
          <p:nvPr/>
        </p:nvCxnSpPr>
        <p:spPr>
          <a:xfrm>
            <a:off x="7447051" y="309031"/>
            <a:ext cx="0" cy="47822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0813" y="217315"/>
            <a:ext cx="1332025" cy="661659"/>
          </a:xfrm>
          <a:prstGeom prst="rect">
            <a:avLst/>
          </a:prstGeom>
        </p:spPr>
      </p:pic>
    </p:spTree>
    <p:extLst>
      <p:ext uri="{BB962C8B-B14F-4D97-AF65-F5344CB8AC3E}">
        <p14:creationId xmlns:p14="http://schemas.microsoft.com/office/powerpoint/2010/main" val="1936983140"/>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267971" y="6077340"/>
            <a:ext cx="8525338" cy="0"/>
          </a:xfrm>
          <a:prstGeom prst="line">
            <a:avLst/>
          </a:prstGeom>
          <a:ln w="19050" cmpd="sng">
            <a:solidFill>
              <a:srgbClr val="295381"/>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267971" y="6158828"/>
            <a:ext cx="3332362" cy="644457"/>
            <a:chOff x="96783" y="5870950"/>
            <a:chExt cx="5295820" cy="1024179"/>
          </a:xfrm>
        </p:grpSpPr>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783" y="5870950"/>
              <a:ext cx="1024177" cy="1024179"/>
            </a:xfrm>
            <a:prstGeom prst="rect">
              <a:avLst/>
            </a:prstGeom>
          </p:spPr>
        </p:pic>
        <p:pic>
          <p:nvPicPr>
            <p:cNvPr id="29" name="Picture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61277" y="6127750"/>
              <a:ext cx="4131326" cy="457200"/>
            </a:xfrm>
            <a:prstGeom prst="rect">
              <a:avLst/>
            </a:prstGeom>
          </p:spPr>
        </p:pic>
      </p:grpSp>
      <p:cxnSp>
        <p:nvCxnSpPr>
          <p:cNvPr id="16" name="Straight Connector 15"/>
          <p:cNvCxnSpPr/>
          <p:nvPr/>
        </p:nvCxnSpPr>
        <p:spPr>
          <a:xfrm>
            <a:off x="7447051" y="309031"/>
            <a:ext cx="0" cy="47822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0813" y="217315"/>
            <a:ext cx="1332025" cy="661659"/>
          </a:xfrm>
          <a:prstGeom prst="rect">
            <a:avLst/>
          </a:prstGeom>
        </p:spPr>
      </p:pic>
    </p:spTree>
    <p:extLst>
      <p:ext uri="{BB962C8B-B14F-4D97-AF65-F5344CB8AC3E}">
        <p14:creationId xmlns:p14="http://schemas.microsoft.com/office/powerpoint/2010/main" val="147796951"/>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67" r:id="rId3"/>
    <p:sldLayoutId id="2147483675" r:id="rId4"/>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3969364" y="6201717"/>
            <a:ext cx="0" cy="478228"/>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3" y="6225253"/>
            <a:ext cx="3206382" cy="467691"/>
          </a:xfrm>
          <a:prstGeom prst="rect">
            <a:avLst/>
          </a:prstGeom>
        </p:spPr>
      </p:pic>
      <p:cxnSp>
        <p:nvCxnSpPr>
          <p:cNvPr id="34" name="Straight Connector 33"/>
          <p:cNvCxnSpPr/>
          <p:nvPr/>
        </p:nvCxnSpPr>
        <p:spPr>
          <a:xfrm>
            <a:off x="7447051" y="309031"/>
            <a:ext cx="0" cy="478228"/>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381951"/>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267971" y="6077340"/>
            <a:ext cx="8525338" cy="0"/>
          </a:xfrm>
          <a:prstGeom prst="line">
            <a:avLst/>
          </a:prstGeom>
          <a:ln w="19050" cmpd="sng">
            <a:solidFill>
              <a:srgbClr val="295381"/>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267971" y="6158828"/>
            <a:ext cx="3332362" cy="644457"/>
            <a:chOff x="96783" y="5870950"/>
            <a:chExt cx="5295820" cy="1024179"/>
          </a:xfrm>
        </p:grpSpPr>
        <p:pic>
          <p:nvPicPr>
            <p:cNvPr id="27" name="Picture 2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783" y="5870950"/>
              <a:ext cx="1024177" cy="1024179"/>
            </a:xfrm>
            <a:prstGeom prst="rect">
              <a:avLst/>
            </a:prstGeom>
          </p:spPr>
        </p:pic>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61277" y="6127750"/>
              <a:ext cx="4131326" cy="457200"/>
            </a:xfrm>
            <a:prstGeom prst="rect">
              <a:avLst/>
            </a:prstGeom>
          </p:spPr>
        </p:pic>
      </p:grpSp>
      <p:cxnSp>
        <p:nvCxnSpPr>
          <p:cNvPr id="16" name="Straight Connector 15"/>
          <p:cNvCxnSpPr/>
          <p:nvPr/>
        </p:nvCxnSpPr>
        <p:spPr>
          <a:xfrm>
            <a:off x="7447051" y="309031"/>
            <a:ext cx="0" cy="47822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30813" y="217315"/>
            <a:ext cx="1332025" cy="661659"/>
          </a:xfrm>
          <a:prstGeom prst="rect">
            <a:avLst/>
          </a:prstGeom>
        </p:spPr>
      </p:pic>
    </p:spTree>
    <p:extLst>
      <p:ext uri="{BB962C8B-B14F-4D97-AF65-F5344CB8AC3E}">
        <p14:creationId xmlns:p14="http://schemas.microsoft.com/office/powerpoint/2010/main" val="1477969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5" r:id="rId3"/>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3969364" y="6201717"/>
            <a:ext cx="0" cy="478228"/>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83" y="6225253"/>
            <a:ext cx="3206382" cy="467691"/>
          </a:xfrm>
          <a:prstGeom prst="rect">
            <a:avLst/>
          </a:prstGeom>
        </p:spPr>
      </p:pic>
      <p:grpSp>
        <p:nvGrpSpPr>
          <p:cNvPr id="42" name="Group 41"/>
          <p:cNvGrpSpPr/>
          <p:nvPr/>
        </p:nvGrpSpPr>
        <p:grpSpPr>
          <a:xfrm>
            <a:off x="267971" y="6158828"/>
            <a:ext cx="3332362" cy="644457"/>
            <a:chOff x="96783" y="5870950"/>
            <a:chExt cx="5295820" cy="1024179"/>
          </a:xfrm>
        </p:grpSpPr>
        <p:pic>
          <p:nvPicPr>
            <p:cNvPr id="43" name="Picture 4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783" y="5870950"/>
              <a:ext cx="1024177" cy="1024179"/>
            </a:xfrm>
            <a:prstGeom prst="rect">
              <a:avLst/>
            </a:prstGeom>
          </p:spPr>
        </p:pic>
        <p:pic>
          <p:nvPicPr>
            <p:cNvPr id="44" name="Picture 4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77" y="6127750"/>
              <a:ext cx="4131326" cy="457200"/>
            </a:xfrm>
            <a:prstGeom prst="rect">
              <a:avLst/>
            </a:prstGeom>
          </p:spPr>
        </p:pic>
      </p:grpSp>
      <p:cxnSp>
        <p:nvCxnSpPr>
          <p:cNvPr id="24" name="Straight Connector 23"/>
          <p:cNvCxnSpPr/>
          <p:nvPr/>
        </p:nvCxnSpPr>
        <p:spPr>
          <a:xfrm>
            <a:off x="7447051" y="309031"/>
            <a:ext cx="0" cy="47822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0813" y="217315"/>
            <a:ext cx="1332025" cy="661659"/>
          </a:xfrm>
          <a:prstGeom prst="rect">
            <a:avLst/>
          </a:prstGeom>
        </p:spPr>
      </p:pic>
    </p:spTree>
    <p:extLst>
      <p:ext uri="{BB962C8B-B14F-4D97-AF65-F5344CB8AC3E}">
        <p14:creationId xmlns:p14="http://schemas.microsoft.com/office/powerpoint/2010/main" val="1936983140"/>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28" name="Straight Connector 27"/>
          <p:cNvCxnSpPr/>
          <p:nvPr/>
        </p:nvCxnSpPr>
        <p:spPr>
          <a:xfrm>
            <a:off x="3969364" y="6201717"/>
            <a:ext cx="0" cy="478228"/>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3" y="6225253"/>
            <a:ext cx="3206382" cy="467691"/>
          </a:xfrm>
          <a:prstGeom prst="rect">
            <a:avLst/>
          </a:prstGeom>
        </p:spPr>
      </p:pic>
      <p:cxnSp>
        <p:nvCxnSpPr>
          <p:cNvPr id="5" name="Straight Connector 4"/>
          <p:cNvCxnSpPr/>
          <p:nvPr/>
        </p:nvCxnSpPr>
        <p:spPr>
          <a:xfrm>
            <a:off x="6390640" y="277955"/>
            <a:ext cx="1" cy="56742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889" r="8194"/>
          <a:stretch/>
        </p:blipFill>
        <p:spPr>
          <a:xfrm>
            <a:off x="6692244" y="151234"/>
            <a:ext cx="2286000" cy="86418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3" y="6225253"/>
            <a:ext cx="3206382" cy="467691"/>
          </a:xfrm>
          <a:prstGeom prst="rect">
            <a:avLst/>
          </a:prstGeom>
        </p:spPr>
      </p:pic>
      <p:grpSp>
        <p:nvGrpSpPr>
          <p:cNvPr id="11" name="Group 10"/>
          <p:cNvGrpSpPr/>
          <p:nvPr/>
        </p:nvGrpSpPr>
        <p:grpSpPr>
          <a:xfrm>
            <a:off x="267971" y="6158828"/>
            <a:ext cx="3332362" cy="644457"/>
            <a:chOff x="96783" y="5870950"/>
            <a:chExt cx="5295820" cy="1024179"/>
          </a:xfrm>
        </p:grpSpPr>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783" y="5870950"/>
              <a:ext cx="1024177" cy="102417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61277" y="6127750"/>
              <a:ext cx="4131326" cy="457200"/>
            </a:xfrm>
            <a:prstGeom prst="rect">
              <a:avLst/>
            </a:prstGeom>
          </p:spPr>
        </p:pic>
      </p:grpSp>
    </p:spTree>
    <p:extLst>
      <p:ext uri="{BB962C8B-B14F-4D97-AF65-F5344CB8AC3E}">
        <p14:creationId xmlns:p14="http://schemas.microsoft.com/office/powerpoint/2010/main" val="2182381951"/>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6" name="Straight Connector 15"/>
          <p:cNvCxnSpPr/>
          <p:nvPr/>
        </p:nvCxnSpPr>
        <p:spPr>
          <a:xfrm>
            <a:off x="7447051" y="309031"/>
            <a:ext cx="0" cy="478228"/>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813" y="217315"/>
            <a:ext cx="1332025" cy="661659"/>
          </a:xfrm>
          <a:prstGeom prst="rect">
            <a:avLst/>
          </a:prstGeom>
        </p:spPr>
      </p:pic>
    </p:spTree>
    <p:extLst>
      <p:ext uri="{BB962C8B-B14F-4D97-AF65-F5344CB8AC3E}">
        <p14:creationId xmlns:p14="http://schemas.microsoft.com/office/powerpoint/2010/main" val="147796951"/>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A853CB-9D5F-44BE-86A3-42632BAFB6C2}" type="datetimeFigureOut">
              <a:rPr lang="en-US" smtClean="0">
                <a:solidFill>
                  <a:prstClr val="black">
                    <a:tint val="75000"/>
                  </a:prstClr>
                </a:solidFill>
              </a:rPr>
              <a:pPr defTabSz="914400"/>
              <a:t>11/22/2017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C24ED9F-7F9B-45DE-B5C5-CB7F6263F86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264532075"/>
      </p:ext>
    </p:extLst>
  </p:cSld>
  <p:clrMap bg1="lt1" tx1="dk1" bg2="lt2" tx2="dk2" accent1="accent1" accent2="accent2" accent3="accent3" accent4="accent4" accent5="accent5" accent6="accent6" hlink="hlink" folHlink="folHlink"/>
  <p:sldLayoutIdLst>
    <p:sldLayoutId id="214748369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0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9.xm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3.xml"/><Relationship Id="rId1" Type="http://schemas.openxmlformats.org/officeDocument/2006/relationships/slideLayout" Target="../slideLayouts/slideLayout30.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32.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8" Type="http://schemas.openxmlformats.org/officeDocument/2006/relationships/hyperlink" Target="https://www.cdc.gov/mmwr/pdf/ss/ss6303.pdf" TargetMode="External"/><Relationship Id="rId3" Type="http://schemas.openxmlformats.org/officeDocument/2006/relationships/hyperlink" Target="https://www.cdc.gov/reproductivehealth" TargetMode="External"/><Relationship Id="rId7" Type="http://schemas.openxmlformats.org/officeDocument/2006/relationships/hyperlink" Target="http://www.cdc.gov/mmwr/pdf/rr/rr5506.pdf" TargetMode="External"/><Relationship Id="rId2" Type="http://schemas.openxmlformats.org/officeDocument/2006/relationships/notesSlide" Target="../notesSlides/notesSlide54.xml"/><Relationship Id="rId1" Type="http://schemas.openxmlformats.org/officeDocument/2006/relationships/slideLayout" Target="../slideLayouts/slideLayout33.xml"/><Relationship Id="rId6" Type="http://schemas.openxmlformats.org/officeDocument/2006/relationships/hyperlink" Target="https://beforeandbeyond.org/" TargetMode="External"/><Relationship Id="rId5" Type="http://schemas.openxmlformats.org/officeDocument/2006/relationships/hyperlink" Target="https://www.everywomanct.org/" TargetMode="External"/><Relationship Id="rId4" Type="http://schemas.openxmlformats.org/officeDocument/2006/relationships/hyperlink" Target="https://www.cdc.gov/pram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cdcinfo@cdc.gov" TargetMode="External"/><Relationship Id="rId7" Type="http://schemas.openxmlformats.org/officeDocument/2006/relationships/image" Target="../media/image38.jpeg"/><Relationship Id="rId2" Type="http://schemas.openxmlformats.org/officeDocument/2006/relationships/notesSlide" Target="../notesSlides/notesSlide55.xml"/><Relationship Id="rId1" Type="http://schemas.openxmlformats.org/officeDocument/2006/relationships/slideLayout" Target="../slideLayouts/slideLayout33.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hyperlink" Target="http://www.cdc.gov/"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5.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56.png"/><Relationship Id="rId4" Type="http://schemas.openxmlformats.org/officeDocument/2006/relationships/oleObject" Target="../embeddings/oleObject1.bin"/></Relationships>
</file>

<file path=ppt/slides/_rels/slide9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2.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3" Type="http://schemas.openxmlformats.org/officeDocument/2006/relationships/hyperlink" Target="mailto:fjohnson@nefhsc.org" TargetMode="External"/><Relationship Id="rId2" Type="http://schemas.openxmlformats.org/officeDocument/2006/relationships/notesSlide" Target="../notesSlides/notesSlide93.xml"/><Relationship Id="rId1" Type="http://schemas.openxmlformats.org/officeDocument/2006/relationships/slideLayout" Target="../slideLayouts/slideLayout18.xml"/><Relationship Id="rId4" Type="http://schemas.openxmlformats.org/officeDocument/2006/relationships/image" Target="../media/image58.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hyperlink" Target="http://healthypeople.gov/2020/implement/MapSharingLibrary.aspx"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7.xml"/><Relationship Id="rId1" Type="http://schemas.openxmlformats.org/officeDocument/2006/relationships/slideLayout" Target="../slideLayouts/slideLayout8.xml"/><Relationship Id="rId4" Type="http://schemas.openxmlformats.org/officeDocument/2006/relationships/image" Target="../media/image62.jpe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5416" y="1366717"/>
            <a:ext cx="8953168" cy="1195977"/>
          </a:xfrm>
        </p:spPr>
        <p:txBody>
          <a:bodyPr/>
          <a:lstStyle/>
          <a:p>
            <a:r>
              <a:rPr lang="en-US" sz="2800" dirty="0" smtClean="0"/>
              <a:t>Progress Review Webinar:</a:t>
            </a:r>
            <a:br>
              <a:rPr lang="en-US" sz="2800" dirty="0" smtClean="0"/>
            </a:br>
            <a:r>
              <a:rPr lang="en-US" sz="2800" dirty="0" smtClean="0"/>
              <a:t>Family Planning and </a:t>
            </a:r>
            <a:br>
              <a:rPr lang="en-US" sz="2800" dirty="0" smtClean="0"/>
            </a:br>
            <a:r>
              <a:rPr lang="en-US" sz="2800" dirty="0" smtClean="0"/>
              <a:t>Maternal, Infant, and Child Health </a:t>
            </a:r>
            <a:endParaRPr lang="en-US" sz="2800" dirty="0"/>
          </a:p>
        </p:txBody>
      </p:sp>
      <p:pic>
        <p:nvPicPr>
          <p:cNvPr id="7" name="Picture 6" descr="Logo for the Department of Health and Human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71" y="6158828"/>
            <a:ext cx="644457" cy="644457"/>
          </a:xfrm>
          <a:prstGeom prst="rect">
            <a:avLst/>
          </a:prstGeom>
        </p:spPr>
      </p:pic>
      <p:pic>
        <p:nvPicPr>
          <p:cNvPr id="8" name="Picture 7" descr="Logo for the Office of Disease Prevention and Health Promoti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722" y="6320417"/>
            <a:ext cx="2599611" cy="287690"/>
          </a:xfrm>
          <a:prstGeom prst="rect">
            <a:avLst/>
          </a:prstGeom>
        </p:spPr>
      </p:pic>
      <p:pic>
        <p:nvPicPr>
          <p:cNvPr id="9" name="Picture 8" descr="Logo for Healthy People 20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813" y="217315"/>
            <a:ext cx="1332025" cy="661659"/>
          </a:xfrm>
          <a:prstGeom prst="rect">
            <a:avLst/>
          </a:prstGeom>
        </p:spPr>
      </p:pic>
      <p:sp>
        <p:nvSpPr>
          <p:cNvPr id="2" name="Text Placeholder 1"/>
          <p:cNvSpPr>
            <a:spLocks noGrp="1"/>
          </p:cNvSpPr>
          <p:nvPr>
            <p:ph type="body" sz="quarter" idx="14"/>
          </p:nvPr>
        </p:nvSpPr>
        <p:spPr/>
        <p:txBody>
          <a:bodyPr/>
          <a:lstStyle/>
          <a:p>
            <a:r>
              <a:rPr lang="en-US" dirty="0" smtClean="0"/>
              <a:t>October 25, 2017</a:t>
            </a:r>
            <a:endParaRPr lang="en-US" dirty="0"/>
          </a:p>
        </p:txBody>
      </p:sp>
    </p:spTree>
    <p:extLst>
      <p:ext uri="{BB962C8B-B14F-4D97-AF65-F5344CB8AC3E}">
        <p14:creationId xmlns:p14="http://schemas.microsoft.com/office/powerpoint/2010/main" val="3079961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8358" y="1619379"/>
            <a:ext cx="7502842" cy="1195977"/>
          </a:xfrm>
        </p:spPr>
        <p:txBody>
          <a:bodyPr/>
          <a:lstStyle/>
          <a:p>
            <a:r>
              <a:rPr lang="en-US" sz="2600" dirty="0"/>
              <a:t>Charles Rothwell, MBA, MS</a:t>
            </a:r>
            <a:br>
              <a:rPr lang="en-US" sz="2600" dirty="0"/>
            </a:br>
            <a:r>
              <a:rPr lang="en-US" sz="2600" dirty="0"/>
              <a:t>Director, National Center for Health Statistics</a:t>
            </a:r>
            <a:br>
              <a:rPr lang="en-US" sz="2600" dirty="0"/>
            </a:br>
            <a:r>
              <a:rPr lang="en-US" sz="2600" dirty="0"/>
              <a:t>Centers for Disease Control and Prevention</a:t>
            </a:r>
          </a:p>
        </p:txBody>
      </p:sp>
      <p:pic>
        <p:nvPicPr>
          <p:cNvPr id="4" name="Picture 3" descr="Logo for the Department of Health and Human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6" y="5946327"/>
            <a:ext cx="644457" cy="644457"/>
          </a:xfrm>
          <a:prstGeom prst="rect">
            <a:avLst/>
          </a:prstGeom>
        </p:spPr>
      </p:pic>
      <p:pic>
        <p:nvPicPr>
          <p:cNvPr id="5" name="Picture Placeholder 1" descr="National Center for Health Statistics logo" title="NCHS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009205" y="6143043"/>
            <a:ext cx="1051560" cy="403423"/>
          </a:xfrm>
          <a:prstGeom prst="rect">
            <a:avLst/>
          </a:prstGeom>
        </p:spPr>
      </p:pic>
    </p:spTree>
    <p:extLst>
      <p:ext uri="{BB962C8B-B14F-4D97-AF65-F5344CB8AC3E}">
        <p14:creationId xmlns:p14="http://schemas.microsoft.com/office/powerpoint/2010/main" val="37632420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7391EDBC-5481-E248-9D04-B6CCC7FAB9E3}" type="slidenum">
              <a:rPr lang="en-US" smtClean="0">
                <a:solidFill>
                  <a:prstClr val="black"/>
                </a:solidFill>
              </a:rPr>
              <a:pPr/>
              <a:t>100</a:t>
            </a:fld>
            <a:endParaRPr lang="en-US" dirty="0">
              <a:solidFill>
                <a:prstClr val="black"/>
              </a:solidFill>
            </a:endParaRPr>
          </a:p>
        </p:txBody>
      </p:sp>
      <p:sp>
        <p:nvSpPr>
          <p:cNvPr id="7" name="Title 6"/>
          <p:cNvSpPr>
            <a:spLocks noGrp="1"/>
          </p:cNvSpPr>
          <p:nvPr>
            <p:ph type="title"/>
          </p:nvPr>
        </p:nvSpPr>
        <p:spPr/>
        <p:txBody>
          <a:bodyPr/>
          <a:lstStyle/>
          <a:p>
            <a:r>
              <a:rPr lang="en-US" b="1" dirty="0" smtClean="0"/>
              <a:t>Stay Connected </a:t>
            </a:r>
            <a:endParaRPr lang="en-US" b="1" dirty="0"/>
          </a:p>
        </p:txBody>
      </p:sp>
      <p:sp>
        <p:nvSpPr>
          <p:cNvPr id="10" name="Content Placeholder 2"/>
          <p:cNvSpPr txBox="1">
            <a:spLocks/>
          </p:cNvSpPr>
          <p:nvPr/>
        </p:nvSpPr>
        <p:spPr>
          <a:xfrm>
            <a:off x="1036320" y="777239"/>
            <a:ext cx="8641080" cy="524256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charset="0"/>
              <a:buNone/>
              <a:defRPr/>
            </a:pPr>
            <a:endParaRPr lang="en-US" b="1" cap="small" dirty="0" smtClean="0">
              <a:solidFill>
                <a:prstClr val="black"/>
              </a:solidFill>
              <a:ea typeface="ＭＳ Ｐゴシック"/>
              <a:cs typeface="Arial" charset="0"/>
            </a:endParaRPr>
          </a:p>
          <a:p>
            <a:pPr marL="0" indent="0" algn="ctr">
              <a:spcBef>
                <a:spcPts val="0"/>
              </a:spcBef>
              <a:buFont typeface="Arial" charset="0"/>
              <a:buNone/>
              <a:defRPr/>
            </a:pPr>
            <a:endParaRPr lang="en-US" b="1" cap="small" dirty="0" smtClean="0">
              <a:solidFill>
                <a:prstClr val="black"/>
              </a:solidFill>
              <a:ea typeface="ＭＳ Ｐゴシック"/>
              <a:cs typeface="Arial" charset="0"/>
            </a:endParaRPr>
          </a:p>
          <a:p>
            <a:pPr>
              <a:spcBef>
                <a:spcPts val="3000"/>
              </a:spcBef>
              <a:buFont typeface="Arial" charset="0"/>
              <a:buNone/>
              <a:defRPr/>
            </a:pPr>
            <a:r>
              <a:rPr lang="en-US" dirty="0" smtClean="0">
                <a:solidFill>
                  <a:prstClr val="black"/>
                </a:solidFill>
                <a:ea typeface="ＭＳ Ｐゴシック"/>
              </a:rPr>
              <a:t>			</a:t>
            </a:r>
            <a:r>
              <a:rPr lang="en-US" sz="2400" cap="small" dirty="0" smtClean="0">
                <a:solidFill>
                  <a:prstClr val="black"/>
                </a:solidFill>
                <a:latin typeface="Verdana" panose="020B0604030504040204" pitchFamily="34" charset="0"/>
                <a:ea typeface="Verdana" panose="020B0604030504040204" pitchFamily="34" charset="0"/>
                <a:cs typeface="Verdana" panose="020B0604030504040204" pitchFamily="34" charset="0"/>
              </a:rPr>
              <a:t>Web</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healthypeople.gov</a:t>
            </a:r>
          </a:p>
          <a:p>
            <a:pPr>
              <a:spcBef>
                <a:spcPts val="3000"/>
              </a:spcBef>
              <a:buFont typeface="Arial" charset="0"/>
              <a:buNone/>
              <a:defRP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400" cap="small" dirty="0" smtClean="0">
                <a:solidFill>
                  <a:prstClr val="black"/>
                </a:solidFill>
                <a:latin typeface="Verdana" panose="020B0604030504040204" pitchFamily="34" charset="0"/>
                <a:ea typeface="Verdana" panose="020B0604030504040204" pitchFamily="34" charset="0"/>
                <a:cs typeface="Verdana" panose="020B0604030504040204" pitchFamily="34" charset="0"/>
              </a:rPr>
              <a:t>Email</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healthypeople@hhs.gov</a:t>
            </a:r>
          </a:p>
          <a:p>
            <a:pPr>
              <a:spcBef>
                <a:spcPts val="3000"/>
              </a:spcBef>
              <a:buFont typeface="Arial" charset="0"/>
              <a:buNone/>
              <a:defRP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400" cap="small" dirty="0" smtClean="0">
                <a:solidFill>
                  <a:prstClr val="black"/>
                </a:solidFill>
                <a:latin typeface="Verdana" panose="020B0604030504040204" pitchFamily="34" charset="0"/>
                <a:ea typeface="Verdana" panose="020B0604030504040204" pitchFamily="34" charset="0"/>
                <a:cs typeface="Verdana" panose="020B0604030504040204" pitchFamily="34" charset="0"/>
              </a:rPr>
              <a:t>Twitter    </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n-US" sz="24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gohealthypeople</a:t>
            </a:r>
            <a:endPar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a:spcBef>
                <a:spcPts val="3000"/>
              </a:spcBef>
              <a:buFont typeface="Arial" pitchFamily="34" charset="0"/>
              <a:buNone/>
              <a:defRPr/>
            </a:pP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2400" cap="small" dirty="0" smtClean="0">
                <a:solidFill>
                  <a:prstClr val="black"/>
                </a:solidFill>
                <a:latin typeface="Verdana" panose="020B0604030504040204" pitchFamily="34" charset="0"/>
                <a:ea typeface="Verdana" panose="020B0604030504040204" pitchFamily="34" charset="0"/>
                <a:cs typeface="Verdana" panose="020B0604030504040204" pitchFamily="34" charset="0"/>
              </a:rPr>
              <a:t>YouTube</a:t>
            </a:r>
            <a:r>
              <a:rPr lang="en-US" sz="2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ODPHP (search “healthy people”)</a:t>
            </a:r>
          </a:p>
        </p:txBody>
      </p:sp>
      <p:sp>
        <p:nvSpPr>
          <p:cNvPr id="11" name="Content Placeholder 2"/>
          <p:cNvSpPr txBox="1">
            <a:spLocks/>
          </p:cNvSpPr>
          <p:nvPr/>
        </p:nvSpPr>
        <p:spPr bwMode="auto">
          <a:xfrm>
            <a:off x="289560" y="1295400"/>
            <a:ext cx="8641080" cy="838200"/>
          </a:xfrm>
          <a:prstGeom prst="rect">
            <a:avLst/>
          </a:prstGeom>
          <a:noFill/>
          <a:ln w="9525">
            <a:noFill/>
            <a:miter lim="800000"/>
            <a:headEnd/>
            <a:tailEnd/>
          </a:ln>
        </p:spPr>
        <p:txBody>
          <a:bodyPr/>
          <a:lstStyle/>
          <a:p>
            <a:pPr algn="ctr">
              <a:buClr>
                <a:srgbClr val="97233F"/>
              </a:buClr>
              <a:buFont typeface="Arial" charset="0"/>
              <a:buNone/>
              <a:defRPr/>
            </a:pPr>
            <a:r>
              <a:rPr lang="en-US" sz="2800" kern="0" cap="small" dirty="0">
                <a:solidFill>
                  <a:srgbClr val="000000"/>
                </a:solidFill>
                <a:latin typeface="Verdana" panose="020B0604030504040204" pitchFamily="34" charset="0"/>
                <a:ea typeface="Verdana" panose="020B0604030504040204" pitchFamily="34" charset="0"/>
                <a:cs typeface="Verdana" panose="020B0604030504040204" pitchFamily="34" charset="0"/>
              </a:rPr>
              <a:t>Join the Healthy People Listserv &amp; Consortium</a:t>
            </a:r>
            <a:endParaRPr lang="en-US" sz="28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3" descr="We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 y="2214880"/>
            <a:ext cx="630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Emai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 y="2926080"/>
            <a:ext cx="60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Twitter logo"/>
          <p:cNvPicPr>
            <a:picLocks noChangeAspect="1" noChangeArrowheads="1"/>
          </p:cNvPicPr>
          <p:nvPr/>
        </p:nvPicPr>
        <p:blipFill>
          <a:blip r:embed="rId5" cstate="print"/>
          <a:srcRect/>
          <a:stretch>
            <a:fillRect/>
          </a:stretch>
        </p:blipFill>
        <p:spPr bwMode="auto">
          <a:xfrm>
            <a:off x="833120" y="3634740"/>
            <a:ext cx="671513" cy="654404"/>
          </a:xfrm>
          <a:prstGeom prst="rect">
            <a:avLst/>
          </a:prstGeom>
          <a:noFill/>
          <a:ln w="9525">
            <a:noFill/>
            <a:miter lim="800000"/>
            <a:headEnd/>
            <a:tailEnd/>
          </a:ln>
        </p:spPr>
      </p:pic>
      <p:pic>
        <p:nvPicPr>
          <p:cNvPr id="1026" name="Picture 2" descr="youtube logo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 y="4353779"/>
            <a:ext cx="7429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9509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922853"/>
            <a:ext cx="9144000" cy="687364"/>
          </a:xfrm>
        </p:spPr>
        <p:txBody>
          <a:bodyPr/>
          <a:lstStyle/>
          <a:p>
            <a:pPr>
              <a:spcBef>
                <a:spcPts val="0"/>
              </a:spcBef>
              <a:defRPr/>
            </a:pPr>
            <a:r>
              <a:rPr lang="en-US" dirty="0" smtClean="0">
                <a:solidFill>
                  <a:schemeClr val="tx1"/>
                </a:solidFill>
              </a:rPr>
              <a:t>Appendix</a:t>
            </a:r>
            <a:endParaRPr lang="en-US" dirty="0"/>
          </a:p>
        </p:txBody>
      </p:sp>
    </p:spTree>
    <p:extLst>
      <p:ext uri="{BB962C8B-B14F-4D97-AF65-F5344CB8AC3E}">
        <p14:creationId xmlns:p14="http://schemas.microsoft.com/office/powerpoint/2010/main" val="30539776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 Placeholder 9"/>
          <p:cNvSpPr>
            <a:spLocks noGrp="1"/>
          </p:cNvSpPr>
          <p:nvPr>
            <p:ph type="body" sz="quarter" idx="20"/>
          </p:nvPr>
        </p:nvSpPr>
        <p:spPr>
          <a:xfrm>
            <a:off x="0" y="1322847"/>
            <a:ext cx="9144000" cy="5100762"/>
          </a:xfrm>
        </p:spPr>
        <p:txBody>
          <a:bodyPr>
            <a:normAutofit/>
          </a:bodyPr>
          <a:lstStyle/>
          <a:p>
            <a:r>
              <a:rPr lang="en-US" sz="2400" dirty="0" smtClean="0"/>
              <a:t>2016 Title X Network Profile</a:t>
            </a:r>
          </a:p>
          <a:p>
            <a:pPr lvl="1"/>
            <a:r>
              <a:rPr lang="en-US" sz="2200" dirty="0" smtClean="0"/>
              <a:t>Grantees – 91; Service </a:t>
            </a:r>
            <a:r>
              <a:rPr lang="en-US" sz="2200" dirty="0"/>
              <a:t>sites – 3,898</a:t>
            </a:r>
          </a:p>
          <a:p>
            <a:pPr lvl="1"/>
            <a:r>
              <a:rPr lang="en-US" sz="2200" dirty="0" smtClean="0"/>
              <a:t>Unduplicated clients – 4,007,552 </a:t>
            </a:r>
            <a:endParaRPr lang="en-US" sz="2200" dirty="0"/>
          </a:p>
          <a:p>
            <a:pPr lvl="2"/>
            <a:r>
              <a:rPr lang="en-US" sz="2000" dirty="0" smtClean="0"/>
              <a:t>Clients: 3.553M (89%) Females and 454 K Males (11%)</a:t>
            </a:r>
          </a:p>
          <a:p>
            <a:pPr lvl="2"/>
            <a:r>
              <a:rPr lang="en-US" sz="2000" dirty="0" smtClean="0"/>
              <a:t>Clients under the age of 25 : 1.75M (43.7% of total)</a:t>
            </a:r>
          </a:p>
          <a:p>
            <a:pPr lvl="1"/>
            <a:r>
              <a:rPr lang="en-US" sz="2200" dirty="0" smtClean="0"/>
              <a:t>Proportion of clients under 100% FPL – 64% </a:t>
            </a:r>
            <a:endParaRPr lang="en-US" sz="2200" b="1" dirty="0">
              <a:solidFill>
                <a:schemeClr val="accent4">
                  <a:lumMod val="40000"/>
                  <a:lumOff val="60000"/>
                </a:schemeClr>
              </a:solidFill>
            </a:endParaRPr>
          </a:p>
          <a:p>
            <a:pPr lvl="1"/>
            <a:r>
              <a:rPr lang="en-US" sz="2200" dirty="0" smtClean="0"/>
              <a:t>Title X family planning services are provided in :</a:t>
            </a:r>
          </a:p>
          <a:p>
            <a:pPr lvl="2"/>
            <a:r>
              <a:rPr lang="en-US" sz="2000" dirty="0" smtClean="0"/>
              <a:t>All 50 states and Washington, DC</a:t>
            </a:r>
          </a:p>
          <a:p>
            <a:pPr lvl="2"/>
            <a:r>
              <a:rPr lang="en-US" sz="2000" dirty="0" smtClean="0"/>
              <a:t>Puerto Rico and the Virgin Islands</a:t>
            </a:r>
          </a:p>
          <a:p>
            <a:pPr lvl="2"/>
            <a:r>
              <a:rPr lang="en-US" sz="2000" dirty="0" smtClean="0"/>
              <a:t>American Samoa, Guam, the Commonwealth of the Northern Mariana Islands, Republic of Palau, Republic of the Marshall Islands and the Federated States of Micronesia</a:t>
            </a:r>
          </a:p>
        </p:txBody>
      </p:sp>
      <p:sp>
        <p:nvSpPr>
          <p:cNvPr id="8" name="Title 7"/>
          <p:cNvSpPr>
            <a:spLocks noGrp="1"/>
          </p:cNvSpPr>
          <p:nvPr>
            <p:ph type="title"/>
          </p:nvPr>
        </p:nvSpPr>
        <p:spPr/>
        <p:txBody>
          <a:bodyPr/>
          <a:lstStyle/>
          <a:p>
            <a:r>
              <a:rPr lang="en-US" dirty="0" smtClean="0"/>
              <a:t>Office of Population Affairs – Title X</a:t>
            </a:r>
            <a:r>
              <a:rPr lang="en-US" dirty="0"/>
              <a:t/>
            </a:r>
            <a:br>
              <a:rPr lang="en-US" dirty="0"/>
            </a:br>
            <a:r>
              <a:rPr lang="en-US" dirty="0" smtClean="0"/>
              <a:t>Appendix Slide</a:t>
            </a:r>
            <a:endParaRPr lang="en-US" dirty="0"/>
          </a:p>
        </p:txBody>
      </p:sp>
    </p:spTree>
    <p:extLst>
      <p:ext uri="{BB962C8B-B14F-4D97-AF65-F5344CB8AC3E}">
        <p14:creationId xmlns:p14="http://schemas.microsoft.com/office/powerpoint/2010/main" val="41210117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a:xfrm>
            <a:off x="8204936" y="6255794"/>
            <a:ext cx="685111" cy="446432"/>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a:ln>
                  <a:noFill/>
                </a:ln>
                <a:solidFill>
                  <a:prstClr val="black"/>
                </a:solidFill>
                <a:effectLst/>
                <a:uLnTx/>
                <a:uFillTx/>
                <a:latin typeface="Verdana"/>
                <a:ea typeface="+mn-ea"/>
                <a:cs typeface="Verdana"/>
              </a:rPr>
              <a:pPr marL="0" marR="0" lvl="0" indent="0" algn="r" defTabSz="685800" rtl="0" eaLnBrk="1" fontAlgn="auto" latinLnBrk="0" hangingPunct="1">
                <a:lnSpc>
                  <a:spcPct val="100000"/>
                </a:lnSpc>
                <a:spcBef>
                  <a:spcPts val="0"/>
                </a:spcBef>
                <a:spcAft>
                  <a:spcPts val="0"/>
                </a:spcAft>
                <a:buClrTx/>
                <a:buSzTx/>
                <a:buFontTx/>
                <a:buNone/>
                <a:tabLst/>
                <a:defRPr/>
              </a:pPr>
              <a:t>103</a:t>
            </a:fld>
            <a:endParaRPr kumimoji="0" lang="en-US" sz="105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Title 4"/>
          <p:cNvSpPr>
            <a:spLocks noGrp="1"/>
          </p:cNvSpPr>
          <p:nvPr>
            <p:ph type="title"/>
          </p:nvPr>
        </p:nvSpPr>
        <p:spPr>
          <a:xfrm>
            <a:off x="749510" y="131762"/>
            <a:ext cx="6674871" cy="797628"/>
          </a:xfrm>
        </p:spPr>
        <p:txBody>
          <a:bodyPr/>
          <a:lstStyle/>
          <a:p>
            <a:r>
              <a:rPr lang="en-US" sz="2400" b="1" dirty="0"/>
              <a:t>Appendix: </a:t>
            </a:r>
            <a:br>
              <a:rPr lang="en-US" sz="2400" b="1" dirty="0"/>
            </a:br>
            <a:r>
              <a:rPr lang="en-US" sz="2400" b="1" dirty="0"/>
              <a:t>Every Woman Connecticut Program</a:t>
            </a:r>
          </a:p>
        </p:txBody>
      </p:sp>
      <p:sp>
        <p:nvSpPr>
          <p:cNvPr id="7" name="Rectangle 6"/>
          <p:cNvSpPr/>
          <p:nvPr/>
        </p:nvSpPr>
        <p:spPr>
          <a:xfrm>
            <a:off x="191070" y="1380573"/>
            <a:ext cx="8748214" cy="440120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One Key Question: “Would you like to become pregnant this year?”</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Customized technical assistance, implementation toolkit, and materials on implementing pre-/inter-conception health interventions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Patient/Client materials to support providers on topics related to contraceptive options, birth spacing, and preconception health</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Integration into home visitation programs, adolescent well visits, routine OB/GYN visits, well child visits, mental health and addiction services, oral health visits, and community health programs  </a:t>
            </a:r>
          </a:p>
        </p:txBody>
      </p:sp>
    </p:spTree>
    <p:extLst>
      <p:ext uri="{BB962C8B-B14F-4D97-AF65-F5344CB8AC3E}">
        <p14:creationId xmlns:p14="http://schemas.microsoft.com/office/powerpoint/2010/main" val="228922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a:xfrm>
            <a:off x="518417" y="1572768"/>
            <a:ext cx="8274892" cy="4777232"/>
          </a:xfrm>
        </p:spPr>
        <p:txBody>
          <a:bodyPr/>
          <a:lstStyle/>
          <a:p>
            <a:pPr marL="347472" indent="-347472">
              <a:spcAft>
                <a:spcPts val="1800"/>
              </a:spcAft>
              <a:buSzPct val="150000"/>
              <a:buFont typeface="Wingdings" panose="05000000000000000000" pitchFamily="2" charset="2"/>
              <a:buChar char="§"/>
            </a:pPr>
            <a:r>
              <a:rPr lang="en-US" dirty="0">
                <a:latin typeface="Verdana" panose="020B0604030504040204" pitchFamily="34" charset="0"/>
                <a:ea typeface="Verdana" panose="020B0604030504040204" pitchFamily="34" charset="0"/>
                <a:cs typeface="Verdana" panose="020B0604030504040204" pitchFamily="34" charset="0"/>
              </a:rPr>
              <a:t>Tracking the Nation’s Progress </a:t>
            </a:r>
          </a:p>
          <a:p>
            <a:pPr marL="347472" indent="-347472">
              <a:spcAft>
                <a:spcPts val="1800"/>
              </a:spcAft>
              <a:buSzPct val="150000"/>
              <a:buFont typeface="Wingdings" panose="05000000000000000000" pitchFamily="2" charset="2"/>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347472" indent="-347472">
              <a:spcAft>
                <a:spcPts val="1800"/>
              </a:spcAft>
              <a:buSzPct val="15000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Family Planning (FP)</a:t>
            </a:r>
            <a:endParaRPr lang="en-US" dirty="0">
              <a:latin typeface="Verdana" panose="020B0604030504040204" pitchFamily="34" charset="0"/>
              <a:ea typeface="Verdana" panose="020B0604030504040204" pitchFamily="34" charset="0"/>
              <a:cs typeface="Verdana" panose="020B0604030504040204" pitchFamily="34" charset="0"/>
            </a:endParaRPr>
          </a:p>
          <a:p>
            <a:pPr marL="347472" indent="-347472">
              <a:spcAft>
                <a:spcPts val="1800"/>
              </a:spcAft>
              <a:buSzPct val="150000"/>
              <a:buFont typeface="Wingdings" panose="05000000000000000000" pitchFamily="2" charset="2"/>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347472" indent="-347472">
              <a:spcAft>
                <a:spcPts val="1800"/>
              </a:spcAft>
              <a:buSzPct val="15000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Maternal, Infant, and Child Health (MICH)</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12" name="Title 3"/>
          <p:cNvSpPr>
            <a:spLocks noGrp="1"/>
          </p:cNvSpPr>
          <p:nvPr>
            <p:ph type="title"/>
          </p:nvPr>
        </p:nvSpPr>
        <p:spPr>
          <a:xfrm>
            <a:off x="630759" y="131762"/>
            <a:ext cx="6898199" cy="797628"/>
          </a:xfrm>
        </p:spPr>
        <p:txBody>
          <a:bodyPr/>
          <a:lstStyle/>
          <a:p>
            <a:r>
              <a:rPr lang="en-US" sz="3000" b="1" dirty="0" smtClean="0"/>
              <a:t>Presentation Overview</a:t>
            </a:r>
            <a:endParaRPr lang="en-US" sz="3000" b="1" dirty="0"/>
          </a:p>
        </p:txBody>
      </p:sp>
      <p:sp>
        <p:nvSpPr>
          <p:cNvPr id="6"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B60D0-F291-4336-87C4-7A4999176E51}"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1824296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6"/>
          <p:cNvSpPr txBox="1">
            <a:spLocks/>
          </p:cNvSpPr>
          <p:nvPr/>
        </p:nvSpPr>
        <p:spPr bwMode="auto">
          <a:xfrm>
            <a:off x="0" y="6057283"/>
            <a:ext cx="9144000" cy="7806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6075" indent="-346075" algn="l" rtl="0" eaLnBrk="0" fontAlgn="base" hangingPunct="0">
              <a:spcBef>
                <a:spcPts val="1200"/>
              </a:spcBef>
              <a:spcAft>
                <a:spcPct val="0"/>
              </a:spcAft>
              <a:buClr>
                <a:srgbClr val="97233F"/>
              </a:buClr>
              <a:buFont typeface="Arial" pitchFamily="34" charset="0"/>
              <a:buChar char="■"/>
              <a:defRPr sz="2400">
                <a:solidFill>
                  <a:schemeClr val="tx1"/>
                </a:solidFill>
                <a:latin typeface="Calibri" pitchFamily="34" charset="0"/>
                <a:ea typeface="ＭＳ Ｐゴシック" pitchFamily="84" charset="-128"/>
                <a:cs typeface="ＭＳ Ｐゴシック" pitchFamily="84" charset="-128"/>
              </a:defRPr>
            </a:lvl1pPr>
            <a:lvl2pPr marL="623888" indent="-277813" algn="l" rtl="0" eaLnBrk="0" fontAlgn="base" hangingPunct="0">
              <a:spcBef>
                <a:spcPts val="6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2pPr>
            <a:lvl3pPr marL="973138" indent="-346075" algn="l" rtl="0" eaLnBrk="0" fontAlgn="base" hangingPunct="0">
              <a:spcBef>
                <a:spcPts val="600"/>
              </a:spcBef>
              <a:spcAft>
                <a:spcPct val="0"/>
              </a:spcAft>
              <a:buClr>
                <a:schemeClr val="tx1"/>
              </a:buClr>
              <a:buSzPct val="80000"/>
              <a:buFont typeface="Wingdings" pitchFamily="2" charset="2"/>
              <a:buChar char="v"/>
              <a:defRPr sz="2400">
                <a:solidFill>
                  <a:schemeClr val="tx1"/>
                </a:solidFill>
                <a:latin typeface="Calibri" pitchFamily="34" charset="0"/>
                <a:ea typeface="ＭＳ Ｐゴシック" pitchFamily="84" charset="-128"/>
                <a:cs typeface="ＭＳ Ｐゴシック"/>
              </a:defRPr>
            </a:lvl3pPr>
            <a:lvl4pPr marL="1260475"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4pPr>
            <a:lvl5pPr marL="1600200" indent="-287338" algn="l" rtl="0" eaLnBrk="0" fontAlgn="base" hangingPunct="0">
              <a:spcBef>
                <a:spcPts val="300"/>
              </a:spcBef>
              <a:spcAft>
                <a:spcPct val="0"/>
              </a:spcAft>
              <a:buClr>
                <a:schemeClr val="tx1"/>
              </a:buClr>
              <a:buFont typeface="Calibri" pitchFamily="34" charset="0"/>
              <a:buChar char="–"/>
              <a:defRPr sz="2400">
                <a:solidFill>
                  <a:schemeClr val="tx1"/>
                </a:solidFill>
                <a:latin typeface="Calibri" pitchFamily="34" charset="0"/>
                <a:ea typeface="ＭＳ Ｐゴシック" pitchFamily="84" charset="-128"/>
                <a:cs typeface="ＭＳ Ｐゴシック"/>
              </a:defRPr>
            </a:lvl5pPr>
            <a:lvl6pPr marL="18462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6pPr>
            <a:lvl7pPr marL="23034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7pPr>
            <a:lvl8pPr marL="27606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8pPr>
            <a:lvl9pPr marL="3217863" indent="-182563" algn="l" rtl="0" eaLnBrk="1" fontAlgn="base" hangingPunct="1">
              <a:spcBef>
                <a:spcPts val="300"/>
              </a:spcBef>
              <a:spcAft>
                <a:spcPct val="0"/>
              </a:spcAft>
              <a:buClr>
                <a:srgbClr val="A04DA3"/>
              </a:buClr>
              <a:buFont typeface="Georgia" pitchFamily="18" charset="0"/>
              <a:buChar char="▫"/>
              <a:defRPr sz="2000">
                <a:solidFill>
                  <a:srgbClr val="A04DA3"/>
                </a:solidFill>
                <a:latin typeface="+mn-lt"/>
              </a:defRPr>
            </a:lvl9pPr>
          </a:lstStyle>
          <a:p>
            <a:pPr marL="0" marR="0" lvl="0" indent="0" algn="l" defTabSz="457200" rtl="0" eaLnBrk="0" fontAlgn="base" latinLnBrk="0" hangingPunct="0">
              <a:lnSpc>
                <a:spcPct val="100000"/>
              </a:lnSpc>
              <a:spcBef>
                <a:spcPts val="1200"/>
              </a:spcBef>
              <a:spcAft>
                <a:spcPct val="0"/>
              </a:spcAft>
              <a:buClr>
                <a:srgbClr val="97233F"/>
              </a:buClr>
              <a:buSzTx/>
              <a:buFont typeface="Arial" pitchFamily="34" charset="0"/>
              <a:buNone/>
              <a:tabLst/>
              <a:defRPr/>
            </a:pPr>
            <a:r>
              <a:rPr kumimoji="0" lang="en-US" sz="1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NOTES: </a:t>
            </a:r>
            <a:r>
              <a:rPr kumimoji="0" lang="en-US" sz="1000" b="0"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Measurable objectives are defined as having at least one data point currently available, or a baseline, and anticipate additional data points throughout the decade to track progress. The MICH topic area has 6 developmental objectives, and both FP and MICH have 1 archived objective that are not discussed in this Progress Review.</a:t>
            </a:r>
            <a:endParaRPr kumimoji="0" lang="en-US" sz="1000" b="0" i="0" u="none" strike="noStrike" kern="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p:cNvSpPr>
            <a:spLocks noGrp="1"/>
          </p:cNvSpPr>
          <p:nvPr>
            <p:ph type="body" sz="quarter" idx="20"/>
          </p:nvPr>
        </p:nvSpPr>
        <p:spPr>
          <a:xfrm>
            <a:off x="0" y="1572767"/>
            <a:ext cx="9144000" cy="4318877"/>
          </a:xfrm>
        </p:spPr>
        <p:txBody>
          <a:bodyPr>
            <a:normAutofit/>
          </a:bodyPr>
          <a:lstStyle/>
          <a:p>
            <a:pPr>
              <a:buSzPct val="150000"/>
              <a:buFont typeface="Wingdings" panose="05000000000000000000" pitchFamily="2" charset="2"/>
              <a:buChar char="§"/>
            </a:pPr>
            <a:r>
              <a:rPr lang="en-US" dirty="0" smtClean="0"/>
              <a:t>43 Measurable HP2020 Family Planning Objectives:</a:t>
            </a:r>
          </a:p>
          <a:p>
            <a:pPr marL="914400" lvl="2" indent="0">
              <a:buNone/>
            </a:pPr>
            <a:r>
              <a:rPr lang="en-US" dirty="0" smtClean="0"/>
              <a:t>  3 Target met</a:t>
            </a:r>
          </a:p>
          <a:p>
            <a:pPr marL="914400" lvl="2" indent="0">
              <a:buNone/>
            </a:pPr>
            <a:r>
              <a:rPr lang="en-US" dirty="0" smtClean="0"/>
              <a:t>  </a:t>
            </a:r>
            <a:r>
              <a:rPr lang="en-US" dirty="0"/>
              <a:t>4</a:t>
            </a:r>
            <a:r>
              <a:rPr lang="en-US" dirty="0" smtClean="0"/>
              <a:t> Improving</a:t>
            </a:r>
          </a:p>
          <a:p>
            <a:pPr marL="914400" lvl="2" indent="0">
              <a:buNone/>
            </a:pPr>
            <a:r>
              <a:rPr lang="en-US" dirty="0" smtClean="0"/>
              <a:t>  25 Little or no detectable change</a:t>
            </a:r>
          </a:p>
          <a:p>
            <a:pPr marL="914400" lvl="2" indent="0">
              <a:buNone/>
            </a:pPr>
            <a:r>
              <a:rPr lang="en-US" dirty="0" smtClean="0"/>
              <a:t>  </a:t>
            </a:r>
            <a:r>
              <a:rPr lang="en-US" dirty="0"/>
              <a:t>5</a:t>
            </a:r>
            <a:r>
              <a:rPr lang="en-US" dirty="0" smtClean="0"/>
              <a:t> Getting worse</a:t>
            </a:r>
          </a:p>
          <a:p>
            <a:pPr marL="914400" lvl="2" indent="0">
              <a:buNone/>
            </a:pPr>
            <a:r>
              <a:rPr lang="en-US" dirty="0" smtClean="0"/>
              <a:t>  6 Baseline data only</a:t>
            </a:r>
          </a:p>
          <a:p>
            <a:pPr marL="914400" lvl="2" indent="0">
              <a:buNone/>
            </a:pPr>
            <a:endParaRPr lang="en-US" dirty="0"/>
          </a:p>
          <a:p>
            <a:pPr>
              <a:buSzPct val="150000"/>
              <a:buFont typeface="Wingdings" panose="05000000000000000000" pitchFamily="2" charset="2"/>
              <a:buChar char="§"/>
            </a:pPr>
            <a:r>
              <a:rPr lang="en-US" sz="1950" dirty="0" smtClean="0"/>
              <a:t>67 Measurable HP2020 Maternal, Infant, and Child Health Objectives:</a:t>
            </a:r>
          </a:p>
          <a:p>
            <a:pPr marL="914400" lvl="2" indent="0">
              <a:buSzPct val="150000"/>
              <a:buNone/>
            </a:pPr>
            <a:r>
              <a:rPr lang="en-US" dirty="0" smtClean="0">
                <a:solidFill>
                  <a:srgbClr val="FF0000"/>
                </a:solidFill>
              </a:rPr>
              <a:t>  </a:t>
            </a:r>
            <a:r>
              <a:rPr lang="en-US" dirty="0" smtClean="0"/>
              <a:t>16 Target met</a:t>
            </a:r>
          </a:p>
          <a:p>
            <a:pPr marL="914400" lvl="2" indent="0">
              <a:buSzPct val="150000"/>
              <a:buNone/>
            </a:pPr>
            <a:r>
              <a:rPr lang="en-US" dirty="0" smtClean="0">
                <a:solidFill>
                  <a:srgbClr val="FF0000"/>
                </a:solidFill>
              </a:rPr>
              <a:t>  </a:t>
            </a:r>
            <a:r>
              <a:rPr lang="en-US" dirty="0" smtClean="0"/>
              <a:t>18 Improving</a:t>
            </a:r>
          </a:p>
          <a:p>
            <a:pPr marL="914400" lvl="2" indent="0">
              <a:buSzPct val="150000"/>
              <a:buNone/>
            </a:pPr>
            <a:r>
              <a:rPr lang="en-US" dirty="0" smtClean="0">
                <a:solidFill>
                  <a:srgbClr val="FF0000"/>
                </a:solidFill>
              </a:rPr>
              <a:t>  </a:t>
            </a:r>
            <a:r>
              <a:rPr lang="en-US" dirty="0" smtClean="0"/>
              <a:t>16 Little or no detectable change</a:t>
            </a:r>
          </a:p>
          <a:p>
            <a:pPr marL="914400" lvl="2" indent="0">
              <a:buSzPct val="150000"/>
              <a:buNone/>
            </a:pPr>
            <a:r>
              <a:rPr lang="en-US" dirty="0"/>
              <a:t> </a:t>
            </a:r>
            <a:r>
              <a:rPr lang="en-US" dirty="0" smtClean="0"/>
              <a:t> 5 Getting </a:t>
            </a:r>
            <a:r>
              <a:rPr lang="en-US" dirty="0"/>
              <a:t>worse</a:t>
            </a:r>
            <a:endParaRPr lang="en-US" dirty="0" smtClean="0"/>
          </a:p>
          <a:p>
            <a:pPr marL="914400" lvl="2" indent="0">
              <a:buSzPct val="150000"/>
              <a:buNone/>
            </a:pPr>
            <a:r>
              <a:rPr lang="en-US" dirty="0" smtClean="0"/>
              <a:t>  11 Baseline data only</a:t>
            </a:r>
          </a:p>
          <a:p>
            <a:pPr marL="914400" lvl="2" indent="0">
              <a:buSzPct val="150000"/>
              <a:buNone/>
            </a:pPr>
            <a:r>
              <a:rPr lang="en-US" dirty="0"/>
              <a:t> </a:t>
            </a:r>
            <a:r>
              <a:rPr lang="en-US" dirty="0" smtClean="0"/>
              <a:t> 1 Informational</a:t>
            </a:r>
            <a:endParaRPr lang="en-US" dirty="0"/>
          </a:p>
        </p:txBody>
      </p:sp>
      <p:sp>
        <p:nvSpPr>
          <p:cNvPr id="4" name="Title 3"/>
          <p:cNvSpPr>
            <a:spLocks noGrp="1"/>
          </p:cNvSpPr>
          <p:nvPr>
            <p:ph type="title"/>
          </p:nvPr>
        </p:nvSpPr>
        <p:spPr>
          <a:xfrm>
            <a:off x="642634" y="131762"/>
            <a:ext cx="6803197" cy="797628"/>
          </a:xfrm>
        </p:spPr>
        <p:txBody>
          <a:bodyPr/>
          <a:lstStyle/>
          <a:p>
            <a:r>
              <a:rPr lang="en-US" sz="3000" b="1" dirty="0"/>
              <a:t>Tracking the Nation’s Progress</a:t>
            </a:r>
          </a:p>
        </p:txBody>
      </p:sp>
      <p:grpSp>
        <p:nvGrpSpPr>
          <p:cNvPr id="2" name="Group 1" descr="The green dot represents objectives whose target has been met, the light green dot represent objectives that are improving, the yellow dot represents objectives with little or no detectable change, the red dot represents objectives that are getting worse, and the gray dot represents objectives with baseline data only." title="Measureable HP2020 Family Planning Objectives"/>
          <p:cNvGrpSpPr/>
          <p:nvPr/>
        </p:nvGrpSpPr>
        <p:grpSpPr>
          <a:xfrm>
            <a:off x="764522" y="1987686"/>
            <a:ext cx="214714" cy="1377814"/>
            <a:chOff x="764522" y="1987686"/>
            <a:chExt cx="214714" cy="1377814"/>
          </a:xfrm>
        </p:grpSpPr>
        <p:sp>
          <p:nvSpPr>
            <p:cNvPr id="5" name="Oval 4" descr="This is a dark green oval symbol representing the number of objectives that met the target in the Health Communication and Health IT topic area.&#10;" title="Target Met Legend Symbol for Health Communication and Health IT"/>
            <p:cNvSpPr/>
            <p:nvPr/>
          </p:nvSpPr>
          <p:spPr bwMode="auto">
            <a:xfrm>
              <a:off x="764522" y="1987686"/>
              <a:ext cx="212917" cy="209414"/>
            </a:xfrm>
            <a:prstGeom prst="ellipse">
              <a:avLst/>
            </a:prstGeom>
            <a:solidFill>
              <a:srgbClr val="007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Oval 5" descr="This is a light green oval symbol representing the number of objectives that are improving in the Health Communication and Health IT topic area." title="Health Communication and Health IT legend symbol"/>
            <p:cNvSpPr/>
            <p:nvPr/>
          </p:nvSpPr>
          <p:spPr bwMode="auto">
            <a:xfrm>
              <a:off x="765562" y="2282634"/>
              <a:ext cx="212917" cy="20941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Oval 6" descr="This is a yellow oval symbol representing the number of objective that have little or no detectable change in the Health Communication and Health IT topic area." title="Little or no detectable change legend symbol"/>
            <p:cNvSpPr/>
            <p:nvPr/>
          </p:nvSpPr>
          <p:spPr bwMode="auto">
            <a:xfrm>
              <a:off x="766319" y="2571886"/>
              <a:ext cx="212917" cy="209414"/>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Oval 9" descr="This is a red oval symbol representing the number of objectives that are getting worse in the Health Communication and Health IT topic area." title="Getting worse legend symbol"/>
            <p:cNvSpPr/>
            <p:nvPr/>
          </p:nvSpPr>
          <p:spPr bwMode="auto">
            <a:xfrm>
              <a:off x="764791" y="2879118"/>
              <a:ext cx="212917" cy="20941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Oval 15" descr="This is a red oval symbol representing the number of objectives that are getting worse in the Health Communication and Health IT topic area." title="Getting worse legend symbol"/>
            <p:cNvSpPr/>
            <p:nvPr/>
          </p:nvSpPr>
          <p:spPr bwMode="auto">
            <a:xfrm>
              <a:off x="766319" y="3156086"/>
              <a:ext cx="212917" cy="209414"/>
            </a:xfrm>
            <a:prstGeom prst="ellipse">
              <a:avLst/>
            </a:prstGeom>
            <a:solidFill>
              <a:srgbClr val="BFB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grpSp>
        <p:nvGrpSpPr>
          <p:cNvPr id="18" name="Group 17" descr="The green dot represents objectives whose target has been met, the light green dot represent objectives that are improving, the yellow dot represents objectives with little or no detectable change, the red dot represents objectives that are getting worse, and the gray dot represents objectives with baseline data only." title="Measurable HP2020 Maternal, Infant, and Child Health Objectives"/>
          <p:cNvGrpSpPr/>
          <p:nvPr/>
        </p:nvGrpSpPr>
        <p:grpSpPr>
          <a:xfrm>
            <a:off x="788159" y="4070693"/>
            <a:ext cx="213158" cy="1668437"/>
            <a:chOff x="788159" y="4070693"/>
            <a:chExt cx="213158" cy="1668437"/>
          </a:xfrm>
        </p:grpSpPr>
        <p:sp>
          <p:nvSpPr>
            <p:cNvPr id="8" name="Oval 7" descr="This is a red oval symbol representing the number of objectives that are getting worse in the Health Communication and Health IT topic area." title="Getting worse legend symbol"/>
            <p:cNvSpPr/>
            <p:nvPr/>
          </p:nvSpPr>
          <p:spPr bwMode="auto">
            <a:xfrm>
              <a:off x="788400" y="5239093"/>
              <a:ext cx="212917" cy="209414"/>
            </a:xfrm>
            <a:prstGeom prst="ellipse">
              <a:avLst/>
            </a:prstGeom>
            <a:solidFill>
              <a:srgbClr val="BFB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Oval 10" descr="This is a dark green oval symbol representing the number of objectives that met the target in the Health Communication and Health IT topic area.&#10;" title="Target Met Legend Symbol for Health Communication and Health IT"/>
            <p:cNvSpPr/>
            <p:nvPr/>
          </p:nvSpPr>
          <p:spPr bwMode="auto">
            <a:xfrm>
              <a:off x="788391" y="4070693"/>
              <a:ext cx="212917" cy="209414"/>
            </a:xfrm>
            <a:prstGeom prst="ellipse">
              <a:avLst/>
            </a:prstGeom>
            <a:solidFill>
              <a:srgbClr val="007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Oval 11" descr="This is a light green oval symbol representing the number of objectives that are improving in the Health Communication and Health IT topic area." title="Health Communication and Health IT legend symbol"/>
            <p:cNvSpPr/>
            <p:nvPr/>
          </p:nvSpPr>
          <p:spPr bwMode="auto">
            <a:xfrm>
              <a:off x="788160" y="4365641"/>
              <a:ext cx="212917" cy="20941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Oval 12" descr="This is a yellow oval symbol representing the number of objective that have little or no detectable change in the Health Communication and Health IT topic area." title="Little or no detectable change legend symbol"/>
            <p:cNvSpPr/>
            <p:nvPr/>
          </p:nvSpPr>
          <p:spPr bwMode="auto">
            <a:xfrm>
              <a:off x="788400" y="4654893"/>
              <a:ext cx="212917" cy="209414"/>
            </a:xfrm>
            <a:prstGeom prst="ellipse">
              <a:avLst/>
            </a:prstGeom>
            <a:solidFill>
              <a:srgbClr val="FF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Oval 16" descr="This is a red oval symbol representing the number of objectives that are getting worse in the Health Communication and Health IT topic area." title="Getting worse legend symbol"/>
            <p:cNvSpPr/>
            <p:nvPr/>
          </p:nvSpPr>
          <p:spPr bwMode="auto">
            <a:xfrm>
              <a:off x="788400" y="4949890"/>
              <a:ext cx="212917" cy="209414"/>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Oval 18" descr="This is a red oval symbol representing the number of objectives that are getting worse in the Health Communication and Health IT topic area." title="Getting worse legend symbol"/>
            <p:cNvSpPr/>
            <p:nvPr/>
          </p:nvSpPr>
          <p:spPr bwMode="auto">
            <a:xfrm>
              <a:off x="788159" y="5529716"/>
              <a:ext cx="212917" cy="209414"/>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20"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C1ABFA-4706-4058-90D2-66B527C47D13}"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1041222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a:xfrm>
            <a:off x="518417" y="1572768"/>
            <a:ext cx="8274892" cy="4777232"/>
          </a:xfrm>
        </p:spPr>
        <p:txBody>
          <a:bodyPr>
            <a:normAutofit/>
          </a:bodyPr>
          <a:lstStyle/>
          <a:p>
            <a:pPr marL="347472" indent="-347472">
              <a:spcAft>
                <a:spcPts val="1800"/>
              </a:spcAft>
              <a:buSzPct val="15000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Tracking the Nation’s Progress </a:t>
            </a:r>
          </a:p>
          <a:p>
            <a:pPr marL="347472" indent="-347472">
              <a:spcAft>
                <a:spcPts val="1800"/>
              </a:spcAft>
              <a:buClr>
                <a:srgbClr val="057C18"/>
              </a:buClr>
              <a:buSzPct val="15000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Family Planning</a:t>
            </a:r>
            <a:endParaRPr lang="en-US" dirty="0" smtClean="0"/>
          </a:p>
          <a:p>
            <a:pPr marL="861822" lvl="1" indent="-347472">
              <a:spcBef>
                <a:spcPts val="0"/>
              </a:spcBef>
              <a:buClr>
                <a:srgbClr val="057C18"/>
              </a:buClr>
              <a:buSzPct val="100000"/>
              <a:buFont typeface="Wingdings" panose="05000000000000000000" pitchFamily="2" charset="2"/>
              <a:buChar char="§"/>
            </a:pPr>
            <a:r>
              <a:rPr lang="en-US" dirty="0" smtClean="0"/>
              <a:t>Intended Pregnancies</a:t>
            </a:r>
          </a:p>
          <a:p>
            <a:pPr marL="861822" lvl="1" indent="-347472">
              <a:spcBef>
                <a:spcPts val="0"/>
              </a:spcBef>
              <a:buClrTx/>
              <a:buSzPct val="100000"/>
              <a:buFont typeface="Wingdings" panose="05000000000000000000" pitchFamily="2" charset="2"/>
              <a:buChar char="§"/>
            </a:pPr>
            <a:endParaRPr lang="en-US" dirty="0"/>
          </a:p>
          <a:p>
            <a:pPr marL="861822" lvl="1" indent="-347472">
              <a:spcBef>
                <a:spcPts val="0"/>
              </a:spcBef>
              <a:buClr>
                <a:srgbClr val="057C18"/>
              </a:buClr>
              <a:buSzPct val="100000"/>
              <a:buFont typeface="Wingdings" panose="05000000000000000000" pitchFamily="2" charset="2"/>
              <a:buChar char="§"/>
            </a:pPr>
            <a:r>
              <a:rPr lang="en-US" dirty="0" smtClean="0"/>
              <a:t>Pregnancies Conceived Within 18 Months of a Previous Birth</a:t>
            </a:r>
          </a:p>
          <a:p>
            <a:pPr marL="861822" lvl="1" indent="-347472">
              <a:spcBef>
                <a:spcPts val="0"/>
              </a:spcBef>
              <a:buClrTx/>
              <a:buSzPct val="100000"/>
              <a:buFont typeface="Wingdings" panose="05000000000000000000" pitchFamily="2" charset="2"/>
              <a:buChar char="§"/>
            </a:pPr>
            <a:endParaRPr lang="en-US"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861822" lvl="1" indent="-347472">
              <a:spcBef>
                <a:spcPts val="0"/>
              </a:spcBef>
              <a:buClr>
                <a:srgbClr val="057C18"/>
              </a:buClr>
              <a:buSzPct val="100000"/>
              <a:buFont typeface="Wingdings" panose="05000000000000000000" pitchFamily="2" charset="2"/>
              <a:buChar char="§"/>
            </a:pPr>
            <a:r>
              <a:rPr lang="en-US" dirty="0" smtClean="0"/>
              <a:t>Sexually Experienced Females and Males who Received Reproductive Health Services in the Past 12 Months</a:t>
            </a:r>
          </a:p>
          <a:p>
            <a:pPr marL="861822" lvl="1" indent="-347472">
              <a:spcBef>
                <a:spcPts val="0"/>
              </a:spcBef>
              <a:buClrTx/>
              <a:buSzPct val="100000"/>
              <a:buFont typeface="Wingdings" panose="05000000000000000000" pitchFamily="2" charset="2"/>
              <a:buChar char="§"/>
            </a:pPr>
            <a:endParaRPr lang="en-US" sz="1800" dirty="0"/>
          </a:p>
          <a:p>
            <a:pPr marL="861822" lvl="1" indent="-347472">
              <a:spcBef>
                <a:spcPts val="0"/>
              </a:spcBef>
              <a:buClr>
                <a:srgbClr val="057C18"/>
              </a:buClr>
              <a:buSzPct val="100000"/>
              <a:buFont typeface="Wingdings" panose="05000000000000000000" pitchFamily="2" charset="2"/>
              <a:buChar char="§"/>
            </a:pPr>
            <a:r>
              <a:rPr lang="en-US" sz="1800" dirty="0" smtClean="0"/>
              <a:t>Use </a:t>
            </a:r>
            <a:r>
              <a:rPr lang="en-US" sz="1800" dirty="0"/>
              <a:t>of the Most/Moderately Effective </a:t>
            </a:r>
            <a:r>
              <a:rPr lang="en-US" sz="1800" dirty="0" smtClean="0"/>
              <a:t>Contraception</a:t>
            </a:r>
          </a:p>
          <a:p>
            <a:pPr marL="514350" lvl="1" indent="0">
              <a:spcBef>
                <a:spcPts val="0"/>
              </a:spcBef>
              <a:buClrTx/>
              <a:buSzPct val="100000"/>
              <a:buNone/>
            </a:pPr>
            <a:endParaRPr lang="en-US" sz="1800" dirty="0" smtClean="0"/>
          </a:p>
          <a:p>
            <a:pPr marL="566928" lvl="1" indent="0">
              <a:spcBef>
                <a:spcPts val="0"/>
              </a:spcBef>
              <a:buSzPct val="15000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347472" indent="-347472">
              <a:spcAft>
                <a:spcPts val="1800"/>
              </a:spcAft>
              <a:buSzPct val="15000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Maternal, Infant, and Child Health</a:t>
            </a:r>
          </a:p>
          <a:p>
            <a:endParaRPr lang="en-US" dirty="0"/>
          </a:p>
        </p:txBody>
      </p:sp>
      <p:sp>
        <p:nvSpPr>
          <p:cNvPr id="12" name="Title 3"/>
          <p:cNvSpPr>
            <a:spLocks noGrp="1"/>
          </p:cNvSpPr>
          <p:nvPr>
            <p:ph type="title"/>
          </p:nvPr>
        </p:nvSpPr>
        <p:spPr>
          <a:xfrm>
            <a:off x="575576" y="131762"/>
            <a:ext cx="6898199" cy="797628"/>
          </a:xfrm>
        </p:spPr>
        <p:txBody>
          <a:bodyPr/>
          <a:lstStyle/>
          <a:p>
            <a:pPr algn="ctr"/>
            <a:r>
              <a:rPr lang="en-US" sz="3000" b="1" smtClean="0"/>
              <a:t>Presentation Overview</a:t>
            </a:r>
            <a:endParaRPr lang="en-US" sz="3000" b="1" dirty="0"/>
          </a:p>
        </p:txBody>
      </p:sp>
      <p:sp>
        <p:nvSpPr>
          <p:cNvPr id="6" name="Rectangle 5" descr="Upcoming sections of the data presentation&#10;"/>
          <p:cNvSpPr/>
          <p:nvPr/>
        </p:nvSpPr>
        <p:spPr>
          <a:xfrm>
            <a:off x="395269" y="1404187"/>
            <a:ext cx="7315200" cy="6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descr="Upcoming sections of the data presentation&#10;"/>
          <p:cNvSpPr/>
          <p:nvPr/>
        </p:nvSpPr>
        <p:spPr>
          <a:xfrm>
            <a:off x="367075" y="5259335"/>
            <a:ext cx="7315200" cy="6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237280-9941-4CB2-8352-0294F22304E3}"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1723030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a:xfrm>
            <a:off x="172638" y="1327003"/>
            <a:ext cx="8971362" cy="3649731"/>
          </a:xfrm>
        </p:spPr>
        <p:txBody>
          <a:bodyPr>
            <a:normAutofit/>
          </a:bodyPr>
          <a:lstStyle/>
          <a:p>
            <a:pPr marL="347472" indent="-347472">
              <a:spcAft>
                <a:spcPts val="1800"/>
              </a:spcAft>
              <a:buClr>
                <a:srgbClr val="057C18"/>
              </a:buClr>
              <a:buSzPct val="150000"/>
              <a:buFont typeface="Wingdings" panose="05000000000000000000" pitchFamily="2" charset="2"/>
              <a:buChar char="§"/>
            </a:pPr>
            <a:r>
              <a:rPr lang="en-US" dirty="0"/>
              <a:t>Intended </a:t>
            </a:r>
            <a:r>
              <a:rPr lang="en-US" dirty="0" smtClean="0"/>
              <a:t>pregnancies are defined as pregnancies that occurred </a:t>
            </a:r>
            <a:r>
              <a:rPr lang="en-US" i="1" dirty="0" smtClean="0"/>
              <a:t>at the right time </a:t>
            </a:r>
            <a:r>
              <a:rPr lang="en-US" dirty="0" smtClean="0"/>
              <a:t>or </a:t>
            </a:r>
            <a:r>
              <a:rPr lang="en-US" i="1" dirty="0" smtClean="0"/>
              <a:t>later than desired</a:t>
            </a:r>
            <a:r>
              <a:rPr lang="en-US" dirty="0" smtClean="0"/>
              <a:t>.</a:t>
            </a:r>
          </a:p>
          <a:p>
            <a:pPr marL="347472" indent="-347472">
              <a:spcAft>
                <a:spcPts val="1800"/>
              </a:spcAft>
              <a:buSzPct val="150000"/>
              <a:buFont typeface="Wingdings" panose="05000000000000000000" pitchFamily="2" charset="2"/>
              <a:buChar char="§"/>
            </a:pPr>
            <a:r>
              <a:rPr lang="en-US" dirty="0" smtClean="0"/>
              <a:t>Three data sources are used to create the estimate for intended pregnancies in a given year:</a:t>
            </a:r>
          </a:p>
          <a:p>
            <a:pPr marL="861822" lvl="1" indent="-347472">
              <a:spcAft>
                <a:spcPts val="1800"/>
              </a:spcAft>
              <a:buSzPct val="150000"/>
              <a:buFont typeface="Wingdings" panose="05000000000000000000" pitchFamily="2" charset="2"/>
              <a:buChar char="§"/>
            </a:pPr>
            <a:r>
              <a:rPr lang="en-US" sz="1400" dirty="0" smtClean="0"/>
              <a:t>NVSS-N:	Birth certificate data for number of live births</a:t>
            </a:r>
          </a:p>
          <a:p>
            <a:pPr marL="861822" lvl="1" indent="-347472">
              <a:spcBef>
                <a:spcPts val="0"/>
              </a:spcBef>
              <a:buSzPct val="150000"/>
              <a:buFont typeface="Wingdings" panose="05000000000000000000" pitchFamily="2" charset="2"/>
              <a:buChar char="§"/>
            </a:pPr>
            <a:r>
              <a:rPr lang="en-US" sz="1400" dirty="0" smtClean="0"/>
              <a:t>NSFG: 	</a:t>
            </a:r>
            <a:r>
              <a:rPr lang="en-US" sz="1400" dirty="0"/>
              <a:t>E</a:t>
            </a:r>
            <a:r>
              <a:rPr lang="en-US" sz="1400" dirty="0" smtClean="0"/>
              <a:t>stimate of pregnancies ending in spontaneous fetal loss </a:t>
            </a:r>
          </a:p>
          <a:p>
            <a:pPr marL="1428750" lvl="3" indent="0">
              <a:spcBef>
                <a:spcPts val="0"/>
              </a:spcBef>
              <a:buSzPct val="150000"/>
              <a:buNone/>
            </a:pPr>
            <a:r>
              <a:rPr lang="en-US" dirty="0" smtClean="0"/>
              <a:t>	Estimate of intended pregnancies (live births and fetal losses) </a:t>
            </a:r>
          </a:p>
          <a:p>
            <a:pPr marL="1428750" lvl="3" indent="0">
              <a:spcBef>
                <a:spcPts val="0"/>
              </a:spcBef>
              <a:buSzPct val="150000"/>
              <a:buNone/>
            </a:pPr>
            <a:endParaRPr lang="en-US" dirty="0" smtClean="0"/>
          </a:p>
          <a:p>
            <a:pPr marL="861822" lvl="1" indent="-347472">
              <a:spcAft>
                <a:spcPts val="1800"/>
              </a:spcAft>
              <a:buSzPct val="150000"/>
              <a:buFont typeface="Wingdings" panose="05000000000000000000" pitchFamily="2" charset="2"/>
              <a:buChar char="§"/>
            </a:pPr>
            <a:r>
              <a:rPr lang="en-US" sz="1400" dirty="0" smtClean="0"/>
              <a:t>APS:		Number and intendedness of abortions in the year</a:t>
            </a:r>
          </a:p>
        </p:txBody>
      </p:sp>
      <p:sp>
        <p:nvSpPr>
          <p:cNvPr id="12" name="Title 3"/>
          <p:cNvSpPr>
            <a:spLocks noGrp="1"/>
          </p:cNvSpPr>
          <p:nvPr>
            <p:ph type="title"/>
          </p:nvPr>
        </p:nvSpPr>
        <p:spPr>
          <a:xfrm>
            <a:off x="575576" y="131762"/>
            <a:ext cx="6898199" cy="797628"/>
          </a:xfrm>
        </p:spPr>
        <p:txBody>
          <a:bodyPr/>
          <a:lstStyle/>
          <a:p>
            <a:pPr algn="ctr"/>
            <a:r>
              <a:rPr lang="en-US" sz="3200" dirty="0"/>
              <a:t>Intended Pregnancies</a:t>
            </a:r>
            <a:endParaRPr lang="en-US" sz="3000" b="1" dirty="0"/>
          </a:p>
        </p:txBody>
      </p:sp>
      <mc:AlternateContent xmlns:mc="http://schemas.openxmlformats.org/markup-compatibility/2006" xmlns:a14="http://schemas.microsoft.com/office/drawing/2010/main">
        <mc:Choice Requires="a14">
          <p:sp>
            <p:nvSpPr>
              <p:cNvPr id="6" name="TextBox 5"/>
              <p:cNvSpPr txBox="1"/>
              <p:nvPr/>
            </p:nvSpPr>
            <p:spPr>
              <a:xfrm>
                <a:off x="-29603" y="4872446"/>
                <a:ext cx="8971362" cy="100380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Proportion of pregnancies that were intended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𝑁𝑢𝑚𝑏𝑒𝑟</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𝑜𝑓</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𝑖𝑛𝑡𝑒𝑛𝑑𝑒𝑑</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𝑝𝑟𝑒𝑔𝑛𝑎𝑛𝑐𝑖𝑒𝑠</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𝑎𝑚𝑜𝑛𝑔</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𝑓𝑒𝑚𝑎𝑙𝑒𝑠</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𝑎𝑔𝑒𝑑</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15−44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𝑦𝑒𝑎𝑟𝑠</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um>
                        <m:den>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𝑁𝑢𝑚𝑏𝑒𝑟</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𝑜𝑓</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𝑙𝑖𝑣𝑒</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𝑏𝑖𝑟𝑡h𝑠</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𝑎𝑏𝑜𝑟𝑡𝑖𝑜𝑛𝑠</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𝑓𝑒𝑡𝑎𝑙</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𝑙𝑜𝑠𝑠𝑒𝑠</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𝑎𝑚𝑜𝑛𝑔</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𝑓𝑒𝑚𝑎𝑙𝑒𝑠</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𝑎𝑔𝑒𝑑</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15−44 </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𝑦𝑒𝑎𝑟𝑠</m:t>
                          </m:r>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en>
                      </m:f>
                    </m:oMath>
                  </m:oMathPara>
                </a14:m>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9603" y="4872446"/>
                <a:ext cx="8971362" cy="1003801"/>
              </a:xfrm>
              <a:prstGeom prst="rect">
                <a:avLst/>
              </a:prstGeom>
              <a:blipFill>
                <a:blip r:embed="rId3"/>
                <a:stretch>
                  <a:fillRect t="-6061"/>
                </a:stretch>
              </a:blipFill>
            </p:spPr>
            <p:txBody>
              <a:bodyPr/>
              <a:lstStyle/>
              <a:p>
                <a:r>
                  <a:rPr lang="en-US">
                    <a:noFill/>
                  </a:rPr>
                  <a:t> </a:t>
                </a:r>
              </a:p>
            </p:txBody>
          </p:sp>
        </mc:Fallback>
      </mc:AlternateContent>
      <p:sp>
        <p:nvSpPr>
          <p:cNvPr id="3" name="TextBox 2"/>
          <p:cNvSpPr txBox="1"/>
          <p:nvPr/>
        </p:nvSpPr>
        <p:spPr>
          <a:xfrm>
            <a:off x="0" y="6551822"/>
            <a:ext cx="897136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 </a:t>
            </a:r>
            <a:r>
              <a:rPr kumimoji="0" lang="en-US" sz="9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NVSS-N = National Vital Statistics System-</a:t>
            </a:r>
            <a:r>
              <a:rPr kumimoji="0" lang="en-US" sz="900" b="0"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Natality</a:t>
            </a:r>
            <a:r>
              <a:rPr kumimoji="0" lang="en-US" sz="9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NSFG = National </a:t>
            </a: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Survey of Family Growth, </a:t>
            </a:r>
            <a:r>
              <a:rPr kumimoji="0" lang="en-US" sz="9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APS</a:t>
            </a: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9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Abortion </a:t>
            </a:r>
            <a:r>
              <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Provider </a:t>
            </a:r>
            <a:r>
              <a:rPr kumimoji="0" lang="en-US" sz="9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Survey.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BA60AA-DA97-40BF-A57A-12C716D6BED6}"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1116190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8"/>
          <p:cNvSpPr txBox="1">
            <a:spLocks/>
          </p:cNvSpPr>
          <p:nvPr/>
        </p:nvSpPr>
        <p:spPr>
          <a:xfrm>
            <a:off x="6945855" y="6477000"/>
            <a:ext cx="1684309" cy="271626"/>
          </a:xfrm>
          <a:prstGeom prst="rect">
            <a:avLst/>
          </a:prstGeom>
          <a:ln w="19050">
            <a:solidFill>
              <a:srgbClr val="C00000"/>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Obj. FP-1</a:t>
            </a: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hart Placeholder 15" descr="In this slide we look at intended pregnancies amount females 15 to 44 by race/ethnicity and educational attainment for 2011.  The highest percentage of intended pregnancies were for White no-Hispanic females at 62% and those with a 4 year college degree at 73% while other race/ethnicity and educational group did not meet the national target.  The percentage of intended pregnancies was lowest among the Black non-Hispanic population compared to other racial/ethnic groups and among high school graduates compared to other educational group." title="Intended Pregnancies"/>
          <p:cNvGraphicFramePr>
            <a:graphicFrameLocks/>
          </p:cNvGraphicFramePr>
          <p:nvPr>
            <p:extLst>
              <p:ext uri="{D42A27DB-BD31-4B8C-83A1-F6EECF244321}">
                <p14:modId xmlns:p14="http://schemas.microsoft.com/office/powerpoint/2010/main" val="1370218063"/>
              </p:ext>
            </p:extLst>
          </p:nvPr>
        </p:nvGraphicFramePr>
        <p:xfrm>
          <a:off x="24328" y="1287654"/>
          <a:ext cx="9134475" cy="485816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35"/>
          <p:cNvSpPr txBox="1">
            <a:spLocks/>
          </p:cNvSpPr>
          <p:nvPr/>
        </p:nvSpPr>
        <p:spPr>
          <a:xfrm>
            <a:off x="4678811" y="1251534"/>
            <a:ext cx="2667000" cy="45689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HP2020 Target: 56.0%</a:t>
            </a: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descr="This chart shows 2011 data or intended pregnancies for females aged 15 to 44 years,.  The bracket group data for educational attainment by &lt;high school, high school, some college, and 4-year college degree. " title="Educational attainment"/>
          <p:cNvGrpSpPr/>
          <p:nvPr/>
        </p:nvGrpSpPr>
        <p:grpSpPr>
          <a:xfrm>
            <a:off x="58189" y="3513152"/>
            <a:ext cx="402992" cy="2169198"/>
            <a:chOff x="-123698" y="3120264"/>
            <a:chExt cx="402992" cy="1989775"/>
          </a:xfrm>
        </p:grpSpPr>
        <p:sp>
          <p:nvSpPr>
            <p:cNvPr id="15" name="Text Box 10"/>
            <p:cNvSpPr txBox="1">
              <a:spLocks noChangeArrowheads="1"/>
            </p:cNvSpPr>
            <p:nvPr/>
          </p:nvSpPr>
          <p:spPr bwMode="auto">
            <a:xfrm rot="16200000">
              <a:off x="-980086" y="3976652"/>
              <a:ext cx="1989775" cy="276999"/>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Educational Attainment</a:t>
              </a:r>
            </a:p>
          </p:txBody>
        </p:sp>
        <p:sp>
          <p:nvSpPr>
            <p:cNvPr id="16" name="Left Bracket 15"/>
            <p:cNvSpPr/>
            <p:nvPr/>
          </p:nvSpPr>
          <p:spPr>
            <a:xfrm>
              <a:off x="203749" y="3423555"/>
              <a:ext cx="75545" cy="1196173"/>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 name="TextBox 19"/>
          <p:cNvSpPr txBox="1"/>
          <p:nvPr/>
        </p:nvSpPr>
        <p:spPr>
          <a:xfrm>
            <a:off x="6479547" y="1648262"/>
            <a:ext cx="1197864" cy="57040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Increase desired</a:t>
            </a:r>
            <a:endParaRPr kumimoji="0" lang="en-US" sz="1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1" name="Straight Arrow Connector 20" descr="This arrow points towards the right and indicates an increase is desired for intended pregnancies for females age 15 to 44 years of age." title="Increase desired"/>
          <p:cNvCxnSpPr/>
          <p:nvPr/>
        </p:nvCxnSpPr>
        <p:spPr>
          <a:xfrm>
            <a:off x="6642158" y="2353421"/>
            <a:ext cx="87632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itle 6"/>
          <p:cNvSpPr>
            <a:spLocks noGrp="1"/>
          </p:cNvSpPr>
          <p:nvPr>
            <p:ph type="title"/>
          </p:nvPr>
        </p:nvSpPr>
        <p:spPr>
          <a:xfrm>
            <a:off x="415636" y="131762"/>
            <a:ext cx="7027155" cy="797628"/>
          </a:xfrm>
        </p:spPr>
        <p:txBody>
          <a:bodyPr/>
          <a:lstStyle/>
          <a:p>
            <a:pPr algn="ctr"/>
            <a:r>
              <a:rPr lang="en-US" dirty="0"/>
              <a:t>Intended </a:t>
            </a:r>
            <a:r>
              <a:rPr lang="en-US" dirty="0" smtClean="0"/>
              <a:t>Pregnancies:</a:t>
            </a:r>
            <a:br>
              <a:rPr lang="en-US" dirty="0" smtClean="0"/>
            </a:br>
            <a:r>
              <a:rPr lang="en-US" dirty="0" smtClean="0"/>
              <a:t>Females Aged </a:t>
            </a:r>
            <a:r>
              <a:rPr lang="en-US" dirty="0"/>
              <a:t>15 to 44 </a:t>
            </a:r>
            <a:r>
              <a:rPr lang="en-US" dirty="0" smtClean="0"/>
              <a:t>Years, 2011</a:t>
            </a:r>
            <a:endParaRPr lang="en-US" dirty="0"/>
          </a:p>
        </p:txBody>
      </p:sp>
      <p:sp>
        <p:nvSpPr>
          <p:cNvPr id="23" name="Text Placeholder 16"/>
          <p:cNvSpPr txBox="1">
            <a:spLocks/>
          </p:cNvSpPr>
          <p:nvPr/>
        </p:nvSpPr>
        <p:spPr>
          <a:xfrm>
            <a:off x="1" y="6109231"/>
            <a:ext cx="9144000" cy="3994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95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 Black </a:t>
            </a:r>
            <a:r>
              <a:rPr kumimoji="0" lang="en-US"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 </a:t>
            </a:r>
            <a:r>
              <a:rPr kumimoji="0" lang="en-US" sz="95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white </a:t>
            </a:r>
            <a:r>
              <a:rPr kumimoji="0" lang="en-US"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exclude persons of Hispanic origin. Persons of Hispanic origin may be of any race.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95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1" y="6308968"/>
            <a:ext cx="6847609" cy="5309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SOURCES: National Survey of Family Growth (NSFG), CDC/NCHS; National Vital Statistics System–</a:t>
            </a:r>
            <a:r>
              <a:rPr kumimoji="0" lang="en-US" sz="950" b="0"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Natality</a:t>
            </a:r>
            <a:r>
              <a:rPr kumimoji="0" lang="en-US" sz="95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(NVSS–N), CDC/NCHS; Surveillance Data for Abortion, CDC/NCCDPHP</a:t>
            </a:r>
            <a:r>
              <a:rPr kumimoji="0" lang="en-US"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95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Guttmacher</a:t>
            </a:r>
            <a:r>
              <a:rPr kumimoji="0" lang="en-US"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Institute Abortion Provider Census (APC), </a:t>
            </a:r>
            <a:r>
              <a:rPr kumimoji="0" lang="en-US" sz="95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Guttmacher</a:t>
            </a:r>
            <a:r>
              <a:rPr kumimoji="0" lang="en-US"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Institute; Abortion Patient Survey (APS), </a:t>
            </a:r>
            <a:r>
              <a:rPr kumimoji="0" lang="en-US" sz="95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Guttmacher</a:t>
            </a:r>
            <a:r>
              <a:rPr kumimoji="0" lang="en-US" sz="9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Institute.</a:t>
            </a:r>
          </a:p>
        </p:txBody>
      </p:sp>
      <p:sp>
        <p:nvSpPr>
          <p:cNvPr id="18"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76ED6D-E198-4A06-9395-C93D4F68B3D4}"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2454981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8"/>
          <p:cNvSpPr txBox="1">
            <a:spLocks/>
          </p:cNvSpPr>
          <p:nvPr/>
        </p:nvSpPr>
        <p:spPr>
          <a:xfrm>
            <a:off x="6945855" y="6477000"/>
            <a:ext cx="1684309" cy="271626"/>
          </a:xfrm>
          <a:prstGeom prst="rect">
            <a:avLst/>
          </a:prstGeom>
          <a:ln w="19050">
            <a:solidFill>
              <a:srgbClr val="C00000"/>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Obj. FP-5</a:t>
            </a: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hart Placeholder 15" descr="This slide shows the data for the percentage of pregnancies conceived within 18 months of a previous birth among females aged 15 to 44 years of age in 2011-2015.  This objective has surpassed the national target.  Among racial and ethnic groups, Black non-Hispanic and Hispanic femailes met the national target at 28% and 24% respedtively.  Additionally, privately insured females and those who were uninsured met the national target at 28% and 24% respectively.  The total was 29% for this objective." title="Pregnancies Conceived Within 18 Months of a Previous Birth"/>
          <p:cNvGraphicFramePr>
            <a:graphicFrameLocks/>
          </p:cNvGraphicFramePr>
          <p:nvPr>
            <p:extLst>
              <p:ext uri="{D42A27DB-BD31-4B8C-83A1-F6EECF244321}">
                <p14:modId xmlns:p14="http://schemas.microsoft.com/office/powerpoint/2010/main" val="98890498"/>
              </p:ext>
            </p:extLst>
          </p:nvPr>
        </p:nvGraphicFramePr>
        <p:xfrm>
          <a:off x="24328" y="1284666"/>
          <a:ext cx="9134475" cy="445633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35"/>
          <p:cNvSpPr txBox="1">
            <a:spLocks/>
          </p:cNvSpPr>
          <p:nvPr/>
        </p:nvSpPr>
        <p:spPr>
          <a:xfrm>
            <a:off x="2891575" y="1228450"/>
            <a:ext cx="2667000" cy="4191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HP2020 Target: 29.8%</a:t>
            </a: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Text Box 10"/>
          <p:cNvSpPr txBox="1">
            <a:spLocks noChangeArrowheads="1"/>
          </p:cNvSpPr>
          <p:nvPr/>
        </p:nvSpPr>
        <p:spPr bwMode="auto">
          <a:xfrm>
            <a:off x="-6906" y="3960895"/>
            <a:ext cx="1012328" cy="523220"/>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Health</a:t>
            </a:r>
            <a:r>
              <a:rPr kumimoji="0" 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Insurance</a:t>
            </a:r>
            <a:r>
              <a:rPr kumimoji="0" 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
        <p:nvSpPr>
          <p:cNvPr id="16" name="Left Bracket 15" descr="This chart shows data for pregnancies conceived withthin 18 months of a previous birth for females aged 15 to 44 years.  This bracket groups health insurance data for public health insurance, private health insurance, and uninsured females.  " title="Health Insurance"/>
          <p:cNvSpPr/>
          <p:nvPr/>
        </p:nvSpPr>
        <p:spPr>
          <a:xfrm>
            <a:off x="970156" y="3722683"/>
            <a:ext cx="75545" cy="997085"/>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oup 2" descr="This arrow points towards the left and indicates a decrease is desired for pregnancies conceived within 18 months of a previous birth for females age 15 to 44 years of age." title="Decrease desired"/>
          <p:cNvGrpSpPr/>
          <p:nvPr/>
        </p:nvGrpSpPr>
        <p:grpSpPr>
          <a:xfrm>
            <a:off x="5481458" y="1657722"/>
            <a:ext cx="1197864" cy="646833"/>
            <a:chOff x="2907829" y="1739644"/>
            <a:chExt cx="1197864" cy="646833"/>
          </a:xfrm>
        </p:grpSpPr>
        <p:sp>
          <p:nvSpPr>
            <p:cNvPr id="20" name="TextBox 19"/>
            <p:cNvSpPr txBox="1"/>
            <p:nvPr/>
          </p:nvSpPr>
          <p:spPr>
            <a:xfrm>
              <a:off x="2907829" y="1739644"/>
              <a:ext cx="1197864"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Decrease desired</a:t>
              </a:r>
              <a:endParaRPr kumimoji="0" lang="en-US" sz="1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1" name="Straight Arrow Connector 20"/>
            <p:cNvCxnSpPr/>
            <p:nvPr/>
          </p:nvCxnSpPr>
          <p:spPr>
            <a:xfrm flipH="1">
              <a:off x="2984946" y="2386477"/>
              <a:ext cx="94794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 Placeholder 16"/>
          <p:cNvSpPr txBox="1">
            <a:spLocks/>
          </p:cNvSpPr>
          <p:nvPr/>
        </p:nvSpPr>
        <p:spPr>
          <a:xfrm>
            <a:off x="-57933" y="5933994"/>
            <a:ext cx="9144000" cy="6870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95% confidence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interval. A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female is considered to have had a pregnancy within 18 months of a previous birth if she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reported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least 2 pregnancies and the 2nd most previous pregnancy ended in a live birth. The most recent pregnancy can be a current pregnancy</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Black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white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exclude persons of Hispanic origin. Persons of Hispanic origin may be of any race. </a:t>
            </a:r>
            <a:endPar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57933" y="6519948"/>
            <a:ext cx="706581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National Survey of Family Growth (NSFG),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CDC/NCHS.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Title 6"/>
          <p:cNvSpPr>
            <a:spLocks noGrp="1"/>
          </p:cNvSpPr>
          <p:nvPr>
            <p:ph type="title"/>
          </p:nvPr>
        </p:nvSpPr>
        <p:spPr>
          <a:xfrm>
            <a:off x="335188" y="131762"/>
            <a:ext cx="7183299" cy="797628"/>
          </a:xfrm>
        </p:spPr>
        <p:txBody>
          <a:bodyPr/>
          <a:lstStyle/>
          <a:p>
            <a:pPr algn="ctr"/>
            <a:r>
              <a:rPr lang="en-US" dirty="0" smtClean="0"/>
              <a:t>Pregnancies Conceived Within </a:t>
            </a:r>
            <a:br>
              <a:rPr lang="en-US" dirty="0" smtClean="0"/>
            </a:br>
            <a:r>
              <a:rPr lang="en-US" dirty="0" smtClean="0"/>
              <a:t>18 Months </a:t>
            </a:r>
            <a:r>
              <a:rPr lang="en-US" dirty="0"/>
              <a:t>of a </a:t>
            </a:r>
            <a:r>
              <a:rPr lang="en-US" dirty="0" smtClean="0"/>
              <a:t>Previous Birth: </a:t>
            </a:r>
            <a:br>
              <a:rPr lang="en-US" dirty="0" smtClean="0"/>
            </a:br>
            <a:r>
              <a:rPr lang="en-US" dirty="0" smtClean="0"/>
              <a:t>Females Aged </a:t>
            </a:r>
            <a:r>
              <a:rPr lang="en-US" dirty="0"/>
              <a:t>15 to 44 </a:t>
            </a:r>
            <a:r>
              <a:rPr lang="en-US" dirty="0" smtClean="0"/>
              <a:t>Years, 2011</a:t>
            </a:r>
            <a:r>
              <a:rPr lang="en-US" dirty="0"/>
              <a:t>–</a:t>
            </a:r>
            <a:r>
              <a:rPr lang="en-US" dirty="0" smtClean="0"/>
              <a:t>2015</a:t>
            </a:r>
            <a:endParaRPr lang="en-US" dirty="0"/>
          </a:p>
        </p:txBody>
      </p:sp>
      <p:sp>
        <p:nvSpPr>
          <p:cNvPr id="24" name="TextBox 23"/>
          <p:cNvSpPr txBox="1"/>
          <p:nvPr/>
        </p:nvSpPr>
        <p:spPr>
          <a:xfrm>
            <a:off x="442040" y="5983219"/>
            <a:ext cx="369332" cy="162329"/>
          </a:xfrm>
          <a:prstGeom prst="rect">
            <a:avLst/>
          </a:prstGeom>
          <a:noFill/>
        </p:spPr>
        <p:txBody>
          <a:bodyPr ve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7EEE2-944E-44C1-8118-007F0516DBAC}"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170061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6901" y="246491"/>
            <a:ext cx="6643749" cy="797628"/>
          </a:xfrm>
        </p:spPr>
        <p:txBody>
          <a:bodyPr/>
          <a:lstStyle/>
          <a:p>
            <a:pPr algn="ctr"/>
            <a:r>
              <a:rPr lang="en-US" sz="2000" dirty="0"/>
              <a:t>Receipt of Reproductive Health Services in the </a:t>
            </a:r>
            <a:br>
              <a:rPr lang="en-US" sz="2000" dirty="0"/>
            </a:br>
            <a:r>
              <a:rPr lang="en-US" sz="2000" dirty="0"/>
              <a:t>Past 12 Months: Sexually Experienced Females </a:t>
            </a:r>
            <a:br>
              <a:rPr lang="en-US" sz="2000" dirty="0"/>
            </a:br>
            <a:r>
              <a:rPr lang="en-US" sz="2000" dirty="0"/>
              <a:t>Aged 15 to 44 Years, 2011–2015</a:t>
            </a:r>
            <a:br>
              <a:rPr lang="en-US" sz="2000" dirty="0"/>
            </a:br>
            <a:endParaRPr lang="en-US" sz="2000" dirty="0"/>
          </a:p>
        </p:txBody>
      </p:sp>
      <p:graphicFrame>
        <p:nvGraphicFramePr>
          <p:cNvPr id="7" name="Chart Placeholder 15" descr="This slide highlights the receipt of reproductive health services in the past 12 months among sexually experienced females age 15 to 44 years in 2011-2015.  Among racial group, 86% of Black non-Hispanic females reported the highest percentage of reproductive health services.  In addition, receipt of reproductive health services among females was highest for the two highest family income compared to those with the lowest income group and those with family income between 200-399 percent of the federal poverty level.  " title="Receipt of Reporductive Health Services in the Past 12 Months"/>
          <p:cNvGraphicFramePr>
            <a:graphicFrameLocks/>
          </p:cNvGraphicFramePr>
          <p:nvPr>
            <p:extLst>
              <p:ext uri="{D42A27DB-BD31-4B8C-83A1-F6EECF244321}">
                <p14:modId xmlns:p14="http://schemas.microsoft.com/office/powerpoint/2010/main" val="3027977782"/>
              </p:ext>
            </p:extLst>
          </p:nvPr>
        </p:nvGraphicFramePr>
        <p:xfrm>
          <a:off x="24328" y="1284666"/>
          <a:ext cx="9134475" cy="445633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35"/>
          <p:cNvSpPr txBox="1">
            <a:spLocks/>
          </p:cNvSpPr>
          <p:nvPr/>
        </p:nvSpPr>
        <p:spPr>
          <a:xfrm>
            <a:off x="6367585" y="1117314"/>
            <a:ext cx="2667000" cy="4191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HP2020 Target: 86.5%</a:t>
            </a:r>
          </a:p>
        </p:txBody>
      </p:sp>
      <p:sp>
        <p:nvSpPr>
          <p:cNvPr id="15" name="Text Box 10"/>
          <p:cNvSpPr txBox="1">
            <a:spLocks noChangeArrowheads="1"/>
          </p:cNvSpPr>
          <p:nvPr/>
        </p:nvSpPr>
        <p:spPr bwMode="auto">
          <a:xfrm>
            <a:off x="71288" y="3657612"/>
            <a:ext cx="1067920" cy="830997"/>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Family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Income</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Poverty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Threshold)</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Left Bracket 15" descr="This chart shows data for receipt of reproductive health services in the past 12 monthsfor sexually experienced females aged 15 to 44 years.  This bracket groups family income (%poverty threshold).  The poverty threshold group are for less than 100, 100-199, 200-399, 400-499, and 500+ percent.   " title="Family Income (% Poverty Threshold)"/>
          <p:cNvSpPr/>
          <p:nvPr/>
        </p:nvSpPr>
        <p:spPr>
          <a:xfrm>
            <a:off x="1100886" y="3417065"/>
            <a:ext cx="73101" cy="131209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p:cNvSpPr txBox="1"/>
          <p:nvPr/>
        </p:nvSpPr>
        <p:spPr>
          <a:xfrm>
            <a:off x="7978329" y="1597477"/>
            <a:ext cx="1197864"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Increase desired</a:t>
            </a:r>
            <a:endParaRPr kumimoji="0" lang="en-US" sz="1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1" name="Straight Arrow Connector 20" descr="This arrow points towards the right and indicates an increase is desired for receipt o reproductive health services in the past 12 months for females age 15 to 44 years of age." title="Increase desired"/>
          <p:cNvCxnSpPr/>
          <p:nvPr/>
        </p:nvCxnSpPr>
        <p:spPr>
          <a:xfrm>
            <a:off x="8216985" y="2244310"/>
            <a:ext cx="72423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 Placeholder 16"/>
          <p:cNvSpPr txBox="1">
            <a:spLocks/>
          </p:cNvSpPr>
          <p:nvPr/>
        </p:nvSpPr>
        <p:spPr>
          <a:xfrm>
            <a:off x="-57933" y="5761688"/>
            <a:ext cx="9144000" cy="79390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    = 95% confidence interval.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 female is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considered to have received reproductive health services if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she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reported receiving at least one of the following services in the last 12 months: a birth control method; birth control counseling; birth control checkup or test; sterilization counseling; emergency contraception counseling; pelvic exam; pap smear; pregnancy test; and STD counseling, testing, or treatment. Sexually experienced refers to females who have ever had intercourse.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Black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white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exclude persons of Hispanic origin. Persons of Hispanic origin may be of any race. </a:t>
            </a:r>
          </a:p>
        </p:txBody>
      </p:sp>
      <p:sp>
        <p:nvSpPr>
          <p:cNvPr id="25" name="TextBox 24"/>
          <p:cNvSpPr txBox="1"/>
          <p:nvPr/>
        </p:nvSpPr>
        <p:spPr>
          <a:xfrm>
            <a:off x="-57933" y="6594664"/>
            <a:ext cx="706581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National Survey of Family Growth (NSFG),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CDC/NCHS.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 Placeholder 8"/>
          <p:cNvSpPr txBox="1">
            <a:spLocks/>
          </p:cNvSpPr>
          <p:nvPr/>
        </p:nvSpPr>
        <p:spPr>
          <a:xfrm>
            <a:off x="6945855" y="6477000"/>
            <a:ext cx="1684309" cy="271626"/>
          </a:xfrm>
          <a:prstGeom prst="rect">
            <a:avLst/>
          </a:prstGeom>
          <a:ln w="19050">
            <a:solidFill>
              <a:srgbClr val="C00000"/>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Obj. FP-7.1</a:t>
            </a: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427569" y="5809517"/>
            <a:ext cx="369332" cy="162329"/>
          </a:xfrm>
          <a:prstGeom prst="rect">
            <a:avLst/>
          </a:prstGeom>
          <a:noFill/>
        </p:spPr>
        <p:txBody>
          <a:bodyPr ve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B671C-B020-4641-B06A-73470E19521F}"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17636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4638" y="277723"/>
            <a:ext cx="6710656" cy="797628"/>
          </a:xfrm>
        </p:spPr>
        <p:txBody>
          <a:bodyPr/>
          <a:lstStyle/>
          <a:p>
            <a:pPr algn="ctr"/>
            <a:r>
              <a:rPr lang="en-US" sz="2000" dirty="0"/>
              <a:t>Receipt of Reproductive Health Services in the </a:t>
            </a:r>
            <a:br>
              <a:rPr lang="en-US" sz="2000" dirty="0"/>
            </a:br>
            <a:r>
              <a:rPr lang="en-US" sz="2000" dirty="0"/>
              <a:t>Past 12 Months: Sexually Experienced Males </a:t>
            </a:r>
            <a:br>
              <a:rPr lang="en-US" sz="2000" dirty="0"/>
            </a:br>
            <a:r>
              <a:rPr lang="en-US" sz="2000" dirty="0"/>
              <a:t>Aged 15 to 44 Years, 2011–2015</a:t>
            </a:r>
            <a:br>
              <a:rPr lang="en-US" sz="2000" dirty="0"/>
            </a:br>
            <a:endParaRPr lang="en-US" sz="2000" dirty="0"/>
          </a:p>
        </p:txBody>
      </p:sp>
      <p:graphicFrame>
        <p:nvGraphicFramePr>
          <p:cNvPr id="7" name="Chart Placeholder 15" descr="This slide highlights the receipt of reproductive health services in the past 12 months among sexually experienced males age 15 to 44 years in 2011-2015.  Among racial group, 35% of Black non-Hispanic males reported the highest percentage of reproductive health services.  In addition, receipt of reproductive health services among males was highest for the two highest family income compared to those with the lowest income group and those with family income between 200-399 percent of the federal poverty level.  " title="Receipt of Reproductive Health Services in the Past 12 Months"/>
          <p:cNvGraphicFramePr>
            <a:graphicFrameLocks/>
          </p:cNvGraphicFramePr>
          <p:nvPr>
            <p:extLst>
              <p:ext uri="{D42A27DB-BD31-4B8C-83A1-F6EECF244321}">
                <p14:modId xmlns:p14="http://schemas.microsoft.com/office/powerpoint/2010/main" val="2780026853"/>
              </p:ext>
            </p:extLst>
          </p:nvPr>
        </p:nvGraphicFramePr>
        <p:xfrm>
          <a:off x="24328" y="1284666"/>
          <a:ext cx="9134475" cy="445633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35"/>
          <p:cNvSpPr txBox="1">
            <a:spLocks/>
          </p:cNvSpPr>
          <p:nvPr/>
        </p:nvSpPr>
        <p:spPr>
          <a:xfrm>
            <a:off x="1971206" y="1117314"/>
            <a:ext cx="2667000" cy="4191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HP2020 Target: 16.3%</a:t>
            </a: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4119966" y="1594438"/>
            <a:ext cx="1197864"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Increase desired</a:t>
            </a:r>
            <a:endParaRPr kumimoji="0" lang="en-US" sz="1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1" name="Straight Arrow Connector 20" descr="This arrow points towards the right and indicates an increase is desired for receipt of reproductive health services in the past 12 months for sexually experienced males age 15 to 44 years of age." title="Increase desired"/>
          <p:cNvCxnSpPr/>
          <p:nvPr/>
        </p:nvCxnSpPr>
        <p:spPr>
          <a:xfrm>
            <a:off x="4282577" y="2241271"/>
            <a:ext cx="87632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 Placeholder 16"/>
          <p:cNvSpPr txBox="1">
            <a:spLocks/>
          </p:cNvSpPr>
          <p:nvPr/>
        </p:nvSpPr>
        <p:spPr>
          <a:xfrm>
            <a:off x="-57933" y="5782895"/>
            <a:ext cx="9144000" cy="79390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95% confidence interval. </a:t>
            </a:r>
            <a:r>
              <a:rPr kumimoji="0" lang="en-US"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 male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is considered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 have </a:t>
            </a: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received </a:t>
            </a:r>
            <a:r>
              <a:rPr kumimoji="0" lang="en-US"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reproductive </a:t>
            </a: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health </a:t>
            </a:r>
            <a:r>
              <a:rPr kumimoji="0" lang="en-US"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services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if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 reported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least one of the following services in the last 12 months: birth control advice or counseling about female methods of birth control, birth control advice or counseling about male methods of birth control, sterilization advice, STD advice, or HIV advice. Sexually experienced refers to males who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have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ever had intercourse.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Black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white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exclude persons of Hispanic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origin. Persons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of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Hispanic origin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may be of any race. </a:t>
            </a:r>
            <a:endPar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57933" y="6594664"/>
            <a:ext cx="706581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National Survey of Family Growth (NSFG),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CDC/NCHS.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 Placeholder 8"/>
          <p:cNvSpPr txBox="1">
            <a:spLocks/>
          </p:cNvSpPr>
          <p:nvPr/>
        </p:nvSpPr>
        <p:spPr>
          <a:xfrm>
            <a:off x="6945855" y="6477000"/>
            <a:ext cx="1684309" cy="271626"/>
          </a:xfrm>
          <a:prstGeom prst="rect">
            <a:avLst/>
          </a:prstGeom>
          <a:ln w="19050">
            <a:solidFill>
              <a:srgbClr val="C00000"/>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Obj. FP-7.2</a:t>
            </a: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439761" y="5846650"/>
            <a:ext cx="369332" cy="162329"/>
          </a:xfrm>
          <a:prstGeom prst="rect">
            <a:avLst/>
          </a:prstGeom>
          <a:noFill/>
        </p:spPr>
        <p:txBody>
          <a:bodyPr ve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 Box 10"/>
          <p:cNvSpPr txBox="1">
            <a:spLocks noChangeArrowheads="1"/>
          </p:cNvSpPr>
          <p:nvPr/>
        </p:nvSpPr>
        <p:spPr bwMode="auto">
          <a:xfrm>
            <a:off x="71288" y="3685940"/>
            <a:ext cx="1067920" cy="830997"/>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Family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Income</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Poverty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Threshold)</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Left Bracket 25" descr="This chart shows data for receipt of reproductive health services in the past 12 monthsfor sexually experienced males aged 15 to 44 years.  This bracket groups family income (%poverty threshold).  The poverty threshold group are for less than 100, 100-199, 200-399, 400-499, and 500+ percent.   " title="Family Income (% Poverty Threshold)"/>
          <p:cNvSpPr/>
          <p:nvPr/>
        </p:nvSpPr>
        <p:spPr>
          <a:xfrm>
            <a:off x="1100886" y="3445393"/>
            <a:ext cx="73101" cy="131209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031D0-25D7-4AD1-8691-3993FFF82BD9}"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18524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8358" y="211577"/>
            <a:ext cx="6688353" cy="797628"/>
          </a:xfrm>
        </p:spPr>
        <p:txBody>
          <a:bodyPr/>
          <a:lstStyle/>
          <a:p>
            <a:pPr algn="ctr"/>
            <a:r>
              <a:rPr lang="en-US" sz="1800" dirty="0"/>
              <a:t>Use of the Most/Moderately Effective Contraception: Females Aged 20 to 44 Years Who Are at Risk of Unintended Pregnancy, 2011–2015</a:t>
            </a:r>
            <a:br>
              <a:rPr lang="en-US" sz="1800" dirty="0"/>
            </a:br>
            <a:endParaRPr lang="en-US" sz="1800" dirty="0"/>
          </a:p>
        </p:txBody>
      </p:sp>
      <p:graphicFrame>
        <p:nvGraphicFramePr>
          <p:cNvPr id="10" name="Object 2" descr="Broad and Mobile internet access"/>
          <p:cNvGraphicFramePr>
            <a:graphicFrameLocks noChangeAspect="1"/>
          </p:cNvGraphicFramePr>
          <p:nvPr>
            <p:extLst/>
          </p:nvPr>
        </p:nvGraphicFramePr>
        <p:xfrm>
          <a:off x="-344740" y="972333"/>
          <a:ext cx="9144001" cy="46699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6"/>
          <p:cNvSpPr txBox="1">
            <a:spLocks/>
          </p:cNvSpPr>
          <p:nvPr/>
        </p:nvSpPr>
        <p:spPr>
          <a:xfrm>
            <a:off x="-55756" y="5753587"/>
            <a:ext cx="9144001" cy="6026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    = 95% confidence interval. </a:t>
            </a:r>
            <a:r>
              <a:rPr kumimoji="0" lang="en-US" sz="1000"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The most effective methods of contraception are male or female sterilization, implants, intrauterine devices or systems (IUD/IUS). Moderately effective methods of contraception are </a:t>
            </a:r>
            <a:r>
              <a:rPr kumimoji="0" lang="en-US" sz="1000" b="0" i="0" u="none" strike="noStrike" kern="1200" cap="none" spc="0" normalizeH="0" baseline="0" noProof="0" dirty="0" err="1">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injectables</a:t>
            </a:r>
            <a:r>
              <a:rPr kumimoji="0" lang="en-US" sz="1000"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 oral pills, patch, ring, or diaphragm. At risk of unintended pregnancy is defined as women who have ever had sex, are fecund, or are neither pregnant nor seeking pregnancy.</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Black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white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exclude persons of Hispanic origin. Persons of Hispanic origin may be of any race. </a:t>
            </a:r>
          </a:p>
        </p:txBody>
      </p:sp>
      <p:sp>
        <p:nvSpPr>
          <p:cNvPr id="13" name="TextBox 12"/>
          <p:cNvSpPr txBox="1"/>
          <p:nvPr/>
        </p:nvSpPr>
        <p:spPr>
          <a:xfrm>
            <a:off x="-55756" y="6549820"/>
            <a:ext cx="623382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 National Survey of Family Growth (NSFG), CDC/NCHS</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Text Placeholder 8"/>
          <p:cNvSpPr txBox="1">
            <a:spLocks/>
          </p:cNvSpPr>
          <p:nvPr/>
        </p:nvSpPr>
        <p:spPr>
          <a:xfrm>
            <a:off x="6652260" y="6378583"/>
            <a:ext cx="1820532" cy="419629"/>
          </a:xfrm>
          <a:prstGeom prst="rect">
            <a:avLst/>
          </a:prstGeom>
          <a:ln w="19050">
            <a:solidFill>
              <a:srgbClr val="C00000"/>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Obj. FP-16.1</a:t>
            </a:r>
          </a:p>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Increase </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desired</a:t>
            </a: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rot="16200000">
            <a:off x="438163" y="5803424"/>
            <a:ext cx="369332" cy="162329"/>
          </a:xfrm>
          <a:prstGeom prst="rect">
            <a:avLst/>
          </a:prstGeom>
          <a:noFill/>
        </p:spPr>
        <p:txBody>
          <a:bodyPr ve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descr="This bar chart shows data for use of the most/moderately effective contraception for females age 20 to 44 who are at ristkof unintended pregnancy for 2011-2015.  These labels represent the U.S. population broken out by total, race, and ethnicity.  The pink bar displays data for the total population, the light blue displays data for the hispanic population, the powder blue represent the black population, and the darker blue represents the white population.   " title="Most/Moderately Effective Contraception"/>
          <p:cNvGrpSpPr/>
          <p:nvPr/>
        </p:nvGrpSpPr>
        <p:grpSpPr>
          <a:xfrm>
            <a:off x="1266100" y="5238574"/>
            <a:ext cx="6858358" cy="308790"/>
            <a:chOff x="1266100" y="5195542"/>
            <a:chExt cx="6858358" cy="308790"/>
          </a:xfrm>
        </p:grpSpPr>
        <p:sp>
          <p:nvSpPr>
            <p:cNvPr id="2" name="TextBox 1"/>
            <p:cNvSpPr txBox="1"/>
            <p:nvPr/>
          </p:nvSpPr>
          <p:spPr>
            <a:xfrm>
              <a:off x="1266100" y="5195542"/>
              <a:ext cx="18508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Total</a:t>
              </a: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3882522" y="5196555"/>
              <a:ext cx="100046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Hispanic</a:t>
              </a: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5643663" y="5196555"/>
              <a:ext cx="100046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Black</a:t>
              </a: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7123997" y="5196555"/>
              <a:ext cx="100046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White</a:t>
              </a: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 Placeholder 35"/>
          <p:cNvSpPr txBox="1">
            <a:spLocks/>
          </p:cNvSpPr>
          <p:nvPr/>
        </p:nvSpPr>
        <p:spPr>
          <a:xfrm>
            <a:off x="4571999" y="2298555"/>
            <a:ext cx="2667000" cy="4191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HP2020 Target: 69.3%</a:t>
            </a: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13B6E3-D3C9-444D-AA66-E645B7562E09}"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340929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noAutofit/>
          </a:bodyPr>
          <a:lstStyle/>
          <a:p>
            <a:pPr>
              <a:spcBef>
                <a:spcPts val="0"/>
              </a:spcBef>
              <a:defRPr/>
            </a:pPr>
            <a:r>
              <a:rPr lang="en-US" sz="2000" dirty="0">
                <a:latin typeface="Verdana" panose="020B0604030504040204" pitchFamily="34" charset="0"/>
                <a:ea typeface="Verdana" panose="020B0604030504040204" pitchFamily="34" charset="0"/>
                <a:cs typeface="Verdana" panose="020B0604030504040204" pitchFamily="34" charset="0"/>
              </a:rPr>
              <a:t>Vanila Singh, MD, </a:t>
            </a:r>
            <a:r>
              <a:rPr lang="en-US" sz="2000" dirty="0" smtClean="0">
                <a:latin typeface="Verdana" panose="020B0604030504040204" pitchFamily="34" charset="0"/>
                <a:ea typeface="Verdana" panose="020B0604030504040204" pitchFamily="34" charset="0"/>
                <a:cs typeface="Verdana" panose="020B0604030504040204" pitchFamily="34" charset="0"/>
              </a:rPr>
              <a:t>MACM </a:t>
            </a:r>
          </a:p>
          <a:p>
            <a:pPr>
              <a:spcBef>
                <a:spcPts val="0"/>
              </a:spcBef>
              <a:defRPr/>
            </a:pPr>
            <a:r>
              <a:rPr lang="en-US" sz="2000" dirty="0" smtClean="0">
                <a:latin typeface="Verdana" panose="020B0604030504040204" pitchFamily="34" charset="0"/>
                <a:ea typeface="Verdana" panose="020B0604030504040204" pitchFamily="34" charset="0"/>
                <a:cs typeface="Verdana" panose="020B0604030504040204" pitchFamily="34" charset="0"/>
              </a:rPr>
              <a:t>Chief </a:t>
            </a:r>
            <a:r>
              <a:rPr lang="en-US" sz="2000" dirty="0">
                <a:latin typeface="Verdana" panose="020B0604030504040204" pitchFamily="34" charset="0"/>
                <a:ea typeface="Verdana" panose="020B0604030504040204" pitchFamily="34" charset="0"/>
                <a:cs typeface="Verdana" panose="020B0604030504040204" pitchFamily="34" charset="0"/>
              </a:rPr>
              <a:t>Medical </a:t>
            </a:r>
            <a:r>
              <a:rPr lang="en-US" sz="2000" dirty="0" smtClean="0">
                <a:latin typeface="Verdana" panose="020B0604030504040204" pitchFamily="34" charset="0"/>
                <a:ea typeface="Verdana" panose="020B0604030504040204" pitchFamily="34" charset="0"/>
                <a:cs typeface="Verdana" panose="020B0604030504040204" pitchFamily="34" charset="0"/>
              </a:rPr>
              <a:t>Officer </a:t>
            </a: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smtClean="0"/>
              <a:t>U.S. Department of Health and Human Services </a:t>
            </a:r>
            <a:endParaRPr lang="en-US" sz="2000" dirty="0"/>
          </a:p>
        </p:txBody>
      </p:sp>
      <p:sp>
        <p:nvSpPr>
          <p:cNvPr id="5" name="Title 4"/>
          <p:cNvSpPr>
            <a:spLocks noGrp="1"/>
          </p:cNvSpPr>
          <p:nvPr>
            <p:ph type="title"/>
          </p:nvPr>
        </p:nvSpPr>
        <p:spPr>
          <a:xfrm>
            <a:off x="590200" y="1366717"/>
            <a:ext cx="8036966" cy="1195977"/>
          </a:xfrm>
        </p:spPr>
        <p:txBody>
          <a:bodyPr/>
          <a:lstStyle/>
          <a:p>
            <a:r>
              <a:rPr lang="en-US" sz="3000" dirty="0"/>
              <a:t>Healthy People 2020 Progress </a:t>
            </a:r>
            <a:r>
              <a:rPr lang="en-US" sz="3000" dirty="0" smtClean="0"/>
              <a:t>Review: Optimizing Birth Outcomes Through Preconception and </a:t>
            </a:r>
            <a:r>
              <a:rPr lang="en-US" sz="3000" dirty="0" err="1" smtClean="0"/>
              <a:t>Interconception</a:t>
            </a:r>
            <a:r>
              <a:rPr lang="en-US" sz="3000" dirty="0" smtClean="0"/>
              <a:t> Health </a:t>
            </a:r>
            <a:endParaRPr lang="en-US" sz="3000" dirty="0"/>
          </a:p>
        </p:txBody>
      </p:sp>
      <p:pic>
        <p:nvPicPr>
          <p:cNvPr id="7" name="Picture 6" descr="Logo for the Department of Health and Human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71" y="6158828"/>
            <a:ext cx="644457" cy="644457"/>
          </a:xfrm>
          <a:prstGeom prst="rect">
            <a:avLst/>
          </a:prstGeom>
        </p:spPr>
      </p:pic>
      <p:pic>
        <p:nvPicPr>
          <p:cNvPr id="8" name="Picture 7" descr="Logo for the Office of Disease Prevention and Health Promoti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722" y="6320417"/>
            <a:ext cx="2599611" cy="287690"/>
          </a:xfrm>
          <a:prstGeom prst="rect">
            <a:avLst/>
          </a:prstGeom>
        </p:spPr>
      </p:pic>
      <p:pic>
        <p:nvPicPr>
          <p:cNvPr id="9" name="Picture 8" descr="Logo for Healthy People 20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813" y="217315"/>
            <a:ext cx="1332025" cy="661659"/>
          </a:xfrm>
          <a:prstGeom prst="rect">
            <a:avLst/>
          </a:prstGeom>
        </p:spPr>
      </p:pic>
    </p:spTree>
    <p:extLst>
      <p:ext uri="{BB962C8B-B14F-4D97-AF65-F5344CB8AC3E}">
        <p14:creationId xmlns:p14="http://schemas.microsoft.com/office/powerpoint/2010/main" val="1174944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descr="Broad and Mobile internet access"/>
          <p:cNvGraphicFramePr>
            <a:graphicFrameLocks noChangeAspect="1"/>
          </p:cNvGraphicFramePr>
          <p:nvPr>
            <p:extLst/>
          </p:nvPr>
        </p:nvGraphicFramePr>
        <p:xfrm>
          <a:off x="-344740" y="972333"/>
          <a:ext cx="9144001" cy="466992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872779" y="216009"/>
            <a:ext cx="6431270" cy="797628"/>
          </a:xfrm>
        </p:spPr>
        <p:txBody>
          <a:bodyPr/>
          <a:lstStyle/>
          <a:p>
            <a:pPr algn="ctr"/>
            <a:r>
              <a:rPr lang="en-US" sz="1800" dirty="0"/>
              <a:t>Use of the Most/Moderately Effective Contraception: Females Aged 15 to 19 Years Who Are at Risk of Unintended Pregnancy, 2011–2015</a:t>
            </a:r>
            <a:br>
              <a:rPr lang="en-US" sz="1800" dirty="0"/>
            </a:br>
            <a:endParaRPr lang="en-US" sz="1800" dirty="0"/>
          </a:p>
        </p:txBody>
      </p:sp>
      <p:sp>
        <p:nvSpPr>
          <p:cNvPr id="11" name="Text Placeholder 16"/>
          <p:cNvSpPr txBox="1">
            <a:spLocks/>
          </p:cNvSpPr>
          <p:nvPr/>
        </p:nvSpPr>
        <p:spPr>
          <a:xfrm>
            <a:off x="-55756" y="5753587"/>
            <a:ext cx="9144001" cy="6026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    = 95% confidence interval. </a:t>
            </a:r>
            <a:r>
              <a:rPr kumimoji="0" lang="en-US" sz="1000"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The most effective methods of contraception are male or female sterilization, implants, intrauterine devices or systems (IUD/IUS). Moderately effective methods of contraception are </a:t>
            </a:r>
            <a:r>
              <a:rPr kumimoji="0" lang="en-US" sz="1000" b="0" i="0" u="none" strike="noStrike" kern="1200" cap="none" spc="0" normalizeH="0" baseline="0" noProof="0" dirty="0" err="1">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injectables</a:t>
            </a:r>
            <a:r>
              <a:rPr kumimoji="0" lang="en-US" sz="1000"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 oral pills, patch, ring, or diaphragm. At risk of unintended pregnancy is defined as women who have ever had sex, are fecund, or are neither pregnant nor seeking pregnancy.</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Black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white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exclude persons of Hispanic origin. Persons of Hispanic origin may be of any race. </a:t>
            </a:r>
          </a:p>
        </p:txBody>
      </p:sp>
      <p:sp>
        <p:nvSpPr>
          <p:cNvPr id="13" name="TextBox 12"/>
          <p:cNvSpPr txBox="1"/>
          <p:nvPr/>
        </p:nvSpPr>
        <p:spPr>
          <a:xfrm>
            <a:off x="-55756" y="6549820"/>
            <a:ext cx="623382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 National Survey of Family Growth (NSFG),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CDC/NCHS.</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Text Placeholder 8"/>
          <p:cNvSpPr txBox="1">
            <a:spLocks/>
          </p:cNvSpPr>
          <p:nvPr/>
        </p:nvSpPr>
        <p:spPr>
          <a:xfrm>
            <a:off x="6652260" y="6378583"/>
            <a:ext cx="1820532" cy="419629"/>
          </a:xfrm>
          <a:prstGeom prst="rect">
            <a:avLst/>
          </a:prstGeom>
          <a:ln w="19050">
            <a:solidFill>
              <a:srgbClr val="C00000"/>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Obj. FP-16.2</a:t>
            </a:r>
          </a:p>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Increase </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desired</a:t>
            </a: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rot="16200000">
            <a:off x="438163" y="5803424"/>
            <a:ext cx="369332" cy="162329"/>
          </a:xfrm>
          <a:prstGeom prst="rect">
            <a:avLst/>
          </a:prstGeom>
          <a:noFill/>
        </p:spPr>
        <p:txBody>
          <a:bodyPr ve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 Placeholder 35"/>
          <p:cNvSpPr txBox="1">
            <a:spLocks/>
          </p:cNvSpPr>
          <p:nvPr/>
        </p:nvSpPr>
        <p:spPr>
          <a:xfrm>
            <a:off x="4456997" y="2717655"/>
            <a:ext cx="2667000" cy="4191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HP2020 Target: 54.1%</a:t>
            </a: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descr="This bar chart shows data for use of the most/moderately effective contraception for females age 15 to 19 who are at ristkof unintended pregnancy for 2011-2015.  These labels represent the U.S. population broken out by total, race, and ethnicity.  The pink bar displays data for the total population, the light blue displays data for the hispanic population, the powder blue represent the black population, and the darker blue represents the white population.   " title="Race/ethnicity"/>
          <p:cNvGrpSpPr/>
          <p:nvPr/>
        </p:nvGrpSpPr>
        <p:grpSpPr>
          <a:xfrm>
            <a:off x="1266100" y="5238574"/>
            <a:ext cx="6858358" cy="308790"/>
            <a:chOff x="1266100" y="5238574"/>
            <a:chExt cx="6858358" cy="308790"/>
          </a:xfrm>
        </p:grpSpPr>
        <p:grpSp>
          <p:nvGrpSpPr>
            <p:cNvPr id="3" name="Group 2"/>
            <p:cNvGrpSpPr/>
            <p:nvPr/>
          </p:nvGrpSpPr>
          <p:grpSpPr>
            <a:xfrm>
              <a:off x="3882522" y="5239587"/>
              <a:ext cx="4241936" cy="307777"/>
              <a:chOff x="3882522" y="5196555"/>
              <a:chExt cx="4241936" cy="307777"/>
            </a:xfrm>
          </p:grpSpPr>
          <p:sp>
            <p:nvSpPr>
              <p:cNvPr id="12" name="TextBox 11"/>
              <p:cNvSpPr txBox="1"/>
              <p:nvPr/>
            </p:nvSpPr>
            <p:spPr>
              <a:xfrm>
                <a:off x="3882522" y="5196555"/>
                <a:ext cx="100046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Hispanic</a:t>
                </a: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5643663" y="5196555"/>
                <a:ext cx="100046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Black</a:t>
                </a: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7123997" y="5196555"/>
                <a:ext cx="100046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White</a:t>
                </a: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20" name="TextBox 19"/>
            <p:cNvSpPr txBox="1"/>
            <p:nvPr/>
          </p:nvSpPr>
          <p:spPr>
            <a:xfrm>
              <a:off x="1266100" y="5238574"/>
              <a:ext cx="185081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Total</a:t>
              </a: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19"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0102E5-BF80-4C6F-A3C0-E85B08D59EF6}"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1757969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a:xfrm>
            <a:off x="518417" y="1572768"/>
            <a:ext cx="8274892" cy="4777232"/>
          </a:xfrm>
        </p:spPr>
        <p:txBody>
          <a:bodyPr>
            <a:normAutofit/>
          </a:bodyPr>
          <a:lstStyle/>
          <a:p>
            <a:pPr marL="347472" indent="-347472">
              <a:spcAft>
                <a:spcPts val="1800"/>
              </a:spcAft>
              <a:buSzPct val="15000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Tracking the Nation’s Progress </a:t>
            </a:r>
          </a:p>
          <a:p>
            <a:pPr marL="347472" indent="-347472">
              <a:spcAft>
                <a:spcPts val="1800"/>
              </a:spcAft>
              <a:buSzPct val="15000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Family Planning</a:t>
            </a:r>
          </a:p>
          <a:p>
            <a:pPr marL="347472" indent="-347472">
              <a:spcAft>
                <a:spcPts val="1800"/>
              </a:spcAft>
              <a:buSzPct val="150000"/>
              <a:buFont typeface="Wingdings" panose="05000000000000000000" pitchFamily="2" charset="2"/>
              <a:buChar char="§"/>
            </a:pPr>
            <a:r>
              <a:rPr lang="en-US" dirty="0" smtClean="0">
                <a:latin typeface="Verdana" panose="020B0604030504040204" pitchFamily="34" charset="0"/>
                <a:ea typeface="Verdana" panose="020B0604030504040204" pitchFamily="34" charset="0"/>
                <a:cs typeface="Verdana" panose="020B0604030504040204" pitchFamily="34" charset="0"/>
              </a:rPr>
              <a:t>Maternal, Infant, and </a:t>
            </a:r>
            <a:r>
              <a:rPr lang="en-US" dirty="0">
                <a:latin typeface="Verdana" panose="020B0604030504040204" pitchFamily="34" charset="0"/>
                <a:ea typeface="Verdana" panose="020B0604030504040204" pitchFamily="34" charset="0"/>
                <a:cs typeface="Verdana" panose="020B0604030504040204" pitchFamily="34" charset="0"/>
              </a:rPr>
              <a:t>Child </a:t>
            </a:r>
            <a:r>
              <a:rPr lang="en-US" dirty="0" smtClean="0">
                <a:latin typeface="Verdana" panose="020B0604030504040204" pitchFamily="34" charset="0"/>
                <a:ea typeface="Verdana" panose="020B0604030504040204" pitchFamily="34" charset="0"/>
                <a:cs typeface="Verdana" panose="020B0604030504040204" pitchFamily="34" charset="0"/>
              </a:rPr>
              <a:t>Health</a:t>
            </a:r>
            <a:endParaRPr lang="en-US" dirty="0" smtClean="0"/>
          </a:p>
          <a:p>
            <a:pPr marL="861822" lvl="1" indent="-347472">
              <a:spcBef>
                <a:spcPts val="0"/>
              </a:spcBef>
              <a:buClr>
                <a:srgbClr val="057C18"/>
              </a:buClr>
              <a:buSzPct val="100000"/>
              <a:buFont typeface="Wingdings" panose="05000000000000000000" pitchFamily="2" charset="2"/>
              <a:buChar char="§"/>
            </a:pPr>
            <a:r>
              <a:rPr lang="en-US" dirty="0" smtClean="0"/>
              <a:t>Healthy Pregnancies - Healthy </a:t>
            </a:r>
            <a:r>
              <a:rPr lang="en-US" dirty="0"/>
              <a:t>I</a:t>
            </a:r>
            <a:r>
              <a:rPr lang="en-US" dirty="0" smtClean="0"/>
              <a:t>nfants</a:t>
            </a:r>
          </a:p>
          <a:p>
            <a:pPr marL="861822" lvl="1" indent="-347472">
              <a:spcBef>
                <a:spcPts val="0"/>
              </a:spcBef>
              <a:buClrTx/>
              <a:buSzPct val="100000"/>
              <a:buFont typeface="Wingdings" panose="05000000000000000000" pitchFamily="2" charset="2"/>
              <a:buChar char="§"/>
            </a:pPr>
            <a:endParaRPr lang="en-US"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861822" lvl="1" indent="-347472">
              <a:spcBef>
                <a:spcPts val="0"/>
              </a:spcBef>
              <a:buSzPct val="100000"/>
              <a:buFont typeface="Wingdings" panose="05000000000000000000" pitchFamily="2" charset="2"/>
              <a:buChar char="§"/>
            </a:pPr>
            <a:r>
              <a:rPr lang="en-US" dirty="0" smtClean="0"/>
              <a:t>Preconception / </a:t>
            </a:r>
            <a:r>
              <a:rPr lang="en-US" dirty="0" err="1" smtClean="0"/>
              <a:t>Interconception</a:t>
            </a:r>
            <a:r>
              <a:rPr lang="en-US" dirty="0" smtClean="0"/>
              <a:t> Health and Behaviors</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12" name="Title 3"/>
          <p:cNvSpPr>
            <a:spLocks noGrp="1"/>
          </p:cNvSpPr>
          <p:nvPr>
            <p:ph type="title"/>
          </p:nvPr>
        </p:nvSpPr>
        <p:spPr>
          <a:xfrm>
            <a:off x="575576" y="131762"/>
            <a:ext cx="6898199" cy="797628"/>
          </a:xfrm>
        </p:spPr>
        <p:txBody>
          <a:bodyPr/>
          <a:lstStyle/>
          <a:p>
            <a:pPr algn="ctr"/>
            <a:r>
              <a:rPr lang="en-US" sz="3000" dirty="0" smtClean="0"/>
              <a:t>Presentation Overview</a:t>
            </a:r>
            <a:endParaRPr lang="en-US" sz="3000" dirty="0"/>
          </a:p>
        </p:txBody>
      </p:sp>
      <p:sp>
        <p:nvSpPr>
          <p:cNvPr id="6" name="Rectangle 5" descr="Upcoming sections of the data presentation&#10;"/>
          <p:cNvSpPr/>
          <p:nvPr/>
        </p:nvSpPr>
        <p:spPr>
          <a:xfrm>
            <a:off x="395269" y="1404186"/>
            <a:ext cx="7315200" cy="117645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6478DB-75B1-4E20-A374-777E96F35EF3}"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195198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descr="Broad and Mobile internet access"/>
          <p:cNvGraphicFramePr>
            <a:graphicFrameLocks noChangeAspect="1"/>
          </p:cNvGraphicFramePr>
          <p:nvPr>
            <p:extLst/>
          </p:nvPr>
        </p:nvGraphicFramePr>
        <p:xfrm>
          <a:off x="-262851" y="965727"/>
          <a:ext cx="9216351" cy="483543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
        <p:nvSpPr>
          <p:cNvPr id="7" name="Title 6"/>
          <p:cNvSpPr>
            <a:spLocks noGrp="1"/>
          </p:cNvSpPr>
          <p:nvPr>
            <p:ph type="title"/>
          </p:nvPr>
        </p:nvSpPr>
        <p:spPr>
          <a:xfrm>
            <a:off x="381000" y="131762"/>
            <a:ext cx="7141029" cy="797628"/>
          </a:xfrm>
        </p:spPr>
        <p:txBody>
          <a:bodyPr/>
          <a:lstStyle/>
          <a:p>
            <a:pPr algn="ctr"/>
            <a:r>
              <a:rPr lang="en-US" dirty="0" smtClean="0"/>
              <a:t>Folic Acid Consumption: </a:t>
            </a:r>
            <a:br>
              <a:rPr lang="en-US" dirty="0" smtClean="0"/>
            </a:br>
            <a:r>
              <a:rPr lang="en-US" dirty="0" err="1" smtClean="0"/>
              <a:t>Nonpregnant</a:t>
            </a:r>
            <a:r>
              <a:rPr lang="en-US" dirty="0" smtClean="0"/>
              <a:t> Females Aged 15 to 44 Years</a:t>
            </a:r>
            <a:endParaRPr lang="en-US" b="1" dirty="0"/>
          </a:p>
        </p:txBody>
      </p:sp>
      <p:sp>
        <p:nvSpPr>
          <p:cNvPr id="11" name="Text Placeholder 16"/>
          <p:cNvSpPr txBox="1">
            <a:spLocks/>
          </p:cNvSpPr>
          <p:nvPr/>
        </p:nvSpPr>
        <p:spPr>
          <a:xfrm>
            <a:off x="0" y="6009295"/>
            <a:ext cx="8953500" cy="6026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ct val="1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 = 95% confidence interval. Data are for </a:t>
            </a:r>
            <a:r>
              <a:rPr kumimoji="0" lang="en-US" sz="1000" b="0"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nonpregnant</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women aged 15</a:t>
            </a: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44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years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with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usual daily total intake of folic acid of  ≥400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micrograms.</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6647467" y="6293635"/>
            <a:ext cx="1891189" cy="461665"/>
          </a:xfrm>
          <a:prstGeom prst="rect">
            <a:avLst/>
          </a:prstGeom>
          <a:noFill/>
          <a:ln w="19050">
            <a:solidFill>
              <a:srgbClr val="C00000"/>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Obj. MICH-14</a:t>
            </a:r>
            <a:endParaRPr kumimoji="0" 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Increase desired</a:t>
            </a:r>
          </a:p>
        </p:txBody>
      </p:sp>
      <p:sp>
        <p:nvSpPr>
          <p:cNvPr id="13" name="TextBox 12"/>
          <p:cNvSpPr txBox="1"/>
          <p:nvPr/>
        </p:nvSpPr>
        <p:spPr>
          <a:xfrm>
            <a:off x="-1" y="6549820"/>
            <a:ext cx="623382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 National Health and Nutrition Examination Survey (NHANES), CDC/NCHS.</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descr="This symbol represents 2014 data in the bar chart." title="2014 data for home internet access"/>
          <p:cNvSpPr>
            <a:spLocks noChangeArrowheads="1"/>
          </p:cNvSpPr>
          <p:nvPr/>
        </p:nvSpPr>
        <p:spPr bwMode="auto">
          <a:xfrm>
            <a:off x="5942313" y="1905637"/>
            <a:ext cx="195294" cy="192982"/>
          </a:xfrm>
          <a:prstGeom prst="rect">
            <a:avLst/>
          </a:prstGeom>
          <a:solidFill>
            <a:srgbClr val="B4CBF7"/>
          </a:solidFill>
          <a:ln w="9525">
            <a:solidFill>
              <a:schemeClr val="tx1"/>
            </a:solidFill>
            <a:miter lim="800000"/>
            <a:headEnd/>
            <a:tailEn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p:cNvSpPr>
            <a:spLocks noChangeArrowheads="1"/>
          </p:cNvSpPr>
          <p:nvPr/>
        </p:nvSpPr>
        <p:spPr bwMode="auto">
          <a:xfrm>
            <a:off x="6233822" y="1893344"/>
            <a:ext cx="1271170" cy="183127"/>
          </a:xfrm>
          <a:prstGeom prst="rect">
            <a:avLst/>
          </a:prstGeom>
          <a:noFill/>
          <a:ln w="9525">
            <a:noFill/>
            <a:miter lim="800000"/>
            <a:headEnd/>
            <a:tailEnd/>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2011</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a:t>
            </a:r>
            <a:r>
              <a:rPr kumimoji="0" lang="en-US" alt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2014</a:t>
            </a:r>
            <a:endParaRPr kumimoji="0" lang="en-US" alt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6002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descr="Broad and Mobile internet access"/>
          <p:cNvGraphicFramePr>
            <a:graphicFrameLocks noChangeAspect="1"/>
          </p:cNvGraphicFramePr>
          <p:nvPr>
            <p:extLst/>
          </p:nvPr>
        </p:nvGraphicFramePr>
        <p:xfrm>
          <a:off x="-262851" y="1234367"/>
          <a:ext cx="9216351" cy="461660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a:spLocks noChangeArrowheads="1"/>
          </p:cNvSpPr>
          <p:nvPr/>
        </p:nvSpPr>
        <p:spPr bwMode="auto">
          <a:xfrm>
            <a:off x="718998" y="5280024"/>
            <a:ext cx="1288723" cy="384721"/>
          </a:xfrm>
          <a:prstGeom prst="rect">
            <a:avLst/>
          </a:prstGeom>
          <a:noFill/>
          <a:ln w="9525">
            <a:noFill/>
            <a:miter lim="800000"/>
            <a:headEnd/>
            <a:tailEnd/>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Preconception</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counseling</a:t>
            </a:r>
            <a:endParaRPr kumimoji="0" lang="en-US" alt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
        <p:nvSpPr>
          <p:cNvPr id="11" name="Text Placeholder 16"/>
          <p:cNvSpPr txBox="1">
            <a:spLocks/>
          </p:cNvSpPr>
          <p:nvPr/>
        </p:nvSpPr>
        <p:spPr>
          <a:xfrm>
            <a:off x="-1" y="5806198"/>
            <a:ext cx="8953500" cy="6026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auto" latinLnBrk="0" hangingPunct="0">
              <a:lnSpc>
                <a:spcPct val="100000"/>
              </a:lnSpc>
              <a:spcBef>
                <a:spcPct val="1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 I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95% confidence interval. Data are for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women with a recent live birth (2</a:t>
            </a: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6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months after a live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birth) who reported: preconception counseling prior to pregnancy, taking multivitamins/folic acid every day 1 month prior to pregnancy, no smoking 3 months prior to pregnancy, no alcohol 3 months prior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 pregnancy, a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“healthy” weight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BMI: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18.5</a:t>
            </a: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24.9 kg/m</a:t>
            </a:r>
            <a:r>
              <a:rPr kumimoji="0" lang="en-US" sz="1000" b="0" i="0" u="none" strike="noStrike" kern="1200" cap="none" spc="0" normalizeH="0" baseline="3000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prior to pregnancy, using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most/moderately effective contraception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2-8 months after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delivery (</a:t>
            </a:r>
            <a:r>
              <a:rPr kumimoji="0" lang="en-US" sz="1000" b="0"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interconception</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6464579" y="6363574"/>
            <a:ext cx="2105199" cy="492443"/>
          </a:xfrm>
          <a:prstGeom prst="rect">
            <a:avLst/>
          </a:prstGeom>
          <a:noFill/>
          <a:ln w="19050">
            <a:solidFill>
              <a:srgbClr val="C00000"/>
            </a:solidFill>
          </a:ln>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Objs. </a:t>
            </a: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MICH-16.1</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16.6</a:t>
            </a:r>
            <a:endParaRPr kumimoji="0" 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Increase </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desired</a:t>
            </a:r>
          </a:p>
        </p:txBody>
      </p:sp>
      <p:sp>
        <p:nvSpPr>
          <p:cNvPr id="13" name="TextBox 12"/>
          <p:cNvSpPr txBox="1"/>
          <p:nvPr/>
        </p:nvSpPr>
        <p:spPr>
          <a:xfrm>
            <a:off x="-1" y="6426815"/>
            <a:ext cx="720090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SOURCES: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Pregnancy Risk Assessment Monitoring System (PRAMS), CDC/NCCDPHP</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California's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Maternal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 Infant Health Assessment (MIHA), California Department of Public Health (CDPH</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Title 6"/>
          <p:cNvSpPr>
            <a:spLocks noGrp="1"/>
          </p:cNvSpPr>
          <p:nvPr>
            <p:ph type="title"/>
          </p:nvPr>
        </p:nvSpPr>
        <p:spPr>
          <a:xfrm>
            <a:off x="381000" y="131762"/>
            <a:ext cx="7141029" cy="797628"/>
          </a:xfrm>
        </p:spPr>
        <p:txBody>
          <a:bodyPr/>
          <a:lstStyle/>
          <a:p>
            <a:pPr algn="ctr"/>
            <a:r>
              <a:rPr lang="en-US" dirty="0" smtClean="0"/>
              <a:t>Preconception &amp; </a:t>
            </a:r>
            <a:r>
              <a:rPr lang="en-US" dirty="0" err="1" smtClean="0"/>
              <a:t>Interconception</a:t>
            </a:r>
            <a:r>
              <a:rPr lang="en-US" dirty="0" smtClean="0"/>
              <a:t> Behaviors:</a:t>
            </a:r>
            <a:br>
              <a:rPr lang="en-US" dirty="0" smtClean="0"/>
            </a:br>
            <a:r>
              <a:rPr lang="en-US" dirty="0" smtClean="0"/>
              <a:t>Women </a:t>
            </a:r>
            <a:r>
              <a:rPr lang="en-US" dirty="0"/>
              <a:t>with a </a:t>
            </a:r>
            <a:r>
              <a:rPr lang="en-US" dirty="0" smtClean="0"/>
              <a:t>Recent Live Birth, 2012</a:t>
            </a:r>
            <a:endParaRPr lang="en-US" b="1" dirty="0"/>
          </a:p>
        </p:txBody>
      </p:sp>
      <p:sp>
        <p:nvSpPr>
          <p:cNvPr id="8" name="Rectangle 7"/>
          <p:cNvSpPr>
            <a:spLocks noChangeArrowheads="1"/>
          </p:cNvSpPr>
          <p:nvPr/>
        </p:nvSpPr>
        <p:spPr bwMode="auto">
          <a:xfrm>
            <a:off x="3476152" y="5234304"/>
            <a:ext cx="1288723" cy="192360"/>
          </a:xfrm>
          <a:prstGeom prst="rect">
            <a:avLst/>
          </a:prstGeom>
          <a:noFill/>
          <a:ln w="9525">
            <a:noFill/>
            <a:miter lim="800000"/>
            <a:headEnd/>
            <a:tailEnd/>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 smoking</a:t>
            </a:r>
            <a:endParaRPr kumimoji="0" lang="en-US" alt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a:spLocks noChangeArrowheads="1"/>
          </p:cNvSpPr>
          <p:nvPr/>
        </p:nvSpPr>
        <p:spPr bwMode="auto">
          <a:xfrm>
            <a:off x="6066952" y="5264784"/>
            <a:ext cx="1507463" cy="384721"/>
          </a:xfrm>
          <a:prstGeom prst="rect">
            <a:avLst/>
          </a:prstGeom>
          <a:noFill/>
          <a:ln w="9525">
            <a:noFill/>
            <a:miter lim="800000"/>
            <a:headEnd/>
            <a:tailEnd/>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“Healthy”</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weight</a:t>
            </a:r>
            <a:endParaRPr kumimoji="0" lang="en-US" alt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a:spLocks noChangeArrowheads="1"/>
          </p:cNvSpPr>
          <p:nvPr/>
        </p:nvSpPr>
        <p:spPr bwMode="auto">
          <a:xfrm>
            <a:off x="7522029" y="5249544"/>
            <a:ext cx="1431471" cy="384721"/>
          </a:xfrm>
          <a:prstGeom prst="rect">
            <a:avLst/>
          </a:prstGeom>
          <a:noFill/>
          <a:ln w="9525">
            <a:noFill/>
            <a:miter lim="800000"/>
            <a:headEnd/>
            <a:tailEnd/>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Effective contraception</a:t>
            </a:r>
            <a:endParaRPr kumimoji="0" lang="en-US" alt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a:spLocks noChangeArrowheads="1"/>
          </p:cNvSpPr>
          <p:nvPr/>
        </p:nvSpPr>
        <p:spPr bwMode="auto">
          <a:xfrm>
            <a:off x="4969672" y="5249544"/>
            <a:ext cx="1288723" cy="192360"/>
          </a:xfrm>
          <a:prstGeom prst="rect">
            <a:avLst/>
          </a:prstGeom>
          <a:noFill/>
          <a:ln w="9525">
            <a:noFill/>
            <a:miter lim="800000"/>
            <a:headEnd/>
            <a:tailEnd/>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 alcohol</a:t>
            </a:r>
            <a:endParaRPr kumimoji="0" lang="en-US" alt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
          <p:cNvSpPr txBox="1"/>
          <p:nvPr/>
        </p:nvSpPr>
        <p:spPr>
          <a:xfrm>
            <a:off x="2179320" y="3323644"/>
            <a:ext cx="999217" cy="4545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HP2020</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Wingdings"/>
              </a:rPr>
              <a:t>Target: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Wingdings"/>
              </a:rPr>
              <a:t>33.3%</a:t>
            </a:r>
            <a:endPar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a:spLocks noChangeArrowheads="1"/>
          </p:cNvSpPr>
          <p:nvPr/>
        </p:nvSpPr>
        <p:spPr bwMode="auto">
          <a:xfrm>
            <a:off x="2119792" y="5280024"/>
            <a:ext cx="1288723" cy="384721"/>
          </a:xfrm>
          <a:prstGeom prst="rect">
            <a:avLst/>
          </a:prstGeom>
          <a:noFill/>
          <a:ln w="9525">
            <a:noFill/>
            <a:miter lim="800000"/>
            <a:headEnd/>
            <a:tailEnd/>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Multivitamins/folic acid</a:t>
            </a:r>
            <a:endParaRPr kumimoji="0" lang="en-US" alt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descr="This symbol represents 2014 data in the bar chart." title="2014 data for home internet access"/>
          <p:cNvSpPr>
            <a:spLocks noChangeArrowheads="1"/>
          </p:cNvSpPr>
          <p:nvPr/>
        </p:nvSpPr>
        <p:spPr bwMode="auto">
          <a:xfrm>
            <a:off x="5052538" y="1670885"/>
            <a:ext cx="195294" cy="192982"/>
          </a:xfrm>
          <a:prstGeom prst="rect">
            <a:avLst/>
          </a:prstGeom>
          <a:solidFill>
            <a:srgbClr val="B4CBF7"/>
          </a:solidFill>
          <a:ln w="9525">
            <a:solidFill>
              <a:schemeClr val="tx1"/>
            </a:solidFill>
            <a:miter lim="800000"/>
            <a:headEnd/>
            <a:tailEn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p:cNvSpPr>
            <a:spLocks noChangeArrowheads="1"/>
          </p:cNvSpPr>
          <p:nvPr/>
        </p:nvSpPr>
        <p:spPr bwMode="auto">
          <a:xfrm>
            <a:off x="5361084" y="1675813"/>
            <a:ext cx="1257232" cy="183127"/>
          </a:xfrm>
          <a:prstGeom prst="rect">
            <a:avLst/>
          </a:prstGeom>
          <a:noFill/>
          <a:ln w="9525">
            <a:noFill/>
            <a:miter lim="800000"/>
            <a:headEnd/>
            <a:tailEnd/>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Preconception</a:t>
            </a:r>
            <a:endParaRPr kumimoji="0" lang="en-US" alt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descr="This symbol represents 2014 data in the bar chart." title="2014 data for home internet access"/>
          <p:cNvSpPr>
            <a:spLocks noChangeArrowheads="1"/>
          </p:cNvSpPr>
          <p:nvPr/>
        </p:nvSpPr>
        <p:spPr bwMode="auto">
          <a:xfrm>
            <a:off x="6934089" y="1670885"/>
            <a:ext cx="195294" cy="192982"/>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a:spLocks noChangeArrowheads="1"/>
          </p:cNvSpPr>
          <p:nvPr/>
        </p:nvSpPr>
        <p:spPr bwMode="auto">
          <a:xfrm>
            <a:off x="7242635" y="1675813"/>
            <a:ext cx="1710864" cy="183127"/>
          </a:xfrm>
          <a:prstGeom prst="rect">
            <a:avLst/>
          </a:prstGeom>
          <a:noFill/>
          <a:ln w="9525">
            <a:noFill/>
            <a:miter lim="800000"/>
            <a:headEnd/>
            <a:tailEnd/>
          </a:ln>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Interconception</a:t>
            </a:r>
            <a:endParaRPr kumimoji="0" lang="en-US" alt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689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6"/>
          <p:cNvSpPr txBox="1">
            <a:spLocks/>
          </p:cNvSpPr>
          <p:nvPr/>
        </p:nvSpPr>
        <p:spPr>
          <a:xfrm>
            <a:off x="0" y="5667886"/>
            <a:ext cx="9144000" cy="11417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000" b="0" i="0" u="none" strike="noStrike" kern="1200" cap="none" spc="0" normalizeH="0" baseline="0" noProof="0" dirty="0" smtClean="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   = </a:t>
            </a:r>
            <a:r>
              <a:rPr kumimoji="0" lang="en-US" sz="1000"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95% confidence interval.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000" b="0" i="0" u="none" strike="noStrike" kern="1200" cap="none" spc="0" normalizeH="0" baseline="0" noProof="0" dirty="0" smtClean="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2007 Total = HP2020 baseline.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Data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are for women with a recent live birth (2</a:t>
            </a:r>
            <a:r>
              <a:rPr kumimoji="0" lang="en-US" sz="1000" b="0" i="0" u="none" strike="noStrike" kern="1200" cap="none" spc="0" normalizeH="0" baseline="0" noProof="0" dirty="0">
                <a:ln>
                  <a:noFill/>
                </a:ln>
                <a:solidFill>
                  <a:prstClr val="black"/>
                </a:solidFill>
                <a:effectLst/>
                <a:uLnTx/>
                <a:uFillTx/>
                <a:latin typeface="Calibri"/>
                <a:ea typeface="+mn-ea"/>
                <a:cs typeface="+mn-cs"/>
              </a:rPr>
              <a:t>–</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6 months after a live birth) who reported taking multivitamin/folic acid every day in the month prior to pregnancy</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American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Indian includes Alaska Natives</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Native Hawaiian includes other Pacific Islanders. Black and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white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exclude persons of Hispanic origin. Persons of Hispanic origin may be of any race.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Respondents were asked to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select one or more races. Data for the single race categories are for persons who reported only one racial group. </a:t>
            </a:r>
            <a:endPar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SOURCES: </a:t>
            </a:r>
            <a:r>
              <a:rPr kumimoji="0" lang="fr-FR" sz="10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Pregnancy</a:t>
            </a:r>
            <a:r>
              <a:rPr kumimoji="0" lang="fr-FR" sz="1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Risk</a:t>
            </a:r>
            <a:r>
              <a:rPr kumimoji="0" lang="fr-FR" sz="1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Assessment</a:t>
            </a:r>
            <a:r>
              <a:rPr kumimoji="0" lang="fr-FR" sz="1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Monitoring System (PRAMS), CDC/NCCDPHP; </a:t>
            </a:r>
            <a:r>
              <a:rPr kumimoji="0" lang="fr-FR" sz="10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California's</a:t>
            </a:r>
            <a:endParaRPr kumimoji="0" lang="fr-FR" sz="1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fr-FR" sz="10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Maternal</a:t>
            </a:r>
            <a:r>
              <a:rPr kumimoji="0" lang="fr-FR" sz="1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and Infant </a:t>
            </a:r>
            <a:r>
              <a:rPr kumimoji="0" lang="fr-FR" sz="10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Health</a:t>
            </a:r>
            <a:r>
              <a:rPr kumimoji="0" lang="fr-FR" sz="1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Assessment</a:t>
            </a:r>
            <a:r>
              <a:rPr kumimoji="0" lang="fr-FR" sz="1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(MIHA), </a:t>
            </a:r>
            <a:r>
              <a:rPr kumimoji="0" lang="fr-FR" sz="10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California</a:t>
            </a:r>
            <a:r>
              <a:rPr kumimoji="0" lang="fr-FR" sz="1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Department</a:t>
            </a:r>
            <a:r>
              <a:rPr kumimoji="0" lang="fr-FR" sz="1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of Public </a:t>
            </a:r>
            <a:r>
              <a:rPr kumimoji="0" lang="fr-FR" sz="10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Health</a:t>
            </a:r>
            <a:r>
              <a:rPr kumimoji="0" lang="fr-FR" sz="1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(CDPH).</a:t>
            </a:r>
            <a:endPar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hart Placeholder 15" descr="This slide show 2012 data for women with a recent live birth who reported using daily multivitamins/folic acid 1 month prior to pregnancy.  &#10;&#10;" title="Daily multivitamins/folic acid 1 month prior to pregnancy"/>
          <p:cNvGraphicFramePr>
            <a:graphicFrameLocks/>
          </p:cNvGraphicFramePr>
          <p:nvPr>
            <p:extLst>
              <p:ext uri="{D42A27DB-BD31-4B8C-83A1-F6EECF244321}">
                <p14:modId xmlns:p14="http://schemas.microsoft.com/office/powerpoint/2010/main" val="3897566758"/>
              </p:ext>
            </p:extLst>
          </p:nvPr>
        </p:nvGraphicFramePr>
        <p:xfrm>
          <a:off x="331303" y="1272208"/>
          <a:ext cx="8803171" cy="43347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35"/>
          <p:cNvSpPr txBox="1">
            <a:spLocks/>
          </p:cNvSpPr>
          <p:nvPr/>
        </p:nvSpPr>
        <p:spPr>
          <a:xfrm>
            <a:off x="2853198" y="1108521"/>
            <a:ext cx="2667000" cy="4191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HP2020 Target: 33.3%</a:t>
            </a: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 Placeholder 8"/>
          <p:cNvSpPr txBox="1">
            <a:spLocks/>
          </p:cNvSpPr>
          <p:nvPr/>
        </p:nvSpPr>
        <p:spPr>
          <a:xfrm>
            <a:off x="6945855" y="6477000"/>
            <a:ext cx="1684309" cy="271626"/>
          </a:xfrm>
          <a:prstGeom prst="rect">
            <a:avLst/>
          </a:prstGeom>
          <a:ln w="19050">
            <a:solidFill>
              <a:srgbClr val="C00000"/>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Obj. MICH-16.2</a:t>
            </a: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4912672" y="1608750"/>
            <a:ext cx="1197864"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Increase desired</a:t>
            </a:r>
            <a:endParaRPr kumimoji="0" lang="en-US" sz="1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9" name="Straight Arrow Connector 18" descr="This arrow points towards the right and indicates an increase is desired for daily multivitamins/folic acid 1 month prior to pregnancy for women with a recent live birth in 2012." title="Increase desired"/>
          <p:cNvCxnSpPr/>
          <p:nvPr/>
        </p:nvCxnSpPr>
        <p:spPr>
          <a:xfrm flipH="1">
            <a:off x="5085580" y="2161755"/>
            <a:ext cx="763837" cy="0"/>
          </a:xfrm>
          <a:prstGeom prst="straightConnector1">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p:nvPr>
        </p:nvSpPr>
        <p:spPr>
          <a:xfrm>
            <a:off x="193197" y="131762"/>
            <a:ext cx="7274403" cy="797628"/>
          </a:xfrm>
        </p:spPr>
        <p:txBody>
          <a:bodyPr/>
          <a:lstStyle/>
          <a:p>
            <a:pPr algn="ctr"/>
            <a:r>
              <a:rPr lang="en-US" sz="2200" dirty="0"/>
              <a:t>Daily Multivitamins/Folic Acid 1 Month Prior to Pregnancy: Women with a Recent Live Birth, 2012</a:t>
            </a:r>
          </a:p>
        </p:txBody>
      </p:sp>
      <p:sp>
        <p:nvSpPr>
          <p:cNvPr id="14" name="TextBox 13"/>
          <p:cNvSpPr txBox="1"/>
          <p:nvPr/>
        </p:nvSpPr>
        <p:spPr>
          <a:xfrm>
            <a:off x="506145" y="5718257"/>
            <a:ext cx="369332" cy="162329"/>
          </a:xfrm>
          <a:prstGeom prst="rect">
            <a:avLst/>
          </a:prstGeom>
          <a:noFill/>
        </p:spPr>
        <p:txBody>
          <a:bodyPr ve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 Box 10"/>
          <p:cNvSpPr txBox="1">
            <a:spLocks noChangeArrowheads="1"/>
          </p:cNvSpPr>
          <p:nvPr/>
        </p:nvSpPr>
        <p:spPr bwMode="auto">
          <a:xfrm>
            <a:off x="-75935" y="4026000"/>
            <a:ext cx="1312090" cy="646331"/>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Family Income</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Poverty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a:t>
            </a: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hreshold)</a:t>
            </a:r>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Left Bracket 21" descr="This chart shows data for daily multivitamins/folic acid 1 month prior to pregnanc for woment with a recent live birth in 2012.  This bracket groups family income (%poverty threshold).  The poverty threshold group are for less than 100, 101-200, and 200+ percent.   " title="Family Income (% Poverty Threshold)"/>
          <p:cNvSpPr/>
          <p:nvPr/>
        </p:nvSpPr>
        <p:spPr>
          <a:xfrm>
            <a:off x="1189378" y="3983056"/>
            <a:ext cx="45719" cy="705714"/>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30096-24FA-49AA-923C-EC1650FABF9C}"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658395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6"/>
          <p:cNvSpPr txBox="1">
            <a:spLocks/>
          </p:cNvSpPr>
          <p:nvPr/>
        </p:nvSpPr>
        <p:spPr>
          <a:xfrm>
            <a:off x="0" y="5676563"/>
            <a:ext cx="9144000" cy="11313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a:t>
            </a:r>
            <a:r>
              <a:rPr kumimoji="0" lang="en-US" sz="1000"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000" b="0" i="0" u="none" strike="noStrike" kern="1200" cap="none" spc="0" normalizeH="0" baseline="0" noProof="0" dirty="0" smtClean="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   = </a:t>
            </a:r>
            <a:r>
              <a:rPr kumimoji="0" lang="en-US" sz="1000" b="0" i="0" u="none" strike="noStrike" kern="1200" cap="none" spc="0" normalizeH="0" baseline="0" noProof="0" dirty="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95% confidence interval.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000" b="0" i="0" u="none" strike="noStrike" kern="1200" cap="none" spc="0" normalizeH="0" baseline="0" noProof="0" dirty="0" smtClean="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2007 Total = HP2020 baseline.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Data are for women with a recent live birth (2</a:t>
            </a:r>
            <a:r>
              <a:rPr kumimoji="0" lang="en-US" sz="1000" b="0" i="0" u="none" strike="noStrike" kern="1200" cap="none" spc="0" normalizeH="0" baseline="0" noProof="0" dirty="0">
                <a:ln>
                  <a:noFill/>
                </a:ln>
                <a:solidFill>
                  <a:prstClr val="black"/>
                </a:solidFill>
                <a:effectLst/>
                <a:uLnTx/>
                <a:uFillTx/>
                <a:latin typeface="Calibri"/>
                <a:ea typeface="+mn-ea"/>
                <a:cs typeface="+mn-cs"/>
              </a:rPr>
              <a:t>–</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6 months after a live birth) who reported not drinking alcohol at all in the 3 months prior to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pregnancy. Black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 White exclude persons of Hispanic origin. Persons of Hispanic origin may be of any race.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Respondents were asked to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select one or more races. Data for the single race categories are for persons who reported only one racial group.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Health insurance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status data reflect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preconception insurance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coverage of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mother</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SOURCES: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Pregnancy</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Risk</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Assessment</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Monitoring System (PRAMS), CDC/NCCDPHP;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California's</a:t>
            </a:r>
            <a:endPar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Maternal</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and Infant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Health</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Assessment</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(MIHA),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California</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Department</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of Public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Health</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(CDPH).</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a:xfrm>
            <a:off x="472440" y="183777"/>
            <a:ext cx="7186914" cy="797628"/>
          </a:xfrm>
        </p:spPr>
        <p:txBody>
          <a:bodyPr/>
          <a:lstStyle/>
          <a:p>
            <a:pPr algn="ctr"/>
            <a:r>
              <a:rPr lang="en-US" sz="2600" dirty="0" smtClean="0"/>
              <a:t>No Alcohol 3 Months Prior to Pregnancy:</a:t>
            </a:r>
            <a:br>
              <a:rPr lang="en-US" sz="2600" dirty="0" smtClean="0"/>
            </a:br>
            <a:r>
              <a:rPr lang="en-US" sz="2600" dirty="0" smtClean="0"/>
              <a:t>Women with a Recent Live Birth, 2012</a:t>
            </a:r>
            <a:endParaRPr lang="en-US" sz="2600" dirty="0"/>
          </a:p>
        </p:txBody>
      </p:sp>
      <p:graphicFrame>
        <p:nvGraphicFramePr>
          <p:cNvPr id="7" name="Chart Placeholder 15" descr="This slide shows 2012 data for women with a recent live birth who did not consume alcohol 3 months prior to pregnancy.  " title="No Alcohol 3 Months Prior to Pregnancy"/>
          <p:cNvGraphicFramePr>
            <a:graphicFrameLocks/>
          </p:cNvGraphicFramePr>
          <p:nvPr>
            <p:extLst>
              <p:ext uri="{D42A27DB-BD31-4B8C-83A1-F6EECF244321}">
                <p14:modId xmlns:p14="http://schemas.microsoft.com/office/powerpoint/2010/main" val="3004074340"/>
              </p:ext>
            </p:extLst>
          </p:nvPr>
        </p:nvGraphicFramePr>
        <p:xfrm>
          <a:off x="291548" y="1285462"/>
          <a:ext cx="8842927" cy="426549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35"/>
          <p:cNvSpPr txBox="1">
            <a:spLocks/>
          </p:cNvSpPr>
          <p:nvPr/>
        </p:nvSpPr>
        <p:spPr>
          <a:xfrm>
            <a:off x="4407678" y="1108521"/>
            <a:ext cx="2667000" cy="4191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HP2020 Target: 55.6%</a:t>
            </a: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 Placeholder 8"/>
          <p:cNvSpPr txBox="1">
            <a:spLocks/>
          </p:cNvSpPr>
          <p:nvPr/>
        </p:nvSpPr>
        <p:spPr>
          <a:xfrm>
            <a:off x="6945855" y="6477000"/>
            <a:ext cx="1684309" cy="271626"/>
          </a:xfrm>
          <a:prstGeom prst="rect">
            <a:avLst/>
          </a:prstGeom>
          <a:ln w="19050">
            <a:solidFill>
              <a:srgbClr val="C00000"/>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Obj. MICH-16.4</a:t>
            </a: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6433911" y="1589574"/>
            <a:ext cx="1197864"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Increase desired</a:t>
            </a:r>
            <a:endParaRPr kumimoji="0" lang="en-US" sz="1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9" name="Straight Arrow Connector 18" descr="This arrow points towards the right and indicates an increase is desired for intended women who had a recent live birth and did not comsume alcohol 3 months prior to becoming pregnant.&#10;" title="Increase desired"/>
          <p:cNvCxnSpPr/>
          <p:nvPr/>
        </p:nvCxnSpPr>
        <p:spPr>
          <a:xfrm flipH="1">
            <a:off x="6606819" y="2142579"/>
            <a:ext cx="763837" cy="0"/>
          </a:xfrm>
          <a:prstGeom prst="straightConnector1">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7980" y="5733991"/>
            <a:ext cx="369332" cy="162329"/>
          </a:xfrm>
          <a:prstGeom prst="rect">
            <a:avLst/>
          </a:prstGeom>
          <a:noFill/>
        </p:spPr>
        <p:txBody>
          <a:bodyPr ve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 Box 10"/>
          <p:cNvSpPr txBox="1">
            <a:spLocks noChangeArrowheads="1"/>
          </p:cNvSpPr>
          <p:nvPr/>
        </p:nvSpPr>
        <p:spPr bwMode="auto">
          <a:xfrm>
            <a:off x="105206" y="4237076"/>
            <a:ext cx="949812" cy="461665"/>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Health</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a:t>
            </a: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nsurance</a:t>
            </a:r>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Left Bracket 20" descr="This chart shows data for no alcohol 3 months prior to pregnancy for women with a recent live birth for 2012.  This bracket groups health insurance data for public health insurance, private health insurance, and uninsured females.  " title="Health Insurance"/>
          <p:cNvSpPr/>
          <p:nvPr/>
        </p:nvSpPr>
        <p:spPr>
          <a:xfrm>
            <a:off x="1016110" y="4115051"/>
            <a:ext cx="55373" cy="705714"/>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 Box 10"/>
          <p:cNvSpPr txBox="1">
            <a:spLocks noChangeArrowheads="1"/>
          </p:cNvSpPr>
          <p:nvPr/>
        </p:nvSpPr>
        <p:spPr bwMode="auto">
          <a:xfrm>
            <a:off x="-64714" y="3257373"/>
            <a:ext cx="1289648" cy="646331"/>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Family income</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Poverty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a:t>
            </a: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hreshold)</a:t>
            </a:r>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Left Bracket 22" descr="This chart shows data for no alcohol 3 months prior to precnancy for women with a recent live birth in 2012.  This bracket groups family income (%poverty threshold).  The poverty threshold group are for less than 100, 101-200, and 200+ percent.   " title="No Alcohol 3 Months Prior to Pregnancy"/>
          <p:cNvSpPr/>
          <p:nvPr/>
        </p:nvSpPr>
        <p:spPr>
          <a:xfrm>
            <a:off x="1189378" y="3227681"/>
            <a:ext cx="45719" cy="705714"/>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2FDE7-00AF-4EF6-803B-852DFBB06E2F}"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28554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6"/>
          <p:cNvSpPr txBox="1">
            <a:spLocks/>
          </p:cNvSpPr>
          <p:nvPr/>
        </p:nvSpPr>
        <p:spPr>
          <a:xfrm>
            <a:off x="0" y="5614124"/>
            <a:ext cx="9144000" cy="121264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NOTES: </a:t>
            </a:r>
            <a:r>
              <a:rPr kumimoji="0" lang="en-US" sz="1000" b="0" i="0" u="none" strike="noStrike" kern="1200" cap="none" spc="0" normalizeH="0" baseline="0" noProof="0" dirty="0" smtClean="0">
                <a:ln>
                  <a:noFill/>
                </a:ln>
                <a:solidFill>
                  <a:prstClr val="black">
                    <a:lumMod val="95000"/>
                    <a:lumOff val="5000"/>
                  </a:prstClr>
                </a:solidFill>
                <a:effectLst/>
                <a:uLnTx/>
                <a:uFillTx/>
                <a:latin typeface="Verdana" panose="020B0604030504040204" pitchFamily="34" charset="0"/>
                <a:ea typeface="Verdana" panose="020B0604030504040204" pitchFamily="34" charset="0"/>
                <a:cs typeface="Verdana" panose="020B0604030504040204" pitchFamily="34" charset="0"/>
              </a:rPr>
              <a:t>   = 95% confidence interval.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Data are for women with a recent live birth who reported using a most effective or moderately effective contraceptive 2-8 months after delivery. Excludes pregnant women and those who had a hysterectomy. Most effective contraceptives are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male or female sterilization</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implants, and intrauterine devices or systems (IUD/IUS). Moderately effective contraceptives are </a:t>
            </a:r>
            <a:r>
              <a:rPr kumimoji="0" lang="en-US" sz="1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injectables</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oral pills, patch, ring, or diaphragm</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Health </a:t>
            </a:r>
            <a:r>
              <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Insurance status data reflect postpartum insurance coverage of </a:t>
            </a: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mother.</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10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SOURCES: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Pregnancy</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Risk</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Assessment</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Monitoring System (PRAMS), CDC/NCCDPHP;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California's</a:t>
            </a:r>
            <a:endPar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Maternal</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and Infant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Health</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Assessment</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(MIHA),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California</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Department</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of Public </a:t>
            </a:r>
            <a:r>
              <a:rPr kumimoji="0" lang="fr-FR" sz="10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Health</a:t>
            </a:r>
            <a:r>
              <a:rPr kumimoji="0" lang="fr-FR" sz="10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(CDPH</a:t>
            </a:r>
            <a:r>
              <a:rPr kumimoji="0" lang="fr-FR" sz="10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a:xfrm>
            <a:off x="116427" y="131762"/>
            <a:ext cx="7326363" cy="797628"/>
          </a:xfrm>
        </p:spPr>
        <p:txBody>
          <a:bodyPr/>
          <a:lstStyle/>
          <a:p>
            <a:pPr algn="ctr"/>
            <a:r>
              <a:rPr lang="en-US" sz="2200" dirty="0" smtClean="0"/>
              <a:t>Most/Moderately </a:t>
            </a:r>
            <a:r>
              <a:rPr lang="en-US" sz="2200" dirty="0"/>
              <a:t>Effective </a:t>
            </a:r>
            <a:r>
              <a:rPr lang="en-US" sz="2200" dirty="0" smtClean="0"/>
              <a:t>Contraception Use: </a:t>
            </a:r>
            <a:r>
              <a:rPr lang="en-US" sz="2200" dirty="0"/>
              <a:t>Postpartum Women with a Recent Live Birth, 2012</a:t>
            </a:r>
          </a:p>
        </p:txBody>
      </p:sp>
      <p:graphicFrame>
        <p:nvGraphicFramePr>
          <p:cNvPr id="7" name="Chart Placeholder 15" descr="This slide show data for women witha recent live birth who reported using a most or moderately effective contraceptive 2 to 8 months after delivery.  The percentage was highest among wome in families with incomes below the poverty threshold and for women who had public insurance aft delivery compared to women who were uninsured and those who had private insurance.  In addition, a higher percentage of younger mothers, those age less 18 and 18 to 24 yeras reported using a most or moderately effective contraception method 2 to 8 months after delivery compared to mothers aged 25-39 and those 40 years and over." title="Most/Moderately Effective Contraception Use"/>
          <p:cNvGraphicFramePr>
            <a:graphicFrameLocks/>
          </p:cNvGraphicFramePr>
          <p:nvPr>
            <p:extLst>
              <p:ext uri="{D42A27DB-BD31-4B8C-83A1-F6EECF244321}">
                <p14:modId xmlns:p14="http://schemas.microsoft.com/office/powerpoint/2010/main" val="1162755451"/>
              </p:ext>
            </p:extLst>
          </p:nvPr>
        </p:nvGraphicFramePr>
        <p:xfrm>
          <a:off x="259492" y="1272208"/>
          <a:ext cx="8874983" cy="43347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35"/>
          <p:cNvSpPr txBox="1">
            <a:spLocks/>
          </p:cNvSpPr>
          <p:nvPr/>
        </p:nvSpPr>
        <p:spPr>
          <a:xfrm>
            <a:off x="4407678" y="1108521"/>
            <a:ext cx="2667000" cy="4191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HP2020 Target: </a:t>
            </a:r>
            <a:r>
              <a:rPr kumimoji="0" lang="en-US" sz="15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58.5%</a:t>
            </a: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 Placeholder 8"/>
          <p:cNvSpPr txBox="1">
            <a:spLocks/>
          </p:cNvSpPr>
          <p:nvPr/>
        </p:nvSpPr>
        <p:spPr>
          <a:xfrm>
            <a:off x="6945855" y="6477000"/>
            <a:ext cx="1684309" cy="271626"/>
          </a:xfrm>
          <a:prstGeom prst="rect">
            <a:avLst/>
          </a:prstGeom>
          <a:ln w="19050">
            <a:solidFill>
              <a:srgbClr val="C00000"/>
            </a:solidFill>
          </a:ln>
          <a:effectLst/>
        </p:spPr>
        <p:txBody>
          <a:bodyPr vert="horz" lIns="91440" tIns="45720" rIns="91440" bIns="45720" rtlCol="0" anchor="t">
            <a:noAutofit/>
          </a:bodyPr>
          <a:lstStyle>
            <a:lvl1pPr marL="0" indent="-342900" algn="r" defTabSz="914400" rtl="0" eaLnBrk="1" latinLnBrk="0" hangingPunct="1">
              <a:spcBef>
                <a:spcPct val="20000"/>
              </a:spcBef>
              <a:buFont typeface="Arial" pitchFamily="34" charset="0"/>
              <a:buNone/>
              <a:defRPr sz="16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Obj. MICH-16.6</a:t>
            </a:r>
          </a:p>
          <a:p>
            <a:pPr marL="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6447163" y="1496809"/>
            <a:ext cx="1197864"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Increase desired</a:t>
            </a:r>
            <a:endParaRPr kumimoji="0" lang="en-US" sz="1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19" name="Straight Arrow Connector 18" descr="This arrow points towards the right and indicates an increase is desired for most/moderately effective contraception use for postpartum woment with a recent live birth " title="Increase desired"/>
          <p:cNvCxnSpPr/>
          <p:nvPr/>
        </p:nvCxnSpPr>
        <p:spPr>
          <a:xfrm flipH="1">
            <a:off x="6620071" y="2049814"/>
            <a:ext cx="763837" cy="0"/>
          </a:xfrm>
          <a:prstGeom prst="straightConnector1">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Text Box 10"/>
          <p:cNvSpPr txBox="1">
            <a:spLocks noChangeArrowheads="1"/>
          </p:cNvSpPr>
          <p:nvPr/>
        </p:nvSpPr>
        <p:spPr bwMode="auto">
          <a:xfrm>
            <a:off x="105206" y="3058398"/>
            <a:ext cx="949812" cy="461665"/>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Health</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a:t>
            </a: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nsurance</a:t>
            </a:r>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Left Bracket 15" descr="This chart shows data for most/moderately effective contraception use for postpartum women with a recent live birth for 2012.  This bracket groups health insurance data for public health insurance, private health insurance, and uninsured females.  " title="Health Insurance"/>
          <p:cNvSpPr/>
          <p:nvPr/>
        </p:nvSpPr>
        <p:spPr>
          <a:xfrm>
            <a:off x="1053451" y="2988617"/>
            <a:ext cx="59732" cy="602722"/>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 Box 10"/>
          <p:cNvSpPr txBox="1">
            <a:spLocks noChangeArrowheads="1"/>
          </p:cNvSpPr>
          <p:nvPr/>
        </p:nvSpPr>
        <p:spPr bwMode="auto">
          <a:xfrm>
            <a:off x="-74877" y="2080574"/>
            <a:ext cx="1337620" cy="646331"/>
          </a:xfrm>
          <a:prstGeom prst="rect">
            <a:avLst/>
          </a:prstGeom>
          <a:noFill/>
          <a:ln w="9525">
            <a:noFill/>
            <a:miter lim="800000"/>
            <a:headEnd/>
            <a:tailEnd/>
          </a:ln>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Family Income</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Poverty</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a:t>
            </a: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hreshold)</a:t>
            </a:r>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Left Bracket 13" descr="This chart shows data for most/moderately effective contraception use for postpartum women with a recent live birth in 2012.  This bracket groups family income (%poverty threshold).  The poverty threshold group are for less than 100, 101-200, and 200+ percent.   " title="Family Income (% Poverty Threshold)"/>
          <p:cNvSpPr/>
          <p:nvPr/>
        </p:nvSpPr>
        <p:spPr>
          <a:xfrm>
            <a:off x="1189378" y="2100365"/>
            <a:ext cx="45719" cy="633739"/>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19"/>
          <p:cNvSpPr txBox="1"/>
          <p:nvPr/>
        </p:nvSpPr>
        <p:spPr>
          <a:xfrm>
            <a:off x="506447" y="5665803"/>
            <a:ext cx="369332" cy="162329"/>
          </a:xfrm>
          <a:prstGeom prst="rect">
            <a:avLst/>
          </a:prstGeom>
          <a:noFill/>
        </p:spPr>
        <p:txBody>
          <a:bodyPr ve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a:t>
            </a:r>
            <a:endParaRPr kumimoji="0" lang="en-US" sz="1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 Box 10"/>
          <p:cNvSpPr txBox="1">
            <a:spLocks noChangeArrowheads="1"/>
          </p:cNvSpPr>
          <p:nvPr/>
        </p:nvSpPr>
        <p:spPr bwMode="auto">
          <a:xfrm>
            <a:off x="391979" y="4087029"/>
            <a:ext cx="1003800" cy="461665"/>
          </a:xfrm>
          <a:prstGeom prst="rect">
            <a:avLst/>
          </a:prstGeom>
          <a:noFill/>
          <a:ln w="9525">
            <a:noFill/>
            <a:miter lim="800000"/>
            <a:headEnd/>
            <a:tailEnd/>
          </a:ln>
        </p:spPr>
        <p:txBody>
          <a:bodyPr wrap="non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Age Group</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(Years)</a:t>
            </a:r>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Left Bracket 21" descr="This chart shows data for most/moderately effective contraception use for postpartum women with a recent live birth for 2012.  This bracket groups age by &lt;18 years, 18-24 years, 25-39 years, and 40 + years." title="Age Group"/>
          <p:cNvSpPr/>
          <p:nvPr/>
        </p:nvSpPr>
        <p:spPr>
          <a:xfrm>
            <a:off x="1368562" y="3866321"/>
            <a:ext cx="75925" cy="864705"/>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93E9AC-3D34-4BAD-8092-274DA9DB7A2B}"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1520165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371268" y="1572768"/>
            <a:ext cx="8401464" cy="4871063"/>
          </a:xfrm>
        </p:spPr>
        <p:txBody>
          <a:bodyPr>
            <a:normAutofit/>
          </a:bodyPr>
          <a:lstStyle/>
          <a:p>
            <a:pPr>
              <a:buSzPct val="150000"/>
              <a:buFont typeface="Wingdings" panose="05000000000000000000" pitchFamily="2" charset="2"/>
              <a:buChar char="§"/>
            </a:pPr>
            <a:r>
              <a:rPr lang="en-US" dirty="0" smtClean="0"/>
              <a:t>The percentage of pregnancies not conceived within 18 months of a previous birth met the national target, but disparities exist.</a:t>
            </a:r>
            <a:endParaRPr lang="en-US" dirty="0"/>
          </a:p>
          <a:p>
            <a:pPr>
              <a:buSzPct val="150000"/>
              <a:buFont typeface="Wingdings" panose="05000000000000000000" pitchFamily="2" charset="2"/>
              <a:buChar char="§"/>
            </a:pPr>
            <a:endParaRPr lang="en-US" dirty="0" smtClean="0"/>
          </a:p>
          <a:p>
            <a:pPr>
              <a:buSzPct val="150000"/>
              <a:buFont typeface="Wingdings" panose="05000000000000000000" pitchFamily="2" charset="2"/>
              <a:buChar char="§"/>
            </a:pPr>
            <a:endParaRPr lang="en-US" dirty="0" smtClean="0"/>
          </a:p>
          <a:p>
            <a:pPr>
              <a:buSzPct val="150000"/>
              <a:buFont typeface="Wingdings" panose="05000000000000000000" pitchFamily="2" charset="2"/>
              <a:buChar char="§"/>
            </a:pPr>
            <a:r>
              <a:rPr lang="en-US" dirty="0" smtClean="0"/>
              <a:t>Black males were the only racial/ethnic group shown that met the national target for receiving reproductive health services in the past 12 months among sexually experienced persons 15-44 years.</a:t>
            </a:r>
            <a:endParaRPr lang="en-US" dirty="0"/>
          </a:p>
          <a:p>
            <a:pPr>
              <a:buSzPct val="150000"/>
              <a:buFont typeface="Wingdings" panose="05000000000000000000" pitchFamily="2" charset="2"/>
              <a:buChar char="§"/>
            </a:pPr>
            <a:endParaRPr lang="en-US" dirty="0" smtClean="0"/>
          </a:p>
          <a:p>
            <a:pPr marL="0" indent="0">
              <a:buSzPct val="150000"/>
              <a:buNone/>
            </a:pPr>
            <a:endParaRPr lang="en-US" dirty="0" smtClean="0"/>
          </a:p>
          <a:p>
            <a:pPr>
              <a:buSzPct val="150000"/>
              <a:buFont typeface="Wingdings" panose="05000000000000000000" pitchFamily="2" charset="2"/>
              <a:buChar char="§"/>
            </a:pPr>
            <a:r>
              <a:rPr lang="en-US" dirty="0" smtClean="0"/>
              <a:t>61% </a:t>
            </a:r>
            <a:r>
              <a:rPr lang="en-US" dirty="0"/>
              <a:t>of females </a:t>
            </a:r>
            <a:r>
              <a:rPr lang="en-US" dirty="0" smtClean="0"/>
              <a:t>aged 20-44 </a:t>
            </a:r>
            <a:r>
              <a:rPr lang="en-US" dirty="0"/>
              <a:t>years </a:t>
            </a:r>
            <a:r>
              <a:rPr lang="en-US" dirty="0" smtClean="0"/>
              <a:t>and 45% of females aged 15-19 years </a:t>
            </a:r>
            <a:r>
              <a:rPr lang="en-US" dirty="0"/>
              <a:t>who were at risk of unintended pregnancy used the most or moderately effective methods of </a:t>
            </a:r>
            <a:r>
              <a:rPr lang="en-US" dirty="0" smtClean="0"/>
              <a:t>contraception.</a:t>
            </a:r>
            <a:endParaRPr lang="en-US" dirty="0"/>
          </a:p>
        </p:txBody>
      </p:sp>
      <p:sp>
        <p:nvSpPr>
          <p:cNvPr id="3" name="Title 2"/>
          <p:cNvSpPr>
            <a:spLocks noGrp="1"/>
          </p:cNvSpPr>
          <p:nvPr>
            <p:ph type="title"/>
          </p:nvPr>
        </p:nvSpPr>
        <p:spPr>
          <a:xfrm>
            <a:off x="572494" y="131762"/>
            <a:ext cx="6893781" cy="797628"/>
          </a:xfrm>
        </p:spPr>
        <p:txBody>
          <a:bodyPr/>
          <a:lstStyle/>
          <a:p>
            <a:pPr algn="ctr"/>
            <a:r>
              <a:rPr lang="en-US" sz="3000" dirty="0"/>
              <a:t>Key Takeaways </a:t>
            </a:r>
            <a:r>
              <a:rPr lang="en-US" sz="3000" dirty="0" smtClean="0"/>
              <a:t>– Family Planning</a:t>
            </a:r>
            <a:endParaRPr lang="en-US" sz="3000" dirty="0"/>
          </a:p>
        </p:txBody>
      </p:sp>
      <p:sp>
        <p:nvSpPr>
          <p:cNvPr id="6"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E795C9-5D90-4F7E-B6A5-74D152729355}"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2949734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371268" y="1572768"/>
            <a:ext cx="8401464" cy="4682258"/>
          </a:xfrm>
        </p:spPr>
        <p:txBody>
          <a:bodyPr>
            <a:noAutofit/>
          </a:bodyPr>
          <a:lstStyle/>
          <a:p>
            <a:pPr>
              <a:buSzPct val="150000"/>
              <a:buFont typeface="Wingdings" panose="05000000000000000000" pitchFamily="2" charset="2"/>
              <a:buChar char="§"/>
            </a:pPr>
            <a:r>
              <a:rPr lang="en-US" dirty="0" smtClean="0"/>
              <a:t>With </a:t>
            </a:r>
            <a:r>
              <a:rPr lang="en-US" dirty="0"/>
              <a:t>the release of the 2012 PRAMS data, we are now able to measure most of the evidence-based prevention objectives.</a:t>
            </a:r>
          </a:p>
          <a:p>
            <a:pPr>
              <a:buSzPct val="150000"/>
              <a:buFont typeface="Wingdings" panose="05000000000000000000" pitchFamily="2" charset="2"/>
              <a:buChar char="§"/>
            </a:pPr>
            <a:endParaRPr lang="en-US" dirty="0" smtClean="0"/>
          </a:p>
          <a:p>
            <a:pPr>
              <a:buSzPct val="150000"/>
              <a:buFont typeface="Wingdings" panose="05000000000000000000" pitchFamily="2" charset="2"/>
              <a:buChar char="§"/>
            </a:pPr>
            <a:r>
              <a:rPr lang="en-US" dirty="0" smtClean="0"/>
              <a:t>The objective tracking the percentage </a:t>
            </a:r>
            <a:r>
              <a:rPr lang="en-US" dirty="0"/>
              <a:t>of women </a:t>
            </a:r>
            <a:r>
              <a:rPr lang="en-US" dirty="0" smtClean="0"/>
              <a:t>who </a:t>
            </a:r>
            <a:r>
              <a:rPr lang="en-US" dirty="0"/>
              <a:t>reported taking multivitamins/folic acid prior to pregnancy </a:t>
            </a:r>
            <a:r>
              <a:rPr lang="en-US" dirty="0" smtClean="0"/>
              <a:t>has </a:t>
            </a:r>
            <a:r>
              <a:rPr lang="en-US" dirty="0"/>
              <a:t>met the HP2020 </a:t>
            </a:r>
            <a:r>
              <a:rPr lang="en-US" dirty="0" smtClean="0"/>
              <a:t>target. When </a:t>
            </a:r>
            <a:r>
              <a:rPr lang="en-US" dirty="0"/>
              <a:t>taken before or between pregnancies, </a:t>
            </a:r>
            <a:r>
              <a:rPr lang="en-US" dirty="0" smtClean="0"/>
              <a:t>folic acid can </a:t>
            </a:r>
            <a:r>
              <a:rPr lang="en-US" dirty="0"/>
              <a:t>help prevent major birth defects of the baby’s brain and spine</a:t>
            </a:r>
            <a:r>
              <a:rPr lang="en-US" dirty="0" smtClean="0"/>
              <a:t>.</a:t>
            </a:r>
          </a:p>
          <a:p>
            <a:pPr>
              <a:buSzPct val="150000"/>
              <a:buFont typeface="Wingdings" panose="05000000000000000000" pitchFamily="2" charset="2"/>
              <a:buChar char="§"/>
            </a:pPr>
            <a:endParaRPr lang="en-US" dirty="0"/>
          </a:p>
          <a:p>
            <a:pPr>
              <a:buSzPct val="150000"/>
              <a:buFont typeface="Wingdings" panose="05000000000000000000" pitchFamily="2" charset="2"/>
              <a:buChar char="§"/>
            </a:pPr>
            <a:r>
              <a:rPr lang="en-US" dirty="0"/>
              <a:t>The </a:t>
            </a:r>
            <a:r>
              <a:rPr lang="en-US" dirty="0" smtClean="0"/>
              <a:t>percentage </a:t>
            </a:r>
            <a:r>
              <a:rPr lang="en-US" dirty="0"/>
              <a:t>of women reporting not having used alcohol 3 months prior to pregnancy declined from 2007 to 2012, moving away from the HP2020 target</a:t>
            </a:r>
            <a:r>
              <a:rPr lang="en-US" dirty="0" smtClean="0"/>
              <a:t>.</a:t>
            </a:r>
          </a:p>
          <a:p>
            <a:endParaRPr lang="en-US" sz="1700" dirty="0"/>
          </a:p>
        </p:txBody>
      </p:sp>
      <p:sp>
        <p:nvSpPr>
          <p:cNvPr id="3" name="Title 2"/>
          <p:cNvSpPr>
            <a:spLocks noGrp="1"/>
          </p:cNvSpPr>
          <p:nvPr>
            <p:ph type="title"/>
          </p:nvPr>
        </p:nvSpPr>
        <p:spPr>
          <a:xfrm>
            <a:off x="572494" y="131762"/>
            <a:ext cx="6893781" cy="797628"/>
          </a:xfrm>
        </p:spPr>
        <p:txBody>
          <a:bodyPr/>
          <a:lstStyle/>
          <a:p>
            <a:pPr algn="ctr"/>
            <a:r>
              <a:rPr lang="en-US" sz="3000" dirty="0"/>
              <a:t>Key Takeaways </a:t>
            </a:r>
            <a:r>
              <a:rPr lang="en-US" sz="3000" dirty="0" smtClean="0"/>
              <a:t>– Maternal, Infant, and Child Health</a:t>
            </a:r>
            <a:endParaRPr lang="en-US" sz="3000" dirty="0"/>
          </a:p>
        </p:txBody>
      </p:sp>
      <p:sp>
        <p:nvSpPr>
          <p:cNvPr id="7" name="Slide Number Placeholder 3"/>
          <p:cNvSpPr>
            <a:spLocks noGrp="1"/>
          </p:cNvSpPr>
          <p:nvPr>
            <p:ph type="sldNum" sz="quarter" idx="18"/>
          </p:nvPr>
        </p:nvSpPr>
        <p:spPr>
          <a:xfrm>
            <a:off x="8538656" y="6549819"/>
            <a:ext cx="511559" cy="246222"/>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245C9D-2C0C-4E7B-88B8-007BF2D7DB06}" type="slidenum">
              <a:rPr kumimoji="0" lang="en-US" sz="1200" b="0" i="0" u="none" strike="noStrike" kern="1200" cap="none" spc="0" normalizeH="0" baseline="0" noProof="0" smtClean="0">
                <a:ln>
                  <a:noFill/>
                </a:ln>
                <a:solidFill>
                  <a:srgbClr val="7F7F7F"/>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7F7F7F"/>
              </a:solidFill>
              <a:effectLst/>
              <a:uLnTx/>
              <a:uFillTx/>
              <a:latin typeface="Verdana"/>
              <a:ea typeface="+mn-ea"/>
              <a:cs typeface="Verdana"/>
            </a:endParaRPr>
          </a:p>
        </p:txBody>
      </p:sp>
    </p:spTree>
    <p:extLst>
      <p:ext uri="{BB962C8B-B14F-4D97-AF65-F5344CB8AC3E}">
        <p14:creationId xmlns:p14="http://schemas.microsoft.com/office/powerpoint/2010/main" val="751846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227138" y="3026222"/>
            <a:ext cx="6689725" cy="962454"/>
          </a:xfrm>
        </p:spPr>
        <p:txBody>
          <a:bodyPr>
            <a:normAutofit fontScale="85000" lnSpcReduction="20000"/>
          </a:bodyPr>
          <a:lstStyle/>
          <a:p>
            <a:r>
              <a:rPr lang="en-US" dirty="0" smtClean="0"/>
              <a:t>Teresa R. Manning, JD, MA</a:t>
            </a:r>
          </a:p>
          <a:p>
            <a:r>
              <a:rPr lang="en-US" dirty="0" smtClean="0"/>
              <a:t>Deputy Assistant Secretary for Population Affairs</a:t>
            </a:r>
          </a:p>
          <a:p>
            <a:r>
              <a:rPr lang="en-US" dirty="0" smtClean="0"/>
              <a:t>Office of Population Affairs</a:t>
            </a:r>
            <a:endParaRPr lang="en-US" dirty="0"/>
          </a:p>
        </p:txBody>
      </p:sp>
      <p:sp>
        <p:nvSpPr>
          <p:cNvPr id="5" name="Title 4"/>
          <p:cNvSpPr>
            <a:spLocks noGrp="1"/>
          </p:cNvSpPr>
          <p:nvPr>
            <p:ph type="title"/>
          </p:nvPr>
        </p:nvSpPr>
        <p:spPr>
          <a:xfrm>
            <a:off x="960438" y="1151412"/>
            <a:ext cx="7223125" cy="1195977"/>
          </a:xfrm>
        </p:spPr>
        <p:txBody>
          <a:bodyPr/>
          <a:lstStyle/>
          <a:p>
            <a:r>
              <a:rPr lang="en-US" dirty="0" smtClean="0"/>
              <a:t>Connecting Family Planning and Maternal, Infant and Child Health </a:t>
            </a:r>
            <a:endParaRPr lang="en-US" dirty="0"/>
          </a:p>
        </p:txBody>
      </p:sp>
      <p:pic>
        <p:nvPicPr>
          <p:cNvPr id="7" name="Picture 6" descr="Logo for the Department of Health and Human Serv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71" y="6158828"/>
            <a:ext cx="644457" cy="644457"/>
          </a:xfrm>
          <a:prstGeom prst="rect">
            <a:avLst/>
          </a:prstGeom>
        </p:spPr>
      </p:pic>
      <p:pic>
        <p:nvPicPr>
          <p:cNvPr id="8" name="Picture 7" descr="Logo for the Office of Disease Prevention and Health Promoti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722" y="6320417"/>
            <a:ext cx="2599611" cy="287690"/>
          </a:xfrm>
          <a:prstGeom prst="rect">
            <a:avLst/>
          </a:prstGeom>
        </p:spPr>
      </p:pic>
      <p:pic>
        <p:nvPicPr>
          <p:cNvPr id="9" name="Picture 8" descr="Logo for Healthy People 20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813" y="217315"/>
            <a:ext cx="1332025" cy="661659"/>
          </a:xfrm>
          <a:prstGeom prst="rect">
            <a:avLst/>
          </a:prstGeom>
        </p:spPr>
      </p:pic>
    </p:spTree>
    <p:extLst>
      <p:ext uri="{BB962C8B-B14F-4D97-AF65-F5344CB8AC3E}">
        <p14:creationId xmlns:p14="http://schemas.microsoft.com/office/powerpoint/2010/main" val="293788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7391EDBC-5481-E248-9D04-B6CCC7FAB9E3}" type="slidenum">
              <a:rPr lang="en-US" smtClean="0">
                <a:solidFill>
                  <a:prstClr val="black"/>
                </a:solidFill>
              </a:rPr>
              <a:pPr/>
              <a:t>3</a:t>
            </a:fld>
            <a:endParaRPr lang="en-US" dirty="0">
              <a:solidFill>
                <a:prstClr val="black"/>
              </a:solidFill>
            </a:endParaRPr>
          </a:p>
        </p:txBody>
      </p:sp>
      <p:sp>
        <p:nvSpPr>
          <p:cNvPr id="10" name="Text Placeholder 9"/>
          <p:cNvSpPr>
            <a:spLocks noGrp="1"/>
          </p:cNvSpPr>
          <p:nvPr>
            <p:ph type="body" sz="quarter" idx="20"/>
          </p:nvPr>
        </p:nvSpPr>
        <p:spPr>
          <a:xfrm>
            <a:off x="266700" y="1217022"/>
            <a:ext cx="8724900" cy="4854253"/>
          </a:xfrm>
        </p:spPr>
        <p:txBody>
          <a:bodyPr>
            <a:normAutofit fontScale="92500" lnSpcReduction="10000"/>
          </a:bodyPr>
          <a:lstStyle/>
          <a:p>
            <a:pPr marL="0" indent="0">
              <a:spcBef>
                <a:spcPts val="0"/>
              </a:spcBef>
              <a:buNone/>
              <a:defRPr/>
            </a:pPr>
            <a:r>
              <a:rPr lang="en-US" sz="2100" b="1" dirty="0" smtClean="0">
                <a:latin typeface="Verdana" panose="020B0604030504040204" pitchFamily="34" charset="0"/>
                <a:ea typeface="Verdana" panose="020B0604030504040204" pitchFamily="34" charset="0"/>
                <a:cs typeface="Verdana" panose="020B0604030504040204" pitchFamily="34" charset="0"/>
              </a:rPr>
              <a:t>Chair </a:t>
            </a:r>
          </a:p>
          <a:p>
            <a:pPr>
              <a:spcBef>
                <a:spcPts val="0"/>
              </a:spcBef>
              <a:defRPr/>
            </a:pPr>
            <a:r>
              <a:rPr lang="en-US" sz="2100" dirty="0" smtClean="0">
                <a:latin typeface="Verdana" panose="020B0604030504040204" pitchFamily="34" charset="0"/>
                <a:ea typeface="Verdana" panose="020B0604030504040204" pitchFamily="34" charset="0"/>
                <a:cs typeface="Verdana" panose="020B0604030504040204" pitchFamily="34" charset="0"/>
              </a:rPr>
              <a:t>Vanila Singh, MD, MACM, Chief Medical Officer, U.S. Department of Health and Human Services</a:t>
            </a:r>
          </a:p>
          <a:p>
            <a:pPr marL="0" indent="0">
              <a:spcBef>
                <a:spcPts val="0"/>
              </a:spcBef>
              <a:buNone/>
              <a:defRPr/>
            </a:pPr>
            <a:endParaRPr lang="en-US" sz="1500" b="1"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defRPr/>
            </a:pPr>
            <a:r>
              <a:rPr lang="en-US" sz="2100" b="1" dirty="0" smtClean="0">
                <a:latin typeface="Verdana" panose="020B0604030504040204" pitchFamily="34" charset="0"/>
                <a:ea typeface="Verdana" panose="020B0604030504040204" pitchFamily="34" charset="0"/>
                <a:cs typeface="Verdana" panose="020B0604030504040204" pitchFamily="34" charset="0"/>
              </a:rPr>
              <a:t>Presentations </a:t>
            </a:r>
          </a:p>
          <a:p>
            <a:pPr lvl="0">
              <a:spcBef>
                <a:spcPts val="0"/>
              </a:spcBef>
              <a:defRPr/>
            </a:pPr>
            <a:r>
              <a:rPr lang="en-US" sz="2100" dirty="0" smtClean="0">
                <a:latin typeface="Verdana" panose="020B0604030504040204" pitchFamily="34" charset="0"/>
                <a:ea typeface="Verdana" panose="020B0604030504040204" pitchFamily="34" charset="0"/>
                <a:cs typeface="Verdana" panose="020B0604030504040204" pitchFamily="34" charset="0"/>
              </a:rPr>
              <a:t>Charles Rothwell, MBA, MS, Director, National Center for Health Statistics</a:t>
            </a:r>
          </a:p>
          <a:p>
            <a:pPr>
              <a:spcBef>
                <a:spcPts val="0"/>
              </a:spcBef>
              <a:defRPr/>
            </a:pPr>
            <a:r>
              <a:rPr lang="en-US" sz="2100" dirty="0" smtClean="0">
                <a:latin typeface="Verdana" panose="020B0604030504040204" pitchFamily="34" charset="0"/>
                <a:ea typeface="Verdana" panose="020B0604030504040204" pitchFamily="34" charset="0"/>
                <a:cs typeface="Verdana" panose="020B0604030504040204" pitchFamily="34" charset="0"/>
              </a:rPr>
              <a:t>Teresa Manning, MA, </a:t>
            </a:r>
            <a:r>
              <a:rPr lang="en-US" sz="2100" dirty="0">
                <a:latin typeface="Verdana" panose="020B0604030504040204" pitchFamily="34" charset="0"/>
                <a:ea typeface="Verdana" panose="020B0604030504040204" pitchFamily="34" charset="0"/>
                <a:cs typeface="Verdana" panose="020B0604030504040204" pitchFamily="34" charset="0"/>
              </a:rPr>
              <a:t>J</a:t>
            </a:r>
            <a:r>
              <a:rPr lang="en-US" sz="2100" dirty="0" smtClean="0">
                <a:latin typeface="Verdana" panose="020B0604030504040204" pitchFamily="34" charset="0"/>
                <a:ea typeface="Verdana" panose="020B0604030504040204" pitchFamily="34" charset="0"/>
                <a:cs typeface="Verdana" panose="020B0604030504040204" pitchFamily="34" charset="0"/>
              </a:rPr>
              <a:t>D, Deputy Assistant Secretary for </a:t>
            </a:r>
            <a:r>
              <a:rPr lang="en-US" sz="2100" dirty="0">
                <a:latin typeface="Verdana" panose="020B0604030504040204" pitchFamily="34" charset="0"/>
                <a:ea typeface="Verdana" panose="020B0604030504040204" pitchFamily="34" charset="0"/>
                <a:cs typeface="Verdana" panose="020B0604030504040204" pitchFamily="34" charset="0"/>
              </a:rPr>
              <a:t>Population </a:t>
            </a:r>
            <a:r>
              <a:rPr lang="en-US" sz="2100" dirty="0" smtClean="0">
                <a:latin typeface="Verdana" panose="020B0604030504040204" pitchFamily="34" charset="0"/>
                <a:ea typeface="Verdana" panose="020B0604030504040204" pitchFamily="34" charset="0"/>
                <a:cs typeface="Verdana" panose="020B0604030504040204" pitchFamily="34" charset="0"/>
              </a:rPr>
              <a:t>Affairs, U.S</a:t>
            </a:r>
            <a:r>
              <a:rPr lang="en-US" sz="2100" dirty="0">
                <a:latin typeface="Verdana" panose="020B0604030504040204" pitchFamily="34" charset="0"/>
                <a:ea typeface="Verdana" panose="020B0604030504040204" pitchFamily="34" charset="0"/>
                <a:cs typeface="Verdana" panose="020B0604030504040204" pitchFamily="34" charset="0"/>
              </a:rPr>
              <a:t>. Department of Health and Human Services</a:t>
            </a:r>
          </a:p>
          <a:p>
            <a:pPr>
              <a:spcBef>
                <a:spcPts val="0"/>
              </a:spcBef>
              <a:defRPr/>
            </a:pPr>
            <a:r>
              <a:rPr lang="en-US" sz="2100" dirty="0">
                <a:latin typeface="Verdana" panose="020B0604030504040204" pitchFamily="34" charset="0"/>
                <a:ea typeface="Verdana" panose="020B0604030504040204" pitchFamily="34" charset="0"/>
                <a:cs typeface="Verdana" panose="020B0604030504040204" pitchFamily="34" charset="0"/>
              </a:rPr>
              <a:t>Wanda Barfield, MD, MPH, RADM </a:t>
            </a:r>
            <a:r>
              <a:rPr lang="en-US" sz="2100" dirty="0" smtClean="0">
                <a:latin typeface="Verdana" panose="020B0604030504040204" pitchFamily="34" charset="0"/>
                <a:ea typeface="Verdana" panose="020B0604030504040204" pitchFamily="34" charset="0"/>
                <a:cs typeface="Verdana" panose="020B0604030504040204" pitchFamily="34" charset="0"/>
              </a:rPr>
              <a:t>USPHS</a:t>
            </a:r>
            <a:r>
              <a:rPr lang="en-US" sz="2100" dirty="0">
                <a:latin typeface="Verdana" panose="020B0604030504040204" pitchFamily="34" charset="0"/>
                <a:ea typeface="Verdana" panose="020B0604030504040204" pitchFamily="34" charset="0"/>
                <a:cs typeface="Verdana" panose="020B0604030504040204" pitchFamily="34" charset="0"/>
              </a:rPr>
              <a:t>, </a:t>
            </a:r>
            <a:r>
              <a:rPr lang="en-US" sz="2100" dirty="0" smtClean="0">
                <a:latin typeface="Verdana" panose="020B0604030504040204" pitchFamily="34" charset="0"/>
                <a:ea typeface="Verdana" panose="020B0604030504040204" pitchFamily="34" charset="0"/>
                <a:cs typeface="Verdana" panose="020B0604030504040204" pitchFamily="34" charset="0"/>
              </a:rPr>
              <a:t>Director, </a:t>
            </a:r>
            <a:r>
              <a:rPr lang="en-US" sz="2100" dirty="0">
                <a:latin typeface="Verdana" panose="020B0604030504040204" pitchFamily="34" charset="0"/>
                <a:ea typeface="Verdana" panose="020B0604030504040204" pitchFamily="34" charset="0"/>
                <a:cs typeface="Verdana" panose="020B0604030504040204" pitchFamily="34" charset="0"/>
              </a:rPr>
              <a:t>Division of Reproductive Health, CDC</a:t>
            </a:r>
          </a:p>
          <a:p>
            <a:pPr>
              <a:spcBef>
                <a:spcPts val="0"/>
              </a:spcBef>
              <a:defRPr/>
            </a:pPr>
            <a:r>
              <a:rPr lang="en-US" sz="2100" dirty="0" smtClean="0">
                <a:latin typeface="Verdana" panose="020B0604030504040204" pitchFamily="34" charset="0"/>
                <a:ea typeface="Verdana" panose="020B0604030504040204" pitchFamily="34" charset="0"/>
                <a:cs typeface="Verdana" panose="020B0604030504040204" pitchFamily="34" charset="0"/>
              </a:rPr>
              <a:t>Michael </a:t>
            </a:r>
            <a:r>
              <a:rPr lang="en-US" sz="2100" dirty="0" err="1" smtClean="0">
                <a:latin typeface="Verdana" panose="020B0604030504040204" pitchFamily="34" charset="0"/>
                <a:ea typeface="Verdana" panose="020B0604030504040204" pitchFamily="34" charset="0"/>
                <a:cs typeface="Verdana" panose="020B0604030504040204" pitchFamily="34" charset="0"/>
              </a:rPr>
              <a:t>Kogan</a:t>
            </a:r>
            <a:r>
              <a:rPr lang="en-US" sz="2100" dirty="0" smtClean="0">
                <a:latin typeface="Verdana" panose="020B0604030504040204" pitchFamily="34" charset="0"/>
                <a:ea typeface="Verdana" panose="020B0604030504040204" pitchFamily="34" charset="0"/>
                <a:cs typeface="Verdana" panose="020B0604030504040204" pitchFamily="34" charset="0"/>
              </a:rPr>
              <a:t>, PhD, Director, Office of Epidemiology and Research, Maternal and Child Health Bureau, HRSA </a:t>
            </a:r>
          </a:p>
          <a:p>
            <a:pPr marL="0" indent="0">
              <a:spcBef>
                <a:spcPts val="0"/>
              </a:spcBef>
              <a:buNone/>
              <a:defRPr/>
            </a:pPr>
            <a:endParaRPr lang="en-US" sz="15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buNone/>
              <a:defRPr/>
            </a:pPr>
            <a:r>
              <a:rPr lang="en-US" sz="2100" b="1" dirty="0" smtClean="0">
                <a:latin typeface="Verdana" panose="020B0604030504040204" pitchFamily="34" charset="0"/>
                <a:ea typeface="Verdana" panose="020B0604030504040204" pitchFamily="34" charset="0"/>
                <a:cs typeface="Verdana" panose="020B0604030504040204" pitchFamily="34" charset="0"/>
              </a:rPr>
              <a:t>Community Highlight </a:t>
            </a:r>
          </a:p>
          <a:p>
            <a:pPr>
              <a:spcBef>
                <a:spcPts val="0"/>
              </a:spcBef>
              <a:defRPr/>
            </a:pPr>
            <a:r>
              <a:rPr lang="en-US" sz="2100" dirty="0" smtClean="0">
                <a:latin typeface="Verdana" panose="020B0604030504040204" pitchFamily="34" charset="0"/>
                <a:ea typeface="Verdana" panose="020B0604030504040204" pitchFamily="34" charset="0"/>
                <a:cs typeface="Verdana" panose="020B0604030504040204" pitchFamily="34" charset="0"/>
              </a:rPr>
              <a:t>Faye Johnson, Chief Executive Officer, Northeast Florida Healthy Start Coalition, Magnolia Project, Jacksonville, Florida </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8" name="Title 7"/>
          <p:cNvSpPr>
            <a:spLocks noGrp="1"/>
          </p:cNvSpPr>
          <p:nvPr>
            <p:ph type="title"/>
          </p:nvPr>
        </p:nvSpPr>
        <p:spPr/>
        <p:txBody>
          <a:bodyPr/>
          <a:lstStyle/>
          <a:p>
            <a:r>
              <a:rPr lang="en-US" b="1" dirty="0" smtClean="0"/>
              <a:t>Agenda and Presenters</a:t>
            </a:r>
            <a:endParaRPr lang="en-US" b="1" dirty="0"/>
          </a:p>
        </p:txBody>
      </p:sp>
    </p:spTree>
    <p:extLst>
      <p:ext uri="{BB962C8B-B14F-4D97-AF65-F5344CB8AC3E}">
        <p14:creationId xmlns:p14="http://schemas.microsoft.com/office/powerpoint/2010/main" val="2118102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Title 5"/>
          <p:cNvSpPr>
            <a:spLocks noGrp="1"/>
          </p:cNvSpPr>
          <p:nvPr>
            <p:ph type="title"/>
          </p:nvPr>
        </p:nvSpPr>
        <p:spPr>
          <a:xfrm>
            <a:off x="990601" y="1326826"/>
            <a:ext cx="7802708" cy="4369124"/>
          </a:xfrm>
        </p:spPr>
        <p:txBody>
          <a:bodyPr/>
          <a:lstStyle/>
          <a:p>
            <a:r>
              <a:rPr lang="en-US" sz="3000" dirty="0"/>
              <a:t>OPA strives to improve the health of mothers, fathers, </a:t>
            </a:r>
            <a:r>
              <a:rPr lang="en-US" sz="3000" dirty="0" smtClean="0"/>
              <a:t>infants, </a:t>
            </a:r>
            <a:r>
              <a:rPr lang="en-US" sz="3000" dirty="0"/>
              <a:t>children, and the entire family through </a:t>
            </a:r>
            <a:r>
              <a:rPr lang="en-US" sz="3000" dirty="0" smtClean="0"/>
              <a:t>evidence-based clinical family planning services and related research and evaluation addressing the clinical, educational and counseling needs of our clients.</a:t>
            </a:r>
            <a:endParaRPr lang="en-US" sz="3000" dirty="0"/>
          </a:p>
        </p:txBody>
      </p:sp>
    </p:spTree>
    <p:extLst>
      <p:ext uri="{BB962C8B-B14F-4D97-AF65-F5344CB8AC3E}">
        <p14:creationId xmlns:p14="http://schemas.microsoft.com/office/powerpoint/2010/main" val="2490194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 Placeholder 9"/>
          <p:cNvSpPr>
            <a:spLocks noGrp="1"/>
          </p:cNvSpPr>
          <p:nvPr>
            <p:ph type="body" sz="quarter" idx="20"/>
          </p:nvPr>
        </p:nvSpPr>
        <p:spPr>
          <a:xfrm>
            <a:off x="371268" y="1572768"/>
            <a:ext cx="8422041" cy="4307770"/>
          </a:xfrm>
        </p:spPr>
        <p:txBody>
          <a:bodyPr>
            <a:normAutofit fontScale="85000" lnSpcReduction="10000"/>
          </a:bodyPr>
          <a:lstStyle/>
          <a:p>
            <a:r>
              <a:rPr lang="en-US" sz="2400" dirty="0"/>
              <a:t>Title X statute </a:t>
            </a:r>
            <a:r>
              <a:rPr lang="en-US" sz="2400" dirty="0" smtClean="0"/>
              <a:t>authorized </a:t>
            </a:r>
            <a:r>
              <a:rPr lang="en-US" sz="2400" dirty="0"/>
              <a:t>in 1970</a:t>
            </a:r>
          </a:p>
          <a:p>
            <a:endParaRPr lang="en-US" sz="2400" dirty="0"/>
          </a:p>
          <a:p>
            <a:r>
              <a:rPr lang="en-US" sz="2400" dirty="0"/>
              <a:t>Amended the Public Health Service Act to provide for special project grants for the provision of family planning services, and related research, training, and technical assistance </a:t>
            </a:r>
            <a:r>
              <a:rPr lang="en-US" sz="2400" dirty="0" smtClean="0"/>
              <a:t>-cited </a:t>
            </a:r>
            <a:r>
              <a:rPr lang="en-US" sz="2400" dirty="0"/>
              <a:t>as “Family Planning Amendments of 1970”</a:t>
            </a:r>
          </a:p>
          <a:p>
            <a:endParaRPr lang="en-US" sz="2400" dirty="0"/>
          </a:p>
          <a:p>
            <a:r>
              <a:rPr lang="en-US" sz="2400" dirty="0"/>
              <a:t>Priority is </a:t>
            </a:r>
            <a:r>
              <a:rPr lang="en-US" sz="2400" dirty="0" smtClean="0"/>
              <a:t>for services for those from </a:t>
            </a:r>
            <a:r>
              <a:rPr lang="en-US" sz="2400" dirty="0"/>
              <a:t>low-income families</a:t>
            </a:r>
          </a:p>
          <a:p>
            <a:pPr>
              <a:lnSpc>
                <a:spcPct val="80000"/>
              </a:lnSpc>
            </a:pPr>
            <a:endParaRPr lang="en-US" sz="2400" dirty="0"/>
          </a:p>
          <a:p>
            <a:pPr>
              <a:lnSpc>
                <a:spcPct val="80000"/>
              </a:lnSpc>
            </a:pPr>
            <a:r>
              <a:rPr lang="en-US" sz="2400" dirty="0"/>
              <a:t>Authority </a:t>
            </a:r>
            <a:r>
              <a:rPr lang="en-US" sz="2400" dirty="0" smtClean="0"/>
              <a:t>under </a:t>
            </a:r>
            <a:r>
              <a:rPr lang="en-US" sz="2400" dirty="0"/>
              <a:t>five main provisions of the Act to award grants and/or contracts</a:t>
            </a:r>
          </a:p>
          <a:p>
            <a:pPr>
              <a:lnSpc>
                <a:spcPct val="80000"/>
              </a:lnSpc>
              <a:buFont typeface="Wingdings" pitchFamily="2" charset="2"/>
              <a:buNone/>
            </a:pPr>
            <a:endParaRPr lang="en-US" sz="1900" b="1" dirty="0"/>
          </a:p>
          <a:p>
            <a:pPr lvl="1">
              <a:lnSpc>
                <a:spcPct val="80000"/>
              </a:lnSpc>
            </a:pPr>
            <a:r>
              <a:rPr lang="en-US" sz="1900" dirty="0"/>
              <a:t>Section 1001 – Services  (42 CFR § Subpart A)</a:t>
            </a:r>
          </a:p>
          <a:p>
            <a:pPr lvl="1">
              <a:lnSpc>
                <a:spcPct val="80000"/>
              </a:lnSpc>
            </a:pPr>
            <a:r>
              <a:rPr lang="en-US" sz="1900" dirty="0"/>
              <a:t>Section 1003 – Training  (42 CFR § Subpart C)</a:t>
            </a:r>
          </a:p>
          <a:p>
            <a:pPr lvl="1">
              <a:lnSpc>
                <a:spcPct val="80000"/>
              </a:lnSpc>
            </a:pPr>
            <a:r>
              <a:rPr lang="en-US" sz="1900" dirty="0"/>
              <a:t>Section 1004 – Research  </a:t>
            </a:r>
          </a:p>
          <a:p>
            <a:pPr lvl="1">
              <a:lnSpc>
                <a:spcPct val="80000"/>
              </a:lnSpc>
            </a:pPr>
            <a:r>
              <a:rPr lang="en-US" sz="1900" dirty="0"/>
              <a:t>Section 1005 – Information and </a:t>
            </a:r>
            <a:r>
              <a:rPr lang="en-US" sz="1900" dirty="0" smtClean="0"/>
              <a:t>Education</a:t>
            </a:r>
          </a:p>
          <a:p>
            <a:pPr lvl="1">
              <a:lnSpc>
                <a:spcPct val="80000"/>
              </a:lnSpc>
            </a:pPr>
            <a:r>
              <a:rPr lang="en-US" sz="1900" dirty="0" smtClean="0"/>
              <a:t>Section 1008 – Prohibition of Abortion</a:t>
            </a:r>
            <a:endParaRPr lang="en-US" sz="2400" dirty="0"/>
          </a:p>
          <a:p>
            <a:pPr marL="457200" lvl="1" indent="0">
              <a:lnSpc>
                <a:spcPct val="80000"/>
              </a:lnSpc>
              <a:buNone/>
            </a:pPr>
            <a:endParaRPr lang="en-US" sz="2400" strike="sngStrike" dirty="0"/>
          </a:p>
          <a:p>
            <a:endParaRPr lang="en-US" sz="2400" dirty="0"/>
          </a:p>
          <a:p>
            <a:endParaRPr lang="en-US" dirty="0"/>
          </a:p>
        </p:txBody>
      </p:sp>
      <p:sp>
        <p:nvSpPr>
          <p:cNvPr id="8" name="Title 7"/>
          <p:cNvSpPr>
            <a:spLocks noGrp="1"/>
          </p:cNvSpPr>
          <p:nvPr>
            <p:ph type="title"/>
          </p:nvPr>
        </p:nvSpPr>
        <p:spPr/>
        <p:txBody>
          <a:bodyPr/>
          <a:lstStyle/>
          <a:p>
            <a:r>
              <a:rPr lang="en-US" dirty="0" smtClean="0"/>
              <a:t>Office of Population Affairs – Title X</a:t>
            </a:r>
            <a:endParaRPr lang="en-US" dirty="0"/>
          </a:p>
        </p:txBody>
      </p:sp>
    </p:spTree>
    <p:extLst>
      <p:ext uri="{BB962C8B-B14F-4D97-AF65-F5344CB8AC3E}">
        <p14:creationId xmlns:p14="http://schemas.microsoft.com/office/powerpoint/2010/main" val="983495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 Placeholder 9"/>
          <p:cNvSpPr>
            <a:spLocks noGrp="1"/>
          </p:cNvSpPr>
          <p:nvPr>
            <p:ph type="body" sz="quarter" idx="20"/>
          </p:nvPr>
        </p:nvSpPr>
        <p:spPr>
          <a:xfrm>
            <a:off x="371268" y="1572768"/>
            <a:ext cx="8422041" cy="4307770"/>
          </a:xfrm>
        </p:spPr>
        <p:txBody>
          <a:bodyPr>
            <a:normAutofit fontScale="92500" lnSpcReduction="10000"/>
          </a:bodyPr>
          <a:lstStyle/>
          <a:p>
            <a:pPr marL="457200" lvl="1" indent="0">
              <a:lnSpc>
                <a:spcPct val="80000"/>
              </a:lnSpc>
              <a:buNone/>
            </a:pPr>
            <a:endParaRPr lang="en-US" sz="2400" strike="sngStrike" dirty="0"/>
          </a:p>
          <a:p>
            <a:r>
              <a:rPr lang="en-US" sz="2400" dirty="0" smtClean="0"/>
              <a:t>Title X family planning services “offer a broad range of acceptable and effective family planning methods and services</a:t>
            </a:r>
            <a:r>
              <a:rPr lang="en-US" sz="2400" dirty="0"/>
              <a:t> </a:t>
            </a:r>
            <a:r>
              <a:rPr lang="en-US" sz="2400" dirty="0" smtClean="0"/>
              <a:t>(</a:t>
            </a:r>
            <a:r>
              <a:rPr lang="en-US" sz="2400" dirty="0"/>
              <a:t>including natural family planning </a:t>
            </a:r>
            <a:r>
              <a:rPr lang="en-US" sz="2400" dirty="0" smtClean="0"/>
              <a:t>methods, infertility </a:t>
            </a:r>
            <a:r>
              <a:rPr lang="en-US" sz="2400" dirty="0"/>
              <a:t>services, and services for adolescents</a:t>
            </a:r>
            <a:r>
              <a:rPr lang="en-US" sz="2400" dirty="0" smtClean="0"/>
              <a:t>). </a:t>
            </a:r>
            <a:r>
              <a:rPr lang="en-US" sz="2400" dirty="0"/>
              <a:t>To the extent practicable, entities which receive grants or contracts under this subsection shall encourage family participation in projects assisted under this subsection.” </a:t>
            </a:r>
          </a:p>
          <a:p>
            <a:endParaRPr lang="en-US" sz="2400" dirty="0" smtClean="0"/>
          </a:p>
          <a:p>
            <a:r>
              <a:rPr lang="en-US" sz="2400" dirty="0" smtClean="0"/>
              <a:t>These projects provide educational, comprehensive medical, and social services necessary to aid individuals to </a:t>
            </a:r>
            <a:r>
              <a:rPr lang="en-US" sz="2400" u="sng" dirty="0" smtClean="0"/>
              <a:t>determine freely the number and spacing of their children</a:t>
            </a:r>
            <a:r>
              <a:rPr lang="en-US" sz="2400" dirty="0" smtClean="0"/>
              <a:t> (42 CFR § 59.1).</a:t>
            </a:r>
            <a:endParaRPr lang="en-US" sz="2400" dirty="0"/>
          </a:p>
          <a:p>
            <a:endParaRPr lang="en-US" dirty="0"/>
          </a:p>
        </p:txBody>
      </p:sp>
      <p:sp>
        <p:nvSpPr>
          <p:cNvPr id="8" name="Title 7"/>
          <p:cNvSpPr>
            <a:spLocks noGrp="1"/>
          </p:cNvSpPr>
          <p:nvPr>
            <p:ph type="title"/>
          </p:nvPr>
        </p:nvSpPr>
        <p:spPr/>
        <p:txBody>
          <a:bodyPr/>
          <a:lstStyle/>
          <a:p>
            <a:r>
              <a:rPr lang="en-US" dirty="0" smtClean="0"/>
              <a:t>Office of Population Affairs – Title X</a:t>
            </a:r>
            <a:endParaRPr lang="en-US" dirty="0"/>
          </a:p>
        </p:txBody>
      </p:sp>
    </p:spTree>
    <p:extLst>
      <p:ext uri="{BB962C8B-B14F-4D97-AF65-F5344CB8AC3E}">
        <p14:creationId xmlns:p14="http://schemas.microsoft.com/office/powerpoint/2010/main" val="919637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 Placeholder 9"/>
          <p:cNvSpPr>
            <a:spLocks noGrp="1"/>
          </p:cNvSpPr>
          <p:nvPr>
            <p:ph type="body" sz="quarter" idx="20"/>
          </p:nvPr>
        </p:nvSpPr>
        <p:spPr>
          <a:xfrm>
            <a:off x="371268" y="1572768"/>
            <a:ext cx="8422041" cy="4307770"/>
          </a:xfrm>
        </p:spPr>
        <p:txBody>
          <a:bodyPr>
            <a:normAutofit/>
          </a:bodyPr>
          <a:lstStyle/>
          <a:p>
            <a:pPr marL="457200" lvl="1" indent="0">
              <a:lnSpc>
                <a:spcPct val="80000"/>
              </a:lnSpc>
              <a:buNone/>
            </a:pPr>
            <a:endParaRPr lang="en-US" sz="2400" strike="sngStrike" dirty="0"/>
          </a:p>
          <a:p>
            <a:r>
              <a:rPr lang="en-US" sz="2400" dirty="0" smtClean="0"/>
              <a:t>The Family Planning Annual Report (FPAR) is an annual (CY) data collection instrument which provides data and information about the Title X grant program.</a:t>
            </a:r>
          </a:p>
          <a:p>
            <a:endParaRPr lang="en-US" sz="2400" dirty="0"/>
          </a:p>
          <a:p>
            <a:r>
              <a:rPr lang="en-US" sz="2400" dirty="0" smtClean="0"/>
              <a:t>2016 Network Profile</a:t>
            </a:r>
          </a:p>
          <a:p>
            <a:pPr lvl="1"/>
            <a:r>
              <a:rPr lang="en-US" sz="2200" dirty="0" smtClean="0"/>
              <a:t>Grantees – 91</a:t>
            </a:r>
          </a:p>
          <a:p>
            <a:pPr lvl="1"/>
            <a:r>
              <a:rPr lang="en-US" sz="2200" dirty="0" smtClean="0"/>
              <a:t>Service sites – 3,898</a:t>
            </a:r>
          </a:p>
          <a:p>
            <a:pPr lvl="1"/>
            <a:r>
              <a:rPr lang="en-US" sz="2200" dirty="0" smtClean="0"/>
              <a:t>Unduplicated clients – 4,007,552 </a:t>
            </a:r>
            <a:r>
              <a:rPr lang="en-US" sz="1400" dirty="0" smtClean="0"/>
              <a:t>(89% female/11% male)</a:t>
            </a:r>
          </a:p>
          <a:p>
            <a:pPr lvl="1"/>
            <a:r>
              <a:rPr lang="en-US" sz="2200" dirty="0" smtClean="0"/>
              <a:t>Proportion of clients under 100% FPL – 64%</a:t>
            </a:r>
            <a:endParaRPr lang="en-US" sz="1400" b="1" i="1" dirty="0" smtClean="0">
              <a:solidFill>
                <a:schemeClr val="accent4"/>
              </a:solidFill>
            </a:endParaRPr>
          </a:p>
        </p:txBody>
      </p:sp>
      <p:sp>
        <p:nvSpPr>
          <p:cNvPr id="8" name="Title 7"/>
          <p:cNvSpPr>
            <a:spLocks noGrp="1"/>
          </p:cNvSpPr>
          <p:nvPr>
            <p:ph type="title"/>
          </p:nvPr>
        </p:nvSpPr>
        <p:spPr/>
        <p:txBody>
          <a:bodyPr/>
          <a:lstStyle/>
          <a:p>
            <a:r>
              <a:rPr lang="en-US" dirty="0" smtClean="0"/>
              <a:t>Office of Population Affairs – Title X</a:t>
            </a:r>
            <a:endParaRPr lang="en-US" dirty="0"/>
          </a:p>
        </p:txBody>
      </p:sp>
    </p:spTree>
    <p:extLst>
      <p:ext uri="{BB962C8B-B14F-4D97-AF65-F5344CB8AC3E}">
        <p14:creationId xmlns:p14="http://schemas.microsoft.com/office/powerpoint/2010/main" val="4235768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 Placeholder 9"/>
          <p:cNvSpPr>
            <a:spLocks noGrp="1"/>
          </p:cNvSpPr>
          <p:nvPr>
            <p:ph type="body" sz="quarter" idx="20"/>
          </p:nvPr>
        </p:nvSpPr>
        <p:spPr>
          <a:xfrm>
            <a:off x="371268" y="1186773"/>
            <a:ext cx="8422041" cy="4838971"/>
          </a:xfrm>
        </p:spPr>
        <p:txBody>
          <a:bodyPr>
            <a:normAutofit/>
          </a:bodyPr>
          <a:lstStyle/>
          <a:p>
            <a:pPr marL="0" indent="0">
              <a:buNone/>
            </a:pPr>
            <a:endParaRPr lang="en-US" sz="2400" dirty="0" smtClean="0"/>
          </a:p>
          <a:p>
            <a:pPr lvl="0"/>
            <a:r>
              <a:rPr lang="en-US" sz="2400" dirty="0" smtClean="0"/>
              <a:t>The </a:t>
            </a:r>
            <a:r>
              <a:rPr lang="en-US" sz="2400" dirty="0"/>
              <a:t>Title X Program is guided by statute </a:t>
            </a:r>
            <a:r>
              <a:rPr lang="en-US" sz="2400" dirty="0" smtClean="0"/>
              <a:t>&amp; regulations </a:t>
            </a:r>
            <a:r>
              <a:rPr lang="en-US" sz="2400" dirty="0"/>
              <a:t>and also program priorities, which include: </a:t>
            </a:r>
            <a:endParaRPr lang="en-US" sz="2400" dirty="0" smtClean="0"/>
          </a:p>
          <a:p>
            <a:pPr marL="0" lvl="0" indent="0">
              <a:buNone/>
            </a:pPr>
            <a:endParaRPr lang="en-US" sz="2400" dirty="0" smtClean="0"/>
          </a:p>
          <a:p>
            <a:pPr lvl="0"/>
            <a:r>
              <a:rPr lang="en-US" sz="2400" dirty="0" smtClean="0"/>
              <a:t>Assuring </a:t>
            </a:r>
            <a:r>
              <a:rPr lang="en-US" sz="2400" dirty="0"/>
              <a:t>activities that promote positive family relationships for the purpose of increasing family participation in family planning </a:t>
            </a:r>
            <a:r>
              <a:rPr lang="en-US" sz="2400" dirty="0" smtClean="0"/>
              <a:t>and </a:t>
            </a:r>
            <a:r>
              <a:rPr lang="en-US" sz="2400" dirty="0"/>
              <a:t>healthy decision-making; </a:t>
            </a:r>
            <a:endParaRPr lang="en-US" sz="2400" dirty="0" smtClean="0"/>
          </a:p>
          <a:p>
            <a:pPr lvl="0"/>
            <a:r>
              <a:rPr lang="en-US" sz="2400" dirty="0" smtClean="0"/>
              <a:t>Education </a:t>
            </a:r>
            <a:r>
              <a:rPr lang="en-US" sz="2400" dirty="0"/>
              <a:t>and counseling that prioritize optimal health and life outcomes for every individual and couple; and other related health </a:t>
            </a:r>
            <a:r>
              <a:rPr lang="en-US" sz="2400" dirty="0" smtClean="0"/>
              <a:t>services.</a:t>
            </a:r>
            <a:endParaRPr lang="en-US" sz="2400" dirty="0"/>
          </a:p>
          <a:p>
            <a:endParaRPr lang="en-US" sz="2400" dirty="0"/>
          </a:p>
        </p:txBody>
      </p:sp>
      <p:sp>
        <p:nvSpPr>
          <p:cNvPr id="8" name="Title 7"/>
          <p:cNvSpPr>
            <a:spLocks noGrp="1"/>
          </p:cNvSpPr>
          <p:nvPr>
            <p:ph type="title"/>
          </p:nvPr>
        </p:nvSpPr>
        <p:spPr/>
        <p:txBody>
          <a:bodyPr/>
          <a:lstStyle/>
          <a:p>
            <a:r>
              <a:rPr lang="en-US" dirty="0" smtClean="0"/>
              <a:t>Office of Population Affairs – Title X</a:t>
            </a:r>
            <a:endParaRPr lang="en-US" dirty="0"/>
          </a:p>
        </p:txBody>
      </p:sp>
    </p:spTree>
    <p:extLst>
      <p:ext uri="{BB962C8B-B14F-4D97-AF65-F5344CB8AC3E}">
        <p14:creationId xmlns:p14="http://schemas.microsoft.com/office/powerpoint/2010/main" val="452663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Title 4"/>
          <p:cNvSpPr>
            <a:spLocks noGrp="1"/>
          </p:cNvSpPr>
          <p:nvPr>
            <p:ph type="title"/>
          </p:nvPr>
        </p:nvSpPr>
        <p:spPr>
          <a:xfrm>
            <a:off x="749509" y="131762"/>
            <a:ext cx="6440431" cy="920424"/>
          </a:xfrm>
        </p:spPr>
        <p:txBody>
          <a:bodyPr/>
          <a:lstStyle/>
          <a:p>
            <a:pPr algn="ctr"/>
            <a:r>
              <a:rPr lang="en-US" dirty="0" smtClean="0"/>
              <a:t>Family Planning Services</a:t>
            </a:r>
            <a:endParaRPr lang="en-US" dirty="0"/>
          </a:p>
        </p:txBody>
      </p:sp>
      <p:sp>
        <p:nvSpPr>
          <p:cNvPr id="3" name="Rectangle 2"/>
          <p:cNvSpPr/>
          <p:nvPr/>
        </p:nvSpPr>
        <p:spPr>
          <a:xfrm>
            <a:off x="588723" y="1305342"/>
            <a:ext cx="7954028" cy="480131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Family planning includes services for both men and women as they plan their families.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Such services include postponing, preventing, achieving, or facilitating the spacing of pregnancy.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It </a:t>
            </a:r>
            <a:r>
              <a:rPr kumimoji="0" lang="en-US" sz="2400" b="0" i="0" u="none" strike="noStrike" kern="1200" cap="none" spc="0" normalizeH="0" baseline="0" noProof="0" dirty="0">
                <a:ln>
                  <a:noFill/>
                </a:ln>
                <a:solidFill>
                  <a:prstClr val="black"/>
                </a:solidFill>
                <a:effectLst/>
                <a:uLnTx/>
                <a:uFillTx/>
                <a:latin typeface="Calibri"/>
                <a:ea typeface="+mn-ea"/>
                <a:cs typeface="+mn-cs"/>
              </a:rPr>
              <a:t>also includes infertility services, health screenings and exams, lab tests and related health services which are important to family planning and  to male and female reproductive health,  improving the likelihood of a healthy pregnancy and birth, should conception occur.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They may also include information, education, and counseling related to family planning; and referral services as indicated.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301290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 Placeholder 9"/>
          <p:cNvSpPr>
            <a:spLocks noGrp="1"/>
          </p:cNvSpPr>
          <p:nvPr>
            <p:ph type="body" sz="quarter" idx="20"/>
          </p:nvPr>
        </p:nvSpPr>
        <p:spPr>
          <a:xfrm>
            <a:off x="371269" y="1186773"/>
            <a:ext cx="8422040" cy="4838971"/>
          </a:xfrm>
        </p:spPr>
        <p:txBody>
          <a:bodyPr>
            <a:normAutofit/>
          </a:bodyPr>
          <a:lstStyle/>
          <a:p>
            <a:pPr marL="457200" lvl="1" indent="0">
              <a:lnSpc>
                <a:spcPct val="80000"/>
              </a:lnSpc>
              <a:buNone/>
            </a:pPr>
            <a:endParaRPr lang="en-US" sz="2400" strike="sngStrike" dirty="0"/>
          </a:p>
          <a:p>
            <a:r>
              <a:rPr lang="en-US" sz="2400" dirty="0" smtClean="0"/>
              <a:t>Title X Family Planning Program</a:t>
            </a:r>
          </a:p>
          <a:p>
            <a:pPr lvl="1"/>
            <a:r>
              <a:rPr lang="en-US" sz="2200" dirty="0" smtClean="0"/>
              <a:t>Importance of counseling and education:</a:t>
            </a:r>
          </a:p>
          <a:p>
            <a:pPr lvl="2"/>
            <a:r>
              <a:rPr lang="en-US" sz="2000" dirty="0" smtClean="0"/>
              <a:t>Fertility </a:t>
            </a:r>
            <a:r>
              <a:rPr lang="en-US" sz="2000" dirty="0"/>
              <a:t>awareness</a:t>
            </a:r>
          </a:p>
          <a:p>
            <a:pPr lvl="2"/>
            <a:r>
              <a:rPr lang="en-US" sz="2000" dirty="0" smtClean="0"/>
              <a:t>Pre-conception counseling and care</a:t>
            </a:r>
          </a:p>
          <a:p>
            <a:pPr lvl="2"/>
            <a:r>
              <a:rPr lang="en-US" sz="2000" dirty="0" smtClean="0"/>
              <a:t>Pregnancy counseling</a:t>
            </a:r>
          </a:p>
          <a:p>
            <a:pPr marL="914400" lvl="2" indent="0">
              <a:buNone/>
            </a:pPr>
            <a:endParaRPr lang="en-US" sz="2000" dirty="0" smtClean="0"/>
          </a:p>
          <a:p>
            <a:pPr lvl="1"/>
            <a:r>
              <a:rPr lang="en-US" sz="2200" dirty="0" smtClean="0"/>
              <a:t>Importance of high-quality family planning services</a:t>
            </a:r>
          </a:p>
          <a:p>
            <a:pPr lvl="2"/>
            <a:r>
              <a:rPr lang="en-US" sz="2000" dirty="0" smtClean="0"/>
              <a:t>Client, couple and family-centered approach</a:t>
            </a:r>
          </a:p>
          <a:p>
            <a:pPr lvl="2"/>
            <a:r>
              <a:rPr lang="en-US" sz="2000" dirty="0" smtClean="0"/>
              <a:t>Provider competency</a:t>
            </a:r>
          </a:p>
          <a:p>
            <a:pPr lvl="2"/>
            <a:r>
              <a:rPr lang="en-US" sz="2000" dirty="0" smtClean="0"/>
              <a:t>System capacity</a:t>
            </a:r>
          </a:p>
        </p:txBody>
      </p:sp>
      <p:sp>
        <p:nvSpPr>
          <p:cNvPr id="8" name="Title 7"/>
          <p:cNvSpPr>
            <a:spLocks noGrp="1"/>
          </p:cNvSpPr>
          <p:nvPr>
            <p:ph type="title"/>
          </p:nvPr>
        </p:nvSpPr>
        <p:spPr/>
        <p:txBody>
          <a:bodyPr/>
          <a:lstStyle/>
          <a:p>
            <a:r>
              <a:rPr lang="en-US" dirty="0" smtClean="0"/>
              <a:t>Office of Population Affairs – Title X</a:t>
            </a:r>
            <a:endParaRPr lang="en-US" dirty="0"/>
          </a:p>
        </p:txBody>
      </p:sp>
    </p:spTree>
    <p:extLst>
      <p:ext uri="{BB962C8B-B14F-4D97-AF65-F5344CB8AC3E}">
        <p14:creationId xmlns:p14="http://schemas.microsoft.com/office/powerpoint/2010/main" val="1532777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4" name="Text Placeholder 3"/>
          <p:cNvSpPr>
            <a:spLocks noGrp="1"/>
          </p:cNvSpPr>
          <p:nvPr>
            <p:ph type="body" sz="quarter" idx="20"/>
          </p:nvPr>
        </p:nvSpPr>
        <p:spPr>
          <a:xfrm>
            <a:off x="371268" y="2237362"/>
            <a:ext cx="5315548" cy="3212461"/>
          </a:xfrm>
        </p:spPr>
        <p:txBody>
          <a:bodyPr>
            <a:normAutofit lnSpcReduction="10000"/>
          </a:bodyPr>
          <a:lstStyle/>
          <a:p>
            <a:r>
              <a:rPr lang="en-US" dirty="0" smtClean="0"/>
              <a:t>Aim </a:t>
            </a:r>
            <a:r>
              <a:rPr lang="en-US" dirty="0"/>
              <a:t>to identify and modify biomedical, behavioral, and social risks </a:t>
            </a:r>
          </a:p>
          <a:p>
            <a:endParaRPr lang="en-US" dirty="0"/>
          </a:p>
          <a:p>
            <a:r>
              <a:rPr lang="en-US" dirty="0"/>
              <a:t>Promote health </a:t>
            </a:r>
            <a:r>
              <a:rPr lang="en-US" u="sng" dirty="0"/>
              <a:t>before</a:t>
            </a:r>
            <a:r>
              <a:rPr lang="en-US" dirty="0"/>
              <a:t> conception, reducing pregnancy-related </a:t>
            </a:r>
            <a:r>
              <a:rPr lang="en-US"/>
              <a:t>adverse </a:t>
            </a:r>
            <a:r>
              <a:rPr lang="en-US" smtClean="0"/>
              <a:t>outcomes </a:t>
            </a:r>
            <a:endParaRPr lang="en-US" dirty="0"/>
          </a:p>
          <a:p>
            <a:endParaRPr lang="en-US" sz="1000" dirty="0"/>
          </a:p>
          <a:p>
            <a:pPr lvl="1"/>
            <a:r>
              <a:rPr lang="en-US" dirty="0"/>
              <a:t>Low birth weight</a:t>
            </a:r>
          </a:p>
          <a:p>
            <a:pPr lvl="1"/>
            <a:r>
              <a:rPr lang="en-US" dirty="0"/>
              <a:t>Premature birth</a:t>
            </a:r>
          </a:p>
          <a:p>
            <a:pPr lvl="1"/>
            <a:r>
              <a:rPr lang="en-US" dirty="0"/>
              <a:t>Infant </a:t>
            </a:r>
            <a:r>
              <a:rPr lang="en-US" dirty="0" smtClean="0"/>
              <a:t>mortality</a:t>
            </a:r>
            <a:endParaRPr lang="en-US" dirty="0"/>
          </a:p>
        </p:txBody>
      </p:sp>
      <p:sp>
        <p:nvSpPr>
          <p:cNvPr id="5" name="Title 4"/>
          <p:cNvSpPr>
            <a:spLocks noGrp="1"/>
          </p:cNvSpPr>
          <p:nvPr>
            <p:ph type="title"/>
          </p:nvPr>
        </p:nvSpPr>
        <p:spPr/>
        <p:txBody>
          <a:bodyPr/>
          <a:lstStyle/>
          <a:p>
            <a:r>
              <a:rPr lang="en-US" dirty="0"/>
              <a:t>Office of Population Affairs – Title X</a:t>
            </a:r>
          </a:p>
        </p:txBody>
      </p:sp>
      <p:sp>
        <p:nvSpPr>
          <p:cNvPr id="6" name="Content Placeholder 2"/>
          <p:cNvSpPr>
            <a:spLocks noGrp="1"/>
          </p:cNvSpPr>
          <p:nvPr/>
        </p:nvSpPr>
        <p:spPr>
          <a:xfrm>
            <a:off x="371268" y="1264596"/>
            <a:ext cx="5698792" cy="4185227"/>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57C18"/>
              </a:buClr>
              <a:buSzPct val="85000"/>
              <a:buFont typeface="Wingdings 2"/>
              <a:buNone/>
              <a:tabLst/>
              <a:defRPr/>
            </a:pPr>
            <a:r>
              <a:rPr kumimoji="0" lang="en-US" sz="2700" b="0" i="0" u="none" strike="noStrike" kern="1200" cap="none" spc="0" normalizeH="0" baseline="0" noProof="0" dirty="0" smtClean="0">
                <a:ln>
                  <a:noFill/>
                </a:ln>
                <a:solidFill>
                  <a:prstClr val="black"/>
                </a:solidFill>
                <a:effectLst/>
                <a:uLnTx/>
                <a:uFillTx/>
                <a:latin typeface="Calibri"/>
                <a:ea typeface="+mn-ea"/>
                <a:cs typeface="+mn-cs"/>
              </a:rPr>
              <a:t>Pre-conception health services should be offered to men and women  </a:t>
            </a:r>
          </a:p>
          <a:p>
            <a:pPr marL="274320" marR="0" lvl="0" indent="-274320" algn="l" defTabSz="457200" rtl="0" eaLnBrk="1" fontAlgn="auto" latinLnBrk="0" hangingPunct="1">
              <a:lnSpc>
                <a:spcPct val="100000"/>
              </a:lnSpc>
              <a:spcBef>
                <a:spcPct val="20000"/>
              </a:spcBef>
              <a:spcAft>
                <a:spcPts val="0"/>
              </a:spcAft>
              <a:buClr>
                <a:srgbClr val="057C18"/>
              </a:buClr>
              <a:buSzPct val="85000"/>
              <a:buFont typeface="Wingdings 2"/>
              <a:buChar char=""/>
              <a:tabLst/>
              <a:defRPr/>
            </a:pPr>
            <a:endParaRPr kumimoji="0" lang="en-US" sz="1000" b="0" i="0" u="none" strike="noStrike" kern="1200" cap="none" spc="0" normalizeH="0" baseline="0" noProof="0" dirty="0" smtClean="0">
              <a:ln>
                <a:noFill/>
              </a:ln>
              <a:solidFill>
                <a:prstClr val="black"/>
              </a:solidFill>
              <a:effectLst/>
              <a:uLnTx/>
              <a:uFillTx/>
              <a:latin typeface="Calibri"/>
              <a:ea typeface="+mn-ea"/>
              <a:cs typeface="+mn-cs"/>
            </a:endParaRPr>
          </a:p>
        </p:txBody>
      </p:sp>
      <p:pic>
        <p:nvPicPr>
          <p:cNvPr id="7" name="Picture 6" descr="photo of a couple "/>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91112" y="2237362"/>
            <a:ext cx="3002197" cy="3579778"/>
          </a:xfrm>
          <a:prstGeom prst="rect">
            <a:avLst/>
          </a:prstGeom>
        </p:spPr>
      </p:pic>
    </p:spTree>
    <p:extLst>
      <p:ext uri="{BB962C8B-B14F-4D97-AF65-F5344CB8AC3E}">
        <p14:creationId xmlns:p14="http://schemas.microsoft.com/office/powerpoint/2010/main" val="2663221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 Placeholder 9"/>
          <p:cNvSpPr>
            <a:spLocks noGrp="1"/>
          </p:cNvSpPr>
          <p:nvPr>
            <p:ph type="body" sz="quarter" idx="20"/>
          </p:nvPr>
        </p:nvSpPr>
        <p:spPr>
          <a:xfrm>
            <a:off x="371268" y="1222578"/>
            <a:ext cx="8422041" cy="4307770"/>
          </a:xfrm>
        </p:spPr>
        <p:txBody>
          <a:bodyPr>
            <a:normAutofit/>
          </a:bodyPr>
          <a:lstStyle/>
          <a:p>
            <a:pPr marL="457200" lvl="1" indent="0">
              <a:lnSpc>
                <a:spcPct val="80000"/>
              </a:lnSpc>
              <a:buNone/>
            </a:pPr>
            <a:endParaRPr lang="en-US" sz="2400" strike="sngStrike" dirty="0"/>
          </a:p>
          <a:p>
            <a:r>
              <a:rPr lang="en-US" sz="2400" dirty="0" smtClean="0"/>
              <a:t>Title X Performance Measurements</a:t>
            </a:r>
          </a:p>
          <a:p>
            <a:endParaRPr lang="en-US" sz="2400" dirty="0" smtClean="0"/>
          </a:p>
          <a:p>
            <a:pPr lvl="1"/>
            <a:r>
              <a:rPr lang="en-US" dirty="0" smtClean="0"/>
              <a:t>OPA, as part of its annual budget justification and performance reporting process, collects data on annual performance measures. </a:t>
            </a:r>
          </a:p>
          <a:p>
            <a:pPr lvl="1"/>
            <a:endParaRPr lang="en-US" dirty="0" smtClean="0"/>
          </a:p>
          <a:p>
            <a:pPr lvl="1"/>
            <a:r>
              <a:rPr lang="en-US" dirty="0" smtClean="0"/>
              <a:t>These measures are  intended to provide benchmarks for our services, training, education and publications and include increasing the number of  unduplicated clients we serve and increasing client and couple satisfaction.</a:t>
            </a:r>
          </a:p>
        </p:txBody>
      </p:sp>
      <p:sp>
        <p:nvSpPr>
          <p:cNvPr id="8" name="Title 7"/>
          <p:cNvSpPr>
            <a:spLocks noGrp="1"/>
          </p:cNvSpPr>
          <p:nvPr>
            <p:ph type="title"/>
          </p:nvPr>
        </p:nvSpPr>
        <p:spPr/>
        <p:txBody>
          <a:bodyPr/>
          <a:lstStyle/>
          <a:p>
            <a:r>
              <a:rPr lang="en-US" dirty="0" smtClean="0"/>
              <a:t>Office of Population Affairs – Title X</a:t>
            </a:r>
            <a:endParaRPr lang="en-US" dirty="0"/>
          </a:p>
        </p:txBody>
      </p:sp>
    </p:spTree>
    <p:extLst>
      <p:ext uri="{BB962C8B-B14F-4D97-AF65-F5344CB8AC3E}">
        <p14:creationId xmlns:p14="http://schemas.microsoft.com/office/powerpoint/2010/main" val="3450816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 Placeholder 9"/>
          <p:cNvSpPr>
            <a:spLocks noGrp="1"/>
          </p:cNvSpPr>
          <p:nvPr>
            <p:ph type="body" sz="quarter" idx="20"/>
          </p:nvPr>
        </p:nvSpPr>
        <p:spPr>
          <a:xfrm>
            <a:off x="371269" y="1186773"/>
            <a:ext cx="8422040" cy="4838971"/>
          </a:xfrm>
        </p:spPr>
        <p:txBody>
          <a:bodyPr>
            <a:normAutofit/>
          </a:bodyPr>
          <a:lstStyle/>
          <a:p>
            <a:pPr marL="457200" lvl="1" indent="0">
              <a:lnSpc>
                <a:spcPct val="80000"/>
              </a:lnSpc>
              <a:buNone/>
            </a:pPr>
            <a:endParaRPr lang="en-US" sz="2400" strike="sngStrike" dirty="0"/>
          </a:p>
          <a:p>
            <a:pPr marL="0" indent="0">
              <a:buNone/>
            </a:pPr>
            <a:r>
              <a:rPr lang="en-US" sz="2400" dirty="0" smtClean="0"/>
              <a:t>Healthy People 2020 Progress Review Measures:</a:t>
            </a:r>
          </a:p>
          <a:p>
            <a:pPr marL="0" indent="0">
              <a:buNone/>
            </a:pPr>
            <a:endParaRPr lang="en-US" sz="2400" dirty="0" smtClean="0"/>
          </a:p>
          <a:p>
            <a:endParaRPr lang="en-US" sz="2400" dirty="0" smtClean="0"/>
          </a:p>
          <a:p>
            <a:pPr lvl="1"/>
            <a:r>
              <a:rPr lang="en-US" sz="2400" dirty="0"/>
              <a:t>Title X seeks to provide a diversity of options for clients with the intention of  improving overall service provision, increasing the numbers of those served, and expanding the  breadth of services available in the states and regions. Family planning services include services for both men and women as they plan their families.  </a:t>
            </a:r>
            <a:endParaRPr lang="en-US" sz="2200" dirty="0" smtClean="0"/>
          </a:p>
        </p:txBody>
      </p:sp>
      <p:sp>
        <p:nvSpPr>
          <p:cNvPr id="8" name="Title 7"/>
          <p:cNvSpPr>
            <a:spLocks noGrp="1"/>
          </p:cNvSpPr>
          <p:nvPr>
            <p:ph type="title"/>
          </p:nvPr>
        </p:nvSpPr>
        <p:spPr/>
        <p:txBody>
          <a:bodyPr/>
          <a:lstStyle/>
          <a:p>
            <a:r>
              <a:rPr lang="en-US" dirty="0" smtClean="0"/>
              <a:t>Office of Population Affairs – Title X</a:t>
            </a:r>
            <a:endParaRPr lang="en-US" dirty="0"/>
          </a:p>
        </p:txBody>
      </p:sp>
    </p:spTree>
    <p:extLst>
      <p:ext uri="{BB962C8B-B14F-4D97-AF65-F5344CB8AC3E}">
        <p14:creationId xmlns:p14="http://schemas.microsoft.com/office/powerpoint/2010/main" val="141788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7391EDBC-5481-E248-9D04-B6CCC7FAB9E3}" type="slidenum">
              <a:rPr lang="en-US" smtClean="0">
                <a:solidFill>
                  <a:prstClr val="black"/>
                </a:solidFill>
              </a:rPr>
              <a:pPr/>
              <a:t>4</a:t>
            </a:fld>
            <a:endParaRPr lang="en-US" dirty="0">
              <a:solidFill>
                <a:prstClr val="black"/>
              </a:solidFill>
            </a:endParaRPr>
          </a:p>
        </p:txBody>
      </p:sp>
      <p:sp>
        <p:nvSpPr>
          <p:cNvPr id="6" name="Picture Placeholder 5" descr="Partner organization logo"/>
          <p:cNvSpPr>
            <a:spLocks noGrp="1"/>
          </p:cNvSpPr>
          <p:nvPr>
            <p:ph type="pic" sz="quarter" idx="21"/>
          </p:nvPr>
        </p:nvSpPr>
        <p:spPr/>
      </p:sp>
      <p:sp>
        <p:nvSpPr>
          <p:cNvPr id="5" name="Text Placeholder 4"/>
          <p:cNvSpPr>
            <a:spLocks noGrp="1"/>
          </p:cNvSpPr>
          <p:nvPr>
            <p:ph type="body" sz="quarter" idx="20"/>
          </p:nvPr>
        </p:nvSpPr>
        <p:spPr/>
        <p:txBody>
          <a:bodyPr/>
          <a:lstStyle/>
          <a:p>
            <a:endParaRPr lang="en-US" dirty="0"/>
          </a:p>
        </p:txBody>
      </p:sp>
      <p:sp>
        <p:nvSpPr>
          <p:cNvPr id="3" name="Title 2"/>
          <p:cNvSpPr>
            <a:spLocks noGrp="1"/>
          </p:cNvSpPr>
          <p:nvPr>
            <p:ph type="title"/>
          </p:nvPr>
        </p:nvSpPr>
        <p:spPr/>
        <p:txBody>
          <a:bodyPr/>
          <a:lstStyle/>
          <a:p>
            <a:r>
              <a:rPr lang="en-US" b="1" dirty="0" smtClean="0"/>
              <a:t>Healthy People at the Forefront of Public Health </a:t>
            </a:r>
            <a:endParaRPr lang="en-US" b="1" dirty="0"/>
          </a:p>
        </p:txBody>
      </p:sp>
      <p:pic>
        <p:nvPicPr>
          <p:cNvPr id="8" name="Picture 7" descr="Timeline of public health events that have shaped Healthy People objectives over the decad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49612"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46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Text Placeholder 9"/>
          <p:cNvSpPr>
            <a:spLocks noGrp="1"/>
          </p:cNvSpPr>
          <p:nvPr>
            <p:ph type="body" sz="quarter" idx="20"/>
          </p:nvPr>
        </p:nvSpPr>
        <p:spPr>
          <a:xfrm>
            <a:off x="371269" y="1186773"/>
            <a:ext cx="8422040" cy="4838971"/>
          </a:xfrm>
        </p:spPr>
        <p:txBody>
          <a:bodyPr>
            <a:normAutofit/>
          </a:bodyPr>
          <a:lstStyle/>
          <a:p>
            <a:pPr marL="457200" lvl="1" indent="0">
              <a:lnSpc>
                <a:spcPct val="80000"/>
              </a:lnSpc>
              <a:buNone/>
            </a:pPr>
            <a:endParaRPr lang="en-US" sz="2400" strike="sngStrike" dirty="0"/>
          </a:p>
          <a:p>
            <a:r>
              <a:rPr lang="en-US" sz="2400" dirty="0" smtClean="0"/>
              <a:t>Title X Family Planning Program</a:t>
            </a:r>
          </a:p>
          <a:p>
            <a:pPr lvl="1"/>
            <a:r>
              <a:rPr lang="en-US" sz="2200" dirty="0" smtClean="0"/>
              <a:t>Overall, OPA is continuing to concentrate on improving the quality of family planning and health services to all who want and need them, with priority for services to low-income individuals.</a:t>
            </a:r>
          </a:p>
          <a:p>
            <a:pPr lvl="1"/>
            <a:r>
              <a:rPr lang="en-US" sz="2200" dirty="0" smtClean="0"/>
              <a:t>As the program moves forward, OPA will continue to focus on the needs of the family and client-and couple-centered care, encouraging family participation where practicable, providing pre-conception counseling and services, education and counseling that will lead to healthy pregnancies.</a:t>
            </a:r>
          </a:p>
        </p:txBody>
      </p:sp>
      <p:sp>
        <p:nvSpPr>
          <p:cNvPr id="8" name="Title 7"/>
          <p:cNvSpPr>
            <a:spLocks noGrp="1"/>
          </p:cNvSpPr>
          <p:nvPr>
            <p:ph type="title"/>
          </p:nvPr>
        </p:nvSpPr>
        <p:spPr/>
        <p:txBody>
          <a:bodyPr/>
          <a:lstStyle/>
          <a:p>
            <a:r>
              <a:rPr lang="en-US" dirty="0" smtClean="0"/>
              <a:t>Office of Population Affairs – Title X</a:t>
            </a:r>
            <a:endParaRPr lang="en-US" dirty="0"/>
          </a:p>
        </p:txBody>
      </p:sp>
    </p:spTree>
    <p:extLst>
      <p:ext uri="{BB962C8B-B14F-4D97-AF65-F5344CB8AC3E}">
        <p14:creationId xmlns:p14="http://schemas.microsoft.com/office/powerpoint/2010/main" val="3217822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 name="Title 6"/>
          <p:cNvSpPr>
            <a:spLocks noGrp="1"/>
          </p:cNvSpPr>
          <p:nvPr>
            <p:ph type="title"/>
          </p:nvPr>
        </p:nvSpPr>
        <p:spPr/>
        <p:txBody>
          <a:bodyPr/>
          <a:lstStyle/>
          <a:p>
            <a:pPr algn="ctr"/>
            <a:r>
              <a:rPr lang="en-US" dirty="0" smtClean="0"/>
              <a:t>Thank You</a:t>
            </a:r>
            <a:endParaRPr lang="en-US" dirty="0"/>
          </a:p>
        </p:txBody>
      </p:sp>
      <p:pic>
        <p:nvPicPr>
          <p:cNvPr id="6" name="Chart Placeholder 5" descr="photo of familes and individuals "/>
          <p:cNvPicPr>
            <a:picLocks noGrp="1" noChangeAspect="1"/>
          </p:cNvPicPr>
          <p:nvPr>
            <p:ph type="chart" sz="quarter" idx="16"/>
          </p:nvPr>
        </p:nvPicPr>
        <p:blipFill>
          <a:blip r:embed="rId3" cstate="print">
            <a:extLst>
              <a:ext uri="{28A0092B-C50C-407E-A947-70E740481C1C}">
                <a14:useLocalDpi xmlns:a14="http://schemas.microsoft.com/office/drawing/2010/main" val="0"/>
              </a:ext>
            </a:extLst>
          </a:blip>
          <a:stretch>
            <a:fillRect/>
          </a:stretch>
        </p:blipFill>
        <p:spPr>
          <a:xfrm>
            <a:off x="2115609" y="1203568"/>
            <a:ext cx="4912782" cy="3684587"/>
          </a:xfrm>
          <a:prstGeom prst="rect">
            <a:avLst/>
          </a:prstGeom>
        </p:spPr>
      </p:pic>
      <p:sp>
        <p:nvSpPr>
          <p:cNvPr id="10" name="Text Placeholder 9"/>
          <p:cNvSpPr txBox="1">
            <a:spLocks/>
          </p:cNvSpPr>
          <p:nvPr/>
        </p:nvSpPr>
        <p:spPr>
          <a:xfrm>
            <a:off x="371268" y="4888155"/>
            <a:ext cx="8422041" cy="99238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Teresa R. Manning, JD, MA</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Deputy Assistant Secretary for Population Affairs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4956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0" y="2522345"/>
            <a:ext cx="9144000" cy="1211133"/>
          </a:xfrm>
        </p:spPr>
        <p:txBody>
          <a:bodyPr>
            <a:normAutofit fontScale="25000" lnSpcReduction="20000"/>
          </a:bodyPr>
          <a:lstStyle/>
          <a:p>
            <a:r>
              <a:rPr lang="en-US" sz="8000" dirty="0"/>
              <a:t>RADM Wanda D. Barfield, MD, MPH, FAAP</a:t>
            </a:r>
          </a:p>
          <a:p>
            <a:r>
              <a:rPr lang="en-US" sz="8000" dirty="0"/>
              <a:t>Assistant Surgeon General, US Public Health Service</a:t>
            </a:r>
          </a:p>
          <a:p>
            <a:r>
              <a:rPr lang="en-US" sz="8000" dirty="0"/>
              <a:t>Director, Division of Reproductive Health</a:t>
            </a:r>
          </a:p>
          <a:p>
            <a:r>
              <a:rPr lang="en-US" sz="8000" dirty="0"/>
              <a:t>National Center for Chronic Disease Prevention and Health Promotion</a:t>
            </a:r>
          </a:p>
          <a:p>
            <a:endParaRPr lang="en-US" dirty="0"/>
          </a:p>
        </p:txBody>
      </p:sp>
      <p:sp>
        <p:nvSpPr>
          <p:cNvPr id="5" name="Title 4"/>
          <p:cNvSpPr>
            <a:spLocks noGrp="1"/>
          </p:cNvSpPr>
          <p:nvPr>
            <p:ph type="title"/>
          </p:nvPr>
        </p:nvSpPr>
        <p:spPr>
          <a:xfrm>
            <a:off x="457200" y="895676"/>
            <a:ext cx="8112369" cy="1195977"/>
          </a:xfrm>
        </p:spPr>
        <p:txBody>
          <a:bodyPr/>
          <a:lstStyle/>
          <a:p>
            <a:r>
              <a:rPr lang="en-US" sz="3600" b="1" dirty="0"/>
              <a:t>CDC’s Division of Reproductive Health (DRH)</a:t>
            </a:r>
          </a:p>
        </p:txBody>
      </p:sp>
      <p:pic>
        <p:nvPicPr>
          <p:cNvPr id="7" name="Picture 6" descr="Logo for the Department of Health and Human Servi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74" y="6158831"/>
            <a:ext cx="644457" cy="644457"/>
          </a:xfrm>
          <a:prstGeom prst="rect">
            <a:avLst/>
          </a:prstGeom>
        </p:spPr>
      </p:pic>
      <p:pic>
        <p:nvPicPr>
          <p:cNvPr id="8" name="Picture 7" descr="Logo for the Office of Disease Prevention and Health Promoti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0725" y="6320418"/>
            <a:ext cx="2599611" cy="287691"/>
          </a:xfrm>
          <a:prstGeom prst="rect">
            <a:avLst/>
          </a:prstGeom>
        </p:spPr>
      </p:pic>
      <p:pic>
        <p:nvPicPr>
          <p:cNvPr id="9" name="Picture 8" descr="Logo for Healthy People 20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817" y="217318"/>
            <a:ext cx="1332025" cy="661659"/>
          </a:xfrm>
          <a:prstGeom prst="rect">
            <a:avLst/>
          </a:prstGeom>
        </p:spPr>
      </p:pic>
      <p:pic>
        <p:nvPicPr>
          <p:cNvPr id="11" name="Picture 10" descr="CDC logo"/>
          <p:cNvPicPr>
            <a:picLocks noChangeAspect="1"/>
          </p:cNvPicPr>
          <p:nvPr/>
        </p:nvPicPr>
        <p:blipFill>
          <a:blip r:embed="rId6"/>
          <a:stretch>
            <a:fillRect/>
          </a:stretch>
        </p:blipFill>
        <p:spPr>
          <a:xfrm>
            <a:off x="7931037" y="6158831"/>
            <a:ext cx="731583" cy="518205"/>
          </a:xfrm>
          <a:prstGeom prst="rect">
            <a:avLst/>
          </a:prstGeom>
        </p:spPr>
      </p:pic>
    </p:spTree>
    <p:extLst>
      <p:ext uri="{BB962C8B-B14F-4D97-AF65-F5344CB8AC3E}">
        <p14:creationId xmlns:p14="http://schemas.microsoft.com/office/powerpoint/2010/main" val="1441752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pic>
        <p:nvPicPr>
          <p:cNvPr id="7" name="Picture 6" descr="baby smiling"/>
          <p:cNvPicPr>
            <a:picLocks noChangeAspect="1"/>
          </p:cNvPicPr>
          <p:nvPr/>
        </p:nvPicPr>
        <p:blipFill>
          <a:blip r:embed="rId3"/>
          <a:stretch>
            <a:fillRect/>
          </a:stretch>
        </p:blipFill>
        <p:spPr>
          <a:xfrm>
            <a:off x="2227810" y="1108304"/>
            <a:ext cx="2458357" cy="1615775"/>
          </a:xfrm>
          <a:prstGeom prst="rect">
            <a:avLst/>
          </a:prstGeom>
        </p:spPr>
      </p:pic>
      <p:pic>
        <p:nvPicPr>
          <p:cNvPr id="8" name="Picture 7" descr="couple holding newborn infant"/>
          <p:cNvPicPr>
            <a:picLocks noChangeAspect="1"/>
          </p:cNvPicPr>
          <p:nvPr/>
        </p:nvPicPr>
        <p:blipFill>
          <a:blip r:embed="rId4"/>
          <a:stretch>
            <a:fillRect/>
          </a:stretch>
        </p:blipFill>
        <p:spPr>
          <a:xfrm>
            <a:off x="4686167" y="1108304"/>
            <a:ext cx="2466713" cy="1621267"/>
          </a:xfrm>
          <a:prstGeom prst="rect">
            <a:avLst/>
          </a:prstGeom>
        </p:spPr>
      </p:pic>
      <p:sp>
        <p:nvSpPr>
          <p:cNvPr id="4" name="Text Placeholder 3"/>
          <p:cNvSpPr>
            <a:spLocks noGrp="1"/>
          </p:cNvSpPr>
          <p:nvPr>
            <p:ph type="body" sz="quarter" idx="20"/>
          </p:nvPr>
        </p:nvSpPr>
        <p:spPr>
          <a:xfrm>
            <a:off x="395785" y="2912201"/>
            <a:ext cx="8093122" cy="2929451"/>
          </a:xfrm>
        </p:spPr>
        <p:txBody>
          <a:bodyPr>
            <a:normAutofit/>
          </a:bodyPr>
          <a:lstStyle/>
          <a:p>
            <a:pPr marL="0" indent="0">
              <a:buNone/>
            </a:pPr>
            <a:r>
              <a:rPr lang="en-US" sz="28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To promote optimal and equitable health in women and infants through public health surveillance, research, leadership, and partnership to move science to practice.</a:t>
            </a:r>
          </a:p>
          <a:p>
            <a:pPr marL="0" indent="0">
              <a:buNone/>
            </a:pPr>
            <a:endParaRPr lang="en-US" sz="28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5" name="Title 4"/>
          <p:cNvSpPr>
            <a:spLocks noGrp="1"/>
          </p:cNvSpPr>
          <p:nvPr>
            <p:ph type="title"/>
          </p:nvPr>
        </p:nvSpPr>
        <p:spPr>
          <a:xfrm>
            <a:off x="749510" y="131762"/>
            <a:ext cx="6565689" cy="797628"/>
          </a:xfrm>
        </p:spPr>
        <p:txBody>
          <a:bodyPr/>
          <a:lstStyle/>
          <a:p>
            <a:r>
              <a:rPr lang="en-US" sz="3600" b="1" dirty="0"/>
              <a:t>Our Mission</a:t>
            </a:r>
          </a:p>
        </p:txBody>
      </p:sp>
      <p:pic>
        <p:nvPicPr>
          <p:cNvPr id="6" name="Picture 5" descr="mother holding newborn infant"/>
          <p:cNvPicPr>
            <a:picLocks noChangeAspect="1"/>
          </p:cNvPicPr>
          <p:nvPr/>
        </p:nvPicPr>
        <p:blipFill>
          <a:blip r:embed="rId5"/>
          <a:stretch>
            <a:fillRect/>
          </a:stretch>
        </p:blipFill>
        <p:spPr>
          <a:xfrm>
            <a:off x="0" y="1112020"/>
            <a:ext cx="2334024" cy="1612059"/>
          </a:xfrm>
          <a:prstGeom prst="rect">
            <a:avLst/>
          </a:prstGeom>
        </p:spPr>
      </p:pic>
      <p:pic>
        <p:nvPicPr>
          <p:cNvPr id="9" name="Picture 8" descr="medical professional talking to a woman holding a piece of paper"/>
          <p:cNvPicPr>
            <a:picLocks noChangeAspect="1"/>
          </p:cNvPicPr>
          <p:nvPr/>
        </p:nvPicPr>
        <p:blipFill>
          <a:blip r:embed="rId6"/>
          <a:stretch>
            <a:fillRect/>
          </a:stretch>
        </p:blipFill>
        <p:spPr>
          <a:xfrm>
            <a:off x="7038311" y="1108304"/>
            <a:ext cx="2105690" cy="1625531"/>
          </a:xfrm>
          <a:prstGeom prst="rect">
            <a:avLst/>
          </a:prstGeom>
        </p:spPr>
      </p:pic>
    </p:spTree>
    <p:extLst>
      <p:ext uri="{BB962C8B-B14F-4D97-AF65-F5344CB8AC3E}">
        <p14:creationId xmlns:p14="http://schemas.microsoft.com/office/powerpoint/2010/main" val="2282909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 name="Title 6"/>
          <p:cNvSpPr>
            <a:spLocks noGrp="1"/>
          </p:cNvSpPr>
          <p:nvPr>
            <p:ph type="title"/>
          </p:nvPr>
        </p:nvSpPr>
        <p:spPr/>
        <p:txBody>
          <a:bodyPr/>
          <a:lstStyle/>
          <a:p>
            <a:r>
              <a:rPr lang="en-US" sz="3600" b="1" dirty="0"/>
              <a:t>Priority Areas</a:t>
            </a:r>
          </a:p>
        </p:txBody>
      </p:sp>
      <p:pic>
        <p:nvPicPr>
          <p:cNvPr id="6" name="Chart Placeholder 5" descr="3-piece circle with arrows going from one piece to the next with text. Infant Health - Improve fetal, newborn, and infant health; Pregnancy Health - Improve pregnancy health and care; and Women's Reproductive Health - Improve women's reproductive health from menarche through menopause."/>
          <p:cNvPicPr>
            <a:picLocks noGrp="1" noChangeAspect="1"/>
          </p:cNvPicPr>
          <p:nvPr>
            <p:ph type="chart" sz="quarter" idx="16"/>
          </p:nvPr>
        </p:nvPicPr>
        <p:blipFill rotWithShape="1">
          <a:blip r:embed="rId3">
            <a:extLst>
              <a:ext uri="{28A0092B-C50C-407E-A947-70E740481C1C}">
                <a14:useLocalDpi xmlns:a14="http://schemas.microsoft.com/office/drawing/2010/main" val="0"/>
              </a:ext>
            </a:extLst>
          </a:blip>
          <a:srcRect/>
          <a:stretch/>
        </p:blipFill>
        <p:spPr>
          <a:xfrm>
            <a:off x="359923" y="1498399"/>
            <a:ext cx="4114800" cy="4004626"/>
          </a:xfrm>
          <a:prstGeom prst="rect">
            <a:avLst/>
          </a:prstGeom>
        </p:spPr>
      </p:pic>
      <p:pic>
        <p:nvPicPr>
          <p:cNvPr id="11" name="Picture 10" descr="mother kissing toes of a newbor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80177" y="2276994"/>
            <a:ext cx="3977640" cy="2651760"/>
          </a:xfrm>
          <a:prstGeom prst="rect">
            <a:avLst/>
          </a:prstGeom>
        </p:spPr>
      </p:pic>
    </p:spTree>
    <p:extLst>
      <p:ext uri="{BB962C8B-B14F-4D97-AF65-F5344CB8AC3E}">
        <p14:creationId xmlns:p14="http://schemas.microsoft.com/office/powerpoint/2010/main" val="798534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Title 4"/>
          <p:cNvSpPr>
            <a:spLocks noGrp="1"/>
          </p:cNvSpPr>
          <p:nvPr>
            <p:ph type="title"/>
          </p:nvPr>
        </p:nvSpPr>
        <p:spPr>
          <a:xfrm>
            <a:off x="749510" y="131762"/>
            <a:ext cx="6565689" cy="797628"/>
          </a:xfrm>
        </p:spPr>
        <p:txBody>
          <a:bodyPr/>
          <a:lstStyle/>
          <a:p>
            <a:r>
              <a:rPr lang="en-US" sz="2800" b="1" dirty="0"/>
              <a:t>Preconception Health Recommendations - 2006</a:t>
            </a:r>
          </a:p>
        </p:txBody>
      </p:sp>
      <p:pic>
        <p:nvPicPr>
          <p:cNvPr id="9" name="Picture 8" descr="image of a cover of a Recommendations and Reports MMWR April 21, 2006, Vol. 55, No. RR-6, titled: Recommendations to Improve Preconception Health and Health Care — United States. A report of the CDC/ATSDR Preconception Care Work Group and the Select Panel on Preconception Care."/>
          <p:cNvPicPr>
            <a:picLocks noChangeAspect="1"/>
          </p:cNvPicPr>
          <p:nvPr/>
        </p:nvPicPr>
        <p:blipFill>
          <a:blip r:embed="rId3"/>
          <a:stretch>
            <a:fillRect/>
          </a:stretch>
        </p:blipFill>
        <p:spPr>
          <a:xfrm>
            <a:off x="5876980" y="1710561"/>
            <a:ext cx="2743439" cy="3688400"/>
          </a:xfrm>
          <a:prstGeom prst="rect">
            <a:avLst/>
          </a:prstGeom>
          <a:ln>
            <a:solidFill>
              <a:schemeClr val="accent1"/>
            </a:solidFill>
          </a:ln>
        </p:spPr>
      </p:pic>
      <p:sp>
        <p:nvSpPr>
          <p:cNvPr id="10" name="TextBox 9"/>
          <p:cNvSpPr txBox="1"/>
          <p:nvPr/>
        </p:nvSpPr>
        <p:spPr>
          <a:xfrm>
            <a:off x="215180" y="1609739"/>
            <a:ext cx="5149527" cy="4062651"/>
          </a:xfrm>
          <a:prstGeom prst="rect">
            <a:avLst/>
          </a:prstGeom>
          <a:noFill/>
        </p:spPr>
        <p:txBody>
          <a:bodyPr wrap="square" rtlCol="0">
            <a:spAutoFit/>
          </a:bodyPr>
          <a:lstStyle/>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Convened the Preconception Care Work Group and Select Panel on Preconception Care</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Developed 10 recommendations with 40 action steps</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Formed the Preconception Health and Health Care (PCHHC) initiative – a public/private partnership to guide implementation of the recommendations and action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681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Title 4"/>
          <p:cNvSpPr>
            <a:spLocks noGrp="1"/>
          </p:cNvSpPr>
          <p:nvPr>
            <p:ph type="title"/>
          </p:nvPr>
        </p:nvSpPr>
        <p:spPr>
          <a:xfrm>
            <a:off x="749511" y="131762"/>
            <a:ext cx="6600858" cy="797628"/>
          </a:xfrm>
        </p:spPr>
        <p:txBody>
          <a:bodyPr/>
          <a:lstStyle/>
          <a:p>
            <a:r>
              <a:rPr lang="en-US" sz="2800" b="1" dirty="0"/>
              <a:t>Preconception Health State Core Indicators – 2014</a:t>
            </a:r>
          </a:p>
        </p:txBody>
      </p:sp>
      <p:sp>
        <p:nvSpPr>
          <p:cNvPr id="9" name="Rectangle 8"/>
          <p:cNvSpPr/>
          <p:nvPr/>
        </p:nvSpPr>
        <p:spPr>
          <a:xfrm>
            <a:off x="209551" y="1121323"/>
            <a:ext cx="5292852"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Presented data on 39 of 45 of preconception health indicators selected by the Public Health Workgroup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Align with Healthy People 2020 Family Planning (FP) and Maternal, Infant, and Child Health (MICH) objectives </a:t>
            </a:r>
          </a:p>
          <a:p>
            <a:pPr marL="800088"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FP-1 </a:t>
            </a:r>
          </a:p>
          <a:p>
            <a:pPr marL="800088"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MICH-16.2, 16.3, 16.4, 16.5, 16.6</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image of a cover of an MMWR Surveillance Summaries report, April 25, 2014, Vol. 63, No. 3  titled: Core State Preconception Health Indicators — Pregnancy Risk Assessment Monitoring System and Behavioral Risk Factor Surveillance System, 2009"/>
          <p:cNvPicPr>
            <a:picLocks noChangeAspect="1"/>
          </p:cNvPicPr>
          <p:nvPr/>
        </p:nvPicPr>
        <p:blipFill>
          <a:blip r:embed="rId3"/>
          <a:stretch>
            <a:fillRect/>
          </a:stretch>
        </p:blipFill>
        <p:spPr>
          <a:xfrm>
            <a:off x="5502403" y="1473684"/>
            <a:ext cx="3426249" cy="4291956"/>
          </a:xfrm>
          <a:prstGeom prst="rect">
            <a:avLst/>
          </a:prstGeom>
        </p:spPr>
      </p:pic>
    </p:spTree>
    <p:extLst>
      <p:ext uri="{BB962C8B-B14F-4D97-AF65-F5344CB8AC3E}">
        <p14:creationId xmlns:p14="http://schemas.microsoft.com/office/powerpoint/2010/main" val="2241511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Title 4"/>
          <p:cNvSpPr>
            <a:spLocks noGrp="1"/>
          </p:cNvSpPr>
          <p:nvPr>
            <p:ph type="title"/>
          </p:nvPr>
        </p:nvSpPr>
        <p:spPr/>
        <p:txBody>
          <a:bodyPr/>
          <a:lstStyle/>
          <a:p>
            <a:r>
              <a:rPr lang="en-US" sz="3200" b="1" dirty="0"/>
              <a:t>MMWR Surveillance Summaries In Progress</a:t>
            </a:r>
          </a:p>
        </p:txBody>
      </p:sp>
      <p:sp>
        <p:nvSpPr>
          <p:cNvPr id="6" name="Rectangle 5"/>
          <p:cNvSpPr/>
          <p:nvPr/>
        </p:nvSpPr>
        <p:spPr>
          <a:xfrm>
            <a:off x="189781" y="1397450"/>
            <a:ext cx="8686800" cy="372409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Trends in Healthy </a:t>
            </a:r>
            <a:r>
              <a:rPr kumimoji="0" lang="en-US"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Prepregnancy</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Weight — United States 2011-2015 (MICH-16.5)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Receipt of Selected Preventive Services for Women and Men of Reproductive Age — United States, 2011–2013  (FP-7.1 and FP-7.2)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Disparities in Preconception Health Indicators— Behavioral Risk Factor Surveillance System (2013-2015) and                Pregnancy Risk Assessment Monitoring System (2013-2014) (</a:t>
            </a:r>
            <a:r>
              <a:rPr kumimoji="0" lang="de-DE"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FP-1, FP-16.1, MICH-14, MICH-16.4, MICH-16.5, MICH-16.6</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2854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 name="Title 1"/>
          <p:cNvSpPr>
            <a:spLocks noGrp="1"/>
          </p:cNvSpPr>
          <p:nvPr>
            <p:ph type="title"/>
          </p:nvPr>
        </p:nvSpPr>
        <p:spPr>
          <a:xfrm>
            <a:off x="450376" y="131762"/>
            <a:ext cx="7042245" cy="797628"/>
          </a:xfrm>
        </p:spPr>
        <p:txBody>
          <a:bodyPr/>
          <a:lstStyle/>
          <a:p>
            <a:r>
              <a:rPr lang="en-US" sz="2800" b="1" dirty="0"/>
              <a:t>PRAMS Participating States, 2017 </a:t>
            </a:r>
          </a:p>
        </p:txBody>
      </p:sp>
      <p:pic>
        <p:nvPicPr>
          <p:cNvPr id="6" name="Picture 5" descr="US state map showing PRAMS sites, includes 47 states, New York City, Washington, DC, Puerto Rico, and the Great Plains Tribal Chairman’s Health Board. PRAMS data is combined with  California’s Maternal and Infant Health Assessment (MIHA) data to measure Healthy People 2020 objectives. PRAMS and MIHA represent 96% of all live births in the U.S. "/>
          <p:cNvPicPr>
            <a:picLocks noChangeAspect="1"/>
          </p:cNvPicPr>
          <p:nvPr/>
        </p:nvPicPr>
        <p:blipFill rotWithShape="1">
          <a:blip r:embed="rId3">
            <a:extLst>
              <a:ext uri="{28A0092B-C50C-407E-A947-70E740481C1C}">
                <a14:useLocalDpi xmlns:a14="http://schemas.microsoft.com/office/drawing/2010/main" val="0"/>
              </a:ext>
            </a:extLst>
          </a:blip>
          <a:srcRect t="13893"/>
          <a:stretch/>
        </p:blipFill>
        <p:spPr>
          <a:xfrm>
            <a:off x="0" y="1296538"/>
            <a:ext cx="9144000" cy="4629760"/>
          </a:xfrm>
          <a:prstGeom prst="rect">
            <a:avLst/>
          </a:prstGeom>
        </p:spPr>
      </p:pic>
    </p:spTree>
    <p:extLst>
      <p:ext uri="{BB962C8B-B14F-4D97-AF65-F5344CB8AC3E}">
        <p14:creationId xmlns:p14="http://schemas.microsoft.com/office/powerpoint/2010/main" val="443716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leven of the states that participate in PRAMS are also participating in a Healthy Start evaluation, which is a collaboration between the Division of Reproductive Health and the Health Resources and Services Administration’s Maternal and Child Health Bureau . The evaluation has started in most participating states and will run through early next year.  We’ll be examining the changes in Healthcare utilization; Preconception and post partum behaviors; and Maternal and infant morbidity and mortality, including disparities among Healthy Start participants. We’ll also analyze how these changes compare to non-Healthy Start participants. The participating states are Alabama, Connecticut, Georgia, Iowa, Louisiana, Massachusetts, Michigan, Missouri, Pennsylvania, New York, and Oregon.  They will include an oversample of Healthy Start clients in their PRAMS sample."/>
          <p:cNvPicPr>
            <a:picLocks noChangeAspect="1"/>
          </p:cNvPicPr>
          <p:nvPr/>
        </p:nvPicPr>
        <p:blipFill rotWithShape="1">
          <a:blip r:embed="rId3">
            <a:extLst>
              <a:ext uri="{28A0092B-C50C-407E-A947-70E740481C1C}">
                <a14:useLocalDpi xmlns:a14="http://schemas.microsoft.com/office/drawing/2010/main" val="0"/>
              </a:ext>
            </a:extLst>
          </a:blip>
          <a:srcRect t="10899"/>
          <a:stretch/>
        </p:blipFill>
        <p:spPr>
          <a:xfrm>
            <a:off x="0" y="1269241"/>
            <a:ext cx="9144000" cy="4797129"/>
          </a:xfrm>
          <a:prstGeom prst="rect">
            <a:avLst/>
          </a:prstGeom>
        </p:spPr>
      </p:pic>
      <p:sp>
        <p:nvSpPr>
          <p:cNvPr id="2" name="Slide Number Placeholder 1"/>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Title 4"/>
          <p:cNvSpPr>
            <a:spLocks noGrp="1"/>
          </p:cNvSpPr>
          <p:nvPr>
            <p:ph type="title"/>
          </p:nvPr>
        </p:nvSpPr>
        <p:spPr>
          <a:xfrm>
            <a:off x="749510" y="131762"/>
            <a:ext cx="6688519" cy="797628"/>
          </a:xfrm>
        </p:spPr>
        <p:txBody>
          <a:bodyPr/>
          <a:lstStyle/>
          <a:p>
            <a:r>
              <a:rPr lang="en-US" sz="2800" b="1" dirty="0"/>
              <a:t>PRAMS and Healthy Start Participating States, 2017</a:t>
            </a:r>
          </a:p>
        </p:txBody>
      </p:sp>
    </p:spTree>
    <p:extLst>
      <p:ext uri="{BB962C8B-B14F-4D97-AF65-F5344CB8AC3E}">
        <p14:creationId xmlns:p14="http://schemas.microsoft.com/office/powerpoint/2010/main" val="278159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7391EDBC-5481-E248-9D04-B6CCC7FAB9E3}" type="slidenum">
              <a:rPr lang="en-US" smtClean="0">
                <a:solidFill>
                  <a:prstClr val="black"/>
                </a:solidFill>
              </a:rPr>
              <a:pPr/>
              <a:t>5</a:t>
            </a:fld>
            <a:endParaRPr lang="en-US" dirty="0">
              <a:solidFill>
                <a:prstClr val="black"/>
              </a:solidFill>
            </a:endParaRPr>
          </a:p>
        </p:txBody>
      </p:sp>
      <p:sp>
        <p:nvSpPr>
          <p:cNvPr id="4" name="Text Placeholder 3"/>
          <p:cNvSpPr>
            <a:spLocks noGrp="1"/>
          </p:cNvSpPr>
          <p:nvPr>
            <p:ph type="body" sz="quarter" idx="20"/>
          </p:nvPr>
        </p:nvSpPr>
        <p:spPr/>
        <p:txBody>
          <a:bodyPr/>
          <a:lstStyle/>
          <a:p>
            <a:endParaRPr lang="en-US" dirty="0"/>
          </a:p>
        </p:txBody>
      </p:sp>
      <p:sp>
        <p:nvSpPr>
          <p:cNvPr id="5" name="Title 4"/>
          <p:cNvSpPr>
            <a:spLocks noGrp="1"/>
          </p:cNvSpPr>
          <p:nvPr>
            <p:ph type="title"/>
          </p:nvPr>
        </p:nvSpPr>
        <p:spPr/>
        <p:txBody>
          <a:bodyPr/>
          <a:lstStyle/>
          <a:p>
            <a:r>
              <a:rPr lang="en-US" b="1" dirty="0" smtClean="0"/>
              <a:t>Evolution of Healthy People </a:t>
            </a:r>
            <a:endParaRPr lang="en-US" b="1" dirty="0"/>
          </a:p>
        </p:txBody>
      </p:sp>
      <p:pic>
        <p:nvPicPr>
          <p:cNvPr id="6" name="Picture 68" descr="Table that show the growth of HP2020 over the decades. The overarching goals have increased, in addtion to the number of topic areas, and the the number of objectiv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22" y="1100269"/>
            <a:ext cx="8612578" cy="617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3427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Title 4"/>
          <p:cNvSpPr>
            <a:spLocks noGrp="1"/>
          </p:cNvSpPr>
          <p:nvPr>
            <p:ph type="title"/>
          </p:nvPr>
        </p:nvSpPr>
        <p:spPr>
          <a:xfrm>
            <a:off x="320798" y="115137"/>
            <a:ext cx="8404794" cy="797628"/>
          </a:xfrm>
        </p:spPr>
        <p:txBody>
          <a:bodyPr/>
          <a:lstStyle/>
          <a:p>
            <a:r>
              <a:rPr lang="en-US" sz="2300" b="1" dirty="0"/>
              <a:t>Preconception and </a:t>
            </a:r>
            <a:r>
              <a:rPr lang="en-US" sz="2300" b="1" dirty="0" err="1"/>
              <a:t>Interconception</a:t>
            </a:r>
            <a:r>
              <a:rPr lang="en-US" sz="2300" b="1" dirty="0"/>
              <a:t> Health        and Behaviors Collected by PRAMS</a:t>
            </a:r>
          </a:p>
        </p:txBody>
      </p:sp>
      <p:sp>
        <p:nvSpPr>
          <p:cNvPr id="6" name="TextBox 5"/>
          <p:cNvSpPr txBox="1"/>
          <p:nvPr/>
        </p:nvSpPr>
        <p:spPr>
          <a:xfrm>
            <a:off x="320798" y="1300591"/>
            <a:ext cx="8636924"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Prior to pregnancy</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Preconception counseling (MICH-16.1)</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Preconception tobacco use (MICH-16.3)</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Preconception alcohol use (MICH-16.4)</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Prepregnancy</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healthy weight (MICH-16.5)</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Folic acid consumption in month prior to pregnancy (MICH-16.2)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After delivery</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Postpartum maternal checkup (MICH-19)</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Postpartum contraception use (MICH-16.6)</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Postpartum depressive symptoms (MICH-35)</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0154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Title 4"/>
          <p:cNvSpPr>
            <a:spLocks noGrp="1"/>
          </p:cNvSpPr>
          <p:nvPr>
            <p:ph type="title"/>
          </p:nvPr>
        </p:nvSpPr>
        <p:spPr>
          <a:xfrm>
            <a:off x="241835" y="177373"/>
            <a:ext cx="7477337" cy="797628"/>
          </a:xfrm>
        </p:spPr>
        <p:txBody>
          <a:bodyPr/>
          <a:lstStyle/>
          <a:p>
            <a:r>
              <a:rPr lang="en-US" dirty="0"/>
              <a:t>Using PRAMS Preconception Health Data to Inform State Programs: Every Woman Connecticut Program</a:t>
            </a:r>
          </a:p>
        </p:txBody>
      </p:sp>
      <p:sp>
        <p:nvSpPr>
          <p:cNvPr id="10" name="Text Box 12"/>
          <p:cNvSpPr txBox="1">
            <a:spLocks noChangeArrowheads="1"/>
          </p:cNvSpPr>
          <p:nvPr/>
        </p:nvSpPr>
        <p:spPr bwMode="auto">
          <a:xfrm>
            <a:off x="342452" y="1406268"/>
            <a:ext cx="8108303" cy="1458861"/>
          </a:xfrm>
          <a:prstGeom prst="rect">
            <a:avLst/>
          </a:prstGeom>
          <a:solidFill>
            <a:srgbClr val="E5CDE5"/>
          </a:solidFill>
          <a:ln w="28575">
            <a:solidFill>
              <a:schemeClr val="tx2">
                <a:lumMod val="75000"/>
                <a:lumOff val="25000"/>
              </a:schemeClr>
            </a:solidFill>
            <a:miter lim="800000"/>
            <a:headEnd/>
            <a:tailEnd/>
          </a:ln>
          <a:effectLst/>
        </p:spPr>
        <p:txBody>
          <a:bodyPr wrap="square">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sz="1600" b="1" i="1"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2013 Connecticut PRAMS Data Highlights:</a:t>
            </a:r>
          </a:p>
          <a:p>
            <a:pPr marL="171446" marR="0" lvl="0" indent="-17144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27% of women talked to a doctor, nurse or other health care worker about how to improve their health before pregnancy. </a:t>
            </a:r>
          </a:p>
          <a:p>
            <a:pPr marL="171446" marR="0" lvl="0" indent="-17144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45% of women entered pregnancy overweight or obese.</a:t>
            </a:r>
          </a:p>
          <a:p>
            <a:pPr marL="171446" marR="0" lvl="0" indent="-171446"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45% of women took a multivitamin 4 or more days/week in the month before pregnancy.</a:t>
            </a:r>
          </a:p>
        </p:txBody>
      </p:sp>
      <p:sp>
        <p:nvSpPr>
          <p:cNvPr id="11" name="Line 13" descr="downword pointing arrow"/>
          <p:cNvSpPr>
            <a:spLocks noChangeShapeType="1"/>
          </p:cNvSpPr>
          <p:nvPr/>
        </p:nvSpPr>
        <p:spPr bwMode="auto">
          <a:xfrm>
            <a:off x="3849900" y="2930036"/>
            <a:ext cx="1" cy="290205"/>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 Box 10"/>
          <p:cNvSpPr txBox="1">
            <a:spLocks noChangeArrowheads="1"/>
          </p:cNvSpPr>
          <p:nvPr/>
        </p:nvSpPr>
        <p:spPr bwMode="auto">
          <a:xfrm>
            <a:off x="734042" y="3315132"/>
            <a:ext cx="7108960" cy="584775"/>
          </a:xfrm>
          <a:prstGeom prst="rect">
            <a:avLst/>
          </a:prstGeom>
          <a:noFill/>
          <a:ln w="2857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rgbClr val="404040"/>
                </a:solidFill>
                <a:latin typeface="Sylfaen" panose="010A0502050306030303" pitchFamily="18" charset="0"/>
              </a:defRPr>
            </a:lvl1pPr>
            <a:lvl2pPr marL="742950" indent="-285750">
              <a:spcBef>
                <a:spcPct val="20000"/>
              </a:spcBef>
              <a:buFont typeface="Arial" panose="020B0604020202020204" pitchFamily="34" charset="0"/>
              <a:buChar char="–"/>
              <a:defRPr sz="2800">
                <a:solidFill>
                  <a:srgbClr val="404040"/>
                </a:solidFill>
                <a:latin typeface="Sylfaen" panose="010A0502050306030303" pitchFamily="18" charset="0"/>
              </a:defRPr>
            </a:lvl2pPr>
            <a:lvl3pPr marL="1143000" indent="-228600">
              <a:spcBef>
                <a:spcPct val="20000"/>
              </a:spcBef>
              <a:buFont typeface="Arial" panose="020B0604020202020204" pitchFamily="34" charset="0"/>
              <a:buChar char="•"/>
              <a:defRPr sz="2400">
                <a:solidFill>
                  <a:srgbClr val="404040"/>
                </a:solidFill>
                <a:latin typeface="Sylfaen" panose="010A0502050306030303" pitchFamily="18" charset="0"/>
              </a:defRPr>
            </a:lvl3pPr>
            <a:lvl4pPr marL="1600200" indent="-228600">
              <a:spcBef>
                <a:spcPct val="20000"/>
              </a:spcBef>
              <a:buFont typeface="Arial" panose="020B0604020202020204" pitchFamily="34" charset="0"/>
              <a:buChar char="–"/>
              <a:defRPr sz="2000">
                <a:solidFill>
                  <a:srgbClr val="404040"/>
                </a:solidFill>
                <a:latin typeface="Sylfaen" panose="010A0502050306030303" pitchFamily="18" charset="0"/>
              </a:defRPr>
            </a:lvl4pPr>
            <a:lvl5pPr marL="2057400" indent="-228600">
              <a:spcBef>
                <a:spcPct val="20000"/>
              </a:spcBef>
              <a:buFont typeface="Arial" panose="020B0604020202020204" pitchFamily="34" charset="0"/>
              <a:buChar char="»"/>
              <a:defRPr sz="2000">
                <a:solidFill>
                  <a:srgbClr val="404040"/>
                </a:solidFill>
                <a:latin typeface="Sylfaen" panose="010A050205030603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Sylfaen" panose="010A050205030603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Sylfaen" panose="010A050205030603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Sylfaen" panose="010A050205030603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Sylfaen" panose="010A0502050306030303" pitchFamily="18" charset="0"/>
              </a:defRPr>
            </a:lvl9pPr>
          </a:lstStyle>
          <a:p>
            <a:pPr marL="0" marR="0" lvl="0" indent="0" algn="ctr" defTabSz="457189"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PRAMS data demonstrated the need for preconception and </a:t>
            </a:r>
            <a:r>
              <a:rPr kumimoji="0" lang="en-US" altLang="en-US" sz="1600" b="1" i="0"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interconception</a:t>
            </a:r>
            <a:r>
              <a:rPr kumimoji="0" lang="en-US" altLang="en-US" sz="16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care</a:t>
            </a:r>
            <a:endParaRPr kumimoji="0" lang="en-US" altLang="en-US" sz="1600" b="1" i="0" u="none" strike="dbl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Text Box 10"/>
          <p:cNvSpPr txBox="1">
            <a:spLocks noChangeArrowheads="1"/>
          </p:cNvSpPr>
          <p:nvPr/>
        </p:nvSpPr>
        <p:spPr bwMode="auto">
          <a:xfrm>
            <a:off x="623475" y="4473694"/>
            <a:ext cx="7330095" cy="830997"/>
          </a:xfrm>
          <a:prstGeom prst="rect">
            <a:avLst/>
          </a:prstGeom>
          <a:noFill/>
          <a:ln w="28575">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rgbClr val="404040"/>
                </a:solidFill>
                <a:latin typeface="Sylfaen" panose="010A0502050306030303" pitchFamily="18" charset="0"/>
              </a:defRPr>
            </a:lvl1pPr>
            <a:lvl2pPr marL="742950" indent="-285750">
              <a:spcBef>
                <a:spcPct val="20000"/>
              </a:spcBef>
              <a:buFont typeface="Arial" panose="020B0604020202020204" pitchFamily="34" charset="0"/>
              <a:buChar char="–"/>
              <a:defRPr sz="2800">
                <a:solidFill>
                  <a:srgbClr val="404040"/>
                </a:solidFill>
                <a:latin typeface="Sylfaen" panose="010A0502050306030303" pitchFamily="18" charset="0"/>
              </a:defRPr>
            </a:lvl2pPr>
            <a:lvl3pPr marL="1143000" indent="-228600">
              <a:spcBef>
                <a:spcPct val="20000"/>
              </a:spcBef>
              <a:buFont typeface="Arial" panose="020B0604020202020204" pitchFamily="34" charset="0"/>
              <a:buChar char="•"/>
              <a:defRPr sz="2400">
                <a:solidFill>
                  <a:srgbClr val="404040"/>
                </a:solidFill>
                <a:latin typeface="Sylfaen" panose="010A0502050306030303" pitchFamily="18" charset="0"/>
              </a:defRPr>
            </a:lvl3pPr>
            <a:lvl4pPr marL="1600200" indent="-228600">
              <a:spcBef>
                <a:spcPct val="20000"/>
              </a:spcBef>
              <a:buFont typeface="Arial" panose="020B0604020202020204" pitchFamily="34" charset="0"/>
              <a:buChar char="–"/>
              <a:defRPr sz="2000">
                <a:solidFill>
                  <a:srgbClr val="404040"/>
                </a:solidFill>
                <a:latin typeface="Sylfaen" panose="010A0502050306030303" pitchFamily="18" charset="0"/>
              </a:defRPr>
            </a:lvl4pPr>
            <a:lvl5pPr marL="2057400" indent="-228600">
              <a:spcBef>
                <a:spcPct val="20000"/>
              </a:spcBef>
              <a:buFont typeface="Arial" panose="020B0604020202020204" pitchFamily="34" charset="0"/>
              <a:buChar char="»"/>
              <a:defRPr sz="2000">
                <a:solidFill>
                  <a:srgbClr val="404040"/>
                </a:solidFill>
                <a:latin typeface="Sylfaen" panose="010A0502050306030303"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Sylfaen" panose="010A0502050306030303"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Sylfaen" panose="010A0502050306030303"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Sylfaen" panose="010A0502050306030303"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Sylfaen" panose="010A0502050306030303" pitchFamily="18"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6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Every Woman Connecticut Program: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Any encounter with health professionals is an opportunity to improve a woman’s health, regardless of her desire to become pregnant. </a:t>
            </a:r>
          </a:p>
        </p:txBody>
      </p:sp>
      <p:sp>
        <p:nvSpPr>
          <p:cNvPr id="15" name="Line 13" descr="downward pointing arrow"/>
          <p:cNvSpPr>
            <a:spLocks noChangeShapeType="1"/>
          </p:cNvSpPr>
          <p:nvPr/>
        </p:nvSpPr>
        <p:spPr bwMode="auto">
          <a:xfrm>
            <a:off x="3849900" y="4021428"/>
            <a:ext cx="0" cy="357375"/>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398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Title 4"/>
          <p:cNvSpPr>
            <a:spLocks noGrp="1"/>
          </p:cNvSpPr>
          <p:nvPr>
            <p:ph type="title"/>
          </p:nvPr>
        </p:nvSpPr>
        <p:spPr>
          <a:xfrm>
            <a:off x="620898" y="260846"/>
            <a:ext cx="8401873" cy="797628"/>
          </a:xfrm>
        </p:spPr>
        <p:txBody>
          <a:bodyPr/>
          <a:lstStyle/>
          <a:p>
            <a:r>
              <a:rPr lang="en-US" b="1" dirty="0"/>
              <a:t>Every Woman Connecticut Program</a:t>
            </a:r>
          </a:p>
        </p:txBody>
      </p:sp>
      <p:sp>
        <p:nvSpPr>
          <p:cNvPr id="7" name="Rectangle 6"/>
          <p:cNvSpPr/>
          <p:nvPr/>
        </p:nvSpPr>
        <p:spPr>
          <a:xfrm>
            <a:off x="161977" y="2585021"/>
            <a:ext cx="5643600" cy="39087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Primary Intervention: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One Key Question (OKQ) initiative, which seeks to promote the integration of pregnancy intention screening into routine care in both clinical and community-based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Key Question: Would you like to become pregnant this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ounded Rectangle 7"/>
          <p:cNvSpPr/>
          <p:nvPr/>
        </p:nvSpPr>
        <p:spPr>
          <a:xfrm>
            <a:off x="161977" y="1349830"/>
            <a:ext cx="8860794" cy="102152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15" tIns="45707" rIns="91415" bIns="4570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Goal: </a:t>
            </a:r>
            <a:r>
              <a:rPr kumimoji="0" lang="en-US" sz="18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Give babies in CT a healthy start and ensure that all women and men are as healthy as they can possibly be throughout the course of their life, whether they want to start a family or not.</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3" name="Picture 2" descr="logo: Every Woman Connectic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809" y="2662713"/>
            <a:ext cx="2425397" cy="1879365"/>
          </a:xfrm>
          <a:prstGeom prst="rect">
            <a:avLst/>
          </a:prstGeom>
        </p:spPr>
      </p:pic>
    </p:spTree>
    <p:extLst>
      <p:ext uri="{BB962C8B-B14F-4D97-AF65-F5344CB8AC3E}">
        <p14:creationId xmlns:p14="http://schemas.microsoft.com/office/powerpoint/2010/main" val="3211268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Title 4"/>
          <p:cNvSpPr>
            <a:spLocks noGrp="1"/>
          </p:cNvSpPr>
          <p:nvPr>
            <p:ph type="title"/>
          </p:nvPr>
        </p:nvSpPr>
        <p:spPr>
          <a:xfrm>
            <a:off x="749510" y="131762"/>
            <a:ext cx="6275757" cy="797628"/>
          </a:xfrm>
        </p:spPr>
        <p:txBody>
          <a:bodyPr/>
          <a:lstStyle/>
          <a:p>
            <a:r>
              <a:rPr lang="en-US" b="1" dirty="0"/>
              <a:t>Preconception Health – Select Research and Programmatic Efforts</a:t>
            </a:r>
          </a:p>
        </p:txBody>
      </p:sp>
      <p:sp>
        <p:nvSpPr>
          <p:cNvPr id="6" name="Rectangle 5"/>
          <p:cNvSpPr/>
          <p:nvPr/>
        </p:nvSpPr>
        <p:spPr>
          <a:xfrm>
            <a:off x="431321" y="1165729"/>
            <a:ext cx="8492546"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Balance </a:t>
            </a:r>
            <a:r>
              <a:rPr kumimoji="0" lang="en-US" sz="18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After Baby</a:t>
            </a:r>
            <a:r>
              <a:rPr kumimoji="0" lang="en-US" sz="18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web-based lifestyle intervention program in the first year postpartum to prevent diabetes in women diagnosed with gestational diabetes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Program in Support of Moms (PRISM)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program to integrate depression screening and treatment into obstetric practices to address perinatal depression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ASTHO Learning Collaborative</a:t>
            </a:r>
            <a:r>
              <a:rPr kumimoji="0" lang="en-US" sz="18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program focused on</a:t>
            </a: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improving access to contraception and improving birth spacing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9048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1" y="20638"/>
            <a:ext cx="7226300" cy="868363"/>
          </a:xfrm>
        </p:spPr>
        <p:txBody>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Tools and Resources</a:t>
            </a:r>
          </a:p>
        </p:txBody>
      </p:sp>
      <p:sp>
        <p:nvSpPr>
          <p:cNvPr id="8" name="Content Placeholder 7"/>
          <p:cNvSpPr>
            <a:spLocks noGrp="1"/>
          </p:cNvSpPr>
          <p:nvPr>
            <p:ph idx="1"/>
          </p:nvPr>
        </p:nvSpPr>
        <p:spPr>
          <a:xfrm>
            <a:off x="457200" y="1212955"/>
            <a:ext cx="8382000" cy="4953000"/>
          </a:xfrm>
        </p:spPr>
        <p:txBody>
          <a:bodyPr/>
          <a:lstStyle/>
          <a:p>
            <a:pPr lvl="0"/>
            <a:r>
              <a:rPr lang="en-US" dirty="0">
                <a:solidFill>
                  <a:schemeClr val="tx1"/>
                </a:solidFill>
              </a:rPr>
              <a:t>DRH Programs</a:t>
            </a:r>
          </a:p>
          <a:p>
            <a:pPr lvl="1"/>
            <a:r>
              <a:rPr lang="en-US" dirty="0">
                <a:solidFill>
                  <a:schemeClr val="tx1"/>
                </a:solidFill>
                <a:hlinkClick r:id="rId3"/>
              </a:rPr>
              <a:t>https://www.cdc.gov/reproductivehealth</a:t>
            </a:r>
            <a:r>
              <a:rPr lang="en-US" dirty="0">
                <a:solidFill>
                  <a:schemeClr val="tx1"/>
                </a:solidFill>
              </a:rPr>
              <a:t> </a:t>
            </a:r>
          </a:p>
          <a:p>
            <a:pPr lvl="0"/>
            <a:r>
              <a:rPr lang="en-US" dirty="0">
                <a:solidFill>
                  <a:schemeClr val="tx1"/>
                </a:solidFill>
              </a:rPr>
              <a:t>PRAMS</a:t>
            </a:r>
          </a:p>
          <a:p>
            <a:pPr lvl="1"/>
            <a:r>
              <a:rPr lang="en-US" dirty="0">
                <a:solidFill>
                  <a:schemeClr val="tx1"/>
                </a:solidFill>
                <a:hlinkClick r:id="rId4"/>
              </a:rPr>
              <a:t>https://www.cdc.gov/prams/</a:t>
            </a:r>
            <a:r>
              <a:rPr lang="en-US" dirty="0">
                <a:solidFill>
                  <a:schemeClr val="tx1"/>
                </a:solidFill>
              </a:rPr>
              <a:t> </a:t>
            </a:r>
          </a:p>
          <a:p>
            <a:pPr lvl="0"/>
            <a:r>
              <a:rPr lang="en-US" dirty="0">
                <a:solidFill>
                  <a:schemeClr val="tx1"/>
                </a:solidFill>
              </a:rPr>
              <a:t>Every Woman Connecticut</a:t>
            </a:r>
          </a:p>
          <a:p>
            <a:pPr lvl="1"/>
            <a:r>
              <a:rPr lang="en-US" dirty="0">
                <a:solidFill>
                  <a:schemeClr val="tx1"/>
                </a:solidFill>
                <a:hlinkClick r:id="rId5"/>
              </a:rPr>
              <a:t>https://www.everywomanct.org/</a:t>
            </a:r>
            <a:endParaRPr lang="en-US" dirty="0">
              <a:solidFill>
                <a:schemeClr val="tx1"/>
              </a:solidFill>
            </a:endParaRPr>
          </a:p>
          <a:p>
            <a:r>
              <a:rPr lang="en-US" dirty="0">
                <a:solidFill>
                  <a:schemeClr val="tx1"/>
                </a:solidFill>
              </a:rPr>
              <a:t>Preconception Health and Health Care Initiative Website</a:t>
            </a:r>
          </a:p>
          <a:p>
            <a:pPr lvl="1"/>
            <a:r>
              <a:rPr lang="en-US" dirty="0">
                <a:solidFill>
                  <a:schemeClr val="tx1"/>
                </a:solidFill>
                <a:hlinkClick r:id="rId6"/>
              </a:rPr>
              <a:t>https://beforeandbeyond.org/</a:t>
            </a:r>
            <a:r>
              <a:rPr lang="en-US" dirty="0">
                <a:solidFill>
                  <a:schemeClr val="tx1"/>
                </a:solidFill>
              </a:rPr>
              <a:t> </a:t>
            </a:r>
          </a:p>
          <a:p>
            <a:r>
              <a:rPr lang="en-US" dirty="0">
                <a:solidFill>
                  <a:schemeClr val="tx1"/>
                </a:solidFill>
              </a:rPr>
              <a:t>Preconception Health MMWRs </a:t>
            </a:r>
          </a:p>
          <a:p>
            <a:pPr lvl="1"/>
            <a:r>
              <a:rPr lang="en-US" dirty="0">
                <a:solidFill>
                  <a:schemeClr val="tx1"/>
                </a:solidFill>
                <a:hlinkClick r:id="rId7"/>
              </a:rPr>
              <a:t>https://www.cdc.gov/mmwr/pdf/rr/rr5506.pdf</a:t>
            </a:r>
            <a:endParaRPr lang="en-US" dirty="0"/>
          </a:p>
          <a:p>
            <a:pPr lvl="1"/>
            <a:r>
              <a:rPr lang="en-US" dirty="0">
                <a:solidFill>
                  <a:schemeClr val="tx1"/>
                </a:solidFill>
                <a:hlinkClick r:id="rId8"/>
              </a:rPr>
              <a:t>https://www.cdc.gov/mmwr/pdf/ss/ss6303.pdf</a:t>
            </a:r>
            <a:endParaRPr lang="en-US" dirty="0">
              <a:solidFill>
                <a:schemeClr val="tx1"/>
              </a:solidFill>
            </a:endParaRPr>
          </a:p>
          <a:p>
            <a:pPr marL="457188" lvl="1" indent="0">
              <a:buNone/>
            </a:pPr>
            <a:endParaRPr lang="en-US" dirty="0">
              <a:solidFill>
                <a:schemeClr val="tx1"/>
              </a:solidFill>
            </a:endParaRPr>
          </a:p>
        </p:txBody>
      </p:sp>
      <p:sp>
        <p:nvSpPr>
          <p:cNvPr id="2" name="Rectangle 1"/>
          <p:cNvSpPr/>
          <p:nvPr/>
        </p:nvSpPr>
        <p:spPr>
          <a:xfrm>
            <a:off x="8495004" y="6336019"/>
            <a:ext cx="412292" cy="307777"/>
          </a:xfrm>
          <a:prstGeom prst="rect">
            <a:avLst/>
          </a:prstGeom>
        </p:spPr>
        <p:txBody>
          <a:bodyPr wrap="none">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E90B373-12C6-4D00-8574-FFE318F96075}" type="slidenum">
              <a:rPr kumimoji="0" lang="en-US" sz="1400" b="0" i="0" u="none" strike="noStrike" kern="1200" cap="none" spc="0" normalizeH="0" baseline="0" noProof="0">
                <a:ln>
                  <a:noFill/>
                </a:ln>
                <a:solidFill>
                  <a:prstClr val="black"/>
                </a:solidFill>
                <a:effectLst/>
                <a:uLnTx/>
                <a:uFillTx/>
                <a:latin typeface="Verdana"/>
                <a:ea typeface="+mn-ea"/>
                <a:cs typeface="Verdana"/>
              </a:rPr>
              <a:pPr marL="0" marR="0" lvl="0" indent="0" algn="r" defTabSz="914377"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86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A91CFC-3DBA-4D91-B06F-BEC3660A50B5}"/>
              </a:ext>
            </a:extLst>
          </p:cNvPr>
          <p:cNvSpPr>
            <a:spLocks noGrp="1"/>
          </p:cNvSpPr>
          <p:nvPr>
            <p:ph type="title"/>
          </p:nvPr>
        </p:nvSpPr>
        <p:spPr>
          <a:xfrm>
            <a:off x="457201" y="20638"/>
            <a:ext cx="7226300" cy="868363"/>
          </a:xfrm>
        </p:spPr>
        <p:txBody>
          <a:bodyPr/>
          <a:lstStyle/>
          <a:p>
            <a:pPr algn="l"/>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Thank you</a:t>
            </a:r>
          </a:p>
        </p:txBody>
      </p:sp>
      <p:sp>
        <p:nvSpPr>
          <p:cNvPr id="2" name="Rectangle 1"/>
          <p:cNvSpPr/>
          <p:nvPr/>
        </p:nvSpPr>
        <p:spPr>
          <a:xfrm>
            <a:off x="8485276" y="6336019"/>
            <a:ext cx="412292" cy="30777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fld id="{DE90B373-12C6-4D00-8574-FFE318F96075}" type="slidenum">
              <a:rPr kumimoji="0" lang="en-US" sz="1400" b="0" i="0" u="none" strike="noStrike" kern="1200" cap="none" spc="0" normalizeH="0" baseline="0" noProof="0">
                <a:ln>
                  <a:noFill/>
                </a:ln>
                <a:solidFill>
                  <a:prstClr val="black"/>
                </a:solidFill>
                <a:effectLst/>
                <a:uLnTx/>
                <a:uFillTx/>
                <a:latin typeface="Verdana"/>
                <a:ea typeface="+mn-ea"/>
                <a:cs typeface="Verdana"/>
              </a:rPr>
              <a:pPr marL="0" marR="0" lvl="0" indent="0" algn="l" defTabSz="914377" rtl="0" eaLnBrk="1" fontAlgn="auto" latinLnBrk="0" hangingPunct="1">
                <a:lnSpc>
                  <a:spcPct val="100000"/>
                </a:lnSpc>
                <a:spcBef>
                  <a:spcPts val="0"/>
                </a:spcBef>
                <a:spcAft>
                  <a:spcPts val="0"/>
                </a:spcAft>
                <a:buClrTx/>
                <a:buSzTx/>
                <a:buFontTx/>
                <a:buNone/>
                <a:tabLst/>
                <a:defRPr/>
              </a:pPr>
              <a:t>55</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20574" y="4070438"/>
            <a:ext cx="8412480"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For more information, please contact: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Centers for Disease Control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Telephone: 1-800-CDC-INFO (232-4636)/TTY: 1-888-232-6348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E-mail:  </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hlinkClick r:id="rId3"/>
              </a:rPr>
              <a:t>cdcinfo@cdc.gov</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Web:  </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hlinkClick r:id="rId4"/>
              </a:rPr>
              <a:t>http://www.cdc.gov</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The findings and conclusions in this report are those of the authors and do not necessarily represent the official position of the Centers for Disease Control and Prevention.</a:t>
            </a:r>
          </a:p>
        </p:txBody>
      </p:sp>
      <p:pic>
        <p:nvPicPr>
          <p:cNvPr id="7" name="Picture 6" descr="new mother holding newborn infant and smilin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31855" y="1458790"/>
            <a:ext cx="3108961" cy="2560320"/>
          </a:xfrm>
          <a:prstGeom prst="rect">
            <a:avLst/>
          </a:prstGeom>
        </p:spPr>
      </p:pic>
      <p:pic>
        <p:nvPicPr>
          <p:cNvPr id="9" name="Picture 8" descr="woman holding newborn infan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0816" y="1458790"/>
            <a:ext cx="2621487" cy="2560320"/>
          </a:xfrm>
          <a:prstGeom prst="rect">
            <a:avLst/>
          </a:prstGeom>
        </p:spPr>
      </p:pic>
      <p:pic>
        <p:nvPicPr>
          <p:cNvPr id="10" name="Picture 9" descr="woman looking at ultrasound screen while receiving an ultrasound"/>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0" y="1458790"/>
            <a:ext cx="3431855" cy="2560320"/>
          </a:xfrm>
          <a:prstGeom prst="rect">
            <a:avLst/>
          </a:prstGeom>
        </p:spPr>
      </p:pic>
    </p:spTree>
    <p:extLst>
      <p:ext uri="{BB962C8B-B14F-4D97-AF65-F5344CB8AC3E}">
        <p14:creationId xmlns:p14="http://schemas.microsoft.com/office/powerpoint/2010/main" val="1835736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HRSA logo "/>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8492" b="-8492"/>
          <a:stretch/>
        </p:blipFill>
        <p:spPr>
          <a:xfrm>
            <a:off x="7294305" y="6285364"/>
            <a:ext cx="841248" cy="322743"/>
          </a:xfrm>
        </p:spPr>
      </p:pic>
      <p:sp>
        <p:nvSpPr>
          <p:cNvPr id="6" name="Text Placeholder 5"/>
          <p:cNvSpPr>
            <a:spLocks noGrp="1"/>
          </p:cNvSpPr>
          <p:nvPr>
            <p:ph type="body" sz="quarter" idx="14"/>
          </p:nvPr>
        </p:nvSpPr>
        <p:spPr>
          <a:xfrm>
            <a:off x="542932" y="2080103"/>
            <a:ext cx="7962116" cy="1962543"/>
          </a:xfrm>
        </p:spPr>
        <p:txBody>
          <a:bodyPr>
            <a:normAutofit fontScale="32500" lnSpcReduction="20000"/>
          </a:bodyPr>
          <a:lstStyle/>
          <a:p>
            <a:r>
              <a:rPr lang="en-US" sz="5600" b="1" dirty="0" smtClean="0"/>
              <a:t>Michael D. Kogan</a:t>
            </a:r>
            <a:r>
              <a:rPr lang="en-US" sz="5600" b="1" dirty="0"/>
              <a:t>, </a:t>
            </a:r>
            <a:r>
              <a:rPr lang="en-US" sz="5600" b="1" dirty="0" smtClean="0"/>
              <a:t>PhD </a:t>
            </a:r>
          </a:p>
          <a:p>
            <a:r>
              <a:rPr lang="en-US" sz="5600" b="1" dirty="0" smtClean="0"/>
              <a:t>Director, Office of Epidemiology and Research</a:t>
            </a:r>
            <a:endParaRPr lang="en-US" sz="5600" dirty="0"/>
          </a:p>
          <a:p>
            <a:r>
              <a:rPr lang="en-US" sz="5600" dirty="0" smtClean="0"/>
              <a:t>Maternal </a:t>
            </a:r>
            <a:r>
              <a:rPr lang="en-US" sz="5600" dirty="0"/>
              <a:t>and Child Health Bureau (MCHB)</a:t>
            </a:r>
          </a:p>
          <a:p>
            <a:r>
              <a:rPr lang="en-US" sz="5600" dirty="0"/>
              <a:t>Health Resources and Services Administration (HRSA)</a:t>
            </a:r>
          </a:p>
          <a:p>
            <a:r>
              <a:rPr lang="en-US" sz="5600" dirty="0"/>
              <a:t/>
            </a:r>
            <a:br>
              <a:rPr lang="en-US" sz="5600" dirty="0"/>
            </a:br>
            <a:endParaRPr lang="en-US" sz="5600" dirty="0"/>
          </a:p>
          <a:p>
            <a:endParaRPr lang="en-US" dirty="0"/>
          </a:p>
        </p:txBody>
      </p:sp>
      <p:sp>
        <p:nvSpPr>
          <p:cNvPr id="5" name="Title 4"/>
          <p:cNvSpPr>
            <a:spLocks noGrp="1"/>
          </p:cNvSpPr>
          <p:nvPr>
            <p:ph type="title"/>
          </p:nvPr>
        </p:nvSpPr>
        <p:spPr>
          <a:xfrm>
            <a:off x="912428" y="730489"/>
            <a:ext cx="7223125" cy="1195977"/>
          </a:xfrm>
        </p:spPr>
        <p:txBody>
          <a:bodyPr/>
          <a:lstStyle/>
          <a:p>
            <a:r>
              <a:rPr lang="en-US" sz="2800" b="1" u="sng" dirty="0" smtClean="0"/>
              <a:t>HRSA’s Role in Preconception and Interconception Health</a:t>
            </a:r>
            <a:endParaRPr lang="en-US" sz="2800" dirty="0"/>
          </a:p>
        </p:txBody>
      </p:sp>
      <p:pic>
        <p:nvPicPr>
          <p:cNvPr id="7" name="Picture 6" descr="Logo for the Department of Health and Human Servi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71" y="6158828"/>
            <a:ext cx="644457" cy="644457"/>
          </a:xfrm>
          <a:prstGeom prst="rect">
            <a:avLst/>
          </a:prstGeom>
        </p:spPr>
      </p:pic>
      <p:pic>
        <p:nvPicPr>
          <p:cNvPr id="8" name="Picture 7" descr="Logo for the Office of Disease Prevention and Health Promotion."/>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0722" y="6320417"/>
            <a:ext cx="2599611" cy="287690"/>
          </a:xfrm>
          <a:prstGeom prst="rect">
            <a:avLst/>
          </a:prstGeom>
        </p:spPr>
      </p:pic>
      <p:pic>
        <p:nvPicPr>
          <p:cNvPr id="9" name="Picture 8" descr="Logo for Healthy People 20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0813" y="217315"/>
            <a:ext cx="1332025" cy="661659"/>
          </a:xfrm>
          <a:prstGeom prst="rect">
            <a:avLst/>
          </a:prstGeom>
        </p:spPr>
      </p:pic>
    </p:spTree>
    <p:extLst>
      <p:ext uri="{BB962C8B-B14F-4D97-AF65-F5344CB8AC3E}">
        <p14:creationId xmlns:p14="http://schemas.microsoft.com/office/powerpoint/2010/main" val="2487911693"/>
      </p:ext>
    </p:extLst>
  </p:cSld>
  <p:clrMapOvr>
    <a:masterClrMapping/>
  </p:clrMapOvr>
  <mc:AlternateContent xmlns:mc="http://schemas.openxmlformats.org/markup-compatibility/2006" xmlns:p14="http://schemas.microsoft.com/office/powerpoint/2010/main">
    <mc:Choice Requires="p14">
      <p:transition spd="slow" p14:dur="2000" advTm="15286"/>
    </mc:Choice>
    <mc:Fallback xmlns="">
      <p:transition spd="slow" advTm="15286"/>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4" name="Text Placeholder 3"/>
          <p:cNvSpPr>
            <a:spLocks noGrp="1"/>
          </p:cNvSpPr>
          <p:nvPr>
            <p:ph type="body" sz="quarter" idx="20"/>
          </p:nvPr>
        </p:nvSpPr>
        <p:spPr/>
        <p:txBody>
          <a:bodyPr>
            <a:normAutofit/>
          </a:bodyPr>
          <a:lstStyle/>
          <a:p>
            <a:pPr marL="0" indent="0">
              <a:buNone/>
            </a:pPr>
            <a:endParaRPr lang="en-US" sz="2800" dirty="0"/>
          </a:p>
          <a:p>
            <a:pPr>
              <a:buFont typeface="Arial" panose="020B0604020202020204" pitchFamily="34" charset="0"/>
              <a:buChar char="•"/>
            </a:pPr>
            <a:r>
              <a:rPr lang="en-US" sz="2800" dirty="0"/>
              <a:t>Every year, HRSA programs serve tens of millions of people, including women, mothers and their families, and those otherwise unable to access quality health care. </a:t>
            </a:r>
          </a:p>
          <a:p>
            <a:pPr marL="0" indent="0">
              <a:buNone/>
            </a:pPr>
            <a:endParaRPr lang="en-US" sz="2800" dirty="0"/>
          </a:p>
        </p:txBody>
      </p:sp>
      <p:sp>
        <p:nvSpPr>
          <p:cNvPr id="5" name="Title 4"/>
          <p:cNvSpPr>
            <a:spLocks noGrp="1"/>
          </p:cNvSpPr>
          <p:nvPr>
            <p:ph type="title"/>
          </p:nvPr>
        </p:nvSpPr>
        <p:spPr/>
        <p:txBody>
          <a:bodyPr/>
          <a:lstStyle/>
          <a:p>
            <a:r>
              <a:rPr lang="en-US" dirty="0"/>
              <a:t>Health Resources and Services Administration (HRSA)</a:t>
            </a:r>
          </a:p>
        </p:txBody>
      </p:sp>
      <p:pic>
        <p:nvPicPr>
          <p:cNvPr id="7" name="Picture Placeholder 1" descr="HRSA logo "/>
          <p:cNvPicPr>
            <a:picLocks noChangeAspect="1"/>
          </p:cNvPicPr>
          <p:nvPr/>
        </p:nvPicPr>
        <p:blipFill rotWithShape="1">
          <a:blip r:embed="rId3">
            <a:extLst>
              <a:ext uri="{28A0092B-C50C-407E-A947-70E740481C1C}">
                <a14:useLocalDpi xmlns:a14="http://schemas.microsoft.com/office/drawing/2010/main" val="0"/>
              </a:ext>
            </a:extLst>
          </a:blip>
          <a:srcRect t="-8492" b="-8492"/>
          <a:stretch/>
        </p:blipFill>
        <p:spPr>
          <a:xfrm>
            <a:off x="7294305" y="6285364"/>
            <a:ext cx="841248" cy="322743"/>
          </a:xfrm>
          <a:prstGeom prst="rect">
            <a:avLst/>
          </a:prstGeom>
        </p:spPr>
      </p:pic>
    </p:spTree>
    <p:extLst>
      <p:ext uri="{BB962C8B-B14F-4D97-AF65-F5344CB8AC3E}">
        <p14:creationId xmlns:p14="http://schemas.microsoft.com/office/powerpoint/2010/main" val="1913080515"/>
      </p:ext>
    </p:extLst>
  </p:cSld>
  <p:clrMapOvr>
    <a:masterClrMapping/>
  </p:clrMapOvr>
  <mc:AlternateContent xmlns:mc="http://schemas.openxmlformats.org/markup-compatibility/2006" xmlns:p14="http://schemas.microsoft.com/office/powerpoint/2010/main">
    <mc:Choice Requires="p14">
      <p:transition spd="slow" p14:dur="2000" advTm="17514"/>
    </mc:Choice>
    <mc:Fallback xmlns="">
      <p:transition spd="slow" advTm="17514"/>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400F0-EE56-4ACE-BA2D-F9393C092E1D}"/>
              </a:ext>
            </a:extLst>
          </p:cNvPr>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4" name="Text Placeholder 3">
            <a:extLst>
              <a:ext uri="{FF2B5EF4-FFF2-40B4-BE49-F238E27FC236}">
                <a16:creationId xmlns:a16="http://schemas.microsoft.com/office/drawing/2014/main" id="{C33AC49E-3CF3-49C4-8926-9E833A3C289F}"/>
              </a:ext>
            </a:extLst>
          </p:cNvPr>
          <p:cNvSpPr>
            <a:spLocks noGrp="1"/>
          </p:cNvSpPr>
          <p:nvPr>
            <p:ph type="body" sz="quarter" idx="20"/>
          </p:nvPr>
        </p:nvSpPr>
        <p:spPr>
          <a:xfrm>
            <a:off x="288141" y="1290135"/>
            <a:ext cx="8401464" cy="4611901"/>
          </a:xfrm>
        </p:spPr>
        <p:txBody>
          <a:bodyPr>
            <a:noAutofit/>
          </a:bodyPr>
          <a:lstStyle/>
          <a:p>
            <a:r>
              <a:rPr lang="en-US" dirty="0" smtClean="0"/>
              <a:t>Various programs throughout HRSA touch on Maternal and Child Health, such as:</a:t>
            </a:r>
          </a:p>
          <a:p>
            <a:pPr lvl="1"/>
            <a:r>
              <a:rPr lang="en-US" sz="2000" dirty="0" smtClean="0"/>
              <a:t>Bureau of Primary Health Care (BPHC) – Health Center Data collects data on women’s health, prenatal and perinatal care</a:t>
            </a:r>
          </a:p>
          <a:p>
            <a:pPr lvl="1"/>
            <a:r>
              <a:rPr lang="en-US" sz="2000" dirty="0" smtClean="0"/>
              <a:t>HIV/AIDS Bureau (</a:t>
            </a:r>
            <a:r>
              <a:rPr lang="en-US" sz="2000" dirty="0" err="1" smtClean="0"/>
              <a:t>HAB</a:t>
            </a:r>
            <a:r>
              <a:rPr lang="en-US" sz="2000" dirty="0" smtClean="0"/>
              <a:t>) – Part D Family Centered primary care for women, infants, children and youth living with HIV</a:t>
            </a:r>
          </a:p>
          <a:p>
            <a:pPr lvl="1"/>
            <a:endParaRPr lang="en-US" sz="2000" dirty="0"/>
          </a:p>
          <a:p>
            <a:r>
              <a:rPr lang="en-US" dirty="0" smtClean="0"/>
              <a:t>For the purposes of this presentation we will be focusing on the Maternal and Child Health Bureau programs that address </a:t>
            </a:r>
            <a:r>
              <a:rPr lang="en-US" dirty="0"/>
              <a:t>p</a:t>
            </a:r>
            <a:r>
              <a:rPr lang="en-US" dirty="0" smtClean="0"/>
              <a:t>reconception and interconception Health. </a:t>
            </a:r>
            <a:endParaRPr lang="en-US" dirty="0"/>
          </a:p>
        </p:txBody>
      </p:sp>
      <p:sp>
        <p:nvSpPr>
          <p:cNvPr id="5" name="Title 4">
            <a:extLst>
              <a:ext uri="{FF2B5EF4-FFF2-40B4-BE49-F238E27FC236}">
                <a16:creationId xmlns:a16="http://schemas.microsoft.com/office/drawing/2014/main" id="{4FDFFF8F-A594-4088-8C35-9397C8028E7E}"/>
              </a:ext>
            </a:extLst>
          </p:cNvPr>
          <p:cNvSpPr>
            <a:spLocks noGrp="1"/>
          </p:cNvSpPr>
          <p:nvPr>
            <p:ph type="title"/>
          </p:nvPr>
        </p:nvSpPr>
        <p:spPr/>
        <p:txBody>
          <a:bodyPr/>
          <a:lstStyle/>
          <a:p>
            <a:r>
              <a:rPr lang="en-US" dirty="0"/>
              <a:t>HRSA’s </a:t>
            </a:r>
            <a:r>
              <a:rPr lang="en-US" dirty="0" smtClean="0"/>
              <a:t>Programs</a:t>
            </a:r>
            <a:endParaRPr lang="en-US" dirty="0"/>
          </a:p>
        </p:txBody>
      </p:sp>
      <p:pic>
        <p:nvPicPr>
          <p:cNvPr id="7" name="Picture Placeholder 1" descr="HRSA logo "/>
          <p:cNvPicPr>
            <a:picLocks noChangeAspect="1"/>
          </p:cNvPicPr>
          <p:nvPr/>
        </p:nvPicPr>
        <p:blipFill rotWithShape="1">
          <a:blip r:embed="rId3">
            <a:extLst>
              <a:ext uri="{28A0092B-C50C-407E-A947-70E740481C1C}">
                <a14:useLocalDpi xmlns:a14="http://schemas.microsoft.com/office/drawing/2010/main" val="0"/>
              </a:ext>
            </a:extLst>
          </a:blip>
          <a:srcRect t="-8492" b="-8492"/>
          <a:stretch/>
        </p:blipFill>
        <p:spPr>
          <a:xfrm>
            <a:off x="7294305" y="6285364"/>
            <a:ext cx="841248" cy="322743"/>
          </a:xfrm>
          <a:prstGeom prst="rect">
            <a:avLst/>
          </a:prstGeom>
        </p:spPr>
      </p:pic>
    </p:spTree>
    <p:extLst>
      <p:ext uri="{BB962C8B-B14F-4D97-AF65-F5344CB8AC3E}">
        <p14:creationId xmlns:p14="http://schemas.microsoft.com/office/powerpoint/2010/main" val="2932116142"/>
      </p:ext>
    </p:extLst>
  </p:cSld>
  <p:clrMapOvr>
    <a:masterClrMapping/>
  </p:clrMapOvr>
  <mc:AlternateContent xmlns:mc="http://schemas.openxmlformats.org/markup-compatibility/2006" xmlns:p14="http://schemas.microsoft.com/office/powerpoint/2010/main">
    <mc:Choice Requires="p14">
      <p:transition spd="slow" p14:dur="2000" advTm="62274"/>
    </mc:Choice>
    <mc:Fallback xmlns="">
      <p:transition spd="slow" advTm="62274"/>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pic>
        <p:nvPicPr>
          <p:cNvPr id="6" name="Picture Placeholder 5" descr="HRSA Maternal and Child Health Logo "/>
          <p:cNvPicPr>
            <a:picLocks noGrp="1"/>
          </p:cNvPicPr>
          <p:nvPr>
            <p:ph type="pic" sz="quarter" idx="21"/>
          </p:nvPr>
        </p:nvPicPr>
        <p:blipFill rotWithShape="1">
          <a:blip r:embed="rId3">
            <a:extLst>
              <a:ext uri="{28A0092B-C50C-407E-A947-70E740481C1C}">
                <a14:useLocalDpi xmlns:a14="http://schemas.microsoft.com/office/drawing/2010/main" val="0"/>
              </a:ext>
            </a:extLst>
          </a:blip>
          <a:srcRect t="-17541" b="-17541"/>
          <a:stretch/>
        </p:blipFill>
        <p:spPr>
          <a:xfrm>
            <a:off x="7266950" y="6382186"/>
            <a:ext cx="841248" cy="320040"/>
          </a:xfrm>
        </p:spPr>
      </p:pic>
      <p:sp>
        <p:nvSpPr>
          <p:cNvPr id="4" name="Text Placeholder 3"/>
          <p:cNvSpPr>
            <a:spLocks noGrp="1"/>
          </p:cNvSpPr>
          <p:nvPr>
            <p:ph type="body" sz="quarter" idx="20"/>
          </p:nvPr>
        </p:nvSpPr>
        <p:spPr>
          <a:xfrm>
            <a:off x="371268" y="1572768"/>
            <a:ext cx="8401464" cy="4253874"/>
          </a:xfrm>
        </p:spPr>
        <p:txBody>
          <a:bodyPr>
            <a:normAutofit/>
          </a:bodyPr>
          <a:lstStyle/>
          <a:p>
            <a:r>
              <a:rPr lang="en-US" dirty="0"/>
              <a:t>At the Maternal and Child Health Bureau (MCHB), our mission is to improve the health of America’s mothers, </a:t>
            </a:r>
            <a:r>
              <a:rPr lang="en-US" dirty="0" smtClean="0"/>
              <a:t>children, children with special health care needs </a:t>
            </a:r>
            <a:r>
              <a:rPr lang="en-US" dirty="0"/>
              <a:t>and families. We envision an America where all children and families are healthy and thriving. </a:t>
            </a:r>
            <a:endParaRPr lang="en-US" dirty="0" smtClean="0"/>
          </a:p>
          <a:p>
            <a:pPr marL="0" indent="0">
              <a:buNone/>
            </a:pPr>
            <a:endParaRPr lang="en-US" dirty="0" smtClean="0"/>
          </a:p>
          <a:p>
            <a:r>
              <a:rPr lang="en-US" dirty="0" smtClean="0"/>
              <a:t>Our Vision </a:t>
            </a:r>
            <a:r>
              <a:rPr lang="en-US" dirty="0"/>
              <a:t>aligns with the broader goals of HRSA:</a:t>
            </a:r>
          </a:p>
          <a:p>
            <a:pPr lvl="1"/>
            <a:r>
              <a:rPr lang="en-US" sz="2000" dirty="0"/>
              <a:t>Improve access to quality health care and services</a:t>
            </a:r>
          </a:p>
          <a:p>
            <a:pPr lvl="1"/>
            <a:r>
              <a:rPr lang="en-US" sz="2000" dirty="0"/>
              <a:t>Strengthen the health workforce</a:t>
            </a:r>
          </a:p>
          <a:p>
            <a:pPr lvl="1"/>
            <a:r>
              <a:rPr lang="en-US" sz="2000" dirty="0"/>
              <a:t>Build healthy communities</a:t>
            </a:r>
          </a:p>
          <a:p>
            <a:pPr lvl="1"/>
            <a:r>
              <a:rPr lang="en-US" sz="2000" dirty="0"/>
              <a:t>Improve health equity</a:t>
            </a:r>
          </a:p>
          <a:p>
            <a:pPr lvl="1"/>
            <a:r>
              <a:rPr lang="en-US" sz="2000" dirty="0"/>
              <a:t>Strengthen program operations</a:t>
            </a:r>
          </a:p>
          <a:p>
            <a:pPr>
              <a:buFont typeface="Wingdings" panose="05000000000000000000" pitchFamily="2" charset="2"/>
              <a:buChar char="Ø"/>
            </a:pPr>
            <a:endParaRPr lang="en-US" sz="2800" dirty="0"/>
          </a:p>
        </p:txBody>
      </p:sp>
      <p:sp>
        <p:nvSpPr>
          <p:cNvPr id="5" name="Title 4"/>
          <p:cNvSpPr>
            <a:spLocks noGrp="1"/>
          </p:cNvSpPr>
          <p:nvPr>
            <p:ph type="title"/>
          </p:nvPr>
        </p:nvSpPr>
        <p:spPr/>
        <p:txBody>
          <a:bodyPr/>
          <a:lstStyle/>
          <a:p>
            <a:r>
              <a:rPr lang="en-US" dirty="0"/>
              <a:t>Maternal and Child Health Bureau (MCHB) Mission </a:t>
            </a:r>
            <a:r>
              <a:rPr lang="en-US" dirty="0" smtClean="0"/>
              <a:t>and Vision</a:t>
            </a:r>
            <a:endParaRPr lang="en-US" dirty="0"/>
          </a:p>
        </p:txBody>
      </p:sp>
    </p:spTree>
    <p:extLst>
      <p:ext uri="{BB962C8B-B14F-4D97-AF65-F5344CB8AC3E}">
        <p14:creationId xmlns:p14="http://schemas.microsoft.com/office/powerpoint/2010/main" val="3280042807"/>
      </p:ext>
    </p:extLst>
  </p:cSld>
  <p:clrMapOvr>
    <a:masterClrMapping/>
  </p:clrMapOvr>
  <mc:AlternateContent xmlns:mc="http://schemas.openxmlformats.org/markup-compatibility/2006" xmlns:p14="http://schemas.microsoft.com/office/powerpoint/2010/main">
    <mc:Choice Requires="p14">
      <p:transition spd="slow" p14:dur="2000" advTm="32535"/>
    </mc:Choice>
    <mc:Fallback xmlns="">
      <p:transition spd="slow" advTm="3253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7391EDBC-5481-E248-9D04-B6CCC7FAB9E3}" type="slidenum">
              <a:rPr lang="en-US" smtClean="0">
                <a:solidFill>
                  <a:prstClr val="black"/>
                </a:solidFill>
              </a:rPr>
              <a:pPr/>
              <a:t>6</a:t>
            </a:fld>
            <a:endParaRPr lang="en-US" dirty="0">
              <a:solidFill>
                <a:prstClr val="black"/>
              </a:solidFill>
            </a:endParaRPr>
          </a:p>
        </p:txBody>
      </p:sp>
      <p:sp>
        <p:nvSpPr>
          <p:cNvPr id="10" name="Text Placeholder 9"/>
          <p:cNvSpPr>
            <a:spLocks noGrp="1"/>
          </p:cNvSpPr>
          <p:nvPr>
            <p:ph type="body" sz="quarter" idx="20"/>
          </p:nvPr>
        </p:nvSpPr>
        <p:spPr>
          <a:xfrm>
            <a:off x="266700" y="1217022"/>
            <a:ext cx="8724900" cy="4854253"/>
          </a:xfrm>
        </p:spPr>
        <p:txBody>
          <a:bodyPr>
            <a:normAutofit/>
          </a:bodyPr>
          <a:lstStyle/>
          <a:p>
            <a:pPr>
              <a:spcBef>
                <a:spcPts val="0"/>
              </a:spcBef>
              <a:defRPr/>
            </a:pPr>
            <a:r>
              <a:rPr lang="en-US" dirty="0" smtClean="0">
                <a:latin typeface="Tahoma" panose="020B0604030504040204" pitchFamily="34" charset="0"/>
                <a:ea typeface="Tahoma" panose="020B0604030504040204" pitchFamily="34" charset="0"/>
                <a:cs typeface="Tahoma" panose="020B0604030504040204" pitchFamily="34" charset="0"/>
              </a:rPr>
              <a:t>Family </a:t>
            </a:r>
            <a:r>
              <a:rPr lang="en-US" dirty="0" smtClean="0"/>
              <a:t>Planning </a:t>
            </a:r>
            <a:r>
              <a:rPr lang="en-US" dirty="0"/>
              <a:t>includes a set of services intended to aid individuals and couples in determining their desired number and spacing of children, and increasing the likelihood that those children are born healthy.  </a:t>
            </a:r>
            <a:endParaRPr lang="en-US" dirty="0" smtClean="0"/>
          </a:p>
          <a:p>
            <a:pPr>
              <a:spcBef>
                <a:spcPts val="0"/>
              </a:spcBef>
              <a:defRPr/>
            </a:pPr>
            <a:endParaRPr lang="en-US" dirty="0"/>
          </a:p>
          <a:p>
            <a:pPr>
              <a:spcBef>
                <a:spcPts val="0"/>
              </a:spcBef>
              <a:defRPr/>
            </a:pPr>
            <a:r>
              <a:rPr lang="en-US" dirty="0" smtClean="0"/>
              <a:t>Family Planning services include: </a:t>
            </a:r>
          </a:p>
          <a:p>
            <a:pPr lvl="1">
              <a:spcBef>
                <a:spcPts val="0"/>
              </a:spcBef>
              <a:defRPr/>
            </a:pPr>
            <a:r>
              <a:rPr lang="en-US" dirty="0" smtClean="0"/>
              <a:t>Education</a:t>
            </a:r>
          </a:p>
          <a:p>
            <a:pPr lvl="1">
              <a:spcBef>
                <a:spcPts val="0"/>
              </a:spcBef>
              <a:defRPr/>
            </a:pPr>
            <a:r>
              <a:rPr lang="en-US" dirty="0" smtClean="0"/>
              <a:t>Counseling</a:t>
            </a:r>
          </a:p>
          <a:p>
            <a:pPr lvl="1">
              <a:spcBef>
                <a:spcPts val="0"/>
              </a:spcBef>
              <a:defRPr/>
            </a:pPr>
            <a:r>
              <a:rPr lang="en-US" dirty="0" smtClean="0"/>
              <a:t>Clinical services </a:t>
            </a:r>
          </a:p>
          <a:p>
            <a:pPr lvl="1">
              <a:spcBef>
                <a:spcPts val="0"/>
              </a:spcBef>
              <a:defRPr/>
            </a:pPr>
            <a:r>
              <a:rPr lang="en-US" dirty="0" smtClean="0"/>
              <a:t>Prevention of unplanned pregnancies </a:t>
            </a:r>
            <a:endParaRPr lang="en-US" dirty="0"/>
          </a:p>
          <a:p>
            <a:pPr>
              <a:spcBef>
                <a:spcPts val="0"/>
              </a:spcBef>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defRPr/>
            </a:pPr>
            <a:r>
              <a:rPr lang="en-US" dirty="0" smtClean="0">
                <a:latin typeface="Tahoma" panose="020B0604030504040204" pitchFamily="34" charset="0"/>
                <a:ea typeface="Tahoma" panose="020B0604030504040204" pitchFamily="34" charset="0"/>
                <a:cs typeface="Tahoma" panose="020B0604030504040204" pitchFamily="34" charset="0"/>
              </a:rPr>
              <a:t>Unintended pregnancies occur among                                                                     women of all incomes, educational                                                                levels, and ages.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Title 7"/>
          <p:cNvSpPr>
            <a:spLocks noGrp="1"/>
          </p:cNvSpPr>
          <p:nvPr>
            <p:ph type="title"/>
          </p:nvPr>
        </p:nvSpPr>
        <p:spPr/>
        <p:txBody>
          <a:bodyPr/>
          <a:lstStyle/>
          <a:p>
            <a:r>
              <a:rPr lang="en-US" b="1" dirty="0" smtClean="0"/>
              <a:t>Understanding Family Planning 	</a:t>
            </a:r>
            <a:endParaRPr lang="en-US" b="1" dirty="0"/>
          </a:p>
        </p:txBody>
      </p:sp>
      <p:pic>
        <p:nvPicPr>
          <p:cNvPr id="1027" name="Picture 3" descr="Babies playing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12" y="3318885"/>
            <a:ext cx="2944666" cy="166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source link to url: https://www.healthypeople.gov/2020/topics-objectives/topic/family-plan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9" y="5607713"/>
            <a:ext cx="5961061" cy="3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0887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4" name="Text Placeholder 3"/>
          <p:cNvSpPr>
            <a:spLocks noGrp="1"/>
          </p:cNvSpPr>
          <p:nvPr>
            <p:ph type="body" sz="quarter" idx="20"/>
          </p:nvPr>
        </p:nvSpPr>
        <p:spPr/>
        <p:txBody>
          <a:bodyPr>
            <a:normAutofit/>
          </a:bodyPr>
          <a:lstStyle/>
          <a:p>
            <a:r>
              <a:rPr lang="en-US" dirty="0" smtClean="0"/>
              <a:t>We focus our efforts on three key strategic priorities:</a:t>
            </a:r>
          </a:p>
          <a:p>
            <a:pPr lvl="1"/>
            <a:endParaRPr lang="en-US" sz="2000" dirty="0" smtClean="0"/>
          </a:p>
          <a:p>
            <a:pPr lvl="1"/>
            <a:r>
              <a:rPr lang="en-US" sz="2000" dirty="0" smtClean="0"/>
              <a:t>Improving women’s health before, during, and beyond pregnancy and across their life course;</a:t>
            </a:r>
          </a:p>
          <a:p>
            <a:pPr lvl="1"/>
            <a:endParaRPr lang="en-US" sz="2000" dirty="0" smtClean="0"/>
          </a:p>
          <a:p>
            <a:pPr lvl="1"/>
            <a:r>
              <a:rPr lang="en-US" sz="2000" dirty="0" smtClean="0"/>
              <a:t>Improving the quality and safety of maternity care;</a:t>
            </a:r>
          </a:p>
          <a:p>
            <a:pPr lvl="1"/>
            <a:endParaRPr lang="en-US" sz="2000" dirty="0" smtClean="0"/>
          </a:p>
          <a:p>
            <a:pPr lvl="1"/>
            <a:r>
              <a:rPr lang="en-US" sz="2000" dirty="0" smtClean="0"/>
              <a:t>Improving systems of maternity care including both clinical and public health systems</a:t>
            </a:r>
            <a:endParaRPr lang="en-US" sz="2000" dirty="0"/>
          </a:p>
        </p:txBody>
      </p:sp>
      <p:sp>
        <p:nvSpPr>
          <p:cNvPr id="5" name="Title 4"/>
          <p:cNvSpPr>
            <a:spLocks noGrp="1"/>
          </p:cNvSpPr>
          <p:nvPr>
            <p:ph type="title"/>
          </p:nvPr>
        </p:nvSpPr>
        <p:spPr/>
        <p:txBody>
          <a:bodyPr/>
          <a:lstStyle/>
          <a:p>
            <a:r>
              <a:rPr lang="en-US" dirty="0" smtClean="0"/>
              <a:t>MCHB Women’s Health Goals</a:t>
            </a:r>
            <a:endParaRPr lang="en-US" dirty="0"/>
          </a:p>
        </p:txBody>
      </p:sp>
      <p:pic>
        <p:nvPicPr>
          <p:cNvPr id="7" name="Picture Placeholder 5" descr="HRSA Maternal and Child Health Logo "/>
          <p:cNvPicPr>
            <a:picLocks/>
          </p:cNvPicPr>
          <p:nvPr/>
        </p:nvPicPr>
        <p:blipFill rotWithShape="1">
          <a:blip r:embed="rId3">
            <a:extLst>
              <a:ext uri="{28A0092B-C50C-407E-A947-70E740481C1C}">
                <a14:useLocalDpi xmlns:a14="http://schemas.microsoft.com/office/drawing/2010/main" val="0"/>
              </a:ext>
            </a:extLst>
          </a:blip>
          <a:srcRect t="-17541" b="-17541"/>
          <a:stretch/>
        </p:blipFill>
        <p:spPr>
          <a:xfrm>
            <a:off x="7266950" y="6382186"/>
            <a:ext cx="841248" cy="320040"/>
          </a:xfrm>
          <a:prstGeom prst="rect">
            <a:avLst/>
          </a:prstGeom>
        </p:spPr>
      </p:pic>
    </p:spTree>
    <p:extLst>
      <p:ext uri="{BB962C8B-B14F-4D97-AF65-F5344CB8AC3E}">
        <p14:creationId xmlns:p14="http://schemas.microsoft.com/office/powerpoint/2010/main" val="2638953469"/>
      </p:ext>
    </p:extLst>
  </p:cSld>
  <p:clrMapOvr>
    <a:masterClrMapping/>
  </p:clrMapOvr>
  <mc:AlternateContent xmlns:mc="http://schemas.openxmlformats.org/markup-compatibility/2006" xmlns:p14="http://schemas.microsoft.com/office/powerpoint/2010/main">
    <mc:Choice Requires="p14">
      <p:transition spd="slow" p14:dur="2000" advTm="23421"/>
    </mc:Choice>
    <mc:Fallback xmlns="">
      <p:transition spd="slow" advTm="23421"/>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pic>
        <p:nvPicPr>
          <p:cNvPr id="8" name="Picture Placeholder 7" descr="Infographic: more than 65% of all pregnant woman in the US benefit from MCHB programs "/>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7228" r="-17228"/>
          <a:stretch/>
        </p:blipFill>
        <p:spPr>
          <a:xfrm>
            <a:off x="4391525" y="1363287"/>
            <a:ext cx="4652077" cy="4218363"/>
          </a:xfrm>
          <a:ln>
            <a:noFill/>
          </a:ln>
        </p:spPr>
      </p:pic>
      <p:sp>
        <p:nvSpPr>
          <p:cNvPr id="4" name="Text Placeholder 3"/>
          <p:cNvSpPr>
            <a:spLocks noGrp="1"/>
          </p:cNvSpPr>
          <p:nvPr>
            <p:ph type="body" sz="quarter" idx="20"/>
          </p:nvPr>
        </p:nvSpPr>
        <p:spPr>
          <a:xfrm>
            <a:off x="371268" y="1363287"/>
            <a:ext cx="4020258" cy="4563687"/>
          </a:xfrm>
        </p:spPr>
        <p:txBody>
          <a:bodyPr>
            <a:normAutofit fontScale="85000" lnSpcReduction="10000"/>
          </a:bodyPr>
          <a:lstStyle/>
          <a:p>
            <a:pPr>
              <a:buFont typeface="Arial" panose="020B0604020202020204" pitchFamily="34" charset="0"/>
              <a:buChar char="•"/>
            </a:pPr>
            <a:r>
              <a:rPr lang="en-US" sz="2100" dirty="0" smtClean="0"/>
              <a:t>Women’s </a:t>
            </a:r>
            <a:r>
              <a:rPr lang="en-US" sz="2100" dirty="0"/>
              <a:t>Preventive Services </a:t>
            </a:r>
            <a:r>
              <a:rPr lang="en-US" sz="2100" dirty="0" smtClean="0"/>
              <a:t>Initiative</a:t>
            </a:r>
          </a:p>
          <a:p>
            <a:pPr lvl="1">
              <a:buFont typeface="Courier New" panose="02070309020205020404" pitchFamily="49" charset="0"/>
              <a:buChar char="o"/>
            </a:pPr>
            <a:r>
              <a:rPr lang="en-US" dirty="0" smtClean="0"/>
              <a:t>Identify preventive services/screenings</a:t>
            </a:r>
            <a:endParaRPr lang="en-US" dirty="0"/>
          </a:p>
          <a:p>
            <a:pPr>
              <a:buFont typeface="Arial" panose="020B0604020202020204" pitchFamily="34" charset="0"/>
              <a:buChar char="•"/>
            </a:pPr>
            <a:endParaRPr lang="en-US" b="1" dirty="0" smtClean="0"/>
          </a:p>
          <a:p>
            <a:pPr>
              <a:buFont typeface="Arial" panose="020B0604020202020204" pitchFamily="34" charset="0"/>
              <a:buChar char="•"/>
            </a:pPr>
            <a:r>
              <a:rPr lang="en-US" sz="2100" b="1" dirty="0" smtClean="0"/>
              <a:t>Title V Maternal and Child Health Block Grant Program</a:t>
            </a:r>
          </a:p>
          <a:p>
            <a:pPr lvl="1">
              <a:buFont typeface="Courier New" panose="02070309020205020404" pitchFamily="49" charset="0"/>
              <a:buChar char="o"/>
            </a:pPr>
            <a:r>
              <a:rPr lang="en-US" dirty="0" smtClean="0"/>
              <a:t>Largest funding method; nation’s public health system</a:t>
            </a:r>
          </a:p>
          <a:p>
            <a:endParaRPr lang="en-US" dirty="0" smtClean="0"/>
          </a:p>
          <a:p>
            <a:r>
              <a:rPr lang="en-US" sz="2100" dirty="0" smtClean="0"/>
              <a:t>Alliance for Innovation in Maternal Health (AIM)</a:t>
            </a:r>
          </a:p>
          <a:p>
            <a:pPr lvl="1"/>
            <a:r>
              <a:rPr lang="en-US" dirty="0" smtClean="0"/>
              <a:t>Maternal death and morbidity prevention</a:t>
            </a:r>
          </a:p>
          <a:p>
            <a:pPr marL="0" indent="0">
              <a:buNone/>
            </a:pPr>
            <a:endParaRPr lang="en-US" b="1" dirty="0" smtClean="0"/>
          </a:p>
          <a:p>
            <a:r>
              <a:rPr lang="en-US" sz="2100" b="1" dirty="0" smtClean="0"/>
              <a:t>Healthy Start</a:t>
            </a:r>
          </a:p>
          <a:p>
            <a:pPr lvl="1"/>
            <a:r>
              <a:rPr lang="en-US" dirty="0" smtClean="0"/>
              <a:t>Improve pregnancy outcomes</a:t>
            </a:r>
          </a:p>
          <a:p>
            <a:pPr marL="457200" lvl="1" indent="0">
              <a:buNone/>
            </a:pPr>
            <a:endParaRPr lang="en-US" sz="2000" b="1" dirty="0" smtClean="0"/>
          </a:p>
          <a:p>
            <a:pPr lvl="1"/>
            <a:endParaRPr lang="en-US" sz="2000" b="1" dirty="0"/>
          </a:p>
        </p:txBody>
      </p:sp>
      <p:sp>
        <p:nvSpPr>
          <p:cNvPr id="5" name="Title 4"/>
          <p:cNvSpPr>
            <a:spLocks noGrp="1"/>
          </p:cNvSpPr>
          <p:nvPr>
            <p:ph type="title"/>
          </p:nvPr>
        </p:nvSpPr>
        <p:spPr/>
        <p:txBody>
          <a:bodyPr/>
          <a:lstStyle/>
          <a:p>
            <a:r>
              <a:rPr lang="en-US" dirty="0" smtClean="0"/>
              <a:t>Our role in addressing Preconception and Interconception Health Behaviors</a:t>
            </a:r>
            <a:endParaRPr lang="en-US" dirty="0"/>
          </a:p>
        </p:txBody>
      </p:sp>
      <p:pic>
        <p:nvPicPr>
          <p:cNvPr id="10" name="Picture Placeholder 5" descr="HRSA Maternal and Child Health Logo "/>
          <p:cNvPicPr>
            <a:picLocks/>
          </p:cNvPicPr>
          <p:nvPr/>
        </p:nvPicPr>
        <p:blipFill rotWithShape="1">
          <a:blip r:embed="rId4">
            <a:extLst>
              <a:ext uri="{28A0092B-C50C-407E-A947-70E740481C1C}">
                <a14:useLocalDpi xmlns:a14="http://schemas.microsoft.com/office/drawing/2010/main" val="0"/>
              </a:ext>
            </a:extLst>
          </a:blip>
          <a:srcRect t="-17541" b="-17541"/>
          <a:stretch/>
        </p:blipFill>
        <p:spPr>
          <a:xfrm>
            <a:off x="7266950" y="6382186"/>
            <a:ext cx="841248" cy="320040"/>
          </a:xfrm>
          <a:prstGeom prst="rect">
            <a:avLst/>
          </a:prstGeom>
        </p:spPr>
      </p:pic>
    </p:spTree>
    <p:extLst>
      <p:ext uri="{BB962C8B-B14F-4D97-AF65-F5344CB8AC3E}">
        <p14:creationId xmlns:p14="http://schemas.microsoft.com/office/powerpoint/2010/main" val="4216943757"/>
      </p:ext>
    </p:extLst>
  </p:cSld>
  <p:clrMapOvr>
    <a:masterClrMapping/>
  </p:clrMapOvr>
  <mc:AlternateContent xmlns:mc="http://schemas.openxmlformats.org/markup-compatibility/2006" xmlns:p14="http://schemas.microsoft.com/office/powerpoint/2010/main">
    <mc:Choice Requires="p14">
      <p:transition spd="slow" p14:dur="2000" advTm="105519"/>
    </mc:Choice>
    <mc:Fallback xmlns="">
      <p:transition spd="slow" advTm="105519"/>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4" name="Text Placeholder 3"/>
          <p:cNvSpPr>
            <a:spLocks noGrp="1"/>
          </p:cNvSpPr>
          <p:nvPr>
            <p:ph type="body" sz="quarter" idx="20"/>
          </p:nvPr>
        </p:nvSpPr>
        <p:spPr>
          <a:xfrm>
            <a:off x="371268" y="1572767"/>
            <a:ext cx="8401464" cy="4334737"/>
          </a:xfrm>
        </p:spPr>
        <p:txBody>
          <a:bodyPr>
            <a:normAutofit/>
          </a:bodyPr>
          <a:lstStyle/>
          <a:p>
            <a:r>
              <a:rPr lang="en-US" altLang="en-US" dirty="0" smtClean="0"/>
              <a:t>The Maternal and Child Health Block Grant works to improve the health of America’s children and families in all 50 states, District of Columbia (D.C.), and the territories</a:t>
            </a:r>
          </a:p>
          <a:p>
            <a:pPr>
              <a:buFont typeface="Wingdings" panose="05000000000000000000" pitchFamily="2" charset="2"/>
              <a:buChar char="Ø"/>
            </a:pPr>
            <a:endParaRPr lang="en-US" altLang="en-US" dirty="0" smtClean="0"/>
          </a:p>
          <a:p>
            <a:r>
              <a:rPr lang="en-US" altLang="en-US" dirty="0" smtClean="0"/>
              <a:t>The Block Grant serves more than 57 million women and children annually, including:</a:t>
            </a:r>
          </a:p>
          <a:p>
            <a:pPr lvl="1"/>
            <a:r>
              <a:rPr lang="en-US" altLang="en-US" sz="2000" dirty="0" smtClean="0"/>
              <a:t>More than </a:t>
            </a:r>
            <a:r>
              <a:rPr lang="en-US" altLang="en-US" sz="2000" b="1" dirty="0" smtClean="0"/>
              <a:t>½ </a:t>
            </a:r>
            <a:r>
              <a:rPr lang="en-US" altLang="en-US" sz="2000" dirty="0" smtClean="0"/>
              <a:t>of all pregnant women</a:t>
            </a:r>
          </a:p>
          <a:p>
            <a:pPr lvl="1"/>
            <a:r>
              <a:rPr lang="en-US" altLang="en-US" sz="2000" b="1" dirty="0" smtClean="0"/>
              <a:t>1/2</a:t>
            </a:r>
            <a:r>
              <a:rPr lang="en-US" altLang="en-US" sz="2000" dirty="0" smtClean="0"/>
              <a:t> of all children, (including 97% infants)</a:t>
            </a:r>
          </a:p>
          <a:p>
            <a:pPr lvl="1"/>
            <a:r>
              <a:rPr lang="en-US" altLang="en-US" sz="2000" b="1" dirty="0" smtClean="0"/>
              <a:t>4</a:t>
            </a:r>
            <a:r>
              <a:rPr lang="en-US" altLang="en-US" sz="2000" dirty="0" smtClean="0"/>
              <a:t> million children with special healthcare needs</a:t>
            </a:r>
            <a:endParaRPr lang="en-US" altLang="en-US" sz="2000" dirty="0"/>
          </a:p>
          <a:p>
            <a:pPr marL="0" indent="0">
              <a:buNone/>
            </a:pPr>
            <a:endParaRPr lang="en-US" dirty="0"/>
          </a:p>
          <a:p>
            <a:pPr marL="0" indent="0">
              <a:buNone/>
            </a:pPr>
            <a:endParaRPr lang="en-US" sz="2400" dirty="0"/>
          </a:p>
          <a:p>
            <a:pPr marL="0" indent="0">
              <a:buNone/>
            </a:pPr>
            <a:endParaRPr lang="en-US" dirty="0"/>
          </a:p>
        </p:txBody>
      </p:sp>
      <p:sp>
        <p:nvSpPr>
          <p:cNvPr id="5" name="Title 4"/>
          <p:cNvSpPr>
            <a:spLocks noGrp="1"/>
          </p:cNvSpPr>
          <p:nvPr>
            <p:ph type="title"/>
          </p:nvPr>
        </p:nvSpPr>
        <p:spPr/>
        <p:txBody>
          <a:bodyPr/>
          <a:lstStyle/>
          <a:p>
            <a:r>
              <a:rPr lang="en-US" dirty="0" smtClean="0"/>
              <a:t>Title V Program Highlights</a:t>
            </a:r>
            <a:endParaRPr lang="en-US" dirty="0"/>
          </a:p>
        </p:txBody>
      </p:sp>
      <p:pic>
        <p:nvPicPr>
          <p:cNvPr id="8" name="Picture Placeholder 5" descr="HRSA Maternal and Child Health Logo "/>
          <p:cNvPicPr>
            <a:picLocks/>
          </p:cNvPicPr>
          <p:nvPr/>
        </p:nvPicPr>
        <p:blipFill rotWithShape="1">
          <a:blip r:embed="rId3">
            <a:extLst>
              <a:ext uri="{28A0092B-C50C-407E-A947-70E740481C1C}">
                <a14:useLocalDpi xmlns:a14="http://schemas.microsoft.com/office/drawing/2010/main" val="0"/>
              </a:ext>
            </a:extLst>
          </a:blip>
          <a:srcRect t="-17541" b="-17541"/>
          <a:stretch/>
        </p:blipFill>
        <p:spPr>
          <a:xfrm>
            <a:off x="7266950" y="6382186"/>
            <a:ext cx="841248" cy="320040"/>
          </a:xfrm>
          <a:prstGeom prst="rect">
            <a:avLst/>
          </a:prstGeom>
        </p:spPr>
      </p:pic>
    </p:spTree>
    <p:extLst>
      <p:ext uri="{BB962C8B-B14F-4D97-AF65-F5344CB8AC3E}">
        <p14:creationId xmlns:p14="http://schemas.microsoft.com/office/powerpoint/2010/main" val="2438227837"/>
      </p:ext>
    </p:extLst>
  </p:cSld>
  <p:clrMapOvr>
    <a:masterClrMapping/>
  </p:clrMapOvr>
  <mc:AlternateContent xmlns:mc="http://schemas.openxmlformats.org/markup-compatibility/2006" xmlns:p14="http://schemas.microsoft.com/office/powerpoint/2010/main">
    <mc:Choice Requires="p14">
      <p:transition spd="slow" p14:dur="2000" advTm="20890"/>
    </mc:Choice>
    <mc:Fallback xmlns="">
      <p:transition spd="slow" advTm="2089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 name="Text Placeholder 7"/>
          <p:cNvSpPr>
            <a:spLocks noGrp="1"/>
          </p:cNvSpPr>
          <p:nvPr>
            <p:ph type="body" sz="quarter" idx="20"/>
          </p:nvPr>
        </p:nvSpPr>
        <p:spPr>
          <a:xfrm>
            <a:off x="371268" y="1330035"/>
            <a:ext cx="3097205" cy="4577469"/>
          </a:xfrm>
        </p:spPr>
        <p:txBody>
          <a:bodyPr>
            <a:normAutofit/>
          </a:bodyPr>
          <a:lstStyle/>
          <a:p>
            <a:r>
              <a:rPr lang="en-US" sz="1900" u="sng" dirty="0"/>
              <a:t>NPM </a:t>
            </a:r>
            <a:r>
              <a:rPr lang="en-US" sz="1900" u="sng" dirty="0" smtClean="0"/>
              <a:t>1 </a:t>
            </a:r>
            <a:r>
              <a:rPr lang="en-US" sz="1900" u="sng" dirty="0"/>
              <a:t>definition</a:t>
            </a:r>
            <a:r>
              <a:rPr lang="en-US" sz="1900" dirty="0"/>
              <a:t>: The percent of women with a past year preventive medical visit</a:t>
            </a:r>
          </a:p>
          <a:p>
            <a:pPr marL="0" indent="0">
              <a:buNone/>
            </a:pPr>
            <a:endParaRPr lang="en-US" sz="1900" dirty="0" smtClean="0"/>
          </a:p>
          <a:p>
            <a:r>
              <a:rPr lang="en-US" sz="1900" b="1" u="sng" dirty="0" smtClean="0"/>
              <a:t>MICH-16.1</a:t>
            </a:r>
            <a:r>
              <a:rPr lang="en-US" sz="1900" dirty="0" smtClean="0"/>
              <a:t>: percent women delivering live birth, who discussed preconception health with HCP</a:t>
            </a:r>
          </a:p>
          <a:p>
            <a:pPr marL="0" indent="0">
              <a:buNone/>
            </a:pPr>
            <a:endParaRPr lang="en-US" sz="1900" dirty="0" smtClean="0"/>
          </a:p>
          <a:p>
            <a:r>
              <a:rPr lang="en-US" sz="1900" u="sng" dirty="0" smtClean="0"/>
              <a:t>Data</a:t>
            </a:r>
            <a:r>
              <a:rPr lang="en-US" sz="1900" dirty="0" smtClean="0"/>
              <a:t>: Behavioral Risk Factor Surveillance System (BRFSS)</a:t>
            </a:r>
          </a:p>
          <a:p>
            <a:endParaRPr lang="en-US" dirty="0"/>
          </a:p>
          <a:p>
            <a:endParaRPr lang="en-US" dirty="0" smtClean="0"/>
          </a:p>
          <a:p>
            <a:pPr marL="0" indent="0">
              <a:buNone/>
            </a:pPr>
            <a:endParaRPr lang="en-US" dirty="0"/>
          </a:p>
        </p:txBody>
      </p:sp>
      <p:sp>
        <p:nvSpPr>
          <p:cNvPr id="6" name="Title 5"/>
          <p:cNvSpPr>
            <a:spLocks noGrp="1"/>
          </p:cNvSpPr>
          <p:nvPr>
            <p:ph type="title"/>
          </p:nvPr>
        </p:nvSpPr>
        <p:spPr>
          <a:xfrm>
            <a:off x="749510" y="131762"/>
            <a:ext cx="6413290" cy="797628"/>
          </a:xfrm>
        </p:spPr>
        <p:txBody>
          <a:bodyPr/>
          <a:lstStyle/>
          <a:p>
            <a:r>
              <a:rPr lang="en-US" dirty="0" smtClean="0"/>
              <a:t>Title V National Performance Measure 1 (NPM 1) Well Woman Visit</a:t>
            </a:r>
            <a:endParaRPr lang="en-US" dirty="0"/>
          </a:p>
        </p:txBody>
      </p:sp>
      <p:pic>
        <p:nvPicPr>
          <p:cNvPr id="9" name="Picture Placeholder 5" descr="HRSA Maternal and Child Health Logo "/>
          <p:cNvPicPr>
            <a:picLocks noGrp="1"/>
          </p:cNvPicPr>
          <p:nvPr>
            <p:ph type="pic" sz="quarter" idx="21"/>
          </p:nvPr>
        </p:nvPicPr>
        <p:blipFill rotWithShape="1">
          <a:blip r:embed="rId3">
            <a:extLst>
              <a:ext uri="{28A0092B-C50C-407E-A947-70E740481C1C}">
                <a14:useLocalDpi xmlns:a14="http://schemas.microsoft.com/office/drawing/2010/main" val="0"/>
              </a:ext>
            </a:extLst>
          </a:blip>
          <a:srcRect t="-17541" b="-17541"/>
          <a:stretch/>
        </p:blipFill>
        <p:spPr>
          <a:xfrm>
            <a:off x="7266950" y="6382186"/>
            <a:ext cx="841248" cy="320040"/>
          </a:xfrm>
        </p:spPr>
      </p:pic>
      <p:pic>
        <p:nvPicPr>
          <p:cNvPr id="3074" name="Picture 2" descr="Women who recieve their Well Woman Visit 2009-2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174" y="1466118"/>
            <a:ext cx="5201664" cy="4350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093009"/>
      </p:ext>
    </p:extLst>
  </p:cSld>
  <p:clrMapOvr>
    <a:masterClrMapping/>
  </p:clrMapOvr>
  <mc:AlternateContent xmlns:mc="http://schemas.openxmlformats.org/markup-compatibility/2006" xmlns:p14="http://schemas.microsoft.com/office/powerpoint/2010/main">
    <mc:Choice Requires="p14">
      <p:transition spd="slow" p14:dur="2000" advTm="69378"/>
    </mc:Choice>
    <mc:Fallback xmlns="">
      <p:transition spd="slow" advTm="69378"/>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pic>
        <p:nvPicPr>
          <p:cNvPr id="11" name="Picture Placeholder 10" descr="Title V nationa performance measure map of US "/>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5476" r="-15476"/>
          <a:stretch/>
        </p:blipFill>
        <p:spPr>
          <a:xfrm>
            <a:off x="370332" y="1572768"/>
            <a:ext cx="8403336" cy="4358800"/>
          </a:xfrm>
        </p:spPr>
      </p:pic>
      <p:sp>
        <p:nvSpPr>
          <p:cNvPr id="8" name="Title 7"/>
          <p:cNvSpPr>
            <a:spLocks noGrp="1"/>
          </p:cNvSpPr>
          <p:nvPr>
            <p:ph type="title"/>
          </p:nvPr>
        </p:nvSpPr>
        <p:spPr>
          <a:xfrm>
            <a:off x="749510" y="131762"/>
            <a:ext cx="6337090" cy="797628"/>
          </a:xfrm>
        </p:spPr>
        <p:txBody>
          <a:bodyPr/>
          <a:lstStyle/>
          <a:p>
            <a:r>
              <a:rPr lang="en-US" dirty="0" smtClean="0"/>
              <a:t>Title V National Performance Measure 1</a:t>
            </a:r>
            <a:endParaRPr lang="en-US" dirty="0"/>
          </a:p>
        </p:txBody>
      </p:sp>
      <p:pic>
        <p:nvPicPr>
          <p:cNvPr id="7" name="Picture Placeholder 5" descr="HRSA Maternal and Child Health Logo "/>
          <p:cNvPicPr>
            <a:picLocks/>
          </p:cNvPicPr>
          <p:nvPr/>
        </p:nvPicPr>
        <p:blipFill rotWithShape="1">
          <a:blip r:embed="rId4">
            <a:extLst>
              <a:ext uri="{28A0092B-C50C-407E-A947-70E740481C1C}">
                <a14:useLocalDpi xmlns:a14="http://schemas.microsoft.com/office/drawing/2010/main" val="0"/>
              </a:ext>
            </a:extLst>
          </a:blip>
          <a:srcRect t="-17541" b="-17541"/>
          <a:stretch/>
        </p:blipFill>
        <p:spPr>
          <a:xfrm>
            <a:off x="7266950" y="6382186"/>
            <a:ext cx="841248" cy="320040"/>
          </a:xfrm>
          <a:prstGeom prst="rect">
            <a:avLst/>
          </a:prstGeom>
        </p:spPr>
      </p:pic>
    </p:spTree>
    <p:extLst>
      <p:ext uri="{BB962C8B-B14F-4D97-AF65-F5344CB8AC3E}">
        <p14:creationId xmlns:p14="http://schemas.microsoft.com/office/powerpoint/2010/main" val="3662301479"/>
      </p:ext>
    </p:extLst>
  </p:cSld>
  <p:clrMapOvr>
    <a:masterClrMapping/>
  </p:clrMapOvr>
  <mc:AlternateContent xmlns:mc="http://schemas.openxmlformats.org/markup-compatibility/2006" xmlns:p14="http://schemas.microsoft.com/office/powerpoint/2010/main">
    <mc:Choice Requires="p14">
      <p:transition spd="slow" p14:dur="2000" advTm="28429"/>
    </mc:Choice>
    <mc:Fallback xmlns="">
      <p:transition spd="slow" advTm="28429"/>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4" name="Text Placeholder 3"/>
          <p:cNvSpPr>
            <a:spLocks noGrp="1"/>
          </p:cNvSpPr>
          <p:nvPr>
            <p:ph type="body" sz="quarter" idx="20"/>
          </p:nvPr>
        </p:nvSpPr>
        <p:spPr>
          <a:xfrm>
            <a:off x="371268" y="1245869"/>
            <a:ext cx="8401464" cy="4766623"/>
          </a:xfrm>
        </p:spPr>
        <p:txBody>
          <a:bodyPr>
            <a:normAutofit fontScale="92500" lnSpcReduction="20000"/>
          </a:bodyPr>
          <a:lstStyle/>
          <a:p>
            <a:r>
              <a:rPr lang="en-US" sz="2200" dirty="0" smtClean="0">
                <a:latin typeface="Verdana" panose="020B0604030504040204" pitchFamily="34" charset="0"/>
                <a:ea typeface="Verdana" panose="020B0604030504040204" pitchFamily="34" charset="0"/>
                <a:cs typeface="Verdana" panose="020B0604030504040204" pitchFamily="34" charset="0"/>
              </a:rPr>
              <a:t>Framework for analysis of State Evidence-based strategy measures (ESM’s):</a:t>
            </a:r>
          </a:p>
          <a:p>
            <a:pPr lvl="1"/>
            <a:endParaRPr lang="en-US" sz="1900" dirty="0" smtClean="0">
              <a:latin typeface="Verdana" panose="020B0604030504040204" pitchFamily="34" charset="0"/>
              <a:ea typeface="Verdana" panose="020B0604030504040204" pitchFamily="34" charset="0"/>
              <a:cs typeface="Verdana" panose="020B0604030504040204" pitchFamily="34" charset="0"/>
            </a:endParaRPr>
          </a:p>
          <a:p>
            <a:pPr lvl="1"/>
            <a:r>
              <a:rPr lang="en-US" sz="1900" dirty="0" smtClean="0">
                <a:latin typeface="Verdana" panose="020B0604030504040204" pitchFamily="34" charset="0"/>
                <a:ea typeface="Verdana" panose="020B0604030504040204" pitchFamily="34" charset="0"/>
                <a:cs typeface="Verdana" panose="020B0604030504040204" pitchFamily="34" charset="0"/>
              </a:rPr>
              <a:t>Interdisciplinary provider training</a:t>
            </a:r>
          </a:p>
          <a:p>
            <a:pPr marL="457200" lvl="1" indent="0">
              <a:buNone/>
            </a:pPr>
            <a:endParaRPr lang="en-US" sz="1900" dirty="0" smtClean="0">
              <a:latin typeface="Verdana" panose="020B0604030504040204" pitchFamily="34" charset="0"/>
              <a:ea typeface="Verdana" panose="020B0604030504040204" pitchFamily="34" charset="0"/>
              <a:cs typeface="Verdana" panose="020B0604030504040204" pitchFamily="34" charset="0"/>
            </a:endParaRPr>
          </a:p>
          <a:p>
            <a:pPr lvl="1"/>
            <a:r>
              <a:rPr lang="en-US" sz="1900" dirty="0" smtClean="0">
                <a:latin typeface="Verdana" panose="020B0604030504040204" pitchFamily="34" charset="0"/>
                <a:ea typeface="Verdana" panose="020B0604030504040204" pitchFamily="34" charset="0"/>
                <a:cs typeface="Verdana" panose="020B0604030504040204" pitchFamily="34" charset="0"/>
              </a:rPr>
              <a:t>Primary/preventive consumer education</a:t>
            </a:r>
          </a:p>
          <a:p>
            <a:pPr lvl="1"/>
            <a:endParaRPr lang="en-US" sz="1900" dirty="0" smtClean="0">
              <a:latin typeface="Verdana" panose="020B0604030504040204" pitchFamily="34" charset="0"/>
              <a:ea typeface="Verdana" panose="020B0604030504040204" pitchFamily="34" charset="0"/>
              <a:cs typeface="Verdana" panose="020B0604030504040204" pitchFamily="34" charset="0"/>
            </a:endParaRPr>
          </a:p>
          <a:p>
            <a:pPr lvl="1"/>
            <a:r>
              <a:rPr lang="en-US" sz="1900" dirty="0" smtClean="0">
                <a:latin typeface="Verdana" panose="020B0604030504040204" pitchFamily="34" charset="0"/>
                <a:ea typeface="Verdana" panose="020B0604030504040204" pitchFamily="34" charset="0"/>
                <a:cs typeface="Verdana" panose="020B0604030504040204" pitchFamily="34" charset="0"/>
              </a:rPr>
              <a:t>Promoting access to comprehensive primary care ensuring effective screening of all women, with appropriate referral to family planning and specialty care</a:t>
            </a:r>
          </a:p>
          <a:p>
            <a:pPr lvl="1"/>
            <a:endParaRPr lang="en-US" sz="1900" dirty="0" smtClean="0">
              <a:latin typeface="Verdana" panose="020B0604030504040204" pitchFamily="34" charset="0"/>
              <a:ea typeface="Verdana" panose="020B0604030504040204" pitchFamily="34" charset="0"/>
              <a:cs typeface="Verdana" panose="020B0604030504040204" pitchFamily="34" charset="0"/>
            </a:endParaRPr>
          </a:p>
          <a:p>
            <a:pPr lvl="1"/>
            <a:r>
              <a:rPr lang="en-US" sz="1900" dirty="0" smtClean="0">
                <a:latin typeface="Verdana" panose="020B0604030504040204" pitchFamily="34" charset="0"/>
                <a:ea typeface="Verdana" panose="020B0604030504040204" pitchFamily="34" charset="0"/>
                <a:cs typeface="Verdana" panose="020B0604030504040204" pitchFamily="34" charset="0"/>
              </a:rPr>
              <a:t>Interagency collaboration to assure adequate insurance/reimbursement</a:t>
            </a:r>
          </a:p>
          <a:p>
            <a:pPr lvl="1"/>
            <a:endParaRPr lang="en-US" sz="1900" dirty="0" smtClean="0">
              <a:latin typeface="Verdana" panose="020B0604030504040204" pitchFamily="34" charset="0"/>
              <a:ea typeface="Verdana" panose="020B0604030504040204" pitchFamily="34" charset="0"/>
              <a:cs typeface="Verdana" panose="020B0604030504040204" pitchFamily="34" charset="0"/>
            </a:endParaRPr>
          </a:p>
          <a:p>
            <a:pPr lvl="1"/>
            <a:r>
              <a:rPr lang="en-US" sz="1900" dirty="0" smtClean="0">
                <a:latin typeface="Verdana" panose="020B0604030504040204" pitchFamily="34" charset="0"/>
                <a:ea typeface="Verdana" panose="020B0604030504040204" pitchFamily="34" charset="0"/>
                <a:cs typeface="Verdana" panose="020B0604030504040204" pitchFamily="34" charset="0"/>
              </a:rPr>
              <a:t>Partnering with federal/state/local agencies and professional organizations promoting quality standards and policies (WIC, Title X, </a:t>
            </a:r>
            <a:r>
              <a:rPr lang="en-US" sz="1900" dirty="0" err="1" smtClean="0">
                <a:latin typeface="Verdana" panose="020B0604030504040204" pitchFamily="34" charset="0"/>
                <a:ea typeface="Verdana" panose="020B0604030504040204" pitchFamily="34" charset="0"/>
                <a:cs typeface="Verdana" panose="020B0604030504040204" pitchFamily="34" charset="0"/>
              </a:rPr>
              <a:t>FQHC’s</a:t>
            </a:r>
            <a:r>
              <a:rPr lang="en-US" sz="1900" dirty="0" smtClean="0">
                <a:latin typeface="Verdana" panose="020B0604030504040204" pitchFamily="34" charset="0"/>
                <a:ea typeface="Verdana" panose="020B0604030504040204" pitchFamily="34" charset="0"/>
                <a:cs typeface="Verdana" panose="020B0604030504040204" pitchFamily="34" charset="0"/>
              </a:rPr>
              <a:t>, CMS/Medicaid, AAP, </a:t>
            </a:r>
            <a:r>
              <a:rPr lang="en-US" sz="1900" dirty="0" err="1" smtClean="0">
                <a:latin typeface="Verdana" panose="020B0604030504040204" pitchFamily="34" charset="0"/>
                <a:ea typeface="Verdana" panose="020B0604030504040204" pitchFamily="34" charset="0"/>
                <a:cs typeface="Verdana" panose="020B0604030504040204" pitchFamily="34" charset="0"/>
              </a:rPr>
              <a:t>ACOG</a:t>
            </a:r>
            <a:r>
              <a:rPr lang="en-US" sz="1900" dirty="0" smtClean="0">
                <a:latin typeface="Verdana" panose="020B0604030504040204" pitchFamily="34" charset="0"/>
                <a:ea typeface="Verdana" panose="020B0604030504040204" pitchFamily="34" charset="0"/>
                <a:cs typeface="Verdana" panose="020B0604030504040204" pitchFamily="34" charset="0"/>
              </a:rPr>
              <a:t>, CDC)</a:t>
            </a:r>
          </a:p>
        </p:txBody>
      </p:sp>
      <p:sp>
        <p:nvSpPr>
          <p:cNvPr id="5" name="Title 4"/>
          <p:cNvSpPr>
            <a:spLocks noGrp="1"/>
          </p:cNvSpPr>
          <p:nvPr>
            <p:ph type="title"/>
          </p:nvPr>
        </p:nvSpPr>
        <p:spPr>
          <a:xfrm>
            <a:off x="749510" y="131762"/>
            <a:ext cx="6679990" cy="797628"/>
          </a:xfrm>
        </p:spPr>
        <p:txBody>
          <a:bodyPr/>
          <a:lstStyle/>
          <a:p>
            <a:r>
              <a:rPr lang="en-US" dirty="0"/>
              <a:t>State/Jurisdiction Strategies and National Performance Measure #</a:t>
            </a:r>
            <a:r>
              <a:rPr lang="en-US" dirty="0" smtClean="0"/>
              <a:t>1 (cont.)</a:t>
            </a:r>
            <a:endParaRPr lang="en-US" dirty="0"/>
          </a:p>
        </p:txBody>
      </p:sp>
      <p:pic>
        <p:nvPicPr>
          <p:cNvPr id="7" name="Picture Placeholder 5" descr="HRSA Maternal and Child Health Logo "/>
          <p:cNvPicPr>
            <a:picLocks/>
          </p:cNvPicPr>
          <p:nvPr/>
        </p:nvPicPr>
        <p:blipFill rotWithShape="1">
          <a:blip r:embed="rId3">
            <a:extLst>
              <a:ext uri="{28A0092B-C50C-407E-A947-70E740481C1C}">
                <a14:useLocalDpi xmlns:a14="http://schemas.microsoft.com/office/drawing/2010/main" val="0"/>
              </a:ext>
            </a:extLst>
          </a:blip>
          <a:srcRect t="-17541" b="-17541"/>
          <a:stretch/>
        </p:blipFill>
        <p:spPr>
          <a:xfrm>
            <a:off x="7266950" y="6382186"/>
            <a:ext cx="841248" cy="320040"/>
          </a:xfrm>
          <a:prstGeom prst="rect">
            <a:avLst/>
          </a:prstGeom>
        </p:spPr>
      </p:pic>
    </p:spTree>
    <p:extLst>
      <p:ext uri="{BB962C8B-B14F-4D97-AF65-F5344CB8AC3E}">
        <p14:creationId xmlns:p14="http://schemas.microsoft.com/office/powerpoint/2010/main" val="3214663079"/>
      </p:ext>
    </p:extLst>
  </p:cSld>
  <p:clrMapOvr>
    <a:masterClrMapping/>
  </p:clrMapOvr>
  <mc:AlternateContent xmlns:mc="http://schemas.openxmlformats.org/markup-compatibility/2006" xmlns:p14="http://schemas.microsoft.com/office/powerpoint/2010/main">
    <mc:Choice Requires="p14">
      <p:transition spd="slow" p14:dur="2000" advTm="31663"/>
    </mc:Choice>
    <mc:Fallback xmlns="">
      <p:transition spd="slow" advTm="31663"/>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4" name="Text Placeholder 3"/>
          <p:cNvSpPr>
            <a:spLocks noGrp="1"/>
          </p:cNvSpPr>
          <p:nvPr>
            <p:ph type="body" sz="quarter" idx="20"/>
          </p:nvPr>
        </p:nvSpPr>
        <p:spPr/>
        <p:txBody>
          <a:bodyPr/>
          <a:lstStyle/>
          <a:p>
            <a:endParaRPr lang="en-US" dirty="0"/>
          </a:p>
        </p:txBody>
      </p:sp>
      <p:sp>
        <p:nvSpPr>
          <p:cNvPr id="5" name="Title 4"/>
          <p:cNvSpPr>
            <a:spLocks noGrp="1"/>
          </p:cNvSpPr>
          <p:nvPr>
            <p:ph type="title"/>
          </p:nvPr>
        </p:nvSpPr>
        <p:spPr/>
        <p:txBody>
          <a:bodyPr/>
          <a:lstStyle/>
          <a:p>
            <a:r>
              <a:rPr lang="en-US" dirty="0" smtClean="0"/>
              <a:t>Evidence-Based Strategy Measures (ESM’s) Best Practice Examples </a:t>
            </a:r>
            <a:endParaRPr lang="en-US" dirty="0"/>
          </a:p>
        </p:txBody>
      </p:sp>
      <p:pic>
        <p:nvPicPr>
          <p:cNvPr id="1026" name="Picture 2" descr="evidence-based strategies best practices table - by stat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68" y="1236131"/>
            <a:ext cx="8163455" cy="465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Placeholder 5" descr="HRSA Maternal and Child Health Logo "/>
          <p:cNvPicPr>
            <a:picLocks/>
          </p:cNvPicPr>
          <p:nvPr/>
        </p:nvPicPr>
        <p:blipFill rotWithShape="1">
          <a:blip r:embed="rId4">
            <a:extLst>
              <a:ext uri="{28A0092B-C50C-407E-A947-70E740481C1C}">
                <a14:useLocalDpi xmlns:a14="http://schemas.microsoft.com/office/drawing/2010/main" val="0"/>
              </a:ext>
            </a:extLst>
          </a:blip>
          <a:srcRect t="-17541" b="-17541"/>
          <a:stretch/>
        </p:blipFill>
        <p:spPr>
          <a:xfrm>
            <a:off x="7266950" y="6382186"/>
            <a:ext cx="841248" cy="320040"/>
          </a:xfrm>
          <a:prstGeom prst="rect">
            <a:avLst/>
          </a:prstGeom>
        </p:spPr>
      </p:pic>
    </p:spTree>
    <p:extLst>
      <p:ext uri="{BB962C8B-B14F-4D97-AF65-F5344CB8AC3E}">
        <p14:creationId xmlns:p14="http://schemas.microsoft.com/office/powerpoint/2010/main" val="1923772985"/>
      </p:ext>
    </p:extLst>
  </p:cSld>
  <p:clrMapOvr>
    <a:masterClrMapping/>
  </p:clrMapOvr>
  <mc:AlternateContent xmlns:mc="http://schemas.openxmlformats.org/markup-compatibility/2006" xmlns:p14="http://schemas.microsoft.com/office/powerpoint/2010/main">
    <mc:Choice Requires="p14">
      <p:transition spd="slow" p14:dur="2000" advTm="25540"/>
    </mc:Choice>
    <mc:Fallback xmlns="">
      <p:transition spd="slow" advTm="2554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Verdana"/>
                <a:ea typeface="+mn-ea"/>
                <a:cs typeface="Verdana"/>
              </a:rPr>
              <a:t>1    </a:t>
            </a:r>
            <a:r>
              <a:rPr lang="en-US" dirty="0" smtClean="0">
                <a:solidFill>
                  <a:prstClr val="black"/>
                </a:solidFill>
              </a:rPr>
              <a:t>67</a:t>
            </a:r>
            <a:endParaRPr kumimoji="0" lang="en-US" sz="1400" b="0" i="0" u="none" strike="noStrike" kern="1200" cap="none" spc="0" normalizeH="0" baseline="0" noProof="0" dirty="0">
              <a:ln>
                <a:noFill/>
              </a:ln>
              <a:solidFill>
                <a:prstClr val="white"/>
              </a:solidFill>
              <a:effectLst/>
              <a:uLnTx/>
              <a:uFillTx/>
              <a:latin typeface="Verdana"/>
              <a:ea typeface="+mn-ea"/>
              <a:cs typeface="Verdana"/>
            </a:endParaRPr>
          </a:p>
        </p:txBody>
      </p:sp>
      <p:sp>
        <p:nvSpPr>
          <p:cNvPr id="6" name="Content Placeholder 5"/>
          <p:cNvSpPr>
            <a:spLocks noGrp="1"/>
          </p:cNvSpPr>
          <p:nvPr>
            <p:ph type="body" sz="quarter" idx="20"/>
          </p:nvPr>
        </p:nvSpPr>
        <p:spPr>
          <a:xfrm>
            <a:off x="186813" y="1179478"/>
            <a:ext cx="4347548" cy="4798536"/>
          </a:xfrm>
        </p:spPr>
        <p:txBody>
          <a:bodyPr>
            <a:noAutofit/>
          </a:bodyPr>
          <a:lstStyle/>
          <a:p>
            <a:pPr marL="0" indent="0">
              <a:spcBef>
                <a:spcPts val="900"/>
              </a:spcBef>
              <a:buNone/>
            </a:pPr>
            <a:r>
              <a:rPr lang="en-US" sz="1800" b="1" dirty="0">
                <a:latin typeface="Verdana" panose="020B0604030504040204" pitchFamily="34" charset="0"/>
                <a:ea typeface="Verdana" panose="020B0604030504040204" pitchFamily="34" charset="0"/>
                <a:cs typeface="Verdana" panose="020B0604030504040204" pitchFamily="34" charset="0"/>
              </a:rPr>
              <a:t>Purpose: </a:t>
            </a:r>
            <a:r>
              <a:rPr lang="en-US" sz="1800" dirty="0">
                <a:latin typeface="Verdana" panose="020B0604030504040204" pitchFamily="34" charset="0"/>
                <a:ea typeface="Verdana" panose="020B0604030504040204" pitchFamily="34" charset="0"/>
                <a:cs typeface="Verdana" panose="020B0604030504040204" pitchFamily="34" charset="0"/>
              </a:rPr>
              <a:t>to improve perinatal health outcomes &amp; reduce racial /ethnic disparities in perinatal outcomes </a:t>
            </a:r>
          </a:p>
          <a:p>
            <a:pPr marL="0" indent="0">
              <a:spcBef>
                <a:spcPts val="1350"/>
              </a:spcBef>
              <a:buNone/>
            </a:pPr>
            <a:r>
              <a:rPr lang="en-US" sz="1800" b="1" dirty="0">
                <a:latin typeface="Verdana" panose="020B0604030504040204" pitchFamily="34" charset="0"/>
                <a:ea typeface="Verdana" panose="020B0604030504040204" pitchFamily="34" charset="0"/>
                <a:cs typeface="Verdana" panose="020B0604030504040204" pitchFamily="34" charset="0"/>
              </a:rPr>
              <a:t>Program: </a:t>
            </a:r>
          </a:p>
          <a:p>
            <a:pPr>
              <a:spcBef>
                <a:spcPts val="450"/>
              </a:spcBef>
            </a:pPr>
            <a:r>
              <a:rPr lang="en-US" sz="1800" dirty="0">
                <a:latin typeface="Verdana" panose="020B0604030504040204" pitchFamily="34" charset="0"/>
                <a:ea typeface="Verdana" panose="020B0604030504040204" pitchFamily="34" charset="0"/>
                <a:cs typeface="Verdana" panose="020B0604030504040204" pitchFamily="34" charset="0"/>
              </a:rPr>
              <a:t>Supports communities with infant mortality (IM) rates &gt; 1½  times the U.S. Average.  </a:t>
            </a:r>
          </a:p>
          <a:p>
            <a:pPr>
              <a:spcBef>
                <a:spcPts val="450"/>
              </a:spcBef>
            </a:pPr>
            <a:r>
              <a:rPr lang="en-US" sz="1800" dirty="0">
                <a:latin typeface="Verdana" panose="020B0604030504040204" pitchFamily="34" charset="0"/>
                <a:ea typeface="Verdana" panose="020B0604030504040204" pitchFamily="34" charset="0"/>
                <a:cs typeface="Verdana" panose="020B0604030504040204" pitchFamily="34" charset="0"/>
              </a:rPr>
              <a:t>Provides services, facilitates access to comprehensive health and social services for women, infants, and their families.  </a:t>
            </a:r>
          </a:p>
          <a:p>
            <a:pPr>
              <a:spcBef>
                <a:spcPts val="450"/>
              </a:spcBef>
            </a:pPr>
            <a:r>
              <a:rPr lang="en-US" sz="1800" dirty="0">
                <a:latin typeface="Verdana" panose="020B0604030504040204" pitchFamily="34" charset="0"/>
                <a:ea typeface="Verdana" panose="020B0604030504040204" pitchFamily="34" charset="0"/>
                <a:cs typeface="Verdana" panose="020B0604030504040204" pitchFamily="34" charset="0"/>
              </a:rPr>
              <a:t>Served </a:t>
            </a:r>
            <a:r>
              <a:rPr lang="en-US" sz="1800" b="1" dirty="0">
                <a:latin typeface="Verdana" panose="020B0604030504040204" pitchFamily="34" charset="0"/>
                <a:ea typeface="Verdana" panose="020B0604030504040204" pitchFamily="34" charset="0"/>
                <a:cs typeface="Verdana" panose="020B0604030504040204" pitchFamily="34" charset="0"/>
              </a:rPr>
              <a:t>75,463</a:t>
            </a:r>
            <a:r>
              <a:rPr lang="en-US" sz="1800" dirty="0">
                <a:latin typeface="Verdana" panose="020B0604030504040204" pitchFamily="34" charset="0"/>
                <a:ea typeface="Verdana" panose="020B0604030504040204" pitchFamily="34" charset="0"/>
                <a:cs typeface="Verdana" panose="020B0604030504040204" pitchFamily="34" charset="0"/>
              </a:rPr>
              <a:t> clients in CY 2016</a:t>
            </a:r>
          </a:p>
        </p:txBody>
      </p:sp>
      <p:sp>
        <p:nvSpPr>
          <p:cNvPr id="3" name="Title 2"/>
          <p:cNvSpPr>
            <a:spLocks noGrp="1"/>
          </p:cNvSpPr>
          <p:nvPr>
            <p:ph type="title"/>
          </p:nvPr>
        </p:nvSpPr>
        <p:spPr/>
        <p:txBody>
          <a:bodyPr>
            <a:normAutofit/>
          </a:bodyPr>
          <a:lstStyle/>
          <a:p>
            <a:pPr algn="l"/>
            <a:r>
              <a:rPr lang="en-US" sz="27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Healthy Start Program Highlights</a:t>
            </a:r>
            <a:r>
              <a:rPr lang="en-US" sz="2250" b="1" dirty="0">
                <a:solidFill>
                  <a:srgbClr val="0F4D7B"/>
                </a:solidFill>
                <a:latin typeface="+mn-lt"/>
              </a:rPr>
              <a:t/>
            </a:r>
            <a:br>
              <a:rPr lang="en-US" sz="2250" b="1" dirty="0">
                <a:solidFill>
                  <a:srgbClr val="0F4D7B"/>
                </a:solidFill>
                <a:latin typeface="+mn-lt"/>
              </a:rPr>
            </a:br>
            <a:endParaRPr lang="en-US" sz="1500" b="1" dirty="0">
              <a:solidFill>
                <a:srgbClr val="800000"/>
              </a:solidFill>
              <a:latin typeface="+mn-lt"/>
            </a:endParaRPr>
          </a:p>
        </p:txBody>
      </p:sp>
      <p:grpSp>
        <p:nvGrpSpPr>
          <p:cNvPr id="16" name="Group 15" descr="This chart shows five healthy start approaches which are as follows: 1).  Improve Women's Health, 2).  Strengthen Family Resilience, 3).  Achieve Collective Impact, 4).  Promote Quality Services, 5).  Increase Accountability" title="5 Healthy Start Approaches"/>
          <p:cNvGrpSpPr/>
          <p:nvPr/>
        </p:nvGrpSpPr>
        <p:grpSpPr>
          <a:xfrm>
            <a:off x="4742522" y="2135432"/>
            <a:ext cx="3565743" cy="3571586"/>
            <a:chOff x="4742522" y="2135432"/>
            <a:chExt cx="3565743" cy="3571586"/>
          </a:xfrm>
        </p:grpSpPr>
        <p:sp>
          <p:nvSpPr>
            <p:cNvPr id="5" name="Block Arc 4"/>
            <p:cNvSpPr/>
            <p:nvPr/>
          </p:nvSpPr>
          <p:spPr>
            <a:xfrm>
              <a:off x="5145708" y="2670948"/>
              <a:ext cx="2565968" cy="2565968"/>
            </a:xfrm>
            <a:prstGeom prst="blockArc">
              <a:avLst>
                <a:gd name="adj1" fmla="val 10800000"/>
                <a:gd name="adj2" fmla="val 162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5">
                <a:hueOff val="-10408713"/>
                <a:satOff val="-37914"/>
                <a:lumOff val="9217"/>
                <a:alphaOff val="0"/>
              </a:schemeClr>
            </a:fillRef>
            <a:effectRef idx="0">
              <a:schemeClr val="accent5">
                <a:hueOff val="-10408713"/>
                <a:satOff val="-37914"/>
                <a:lumOff val="9217"/>
                <a:alphaOff val="0"/>
              </a:schemeClr>
            </a:effectRef>
            <a:fontRef idx="minor">
              <a:schemeClr val="lt1"/>
            </a:fontRef>
          </p:style>
        </p:sp>
        <p:sp>
          <p:nvSpPr>
            <p:cNvPr id="7" name="Block Arc 6"/>
            <p:cNvSpPr/>
            <p:nvPr/>
          </p:nvSpPr>
          <p:spPr>
            <a:xfrm>
              <a:off x="5145708" y="2670948"/>
              <a:ext cx="2565968" cy="2565968"/>
            </a:xfrm>
            <a:prstGeom prst="blockArc">
              <a:avLst>
                <a:gd name="adj1" fmla="val 5400000"/>
                <a:gd name="adj2" fmla="val 108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5">
                <a:hueOff val="-6939142"/>
                <a:satOff val="-25276"/>
                <a:lumOff val="6145"/>
                <a:alphaOff val="0"/>
              </a:schemeClr>
            </a:fillRef>
            <a:effectRef idx="0">
              <a:schemeClr val="accent5">
                <a:hueOff val="-6939142"/>
                <a:satOff val="-25276"/>
                <a:lumOff val="6145"/>
                <a:alphaOff val="0"/>
              </a:schemeClr>
            </a:effectRef>
            <a:fontRef idx="minor">
              <a:schemeClr val="lt1"/>
            </a:fontRef>
          </p:style>
        </p:sp>
        <p:sp>
          <p:nvSpPr>
            <p:cNvPr id="8" name="Block Arc 7"/>
            <p:cNvSpPr/>
            <p:nvPr/>
          </p:nvSpPr>
          <p:spPr>
            <a:xfrm>
              <a:off x="5145708" y="2670948"/>
              <a:ext cx="2565968" cy="2565968"/>
            </a:xfrm>
            <a:prstGeom prst="blockArc">
              <a:avLst>
                <a:gd name="adj1" fmla="val 0"/>
                <a:gd name="adj2" fmla="val 54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5">
                <a:hueOff val="-3469571"/>
                <a:satOff val="-12638"/>
                <a:lumOff val="3072"/>
                <a:alphaOff val="0"/>
              </a:schemeClr>
            </a:fillRef>
            <a:effectRef idx="0">
              <a:schemeClr val="accent5">
                <a:hueOff val="-3469571"/>
                <a:satOff val="-12638"/>
                <a:lumOff val="3072"/>
                <a:alphaOff val="0"/>
              </a:schemeClr>
            </a:effectRef>
            <a:fontRef idx="minor">
              <a:schemeClr val="lt1"/>
            </a:fontRef>
          </p:style>
        </p:sp>
        <p:sp>
          <p:nvSpPr>
            <p:cNvPr id="10" name="Block Arc 9"/>
            <p:cNvSpPr/>
            <p:nvPr/>
          </p:nvSpPr>
          <p:spPr>
            <a:xfrm>
              <a:off x="5145708" y="2670948"/>
              <a:ext cx="2565968" cy="2565968"/>
            </a:xfrm>
            <a:prstGeom prst="blockArc">
              <a:avLst>
                <a:gd name="adj1" fmla="val 16200000"/>
                <a:gd name="adj2" fmla="val 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Freeform 10"/>
            <p:cNvSpPr/>
            <p:nvPr/>
          </p:nvSpPr>
          <p:spPr>
            <a:xfrm>
              <a:off x="5917943" y="3403268"/>
              <a:ext cx="1179649" cy="1039099"/>
            </a:xfrm>
            <a:custGeom>
              <a:avLst/>
              <a:gdLst>
                <a:gd name="connsiteX0" fmla="*/ 0 w 1179649"/>
                <a:gd name="connsiteY0" fmla="*/ 519550 h 1039099"/>
                <a:gd name="connsiteX1" fmla="*/ 589825 w 1179649"/>
                <a:gd name="connsiteY1" fmla="*/ 0 h 1039099"/>
                <a:gd name="connsiteX2" fmla="*/ 1179650 w 1179649"/>
                <a:gd name="connsiteY2" fmla="*/ 519550 h 1039099"/>
                <a:gd name="connsiteX3" fmla="*/ 589825 w 1179649"/>
                <a:gd name="connsiteY3" fmla="*/ 1039100 h 1039099"/>
                <a:gd name="connsiteX4" fmla="*/ 0 w 1179649"/>
                <a:gd name="connsiteY4" fmla="*/ 519550 h 1039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649" h="1039099">
                  <a:moveTo>
                    <a:pt x="0" y="519550"/>
                  </a:moveTo>
                  <a:cubicBezTo>
                    <a:pt x="0" y="232610"/>
                    <a:pt x="264074" y="0"/>
                    <a:pt x="589825" y="0"/>
                  </a:cubicBezTo>
                  <a:cubicBezTo>
                    <a:pt x="915576" y="0"/>
                    <a:pt x="1179650" y="232610"/>
                    <a:pt x="1179650" y="519550"/>
                  </a:cubicBezTo>
                  <a:cubicBezTo>
                    <a:pt x="1179650" y="806490"/>
                    <a:pt x="915576" y="1039100"/>
                    <a:pt x="589825" y="1039100"/>
                  </a:cubicBezTo>
                  <a:cubicBezTo>
                    <a:pt x="264074" y="1039100"/>
                    <a:pt x="0" y="806490"/>
                    <a:pt x="0" y="519550"/>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84186" tIns="163603" rIns="184186" bIns="163603" numCol="1" spcCol="1270" anchor="ctr" anchorCtr="0">
              <a:noAutofit/>
            </a:bodyPr>
            <a:lstStyle/>
            <a:p>
              <a:pPr lvl="0" algn="ctr" defTabSz="400050">
                <a:lnSpc>
                  <a:spcPct val="90000"/>
                </a:lnSpc>
                <a:spcBef>
                  <a:spcPct val="0"/>
                </a:spcBef>
                <a:spcAft>
                  <a:spcPct val="35000"/>
                </a:spcAft>
              </a:pPr>
              <a:r>
                <a:rPr lang="en-US" sz="900" b="0" kern="1200" dirty="0" smtClean="0">
                  <a:latin typeface="Verdana" panose="020B0604030504040204" pitchFamily="34" charset="0"/>
                  <a:ea typeface="Verdana" panose="020B0604030504040204" pitchFamily="34" charset="0"/>
                  <a:cs typeface="Verdana" panose="020B0604030504040204" pitchFamily="34" charset="0"/>
                </a:rPr>
                <a:t>Increase Accountability </a:t>
              </a:r>
              <a:endParaRPr lang="en-US" sz="900" b="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2" name="Freeform 11"/>
            <p:cNvSpPr/>
            <p:nvPr/>
          </p:nvSpPr>
          <p:spPr>
            <a:xfrm>
              <a:off x="5995725" y="2135432"/>
              <a:ext cx="1057972" cy="999766"/>
            </a:xfrm>
            <a:custGeom>
              <a:avLst/>
              <a:gdLst>
                <a:gd name="connsiteX0" fmla="*/ 0 w 1057972"/>
                <a:gd name="connsiteY0" fmla="*/ 499883 h 999766"/>
                <a:gd name="connsiteX1" fmla="*/ 528986 w 1057972"/>
                <a:gd name="connsiteY1" fmla="*/ 0 h 999766"/>
                <a:gd name="connsiteX2" fmla="*/ 1057972 w 1057972"/>
                <a:gd name="connsiteY2" fmla="*/ 499883 h 999766"/>
                <a:gd name="connsiteX3" fmla="*/ 528986 w 1057972"/>
                <a:gd name="connsiteY3" fmla="*/ 999766 h 999766"/>
                <a:gd name="connsiteX4" fmla="*/ 0 w 1057972"/>
                <a:gd name="connsiteY4" fmla="*/ 499883 h 99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972" h="999766">
                  <a:moveTo>
                    <a:pt x="0" y="499883"/>
                  </a:moveTo>
                  <a:cubicBezTo>
                    <a:pt x="0" y="223805"/>
                    <a:pt x="236835" y="0"/>
                    <a:pt x="528986" y="0"/>
                  </a:cubicBezTo>
                  <a:cubicBezTo>
                    <a:pt x="821137" y="0"/>
                    <a:pt x="1057972" y="223805"/>
                    <a:pt x="1057972" y="499883"/>
                  </a:cubicBezTo>
                  <a:cubicBezTo>
                    <a:pt x="1057972" y="775961"/>
                    <a:pt x="821137" y="999766"/>
                    <a:pt x="528986" y="999766"/>
                  </a:cubicBezTo>
                  <a:cubicBezTo>
                    <a:pt x="236835" y="999766"/>
                    <a:pt x="0" y="775961"/>
                    <a:pt x="0" y="49988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67636" tIns="159112" rIns="167636" bIns="159112" numCol="1" spcCol="1270" anchor="ctr" anchorCtr="0">
              <a:noAutofit/>
            </a:bodyPr>
            <a:lstStyle/>
            <a:p>
              <a:pPr lvl="0" algn="ctr" defTabSz="444500">
                <a:lnSpc>
                  <a:spcPct val="90000"/>
                </a:lnSpc>
                <a:spcBef>
                  <a:spcPct val="0"/>
                </a:spcBef>
                <a:spcAft>
                  <a:spcPct val="35000"/>
                </a:spcAft>
              </a:pPr>
              <a:r>
                <a:rPr lang="en-US" sz="1000" kern="1200" dirty="0" smtClean="0">
                  <a:latin typeface="Verdana" panose="020B0604030504040204" pitchFamily="34" charset="0"/>
                  <a:ea typeface="Verdana" panose="020B0604030504040204" pitchFamily="34" charset="0"/>
                  <a:cs typeface="Verdana" panose="020B0604030504040204" pitchFamily="34" charset="0"/>
                </a:rPr>
                <a:t>Improve Women’s Health </a:t>
              </a:r>
              <a:endParaRPr lang="en-US" sz="10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2"/>
            <p:cNvSpPr/>
            <p:nvPr/>
          </p:nvSpPr>
          <p:spPr>
            <a:xfrm>
              <a:off x="7247563" y="3454049"/>
              <a:ext cx="1060702" cy="999766"/>
            </a:xfrm>
            <a:custGeom>
              <a:avLst/>
              <a:gdLst>
                <a:gd name="connsiteX0" fmla="*/ 0 w 1060702"/>
                <a:gd name="connsiteY0" fmla="*/ 499883 h 999766"/>
                <a:gd name="connsiteX1" fmla="*/ 530351 w 1060702"/>
                <a:gd name="connsiteY1" fmla="*/ 0 h 999766"/>
                <a:gd name="connsiteX2" fmla="*/ 1060702 w 1060702"/>
                <a:gd name="connsiteY2" fmla="*/ 499883 h 999766"/>
                <a:gd name="connsiteX3" fmla="*/ 530351 w 1060702"/>
                <a:gd name="connsiteY3" fmla="*/ 999766 h 999766"/>
                <a:gd name="connsiteX4" fmla="*/ 0 w 1060702"/>
                <a:gd name="connsiteY4" fmla="*/ 499883 h 99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02" h="999766">
                  <a:moveTo>
                    <a:pt x="0" y="499883"/>
                  </a:moveTo>
                  <a:cubicBezTo>
                    <a:pt x="0" y="223805"/>
                    <a:pt x="237446" y="0"/>
                    <a:pt x="530351" y="0"/>
                  </a:cubicBezTo>
                  <a:cubicBezTo>
                    <a:pt x="823256" y="0"/>
                    <a:pt x="1060702" y="223805"/>
                    <a:pt x="1060702" y="499883"/>
                  </a:cubicBezTo>
                  <a:cubicBezTo>
                    <a:pt x="1060702" y="775961"/>
                    <a:pt x="823256" y="999766"/>
                    <a:pt x="530351" y="999766"/>
                  </a:cubicBezTo>
                  <a:cubicBezTo>
                    <a:pt x="237446" y="999766"/>
                    <a:pt x="0" y="775961"/>
                    <a:pt x="0" y="49988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3469571"/>
                <a:satOff val="-12638"/>
                <a:lumOff val="3072"/>
                <a:alphaOff val="0"/>
              </a:schemeClr>
            </a:fillRef>
            <a:effectRef idx="2">
              <a:schemeClr val="accent5">
                <a:hueOff val="-3469571"/>
                <a:satOff val="-12638"/>
                <a:lumOff val="3072"/>
                <a:alphaOff val="0"/>
              </a:schemeClr>
            </a:effectRef>
            <a:fontRef idx="minor">
              <a:schemeClr val="lt1"/>
            </a:fontRef>
          </p:style>
          <p:txBody>
            <a:bodyPr spcFirstLastPara="0" vert="horz" wrap="square" lIns="168036" tIns="159112" rIns="168036" bIns="159112" numCol="1" spcCol="1270" anchor="ctr" anchorCtr="0">
              <a:noAutofit/>
            </a:bodyPr>
            <a:lstStyle/>
            <a:p>
              <a:pPr lvl="0" algn="ctr" defTabSz="444500">
                <a:lnSpc>
                  <a:spcPct val="90000"/>
                </a:lnSpc>
                <a:spcBef>
                  <a:spcPct val="0"/>
                </a:spcBef>
                <a:spcAft>
                  <a:spcPct val="35000"/>
                </a:spcAft>
              </a:pPr>
              <a:r>
                <a:rPr lang="en-US" sz="1000" kern="1200" dirty="0" smtClean="0">
                  <a:latin typeface="Verdana" panose="020B0604030504040204" pitchFamily="34" charset="0"/>
                  <a:ea typeface="Verdana" panose="020B0604030504040204" pitchFamily="34" charset="0"/>
                  <a:cs typeface="Verdana" panose="020B0604030504040204" pitchFamily="34" charset="0"/>
                </a:rPr>
                <a:t>Strengthen Family Resilience</a:t>
              </a:r>
              <a:endParaRPr lang="en-US" sz="10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4" name="Freeform 13"/>
            <p:cNvSpPr/>
            <p:nvPr/>
          </p:nvSpPr>
          <p:spPr>
            <a:xfrm>
              <a:off x="5994360" y="4707252"/>
              <a:ext cx="1060702" cy="999766"/>
            </a:xfrm>
            <a:custGeom>
              <a:avLst/>
              <a:gdLst>
                <a:gd name="connsiteX0" fmla="*/ 0 w 1060702"/>
                <a:gd name="connsiteY0" fmla="*/ 499883 h 999766"/>
                <a:gd name="connsiteX1" fmla="*/ 530351 w 1060702"/>
                <a:gd name="connsiteY1" fmla="*/ 0 h 999766"/>
                <a:gd name="connsiteX2" fmla="*/ 1060702 w 1060702"/>
                <a:gd name="connsiteY2" fmla="*/ 499883 h 999766"/>
                <a:gd name="connsiteX3" fmla="*/ 530351 w 1060702"/>
                <a:gd name="connsiteY3" fmla="*/ 999766 h 999766"/>
                <a:gd name="connsiteX4" fmla="*/ 0 w 1060702"/>
                <a:gd name="connsiteY4" fmla="*/ 499883 h 99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02" h="999766">
                  <a:moveTo>
                    <a:pt x="0" y="499883"/>
                  </a:moveTo>
                  <a:cubicBezTo>
                    <a:pt x="0" y="223805"/>
                    <a:pt x="237446" y="0"/>
                    <a:pt x="530351" y="0"/>
                  </a:cubicBezTo>
                  <a:cubicBezTo>
                    <a:pt x="823256" y="0"/>
                    <a:pt x="1060702" y="223805"/>
                    <a:pt x="1060702" y="499883"/>
                  </a:cubicBezTo>
                  <a:cubicBezTo>
                    <a:pt x="1060702" y="775961"/>
                    <a:pt x="823256" y="999766"/>
                    <a:pt x="530351" y="999766"/>
                  </a:cubicBezTo>
                  <a:cubicBezTo>
                    <a:pt x="237446" y="999766"/>
                    <a:pt x="0" y="775961"/>
                    <a:pt x="0" y="49988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6939142"/>
                <a:satOff val="-25276"/>
                <a:lumOff val="6145"/>
                <a:alphaOff val="0"/>
              </a:schemeClr>
            </a:fillRef>
            <a:effectRef idx="2">
              <a:schemeClr val="accent5">
                <a:hueOff val="-6939142"/>
                <a:satOff val="-25276"/>
                <a:lumOff val="6145"/>
                <a:alphaOff val="0"/>
              </a:schemeClr>
            </a:effectRef>
            <a:fontRef idx="minor">
              <a:schemeClr val="lt1"/>
            </a:fontRef>
          </p:style>
          <p:txBody>
            <a:bodyPr spcFirstLastPara="0" vert="horz" wrap="square" lIns="168036" tIns="159112" rIns="168036" bIns="159112" numCol="1" spcCol="1270" anchor="ctr" anchorCtr="0">
              <a:noAutofit/>
            </a:bodyPr>
            <a:lstStyle/>
            <a:p>
              <a:pPr lvl="0" algn="ctr" defTabSz="444500">
                <a:lnSpc>
                  <a:spcPct val="90000"/>
                </a:lnSpc>
                <a:spcBef>
                  <a:spcPct val="0"/>
                </a:spcBef>
                <a:spcAft>
                  <a:spcPct val="35000"/>
                </a:spcAft>
              </a:pPr>
              <a:r>
                <a:rPr lang="en-US" sz="1000" kern="1200" dirty="0" smtClean="0">
                  <a:latin typeface="Verdana" panose="020B0604030504040204" pitchFamily="34" charset="0"/>
                  <a:ea typeface="Verdana" panose="020B0604030504040204" pitchFamily="34" charset="0"/>
                  <a:cs typeface="Verdana" panose="020B0604030504040204" pitchFamily="34" charset="0"/>
                </a:rPr>
                <a:t>Achieve Collective Impact</a:t>
              </a:r>
              <a:endParaRPr lang="en-US" sz="10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15" name="Freeform 14"/>
            <p:cNvSpPr/>
            <p:nvPr/>
          </p:nvSpPr>
          <p:spPr>
            <a:xfrm>
              <a:off x="4742522" y="3388635"/>
              <a:ext cx="1057972" cy="999766"/>
            </a:xfrm>
            <a:custGeom>
              <a:avLst/>
              <a:gdLst>
                <a:gd name="connsiteX0" fmla="*/ 0 w 1057972"/>
                <a:gd name="connsiteY0" fmla="*/ 499883 h 999766"/>
                <a:gd name="connsiteX1" fmla="*/ 528986 w 1057972"/>
                <a:gd name="connsiteY1" fmla="*/ 0 h 999766"/>
                <a:gd name="connsiteX2" fmla="*/ 1057972 w 1057972"/>
                <a:gd name="connsiteY2" fmla="*/ 499883 h 999766"/>
                <a:gd name="connsiteX3" fmla="*/ 528986 w 1057972"/>
                <a:gd name="connsiteY3" fmla="*/ 999766 h 999766"/>
                <a:gd name="connsiteX4" fmla="*/ 0 w 1057972"/>
                <a:gd name="connsiteY4" fmla="*/ 499883 h 99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972" h="999766">
                  <a:moveTo>
                    <a:pt x="0" y="499883"/>
                  </a:moveTo>
                  <a:cubicBezTo>
                    <a:pt x="0" y="223805"/>
                    <a:pt x="236835" y="0"/>
                    <a:pt x="528986" y="0"/>
                  </a:cubicBezTo>
                  <a:cubicBezTo>
                    <a:pt x="821137" y="0"/>
                    <a:pt x="1057972" y="223805"/>
                    <a:pt x="1057972" y="499883"/>
                  </a:cubicBezTo>
                  <a:cubicBezTo>
                    <a:pt x="1057972" y="775961"/>
                    <a:pt x="821137" y="999766"/>
                    <a:pt x="528986" y="999766"/>
                  </a:cubicBezTo>
                  <a:cubicBezTo>
                    <a:pt x="236835" y="999766"/>
                    <a:pt x="0" y="775961"/>
                    <a:pt x="0" y="49988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10408713"/>
                <a:satOff val="-37914"/>
                <a:lumOff val="9217"/>
                <a:alphaOff val="0"/>
              </a:schemeClr>
            </a:fillRef>
            <a:effectRef idx="2">
              <a:schemeClr val="accent5">
                <a:hueOff val="-10408713"/>
                <a:satOff val="-37914"/>
                <a:lumOff val="9217"/>
                <a:alphaOff val="0"/>
              </a:schemeClr>
            </a:effectRef>
            <a:fontRef idx="minor">
              <a:schemeClr val="lt1"/>
            </a:fontRef>
          </p:style>
          <p:txBody>
            <a:bodyPr spcFirstLastPara="0" vert="horz" wrap="square" lIns="167636" tIns="159112" rIns="167636" bIns="159112" numCol="1" spcCol="1270" anchor="ctr" anchorCtr="0">
              <a:noAutofit/>
            </a:bodyPr>
            <a:lstStyle/>
            <a:p>
              <a:pPr lvl="0" algn="ctr" defTabSz="444500">
                <a:lnSpc>
                  <a:spcPct val="90000"/>
                </a:lnSpc>
                <a:spcBef>
                  <a:spcPct val="0"/>
                </a:spcBef>
                <a:spcAft>
                  <a:spcPct val="35000"/>
                </a:spcAft>
              </a:pPr>
              <a:r>
                <a:rPr lang="en-US" sz="1000" kern="1200" dirty="0" smtClean="0">
                  <a:latin typeface="Verdana" panose="020B0604030504040204" pitchFamily="34" charset="0"/>
                  <a:ea typeface="Verdana" panose="020B0604030504040204" pitchFamily="34" charset="0"/>
                  <a:cs typeface="Verdana" panose="020B0604030504040204" pitchFamily="34" charset="0"/>
                </a:rPr>
                <a:t>Promote Quality Services</a:t>
              </a:r>
              <a:endParaRPr lang="en-US" sz="10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25" name="Content Placeholder 5"/>
          <p:cNvSpPr txBox="1">
            <a:spLocks/>
          </p:cNvSpPr>
          <p:nvPr/>
        </p:nvSpPr>
        <p:spPr>
          <a:xfrm>
            <a:off x="4534361" y="1467178"/>
            <a:ext cx="3790028" cy="8798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35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5 Healthy Start Approaches:</a:t>
            </a:r>
          </a:p>
        </p:txBody>
      </p:sp>
      <p:pic>
        <p:nvPicPr>
          <p:cNvPr id="9" name="Picture Placeholder 5" descr="HRSA Maternal and Child Health Logo "/>
          <p:cNvPicPr>
            <a:picLocks noGrp="1"/>
          </p:cNvPicPr>
          <p:nvPr>
            <p:ph type="pic" sz="quarter" idx="21"/>
          </p:nvPr>
        </p:nvPicPr>
        <p:blipFill rotWithShape="1">
          <a:blip r:embed="rId3">
            <a:extLst>
              <a:ext uri="{28A0092B-C50C-407E-A947-70E740481C1C}">
                <a14:useLocalDpi xmlns:a14="http://schemas.microsoft.com/office/drawing/2010/main" val="0"/>
              </a:ext>
            </a:extLst>
          </a:blip>
          <a:srcRect t="-17541" b="-17541"/>
          <a:stretch/>
        </p:blipFill>
        <p:spPr>
          <a:xfrm>
            <a:off x="7266950" y="6382186"/>
            <a:ext cx="841248" cy="320040"/>
          </a:xfrm>
        </p:spPr>
      </p:pic>
    </p:spTree>
    <p:extLst>
      <p:ext uri="{BB962C8B-B14F-4D97-AF65-F5344CB8AC3E}">
        <p14:creationId xmlns:p14="http://schemas.microsoft.com/office/powerpoint/2010/main" val="2464935469"/>
      </p:ext>
    </p:extLst>
  </p:cSld>
  <p:clrMapOvr>
    <a:masterClrMapping/>
  </p:clrMapOvr>
  <mc:AlternateContent xmlns:mc="http://schemas.openxmlformats.org/markup-compatibility/2006" xmlns:p14="http://schemas.microsoft.com/office/powerpoint/2010/main">
    <mc:Choice Requires="p14">
      <p:transition spd="slow" p14:dur="2000" advTm="61721"/>
    </mc:Choice>
    <mc:Fallback xmlns="">
      <p:transition spd="slow" advTm="61721"/>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Title 4"/>
          <p:cNvSpPr>
            <a:spLocks noGrp="1"/>
          </p:cNvSpPr>
          <p:nvPr>
            <p:ph type="title"/>
          </p:nvPr>
        </p:nvSpPr>
        <p:spPr>
          <a:xfrm>
            <a:off x="749510" y="131762"/>
            <a:ext cx="6270722" cy="797628"/>
          </a:xfrm>
        </p:spPr>
        <p:txBody>
          <a:bodyPr/>
          <a:lstStyle/>
          <a:p>
            <a:r>
              <a:rPr lang="en-US" dirty="0" smtClean="0"/>
              <a:t>Healthy Start Performance Measures</a:t>
            </a:r>
            <a:endParaRPr lang="en-US" dirty="0"/>
          </a:p>
        </p:txBody>
      </p:sp>
      <p:pic>
        <p:nvPicPr>
          <p:cNvPr id="2050" name="Picture 2" descr="Performance Goals and Data Benchmark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66" y="1233951"/>
            <a:ext cx="8823325" cy="4832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Placeholder 5" descr="HRSA Maternal and Child Health Logo "/>
          <p:cNvPicPr>
            <a:picLocks/>
          </p:cNvPicPr>
          <p:nvPr/>
        </p:nvPicPr>
        <p:blipFill rotWithShape="1">
          <a:blip r:embed="rId4">
            <a:extLst>
              <a:ext uri="{28A0092B-C50C-407E-A947-70E740481C1C}">
                <a14:useLocalDpi xmlns:a14="http://schemas.microsoft.com/office/drawing/2010/main" val="0"/>
              </a:ext>
            </a:extLst>
          </a:blip>
          <a:srcRect t="-17541" b="-17541"/>
          <a:stretch/>
        </p:blipFill>
        <p:spPr>
          <a:xfrm>
            <a:off x="7266950" y="6382186"/>
            <a:ext cx="841248" cy="320040"/>
          </a:xfrm>
          <a:prstGeom prst="rect">
            <a:avLst/>
          </a:prstGeom>
        </p:spPr>
      </p:pic>
    </p:spTree>
    <p:extLst>
      <p:ext uri="{BB962C8B-B14F-4D97-AF65-F5344CB8AC3E}">
        <p14:creationId xmlns:p14="http://schemas.microsoft.com/office/powerpoint/2010/main" val="1512795028"/>
      </p:ext>
    </p:extLst>
  </p:cSld>
  <p:clrMapOvr>
    <a:masterClrMapping/>
  </p:clrMapOvr>
  <mc:AlternateContent xmlns:mc="http://schemas.openxmlformats.org/markup-compatibility/2006" xmlns:p14="http://schemas.microsoft.com/office/powerpoint/2010/main">
    <mc:Choice Requires="p14">
      <p:transition spd="slow" p14:dur="2000" advTm="57424"/>
    </mc:Choice>
    <mc:Fallback xmlns="">
      <p:transition spd="slow" advTm="57424"/>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a:ln>
                  <a:noFill/>
                </a:ln>
                <a:solidFill>
                  <a:prstClr val="black"/>
                </a:solidFill>
                <a:effectLst/>
                <a:uLnTx/>
                <a:uFillTx/>
                <a:latin typeface="Verdana"/>
                <a:ea typeface="+mn-ea"/>
                <a:cs typeface="Verdana"/>
              </a:rPr>
              <a:pPr marL="0" marR="0" lvl="0" indent="0" algn="r" defTabSz="342900" rtl="0" eaLnBrk="1" fontAlgn="auto" latinLnBrk="0" hangingPunct="1">
                <a:lnSpc>
                  <a:spcPct val="100000"/>
                </a:lnSpc>
                <a:spcBef>
                  <a:spcPts val="0"/>
                </a:spcBef>
                <a:spcAft>
                  <a:spcPts val="0"/>
                </a:spcAft>
                <a:buClrTx/>
                <a:buSzTx/>
                <a:buFontTx/>
                <a:buNone/>
                <a:tabLst/>
                <a:defRPr/>
              </a:pPr>
              <a:t>69</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Text Placeholder 5"/>
          <p:cNvSpPr>
            <a:spLocks noGrp="1"/>
          </p:cNvSpPr>
          <p:nvPr>
            <p:ph type="body" sz="quarter" idx="20"/>
          </p:nvPr>
        </p:nvSpPr>
        <p:spPr>
          <a:xfrm>
            <a:off x="371268" y="1410790"/>
            <a:ext cx="8401464" cy="4493622"/>
          </a:xfrm>
        </p:spPr>
        <p:txBody>
          <a:bodyPr>
            <a:normAutofit fontScale="92500" lnSpcReduction="20000"/>
          </a:bodyPr>
          <a:lstStyle/>
          <a:p>
            <a:r>
              <a:rPr lang="en-US" dirty="0"/>
              <a:t>Goal: To determine the impact of Healthy Start on changes in participant-level characteristics (e.g., health services utilization, preventive behaviors, and health outcomes</a:t>
            </a:r>
            <a:r>
              <a:rPr lang="en-US" dirty="0" smtClean="0"/>
              <a:t>)</a:t>
            </a:r>
          </a:p>
          <a:p>
            <a:pPr marL="0" indent="0">
              <a:buNone/>
            </a:pPr>
            <a:endParaRPr lang="en-US" dirty="0" smtClean="0"/>
          </a:p>
          <a:p>
            <a:endParaRPr lang="en-US" dirty="0"/>
          </a:p>
          <a:p>
            <a:r>
              <a:rPr lang="en-US" dirty="0" smtClean="0"/>
              <a:t>Process evaluation (data sources)</a:t>
            </a:r>
          </a:p>
          <a:p>
            <a:pPr lvl="1"/>
            <a:r>
              <a:rPr lang="en-US" dirty="0"/>
              <a:t>Applications and Progress Reports of Funded </a:t>
            </a:r>
            <a:r>
              <a:rPr lang="en-US" dirty="0" smtClean="0"/>
              <a:t>Grantees</a:t>
            </a:r>
            <a:endParaRPr lang="en-US" dirty="0"/>
          </a:p>
          <a:p>
            <a:pPr lvl="1"/>
            <a:r>
              <a:rPr lang="en-US" dirty="0" smtClean="0"/>
              <a:t>National </a:t>
            </a:r>
            <a:r>
              <a:rPr lang="en-US" dirty="0"/>
              <a:t>Healthy Start Program Survey (NHSPS</a:t>
            </a:r>
            <a:r>
              <a:rPr lang="en-US" dirty="0" smtClean="0"/>
              <a:t>)</a:t>
            </a:r>
          </a:p>
          <a:p>
            <a:pPr lvl="1"/>
            <a:endParaRPr lang="en-US" dirty="0"/>
          </a:p>
          <a:p>
            <a:pPr lvl="1"/>
            <a:endParaRPr lang="en-US" dirty="0" smtClean="0"/>
          </a:p>
          <a:p>
            <a:r>
              <a:rPr lang="en-US" dirty="0" smtClean="0"/>
              <a:t>Outcome evaluation (data sources)</a:t>
            </a:r>
          </a:p>
          <a:p>
            <a:pPr lvl="1"/>
            <a:r>
              <a:rPr lang="en-US" dirty="0" smtClean="0"/>
              <a:t>Healthy </a:t>
            </a:r>
            <a:r>
              <a:rPr lang="en-US" dirty="0"/>
              <a:t>Start Information System (Screening Forms)</a:t>
            </a:r>
          </a:p>
          <a:p>
            <a:pPr lvl="1"/>
            <a:r>
              <a:rPr lang="en-US" dirty="0" smtClean="0"/>
              <a:t>Vital </a:t>
            </a:r>
            <a:r>
              <a:rPr lang="en-US" dirty="0"/>
              <a:t>Records (linking infant birth and death records)</a:t>
            </a:r>
          </a:p>
          <a:p>
            <a:pPr lvl="1"/>
            <a:r>
              <a:rPr lang="en-US" dirty="0" smtClean="0"/>
              <a:t>Pregnancy </a:t>
            </a:r>
            <a:r>
              <a:rPr lang="en-US" dirty="0"/>
              <a:t>Risk Assessment Monitoring System </a:t>
            </a:r>
            <a:r>
              <a:rPr lang="en-US" dirty="0" smtClean="0"/>
              <a:t>(</a:t>
            </a:r>
            <a:r>
              <a:rPr lang="en-US" dirty="0"/>
              <a:t>comparing HS program participants vs. non-participants</a:t>
            </a:r>
            <a:r>
              <a:rPr lang="en-US" dirty="0" smtClean="0"/>
              <a:t>)</a:t>
            </a:r>
          </a:p>
          <a:p>
            <a:pPr lvl="1"/>
            <a:endParaRPr lang="en-US" dirty="0"/>
          </a:p>
          <a:p>
            <a:endParaRPr lang="en-US" dirty="0"/>
          </a:p>
          <a:p>
            <a:r>
              <a:rPr lang="en-US" dirty="0" smtClean="0"/>
              <a:t>Data analysis and reports</a:t>
            </a:r>
            <a:endParaRPr lang="en-US" dirty="0"/>
          </a:p>
          <a:p>
            <a:pPr marL="342900" lvl="1" indent="0">
              <a:buNone/>
            </a:pPr>
            <a:endParaRPr lang="en-US" dirty="0"/>
          </a:p>
        </p:txBody>
      </p:sp>
      <p:sp>
        <p:nvSpPr>
          <p:cNvPr id="5" name="Title 4"/>
          <p:cNvSpPr>
            <a:spLocks noGrp="1"/>
          </p:cNvSpPr>
          <p:nvPr>
            <p:ph type="title"/>
          </p:nvPr>
        </p:nvSpPr>
        <p:spPr/>
        <p:txBody>
          <a:bodyPr/>
          <a:lstStyle/>
          <a:p>
            <a:r>
              <a:rPr lang="en-US" dirty="0" smtClean="0"/>
              <a:t>Healthy Start Evaluation</a:t>
            </a:r>
            <a:endParaRPr lang="en-US" dirty="0"/>
          </a:p>
        </p:txBody>
      </p:sp>
      <p:pic>
        <p:nvPicPr>
          <p:cNvPr id="7" name="Picture Placeholder 5" descr="HRSA Maternal and Child Health Logo "/>
          <p:cNvPicPr>
            <a:picLocks/>
          </p:cNvPicPr>
          <p:nvPr/>
        </p:nvPicPr>
        <p:blipFill rotWithShape="1">
          <a:blip r:embed="rId3">
            <a:extLst>
              <a:ext uri="{28A0092B-C50C-407E-A947-70E740481C1C}">
                <a14:useLocalDpi xmlns:a14="http://schemas.microsoft.com/office/drawing/2010/main" val="0"/>
              </a:ext>
            </a:extLst>
          </a:blip>
          <a:srcRect t="-17541" b="-17541"/>
          <a:stretch/>
        </p:blipFill>
        <p:spPr>
          <a:xfrm>
            <a:off x="7266950" y="6382186"/>
            <a:ext cx="841248" cy="320040"/>
          </a:xfrm>
          <a:prstGeom prst="rect">
            <a:avLst/>
          </a:prstGeom>
        </p:spPr>
      </p:pic>
    </p:spTree>
    <p:extLst>
      <p:ext uri="{BB962C8B-B14F-4D97-AF65-F5344CB8AC3E}">
        <p14:creationId xmlns:p14="http://schemas.microsoft.com/office/powerpoint/2010/main" val="113573529"/>
      </p:ext>
    </p:extLst>
  </p:cSld>
  <p:clrMapOvr>
    <a:masterClrMapping/>
  </p:clrMapOvr>
  <mc:AlternateContent xmlns:mc="http://schemas.openxmlformats.org/markup-compatibility/2006" xmlns:p14="http://schemas.microsoft.com/office/powerpoint/2010/main">
    <mc:Choice Requires="p14">
      <p:transition spd="slow" p14:dur="2000" advTm="28493"/>
    </mc:Choice>
    <mc:Fallback xmlns="">
      <p:transition spd="slow" advTm="2849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7391EDBC-5481-E248-9D04-B6CCC7FAB9E3}" type="slidenum">
              <a:rPr lang="en-US" smtClean="0">
                <a:solidFill>
                  <a:prstClr val="black"/>
                </a:solidFill>
              </a:rPr>
              <a:pPr/>
              <a:t>7</a:t>
            </a:fld>
            <a:endParaRPr lang="en-US" dirty="0">
              <a:solidFill>
                <a:prstClr val="black"/>
              </a:solidFill>
            </a:endParaRPr>
          </a:p>
        </p:txBody>
      </p:sp>
      <p:sp>
        <p:nvSpPr>
          <p:cNvPr id="10" name="Text Placeholder 9"/>
          <p:cNvSpPr>
            <a:spLocks noGrp="1"/>
          </p:cNvSpPr>
          <p:nvPr>
            <p:ph type="body" sz="quarter" idx="20"/>
          </p:nvPr>
        </p:nvSpPr>
        <p:spPr>
          <a:xfrm>
            <a:off x="266700" y="1217022"/>
            <a:ext cx="8724900" cy="4854253"/>
          </a:xfrm>
        </p:spPr>
        <p:txBody>
          <a:bodyPr>
            <a:normAutofit/>
          </a:bodyPr>
          <a:lstStyle/>
          <a:p>
            <a:pPr>
              <a:spcBef>
                <a:spcPts val="0"/>
              </a:spcBef>
              <a:defRPr/>
            </a:pPr>
            <a:r>
              <a:rPr lang="en-US" dirty="0" smtClean="0">
                <a:latin typeface="Tahoma" panose="020B0604030504040204" pitchFamily="34" charset="0"/>
                <a:ea typeface="Tahoma" panose="020B0604030504040204" pitchFamily="34" charset="0"/>
                <a:cs typeface="Tahoma" panose="020B0604030504040204" pitchFamily="34" charset="0"/>
              </a:rPr>
              <a:t>Unintended pregnancies can be associate with negative health and economic consequences, such as: </a:t>
            </a:r>
          </a:p>
          <a:p>
            <a:pPr lvl="1">
              <a:spcBef>
                <a:spcPts val="0"/>
              </a:spcBef>
              <a:defRPr/>
            </a:pPr>
            <a:r>
              <a:rPr lang="en-US" dirty="0" smtClean="0">
                <a:latin typeface="Tahoma" panose="020B0604030504040204" pitchFamily="34" charset="0"/>
                <a:ea typeface="Tahoma" panose="020B0604030504040204" pitchFamily="34" charset="0"/>
                <a:cs typeface="Tahoma" panose="020B0604030504040204" pitchFamily="34" charset="0"/>
              </a:rPr>
              <a:t>Delays in initiating prenatal care</a:t>
            </a:r>
          </a:p>
          <a:p>
            <a:pPr lvl="1">
              <a:spcBef>
                <a:spcPts val="0"/>
              </a:spcBef>
              <a:defRPr/>
            </a:pPr>
            <a:r>
              <a:rPr lang="en-US" dirty="0" smtClean="0">
                <a:latin typeface="Tahoma" panose="020B0604030504040204" pitchFamily="34" charset="0"/>
                <a:ea typeface="Tahoma" panose="020B0604030504040204" pitchFamily="34" charset="0"/>
                <a:cs typeface="Tahoma" panose="020B0604030504040204" pitchFamily="34" charset="0"/>
              </a:rPr>
              <a:t>Reduced likelihood of breastfeeding</a:t>
            </a:r>
          </a:p>
          <a:p>
            <a:pPr lvl="1">
              <a:spcBef>
                <a:spcPts val="0"/>
              </a:spcBef>
              <a:defRPr/>
            </a:pPr>
            <a:r>
              <a:rPr lang="en-US" dirty="0" smtClean="0">
                <a:latin typeface="Tahoma" panose="020B0604030504040204" pitchFamily="34" charset="0"/>
                <a:ea typeface="Tahoma" panose="020B0604030504040204" pitchFamily="34" charset="0"/>
                <a:cs typeface="Tahoma" panose="020B0604030504040204" pitchFamily="34" charset="0"/>
              </a:rPr>
              <a:t>Increased risk of maternal depression</a:t>
            </a:r>
          </a:p>
          <a:p>
            <a:pPr lvl="1">
              <a:spcBef>
                <a:spcPts val="0"/>
              </a:spcBef>
              <a:defRPr/>
            </a:pPr>
            <a:r>
              <a:rPr lang="en-US" dirty="0" smtClean="0">
                <a:latin typeface="Tahoma" panose="020B0604030504040204" pitchFamily="34" charset="0"/>
                <a:ea typeface="Tahoma" panose="020B0604030504040204" pitchFamily="34" charset="0"/>
                <a:cs typeface="Tahoma" panose="020B0604030504040204" pitchFamily="34" charset="0"/>
              </a:rPr>
              <a:t>Increased risk of physical violence during pregnancy </a:t>
            </a:r>
          </a:p>
          <a:p>
            <a:pPr>
              <a:spcBef>
                <a:spcPts val="0"/>
              </a:spcBef>
              <a:defRPr/>
            </a:pP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0"/>
              </a:spcBef>
              <a:defRPr/>
            </a:pPr>
            <a:r>
              <a:rPr lang="en-US" dirty="0" smtClean="0">
                <a:latin typeface="Tahoma" panose="020B0604030504040204" pitchFamily="34" charset="0"/>
                <a:ea typeface="Tahoma" panose="020B0604030504040204" pitchFamily="34" charset="0"/>
                <a:cs typeface="Tahoma" panose="020B0604030504040204" pitchFamily="34" charset="0"/>
              </a:rPr>
              <a:t>Almost half of all pregnancies in the United States are unintended</a:t>
            </a:r>
          </a:p>
          <a:p>
            <a:pPr>
              <a:spcBef>
                <a:spcPts val="0"/>
              </a:spcBef>
              <a:defRPr/>
            </a:pP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0"/>
              </a:spcBef>
              <a:defRPr/>
            </a:pPr>
            <a:r>
              <a:rPr lang="en-US" dirty="0" smtClean="0">
                <a:latin typeface="Tahoma" panose="020B0604030504040204" pitchFamily="34" charset="0"/>
                <a:ea typeface="Tahoma" panose="020B0604030504040204" pitchFamily="34" charset="0"/>
                <a:cs typeface="Tahoma" panose="020B0604030504040204" pitchFamily="34" charset="0"/>
              </a:rPr>
              <a:t>Each year, publicly funded family planning services prevent 1.9 million unintended pregnancies, including 440,000 teen pregnancies</a:t>
            </a:r>
          </a:p>
          <a:p>
            <a:pPr>
              <a:spcBef>
                <a:spcPts val="0"/>
              </a:spcBef>
              <a:defRPr/>
            </a:pPr>
            <a:endParaRPr lang="en-US" dirty="0">
              <a:latin typeface="Tahoma" panose="020B0604030504040204" pitchFamily="34" charset="0"/>
              <a:ea typeface="Tahoma" panose="020B0604030504040204" pitchFamily="34" charset="0"/>
              <a:cs typeface="Tahoma" panose="020B0604030504040204" pitchFamily="34" charset="0"/>
            </a:endParaRPr>
          </a:p>
          <a:p>
            <a:pPr>
              <a:spcBef>
                <a:spcPts val="0"/>
              </a:spcBef>
              <a:defRPr/>
            </a:pPr>
            <a:r>
              <a:rPr lang="en-US" dirty="0" smtClean="0">
                <a:latin typeface="Tahoma" panose="020B0604030504040204" pitchFamily="34" charset="0"/>
                <a:ea typeface="Tahoma" panose="020B0604030504040204" pitchFamily="34" charset="0"/>
                <a:cs typeface="Tahoma" panose="020B0604030504040204" pitchFamily="34" charset="0"/>
              </a:rPr>
              <a:t>$7 in medical expenditure is saved for pregnancy-related care                           for every $1 spent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Title 7"/>
          <p:cNvSpPr>
            <a:spLocks noGrp="1"/>
          </p:cNvSpPr>
          <p:nvPr>
            <p:ph type="title"/>
          </p:nvPr>
        </p:nvSpPr>
        <p:spPr/>
        <p:txBody>
          <a:bodyPr/>
          <a:lstStyle/>
          <a:p>
            <a:r>
              <a:rPr lang="en-US" b="1" dirty="0" smtClean="0"/>
              <a:t>Understanding Family Planning Continued 	</a:t>
            </a:r>
            <a:endParaRPr lang="en-US" b="1" dirty="0"/>
          </a:p>
        </p:txBody>
      </p:sp>
      <p:pic>
        <p:nvPicPr>
          <p:cNvPr id="9" name="Picture 2" descr="source link to url: https://www.healthypeople.gov/2020/topics-objectives/topic/family-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9" y="5607713"/>
            <a:ext cx="5961061" cy="3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0228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4" name="Text Placeholder 3"/>
          <p:cNvSpPr>
            <a:spLocks noGrp="1"/>
          </p:cNvSpPr>
          <p:nvPr>
            <p:ph type="body" sz="quarter" idx="20"/>
          </p:nvPr>
        </p:nvSpPr>
        <p:spPr/>
        <p:txBody>
          <a:bodyPr/>
          <a:lstStyle/>
          <a:p>
            <a:endParaRPr lang="en-US" dirty="0"/>
          </a:p>
        </p:txBody>
      </p:sp>
      <p:sp>
        <p:nvSpPr>
          <p:cNvPr id="5" name="Title 4"/>
          <p:cNvSpPr>
            <a:spLocks noGrp="1"/>
          </p:cNvSpPr>
          <p:nvPr>
            <p:ph type="title"/>
          </p:nvPr>
        </p:nvSpPr>
        <p:spPr/>
        <p:txBody>
          <a:bodyPr/>
          <a:lstStyle/>
          <a:p>
            <a:r>
              <a:rPr lang="en-US" dirty="0" smtClean="0"/>
              <a:t>Tools and Resources</a:t>
            </a:r>
            <a:endParaRPr lang="en-US" dirty="0"/>
          </a:p>
        </p:txBody>
      </p:sp>
      <p:graphicFrame>
        <p:nvGraphicFramePr>
          <p:cNvPr id="6" name="Table 5" descr="Table of resources "/>
          <p:cNvGraphicFramePr>
            <a:graphicFrameLocks noGrp="1"/>
          </p:cNvGraphicFramePr>
          <p:nvPr>
            <p:extLst/>
          </p:nvPr>
        </p:nvGraphicFramePr>
        <p:xfrm>
          <a:off x="360979" y="1297050"/>
          <a:ext cx="8422042" cy="4236467"/>
        </p:xfrm>
        <a:graphic>
          <a:graphicData uri="http://schemas.openxmlformats.org/drawingml/2006/table">
            <a:tbl>
              <a:tblPr firstRow="1" bandRow="1">
                <a:tableStyleId>{5C22544A-7EE6-4342-B048-85BDC9FD1C3A}</a:tableStyleId>
              </a:tblPr>
              <a:tblGrid>
                <a:gridCol w="4211021">
                  <a:extLst>
                    <a:ext uri="{9D8B030D-6E8A-4147-A177-3AD203B41FA5}">
                      <a16:colId xmlns:a16="http://schemas.microsoft.com/office/drawing/2014/main" val="353392986"/>
                    </a:ext>
                  </a:extLst>
                </a:gridCol>
                <a:gridCol w="4211021">
                  <a:extLst>
                    <a:ext uri="{9D8B030D-6E8A-4147-A177-3AD203B41FA5}">
                      <a16:colId xmlns:a16="http://schemas.microsoft.com/office/drawing/2014/main" val="1758337606"/>
                    </a:ext>
                  </a:extLst>
                </a:gridCol>
              </a:tblGrid>
              <a:tr h="389522">
                <a:tc>
                  <a:txBody>
                    <a:bodyPr/>
                    <a:lstStyle/>
                    <a:p>
                      <a:r>
                        <a:rPr lang="en-US" dirty="0" smtClean="0"/>
                        <a:t>Materials/Where to</a:t>
                      </a:r>
                      <a:r>
                        <a:rPr lang="en-US" baseline="0" dirty="0" smtClean="0"/>
                        <a:t> find Information</a:t>
                      </a:r>
                      <a:endParaRPr lang="en-US" dirty="0"/>
                    </a:p>
                  </a:txBody>
                  <a:tcPr/>
                </a:tc>
                <a:tc>
                  <a:txBody>
                    <a:bodyPr/>
                    <a:lstStyle/>
                    <a:p>
                      <a:r>
                        <a:rPr lang="en-US" dirty="0" smtClean="0"/>
                        <a:t>Web</a:t>
                      </a:r>
                      <a:r>
                        <a:rPr lang="en-US" baseline="0" dirty="0" smtClean="0"/>
                        <a:t> link</a:t>
                      </a:r>
                      <a:endParaRPr lang="en-US" dirty="0"/>
                    </a:p>
                  </a:txBody>
                  <a:tcPr/>
                </a:tc>
                <a:extLst>
                  <a:ext uri="{0D108BD9-81ED-4DB2-BD59-A6C34878D82A}">
                    <a16:rowId xmlns:a16="http://schemas.microsoft.com/office/drawing/2014/main" val="2412168501"/>
                  </a:ext>
                </a:extLst>
              </a:tr>
              <a:tr h="389522">
                <a:tc>
                  <a:txBody>
                    <a:bodyPr/>
                    <a:lstStyle/>
                    <a:p>
                      <a:r>
                        <a:rPr lang="en-US" dirty="0" smtClean="0"/>
                        <a:t>Maternal and Child Health Bureau</a:t>
                      </a:r>
                      <a:endParaRPr lang="en-US" dirty="0"/>
                    </a:p>
                  </a:txBody>
                  <a:tcPr/>
                </a:tc>
                <a:tc>
                  <a:txBody>
                    <a:bodyPr/>
                    <a:lstStyle/>
                    <a:p>
                      <a:r>
                        <a:rPr lang="en-US" sz="1600" b="1" dirty="0" smtClean="0"/>
                        <a:t>http://mchb.hrsa.gov/</a:t>
                      </a:r>
                      <a:endParaRPr lang="en-US" sz="1600" dirty="0"/>
                    </a:p>
                  </a:txBody>
                  <a:tcPr/>
                </a:tc>
                <a:extLst>
                  <a:ext uri="{0D108BD9-81ED-4DB2-BD59-A6C34878D82A}">
                    <a16:rowId xmlns:a16="http://schemas.microsoft.com/office/drawing/2014/main" val="3940868963"/>
                  </a:ext>
                </a:extLst>
              </a:tr>
              <a:tr h="1994383">
                <a:tc>
                  <a:txBody>
                    <a:bodyPr/>
                    <a:lstStyle/>
                    <a:p>
                      <a:pPr marL="285750" indent="-285750">
                        <a:buFont typeface="Arial" panose="020B0604020202020204" pitchFamily="34" charset="0"/>
                        <a:buChar char="•"/>
                      </a:pPr>
                      <a:r>
                        <a:rPr lang="en-US" dirty="0" smtClean="0"/>
                        <a:t>Maternal/</a:t>
                      </a:r>
                      <a:r>
                        <a:rPr lang="en-US" dirty="0" err="1" smtClean="0"/>
                        <a:t>Womens</a:t>
                      </a:r>
                      <a:r>
                        <a:rPr lang="en-US" dirty="0" smtClean="0"/>
                        <a:t> Health</a:t>
                      </a:r>
                    </a:p>
                    <a:p>
                      <a:pPr marL="285750" indent="-285750">
                        <a:buFont typeface="Arial" panose="020B0604020202020204" pitchFamily="34" charset="0"/>
                        <a:buChar char="•"/>
                      </a:pPr>
                      <a:r>
                        <a:rPr lang="en-US" dirty="0" smtClean="0"/>
                        <a:t>Title</a:t>
                      </a:r>
                      <a:r>
                        <a:rPr lang="en-US" baseline="0" dirty="0" smtClean="0"/>
                        <a:t> V Program</a:t>
                      </a:r>
                    </a:p>
                    <a:p>
                      <a:pPr marL="285750" indent="-285750">
                        <a:buFont typeface="Arial" panose="020B0604020202020204" pitchFamily="34" charset="0"/>
                        <a:buChar char="•"/>
                      </a:pPr>
                      <a:r>
                        <a:rPr lang="en-US" baseline="0" dirty="0" smtClean="0"/>
                        <a:t>Healthy Start Program</a:t>
                      </a:r>
                      <a:endParaRPr lang="en-US" dirty="0"/>
                    </a:p>
                  </a:txBody>
                  <a:tcPr/>
                </a:tc>
                <a:tc>
                  <a:txBody>
                    <a:bodyPr/>
                    <a:lstStyle/>
                    <a:p>
                      <a:pPr marL="285750" indent="-285750">
                        <a:buFont typeface="Arial" panose="020B0604020202020204" pitchFamily="34" charset="0"/>
                        <a:buChar char="•"/>
                      </a:pPr>
                      <a:r>
                        <a:rPr lang="en-US" sz="1600" b="1" dirty="0" smtClean="0"/>
                        <a:t>https://mchb.hrsa.gov/maternal-child-health-topics/maternal-and-womens-health</a:t>
                      </a:r>
                    </a:p>
                    <a:p>
                      <a:pPr marL="285750" indent="-285750">
                        <a:buFont typeface="Arial" panose="020B0604020202020204" pitchFamily="34" charset="0"/>
                        <a:buChar char="•"/>
                      </a:pPr>
                      <a:r>
                        <a:rPr lang="en-US" sz="1600" b="1" dirty="0" smtClean="0"/>
                        <a:t>https://mchb.hrsa.gov/maternal-child-health-initiatives/title-v-maternal-and-child-health-services-block-grant-program</a:t>
                      </a:r>
                    </a:p>
                    <a:p>
                      <a:pPr marL="285750" indent="-285750">
                        <a:buFont typeface="Arial" panose="020B0604020202020204" pitchFamily="34" charset="0"/>
                        <a:buChar char="•"/>
                      </a:pPr>
                      <a:r>
                        <a:rPr lang="en-US" sz="1600" b="1" dirty="0" smtClean="0"/>
                        <a:t>https://mchb.hrsa.gov/maternal-child-health-initiatives/healthy-start</a:t>
                      </a:r>
                      <a:endParaRPr lang="en-US" sz="1600" b="1" dirty="0"/>
                    </a:p>
                  </a:txBody>
                  <a:tcPr/>
                </a:tc>
                <a:extLst>
                  <a:ext uri="{0D108BD9-81ED-4DB2-BD59-A6C34878D82A}">
                    <a16:rowId xmlns:a16="http://schemas.microsoft.com/office/drawing/2014/main" val="2760720546"/>
                  </a:ext>
                </a:extLst>
              </a:tr>
              <a:tr h="389522">
                <a:tc>
                  <a:txBody>
                    <a:bodyPr/>
                    <a:lstStyle/>
                    <a:p>
                      <a:r>
                        <a:rPr lang="en-US" dirty="0" smtClean="0"/>
                        <a:t>Healthy People 2020 MICH Objectives</a:t>
                      </a:r>
                      <a:endParaRPr lang="en-US" dirty="0"/>
                    </a:p>
                  </a:txBody>
                  <a:tcPr/>
                </a:tc>
                <a:tc>
                  <a:txBody>
                    <a:bodyPr/>
                    <a:lstStyle/>
                    <a:p>
                      <a:r>
                        <a:rPr lang="en-US" sz="1600" b="1" dirty="0" smtClean="0"/>
                        <a:t>https://www.healthypeople.gov/2020/topics-objectives/topic/maternal-infant-and-child-health/objectives</a:t>
                      </a:r>
                      <a:endParaRPr lang="en-US" sz="1600" b="1" dirty="0"/>
                    </a:p>
                  </a:txBody>
                  <a:tcPr/>
                </a:tc>
                <a:extLst>
                  <a:ext uri="{0D108BD9-81ED-4DB2-BD59-A6C34878D82A}">
                    <a16:rowId xmlns:a16="http://schemas.microsoft.com/office/drawing/2014/main" val="3791498294"/>
                  </a:ext>
                </a:extLst>
              </a:tr>
              <a:tr h="541272">
                <a:tc>
                  <a:txBody>
                    <a:bodyPr/>
                    <a:lstStyle/>
                    <a:p>
                      <a:r>
                        <a:rPr lang="en-US" dirty="0" smtClean="0"/>
                        <a:t>Well-Woman Examination Infographic</a:t>
                      </a:r>
                      <a:r>
                        <a:rPr lang="en-US" baseline="0" dirty="0" smtClean="0"/>
                        <a:t> (</a:t>
                      </a:r>
                      <a:r>
                        <a:rPr lang="en-US" baseline="0" dirty="0" err="1" smtClean="0"/>
                        <a:t>ACOG</a:t>
                      </a:r>
                      <a:r>
                        <a:rPr lang="en-US" baseline="0" dirty="0" smtClean="0"/>
                        <a:t>)</a:t>
                      </a:r>
                      <a:endParaRPr lang="en-US" dirty="0"/>
                    </a:p>
                  </a:txBody>
                  <a:tcPr/>
                </a:tc>
                <a:tc>
                  <a:txBody>
                    <a:bodyPr/>
                    <a:lstStyle/>
                    <a:p>
                      <a:r>
                        <a:rPr lang="en-US" b="1" dirty="0" smtClean="0"/>
                        <a:t>https://www.acog.org/Patients/FAQs/Annual-Well-Woman-Exam-Infographic</a:t>
                      </a:r>
                      <a:endParaRPr lang="en-US" b="1" dirty="0"/>
                    </a:p>
                  </a:txBody>
                  <a:tcPr/>
                </a:tc>
                <a:extLst>
                  <a:ext uri="{0D108BD9-81ED-4DB2-BD59-A6C34878D82A}">
                    <a16:rowId xmlns:a16="http://schemas.microsoft.com/office/drawing/2014/main" val="2922499855"/>
                  </a:ext>
                </a:extLst>
              </a:tr>
            </a:tbl>
          </a:graphicData>
        </a:graphic>
      </p:graphicFrame>
      <p:pic>
        <p:nvPicPr>
          <p:cNvPr id="8" name="Picture Placeholder 5" descr="HRSA Maternal and Child Health Logo "/>
          <p:cNvPicPr>
            <a:picLocks/>
          </p:cNvPicPr>
          <p:nvPr/>
        </p:nvPicPr>
        <p:blipFill rotWithShape="1">
          <a:blip r:embed="rId2">
            <a:extLst>
              <a:ext uri="{28A0092B-C50C-407E-A947-70E740481C1C}">
                <a14:useLocalDpi xmlns:a14="http://schemas.microsoft.com/office/drawing/2010/main" val="0"/>
              </a:ext>
            </a:extLst>
          </a:blip>
          <a:srcRect t="-17541" b="-17541"/>
          <a:stretch/>
        </p:blipFill>
        <p:spPr>
          <a:xfrm>
            <a:off x="7266950" y="6382186"/>
            <a:ext cx="841248" cy="320040"/>
          </a:xfrm>
          <a:prstGeom prst="rect">
            <a:avLst/>
          </a:prstGeom>
        </p:spPr>
      </p:pic>
    </p:spTree>
    <p:extLst>
      <p:ext uri="{BB962C8B-B14F-4D97-AF65-F5344CB8AC3E}">
        <p14:creationId xmlns:p14="http://schemas.microsoft.com/office/powerpoint/2010/main" val="2958439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91EDBC-5481-E248-9D04-B6CCC7FAB9E3}" type="slidenum">
              <a:rPr kumimoji="0" lang="en-US" sz="1400" b="0" i="0" u="none" strike="noStrike" kern="1200" cap="none" spc="0" normalizeH="0" baseline="0" noProof="0" smtClean="0">
                <a:ln>
                  <a:noFill/>
                </a:ln>
                <a:solidFill>
                  <a:prstClr val="black"/>
                </a:solidFill>
                <a:effectLst/>
                <a:uLnTx/>
                <a:uFillTx/>
                <a:latin typeface="Verdana"/>
                <a:ea typeface="+mn-ea"/>
                <a:cs typeface="Verdana"/>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 name="Title 6"/>
          <p:cNvSpPr>
            <a:spLocks noGrp="1"/>
          </p:cNvSpPr>
          <p:nvPr>
            <p:ph type="title"/>
          </p:nvPr>
        </p:nvSpPr>
        <p:spPr/>
        <p:txBody>
          <a:bodyPr/>
          <a:lstStyle/>
          <a:p>
            <a:r>
              <a:rPr lang="en-US" dirty="0"/>
              <a:t>Thank You</a:t>
            </a:r>
          </a:p>
        </p:txBody>
      </p:sp>
      <p:pic>
        <p:nvPicPr>
          <p:cNvPr id="2" name="Picture Placeholder 1" descr="photo of mom and child "/>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pic>
        <p:nvPicPr>
          <p:cNvPr id="8" name="Picture Placeholder 5" descr="HRSA Maternal and Child Health Logo "/>
          <p:cNvPicPr>
            <a:picLocks/>
          </p:cNvPicPr>
          <p:nvPr/>
        </p:nvPicPr>
        <p:blipFill rotWithShape="1">
          <a:blip r:embed="rId4">
            <a:extLst>
              <a:ext uri="{28A0092B-C50C-407E-A947-70E740481C1C}">
                <a14:useLocalDpi xmlns:a14="http://schemas.microsoft.com/office/drawing/2010/main" val="0"/>
              </a:ext>
            </a:extLst>
          </a:blip>
          <a:srcRect t="-17541" b="-17541"/>
          <a:stretch/>
        </p:blipFill>
        <p:spPr>
          <a:xfrm>
            <a:off x="7266950" y="6382186"/>
            <a:ext cx="841248" cy="320040"/>
          </a:xfrm>
          <a:prstGeom prst="rect">
            <a:avLst/>
          </a:prstGeom>
        </p:spPr>
      </p:pic>
    </p:spTree>
    <p:extLst>
      <p:ext uri="{BB962C8B-B14F-4D97-AF65-F5344CB8AC3E}">
        <p14:creationId xmlns:p14="http://schemas.microsoft.com/office/powerpoint/2010/main" val="2803179962"/>
      </p:ext>
    </p:extLst>
  </p:cSld>
  <p:clrMapOvr>
    <a:masterClrMapping/>
  </p:clrMapOvr>
  <mc:AlternateContent xmlns:mc="http://schemas.openxmlformats.org/markup-compatibility/2006" xmlns:p14="http://schemas.microsoft.com/office/powerpoint/2010/main">
    <mc:Choice Requires="p14">
      <p:transition spd="slow" p14:dur="2000" advTm="12135"/>
    </mc:Choice>
    <mc:Fallback xmlns="">
      <p:transition spd="slow" advTm="12135"/>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sz="quarter"/>
          </p:nvPr>
        </p:nvSpPr>
        <p:spPr/>
        <p:txBody>
          <a:bodyPr/>
          <a:lstStyle/>
          <a:p>
            <a:pPr algn="ctr"/>
            <a:r>
              <a:rPr lang="en-US" altLang="en-US" sz="3200" dirty="0" smtClean="0">
                <a:latin typeface="Arial" panose="020B0604020202020204" pitchFamily="34" charset="0"/>
              </a:rPr>
              <a:t>The Magnolia Project</a:t>
            </a:r>
            <a:br>
              <a:rPr lang="en-US" altLang="en-US" sz="3200" dirty="0" smtClean="0">
                <a:latin typeface="Arial" panose="020B0604020202020204" pitchFamily="34" charset="0"/>
              </a:rPr>
            </a:br>
            <a:r>
              <a:rPr lang="en-US" altLang="en-US" sz="1400" dirty="0" smtClean="0">
                <a:latin typeface="Segoe Print" panose="02000600000000000000" pitchFamily="2" charset="0"/>
              </a:rPr>
              <a:t>Empowering Women’s Health &amp; Wellness</a:t>
            </a:r>
            <a:br>
              <a:rPr lang="en-US" altLang="en-US" sz="1400" dirty="0" smtClean="0">
                <a:latin typeface="Segoe Print" panose="02000600000000000000" pitchFamily="2" charset="0"/>
              </a:rPr>
            </a:br>
            <a:r>
              <a:rPr lang="en-US" altLang="en-US" sz="1400" dirty="0" smtClean="0">
                <a:latin typeface="Segoe Print" panose="02000600000000000000" pitchFamily="2" charset="0"/>
              </a:rPr>
              <a:t>Federal Healthy Start </a:t>
            </a:r>
            <a:br>
              <a:rPr lang="en-US" altLang="en-US" sz="1400" dirty="0" smtClean="0">
                <a:latin typeface="Segoe Print" panose="02000600000000000000" pitchFamily="2" charset="0"/>
              </a:rPr>
            </a:br>
            <a:r>
              <a:rPr lang="en-US" altLang="en-US" sz="1400" dirty="0" smtClean="0">
                <a:latin typeface="Segoe Print" panose="02000600000000000000" pitchFamily="2" charset="0"/>
              </a:rPr>
              <a:t>Funded by: HRSA #</a:t>
            </a:r>
            <a:r>
              <a:rPr lang="en-US" altLang="en-US" sz="1400" b="0" dirty="0" smtClean="0">
                <a:latin typeface="Segoe Print" panose="02000600000000000000" pitchFamily="2" charset="0"/>
              </a:rPr>
              <a:t>H49MC00051</a:t>
            </a:r>
            <a:endParaRPr lang="en-US" altLang="en-US" sz="1400" dirty="0" smtClean="0">
              <a:latin typeface="Segoe Print" panose="02000600000000000000" pitchFamily="2" charset="0"/>
            </a:endParaRPr>
          </a:p>
        </p:txBody>
      </p:sp>
      <p:sp>
        <p:nvSpPr>
          <p:cNvPr id="10243" name="Footer Placeholder 1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rgbClr val="604A7B"/>
              </a:buClr>
              <a:buSzPct val="70000"/>
              <a:buFont typeface="Arial" panose="020B0604020202020204" pitchFamily="34" charset="0"/>
              <a:buChar char="•"/>
              <a:defRPr sz="2200">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04A7B"/>
              </a:buClr>
              <a:buSzPct val="70000"/>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04A7B"/>
              </a:buClr>
              <a:buSzPct val="70000"/>
              <a:buFont typeface="Arial" panose="020B0604020202020204" pitchFamily="34" charset="0"/>
              <a:buChar char="•"/>
              <a:defRPr sz="1600">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04A7B"/>
              </a:buClr>
              <a:buSzPct val="70000"/>
              <a:buFont typeface="Arial" panose="020B0604020202020204" pitchFamily="34" charset="0"/>
              <a:buChar char="•"/>
              <a:defRPr sz="1400">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Healthy People 2020: Oct.25, 2017							</a:t>
            </a:r>
          </a:p>
        </p:txBody>
      </p:sp>
      <p:pic>
        <p:nvPicPr>
          <p:cNvPr id="10244" name="Picture 3" descr="Image of a Magnolia flower"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57437"/>
            <a:ext cx="13208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574453"/>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The Magnolia Project</a:t>
            </a:r>
          </a:p>
        </p:txBody>
      </p:sp>
      <p:sp>
        <p:nvSpPr>
          <p:cNvPr id="11267" name="Content Placeholder 2"/>
          <p:cNvSpPr>
            <a:spLocks noGrp="1"/>
          </p:cNvSpPr>
          <p:nvPr>
            <p:ph idx="1"/>
          </p:nvPr>
        </p:nvSpPr>
        <p:spPr/>
        <p:txBody>
          <a:bodyPr/>
          <a:lstStyle/>
          <a:p>
            <a:r>
              <a:rPr lang="en-US" altLang="en-US" sz="2000" b="1" smtClean="0">
                <a:solidFill>
                  <a:schemeClr val="tx1"/>
                </a:solidFill>
                <a:latin typeface="Arial" panose="020B0604020202020204" pitchFamily="34" charset="0"/>
              </a:rPr>
              <a:t>Northeast Florida Healthy Start Coalition and federal Healthy Start program</a:t>
            </a:r>
          </a:p>
          <a:p>
            <a:pPr lvl="1"/>
            <a:r>
              <a:rPr lang="en-US" altLang="en-US" smtClean="0">
                <a:solidFill>
                  <a:schemeClr val="tx1"/>
                </a:solidFill>
                <a:latin typeface="Arial" panose="020B0604020202020204" pitchFamily="34" charset="0"/>
              </a:rPr>
              <a:t>Launched in Duval county, Jacksonville Florida in 1999 </a:t>
            </a:r>
          </a:p>
          <a:p>
            <a:pPr lvl="1"/>
            <a:r>
              <a:rPr lang="en-US" altLang="en-US" smtClean="0">
                <a:solidFill>
                  <a:schemeClr val="tx1"/>
                </a:solidFill>
                <a:latin typeface="Arial" panose="020B0604020202020204" pitchFamily="34" charset="0"/>
              </a:rPr>
              <a:t>Address the biggest contributing factor in infant deaths –  women’s health prior to pregnancy</a:t>
            </a:r>
          </a:p>
          <a:p>
            <a:r>
              <a:rPr lang="en-US" altLang="en-US" sz="2000" b="1" smtClean="0">
                <a:solidFill>
                  <a:schemeClr val="tx1"/>
                </a:solidFill>
                <a:latin typeface="Arial" panose="020B0604020202020204" pitchFamily="34" charset="0"/>
              </a:rPr>
              <a:t>Preconception, prenatal and interconception initiative aimed at reducing racial disparities in infant mortality by providing:</a:t>
            </a:r>
          </a:p>
          <a:p>
            <a:pPr lvl="1"/>
            <a:r>
              <a:rPr lang="en-US" altLang="en-US" smtClean="0">
                <a:solidFill>
                  <a:schemeClr val="tx1"/>
                </a:solidFill>
                <a:latin typeface="Arial" panose="020B0604020202020204" pitchFamily="34" charset="0"/>
              </a:rPr>
              <a:t>Targeted outreach</a:t>
            </a:r>
          </a:p>
          <a:p>
            <a:pPr lvl="1"/>
            <a:r>
              <a:rPr lang="en-US" altLang="en-US" smtClean="0">
                <a:solidFill>
                  <a:schemeClr val="tx1"/>
                </a:solidFill>
                <a:latin typeface="Arial" panose="020B0604020202020204" pitchFamily="34" charset="0"/>
              </a:rPr>
              <a:t>Screening</a:t>
            </a:r>
          </a:p>
          <a:p>
            <a:pPr lvl="1"/>
            <a:r>
              <a:rPr lang="en-US" altLang="en-US" smtClean="0">
                <a:solidFill>
                  <a:schemeClr val="tx1"/>
                </a:solidFill>
                <a:latin typeface="Arial" panose="020B0604020202020204" pitchFamily="34" charset="0"/>
              </a:rPr>
              <a:t>Case management and risk reduction</a:t>
            </a:r>
          </a:p>
          <a:p>
            <a:pPr lvl="1"/>
            <a:r>
              <a:rPr lang="en-US" altLang="en-US" smtClean="0">
                <a:solidFill>
                  <a:schemeClr val="tx1"/>
                </a:solidFill>
                <a:latin typeface="Arial" panose="020B0604020202020204" pitchFamily="34" charset="0"/>
              </a:rPr>
              <a:t>Health education</a:t>
            </a:r>
          </a:p>
          <a:p>
            <a:pPr lvl="1"/>
            <a:r>
              <a:rPr lang="en-US" altLang="en-US" smtClean="0">
                <a:solidFill>
                  <a:schemeClr val="tx1"/>
                </a:solidFill>
                <a:latin typeface="Arial" panose="020B0604020202020204" pitchFamily="34" charset="0"/>
              </a:rPr>
              <a:t>Prenatal and well-woman care </a:t>
            </a:r>
          </a:p>
          <a:p>
            <a:pPr lvl="1"/>
            <a:r>
              <a:rPr lang="en-US" altLang="en-US" smtClean="0">
                <a:solidFill>
                  <a:schemeClr val="tx1"/>
                </a:solidFill>
                <a:latin typeface="Arial" panose="020B0604020202020204" pitchFamily="34" charset="0"/>
              </a:rPr>
              <a:t>Primary care </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Tree>
    <p:extLst>
      <p:ext uri="{BB962C8B-B14F-4D97-AF65-F5344CB8AC3E}">
        <p14:creationId xmlns:p14="http://schemas.microsoft.com/office/powerpoint/2010/main" val="8970054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latin typeface="Arial" panose="020B0604020202020204" pitchFamily="34" charset="0"/>
                <a:cs typeface="Arial" panose="020B0604020202020204" pitchFamily="34" charset="0"/>
              </a:rPr>
              <a:t>The Magnolia Project Mission</a:t>
            </a:r>
          </a:p>
        </p:txBody>
      </p:sp>
      <p:sp>
        <p:nvSpPr>
          <p:cNvPr id="3" name="Content Placeholder 2"/>
          <p:cNvSpPr>
            <a:spLocks noGrp="1"/>
          </p:cNvSpPr>
          <p:nvPr>
            <p:ph idx="1"/>
          </p:nvPr>
        </p:nvSpPr>
        <p:spPr>
          <a:xfrm>
            <a:off x="560388" y="1600200"/>
            <a:ext cx="4611687" cy="4249738"/>
          </a:xfrm>
        </p:spPr>
        <p:txBody>
          <a:bodyPr/>
          <a:lstStyle/>
          <a:p>
            <a:pPr marL="0" indent="0" algn="ctr">
              <a:buFont typeface="Arial" charset="0"/>
              <a:buNone/>
              <a:defRPr/>
            </a:pPr>
            <a:endParaRPr lang="en-US" sz="2400" dirty="0" smtClean="0">
              <a:cs typeface="Arial" panose="020B0604020202020204" pitchFamily="34" charset="0"/>
            </a:endParaRPr>
          </a:p>
          <a:p>
            <a:pPr marL="0" indent="0">
              <a:buFont typeface="Arial" charset="0"/>
              <a:buNone/>
              <a:defRPr/>
            </a:pPr>
            <a:r>
              <a:rPr lang="en-US" sz="2400" dirty="0" smtClean="0">
                <a:solidFill>
                  <a:schemeClr val="tx1"/>
                </a:solidFill>
                <a:cs typeface="Arial" panose="020B0604020202020204" pitchFamily="34" charset="0"/>
              </a:rPr>
              <a:t>To improve the health and well-being of women during </a:t>
            </a:r>
          </a:p>
          <a:p>
            <a:pPr marL="0" indent="0">
              <a:buFont typeface="Arial" charset="0"/>
              <a:buNone/>
              <a:defRPr/>
            </a:pPr>
            <a:r>
              <a:rPr lang="en-US" sz="2400" dirty="0" smtClean="0">
                <a:solidFill>
                  <a:schemeClr val="tx1"/>
                </a:solidFill>
                <a:cs typeface="Arial" panose="020B0604020202020204" pitchFamily="34" charset="0"/>
              </a:rPr>
              <a:t>their childbearing years by </a:t>
            </a:r>
          </a:p>
          <a:p>
            <a:pPr marL="0" indent="0">
              <a:buFont typeface="Arial" charset="0"/>
              <a:buNone/>
              <a:defRPr/>
            </a:pPr>
            <a:r>
              <a:rPr lang="en-US" sz="2400" dirty="0" smtClean="0">
                <a:solidFill>
                  <a:schemeClr val="tx1"/>
                </a:solidFill>
                <a:cs typeface="Arial" panose="020B0604020202020204" pitchFamily="34" charset="0"/>
              </a:rPr>
              <a:t>empowering communities </a:t>
            </a:r>
          </a:p>
          <a:p>
            <a:pPr marL="0" indent="0">
              <a:buFont typeface="Arial" charset="0"/>
              <a:buNone/>
              <a:defRPr/>
            </a:pPr>
            <a:r>
              <a:rPr lang="en-US" sz="2400" dirty="0" smtClean="0">
                <a:solidFill>
                  <a:schemeClr val="tx1"/>
                </a:solidFill>
                <a:cs typeface="Arial" panose="020B0604020202020204" pitchFamily="34" charset="0"/>
              </a:rPr>
              <a:t>to address medical, behavioral, </a:t>
            </a:r>
          </a:p>
          <a:p>
            <a:pPr marL="0" indent="0">
              <a:buFont typeface="Arial" charset="0"/>
              <a:buNone/>
              <a:defRPr/>
            </a:pPr>
            <a:r>
              <a:rPr lang="en-US" sz="2400" dirty="0" smtClean="0">
                <a:solidFill>
                  <a:schemeClr val="tx1"/>
                </a:solidFill>
                <a:cs typeface="Arial" panose="020B0604020202020204" pitchFamily="34" charset="0"/>
              </a:rPr>
              <a:t>cultural, and social services needs.</a:t>
            </a:r>
            <a:endParaRPr lang="en-US" dirty="0" smtClean="0">
              <a:solidFill>
                <a:schemeClr val="tx1"/>
              </a:solidFill>
            </a:endParaRPr>
          </a:p>
          <a:p>
            <a:pPr algn="ctr">
              <a:defRPr/>
            </a:pPr>
            <a:endParaRPr lang="en-US" dirty="0"/>
          </a:p>
        </p:txBody>
      </p:sp>
      <p:pic>
        <p:nvPicPr>
          <p:cNvPr id="12292" name="Picture 5" descr="Image of a mother and her baby." title="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1981200"/>
            <a:ext cx="2982913" cy="298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7463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latin typeface="Arial" panose="020B0604020202020204" pitchFamily="34" charset="0"/>
              </a:rPr>
              <a:t>The Magnolia Project’s Approach</a:t>
            </a:r>
          </a:p>
        </p:txBody>
      </p:sp>
      <p:sp>
        <p:nvSpPr>
          <p:cNvPr id="18435" name="Content Placeholder 2"/>
          <p:cNvSpPr>
            <a:spLocks noGrp="1"/>
          </p:cNvSpPr>
          <p:nvPr>
            <p:ph idx="1"/>
          </p:nvPr>
        </p:nvSpPr>
        <p:spPr/>
        <p:txBody>
          <a:bodyPr/>
          <a:lstStyle/>
          <a:p>
            <a:pPr>
              <a:defRPr/>
            </a:pPr>
            <a:r>
              <a:rPr lang="en-US" altLang="en-US" sz="2000" dirty="0" smtClean="0">
                <a:solidFill>
                  <a:schemeClr val="tx1"/>
                </a:solidFill>
                <a:latin typeface="Arial" panose="020B0604020202020204" pitchFamily="34" charset="0"/>
              </a:rPr>
              <a:t>Respond to an analysis of Perinatal Periods of Risk (PPOR) that shows the health of women </a:t>
            </a:r>
            <a:r>
              <a:rPr lang="en-US" altLang="en-US" sz="2000" i="1" dirty="0" smtClean="0">
                <a:solidFill>
                  <a:schemeClr val="tx1"/>
                </a:solidFill>
                <a:latin typeface="Arial" panose="020B0604020202020204" pitchFamily="34" charset="0"/>
              </a:rPr>
              <a:t>before</a:t>
            </a:r>
            <a:r>
              <a:rPr lang="en-US" altLang="en-US" sz="2000" dirty="0" smtClean="0">
                <a:solidFill>
                  <a:schemeClr val="tx1"/>
                </a:solidFill>
                <a:latin typeface="Arial" panose="020B0604020202020204" pitchFamily="34" charset="0"/>
              </a:rPr>
              <a:t> pregnancy is a primary factor contributing to poor outcomes, particularly among African-Americans.</a:t>
            </a:r>
          </a:p>
          <a:p>
            <a:pPr>
              <a:defRPr/>
            </a:pPr>
            <a:endParaRPr lang="en-US" altLang="en-US" sz="2000" dirty="0" smtClean="0">
              <a:solidFill>
                <a:schemeClr val="tx1"/>
              </a:solidFill>
              <a:latin typeface="Arial" panose="020B0604020202020204" pitchFamily="34" charset="0"/>
            </a:endParaRPr>
          </a:p>
          <a:p>
            <a:pPr>
              <a:defRPr/>
            </a:pPr>
            <a:r>
              <a:rPr lang="en-US" altLang="en-US" sz="2000" dirty="0" smtClean="0">
                <a:solidFill>
                  <a:schemeClr val="tx1"/>
                </a:solidFill>
                <a:latin typeface="Arial" panose="020B0604020202020204" pitchFamily="34" charset="0"/>
              </a:rPr>
              <a:t>Utilize a life-course approach to impact poor birth outcomes and disparities that addresses health and development over the mothers’/families’ life course.</a:t>
            </a:r>
          </a:p>
          <a:p>
            <a:pPr>
              <a:defRPr/>
            </a:pPr>
            <a:endParaRPr lang="en-US" altLang="en-US" sz="2000" dirty="0" smtClean="0">
              <a:solidFill>
                <a:schemeClr val="tx1"/>
              </a:solidFill>
              <a:latin typeface="Arial" panose="020B0604020202020204" pitchFamily="34" charset="0"/>
            </a:endParaRPr>
          </a:p>
          <a:p>
            <a:pPr>
              <a:defRPr/>
            </a:pPr>
            <a:r>
              <a:rPr lang="en-US" altLang="en-US" sz="2000" dirty="0" smtClean="0">
                <a:solidFill>
                  <a:schemeClr val="tx1"/>
                </a:solidFill>
                <a:latin typeface="Arial" panose="020B0604020202020204" pitchFamily="34" charset="0"/>
              </a:rPr>
              <a:t>Broaden the focus of maternal and child health to include social equity. </a:t>
            </a:r>
          </a:p>
          <a:p>
            <a:pPr marL="0" indent="0">
              <a:buFont typeface="Arial" panose="020B0604020202020204" pitchFamily="34" charset="0"/>
              <a:buNone/>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274140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latin typeface="Arial" panose="020B0604020202020204" pitchFamily="34" charset="0"/>
              </a:rPr>
              <a:t>Snapshot of Jacksonville, Florida</a:t>
            </a:r>
          </a:p>
        </p:txBody>
      </p:sp>
      <p:sp>
        <p:nvSpPr>
          <p:cNvPr id="14339" name="Content Placeholder 2"/>
          <p:cNvSpPr>
            <a:spLocks noGrp="1"/>
          </p:cNvSpPr>
          <p:nvPr>
            <p:ph sz="half" idx="1"/>
          </p:nvPr>
        </p:nvSpPr>
        <p:spPr>
          <a:xfrm>
            <a:off x="457200" y="1806575"/>
            <a:ext cx="3048000" cy="4113213"/>
          </a:xfrm>
        </p:spPr>
        <p:txBody>
          <a:bodyPr/>
          <a:lstStyle/>
          <a:p>
            <a:r>
              <a:rPr lang="en-US" altLang="en-US" dirty="0" smtClean="0">
                <a:solidFill>
                  <a:schemeClr val="tx1"/>
                </a:solidFill>
                <a:latin typeface="Arial" panose="020B0604020202020204" pitchFamily="34" charset="0"/>
              </a:rPr>
              <a:t>Infant Mortality  driven by disparities</a:t>
            </a:r>
          </a:p>
          <a:p>
            <a:pPr lvl="1"/>
            <a:r>
              <a:rPr lang="en-US" altLang="en-US" dirty="0" smtClean="0">
                <a:solidFill>
                  <a:schemeClr val="tx1"/>
                </a:solidFill>
                <a:latin typeface="Arial" panose="020B0604020202020204" pitchFamily="34" charset="0"/>
              </a:rPr>
              <a:t>45% of births to Blacks &amp; other nonwhites</a:t>
            </a:r>
          </a:p>
          <a:p>
            <a:pPr lvl="1"/>
            <a:r>
              <a:rPr lang="en-US" altLang="en-US" dirty="0" smtClean="0">
                <a:solidFill>
                  <a:schemeClr val="tx1"/>
                </a:solidFill>
                <a:latin typeface="Arial" panose="020B0604020202020204" pitchFamily="34" charset="0"/>
              </a:rPr>
              <a:t>Blacks historically have poorer outcomes in Jacksonville than other urban areas of state</a:t>
            </a:r>
          </a:p>
          <a:p>
            <a:pPr lvl="1"/>
            <a:r>
              <a:rPr lang="en-US" altLang="en-US" dirty="0" smtClean="0">
                <a:solidFill>
                  <a:schemeClr val="tx1"/>
                </a:solidFill>
                <a:latin typeface="Arial" panose="020B0604020202020204" pitchFamily="34" charset="0"/>
              </a:rPr>
              <a:t>IM rate 2.5x higher than White rate</a:t>
            </a:r>
          </a:p>
          <a:p>
            <a:endParaRPr lang="en-US" altLang="en-US" dirty="0" smtClean="0">
              <a:latin typeface="Arial" panose="020B0604020202020204" pitchFamily="34" charset="0"/>
            </a:endParaRPr>
          </a:p>
        </p:txBody>
      </p:sp>
      <p:graphicFrame>
        <p:nvGraphicFramePr>
          <p:cNvPr id="6" name="Content Placeholder 5" descr="Duval county infant mortality rate trend chart." title="Infant Mortality Trend chart"/>
          <p:cNvGraphicFramePr>
            <a:graphicFrameLocks noGrp="1"/>
          </p:cNvGraphicFramePr>
          <p:nvPr>
            <p:ph sz="half" idx="2"/>
            <p:extLst/>
          </p:nvPr>
        </p:nvGraphicFramePr>
        <p:xfrm>
          <a:off x="4191000" y="1806575"/>
          <a:ext cx="4648200" cy="4113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8699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latin typeface="Arial" panose="020B0604020202020204" pitchFamily="34" charset="0"/>
              </a:rPr>
              <a:t>Magnolia Health Zone 1 Population</a:t>
            </a:r>
          </a:p>
        </p:txBody>
      </p:sp>
      <p:sp>
        <p:nvSpPr>
          <p:cNvPr id="3" name="Content Placeholder 2"/>
          <p:cNvSpPr>
            <a:spLocks noGrp="1"/>
          </p:cNvSpPr>
          <p:nvPr>
            <p:ph idx="1"/>
          </p:nvPr>
        </p:nvSpPr>
        <p:spPr>
          <a:xfrm>
            <a:off x="609600" y="1981200"/>
            <a:ext cx="7989888" cy="3630613"/>
          </a:xfrm>
        </p:spPr>
        <p:txBody>
          <a:bodyPr>
            <a:noAutofit/>
          </a:bodyPr>
          <a:lstStyle/>
          <a:p>
            <a:pPr>
              <a:defRPr/>
            </a:pPr>
            <a:r>
              <a:rPr lang="en-US" sz="1800" dirty="0">
                <a:solidFill>
                  <a:schemeClr val="tx1"/>
                </a:solidFill>
              </a:rPr>
              <a:t>Health Zone 1 is disproportionately impacted by economic, </a:t>
            </a:r>
            <a:r>
              <a:rPr lang="en-US" sz="1800" dirty="0" smtClean="0">
                <a:solidFill>
                  <a:schemeClr val="tx1"/>
                </a:solidFill>
              </a:rPr>
              <a:t>health, </a:t>
            </a:r>
            <a:r>
              <a:rPr lang="en-US" sz="1800" dirty="0">
                <a:solidFill>
                  <a:schemeClr val="tx1"/>
                </a:solidFill>
              </a:rPr>
              <a:t>and </a:t>
            </a:r>
            <a:r>
              <a:rPr lang="en-US" sz="1800" dirty="0" smtClean="0">
                <a:solidFill>
                  <a:schemeClr val="tx1"/>
                </a:solidFill>
              </a:rPr>
              <a:t>social disparities</a:t>
            </a:r>
            <a:r>
              <a:rPr lang="en-US" sz="1800" dirty="0">
                <a:solidFill>
                  <a:schemeClr val="tx1"/>
                </a:solidFill>
              </a:rPr>
              <a:t>. It has the largest proportion of non-white residents, the lowest median </a:t>
            </a:r>
            <a:r>
              <a:rPr lang="en-US" sz="1800" dirty="0" smtClean="0">
                <a:solidFill>
                  <a:schemeClr val="tx1"/>
                </a:solidFill>
              </a:rPr>
              <a:t>income, highest </a:t>
            </a:r>
            <a:r>
              <a:rPr lang="en-US" sz="1800" dirty="0">
                <a:solidFill>
                  <a:schemeClr val="tx1"/>
                </a:solidFill>
              </a:rPr>
              <a:t>rates of total and childhood poverty and lowest educational attainment of the 6</a:t>
            </a:r>
            <a:r>
              <a:rPr lang="en-US" sz="1800" dirty="0" smtClean="0">
                <a:solidFill>
                  <a:schemeClr val="tx1"/>
                </a:solidFill>
              </a:rPr>
              <a:t> Health Zones.</a:t>
            </a:r>
          </a:p>
          <a:p>
            <a:pPr>
              <a:defRPr/>
            </a:pPr>
            <a:endParaRPr lang="en-US" sz="1800" dirty="0" smtClean="0">
              <a:solidFill>
                <a:schemeClr val="tx1"/>
              </a:solidFill>
            </a:endParaRPr>
          </a:p>
          <a:p>
            <a:pPr>
              <a:defRPr/>
            </a:pPr>
            <a:r>
              <a:rPr lang="en-US" sz="1800" dirty="0" smtClean="0">
                <a:solidFill>
                  <a:schemeClr val="tx1"/>
                </a:solidFill>
              </a:rPr>
              <a:t>The </a:t>
            </a:r>
            <a:r>
              <a:rPr lang="en-US" sz="1800" dirty="0">
                <a:solidFill>
                  <a:schemeClr val="tx1"/>
                </a:solidFill>
              </a:rPr>
              <a:t>population is </a:t>
            </a:r>
            <a:r>
              <a:rPr lang="en-US" sz="1800" dirty="0" smtClean="0">
                <a:solidFill>
                  <a:schemeClr val="tx1"/>
                </a:solidFill>
              </a:rPr>
              <a:t>78.1% African-American</a:t>
            </a:r>
          </a:p>
          <a:p>
            <a:pPr marL="0" indent="0">
              <a:buFont typeface="Arial" charset="0"/>
              <a:buNone/>
              <a:defRPr/>
            </a:pPr>
            <a:endParaRPr lang="en-US" sz="1800" dirty="0">
              <a:solidFill>
                <a:schemeClr val="tx1"/>
              </a:solidFill>
            </a:endParaRPr>
          </a:p>
          <a:p>
            <a:pPr>
              <a:defRPr/>
            </a:pPr>
            <a:r>
              <a:rPr lang="en-US" sz="1800" dirty="0" smtClean="0">
                <a:solidFill>
                  <a:schemeClr val="tx1"/>
                </a:solidFill>
              </a:rPr>
              <a:t>There </a:t>
            </a:r>
            <a:r>
              <a:rPr lang="en-US" sz="1800" dirty="0">
                <a:solidFill>
                  <a:schemeClr val="tx1"/>
                </a:solidFill>
              </a:rPr>
              <a:t>are 21,632 women of childbearing age; nearly </a:t>
            </a:r>
            <a:r>
              <a:rPr lang="en-US" sz="1800" dirty="0" smtClean="0">
                <a:solidFill>
                  <a:schemeClr val="tx1"/>
                </a:solidFill>
              </a:rPr>
              <a:t>one-fourth </a:t>
            </a:r>
            <a:r>
              <a:rPr lang="en-US" sz="1800" dirty="0">
                <a:solidFill>
                  <a:schemeClr val="tx1"/>
                </a:solidFill>
              </a:rPr>
              <a:t>of families live below the federal poverty level</a:t>
            </a:r>
            <a:r>
              <a:rPr lang="en-US" sz="1800" dirty="0" smtClean="0">
                <a:solidFill>
                  <a:schemeClr val="tx1"/>
                </a:solidFill>
              </a:rPr>
              <a:t>.</a:t>
            </a:r>
          </a:p>
          <a:p>
            <a:pPr>
              <a:defRPr/>
            </a:pPr>
            <a:endParaRPr lang="en-US" sz="1800" dirty="0" smtClean="0">
              <a:solidFill>
                <a:schemeClr val="tx1"/>
              </a:solidFill>
            </a:endParaRPr>
          </a:p>
          <a:p>
            <a:pPr>
              <a:defRPr/>
            </a:pPr>
            <a:r>
              <a:rPr lang="en-US" sz="1800" dirty="0">
                <a:solidFill>
                  <a:schemeClr val="tx1"/>
                </a:solidFill>
              </a:rPr>
              <a:t>There was an average of </a:t>
            </a:r>
            <a:r>
              <a:rPr lang="en-US" sz="1800" dirty="0" smtClean="0">
                <a:solidFill>
                  <a:schemeClr val="tx1"/>
                </a:solidFill>
              </a:rPr>
              <a:t>1,706 births </a:t>
            </a:r>
            <a:r>
              <a:rPr lang="en-US" sz="1800" dirty="0">
                <a:solidFill>
                  <a:schemeClr val="tx1"/>
                </a:solidFill>
              </a:rPr>
              <a:t>annually in the project area during </a:t>
            </a:r>
            <a:r>
              <a:rPr lang="en-US" sz="1800" dirty="0" smtClean="0">
                <a:solidFill>
                  <a:schemeClr val="tx1"/>
                </a:solidFill>
              </a:rPr>
              <a:t>2014-2016, </a:t>
            </a:r>
            <a:r>
              <a:rPr lang="en-US" sz="1800" dirty="0">
                <a:solidFill>
                  <a:schemeClr val="tx1"/>
                </a:solidFill>
              </a:rPr>
              <a:t>accounting for about 13 percent of the births in </a:t>
            </a:r>
            <a:r>
              <a:rPr lang="en-US" sz="1800" dirty="0" smtClean="0">
                <a:solidFill>
                  <a:schemeClr val="tx1"/>
                </a:solidFill>
              </a:rPr>
              <a:t>Jacksonville. </a:t>
            </a:r>
          </a:p>
        </p:txBody>
      </p:sp>
    </p:spTree>
    <p:extLst>
      <p:ext uri="{BB962C8B-B14F-4D97-AF65-F5344CB8AC3E}">
        <p14:creationId xmlns:p14="http://schemas.microsoft.com/office/powerpoint/2010/main" val="25947747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4000" smtClean="0">
                <a:latin typeface="Arial" panose="020B0604020202020204" pitchFamily="34" charset="0"/>
              </a:rPr>
              <a:t>Services</a:t>
            </a:r>
          </a:p>
        </p:txBody>
      </p:sp>
      <p:sp>
        <p:nvSpPr>
          <p:cNvPr id="16387" name="Content Placeholder 1"/>
          <p:cNvSpPr>
            <a:spLocks noGrp="1"/>
          </p:cNvSpPr>
          <p:nvPr>
            <p:ph sz="half" idx="1"/>
          </p:nvPr>
        </p:nvSpPr>
        <p:spPr>
          <a:xfrm>
            <a:off x="450850" y="1600200"/>
            <a:ext cx="4038600" cy="4678363"/>
          </a:xfrm>
        </p:spPr>
        <p:txBody>
          <a:bodyPr/>
          <a:lstStyle/>
          <a:p>
            <a:r>
              <a:rPr lang="en-US" altLang="en-US" sz="1800" dirty="0" smtClean="0">
                <a:solidFill>
                  <a:schemeClr val="tx1"/>
                </a:solidFill>
                <a:latin typeface="Arial" panose="020B0604020202020204" pitchFamily="34" charset="0"/>
              </a:rPr>
              <a:t>Case Management </a:t>
            </a:r>
          </a:p>
          <a:p>
            <a:r>
              <a:rPr lang="en-US" altLang="en-US" sz="1800" dirty="0" smtClean="0">
                <a:solidFill>
                  <a:schemeClr val="tx1"/>
                </a:solidFill>
                <a:latin typeface="Arial" panose="020B0604020202020204" pitchFamily="34" charset="0"/>
              </a:rPr>
              <a:t>Cantering Prenatal</a:t>
            </a:r>
          </a:p>
          <a:p>
            <a:r>
              <a:rPr lang="en-US" altLang="en-US" sz="1800" dirty="0" smtClean="0">
                <a:solidFill>
                  <a:schemeClr val="tx1"/>
                </a:solidFill>
                <a:latin typeface="Arial" panose="020B0604020202020204" pitchFamily="34" charset="0"/>
              </a:rPr>
              <a:t>Centering Parenting (new)</a:t>
            </a:r>
          </a:p>
          <a:p>
            <a:r>
              <a:rPr lang="en-US" altLang="en-US" sz="1800" dirty="0" smtClean="0">
                <a:solidFill>
                  <a:schemeClr val="tx1"/>
                </a:solidFill>
                <a:latin typeface="Arial" panose="020B0604020202020204" pitchFamily="34" charset="0"/>
              </a:rPr>
              <a:t>Community Action Network</a:t>
            </a:r>
          </a:p>
          <a:p>
            <a:r>
              <a:rPr lang="en-US" altLang="en-US" sz="1800" dirty="0" smtClean="0">
                <a:solidFill>
                  <a:schemeClr val="tx1"/>
                </a:solidFill>
                <a:latin typeface="Arial" panose="020B0604020202020204" pitchFamily="34" charset="0"/>
              </a:rPr>
              <a:t>Health Education</a:t>
            </a:r>
          </a:p>
          <a:p>
            <a:r>
              <a:rPr lang="en-US" altLang="en-US" sz="1800" dirty="0" smtClean="0">
                <a:solidFill>
                  <a:schemeClr val="tx1"/>
                </a:solidFill>
                <a:latin typeface="Arial" panose="020B0604020202020204" pitchFamily="34" charset="0"/>
              </a:rPr>
              <a:t>Healthy Weight </a:t>
            </a:r>
          </a:p>
          <a:p>
            <a:r>
              <a:rPr lang="en-US" altLang="en-US" sz="1800" dirty="0" smtClean="0">
                <a:solidFill>
                  <a:schemeClr val="tx1"/>
                </a:solidFill>
                <a:latin typeface="Arial" panose="020B0604020202020204" pitchFamily="34" charset="0"/>
              </a:rPr>
              <a:t>Home Visitation</a:t>
            </a:r>
          </a:p>
          <a:p>
            <a:r>
              <a:rPr lang="en-US" altLang="en-US" sz="1800" dirty="0" smtClean="0">
                <a:solidFill>
                  <a:schemeClr val="tx1"/>
                </a:solidFill>
                <a:latin typeface="Arial" panose="020B0604020202020204" pitchFamily="34" charset="0"/>
              </a:rPr>
              <a:t>Leadership Academy  </a:t>
            </a:r>
          </a:p>
          <a:p>
            <a:r>
              <a:rPr lang="en-US" altLang="en-US" sz="1800" dirty="0" smtClean="0">
                <a:solidFill>
                  <a:schemeClr val="tx1"/>
                </a:solidFill>
                <a:latin typeface="Arial" panose="020B0604020202020204" pitchFamily="34" charset="0"/>
              </a:rPr>
              <a:t>Life Course Plan/Group Education</a:t>
            </a:r>
          </a:p>
          <a:p>
            <a:r>
              <a:rPr lang="en-US" altLang="en-US" sz="1800" dirty="0" smtClean="0">
                <a:solidFill>
                  <a:schemeClr val="tx1"/>
                </a:solidFill>
                <a:latin typeface="Arial" panose="020B0604020202020204" pitchFamily="34" charset="0"/>
              </a:rPr>
              <a:t>Mental Wellness (Freedom)</a:t>
            </a:r>
          </a:p>
          <a:p>
            <a:r>
              <a:rPr lang="en-US" altLang="en-US" sz="1800" dirty="0" smtClean="0">
                <a:solidFill>
                  <a:schemeClr val="tx1"/>
                </a:solidFill>
                <a:latin typeface="Arial" panose="020B0604020202020204" pitchFamily="34" charset="0"/>
              </a:rPr>
              <a:t>Nutrition Counseling </a:t>
            </a:r>
          </a:p>
          <a:p>
            <a:r>
              <a:rPr lang="en-US" altLang="en-US" sz="1800" dirty="0" smtClean="0">
                <a:solidFill>
                  <a:schemeClr val="tx1"/>
                </a:solidFill>
                <a:latin typeface="Arial" panose="020B0604020202020204" pitchFamily="34" charset="0"/>
              </a:rPr>
              <a:t>Primary Care</a:t>
            </a:r>
          </a:p>
          <a:p>
            <a:r>
              <a:rPr lang="en-US" altLang="en-US" sz="1800" dirty="0" smtClean="0">
                <a:solidFill>
                  <a:schemeClr val="tx1"/>
                </a:solidFill>
                <a:latin typeface="Arial" panose="020B0604020202020204" pitchFamily="34" charset="0"/>
              </a:rPr>
              <a:t>Reproductive Health Services </a:t>
            </a:r>
          </a:p>
          <a:p>
            <a:r>
              <a:rPr lang="en-US" altLang="en-US" sz="1800" dirty="0" smtClean="0">
                <a:solidFill>
                  <a:schemeClr val="tx1"/>
                </a:solidFill>
                <a:latin typeface="Arial" panose="020B0604020202020204" pitchFamily="34" charset="0"/>
              </a:rPr>
              <a:t>Reproductive Life Planning</a:t>
            </a:r>
          </a:p>
          <a:p>
            <a:r>
              <a:rPr lang="en-US" altLang="en-US" sz="1800" dirty="0" smtClean="0">
                <a:solidFill>
                  <a:schemeClr val="tx1"/>
                </a:solidFill>
                <a:latin typeface="Arial" panose="020B0604020202020204" pitchFamily="34" charset="0"/>
              </a:rPr>
              <a:t>Yoga</a:t>
            </a:r>
          </a:p>
        </p:txBody>
      </p:sp>
      <p:pic>
        <p:nvPicPr>
          <p:cNvPr id="16388" name="Content Placeholder 1" descr="Photograph of a woman doing yoga.  The photo is entitled Yoga in the Street." title="Image"/>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343400" cy="4419600"/>
          </a:xfrm>
        </p:spPr>
      </p:pic>
    </p:spTree>
    <p:extLst>
      <p:ext uri="{BB962C8B-B14F-4D97-AF65-F5344CB8AC3E}">
        <p14:creationId xmlns:p14="http://schemas.microsoft.com/office/powerpoint/2010/main" val="24449895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latin typeface="Arial" panose="020B0604020202020204" pitchFamily="34" charset="0"/>
              </a:rPr>
              <a:t>Life Course Plan</a:t>
            </a:r>
          </a:p>
        </p:txBody>
      </p:sp>
      <p:sp>
        <p:nvSpPr>
          <p:cNvPr id="17411" name="Content Placeholder 2"/>
          <p:cNvSpPr>
            <a:spLocks noGrp="1"/>
          </p:cNvSpPr>
          <p:nvPr>
            <p:ph idx="1"/>
          </p:nvPr>
        </p:nvSpPr>
        <p:spPr/>
        <p:txBody>
          <a:bodyPr/>
          <a:lstStyle/>
          <a:p>
            <a:r>
              <a:rPr lang="en-US" altLang="en-US" smtClean="0">
                <a:solidFill>
                  <a:schemeClr val="tx1"/>
                </a:solidFill>
                <a:latin typeface="Arial" panose="020B0604020202020204" pitchFamily="34" charset="0"/>
              </a:rPr>
              <a:t>Life Course Plan domains: </a:t>
            </a:r>
          </a:p>
          <a:p>
            <a:pPr lvl="1" eaLnBrk="1" hangingPunct="1">
              <a:lnSpc>
                <a:spcPct val="90000"/>
              </a:lnSpc>
            </a:pPr>
            <a:r>
              <a:rPr lang="en-US" altLang="en-US" smtClean="0">
                <a:solidFill>
                  <a:schemeClr val="tx1"/>
                </a:solidFill>
                <a:latin typeface="Arial" panose="020B0604020202020204" pitchFamily="34" charset="0"/>
              </a:rPr>
              <a:t>Access to preventive health car</a:t>
            </a:r>
            <a:r>
              <a:rPr lang="en-US" altLang="en-US" b="1" smtClean="0">
                <a:solidFill>
                  <a:schemeClr val="tx1"/>
                </a:solidFill>
                <a:latin typeface="Arial" panose="020B0604020202020204" pitchFamily="34" charset="0"/>
              </a:rPr>
              <a:t>e </a:t>
            </a:r>
            <a:r>
              <a:rPr lang="en-US" altLang="en-US" smtClean="0">
                <a:solidFill>
                  <a:schemeClr val="tx1"/>
                </a:solidFill>
                <a:latin typeface="Arial" panose="020B0604020202020204" pitchFamily="34" charset="0"/>
              </a:rPr>
              <a:t>and related risk reduction services </a:t>
            </a:r>
            <a:r>
              <a:rPr lang="en-US" altLang="ja-JP" smtClean="0">
                <a:solidFill>
                  <a:schemeClr val="tx1"/>
                </a:solidFill>
                <a:latin typeface="Arial" panose="020B0604020202020204" pitchFamily="34" charset="0"/>
              </a:rPr>
              <a:t> </a:t>
            </a:r>
          </a:p>
          <a:p>
            <a:pPr lvl="2" eaLnBrk="1" hangingPunct="1">
              <a:lnSpc>
                <a:spcPct val="90000"/>
              </a:lnSpc>
            </a:pPr>
            <a:r>
              <a:rPr lang="en-US" altLang="ja-JP" smtClean="0">
                <a:solidFill>
                  <a:schemeClr val="tx1"/>
                </a:solidFill>
                <a:latin typeface="Arial" panose="020B0604020202020204" pitchFamily="34" charset="0"/>
              </a:rPr>
              <a:t>Basic reproductive health services</a:t>
            </a:r>
          </a:p>
          <a:p>
            <a:pPr lvl="2" eaLnBrk="1" hangingPunct="1">
              <a:lnSpc>
                <a:spcPct val="90000"/>
              </a:lnSpc>
            </a:pPr>
            <a:r>
              <a:rPr lang="en-US" altLang="ja-JP" smtClean="0">
                <a:solidFill>
                  <a:schemeClr val="tx1"/>
                </a:solidFill>
                <a:latin typeface="Arial" panose="020B0604020202020204" pitchFamily="34" charset="0"/>
              </a:rPr>
              <a:t>GYN care and family planning</a:t>
            </a:r>
          </a:p>
          <a:p>
            <a:pPr lvl="2" eaLnBrk="1" hangingPunct="1">
              <a:lnSpc>
                <a:spcPct val="90000"/>
              </a:lnSpc>
            </a:pPr>
            <a:r>
              <a:rPr lang="en-US" altLang="ja-JP" smtClean="0">
                <a:solidFill>
                  <a:schemeClr val="tx1"/>
                </a:solidFill>
                <a:latin typeface="Arial" panose="020B0604020202020204" pitchFamily="34" charset="0"/>
              </a:rPr>
              <a:t>Chronic diseases like diabetes, hypertension and obesity care</a:t>
            </a:r>
          </a:p>
          <a:p>
            <a:pPr lvl="1" eaLnBrk="1" hangingPunct="1"/>
            <a:r>
              <a:rPr lang="en-US" altLang="en-US" smtClean="0">
                <a:solidFill>
                  <a:schemeClr val="tx1"/>
                </a:solidFill>
                <a:latin typeface="Arial" panose="020B0604020202020204" pitchFamily="34" charset="0"/>
              </a:rPr>
              <a:t>Family and Community support </a:t>
            </a:r>
          </a:p>
          <a:p>
            <a:pPr lvl="2" eaLnBrk="1" hangingPunct="1"/>
            <a:r>
              <a:rPr lang="en-US" altLang="en-US" smtClean="0">
                <a:solidFill>
                  <a:schemeClr val="tx1"/>
                </a:solidFill>
                <a:latin typeface="Arial" panose="020B0604020202020204" pitchFamily="34" charset="0"/>
              </a:rPr>
              <a:t>Healthy relationships </a:t>
            </a:r>
          </a:p>
          <a:p>
            <a:pPr lvl="2" eaLnBrk="1" hangingPunct="1"/>
            <a:r>
              <a:rPr lang="en-US" altLang="en-US" smtClean="0">
                <a:solidFill>
                  <a:schemeClr val="tx1"/>
                </a:solidFill>
                <a:latin typeface="Arial" panose="020B0604020202020204" pitchFamily="34" charset="0"/>
              </a:rPr>
              <a:t>Connectedness with communities through civic engagement and participation.</a:t>
            </a:r>
          </a:p>
          <a:p>
            <a:pPr lvl="1" eaLnBrk="1" hangingPunct="1"/>
            <a:r>
              <a:rPr lang="en-US" altLang="en-US" smtClean="0">
                <a:solidFill>
                  <a:schemeClr val="tx1"/>
                </a:solidFill>
                <a:latin typeface="Arial" panose="020B0604020202020204" pitchFamily="34" charset="0"/>
              </a:rPr>
              <a:t>Reduction of poverty and social inequities </a:t>
            </a:r>
          </a:p>
          <a:p>
            <a:pPr lvl="2" eaLnBrk="1" hangingPunct="1"/>
            <a:r>
              <a:rPr lang="en-US" altLang="en-US" smtClean="0">
                <a:solidFill>
                  <a:schemeClr val="tx1"/>
                </a:solidFill>
                <a:latin typeface="Arial" panose="020B0604020202020204" pitchFamily="34" charset="0"/>
              </a:rPr>
              <a:t>Education completion and job skills</a:t>
            </a:r>
          </a:p>
          <a:p>
            <a:pPr lvl="2" eaLnBrk="1" hangingPunct="1"/>
            <a:r>
              <a:rPr lang="en-US" altLang="en-US" smtClean="0">
                <a:solidFill>
                  <a:schemeClr val="tx1"/>
                </a:solidFill>
                <a:latin typeface="Arial" panose="020B0604020202020204" pitchFamily="34" charset="0"/>
              </a:rPr>
              <a:t>Confronting discrimination and racism</a:t>
            </a:r>
          </a:p>
          <a:p>
            <a:pPr lvl="2" eaLnBrk="1" hangingPunct="1"/>
            <a:r>
              <a:rPr lang="en-US" altLang="en-US" smtClean="0">
                <a:solidFill>
                  <a:schemeClr val="tx1"/>
                </a:solidFill>
                <a:latin typeface="Arial" panose="020B0604020202020204" pitchFamily="34" charset="0"/>
              </a:rPr>
              <a:t>Financial literacy.</a:t>
            </a:r>
          </a:p>
          <a:p>
            <a:pPr lvl="1" eaLnBrk="1" hangingPunct="1">
              <a:buFont typeface="Arial" panose="020B0604020202020204" pitchFamily="34" charset="0"/>
              <a:buNone/>
            </a:pPr>
            <a:endParaRPr lang="en-US" altLang="en-US" sz="900" smtClean="0">
              <a:solidFill>
                <a:schemeClr val="tx1"/>
              </a:solidFill>
              <a:latin typeface="Arial" panose="020B0604020202020204" pitchFamily="34" charset="0"/>
            </a:endParaRPr>
          </a:p>
          <a:p>
            <a:pPr lvl="1" eaLnBrk="1" hangingPunct="1">
              <a:buFont typeface="Arial" panose="020B0604020202020204" pitchFamily="34" charset="0"/>
              <a:buNone/>
            </a:pPr>
            <a:r>
              <a:rPr lang="en-US" altLang="en-US" sz="900" smtClean="0">
                <a:solidFill>
                  <a:schemeClr val="tx1"/>
                </a:solidFill>
                <a:latin typeface="Arial" panose="020B0604020202020204" pitchFamily="34" charset="0"/>
              </a:rPr>
              <a:t>Adopted from the Contra Costa Health Services: 12 point plan</a:t>
            </a:r>
          </a:p>
          <a:p>
            <a:pPr lvl="1" eaLnBrk="1" hangingPunct="1">
              <a:buFont typeface="Arial" panose="020B0604020202020204" pitchFamily="34" charset="0"/>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417082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7391EDBC-5481-E248-9D04-B6CCC7FAB9E3}" type="slidenum">
              <a:rPr lang="en-US" smtClean="0">
                <a:solidFill>
                  <a:prstClr val="black"/>
                </a:solidFill>
              </a:rPr>
              <a:pPr/>
              <a:t>8</a:t>
            </a:fld>
            <a:endParaRPr lang="en-US" dirty="0">
              <a:solidFill>
                <a:prstClr val="black"/>
              </a:solidFill>
            </a:endParaRPr>
          </a:p>
        </p:txBody>
      </p:sp>
      <p:sp>
        <p:nvSpPr>
          <p:cNvPr id="10" name="Text Placeholder 9"/>
          <p:cNvSpPr>
            <a:spLocks noGrp="1"/>
          </p:cNvSpPr>
          <p:nvPr>
            <p:ph type="body" sz="quarter" idx="20"/>
          </p:nvPr>
        </p:nvSpPr>
        <p:spPr>
          <a:xfrm>
            <a:off x="266700" y="1217022"/>
            <a:ext cx="8724900" cy="4854253"/>
          </a:xfrm>
        </p:spPr>
        <p:txBody>
          <a:bodyPr>
            <a:normAutofit/>
          </a:bodyPr>
          <a:lstStyle/>
          <a:p>
            <a:pPr>
              <a:spcBef>
                <a:spcPts val="0"/>
              </a:spcBef>
              <a:defRPr/>
            </a:pPr>
            <a:r>
              <a:rPr lang="en-US" dirty="0" smtClean="0"/>
              <a:t>Preconception </a:t>
            </a:r>
            <a:r>
              <a:rPr lang="en-US" dirty="0"/>
              <a:t>health initiatives are aimed at improving the health of women before they become pregnant </a:t>
            </a:r>
            <a:r>
              <a:rPr lang="en-US" dirty="0" smtClean="0"/>
              <a:t>through evidence-based </a:t>
            </a:r>
            <a:r>
              <a:rPr lang="en-US" dirty="0"/>
              <a:t>interventions</a:t>
            </a:r>
            <a:r>
              <a:rPr lang="en-US" dirty="0" smtClean="0"/>
              <a:t>.</a:t>
            </a:r>
          </a:p>
          <a:p>
            <a:pPr>
              <a:spcBef>
                <a:spcPts val="0"/>
              </a:spcBef>
              <a:defRPr/>
            </a:pPr>
            <a:endParaRPr lang="en-US" dirty="0" smtClean="0"/>
          </a:p>
          <a:p>
            <a:pPr>
              <a:spcBef>
                <a:spcPts val="0"/>
              </a:spcBef>
              <a:defRPr/>
            </a:pPr>
            <a:endParaRPr lang="en-US" sz="1000" dirty="0"/>
          </a:p>
          <a:p>
            <a:pPr>
              <a:spcBef>
                <a:spcPts val="0"/>
              </a:spcBef>
              <a:defRPr/>
            </a:pPr>
            <a:r>
              <a:rPr lang="en-US" dirty="0" smtClean="0"/>
              <a:t>The </a:t>
            </a:r>
            <a:r>
              <a:rPr lang="en-US" dirty="0"/>
              <a:t>risk of maternal and infant mortality </a:t>
            </a:r>
            <a:r>
              <a:rPr lang="en-US" dirty="0" smtClean="0"/>
              <a:t>                                                       and </a:t>
            </a:r>
            <a:r>
              <a:rPr lang="en-US" dirty="0"/>
              <a:t>pregnancy-related </a:t>
            </a:r>
            <a:r>
              <a:rPr lang="en-US" dirty="0" smtClean="0"/>
              <a:t>complications                                                                 </a:t>
            </a:r>
            <a:r>
              <a:rPr lang="en-US" dirty="0"/>
              <a:t>can be reduced by increasing </a:t>
            </a:r>
            <a:r>
              <a:rPr lang="en-US" dirty="0" smtClean="0"/>
              <a:t>access                                                     </a:t>
            </a:r>
            <a:r>
              <a:rPr lang="en-US" dirty="0"/>
              <a:t>to quality </a:t>
            </a:r>
            <a:r>
              <a:rPr lang="en-US" dirty="0" smtClean="0"/>
              <a:t>preconception and                                             </a:t>
            </a:r>
            <a:r>
              <a:rPr lang="en-US" dirty="0" err="1"/>
              <a:t>interconception</a:t>
            </a:r>
            <a:r>
              <a:rPr lang="en-US" dirty="0"/>
              <a:t> (between pregnancies) </a:t>
            </a:r>
            <a:r>
              <a:rPr lang="en-US" dirty="0" smtClean="0"/>
              <a:t>                                          care.</a:t>
            </a:r>
          </a:p>
          <a:p>
            <a:pPr>
              <a:spcBef>
                <a:spcPts val="0"/>
              </a:spcBef>
              <a:defRPr/>
            </a:pPr>
            <a:endParaRPr lang="en-US" sz="1000" dirty="0" smtClean="0"/>
          </a:p>
          <a:p>
            <a:pPr>
              <a:spcBef>
                <a:spcPts val="0"/>
              </a:spcBef>
              <a:defRPr/>
            </a:pPr>
            <a:endParaRPr lang="en-US" sz="1000" dirty="0"/>
          </a:p>
          <a:p>
            <a:pPr>
              <a:spcBef>
                <a:spcPts val="0"/>
              </a:spcBef>
              <a:defRPr/>
            </a:pPr>
            <a:endParaRPr lang="en-US" dirty="0" smtClean="0"/>
          </a:p>
          <a:p>
            <a:pPr>
              <a:spcBef>
                <a:spcPts val="0"/>
              </a:spcBef>
              <a:defRPr/>
            </a:pPr>
            <a:endParaRPr lang="en-US" dirty="0"/>
          </a:p>
          <a:p>
            <a:pPr>
              <a:spcBef>
                <a:spcPts val="0"/>
              </a:spcBef>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Title 7"/>
          <p:cNvSpPr>
            <a:spLocks noGrp="1"/>
          </p:cNvSpPr>
          <p:nvPr>
            <p:ph type="title"/>
          </p:nvPr>
        </p:nvSpPr>
        <p:spPr/>
        <p:txBody>
          <a:bodyPr/>
          <a:lstStyle/>
          <a:p>
            <a:r>
              <a:rPr lang="en-US" b="1" dirty="0" smtClean="0"/>
              <a:t>Understanding Maternal, Infant, and Child Health  	</a:t>
            </a:r>
            <a:endParaRPr lang="en-US" b="1" dirty="0"/>
          </a:p>
        </p:txBody>
      </p:sp>
      <p:pic>
        <p:nvPicPr>
          <p:cNvPr id="9" name="Picture 3" descr="Group of women with infan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234" y="3444011"/>
            <a:ext cx="2628988" cy="175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link to source: https://www.healthypeople.gov/2020/topics-objectives/topic/maternal-infant-and-child-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1" y="5521598"/>
            <a:ext cx="7594599" cy="44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2908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686800" cy="901700"/>
          </a:xfrm>
        </p:spPr>
        <p:txBody>
          <a:bodyPr/>
          <a:lstStyle/>
          <a:p>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
            </a:r>
            <a:br>
              <a:rPr lang="en-US" altLang="en-US" smtClean="0">
                <a:latin typeface="Arial" panose="020B0604020202020204" pitchFamily="34" charset="0"/>
              </a:rPr>
            </a:br>
            <a:r>
              <a:rPr lang="en-US" altLang="en-US" sz="3200" smtClean="0">
                <a:latin typeface="Arial" panose="020B0604020202020204" pitchFamily="34" charset="0"/>
              </a:rPr>
              <a:t>Preconception Health - Integrating </a:t>
            </a:r>
            <a:br>
              <a:rPr lang="en-US" altLang="en-US" sz="3200" smtClean="0">
                <a:latin typeface="Arial" panose="020B0604020202020204" pitchFamily="34" charset="0"/>
              </a:rPr>
            </a:br>
            <a:r>
              <a:rPr lang="en-US" altLang="en-US" sz="3200" smtClean="0">
                <a:latin typeface="Arial" panose="020B0604020202020204" pitchFamily="34" charset="0"/>
              </a:rPr>
              <a:t>Primary Care</a:t>
            </a:r>
          </a:p>
        </p:txBody>
      </p:sp>
      <p:sp>
        <p:nvSpPr>
          <p:cNvPr id="4" name="Text Placeholder 3"/>
          <p:cNvSpPr>
            <a:spLocks noGrp="1"/>
          </p:cNvSpPr>
          <p:nvPr>
            <p:ph type="body" sz="half" idx="2"/>
          </p:nvPr>
        </p:nvSpPr>
        <p:spPr>
          <a:xfrm>
            <a:off x="457200" y="1435100"/>
            <a:ext cx="3429000" cy="5118100"/>
          </a:xfrm>
        </p:spPr>
        <p:txBody>
          <a:bodyPr/>
          <a:lstStyle/>
          <a:p>
            <a:pPr marL="285750" indent="-285750">
              <a:buFont typeface="Arial" panose="020B0604020202020204" pitchFamily="34" charset="0"/>
              <a:buChar char="•"/>
              <a:defRPr/>
            </a:pPr>
            <a:endParaRPr lang="en-US" sz="1750" dirty="0" smtClean="0"/>
          </a:p>
          <a:p>
            <a:pPr marL="285750" indent="-285750">
              <a:buFont typeface="Arial" panose="020B0604020202020204" pitchFamily="34" charset="0"/>
              <a:buChar char="•"/>
              <a:defRPr/>
            </a:pPr>
            <a:r>
              <a:rPr lang="en-US" sz="1750" dirty="0" smtClean="0">
                <a:solidFill>
                  <a:schemeClr val="tx1"/>
                </a:solidFill>
              </a:rPr>
              <a:t>Many </a:t>
            </a:r>
            <a:r>
              <a:rPr lang="en-US" sz="1750" dirty="0">
                <a:solidFill>
                  <a:schemeClr val="tx1"/>
                </a:solidFill>
              </a:rPr>
              <a:t>women in Northeast Florida enter into pregnancy with high BMIs, too soon after their last pregnancy, smoking or with STDs</a:t>
            </a:r>
            <a:r>
              <a:rPr lang="en-US" sz="1750" dirty="0" smtClean="0">
                <a:solidFill>
                  <a:schemeClr val="tx1"/>
                </a:solidFill>
              </a:rPr>
              <a:t>.</a:t>
            </a:r>
          </a:p>
          <a:p>
            <a:pPr marL="285750" indent="-285750">
              <a:buFont typeface="Arial" panose="020B0604020202020204" pitchFamily="34" charset="0"/>
              <a:buChar char="•"/>
              <a:defRPr/>
            </a:pPr>
            <a:endParaRPr lang="en-US" sz="500" dirty="0" smtClean="0">
              <a:solidFill>
                <a:schemeClr val="tx1"/>
              </a:solidFill>
            </a:endParaRPr>
          </a:p>
          <a:p>
            <a:pPr marL="285750" indent="-285750">
              <a:buFont typeface="Arial" panose="020B0604020202020204" pitchFamily="34" charset="0"/>
              <a:buChar char="•"/>
              <a:defRPr/>
            </a:pPr>
            <a:r>
              <a:rPr lang="en-US" sz="1750" dirty="0" smtClean="0">
                <a:solidFill>
                  <a:schemeClr val="tx1"/>
                </a:solidFill>
              </a:rPr>
              <a:t>Half </a:t>
            </a:r>
            <a:r>
              <a:rPr lang="en-US" sz="1750" dirty="0">
                <a:solidFill>
                  <a:schemeClr val="tx1"/>
                </a:solidFill>
              </a:rPr>
              <a:t>of women who give birth in Northeast Florida are overweight (25%) or obese (25%) at the time they get pregnant</a:t>
            </a:r>
            <a:r>
              <a:rPr lang="en-US" sz="1750" dirty="0" smtClean="0">
                <a:solidFill>
                  <a:schemeClr val="tx1"/>
                </a:solidFill>
              </a:rPr>
              <a:t>.</a:t>
            </a:r>
          </a:p>
          <a:p>
            <a:pPr>
              <a:defRPr/>
            </a:pPr>
            <a:endParaRPr lang="en-US" sz="500" dirty="0" smtClean="0">
              <a:solidFill>
                <a:schemeClr val="tx1"/>
              </a:solidFill>
            </a:endParaRPr>
          </a:p>
          <a:p>
            <a:pPr marL="285750" indent="-285750">
              <a:buFont typeface="Arial" panose="020B0604020202020204" pitchFamily="34" charset="0"/>
              <a:buChar char="•"/>
              <a:defRPr/>
            </a:pPr>
            <a:r>
              <a:rPr lang="en-US" sz="1750" dirty="0" smtClean="0">
                <a:solidFill>
                  <a:schemeClr val="tx1"/>
                </a:solidFill>
              </a:rPr>
              <a:t>Being </a:t>
            </a:r>
            <a:r>
              <a:rPr lang="en-US" sz="1750" dirty="0">
                <a:solidFill>
                  <a:schemeClr val="tx1"/>
                </a:solidFill>
              </a:rPr>
              <a:t>overweight or obese during pregnancy can lead to high blood pressure, preeclampsia, blood clotting problems and other issues. </a:t>
            </a:r>
          </a:p>
          <a:p>
            <a:pPr>
              <a:defRPr/>
            </a:pPr>
            <a:endParaRPr lang="en-US" dirty="0"/>
          </a:p>
          <a:p>
            <a:pPr>
              <a:defRPr/>
            </a:pPr>
            <a:endParaRPr lang="en-US" dirty="0"/>
          </a:p>
        </p:txBody>
      </p:sp>
      <p:pic>
        <p:nvPicPr>
          <p:cNvPr id="18436" name="2B9BFE87-879E-4B80-B811-247244A45685" descr="6B084F38-409A-489A-B846-655DF8CA0F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1910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8733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latin typeface="Arial" panose="020B0604020202020204" pitchFamily="34" charset="0"/>
              </a:rPr>
              <a:t>Reproductive Life Plan</a:t>
            </a:r>
          </a:p>
        </p:txBody>
      </p:sp>
      <p:sp>
        <p:nvSpPr>
          <p:cNvPr id="28675" name="Content Placeholder 2"/>
          <p:cNvSpPr>
            <a:spLocks noGrp="1"/>
          </p:cNvSpPr>
          <p:nvPr>
            <p:ph sz="half" idx="1"/>
          </p:nvPr>
        </p:nvSpPr>
        <p:spPr>
          <a:xfrm>
            <a:off x="533400" y="1731963"/>
            <a:ext cx="4191000" cy="4303712"/>
          </a:xfrm>
        </p:spPr>
        <p:txBody>
          <a:bodyPr/>
          <a:lstStyle/>
          <a:p>
            <a:pPr>
              <a:defRPr/>
            </a:pPr>
            <a:r>
              <a:rPr lang="en-US" altLang="en-US" sz="1800" dirty="0" smtClean="0">
                <a:solidFill>
                  <a:schemeClr val="tx1"/>
                </a:solidFill>
                <a:latin typeface="Arial" panose="020B0604020202020204" pitchFamily="34" charset="0"/>
              </a:rPr>
              <a:t>Show Your Love Reproductive Life Plan is reviewed with clinic staff in the lobby or in the home</a:t>
            </a:r>
            <a:endParaRPr lang="en-US" altLang="en-US" sz="500" dirty="0" smtClean="0">
              <a:solidFill>
                <a:schemeClr val="tx1"/>
              </a:solidFill>
              <a:latin typeface="Arial" panose="020B0604020202020204" pitchFamily="34" charset="0"/>
            </a:endParaRPr>
          </a:p>
          <a:p>
            <a:pPr marL="0" indent="0">
              <a:buFont typeface="Arial" panose="020B0604020202020204" pitchFamily="34" charset="0"/>
              <a:buNone/>
              <a:defRPr/>
            </a:pPr>
            <a:r>
              <a:rPr lang="en-US" altLang="en-US" sz="500" dirty="0" smtClean="0">
                <a:solidFill>
                  <a:schemeClr val="tx1"/>
                </a:solidFill>
                <a:latin typeface="Arial" panose="020B0604020202020204" pitchFamily="34" charset="0"/>
              </a:rPr>
              <a:t>  </a:t>
            </a:r>
          </a:p>
          <a:p>
            <a:pPr>
              <a:defRPr/>
            </a:pPr>
            <a:r>
              <a:rPr lang="en-US" altLang="en-US" sz="1800" dirty="0" smtClean="0">
                <a:solidFill>
                  <a:schemeClr val="tx1"/>
                </a:solidFill>
                <a:latin typeface="Arial" panose="020B0604020202020204" pitchFamily="34" charset="0"/>
              </a:rPr>
              <a:t>The Health Educator reviews each plan with the participants during an individual session to ask </a:t>
            </a:r>
            <a:r>
              <a:rPr lang="en-US" altLang="en-US" sz="1800" i="1" dirty="0" smtClean="0">
                <a:solidFill>
                  <a:schemeClr val="tx1"/>
                </a:solidFill>
                <a:latin typeface="Arial" panose="020B0604020202020204" pitchFamily="34" charset="0"/>
              </a:rPr>
              <a:t>the One Key Question </a:t>
            </a:r>
            <a:r>
              <a:rPr lang="en-US" altLang="en-US" sz="1800" dirty="0" smtClean="0">
                <a:solidFill>
                  <a:schemeClr val="tx1"/>
                </a:solidFill>
                <a:latin typeface="Arial" panose="020B0604020202020204" pitchFamily="34" charset="0"/>
              </a:rPr>
              <a:t>as part of the clinical appointment. </a:t>
            </a:r>
          </a:p>
          <a:p>
            <a:pPr marL="0" indent="0">
              <a:buFont typeface="Arial" panose="020B0604020202020204" pitchFamily="34" charset="0"/>
              <a:buNone/>
              <a:defRPr/>
            </a:pPr>
            <a:endParaRPr lang="en-US" altLang="en-US" sz="500" dirty="0" smtClean="0">
              <a:solidFill>
                <a:schemeClr val="tx1"/>
              </a:solidFill>
              <a:latin typeface="Arial" panose="020B0604020202020204" pitchFamily="34" charset="0"/>
            </a:endParaRPr>
          </a:p>
          <a:p>
            <a:pPr>
              <a:defRPr/>
            </a:pPr>
            <a:r>
              <a:rPr lang="en-US" altLang="en-US" sz="1800" dirty="0" smtClean="0">
                <a:solidFill>
                  <a:schemeClr val="tx1"/>
                </a:solidFill>
                <a:latin typeface="Arial" panose="020B0604020202020204" pitchFamily="34" charset="0"/>
              </a:rPr>
              <a:t>The discussion includes the importance of baby spacing on reducing the risk of preterm birth, and all family planni</a:t>
            </a:r>
            <a:r>
              <a:rPr lang="en-US" altLang="en-US" sz="1800" dirty="0" smtClean="0">
                <a:solidFill>
                  <a:schemeClr val="tx1"/>
                </a:solidFill>
                <a:latin typeface="Arial" panose="020B0604020202020204" pitchFamily="34" charset="0"/>
                <a:cs typeface="Arial" panose="020B0604020202020204" pitchFamily="34" charset="0"/>
              </a:rPr>
              <a:t>ng choices that the woman chooses</a:t>
            </a:r>
            <a:r>
              <a:rPr lang="en-US" altLang="en-US" sz="1600" dirty="0" smtClean="0">
                <a:solidFill>
                  <a:schemeClr val="tx1"/>
                </a:solidFill>
                <a:latin typeface="Arial" panose="020B0604020202020204" pitchFamily="34" charset="0"/>
                <a:cs typeface="Arial" panose="020B0604020202020204" pitchFamily="34" charset="0"/>
              </a:rPr>
              <a:t>. </a:t>
            </a:r>
          </a:p>
        </p:txBody>
      </p:sp>
      <p:pic>
        <p:nvPicPr>
          <p:cNvPr id="19460" name="Picture 5" descr="Image of woman sitting behind a desk assisting a client." title="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7213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latin typeface="Arial" panose="020B0604020202020204" pitchFamily="34" charset="0"/>
              </a:rPr>
              <a:t>HRSA MCH – Five Strategic Approaches</a:t>
            </a:r>
          </a:p>
        </p:txBody>
      </p:sp>
      <p:sp>
        <p:nvSpPr>
          <p:cNvPr id="20483" name="Content Placeholder 2"/>
          <p:cNvSpPr>
            <a:spLocks noGrp="1"/>
          </p:cNvSpPr>
          <p:nvPr>
            <p:ph idx="1"/>
          </p:nvPr>
        </p:nvSpPr>
        <p:spPr/>
        <p:txBody>
          <a:bodyPr/>
          <a:lstStyle/>
          <a:p>
            <a:pPr marL="457200" indent="-457200">
              <a:buFont typeface="Garamond" panose="02020404030301010803" pitchFamily="18" charset="0"/>
              <a:buAutoNum type="arabicPeriod"/>
            </a:pPr>
            <a:r>
              <a:rPr lang="en-US" altLang="en-US" smtClean="0">
                <a:solidFill>
                  <a:schemeClr val="tx1"/>
                </a:solidFill>
                <a:latin typeface="Arial" panose="020B0604020202020204" pitchFamily="34" charset="0"/>
              </a:rPr>
              <a:t>Improve Women’s Health</a:t>
            </a:r>
          </a:p>
          <a:p>
            <a:pPr marL="457200" indent="-457200">
              <a:buFont typeface="Garamond" panose="02020404030301010803" pitchFamily="18" charset="0"/>
              <a:buAutoNum type="arabicPeriod"/>
            </a:pPr>
            <a:r>
              <a:rPr lang="en-US" altLang="en-US" smtClean="0">
                <a:solidFill>
                  <a:schemeClr val="tx1"/>
                </a:solidFill>
                <a:latin typeface="Arial" panose="020B0604020202020204" pitchFamily="34" charset="0"/>
              </a:rPr>
              <a:t>Promote Quality Services</a:t>
            </a:r>
          </a:p>
          <a:p>
            <a:pPr marL="457200" indent="-457200">
              <a:buFont typeface="Garamond" panose="02020404030301010803" pitchFamily="18" charset="0"/>
              <a:buAutoNum type="arabicPeriod"/>
            </a:pPr>
            <a:r>
              <a:rPr lang="en-US" altLang="en-US" smtClean="0">
                <a:solidFill>
                  <a:schemeClr val="tx1"/>
                </a:solidFill>
                <a:latin typeface="Arial" panose="020B0604020202020204" pitchFamily="34" charset="0"/>
              </a:rPr>
              <a:t>Strengthen Family Resilience</a:t>
            </a:r>
          </a:p>
          <a:p>
            <a:pPr marL="457200" indent="-457200">
              <a:buFont typeface="Garamond" panose="02020404030301010803" pitchFamily="18" charset="0"/>
              <a:buAutoNum type="arabicPeriod"/>
            </a:pPr>
            <a:r>
              <a:rPr lang="en-US" altLang="en-US" smtClean="0">
                <a:solidFill>
                  <a:schemeClr val="tx1"/>
                </a:solidFill>
                <a:latin typeface="Arial" panose="020B0604020202020204" pitchFamily="34" charset="0"/>
              </a:rPr>
              <a:t>Achieve Collective Impact</a:t>
            </a:r>
          </a:p>
          <a:p>
            <a:pPr marL="457200" indent="-457200">
              <a:buFont typeface="Garamond" panose="02020404030301010803" pitchFamily="18" charset="0"/>
              <a:buAutoNum type="arabicPeriod"/>
            </a:pPr>
            <a:r>
              <a:rPr lang="en-US" altLang="en-US" smtClean="0">
                <a:solidFill>
                  <a:schemeClr val="tx1"/>
                </a:solidFill>
                <a:latin typeface="Arial" panose="020B0604020202020204" pitchFamily="34" charset="0"/>
              </a:rPr>
              <a:t>Increase Accountability, Quality</a:t>
            </a:r>
            <a:br>
              <a:rPr lang="en-US" altLang="en-US" smtClean="0">
                <a:solidFill>
                  <a:schemeClr val="tx1"/>
                </a:solidFill>
                <a:latin typeface="Arial" panose="020B0604020202020204" pitchFamily="34" charset="0"/>
              </a:rPr>
            </a:br>
            <a:r>
              <a:rPr lang="en-US" altLang="en-US" smtClean="0">
                <a:solidFill>
                  <a:schemeClr val="tx1"/>
                </a:solidFill>
                <a:latin typeface="Arial" panose="020B0604020202020204" pitchFamily="34" charset="0"/>
              </a:rPr>
              <a:t/>
            </a:r>
            <a:br>
              <a:rPr lang="en-US" altLang="en-US" smtClean="0">
                <a:solidFill>
                  <a:schemeClr val="tx1"/>
                </a:solidFill>
                <a:latin typeface="Arial" panose="020B0604020202020204" pitchFamily="34" charset="0"/>
              </a:rPr>
            </a:br>
            <a:endParaRPr lang="en-US" altLang="en-US" smtClean="0">
              <a:solidFill>
                <a:schemeClr val="tx1"/>
              </a:solidFill>
              <a:latin typeface="Arial" panose="020B0604020202020204" pitchFamily="34" charset="0"/>
            </a:endParaRPr>
          </a:p>
        </p:txBody>
      </p:sp>
    </p:spTree>
    <p:extLst>
      <p:ext uri="{BB962C8B-B14F-4D97-AF65-F5344CB8AC3E}">
        <p14:creationId xmlns:p14="http://schemas.microsoft.com/office/powerpoint/2010/main" val="10494881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latin typeface="Arial" panose="020B0604020202020204" pitchFamily="34" charset="0"/>
              </a:rPr>
              <a:t>Improve Women’s Health</a:t>
            </a:r>
          </a:p>
        </p:txBody>
      </p:sp>
      <p:sp>
        <p:nvSpPr>
          <p:cNvPr id="19459" name="Content Placeholder 2"/>
          <p:cNvSpPr>
            <a:spLocks noGrp="1"/>
          </p:cNvSpPr>
          <p:nvPr>
            <p:ph sz="half" idx="1"/>
          </p:nvPr>
        </p:nvSpPr>
        <p:spPr>
          <a:xfrm>
            <a:off x="533400" y="1600200"/>
            <a:ext cx="4038600" cy="4572000"/>
          </a:xfrm>
        </p:spPr>
        <p:txBody>
          <a:bodyPr/>
          <a:lstStyle/>
          <a:p>
            <a:pPr marL="0" indent="0">
              <a:buFont typeface="Arial" panose="020B0604020202020204" pitchFamily="34" charset="0"/>
              <a:buNone/>
              <a:defRPr/>
            </a:pPr>
            <a:r>
              <a:rPr lang="en-US" sz="1700" b="1" dirty="0" smtClean="0"/>
              <a:t>Improves </a:t>
            </a:r>
            <a:r>
              <a:rPr lang="en-US" sz="1700" b="1" dirty="0"/>
              <a:t>the health of women before, during and after pregnancy </a:t>
            </a:r>
            <a:endParaRPr lang="en-US" sz="1700" b="1" dirty="0" smtClean="0"/>
          </a:p>
          <a:p>
            <a:pPr>
              <a:buFont typeface="Arial" charset="0"/>
              <a:buChar char="•"/>
              <a:defRPr/>
            </a:pPr>
            <a:r>
              <a:rPr lang="en-US" sz="1700" dirty="0" smtClean="0"/>
              <a:t>Provide </a:t>
            </a:r>
            <a:r>
              <a:rPr lang="en-US" sz="1700" dirty="0"/>
              <a:t>preventive, pre- </a:t>
            </a:r>
            <a:r>
              <a:rPr lang="en-US" sz="1700" dirty="0" smtClean="0"/>
              <a:t>and interconception </a:t>
            </a:r>
            <a:r>
              <a:rPr lang="en-US" sz="1700" dirty="0"/>
              <a:t>health care to </a:t>
            </a:r>
            <a:r>
              <a:rPr lang="en-US" sz="1700" dirty="0" smtClean="0"/>
              <a:t>women </a:t>
            </a:r>
            <a:r>
              <a:rPr lang="en-US" sz="1700" dirty="0"/>
              <a:t>of childbearing age </a:t>
            </a:r>
            <a:endParaRPr lang="en-US" sz="1700" dirty="0" smtClean="0"/>
          </a:p>
          <a:p>
            <a:pPr>
              <a:defRPr/>
            </a:pPr>
            <a:r>
              <a:rPr lang="en-US" sz="1700" dirty="0" smtClean="0"/>
              <a:t>Integrate </a:t>
            </a:r>
            <a:r>
              <a:rPr lang="en-US" sz="1700" dirty="0"/>
              <a:t>reproductive life planning into case management and clinical services provided by </a:t>
            </a:r>
            <a:r>
              <a:rPr lang="en-US" sz="1700" dirty="0" smtClean="0"/>
              <a:t>the project.</a:t>
            </a:r>
          </a:p>
          <a:p>
            <a:pPr marL="0" indent="0">
              <a:buFont typeface="Arial" charset="0"/>
              <a:buNone/>
              <a:defRPr/>
            </a:pPr>
            <a:r>
              <a:rPr lang="en-US" sz="1700" b="1" dirty="0" smtClean="0"/>
              <a:t>Comprehensive assessment that includes: </a:t>
            </a:r>
          </a:p>
          <a:p>
            <a:pPr>
              <a:buFont typeface="Arial" charset="0"/>
              <a:buChar char="•"/>
              <a:defRPr/>
            </a:pPr>
            <a:r>
              <a:rPr lang="en-US" sz="1700" dirty="0" smtClean="0"/>
              <a:t>A screening </a:t>
            </a:r>
            <a:r>
              <a:rPr lang="en-US" sz="1700" dirty="0"/>
              <a:t>tool to identify participants’ health, and psychosocial risk factors, as well as </a:t>
            </a:r>
            <a:r>
              <a:rPr lang="en-US" sz="1700" dirty="0" smtClean="0"/>
              <a:t>protective factors </a:t>
            </a:r>
            <a:endParaRPr lang="en-US" sz="1700" dirty="0"/>
          </a:p>
          <a:p>
            <a:pPr>
              <a:buFont typeface="Arial" charset="0"/>
              <a:buChar char="•"/>
              <a:defRPr/>
            </a:pPr>
            <a:r>
              <a:rPr lang="en-US" sz="1700" dirty="0" smtClean="0"/>
              <a:t>Edinburgh Depression </a:t>
            </a:r>
            <a:r>
              <a:rPr lang="en-US" sz="1700" dirty="0"/>
              <a:t>Screen and Perceived Stress Scale (PSS</a:t>
            </a:r>
            <a:r>
              <a:rPr lang="en-US" sz="1700" dirty="0" smtClean="0"/>
              <a:t>)</a:t>
            </a:r>
            <a:endParaRPr lang="en-US" sz="1700" b="1" dirty="0" smtClean="0"/>
          </a:p>
        </p:txBody>
      </p:sp>
      <p:pic>
        <p:nvPicPr>
          <p:cNvPr id="21508" name="Content Placeholder 2" descr="This a an image of two women sitting at a table discussing a documen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00200"/>
            <a:ext cx="4038600" cy="4319588"/>
          </a:xfrm>
        </p:spPr>
      </p:pic>
    </p:spTree>
    <p:extLst>
      <p:ext uri="{BB962C8B-B14F-4D97-AF65-F5344CB8AC3E}">
        <p14:creationId xmlns:p14="http://schemas.microsoft.com/office/powerpoint/2010/main" val="2030110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latin typeface="Arial" panose="020B0604020202020204" pitchFamily="34" charset="0"/>
              </a:rPr>
              <a:t>Promote Quality Services</a:t>
            </a:r>
            <a:br>
              <a:rPr lang="en-US" altLang="en-US" dirty="0" smtClean="0">
                <a:latin typeface="Arial" panose="020B0604020202020204" pitchFamily="34" charset="0"/>
              </a:rPr>
            </a:br>
            <a:endParaRPr lang="en-US" altLang="en-US" dirty="0" smtClean="0">
              <a:latin typeface="Arial" panose="020B0604020202020204" pitchFamily="34" charset="0"/>
            </a:endParaRPr>
          </a:p>
        </p:txBody>
      </p:sp>
      <p:sp>
        <p:nvSpPr>
          <p:cNvPr id="22531" name="Content Placeholder 2"/>
          <p:cNvSpPr>
            <a:spLocks noGrp="1"/>
          </p:cNvSpPr>
          <p:nvPr>
            <p:ph sz="half" idx="1"/>
          </p:nvPr>
        </p:nvSpPr>
        <p:spPr>
          <a:xfrm>
            <a:off x="457200" y="1806575"/>
            <a:ext cx="4038600" cy="4113213"/>
          </a:xfrm>
        </p:spPr>
        <p:txBody>
          <a:bodyPr/>
          <a:lstStyle/>
          <a:p>
            <a:r>
              <a:rPr lang="en-US" altLang="en-US" sz="1800" smtClean="0">
                <a:latin typeface="Arial" panose="020B0604020202020204" pitchFamily="34" charset="0"/>
              </a:rPr>
              <a:t>Coordinated Intake and Referral System is established as the backbone of home visiting</a:t>
            </a:r>
          </a:p>
          <a:p>
            <a:r>
              <a:rPr lang="en-US" altLang="en-US" sz="1800" smtClean="0">
                <a:latin typeface="Arial" panose="020B0604020202020204" pitchFamily="34" charset="0"/>
              </a:rPr>
              <a:t>Incorporates health promotion and prevention in project-level interventions</a:t>
            </a:r>
          </a:p>
          <a:p>
            <a:r>
              <a:rPr lang="en-US" altLang="en-US" sz="1800" smtClean="0">
                <a:latin typeface="Arial" panose="020B0604020202020204" pitchFamily="34" charset="0"/>
              </a:rPr>
              <a:t>Project staff trained to meet core competencies established for MCH and early childhood  providers</a:t>
            </a:r>
          </a:p>
          <a:p>
            <a:r>
              <a:rPr lang="en-US" altLang="en-US" sz="1800" smtClean="0">
                <a:latin typeface="Arial" panose="020B0604020202020204" pitchFamily="34" charset="0"/>
              </a:rPr>
              <a:t>Uses standardized, research-informed and evidence-based curricula, tools and interventions.</a:t>
            </a:r>
          </a:p>
          <a:p>
            <a:endParaRPr lang="en-US" altLang="en-US" smtClean="0">
              <a:latin typeface="Arial" panose="020B0604020202020204" pitchFamily="34" charset="0"/>
            </a:endParaRPr>
          </a:p>
        </p:txBody>
      </p:sp>
      <p:sp>
        <p:nvSpPr>
          <p:cNvPr id="4" name="Content Placeholder 3"/>
          <p:cNvSpPr>
            <a:spLocks noGrp="1"/>
          </p:cNvSpPr>
          <p:nvPr>
            <p:ph sz="half" idx="2"/>
          </p:nvPr>
        </p:nvSpPr>
        <p:spPr>
          <a:xfrm>
            <a:off x="4648200" y="1806575"/>
            <a:ext cx="4038600" cy="4113213"/>
          </a:xfrm>
          <a:solidFill>
            <a:schemeClr val="accent3">
              <a:lumMod val="40000"/>
              <a:lumOff val="60000"/>
            </a:schemeClr>
          </a:solidFill>
          <a:ln w="38100"/>
        </p:spPr>
        <p:txBody>
          <a:bodyPr/>
          <a:lstStyle/>
          <a:p>
            <a:pPr marL="0" indent="0">
              <a:buFont typeface="Arial" panose="020B0604020202020204" pitchFamily="34" charset="0"/>
              <a:buNone/>
              <a:defRPr/>
            </a:pPr>
            <a:r>
              <a:rPr lang="en-US" sz="1200" b="1" dirty="0">
                <a:solidFill>
                  <a:srgbClr val="7030A0"/>
                </a:solidFill>
              </a:rPr>
              <a:t>Evidence-based and Research</a:t>
            </a:r>
          </a:p>
          <a:p>
            <a:pPr marL="0" indent="0">
              <a:buFont typeface="Arial" panose="020B0604020202020204" pitchFamily="34" charset="0"/>
              <a:buNone/>
              <a:defRPr/>
            </a:pPr>
            <a:r>
              <a:rPr lang="en-US" sz="1200" b="1" dirty="0">
                <a:solidFill>
                  <a:srgbClr val="7030A0"/>
                </a:solidFill>
              </a:rPr>
              <a:t>Informed Programs, Curricula &amp; Tools</a:t>
            </a:r>
          </a:p>
          <a:p>
            <a:pPr marL="0" indent="0">
              <a:buFont typeface="Arial" panose="020B0604020202020204" pitchFamily="34" charset="0"/>
              <a:buNone/>
              <a:defRPr/>
            </a:pPr>
            <a:r>
              <a:rPr lang="en-US" sz="1100" dirty="0" smtClean="0">
                <a:solidFill>
                  <a:srgbClr val="7030A0"/>
                </a:solidFill>
              </a:rPr>
              <a:t>Centering Prenatal and Parenting Model</a:t>
            </a:r>
          </a:p>
          <a:p>
            <a:pPr marL="0" indent="0">
              <a:buFont typeface="Arial" panose="020B0604020202020204" pitchFamily="34" charset="0"/>
              <a:buNone/>
              <a:defRPr/>
            </a:pPr>
            <a:r>
              <a:rPr lang="en-US" sz="1100" dirty="0" smtClean="0">
                <a:solidFill>
                  <a:srgbClr val="7030A0"/>
                </a:solidFill>
              </a:rPr>
              <a:t> Nurse </a:t>
            </a:r>
            <a:r>
              <a:rPr lang="en-US" sz="1100" dirty="0">
                <a:solidFill>
                  <a:srgbClr val="7030A0"/>
                </a:solidFill>
              </a:rPr>
              <a:t>Family Partnership (MIECHV)</a:t>
            </a:r>
          </a:p>
          <a:p>
            <a:pPr marL="0" indent="0">
              <a:buFont typeface="Arial" panose="020B0604020202020204" pitchFamily="34" charset="0"/>
              <a:buNone/>
              <a:defRPr/>
            </a:pPr>
            <a:r>
              <a:rPr lang="en-US" sz="1100" dirty="0" smtClean="0">
                <a:solidFill>
                  <a:srgbClr val="7030A0"/>
                </a:solidFill>
              </a:rPr>
              <a:t> Healthy </a:t>
            </a:r>
            <a:r>
              <a:rPr lang="en-US" sz="1100" dirty="0">
                <a:solidFill>
                  <a:srgbClr val="7030A0"/>
                </a:solidFill>
              </a:rPr>
              <a:t>Families Jacksonville</a:t>
            </a:r>
          </a:p>
          <a:p>
            <a:pPr marL="0" indent="0">
              <a:buFont typeface="Arial" panose="020B0604020202020204" pitchFamily="34" charset="0"/>
              <a:buNone/>
              <a:defRPr/>
            </a:pPr>
            <a:r>
              <a:rPr lang="en-US" sz="1100" dirty="0" smtClean="0">
                <a:solidFill>
                  <a:srgbClr val="7030A0"/>
                </a:solidFill>
              </a:rPr>
              <a:t> </a:t>
            </a:r>
            <a:r>
              <a:rPr lang="en-US" sz="1100" dirty="0">
                <a:solidFill>
                  <a:srgbClr val="7030A0"/>
                </a:solidFill>
              </a:rPr>
              <a:t>Early Head Start</a:t>
            </a:r>
          </a:p>
          <a:p>
            <a:pPr marL="0" indent="0">
              <a:buFont typeface="Arial" panose="020B0604020202020204" pitchFamily="34" charset="0"/>
              <a:buNone/>
              <a:defRPr/>
            </a:pPr>
            <a:r>
              <a:rPr lang="en-US" sz="1100" dirty="0" smtClean="0">
                <a:solidFill>
                  <a:srgbClr val="7030A0"/>
                </a:solidFill>
              </a:rPr>
              <a:t> </a:t>
            </a:r>
            <a:r>
              <a:rPr lang="en-US" sz="1100" dirty="0">
                <a:solidFill>
                  <a:srgbClr val="7030A0"/>
                </a:solidFill>
              </a:rPr>
              <a:t>Partners for a Healthy Baby</a:t>
            </a:r>
          </a:p>
          <a:p>
            <a:pPr marL="0" indent="0">
              <a:buFont typeface="Arial" panose="020B0604020202020204" pitchFamily="34" charset="0"/>
              <a:buNone/>
              <a:defRPr/>
            </a:pPr>
            <a:r>
              <a:rPr lang="en-US" sz="1100" dirty="0" smtClean="0">
                <a:solidFill>
                  <a:srgbClr val="7030A0"/>
                </a:solidFill>
              </a:rPr>
              <a:t> </a:t>
            </a:r>
            <a:r>
              <a:rPr lang="en-US" sz="1100" dirty="0">
                <a:solidFill>
                  <a:srgbClr val="7030A0"/>
                </a:solidFill>
              </a:rPr>
              <a:t>Magnolia Project Standardized Health</a:t>
            </a:r>
          </a:p>
          <a:p>
            <a:pPr marL="0" indent="0">
              <a:buFont typeface="Arial" panose="020B0604020202020204" pitchFamily="34" charset="0"/>
              <a:buNone/>
              <a:defRPr/>
            </a:pPr>
            <a:r>
              <a:rPr lang="en-US" sz="1100" dirty="0" smtClean="0">
                <a:solidFill>
                  <a:srgbClr val="7030A0"/>
                </a:solidFill>
              </a:rPr>
              <a:t> Education </a:t>
            </a:r>
            <a:r>
              <a:rPr lang="en-US" sz="1100" dirty="0">
                <a:solidFill>
                  <a:srgbClr val="7030A0"/>
                </a:solidFill>
              </a:rPr>
              <a:t>Curriculum</a:t>
            </a:r>
          </a:p>
          <a:p>
            <a:pPr marL="0" indent="0">
              <a:buFont typeface="Arial" panose="020B0604020202020204" pitchFamily="34" charset="0"/>
              <a:buNone/>
              <a:defRPr/>
            </a:pPr>
            <a:r>
              <a:rPr lang="en-US" sz="1100" dirty="0" smtClean="0">
                <a:solidFill>
                  <a:srgbClr val="7030A0"/>
                </a:solidFill>
              </a:rPr>
              <a:t> </a:t>
            </a:r>
            <a:r>
              <a:rPr lang="en-US" sz="1100" dirty="0">
                <a:solidFill>
                  <a:srgbClr val="7030A0"/>
                </a:solidFill>
              </a:rPr>
              <a:t>Make a Noise! Make a Difference Lay Health</a:t>
            </a:r>
          </a:p>
          <a:p>
            <a:pPr marL="0" indent="0">
              <a:buFont typeface="Arial" panose="020B0604020202020204" pitchFamily="34" charset="0"/>
              <a:buNone/>
              <a:defRPr/>
            </a:pPr>
            <a:r>
              <a:rPr lang="en-US" sz="1100" dirty="0" smtClean="0">
                <a:solidFill>
                  <a:srgbClr val="7030A0"/>
                </a:solidFill>
              </a:rPr>
              <a:t> Advocate </a:t>
            </a:r>
            <a:r>
              <a:rPr lang="en-US" sz="1100" dirty="0">
                <a:solidFill>
                  <a:srgbClr val="7030A0"/>
                </a:solidFill>
              </a:rPr>
              <a:t>Curriculum</a:t>
            </a:r>
          </a:p>
          <a:p>
            <a:pPr marL="0" indent="0">
              <a:buFont typeface="Arial" panose="020B0604020202020204" pitchFamily="34" charset="0"/>
              <a:buNone/>
              <a:defRPr/>
            </a:pPr>
            <a:r>
              <a:rPr lang="en-US" sz="1100" dirty="0" smtClean="0">
                <a:solidFill>
                  <a:srgbClr val="7030A0"/>
                </a:solidFill>
              </a:rPr>
              <a:t> </a:t>
            </a:r>
            <a:r>
              <a:rPr lang="en-US" sz="1100" dirty="0">
                <a:solidFill>
                  <a:srgbClr val="7030A0"/>
                </a:solidFill>
              </a:rPr>
              <a:t>SCRIPT Smoking Cessation</a:t>
            </a:r>
          </a:p>
          <a:p>
            <a:pPr marL="0" indent="0">
              <a:buFont typeface="Arial" panose="020B0604020202020204" pitchFamily="34" charset="0"/>
              <a:buNone/>
              <a:defRPr/>
            </a:pPr>
            <a:r>
              <a:rPr lang="en-US" sz="1100" dirty="0" smtClean="0">
                <a:solidFill>
                  <a:srgbClr val="7030A0"/>
                </a:solidFill>
              </a:rPr>
              <a:t> Strengthening </a:t>
            </a:r>
            <a:r>
              <a:rPr lang="en-US" sz="1100" dirty="0">
                <a:solidFill>
                  <a:srgbClr val="7030A0"/>
                </a:solidFill>
              </a:rPr>
              <a:t>Families</a:t>
            </a:r>
          </a:p>
          <a:p>
            <a:pPr marL="0" indent="0">
              <a:buFont typeface="Arial" panose="020B0604020202020204" pitchFamily="34" charset="0"/>
              <a:buNone/>
              <a:defRPr/>
            </a:pPr>
            <a:r>
              <a:rPr lang="en-US" sz="1100" dirty="0" smtClean="0">
                <a:solidFill>
                  <a:srgbClr val="7030A0"/>
                </a:solidFill>
              </a:rPr>
              <a:t> </a:t>
            </a:r>
            <a:r>
              <a:rPr lang="en-US" sz="1100" dirty="0">
                <a:solidFill>
                  <a:srgbClr val="7030A0"/>
                </a:solidFill>
              </a:rPr>
              <a:t>24/7 Dad, Boot Camp for New Dads, Mom as</a:t>
            </a:r>
          </a:p>
          <a:p>
            <a:pPr marL="0" indent="0">
              <a:buFont typeface="Arial" panose="020B0604020202020204" pitchFamily="34" charset="0"/>
              <a:buNone/>
              <a:defRPr/>
            </a:pPr>
            <a:r>
              <a:rPr lang="en-US" sz="1100" dirty="0" smtClean="0">
                <a:solidFill>
                  <a:srgbClr val="7030A0"/>
                </a:solidFill>
              </a:rPr>
              <a:t> Gateway</a:t>
            </a:r>
            <a:endParaRPr lang="en-US" sz="1100" dirty="0">
              <a:solidFill>
                <a:srgbClr val="7030A0"/>
              </a:solidFill>
            </a:endParaRPr>
          </a:p>
          <a:p>
            <a:pPr marL="0" indent="0">
              <a:buFont typeface="Arial" panose="020B0604020202020204" pitchFamily="34" charset="0"/>
              <a:buNone/>
              <a:defRPr/>
            </a:pPr>
            <a:r>
              <a:rPr lang="en-US" sz="1100" dirty="0" smtClean="0">
                <a:solidFill>
                  <a:srgbClr val="7030A0"/>
                </a:solidFill>
              </a:rPr>
              <a:t> </a:t>
            </a:r>
            <a:r>
              <a:rPr lang="en-US" sz="1100" dirty="0">
                <a:solidFill>
                  <a:srgbClr val="7030A0"/>
                </a:solidFill>
              </a:rPr>
              <a:t>Foundations for Success in Parenting</a:t>
            </a:r>
          </a:p>
          <a:p>
            <a:pPr marL="0" indent="0">
              <a:buFont typeface="Arial" panose="020B0604020202020204" pitchFamily="34" charset="0"/>
              <a:buNone/>
              <a:defRPr/>
            </a:pPr>
            <a:r>
              <a:rPr lang="en-US" sz="1100" dirty="0" smtClean="0">
                <a:solidFill>
                  <a:srgbClr val="7030A0"/>
                </a:solidFill>
              </a:rPr>
              <a:t> Edinburgh </a:t>
            </a:r>
            <a:r>
              <a:rPr lang="en-US" sz="1100" dirty="0">
                <a:solidFill>
                  <a:srgbClr val="7030A0"/>
                </a:solidFill>
              </a:rPr>
              <a:t>Depression Screen, Perceived</a:t>
            </a:r>
          </a:p>
          <a:p>
            <a:pPr marL="0" indent="0">
              <a:buFont typeface="Arial" panose="020B0604020202020204" pitchFamily="34" charset="0"/>
              <a:buNone/>
              <a:defRPr/>
            </a:pPr>
            <a:r>
              <a:rPr lang="fr-FR" sz="1100" dirty="0" smtClean="0">
                <a:solidFill>
                  <a:srgbClr val="7030A0"/>
                </a:solidFill>
              </a:rPr>
              <a:t>Stress scale, </a:t>
            </a:r>
            <a:r>
              <a:rPr lang="fr-FR" sz="1100" dirty="0">
                <a:solidFill>
                  <a:srgbClr val="7030A0"/>
                </a:solidFill>
              </a:rPr>
              <a:t>ACE Questionnaire, JHP</a:t>
            </a:r>
          </a:p>
          <a:p>
            <a:pPr marL="0" indent="0">
              <a:buFont typeface="Arial" panose="020B0604020202020204" pitchFamily="34" charset="0"/>
              <a:buNone/>
              <a:defRPr/>
            </a:pPr>
            <a:r>
              <a:rPr lang="en-US" sz="1100" dirty="0" smtClean="0">
                <a:solidFill>
                  <a:srgbClr val="7030A0"/>
                </a:solidFill>
              </a:rPr>
              <a:t> Contextualized </a:t>
            </a:r>
            <a:r>
              <a:rPr lang="en-US" sz="1100" dirty="0">
                <a:solidFill>
                  <a:srgbClr val="7030A0"/>
                </a:solidFill>
              </a:rPr>
              <a:t>Stress Measure, WEB</a:t>
            </a:r>
          </a:p>
          <a:p>
            <a:pPr marL="0" indent="0">
              <a:buFont typeface="Arial" panose="020B0604020202020204" pitchFamily="34" charset="0"/>
              <a:buNone/>
              <a:defRPr/>
            </a:pPr>
            <a:r>
              <a:rPr lang="en-US" sz="1100" dirty="0" smtClean="0">
                <a:solidFill>
                  <a:srgbClr val="7030A0"/>
                </a:solidFill>
              </a:rPr>
              <a:t> </a:t>
            </a:r>
            <a:r>
              <a:rPr lang="en-US" sz="1100" dirty="0">
                <a:solidFill>
                  <a:srgbClr val="7030A0"/>
                </a:solidFill>
              </a:rPr>
              <a:t>ASQ, ASQ-SE</a:t>
            </a:r>
          </a:p>
        </p:txBody>
      </p:sp>
    </p:spTree>
    <p:extLst>
      <p:ext uri="{BB962C8B-B14F-4D97-AF65-F5344CB8AC3E}">
        <p14:creationId xmlns:p14="http://schemas.microsoft.com/office/powerpoint/2010/main" val="2196617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latin typeface="Arial" panose="020B0604020202020204" pitchFamily="34" charset="0"/>
              </a:rPr>
              <a:t>Strengthen Family Resilience</a:t>
            </a:r>
            <a:br>
              <a:rPr lang="en-US" altLang="en-US" smtClean="0">
                <a:latin typeface="Arial" panose="020B0604020202020204" pitchFamily="34" charset="0"/>
              </a:rPr>
            </a:br>
            <a:endParaRPr lang="en-US" altLang="en-US" smtClean="0">
              <a:latin typeface="Arial" panose="020B0604020202020204" pitchFamily="34" charset="0"/>
            </a:endParaRPr>
          </a:p>
        </p:txBody>
      </p:sp>
      <p:sp>
        <p:nvSpPr>
          <p:cNvPr id="23555" name="Content Placeholder 2"/>
          <p:cNvSpPr>
            <a:spLocks noGrp="1"/>
          </p:cNvSpPr>
          <p:nvPr>
            <p:ph sz="half" idx="1"/>
          </p:nvPr>
        </p:nvSpPr>
        <p:spPr>
          <a:xfrm>
            <a:off x="457200" y="1806575"/>
            <a:ext cx="4038600" cy="4113213"/>
          </a:xfrm>
        </p:spPr>
        <p:txBody>
          <a:bodyPr/>
          <a:lstStyle/>
          <a:p>
            <a:r>
              <a:rPr lang="en-US" altLang="en-US" sz="1800" dirty="0" smtClean="0">
                <a:latin typeface="Arial" panose="020B0604020202020204" pitchFamily="34" charset="0"/>
              </a:rPr>
              <a:t>Adverse Childhood Experiences</a:t>
            </a:r>
          </a:p>
          <a:p>
            <a:r>
              <a:rPr lang="en-US" altLang="en-US" sz="1800" dirty="0" smtClean="0">
                <a:latin typeface="Arial" panose="020B0604020202020204" pitchFamily="34" charset="0"/>
              </a:rPr>
              <a:t>Barbers for Babies </a:t>
            </a:r>
          </a:p>
          <a:p>
            <a:r>
              <a:rPr lang="en-US" altLang="en-US" sz="1800" dirty="0" smtClean="0">
                <a:latin typeface="Arial" panose="020B0604020202020204" pitchFamily="34" charset="0"/>
              </a:rPr>
              <a:t>Centering Prenatal Model</a:t>
            </a:r>
          </a:p>
          <a:p>
            <a:r>
              <a:rPr lang="en-US" altLang="en-US" sz="1800" dirty="0" smtClean="0">
                <a:latin typeface="Arial" panose="020B0604020202020204" pitchFamily="34" charset="0"/>
              </a:rPr>
              <a:t>Centering Parenting Model</a:t>
            </a:r>
          </a:p>
          <a:p>
            <a:r>
              <a:rPr lang="en-US" altLang="en-US" sz="1800" dirty="0" smtClean="0">
                <a:latin typeface="Arial" panose="020B0604020202020204" pitchFamily="34" charset="0"/>
              </a:rPr>
              <a:t>Fatherhood Classes</a:t>
            </a:r>
          </a:p>
          <a:p>
            <a:r>
              <a:rPr lang="en-US" altLang="en-US" sz="1800" dirty="0" smtClean="0">
                <a:latin typeface="Arial" panose="020B0604020202020204" pitchFamily="34" charset="0"/>
              </a:rPr>
              <a:t>Male involvement activities</a:t>
            </a:r>
          </a:p>
          <a:p>
            <a:r>
              <a:rPr lang="en-US" altLang="en-US" sz="1800" dirty="0" smtClean="0">
                <a:latin typeface="Arial" panose="020B0604020202020204" pitchFamily="34" charset="0"/>
              </a:rPr>
              <a:t>Mental health counseling services as part of case management</a:t>
            </a:r>
          </a:p>
          <a:p>
            <a:endParaRPr lang="en-US" altLang="en-US" sz="1800" dirty="0" smtClean="0">
              <a:latin typeface="Arial" panose="020B0604020202020204" pitchFamily="34" charset="0"/>
            </a:endParaRPr>
          </a:p>
        </p:txBody>
      </p:sp>
      <p:pic>
        <p:nvPicPr>
          <p:cNvPr id="23556" name="Content Placeholder 5" descr="Image of two women and a man.  " title="Image."/>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06575"/>
            <a:ext cx="4038600" cy="3375025"/>
          </a:xfrm>
        </p:spPr>
      </p:pic>
    </p:spTree>
    <p:extLst>
      <p:ext uri="{BB962C8B-B14F-4D97-AF65-F5344CB8AC3E}">
        <p14:creationId xmlns:p14="http://schemas.microsoft.com/office/powerpoint/2010/main" val="8445036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latin typeface="Arial" panose="020B0604020202020204" pitchFamily="34" charset="0"/>
              </a:rPr>
              <a:t>Achieve Collective Impact</a:t>
            </a:r>
            <a:br>
              <a:rPr lang="en-US" altLang="en-US" dirty="0" smtClean="0">
                <a:latin typeface="Arial" panose="020B0604020202020204" pitchFamily="34" charset="0"/>
              </a:rPr>
            </a:br>
            <a:endParaRPr lang="en-US" altLang="en-US" dirty="0" smtClean="0">
              <a:latin typeface="Arial" panose="020B0604020202020204" pitchFamily="34" charset="0"/>
            </a:endParaRPr>
          </a:p>
        </p:txBody>
      </p:sp>
      <p:sp>
        <p:nvSpPr>
          <p:cNvPr id="24579" name="Content Placeholder 2"/>
          <p:cNvSpPr>
            <a:spLocks noGrp="1"/>
          </p:cNvSpPr>
          <p:nvPr>
            <p:ph sz="half" idx="1"/>
          </p:nvPr>
        </p:nvSpPr>
        <p:spPr>
          <a:xfrm>
            <a:off x="457200" y="1627188"/>
            <a:ext cx="4267200" cy="4292600"/>
          </a:xfrm>
        </p:spPr>
        <p:txBody>
          <a:bodyPr/>
          <a:lstStyle/>
          <a:p>
            <a:r>
              <a:rPr lang="en-US" altLang="en-US" sz="1600" dirty="0" smtClean="0">
                <a:solidFill>
                  <a:schemeClr val="tx1"/>
                </a:solidFill>
                <a:latin typeface="Arial" panose="020B0604020202020204" pitchFamily="34" charset="0"/>
              </a:rPr>
              <a:t>The Community Action Network  (CAN) partners collectively with the community to focus on a specific topic such as; toxic stress to achieve collective impact within a community. Partners and community residents implement a common agenda, and shared measurement.</a:t>
            </a:r>
          </a:p>
          <a:p>
            <a:r>
              <a:rPr lang="en-US" altLang="en-US" sz="1600" dirty="0" smtClean="0">
                <a:solidFill>
                  <a:schemeClr val="tx1"/>
                </a:solidFill>
                <a:latin typeface="Arial" panose="020B0604020202020204" pitchFamily="34" charset="0"/>
              </a:rPr>
              <a:t>The Leadership Academy is a 16 week program to develop leadership and advocacy skills, and promote civic engagement of residents in neighborhoods.</a:t>
            </a:r>
          </a:p>
          <a:p>
            <a:endParaRPr lang="en-US" altLang="en-US" sz="1600" dirty="0" smtClean="0">
              <a:latin typeface="Arial" panose="020B0604020202020204" pitchFamily="34" charset="0"/>
            </a:endParaRPr>
          </a:p>
        </p:txBody>
      </p:sp>
      <p:sp>
        <p:nvSpPr>
          <p:cNvPr id="24580" name="Content Placeholder 1" descr="The Leadership Academy Training is one of two Magnolia initiatives put in place to change a community through the training and assistance of individuals who puts the plan into action.  " title="Leadership Academy Training Topics"/>
          <p:cNvSpPr>
            <a:spLocks noGrp="1"/>
          </p:cNvSpPr>
          <p:nvPr>
            <p:ph sz="half" idx="2"/>
          </p:nvPr>
        </p:nvSpPr>
        <p:spPr>
          <a:xfrm>
            <a:off x="4648200" y="1627188"/>
            <a:ext cx="4495800" cy="5051425"/>
          </a:xfrm>
        </p:spPr>
        <p:txBody>
          <a:bodyPr/>
          <a:lstStyle/>
          <a:p>
            <a:r>
              <a:rPr lang="en-US" altLang="en-US" sz="1600" dirty="0" smtClean="0">
                <a:solidFill>
                  <a:schemeClr val="tx1"/>
                </a:solidFill>
                <a:latin typeface="Arial" panose="020B0604020202020204" pitchFamily="34" charset="0"/>
              </a:rPr>
              <a:t>Leadership Academy Training Topics Include:</a:t>
            </a:r>
          </a:p>
          <a:p>
            <a:pPr lvl="1"/>
            <a:r>
              <a:rPr lang="en-US" altLang="en-US" sz="1600" dirty="0" smtClean="0">
                <a:solidFill>
                  <a:schemeClr val="tx1"/>
                </a:solidFill>
                <a:latin typeface="Arial" panose="020B0604020202020204" pitchFamily="34" charset="0"/>
              </a:rPr>
              <a:t>Foundations of Racial Disparities</a:t>
            </a:r>
          </a:p>
          <a:p>
            <a:pPr lvl="1"/>
            <a:r>
              <a:rPr lang="en-US" altLang="en-US" sz="1600" dirty="0" smtClean="0">
                <a:solidFill>
                  <a:schemeClr val="tx1"/>
                </a:solidFill>
                <a:latin typeface="Arial" panose="020B0604020202020204" pitchFamily="34" charset="0"/>
              </a:rPr>
              <a:t>Racism and Power</a:t>
            </a:r>
          </a:p>
          <a:p>
            <a:pPr lvl="1"/>
            <a:r>
              <a:rPr lang="en-US" altLang="en-US" sz="1600" dirty="0" smtClean="0">
                <a:solidFill>
                  <a:schemeClr val="tx1"/>
                </a:solidFill>
                <a:latin typeface="Arial" panose="020B0604020202020204" pitchFamily="34" charset="0"/>
              </a:rPr>
              <a:t>Local Community Icons</a:t>
            </a:r>
          </a:p>
          <a:p>
            <a:pPr lvl="1"/>
            <a:r>
              <a:rPr lang="en-US" altLang="en-US" sz="1600" dirty="0" smtClean="0">
                <a:solidFill>
                  <a:schemeClr val="tx1"/>
                </a:solidFill>
                <a:latin typeface="Arial" panose="020B0604020202020204" pitchFamily="34" charset="0"/>
              </a:rPr>
              <a:t>Effective Leadership Tools</a:t>
            </a:r>
          </a:p>
          <a:p>
            <a:pPr lvl="1"/>
            <a:r>
              <a:rPr lang="en-US" altLang="en-US" sz="1600" dirty="0" smtClean="0">
                <a:solidFill>
                  <a:schemeClr val="tx1"/>
                </a:solidFill>
                <a:latin typeface="Arial" panose="020B0604020202020204" pitchFamily="34" charset="0"/>
              </a:rPr>
              <a:t>Leadership</a:t>
            </a:r>
          </a:p>
          <a:p>
            <a:pPr lvl="1"/>
            <a:r>
              <a:rPr lang="en-US" altLang="en-US" sz="1600" dirty="0" smtClean="0">
                <a:solidFill>
                  <a:schemeClr val="tx1"/>
                </a:solidFill>
                <a:latin typeface="Arial" panose="020B0604020202020204" pitchFamily="34" charset="0"/>
              </a:rPr>
              <a:t>Your Personal Leadership Style</a:t>
            </a:r>
          </a:p>
          <a:p>
            <a:pPr lvl="1"/>
            <a:r>
              <a:rPr lang="en-US" altLang="en-US" sz="1600" dirty="0" smtClean="0">
                <a:solidFill>
                  <a:schemeClr val="tx1"/>
                </a:solidFill>
                <a:latin typeface="Arial" panose="020B0604020202020204" pitchFamily="34" charset="0"/>
              </a:rPr>
              <a:t>Conflict Resolution</a:t>
            </a:r>
          </a:p>
          <a:p>
            <a:pPr lvl="1"/>
            <a:r>
              <a:rPr lang="en-US" altLang="en-US" sz="1600" dirty="0" smtClean="0">
                <a:solidFill>
                  <a:schemeClr val="tx1"/>
                </a:solidFill>
                <a:latin typeface="Arial" panose="020B0604020202020204" pitchFamily="34" charset="0"/>
              </a:rPr>
              <a:t>Problem Solving</a:t>
            </a:r>
          </a:p>
          <a:p>
            <a:pPr lvl="1"/>
            <a:r>
              <a:rPr lang="en-US" altLang="en-US" sz="1600" dirty="0" smtClean="0">
                <a:solidFill>
                  <a:schemeClr val="tx1"/>
                </a:solidFill>
                <a:latin typeface="Arial" panose="020B0604020202020204" pitchFamily="34" charset="0"/>
              </a:rPr>
              <a:t>Sharing the Work Through Delegation</a:t>
            </a:r>
          </a:p>
          <a:p>
            <a:r>
              <a:rPr lang="en-US" altLang="en-US" sz="1600" dirty="0" smtClean="0">
                <a:solidFill>
                  <a:schemeClr val="tx1"/>
                </a:solidFill>
                <a:latin typeface="Arial" panose="020B0604020202020204" pitchFamily="34" charset="0"/>
              </a:rPr>
              <a:t>Kingsley Plantation Fieldtrip</a:t>
            </a:r>
          </a:p>
          <a:p>
            <a:r>
              <a:rPr lang="en-US" altLang="en-US" sz="1600" dirty="0" smtClean="0">
                <a:solidFill>
                  <a:schemeClr val="tx1"/>
                </a:solidFill>
                <a:latin typeface="Arial" panose="020B0604020202020204" pitchFamily="34" charset="0"/>
              </a:rPr>
              <a:t>Historical Inequality and the Foundation of Infant Mortality Disparities</a:t>
            </a:r>
          </a:p>
          <a:p>
            <a:r>
              <a:rPr lang="en-US" altLang="en-US" sz="1600" dirty="0" smtClean="0">
                <a:solidFill>
                  <a:schemeClr val="tx1"/>
                </a:solidFill>
                <a:latin typeface="Arial" panose="020B0604020202020204" pitchFamily="34" charset="0"/>
              </a:rPr>
              <a:t>Historical Account of Health Disparities </a:t>
            </a:r>
          </a:p>
          <a:p>
            <a:endParaRPr lang="en-US" altLang="en-US" dirty="0" smtClean="0">
              <a:latin typeface="Arial" panose="020B0604020202020204" pitchFamily="34" charset="0"/>
            </a:endParaRPr>
          </a:p>
        </p:txBody>
      </p:sp>
      <p:pic>
        <p:nvPicPr>
          <p:cNvPr id="6" name="Picture 6" descr="Image of woman on a field trip reading.  " title="Image"/>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066800" y="4800600"/>
            <a:ext cx="2590800" cy="1553605"/>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38380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3050"/>
            <a:ext cx="8001000" cy="1162050"/>
          </a:xfrm>
        </p:spPr>
        <p:txBody>
          <a:bodyPr/>
          <a:lstStyle/>
          <a:p>
            <a:r>
              <a:rPr lang="en-US" altLang="en-US" sz="2800" dirty="0" smtClean="0">
                <a:latin typeface="Arial" panose="020B0604020202020204" pitchFamily="34" charset="0"/>
              </a:rPr>
              <a:t>Increase Accountability, and Quality</a:t>
            </a:r>
          </a:p>
        </p:txBody>
      </p:sp>
      <p:sp>
        <p:nvSpPr>
          <p:cNvPr id="25603" name="Text Placeholder 3"/>
          <p:cNvSpPr>
            <a:spLocks noGrp="1"/>
          </p:cNvSpPr>
          <p:nvPr>
            <p:ph type="body" sz="half" idx="2"/>
          </p:nvPr>
        </p:nvSpPr>
        <p:spPr>
          <a:xfrm>
            <a:off x="457200" y="1435100"/>
            <a:ext cx="3429000" cy="4813300"/>
          </a:xfrm>
        </p:spPr>
        <p:txBody>
          <a:bodyPr/>
          <a:lstStyle/>
          <a:p>
            <a:endParaRPr lang="en-US" altLang="en-US" dirty="0" smtClean="0">
              <a:solidFill>
                <a:schemeClr val="tx1"/>
              </a:solidFill>
              <a:latin typeface="Arial" panose="020B0604020202020204" pitchFamily="34" charset="0"/>
            </a:endParaRPr>
          </a:p>
          <a:p>
            <a:r>
              <a:rPr lang="en-US" altLang="en-US" sz="1600" dirty="0" smtClean="0">
                <a:solidFill>
                  <a:schemeClr val="tx1"/>
                </a:solidFill>
                <a:latin typeface="Arial" panose="020B0604020202020204" pitchFamily="34" charset="0"/>
              </a:rPr>
              <a:t>Complete at lease two Continuous Quality Improvement plan (CQI) annually.  </a:t>
            </a:r>
          </a:p>
          <a:p>
            <a:endParaRPr lang="en-US" altLang="en-US" sz="500" dirty="0" smtClean="0">
              <a:solidFill>
                <a:schemeClr val="tx1"/>
              </a:solidFill>
              <a:latin typeface="Arial" panose="020B0604020202020204" pitchFamily="34" charset="0"/>
            </a:endParaRPr>
          </a:p>
          <a:p>
            <a:r>
              <a:rPr lang="en-US" altLang="en-US" sz="1600" dirty="0" smtClean="0">
                <a:solidFill>
                  <a:schemeClr val="tx1"/>
                </a:solidFill>
                <a:latin typeface="Arial" panose="020B0604020202020204" pitchFamily="34" charset="0"/>
              </a:rPr>
              <a:t>The Magnolia Project used the Plan Do Study Act rapid cycle to test how to improve the rate of postpartum visits. </a:t>
            </a:r>
          </a:p>
          <a:p>
            <a:endParaRPr lang="en-US" altLang="en-US" sz="500" dirty="0" smtClean="0">
              <a:solidFill>
                <a:schemeClr val="tx1"/>
              </a:solidFill>
              <a:latin typeface="Arial" panose="020B0604020202020204" pitchFamily="34" charset="0"/>
            </a:endParaRPr>
          </a:p>
          <a:p>
            <a:r>
              <a:rPr lang="en-US" altLang="en-US" sz="1600" dirty="0" smtClean="0">
                <a:solidFill>
                  <a:schemeClr val="tx1"/>
                </a:solidFill>
                <a:latin typeface="Arial" panose="020B0604020202020204" pitchFamily="34" charset="0"/>
              </a:rPr>
              <a:t>The Magnolia Project Data System (MPDS) generated baseline data and measured the impact of changes undertaken after each the cycle.</a:t>
            </a:r>
          </a:p>
          <a:p>
            <a:endParaRPr lang="en-US" altLang="en-US" sz="500" dirty="0" smtClean="0">
              <a:solidFill>
                <a:schemeClr val="tx1"/>
              </a:solidFill>
              <a:latin typeface="Arial" panose="020B0604020202020204" pitchFamily="34" charset="0"/>
            </a:endParaRPr>
          </a:p>
          <a:p>
            <a:r>
              <a:rPr lang="en-US" altLang="en-US" sz="1600" dirty="0" smtClean="0">
                <a:solidFill>
                  <a:schemeClr val="tx1"/>
                </a:solidFill>
                <a:latin typeface="Arial" panose="020B0604020202020204" pitchFamily="34" charset="0"/>
              </a:rPr>
              <a:t>The plan provided a timeline for refinement and further testing of interventions.</a:t>
            </a:r>
          </a:p>
          <a:p>
            <a:endParaRPr lang="en-US" altLang="en-US" sz="1600" dirty="0" smtClean="0">
              <a:latin typeface="Arial" panose="020B0604020202020204" pitchFamily="34" charset="0"/>
            </a:endParaRPr>
          </a:p>
        </p:txBody>
      </p:sp>
      <p:pic>
        <p:nvPicPr>
          <p:cNvPr id="25604" name="Content Placeholder 4" descr="This is an image of the Continuous Quality Improvement plan.  This image includes the following headings Act, Plan, Study, and Do.  " title="Increase Accountability, and Qual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91000" y="1600200"/>
            <a:ext cx="4495800" cy="4343400"/>
          </a:xfrm>
        </p:spPr>
      </p:pic>
    </p:spTree>
    <p:extLst>
      <p:ext uri="{BB962C8B-B14F-4D97-AF65-F5344CB8AC3E}">
        <p14:creationId xmlns:p14="http://schemas.microsoft.com/office/powerpoint/2010/main" val="3696213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2800" dirty="0" smtClean="0">
                <a:latin typeface="Arial" panose="020B0604020202020204" pitchFamily="34" charset="0"/>
              </a:rPr>
              <a:t>Increase Accountability and Quality</a:t>
            </a:r>
            <a:br>
              <a:rPr lang="en-US" altLang="en-US" sz="2800" dirty="0" smtClean="0">
                <a:latin typeface="Arial" panose="020B0604020202020204" pitchFamily="34" charset="0"/>
              </a:rPr>
            </a:br>
            <a:r>
              <a:rPr lang="en-US" altLang="en-US" sz="2800" dirty="0" smtClean="0">
                <a:latin typeface="Arial" panose="020B0604020202020204" pitchFamily="34" charset="0"/>
              </a:rPr>
              <a:t>CQI Activity </a:t>
            </a:r>
          </a:p>
        </p:txBody>
      </p:sp>
      <p:sp>
        <p:nvSpPr>
          <p:cNvPr id="26627" name="Content Placeholder 2"/>
          <p:cNvSpPr>
            <a:spLocks noGrp="1"/>
          </p:cNvSpPr>
          <p:nvPr>
            <p:ph idx="1"/>
          </p:nvPr>
        </p:nvSpPr>
        <p:spPr>
          <a:xfrm>
            <a:off x="457200" y="1828800"/>
            <a:ext cx="3962400" cy="4297363"/>
          </a:xfrm>
        </p:spPr>
        <p:txBody>
          <a:bodyPr/>
          <a:lstStyle/>
          <a:p>
            <a:r>
              <a:rPr lang="en-US" altLang="en-US" sz="1800" dirty="0" smtClean="0">
                <a:solidFill>
                  <a:schemeClr val="tx1"/>
                </a:solidFill>
                <a:latin typeface="Arial" panose="020B0604020202020204" pitchFamily="34" charset="0"/>
              </a:rPr>
              <a:t>Increase the proportion of participants who receive a </a:t>
            </a:r>
            <a:r>
              <a:rPr lang="en-US" altLang="en-US" sz="1800" b="1" dirty="0" smtClean="0">
                <a:solidFill>
                  <a:schemeClr val="tx1"/>
                </a:solidFill>
                <a:latin typeface="Arial" panose="020B0604020202020204" pitchFamily="34" charset="0"/>
              </a:rPr>
              <a:t>postpartum visit</a:t>
            </a:r>
            <a:r>
              <a:rPr lang="en-US" altLang="en-US" sz="1800" dirty="0" smtClean="0">
                <a:solidFill>
                  <a:schemeClr val="tx1"/>
                </a:solidFill>
                <a:latin typeface="Arial" panose="020B0604020202020204" pitchFamily="34" charset="0"/>
              </a:rPr>
              <a:t>.</a:t>
            </a:r>
          </a:p>
          <a:p>
            <a:endParaRPr lang="en-US" altLang="en-US" sz="1800" dirty="0" smtClean="0">
              <a:solidFill>
                <a:schemeClr val="tx1"/>
              </a:solidFill>
              <a:latin typeface="Arial" panose="020B0604020202020204" pitchFamily="34" charset="0"/>
            </a:endParaRPr>
          </a:p>
          <a:p>
            <a:r>
              <a:rPr lang="en-US" altLang="en-US" sz="1800" dirty="0" smtClean="0">
                <a:solidFill>
                  <a:schemeClr val="tx1"/>
                </a:solidFill>
                <a:latin typeface="Arial" panose="020B0604020202020204" pitchFamily="34" charset="0"/>
              </a:rPr>
              <a:t>FY 2016, 83.8 percent of participants completed their postpartum visit (an 48.3% increase from the baseline 2014 of 56.5 percent).</a:t>
            </a:r>
          </a:p>
          <a:p>
            <a:endParaRPr lang="en-US" altLang="en-US" sz="1800" dirty="0" smtClean="0">
              <a:solidFill>
                <a:schemeClr val="tx1"/>
              </a:solidFill>
              <a:latin typeface="Arial" panose="020B0604020202020204" pitchFamily="34" charset="0"/>
            </a:endParaRPr>
          </a:p>
          <a:p>
            <a:r>
              <a:rPr lang="en-US" altLang="en-US" sz="1800" dirty="0" smtClean="0">
                <a:solidFill>
                  <a:schemeClr val="tx1"/>
                </a:solidFill>
                <a:latin typeface="Arial" panose="020B0604020202020204" pitchFamily="34" charset="0"/>
              </a:rPr>
              <a:t>Healthy Start 2017 Performance Measure: Goal 80% </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graphicFrame>
        <p:nvGraphicFramePr>
          <p:cNvPr id="9" name="Chart 8" descr="This slide displays data on postpartum visit increase.   CQI activity was conducted to increase the proportion of participants who received a postpartum visit.  Once implemented the activity has seen a 485 increase. " title="Postpartum Visit Increase"/>
          <p:cNvGraphicFramePr>
            <a:graphicFrameLocks/>
          </p:cNvGraphicFramePr>
          <p:nvPr>
            <p:extLst/>
          </p:nvPr>
        </p:nvGraphicFramePr>
        <p:xfrm>
          <a:off x="4648200" y="1828800"/>
          <a:ext cx="41910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1735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smtClean="0">
                <a:latin typeface="Arial" panose="020B0604020202020204" pitchFamily="34" charset="0"/>
              </a:rPr>
              <a:t/>
            </a:r>
            <a:br>
              <a:rPr lang="en-US" altLang="en-US" sz="2400" dirty="0" smtClean="0">
                <a:latin typeface="Arial" panose="020B0604020202020204" pitchFamily="34" charset="0"/>
              </a:rPr>
            </a:br>
            <a:r>
              <a:rPr lang="en-US" altLang="en-US" sz="2400" dirty="0" smtClean="0">
                <a:latin typeface="Arial" panose="020B0604020202020204" pitchFamily="34" charset="0"/>
              </a:rPr>
              <a:t>P</a:t>
            </a:r>
            <a:r>
              <a:rPr lang="en-US" altLang="en-US" sz="2000" dirty="0" smtClean="0">
                <a:latin typeface="Arial" panose="020B0604020202020204" pitchFamily="34" charset="0"/>
              </a:rPr>
              <a:t>articipants who receive a postpartum visits</a:t>
            </a:r>
            <a:r>
              <a:rPr lang="en-US" altLang="en-US" sz="800" dirty="0" smtClean="0">
                <a:latin typeface="Arial" panose="020B0604020202020204" pitchFamily="34" charset="0"/>
              </a:rPr>
              <a:t>1</a:t>
            </a:r>
            <a:r>
              <a:rPr lang="en-US" altLang="en-US" sz="2000" dirty="0" smtClean="0">
                <a:latin typeface="Arial" panose="020B0604020202020204" pitchFamily="34" charset="0"/>
              </a:rPr>
              <a:t>   	</a:t>
            </a:r>
            <a:br>
              <a:rPr lang="en-US" altLang="en-US" sz="2000" dirty="0" smtClean="0">
                <a:latin typeface="Arial" panose="020B0604020202020204" pitchFamily="34" charset="0"/>
              </a:rPr>
            </a:br>
            <a:r>
              <a:rPr lang="en-US" altLang="en-US" sz="1200" dirty="0" smtClean="0">
                <a:latin typeface="Arial" panose="020B0604020202020204" pitchFamily="34" charset="0"/>
              </a:rPr>
              <a:t>HP2020 Postpartum care visit with a health worker</a:t>
            </a:r>
            <a:br>
              <a:rPr lang="en-US" altLang="en-US" sz="1200" dirty="0" smtClean="0">
                <a:latin typeface="Arial" panose="020B0604020202020204" pitchFamily="34" charset="0"/>
              </a:rPr>
            </a:br>
            <a:r>
              <a:rPr lang="en-US" altLang="en-US" sz="1800" dirty="0" smtClean="0">
                <a:latin typeface="Arial" panose="020B0604020202020204" pitchFamily="34" charset="0"/>
              </a:rPr>
              <a:t/>
            </a:r>
            <a:br>
              <a:rPr lang="en-US" altLang="en-US" sz="1800" dirty="0" smtClean="0">
                <a:latin typeface="Arial" panose="020B0604020202020204" pitchFamily="34" charset="0"/>
              </a:rPr>
            </a:br>
            <a:endParaRPr lang="en-US" altLang="en-US" sz="1800" dirty="0" smtClean="0">
              <a:latin typeface="Arial" panose="020B0604020202020204" pitchFamily="34" charset="0"/>
            </a:endParaRPr>
          </a:p>
        </p:txBody>
      </p:sp>
      <p:graphicFrame>
        <p:nvGraphicFramePr>
          <p:cNvPr id="2" name="Content Placeholder 4" descr="This slide shows a trend graph of participants who received a postpartum visit.  " title="Postpartum Visits"/>
          <p:cNvGraphicFramePr>
            <a:graphicFrameLocks noGrp="1"/>
          </p:cNvGraphicFramePr>
          <p:nvPr>
            <p:ph idx="1"/>
            <p:extLst/>
          </p:nvPr>
        </p:nvGraphicFramePr>
        <p:xfrm>
          <a:off x="560388" y="1879600"/>
          <a:ext cx="8099425"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27652" name="TextBox 2"/>
          <p:cNvSpPr txBox="1">
            <a:spLocks noChangeArrowheads="1"/>
          </p:cNvSpPr>
          <p:nvPr/>
        </p:nvSpPr>
        <p:spPr bwMode="auto">
          <a:xfrm>
            <a:off x="762000" y="612616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04A7B"/>
              </a:buClr>
              <a:buSzPct val="70000"/>
              <a:buFont typeface="Arial" panose="020B0604020202020204" pitchFamily="34" charset="0"/>
              <a:buChar char="•"/>
              <a:defRPr sz="2200">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04A7B"/>
              </a:buClr>
              <a:buSzPct val="70000"/>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04A7B"/>
              </a:buClr>
              <a:buSzPct val="70000"/>
              <a:buFont typeface="Arial" panose="020B0604020202020204" pitchFamily="34" charset="0"/>
              <a:buChar char="•"/>
              <a:defRPr sz="1600">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04A7B"/>
              </a:buClr>
              <a:buSzPct val="70000"/>
              <a:buFont typeface="Arial" panose="020B0604020202020204" pitchFamily="34" charset="0"/>
              <a:buChar char="•"/>
              <a:defRPr sz="1400">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aramond" panose="02020404030301010803" pitchFamily="18" charset="0"/>
                <a:ea typeface="MS PGothic" panose="020B0600070205080204" pitchFamily="34" charset="-128"/>
                <a:cs typeface="+mn-cs"/>
              </a:rPr>
              <a:t> </a:t>
            </a:r>
            <a:r>
              <a:rPr kumimoji="0" lang="en-US" altLang="en-US" sz="900" b="0" i="0" u="none" strike="noStrike" kern="1200" cap="none" spc="0" normalizeH="0" baseline="0" noProof="0">
                <a:ln>
                  <a:noFill/>
                </a:ln>
                <a:solidFill>
                  <a:prstClr val="black"/>
                </a:solidFill>
                <a:effectLst/>
                <a:uLnTx/>
                <a:uFillTx/>
                <a:latin typeface="Garamond" panose="02020404030301010803" pitchFamily="18" charset="0"/>
                <a:ea typeface="MS PGothic" panose="020B0600070205080204" pitchFamily="34" charset="-128"/>
                <a:cs typeface="+mn-cs"/>
              </a:rPr>
              <a:t>1Healthy Start Performance Measure: 2017:80%</a:t>
            </a:r>
          </a:p>
        </p:txBody>
      </p:sp>
    </p:spTree>
    <p:extLst>
      <p:ext uri="{BB962C8B-B14F-4D97-AF65-F5344CB8AC3E}">
        <p14:creationId xmlns:p14="http://schemas.microsoft.com/office/powerpoint/2010/main" val="322104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7391EDBC-5481-E248-9D04-B6CCC7FAB9E3}" type="slidenum">
              <a:rPr lang="en-US" smtClean="0">
                <a:solidFill>
                  <a:prstClr val="black"/>
                </a:solidFill>
              </a:rPr>
              <a:pPr/>
              <a:t>9</a:t>
            </a:fld>
            <a:endParaRPr lang="en-US" dirty="0">
              <a:solidFill>
                <a:prstClr val="black"/>
              </a:solidFill>
            </a:endParaRPr>
          </a:p>
        </p:txBody>
      </p:sp>
      <p:sp>
        <p:nvSpPr>
          <p:cNvPr id="10" name="Text Placeholder 9"/>
          <p:cNvSpPr>
            <a:spLocks noGrp="1"/>
          </p:cNvSpPr>
          <p:nvPr>
            <p:ph type="body" sz="quarter" idx="20"/>
          </p:nvPr>
        </p:nvSpPr>
        <p:spPr>
          <a:xfrm>
            <a:off x="266700" y="1217022"/>
            <a:ext cx="8724900" cy="4854253"/>
          </a:xfrm>
        </p:spPr>
        <p:txBody>
          <a:bodyPr>
            <a:normAutofit/>
          </a:bodyPr>
          <a:lstStyle/>
          <a:p>
            <a:pPr>
              <a:spcBef>
                <a:spcPts val="0"/>
              </a:spcBef>
              <a:defRPr/>
            </a:pPr>
            <a:r>
              <a:rPr lang="en-US" dirty="0"/>
              <a:t>Pregnancy can provide an opportunity to identify existing health risks in </a:t>
            </a:r>
            <a:r>
              <a:rPr lang="en-US" dirty="0" smtClean="0"/>
              <a:t>women, such as: </a:t>
            </a:r>
          </a:p>
          <a:p>
            <a:pPr lvl="1">
              <a:spcBef>
                <a:spcPts val="0"/>
              </a:spcBef>
              <a:defRPr/>
            </a:pPr>
            <a:r>
              <a:rPr lang="en-US" dirty="0" smtClean="0"/>
              <a:t>Hypertension and heart disease</a:t>
            </a:r>
          </a:p>
          <a:p>
            <a:pPr lvl="1">
              <a:spcBef>
                <a:spcPts val="0"/>
              </a:spcBef>
              <a:defRPr/>
            </a:pPr>
            <a:r>
              <a:rPr lang="en-US" dirty="0" smtClean="0"/>
              <a:t>Diabetes</a:t>
            </a:r>
          </a:p>
          <a:p>
            <a:pPr lvl="1">
              <a:spcBef>
                <a:spcPts val="0"/>
              </a:spcBef>
              <a:defRPr/>
            </a:pPr>
            <a:r>
              <a:rPr lang="en-US" dirty="0" smtClean="0"/>
              <a:t>Depression</a:t>
            </a:r>
          </a:p>
          <a:p>
            <a:pPr lvl="1">
              <a:spcBef>
                <a:spcPts val="0"/>
              </a:spcBef>
              <a:defRPr/>
            </a:pPr>
            <a:r>
              <a:rPr lang="en-US" dirty="0" smtClean="0"/>
              <a:t>Genetic conditions</a:t>
            </a:r>
          </a:p>
          <a:p>
            <a:pPr lvl="1">
              <a:spcBef>
                <a:spcPts val="0"/>
              </a:spcBef>
              <a:defRPr/>
            </a:pPr>
            <a:r>
              <a:rPr lang="en-US" dirty="0" smtClean="0"/>
              <a:t>Intimate Partner violence </a:t>
            </a:r>
          </a:p>
          <a:p>
            <a:pPr lvl="1">
              <a:spcBef>
                <a:spcPts val="0"/>
              </a:spcBef>
              <a:defRPr/>
            </a:pPr>
            <a:r>
              <a:rPr lang="en-US" dirty="0" smtClean="0"/>
              <a:t>Tobacco, alcohol, and substance use</a:t>
            </a:r>
          </a:p>
          <a:p>
            <a:pPr lvl="1">
              <a:spcBef>
                <a:spcPts val="0"/>
              </a:spcBef>
              <a:defRPr/>
            </a:pPr>
            <a:r>
              <a:rPr lang="en-US" dirty="0" smtClean="0"/>
              <a:t>Inadequate nutrition </a:t>
            </a:r>
          </a:p>
          <a:p>
            <a:pPr lvl="1">
              <a:spcBef>
                <a:spcPts val="0"/>
              </a:spcBef>
              <a:defRPr/>
            </a:pPr>
            <a:r>
              <a:rPr lang="en-US" dirty="0" smtClean="0"/>
              <a:t>Healthy weight</a:t>
            </a:r>
            <a:endParaRPr lang="en-US" dirty="0"/>
          </a:p>
          <a:p>
            <a:pPr>
              <a:spcBef>
                <a:spcPts val="0"/>
              </a:spcBef>
              <a:defRPr/>
            </a:pPr>
            <a:endParaRPr lang="en-US" sz="1000" dirty="0"/>
          </a:p>
          <a:p>
            <a:pPr>
              <a:spcBef>
                <a:spcPts val="0"/>
              </a:spcBef>
              <a:defRPr/>
            </a:pPr>
            <a:r>
              <a:rPr lang="en-US" dirty="0" smtClean="0"/>
              <a:t>Cognitive </a:t>
            </a:r>
            <a:r>
              <a:rPr lang="en-US" dirty="0"/>
              <a:t>and physical development of infants and children is influenced by the health, nutrition, and behaviors of their mothers during pregnancy and early </a:t>
            </a:r>
            <a:r>
              <a:rPr lang="en-US" dirty="0" smtClean="0"/>
              <a:t>childhood </a:t>
            </a:r>
            <a:endParaRPr lang="en-US" dirty="0"/>
          </a:p>
          <a:p>
            <a:pPr>
              <a:spcBef>
                <a:spcPts val="0"/>
              </a:spcBef>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Title 7"/>
          <p:cNvSpPr>
            <a:spLocks noGrp="1"/>
          </p:cNvSpPr>
          <p:nvPr>
            <p:ph type="title"/>
          </p:nvPr>
        </p:nvSpPr>
        <p:spPr/>
        <p:txBody>
          <a:bodyPr/>
          <a:lstStyle/>
          <a:p>
            <a:r>
              <a:rPr lang="en-US" b="1" dirty="0" smtClean="0"/>
              <a:t>Understanding Maternal, Infant, and Child Health Continued 	</a:t>
            </a:r>
            <a:endParaRPr lang="en-US" b="1" dirty="0"/>
          </a:p>
        </p:txBody>
      </p:sp>
      <p:pic>
        <p:nvPicPr>
          <p:cNvPr id="1026" name="Picture 2" descr="link to source: https://www.healthypeople.gov/2020/topics-objectives/topic/maternal-infant-and-child-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1" y="5521598"/>
            <a:ext cx="7594599" cy="44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9279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2000" smtClean="0">
                <a:latin typeface="Arial" charset="0"/>
              </a:rPr>
              <a:t>Participants who have a documented reproductive life plan to 90%</a:t>
            </a:r>
            <a:br>
              <a:rPr lang="en-US" altLang="en-US" sz="2000" smtClean="0">
                <a:latin typeface="Arial" charset="0"/>
              </a:rPr>
            </a:br>
            <a:r>
              <a:rPr lang="en-US" altLang="en-US" sz="2000" smtClean="0">
                <a:latin typeface="Arial" charset="0"/>
              </a:rPr>
              <a:t>	</a:t>
            </a:r>
          </a:p>
        </p:txBody>
      </p:sp>
      <p:graphicFrame>
        <p:nvGraphicFramePr>
          <p:cNvPr id="28675" name="Content Placeholder 4" descr="chart showig those women who have  documented life plan for 2015 64.1%, 2016 83.4%, and 2017 99.5%. "/>
          <p:cNvGraphicFramePr>
            <a:graphicFrameLocks noGrp="1"/>
          </p:cNvGraphicFramePr>
          <p:nvPr>
            <p:ph idx="1"/>
            <p:extLst>
              <p:ext uri="{D42A27DB-BD31-4B8C-83A1-F6EECF244321}">
                <p14:modId xmlns:p14="http://schemas.microsoft.com/office/powerpoint/2010/main" val="4217371467"/>
              </p:ext>
            </p:extLst>
          </p:nvPr>
        </p:nvGraphicFramePr>
        <p:xfrm>
          <a:off x="509588" y="1828800"/>
          <a:ext cx="8201025" cy="4297363"/>
        </p:xfrm>
        <a:graphic>
          <a:graphicData uri="http://schemas.openxmlformats.org/presentationml/2006/ole">
            <mc:AlternateContent xmlns:mc="http://schemas.openxmlformats.org/markup-compatibility/2006">
              <mc:Choice xmlns:v="urn:schemas-microsoft-com:vml" Requires="v">
                <p:oleObj spid="_x0000_s1071" name="Chart" r:id="rId4" imgW="8413209" imgH="4407790" progId="Excel.Chart.8">
                  <p:embed/>
                </p:oleObj>
              </mc:Choice>
              <mc:Fallback>
                <p:oleObj name="Chart" r:id="rId4" imgW="8413209" imgH="4407790"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8" y="1828800"/>
                        <a:ext cx="8201025"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6" name="Rectangle 1"/>
          <p:cNvSpPr>
            <a:spLocks noChangeArrowheads="1"/>
          </p:cNvSpPr>
          <p:nvPr/>
        </p:nvSpPr>
        <p:spPr bwMode="auto">
          <a:xfrm>
            <a:off x="774700" y="6134100"/>
            <a:ext cx="2336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04A7B"/>
              </a:buClr>
              <a:buSzPct val="70000"/>
              <a:buFont typeface="Arial" charset="0"/>
              <a:buChar char="•"/>
              <a:defRPr sz="2200">
                <a:solidFill>
                  <a:srgbClr val="595959"/>
                </a:solidFill>
                <a:latin typeface="Arial" charset="0"/>
                <a:ea typeface="MS PGothic" pitchFamily="34" charset="-128"/>
              </a:defRPr>
            </a:lvl1pPr>
            <a:lvl2pPr marL="742950" indent="-285750">
              <a:spcBef>
                <a:spcPct val="20000"/>
              </a:spcBef>
              <a:buClr>
                <a:srgbClr val="604A7B"/>
              </a:buClr>
              <a:buSzPct val="70000"/>
              <a:buFont typeface="Arial" charset="0"/>
              <a:buChar char="•"/>
              <a:defRPr>
                <a:solidFill>
                  <a:srgbClr val="595959"/>
                </a:solidFill>
                <a:latin typeface="Arial" charset="0"/>
                <a:ea typeface="MS PGothic" pitchFamily="34" charset="-128"/>
              </a:defRPr>
            </a:lvl2pPr>
            <a:lvl3pPr marL="1143000" indent="-228600">
              <a:spcBef>
                <a:spcPct val="20000"/>
              </a:spcBef>
              <a:buClr>
                <a:srgbClr val="604A7B"/>
              </a:buClr>
              <a:buSzPct val="70000"/>
              <a:buFont typeface="Arial" charset="0"/>
              <a:buChar char="•"/>
              <a:defRPr sz="1600">
                <a:solidFill>
                  <a:srgbClr val="595959"/>
                </a:solidFill>
                <a:latin typeface="Arial" charset="0"/>
                <a:ea typeface="MS PGothic" pitchFamily="34" charset="-128"/>
              </a:defRPr>
            </a:lvl3pPr>
            <a:lvl4pPr marL="1600200" indent="-228600">
              <a:spcBef>
                <a:spcPct val="20000"/>
              </a:spcBef>
              <a:buClr>
                <a:srgbClr val="604A7B"/>
              </a:buClr>
              <a:buSzPct val="70000"/>
              <a:buFont typeface="Arial" charset="0"/>
              <a:buChar char="•"/>
              <a:defRPr sz="1400">
                <a:solidFill>
                  <a:srgbClr val="595959"/>
                </a:solidFill>
                <a:latin typeface="Arial" charset="0"/>
                <a:ea typeface="MS PGothic" pitchFamily="34" charset="-128"/>
              </a:defRPr>
            </a:lvl4pPr>
            <a:lvl5pPr marL="2057400" indent="-228600">
              <a:spcBef>
                <a:spcPct val="20000"/>
              </a:spcBef>
              <a:buClr>
                <a:srgbClr val="604A7B"/>
              </a:buClr>
              <a:buSzPct val="70000"/>
              <a:buFont typeface="Arial" charset="0"/>
              <a:buChar char="•"/>
              <a:defRPr sz="1200">
                <a:solidFill>
                  <a:srgbClr val="595959"/>
                </a:solidFill>
                <a:latin typeface="Arial" charset="0"/>
                <a:ea typeface="MS PGothic" pitchFamily="34" charset="-128"/>
              </a:defRPr>
            </a:lvl5pPr>
            <a:lvl6pPr marL="2514600" indent="-228600" eaLnBrk="0" fontAlgn="base" hangingPunct="0">
              <a:spcBef>
                <a:spcPct val="20000"/>
              </a:spcBef>
              <a:spcAft>
                <a:spcPct val="0"/>
              </a:spcAft>
              <a:buClr>
                <a:srgbClr val="604A7B"/>
              </a:buClr>
              <a:buSzPct val="70000"/>
              <a:buFont typeface="Arial" charset="0"/>
              <a:buChar char="•"/>
              <a:defRPr sz="1200">
                <a:solidFill>
                  <a:srgbClr val="595959"/>
                </a:solidFill>
                <a:latin typeface="Arial" charset="0"/>
                <a:ea typeface="MS PGothic" pitchFamily="34" charset="-128"/>
              </a:defRPr>
            </a:lvl6pPr>
            <a:lvl7pPr marL="2971800" indent="-228600" eaLnBrk="0" fontAlgn="base" hangingPunct="0">
              <a:spcBef>
                <a:spcPct val="20000"/>
              </a:spcBef>
              <a:spcAft>
                <a:spcPct val="0"/>
              </a:spcAft>
              <a:buClr>
                <a:srgbClr val="604A7B"/>
              </a:buClr>
              <a:buSzPct val="70000"/>
              <a:buFont typeface="Arial" charset="0"/>
              <a:buChar char="•"/>
              <a:defRPr sz="1200">
                <a:solidFill>
                  <a:srgbClr val="595959"/>
                </a:solidFill>
                <a:latin typeface="Arial" charset="0"/>
                <a:ea typeface="MS PGothic" pitchFamily="34" charset="-128"/>
              </a:defRPr>
            </a:lvl7pPr>
            <a:lvl8pPr marL="3429000" indent="-228600" eaLnBrk="0" fontAlgn="base" hangingPunct="0">
              <a:spcBef>
                <a:spcPct val="20000"/>
              </a:spcBef>
              <a:spcAft>
                <a:spcPct val="0"/>
              </a:spcAft>
              <a:buClr>
                <a:srgbClr val="604A7B"/>
              </a:buClr>
              <a:buSzPct val="70000"/>
              <a:buFont typeface="Arial" charset="0"/>
              <a:buChar char="•"/>
              <a:defRPr sz="1200">
                <a:solidFill>
                  <a:srgbClr val="595959"/>
                </a:solidFill>
                <a:latin typeface="Arial" charset="0"/>
                <a:ea typeface="MS PGothic" pitchFamily="34" charset="-128"/>
              </a:defRPr>
            </a:lvl8pPr>
            <a:lvl9pPr marL="3886200" indent="-228600" eaLnBrk="0" fontAlgn="base" hangingPunct="0">
              <a:spcBef>
                <a:spcPct val="20000"/>
              </a:spcBef>
              <a:spcAft>
                <a:spcPct val="0"/>
              </a:spcAft>
              <a:buClr>
                <a:srgbClr val="604A7B"/>
              </a:buClr>
              <a:buSzPct val="70000"/>
              <a:buFont typeface="Arial" charset="0"/>
              <a:buChar char="•"/>
              <a:defRPr sz="1200">
                <a:solidFill>
                  <a:srgbClr val="595959"/>
                </a:solidFill>
                <a:latin typeface="Arial" charset="0"/>
                <a:ea typeface="MS PGothic" pitchFamily="34" charset="-128"/>
              </a:defRPr>
            </a:lvl9pPr>
          </a:lstStyle>
          <a:p>
            <a:pPr>
              <a:spcBef>
                <a:spcPct val="0"/>
              </a:spcBef>
              <a:buClrTx/>
              <a:buSzTx/>
              <a:buFontTx/>
              <a:buNone/>
            </a:pPr>
            <a:r>
              <a:rPr lang="en-US" altLang="en-US" sz="800">
                <a:solidFill>
                  <a:schemeClr val="tx1"/>
                </a:solidFill>
                <a:latin typeface="Garamond" pitchFamily="18" charset="0"/>
              </a:rPr>
              <a:t>1</a:t>
            </a:r>
            <a:r>
              <a:rPr lang="en-US" altLang="en-US" sz="900">
                <a:solidFill>
                  <a:schemeClr val="tx1"/>
                </a:solidFill>
                <a:latin typeface="Garamond" pitchFamily="18" charset="0"/>
              </a:rPr>
              <a:t>Healthy Start Performance Measure: 2017:90%</a:t>
            </a:r>
          </a:p>
        </p:txBody>
      </p:sp>
    </p:spTree>
    <p:extLst>
      <p:ext uri="{BB962C8B-B14F-4D97-AF65-F5344CB8AC3E}">
        <p14:creationId xmlns:p14="http://schemas.microsoft.com/office/powerpoint/2010/main" val="38604949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2000" dirty="0" smtClean="0">
                <a:latin typeface="Arial" panose="020B0604020202020204" pitchFamily="34" charset="0"/>
              </a:rPr>
              <a:t>Proportion of well-woman visits among HS participants</a:t>
            </a:r>
            <a:r>
              <a:rPr lang="en-US" altLang="en-US" sz="800" dirty="0" smtClean="0">
                <a:latin typeface="Arial" panose="020B0604020202020204" pitchFamily="34" charset="0"/>
              </a:rPr>
              <a:t>1</a:t>
            </a:r>
            <a:r>
              <a:rPr lang="en-US" altLang="en-US" sz="2000" dirty="0" smtClean="0">
                <a:latin typeface="Arial" panose="020B0604020202020204" pitchFamily="34" charset="0"/>
              </a:rPr>
              <a:t>.</a:t>
            </a:r>
            <a:br>
              <a:rPr lang="en-US" altLang="en-US" sz="2000" dirty="0" smtClean="0">
                <a:latin typeface="Arial" panose="020B0604020202020204" pitchFamily="34" charset="0"/>
              </a:rPr>
            </a:br>
            <a:r>
              <a:rPr lang="en-US" altLang="en-US" sz="2000" dirty="0" smtClean="0">
                <a:latin typeface="Arial" panose="020B0604020202020204" pitchFamily="34" charset="0"/>
              </a:rPr>
              <a:t>	</a:t>
            </a:r>
            <a:endParaRPr lang="en-US" altLang="en-US" sz="1800" dirty="0" smtClean="0">
              <a:latin typeface="Arial" panose="020B0604020202020204" pitchFamily="34" charset="0"/>
            </a:endParaRPr>
          </a:p>
        </p:txBody>
      </p:sp>
      <p:graphicFrame>
        <p:nvGraphicFramePr>
          <p:cNvPr id="2" name="Content Placeholder 4" descr="This slide displays a trend graph of the proportion of well-woman visits among HS participants.  The Magnolia Project clinic conducts well-woman visits on site.  The project has reported 81% in 2015, 74.7 in 2016, and 86% in 2017 among participants.   " title="Proportion of well-woman visits"/>
          <p:cNvGraphicFramePr>
            <a:graphicFrameLocks noGrp="1"/>
          </p:cNvGraphicFramePr>
          <p:nvPr>
            <p:ph idx="1"/>
            <p:extLst/>
          </p:nvPr>
        </p:nvGraphicFramePr>
        <p:xfrm>
          <a:off x="560388" y="1879600"/>
          <a:ext cx="8099425" cy="4195763"/>
        </p:xfrm>
        <a:graphic>
          <a:graphicData uri="http://schemas.openxmlformats.org/drawingml/2006/chart">
            <c:chart xmlns:c="http://schemas.openxmlformats.org/drawingml/2006/chart" xmlns:r="http://schemas.openxmlformats.org/officeDocument/2006/relationships" r:id="rId3"/>
          </a:graphicData>
        </a:graphic>
      </p:graphicFrame>
      <p:sp>
        <p:nvSpPr>
          <p:cNvPr id="29700" name="Rectangle 3"/>
          <p:cNvSpPr>
            <a:spLocks noChangeArrowheads="1"/>
          </p:cNvSpPr>
          <p:nvPr/>
        </p:nvSpPr>
        <p:spPr bwMode="auto">
          <a:xfrm>
            <a:off x="774700" y="6134100"/>
            <a:ext cx="2336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04A7B"/>
              </a:buClr>
              <a:buSzPct val="70000"/>
              <a:buFont typeface="Arial" panose="020B0604020202020204" pitchFamily="34" charset="0"/>
              <a:buChar char="•"/>
              <a:defRPr sz="2200">
                <a:solidFill>
                  <a:srgbClr val="595959"/>
                </a:solidFill>
                <a:latin typeface="Arial" panose="020B0604020202020204" pitchFamily="34" charset="0"/>
                <a:ea typeface="MS PGothic" panose="020B0600070205080204" pitchFamily="34" charset="-128"/>
              </a:defRPr>
            </a:lvl1pPr>
            <a:lvl2pPr marL="742950" indent="-285750">
              <a:spcBef>
                <a:spcPct val="20000"/>
              </a:spcBef>
              <a:buClr>
                <a:srgbClr val="604A7B"/>
              </a:buClr>
              <a:buSzPct val="70000"/>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defRPr>
            </a:lvl2pPr>
            <a:lvl3pPr marL="1143000" indent="-228600">
              <a:spcBef>
                <a:spcPct val="20000"/>
              </a:spcBef>
              <a:buClr>
                <a:srgbClr val="604A7B"/>
              </a:buClr>
              <a:buSzPct val="70000"/>
              <a:buFont typeface="Arial" panose="020B0604020202020204" pitchFamily="34" charset="0"/>
              <a:buChar char="•"/>
              <a:defRPr sz="1600">
                <a:solidFill>
                  <a:srgbClr val="595959"/>
                </a:solidFill>
                <a:latin typeface="Arial" panose="020B0604020202020204" pitchFamily="34" charset="0"/>
                <a:ea typeface="MS PGothic" panose="020B0600070205080204" pitchFamily="34" charset="-128"/>
              </a:defRPr>
            </a:lvl3pPr>
            <a:lvl4pPr marL="1600200" indent="-228600">
              <a:spcBef>
                <a:spcPct val="20000"/>
              </a:spcBef>
              <a:buClr>
                <a:srgbClr val="604A7B"/>
              </a:buClr>
              <a:buSzPct val="70000"/>
              <a:buFont typeface="Arial" panose="020B0604020202020204" pitchFamily="34" charset="0"/>
              <a:buChar char="•"/>
              <a:defRPr sz="1400">
                <a:solidFill>
                  <a:srgbClr val="595959"/>
                </a:solidFill>
                <a:latin typeface="Arial" panose="020B0604020202020204" pitchFamily="34" charset="0"/>
                <a:ea typeface="MS PGothic" panose="020B0600070205080204" pitchFamily="34" charset="-128"/>
              </a:defRPr>
            </a:lvl4pPr>
            <a:lvl5pPr marL="2057400" indent="-228600">
              <a:spcBef>
                <a:spcPct val="20000"/>
              </a:spcBef>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04A7B"/>
              </a:buClr>
              <a:buSzPct val="70000"/>
              <a:buFont typeface="Arial" panose="020B0604020202020204" pitchFamily="34" charset="0"/>
              <a:buChar char="•"/>
              <a:defRPr sz="1200">
                <a:solidFill>
                  <a:srgbClr val="595959"/>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Garamond" panose="02020404030301010803" pitchFamily="18" charset="0"/>
                <a:ea typeface="MS PGothic" panose="020B0600070205080204" pitchFamily="34" charset="-128"/>
                <a:cs typeface="+mn-cs"/>
              </a:rPr>
              <a:t>1</a:t>
            </a:r>
            <a:r>
              <a:rPr kumimoji="0" lang="en-US" altLang="en-US" sz="900" b="0" i="0" u="none" strike="noStrike" kern="1200" cap="none" spc="0" normalizeH="0" baseline="0" noProof="0">
                <a:ln>
                  <a:noFill/>
                </a:ln>
                <a:solidFill>
                  <a:prstClr val="black"/>
                </a:solidFill>
                <a:effectLst/>
                <a:uLnTx/>
                <a:uFillTx/>
                <a:latin typeface="Garamond" panose="02020404030301010803" pitchFamily="18" charset="0"/>
                <a:ea typeface="MS PGothic" panose="020B0600070205080204" pitchFamily="34" charset="-128"/>
                <a:cs typeface="+mn-cs"/>
              </a:rPr>
              <a:t>Healthy Start Performance Measure: 2017:70%</a:t>
            </a:r>
          </a:p>
        </p:txBody>
      </p:sp>
    </p:spTree>
    <p:extLst>
      <p:ext uri="{BB962C8B-B14F-4D97-AF65-F5344CB8AC3E}">
        <p14:creationId xmlns:p14="http://schemas.microsoft.com/office/powerpoint/2010/main" val="5745549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latin typeface="Arial" panose="020B0604020202020204" pitchFamily="34" charset="0"/>
              </a:rPr>
              <a:t>Healthy People 2020 Objectives </a:t>
            </a:r>
          </a:p>
        </p:txBody>
      </p:sp>
      <p:sp>
        <p:nvSpPr>
          <p:cNvPr id="30723" name="Content Placeholder 2"/>
          <p:cNvSpPr>
            <a:spLocks noGrp="1"/>
          </p:cNvSpPr>
          <p:nvPr>
            <p:ph idx="1"/>
          </p:nvPr>
        </p:nvSpPr>
        <p:spPr>
          <a:xfrm>
            <a:off x="457200" y="1828800"/>
            <a:ext cx="8534400" cy="4297363"/>
          </a:xfrm>
        </p:spPr>
        <p:txBody>
          <a:bodyPr/>
          <a:lstStyle/>
          <a:p>
            <a:pPr>
              <a:buFont typeface="Wingdings" panose="05000000000000000000" pitchFamily="2" charset="2"/>
              <a:buChar char="§"/>
            </a:pPr>
            <a:r>
              <a:rPr lang="en-US" altLang="en-US" sz="1600" b="1" smtClean="0">
                <a:solidFill>
                  <a:schemeClr val="tx1"/>
                </a:solidFill>
                <a:latin typeface="Arial" panose="020B0604020202020204" pitchFamily="34" charset="0"/>
              </a:rPr>
              <a:t>MICH-14</a:t>
            </a:r>
            <a:r>
              <a:rPr lang="en-US" altLang="en-US" sz="1600" smtClean="0">
                <a:solidFill>
                  <a:schemeClr val="tx1"/>
                </a:solidFill>
                <a:latin typeface="Arial" panose="020B0604020202020204" pitchFamily="34" charset="0"/>
              </a:rPr>
              <a:t>  Increase the proportion of women of childbearing potential with intake of at least 400 µg of folic acid daily from fortified foods or dietary supplements.</a:t>
            </a:r>
          </a:p>
          <a:p>
            <a:pPr>
              <a:buFont typeface="Wingdings" panose="05000000000000000000" pitchFamily="2" charset="2"/>
              <a:buChar char="§"/>
            </a:pPr>
            <a:r>
              <a:rPr lang="en-US" altLang="en-US" sz="1600" b="1" smtClean="0">
                <a:solidFill>
                  <a:schemeClr val="tx1"/>
                </a:solidFill>
                <a:latin typeface="Arial" panose="020B0604020202020204" pitchFamily="34" charset="0"/>
              </a:rPr>
              <a:t>MICH-16.3</a:t>
            </a:r>
            <a:r>
              <a:rPr lang="en-US" altLang="en-US" sz="1600" smtClean="0">
                <a:solidFill>
                  <a:schemeClr val="tx1"/>
                </a:solidFill>
                <a:latin typeface="Arial" panose="020B0604020202020204" pitchFamily="34" charset="0"/>
              </a:rPr>
              <a:t> Increase the proportion of women delivering a live birth who did not smoke prior to pregnancy</a:t>
            </a:r>
          </a:p>
          <a:p>
            <a:pPr lvl="1">
              <a:buFont typeface="Wingdings" panose="05000000000000000000" pitchFamily="2" charset="2"/>
              <a:buChar char="§"/>
            </a:pPr>
            <a:r>
              <a:rPr lang="en-US" altLang="en-US" sz="1600" smtClean="0">
                <a:solidFill>
                  <a:schemeClr val="tx1"/>
                </a:solidFill>
                <a:latin typeface="Arial" panose="020B0604020202020204" pitchFamily="34" charset="0"/>
              </a:rPr>
              <a:t>Screening and health education conducted on the risk factors of smoking </a:t>
            </a:r>
          </a:p>
          <a:p>
            <a:pPr lvl="1">
              <a:buFont typeface="Wingdings" panose="05000000000000000000" pitchFamily="2" charset="2"/>
              <a:buChar char="§"/>
            </a:pPr>
            <a:r>
              <a:rPr lang="en-US" altLang="en-US" sz="1600" smtClean="0">
                <a:solidFill>
                  <a:schemeClr val="tx1"/>
                </a:solidFill>
                <a:latin typeface="Arial" panose="020B0604020202020204" pitchFamily="34" charset="0"/>
              </a:rPr>
              <a:t>Refer to smoking resources for assistance</a:t>
            </a:r>
          </a:p>
          <a:p>
            <a:pPr lvl="1">
              <a:buFont typeface="Wingdings" panose="05000000000000000000" pitchFamily="2" charset="2"/>
              <a:buChar char="§"/>
            </a:pPr>
            <a:r>
              <a:rPr lang="en-US" altLang="en-US" sz="1600" smtClean="0">
                <a:solidFill>
                  <a:schemeClr val="tx1"/>
                </a:solidFill>
                <a:latin typeface="Arial" panose="020B0604020202020204" pitchFamily="34" charset="0"/>
              </a:rPr>
              <a:t>SCRIPT – The Smoking Cessation and Reduction in Pregnancy Treatment Program</a:t>
            </a:r>
          </a:p>
          <a:p>
            <a:pPr>
              <a:buFont typeface="Wingdings" panose="05000000000000000000" pitchFamily="2" charset="2"/>
              <a:buChar char="§"/>
            </a:pPr>
            <a:r>
              <a:rPr lang="en-US" altLang="en-US" sz="1600" b="1" smtClean="0">
                <a:solidFill>
                  <a:schemeClr val="tx1"/>
                </a:solidFill>
                <a:latin typeface="Arial" panose="020B0604020202020204" pitchFamily="34" charset="0"/>
              </a:rPr>
              <a:t>MICH-16.4</a:t>
            </a:r>
            <a:r>
              <a:rPr lang="en-US" altLang="en-US" sz="1600" smtClean="0">
                <a:solidFill>
                  <a:schemeClr val="tx1"/>
                </a:solidFill>
                <a:latin typeface="Arial" panose="020B0604020202020204" pitchFamily="34" charset="0"/>
              </a:rPr>
              <a:t> Increase the proportion of women delivering a live birth who did not drink alcohol prior to pregnancy</a:t>
            </a:r>
          </a:p>
          <a:p>
            <a:pPr lvl="1">
              <a:buFont typeface="Wingdings" panose="05000000000000000000" pitchFamily="2" charset="2"/>
              <a:buChar char="§"/>
            </a:pPr>
            <a:r>
              <a:rPr lang="en-US" altLang="en-US" sz="1600" smtClean="0">
                <a:solidFill>
                  <a:schemeClr val="tx1"/>
                </a:solidFill>
                <a:latin typeface="Arial" panose="020B0604020202020204" pitchFamily="34" charset="0"/>
              </a:rPr>
              <a:t>Screening and health education conducted on the risk factors of alcohol and drug use</a:t>
            </a:r>
          </a:p>
          <a:p>
            <a:pPr lvl="1">
              <a:buFont typeface="Wingdings" panose="05000000000000000000" pitchFamily="2" charset="2"/>
              <a:buChar char="§"/>
            </a:pPr>
            <a:r>
              <a:rPr lang="en-US" altLang="en-US" sz="1600" smtClean="0">
                <a:solidFill>
                  <a:schemeClr val="tx1"/>
                </a:solidFill>
                <a:latin typeface="Arial" panose="020B0604020202020204" pitchFamily="34" charset="0"/>
              </a:rPr>
              <a:t>Refer to drug treatment resources for assistance </a:t>
            </a:r>
          </a:p>
          <a:p>
            <a:pPr>
              <a:buFont typeface="Wingdings" panose="05000000000000000000" pitchFamily="2" charset="2"/>
              <a:buChar char="§"/>
            </a:pPr>
            <a:r>
              <a:rPr lang="en-US" altLang="en-US" sz="1600" b="1" smtClean="0">
                <a:solidFill>
                  <a:schemeClr val="tx1"/>
                </a:solidFill>
                <a:latin typeface="Arial" panose="020B0604020202020204" pitchFamily="34" charset="0"/>
              </a:rPr>
              <a:t>MICH-16.5 </a:t>
            </a:r>
            <a:r>
              <a:rPr lang="en-US" altLang="en-US" sz="1600" smtClean="0">
                <a:solidFill>
                  <a:schemeClr val="tx1"/>
                </a:solidFill>
                <a:latin typeface="Arial" panose="020B0604020202020204" pitchFamily="34" charset="0"/>
              </a:rPr>
              <a:t>Increase the proportion of women delivering a live birth who had a healthy weight prior to pregnancy</a:t>
            </a:r>
          </a:p>
          <a:p>
            <a:pPr lvl="1">
              <a:buFont typeface="Wingdings" panose="05000000000000000000" pitchFamily="2" charset="2"/>
              <a:buChar char="§"/>
            </a:pPr>
            <a:r>
              <a:rPr lang="en-US" altLang="en-US" sz="1600" smtClean="0">
                <a:solidFill>
                  <a:schemeClr val="tx1"/>
                </a:solidFill>
                <a:latin typeface="Arial" panose="020B0604020202020204" pitchFamily="34" charset="0"/>
              </a:rPr>
              <a:t>Health educator tracks BMI of clinic participants and provide health education and exercise, and nutrition resources</a:t>
            </a:r>
            <a:r>
              <a:rPr lang="en-US" altLang="en-US" sz="1600" smtClean="0">
                <a:latin typeface="Arial" panose="020B0604020202020204" pitchFamily="34" charset="0"/>
              </a:rPr>
              <a:t>.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5810231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latin typeface="Arial" panose="020B0604020202020204" pitchFamily="34" charset="0"/>
              </a:rPr>
              <a:t>Participant Story</a:t>
            </a:r>
          </a:p>
        </p:txBody>
      </p:sp>
      <p:sp>
        <p:nvSpPr>
          <p:cNvPr id="31747" name="Content Placeholder 2"/>
          <p:cNvSpPr>
            <a:spLocks noGrp="1"/>
          </p:cNvSpPr>
          <p:nvPr>
            <p:ph sz="half" idx="1"/>
          </p:nvPr>
        </p:nvSpPr>
        <p:spPr>
          <a:xfrm>
            <a:off x="457200" y="1806575"/>
            <a:ext cx="4419600" cy="4113213"/>
          </a:xfrm>
        </p:spPr>
        <p:txBody>
          <a:bodyPr/>
          <a:lstStyle/>
          <a:p>
            <a:pPr marL="0" indent="0">
              <a:buFont typeface="Arial" panose="020B0604020202020204" pitchFamily="34" charset="0"/>
              <a:buNone/>
            </a:pPr>
            <a:r>
              <a:rPr lang="en-US" altLang="en-US" sz="2000" b="1" dirty="0" smtClean="0">
                <a:solidFill>
                  <a:schemeClr val="tx1"/>
                </a:solidFill>
                <a:latin typeface="Arial" panose="020B0604020202020204" pitchFamily="34" charset="0"/>
              </a:rPr>
              <a:t>Risk Factors: </a:t>
            </a:r>
            <a:r>
              <a:rPr lang="en-US" altLang="en-US" sz="2000" dirty="0" smtClean="0">
                <a:solidFill>
                  <a:schemeClr val="tx1"/>
                </a:solidFill>
                <a:latin typeface="Arial" panose="020B0604020202020204" pitchFamily="34" charset="0"/>
              </a:rPr>
              <a:t>26 years old, two miscarriages, wanted to become pregnant, no health insurance, domestic violence, high stress, marijuana use </a:t>
            </a:r>
          </a:p>
          <a:p>
            <a:pPr marL="0" indent="0">
              <a:buFont typeface="Arial" panose="020B0604020202020204" pitchFamily="34" charset="0"/>
              <a:buNone/>
            </a:pPr>
            <a:r>
              <a:rPr lang="en-US" altLang="en-US" sz="2000" b="1" dirty="0" smtClean="0">
                <a:solidFill>
                  <a:schemeClr val="tx1"/>
                </a:solidFill>
                <a:latin typeface="Arial" panose="020B0604020202020204" pitchFamily="34" charset="0"/>
              </a:rPr>
              <a:t>Services Received: </a:t>
            </a:r>
            <a:r>
              <a:rPr lang="en-US" altLang="en-US" sz="2000" dirty="0" smtClean="0">
                <a:solidFill>
                  <a:schemeClr val="tx1"/>
                </a:solidFill>
                <a:latin typeface="Arial" panose="020B0604020202020204" pitchFamily="34" charset="0"/>
              </a:rPr>
              <a:t>Well Woman Visit, health education, support, stress prevention, multivitamins</a:t>
            </a:r>
          </a:p>
          <a:p>
            <a:pPr marL="0" indent="0">
              <a:buFont typeface="Arial" panose="020B0604020202020204" pitchFamily="34" charset="0"/>
              <a:buNone/>
            </a:pPr>
            <a:r>
              <a:rPr lang="en-US" altLang="en-US" sz="2000" b="1" dirty="0" smtClean="0">
                <a:solidFill>
                  <a:schemeClr val="tx1"/>
                </a:solidFill>
                <a:latin typeface="Arial" panose="020B0604020202020204" pitchFamily="34" charset="0"/>
              </a:rPr>
              <a:t>Outcome:</a:t>
            </a:r>
            <a:r>
              <a:rPr lang="en-US" altLang="en-US" sz="2000" dirty="0" smtClean="0">
                <a:solidFill>
                  <a:schemeClr val="tx1"/>
                </a:solidFill>
                <a:latin typeface="Arial" panose="020B0604020202020204" pitchFamily="34" charset="0"/>
              </a:rPr>
              <a:t>  Became pregnant, received prenatal care, support and health education and delivered a healthy baby boy! </a:t>
            </a:r>
          </a:p>
          <a:p>
            <a:pPr marL="0" indent="0">
              <a:buFont typeface="Arial" panose="020B0604020202020204" pitchFamily="34" charset="0"/>
              <a:buNone/>
            </a:pPr>
            <a:endParaRPr lang="en-US" altLang="en-US" dirty="0" smtClean="0">
              <a:latin typeface="Arial" panose="020B0604020202020204" pitchFamily="34" charset="0"/>
            </a:endParaRPr>
          </a:p>
        </p:txBody>
      </p:sp>
      <p:pic>
        <p:nvPicPr>
          <p:cNvPr id="6" name="Content Placeholder 8" descr="This slide is about a patient that Magnolia was able to assist by providing support and health education.  The slide also includes a photo of young women and girls.  The story is about a 26 year old women who experienced two miscarriages.  She wanted to become pregnant, however she had no health insurance, experienced domestic violence, high stress, and marijuana use.  She overcame these obstacles and was able to deliver a healthy baby boy with the help of Magnolia.  " title="Patient Story and Image"/>
          <p:cNvPicPr>
            <a:picLocks noGrp="1" noChangeAspect="1"/>
          </p:cNvPicPr>
          <p:nvPr>
            <p:ph sz="half" idx="2"/>
          </p:nvPr>
        </p:nvPicPr>
        <p:blipFill>
          <a:blip r:embed="rId3" cstate="print">
            <a:extLst/>
          </a:blip>
          <a:srcRect t="11807" b="11807"/>
          <a:stretch>
            <a:fillRect/>
          </a:stretch>
        </p:blipFill>
        <p:spPr>
          <a:xfrm>
            <a:off x="4876800" y="1805925"/>
            <a:ext cx="3810000" cy="4114512"/>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5861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altLang="en-US" dirty="0" smtClean="0">
                <a:latin typeface="Arial" panose="020B0604020202020204" pitchFamily="34" charset="0"/>
              </a:rPr>
              <a:t>Every Baby, Every Day!</a:t>
            </a:r>
          </a:p>
        </p:txBody>
      </p:sp>
      <p:sp>
        <p:nvSpPr>
          <p:cNvPr id="32771" name="Content Placeholder 2"/>
          <p:cNvSpPr>
            <a:spLocks noGrp="1"/>
          </p:cNvSpPr>
          <p:nvPr>
            <p:ph idx="1"/>
          </p:nvPr>
        </p:nvSpPr>
        <p:spPr/>
        <p:txBody>
          <a:bodyPr/>
          <a:lstStyle/>
          <a:p>
            <a:pPr marL="0" indent="0" algn="ctr">
              <a:buFont typeface="Arial" panose="020B0604020202020204" pitchFamily="34" charset="0"/>
              <a:buNone/>
            </a:pPr>
            <a:r>
              <a:rPr lang="en-US" altLang="en-US" sz="2800" b="1" i="1" dirty="0" smtClean="0">
                <a:latin typeface="Bradley Hand ITC" panose="03070402050302030203" pitchFamily="66" charset="0"/>
              </a:rPr>
              <a:t>The Magnolia Project </a:t>
            </a:r>
          </a:p>
          <a:p>
            <a:pPr marL="0" indent="0" algn="ctr">
              <a:buFont typeface="Arial" panose="020B0604020202020204" pitchFamily="34" charset="0"/>
              <a:buNone/>
            </a:pPr>
            <a:r>
              <a:rPr lang="en-US" altLang="en-US" i="1" dirty="0" smtClean="0">
                <a:latin typeface="Bradley Hand ITC" panose="03070402050302030203" pitchFamily="66" charset="0"/>
              </a:rPr>
              <a:t>Thank You</a:t>
            </a:r>
          </a:p>
          <a:p>
            <a:pPr marL="0" indent="0" algn="ctr">
              <a:buFont typeface="Arial" panose="020B0604020202020204" pitchFamily="34" charset="0"/>
              <a:buNone/>
            </a:pPr>
            <a:endParaRPr lang="en-US" altLang="en-US" i="1" dirty="0" smtClean="0">
              <a:latin typeface="Bradley Hand ITC" panose="03070402050302030203" pitchFamily="66" charset="0"/>
            </a:endParaRPr>
          </a:p>
          <a:p>
            <a:pPr marL="0" indent="0" algn="ctr">
              <a:buFont typeface="Arial" panose="020B0604020202020204" pitchFamily="34" charset="0"/>
              <a:buNone/>
            </a:pPr>
            <a:endParaRPr lang="en-US" altLang="en-US" i="1" dirty="0" smtClean="0">
              <a:latin typeface="Bradley Hand ITC" panose="03070402050302030203" pitchFamily="66" charset="0"/>
            </a:endParaRPr>
          </a:p>
          <a:p>
            <a:pPr marL="0" indent="0" algn="ctr">
              <a:buFont typeface="Arial" panose="020B0604020202020204" pitchFamily="34" charset="0"/>
              <a:buNone/>
            </a:pPr>
            <a:endParaRPr lang="en-US" altLang="en-US" i="1" dirty="0" smtClean="0">
              <a:latin typeface="Bradley Hand ITC" panose="03070402050302030203" pitchFamily="66" charset="0"/>
            </a:endParaRPr>
          </a:p>
          <a:p>
            <a:pPr marL="0" indent="0" algn="ctr">
              <a:buFont typeface="Arial" panose="020B0604020202020204" pitchFamily="34" charset="0"/>
              <a:buNone/>
            </a:pPr>
            <a:endParaRPr lang="en-US" altLang="en-US" i="1" dirty="0" smtClean="0">
              <a:latin typeface="Bradley Hand ITC" panose="03070402050302030203" pitchFamily="66" charset="0"/>
            </a:endParaRPr>
          </a:p>
          <a:p>
            <a:pPr marL="0" indent="0" algn="ctr">
              <a:buFont typeface="Arial" panose="020B0604020202020204" pitchFamily="34" charset="0"/>
              <a:buNone/>
            </a:pPr>
            <a:endParaRPr lang="en-US" altLang="en-US" i="1" dirty="0" smtClean="0">
              <a:latin typeface="Bradley Hand ITC" panose="03070402050302030203" pitchFamily="66" charset="0"/>
            </a:endParaRPr>
          </a:p>
          <a:p>
            <a:pPr marL="0" indent="0" algn="ctr">
              <a:buFont typeface="Arial" panose="020B0604020202020204" pitchFamily="34" charset="0"/>
              <a:buNone/>
            </a:pPr>
            <a:r>
              <a:rPr lang="en-US" altLang="en-US" i="1" dirty="0" smtClean="0">
                <a:latin typeface="Bradley Hand ITC" panose="03070402050302030203" pitchFamily="66" charset="0"/>
              </a:rPr>
              <a:t>Faye Johnson, CEO</a:t>
            </a:r>
          </a:p>
          <a:p>
            <a:pPr marL="0" indent="0" algn="ctr">
              <a:buFont typeface="Arial" panose="020B0604020202020204" pitchFamily="34" charset="0"/>
              <a:buNone/>
            </a:pPr>
            <a:r>
              <a:rPr lang="en-US" altLang="en-US" i="1" dirty="0" smtClean="0">
                <a:latin typeface="Bradley Hand ITC" panose="03070402050302030203" pitchFamily="66" charset="0"/>
              </a:rPr>
              <a:t>Northeast Florida Healthy Start Coalition </a:t>
            </a:r>
          </a:p>
          <a:p>
            <a:pPr marL="0" indent="0" algn="ctr">
              <a:buFont typeface="Arial" panose="020B0604020202020204" pitchFamily="34" charset="0"/>
              <a:buNone/>
            </a:pPr>
            <a:r>
              <a:rPr lang="en-US" altLang="en-US" i="1" dirty="0" smtClean="0">
                <a:latin typeface="Bradley Hand ITC" panose="03070402050302030203" pitchFamily="66" charset="0"/>
              </a:rPr>
              <a:t>Contact Information</a:t>
            </a:r>
          </a:p>
          <a:p>
            <a:pPr marL="0" indent="0" algn="ctr">
              <a:buFont typeface="Arial" panose="020B0604020202020204" pitchFamily="34" charset="0"/>
              <a:buNone/>
            </a:pPr>
            <a:r>
              <a:rPr lang="en-US" altLang="en-US" sz="2000" i="1" dirty="0" smtClean="0">
                <a:latin typeface="Bradley Hand ITC" panose="03070402050302030203" pitchFamily="66" charset="0"/>
                <a:hlinkClick r:id="rId3"/>
              </a:rPr>
              <a:t>fjohnson@nefhsc.org</a:t>
            </a:r>
            <a:r>
              <a:rPr lang="en-US" altLang="en-US" sz="2000" i="1" dirty="0" smtClean="0">
                <a:latin typeface="Arial" panose="020B0604020202020204" pitchFamily="34" charset="0"/>
              </a:rPr>
              <a:t> </a:t>
            </a:r>
          </a:p>
        </p:txBody>
      </p:sp>
      <p:pic>
        <p:nvPicPr>
          <p:cNvPr id="32772" name="Content Placeholder 1" descr="Image of lady with a thank you message from the Magnolia Project." title="Imag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673350"/>
            <a:ext cx="2400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7250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847088"/>
            <a:ext cx="9144000" cy="687364"/>
          </a:xfrm>
        </p:spPr>
        <p:txBody>
          <a:bodyPr/>
          <a:lstStyle/>
          <a:p>
            <a:pPr>
              <a:spcBef>
                <a:spcPts val="0"/>
              </a:spcBef>
              <a:defRPr/>
            </a:pPr>
            <a:r>
              <a:rPr lang="en-US" b="1" dirty="0" smtClean="0"/>
              <a:t>Roundtable Discussion</a:t>
            </a:r>
            <a:br>
              <a:rPr lang="en-US" b="1" dirty="0" smtClean="0"/>
            </a:br>
            <a:r>
              <a:rPr lang="en-US" b="1" dirty="0" smtClean="0"/>
              <a:t/>
            </a:r>
            <a:br>
              <a:rPr lang="en-US" b="1" dirty="0" smtClean="0"/>
            </a:br>
            <a:r>
              <a:rPr lang="en-US" sz="2400" dirty="0" smtClean="0">
                <a:latin typeface="Verdana" panose="020B0604030504040204" pitchFamily="34" charset="0"/>
                <a:ea typeface="Verdana" panose="020B0604030504040204" pitchFamily="34" charset="0"/>
                <a:cs typeface="Verdana" panose="020B0604030504040204" pitchFamily="34" charset="0"/>
              </a:rPr>
              <a:t>Carter Blakey</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Deputy Director</a:t>
            </a:r>
            <a:br>
              <a:rPr lang="en-US" sz="2400" dirty="0" smtClean="0">
                <a:latin typeface="Verdana" panose="020B0604030504040204" pitchFamily="34" charset="0"/>
                <a:ea typeface="Verdana" panose="020B0604030504040204" pitchFamily="34" charset="0"/>
                <a:cs typeface="Verdana" panose="020B0604030504040204" pitchFamily="34" charset="0"/>
              </a:rPr>
            </a:br>
            <a:r>
              <a:rPr lang="en-US" sz="2400" dirty="0" smtClean="0">
                <a:latin typeface="Verdana" panose="020B0604030504040204" pitchFamily="34" charset="0"/>
                <a:ea typeface="Verdana" panose="020B0604030504040204" pitchFamily="34" charset="0"/>
                <a:cs typeface="Verdana" panose="020B0604030504040204" pitchFamily="34" charset="0"/>
              </a:rPr>
              <a:t>Office of Disease Prevention and Health Promotion</a:t>
            </a:r>
            <a:r>
              <a:rPr lang="en-US" sz="2400" dirty="0">
                <a:latin typeface="Verdana" panose="020B0604030504040204" pitchFamily="34" charset="0"/>
                <a:ea typeface="Verdana" panose="020B0604030504040204" pitchFamily="34" charset="0"/>
                <a:cs typeface="Verdana" panose="020B0604030504040204" pitchFamily="34" charset="0"/>
              </a:rPr>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t>U.S. Department of Health and Human Services </a:t>
            </a:r>
            <a:r>
              <a:rPr lang="en-US" sz="2800" dirty="0"/>
              <a:t/>
            </a:r>
            <a:br>
              <a:rPr lang="en-US" sz="2800" dirty="0"/>
            </a:br>
            <a:r>
              <a:rPr lang="en-US" sz="2800" dirty="0"/>
              <a:t/>
            </a:r>
            <a:br>
              <a:rPr lang="en-US" sz="2800" dirty="0"/>
            </a:br>
            <a:r>
              <a:rPr lang="en-US" b="1" dirty="0" smtClean="0"/>
              <a:t/>
            </a:r>
            <a:br>
              <a:rPr lang="en-US" b="1" dirty="0" smtClean="0"/>
            </a:br>
            <a:endParaRPr lang="en-US" b="1" dirty="0"/>
          </a:p>
        </p:txBody>
      </p:sp>
    </p:spTree>
    <p:extLst>
      <p:ext uri="{BB962C8B-B14F-4D97-AF65-F5344CB8AC3E}">
        <p14:creationId xmlns:p14="http://schemas.microsoft.com/office/powerpoint/2010/main" val="10299183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7391EDBC-5481-E248-9D04-B6CCC7FAB9E3}" type="slidenum">
              <a:rPr lang="en-US" smtClean="0">
                <a:solidFill>
                  <a:prstClr val="black"/>
                </a:solidFill>
              </a:rPr>
              <a:pPr/>
              <a:t>96</a:t>
            </a:fld>
            <a:endParaRPr lang="en-US" dirty="0">
              <a:solidFill>
                <a:prstClr val="black"/>
              </a:solidFill>
            </a:endParaRPr>
          </a:p>
        </p:txBody>
      </p:sp>
      <p:sp>
        <p:nvSpPr>
          <p:cNvPr id="11" name="Picture Placeholder 10" descr="Partner organization logo"/>
          <p:cNvSpPr>
            <a:spLocks noGrp="1"/>
          </p:cNvSpPr>
          <p:nvPr>
            <p:ph type="pic" sz="quarter" idx="21"/>
          </p:nvPr>
        </p:nvSpPr>
        <p:spPr/>
      </p:sp>
      <p:sp>
        <p:nvSpPr>
          <p:cNvPr id="8" name="Title 7"/>
          <p:cNvSpPr>
            <a:spLocks noGrp="1"/>
          </p:cNvSpPr>
          <p:nvPr>
            <p:ph type="title"/>
          </p:nvPr>
        </p:nvSpPr>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Healthy People 2020                  Stories from the Field </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749510" y="1790706"/>
            <a:ext cx="2057400" cy="3477875"/>
          </a:xfrm>
          <a:prstGeom prst="rect">
            <a:avLst/>
          </a:prstGeom>
        </p:spPr>
        <p:txBody>
          <a:bodyPr wrap="square">
            <a:spAutoFit/>
          </a:bodyPr>
          <a:lstStyle/>
          <a:p>
            <a:r>
              <a:rPr lang="en-US" sz="2200" b="1" i="1" dirty="0">
                <a:solidFill>
                  <a:prstClr val="black"/>
                </a:solidFill>
                <a:cs typeface="Calibri"/>
              </a:rPr>
              <a:t>A library of stories highlighting ways organizations across the country are implementing Healthy People 2020</a:t>
            </a:r>
          </a:p>
        </p:txBody>
      </p:sp>
      <p:pic>
        <p:nvPicPr>
          <p:cNvPr id="7" name="Picture 2" descr="Pins on map of U.S. indicating where stories are located." title="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960" y="1422214"/>
            <a:ext cx="3810000" cy="4214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4"/>
          <p:cNvSpPr txBox="1">
            <a:spLocks/>
          </p:cNvSpPr>
          <p:nvPr/>
        </p:nvSpPr>
        <p:spPr bwMode="auto">
          <a:xfrm>
            <a:off x="-3175" y="6014063"/>
            <a:ext cx="9147175" cy="830997"/>
          </a:xfrm>
          <a:prstGeom prst="rect">
            <a:avLst/>
          </a:prstGeom>
          <a:solidFill>
            <a:srgbClr val="FFCC00"/>
          </a:solid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defRPr/>
            </a:pPr>
            <a:r>
              <a:rPr lang="en-US" sz="2800" b="1" dirty="0">
                <a:solidFill>
                  <a:srgbClr val="FFFFFF"/>
                </a:solidFill>
                <a:cs typeface="Calibri" pitchFamily="34" charset="0"/>
              </a:rPr>
              <a:t>Healthy People in Action </a:t>
            </a:r>
            <a:endParaRPr lang="en-US" sz="2800" b="1" dirty="0" smtClean="0">
              <a:solidFill>
                <a:srgbClr val="FFFFFF"/>
              </a:solidFill>
              <a:cs typeface="Calibri" pitchFamily="34" charset="0"/>
            </a:endParaRPr>
          </a:p>
          <a:p>
            <a:pPr algn="ctr" eaLnBrk="0" fontAlgn="base" hangingPunct="0">
              <a:spcBef>
                <a:spcPct val="0"/>
              </a:spcBef>
              <a:spcAft>
                <a:spcPct val="0"/>
              </a:spcAft>
              <a:defRPr/>
            </a:pPr>
            <a:r>
              <a:rPr lang="en-US" sz="2000" dirty="0" smtClean="0">
                <a:solidFill>
                  <a:srgbClr val="000000"/>
                </a:solidFill>
                <a:hlinkClick r:id="rId4"/>
              </a:rPr>
              <a:t>http</a:t>
            </a:r>
            <a:r>
              <a:rPr lang="en-US" sz="2000" dirty="0">
                <a:solidFill>
                  <a:srgbClr val="000000"/>
                </a:solidFill>
                <a:hlinkClick r:id="rId4"/>
              </a:rPr>
              <a:t>://www.healthypeople.gov/2020/healthy-people-in-action/Stories-from-the-Field</a:t>
            </a:r>
          </a:p>
        </p:txBody>
      </p:sp>
      <p:sp>
        <p:nvSpPr>
          <p:cNvPr id="3" name="Text Placeholder 2"/>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33057063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067800" cy="838200"/>
          </a:xfrm>
        </p:spPr>
        <p:txBody>
          <a:bodyPr>
            <a:noAutofit/>
          </a:bodyPr>
          <a:lstStyle/>
          <a:p>
            <a:r>
              <a:rPr lang="en-US" sz="3000" u="sng" dirty="0" smtClean="0">
                <a:solidFill>
                  <a:schemeClr val="tx2">
                    <a:lumMod val="75000"/>
                  </a:schemeClr>
                </a:solidFill>
              </a:rPr>
              <a:t>JOIN HEALTHY PEOPLE AT APHA 2017!</a:t>
            </a:r>
            <a:r>
              <a:rPr lang="en-US" sz="3000" u="sng" dirty="0" smtClean="0"/>
              <a:t/>
            </a:r>
            <a:br>
              <a:rPr lang="en-US" sz="3000" u="sng" dirty="0" smtClean="0"/>
            </a:br>
            <a:endParaRPr lang="en-US" sz="3000" u="sng" dirty="0"/>
          </a:p>
        </p:txBody>
      </p:sp>
      <p:sp>
        <p:nvSpPr>
          <p:cNvPr id="3" name="Subtitle 2"/>
          <p:cNvSpPr>
            <a:spLocks noGrp="1"/>
          </p:cNvSpPr>
          <p:nvPr>
            <p:ph type="subTitle" idx="1"/>
          </p:nvPr>
        </p:nvSpPr>
        <p:spPr>
          <a:xfrm>
            <a:off x="0" y="2206079"/>
            <a:ext cx="9144000" cy="4042321"/>
          </a:xfrm>
          <a:solidFill>
            <a:schemeClr val="accent1">
              <a:lumMod val="60000"/>
              <a:lumOff val="40000"/>
            </a:schemeClr>
          </a:solidFill>
        </p:spPr>
        <p:txBody>
          <a:bodyPr>
            <a:normAutofit fontScale="25000" lnSpcReduction="20000"/>
          </a:bodyPr>
          <a:lstStyle/>
          <a:p>
            <a:pPr marL="457200" algn="l"/>
            <a:endParaRPr lang="en-US" sz="7700" b="1" dirty="0" smtClean="0">
              <a:solidFill>
                <a:schemeClr val="tx1"/>
              </a:solidFill>
            </a:endParaRPr>
          </a:p>
          <a:p>
            <a:pPr marL="625475" indent="-336550" algn="l">
              <a:buFont typeface="+mj-lt"/>
              <a:buAutoNum type="arabicPeriod"/>
            </a:pPr>
            <a:r>
              <a:rPr lang="en-US" sz="7200" b="1" dirty="0" smtClean="0">
                <a:solidFill>
                  <a:schemeClr val="tx1"/>
                </a:solidFill>
              </a:rPr>
              <a:t>Monday, November 6 10:30 AM – 12:00 PM</a:t>
            </a:r>
          </a:p>
          <a:p>
            <a:pPr marL="625475" indent="-336550" algn="l"/>
            <a:r>
              <a:rPr lang="en-US" sz="7600" i="1" dirty="0" smtClean="0">
                <a:solidFill>
                  <a:schemeClr val="tx1"/>
                </a:solidFill>
              </a:rPr>
              <a:t>	</a:t>
            </a:r>
            <a:r>
              <a:rPr lang="en-US" sz="7200" i="1" dirty="0" smtClean="0">
                <a:solidFill>
                  <a:schemeClr val="tx1"/>
                </a:solidFill>
              </a:rPr>
              <a:t>Session 3121.0: Developing National Health Objectives for 2030: Healthy People 2030</a:t>
            </a:r>
          </a:p>
          <a:p>
            <a:pPr marL="514350" indent="-57150" algn="l"/>
            <a:r>
              <a:rPr lang="en-US" sz="7700" dirty="0" smtClean="0">
                <a:solidFill>
                  <a:schemeClr val="tx1"/>
                </a:solidFill>
              </a:rPr>
              <a:t>	</a:t>
            </a:r>
          </a:p>
          <a:p>
            <a:pPr marL="625475" indent="-336550" algn="l">
              <a:buAutoNum type="arabicPeriod" startAt="2"/>
            </a:pPr>
            <a:r>
              <a:rPr lang="en-US" sz="7200" b="1" dirty="0" smtClean="0">
                <a:solidFill>
                  <a:schemeClr val="tx1"/>
                </a:solidFill>
              </a:rPr>
              <a:t>Tuesday, November 7 12:30 PM – 2:00 PM</a:t>
            </a:r>
          </a:p>
          <a:p>
            <a:pPr marL="685800" indent="-60325" algn="l"/>
            <a:r>
              <a:rPr lang="en-US" sz="7200" i="1" dirty="0" smtClean="0">
                <a:solidFill>
                  <a:schemeClr val="tx1"/>
                </a:solidFill>
              </a:rPr>
              <a:t>Session 4199.2: Healthy People 2030 Listening Session: Developing National Health</a:t>
            </a:r>
          </a:p>
          <a:p>
            <a:pPr marL="685800" indent="-60325" algn="l"/>
            <a:r>
              <a:rPr lang="en-US" sz="7200" i="1" dirty="0" smtClean="0">
                <a:solidFill>
                  <a:schemeClr val="tx1"/>
                </a:solidFill>
              </a:rPr>
              <a:t>Objectives for 2030</a:t>
            </a:r>
          </a:p>
          <a:p>
            <a:pPr marL="685800" indent="-60325" algn="l"/>
            <a:endParaRPr lang="en-US" sz="7200" dirty="0">
              <a:solidFill>
                <a:schemeClr val="tx1"/>
              </a:solidFill>
            </a:endParaRPr>
          </a:p>
          <a:p>
            <a:pPr marL="625475" indent="-336550" algn="l">
              <a:buFont typeface="+mj-lt"/>
              <a:buAutoNum type="arabicPeriod" startAt="3"/>
            </a:pPr>
            <a:r>
              <a:rPr lang="en-US" sz="7200" b="1" dirty="0" smtClean="0">
                <a:solidFill>
                  <a:schemeClr val="tx1"/>
                </a:solidFill>
              </a:rPr>
              <a:t>Tuesday, November 7 2:30 PM – 4:00 PM</a:t>
            </a:r>
          </a:p>
          <a:p>
            <a:pPr marL="625475" algn="l"/>
            <a:r>
              <a:rPr lang="en-US" sz="7200" i="1" dirty="0" smtClean="0">
                <a:solidFill>
                  <a:schemeClr val="tx1"/>
                </a:solidFill>
              </a:rPr>
              <a:t>Session 4295.0</a:t>
            </a:r>
            <a:r>
              <a:rPr lang="en-US" sz="7200" i="1" dirty="0">
                <a:solidFill>
                  <a:schemeClr val="tx1"/>
                </a:solidFill>
              </a:rPr>
              <a:t>: Breastfeeding Oral Session: Law and Policy as Critical Tools to Increase Breastfeeding and Reduce Disparities</a:t>
            </a:r>
          </a:p>
          <a:p>
            <a:pPr marL="514350" indent="-57150" algn="l">
              <a:buFont typeface="+mj-lt"/>
              <a:buAutoNum type="arabicPeriod"/>
            </a:pPr>
            <a:endParaRPr lang="en-US" sz="7200" dirty="0">
              <a:solidFill>
                <a:schemeClr val="tx1"/>
              </a:solidFill>
            </a:endParaRPr>
          </a:p>
          <a:p>
            <a:pPr marL="625475" indent="-336550" algn="l">
              <a:buFont typeface="+mj-lt"/>
              <a:buAutoNum type="arabicPeriod" startAt="4"/>
            </a:pPr>
            <a:r>
              <a:rPr lang="en-US" sz="7200" b="1" dirty="0" smtClean="0">
                <a:solidFill>
                  <a:schemeClr val="tx1"/>
                </a:solidFill>
              </a:rPr>
              <a:t>Wednesday, November 8 8:30 AM – 10:00 AM</a:t>
            </a:r>
          </a:p>
          <a:p>
            <a:pPr marL="625475" algn="l"/>
            <a:r>
              <a:rPr lang="en-US" sz="7200" i="1" dirty="0" smtClean="0">
                <a:solidFill>
                  <a:schemeClr val="tx1"/>
                </a:solidFill>
              </a:rPr>
              <a:t>Session 5041.0: In It Together: System Strategies for Suicide Prevention</a:t>
            </a:r>
            <a:endParaRPr lang="en-US" sz="7200" i="1" dirty="0">
              <a:solidFill>
                <a:schemeClr val="tx1"/>
              </a:solidFill>
            </a:endParaRPr>
          </a:p>
        </p:txBody>
      </p:sp>
      <p:sp>
        <p:nvSpPr>
          <p:cNvPr id="4" name="Rectangle 3"/>
          <p:cNvSpPr/>
          <p:nvPr/>
        </p:nvSpPr>
        <p:spPr>
          <a:xfrm>
            <a:off x="1143000" y="1180981"/>
            <a:ext cx="6556343" cy="800219"/>
          </a:xfrm>
          <a:prstGeom prst="rect">
            <a:avLst/>
          </a:prstGeom>
        </p:spPr>
        <p:txBody>
          <a:bodyPr wrap="square">
            <a:spAutoFit/>
          </a:bodyPr>
          <a:lstStyle/>
          <a:p>
            <a:pPr algn="ctr" defTabSz="914400"/>
            <a:r>
              <a:rPr lang="en-US" sz="2300" i="1" dirty="0" smtClean="0">
                <a:solidFill>
                  <a:srgbClr val="1F497D">
                    <a:lumMod val="75000"/>
                  </a:srgbClr>
                </a:solidFill>
              </a:rPr>
              <a:t>Come hear more about Healthy People at this year’s American Public Health Association Annual Meeting:</a:t>
            </a:r>
            <a:endParaRPr lang="en-US" sz="2300" i="1" dirty="0">
              <a:solidFill>
                <a:srgbClr val="1F497D">
                  <a:lumMod val="75000"/>
                </a:srgbClr>
              </a:solidFill>
            </a:endParaRPr>
          </a:p>
        </p:txBody>
      </p:sp>
      <p:pic>
        <p:nvPicPr>
          <p:cNvPr id="1026" name="Picture 2" descr="APHA 2017 Annual Meeting &amp; Expo Atlanta Nov.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343" y="304800"/>
            <a:ext cx="1042517" cy="114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946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7391EDBC-5481-E248-9D04-B6CCC7FAB9E3}" type="slidenum">
              <a:rPr lang="en-US" smtClean="0">
                <a:solidFill>
                  <a:prstClr val="black"/>
                </a:solidFill>
              </a:rPr>
              <a:pPr/>
              <a:t>98</a:t>
            </a:fld>
            <a:endParaRPr lang="en-US" dirty="0">
              <a:solidFill>
                <a:prstClr val="black"/>
              </a:solidFill>
            </a:endParaRPr>
          </a:p>
        </p:txBody>
      </p:sp>
      <p:sp>
        <p:nvSpPr>
          <p:cNvPr id="5" name="Title 4"/>
          <p:cNvSpPr>
            <a:spLocks noGrp="1"/>
          </p:cNvSpPr>
          <p:nvPr>
            <p:ph type="title"/>
          </p:nvPr>
        </p:nvSpPr>
        <p:spPr>
          <a:xfrm>
            <a:off x="749510" y="131762"/>
            <a:ext cx="6019486" cy="1036638"/>
          </a:xfrm>
        </p:spPr>
        <p:txBody>
          <a:bodyPr/>
          <a:lstStyle/>
          <a:p>
            <a:r>
              <a:rPr lang="en-US" b="1" i="1" kern="0" dirty="0">
                <a:latin typeface="Verdana" panose="020B0604030504040204" pitchFamily="34" charset="0"/>
                <a:ea typeface="Verdana" panose="020B0604030504040204" pitchFamily="34" charset="0"/>
                <a:cs typeface="Verdana" panose="020B0604030504040204" pitchFamily="34" charset="0"/>
              </a:rPr>
              <a:t>Who’s Leading the Leading Health Indicators?  </a:t>
            </a:r>
            <a:r>
              <a:rPr lang="en-US" b="1" kern="0" dirty="0">
                <a:latin typeface="Verdana" panose="020B0604030504040204" pitchFamily="34" charset="0"/>
                <a:ea typeface="Verdana" panose="020B0604030504040204" pitchFamily="34" charset="0"/>
                <a:cs typeface="Verdana" panose="020B0604030504040204" pitchFamily="34" charset="0"/>
              </a:rPr>
              <a:t>Webinar</a:t>
            </a:r>
            <a:r>
              <a:rPr lang="en-US" b="1" kern="0" dirty="0">
                <a:solidFill>
                  <a:srgbClr val="003F72"/>
                </a:solidFill>
                <a:latin typeface="Verdana" panose="020B0604030504040204" pitchFamily="34" charset="0"/>
                <a:ea typeface="Verdana" panose="020B0604030504040204" pitchFamily="34" charset="0"/>
                <a:cs typeface="Verdana" panose="020B0604030504040204" pitchFamily="34" charset="0"/>
              </a:rPr>
              <a:t/>
            </a:r>
            <a:br>
              <a:rPr lang="en-US" b="1" kern="0" dirty="0">
                <a:solidFill>
                  <a:srgbClr val="003F72"/>
                </a:solidFill>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6" name="TextBox 5"/>
          <p:cNvSpPr txBox="1"/>
          <p:nvPr/>
        </p:nvSpPr>
        <p:spPr>
          <a:xfrm>
            <a:off x="636932" y="1638300"/>
            <a:ext cx="4544668" cy="3477875"/>
          </a:xfrm>
          <a:prstGeom prst="rect">
            <a:avLst/>
          </a:prstGeom>
          <a:noFill/>
        </p:spPr>
        <p:txBody>
          <a:bodyPr wrap="square" rtlCol="0">
            <a:spAutoFit/>
          </a:bodyPr>
          <a:lstStyle/>
          <a:p>
            <a:pPr algn="ct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Please join </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us on </a:t>
            </a:r>
            <a:endPar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Thursday, November 16, 2017 </a:t>
            </a:r>
          </a:p>
          <a:p>
            <a:pPr algn="ctr"/>
            <a:r>
              <a:rPr lang="en-US" sz="20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from 12:00 to 1:00 pm ET</a:t>
            </a: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algn="ct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for </a:t>
            </a:r>
            <a:r>
              <a:rPr lang="en-US" sz="2000" kern="0" dirty="0" smtClean="0">
                <a:latin typeface="Verdana" panose="020B0604030504040204" pitchFamily="34" charset="0"/>
                <a:ea typeface="Verdana" panose="020B0604030504040204" pitchFamily="34" charset="0"/>
                <a:cs typeface="Verdana" panose="020B0604030504040204" pitchFamily="34" charset="0"/>
              </a:rPr>
              <a:t>a </a:t>
            </a:r>
            <a:r>
              <a:rPr lang="en-US" sz="2000" kern="0" dirty="0">
                <a:latin typeface="Verdana" panose="020B0604030504040204" pitchFamily="34" charset="0"/>
                <a:ea typeface="Verdana" panose="020B0604030504040204" pitchFamily="34" charset="0"/>
                <a:cs typeface="Verdana" panose="020B0604030504040204" pitchFamily="34" charset="0"/>
              </a:rPr>
              <a:t>Healthy People </a:t>
            </a:r>
            <a:r>
              <a:rPr lang="en-US" sz="2000" kern="0" dirty="0" smtClean="0">
                <a:latin typeface="Verdana" panose="020B0604030504040204" pitchFamily="34" charset="0"/>
                <a:ea typeface="Verdana" panose="020B0604030504040204" pitchFamily="34" charset="0"/>
                <a:cs typeface="Verdana" panose="020B0604030504040204" pitchFamily="34" charset="0"/>
              </a:rPr>
              <a:t>2020 </a:t>
            </a:r>
            <a:r>
              <a:rPr lang="en-US" sz="2000" i="1" kern="0" dirty="0" smtClean="0">
                <a:latin typeface="Verdana" panose="020B0604030504040204" pitchFamily="34" charset="0"/>
                <a:ea typeface="Verdana" panose="020B0604030504040204" pitchFamily="34" charset="0"/>
                <a:cs typeface="Verdana" panose="020B0604030504040204" pitchFamily="34" charset="0"/>
              </a:rPr>
              <a:t>Who’s Leading the Leading Health Indicators? </a:t>
            </a:r>
            <a:r>
              <a:rPr lang="en-US" sz="2000" kern="0" dirty="0">
                <a:latin typeface="Verdana" panose="020B0604030504040204" pitchFamily="34" charset="0"/>
                <a:ea typeface="Verdana" panose="020B0604030504040204" pitchFamily="34" charset="0"/>
                <a:cs typeface="Verdana" panose="020B0604030504040204" pitchFamily="34" charset="0"/>
              </a:rPr>
              <a:t>w</a:t>
            </a:r>
            <a:r>
              <a:rPr lang="en-US" sz="2000" kern="0" dirty="0" smtClean="0">
                <a:latin typeface="Verdana" panose="020B0604030504040204" pitchFamily="34" charset="0"/>
                <a:ea typeface="Verdana" panose="020B0604030504040204" pitchFamily="34" charset="0"/>
                <a:cs typeface="Verdana" panose="020B0604030504040204" pitchFamily="34" charset="0"/>
              </a:rPr>
              <a:t>ebinar on Nutrition, Physical Activity, and Obesity.</a:t>
            </a:r>
            <a:endParaRPr lang="en-US" sz="2000" kern="0" dirty="0">
              <a:latin typeface="Verdana" panose="020B0604030504040204" pitchFamily="34" charset="0"/>
              <a:ea typeface="Verdana" panose="020B0604030504040204" pitchFamily="34" charset="0"/>
              <a:cs typeface="Verdana" panose="020B0604030504040204" pitchFamily="34" charset="0"/>
            </a:endParaRPr>
          </a:p>
          <a:p>
            <a:pPr algn="ctr"/>
            <a:r>
              <a:rPr lang="en-US" sz="2000" dirty="0" smtClean="0">
                <a:latin typeface="Verdana" panose="020B0604030504040204" pitchFamily="34" charset="0"/>
                <a:ea typeface="Verdana" panose="020B0604030504040204" pitchFamily="34" charset="0"/>
                <a:cs typeface="Verdana" panose="020B0604030504040204" pitchFamily="34" charset="0"/>
              </a:rPr>
              <a:t> </a:t>
            </a:r>
            <a:endPar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Registration on </a:t>
            </a:r>
            <a:endPar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HealthyPeople.gov </a:t>
            </a:r>
          </a:p>
          <a:p>
            <a:pPr algn="ct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available </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soon</a:t>
            </a:r>
          </a:p>
        </p:txBody>
      </p:sp>
      <p:pic>
        <p:nvPicPr>
          <p:cNvPr id="7" name="Picture 2" descr=" Mother and child at the grocery store picking out appl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287" y="1828800"/>
            <a:ext cx="2749022"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o for Who's Leading the Leading Health Indicaors? Webinars&#10;"/>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341178" y="4241800"/>
            <a:ext cx="2155239" cy="13032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9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7391EDBC-5481-E248-9D04-B6CCC7FAB9E3}" type="slidenum">
              <a:rPr lang="en-US" smtClean="0">
                <a:solidFill>
                  <a:prstClr val="black"/>
                </a:solidFill>
              </a:rPr>
              <a:pPr/>
              <a:t>99</a:t>
            </a:fld>
            <a:endParaRPr lang="en-US" dirty="0">
              <a:solidFill>
                <a:prstClr val="black"/>
              </a:solidFill>
            </a:endParaRPr>
          </a:p>
        </p:txBody>
      </p:sp>
      <p:sp>
        <p:nvSpPr>
          <p:cNvPr id="5" name="Title 4"/>
          <p:cNvSpPr>
            <a:spLocks noGrp="1"/>
          </p:cNvSpPr>
          <p:nvPr>
            <p:ph type="title"/>
          </p:nvPr>
        </p:nvSpPr>
        <p:spPr>
          <a:xfrm>
            <a:off x="749510" y="131762"/>
            <a:ext cx="6552990" cy="797628"/>
          </a:xfrm>
        </p:spPr>
        <p:txBody>
          <a:bodyPr/>
          <a:lstStyle/>
          <a:p>
            <a:r>
              <a:rPr lang="en-US" b="1" dirty="0" smtClean="0"/>
              <a:t>Progress Review Planning Group </a:t>
            </a:r>
            <a:endParaRPr lang="en-US" b="1" dirty="0"/>
          </a:p>
        </p:txBody>
      </p:sp>
      <p:sp>
        <p:nvSpPr>
          <p:cNvPr id="7" name="Text Placeholder 3"/>
          <p:cNvSpPr txBox="1">
            <a:spLocks/>
          </p:cNvSpPr>
          <p:nvPr/>
        </p:nvSpPr>
        <p:spPr>
          <a:xfrm>
            <a:off x="406399" y="1219198"/>
            <a:ext cx="8600441" cy="4884732"/>
          </a:xfrm>
          <a:prstGeom prst="rect">
            <a:avLst/>
          </a:prstGeom>
        </p:spPr>
        <p:txBody>
          <a:bodyPr numCol="2">
            <a:normAutofit lnSpcReduction="10000"/>
          </a:bodyPr>
          <a:lstStyle>
            <a:lvl1pPr marL="228600" indent="-228600" algn="l" defTabSz="457200" rtl="0" eaLnBrk="1" latinLnBrk="0" hangingPunct="1">
              <a:spcBef>
                <a:spcPts val="24"/>
              </a:spcBef>
              <a:buClr>
                <a:schemeClr val="accent1"/>
              </a:buClr>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Clr>
                <a:schemeClr val="accent1"/>
              </a:buClr>
              <a:buFont typeface="Courier New"/>
              <a:buChar char="o"/>
              <a:defRPr sz="1800" kern="1200">
                <a:solidFill>
                  <a:schemeClr val="tx1"/>
                </a:solidFill>
                <a:latin typeface="Verdana"/>
                <a:ea typeface="+mn-ea"/>
                <a:cs typeface="Verdana"/>
              </a:defRPr>
            </a:lvl2pPr>
            <a:lvl3pPr marL="1200150" indent="-285750" algn="l" defTabSz="457200" rtl="0" eaLnBrk="1" latinLnBrk="0" hangingPunct="1">
              <a:spcBef>
                <a:spcPct val="20000"/>
              </a:spcBef>
              <a:buClr>
                <a:schemeClr val="accent1"/>
              </a:buClr>
              <a:buFont typeface="Wingdings" charset="2"/>
              <a:buChar char="§"/>
              <a:defRPr sz="1600" kern="1200">
                <a:solidFill>
                  <a:schemeClr val="tx1"/>
                </a:solidFill>
                <a:latin typeface="Verdana"/>
                <a:ea typeface="+mn-ea"/>
                <a:cs typeface="Verdana"/>
              </a:defRPr>
            </a:lvl3pPr>
            <a:lvl4pPr marL="1657350" indent="-285750" algn="l" defTabSz="457200" rtl="0" eaLnBrk="1" latinLnBrk="0" hangingPunct="1">
              <a:spcBef>
                <a:spcPct val="20000"/>
              </a:spcBef>
              <a:buClr>
                <a:schemeClr val="accent1"/>
              </a:buClr>
              <a:buFont typeface="Arial"/>
              <a:buChar char="•"/>
              <a:defRPr sz="1400" kern="1200">
                <a:solidFill>
                  <a:schemeClr val="tx1"/>
                </a:solidFill>
                <a:latin typeface="Verdana"/>
                <a:ea typeface="+mn-ea"/>
                <a:cs typeface="Verdana"/>
              </a:defRPr>
            </a:lvl4pPr>
            <a:lvl5pPr marL="1828800" indent="0" algn="l" defTabSz="457200" rtl="0" eaLnBrk="1" latinLnBrk="0" hangingPunct="1">
              <a:spcBef>
                <a:spcPct val="20000"/>
              </a:spcBef>
              <a:buFont typeface="Arial"/>
              <a:buNone/>
              <a:defRPr sz="14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Clr>
                <a:srgbClr val="057C18"/>
              </a:buClr>
              <a:buFont typeface="Arial" panose="020B0604020202020204" pitchFamily="34" charset="0"/>
              <a:buChar char="•"/>
              <a:defRPr/>
            </a:pPr>
            <a:r>
              <a:rPr lang="en-US" sz="2000" dirty="0" smtClean="0">
                <a:solidFill>
                  <a:srgbClr val="000000"/>
                </a:solidFill>
              </a:rPr>
              <a:t>Susan Moskosky (HHS/OASH)</a:t>
            </a:r>
          </a:p>
          <a:p>
            <a:pPr marL="342900" lvl="1" indent="-342900">
              <a:buClr>
                <a:srgbClr val="057C18"/>
              </a:buClr>
              <a:buFont typeface="Arial" panose="020B0604020202020204" pitchFamily="34" charset="0"/>
              <a:buChar char="•"/>
              <a:defRPr/>
            </a:pPr>
            <a:r>
              <a:rPr lang="en-US" sz="2000" dirty="0" smtClean="0">
                <a:solidFill>
                  <a:srgbClr val="000000"/>
                </a:solidFill>
              </a:rPr>
              <a:t>David Johnson (HHS/OASH)</a:t>
            </a:r>
          </a:p>
          <a:p>
            <a:pPr marL="342900" lvl="1" indent="-342900">
              <a:buClr>
                <a:srgbClr val="057C18"/>
              </a:buClr>
              <a:buFont typeface="Arial" panose="020B0604020202020204" pitchFamily="34" charset="0"/>
              <a:buChar char="•"/>
              <a:defRPr/>
            </a:pPr>
            <a:r>
              <a:rPr lang="en-US" sz="2000" dirty="0" smtClean="0">
                <a:solidFill>
                  <a:srgbClr val="000000"/>
                </a:solidFill>
              </a:rPr>
              <a:t>Holly  Shulman (CDC/NCCDPHP)</a:t>
            </a:r>
          </a:p>
          <a:p>
            <a:pPr marL="342900" lvl="1" indent="-342900">
              <a:buClr>
                <a:srgbClr val="057C18"/>
              </a:buClr>
              <a:buFont typeface="Arial" panose="020B0604020202020204" pitchFamily="34" charset="0"/>
              <a:buChar char="•"/>
              <a:defRPr/>
            </a:pPr>
            <a:r>
              <a:rPr lang="en-US" sz="2000" dirty="0" smtClean="0">
                <a:solidFill>
                  <a:srgbClr val="000000"/>
                </a:solidFill>
              </a:rPr>
              <a:t>Sheree Boulet (CDC/NCCDPHP) </a:t>
            </a:r>
          </a:p>
          <a:p>
            <a:pPr marL="342900" lvl="1" indent="-342900">
              <a:buClr>
                <a:srgbClr val="057C18"/>
              </a:buClr>
              <a:buFont typeface="Arial" panose="020B0604020202020204" pitchFamily="34" charset="0"/>
              <a:buChar char="•"/>
              <a:defRPr/>
            </a:pPr>
            <a:r>
              <a:rPr lang="en-US" sz="2000" dirty="0" smtClean="0">
                <a:solidFill>
                  <a:srgbClr val="000000"/>
                </a:solidFill>
              </a:rPr>
              <a:t>Cheryl Broussard (CDC/NCBDDD) </a:t>
            </a:r>
          </a:p>
          <a:p>
            <a:pPr marL="342900" lvl="1" indent="-342900">
              <a:buClr>
                <a:srgbClr val="057C18"/>
              </a:buClr>
              <a:buFont typeface="Arial" panose="020B0604020202020204" pitchFamily="34" charset="0"/>
              <a:buChar char="•"/>
              <a:defRPr/>
            </a:pPr>
            <a:r>
              <a:rPr lang="en-US" sz="2000" dirty="0" smtClean="0">
                <a:solidFill>
                  <a:srgbClr val="000000"/>
                </a:solidFill>
              </a:rPr>
              <a:t>Reem Ghandour (HRSA)</a:t>
            </a:r>
          </a:p>
          <a:p>
            <a:pPr marL="342900" lvl="1" indent="-342900">
              <a:buClr>
                <a:srgbClr val="057C18"/>
              </a:buClr>
              <a:buFont typeface="Arial" panose="020B0604020202020204" pitchFamily="34" charset="0"/>
              <a:buChar char="•"/>
              <a:defRPr/>
            </a:pPr>
            <a:r>
              <a:rPr lang="en-US" sz="2000" dirty="0" smtClean="0">
                <a:solidFill>
                  <a:srgbClr val="000000"/>
                </a:solidFill>
              </a:rPr>
              <a:t>Jessica Minnaert (HRSA)</a:t>
            </a:r>
          </a:p>
          <a:p>
            <a:pPr marL="342900" lvl="1" indent="-342900">
              <a:buClr>
                <a:srgbClr val="057C18"/>
              </a:buClr>
              <a:buFont typeface="Arial" panose="020B0604020202020204" pitchFamily="34" charset="0"/>
              <a:buChar char="•"/>
              <a:defRPr/>
            </a:pPr>
            <a:r>
              <a:rPr lang="en-US" sz="2000" dirty="0" smtClean="0">
                <a:solidFill>
                  <a:srgbClr val="000000"/>
                </a:solidFill>
              </a:rPr>
              <a:t>Gladys Martinez (CDC/NCHS)</a:t>
            </a:r>
          </a:p>
          <a:p>
            <a:pPr marL="342900" lvl="1" indent="-342900">
              <a:buClr>
                <a:srgbClr val="057C18"/>
              </a:buClr>
              <a:buFont typeface="Arial" panose="020B0604020202020204" pitchFamily="34" charset="0"/>
              <a:buChar char="•"/>
              <a:defRPr/>
            </a:pPr>
            <a:r>
              <a:rPr lang="en-US" sz="2000" dirty="0" smtClean="0">
                <a:solidFill>
                  <a:srgbClr val="000000"/>
                </a:solidFill>
              </a:rPr>
              <a:t>Stan Lehman (CDC/OD)</a:t>
            </a:r>
          </a:p>
          <a:p>
            <a:pPr marL="342900" lvl="1" indent="-342900">
              <a:buClr>
                <a:srgbClr val="057C18"/>
              </a:buClr>
              <a:buFont typeface="Arial" panose="020B0604020202020204" pitchFamily="34" charset="0"/>
              <a:buChar char="•"/>
              <a:defRPr/>
            </a:pPr>
            <a:r>
              <a:rPr lang="en-US" sz="2000" dirty="0" smtClean="0">
                <a:solidFill>
                  <a:srgbClr val="000000"/>
                </a:solidFill>
              </a:rPr>
              <a:t>Emily </a:t>
            </a:r>
            <a:r>
              <a:rPr lang="en-US" sz="2000" dirty="0" err="1" smtClean="0">
                <a:solidFill>
                  <a:srgbClr val="000000"/>
                </a:solidFill>
              </a:rPr>
              <a:t>DeCoster</a:t>
            </a:r>
            <a:r>
              <a:rPr lang="en-US" sz="2000" dirty="0" smtClean="0">
                <a:solidFill>
                  <a:srgbClr val="000000"/>
                </a:solidFill>
              </a:rPr>
              <a:t> (HRSA)</a:t>
            </a:r>
          </a:p>
          <a:p>
            <a:pPr marL="342900" lvl="1" indent="-342900">
              <a:buClr>
                <a:srgbClr val="057C18"/>
              </a:buClr>
              <a:buFont typeface="Arial" panose="020B0604020202020204" pitchFamily="34" charset="0"/>
              <a:buChar char="•"/>
              <a:defRPr/>
            </a:pPr>
            <a:r>
              <a:rPr lang="en-US" sz="2000" dirty="0" smtClean="0">
                <a:solidFill>
                  <a:srgbClr val="000000"/>
                </a:solidFill>
              </a:rPr>
              <a:t>Irma Arispe (CDC/NCHS) </a:t>
            </a:r>
          </a:p>
          <a:p>
            <a:pPr marL="342900" lvl="1" indent="-342900">
              <a:buClr>
                <a:srgbClr val="057C18"/>
              </a:buClr>
              <a:buFont typeface="Arial" panose="020B0604020202020204" pitchFamily="34" charset="0"/>
              <a:buChar char="•"/>
              <a:defRPr/>
            </a:pPr>
            <a:endParaRPr lang="en-US" sz="2000" dirty="0" smtClean="0">
              <a:solidFill>
                <a:srgbClr val="000000"/>
              </a:solidFill>
            </a:endParaRPr>
          </a:p>
          <a:p>
            <a:pPr marL="342900" lvl="1" indent="-342900">
              <a:buClr>
                <a:srgbClr val="057C18"/>
              </a:buClr>
              <a:buFont typeface="Arial" panose="020B0604020202020204" pitchFamily="34" charset="0"/>
              <a:buChar char="•"/>
              <a:defRPr/>
            </a:pPr>
            <a:r>
              <a:rPr lang="en-US" sz="2000" dirty="0" smtClean="0">
                <a:solidFill>
                  <a:srgbClr val="000000"/>
                </a:solidFill>
              </a:rPr>
              <a:t>David Huang (CDC/NCHS)</a:t>
            </a:r>
          </a:p>
          <a:p>
            <a:pPr marL="342900" lvl="1" indent="-342900">
              <a:buClr>
                <a:srgbClr val="057C18"/>
              </a:buClr>
              <a:buFont typeface="Arial" panose="020B0604020202020204" pitchFamily="34" charset="0"/>
              <a:buChar char="•"/>
              <a:defRPr/>
            </a:pPr>
            <a:r>
              <a:rPr lang="en-US" sz="2000" dirty="0" smtClean="0">
                <a:solidFill>
                  <a:srgbClr val="000000"/>
                </a:solidFill>
              </a:rPr>
              <a:t>Leda Gurley (CDC/NCHS)</a:t>
            </a:r>
          </a:p>
          <a:p>
            <a:pPr marL="342900" lvl="1" indent="-342900">
              <a:buClr>
                <a:srgbClr val="057C18"/>
              </a:buClr>
              <a:buFont typeface="Arial" panose="020B0604020202020204" pitchFamily="34" charset="0"/>
              <a:buChar char="•"/>
              <a:defRPr/>
            </a:pPr>
            <a:r>
              <a:rPr lang="en-US" sz="2000" dirty="0" smtClean="0">
                <a:solidFill>
                  <a:srgbClr val="000000"/>
                </a:solidFill>
              </a:rPr>
              <a:t>Elizabeth Jackson (CDC/NCHS</a:t>
            </a:r>
            <a:r>
              <a:rPr lang="en-US" sz="2000" dirty="0">
                <a:solidFill>
                  <a:srgbClr val="000000"/>
                </a:solidFill>
              </a:rPr>
              <a:t>)</a:t>
            </a:r>
          </a:p>
          <a:p>
            <a:pPr marL="342900" lvl="1" indent="-342900">
              <a:buClr>
                <a:srgbClr val="057C18"/>
              </a:buClr>
              <a:buFont typeface="Arial" panose="020B0604020202020204" pitchFamily="34" charset="0"/>
              <a:buChar char="•"/>
              <a:defRPr/>
            </a:pPr>
            <a:r>
              <a:rPr lang="en-US" sz="2000" dirty="0" smtClean="0">
                <a:solidFill>
                  <a:srgbClr val="000000"/>
                </a:solidFill>
              </a:rPr>
              <a:t>Mark Montgomery </a:t>
            </a:r>
            <a:r>
              <a:rPr lang="en-US" sz="2000" dirty="0">
                <a:solidFill>
                  <a:srgbClr val="000000"/>
                </a:solidFill>
              </a:rPr>
              <a:t>(CDC/NCHS</a:t>
            </a:r>
            <a:r>
              <a:rPr lang="en-US" sz="2000" dirty="0" smtClean="0">
                <a:solidFill>
                  <a:srgbClr val="000000"/>
                </a:solidFill>
              </a:rPr>
              <a:t>)</a:t>
            </a:r>
          </a:p>
          <a:p>
            <a:pPr marL="342900" lvl="1" indent="-342900">
              <a:buClr>
                <a:srgbClr val="057C18"/>
              </a:buClr>
              <a:buFont typeface="Arial" panose="020B0604020202020204" pitchFamily="34" charset="0"/>
              <a:buChar char="•"/>
              <a:defRPr/>
            </a:pPr>
            <a:r>
              <a:rPr lang="en-US" sz="2000" dirty="0" smtClean="0">
                <a:solidFill>
                  <a:srgbClr val="000000"/>
                </a:solidFill>
              </a:rPr>
              <a:t>Cheryl Rose (CDC/NCHS)</a:t>
            </a:r>
            <a:endParaRPr lang="en-US" sz="2000" dirty="0">
              <a:solidFill>
                <a:srgbClr val="000000"/>
              </a:solidFill>
            </a:endParaRPr>
          </a:p>
          <a:p>
            <a:pPr marL="342900" lvl="1" indent="-342900">
              <a:buClr>
                <a:srgbClr val="057C18"/>
              </a:buClr>
              <a:buFont typeface="Arial" panose="020B0604020202020204" pitchFamily="34" charset="0"/>
              <a:buChar char="•"/>
              <a:defRPr/>
            </a:pPr>
            <a:r>
              <a:rPr lang="en-US" sz="2000" dirty="0" smtClean="0">
                <a:solidFill>
                  <a:srgbClr val="000000"/>
                </a:solidFill>
              </a:rPr>
              <a:t>Carter Blakey (HHS/ODPHP)</a:t>
            </a:r>
          </a:p>
          <a:p>
            <a:pPr marL="342900" lvl="1" indent="-342900">
              <a:buClr>
                <a:srgbClr val="057C18"/>
              </a:buClr>
              <a:buFont typeface="Arial" panose="020B0604020202020204" pitchFamily="34" charset="0"/>
              <a:buChar char="•"/>
              <a:defRPr/>
            </a:pPr>
            <a:r>
              <a:rPr lang="en-US" sz="2000" dirty="0" smtClean="0">
                <a:solidFill>
                  <a:srgbClr val="000000"/>
                </a:solidFill>
              </a:rPr>
              <a:t>Theresa Devine (HHS/ODPHP)</a:t>
            </a:r>
          </a:p>
          <a:p>
            <a:pPr marL="342900" lvl="1" indent="-342900">
              <a:buClr>
                <a:srgbClr val="057C18"/>
              </a:buClr>
              <a:buFont typeface="Arial" panose="020B0604020202020204" pitchFamily="34" charset="0"/>
              <a:buChar char="•"/>
              <a:defRPr/>
            </a:pPr>
            <a:r>
              <a:rPr lang="en-US" sz="2000" dirty="0" smtClean="0">
                <a:solidFill>
                  <a:srgbClr val="000000"/>
                </a:solidFill>
              </a:rPr>
              <a:t>Tiffani Kigenyi (HHS/ODPHP)</a:t>
            </a:r>
            <a:endParaRPr lang="en-US" sz="2000" dirty="0">
              <a:solidFill>
                <a:srgbClr val="000000"/>
              </a:solidFill>
            </a:endParaRPr>
          </a:p>
          <a:p>
            <a:pPr marL="342900" lvl="1" indent="-342900">
              <a:buClr>
                <a:srgbClr val="057C18"/>
              </a:buClr>
              <a:buFont typeface="Arial" panose="020B0604020202020204" pitchFamily="34" charset="0"/>
              <a:buChar char="•"/>
              <a:defRPr/>
            </a:pPr>
            <a:r>
              <a:rPr lang="en-US" sz="2000" dirty="0" smtClean="0">
                <a:solidFill>
                  <a:srgbClr val="000000"/>
                </a:solidFill>
              </a:rPr>
              <a:t>Ayanna Johnson (</a:t>
            </a:r>
            <a:r>
              <a:rPr lang="en-US" sz="2000" dirty="0">
                <a:solidFill>
                  <a:srgbClr val="000000"/>
                </a:solidFill>
              </a:rPr>
              <a:t>HHS/ODPHP)</a:t>
            </a:r>
          </a:p>
          <a:p>
            <a:pPr marL="342900" lvl="1" indent="-342900">
              <a:buClr>
                <a:srgbClr val="057C18"/>
              </a:buClr>
              <a:buFont typeface="Arial" panose="020B0604020202020204" pitchFamily="34" charset="0"/>
              <a:buChar char="•"/>
              <a:defRPr/>
            </a:pPr>
            <a:r>
              <a:rPr lang="en-US" sz="2000" dirty="0" smtClean="0">
                <a:solidFill>
                  <a:srgbClr val="000000"/>
                </a:solidFill>
              </a:rPr>
              <a:t>Yen Lin (HHS/ODPHP)</a:t>
            </a:r>
          </a:p>
        </p:txBody>
      </p:sp>
    </p:spTree>
    <p:extLst>
      <p:ext uri="{BB962C8B-B14F-4D97-AF65-F5344CB8AC3E}">
        <p14:creationId xmlns:p14="http://schemas.microsoft.com/office/powerpoint/2010/main" val="1929695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yPeople2020_2016.10.5">
  <a:themeElements>
    <a:clrScheme name="ODPHP PAG">
      <a:dk1>
        <a:srgbClr val="000000"/>
      </a:dk1>
      <a:lt1>
        <a:srgbClr val="FFFFFF"/>
      </a:lt1>
      <a:dk2>
        <a:srgbClr val="1B7999"/>
      </a:dk2>
      <a:lt2>
        <a:srgbClr val="FEFFFF"/>
      </a:lt2>
      <a:accent1>
        <a:srgbClr val="028A26"/>
      </a:accent1>
      <a:accent2>
        <a:srgbClr val="52BAD0"/>
      </a:accent2>
      <a:accent3>
        <a:srgbClr val="7D103B"/>
      </a:accent3>
      <a:accent4>
        <a:srgbClr val="E3770C"/>
      </a:accent4>
      <a:accent5>
        <a:srgbClr val="F8C51D"/>
      </a:accent5>
      <a:accent6>
        <a:srgbClr val="9FE03C"/>
      </a:accent6>
      <a:hlink>
        <a:srgbClr val="0000FF"/>
      </a:hlink>
      <a:folHlink>
        <a:srgbClr val="7D10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FF5F83E2-823B-A348-B758-6CAAD3405B21}"/>
    </a:ext>
  </a:extLst>
</a:theme>
</file>

<file path=ppt/theme/theme10.xml><?xml version="1.0" encoding="utf-8"?>
<a:theme xmlns:a="http://schemas.openxmlformats.org/drawingml/2006/main" name="2_HealthyPeople2020_2016.10.5">
  <a:themeElements>
    <a:clrScheme name="ODPHP PAG">
      <a:dk1>
        <a:srgbClr val="000000"/>
      </a:dk1>
      <a:lt1>
        <a:srgbClr val="FFFFFF"/>
      </a:lt1>
      <a:dk2>
        <a:srgbClr val="1B7999"/>
      </a:dk2>
      <a:lt2>
        <a:srgbClr val="FEFFFF"/>
      </a:lt2>
      <a:accent1>
        <a:srgbClr val="028A26"/>
      </a:accent1>
      <a:accent2>
        <a:srgbClr val="52BAD0"/>
      </a:accent2>
      <a:accent3>
        <a:srgbClr val="7D103B"/>
      </a:accent3>
      <a:accent4>
        <a:srgbClr val="E3770C"/>
      </a:accent4>
      <a:accent5>
        <a:srgbClr val="F8C51D"/>
      </a:accent5>
      <a:accent6>
        <a:srgbClr val="9FE03C"/>
      </a:accent6>
      <a:hlink>
        <a:srgbClr val="0000FF"/>
      </a:hlink>
      <a:folHlink>
        <a:srgbClr val="7D10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FF5F83E2-823B-A348-B758-6CAAD3405B21}"/>
    </a:ext>
  </a:extLst>
</a:theme>
</file>

<file path=ppt/theme/theme11.xml><?xml version="1.0" encoding="utf-8"?>
<a:theme xmlns:a="http://schemas.openxmlformats.org/drawingml/2006/main" name="3_Body">
  <a:themeElements>
    <a:clrScheme name="ODPHP Brand Colors">
      <a:dk1>
        <a:sysClr val="windowText" lastClr="000000"/>
      </a:dk1>
      <a:lt1>
        <a:sysClr val="window" lastClr="FFFFFF"/>
      </a:lt1>
      <a:dk2>
        <a:srgbClr val="092353"/>
      </a:dk2>
      <a:lt2>
        <a:srgbClr val="FFFFFF"/>
      </a:lt2>
      <a:accent1>
        <a:srgbClr val="057C18"/>
      </a:accent1>
      <a:accent2>
        <a:srgbClr val="F7BC00"/>
      </a:accent2>
      <a:accent3>
        <a:srgbClr val="40ADC7"/>
      </a:accent3>
      <a:accent4>
        <a:srgbClr val="DE6300"/>
      </a:accent4>
      <a:accent5>
        <a:srgbClr val="6A002D"/>
      </a:accent5>
      <a:accent6>
        <a:srgbClr val="1D7C5E"/>
      </a:accent6>
      <a:hlink>
        <a:srgbClr val="40ADC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D9671064-2B1E-534E-88FD-1F5A8FE732DD}"/>
    </a:ext>
  </a:extLst>
</a:theme>
</file>

<file path=ppt/theme/theme12.xml><?xml version="1.0" encoding="utf-8"?>
<a:theme xmlns:a="http://schemas.openxmlformats.org/drawingml/2006/main" name="Stre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HealthyPeople2020_2016.10.5">
  <a:themeElements>
    <a:clrScheme name="ODPHP PAG">
      <a:dk1>
        <a:srgbClr val="000000"/>
      </a:dk1>
      <a:lt1>
        <a:srgbClr val="FFFFFF"/>
      </a:lt1>
      <a:dk2>
        <a:srgbClr val="1B7999"/>
      </a:dk2>
      <a:lt2>
        <a:srgbClr val="FEFFFF"/>
      </a:lt2>
      <a:accent1>
        <a:srgbClr val="028A26"/>
      </a:accent1>
      <a:accent2>
        <a:srgbClr val="52BAD0"/>
      </a:accent2>
      <a:accent3>
        <a:srgbClr val="7D103B"/>
      </a:accent3>
      <a:accent4>
        <a:srgbClr val="E3770C"/>
      </a:accent4>
      <a:accent5>
        <a:srgbClr val="F8C51D"/>
      </a:accent5>
      <a:accent6>
        <a:srgbClr val="9FE03C"/>
      </a:accent6>
      <a:hlink>
        <a:srgbClr val="0000FF"/>
      </a:hlink>
      <a:folHlink>
        <a:srgbClr val="7D10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FF5F83E2-823B-A348-B758-6CAAD3405B21}"/>
    </a:ext>
  </a:extLst>
</a:theme>
</file>

<file path=ppt/theme/theme14.xml><?xml version="1.0" encoding="utf-8"?>
<a:theme xmlns:a="http://schemas.openxmlformats.org/drawingml/2006/main" name="4_Body">
  <a:themeElements>
    <a:clrScheme name="ODPHP Brand Colors">
      <a:dk1>
        <a:sysClr val="windowText" lastClr="000000"/>
      </a:dk1>
      <a:lt1>
        <a:sysClr val="window" lastClr="FFFFFF"/>
      </a:lt1>
      <a:dk2>
        <a:srgbClr val="092353"/>
      </a:dk2>
      <a:lt2>
        <a:srgbClr val="FFFFFF"/>
      </a:lt2>
      <a:accent1>
        <a:srgbClr val="057C18"/>
      </a:accent1>
      <a:accent2>
        <a:srgbClr val="F7BC00"/>
      </a:accent2>
      <a:accent3>
        <a:srgbClr val="40ADC7"/>
      </a:accent3>
      <a:accent4>
        <a:srgbClr val="DE6300"/>
      </a:accent4>
      <a:accent5>
        <a:srgbClr val="6A002D"/>
      </a:accent5>
      <a:accent6>
        <a:srgbClr val="1D7C5E"/>
      </a:accent6>
      <a:hlink>
        <a:srgbClr val="40ADC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D9671064-2B1E-534E-88FD-1F5A8FE732DD}"/>
    </a:ext>
  </a:extLst>
</a:theme>
</file>

<file path=ppt/theme/theme15.xml><?xml version="1.0" encoding="utf-8"?>
<a:theme xmlns:a="http://schemas.openxmlformats.org/drawingml/2006/main" name="5_Body">
  <a:themeElements>
    <a:clrScheme name="ODPHP Brand Colors">
      <a:dk1>
        <a:sysClr val="windowText" lastClr="000000"/>
      </a:dk1>
      <a:lt1>
        <a:sysClr val="window" lastClr="FFFFFF"/>
      </a:lt1>
      <a:dk2>
        <a:srgbClr val="092353"/>
      </a:dk2>
      <a:lt2>
        <a:srgbClr val="FFFFFF"/>
      </a:lt2>
      <a:accent1>
        <a:srgbClr val="057C18"/>
      </a:accent1>
      <a:accent2>
        <a:srgbClr val="F7BC00"/>
      </a:accent2>
      <a:accent3>
        <a:srgbClr val="40ADC7"/>
      </a:accent3>
      <a:accent4>
        <a:srgbClr val="DE6300"/>
      </a:accent4>
      <a:accent5>
        <a:srgbClr val="6A002D"/>
      </a:accent5>
      <a:accent6>
        <a:srgbClr val="1D7C5E"/>
      </a:accent6>
      <a:hlink>
        <a:srgbClr val="40ADC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D9671064-2B1E-534E-88FD-1F5A8FE732DD}"/>
    </a:ext>
  </a:extLst>
</a:theme>
</file>

<file path=ppt/theme/theme16.xml><?xml version="1.0" encoding="utf-8"?>
<a:theme xmlns:a="http://schemas.openxmlformats.org/drawingml/2006/main" name="6_Body">
  <a:themeElements>
    <a:clrScheme name="ODPHP Brand Colors">
      <a:dk1>
        <a:sysClr val="windowText" lastClr="000000"/>
      </a:dk1>
      <a:lt1>
        <a:sysClr val="window" lastClr="FFFFFF"/>
      </a:lt1>
      <a:dk2>
        <a:srgbClr val="092353"/>
      </a:dk2>
      <a:lt2>
        <a:srgbClr val="FFFFFF"/>
      </a:lt2>
      <a:accent1>
        <a:srgbClr val="057C18"/>
      </a:accent1>
      <a:accent2>
        <a:srgbClr val="F7BC00"/>
      </a:accent2>
      <a:accent3>
        <a:srgbClr val="40ADC7"/>
      </a:accent3>
      <a:accent4>
        <a:srgbClr val="DE6300"/>
      </a:accent4>
      <a:accent5>
        <a:srgbClr val="6A002D"/>
      </a:accent5>
      <a:accent6>
        <a:srgbClr val="1D7C5E"/>
      </a:accent6>
      <a:hlink>
        <a:srgbClr val="40ADC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D9671064-2B1E-534E-88FD-1F5A8FE732DD}"/>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CDBFB289-1C0A-0543-82E1-28077CA4A489}"/>
    </a:ext>
  </a:extLst>
</a:theme>
</file>

<file path=ppt/theme/theme3.xml><?xml version="1.0" encoding="utf-8"?>
<a:theme xmlns:a="http://schemas.openxmlformats.org/drawingml/2006/main" name="Body">
  <a:themeElements>
    <a:clrScheme name="ODPHP Brand Colors">
      <a:dk1>
        <a:sysClr val="windowText" lastClr="000000"/>
      </a:dk1>
      <a:lt1>
        <a:sysClr val="window" lastClr="FFFFFF"/>
      </a:lt1>
      <a:dk2>
        <a:srgbClr val="092353"/>
      </a:dk2>
      <a:lt2>
        <a:srgbClr val="FFFFFF"/>
      </a:lt2>
      <a:accent1>
        <a:srgbClr val="057C18"/>
      </a:accent1>
      <a:accent2>
        <a:srgbClr val="F7BC00"/>
      </a:accent2>
      <a:accent3>
        <a:srgbClr val="40ADC7"/>
      </a:accent3>
      <a:accent4>
        <a:srgbClr val="DE6300"/>
      </a:accent4>
      <a:accent5>
        <a:srgbClr val="6A002D"/>
      </a:accent5>
      <a:accent6>
        <a:srgbClr val="1D7C5E"/>
      </a:accent6>
      <a:hlink>
        <a:srgbClr val="40ADC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D9671064-2B1E-534E-88FD-1F5A8FE732DD}"/>
    </a:ext>
  </a:extLst>
</a:theme>
</file>

<file path=ppt/theme/theme4.xml><?xml version="1.0" encoding="utf-8"?>
<a:theme xmlns:a="http://schemas.openxmlformats.org/drawingml/2006/main" name="1_HealthyPeople2020_2016.10.5">
  <a:themeElements>
    <a:clrScheme name="ODPHP PAG">
      <a:dk1>
        <a:srgbClr val="000000"/>
      </a:dk1>
      <a:lt1>
        <a:srgbClr val="FFFFFF"/>
      </a:lt1>
      <a:dk2>
        <a:srgbClr val="1B7999"/>
      </a:dk2>
      <a:lt2>
        <a:srgbClr val="FEFFFF"/>
      </a:lt2>
      <a:accent1>
        <a:srgbClr val="028A26"/>
      </a:accent1>
      <a:accent2>
        <a:srgbClr val="52BAD0"/>
      </a:accent2>
      <a:accent3>
        <a:srgbClr val="7D103B"/>
      </a:accent3>
      <a:accent4>
        <a:srgbClr val="E3770C"/>
      </a:accent4>
      <a:accent5>
        <a:srgbClr val="F8C51D"/>
      </a:accent5>
      <a:accent6>
        <a:srgbClr val="9FE03C"/>
      </a:accent6>
      <a:hlink>
        <a:srgbClr val="0000FF"/>
      </a:hlink>
      <a:folHlink>
        <a:srgbClr val="7D10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FF5F83E2-823B-A348-B758-6CAAD3405B21}"/>
    </a:ext>
  </a:extLst>
</a:theme>
</file>

<file path=ppt/theme/theme5.xml><?xml version="1.0" encoding="utf-8"?>
<a:theme xmlns:a="http://schemas.openxmlformats.org/drawingml/2006/main" name="1_Body">
  <a:themeElements>
    <a:clrScheme name="ODPHP Brand Colors">
      <a:dk1>
        <a:sysClr val="windowText" lastClr="000000"/>
      </a:dk1>
      <a:lt1>
        <a:sysClr val="window" lastClr="FFFFFF"/>
      </a:lt1>
      <a:dk2>
        <a:srgbClr val="092353"/>
      </a:dk2>
      <a:lt2>
        <a:srgbClr val="FFFFFF"/>
      </a:lt2>
      <a:accent1>
        <a:srgbClr val="057C18"/>
      </a:accent1>
      <a:accent2>
        <a:srgbClr val="F7BC00"/>
      </a:accent2>
      <a:accent3>
        <a:srgbClr val="40ADC7"/>
      </a:accent3>
      <a:accent4>
        <a:srgbClr val="DE6300"/>
      </a:accent4>
      <a:accent5>
        <a:srgbClr val="6A002D"/>
      </a:accent5>
      <a:accent6>
        <a:srgbClr val="1D7C5E"/>
      </a:accent6>
      <a:hlink>
        <a:srgbClr val="40ADC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D9671064-2B1E-534E-88FD-1F5A8FE732DD}"/>
    </a:ext>
  </a:extLst>
</a:theme>
</file>

<file path=ppt/theme/theme6.xml><?xml version="1.0" encoding="utf-8"?>
<a:theme xmlns:a="http://schemas.openxmlformats.org/drawingml/2006/main" name="1_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CDBFB289-1C0A-0543-82E1-28077CA4A489}"/>
    </a:ext>
  </a:extLst>
</a:theme>
</file>

<file path=ppt/theme/theme7.xml><?xml version="1.0" encoding="utf-8"?>
<a:theme xmlns:a="http://schemas.openxmlformats.org/drawingml/2006/main" name="HP2030_PPT-Template_2016-11-22">
  <a:themeElements>
    <a:clrScheme name="ODPHP PAG">
      <a:dk1>
        <a:srgbClr val="000000"/>
      </a:dk1>
      <a:lt1>
        <a:srgbClr val="FFFFFF"/>
      </a:lt1>
      <a:dk2>
        <a:srgbClr val="1B7999"/>
      </a:dk2>
      <a:lt2>
        <a:srgbClr val="FEFFFF"/>
      </a:lt2>
      <a:accent1>
        <a:srgbClr val="028A26"/>
      </a:accent1>
      <a:accent2>
        <a:srgbClr val="52BAD0"/>
      </a:accent2>
      <a:accent3>
        <a:srgbClr val="7D103B"/>
      </a:accent3>
      <a:accent4>
        <a:srgbClr val="E3770C"/>
      </a:accent4>
      <a:accent5>
        <a:srgbClr val="F8C51D"/>
      </a:accent5>
      <a:accent6>
        <a:srgbClr val="9FE03C"/>
      </a:accent6>
      <a:hlink>
        <a:srgbClr val="0000FF"/>
      </a:hlink>
      <a:folHlink>
        <a:srgbClr val="7D10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FF5F83E2-823B-A348-B758-6CAAD3405B21}"/>
    </a:ext>
  </a:extLst>
</a:theme>
</file>

<file path=ppt/theme/theme8.xml><?xml version="1.0" encoding="utf-8"?>
<a:theme xmlns:a="http://schemas.openxmlformats.org/drawingml/2006/main" name="2_Body">
  <a:themeElements>
    <a:clrScheme name="ODPHP Brand Colors">
      <a:dk1>
        <a:sysClr val="windowText" lastClr="000000"/>
      </a:dk1>
      <a:lt1>
        <a:sysClr val="window" lastClr="FFFFFF"/>
      </a:lt1>
      <a:dk2>
        <a:srgbClr val="092353"/>
      </a:dk2>
      <a:lt2>
        <a:srgbClr val="FFFFFF"/>
      </a:lt2>
      <a:accent1>
        <a:srgbClr val="057C18"/>
      </a:accent1>
      <a:accent2>
        <a:srgbClr val="F7BC00"/>
      </a:accent2>
      <a:accent3>
        <a:srgbClr val="40ADC7"/>
      </a:accent3>
      <a:accent4>
        <a:srgbClr val="DE6300"/>
      </a:accent4>
      <a:accent5>
        <a:srgbClr val="6A002D"/>
      </a:accent5>
      <a:accent6>
        <a:srgbClr val="1D7C5E"/>
      </a:accent6>
      <a:hlink>
        <a:srgbClr val="40ADC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9" id="{095BE0F8-B0EF-3543-BF21-8DC18C38BFCD}" vid="{D9671064-2B1E-534E-88FD-1F5A8FE732D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HealthyPeople2020_2016.10.5</Template>
  <TotalTime>0</TotalTime>
  <Words>6786</Words>
  <Application>Microsoft Office PowerPoint</Application>
  <PresentationFormat>On-screen Show (4:3)</PresentationFormat>
  <Paragraphs>1041</Paragraphs>
  <Slides>103</Slides>
  <Notes>102</Notes>
  <HiddenSlides>0</HiddenSlides>
  <MMClips>0</MMClips>
  <ScaleCrop>false</ScaleCrop>
  <HeadingPairs>
    <vt:vector size="8" baseType="variant">
      <vt:variant>
        <vt:lpstr>Fonts Used</vt:lpstr>
      </vt:variant>
      <vt:variant>
        <vt:i4>14</vt:i4>
      </vt:variant>
      <vt:variant>
        <vt:lpstr>Theme</vt:lpstr>
      </vt:variant>
      <vt:variant>
        <vt:i4>16</vt:i4>
      </vt:variant>
      <vt:variant>
        <vt:lpstr>Embedded OLE Servers</vt:lpstr>
      </vt:variant>
      <vt:variant>
        <vt:i4>1</vt:i4>
      </vt:variant>
      <vt:variant>
        <vt:lpstr>Slide Titles</vt:lpstr>
      </vt:variant>
      <vt:variant>
        <vt:i4>103</vt:i4>
      </vt:variant>
    </vt:vector>
  </HeadingPairs>
  <TitlesOfParts>
    <vt:vector size="134" baseType="lpstr">
      <vt:lpstr>ＭＳ Ｐゴシック</vt:lpstr>
      <vt:lpstr>ＭＳ Ｐゴシック</vt:lpstr>
      <vt:lpstr>Arial</vt:lpstr>
      <vt:lpstr>Bradley Hand ITC</vt:lpstr>
      <vt:lpstr>Calibri</vt:lpstr>
      <vt:lpstr>Calibri (Body)</vt:lpstr>
      <vt:lpstr>Cambria Math</vt:lpstr>
      <vt:lpstr>Courier New</vt:lpstr>
      <vt:lpstr>Garamond</vt:lpstr>
      <vt:lpstr>Segoe Print</vt:lpstr>
      <vt:lpstr>Tahoma</vt:lpstr>
      <vt:lpstr>Verdana</vt:lpstr>
      <vt:lpstr>Wingdings</vt:lpstr>
      <vt:lpstr>Wingdings 2</vt:lpstr>
      <vt:lpstr>HealthyPeople2020_2016.10.5</vt:lpstr>
      <vt:lpstr>Section</vt:lpstr>
      <vt:lpstr>Body</vt:lpstr>
      <vt:lpstr>1_HealthyPeople2020_2016.10.5</vt:lpstr>
      <vt:lpstr>1_Body</vt:lpstr>
      <vt:lpstr>1_Section</vt:lpstr>
      <vt:lpstr>HP2030_PPT-Template_2016-11-22</vt:lpstr>
      <vt:lpstr>2_Body</vt:lpstr>
      <vt:lpstr>Office Theme</vt:lpstr>
      <vt:lpstr>2_HealthyPeople2020_2016.10.5</vt:lpstr>
      <vt:lpstr>3_Body</vt:lpstr>
      <vt:lpstr>Stream</vt:lpstr>
      <vt:lpstr>3_HealthyPeople2020_2016.10.5</vt:lpstr>
      <vt:lpstr>4_Body</vt:lpstr>
      <vt:lpstr>5_Body</vt:lpstr>
      <vt:lpstr>6_Body</vt:lpstr>
      <vt:lpstr>Chart</vt:lpstr>
      <vt:lpstr>Progress Review Webinar: Family Planning and  Maternal, Infant, and Child Health </vt:lpstr>
      <vt:lpstr>Healthy People 2020 Progress Review: Optimizing Birth Outcomes Through Preconception and Interconception Health </vt:lpstr>
      <vt:lpstr>Agenda and Presenters</vt:lpstr>
      <vt:lpstr>Healthy People at the Forefront of Public Health </vt:lpstr>
      <vt:lpstr>Evolution of Healthy People </vt:lpstr>
      <vt:lpstr>Understanding Family Planning  </vt:lpstr>
      <vt:lpstr>Understanding Family Planning Continued  </vt:lpstr>
      <vt:lpstr>Understanding Maternal, Infant, and Child Health   </vt:lpstr>
      <vt:lpstr>Understanding Maternal, Infant, and Child Health Continued  </vt:lpstr>
      <vt:lpstr>Charles Rothwell, MBA, MS Director, National Center for Health Statistics Centers for Disease Control and Prevention</vt:lpstr>
      <vt:lpstr>Presentation Overview</vt:lpstr>
      <vt:lpstr>Tracking the Nation’s Progress</vt:lpstr>
      <vt:lpstr>Presentation Overview</vt:lpstr>
      <vt:lpstr>Intended Pregnancies</vt:lpstr>
      <vt:lpstr>Intended Pregnancies: Females Aged 15 to 44 Years, 2011</vt:lpstr>
      <vt:lpstr>Pregnancies Conceived Within  18 Months of a Previous Birth:  Females Aged 15 to 44 Years, 2011–2015</vt:lpstr>
      <vt:lpstr>Receipt of Reproductive Health Services in the  Past 12 Months: Sexually Experienced Females  Aged 15 to 44 Years, 2011–2015 </vt:lpstr>
      <vt:lpstr>Receipt of Reproductive Health Services in the  Past 12 Months: Sexually Experienced Males  Aged 15 to 44 Years, 2011–2015 </vt:lpstr>
      <vt:lpstr>Use of the Most/Moderately Effective Contraception: Females Aged 20 to 44 Years Who Are at Risk of Unintended Pregnancy, 2011–2015 </vt:lpstr>
      <vt:lpstr>Use of the Most/Moderately Effective Contraception: Females Aged 15 to 19 Years Who Are at Risk of Unintended Pregnancy, 2011–2015 </vt:lpstr>
      <vt:lpstr>Presentation Overview</vt:lpstr>
      <vt:lpstr>Folic Acid Consumption:  Nonpregnant Females Aged 15 to 44 Years</vt:lpstr>
      <vt:lpstr>Preconception &amp; Interconception Behaviors: Women with a Recent Live Birth, 2012</vt:lpstr>
      <vt:lpstr>Daily Multivitamins/Folic Acid 1 Month Prior to Pregnancy: Women with a Recent Live Birth, 2012</vt:lpstr>
      <vt:lpstr>No Alcohol 3 Months Prior to Pregnancy: Women with a Recent Live Birth, 2012</vt:lpstr>
      <vt:lpstr>Most/Moderately Effective Contraception Use: Postpartum Women with a Recent Live Birth, 2012</vt:lpstr>
      <vt:lpstr>Key Takeaways – Family Planning</vt:lpstr>
      <vt:lpstr>Key Takeaways – Maternal, Infant, and Child Health</vt:lpstr>
      <vt:lpstr>Connecting Family Planning and Maternal, Infant and Child Health </vt:lpstr>
      <vt:lpstr>OPA strives to improve the health of mothers, fathers, infants, children, and the entire family through evidence-based clinical family planning services and related research and evaluation addressing the clinical, educational and counseling needs of our clients.</vt:lpstr>
      <vt:lpstr>Office of Population Affairs – Title X</vt:lpstr>
      <vt:lpstr>Office of Population Affairs – Title X</vt:lpstr>
      <vt:lpstr>Office of Population Affairs – Title X</vt:lpstr>
      <vt:lpstr>Office of Population Affairs – Title X</vt:lpstr>
      <vt:lpstr>Family Planning Services</vt:lpstr>
      <vt:lpstr>Office of Population Affairs – Title X</vt:lpstr>
      <vt:lpstr>Office of Population Affairs – Title X</vt:lpstr>
      <vt:lpstr>Office of Population Affairs – Title X</vt:lpstr>
      <vt:lpstr>Office of Population Affairs – Title X</vt:lpstr>
      <vt:lpstr>Office of Population Affairs – Title X</vt:lpstr>
      <vt:lpstr>Thank You</vt:lpstr>
      <vt:lpstr>CDC’s Division of Reproductive Health (DRH)</vt:lpstr>
      <vt:lpstr>Our Mission</vt:lpstr>
      <vt:lpstr>Priority Areas</vt:lpstr>
      <vt:lpstr>Preconception Health Recommendations - 2006</vt:lpstr>
      <vt:lpstr>Preconception Health State Core Indicators – 2014</vt:lpstr>
      <vt:lpstr>MMWR Surveillance Summaries In Progress</vt:lpstr>
      <vt:lpstr>PRAMS Participating States, 2017 </vt:lpstr>
      <vt:lpstr>PRAMS and Healthy Start Participating States, 2017</vt:lpstr>
      <vt:lpstr>Preconception and Interconception Health        and Behaviors Collected by PRAMS</vt:lpstr>
      <vt:lpstr>Using PRAMS Preconception Health Data to Inform State Programs: Every Woman Connecticut Program</vt:lpstr>
      <vt:lpstr>Every Woman Connecticut Program</vt:lpstr>
      <vt:lpstr>Preconception Health – Select Research and Programmatic Efforts</vt:lpstr>
      <vt:lpstr>Tools and Resources</vt:lpstr>
      <vt:lpstr>Thank you</vt:lpstr>
      <vt:lpstr>HRSA’s Role in Preconception and Interconception Health</vt:lpstr>
      <vt:lpstr>Health Resources and Services Administration (HRSA)</vt:lpstr>
      <vt:lpstr>HRSA’s Programs</vt:lpstr>
      <vt:lpstr>Maternal and Child Health Bureau (MCHB) Mission and Vision</vt:lpstr>
      <vt:lpstr>MCHB Women’s Health Goals</vt:lpstr>
      <vt:lpstr>Our role in addressing Preconception and Interconception Health Behaviors</vt:lpstr>
      <vt:lpstr>Title V Program Highlights</vt:lpstr>
      <vt:lpstr>Title V National Performance Measure 1 (NPM 1) Well Woman Visit</vt:lpstr>
      <vt:lpstr>Title V National Performance Measure 1</vt:lpstr>
      <vt:lpstr>State/Jurisdiction Strategies and National Performance Measure #1 (cont.)</vt:lpstr>
      <vt:lpstr>Evidence-Based Strategy Measures (ESM’s) Best Practice Examples </vt:lpstr>
      <vt:lpstr>Healthy Start Program Highlights </vt:lpstr>
      <vt:lpstr>Healthy Start Performance Measures</vt:lpstr>
      <vt:lpstr>Healthy Start Evaluation</vt:lpstr>
      <vt:lpstr>Tools and Resources</vt:lpstr>
      <vt:lpstr>Thank You</vt:lpstr>
      <vt:lpstr>The Magnolia Project Empowering Women’s Health &amp; Wellness Federal Healthy Start  Funded by: HRSA #H49MC00051</vt:lpstr>
      <vt:lpstr>The Magnolia Project</vt:lpstr>
      <vt:lpstr>The Magnolia Project Mission</vt:lpstr>
      <vt:lpstr>The Magnolia Project’s Approach</vt:lpstr>
      <vt:lpstr>Snapshot of Jacksonville, Florida</vt:lpstr>
      <vt:lpstr>Magnolia Health Zone 1 Population</vt:lpstr>
      <vt:lpstr>Services</vt:lpstr>
      <vt:lpstr>Life Course Plan</vt:lpstr>
      <vt:lpstr>    Preconception Health - Integrating  Primary Care</vt:lpstr>
      <vt:lpstr>Reproductive Life Plan</vt:lpstr>
      <vt:lpstr>HRSA MCH – Five Strategic Approaches</vt:lpstr>
      <vt:lpstr>Improve Women’s Health</vt:lpstr>
      <vt:lpstr>Promote Quality Services </vt:lpstr>
      <vt:lpstr>Strengthen Family Resilience </vt:lpstr>
      <vt:lpstr>Achieve Collective Impact </vt:lpstr>
      <vt:lpstr>Increase Accountability, and Quality</vt:lpstr>
      <vt:lpstr>Increase Accountability and Quality CQI Activity </vt:lpstr>
      <vt:lpstr> Participants who receive a postpartum visits1     HP2020 Postpartum care visit with a health worker  </vt:lpstr>
      <vt:lpstr>Participants who have a documented reproductive life plan to 90%  </vt:lpstr>
      <vt:lpstr>Proportion of well-woman visits among HS participants1.  </vt:lpstr>
      <vt:lpstr>Healthy People 2020 Objectives </vt:lpstr>
      <vt:lpstr>Participant Story</vt:lpstr>
      <vt:lpstr>Every Baby, Every Day!</vt:lpstr>
      <vt:lpstr>Roundtable Discussion  Carter Blakey Deputy Director Office of Disease Prevention and Health Promotion U.S. Department of Health and Human Services    </vt:lpstr>
      <vt:lpstr>Healthy People 2020                  Stories from the Field </vt:lpstr>
      <vt:lpstr>JOIN HEALTHY PEOPLE AT APHA 2017! </vt:lpstr>
      <vt:lpstr>Who’s Leading the Leading Health Indicators?  Webinar </vt:lpstr>
      <vt:lpstr>Progress Review Planning Group </vt:lpstr>
      <vt:lpstr>Stay Connected </vt:lpstr>
      <vt:lpstr>Appendix</vt:lpstr>
      <vt:lpstr>Office of Population Affairs – Title X Appendix Slide</vt:lpstr>
      <vt:lpstr>Appendix:  Every Woman Connecticut Program</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2017-10-20T17:01:46Z</dcterms:created>
  <dcterms:modified xsi:type="dcterms:W3CDTF">2017-11-22T14:59:50Z</dcterms:modified>
</cp:coreProperties>
</file>