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drawings/drawing1.xml" ContentType="application/vnd.openxmlformats-officedocument.drawingml.chartshapes+xml"/>
  <Override PartName="/ppt/charts/chart2.xml" ContentType="application/vnd.openxmlformats-officedocument.drawingml.chart+xml"/>
  <Override PartName="/ppt/drawings/drawing2.xml" ContentType="application/vnd.openxmlformats-officedocument.drawingml.chartshapes+xml"/>
  <Override PartName="/ppt/notesSlides/notesSlide5.xml" ContentType="application/vnd.openxmlformats-officedocument.presentationml.notesSlide+xml"/>
  <Override PartName="/ppt/charts/chart3.xml" ContentType="application/vnd.openxmlformats-officedocument.drawingml.chart+xml"/>
  <Override PartName="/ppt/drawings/drawing3.xml" ContentType="application/vnd.openxmlformats-officedocument.drawingml.chartshapes+xml"/>
  <Override PartName="/ppt/charts/chart4.xml" ContentType="application/vnd.openxmlformats-officedocument.drawingml.chart+xml"/>
  <Override PartName="/ppt/charts/style2.xml" ContentType="application/vnd.ms-office.chartstyle+xml"/>
  <Override PartName="/ppt/charts/colors2.xml" ContentType="application/vnd.ms-office.chartcolorstyle+xml"/>
  <Override PartName="/ppt/drawings/drawing4.xml" ContentType="application/vnd.openxmlformats-officedocument.drawingml.chartshape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autoCompressPictures="0">
  <p:sldMasterIdLst>
    <p:sldMasterId id="2147483662" r:id="rId1"/>
    <p:sldMasterId id="2147483664" r:id="rId2"/>
    <p:sldMasterId id="2147483666" r:id="rId3"/>
  </p:sldMasterIdLst>
  <p:notesMasterIdLst>
    <p:notesMasterId r:id="rId14"/>
  </p:notesMasterIdLst>
  <p:sldIdLst>
    <p:sldId id="310" r:id="rId4"/>
    <p:sldId id="339" r:id="rId5"/>
    <p:sldId id="340" r:id="rId6"/>
    <p:sldId id="341" r:id="rId7"/>
    <p:sldId id="331" r:id="rId8"/>
    <p:sldId id="330" r:id="rId9"/>
    <p:sldId id="327" r:id="rId10"/>
    <p:sldId id="333" r:id="rId11"/>
    <p:sldId id="338" r:id="rId12"/>
    <p:sldId id="337" r:id="rId13"/>
  </p:sldIdLst>
  <p:sldSz cx="9144000" cy="6858000" type="screen4x3"/>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D961"/>
    <a:srgbClr val="007033"/>
    <a:srgbClr val="92D050"/>
    <a:srgbClr val="057C18"/>
    <a:srgbClr val="DE6300"/>
    <a:srgbClr val="FFDFC5"/>
    <a:srgbClr val="FFBF8C"/>
    <a:srgbClr val="FF9F52"/>
    <a:srgbClr val="1F497D"/>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636" autoAdjust="0"/>
    <p:restoredTop sz="78546" autoAdjust="0"/>
  </p:normalViewPr>
  <p:slideViewPr>
    <p:cSldViewPr snapToGrid="0" snapToObjects="1">
      <p:cViewPr varScale="1">
        <p:scale>
          <a:sx n="90" d="100"/>
          <a:sy n="90" d="100"/>
        </p:scale>
        <p:origin x="2274" y="90"/>
      </p:cViewPr>
      <p:guideLst>
        <p:guide orient="horz" pos="2160"/>
        <p:guide pos="2880"/>
      </p:guideLst>
    </p:cSldViewPr>
  </p:slideViewPr>
  <p:outlineViewPr>
    <p:cViewPr>
      <p:scale>
        <a:sx n="33" d="100"/>
        <a:sy n="33" d="100"/>
      </p:scale>
      <p:origin x="0" y="0"/>
    </p:cViewPr>
  </p:outlineViewPr>
  <p:notesTextViewPr>
    <p:cViewPr>
      <p:scale>
        <a:sx n="3" d="2"/>
        <a:sy n="3" d="2"/>
      </p:scale>
      <p:origin x="0" y="0"/>
    </p:cViewPr>
  </p:notesTextViewPr>
  <p:sorterViewPr>
    <p:cViewPr>
      <p:scale>
        <a:sx n="200" d="100"/>
        <a:sy n="200" d="100"/>
      </p:scale>
      <p:origin x="0" y="0"/>
    </p:cViewPr>
  </p:sorterViewPr>
  <p:notesViewPr>
    <p:cSldViewPr snapToGrid="0" snapToObjects="1">
      <p:cViewPr>
        <p:scale>
          <a:sx n="140" d="100"/>
          <a:sy n="140" d="100"/>
        </p:scale>
        <p:origin x="82" y="-217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tableStyles" Target="tableStyle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presProps" Target="presProps.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notesMaster" Target="notesMasters/notesMaster1.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chartUserShapes" Target="../drawings/drawing1.xml"/></Relationships>
</file>

<file path=ppt/charts/_rels/chart2.xml.rels><?xml version="1.0" encoding="UTF-8" standalone="yes"?>
<Relationships xmlns="http://schemas.openxmlformats.org/package/2006/relationships"><Relationship Id="rId2" Type="http://schemas.openxmlformats.org/officeDocument/2006/relationships/chartUserShapes" Target="../drawings/drawing2.xml"/><Relationship Id="rId1" Type="http://schemas.openxmlformats.org/officeDocument/2006/relationships/package" Target="../embeddings/Microsoft_Excel_Worksheet1.xlsx"/></Relationships>
</file>

<file path=ppt/charts/_rels/chart3.xml.rels><?xml version="1.0" encoding="UTF-8" standalone="yes"?>
<Relationships xmlns="http://schemas.openxmlformats.org/package/2006/relationships"><Relationship Id="rId2" Type="http://schemas.openxmlformats.org/officeDocument/2006/relationships/chartUserShapes" Target="../drawings/drawing3.xml"/><Relationship Id="rId1" Type="http://schemas.openxmlformats.org/officeDocument/2006/relationships/package" Target="../embeddings/Microsoft_Excel_Worksheet2.xlsx"/></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2.xml"/><Relationship Id="rId1" Type="http://schemas.microsoft.com/office/2011/relationships/chartStyle" Target="style2.xml"/><Relationship Id="rId4" Type="http://schemas.openxmlformats.org/officeDocument/2006/relationships/chartUserShapes" Target="../drawings/drawing4.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9475756265883634"/>
          <c:y val="0.18571000460088369"/>
          <c:w val="0.73828244360145778"/>
          <c:h val="0.72850787504900794"/>
        </c:manualLayout>
      </c:layout>
      <c:pieChart>
        <c:varyColors val="1"/>
        <c:ser>
          <c:idx val="0"/>
          <c:order val="0"/>
          <c:tx>
            <c:strRef>
              <c:f>Sheet1!$B$1</c:f>
              <c:strCache>
                <c:ptCount val="1"/>
                <c:pt idx="0">
                  <c:v>Column1</c:v>
                </c:pt>
              </c:strCache>
            </c:strRef>
          </c:tx>
          <c:dPt>
            <c:idx val="0"/>
            <c:bubble3D val="0"/>
            <c:spPr>
              <a:solidFill>
                <a:srgbClr val="007033"/>
              </a:solidFill>
              <a:ln w="19050">
                <a:solidFill>
                  <a:schemeClr val="lt1"/>
                </a:solidFill>
              </a:ln>
              <a:effectLst/>
            </c:spPr>
            <c:extLst>
              <c:ext xmlns:c16="http://schemas.microsoft.com/office/drawing/2014/chart" uri="{C3380CC4-5D6E-409C-BE32-E72D297353CC}">
                <c16:uniqueId val="{00000001-6A4B-4E12-AD18-817CDBCA8C54}"/>
              </c:ext>
            </c:extLst>
          </c:dPt>
          <c:dPt>
            <c:idx val="1"/>
            <c:bubble3D val="0"/>
            <c:spPr>
              <a:solidFill>
                <a:srgbClr val="92D050"/>
              </a:solidFill>
              <a:ln w="19050">
                <a:solidFill>
                  <a:schemeClr val="lt1"/>
                </a:solidFill>
              </a:ln>
              <a:effectLst/>
            </c:spPr>
            <c:extLst>
              <c:ext xmlns:c16="http://schemas.microsoft.com/office/drawing/2014/chart" uri="{C3380CC4-5D6E-409C-BE32-E72D297353CC}">
                <c16:uniqueId val="{00000003-6A4B-4E12-AD18-817CDBCA8C54}"/>
              </c:ext>
            </c:extLst>
          </c:dPt>
          <c:dPt>
            <c:idx val="2"/>
            <c:bubble3D val="0"/>
            <c:spPr>
              <a:solidFill>
                <a:srgbClr val="FFCC00"/>
              </a:solidFill>
              <a:ln w="19050">
                <a:solidFill>
                  <a:schemeClr val="lt1"/>
                </a:solidFill>
              </a:ln>
              <a:effectLst/>
            </c:spPr>
            <c:extLst>
              <c:ext xmlns:c16="http://schemas.microsoft.com/office/drawing/2014/chart" uri="{C3380CC4-5D6E-409C-BE32-E72D297353CC}">
                <c16:uniqueId val="{00000005-6A4B-4E12-AD18-817CDBCA8C54}"/>
              </c:ext>
            </c:extLst>
          </c:dPt>
          <c:dPt>
            <c:idx val="3"/>
            <c:bubble3D val="0"/>
            <c:spPr>
              <a:solidFill>
                <a:srgbClr val="C00000"/>
              </a:solidFill>
              <a:ln w="19050">
                <a:solidFill>
                  <a:schemeClr val="lt1"/>
                </a:solidFill>
              </a:ln>
              <a:effectLst/>
            </c:spPr>
            <c:extLst>
              <c:ext xmlns:c16="http://schemas.microsoft.com/office/drawing/2014/chart" uri="{C3380CC4-5D6E-409C-BE32-E72D297353CC}">
                <c16:uniqueId val="{00000007-6A4B-4E12-AD18-817CDBCA8C54}"/>
              </c:ext>
            </c:extLst>
          </c:dPt>
          <c:dPt>
            <c:idx val="4"/>
            <c:bubble3D val="0"/>
            <c:spPr>
              <a:solidFill>
                <a:schemeClr val="bg2">
                  <a:lumMod val="75000"/>
                </a:schemeClr>
              </a:solidFill>
              <a:ln w="19050">
                <a:solidFill>
                  <a:schemeClr val="lt1"/>
                </a:solidFill>
              </a:ln>
              <a:effectLst/>
            </c:spPr>
            <c:extLst>
              <c:ext xmlns:c16="http://schemas.microsoft.com/office/drawing/2014/chart" uri="{C3380CC4-5D6E-409C-BE32-E72D297353CC}">
                <c16:uniqueId val="{00000009-6A4B-4E12-AD18-817CDBCA8C54}"/>
              </c:ext>
            </c:extLst>
          </c:dPt>
          <c:dPt>
            <c:idx val="5"/>
            <c:bubble3D val="0"/>
            <c:spPr>
              <a:solidFill>
                <a:srgbClr val="7030A0"/>
              </a:solidFill>
              <a:ln w="19050">
                <a:solidFill>
                  <a:schemeClr val="lt1"/>
                </a:solidFill>
              </a:ln>
              <a:effectLst/>
            </c:spPr>
            <c:extLst>
              <c:ext xmlns:c16="http://schemas.microsoft.com/office/drawing/2014/chart" uri="{C3380CC4-5D6E-409C-BE32-E72D297353CC}">
                <c16:uniqueId val="{0000000B-6A4B-4E12-AD18-817CDBCA8C54}"/>
              </c:ext>
            </c:extLst>
          </c:dPt>
          <c:dLbls>
            <c:dLbl>
              <c:idx val="0"/>
              <c:layout>
                <c:manualLayout>
                  <c:x val="-0.1271855133813786"/>
                  <c:y val="0.18237367448816891"/>
                </c:manualLayout>
              </c:layout>
              <c:tx>
                <c:rich>
                  <a:bodyPr rot="0" spcFirstLastPara="1" vertOverflow="ellipsis" vert="horz" wrap="square" lIns="38100" tIns="19050" rIns="38100" bIns="19050" anchor="ctr" anchorCtr="1">
                    <a:noAutofit/>
                  </a:bodyPr>
                  <a:lstStyle/>
                  <a:p>
                    <a:pPr>
                      <a:defRPr sz="1000" b="0" i="0" u="none" strike="noStrike" kern="1200" baseline="0">
                        <a:solidFill>
                          <a:schemeClr val="bg1"/>
                        </a:solidFill>
                        <a:latin typeface="Verdana" panose="020B0604030504040204" pitchFamily="34" charset="0"/>
                        <a:ea typeface="Verdana" panose="020B0604030504040204" pitchFamily="34" charset="0"/>
                        <a:cs typeface="Verdana" panose="020B0604030504040204" pitchFamily="34" charset="0"/>
                      </a:defRPr>
                    </a:pPr>
                    <a:fld id="{DF60B554-13CF-48DA-BA36-D8A896F4E0EA}" type="CATEGORYNAME">
                      <a:rPr lang="en-US" sz="1000" smtClean="0">
                        <a:solidFill>
                          <a:schemeClr val="bg1"/>
                        </a:solidFill>
                        <a:latin typeface="Verdana" panose="020B0604030504040204" pitchFamily="34" charset="0"/>
                        <a:ea typeface="Verdana" panose="020B0604030504040204" pitchFamily="34" charset="0"/>
                        <a:cs typeface="Verdana" panose="020B0604030504040204" pitchFamily="34" charset="0"/>
                      </a:rPr>
                      <a:pPr>
                        <a:defRPr sz="1000">
                          <a:solidFill>
                            <a:schemeClr val="bg1"/>
                          </a:solidFill>
                          <a:latin typeface="Verdana" panose="020B0604030504040204" pitchFamily="34" charset="0"/>
                          <a:ea typeface="Verdana" panose="020B0604030504040204" pitchFamily="34" charset="0"/>
                          <a:cs typeface="Verdana" panose="020B0604030504040204" pitchFamily="34" charset="0"/>
                        </a:defRPr>
                      </a:pPr>
                      <a:t>[CATEGORY NAME]</a:t>
                    </a:fld>
                    <a:r>
                      <a:rPr lang="en-US" sz="1000" baseline="0" dirty="0" smtClean="0">
                        <a:solidFill>
                          <a:schemeClr val="bg1"/>
                        </a:solidFill>
                        <a:latin typeface="Verdana" panose="020B0604030504040204" pitchFamily="34" charset="0"/>
                        <a:ea typeface="Verdana" panose="020B0604030504040204" pitchFamily="34" charset="0"/>
                        <a:cs typeface="Verdana" panose="020B0604030504040204" pitchFamily="34" charset="0"/>
                      </a:rPr>
                      <a:t> 14.3</a:t>
                    </a:r>
                    <a:r>
                      <a:rPr lang="en-US" sz="1000" b="0" i="0" u="none" strike="noStrike" kern="1200" baseline="0" dirty="0" smtClean="0">
                        <a:solidFill>
                          <a:schemeClr val="bg1"/>
                        </a:solidFill>
                        <a:latin typeface="Verdana" panose="020B0604030504040204" pitchFamily="34" charset="0"/>
                        <a:ea typeface="Verdana" panose="020B0604030504040204" pitchFamily="34" charset="0"/>
                        <a:cs typeface="Verdana" panose="020B0604030504040204" pitchFamily="34" charset="0"/>
                      </a:rPr>
                      <a:t>% </a:t>
                    </a:r>
                  </a:p>
                  <a:p>
                    <a:pPr>
                      <a:defRPr sz="1000">
                        <a:solidFill>
                          <a:schemeClr val="bg1"/>
                        </a:solidFill>
                        <a:latin typeface="Verdana" panose="020B0604030504040204" pitchFamily="34" charset="0"/>
                        <a:ea typeface="Verdana" panose="020B0604030504040204" pitchFamily="34" charset="0"/>
                        <a:cs typeface="Verdana" panose="020B0604030504040204" pitchFamily="34" charset="0"/>
                      </a:defRPr>
                    </a:pPr>
                    <a:r>
                      <a:rPr lang="en-US" sz="1000" b="0" i="0" u="none" strike="noStrike" kern="1200" baseline="0" dirty="0" smtClean="0">
                        <a:solidFill>
                          <a:schemeClr val="bg1"/>
                        </a:solidFill>
                        <a:latin typeface="Verdana" panose="020B0604030504040204" pitchFamily="34" charset="0"/>
                        <a:ea typeface="Verdana" panose="020B0604030504040204" pitchFamily="34" charset="0"/>
                        <a:cs typeface="Verdana" panose="020B0604030504040204" pitchFamily="34" charset="0"/>
                      </a:rPr>
                      <a:t>(n = </a:t>
                    </a:r>
                    <a:fld id="{B02CE7DC-7C38-4A46-B782-D53694BAB8BA}" type="VALUE">
                      <a:rPr lang="en-US" sz="1000" baseline="0" smtClean="0">
                        <a:solidFill>
                          <a:schemeClr val="bg1"/>
                        </a:solidFill>
                        <a:latin typeface="Verdana" panose="020B0604030504040204" pitchFamily="34" charset="0"/>
                        <a:ea typeface="Verdana" panose="020B0604030504040204" pitchFamily="34" charset="0"/>
                        <a:cs typeface="Verdana" panose="020B0604030504040204" pitchFamily="34" charset="0"/>
                      </a:rPr>
                      <a:pPr>
                        <a:defRPr sz="1000">
                          <a:solidFill>
                            <a:schemeClr val="bg1"/>
                          </a:solidFill>
                          <a:latin typeface="Verdana" panose="020B0604030504040204" pitchFamily="34" charset="0"/>
                          <a:ea typeface="Verdana" panose="020B0604030504040204" pitchFamily="34" charset="0"/>
                          <a:cs typeface="Verdana" panose="020B0604030504040204" pitchFamily="34" charset="0"/>
                        </a:defRPr>
                      </a:pPr>
                      <a:t>[VALUE]</a:t>
                    </a:fld>
                    <a:r>
                      <a:rPr lang="en-US" sz="1000" baseline="0" dirty="0" smtClean="0">
                        <a:solidFill>
                          <a:schemeClr val="bg1"/>
                        </a:solidFill>
                        <a:latin typeface="Verdana" panose="020B0604030504040204" pitchFamily="34" charset="0"/>
                        <a:ea typeface="Verdana" panose="020B0604030504040204" pitchFamily="34" charset="0"/>
                        <a:cs typeface="Verdana" panose="020B0604030504040204" pitchFamily="34" charset="0"/>
                      </a:rPr>
                      <a:t>)</a:t>
                    </a:r>
                  </a:p>
                </c:rich>
              </c:tx>
              <c:numFmt formatCode="0.0%" sourceLinked="0"/>
              <c:spPr>
                <a:noFill/>
                <a:ln>
                  <a:noFill/>
                </a:ln>
                <a:effectLst/>
              </c:spPr>
              <c:txPr>
                <a:bodyPr rot="0" spcFirstLastPara="1" vertOverflow="ellipsis" vert="horz" wrap="square" lIns="38100" tIns="19050" rIns="38100" bIns="19050" anchor="ctr" anchorCtr="1">
                  <a:noAutofit/>
                </a:bodyPr>
                <a:lstStyle/>
                <a:p>
                  <a:pPr>
                    <a:defRPr sz="1000" b="0" i="0" u="none" strike="noStrike" kern="1200" baseline="0">
                      <a:solidFill>
                        <a:schemeClr val="bg1"/>
                      </a:solidFill>
                      <a:latin typeface="Verdana" panose="020B0604030504040204" pitchFamily="34" charset="0"/>
                      <a:ea typeface="Verdana" panose="020B0604030504040204" pitchFamily="34" charset="0"/>
                      <a:cs typeface="Verdana" panose="020B0604030504040204" pitchFamily="34" charset="0"/>
                    </a:defRPr>
                  </a:pPr>
                  <a:endParaRPr lang="en-US"/>
                </a:p>
              </c:txPr>
              <c:dLblPos val="bestFit"/>
              <c:showLegendKey val="0"/>
              <c:showVal val="1"/>
              <c:showCatName val="1"/>
              <c:showSerName val="0"/>
              <c:showPercent val="1"/>
              <c:showBubbleSize val="0"/>
              <c:extLst>
                <c:ext xmlns:c15="http://schemas.microsoft.com/office/drawing/2012/chart" uri="{CE6537A1-D6FC-4f65-9D91-7224C49458BB}">
                  <c15:layout>
                    <c:manualLayout>
                      <c:w val="0.35276221502619637"/>
                      <c:h val="0.15066032562857676"/>
                    </c:manualLayout>
                  </c15:layout>
                  <c15:dlblFieldTable/>
                  <c15:showDataLabelsRange val="0"/>
                </c:ext>
                <c:ext xmlns:c16="http://schemas.microsoft.com/office/drawing/2014/chart" uri="{C3380CC4-5D6E-409C-BE32-E72D297353CC}">
                  <c16:uniqueId val="{00000001-6A4B-4E12-AD18-817CDBCA8C54}"/>
                </c:ext>
              </c:extLst>
            </c:dLbl>
            <c:dLbl>
              <c:idx val="1"/>
              <c:delete val="1"/>
              <c:extLst>
                <c:ext xmlns:c15="http://schemas.microsoft.com/office/drawing/2012/chart" uri="{CE6537A1-D6FC-4f65-9D91-7224C49458BB}"/>
                <c:ext xmlns:c16="http://schemas.microsoft.com/office/drawing/2014/chart" uri="{C3380CC4-5D6E-409C-BE32-E72D297353CC}">
                  <c16:uniqueId val="{00000003-6A4B-4E12-AD18-817CDBCA8C54}"/>
                </c:ext>
              </c:extLst>
            </c:dLbl>
            <c:dLbl>
              <c:idx val="2"/>
              <c:layout>
                <c:manualLayout>
                  <c:x val="0.20852496944380269"/>
                  <c:y val="-0.1681868887225034"/>
                </c:manualLayout>
              </c:layout>
              <c:tx>
                <c:rich>
                  <a:bodyPr rot="0" spcFirstLastPara="1" vertOverflow="ellipsis" vert="horz" wrap="square" lIns="38100" tIns="19050" rIns="38100" bIns="19050" anchor="ctr" anchorCtr="0">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sz="1000" b="0" i="0" u="none" strike="noStrike" kern="1200" baseline="0">
                        <a:solidFill>
                          <a:schemeClr val="tx1"/>
                        </a:solidFill>
                        <a:latin typeface="Verdana" panose="020B0604030504040204" pitchFamily="34" charset="0"/>
                        <a:ea typeface="Verdana" panose="020B0604030504040204" pitchFamily="34" charset="0"/>
                        <a:cs typeface="Verdana" panose="020B0604030504040204" pitchFamily="34" charset="0"/>
                      </a:defRPr>
                    </a:pPr>
                    <a:fld id="{654574C2-555D-4BB0-BCB4-7EE367FA76EF}" type="CATEGORYNAME">
                      <a:rPr lang="en-US" sz="1000" smtClean="0">
                        <a:solidFill>
                          <a:schemeClr val="tx1"/>
                        </a:solidFill>
                        <a:latin typeface="Verdana" panose="020B0604030504040204" pitchFamily="34" charset="0"/>
                        <a:ea typeface="Verdana" panose="020B0604030504040204" pitchFamily="34" charset="0"/>
                        <a:cs typeface="Verdana" panose="020B0604030504040204" pitchFamily="34" charset="0"/>
                      </a:rPr>
                      <a:pPr marL="0" marR="0" lvl="0" indent="0" algn="ctr" defTabSz="914400" rtl="0" eaLnBrk="1" fontAlgn="auto" latinLnBrk="0" hangingPunct="1">
                        <a:lnSpc>
                          <a:spcPct val="100000"/>
                        </a:lnSpc>
                        <a:spcBef>
                          <a:spcPts val="0"/>
                        </a:spcBef>
                        <a:spcAft>
                          <a:spcPts val="0"/>
                        </a:spcAft>
                        <a:buClrTx/>
                        <a:buSzTx/>
                        <a:buFontTx/>
                        <a:buNone/>
                        <a:tabLst/>
                        <a:defRPr sz="1000">
                          <a:solidFill>
                            <a:schemeClr val="tx1"/>
                          </a:solidFill>
                          <a:latin typeface="Verdana" panose="020B0604030504040204" pitchFamily="34" charset="0"/>
                          <a:ea typeface="Verdana" panose="020B0604030504040204" pitchFamily="34" charset="0"/>
                          <a:cs typeface="Verdana" panose="020B0604030504040204" pitchFamily="34" charset="0"/>
                        </a:defRPr>
                      </a:pPr>
                      <a:t>[CATEGORY NAME]</a:t>
                    </a:fld>
                    <a:r>
                      <a:rPr lang="en-US" sz="1000" baseline="0" dirty="0" smtClean="0">
                        <a:solidFill>
                          <a:schemeClr val="tx1"/>
                        </a:solidFill>
                        <a:latin typeface="Verdana" panose="020B0604030504040204" pitchFamily="34" charset="0"/>
                        <a:ea typeface="Verdana" panose="020B0604030504040204" pitchFamily="34" charset="0"/>
                        <a:cs typeface="Verdana" panose="020B0604030504040204" pitchFamily="34" charset="0"/>
                      </a:rPr>
                      <a:t>  </a:t>
                    </a:r>
                  </a:p>
                  <a:p>
                    <a:pPr marL="0" marR="0" lvl="0" indent="0" algn="ctr" defTabSz="914400" rtl="0" eaLnBrk="1" fontAlgn="auto" latinLnBrk="0" hangingPunct="1">
                      <a:lnSpc>
                        <a:spcPct val="100000"/>
                      </a:lnSpc>
                      <a:spcBef>
                        <a:spcPts val="0"/>
                      </a:spcBef>
                      <a:spcAft>
                        <a:spcPts val="0"/>
                      </a:spcAft>
                      <a:buClrTx/>
                      <a:buSzTx/>
                      <a:buFontTx/>
                      <a:buNone/>
                      <a:tabLst/>
                      <a:defRPr sz="1000">
                        <a:solidFill>
                          <a:schemeClr val="tx1"/>
                        </a:solidFill>
                        <a:latin typeface="Verdana" panose="020B0604030504040204" pitchFamily="34" charset="0"/>
                        <a:ea typeface="Verdana" panose="020B0604030504040204" pitchFamily="34" charset="0"/>
                        <a:cs typeface="Verdana" panose="020B0604030504040204" pitchFamily="34" charset="0"/>
                      </a:defRPr>
                    </a:pPr>
                    <a:r>
                      <a:rPr lang="en-US" sz="1000" b="0" i="0" u="none" strike="noStrike" kern="1200" baseline="0" dirty="0" smtClean="0">
                        <a:solidFill>
                          <a:schemeClr val="tx1"/>
                        </a:solidFill>
                        <a:latin typeface="Verdana" panose="020B0604030504040204" pitchFamily="34" charset="0"/>
                        <a:ea typeface="Verdana" panose="020B0604030504040204" pitchFamily="34" charset="0"/>
                        <a:cs typeface="Verdana" panose="020B0604030504040204" pitchFamily="34" charset="0"/>
                      </a:rPr>
                      <a:t>28.6% </a:t>
                    </a:r>
                    <a:r>
                      <a:rPr lang="en-US" sz="1000" baseline="0" dirty="0" smtClean="0">
                        <a:solidFill>
                          <a:schemeClr val="tx1"/>
                        </a:solidFill>
                        <a:latin typeface="Verdana" panose="020B0604030504040204" pitchFamily="34" charset="0"/>
                        <a:ea typeface="Verdana" panose="020B0604030504040204" pitchFamily="34" charset="0"/>
                        <a:cs typeface="Verdana" panose="020B0604030504040204" pitchFamily="34" charset="0"/>
                      </a:rPr>
                      <a:t>(n = </a:t>
                    </a:r>
                    <a:fld id="{A54A7C02-AD1C-4434-A55F-B112C3564EA2}" type="VALUE">
                      <a:rPr lang="en-US" sz="1000" baseline="0" smtClean="0">
                        <a:solidFill>
                          <a:schemeClr val="tx1"/>
                        </a:solidFill>
                        <a:latin typeface="Verdana" panose="020B0604030504040204" pitchFamily="34" charset="0"/>
                        <a:ea typeface="Verdana" panose="020B0604030504040204" pitchFamily="34" charset="0"/>
                        <a:cs typeface="Verdana" panose="020B0604030504040204" pitchFamily="34" charset="0"/>
                      </a:rPr>
                      <a:pPr marL="0" marR="0" lvl="0" indent="0" algn="ctr" defTabSz="914400" rtl="0" eaLnBrk="1" fontAlgn="auto" latinLnBrk="0" hangingPunct="1">
                        <a:lnSpc>
                          <a:spcPct val="100000"/>
                        </a:lnSpc>
                        <a:spcBef>
                          <a:spcPts val="0"/>
                        </a:spcBef>
                        <a:spcAft>
                          <a:spcPts val="0"/>
                        </a:spcAft>
                        <a:buClrTx/>
                        <a:buSzTx/>
                        <a:buFontTx/>
                        <a:buNone/>
                        <a:tabLst/>
                        <a:defRPr sz="1000">
                          <a:solidFill>
                            <a:schemeClr val="tx1"/>
                          </a:solidFill>
                          <a:latin typeface="Verdana" panose="020B0604030504040204" pitchFamily="34" charset="0"/>
                          <a:ea typeface="Verdana" panose="020B0604030504040204" pitchFamily="34" charset="0"/>
                          <a:cs typeface="Verdana" panose="020B0604030504040204" pitchFamily="34" charset="0"/>
                        </a:defRPr>
                      </a:pPr>
                      <a:t>[VALUE]</a:t>
                    </a:fld>
                    <a:r>
                      <a:rPr lang="en-US" sz="1000" baseline="0" dirty="0" smtClean="0">
                        <a:solidFill>
                          <a:schemeClr val="tx1"/>
                        </a:solidFill>
                        <a:latin typeface="Verdana" panose="020B0604030504040204" pitchFamily="34" charset="0"/>
                        <a:ea typeface="Verdana" panose="020B0604030504040204" pitchFamily="34" charset="0"/>
                        <a:cs typeface="Verdana" panose="020B0604030504040204" pitchFamily="34" charset="0"/>
                      </a:rPr>
                      <a:t>)</a:t>
                    </a:r>
                  </a:p>
                </c:rich>
              </c:tx>
              <c:numFmt formatCode="0.0%" sourceLinked="0"/>
              <c:spPr>
                <a:noFill/>
                <a:ln>
                  <a:noFill/>
                </a:ln>
                <a:effectLst/>
              </c:spPr>
              <c:txPr>
                <a:bodyPr rot="0" spcFirstLastPara="1" vertOverflow="ellipsis" vert="horz" wrap="square" lIns="38100" tIns="19050" rIns="38100" bIns="19050" anchor="ctr" anchorCtr="0">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sz="1000" b="0" i="0" u="none" strike="noStrike" kern="1200" baseline="0">
                      <a:solidFill>
                        <a:schemeClr val="tx1"/>
                      </a:solidFill>
                      <a:latin typeface="Verdana" panose="020B0604030504040204" pitchFamily="34" charset="0"/>
                      <a:ea typeface="Verdana" panose="020B0604030504040204" pitchFamily="34" charset="0"/>
                      <a:cs typeface="Verdana" panose="020B0604030504040204" pitchFamily="34" charset="0"/>
                    </a:defRPr>
                  </a:pPr>
                  <a:endParaRPr lang="en-US"/>
                </a:p>
              </c:txPr>
              <c:dLblPos val="bestFit"/>
              <c:showLegendKey val="0"/>
              <c:showVal val="1"/>
              <c:showCatName val="1"/>
              <c:showSerName val="0"/>
              <c:showPercent val="1"/>
              <c:showBubbleSize val="0"/>
              <c:extLst>
                <c:ext xmlns:c15="http://schemas.microsoft.com/office/drawing/2012/chart" uri="{CE6537A1-D6FC-4f65-9D91-7224C49458BB}">
                  <c15:layout>
                    <c:manualLayout>
                      <c:w val="0.25178283300665522"/>
                      <c:h val="0.2002188752057413"/>
                    </c:manualLayout>
                  </c15:layout>
                  <c15:dlblFieldTable/>
                  <c15:showDataLabelsRange val="0"/>
                </c:ext>
                <c:ext xmlns:c16="http://schemas.microsoft.com/office/drawing/2014/chart" uri="{C3380CC4-5D6E-409C-BE32-E72D297353CC}">
                  <c16:uniqueId val="{00000005-6A4B-4E12-AD18-817CDBCA8C54}"/>
                </c:ext>
              </c:extLst>
            </c:dLbl>
            <c:dLbl>
              <c:idx val="3"/>
              <c:layout>
                <c:manualLayout>
                  <c:x val="0.25141322412598094"/>
                  <c:y val="0.18291776000853072"/>
                </c:manualLayout>
              </c:layout>
              <c:tx>
                <c:rich>
                  <a:bodyPr rot="0" spcFirstLastPara="1" vertOverflow="ellipsis" vert="horz" wrap="square" lIns="38100" tIns="19050" rIns="38100" bIns="19050" anchor="ctr" anchorCtr="1">
                    <a:noAutofit/>
                  </a:bodyPr>
                  <a:lstStyle/>
                  <a:p>
                    <a:pPr>
                      <a:defRPr sz="1000" b="0" i="0" u="none" strike="noStrike" kern="1200" baseline="0">
                        <a:solidFill>
                          <a:schemeClr val="bg1"/>
                        </a:solidFill>
                        <a:latin typeface="Verdana" panose="020B0604030504040204" pitchFamily="34" charset="0"/>
                        <a:ea typeface="Verdana" panose="020B0604030504040204" pitchFamily="34" charset="0"/>
                        <a:cs typeface="Verdana" panose="020B0604030504040204" pitchFamily="34" charset="0"/>
                      </a:defRPr>
                    </a:pPr>
                    <a:fld id="{F8C12D5F-376C-43BA-9AD8-A7BB4C515AEB}" type="CATEGORYNAME">
                      <a:rPr lang="en-US" smtClean="0">
                        <a:solidFill>
                          <a:schemeClr val="bg1"/>
                        </a:solidFill>
                      </a:rPr>
                      <a:pPr>
                        <a:defRPr sz="1000">
                          <a:solidFill>
                            <a:schemeClr val="bg1"/>
                          </a:solidFill>
                          <a:latin typeface="Verdana" panose="020B0604030504040204" pitchFamily="34" charset="0"/>
                          <a:ea typeface="Verdana" panose="020B0604030504040204" pitchFamily="34" charset="0"/>
                          <a:cs typeface="Verdana" panose="020B0604030504040204" pitchFamily="34" charset="0"/>
                        </a:defRPr>
                      </a:pPr>
                      <a:t>[CATEGORY NAME]</a:t>
                    </a:fld>
                    <a:r>
                      <a:rPr lang="en-US" baseline="0" dirty="0" smtClean="0">
                        <a:solidFill>
                          <a:schemeClr val="bg1"/>
                        </a:solidFill>
                      </a:rPr>
                      <a:t> 28.6% (n = </a:t>
                    </a:r>
                    <a:fld id="{603AC9E7-539F-4E3C-8010-93D5BCF0460B}" type="VALUE">
                      <a:rPr lang="en-US" baseline="0" smtClean="0">
                        <a:solidFill>
                          <a:schemeClr val="bg1"/>
                        </a:solidFill>
                      </a:rPr>
                      <a:pPr>
                        <a:defRPr sz="1000">
                          <a:solidFill>
                            <a:schemeClr val="bg1"/>
                          </a:solidFill>
                          <a:latin typeface="Verdana" panose="020B0604030504040204" pitchFamily="34" charset="0"/>
                          <a:ea typeface="Verdana" panose="020B0604030504040204" pitchFamily="34" charset="0"/>
                          <a:cs typeface="Verdana" panose="020B0604030504040204" pitchFamily="34" charset="0"/>
                        </a:defRPr>
                      </a:pPr>
                      <a:t>[VALUE]</a:t>
                    </a:fld>
                    <a:r>
                      <a:rPr lang="en-US" baseline="0" dirty="0" smtClean="0">
                        <a:solidFill>
                          <a:schemeClr val="bg1"/>
                        </a:solidFill>
                      </a:rPr>
                      <a:t>)</a:t>
                    </a:r>
                  </a:p>
                </c:rich>
              </c:tx>
              <c:numFmt formatCode="0.0%" sourceLinked="0"/>
              <c:spPr>
                <a:noFill/>
                <a:ln>
                  <a:noFill/>
                </a:ln>
                <a:effectLst/>
              </c:spPr>
              <c:txPr>
                <a:bodyPr rot="0" spcFirstLastPara="1" vertOverflow="ellipsis" vert="horz" wrap="square" lIns="38100" tIns="19050" rIns="38100" bIns="19050" anchor="ctr" anchorCtr="1">
                  <a:noAutofit/>
                </a:bodyPr>
                <a:lstStyle/>
                <a:p>
                  <a:pPr>
                    <a:defRPr sz="1000" b="0" i="0" u="none" strike="noStrike" kern="1200" baseline="0">
                      <a:solidFill>
                        <a:schemeClr val="bg1"/>
                      </a:solidFill>
                      <a:latin typeface="Verdana" panose="020B0604030504040204" pitchFamily="34" charset="0"/>
                      <a:ea typeface="Verdana" panose="020B0604030504040204" pitchFamily="34" charset="0"/>
                      <a:cs typeface="Verdana" panose="020B0604030504040204" pitchFamily="34" charset="0"/>
                    </a:defRPr>
                  </a:pPr>
                  <a:endParaRPr lang="en-US"/>
                </a:p>
              </c:txPr>
              <c:showLegendKey val="0"/>
              <c:showVal val="1"/>
              <c:showCatName val="1"/>
              <c:showSerName val="0"/>
              <c:showPercent val="1"/>
              <c:showBubbleSize val="0"/>
              <c:extLst>
                <c:ext xmlns:c15="http://schemas.microsoft.com/office/drawing/2012/chart" uri="{CE6537A1-D6FC-4f65-9D91-7224C49458BB}">
                  <c15:layout>
                    <c:manualLayout>
                      <c:w val="0.31130872752069993"/>
                      <c:h val="0.21524988405865048"/>
                    </c:manualLayout>
                  </c15:layout>
                  <c15:dlblFieldTable/>
                  <c15:showDataLabelsRange val="0"/>
                </c:ext>
                <c:ext xmlns:c16="http://schemas.microsoft.com/office/drawing/2014/chart" uri="{C3380CC4-5D6E-409C-BE32-E72D297353CC}">
                  <c16:uniqueId val="{00000007-6A4B-4E12-AD18-817CDBCA8C54}"/>
                </c:ext>
              </c:extLst>
            </c:dLbl>
            <c:dLbl>
              <c:idx val="4"/>
              <c:delete val="1"/>
              <c:extLst>
                <c:ext xmlns:c15="http://schemas.microsoft.com/office/drawing/2012/chart" uri="{CE6537A1-D6FC-4f65-9D91-7224C49458BB}"/>
                <c:ext xmlns:c16="http://schemas.microsoft.com/office/drawing/2014/chart" uri="{C3380CC4-5D6E-409C-BE32-E72D297353CC}">
                  <c16:uniqueId val="{00000009-6A4B-4E12-AD18-817CDBCA8C54}"/>
                </c:ext>
              </c:extLst>
            </c:dLbl>
            <c:dLbl>
              <c:idx val="5"/>
              <c:delete val="1"/>
              <c:extLst>
                <c:ext xmlns:c15="http://schemas.microsoft.com/office/drawing/2012/chart" uri="{CE6537A1-D6FC-4f65-9D91-7224C49458BB}"/>
                <c:ext xmlns:c16="http://schemas.microsoft.com/office/drawing/2014/chart" uri="{C3380CC4-5D6E-409C-BE32-E72D297353CC}">
                  <c16:uniqueId val="{0000000B-6A4B-4E12-AD18-817CDBCA8C54}"/>
                </c:ext>
              </c:extLst>
            </c:dLbl>
            <c:numFmt formatCode="0.0%" sourceLinked="0"/>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tx1">
                        <a:lumMod val="75000"/>
                        <a:lumOff val="25000"/>
                      </a:schemeClr>
                    </a:solidFill>
                    <a:latin typeface="Verdana" panose="020B0604030504040204" pitchFamily="34" charset="0"/>
                    <a:ea typeface="Verdana" panose="020B0604030504040204" pitchFamily="34" charset="0"/>
                    <a:cs typeface="Verdana" panose="020B0604030504040204" pitchFamily="34" charset="0"/>
                  </a:defRPr>
                </a:pPr>
                <a:endParaRPr lang="en-US"/>
              </a:p>
            </c:txPr>
            <c:dLblPos val="bestFit"/>
            <c:showLegendKey val="0"/>
            <c:showVal val="1"/>
            <c:showCatName val="1"/>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Sheet1!$A$2:$A$7</c:f>
              <c:strCache>
                <c:ptCount val="6"/>
                <c:pt idx="0">
                  <c:v>Target met or exceeded</c:v>
                </c:pt>
                <c:pt idx="1">
                  <c:v>Improving</c:v>
                </c:pt>
                <c:pt idx="2">
                  <c:v>Little or no detectable change</c:v>
                </c:pt>
                <c:pt idx="3">
                  <c:v>Getting worse</c:v>
                </c:pt>
                <c:pt idx="4">
                  <c:v>Baseline only</c:v>
                </c:pt>
                <c:pt idx="5">
                  <c:v>Informational</c:v>
                </c:pt>
              </c:strCache>
            </c:strRef>
          </c:cat>
          <c:val>
            <c:numRef>
              <c:f>Sheet1!$B$2:$B$7</c:f>
              <c:numCache>
                <c:formatCode>0</c:formatCode>
                <c:ptCount val="6"/>
                <c:pt idx="0">
                  <c:v>2</c:v>
                </c:pt>
                <c:pt idx="1">
                  <c:v>4</c:v>
                </c:pt>
                <c:pt idx="2">
                  <c:v>4</c:v>
                </c:pt>
                <c:pt idx="3">
                  <c:v>4</c:v>
                </c:pt>
                <c:pt idx="4">
                  <c:v>0</c:v>
                </c:pt>
                <c:pt idx="5">
                  <c:v>0</c:v>
                </c:pt>
              </c:numCache>
            </c:numRef>
          </c:val>
          <c:extLst>
            <c:ext xmlns:c16="http://schemas.microsoft.com/office/drawing/2014/chart" uri="{C3380CC4-5D6E-409C-BE32-E72D297353CC}">
              <c16:uniqueId val="{0000000C-6A4B-4E12-AD18-817CDBCA8C54}"/>
            </c:ext>
          </c:extLst>
        </c:ser>
        <c:ser>
          <c:idx val="1"/>
          <c:order val="1"/>
          <c:tx>
            <c:strRef>
              <c:f>Sheet1!$C$1</c:f>
              <c:strCache>
                <c:ptCount val="1"/>
                <c:pt idx="0">
                  <c:v>Column2</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E-6A4B-4E12-AD18-817CDBCA8C54}"/>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10-6A4B-4E12-AD18-817CDBCA8C54}"/>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12-6A4B-4E12-AD18-817CDBCA8C54}"/>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14-6A4B-4E12-AD18-817CDBCA8C54}"/>
              </c:ext>
            </c:extLst>
          </c:dPt>
          <c:dPt>
            <c:idx val="4"/>
            <c:bubble3D val="0"/>
            <c:spPr>
              <a:solidFill>
                <a:schemeClr val="accent5"/>
              </a:solidFill>
              <a:ln w="19050">
                <a:solidFill>
                  <a:schemeClr val="lt1"/>
                </a:solidFill>
              </a:ln>
              <a:effectLst/>
            </c:spPr>
            <c:extLst>
              <c:ext xmlns:c16="http://schemas.microsoft.com/office/drawing/2014/chart" uri="{C3380CC4-5D6E-409C-BE32-E72D297353CC}">
                <c16:uniqueId val="{00000016-6A4B-4E12-AD18-817CDBCA8C54}"/>
              </c:ext>
            </c:extLst>
          </c:dPt>
          <c:dPt>
            <c:idx val="5"/>
            <c:bubble3D val="0"/>
            <c:spPr>
              <a:solidFill>
                <a:schemeClr val="accent6"/>
              </a:solidFill>
              <a:ln w="19050">
                <a:solidFill>
                  <a:schemeClr val="lt1"/>
                </a:solidFill>
              </a:ln>
              <a:effectLst/>
            </c:spPr>
            <c:extLst>
              <c:ext xmlns:c16="http://schemas.microsoft.com/office/drawing/2014/chart" uri="{C3380CC4-5D6E-409C-BE32-E72D297353CC}">
                <c16:uniqueId val="{00000018-6A4B-4E12-AD18-817CDBCA8C54}"/>
              </c:ext>
            </c:extLst>
          </c:dPt>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ctr"/>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Sheet1!$A$2:$A$7</c:f>
              <c:strCache>
                <c:ptCount val="6"/>
                <c:pt idx="0">
                  <c:v>Target met or exceeded</c:v>
                </c:pt>
                <c:pt idx="1">
                  <c:v>Improving</c:v>
                </c:pt>
                <c:pt idx="2">
                  <c:v>Little or no detectable change</c:v>
                </c:pt>
                <c:pt idx="3">
                  <c:v>Getting worse</c:v>
                </c:pt>
                <c:pt idx="4">
                  <c:v>Baseline only</c:v>
                </c:pt>
                <c:pt idx="5">
                  <c:v>Informational</c:v>
                </c:pt>
              </c:strCache>
            </c:strRef>
          </c:cat>
          <c:val>
            <c:numRef>
              <c:f>Sheet1!$C$2:$C$7</c:f>
              <c:numCache>
                <c:formatCode>General</c:formatCode>
                <c:ptCount val="6"/>
                <c:pt idx="0">
                  <c:v>14.285714285714285</c:v>
                </c:pt>
                <c:pt idx="1">
                  <c:v>28.571428571428569</c:v>
                </c:pt>
                <c:pt idx="2">
                  <c:v>28.571428571428569</c:v>
                </c:pt>
                <c:pt idx="3">
                  <c:v>28.571428571428569</c:v>
                </c:pt>
                <c:pt idx="4">
                  <c:v>0</c:v>
                </c:pt>
                <c:pt idx="5">
                  <c:v>0</c:v>
                </c:pt>
              </c:numCache>
            </c:numRef>
          </c:val>
          <c:extLst>
            <c:ext xmlns:c16="http://schemas.microsoft.com/office/drawing/2014/chart" uri="{C3380CC4-5D6E-409C-BE32-E72D297353CC}">
              <c16:uniqueId val="{00000019-6A4B-4E12-AD18-817CDBCA8C54}"/>
            </c:ext>
          </c:extLst>
        </c:ser>
        <c:ser>
          <c:idx val="2"/>
          <c:order val="2"/>
          <c:tx>
            <c:strRef>
              <c:f>Sheet1!$D$1</c:f>
              <c:strCache>
                <c:ptCount val="1"/>
                <c:pt idx="0">
                  <c:v>Column3</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1B-6A4B-4E12-AD18-817CDBCA8C54}"/>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1D-6A4B-4E12-AD18-817CDBCA8C54}"/>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1F-6A4B-4E12-AD18-817CDBCA8C54}"/>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21-6A4B-4E12-AD18-817CDBCA8C54}"/>
              </c:ext>
            </c:extLst>
          </c:dPt>
          <c:dPt>
            <c:idx val="4"/>
            <c:bubble3D val="0"/>
            <c:spPr>
              <a:solidFill>
                <a:schemeClr val="accent5"/>
              </a:solidFill>
              <a:ln w="19050">
                <a:solidFill>
                  <a:schemeClr val="lt1"/>
                </a:solidFill>
              </a:ln>
              <a:effectLst/>
            </c:spPr>
            <c:extLst>
              <c:ext xmlns:c16="http://schemas.microsoft.com/office/drawing/2014/chart" uri="{C3380CC4-5D6E-409C-BE32-E72D297353CC}">
                <c16:uniqueId val="{00000023-6A4B-4E12-AD18-817CDBCA8C54}"/>
              </c:ext>
            </c:extLst>
          </c:dPt>
          <c:dPt>
            <c:idx val="5"/>
            <c:bubble3D val="0"/>
            <c:spPr>
              <a:solidFill>
                <a:schemeClr val="accent6"/>
              </a:solidFill>
              <a:ln w="19050">
                <a:solidFill>
                  <a:schemeClr val="lt1"/>
                </a:solidFill>
              </a:ln>
              <a:effectLst/>
            </c:spPr>
            <c:extLst>
              <c:ext xmlns:c16="http://schemas.microsoft.com/office/drawing/2014/chart" uri="{C3380CC4-5D6E-409C-BE32-E72D297353CC}">
                <c16:uniqueId val="{00000025-6A4B-4E12-AD18-817CDBCA8C54}"/>
              </c:ext>
            </c:extLst>
          </c:dPt>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ctr"/>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Sheet1!$A$2:$A$7</c:f>
              <c:strCache>
                <c:ptCount val="6"/>
                <c:pt idx="0">
                  <c:v>Target met or exceeded</c:v>
                </c:pt>
                <c:pt idx="1">
                  <c:v>Improving</c:v>
                </c:pt>
                <c:pt idx="2">
                  <c:v>Little or no detectable change</c:v>
                </c:pt>
                <c:pt idx="3">
                  <c:v>Getting worse</c:v>
                </c:pt>
                <c:pt idx="4">
                  <c:v>Baseline only</c:v>
                </c:pt>
                <c:pt idx="5">
                  <c:v>Informational</c:v>
                </c:pt>
              </c:strCache>
            </c:strRef>
          </c:cat>
          <c:val>
            <c:numRef>
              <c:f>Sheet1!$D$2:$D$7</c:f>
              <c:numCache>
                <c:formatCode>General</c:formatCode>
                <c:ptCount val="6"/>
                <c:pt idx="0">
                  <c:v>14.3</c:v>
                </c:pt>
                <c:pt idx="1">
                  <c:v>28.6</c:v>
                </c:pt>
                <c:pt idx="2">
                  <c:v>28.6</c:v>
                </c:pt>
                <c:pt idx="3">
                  <c:v>28.6</c:v>
                </c:pt>
              </c:numCache>
            </c:numRef>
          </c:val>
          <c:extLst>
            <c:ext xmlns:c16="http://schemas.microsoft.com/office/drawing/2014/chart" uri="{C3380CC4-5D6E-409C-BE32-E72D297353CC}">
              <c16:uniqueId val="{00000026-6A4B-4E12-AD18-817CDBCA8C54}"/>
            </c:ext>
          </c:extLst>
        </c:ser>
        <c:dLbls>
          <c:dLblPos val="ctr"/>
          <c:showLegendKey val="0"/>
          <c:showVal val="1"/>
          <c:showCatName val="0"/>
          <c:showSerName val="0"/>
          <c:showPercent val="0"/>
          <c:showBubbleSize val="0"/>
          <c:showLeaderLines val="1"/>
        </c:dLbls>
        <c:firstSliceAng val="0"/>
      </c:pieChart>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userShapes r:id="rId4"/>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4240079766117389"/>
          <c:y val="0.17068578109961621"/>
          <c:w val="0.65243277954165413"/>
          <c:h val="0.71175924296970372"/>
        </c:manualLayout>
      </c:layout>
      <c:pieChart>
        <c:varyColors val="1"/>
        <c:ser>
          <c:idx val="0"/>
          <c:order val="0"/>
          <c:dPt>
            <c:idx val="0"/>
            <c:bubble3D val="0"/>
            <c:spPr>
              <a:solidFill>
                <a:schemeClr val="bg1"/>
              </a:solidFill>
              <a:ln w="9525">
                <a:solidFill>
                  <a:schemeClr val="tx1"/>
                </a:solidFill>
              </a:ln>
              <a:effectLst/>
            </c:spPr>
            <c:extLst>
              <c:ext xmlns:c16="http://schemas.microsoft.com/office/drawing/2014/chart" uri="{C3380CC4-5D6E-409C-BE32-E72D297353CC}">
                <c16:uniqueId val="{00000001-F9D5-4168-9729-262310F6BC07}"/>
              </c:ext>
            </c:extLst>
          </c:dPt>
          <c:dPt>
            <c:idx val="1"/>
            <c:bubble3D val="0"/>
            <c:spPr>
              <a:solidFill>
                <a:schemeClr val="bg1">
                  <a:lumMod val="75000"/>
                </a:schemeClr>
              </a:solidFill>
              <a:ln w="9525">
                <a:solidFill>
                  <a:schemeClr val="tx1"/>
                </a:solidFill>
              </a:ln>
              <a:effectLst/>
            </c:spPr>
            <c:extLst>
              <c:ext xmlns:c16="http://schemas.microsoft.com/office/drawing/2014/chart" uri="{C3380CC4-5D6E-409C-BE32-E72D297353CC}">
                <c16:uniqueId val="{00000003-F9D5-4168-9729-262310F6BC07}"/>
              </c:ext>
            </c:extLst>
          </c:dPt>
          <c:dPt>
            <c:idx val="2"/>
            <c:bubble3D val="0"/>
            <c:spPr>
              <a:solidFill>
                <a:srgbClr val="767171"/>
              </a:solidFill>
              <a:ln w="9525">
                <a:solidFill>
                  <a:schemeClr val="tx1"/>
                </a:solidFill>
              </a:ln>
              <a:effectLst/>
            </c:spPr>
            <c:extLst>
              <c:ext xmlns:c16="http://schemas.microsoft.com/office/drawing/2014/chart" uri="{C3380CC4-5D6E-409C-BE32-E72D297353CC}">
                <c16:uniqueId val="{00000005-F9D5-4168-9729-262310F6BC07}"/>
              </c:ext>
            </c:extLst>
          </c:dPt>
          <c:dLbls>
            <c:dLbl>
              <c:idx val="0"/>
              <c:layout>
                <c:manualLayout>
                  <c:x val="-0.13655462692802772"/>
                  <c:y val="6.1615665802680311E-2"/>
                </c:manualLayout>
              </c:layout>
              <c:tx>
                <c:rich>
                  <a:bodyPr rot="0" spcFirstLastPara="1" vertOverflow="ellipsis" vert="horz" wrap="square" lIns="38100" tIns="19050" rIns="38100" bIns="19050" anchor="ctr" anchorCtr="1">
                    <a:noAutofit/>
                  </a:bodyPr>
                  <a:lstStyle/>
                  <a:p>
                    <a:pPr>
                      <a:defRPr sz="1000" b="0" i="0" u="none" strike="noStrike" kern="1200" baseline="0">
                        <a:solidFill>
                          <a:schemeClr val="tx1"/>
                        </a:solidFill>
                        <a:latin typeface="Verdana" panose="020B0604030504040204" pitchFamily="34" charset="0"/>
                        <a:ea typeface="Verdana" panose="020B0604030504040204" pitchFamily="34" charset="0"/>
                        <a:cs typeface="Verdana" panose="020B0604030504040204" pitchFamily="34" charset="0"/>
                      </a:defRPr>
                    </a:pPr>
                    <a:fld id="{4BC20533-FEDD-452C-8BAD-38211F1872E9}" type="CATEGORYNAME">
                      <a:rPr lang="en-US" sz="1000" b="0" smtClean="0">
                        <a:latin typeface="Verdana" panose="020B0604030504040204" pitchFamily="34" charset="0"/>
                        <a:ea typeface="Verdana" panose="020B0604030504040204" pitchFamily="34" charset="0"/>
                        <a:cs typeface="Verdana" panose="020B0604030504040204" pitchFamily="34" charset="0"/>
                      </a:rPr>
                      <a:pPr>
                        <a:defRPr sz="1000" b="0" i="0" u="none" strike="noStrike" kern="1200" baseline="0">
                          <a:solidFill>
                            <a:schemeClr val="tx1"/>
                          </a:solidFill>
                          <a:latin typeface="Verdana" panose="020B0604030504040204" pitchFamily="34" charset="0"/>
                          <a:ea typeface="Verdana" panose="020B0604030504040204" pitchFamily="34" charset="0"/>
                          <a:cs typeface="Verdana" panose="020B0604030504040204" pitchFamily="34" charset="0"/>
                        </a:defRPr>
                      </a:pPr>
                      <a:t>[CATEGORY NAME]</a:t>
                    </a:fld>
                    <a:r>
                      <a:rPr lang="en-US" sz="1000" b="0" baseline="0" dirty="0" smtClean="0">
                        <a:latin typeface="Verdana" panose="020B0604030504040204" pitchFamily="34" charset="0"/>
                        <a:ea typeface="Verdana" panose="020B0604030504040204" pitchFamily="34" charset="0"/>
                        <a:cs typeface="Verdana" panose="020B0604030504040204" pitchFamily="34" charset="0"/>
                      </a:rPr>
                      <a:t>  77.8% (n = </a:t>
                    </a:r>
                    <a:fld id="{2ECDA174-6774-420E-B4D3-FCF77EFB0DFC}" type="VALUE">
                      <a:rPr lang="en-US" sz="1000" b="0" baseline="0" smtClean="0">
                        <a:latin typeface="Verdana" panose="020B0604030504040204" pitchFamily="34" charset="0"/>
                        <a:ea typeface="Verdana" panose="020B0604030504040204" pitchFamily="34" charset="0"/>
                        <a:cs typeface="Verdana" panose="020B0604030504040204" pitchFamily="34" charset="0"/>
                      </a:rPr>
                      <a:pPr>
                        <a:defRPr sz="1000" b="0" i="0" u="none" strike="noStrike" kern="1200" baseline="0">
                          <a:solidFill>
                            <a:schemeClr val="tx1"/>
                          </a:solidFill>
                          <a:latin typeface="Verdana" panose="020B0604030504040204" pitchFamily="34" charset="0"/>
                          <a:ea typeface="Verdana" panose="020B0604030504040204" pitchFamily="34" charset="0"/>
                          <a:cs typeface="Verdana" panose="020B0604030504040204" pitchFamily="34" charset="0"/>
                        </a:defRPr>
                      </a:pPr>
                      <a:t>[VALUE]</a:t>
                    </a:fld>
                    <a:r>
                      <a:rPr lang="en-US" sz="1000" b="0" baseline="0" dirty="0" smtClean="0">
                        <a:latin typeface="Verdana" panose="020B0604030504040204" pitchFamily="34" charset="0"/>
                        <a:ea typeface="Verdana" panose="020B0604030504040204" pitchFamily="34" charset="0"/>
                        <a:cs typeface="Verdana" panose="020B0604030504040204" pitchFamily="34" charset="0"/>
                      </a:rPr>
                      <a:t>)</a:t>
                    </a:r>
                  </a:p>
                </c:rich>
              </c:tx>
              <c:numFmt formatCode="#,##0.0" sourceLinked="0"/>
              <c:spPr>
                <a:noFill/>
                <a:ln>
                  <a:noFill/>
                </a:ln>
                <a:effectLst/>
              </c:spPr>
              <c:dLblPos val="bestFit"/>
              <c:showLegendKey val="0"/>
              <c:showVal val="1"/>
              <c:showCatName val="1"/>
              <c:showSerName val="0"/>
              <c:showPercent val="1"/>
              <c:showBubbleSize val="0"/>
              <c:extLst>
                <c:ext xmlns:c15="http://schemas.microsoft.com/office/drawing/2012/chart" uri="{CE6537A1-D6FC-4f65-9D91-7224C49458BB}">
                  <c15:spPr xmlns:c15="http://schemas.microsoft.com/office/drawing/2012/chart">
                    <a:prstGeom prst="rect">
                      <a:avLst/>
                    </a:prstGeom>
                  </c15:spPr>
                  <c15:layout>
                    <c:manualLayout>
                      <c:w val="0.28904458604885958"/>
                      <c:h val="0.15564572007635294"/>
                    </c:manualLayout>
                  </c15:layout>
                  <c15:dlblFieldTable/>
                  <c15:showDataLabelsRange val="0"/>
                </c:ext>
                <c:ext xmlns:c16="http://schemas.microsoft.com/office/drawing/2014/chart" uri="{C3380CC4-5D6E-409C-BE32-E72D297353CC}">
                  <c16:uniqueId val="{00000001-F9D5-4168-9729-262310F6BC07}"/>
                </c:ext>
              </c:extLst>
            </c:dLbl>
            <c:dLbl>
              <c:idx val="1"/>
              <c:delete val="1"/>
              <c:extLst>
                <c:ext xmlns:c15="http://schemas.microsoft.com/office/drawing/2012/chart" uri="{CE6537A1-D6FC-4f65-9D91-7224C49458BB}"/>
                <c:ext xmlns:c16="http://schemas.microsoft.com/office/drawing/2014/chart" uri="{C3380CC4-5D6E-409C-BE32-E72D297353CC}">
                  <c16:uniqueId val="{00000003-F9D5-4168-9729-262310F6BC07}"/>
                </c:ext>
              </c:extLst>
            </c:dLbl>
            <c:dLbl>
              <c:idx val="2"/>
              <c:layout>
                <c:manualLayout>
                  <c:x val="0.2487130363637946"/>
                  <c:y val="-4.0300384481374796E-2"/>
                </c:manualLayout>
              </c:layout>
              <c:tx>
                <c:rich>
                  <a:bodyPr rot="0" spcFirstLastPara="1" vertOverflow="ellipsis" vert="horz" wrap="square" lIns="38100" tIns="19050" rIns="38100" bIns="19050" anchor="ctr" anchorCtr="1">
                    <a:noAutofit/>
                  </a:bodyPr>
                  <a:lstStyle/>
                  <a:p>
                    <a:pPr>
                      <a:defRPr sz="1000" b="0" i="0" u="none" strike="noStrike" kern="1200" baseline="0">
                        <a:solidFill>
                          <a:schemeClr val="bg1"/>
                        </a:solidFill>
                        <a:latin typeface="Verdana" panose="020B0604030504040204" pitchFamily="34" charset="0"/>
                        <a:ea typeface="Verdana" panose="020B0604030504040204" pitchFamily="34" charset="0"/>
                        <a:cs typeface="Verdana" panose="020B0604030504040204" pitchFamily="34" charset="0"/>
                      </a:defRPr>
                    </a:pPr>
                    <a:fld id="{1340F395-405D-4601-A103-CFB2EC868DF9}" type="CATEGORYNAME">
                      <a:rPr lang="en-US" sz="1000" b="0" smtClean="0">
                        <a:solidFill>
                          <a:schemeClr val="bg1"/>
                        </a:solidFill>
                        <a:latin typeface="Verdana" panose="020B0604030504040204" pitchFamily="34" charset="0"/>
                        <a:ea typeface="Verdana" panose="020B0604030504040204" pitchFamily="34" charset="0"/>
                        <a:cs typeface="Verdana" panose="020B0604030504040204" pitchFamily="34" charset="0"/>
                      </a:rPr>
                      <a:pPr>
                        <a:defRPr sz="1000" b="0" i="0" u="none" strike="noStrike" kern="1200" baseline="0">
                          <a:solidFill>
                            <a:schemeClr val="bg1"/>
                          </a:solidFill>
                          <a:latin typeface="Verdana" panose="020B0604030504040204" pitchFamily="34" charset="0"/>
                          <a:ea typeface="Verdana" panose="020B0604030504040204" pitchFamily="34" charset="0"/>
                          <a:cs typeface="Verdana" panose="020B0604030504040204" pitchFamily="34" charset="0"/>
                        </a:defRPr>
                      </a:pPr>
                      <a:t>[CATEGORY NAME]</a:t>
                    </a:fld>
                    <a:r>
                      <a:rPr lang="en-US" sz="1000" b="0" baseline="0" dirty="0" smtClean="0">
                        <a:solidFill>
                          <a:schemeClr val="bg1"/>
                        </a:solidFill>
                        <a:latin typeface="Verdana" panose="020B0604030504040204" pitchFamily="34" charset="0"/>
                        <a:ea typeface="Verdana" panose="020B0604030504040204" pitchFamily="34" charset="0"/>
                        <a:cs typeface="Verdana" panose="020B0604030504040204" pitchFamily="34" charset="0"/>
                      </a:rPr>
                      <a:t> 16.7% (n = </a:t>
                    </a:r>
                    <a:fld id="{CA4A3803-3787-4AFE-9974-FAB751A56149}" type="VALUE">
                      <a:rPr lang="en-US" sz="1000" b="0" baseline="0" smtClean="0">
                        <a:solidFill>
                          <a:schemeClr val="bg1"/>
                        </a:solidFill>
                        <a:latin typeface="Verdana" panose="020B0604030504040204" pitchFamily="34" charset="0"/>
                        <a:ea typeface="Verdana" panose="020B0604030504040204" pitchFamily="34" charset="0"/>
                        <a:cs typeface="Verdana" panose="020B0604030504040204" pitchFamily="34" charset="0"/>
                      </a:rPr>
                      <a:pPr>
                        <a:defRPr sz="1000" b="0" i="0" u="none" strike="noStrike" kern="1200" baseline="0">
                          <a:solidFill>
                            <a:schemeClr val="bg1"/>
                          </a:solidFill>
                          <a:latin typeface="Verdana" panose="020B0604030504040204" pitchFamily="34" charset="0"/>
                          <a:ea typeface="Verdana" panose="020B0604030504040204" pitchFamily="34" charset="0"/>
                          <a:cs typeface="Verdana" panose="020B0604030504040204" pitchFamily="34" charset="0"/>
                        </a:defRPr>
                      </a:pPr>
                      <a:t>[VALUE]</a:t>
                    </a:fld>
                    <a:r>
                      <a:rPr lang="en-US" sz="1000" b="0" baseline="0" dirty="0" smtClean="0">
                        <a:solidFill>
                          <a:schemeClr val="bg1"/>
                        </a:solidFill>
                        <a:latin typeface="Verdana" panose="020B0604030504040204" pitchFamily="34" charset="0"/>
                        <a:ea typeface="Verdana" panose="020B0604030504040204" pitchFamily="34" charset="0"/>
                        <a:cs typeface="Verdana" panose="020B0604030504040204" pitchFamily="34" charset="0"/>
                      </a:rPr>
                      <a:t>)</a:t>
                    </a:r>
                  </a:p>
                </c:rich>
              </c:tx>
              <c:numFmt formatCode="#,##0.0" sourceLinked="0"/>
              <c:spPr>
                <a:noFill/>
                <a:ln>
                  <a:noFill/>
                </a:ln>
                <a:effectLst/>
              </c:spPr>
              <c:dLblPos val="bestFit"/>
              <c:showLegendKey val="0"/>
              <c:showVal val="1"/>
              <c:showCatName val="1"/>
              <c:showSerName val="0"/>
              <c:showPercent val="1"/>
              <c:showBubbleSize val="0"/>
              <c:extLst>
                <c:ext xmlns:c15="http://schemas.microsoft.com/office/drawing/2012/chart" uri="{CE6537A1-D6FC-4f65-9D91-7224C49458BB}">
                  <c15:layout>
                    <c:manualLayout>
                      <c:w val="0.25259834645844437"/>
                      <c:h val="0.19732543181950657"/>
                    </c:manualLayout>
                  </c15:layout>
                  <c15:dlblFieldTable/>
                  <c15:showDataLabelsRange val="0"/>
                </c:ext>
                <c:ext xmlns:c16="http://schemas.microsoft.com/office/drawing/2014/chart" uri="{C3380CC4-5D6E-409C-BE32-E72D297353CC}">
                  <c16:uniqueId val="{00000005-F9D5-4168-9729-262310F6BC07}"/>
                </c:ext>
              </c:extLst>
            </c:dLbl>
            <c:numFmt formatCode="#,##0.0" sourceLinked="0"/>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tx1"/>
                    </a:solidFill>
                    <a:latin typeface="Verdana" panose="020B0604030504040204" pitchFamily="34" charset="0"/>
                    <a:ea typeface="Verdana" panose="020B0604030504040204" pitchFamily="34" charset="0"/>
                    <a:cs typeface="Verdana" panose="020B0604030504040204" pitchFamily="34" charset="0"/>
                  </a:defRPr>
                </a:pPr>
                <a:endParaRPr lang="en-US"/>
              </a:p>
            </c:txPr>
            <c:dLblPos val="inEnd"/>
            <c:showLegendKey val="0"/>
            <c:showVal val="1"/>
            <c:showCatName val="0"/>
            <c:showSerName val="0"/>
            <c:showPercent val="1"/>
            <c:showBubbleSize val="0"/>
            <c:showLeaderLines val="0"/>
            <c:extLst>
              <c:ext xmlns:c15="http://schemas.microsoft.com/office/drawing/2012/chart" uri="{CE6537A1-D6FC-4f65-9D91-7224C49458BB}"/>
            </c:extLst>
          </c:dLbls>
          <c:val>
            <c:numRef>
              <c:f>Sheet1!$B$2:$B$4</c:f>
              <c:numCache>
                <c:formatCode>0</c:formatCode>
                <c:ptCount val="3"/>
                <c:pt idx="0">
                  <c:v>14</c:v>
                </c:pt>
                <c:pt idx="1">
                  <c:v>1</c:v>
                </c:pt>
                <c:pt idx="2">
                  <c:v>3</c:v>
                </c:pt>
              </c:numCache>
            </c:numRef>
          </c:val>
          <c:extLst>
            <c:ext xmlns:c15="http://schemas.microsoft.com/office/drawing/2012/chart" uri="{02D57815-91ED-43cb-92C2-25804820EDAC}">
              <c15:filteredSeriesTitle>
                <c15:tx>
                  <c:strRef>
                    <c:extLst>
                      <c:ext uri="{02D57815-91ED-43cb-92C2-25804820EDAC}">
                        <c15:formulaRef>
                          <c15:sqref>Sheet1!$B$1</c15:sqref>
                        </c15:formulaRef>
                      </c:ext>
                    </c:extLst>
                    <c:strCache>
                      <c:ptCount val="1"/>
                      <c:pt idx="0">
                        <c:v>Column1</c:v>
                      </c:pt>
                    </c:strCache>
                  </c:strRef>
                </c15:tx>
              </c15:filteredSeriesTitle>
            </c:ext>
            <c:ext xmlns:c15="http://schemas.microsoft.com/office/drawing/2012/chart" uri="{02D57815-91ED-43cb-92C2-25804820EDAC}">
              <c15:filteredCategoryTitle>
                <c15:cat>
                  <c:strRef>
                    <c:extLst>
                      <c:ext uri="{02D57815-91ED-43cb-92C2-25804820EDAC}">
                        <c15:formulaRef>
                          <c15:sqref>Sheet1!$A$2:$A$4</c15:sqref>
                        </c15:formulaRef>
                      </c:ext>
                    </c:extLst>
                    <c:strCache>
                      <c:ptCount val="3"/>
                      <c:pt idx="0">
                        <c:v>Measurable</c:v>
                      </c:pt>
                      <c:pt idx="1">
                        <c:v>Archived</c:v>
                      </c:pt>
                      <c:pt idx="2">
                        <c:v>Developmental</c:v>
                      </c:pt>
                    </c:strCache>
                  </c:strRef>
                </c15:cat>
              </c15:filteredCategoryTitle>
            </c:ext>
            <c:ext xmlns:c16="http://schemas.microsoft.com/office/drawing/2014/chart" uri="{C3380CC4-5D6E-409C-BE32-E72D297353CC}">
              <c16:uniqueId val="{00000006-F9D5-4168-9729-262310F6BC07}"/>
            </c:ext>
          </c:extLst>
        </c:ser>
        <c:ser>
          <c:idx val="1"/>
          <c:order val="1"/>
          <c:val>
            <c:numRef>
              <c:f>Sheet1!$C$2:$C$4</c:f>
              <c:numCache>
                <c:formatCode>General</c:formatCode>
                <c:ptCount val="3"/>
                <c:pt idx="0">
                  <c:v>53.846153846153847</c:v>
                </c:pt>
                <c:pt idx="1">
                  <c:v>3.8461538461538463</c:v>
                </c:pt>
                <c:pt idx="2">
                  <c:v>11.538461538461538</c:v>
                </c:pt>
              </c:numCache>
            </c:numRef>
          </c:val>
          <c:extLst>
            <c:ext xmlns:c15="http://schemas.microsoft.com/office/drawing/2012/chart" uri="{02D57815-91ED-43cb-92C2-25804820EDAC}">
              <c15:filteredSeriesTitle>
                <c15:tx>
                  <c:strRef>
                    <c:extLst>
                      <c:ext uri="{02D57815-91ED-43cb-92C2-25804820EDAC}">
                        <c15:formulaRef>
                          <c15:sqref>Sheet1!$C$1</c15:sqref>
                        </c15:formulaRef>
                      </c:ext>
                    </c:extLst>
                    <c:strCache>
                      <c:ptCount val="1"/>
                      <c:pt idx="0">
                        <c:v>Column2</c:v>
                      </c:pt>
                    </c:strCache>
                  </c:strRef>
                </c15:tx>
              </c15:filteredSeriesTitle>
            </c:ext>
            <c:ext xmlns:c15="http://schemas.microsoft.com/office/drawing/2012/chart" uri="{02D57815-91ED-43cb-92C2-25804820EDAC}">
              <c15:filteredCategoryTitle>
                <c15:cat>
                  <c:strRef>
                    <c:extLst>
                      <c:ext uri="{02D57815-91ED-43cb-92C2-25804820EDAC}">
                        <c15:formulaRef>
                          <c15:sqref>Sheet1!$A$2:$A$4</c15:sqref>
                        </c15:formulaRef>
                      </c:ext>
                    </c:extLst>
                    <c:strCache>
                      <c:ptCount val="3"/>
                      <c:pt idx="0">
                        <c:v>Measurable</c:v>
                      </c:pt>
                      <c:pt idx="1">
                        <c:v>Archived</c:v>
                      </c:pt>
                      <c:pt idx="2">
                        <c:v>Developmental</c:v>
                      </c:pt>
                    </c:strCache>
                  </c:strRef>
                </c15:cat>
              </c15:filteredCategoryTitle>
            </c:ext>
            <c:ext xmlns:c16="http://schemas.microsoft.com/office/drawing/2014/chart" uri="{C3380CC4-5D6E-409C-BE32-E72D297353CC}">
              <c16:uniqueId val="{00000007-F9D5-4168-9729-262310F6BC07}"/>
            </c:ext>
          </c:extLst>
        </c:ser>
        <c:ser>
          <c:idx val="2"/>
          <c:order val="2"/>
          <c:val>
            <c:numRef>
              <c:f>Sheet1!$D$2:$D$4</c:f>
              <c:numCache>
                <c:formatCode>General</c:formatCode>
                <c:ptCount val="3"/>
                <c:pt idx="0">
                  <c:v>65.400000000000006</c:v>
                </c:pt>
                <c:pt idx="1">
                  <c:v>26.9</c:v>
                </c:pt>
                <c:pt idx="2">
                  <c:v>7.7</c:v>
                </c:pt>
              </c:numCache>
            </c:numRef>
          </c:val>
          <c:extLst>
            <c:ext xmlns:c15="http://schemas.microsoft.com/office/drawing/2012/chart" uri="{02D57815-91ED-43cb-92C2-25804820EDAC}">
              <c15:filteredSeriesTitle>
                <c15:tx>
                  <c:strRef>
                    <c:extLst>
                      <c:ext uri="{02D57815-91ED-43cb-92C2-25804820EDAC}">
                        <c15:formulaRef>
                          <c15:sqref>Sheet1!$D$1</c15:sqref>
                        </c15:formulaRef>
                      </c:ext>
                    </c:extLst>
                    <c:strCache>
                      <c:ptCount val="1"/>
                      <c:pt idx="0">
                        <c:v>Column3</c:v>
                      </c:pt>
                    </c:strCache>
                  </c:strRef>
                </c15:tx>
              </c15:filteredSeriesTitle>
            </c:ext>
            <c:ext xmlns:c15="http://schemas.microsoft.com/office/drawing/2012/chart" uri="{02D57815-91ED-43cb-92C2-25804820EDAC}">
              <c15:filteredCategoryTitle>
                <c15:cat>
                  <c:strRef>
                    <c:extLst>
                      <c:ext uri="{02D57815-91ED-43cb-92C2-25804820EDAC}">
                        <c15:formulaRef>
                          <c15:sqref>Sheet1!$A$2:$A$4</c15:sqref>
                        </c15:formulaRef>
                      </c:ext>
                    </c:extLst>
                    <c:strCache>
                      <c:ptCount val="3"/>
                      <c:pt idx="0">
                        <c:v>Measurable</c:v>
                      </c:pt>
                      <c:pt idx="1">
                        <c:v>Archived</c:v>
                      </c:pt>
                      <c:pt idx="2">
                        <c:v>Developmental</c:v>
                      </c:pt>
                    </c:strCache>
                  </c:strRef>
                </c15:cat>
              </c15:filteredCategoryTitle>
            </c:ext>
            <c:ext xmlns:c16="http://schemas.microsoft.com/office/drawing/2014/chart" uri="{C3380CC4-5D6E-409C-BE32-E72D297353CC}">
              <c16:uniqueId val="{00000008-F9D5-4168-9729-262310F6BC07}"/>
            </c:ext>
          </c:extLst>
        </c:ser>
        <c:dLbls>
          <c:showLegendKey val="0"/>
          <c:showVal val="0"/>
          <c:showCatName val="0"/>
          <c:showSerName val="0"/>
          <c:showPercent val="0"/>
          <c:showBubbleSize val="0"/>
          <c:showLeaderLines val="0"/>
        </c:dLbls>
        <c:firstSliceAng val="292"/>
      </c:pieChart>
      <c:spPr>
        <a:noFill/>
        <a:ln>
          <a:noFill/>
        </a:ln>
        <a:effectLst/>
      </c:spPr>
    </c:plotArea>
    <c:plotVisOnly val="1"/>
    <c:dispBlanksAs val="gap"/>
    <c:showDLblsOverMax val="0"/>
  </c:chart>
  <c:spPr>
    <a:noFill/>
    <a:ln>
      <a:noFill/>
    </a:ln>
    <a:effectLst/>
  </c:spPr>
  <c:txPr>
    <a:bodyPr/>
    <a:lstStyle/>
    <a:p>
      <a:pPr>
        <a:defRPr/>
      </a:pPr>
      <a:endParaRPr lang="en-US"/>
    </a:p>
  </c:txPr>
  <c:externalData r:id="rId1">
    <c:autoUpdate val="0"/>
  </c:externalData>
  <c:userShapes r:id="rId2"/>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4240079766117389"/>
          <c:y val="0.17068578109961621"/>
          <c:w val="0.65243277954165413"/>
          <c:h val="0.71175924296970372"/>
        </c:manualLayout>
      </c:layout>
      <c:pieChart>
        <c:varyColors val="1"/>
        <c:ser>
          <c:idx val="0"/>
          <c:order val="0"/>
          <c:dPt>
            <c:idx val="0"/>
            <c:bubble3D val="0"/>
            <c:spPr>
              <a:solidFill>
                <a:schemeClr val="bg1"/>
              </a:solidFill>
              <a:ln w="9525">
                <a:solidFill>
                  <a:schemeClr val="tx1"/>
                </a:solidFill>
              </a:ln>
              <a:effectLst/>
            </c:spPr>
            <c:extLst>
              <c:ext xmlns:c16="http://schemas.microsoft.com/office/drawing/2014/chart" uri="{C3380CC4-5D6E-409C-BE32-E72D297353CC}">
                <c16:uniqueId val="{00000001-FFB6-4D52-9CEC-4A45471B901C}"/>
              </c:ext>
            </c:extLst>
          </c:dPt>
          <c:dPt>
            <c:idx val="1"/>
            <c:bubble3D val="0"/>
            <c:spPr>
              <a:solidFill>
                <a:schemeClr val="bg1">
                  <a:lumMod val="75000"/>
                </a:schemeClr>
              </a:solidFill>
              <a:ln w="9525">
                <a:solidFill>
                  <a:schemeClr val="tx1"/>
                </a:solidFill>
              </a:ln>
              <a:effectLst/>
            </c:spPr>
            <c:extLst>
              <c:ext xmlns:c16="http://schemas.microsoft.com/office/drawing/2014/chart" uri="{C3380CC4-5D6E-409C-BE32-E72D297353CC}">
                <c16:uniqueId val="{00000003-FFB6-4D52-9CEC-4A45471B901C}"/>
              </c:ext>
            </c:extLst>
          </c:dPt>
          <c:dPt>
            <c:idx val="2"/>
            <c:bubble3D val="0"/>
            <c:spPr>
              <a:solidFill>
                <a:srgbClr val="767171"/>
              </a:solidFill>
              <a:ln w="9525">
                <a:solidFill>
                  <a:schemeClr val="tx1"/>
                </a:solidFill>
              </a:ln>
              <a:effectLst/>
            </c:spPr>
            <c:extLst>
              <c:ext xmlns:c16="http://schemas.microsoft.com/office/drawing/2014/chart" uri="{C3380CC4-5D6E-409C-BE32-E72D297353CC}">
                <c16:uniqueId val="{00000005-FFB6-4D52-9CEC-4A45471B901C}"/>
              </c:ext>
            </c:extLst>
          </c:dPt>
          <c:dLbls>
            <c:dLbl>
              <c:idx val="0"/>
              <c:layout>
                <c:manualLayout>
                  <c:x val="-0.25630534814022521"/>
                  <c:y val="0.2257528404857278"/>
                </c:manualLayout>
              </c:layout>
              <c:tx>
                <c:rich>
                  <a:bodyPr rot="0" spcFirstLastPara="1" vertOverflow="ellipsis" vert="horz" wrap="square" lIns="38100" tIns="19050" rIns="38100" bIns="19050" anchor="ctr" anchorCtr="1">
                    <a:noAutofit/>
                  </a:bodyPr>
                  <a:lstStyle/>
                  <a:p>
                    <a:pPr>
                      <a:defRPr sz="1000" b="0" i="0" u="none" strike="noStrike" kern="1200" baseline="0">
                        <a:solidFill>
                          <a:schemeClr val="tx1"/>
                        </a:solidFill>
                        <a:latin typeface="Verdana" panose="020B0604030504040204" pitchFamily="34" charset="0"/>
                        <a:ea typeface="Verdana" panose="020B0604030504040204" pitchFamily="34" charset="0"/>
                        <a:cs typeface="Verdana" panose="020B0604030504040204" pitchFamily="34" charset="0"/>
                      </a:defRPr>
                    </a:pPr>
                    <a:fld id="{4BC20533-FEDD-452C-8BAD-38211F1872E9}" type="CATEGORYNAME">
                      <a:rPr lang="en-US" sz="1000" b="0" smtClean="0">
                        <a:latin typeface="Verdana" panose="020B0604030504040204" pitchFamily="34" charset="0"/>
                        <a:ea typeface="Verdana" panose="020B0604030504040204" pitchFamily="34" charset="0"/>
                        <a:cs typeface="Verdana" panose="020B0604030504040204" pitchFamily="34" charset="0"/>
                      </a:rPr>
                      <a:pPr>
                        <a:defRPr sz="1000" b="0" i="0" u="none" strike="noStrike" kern="1200" baseline="0">
                          <a:solidFill>
                            <a:schemeClr val="tx1"/>
                          </a:solidFill>
                          <a:latin typeface="Verdana" panose="020B0604030504040204" pitchFamily="34" charset="0"/>
                          <a:ea typeface="Verdana" panose="020B0604030504040204" pitchFamily="34" charset="0"/>
                          <a:cs typeface="Verdana" panose="020B0604030504040204" pitchFamily="34" charset="0"/>
                        </a:defRPr>
                      </a:pPr>
                      <a:t>[CATEGORY NAME]</a:t>
                    </a:fld>
                    <a:r>
                      <a:rPr lang="en-US" sz="1000" b="0" baseline="0" dirty="0" smtClean="0">
                        <a:latin typeface="Verdana" panose="020B0604030504040204" pitchFamily="34" charset="0"/>
                        <a:ea typeface="Verdana" panose="020B0604030504040204" pitchFamily="34" charset="0"/>
                        <a:cs typeface="Verdana" panose="020B0604030504040204" pitchFamily="34" charset="0"/>
                      </a:rPr>
                      <a:t>  56.7% (n = </a:t>
                    </a:r>
                    <a:fld id="{2ECDA174-6774-420E-B4D3-FCF77EFB0DFC}" type="VALUE">
                      <a:rPr lang="en-US" sz="1000" b="0" baseline="0" smtClean="0">
                        <a:latin typeface="Verdana" panose="020B0604030504040204" pitchFamily="34" charset="0"/>
                        <a:ea typeface="Verdana" panose="020B0604030504040204" pitchFamily="34" charset="0"/>
                        <a:cs typeface="Verdana" panose="020B0604030504040204" pitchFamily="34" charset="0"/>
                      </a:rPr>
                      <a:pPr>
                        <a:defRPr sz="1000" b="0" i="0" u="none" strike="noStrike" kern="1200" baseline="0">
                          <a:solidFill>
                            <a:schemeClr val="tx1"/>
                          </a:solidFill>
                          <a:latin typeface="Verdana" panose="020B0604030504040204" pitchFamily="34" charset="0"/>
                          <a:ea typeface="Verdana" panose="020B0604030504040204" pitchFamily="34" charset="0"/>
                          <a:cs typeface="Verdana" panose="020B0604030504040204" pitchFamily="34" charset="0"/>
                        </a:defRPr>
                      </a:pPr>
                      <a:t>[VALUE]</a:t>
                    </a:fld>
                    <a:r>
                      <a:rPr lang="en-US" sz="1000" b="0" baseline="0" dirty="0" smtClean="0">
                        <a:latin typeface="Verdana" panose="020B0604030504040204" pitchFamily="34" charset="0"/>
                        <a:ea typeface="Verdana" panose="020B0604030504040204" pitchFamily="34" charset="0"/>
                        <a:cs typeface="Verdana" panose="020B0604030504040204" pitchFamily="34" charset="0"/>
                      </a:rPr>
                      <a:t>)</a:t>
                    </a:r>
                  </a:p>
                </c:rich>
              </c:tx>
              <c:numFmt formatCode="#,##0.0" sourceLinked="0"/>
              <c:spPr>
                <a:noFill/>
                <a:ln>
                  <a:noFill/>
                </a:ln>
                <a:effectLst/>
              </c:spPr>
              <c:dLblPos val="bestFit"/>
              <c:showLegendKey val="0"/>
              <c:showVal val="1"/>
              <c:showCatName val="1"/>
              <c:showSerName val="0"/>
              <c:showPercent val="1"/>
              <c:showBubbleSize val="0"/>
              <c:extLst>
                <c:ext xmlns:c15="http://schemas.microsoft.com/office/drawing/2012/chart" uri="{CE6537A1-D6FC-4f65-9D91-7224C49458BB}">
                  <c15:spPr xmlns:c15="http://schemas.microsoft.com/office/drawing/2012/chart">
                    <a:prstGeom prst="rect">
                      <a:avLst/>
                    </a:prstGeom>
                  </c15:spPr>
                  <c15:layout>
                    <c:manualLayout>
                      <c:w val="0.28904458604885958"/>
                      <c:h val="0.15564572007635294"/>
                    </c:manualLayout>
                  </c15:layout>
                  <c15:dlblFieldTable/>
                  <c15:showDataLabelsRange val="0"/>
                </c:ext>
                <c:ext xmlns:c16="http://schemas.microsoft.com/office/drawing/2014/chart" uri="{C3380CC4-5D6E-409C-BE32-E72D297353CC}">
                  <c16:uniqueId val="{00000001-FFB6-4D52-9CEC-4A45471B901C}"/>
                </c:ext>
              </c:extLst>
            </c:dLbl>
            <c:dLbl>
              <c:idx val="1"/>
              <c:delete val="1"/>
              <c:extLst>
                <c:ext xmlns:c15="http://schemas.microsoft.com/office/drawing/2012/chart" uri="{CE6537A1-D6FC-4f65-9D91-7224C49458BB}"/>
                <c:ext xmlns:c16="http://schemas.microsoft.com/office/drawing/2014/chart" uri="{C3380CC4-5D6E-409C-BE32-E72D297353CC}">
                  <c16:uniqueId val="{00000003-FFB6-4D52-9CEC-4A45471B901C}"/>
                </c:ext>
              </c:extLst>
            </c:dLbl>
            <c:dLbl>
              <c:idx val="2"/>
              <c:layout>
                <c:manualLayout>
                  <c:x val="0"/>
                  <c:y val="1.329542766002847E-2"/>
                </c:manualLayout>
              </c:layout>
              <c:tx>
                <c:rich>
                  <a:bodyPr rot="0" spcFirstLastPara="1" vertOverflow="ellipsis" vert="horz" wrap="square" lIns="38100" tIns="19050" rIns="38100" bIns="19050" anchor="ctr" anchorCtr="1">
                    <a:noAutofit/>
                  </a:bodyPr>
                  <a:lstStyle/>
                  <a:p>
                    <a:pPr>
                      <a:defRPr sz="1000" b="0" i="0" u="none" strike="noStrike" kern="1200" baseline="0">
                        <a:solidFill>
                          <a:schemeClr val="tx1"/>
                        </a:solidFill>
                        <a:latin typeface="Verdana" panose="020B0604030504040204" pitchFamily="34" charset="0"/>
                        <a:ea typeface="Verdana" panose="020B0604030504040204" pitchFamily="34" charset="0"/>
                        <a:cs typeface="Verdana" panose="020B0604030504040204" pitchFamily="34" charset="0"/>
                      </a:defRPr>
                    </a:pPr>
                    <a:fld id="{1340F395-405D-4601-A103-CFB2EC868DF9}" type="CATEGORYNAME">
                      <a:rPr lang="en-US" sz="1000" b="0" smtClean="0">
                        <a:solidFill>
                          <a:schemeClr val="tx1"/>
                        </a:solidFill>
                        <a:latin typeface="Verdana" panose="020B0604030504040204" pitchFamily="34" charset="0"/>
                        <a:ea typeface="Verdana" panose="020B0604030504040204" pitchFamily="34" charset="0"/>
                        <a:cs typeface="Verdana" panose="020B0604030504040204" pitchFamily="34" charset="0"/>
                      </a:rPr>
                      <a:pPr>
                        <a:defRPr sz="1000" b="0" i="0" u="none" strike="noStrike" kern="1200" baseline="0">
                          <a:solidFill>
                            <a:schemeClr val="tx1"/>
                          </a:solidFill>
                          <a:latin typeface="Verdana" panose="020B0604030504040204" pitchFamily="34" charset="0"/>
                          <a:ea typeface="Verdana" panose="020B0604030504040204" pitchFamily="34" charset="0"/>
                          <a:cs typeface="Verdana" panose="020B0604030504040204" pitchFamily="34" charset="0"/>
                        </a:defRPr>
                      </a:pPr>
                      <a:t>[CATEGORY NAME]</a:t>
                    </a:fld>
                    <a:r>
                      <a:rPr lang="en-US" sz="1000" b="0" baseline="0" dirty="0" smtClean="0">
                        <a:solidFill>
                          <a:schemeClr val="tx1"/>
                        </a:solidFill>
                        <a:latin typeface="Verdana" panose="020B0604030504040204" pitchFamily="34" charset="0"/>
                        <a:ea typeface="Verdana" panose="020B0604030504040204" pitchFamily="34" charset="0"/>
                        <a:cs typeface="Verdana" panose="020B0604030504040204" pitchFamily="34" charset="0"/>
                      </a:rPr>
                      <a:t> 6.7% (n = </a:t>
                    </a:r>
                    <a:fld id="{CA4A3803-3787-4AFE-9974-FAB751A56149}" type="VALUE">
                      <a:rPr lang="en-US" sz="1000" b="0" baseline="0" smtClean="0">
                        <a:solidFill>
                          <a:schemeClr val="tx1"/>
                        </a:solidFill>
                        <a:latin typeface="Verdana" panose="020B0604030504040204" pitchFamily="34" charset="0"/>
                        <a:ea typeface="Verdana" panose="020B0604030504040204" pitchFamily="34" charset="0"/>
                        <a:cs typeface="Verdana" panose="020B0604030504040204" pitchFamily="34" charset="0"/>
                      </a:rPr>
                      <a:pPr>
                        <a:defRPr sz="1000" b="0" i="0" u="none" strike="noStrike" kern="1200" baseline="0">
                          <a:solidFill>
                            <a:schemeClr val="tx1"/>
                          </a:solidFill>
                          <a:latin typeface="Verdana" panose="020B0604030504040204" pitchFamily="34" charset="0"/>
                          <a:ea typeface="Verdana" panose="020B0604030504040204" pitchFamily="34" charset="0"/>
                          <a:cs typeface="Verdana" panose="020B0604030504040204" pitchFamily="34" charset="0"/>
                        </a:defRPr>
                      </a:pPr>
                      <a:t>[VALUE]</a:t>
                    </a:fld>
                    <a:r>
                      <a:rPr lang="en-US" sz="1000" b="0" baseline="0" dirty="0" smtClean="0">
                        <a:solidFill>
                          <a:schemeClr val="tx1"/>
                        </a:solidFill>
                        <a:latin typeface="Verdana" panose="020B0604030504040204" pitchFamily="34" charset="0"/>
                        <a:ea typeface="Verdana" panose="020B0604030504040204" pitchFamily="34" charset="0"/>
                        <a:cs typeface="Verdana" panose="020B0604030504040204" pitchFamily="34" charset="0"/>
                      </a:rPr>
                      <a:t>)</a:t>
                    </a:r>
                  </a:p>
                </c:rich>
              </c:tx>
              <c:numFmt formatCode="#,##0.0" sourceLinked="0"/>
              <c:spPr>
                <a:noFill/>
                <a:ln>
                  <a:noFill/>
                </a:ln>
                <a:effectLst/>
              </c:spPr>
              <c:dLblPos val="bestFit"/>
              <c:showLegendKey val="0"/>
              <c:showVal val="1"/>
              <c:showCatName val="1"/>
              <c:showSerName val="0"/>
              <c:showPercent val="1"/>
              <c:showBubbleSize val="0"/>
              <c:extLst>
                <c:ext xmlns:c15="http://schemas.microsoft.com/office/drawing/2012/chart" uri="{CE6537A1-D6FC-4f65-9D91-7224C49458BB}">
                  <c15:layout>
                    <c:manualLayout>
                      <c:w val="0.25259834645844437"/>
                      <c:h val="0.19732543181950657"/>
                    </c:manualLayout>
                  </c15:layout>
                  <c15:dlblFieldTable/>
                  <c15:showDataLabelsRange val="0"/>
                </c:ext>
                <c:ext xmlns:c16="http://schemas.microsoft.com/office/drawing/2014/chart" uri="{C3380CC4-5D6E-409C-BE32-E72D297353CC}">
                  <c16:uniqueId val="{00000005-FFB6-4D52-9CEC-4A45471B901C}"/>
                </c:ext>
              </c:extLst>
            </c:dLbl>
            <c:numFmt formatCode="#,##0.0" sourceLinked="0"/>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tx1"/>
                    </a:solidFill>
                    <a:latin typeface="Verdana" panose="020B0604030504040204" pitchFamily="34" charset="0"/>
                    <a:ea typeface="Verdana" panose="020B0604030504040204" pitchFamily="34" charset="0"/>
                    <a:cs typeface="Verdana" panose="020B0604030504040204" pitchFamily="34" charset="0"/>
                  </a:defRPr>
                </a:pPr>
                <a:endParaRPr lang="en-US"/>
              </a:p>
            </c:txPr>
            <c:dLblPos val="inEnd"/>
            <c:showLegendKey val="0"/>
            <c:showVal val="1"/>
            <c:showCatName val="0"/>
            <c:showSerName val="0"/>
            <c:showPercent val="1"/>
            <c:showBubbleSize val="0"/>
            <c:showLeaderLines val="0"/>
            <c:extLst>
              <c:ext xmlns:c15="http://schemas.microsoft.com/office/drawing/2012/chart" uri="{CE6537A1-D6FC-4f65-9D91-7224C49458BB}"/>
            </c:extLst>
          </c:dLbls>
          <c:val>
            <c:numRef>
              <c:f>Sheet1!$B$2:$B$4</c:f>
              <c:numCache>
                <c:formatCode>0</c:formatCode>
                <c:ptCount val="3"/>
                <c:pt idx="0">
                  <c:v>17</c:v>
                </c:pt>
                <c:pt idx="1">
                  <c:v>11</c:v>
                </c:pt>
                <c:pt idx="2">
                  <c:v>2</c:v>
                </c:pt>
              </c:numCache>
            </c:numRef>
          </c:val>
          <c:extLst>
            <c:ext xmlns:c15="http://schemas.microsoft.com/office/drawing/2012/chart" uri="{02D57815-91ED-43cb-92C2-25804820EDAC}">
              <c15:filteredSeriesTitle>
                <c15:tx>
                  <c:strRef>
                    <c:extLst>
                      <c:ext uri="{02D57815-91ED-43cb-92C2-25804820EDAC}">
                        <c15:formulaRef>
                          <c15:sqref>Sheet1!$B$1</c15:sqref>
                        </c15:formulaRef>
                      </c:ext>
                    </c:extLst>
                    <c:strCache>
                      <c:ptCount val="1"/>
                      <c:pt idx="0">
                        <c:v>Column1</c:v>
                      </c:pt>
                    </c:strCache>
                  </c:strRef>
                </c15:tx>
              </c15:filteredSeriesTitle>
            </c:ext>
            <c:ext xmlns:c15="http://schemas.microsoft.com/office/drawing/2012/chart" uri="{02D57815-91ED-43cb-92C2-25804820EDAC}">
              <c15:filteredCategoryTitle>
                <c15:cat>
                  <c:strRef>
                    <c:extLst>
                      <c:ext uri="{02D57815-91ED-43cb-92C2-25804820EDAC}">
                        <c15:formulaRef>
                          <c15:sqref>Sheet1!$A$2:$A$4</c15:sqref>
                        </c15:formulaRef>
                      </c:ext>
                    </c:extLst>
                    <c:strCache>
                      <c:ptCount val="3"/>
                      <c:pt idx="0">
                        <c:v>Measurable</c:v>
                      </c:pt>
                      <c:pt idx="1">
                        <c:v>Archived</c:v>
                      </c:pt>
                      <c:pt idx="2">
                        <c:v>Developmental</c:v>
                      </c:pt>
                    </c:strCache>
                  </c:strRef>
                </c15:cat>
              </c15:filteredCategoryTitle>
            </c:ext>
            <c:ext xmlns:c16="http://schemas.microsoft.com/office/drawing/2014/chart" uri="{C3380CC4-5D6E-409C-BE32-E72D297353CC}">
              <c16:uniqueId val="{00000006-FFB6-4D52-9CEC-4A45471B901C}"/>
            </c:ext>
          </c:extLst>
        </c:ser>
        <c:ser>
          <c:idx val="1"/>
          <c:order val="1"/>
          <c:val>
            <c:numRef>
              <c:f>Sheet1!$C$2:$C$4</c:f>
              <c:numCache>
                <c:formatCode>0.00</c:formatCode>
                <c:ptCount val="3"/>
                <c:pt idx="0">
                  <c:v>56.666666666666664</c:v>
                </c:pt>
                <c:pt idx="1">
                  <c:v>36.666666666666664</c:v>
                </c:pt>
                <c:pt idx="2">
                  <c:v>6.666666666666667</c:v>
                </c:pt>
              </c:numCache>
            </c:numRef>
          </c:val>
          <c:extLst>
            <c:ext xmlns:c15="http://schemas.microsoft.com/office/drawing/2012/chart" uri="{02D57815-91ED-43cb-92C2-25804820EDAC}">
              <c15:filteredSeriesTitle>
                <c15:tx>
                  <c:strRef>
                    <c:extLst>
                      <c:ext uri="{02D57815-91ED-43cb-92C2-25804820EDAC}">
                        <c15:formulaRef>
                          <c15:sqref>Sheet1!$C$1</c15:sqref>
                        </c15:formulaRef>
                      </c:ext>
                    </c:extLst>
                    <c:strCache>
                      <c:ptCount val="1"/>
                      <c:pt idx="0">
                        <c:v>Column2</c:v>
                      </c:pt>
                    </c:strCache>
                  </c:strRef>
                </c15:tx>
              </c15:filteredSeriesTitle>
            </c:ext>
            <c:ext xmlns:c15="http://schemas.microsoft.com/office/drawing/2012/chart" uri="{02D57815-91ED-43cb-92C2-25804820EDAC}">
              <c15:filteredCategoryTitle>
                <c15:cat>
                  <c:strRef>
                    <c:extLst>
                      <c:ext uri="{02D57815-91ED-43cb-92C2-25804820EDAC}">
                        <c15:formulaRef>
                          <c15:sqref>Sheet1!$A$2:$A$4</c15:sqref>
                        </c15:formulaRef>
                      </c:ext>
                    </c:extLst>
                    <c:strCache>
                      <c:ptCount val="3"/>
                      <c:pt idx="0">
                        <c:v>Measurable</c:v>
                      </c:pt>
                      <c:pt idx="1">
                        <c:v>Archived</c:v>
                      </c:pt>
                      <c:pt idx="2">
                        <c:v>Developmental</c:v>
                      </c:pt>
                    </c:strCache>
                  </c:strRef>
                </c15:cat>
              </c15:filteredCategoryTitle>
            </c:ext>
            <c:ext xmlns:c16="http://schemas.microsoft.com/office/drawing/2014/chart" uri="{C3380CC4-5D6E-409C-BE32-E72D297353CC}">
              <c16:uniqueId val="{00000007-FFB6-4D52-9CEC-4A45471B901C}"/>
            </c:ext>
          </c:extLst>
        </c:ser>
        <c:ser>
          <c:idx val="2"/>
          <c:order val="2"/>
          <c:val>
            <c:numRef>
              <c:f>Sheet1!$D$2:$D$4</c:f>
              <c:numCache>
                <c:formatCode>General</c:formatCode>
                <c:ptCount val="3"/>
                <c:pt idx="0">
                  <c:v>65.400000000000006</c:v>
                </c:pt>
                <c:pt idx="1">
                  <c:v>26.9</c:v>
                </c:pt>
                <c:pt idx="2">
                  <c:v>7.7</c:v>
                </c:pt>
              </c:numCache>
            </c:numRef>
          </c:val>
          <c:extLst>
            <c:ext xmlns:c15="http://schemas.microsoft.com/office/drawing/2012/chart" uri="{02D57815-91ED-43cb-92C2-25804820EDAC}">
              <c15:filteredSeriesTitle>
                <c15:tx>
                  <c:strRef>
                    <c:extLst>
                      <c:ext uri="{02D57815-91ED-43cb-92C2-25804820EDAC}">
                        <c15:formulaRef>
                          <c15:sqref>Sheet1!$D$1</c15:sqref>
                        </c15:formulaRef>
                      </c:ext>
                    </c:extLst>
                    <c:strCache>
                      <c:ptCount val="1"/>
                      <c:pt idx="0">
                        <c:v>Column3</c:v>
                      </c:pt>
                    </c:strCache>
                  </c:strRef>
                </c15:tx>
              </c15:filteredSeriesTitle>
            </c:ext>
            <c:ext xmlns:c15="http://schemas.microsoft.com/office/drawing/2012/chart" uri="{02D57815-91ED-43cb-92C2-25804820EDAC}">
              <c15:filteredCategoryTitle>
                <c15:cat>
                  <c:strRef>
                    <c:extLst>
                      <c:ext uri="{02D57815-91ED-43cb-92C2-25804820EDAC}">
                        <c15:formulaRef>
                          <c15:sqref>Sheet1!$A$2:$A$4</c15:sqref>
                        </c15:formulaRef>
                      </c:ext>
                    </c:extLst>
                    <c:strCache>
                      <c:ptCount val="3"/>
                      <c:pt idx="0">
                        <c:v>Measurable</c:v>
                      </c:pt>
                      <c:pt idx="1">
                        <c:v>Archived</c:v>
                      </c:pt>
                      <c:pt idx="2">
                        <c:v>Developmental</c:v>
                      </c:pt>
                    </c:strCache>
                  </c:strRef>
                </c15:cat>
              </c15:filteredCategoryTitle>
            </c:ext>
            <c:ext xmlns:c16="http://schemas.microsoft.com/office/drawing/2014/chart" uri="{C3380CC4-5D6E-409C-BE32-E72D297353CC}">
              <c16:uniqueId val="{00000008-FFB6-4D52-9CEC-4A45471B901C}"/>
            </c:ext>
          </c:extLst>
        </c:ser>
        <c:dLbls>
          <c:showLegendKey val="0"/>
          <c:showVal val="0"/>
          <c:showCatName val="0"/>
          <c:showSerName val="0"/>
          <c:showPercent val="0"/>
          <c:showBubbleSize val="0"/>
          <c:showLeaderLines val="0"/>
        </c:dLbls>
        <c:firstSliceAng val="292"/>
      </c:pieChart>
      <c:spPr>
        <a:noFill/>
        <a:ln>
          <a:noFill/>
        </a:ln>
        <a:effectLst/>
      </c:spPr>
    </c:plotArea>
    <c:plotVisOnly val="1"/>
    <c:dispBlanksAs val="gap"/>
    <c:showDLblsOverMax val="0"/>
  </c:chart>
  <c:spPr>
    <a:noFill/>
    <a:ln>
      <a:noFill/>
    </a:ln>
    <a:effectLst/>
  </c:spPr>
  <c:txPr>
    <a:bodyPr/>
    <a:lstStyle/>
    <a:p>
      <a:pPr>
        <a:defRPr/>
      </a:pPr>
      <a:endParaRPr lang="en-US"/>
    </a:p>
  </c:txPr>
  <c:externalData r:id="rId1">
    <c:autoUpdate val="0"/>
  </c:externalData>
  <c:userShapes r:id="rId2"/>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9475756265883634"/>
          <c:y val="0.18571000460088369"/>
          <c:w val="0.73828244360145778"/>
          <c:h val="0.72850787504900794"/>
        </c:manualLayout>
      </c:layout>
      <c:pieChart>
        <c:varyColors val="1"/>
        <c:ser>
          <c:idx val="0"/>
          <c:order val="0"/>
          <c:tx>
            <c:strRef>
              <c:f>Sheet1!$B$1</c:f>
              <c:strCache>
                <c:ptCount val="1"/>
                <c:pt idx="0">
                  <c:v>Column1</c:v>
                </c:pt>
              </c:strCache>
            </c:strRef>
          </c:tx>
          <c:dPt>
            <c:idx val="0"/>
            <c:bubble3D val="0"/>
            <c:spPr>
              <a:solidFill>
                <a:srgbClr val="007033"/>
              </a:solidFill>
              <a:ln w="19050">
                <a:solidFill>
                  <a:schemeClr val="lt1"/>
                </a:solidFill>
              </a:ln>
              <a:effectLst/>
            </c:spPr>
            <c:extLst>
              <c:ext xmlns:c16="http://schemas.microsoft.com/office/drawing/2014/chart" uri="{C3380CC4-5D6E-409C-BE32-E72D297353CC}">
                <c16:uniqueId val="{00000001-2700-4704-87E6-A0B2CB889B15}"/>
              </c:ext>
            </c:extLst>
          </c:dPt>
          <c:dPt>
            <c:idx val="1"/>
            <c:bubble3D val="0"/>
            <c:spPr>
              <a:solidFill>
                <a:srgbClr val="92D050"/>
              </a:solidFill>
              <a:ln w="19050">
                <a:solidFill>
                  <a:schemeClr val="lt1"/>
                </a:solidFill>
              </a:ln>
              <a:effectLst/>
            </c:spPr>
            <c:extLst>
              <c:ext xmlns:c16="http://schemas.microsoft.com/office/drawing/2014/chart" uri="{C3380CC4-5D6E-409C-BE32-E72D297353CC}">
                <c16:uniqueId val="{00000003-2700-4704-87E6-A0B2CB889B15}"/>
              </c:ext>
            </c:extLst>
          </c:dPt>
          <c:dPt>
            <c:idx val="2"/>
            <c:bubble3D val="0"/>
            <c:spPr>
              <a:solidFill>
                <a:srgbClr val="FFCC00"/>
              </a:solidFill>
              <a:ln w="19050">
                <a:solidFill>
                  <a:schemeClr val="lt1"/>
                </a:solidFill>
              </a:ln>
              <a:effectLst/>
            </c:spPr>
            <c:extLst>
              <c:ext xmlns:c16="http://schemas.microsoft.com/office/drawing/2014/chart" uri="{C3380CC4-5D6E-409C-BE32-E72D297353CC}">
                <c16:uniqueId val="{00000005-2700-4704-87E6-A0B2CB889B15}"/>
              </c:ext>
            </c:extLst>
          </c:dPt>
          <c:dPt>
            <c:idx val="3"/>
            <c:bubble3D val="0"/>
            <c:spPr>
              <a:solidFill>
                <a:srgbClr val="C00000"/>
              </a:solidFill>
              <a:ln w="19050">
                <a:solidFill>
                  <a:schemeClr val="lt1"/>
                </a:solidFill>
              </a:ln>
              <a:effectLst/>
            </c:spPr>
            <c:extLst>
              <c:ext xmlns:c16="http://schemas.microsoft.com/office/drawing/2014/chart" uri="{C3380CC4-5D6E-409C-BE32-E72D297353CC}">
                <c16:uniqueId val="{00000007-2700-4704-87E6-A0B2CB889B15}"/>
              </c:ext>
            </c:extLst>
          </c:dPt>
          <c:dPt>
            <c:idx val="4"/>
            <c:bubble3D val="0"/>
            <c:spPr>
              <a:solidFill>
                <a:schemeClr val="bg2">
                  <a:lumMod val="75000"/>
                </a:schemeClr>
              </a:solidFill>
              <a:ln w="19050">
                <a:solidFill>
                  <a:schemeClr val="lt1"/>
                </a:solidFill>
              </a:ln>
              <a:effectLst/>
            </c:spPr>
            <c:extLst>
              <c:ext xmlns:c16="http://schemas.microsoft.com/office/drawing/2014/chart" uri="{C3380CC4-5D6E-409C-BE32-E72D297353CC}">
                <c16:uniqueId val="{00000009-2700-4704-87E6-A0B2CB889B15}"/>
              </c:ext>
            </c:extLst>
          </c:dPt>
          <c:dPt>
            <c:idx val="5"/>
            <c:bubble3D val="0"/>
            <c:spPr>
              <a:solidFill>
                <a:srgbClr val="7030A0"/>
              </a:solidFill>
              <a:ln w="19050">
                <a:solidFill>
                  <a:schemeClr val="lt1"/>
                </a:solidFill>
              </a:ln>
              <a:effectLst/>
            </c:spPr>
            <c:extLst>
              <c:ext xmlns:c16="http://schemas.microsoft.com/office/drawing/2014/chart" uri="{C3380CC4-5D6E-409C-BE32-E72D297353CC}">
                <c16:uniqueId val="{0000000B-2700-4704-87E6-A0B2CB889B15}"/>
              </c:ext>
            </c:extLst>
          </c:dPt>
          <c:dLbls>
            <c:dLbl>
              <c:idx val="0"/>
              <c:layout>
                <c:manualLayout>
                  <c:x val="-0.11831210547104987"/>
                  <c:y val="0.2144787419409846"/>
                </c:manualLayout>
              </c:layout>
              <c:tx>
                <c:rich>
                  <a:bodyPr rot="0" spcFirstLastPara="1" vertOverflow="ellipsis" vert="horz" wrap="square" lIns="38100" tIns="19050" rIns="38100" bIns="19050" anchor="ctr" anchorCtr="1">
                    <a:noAutofit/>
                  </a:bodyPr>
                  <a:lstStyle/>
                  <a:p>
                    <a:pPr>
                      <a:defRPr sz="1000" b="0" i="0" u="none" strike="noStrike" kern="1200" baseline="0">
                        <a:solidFill>
                          <a:schemeClr val="bg1"/>
                        </a:solidFill>
                        <a:latin typeface="Verdana" panose="020B0604030504040204" pitchFamily="34" charset="0"/>
                        <a:ea typeface="Verdana" panose="020B0604030504040204" pitchFamily="34" charset="0"/>
                        <a:cs typeface="Verdana" panose="020B0604030504040204" pitchFamily="34" charset="0"/>
                      </a:defRPr>
                    </a:pPr>
                    <a:fld id="{DF60B554-13CF-48DA-BA36-D8A896F4E0EA}" type="CATEGORYNAME">
                      <a:rPr lang="en-US" sz="1000" smtClean="0">
                        <a:solidFill>
                          <a:schemeClr val="bg1"/>
                        </a:solidFill>
                        <a:latin typeface="Verdana" panose="020B0604030504040204" pitchFamily="34" charset="0"/>
                        <a:ea typeface="Verdana" panose="020B0604030504040204" pitchFamily="34" charset="0"/>
                        <a:cs typeface="Verdana" panose="020B0604030504040204" pitchFamily="34" charset="0"/>
                      </a:rPr>
                      <a:pPr>
                        <a:defRPr sz="1000">
                          <a:solidFill>
                            <a:schemeClr val="bg1"/>
                          </a:solidFill>
                          <a:latin typeface="Verdana" panose="020B0604030504040204" pitchFamily="34" charset="0"/>
                          <a:ea typeface="Verdana" panose="020B0604030504040204" pitchFamily="34" charset="0"/>
                          <a:cs typeface="Verdana" panose="020B0604030504040204" pitchFamily="34" charset="0"/>
                        </a:defRPr>
                      </a:pPr>
                      <a:t>[CATEGORY NAME]</a:t>
                    </a:fld>
                    <a:r>
                      <a:rPr lang="en-US" sz="1000" baseline="0" dirty="0" smtClean="0">
                        <a:solidFill>
                          <a:schemeClr val="bg1"/>
                        </a:solidFill>
                        <a:latin typeface="Verdana" panose="020B0604030504040204" pitchFamily="34" charset="0"/>
                        <a:ea typeface="Verdana" panose="020B0604030504040204" pitchFamily="34" charset="0"/>
                        <a:cs typeface="Verdana" panose="020B0604030504040204" pitchFamily="34" charset="0"/>
                      </a:rPr>
                      <a:t> 17.7</a:t>
                    </a:r>
                    <a:r>
                      <a:rPr lang="en-US" sz="1000" b="0" i="0" u="none" strike="noStrike" kern="1200" baseline="0" dirty="0" smtClean="0">
                        <a:solidFill>
                          <a:schemeClr val="bg1"/>
                        </a:solidFill>
                        <a:latin typeface="Verdana" panose="020B0604030504040204" pitchFamily="34" charset="0"/>
                        <a:ea typeface="Verdana" panose="020B0604030504040204" pitchFamily="34" charset="0"/>
                        <a:cs typeface="Verdana" panose="020B0604030504040204" pitchFamily="34" charset="0"/>
                      </a:rPr>
                      <a:t>% </a:t>
                    </a:r>
                  </a:p>
                  <a:p>
                    <a:pPr>
                      <a:defRPr sz="1000">
                        <a:solidFill>
                          <a:schemeClr val="bg1"/>
                        </a:solidFill>
                        <a:latin typeface="Verdana" panose="020B0604030504040204" pitchFamily="34" charset="0"/>
                        <a:ea typeface="Verdana" panose="020B0604030504040204" pitchFamily="34" charset="0"/>
                        <a:cs typeface="Verdana" panose="020B0604030504040204" pitchFamily="34" charset="0"/>
                      </a:defRPr>
                    </a:pPr>
                    <a:r>
                      <a:rPr lang="en-US" sz="1000" b="0" i="0" u="none" strike="noStrike" kern="1200" baseline="0" dirty="0" smtClean="0">
                        <a:solidFill>
                          <a:schemeClr val="bg1"/>
                        </a:solidFill>
                        <a:latin typeface="Verdana" panose="020B0604030504040204" pitchFamily="34" charset="0"/>
                        <a:ea typeface="Verdana" panose="020B0604030504040204" pitchFamily="34" charset="0"/>
                        <a:cs typeface="Verdana" panose="020B0604030504040204" pitchFamily="34" charset="0"/>
                      </a:rPr>
                      <a:t>(n = </a:t>
                    </a:r>
                    <a:fld id="{B02CE7DC-7C38-4A46-B782-D53694BAB8BA}" type="VALUE">
                      <a:rPr lang="en-US" sz="1000" baseline="0" smtClean="0">
                        <a:solidFill>
                          <a:schemeClr val="bg1"/>
                        </a:solidFill>
                        <a:latin typeface="Verdana" panose="020B0604030504040204" pitchFamily="34" charset="0"/>
                        <a:ea typeface="Verdana" panose="020B0604030504040204" pitchFamily="34" charset="0"/>
                        <a:cs typeface="Verdana" panose="020B0604030504040204" pitchFamily="34" charset="0"/>
                      </a:rPr>
                      <a:pPr>
                        <a:defRPr sz="1000">
                          <a:solidFill>
                            <a:schemeClr val="bg1"/>
                          </a:solidFill>
                          <a:latin typeface="Verdana" panose="020B0604030504040204" pitchFamily="34" charset="0"/>
                          <a:ea typeface="Verdana" panose="020B0604030504040204" pitchFamily="34" charset="0"/>
                          <a:cs typeface="Verdana" panose="020B0604030504040204" pitchFamily="34" charset="0"/>
                        </a:defRPr>
                      </a:pPr>
                      <a:t>[VALUE]</a:t>
                    </a:fld>
                    <a:r>
                      <a:rPr lang="en-US" sz="1000" baseline="0" dirty="0" smtClean="0">
                        <a:solidFill>
                          <a:schemeClr val="bg1"/>
                        </a:solidFill>
                        <a:latin typeface="Verdana" panose="020B0604030504040204" pitchFamily="34" charset="0"/>
                        <a:ea typeface="Verdana" panose="020B0604030504040204" pitchFamily="34" charset="0"/>
                        <a:cs typeface="Verdana" panose="020B0604030504040204" pitchFamily="34" charset="0"/>
                      </a:rPr>
                      <a:t>)</a:t>
                    </a:r>
                  </a:p>
                </c:rich>
              </c:tx>
              <c:numFmt formatCode="0.0%" sourceLinked="0"/>
              <c:spPr>
                <a:noFill/>
                <a:ln>
                  <a:noFill/>
                </a:ln>
                <a:effectLst/>
              </c:spPr>
              <c:txPr>
                <a:bodyPr rot="0" spcFirstLastPara="1" vertOverflow="ellipsis" vert="horz" wrap="square" lIns="38100" tIns="19050" rIns="38100" bIns="19050" anchor="ctr" anchorCtr="1">
                  <a:noAutofit/>
                </a:bodyPr>
                <a:lstStyle/>
                <a:p>
                  <a:pPr>
                    <a:defRPr sz="1000" b="0" i="0" u="none" strike="noStrike" kern="1200" baseline="0">
                      <a:solidFill>
                        <a:schemeClr val="bg1"/>
                      </a:solidFill>
                      <a:latin typeface="Verdana" panose="020B0604030504040204" pitchFamily="34" charset="0"/>
                      <a:ea typeface="Verdana" panose="020B0604030504040204" pitchFamily="34" charset="0"/>
                      <a:cs typeface="Verdana" panose="020B0604030504040204" pitchFamily="34" charset="0"/>
                    </a:defRPr>
                  </a:pPr>
                  <a:endParaRPr lang="en-US"/>
                </a:p>
              </c:txPr>
              <c:dLblPos val="bestFit"/>
              <c:showLegendKey val="0"/>
              <c:showVal val="1"/>
              <c:showCatName val="1"/>
              <c:showSerName val="0"/>
              <c:showPercent val="1"/>
              <c:showBubbleSize val="0"/>
              <c:extLst>
                <c:ext xmlns:c15="http://schemas.microsoft.com/office/drawing/2012/chart" uri="{CE6537A1-D6FC-4f65-9D91-7224C49458BB}">
                  <c15:layout>
                    <c:manualLayout>
                      <c:w val="0.35276221502619637"/>
                      <c:h val="0.15066032562857676"/>
                    </c:manualLayout>
                  </c15:layout>
                  <c15:dlblFieldTable/>
                  <c15:showDataLabelsRange val="0"/>
                </c:ext>
                <c:ext xmlns:c16="http://schemas.microsoft.com/office/drawing/2014/chart" uri="{C3380CC4-5D6E-409C-BE32-E72D297353CC}">
                  <c16:uniqueId val="{00000001-2700-4704-87E6-A0B2CB889B15}"/>
                </c:ext>
              </c:extLst>
            </c:dLbl>
            <c:dLbl>
              <c:idx val="1"/>
              <c:delete val="1"/>
              <c:extLst>
                <c:ext xmlns:c15="http://schemas.microsoft.com/office/drawing/2012/chart" uri="{CE6537A1-D6FC-4f65-9D91-7224C49458BB}"/>
                <c:ext xmlns:c16="http://schemas.microsoft.com/office/drawing/2014/chart" uri="{C3380CC4-5D6E-409C-BE32-E72D297353CC}">
                  <c16:uniqueId val="{00000003-2700-4704-87E6-A0B2CB889B15}"/>
                </c:ext>
              </c:extLst>
            </c:dLbl>
            <c:dLbl>
              <c:idx val="2"/>
              <c:layout>
                <c:manualLayout>
                  <c:x val="0.23810299581156516"/>
                  <c:y val="0.13243328833567974"/>
                </c:manualLayout>
              </c:layout>
              <c:tx>
                <c:rich>
                  <a:bodyPr rot="0" spcFirstLastPara="1" vertOverflow="ellipsis" vert="horz" wrap="square" lIns="38100" tIns="19050" rIns="38100" bIns="19050" anchor="ctr" anchorCtr="0">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sz="1000" b="0" i="0" u="none" strike="noStrike" kern="1200" baseline="0">
                        <a:solidFill>
                          <a:schemeClr val="tx1"/>
                        </a:solidFill>
                        <a:latin typeface="Verdana" panose="020B0604030504040204" pitchFamily="34" charset="0"/>
                        <a:ea typeface="Verdana" panose="020B0604030504040204" pitchFamily="34" charset="0"/>
                        <a:cs typeface="Verdana" panose="020B0604030504040204" pitchFamily="34" charset="0"/>
                      </a:defRPr>
                    </a:pPr>
                    <a:fld id="{654574C2-555D-4BB0-BCB4-7EE367FA76EF}" type="CATEGORYNAME">
                      <a:rPr lang="en-US" sz="1000" smtClean="0">
                        <a:solidFill>
                          <a:schemeClr val="tx1"/>
                        </a:solidFill>
                        <a:latin typeface="Verdana" panose="020B0604030504040204" pitchFamily="34" charset="0"/>
                        <a:ea typeface="Verdana" panose="020B0604030504040204" pitchFamily="34" charset="0"/>
                        <a:cs typeface="Verdana" panose="020B0604030504040204" pitchFamily="34" charset="0"/>
                      </a:rPr>
                      <a:pPr marL="0" marR="0" lvl="0" indent="0" algn="ctr" defTabSz="914400" rtl="0" eaLnBrk="1" fontAlgn="auto" latinLnBrk="0" hangingPunct="1">
                        <a:lnSpc>
                          <a:spcPct val="100000"/>
                        </a:lnSpc>
                        <a:spcBef>
                          <a:spcPts val="0"/>
                        </a:spcBef>
                        <a:spcAft>
                          <a:spcPts val="0"/>
                        </a:spcAft>
                        <a:buClrTx/>
                        <a:buSzTx/>
                        <a:buFontTx/>
                        <a:buNone/>
                        <a:tabLst/>
                        <a:defRPr sz="1000">
                          <a:solidFill>
                            <a:schemeClr val="tx1"/>
                          </a:solidFill>
                          <a:latin typeface="Verdana" panose="020B0604030504040204" pitchFamily="34" charset="0"/>
                          <a:ea typeface="Verdana" panose="020B0604030504040204" pitchFamily="34" charset="0"/>
                          <a:cs typeface="Verdana" panose="020B0604030504040204" pitchFamily="34" charset="0"/>
                        </a:defRPr>
                      </a:pPr>
                      <a:t>[CATEGORY NAME]</a:t>
                    </a:fld>
                    <a:r>
                      <a:rPr lang="en-US" sz="1000" baseline="0" dirty="0" smtClean="0">
                        <a:solidFill>
                          <a:schemeClr val="tx1"/>
                        </a:solidFill>
                        <a:latin typeface="Verdana" panose="020B0604030504040204" pitchFamily="34" charset="0"/>
                        <a:ea typeface="Verdana" panose="020B0604030504040204" pitchFamily="34" charset="0"/>
                        <a:cs typeface="Verdana" panose="020B0604030504040204" pitchFamily="34" charset="0"/>
                      </a:rPr>
                      <a:t>  </a:t>
                    </a:r>
                  </a:p>
                  <a:p>
                    <a:pPr marL="0" marR="0" lvl="0" indent="0" algn="ctr" defTabSz="914400" rtl="0" eaLnBrk="1" fontAlgn="auto" latinLnBrk="0" hangingPunct="1">
                      <a:lnSpc>
                        <a:spcPct val="100000"/>
                      </a:lnSpc>
                      <a:spcBef>
                        <a:spcPts val="0"/>
                      </a:spcBef>
                      <a:spcAft>
                        <a:spcPts val="0"/>
                      </a:spcAft>
                      <a:buClrTx/>
                      <a:buSzTx/>
                      <a:buFontTx/>
                      <a:buNone/>
                      <a:tabLst/>
                      <a:defRPr sz="1000">
                        <a:solidFill>
                          <a:schemeClr val="tx1"/>
                        </a:solidFill>
                        <a:latin typeface="Verdana" panose="020B0604030504040204" pitchFamily="34" charset="0"/>
                        <a:ea typeface="Verdana" panose="020B0604030504040204" pitchFamily="34" charset="0"/>
                        <a:cs typeface="Verdana" panose="020B0604030504040204" pitchFamily="34" charset="0"/>
                      </a:defRPr>
                    </a:pPr>
                    <a:r>
                      <a:rPr lang="en-US" sz="1000" b="0" i="0" u="none" strike="noStrike" kern="1200" baseline="0" dirty="0" smtClean="0">
                        <a:solidFill>
                          <a:schemeClr val="tx1"/>
                        </a:solidFill>
                        <a:latin typeface="Verdana" panose="020B0604030504040204" pitchFamily="34" charset="0"/>
                        <a:ea typeface="Verdana" panose="020B0604030504040204" pitchFamily="34" charset="0"/>
                        <a:cs typeface="Verdana" panose="020B0604030504040204" pitchFamily="34" charset="0"/>
                      </a:rPr>
                      <a:t>23.5% </a:t>
                    </a:r>
                    <a:r>
                      <a:rPr lang="en-US" sz="1000" baseline="0" dirty="0" smtClean="0">
                        <a:solidFill>
                          <a:schemeClr val="tx1"/>
                        </a:solidFill>
                        <a:latin typeface="Verdana" panose="020B0604030504040204" pitchFamily="34" charset="0"/>
                        <a:ea typeface="Verdana" panose="020B0604030504040204" pitchFamily="34" charset="0"/>
                        <a:cs typeface="Verdana" panose="020B0604030504040204" pitchFamily="34" charset="0"/>
                      </a:rPr>
                      <a:t>(n = </a:t>
                    </a:r>
                    <a:fld id="{A54A7C02-AD1C-4434-A55F-B112C3564EA2}" type="VALUE">
                      <a:rPr lang="en-US" sz="1000" baseline="0" smtClean="0">
                        <a:solidFill>
                          <a:schemeClr val="tx1"/>
                        </a:solidFill>
                        <a:latin typeface="Verdana" panose="020B0604030504040204" pitchFamily="34" charset="0"/>
                        <a:ea typeface="Verdana" panose="020B0604030504040204" pitchFamily="34" charset="0"/>
                        <a:cs typeface="Verdana" panose="020B0604030504040204" pitchFamily="34" charset="0"/>
                      </a:rPr>
                      <a:pPr marL="0" marR="0" lvl="0" indent="0" algn="ctr" defTabSz="914400" rtl="0" eaLnBrk="1" fontAlgn="auto" latinLnBrk="0" hangingPunct="1">
                        <a:lnSpc>
                          <a:spcPct val="100000"/>
                        </a:lnSpc>
                        <a:spcBef>
                          <a:spcPts val="0"/>
                        </a:spcBef>
                        <a:spcAft>
                          <a:spcPts val="0"/>
                        </a:spcAft>
                        <a:buClrTx/>
                        <a:buSzTx/>
                        <a:buFontTx/>
                        <a:buNone/>
                        <a:tabLst/>
                        <a:defRPr sz="1000">
                          <a:solidFill>
                            <a:schemeClr val="tx1"/>
                          </a:solidFill>
                          <a:latin typeface="Verdana" panose="020B0604030504040204" pitchFamily="34" charset="0"/>
                          <a:ea typeface="Verdana" panose="020B0604030504040204" pitchFamily="34" charset="0"/>
                          <a:cs typeface="Verdana" panose="020B0604030504040204" pitchFamily="34" charset="0"/>
                        </a:defRPr>
                      </a:pPr>
                      <a:t>[VALUE]</a:t>
                    </a:fld>
                    <a:r>
                      <a:rPr lang="en-US" sz="1000" baseline="0" dirty="0" smtClean="0">
                        <a:solidFill>
                          <a:schemeClr val="tx1"/>
                        </a:solidFill>
                        <a:latin typeface="Verdana" panose="020B0604030504040204" pitchFamily="34" charset="0"/>
                        <a:ea typeface="Verdana" panose="020B0604030504040204" pitchFamily="34" charset="0"/>
                        <a:cs typeface="Verdana" panose="020B0604030504040204" pitchFamily="34" charset="0"/>
                      </a:rPr>
                      <a:t>)</a:t>
                    </a:r>
                  </a:p>
                </c:rich>
              </c:tx>
              <c:numFmt formatCode="0.0%" sourceLinked="0"/>
              <c:spPr>
                <a:noFill/>
                <a:ln>
                  <a:noFill/>
                </a:ln>
                <a:effectLst/>
              </c:spPr>
              <c:txPr>
                <a:bodyPr rot="0" spcFirstLastPara="1" vertOverflow="ellipsis" vert="horz" wrap="square" lIns="38100" tIns="19050" rIns="38100" bIns="19050" anchor="ctr" anchorCtr="0">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sz="1000" b="0" i="0" u="none" strike="noStrike" kern="1200" baseline="0">
                      <a:solidFill>
                        <a:schemeClr val="tx1"/>
                      </a:solidFill>
                      <a:latin typeface="Verdana" panose="020B0604030504040204" pitchFamily="34" charset="0"/>
                      <a:ea typeface="Verdana" panose="020B0604030504040204" pitchFamily="34" charset="0"/>
                      <a:cs typeface="Verdana" panose="020B0604030504040204" pitchFamily="34" charset="0"/>
                    </a:defRPr>
                  </a:pPr>
                  <a:endParaRPr lang="en-US"/>
                </a:p>
              </c:txPr>
              <c:dLblPos val="bestFit"/>
              <c:showLegendKey val="0"/>
              <c:showVal val="1"/>
              <c:showCatName val="1"/>
              <c:showSerName val="0"/>
              <c:showPercent val="1"/>
              <c:showBubbleSize val="0"/>
              <c:extLst>
                <c:ext xmlns:c15="http://schemas.microsoft.com/office/drawing/2012/chart" uri="{CE6537A1-D6FC-4f65-9D91-7224C49458BB}">
                  <c15:layout>
                    <c:manualLayout>
                      <c:w val="0.25178283300665522"/>
                      <c:h val="0.2002188752057413"/>
                    </c:manualLayout>
                  </c15:layout>
                  <c15:dlblFieldTable/>
                  <c15:showDataLabelsRange val="0"/>
                </c:ext>
                <c:ext xmlns:c16="http://schemas.microsoft.com/office/drawing/2014/chart" uri="{C3380CC4-5D6E-409C-BE32-E72D297353CC}">
                  <c16:uniqueId val="{00000005-2700-4704-87E6-A0B2CB889B15}"/>
                </c:ext>
              </c:extLst>
            </c:dLbl>
            <c:dLbl>
              <c:idx val="3"/>
              <c:layout>
                <c:manualLayout>
                  <c:x val="0.23662421094209973"/>
                  <c:y val="-3.8753597169422505E-3"/>
                </c:manualLayout>
              </c:layout>
              <c:tx>
                <c:rich>
                  <a:bodyPr rot="0" spcFirstLastPara="1" vertOverflow="ellipsis" vert="horz" wrap="square" lIns="38100" tIns="19050" rIns="38100" bIns="19050" anchor="ctr" anchorCtr="1">
                    <a:noAutofit/>
                  </a:bodyPr>
                  <a:lstStyle/>
                  <a:p>
                    <a:pPr>
                      <a:defRPr sz="1000" b="0" i="0" u="none" strike="noStrike" kern="1200" baseline="0">
                        <a:solidFill>
                          <a:schemeClr val="tx1"/>
                        </a:solidFill>
                        <a:latin typeface="Verdana" panose="020B0604030504040204" pitchFamily="34" charset="0"/>
                        <a:ea typeface="Verdana" panose="020B0604030504040204" pitchFamily="34" charset="0"/>
                        <a:cs typeface="Verdana" panose="020B0604030504040204" pitchFamily="34" charset="0"/>
                      </a:defRPr>
                    </a:pPr>
                    <a:r>
                      <a:rPr lang="en-US" dirty="0" smtClean="0">
                        <a:solidFill>
                          <a:schemeClr val="tx1"/>
                        </a:solidFill>
                      </a:rPr>
                      <a:t>Baseline data</a:t>
                    </a:r>
                    <a:r>
                      <a:rPr lang="en-US" baseline="0" dirty="0" smtClean="0">
                        <a:solidFill>
                          <a:schemeClr val="tx1"/>
                        </a:solidFill>
                      </a:rPr>
                      <a:t> only 5.9% (n = 1)</a:t>
                    </a:r>
                  </a:p>
                </c:rich>
              </c:tx>
              <c:numFmt formatCode="0.0%" sourceLinked="0"/>
              <c:spPr>
                <a:noFill/>
                <a:ln>
                  <a:noFill/>
                </a:ln>
                <a:effectLst/>
              </c:spPr>
              <c:txPr>
                <a:bodyPr rot="0" spcFirstLastPara="1" vertOverflow="ellipsis" vert="horz" wrap="square" lIns="38100" tIns="19050" rIns="38100" bIns="19050" anchor="ctr" anchorCtr="1">
                  <a:noAutofit/>
                </a:bodyPr>
                <a:lstStyle/>
                <a:p>
                  <a:pPr>
                    <a:defRPr sz="1000" b="0" i="0" u="none" strike="noStrike" kern="1200" baseline="0">
                      <a:solidFill>
                        <a:schemeClr val="tx1"/>
                      </a:solidFill>
                      <a:latin typeface="Verdana" panose="020B0604030504040204" pitchFamily="34" charset="0"/>
                      <a:ea typeface="Verdana" panose="020B0604030504040204" pitchFamily="34" charset="0"/>
                      <a:cs typeface="Verdana" panose="020B0604030504040204" pitchFamily="34" charset="0"/>
                    </a:defRPr>
                  </a:pPr>
                  <a:endParaRPr lang="en-US"/>
                </a:p>
              </c:txPr>
              <c:showLegendKey val="0"/>
              <c:showVal val="1"/>
              <c:showCatName val="1"/>
              <c:showSerName val="0"/>
              <c:showPercent val="1"/>
              <c:showBubbleSize val="0"/>
              <c:extLst>
                <c:ext xmlns:c15="http://schemas.microsoft.com/office/drawing/2012/chart" uri="{CE6537A1-D6FC-4f65-9D91-7224C49458BB}">
                  <c15:layout>
                    <c:manualLayout>
                      <c:w val="0.31130872752069993"/>
                      <c:h val="8.6829614247387818E-2"/>
                    </c:manualLayout>
                  </c15:layout>
                </c:ext>
                <c:ext xmlns:c16="http://schemas.microsoft.com/office/drawing/2014/chart" uri="{C3380CC4-5D6E-409C-BE32-E72D297353CC}">
                  <c16:uniqueId val="{00000007-2700-4704-87E6-A0B2CB889B15}"/>
                </c:ext>
              </c:extLst>
            </c:dLbl>
            <c:dLbl>
              <c:idx val="4"/>
              <c:delete val="1"/>
              <c:extLst>
                <c:ext xmlns:c15="http://schemas.microsoft.com/office/drawing/2012/chart" uri="{CE6537A1-D6FC-4f65-9D91-7224C49458BB}"/>
                <c:ext xmlns:c16="http://schemas.microsoft.com/office/drawing/2014/chart" uri="{C3380CC4-5D6E-409C-BE32-E72D297353CC}">
                  <c16:uniqueId val="{00000009-2700-4704-87E6-A0B2CB889B15}"/>
                </c:ext>
              </c:extLst>
            </c:dLbl>
            <c:dLbl>
              <c:idx val="5"/>
              <c:delete val="1"/>
              <c:extLst>
                <c:ext xmlns:c15="http://schemas.microsoft.com/office/drawing/2012/chart" uri="{CE6537A1-D6FC-4f65-9D91-7224C49458BB}"/>
                <c:ext xmlns:c16="http://schemas.microsoft.com/office/drawing/2014/chart" uri="{C3380CC4-5D6E-409C-BE32-E72D297353CC}">
                  <c16:uniqueId val="{0000000B-2700-4704-87E6-A0B2CB889B15}"/>
                </c:ext>
              </c:extLst>
            </c:dLbl>
            <c:numFmt formatCode="0.0%" sourceLinked="0"/>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tx1">
                        <a:lumMod val="75000"/>
                        <a:lumOff val="25000"/>
                      </a:schemeClr>
                    </a:solidFill>
                    <a:latin typeface="Verdana" panose="020B0604030504040204" pitchFamily="34" charset="0"/>
                    <a:ea typeface="Verdana" panose="020B0604030504040204" pitchFamily="34" charset="0"/>
                    <a:cs typeface="Verdana" panose="020B0604030504040204" pitchFamily="34" charset="0"/>
                  </a:defRPr>
                </a:pPr>
                <a:endParaRPr lang="en-US"/>
              </a:p>
            </c:txPr>
            <c:dLblPos val="bestFit"/>
            <c:showLegendKey val="0"/>
            <c:showVal val="1"/>
            <c:showCatName val="1"/>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Sheet1!$A$2:$A$7</c:f>
              <c:strCache>
                <c:ptCount val="6"/>
                <c:pt idx="0">
                  <c:v>Target met or exceeded</c:v>
                </c:pt>
                <c:pt idx="1">
                  <c:v>Improving</c:v>
                </c:pt>
                <c:pt idx="2">
                  <c:v>Little or no detectable change</c:v>
                </c:pt>
                <c:pt idx="3">
                  <c:v>Getting worse</c:v>
                </c:pt>
                <c:pt idx="4">
                  <c:v>Baseline only</c:v>
                </c:pt>
                <c:pt idx="5">
                  <c:v>Informational</c:v>
                </c:pt>
              </c:strCache>
            </c:strRef>
          </c:cat>
          <c:val>
            <c:numRef>
              <c:f>Sheet1!$B$2:$B$7</c:f>
              <c:numCache>
                <c:formatCode>0</c:formatCode>
                <c:ptCount val="6"/>
                <c:pt idx="0">
                  <c:v>3</c:v>
                </c:pt>
                <c:pt idx="1">
                  <c:v>9</c:v>
                </c:pt>
                <c:pt idx="2">
                  <c:v>4</c:v>
                </c:pt>
                <c:pt idx="3">
                  <c:v>0</c:v>
                </c:pt>
                <c:pt idx="4">
                  <c:v>1</c:v>
                </c:pt>
                <c:pt idx="5">
                  <c:v>0</c:v>
                </c:pt>
              </c:numCache>
            </c:numRef>
          </c:val>
          <c:extLst>
            <c:ext xmlns:c16="http://schemas.microsoft.com/office/drawing/2014/chart" uri="{C3380CC4-5D6E-409C-BE32-E72D297353CC}">
              <c16:uniqueId val="{0000000C-2700-4704-87E6-A0B2CB889B15}"/>
            </c:ext>
          </c:extLst>
        </c:ser>
        <c:ser>
          <c:idx val="1"/>
          <c:order val="1"/>
          <c:tx>
            <c:strRef>
              <c:f>Sheet1!$C$1</c:f>
              <c:strCache>
                <c:ptCount val="1"/>
                <c:pt idx="0">
                  <c:v>Column2</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E-2700-4704-87E6-A0B2CB889B15}"/>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10-2700-4704-87E6-A0B2CB889B15}"/>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12-2700-4704-87E6-A0B2CB889B15}"/>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14-2700-4704-87E6-A0B2CB889B15}"/>
              </c:ext>
            </c:extLst>
          </c:dPt>
          <c:dPt>
            <c:idx val="4"/>
            <c:bubble3D val="0"/>
            <c:spPr>
              <a:solidFill>
                <a:schemeClr val="accent5"/>
              </a:solidFill>
              <a:ln w="19050">
                <a:solidFill>
                  <a:schemeClr val="lt1"/>
                </a:solidFill>
              </a:ln>
              <a:effectLst/>
            </c:spPr>
            <c:extLst>
              <c:ext xmlns:c16="http://schemas.microsoft.com/office/drawing/2014/chart" uri="{C3380CC4-5D6E-409C-BE32-E72D297353CC}">
                <c16:uniqueId val="{00000016-2700-4704-87E6-A0B2CB889B15}"/>
              </c:ext>
            </c:extLst>
          </c:dPt>
          <c:dPt>
            <c:idx val="5"/>
            <c:bubble3D val="0"/>
            <c:spPr>
              <a:solidFill>
                <a:schemeClr val="accent6"/>
              </a:solidFill>
              <a:ln w="19050">
                <a:solidFill>
                  <a:schemeClr val="lt1"/>
                </a:solidFill>
              </a:ln>
              <a:effectLst/>
            </c:spPr>
            <c:extLst>
              <c:ext xmlns:c16="http://schemas.microsoft.com/office/drawing/2014/chart" uri="{C3380CC4-5D6E-409C-BE32-E72D297353CC}">
                <c16:uniqueId val="{00000018-2700-4704-87E6-A0B2CB889B15}"/>
              </c:ext>
            </c:extLst>
          </c:dPt>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ctr"/>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Sheet1!$A$2:$A$7</c:f>
              <c:strCache>
                <c:ptCount val="6"/>
                <c:pt idx="0">
                  <c:v>Target met or exceeded</c:v>
                </c:pt>
                <c:pt idx="1">
                  <c:v>Improving</c:v>
                </c:pt>
                <c:pt idx="2">
                  <c:v>Little or no detectable change</c:v>
                </c:pt>
                <c:pt idx="3">
                  <c:v>Getting worse</c:v>
                </c:pt>
                <c:pt idx="4">
                  <c:v>Baseline only</c:v>
                </c:pt>
                <c:pt idx="5">
                  <c:v>Informational</c:v>
                </c:pt>
              </c:strCache>
            </c:strRef>
          </c:cat>
          <c:val>
            <c:numRef>
              <c:f>Sheet1!$C$2:$C$7</c:f>
              <c:numCache>
                <c:formatCode>0.00</c:formatCode>
                <c:ptCount val="6"/>
                <c:pt idx="0">
                  <c:v>17.647058823529413</c:v>
                </c:pt>
                <c:pt idx="1">
                  <c:v>52.941176470588239</c:v>
                </c:pt>
                <c:pt idx="2">
                  <c:v>23.52941176470588</c:v>
                </c:pt>
                <c:pt idx="3">
                  <c:v>0</c:v>
                </c:pt>
                <c:pt idx="4">
                  <c:v>5.8823529411764701</c:v>
                </c:pt>
                <c:pt idx="5">
                  <c:v>0</c:v>
                </c:pt>
              </c:numCache>
            </c:numRef>
          </c:val>
          <c:extLst>
            <c:ext xmlns:c16="http://schemas.microsoft.com/office/drawing/2014/chart" uri="{C3380CC4-5D6E-409C-BE32-E72D297353CC}">
              <c16:uniqueId val="{00000019-2700-4704-87E6-A0B2CB889B15}"/>
            </c:ext>
          </c:extLst>
        </c:ser>
        <c:ser>
          <c:idx val="2"/>
          <c:order val="2"/>
          <c:tx>
            <c:strRef>
              <c:f>Sheet1!$D$1</c:f>
              <c:strCache>
                <c:ptCount val="1"/>
                <c:pt idx="0">
                  <c:v>Column3</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1B-2700-4704-87E6-A0B2CB889B15}"/>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1D-2700-4704-87E6-A0B2CB889B15}"/>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1F-2700-4704-87E6-A0B2CB889B15}"/>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21-2700-4704-87E6-A0B2CB889B15}"/>
              </c:ext>
            </c:extLst>
          </c:dPt>
          <c:dPt>
            <c:idx val="4"/>
            <c:bubble3D val="0"/>
            <c:spPr>
              <a:solidFill>
                <a:schemeClr val="accent5"/>
              </a:solidFill>
              <a:ln w="19050">
                <a:solidFill>
                  <a:schemeClr val="lt1"/>
                </a:solidFill>
              </a:ln>
              <a:effectLst/>
            </c:spPr>
            <c:extLst>
              <c:ext xmlns:c16="http://schemas.microsoft.com/office/drawing/2014/chart" uri="{C3380CC4-5D6E-409C-BE32-E72D297353CC}">
                <c16:uniqueId val="{00000023-2700-4704-87E6-A0B2CB889B15}"/>
              </c:ext>
            </c:extLst>
          </c:dPt>
          <c:dPt>
            <c:idx val="5"/>
            <c:bubble3D val="0"/>
            <c:spPr>
              <a:solidFill>
                <a:schemeClr val="accent6"/>
              </a:solidFill>
              <a:ln w="19050">
                <a:solidFill>
                  <a:schemeClr val="lt1"/>
                </a:solidFill>
              </a:ln>
              <a:effectLst/>
            </c:spPr>
            <c:extLst>
              <c:ext xmlns:c16="http://schemas.microsoft.com/office/drawing/2014/chart" uri="{C3380CC4-5D6E-409C-BE32-E72D297353CC}">
                <c16:uniqueId val="{00000025-2700-4704-87E6-A0B2CB889B15}"/>
              </c:ext>
            </c:extLst>
          </c:dPt>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ctr"/>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Sheet1!$A$2:$A$7</c:f>
              <c:strCache>
                <c:ptCount val="6"/>
                <c:pt idx="0">
                  <c:v>Target met or exceeded</c:v>
                </c:pt>
                <c:pt idx="1">
                  <c:v>Improving</c:v>
                </c:pt>
                <c:pt idx="2">
                  <c:v>Little or no detectable change</c:v>
                </c:pt>
                <c:pt idx="3">
                  <c:v>Getting worse</c:v>
                </c:pt>
                <c:pt idx="4">
                  <c:v>Baseline only</c:v>
                </c:pt>
                <c:pt idx="5">
                  <c:v>Informational</c:v>
                </c:pt>
              </c:strCache>
            </c:strRef>
          </c:cat>
          <c:val>
            <c:numRef>
              <c:f>Sheet1!$D$2:$D$7</c:f>
              <c:numCache>
                <c:formatCode>General</c:formatCode>
                <c:ptCount val="6"/>
                <c:pt idx="0">
                  <c:v>10.5</c:v>
                </c:pt>
                <c:pt idx="1">
                  <c:v>63.2</c:v>
                </c:pt>
                <c:pt idx="2">
                  <c:v>15.8</c:v>
                </c:pt>
                <c:pt idx="4">
                  <c:v>10.5</c:v>
                </c:pt>
              </c:numCache>
            </c:numRef>
          </c:val>
          <c:extLst>
            <c:ext xmlns:c16="http://schemas.microsoft.com/office/drawing/2014/chart" uri="{C3380CC4-5D6E-409C-BE32-E72D297353CC}">
              <c16:uniqueId val="{00000026-2700-4704-87E6-A0B2CB889B15}"/>
            </c:ext>
          </c:extLst>
        </c:ser>
        <c:dLbls>
          <c:dLblPos val="ctr"/>
          <c:showLegendKey val="0"/>
          <c:showVal val="1"/>
          <c:showCatName val="0"/>
          <c:showSerName val="0"/>
          <c:showPercent val="0"/>
          <c:showBubbleSize val="0"/>
          <c:showLeaderLines val="1"/>
        </c:dLbls>
        <c:firstSliceAng val="0"/>
      </c:pieChart>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userShapes r:id="rId4"/>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0.32087</cdr:x>
      <cdr:y>0.07995</cdr:y>
    </cdr:from>
    <cdr:to>
      <cdr:x>0.90753</cdr:x>
      <cdr:y>0.18891</cdr:y>
    </cdr:to>
    <cdr:sp macro="" textlink="">
      <cdr:nvSpPr>
        <cdr:cNvPr id="2" name="TextBox 1"/>
        <cdr:cNvSpPr txBox="1"/>
      </cdr:nvSpPr>
      <cdr:spPr>
        <a:xfrm xmlns:a="http://schemas.openxmlformats.org/drawingml/2006/main">
          <a:off x="1377726" y="347898"/>
          <a:ext cx="2518958" cy="474122"/>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1400" b="1" dirty="0" smtClean="0"/>
            <a:t>Measurable objectives:  14</a:t>
          </a:r>
          <a:endParaRPr lang="en-US" sz="1400" b="1" dirty="0"/>
        </a:p>
      </cdr:txBody>
    </cdr:sp>
  </cdr:relSizeAnchor>
  <cdr:relSizeAnchor xmlns:cdr="http://schemas.openxmlformats.org/drawingml/2006/chartDrawing">
    <cdr:from>
      <cdr:x>0.63524</cdr:x>
      <cdr:y>0.54306</cdr:y>
    </cdr:from>
    <cdr:to>
      <cdr:x>0.90077</cdr:x>
      <cdr:y>0.7041</cdr:y>
    </cdr:to>
    <cdr:sp macro="" textlink="">
      <cdr:nvSpPr>
        <cdr:cNvPr id="3" name="TextBox 2"/>
        <cdr:cNvSpPr txBox="1"/>
      </cdr:nvSpPr>
      <cdr:spPr>
        <a:xfrm xmlns:a="http://schemas.openxmlformats.org/drawingml/2006/main">
          <a:off x="2727534" y="2363041"/>
          <a:ext cx="1140139" cy="700739"/>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1000" dirty="0" smtClean="0">
              <a:latin typeface="Verdana" panose="020B0604030504040204" pitchFamily="34" charset="0"/>
              <a:ea typeface="Verdana" panose="020B0604030504040204" pitchFamily="34" charset="0"/>
              <a:cs typeface="Verdana" panose="020B0604030504040204" pitchFamily="34" charset="0"/>
            </a:rPr>
            <a:t>Improving 28.6% (n = 4)</a:t>
          </a:r>
          <a:endParaRPr lang="en-US" sz="1000" dirty="0">
            <a:latin typeface="Verdana" panose="020B0604030504040204" pitchFamily="34" charset="0"/>
            <a:ea typeface="Verdana" panose="020B0604030504040204" pitchFamily="34" charset="0"/>
            <a:cs typeface="Verdana" panose="020B0604030504040204" pitchFamily="34" charset="0"/>
          </a:endParaRPr>
        </a:p>
      </cdr:txBody>
    </cdr:sp>
  </cdr:relSizeAnchor>
</c:userShapes>
</file>

<file path=ppt/drawings/drawing2.xml><?xml version="1.0" encoding="utf-8"?>
<c:userShapes xmlns:c="http://schemas.openxmlformats.org/drawingml/2006/chart">
  <cdr:relSizeAnchor xmlns:cdr="http://schemas.openxmlformats.org/drawingml/2006/chartDrawing">
    <cdr:from>
      <cdr:x>0.35139</cdr:x>
      <cdr:y>0.06449</cdr:y>
    </cdr:from>
    <cdr:to>
      <cdr:x>0.87349</cdr:x>
      <cdr:y>0.17346</cdr:y>
    </cdr:to>
    <cdr:sp macro="" textlink="">
      <cdr:nvSpPr>
        <cdr:cNvPr id="2" name="TextBox 1"/>
        <cdr:cNvSpPr txBox="1"/>
      </cdr:nvSpPr>
      <cdr:spPr>
        <a:xfrm xmlns:a="http://schemas.openxmlformats.org/drawingml/2006/main">
          <a:off x="1331417" y="244504"/>
          <a:ext cx="1978269" cy="413142"/>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1200" b="1" dirty="0" smtClean="0">
              <a:latin typeface="Verdana" panose="020B0604030504040204" pitchFamily="34" charset="0"/>
              <a:ea typeface="Verdana" panose="020B0604030504040204" pitchFamily="34" charset="0"/>
              <a:cs typeface="Verdana" panose="020B0604030504040204" pitchFamily="34" charset="0"/>
            </a:rPr>
            <a:t>Total objectives: 18 </a:t>
          </a:r>
          <a:endParaRPr lang="en-US" sz="1200" b="1" dirty="0">
            <a:latin typeface="Verdana" panose="020B0604030504040204" pitchFamily="34" charset="0"/>
            <a:ea typeface="Verdana" panose="020B0604030504040204" pitchFamily="34" charset="0"/>
            <a:cs typeface="Verdana" panose="020B0604030504040204" pitchFamily="34" charset="0"/>
          </a:endParaRPr>
        </a:p>
      </cdr:txBody>
    </cdr:sp>
  </cdr:relSizeAnchor>
  <cdr:relSizeAnchor xmlns:cdr="http://schemas.openxmlformats.org/drawingml/2006/chartDrawing">
    <cdr:from>
      <cdr:x>0.08282</cdr:x>
      <cdr:y>0.80091</cdr:y>
    </cdr:from>
    <cdr:to>
      <cdr:x>0.36589</cdr:x>
      <cdr:y>0.94742</cdr:y>
    </cdr:to>
    <cdr:sp macro="" textlink="">
      <cdr:nvSpPr>
        <cdr:cNvPr id="3" name="TextBox 2"/>
        <cdr:cNvSpPr txBox="1"/>
      </cdr:nvSpPr>
      <cdr:spPr>
        <a:xfrm xmlns:a="http://schemas.openxmlformats.org/drawingml/2006/main">
          <a:off x="342534" y="3036506"/>
          <a:ext cx="1170803" cy="555469"/>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pPr algn="ctr"/>
          <a:r>
            <a:rPr lang="en-US" sz="1000" dirty="0" smtClean="0">
              <a:latin typeface="Verdana" panose="020B0604030504040204" pitchFamily="34" charset="0"/>
              <a:ea typeface="Verdana" panose="020B0604030504040204" pitchFamily="34" charset="0"/>
              <a:cs typeface="Verdana" panose="020B0604030504040204" pitchFamily="34" charset="0"/>
            </a:rPr>
            <a:t>Archived 5.6% (n = 1)</a:t>
          </a:r>
          <a:endParaRPr lang="en-US" sz="1000" dirty="0">
            <a:latin typeface="Verdana" panose="020B0604030504040204" pitchFamily="34" charset="0"/>
            <a:ea typeface="Verdana" panose="020B0604030504040204" pitchFamily="34" charset="0"/>
            <a:cs typeface="Verdana" panose="020B0604030504040204" pitchFamily="34" charset="0"/>
          </a:endParaRPr>
        </a:p>
      </cdr:txBody>
    </cdr:sp>
  </cdr:relSizeAnchor>
</c:userShapes>
</file>

<file path=ppt/drawings/drawing3.xml><?xml version="1.0" encoding="utf-8"?>
<c:userShapes xmlns:c="http://schemas.openxmlformats.org/drawingml/2006/chart">
  <cdr:relSizeAnchor xmlns:cdr="http://schemas.openxmlformats.org/drawingml/2006/chartDrawing">
    <cdr:from>
      <cdr:x>0.32443</cdr:x>
      <cdr:y>0.06234</cdr:y>
    </cdr:from>
    <cdr:to>
      <cdr:x>0.77992</cdr:x>
      <cdr:y>0.17131</cdr:y>
    </cdr:to>
    <cdr:sp macro="" textlink="">
      <cdr:nvSpPr>
        <cdr:cNvPr id="2" name="TextBox 1"/>
        <cdr:cNvSpPr txBox="1"/>
      </cdr:nvSpPr>
      <cdr:spPr>
        <a:xfrm xmlns:a="http://schemas.openxmlformats.org/drawingml/2006/main">
          <a:off x="1341854" y="236337"/>
          <a:ext cx="1883947" cy="413142"/>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1200" b="1" dirty="0" smtClean="0">
              <a:latin typeface="Verdana" panose="020B0604030504040204" pitchFamily="34" charset="0"/>
              <a:ea typeface="Verdana" panose="020B0604030504040204" pitchFamily="34" charset="0"/>
              <a:cs typeface="Verdana" panose="020B0604030504040204" pitchFamily="34" charset="0"/>
            </a:rPr>
            <a:t>Total objectives: 30 </a:t>
          </a:r>
          <a:endParaRPr lang="en-US" sz="1200" b="1" dirty="0">
            <a:latin typeface="Verdana" panose="020B0604030504040204" pitchFamily="34" charset="0"/>
            <a:ea typeface="Verdana" panose="020B0604030504040204" pitchFamily="34" charset="0"/>
            <a:cs typeface="Verdana" panose="020B0604030504040204" pitchFamily="34" charset="0"/>
          </a:endParaRPr>
        </a:p>
      </cdr:txBody>
    </cdr:sp>
  </cdr:relSizeAnchor>
  <cdr:relSizeAnchor xmlns:cdr="http://schemas.openxmlformats.org/drawingml/2006/chartDrawing">
    <cdr:from>
      <cdr:x>0.35106</cdr:x>
      <cdr:y>0.63288</cdr:y>
    </cdr:from>
    <cdr:to>
      <cdr:x>0.64894</cdr:x>
      <cdr:y>0.77939</cdr:y>
    </cdr:to>
    <cdr:sp macro="" textlink="">
      <cdr:nvSpPr>
        <cdr:cNvPr id="3" name="TextBox 2"/>
        <cdr:cNvSpPr txBox="1"/>
      </cdr:nvSpPr>
      <cdr:spPr>
        <a:xfrm xmlns:a="http://schemas.openxmlformats.org/drawingml/2006/main">
          <a:off x="1452037" y="2399468"/>
          <a:ext cx="1232018" cy="555469"/>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pPr algn="ctr"/>
          <a:r>
            <a:rPr lang="en-US" sz="1000" dirty="0" smtClean="0">
              <a:latin typeface="Verdana" panose="020B0604030504040204" pitchFamily="34" charset="0"/>
              <a:ea typeface="Verdana" panose="020B0604030504040204" pitchFamily="34" charset="0"/>
              <a:cs typeface="Verdana" panose="020B0604030504040204" pitchFamily="34" charset="0"/>
            </a:rPr>
            <a:t>Archived 36.7% (n = 11)</a:t>
          </a:r>
          <a:endParaRPr lang="en-US" sz="1000" dirty="0">
            <a:latin typeface="Verdana" panose="020B0604030504040204" pitchFamily="34" charset="0"/>
            <a:ea typeface="Verdana" panose="020B0604030504040204" pitchFamily="34" charset="0"/>
            <a:cs typeface="Verdana" panose="020B0604030504040204" pitchFamily="34" charset="0"/>
          </a:endParaRPr>
        </a:p>
      </cdr:txBody>
    </cdr:sp>
  </cdr:relSizeAnchor>
</c:userShapes>
</file>

<file path=ppt/drawings/drawing4.xml><?xml version="1.0" encoding="utf-8"?>
<c:userShapes xmlns:c="http://schemas.openxmlformats.org/drawingml/2006/chart">
  <cdr:relSizeAnchor xmlns:cdr="http://schemas.openxmlformats.org/drawingml/2006/chartDrawing">
    <cdr:from>
      <cdr:x>0.29918</cdr:x>
      <cdr:y>0.03998</cdr:y>
    </cdr:from>
    <cdr:to>
      <cdr:x>0.83024</cdr:x>
      <cdr:y>0.10741</cdr:y>
    </cdr:to>
    <cdr:sp macro="" textlink="">
      <cdr:nvSpPr>
        <cdr:cNvPr id="2" name="TextBox 1"/>
        <cdr:cNvSpPr txBox="1"/>
      </cdr:nvSpPr>
      <cdr:spPr>
        <a:xfrm xmlns:a="http://schemas.openxmlformats.org/drawingml/2006/main">
          <a:off x="1284600" y="173966"/>
          <a:ext cx="2280221" cy="293405"/>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1400" b="1" dirty="0" smtClean="0"/>
            <a:t>Measurable objectives:  17</a:t>
          </a:r>
          <a:endParaRPr lang="en-US" sz="1400" b="1" dirty="0"/>
        </a:p>
      </cdr:txBody>
    </cdr:sp>
  </cdr:relSizeAnchor>
  <cdr:relSizeAnchor xmlns:cdr="http://schemas.openxmlformats.org/drawingml/2006/chartDrawing">
    <cdr:from>
      <cdr:x>0.46334</cdr:x>
      <cdr:y>0.6205</cdr:y>
    </cdr:from>
    <cdr:to>
      <cdr:x>0.78045</cdr:x>
      <cdr:y>0.72757</cdr:y>
    </cdr:to>
    <cdr:sp macro="" textlink="">
      <cdr:nvSpPr>
        <cdr:cNvPr id="3" name="TextBox 2"/>
        <cdr:cNvSpPr txBox="1"/>
      </cdr:nvSpPr>
      <cdr:spPr>
        <a:xfrm xmlns:a="http://schemas.openxmlformats.org/drawingml/2006/main">
          <a:off x="1989475" y="2700007"/>
          <a:ext cx="1361584" cy="465888"/>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pPr algn="ctr"/>
          <a:r>
            <a:rPr lang="en-US" sz="1000" dirty="0" smtClean="0">
              <a:latin typeface="Verdana" panose="020B0604030504040204" pitchFamily="34" charset="0"/>
              <a:ea typeface="Verdana" panose="020B0604030504040204" pitchFamily="34" charset="0"/>
              <a:cs typeface="Verdana" panose="020B0604030504040204" pitchFamily="34" charset="0"/>
            </a:rPr>
            <a:t>Improving 52.9% (n = </a:t>
          </a:r>
          <a:r>
            <a:rPr lang="en-US" sz="1000" dirty="0">
              <a:latin typeface="Verdana" panose="020B0604030504040204" pitchFamily="34" charset="0"/>
              <a:ea typeface="Verdana" panose="020B0604030504040204" pitchFamily="34" charset="0"/>
              <a:cs typeface="Verdana" panose="020B0604030504040204" pitchFamily="34" charset="0"/>
            </a:rPr>
            <a:t>9</a:t>
          </a:r>
          <a:r>
            <a:rPr lang="en-US" sz="1000" dirty="0" smtClean="0">
              <a:latin typeface="Verdana" panose="020B0604030504040204" pitchFamily="34" charset="0"/>
              <a:ea typeface="Verdana" panose="020B0604030504040204" pitchFamily="34" charset="0"/>
              <a:cs typeface="Verdana" panose="020B0604030504040204" pitchFamily="34" charset="0"/>
            </a:rPr>
            <a:t>)</a:t>
          </a:r>
          <a:endParaRPr lang="en-US" sz="1000" dirty="0">
            <a:latin typeface="Verdana" panose="020B0604030504040204" pitchFamily="34" charset="0"/>
            <a:ea typeface="Verdana" panose="020B0604030504040204" pitchFamily="34" charset="0"/>
            <a:cs typeface="Verdana" panose="020B0604030504040204" pitchFamily="34" charset="0"/>
          </a:endParaRPr>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AB60E555-B7BB-184A-B32C-26AB045AC58F}" type="datetimeFigureOut">
              <a:rPr lang="en-US" smtClean="0"/>
              <a:t>8/18/2017</a:t>
            </a:fld>
            <a:endParaRPr lang="en-US" dirty="0"/>
          </a:p>
        </p:txBody>
      </p:sp>
      <p:sp>
        <p:nvSpPr>
          <p:cNvPr id="4" name="Slide Image Placeholder 3"/>
          <p:cNvSpPr>
            <a:spLocks noGrp="1" noRot="1" noChangeAspect="1"/>
          </p:cNvSpPr>
          <p:nvPr>
            <p:ph type="sldImg" idx="2"/>
          </p:nvPr>
        </p:nvSpPr>
        <p:spPr>
          <a:xfrm>
            <a:off x="1414463" y="1162050"/>
            <a:ext cx="4181475" cy="313690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FD381599-21C2-F14B-87B4-900CBA0E691B}" type="slidenum">
              <a:rPr lang="en-US" smtClean="0"/>
              <a:t>‹#›</a:t>
            </a:fld>
            <a:endParaRPr lang="en-US" dirty="0"/>
          </a:p>
        </p:txBody>
      </p:sp>
    </p:spTree>
    <p:extLst>
      <p:ext uri="{BB962C8B-B14F-4D97-AF65-F5344CB8AC3E}">
        <p14:creationId xmlns:p14="http://schemas.microsoft.com/office/powerpoint/2010/main" val="126459427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D381599-21C2-F14B-87B4-900CBA0E691B}" type="slidenum">
              <a:rPr lang="en-US" smtClean="0"/>
              <a:t>1</a:t>
            </a:fld>
            <a:endParaRPr lang="en-US" dirty="0"/>
          </a:p>
        </p:txBody>
      </p:sp>
    </p:spTree>
    <p:extLst>
      <p:ext uri="{BB962C8B-B14F-4D97-AF65-F5344CB8AC3E}">
        <p14:creationId xmlns:p14="http://schemas.microsoft.com/office/powerpoint/2010/main" val="151003957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buSzPct val="150000"/>
              <a:buFont typeface="Wingdings" panose="05000000000000000000" pitchFamily="2" charset="2"/>
              <a:buNone/>
            </a:pPr>
            <a:endParaRPr lang="en-US" sz="1200" dirty="0" smtClean="0"/>
          </a:p>
        </p:txBody>
      </p:sp>
      <p:sp>
        <p:nvSpPr>
          <p:cNvPr id="4" name="Slide Number Placeholder 3"/>
          <p:cNvSpPr>
            <a:spLocks noGrp="1"/>
          </p:cNvSpPr>
          <p:nvPr>
            <p:ph type="sldNum" sz="quarter" idx="10"/>
          </p:nvPr>
        </p:nvSpPr>
        <p:spPr/>
        <p:txBody>
          <a:bodyPr/>
          <a:lstStyle/>
          <a:p>
            <a:fld id="{FD381599-21C2-F14B-87B4-900CBA0E691B}" type="slidenum">
              <a:rPr lang="en-US" smtClean="0"/>
              <a:t>2</a:t>
            </a:fld>
            <a:endParaRPr lang="en-US" dirty="0"/>
          </a:p>
        </p:txBody>
      </p:sp>
    </p:spTree>
    <p:extLst>
      <p:ext uri="{BB962C8B-B14F-4D97-AF65-F5344CB8AC3E}">
        <p14:creationId xmlns:p14="http://schemas.microsoft.com/office/powerpoint/2010/main" val="22049575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buSzPct val="150000"/>
              <a:buFont typeface="Wingdings" panose="05000000000000000000" pitchFamily="2" charset="2"/>
              <a:buNone/>
            </a:pPr>
            <a:endParaRPr lang="en-US" sz="1200" dirty="0" smtClean="0"/>
          </a:p>
        </p:txBody>
      </p:sp>
      <p:sp>
        <p:nvSpPr>
          <p:cNvPr id="4" name="Slide Number Placeholder 3"/>
          <p:cNvSpPr>
            <a:spLocks noGrp="1"/>
          </p:cNvSpPr>
          <p:nvPr>
            <p:ph type="sldNum" sz="quarter" idx="10"/>
          </p:nvPr>
        </p:nvSpPr>
        <p:spPr/>
        <p:txBody>
          <a:bodyPr/>
          <a:lstStyle/>
          <a:p>
            <a:fld id="{FD381599-21C2-F14B-87B4-900CBA0E691B}" type="slidenum">
              <a:rPr lang="en-US" smtClean="0"/>
              <a:t>3</a:t>
            </a:fld>
            <a:endParaRPr lang="en-US" dirty="0"/>
          </a:p>
        </p:txBody>
      </p:sp>
    </p:spTree>
    <p:extLst>
      <p:ext uri="{BB962C8B-B14F-4D97-AF65-F5344CB8AC3E}">
        <p14:creationId xmlns:p14="http://schemas.microsoft.com/office/powerpoint/2010/main" val="103850215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BFCE00C-B470-4578-9519-C2C19F137260}" type="slidenum">
              <a:rPr lang="en-US" smtClean="0"/>
              <a:t>7</a:t>
            </a:fld>
            <a:endParaRPr lang="en-US" dirty="0"/>
          </a:p>
        </p:txBody>
      </p:sp>
    </p:spTree>
    <p:extLst>
      <p:ext uri="{BB962C8B-B14F-4D97-AF65-F5344CB8AC3E}">
        <p14:creationId xmlns:p14="http://schemas.microsoft.com/office/powerpoint/2010/main" val="417304212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BFCE00C-B470-4578-9519-C2C19F137260}" type="slidenum">
              <a:rPr lang="en-US" smtClean="0"/>
              <a:t>10</a:t>
            </a:fld>
            <a:endParaRPr lang="en-US" dirty="0"/>
          </a:p>
        </p:txBody>
      </p:sp>
    </p:spTree>
    <p:extLst>
      <p:ext uri="{BB962C8B-B14F-4D97-AF65-F5344CB8AC3E}">
        <p14:creationId xmlns:p14="http://schemas.microsoft.com/office/powerpoint/2010/main" val="272574065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6" name="Text Placeholder 8"/>
          <p:cNvSpPr>
            <a:spLocks noGrp="1"/>
          </p:cNvSpPr>
          <p:nvPr>
            <p:ph type="body" sz="quarter" idx="14" hasCustomPrompt="1"/>
          </p:nvPr>
        </p:nvSpPr>
        <p:spPr>
          <a:xfrm>
            <a:off x="1227138" y="3026222"/>
            <a:ext cx="6689725" cy="707254"/>
          </a:xfrm>
          <a:prstGeom prst="rect">
            <a:avLst/>
          </a:prstGeom>
        </p:spPr>
        <p:txBody>
          <a:bodyPr anchor="ctr">
            <a:normAutofit/>
          </a:bodyPr>
          <a:lstStyle>
            <a:lvl1pPr marL="0" indent="0" algn="ctr">
              <a:buNone/>
              <a:defRPr sz="2400" b="0" baseline="0">
                <a:solidFill>
                  <a:schemeClr val="bg1"/>
                </a:solidFill>
                <a:latin typeface="Verdana"/>
                <a:cs typeface="Verdana"/>
              </a:defRPr>
            </a:lvl1pPr>
          </a:lstStyle>
          <a:p>
            <a:pPr lvl="0"/>
            <a:r>
              <a:rPr lang="en-US" dirty="0" smtClean="0"/>
              <a:t>Click to add presenters’ names</a:t>
            </a:r>
            <a:endParaRPr lang="en-US" dirty="0"/>
          </a:p>
        </p:txBody>
      </p:sp>
      <p:sp>
        <p:nvSpPr>
          <p:cNvPr id="2" name="Title 1"/>
          <p:cNvSpPr>
            <a:spLocks noGrp="1"/>
          </p:cNvSpPr>
          <p:nvPr>
            <p:ph type="title" hasCustomPrompt="1"/>
          </p:nvPr>
        </p:nvSpPr>
        <p:spPr>
          <a:xfrm>
            <a:off x="960438" y="1700659"/>
            <a:ext cx="7223125" cy="1195977"/>
          </a:xfrm>
          <a:prstGeom prst="rect">
            <a:avLst/>
          </a:prstGeom>
        </p:spPr>
        <p:txBody>
          <a:bodyPr vert="horz" lIns="0" tIns="0" rIns="0" bIns="0" anchor="ctr" anchorCtr="0"/>
          <a:lstStyle>
            <a:lvl1pPr>
              <a:defRPr sz="4400" baseline="0">
                <a:solidFill>
                  <a:schemeClr val="bg1"/>
                </a:solidFill>
                <a:latin typeface="Verdana" charset="0"/>
                <a:ea typeface="Verdana" charset="0"/>
                <a:cs typeface="Verdana" charset="0"/>
              </a:defRPr>
            </a:lvl1pPr>
          </a:lstStyle>
          <a:p>
            <a:r>
              <a:rPr lang="en-US" dirty="0" smtClean="0"/>
              <a:t>Click to add Presentation Title</a:t>
            </a:r>
            <a:endParaRPr lang="en-US" dirty="0"/>
          </a:p>
        </p:txBody>
      </p:sp>
    </p:spTree>
    <p:extLst>
      <p:ext uri="{BB962C8B-B14F-4D97-AF65-F5344CB8AC3E}">
        <p14:creationId xmlns:p14="http://schemas.microsoft.com/office/powerpoint/2010/main" val="4103185156"/>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Titl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1984248" y="2761488"/>
            <a:ext cx="5936268" cy="687364"/>
          </a:xfrm>
          <a:prstGeom prst="rect">
            <a:avLst/>
          </a:prstGeom>
        </p:spPr>
        <p:txBody>
          <a:bodyPr/>
          <a:lstStyle>
            <a:lvl1pPr>
              <a:defRPr sz="3600" baseline="0">
                <a:solidFill>
                  <a:schemeClr val="bg1"/>
                </a:solidFill>
                <a:latin typeface="Verdana" charset="0"/>
                <a:ea typeface="Verdana" charset="0"/>
                <a:cs typeface="Verdana" charset="0"/>
              </a:defRPr>
            </a:lvl1pPr>
          </a:lstStyle>
          <a:p>
            <a:r>
              <a:rPr lang="en-US" dirty="0" smtClean="0"/>
              <a:t>Click to add section title</a:t>
            </a:r>
            <a:endParaRPr lang="en-US" dirty="0"/>
          </a:p>
        </p:txBody>
      </p:sp>
    </p:spTree>
    <p:extLst>
      <p:ext uri="{BB962C8B-B14F-4D97-AF65-F5344CB8AC3E}">
        <p14:creationId xmlns:p14="http://schemas.microsoft.com/office/powerpoint/2010/main" val="2759845395"/>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ext and image">
    <p:spTree>
      <p:nvGrpSpPr>
        <p:cNvPr id="1" name=""/>
        <p:cNvGrpSpPr/>
        <p:nvPr/>
      </p:nvGrpSpPr>
      <p:grpSpPr>
        <a:xfrm>
          <a:off x="0" y="0"/>
          <a:ext cx="0" cy="0"/>
          <a:chOff x="0" y="0"/>
          <a:chExt cx="0" cy="0"/>
        </a:xfrm>
      </p:grpSpPr>
      <p:sp>
        <p:nvSpPr>
          <p:cNvPr id="33" name="Slide Number Placeholder 3"/>
          <p:cNvSpPr>
            <a:spLocks noGrp="1"/>
          </p:cNvSpPr>
          <p:nvPr>
            <p:ph type="sldNum" sz="quarter" idx="18"/>
          </p:nvPr>
        </p:nvSpPr>
        <p:spPr>
          <a:xfrm>
            <a:off x="8108198" y="6255794"/>
            <a:ext cx="685111" cy="446432"/>
          </a:xfrm>
          <a:prstGeom prst="rect">
            <a:avLst/>
          </a:prstGeom>
        </p:spPr>
        <p:txBody>
          <a:bodyPr lIns="0" tIns="0" rIns="0" bIns="0" anchor="ctr"/>
          <a:lstStyle>
            <a:lvl1pPr algn="r">
              <a:defRPr sz="1400">
                <a:solidFill>
                  <a:schemeClr val="tx1"/>
                </a:solidFill>
                <a:latin typeface="Verdana"/>
                <a:cs typeface="Verdana"/>
              </a:defRPr>
            </a:lvl1pPr>
          </a:lstStyle>
          <a:p>
            <a:fld id="{7391EDBC-5481-E248-9D04-B6CCC7FAB9E3}" type="slidenum">
              <a:rPr lang="en-US" smtClean="0"/>
              <a:pPr/>
              <a:t>‹#›</a:t>
            </a:fld>
            <a:endParaRPr lang="en-US" dirty="0"/>
          </a:p>
        </p:txBody>
      </p:sp>
      <p:sp>
        <p:nvSpPr>
          <p:cNvPr id="8" name="Picture Placeholder 11" descr="Image"/>
          <p:cNvSpPr>
            <a:spLocks noGrp="1"/>
          </p:cNvSpPr>
          <p:nvPr>
            <p:ph type="pic" sz="quarter" idx="14" hasCustomPrompt="1"/>
          </p:nvPr>
        </p:nvSpPr>
        <p:spPr>
          <a:xfrm>
            <a:off x="3838586" y="1576873"/>
            <a:ext cx="4954723" cy="3685032"/>
          </a:xfrm>
          <a:prstGeom prst="rect">
            <a:avLst/>
          </a:prstGeom>
          <a:ln w="12700">
            <a:solidFill>
              <a:schemeClr val="bg1">
                <a:lumMod val="85000"/>
              </a:schemeClr>
            </a:solidFill>
          </a:ln>
        </p:spPr>
        <p:txBody>
          <a:bodyPr>
            <a:normAutofit/>
          </a:bodyPr>
          <a:lstStyle>
            <a:lvl1pPr marL="0" indent="0">
              <a:buNone/>
              <a:defRPr sz="2400">
                <a:latin typeface="Verdana"/>
                <a:cs typeface="Verdana"/>
              </a:defRPr>
            </a:lvl1pPr>
          </a:lstStyle>
          <a:p>
            <a:r>
              <a:rPr lang="en-US" dirty="0" smtClean="0"/>
              <a:t>Click to add image</a:t>
            </a:r>
            <a:endParaRPr lang="en-US" dirty="0"/>
          </a:p>
        </p:txBody>
      </p:sp>
      <p:sp>
        <p:nvSpPr>
          <p:cNvPr id="11" name="Text Placeholder 10"/>
          <p:cNvSpPr>
            <a:spLocks noGrp="1"/>
          </p:cNvSpPr>
          <p:nvPr>
            <p:ph type="body" sz="quarter" idx="20" hasCustomPrompt="1"/>
          </p:nvPr>
        </p:nvSpPr>
        <p:spPr>
          <a:xfrm>
            <a:off x="371268" y="1572768"/>
            <a:ext cx="3097205" cy="3685032"/>
          </a:xfrm>
          <a:prstGeom prst="rect">
            <a:avLst/>
          </a:prstGeom>
        </p:spPr>
        <p:txBody>
          <a:bodyPr>
            <a:normAutofit/>
          </a:bodyPr>
          <a:lstStyle>
            <a:lvl1pPr marL="228600" indent="-228600">
              <a:spcBef>
                <a:spcPts val="24"/>
              </a:spcBef>
              <a:buClr>
                <a:schemeClr val="accent1"/>
              </a:buClr>
              <a:buFont typeface="Arial"/>
              <a:buChar char="•"/>
              <a:defRPr sz="2000">
                <a:latin typeface="Verdana"/>
                <a:cs typeface="Verdana"/>
              </a:defRPr>
            </a:lvl1pPr>
            <a:lvl2pPr marL="742950" indent="-285750">
              <a:buClr>
                <a:schemeClr val="accent1"/>
              </a:buClr>
              <a:buFont typeface="Courier New"/>
              <a:buChar char="o"/>
              <a:defRPr sz="1800">
                <a:latin typeface="Verdana"/>
                <a:cs typeface="Verdana"/>
              </a:defRPr>
            </a:lvl2pPr>
            <a:lvl3pPr marL="1200150" indent="-285750">
              <a:buClr>
                <a:schemeClr val="accent1"/>
              </a:buClr>
              <a:buFont typeface="Wingdings" charset="2"/>
              <a:buChar char="§"/>
              <a:defRPr sz="1600">
                <a:latin typeface="Verdana"/>
                <a:cs typeface="Verdana"/>
              </a:defRPr>
            </a:lvl3pPr>
            <a:lvl4pPr marL="1657350" indent="-285750">
              <a:buClr>
                <a:schemeClr val="accent1"/>
              </a:buClr>
              <a:buFont typeface="Arial"/>
              <a:buChar char="•"/>
              <a:defRPr sz="1400">
                <a:latin typeface="Verdana"/>
                <a:cs typeface="Verdana"/>
              </a:defRPr>
            </a:lvl4pPr>
            <a:lvl5pPr marL="1828800" indent="0">
              <a:buNone/>
              <a:defRPr sz="1400">
                <a:latin typeface="Verdana"/>
                <a:cs typeface="Verdana"/>
              </a:defRPr>
            </a:lvl5pPr>
          </a:lstStyle>
          <a:p>
            <a:pPr lvl="0"/>
            <a:r>
              <a:rPr lang="en-US" dirty="0" smtClean="0"/>
              <a:t>Click to add text</a:t>
            </a:r>
          </a:p>
          <a:p>
            <a:pPr lvl="1"/>
            <a:r>
              <a:rPr lang="en-US" dirty="0" smtClean="0"/>
              <a:t>Second level</a:t>
            </a:r>
          </a:p>
          <a:p>
            <a:pPr lvl="2"/>
            <a:r>
              <a:rPr lang="en-US" dirty="0" smtClean="0"/>
              <a:t>Third level</a:t>
            </a:r>
          </a:p>
          <a:p>
            <a:pPr lvl="3"/>
            <a:r>
              <a:rPr lang="en-US" dirty="0" smtClean="0"/>
              <a:t>Fourth level</a:t>
            </a:r>
          </a:p>
        </p:txBody>
      </p:sp>
      <p:sp>
        <p:nvSpPr>
          <p:cNvPr id="12" name="Title 1"/>
          <p:cNvSpPr>
            <a:spLocks noGrp="1"/>
          </p:cNvSpPr>
          <p:nvPr>
            <p:ph type="title" hasCustomPrompt="1"/>
          </p:nvPr>
        </p:nvSpPr>
        <p:spPr>
          <a:xfrm>
            <a:off x="749510" y="131762"/>
            <a:ext cx="6019486" cy="797628"/>
          </a:xfrm>
          <a:prstGeom prst="rect">
            <a:avLst/>
          </a:prstGeom>
        </p:spPr>
        <p:txBody>
          <a:bodyPr vert="horz" lIns="91440" tIns="45720" rIns="91440" bIns="45720" anchor="ctr" anchorCtr="0"/>
          <a:lstStyle>
            <a:lvl1pPr algn="l">
              <a:defRPr sz="2400">
                <a:solidFill>
                  <a:schemeClr val="bg1"/>
                </a:solidFill>
                <a:latin typeface="Verdana" charset="0"/>
                <a:ea typeface="Verdana" charset="0"/>
                <a:cs typeface="Verdana" charset="0"/>
              </a:defRPr>
            </a:lvl1pPr>
          </a:lstStyle>
          <a:p>
            <a:r>
              <a:rPr lang="en-US" dirty="0" smtClean="0"/>
              <a:t>Click to add slide header</a:t>
            </a:r>
            <a:endParaRPr lang="en-US" dirty="0"/>
          </a:p>
        </p:txBody>
      </p:sp>
    </p:spTree>
    <p:extLst>
      <p:ext uri="{BB962C8B-B14F-4D97-AF65-F5344CB8AC3E}">
        <p14:creationId xmlns:p14="http://schemas.microsoft.com/office/powerpoint/2010/main" val="844183525"/>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ext only">
    <p:spTree>
      <p:nvGrpSpPr>
        <p:cNvPr id="1" name=""/>
        <p:cNvGrpSpPr/>
        <p:nvPr/>
      </p:nvGrpSpPr>
      <p:grpSpPr>
        <a:xfrm>
          <a:off x="0" y="0"/>
          <a:ext cx="0" cy="0"/>
          <a:chOff x="0" y="0"/>
          <a:chExt cx="0" cy="0"/>
        </a:xfrm>
      </p:grpSpPr>
      <p:sp>
        <p:nvSpPr>
          <p:cNvPr id="23" name="Slide Number Placeholder 3"/>
          <p:cNvSpPr>
            <a:spLocks noGrp="1"/>
          </p:cNvSpPr>
          <p:nvPr>
            <p:ph type="sldNum" sz="quarter" idx="18"/>
          </p:nvPr>
        </p:nvSpPr>
        <p:spPr>
          <a:xfrm>
            <a:off x="8108198" y="6255794"/>
            <a:ext cx="685111" cy="446432"/>
          </a:xfrm>
          <a:prstGeom prst="rect">
            <a:avLst/>
          </a:prstGeom>
        </p:spPr>
        <p:txBody>
          <a:bodyPr lIns="0" tIns="0" rIns="0" bIns="0" anchor="ctr"/>
          <a:lstStyle>
            <a:lvl1pPr algn="r">
              <a:defRPr sz="1400">
                <a:solidFill>
                  <a:schemeClr val="tx1"/>
                </a:solidFill>
                <a:latin typeface="Verdana"/>
                <a:cs typeface="Verdana"/>
              </a:defRPr>
            </a:lvl1pPr>
          </a:lstStyle>
          <a:p>
            <a:fld id="{7391EDBC-5481-E248-9D04-B6CCC7FAB9E3}" type="slidenum">
              <a:rPr lang="en-US" smtClean="0"/>
              <a:pPr/>
              <a:t>‹#›</a:t>
            </a:fld>
            <a:endParaRPr lang="en-US" dirty="0"/>
          </a:p>
        </p:txBody>
      </p:sp>
      <p:sp>
        <p:nvSpPr>
          <p:cNvPr id="7" name="Text Placeholder 10"/>
          <p:cNvSpPr>
            <a:spLocks noGrp="1"/>
          </p:cNvSpPr>
          <p:nvPr>
            <p:ph type="body" sz="quarter" idx="20" hasCustomPrompt="1"/>
          </p:nvPr>
        </p:nvSpPr>
        <p:spPr>
          <a:xfrm>
            <a:off x="371268" y="1572768"/>
            <a:ext cx="8401464" cy="3685032"/>
          </a:xfrm>
          <a:prstGeom prst="rect">
            <a:avLst/>
          </a:prstGeom>
        </p:spPr>
        <p:txBody>
          <a:bodyPr>
            <a:normAutofit/>
          </a:bodyPr>
          <a:lstStyle>
            <a:lvl1pPr marL="228600" indent="-228600">
              <a:spcBef>
                <a:spcPts val="24"/>
              </a:spcBef>
              <a:buClr>
                <a:schemeClr val="accent1"/>
              </a:buClr>
              <a:buFont typeface="Arial"/>
              <a:buChar char="•"/>
              <a:defRPr sz="2000">
                <a:latin typeface="Verdana"/>
                <a:cs typeface="Verdana"/>
              </a:defRPr>
            </a:lvl1pPr>
            <a:lvl2pPr marL="742950" indent="-285750">
              <a:buClr>
                <a:schemeClr val="accent1"/>
              </a:buClr>
              <a:buFont typeface="Courier New"/>
              <a:buChar char="o"/>
              <a:defRPr sz="1800">
                <a:latin typeface="Verdana"/>
                <a:cs typeface="Verdana"/>
              </a:defRPr>
            </a:lvl2pPr>
            <a:lvl3pPr marL="1200150" indent="-285750">
              <a:buClr>
                <a:schemeClr val="accent1"/>
              </a:buClr>
              <a:buFont typeface="Wingdings" charset="2"/>
              <a:buChar char="§"/>
              <a:defRPr sz="1600">
                <a:latin typeface="Verdana"/>
                <a:cs typeface="Verdana"/>
              </a:defRPr>
            </a:lvl3pPr>
            <a:lvl4pPr marL="1657350" indent="-285750">
              <a:buClr>
                <a:schemeClr val="accent1"/>
              </a:buClr>
              <a:buFont typeface="Arial"/>
              <a:buChar char="•"/>
              <a:defRPr sz="1400">
                <a:latin typeface="Verdana"/>
                <a:cs typeface="Verdana"/>
              </a:defRPr>
            </a:lvl4pPr>
            <a:lvl5pPr marL="1828800" indent="0">
              <a:buNone/>
              <a:defRPr sz="1400">
                <a:latin typeface="Verdana"/>
                <a:cs typeface="Verdana"/>
              </a:defRPr>
            </a:lvl5pPr>
          </a:lstStyle>
          <a:p>
            <a:pPr lvl="0"/>
            <a:r>
              <a:rPr lang="en-US" dirty="0" smtClean="0"/>
              <a:t>Click to add text</a:t>
            </a:r>
          </a:p>
          <a:p>
            <a:pPr lvl="1"/>
            <a:r>
              <a:rPr lang="en-US" dirty="0" smtClean="0"/>
              <a:t>Second level</a:t>
            </a:r>
          </a:p>
          <a:p>
            <a:pPr lvl="2"/>
            <a:r>
              <a:rPr lang="en-US" dirty="0" smtClean="0"/>
              <a:t>Third level</a:t>
            </a:r>
          </a:p>
          <a:p>
            <a:pPr lvl="3"/>
            <a:r>
              <a:rPr lang="en-US" dirty="0" smtClean="0"/>
              <a:t>Fourth level</a:t>
            </a:r>
          </a:p>
        </p:txBody>
      </p:sp>
      <p:sp>
        <p:nvSpPr>
          <p:cNvPr id="9" name="Title 1"/>
          <p:cNvSpPr>
            <a:spLocks noGrp="1"/>
          </p:cNvSpPr>
          <p:nvPr>
            <p:ph type="title" hasCustomPrompt="1"/>
          </p:nvPr>
        </p:nvSpPr>
        <p:spPr>
          <a:xfrm>
            <a:off x="749510" y="131762"/>
            <a:ext cx="6019486" cy="797628"/>
          </a:xfrm>
          <a:prstGeom prst="rect">
            <a:avLst/>
          </a:prstGeom>
        </p:spPr>
        <p:txBody>
          <a:bodyPr vert="horz" lIns="91440" tIns="45720" rIns="91440" bIns="45720" anchor="ctr" anchorCtr="0"/>
          <a:lstStyle>
            <a:lvl1pPr algn="l">
              <a:defRPr sz="2400">
                <a:solidFill>
                  <a:schemeClr val="bg1"/>
                </a:solidFill>
                <a:latin typeface="Verdana" charset="0"/>
                <a:ea typeface="Verdana" charset="0"/>
                <a:cs typeface="Verdana" charset="0"/>
              </a:defRPr>
            </a:lvl1pPr>
          </a:lstStyle>
          <a:p>
            <a:r>
              <a:rPr lang="en-US" dirty="0" smtClean="0"/>
              <a:t>Click to add slide header</a:t>
            </a:r>
            <a:endParaRPr lang="en-US" dirty="0"/>
          </a:p>
        </p:txBody>
      </p:sp>
    </p:spTree>
    <p:extLst>
      <p:ext uri="{BB962C8B-B14F-4D97-AF65-F5344CB8AC3E}">
        <p14:creationId xmlns:p14="http://schemas.microsoft.com/office/powerpoint/2010/main" val="12710997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Image only">
    <p:spTree>
      <p:nvGrpSpPr>
        <p:cNvPr id="1" name=""/>
        <p:cNvGrpSpPr/>
        <p:nvPr/>
      </p:nvGrpSpPr>
      <p:grpSpPr>
        <a:xfrm>
          <a:off x="0" y="0"/>
          <a:ext cx="0" cy="0"/>
          <a:chOff x="0" y="0"/>
          <a:chExt cx="0" cy="0"/>
        </a:xfrm>
      </p:grpSpPr>
      <p:sp>
        <p:nvSpPr>
          <p:cNvPr id="21" name="Slide Number Placeholder 3"/>
          <p:cNvSpPr>
            <a:spLocks noGrp="1"/>
          </p:cNvSpPr>
          <p:nvPr>
            <p:ph type="sldNum" sz="quarter" idx="18"/>
          </p:nvPr>
        </p:nvSpPr>
        <p:spPr>
          <a:xfrm>
            <a:off x="8108198" y="6255794"/>
            <a:ext cx="685111" cy="446432"/>
          </a:xfrm>
          <a:prstGeom prst="rect">
            <a:avLst/>
          </a:prstGeom>
        </p:spPr>
        <p:txBody>
          <a:bodyPr lIns="0" tIns="0" rIns="0" bIns="0" anchor="ctr"/>
          <a:lstStyle>
            <a:lvl1pPr algn="r">
              <a:defRPr sz="1400">
                <a:solidFill>
                  <a:schemeClr val="tx1"/>
                </a:solidFill>
                <a:latin typeface="Verdana"/>
                <a:cs typeface="Verdana"/>
              </a:defRPr>
            </a:lvl1pPr>
          </a:lstStyle>
          <a:p>
            <a:fld id="{7391EDBC-5481-E248-9D04-B6CCC7FAB9E3}" type="slidenum">
              <a:rPr lang="en-US" smtClean="0"/>
              <a:pPr/>
              <a:t>‹#›</a:t>
            </a:fld>
            <a:endParaRPr lang="en-US" dirty="0"/>
          </a:p>
        </p:txBody>
      </p:sp>
      <p:sp>
        <p:nvSpPr>
          <p:cNvPr id="8" name="Picture Placeholder 11" descr="Image"/>
          <p:cNvSpPr>
            <a:spLocks noGrp="1"/>
          </p:cNvSpPr>
          <p:nvPr>
            <p:ph type="pic" sz="quarter" idx="14" hasCustomPrompt="1"/>
          </p:nvPr>
        </p:nvSpPr>
        <p:spPr>
          <a:xfrm>
            <a:off x="370332" y="1572768"/>
            <a:ext cx="8403336" cy="3685032"/>
          </a:xfrm>
          <a:prstGeom prst="rect">
            <a:avLst/>
          </a:prstGeom>
        </p:spPr>
        <p:txBody>
          <a:bodyPr>
            <a:normAutofit/>
          </a:bodyPr>
          <a:lstStyle>
            <a:lvl1pPr marL="0" indent="0">
              <a:buNone/>
              <a:defRPr sz="2400">
                <a:latin typeface="Verdana"/>
                <a:cs typeface="Verdana"/>
              </a:defRPr>
            </a:lvl1pPr>
          </a:lstStyle>
          <a:p>
            <a:r>
              <a:rPr lang="en-US" dirty="0" smtClean="0"/>
              <a:t>Click to add image</a:t>
            </a:r>
            <a:endParaRPr lang="en-US" dirty="0"/>
          </a:p>
        </p:txBody>
      </p:sp>
      <p:sp>
        <p:nvSpPr>
          <p:cNvPr id="7" name="Title 1"/>
          <p:cNvSpPr>
            <a:spLocks noGrp="1"/>
          </p:cNvSpPr>
          <p:nvPr>
            <p:ph type="title" hasCustomPrompt="1"/>
          </p:nvPr>
        </p:nvSpPr>
        <p:spPr>
          <a:xfrm>
            <a:off x="749510" y="131762"/>
            <a:ext cx="6019486" cy="797628"/>
          </a:xfrm>
          <a:prstGeom prst="rect">
            <a:avLst/>
          </a:prstGeom>
        </p:spPr>
        <p:txBody>
          <a:bodyPr vert="horz" lIns="91440" tIns="45720" rIns="91440" bIns="45720" anchor="ctr" anchorCtr="0"/>
          <a:lstStyle>
            <a:lvl1pPr algn="l">
              <a:defRPr sz="2400">
                <a:solidFill>
                  <a:schemeClr val="bg1"/>
                </a:solidFill>
                <a:latin typeface="Verdana" charset="0"/>
                <a:ea typeface="Verdana" charset="0"/>
                <a:cs typeface="Verdana" charset="0"/>
              </a:defRPr>
            </a:lvl1pPr>
          </a:lstStyle>
          <a:p>
            <a:r>
              <a:rPr lang="en-US" dirty="0" smtClean="0"/>
              <a:t>Click to add slide header</a:t>
            </a:r>
            <a:endParaRPr lang="en-US" dirty="0"/>
          </a:p>
        </p:txBody>
      </p:sp>
    </p:spTree>
    <p:extLst>
      <p:ext uri="{BB962C8B-B14F-4D97-AF65-F5344CB8AC3E}">
        <p14:creationId xmlns:p14="http://schemas.microsoft.com/office/powerpoint/2010/main" val="37671979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hart only">
    <p:spTree>
      <p:nvGrpSpPr>
        <p:cNvPr id="1" name=""/>
        <p:cNvGrpSpPr/>
        <p:nvPr/>
      </p:nvGrpSpPr>
      <p:grpSpPr>
        <a:xfrm>
          <a:off x="0" y="0"/>
          <a:ext cx="0" cy="0"/>
          <a:chOff x="0" y="0"/>
          <a:chExt cx="0" cy="0"/>
        </a:xfrm>
      </p:grpSpPr>
      <p:sp>
        <p:nvSpPr>
          <p:cNvPr id="17" name="Slide Number Placeholder 3"/>
          <p:cNvSpPr>
            <a:spLocks noGrp="1"/>
          </p:cNvSpPr>
          <p:nvPr>
            <p:ph type="sldNum" sz="quarter" idx="18"/>
          </p:nvPr>
        </p:nvSpPr>
        <p:spPr>
          <a:xfrm>
            <a:off x="8108198" y="6255794"/>
            <a:ext cx="685111" cy="446432"/>
          </a:xfrm>
          <a:prstGeom prst="rect">
            <a:avLst/>
          </a:prstGeom>
        </p:spPr>
        <p:txBody>
          <a:bodyPr lIns="0" tIns="0" rIns="0" bIns="0" anchor="ctr"/>
          <a:lstStyle>
            <a:lvl1pPr algn="r">
              <a:defRPr sz="1400">
                <a:solidFill>
                  <a:schemeClr val="tx1"/>
                </a:solidFill>
                <a:latin typeface="Verdana"/>
                <a:cs typeface="Verdana"/>
              </a:defRPr>
            </a:lvl1pPr>
          </a:lstStyle>
          <a:p>
            <a:fld id="{7391EDBC-5481-E248-9D04-B6CCC7FAB9E3}" type="slidenum">
              <a:rPr lang="en-US" smtClean="0"/>
              <a:pPr/>
              <a:t>‹#›</a:t>
            </a:fld>
            <a:endParaRPr lang="en-US" dirty="0"/>
          </a:p>
        </p:txBody>
      </p:sp>
      <p:sp>
        <p:nvSpPr>
          <p:cNvPr id="7" name="Picture Placeholder 2" descr="Partner organization logo"/>
          <p:cNvSpPr>
            <a:spLocks noGrp="1"/>
          </p:cNvSpPr>
          <p:nvPr>
            <p:ph type="pic" sz="quarter" idx="21" hasCustomPrompt="1"/>
          </p:nvPr>
        </p:nvSpPr>
        <p:spPr>
          <a:xfrm>
            <a:off x="4154960" y="6180132"/>
            <a:ext cx="1636152" cy="617908"/>
          </a:xfrm>
          <a:prstGeom prst="rect">
            <a:avLst/>
          </a:prstGeom>
        </p:spPr>
        <p:txBody>
          <a:bodyPr vert="horz" anchor="ctr"/>
          <a:lstStyle>
            <a:lvl1pPr marL="0" indent="0" algn="ctr">
              <a:buNone/>
              <a:defRPr sz="1400"/>
            </a:lvl1pPr>
          </a:lstStyle>
          <a:p>
            <a:r>
              <a:rPr lang="en-US" dirty="0" smtClean="0"/>
              <a:t>Insert partner organization logo</a:t>
            </a:r>
            <a:endParaRPr lang="en-US" dirty="0"/>
          </a:p>
        </p:txBody>
      </p:sp>
      <p:sp>
        <p:nvSpPr>
          <p:cNvPr id="4" name="Chart Placeholder 2" descr="Chart"/>
          <p:cNvSpPr>
            <a:spLocks noGrp="1"/>
          </p:cNvSpPr>
          <p:nvPr>
            <p:ph type="chart" sz="quarter" idx="16" hasCustomPrompt="1"/>
          </p:nvPr>
        </p:nvSpPr>
        <p:spPr>
          <a:xfrm>
            <a:off x="370332" y="1572768"/>
            <a:ext cx="8403336" cy="3685032"/>
          </a:xfrm>
          <a:prstGeom prst="rect">
            <a:avLst/>
          </a:prstGeom>
        </p:spPr>
        <p:txBody>
          <a:bodyPr>
            <a:normAutofit/>
          </a:bodyPr>
          <a:lstStyle>
            <a:lvl1pPr marL="0" indent="0">
              <a:buNone/>
              <a:defRPr sz="2400">
                <a:latin typeface="Verdana"/>
                <a:cs typeface="Verdana"/>
              </a:defRPr>
            </a:lvl1pPr>
          </a:lstStyle>
          <a:p>
            <a:r>
              <a:rPr lang="en-US" dirty="0" smtClean="0"/>
              <a:t>Click to add chart</a:t>
            </a:r>
            <a:endParaRPr lang="en-US" dirty="0"/>
          </a:p>
        </p:txBody>
      </p:sp>
      <p:sp>
        <p:nvSpPr>
          <p:cNvPr id="6" name="Title 1"/>
          <p:cNvSpPr>
            <a:spLocks noGrp="1"/>
          </p:cNvSpPr>
          <p:nvPr>
            <p:ph type="title" hasCustomPrompt="1"/>
          </p:nvPr>
        </p:nvSpPr>
        <p:spPr>
          <a:xfrm>
            <a:off x="749510" y="131762"/>
            <a:ext cx="6019486" cy="797628"/>
          </a:xfrm>
          <a:prstGeom prst="rect">
            <a:avLst/>
          </a:prstGeom>
        </p:spPr>
        <p:txBody>
          <a:bodyPr vert="horz" lIns="91440" tIns="45720" rIns="91440" bIns="45720" anchor="ctr" anchorCtr="0"/>
          <a:lstStyle>
            <a:lvl1pPr algn="l">
              <a:defRPr sz="2400">
                <a:solidFill>
                  <a:schemeClr val="bg1"/>
                </a:solidFill>
                <a:latin typeface="Verdana" charset="0"/>
                <a:ea typeface="Verdana" charset="0"/>
                <a:cs typeface="Verdana" charset="0"/>
              </a:defRPr>
            </a:lvl1pPr>
          </a:lstStyle>
          <a:p>
            <a:r>
              <a:rPr lang="en-US" dirty="0" smtClean="0"/>
              <a:t>Click to add slide header</a:t>
            </a:r>
            <a:endParaRPr lang="en-US" dirty="0"/>
          </a:p>
        </p:txBody>
      </p:sp>
    </p:spTree>
    <p:extLst>
      <p:ext uri="{BB962C8B-B14F-4D97-AF65-F5344CB8AC3E}">
        <p14:creationId xmlns:p14="http://schemas.microsoft.com/office/powerpoint/2010/main" val="41570127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1325563"/>
          </a:xfrm>
          <a:prstGeom prst="rect">
            <a:avLst/>
          </a:prstGeom>
        </p:spPr>
        <p:txBody>
          <a:bodyPr/>
          <a:lstStyle/>
          <a:p>
            <a:r>
              <a:rPr lang="en-US" smtClean="0"/>
              <a:t>Click to edit Master title style</a:t>
            </a:r>
            <a:endParaRPr lang="en-US" dirty="0"/>
          </a:p>
        </p:txBody>
      </p:sp>
      <p:sp>
        <p:nvSpPr>
          <p:cNvPr id="3" name="Content Placeholder 2"/>
          <p:cNvSpPr>
            <a:spLocks noGrp="1"/>
          </p:cNvSpPr>
          <p:nvPr>
            <p:ph idx="1"/>
          </p:nvPr>
        </p:nvSpPr>
        <p:spPr>
          <a:xfrm>
            <a:off x="628650" y="1825625"/>
            <a:ext cx="7886700" cy="4351338"/>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628650" y="6356351"/>
            <a:ext cx="2057400" cy="365125"/>
          </a:xfrm>
          <a:prstGeom prst="rect">
            <a:avLst/>
          </a:prstGeom>
        </p:spPr>
        <p:txBody>
          <a:bodyPr/>
          <a:lstStyle/>
          <a:p>
            <a:fld id="{A6C0FB48-6948-4F51-B987-27A66C64B0C9}" type="datetimeFigureOut">
              <a:rPr lang="en-US" smtClean="0"/>
              <a:t>8/18/2017</a:t>
            </a:fld>
            <a:endParaRPr lang="en-US"/>
          </a:p>
        </p:txBody>
      </p:sp>
      <p:sp>
        <p:nvSpPr>
          <p:cNvPr id="5" name="Footer Placeholder 4"/>
          <p:cNvSpPr>
            <a:spLocks noGrp="1"/>
          </p:cNvSpPr>
          <p:nvPr>
            <p:ph type="ftr" sz="quarter" idx="11"/>
          </p:nvPr>
        </p:nvSpPr>
        <p:spPr>
          <a:xfrm>
            <a:off x="3028950" y="6356351"/>
            <a:ext cx="30861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457950" y="6356351"/>
            <a:ext cx="2057400" cy="365125"/>
          </a:xfrm>
          <a:prstGeom prst="rect">
            <a:avLst/>
          </a:prstGeom>
        </p:spPr>
        <p:txBody>
          <a:bodyPr/>
          <a:lstStyle/>
          <a:p>
            <a:fld id="{4AF78A11-D81F-4F2C-B69D-E6EDB9AEB285}" type="slidenum">
              <a:rPr lang="en-US" smtClean="0"/>
              <a:t>‹#›</a:t>
            </a:fld>
            <a:endParaRPr lang="en-US"/>
          </a:p>
        </p:txBody>
      </p:sp>
    </p:spTree>
    <p:extLst>
      <p:ext uri="{BB962C8B-B14F-4D97-AF65-F5344CB8AC3E}">
        <p14:creationId xmlns:p14="http://schemas.microsoft.com/office/powerpoint/2010/main" val="3520111337"/>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theme" Target="../theme/theme1.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theme" Target="../theme/theme2.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Masters/_rels/slideMaster3.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slideLayout" Target="../slideLayouts/slideLayout5.xml"/><Relationship Id="rId7" Type="http://schemas.openxmlformats.org/officeDocument/2006/relationships/image" Target="../media/image5.jpg"/><Relationship Id="rId2" Type="http://schemas.openxmlformats.org/officeDocument/2006/relationships/slideLayout" Target="../slideLayouts/slideLayout4.xml"/><Relationship Id="rId1" Type="http://schemas.openxmlformats.org/officeDocument/2006/relationships/slideLayout" Target="../slideLayouts/slideLayout3.xml"/><Relationship Id="rId6" Type="http://schemas.openxmlformats.org/officeDocument/2006/relationships/theme" Target="../theme/theme3.xml"/><Relationship Id="rId5" Type="http://schemas.openxmlformats.org/officeDocument/2006/relationships/slideLayout" Target="../slideLayouts/slideLayout7.xml"/><Relationship Id="rId4" Type="http://schemas.openxmlformats.org/officeDocument/2006/relationships/slideLayout" Target="../slideLayouts/slideLayout6.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cxnSp>
        <p:nvCxnSpPr>
          <p:cNvPr id="28" name="Straight Connector 27"/>
          <p:cNvCxnSpPr/>
          <p:nvPr/>
        </p:nvCxnSpPr>
        <p:spPr>
          <a:xfrm>
            <a:off x="3969364" y="6201717"/>
            <a:ext cx="0" cy="478228"/>
          </a:xfrm>
          <a:prstGeom prst="line">
            <a:avLst/>
          </a:prstGeom>
          <a:ln w="12700" cmpd="sng">
            <a:solidFill>
              <a:srgbClr val="FFFFFF"/>
            </a:solidFill>
          </a:ln>
          <a:effectLst/>
        </p:spPr>
        <p:style>
          <a:lnRef idx="2">
            <a:schemeClr val="accent1"/>
          </a:lnRef>
          <a:fillRef idx="0">
            <a:schemeClr val="accent1"/>
          </a:fillRef>
          <a:effectRef idx="1">
            <a:schemeClr val="accent1"/>
          </a:effectRef>
          <a:fontRef idx="minor">
            <a:schemeClr val="tx1"/>
          </a:fontRef>
        </p:style>
      </p:cxnSp>
      <p:pic>
        <p:nvPicPr>
          <p:cNvPr id="29" name="Picture 28"/>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45083" y="6225253"/>
            <a:ext cx="3206382" cy="467691"/>
          </a:xfrm>
          <a:prstGeom prst="rect">
            <a:avLst/>
          </a:prstGeom>
        </p:spPr>
      </p:pic>
      <p:cxnSp>
        <p:nvCxnSpPr>
          <p:cNvPr id="5" name="Straight Connector 4"/>
          <p:cNvCxnSpPr/>
          <p:nvPr userDrawn="1"/>
        </p:nvCxnSpPr>
        <p:spPr>
          <a:xfrm>
            <a:off x="7447051" y="400747"/>
            <a:ext cx="0" cy="478228"/>
          </a:xfrm>
          <a:prstGeom prst="line">
            <a:avLst/>
          </a:prstGeom>
          <a:ln w="12700" cmpd="sng">
            <a:solidFill>
              <a:schemeClr val="bg1"/>
            </a:solidFill>
          </a:ln>
          <a:effectLst/>
        </p:spPr>
        <p:style>
          <a:lnRef idx="2">
            <a:schemeClr val="accent1"/>
          </a:lnRef>
          <a:fillRef idx="0">
            <a:schemeClr val="accent1"/>
          </a:fillRef>
          <a:effectRef idx="1">
            <a:schemeClr val="accent1"/>
          </a:effectRef>
          <a:fontRef idx="minor">
            <a:schemeClr val="tx1"/>
          </a:fontRef>
        </p:style>
      </p:cxnSp>
      <p:pic>
        <p:nvPicPr>
          <p:cNvPr id="6" name="Picture 5"/>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7630813" y="309031"/>
            <a:ext cx="1332025" cy="661659"/>
          </a:xfrm>
          <a:prstGeom prst="rect">
            <a:avLst/>
          </a:prstGeom>
        </p:spPr>
      </p:pic>
    </p:spTree>
    <p:extLst>
      <p:ext uri="{BB962C8B-B14F-4D97-AF65-F5344CB8AC3E}">
        <p14:creationId xmlns:p14="http://schemas.microsoft.com/office/powerpoint/2010/main" val="2182381951"/>
      </p:ext>
    </p:extLst>
  </p:cSld>
  <p:clrMap bg1="lt1" tx1="dk1" bg2="lt2" tx2="dk2" accent1="accent1" accent2="accent2" accent3="accent3" accent4="accent4" accent5="accent5" accent6="accent6" hlink="hlink" folHlink="folHlink"/>
  <p:sldLayoutIdLst>
    <p:sldLayoutId id="2147483663" r:id="rId1"/>
  </p:sldLayoutIdLst>
  <p:timing>
    <p:tnLst>
      <p:par>
        <p:cTn id="1" dur="indefinite" restart="never" nodeType="tmRoot"/>
      </p:par>
    </p:tnLst>
  </p:timing>
  <p:hf hdr="0" ftr="0" dt="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cxnSp>
        <p:nvCxnSpPr>
          <p:cNvPr id="7" name="Straight Connector 6"/>
          <p:cNvCxnSpPr/>
          <p:nvPr/>
        </p:nvCxnSpPr>
        <p:spPr>
          <a:xfrm>
            <a:off x="3969364" y="6201717"/>
            <a:ext cx="0" cy="478228"/>
          </a:xfrm>
          <a:prstGeom prst="line">
            <a:avLst/>
          </a:prstGeom>
          <a:ln w="12700" cmpd="sng">
            <a:solidFill>
              <a:srgbClr val="FFFFFF"/>
            </a:solidFill>
          </a:ln>
          <a:effectLst/>
        </p:spPr>
        <p:style>
          <a:lnRef idx="2">
            <a:schemeClr val="accent1"/>
          </a:lnRef>
          <a:fillRef idx="0">
            <a:schemeClr val="accent1"/>
          </a:fillRef>
          <a:effectRef idx="1">
            <a:schemeClr val="accent1"/>
          </a:effectRef>
          <a:fontRef idx="minor">
            <a:schemeClr val="tx1"/>
          </a:fontRef>
        </p:style>
      </p:cxnSp>
      <p:pic>
        <p:nvPicPr>
          <p:cNvPr id="34" name="Picture 3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45083" y="6225253"/>
            <a:ext cx="3206382" cy="467691"/>
          </a:xfrm>
          <a:prstGeom prst="rect">
            <a:avLst/>
          </a:prstGeom>
        </p:spPr>
      </p:pic>
      <p:cxnSp>
        <p:nvCxnSpPr>
          <p:cNvPr id="24" name="Straight Connector 23"/>
          <p:cNvCxnSpPr/>
          <p:nvPr/>
        </p:nvCxnSpPr>
        <p:spPr>
          <a:xfrm>
            <a:off x="7447051" y="400747"/>
            <a:ext cx="0" cy="478228"/>
          </a:xfrm>
          <a:prstGeom prst="line">
            <a:avLst/>
          </a:prstGeom>
          <a:ln w="12700" cmpd="sng">
            <a:solidFill>
              <a:schemeClr val="bg1"/>
            </a:solidFill>
          </a:ln>
          <a:effectLst/>
        </p:spPr>
        <p:style>
          <a:lnRef idx="2">
            <a:schemeClr val="accent1"/>
          </a:lnRef>
          <a:fillRef idx="0">
            <a:schemeClr val="accent1"/>
          </a:fillRef>
          <a:effectRef idx="1">
            <a:schemeClr val="accent1"/>
          </a:effectRef>
          <a:fontRef idx="minor">
            <a:schemeClr val="tx1"/>
          </a:fontRef>
        </p:style>
      </p:cxnSp>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630813" y="309031"/>
            <a:ext cx="1332025" cy="661659"/>
          </a:xfrm>
          <a:prstGeom prst="rect">
            <a:avLst/>
          </a:prstGeom>
        </p:spPr>
      </p:pic>
    </p:spTree>
    <p:extLst>
      <p:ext uri="{BB962C8B-B14F-4D97-AF65-F5344CB8AC3E}">
        <p14:creationId xmlns:p14="http://schemas.microsoft.com/office/powerpoint/2010/main" val="1936983140"/>
      </p:ext>
    </p:extLst>
  </p:cSld>
  <p:clrMap bg1="lt1" tx1="dk1" bg2="lt2" tx2="dk2" accent1="accent1" accent2="accent2" accent3="accent3" accent4="accent4" accent5="accent5" accent6="accent6" hlink="hlink" folHlink="folHlink"/>
  <p:sldLayoutIdLst>
    <p:sldLayoutId id="2147483665" r:id="rId1"/>
  </p:sldLayoutIdLst>
  <p:timing>
    <p:tnLst>
      <p:par>
        <p:cTn id="1" dur="indefinite" restart="never" nodeType="tmRoot"/>
      </p:par>
    </p:tnLst>
  </p:timing>
  <p:hf hdr="0" ftr="0" dt="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7">
            <a:lum/>
          </a:blip>
          <a:srcRect/>
          <a:stretch>
            <a:fillRect/>
          </a:stretch>
        </a:blipFill>
        <a:effectLst/>
      </p:bgPr>
    </p:bg>
    <p:spTree>
      <p:nvGrpSpPr>
        <p:cNvPr id="1" name=""/>
        <p:cNvGrpSpPr/>
        <p:nvPr/>
      </p:nvGrpSpPr>
      <p:grpSpPr>
        <a:xfrm>
          <a:off x="0" y="0"/>
          <a:ext cx="0" cy="0"/>
          <a:chOff x="0" y="0"/>
          <a:chExt cx="0" cy="0"/>
        </a:xfrm>
      </p:grpSpPr>
      <p:cxnSp>
        <p:nvCxnSpPr>
          <p:cNvPr id="16" name="Straight Connector 15"/>
          <p:cNvCxnSpPr/>
          <p:nvPr/>
        </p:nvCxnSpPr>
        <p:spPr>
          <a:xfrm>
            <a:off x="7447051" y="309031"/>
            <a:ext cx="0" cy="478228"/>
          </a:xfrm>
          <a:prstGeom prst="line">
            <a:avLst/>
          </a:prstGeom>
          <a:ln w="12700" cmpd="sng">
            <a:solidFill>
              <a:schemeClr val="bg1"/>
            </a:solidFill>
          </a:ln>
          <a:effectLst/>
        </p:spPr>
        <p:style>
          <a:lnRef idx="2">
            <a:schemeClr val="accent1"/>
          </a:lnRef>
          <a:fillRef idx="0">
            <a:schemeClr val="accent1"/>
          </a:fillRef>
          <a:effectRef idx="1">
            <a:schemeClr val="accent1"/>
          </a:effectRef>
          <a:fontRef idx="minor">
            <a:schemeClr val="tx1"/>
          </a:fontRef>
        </p:style>
      </p:cxnSp>
      <p:pic>
        <p:nvPicPr>
          <p:cNvPr id="8" name="Picture 7"/>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7630813" y="217315"/>
            <a:ext cx="1332025" cy="661659"/>
          </a:xfrm>
          <a:prstGeom prst="rect">
            <a:avLst/>
          </a:prstGeom>
        </p:spPr>
      </p:pic>
    </p:spTree>
    <p:extLst>
      <p:ext uri="{BB962C8B-B14F-4D97-AF65-F5344CB8AC3E}">
        <p14:creationId xmlns:p14="http://schemas.microsoft.com/office/powerpoint/2010/main" val="147796951"/>
      </p:ext>
    </p:extLst>
  </p:cSld>
  <p:clrMap bg1="lt1" tx1="dk1" bg2="lt2" tx2="dk2" accent1="accent1" accent2="accent2" accent3="accent3" accent4="accent4" accent5="accent5" accent6="accent6" hlink="hlink" folHlink="folHlink"/>
  <p:sldLayoutIdLst>
    <p:sldLayoutId id="2147483668" r:id="rId1"/>
    <p:sldLayoutId id="2147483673" r:id="rId2"/>
    <p:sldLayoutId id="2147483667" r:id="rId3"/>
    <p:sldLayoutId id="2147483675" r:id="rId4"/>
    <p:sldLayoutId id="2147483677" r:id="rId5"/>
  </p:sldLayoutIdLst>
  <p:timing>
    <p:tnLst>
      <p:par>
        <p:cTn id="1" dur="indefinite" restart="never" nodeType="tmRoot"/>
      </p:par>
    </p:tnLst>
  </p:timing>
  <p:hf hdr="0" ftr="0" dt="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5.xml"/><Relationship Id="rId1" Type="http://schemas.openxmlformats.org/officeDocument/2006/relationships/slideLayout" Target="../slideLayouts/slideLayout7.xml"/><Relationship Id="rId4" Type="http://schemas.openxmlformats.org/officeDocument/2006/relationships/chart" Target="../charts/char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4.xml"/><Relationship Id="rId1" Type="http://schemas.openxmlformats.org/officeDocument/2006/relationships/slideLayout" Target="../slideLayouts/slideLayout7.xml"/><Relationship Id="rId4" Type="http://schemas.openxmlformats.org/officeDocument/2006/relationships/chart" Target="../charts/char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Appendix</a:t>
            </a:r>
            <a:br>
              <a:rPr lang="en-US" dirty="0" smtClean="0"/>
            </a:br>
            <a:endParaRPr lang="en-US" dirty="0"/>
          </a:p>
        </p:txBody>
      </p:sp>
    </p:spTree>
    <p:extLst>
      <p:ext uri="{BB962C8B-B14F-4D97-AF65-F5344CB8AC3E}">
        <p14:creationId xmlns:p14="http://schemas.microsoft.com/office/powerpoint/2010/main" val="427434210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8" descr="Total objectives for HIV status"/>
          <p:cNvGraphicFramePr>
            <a:graphicFrameLocks/>
          </p:cNvGraphicFramePr>
          <p:nvPr>
            <p:extLst>
              <p:ext uri="{D42A27DB-BD31-4B8C-83A1-F6EECF244321}">
                <p14:modId xmlns:p14="http://schemas.microsoft.com/office/powerpoint/2010/main" val="4247737778"/>
              </p:ext>
            </p:extLst>
          </p:nvPr>
        </p:nvGraphicFramePr>
        <p:xfrm>
          <a:off x="88778" y="1931351"/>
          <a:ext cx="4136092" cy="3791341"/>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9" name="Content Placeholder 8" descr="Measurable objectives for HIV status"/>
          <p:cNvGraphicFramePr>
            <a:graphicFrameLocks noGrp="1"/>
          </p:cNvGraphicFramePr>
          <p:nvPr>
            <p:ph idx="1"/>
            <p:extLst>
              <p:ext uri="{D42A27DB-BD31-4B8C-83A1-F6EECF244321}">
                <p14:modId xmlns:p14="http://schemas.microsoft.com/office/powerpoint/2010/main" val="2960862205"/>
              </p:ext>
            </p:extLst>
          </p:nvPr>
        </p:nvGraphicFramePr>
        <p:xfrm>
          <a:off x="4340156" y="1463980"/>
          <a:ext cx="4293728" cy="4351338"/>
        </p:xfrm>
        <a:graphic>
          <a:graphicData uri="http://schemas.openxmlformats.org/drawingml/2006/chart">
            <c:chart xmlns:c="http://schemas.openxmlformats.org/drawingml/2006/chart" xmlns:r="http://schemas.openxmlformats.org/officeDocument/2006/relationships" r:id="rId4"/>
          </a:graphicData>
        </a:graphic>
      </p:graphicFrame>
      <p:cxnSp>
        <p:nvCxnSpPr>
          <p:cNvPr id="6" name="Straight Connector 5" descr="straight line connecting the pie charts"/>
          <p:cNvCxnSpPr/>
          <p:nvPr/>
        </p:nvCxnSpPr>
        <p:spPr>
          <a:xfrm flipV="1">
            <a:off x="2384385" y="2286000"/>
            <a:ext cx="4236334" cy="294830"/>
          </a:xfrm>
          <a:prstGeom prst="line">
            <a:avLst/>
          </a:prstGeom>
          <a:ln w="12700">
            <a:prstDash val="dash"/>
          </a:ln>
          <a:effectLst/>
        </p:spPr>
        <p:style>
          <a:lnRef idx="3">
            <a:schemeClr val="dk1"/>
          </a:lnRef>
          <a:fillRef idx="0">
            <a:schemeClr val="dk1"/>
          </a:fillRef>
          <a:effectRef idx="2">
            <a:schemeClr val="dk1"/>
          </a:effectRef>
          <a:fontRef idx="minor">
            <a:schemeClr val="tx1"/>
          </a:fontRef>
        </p:style>
      </p:cxnSp>
      <p:cxnSp>
        <p:nvCxnSpPr>
          <p:cNvPr id="10" name="Straight Connector 9" descr="straight line connecting the pie charts"/>
          <p:cNvCxnSpPr/>
          <p:nvPr/>
        </p:nvCxnSpPr>
        <p:spPr>
          <a:xfrm>
            <a:off x="2467163" y="5266481"/>
            <a:ext cx="4297704" cy="168644"/>
          </a:xfrm>
          <a:prstGeom prst="line">
            <a:avLst/>
          </a:prstGeom>
          <a:ln w="12700">
            <a:prstDash val="dash"/>
          </a:ln>
          <a:effectLst/>
        </p:spPr>
        <p:style>
          <a:lnRef idx="3">
            <a:schemeClr val="dk1"/>
          </a:lnRef>
          <a:fillRef idx="0">
            <a:schemeClr val="dk1"/>
          </a:fillRef>
          <a:effectRef idx="2">
            <a:schemeClr val="dk1"/>
          </a:effectRef>
          <a:fontRef idx="minor">
            <a:schemeClr val="tx1"/>
          </a:fontRef>
        </p:style>
      </p:cxnSp>
      <p:sp>
        <p:nvSpPr>
          <p:cNvPr id="8" name="Title 3"/>
          <p:cNvSpPr txBox="1">
            <a:spLocks/>
          </p:cNvSpPr>
          <p:nvPr/>
        </p:nvSpPr>
        <p:spPr>
          <a:xfrm>
            <a:off x="532435" y="152400"/>
            <a:ext cx="6910088" cy="790832"/>
          </a:xfrm>
          <a:prstGeom prst="rect">
            <a:avLst/>
          </a:prstGeom>
        </p:spPr>
        <p:txBody>
          <a:bodyPr>
            <a:noAutofit/>
          </a:bodyPr>
          <a:lstStyle>
            <a:lvl1pPr algn="ctr" defTabSz="457200" rtl="0" eaLnBrk="1" latinLnBrk="0" hangingPunct="1">
              <a:spcBef>
                <a:spcPct val="0"/>
              </a:spcBef>
              <a:buNone/>
              <a:defRPr lang="en-US" sz="3200" b="1" kern="1200" dirty="0">
                <a:solidFill>
                  <a:srgbClr val="003F72"/>
                </a:solidFill>
                <a:latin typeface="+mj-lt"/>
                <a:ea typeface="Tahoma" pitchFamily="34" charset="0"/>
                <a:cs typeface="Tahoma" pitchFamily="34" charset="0"/>
              </a:defRPr>
            </a:lvl1pPr>
          </a:lstStyle>
          <a:p>
            <a:r>
              <a:rPr lang="en-US" sz="2800" b="0" dirty="0" smtClean="0">
                <a:solidFill>
                  <a:schemeClr val="bg1"/>
                </a:solidFill>
                <a:latin typeface="Verdana" panose="020B0604030504040204" pitchFamily="34" charset="0"/>
                <a:ea typeface="Verdana" panose="020B0604030504040204" pitchFamily="34" charset="0"/>
                <a:cs typeface="Verdana" panose="020B0604030504040204" pitchFamily="34" charset="0"/>
              </a:rPr>
              <a:t>Current HP2020 Objective </a:t>
            </a:r>
          </a:p>
          <a:p>
            <a:r>
              <a:rPr lang="en-US" sz="2800" b="0" dirty="0" smtClean="0">
                <a:solidFill>
                  <a:schemeClr val="bg1"/>
                </a:solidFill>
                <a:latin typeface="Verdana" panose="020B0604030504040204" pitchFamily="34" charset="0"/>
                <a:ea typeface="Verdana" panose="020B0604030504040204" pitchFamily="34" charset="0"/>
                <a:cs typeface="Verdana" panose="020B0604030504040204" pitchFamily="34" charset="0"/>
              </a:rPr>
              <a:t>Status: HIV</a:t>
            </a:r>
            <a:endParaRPr lang="en-US" sz="2800" b="0" dirty="0">
              <a:solidFill>
                <a:schemeClr val="bg1"/>
              </a:solidFill>
              <a:latin typeface="Verdana" panose="020B0604030504040204" pitchFamily="34" charset="0"/>
              <a:ea typeface="Verdana" panose="020B0604030504040204" pitchFamily="34" charset="0"/>
              <a:cs typeface="Verdana" panose="020B0604030504040204" pitchFamily="34" charset="0"/>
            </a:endParaRPr>
          </a:p>
        </p:txBody>
      </p:sp>
      <p:sp>
        <p:nvSpPr>
          <p:cNvPr id="15" name="Text Placeholder 16"/>
          <p:cNvSpPr txBox="1">
            <a:spLocks/>
          </p:cNvSpPr>
          <p:nvPr/>
        </p:nvSpPr>
        <p:spPr>
          <a:xfrm>
            <a:off x="0" y="6252025"/>
            <a:ext cx="9144000" cy="482291"/>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r>
              <a:rPr lang="en-US" sz="1000" dirty="0" smtClean="0">
                <a:latin typeface="Verdana" panose="020B0604030504040204" pitchFamily="34" charset="0"/>
                <a:ea typeface="Verdana" panose="020B0604030504040204" pitchFamily="34" charset="0"/>
                <a:cs typeface="Verdana" panose="020B0604030504040204" pitchFamily="34" charset="0"/>
              </a:rPr>
              <a:t>NOTE: Progress current as of 07/11/2017.</a:t>
            </a:r>
            <a:endParaRPr lang="en-US" sz="1000" dirty="0">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53945153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8"/>
          </p:nvPr>
        </p:nvSpPr>
        <p:spPr>
          <a:xfrm>
            <a:off x="8408660" y="6368536"/>
            <a:ext cx="685111" cy="446432"/>
          </a:xfrm>
        </p:spPr>
        <p:txBody>
          <a:bodyPr/>
          <a:lstStyle/>
          <a:p>
            <a:fld id="{7391EDBC-5481-E248-9D04-B6CCC7FAB9E3}" type="slidenum">
              <a:rPr lang="en-US" smtClean="0">
                <a:solidFill>
                  <a:srgbClr val="7F7F7F"/>
                </a:solidFill>
              </a:rPr>
              <a:pPr/>
              <a:t>2</a:t>
            </a:fld>
            <a:endParaRPr lang="en-US" dirty="0">
              <a:solidFill>
                <a:srgbClr val="7F7F7F"/>
              </a:solidFill>
            </a:endParaRPr>
          </a:p>
        </p:txBody>
      </p:sp>
      <p:sp>
        <p:nvSpPr>
          <p:cNvPr id="3" name="Text Placeholder 2"/>
          <p:cNvSpPr>
            <a:spLocks noGrp="1"/>
          </p:cNvSpPr>
          <p:nvPr>
            <p:ph type="body" sz="quarter" idx="20"/>
          </p:nvPr>
        </p:nvSpPr>
        <p:spPr>
          <a:xfrm>
            <a:off x="371268" y="1572767"/>
            <a:ext cx="8401464" cy="4000719"/>
          </a:xfrm>
        </p:spPr>
        <p:txBody>
          <a:bodyPr>
            <a:noAutofit/>
          </a:bodyPr>
          <a:lstStyle/>
          <a:p>
            <a:pPr>
              <a:buSzPct val="150000"/>
              <a:buFont typeface="Wingdings" panose="05000000000000000000" pitchFamily="2" charset="2"/>
              <a:buChar char="§"/>
            </a:pPr>
            <a:r>
              <a:rPr lang="en-US" sz="2400" dirty="0" smtClean="0"/>
              <a:t>Target met or exceeded:</a:t>
            </a:r>
          </a:p>
          <a:p>
            <a:pPr lvl="1">
              <a:buSzPct val="150000"/>
              <a:buFont typeface="Wingdings" panose="05000000000000000000" pitchFamily="2" charset="2"/>
              <a:buChar char="§"/>
            </a:pPr>
            <a:r>
              <a:rPr lang="en-US" sz="2000" dirty="0" smtClean="0"/>
              <a:t>At baseline the target was not met or exceeded and the progress review value was equal to or exceeded the target. (The percentage of targeted change achieved was equal to or greater than 100%). Or, </a:t>
            </a:r>
          </a:p>
          <a:p>
            <a:pPr lvl="1">
              <a:buSzPct val="150000"/>
              <a:buFont typeface="Wingdings" panose="05000000000000000000" pitchFamily="2" charset="2"/>
              <a:buChar char="§"/>
            </a:pPr>
            <a:r>
              <a:rPr lang="en-US" sz="2000" dirty="0" smtClean="0"/>
              <a:t>The baseline and progress review values were equal to or exceeded the target. (The percentage of targeted change achieved was not assessed.)</a:t>
            </a:r>
          </a:p>
          <a:p>
            <a:pPr marL="0" indent="0">
              <a:buSzPct val="150000"/>
              <a:buNone/>
            </a:pPr>
            <a:endParaRPr lang="en-US" sz="2400" dirty="0"/>
          </a:p>
          <a:p>
            <a:pPr marL="0" indent="0">
              <a:buSzPct val="150000"/>
              <a:buNone/>
            </a:pPr>
            <a:endParaRPr lang="en-US" sz="2400" dirty="0" smtClean="0"/>
          </a:p>
          <a:p>
            <a:pPr marL="0" indent="0">
              <a:buSzPct val="150000"/>
              <a:buNone/>
            </a:pPr>
            <a:endParaRPr lang="en-US" sz="2400" dirty="0" smtClean="0"/>
          </a:p>
        </p:txBody>
      </p:sp>
      <p:sp>
        <p:nvSpPr>
          <p:cNvPr id="4" name="Title 3"/>
          <p:cNvSpPr>
            <a:spLocks noGrp="1"/>
          </p:cNvSpPr>
          <p:nvPr>
            <p:ph type="title"/>
          </p:nvPr>
        </p:nvSpPr>
        <p:spPr>
          <a:xfrm>
            <a:off x="577517" y="131762"/>
            <a:ext cx="6894094" cy="797628"/>
          </a:xfrm>
        </p:spPr>
        <p:txBody>
          <a:bodyPr/>
          <a:lstStyle/>
          <a:p>
            <a:pPr algn="ctr"/>
            <a:r>
              <a:rPr lang="en-US" sz="2800" dirty="0" smtClean="0"/>
              <a:t>Progress Status Definition</a:t>
            </a:r>
            <a:endParaRPr lang="en-US" sz="2800" dirty="0"/>
          </a:p>
        </p:txBody>
      </p:sp>
    </p:spTree>
    <p:extLst>
      <p:ext uri="{BB962C8B-B14F-4D97-AF65-F5344CB8AC3E}">
        <p14:creationId xmlns:p14="http://schemas.microsoft.com/office/powerpoint/2010/main" val="297105339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8"/>
          </p:nvPr>
        </p:nvSpPr>
        <p:spPr>
          <a:xfrm>
            <a:off x="8408660" y="6368536"/>
            <a:ext cx="685111" cy="446432"/>
          </a:xfrm>
        </p:spPr>
        <p:txBody>
          <a:bodyPr/>
          <a:lstStyle/>
          <a:p>
            <a:fld id="{7391EDBC-5481-E248-9D04-B6CCC7FAB9E3}" type="slidenum">
              <a:rPr lang="en-US" smtClean="0">
                <a:solidFill>
                  <a:srgbClr val="7F7F7F"/>
                </a:solidFill>
              </a:rPr>
              <a:pPr/>
              <a:t>3</a:t>
            </a:fld>
            <a:endParaRPr lang="en-US" dirty="0">
              <a:solidFill>
                <a:srgbClr val="7F7F7F"/>
              </a:solidFill>
            </a:endParaRPr>
          </a:p>
        </p:txBody>
      </p:sp>
      <p:sp>
        <p:nvSpPr>
          <p:cNvPr id="3" name="Text Placeholder 2"/>
          <p:cNvSpPr>
            <a:spLocks noGrp="1"/>
          </p:cNvSpPr>
          <p:nvPr>
            <p:ph type="body" sz="quarter" idx="20"/>
          </p:nvPr>
        </p:nvSpPr>
        <p:spPr>
          <a:xfrm>
            <a:off x="371268" y="1283392"/>
            <a:ext cx="8401464" cy="4804892"/>
          </a:xfrm>
        </p:spPr>
        <p:txBody>
          <a:bodyPr>
            <a:noAutofit/>
          </a:bodyPr>
          <a:lstStyle/>
          <a:p>
            <a:pPr>
              <a:buSzPct val="150000"/>
              <a:buFont typeface="Wingdings" panose="05000000000000000000" pitchFamily="2" charset="2"/>
              <a:buChar char="§"/>
            </a:pPr>
            <a:r>
              <a:rPr lang="en-US" sz="2400" dirty="0" smtClean="0"/>
              <a:t>Improving:</a:t>
            </a:r>
          </a:p>
          <a:p>
            <a:pPr lvl="1">
              <a:buSzPct val="150000"/>
              <a:buFont typeface="Wingdings" panose="05000000000000000000" pitchFamily="2" charset="2"/>
              <a:buChar char="§"/>
            </a:pPr>
            <a:r>
              <a:rPr lang="en-US" sz="2000" dirty="0" smtClean="0"/>
              <a:t>Movement was toward the target, standard errors were not available, and the objective had achieved 10% or more of the targeted change.</a:t>
            </a:r>
          </a:p>
          <a:p>
            <a:pPr marL="0" indent="0">
              <a:buSzPct val="150000"/>
              <a:buNone/>
            </a:pPr>
            <a:endParaRPr lang="en-US" sz="2400" dirty="0"/>
          </a:p>
          <a:p>
            <a:pPr>
              <a:buSzPct val="150000"/>
              <a:buFont typeface="Wingdings" panose="05000000000000000000" pitchFamily="2" charset="2"/>
              <a:buChar char="§"/>
            </a:pPr>
            <a:r>
              <a:rPr lang="en-US" sz="2400" dirty="0" smtClean="0"/>
              <a:t>Little or no detectable change:</a:t>
            </a:r>
          </a:p>
          <a:p>
            <a:pPr lvl="1">
              <a:buSzPct val="150000"/>
              <a:buFont typeface="Wingdings" panose="05000000000000000000" pitchFamily="2" charset="2"/>
              <a:buChar char="§"/>
            </a:pPr>
            <a:r>
              <a:rPr lang="en-US" sz="2000" dirty="0" smtClean="0"/>
              <a:t>Movement was toward the target, standard errors were not available, and the objective had achieved less than 10% of the targeted change.</a:t>
            </a:r>
          </a:p>
          <a:p>
            <a:pPr lvl="1">
              <a:buSzPct val="150000"/>
              <a:buFont typeface="Wingdings" panose="05000000000000000000" pitchFamily="2" charset="2"/>
              <a:buChar char="§"/>
            </a:pPr>
            <a:r>
              <a:rPr lang="en-US" sz="2000" dirty="0" smtClean="0"/>
              <a:t>Movement was away from the baseline and target, standard errors were not available, and the objective had moved less than 10% relative to the baseline. </a:t>
            </a:r>
          </a:p>
          <a:p>
            <a:pPr lvl="1">
              <a:buSzPct val="150000"/>
              <a:buFont typeface="Wingdings" panose="05000000000000000000" pitchFamily="2" charset="2"/>
              <a:buChar char="§"/>
            </a:pPr>
            <a:r>
              <a:rPr lang="en-US" sz="2000" dirty="0" smtClean="0"/>
              <a:t>There was no change between the baseline and the progress review data point.</a:t>
            </a:r>
          </a:p>
          <a:p>
            <a:pPr marL="0" indent="0">
              <a:buSzPct val="150000"/>
              <a:buNone/>
            </a:pPr>
            <a:endParaRPr lang="en-US" sz="2400" dirty="0"/>
          </a:p>
          <a:p>
            <a:pPr marL="0" indent="0">
              <a:buSzPct val="150000"/>
              <a:buNone/>
            </a:pPr>
            <a:endParaRPr lang="en-US" sz="2400" dirty="0" smtClean="0"/>
          </a:p>
          <a:p>
            <a:pPr marL="0" indent="0">
              <a:buSzPct val="150000"/>
              <a:buNone/>
            </a:pPr>
            <a:endParaRPr lang="en-US" sz="2400" dirty="0" smtClean="0"/>
          </a:p>
        </p:txBody>
      </p:sp>
      <p:sp>
        <p:nvSpPr>
          <p:cNvPr id="4" name="Title 3"/>
          <p:cNvSpPr>
            <a:spLocks noGrp="1"/>
          </p:cNvSpPr>
          <p:nvPr>
            <p:ph type="title"/>
          </p:nvPr>
        </p:nvSpPr>
        <p:spPr>
          <a:xfrm>
            <a:off x="577517" y="131762"/>
            <a:ext cx="6894094" cy="797628"/>
          </a:xfrm>
        </p:spPr>
        <p:txBody>
          <a:bodyPr/>
          <a:lstStyle/>
          <a:p>
            <a:pPr algn="ctr"/>
            <a:r>
              <a:rPr lang="en-US" sz="2800" dirty="0" smtClean="0"/>
              <a:t>Progress Status Definition - Continued</a:t>
            </a:r>
            <a:endParaRPr lang="en-US" sz="2800" dirty="0"/>
          </a:p>
        </p:txBody>
      </p:sp>
    </p:spTree>
    <p:extLst>
      <p:ext uri="{BB962C8B-B14F-4D97-AF65-F5344CB8AC3E}">
        <p14:creationId xmlns:p14="http://schemas.microsoft.com/office/powerpoint/2010/main" val="153452533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8"/>
          </p:nvPr>
        </p:nvSpPr>
        <p:spPr/>
        <p:txBody>
          <a:bodyPr/>
          <a:lstStyle/>
          <a:p>
            <a:fld id="{7391EDBC-5481-E248-9D04-B6CCC7FAB9E3}" type="slidenum">
              <a:rPr lang="en-US" smtClean="0"/>
              <a:pPr/>
              <a:t>4</a:t>
            </a:fld>
            <a:endParaRPr lang="en-US" dirty="0"/>
          </a:p>
        </p:txBody>
      </p:sp>
      <p:sp>
        <p:nvSpPr>
          <p:cNvPr id="3" name="Text Placeholder 2"/>
          <p:cNvSpPr>
            <a:spLocks noGrp="1"/>
          </p:cNvSpPr>
          <p:nvPr>
            <p:ph type="body" sz="quarter" idx="20"/>
          </p:nvPr>
        </p:nvSpPr>
        <p:spPr>
          <a:xfrm>
            <a:off x="371268" y="1329693"/>
            <a:ext cx="8401464" cy="4550240"/>
          </a:xfrm>
        </p:spPr>
        <p:txBody>
          <a:bodyPr>
            <a:noAutofit/>
          </a:bodyPr>
          <a:lstStyle/>
          <a:p>
            <a:pPr>
              <a:buSzPct val="150000"/>
              <a:buFont typeface="Wingdings" panose="05000000000000000000" pitchFamily="2" charset="2"/>
              <a:buChar char="§"/>
            </a:pPr>
            <a:r>
              <a:rPr lang="en-US" sz="2400" dirty="0" smtClean="0"/>
              <a:t>Getting worse:</a:t>
            </a:r>
            <a:endParaRPr lang="en-US" sz="2400" dirty="0"/>
          </a:p>
          <a:p>
            <a:pPr lvl="1">
              <a:buSzPct val="150000"/>
              <a:buFont typeface="Wingdings" panose="05000000000000000000" pitchFamily="2" charset="2"/>
              <a:buChar char="§"/>
            </a:pPr>
            <a:r>
              <a:rPr lang="en-US" sz="2000" dirty="0"/>
              <a:t>Movement </a:t>
            </a:r>
            <a:r>
              <a:rPr lang="en-US" sz="2000" dirty="0" smtClean="0"/>
              <a:t>was away from the baseline and target, standard errors were not available, and the objective had moved 10% or more relative to the baseline.</a:t>
            </a:r>
          </a:p>
          <a:p>
            <a:pPr marL="457200" lvl="1" indent="0">
              <a:buSzPct val="150000"/>
              <a:buNone/>
            </a:pPr>
            <a:endParaRPr lang="en-US" sz="2000" dirty="0" smtClean="0"/>
          </a:p>
          <a:p>
            <a:pPr marL="228600" lvl="1" indent="-228600">
              <a:spcBef>
                <a:spcPts val="24"/>
              </a:spcBef>
              <a:buSzPct val="150000"/>
              <a:buFont typeface="Wingdings" panose="05000000000000000000" pitchFamily="2" charset="2"/>
              <a:buChar char="§"/>
            </a:pPr>
            <a:r>
              <a:rPr lang="en-US" sz="2400" dirty="0"/>
              <a:t>Baseline only</a:t>
            </a:r>
            <a:r>
              <a:rPr lang="en-US" sz="2400" dirty="0" smtClean="0"/>
              <a:t>:</a:t>
            </a:r>
          </a:p>
          <a:p>
            <a:pPr marL="685800" lvl="2" indent="-228600">
              <a:spcBef>
                <a:spcPts val="24"/>
              </a:spcBef>
              <a:buSzPct val="150000"/>
              <a:buFont typeface="Wingdings" panose="05000000000000000000" pitchFamily="2" charset="2"/>
              <a:buChar char="§"/>
            </a:pPr>
            <a:r>
              <a:rPr lang="en-US" sz="2000" dirty="0" smtClean="0"/>
              <a:t>The objective only had one data point, so progress toward target attainment could not be assessed.</a:t>
            </a:r>
          </a:p>
          <a:p>
            <a:pPr marL="457200" lvl="2" indent="0">
              <a:spcBef>
                <a:spcPts val="24"/>
              </a:spcBef>
              <a:buSzPct val="150000"/>
              <a:buNone/>
            </a:pPr>
            <a:endParaRPr lang="en-US" sz="2000" dirty="0"/>
          </a:p>
          <a:p>
            <a:pPr marL="228600" lvl="1" indent="-228600">
              <a:spcBef>
                <a:spcPts val="24"/>
              </a:spcBef>
              <a:buSzPct val="150000"/>
              <a:buFont typeface="Wingdings" panose="05000000000000000000" pitchFamily="2" charset="2"/>
              <a:buChar char="§"/>
            </a:pPr>
            <a:r>
              <a:rPr lang="en-US" sz="2400" dirty="0"/>
              <a:t>Developmental</a:t>
            </a:r>
            <a:r>
              <a:rPr lang="en-US" sz="2400" dirty="0" smtClean="0"/>
              <a:t>:</a:t>
            </a:r>
          </a:p>
          <a:p>
            <a:pPr marL="685800" lvl="2" indent="-228600">
              <a:spcBef>
                <a:spcPts val="24"/>
              </a:spcBef>
              <a:buSzPct val="150000"/>
              <a:buFont typeface="Wingdings" panose="05000000000000000000" pitchFamily="2" charset="2"/>
              <a:buChar char="§"/>
            </a:pPr>
            <a:r>
              <a:rPr lang="en-US" sz="2400" dirty="0" smtClean="0"/>
              <a:t>The objective did not have a national </a:t>
            </a:r>
            <a:r>
              <a:rPr lang="en-US" sz="2400" smtClean="0"/>
              <a:t>baseline value.</a:t>
            </a:r>
            <a:endParaRPr lang="en-US" sz="2400" dirty="0"/>
          </a:p>
        </p:txBody>
      </p:sp>
      <p:sp>
        <p:nvSpPr>
          <p:cNvPr id="5" name="Title 3"/>
          <p:cNvSpPr>
            <a:spLocks noGrp="1"/>
          </p:cNvSpPr>
          <p:nvPr>
            <p:ph type="title"/>
          </p:nvPr>
        </p:nvSpPr>
        <p:spPr>
          <a:xfrm>
            <a:off x="546100" y="131762"/>
            <a:ext cx="6896100" cy="797628"/>
          </a:xfrm>
        </p:spPr>
        <p:txBody>
          <a:bodyPr/>
          <a:lstStyle/>
          <a:p>
            <a:pPr algn="ctr"/>
            <a:r>
              <a:rPr lang="en-US" sz="2800" dirty="0" smtClean="0"/>
              <a:t>Progress Status Definition - Continued</a:t>
            </a:r>
            <a:endParaRPr lang="en-US" sz="2800" dirty="0"/>
          </a:p>
        </p:txBody>
      </p:sp>
    </p:spTree>
    <p:extLst>
      <p:ext uri="{BB962C8B-B14F-4D97-AF65-F5344CB8AC3E}">
        <p14:creationId xmlns:p14="http://schemas.microsoft.com/office/powerpoint/2010/main" val="18654707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20861" y="107800"/>
            <a:ext cx="6991109" cy="710313"/>
          </a:xfrm>
        </p:spPr>
        <p:txBody>
          <a:bodyPr/>
          <a:lstStyle/>
          <a:p>
            <a:r>
              <a:rPr lang="en-US" sz="2800" dirty="0" smtClean="0">
                <a:solidFill>
                  <a:schemeClr val="bg1"/>
                </a:solidFill>
                <a:latin typeface="Verdana" panose="020B0604030504040204" pitchFamily="34" charset="0"/>
                <a:ea typeface="Verdana" panose="020B0604030504040204" pitchFamily="34" charset="0"/>
                <a:cs typeface="Verdana" panose="020B0604030504040204" pitchFamily="34" charset="0"/>
              </a:rPr>
              <a:t>Objective Status: </a:t>
            </a:r>
            <a:br>
              <a:rPr lang="en-US" sz="2800" dirty="0" smtClean="0">
                <a:solidFill>
                  <a:schemeClr val="bg1"/>
                </a:solidFill>
                <a:latin typeface="Verdana" panose="020B0604030504040204" pitchFamily="34" charset="0"/>
                <a:ea typeface="Verdana" panose="020B0604030504040204" pitchFamily="34" charset="0"/>
                <a:cs typeface="Verdana" panose="020B0604030504040204" pitchFamily="34" charset="0"/>
              </a:rPr>
            </a:br>
            <a:r>
              <a:rPr lang="en-US" sz="2800" dirty="0" smtClean="0">
                <a:solidFill>
                  <a:schemeClr val="bg1"/>
                </a:solidFill>
                <a:latin typeface="Verdana" panose="020B0604030504040204" pitchFamily="34" charset="0"/>
                <a:ea typeface="Verdana" panose="020B0604030504040204" pitchFamily="34" charset="0"/>
                <a:cs typeface="Verdana" panose="020B0604030504040204" pitchFamily="34" charset="0"/>
              </a:rPr>
              <a:t>Sexually Transmitted Diseases</a:t>
            </a:r>
            <a:endParaRPr lang="en-US" sz="2800" dirty="0">
              <a:solidFill>
                <a:schemeClr val="bg1"/>
              </a:solidFill>
              <a:latin typeface="Verdana" panose="020B0604030504040204" pitchFamily="34" charset="0"/>
              <a:ea typeface="Verdana" panose="020B0604030504040204" pitchFamily="34" charset="0"/>
              <a:cs typeface="Verdana" panose="020B0604030504040204" pitchFamily="34" charset="0"/>
            </a:endParaRPr>
          </a:p>
        </p:txBody>
      </p:sp>
      <p:sp>
        <p:nvSpPr>
          <p:cNvPr id="3" name="Content Placeholder 2"/>
          <p:cNvSpPr>
            <a:spLocks noGrp="1"/>
          </p:cNvSpPr>
          <p:nvPr>
            <p:ph idx="1"/>
          </p:nvPr>
        </p:nvSpPr>
        <p:spPr/>
        <p:txBody>
          <a:bodyPr/>
          <a:lstStyle/>
          <a:p>
            <a:pPr marL="457200" lvl="1" indent="0">
              <a:lnSpc>
                <a:spcPct val="100000"/>
              </a:lnSpc>
              <a:spcBef>
                <a:spcPts val="336"/>
              </a:spcBef>
              <a:buNone/>
            </a:pPr>
            <a:r>
              <a:rPr lang="en-US" sz="1300" dirty="0" smtClean="0">
                <a:latin typeface="Verdana" panose="020B0604030504040204" pitchFamily="34" charset="0"/>
                <a:ea typeface="Verdana" panose="020B0604030504040204" pitchFamily="34" charset="0"/>
                <a:cs typeface="Verdana" panose="020B0604030504040204" pitchFamily="34" charset="0"/>
              </a:rPr>
              <a:t>STD-1.1 Reduce </a:t>
            </a:r>
            <a:r>
              <a:rPr lang="en-US" sz="1300" dirty="0">
                <a:latin typeface="Verdana" panose="020B0604030504040204" pitchFamily="34" charset="0"/>
                <a:ea typeface="Verdana" panose="020B0604030504040204" pitchFamily="34" charset="0"/>
                <a:cs typeface="Verdana" panose="020B0604030504040204" pitchFamily="34" charset="0"/>
              </a:rPr>
              <a:t>the proportion of females aged 15 to 24 years with </a:t>
            </a:r>
            <a:r>
              <a:rPr lang="en-US" sz="1300" i="1" dirty="0">
                <a:latin typeface="Verdana" panose="020B0604030504040204" pitchFamily="34" charset="0"/>
                <a:ea typeface="Verdana" panose="020B0604030504040204" pitchFamily="34" charset="0"/>
                <a:cs typeface="Verdana" panose="020B0604030504040204" pitchFamily="34" charset="0"/>
              </a:rPr>
              <a:t>Chlamydia </a:t>
            </a:r>
            <a:r>
              <a:rPr lang="en-US" sz="1300" i="1" dirty="0" smtClean="0">
                <a:latin typeface="Verdana" panose="020B0604030504040204" pitchFamily="34" charset="0"/>
                <a:ea typeface="Verdana" panose="020B0604030504040204" pitchFamily="34" charset="0"/>
                <a:cs typeface="Verdana" panose="020B0604030504040204" pitchFamily="34" charset="0"/>
              </a:rPr>
              <a:t>trachomatis</a:t>
            </a:r>
            <a:r>
              <a:rPr lang="en-US" sz="1300" dirty="0" smtClean="0">
                <a:latin typeface="Verdana" panose="020B0604030504040204" pitchFamily="34" charset="0"/>
                <a:ea typeface="Verdana" panose="020B0604030504040204" pitchFamily="34" charset="0"/>
                <a:cs typeface="Verdana" panose="020B0604030504040204" pitchFamily="34" charset="0"/>
              </a:rPr>
              <a:t> </a:t>
            </a:r>
            <a:r>
              <a:rPr lang="en-US" sz="1300" dirty="0">
                <a:latin typeface="Verdana" panose="020B0604030504040204" pitchFamily="34" charset="0"/>
                <a:ea typeface="Verdana" panose="020B0604030504040204" pitchFamily="34" charset="0"/>
                <a:cs typeface="Verdana" panose="020B0604030504040204" pitchFamily="34" charset="0"/>
              </a:rPr>
              <a:t>infections attending family planning clinics</a:t>
            </a:r>
            <a:endParaRPr lang="en-US" sz="1300" dirty="0" smtClean="0">
              <a:latin typeface="Verdana" panose="020B0604030504040204" pitchFamily="34" charset="0"/>
              <a:ea typeface="Verdana" panose="020B0604030504040204" pitchFamily="34" charset="0"/>
              <a:cs typeface="Verdana" panose="020B0604030504040204" pitchFamily="34" charset="0"/>
            </a:endParaRPr>
          </a:p>
          <a:p>
            <a:pPr marL="457200" lvl="1" indent="0">
              <a:lnSpc>
                <a:spcPct val="100000"/>
              </a:lnSpc>
              <a:spcBef>
                <a:spcPts val="336"/>
              </a:spcBef>
              <a:buNone/>
            </a:pPr>
            <a:r>
              <a:rPr lang="en-US" sz="1300" dirty="0" smtClean="0">
                <a:latin typeface="Verdana" panose="020B0604030504040204" pitchFamily="34" charset="0"/>
                <a:ea typeface="Verdana" panose="020B0604030504040204" pitchFamily="34" charset="0"/>
                <a:cs typeface="Verdana" panose="020B0604030504040204" pitchFamily="34" charset="0"/>
              </a:rPr>
              <a:t>STD-1.2 </a:t>
            </a:r>
            <a:r>
              <a:rPr lang="en-US" sz="1300" dirty="0">
                <a:latin typeface="Verdana" panose="020B0604030504040204" pitchFamily="34" charset="0"/>
                <a:ea typeface="Verdana" panose="020B0604030504040204" pitchFamily="34" charset="0"/>
                <a:cs typeface="Verdana" panose="020B0604030504040204" pitchFamily="34" charset="0"/>
              </a:rPr>
              <a:t>Reduce the proportion of females aged 24 years and under with </a:t>
            </a:r>
            <a:r>
              <a:rPr lang="en-US" sz="1300" i="1" dirty="0">
                <a:latin typeface="Verdana" panose="020B0604030504040204" pitchFamily="34" charset="0"/>
                <a:ea typeface="Verdana" panose="020B0604030504040204" pitchFamily="34" charset="0"/>
                <a:cs typeface="Verdana" panose="020B0604030504040204" pitchFamily="34" charset="0"/>
              </a:rPr>
              <a:t>Chlamydia trachomatis</a:t>
            </a:r>
            <a:r>
              <a:rPr lang="en-US" sz="1300" dirty="0">
                <a:latin typeface="Verdana" panose="020B0604030504040204" pitchFamily="34" charset="0"/>
                <a:ea typeface="Verdana" panose="020B0604030504040204" pitchFamily="34" charset="0"/>
                <a:cs typeface="Verdana" panose="020B0604030504040204" pitchFamily="34" charset="0"/>
              </a:rPr>
              <a:t> infections enrolled in a National Job Training Program</a:t>
            </a:r>
            <a:endParaRPr lang="en-US" sz="1300" dirty="0" smtClean="0">
              <a:latin typeface="Verdana" panose="020B0604030504040204" pitchFamily="34" charset="0"/>
              <a:ea typeface="Verdana" panose="020B0604030504040204" pitchFamily="34" charset="0"/>
              <a:cs typeface="Verdana" panose="020B0604030504040204" pitchFamily="34" charset="0"/>
            </a:endParaRPr>
          </a:p>
          <a:p>
            <a:pPr marL="457200" lvl="1" indent="0">
              <a:lnSpc>
                <a:spcPct val="100000"/>
              </a:lnSpc>
              <a:spcBef>
                <a:spcPts val="336"/>
              </a:spcBef>
              <a:buNone/>
            </a:pPr>
            <a:r>
              <a:rPr lang="en-US" sz="1300" dirty="0" smtClean="0">
                <a:latin typeface="Verdana" panose="020B0604030504040204" pitchFamily="34" charset="0"/>
                <a:ea typeface="Verdana" panose="020B0604030504040204" pitchFamily="34" charset="0"/>
                <a:cs typeface="Verdana" panose="020B0604030504040204" pitchFamily="34" charset="0"/>
              </a:rPr>
              <a:t>STD-1.3 </a:t>
            </a:r>
            <a:r>
              <a:rPr lang="en-US" sz="1300" dirty="0">
                <a:latin typeface="Verdana" panose="020B0604030504040204" pitchFamily="34" charset="0"/>
                <a:ea typeface="Verdana" panose="020B0604030504040204" pitchFamily="34" charset="0"/>
                <a:cs typeface="Verdana" panose="020B0604030504040204" pitchFamily="34" charset="0"/>
              </a:rPr>
              <a:t>Reduce the proportion of males aged 24 years and under enrolled in a National Job Training Program with </a:t>
            </a:r>
            <a:r>
              <a:rPr lang="en-US" sz="1300" i="1" dirty="0">
                <a:latin typeface="Verdana" panose="020B0604030504040204" pitchFamily="34" charset="0"/>
                <a:ea typeface="Verdana" panose="020B0604030504040204" pitchFamily="34" charset="0"/>
                <a:cs typeface="Verdana" panose="020B0604030504040204" pitchFamily="34" charset="0"/>
              </a:rPr>
              <a:t>Chlamydia trachomatis</a:t>
            </a:r>
            <a:r>
              <a:rPr lang="en-US" sz="1300" dirty="0">
                <a:latin typeface="Verdana" panose="020B0604030504040204" pitchFamily="34" charset="0"/>
                <a:ea typeface="Verdana" panose="020B0604030504040204" pitchFamily="34" charset="0"/>
                <a:cs typeface="Verdana" panose="020B0604030504040204" pitchFamily="34" charset="0"/>
              </a:rPr>
              <a:t> infections</a:t>
            </a:r>
            <a:endParaRPr lang="en-US" sz="1300" dirty="0" smtClean="0">
              <a:latin typeface="Verdana" panose="020B0604030504040204" pitchFamily="34" charset="0"/>
              <a:ea typeface="Verdana" panose="020B0604030504040204" pitchFamily="34" charset="0"/>
              <a:cs typeface="Verdana" panose="020B0604030504040204" pitchFamily="34" charset="0"/>
            </a:endParaRPr>
          </a:p>
          <a:p>
            <a:pPr marL="457200" lvl="1" indent="0">
              <a:lnSpc>
                <a:spcPct val="100000"/>
              </a:lnSpc>
              <a:spcBef>
                <a:spcPts val="336"/>
              </a:spcBef>
              <a:buNone/>
            </a:pPr>
            <a:r>
              <a:rPr lang="en-US" sz="1300" dirty="0" smtClean="0">
                <a:latin typeface="Verdana" panose="020B0604030504040204" pitchFamily="34" charset="0"/>
                <a:ea typeface="Verdana" panose="020B0604030504040204" pitchFamily="34" charset="0"/>
                <a:cs typeface="Verdana" panose="020B0604030504040204" pitchFamily="34" charset="0"/>
              </a:rPr>
              <a:t>STD-3.1 </a:t>
            </a:r>
            <a:r>
              <a:rPr lang="en-US" sz="1300" dirty="0">
                <a:latin typeface="Verdana" panose="020B0604030504040204" pitchFamily="34" charset="0"/>
                <a:ea typeface="Verdana" panose="020B0604030504040204" pitchFamily="34" charset="0"/>
                <a:cs typeface="Verdana" panose="020B0604030504040204" pitchFamily="34" charset="0"/>
              </a:rPr>
              <a:t>Increase the proportion of sexually active females aged 16 to 20 years enrolled in Medicaid plans who are screened for genital Chlamydia infections during the measurement year</a:t>
            </a:r>
          </a:p>
          <a:p>
            <a:pPr marL="457200" lvl="1" indent="0">
              <a:lnSpc>
                <a:spcPct val="100000"/>
              </a:lnSpc>
              <a:spcBef>
                <a:spcPts val="336"/>
              </a:spcBef>
              <a:buNone/>
            </a:pPr>
            <a:r>
              <a:rPr lang="en-US" sz="1300" dirty="0" smtClean="0">
                <a:latin typeface="Verdana" panose="020B0604030504040204" pitchFamily="34" charset="0"/>
                <a:ea typeface="Verdana" panose="020B0604030504040204" pitchFamily="34" charset="0"/>
                <a:cs typeface="Verdana" panose="020B0604030504040204" pitchFamily="34" charset="0"/>
              </a:rPr>
              <a:t>STD-3.2 </a:t>
            </a:r>
            <a:r>
              <a:rPr lang="en-US" sz="1300" dirty="0">
                <a:latin typeface="Verdana" panose="020B0604030504040204" pitchFamily="34" charset="0"/>
                <a:ea typeface="Verdana" panose="020B0604030504040204" pitchFamily="34" charset="0"/>
                <a:cs typeface="Verdana" panose="020B0604030504040204" pitchFamily="34" charset="0"/>
              </a:rPr>
              <a:t>Increase the proportion of sexually active females aged 21 to 24 years enrolled in Medicaid plans who are screened for genital Chlamydia infections during the measurement year</a:t>
            </a:r>
            <a:endParaRPr lang="en-US" sz="1300" dirty="0" smtClean="0">
              <a:latin typeface="Verdana" panose="020B0604030504040204" pitchFamily="34" charset="0"/>
              <a:ea typeface="Verdana" panose="020B0604030504040204" pitchFamily="34" charset="0"/>
              <a:cs typeface="Verdana" panose="020B0604030504040204" pitchFamily="34" charset="0"/>
            </a:endParaRPr>
          </a:p>
          <a:p>
            <a:pPr marL="457200" lvl="1" indent="0">
              <a:lnSpc>
                <a:spcPct val="100000"/>
              </a:lnSpc>
              <a:spcBef>
                <a:spcPts val="336"/>
              </a:spcBef>
              <a:buNone/>
            </a:pPr>
            <a:r>
              <a:rPr lang="en-US" sz="1300" dirty="0" smtClean="0">
                <a:latin typeface="Verdana" panose="020B0604030504040204" pitchFamily="34" charset="0"/>
                <a:ea typeface="Verdana" panose="020B0604030504040204" pitchFamily="34" charset="0"/>
                <a:cs typeface="Verdana" panose="020B0604030504040204" pitchFamily="34" charset="0"/>
              </a:rPr>
              <a:t>STD-4.1 </a:t>
            </a:r>
            <a:r>
              <a:rPr lang="en-US" sz="1300" dirty="0">
                <a:latin typeface="Verdana" panose="020B0604030504040204" pitchFamily="34" charset="0"/>
                <a:ea typeface="Verdana" panose="020B0604030504040204" pitchFamily="34" charset="0"/>
                <a:cs typeface="Verdana" panose="020B0604030504040204" pitchFamily="34" charset="0"/>
              </a:rPr>
              <a:t>Increase the proportion of sexually active females aged 16 to 20 years enrolled in commercial health insurance plans who are screened for genital Chlamydia infections during the measurement year</a:t>
            </a:r>
          </a:p>
          <a:p>
            <a:pPr marL="457200" lvl="1" indent="0">
              <a:lnSpc>
                <a:spcPct val="100000"/>
              </a:lnSpc>
              <a:spcBef>
                <a:spcPts val="336"/>
              </a:spcBef>
              <a:buNone/>
            </a:pPr>
            <a:r>
              <a:rPr lang="en-US" sz="1300" dirty="0" smtClean="0">
                <a:latin typeface="Verdana" panose="020B0604030504040204" pitchFamily="34" charset="0"/>
                <a:ea typeface="Verdana" panose="020B0604030504040204" pitchFamily="34" charset="0"/>
                <a:cs typeface="Verdana" panose="020B0604030504040204" pitchFamily="34" charset="0"/>
              </a:rPr>
              <a:t>STD-4.2 </a:t>
            </a:r>
            <a:r>
              <a:rPr lang="en-US" sz="1300" dirty="0">
                <a:latin typeface="Verdana" panose="020B0604030504040204" pitchFamily="34" charset="0"/>
                <a:ea typeface="Verdana" panose="020B0604030504040204" pitchFamily="34" charset="0"/>
                <a:cs typeface="Verdana" panose="020B0604030504040204" pitchFamily="34" charset="0"/>
              </a:rPr>
              <a:t>Increase the proportion of sexually active females aged 21 to 24 years enrolled in commercial health insurance plans who are screened for genital Chlamydia infections during the measurement year</a:t>
            </a:r>
            <a:endParaRPr lang="en-US" sz="1300" dirty="0" smtClean="0">
              <a:latin typeface="Verdana" panose="020B0604030504040204" pitchFamily="34" charset="0"/>
              <a:ea typeface="Verdana" panose="020B0604030504040204" pitchFamily="34" charset="0"/>
              <a:cs typeface="Verdana" panose="020B0604030504040204" pitchFamily="34" charset="0"/>
            </a:endParaRPr>
          </a:p>
          <a:p>
            <a:pPr marL="457200" lvl="1" indent="0">
              <a:lnSpc>
                <a:spcPct val="100000"/>
              </a:lnSpc>
              <a:spcBef>
                <a:spcPts val="336"/>
              </a:spcBef>
              <a:buNone/>
            </a:pPr>
            <a:r>
              <a:rPr lang="en-US" sz="1300" dirty="0" smtClean="0">
                <a:latin typeface="Verdana" panose="020B0604030504040204" pitchFamily="34" charset="0"/>
                <a:ea typeface="Verdana" panose="020B0604030504040204" pitchFamily="34" charset="0"/>
                <a:cs typeface="Verdana" panose="020B0604030504040204" pitchFamily="34" charset="0"/>
              </a:rPr>
              <a:t>STD-5 </a:t>
            </a:r>
            <a:r>
              <a:rPr lang="en-US" sz="1400" dirty="0"/>
              <a:t>Reduce the proportion of females aged 15 to 44 years who have ever required treatment for pelvic inflammatory disease (PID</a:t>
            </a:r>
            <a:r>
              <a:rPr lang="en-US" sz="1400" dirty="0" smtClean="0"/>
              <a:t>)</a:t>
            </a:r>
            <a:endParaRPr lang="en-US" sz="1300" dirty="0">
              <a:latin typeface="Verdana" panose="020B0604030504040204" pitchFamily="34" charset="0"/>
              <a:ea typeface="Verdana" panose="020B0604030504040204" pitchFamily="34" charset="0"/>
              <a:cs typeface="Verdana" panose="020B0604030504040204" pitchFamily="34" charset="0"/>
            </a:endParaRPr>
          </a:p>
        </p:txBody>
      </p:sp>
      <p:sp>
        <p:nvSpPr>
          <p:cNvPr id="6" name="Text Box 14"/>
          <p:cNvSpPr txBox="1">
            <a:spLocks noChangeArrowheads="1"/>
          </p:cNvSpPr>
          <p:nvPr/>
        </p:nvSpPr>
        <p:spPr bwMode="auto">
          <a:xfrm>
            <a:off x="800100" y="1303510"/>
            <a:ext cx="7581900" cy="2616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pPr>
            <a:r>
              <a:rPr lang="en-US" sz="1100" dirty="0" smtClean="0">
                <a:solidFill>
                  <a:prstClr val="black"/>
                </a:solidFill>
                <a:latin typeface="Verdana" panose="020B0604030504040204" pitchFamily="34" charset="0"/>
                <a:ea typeface="Verdana" panose="020B0604030504040204" pitchFamily="34" charset="0"/>
                <a:cs typeface="Verdana" panose="020B0604030504040204" pitchFamily="34" charset="0"/>
              </a:rPr>
              <a:t>    Target </a:t>
            </a:r>
            <a:r>
              <a:rPr lang="en-US" sz="1100" dirty="0">
                <a:solidFill>
                  <a:prstClr val="black"/>
                </a:solidFill>
                <a:latin typeface="Verdana" panose="020B0604030504040204" pitchFamily="34" charset="0"/>
                <a:ea typeface="Verdana" panose="020B0604030504040204" pitchFamily="34" charset="0"/>
                <a:cs typeface="Verdana" panose="020B0604030504040204" pitchFamily="34" charset="0"/>
              </a:rPr>
              <a:t>met      </a:t>
            </a:r>
            <a:r>
              <a:rPr lang="en-US" sz="1100" dirty="0" smtClean="0">
                <a:solidFill>
                  <a:prstClr val="black"/>
                </a:solidFill>
                <a:latin typeface="Verdana" panose="020B0604030504040204" pitchFamily="34" charset="0"/>
                <a:ea typeface="Verdana" panose="020B0604030504040204" pitchFamily="34" charset="0"/>
                <a:cs typeface="Verdana" panose="020B0604030504040204" pitchFamily="34" charset="0"/>
              </a:rPr>
              <a:t>Improving      Little/No </a:t>
            </a:r>
            <a:r>
              <a:rPr lang="en-US" sz="1100" dirty="0">
                <a:solidFill>
                  <a:prstClr val="black"/>
                </a:solidFill>
                <a:latin typeface="Verdana" panose="020B0604030504040204" pitchFamily="34" charset="0"/>
                <a:ea typeface="Verdana" panose="020B0604030504040204" pitchFamily="34" charset="0"/>
                <a:cs typeface="Verdana" panose="020B0604030504040204" pitchFamily="34" charset="0"/>
              </a:rPr>
              <a:t>change    </a:t>
            </a:r>
            <a:r>
              <a:rPr lang="en-US" sz="1100" dirty="0" smtClean="0">
                <a:solidFill>
                  <a:prstClr val="black"/>
                </a:solidFill>
                <a:latin typeface="Verdana" panose="020B0604030504040204" pitchFamily="34" charset="0"/>
                <a:ea typeface="Verdana" panose="020B0604030504040204" pitchFamily="34" charset="0"/>
                <a:cs typeface="Verdana" panose="020B0604030504040204" pitchFamily="34" charset="0"/>
              </a:rPr>
              <a:t> Getting </a:t>
            </a:r>
            <a:r>
              <a:rPr lang="en-US" sz="1100" dirty="0">
                <a:solidFill>
                  <a:prstClr val="black"/>
                </a:solidFill>
                <a:latin typeface="Verdana" panose="020B0604030504040204" pitchFamily="34" charset="0"/>
                <a:ea typeface="Verdana" panose="020B0604030504040204" pitchFamily="34" charset="0"/>
                <a:cs typeface="Verdana" panose="020B0604030504040204" pitchFamily="34" charset="0"/>
              </a:rPr>
              <a:t>worse      </a:t>
            </a:r>
            <a:r>
              <a:rPr lang="en-US" sz="1100" dirty="0" smtClean="0">
                <a:solidFill>
                  <a:prstClr val="black"/>
                </a:solidFill>
                <a:latin typeface="Verdana" panose="020B0604030504040204" pitchFamily="34" charset="0"/>
                <a:ea typeface="Verdana" panose="020B0604030504040204" pitchFamily="34" charset="0"/>
                <a:cs typeface="Verdana" panose="020B0604030504040204" pitchFamily="34" charset="0"/>
              </a:rPr>
              <a:t>Baseline </a:t>
            </a:r>
            <a:r>
              <a:rPr lang="en-US" sz="1100" dirty="0">
                <a:solidFill>
                  <a:prstClr val="black"/>
                </a:solidFill>
                <a:latin typeface="Verdana" panose="020B0604030504040204" pitchFamily="34" charset="0"/>
                <a:ea typeface="Verdana" panose="020B0604030504040204" pitchFamily="34" charset="0"/>
                <a:cs typeface="Verdana" panose="020B0604030504040204" pitchFamily="34" charset="0"/>
              </a:rPr>
              <a:t>only  </a:t>
            </a:r>
            <a:r>
              <a:rPr lang="en-US" sz="1100" dirty="0" smtClean="0">
                <a:solidFill>
                  <a:prstClr val="black"/>
                </a:solidFill>
                <a:latin typeface="Verdana" panose="020B0604030504040204" pitchFamily="34" charset="0"/>
                <a:ea typeface="Verdana" panose="020B0604030504040204" pitchFamily="34" charset="0"/>
                <a:cs typeface="Verdana" panose="020B0604030504040204" pitchFamily="34" charset="0"/>
              </a:rPr>
              <a:t>   Developmental</a:t>
            </a:r>
            <a:endParaRPr lang="en-US" sz="1100" dirty="0">
              <a:solidFill>
                <a:prstClr val="black"/>
              </a:solidFill>
              <a:latin typeface="Verdana" panose="020B0604030504040204" pitchFamily="34" charset="0"/>
              <a:ea typeface="Verdana" panose="020B0604030504040204" pitchFamily="34" charset="0"/>
              <a:cs typeface="Verdana" panose="020B0604030504040204" pitchFamily="34" charset="0"/>
            </a:endParaRPr>
          </a:p>
        </p:txBody>
      </p:sp>
      <p:sp>
        <p:nvSpPr>
          <p:cNvPr id="7" name="Oval 20" descr="Target met"/>
          <p:cNvSpPr>
            <a:spLocks noChangeArrowheads="1"/>
          </p:cNvSpPr>
          <p:nvPr/>
        </p:nvSpPr>
        <p:spPr bwMode="auto">
          <a:xfrm>
            <a:off x="916551" y="1347874"/>
            <a:ext cx="153988" cy="144462"/>
          </a:xfrm>
          <a:prstGeom prst="ellipse">
            <a:avLst/>
          </a:prstGeom>
          <a:solidFill>
            <a:srgbClr val="007033"/>
          </a:solidFill>
          <a:ln w="9525">
            <a:solidFill>
              <a:schemeClr val="tx1"/>
            </a:solidFill>
            <a:round/>
            <a:headEnd/>
            <a:tailEnd/>
          </a:ln>
          <a:effectLst/>
        </p:spPr>
        <p:txBody>
          <a:bodyPr wrap="none" anchor="ctr"/>
          <a:lstStyle/>
          <a:p>
            <a:endParaRPr lang="en-US" dirty="0">
              <a:solidFill>
                <a:prstClr val="black"/>
              </a:solidFill>
            </a:endParaRPr>
          </a:p>
        </p:txBody>
      </p:sp>
      <p:sp>
        <p:nvSpPr>
          <p:cNvPr id="8" name="Oval 20" descr="Target met"/>
          <p:cNvSpPr>
            <a:spLocks noChangeArrowheads="1"/>
          </p:cNvSpPr>
          <p:nvPr/>
        </p:nvSpPr>
        <p:spPr bwMode="auto">
          <a:xfrm>
            <a:off x="1963230" y="1355256"/>
            <a:ext cx="153988" cy="144462"/>
          </a:xfrm>
          <a:prstGeom prst="ellipse">
            <a:avLst/>
          </a:prstGeom>
          <a:solidFill>
            <a:srgbClr val="92D050"/>
          </a:solidFill>
          <a:ln w="9525">
            <a:solidFill>
              <a:schemeClr val="tx1"/>
            </a:solidFill>
            <a:round/>
            <a:headEnd/>
            <a:tailEnd/>
          </a:ln>
          <a:effectLst/>
        </p:spPr>
        <p:txBody>
          <a:bodyPr wrap="none" anchor="ctr"/>
          <a:lstStyle/>
          <a:p>
            <a:endParaRPr lang="en-US" dirty="0">
              <a:solidFill>
                <a:prstClr val="black"/>
              </a:solidFill>
            </a:endParaRPr>
          </a:p>
        </p:txBody>
      </p:sp>
      <p:sp>
        <p:nvSpPr>
          <p:cNvPr id="9" name="Oval 20" descr="Target met"/>
          <p:cNvSpPr>
            <a:spLocks noChangeArrowheads="1"/>
          </p:cNvSpPr>
          <p:nvPr/>
        </p:nvSpPr>
        <p:spPr bwMode="auto">
          <a:xfrm>
            <a:off x="2992201" y="1362084"/>
            <a:ext cx="153988" cy="144462"/>
          </a:xfrm>
          <a:prstGeom prst="ellipse">
            <a:avLst/>
          </a:prstGeom>
          <a:solidFill>
            <a:srgbClr val="FFD961"/>
          </a:solidFill>
          <a:ln w="9525">
            <a:solidFill>
              <a:schemeClr val="tx1"/>
            </a:solidFill>
            <a:round/>
            <a:headEnd/>
            <a:tailEnd/>
          </a:ln>
          <a:effectLst/>
        </p:spPr>
        <p:txBody>
          <a:bodyPr wrap="none" anchor="ctr"/>
          <a:lstStyle/>
          <a:p>
            <a:endParaRPr lang="en-US" dirty="0">
              <a:solidFill>
                <a:prstClr val="black"/>
              </a:solidFill>
            </a:endParaRPr>
          </a:p>
        </p:txBody>
      </p:sp>
      <p:sp>
        <p:nvSpPr>
          <p:cNvPr id="10" name="Oval 20" descr="Target met"/>
          <p:cNvSpPr>
            <a:spLocks noChangeArrowheads="1"/>
          </p:cNvSpPr>
          <p:nvPr/>
        </p:nvSpPr>
        <p:spPr bwMode="auto">
          <a:xfrm>
            <a:off x="4402091" y="1361788"/>
            <a:ext cx="153988" cy="144462"/>
          </a:xfrm>
          <a:prstGeom prst="ellipse">
            <a:avLst/>
          </a:prstGeom>
          <a:solidFill>
            <a:srgbClr val="C00000"/>
          </a:solidFill>
          <a:ln w="9525">
            <a:solidFill>
              <a:schemeClr val="tx1"/>
            </a:solidFill>
            <a:round/>
            <a:headEnd/>
            <a:tailEnd/>
          </a:ln>
          <a:effectLst/>
        </p:spPr>
        <p:txBody>
          <a:bodyPr wrap="none" anchor="ctr"/>
          <a:lstStyle/>
          <a:p>
            <a:endParaRPr lang="en-US" dirty="0">
              <a:solidFill>
                <a:prstClr val="black"/>
              </a:solidFill>
            </a:endParaRPr>
          </a:p>
        </p:txBody>
      </p:sp>
      <p:sp>
        <p:nvSpPr>
          <p:cNvPr id="11" name="Oval 20" descr="Target met"/>
          <p:cNvSpPr>
            <a:spLocks noChangeArrowheads="1"/>
          </p:cNvSpPr>
          <p:nvPr/>
        </p:nvSpPr>
        <p:spPr bwMode="auto">
          <a:xfrm>
            <a:off x="5679765" y="1370022"/>
            <a:ext cx="153988" cy="144462"/>
          </a:xfrm>
          <a:prstGeom prst="ellipse">
            <a:avLst/>
          </a:prstGeom>
          <a:solidFill>
            <a:schemeClr val="bg1">
              <a:lumMod val="75000"/>
            </a:schemeClr>
          </a:solidFill>
          <a:ln w="9525">
            <a:solidFill>
              <a:schemeClr val="tx1"/>
            </a:solidFill>
            <a:round/>
            <a:headEnd/>
            <a:tailEnd/>
          </a:ln>
          <a:effectLst/>
        </p:spPr>
        <p:txBody>
          <a:bodyPr wrap="none" anchor="ctr"/>
          <a:lstStyle/>
          <a:p>
            <a:endParaRPr lang="en-US" dirty="0">
              <a:solidFill>
                <a:prstClr val="black"/>
              </a:solidFill>
            </a:endParaRPr>
          </a:p>
        </p:txBody>
      </p:sp>
      <p:sp>
        <p:nvSpPr>
          <p:cNvPr id="12" name="Oval 20" descr="Target met"/>
          <p:cNvSpPr>
            <a:spLocks noChangeArrowheads="1"/>
          </p:cNvSpPr>
          <p:nvPr/>
        </p:nvSpPr>
        <p:spPr bwMode="auto">
          <a:xfrm>
            <a:off x="6862725" y="1362084"/>
            <a:ext cx="153988" cy="144462"/>
          </a:xfrm>
          <a:prstGeom prst="ellipse">
            <a:avLst/>
          </a:prstGeom>
          <a:noFill/>
          <a:ln w="9525">
            <a:solidFill>
              <a:schemeClr val="tx1"/>
            </a:solidFill>
            <a:round/>
            <a:headEnd/>
            <a:tailEnd/>
          </a:ln>
          <a:effectLst/>
        </p:spPr>
        <p:txBody>
          <a:bodyPr wrap="none" anchor="ctr"/>
          <a:lstStyle/>
          <a:p>
            <a:endParaRPr lang="en-US" dirty="0">
              <a:solidFill>
                <a:prstClr val="black"/>
              </a:solidFill>
            </a:endParaRPr>
          </a:p>
        </p:txBody>
      </p:sp>
      <p:sp>
        <p:nvSpPr>
          <p:cNvPr id="25" name="Oval 20" descr="Target met"/>
          <p:cNvSpPr>
            <a:spLocks noChangeArrowheads="1"/>
          </p:cNvSpPr>
          <p:nvPr/>
        </p:nvSpPr>
        <p:spPr bwMode="auto">
          <a:xfrm>
            <a:off x="922127" y="1900688"/>
            <a:ext cx="153988" cy="144462"/>
          </a:xfrm>
          <a:prstGeom prst="ellipse">
            <a:avLst/>
          </a:prstGeom>
          <a:solidFill>
            <a:srgbClr val="C00000"/>
          </a:solidFill>
          <a:ln w="9525">
            <a:solidFill>
              <a:schemeClr val="tx1"/>
            </a:solidFill>
            <a:round/>
            <a:headEnd/>
            <a:tailEnd/>
          </a:ln>
          <a:effectLst/>
        </p:spPr>
        <p:txBody>
          <a:bodyPr wrap="none" anchor="ctr"/>
          <a:lstStyle/>
          <a:p>
            <a:endParaRPr lang="en-US" dirty="0">
              <a:solidFill>
                <a:prstClr val="black"/>
              </a:solidFill>
            </a:endParaRPr>
          </a:p>
        </p:txBody>
      </p:sp>
      <p:sp>
        <p:nvSpPr>
          <p:cNvPr id="26" name="Oval 20" descr="Target met"/>
          <p:cNvSpPr>
            <a:spLocks noChangeArrowheads="1"/>
          </p:cNvSpPr>
          <p:nvPr/>
        </p:nvSpPr>
        <p:spPr bwMode="auto">
          <a:xfrm>
            <a:off x="922127" y="2342457"/>
            <a:ext cx="153988" cy="144462"/>
          </a:xfrm>
          <a:prstGeom prst="ellipse">
            <a:avLst/>
          </a:prstGeom>
          <a:solidFill>
            <a:srgbClr val="FFD961"/>
          </a:solidFill>
          <a:ln w="9525">
            <a:solidFill>
              <a:schemeClr val="tx1"/>
            </a:solidFill>
            <a:round/>
            <a:headEnd/>
            <a:tailEnd/>
          </a:ln>
          <a:effectLst/>
        </p:spPr>
        <p:txBody>
          <a:bodyPr wrap="none" anchor="ctr"/>
          <a:lstStyle/>
          <a:p>
            <a:endParaRPr lang="en-US" dirty="0">
              <a:solidFill>
                <a:prstClr val="black"/>
              </a:solidFill>
            </a:endParaRPr>
          </a:p>
        </p:txBody>
      </p:sp>
      <p:sp>
        <p:nvSpPr>
          <p:cNvPr id="27" name="Oval 20" descr="Target met"/>
          <p:cNvSpPr>
            <a:spLocks noChangeArrowheads="1"/>
          </p:cNvSpPr>
          <p:nvPr/>
        </p:nvSpPr>
        <p:spPr bwMode="auto">
          <a:xfrm>
            <a:off x="922127" y="3223396"/>
            <a:ext cx="153988" cy="144462"/>
          </a:xfrm>
          <a:prstGeom prst="ellipse">
            <a:avLst/>
          </a:prstGeom>
          <a:solidFill>
            <a:srgbClr val="FFD961"/>
          </a:solidFill>
          <a:ln w="9525">
            <a:solidFill>
              <a:schemeClr val="tx1"/>
            </a:solidFill>
            <a:round/>
            <a:headEnd/>
            <a:tailEnd/>
          </a:ln>
          <a:effectLst/>
        </p:spPr>
        <p:txBody>
          <a:bodyPr wrap="none" anchor="ctr"/>
          <a:lstStyle/>
          <a:p>
            <a:endParaRPr lang="en-US" dirty="0">
              <a:solidFill>
                <a:prstClr val="black"/>
              </a:solidFill>
            </a:endParaRPr>
          </a:p>
        </p:txBody>
      </p:sp>
      <p:sp>
        <p:nvSpPr>
          <p:cNvPr id="28" name="Oval 20" descr="Target met"/>
          <p:cNvSpPr>
            <a:spLocks noChangeArrowheads="1"/>
          </p:cNvSpPr>
          <p:nvPr/>
        </p:nvSpPr>
        <p:spPr bwMode="auto">
          <a:xfrm>
            <a:off x="922127" y="2784226"/>
            <a:ext cx="153988" cy="144462"/>
          </a:xfrm>
          <a:prstGeom prst="ellipse">
            <a:avLst/>
          </a:prstGeom>
          <a:solidFill>
            <a:srgbClr val="FFD961"/>
          </a:solidFill>
          <a:ln w="9525">
            <a:solidFill>
              <a:schemeClr val="tx1"/>
            </a:solidFill>
            <a:round/>
            <a:headEnd/>
            <a:tailEnd/>
          </a:ln>
          <a:effectLst/>
        </p:spPr>
        <p:txBody>
          <a:bodyPr wrap="none" anchor="ctr"/>
          <a:lstStyle/>
          <a:p>
            <a:endParaRPr lang="en-US" dirty="0">
              <a:solidFill>
                <a:prstClr val="black"/>
              </a:solidFill>
            </a:endParaRPr>
          </a:p>
        </p:txBody>
      </p:sp>
      <p:sp>
        <p:nvSpPr>
          <p:cNvPr id="29" name="Oval 20" descr="Target met"/>
          <p:cNvSpPr>
            <a:spLocks noChangeArrowheads="1"/>
          </p:cNvSpPr>
          <p:nvPr/>
        </p:nvSpPr>
        <p:spPr bwMode="auto">
          <a:xfrm>
            <a:off x="910552" y="5114182"/>
            <a:ext cx="153988" cy="144462"/>
          </a:xfrm>
          <a:prstGeom prst="ellipse">
            <a:avLst/>
          </a:prstGeom>
          <a:solidFill>
            <a:srgbClr val="92D050"/>
          </a:solidFill>
          <a:ln w="9525">
            <a:solidFill>
              <a:schemeClr val="tx1"/>
            </a:solidFill>
            <a:round/>
            <a:headEnd/>
            <a:tailEnd/>
          </a:ln>
          <a:effectLst/>
        </p:spPr>
        <p:txBody>
          <a:bodyPr wrap="none" anchor="ctr"/>
          <a:lstStyle/>
          <a:p>
            <a:endParaRPr lang="en-US" dirty="0">
              <a:solidFill>
                <a:prstClr val="black"/>
              </a:solidFill>
            </a:endParaRPr>
          </a:p>
        </p:txBody>
      </p:sp>
      <p:sp>
        <p:nvSpPr>
          <p:cNvPr id="30" name="Oval 20" descr="Target met"/>
          <p:cNvSpPr>
            <a:spLocks noChangeArrowheads="1"/>
          </p:cNvSpPr>
          <p:nvPr/>
        </p:nvSpPr>
        <p:spPr bwMode="auto">
          <a:xfrm>
            <a:off x="922127" y="4483920"/>
            <a:ext cx="153988" cy="144462"/>
          </a:xfrm>
          <a:prstGeom prst="ellipse">
            <a:avLst/>
          </a:prstGeom>
          <a:solidFill>
            <a:srgbClr val="92D050"/>
          </a:solidFill>
          <a:ln w="9525">
            <a:solidFill>
              <a:schemeClr val="tx1"/>
            </a:solidFill>
            <a:round/>
            <a:headEnd/>
            <a:tailEnd/>
          </a:ln>
          <a:effectLst/>
        </p:spPr>
        <p:txBody>
          <a:bodyPr wrap="none" anchor="ctr"/>
          <a:lstStyle/>
          <a:p>
            <a:endParaRPr lang="en-US" dirty="0">
              <a:solidFill>
                <a:prstClr val="black"/>
              </a:solidFill>
            </a:endParaRPr>
          </a:p>
        </p:txBody>
      </p:sp>
      <p:sp>
        <p:nvSpPr>
          <p:cNvPr id="31" name="Oval 20" descr="Target met"/>
          <p:cNvSpPr>
            <a:spLocks noChangeArrowheads="1"/>
          </p:cNvSpPr>
          <p:nvPr/>
        </p:nvSpPr>
        <p:spPr bwMode="auto">
          <a:xfrm>
            <a:off x="910552" y="3831886"/>
            <a:ext cx="153988" cy="144462"/>
          </a:xfrm>
          <a:prstGeom prst="ellipse">
            <a:avLst/>
          </a:prstGeom>
          <a:solidFill>
            <a:srgbClr val="92D050"/>
          </a:solidFill>
          <a:ln w="9525">
            <a:solidFill>
              <a:schemeClr val="tx1"/>
            </a:solidFill>
            <a:round/>
            <a:headEnd/>
            <a:tailEnd/>
          </a:ln>
          <a:effectLst/>
        </p:spPr>
        <p:txBody>
          <a:bodyPr wrap="none" anchor="ctr"/>
          <a:lstStyle/>
          <a:p>
            <a:endParaRPr lang="en-US" dirty="0">
              <a:solidFill>
                <a:prstClr val="black"/>
              </a:solidFill>
            </a:endParaRPr>
          </a:p>
        </p:txBody>
      </p:sp>
      <p:sp>
        <p:nvSpPr>
          <p:cNvPr id="32" name="Oval 20" descr="Target met"/>
          <p:cNvSpPr>
            <a:spLocks noChangeArrowheads="1"/>
          </p:cNvSpPr>
          <p:nvPr/>
        </p:nvSpPr>
        <p:spPr bwMode="auto">
          <a:xfrm>
            <a:off x="922127" y="5744444"/>
            <a:ext cx="153988" cy="144462"/>
          </a:xfrm>
          <a:prstGeom prst="ellipse">
            <a:avLst/>
          </a:prstGeom>
          <a:solidFill>
            <a:srgbClr val="007033"/>
          </a:solidFill>
          <a:ln w="9525">
            <a:solidFill>
              <a:schemeClr val="tx1"/>
            </a:solidFill>
            <a:round/>
            <a:headEnd/>
            <a:tailEnd/>
          </a:ln>
          <a:effectLst/>
        </p:spPr>
        <p:txBody>
          <a:bodyPr wrap="none" anchor="ctr"/>
          <a:lstStyle/>
          <a:p>
            <a:endParaRPr lang="en-US" dirty="0">
              <a:solidFill>
                <a:prstClr val="black"/>
              </a:solidFill>
            </a:endParaRPr>
          </a:p>
        </p:txBody>
      </p:sp>
      <p:sp>
        <p:nvSpPr>
          <p:cNvPr id="19" name="Text Placeholder 16"/>
          <p:cNvSpPr txBox="1">
            <a:spLocks/>
          </p:cNvSpPr>
          <p:nvPr/>
        </p:nvSpPr>
        <p:spPr>
          <a:xfrm>
            <a:off x="0" y="6252025"/>
            <a:ext cx="9144000" cy="482291"/>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r>
              <a:rPr lang="en-US" sz="1000" dirty="0" smtClean="0">
                <a:latin typeface="Verdana" panose="020B0604030504040204" pitchFamily="34" charset="0"/>
                <a:ea typeface="Verdana" panose="020B0604030504040204" pitchFamily="34" charset="0"/>
                <a:cs typeface="Verdana" panose="020B0604030504040204" pitchFamily="34" charset="0"/>
              </a:rPr>
              <a:t>NOTE: Progress current as of 07/11/2017.</a:t>
            </a:r>
            <a:endParaRPr lang="en-US" sz="1000" dirty="0">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16791244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457200" lvl="1" indent="0">
              <a:lnSpc>
                <a:spcPct val="100000"/>
              </a:lnSpc>
              <a:spcBef>
                <a:spcPts val="336"/>
              </a:spcBef>
              <a:buNone/>
            </a:pPr>
            <a:r>
              <a:rPr lang="en-US" sz="1300" dirty="0" smtClean="0">
                <a:latin typeface="Verdana" panose="020B0604030504040204" pitchFamily="34" charset="0"/>
                <a:ea typeface="Verdana" panose="020B0604030504040204" pitchFamily="34" charset="0"/>
                <a:cs typeface="Verdana" panose="020B0604030504040204" pitchFamily="34" charset="0"/>
              </a:rPr>
              <a:t>STD-6.1 </a:t>
            </a:r>
            <a:r>
              <a:rPr lang="en-US" sz="1300" dirty="0">
                <a:latin typeface="Verdana" panose="020B0604030504040204" pitchFamily="34" charset="0"/>
                <a:ea typeface="Verdana" panose="020B0604030504040204" pitchFamily="34" charset="0"/>
                <a:cs typeface="Verdana" panose="020B0604030504040204" pitchFamily="34" charset="0"/>
              </a:rPr>
              <a:t>Reduce gonorrhea rates among females aged 15 to 44 years</a:t>
            </a:r>
          </a:p>
          <a:p>
            <a:pPr marL="457200" lvl="1" indent="0">
              <a:lnSpc>
                <a:spcPct val="100000"/>
              </a:lnSpc>
              <a:spcBef>
                <a:spcPts val="336"/>
              </a:spcBef>
              <a:buNone/>
            </a:pPr>
            <a:r>
              <a:rPr lang="en-US" sz="1300" dirty="0">
                <a:latin typeface="Verdana" panose="020B0604030504040204" pitchFamily="34" charset="0"/>
                <a:ea typeface="Verdana" panose="020B0604030504040204" pitchFamily="34" charset="0"/>
                <a:cs typeface="Verdana" panose="020B0604030504040204" pitchFamily="34" charset="0"/>
              </a:rPr>
              <a:t>STD-6.2 Reduce gonorrhea rates among males aged 15 to 44 years</a:t>
            </a:r>
          </a:p>
          <a:p>
            <a:pPr marL="457200" lvl="1" indent="0">
              <a:lnSpc>
                <a:spcPct val="100000"/>
              </a:lnSpc>
              <a:spcBef>
                <a:spcPts val="336"/>
              </a:spcBef>
              <a:buNone/>
            </a:pPr>
            <a:r>
              <a:rPr lang="en-US" sz="1300" dirty="0">
                <a:latin typeface="Verdana" panose="020B0604030504040204" pitchFamily="34" charset="0"/>
                <a:ea typeface="Verdana" panose="020B0604030504040204" pitchFamily="34" charset="0"/>
                <a:cs typeface="Verdana" panose="020B0604030504040204" pitchFamily="34" charset="0"/>
              </a:rPr>
              <a:t>STD-7.1 Reduce domestic transmission of primary and secondary syphilis among females</a:t>
            </a:r>
          </a:p>
          <a:p>
            <a:pPr marL="457200" lvl="1" indent="0">
              <a:lnSpc>
                <a:spcPct val="100000"/>
              </a:lnSpc>
              <a:spcBef>
                <a:spcPts val="336"/>
              </a:spcBef>
              <a:buNone/>
            </a:pPr>
            <a:r>
              <a:rPr lang="en-US" sz="1300" dirty="0">
                <a:latin typeface="Verdana" panose="020B0604030504040204" pitchFamily="34" charset="0"/>
                <a:ea typeface="Verdana" panose="020B0604030504040204" pitchFamily="34" charset="0"/>
                <a:cs typeface="Verdana" panose="020B0604030504040204" pitchFamily="34" charset="0"/>
              </a:rPr>
              <a:t>STD-7.2 Reduce domestic transmission of primary and secondary syphilis among males</a:t>
            </a:r>
          </a:p>
          <a:p>
            <a:pPr marL="457200" lvl="1" indent="0">
              <a:lnSpc>
                <a:spcPct val="100000"/>
              </a:lnSpc>
              <a:spcBef>
                <a:spcPts val="336"/>
              </a:spcBef>
              <a:buNone/>
            </a:pPr>
            <a:r>
              <a:rPr lang="en-US" sz="1300" dirty="0">
                <a:latin typeface="Verdana" panose="020B0604030504040204" pitchFamily="34" charset="0"/>
                <a:ea typeface="Verdana" panose="020B0604030504040204" pitchFamily="34" charset="0"/>
                <a:cs typeface="Verdana" panose="020B0604030504040204" pitchFamily="34" charset="0"/>
              </a:rPr>
              <a:t>STD-8 </a:t>
            </a:r>
            <a:r>
              <a:rPr lang="en-US" sz="1300" dirty="0" smtClean="0">
                <a:latin typeface="Verdana" panose="020B0604030504040204" pitchFamily="34" charset="0"/>
                <a:ea typeface="Verdana" panose="020B0604030504040204" pitchFamily="34" charset="0"/>
                <a:cs typeface="Verdana" panose="020B0604030504040204" pitchFamily="34" charset="0"/>
              </a:rPr>
              <a:t>   </a:t>
            </a:r>
            <a:r>
              <a:rPr lang="en-US" sz="1300" dirty="0">
                <a:latin typeface="Verdana" panose="020B0604030504040204" pitchFamily="34" charset="0"/>
                <a:ea typeface="Verdana" panose="020B0604030504040204" pitchFamily="34" charset="0"/>
                <a:cs typeface="Verdana" panose="020B0604030504040204" pitchFamily="34" charset="0"/>
              </a:rPr>
              <a:t>Reduce congenital syphilis</a:t>
            </a:r>
          </a:p>
          <a:p>
            <a:pPr marL="457200" lvl="1" indent="0">
              <a:lnSpc>
                <a:spcPct val="100000"/>
              </a:lnSpc>
              <a:spcBef>
                <a:spcPts val="336"/>
              </a:spcBef>
              <a:buNone/>
            </a:pPr>
            <a:r>
              <a:rPr lang="en-US" sz="1300" dirty="0">
                <a:latin typeface="Verdana" panose="020B0604030504040204" pitchFamily="34" charset="0"/>
                <a:ea typeface="Verdana" panose="020B0604030504040204" pitchFamily="34" charset="0"/>
                <a:cs typeface="Verdana" panose="020B0604030504040204" pitchFamily="34" charset="0"/>
              </a:rPr>
              <a:t>STD-9.1 </a:t>
            </a:r>
            <a:r>
              <a:rPr lang="en-US" sz="1300" dirty="0" smtClean="0">
                <a:latin typeface="Verdana" panose="020B0604030504040204" pitchFamily="34" charset="0"/>
                <a:ea typeface="Verdana" panose="020B0604030504040204" pitchFamily="34" charset="0"/>
                <a:cs typeface="Verdana" panose="020B0604030504040204" pitchFamily="34" charset="0"/>
              </a:rPr>
              <a:t>Reduce </a:t>
            </a:r>
            <a:r>
              <a:rPr lang="en-US" sz="1300" dirty="0">
                <a:latin typeface="Verdana" panose="020B0604030504040204" pitchFamily="34" charset="0"/>
                <a:ea typeface="Verdana" panose="020B0604030504040204" pitchFamily="34" charset="0"/>
                <a:cs typeface="Verdana" panose="020B0604030504040204" pitchFamily="34" charset="0"/>
              </a:rPr>
              <a:t>the proportion of females with human papillomavirus (HPV) types 6 and 11</a:t>
            </a:r>
          </a:p>
          <a:p>
            <a:pPr marL="457200" lvl="1" indent="0">
              <a:lnSpc>
                <a:spcPct val="100000"/>
              </a:lnSpc>
              <a:spcBef>
                <a:spcPts val="336"/>
              </a:spcBef>
              <a:buNone/>
            </a:pPr>
            <a:r>
              <a:rPr lang="en-US" sz="1300" dirty="0">
                <a:latin typeface="Verdana" panose="020B0604030504040204" pitchFamily="34" charset="0"/>
                <a:ea typeface="Verdana" panose="020B0604030504040204" pitchFamily="34" charset="0"/>
                <a:cs typeface="Verdana" panose="020B0604030504040204" pitchFamily="34" charset="0"/>
              </a:rPr>
              <a:t>STD-9.2 Reduce the proportion of females with human papillomavirus (HPV) types 16 and 18</a:t>
            </a:r>
          </a:p>
          <a:p>
            <a:pPr marL="457200" lvl="1" indent="0">
              <a:lnSpc>
                <a:spcPct val="100000"/>
              </a:lnSpc>
              <a:spcBef>
                <a:spcPts val="336"/>
              </a:spcBef>
              <a:buNone/>
            </a:pPr>
            <a:r>
              <a:rPr lang="en-US" sz="1300" dirty="0">
                <a:latin typeface="Verdana" panose="020B0604030504040204" pitchFamily="34" charset="0"/>
                <a:ea typeface="Verdana" panose="020B0604030504040204" pitchFamily="34" charset="0"/>
                <a:cs typeface="Verdana" panose="020B0604030504040204" pitchFamily="34" charset="0"/>
              </a:rPr>
              <a:t>STD-9.3 Reduce the proportion of females with other human papillomavirus (HPV) types</a:t>
            </a:r>
          </a:p>
          <a:p>
            <a:pPr marL="457200" lvl="1" indent="0">
              <a:lnSpc>
                <a:spcPct val="100000"/>
              </a:lnSpc>
              <a:spcBef>
                <a:spcPts val="336"/>
              </a:spcBef>
              <a:buNone/>
            </a:pPr>
            <a:r>
              <a:rPr lang="en-US" sz="1300" dirty="0">
                <a:latin typeface="Verdana" panose="020B0604030504040204" pitchFamily="34" charset="0"/>
                <a:ea typeface="Verdana" panose="020B0604030504040204" pitchFamily="34" charset="0"/>
                <a:cs typeface="Verdana" panose="020B0604030504040204" pitchFamily="34" charset="0"/>
              </a:rPr>
              <a:t>STD-10 Reduce the proportion of young adults with genital herpes infection due to herpes simplex type 2</a:t>
            </a:r>
          </a:p>
          <a:p>
            <a:pPr marL="457200" lvl="1" indent="0">
              <a:lnSpc>
                <a:spcPct val="100000"/>
              </a:lnSpc>
              <a:spcBef>
                <a:spcPts val="336"/>
              </a:spcBef>
              <a:buNone/>
            </a:pPr>
            <a:endParaRPr lang="en-US" sz="1300" dirty="0">
              <a:latin typeface="Verdana" panose="020B0604030504040204" pitchFamily="34" charset="0"/>
              <a:ea typeface="Verdana" panose="020B0604030504040204" pitchFamily="34" charset="0"/>
              <a:cs typeface="Verdana" panose="020B0604030504040204" pitchFamily="34" charset="0"/>
            </a:endParaRPr>
          </a:p>
        </p:txBody>
      </p:sp>
      <p:sp>
        <p:nvSpPr>
          <p:cNvPr id="18" name="Oval 20" descr="Target met"/>
          <p:cNvSpPr>
            <a:spLocks noChangeArrowheads="1"/>
          </p:cNvSpPr>
          <p:nvPr/>
        </p:nvSpPr>
        <p:spPr bwMode="auto">
          <a:xfrm>
            <a:off x="931044" y="1895085"/>
            <a:ext cx="153988" cy="144462"/>
          </a:xfrm>
          <a:prstGeom prst="ellipse">
            <a:avLst/>
          </a:prstGeom>
          <a:solidFill>
            <a:srgbClr val="92D050"/>
          </a:solidFill>
          <a:ln w="9525">
            <a:solidFill>
              <a:schemeClr val="tx1"/>
            </a:solidFill>
            <a:round/>
            <a:headEnd/>
            <a:tailEnd/>
          </a:ln>
          <a:effectLst/>
        </p:spPr>
        <p:txBody>
          <a:bodyPr wrap="none" anchor="ctr"/>
          <a:lstStyle/>
          <a:p>
            <a:endParaRPr lang="en-US" dirty="0">
              <a:solidFill>
                <a:prstClr val="black"/>
              </a:solidFill>
            </a:endParaRPr>
          </a:p>
        </p:txBody>
      </p:sp>
      <p:sp>
        <p:nvSpPr>
          <p:cNvPr id="2" name="Title 1"/>
          <p:cNvSpPr>
            <a:spLocks noGrp="1"/>
          </p:cNvSpPr>
          <p:nvPr>
            <p:ph type="title"/>
          </p:nvPr>
        </p:nvSpPr>
        <p:spPr>
          <a:xfrm>
            <a:off x="544009" y="45605"/>
            <a:ext cx="6888945" cy="927215"/>
          </a:xfrm>
        </p:spPr>
        <p:txBody>
          <a:bodyPr/>
          <a:lstStyle/>
          <a:p>
            <a:r>
              <a:rPr lang="en-US" sz="2800" dirty="0" smtClean="0">
                <a:solidFill>
                  <a:schemeClr val="bg1"/>
                </a:solidFill>
                <a:latin typeface="Verdana" panose="020B0604030504040204" pitchFamily="34" charset="0"/>
                <a:ea typeface="Verdana" panose="020B0604030504040204" pitchFamily="34" charset="0"/>
                <a:cs typeface="Verdana" panose="020B0604030504040204" pitchFamily="34" charset="0"/>
              </a:rPr>
              <a:t>Objective Status: </a:t>
            </a:r>
            <a:r>
              <a:rPr lang="en-US" sz="2800" dirty="0">
                <a:solidFill>
                  <a:schemeClr val="bg1"/>
                </a:solidFill>
                <a:latin typeface="Verdana" panose="020B0604030504040204" pitchFamily="34" charset="0"/>
                <a:ea typeface="Verdana" panose="020B0604030504040204" pitchFamily="34" charset="0"/>
                <a:cs typeface="Verdana" panose="020B0604030504040204" pitchFamily="34" charset="0"/>
              </a:rPr>
              <a:t>Sexually Transmitted </a:t>
            </a:r>
            <a:r>
              <a:rPr lang="en-US" sz="2800" dirty="0" smtClean="0">
                <a:solidFill>
                  <a:schemeClr val="bg1"/>
                </a:solidFill>
                <a:latin typeface="Verdana" panose="020B0604030504040204" pitchFamily="34" charset="0"/>
                <a:ea typeface="Verdana" panose="020B0604030504040204" pitchFamily="34" charset="0"/>
                <a:cs typeface="Verdana" panose="020B0604030504040204" pitchFamily="34" charset="0"/>
              </a:rPr>
              <a:t>Diseases - Continued</a:t>
            </a:r>
            <a:endParaRPr lang="en-US" sz="2800" dirty="0">
              <a:solidFill>
                <a:schemeClr val="bg1"/>
              </a:solidFill>
              <a:latin typeface="Verdana" panose="020B0604030504040204" pitchFamily="34" charset="0"/>
              <a:ea typeface="Verdana" panose="020B0604030504040204" pitchFamily="34" charset="0"/>
              <a:cs typeface="Verdana" panose="020B0604030504040204" pitchFamily="34" charset="0"/>
            </a:endParaRPr>
          </a:p>
        </p:txBody>
      </p:sp>
      <p:sp>
        <p:nvSpPr>
          <p:cNvPr id="6" name="Text Box 14"/>
          <p:cNvSpPr txBox="1">
            <a:spLocks noChangeArrowheads="1"/>
          </p:cNvSpPr>
          <p:nvPr/>
        </p:nvSpPr>
        <p:spPr bwMode="auto">
          <a:xfrm>
            <a:off x="800100" y="1303510"/>
            <a:ext cx="7581900" cy="2616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pPr>
            <a:r>
              <a:rPr lang="en-US" sz="1100" dirty="0" smtClean="0">
                <a:solidFill>
                  <a:prstClr val="black"/>
                </a:solidFill>
                <a:latin typeface="Verdana" panose="020B0604030504040204" pitchFamily="34" charset="0"/>
                <a:ea typeface="Verdana" panose="020B0604030504040204" pitchFamily="34" charset="0"/>
                <a:cs typeface="Verdana" panose="020B0604030504040204" pitchFamily="34" charset="0"/>
              </a:rPr>
              <a:t>    Target </a:t>
            </a:r>
            <a:r>
              <a:rPr lang="en-US" sz="1100" dirty="0">
                <a:solidFill>
                  <a:prstClr val="black"/>
                </a:solidFill>
                <a:latin typeface="Verdana" panose="020B0604030504040204" pitchFamily="34" charset="0"/>
                <a:ea typeface="Verdana" panose="020B0604030504040204" pitchFamily="34" charset="0"/>
                <a:cs typeface="Verdana" panose="020B0604030504040204" pitchFamily="34" charset="0"/>
              </a:rPr>
              <a:t>met      </a:t>
            </a:r>
            <a:r>
              <a:rPr lang="en-US" sz="1100" dirty="0" smtClean="0">
                <a:solidFill>
                  <a:prstClr val="black"/>
                </a:solidFill>
                <a:latin typeface="Verdana" panose="020B0604030504040204" pitchFamily="34" charset="0"/>
                <a:ea typeface="Verdana" panose="020B0604030504040204" pitchFamily="34" charset="0"/>
                <a:cs typeface="Verdana" panose="020B0604030504040204" pitchFamily="34" charset="0"/>
              </a:rPr>
              <a:t>Improving      Little/No </a:t>
            </a:r>
            <a:r>
              <a:rPr lang="en-US" sz="1100" dirty="0">
                <a:solidFill>
                  <a:prstClr val="black"/>
                </a:solidFill>
                <a:latin typeface="Verdana" panose="020B0604030504040204" pitchFamily="34" charset="0"/>
                <a:ea typeface="Verdana" panose="020B0604030504040204" pitchFamily="34" charset="0"/>
                <a:cs typeface="Verdana" panose="020B0604030504040204" pitchFamily="34" charset="0"/>
              </a:rPr>
              <a:t>change    </a:t>
            </a:r>
            <a:r>
              <a:rPr lang="en-US" sz="1100" dirty="0" smtClean="0">
                <a:solidFill>
                  <a:prstClr val="black"/>
                </a:solidFill>
                <a:latin typeface="Verdana" panose="020B0604030504040204" pitchFamily="34" charset="0"/>
                <a:ea typeface="Verdana" panose="020B0604030504040204" pitchFamily="34" charset="0"/>
                <a:cs typeface="Verdana" panose="020B0604030504040204" pitchFamily="34" charset="0"/>
              </a:rPr>
              <a:t> Getting </a:t>
            </a:r>
            <a:r>
              <a:rPr lang="en-US" sz="1100" dirty="0">
                <a:solidFill>
                  <a:prstClr val="black"/>
                </a:solidFill>
                <a:latin typeface="Verdana" panose="020B0604030504040204" pitchFamily="34" charset="0"/>
                <a:ea typeface="Verdana" panose="020B0604030504040204" pitchFamily="34" charset="0"/>
                <a:cs typeface="Verdana" panose="020B0604030504040204" pitchFamily="34" charset="0"/>
              </a:rPr>
              <a:t>worse      </a:t>
            </a:r>
            <a:r>
              <a:rPr lang="en-US" sz="1100" dirty="0" smtClean="0">
                <a:solidFill>
                  <a:prstClr val="black"/>
                </a:solidFill>
                <a:latin typeface="Verdana" panose="020B0604030504040204" pitchFamily="34" charset="0"/>
                <a:ea typeface="Verdana" panose="020B0604030504040204" pitchFamily="34" charset="0"/>
                <a:cs typeface="Verdana" panose="020B0604030504040204" pitchFamily="34" charset="0"/>
              </a:rPr>
              <a:t>Baseline </a:t>
            </a:r>
            <a:r>
              <a:rPr lang="en-US" sz="1100" dirty="0">
                <a:solidFill>
                  <a:prstClr val="black"/>
                </a:solidFill>
                <a:latin typeface="Verdana" panose="020B0604030504040204" pitchFamily="34" charset="0"/>
                <a:ea typeface="Verdana" panose="020B0604030504040204" pitchFamily="34" charset="0"/>
                <a:cs typeface="Verdana" panose="020B0604030504040204" pitchFamily="34" charset="0"/>
              </a:rPr>
              <a:t>only  </a:t>
            </a:r>
            <a:r>
              <a:rPr lang="en-US" sz="1100" dirty="0" smtClean="0">
                <a:solidFill>
                  <a:prstClr val="black"/>
                </a:solidFill>
                <a:latin typeface="Verdana" panose="020B0604030504040204" pitchFamily="34" charset="0"/>
                <a:ea typeface="Verdana" panose="020B0604030504040204" pitchFamily="34" charset="0"/>
                <a:cs typeface="Verdana" panose="020B0604030504040204" pitchFamily="34" charset="0"/>
              </a:rPr>
              <a:t>   Developmental</a:t>
            </a:r>
            <a:endParaRPr lang="en-US" sz="1100" dirty="0">
              <a:solidFill>
                <a:prstClr val="black"/>
              </a:solidFill>
              <a:latin typeface="Verdana" panose="020B0604030504040204" pitchFamily="34" charset="0"/>
              <a:ea typeface="Verdana" panose="020B0604030504040204" pitchFamily="34" charset="0"/>
              <a:cs typeface="Verdana" panose="020B0604030504040204" pitchFamily="34" charset="0"/>
            </a:endParaRPr>
          </a:p>
        </p:txBody>
      </p:sp>
      <p:sp>
        <p:nvSpPr>
          <p:cNvPr id="7" name="Oval 20" descr="Target met"/>
          <p:cNvSpPr>
            <a:spLocks noChangeArrowheads="1"/>
          </p:cNvSpPr>
          <p:nvPr/>
        </p:nvSpPr>
        <p:spPr bwMode="auto">
          <a:xfrm>
            <a:off x="916551" y="1347874"/>
            <a:ext cx="153988" cy="144462"/>
          </a:xfrm>
          <a:prstGeom prst="ellipse">
            <a:avLst/>
          </a:prstGeom>
          <a:solidFill>
            <a:srgbClr val="007033"/>
          </a:solidFill>
          <a:ln w="9525">
            <a:solidFill>
              <a:schemeClr val="tx1"/>
            </a:solidFill>
            <a:round/>
            <a:headEnd/>
            <a:tailEnd/>
          </a:ln>
          <a:effectLst/>
        </p:spPr>
        <p:txBody>
          <a:bodyPr wrap="none" anchor="ctr"/>
          <a:lstStyle/>
          <a:p>
            <a:endParaRPr lang="en-US" dirty="0">
              <a:solidFill>
                <a:prstClr val="black"/>
              </a:solidFill>
            </a:endParaRPr>
          </a:p>
        </p:txBody>
      </p:sp>
      <p:sp>
        <p:nvSpPr>
          <p:cNvPr id="8" name="Oval 20" descr="Target met"/>
          <p:cNvSpPr>
            <a:spLocks noChangeArrowheads="1"/>
          </p:cNvSpPr>
          <p:nvPr/>
        </p:nvSpPr>
        <p:spPr bwMode="auto">
          <a:xfrm>
            <a:off x="1963230" y="1355256"/>
            <a:ext cx="153988" cy="144462"/>
          </a:xfrm>
          <a:prstGeom prst="ellipse">
            <a:avLst/>
          </a:prstGeom>
          <a:solidFill>
            <a:srgbClr val="92D050"/>
          </a:solidFill>
          <a:ln w="9525">
            <a:solidFill>
              <a:schemeClr val="tx1"/>
            </a:solidFill>
            <a:round/>
            <a:headEnd/>
            <a:tailEnd/>
          </a:ln>
          <a:effectLst/>
        </p:spPr>
        <p:txBody>
          <a:bodyPr wrap="none" anchor="ctr"/>
          <a:lstStyle/>
          <a:p>
            <a:endParaRPr lang="en-US" dirty="0">
              <a:solidFill>
                <a:prstClr val="black"/>
              </a:solidFill>
            </a:endParaRPr>
          </a:p>
        </p:txBody>
      </p:sp>
      <p:sp>
        <p:nvSpPr>
          <p:cNvPr id="9" name="Oval 20" descr="Target met"/>
          <p:cNvSpPr>
            <a:spLocks noChangeArrowheads="1"/>
          </p:cNvSpPr>
          <p:nvPr/>
        </p:nvSpPr>
        <p:spPr bwMode="auto">
          <a:xfrm>
            <a:off x="2992201" y="1362084"/>
            <a:ext cx="153988" cy="144462"/>
          </a:xfrm>
          <a:prstGeom prst="ellipse">
            <a:avLst/>
          </a:prstGeom>
          <a:solidFill>
            <a:srgbClr val="FFD961"/>
          </a:solidFill>
          <a:ln w="9525">
            <a:solidFill>
              <a:schemeClr val="tx1"/>
            </a:solidFill>
            <a:round/>
            <a:headEnd/>
            <a:tailEnd/>
          </a:ln>
          <a:effectLst/>
        </p:spPr>
        <p:txBody>
          <a:bodyPr wrap="none" anchor="ctr"/>
          <a:lstStyle/>
          <a:p>
            <a:endParaRPr lang="en-US" dirty="0">
              <a:solidFill>
                <a:prstClr val="black"/>
              </a:solidFill>
            </a:endParaRPr>
          </a:p>
        </p:txBody>
      </p:sp>
      <p:sp>
        <p:nvSpPr>
          <p:cNvPr id="10" name="Oval 20" descr="Target met"/>
          <p:cNvSpPr>
            <a:spLocks noChangeArrowheads="1"/>
          </p:cNvSpPr>
          <p:nvPr/>
        </p:nvSpPr>
        <p:spPr bwMode="auto">
          <a:xfrm>
            <a:off x="4402091" y="1361788"/>
            <a:ext cx="153988" cy="144462"/>
          </a:xfrm>
          <a:prstGeom prst="ellipse">
            <a:avLst/>
          </a:prstGeom>
          <a:solidFill>
            <a:srgbClr val="C00000"/>
          </a:solidFill>
          <a:ln w="9525">
            <a:solidFill>
              <a:schemeClr val="tx1"/>
            </a:solidFill>
            <a:round/>
            <a:headEnd/>
            <a:tailEnd/>
          </a:ln>
          <a:effectLst/>
        </p:spPr>
        <p:txBody>
          <a:bodyPr wrap="none" anchor="ctr"/>
          <a:lstStyle/>
          <a:p>
            <a:endParaRPr lang="en-US" dirty="0">
              <a:solidFill>
                <a:prstClr val="black"/>
              </a:solidFill>
            </a:endParaRPr>
          </a:p>
        </p:txBody>
      </p:sp>
      <p:sp>
        <p:nvSpPr>
          <p:cNvPr id="11" name="Oval 20" descr="Target met"/>
          <p:cNvSpPr>
            <a:spLocks noChangeArrowheads="1"/>
          </p:cNvSpPr>
          <p:nvPr/>
        </p:nvSpPr>
        <p:spPr bwMode="auto">
          <a:xfrm>
            <a:off x="5679765" y="1370022"/>
            <a:ext cx="153988" cy="144462"/>
          </a:xfrm>
          <a:prstGeom prst="ellipse">
            <a:avLst/>
          </a:prstGeom>
          <a:solidFill>
            <a:schemeClr val="bg1">
              <a:lumMod val="75000"/>
            </a:schemeClr>
          </a:solidFill>
          <a:ln w="9525">
            <a:solidFill>
              <a:schemeClr val="tx1"/>
            </a:solidFill>
            <a:round/>
            <a:headEnd/>
            <a:tailEnd/>
          </a:ln>
          <a:effectLst/>
        </p:spPr>
        <p:txBody>
          <a:bodyPr wrap="none" anchor="ctr"/>
          <a:lstStyle/>
          <a:p>
            <a:endParaRPr lang="en-US" dirty="0">
              <a:solidFill>
                <a:prstClr val="black"/>
              </a:solidFill>
            </a:endParaRPr>
          </a:p>
        </p:txBody>
      </p:sp>
      <p:sp>
        <p:nvSpPr>
          <p:cNvPr id="12" name="Oval 20" descr="Target met"/>
          <p:cNvSpPr>
            <a:spLocks noChangeArrowheads="1"/>
          </p:cNvSpPr>
          <p:nvPr/>
        </p:nvSpPr>
        <p:spPr bwMode="auto">
          <a:xfrm>
            <a:off x="6862725" y="1362084"/>
            <a:ext cx="153988" cy="144462"/>
          </a:xfrm>
          <a:prstGeom prst="ellipse">
            <a:avLst/>
          </a:prstGeom>
          <a:noFill/>
          <a:ln w="9525">
            <a:solidFill>
              <a:schemeClr val="tx1"/>
            </a:solidFill>
            <a:round/>
            <a:headEnd/>
            <a:tailEnd/>
          </a:ln>
          <a:effectLst/>
        </p:spPr>
        <p:txBody>
          <a:bodyPr wrap="none" anchor="ctr"/>
          <a:lstStyle/>
          <a:p>
            <a:endParaRPr lang="en-US" dirty="0">
              <a:solidFill>
                <a:prstClr val="black"/>
              </a:solidFill>
            </a:endParaRPr>
          </a:p>
        </p:txBody>
      </p:sp>
      <p:sp>
        <p:nvSpPr>
          <p:cNvPr id="20" name="Oval 20" descr="Target met"/>
          <p:cNvSpPr>
            <a:spLocks noChangeArrowheads="1"/>
          </p:cNvSpPr>
          <p:nvPr/>
        </p:nvSpPr>
        <p:spPr bwMode="auto">
          <a:xfrm>
            <a:off x="931044" y="3229794"/>
            <a:ext cx="153988" cy="144462"/>
          </a:xfrm>
          <a:prstGeom prst="ellipse">
            <a:avLst/>
          </a:prstGeom>
          <a:solidFill>
            <a:srgbClr val="C00000"/>
          </a:solidFill>
          <a:ln w="9525">
            <a:solidFill>
              <a:schemeClr val="tx1"/>
            </a:solidFill>
            <a:round/>
            <a:headEnd/>
            <a:tailEnd/>
          </a:ln>
          <a:effectLst/>
        </p:spPr>
        <p:txBody>
          <a:bodyPr wrap="none" anchor="ctr"/>
          <a:lstStyle/>
          <a:p>
            <a:endParaRPr lang="en-US" dirty="0">
              <a:solidFill>
                <a:prstClr val="black"/>
              </a:solidFill>
            </a:endParaRPr>
          </a:p>
        </p:txBody>
      </p:sp>
      <p:sp>
        <p:nvSpPr>
          <p:cNvPr id="22" name="Oval 20" descr="Target met"/>
          <p:cNvSpPr>
            <a:spLocks noChangeArrowheads="1"/>
          </p:cNvSpPr>
          <p:nvPr/>
        </p:nvSpPr>
        <p:spPr bwMode="auto">
          <a:xfrm>
            <a:off x="926937" y="2135753"/>
            <a:ext cx="153988" cy="144462"/>
          </a:xfrm>
          <a:prstGeom prst="ellipse">
            <a:avLst/>
          </a:prstGeom>
          <a:solidFill>
            <a:srgbClr val="C00000"/>
          </a:solidFill>
          <a:ln w="9525">
            <a:solidFill>
              <a:schemeClr val="tx1"/>
            </a:solidFill>
            <a:round/>
            <a:headEnd/>
            <a:tailEnd/>
          </a:ln>
          <a:effectLst/>
        </p:spPr>
        <p:txBody>
          <a:bodyPr wrap="none" anchor="ctr"/>
          <a:lstStyle/>
          <a:p>
            <a:endParaRPr lang="en-US" dirty="0">
              <a:solidFill>
                <a:prstClr val="black"/>
              </a:solidFill>
            </a:endParaRPr>
          </a:p>
        </p:txBody>
      </p:sp>
      <p:sp>
        <p:nvSpPr>
          <p:cNvPr id="24" name="Oval 20" descr="Target met"/>
          <p:cNvSpPr>
            <a:spLocks noChangeArrowheads="1"/>
          </p:cNvSpPr>
          <p:nvPr/>
        </p:nvSpPr>
        <p:spPr bwMode="auto">
          <a:xfrm>
            <a:off x="918893" y="2807878"/>
            <a:ext cx="153988" cy="144462"/>
          </a:xfrm>
          <a:prstGeom prst="ellipse">
            <a:avLst/>
          </a:prstGeom>
          <a:solidFill>
            <a:srgbClr val="C00000"/>
          </a:solidFill>
          <a:ln w="9525">
            <a:solidFill>
              <a:schemeClr val="tx1"/>
            </a:solidFill>
            <a:round/>
            <a:headEnd/>
            <a:tailEnd/>
          </a:ln>
          <a:effectLst/>
        </p:spPr>
        <p:txBody>
          <a:bodyPr wrap="none" anchor="ctr"/>
          <a:lstStyle/>
          <a:p>
            <a:endParaRPr lang="en-US" dirty="0">
              <a:solidFill>
                <a:prstClr val="black"/>
              </a:solidFill>
            </a:endParaRPr>
          </a:p>
        </p:txBody>
      </p:sp>
      <p:sp>
        <p:nvSpPr>
          <p:cNvPr id="25" name="Oval 20" descr="Target met"/>
          <p:cNvSpPr>
            <a:spLocks noChangeArrowheads="1"/>
          </p:cNvSpPr>
          <p:nvPr/>
        </p:nvSpPr>
        <p:spPr bwMode="auto">
          <a:xfrm>
            <a:off x="926937" y="2370237"/>
            <a:ext cx="153988" cy="144462"/>
          </a:xfrm>
          <a:prstGeom prst="ellipse">
            <a:avLst/>
          </a:prstGeom>
          <a:solidFill>
            <a:srgbClr val="FFD961"/>
          </a:solidFill>
          <a:ln w="9525">
            <a:solidFill>
              <a:schemeClr val="tx1"/>
            </a:solidFill>
            <a:round/>
            <a:headEnd/>
            <a:tailEnd/>
          </a:ln>
          <a:effectLst/>
        </p:spPr>
        <p:txBody>
          <a:bodyPr wrap="none" anchor="ctr"/>
          <a:lstStyle/>
          <a:p>
            <a:endParaRPr lang="en-US" dirty="0">
              <a:solidFill>
                <a:prstClr val="black"/>
              </a:solidFill>
            </a:endParaRPr>
          </a:p>
        </p:txBody>
      </p:sp>
      <p:sp>
        <p:nvSpPr>
          <p:cNvPr id="26" name="Oval 20" descr="Target met"/>
          <p:cNvSpPr>
            <a:spLocks noChangeArrowheads="1"/>
          </p:cNvSpPr>
          <p:nvPr/>
        </p:nvSpPr>
        <p:spPr bwMode="auto">
          <a:xfrm>
            <a:off x="918893" y="4356138"/>
            <a:ext cx="153988" cy="144462"/>
          </a:xfrm>
          <a:prstGeom prst="ellipse">
            <a:avLst/>
          </a:prstGeom>
          <a:noFill/>
          <a:ln w="9525">
            <a:solidFill>
              <a:schemeClr val="tx1"/>
            </a:solidFill>
            <a:round/>
            <a:headEnd/>
            <a:tailEnd/>
          </a:ln>
          <a:effectLst/>
        </p:spPr>
        <p:txBody>
          <a:bodyPr wrap="none" anchor="ctr"/>
          <a:lstStyle/>
          <a:p>
            <a:endParaRPr lang="en-US" dirty="0">
              <a:solidFill>
                <a:prstClr val="black"/>
              </a:solidFill>
            </a:endParaRPr>
          </a:p>
        </p:txBody>
      </p:sp>
      <p:sp>
        <p:nvSpPr>
          <p:cNvPr id="27" name="Oval 20" descr="Target met"/>
          <p:cNvSpPr>
            <a:spLocks noChangeArrowheads="1"/>
          </p:cNvSpPr>
          <p:nvPr/>
        </p:nvSpPr>
        <p:spPr bwMode="auto">
          <a:xfrm>
            <a:off x="930468" y="3929063"/>
            <a:ext cx="153988" cy="144462"/>
          </a:xfrm>
          <a:prstGeom prst="ellipse">
            <a:avLst/>
          </a:prstGeom>
          <a:noFill/>
          <a:ln w="9525">
            <a:solidFill>
              <a:schemeClr val="tx1"/>
            </a:solidFill>
            <a:round/>
            <a:headEnd/>
            <a:tailEnd/>
          </a:ln>
          <a:effectLst/>
        </p:spPr>
        <p:txBody>
          <a:bodyPr wrap="none" anchor="ctr"/>
          <a:lstStyle/>
          <a:p>
            <a:endParaRPr lang="en-US" dirty="0">
              <a:solidFill>
                <a:prstClr val="black"/>
              </a:solidFill>
            </a:endParaRPr>
          </a:p>
        </p:txBody>
      </p:sp>
      <p:sp>
        <p:nvSpPr>
          <p:cNvPr id="28" name="Oval 20" descr="Target met"/>
          <p:cNvSpPr>
            <a:spLocks noChangeArrowheads="1"/>
          </p:cNvSpPr>
          <p:nvPr/>
        </p:nvSpPr>
        <p:spPr bwMode="auto">
          <a:xfrm>
            <a:off x="930468" y="3490299"/>
            <a:ext cx="153988" cy="144462"/>
          </a:xfrm>
          <a:prstGeom prst="ellipse">
            <a:avLst/>
          </a:prstGeom>
          <a:noFill/>
          <a:ln w="9525">
            <a:solidFill>
              <a:schemeClr val="tx1"/>
            </a:solidFill>
            <a:round/>
            <a:headEnd/>
            <a:tailEnd/>
          </a:ln>
          <a:effectLst/>
        </p:spPr>
        <p:txBody>
          <a:bodyPr wrap="none" anchor="ctr"/>
          <a:lstStyle/>
          <a:p>
            <a:endParaRPr lang="en-US" dirty="0">
              <a:solidFill>
                <a:prstClr val="black"/>
              </a:solidFill>
            </a:endParaRPr>
          </a:p>
        </p:txBody>
      </p:sp>
      <p:sp>
        <p:nvSpPr>
          <p:cNvPr id="29" name="Oval 20" descr="Target met"/>
          <p:cNvSpPr>
            <a:spLocks noChangeArrowheads="1"/>
          </p:cNvSpPr>
          <p:nvPr/>
        </p:nvSpPr>
        <p:spPr bwMode="auto">
          <a:xfrm>
            <a:off x="930468" y="4779372"/>
            <a:ext cx="153988" cy="144462"/>
          </a:xfrm>
          <a:prstGeom prst="ellipse">
            <a:avLst/>
          </a:prstGeom>
          <a:solidFill>
            <a:srgbClr val="007033"/>
          </a:solidFill>
          <a:ln w="9525">
            <a:solidFill>
              <a:schemeClr val="tx1"/>
            </a:solidFill>
            <a:round/>
            <a:headEnd/>
            <a:tailEnd/>
          </a:ln>
          <a:effectLst/>
        </p:spPr>
        <p:txBody>
          <a:bodyPr wrap="none" anchor="ctr"/>
          <a:lstStyle/>
          <a:p>
            <a:endParaRPr lang="en-US" dirty="0">
              <a:solidFill>
                <a:prstClr val="black"/>
              </a:solidFill>
            </a:endParaRPr>
          </a:p>
        </p:txBody>
      </p:sp>
      <p:sp>
        <p:nvSpPr>
          <p:cNvPr id="21" name="Text Placeholder 16"/>
          <p:cNvSpPr txBox="1">
            <a:spLocks/>
          </p:cNvSpPr>
          <p:nvPr/>
        </p:nvSpPr>
        <p:spPr>
          <a:xfrm>
            <a:off x="0" y="6252025"/>
            <a:ext cx="9144000" cy="482291"/>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r>
              <a:rPr lang="en-US" sz="1000" dirty="0" smtClean="0">
                <a:latin typeface="Verdana" panose="020B0604030504040204" pitchFamily="34" charset="0"/>
                <a:ea typeface="Verdana" panose="020B0604030504040204" pitchFamily="34" charset="0"/>
                <a:cs typeface="Verdana" panose="020B0604030504040204" pitchFamily="34" charset="0"/>
              </a:rPr>
              <a:t>NOTE: Progress current as of 07/11/2017.</a:t>
            </a:r>
            <a:endParaRPr lang="en-US" sz="1000" dirty="0">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327231006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Content Placeholder 8" descr="Sexually Transmitted Diseases measurable objectives"/>
          <p:cNvGraphicFramePr>
            <a:graphicFrameLocks noGrp="1"/>
          </p:cNvGraphicFramePr>
          <p:nvPr>
            <p:ph idx="1"/>
            <p:extLst>
              <p:ext uri="{D42A27DB-BD31-4B8C-83A1-F6EECF244321}">
                <p14:modId xmlns:p14="http://schemas.microsoft.com/office/powerpoint/2010/main" val="3412591889"/>
              </p:ext>
            </p:extLst>
          </p:nvPr>
        </p:nvGraphicFramePr>
        <p:xfrm>
          <a:off x="4340156" y="1463980"/>
          <a:ext cx="4293728" cy="4351338"/>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5" name="Content Placeholder 8" descr="Sexually Transmitted Diseases Total objectives"/>
          <p:cNvGraphicFramePr>
            <a:graphicFrameLocks/>
          </p:cNvGraphicFramePr>
          <p:nvPr>
            <p:extLst>
              <p:ext uri="{D42A27DB-BD31-4B8C-83A1-F6EECF244321}">
                <p14:modId xmlns:p14="http://schemas.microsoft.com/office/powerpoint/2010/main" val="2045052358"/>
              </p:ext>
            </p:extLst>
          </p:nvPr>
        </p:nvGraphicFramePr>
        <p:xfrm>
          <a:off x="88778" y="1931351"/>
          <a:ext cx="4136092" cy="3791341"/>
        </p:xfrm>
        <a:graphic>
          <a:graphicData uri="http://schemas.openxmlformats.org/drawingml/2006/chart">
            <c:chart xmlns:c="http://schemas.openxmlformats.org/drawingml/2006/chart" xmlns:r="http://schemas.openxmlformats.org/officeDocument/2006/relationships" r:id="rId4"/>
          </a:graphicData>
        </a:graphic>
      </p:graphicFrame>
      <p:cxnSp>
        <p:nvCxnSpPr>
          <p:cNvPr id="6" name="Straight Connector 5" descr="straight line connecting the pie charts"/>
          <p:cNvCxnSpPr/>
          <p:nvPr/>
        </p:nvCxnSpPr>
        <p:spPr>
          <a:xfrm flipV="1">
            <a:off x="2555193" y="2286000"/>
            <a:ext cx="4209674" cy="294830"/>
          </a:xfrm>
          <a:prstGeom prst="line">
            <a:avLst/>
          </a:prstGeom>
          <a:ln w="12700">
            <a:prstDash val="dash"/>
          </a:ln>
        </p:spPr>
        <p:style>
          <a:lnRef idx="3">
            <a:schemeClr val="dk1"/>
          </a:lnRef>
          <a:fillRef idx="0">
            <a:schemeClr val="dk1"/>
          </a:fillRef>
          <a:effectRef idx="2">
            <a:schemeClr val="dk1"/>
          </a:effectRef>
          <a:fontRef idx="minor">
            <a:schemeClr val="tx1"/>
          </a:fontRef>
        </p:style>
      </p:cxnSp>
      <p:cxnSp>
        <p:nvCxnSpPr>
          <p:cNvPr id="10" name="Straight Connector 9" descr="straight line connecting the pie charts"/>
          <p:cNvCxnSpPr/>
          <p:nvPr/>
        </p:nvCxnSpPr>
        <p:spPr>
          <a:xfrm>
            <a:off x="2467163" y="5266481"/>
            <a:ext cx="4297704" cy="168644"/>
          </a:xfrm>
          <a:prstGeom prst="line">
            <a:avLst/>
          </a:prstGeom>
          <a:ln w="12700">
            <a:prstDash val="dash"/>
          </a:ln>
        </p:spPr>
        <p:style>
          <a:lnRef idx="3">
            <a:schemeClr val="dk1"/>
          </a:lnRef>
          <a:fillRef idx="0">
            <a:schemeClr val="dk1"/>
          </a:fillRef>
          <a:effectRef idx="2">
            <a:schemeClr val="dk1"/>
          </a:effectRef>
          <a:fontRef idx="minor">
            <a:schemeClr val="tx1"/>
          </a:fontRef>
        </p:style>
      </p:cxnSp>
      <p:sp>
        <p:nvSpPr>
          <p:cNvPr id="8" name="Title 3"/>
          <p:cNvSpPr txBox="1">
            <a:spLocks/>
          </p:cNvSpPr>
          <p:nvPr/>
        </p:nvSpPr>
        <p:spPr>
          <a:xfrm>
            <a:off x="486137" y="152400"/>
            <a:ext cx="6956386" cy="790832"/>
          </a:xfrm>
          <a:prstGeom prst="rect">
            <a:avLst/>
          </a:prstGeom>
        </p:spPr>
        <p:txBody>
          <a:bodyPr>
            <a:noAutofit/>
          </a:bodyPr>
          <a:lstStyle>
            <a:lvl1pPr algn="ctr" defTabSz="457200" rtl="0" eaLnBrk="1" latinLnBrk="0" hangingPunct="1">
              <a:spcBef>
                <a:spcPct val="0"/>
              </a:spcBef>
              <a:buNone/>
              <a:defRPr lang="en-US" sz="3200" b="1" kern="1200" dirty="0">
                <a:solidFill>
                  <a:srgbClr val="003F72"/>
                </a:solidFill>
                <a:latin typeface="+mj-lt"/>
                <a:ea typeface="Tahoma" pitchFamily="34" charset="0"/>
                <a:cs typeface="Tahoma" pitchFamily="34" charset="0"/>
              </a:defRPr>
            </a:lvl1pPr>
          </a:lstStyle>
          <a:p>
            <a:r>
              <a:rPr lang="en-US" sz="2800" b="0" dirty="0" smtClean="0">
                <a:solidFill>
                  <a:schemeClr val="bg1"/>
                </a:solidFill>
                <a:latin typeface="Verdana" panose="020B0604030504040204" pitchFamily="34" charset="0"/>
                <a:ea typeface="Verdana" panose="020B0604030504040204" pitchFamily="34" charset="0"/>
                <a:cs typeface="Verdana" panose="020B0604030504040204" pitchFamily="34" charset="0"/>
              </a:rPr>
              <a:t>Current HP2020 Objective Status: </a:t>
            </a:r>
            <a:br>
              <a:rPr lang="en-US" sz="2800" b="0" dirty="0" smtClean="0">
                <a:solidFill>
                  <a:schemeClr val="bg1"/>
                </a:solidFill>
                <a:latin typeface="Verdana" panose="020B0604030504040204" pitchFamily="34" charset="0"/>
                <a:ea typeface="Verdana" panose="020B0604030504040204" pitchFamily="34" charset="0"/>
                <a:cs typeface="Verdana" panose="020B0604030504040204" pitchFamily="34" charset="0"/>
              </a:rPr>
            </a:br>
            <a:r>
              <a:rPr lang="en-US" sz="2800" b="0" dirty="0" smtClean="0">
                <a:solidFill>
                  <a:schemeClr val="bg1"/>
                </a:solidFill>
                <a:latin typeface="Verdana" panose="020B0604030504040204" pitchFamily="34" charset="0"/>
                <a:ea typeface="Verdana" panose="020B0604030504040204" pitchFamily="34" charset="0"/>
                <a:cs typeface="Verdana" panose="020B0604030504040204" pitchFamily="34" charset="0"/>
              </a:rPr>
              <a:t>Sexually Transmitted Diseases</a:t>
            </a:r>
            <a:endParaRPr lang="en-US" sz="2800" b="0" dirty="0">
              <a:solidFill>
                <a:schemeClr val="bg1"/>
              </a:solidFill>
              <a:latin typeface="Verdana" panose="020B0604030504040204" pitchFamily="34" charset="0"/>
              <a:ea typeface="Verdana" panose="020B0604030504040204" pitchFamily="34" charset="0"/>
              <a:cs typeface="Verdana" panose="020B0604030504040204" pitchFamily="34" charset="0"/>
            </a:endParaRPr>
          </a:p>
        </p:txBody>
      </p:sp>
      <p:sp>
        <p:nvSpPr>
          <p:cNvPr id="11" name="Text Placeholder 16"/>
          <p:cNvSpPr txBox="1">
            <a:spLocks/>
          </p:cNvSpPr>
          <p:nvPr/>
        </p:nvSpPr>
        <p:spPr>
          <a:xfrm>
            <a:off x="0" y="6252025"/>
            <a:ext cx="9144000" cy="482291"/>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r>
              <a:rPr lang="en-US" sz="1000" dirty="0" smtClean="0">
                <a:latin typeface="Verdana" panose="020B0604030504040204" pitchFamily="34" charset="0"/>
                <a:ea typeface="Verdana" panose="020B0604030504040204" pitchFamily="34" charset="0"/>
                <a:cs typeface="Verdana" panose="020B0604030504040204" pitchFamily="34" charset="0"/>
              </a:rPr>
              <a:t>NOTE: Progress current as of 07/11/2017.</a:t>
            </a:r>
            <a:endParaRPr lang="en-US" sz="1000" dirty="0">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278976656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9286" y="137481"/>
            <a:ext cx="6908464" cy="722390"/>
          </a:xfrm>
        </p:spPr>
        <p:txBody>
          <a:bodyPr/>
          <a:lstStyle/>
          <a:p>
            <a:r>
              <a:rPr lang="en-US" sz="2800" dirty="0" smtClean="0">
                <a:solidFill>
                  <a:schemeClr val="bg1"/>
                </a:solidFill>
                <a:latin typeface="Verdana" panose="020B0604030504040204" pitchFamily="34" charset="0"/>
                <a:ea typeface="Verdana" panose="020B0604030504040204" pitchFamily="34" charset="0"/>
                <a:cs typeface="Verdana" panose="020B0604030504040204" pitchFamily="34" charset="0"/>
              </a:rPr>
              <a:t>Objective Status: HIV</a:t>
            </a:r>
            <a:endParaRPr lang="en-US" sz="2800" dirty="0">
              <a:solidFill>
                <a:schemeClr val="bg1"/>
              </a:solidFill>
              <a:latin typeface="Verdana" panose="020B0604030504040204" pitchFamily="34" charset="0"/>
              <a:ea typeface="Verdana" panose="020B0604030504040204" pitchFamily="34" charset="0"/>
              <a:cs typeface="Verdana" panose="020B0604030504040204" pitchFamily="34" charset="0"/>
            </a:endParaRPr>
          </a:p>
        </p:txBody>
      </p:sp>
      <p:sp>
        <p:nvSpPr>
          <p:cNvPr id="3" name="Content Placeholder 2"/>
          <p:cNvSpPr>
            <a:spLocks noGrp="1"/>
          </p:cNvSpPr>
          <p:nvPr>
            <p:ph idx="1"/>
          </p:nvPr>
        </p:nvSpPr>
        <p:spPr/>
        <p:txBody>
          <a:bodyPr/>
          <a:lstStyle/>
          <a:p>
            <a:pPr marL="457200" lvl="1" indent="0">
              <a:lnSpc>
                <a:spcPct val="100000"/>
              </a:lnSpc>
              <a:spcBef>
                <a:spcPts val="336"/>
              </a:spcBef>
              <a:buNone/>
            </a:pPr>
            <a:r>
              <a:rPr lang="en-US" sz="1300" dirty="0" smtClean="0">
                <a:latin typeface="Verdana" panose="020B0604030504040204" pitchFamily="34" charset="0"/>
                <a:ea typeface="Verdana" panose="020B0604030504040204" pitchFamily="34" charset="0"/>
                <a:cs typeface="Verdana" panose="020B0604030504040204" pitchFamily="34" charset="0"/>
              </a:rPr>
              <a:t>HIV-1 </a:t>
            </a:r>
            <a:r>
              <a:rPr lang="en-US" sz="1300" dirty="0">
                <a:latin typeface="Verdana" panose="020B0604030504040204" pitchFamily="34" charset="0"/>
                <a:ea typeface="Verdana" panose="020B0604030504040204" pitchFamily="34" charset="0"/>
                <a:cs typeface="Verdana" panose="020B0604030504040204" pitchFamily="34" charset="0"/>
              </a:rPr>
              <a:t>Reduce the number of new HIV diagnoses</a:t>
            </a:r>
          </a:p>
          <a:p>
            <a:pPr marL="457200" lvl="1" indent="0">
              <a:lnSpc>
                <a:spcPct val="100000"/>
              </a:lnSpc>
              <a:spcBef>
                <a:spcPts val="336"/>
              </a:spcBef>
              <a:buNone/>
            </a:pPr>
            <a:r>
              <a:rPr lang="en-US" sz="1300" dirty="0" smtClean="0">
                <a:latin typeface="Verdana" panose="020B0604030504040204" pitchFamily="34" charset="0"/>
                <a:ea typeface="Verdana" panose="020B0604030504040204" pitchFamily="34" charset="0"/>
                <a:cs typeface="Verdana" panose="020B0604030504040204" pitchFamily="34" charset="0"/>
              </a:rPr>
              <a:t>HIV-2 </a:t>
            </a:r>
            <a:r>
              <a:rPr lang="en-US" sz="1300" dirty="0">
                <a:latin typeface="Verdana" panose="020B0604030504040204" pitchFamily="34" charset="0"/>
                <a:ea typeface="Verdana" panose="020B0604030504040204" pitchFamily="34" charset="0"/>
                <a:cs typeface="Verdana" panose="020B0604030504040204" pitchFamily="34" charset="0"/>
              </a:rPr>
              <a:t>Reduce the number of new HIV infections among adolescents and </a:t>
            </a:r>
            <a:r>
              <a:rPr lang="en-US" sz="1300" dirty="0" smtClean="0">
                <a:latin typeface="Verdana" panose="020B0604030504040204" pitchFamily="34" charset="0"/>
                <a:ea typeface="Verdana" panose="020B0604030504040204" pitchFamily="34" charset="0"/>
                <a:cs typeface="Verdana" panose="020B0604030504040204" pitchFamily="34" charset="0"/>
              </a:rPr>
              <a:t>adults</a:t>
            </a:r>
          </a:p>
          <a:p>
            <a:pPr marL="457200" lvl="1" indent="0">
              <a:lnSpc>
                <a:spcPct val="100000"/>
              </a:lnSpc>
              <a:spcBef>
                <a:spcPts val="336"/>
              </a:spcBef>
              <a:buNone/>
            </a:pPr>
            <a:r>
              <a:rPr lang="en-US" sz="1300" dirty="0" smtClean="0">
                <a:latin typeface="Verdana" panose="020B0604030504040204" pitchFamily="34" charset="0"/>
                <a:ea typeface="Verdana" panose="020B0604030504040204" pitchFamily="34" charset="0"/>
                <a:cs typeface="Verdana" panose="020B0604030504040204" pitchFamily="34" charset="0"/>
              </a:rPr>
              <a:t>HIV-8.1 </a:t>
            </a:r>
            <a:r>
              <a:rPr lang="en-US" sz="1300" dirty="0">
                <a:latin typeface="Verdana" panose="020B0604030504040204" pitchFamily="34" charset="0"/>
                <a:ea typeface="Verdana" panose="020B0604030504040204" pitchFamily="34" charset="0"/>
                <a:cs typeface="Verdana" panose="020B0604030504040204" pitchFamily="34" charset="0"/>
              </a:rPr>
              <a:t>Reduce newly diagnosed </a:t>
            </a:r>
            <a:r>
              <a:rPr lang="en-US" sz="1300" dirty="0" err="1">
                <a:latin typeface="Verdana" panose="020B0604030504040204" pitchFamily="34" charset="0"/>
                <a:ea typeface="Verdana" panose="020B0604030504040204" pitchFamily="34" charset="0"/>
                <a:cs typeface="Verdana" panose="020B0604030504040204" pitchFamily="34" charset="0"/>
              </a:rPr>
              <a:t>perinatally</a:t>
            </a:r>
            <a:r>
              <a:rPr lang="en-US" sz="1300" dirty="0">
                <a:latin typeface="Verdana" panose="020B0604030504040204" pitchFamily="34" charset="0"/>
                <a:ea typeface="Verdana" panose="020B0604030504040204" pitchFamily="34" charset="0"/>
                <a:cs typeface="Verdana" panose="020B0604030504040204" pitchFamily="34" charset="0"/>
              </a:rPr>
              <a:t> acquired HIV cases</a:t>
            </a:r>
            <a:endParaRPr lang="en-US" sz="1300" dirty="0" smtClean="0">
              <a:latin typeface="Verdana" panose="020B0604030504040204" pitchFamily="34" charset="0"/>
              <a:ea typeface="Verdana" panose="020B0604030504040204" pitchFamily="34" charset="0"/>
              <a:cs typeface="Verdana" panose="020B0604030504040204" pitchFamily="34" charset="0"/>
            </a:endParaRPr>
          </a:p>
          <a:p>
            <a:pPr marL="457200" lvl="1" indent="0">
              <a:lnSpc>
                <a:spcPct val="100000"/>
              </a:lnSpc>
              <a:spcBef>
                <a:spcPts val="336"/>
              </a:spcBef>
              <a:buNone/>
            </a:pPr>
            <a:r>
              <a:rPr lang="en-US" sz="1300" dirty="0">
                <a:latin typeface="Verdana" panose="020B0604030504040204" pitchFamily="34" charset="0"/>
                <a:ea typeface="Verdana" panose="020B0604030504040204" pitchFamily="34" charset="0"/>
                <a:cs typeface="Verdana" panose="020B0604030504040204" pitchFamily="34" charset="0"/>
              </a:rPr>
              <a:t>HIV-24 Reduce the percentage of young gay and bisexual males </a:t>
            </a:r>
            <a:r>
              <a:rPr lang="en-US" sz="1300" dirty="0" smtClean="0">
                <a:latin typeface="Verdana" panose="020B0604030504040204" pitchFamily="34" charset="0"/>
                <a:ea typeface="Verdana" panose="020B0604030504040204" pitchFamily="34" charset="0"/>
                <a:cs typeface="Verdana" panose="020B0604030504040204" pitchFamily="34" charset="0"/>
              </a:rPr>
              <a:t>in grades 9 through 12 who </a:t>
            </a:r>
            <a:r>
              <a:rPr lang="en-US" sz="1300" dirty="0">
                <a:latin typeface="Verdana" panose="020B0604030504040204" pitchFamily="34" charset="0"/>
                <a:ea typeface="Verdana" panose="020B0604030504040204" pitchFamily="34" charset="0"/>
                <a:cs typeface="Verdana" panose="020B0604030504040204" pitchFamily="34" charset="0"/>
              </a:rPr>
              <a:t>have engaged in HIV-risk </a:t>
            </a:r>
            <a:r>
              <a:rPr lang="en-US" sz="1300" dirty="0" smtClean="0">
                <a:latin typeface="Verdana" panose="020B0604030504040204" pitchFamily="34" charset="0"/>
                <a:ea typeface="Verdana" panose="020B0604030504040204" pitchFamily="34" charset="0"/>
                <a:cs typeface="Verdana" panose="020B0604030504040204" pitchFamily="34" charset="0"/>
              </a:rPr>
              <a:t>behaviors</a:t>
            </a:r>
          </a:p>
          <a:p>
            <a:pPr marL="457200" lvl="1" indent="0">
              <a:lnSpc>
                <a:spcPct val="100000"/>
              </a:lnSpc>
              <a:spcBef>
                <a:spcPts val="336"/>
              </a:spcBef>
              <a:buNone/>
            </a:pPr>
            <a:endParaRPr lang="en-US" sz="1300" dirty="0">
              <a:latin typeface="Verdana" panose="020B0604030504040204" pitchFamily="34" charset="0"/>
              <a:ea typeface="Verdana" panose="020B0604030504040204" pitchFamily="34" charset="0"/>
              <a:cs typeface="Verdana" panose="020B0604030504040204" pitchFamily="34" charset="0"/>
            </a:endParaRPr>
          </a:p>
          <a:p>
            <a:pPr marL="457200" lvl="1" indent="0">
              <a:lnSpc>
                <a:spcPct val="100000"/>
              </a:lnSpc>
              <a:spcBef>
                <a:spcPts val="336"/>
              </a:spcBef>
              <a:buNone/>
            </a:pPr>
            <a:r>
              <a:rPr lang="en-US" sz="1300" dirty="0" smtClean="0">
                <a:latin typeface="Verdana" panose="020B0604030504040204" pitchFamily="34" charset="0"/>
                <a:ea typeface="Verdana" panose="020B0604030504040204" pitchFamily="34" charset="0"/>
                <a:cs typeface="Verdana" panose="020B0604030504040204" pitchFamily="34" charset="0"/>
              </a:rPr>
              <a:t>HIV-9 </a:t>
            </a:r>
            <a:r>
              <a:rPr lang="en-US" sz="1300" dirty="0">
                <a:latin typeface="Verdana" panose="020B0604030504040204" pitchFamily="34" charset="0"/>
                <a:ea typeface="Verdana" panose="020B0604030504040204" pitchFamily="34" charset="0"/>
                <a:cs typeface="Verdana" panose="020B0604030504040204" pitchFamily="34" charset="0"/>
              </a:rPr>
              <a:t>Reduce the proportion of persons with a diagnosis of Stage 3 HIV (AIDS) within 3 months of diagnosis of HIV infection</a:t>
            </a:r>
            <a:endParaRPr lang="en-US" sz="1300" dirty="0" smtClean="0">
              <a:latin typeface="Verdana" panose="020B0604030504040204" pitchFamily="34" charset="0"/>
              <a:ea typeface="Verdana" panose="020B0604030504040204" pitchFamily="34" charset="0"/>
              <a:cs typeface="Verdana" panose="020B0604030504040204" pitchFamily="34" charset="0"/>
            </a:endParaRPr>
          </a:p>
          <a:p>
            <a:pPr marL="457200" lvl="1" indent="0">
              <a:lnSpc>
                <a:spcPct val="100000"/>
              </a:lnSpc>
              <a:spcBef>
                <a:spcPts val="336"/>
              </a:spcBef>
              <a:buNone/>
            </a:pPr>
            <a:r>
              <a:rPr lang="en-US" sz="1300" dirty="0" smtClean="0">
                <a:latin typeface="Verdana" panose="020B0604030504040204" pitchFamily="34" charset="0"/>
                <a:ea typeface="Verdana" panose="020B0604030504040204" pitchFamily="34" charset="0"/>
                <a:cs typeface="Verdana" panose="020B0604030504040204" pitchFamily="34" charset="0"/>
              </a:rPr>
              <a:t>HIV-13 </a:t>
            </a:r>
            <a:r>
              <a:rPr lang="en-US" sz="1300" dirty="0">
                <a:latin typeface="Verdana" panose="020B0604030504040204" pitchFamily="34" charset="0"/>
                <a:ea typeface="Verdana" panose="020B0604030504040204" pitchFamily="34" charset="0"/>
                <a:cs typeface="Verdana" panose="020B0604030504040204" pitchFamily="34" charset="0"/>
              </a:rPr>
              <a:t>Increase the proportion of persons living with HIV who know their </a:t>
            </a:r>
            <a:r>
              <a:rPr lang="en-US" sz="1300" dirty="0" err="1">
                <a:latin typeface="Verdana" panose="020B0604030504040204" pitchFamily="34" charset="0"/>
                <a:ea typeface="Verdana" panose="020B0604030504040204" pitchFamily="34" charset="0"/>
                <a:cs typeface="Verdana" panose="020B0604030504040204" pitchFamily="34" charset="0"/>
              </a:rPr>
              <a:t>serostatus</a:t>
            </a:r>
            <a:endParaRPr lang="en-US" sz="1300" dirty="0">
              <a:latin typeface="Verdana" panose="020B0604030504040204" pitchFamily="34" charset="0"/>
              <a:ea typeface="Verdana" panose="020B0604030504040204" pitchFamily="34" charset="0"/>
              <a:cs typeface="Verdana" panose="020B0604030504040204" pitchFamily="34" charset="0"/>
            </a:endParaRPr>
          </a:p>
          <a:p>
            <a:pPr marL="457200" lvl="1" indent="0">
              <a:lnSpc>
                <a:spcPct val="100000"/>
              </a:lnSpc>
              <a:spcBef>
                <a:spcPts val="336"/>
              </a:spcBef>
              <a:buNone/>
            </a:pPr>
            <a:r>
              <a:rPr lang="en-US" sz="1300" dirty="0" smtClean="0">
                <a:latin typeface="Verdana" panose="020B0604030504040204" pitchFamily="34" charset="0"/>
                <a:ea typeface="Verdana" panose="020B0604030504040204" pitchFamily="34" charset="0"/>
                <a:cs typeface="Verdana" panose="020B0604030504040204" pitchFamily="34" charset="0"/>
              </a:rPr>
              <a:t>HIV-14.1 </a:t>
            </a:r>
            <a:r>
              <a:rPr lang="en-US" sz="1300" dirty="0">
                <a:latin typeface="Verdana" panose="020B0604030504040204" pitchFamily="34" charset="0"/>
                <a:ea typeface="Verdana" panose="020B0604030504040204" pitchFamily="34" charset="0"/>
                <a:cs typeface="Verdana" panose="020B0604030504040204" pitchFamily="34" charset="0"/>
              </a:rPr>
              <a:t>Increase the proportion of adolescents and adults who have ever been tested for HIV</a:t>
            </a:r>
          </a:p>
          <a:p>
            <a:pPr marL="457200" lvl="1" indent="0">
              <a:lnSpc>
                <a:spcPct val="100000"/>
              </a:lnSpc>
              <a:spcBef>
                <a:spcPts val="336"/>
              </a:spcBef>
              <a:buNone/>
            </a:pPr>
            <a:r>
              <a:rPr lang="en-US" sz="1300" dirty="0" smtClean="0">
                <a:latin typeface="Verdana" panose="020B0604030504040204" pitchFamily="34" charset="0"/>
                <a:ea typeface="Verdana" panose="020B0604030504040204" pitchFamily="34" charset="0"/>
                <a:cs typeface="Verdana" panose="020B0604030504040204" pitchFamily="34" charset="0"/>
              </a:rPr>
              <a:t>HIV-14.2 </a:t>
            </a:r>
            <a:r>
              <a:rPr lang="en-US" sz="1300" dirty="0">
                <a:latin typeface="Verdana" panose="020B0604030504040204" pitchFamily="34" charset="0"/>
                <a:ea typeface="Verdana" panose="020B0604030504040204" pitchFamily="34" charset="0"/>
                <a:cs typeface="Verdana" panose="020B0604030504040204" pitchFamily="34" charset="0"/>
              </a:rPr>
              <a:t>Increase the proportion of men who have sex with men (MSM) who report having been tested for HIV in the past 12 months</a:t>
            </a:r>
            <a:endParaRPr lang="en-US" sz="1300" dirty="0" smtClean="0">
              <a:latin typeface="Verdana" panose="020B0604030504040204" pitchFamily="34" charset="0"/>
              <a:ea typeface="Verdana" panose="020B0604030504040204" pitchFamily="34" charset="0"/>
              <a:cs typeface="Verdana" panose="020B0604030504040204" pitchFamily="34" charset="0"/>
            </a:endParaRPr>
          </a:p>
          <a:p>
            <a:pPr marL="457200" lvl="1" indent="0">
              <a:lnSpc>
                <a:spcPct val="100000"/>
              </a:lnSpc>
              <a:spcBef>
                <a:spcPts val="336"/>
              </a:spcBef>
              <a:buNone/>
            </a:pPr>
            <a:r>
              <a:rPr lang="en-US" sz="1300" dirty="0" smtClean="0">
                <a:latin typeface="Verdana" panose="020B0604030504040204" pitchFamily="34" charset="0"/>
                <a:ea typeface="Verdana" panose="020B0604030504040204" pitchFamily="34" charset="0"/>
                <a:cs typeface="Verdana" panose="020B0604030504040204" pitchFamily="34" charset="0"/>
              </a:rPr>
              <a:t>HIV-14.3 </a:t>
            </a:r>
            <a:r>
              <a:rPr lang="en-US" sz="1300" dirty="0">
                <a:latin typeface="Verdana" panose="020B0604030504040204" pitchFamily="34" charset="0"/>
                <a:ea typeface="Verdana" panose="020B0604030504040204" pitchFamily="34" charset="0"/>
                <a:cs typeface="Verdana" panose="020B0604030504040204" pitchFamily="34" charset="0"/>
              </a:rPr>
              <a:t>Increase the proportion of pregnant women who have been tested for HIV in the past 12 months</a:t>
            </a:r>
          </a:p>
          <a:p>
            <a:pPr marL="457200" lvl="1" indent="0">
              <a:lnSpc>
                <a:spcPct val="100000"/>
              </a:lnSpc>
              <a:spcBef>
                <a:spcPts val="336"/>
              </a:spcBef>
              <a:buNone/>
            </a:pPr>
            <a:r>
              <a:rPr lang="en-US" sz="1300" dirty="0" smtClean="0">
                <a:latin typeface="Verdana" panose="020B0604030504040204" pitchFamily="34" charset="0"/>
                <a:ea typeface="Verdana" panose="020B0604030504040204" pitchFamily="34" charset="0"/>
                <a:cs typeface="Verdana" panose="020B0604030504040204" pitchFamily="34" charset="0"/>
              </a:rPr>
              <a:t>HIV-16 </a:t>
            </a:r>
            <a:r>
              <a:rPr lang="en-US" sz="1300" dirty="0">
                <a:latin typeface="Verdana" panose="020B0604030504040204" pitchFamily="34" charset="0"/>
                <a:ea typeface="Verdana" panose="020B0604030504040204" pitchFamily="34" charset="0"/>
                <a:cs typeface="Verdana" panose="020B0604030504040204" pitchFamily="34" charset="0"/>
              </a:rPr>
              <a:t>Increase the proportion of substance abuse treatment facilities that offer HIV/AIDS education, counseling, and support</a:t>
            </a:r>
            <a:endParaRPr lang="en-US" sz="1300" dirty="0" smtClean="0">
              <a:latin typeface="Verdana" panose="020B0604030504040204" pitchFamily="34" charset="0"/>
              <a:ea typeface="Verdana" panose="020B0604030504040204" pitchFamily="34" charset="0"/>
              <a:cs typeface="Verdana" panose="020B0604030504040204" pitchFamily="34" charset="0"/>
            </a:endParaRPr>
          </a:p>
          <a:p>
            <a:pPr marL="457200" lvl="1" indent="0">
              <a:lnSpc>
                <a:spcPct val="100000"/>
              </a:lnSpc>
              <a:spcBef>
                <a:spcPts val="336"/>
              </a:spcBef>
              <a:buNone/>
            </a:pPr>
            <a:r>
              <a:rPr lang="en-US" sz="1300" dirty="0" smtClean="0">
                <a:latin typeface="Verdana" panose="020B0604030504040204" pitchFamily="34" charset="0"/>
                <a:ea typeface="Verdana" panose="020B0604030504040204" pitchFamily="34" charset="0"/>
                <a:cs typeface="Verdana" panose="020B0604030504040204" pitchFamily="34" charset="0"/>
              </a:rPr>
              <a:t>HIV-18 </a:t>
            </a:r>
            <a:r>
              <a:rPr lang="en-US" sz="1300" dirty="0">
                <a:latin typeface="Verdana" panose="020B0604030504040204" pitchFamily="34" charset="0"/>
                <a:ea typeface="Verdana" panose="020B0604030504040204" pitchFamily="34" charset="0"/>
                <a:cs typeface="Verdana" panose="020B0604030504040204" pitchFamily="34" charset="0"/>
              </a:rPr>
              <a:t>Reduce the proportion of men who have sex with men (MSM) who reported unprotected anal intercourse with a partner of discordant or unknown status during their last sexual encounter</a:t>
            </a:r>
          </a:p>
          <a:p>
            <a:pPr marL="457200" lvl="1" indent="0">
              <a:lnSpc>
                <a:spcPct val="100000"/>
              </a:lnSpc>
              <a:spcBef>
                <a:spcPts val="336"/>
              </a:spcBef>
              <a:buNone/>
            </a:pPr>
            <a:endParaRPr lang="en-US" sz="1300" dirty="0" smtClean="0">
              <a:latin typeface="Verdana" panose="020B0604030504040204" pitchFamily="34" charset="0"/>
              <a:ea typeface="Verdana" panose="020B0604030504040204" pitchFamily="34" charset="0"/>
              <a:cs typeface="Verdana" panose="020B0604030504040204" pitchFamily="34" charset="0"/>
            </a:endParaRPr>
          </a:p>
          <a:p>
            <a:pPr marL="457200" lvl="1" indent="0">
              <a:lnSpc>
                <a:spcPct val="100000"/>
              </a:lnSpc>
              <a:spcBef>
                <a:spcPts val="336"/>
              </a:spcBef>
              <a:buNone/>
            </a:pPr>
            <a:endParaRPr lang="en-US" sz="1300" dirty="0">
              <a:latin typeface="Verdana" panose="020B0604030504040204" pitchFamily="34" charset="0"/>
              <a:ea typeface="Verdana" panose="020B0604030504040204" pitchFamily="34" charset="0"/>
              <a:cs typeface="Verdana" panose="020B0604030504040204" pitchFamily="34" charset="0"/>
            </a:endParaRPr>
          </a:p>
          <a:p>
            <a:pPr marL="457200" lvl="1" indent="0">
              <a:lnSpc>
                <a:spcPct val="100000"/>
              </a:lnSpc>
              <a:spcBef>
                <a:spcPts val="336"/>
              </a:spcBef>
              <a:buNone/>
            </a:pPr>
            <a:endParaRPr lang="en-US" sz="1300" dirty="0" smtClean="0">
              <a:latin typeface="Verdana" panose="020B0604030504040204" pitchFamily="34" charset="0"/>
              <a:ea typeface="Verdana" panose="020B0604030504040204" pitchFamily="34" charset="0"/>
              <a:cs typeface="Verdana" panose="020B0604030504040204" pitchFamily="34" charset="0"/>
            </a:endParaRPr>
          </a:p>
          <a:p>
            <a:pPr marL="457200" lvl="1" indent="0">
              <a:lnSpc>
                <a:spcPct val="100000"/>
              </a:lnSpc>
              <a:spcBef>
                <a:spcPts val="336"/>
              </a:spcBef>
              <a:buNone/>
            </a:pPr>
            <a:endParaRPr lang="en-US" sz="1300" dirty="0">
              <a:latin typeface="Verdana" panose="020B0604030504040204" pitchFamily="34" charset="0"/>
              <a:ea typeface="Verdana" panose="020B0604030504040204" pitchFamily="34" charset="0"/>
              <a:cs typeface="Verdana" panose="020B0604030504040204" pitchFamily="34" charset="0"/>
            </a:endParaRPr>
          </a:p>
          <a:p>
            <a:pPr marL="457200" lvl="1" indent="0">
              <a:lnSpc>
                <a:spcPct val="100000"/>
              </a:lnSpc>
              <a:spcBef>
                <a:spcPts val="336"/>
              </a:spcBef>
              <a:buNone/>
            </a:pPr>
            <a:endParaRPr lang="en-US" sz="1300" dirty="0" smtClean="0">
              <a:latin typeface="Verdana" panose="020B0604030504040204" pitchFamily="34" charset="0"/>
              <a:ea typeface="Verdana" panose="020B0604030504040204" pitchFamily="34" charset="0"/>
              <a:cs typeface="Verdana" panose="020B0604030504040204" pitchFamily="34" charset="0"/>
            </a:endParaRPr>
          </a:p>
          <a:p>
            <a:pPr marL="457200" lvl="1" indent="0">
              <a:lnSpc>
                <a:spcPct val="100000"/>
              </a:lnSpc>
              <a:spcBef>
                <a:spcPts val="336"/>
              </a:spcBef>
              <a:buNone/>
            </a:pPr>
            <a:endParaRPr lang="en-US" sz="1300" dirty="0">
              <a:latin typeface="Verdana" panose="020B0604030504040204" pitchFamily="34" charset="0"/>
              <a:ea typeface="Verdana" panose="020B0604030504040204" pitchFamily="34" charset="0"/>
              <a:cs typeface="Verdana" panose="020B0604030504040204" pitchFamily="34" charset="0"/>
            </a:endParaRPr>
          </a:p>
          <a:p>
            <a:pPr marL="457200" lvl="1" indent="0">
              <a:lnSpc>
                <a:spcPct val="100000"/>
              </a:lnSpc>
              <a:spcBef>
                <a:spcPts val="336"/>
              </a:spcBef>
              <a:buNone/>
            </a:pPr>
            <a:endParaRPr lang="en-US" sz="1300" dirty="0" smtClean="0">
              <a:latin typeface="Verdana" panose="020B0604030504040204" pitchFamily="34" charset="0"/>
              <a:ea typeface="Verdana" panose="020B0604030504040204" pitchFamily="34" charset="0"/>
              <a:cs typeface="Verdana" panose="020B0604030504040204" pitchFamily="34" charset="0"/>
            </a:endParaRPr>
          </a:p>
          <a:p>
            <a:pPr marL="457200" lvl="1" indent="0">
              <a:lnSpc>
                <a:spcPct val="100000"/>
              </a:lnSpc>
              <a:spcBef>
                <a:spcPts val="336"/>
              </a:spcBef>
              <a:buNone/>
            </a:pPr>
            <a:endParaRPr lang="en-US" sz="1300" dirty="0">
              <a:latin typeface="Verdana" panose="020B0604030504040204" pitchFamily="34" charset="0"/>
              <a:ea typeface="Verdana" panose="020B0604030504040204" pitchFamily="34" charset="0"/>
              <a:cs typeface="Verdana" panose="020B0604030504040204" pitchFamily="34" charset="0"/>
            </a:endParaRPr>
          </a:p>
          <a:p>
            <a:pPr marL="457200" lvl="1" indent="0">
              <a:lnSpc>
                <a:spcPct val="100000"/>
              </a:lnSpc>
              <a:spcBef>
                <a:spcPts val="336"/>
              </a:spcBef>
              <a:buNone/>
            </a:pPr>
            <a:endParaRPr lang="en-US" sz="1300" dirty="0" smtClean="0">
              <a:latin typeface="Verdana" panose="020B0604030504040204" pitchFamily="34" charset="0"/>
              <a:ea typeface="Verdana" panose="020B0604030504040204" pitchFamily="34" charset="0"/>
              <a:cs typeface="Verdana" panose="020B0604030504040204" pitchFamily="34" charset="0"/>
            </a:endParaRPr>
          </a:p>
        </p:txBody>
      </p:sp>
      <p:sp>
        <p:nvSpPr>
          <p:cNvPr id="6" name="Text Box 14"/>
          <p:cNvSpPr txBox="1">
            <a:spLocks noChangeArrowheads="1"/>
          </p:cNvSpPr>
          <p:nvPr/>
        </p:nvSpPr>
        <p:spPr bwMode="auto">
          <a:xfrm>
            <a:off x="800100" y="1303510"/>
            <a:ext cx="7581900" cy="2616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pPr>
            <a:r>
              <a:rPr lang="en-US" sz="1100" dirty="0" smtClean="0">
                <a:solidFill>
                  <a:prstClr val="black"/>
                </a:solidFill>
                <a:latin typeface="Verdana" panose="020B0604030504040204" pitchFamily="34" charset="0"/>
                <a:ea typeface="Verdana" panose="020B0604030504040204" pitchFamily="34" charset="0"/>
                <a:cs typeface="Verdana" panose="020B0604030504040204" pitchFamily="34" charset="0"/>
              </a:rPr>
              <a:t>    Target </a:t>
            </a:r>
            <a:r>
              <a:rPr lang="en-US" sz="1100" dirty="0">
                <a:solidFill>
                  <a:prstClr val="black"/>
                </a:solidFill>
                <a:latin typeface="Verdana" panose="020B0604030504040204" pitchFamily="34" charset="0"/>
                <a:ea typeface="Verdana" panose="020B0604030504040204" pitchFamily="34" charset="0"/>
                <a:cs typeface="Verdana" panose="020B0604030504040204" pitchFamily="34" charset="0"/>
              </a:rPr>
              <a:t>met      </a:t>
            </a:r>
            <a:r>
              <a:rPr lang="en-US" sz="1100" dirty="0" smtClean="0">
                <a:solidFill>
                  <a:prstClr val="black"/>
                </a:solidFill>
                <a:latin typeface="Verdana" panose="020B0604030504040204" pitchFamily="34" charset="0"/>
                <a:ea typeface="Verdana" panose="020B0604030504040204" pitchFamily="34" charset="0"/>
                <a:cs typeface="Verdana" panose="020B0604030504040204" pitchFamily="34" charset="0"/>
              </a:rPr>
              <a:t>Improving      Little/No </a:t>
            </a:r>
            <a:r>
              <a:rPr lang="en-US" sz="1100" dirty="0">
                <a:solidFill>
                  <a:prstClr val="black"/>
                </a:solidFill>
                <a:latin typeface="Verdana" panose="020B0604030504040204" pitchFamily="34" charset="0"/>
                <a:ea typeface="Verdana" panose="020B0604030504040204" pitchFamily="34" charset="0"/>
                <a:cs typeface="Verdana" panose="020B0604030504040204" pitchFamily="34" charset="0"/>
              </a:rPr>
              <a:t>change    </a:t>
            </a:r>
            <a:r>
              <a:rPr lang="en-US" sz="1100" dirty="0" smtClean="0">
                <a:solidFill>
                  <a:prstClr val="black"/>
                </a:solidFill>
                <a:latin typeface="Verdana" panose="020B0604030504040204" pitchFamily="34" charset="0"/>
                <a:ea typeface="Verdana" panose="020B0604030504040204" pitchFamily="34" charset="0"/>
                <a:cs typeface="Verdana" panose="020B0604030504040204" pitchFamily="34" charset="0"/>
              </a:rPr>
              <a:t> Getting </a:t>
            </a:r>
            <a:r>
              <a:rPr lang="en-US" sz="1100" dirty="0">
                <a:solidFill>
                  <a:prstClr val="black"/>
                </a:solidFill>
                <a:latin typeface="Verdana" panose="020B0604030504040204" pitchFamily="34" charset="0"/>
                <a:ea typeface="Verdana" panose="020B0604030504040204" pitchFamily="34" charset="0"/>
                <a:cs typeface="Verdana" panose="020B0604030504040204" pitchFamily="34" charset="0"/>
              </a:rPr>
              <a:t>worse      </a:t>
            </a:r>
            <a:r>
              <a:rPr lang="en-US" sz="1100" dirty="0" smtClean="0">
                <a:solidFill>
                  <a:prstClr val="black"/>
                </a:solidFill>
                <a:latin typeface="Verdana" panose="020B0604030504040204" pitchFamily="34" charset="0"/>
                <a:ea typeface="Verdana" panose="020B0604030504040204" pitchFamily="34" charset="0"/>
                <a:cs typeface="Verdana" panose="020B0604030504040204" pitchFamily="34" charset="0"/>
              </a:rPr>
              <a:t>Baseline </a:t>
            </a:r>
            <a:r>
              <a:rPr lang="en-US" sz="1100" dirty="0">
                <a:solidFill>
                  <a:prstClr val="black"/>
                </a:solidFill>
                <a:latin typeface="Verdana" panose="020B0604030504040204" pitchFamily="34" charset="0"/>
                <a:ea typeface="Verdana" panose="020B0604030504040204" pitchFamily="34" charset="0"/>
                <a:cs typeface="Verdana" panose="020B0604030504040204" pitchFamily="34" charset="0"/>
              </a:rPr>
              <a:t>only  </a:t>
            </a:r>
            <a:r>
              <a:rPr lang="en-US" sz="1100" dirty="0" smtClean="0">
                <a:solidFill>
                  <a:prstClr val="black"/>
                </a:solidFill>
                <a:latin typeface="Verdana" panose="020B0604030504040204" pitchFamily="34" charset="0"/>
                <a:ea typeface="Verdana" panose="020B0604030504040204" pitchFamily="34" charset="0"/>
                <a:cs typeface="Verdana" panose="020B0604030504040204" pitchFamily="34" charset="0"/>
              </a:rPr>
              <a:t>   Developmental</a:t>
            </a:r>
            <a:endParaRPr lang="en-US" sz="1100" dirty="0">
              <a:solidFill>
                <a:prstClr val="black"/>
              </a:solidFill>
              <a:latin typeface="Verdana" panose="020B0604030504040204" pitchFamily="34" charset="0"/>
              <a:ea typeface="Verdana" panose="020B0604030504040204" pitchFamily="34" charset="0"/>
              <a:cs typeface="Verdana" panose="020B0604030504040204" pitchFamily="34" charset="0"/>
            </a:endParaRPr>
          </a:p>
        </p:txBody>
      </p:sp>
      <p:sp>
        <p:nvSpPr>
          <p:cNvPr id="7" name="Oval 20" descr="Target met"/>
          <p:cNvSpPr>
            <a:spLocks noChangeArrowheads="1"/>
          </p:cNvSpPr>
          <p:nvPr/>
        </p:nvSpPr>
        <p:spPr bwMode="auto">
          <a:xfrm>
            <a:off x="904976" y="1347874"/>
            <a:ext cx="153988" cy="144462"/>
          </a:xfrm>
          <a:prstGeom prst="ellipse">
            <a:avLst/>
          </a:prstGeom>
          <a:solidFill>
            <a:srgbClr val="007033"/>
          </a:solidFill>
          <a:ln w="9525">
            <a:solidFill>
              <a:schemeClr val="tx1"/>
            </a:solidFill>
            <a:round/>
            <a:headEnd/>
            <a:tailEnd/>
          </a:ln>
          <a:effectLst/>
        </p:spPr>
        <p:txBody>
          <a:bodyPr wrap="none" anchor="ctr"/>
          <a:lstStyle/>
          <a:p>
            <a:endParaRPr lang="en-US" dirty="0">
              <a:solidFill>
                <a:prstClr val="black"/>
              </a:solidFill>
            </a:endParaRPr>
          </a:p>
        </p:txBody>
      </p:sp>
      <p:sp>
        <p:nvSpPr>
          <p:cNvPr id="8" name="Oval 20" descr="Target met"/>
          <p:cNvSpPr>
            <a:spLocks noChangeArrowheads="1"/>
          </p:cNvSpPr>
          <p:nvPr/>
        </p:nvSpPr>
        <p:spPr bwMode="auto">
          <a:xfrm>
            <a:off x="1963230" y="1355256"/>
            <a:ext cx="153988" cy="144462"/>
          </a:xfrm>
          <a:prstGeom prst="ellipse">
            <a:avLst/>
          </a:prstGeom>
          <a:solidFill>
            <a:srgbClr val="92D050"/>
          </a:solidFill>
          <a:ln w="9525">
            <a:solidFill>
              <a:schemeClr val="tx1"/>
            </a:solidFill>
            <a:round/>
            <a:headEnd/>
            <a:tailEnd/>
          </a:ln>
          <a:effectLst/>
        </p:spPr>
        <p:txBody>
          <a:bodyPr wrap="none" anchor="ctr"/>
          <a:lstStyle/>
          <a:p>
            <a:endParaRPr lang="en-US" dirty="0">
              <a:solidFill>
                <a:prstClr val="black"/>
              </a:solidFill>
            </a:endParaRPr>
          </a:p>
        </p:txBody>
      </p:sp>
      <p:sp>
        <p:nvSpPr>
          <p:cNvPr id="9" name="Oval 20" descr="Target met"/>
          <p:cNvSpPr>
            <a:spLocks noChangeArrowheads="1"/>
          </p:cNvSpPr>
          <p:nvPr/>
        </p:nvSpPr>
        <p:spPr bwMode="auto">
          <a:xfrm>
            <a:off x="2992201" y="1362084"/>
            <a:ext cx="153988" cy="144462"/>
          </a:xfrm>
          <a:prstGeom prst="ellipse">
            <a:avLst/>
          </a:prstGeom>
          <a:solidFill>
            <a:srgbClr val="FFD961"/>
          </a:solidFill>
          <a:ln w="9525">
            <a:solidFill>
              <a:schemeClr val="tx1"/>
            </a:solidFill>
            <a:round/>
            <a:headEnd/>
            <a:tailEnd/>
          </a:ln>
          <a:effectLst/>
        </p:spPr>
        <p:txBody>
          <a:bodyPr wrap="none" anchor="ctr"/>
          <a:lstStyle/>
          <a:p>
            <a:endParaRPr lang="en-US" dirty="0">
              <a:solidFill>
                <a:prstClr val="black"/>
              </a:solidFill>
            </a:endParaRPr>
          </a:p>
        </p:txBody>
      </p:sp>
      <p:sp>
        <p:nvSpPr>
          <p:cNvPr id="10" name="Oval 20" descr="Target met"/>
          <p:cNvSpPr>
            <a:spLocks noChangeArrowheads="1"/>
          </p:cNvSpPr>
          <p:nvPr/>
        </p:nvSpPr>
        <p:spPr bwMode="auto">
          <a:xfrm>
            <a:off x="4402091" y="1361788"/>
            <a:ext cx="153988" cy="144462"/>
          </a:xfrm>
          <a:prstGeom prst="ellipse">
            <a:avLst/>
          </a:prstGeom>
          <a:solidFill>
            <a:srgbClr val="C00000"/>
          </a:solidFill>
          <a:ln w="9525">
            <a:solidFill>
              <a:schemeClr val="tx1"/>
            </a:solidFill>
            <a:round/>
            <a:headEnd/>
            <a:tailEnd/>
          </a:ln>
          <a:effectLst/>
        </p:spPr>
        <p:txBody>
          <a:bodyPr wrap="none" anchor="ctr"/>
          <a:lstStyle/>
          <a:p>
            <a:endParaRPr lang="en-US" dirty="0">
              <a:solidFill>
                <a:prstClr val="black"/>
              </a:solidFill>
            </a:endParaRPr>
          </a:p>
        </p:txBody>
      </p:sp>
      <p:sp>
        <p:nvSpPr>
          <p:cNvPr id="11" name="Oval 20" descr="Target met"/>
          <p:cNvSpPr>
            <a:spLocks noChangeArrowheads="1"/>
          </p:cNvSpPr>
          <p:nvPr/>
        </p:nvSpPr>
        <p:spPr bwMode="auto">
          <a:xfrm>
            <a:off x="5679765" y="1370022"/>
            <a:ext cx="153988" cy="144462"/>
          </a:xfrm>
          <a:prstGeom prst="ellipse">
            <a:avLst/>
          </a:prstGeom>
          <a:solidFill>
            <a:schemeClr val="bg1">
              <a:lumMod val="75000"/>
            </a:schemeClr>
          </a:solidFill>
          <a:ln w="9525">
            <a:solidFill>
              <a:schemeClr val="tx1"/>
            </a:solidFill>
            <a:round/>
            <a:headEnd/>
            <a:tailEnd/>
          </a:ln>
          <a:effectLst/>
        </p:spPr>
        <p:txBody>
          <a:bodyPr wrap="none" anchor="ctr"/>
          <a:lstStyle/>
          <a:p>
            <a:endParaRPr lang="en-US" dirty="0">
              <a:solidFill>
                <a:prstClr val="black"/>
              </a:solidFill>
            </a:endParaRPr>
          </a:p>
        </p:txBody>
      </p:sp>
      <p:sp>
        <p:nvSpPr>
          <p:cNvPr id="12" name="Oval 20" descr="Target met"/>
          <p:cNvSpPr>
            <a:spLocks noChangeArrowheads="1"/>
          </p:cNvSpPr>
          <p:nvPr/>
        </p:nvSpPr>
        <p:spPr bwMode="auto">
          <a:xfrm>
            <a:off x="6862725" y="1362084"/>
            <a:ext cx="153988" cy="144462"/>
          </a:xfrm>
          <a:prstGeom prst="ellipse">
            <a:avLst/>
          </a:prstGeom>
          <a:noFill/>
          <a:ln w="9525">
            <a:solidFill>
              <a:schemeClr val="tx1"/>
            </a:solidFill>
            <a:round/>
            <a:headEnd/>
            <a:tailEnd/>
          </a:ln>
          <a:effectLst/>
        </p:spPr>
        <p:txBody>
          <a:bodyPr wrap="none" anchor="ctr"/>
          <a:lstStyle/>
          <a:p>
            <a:endParaRPr lang="en-US" dirty="0">
              <a:solidFill>
                <a:prstClr val="black"/>
              </a:solidFill>
            </a:endParaRPr>
          </a:p>
        </p:txBody>
      </p:sp>
      <p:sp>
        <p:nvSpPr>
          <p:cNvPr id="4" name="TextBox 3"/>
          <p:cNvSpPr txBox="1"/>
          <p:nvPr/>
        </p:nvSpPr>
        <p:spPr>
          <a:xfrm>
            <a:off x="810976" y="1598952"/>
            <a:ext cx="4868789" cy="307777"/>
          </a:xfrm>
          <a:prstGeom prst="rect">
            <a:avLst/>
          </a:prstGeom>
          <a:noFill/>
        </p:spPr>
        <p:txBody>
          <a:bodyPr wrap="square" rtlCol="0">
            <a:spAutoFit/>
          </a:bodyPr>
          <a:lstStyle/>
          <a:p>
            <a:r>
              <a:rPr lang="en-US" sz="1400" b="1" dirty="0">
                <a:latin typeface="Verdana" panose="020B0604030504040204" pitchFamily="34" charset="0"/>
                <a:ea typeface="Verdana" panose="020B0604030504040204" pitchFamily="34" charset="0"/>
                <a:cs typeface="Verdana" panose="020B0604030504040204" pitchFamily="34" charset="0"/>
              </a:rPr>
              <a:t>Reduce New HIV Infections</a:t>
            </a:r>
          </a:p>
        </p:txBody>
      </p:sp>
      <p:sp>
        <p:nvSpPr>
          <p:cNvPr id="26" name="TextBox 25"/>
          <p:cNvSpPr txBox="1"/>
          <p:nvPr/>
        </p:nvSpPr>
        <p:spPr>
          <a:xfrm>
            <a:off x="800100" y="2967493"/>
            <a:ext cx="4868789" cy="307777"/>
          </a:xfrm>
          <a:prstGeom prst="rect">
            <a:avLst/>
          </a:prstGeom>
          <a:noFill/>
        </p:spPr>
        <p:txBody>
          <a:bodyPr wrap="square" rtlCol="0">
            <a:spAutoFit/>
          </a:bodyPr>
          <a:lstStyle/>
          <a:p>
            <a:r>
              <a:rPr lang="en-US" sz="1400" b="1" dirty="0">
                <a:latin typeface="Verdana" panose="020B0604030504040204" pitchFamily="34" charset="0"/>
                <a:ea typeface="Verdana" panose="020B0604030504040204" pitchFamily="34" charset="0"/>
                <a:cs typeface="Verdana" panose="020B0604030504040204" pitchFamily="34" charset="0"/>
              </a:rPr>
              <a:t>Increase HIV Testing and Prevent HIV Risk</a:t>
            </a:r>
          </a:p>
        </p:txBody>
      </p:sp>
      <p:sp>
        <p:nvSpPr>
          <p:cNvPr id="32" name="Oval 20" descr="Target met"/>
          <p:cNvSpPr>
            <a:spLocks noChangeArrowheads="1"/>
          </p:cNvSpPr>
          <p:nvPr/>
        </p:nvSpPr>
        <p:spPr bwMode="auto">
          <a:xfrm>
            <a:off x="924095" y="1895902"/>
            <a:ext cx="153988" cy="144462"/>
          </a:xfrm>
          <a:prstGeom prst="ellipse">
            <a:avLst/>
          </a:prstGeom>
          <a:solidFill>
            <a:srgbClr val="92D050"/>
          </a:solidFill>
          <a:ln w="9525">
            <a:solidFill>
              <a:schemeClr val="tx1"/>
            </a:solidFill>
            <a:round/>
            <a:headEnd/>
            <a:tailEnd/>
          </a:ln>
          <a:effectLst/>
        </p:spPr>
        <p:txBody>
          <a:bodyPr wrap="none" anchor="ctr"/>
          <a:lstStyle/>
          <a:p>
            <a:endParaRPr lang="en-US" dirty="0">
              <a:solidFill>
                <a:prstClr val="black"/>
              </a:solidFill>
            </a:endParaRPr>
          </a:p>
        </p:txBody>
      </p:sp>
      <p:sp>
        <p:nvSpPr>
          <p:cNvPr id="34" name="Oval 20" descr="Target met"/>
          <p:cNvSpPr>
            <a:spLocks noChangeArrowheads="1"/>
          </p:cNvSpPr>
          <p:nvPr/>
        </p:nvSpPr>
        <p:spPr bwMode="auto">
          <a:xfrm>
            <a:off x="924095" y="2133402"/>
            <a:ext cx="153988" cy="144462"/>
          </a:xfrm>
          <a:prstGeom prst="ellipse">
            <a:avLst/>
          </a:prstGeom>
          <a:solidFill>
            <a:srgbClr val="FFD961"/>
          </a:solidFill>
          <a:ln w="9525">
            <a:solidFill>
              <a:schemeClr val="tx1"/>
            </a:solidFill>
            <a:round/>
            <a:headEnd/>
            <a:tailEnd/>
          </a:ln>
          <a:effectLst/>
        </p:spPr>
        <p:txBody>
          <a:bodyPr wrap="none" anchor="ctr"/>
          <a:lstStyle/>
          <a:p>
            <a:endParaRPr lang="en-US" dirty="0">
              <a:solidFill>
                <a:prstClr val="black"/>
              </a:solidFill>
            </a:endParaRPr>
          </a:p>
        </p:txBody>
      </p:sp>
      <p:sp>
        <p:nvSpPr>
          <p:cNvPr id="36" name="Oval 20" descr="Target met"/>
          <p:cNvSpPr>
            <a:spLocks noChangeArrowheads="1"/>
          </p:cNvSpPr>
          <p:nvPr/>
        </p:nvSpPr>
        <p:spPr bwMode="auto">
          <a:xfrm>
            <a:off x="924095" y="2394732"/>
            <a:ext cx="153988" cy="144462"/>
          </a:xfrm>
          <a:prstGeom prst="ellipse">
            <a:avLst/>
          </a:prstGeom>
          <a:solidFill>
            <a:srgbClr val="007033"/>
          </a:solidFill>
          <a:ln w="9525">
            <a:solidFill>
              <a:schemeClr val="tx1"/>
            </a:solidFill>
            <a:round/>
            <a:headEnd/>
            <a:tailEnd/>
          </a:ln>
          <a:effectLst/>
        </p:spPr>
        <p:txBody>
          <a:bodyPr wrap="none" anchor="ctr"/>
          <a:lstStyle/>
          <a:p>
            <a:endParaRPr lang="en-US" dirty="0">
              <a:solidFill>
                <a:prstClr val="black"/>
              </a:solidFill>
            </a:endParaRPr>
          </a:p>
        </p:txBody>
      </p:sp>
      <p:sp>
        <p:nvSpPr>
          <p:cNvPr id="37" name="Oval 20" descr="Target met"/>
          <p:cNvSpPr>
            <a:spLocks noChangeArrowheads="1"/>
          </p:cNvSpPr>
          <p:nvPr/>
        </p:nvSpPr>
        <p:spPr bwMode="auto">
          <a:xfrm>
            <a:off x="924095" y="2612905"/>
            <a:ext cx="153988" cy="144462"/>
          </a:xfrm>
          <a:prstGeom prst="ellipse">
            <a:avLst/>
          </a:prstGeom>
          <a:solidFill>
            <a:schemeClr val="bg1">
              <a:lumMod val="75000"/>
            </a:schemeClr>
          </a:solidFill>
          <a:ln w="9525">
            <a:solidFill>
              <a:schemeClr val="tx1"/>
            </a:solidFill>
            <a:round/>
            <a:headEnd/>
            <a:tailEnd/>
          </a:ln>
          <a:effectLst/>
        </p:spPr>
        <p:txBody>
          <a:bodyPr wrap="none" anchor="ctr"/>
          <a:lstStyle/>
          <a:p>
            <a:endParaRPr lang="en-US" dirty="0">
              <a:solidFill>
                <a:prstClr val="black"/>
              </a:solidFill>
            </a:endParaRPr>
          </a:p>
        </p:txBody>
      </p:sp>
      <p:sp>
        <p:nvSpPr>
          <p:cNvPr id="38" name="Oval 20" descr="Target met"/>
          <p:cNvSpPr>
            <a:spLocks noChangeArrowheads="1"/>
          </p:cNvSpPr>
          <p:nvPr/>
        </p:nvSpPr>
        <p:spPr bwMode="auto">
          <a:xfrm>
            <a:off x="912520" y="5275375"/>
            <a:ext cx="153988" cy="144462"/>
          </a:xfrm>
          <a:prstGeom prst="ellipse">
            <a:avLst/>
          </a:prstGeom>
          <a:solidFill>
            <a:srgbClr val="92D050"/>
          </a:solidFill>
          <a:ln w="9525">
            <a:solidFill>
              <a:schemeClr val="tx1"/>
            </a:solidFill>
            <a:round/>
            <a:headEnd/>
            <a:tailEnd/>
          </a:ln>
          <a:effectLst/>
        </p:spPr>
        <p:txBody>
          <a:bodyPr wrap="none" anchor="ctr"/>
          <a:lstStyle/>
          <a:p>
            <a:endParaRPr lang="en-US" dirty="0">
              <a:solidFill>
                <a:prstClr val="black"/>
              </a:solidFill>
            </a:endParaRPr>
          </a:p>
        </p:txBody>
      </p:sp>
      <p:sp>
        <p:nvSpPr>
          <p:cNvPr id="39" name="Oval 20" descr="Target met"/>
          <p:cNvSpPr>
            <a:spLocks noChangeArrowheads="1"/>
          </p:cNvSpPr>
          <p:nvPr/>
        </p:nvSpPr>
        <p:spPr bwMode="auto">
          <a:xfrm>
            <a:off x="912520" y="3945314"/>
            <a:ext cx="153988" cy="144462"/>
          </a:xfrm>
          <a:prstGeom prst="ellipse">
            <a:avLst/>
          </a:prstGeom>
          <a:solidFill>
            <a:srgbClr val="92D050"/>
          </a:solidFill>
          <a:ln w="9525">
            <a:solidFill>
              <a:schemeClr val="tx1"/>
            </a:solidFill>
            <a:round/>
            <a:headEnd/>
            <a:tailEnd/>
          </a:ln>
          <a:effectLst/>
        </p:spPr>
        <p:txBody>
          <a:bodyPr wrap="none" anchor="ctr"/>
          <a:lstStyle/>
          <a:p>
            <a:endParaRPr lang="en-US" dirty="0">
              <a:solidFill>
                <a:prstClr val="black"/>
              </a:solidFill>
            </a:endParaRPr>
          </a:p>
        </p:txBody>
      </p:sp>
      <p:sp>
        <p:nvSpPr>
          <p:cNvPr id="41" name="Oval 20" descr="Target met"/>
          <p:cNvSpPr>
            <a:spLocks noChangeArrowheads="1"/>
          </p:cNvSpPr>
          <p:nvPr/>
        </p:nvSpPr>
        <p:spPr bwMode="auto">
          <a:xfrm>
            <a:off x="924095" y="3291420"/>
            <a:ext cx="153988" cy="144462"/>
          </a:xfrm>
          <a:prstGeom prst="ellipse">
            <a:avLst/>
          </a:prstGeom>
          <a:solidFill>
            <a:srgbClr val="92D050"/>
          </a:solidFill>
          <a:ln w="9525">
            <a:solidFill>
              <a:schemeClr val="tx1"/>
            </a:solidFill>
            <a:round/>
            <a:headEnd/>
            <a:tailEnd/>
          </a:ln>
          <a:effectLst/>
        </p:spPr>
        <p:txBody>
          <a:bodyPr wrap="none" anchor="ctr"/>
          <a:lstStyle/>
          <a:p>
            <a:endParaRPr lang="en-US" dirty="0">
              <a:solidFill>
                <a:prstClr val="black"/>
              </a:solidFill>
            </a:endParaRPr>
          </a:p>
        </p:txBody>
      </p:sp>
      <p:sp>
        <p:nvSpPr>
          <p:cNvPr id="42" name="Oval 20" descr="Target met"/>
          <p:cNvSpPr>
            <a:spLocks noChangeArrowheads="1"/>
          </p:cNvSpPr>
          <p:nvPr/>
        </p:nvSpPr>
        <p:spPr bwMode="auto">
          <a:xfrm>
            <a:off x="924095" y="4393633"/>
            <a:ext cx="153988" cy="144462"/>
          </a:xfrm>
          <a:prstGeom prst="ellipse">
            <a:avLst/>
          </a:prstGeom>
          <a:solidFill>
            <a:srgbClr val="007033"/>
          </a:solidFill>
          <a:ln w="9525">
            <a:solidFill>
              <a:schemeClr val="tx1"/>
            </a:solidFill>
            <a:round/>
            <a:headEnd/>
            <a:tailEnd/>
          </a:ln>
          <a:effectLst/>
        </p:spPr>
        <p:txBody>
          <a:bodyPr wrap="none" anchor="ctr"/>
          <a:lstStyle/>
          <a:p>
            <a:endParaRPr lang="en-US" dirty="0">
              <a:solidFill>
                <a:prstClr val="black"/>
              </a:solidFill>
            </a:endParaRPr>
          </a:p>
        </p:txBody>
      </p:sp>
      <p:sp>
        <p:nvSpPr>
          <p:cNvPr id="43" name="Oval 20" descr="Target met"/>
          <p:cNvSpPr>
            <a:spLocks noChangeArrowheads="1"/>
          </p:cNvSpPr>
          <p:nvPr/>
        </p:nvSpPr>
        <p:spPr bwMode="auto">
          <a:xfrm>
            <a:off x="917115" y="5695150"/>
            <a:ext cx="153988" cy="144462"/>
          </a:xfrm>
          <a:prstGeom prst="ellipse">
            <a:avLst/>
          </a:prstGeom>
          <a:solidFill>
            <a:srgbClr val="FFD961"/>
          </a:solidFill>
          <a:ln w="9525">
            <a:solidFill>
              <a:schemeClr val="tx1"/>
            </a:solidFill>
            <a:round/>
            <a:headEnd/>
            <a:tailEnd/>
          </a:ln>
          <a:effectLst/>
        </p:spPr>
        <p:txBody>
          <a:bodyPr wrap="none" anchor="ctr"/>
          <a:lstStyle/>
          <a:p>
            <a:endParaRPr lang="en-US" dirty="0">
              <a:solidFill>
                <a:prstClr val="black"/>
              </a:solidFill>
            </a:endParaRPr>
          </a:p>
        </p:txBody>
      </p:sp>
      <p:sp>
        <p:nvSpPr>
          <p:cNvPr id="44" name="Oval 20" descr="Target met"/>
          <p:cNvSpPr>
            <a:spLocks noChangeArrowheads="1"/>
          </p:cNvSpPr>
          <p:nvPr/>
        </p:nvSpPr>
        <p:spPr bwMode="auto">
          <a:xfrm>
            <a:off x="917115" y="4841952"/>
            <a:ext cx="153988" cy="144462"/>
          </a:xfrm>
          <a:prstGeom prst="ellipse">
            <a:avLst/>
          </a:prstGeom>
          <a:solidFill>
            <a:srgbClr val="FFD961"/>
          </a:solidFill>
          <a:ln w="9525">
            <a:solidFill>
              <a:schemeClr val="tx1"/>
            </a:solidFill>
            <a:round/>
            <a:headEnd/>
            <a:tailEnd/>
          </a:ln>
          <a:effectLst/>
        </p:spPr>
        <p:txBody>
          <a:bodyPr wrap="none" anchor="ctr"/>
          <a:lstStyle/>
          <a:p>
            <a:endParaRPr lang="en-US" dirty="0">
              <a:solidFill>
                <a:prstClr val="black"/>
              </a:solidFill>
            </a:endParaRPr>
          </a:p>
        </p:txBody>
      </p:sp>
      <p:sp>
        <p:nvSpPr>
          <p:cNvPr id="25" name="Oval 20" descr="Target met"/>
          <p:cNvSpPr>
            <a:spLocks noChangeArrowheads="1"/>
          </p:cNvSpPr>
          <p:nvPr/>
        </p:nvSpPr>
        <p:spPr bwMode="auto">
          <a:xfrm>
            <a:off x="914297" y="3710045"/>
            <a:ext cx="153988" cy="144462"/>
          </a:xfrm>
          <a:prstGeom prst="ellipse">
            <a:avLst/>
          </a:prstGeom>
          <a:solidFill>
            <a:srgbClr val="92D050"/>
          </a:solidFill>
          <a:ln w="9525">
            <a:solidFill>
              <a:schemeClr val="tx1"/>
            </a:solidFill>
            <a:round/>
            <a:headEnd/>
            <a:tailEnd/>
          </a:ln>
          <a:effectLst/>
        </p:spPr>
        <p:txBody>
          <a:bodyPr wrap="none" anchor="ctr"/>
          <a:lstStyle/>
          <a:p>
            <a:endParaRPr lang="en-US" dirty="0">
              <a:solidFill>
                <a:prstClr val="black"/>
              </a:solidFill>
            </a:endParaRPr>
          </a:p>
        </p:txBody>
      </p:sp>
      <p:sp>
        <p:nvSpPr>
          <p:cNvPr id="27" name="Text Placeholder 16"/>
          <p:cNvSpPr txBox="1">
            <a:spLocks/>
          </p:cNvSpPr>
          <p:nvPr/>
        </p:nvSpPr>
        <p:spPr>
          <a:xfrm>
            <a:off x="0" y="6252025"/>
            <a:ext cx="9144000" cy="482291"/>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r>
              <a:rPr lang="en-US" sz="1000" dirty="0" smtClean="0">
                <a:latin typeface="Verdana" panose="020B0604030504040204" pitchFamily="34" charset="0"/>
                <a:ea typeface="Verdana" panose="020B0604030504040204" pitchFamily="34" charset="0"/>
                <a:cs typeface="Verdana" panose="020B0604030504040204" pitchFamily="34" charset="0"/>
              </a:rPr>
              <a:t>NOTE: Progress current as of 07/11/2017.</a:t>
            </a:r>
            <a:endParaRPr lang="en-US" sz="1000" dirty="0">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387647581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457200" lvl="1" indent="0">
              <a:lnSpc>
                <a:spcPct val="100000"/>
              </a:lnSpc>
              <a:spcBef>
                <a:spcPts val="336"/>
              </a:spcBef>
              <a:buNone/>
            </a:pPr>
            <a:endParaRPr lang="en-US" sz="1300" dirty="0" smtClean="0">
              <a:latin typeface="Verdana" panose="020B0604030504040204" pitchFamily="34" charset="0"/>
              <a:ea typeface="Verdana" panose="020B0604030504040204" pitchFamily="34" charset="0"/>
              <a:cs typeface="Verdana" panose="020B0604030504040204" pitchFamily="34" charset="0"/>
            </a:endParaRPr>
          </a:p>
          <a:p>
            <a:pPr marL="457200" lvl="1" indent="0">
              <a:lnSpc>
                <a:spcPct val="100000"/>
              </a:lnSpc>
              <a:spcBef>
                <a:spcPts val="336"/>
              </a:spcBef>
              <a:buNone/>
            </a:pPr>
            <a:r>
              <a:rPr lang="en-US" sz="1300" dirty="0" smtClean="0">
                <a:latin typeface="Verdana" panose="020B0604030504040204" pitchFamily="34" charset="0"/>
                <a:ea typeface="Verdana" panose="020B0604030504040204" pitchFamily="34" charset="0"/>
                <a:cs typeface="Verdana" panose="020B0604030504040204" pitchFamily="34" charset="0"/>
              </a:rPr>
              <a:t>HIV-12 </a:t>
            </a:r>
            <a:r>
              <a:rPr lang="en-US" sz="1300" dirty="0">
                <a:latin typeface="Verdana" panose="020B0604030504040204" pitchFamily="34" charset="0"/>
                <a:ea typeface="Verdana" panose="020B0604030504040204" pitchFamily="34" charset="0"/>
                <a:cs typeface="Verdana" panose="020B0604030504040204" pitchFamily="34" charset="0"/>
              </a:rPr>
              <a:t>Reduce deaths from HIV infection</a:t>
            </a:r>
          </a:p>
          <a:p>
            <a:pPr marL="457200" lvl="1" indent="0">
              <a:lnSpc>
                <a:spcPct val="100000"/>
              </a:lnSpc>
              <a:spcBef>
                <a:spcPts val="336"/>
              </a:spcBef>
              <a:buNone/>
            </a:pPr>
            <a:r>
              <a:rPr lang="en-US" sz="1300" dirty="0" smtClean="0">
                <a:latin typeface="Verdana" panose="020B0604030504040204" pitchFamily="34" charset="0"/>
                <a:ea typeface="Verdana" panose="020B0604030504040204" pitchFamily="34" charset="0"/>
                <a:cs typeface="Verdana" panose="020B0604030504040204" pitchFamily="34" charset="0"/>
              </a:rPr>
              <a:t>HIV-19 </a:t>
            </a:r>
            <a:r>
              <a:rPr lang="en-US" sz="1300" dirty="0">
                <a:latin typeface="Verdana" panose="020B0604030504040204" pitchFamily="34" charset="0"/>
                <a:ea typeface="Verdana" panose="020B0604030504040204" pitchFamily="34" charset="0"/>
                <a:cs typeface="Verdana" panose="020B0604030504040204" pitchFamily="34" charset="0"/>
              </a:rPr>
              <a:t>Increase the proportion of persons </a:t>
            </a:r>
            <a:r>
              <a:rPr lang="en-US" sz="1300" dirty="0" smtClean="0">
                <a:latin typeface="Verdana" panose="020B0604030504040204" pitchFamily="34" charset="0"/>
                <a:ea typeface="Verdana" panose="020B0604030504040204" pitchFamily="34" charset="0"/>
                <a:cs typeface="Verdana" panose="020B0604030504040204" pitchFamily="34" charset="0"/>
              </a:rPr>
              <a:t>with newly diagnosed HIV infection linked to HIV medical </a:t>
            </a:r>
            <a:r>
              <a:rPr lang="en-US" sz="1300" dirty="0">
                <a:latin typeface="Verdana" panose="020B0604030504040204" pitchFamily="34" charset="0"/>
                <a:ea typeface="Verdana" panose="020B0604030504040204" pitchFamily="34" charset="0"/>
                <a:cs typeface="Verdana" panose="020B0604030504040204" pitchFamily="34" charset="0"/>
              </a:rPr>
              <a:t>care (had a routine HIV medical visit) within </a:t>
            </a:r>
            <a:r>
              <a:rPr lang="en-US" sz="1300" dirty="0" smtClean="0">
                <a:latin typeface="Verdana" panose="020B0604030504040204" pitchFamily="34" charset="0"/>
                <a:ea typeface="Verdana" panose="020B0604030504040204" pitchFamily="34" charset="0"/>
                <a:cs typeface="Verdana" panose="020B0604030504040204" pitchFamily="34" charset="0"/>
              </a:rPr>
              <a:t>1 month </a:t>
            </a:r>
            <a:r>
              <a:rPr lang="en-US" sz="1300" dirty="0">
                <a:latin typeface="Verdana" panose="020B0604030504040204" pitchFamily="34" charset="0"/>
                <a:ea typeface="Verdana" panose="020B0604030504040204" pitchFamily="34" charset="0"/>
                <a:cs typeface="Verdana" panose="020B0604030504040204" pitchFamily="34" charset="0"/>
              </a:rPr>
              <a:t>of HIV diagnosis</a:t>
            </a:r>
            <a:endParaRPr lang="en-US" sz="1300" dirty="0" smtClean="0">
              <a:latin typeface="Verdana" panose="020B0604030504040204" pitchFamily="34" charset="0"/>
              <a:ea typeface="Verdana" panose="020B0604030504040204" pitchFamily="34" charset="0"/>
              <a:cs typeface="Verdana" panose="020B0604030504040204" pitchFamily="34" charset="0"/>
            </a:endParaRPr>
          </a:p>
          <a:p>
            <a:pPr marL="457200" lvl="1" indent="0">
              <a:lnSpc>
                <a:spcPct val="100000"/>
              </a:lnSpc>
              <a:spcBef>
                <a:spcPts val="336"/>
              </a:spcBef>
              <a:buNone/>
            </a:pPr>
            <a:r>
              <a:rPr lang="en-US" sz="1300" dirty="0" smtClean="0">
                <a:latin typeface="Verdana" panose="020B0604030504040204" pitchFamily="34" charset="0"/>
                <a:ea typeface="Verdana" panose="020B0604030504040204" pitchFamily="34" charset="0"/>
                <a:cs typeface="Verdana" panose="020B0604030504040204" pitchFamily="34" charset="0"/>
              </a:rPr>
              <a:t>HIV-20 </a:t>
            </a:r>
            <a:r>
              <a:rPr lang="en-US" sz="1300" dirty="0">
                <a:latin typeface="Verdana" panose="020B0604030504040204" pitchFamily="34" charset="0"/>
                <a:ea typeface="Verdana" panose="020B0604030504040204" pitchFamily="34" charset="0"/>
                <a:cs typeface="Verdana" panose="020B0604030504040204" pitchFamily="34" charset="0"/>
              </a:rPr>
              <a:t>Increase the proportion of </a:t>
            </a:r>
            <a:r>
              <a:rPr lang="en-US" sz="1300" dirty="0" smtClean="0">
                <a:latin typeface="Verdana" panose="020B0604030504040204" pitchFamily="34" charset="0"/>
                <a:ea typeface="Verdana" panose="020B0604030504040204" pitchFamily="34" charset="0"/>
                <a:cs typeface="Verdana" panose="020B0604030504040204" pitchFamily="34" charset="0"/>
              </a:rPr>
              <a:t>newly diagnosed persons </a:t>
            </a:r>
            <a:r>
              <a:rPr lang="en-US" sz="1300" dirty="0">
                <a:latin typeface="Verdana" panose="020B0604030504040204" pitchFamily="34" charset="0"/>
                <a:ea typeface="Verdana" panose="020B0604030504040204" pitchFamily="34" charset="0"/>
                <a:cs typeface="Verdana" panose="020B0604030504040204" pitchFamily="34" charset="0"/>
              </a:rPr>
              <a:t>with </a:t>
            </a:r>
            <a:r>
              <a:rPr lang="en-US" sz="1300" dirty="0" smtClean="0">
                <a:latin typeface="Verdana" panose="020B0604030504040204" pitchFamily="34" charset="0"/>
                <a:ea typeface="Verdana" panose="020B0604030504040204" pitchFamily="34" charset="0"/>
                <a:cs typeface="Verdana" panose="020B0604030504040204" pitchFamily="34" charset="0"/>
              </a:rPr>
              <a:t>diagnosed HIV who are retained in continuous HIV medical care </a:t>
            </a:r>
          </a:p>
          <a:p>
            <a:pPr marL="457200" lvl="1" indent="0">
              <a:lnSpc>
                <a:spcPct val="100000"/>
              </a:lnSpc>
              <a:spcBef>
                <a:spcPts val="336"/>
              </a:spcBef>
              <a:buNone/>
            </a:pPr>
            <a:r>
              <a:rPr lang="en-US" sz="1300" dirty="0" smtClean="0">
                <a:latin typeface="Verdana" panose="020B0604030504040204" pitchFamily="34" charset="0"/>
                <a:ea typeface="Verdana" panose="020B0604030504040204" pitchFamily="34" charset="0"/>
                <a:cs typeface="Verdana" panose="020B0604030504040204" pitchFamily="34" charset="0"/>
              </a:rPr>
              <a:t>HIV-21 </a:t>
            </a:r>
            <a:r>
              <a:rPr lang="en-US" sz="1300" dirty="0">
                <a:latin typeface="Verdana" panose="020B0604030504040204" pitchFamily="34" charset="0"/>
                <a:ea typeface="Verdana" panose="020B0604030504040204" pitchFamily="34" charset="0"/>
                <a:cs typeface="Verdana" panose="020B0604030504040204" pitchFamily="34" charset="0"/>
              </a:rPr>
              <a:t>Increase the proportion of persons with an HIV diagnosis in medical care who were prescribed antiretroviral therapy for the treatment of HIV infection at any time in the 12-month measurement period</a:t>
            </a:r>
            <a:endParaRPr lang="en-US" sz="1300" dirty="0" smtClean="0">
              <a:latin typeface="Verdana" panose="020B0604030504040204" pitchFamily="34" charset="0"/>
              <a:ea typeface="Verdana" panose="020B0604030504040204" pitchFamily="34" charset="0"/>
              <a:cs typeface="Verdana" panose="020B0604030504040204" pitchFamily="34" charset="0"/>
            </a:endParaRPr>
          </a:p>
          <a:p>
            <a:pPr marL="457200" lvl="1" indent="0">
              <a:lnSpc>
                <a:spcPct val="100000"/>
              </a:lnSpc>
              <a:spcBef>
                <a:spcPts val="336"/>
              </a:spcBef>
              <a:buNone/>
            </a:pPr>
            <a:r>
              <a:rPr lang="en-US" sz="1300" dirty="0" smtClean="0">
                <a:latin typeface="Verdana" panose="020B0604030504040204" pitchFamily="34" charset="0"/>
                <a:ea typeface="Verdana" panose="020B0604030504040204" pitchFamily="34" charset="0"/>
                <a:cs typeface="Verdana" panose="020B0604030504040204" pitchFamily="34" charset="0"/>
              </a:rPr>
              <a:t>HIV-22.1 </a:t>
            </a:r>
            <a:r>
              <a:rPr lang="en-US" sz="1300" dirty="0">
                <a:latin typeface="Verdana" panose="020B0604030504040204" pitchFamily="34" charset="0"/>
                <a:ea typeface="Verdana" panose="020B0604030504040204" pitchFamily="34" charset="0"/>
                <a:cs typeface="Verdana" panose="020B0604030504040204" pitchFamily="34" charset="0"/>
              </a:rPr>
              <a:t>Increase the percentage of persons aged 13 years and older with diagnosed HIV infection who are virally suppressed</a:t>
            </a:r>
          </a:p>
          <a:p>
            <a:pPr marL="457200" lvl="1" indent="0">
              <a:lnSpc>
                <a:spcPct val="100000"/>
              </a:lnSpc>
              <a:spcBef>
                <a:spcPts val="336"/>
              </a:spcBef>
              <a:buNone/>
            </a:pPr>
            <a:r>
              <a:rPr lang="en-US" sz="1300" dirty="0" smtClean="0">
                <a:latin typeface="Verdana" panose="020B0604030504040204" pitchFamily="34" charset="0"/>
                <a:ea typeface="Verdana" panose="020B0604030504040204" pitchFamily="34" charset="0"/>
                <a:cs typeface="Verdana" panose="020B0604030504040204" pitchFamily="34" charset="0"/>
              </a:rPr>
              <a:t>HIV-22.2 </a:t>
            </a:r>
            <a:r>
              <a:rPr lang="en-US" sz="1300" dirty="0">
                <a:latin typeface="Verdana" panose="020B0604030504040204" pitchFamily="34" charset="0"/>
                <a:ea typeface="Verdana" panose="020B0604030504040204" pitchFamily="34" charset="0"/>
                <a:cs typeface="Verdana" panose="020B0604030504040204" pitchFamily="34" charset="0"/>
              </a:rPr>
              <a:t>Increase the percentage of youth with diagnosed HIV infection who are virally suppressed</a:t>
            </a:r>
            <a:endParaRPr lang="en-US" sz="1300" dirty="0" smtClean="0">
              <a:latin typeface="Verdana" panose="020B0604030504040204" pitchFamily="34" charset="0"/>
              <a:ea typeface="Verdana" panose="020B0604030504040204" pitchFamily="34" charset="0"/>
              <a:cs typeface="Verdana" panose="020B0604030504040204" pitchFamily="34" charset="0"/>
            </a:endParaRPr>
          </a:p>
          <a:p>
            <a:pPr marL="457200" lvl="1" indent="0">
              <a:lnSpc>
                <a:spcPct val="100000"/>
              </a:lnSpc>
              <a:spcBef>
                <a:spcPts val="336"/>
              </a:spcBef>
              <a:buNone/>
            </a:pPr>
            <a:r>
              <a:rPr lang="en-US" sz="1300" dirty="0" smtClean="0">
                <a:latin typeface="Verdana" panose="020B0604030504040204" pitchFamily="34" charset="0"/>
                <a:ea typeface="Verdana" panose="020B0604030504040204" pitchFamily="34" charset="0"/>
                <a:cs typeface="Verdana" panose="020B0604030504040204" pitchFamily="34" charset="0"/>
              </a:rPr>
              <a:t>HIV-22.3 </a:t>
            </a:r>
            <a:r>
              <a:rPr lang="en-US" sz="1300" dirty="0">
                <a:latin typeface="Verdana" panose="020B0604030504040204" pitchFamily="34" charset="0"/>
                <a:ea typeface="Verdana" panose="020B0604030504040204" pitchFamily="34" charset="0"/>
                <a:cs typeface="Verdana" panose="020B0604030504040204" pitchFamily="34" charset="0"/>
              </a:rPr>
              <a:t>Increase the percentage of persons who inject drugs (PWID) with diagnosed HIV infection who are virally suppressed</a:t>
            </a:r>
          </a:p>
          <a:p>
            <a:pPr marL="457200" lvl="1" indent="0">
              <a:lnSpc>
                <a:spcPct val="100000"/>
              </a:lnSpc>
              <a:spcBef>
                <a:spcPts val="336"/>
              </a:spcBef>
              <a:buNone/>
            </a:pPr>
            <a:r>
              <a:rPr lang="en-US" sz="1300" dirty="0" smtClean="0">
                <a:latin typeface="Verdana" panose="020B0604030504040204" pitchFamily="34" charset="0"/>
                <a:ea typeface="Verdana" panose="020B0604030504040204" pitchFamily="34" charset="0"/>
                <a:cs typeface="Verdana" panose="020B0604030504040204" pitchFamily="34" charset="0"/>
              </a:rPr>
              <a:t>HIV-23 </a:t>
            </a:r>
            <a:r>
              <a:rPr lang="en-US" sz="1300" dirty="0">
                <a:latin typeface="Verdana" panose="020B0604030504040204" pitchFamily="34" charset="0"/>
                <a:ea typeface="Verdana" panose="020B0604030504040204" pitchFamily="34" charset="0"/>
                <a:cs typeface="Verdana" panose="020B0604030504040204" pitchFamily="34" charset="0"/>
              </a:rPr>
              <a:t>Reduce the proportion of persons with an HIV diagnosis receiving HIV services who were homeless or unstably housed in the 12-month measurement period</a:t>
            </a:r>
            <a:endParaRPr lang="en-US" sz="1300" dirty="0" smtClean="0">
              <a:latin typeface="Verdana" panose="020B0604030504040204" pitchFamily="34" charset="0"/>
              <a:ea typeface="Verdana" panose="020B0604030504040204" pitchFamily="34" charset="0"/>
              <a:cs typeface="Verdana" panose="020B0604030504040204" pitchFamily="34" charset="0"/>
            </a:endParaRPr>
          </a:p>
          <a:p>
            <a:pPr marL="457200" lvl="1" indent="0">
              <a:lnSpc>
                <a:spcPct val="100000"/>
              </a:lnSpc>
              <a:spcBef>
                <a:spcPts val="336"/>
              </a:spcBef>
              <a:buNone/>
            </a:pPr>
            <a:endParaRPr lang="en-US" sz="1300" dirty="0">
              <a:latin typeface="Verdana" panose="020B0604030504040204" pitchFamily="34" charset="0"/>
              <a:ea typeface="Verdana" panose="020B0604030504040204" pitchFamily="34" charset="0"/>
              <a:cs typeface="Verdana" panose="020B0604030504040204" pitchFamily="34" charset="0"/>
            </a:endParaRPr>
          </a:p>
          <a:p>
            <a:pPr marL="457200" lvl="1" indent="0">
              <a:lnSpc>
                <a:spcPct val="100000"/>
              </a:lnSpc>
              <a:spcBef>
                <a:spcPts val="336"/>
              </a:spcBef>
              <a:buNone/>
            </a:pPr>
            <a:endParaRPr lang="en-US" sz="1300" dirty="0" smtClean="0">
              <a:latin typeface="Verdana" panose="020B0604030504040204" pitchFamily="34" charset="0"/>
              <a:ea typeface="Verdana" panose="020B0604030504040204" pitchFamily="34" charset="0"/>
              <a:cs typeface="Verdana" panose="020B0604030504040204" pitchFamily="34" charset="0"/>
            </a:endParaRPr>
          </a:p>
          <a:p>
            <a:pPr marL="457200" lvl="1" indent="0">
              <a:lnSpc>
                <a:spcPct val="100000"/>
              </a:lnSpc>
              <a:spcBef>
                <a:spcPts val="336"/>
              </a:spcBef>
              <a:buNone/>
            </a:pPr>
            <a:endParaRPr lang="en-US" sz="1300" dirty="0">
              <a:latin typeface="Verdana" panose="020B0604030504040204" pitchFamily="34" charset="0"/>
              <a:ea typeface="Verdana" panose="020B0604030504040204" pitchFamily="34" charset="0"/>
              <a:cs typeface="Verdana" panose="020B0604030504040204" pitchFamily="34" charset="0"/>
            </a:endParaRPr>
          </a:p>
          <a:p>
            <a:pPr marL="457200" lvl="1" indent="0">
              <a:lnSpc>
                <a:spcPct val="100000"/>
              </a:lnSpc>
              <a:spcBef>
                <a:spcPts val="336"/>
              </a:spcBef>
              <a:buNone/>
            </a:pPr>
            <a:endParaRPr lang="en-US" sz="1300" dirty="0" smtClean="0">
              <a:latin typeface="Verdana" panose="020B0604030504040204" pitchFamily="34" charset="0"/>
              <a:ea typeface="Verdana" panose="020B0604030504040204" pitchFamily="34" charset="0"/>
              <a:cs typeface="Verdana" panose="020B0604030504040204" pitchFamily="34" charset="0"/>
            </a:endParaRPr>
          </a:p>
          <a:p>
            <a:pPr marL="457200" lvl="1" indent="0">
              <a:lnSpc>
                <a:spcPct val="100000"/>
              </a:lnSpc>
              <a:spcBef>
                <a:spcPts val="336"/>
              </a:spcBef>
              <a:buNone/>
            </a:pPr>
            <a:endParaRPr lang="en-US" sz="1300" dirty="0">
              <a:latin typeface="Verdana" panose="020B0604030504040204" pitchFamily="34" charset="0"/>
              <a:ea typeface="Verdana" panose="020B0604030504040204" pitchFamily="34" charset="0"/>
              <a:cs typeface="Verdana" panose="020B0604030504040204" pitchFamily="34" charset="0"/>
            </a:endParaRPr>
          </a:p>
          <a:p>
            <a:pPr marL="457200" lvl="1" indent="0">
              <a:lnSpc>
                <a:spcPct val="100000"/>
              </a:lnSpc>
              <a:spcBef>
                <a:spcPts val="336"/>
              </a:spcBef>
              <a:buNone/>
            </a:pPr>
            <a:endParaRPr lang="en-US" sz="1300" dirty="0" smtClean="0">
              <a:latin typeface="Verdana" panose="020B0604030504040204" pitchFamily="34" charset="0"/>
              <a:ea typeface="Verdana" panose="020B0604030504040204" pitchFamily="34" charset="0"/>
              <a:cs typeface="Verdana" panose="020B0604030504040204" pitchFamily="34" charset="0"/>
            </a:endParaRPr>
          </a:p>
          <a:p>
            <a:pPr marL="457200" lvl="1" indent="0">
              <a:lnSpc>
                <a:spcPct val="100000"/>
              </a:lnSpc>
              <a:spcBef>
                <a:spcPts val="336"/>
              </a:spcBef>
              <a:buNone/>
            </a:pPr>
            <a:endParaRPr lang="en-US" sz="1300" dirty="0" smtClean="0">
              <a:latin typeface="Verdana" panose="020B0604030504040204" pitchFamily="34" charset="0"/>
              <a:ea typeface="Verdana" panose="020B0604030504040204" pitchFamily="34" charset="0"/>
              <a:cs typeface="Verdana" panose="020B0604030504040204" pitchFamily="34" charset="0"/>
            </a:endParaRPr>
          </a:p>
        </p:txBody>
      </p:sp>
      <p:sp>
        <p:nvSpPr>
          <p:cNvPr id="2" name="Title 1"/>
          <p:cNvSpPr>
            <a:spLocks noGrp="1"/>
          </p:cNvSpPr>
          <p:nvPr>
            <p:ph type="title"/>
          </p:nvPr>
        </p:nvSpPr>
        <p:spPr>
          <a:xfrm>
            <a:off x="520861" y="183781"/>
            <a:ext cx="6896889" cy="677619"/>
          </a:xfrm>
        </p:spPr>
        <p:txBody>
          <a:bodyPr/>
          <a:lstStyle/>
          <a:p>
            <a:r>
              <a:rPr lang="en-US" sz="2800" dirty="0" smtClean="0">
                <a:solidFill>
                  <a:schemeClr val="bg1"/>
                </a:solidFill>
                <a:latin typeface="Verdana" panose="020B0604030504040204" pitchFamily="34" charset="0"/>
                <a:ea typeface="Verdana" panose="020B0604030504040204" pitchFamily="34" charset="0"/>
                <a:cs typeface="Verdana" panose="020B0604030504040204" pitchFamily="34" charset="0"/>
              </a:rPr>
              <a:t>Objective Status: HIV - Continued</a:t>
            </a:r>
            <a:endParaRPr lang="en-US" sz="2800" dirty="0">
              <a:solidFill>
                <a:schemeClr val="bg1"/>
              </a:solidFill>
              <a:latin typeface="Verdana" panose="020B0604030504040204" pitchFamily="34" charset="0"/>
              <a:ea typeface="Verdana" panose="020B0604030504040204" pitchFamily="34" charset="0"/>
              <a:cs typeface="Verdana" panose="020B0604030504040204" pitchFamily="34" charset="0"/>
            </a:endParaRPr>
          </a:p>
        </p:txBody>
      </p:sp>
      <p:sp>
        <p:nvSpPr>
          <p:cNvPr id="6" name="Text Box 14"/>
          <p:cNvSpPr txBox="1">
            <a:spLocks noChangeArrowheads="1"/>
          </p:cNvSpPr>
          <p:nvPr/>
        </p:nvSpPr>
        <p:spPr bwMode="auto">
          <a:xfrm>
            <a:off x="800100" y="1303510"/>
            <a:ext cx="7581900" cy="2616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pPr>
            <a:r>
              <a:rPr lang="en-US" sz="1100" dirty="0" smtClean="0">
                <a:solidFill>
                  <a:prstClr val="black"/>
                </a:solidFill>
                <a:latin typeface="Verdana" panose="020B0604030504040204" pitchFamily="34" charset="0"/>
                <a:ea typeface="Verdana" panose="020B0604030504040204" pitchFamily="34" charset="0"/>
                <a:cs typeface="Verdana" panose="020B0604030504040204" pitchFamily="34" charset="0"/>
              </a:rPr>
              <a:t>    Target </a:t>
            </a:r>
            <a:r>
              <a:rPr lang="en-US" sz="1100" dirty="0">
                <a:solidFill>
                  <a:prstClr val="black"/>
                </a:solidFill>
                <a:latin typeface="Verdana" panose="020B0604030504040204" pitchFamily="34" charset="0"/>
                <a:ea typeface="Verdana" panose="020B0604030504040204" pitchFamily="34" charset="0"/>
                <a:cs typeface="Verdana" panose="020B0604030504040204" pitchFamily="34" charset="0"/>
              </a:rPr>
              <a:t>met      </a:t>
            </a:r>
            <a:r>
              <a:rPr lang="en-US" sz="1100" dirty="0" smtClean="0">
                <a:solidFill>
                  <a:prstClr val="black"/>
                </a:solidFill>
                <a:latin typeface="Verdana" panose="020B0604030504040204" pitchFamily="34" charset="0"/>
                <a:ea typeface="Verdana" panose="020B0604030504040204" pitchFamily="34" charset="0"/>
                <a:cs typeface="Verdana" panose="020B0604030504040204" pitchFamily="34" charset="0"/>
              </a:rPr>
              <a:t>Improving      Little/No </a:t>
            </a:r>
            <a:r>
              <a:rPr lang="en-US" sz="1100" dirty="0">
                <a:solidFill>
                  <a:prstClr val="black"/>
                </a:solidFill>
                <a:latin typeface="Verdana" panose="020B0604030504040204" pitchFamily="34" charset="0"/>
                <a:ea typeface="Verdana" panose="020B0604030504040204" pitchFamily="34" charset="0"/>
                <a:cs typeface="Verdana" panose="020B0604030504040204" pitchFamily="34" charset="0"/>
              </a:rPr>
              <a:t>change    </a:t>
            </a:r>
            <a:r>
              <a:rPr lang="en-US" sz="1100" dirty="0" smtClean="0">
                <a:solidFill>
                  <a:prstClr val="black"/>
                </a:solidFill>
                <a:latin typeface="Verdana" panose="020B0604030504040204" pitchFamily="34" charset="0"/>
                <a:ea typeface="Verdana" panose="020B0604030504040204" pitchFamily="34" charset="0"/>
                <a:cs typeface="Verdana" panose="020B0604030504040204" pitchFamily="34" charset="0"/>
              </a:rPr>
              <a:t> Getting </a:t>
            </a:r>
            <a:r>
              <a:rPr lang="en-US" sz="1100" dirty="0">
                <a:solidFill>
                  <a:prstClr val="black"/>
                </a:solidFill>
                <a:latin typeface="Verdana" panose="020B0604030504040204" pitchFamily="34" charset="0"/>
                <a:ea typeface="Verdana" panose="020B0604030504040204" pitchFamily="34" charset="0"/>
                <a:cs typeface="Verdana" panose="020B0604030504040204" pitchFamily="34" charset="0"/>
              </a:rPr>
              <a:t>worse      </a:t>
            </a:r>
            <a:r>
              <a:rPr lang="en-US" sz="1100" dirty="0" smtClean="0">
                <a:solidFill>
                  <a:prstClr val="black"/>
                </a:solidFill>
                <a:latin typeface="Verdana" panose="020B0604030504040204" pitchFamily="34" charset="0"/>
                <a:ea typeface="Verdana" panose="020B0604030504040204" pitchFamily="34" charset="0"/>
                <a:cs typeface="Verdana" panose="020B0604030504040204" pitchFamily="34" charset="0"/>
              </a:rPr>
              <a:t>Baseline </a:t>
            </a:r>
            <a:r>
              <a:rPr lang="en-US" sz="1100" dirty="0">
                <a:solidFill>
                  <a:prstClr val="black"/>
                </a:solidFill>
                <a:latin typeface="Verdana" panose="020B0604030504040204" pitchFamily="34" charset="0"/>
                <a:ea typeface="Verdana" panose="020B0604030504040204" pitchFamily="34" charset="0"/>
                <a:cs typeface="Verdana" panose="020B0604030504040204" pitchFamily="34" charset="0"/>
              </a:rPr>
              <a:t>only  </a:t>
            </a:r>
            <a:r>
              <a:rPr lang="en-US" sz="1100" dirty="0" smtClean="0">
                <a:solidFill>
                  <a:prstClr val="black"/>
                </a:solidFill>
                <a:latin typeface="Verdana" panose="020B0604030504040204" pitchFamily="34" charset="0"/>
                <a:ea typeface="Verdana" panose="020B0604030504040204" pitchFamily="34" charset="0"/>
                <a:cs typeface="Verdana" panose="020B0604030504040204" pitchFamily="34" charset="0"/>
              </a:rPr>
              <a:t>   Developmental</a:t>
            </a:r>
            <a:endParaRPr lang="en-US" sz="1100" dirty="0">
              <a:solidFill>
                <a:prstClr val="black"/>
              </a:solidFill>
              <a:latin typeface="Verdana" panose="020B0604030504040204" pitchFamily="34" charset="0"/>
              <a:ea typeface="Verdana" panose="020B0604030504040204" pitchFamily="34" charset="0"/>
              <a:cs typeface="Verdana" panose="020B0604030504040204" pitchFamily="34" charset="0"/>
            </a:endParaRPr>
          </a:p>
        </p:txBody>
      </p:sp>
      <p:sp>
        <p:nvSpPr>
          <p:cNvPr id="7" name="Oval 20" descr="Target met"/>
          <p:cNvSpPr>
            <a:spLocks noChangeArrowheads="1"/>
          </p:cNvSpPr>
          <p:nvPr/>
        </p:nvSpPr>
        <p:spPr bwMode="auto">
          <a:xfrm>
            <a:off x="904976" y="1347874"/>
            <a:ext cx="153988" cy="144462"/>
          </a:xfrm>
          <a:prstGeom prst="ellipse">
            <a:avLst/>
          </a:prstGeom>
          <a:solidFill>
            <a:srgbClr val="007033"/>
          </a:solidFill>
          <a:ln w="9525">
            <a:solidFill>
              <a:schemeClr val="tx1"/>
            </a:solidFill>
            <a:round/>
            <a:headEnd/>
            <a:tailEnd/>
          </a:ln>
          <a:effectLst/>
        </p:spPr>
        <p:txBody>
          <a:bodyPr wrap="none" anchor="ctr"/>
          <a:lstStyle/>
          <a:p>
            <a:endParaRPr lang="en-US" dirty="0">
              <a:solidFill>
                <a:prstClr val="black"/>
              </a:solidFill>
            </a:endParaRPr>
          </a:p>
        </p:txBody>
      </p:sp>
      <p:sp>
        <p:nvSpPr>
          <p:cNvPr id="8" name="Oval 20" descr="Target met"/>
          <p:cNvSpPr>
            <a:spLocks noChangeArrowheads="1"/>
          </p:cNvSpPr>
          <p:nvPr/>
        </p:nvSpPr>
        <p:spPr bwMode="auto">
          <a:xfrm>
            <a:off x="1963230" y="1355256"/>
            <a:ext cx="153988" cy="144462"/>
          </a:xfrm>
          <a:prstGeom prst="ellipse">
            <a:avLst/>
          </a:prstGeom>
          <a:solidFill>
            <a:srgbClr val="92D050"/>
          </a:solidFill>
          <a:ln w="9525">
            <a:solidFill>
              <a:schemeClr val="tx1"/>
            </a:solidFill>
            <a:round/>
            <a:headEnd/>
            <a:tailEnd/>
          </a:ln>
          <a:effectLst/>
        </p:spPr>
        <p:txBody>
          <a:bodyPr wrap="none" anchor="ctr"/>
          <a:lstStyle/>
          <a:p>
            <a:endParaRPr lang="en-US" dirty="0">
              <a:solidFill>
                <a:prstClr val="black"/>
              </a:solidFill>
            </a:endParaRPr>
          </a:p>
        </p:txBody>
      </p:sp>
      <p:sp>
        <p:nvSpPr>
          <p:cNvPr id="9" name="Oval 20" descr="Target met"/>
          <p:cNvSpPr>
            <a:spLocks noChangeArrowheads="1"/>
          </p:cNvSpPr>
          <p:nvPr/>
        </p:nvSpPr>
        <p:spPr bwMode="auto">
          <a:xfrm>
            <a:off x="2992201" y="1362084"/>
            <a:ext cx="153988" cy="144462"/>
          </a:xfrm>
          <a:prstGeom prst="ellipse">
            <a:avLst/>
          </a:prstGeom>
          <a:solidFill>
            <a:srgbClr val="FFD961"/>
          </a:solidFill>
          <a:ln w="9525">
            <a:solidFill>
              <a:schemeClr val="tx1"/>
            </a:solidFill>
            <a:round/>
            <a:headEnd/>
            <a:tailEnd/>
          </a:ln>
          <a:effectLst/>
        </p:spPr>
        <p:txBody>
          <a:bodyPr wrap="none" anchor="ctr"/>
          <a:lstStyle/>
          <a:p>
            <a:endParaRPr lang="en-US" dirty="0">
              <a:solidFill>
                <a:prstClr val="black"/>
              </a:solidFill>
            </a:endParaRPr>
          </a:p>
        </p:txBody>
      </p:sp>
      <p:sp>
        <p:nvSpPr>
          <p:cNvPr id="10" name="Oval 20" descr="Target met"/>
          <p:cNvSpPr>
            <a:spLocks noChangeArrowheads="1"/>
          </p:cNvSpPr>
          <p:nvPr/>
        </p:nvSpPr>
        <p:spPr bwMode="auto">
          <a:xfrm>
            <a:off x="4402091" y="1361788"/>
            <a:ext cx="153988" cy="144462"/>
          </a:xfrm>
          <a:prstGeom prst="ellipse">
            <a:avLst/>
          </a:prstGeom>
          <a:solidFill>
            <a:srgbClr val="C00000"/>
          </a:solidFill>
          <a:ln w="9525">
            <a:solidFill>
              <a:schemeClr val="tx1"/>
            </a:solidFill>
            <a:round/>
            <a:headEnd/>
            <a:tailEnd/>
          </a:ln>
          <a:effectLst/>
        </p:spPr>
        <p:txBody>
          <a:bodyPr wrap="none" anchor="ctr"/>
          <a:lstStyle/>
          <a:p>
            <a:endParaRPr lang="en-US" dirty="0">
              <a:solidFill>
                <a:prstClr val="black"/>
              </a:solidFill>
            </a:endParaRPr>
          </a:p>
        </p:txBody>
      </p:sp>
      <p:sp>
        <p:nvSpPr>
          <p:cNvPr id="11" name="Oval 20" descr="Target met"/>
          <p:cNvSpPr>
            <a:spLocks noChangeArrowheads="1"/>
          </p:cNvSpPr>
          <p:nvPr/>
        </p:nvSpPr>
        <p:spPr bwMode="auto">
          <a:xfrm>
            <a:off x="5679765" y="1370022"/>
            <a:ext cx="153988" cy="144462"/>
          </a:xfrm>
          <a:prstGeom prst="ellipse">
            <a:avLst/>
          </a:prstGeom>
          <a:solidFill>
            <a:schemeClr val="bg1">
              <a:lumMod val="75000"/>
            </a:schemeClr>
          </a:solidFill>
          <a:ln w="9525">
            <a:solidFill>
              <a:schemeClr val="tx1"/>
            </a:solidFill>
            <a:round/>
            <a:headEnd/>
            <a:tailEnd/>
          </a:ln>
          <a:effectLst/>
        </p:spPr>
        <p:txBody>
          <a:bodyPr wrap="none" anchor="ctr"/>
          <a:lstStyle/>
          <a:p>
            <a:endParaRPr lang="en-US" dirty="0">
              <a:solidFill>
                <a:prstClr val="black"/>
              </a:solidFill>
            </a:endParaRPr>
          </a:p>
        </p:txBody>
      </p:sp>
      <p:sp>
        <p:nvSpPr>
          <p:cNvPr id="12" name="Oval 20" descr="Target met"/>
          <p:cNvSpPr>
            <a:spLocks noChangeArrowheads="1"/>
          </p:cNvSpPr>
          <p:nvPr/>
        </p:nvSpPr>
        <p:spPr bwMode="auto">
          <a:xfrm>
            <a:off x="6862725" y="1362084"/>
            <a:ext cx="153988" cy="144462"/>
          </a:xfrm>
          <a:prstGeom prst="ellipse">
            <a:avLst/>
          </a:prstGeom>
          <a:noFill/>
          <a:ln w="9525">
            <a:solidFill>
              <a:schemeClr val="tx1"/>
            </a:solidFill>
            <a:round/>
            <a:headEnd/>
            <a:tailEnd/>
          </a:ln>
          <a:effectLst/>
        </p:spPr>
        <p:txBody>
          <a:bodyPr wrap="none" anchor="ctr"/>
          <a:lstStyle/>
          <a:p>
            <a:endParaRPr lang="en-US" dirty="0">
              <a:solidFill>
                <a:prstClr val="black"/>
              </a:solidFill>
            </a:endParaRPr>
          </a:p>
        </p:txBody>
      </p:sp>
      <p:sp>
        <p:nvSpPr>
          <p:cNvPr id="4" name="TextBox 3"/>
          <p:cNvSpPr txBox="1"/>
          <p:nvPr/>
        </p:nvSpPr>
        <p:spPr>
          <a:xfrm>
            <a:off x="810975" y="1598952"/>
            <a:ext cx="5840195" cy="523220"/>
          </a:xfrm>
          <a:prstGeom prst="rect">
            <a:avLst/>
          </a:prstGeom>
          <a:noFill/>
        </p:spPr>
        <p:txBody>
          <a:bodyPr wrap="square" rtlCol="0">
            <a:spAutoFit/>
          </a:bodyPr>
          <a:lstStyle/>
          <a:p>
            <a:r>
              <a:rPr lang="en-US" sz="1400" b="1" dirty="0">
                <a:latin typeface="Verdana" panose="020B0604030504040204" pitchFamily="34" charset="0"/>
                <a:ea typeface="Verdana" panose="020B0604030504040204" pitchFamily="34" charset="0"/>
                <a:cs typeface="Verdana" panose="020B0604030504040204" pitchFamily="34" charset="0"/>
              </a:rPr>
              <a:t>Increase Access to Care and Improve Health Outcomes for People Living with HIV</a:t>
            </a:r>
          </a:p>
        </p:txBody>
      </p:sp>
      <p:sp>
        <p:nvSpPr>
          <p:cNvPr id="25" name="Oval 20" descr="Target met"/>
          <p:cNvSpPr>
            <a:spLocks noChangeArrowheads="1"/>
          </p:cNvSpPr>
          <p:nvPr/>
        </p:nvSpPr>
        <p:spPr bwMode="auto">
          <a:xfrm>
            <a:off x="917115" y="2121289"/>
            <a:ext cx="153988" cy="144462"/>
          </a:xfrm>
          <a:prstGeom prst="ellipse">
            <a:avLst/>
          </a:prstGeom>
          <a:solidFill>
            <a:srgbClr val="007033"/>
          </a:solidFill>
          <a:ln w="9525">
            <a:solidFill>
              <a:schemeClr val="tx1"/>
            </a:solidFill>
            <a:round/>
            <a:headEnd/>
            <a:tailEnd/>
          </a:ln>
          <a:effectLst/>
        </p:spPr>
        <p:txBody>
          <a:bodyPr wrap="none" anchor="ctr"/>
          <a:lstStyle/>
          <a:p>
            <a:endParaRPr lang="en-US" dirty="0">
              <a:solidFill>
                <a:prstClr val="black"/>
              </a:solidFill>
            </a:endParaRPr>
          </a:p>
        </p:txBody>
      </p:sp>
      <p:sp>
        <p:nvSpPr>
          <p:cNvPr id="27" name="Oval 20" descr="Target met"/>
          <p:cNvSpPr>
            <a:spLocks noChangeArrowheads="1"/>
          </p:cNvSpPr>
          <p:nvPr/>
        </p:nvSpPr>
        <p:spPr bwMode="auto">
          <a:xfrm>
            <a:off x="928690" y="3236403"/>
            <a:ext cx="153988" cy="144462"/>
          </a:xfrm>
          <a:prstGeom prst="ellipse">
            <a:avLst/>
          </a:prstGeom>
          <a:noFill/>
          <a:ln w="9525">
            <a:solidFill>
              <a:schemeClr val="tx1"/>
            </a:solidFill>
            <a:round/>
            <a:headEnd/>
            <a:tailEnd/>
          </a:ln>
          <a:effectLst/>
        </p:spPr>
        <p:txBody>
          <a:bodyPr wrap="none" anchor="ctr"/>
          <a:lstStyle/>
          <a:p>
            <a:endParaRPr lang="en-US" dirty="0">
              <a:solidFill>
                <a:prstClr val="black"/>
              </a:solidFill>
            </a:endParaRPr>
          </a:p>
        </p:txBody>
      </p:sp>
      <p:sp>
        <p:nvSpPr>
          <p:cNvPr id="28" name="Oval 20" descr="Target met"/>
          <p:cNvSpPr>
            <a:spLocks noChangeArrowheads="1"/>
          </p:cNvSpPr>
          <p:nvPr/>
        </p:nvSpPr>
        <p:spPr bwMode="auto">
          <a:xfrm>
            <a:off x="917115" y="2789216"/>
            <a:ext cx="153988" cy="144462"/>
          </a:xfrm>
          <a:prstGeom prst="ellipse">
            <a:avLst/>
          </a:prstGeom>
          <a:solidFill>
            <a:srgbClr val="FFD961"/>
          </a:solidFill>
          <a:ln w="9525">
            <a:solidFill>
              <a:schemeClr val="tx1"/>
            </a:solidFill>
            <a:round/>
            <a:headEnd/>
            <a:tailEnd/>
          </a:ln>
          <a:effectLst/>
        </p:spPr>
        <p:txBody>
          <a:bodyPr wrap="none" anchor="ctr"/>
          <a:lstStyle/>
          <a:p>
            <a:endParaRPr lang="en-US" dirty="0">
              <a:solidFill>
                <a:prstClr val="black"/>
              </a:solidFill>
            </a:endParaRPr>
          </a:p>
        </p:txBody>
      </p:sp>
      <p:sp>
        <p:nvSpPr>
          <p:cNvPr id="29" name="Oval 20" descr="Target met"/>
          <p:cNvSpPr>
            <a:spLocks noChangeArrowheads="1"/>
          </p:cNvSpPr>
          <p:nvPr/>
        </p:nvSpPr>
        <p:spPr bwMode="auto">
          <a:xfrm>
            <a:off x="912520" y="2369029"/>
            <a:ext cx="153988" cy="144462"/>
          </a:xfrm>
          <a:prstGeom prst="ellipse">
            <a:avLst/>
          </a:prstGeom>
          <a:solidFill>
            <a:srgbClr val="92D050"/>
          </a:solidFill>
          <a:ln w="9525">
            <a:solidFill>
              <a:schemeClr val="tx1"/>
            </a:solidFill>
            <a:round/>
            <a:headEnd/>
            <a:tailEnd/>
          </a:ln>
          <a:effectLst/>
        </p:spPr>
        <p:txBody>
          <a:bodyPr wrap="none" anchor="ctr"/>
          <a:lstStyle/>
          <a:p>
            <a:endParaRPr lang="en-US" dirty="0">
              <a:solidFill>
                <a:prstClr val="black"/>
              </a:solidFill>
            </a:endParaRPr>
          </a:p>
        </p:txBody>
      </p:sp>
      <p:sp>
        <p:nvSpPr>
          <p:cNvPr id="30" name="Oval 20" descr="Target met"/>
          <p:cNvSpPr>
            <a:spLocks noChangeArrowheads="1"/>
          </p:cNvSpPr>
          <p:nvPr/>
        </p:nvSpPr>
        <p:spPr bwMode="auto">
          <a:xfrm>
            <a:off x="923636" y="4739515"/>
            <a:ext cx="153988" cy="144462"/>
          </a:xfrm>
          <a:prstGeom prst="ellipse">
            <a:avLst/>
          </a:prstGeom>
          <a:solidFill>
            <a:srgbClr val="92D050"/>
          </a:solidFill>
          <a:ln w="9525">
            <a:solidFill>
              <a:schemeClr val="tx1"/>
            </a:solidFill>
            <a:round/>
            <a:headEnd/>
            <a:tailEnd/>
          </a:ln>
          <a:effectLst/>
        </p:spPr>
        <p:txBody>
          <a:bodyPr wrap="none" anchor="ctr"/>
          <a:lstStyle/>
          <a:p>
            <a:endParaRPr lang="en-US" dirty="0">
              <a:solidFill>
                <a:prstClr val="black"/>
              </a:solidFill>
            </a:endParaRPr>
          </a:p>
        </p:txBody>
      </p:sp>
      <p:sp>
        <p:nvSpPr>
          <p:cNvPr id="31" name="Oval 20" descr="Target met"/>
          <p:cNvSpPr>
            <a:spLocks noChangeArrowheads="1"/>
          </p:cNvSpPr>
          <p:nvPr/>
        </p:nvSpPr>
        <p:spPr bwMode="auto">
          <a:xfrm>
            <a:off x="923298" y="4291574"/>
            <a:ext cx="153988" cy="144462"/>
          </a:xfrm>
          <a:prstGeom prst="ellipse">
            <a:avLst/>
          </a:prstGeom>
          <a:solidFill>
            <a:srgbClr val="92D050"/>
          </a:solidFill>
          <a:ln w="9525">
            <a:solidFill>
              <a:schemeClr val="tx1"/>
            </a:solidFill>
            <a:round/>
            <a:headEnd/>
            <a:tailEnd/>
          </a:ln>
          <a:effectLst/>
        </p:spPr>
        <p:txBody>
          <a:bodyPr wrap="none" anchor="ctr"/>
          <a:lstStyle/>
          <a:p>
            <a:endParaRPr lang="en-US" dirty="0">
              <a:solidFill>
                <a:prstClr val="black"/>
              </a:solidFill>
            </a:endParaRPr>
          </a:p>
        </p:txBody>
      </p:sp>
      <p:sp>
        <p:nvSpPr>
          <p:cNvPr id="33" name="Oval 20" descr="Target met"/>
          <p:cNvSpPr>
            <a:spLocks noChangeArrowheads="1"/>
          </p:cNvSpPr>
          <p:nvPr/>
        </p:nvSpPr>
        <p:spPr bwMode="auto">
          <a:xfrm>
            <a:off x="930278" y="3869275"/>
            <a:ext cx="153988" cy="144462"/>
          </a:xfrm>
          <a:prstGeom prst="ellipse">
            <a:avLst/>
          </a:prstGeom>
          <a:solidFill>
            <a:srgbClr val="92D050"/>
          </a:solidFill>
          <a:ln w="9525">
            <a:solidFill>
              <a:schemeClr val="tx1"/>
            </a:solidFill>
            <a:round/>
            <a:headEnd/>
            <a:tailEnd/>
          </a:ln>
          <a:effectLst/>
        </p:spPr>
        <p:txBody>
          <a:bodyPr wrap="none" anchor="ctr"/>
          <a:lstStyle/>
          <a:p>
            <a:endParaRPr lang="en-US" dirty="0">
              <a:solidFill>
                <a:prstClr val="black"/>
              </a:solidFill>
            </a:endParaRPr>
          </a:p>
        </p:txBody>
      </p:sp>
      <p:sp>
        <p:nvSpPr>
          <p:cNvPr id="45" name="Oval 20" descr="Target met"/>
          <p:cNvSpPr>
            <a:spLocks noChangeArrowheads="1"/>
          </p:cNvSpPr>
          <p:nvPr/>
        </p:nvSpPr>
        <p:spPr bwMode="auto">
          <a:xfrm>
            <a:off x="923298" y="5173808"/>
            <a:ext cx="153988" cy="144462"/>
          </a:xfrm>
          <a:prstGeom prst="ellipse">
            <a:avLst/>
          </a:prstGeom>
          <a:noFill/>
          <a:ln w="9525">
            <a:solidFill>
              <a:schemeClr val="tx1"/>
            </a:solidFill>
            <a:round/>
            <a:headEnd/>
            <a:tailEnd/>
          </a:ln>
          <a:effectLst/>
        </p:spPr>
        <p:txBody>
          <a:bodyPr wrap="none" anchor="ctr"/>
          <a:lstStyle/>
          <a:p>
            <a:endParaRPr lang="en-US" dirty="0">
              <a:solidFill>
                <a:prstClr val="black"/>
              </a:solidFill>
            </a:endParaRPr>
          </a:p>
        </p:txBody>
      </p:sp>
      <p:sp>
        <p:nvSpPr>
          <p:cNvPr id="20" name="Text Placeholder 16"/>
          <p:cNvSpPr txBox="1">
            <a:spLocks/>
          </p:cNvSpPr>
          <p:nvPr/>
        </p:nvSpPr>
        <p:spPr>
          <a:xfrm>
            <a:off x="0" y="6252025"/>
            <a:ext cx="9144000" cy="482291"/>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r>
              <a:rPr lang="en-US" sz="1000" dirty="0" smtClean="0">
                <a:latin typeface="Verdana" panose="020B0604030504040204" pitchFamily="34" charset="0"/>
                <a:ea typeface="Verdana" panose="020B0604030504040204" pitchFamily="34" charset="0"/>
                <a:cs typeface="Verdana" panose="020B0604030504040204" pitchFamily="34" charset="0"/>
              </a:rPr>
              <a:t>NOTE: Progress current as of 07/11/2017.</a:t>
            </a:r>
            <a:endParaRPr lang="en-US" sz="1000" dirty="0">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3227758476"/>
      </p:ext>
    </p:extLst>
  </p:cSld>
  <p:clrMapOvr>
    <a:masterClrMapping/>
  </p:clrMapOvr>
  <p:timing>
    <p:tnLst>
      <p:par>
        <p:cTn id="1" dur="indefinite" restart="never" nodeType="tmRoot"/>
      </p:par>
    </p:tnLst>
  </p:timing>
</p:sld>
</file>

<file path=ppt/theme/theme1.xml><?xml version="1.0" encoding="utf-8"?>
<a:theme xmlns:a="http://schemas.openxmlformats.org/drawingml/2006/main" name="HealthyPeople2020_2016.10.5">
  <a:themeElements>
    <a:clrScheme name="ODPHP PAG">
      <a:dk1>
        <a:srgbClr val="000000"/>
      </a:dk1>
      <a:lt1>
        <a:srgbClr val="FFFFFF"/>
      </a:lt1>
      <a:dk2>
        <a:srgbClr val="1B7999"/>
      </a:dk2>
      <a:lt2>
        <a:srgbClr val="FEFFFF"/>
      </a:lt2>
      <a:accent1>
        <a:srgbClr val="028A26"/>
      </a:accent1>
      <a:accent2>
        <a:srgbClr val="52BAD0"/>
      </a:accent2>
      <a:accent3>
        <a:srgbClr val="7D103B"/>
      </a:accent3>
      <a:accent4>
        <a:srgbClr val="E3770C"/>
      </a:accent4>
      <a:accent5>
        <a:srgbClr val="F8C51D"/>
      </a:accent5>
      <a:accent6>
        <a:srgbClr val="9FE03C"/>
      </a:accent6>
      <a:hlink>
        <a:srgbClr val="0000FF"/>
      </a:hlink>
      <a:folHlink>
        <a:srgbClr val="7D103B"/>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Presentation19" id="{095BE0F8-B0EF-3543-BF21-8DC18C38BFCD}" vid="{FF5F83E2-823B-A348-B758-6CAAD3405B21}"/>
    </a:ext>
  </a:extLst>
</a:theme>
</file>

<file path=ppt/theme/theme2.xml><?xml version="1.0" encoding="utf-8"?>
<a:theme xmlns:a="http://schemas.openxmlformats.org/drawingml/2006/main" name="Sectio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Presentation19" id="{095BE0F8-B0EF-3543-BF21-8DC18C38BFCD}" vid="{CDBFB289-1C0A-0543-82E1-28077CA4A489}"/>
    </a:ext>
  </a:extLst>
</a:theme>
</file>

<file path=ppt/theme/theme3.xml><?xml version="1.0" encoding="utf-8"?>
<a:theme xmlns:a="http://schemas.openxmlformats.org/drawingml/2006/main" name="Body">
  <a:themeElements>
    <a:clrScheme name="ODPHP Brand Colors">
      <a:dk1>
        <a:sysClr val="windowText" lastClr="000000"/>
      </a:dk1>
      <a:lt1>
        <a:sysClr val="window" lastClr="FFFFFF"/>
      </a:lt1>
      <a:dk2>
        <a:srgbClr val="092353"/>
      </a:dk2>
      <a:lt2>
        <a:srgbClr val="FFFFFF"/>
      </a:lt2>
      <a:accent1>
        <a:srgbClr val="057C18"/>
      </a:accent1>
      <a:accent2>
        <a:srgbClr val="F7BC00"/>
      </a:accent2>
      <a:accent3>
        <a:srgbClr val="40ADC7"/>
      </a:accent3>
      <a:accent4>
        <a:srgbClr val="DE6300"/>
      </a:accent4>
      <a:accent5>
        <a:srgbClr val="6A002D"/>
      </a:accent5>
      <a:accent6>
        <a:srgbClr val="1D7C5E"/>
      </a:accent6>
      <a:hlink>
        <a:srgbClr val="40ADC7"/>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Presentation19" id="{095BE0F8-B0EF-3543-BF21-8DC18C38BFCD}" vid="{D9671064-2B1E-534E-88FD-1F5A8FE732DD}"/>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HealthyPeople2020_2016.10.5</Template>
  <TotalTime>0</TotalTime>
  <Words>1214</Words>
  <Application>Microsoft Office PowerPoint</Application>
  <PresentationFormat>On-screen Show (4:3)</PresentationFormat>
  <Paragraphs>124</Paragraphs>
  <Slides>10</Slides>
  <Notes>5</Notes>
  <HiddenSlides>0</HiddenSlides>
  <MMClips>0</MMClips>
  <ScaleCrop>false</ScaleCrop>
  <HeadingPairs>
    <vt:vector size="6" baseType="variant">
      <vt:variant>
        <vt:lpstr>Fonts Used</vt:lpstr>
      </vt:variant>
      <vt:variant>
        <vt:i4>5</vt:i4>
      </vt:variant>
      <vt:variant>
        <vt:lpstr>Theme</vt:lpstr>
      </vt:variant>
      <vt:variant>
        <vt:i4>3</vt:i4>
      </vt:variant>
      <vt:variant>
        <vt:lpstr>Slide Titles</vt:lpstr>
      </vt:variant>
      <vt:variant>
        <vt:i4>10</vt:i4>
      </vt:variant>
    </vt:vector>
  </HeadingPairs>
  <TitlesOfParts>
    <vt:vector size="18" baseType="lpstr">
      <vt:lpstr>Arial</vt:lpstr>
      <vt:lpstr>Calibri</vt:lpstr>
      <vt:lpstr>Courier New</vt:lpstr>
      <vt:lpstr>Verdana</vt:lpstr>
      <vt:lpstr>Wingdings</vt:lpstr>
      <vt:lpstr>HealthyPeople2020_2016.10.5</vt:lpstr>
      <vt:lpstr>Section</vt:lpstr>
      <vt:lpstr>Body</vt:lpstr>
      <vt:lpstr>Appendix </vt:lpstr>
      <vt:lpstr>Progress Status Definition</vt:lpstr>
      <vt:lpstr>Progress Status Definition - Continued</vt:lpstr>
      <vt:lpstr>Progress Status Definition - Continued</vt:lpstr>
      <vt:lpstr>Objective Status:  Sexually Transmitted Diseases</vt:lpstr>
      <vt:lpstr>Objective Status: Sexually Transmitted Diseases - Continued</vt:lpstr>
      <vt:lpstr>PowerPoint Presentation</vt:lpstr>
      <vt:lpstr>Objective Status: HIV</vt:lpstr>
      <vt:lpstr>Objective Status: HIV - Continued</vt:lpstr>
      <vt:lpstr>PowerPoint Presentation</vt:lpstr>
    </vt:vector>
  </TitlesOfParts>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cp:lastModifiedBy/>
  <cp:revision>1</cp:revision>
  <dcterms:created xsi:type="dcterms:W3CDTF">2017-08-02T23:02:22Z</dcterms:created>
  <dcterms:modified xsi:type="dcterms:W3CDTF">2017-08-18T17:30:40Z</dcterms:modified>
</cp:coreProperties>
</file>