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86" r:id="rId1"/>
  </p:sldMasterIdLst>
  <p:notesMasterIdLst>
    <p:notesMasterId r:id="rId7"/>
  </p:notesMasterIdLst>
  <p:handoutMasterIdLst>
    <p:handoutMasterId r:id="rId8"/>
  </p:handoutMasterIdLst>
  <p:sldIdLst>
    <p:sldId id="337" r:id="rId2"/>
    <p:sldId id="551" r:id="rId3"/>
    <p:sldId id="552" r:id="rId4"/>
    <p:sldId id="554" r:id="rId5"/>
    <p:sldId id="555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003F72"/>
    <a:srgbClr val="080808"/>
    <a:srgbClr val="006600"/>
    <a:srgbClr val="CC99FF"/>
    <a:srgbClr val="16743C"/>
    <a:srgbClr val="4F6228"/>
    <a:srgbClr val="2B2137"/>
    <a:srgbClr val="413254"/>
    <a:srgbClr val="3125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5355" autoAdjust="0"/>
  </p:normalViewPr>
  <p:slideViewPr>
    <p:cSldViewPr>
      <p:cViewPr varScale="1">
        <p:scale>
          <a:sx n="97" d="100"/>
          <a:sy n="97" d="100"/>
        </p:scale>
        <p:origin x="979" y="8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739" y="-131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448443944506942E-2"/>
          <c:y val="7.0248447844940526E-2"/>
          <c:w val="0.582235467094391"/>
          <c:h val="0.8267894792875781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Objective status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007033"/>
              </a:solidFill>
              <a:ln w="1270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ABDB77"/>
              </a:solidFill>
              <a:ln w="1270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FFCC00"/>
              </a:solidFill>
              <a:ln w="1270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rgbClr val="C00000"/>
              </a:solidFill>
              <a:ln w="12700"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2.1597300337457818E-4"/>
                  <c:y val="2.7417910206100266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24% (n=5)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7782777152855895E-3"/>
                  <c:y val="2.2088218929668019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10%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(n=2)</a:t>
                    </a:r>
                    <a:endParaRPr lang="en-US" baseline="30000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0081989751281091E-2"/>
                  <c:y val="9.0599415936341767E-3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33%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(n=7)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1400979391464956"/>
                  <c:y val="0.39622014548601808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14%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(n=3)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0.1694139447846797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19%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(n=4)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Target met</c:v>
                </c:pt>
                <c:pt idx="1">
                  <c:v>Improving</c:v>
                </c:pt>
                <c:pt idx="2">
                  <c:v>No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Developmental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</c:v>
                </c:pt>
                <c:pt idx="1">
                  <c:v>2</c:v>
                </c:pt>
                <c:pt idx="2">
                  <c:v>7</c:v>
                </c:pt>
                <c:pt idx="3">
                  <c:v>3</c:v>
                </c:pt>
                <c:pt idx="4">
                  <c:v>4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845290172061828E-2"/>
          <c:y val="8.6605260356210897E-2"/>
          <c:w val="0.582235467094391"/>
          <c:h val="0.8267894792875781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Objective status</c:v>
                </c:pt>
              </c:strCache>
            </c:strRef>
          </c:tx>
          <c:spPr>
            <a:ln w="12700">
              <a:solidFill>
                <a:schemeClr val="bg1">
                  <a:lumMod val="75000"/>
                </a:schemeClr>
              </a:solidFill>
            </a:ln>
          </c:spPr>
          <c:dPt>
            <c:idx val="0"/>
            <c:bubble3D val="0"/>
            <c:spPr>
              <a:solidFill>
                <a:srgbClr val="007033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c:spPr>
          </c:dPt>
          <c:dPt>
            <c:idx val="1"/>
            <c:bubble3D val="0"/>
            <c:spPr>
              <a:solidFill>
                <a:srgbClr val="92D050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c:spPr>
          </c:dPt>
          <c:dPt>
            <c:idx val="2"/>
            <c:bubble3D val="0"/>
            <c:spPr>
              <a:solidFill>
                <a:srgbClr val="FFCC00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c:spPr>
          </c:dPt>
          <c:dPt>
            <c:idx val="3"/>
            <c:bubble3D val="0"/>
            <c:spPr>
              <a:solidFill>
                <a:srgbClr val="C00000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c:spPr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</c:spPr>
          </c:dPt>
          <c:dPt>
            <c:idx val="5"/>
            <c:bubble3D val="0"/>
            <c:spPr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c:spPr>
          </c:dPt>
          <c:dPt>
            <c:idx val="6"/>
            <c:bubble3D val="0"/>
            <c:spPr>
              <a:solidFill>
                <a:srgbClr val="0070C0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c:spPr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2753905761779778E-2"/>
                  <c:y val="-1.1022398429151372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 </a:t>
                    </a:r>
                  </a:p>
                  <a:p>
                    <a:r>
                      <a:rPr lang="en-US" b="0" baseline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 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28405111861017374"/>
                  <c:y val="0.1939457857039821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100% </a:t>
                    </a:r>
                  </a:p>
                  <a:p>
                    <a:r>
                      <a:rPr lang="en-US" dirty="0" smtClean="0"/>
                      <a:t>(n=2)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Target met</c:v>
                </c:pt>
                <c:pt idx="1">
                  <c:v>Improving</c:v>
                </c:pt>
                <c:pt idx="2">
                  <c:v>No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Developmental</c:v>
                </c:pt>
                <c:pt idx="6">
                  <c:v>Tracking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5138"/>
          </a:xfrm>
          <a:prstGeom prst="rect">
            <a:avLst/>
          </a:prstGeom>
        </p:spPr>
        <p:txBody>
          <a:bodyPr vert="horz" lIns="91325" tIns="45662" rIns="91325" bIns="456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925" y="0"/>
            <a:ext cx="3036888" cy="465138"/>
          </a:xfrm>
          <a:prstGeom prst="rect">
            <a:avLst/>
          </a:prstGeom>
        </p:spPr>
        <p:txBody>
          <a:bodyPr vert="horz" lIns="91325" tIns="45662" rIns="91325" bIns="456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8EFD201-A4FD-4752-A420-DF1516DAC99A}" type="datetimeFigureOut">
              <a:rPr lang="en-US"/>
              <a:pPr>
                <a:defRPr/>
              </a:pPr>
              <a:t>8/10/2016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6888" cy="465138"/>
          </a:xfrm>
          <a:prstGeom prst="rect">
            <a:avLst/>
          </a:prstGeom>
        </p:spPr>
        <p:txBody>
          <a:bodyPr vert="horz" lIns="91325" tIns="45662" rIns="91325" bIns="456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925" y="8829675"/>
            <a:ext cx="3036888" cy="465138"/>
          </a:xfrm>
          <a:prstGeom prst="rect">
            <a:avLst/>
          </a:prstGeom>
        </p:spPr>
        <p:txBody>
          <a:bodyPr vert="horz" lIns="91325" tIns="45662" rIns="91325" bIns="4566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A6F6A72-51DC-447A-972B-9A734CC9E8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783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159214-0636-46C9-BE32-8B4F020D13A8}" type="datetimeFigureOut">
              <a:rPr lang="en-US"/>
              <a:pPr>
                <a:defRPr/>
              </a:pPr>
              <a:t>8/10/2016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0" tIns="46585" rIns="93170" bIns="4658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6"/>
            <a:ext cx="5607050" cy="4183063"/>
          </a:xfrm>
          <a:prstGeom prst="rect">
            <a:avLst/>
          </a:prstGeom>
        </p:spPr>
        <p:txBody>
          <a:bodyPr vert="horz" lIns="93170" tIns="46585" rIns="93170" bIns="4658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5F01CA2-976B-48D9-8990-0414476743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6851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B01C0-5827-423D-B17A-92830EC4C2F4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97640D-AB5B-4981-ACF3-00B2C557B552}" type="datetime1">
              <a:rPr lang="en-US" smtClean="0">
                <a:solidFill>
                  <a:prstClr val="black"/>
                </a:solidFill>
              </a:rPr>
              <a:pPr/>
              <a:t>8/10/2016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643438" cy="3484563"/>
          </a:xfrm>
        </p:spPr>
      </p:sp>
      <p:sp>
        <p:nvSpPr>
          <p:cNvPr id="13" name="Notes Placeholder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375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/>
              <a:t>8/10/2016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141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8/10/2016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159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8/10/2016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497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1165"/>
              </a:spcAft>
            </a:pP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8/10/2016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646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0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506629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6162912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709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019800"/>
          </a:xfrm>
          <a:prstGeom prst="rect">
            <a:avLst/>
          </a:prstGeom>
          <a:gradFill flip="none" rotWithShape="1">
            <a:gsLst>
              <a:gs pos="0">
                <a:srgbClr val="003F72"/>
              </a:gs>
              <a:gs pos="10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97233F"/>
              </a:buClr>
              <a:buFont typeface="Arial" charset="0"/>
              <a:buNone/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5" name="Picture 21" descr="HP2020 Map_PP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5113" y="2160588"/>
            <a:ext cx="6069012" cy="385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Document Logos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4125" y="6078002"/>
            <a:ext cx="147796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3" descr="HP2020_logo.pn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381" y="606426"/>
            <a:ext cx="9144000" cy="1554162"/>
          </a:xfrm>
          <a:prstGeom prst="rect">
            <a:avLst/>
          </a:prstGeom>
        </p:spPr>
        <p:txBody>
          <a:bodyPr/>
          <a:lstStyle>
            <a:lvl1pPr>
              <a:defRPr lang="en-US" sz="3200" b="1" kern="1200" dirty="0">
                <a:solidFill>
                  <a:srgbClr val="FADA63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Font typeface="Arial" pitchFamily="34" charset="0"/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74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76200"/>
            <a:ext cx="1371600" cy="1447800"/>
          </a:xfrm>
          <a:prstGeom prst="rect">
            <a:avLst/>
          </a:prstGeom>
          <a:gradFill>
            <a:gsLst>
              <a:gs pos="0">
                <a:srgbClr val="003F72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3F72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57200" y="1295400"/>
            <a:ext cx="8686800" cy="228600"/>
          </a:xfrm>
          <a:prstGeom prst="rect">
            <a:avLst/>
          </a:prstGeom>
          <a:gradFill>
            <a:gsLst>
              <a:gs pos="0">
                <a:srgbClr val="FADA63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003F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3F72"/>
              </a:solidFill>
              <a:ea typeface="ＭＳ Ｐゴシック" charset="-128"/>
            </a:endParaRPr>
          </a:p>
        </p:txBody>
      </p:sp>
      <p:pic>
        <p:nvPicPr>
          <p:cNvPr id="12" name="Picture 15" descr="map.png"/>
          <p:cNvPicPr>
            <a:picLocks noChangeAspect="1"/>
          </p:cNvPicPr>
          <p:nvPr userDrawn="1"/>
        </p:nvPicPr>
        <p:blipFill>
          <a:blip r:embed="rId2" cstate="print"/>
          <a:srcRect b="32175"/>
          <a:stretch>
            <a:fillRect/>
          </a:stretch>
        </p:blipFill>
        <p:spPr bwMode="auto">
          <a:xfrm>
            <a:off x="152400" y="304800"/>
            <a:ext cx="11112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 bwMode="auto">
          <a:xfrm>
            <a:off x="0" y="1295400"/>
            <a:ext cx="1371600" cy="4800600"/>
          </a:xfrm>
          <a:prstGeom prst="rect">
            <a:avLst/>
          </a:prstGeom>
          <a:gradFill>
            <a:gsLst>
              <a:gs pos="0">
                <a:srgbClr val="4FA98D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371599" y="4406900"/>
            <a:ext cx="7123113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9535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76200"/>
            <a:ext cx="1371600" cy="1447800"/>
          </a:xfrm>
          <a:prstGeom prst="rect">
            <a:avLst/>
          </a:prstGeom>
          <a:gradFill>
            <a:gsLst>
              <a:gs pos="0">
                <a:srgbClr val="003F72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3F72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57200" y="1295400"/>
            <a:ext cx="8686800" cy="228600"/>
          </a:xfrm>
          <a:prstGeom prst="rect">
            <a:avLst/>
          </a:prstGeom>
          <a:gradFill>
            <a:gsLst>
              <a:gs pos="0">
                <a:srgbClr val="FADA63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003F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3F72"/>
              </a:solidFill>
              <a:ea typeface="ＭＳ Ｐゴシック" charset="-128"/>
            </a:endParaRPr>
          </a:p>
        </p:txBody>
      </p:sp>
      <p:pic>
        <p:nvPicPr>
          <p:cNvPr id="12" name="Picture 15" descr="map.png"/>
          <p:cNvPicPr>
            <a:picLocks noChangeAspect="1"/>
          </p:cNvPicPr>
          <p:nvPr userDrawn="1"/>
        </p:nvPicPr>
        <p:blipFill>
          <a:blip r:embed="rId2" cstate="print"/>
          <a:srcRect b="32175"/>
          <a:stretch>
            <a:fillRect/>
          </a:stretch>
        </p:blipFill>
        <p:spPr bwMode="auto">
          <a:xfrm>
            <a:off x="152400" y="304800"/>
            <a:ext cx="11112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 bwMode="auto">
          <a:xfrm>
            <a:off x="0" y="1295400"/>
            <a:ext cx="1371600" cy="4800600"/>
          </a:xfrm>
          <a:prstGeom prst="rect">
            <a:avLst/>
          </a:prstGeom>
          <a:gradFill>
            <a:gsLst>
              <a:gs pos="0">
                <a:srgbClr val="4FA98D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4"/>
          </p:nvPr>
        </p:nvSpPr>
        <p:spPr>
          <a:xfrm>
            <a:off x="1355725" y="1447800"/>
            <a:ext cx="7788275" cy="47244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buSzPct val="120000"/>
              <a:buFont typeface="Wingdings" pitchFamily="2" charset="2"/>
              <a:buChar char="§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Wingdings" pitchFamily="2" charset="2"/>
              <a:buChar char="v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Title 10"/>
          <p:cNvSpPr>
            <a:spLocks noGrp="1"/>
          </p:cNvSpPr>
          <p:nvPr>
            <p:ph type="title"/>
          </p:nvPr>
        </p:nvSpPr>
        <p:spPr>
          <a:xfrm>
            <a:off x="1371600" y="76200"/>
            <a:ext cx="77724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1356361" y="6507798"/>
            <a:ext cx="5806438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356361" y="6162912"/>
            <a:ext cx="5806438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pic>
        <p:nvPicPr>
          <p:cNvPr id="17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7726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789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171"/>
            <a:ext cx="8229600" cy="47078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138" y="6295869"/>
            <a:ext cx="1055818" cy="562131"/>
          </a:xfrm>
          <a:prstGeom prst="rect">
            <a:avLst/>
          </a:prstGeom>
        </p:spPr>
      </p:pic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814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6301211"/>
            <a:ext cx="6365965" cy="565841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374674" y="6295869"/>
            <a:ext cx="1689464" cy="556788"/>
          </a:xfrm>
          <a:prstGeom prst="rect">
            <a:avLst/>
          </a:prstGeom>
          <a:ln w="12700">
            <a:noFill/>
          </a:ln>
        </p:spPr>
        <p:txBody>
          <a:bodyPr>
            <a:noAutofit/>
          </a:bodyPr>
          <a:lstStyle>
            <a:lvl1pPr marL="0" algn="r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Obj.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807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534400" y="6492503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9757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9" r:id="rId2"/>
    <p:sldLayoutId id="2147483790" r:id="rId3"/>
    <p:sldLayoutId id="2147483791" r:id="rId4"/>
    <p:sldLayoutId id="2147484046" r:id="rId5"/>
    <p:sldLayoutId id="2147484047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Appendix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83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228600" y="914400"/>
            <a:ext cx="8809038" cy="5657850"/>
          </a:xfrm>
          <a:prstGeom prst="rect">
            <a:avLst/>
          </a:prstGeom>
        </p:spPr>
        <p:txBody>
          <a:bodyPr numCol="2">
            <a:noAutofit/>
          </a:bodyPr>
          <a:lstStyle/>
          <a:p>
            <a:pPr marL="457200" lvl="1" indent="-339725">
              <a:buNone/>
            </a:pPr>
            <a:r>
              <a:rPr lang="en-US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Systems and Policies</a:t>
            </a:r>
            <a:endParaRPr lang="en-US" sz="1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lnSpc>
                <a:spcPct val="110000"/>
              </a:lnSpc>
              <a:spcAft>
                <a:spcPts val="300"/>
              </a:spcAft>
              <a:buNone/>
            </a:pP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DH-1 Core data systems with standard questions to identify people with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disabilities</a:t>
            </a:r>
            <a:b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-2.1 State health promotion programs for persons with disabilities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DH-2.2 State surveillance programs for caregivers </a:t>
            </a:r>
            <a:endParaRPr lang="en-US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lnSpc>
                <a:spcPct val="110000"/>
              </a:lnSpc>
              <a:spcAft>
                <a:spcPts val="300"/>
              </a:spcAft>
              <a:buNone/>
            </a:pP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DH-2.3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State health promotion programs for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caregivers</a:t>
            </a:r>
            <a:b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DH-3 Public health schools and programs that offer graduate-level studies in disability and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health</a:t>
            </a:r>
          </a:p>
          <a:p>
            <a:pPr marL="457200" lvl="1" indent="-339725">
              <a:lnSpc>
                <a:spcPct val="110000"/>
              </a:lnSpc>
              <a:spcAft>
                <a:spcPts val="300"/>
              </a:spcAft>
              <a:buNone/>
            </a:pPr>
            <a:r>
              <a:rPr lang="en-US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Barriers to Health Care</a:t>
            </a:r>
            <a:endParaRPr lang="en-US" sz="1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lnSpc>
                <a:spcPct val="110000"/>
              </a:lnSpc>
              <a:spcAft>
                <a:spcPts val="300"/>
              </a:spcAft>
              <a:buNone/>
            </a:pP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DH-4 Barriers to Primary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Care</a:t>
            </a:r>
            <a:b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DH-5 Youth 12–17 years with special health care needs receiving pediatric-to-adult health care transition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planning</a:t>
            </a:r>
            <a:b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DH-6 Persons with epilepsy and uncontrolled seizures receiving appropriate medical care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DH-7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Inappropriate medication use among older adults with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disabilities</a:t>
            </a:r>
          </a:p>
          <a:p>
            <a:pPr marL="457200" lvl="1" indent="0">
              <a:buNone/>
            </a:pPr>
            <a:endParaRPr lang="en-US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-339725">
              <a:buNone/>
            </a:pPr>
            <a:r>
              <a:rPr lang="en-US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Environment</a:t>
            </a:r>
            <a:endParaRPr lang="en-US" sz="1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DH-8 Adults with disabilities with barriers to health and wellness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programs</a:t>
            </a:r>
            <a:b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DH-11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All occupied homes with a no-step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entrance</a:t>
            </a:r>
          </a:p>
          <a:p>
            <a:pPr marL="457200" lvl="1" indent="0">
              <a:buNone/>
            </a:pP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DH-12.1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Adults with disabilities living in congregate care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facilities</a:t>
            </a:r>
          </a:p>
          <a:p>
            <a:pPr marL="457200" lvl="1" indent="0">
              <a:buNone/>
            </a:pP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DH-12.2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Children and youth with disabilities living in congregate care facilities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-339725">
              <a:buNone/>
            </a:pPr>
            <a:r>
              <a:rPr lang="en-US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Activities and Participation</a:t>
            </a:r>
            <a:endParaRPr lang="en-US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spcAft>
                <a:spcPts val="300"/>
              </a:spcAft>
              <a:buNone/>
            </a:pP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DH-13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Participation in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activities</a:t>
            </a:r>
            <a:endParaRPr lang="en-US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spcAft>
                <a:spcPts val="300"/>
              </a:spcAft>
              <a:buNone/>
            </a:pP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DH-14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Inclusion of children and youth with disabilities in regular education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programs</a:t>
            </a:r>
            <a:endParaRPr lang="en-US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spcAft>
                <a:spcPts val="300"/>
              </a:spcAft>
              <a:buNone/>
            </a:pP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DH-15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Unemployment rate for persons with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disabilities</a:t>
            </a:r>
            <a:b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DH-16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Employment rate for persons with disabilities </a:t>
            </a:r>
            <a:endParaRPr lang="en-US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spcAft>
                <a:spcPts val="300"/>
              </a:spcAft>
              <a:buNone/>
            </a:pP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DH-17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Adults with disabilities receiving sufficient social and emotional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support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DH-18 Serious psychological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distress</a:t>
            </a:r>
          </a:p>
          <a:p>
            <a:pPr marL="457200" lvl="1" indent="0">
              <a:spcAft>
                <a:spcPts val="300"/>
              </a:spcAft>
              <a:buNone/>
            </a:pP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DH-19 Nonfatal unintentional injuries requiring medical care </a:t>
            </a:r>
            <a:endParaRPr lang="en-US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DH-20 Children with disabilities receiving early intervention services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9326563" cy="558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Objective </a:t>
            </a:r>
            <a:r>
              <a:rPr lang="en-US" sz="30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Status: </a:t>
            </a:r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Disability and Health</a:t>
            </a:r>
            <a:endParaRPr lang="en-US" sz="30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159326" y="618835"/>
            <a:ext cx="72226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solidFill>
                  <a:prstClr val="black"/>
                </a:solidFill>
                <a:latin typeface="Tahoma" pitchFamily="34" charset="0"/>
              </a:rPr>
              <a:t>Target </a:t>
            </a: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</a:rPr>
              <a:t>met        Improving        Little/No change       Getting worse      Baseline only     Developmental</a:t>
            </a:r>
            <a:endParaRPr lang="en-US" sz="1200" dirty="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47" name="Rectangle 15" descr="Legend"/>
          <p:cNvSpPr>
            <a:spLocks noChangeArrowheads="1"/>
          </p:cNvSpPr>
          <p:nvPr/>
        </p:nvSpPr>
        <p:spPr bwMode="auto">
          <a:xfrm>
            <a:off x="971651" y="609600"/>
            <a:ext cx="7274275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8" name="Oval 20" descr="Target met"/>
          <p:cNvSpPr>
            <a:spLocks noChangeArrowheads="1"/>
          </p:cNvSpPr>
          <p:nvPr/>
        </p:nvSpPr>
        <p:spPr bwMode="auto">
          <a:xfrm>
            <a:off x="1076426" y="690563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9" name="Oval 19" descr="Improving"/>
          <p:cNvSpPr>
            <a:spLocks noChangeArrowheads="1"/>
          </p:cNvSpPr>
          <p:nvPr/>
        </p:nvSpPr>
        <p:spPr bwMode="auto">
          <a:xfrm>
            <a:off x="2149926" y="690563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0" name="Oval 13" descr="No change"/>
          <p:cNvSpPr>
            <a:spLocks noChangeArrowheads="1"/>
          </p:cNvSpPr>
          <p:nvPr/>
        </p:nvSpPr>
        <p:spPr bwMode="auto">
          <a:xfrm>
            <a:off x="3228156" y="688975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1" name="Oval 21" descr="Getting worse"/>
          <p:cNvSpPr>
            <a:spLocks noChangeArrowheads="1"/>
          </p:cNvSpPr>
          <p:nvPr/>
        </p:nvSpPr>
        <p:spPr bwMode="auto">
          <a:xfrm>
            <a:off x="4674369" y="688975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2" name="Oval 18" descr="Baseline only"/>
          <p:cNvSpPr>
            <a:spLocks noChangeArrowheads="1"/>
          </p:cNvSpPr>
          <p:nvPr/>
        </p:nvSpPr>
        <p:spPr bwMode="auto">
          <a:xfrm>
            <a:off x="5887536" y="688975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3" name="Oval 18" descr="Developmental"/>
          <p:cNvSpPr>
            <a:spLocks noChangeArrowheads="1"/>
          </p:cNvSpPr>
          <p:nvPr/>
        </p:nvSpPr>
        <p:spPr bwMode="auto">
          <a:xfrm>
            <a:off x="7026726" y="697000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5" name="Oval 18" descr="Baseline only"/>
          <p:cNvSpPr>
            <a:spLocks noChangeArrowheads="1"/>
          </p:cNvSpPr>
          <p:nvPr/>
        </p:nvSpPr>
        <p:spPr bwMode="auto">
          <a:xfrm>
            <a:off x="479999" y="1277802"/>
            <a:ext cx="153987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9" name="Slide Number Placeholder 2"/>
          <p:cNvSpPr txBox="1">
            <a:spLocks/>
          </p:cNvSpPr>
          <p:nvPr/>
        </p:nvSpPr>
        <p:spPr>
          <a:xfrm>
            <a:off x="8534400" y="6492503"/>
            <a:ext cx="609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8ECAD15-DF40-4D57-8D99-2197AD37FB1A}" type="slidenum">
              <a:rPr lang="en-US" sz="1200" smtClean="0">
                <a:solidFill>
                  <a:prstClr val="black">
                    <a:tint val="75000"/>
                  </a:prstClr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pPr algn="r"/>
              <a:t>2</a:t>
            </a:fld>
            <a:endParaRPr lang="en-US" sz="1200" dirty="0">
              <a:solidFill>
                <a:prstClr val="black">
                  <a:tint val="75000"/>
                </a:prstClr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Oval 18" descr="Baseline only"/>
          <p:cNvSpPr>
            <a:spLocks noChangeArrowheads="1"/>
          </p:cNvSpPr>
          <p:nvPr/>
        </p:nvSpPr>
        <p:spPr bwMode="auto">
          <a:xfrm>
            <a:off x="479999" y="3200400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Oval 13" descr="No change"/>
          <p:cNvSpPr>
            <a:spLocks noChangeArrowheads="1"/>
          </p:cNvSpPr>
          <p:nvPr/>
        </p:nvSpPr>
        <p:spPr bwMode="auto">
          <a:xfrm>
            <a:off x="479999" y="4584543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8" name="Oval 13" descr="No change"/>
          <p:cNvSpPr>
            <a:spLocks noChangeArrowheads="1"/>
          </p:cNvSpPr>
          <p:nvPr/>
        </p:nvSpPr>
        <p:spPr bwMode="auto">
          <a:xfrm>
            <a:off x="479999" y="5722937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4" name="Oval 20" descr="Target met"/>
          <p:cNvSpPr>
            <a:spLocks noChangeArrowheads="1"/>
          </p:cNvSpPr>
          <p:nvPr/>
        </p:nvSpPr>
        <p:spPr bwMode="auto">
          <a:xfrm>
            <a:off x="479998" y="1716787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7" name="Oval 21" descr="Getting worse"/>
          <p:cNvSpPr>
            <a:spLocks noChangeArrowheads="1"/>
          </p:cNvSpPr>
          <p:nvPr/>
        </p:nvSpPr>
        <p:spPr bwMode="auto">
          <a:xfrm>
            <a:off x="479999" y="2209800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2" name="Oval 20" descr="Target met"/>
          <p:cNvSpPr>
            <a:spLocks noChangeArrowheads="1"/>
          </p:cNvSpPr>
          <p:nvPr/>
        </p:nvSpPr>
        <p:spPr bwMode="auto">
          <a:xfrm>
            <a:off x="4824058" y="6332538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3" name="Oval 20" descr="Target met"/>
          <p:cNvSpPr>
            <a:spLocks noChangeArrowheads="1"/>
          </p:cNvSpPr>
          <p:nvPr/>
        </p:nvSpPr>
        <p:spPr bwMode="auto">
          <a:xfrm>
            <a:off x="4824058" y="5486400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CC00"/>
              </a:solidFill>
            </a:endParaRPr>
          </a:p>
        </p:txBody>
      </p:sp>
      <p:sp>
        <p:nvSpPr>
          <p:cNvPr id="44" name="Oval 20" descr="Target met"/>
          <p:cNvSpPr>
            <a:spLocks noChangeArrowheads="1"/>
          </p:cNvSpPr>
          <p:nvPr/>
        </p:nvSpPr>
        <p:spPr bwMode="auto">
          <a:xfrm>
            <a:off x="4824058" y="4180952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5" name="Oval 20" descr="Target met"/>
          <p:cNvSpPr>
            <a:spLocks noChangeArrowheads="1"/>
          </p:cNvSpPr>
          <p:nvPr/>
        </p:nvSpPr>
        <p:spPr bwMode="auto">
          <a:xfrm>
            <a:off x="479998" y="5265738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4" name="Oval 20" descr="Target met"/>
          <p:cNvSpPr>
            <a:spLocks noChangeArrowheads="1"/>
          </p:cNvSpPr>
          <p:nvPr/>
        </p:nvSpPr>
        <p:spPr bwMode="auto">
          <a:xfrm>
            <a:off x="479998" y="4307649"/>
            <a:ext cx="153988" cy="1444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1" name="Oval 19" descr="Improving"/>
          <p:cNvSpPr>
            <a:spLocks noChangeArrowheads="1"/>
          </p:cNvSpPr>
          <p:nvPr/>
        </p:nvSpPr>
        <p:spPr bwMode="auto">
          <a:xfrm>
            <a:off x="4824058" y="3657600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2" name="Oval 19" descr="Improving"/>
          <p:cNvSpPr>
            <a:spLocks noChangeArrowheads="1"/>
          </p:cNvSpPr>
          <p:nvPr/>
        </p:nvSpPr>
        <p:spPr bwMode="auto">
          <a:xfrm>
            <a:off x="4824058" y="2163247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7" name="Oval 13" descr="No change"/>
          <p:cNvSpPr>
            <a:spLocks noChangeArrowheads="1"/>
          </p:cNvSpPr>
          <p:nvPr/>
        </p:nvSpPr>
        <p:spPr bwMode="auto">
          <a:xfrm>
            <a:off x="4824059" y="5858633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8" name="Oval 13" descr="No change"/>
          <p:cNvSpPr>
            <a:spLocks noChangeArrowheads="1"/>
          </p:cNvSpPr>
          <p:nvPr/>
        </p:nvSpPr>
        <p:spPr bwMode="auto">
          <a:xfrm>
            <a:off x="4824059" y="5105400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9" name="Oval 13" descr="No change"/>
          <p:cNvSpPr>
            <a:spLocks noChangeArrowheads="1"/>
          </p:cNvSpPr>
          <p:nvPr/>
        </p:nvSpPr>
        <p:spPr bwMode="auto">
          <a:xfrm>
            <a:off x="4824059" y="1672684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5" name="Oval 21" descr="Getting worse"/>
          <p:cNvSpPr>
            <a:spLocks noChangeArrowheads="1"/>
          </p:cNvSpPr>
          <p:nvPr/>
        </p:nvSpPr>
        <p:spPr bwMode="auto">
          <a:xfrm>
            <a:off x="4824059" y="4572000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6" name="Oval 21" descr="Getting worse"/>
          <p:cNvSpPr>
            <a:spLocks noChangeArrowheads="1"/>
          </p:cNvSpPr>
          <p:nvPr/>
        </p:nvSpPr>
        <p:spPr bwMode="auto">
          <a:xfrm>
            <a:off x="4824059" y="3352800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1" name="Oval 18" descr="Baseline only"/>
          <p:cNvSpPr>
            <a:spLocks noChangeArrowheads="1"/>
          </p:cNvSpPr>
          <p:nvPr/>
        </p:nvSpPr>
        <p:spPr bwMode="auto">
          <a:xfrm>
            <a:off x="4824059" y="2622807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2" name="Oval 18" descr="Baseline only"/>
          <p:cNvSpPr>
            <a:spLocks noChangeArrowheads="1"/>
          </p:cNvSpPr>
          <p:nvPr/>
        </p:nvSpPr>
        <p:spPr bwMode="auto">
          <a:xfrm>
            <a:off x="4824059" y="1255711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6223876"/>
            <a:ext cx="450549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latin typeface="+mn-lt"/>
              </a:rPr>
              <a:t>NOTES: Objectives DH-2.4 through 2.7, DH-9, and DH-10 were archived and no </a:t>
            </a:r>
            <a:r>
              <a:rPr lang="en-US" sz="1050" dirty="0">
                <a:latin typeface="+mn-lt"/>
              </a:rPr>
              <a:t>longer being monitored due to lack of data source, changes in science, or replacement with other </a:t>
            </a:r>
            <a:r>
              <a:rPr lang="en-US" sz="1050" dirty="0" smtClean="0">
                <a:latin typeface="+mn-lt"/>
              </a:rPr>
              <a:t>objectives. </a:t>
            </a:r>
            <a:endParaRPr lang="en-US" sz="1050" dirty="0">
              <a:latin typeface="+mn-lt"/>
            </a:endParaRPr>
          </a:p>
        </p:txBody>
      </p:sp>
      <p:sp>
        <p:nvSpPr>
          <p:cNvPr id="35" name="Oval 18" descr="Baseline only"/>
          <p:cNvSpPr>
            <a:spLocks noChangeArrowheads="1"/>
          </p:cNvSpPr>
          <p:nvPr/>
        </p:nvSpPr>
        <p:spPr bwMode="auto">
          <a:xfrm>
            <a:off x="479999" y="2763296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844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 descr="The pie chart displays the current status of the Healthy People 2020 Disability and Health objectives. There are a total of 21 objectives.  5 objectives met the target, 2 objectives are improving, 7 objectives show little or no change, 3 objective are getting worse, and 4 objectives have baseline only data.  " title="Current HP2020 Objective Statu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167831"/>
              </p:ext>
            </p:extLst>
          </p:nvPr>
        </p:nvGraphicFramePr>
        <p:xfrm>
          <a:off x="228600" y="1066800"/>
          <a:ext cx="8229600" cy="5435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452134" y="1792069"/>
            <a:ext cx="2158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Total number of objectives: 21</a:t>
            </a:r>
            <a:endParaRPr lang="en-US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6705600" y="2743200"/>
            <a:ext cx="1752600" cy="16004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Target met  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Improving 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Little/No change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Getting worse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Baseline only     </a:t>
            </a:r>
          </a:p>
        </p:txBody>
      </p:sp>
      <p:sp>
        <p:nvSpPr>
          <p:cNvPr id="18" name="Oval 13" descr="Little/No change"/>
          <p:cNvSpPr>
            <a:spLocks noChangeArrowheads="1"/>
          </p:cNvSpPr>
          <p:nvPr/>
        </p:nvSpPr>
        <p:spPr bwMode="auto">
          <a:xfrm>
            <a:off x="6829587" y="3471304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9" name="Oval 18" descr="Baseline only"/>
          <p:cNvSpPr>
            <a:spLocks noChangeArrowheads="1"/>
          </p:cNvSpPr>
          <p:nvPr/>
        </p:nvSpPr>
        <p:spPr bwMode="auto">
          <a:xfrm>
            <a:off x="6829585" y="4094252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Oval 19" descr="Improving"/>
          <p:cNvSpPr>
            <a:spLocks noChangeArrowheads="1"/>
          </p:cNvSpPr>
          <p:nvPr/>
        </p:nvSpPr>
        <p:spPr bwMode="auto">
          <a:xfrm>
            <a:off x="6834399" y="3151716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Oval 20" descr="Target met"/>
          <p:cNvSpPr>
            <a:spLocks noChangeArrowheads="1"/>
          </p:cNvSpPr>
          <p:nvPr/>
        </p:nvSpPr>
        <p:spPr bwMode="auto">
          <a:xfrm>
            <a:off x="6830194" y="2846916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Oval 21" descr="Getting worse"/>
          <p:cNvSpPr>
            <a:spLocks noChangeArrowheads="1"/>
          </p:cNvSpPr>
          <p:nvPr/>
        </p:nvSpPr>
        <p:spPr bwMode="auto">
          <a:xfrm>
            <a:off x="6829586" y="3781244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5" name="Title 3"/>
          <p:cNvSpPr>
            <a:spLocks noGrp="1"/>
          </p:cNvSpPr>
          <p:nvPr>
            <p:ph type="title" idx="4294967295"/>
          </p:nvPr>
        </p:nvSpPr>
        <p:spPr>
          <a:xfrm>
            <a:off x="304800" y="76200"/>
            <a:ext cx="8382000" cy="7905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Current HP2020 Objective Status: </a:t>
            </a:r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Disability and Health</a:t>
            </a:r>
            <a:endParaRPr lang="en-US" sz="30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2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228600" y="1047750"/>
            <a:ext cx="8809038" cy="5657850"/>
          </a:xfrm>
          <a:prstGeom prst="rect">
            <a:avLst/>
          </a:prstGeom>
        </p:spPr>
        <p:txBody>
          <a:bodyPr numCol="1">
            <a:noAutofit/>
          </a:bodyPr>
          <a:lstStyle/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3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3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HRQOL/WB-1.1 </a:t>
            </a:r>
            <a:r>
              <a:rPr lang="en-US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Self-Reported Good or Better Physical Health</a:t>
            </a:r>
            <a:endParaRPr lang="en-US" sz="23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3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HRQOL/WB-1.2  </a:t>
            </a:r>
            <a:r>
              <a:rPr lang="en-US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Self-Reported Good or Better M</a:t>
            </a:r>
            <a:r>
              <a:rPr lang="en-US" sz="2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ental </a:t>
            </a:r>
            <a:r>
              <a:rPr lang="en-US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" y="0"/>
            <a:ext cx="91440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003F72"/>
                </a:solidFill>
                <a:ea typeface="Tahoma" pitchFamily="34" charset="0"/>
                <a:cs typeface="Tahoma" pitchFamily="34" charset="0"/>
              </a:rPr>
              <a:t>Objective </a:t>
            </a:r>
            <a:r>
              <a:rPr lang="en-US" sz="2800" b="1" dirty="0">
                <a:solidFill>
                  <a:srgbClr val="003F72"/>
                </a:solidFill>
                <a:ea typeface="Tahoma" pitchFamily="34" charset="0"/>
                <a:cs typeface="Tahoma" pitchFamily="34" charset="0"/>
              </a:rPr>
              <a:t>Status: </a:t>
            </a:r>
            <a:r>
              <a:rPr lang="en-US" sz="2800" b="1" dirty="0" smtClean="0">
                <a:solidFill>
                  <a:srgbClr val="003F72"/>
                </a:solidFill>
                <a:ea typeface="Tahoma" pitchFamily="34" charset="0"/>
                <a:cs typeface="Tahoma" pitchFamily="34" charset="0"/>
              </a:rPr>
              <a:t/>
            </a:r>
            <a:br>
              <a:rPr lang="en-US" sz="2800" b="1" dirty="0" smtClean="0">
                <a:solidFill>
                  <a:srgbClr val="003F72"/>
                </a:solidFill>
                <a:ea typeface="Tahoma" pitchFamily="34" charset="0"/>
                <a:cs typeface="Tahoma" pitchFamily="34" charset="0"/>
              </a:rPr>
            </a:br>
            <a:r>
              <a:rPr lang="en-US" sz="2800" b="1" dirty="0" smtClean="0">
                <a:solidFill>
                  <a:srgbClr val="003F72"/>
                </a:solidFill>
              </a:rPr>
              <a:t>Health-Related </a:t>
            </a:r>
            <a:r>
              <a:rPr lang="en-US" sz="2800" b="1" dirty="0">
                <a:solidFill>
                  <a:srgbClr val="003F72"/>
                </a:solidFill>
              </a:rPr>
              <a:t>Quality of Life &amp;</a:t>
            </a:r>
            <a:r>
              <a:rPr lang="en-US" sz="2800" b="1" dirty="0" smtClean="0">
                <a:solidFill>
                  <a:srgbClr val="003F72"/>
                </a:solidFill>
              </a:rPr>
              <a:t> </a:t>
            </a:r>
            <a:r>
              <a:rPr lang="en-US" sz="2800" b="1" dirty="0">
                <a:solidFill>
                  <a:srgbClr val="003F72"/>
                </a:solidFill>
              </a:rPr>
              <a:t>Well-Being</a:t>
            </a:r>
            <a:r>
              <a:rPr lang="en-US" sz="2800" b="1" dirty="0">
                <a:solidFill>
                  <a:srgbClr val="003F72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159326" y="1170801"/>
            <a:ext cx="72226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solidFill>
                  <a:prstClr val="black"/>
                </a:solidFill>
                <a:latin typeface="Tahoma" pitchFamily="34" charset="0"/>
              </a:rPr>
              <a:t>Target met        Improving        Little/No change       Getting worse      Baseline only     Developmental</a:t>
            </a:r>
          </a:p>
        </p:txBody>
      </p:sp>
      <p:sp>
        <p:nvSpPr>
          <p:cNvPr id="47" name="Rectangle 15" descr="Legend"/>
          <p:cNvSpPr>
            <a:spLocks noChangeArrowheads="1"/>
          </p:cNvSpPr>
          <p:nvPr/>
        </p:nvSpPr>
        <p:spPr bwMode="auto">
          <a:xfrm>
            <a:off x="971651" y="1143000"/>
            <a:ext cx="7274275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Oval 20" descr="Target met"/>
          <p:cNvSpPr>
            <a:spLocks noChangeArrowheads="1"/>
          </p:cNvSpPr>
          <p:nvPr/>
        </p:nvSpPr>
        <p:spPr bwMode="auto">
          <a:xfrm>
            <a:off x="1076426" y="1234011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Oval 19" descr="Improving"/>
          <p:cNvSpPr>
            <a:spLocks noChangeArrowheads="1"/>
          </p:cNvSpPr>
          <p:nvPr/>
        </p:nvSpPr>
        <p:spPr bwMode="auto">
          <a:xfrm>
            <a:off x="2149926" y="1234011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Oval 13" descr="No change"/>
          <p:cNvSpPr>
            <a:spLocks noChangeArrowheads="1"/>
          </p:cNvSpPr>
          <p:nvPr/>
        </p:nvSpPr>
        <p:spPr bwMode="auto">
          <a:xfrm>
            <a:off x="3228156" y="1232423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51" name="Oval 21" descr="Getting worse"/>
          <p:cNvSpPr>
            <a:spLocks noChangeArrowheads="1"/>
          </p:cNvSpPr>
          <p:nvPr/>
        </p:nvSpPr>
        <p:spPr bwMode="auto">
          <a:xfrm>
            <a:off x="4674369" y="1232423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52" name="Oval 18" descr="Baseline only"/>
          <p:cNvSpPr>
            <a:spLocks noChangeArrowheads="1"/>
          </p:cNvSpPr>
          <p:nvPr/>
        </p:nvSpPr>
        <p:spPr bwMode="auto">
          <a:xfrm>
            <a:off x="5887536" y="1232423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Oval 18" descr="Developmental"/>
          <p:cNvSpPr>
            <a:spLocks noChangeArrowheads="1"/>
          </p:cNvSpPr>
          <p:nvPr/>
        </p:nvSpPr>
        <p:spPr bwMode="auto">
          <a:xfrm>
            <a:off x="7026726" y="1240448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Oval 18" descr="Baseline only"/>
          <p:cNvSpPr>
            <a:spLocks noChangeArrowheads="1"/>
          </p:cNvSpPr>
          <p:nvPr/>
        </p:nvSpPr>
        <p:spPr bwMode="auto">
          <a:xfrm>
            <a:off x="304800" y="3200400"/>
            <a:ext cx="238868" cy="203729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8" descr="Baseline only"/>
          <p:cNvSpPr>
            <a:spLocks noChangeArrowheads="1"/>
          </p:cNvSpPr>
          <p:nvPr/>
        </p:nvSpPr>
        <p:spPr bwMode="auto">
          <a:xfrm>
            <a:off x="304800" y="2158471"/>
            <a:ext cx="238868" cy="203729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859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 descr="IVP Objective Status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066800"/>
          <a:ext cx="8001000" cy="5435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790832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Current HP2020 Objective Status: </a:t>
            </a:r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800" b="1" dirty="0">
                <a:solidFill>
                  <a:srgbClr val="003F72"/>
                </a:solidFill>
              </a:rPr>
              <a:t>Health-Related Quality of Life &amp; Well-Being</a:t>
            </a:r>
            <a:endParaRPr lang="en-US" sz="30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28334" y="2089934"/>
            <a:ext cx="2158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Total number of objectives: </a:t>
            </a:r>
            <a:r>
              <a:rPr lang="en-US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endParaRPr lang="en-US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6781800" y="3041065"/>
            <a:ext cx="1752600" cy="18979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Target met</a:t>
            </a: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Improving       </a:t>
            </a:r>
            <a:endParaRPr lang="en-US" sz="1400" dirty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Little/No </a:t>
            </a: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change      </a:t>
            </a:r>
            <a:endParaRPr lang="en-US" sz="1400" dirty="0" smtClean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Getting </a:t>
            </a: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worse     </a:t>
            </a:r>
            <a:endParaRPr lang="en-US" sz="1400" dirty="0" smtClean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Baseline </a:t>
            </a:r>
            <a:r>
              <a:rPr lang="en-US" sz="1400" dirty="0">
                <a:solidFill>
                  <a:prstClr val="black"/>
                </a:solidFill>
                <a:latin typeface="Tahoma" pitchFamily="34" charset="0"/>
              </a:rPr>
              <a:t>only   </a:t>
            </a:r>
            <a:endParaRPr lang="en-US" sz="1400" dirty="0" smtClean="0">
              <a:solidFill>
                <a:prstClr val="black"/>
              </a:solidFill>
              <a:latin typeface="Tahoma" pitchFamily="34" charset="0"/>
            </a:endParaRPr>
          </a:p>
          <a:p>
            <a:pPr marL="274320" lvl="1">
              <a:spcBef>
                <a:spcPts val="8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Developmental</a:t>
            </a:r>
            <a:endParaRPr lang="en-US" sz="1400" dirty="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27" name="Oval 13" descr="Little/No change"/>
          <p:cNvSpPr>
            <a:spLocks noChangeArrowheads="1"/>
          </p:cNvSpPr>
          <p:nvPr/>
        </p:nvSpPr>
        <p:spPr bwMode="auto">
          <a:xfrm>
            <a:off x="6908192" y="3769169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8" name="Oval 27" descr="Baseline only"/>
          <p:cNvSpPr>
            <a:spLocks noChangeArrowheads="1"/>
          </p:cNvSpPr>
          <p:nvPr/>
        </p:nvSpPr>
        <p:spPr bwMode="auto">
          <a:xfrm>
            <a:off x="6908192" y="4392117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" name="Oval 28" descr="Improving"/>
          <p:cNvSpPr>
            <a:spLocks noChangeArrowheads="1"/>
          </p:cNvSpPr>
          <p:nvPr/>
        </p:nvSpPr>
        <p:spPr bwMode="auto">
          <a:xfrm>
            <a:off x="6908191" y="3455931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0" name="Oval 29" descr="Target met"/>
          <p:cNvSpPr>
            <a:spLocks noChangeArrowheads="1"/>
          </p:cNvSpPr>
          <p:nvPr/>
        </p:nvSpPr>
        <p:spPr bwMode="auto">
          <a:xfrm>
            <a:off x="6908191" y="3144781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1" name="Oval 30" descr="Getting worse"/>
          <p:cNvSpPr>
            <a:spLocks noChangeArrowheads="1"/>
          </p:cNvSpPr>
          <p:nvPr/>
        </p:nvSpPr>
        <p:spPr bwMode="auto">
          <a:xfrm>
            <a:off x="6908192" y="4098159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3" name="Oval 18" descr="Developmental"/>
          <p:cNvSpPr>
            <a:spLocks noChangeArrowheads="1"/>
          </p:cNvSpPr>
          <p:nvPr/>
        </p:nvSpPr>
        <p:spPr bwMode="auto">
          <a:xfrm>
            <a:off x="6908192" y="4725053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5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</Words>
  <Application>Microsoft Office PowerPoint</Application>
  <PresentationFormat>On-screen Show (4:3)</PresentationFormat>
  <Paragraphs>71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ＭＳ Ｐゴシック</vt:lpstr>
      <vt:lpstr>Arial</vt:lpstr>
      <vt:lpstr>Calibri</vt:lpstr>
      <vt:lpstr>Tahoma</vt:lpstr>
      <vt:lpstr>Wingdings</vt:lpstr>
      <vt:lpstr>2_Office Theme</vt:lpstr>
      <vt:lpstr>Appendix</vt:lpstr>
      <vt:lpstr>Objective Status: Disability and Health</vt:lpstr>
      <vt:lpstr>Current HP2020 Objective Status:  Disability and Health</vt:lpstr>
      <vt:lpstr>Objective Status:  Health-Related Quality of Life &amp; Well-Being </vt:lpstr>
      <vt:lpstr>Current HP2020 Objective Status:  Health-Related Quality of Life &amp; Well-Being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2016-08-09T19:07:16Z</dcterms:created>
  <dcterms:modified xsi:type="dcterms:W3CDTF">2016-08-10T19:32:47Z</dcterms:modified>
</cp:coreProperties>
</file>