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6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7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4" r:id="rId2"/>
    <p:sldMasterId id="2147483666" r:id="rId3"/>
    <p:sldMasterId id="2147483678" r:id="rId4"/>
    <p:sldMasterId id="2147483684" r:id="rId5"/>
    <p:sldMasterId id="2147483703" r:id="rId6"/>
    <p:sldMasterId id="2147483691" r:id="rId7"/>
    <p:sldMasterId id="2147483710" r:id="rId8"/>
  </p:sldMasterIdLst>
  <p:notesMasterIdLst>
    <p:notesMasterId r:id="rId22"/>
  </p:notesMasterIdLst>
  <p:handoutMasterIdLst>
    <p:handoutMasterId r:id="rId23"/>
  </p:handoutMasterIdLst>
  <p:sldIdLst>
    <p:sldId id="291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295" r:id="rId17"/>
    <p:sldId id="292" r:id="rId18"/>
    <p:sldId id="293" r:id="rId19"/>
    <p:sldId id="294" r:id="rId20"/>
    <p:sldId id="303" r:id="rId2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7033"/>
    <a:srgbClr val="BFBFBF"/>
    <a:srgbClr val="A6A6A6"/>
    <a:srgbClr val="4AB000"/>
    <a:srgbClr val="FFD961"/>
    <a:srgbClr val="238443"/>
    <a:srgbClr val="78C679"/>
    <a:srgbClr val="C2E6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69" autoAdjust="0"/>
    <p:restoredTop sz="95930" autoAdjust="0"/>
  </p:normalViewPr>
  <p:slideViewPr>
    <p:cSldViewPr snapToGrid="0" snapToObjects="1">
      <p:cViewPr varScale="1">
        <p:scale>
          <a:sx n="110" d="100"/>
          <a:sy n="110" d="100"/>
        </p:scale>
        <p:origin x="13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475756265883634"/>
          <c:y val="0.18571000460088369"/>
          <c:w val="0.73828244360145778"/>
          <c:h val="0.728507875049007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rgbClr val="0070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4B-4E12-AD18-817CDBCA8C54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4B-4E12-AD18-817CDBCA8C54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4B-4E12-AD18-817CDBCA8C54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4B-4E12-AD18-817CDBCA8C54}"/>
              </c:ext>
            </c:extLst>
          </c:dPt>
          <c:dPt>
            <c:idx val="4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4B-4E12-AD18-817CDBCA8C54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A4B-4E12-AD18-817CDBCA8C54}"/>
              </c:ext>
            </c:extLst>
          </c:dPt>
          <c:dLbls>
            <c:dLbl>
              <c:idx val="0"/>
              <c:layout>
                <c:manualLayout>
                  <c:x val="-0.15066321786163542"/>
                  <c:y val="-2.2333360451428964E-2"/>
                </c:manualLayout>
              </c:layout>
              <c:tx>
                <c:rich>
                  <a:bodyPr/>
                  <a:lstStyle/>
                  <a:p>
                    <a:fld id="{86CFD6B2-5E79-4CE4-AC5C-AB087EBDEFE2}" type="CATEGORYNAME">
                      <a:rPr lang="en-US" smtClean="0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endParaRPr lang="en-US" dirty="0" smtClean="0">
                      <a:solidFill>
                        <a:schemeClr val="bg1"/>
                      </a:solidFill>
                    </a:endParaRPr>
                  </a:p>
                  <a:p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57.4%</a:t>
                    </a:r>
                    <a:r>
                      <a:rPr lang="en-US" baseline="0" dirty="0" smtClean="0">
                        <a:solidFill>
                          <a:schemeClr val="bg1"/>
                        </a:solidFill>
                      </a:rPr>
                      <a:t> (n = 31)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30384560631176"/>
                      <c:h val="0.179496513486196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A4B-4E12-AD18-817CDBCA8C54}"/>
                </c:ext>
              </c:extLst>
            </c:dLbl>
            <c:dLbl>
              <c:idx val="1"/>
              <c:layout>
                <c:manualLayout>
                  <c:x val="0.25693396293172843"/>
                  <c:y val="-0.12452054977112786"/>
                </c:manualLayout>
              </c:layout>
              <c:tx>
                <c:rich>
                  <a:bodyPr/>
                  <a:lstStyle/>
                  <a:p>
                    <a:fld id="{92DB1F57-5514-4F2A-A799-168E91DA0B9F}" type="CATEGORYNAME">
                      <a:rPr lang="en-US" sz="100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/>
                      <a:t>[CATEGORY NAME]</a:t>
                    </a:fld>
                    <a:endParaRPr lang="en-US" sz="1000" b="0" i="0" u="none" strike="noStrike" kern="1200" baseline="0" dirty="0" smtClean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endParaRPr>
                  </a:p>
                  <a:p>
                    <a:r>
                      <a:rPr lang="en-US" sz="1000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</a:rPr>
                      <a:t>20.4% (n = 11)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A4B-4E12-AD18-817CDBCA8C54}"/>
                </c:ext>
              </c:extLst>
            </c:dLbl>
            <c:dLbl>
              <c:idx val="2"/>
              <c:layout>
                <c:manualLayout>
                  <c:x val="-6.9446502590350068E-2"/>
                  <c:y val="0.12218057985842516"/>
                </c:manualLayout>
              </c:layout>
              <c:tx>
                <c:rich>
                  <a:bodyPr/>
                  <a:lstStyle/>
                  <a:p>
                    <a:fld id="{44115F44-092C-453C-9790-9F05AA962C0D}" type="CATEGORYNAME">
                      <a:rPr lang="en-US" smtClean="0"/>
                      <a:pPr/>
                      <a:t>[CATEGORY NAME]</a:t>
                    </a:fld>
                    <a:endParaRPr lang="en-US" smtClean="0"/>
                  </a:p>
                  <a:p>
                    <a:r>
                      <a:rPr lang="en-US" smtClean="0"/>
                      <a:t>5.6% (n = 3)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A4B-4E12-AD18-817CDBCA8C54}"/>
                </c:ext>
              </c:extLst>
            </c:dLbl>
            <c:dLbl>
              <c:idx val="3"/>
              <c:layout>
                <c:manualLayout>
                  <c:x val="-5.0850032759207749E-2"/>
                  <c:y val="4.3575332460957988E-2"/>
                </c:manualLayout>
              </c:layout>
              <c:tx>
                <c:rich>
                  <a:bodyPr/>
                  <a:lstStyle/>
                  <a:p>
                    <a:fld id="{92E0DADC-0D83-45B6-A126-DBA54D675051}" type="CATEGORYNAME">
                      <a:rPr lang="en-US" smtClean="0"/>
                      <a:pPr/>
                      <a:t>[CATEGORY NAME]</a:t>
                    </a:fld>
                    <a:endParaRPr lang="en-US" smtClean="0"/>
                  </a:p>
                  <a:p>
                    <a:r>
                      <a:rPr lang="en-US" smtClean="0"/>
                      <a:t>3.7% (n</a:t>
                    </a:r>
                    <a:r>
                      <a:rPr lang="en-US" baseline="0" smtClean="0"/>
                      <a:t> = 2)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A4B-4E12-AD18-817CDBCA8C54}"/>
                </c:ext>
              </c:extLst>
            </c:dLbl>
            <c:dLbl>
              <c:idx val="4"/>
              <c:layout>
                <c:manualLayout>
                  <c:x val="-0.16131880578326974"/>
                  <c:y val="-5.0403806829071883E-2"/>
                </c:manualLayout>
              </c:layout>
              <c:tx>
                <c:rich>
                  <a:bodyPr/>
                  <a:lstStyle/>
                  <a:p>
                    <a:fld id="{55912BAA-53B3-43A2-9737-85B75EA45465}" type="CATEGORYNAME">
                      <a:rPr lang="en-US" smtClean="0"/>
                      <a:pPr/>
                      <a:t>[CATEGORY NAME]</a:t>
                    </a:fld>
                    <a:endParaRPr lang="en-US" smtClean="0"/>
                  </a:p>
                  <a:p>
                    <a:r>
                      <a:rPr lang="en-US" smtClean="0"/>
                      <a:t>7.4% (n = 4)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A4B-4E12-AD18-817CDBCA8C5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8B864FD-942E-44B1-90B7-98D418D946D7}" type="CATEGORYNAME">
                      <a:rPr lang="en-US" smtClean="0"/>
                      <a:pPr/>
                      <a:t>[CATEGORY NAME]</a:t>
                    </a:fld>
                    <a:endParaRPr lang="en-US" smtClean="0"/>
                  </a:p>
                  <a:p>
                    <a:r>
                      <a:rPr lang="en-US" smtClean="0"/>
                      <a:t>5.6% (n = 3)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A4B-4E12-AD18-817CDBCA8C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 or exceeded</c:v>
                </c:pt>
                <c:pt idx="1">
                  <c:v>Improving</c:v>
                </c:pt>
                <c:pt idx="2">
                  <c:v>Little or no detectable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Informational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31</c:v>
                </c:pt>
                <c:pt idx="1">
                  <c:v>11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A4B-4E12-AD18-817CDBCA8C5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Percent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6A4B-4E12-AD18-817CDBCA8C54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6A4B-4E12-AD18-817CDBCA8C54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2-6A4B-4E12-AD18-817CDBCA8C54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4-6A4B-4E12-AD18-817CDBCA8C54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6-6A4B-4E12-AD18-817CDBCA8C54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8-6A4B-4E12-AD18-817CDBCA8C54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Sheet1!$A$2:$A$7</c15:sqref>
                        </c15:formulaRef>
                      </c:ext>
                    </c:extLst>
                    <c:strCache>
                      <c:ptCount val="6"/>
                      <c:pt idx="0">
                        <c:v>Target met or exceeded</c:v>
                      </c:pt>
                      <c:pt idx="1">
                        <c:v>Improving</c:v>
                      </c:pt>
                      <c:pt idx="2">
                        <c:v>Little or no detectable change</c:v>
                      </c:pt>
                      <c:pt idx="3">
                        <c:v>Getting worse</c:v>
                      </c:pt>
                      <c:pt idx="4">
                        <c:v>Baseline only</c:v>
                      </c:pt>
                      <c:pt idx="5">
                        <c:v>Informational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Sheet1!$C$2:$C$7</c15:sqref>
                        </c15:formulaRef>
                      </c:ext>
                    </c:extLst>
                    <c:numCache>
                      <c:formatCode>0.0</c:formatCode>
                      <c:ptCount val="6"/>
                      <c:pt idx="0">
                        <c:v>57.407407407407405</c:v>
                      </c:pt>
                      <c:pt idx="1">
                        <c:v>20.37037037037037</c:v>
                      </c:pt>
                      <c:pt idx="2">
                        <c:v>5.5555555555555554</c:v>
                      </c:pt>
                      <c:pt idx="3">
                        <c:v>3.7037037037037033</c:v>
                      </c:pt>
                      <c:pt idx="4">
                        <c:v>7.4074074074074066</c:v>
                      </c:pt>
                      <c:pt idx="5">
                        <c:v>5.5555555555555554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6A4B-4E12-AD18-817CDBCA8C54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40079766117389"/>
          <c:y val="0.17068578109961621"/>
          <c:w val="0.65243277954165413"/>
          <c:h val="0.7117592429697037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2F-4DE7-A7F9-918177071EF3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2F-4DE7-A7F9-918177071EF3}"/>
              </c:ext>
            </c:extLst>
          </c:dPt>
          <c:dPt>
            <c:idx val="2"/>
            <c:bubble3D val="0"/>
            <c:spPr>
              <a:solidFill>
                <a:srgbClr val="767171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2F-4DE7-A7F9-918177071EF3}"/>
              </c:ext>
            </c:extLst>
          </c:dPt>
          <c:dLbls>
            <c:dLbl>
              <c:idx val="0"/>
              <c:layout>
                <c:manualLayout>
                  <c:x val="-0.19990110303445002"/>
                  <c:y val="0.11493602006651789"/>
                </c:manualLayout>
              </c:layout>
              <c:tx>
                <c:rich>
                  <a:bodyPr rot="0" vert="horz" lIns="38100" tIns="19050" rIns="38100" bIns="19050">
                    <a:spAutoFit/>
                  </a:bodyPr>
                  <a:lstStyle/>
                  <a:p>
                    <a:pPr>
                      <a:defRPr sz="100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4BC20533-FEDD-452C-8BAD-38211F1872E9}" type="CATEGORYNAME">
                      <a:rPr lang="en-US" sz="100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r>
                      <a:rPr lang="en-US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 </a:t>
                    </a:r>
                    <a:r>
                      <a:rPr lang="en-US" sz="100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85.7% </a:t>
                    </a:r>
                    <a:r>
                      <a:rPr lang="en-US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(n = </a:t>
                    </a:r>
                    <a:r>
                      <a:rPr lang="en-US" sz="100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54)</a:t>
                    </a:r>
                  </a:p>
                </c:rich>
              </c:tx>
              <c:numFmt formatCode="#,##0.0" sourceLinked="0"/>
              <c:spPr>
                <a:ln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5525823738944659"/>
                      <c:h val="0.10093107753792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02F-4DE7-A7F9-918177071EF3}"/>
                </c:ext>
              </c:extLst>
            </c:dLbl>
            <c:dLbl>
              <c:idx val="1"/>
              <c:layout>
                <c:manualLayout>
                  <c:x val="3.9931066865186111E-2"/>
                  <c:y val="-1.9932271797082155E-2"/>
                </c:manualLayout>
              </c:layout>
              <c:tx>
                <c:rich>
                  <a:bodyPr rot="0" vert="horz" lIns="38100" tIns="19050" rIns="38100" bIns="19050">
                    <a:noAutofit/>
                  </a:bodyPr>
                  <a:lstStyle/>
                  <a:p>
                    <a:pPr>
                      <a:defRPr sz="100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3F66EBEB-C16B-48E8-A5FF-DE9657AA00F3}" type="CATEGORYNAME">
                      <a:rPr lang="en-US" sz="100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endParaRPr lang="en-US" sz="1000" baseline="0" dirty="0" smtClean="0">
                      <a:solidFill>
                        <a:schemeClr val="tx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endParaRPr>
                  </a:p>
                  <a:p>
                    <a:pPr>
                      <a:defRPr sz="100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C406C9A8-8B25-4875-9DE5-D62C0B618F55}" type="CELLREF">
                      <a:rPr lang="en-US" sz="100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[CELLREF]</a:t>
                    </a:fld>
                    <a:r>
                      <a:rPr lang="en-US" sz="1000" dirty="0" smtClean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% (n = 3)</a:t>
                    </a:r>
                  </a:p>
                </c:rich>
              </c:tx>
              <c:numFmt formatCode="#,##0.0" sourceLinked="0"/>
              <c:spPr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76132094786009"/>
                      <c:h val="0.1330375061596355"/>
                    </c:manualLayout>
                  </c15:layout>
                  <c15:dlblFieldTable>
                    <c15:dlblFTEntry>
                      <c15:txfldGUID>{C406C9A8-8B25-4875-9DE5-D62C0B618F55}</c15:txfldGUID>
                      <c15:f>Sheet1!$C$3</c15:f>
                      <c15:dlblFieldTableCache>
                        <c:ptCount val="1"/>
                        <c:pt idx="0">
                          <c:v>4.8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3-002F-4DE7-A7F9-918177071EF3}"/>
                </c:ext>
              </c:extLst>
            </c:dLbl>
            <c:dLbl>
              <c:idx val="2"/>
              <c:layout>
                <c:manualLayout>
                  <c:x val="0.22567779676968319"/>
                  <c:y val="1.5605150999065094E-2"/>
                </c:manualLayout>
              </c:layout>
              <c:tx>
                <c:rich>
                  <a:bodyPr rot="0" vert="horz" lIns="38100" tIns="19050" rIns="38100" bIns="19050">
                    <a:spAutoFit/>
                  </a:bodyPr>
                  <a:lstStyle/>
                  <a:p>
                    <a:pPr>
                      <a:defRPr sz="100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1340F395-405D-4601-A103-CFB2EC868DF9}" type="CATEGORYNAME">
                      <a:rPr lang="en-US" sz="100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[CATEGORY NAME]</a:t>
                    </a:fld>
                    <a:endParaRPr lang="en-US" sz="1000" dirty="0" smtClean="0">
                      <a:solidFill>
                        <a:schemeClr val="bg1"/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endParaRPr>
                  </a:p>
                  <a:p>
                    <a:pPr>
                      <a:defRPr sz="100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defRPr>
                    </a:pPr>
                    <a:fld id="{D114DBBB-2D7E-4C54-84EA-98EFF9C57F23}" type="CELLREF">
                      <a:rPr lang="en-US" sz="100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[CELLREF]</a:t>
                    </a:fld>
                    <a:r>
                      <a:rPr lang="en-US" sz="100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% (n = </a:t>
                    </a:r>
                    <a:fld id="{3A6AE4FF-3CB1-40A5-8994-7CE57D6446C8}" type="VALUE">
                      <a:rPr lang="en-US" sz="100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pPr>
                        <a:defRPr sz="10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defRPr>
                      </a:pPr>
                      <a:t>[VALUE]</a:t>
                    </a:fld>
                    <a:r>
                      <a:rPr lang="en-US" sz="100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rPr>
                      <a:t>)</a:t>
                    </a:r>
                  </a:p>
                </c:rich>
              </c:tx>
              <c:numFmt formatCode="#,##0.0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48244148086076"/>
                      <c:h val="0.16192869766471082"/>
                    </c:manualLayout>
                  </c15:layout>
                  <c15:dlblFieldTable>
                    <c15:dlblFTEntry>
                      <c15:txfldGUID>{D114DBBB-2D7E-4C54-84EA-98EFF9C57F23}</c15:txfldGUID>
                      <c15:f>Sheet1!$C$4</c15:f>
                      <c15:dlblFieldTableCache>
                        <c:ptCount val="1"/>
                        <c:pt idx="0">
                          <c:v>9.5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5-002F-4DE7-A7F9-918177071EF3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Measurable</c:v>
                </c:pt>
                <c:pt idx="1">
                  <c:v>Archived</c:v>
                </c:pt>
                <c:pt idx="2">
                  <c:v>Developmental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54</c:v>
                </c:pt>
                <c:pt idx="1">
                  <c:v>3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2F-4DE7-A7F9-918177071E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92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Percent</c:v>
                      </c:pt>
                    </c:strCache>
                  </c:strRef>
                </c:tx>
                <c:cat>
                  <c:str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strCache>
                      <c:ptCount val="3"/>
                      <c:pt idx="0">
                        <c:v>Measurable</c:v>
                      </c:pt>
                      <c:pt idx="1">
                        <c:v>Archived</c:v>
                      </c:pt>
                      <c:pt idx="2">
                        <c:v>Developmental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Sheet1!$C$2:$C$4</c15:sqref>
                        </c15:formulaRef>
                      </c:ext>
                    </c:extLst>
                    <c:numCache>
                      <c:formatCode>0.0</c:formatCode>
                      <c:ptCount val="3"/>
                      <c:pt idx="0">
                        <c:v>85.714285714285708</c:v>
                      </c:pt>
                      <c:pt idx="1">
                        <c:v>4.7619047619047619</c:v>
                      </c:pt>
                      <c:pt idx="2">
                        <c:v>9.5238095238095237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02F-4DE7-A7F9-918177071EF3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0.24199</cdr:x>
      <cdr:y>0.01288</cdr:y>
    </cdr:from>
    <cdr:to>
      <cdr:x>0.93451</cdr:x>
      <cdr:y>0.12184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62701" y="56033"/>
          <a:ext cx="3327390" cy="4741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Measurable objectives: 54</a:t>
          </a:r>
          <a:endParaRPr lang="en-US" sz="14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0.31398</cdr:x>
      <cdr:y>0</cdr:y>
    </cdr:from>
    <cdr:to>
      <cdr:x>0.83608</cdr:x>
      <cdr:y>0.13437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84856" y="0"/>
          <a:ext cx="2302801" cy="543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Total objectives:</a:t>
          </a:r>
          <a:r>
            <a:rPr lang="en-US" sz="14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63</a:t>
          </a:r>
          <a:endParaRPr lang="en-US" sz="14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3AD40D0-ACE1-4B0A-BC67-6A1D0466F05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1E8800-40D0-4F3F-89D4-7128A24E2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13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0E555-B7BB-184A-B32C-26AB045AC58F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381599-21C2-F14B-87B4-900CBA0E6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2709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Definitions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Target met: Target met or exceeded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Improving –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Change is toward the target: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Change in objective is statistically significant*, OR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10% or more of the targeted change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Little/No change: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less than 10% of the targeted change (and is not statistically significant*), OR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No change between baseline and most recent data point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Baseline only: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Baseline data only; progress cannot be assessed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172709" lvl="1" indent="-172709" defTabSz="921116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Notes</a:t>
            </a:r>
          </a:p>
          <a:p>
            <a:pPr marL="633267" lvl="2" indent="-172709" defTabSz="921116">
              <a:buFont typeface="Arial" pitchFamily="34" charset="0"/>
              <a:buChar char="•"/>
              <a:defRPr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*Statistical significance is only assessed when estimates of variability are available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33267" lvl="2" indent="-172709" defTabSz="921116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Percent of targeted change achieved = 100 × (Most recent value – Baseline value) / (HP2020 target – Baseline value)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Percent in deficit = 100 × |Most recent value – Baseline value| / (Baseline value)</a:t>
            </a:r>
          </a:p>
          <a:p>
            <a:pPr>
              <a:spcAft>
                <a:spcPts val="1210"/>
              </a:spcAft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FCE00C-B470-4578-9519-C2C19F13726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5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54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2709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Definitions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Target met: Target met or exceeded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Improving –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Change is toward the target: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Change in objective is statistically significant*, OR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10% or more of the targeted change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Little/No change: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Objective has achieved less than 10% of the targeted change (and is not statistically significant*), OR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Objective has a deficit of less than 10% relative to its baseline which it needs to regain before starting to move toward the target (and is not statistically significant*), OR</a:t>
            </a:r>
          </a:p>
          <a:p>
            <a:pPr marL="1093825" lvl="2" indent="-172709">
              <a:buFont typeface="Arial" pitchFamily="34" charset="0"/>
              <a:buChar char="•"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No change between baseline and most recent data point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Baseline only: </a:t>
            </a: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Baseline data only; progress cannot be assessed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172709" lvl="1" indent="-172709" defTabSz="921116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Notes</a:t>
            </a:r>
          </a:p>
          <a:p>
            <a:pPr marL="633267" lvl="2" indent="-172709" defTabSz="921116">
              <a:buFont typeface="Arial" pitchFamily="34" charset="0"/>
              <a:buChar char="•"/>
              <a:defRPr/>
            </a:pPr>
            <a:r>
              <a:rPr lang="en-US" kern="12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*Statistical significance is only assessed when estimates of variability are available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633267" lvl="2" indent="-172709" defTabSz="921116">
              <a:buFont typeface="Arial" pitchFamily="34" charset="0"/>
              <a:buChar char="•"/>
              <a:defRPr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Percent of targeted change achieved = 100 × (Most recent value – Baseline value) / (HP2020 target – Baseline value)</a:t>
            </a:r>
          </a:p>
          <a:p>
            <a:pPr marL="633267" lvl="1" indent="-172709">
              <a:buFont typeface="Arial" pitchFamily="34" charset="0"/>
              <a:buChar char="•"/>
            </a:pPr>
            <a:r>
              <a:rPr lang="en-US" baseline="0" dirty="0" smtClean="0">
                <a:latin typeface="Arial" pitchFamily="34" charset="0"/>
                <a:cs typeface="Arial" pitchFamily="34" charset="0"/>
              </a:rPr>
              <a:t>Percent in deficit = 100 × |Most recent value – Baseline value| / (Baseline value)</a:t>
            </a:r>
          </a:p>
          <a:p>
            <a:pPr>
              <a:spcAft>
                <a:spcPts val="1210"/>
              </a:spcAft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FCE00C-B470-4578-9519-C2C19F13726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809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 descr="Partner organization logo"/>
          <p:cNvSpPr>
            <a:spLocks noGrp="1"/>
          </p:cNvSpPr>
          <p:nvPr>
            <p:ph type="pic" sz="quarter" idx="15" hasCustomPrompt="1"/>
          </p:nvPr>
        </p:nvSpPr>
        <p:spPr>
          <a:xfrm>
            <a:off x="5227868" y="5828462"/>
            <a:ext cx="2019300" cy="7747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27138" y="3026222"/>
            <a:ext cx="6689725" cy="70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 smtClean="0"/>
              <a:t>Click to add presenters’ names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0438" y="1700659"/>
            <a:ext cx="7223125" cy="119597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>
              <a:defRPr sz="44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85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6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720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918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934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69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780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382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76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219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96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5514"/>
            <a:ext cx="1636152" cy="62179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4248" y="2761488"/>
            <a:ext cx="5936268" cy="687364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4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469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6C0FB48-6948-4F51-B987-27A66C64B0C9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F78A11-D81F-4F2C-B69D-E6EDB9AEB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4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064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170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72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019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44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50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029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4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6C0FB48-6948-4F51-B987-27A66C64B0C9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F78A11-D81F-4F2C-B69D-E6EDB9AEB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115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029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8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281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226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29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8819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6405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1313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6C0FB48-6948-4F51-B987-27A66C64B0C9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AF78A11-D81F-4F2C-B69D-E6EDB9AEB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5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83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09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97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1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172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00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heme" Target="../theme/them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jp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7.jp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6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7.jp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cxnSp>
        <p:nvCxnSpPr>
          <p:cNvPr id="34" name="Straight Connector 3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38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grpSp>
        <p:nvGrpSpPr>
          <p:cNvPr id="42" name="Group 41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43" name="Picture 42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24" name="Straight Connector 2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8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716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267971" y="6077340"/>
            <a:ext cx="8525338" cy="0"/>
          </a:xfrm>
          <a:prstGeom prst="line">
            <a:avLst/>
          </a:prstGeom>
          <a:ln w="19050" cmpd="sng">
            <a:solidFill>
              <a:srgbClr val="2953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27" name="Picture 26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3" r:id="rId2"/>
    <p:sldLayoutId id="2147483667" r:id="rId3"/>
    <p:sldLayoutId id="2147483675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92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Hearing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0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90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Hearing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6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7B3EA-6C7B-4C47-971C-A821F157E21D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B7659-E51D-40FC-898D-F1A57FFB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4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90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APPENDIX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5077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37421"/>
            <a:ext cx="8162654" cy="5032376"/>
          </a:xfrm>
        </p:spPr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 (Developmental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Reduce the time necessary to issue official information to the public about a public health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emergency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PREP-2 Reduce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time necessary to activate designated personnel in response to a public health emergency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PREP-4 Reduce the time for State public health agencies to establish after action reports and improvement plans following responses to public health emergencies and exercises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PREP-5.1 Increase the percentage of school districts that required schools to include family reunification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PREP-5.2 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percentage of school districts that required schools to include procedures for responding to pandemic flu or other infectious disease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outbreaks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PREP-5.3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percentage of school districts that required schools to include specific provisions for students and staff with special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PREP-5.4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percentage of school districts that required schools to include specific provisions for mental health services for students, faculty, and staff after a crisis has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occurred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PREP-6 (Developmental) Increase the proportion of parents and/or guardians aware of the emergency or evacuation plan in their child(</a:t>
            </a:r>
            <a:r>
              <a:rPr lang="en-US" sz="1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)'s school including the evacuation location and how to get information about the child in the event of a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disaster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PREP-7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proportion of adults residing with children attending school who have an emergency plan and have household discussions of that emergency plan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PREP-8 (Developmental) Increase the proportion of adults who engage in preparedness activities for a widespread outbreak of a contagious disease after recently receiving preparedness information on outbreaks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Oval 20" descr="Target met"/>
          <p:cNvSpPr>
            <a:spLocks noChangeArrowheads="1"/>
          </p:cNvSpPr>
          <p:nvPr/>
        </p:nvSpPr>
        <p:spPr bwMode="auto">
          <a:xfrm>
            <a:off x="904976" y="1721652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Preparedness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80618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48917" y="1384754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388198" y="1380618"/>
            <a:ext cx="153988" cy="144462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80618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70110" y="1384754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80618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904976" y="257825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20" descr="Target met"/>
          <p:cNvSpPr>
            <a:spLocks noChangeArrowheads="1"/>
          </p:cNvSpPr>
          <p:nvPr/>
        </p:nvSpPr>
        <p:spPr bwMode="auto">
          <a:xfrm>
            <a:off x="904976" y="214995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20" descr="Target met"/>
          <p:cNvSpPr>
            <a:spLocks noChangeArrowheads="1"/>
          </p:cNvSpPr>
          <p:nvPr/>
        </p:nvSpPr>
        <p:spPr bwMode="auto">
          <a:xfrm>
            <a:off x="904976" y="3006552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20" descr="Target met"/>
          <p:cNvSpPr>
            <a:spLocks noChangeArrowheads="1"/>
          </p:cNvSpPr>
          <p:nvPr/>
        </p:nvSpPr>
        <p:spPr bwMode="auto">
          <a:xfrm>
            <a:off x="904976" y="3874402"/>
            <a:ext cx="153988" cy="144462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904976" y="3434852"/>
            <a:ext cx="153988" cy="144462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val 20" descr="Target met"/>
          <p:cNvSpPr>
            <a:spLocks noChangeArrowheads="1"/>
          </p:cNvSpPr>
          <p:nvPr/>
        </p:nvSpPr>
        <p:spPr bwMode="auto">
          <a:xfrm>
            <a:off x="904976" y="4312439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904976" y="4937720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904976" y="5577030"/>
            <a:ext cx="153988" cy="144462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904976" y="6023693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62977" y="1364738"/>
            <a:ext cx="153988" cy="144462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40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18048"/>
            <a:ext cx="8162654" cy="5032376"/>
          </a:xfrm>
        </p:spPr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PREP-9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Developmental) Increase the proportion of adults who are aware of their transportation support needs to evacuate in preparation of a hurricane, flood, or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wildfire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PREP-10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Developmental) Increase the proportion of adults who know how to obtain real-time alerts and warnings for disasters in their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PREP-11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Developmental) Increase the proportion of adults who received information about disaster preparedness in the last 6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months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PREP-12  (Developmental) Increase the proportion of adults who have taken actions to prepare for a possible disaster or emergency within 6 months after being made aware of preparedness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PREP-13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proportion of adults whose household has an emergency plan that includes instructions for household members about where to go and what to do in the event of a disaster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PREP-14 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Developmental) Increase the number of states with statewide protocols or triage guidelines for EMS personnel during mass casualty situations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PREP-15.1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rate of bystander CPR for all non-traumatic cardiac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arrests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PREP-15.2 Increase the rate of bystander AED use for non-traumatic cardiac arrests occurring in public locations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PREP-15.3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rate of survival to hospital discharge for all patients who receive bystander intervention through CPR and/or AED application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PREP-15.4 Increase the rate of survival to hospital discharge for patients that have a bystander witnessed non-traumatic cardiac arrest that presents in a shockable rhythm and who receive bystander intervention through CPR and/or AED application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Oval 20" descr="Target met"/>
          <p:cNvSpPr>
            <a:spLocks noChangeArrowheads="1"/>
          </p:cNvSpPr>
          <p:nvPr/>
        </p:nvSpPr>
        <p:spPr bwMode="auto">
          <a:xfrm>
            <a:off x="898479" y="1790430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Preparedness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57174" y="1303510"/>
            <a:ext cx="863917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346018" y="137002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5531" y="1362084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397192" y="1355256"/>
            <a:ext cx="153988" cy="144462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46165" y="1370022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106119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89079" y="1362084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898479" y="2204817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20" descr="Target met"/>
          <p:cNvSpPr>
            <a:spLocks noChangeArrowheads="1"/>
          </p:cNvSpPr>
          <p:nvPr/>
        </p:nvSpPr>
        <p:spPr bwMode="auto">
          <a:xfrm>
            <a:off x="898479" y="2653472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20" descr="Target met"/>
          <p:cNvSpPr>
            <a:spLocks noChangeArrowheads="1"/>
          </p:cNvSpPr>
          <p:nvPr/>
        </p:nvSpPr>
        <p:spPr bwMode="auto">
          <a:xfrm>
            <a:off x="898479" y="3098919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20" descr="Target met"/>
          <p:cNvSpPr>
            <a:spLocks noChangeArrowheads="1"/>
          </p:cNvSpPr>
          <p:nvPr/>
        </p:nvSpPr>
        <p:spPr bwMode="auto">
          <a:xfrm>
            <a:off x="898479" y="4354332"/>
            <a:ext cx="153988" cy="1444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898479" y="3704523"/>
            <a:ext cx="153988" cy="144462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898479" y="4782527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898479" y="5026483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898479" y="5449641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0" descr="Target met"/>
          <p:cNvSpPr>
            <a:spLocks noChangeArrowheads="1"/>
          </p:cNvSpPr>
          <p:nvPr/>
        </p:nvSpPr>
        <p:spPr bwMode="auto">
          <a:xfrm>
            <a:off x="898479" y="5889303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0" descr="Target met"/>
          <p:cNvSpPr>
            <a:spLocks noChangeArrowheads="1"/>
          </p:cNvSpPr>
          <p:nvPr/>
        </p:nvSpPr>
        <p:spPr bwMode="auto">
          <a:xfrm>
            <a:off x="7578890" y="1370022"/>
            <a:ext cx="153988" cy="144462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586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003" y="1580996"/>
            <a:ext cx="8162654" cy="5196322"/>
          </a:xfrm>
        </p:spPr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PREP-16.1 Increase the percentage of Medical Reserve Corps (MRC) units participating in preparedness training and exercise activities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PREP-16.2 Increase the percentage of Medical Reserve Corps (MRC) units participating in public health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activities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PREP-16.3 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percentage of Medical Reserve Corps (MRC) units compliant with the National Incident Management System (NIMS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PREP-17.1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number of preparedness training and exercise activities in which Medical Reserve Corps (MRC) units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participate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PREP-17.2 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number of public health activities in which Medical Reserve Corps (MRC) units participate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PREP-18.1 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overall membership of HPP-funded Healthcare Coalitions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PREP-19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number of states reporting 90% of emergency medical services (EMS) calls to the National EMS Information System (NEMSIS) using the currently accepted dataset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standard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PREP-20.1 Increase the number of states that require regulated child care providers to have an evacuation plan that includes a relocation site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PREP-20.2 Increase the number of states that require regulated child care providers to have a plan to reunite families after a disaster in the event of a relocation</a:t>
            </a: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PREP-20.3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number of states that require regulated child care providers to have an emergency plan for children with access and functional needs including disabilities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015" y="137481"/>
            <a:ext cx="7041735" cy="129683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Preparedness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90499" y="1303510"/>
            <a:ext cx="875347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met      Improving      Little/No change      Getting worse      Baseline only     Developmental 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70495" y="136735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30362" y="136735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369305" y="1378284"/>
            <a:ext cx="153988" cy="144462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796317" y="1370022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66242" y="1370022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62272" y="1371292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809734" y="1666622"/>
            <a:ext cx="153988" cy="144462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20" descr="Target met"/>
          <p:cNvSpPr>
            <a:spLocks noChangeArrowheads="1"/>
          </p:cNvSpPr>
          <p:nvPr/>
        </p:nvSpPr>
        <p:spPr bwMode="auto">
          <a:xfrm>
            <a:off x="809734" y="254854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20" descr="Target met"/>
          <p:cNvSpPr>
            <a:spLocks noChangeArrowheads="1"/>
          </p:cNvSpPr>
          <p:nvPr/>
        </p:nvSpPr>
        <p:spPr bwMode="auto">
          <a:xfrm>
            <a:off x="809734" y="2107138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20" descr="Target met"/>
          <p:cNvSpPr>
            <a:spLocks noChangeArrowheads="1"/>
          </p:cNvSpPr>
          <p:nvPr/>
        </p:nvSpPr>
        <p:spPr bwMode="auto">
          <a:xfrm>
            <a:off x="809734" y="3822109"/>
            <a:ext cx="153988" cy="144462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val 20" descr="Target met"/>
          <p:cNvSpPr>
            <a:spLocks noChangeArrowheads="1"/>
          </p:cNvSpPr>
          <p:nvPr/>
        </p:nvSpPr>
        <p:spPr bwMode="auto">
          <a:xfrm>
            <a:off x="809734" y="4076161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809734" y="5116590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809734" y="4696267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 descr="Target met"/>
          <p:cNvSpPr>
            <a:spLocks noChangeArrowheads="1"/>
          </p:cNvSpPr>
          <p:nvPr/>
        </p:nvSpPr>
        <p:spPr bwMode="auto">
          <a:xfrm>
            <a:off x="809734" y="555570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0" descr="Target met"/>
          <p:cNvSpPr>
            <a:spLocks noChangeArrowheads="1"/>
          </p:cNvSpPr>
          <p:nvPr/>
        </p:nvSpPr>
        <p:spPr bwMode="auto">
          <a:xfrm>
            <a:off x="7592912" y="1371292"/>
            <a:ext cx="153988" cy="144462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0" descr="Target met"/>
          <p:cNvSpPr>
            <a:spLocks noChangeArrowheads="1"/>
          </p:cNvSpPr>
          <p:nvPr/>
        </p:nvSpPr>
        <p:spPr bwMode="auto">
          <a:xfrm>
            <a:off x="809734" y="2954049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0" descr="Target met"/>
          <p:cNvSpPr>
            <a:spLocks noChangeArrowheads="1"/>
          </p:cNvSpPr>
          <p:nvPr/>
        </p:nvSpPr>
        <p:spPr bwMode="auto">
          <a:xfrm>
            <a:off x="809734" y="3392958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55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300" b="1" dirty="0" smtClean="0"/>
              <a:t>Current HP2020 Objective Status:</a:t>
            </a:r>
            <a:br>
              <a:rPr lang="en-US" sz="2300" b="1" dirty="0" smtClean="0"/>
            </a:br>
            <a:r>
              <a:rPr lang="en-US" sz="2300" b="1" dirty="0" smtClean="0"/>
              <a:t>Preparedness</a:t>
            </a:r>
            <a:endParaRPr lang="en-US" sz="2300" b="1" dirty="0"/>
          </a:p>
        </p:txBody>
      </p:sp>
      <p:cxnSp>
        <p:nvCxnSpPr>
          <p:cNvPr id="6" name="Straight Connector 5" descr="Straight line connecting pie charts for the 36 total objectives and then breaks that out by the 27 measurable objectives.  "/>
          <p:cNvCxnSpPr/>
          <p:nvPr/>
        </p:nvCxnSpPr>
        <p:spPr>
          <a:xfrm flipV="1">
            <a:off x="2555193" y="2352675"/>
            <a:ext cx="4209674" cy="228155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 descr="Straight line connecting pie charts for the 36 total objectives and then breaks that out by the 27 measurable objectives.  "/>
          <p:cNvCxnSpPr/>
          <p:nvPr/>
        </p:nvCxnSpPr>
        <p:spPr>
          <a:xfrm flipV="1">
            <a:off x="2599952" y="5449455"/>
            <a:ext cx="4297704" cy="84880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itle 3" descr="Current HP2020 Objective Status:  Hearing and Other Sensory or Communication Disorders"/>
          <p:cNvSpPr txBox="1">
            <a:spLocks/>
          </p:cNvSpPr>
          <p:nvPr/>
        </p:nvSpPr>
        <p:spPr>
          <a:xfrm>
            <a:off x="54589" y="152400"/>
            <a:ext cx="7498080" cy="7908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n-US" sz="3200" b="1" kern="1200" dirty="0">
                <a:solidFill>
                  <a:srgbClr val="003F72"/>
                </a:solidFill>
                <a:latin typeface="+mj-lt"/>
                <a:ea typeface="Tahoma" pitchFamily="34" charset="0"/>
                <a:cs typeface="Tahoma" pitchFamily="34" charset="0"/>
              </a:defRPr>
            </a:lvl1pPr>
          </a:lstStyle>
          <a:p>
            <a:endParaRPr lang="en-US" sz="2400" b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Text Placeholder 16"/>
          <p:cNvSpPr txBox="1">
            <a:spLocks/>
          </p:cNvSpPr>
          <p:nvPr/>
        </p:nvSpPr>
        <p:spPr>
          <a:xfrm>
            <a:off x="0" y="6252025"/>
            <a:ext cx="9144000" cy="48229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NOTE: Progress current as of 03/23/2018.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6" descr="Preparedness Objective Statu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9" y="1466327"/>
            <a:ext cx="9053345" cy="451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71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572767"/>
            <a:ext cx="8401464" cy="49403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Workforce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PHI-1.2 (Developmental) Increase the proportion of tribal public health agencies that incorporate Core Competencies for Public Health Professionals into job descriptions and performance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PHI-1.3.1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state public health agencies that incorporate Core Competencies for Public Health Professionals into job descriptions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PHI-1.3.2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state public health agencies that incorporate Core Competencies for Public Health Professionals into performance evaluations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PHI-1.4.1 Increase the proportion of local public health agencies that incorporate Core Competencies for Public Health Professionals into job descriptions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PHI-1.4.2 Increase the proportion of local public health agencies that incorporate Core Competencies for Public Health Professionals into performance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PHI-2.1 (Developmental) Increase the proportion of tribal public health agencies that use Core Competencies for Public Health Professionals in continuing education for personnel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PHI-2.2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state public health agencies that use Core Competencies for Public Health Professionals in continuing education for personnel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PHI-2.3 Increase the proportion of local public health agencies that use Core Competencies for Public Health Professionals in continuing education for personnel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PHI-3 Increase the proportion of Council on Education for Public Health (CEPH) accredited schools of public health, CEPH accredited academic programs, and schools of nursing (with a public health or community health component) that integrate Core Competencies for Public Health Professionals into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curricula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55218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7017" y="135521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400898" y="1355218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5521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95510" y="135521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55218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val 20" descr="Target met"/>
          <p:cNvSpPr>
            <a:spLocks noChangeArrowheads="1"/>
          </p:cNvSpPr>
          <p:nvPr/>
        </p:nvSpPr>
        <p:spPr bwMode="auto">
          <a:xfrm>
            <a:off x="720173" y="2960036"/>
            <a:ext cx="15398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50277" y="13552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0" descr="Target met"/>
          <p:cNvSpPr>
            <a:spLocks noChangeArrowheads="1"/>
          </p:cNvSpPr>
          <p:nvPr/>
        </p:nvSpPr>
        <p:spPr bwMode="auto">
          <a:xfrm>
            <a:off x="720173" y="2522302"/>
            <a:ext cx="15398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0" descr="Target met"/>
          <p:cNvSpPr>
            <a:spLocks noChangeArrowheads="1"/>
          </p:cNvSpPr>
          <p:nvPr/>
        </p:nvSpPr>
        <p:spPr bwMode="auto">
          <a:xfrm>
            <a:off x="720173" y="3383418"/>
            <a:ext cx="15398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Oval 20" descr="Target met"/>
          <p:cNvSpPr>
            <a:spLocks noChangeArrowheads="1"/>
          </p:cNvSpPr>
          <p:nvPr/>
        </p:nvSpPr>
        <p:spPr bwMode="auto">
          <a:xfrm>
            <a:off x="720173" y="3815739"/>
            <a:ext cx="15398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Oval 20" descr="Target met"/>
          <p:cNvSpPr>
            <a:spLocks noChangeArrowheads="1"/>
          </p:cNvSpPr>
          <p:nvPr/>
        </p:nvSpPr>
        <p:spPr bwMode="auto">
          <a:xfrm>
            <a:off x="720173" y="4679745"/>
            <a:ext cx="15398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Oval 20" descr="Target met"/>
          <p:cNvSpPr>
            <a:spLocks noChangeArrowheads="1"/>
          </p:cNvSpPr>
          <p:nvPr/>
        </p:nvSpPr>
        <p:spPr bwMode="auto">
          <a:xfrm>
            <a:off x="720173" y="5114591"/>
            <a:ext cx="15398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Oval 20" descr="Target met"/>
          <p:cNvSpPr>
            <a:spLocks noChangeArrowheads="1"/>
          </p:cNvSpPr>
          <p:nvPr/>
        </p:nvSpPr>
        <p:spPr bwMode="auto">
          <a:xfrm>
            <a:off x="720173" y="5548183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20" descr="Target met"/>
          <p:cNvSpPr>
            <a:spLocks noChangeArrowheads="1"/>
          </p:cNvSpPr>
          <p:nvPr/>
        </p:nvSpPr>
        <p:spPr bwMode="auto">
          <a:xfrm>
            <a:off x="724270" y="1886006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20" descr="Target met"/>
          <p:cNvSpPr>
            <a:spLocks noChangeArrowheads="1"/>
          </p:cNvSpPr>
          <p:nvPr/>
        </p:nvSpPr>
        <p:spPr bwMode="auto">
          <a:xfrm>
            <a:off x="715982" y="4243385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419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572767"/>
            <a:ext cx="8401464" cy="49403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PHI-4.1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number of public health or related graduate degrees and post-baccalaureate certificates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awarded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PHI-4.2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number of public health or related bachelor’s degrees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awarded</a:t>
            </a: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PHI-5 (Developmental) Increase the proportion of 4-year colleges and universities that offer public health or related majors and/or minors that are consistent with the core competencies of undergraduate public health education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PHI-6.1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number of public health or related sub-baccalaureate certificates and associate degrees awarded</a:t>
            </a:r>
          </a:p>
          <a:p>
            <a:pPr marL="457200" lvl="1" indent="0">
              <a:spcBef>
                <a:spcPts val="336"/>
              </a:spcBef>
              <a:buNone/>
            </a:pPr>
            <a:endParaRPr lang="en-US" sz="13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spcBef>
                <a:spcPts val="336"/>
              </a:spcBef>
              <a:buNone/>
            </a:pPr>
            <a:r>
              <a:rPr lang="en-US" sz="13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</a:t>
            </a:r>
            <a:r>
              <a:rPr lang="en-US" sz="1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Information Systems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PHI-7.1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population-based Healthy People 2020 objectives for which national data are available by race and ethnicity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PHI-7.2 Increase the proportion of population-based Healthy People 2020 objectives for which national data are available by sex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PHI-7.3 Increase the proportion of population-based Healthy People 2020 objectives for which national data are available by socioeconomic status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PHI-8.1 Increase the proportion of Healthy People 2020 objectives that have at least one data point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PHI-8.2 Increase the proportion of Healthy People 2020 objectives that have at least two data points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PHI-8.3 Increase the proportion of Healthy People 2020 objectives that are tracked at least every 3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55218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7017" y="135521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400898" y="1355218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5521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95510" y="135521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55218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50277" y="13552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0" descr="Target met"/>
          <p:cNvSpPr>
            <a:spLocks noChangeArrowheads="1"/>
          </p:cNvSpPr>
          <p:nvPr/>
        </p:nvSpPr>
        <p:spPr bwMode="auto">
          <a:xfrm>
            <a:off x="727133" y="40803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0" descr="Target met"/>
          <p:cNvSpPr>
            <a:spLocks noChangeArrowheads="1"/>
          </p:cNvSpPr>
          <p:nvPr/>
        </p:nvSpPr>
        <p:spPr bwMode="auto">
          <a:xfrm>
            <a:off x="727133" y="4523276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0" descr="Target met"/>
          <p:cNvSpPr>
            <a:spLocks noChangeArrowheads="1"/>
          </p:cNvSpPr>
          <p:nvPr/>
        </p:nvSpPr>
        <p:spPr bwMode="auto">
          <a:xfrm>
            <a:off x="727133" y="4968027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20" descr="Target met"/>
          <p:cNvSpPr>
            <a:spLocks noChangeArrowheads="1"/>
          </p:cNvSpPr>
          <p:nvPr/>
        </p:nvSpPr>
        <p:spPr bwMode="auto">
          <a:xfrm>
            <a:off x="727133" y="5391041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20" descr="Target met"/>
          <p:cNvSpPr>
            <a:spLocks noChangeArrowheads="1"/>
          </p:cNvSpPr>
          <p:nvPr/>
        </p:nvSpPr>
        <p:spPr bwMode="auto">
          <a:xfrm>
            <a:off x="727133" y="5822845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Oval 20" descr="Target met"/>
          <p:cNvSpPr>
            <a:spLocks noChangeArrowheads="1"/>
          </p:cNvSpPr>
          <p:nvPr/>
        </p:nvSpPr>
        <p:spPr bwMode="auto">
          <a:xfrm>
            <a:off x="727133" y="6252695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Oval 20" descr="Target met"/>
          <p:cNvSpPr>
            <a:spLocks noChangeArrowheads="1"/>
          </p:cNvSpPr>
          <p:nvPr/>
        </p:nvSpPr>
        <p:spPr bwMode="auto">
          <a:xfrm>
            <a:off x="718713" y="1898577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Oval 20" descr="Target met"/>
          <p:cNvSpPr>
            <a:spLocks noChangeArrowheads="1"/>
          </p:cNvSpPr>
          <p:nvPr/>
        </p:nvSpPr>
        <p:spPr bwMode="auto">
          <a:xfrm>
            <a:off x="718713" y="2309683"/>
            <a:ext cx="15398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Oval 20" descr="Target met"/>
          <p:cNvSpPr>
            <a:spLocks noChangeArrowheads="1"/>
          </p:cNvSpPr>
          <p:nvPr/>
        </p:nvSpPr>
        <p:spPr bwMode="auto">
          <a:xfrm>
            <a:off x="718713" y="3204064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Oval 20" descr="Target met"/>
          <p:cNvSpPr>
            <a:spLocks noChangeArrowheads="1"/>
          </p:cNvSpPr>
          <p:nvPr/>
        </p:nvSpPr>
        <p:spPr bwMode="auto">
          <a:xfrm>
            <a:off x="717253" y="2559711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54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572767"/>
            <a:ext cx="8401464" cy="49403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PHI-9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Healthy People 2020 objectives for which national data are released within 1 year of the end of data collection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PHI-10.1 Increase the number of states that record vital events using the latest U.S. standard certificate of birth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PHI-10.2 Increase the number of states that record vital events using the latest U.S. standard certificate of death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PHI-10.3 Increase the number of states that record vital events using the latest U.S. standard report of fetal death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Organizations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PHI-11.1 Increase the proportion of tribal and state public health agencies that provide or assure comprehensive laboratory services to support disease prevention, control, and surveillance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PHI-11.2 Increase the proportion of tribal and state public health agencies that provide or assure comprehensive laboratory services that incorporate integrated data management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PHI-11.3 Increase the proportion of tribal and state public health agencies that provide or assure comprehensive laboratory services that support reference and specialized testing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PHI-11.4 Increase the proportion of tribal and state public health agencies that provide or assure comprehensive laboratory services in support of environmental health and protection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PHI-11.5 Increase the proportion of tribal and state public health agencies that provide or assure comprehensive laboratory services in support of food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safety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55218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7017" y="135521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400898" y="1355218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5521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95510" y="135521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55218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50277" y="13552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0" descr="Target met"/>
          <p:cNvSpPr>
            <a:spLocks noChangeArrowheads="1"/>
          </p:cNvSpPr>
          <p:nvPr/>
        </p:nvSpPr>
        <p:spPr bwMode="auto">
          <a:xfrm>
            <a:off x="727208" y="4096385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0" descr="Target met"/>
          <p:cNvSpPr>
            <a:spLocks noChangeArrowheads="1"/>
          </p:cNvSpPr>
          <p:nvPr/>
        </p:nvSpPr>
        <p:spPr bwMode="auto">
          <a:xfrm>
            <a:off x="727208" y="4718915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Oval 20" descr="Target met"/>
          <p:cNvSpPr>
            <a:spLocks noChangeArrowheads="1"/>
          </p:cNvSpPr>
          <p:nvPr/>
        </p:nvSpPr>
        <p:spPr bwMode="auto">
          <a:xfrm>
            <a:off x="727208" y="5149830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Oval 20" descr="Target met"/>
          <p:cNvSpPr>
            <a:spLocks noChangeArrowheads="1"/>
          </p:cNvSpPr>
          <p:nvPr/>
        </p:nvSpPr>
        <p:spPr bwMode="auto">
          <a:xfrm>
            <a:off x="727208" y="559948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Oval 20" descr="Target met"/>
          <p:cNvSpPr>
            <a:spLocks noChangeArrowheads="1"/>
          </p:cNvSpPr>
          <p:nvPr/>
        </p:nvSpPr>
        <p:spPr bwMode="auto">
          <a:xfrm>
            <a:off x="727208" y="6036135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Oval 20" descr="Target met"/>
          <p:cNvSpPr>
            <a:spLocks noChangeArrowheads="1"/>
          </p:cNvSpPr>
          <p:nvPr/>
        </p:nvSpPr>
        <p:spPr bwMode="auto">
          <a:xfrm>
            <a:off x="727208" y="188478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Oval 20" descr="Target met"/>
          <p:cNvSpPr>
            <a:spLocks noChangeArrowheads="1"/>
          </p:cNvSpPr>
          <p:nvPr/>
        </p:nvSpPr>
        <p:spPr bwMode="auto">
          <a:xfrm>
            <a:off x="727208" y="2314055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727208" y="275047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Oval 20" descr="Target met"/>
          <p:cNvSpPr>
            <a:spLocks noChangeArrowheads="1"/>
          </p:cNvSpPr>
          <p:nvPr/>
        </p:nvSpPr>
        <p:spPr bwMode="auto">
          <a:xfrm>
            <a:off x="727208" y="3191715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23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572767"/>
            <a:ext cx="8401464" cy="49403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PHI-11.6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tribal and state public health agencies that provide or assure comprehensive laboratory services that advance laboratory improvement and regulation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PHI-11.7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tribal and state public health agencies that provide or assure comprehensive laboratory services that support policy development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PHI-11.8 Increase the proportion of tribal and state public health agencies that provide or assure comprehensive laboratory services in support of emergency response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PHI-11.9 Increase the proportion of tribal and state public health agencies that provide or assure comprehensive laboratory services in support of public health-related research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PHI-11.10 Increase the proportion of tribal and state public health agencies that provide or assure comprehensive laboratory services that support training and education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PHI-11.11 Increase the proportion of tribal and state public health agencies that provide or assure comprehensive laboratory services that foster partnerships and communication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PHI-12.1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public health laboratory systems (including State, Tribal, and local) that perform at a high level of quality in the monitoring of health status to identify and solve community health problems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PHI-12.2 Increase the proportion of public health laboratory systems (including State, Tribal, and local) that perform at a high level of quality in support of diagnosing and investigating health problems and health hazards in the community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PHI-12.3 Increase the proportion of public health laboratory systems (including State, Tribal, and local) that perform at a high level of quality with respect to informing, educating, and empowering people about health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issues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55218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7017" y="135521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400898" y="1355218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5521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95510" y="135521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55218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50277" y="13552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0" descr="Target met"/>
          <p:cNvSpPr>
            <a:spLocks noChangeArrowheads="1"/>
          </p:cNvSpPr>
          <p:nvPr/>
        </p:nvSpPr>
        <p:spPr bwMode="auto">
          <a:xfrm>
            <a:off x="727541" y="5324369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0" descr="Target met"/>
          <p:cNvSpPr>
            <a:spLocks noChangeArrowheads="1"/>
          </p:cNvSpPr>
          <p:nvPr/>
        </p:nvSpPr>
        <p:spPr bwMode="auto">
          <a:xfrm>
            <a:off x="727541" y="4678759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Oval 20" descr="Target met"/>
          <p:cNvSpPr>
            <a:spLocks noChangeArrowheads="1"/>
          </p:cNvSpPr>
          <p:nvPr/>
        </p:nvSpPr>
        <p:spPr bwMode="auto">
          <a:xfrm>
            <a:off x="727541" y="5945126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0" descr="Target met"/>
          <p:cNvSpPr>
            <a:spLocks noChangeArrowheads="1"/>
          </p:cNvSpPr>
          <p:nvPr/>
        </p:nvSpPr>
        <p:spPr bwMode="auto">
          <a:xfrm>
            <a:off x="727541" y="1889672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20" descr="Target met"/>
          <p:cNvSpPr>
            <a:spLocks noChangeArrowheads="1"/>
          </p:cNvSpPr>
          <p:nvPr/>
        </p:nvSpPr>
        <p:spPr bwMode="auto">
          <a:xfrm>
            <a:off x="727541" y="2506780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20" descr="Target met"/>
          <p:cNvSpPr>
            <a:spLocks noChangeArrowheads="1"/>
          </p:cNvSpPr>
          <p:nvPr/>
        </p:nvSpPr>
        <p:spPr bwMode="auto">
          <a:xfrm>
            <a:off x="727541" y="2945319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Oval 20" descr="Target met"/>
          <p:cNvSpPr>
            <a:spLocks noChangeArrowheads="1"/>
          </p:cNvSpPr>
          <p:nvPr/>
        </p:nvSpPr>
        <p:spPr bwMode="auto">
          <a:xfrm>
            <a:off x="727541" y="3373995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Oval 20" descr="Target met"/>
          <p:cNvSpPr>
            <a:spLocks noChangeArrowheads="1"/>
          </p:cNvSpPr>
          <p:nvPr/>
        </p:nvSpPr>
        <p:spPr bwMode="auto">
          <a:xfrm>
            <a:off x="727541" y="3814267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val 20" descr="Target met"/>
          <p:cNvSpPr>
            <a:spLocks noChangeArrowheads="1"/>
          </p:cNvSpPr>
          <p:nvPr/>
        </p:nvSpPr>
        <p:spPr bwMode="auto">
          <a:xfrm>
            <a:off x="727541" y="4232787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70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572767"/>
            <a:ext cx="8401464" cy="49403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PHI-12.4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public health laboratory systems (including State, Tribal, and local) that perform at a high level of quality in mobilizing community partnerships and action to identify and solve health problems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PHI-12.5 Increase the proportion of public health laboratory systems (including State, Tribal, and local) that perform at a high level of quality in developing policies and plans that support individual and community health efforts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PHI-12.6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public health laboratory systems (including State, Tribal, and local) that perform at a high level of quality in the enforcement of laws and regulations that protect health and ensure safety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PHI-12.7 Increase the proportion of public health laboratory systems (including State, Tribal, and local) that perform at a high level of quality in linking people to needed personal health services and assure the provision of health care when otherwise unavailable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PHI-12.8 Increase the proportion of public health laboratory systems (including State, Tribal, and local) that perform at a high level of quality in assuring a competent public and personal health care workforce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PHI-12.9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public health laboratory systems (including State, Tribal, and local) that perform at a high level of quality in evaluating effectiveness, accessibility, and quality of personal and population-based health services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PHI-12.10 Increase the proportion of public health laboratory systems (including State, Tribal, and local) that perform at a high level of quality in supporting research into new insights and innovative solutions to health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problems</a:t>
            </a:r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55218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7017" y="135521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400898" y="1355218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5521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95510" y="135521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55218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50277" y="13552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0" descr="Target met"/>
          <p:cNvSpPr>
            <a:spLocks noChangeArrowheads="1"/>
          </p:cNvSpPr>
          <p:nvPr/>
        </p:nvSpPr>
        <p:spPr bwMode="auto">
          <a:xfrm>
            <a:off x="716057" y="5053794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Oval 20" descr="Target met"/>
          <p:cNvSpPr>
            <a:spLocks noChangeArrowheads="1"/>
          </p:cNvSpPr>
          <p:nvPr/>
        </p:nvSpPr>
        <p:spPr bwMode="auto">
          <a:xfrm>
            <a:off x="716057" y="5663374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20" descr="Target met"/>
          <p:cNvSpPr>
            <a:spLocks noChangeArrowheads="1"/>
          </p:cNvSpPr>
          <p:nvPr/>
        </p:nvSpPr>
        <p:spPr bwMode="auto">
          <a:xfrm>
            <a:off x="716057" y="1878403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20" descr="Target met"/>
          <p:cNvSpPr>
            <a:spLocks noChangeArrowheads="1"/>
          </p:cNvSpPr>
          <p:nvPr/>
        </p:nvSpPr>
        <p:spPr bwMode="auto">
          <a:xfrm>
            <a:off x="716057" y="2514932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Oval 20" descr="Target met"/>
          <p:cNvSpPr>
            <a:spLocks noChangeArrowheads="1"/>
          </p:cNvSpPr>
          <p:nvPr/>
        </p:nvSpPr>
        <p:spPr bwMode="auto">
          <a:xfrm>
            <a:off x="716057" y="3133075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Oval 20" descr="Target met"/>
          <p:cNvSpPr>
            <a:spLocks noChangeArrowheads="1"/>
          </p:cNvSpPr>
          <p:nvPr/>
        </p:nvSpPr>
        <p:spPr bwMode="auto">
          <a:xfrm>
            <a:off x="716057" y="3765576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val 20" descr="Target met"/>
          <p:cNvSpPr>
            <a:spLocks noChangeArrowheads="1"/>
          </p:cNvSpPr>
          <p:nvPr/>
        </p:nvSpPr>
        <p:spPr bwMode="auto">
          <a:xfrm>
            <a:off x="716057" y="4406731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630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572767"/>
            <a:ext cx="8401464" cy="49403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PHI-13.1 Increase the proportion of State Epidemiologists with formal training in epidemiology in State public health agencies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PHI-13.2 (Developmental) Increase the proportion of Tribal public health agencies that provide or assure comprehensive epidemiology services to support essential public health services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PHI-13.3 Increase the proportion of State public health agencies that provide or assure comprehensive epidemiology services to support essential public health services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PHI-13.4 Increase the proportion of local public health agencies that provide or assure comprehensive epidemiology services to support essential public health services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PHI-14.1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State public health systems that conduct a public health system assessment using national performance standards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PHI-14.2 Increase the proportion of local public health systems that conduct a public health system assessment using national performance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standards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PHI-15.1 (Developmental) Increase the proportion of Tribal agencies that have developed a health improvement plan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PHI-15.2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State public health agencies that have developed a health improvement plan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PHI-15.3 Increase the proportion of local public health agencies that have developed a health improvement plan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PHI-15.4 Increase the proportion of local public health agencies that have health improvement plans linked to their State </a:t>
            </a: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55218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7017" y="135521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400898" y="1355218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5521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95510" y="135521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55218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50277" y="13552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20" descr="Target met"/>
          <p:cNvSpPr>
            <a:spLocks noChangeArrowheads="1"/>
          </p:cNvSpPr>
          <p:nvPr/>
        </p:nvSpPr>
        <p:spPr bwMode="auto">
          <a:xfrm>
            <a:off x="716390" y="5134883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Oval 20" descr="Target met"/>
          <p:cNvSpPr>
            <a:spLocks noChangeArrowheads="1"/>
          </p:cNvSpPr>
          <p:nvPr/>
        </p:nvSpPr>
        <p:spPr bwMode="auto">
          <a:xfrm>
            <a:off x="716390" y="5566157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Oval 20" descr="Target met"/>
          <p:cNvSpPr>
            <a:spLocks noChangeArrowheads="1"/>
          </p:cNvSpPr>
          <p:nvPr/>
        </p:nvSpPr>
        <p:spPr bwMode="auto">
          <a:xfrm>
            <a:off x="716390" y="1887385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val 38" descr="Target met"/>
          <p:cNvSpPr>
            <a:spLocks noChangeArrowheads="1"/>
          </p:cNvSpPr>
          <p:nvPr/>
        </p:nvSpPr>
        <p:spPr bwMode="auto">
          <a:xfrm>
            <a:off x="716390" y="2960727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Oval 20" descr="Target met"/>
          <p:cNvSpPr>
            <a:spLocks noChangeArrowheads="1"/>
          </p:cNvSpPr>
          <p:nvPr/>
        </p:nvSpPr>
        <p:spPr bwMode="auto">
          <a:xfrm>
            <a:off x="716390" y="3809144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Oval 20" descr="Target met"/>
          <p:cNvSpPr>
            <a:spLocks noChangeArrowheads="1"/>
          </p:cNvSpPr>
          <p:nvPr/>
        </p:nvSpPr>
        <p:spPr bwMode="auto">
          <a:xfrm>
            <a:off x="716390" y="4259471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Oval 20" descr="Target met"/>
          <p:cNvSpPr>
            <a:spLocks noChangeArrowheads="1"/>
          </p:cNvSpPr>
          <p:nvPr/>
        </p:nvSpPr>
        <p:spPr bwMode="auto">
          <a:xfrm>
            <a:off x="716390" y="5968676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Oval 20" descr="Target met"/>
          <p:cNvSpPr>
            <a:spLocks noChangeArrowheads="1"/>
          </p:cNvSpPr>
          <p:nvPr/>
        </p:nvSpPr>
        <p:spPr bwMode="auto">
          <a:xfrm>
            <a:off x="722496" y="2321390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Oval 20" descr="Target met"/>
          <p:cNvSpPr>
            <a:spLocks noChangeArrowheads="1"/>
          </p:cNvSpPr>
          <p:nvPr/>
        </p:nvSpPr>
        <p:spPr bwMode="auto">
          <a:xfrm>
            <a:off x="722496" y="4674344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Oval 45" descr="Target met"/>
          <p:cNvSpPr>
            <a:spLocks noChangeArrowheads="1"/>
          </p:cNvSpPr>
          <p:nvPr/>
        </p:nvSpPr>
        <p:spPr bwMode="auto">
          <a:xfrm>
            <a:off x="713342" y="3381337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20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20"/>
          </p:nvPr>
        </p:nvSpPr>
        <p:spPr>
          <a:xfrm>
            <a:off x="371268" y="1572767"/>
            <a:ext cx="8401464" cy="494032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endParaRPr lang="en-US" sz="13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PHI-16.1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(Developmental) Increase the proportion of Tribal public health agencies that have implemented an agency-wide quality improvement process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PHI-16.2 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the proportion of State public health agencies that have implemented an agency-wide quality improvement process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PHI-16.3 Increase the proportion of local public health agencies that have implemented an agency-wide quality improvement process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PHI-17.1 Increase the number of Tribal public health agencies that are accredited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PHI-17.2 Increase the proportion of State public health agencies that are accredited</a:t>
            </a:r>
          </a:p>
          <a:p>
            <a:pPr marL="457200" lvl="1" indent="0">
              <a:lnSpc>
                <a:spcPct val="100000"/>
              </a:lnSpc>
              <a:spcBef>
                <a:spcPts val="336"/>
              </a:spcBef>
              <a:buNone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PHI-17.3 Increase the proportion of local public health agencies that are accredited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Status: </a:t>
            </a:r>
            <a:b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28600" y="1303510"/>
            <a:ext cx="8648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Target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Improving      Little/No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Getting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worse    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Baseline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 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Developmental     Informational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 20" descr="Target met"/>
          <p:cNvSpPr>
            <a:spLocks noChangeArrowheads="1"/>
          </p:cNvSpPr>
          <p:nvPr/>
        </p:nvSpPr>
        <p:spPr bwMode="auto">
          <a:xfrm>
            <a:off x="299021" y="1355218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20" descr="Target met"/>
          <p:cNvSpPr>
            <a:spLocks noChangeArrowheads="1"/>
          </p:cNvSpPr>
          <p:nvPr/>
        </p:nvSpPr>
        <p:spPr bwMode="auto">
          <a:xfrm>
            <a:off x="1387017" y="1355218"/>
            <a:ext cx="155448" cy="15544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20" descr="Target met"/>
          <p:cNvSpPr>
            <a:spLocks noChangeArrowheads="1"/>
          </p:cNvSpPr>
          <p:nvPr/>
        </p:nvSpPr>
        <p:spPr bwMode="auto">
          <a:xfrm>
            <a:off x="2400898" y="1355218"/>
            <a:ext cx="155448" cy="155448"/>
          </a:xfrm>
          <a:prstGeom prst="ellipse">
            <a:avLst/>
          </a:prstGeom>
          <a:solidFill>
            <a:srgbClr val="FFD96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20" descr="Target met"/>
          <p:cNvSpPr>
            <a:spLocks noChangeArrowheads="1"/>
          </p:cNvSpPr>
          <p:nvPr/>
        </p:nvSpPr>
        <p:spPr bwMode="auto">
          <a:xfrm>
            <a:off x="3819888" y="1355218"/>
            <a:ext cx="155448" cy="15544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20" descr="Target met"/>
          <p:cNvSpPr>
            <a:spLocks noChangeArrowheads="1"/>
          </p:cNvSpPr>
          <p:nvPr/>
        </p:nvSpPr>
        <p:spPr bwMode="auto">
          <a:xfrm>
            <a:off x="5095510" y="1355218"/>
            <a:ext cx="155448" cy="15544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20" descr="Target met"/>
          <p:cNvSpPr>
            <a:spLocks noChangeArrowheads="1"/>
          </p:cNvSpPr>
          <p:nvPr/>
        </p:nvSpPr>
        <p:spPr bwMode="auto">
          <a:xfrm>
            <a:off x="6248655" y="1355218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7550277" y="1355218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0" descr="Target met"/>
          <p:cNvSpPr>
            <a:spLocks noChangeArrowheads="1"/>
          </p:cNvSpPr>
          <p:nvPr/>
        </p:nvSpPr>
        <p:spPr bwMode="auto">
          <a:xfrm>
            <a:off x="727541" y="2317179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Oval 20" descr="Target met"/>
          <p:cNvSpPr>
            <a:spLocks noChangeArrowheads="1"/>
          </p:cNvSpPr>
          <p:nvPr/>
        </p:nvSpPr>
        <p:spPr bwMode="auto">
          <a:xfrm>
            <a:off x="727541" y="2745680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Oval 20" descr="Target met"/>
          <p:cNvSpPr>
            <a:spLocks noChangeArrowheads="1"/>
          </p:cNvSpPr>
          <p:nvPr/>
        </p:nvSpPr>
        <p:spPr bwMode="auto">
          <a:xfrm>
            <a:off x="727541" y="3426619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Oval 20" descr="Target met"/>
          <p:cNvSpPr>
            <a:spLocks noChangeArrowheads="1"/>
          </p:cNvSpPr>
          <p:nvPr/>
        </p:nvSpPr>
        <p:spPr bwMode="auto">
          <a:xfrm>
            <a:off x="727541" y="3647184"/>
            <a:ext cx="155448" cy="155448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20" descr="Target met"/>
          <p:cNvSpPr>
            <a:spLocks noChangeArrowheads="1"/>
          </p:cNvSpPr>
          <p:nvPr/>
        </p:nvSpPr>
        <p:spPr bwMode="auto">
          <a:xfrm>
            <a:off x="727541" y="3195619"/>
            <a:ext cx="155448" cy="155448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20" descr="Target met"/>
          <p:cNvSpPr>
            <a:spLocks noChangeArrowheads="1"/>
          </p:cNvSpPr>
          <p:nvPr/>
        </p:nvSpPr>
        <p:spPr bwMode="auto">
          <a:xfrm>
            <a:off x="727541" y="1883976"/>
            <a:ext cx="155448" cy="15544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160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-130299" y="150812"/>
            <a:ext cx="7772400" cy="797628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 HP2020 Objective Status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b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Infrastructure</a:t>
            </a:r>
            <a:endParaRPr lang="en-US" dirty="0"/>
          </a:p>
        </p:txBody>
      </p:sp>
      <p:graphicFrame>
        <p:nvGraphicFramePr>
          <p:cNvPr id="9" name="Content Placeholder 8" descr="Pie charts representing the 27 measurable objectives for hearing and other sensory or communication disorders.  Out of the total of 27 objectives; 7 met the target; 3 are improving, 9 have little or no detectable change; 2 are getting worse; and 6 have baseline only data  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11723753"/>
              </p:ext>
            </p:extLst>
          </p:nvPr>
        </p:nvGraphicFramePr>
        <p:xfrm>
          <a:off x="4516053" y="1463675"/>
          <a:ext cx="480475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 descr="Straight line connecting pie charts for the 36 total objectives and then breaks that out by the 27 measurable objectives.  "/>
          <p:cNvCxnSpPr/>
          <p:nvPr/>
        </p:nvCxnSpPr>
        <p:spPr>
          <a:xfrm flipV="1">
            <a:off x="2555193" y="2352675"/>
            <a:ext cx="4209674" cy="228155"/>
          </a:xfrm>
          <a:prstGeom prst="line">
            <a:avLst/>
          </a:prstGeom>
          <a:ln w="12700">
            <a:prstDash val="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 descr="Straight line connecting pie charts for the 36 total objectives and then breaks that out by the 27 measurable objectives.  "/>
          <p:cNvCxnSpPr/>
          <p:nvPr/>
        </p:nvCxnSpPr>
        <p:spPr>
          <a:xfrm flipV="1">
            <a:off x="2599952" y="5449455"/>
            <a:ext cx="4297704" cy="84880"/>
          </a:xfrm>
          <a:prstGeom prst="line">
            <a:avLst/>
          </a:prstGeom>
          <a:ln w="12700">
            <a:prstDash val="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itle 3" descr="Current HP2020 Objective Status:  Hearing and Other Sensory or Communication Disorders"/>
          <p:cNvSpPr txBox="1">
            <a:spLocks/>
          </p:cNvSpPr>
          <p:nvPr/>
        </p:nvSpPr>
        <p:spPr>
          <a:xfrm>
            <a:off x="54589" y="152400"/>
            <a:ext cx="7498080" cy="79083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n-US" sz="3200" b="1" kern="1200" dirty="0">
                <a:solidFill>
                  <a:srgbClr val="003F72"/>
                </a:solidFill>
                <a:latin typeface="+mj-lt"/>
                <a:ea typeface="Tahoma" pitchFamily="34" charset="0"/>
                <a:cs typeface="Tahoma" pitchFamily="34" charset="0"/>
              </a:defRPr>
            </a:lvl1pPr>
          </a:lstStyle>
          <a:p>
            <a:endParaRPr lang="en-US" sz="2400" b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Text Placeholder 16"/>
          <p:cNvSpPr txBox="1">
            <a:spLocks/>
          </p:cNvSpPr>
          <p:nvPr/>
        </p:nvSpPr>
        <p:spPr>
          <a:xfrm>
            <a:off x="0" y="6252025"/>
            <a:ext cx="9144000" cy="48229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NOTE: Progress current as </a:t>
            </a:r>
            <a:r>
              <a:rPr lang="en-US" sz="1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03/23/2018</a:t>
            </a:r>
            <a:r>
              <a:rPr lang="en-US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4" name="Content Placeholder 8" descr="Pie charts representing the 36 total objectives for hearing and other sensory or communication disorders.  Out of the total of 36 objectives 27 objectives are measurable and 9 objective is developmental. 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422990"/>
              </p:ext>
            </p:extLst>
          </p:nvPr>
        </p:nvGraphicFramePr>
        <p:xfrm>
          <a:off x="88777" y="1931351"/>
          <a:ext cx="4410651" cy="4048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6038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yPeople2020_2016.10.5">
  <a:themeElements>
    <a:clrScheme name="ODPHP PAG">
      <a:dk1>
        <a:srgbClr val="000000"/>
      </a:dk1>
      <a:lt1>
        <a:srgbClr val="FFFFFF"/>
      </a:lt1>
      <a:dk2>
        <a:srgbClr val="1B7999"/>
      </a:dk2>
      <a:lt2>
        <a:srgbClr val="FEFFFF"/>
      </a:lt2>
      <a:accent1>
        <a:srgbClr val="028A26"/>
      </a:accent1>
      <a:accent2>
        <a:srgbClr val="52BAD0"/>
      </a:accent2>
      <a:accent3>
        <a:srgbClr val="7D103B"/>
      </a:accent3>
      <a:accent4>
        <a:srgbClr val="E3770C"/>
      </a:accent4>
      <a:accent5>
        <a:srgbClr val="F8C51D"/>
      </a:accent5>
      <a:accent6>
        <a:srgbClr val="9FE03C"/>
      </a:accent6>
      <a:hlink>
        <a:srgbClr val="0000FF"/>
      </a:hlink>
      <a:folHlink>
        <a:srgbClr val="7D103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FF5F83E2-823B-A348-B758-6CAAD3405B21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CDBFB289-1C0A-0543-82E1-28077CA4A489}"/>
    </a:ext>
  </a:extLst>
</a:theme>
</file>

<file path=ppt/theme/theme3.xml><?xml version="1.0" encoding="utf-8"?>
<a:theme xmlns:a="http://schemas.openxmlformats.org/drawingml/2006/main" name="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4.xml><?xml version="1.0" encoding="utf-8"?>
<a:theme xmlns:a="http://schemas.openxmlformats.org/drawingml/2006/main" name="1_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5.xml><?xml version="1.0" encoding="utf-8"?>
<a:theme xmlns:a="http://schemas.openxmlformats.org/drawingml/2006/main" name="2_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6.xml><?xml version="1.0" encoding="utf-8"?>
<a:theme xmlns:a="http://schemas.openxmlformats.org/drawingml/2006/main" name="3_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4_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HealthyPeople2020_2016.10.5</Template>
  <TotalTime>11067</TotalTime>
  <Words>2736</Words>
  <Application>Microsoft Office PowerPoint</Application>
  <PresentationFormat>On-screen Show (4:3)</PresentationFormat>
  <Paragraphs>192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Verdana</vt:lpstr>
      <vt:lpstr>Wingdings</vt:lpstr>
      <vt:lpstr>HealthyPeople2020_2016.10.5</vt:lpstr>
      <vt:lpstr>Section</vt:lpstr>
      <vt:lpstr>Body</vt:lpstr>
      <vt:lpstr>1_Body</vt:lpstr>
      <vt:lpstr>2_Body</vt:lpstr>
      <vt:lpstr>3_Body</vt:lpstr>
      <vt:lpstr>Custom Design</vt:lpstr>
      <vt:lpstr>4_Body</vt:lpstr>
      <vt:lpstr>APPENDIX</vt:lpstr>
      <vt:lpstr>Objective Status:  Public Health Infrastructure</vt:lpstr>
      <vt:lpstr>Objective Status:  Public Health Infrastructure</vt:lpstr>
      <vt:lpstr>Objective Status:  Public Health Infrastructure</vt:lpstr>
      <vt:lpstr>Objective Status:  Public Health Infrastructure</vt:lpstr>
      <vt:lpstr>Objective Status:  Public Health Infrastructure</vt:lpstr>
      <vt:lpstr>Objective Status:  Public Health Infrastructure</vt:lpstr>
      <vt:lpstr>Objective Status:  Public Health Infrastructure</vt:lpstr>
      <vt:lpstr>Current HP2020 Objective Status: Public Health Infrastructure</vt:lpstr>
      <vt:lpstr>Objective Status:  Preparedness</vt:lpstr>
      <vt:lpstr>Objective Status:  Preparedness</vt:lpstr>
      <vt:lpstr>Objective Status:  Preparedness</vt:lpstr>
      <vt:lpstr>Current HP2020 Objective Status: Preparedness</vt:lpstr>
    </vt:vector>
  </TitlesOfParts>
  <Company>DHHS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Healthy People 2020 PowerPoint Template</dc:subject>
  <dc:creator>avr0</dc:creator>
  <cp:keywords>Healthy People</cp:keywords>
  <cp:lastModifiedBy>Moore, Jennifer A. (CDC/OPHSS/NCHS)</cp:lastModifiedBy>
  <cp:revision>949</cp:revision>
  <cp:lastPrinted>2018-01-12T17:44:38Z</cp:lastPrinted>
  <dcterms:created xsi:type="dcterms:W3CDTF">2016-12-06T21:12:58Z</dcterms:created>
  <dcterms:modified xsi:type="dcterms:W3CDTF">2018-04-09T16:06:11Z</dcterms:modified>
</cp:coreProperties>
</file>