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9" r:id="rId2"/>
  </p:sldMasterIdLst>
  <p:notesMasterIdLst>
    <p:notesMasterId r:id="rId7"/>
  </p:notesMasterIdLst>
  <p:handoutMasterIdLst>
    <p:handoutMasterId r:id="rId8"/>
  </p:handoutMasterIdLst>
  <p:sldIdLst>
    <p:sldId id="550" r:id="rId3"/>
    <p:sldId id="546" r:id="rId4"/>
    <p:sldId id="551" r:id="rId5"/>
    <p:sldId id="552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HHS" initials="DHHS" lastIdx="12" clrIdx="0"/>
  <p:cmAuthor id="1" name="Rosendorf, Kimberly (CDC/OSELS/NCHS)" initials="RK(" lastIdx="2" clrIdx="1"/>
  <p:cmAuthor id="2" name="Kimberly Hurvitz" initials="KAH" lastIdx="2" clrIdx="2"/>
  <p:cmAuthor id="3" name="CDC User" initials="CU" lastIdx="6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  <a:srgbClr val="4F81BD"/>
    <a:srgbClr val="FF33CC"/>
    <a:srgbClr val="FF3300"/>
    <a:srgbClr val="00FFFF"/>
    <a:srgbClr val="FF00FF"/>
    <a:srgbClr val="FFFF99"/>
    <a:srgbClr val="33CC33"/>
    <a:srgbClr val="FAD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2527" autoAdjust="0"/>
    <p:restoredTop sz="60434" autoAdjust="0"/>
  </p:normalViewPr>
  <p:slideViewPr>
    <p:cSldViewPr snapToGrid="0">
      <p:cViewPr varScale="1">
        <p:scale>
          <a:sx n="79" d="100"/>
          <a:sy n="79" d="100"/>
        </p:scale>
        <p:origin x="-25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4" d="100"/>
        <a:sy n="114" d="100"/>
      </p:scale>
      <p:origin x="0" y="9552"/>
    </p:cViewPr>
  </p:sorterViewPr>
  <p:notesViewPr>
    <p:cSldViewPr snapToGrid="0">
      <p:cViewPr varScale="1">
        <p:scale>
          <a:sx n="82" d="100"/>
          <a:sy n="82" d="100"/>
        </p:scale>
        <p:origin x="-1974" y="-96"/>
      </p:cViewPr>
      <p:guideLst>
        <p:guide orient="horz" pos="2928"/>
        <p:guide pos="2208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293" y="2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ECD10EAC-DB9E-40D7-A573-D913662CFEAA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55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293" y="8830155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D8725424-288F-4529-B7F3-0BC2CA7E50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772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3E9D2DD8-C521-4505-924B-8CA20FD78ED1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505CBE22-21B7-4090-A7D8-E049150296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45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Placeholder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A97B9C-8324-484B-9209-105D7E1F234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9/23/2013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643438" cy="3484563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68244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Definitions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Target met: Target met or exceeded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Improving –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Change is toward the target: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Change in objective is statistically significant*,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10% or more of the targeted change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Little/No change: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less than 10% of the targeted change (and is not statistically significant*),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No change between baseline and most recent data point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Getting worse –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Change is away from the target: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Change in objective is statistically significant*,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has a deficit of 10% or more (relative to its baseline), which it needs to regain before starting to move toward the target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Baseline only: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Baseline data only; progress cannot be assessed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Developmental: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is developmental (does not have baseline data)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Informational: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is informational (does not have a target) 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448650" lvl="2" defTabSz="897301">
              <a:defRPr/>
            </a:pP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168244" lvl="1" indent="-168244" defTabSz="897301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Notes</a:t>
            </a:r>
          </a:p>
          <a:p>
            <a:pPr marL="616894" lvl="2" indent="-168244" defTabSz="897301">
              <a:buFont typeface="Arial" pitchFamily="34" charset="0"/>
              <a:buChar char="•"/>
              <a:defRPr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*Statistical significance is only assessed when estimates of variability are available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16894" lvl="2" indent="-168244" defTabSz="897301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of targeted change achieved = 100 × (Most recent value – Baseline value) / (HP2020 target – Baseline value)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smtClean="0">
                <a:latin typeface="Arial" pitchFamily="34" charset="0"/>
                <a:cs typeface="Arial" pitchFamily="34" charset="0"/>
              </a:rPr>
              <a:t>Percent in deficit = 100 × |Most recent value – Baseline value| / (Baseline value)</a:t>
            </a:r>
          </a:p>
          <a:p>
            <a:pPr>
              <a:spcAft>
                <a:spcPts val="1178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131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4652010"/>
          </a:xfrm>
        </p:spPr>
        <p:txBody>
          <a:bodyPr>
            <a:noAutofit/>
          </a:bodyPr>
          <a:lstStyle/>
          <a:p>
            <a:pPr marL="168244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Definitions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Target met: Target met or exceeded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Improving –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Change is toward the target: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Change in objective is statistically significant*,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10% or more of the targeted change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Little/No change: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less than 10% of the targeted change (and is not statistically significant*),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No change between baseline and most recent data point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Getting worse –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Change is away from the target: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Change in objective is statistically significant*, OR</a:t>
            </a:r>
          </a:p>
          <a:p>
            <a:pPr marL="1065545" lvl="2" indent="-168244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has a deficit of 10% or more (relative to its baseline), which it needs to regain before starting to move toward the target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Baseline only: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Baseline data only; progress cannot be assessed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Developmental: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is developmental (does not have baseline data)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Informational: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is informational (does not have a target) 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448650" lvl="2" defTabSz="897301">
              <a:defRPr/>
            </a:pP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168244" lvl="1" indent="-168244" defTabSz="897301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Notes</a:t>
            </a:r>
          </a:p>
          <a:p>
            <a:pPr marL="616894" lvl="2" indent="-168244" defTabSz="897301">
              <a:buFont typeface="Arial" pitchFamily="34" charset="0"/>
              <a:buChar char="•"/>
              <a:defRPr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*Statistical significance is only assessed when estimates of variability are available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16894" lvl="2" indent="-168244" defTabSz="897301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of targeted change achieved = 100 × (Most recent value – Baseline value) / (HP2020 target – Baseline value)</a:t>
            </a:r>
          </a:p>
          <a:p>
            <a:pPr marL="616894" lvl="1" indent="-168244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in deficit = 100 × |Most recent value – Baseline value| / (Baseline value)</a:t>
            </a:r>
          </a:p>
          <a:p>
            <a:pPr>
              <a:spcAft>
                <a:spcPts val="1178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90000"/>
              </a:lnSpc>
              <a:spcAft>
                <a:spcPts val="600"/>
              </a:spcAft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763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2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156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chart with floating legend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-1" y="570368"/>
            <a:ext cx="9134945" cy="486171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3048"/>
            <a:ext cx="8229600" cy="5673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7179398" y="686567"/>
            <a:ext cx="1964603" cy="336486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Direction desired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142051" y="2552699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Legend1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8142052" y="2849954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Legend2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8142051" y="3174370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Legend3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8103140" y="3509348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Legend4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8122597" y="3888085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Legend5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132324" y="4239661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Legend6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8142051" y="4610853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Legend7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8151779" y="4945832"/>
            <a:ext cx="1005840" cy="2743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Legend8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301211"/>
            <a:ext cx="7297093" cy="56584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7306147" y="6310264"/>
            <a:ext cx="1122629" cy="547735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5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  <a:prstGeom prst="rect">
            <a:avLst/>
          </a:prstGeo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17077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374674" y="6295869"/>
            <a:ext cx="1689464" cy="556788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3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ea typeface="+mn-ea"/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34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3230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0210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latin typeface="+mn-lt"/>
            </a:endParaRPr>
          </a:p>
        </p:txBody>
      </p:sp>
      <p:pic>
        <p:nvPicPr>
          <p:cNvPr id="4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HP2020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6229350"/>
            <a:ext cx="10191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019800"/>
            <a:ext cx="1477963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616"/>
            <a:ext cx="8229600" cy="1161288"/>
          </a:xfrm>
          <a:prstGeom prst="rect">
            <a:avLst/>
          </a:prstGeom>
        </p:spPr>
        <p:txBody>
          <a:bodyPr anchor="b"/>
          <a:lstStyle>
            <a:lvl1pPr algn="ctr">
              <a:defRPr sz="3200" b="1" cap="none">
                <a:solidFill>
                  <a:srgbClr val="FADA6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403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39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0" y="685800"/>
            <a:ext cx="9144000" cy="1524000"/>
          </a:xfrm>
          <a:prstGeom prst="rect">
            <a:avLst/>
          </a:prstGeom>
        </p:spPr>
        <p:txBody>
          <a:bodyPr anchor="b" anchorCtr="1"/>
          <a:lstStyle>
            <a:lvl1pPr marL="0" indent="0" algn="ctr">
              <a:spcBef>
                <a:spcPts val="0"/>
              </a:spcBef>
              <a:buNone/>
              <a:defRPr sz="3200" b="1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3600" b="1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3600" b="1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3600" b="1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3600" b="1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endParaRPr lang="en-US" dirty="0"/>
          </a:p>
        </p:txBody>
      </p:sp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246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1107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0478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755" r:id="rId2"/>
    <p:sldLayoutId id="2147483756" r:id="rId3"/>
    <p:sldLayoutId id="2147483757" r:id="rId4"/>
    <p:sldLayoutId id="214748375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1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905000"/>
          </a:xfrm>
        </p:spPr>
        <p:txBody>
          <a:bodyPr>
            <a:noAutofit/>
          </a:bodyPr>
          <a:lstStyle/>
          <a:p>
            <a:r>
              <a:rPr lang="en-US" sz="3000" dirty="0"/>
              <a:t>The Impact of Systems Improvements: </a:t>
            </a:r>
            <a:br>
              <a:rPr lang="en-US" sz="3000" dirty="0"/>
            </a:br>
            <a:r>
              <a:rPr lang="en-US" sz="3000" dirty="0"/>
              <a:t>A Progress Review of Healthcare-Associated Infections &amp; Blood Disorders and Blood Safety</a:t>
            </a:r>
            <a:br>
              <a:rPr lang="en-US" sz="3000" dirty="0"/>
            </a:br>
            <a:r>
              <a:rPr lang="en-US" sz="2000" dirty="0" smtClean="0"/>
              <a:t>Appendix Slides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0689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 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92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09600" y="2209800"/>
            <a:ext cx="8077200" cy="2438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sym typeface="Wingdings"/>
              </a:rPr>
              <a:t>   </a:t>
            </a:r>
            <a:r>
              <a:rPr lang="en-US" sz="2800" dirty="0" smtClean="0"/>
              <a:t>HAI-1</a:t>
            </a:r>
            <a:r>
              <a:rPr lang="en-US" sz="2800" dirty="0"/>
              <a:t>	Central </a:t>
            </a:r>
            <a:r>
              <a:rPr lang="en-US" sz="2800" dirty="0" smtClean="0"/>
              <a:t>line-associated bloodstream 		infections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sym typeface="Wingdings"/>
              </a:rPr>
              <a:t>   </a:t>
            </a:r>
            <a:r>
              <a:rPr lang="en-US" sz="2800" dirty="0" smtClean="0"/>
              <a:t>HAI-2</a:t>
            </a:r>
            <a:r>
              <a:rPr lang="en-US" sz="2800" dirty="0"/>
              <a:t>	Invasive healthcare-associated </a:t>
            </a:r>
            <a:r>
              <a:rPr lang="en-US" sz="2800" dirty="0" smtClean="0"/>
              <a:t>			methicillin-resistant </a:t>
            </a:r>
            <a:r>
              <a:rPr lang="en-US" sz="2800" i="1" dirty="0"/>
              <a:t>Staphylococcus </a:t>
            </a:r>
            <a:r>
              <a:rPr lang="en-US" sz="2800" i="1" dirty="0" smtClean="0"/>
              <a:t>		</a:t>
            </a:r>
            <a:r>
              <a:rPr lang="en-US" sz="2800" i="1" dirty="0" err="1" smtClean="0"/>
              <a:t>aureus</a:t>
            </a:r>
            <a:r>
              <a:rPr lang="en-US" sz="2800" dirty="0" smtClean="0"/>
              <a:t> </a:t>
            </a:r>
            <a:r>
              <a:rPr lang="en-US" sz="2800" dirty="0"/>
              <a:t>infections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3F72"/>
                </a:solidFill>
              </a:rPr>
              <a:t>Healthcare-Associated Infections </a:t>
            </a:r>
            <a:br>
              <a:rPr lang="en-US" dirty="0" smtClean="0">
                <a:solidFill>
                  <a:srgbClr val="003F72"/>
                </a:solidFill>
              </a:rPr>
            </a:br>
            <a:r>
              <a:rPr lang="en-US" dirty="0" smtClean="0">
                <a:solidFill>
                  <a:srgbClr val="003F72"/>
                </a:solidFill>
              </a:rPr>
              <a:t>Objective Status</a:t>
            </a:r>
            <a:endParaRPr lang="en-US" dirty="0">
              <a:solidFill>
                <a:srgbClr val="003F7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1600200"/>
            <a:ext cx="23622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n>
                  <a:solidFill>
                    <a:prstClr val="black"/>
                  </a:solidFill>
                </a:ln>
                <a:solidFill>
                  <a:srgbClr val="92D05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</a:t>
            </a:r>
            <a:r>
              <a:rPr lang="en-US" sz="2200" dirty="0" smtClean="0">
                <a:ln>
                  <a:solidFill>
                    <a:srgbClr val="00B050"/>
                  </a:solidFill>
                </a:ln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 </a:t>
            </a:r>
            <a:r>
              <a:rPr lang="en-US" sz="22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Improving </a:t>
            </a:r>
            <a:endParaRPr lang="en-US" sz="22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69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 txBox="1">
            <a:spLocks noGrp="1"/>
          </p:cNvSpPr>
          <p:nvPr>
            <p:ph type="title"/>
          </p:nvPr>
        </p:nvSpPr>
        <p:spPr>
          <a:xfrm>
            <a:off x="1066800" y="205274"/>
            <a:ext cx="7051930" cy="9294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2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Blood Disorders and Blood Safety</a:t>
            </a:r>
          </a:p>
          <a:p>
            <a:pPr algn="ctr">
              <a:lnSpc>
                <a:spcPct val="85000"/>
              </a:lnSpc>
            </a:pPr>
            <a:r>
              <a:rPr lang="en-US" sz="32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Status</a:t>
            </a:r>
            <a:endParaRPr lang="en-US" sz="32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1134759"/>
            <a:ext cx="6705600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n>
                  <a:solidFill>
                    <a:prstClr val="black"/>
                  </a:solidFill>
                </a:ln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</a:t>
            </a:r>
            <a:r>
              <a:rPr lang="en-US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Little or no change   </a:t>
            </a:r>
            <a:r>
              <a:rPr lang="en-US" sz="2000" dirty="0" smtClean="0">
                <a:ln>
                  <a:solidFill>
                    <a:prstClr val="black"/>
                  </a:solidFill>
                </a:ln>
                <a:solidFill>
                  <a:prstClr val="white">
                    <a:lumMod val="75000"/>
                  </a:prst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</a:t>
            </a:r>
            <a:r>
              <a:rPr lang="en-US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Baseline only   </a:t>
            </a:r>
            <a:r>
              <a:rPr lang="en-US" sz="2000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</a:t>
            </a:r>
            <a:r>
              <a:rPr lang="en-US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Developmental</a:t>
            </a:r>
            <a:endParaRPr lang="en-US" sz="20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4267200" cy="5181600"/>
          </a:xfrm>
        </p:spPr>
        <p:txBody>
          <a:bodyPr/>
          <a:lstStyle/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BDBS-1 Vaccinations </a:t>
            </a:r>
            <a:r>
              <a:rPr lang="en-US" sz="1700" dirty="0"/>
              <a:t>for </a:t>
            </a:r>
            <a:r>
              <a:rPr lang="en-US" sz="1700" dirty="0" smtClean="0"/>
              <a:t>persons w/ hemoglobinopathies</a:t>
            </a:r>
            <a:endParaRPr lang="en-US" sz="1700" dirty="0"/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BDBS-2 Referral for hemoglobinopathies</a:t>
            </a:r>
            <a:endParaRPr lang="en-US" sz="1700" dirty="0"/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BDBS-3 </a:t>
            </a:r>
            <a:r>
              <a:rPr lang="en-US" sz="1700" dirty="0"/>
              <a:t>Care in medical home for persons w/ hemoglobinopathies 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BDBS-4 </a:t>
            </a:r>
            <a:r>
              <a:rPr lang="en-US" sz="1700" dirty="0"/>
              <a:t>Early screening for complications of hemoglobinopathies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BDBS-5 </a:t>
            </a:r>
            <a:r>
              <a:rPr lang="en-US" sz="1700" dirty="0"/>
              <a:t>Disease modifying therapies for persons w/ hemoglobinopathies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BDBS-6 </a:t>
            </a:r>
            <a:r>
              <a:rPr lang="en-US" sz="1700" dirty="0"/>
              <a:t>Penicillin prophylaxis for children with sickle cell disease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BDBS-7 </a:t>
            </a:r>
            <a:r>
              <a:rPr lang="en-US" sz="1700" dirty="0"/>
              <a:t>Hospitalizations due to complications </a:t>
            </a:r>
            <a:r>
              <a:rPr lang="en-US" sz="1700" dirty="0" smtClean="0"/>
              <a:t>in children </a:t>
            </a:r>
            <a:r>
              <a:rPr lang="en-US" sz="1700" dirty="0">
                <a:solidFill>
                  <a:srgbClr val="002060"/>
                </a:solidFill>
              </a:rPr>
              <a:t>w/ </a:t>
            </a:r>
            <a:r>
              <a:rPr lang="en-US" sz="1700" dirty="0"/>
              <a:t>sickle cell disease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BDBS-8 </a:t>
            </a:r>
            <a:r>
              <a:rPr lang="en-US" sz="1700" dirty="0"/>
              <a:t>High school completion among adults w/ </a:t>
            </a:r>
            <a:r>
              <a:rPr lang="en-US" sz="1700" dirty="0" smtClean="0"/>
              <a:t>hemoglobinopathies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1700" dirty="0" smtClean="0"/>
              <a:t>BDBS-9 CBOs </a:t>
            </a:r>
            <a:r>
              <a:rPr lang="en-US" sz="1700" dirty="0"/>
              <a:t>that provide outreach and awareness </a:t>
            </a:r>
            <a:r>
              <a:rPr lang="en-US" sz="1700" dirty="0" smtClean="0"/>
              <a:t>campaigns</a:t>
            </a:r>
            <a:endParaRPr lang="en-US" sz="1700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1700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572000" y="1600200"/>
            <a:ext cx="4419600" cy="5105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sym typeface="Wingdings"/>
              </a:rPr>
              <a:t> </a:t>
            </a:r>
            <a:r>
              <a:rPr lang="en-US" sz="1700" dirty="0" smtClean="0">
                <a:solidFill>
                  <a:prstClr val="black"/>
                </a:solidFill>
              </a:rPr>
              <a:t>BDBS-10 Awareness of hemoglobinopathies carrier status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sym typeface="Wingdings"/>
              </a:rPr>
              <a:t> </a:t>
            </a:r>
            <a:r>
              <a:rPr lang="en-US" sz="1700" dirty="0" smtClean="0">
                <a:solidFill>
                  <a:prstClr val="black"/>
                </a:solidFill>
              </a:rPr>
              <a:t>BDBS-11 </a:t>
            </a:r>
            <a:r>
              <a:rPr lang="en-US" sz="1700" dirty="0">
                <a:solidFill>
                  <a:prstClr val="black"/>
                </a:solidFill>
              </a:rPr>
              <a:t>Vaccinations for persons w/ bleeding disorders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b="1" dirty="0">
                <a:ln>
                  <a:solidFill>
                    <a:prstClr val="black"/>
                  </a:solidFill>
                </a:ln>
                <a:solidFill>
                  <a:prstClr val="white">
                    <a:lumMod val="75000"/>
                  </a:prstClr>
                </a:solidFill>
                <a:sym typeface="Wingdings"/>
              </a:rPr>
              <a:t> </a:t>
            </a:r>
            <a:r>
              <a:rPr lang="en-US" sz="1700" b="1" dirty="0" smtClean="0">
                <a:solidFill>
                  <a:prstClr val="black"/>
                </a:solidFill>
              </a:rPr>
              <a:t>BDBS-12 </a:t>
            </a:r>
            <a:r>
              <a:rPr lang="en-US" sz="1700" b="1" dirty="0">
                <a:solidFill>
                  <a:prstClr val="black"/>
                </a:solidFill>
              </a:rPr>
              <a:t>Venous thromboembolism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sym typeface="Wingdings"/>
              </a:rPr>
              <a:t> </a:t>
            </a:r>
            <a:r>
              <a:rPr lang="en-US" sz="1700" dirty="0" smtClean="0">
                <a:solidFill>
                  <a:prstClr val="black"/>
                </a:solidFill>
              </a:rPr>
              <a:t>BDBS-13.1-13.2 </a:t>
            </a:r>
            <a:r>
              <a:rPr lang="en-US" sz="1700" dirty="0">
                <a:solidFill>
                  <a:prstClr val="black"/>
                </a:solidFill>
              </a:rPr>
              <a:t>VTE among adult medical and surgical patients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sym typeface="Wingdings"/>
              </a:rPr>
              <a:t> </a:t>
            </a:r>
            <a:r>
              <a:rPr lang="en-US" sz="1700" dirty="0" smtClean="0">
                <a:solidFill>
                  <a:prstClr val="black"/>
                </a:solidFill>
              </a:rPr>
              <a:t>BDBS-14 </a:t>
            </a:r>
            <a:r>
              <a:rPr lang="en-US" sz="1700" dirty="0">
                <a:solidFill>
                  <a:prstClr val="black"/>
                </a:solidFill>
              </a:rPr>
              <a:t>Provider referral for women w/ inherited bleeding disorders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>
                <a:ln>
                  <a:solidFill>
                    <a:prstClr val="black"/>
                  </a:solidFill>
                </a:ln>
                <a:solidFill>
                  <a:prstClr val="white">
                    <a:lumMod val="75000"/>
                  </a:prstClr>
                </a:solidFill>
                <a:sym typeface="Wingdings"/>
              </a:rPr>
              <a:t> </a:t>
            </a:r>
            <a:r>
              <a:rPr lang="en-US" sz="1700" b="1" dirty="0" smtClean="0">
                <a:solidFill>
                  <a:prstClr val="black"/>
                </a:solidFill>
              </a:rPr>
              <a:t>BDBS-15 </a:t>
            </a:r>
            <a:r>
              <a:rPr lang="en-US" sz="1700" b="1" dirty="0">
                <a:solidFill>
                  <a:prstClr val="black"/>
                </a:solidFill>
              </a:rPr>
              <a:t>Timely diagnosis of </a:t>
            </a:r>
            <a:r>
              <a:rPr lang="en-US" sz="1700" b="1" dirty="0" smtClean="0">
                <a:solidFill>
                  <a:prstClr val="black"/>
                </a:solidFill>
              </a:rPr>
              <a:t>VWD </a:t>
            </a:r>
            <a:r>
              <a:rPr lang="en-US" sz="1700" b="1" dirty="0">
                <a:solidFill>
                  <a:prstClr val="black"/>
                </a:solidFill>
              </a:rPr>
              <a:t>among women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b="1" dirty="0">
                <a:ln>
                  <a:solidFill>
                    <a:prstClr val="black"/>
                  </a:solidFill>
                </a:ln>
                <a:solidFill>
                  <a:prstClr val="white">
                    <a:lumMod val="75000"/>
                  </a:prstClr>
                </a:solidFill>
                <a:sym typeface="Wingdings"/>
              </a:rPr>
              <a:t> </a:t>
            </a:r>
            <a:r>
              <a:rPr lang="en-US" sz="1700" b="1" dirty="0" smtClean="0">
                <a:solidFill>
                  <a:prstClr val="black"/>
                </a:solidFill>
              </a:rPr>
              <a:t>BDBS-16 </a:t>
            </a:r>
            <a:r>
              <a:rPr lang="en-US" sz="1700" b="1" dirty="0">
                <a:solidFill>
                  <a:prstClr val="black"/>
                </a:solidFill>
              </a:rPr>
              <a:t>Reduced joint mobility due to </a:t>
            </a:r>
            <a:r>
              <a:rPr lang="en-US" sz="1700" b="1" dirty="0" smtClean="0">
                <a:solidFill>
                  <a:prstClr val="black"/>
                </a:solidFill>
              </a:rPr>
              <a:t>joint bleeding </a:t>
            </a:r>
            <a:r>
              <a:rPr lang="en-US" sz="1700" b="1" dirty="0">
                <a:solidFill>
                  <a:prstClr val="black"/>
                </a:solidFill>
              </a:rPr>
              <a:t>among persons w/ hemophilia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>
                <a:ln>
                  <a:solidFill>
                    <a:prstClr val="black"/>
                  </a:solidFill>
                </a:ln>
                <a:solidFill>
                  <a:srgbClr val="FFC000"/>
                </a:solidFill>
                <a:sym typeface="Wingdings"/>
              </a:rPr>
              <a:t> </a:t>
            </a:r>
            <a:r>
              <a:rPr lang="en-US" sz="1700" b="1" dirty="0" smtClean="0">
                <a:solidFill>
                  <a:prstClr val="black"/>
                </a:solidFill>
              </a:rPr>
              <a:t>BDBS-17 </a:t>
            </a:r>
            <a:r>
              <a:rPr lang="en-US" sz="1700" b="1" dirty="0">
                <a:solidFill>
                  <a:prstClr val="black"/>
                </a:solidFill>
              </a:rPr>
              <a:t>Blood donation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sym typeface="Wingdings"/>
              </a:rPr>
              <a:t> </a:t>
            </a:r>
            <a:r>
              <a:rPr lang="en-US" sz="1700" dirty="0" smtClean="0">
                <a:solidFill>
                  <a:prstClr val="black"/>
                </a:solidFill>
              </a:rPr>
              <a:t>BDBS-18.1-18.4 </a:t>
            </a:r>
            <a:r>
              <a:rPr lang="en-US" sz="1700" dirty="0">
                <a:solidFill>
                  <a:prstClr val="black"/>
                </a:solidFill>
              </a:rPr>
              <a:t>Adverse events from blood and blood products. </a:t>
            </a:r>
          </a:p>
          <a:p>
            <a:pPr marL="225425" indent="-225425">
              <a:lnSpc>
                <a:spcPct val="90000"/>
              </a:lnSpc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r>
              <a:rPr lang="en-US" sz="17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sym typeface="Wingdings"/>
              </a:rPr>
              <a:t> </a:t>
            </a:r>
            <a:r>
              <a:rPr lang="en-US" sz="1700" dirty="0">
                <a:solidFill>
                  <a:prstClr val="black"/>
                </a:solidFill>
              </a:rPr>
              <a:t>BDBS-19.1-19.3 Blood product shortage</a:t>
            </a:r>
          </a:p>
          <a:p>
            <a:pPr marL="0" indent="0">
              <a:spcBef>
                <a:spcPts val="0"/>
              </a:spcBef>
              <a:spcAft>
                <a:spcPts val="700"/>
              </a:spcAft>
              <a:buFont typeface="Arial" pitchFamily="34" charset="0"/>
              <a:buNone/>
            </a:pPr>
            <a:endParaRPr lang="en-US" sz="1700" dirty="0">
              <a:solidFill>
                <a:prstClr val="black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7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27714</TotalTime>
  <Words>673</Words>
  <Application>Microsoft Office PowerPoint</Application>
  <PresentationFormat>On-screen Show (4:3)</PresentationFormat>
  <Paragraphs>75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2_Office Theme</vt:lpstr>
      <vt:lpstr>The Impact of Systems Improvements:  A Progress Review of Healthcare-Associated Infections &amp; Blood Disorders and Blood Safety Appendix Slides</vt:lpstr>
      <vt:lpstr>DATA Appendix</vt:lpstr>
      <vt:lpstr>Healthcare-Associated Infections  Objective Status</vt:lpstr>
      <vt:lpstr>Blood Disorders and Blood Safety Objective Status</vt:lpstr>
    </vt:vector>
  </TitlesOfParts>
  <Company>DHHS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DHHS</dc:creator>
  <cp:lastModifiedBy>CDC User</cp:lastModifiedBy>
  <cp:revision>1330</cp:revision>
  <cp:lastPrinted>2013-07-01T18:31:44Z</cp:lastPrinted>
  <dcterms:created xsi:type="dcterms:W3CDTF">2012-06-04T17:32:29Z</dcterms:created>
  <dcterms:modified xsi:type="dcterms:W3CDTF">2013-09-23T15:22:20Z</dcterms:modified>
</cp:coreProperties>
</file>