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rts/chart1.xml" ContentType="application/vnd.openxmlformats-officedocument.drawingml.char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rts/chart2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66" r:id="rId2"/>
  </p:sldMasterIdLst>
  <p:notesMasterIdLst>
    <p:notesMasterId r:id="rId8"/>
  </p:notesMasterIdLst>
  <p:sldIdLst>
    <p:sldId id="257" r:id="rId3"/>
    <p:sldId id="258" r:id="rId4"/>
    <p:sldId id="259" r:id="rId5"/>
    <p:sldId id="262" r:id="rId6"/>
    <p:sldId id="263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70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6578" autoAdjust="0"/>
  </p:normalViewPr>
  <p:slideViewPr>
    <p:cSldViewPr>
      <p:cViewPr varScale="1">
        <p:scale>
          <a:sx n="115" d="100"/>
          <a:sy n="115" d="100"/>
        </p:scale>
        <p:origin x="-1524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6845290172061828E-2"/>
          <c:y val="8.6605260356210897E-2"/>
          <c:w val="0.582235467094391"/>
          <c:h val="0.82678947928757818"/>
        </c:manualLayout>
      </c:layout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Objective status</c:v>
                </c:pt>
              </c:strCache>
            </c:strRef>
          </c:tx>
          <c:spPr>
            <a:ln w="12700"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rgbClr val="007033"/>
              </a:solidFill>
              <a:ln w="12700">
                <a:solidFill>
                  <a:schemeClr val="tx1"/>
                </a:solidFill>
              </a:ln>
            </c:spPr>
          </c:dPt>
          <c:dPt>
            <c:idx val="1"/>
            <c:bubble3D val="0"/>
            <c:spPr>
              <a:solidFill>
                <a:srgbClr val="92D050"/>
              </a:solidFill>
              <a:ln w="12700">
                <a:solidFill>
                  <a:schemeClr val="tx1"/>
                </a:solidFill>
              </a:ln>
            </c:spPr>
          </c:dPt>
          <c:dPt>
            <c:idx val="2"/>
            <c:bubble3D val="0"/>
            <c:spPr>
              <a:solidFill>
                <a:srgbClr val="FFCC00"/>
              </a:solidFill>
              <a:ln w="12700">
                <a:solidFill>
                  <a:schemeClr val="tx1"/>
                </a:solidFill>
              </a:ln>
            </c:spPr>
          </c:dPt>
          <c:dPt>
            <c:idx val="3"/>
            <c:bubble3D val="0"/>
            <c:spPr>
              <a:solidFill>
                <a:srgbClr val="C00000"/>
              </a:solidFill>
              <a:ln w="12700">
                <a:solidFill>
                  <a:schemeClr val="tx1"/>
                </a:solidFill>
              </a:ln>
            </c:spPr>
          </c:dPt>
          <c:dPt>
            <c:idx val="4"/>
            <c:bubble3D val="0"/>
            <c:spPr>
              <a:solidFill>
                <a:schemeClr val="bg1">
                  <a:lumMod val="75000"/>
                </a:schemeClr>
              </a:solidFill>
              <a:ln w="12700">
                <a:solidFill>
                  <a:schemeClr val="tx1"/>
                </a:solidFill>
              </a:ln>
            </c:spPr>
          </c:dPt>
          <c:dPt>
            <c:idx val="5"/>
            <c:bubble3D val="0"/>
            <c:spPr>
              <a:solidFill>
                <a:schemeClr val="bg1"/>
              </a:solidFill>
              <a:ln w="12700">
                <a:solidFill>
                  <a:schemeClr val="tx1"/>
                </a:solidFill>
              </a:ln>
            </c:spPr>
          </c:dPt>
          <c:dPt>
            <c:idx val="6"/>
            <c:bubble3D val="0"/>
            <c:spPr>
              <a:solidFill>
                <a:srgbClr val="0070C0"/>
              </a:solidFill>
              <a:ln w="12700">
                <a:solidFill>
                  <a:schemeClr val="tx1"/>
                </a:solidFill>
              </a:ln>
            </c:spPr>
          </c:dPt>
          <c:dLbls>
            <c:dLbl>
              <c:idx val="0"/>
              <c:delete val="1"/>
            </c:dLbl>
            <c:dLbl>
              <c:idx val="1"/>
              <c:delete val="1"/>
            </c:dLbl>
            <c:dLbl>
              <c:idx val="2"/>
              <c:layout>
                <c:manualLayout>
                  <c:x val="-3.7329083864516936E-3"/>
                  <c:y val="-2.5703842338138709E-2"/>
                </c:manualLayout>
              </c:layout>
              <c:tx>
                <c:rich>
                  <a:bodyPr/>
                  <a:lstStyle/>
                  <a:p>
                    <a:r>
                      <a:rPr lang="en-US" b="0" dirty="0" smtClean="0">
                        <a:latin typeface="Tahoma" pitchFamily="34" charset="0"/>
                        <a:ea typeface="Tahoma" pitchFamily="34" charset="0"/>
                        <a:cs typeface="Tahoma" pitchFamily="34" charset="0"/>
                      </a:rPr>
                      <a:t>20% </a:t>
                    </a:r>
                  </a:p>
                  <a:p>
                    <a:r>
                      <a:rPr lang="en-US" b="0" dirty="0" smtClean="0">
                        <a:latin typeface="Tahoma" pitchFamily="34" charset="0"/>
                        <a:ea typeface="Tahoma" pitchFamily="34" charset="0"/>
                        <a:cs typeface="Tahoma" pitchFamily="34" charset="0"/>
                      </a:rPr>
                      <a:t>(n=3)</a:t>
                    </a:r>
                    <a:endParaRPr lang="en-US" dirty="0">
                      <a:solidFill>
                        <a:srgbClr val="FF0000"/>
                      </a:solidFill>
                    </a:endParaRPr>
                  </a:p>
                </c:rich>
              </c:tx>
              <c:showLegendKey val="0"/>
              <c:showVal val="1"/>
              <c:showCatName val="0"/>
              <c:showSerName val="0"/>
              <c:showPercent val="1"/>
              <c:showBubbleSize val="0"/>
            </c:dLbl>
            <c:dLbl>
              <c:idx val="3"/>
              <c:layout>
                <c:manualLayout>
                  <c:x val="-1.0223722034745657E-3"/>
                  <c:y val="-5.68093167573869E-3"/>
                </c:manualLayout>
              </c:layout>
              <c:tx>
                <c:rich>
                  <a:bodyPr/>
                  <a:lstStyle/>
                  <a:p>
                    <a:r>
                      <a:rPr lang="en-US" b="0" dirty="0" smtClean="0">
                        <a:latin typeface="Tahoma" pitchFamily="34" charset="0"/>
                        <a:ea typeface="Tahoma" pitchFamily="34" charset="0"/>
                        <a:cs typeface="Tahoma" pitchFamily="34" charset="0"/>
                      </a:rPr>
                      <a:t>33% </a:t>
                    </a:r>
                  </a:p>
                  <a:p>
                    <a:r>
                      <a:rPr lang="en-US" b="0" dirty="0" smtClean="0">
                        <a:latin typeface="Tahoma" pitchFamily="34" charset="0"/>
                        <a:ea typeface="Tahoma" pitchFamily="34" charset="0"/>
                        <a:cs typeface="Tahoma" pitchFamily="34" charset="0"/>
                      </a:rPr>
                      <a:t>(n=5)</a:t>
                    </a:r>
                    <a:endParaRPr lang="en-US" baseline="30000" dirty="0">
                      <a:solidFill>
                        <a:srgbClr val="FF0000"/>
                      </a:solidFill>
                    </a:endParaRPr>
                  </a:p>
                </c:rich>
              </c:tx>
              <c:showLegendKey val="0"/>
              <c:showVal val="1"/>
              <c:showCatName val="0"/>
              <c:showSerName val="0"/>
              <c:showPercent val="1"/>
              <c:showBubbleSize val="0"/>
            </c:dLbl>
            <c:dLbl>
              <c:idx val="4"/>
              <c:layout>
                <c:manualLayout>
                  <c:x val="1.2753905761779778E-2"/>
                  <c:y val="-1.1022398429151372E-2"/>
                </c:manualLayout>
              </c:layout>
              <c:tx>
                <c:rich>
                  <a:bodyPr/>
                  <a:lstStyle/>
                  <a:p>
                    <a:r>
                      <a:rPr lang="en-US" b="0" dirty="0" smtClean="0">
                        <a:latin typeface="Tahoma" pitchFamily="34" charset="0"/>
                        <a:ea typeface="Tahoma" pitchFamily="34" charset="0"/>
                        <a:cs typeface="Tahoma" pitchFamily="34" charset="0"/>
                      </a:rPr>
                      <a:t>27% </a:t>
                    </a:r>
                  </a:p>
                  <a:p>
                    <a:r>
                      <a:rPr lang="en-US" b="0" dirty="0" smtClean="0">
                        <a:latin typeface="Tahoma" pitchFamily="34" charset="0"/>
                        <a:ea typeface="Tahoma" pitchFamily="34" charset="0"/>
                        <a:cs typeface="Tahoma" pitchFamily="34" charset="0"/>
                      </a:rPr>
                      <a:t>(n=4)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1"/>
              <c:showBubbleSize val="0"/>
            </c:dLbl>
            <c:dLbl>
              <c:idx val="5"/>
              <c:layout>
                <c:manualLayout>
                  <c:x val="0.16043619547556556"/>
                  <c:y val="1.4020177279805941E-2"/>
                </c:manualLayout>
              </c:layout>
              <c:tx>
                <c:rich>
                  <a:bodyPr/>
                  <a:lstStyle/>
                  <a:p>
                    <a:r>
                      <a:rPr lang="en-US" b="0" dirty="0" smtClean="0">
                        <a:latin typeface="Tahoma" pitchFamily="34" charset="0"/>
                        <a:ea typeface="Tahoma" pitchFamily="34" charset="0"/>
                        <a:cs typeface="Tahoma" pitchFamily="34" charset="0"/>
                      </a:rPr>
                      <a:t>13% </a:t>
                    </a:r>
                  </a:p>
                  <a:p>
                    <a:r>
                      <a:rPr lang="en-US" b="0" dirty="0" smtClean="0">
                        <a:latin typeface="Tahoma" pitchFamily="34" charset="0"/>
                        <a:ea typeface="Tahoma" pitchFamily="34" charset="0"/>
                        <a:cs typeface="Tahoma" pitchFamily="34" charset="0"/>
                      </a:rPr>
                      <a:t>(n=2)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1"/>
              <c:showBubbleSize val="0"/>
            </c:dLbl>
            <c:dLbl>
              <c:idx val="6"/>
              <c:layout>
                <c:manualLayout>
                  <c:x val="0.28405111861017374"/>
                  <c:y val="0.19394578570398216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7% </a:t>
                    </a:r>
                  </a:p>
                  <a:p>
                    <a:r>
                      <a:rPr lang="en-US" dirty="0" smtClean="0"/>
                      <a:t>(n=1)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1"/>
              <c:showBubbleSize val="0"/>
            </c:dLbl>
            <c:txPr>
              <a:bodyPr/>
              <a:lstStyle/>
              <a:p>
                <a:pPr>
                  <a:defRPr b="0">
                    <a:latin typeface="Tahoma" pitchFamily="34" charset="0"/>
                    <a:ea typeface="Tahoma" pitchFamily="34" charset="0"/>
                    <a:cs typeface="Tahoma" pitchFamily="34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</c:dLbls>
          <c:cat>
            <c:strRef>
              <c:f>Sheet1!$A$2:$A$8</c:f>
              <c:strCache>
                <c:ptCount val="7"/>
                <c:pt idx="0">
                  <c:v>Target met</c:v>
                </c:pt>
                <c:pt idx="1">
                  <c:v>Improving</c:v>
                </c:pt>
                <c:pt idx="2">
                  <c:v>No change</c:v>
                </c:pt>
                <c:pt idx="3">
                  <c:v>Getting worse</c:v>
                </c:pt>
                <c:pt idx="4">
                  <c:v>Baseline only</c:v>
                </c:pt>
                <c:pt idx="5">
                  <c:v>Developmental</c:v>
                </c:pt>
                <c:pt idx="6">
                  <c:v>Tracking</c:v>
                </c:pt>
              </c:strCache>
            </c:strRef>
          </c:cat>
          <c:val>
            <c:numRef>
              <c:f>Sheet1!$B$2:$B$8</c:f>
              <c:numCache>
                <c:formatCode>General</c:formatCode>
                <c:ptCount val="7"/>
                <c:pt idx="0">
                  <c:v>2</c:v>
                </c:pt>
                <c:pt idx="1">
                  <c:v>1</c:v>
                </c:pt>
                <c:pt idx="2">
                  <c:v>3</c:v>
                </c:pt>
                <c:pt idx="3">
                  <c:v>5</c:v>
                </c:pt>
                <c:pt idx="4">
                  <c:v>4</c:v>
                </c:pt>
                <c:pt idx="5">
                  <c:v>0</c:v>
                </c:pt>
                <c:pt idx="6">
                  <c:v>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6.7448443944506942E-2"/>
          <c:y val="7.0248447844940526E-2"/>
          <c:w val="0.582235467094391"/>
          <c:h val="0.82678947928757818"/>
        </c:manualLayout>
      </c:layout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Objective status</c:v>
                </c:pt>
              </c:strCache>
            </c:strRef>
          </c:tx>
          <c:spPr>
            <a:ln w="12700"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rgbClr val="007033"/>
              </a:solidFill>
              <a:ln w="12700">
                <a:solidFill>
                  <a:schemeClr val="tx1"/>
                </a:solidFill>
              </a:ln>
            </c:spPr>
          </c:dPt>
          <c:dPt>
            <c:idx val="1"/>
            <c:bubble3D val="0"/>
            <c:spPr>
              <a:solidFill>
                <a:srgbClr val="92D050"/>
              </a:solidFill>
              <a:ln w="12700">
                <a:solidFill>
                  <a:schemeClr val="tx1"/>
                </a:solidFill>
              </a:ln>
            </c:spPr>
          </c:dPt>
          <c:dPt>
            <c:idx val="2"/>
            <c:bubble3D val="0"/>
            <c:spPr>
              <a:solidFill>
                <a:srgbClr val="FFCC00"/>
              </a:solidFill>
              <a:ln w="12700">
                <a:solidFill>
                  <a:schemeClr val="tx1"/>
                </a:solidFill>
              </a:ln>
            </c:spPr>
          </c:dPt>
          <c:dPt>
            <c:idx val="3"/>
            <c:bubble3D val="0"/>
            <c:spPr>
              <a:solidFill>
                <a:srgbClr val="C00000"/>
              </a:solidFill>
              <a:ln w="12700">
                <a:solidFill>
                  <a:schemeClr val="tx1"/>
                </a:solidFill>
              </a:ln>
            </c:spPr>
          </c:dPt>
          <c:dPt>
            <c:idx val="4"/>
            <c:bubble3D val="0"/>
            <c:spPr>
              <a:solidFill>
                <a:schemeClr val="bg1">
                  <a:lumMod val="75000"/>
                </a:schemeClr>
              </a:solidFill>
              <a:ln w="12700">
                <a:solidFill>
                  <a:schemeClr val="tx1"/>
                </a:solidFill>
              </a:ln>
            </c:spPr>
          </c:dPt>
          <c:dPt>
            <c:idx val="5"/>
            <c:bubble3D val="0"/>
            <c:spPr>
              <a:solidFill>
                <a:schemeClr val="bg1"/>
              </a:solidFill>
              <a:ln w="12700">
                <a:solidFill>
                  <a:schemeClr val="tx1"/>
                </a:solidFill>
              </a:ln>
            </c:spPr>
          </c:dPt>
          <c:dPt>
            <c:idx val="6"/>
            <c:bubble3D val="0"/>
            <c:spPr>
              <a:solidFill>
                <a:srgbClr val="00B0F0"/>
              </a:solidFill>
              <a:ln w="12700">
                <a:solidFill>
                  <a:schemeClr val="tx1"/>
                </a:solidFill>
              </a:ln>
            </c:spPr>
          </c:dPt>
          <c:dLbls>
            <c:dLbl>
              <c:idx val="0"/>
              <c:layout>
                <c:manualLayout>
                  <c:x val="3.1746031746031746E-3"/>
                  <c:y val="1.4020177279805941E-2"/>
                </c:manualLayout>
              </c:layout>
              <c:tx>
                <c:rich>
                  <a:bodyPr/>
                  <a:lstStyle/>
                  <a:p>
                    <a:r>
                      <a:rPr lang="en-US" b="0" dirty="0" smtClean="0">
                        <a:latin typeface="Tahoma" pitchFamily="34" charset="0"/>
                        <a:ea typeface="Tahoma" pitchFamily="34" charset="0"/>
                        <a:cs typeface="Tahoma" pitchFamily="34" charset="0"/>
                      </a:rPr>
                      <a:t>16%</a:t>
                    </a:r>
                  </a:p>
                  <a:p>
                    <a:r>
                      <a:rPr lang="en-US" b="0" dirty="0" smtClean="0">
                        <a:latin typeface="Tahoma" pitchFamily="34" charset="0"/>
                        <a:ea typeface="Tahoma" pitchFamily="34" charset="0"/>
                        <a:cs typeface="Tahoma" pitchFamily="34" charset="0"/>
                      </a:rPr>
                      <a:t>(n=7)</a:t>
                    </a:r>
                    <a:endParaRPr lang="en-US" dirty="0"/>
                  </a:p>
                </c:rich>
              </c:tx>
              <c:dLblPos val="bestFit"/>
              <c:showLegendKey val="0"/>
              <c:showVal val="1"/>
              <c:showCatName val="0"/>
              <c:showSerName val="0"/>
              <c:showPercent val="1"/>
              <c:showBubbleSize val="0"/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en-US" b="0" dirty="0" smtClean="0">
                        <a:latin typeface="Tahoma" pitchFamily="34" charset="0"/>
                        <a:ea typeface="Tahoma" pitchFamily="34" charset="0"/>
                        <a:cs typeface="Tahoma" pitchFamily="34" charset="0"/>
                      </a:rPr>
                      <a:t>16% </a:t>
                    </a:r>
                  </a:p>
                  <a:p>
                    <a:r>
                      <a:rPr lang="en-US" b="0" dirty="0" smtClean="0">
                        <a:latin typeface="Tahoma" pitchFamily="34" charset="0"/>
                        <a:ea typeface="Tahoma" pitchFamily="34" charset="0"/>
                        <a:cs typeface="Tahoma" pitchFamily="34" charset="0"/>
                      </a:rPr>
                      <a:t>(n=7)</a:t>
                    </a:r>
                    <a:endParaRPr lang="en-US" baseline="30000" dirty="0">
                      <a:solidFill>
                        <a:srgbClr val="FF0000"/>
                      </a:solidFill>
                    </a:endParaRP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1"/>
              <c:showBubbleSize val="0"/>
            </c:dLbl>
            <c:dLbl>
              <c:idx val="2"/>
              <c:layout/>
              <c:tx>
                <c:rich>
                  <a:bodyPr/>
                  <a:lstStyle/>
                  <a:p>
                    <a:r>
                      <a:rPr lang="en-US" b="0" dirty="0" smtClean="0">
                        <a:latin typeface="Tahoma" pitchFamily="34" charset="0"/>
                        <a:ea typeface="Tahoma" pitchFamily="34" charset="0"/>
                        <a:cs typeface="Tahoma" pitchFamily="34" charset="0"/>
                      </a:rPr>
                      <a:t>18% </a:t>
                    </a:r>
                  </a:p>
                  <a:p>
                    <a:r>
                      <a:rPr lang="en-US" b="0" dirty="0" smtClean="0">
                        <a:latin typeface="Tahoma" pitchFamily="34" charset="0"/>
                        <a:ea typeface="Tahoma" pitchFamily="34" charset="0"/>
                        <a:cs typeface="Tahoma" pitchFamily="34" charset="0"/>
                      </a:rPr>
                      <a:t>(n=8)</a:t>
                    </a:r>
                    <a:endParaRPr lang="en-US" dirty="0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1"/>
              <c:showBubbleSize val="0"/>
            </c:dLbl>
            <c:dLbl>
              <c:idx val="3"/>
              <c:layout/>
              <c:tx>
                <c:rich>
                  <a:bodyPr/>
                  <a:lstStyle/>
                  <a:p>
                    <a:r>
                      <a:rPr lang="en-US" b="0" dirty="0" smtClean="0">
                        <a:latin typeface="Tahoma" pitchFamily="34" charset="0"/>
                        <a:ea typeface="Tahoma" pitchFamily="34" charset="0"/>
                        <a:cs typeface="Tahoma" pitchFamily="34" charset="0"/>
                      </a:rPr>
                      <a:t>18% </a:t>
                    </a:r>
                  </a:p>
                  <a:p>
                    <a:r>
                      <a:rPr lang="en-US" b="0" dirty="0" smtClean="0">
                        <a:latin typeface="Tahoma" pitchFamily="34" charset="0"/>
                        <a:ea typeface="Tahoma" pitchFamily="34" charset="0"/>
                        <a:cs typeface="Tahoma" pitchFamily="34" charset="0"/>
                      </a:rPr>
                      <a:t>(n=8)</a:t>
                    </a:r>
                    <a:endParaRPr lang="en-US" baseline="30000" dirty="0">
                      <a:solidFill>
                        <a:srgbClr val="FF0000"/>
                      </a:solidFill>
                    </a:endParaRP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1"/>
              <c:showBubbleSize val="0"/>
            </c:dLbl>
            <c:dLbl>
              <c:idx val="4"/>
              <c:layout/>
              <c:tx>
                <c:rich>
                  <a:bodyPr/>
                  <a:lstStyle/>
                  <a:p>
                    <a:r>
                      <a:rPr lang="en-US" b="0" dirty="0" smtClean="0">
                        <a:latin typeface="Tahoma" pitchFamily="34" charset="0"/>
                        <a:ea typeface="Tahoma" pitchFamily="34" charset="0"/>
                        <a:cs typeface="Tahoma" pitchFamily="34" charset="0"/>
                      </a:rPr>
                      <a:t>9% </a:t>
                    </a:r>
                  </a:p>
                  <a:p>
                    <a:r>
                      <a:rPr lang="en-US" b="0" dirty="0" smtClean="0">
                        <a:latin typeface="Tahoma" pitchFamily="34" charset="0"/>
                        <a:ea typeface="Tahoma" pitchFamily="34" charset="0"/>
                        <a:cs typeface="Tahoma" pitchFamily="34" charset="0"/>
                      </a:rPr>
                      <a:t>(n=4)</a:t>
                    </a:r>
                    <a:endParaRPr lang="en-US" dirty="0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1"/>
              <c:showBubbleSize val="0"/>
            </c:dLbl>
            <c:dLbl>
              <c:idx val="5"/>
              <c:layout/>
              <c:tx>
                <c:rich>
                  <a:bodyPr/>
                  <a:lstStyle/>
                  <a:p>
                    <a:r>
                      <a:rPr lang="en-US" b="0" dirty="0" smtClean="0">
                        <a:latin typeface="Tahoma" pitchFamily="34" charset="0"/>
                        <a:ea typeface="Tahoma" pitchFamily="34" charset="0"/>
                        <a:cs typeface="Tahoma" pitchFamily="34" charset="0"/>
                      </a:rPr>
                      <a:t>5% </a:t>
                    </a:r>
                  </a:p>
                  <a:p>
                    <a:r>
                      <a:rPr lang="en-US" b="0" dirty="0" smtClean="0">
                        <a:latin typeface="Tahoma" pitchFamily="34" charset="0"/>
                        <a:ea typeface="Tahoma" pitchFamily="34" charset="0"/>
                        <a:cs typeface="Tahoma" pitchFamily="34" charset="0"/>
                      </a:rPr>
                      <a:t>(n=2)</a:t>
                    </a:r>
                    <a:endParaRPr lang="en-US" dirty="0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1"/>
              <c:showBubbleSize val="0"/>
            </c:dLbl>
            <c:dLbl>
              <c:idx val="6"/>
              <c:layout>
                <c:manualLayout>
                  <c:x val="-1.4550096466308565E-17"/>
                  <c:y val="1.4020177279805941E-2"/>
                </c:manualLayout>
              </c:layout>
              <c:tx>
                <c:rich>
                  <a:bodyPr/>
                  <a:lstStyle/>
                  <a:p>
                    <a:r>
                      <a:rPr lang="en-US" sz="1800" b="0" i="0" baseline="0" smtClean="0">
                        <a:effectLst/>
                      </a:rPr>
                      <a:t>18% </a:t>
                    </a:r>
                    <a:endParaRPr lang="en-US" smtClean="0">
                      <a:effectLst/>
                    </a:endParaRPr>
                  </a:p>
                  <a:p>
                    <a:r>
                      <a:rPr lang="en-US" sz="1800" b="0" i="0" baseline="0" smtClean="0">
                        <a:effectLst/>
                      </a:rPr>
                      <a:t>(n=8)</a:t>
                    </a:r>
                    <a:endParaRPr lang="en-US">
                      <a:effectLst/>
                    </a:endParaRPr>
                  </a:p>
                </c:rich>
              </c:tx>
              <c:dLblPos val="bestFit"/>
              <c:showLegendKey val="0"/>
              <c:showVal val="1"/>
              <c:showCatName val="0"/>
              <c:showSerName val="0"/>
              <c:showPercent val="1"/>
              <c:showBubbleSize val="0"/>
            </c:dLbl>
            <c:txPr>
              <a:bodyPr/>
              <a:lstStyle/>
              <a:p>
                <a:pPr>
                  <a:defRPr b="0">
                    <a:latin typeface="Tahoma" pitchFamily="34" charset="0"/>
                    <a:ea typeface="Tahoma" pitchFamily="34" charset="0"/>
                    <a:cs typeface="Tahoma" pitchFamily="34" charset="0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1"/>
            <c:showBubbleSize val="0"/>
            <c:showLeaderLines val="0"/>
          </c:dLbls>
          <c:cat>
            <c:strRef>
              <c:f>Sheet1!$A$2:$A$8</c:f>
              <c:strCache>
                <c:ptCount val="7"/>
                <c:pt idx="0">
                  <c:v>Target met</c:v>
                </c:pt>
                <c:pt idx="1">
                  <c:v>Improving</c:v>
                </c:pt>
                <c:pt idx="2">
                  <c:v>No change</c:v>
                </c:pt>
                <c:pt idx="3">
                  <c:v>Getting worse</c:v>
                </c:pt>
                <c:pt idx="4">
                  <c:v>Baseline only</c:v>
                </c:pt>
                <c:pt idx="5">
                  <c:v>Developmental</c:v>
                </c:pt>
                <c:pt idx="6">
                  <c:v>Tracking</c:v>
                </c:pt>
              </c:strCache>
            </c:strRef>
          </c:cat>
          <c:val>
            <c:numRef>
              <c:f>Sheet1!$B$2:$B$8</c:f>
              <c:numCache>
                <c:formatCode>General</c:formatCode>
                <c:ptCount val="7"/>
                <c:pt idx="0">
                  <c:v>7</c:v>
                </c:pt>
                <c:pt idx="1">
                  <c:v>7</c:v>
                </c:pt>
                <c:pt idx="2">
                  <c:v>8</c:v>
                </c:pt>
                <c:pt idx="3">
                  <c:v>8</c:v>
                </c:pt>
                <c:pt idx="4">
                  <c:v>4</c:v>
                </c:pt>
                <c:pt idx="5">
                  <c:v>2</c:v>
                </c:pt>
                <c:pt idx="6">
                  <c:v>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6C8D997-9A5C-4C73-94E2-8FF207C328EC}" type="datetimeFigureOut">
              <a:rPr lang="en-US" smtClean="0"/>
              <a:t>2/25/2014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FD3CE44-57F8-49E7-ACDA-AD008F0C14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15788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DB01C0-5827-423D-B17A-92830EC4C2F4}" type="slidenum">
              <a:rPr lang="en-US" smtClean="0">
                <a:solidFill>
                  <a:prstClr val="black"/>
                </a:solidFill>
              </a:rPr>
              <a:pPr/>
              <a:t>1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fld id="{E597640D-AB5B-4981-ACF3-00B2C557B552}" type="datetime1">
              <a:rPr lang="en-US" smtClean="0">
                <a:solidFill>
                  <a:prstClr val="black"/>
                </a:solidFill>
              </a:rPr>
              <a:pPr/>
              <a:t>2/25/2014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2" name="Slide Image Placeholder 11"/>
          <p:cNvSpPr>
            <a:spLocks noGrp="1" noRot="1" noChangeAspect="1"/>
          </p:cNvSpPr>
          <p:nvPr>
            <p:ph type="sldImg"/>
          </p:nvPr>
        </p:nvSpPr>
        <p:spPr>
          <a:xfrm>
            <a:off x="1104900" y="674688"/>
            <a:ext cx="4568825" cy="3427412"/>
          </a:xfrm>
        </p:spPr>
      </p:sp>
      <p:sp>
        <p:nvSpPr>
          <p:cNvPr id="13" name="Notes Placeholder 1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T5he</a:t>
            </a:r>
            <a:r>
              <a:rPr lang="en-US" baseline="0" smtClean="0"/>
              <a:t> </a:t>
            </a:r>
            <a:r>
              <a:rPr lang="en-US" baseline="0" dirty="0" smtClean="0"/>
              <a:t>appendix portion of the presentation should include the TA objective status slide and other important slides that could not make it to the NCHS presentation.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137546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41" indent="-171441">
              <a:buFont typeface="Arial" pitchFamily="34" charset="0"/>
              <a:buChar char="•"/>
            </a:pPr>
            <a:r>
              <a:rPr lang="en-US" baseline="0" dirty="0" smtClean="0"/>
              <a:t>Definitions</a:t>
            </a:r>
          </a:p>
          <a:p>
            <a:pPr marL="628615" lvl="1" indent="-171441">
              <a:buFont typeface="Arial" pitchFamily="34" charset="0"/>
              <a:buChar char="•"/>
            </a:pPr>
            <a:r>
              <a:rPr lang="en-US" baseline="0" dirty="0" smtClean="0"/>
              <a:t>Target met: Target met or exceeded</a:t>
            </a:r>
          </a:p>
          <a:p>
            <a:pPr marL="628615" lvl="1" indent="-171441">
              <a:buFont typeface="Arial" pitchFamily="34" charset="0"/>
              <a:buChar char="•"/>
            </a:pPr>
            <a:r>
              <a:rPr lang="en-US" baseline="0" dirty="0" smtClean="0"/>
              <a:t>Improving – </a:t>
            </a:r>
            <a:r>
              <a:rPr lang="en-US" dirty="0" smtClean="0"/>
              <a:t>Change is toward the target:</a:t>
            </a:r>
          </a:p>
          <a:p>
            <a:pPr marL="1085790" lvl="2" indent="-171441">
              <a:buFont typeface="Arial" pitchFamily="34" charset="0"/>
              <a:buChar char="•"/>
            </a:pPr>
            <a:r>
              <a:rPr lang="en-US" dirty="0" smtClean="0">
                <a:effectLst/>
              </a:rPr>
              <a:t>Change in objective is statistically significant*, OR</a:t>
            </a:r>
          </a:p>
          <a:p>
            <a:pPr marL="1085790" lvl="2" indent="-171441">
              <a:buFont typeface="Arial" pitchFamily="34" charset="0"/>
              <a:buChar char="•"/>
            </a:pPr>
            <a:r>
              <a:rPr lang="en-US" dirty="0" smtClean="0">
                <a:effectLst/>
              </a:rPr>
              <a:t>Objective has achieved 10% or more of the targeted change</a:t>
            </a:r>
          </a:p>
          <a:p>
            <a:pPr marL="628615" lvl="1" indent="-171441">
              <a:buFont typeface="Arial" pitchFamily="34" charset="0"/>
              <a:buChar char="•"/>
            </a:pPr>
            <a:r>
              <a:rPr lang="en-US" baseline="0" dirty="0" smtClean="0"/>
              <a:t>Little/No change:</a:t>
            </a:r>
          </a:p>
          <a:p>
            <a:pPr marL="1085790" lvl="2" indent="-171441">
              <a:buFont typeface="Arial" pitchFamily="34" charset="0"/>
              <a:buChar char="•"/>
            </a:pPr>
            <a:r>
              <a:rPr lang="en-US" dirty="0" smtClean="0">
                <a:effectLst/>
              </a:rPr>
              <a:t>Objective has achieved less than 10% of the targeted change (and is not statistically significant*), OR</a:t>
            </a:r>
          </a:p>
          <a:p>
            <a:pPr marL="1085790" lvl="2" indent="-171441">
              <a:buFont typeface="Arial" pitchFamily="34" charset="0"/>
              <a:buChar char="•"/>
            </a:pPr>
            <a:r>
              <a:rPr lang="en-US" dirty="0" smtClean="0"/>
              <a:t>Objective has a deficit of less than 10% relative to its baseline which it needs to regain before starting to move toward the target (and is not statistically significant*), OR</a:t>
            </a:r>
          </a:p>
          <a:p>
            <a:pPr marL="1085790" lvl="2" indent="-171441">
              <a:buFont typeface="Arial" pitchFamily="34" charset="0"/>
              <a:buChar char="•"/>
            </a:pPr>
            <a:r>
              <a:rPr lang="en-US" dirty="0" smtClean="0"/>
              <a:t>No change between baseline and most recent data point</a:t>
            </a:r>
            <a:endParaRPr lang="en-US" baseline="0" dirty="0" smtClean="0"/>
          </a:p>
          <a:p>
            <a:pPr marL="628615" lvl="1" indent="-171441">
              <a:buFont typeface="Arial" pitchFamily="34" charset="0"/>
              <a:buChar char="•"/>
            </a:pPr>
            <a:r>
              <a:rPr lang="en-US" baseline="0" dirty="0" smtClean="0"/>
              <a:t>Getting worse – </a:t>
            </a:r>
            <a:r>
              <a:rPr lang="en-US" dirty="0" smtClean="0"/>
              <a:t>Change is away from the target:</a:t>
            </a:r>
          </a:p>
          <a:p>
            <a:pPr marL="1085790" lvl="2" indent="-171441">
              <a:buFont typeface="Arial" pitchFamily="34" charset="0"/>
              <a:buChar char="•"/>
            </a:pPr>
            <a:r>
              <a:rPr lang="en-US" dirty="0" smtClean="0">
                <a:effectLst/>
              </a:rPr>
              <a:t>Change in objective is statistically significant*, OR</a:t>
            </a:r>
          </a:p>
          <a:p>
            <a:pPr marL="1085790" lvl="2" indent="-171441">
              <a:buFont typeface="Arial" pitchFamily="34" charset="0"/>
              <a:buChar char="•"/>
            </a:pPr>
            <a:r>
              <a:rPr lang="en-US" dirty="0" smtClean="0"/>
              <a:t>Objective has a deficit of 10% or more (relative to its baseline), which it needs to regain before starting to move toward the target</a:t>
            </a:r>
          </a:p>
          <a:p>
            <a:pPr marL="628615" lvl="1" indent="-171441">
              <a:buFont typeface="Arial" pitchFamily="34" charset="0"/>
              <a:buChar char="•"/>
            </a:pPr>
            <a:r>
              <a:rPr lang="en-US" baseline="0" dirty="0" smtClean="0"/>
              <a:t>Baseline only: </a:t>
            </a:r>
            <a:r>
              <a:rPr lang="en-US" dirty="0" smtClean="0"/>
              <a:t>Baseline data only; progress cannot be assessed</a:t>
            </a:r>
            <a:endParaRPr lang="en-US" baseline="0" dirty="0" smtClean="0"/>
          </a:p>
          <a:p>
            <a:pPr marL="628615" lvl="1" indent="-171441">
              <a:buFont typeface="Arial" pitchFamily="34" charset="0"/>
              <a:buChar char="•"/>
            </a:pPr>
            <a:r>
              <a:rPr lang="en-US" baseline="0" dirty="0" smtClean="0"/>
              <a:t>Developmental: </a:t>
            </a:r>
            <a:r>
              <a:rPr lang="en-US" dirty="0" smtClean="0"/>
              <a:t>Objective is developmental (does not have baseline data)</a:t>
            </a:r>
          </a:p>
          <a:p>
            <a:pPr marL="628615" lvl="1" indent="-171441">
              <a:buFont typeface="Arial" pitchFamily="34" charset="0"/>
              <a:buChar char="•"/>
            </a:pPr>
            <a:r>
              <a:rPr lang="en-US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Informational: </a:t>
            </a:r>
            <a:r>
              <a:rPr lang="en-US" dirty="0" smtClean="0"/>
              <a:t>Objective is informational (does not have a target) </a:t>
            </a:r>
            <a:endParaRPr lang="en-US" baseline="0" dirty="0" smtClean="0"/>
          </a:p>
          <a:p>
            <a:pPr marL="457174" lvl="2" defTabSz="914350">
              <a:defRPr/>
            </a:pPr>
            <a:endParaRPr lang="en-US" baseline="0" dirty="0" smtClean="0"/>
          </a:p>
          <a:p>
            <a:pPr marL="171441" lvl="1" indent="-171441" defTabSz="914350">
              <a:buFont typeface="Arial" pitchFamily="34" charset="0"/>
              <a:buChar char="•"/>
              <a:defRPr/>
            </a:pPr>
            <a:r>
              <a:rPr lang="en-US" baseline="0" dirty="0" smtClean="0"/>
              <a:t>Notes</a:t>
            </a:r>
          </a:p>
          <a:p>
            <a:pPr marL="628615" lvl="2" indent="-171441" defTabSz="914350">
              <a:buFont typeface="Arial" pitchFamily="34" charset="0"/>
              <a:buChar char="•"/>
              <a:defRPr/>
            </a:pPr>
            <a:r>
              <a:rPr lang="en-US" dirty="0" smtClean="0"/>
              <a:t>*Statistical significance is only assessed when estimates of variability are available</a:t>
            </a:r>
            <a:endParaRPr lang="en-US" baseline="0" dirty="0" smtClean="0"/>
          </a:p>
          <a:p>
            <a:pPr marL="628615" lvl="2" indent="-171441" defTabSz="914350">
              <a:buFont typeface="Arial" pitchFamily="34" charset="0"/>
              <a:buChar char="•"/>
              <a:defRPr/>
            </a:pPr>
            <a:r>
              <a:rPr lang="en-US" baseline="0" dirty="0" smtClean="0"/>
              <a:t>Percent of targeted change achieved = 100 × (Most recent value – Baseline value) / (HP2020 target – Baseline value)</a:t>
            </a:r>
          </a:p>
          <a:p>
            <a:pPr marL="628615" lvl="1" indent="-171441">
              <a:buFont typeface="Arial" pitchFamily="34" charset="0"/>
              <a:buChar char="•"/>
            </a:pPr>
            <a:r>
              <a:rPr lang="en-US" baseline="0" dirty="0" smtClean="0"/>
              <a:t>Percent in deficit = 100 × |Most recent value – Baseline value| / (Baseline value)</a:t>
            </a:r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en-US" dirty="0" smtClean="0">
                <a:solidFill>
                  <a:prstClr val="black"/>
                </a:solidFill>
              </a:rPr>
              <a:t>Healthy People 2020 Progress Review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04E41A6-F38B-475C-BE79-E8C9DB061704}" type="slidenum">
              <a:rPr lang="en-US" smtClean="0">
                <a:solidFill>
                  <a:prstClr val="black"/>
                </a:solidFill>
              </a:rPr>
              <a:pPr/>
              <a:t>2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6" name="Date Placeholder 5"/>
          <p:cNvSpPr>
            <a:spLocks noGrp="1"/>
          </p:cNvSpPr>
          <p:nvPr>
            <p:ph type="dt" idx="12"/>
          </p:nvPr>
        </p:nvSpPr>
        <p:spPr/>
        <p:txBody>
          <a:bodyPr/>
          <a:lstStyle/>
          <a:p>
            <a:fld id="{8B473FBA-2BCB-44B7-9356-B773189F8671}" type="datetime1">
              <a:rPr lang="en-US" smtClean="0">
                <a:solidFill>
                  <a:prstClr val="black"/>
                </a:solidFill>
              </a:rPr>
              <a:pPr/>
              <a:t>2/25/2014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541079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41" indent="-171441">
              <a:buFont typeface="Arial" pitchFamily="34" charset="0"/>
              <a:buChar char="•"/>
            </a:pPr>
            <a:r>
              <a:rPr lang="en-US" baseline="0" dirty="0" smtClean="0"/>
              <a:t>Definitions</a:t>
            </a:r>
          </a:p>
          <a:p>
            <a:pPr marL="628615" lvl="1" indent="-171441">
              <a:buFont typeface="Arial" pitchFamily="34" charset="0"/>
              <a:buChar char="•"/>
            </a:pPr>
            <a:r>
              <a:rPr lang="en-US" baseline="0" dirty="0" smtClean="0"/>
              <a:t>Target met: Target met or exceeded</a:t>
            </a:r>
          </a:p>
          <a:p>
            <a:pPr marL="628615" lvl="1" indent="-171441">
              <a:buFont typeface="Arial" pitchFamily="34" charset="0"/>
              <a:buChar char="•"/>
            </a:pPr>
            <a:r>
              <a:rPr lang="en-US" baseline="0" dirty="0" smtClean="0"/>
              <a:t>Improving – </a:t>
            </a:r>
            <a:r>
              <a:rPr lang="en-US" dirty="0" smtClean="0"/>
              <a:t>Change is toward the target:</a:t>
            </a:r>
          </a:p>
          <a:p>
            <a:pPr marL="1085790" lvl="2" indent="-171441">
              <a:buFont typeface="Arial" pitchFamily="34" charset="0"/>
              <a:buChar char="•"/>
            </a:pPr>
            <a:r>
              <a:rPr lang="en-US" dirty="0" smtClean="0">
                <a:effectLst/>
              </a:rPr>
              <a:t>Change in objective is statistically significant*, OR</a:t>
            </a:r>
          </a:p>
          <a:p>
            <a:pPr marL="1085790" lvl="2" indent="-171441">
              <a:buFont typeface="Arial" pitchFamily="34" charset="0"/>
              <a:buChar char="•"/>
            </a:pPr>
            <a:r>
              <a:rPr lang="en-US" dirty="0" smtClean="0">
                <a:effectLst/>
              </a:rPr>
              <a:t>Objective has achieved 10% or more of the targeted change</a:t>
            </a:r>
          </a:p>
          <a:p>
            <a:pPr marL="628615" lvl="1" indent="-171441">
              <a:buFont typeface="Arial" pitchFamily="34" charset="0"/>
              <a:buChar char="•"/>
            </a:pPr>
            <a:r>
              <a:rPr lang="en-US" baseline="0" dirty="0" smtClean="0"/>
              <a:t>Little/No change:</a:t>
            </a:r>
          </a:p>
          <a:p>
            <a:pPr marL="1085790" lvl="2" indent="-171441">
              <a:buFont typeface="Arial" pitchFamily="34" charset="0"/>
              <a:buChar char="•"/>
            </a:pPr>
            <a:r>
              <a:rPr lang="en-US" dirty="0" smtClean="0">
                <a:effectLst/>
              </a:rPr>
              <a:t>Objective has achieved less than 10% of the targeted change (and is not statistically significant*), OR</a:t>
            </a:r>
          </a:p>
          <a:p>
            <a:pPr marL="1085790" lvl="2" indent="-171441">
              <a:buFont typeface="Arial" pitchFamily="34" charset="0"/>
              <a:buChar char="•"/>
            </a:pPr>
            <a:r>
              <a:rPr lang="en-US" dirty="0" smtClean="0"/>
              <a:t>Objective has a deficit of less than 10% relative to its baseline which it needs to regain before starting to move toward the target (and is not statistically significant*), OR</a:t>
            </a:r>
          </a:p>
          <a:p>
            <a:pPr marL="1085790" lvl="2" indent="-171441">
              <a:buFont typeface="Arial" pitchFamily="34" charset="0"/>
              <a:buChar char="•"/>
            </a:pPr>
            <a:r>
              <a:rPr lang="en-US" dirty="0" smtClean="0"/>
              <a:t>No change between baseline and most recent data point</a:t>
            </a:r>
            <a:endParaRPr lang="en-US" baseline="0" dirty="0" smtClean="0"/>
          </a:p>
          <a:p>
            <a:pPr marL="628615" lvl="1" indent="-171441">
              <a:buFont typeface="Arial" pitchFamily="34" charset="0"/>
              <a:buChar char="•"/>
            </a:pPr>
            <a:r>
              <a:rPr lang="en-US" baseline="0" dirty="0" smtClean="0"/>
              <a:t>Getting worse – </a:t>
            </a:r>
            <a:r>
              <a:rPr lang="en-US" dirty="0" smtClean="0"/>
              <a:t>Change is away from the target:</a:t>
            </a:r>
          </a:p>
          <a:p>
            <a:pPr marL="1085790" lvl="2" indent="-171441">
              <a:buFont typeface="Arial" pitchFamily="34" charset="0"/>
              <a:buChar char="•"/>
            </a:pPr>
            <a:r>
              <a:rPr lang="en-US" dirty="0" smtClean="0">
                <a:effectLst/>
              </a:rPr>
              <a:t>Change in objective is statistically significant*, OR</a:t>
            </a:r>
          </a:p>
          <a:p>
            <a:pPr marL="1085790" lvl="2" indent="-171441">
              <a:buFont typeface="Arial" pitchFamily="34" charset="0"/>
              <a:buChar char="•"/>
            </a:pPr>
            <a:r>
              <a:rPr lang="en-US" dirty="0" smtClean="0"/>
              <a:t>Objective has a deficit of 10% or more (relative to its baseline), which it needs to regain before starting to move toward the target</a:t>
            </a:r>
          </a:p>
          <a:p>
            <a:pPr marL="628615" lvl="1" indent="-171441">
              <a:buFont typeface="Arial" pitchFamily="34" charset="0"/>
              <a:buChar char="•"/>
            </a:pPr>
            <a:r>
              <a:rPr lang="en-US" baseline="0" dirty="0" smtClean="0"/>
              <a:t>Baseline only: </a:t>
            </a:r>
            <a:r>
              <a:rPr lang="en-US" dirty="0" smtClean="0"/>
              <a:t>Baseline data only; progress cannot be assessed</a:t>
            </a:r>
            <a:endParaRPr lang="en-US" baseline="0" dirty="0" smtClean="0"/>
          </a:p>
          <a:p>
            <a:pPr marL="628615" lvl="1" indent="-171441">
              <a:buFont typeface="Arial" pitchFamily="34" charset="0"/>
              <a:buChar char="•"/>
            </a:pPr>
            <a:r>
              <a:rPr lang="en-US" baseline="0" dirty="0" smtClean="0"/>
              <a:t>Developmental: </a:t>
            </a:r>
            <a:r>
              <a:rPr lang="en-US" dirty="0" smtClean="0"/>
              <a:t>Objective is developmental (does not have baseline data)</a:t>
            </a:r>
          </a:p>
          <a:p>
            <a:pPr marL="628615" lvl="1" indent="-171441">
              <a:buFont typeface="Arial" pitchFamily="34" charset="0"/>
              <a:buChar char="•"/>
            </a:pPr>
            <a:r>
              <a:rPr lang="en-US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Informational: </a:t>
            </a:r>
            <a:r>
              <a:rPr lang="en-US" dirty="0" smtClean="0"/>
              <a:t>Objective is informational (does not have a target) </a:t>
            </a:r>
            <a:endParaRPr lang="en-US" baseline="0" dirty="0" smtClean="0"/>
          </a:p>
          <a:p>
            <a:pPr marL="457174" lvl="2" defTabSz="914350">
              <a:defRPr/>
            </a:pPr>
            <a:endParaRPr lang="en-US" baseline="0" dirty="0" smtClean="0"/>
          </a:p>
          <a:p>
            <a:pPr marL="171441" lvl="1" indent="-171441" defTabSz="914350">
              <a:buFont typeface="Arial" pitchFamily="34" charset="0"/>
              <a:buChar char="•"/>
              <a:defRPr/>
            </a:pPr>
            <a:r>
              <a:rPr lang="en-US" baseline="0" dirty="0" smtClean="0"/>
              <a:t>Notes</a:t>
            </a:r>
          </a:p>
          <a:p>
            <a:pPr marL="628615" lvl="2" indent="-171441" defTabSz="914350">
              <a:buFont typeface="Arial" pitchFamily="34" charset="0"/>
              <a:buChar char="•"/>
              <a:defRPr/>
            </a:pPr>
            <a:r>
              <a:rPr lang="en-US" dirty="0" smtClean="0"/>
              <a:t>*Statistical significance is only assessed when estimates of variability are available</a:t>
            </a:r>
            <a:endParaRPr lang="en-US" baseline="0" dirty="0" smtClean="0"/>
          </a:p>
          <a:p>
            <a:pPr marL="628615" lvl="2" indent="-171441" defTabSz="914350">
              <a:buFont typeface="Arial" pitchFamily="34" charset="0"/>
              <a:buChar char="•"/>
              <a:defRPr/>
            </a:pPr>
            <a:r>
              <a:rPr lang="en-US" baseline="0" dirty="0" smtClean="0"/>
              <a:t>Percent of targeted change achieved = 100 × (Most recent value – Baseline value) / (HP2020 target – Baseline value)</a:t>
            </a:r>
          </a:p>
          <a:p>
            <a:pPr marL="628615" lvl="1" indent="-171441">
              <a:buFont typeface="Arial" pitchFamily="34" charset="0"/>
              <a:buChar char="•"/>
            </a:pPr>
            <a:r>
              <a:rPr lang="en-US" baseline="0" dirty="0" smtClean="0"/>
              <a:t>Percent in deficit = 100 × |Most recent value – Baseline value| / (Baseline value)</a:t>
            </a:r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en-US" dirty="0" smtClean="0">
                <a:solidFill>
                  <a:prstClr val="black"/>
                </a:solidFill>
              </a:rPr>
              <a:t>Healthy People 2020 Progress Review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04E41A6-F38B-475C-BE79-E8C9DB061704}" type="slidenum">
              <a:rPr lang="en-US" smtClean="0">
                <a:solidFill>
                  <a:prstClr val="black"/>
                </a:solidFill>
              </a:rPr>
              <a:pPr/>
              <a:t>3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6" name="Date Placeholder 5"/>
          <p:cNvSpPr>
            <a:spLocks noGrp="1"/>
          </p:cNvSpPr>
          <p:nvPr>
            <p:ph type="dt" idx="12"/>
          </p:nvPr>
        </p:nvSpPr>
        <p:spPr/>
        <p:txBody>
          <a:bodyPr/>
          <a:lstStyle/>
          <a:p>
            <a:fld id="{8B473FBA-2BCB-44B7-9356-B773189F8671}" type="datetime1">
              <a:rPr lang="en-US" smtClean="0">
                <a:solidFill>
                  <a:prstClr val="black"/>
                </a:solidFill>
              </a:rPr>
              <a:pPr/>
              <a:t>2/25/2014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541079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41" indent="-171441">
              <a:buFont typeface="Arial" pitchFamily="34" charset="0"/>
              <a:buChar char="•"/>
            </a:pPr>
            <a:r>
              <a:rPr lang="en-US" baseline="0" dirty="0" smtClean="0"/>
              <a:t>Definitions</a:t>
            </a:r>
          </a:p>
          <a:p>
            <a:pPr marL="628615" lvl="1" indent="-171441">
              <a:buFont typeface="Arial" pitchFamily="34" charset="0"/>
              <a:buChar char="•"/>
            </a:pPr>
            <a:r>
              <a:rPr lang="en-US" baseline="0" dirty="0" smtClean="0"/>
              <a:t>Target met: Target met or exceeded</a:t>
            </a:r>
          </a:p>
          <a:p>
            <a:pPr marL="628615" lvl="1" indent="-171441">
              <a:buFont typeface="Arial" pitchFamily="34" charset="0"/>
              <a:buChar char="•"/>
            </a:pPr>
            <a:r>
              <a:rPr lang="en-US" baseline="0" dirty="0" smtClean="0"/>
              <a:t>Improving – </a:t>
            </a:r>
            <a:r>
              <a:rPr lang="en-US" dirty="0" smtClean="0"/>
              <a:t>Change is toward the target:</a:t>
            </a:r>
          </a:p>
          <a:p>
            <a:pPr marL="1085790" lvl="2" indent="-171441">
              <a:buFont typeface="Arial" pitchFamily="34" charset="0"/>
              <a:buChar char="•"/>
            </a:pPr>
            <a:r>
              <a:rPr lang="en-US" dirty="0" smtClean="0">
                <a:effectLst/>
              </a:rPr>
              <a:t>Change in objective is statistically significant*, OR</a:t>
            </a:r>
          </a:p>
          <a:p>
            <a:pPr marL="1085790" lvl="2" indent="-171441">
              <a:buFont typeface="Arial" pitchFamily="34" charset="0"/>
              <a:buChar char="•"/>
            </a:pPr>
            <a:r>
              <a:rPr lang="en-US" dirty="0" smtClean="0">
                <a:effectLst/>
              </a:rPr>
              <a:t>Objective has achieved 10% or more of the targeted change</a:t>
            </a:r>
          </a:p>
          <a:p>
            <a:pPr marL="628615" lvl="1" indent="-171441">
              <a:buFont typeface="Arial" pitchFamily="34" charset="0"/>
              <a:buChar char="•"/>
            </a:pPr>
            <a:r>
              <a:rPr lang="en-US" baseline="0" dirty="0" smtClean="0"/>
              <a:t>Little/No change:</a:t>
            </a:r>
          </a:p>
          <a:p>
            <a:pPr marL="1085790" lvl="2" indent="-171441">
              <a:buFont typeface="Arial" pitchFamily="34" charset="0"/>
              <a:buChar char="•"/>
            </a:pPr>
            <a:r>
              <a:rPr lang="en-US" dirty="0" smtClean="0">
                <a:effectLst/>
              </a:rPr>
              <a:t>Objective has achieved less than 10% of the targeted change (and is not statistically significant*), OR</a:t>
            </a:r>
          </a:p>
          <a:p>
            <a:pPr marL="1085790" lvl="2" indent="-171441">
              <a:buFont typeface="Arial" pitchFamily="34" charset="0"/>
              <a:buChar char="•"/>
            </a:pPr>
            <a:r>
              <a:rPr lang="en-US" dirty="0" smtClean="0"/>
              <a:t>Objective has a deficit of less than 10% relative to its baseline which it needs to regain before starting to move toward the target (and is not statistically significant*), OR</a:t>
            </a:r>
          </a:p>
          <a:p>
            <a:pPr marL="1085790" lvl="2" indent="-171441">
              <a:buFont typeface="Arial" pitchFamily="34" charset="0"/>
              <a:buChar char="•"/>
            </a:pPr>
            <a:r>
              <a:rPr lang="en-US" dirty="0" smtClean="0"/>
              <a:t>No change between baseline and most recent data point</a:t>
            </a:r>
            <a:endParaRPr lang="en-US" baseline="0" dirty="0" smtClean="0"/>
          </a:p>
          <a:p>
            <a:pPr marL="628615" lvl="1" indent="-171441">
              <a:buFont typeface="Arial" pitchFamily="34" charset="0"/>
              <a:buChar char="•"/>
            </a:pPr>
            <a:r>
              <a:rPr lang="en-US" baseline="0" dirty="0" smtClean="0"/>
              <a:t>Getting worse – </a:t>
            </a:r>
            <a:r>
              <a:rPr lang="en-US" dirty="0" smtClean="0"/>
              <a:t>Change is away from the target:</a:t>
            </a:r>
          </a:p>
          <a:p>
            <a:pPr marL="1085790" lvl="2" indent="-171441">
              <a:buFont typeface="Arial" pitchFamily="34" charset="0"/>
              <a:buChar char="•"/>
            </a:pPr>
            <a:r>
              <a:rPr lang="en-US" dirty="0" smtClean="0">
                <a:effectLst/>
              </a:rPr>
              <a:t>Change in objective is statistically significant*, OR</a:t>
            </a:r>
          </a:p>
          <a:p>
            <a:pPr marL="1085790" lvl="2" indent="-171441">
              <a:buFont typeface="Arial" pitchFamily="34" charset="0"/>
              <a:buChar char="•"/>
            </a:pPr>
            <a:r>
              <a:rPr lang="en-US" dirty="0" smtClean="0"/>
              <a:t>Objective has a deficit of 10% or more (relative to its baseline), which it needs to regain before starting to move toward the target</a:t>
            </a:r>
          </a:p>
          <a:p>
            <a:pPr marL="628615" lvl="1" indent="-171441">
              <a:buFont typeface="Arial" pitchFamily="34" charset="0"/>
              <a:buChar char="•"/>
            </a:pPr>
            <a:r>
              <a:rPr lang="en-US" baseline="0" dirty="0" smtClean="0"/>
              <a:t>Baseline only: </a:t>
            </a:r>
            <a:r>
              <a:rPr lang="en-US" dirty="0" smtClean="0"/>
              <a:t>Baseline data only; progress cannot be assessed</a:t>
            </a:r>
            <a:endParaRPr lang="en-US" baseline="0" dirty="0" smtClean="0"/>
          </a:p>
          <a:p>
            <a:pPr marL="628615" lvl="1" indent="-171441">
              <a:buFont typeface="Arial" pitchFamily="34" charset="0"/>
              <a:buChar char="•"/>
            </a:pPr>
            <a:r>
              <a:rPr lang="en-US" baseline="0" dirty="0" smtClean="0"/>
              <a:t>Developmental: </a:t>
            </a:r>
            <a:r>
              <a:rPr lang="en-US" dirty="0" smtClean="0"/>
              <a:t>Objective is developmental (does not have baseline data)</a:t>
            </a:r>
          </a:p>
          <a:p>
            <a:pPr marL="628615" lvl="1" indent="-171441">
              <a:buFont typeface="Arial" pitchFamily="34" charset="0"/>
              <a:buChar char="•"/>
            </a:pPr>
            <a:r>
              <a:rPr lang="en-US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Informational: </a:t>
            </a:r>
            <a:r>
              <a:rPr lang="en-US" dirty="0" smtClean="0"/>
              <a:t>Objective is informational (does not have a target) </a:t>
            </a:r>
            <a:endParaRPr lang="en-US" baseline="0" dirty="0" smtClean="0"/>
          </a:p>
          <a:p>
            <a:pPr marL="457174" lvl="2" defTabSz="914350">
              <a:defRPr/>
            </a:pPr>
            <a:endParaRPr lang="en-US" baseline="0" dirty="0" smtClean="0"/>
          </a:p>
          <a:p>
            <a:pPr marL="171441" lvl="1" indent="-171441" defTabSz="914350">
              <a:buFont typeface="Arial" pitchFamily="34" charset="0"/>
              <a:buChar char="•"/>
              <a:defRPr/>
            </a:pPr>
            <a:r>
              <a:rPr lang="en-US" baseline="0" dirty="0" smtClean="0"/>
              <a:t>Notes</a:t>
            </a:r>
          </a:p>
          <a:p>
            <a:pPr marL="628615" lvl="2" indent="-171441" defTabSz="914350">
              <a:buFont typeface="Arial" pitchFamily="34" charset="0"/>
              <a:buChar char="•"/>
              <a:defRPr/>
            </a:pPr>
            <a:r>
              <a:rPr lang="en-US" dirty="0" smtClean="0"/>
              <a:t>*Statistical significance is only assessed when estimates of variability are available</a:t>
            </a:r>
            <a:endParaRPr lang="en-US" baseline="0" dirty="0" smtClean="0"/>
          </a:p>
          <a:p>
            <a:pPr marL="628615" lvl="2" indent="-171441" defTabSz="914350">
              <a:buFont typeface="Arial" pitchFamily="34" charset="0"/>
              <a:buChar char="•"/>
              <a:defRPr/>
            </a:pPr>
            <a:r>
              <a:rPr lang="en-US" baseline="0" dirty="0" smtClean="0"/>
              <a:t>Percent of targeted change achieved = 100 × (Most recent value – Baseline value) / (HP2020 target – Baseline value)</a:t>
            </a:r>
          </a:p>
          <a:p>
            <a:pPr marL="628615" lvl="1" indent="-171441">
              <a:buFont typeface="Arial" pitchFamily="34" charset="0"/>
              <a:buChar char="•"/>
            </a:pPr>
            <a:r>
              <a:rPr lang="en-US" baseline="0" dirty="0" smtClean="0"/>
              <a:t>Percent in deficit = 100 × |Most recent value – Baseline value| / (Baseline value)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04E41A6-F38B-475C-BE79-E8C9DB061704}" type="slidenum">
              <a:rPr lang="en-US" smtClean="0">
                <a:solidFill>
                  <a:prstClr val="black"/>
                </a:solidFill>
              </a:rPr>
              <a:pPr/>
              <a:t>4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6" name="Date Placeholder 5"/>
          <p:cNvSpPr>
            <a:spLocks noGrp="1"/>
          </p:cNvSpPr>
          <p:nvPr>
            <p:ph type="dt" idx="12"/>
          </p:nvPr>
        </p:nvSpPr>
        <p:spPr/>
        <p:txBody>
          <a:bodyPr/>
          <a:lstStyle/>
          <a:p>
            <a:fld id="{8B473FBA-2BCB-44B7-9356-B773189F8671}" type="datetime1">
              <a:rPr lang="en-US" smtClean="0">
                <a:solidFill>
                  <a:prstClr val="black"/>
                </a:solidFill>
              </a:rPr>
              <a:pPr/>
              <a:t>2/25/2014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541079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41" indent="-171441">
              <a:buFont typeface="Arial" pitchFamily="34" charset="0"/>
              <a:buChar char="•"/>
            </a:pPr>
            <a:r>
              <a:rPr lang="en-US" baseline="0" dirty="0" smtClean="0"/>
              <a:t>Definitions</a:t>
            </a:r>
          </a:p>
          <a:p>
            <a:pPr marL="628615" lvl="1" indent="-171441">
              <a:buFont typeface="Arial" pitchFamily="34" charset="0"/>
              <a:buChar char="•"/>
            </a:pPr>
            <a:r>
              <a:rPr lang="en-US" baseline="0" dirty="0" smtClean="0"/>
              <a:t>Target met: Target met or exceeded</a:t>
            </a:r>
          </a:p>
          <a:p>
            <a:pPr marL="628615" lvl="1" indent="-171441">
              <a:buFont typeface="Arial" pitchFamily="34" charset="0"/>
              <a:buChar char="•"/>
            </a:pPr>
            <a:r>
              <a:rPr lang="en-US" baseline="0" dirty="0" smtClean="0"/>
              <a:t>Improving – </a:t>
            </a:r>
            <a:r>
              <a:rPr lang="en-US" dirty="0" smtClean="0"/>
              <a:t>Change is toward the target:</a:t>
            </a:r>
          </a:p>
          <a:p>
            <a:pPr marL="1085790" lvl="2" indent="-171441">
              <a:buFont typeface="Arial" pitchFamily="34" charset="0"/>
              <a:buChar char="•"/>
            </a:pPr>
            <a:r>
              <a:rPr lang="en-US" dirty="0" smtClean="0">
                <a:effectLst/>
              </a:rPr>
              <a:t>Change in objective is statistically significant*, OR</a:t>
            </a:r>
          </a:p>
          <a:p>
            <a:pPr marL="1085790" lvl="2" indent="-171441">
              <a:buFont typeface="Arial" pitchFamily="34" charset="0"/>
              <a:buChar char="•"/>
            </a:pPr>
            <a:r>
              <a:rPr lang="en-US" dirty="0" smtClean="0">
                <a:effectLst/>
              </a:rPr>
              <a:t>Objective has achieved 10% or more of the targeted change</a:t>
            </a:r>
          </a:p>
          <a:p>
            <a:pPr marL="628615" lvl="1" indent="-171441">
              <a:buFont typeface="Arial" pitchFamily="34" charset="0"/>
              <a:buChar char="•"/>
            </a:pPr>
            <a:r>
              <a:rPr lang="en-US" baseline="0" dirty="0" smtClean="0"/>
              <a:t>Little/No change:</a:t>
            </a:r>
          </a:p>
          <a:p>
            <a:pPr marL="1085790" lvl="2" indent="-171441">
              <a:buFont typeface="Arial" pitchFamily="34" charset="0"/>
              <a:buChar char="•"/>
            </a:pPr>
            <a:r>
              <a:rPr lang="en-US" dirty="0" smtClean="0">
                <a:effectLst/>
              </a:rPr>
              <a:t>Objective has achieved less than 10% of the targeted change (and is not statistically significant*), OR</a:t>
            </a:r>
          </a:p>
          <a:p>
            <a:pPr marL="1085790" lvl="2" indent="-171441">
              <a:buFont typeface="Arial" pitchFamily="34" charset="0"/>
              <a:buChar char="•"/>
            </a:pPr>
            <a:r>
              <a:rPr lang="en-US" dirty="0" smtClean="0"/>
              <a:t>Objective has a deficit of less than 10% relative to its baseline which it needs to regain before starting to move toward the target (and is not statistically significant*), OR</a:t>
            </a:r>
          </a:p>
          <a:p>
            <a:pPr marL="1085790" lvl="2" indent="-171441">
              <a:buFont typeface="Arial" pitchFamily="34" charset="0"/>
              <a:buChar char="•"/>
            </a:pPr>
            <a:r>
              <a:rPr lang="en-US" dirty="0" smtClean="0"/>
              <a:t>No change between baseline and most recent data point</a:t>
            </a:r>
            <a:endParaRPr lang="en-US" baseline="0" dirty="0" smtClean="0"/>
          </a:p>
          <a:p>
            <a:pPr marL="628615" lvl="1" indent="-171441">
              <a:buFont typeface="Arial" pitchFamily="34" charset="0"/>
              <a:buChar char="•"/>
            </a:pPr>
            <a:r>
              <a:rPr lang="en-US" baseline="0" dirty="0" smtClean="0"/>
              <a:t>Getting worse – </a:t>
            </a:r>
            <a:r>
              <a:rPr lang="en-US" dirty="0" smtClean="0"/>
              <a:t>Change is away from the target:</a:t>
            </a:r>
          </a:p>
          <a:p>
            <a:pPr marL="1085790" lvl="2" indent="-171441">
              <a:buFont typeface="Arial" pitchFamily="34" charset="0"/>
              <a:buChar char="•"/>
            </a:pPr>
            <a:r>
              <a:rPr lang="en-US" dirty="0" smtClean="0">
                <a:effectLst/>
              </a:rPr>
              <a:t>Change in objective is statistically significant*, OR</a:t>
            </a:r>
          </a:p>
          <a:p>
            <a:pPr marL="1085790" lvl="2" indent="-171441">
              <a:buFont typeface="Arial" pitchFamily="34" charset="0"/>
              <a:buChar char="•"/>
            </a:pPr>
            <a:r>
              <a:rPr lang="en-US" dirty="0" smtClean="0"/>
              <a:t>Objective has a deficit of 10% or more (relative to its baseline), which it needs to regain before starting to move toward the target</a:t>
            </a:r>
          </a:p>
          <a:p>
            <a:pPr marL="628615" lvl="1" indent="-171441">
              <a:buFont typeface="Arial" pitchFamily="34" charset="0"/>
              <a:buChar char="•"/>
            </a:pPr>
            <a:r>
              <a:rPr lang="en-US" baseline="0" dirty="0" smtClean="0"/>
              <a:t>Baseline only: </a:t>
            </a:r>
            <a:r>
              <a:rPr lang="en-US" dirty="0" smtClean="0"/>
              <a:t>Baseline data only; progress cannot be assessed</a:t>
            </a:r>
            <a:endParaRPr lang="en-US" baseline="0" dirty="0" smtClean="0"/>
          </a:p>
          <a:p>
            <a:pPr marL="628615" lvl="1" indent="-171441">
              <a:buFont typeface="Arial" pitchFamily="34" charset="0"/>
              <a:buChar char="•"/>
            </a:pPr>
            <a:r>
              <a:rPr lang="en-US" baseline="0" dirty="0" smtClean="0"/>
              <a:t>Developmental: </a:t>
            </a:r>
            <a:r>
              <a:rPr lang="en-US" dirty="0" smtClean="0"/>
              <a:t>Objective is developmental (does not have baseline data)</a:t>
            </a:r>
          </a:p>
          <a:p>
            <a:pPr marL="628615" lvl="1" indent="-171441">
              <a:buFont typeface="Arial" pitchFamily="34" charset="0"/>
              <a:buChar char="•"/>
            </a:pPr>
            <a:r>
              <a:rPr lang="en-US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Informational: </a:t>
            </a:r>
            <a:r>
              <a:rPr lang="en-US" dirty="0" smtClean="0"/>
              <a:t>Objective is informational (does not have a target) </a:t>
            </a:r>
            <a:endParaRPr lang="en-US" baseline="0" dirty="0" smtClean="0"/>
          </a:p>
          <a:p>
            <a:pPr marL="457174" lvl="2" defTabSz="914350">
              <a:defRPr/>
            </a:pPr>
            <a:endParaRPr lang="en-US" baseline="0" dirty="0" smtClean="0"/>
          </a:p>
          <a:p>
            <a:pPr marL="171441" lvl="1" indent="-171441" defTabSz="914350">
              <a:buFont typeface="Arial" pitchFamily="34" charset="0"/>
              <a:buChar char="•"/>
              <a:defRPr/>
            </a:pPr>
            <a:r>
              <a:rPr lang="en-US" baseline="0" dirty="0" smtClean="0"/>
              <a:t>Notes</a:t>
            </a:r>
          </a:p>
          <a:p>
            <a:pPr marL="628615" lvl="2" indent="-171441" defTabSz="914350">
              <a:buFont typeface="Arial" pitchFamily="34" charset="0"/>
              <a:buChar char="•"/>
              <a:defRPr/>
            </a:pPr>
            <a:r>
              <a:rPr lang="en-US" dirty="0" smtClean="0"/>
              <a:t>*Statistical significance is only assessed when estimates of variability are available</a:t>
            </a:r>
            <a:endParaRPr lang="en-US" baseline="0" dirty="0" smtClean="0"/>
          </a:p>
          <a:p>
            <a:pPr marL="628615" lvl="2" indent="-171441" defTabSz="914350">
              <a:buFont typeface="Arial" pitchFamily="34" charset="0"/>
              <a:buChar char="•"/>
              <a:defRPr/>
            </a:pPr>
            <a:r>
              <a:rPr lang="en-US" baseline="0" dirty="0" smtClean="0"/>
              <a:t>Percent of targeted change achieved = 100 × (Most recent value – Baseline value) / (HP2020 target – Baseline value)</a:t>
            </a:r>
          </a:p>
          <a:p>
            <a:pPr marL="628615" lvl="1" indent="-171441">
              <a:buFont typeface="Arial" pitchFamily="34" charset="0"/>
              <a:buChar char="•"/>
            </a:pPr>
            <a:r>
              <a:rPr lang="en-US" baseline="0" dirty="0" smtClean="0"/>
              <a:t>Percent in deficit = 100 × |Most recent value – Baseline value| / (Baseline value)</a:t>
            </a:r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en-US" dirty="0" smtClean="0">
                <a:solidFill>
                  <a:prstClr val="black"/>
                </a:solidFill>
              </a:rPr>
              <a:t>Healthy People 2020 Progress Review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04E41A6-F38B-475C-BE79-E8C9DB061704}" type="slidenum">
              <a:rPr lang="en-US" smtClean="0">
                <a:solidFill>
                  <a:prstClr val="black"/>
                </a:solidFill>
              </a:rPr>
              <a:pPr/>
              <a:t>5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6" name="Date Placeholder 5"/>
          <p:cNvSpPr>
            <a:spLocks noGrp="1"/>
          </p:cNvSpPr>
          <p:nvPr>
            <p:ph type="dt" idx="12"/>
          </p:nvPr>
        </p:nvSpPr>
        <p:spPr/>
        <p:txBody>
          <a:bodyPr/>
          <a:lstStyle/>
          <a:p>
            <a:fld id="{8B473FBA-2BCB-44B7-9356-B773189F8671}" type="datetime1">
              <a:rPr lang="en-US" smtClean="0">
                <a:solidFill>
                  <a:prstClr val="black"/>
                </a:solidFill>
              </a:rPr>
              <a:pPr/>
              <a:t>2/25/2014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54107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2.png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3.png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0"/>
          <p:cNvSpPr>
            <a:spLocks noGrp="1"/>
          </p:cNvSpPr>
          <p:nvPr>
            <p:ph type="title"/>
          </p:nvPr>
        </p:nvSpPr>
        <p:spPr>
          <a:xfrm>
            <a:off x="0" y="76200"/>
            <a:ext cx="9144000" cy="1219200"/>
          </a:xfrm>
          <a:prstGeom prst="rect">
            <a:avLst/>
          </a:prstGeom>
        </p:spPr>
        <p:txBody>
          <a:bodyPr anchor="ctr" anchorCtr="1"/>
          <a:lstStyle>
            <a:lvl1pPr>
              <a:defRPr sz="3200" b="1">
                <a:solidFill>
                  <a:schemeClr val="tx2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F8ECAD15-DF40-4D57-8D99-2197AD37FB1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4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6506629"/>
            <a:ext cx="7315200" cy="344886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80000"/>
              </a:lnSpc>
              <a:spcBef>
                <a:spcPts val="0"/>
              </a:spcBef>
              <a:buNone/>
              <a:defRPr sz="1200"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 lvl="0"/>
            <a:r>
              <a:rPr lang="en-US" dirty="0" smtClean="0"/>
              <a:t>SOURCES:</a:t>
            </a:r>
            <a:endParaRPr lang="en-US" dirty="0"/>
          </a:p>
        </p:txBody>
      </p:sp>
      <p:sp>
        <p:nvSpPr>
          <p:cNvPr id="15" name="Text Placeholder 12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6162912"/>
            <a:ext cx="7315200" cy="344886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80000"/>
              </a:lnSpc>
              <a:spcBef>
                <a:spcPts val="0"/>
              </a:spcBef>
              <a:buNone/>
              <a:defRPr sz="1200"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 lvl="0"/>
            <a:r>
              <a:rPr lang="en-US" dirty="0" smtClean="0"/>
              <a:t>NOTES: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741626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8FAF9D-AF5A-496A-B0B6-E10018E4505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78391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8FAF9D-AF5A-496A-B0B6-E10018E4505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330930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8FAF9D-AF5A-496A-B0B6-E10018E4505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434441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8FAF9D-AF5A-496A-B0B6-E10018E4505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8423567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8FAF9D-AF5A-496A-B0B6-E10018E4505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9662392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8FAF9D-AF5A-496A-B0B6-E10018E4505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999515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8FAF9D-AF5A-496A-B0B6-E10018E4505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381204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 bwMode="auto">
          <a:xfrm>
            <a:off x="0" y="0"/>
            <a:ext cx="9144000" cy="6019800"/>
          </a:xfrm>
          <a:prstGeom prst="rect">
            <a:avLst/>
          </a:prstGeom>
          <a:gradFill flip="none" rotWithShape="1">
            <a:gsLst>
              <a:gs pos="0">
                <a:srgbClr val="003F72"/>
              </a:gs>
              <a:gs pos="100000">
                <a:schemeClr val="bg1"/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1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ctr">
              <a:buClr>
                <a:srgbClr val="97233F"/>
              </a:buClr>
              <a:buFont typeface="Arial" charset="0"/>
              <a:buNone/>
              <a:defRPr/>
            </a:pPr>
            <a:endParaRPr lang="en-US" dirty="0">
              <a:solidFill>
                <a:prstClr val="black"/>
              </a:solidFill>
            </a:endParaRPr>
          </a:p>
        </p:txBody>
      </p:sp>
      <p:pic>
        <p:nvPicPr>
          <p:cNvPr id="4" name="Picture 21" descr="HP2020 Map_PPT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35113" y="2160588"/>
            <a:ext cx="6069012" cy="3859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33" descr="HP2020_logo.png"/>
          <p:cNvPicPr>
            <a:picLocks noChangeAspect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23825" y="6229350"/>
            <a:ext cx="1019175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12" descr="Document Logos"/>
          <p:cNvPicPr>
            <a:picLocks noChangeAspect="1" noChangeArrowheads="1"/>
          </p:cNvPicPr>
          <p:nvPr userDrawn="1"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543800" y="6019800"/>
            <a:ext cx="1477963" cy="744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56616"/>
            <a:ext cx="8229600" cy="1161288"/>
          </a:xfrm>
        </p:spPr>
        <p:txBody>
          <a:bodyPr anchor="b"/>
          <a:lstStyle>
            <a:lvl1pPr algn="ctr">
              <a:defRPr sz="3200" b="1" cap="none">
                <a:solidFill>
                  <a:srgbClr val="FADA63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560560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06171"/>
            <a:ext cx="8229600" cy="4707802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64138" y="6295869"/>
            <a:ext cx="1055818" cy="562131"/>
          </a:xfrm>
          <a:prstGeom prst="rect">
            <a:avLst/>
          </a:prstGeom>
        </p:spPr>
      </p:pic>
      <p:sp>
        <p:nvSpPr>
          <p:cNvPr id="9" name="Text Placeholder 6"/>
          <p:cNvSpPr>
            <a:spLocks noGrp="1"/>
          </p:cNvSpPr>
          <p:nvPr>
            <p:ph type="body" sz="quarter" idx="15" hasCustomPrompt="1"/>
          </p:nvPr>
        </p:nvSpPr>
        <p:spPr>
          <a:xfrm>
            <a:off x="0" y="5423026"/>
            <a:ext cx="9144000" cy="841971"/>
          </a:xfrm>
        </p:spPr>
        <p:txBody>
          <a:bodyPr>
            <a:noAutofit/>
          </a:bodyPr>
          <a:lstStyle>
            <a:lvl1pPr marL="0">
              <a:buFont typeface="Arial" pitchFamily="34" charset="0"/>
              <a:buNone/>
              <a:defRPr sz="1400" baseline="0">
                <a:solidFill>
                  <a:schemeClr val="tx1"/>
                </a:solidFill>
              </a:defRPr>
            </a:lvl1pPr>
            <a:lvl2pPr>
              <a:buNone/>
              <a:defRPr sz="1400">
                <a:solidFill>
                  <a:schemeClr val="tx1"/>
                </a:solidFill>
              </a:defRPr>
            </a:lvl2pPr>
            <a:lvl3pPr>
              <a:buNone/>
              <a:defRPr sz="1400">
                <a:solidFill>
                  <a:schemeClr val="tx1"/>
                </a:solidFill>
              </a:defRPr>
            </a:lvl3pPr>
            <a:lvl4pPr>
              <a:buNone/>
              <a:defRPr sz="1400">
                <a:solidFill>
                  <a:schemeClr val="tx1"/>
                </a:solidFill>
              </a:defRPr>
            </a:lvl4pPr>
            <a:lvl5pPr>
              <a:buNone/>
              <a:defRPr sz="14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 smtClean="0"/>
              <a:t>NOTES:</a:t>
            </a:r>
            <a:endParaRPr lang="en-US" dirty="0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55814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8" name="Text Placeholder 6"/>
          <p:cNvSpPr>
            <a:spLocks noGrp="1"/>
          </p:cNvSpPr>
          <p:nvPr>
            <p:ph type="body" sz="quarter" idx="13" hasCustomPrompt="1"/>
          </p:nvPr>
        </p:nvSpPr>
        <p:spPr>
          <a:xfrm>
            <a:off x="1" y="6301211"/>
            <a:ext cx="6365965" cy="565841"/>
          </a:xfrm>
        </p:spPr>
        <p:txBody>
          <a:bodyPr>
            <a:noAutofit/>
          </a:bodyPr>
          <a:lstStyle>
            <a:lvl1pPr marL="0">
              <a:buFont typeface="Arial" pitchFamily="34" charset="0"/>
              <a:buNone/>
              <a:defRPr sz="1400" baseline="0">
                <a:solidFill>
                  <a:schemeClr val="tx1"/>
                </a:solidFill>
              </a:defRPr>
            </a:lvl1pPr>
            <a:lvl2pPr>
              <a:buNone/>
              <a:defRPr sz="1400">
                <a:solidFill>
                  <a:schemeClr val="tx1"/>
                </a:solidFill>
              </a:defRPr>
            </a:lvl2pPr>
            <a:lvl3pPr>
              <a:buNone/>
              <a:defRPr sz="1400">
                <a:solidFill>
                  <a:schemeClr val="tx1"/>
                </a:solidFill>
              </a:defRPr>
            </a:lvl3pPr>
            <a:lvl4pPr>
              <a:buNone/>
              <a:defRPr sz="1400">
                <a:solidFill>
                  <a:schemeClr val="tx1"/>
                </a:solidFill>
              </a:defRPr>
            </a:lvl4pPr>
            <a:lvl5pPr>
              <a:buNone/>
              <a:defRPr sz="14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 smtClean="0"/>
              <a:t>SOURCES:</a:t>
            </a:r>
            <a:endParaRPr lang="en-US" dirty="0"/>
          </a:p>
        </p:txBody>
      </p:sp>
      <p:sp>
        <p:nvSpPr>
          <p:cNvPr id="13" name="Text Placeholder 6"/>
          <p:cNvSpPr>
            <a:spLocks noGrp="1"/>
          </p:cNvSpPr>
          <p:nvPr>
            <p:ph type="body" sz="quarter" idx="16" hasCustomPrompt="1"/>
          </p:nvPr>
        </p:nvSpPr>
        <p:spPr>
          <a:xfrm>
            <a:off x="6374674" y="6295869"/>
            <a:ext cx="1689464" cy="556788"/>
          </a:xfrm>
          <a:ln w="12700">
            <a:noFill/>
          </a:ln>
        </p:spPr>
        <p:txBody>
          <a:bodyPr>
            <a:noAutofit/>
          </a:bodyPr>
          <a:lstStyle>
            <a:lvl1pPr marL="0" algn="r">
              <a:buFont typeface="Arial" pitchFamily="34" charset="0"/>
              <a:buNone/>
              <a:defRPr sz="1600" b="1" baseline="0">
                <a:solidFill>
                  <a:schemeClr val="tx1"/>
                </a:solidFill>
              </a:defRPr>
            </a:lvl1pPr>
            <a:lvl2pPr>
              <a:buNone/>
              <a:defRPr sz="1400">
                <a:solidFill>
                  <a:schemeClr val="tx1"/>
                </a:solidFill>
              </a:defRPr>
            </a:lvl2pPr>
            <a:lvl3pPr>
              <a:buNone/>
              <a:defRPr sz="1400">
                <a:solidFill>
                  <a:schemeClr val="tx1"/>
                </a:solidFill>
              </a:defRPr>
            </a:lvl3pPr>
            <a:lvl4pPr>
              <a:buNone/>
              <a:defRPr sz="1400">
                <a:solidFill>
                  <a:schemeClr val="tx1"/>
                </a:solidFill>
              </a:defRPr>
            </a:lvl4pPr>
            <a:lvl5pPr>
              <a:buNone/>
              <a:defRPr sz="14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 smtClean="0"/>
              <a:t>Obj.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83761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/>
    </mc:Choice>
    <mc:Fallback xmlns="">
      <p:transition advClick="0"/>
    </mc:Fallback>
  </mc:AlternateContent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06171"/>
            <a:ext cx="8229600" cy="4707802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64138" y="6295869"/>
            <a:ext cx="1055818" cy="562131"/>
          </a:xfrm>
          <a:prstGeom prst="rect">
            <a:avLst/>
          </a:prstGeom>
        </p:spPr>
      </p:pic>
      <p:sp>
        <p:nvSpPr>
          <p:cNvPr id="9" name="Text Placeholder 6"/>
          <p:cNvSpPr>
            <a:spLocks noGrp="1"/>
          </p:cNvSpPr>
          <p:nvPr>
            <p:ph type="body" sz="quarter" idx="15" hasCustomPrompt="1"/>
          </p:nvPr>
        </p:nvSpPr>
        <p:spPr>
          <a:xfrm>
            <a:off x="0" y="5423026"/>
            <a:ext cx="9144000" cy="841971"/>
          </a:xfrm>
        </p:spPr>
        <p:txBody>
          <a:bodyPr>
            <a:noAutofit/>
          </a:bodyPr>
          <a:lstStyle>
            <a:lvl1pPr marL="0">
              <a:buFont typeface="Arial" pitchFamily="34" charset="0"/>
              <a:buNone/>
              <a:defRPr sz="1400" baseline="0">
                <a:solidFill>
                  <a:schemeClr val="tx1"/>
                </a:solidFill>
              </a:defRPr>
            </a:lvl1pPr>
            <a:lvl2pPr>
              <a:buNone/>
              <a:defRPr sz="1400">
                <a:solidFill>
                  <a:schemeClr val="tx1"/>
                </a:solidFill>
              </a:defRPr>
            </a:lvl2pPr>
            <a:lvl3pPr>
              <a:buNone/>
              <a:defRPr sz="1400">
                <a:solidFill>
                  <a:schemeClr val="tx1"/>
                </a:solidFill>
              </a:defRPr>
            </a:lvl3pPr>
            <a:lvl4pPr>
              <a:buNone/>
              <a:defRPr sz="1400">
                <a:solidFill>
                  <a:schemeClr val="tx1"/>
                </a:solidFill>
              </a:defRPr>
            </a:lvl4pPr>
            <a:lvl5pPr>
              <a:buNone/>
              <a:defRPr sz="14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 smtClean="0"/>
              <a:t>NOTES:</a:t>
            </a:r>
            <a:endParaRPr lang="en-US" dirty="0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55814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8" name="Text Placeholder 6"/>
          <p:cNvSpPr>
            <a:spLocks noGrp="1"/>
          </p:cNvSpPr>
          <p:nvPr>
            <p:ph type="body" sz="quarter" idx="13" hasCustomPrompt="1"/>
          </p:nvPr>
        </p:nvSpPr>
        <p:spPr>
          <a:xfrm>
            <a:off x="1" y="6301211"/>
            <a:ext cx="6365965" cy="565841"/>
          </a:xfrm>
        </p:spPr>
        <p:txBody>
          <a:bodyPr>
            <a:noAutofit/>
          </a:bodyPr>
          <a:lstStyle>
            <a:lvl1pPr marL="0">
              <a:buFont typeface="Arial" pitchFamily="34" charset="0"/>
              <a:buNone/>
              <a:defRPr sz="1400" baseline="0">
                <a:solidFill>
                  <a:schemeClr val="tx1"/>
                </a:solidFill>
              </a:defRPr>
            </a:lvl1pPr>
            <a:lvl2pPr>
              <a:buNone/>
              <a:defRPr sz="1400">
                <a:solidFill>
                  <a:schemeClr val="tx1"/>
                </a:solidFill>
              </a:defRPr>
            </a:lvl2pPr>
            <a:lvl3pPr>
              <a:buNone/>
              <a:defRPr sz="1400">
                <a:solidFill>
                  <a:schemeClr val="tx1"/>
                </a:solidFill>
              </a:defRPr>
            </a:lvl3pPr>
            <a:lvl4pPr>
              <a:buNone/>
              <a:defRPr sz="1400">
                <a:solidFill>
                  <a:schemeClr val="tx1"/>
                </a:solidFill>
              </a:defRPr>
            </a:lvl4pPr>
            <a:lvl5pPr>
              <a:buNone/>
              <a:defRPr sz="14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 smtClean="0"/>
              <a:t>SOURCES:</a:t>
            </a:r>
            <a:endParaRPr lang="en-US" dirty="0"/>
          </a:p>
        </p:txBody>
      </p:sp>
      <p:sp>
        <p:nvSpPr>
          <p:cNvPr id="13" name="Text Placeholder 6"/>
          <p:cNvSpPr>
            <a:spLocks noGrp="1"/>
          </p:cNvSpPr>
          <p:nvPr>
            <p:ph type="body" sz="quarter" idx="16" hasCustomPrompt="1"/>
          </p:nvPr>
        </p:nvSpPr>
        <p:spPr>
          <a:xfrm>
            <a:off x="6374674" y="6295869"/>
            <a:ext cx="1689464" cy="556788"/>
          </a:xfrm>
          <a:ln w="12700">
            <a:noFill/>
          </a:ln>
        </p:spPr>
        <p:txBody>
          <a:bodyPr>
            <a:noAutofit/>
          </a:bodyPr>
          <a:lstStyle>
            <a:lvl1pPr marL="0" algn="r">
              <a:buFont typeface="Arial" pitchFamily="34" charset="0"/>
              <a:buNone/>
              <a:defRPr sz="1600" b="1" baseline="0">
                <a:solidFill>
                  <a:schemeClr val="tx1"/>
                </a:solidFill>
              </a:defRPr>
            </a:lvl1pPr>
            <a:lvl2pPr>
              <a:buNone/>
              <a:defRPr sz="1400">
                <a:solidFill>
                  <a:schemeClr val="tx1"/>
                </a:solidFill>
              </a:defRPr>
            </a:lvl2pPr>
            <a:lvl3pPr>
              <a:buNone/>
              <a:defRPr sz="1400">
                <a:solidFill>
                  <a:schemeClr val="tx1"/>
                </a:solidFill>
              </a:defRPr>
            </a:lvl3pPr>
            <a:lvl4pPr>
              <a:buNone/>
              <a:defRPr sz="1400">
                <a:solidFill>
                  <a:schemeClr val="tx1"/>
                </a:solidFill>
              </a:defRPr>
            </a:lvl4pPr>
            <a:lvl5pPr>
              <a:buNone/>
              <a:defRPr sz="14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 smtClean="0"/>
              <a:t>Obj.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97770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/>
    </mc:Choice>
    <mc:Fallback xmlns="">
      <p:transition advClick="0"/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 bwMode="auto">
          <a:xfrm>
            <a:off x="0" y="0"/>
            <a:ext cx="9144000" cy="6019800"/>
          </a:xfrm>
          <a:prstGeom prst="rect">
            <a:avLst/>
          </a:prstGeom>
          <a:gradFill flip="none" rotWithShape="1">
            <a:gsLst>
              <a:gs pos="0">
                <a:srgbClr val="003F72"/>
              </a:gs>
              <a:gs pos="100000">
                <a:schemeClr val="bg1"/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1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ctr">
              <a:buClr>
                <a:srgbClr val="97233F"/>
              </a:buClr>
              <a:buFont typeface="Arial" charset="0"/>
              <a:buNone/>
              <a:defRPr/>
            </a:pPr>
            <a:endParaRPr lang="en-US" dirty="0">
              <a:solidFill>
                <a:prstClr val="black"/>
              </a:solidFill>
            </a:endParaRPr>
          </a:p>
        </p:txBody>
      </p:sp>
      <p:pic>
        <p:nvPicPr>
          <p:cNvPr id="5" name="Picture 21" descr="HP2020 Map_PPT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35113" y="2160588"/>
            <a:ext cx="6069012" cy="3859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12" descr="Document Logos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04125" y="6078002"/>
            <a:ext cx="1477963" cy="744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33" descr="HP2020_logo.png"/>
          <p:cNvPicPr>
            <a:picLocks noChangeAspect="1"/>
          </p:cNvPicPr>
          <p:nvPr userDrawn="1"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6200" y="6224334"/>
            <a:ext cx="1280160" cy="5982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2381" y="606426"/>
            <a:ext cx="9144000" cy="1554162"/>
          </a:xfrm>
          <a:prstGeom prst="rect">
            <a:avLst/>
          </a:prstGeom>
        </p:spPr>
        <p:txBody>
          <a:bodyPr/>
          <a:lstStyle>
            <a:lvl1pPr>
              <a:defRPr lang="en-US" sz="3200" b="1" kern="1200" dirty="0">
                <a:solidFill>
                  <a:srgbClr val="FADA63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 marL="0" lvl="0" indent="0" algn="ctr" defTabSz="914400" rtl="0" eaLnBrk="1" latinLnBrk="0" hangingPunct="1">
              <a:spcBef>
                <a:spcPts val="0"/>
              </a:spcBef>
              <a:buFont typeface="Arial" pitchFamily="34" charset="0"/>
              <a:buNone/>
            </a:pPr>
            <a:r>
              <a:rPr lang="en-US" dirty="0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265079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06171"/>
            <a:ext cx="8229600" cy="4707802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64138" y="6295869"/>
            <a:ext cx="1055818" cy="562131"/>
          </a:xfrm>
          <a:prstGeom prst="rect">
            <a:avLst/>
          </a:prstGeom>
        </p:spPr>
      </p:pic>
      <p:sp>
        <p:nvSpPr>
          <p:cNvPr id="9" name="Text Placeholder 6"/>
          <p:cNvSpPr>
            <a:spLocks noGrp="1"/>
          </p:cNvSpPr>
          <p:nvPr>
            <p:ph type="body" sz="quarter" idx="15" hasCustomPrompt="1"/>
          </p:nvPr>
        </p:nvSpPr>
        <p:spPr>
          <a:xfrm>
            <a:off x="0" y="5423026"/>
            <a:ext cx="9144000" cy="841971"/>
          </a:xfrm>
        </p:spPr>
        <p:txBody>
          <a:bodyPr>
            <a:noAutofit/>
          </a:bodyPr>
          <a:lstStyle>
            <a:lvl1pPr marL="0">
              <a:buFont typeface="Arial" pitchFamily="34" charset="0"/>
              <a:buNone/>
              <a:defRPr sz="1400" baseline="0">
                <a:solidFill>
                  <a:schemeClr val="tx1"/>
                </a:solidFill>
              </a:defRPr>
            </a:lvl1pPr>
            <a:lvl2pPr>
              <a:buNone/>
              <a:defRPr sz="1400">
                <a:solidFill>
                  <a:schemeClr val="tx1"/>
                </a:solidFill>
              </a:defRPr>
            </a:lvl2pPr>
            <a:lvl3pPr>
              <a:buNone/>
              <a:defRPr sz="1400">
                <a:solidFill>
                  <a:schemeClr val="tx1"/>
                </a:solidFill>
              </a:defRPr>
            </a:lvl3pPr>
            <a:lvl4pPr>
              <a:buNone/>
              <a:defRPr sz="1400">
                <a:solidFill>
                  <a:schemeClr val="tx1"/>
                </a:solidFill>
              </a:defRPr>
            </a:lvl4pPr>
            <a:lvl5pPr>
              <a:buNone/>
              <a:defRPr sz="14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 smtClean="0"/>
              <a:t>NOTES:</a:t>
            </a:r>
            <a:endParaRPr lang="en-US" dirty="0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55814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8" name="Text Placeholder 6"/>
          <p:cNvSpPr>
            <a:spLocks noGrp="1"/>
          </p:cNvSpPr>
          <p:nvPr>
            <p:ph type="body" sz="quarter" idx="13" hasCustomPrompt="1"/>
          </p:nvPr>
        </p:nvSpPr>
        <p:spPr>
          <a:xfrm>
            <a:off x="1" y="6301211"/>
            <a:ext cx="6365965" cy="565841"/>
          </a:xfrm>
        </p:spPr>
        <p:txBody>
          <a:bodyPr>
            <a:noAutofit/>
          </a:bodyPr>
          <a:lstStyle>
            <a:lvl1pPr marL="0">
              <a:buFont typeface="Arial" pitchFamily="34" charset="0"/>
              <a:buNone/>
              <a:defRPr sz="1400" baseline="0">
                <a:solidFill>
                  <a:schemeClr val="tx1"/>
                </a:solidFill>
              </a:defRPr>
            </a:lvl1pPr>
            <a:lvl2pPr>
              <a:buNone/>
              <a:defRPr sz="1400">
                <a:solidFill>
                  <a:schemeClr val="tx1"/>
                </a:solidFill>
              </a:defRPr>
            </a:lvl2pPr>
            <a:lvl3pPr>
              <a:buNone/>
              <a:defRPr sz="1400">
                <a:solidFill>
                  <a:schemeClr val="tx1"/>
                </a:solidFill>
              </a:defRPr>
            </a:lvl3pPr>
            <a:lvl4pPr>
              <a:buNone/>
              <a:defRPr sz="1400">
                <a:solidFill>
                  <a:schemeClr val="tx1"/>
                </a:solidFill>
              </a:defRPr>
            </a:lvl4pPr>
            <a:lvl5pPr>
              <a:buNone/>
              <a:defRPr sz="14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 smtClean="0"/>
              <a:t>SOURCES:</a:t>
            </a:r>
            <a:endParaRPr lang="en-US" dirty="0"/>
          </a:p>
        </p:txBody>
      </p:sp>
      <p:sp>
        <p:nvSpPr>
          <p:cNvPr id="13" name="Text Placeholder 6"/>
          <p:cNvSpPr>
            <a:spLocks noGrp="1"/>
          </p:cNvSpPr>
          <p:nvPr>
            <p:ph type="body" sz="quarter" idx="16" hasCustomPrompt="1"/>
          </p:nvPr>
        </p:nvSpPr>
        <p:spPr>
          <a:xfrm>
            <a:off x="6374674" y="6295869"/>
            <a:ext cx="1689464" cy="556788"/>
          </a:xfrm>
          <a:ln w="12700">
            <a:noFill/>
          </a:ln>
        </p:spPr>
        <p:txBody>
          <a:bodyPr>
            <a:noAutofit/>
          </a:bodyPr>
          <a:lstStyle>
            <a:lvl1pPr marL="0" algn="r">
              <a:buFont typeface="Arial" pitchFamily="34" charset="0"/>
              <a:buNone/>
              <a:defRPr sz="1600" b="1" baseline="0">
                <a:solidFill>
                  <a:schemeClr val="tx1"/>
                </a:solidFill>
              </a:defRPr>
            </a:lvl1pPr>
            <a:lvl2pPr>
              <a:buNone/>
              <a:defRPr sz="1400">
                <a:solidFill>
                  <a:schemeClr val="tx1"/>
                </a:solidFill>
              </a:defRPr>
            </a:lvl2pPr>
            <a:lvl3pPr>
              <a:buNone/>
              <a:defRPr sz="1400">
                <a:solidFill>
                  <a:schemeClr val="tx1"/>
                </a:solidFill>
              </a:defRPr>
            </a:lvl3pPr>
            <a:lvl4pPr>
              <a:buNone/>
              <a:defRPr sz="1400">
                <a:solidFill>
                  <a:schemeClr val="tx1"/>
                </a:solidFill>
              </a:defRPr>
            </a:lvl4pPr>
            <a:lvl5pPr>
              <a:buNone/>
              <a:defRPr sz="14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 smtClean="0"/>
              <a:t>Obj.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88931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/>
    </mc:Choice>
    <mc:Fallback xmlns="">
      <p:transition advClick="0"/>
    </mc:Fallback>
  </mc:AlternateContent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</p:spPr>
        <p:txBody>
          <a:bodyPr/>
          <a:lstStyle/>
          <a:p>
            <a:pPr lvl="0"/>
            <a:endParaRPr lang="en-US" noProof="0" dirty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4EBD27-DC53-4898-B72E-5655E4B22A68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8117480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 bwMode="auto">
          <a:xfrm>
            <a:off x="0" y="0"/>
            <a:ext cx="9144000" cy="6019800"/>
          </a:xfrm>
          <a:prstGeom prst="rect">
            <a:avLst/>
          </a:prstGeom>
          <a:gradFill flip="none" rotWithShape="1">
            <a:gsLst>
              <a:gs pos="0">
                <a:srgbClr val="003F72"/>
              </a:gs>
              <a:gs pos="100000">
                <a:schemeClr val="bg1"/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1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ctr">
              <a:buClr>
                <a:srgbClr val="97233F"/>
              </a:buClr>
              <a:buFont typeface="Arial" charset="0"/>
              <a:buNone/>
              <a:defRPr/>
            </a:pPr>
            <a:endParaRPr lang="en-US" dirty="0">
              <a:solidFill>
                <a:prstClr val="black"/>
              </a:solidFill>
            </a:endParaRPr>
          </a:p>
        </p:txBody>
      </p:sp>
      <p:pic>
        <p:nvPicPr>
          <p:cNvPr id="5" name="Picture 21" descr="HP2020 Map_PPT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35113" y="2160588"/>
            <a:ext cx="6069012" cy="3859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12" descr="Document Logos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04125" y="6078002"/>
            <a:ext cx="1477963" cy="744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33" descr="HP2020_logo.png"/>
          <p:cNvPicPr>
            <a:picLocks noChangeAspect="1"/>
          </p:cNvPicPr>
          <p:nvPr userDrawn="1"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6200" y="6224334"/>
            <a:ext cx="1280160" cy="5982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2381" y="606426"/>
            <a:ext cx="9144000" cy="1554162"/>
          </a:xfrm>
          <a:prstGeom prst="rect">
            <a:avLst/>
          </a:prstGeom>
        </p:spPr>
        <p:txBody>
          <a:bodyPr/>
          <a:lstStyle>
            <a:lvl1pPr>
              <a:defRPr lang="en-US" sz="3200" b="1" kern="1200" dirty="0">
                <a:solidFill>
                  <a:srgbClr val="FADA63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 marL="0" lvl="0" indent="0" algn="ctr" defTabSz="914400" rtl="0" eaLnBrk="1" latinLnBrk="0" hangingPunct="1">
              <a:spcBef>
                <a:spcPts val="0"/>
              </a:spcBef>
              <a:buFont typeface="Arial" pitchFamily="34" charset="0"/>
              <a:buNone/>
            </a:pPr>
            <a:r>
              <a:rPr lang="en-US" dirty="0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601892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8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06171"/>
            <a:ext cx="8229600" cy="4707802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64138" y="6295869"/>
            <a:ext cx="1055818" cy="562131"/>
          </a:xfrm>
          <a:prstGeom prst="rect">
            <a:avLst/>
          </a:prstGeom>
        </p:spPr>
      </p:pic>
      <p:sp>
        <p:nvSpPr>
          <p:cNvPr id="9" name="Text Placeholder 6"/>
          <p:cNvSpPr>
            <a:spLocks noGrp="1"/>
          </p:cNvSpPr>
          <p:nvPr>
            <p:ph type="body" sz="quarter" idx="15" hasCustomPrompt="1"/>
          </p:nvPr>
        </p:nvSpPr>
        <p:spPr>
          <a:xfrm>
            <a:off x="0" y="5423026"/>
            <a:ext cx="9144000" cy="841971"/>
          </a:xfrm>
        </p:spPr>
        <p:txBody>
          <a:bodyPr>
            <a:noAutofit/>
          </a:bodyPr>
          <a:lstStyle>
            <a:lvl1pPr marL="0">
              <a:buFont typeface="Arial" pitchFamily="34" charset="0"/>
              <a:buNone/>
              <a:defRPr sz="1400" baseline="0">
                <a:solidFill>
                  <a:schemeClr val="tx1"/>
                </a:solidFill>
              </a:defRPr>
            </a:lvl1pPr>
            <a:lvl2pPr>
              <a:buNone/>
              <a:defRPr sz="1400">
                <a:solidFill>
                  <a:schemeClr val="tx1"/>
                </a:solidFill>
              </a:defRPr>
            </a:lvl2pPr>
            <a:lvl3pPr>
              <a:buNone/>
              <a:defRPr sz="1400">
                <a:solidFill>
                  <a:schemeClr val="tx1"/>
                </a:solidFill>
              </a:defRPr>
            </a:lvl3pPr>
            <a:lvl4pPr>
              <a:buNone/>
              <a:defRPr sz="1400">
                <a:solidFill>
                  <a:schemeClr val="tx1"/>
                </a:solidFill>
              </a:defRPr>
            </a:lvl4pPr>
            <a:lvl5pPr>
              <a:buNone/>
              <a:defRPr sz="14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 smtClean="0"/>
              <a:t>NOTES:</a:t>
            </a:r>
            <a:endParaRPr lang="en-US" dirty="0"/>
          </a:p>
        </p:txBody>
      </p:sp>
      <p:sp>
        <p:nvSpPr>
          <p:cNvPr id="8" name="Text Placeholder 6"/>
          <p:cNvSpPr>
            <a:spLocks noGrp="1"/>
          </p:cNvSpPr>
          <p:nvPr>
            <p:ph type="body" sz="quarter" idx="13" hasCustomPrompt="1"/>
          </p:nvPr>
        </p:nvSpPr>
        <p:spPr>
          <a:xfrm>
            <a:off x="1" y="6301211"/>
            <a:ext cx="6365965" cy="565841"/>
          </a:xfrm>
        </p:spPr>
        <p:txBody>
          <a:bodyPr>
            <a:noAutofit/>
          </a:bodyPr>
          <a:lstStyle>
            <a:lvl1pPr marL="0">
              <a:buFont typeface="Arial" pitchFamily="34" charset="0"/>
              <a:buNone/>
              <a:defRPr sz="1400" baseline="0">
                <a:solidFill>
                  <a:schemeClr val="tx1"/>
                </a:solidFill>
              </a:defRPr>
            </a:lvl1pPr>
            <a:lvl2pPr>
              <a:buNone/>
              <a:defRPr sz="1400">
                <a:solidFill>
                  <a:schemeClr val="tx1"/>
                </a:solidFill>
              </a:defRPr>
            </a:lvl2pPr>
            <a:lvl3pPr>
              <a:buNone/>
              <a:defRPr sz="1400">
                <a:solidFill>
                  <a:schemeClr val="tx1"/>
                </a:solidFill>
              </a:defRPr>
            </a:lvl3pPr>
            <a:lvl4pPr>
              <a:buNone/>
              <a:defRPr sz="1400">
                <a:solidFill>
                  <a:schemeClr val="tx1"/>
                </a:solidFill>
              </a:defRPr>
            </a:lvl4pPr>
            <a:lvl5pPr>
              <a:buNone/>
              <a:defRPr sz="14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 smtClean="0"/>
              <a:t>SOURCES:</a:t>
            </a:r>
            <a:endParaRPr lang="en-US" dirty="0"/>
          </a:p>
        </p:txBody>
      </p:sp>
      <p:sp>
        <p:nvSpPr>
          <p:cNvPr id="13" name="Text Placeholder 6"/>
          <p:cNvSpPr>
            <a:spLocks noGrp="1"/>
          </p:cNvSpPr>
          <p:nvPr>
            <p:ph type="body" sz="quarter" idx="16" hasCustomPrompt="1"/>
          </p:nvPr>
        </p:nvSpPr>
        <p:spPr>
          <a:xfrm>
            <a:off x="6374674" y="6295869"/>
            <a:ext cx="1689464" cy="556788"/>
          </a:xfrm>
          <a:ln w="12700">
            <a:noFill/>
          </a:ln>
        </p:spPr>
        <p:txBody>
          <a:bodyPr>
            <a:noAutofit/>
          </a:bodyPr>
          <a:lstStyle>
            <a:lvl1pPr marL="0" algn="r">
              <a:buFont typeface="Arial" pitchFamily="34" charset="0"/>
              <a:buNone/>
              <a:defRPr sz="1600" b="1" baseline="0">
                <a:solidFill>
                  <a:schemeClr val="tx1"/>
                </a:solidFill>
              </a:defRPr>
            </a:lvl1pPr>
            <a:lvl2pPr>
              <a:buNone/>
              <a:defRPr sz="1400">
                <a:solidFill>
                  <a:schemeClr val="tx1"/>
                </a:solidFill>
              </a:defRPr>
            </a:lvl2pPr>
            <a:lvl3pPr>
              <a:buNone/>
              <a:defRPr sz="1400">
                <a:solidFill>
                  <a:schemeClr val="tx1"/>
                </a:solidFill>
              </a:defRPr>
            </a:lvl3pPr>
            <a:lvl4pPr>
              <a:buNone/>
              <a:defRPr sz="1400">
                <a:solidFill>
                  <a:schemeClr val="tx1"/>
                </a:solidFill>
              </a:defRPr>
            </a:lvl4pPr>
            <a:lvl5pPr>
              <a:buNone/>
              <a:defRPr sz="14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 smtClean="0"/>
              <a:t>Obj.</a:t>
            </a:r>
            <a:endParaRPr lang="en-US" dirty="0"/>
          </a:p>
        </p:txBody>
      </p:sp>
      <p:sp>
        <p:nvSpPr>
          <p:cNvPr id="10" name="Title 10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558140"/>
          </a:xfrm>
        </p:spPr>
        <p:txBody>
          <a:bodyPr>
            <a:normAutofit/>
          </a:bodyPr>
          <a:lstStyle>
            <a:lvl1pPr>
              <a:defRPr sz="3200" b="1">
                <a:solidFill>
                  <a:srgbClr val="003F72"/>
                </a:solidFill>
                <a:latin typeface="Arial Black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0557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/>
    </mc:Choice>
    <mc:Fallback xmlns="">
      <p:transition advClick="0"/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 bwMode="auto">
          <a:xfrm>
            <a:off x="0" y="76200"/>
            <a:ext cx="1371600" cy="1447800"/>
          </a:xfrm>
          <a:prstGeom prst="rect">
            <a:avLst/>
          </a:prstGeom>
          <a:gradFill>
            <a:gsLst>
              <a:gs pos="0">
                <a:srgbClr val="003F72"/>
              </a:gs>
              <a:gs pos="100000">
                <a:schemeClr val="bg1"/>
              </a:gs>
              <a:gs pos="100000">
                <a:srgbClr val="003F72">
                  <a:shade val="100000"/>
                  <a:satMod val="115000"/>
                </a:srgb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srgbClr val="003F72"/>
              </a:solidFill>
              <a:latin typeface="Arial" charset="0"/>
              <a:ea typeface="ＭＳ Ｐゴシック" pitchFamily="-107" charset="-128"/>
            </a:endParaRPr>
          </a:p>
        </p:txBody>
      </p:sp>
      <p:sp>
        <p:nvSpPr>
          <p:cNvPr id="10" name="Rectangle 9"/>
          <p:cNvSpPr/>
          <p:nvPr userDrawn="1"/>
        </p:nvSpPr>
        <p:spPr bwMode="auto">
          <a:xfrm>
            <a:off x="457200" y="1295400"/>
            <a:ext cx="8686800" cy="228600"/>
          </a:xfrm>
          <a:prstGeom prst="rect">
            <a:avLst/>
          </a:prstGeom>
          <a:gradFill>
            <a:gsLst>
              <a:gs pos="0">
                <a:srgbClr val="FADA63"/>
              </a:gs>
              <a:gs pos="100000">
                <a:schemeClr val="bg1"/>
              </a:gs>
              <a:gs pos="100000">
                <a:srgbClr val="003F72">
                  <a:shade val="100000"/>
                  <a:satMod val="115000"/>
                </a:srgb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srgbClr val="000000"/>
              </a:solidFill>
              <a:latin typeface="Arial" charset="0"/>
              <a:ea typeface="ＭＳ Ｐゴシック" pitchFamily="-107" charset="-128"/>
            </a:endParaRPr>
          </a:p>
        </p:txBody>
      </p:sp>
      <p:sp>
        <p:nvSpPr>
          <p:cNvPr id="11" name="Rectangle 19"/>
          <p:cNvSpPr>
            <a:spLocks noChangeArrowheads="1"/>
          </p:cNvSpPr>
          <p:nvPr userDrawn="1"/>
        </p:nvSpPr>
        <p:spPr bwMode="auto">
          <a:xfrm>
            <a:off x="0" y="0"/>
            <a:ext cx="9144000" cy="76200"/>
          </a:xfrm>
          <a:prstGeom prst="rect">
            <a:avLst/>
          </a:prstGeom>
          <a:solidFill>
            <a:srgbClr val="003F72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srgbClr val="003F72"/>
              </a:solidFill>
              <a:latin typeface="Arial" pitchFamily="34" charset="0"/>
              <a:ea typeface="ＭＳ Ｐゴシック" charset="-128"/>
            </a:endParaRPr>
          </a:p>
        </p:txBody>
      </p:sp>
      <p:pic>
        <p:nvPicPr>
          <p:cNvPr id="12" name="Picture 15" descr="map.png"/>
          <p:cNvPicPr>
            <a:picLocks noChangeAspect="1"/>
          </p:cNvPicPr>
          <p:nvPr userDrawn="1"/>
        </p:nvPicPr>
        <p:blipFill>
          <a:blip r:embed="rId2" cstate="print"/>
          <a:srcRect b="32175"/>
          <a:stretch>
            <a:fillRect/>
          </a:stretch>
        </p:blipFill>
        <p:spPr bwMode="auto">
          <a:xfrm>
            <a:off x="152400" y="304800"/>
            <a:ext cx="1111250" cy="725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Rectangle 12"/>
          <p:cNvSpPr/>
          <p:nvPr userDrawn="1"/>
        </p:nvSpPr>
        <p:spPr bwMode="auto">
          <a:xfrm>
            <a:off x="0" y="1295400"/>
            <a:ext cx="1371600" cy="4800600"/>
          </a:xfrm>
          <a:prstGeom prst="rect">
            <a:avLst/>
          </a:prstGeom>
          <a:gradFill>
            <a:gsLst>
              <a:gs pos="0">
                <a:srgbClr val="4FA98D"/>
              </a:gs>
              <a:gs pos="100000">
                <a:schemeClr val="bg1"/>
              </a:gs>
              <a:gs pos="100000">
                <a:srgbClr val="003F72">
                  <a:shade val="100000"/>
                  <a:satMod val="115000"/>
                </a:srgb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srgbClr val="000000"/>
              </a:solidFill>
              <a:latin typeface="Arial" charset="0"/>
              <a:ea typeface="ＭＳ Ｐゴシック" pitchFamily="-107" charset="-128"/>
            </a:endParaRPr>
          </a:p>
        </p:txBody>
      </p:sp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1371599" y="4406900"/>
            <a:ext cx="7123113" cy="1362075"/>
          </a:xfrm>
          <a:prstGeom prst="rect">
            <a:avLst/>
          </a:prstGeom>
        </p:spPr>
        <p:txBody>
          <a:bodyPr anchor="t"/>
          <a:lstStyle>
            <a:lvl1pPr algn="l">
              <a:defRPr sz="3200" b="1" cap="all"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pic>
        <p:nvPicPr>
          <p:cNvPr id="8" name="Picture 33" descr="HP2020_logo.png"/>
          <p:cNvPicPr>
            <a:picLocks noChangeAspect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200" y="6224334"/>
            <a:ext cx="1280160" cy="5982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67985637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 bwMode="auto">
          <a:xfrm>
            <a:off x="0" y="76200"/>
            <a:ext cx="1371600" cy="1447800"/>
          </a:xfrm>
          <a:prstGeom prst="rect">
            <a:avLst/>
          </a:prstGeom>
          <a:gradFill>
            <a:gsLst>
              <a:gs pos="0">
                <a:srgbClr val="003F72"/>
              </a:gs>
              <a:gs pos="100000">
                <a:schemeClr val="bg1"/>
              </a:gs>
              <a:gs pos="100000">
                <a:srgbClr val="003F72">
                  <a:shade val="100000"/>
                  <a:satMod val="115000"/>
                </a:srgb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srgbClr val="003F72"/>
              </a:solidFill>
              <a:latin typeface="Arial" charset="0"/>
              <a:ea typeface="ＭＳ Ｐゴシック" pitchFamily="-107" charset="-128"/>
            </a:endParaRPr>
          </a:p>
        </p:txBody>
      </p:sp>
      <p:sp>
        <p:nvSpPr>
          <p:cNvPr id="10" name="Rectangle 9"/>
          <p:cNvSpPr/>
          <p:nvPr userDrawn="1"/>
        </p:nvSpPr>
        <p:spPr bwMode="auto">
          <a:xfrm>
            <a:off x="457200" y="1295400"/>
            <a:ext cx="8686800" cy="228600"/>
          </a:xfrm>
          <a:prstGeom prst="rect">
            <a:avLst/>
          </a:prstGeom>
          <a:gradFill>
            <a:gsLst>
              <a:gs pos="0">
                <a:srgbClr val="FADA63"/>
              </a:gs>
              <a:gs pos="100000">
                <a:schemeClr val="bg1"/>
              </a:gs>
              <a:gs pos="100000">
                <a:srgbClr val="003F72">
                  <a:shade val="100000"/>
                  <a:satMod val="115000"/>
                </a:srgb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srgbClr val="000000"/>
              </a:solidFill>
              <a:latin typeface="Arial" charset="0"/>
              <a:ea typeface="ＭＳ Ｐゴシック" pitchFamily="-107" charset="-128"/>
            </a:endParaRPr>
          </a:p>
        </p:txBody>
      </p:sp>
      <p:sp>
        <p:nvSpPr>
          <p:cNvPr id="11" name="Rectangle 19"/>
          <p:cNvSpPr>
            <a:spLocks noChangeArrowheads="1"/>
          </p:cNvSpPr>
          <p:nvPr userDrawn="1"/>
        </p:nvSpPr>
        <p:spPr bwMode="auto">
          <a:xfrm>
            <a:off x="0" y="0"/>
            <a:ext cx="9144000" cy="76200"/>
          </a:xfrm>
          <a:prstGeom prst="rect">
            <a:avLst/>
          </a:prstGeom>
          <a:solidFill>
            <a:srgbClr val="003F72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srgbClr val="003F72"/>
              </a:solidFill>
              <a:latin typeface="Arial" pitchFamily="34" charset="0"/>
              <a:ea typeface="ＭＳ Ｐゴシック" charset="-128"/>
            </a:endParaRPr>
          </a:p>
        </p:txBody>
      </p:sp>
      <p:pic>
        <p:nvPicPr>
          <p:cNvPr id="12" name="Picture 15" descr="map.png"/>
          <p:cNvPicPr>
            <a:picLocks noChangeAspect="1"/>
          </p:cNvPicPr>
          <p:nvPr userDrawn="1"/>
        </p:nvPicPr>
        <p:blipFill>
          <a:blip r:embed="rId2" cstate="print"/>
          <a:srcRect b="32175"/>
          <a:stretch>
            <a:fillRect/>
          </a:stretch>
        </p:blipFill>
        <p:spPr bwMode="auto">
          <a:xfrm>
            <a:off x="152400" y="304800"/>
            <a:ext cx="1111250" cy="725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Rectangle 12"/>
          <p:cNvSpPr/>
          <p:nvPr userDrawn="1"/>
        </p:nvSpPr>
        <p:spPr bwMode="auto">
          <a:xfrm>
            <a:off x="0" y="1295400"/>
            <a:ext cx="1371600" cy="4800600"/>
          </a:xfrm>
          <a:prstGeom prst="rect">
            <a:avLst/>
          </a:prstGeom>
          <a:gradFill>
            <a:gsLst>
              <a:gs pos="0">
                <a:srgbClr val="4FA98D"/>
              </a:gs>
              <a:gs pos="100000">
                <a:schemeClr val="bg1"/>
              </a:gs>
              <a:gs pos="100000">
                <a:srgbClr val="003F72">
                  <a:shade val="100000"/>
                  <a:satMod val="115000"/>
                </a:srgb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srgbClr val="000000"/>
              </a:solidFill>
              <a:latin typeface="Arial" charset="0"/>
              <a:ea typeface="ＭＳ Ｐゴシック" pitchFamily="-107" charset="-128"/>
            </a:endParaRP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4"/>
          </p:nvPr>
        </p:nvSpPr>
        <p:spPr>
          <a:xfrm>
            <a:off x="1355725" y="1447800"/>
            <a:ext cx="7788275" cy="4724400"/>
          </a:xfrm>
          <a:prstGeom prst="rect">
            <a:avLst/>
          </a:prstGeom>
        </p:spPr>
        <p:txBody>
          <a:bodyPr/>
          <a:lstStyle>
            <a:lvl1pPr marL="342900" indent="-342900">
              <a:buClr>
                <a:srgbClr val="C00000"/>
              </a:buClr>
              <a:buSzPct val="120000"/>
              <a:buFont typeface="Wingdings" pitchFamily="2" charset="2"/>
              <a:buChar char="§"/>
              <a:defRPr>
                <a:latin typeface="Tahoma" pitchFamily="34" charset="0"/>
                <a:ea typeface="Tahoma" pitchFamily="34" charset="0"/>
                <a:cs typeface="Tahoma" pitchFamily="34" charset="0"/>
              </a:defRPr>
            </a:lvl1pPr>
            <a:lvl2pPr>
              <a:defRPr>
                <a:latin typeface="Tahoma" pitchFamily="34" charset="0"/>
                <a:ea typeface="Tahoma" pitchFamily="34" charset="0"/>
                <a:cs typeface="Tahoma" pitchFamily="34" charset="0"/>
              </a:defRPr>
            </a:lvl2pPr>
            <a:lvl3pPr marL="1143000" indent="-228600">
              <a:buFont typeface="Wingdings" pitchFamily="2" charset="2"/>
              <a:buChar char="v"/>
              <a:defRPr>
                <a:latin typeface="Tahoma" pitchFamily="34" charset="0"/>
                <a:ea typeface="Tahoma" pitchFamily="34" charset="0"/>
                <a:cs typeface="Tahoma" pitchFamily="34" charset="0"/>
              </a:defRPr>
            </a:lvl3pPr>
            <a:lvl4pPr marL="1600200" indent="-228600">
              <a:buFont typeface="Arial" pitchFamily="34" charset="0"/>
              <a:buChar char="•"/>
              <a:defRPr>
                <a:latin typeface="Tahoma" pitchFamily="34" charset="0"/>
                <a:ea typeface="Tahoma" pitchFamily="34" charset="0"/>
                <a:cs typeface="Tahoma" pitchFamily="34" charset="0"/>
              </a:defRPr>
            </a:lvl4pPr>
            <a:lvl5pPr>
              <a:defRPr>
                <a:latin typeface="Tahoma" pitchFamily="34" charset="0"/>
                <a:ea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F8ECAD15-DF40-4D57-8D99-2197AD37FB1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21" name="Title 10"/>
          <p:cNvSpPr>
            <a:spLocks noGrp="1"/>
          </p:cNvSpPr>
          <p:nvPr>
            <p:ph type="title"/>
          </p:nvPr>
        </p:nvSpPr>
        <p:spPr>
          <a:xfrm>
            <a:off x="1371600" y="76200"/>
            <a:ext cx="7772400" cy="1219200"/>
          </a:xfrm>
          <a:prstGeom prst="rect">
            <a:avLst/>
          </a:prstGeom>
        </p:spPr>
        <p:txBody>
          <a:bodyPr anchor="ctr" anchorCtr="1"/>
          <a:lstStyle>
            <a:lvl1pPr>
              <a:defRPr sz="3200" b="1">
                <a:solidFill>
                  <a:schemeClr val="tx2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4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1356361" y="6507798"/>
            <a:ext cx="5806438" cy="344886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80000"/>
              </a:lnSpc>
              <a:spcBef>
                <a:spcPts val="0"/>
              </a:spcBef>
              <a:buNone/>
              <a:defRPr sz="1200"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 lvl="0"/>
            <a:r>
              <a:rPr lang="en-US" dirty="0" smtClean="0"/>
              <a:t>SOURCES:</a:t>
            </a:r>
            <a:endParaRPr lang="en-US" dirty="0"/>
          </a:p>
        </p:txBody>
      </p:sp>
      <p:sp>
        <p:nvSpPr>
          <p:cNvPr id="16" name="Text Placeholder 12"/>
          <p:cNvSpPr>
            <a:spLocks noGrp="1"/>
          </p:cNvSpPr>
          <p:nvPr>
            <p:ph type="body" sz="quarter" idx="13" hasCustomPrompt="1"/>
          </p:nvPr>
        </p:nvSpPr>
        <p:spPr>
          <a:xfrm>
            <a:off x="1356361" y="6162912"/>
            <a:ext cx="5806438" cy="344886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80000"/>
              </a:lnSpc>
              <a:spcBef>
                <a:spcPts val="0"/>
              </a:spcBef>
              <a:buNone/>
              <a:defRPr sz="1200"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 lvl="0"/>
            <a:r>
              <a:rPr lang="en-US" dirty="0" smtClean="0"/>
              <a:t>NOTES:</a:t>
            </a:r>
            <a:endParaRPr lang="en-US" dirty="0"/>
          </a:p>
        </p:txBody>
      </p:sp>
      <p:pic>
        <p:nvPicPr>
          <p:cNvPr id="17" name="Picture 33" descr="HP2020_logo.png"/>
          <p:cNvPicPr>
            <a:picLocks noChangeAspect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200" y="6224334"/>
            <a:ext cx="1280160" cy="5982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88803991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06171"/>
            <a:ext cx="8229600" cy="470780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64138" y="6295869"/>
            <a:ext cx="1055818" cy="562131"/>
          </a:xfrm>
          <a:prstGeom prst="rect">
            <a:avLst/>
          </a:prstGeom>
        </p:spPr>
      </p:pic>
      <p:sp>
        <p:nvSpPr>
          <p:cNvPr id="9" name="Text Placeholder 6"/>
          <p:cNvSpPr>
            <a:spLocks noGrp="1"/>
          </p:cNvSpPr>
          <p:nvPr>
            <p:ph type="body" sz="quarter" idx="15" hasCustomPrompt="1"/>
          </p:nvPr>
        </p:nvSpPr>
        <p:spPr>
          <a:xfrm>
            <a:off x="0" y="5423026"/>
            <a:ext cx="9144000" cy="841971"/>
          </a:xfrm>
          <a:prstGeom prst="rect">
            <a:avLst/>
          </a:prstGeom>
        </p:spPr>
        <p:txBody>
          <a:bodyPr>
            <a:noAutofit/>
          </a:bodyPr>
          <a:lstStyle>
            <a:lvl1pPr marL="0">
              <a:buFont typeface="Arial" pitchFamily="34" charset="0"/>
              <a:buNone/>
              <a:defRPr sz="1400" baseline="0">
                <a:solidFill>
                  <a:schemeClr val="tx1"/>
                </a:solidFill>
              </a:defRPr>
            </a:lvl1pPr>
            <a:lvl2pPr>
              <a:buNone/>
              <a:defRPr sz="1400">
                <a:solidFill>
                  <a:schemeClr val="tx1"/>
                </a:solidFill>
              </a:defRPr>
            </a:lvl2pPr>
            <a:lvl3pPr>
              <a:buNone/>
              <a:defRPr sz="1400">
                <a:solidFill>
                  <a:schemeClr val="tx1"/>
                </a:solidFill>
              </a:defRPr>
            </a:lvl3pPr>
            <a:lvl4pPr>
              <a:buNone/>
              <a:defRPr sz="1400">
                <a:solidFill>
                  <a:schemeClr val="tx1"/>
                </a:solidFill>
              </a:defRPr>
            </a:lvl4pPr>
            <a:lvl5pPr>
              <a:buNone/>
              <a:defRPr sz="14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 smtClean="0"/>
              <a:t>NOTES:</a:t>
            </a:r>
            <a:endParaRPr lang="en-US" dirty="0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55814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8" name="Text Placeholder 6"/>
          <p:cNvSpPr>
            <a:spLocks noGrp="1"/>
          </p:cNvSpPr>
          <p:nvPr>
            <p:ph type="body" sz="quarter" idx="13" hasCustomPrompt="1"/>
          </p:nvPr>
        </p:nvSpPr>
        <p:spPr>
          <a:xfrm>
            <a:off x="1" y="6301211"/>
            <a:ext cx="6365965" cy="565841"/>
          </a:xfrm>
          <a:prstGeom prst="rect">
            <a:avLst/>
          </a:prstGeom>
        </p:spPr>
        <p:txBody>
          <a:bodyPr>
            <a:noAutofit/>
          </a:bodyPr>
          <a:lstStyle>
            <a:lvl1pPr marL="0">
              <a:buFont typeface="Arial" pitchFamily="34" charset="0"/>
              <a:buNone/>
              <a:defRPr sz="1400" baseline="0">
                <a:solidFill>
                  <a:schemeClr val="tx1"/>
                </a:solidFill>
              </a:defRPr>
            </a:lvl1pPr>
            <a:lvl2pPr>
              <a:buNone/>
              <a:defRPr sz="1400">
                <a:solidFill>
                  <a:schemeClr val="tx1"/>
                </a:solidFill>
              </a:defRPr>
            </a:lvl2pPr>
            <a:lvl3pPr>
              <a:buNone/>
              <a:defRPr sz="1400">
                <a:solidFill>
                  <a:schemeClr val="tx1"/>
                </a:solidFill>
              </a:defRPr>
            </a:lvl3pPr>
            <a:lvl4pPr>
              <a:buNone/>
              <a:defRPr sz="1400">
                <a:solidFill>
                  <a:schemeClr val="tx1"/>
                </a:solidFill>
              </a:defRPr>
            </a:lvl4pPr>
            <a:lvl5pPr>
              <a:buNone/>
              <a:defRPr sz="14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 smtClean="0"/>
              <a:t>SOURCES:</a:t>
            </a:r>
            <a:endParaRPr lang="en-US" dirty="0"/>
          </a:p>
        </p:txBody>
      </p:sp>
      <p:sp>
        <p:nvSpPr>
          <p:cNvPr id="13" name="Text Placeholder 6"/>
          <p:cNvSpPr>
            <a:spLocks noGrp="1"/>
          </p:cNvSpPr>
          <p:nvPr>
            <p:ph type="body" sz="quarter" idx="16" hasCustomPrompt="1"/>
          </p:nvPr>
        </p:nvSpPr>
        <p:spPr>
          <a:xfrm>
            <a:off x="6374674" y="6295869"/>
            <a:ext cx="1689464" cy="556788"/>
          </a:xfrm>
          <a:prstGeom prst="rect">
            <a:avLst/>
          </a:prstGeom>
          <a:ln w="12700">
            <a:noFill/>
          </a:ln>
        </p:spPr>
        <p:txBody>
          <a:bodyPr>
            <a:noAutofit/>
          </a:bodyPr>
          <a:lstStyle>
            <a:lvl1pPr marL="0" algn="r">
              <a:buFont typeface="Arial" pitchFamily="34" charset="0"/>
              <a:buNone/>
              <a:defRPr sz="1600" b="1" baseline="0">
                <a:solidFill>
                  <a:schemeClr val="tx1"/>
                </a:solidFill>
              </a:defRPr>
            </a:lvl1pPr>
            <a:lvl2pPr>
              <a:buNone/>
              <a:defRPr sz="1400">
                <a:solidFill>
                  <a:schemeClr val="tx1"/>
                </a:solidFill>
              </a:defRPr>
            </a:lvl2pPr>
            <a:lvl3pPr>
              <a:buNone/>
              <a:defRPr sz="1400">
                <a:solidFill>
                  <a:schemeClr val="tx1"/>
                </a:solidFill>
              </a:defRPr>
            </a:lvl3pPr>
            <a:lvl4pPr>
              <a:buNone/>
              <a:defRPr sz="1400">
                <a:solidFill>
                  <a:schemeClr val="tx1"/>
                </a:solidFill>
              </a:defRPr>
            </a:lvl4pPr>
            <a:lvl5pPr>
              <a:buNone/>
              <a:defRPr sz="14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 smtClean="0"/>
              <a:t>Obj.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80252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/>
    </mc:Choice>
    <mc:Fallback xmlns="">
      <p:transition advClick="0"/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8FAF9D-AF5A-496A-B0B6-E10018E4505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456049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8FAF9D-AF5A-496A-B0B6-E10018E4505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827940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8FAF9D-AF5A-496A-B0B6-E10018E4505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7191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8FAF9D-AF5A-496A-B0B6-E10018E4505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65883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3.xml"/><Relationship Id="rId13" Type="http://schemas.openxmlformats.org/officeDocument/2006/relationships/slideLayout" Target="../slideLayouts/slideLayout18.xml"/><Relationship Id="rId18" Type="http://schemas.openxmlformats.org/officeDocument/2006/relationships/slideLayout" Target="../slideLayouts/slideLayout23.xml"/><Relationship Id="rId3" Type="http://schemas.openxmlformats.org/officeDocument/2006/relationships/slideLayout" Target="../slideLayouts/slideLayout8.xml"/><Relationship Id="rId7" Type="http://schemas.openxmlformats.org/officeDocument/2006/relationships/slideLayout" Target="../slideLayouts/slideLayout12.xml"/><Relationship Id="rId12" Type="http://schemas.openxmlformats.org/officeDocument/2006/relationships/slideLayout" Target="../slideLayouts/slideLayout17.xml"/><Relationship Id="rId17" Type="http://schemas.openxmlformats.org/officeDocument/2006/relationships/slideLayout" Target="../slideLayouts/slideLayout22.xml"/><Relationship Id="rId2" Type="http://schemas.openxmlformats.org/officeDocument/2006/relationships/slideLayout" Target="../slideLayouts/slideLayout7.xml"/><Relationship Id="rId16" Type="http://schemas.openxmlformats.org/officeDocument/2006/relationships/slideLayout" Target="../slideLayouts/slideLayout21.xml"/><Relationship Id="rId1" Type="http://schemas.openxmlformats.org/officeDocument/2006/relationships/slideLayout" Target="../slideLayouts/slideLayout6.xml"/><Relationship Id="rId6" Type="http://schemas.openxmlformats.org/officeDocument/2006/relationships/slideLayout" Target="../slideLayouts/slideLayout11.xml"/><Relationship Id="rId11" Type="http://schemas.openxmlformats.org/officeDocument/2006/relationships/slideLayout" Target="../slideLayouts/slideLayout16.xml"/><Relationship Id="rId5" Type="http://schemas.openxmlformats.org/officeDocument/2006/relationships/slideLayout" Target="../slideLayouts/slideLayout10.xml"/><Relationship Id="rId15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15.xml"/><Relationship Id="rId19" Type="http://schemas.openxmlformats.org/officeDocument/2006/relationships/theme" Target="../theme/theme2.xml"/><Relationship Id="rId4" Type="http://schemas.openxmlformats.org/officeDocument/2006/relationships/slideLayout" Target="../slideLayouts/slideLayout9.xml"/><Relationship Id="rId9" Type="http://schemas.openxmlformats.org/officeDocument/2006/relationships/slideLayout" Target="../slideLayouts/slideLayout14.xml"/><Relationship Id="rId14" Type="http://schemas.openxmlformats.org/officeDocument/2006/relationships/slideLayout" Target="../slideLayouts/slideLayout1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7"/>
          <p:cNvSpPr>
            <a:spLocks noGrp="1"/>
          </p:cNvSpPr>
          <p:nvPr>
            <p:ph type="sldNum" sz="quarter" idx="4"/>
          </p:nvPr>
        </p:nvSpPr>
        <p:spPr>
          <a:xfrm>
            <a:off x="8534400" y="6492503"/>
            <a:ext cx="609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ECAD15-DF40-4D57-8D99-2197AD37FB1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75822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8FAF9D-AF5A-496A-B0B6-E10018E4505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25115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  <p:sldLayoutId id="2147483669" r:id="rId3"/>
    <p:sldLayoutId id="2147483670" r:id="rId4"/>
    <p:sldLayoutId id="2147483671" r:id="rId5"/>
    <p:sldLayoutId id="2147483672" r:id="rId6"/>
    <p:sldLayoutId id="2147483673" r:id="rId7"/>
    <p:sldLayoutId id="2147483674" r:id="rId8"/>
    <p:sldLayoutId id="2147483675" r:id="rId9"/>
    <p:sldLayoutId id="2147483676" r:id="rId10"/>
    <p:sldLayoutId id="2147483677" r:id="rId11"/>
    <p:sldLayoutId id="2147483678" r:id="rId12"/>
    <p:sldLayoutId id="2147483679" r:id="rId13"/>
    <p:sldLayoutId id="2147483680" r:id="rId14"/>
    <p:sldLayoutId id="2147483681" r:id="rId15"/>
    <p:sldLayoutId id="2147483683" r:id="rId16"/>
    <p:sldLayoutId id="2147483684" r:id="rId17"/>
    <p:sldLayoutId id="2147483685" r:id="rId18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Appendix</a:t>
            </a:r>
            <a:endParaRPr lang="en-US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585399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/>
    </mc:Choice>
    <mc:Fallback xmlns="">
      <p:transition advClick="0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4294967295"/>
          </p:nvPr>
        </p:nvSpPr>
        <p:spPr>
          <a:xfrm>
            <a:off x="228600" y="1047750"/>
            <a:ext cx="8809038" cy="5657850"/>
          </a:xfrm>
        </p:spPr>
        <p:txBody>
          <a:bodyPr numCol="2">
            <a:noAutofit/>
          </a:bodyPr>
          <a:lstStyle/>
          <a:p>
            <a:pPr marL="457200" lvl="1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16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SA-1 Suicide rate</a:t>
            </a:r>
          </a:p>
          <a:p>
            <a:pPr marL="457200" lvl="1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16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SA-2 Suicide attempts, grades 9—12 </a:t>
            </a:r>
          </a:p>
          <a:p>
            <a:pPr marL="457200" lvl="1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16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SA-3 Engaging in disordered eating to control weight, grades 9—12 </a:t>
            </a:r>
          </a:p>
          <a:p>
            <a:pPr marL="457200" lvl="1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16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SA-4.1 Major depressive episodes, 12—17 years</a:t>
            </a:r>
          </a:p>
          <a:p>
            <a:pPr marL="457200" lvl="1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16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SA–4.2 Major depressive episodes, 18+ years</a:t>
            </a:r>
          </a:p>
          <a:p>
            <a:pPr marL="457200" lvl="1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16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SA-5 Primary care facilities that provide mental health treatment</a:t>
            </a:r>
          </a:p>
          <a:p>
            <a:pPr marL="457200" lvl="1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16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SA-6 Children with mental health problems receiving treatment, 4—17 years</a:t>
            </a:r>
          </a:p>
          <a:p>
            <a:pPr marL="457200" lvl="1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16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SA-7 Juvenile residential facilities that screen admissions for mental health problems</a:t>
            </a:r>
          </a:p>
          <a:p>
            <a:pPr marL="457200" lvl="1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16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SA-8 Persons with serious mental illness who are employed, 18+ years</a:t>
            </a:r>
            <a:endParaRPr lang="en-US" sz="1600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457200" lvl="1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16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SA-9.1 Adults with serious mental illness who receive treatment, 18+ years</a:t>
            </a:r>
          </a:p>
          <a:p>
            <a:pPr marL="457200" lvl="1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16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SA-9.2 Adults with major depressive episodes who receive treatment, 18+years</a:t>
            </a:r>
          </a:p>
          <a:p>
            <a:pPr marL="457200" lvl="1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16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SA-10 Persons with co-occurring substance abuse and mental disorders who receive treatment, 18+ years</a:t>
            </a:r>
          </a:p>
          <a:p>
            <a:pPr marL="457200" lvl="1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16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SA-11.1 Primary care physician office visits by adults that include screening for depression, 19+ years</a:t>
            </a:r>
          </a:p>
          <a:p>
            <a:pPr marL="457200" lvl="1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16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SA-11.2 Primary care physician office visits by youth that include screening for depression, 12—18 years</a:t>
            </a:r>
          </a:p>
          <a:p>
            <a:pPr marL="457200" lvl="1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16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SA-12 Homeless adults with mental health problems receiving mental health services, 18+ years</a:t>
            </a:r>
          </a:p>
          <a:p>
            <a:pPr marL="457200" lvl="1" indent="0">
              <a:spcBef>
                <a:spcPts val="600"/>
              </a:spcBef>
              <a:spcAft>
                <a:spcPts val="600"/>
              </a:spcAft>
              <a:buNone/>
            </a:pPr>
            <a:endParaRPr lang="en-US" sz="1600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 idx="4294967295"/>
          </p:nvPr>
        </p:nvSpPr>
        <p:spPr>
          <a:xfrm>
            <a:off x="0" y="76200"/>
            <a:ext cx="9326563" cy="558800"/>
          </a:xfrm>
        </p:spPr>
        <p:txBody>
          <a:bodyPr>
            <a:normAutofit/>
          </a:bodyPr>
          <a:lstStyle/>
          <a:p>
            <a:r>
              <a:rPr lang="en-US" sz="2600" b="1" dirty="0" smtClean="0">
                <a:solidFill>
                  <a:srgbClr val="003F7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Objective </a:t>
            </a:r>
            <a:r>
              <a:rPr lang="en-US" sz="2600" b="1" dirty="0">
                <a:solidFill>
                  <a:srgbClr val="003F7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Status: </a:t>
            </a:r>
            <a:r>
              <a:rPr lang="en-US" sz="2600" b="1" dirty="0" smtClean="0">
                <a:solidFill>
                  <a:srgbClr val="003F7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Mental Health and Mental Disorders</a:t>
            </a:r>
            <a:endParaRPr lang="en-US" sz="2600" b="1" dirty="0">
              <a:solidFill>
                <a:srgbClr val="003F72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25" name="Oval 24" descr="Improving"/>
          <p:cNvSpPr>
            <a:spLocks noChangeArrowheads="1"/>
          </p:cNvSpPr>
          <p:nvPr/>
        </p:nvSpPr>
        <p:spPr bwMode="auto">
          <a:xfrm>
            <a:off x="457200" y="2598738"/>
            <a:ext cx="153988" cy="144462"/>
          </a:xfrm>
          <a:prstGeom prst="ellipse">
            <a:avLst/>
          </a:prstGeom>
          <a:solidFill>
            <a:srgbClr val="C0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33" name="Oval 32" descr="Getting worse"/>
          <p:cNvSpPr>
            <a:spLocks noChangeArrowheads="1"/>
          </p:cNvSpPr>
          <p:nvPr/>
        </p:nvSpPr>
        <p:spPr bwMode="auto">
          <a:xfrm>
            <a:off x="457200" y="6027737"/>
            <a:ext cx="153987" cy="144463"/>
          </a:xfrm>
          <a:prstGeom prst="ellipse">
            <a:avLst/>
          </a:prstGeom>
          <a:solidFill>
            <a:srgbClr val="C0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45" name="Oval 44" descr="Improving"/>
          <p:cNvSpPr>
            <a:spLocks noChangeArrowheads="1"/>
          </p:cNvSpPr>
          <p:nvPr/>
        </p:nvSpPr>
        <p:spPr bwMode="auto">
          <a:xfrm>
            <a:off x="457200" y="1905000"/>
            <a:ext cx="153988" cy="144462"/>
          </a:xfrm>
          <a:prstGeom prst="ellipse">
            <a:avLst/>
          </a:prstGeom>
          <a:solidFill>
            <a:srgbClr val="C0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46" name="Text Box 14"/>
          <p:cNvSpPr txBox="1">
            <a:spLocks noChangeArrowheads="1"/>
          </p:cNvSpPr>
          <p:nvPr/>
        </p:nvSpPr>
        <p:spPr bwMode="auto">
          <a:xfrm>
            <a:off x="1159326" y="618835"/>
            <a:ext cx="7222674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200" dirty="0">
                <a:solidFill>
                  <a:prstClr val="black"/>
                </a:solidFill>
                <a:latin typeface="Tahoma" pitchFamily="34" charset="0"/>
              </a:rPr>
              <a:t>Target met        Improving        Little/No change       Getting worse      Baseline only     Developmental</a:t>
            </a:r>
          </a:p>
        </p:txBody>
      </p:sp>
      <p:sp>
        <p:nvSpPr>
          <p:cNvPr id="47" name="Rectangle 15" descr="Legend"/>
          <p:cNvSpPr>
            <a:spLocks noChangeArrowheads="1"/>
          </p:cNvSpPr>
          <p:nvPr/>
        </p:nvSpPr>
        <p:spPr bwMode="auto">
          <a:xfrm>
            <a:off x="971651" y="609600"/>
            <a:ext cx="7274275" cy="304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>
                    <a:alpha val="0"/>
                  </a:schemeClr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48" name="Oval 20" descr="Target met"/>
          <p:cNvSpPr>
            <a:spLocks noChangeArrowheads="1"/>
          </p:cNvSpPr>
          <p:nvPr/>
        </p:nvSpPr>
        <p:spPr bwMode="auto">
          <a:xfrm>
            <a:off x="1076426" y="690563"/>
            <a:ext cx="153988" cy="144462"/>
          </a:xfrm>
          <a:prstGeom prst="ellipse">
            <a:avLst/>
          </a:prstGeom>
          <a:solidFill>
            <a:srgbClr val="007033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49" name="Oval 19" descr="Improving"/>
          <p:cNvSpPr>
            <a:spLocks noChangeArrowheads="1"/>
          </p:cNvSpPr>
          <p:nvPr/>
        </p:nvSpPr>
        <p:spPr bwMode="auto">
          <a:xfrm>
            <a:off x="2149926" y="690563"/>
            <a:ext cx="153988" cy="144462"/>
          </a:xfrm>
          <a:prstGeom prst="ellipse">
            <a:avLst/>
          </a:prstGeom>
          <a:solidFill>
            <a:srgbClr val="92D05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50" name="Oval 13" descr="No change"/>
          <p:cNvSpPr>
            <a:spLocks noChangeArrowheads="1"/>
          </p:cNvSpPr>
          <p:nvPr/>
        </p:nvSpPr>
        <p:spPr bwMode="auto">
          <a:xfrm>
            <a:off x="3228156" y="688975"/>
            <a:ext cx="153987" cy="144463"/>
          </a:xfrm>
          <a:prstGeom prst="ellipse">
            <a:avLst/>
          </a:prstGeom>
          <a:solidFill>
            <a:srgbClr val="FFCC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solidFill>
                <a:srgbClr val="FFFF00"/>
              </a:solidFill>
            </a:endParaRPr>
          </a:p>
        </p:txBody>
      </p:sp>
      <p:sp>
        <p:nvSpPr>
          <p:cNvPr id="51" name="Oval 21" descr="Getting worse"/>
          <p:cNvSpPr>
            <a:spLocks noChangeArrowheads="1"/>
          </p:cNvSpPr>
          <p:nvPr/>
        </p:nvSpPr>
        <p:spPr bwMode="auto">
          <a:xfrm>
            <a:off x="4674369" y="688975"/>
            <a:ext cx="153987" cy="144463"/>
          </a:xfrm>
          <a:prstGeom prst="ellipse">
            <a:avLst/>
          </a:prstGeom>
          <a:solidFill>
            <a:srgbClr val="C0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solidFill>
                <a:srgbClr val="C00000"/>
              </a:solidFill>
            </a:endParaRPr>
          </a:p>
        </p:txBody>
      </p:sp>
      <p:sp>
        <p:nvSpPr>
          <p:cNvPr id="52" name="Oval 18" descr="Baseline only"/>
          <p:cNvSpPr>
            <a:spLocks noChangeArrowheads="1"/>
          </p:cNvSpPr>
          <p:nvPr/>
        </p:nvSpPr>
        <p:spPr bwMode="auto">
          <a:xfrm>
            <a:off x="5887536" y="688975"/>
            <a:ext cx="153987" cy="144463"/>
          </a:xfrm>
          <a:prstGeom prst="ellipse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53" name="Oval 18" descr="Developmental"/>
          <p:cNvSpPr>
            <a:spLocks noChangeArrowheads="1"/>
          </p:cNvSpPr>
          <p:nvPr/>
        </p:nvSpPr>
        <p:spPr bwMode="auto">
          <a:xfrm>
            <a:off x="7026726" y="697000"/>
            <a:ext cx="153987" cy="144463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37" name="Oval 36" descr="Little/No change"/>
          <p:cNvSpPr>
            <a:spLocks noChangeArrowheads="1"/>
          </p:cNvSpPr>
          <p:nvPr/>
        </p:nvSpPr>
        <p:spPr bwMode="auto">
          <a:xfrm>
            <a:off x="457200" y="1143000"/>
            <a:ext cx="153987" cy="144463"/>
          </a:xfrm>
          <a:prstGeom prst="ellipse">
            <a:avLst/>
          </a:prstGeom>
          <a:solidFill>
            <a:srgbClr val="C0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54" name="Oval 53" descr="Little/No change"/>
          <p:cNvSpPr>
            <a:spLocks noChangeArrowheads="1"/>
          </p:cNvSpPr>
          <p:nvPr/>
        </p:nvSpPr>
        <p:spPr bwMode="auto">
          <a:xfrm>
            <a:off x="457200" y="1531937"/>
            <a:ext cx="153987" cy="144463"/>
          </a:xfrm>
          <a:prstGeom prst="ellipse">
            <a:avLst/>
          </a:prstGeom>
          <a:solidFill>
            <a:srgbClr val="C0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55" name="Oval 18" descr="Baseline only"/>
          <p:cNvSpPr>
            <a:spLocks noChangeArrowheads="1"/>
          </p:cNvSpPr>
          <p:nvPr/>
        </p:nvSpPr>
        <p:spPr bwMode="auto">
          <a:xfrm>
            <a:off x="457200" y="3208337"/>
            <a:ext cx="153987" cy="144463"/>
          </a:xfrm>
          <a:prstGeom prst="ellipse">
            <a:avLst/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56" name="Oval 18" descr="Baseline only"/>
          <p:cNvSpPr>
            <a:spLocks noChangeArrowheads="1"/>
          </p:cNvSpPr>
          <p:nvPr/>
        </p:nvSpPr>
        <p:spPr bwMode="auto">
          <a:xfrm>
            <a:off x="457200" y="3810000"/>
            <a:ext cx="153987" cy="144463"/>
          </a:xfrm>
          <a:prstGeom prst="ellipse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57" name="Oval 56" descr="Little/No change"/>
          <p:cNvSpPr>
            <a:spLocks noChangeArrowheads="1"/>
          </p:cNvSpPr>
          <p:nvPr/>
        </p:nvSpPr>
        <p:spPr bwMode="auto">
          <a:xfrm>
            <a:off x="457200" y="4503737"/>
            <a:ext cx="153987" cy="144463"/>
          </a:xfrm>
          <a:prstGeom prst="ellipse">
            <a:avLst/>
          </a:prstGeom>
          <a:solidFill>
            <a:srgbClr val="92D05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58" name="Oval 57" descr="Little/No change"/>
          <p:cNvSpPr>
            <a:spLocks noChangeArrowheads="1"/>
          </p:cNvSpPr>
          <p:nvPr/>
        </p:nvSpPr>
        <p:spPr bwMode="auto">
          <a:xfrm>
            <a:off x="457200" y="5189537"/>
            <a:ext cx="153987" cy="144463"/>
          </a:xfrm>
          <a:prstGeom prst="ellipse">
            <a:avLst/>
          </a:prstGeom>
          <a:solidFill>
            <a:srgbClr val="FFCC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60" name="Oval 18" descr="Baseline only"/>
          <p:cNvSpPr>
            <a:spLocks noChangeArrowheads="1"/>
          </p:cNvSpPr>
          <p:nvPr/>
        </p:nvSpPr>
        <p:spPr bwMode="auto">
          <a:xfrm>
            <a:off x="4770663" y="1768475"/>
            <a:ext cx="153987" cy="144463"/>
          </a:xfrm>
          <a:prstGeom prst="ellipse">
            <a:avLst/>
          </a:prstGeom>
          <a:solidFill>
            <a:srgbClr val="FFCC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solidFill>
                <a:srgbClr val="C00000"/>
              </a:solidFill>
            </a:endParaRPr>
          </a:p>
        </p:txBody>
      </p:sp>
      <p:sp>
        <p:nvSpPr>
          <p:cNvPr id="61" name="Oval 18" descr="Baseline only"/>
          <p:cNvSpPr>
            <a:spLocks noChangeArrowheads="1"/>
          </p:cNvSpPr>
          <p:nvPr/>
        </p:nvSpPr>
        <p:spPr bwMode="auto">
          <a:xfrm>
            <a:off x="4828356" y="2434873"/>
            <a:ext cx="153987" cy="144463"/>
          </a:xfrm>
          <a:prstGeom prst="ellipse">
            <a:avLst/>
          </a:prstGeom>
          <a:solidFill>
            <a:srgbClr val="007033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62" name="Oval 18" descr="Baseline only"/>
          <p:cNvSpPr>
            <a:spLocks noChangeArrowheads="1"/>
          </p:cNvSpPr>
          <p:nvPr/>
        </p:nvSpPr>
        <p:spPr bwMode="auto">
          <a:xfrm>
            <a:off x="4828356" y="3308050"/>
            <a:ext cx="153987" cy="144463"/>
          </a:xfrm>
          <a:prstGeom prst="ellipse">
            <a:avLst/>
          </a:prstGeom>
          <a:solidFill>
            <a:srgbClr val="007033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63" name="Oval 18" descr="Baseline only"/>
          <p:cNvSpPr>
            <a:spLocks noChangeArrowheads="1"/>
          </p:cNvSpPr>
          <p:nvPr/>
        </p:nvSpPr>
        <p:spPr bwMode="auto">
          <a:xfrm>
            <a:off x="4828355" y="4191000"/>
            <a:ext cx="153987" cy="144463"/>
          </a:xfrm>
          <a:prstGeom prst="ellipse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64" name="Oval 18" descr="Baseline only"/>
          <p:cNvSpPr>
            <a:spLocks noChangeArrowheads="1"/>
          </p:cNvSpPr>
          <p:nvPr/>
        </p:nvSpPr>
        <p:spPr bwMode="auto">
          <a:xfrm>
            <a:off x="4828356" y="5105400"/>
            <a:ext cx="153987" cy="144463"/>
          </a:xfrm>
          <a:prstGeom prst="ellipse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39" name="Oval 38" descr="Little/No change"/>
          <p:cNvSpPr>
            <a:spLocks noChangeArrowheads="1"/>
          </p:cNvSpPr>
          <p:nvPr/>
        </p:nvSpPr>
        <p:spPr bwMode="auto">
          <a:xfrm>
            <a:off x="4800600" y="1143000"/>
            <a:ext cx="153987" cy="144463"/>
          </a:xfrm>
          <a:prstGeom prst="ellipse">
            <a:avLst/>
          </a:prstGeom>
          <a:solidFill>
            <a:srgbClr val="FFCC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325959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 descr="IVP Objective Status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0884720"/>
              </p:ext>
            </p:extLst>
          </p:nvPr>
        </p:nvGraphicFramePr>
        <p:xfrm>
          <a:off x="457200" y="1066800"/>
          <a:ext cx="8001000" cy="54350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81000" y="152400"/>
            <a:ext cx="8382000" cy="790832"/>
          </a:xfrm>
        </p:spPr>
        <p:txBody>
          <a:bodyPr>
            <a:noAutofit/>
          </a:bodyPr>
          <a:lstStyle/>
          <a:p>
            <a:r>
              <a:rPr lang="en-US" sz="3000" b="1" dirty="0">
                <a:solidFill>
                  <a:srgbClr val="003F7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Current HP2020 Objective Status: </a:t>
            </a:r>
            <a:r>
              <a:rPr lang="en-US" sz="3000" b="1" dirty="0" smtClean="0">
                <a:solidFill>
                  <a:srgbClr val="003F7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/>
            </a:r>
            <a:br>
              <a:rPr lang="en-US" sz="3000" b="1" dirty="0" smtClean="0">
                <a:solidFill>
                  <a:srgbClr val="003F7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en-US" sz="3000" b="1" dirty="0" smtClean="0">
                <a:solidFill>
                  <a:srgbClr val="003F7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Mental Health and Mental Disorders</a:t>
            </a:r>
            <a:endParaRPr lang="en-US" sz="3000" b="1" dirty="0">
              <a:solidFill>
                <a:srgbClr val="003F72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6528334" y="2089934"/>
            <a:ext cx="215846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prstClr val="black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Total number of objectives: </a:t>
            </a:r>
            <a:r>
              <a:rPr lang="en-US" b="1" dirty="0" smtClean="0">
                <a:solidFill>
                  <a:prstClr val="black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15</a:t>
            </a:r>
            <a:endParaRPr lang="en-US" b="1" dirty="0">
              <a:solidFill>
                <a:prstClr val="black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26" name="Text Box 14"/>
          <p:cNvSpPr txBox="1">
            <a:spLocks noChangeArrowheads="1"/>
          </p:cNvSpPr>
          <p:nvPr/>
        </p:nvSpPr>
        <p:spPr bwMode="auto">
          <a:xfrm>
            <a:off x="6781800" y="3041065"/>
            <a:ext cx="1752600" cy="189795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marL="274320" lvl="1">
              <a:spcBef>
                <a:spcPts val="800"/>
              </a:spcBef>
            </a:pPr>
            <a:r>
              <a:rPr lang="en-US" sz="1400" dirty="0" smtClean="0">
                <a:solidFill>
                  <a:prstClr val="black"/>
                </a:solidFill>
                <a:latin typeface="Tahoma" pitchFamily="34" charset="0"/>
              </a:rPr>
              <a:t>Target met</a:t>
            </a:r>
          </a:p>
          <a:p>
            <a:pPr marL="274320" lvl="1">
              <a:spcBef>
                <a:spcPts val="800"/>
              </a:spcBef>
            </a:pPr>
            <a:r>
              <a:rPr lang="en-US" sz="1400" dirty="0" smtClean="0">
                <a:solidFill>
                  <a:prstClr val="black"/>
                </a:solidFill>
                <a:latin typeface="Tahoma" pitchFamily="34" charset="0"/>
              </a:rPr>
              <a:t>Improving       </a:t>
            </a:r>
            <a:endParaRPr lang="en-US" sz="1400" dirty="0">
              <a:solidFill>
                <a:prstClr val="black"/>
              </a:solidFill>
              <a:latin typeface="Tahoma" pitchFamily="34" charset="0"/>
            </a:endParaRPr>
          </a:p>
          <a:p>
            <a:pPr marL="274320" lvl="1">
              <a:spcBef>
                <a:spcPts val="800"/>
              </a:spcBef>
            </a:pPr>
            <a:r>
              <a:rPr lang="en-US" sz="1400" dirty="0" smtClean="0">
                <a:solidFill>
                  <a:prstClr val="black"/>
                </a:solidFill>
                <a:latin typeface="Tahoma" pitchFamily="34" charset="0"/>
              </a:rPr>
              <a:t>Little/No </a:t>
            </a:r>
            <a:r>
              <a:rPr lang="en-US" sz="1400" dirty="0">
                <a:solidFill>
                  <a:prstClr val="black"/>
                </a:solidFill>
                <a:latin typeface="Tahoma" pitchFamily="34" charset="0"/>
              </a:rPr>
              <a:t>change      </a:t>
            </a:r>
            <a:endParaRPr lang="en-US" sz="1400" dirty="0" smtClean="0">
              <a:solidFill>
                <a:prstClr val="black"/>
              </a:solidFill>
              <a:latin typeface="Tahoma" pitchFamily="34" charset="0"/>
            </a:endParaRPr>
          </a:p>
          <a:p>
            <a:pPr marL="274320" lvl="1">
              <a:spcBef>
                <a:spcPts val="800"/>
              </a:spcBef>
            </a:pPr>
            <a:r>
              <a:rPr lang="en-US" sz="1400" dirty="0" smtClean="0">
                <a:solidFill>
                  <a:prstClr val="black"/>
                </a:solidFill>
                <a:latin typeface="Tahoma" pitchFamily="34" charset="0"/>
              </a:rPr>
              <a:t>Getting </a:t>
            </a:r>
            <a:r>
              <a:rPr lang="en-US" sz="1400" dirty="0">
                <a:solidFill>
                  <a:prstClr val="black"/>
                </a:solidFill>
                <a:latin typeface="Tahoma" pitchFamily="34" charset="0"/>
              </a:rPr>
              <a:t>worse     </a:t>
            </a:r>
            <a:endParaRPr lang="en-US" sz="1400" dirty="0" smtClean="0">
              <a:solidFill>
                <a:prstClr val="black"/>
              </a:solidFill>
              <a:latin typeface="Tahoma" pitchFamily="34" charset="0"/>
            </a:endParaRPr>
          </a:p>
          <a:p>
            <a:pPr marL="274320" lvl="1">
              <a:spcBef>
                <a:spcPts val="800"/>
              </a:spcBef>
            </a:pPr>
            <a:r>
              <a:rPr lang="en-US" sz="1400" dirty="0" smtClean="0">
                <a:solidFill>
                  <a:prstClr val="black"/>
                </a:solidFill>
                <a:latin typeface="Tahoma" pitchFamily="34" charset="0"/>
              </a:rPr>
              <a:t>Baseline </a:t>
            </a:r>
            <a:r>
              <a:rPr lang="en-US" sz="1400" dirty="0">
                <a:solidFill>
                  <a:prstClr val="black"/>
                </a:solidFill>
                <a:latin typeface="Tahoma" pitchFamily="34" charset="0"/>
              </a:rPr>
              <a:t>only   </a:t>
            </a:r>
            <a:endParaRPr lang="en-US" sz="1400" dirty="0" smtClean="0">
              <a:solidFill>
                <a:prstClr val="black"/>
              </a:solidFill>
              <a:latin typeface="Tahoma" pitchFamily="34" charset="0"/>
            </a:endParaRPr>
          </a:p>
          <a:p>
            <a:pPr marL="274320" lvl="1">
              <a:spcBef>
                <a:spcPts val="800"/>
              </a:spcBef>
            </a:pPr>
            <a:r>
              <a:rPr lang="en-US" sz="1400" dirty="0" smtClean="0">
                <a:solidFill>
                  <a:prstClr val="black"/>
                </a:solidFill>
                <a:latin typeface="Tahoma" pitchFamily="34" charset="0"/>
              </a:rPr>
              <a:t>Developmental</a:t>
            </a:r>
            <a:endParaRPr lang="en-US" sz="1400" dirty="0">
              <a:solidFill>
                <a:prstClr val="black"/>
              </a:solidFill>
              <a:latin typeface="Tahoma" pitchFamily="34" charset="0"/>
            </a:endParaRPr>
          </a:p>
        </p:txBody>
      </p:sp>
      <p:sp>
        <p:nvSpPr>
          <p:cNvPr id="27" name="Oval 13" descr="Little/No change"/>
          <p:cNvSpPr>
            <a:spLocks noChangeArrowheads="1"/>
          </p:cNvSpPr>
          <p:nvPr/>
        </p:nvSpPr>
        <p:spPr bwMode="auto">
          <a:xfrm>
            <a:off x="6908192" y="3769169"/>
            <a:ext cx="153987" cy="144463"/>
          </a:xfrm>
          <a:prstGeom prst="ellipse">
            <a:avLst/>
          </a:prstGeom>
          <a:solidFill>
            <a:srgbClr val="FFCC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28" name="Oval 27" descr="Baseline only"/>
          <p:cNvSpPr>
            <a:spLocks noChangeArrowheads="1"/>
          </p:cNvSpPr>
          <p:nvPr/>
        </p:nvSpPr>
        <p:spPr bwMode="auto">
          <a:xfrm>
            <a:off x="6908192" y="4392117"/>
            <a:ext cx="153987" cy="144463"/>
          </a:xfrm>
          <a:prstGeom prst="ellipse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29" name="Oval 28" descr="Improving"/>
          <p:cNvSpPr>
            <a:spLocks noChangeArrowheads="1"/>
          </p:cNvSpPr>
          <p:nvPr/>
        </p:nvSpPr>
        <p:spPr bwMode="auto">
          <a:xfrm>
            <a:off x="6908191" y="3455931"/>
            <a:ext cx="153988" cy="144462"/>
          </a:xfrm>
          <a:prstGeom prst="ellipse">
            <a:avLst/>
          </a:prstGeom>
          <a:solidFill>
            <a:srgbClr val="92D05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30" name="Oval 29" descr="Target met"/>
          <p:cNvSpPr>
            <a:spLocks noChangeArrowheads="1"/>
          </p:cNvSpPr>
          <p:nvPr/>
        </p:nvSpPr>
        <p:spPr bwMode="auto">
          <a:xfrm>
            <a:off x="6908191" y="3144781"/>
            <a:ext cx="153988" cy="144462"/>
          </a:xfrm>
          <a:prstGeom prst="ellipse">
            <a:avLst/>
          </a:prstGeom>
          <a:solidFill>
            <a:srgbClr val="007033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31" name="Oval 30" descr="Getting worse"/>
          <p:cNvSpPr>
            <a:spLocks noChangeArrowheads="1"/>
          </p:cNvSpPr>
          <p:nvPr/>
        </p:nvSpPr>
        <p:spPr bwMode="auto">
          <a:xfrm>
            <a:off x="6908192" y="4098159"/>
            <a:ext cx="153987" cy="144463"/>
          </a:xfrm>
          <a:prstGeom prst="ellipse">
            <a:avLst/>
          </a:prstGeom>
          <a:solidFill>
            <a:srgbClr val="C0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33" name="Oval 18" descr="Developmental"/>
          <p:cNvSpPr>
            <a:spLocks noChangeArrowheads="1"/>
          </p:cNvSpPr>
          <p:nvPr/>
        </p:nvSpPr>
        <p:spPr bwMode="auto">
          <a:xfrm>
            <a:off x="6908192" y="4725053"/>
            <a:ext cx="153987" cy="144463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08458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/>
    </mc:Choice>
    <mc:Fallback xmlns="">
      <p:transition advClick="0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Content Placeholder 1"/>
          <p:cNvSpPr txBox="1">
            <a:spLocks/>
          </p:cNvSpPr>
          <p:nvPr/>
        </p:nvSpPr>
        <p:spPr>
          <a:xfrm>
            <a:off x="228600" y="1123817"/>
            <a:ext cx="8809038" cy="5657850"/>
          </a:xfrm>
          <a:prstGeom prst="rect">
            <a:avLst/>
          </a:prstGeom>
        </p:spPr>
        <p:txBody>
          <a:bodyPr vert="horz" lIns="91440" tIns="45720" rIns="91440" bIns="45720" numCol="2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lvl="1" indent="0">
              <a:buFont typeface="Arial" pitchFamily="34" charset="0"/>
              <a:buNone/>
            </a:pPr>
            <a:r>
              <a:rPr lang="en-US" sz="1200" spc="-30" dirty="0" smtClean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SA–1 Rode with a driver who has been drinking: 9–12</a:t>
            </a:r>
            <a:r>
              <a:rPr lang="en-US" sz="1200" spc="-30" baseline="30000" dirty="0" smtClean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</a:t>
            </a:r>
            <a:r>
              <a:rPr lang="en-US" sz="1200" spc="-30" dirty="0" smtClean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graders</a:t>
            </a:r>
          </a:p>
          <a:p>
            <a:pPr marL="457200" lvl="1" indent="0">
              <a:buFont typeface="Arial" pitchFamily="34" charset="0"/>
              <a:buNone/>
            </a:pPr>
            <a:r>
              <a:rPr lang="en-US" sz="1200" spc="-30" dirty="0" smtClean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SA–2.1 Alcohol, never used: At risk youth 12–17 years</a:t>
            </a:r>
          </a:p>
          <a:p>
            <a:pPr marL="457200" lvl="1" indent="0">
              <a:buFont typeface="Arial" pitchFamily="34" charset="0"/>
              <a:buNone/>
            </a:pPr>
            <a:r>
              <a:rPr lang="en-US" sz="1200" spc="-30" dirty="0" smtClean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SA–2.2 Marijuana, </a:t>
            </a:r>
            <a:r>
              <a:rPr lang="en-US" sz="1200" spc="-30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never used: At </a:t>
            </a:r>
            <a:r>
              <a:rPr lang="en-US" sz="1200" spc="-30" dirty="0" smtClean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risk youth 12–17 years</a:t>
            </a:r>
            <a:endParaRPr lang="en-US" sz="1200" spc="-30" dirty="0">
              <a:solidFill>
                <a:prstClr val="black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457200" lvl="1" indent="0">
              <a:buFont typeface="Arial" pitchFamily="34" charset="0"/>
              <a:buNone/>
            </a:pPr>
            <a:r>
              <a:rPr lang="en-US" sz="1200" spc="-30" dirty="0" smtClean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SA–2.3 </a:t>
            </a:r>
            <a:r>
              <a:rPr lang="en-US" sz="1200" spc="-30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Alcohol, never used</a:t>
            </a:r>
            <a:r>
              <a:rPr lang="en-US" sz="1200" spc="-30" dirty="0" smtClean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 </a:t>
            </a:r>
            <a:r>
              <a:rPr lang="en-US" sz="1200" spc="-30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12</a:t>
            </a:r>
            <a:r>
              <a:rPr lang="en-US" sz="1200" spc="-30" baseline="30000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</a:t>
            </a:r>
            <a:r>
              <a:rPr lang="en-US" sz="1200" spc="-30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graders</a:t>
            </a:r>
            <a:endParaRPr lang="en-US" sz="1200" spc="-30" dirty="0" smtClean="0">
              <a:solidFill>
                <a:prstClr val="black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457200" lvl="1" indent="0">
              <a:buFont typeface="Arial" pitchFamily="34" charset="0"/>
              <a:buNone/>
            </a:pPr>
            <a:r>
              <a:rPr lang="en-US" sz="1200" spc="-30" dirty="0" smtClean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SA–2.4 Illicit drugs, never used</a:t>
            </a:r>
            <a:r>
              <a:rPr lang="en-US" sz="1200" spc="-30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 12</a:t>
            </a:r>
            <a:r>
              <a:rPr lang="en-US" sz="1200" spc="-30" baseline="30000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</a:t>
            </a:r>
            <a:r>
              <a:rPr lang="en-US" sz="1200" spc="-30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graders</a:t>
            </a:r>
          </a:p>
          <a:p>
            <a:pPr marL="457200" lvl="1" indent="0">
              <a:buFont typeface="Arial" pitchFamily="34" charset="0"/>
              <a:buNone/>
            </a:pPr>
            <a:r>
              <a:rPr lang="en-US" sz="1200" spc="-30" dirty="0" smtClean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SA–3.1 Disapproval of 1–2 drinks every day: 8</a:t>
            </a:r>
            <a:r>
              <a:rPr lang="en-US" sz="1200" spc="-30" baseline="30000" dirty="0" smtClean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</a:t>
            </a:r>
            <a:r>
              <a:rPr lang="en-US" sz="1200" spc="-30" dirty="0" smtClean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graders</a:t>
            </a:r>
          </a:p>
          <a:p>
            <a:pPr marL="457200" lvl="1" indent="0">
              <a:buFont typeface="Arial" pitchFamily="34" charset="0"/>
              <a:buNone/>
            </a:pPr>
            <a:r>
              <a:rPr lang="en-US" sz="1200" spc="-30" dirty="0" smtClean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SA–3.2 </a:t>
            </a:r>
            <a:r>
              <a:rPr lang="en-US" sz="1200" spc="-30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Disapproval of </a:t>
            </a:r>
            <a:r>
              <a:rPr lang="en-US" sz="1200" spc="-30" dirty="0" smtClean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1–2 </a:t>
            </a:r>
            <a:r>
              <a:rPr lang="en-US" sz="1200" spc="-30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drinks every </a:t>
            </a:r>
            <a:r>
              <a:rPr lang="en-US" sz="1200" spc="-30" dirty="0" smtClean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day:10</a:t>
            </a:r>
            <a:r>
              <a:rPr lang="en-US" sz="1200" spc="-30" baseline="30000" dirty="0" smtClean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</a:t>
            </a:r>
            <a:r>
              <a:rPr lang="en-US" sz="1200" spc="-30" dirty="0" smtClean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graders</a:t>
            </a:r>
          </a:p>
          <a:p>
            <a:pPr marL="457200" lvl="1" indent="0">
              <a:buFont typeface="Arial" pitchFamily="34" charset="0"/>
              <a:buNone/>
            </a:pPr>
            <a:r>
              <a:rPr lang="en-US" sz="1200" spc="-30" dirty="0" smtClean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SA–3.3 </a:t>
            </a:r>
            <a:r>
              <a:rPr lang="en-US" sz="1200" spc="-30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Disapproval of </a:t>
            </a:r>
            <a:r>
              <a:rPr lang="en-US" sz="1200" spc="-30" dirty="0" smtClean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1–2 </a:t>
            </a:r>
            <a:r>
              <a:rPr lang="en-US" sz="1200" spc="-30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drinks every </a:t>
            </a:r>
            <a:r>
              <a:rPr lang="en-US" sz="1200" spc="-30" dirty="0" smtClean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day:</a:t>
            </a:r>
            <a:r>
              <a:rPr lang="en-US" sz="1200" spc="-30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12</a:t>
            </a:r>
            <a:r>
              <a:rPr lang="en-US" sz="1200" spc="-30" baseline="30000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</a:t>
            </a:r>
            <a:r>
              <a:rPr lang="en-US" sz="1200" spc="-30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graders</a:t>
            </a:r>
          </a:p>
          <a:p>
            <a:pPr marL="457200" lvl="1" indent="0">
              <a:buFont typeface="Arial" pitchFamily="34" charset="0"/>
              <a:buNone/>
            </a:pPr>
            <a:r>
              <a:rPr lang="en-US" sz="1200" spc="-30" dirty="0" smtClean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SA–3.4 </a:t>
            </a:r>
            <a:r>
              <a:rPr lang="en-US" sz="1200" spc="-30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Disapproval of  trying </a:t>
            </a:r>
            <a:r>
              <a:rPr lang="en-US" sz="1200" spc="-30" dirty="0" smtClean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marijuana: 8</a:t>
            </a:r>
            <a:r>
              <a:rPr lang="en-US" sz="1200" spc="-30" baseline="30000" dirty="0" smtClean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</a:t>
            </a:r>
            <a:r>
              <a:rPr lang="en-US" sz="1200" spc="-30" dirty="0" smtClean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200" spc="-30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graders</a:t>
            </a:r>
          </a:p>
          <a:p>
            <a:pPr marL="457200" lvl="1" indent="0">
              <a:buFont typeface="Arial" pitchFamily="34" charset="0"/>
              <a:buNone/>
            </a:pPr>
            <a:r>
              <a:rPr lang="en-US" sz="1200" spc="-30" dirty="0" smtClean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SA–3.5 Disapproval of  trying marijuana:10</a:t>
            </a:r>
            <a:r>
              <a:rPr lang="en-US" sz="1200" spc="-30" baseline="30000" dirty="0" smtClean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</a:t>
            </a:r>
            <a:r>
              <a:rPr lang="en-US" sz="1200" spc="-30" dirty="0" smtClean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graders</a:t>
            </a:r>
          </a:p>
          <a:p>
            <a:pPr marL="457200" lvl="1" indent="0">
              <a:buFont typeface="Arial" pitchFamily="34" charset="0"/>
              <a:buNone/>
            </a:pPr>
            <a:r>
              <a:rPr lang="en-US" sz="1200" spc="-30" dirty="0" smtClean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SA–3.6 Disapproval of  trying marijuana:12</a:t>
            </a:r>
            <a:r>
              <a:rPr lang="en-US" sz="1200" spc="-30" baseline="30000" dirty="0" smtClean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</a:t>
            </a:r>
            <a:r>
              <a:rPr lang="en-US" sz="1200" spc="-30" dirty="0" smtClean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graders </a:t>
            </a:r>
          </a:p>
          <a:p>
            <a:pPr marL="457200" lvl="1" indent="0">
              <a:buFont typeface="Arial" pitchFamily="34" charset="0"/>
              <a:buNone/>
            </a:pPr>
            <a:r>
              <a:rPr lang="en-US" sz="1200" spc="-30" dirty="0" smtClean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SA–4.1 Risk perception, binge drinking–weekly:12–17 years </a:t>
            </a:r>
          </a:p>
          <a:p>
            <a:pPr marL="457200" lvl="1" indent="0">
              <a:buFont typeface="Arial" pitchFamily="34" charset="0"/>
              <a:buNone/>
            </a:pPr>
            <a:r>
              <a:rPr lang="en-US" sz="1200" spc="-30" dirty="0" smtClean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SA–4.2 Risk perception, marijuana use–monthly:12–17 years </a:t>
            </a:r>
          </a:p>
          <a:p>
            <a:pPr marL="457200" lvl="1" indent="0">
              <a:buFont typeface="Arial" pitchFamily="34" charset="0"/>
              <a:buNone/>
            </a:pPr>
            <a:r>
              <a:rPr lang="en-US" sz="1200" spc="-30" dirty="0" smtClean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SA–4.3 Risk perception, cocaine use–monthly:12–17 years </a:t>
            </a:r>
          </a:p>
          <a:p>
            <a:pPr marL="457200" lvl="1" indent="0">
              <a:buFont typeface="Arial" pitchFamily="34" charset="0"/>
              <a:buNone/>
            </a:pPr>
            <a:r>
              <a:rPr lang="en-US" sz="1200" spc="-30" dirty="0" smtClean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SA–5 DWI and other specialty courts: US </a:t>
            </a:r>
          </a:p>
          <a:p>
            <a:pPr marL="457200" lvl="1" indent="0">
              <a:buFont typeface="Arial" pitchFamily="34" charset="0"/>
              <a:buNone/>
            </a:pPr>
            <a:r>
              <a:rPr lang="en-US" sz="1200" spc="-30" dirty="0" smtClean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SA–6 Mandatory ignition interlock laws: States</a:t>
            </a:r>
          </a:p>
          <a:p>
            <a:pPr marL="457200" lvl="1" indent="0">
              <a:buFont typeface="Arial" pitchFamily="34" charset="0"/>
              <a:buNone/>
            </a:pPr>
            <a:r>
              <a:rPr lang="en-US" sz="1200" spc="-30" dirty="0" smtClean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SA–7 Injection drug use treatment, admissions </a:t>
            </a:r>
          </a:p>
          <a:p>
            <a:pPr marL="457200" lvl="1" indent="0">
              <a:buFont typeface="Arial" pitchFamily="34" charset="0"/>
              <a:buNone/>
            </a:pPr>
            <a:r>
              <a:rPr lang="en-US" sz="1200" spc="-30" dirty="0" smtClean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SA–8.1 Illicit drug use treatment: 12+ years</a:t>
            </a:r>
          </a:p>
          <a:p>
            <a:pPr marL="457200" lvl="1" indent="0">
              <a:buFont typeface="Arial" pitchFamily="34" charset="0"/>
              <a:buNone/>
            </a:pPr>
            <a:r>
              <a:rPr lang="en-US" sz="1200" spc="-30" dirty="0" smtClean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SA–8.2 Alcohol/illicit drug use treatment: 12+ years</a:t>
            </a:r>
          </a:p>
          <a:p>
            <a:pPr marL="457200" lvl="1" indent="0">
              <a:buFont typeface="Arial" pitchFamily="34" charset="0"/>
              <a:buNone/>
            </a:pPr>
            <a:r>
              <a:rPr lang="en-US" sz="1200" spc="-30" dirty="0" smtClean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SA–8.3 Alcohol treatment: 12+ years</a:t>
            </a:r>
          </a:p>
          <a:p>
            <a:pPr marL="457200" lvl="1" indent="0">
              <a:spcBef>
                <a:spcPts val="0"/>
              </a:spcBef>
              <a:buFont typeface="Arial" pitchFamily="34" charset="0"/>
              <a:buNone/>
            </a:pPr>
            <a:r>
              <a:rPr lang="en-US" sz="1200" spc="-30" dirty="0" smtClean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SA–9 Alcohol/illicit drug use referral for care/treatment: ED visits</a:t>
            </a:r>
          </a:p>
          <a:p>
            <a:pPr marL="457200" lvl="1" indent="0">
              <a:buFont typeface="Arial" pitchFamily="34" charset="0"/>
              <a:buNone/>
            </a:pPr>
            <a:r>
              <a:rPr lang="en-US" sz="1200" spc="-30" dirty="0" smtClean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SA–10 Alcohol Screening and Brief Intervention: Primary care and trauma centers </a:t>
            </a:r>
          </a:p>
          <a:p>
            <a:pPr marL="457200" lvl="1" indent="0">
              <a:buFont typeface="Arial" pitchFamily="34" charset="0"/>
              <a:buNone/>
            </a:pPr>
            <a:r>
              <a:rPr lang="en-US" sz="1200" spc="-30" dirty="0" smtClean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SA–11 Cirrhosis deaths</a:t>
            </a:r>
          </a:p>
          <a:p>
            <a:pPr marL="457200" lvl="1" indent="0">
              <a:buFont typeface="Arial" pitchFamily="34" charset="0"/>
              <a:buNone/>
            </a:pPr>
            <a:r>
              <a:rPr lang="en-US" sz="1200" spc="-30" dirty="0" smtClean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SA–12 Drug–induced deaths</a:t>
            </a:r>
          </a:p>
          <a:p>
            <a:pPr marL="457200" lvl="1" indent="0">
              <a:buFont typeface="Arial" pitchFamily="34" charset="0"/>
              <a:buNone/>
            </a:pPr>
            <a:r>
              <a:rPr lang="en-US" sz="1200" spc="-30" dirty="0" smtClean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SA–13.1 Illicit drug use–past month: 12–17 years</a:t>
            </a:r>
          </a:p>
          <a:p>
            <a:pPr marL="457200" lvl="1" indent="0">
              <a:buFont typeface="Arial" pitchFamily="34" charset="0"/>
              <a:buNone/>
            </a:pPr>
            <a:r>
              <a:rPr lang="en-US" sz="1200" spc="-30" dirty="0" smtClean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SA–13.2 Marijuana use–past month: 12–17 years</a:t>
            </a:r>
          </a:p>
          <a:p>
            <a:pPr marL="457200" lvl="1" indent="0">
              <a:buFont typeface="Arial" pitchFamily="34" charset="0"/>
              <a:buNone/>
            </a:pPr>
            <a:r>
              <a:rPr lang="en-US" sz="1200" spc="-30" dirty="0" smtClean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SA–13.3 Illicit drug use–past month: 18+ years</a:t>
            </a:r>
          </a:p>
          <a:p>
            <a:pPr marL="457200" lvl="1" indent="0">
              <a:buFont typeface="Arial" pitchFamily="34" charset="0"/>
              <a:buNone/>
            </a:pPr>
            <a:r>
              <a:rPr lang="en-US" sz="1200" spc="-30" dirty="0" smtClean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SA–14.1 Binge drinking–past 2 weeks: 12</a:t>
            </a:r>
            <a:r>
              <a:rPr lang="en-US" sz="1200" spc="-30" baseline="30000" dirty="0" smtClean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</a:t>
            </a:r>
            <a:r>
              <a:rPr lang="en-US" sz="1200" spc="-30" dirty="0" smtClean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graders</a:t>
            </a:r>
          </a:p>
          <a:p>
            <a:pPr marL="457200" lvl="1" indent="0">
              <a:buFont typeface="Arial" pitchFamily="34" charset="0"/>
              <a:buNone/>
            </a:pPr>
            <a:r>
              <a:rPr lang="en-US" sz="1200" spc="-30" dirty="0" smtClean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SA–14.2 Binge drinking–past 2 weeks: College students</a:t>
            </a:r>
          </a:p>
          <a:p>
            <a:pPr marL="457200" lvl="1" indent="0">
              <a:buFont typeface="Arial" pitchFamily="34" charset="0"/>
              <a:buNone/>
            </a:pPr>
            <a:r>
              <a:rPr lang="en-US" sz="1200" spc="-30" dirty="0" smtClean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SA–14.3 Binge drinking–past month: 18+ years</a:t>
            </a:r>
          </a:p>
          <a:p>
            <a:pPr marL="457200" lvl="1" indent="0">
              <a:buFont typeface="Arial" pitchFamily="34" charset="0"/>
              <a:buNone/>
            </a:pPr>
            <a:r>
              <a:rPr lang="en-US" sz="1200" spc="-30" dirty="0" smtClean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SA–14.4 Binge drinking–past month: 12–17 years</a:t>
            </a:r>
          </a:p>
          <a:p>
            <a:pPr marL="457200" lvl="1" indent="0">
              <a:buFont typeface="Arial" pitchFamily="34" charset="0"/>
              <a:buNone/>
            </a:pPr>
            <a:r>
              <a:rPr lang="en-US" sz="1200" spc="-30" dirty="0" smtClean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SA–15 Excessive drinking–past month: 18+ years</a:t>
            </a:r>
          </a:p>
          <a:p>
            <a:pPr marL="457200" lvl="1" indent="0">
              <a:buFont typeface="Arial" pitchFamily="34" charset="0"/>
              <a:buNone/>
            </a:pPr>
            <a:r>
              <a:rPr lang="en-US" sz="1200" spc="-30" dirty="0" smtClean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SA–16 Average annual alcohol consumption: 14+ years</a:t>
            </a:r>
          </a:p>
          <a:p>
            <a:pPr marL="457200" lvl="1" indent="0">
              <a:buFont typeface="Arial" pitchFamily="34" charset="0"/>
              <a:buNone/>
            </a:pPr>
            <a:r>
              <a:rPr lang="en-US" sz="1200" spc="-30" dirty="0" smtClean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SA–17 Alcohol–related driving deaths</a:t>
            </a:r>
          </a:p>
          <a:p>
            <a:pPr marL="457200" lvl="1" indent="0">
              <a:buFont typeface="Arial" pitchFamily="34" charset="0"/>
              <a:buNone/>
            </a:pPr>
            <a:r>
              <a:rPr lang="en-US" sz="1200" spc="-30" dirty="0" smtClean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SA–18.1 Steroid use: 8</a:t>
            </a:r>
            <a:r>
              <a:rPr lang="en-US" sz="1200" spc="-30" baseline="30000" dirty="0" smtClean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</a:t>
            </a:r>
            <a:r>
              <a:rPr lang="en-US" sz="1200" spc="-30" dirty="0" smtClean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graders</a:t>
            </a:r>
          </a:p>
          <a:p>
            <a:pPr marL="457200" lvl="1" indent="0">
              <a:buFont typeface="Arial" pitchFamily="34" charset="0"/>
              <a:buNone/>
            </a:pPr>
            <a:r>
              <a:rPr lang="en-US" sz="1200" spc="-30" dirty="0" smtClean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SA–18.2 Steroid use: 10</a:t>
            </a:r>
            <a:r>
              <a:rPr lang="en-US" sz="1200" spc="-30" baseline="30000" dirty="0" smtClean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</a:t>
            </a:r>
            <a:r>
              <a:rPr lang="en-US" sz="1200" spc="-30" dirty="0" smtClean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graders</a:t>
            </a:r>
          </a:p>
          <a:p>
            <a:pPr marL="457200" lvl="1" indent="0">
              <a:buFont typeface="Arial" pitchFamily="34" charset="0"/>
              <a:buNone/>
            </a:pPr>
            <a:r>
              <a:rPr lang="en-US" sz="1200" spc="-30" dirty="0" smtClean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SA–18.3 Steroid use: 12</a:t>
            </a:r>
            <a:r>
              <a:rPr lang="en-US" sz="1200" spc="-30" baseline="30000" dirty="0" smtClean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</a:t>
            </a:r>
            <a:r>
              <a:rPr lang="en-US" sz="1200" spc="-30" dirty="0" smtClean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graders</a:t>
            </a:r>
          </a:p>
          <a:p>
            <a:pPr marL="457200" lvl="1" indent="0">
              <a:buFont typeface="Arial" pitchFamily="34" charset="0"/>
              <a:buNone/>
            </a:pPr>
            <a:r>
              <a:rPr lang="en-US" sz="1200" spc="-30" dirty="0" smtClean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SA–19.1 Prescription pain reliever abuse–past year: 12+ years</a:t>
            </a:r>
          </a:p>
          <a:p>
            <a:pPr marL="457200" lvl="1" indent="0">
              <a:buFont typeface="Arial" pitchFamily="34" charset="0"/>
              <a:buNone/>
            </a:pPr>
            <a:r>
              <a:rPr lang="en-US" sz="1200" spc="-30" dirty="0" smtClean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SA–19.2 Prescription tranquilizer abuse–past year: 12+ years</a:t>
            </a:r>
          </a:p>
          <a:p>
            <a:pPr marL="457200" lvl="1" indent="0">
              <a:buFont typeface="Arial" pitchFamily="34" charset="0"/>
              <a:buNone/>
            </a:pPr>
            <a:r>
              <a:rPr lang="en-US" sz="1200" spc="-30" dirty="0" smtClean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SA–19.3 Prescription stimulants abuse–past year: 12+ years</a:t>
            </a:r>
          </a:p>
          <a:p>
            <a:pPr marL="457200" lvl="1" indent="0">
              <a:buFont typeface="Arial" pitchFamily="34" charset="0"/>
              <a:buNone/>
            </a:pPr>
            <a:r>
              <a:rPr lang="en-US" sz="1200" spc="-30" dirty="0" smtClean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SA–19.4 Prescription sedatives abuse–past year: 12+ years</a:t>
            </a:r>
          </a:p>
          <a:p>
            <a:pPr marL="457200" lvl="1" indent="0">
              <a:buFont typeface="Arial" pitchFamily="34" charset="0"/>
              <a:buNone/>
            </a:pPr>
            <a:r>
              <a:rPr lang="en-US" sz="1200" spc="-30" dirty="0" smtClean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SA–19.5 Prescription psychotherapeutic drug abuse–past year: 12+ years</a:t>
            </a:r>
          </a:p>
          <a:p>
            <a:pPr marL="457200" lvl="1" indent="0">
              <a:buFont typeface="Arial" pitchFamily="34" charset="0"/>
              <a:buNone/>
            </a:pPr>
            <a:r>
              <a:rPr lang="en-US" sz="1200" spc="-30" dirty="0" smtClean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SA–20 Alcohol–attributable deaths</a:t>
            </a:r>
          </a:p>
          <a:p>
            <a:pPr marL="457200" lvl="1" indent="0">
              <a:buFont typeface="Arial" pitchFamily="34" charset="0"/>
              <a:buNone/>
            </a:pPr>
            <a:r>
              <a:rPr lang="en-US" sz="1200" spc="-30" dirty="0" smtClean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SA–21Iinhalant use–past year: 12–17 years</a:t>
            </a:r>
          </a:p>
          <a:p>
            <a:pPr marL="457200" lvl="1" indent="0">
              <a:buFont typeface="Arial" pitchFamily="34" charset="0"/>
              <a:buNone/>
            </a:pPr>
            <a:endParaRPr lang="en-US" sz="1200" dirty="0" smtClean="0">
              <a:solidFill>
                <a:prstClr val="black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 idx="4294967295"/>
          </p:nvPr>
        </p:nvSpPr>
        <p:spPr>
          <a:xfrm>
            <a:off x="110325" y="76200"/>
            <a:ext cx="8923351" cy="558800"/>
          </a:xfrm>
        </p:spPr>
        <p:txBody>
          <a:bodyPr>
            <a:normAutofit/>
          </a:bodyPr>
          <a:lstStyle/>
          <a:p>
            <a:r>
              <a:rPr lang="en-US" sz="3000" b="1" dirty="0" smtClean="0">
                <a:solidFill>
                  <a:srgbClr val="003F7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Objective </a:t>
            </a:r>
            <a:r>
              <a:rPr lang="en-US" sz="3000" b="1" dirty="0">
                <a:solidFill>
                  <a:srgbClr val="003F7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Status: </a:t>
            </a:r>
            <a:r>
              <a:rPr lang="en-US" sz="3000" b="1" dirty="0" smtClean="0">
                <a:solidFill>
                  <a:srgbClr val="003F7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Substance Abuse</a:t>
            </a:r>
            <a:endParaRPr lang="en-US" sz="3000" b="1" dirty="0">
              <a:solidFill>
                <a:srgbClr val="003F72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25" name="Oval 24" descr="Improving"/>
          <p:cNvSpPr>
            <a:spLocks noChangeArrowheads="1"/>
          </p:cNvSpPr>
          <p:nvPr/>
        </p:nvSpPr>
        <p:spPr bwMode="auto">
          <a:xfrm>
            <a:off x="4856257" y="3136929"/>
            <a:ext cx="153988" cy="144462"/>
          </a:xfrm>
          <a:prstGeom prst="ellipse">
            <a:avLst/>
          </a:prstGeom>
          <a:solidFill>
            <a:srgbClr val="FFCC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45" name="Oval 44" descr="Improving"/>
          <p:cNvSpPr>
            <a:spLocks noChangeArrowheads="1"/>
          </p:cNvSpPr>
          <p:nvPr/>
        </p:nvSpPr>
        <p:spPr bwMode="auto">
          <a:xfrm>
            <a:off x="4856257" y="2909082"/>
            <a:ext cx="153988" cy="144462"/>
          </a:xfrm>
          <a:prstGeom prst="ellipse">
            <a:avLst/>
          </a:prstGeom>
          <a:solidFill>
            <a:srgbClr val="007033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46" name="Text Box 14"/>
          <p:cNvSpPr txBox="1">
            <a:spLocks noChangeArrowheads="1"/>
          </p:cNvSpPr>
          <p:nvPr/>
        </p:nvSpPr>
        <p:spPr bwMode="auto">
          <a:xfrm>
            <a:off x="503251" y="703011"/>
            <a:ext cx="8420100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200" dirty="0">
                <a:solidFill>
                  <a:prstClr val="black"/>
                </a:solidFill>
                <a:latin typeface="Tahoma" pitchFamily="34" charset="0"/>
              </a:rPr>
              <a:t>Target met        Improving        Little/No change       Getting worse      Baseline only     Developmental     </a:t>
            </a:r>
            <a:r>
              <a:rPr lang="en-US" sz="1200" dirty="0" smtClean="0">
                <a:solidFill>
                  <a:prstClr val="black"/>
                </a:solidFill>
                <a:latin typeface="Tahoma" pitchFamily="34" charset="0"/>
              </a:rPr>
              <a:t>Informational</a:t>
            </a:r>
            <a:endParaRPr lang="en-US" sz="1200" dirty="0">
              <a:solidFill>
                <a:prstClr val="black"/>
              </a:solidFill>
              <a:latin typeface="Tahoma" pitchFamily="34" charset="0"/>
            </a:endParaRPr>
          </a:p>
        </p:txBody>
      </p:sp>
      <p:sp>
        <p:nvSpPr>
          <p:cNvPr id="47" name="Rectangle 15" descr="Legend"/>
          <p:cNvSpPr>
            <a:spLocks noChangeArrowheads="1"/>
          </p:cNvSpPr>
          <p:nvPr/>
        </p:nvSpPr>
        <p:spPr bwMode="auto">
          <a:xfrm>
            <a:off x="342901" y="689110"/>
            <a:ext cx="8458199" cy="304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>
                    <a:alpha val="0"/>
                  </a:schemeClr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48" name="Oval 20" descr="Target met"/>
          <p:cNvSpPr>
            <a:spLocks noChangeArrowheads="1"/>
          </p:cNvSpPr>
          <p:nvPr/>
        </p:nvSpPr>
        <p:spPr bwMode="auto">
          <a:xfrm>
            <a:off x="408163" y="767277"/>
            <a:ext cx="153988" cy="144462"/>
          </a:xfrm>
          <a:prstGeom prst="ellipse">
            <a:avLst/>
          </a:prstGeom>
          <a:solidFill>
            <a:srgbClr val="007033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49" name="Oval 19" descr="Improving"/>
          <p:cNvSpPr>
            <a:spLocks noChangeArrowheads="1"/>
          </p:cNvSpPr>
          <p:nvPr/>
        </p:nvSpPr>
        <p:spPr bwMode="auto">
          <a:xfrm>
            <a:off x="1505516" y="767277"/>
            <a:ext cx="153988" cy="144462"/>
          </a:xfrm>
          <a:prstGeom prst="ellipse">
            <a:avLst/>
          </a:prstGeom>
          <a:solidFill>
            <a:srgbClr val="92D05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50" name="Oval 13" descr="No change"/>
          <p:cNvSpPr>
            <a:spLocks noChangeArrowheads="1"/>
          </p:cNvSpPr>
          <p:nvPr/>
        </p:nvSpPr>
        <p:spPr bwMode="auto">
          <a:xfrm>
            <a:off x="2575795" y="767277"/>
            <a:ext cx="153987" cy="144463"/>
          </a:xfrm>
          <a:prstGeom prst="ellipse">
            <a:avLst/>
          </a:prstGeom>
          <a:solidFill>
            <a:srgbClr val="FFCC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solidFill>
                <a:srgbClr val="FFFF00"/>
              </a:solidFill>
            </a:endParaRPr>
          </a:p>
        </p:txBody>
      </p:sp>
      <p:sp>
        <p:nvSpPr>
          <p:cNvPr id="51" name="Oval 21" descr="Getting worse"/>
          <p:cNvSpPr>
            <a:spLocks noChangeArrowheads="1"/>
          </p:cNvSpPr>
          <p:nvPr/>
        </p:nvSpPr>
        <p:spPr bwMode="auto">
          <a:xfrm>
            <a:off x="4022008" y="767277"/>
            <a:ext cx="153987" cy="144463"/>
          </a:xfrm>
          <a:prstGeom prst="ellipse">
            <a:avLst/>
          </a:prstGeom>
          <a:solidFill>
            <a:srgbClr val="C0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solidFill>
                <a:srgbClr val="C00000"/>
              </a:solidFill>
            </a:endParaRPr>
          </a:p>
        </p:txBody>
      </p:sp>
      <p:sp>
        <p:nvSpPr>
          <p:cNvPr id="52" name="Oval 18" descr="Baseline only"/>
          <p:cNvSpPr>
            <a:spLocks noChangeArrowheads="1"/>
          </p:cNvSpPr>
          <p:nvPr/>
        </p:nvSpPr>
        <p:spPr bwMode="auto">
          <a:xfrm>
            <a:off x="5251077" y="767277"/>
            <a:ext cx="153987" cy="144463"/>
          </a:xfrm>
          <a:prstGeom prst="ellipse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53" name="Oval 18" descr="Developmental"/>
          <p:cNvSpPr>
            <a:spLocks noChangeArrowheads="1"/>
          </p:cNvSpPr>
          <p:nvPr/>
        </p:nvSpPr>
        <p:spPr bwMode="auto">
          <a:xfrm>
            <a:off x="6382316" y="767277"/>
            <a:ext cx="153987" cy="144463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37" name="Oval 36" descr="Little/No change"/>
          <p:cNvSpPr>
            <a:spLocks noChangeArrowheads="1"/>
          </p:cNvSpPr>
          <p:nvPr/>
        </p:nvSpPr>
        <p:spPr bwMode="auto">
          <a:xfrm>
            <a:off x="520411" y="1193913"/>
            <a:ext cx="153987" cy="144463"/>
          </a:xfrm>
          <a:prstGeom prst="ellipse">
            <a:avLst/>
          </a:prstGeom>
          <a:solidFill>
            <a:srgbClr val="007033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55" name="Oval 18" descr="Baseline only"/>
          <p:cNvSpPr>
            <a:spLocks noChangeArrowheads="1"/>
          </p:cNvSpPr>
          <p:nvPr/>
        </p:nvSpPr>
        <p:spPr bwMode="auto">
          <a:xfrm>
            <a:off x="4856258" y="3340923"/>
            <a:ext cx="153987" cy="144463"/>
          </a:xfrm>
          <a:prstGeom prst="ellipse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56" name="Oval 18" descr="Baseline only"/>
          <p:cNvSpPr>
            <a:spLocks noChangeArrowheads="1"/>
          </p:cNvSpPr>
          <p:nvPr/>
        </p:nvSpPr>
        <p:spPr bwMode="auto">
          <a:xfrm>
            <a:off x="4856258" y="3560820"/>
            <a:ext cx="153987" cy="144463"/>
          </a:xfrm>
          <a:prstGeom prst="ellipse">
            <a:avLst/>
          </a:prstGeom>
          <a:solidFill>
            <a:srgbClr val="007033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57" name="Oval 56" descr="Little/No change"/>
          <p:cNvSpPr>
            <a:spLocks noChangeArrowheads="1"/>
          </p:cNvSpPr>
          <p:nvPr/>
        </p:nvSpPr>
        <p:spPr bwMode="auto">
          <a:xfrm>
            <a:off x="4856258" y="3788668"/>
            <a:ext cx="153987" cy="144463"/>
          </a:xfrm>
          <a:prstGeom prst="ellipse">
            <a:avLst/>
          </a:prstGeom>
          <a:solidFill>
            <a:srgbClr val="00B0F0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58" name="Oval 57" descr="Little/No change"/>
          <p:cNvSpPr>
            <a:spLocks noChangeArrowheads="1"/>
          </p:cNvSpPr>
          <p:nvPr/>
        </p:nvSpPr>
        <p:spPr bwMode="auto">
          <a:xfrm>
            <a:off x="4856258" y="4016516"/>
            <a:ext cx="153987" cy="144463"/>
          </a:xfrm>
          <a:prstGeom prst="ellipse">
            <a:avLst/>
          </a:prstGeom>
          <a:solidFill>
            <a:srgbClr val="00B0F0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59" name="Oval 58" descr="Little/No change"/>
          <p:cNvSpPr>
            <a:spLocks noChangeArrowheads="1"/>
          </p:cNvSpPr>
          <p:nvPr/>
        </p:nvSpPr>
        <p:spPr bwMode="auto">
          <a:xfrm>
            <a:off x="4856258" y="4242016"/>
            <a:ext cx="153987" cy="144463"/>
          </a:xfrm>
          <a:prstGeom prst="ellipse">
            <a:avLst/>
          </a:prstGeom>
          <a:solidFill>
            <a:srgbClr val="00B0F0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0" name="Oval 18" descr="Baseline only"/>
          <p:cNvSpPr>
            <a:spLocks noChangeArrowheads="1"/>
          </p:cNvSpPr>
          <p:nvPr/>
        </p:nvSpPr>
        <p:spPr bwMode="auto">
          <a:xfrm>
            <a:off x="4856258" y="5516040"/>
            <a:ext cx="153987" cy="144463"/>
          </a:xfrm>
          <a:prstGeom prst="ellipse">
            <a:avLst/>
          </a:prstGeom>
          <a:solidFill>
            <a:srgbClr val="00B0F0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64" name="Oval 18" descr="Baseline only"/>
          <p:cNvSpPr>
            <a:spLocks noChangeArrowheads="1"/>
          </p:cNvSpPr>
          <p:nvPr/>
        </p:nvSpPr>
        <p:spPr bwMode="auto">
          <a:xfrm>
            <a:off x="520411" y="6343798"/>
            <a:ext cx="153987" cy="144463"/>
          </a:xfrm>
          <a:prstGeom prst="ellipse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65" name="Oval 18" descr="Baseline only"/>
          <p:cNvSpPr>
            <a:spLocks noChangeArrowheads="1"/>
          </p:cNvSpPr>
          <p:nvPr/>
        </p:nvSpPr>
        <p:spPr bwMode="auto">
          <a:xfrm>
            <a:off x="4856258" y="1406700"/>
            <a:ext cx="153987" cy="144463"/>
          </a:xfrm>
          <a:prstGeom prst="ellipse">
            <a:avLst/>
          </a:prstGeom>
          <a:solidFill>
            <a:srgbClr val="C0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solidFill>
                <a:srgbClr val="C00000"/>
              </a:solidFill>
            </a:endParaRPr>
          </a:p>
        </p:txBody>
      </p:sp>
      <p:sp>
        <p:nvSpPr>
          <p:cNvPr id="66" name="Oval 18" descr="Baseline only"/>
          <p:cNvSpPr>
            <a:spLocks noChangeArrowheads="1"/>
          </p:cNvSpPr>
          <p:nvPr/>
        </p:nvSpPr>
        <p:spPr bwMode="auto">
          <a:xfrm>
            <a:off x="4856258" y="2268767"/>
            <a:ext cx="153987" cy="144463"/>
          </a:xfrm>
          <a:prstGeom prst="ellipse">
            <a:avLst/>
          </a:prstGeom>
          <a:solidFill>
            <a:srgbClr val="007033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39" name="Slide Number Placeholder 2"/>
          <p:cNvSpPr txBox="1">
            <a:spLocks/>
          </p:cNvSpPr>
          <p:nvPr/>
        </p:nvSpPr>
        <p:spPr>
          <a:xfrm>
            <a:off x="8534400" y="6492503"/>
            <a:ext cx="609600" cy="365125"/>
          </a:xfrm>
          <a:prstGeom prst="rect">
            <a:avLst/>
          </a:prstGeom>
        </p:spPr>
        <p:txBody>
          <a:bodyPr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F8ECAD15-DF40-4D57-8D99-2197AD37FB1A}" type="slidenum">
              <a:rPr lang="en-US" sz="1200" smtClean="0">
                <a:solidFill>
                  <a:prstClr val="black">
                    <a:tint val="75000"/>
                  </a:prstClr>
                </a:solidFill>
                <a:ea typeface="Tahoma" pitchFamily="34" charset="0"/>
                <a:cs typeface="Tahoma" pitchFamily="34" charset="0"/>
              </a:rPr>
              <a:pPr algn="r"/>
              <a:t>4</a:t>
            </a:fld>
            <a:endParaRPr lang="en-US" sz="1200" dirty="0">
              <a:solidFill>
                <a:prstClr val="black">
                  <a:tint val="75000"/>
                </a:prstClr>
              </a:solidFill>
              <a:ea typeface="Tahoma" pitchFamily="34" charset="0"/>
              <a:cs typeface="Tahoma" pitchFamily="34" charset="0"/>
            </a:endParaRPr>
          </a:p>
        </p:txBody>
      </p:sp>
      <p:sp>
        <p:nvSpPr>
          <p:cNvPr id="81" name="Oval 80" descr="Getting worse"/>
          <p:cNvSpPr>
            <a:spLocks noChangeArrowheads="1"/>
          </p:cNvSpPr>
          <p:nvPr/>
        </p:nvSpPr>
        <p:spPr bwMode="auto">
          <a:xfrm>
            <a:off x="4856258" y="2473418"/>
            <a:ext cx="153987" cy="144463"/>
          </a:xfrm>
          <a:prstGeom prst="ellipse">
            <a:avLst/>
          </a:prstGeom>
          <a:solidFill>
            <a:srgbClr val="92D05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83" name="Oval 18" descr="Baseline only"/>
          <p:cNvSpPr>
            <a:spLocks noChangeArrowheads="1"/>
          </p:cNvSpPr>
          <p:nvPr/>
        </p:nvSpPr>
        <p:spPr bwMode="auto">
          <a:xfrm>
            <a:off x="4856258" y="1603613"/>
            <a:ext cx="153987" cy="144463"/>
          </a:xfrm>
          <a:prstGeom prst="ellipse">
            <a:avLst/>
          </a:prstGeom>
          <a:solidFill>
            <a:srgbClr val="92D05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84" name="Oval 18" descr="Baseline only"/>
          <p:cNvSpPr>
            <a:spLocks noChangeArrowheads="1"/>
          </p:cNvSpPr>
          <p:nvPr/>
        </p:nvSpPr>
        <p:spPr bwMode="auto">
          <a:xfrm>
            <a:off x="4856258" y="1820338"/>
            <a:ext cx="153987" cy="144463"/>
          </a:xfrm>
          <a:prstGeom prst="ellipse">
            <a:avLst/>
          </a:prstGeom>
          <a:solidFill>
            <a:srgbClr val="FFCC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85" name="Oval 84" descr="Little/No change"/>
          <p:cNvSpPr>
            <a:spLocks noChangeArrowheads="1"/>
          </p:cNvSpPr>
          <p:nvPr/>
        </p:nvSpPr>
        <p:spPr bwMode="auto">
          <a:xfrm>
            <a:off x="520411" y="2043988"/>
            <a:ext cx="153987" cy="144463"/>
          </a:xfrm>
          <a:prstGeom prst="ellipse">
            <a:avLst/>
          </a:prstGeom>
          <a:solidFill>
            <a:srgbClr val="007033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86" name="Oval 85" descr="Little/No change"/>
          <p:cNvSpPr>
            <a:spLocks noChangeArrowheads="1"/>
          </p:cNvSpPr>
          <p:nvPr/>
        </p:nvSpPr>
        <p:spPr bwMode="auto">
          <a:xfrm>
            <a:off x="4856258" y="2040167"/>
            <a:ext cx="153987" cy="144463"/>
          </a:xfrm>
          <a:prstGeom prst="ellipse">
            <a:avLst/>
          </a:prstGeom>
          <a:solidFill>
            <a:srgbClr val="C0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87" name="Oval 86" descr="Little/No change"/>
          <p:cNvSpPr>
            <a:spLocks noChangeArrowheads="1"/>
          </p:cNvSpPr>
          <p:nvPr/>
        </p:nvSpPr>
        <p:spPr bwMode="auto">
          <a:xfrm>
            <a:off x="4856258" y="2697239"/>
            <a:ext cx="153987" cy="144463"/>
          </a:xfrm>
          <a:prstGeom prst="ellipse">
            <a:avLst/>
          </a:prstGeom>
          <a:solidFill>
            <a:srgbClr val="FFCC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88" name="Oval 18" descr="Baseline only"/>
          <p:cNvSpPr>
            <a:spLocks noChangeArrowheads="1"/>
          </p:cNvSpPr>
          <p:nvPr/>
        </p:nvSpPr>
        <p:spPr bwMode="auto">
          <a:xfrm>
            <a:off x="4856258" y="4475257"/>
            <a:ext cx="153987" cy="144463"/>
          </a:xfrm>
          <a:prstGeom prst="ellipse">
            <a:avLst/>
          </a:prstGeom>
          <a:solidFill>
            <a:srgbClr val="00B0F0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89" name="Oval 18" descr="Baseline only"/>
          <p:cNvSpPr>
            <a:spLocks noChangeArrowheads="1"/>
          </p:cNvSpPr>
          <p:nvPr/>
        </p:nvSpPr>
        <p:spPr bwMode="auto">
          <a:xfrm>
            <a:off x="4856258" y="4856349"/>
            <a:ext cx="153987" cy="144463"/>
          </a:xfrm>
          <a:prstGeom prst="ellipse">
            <a:avLst/>
          </a:prstGeom>
          <a:solidFill>
            <a:srgbClr val="00B0F0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91" name="Oval 18" descr="Baseline only"/>
          <p:cNvSpPr>
            <a:spLocks noChangeArrowheads="1"/>
          </p:cNvSpPr>
          <p:nvPr/>
        </p:nvSpPr>
        <p:spPr bwMode="auto">
          <a:xfrm>
            <a:off x="4856258" y="5296143"/>
            <a:ext cx="153987" cy="144463"/>
          </a:xfrm>
          <a:prstGeom prst="ellipse">
            <a:avLst/>
          </a:prstGeom>
          <a:solidFill>
            <a:srgbClr val="00B0F0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63" name="Oval 18" descr="Developmental"/>
          <p:cNvSpPr>
            <a:spLocks noChangeArrowheads="1"/>
          </p:cNvSpPr>
          <p:nvPr/>
        </p:nvSpPr>
        <p:spPr bwMode="auto">
          <a:xfrm>
            <a:off x="7613772" y="765310"/>
            <a:ext cx="153987" cy="144463"/>
          </a:xfrm>
          <a:prstGeom prst="ellipse">
            <a:avLst/>
          </a:prstGeom>
          <a:solidFill>
            <a:srgbClr val="00B0F0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8" name="Oval 18" descr="Baseline only"/>
          <p:cNvSpPr>
            <a:spLocks noChangeArrowheads="1"/>
          </p:cNvSpPr>
          <p:nvPr/>
        </p:nvSpPr>
        <p:spPr bwMode="auto">
          <a:xfrm>
            <a:off x="4856258" y="1193913"/>
            <a:ext cx="153987" cy="144463"/>
          </a:xfrm>
          <a:prstGeom prst="ellipse">
            <a:avLst/>
          </a:prstGeom>
          <a:solidFill>
            <a:srgbClr val="C0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solidFill>
                <a:srgbClr val="C00000"/>
              </a:solidFill>
            </a:endParaRPr>
          </a:p>
        </p:txBody>
      </p:sp>
      <p:sp>
        <p:nvSpPr>
          <p:cNvPr id="69" name="Oval 18" descr="Baseline only"/>
          <p:cNvSpPr>
            <a:spLocks noChangeArrowheads="1"/>
          </p:cNvSpPr>
          <p:nvPr/>
        </p:nvSpPr>
        <p:spPr bwMode="auto">
          <a:xfrm>
            <a:off x="520411" y="1603613"/>
            <a:ext cx="153987" cy="144463"/>
          </a:xfrm>
          <a:prstGeom prst="ellipse">
            <a:avLst/>
          </a:prstGeom>
          <a:solidFill>
            <a:srgbClr val="92D05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70" name="Oval 18" descr="Baseline only"/>
          <p:cNvSpPr>
            <a:spLocks noChangeArrowheads="1"/>
          </p:cNvSpPr>
          <p:nvPr/>
        </p:nvSpPr>
        <p:spPr bwMode="auto">
          <a:xfrm>
            <a:off x="520411" y="1820338"/>
            <a:ext cx="153987" cy="144463"/>
          </a:xfrm>
          <a:prstGeom prst="ellipse">
            <a:avLst/>
          </a:prstGeom>
          <a:solidFill>
            <a:srgbClr val="FFCC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71" name="Oval 70" descr="Little/No change"/>
          <p:cNvSpPr>
            <a:spLocks noChangeArrowheads="1"/>
          </p:cNvSpPr>
          <p:nvPr/>
        </p:nvSpPr>
        <p:spPr bwMode="auto">
          <a:xfrm>
            <a:off x="520411" y="2236963"/>
            <a:ext cx="153987" cy="144463"/>
          </a:xfrm>
          <a:prstGeom prst="ellipse">
            <a:avLst/>
          </a:prstGeom>
          <a:solidFill>
            <a:srgbClr val="C0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80" name="Oval 79" descr="Getting worse"/>
          <p:cNvSpPr>
            <a:spLocks noChangeArrowheads="1"/>
          </p:cNvSpPr>
          <p:nvPr/>
        </p:nvSpPr>
        <p:spPr bwMode="auto">
          <a:xfrm>
            <a:off x="520411" y="2473418"/>
            <a:ext cx="153987" cy="144463"/>
          </a:xfrm>
          <a:prstGeom prst="ellipse">
            <a:avLst/>
          </a:prstGeom>
          <a:solidFill>
            <a:srgbClr val="92D05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82" name="Oval 81" descr="Little/No change"/>
          <p:cNvSpPr>
            <a:spLocks noChangeArrowheads="1"/>
          </p:cNvSpPr>
          <p:nvPr/>
        </p:nvSpPr>
        <p:spPr bwMode="auto">
          <a:xfrm>
            <a:off x="520411" y="2697239"/>
            <a:ext cx="153987" cy="144463"/>
          </a:xfrm>
          <a:prstGeom prst="ellipse">
            <a:avLst/>
          </a:prstGeom>
          <a:solidFill>
            <a:srgbClr val="FFCC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92" name="Oval 91" descr="Improving"/>
          <p:cNvSpPr>
            <a:spLocks noChangeArrowheads="1"/>
          </p:cNvSpPr>
          <p:nvPr/>
        </p:nvSpPr>
        <p:spPr bwMode="auto">
          <a:xfrm>
            <a:off x="520410" y="2909082"/>
            <a:ext cx="153988" cy="144462"/>
          </a:xfrm>
          <a:prstGeom prst="ellipse">
            <a:avLst/>
          </a:prstGeom>
          <a:solidFill>
            <a:srgbClr val="92D05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07" name="Oval 106" descr="Improving"/>
          <p:cNvSpPr>
            <a:spLocks noChangeArrowheads="1"/>
          </p:cNvSpPr>
          <p:nvPr/>
        </p:nvSpPr>
        <p:spPr bwMode="auto">
          <a:xfrm>
            <a:off x="520410" y="3136929"/>
            <a:ext cx="153988" cy="144462"/>
          </a:xfrm>
          <a:prstGeom prst="ellipse">
            <a:avLst/>
          </a:prstGeom>
          <a:solidFill>
            <a:srgbClr val="C0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108" name="Oval 18" descr="Baseline only"/>
          <p:cNvSpPr>
            <a:spLocks noChangeArrowheads="1"/>
          </p:cNvSpPr>
          <p:nvPr/>
        </p:nvSpPr>
        <p:spPr bwMode="auto">
          <a:xfrm>
            <a:off x="520411" y="3356825"/>
            <a:ext cx="153987" cy="144463"/>
          </a:xfrm>
          <a:prstGeom prst="ellipse">
            <a:avLst/>
          </a:prstGeom>
          <a:solidFill>
            <a:srgbClr val="C0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solidFill>
                <a:srgbClr val="C00000"/>
              </a:solidFill>
            </a:endParaRPr>
          </a:p>
        </p:txBody>
      </p:sp>
      <p:sp>
        <p:nvSpPr>
          <p:cNvPr id="109" name="Oval 18" descr="Baseline only"/>
          <p:cNvSpPr>
            <a:spLocks noChangeArrowheads="1"/>
          </p:cNvSpPr>
          <p:nvPr/>
        </p:nvSpPr>
        <p:spPr bwMode="auto">
          <a:xfrm>
            <a:off x="520411" y="3576722"/>
            <a:ext cx="153987" cy="144463"/>
          </a:xfrm>
          <a:prstGeom prst="ellipse">
            <a:avLst/>
          </a:prstGeom>
          <a:solidFill>
            <a:srgbClr val="C0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solidFill>
                <a:srgbClr val="C00000"/>
              </a:solidFill>
            </a:endParaRPr>
          </a:p>
        </p:txBody>
      </p:sp>
      <p:sp>
        <p:nvSpPr>
          <p:cNvPr id="110" name="Oval 109" descr="Little/No change"/>
          <p:cNvSpPr>
            <a:spLocks noChangeArrowheads="1"/>
          </p:cNvSpPr>
          <p:nvPr/>
        </p:nvSpPr>
        <p:spPr bwMode="auto">
          <a:xfrm>
            <a:off x="520411" y="3780717"/>
            <a:ext cx="153987" cy="144463"/>
          </a:xfrm>
          <a:prstGeom prst="ellipse">
            <a:avLst/>
          </a:prstGeom>
          <a:solidFill>
            <a:srgbClr val="FFCC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111" name="Oval 110" descr="Little/No change"/>
          <p:cNvSpPr>
            <a:spLocks noChangeArrowheads="1"/>
          </p:cNvSpPr>
          <p:nvPr/>
        </p:nvSpPr>
        <p:spPr bwMode="auto">
          <a:xfrm>
            <a:off x="520411" y="4016516"/>
            <a:ext cx="153987" cy="144463"/>
          </a:xfrm>
          <a:prstGeom prst="ellipse">
            <a:avLst/>
          </a:prstGeom>
          <a:solidFill>
            <a:srgbClr val="C0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112" name="Oval 111" descr="Little/No change"/>
          <p:cNvSpPr>
            <a:spLocks noChangeArrowheads="1"/>
          </p:cNvSpPr>
          <p:nvPr/>
        </p:nvSpPr>
        <p:spPr bwMode="auto">
          <a:xfrm>
            <a:off x="520411" y="4408604"/>
            <a:ext cx="153987" cy="144463"/>
          </a:xfrm>
          <a:prstGeom prst="ellipse">
            <a:avLst/>
          </a:prstGeom>
          <a:solidFill>
            <a:srgbClr val="92D05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13" name="Oval 18" descr="Baseline only"/>
          <p:cNvSpPr>
            <a:spLocks noChangeArrowheads="1"/>
          </p:cNvSpPr>
          <p:nvPr/>
        </p:nvSpPr>
        <p:spPr bwMode="auto">
          <a:xfrm>
            <a:off x="520411" y="5516040"/>
            <a:ext cx="153987" cy="144463"/>
          </a:xfrm>
          <a:prstGeom prst="ellipse">
            <a:avLst/>
          </a:prstGeom>
          <a:solidFill>
            <a:srgbClr val="92D05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14" name="Oval 18" descr="Baseline only"/>
          <p:cNvSpPr>
            <a:spLocks noChangeArrowheads="1"/>
          </p:cNvSpPr>
          <p:nvPr/>
        </p:nvSpPr>
        <p:spPr bwMode="auto">
          <a:xfrm>
            <a:off x="4856258" y="5704133"/>
            <a:ext cx="153987" cy="144463"/>
          </a:xfrm>
          <a:prstGeom prst="ellipse">
            <a:avLst/>
          </a:prstGeom>
          <a:solidFill>
            <a:srgbClr val="FFCC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solidFill>
                <a:srgbClr val="C00000"/>
              </a:solidFill>
            </a:endParaRPr>
          </a:p>
        </p:txBody>
      </p:sp>
      <p:sp>
        <p:nvSpPr>
          <p:cNvPr id="115" name="Oval 18" descr="Baseline only"/>
          <p:cNvSpPr>
            <a:spLocks noChangeArrowheads="1"/>
          </p:cNvSpPr>
          <p:nvPr/>
        </p:nvSpPr>
        <p:spPr bwMode="auto">
          <a:xfrm>
            <a:off x="4856258" y="6123149"/>
            <a:ext cx="153987" cy="144463"/>
          </a:xfrm>
          <a:prstGeom prst="ellipse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17" name="Oval 18" descr="Baseline only"/>
          <p:cNvSpPr>
            <a:spLocks noChangeArrowheads="1"/>
          </p:cNvSpPr>
          <p:nvPr/>
        </p:nvSpPr>
        <p:spPr bwMode="auto">
          <a:xfrm>
            <a:off x="520411" y="4628501"/>
            <a:ext cx="153987" cy="144463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18" name="Oval 18" descr="Baseline only"/>
          <p:cNvSpPr>
            <a:spLocks noChangeArrowheads="1"/>
          </p:cNvSpPr>
          <p:nvPr/>
        </p:nvSpPr>
        <p:spPr bwMode="auto">
          <a:xfrm>
            <a:off x="520411" y="4856349"/>
            <a:ext cx="153987" cy="144463"/>
          </a:xfrm>
          <a:prstGeom prst="ellipse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19" name="Oval 18" descr="Baseline only"/>
          <p:cNvSpPr>
            <a:spLocks noChangeArrowheads="1"/>
          </p:cNvSpPr>
          <p:nvPr/>
        </p:nvSpPr>
        <p:spPr bwMode="auto">
          <a:xfrm>
            <a:off x="520411" y="5076246"/>
            <a:ext cx="153987" cy="144463"/>
          </a:xfrm>
          <a:prstGeom prst="ellipse">
            <a:avLst/>
          </a:prstGeom>
          <a:solidFill>
            <a:srgbClr val="007033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20" name="Oval 18" descr="Baseline only"/>
          <p:cNvSpPr>
            <a:spLocks noChangeArrowheads="1"/>
          </p:cNvSpPr>
          <p:nvPr/>
        </p:nvSpPr>
        <p:spPr bwMode="auto">
          <a:xfrm>
            <a:off x="520411" y="5296143"/>
            <a:ext cx="153987" cy="144463"/>
          </a:xfrm>
          <a:prstGeom prst="ellipse">
            <a:avLst/>
          </a:prstGeom>
          <a:solidFill>
            <a:srgbClr val="007033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21" name="Oval 18" descr="Baseline only"/>
          <p:cNvSpPr>
            <a:spLocks noChangeArrowheads="1"/>
          </p:cNvSpPr>
          <p:nvPr/>
        </p:nvSpPr>
        <p:spPr bwMode="auto">
          <a:xfrm>
            <a:off x="520411" y="5931981"/>
            <a:ext cx="153987" cy="144463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22" name="Oval 18" descr="Baseline only"/>
          <p:cNvSpPr>
            <a:spLocks noChangeArrowheads="1"/>
          </p:cNvSpPr>
          <p:nvPr/>
        </p:nvSpPr>
        <p:spPr bwMode="auto">
          <a:xfrm>
            <a:off x="4856258" y="6343798"/>
            <a:ext cx="153987" cy="144463"/>
          </a:xfrm>
          <a:prstGeom prst="ellipse">
            <a:avLst/>
          </a:prstGeom>
          <a:solidFill>
            <a:srgbClr val="00B0F0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123" name="Oval 18" descr="Baseline only"/>
          <p:cNvSpPr>
            <a:spLocks noChangeArrowheads="1"/>
          </p:cNvSpPr>
          <p:nvPr/>
        </p:nvSpPr>
        <p:spPr bwMode="auto">
          <a:xfrm>
            <a:off x="520411" y="5704133"/>
            <a:ext cx="153987" cy="144463"/>
          </a:xfrm>
          <a:prstGeom prst="ellipse">
            <a:avLst/>
          </a:prstGeom>
          <a:solidFill>
            <a:srgbClr val="FFCC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85809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 descr="This pie chart displays the current Healthy People 2020 Objective Status for Substance Abuse.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63787393"/>
              </p:ext>
            </p:extLst>
          </p:nvPr>
        </p:nvGraphicFramePr>
        <p:xfrm>
          <a:off x="457200" y="1051657"/>
          <a:ext cx="8001000" cy="54350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6528334" y="2089934"/>
            <a:ext cx="215846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prstClr val="black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Total number of objectives: </a:t>
            </a:r>
            <a:r>
              <a:rPr lang="en-US" b="1" dirty="0" smtClean="0">
                <a:solidFill>
                  <a:prstClr val="black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44</a:t>
            </a:r>
            <a:endParaRPr lang="en-US" b="1" dirty="0">
              <a:solidFill>
                <a:prstClr val="black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7" name="Text Box 14"/>
          <p:cNvSpPr txBox="1">
            <a:spLocks noChangeArrowheads="1"/>
          </p:cNvSpPr>
          <p:nvPr/>
        </p:nvSpPr>
        <p:spPr bwMode="auto">
          <a:xfrm>
            <a:off x="6781800" y="3041065"/>
            <a:ext cx="1752600" cy="229293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marL="274320" lvl="1">
              <a:spcBef>
                <a:spcPts val="800"/>
              </a:spcBef>
            </a:pPr>
            <a:r>
              <a:rPr lang="en-US" sz="1400" dirty="0" smtClean="0">
                <a:solidFill>
                  <a:prstClr val="black"/>
                </a:solidFill>
                <a:latin typeface="Tahoma" pitchFamily="34" charset="0"/>
              </a:rPr>
              <a:t>Target met</a:t>
            </a:r>
          </a:p>
          <a:p>
            <a:pPr marL="274320" lvl="1">
              <a:spcBef>
                <a:spcPts val="800"/>
              </a:spcBef>
            </a:pPr>
            <a:r>
              <a:rPr lang="en-US" sz="1400" dirty="0" smtClean="0">
                <a:solidFill>
                  <a:prstClr val="black"/>
                </a:solidFill>
                <a:latin typeface="Tahoma" pitchFamily="34" charset="0"/>
              </a:rPr>
              <a:t>Improving       </a:t>
            </a:r>
            <a:endParaRPr lang="en-US" sz="1400" dirty="0">
              <a:solidFill>
                <a:prstClr val="black"/>
              </a:solidFill>
              <a:latin typeface="Tahoma" pitchFamily="34" charset="0"/>
            </a:endParaRPr>
          </a:p>
          <a:p>
            <a:pPr marL="274320" lvl="1">
              <a:spcBef>
                <a:spcPts val="800"/>
              </a:spcBef>
            </a:pPr>
            <a:r>
              <a:rPr lang="en-US" sz="1400" dirty="0" smtClean="0">
                <a:solidFill>
                  <a:prstClr val="black"/>
                </a:solidFill>
                <a:latin typeface="Tahoma" pitchFamily="34" charset="0"/>
              </a:rPr>
              <a:t>Little/No </a:t>
            </a:r>
            <a:r>
              <a:rPr lang="en-US" sz="1400" dirty="0">
                <a:solidFill>
                  <a:prstClr val="black"/>
                </a:solidFill>
                <a:latin typeface="Tahoma" pitchFamily="34" charset="0"/>
              </a:rPr>
              <a:t>change      </a:t>
            </a:r>
            <a:endParaRPr lang="en-US" sz="1400" dirty="0" smtClean="0">
              <a:solidFill>
                <a:prstClr val="black"/>
              </a:solidFill>
              <a:latin typeface="Tahoma" pitchFamily="34" charset="0"/>
            </a:endParaRPr>
          </a:p>
          <a:p>
            <a:pPr marL="274320" lvl="1">
              <a:spcBef>
                <a:spcPts val="800"/>
              </a:spcBef>
            </a:pPr>
            <a:r>
              <a:rPr lang="en-US" sz="1400" dirty="0" smtClean="0">
                <a:solidFill>
                  <a:prstClr val="black"/>
                </a:solidFill>
                <a:latin typeface="Tahoma" pitchFamily="34" charset="0"/>
              </a:rPr>
              <a:t>Getting </a:t>
            </a:r>
            <a:r>
              <a:rPr lang="en-US" sz="1400" dirty="0">
                <a:solidFill>
                  <a:prstClr val="black"/>
                </a:solidFill>
                <a:latin typeface="Tahoma" pitchFamily="34" charset="0"/>
              </a:rPr>
              <a:t>worse     </a:t>
            </a:r>
            <a:endParaRPr lang="en-US" sz="1400" dirty="0" smtClean="0">
              <a:solidFill>
                <a:prstClr val="black"/>
              </a:solidFill>
              <a:latin typeface="Tahoma" pitchFamily="34" charset="0"/>
            </a:endParaRPr>
          </a:p>
          <a:p>
            <a:pPr marL="274320" lvl="1">
              <a:spcBef>
                <a:spcPts val="800"/>
              </a:spcBef>
            </a:pPr>
            <a:r>
              <a:rPr lang="en-US" sz="1400" dirty="0" smtClean="0">
                <a:solidFill>
                  <a:prstClr val="black"/>
                </a:solidFill>
                <a:latin typeface="Tahoma" pitchFamily="34" charset="0"/>
              </a:rPr>
              <a:t>Baseline </a:t>
            </a:r>
            <a:r>
              <a:rPr lang="en-US" sz="1400" dirty="0">
                <a:solidFill>
                  <a:prstClr val="black"/>
                </a:solidFill>
                <a:latin typeface="Tahoma" pitchFamily="34" charset="0"/>
              </a:rPr>
              <a:t>only   </a:t>
            </a:r>
            <a:endParaRPr lang="en-US" sz="1400" dirty="0" smtClean="0">
              <a:solidFill>
                <a:prstClr val="black"/>
              </a:solidFill>
              <a:latin typeface="Tahoma" pitchFamily="34" charset="0"/>
            </a:endParaRPr>
          </a:p>
          <a:p>
            <a:pPr marL="274320" lvl="1">
              <a:spcBef>
                <a:spcPts val="800"/>
              </a:spcBef>
            </a:pPr>
            <a:r>
              <a:rPr lang="en-US" sz="1400" dirty="0" smtClean="0">
                <a:solidFill>
                  <a:prstClr val="black"/>
                </a:solidFill>
                <a:latin typeface="Tahoma" pitchFamily="34" charset="0"/>
              </a:rPr>
              <a:t>Developmental</a:t>
            </a:r>
            <a:endParaRPr lang="en-US" sz="1400" dirty="0">
              <a:solidFill>
                <a:prstClr val="black"/>
              </a:solidFill>
              <a:latin typeface="Tahoma" pitchFamily="34" charset="0"/>
            </a:endParaRPr>
          </a:p>
          <a:p>
            <a:pPr marL="274320" lvl="1">
              <a:spcBef>
                <a:spcPts val="800"/>
              </a:spcBef>
            </a:pPr>
            <a:r>
              <a:rPr lang="en-US" sz="1400" dirty="0" smtClean="0">
                <a:solidFill>
                  <a:prstClr val="black"/>
                </a:solidFill>
                <a:latin typeface="Tahoma" pitchFamily="34" charset="0"/>
              </a:rPr>
              <a:t>Informational</a:t>
            </a:r>
            <a:endParaRPr lang="en-US" sz="1400" dirty="0">
              <a:solidFill>
                <a:prstClr val="black"/>
              </a:solidFill>
              <a:latin typeface="Tahoma" pitchFamily="34" charset="0"/>
            </a:endParaRPr>
          </a:p>
        </p:txBody>
      </p:sp>
      <p:sp>
        <p:nvSpPr>
          <p:cNvPr id="18" name="Oval 13" descr="Little/No change"/>
          <p:cNvSpPr>
            <a:spLocks noChangeArrowheads="1"/>
          </p:cNvSpPr>
          <p:nvPr/>
        </p:nvSpPr>
        <p:spPr bwMode="auto">
          <a:xfrm>
            <a:off x="6908192" y="3769169"/>
            <a:ext cx="153987" cy="144463"/>
          </a:xfrm>
          <a:prstGeom prst="ellipse">
            <a:avLst/>
          </a:prstGeom>
          <a:solidFill>
            <a:srgbClr val="FFCC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19" name="Oval 18" descr="Baseline only"/>
          <p:cNvSpPr>
            <a:spLocks noChangeArrowheads="1"/>
          </p:cNvSpPr>
          <p:nvPr/>
        </p:nvSpPr>
        <p:spPr bwMode="auto">
          <a:xfrm>
            <a:off x="6908192" y="4392117"/>
            <a:ext cx="153987" cy="144463"/>
          </a:xfrm>
          <a:prstGeom prst="ellipse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20" name="Oval 19" descr="Improving"/>
          <p:cNvSpPr>
            <a:spLocks noChangeArrowheads="1"/>
          </p:cNvSpPr>
          <p:nvPr/>
        </p:nvSpPr>
        <p:spPr bwMode="auto">
          <a:xfrm>
            <a:off x="6908191" y="3455931"/>
            <a:ext cx="153988" cy="144462"/>
          </a:xfrm>
          <a:prstGeom prst="ellipse">
            <a:avLst/>
          </a:prstGeom>
          <a:solidFill>
            <a:srgbClr val="92D05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21" name="Oval 20" descr="Target met"/>
          <p:cNvSpPr>
            <a:spLocks noChangeArrowheads="1"/>
          </p:cNvSpPr>
          <p:nvPr/>
        </p:nvSpPr>
        <p:spPr bwMode="auto">
          <a:xfrm>
            <a:off x="6908191" y="3144781"/>
            <a:ext cx="153988" cy="144462"/>
          </a:xfrm>
          <a:prstGeom prst="ellipse">
            <a:avLst/>
          </a:prstGeom>
          <a:solidFill>
            <a:srgbClr val="007033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22" name="Oval 21" descr="Getting worse"/>
          <p:cNvSpPr>
            <a:spLocks noChangeArrowheads="1"/>
          </p:cNvSpPr>
          <p:nvPr/>
        </p:nvSpPr>
        <p:spPr bwMode="auto">
          <a:xfrm>
            <a:off x="6908192" y="4098159"/>
            <a:ext cx="153987" cy="144463"/>
          </a:xfrm>
          <a:prstGeom prst="ellipse">
            <a:avLst/>
          </a:prstGeom>
          <a:solidFill>
            <a:srgbClr val="C0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23" name="Oval 18" descr="Developmental"/>
          <p:cNvSpPr>
            <a:spLocks noChangeArrowheads="1"/>
          </p:cNvSpPr>
          <p:nvPr/>
        </p:nvSpPr>
        <p:spPr bwMode="auto">
          <a:xfrm>
            <a:off x="6908192" y="5023852"/>
            <a:ext cx="153987" cy="144463"/>
          </a:xfrm>
          <a:prstGeom prst="ellipse">
            <a:avLst/>
          </a:prstGeom>
          <a:solidFill>
            <a:srgbClr val="00B0F0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5" name="Title 3"/>
          <p:cNvSpPr>
            <a:spLocks noGrp="1"/>
          </p:cNvSpPr>
          <p:nvPr>
            <p:ph type="title" idx="4294967295"/>
          </p:nvPr>
        </p:nvSpPr>
        <p:spPr>
          <a:xfrm>
            <a:off x="304800" y="76200"/>
            <a:ext cx="8382000" cy="790575"/>
          </a:xfrm>
        </p:spPr>
        <p:txBody>
          <a:bodyPr>
            <a:noAutofit/>
          </a:bodyPr>
          <a:lstStyle/>
          <a:p>
            <a:r>
              <a:rPr lang="en-US" sz="3000" b="1" dirty="0">
                <a:solidFill>
                  <a:srgbClr val="003F7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Current HP2020 Objective Status: </a:t>
            </a:r>
            <a:r>
              <a:rPr lang="en-US" sz="3000" b="1" dirty="0" smtClean="0">
                <a:solidFill>
                  <a:srgbClr val="003F7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/>
            </a:r>
            <a:br>
              <a:rPr lang="en-US" sz="3000" b="1" dirty="0" smtClean="0">
                <a:solidFill>
                  <a:srgbClr val="003F7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en-US" sz="3000" b="1" dirty="0" smtClean="0">
                <a:solidFill>
                  <a:srgbClr val="003F7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Substance Abuse</a:t>
            </a:r>
            <a:endParaRPr lang="en-US" sz="3000" b="1" dirty="0">
              <a:solidFill>
                <a:srgbClr val="003F72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26" name="Oval 18" descr="Developmental"/>
          <p:cNvSpPr>
            <a:spLocks noChangeArrowheads="1"/>
          </p:cNvSpPr>
          <p:nvPr/>
        </p:nvSpPr>
        <p:spPr bwMode="auto">
          <a:xfrm>
            <a:off x="6908192" y="4725053"/>
            <a:ext cx="153987" cy="144463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170287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/>
    </mc:Choice>
    <mc:Fallback xmlns="">
      <p:transition advClick="0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3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147</TotalTime>
  <Words>1641</Words>
  <Application>Microsoft Office PowerPoint</Application>
  <PresentationFormat>On-screen Show (4:3)</PresentationFormat>
  <Paragraphs>200</Paragraphs>
  <Slides>5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5</vt:i4>
      </vt:variant>
    </vt:vector>
  </HeadingPairs>
  <TitlesOfParts>
    <vt:vector size="7" baseType="lpstr">
      <vt:lpstr>2_Office Theme</vt:lpstr>
      <vt:lpstr>3_Office Theme</vt:lpstr>
      <vt:lpstr>Appendix</vt:lpstr>
      <vt:lpstr>Objective Status: Mental Health and Mental Disorders</vt:lpstr>
      <vt:lpstr>Current HP2020 Objective Status:  Mental Health and Mental Disorders</vt:lpstr>
      <vt:lpstr>Objective Status: Substance Abuse</vt:lpstr>
      <vt:lpstr>Current HP2020 Objective Status:  Substance Abuse</vt:lpstr>
    </vt:vector>
  </TitlesOfParts>
  <Company>Centers for Disease Control and Prevention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Appendix</dc:title>
  <dc:creator>xjw4</dc:creator>
  <cp:lastModifiedBy>CDC User</cp:lastModifiedBy>
  <cp:revision>14</cp:revision>
  <dcterms:created xsi:type="dcterms:W3CDTF">2014-02-21T04:12:00Z</dcterms:created>
  <dcterms:modified xsi:type="dcterms:W3CDTF">2014-02-25T19:36:17Z</dcterms:modified>
</cp:coreProperties>
</file>