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7" r:id="rId2"/>
    <p:sldId id="258" r:id="rId3"/>
    <p:sldId id="259" r:id="rId4"/>
    <p:sldId id="260" r:id="rId5"/>
    <p:sldId id="261"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69" d="100"/>
          <a:sy n="69" d="100"/>
        </p:scale>
        <p:origin x="-54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6845290172061828E-2"/>
          <c:y val="8.6605260356210897E-2"/>
          <c:w val="0.582235467094391"/>
          <c:h val="0.82678947928757818"/>
        </c:manualLayout>
      </c:layout>
      <c:pieChart>
        <c:varyColors val="1"/>
        <c:ser>
          <c:idx val="0"/>
          <c:order val="0"/>
          <c:tx>
            <c:strRef>
              <c:f>Sheet1!$B$1</c:f>
              <c:strCache>
                <c:ptCount val="1"/>
                <c:pt idx="0">
                  <c:v>Objective status</c:v>
                </c:pt>
              </c:strCache>
            </c:strRef>
          </c:tx>
          <c:spPr>
            <a:ln w="12700">
              <a:solidFill>
                <a:schemeClr val="tx1"/>
              </a:solidFill>
            </a:ln>
          </c:spPr>
          <c:dPt>
            <c:idx val="0"/>
            <c:bubble3D val="0"/>
            <c:spPr>
              <a:solidFill>
                <a:srgbClr val="007033"/>
              </a:solidFill>
              <a:ln w="12700">
                <a:solidFill>
                  <a:schemeClr val="tx1"/>
                </a:solidFill>
              </a:ln>
            </c:spPr>
          </c:dPt>
          <c:dPt>
            <c:idx val="1"/>
            <c:bubble3D val="0"/>
            <c:spPr>
              <a:solidFill>
                <a:srgbClr val="92D050"/>
              </a:solidFill>
              <a:ln w="12700">
                <a:solidFill>
                  <a:schemeClr val="tx1"/>
                </a:solidFill>
              </a:ln>
            </c:spPr>
          </c:dPt>
          <c:dPt>
            <c:idx val="2"/>
            <c:bubble3D val="0"/>
            <c:spPr>
              <a:solidFill>
                <a:srgbClr val="FFCC00"/>
              </a:solidFill>
              <a:ln w="12700">
                <a:solidFill>
                  <a:schemeClr val="tx1"/>
                </a:solidFill>
              </a:ln>
            </c:spPr>
          </c:dPt>
          <c:dPt>
            <c:idx val="3"/>
            <c:bubble3D val="0"/>
            <c:spPr>
              <a:solidFill>
                <a:srgbClr val="C00000"/>
              </a:solidFill>
              <a:ln w="12700">
                <a:solidFill>
                  <a:schemeClr val="tx1"/>
                </a:solidFill>
              </a:ln>
            </c:spPr>
          </c:dPt>
          <c:dPt>
            <c:idx val="4"/>
            <c:bubble3D val="0"/>
            <c:spPr>
              <a:solidFill>
                <a:schemeClr val="bg1">
                  <a:lumMod val="75000"/>
                </a:schemeClr>
              </a:solidFill>
              <a:ln w="12700">
                <a:solidFill>
                  <a:schemeClr val="tx1"/>
                </a:solidFill>
              </a:ln>
            </c:spPr>
          </c:dPt>
          <c:dPt>
            <c:idx val="5"/>
            <c:bubble3D val="0"/>
            <c:spPr>
              <a:solidFill>
                <a:schemeClr val="bg1"/>
              </a:solidFill>
              <a:ln w="12700">
                <a:solidFill>
                  <a:schemeClr val="tx1"/>
                </a:solidFill>
              </a:ln>
            </c:spPr>
          </c:dPt>
          <c:dPt>
            <c:idx val="6"/>
            <c:bubble3D val="0"/>
            <c:spPr>
              <a:solidFill>
                <a:srgbClr val="0070C0"/>
              </a:solidFill>
              <a:ln w="12700">
                <a:solidFill>
                  <a:schemeClr val="tx1"/>
                </a:solidFill>
              </a:ln>
            </c:spPr>
          </c:dPt>
          <c:dLbls>
            <c:dLbl>
              <c:idx val="0"/>
              <c:delete val="1"/>
            </c:dLbl>
            <c:dLbl>
              <c:idx val="1"/>
              <c:delete val="1"/>
            </c:dLbl>
            <c:dLbl>
              <c:idx val="2"/>
              <c:delete val="1"/>
            </c:dLbl>
            <c:dLbl>
              <c:idx val="3"/>
              <c:layout>
                <c:manualLayout>
                  <c:x val="-6.5919099714305623E-2"/>
                  <c:y val="-8.0176278890396798E-3"/>
                </c:manualLayout>
              </c:layout>
              <c:tx>
                <c:rich>
                  <a:bodyPr/>
                  <a:lstStyle/>
                  <a:p>
                    <a:r>
                      <a:rPr lang="en-US" b="0" dirty="0" smtClean="0">
                        <a:latin typeface="Tahoma" pitchFamily="34" charset="0"/>
                        <a:ea typeface="Tahoma" pitchFamily="34" charset="0"/>
                        <a:cs typeface="Tahoma" pitchFamily="34" charset="0"/>
                      </a:rPr>
                      <a:t>42% </a:t>
                    </a:r>
                  </a:p>
                  <a:p>
                    <a:r>
                      <a:rPr lang="en-US" b="0" dirty="0" smtClean="0">
                        <a:latin typeface="Tahoma" pitchFamily="34" charset="0"/>
                        <a:ea typeface="Tahoma" pitchFamily="34" charset="0"/>
                        <a:cs typeface="Tahoma" pitchFamily="34" charset="0"/>
                      </a:rPr>
                      <a:t>(n=8)</a:t>
                    </a:r>
                    <a:endParaRPr lang="en-US" baseline="30000" dirty="0">
                      <a:solidFill>
                        <a:srgbClr val="FF0000"/>
                      </a:solidFill>
                    </a:endParaRPr>
                  </a:p>
                </c:rich>
              </c:tx>
              <c:showLegendKey val="0"/>
              <c:showVal val="1"/>
              <c:showCatName val="0"/>
              <c:showSerName val="0"/>
              <c:showPercent val="1"/>
              <c:showBubbleSize val="0"/>
            </c:dLbl>
            <c:dLbl>
              <c:idx val="4"/>
              <c:layout>
                <c:manualLayout>
                  <c:x val="5.5493063367079242E-5"/>
                  <c:y val="-2.5042575708957352E-2"/>
                </c:manualLayout>
              </c:layout>
              <c:tx>
                <c:rich>
                  <a:bodyPr/>
                  <a:lstStyle/>
                  <a:p>
                    <a:r>
                      <a:rPr lang="en-US" b="0" dirty="0" smtClean="0">
                        <a:latin typeface="Tahoma" pitchFamily="34" charset="0"/>
                        <a:ea typeface="Tahoma" pitchFamily="34" charset="0"/>
                        <a:cs typeface="Tahoma" pitchFamily="34" charset="0"/>
                      </a:rPr>
                      <a:t>5% </a:t>
                    </a:r>
                  </a:p>
                  <a:p>
                    <a:r>
                      <a:rPr lang="en-US" b="0" dirty="0" smtClean="0">
                        <a:latin typeface="Tahoma" pitchFamily="34" charset="0"/>
                        <a:ea typeface="Tahoma" pitchFamily="34" charset="0"/>
                        <a:cs typeface="Tahoma" pitchFamily="34" charset="0"/>
                      </a:rPr>
                      <a:t>(n=1)</a:t>
                    </a:r>
                    <a:endParaRPr lang="en-US" dirty="0"/>
                  </a:p>
                </c:rich>
              </c:tx>
              <c:showLegendKey val="0"/>
              <c:showVal val="1"/>
              <c:showCatName val="0"/>
              <c:showSerName val="0"/>
              <c:showPercent val="1"/>
              <c:showBubbleSize val="0"/>
            </c:dLbl>
            <c:dLbl>
              <c:idx val="5"/>
              <c:layout>
                <c:manualLayout>
                  <c:x val="4.7737782777152855E-2"/>
                  <c:y val="-1.8693569706407922E-2"/>
                </c:manualLayout>
              </c:layout>
              <c:tx>
                <c:rich>
                  <a:bodyPr/>
                  <a:lstStyle/>
                  <a:p>
                    <a:r>
                      <a:rPr lang="en-US" b="0" dirty="0" smtClean="0">
                        <a:latin typeface="Tahoma" pitchFamily="34" charset="0"/>
                        <a:ea typeface="Tahoma" pitchFamily="34" charset="0"/>
                        <a:cs typeface="Tahoma" pitchFamily="34" charset="0"/>
                      </a:rPr>
                      <a:t>21% </a:t>
                    </a:r>
                  </a:p>
                  <a:p>
                    <a:r>
                      <a:rPr lang="en-US" b="0" dirty="0" smtClean="0">
                        <a:latin typeface="Tahoma" pitchFamily="34" charset="0"/>
                        <a:ea typeface="Tahoma" pitchFamily="34" charset="0"/>
                        <a:cs typeface="Tahoma" pitchFamily="34" charset="0"/>
                      </a:rPr>
                      <a:t>(n=4)</a:t>
                    </a:r>
                    <a:endParaRPr lang="en-US" dirty="0"/>
                  </a:p>
                </c:rich>
              </c:tx>
              <c:showLegendKey val="0"/>
              <c:showVal val="1"/>
              <c:showCatName val="0"/>
              <c:showSerName val="0"/>
              <c:showPercent val="1"/>
              <c:showBubbleSize val="0"/>
            </c:dLbl>
            <c:dLbl>
              <c:idx val="6"/>
              <c:layout>
                <c:manualLayout>
                  <c:x val="0.28405111861017374"/>
                  <c:y val="0.19394578570398216"/>
                </c:manualLayout>
              </c:layout>
              <c:tx>
                <c:rich>
                  <a:bodyPr/>
                  <a:lstStyle/>
                  <a:p>
                    <a:r>
                      <a:rPr lang="en-US" dirty="0" smtClean="0"/>
                      <a:t>33% </a:t>
                    </a:r>
                  </a:p>
                  <a:p>
                    <a:r>
                      <a:rPr lang="en-US" dirty="0" smtClean="0"/>
                      <a:t>(n=6)</a:t>
                    </a:r>
                    <a:endParaRPr lang="en-US" dirty="0"/>
                  </a:p>
                </c:rich>
              </c:tx>
              <c:showLegendKey val="0"/>
              <c:showVal val="1"/>
              <c:showCatName val="0"/>
              <c:showSerName val="0"/>
              <c:showPercent val="1"/>
              <c:showBubbleSize val="0"/>
            </c:dLbl>
            <c:txPr>
              <a:bodyPr/>
              <a:lstStyle/>
              <a:p>
                <a:pPr>
                  <a:defRPr b="0">
                    <a:latin typeface="Tahoma" pitchFamily="34" charset="0"/>
                    <a:ea typeface="Tahoma" pitchFamily="34" charset="0"/>
                    <a:cs typeface="Tahoma" pitchFamily="34" charset="0"/>
                  </a:defRPr>
                </a:pPr>
                <a:endParaRPr lang="en-US"/>
              </a:p>
            </c:txPr>
            <c:showLegendKey val="0"/>
            <c:showVal val="1"/>
            <c:showCatName val="0"/>
            <c:showSerName val="0"/>
            <c:showPercent val="1"/>
            <c:showBubbleSize val="0"/>
            <c:showLeaderLines val="0"/>
          </c:dLbls>
          <c:cat>
            <c:strRef>
              <c:f>Sheet1!$A$2:$A$8</c:f>
              <c:strCache>
                <c:ptCount val="7"/>
                <c:pt idx="0">
                  <c:v>Target met</c:v>
                </c:pt>
                <c:pt idx="1">
                  <c:v>Improving</c:v>
                </c:pt>
                <c:pt idx="2">
                  <c:v>No change</c:v>
                </c:pt>
                <c:pt idx="3">
                  <c:v>Getting worse</c:v>
                </c:pt>
                <c:pt idx="4">
                  <c:v>Baseline only</c:v>
                </c:pt>
                <c:pt idx="5">
                  <c:v>Developmental</c:v>
                </c:pt>
                <c:pt idx="6">
                  <c:v>Tracking</c:v>
                </c:pt>
              </c:strCache>
            </c:strRef>
          </c:cat>
          <c:val>
            <c:numRef>
              <c:f>Sheet1!$B$2:$B$8</c:f>
              <c:numCache>
                <c:formatCode>General</c:formatCode>
                <c:ptCount val="7"/>
                <c:pt idx="0">
                  <c:v>6</c:v>
                </c:pt>
                <c:pt idx="1">
                  <c:v>0</c:v>
                </c:pt>
                <c:pt idx="2">
                  <c:v>0</c:v>
                </c:pt>
                <c:pt idx="3">
                  <c:v>8</c:v>
                </c:pt>
                <c:pt idx="4">
                  <c:v>1</c:v>
                </c:pt>
                <c:pt idx="5">
                  <c:v>4</c:v>
                </c:pt>
                <c:pt idx="6">
                  <c:v>0</c:v>
                </c:pt>
              </c:numCache>
            </c:numRef>
          </c:val>
        </c:ser>
        <c:dLbls>
          <c:showLegendKey val="0"/>
          <c:showVal val="0"/>
          <c:showCatName val="0"/>
          <c:showSerName val="0"/>
          <c:showPercent val="0"/>
          <c:showBubbleSize val="0"/>
          <c:showLeaderLines val="0"/>
        </c:dLbls>
        <c:firstSliceAng val="0"/>
      </c:pieChart>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6845290172061828E-2"/>
          <c:y val="8.6605260356210897E-2"/>
          <c:w val="0.582235467094391"/>
          <c:h val="0.82678947928757818"/>
        </c:manualLayout>
      </c:layout>
      <c:pieChart>
        <c:varyColors val="1"/>
        <c:ser>
          <c:idx val="0"/>
          <c:order val="0"/>
          <c:tx>
            <c:strRef>
              <c:f>Sheet1!$B$1</c:f>
              <c:strCache>
                <c:ptCount val="1"/>
                <c:pt idx="0">
                  <c:v>Objective status</c:v>
                </c:pt>
              </c:strCache>
            </c:strRef>
          </c:tx>
          <c:spPr>
            <a:ln w="12700">
              <a:solidFill>
                <a:schemeClr val="bg1">
                  <a:lumMod val="75000"/>
                </a:schemeClr>
              </a:solidFill>
            </a:ln>
          </c:spPr>
          <c:dPt>
            <c:idx val="0"/>
            <c:bubble3D val="0"/>
            <c:spPr>
              <a:solidFill>
                <a:srgbClr val="007033"/>
              </a:solidFill>
              <a:ln w="12700">
                <a:solidFill>
                  <a:schemeClr val="bg1">
                    <a:lumMod val="75000"/>
                  </a:schemeClr>
                </a:solidFill>
              </a:ln>
            </c:spPr>
          </c:dPt>
          <c:dPt>
            <c:idx val="1"/>
            <c:bubble3D val="0"/>
            <c:spPr>
              <a:solidFill>
                <a:srgbClr val="92D050"/>
              </a:solidFill>
              <a:ln w="12700">
                <a:solidFill>
                  <a:schemeClr val="bg1">
                    <a:lumMod val="75000"/>
                  </a:schemeClr>
                </a:solidFill>
              </a:ln>
            </c:spPr>
          </c:dPt>
          <c:dPt>
            <c:idx val="2"/>
            <c:bubble3D val="0"/>
            <c:spPr>
              <a:solidFill>
                <a:srgbClr val="FFCC00"/>
              </a:solidFill>
              <a:ln w="12700">
                <a:solidFill>
                  <a:schemeClr val="bg1">
                    <a:lumMod val="75000"/>
                  </a:schemeClr>
                </a:solidFill>
              </a:ln>
            </c:spPr>
          </c:dPt>
          <c:dPt>
            <c:idx val="3"/>
            <c:bubble3D val="0"/>
            <c:spPr>
              <a:solidFill>
                <a:srgbClr val="C00000"/>
              </a:solidFill>
              <a:ln w="12700">
                <a:solidFill>
                  <a:schemeClr val="bg1">
                    <a:lumMod val="75000"/>
                  </a:schemeClr>
                </a:solidFill>
              </a:ln>
            </c:spPr>
          </c:dPt>
          <c:dPt>
            <c:idx val="4"/>
            <c:bubble3D val="0"/>
            <c:spPr>
              <a:solidFill>
                <a:schemeClr val="bg1">
                  <a:lumMod val="75000"/>
                </a:schemeClr>
              </a:solidFill>
              <a:ln w="12700">
                <a:solidFill>
                  <a:schemeClr val="bg1">
                    <a:lumMod val="75000"/>
                  </a:schemeClr>
                </a:solidFill>
              </a:ln>
            </c:spPr>
          </c:dPt>
          <c:dPt>
            <c:idx val="5"/>
            <c:bubble3D val="0"/>
            <c:spPr>
              <a:solidFill>
                <a:schemeClr val="bg1"/>
              </a:solidFill>
              <a:ln w="12700">
                <a:solidFill>
                  <a:schemeClr val="bg1">
                    <a:lumMod val="75000"/>
                  </a:schemeClr>
                </a:solidFill>
              </a:ln>
            </c:spPr>
          </c:dPt>
          <c:dPt>
            <c:idx val="6"/>
            <c:bubble3D val="0"/>
            <c:spPr>
              <a:solidFill>
                <a:srgbClr val="0070C0"/>
              </a:solidFill>
              <a:ln w="12700">
                <a:solidFill>
                  <a:schemeClr val="bg1">
                    <a:lumMod val="75000"/>
                  </a:schemeClr>
                </a:solidFill>
              </a:ln>
            </c:spPr>
          </c:dPt>
          <c:dLbls>
            <c:dLbl>
              <c:idx val="0"/>
              <c:delete val="1"/>
            </c:dLbl>
            <c:dLbl>
              <c:idx val="1"/>
              <c:delete val="1"/>
            </c:dLbl>
            <c:dLbl>
              <c:idx val="2"/>
              <c:delete val="1"/>
            </c:dLbl>
            <c:dLbl>
              <c:idx val="3"/>
              <c:delete val="1"/>
            </c:dLbl>
            <c:dLbl>
              <c:idx val="4"/>
              <c:layout>
                <c:manualLayout>
                  <c:x val="1.2753905761779778E-2"/>
                  <c:y val="-1.1022398429151372E-2"/>
                </c:manualLayout>
              </c:layout>
              <c:tx>
                <c:rich>
                  <a:bodyPr/>
                  <a:lstStyle/>
                  <a:p>
                    <a:r>
                      <a:rPr lang="en-US" b="0" dirty="0" smtClean="0">
                        <a:latin typeface="Tahoma" pitchFamily="34" charset="0"/>
                        <a:ea typeface="Tahoma" pitchFamily="34" charset="0"/>
                        <a:cs typeface="Tahoma" pitchFamily="34" charset="0"/>
                      </a:rPr>
                      <a:t> </a:t>
                    </a:r>
                  </a:p>
                  <a:p>
                    <a:r>
                      <a:rPr lang="en-US" b="0" baseline="0" dirty="0" smtClean="0">
                        <a:latin typeface="Tahoma" pitchFamily="34" charset="0"/>
                        <a:ea typeface="Tahoma" pitchFamily="34" charset="0"/>
                        <a:cs typeface="Tahoma" pitchFamily="34" charset="0"/>
                      </a:rPr>
                      <a:t> </a:t>
                    </a:r>
                    <a:endParaRPr lang="en-US" dirty="0"/>
                  </a:p>
                </c:rich>
              </c:tx>
              <c:showLegendKey val="0"/>
              <c:showVal val="1"/>
              <c:showCatName val="0"/>
              <c:showSerName val="0"/>
              <c:showPercent val="1"/>
              <c:showBubbleSize val="0"/>
            </c:dLbl>
            <c:dLbl>
              <c:idx val="5"/>
              <c:delete val="1"/>
            </c:dLbl>
            <c:dLbl>
              <c:idx val="6"/>
              <c:layout>
                <c:manualLayout>
                  <c:x val="0.28405111861017374"/>
                  <c:y val="0.19394578570398216"/>
                </c:manualLayout>
              </c:layout>
              <c:tx>
                <c:rich>
                  <a:bodyPr/>
                  <a:lstStyle/>
                  <a:p>
                    <a:r>
                      <a:rPr lang="en-US" dirty="0" smtClean="0"/>
                      <a:t>100% </a:t>
                    </a:r>
                  </a:p>
                  <a:p>
                    <a:r>
                      <a:rPr lang="en-US" dirty="0" smtClean="0"/>
                      <a:t>(n=2)</a:t>
                    </a:r>
                    <a:endParaRPr lang="en-US" dirty="0"/>
                  </a:p>
                </c:rich>
              </c:tx>
              <c:showLegendKey val="0"/>
              <c:showVal val="1"/>
              <c:showCatName val="0"/>
              <c:showSerName val="0"/>
              <c:showPercent val="1"/>
              <c:showBubbleSize val="0"/>
            </c:dLbl>
            <c:txPr>
              <a:bodyPr/>
              <a:lstStyle/>
              <a:p>
                <a:pPr>
                  <a:defRPr b="0">
                    <a:latin typeface="Tahoma" pitchFamily="34" charset="0"/>
                    <a:ea typeface="Tahoma" pitchFamily="34" charset="0"/>
                    <a:cs typeface="Tahoma" pitchFamily="34" charset="0"/>
                  </a:defRPr>
                </a:pPr>
                <a:endParaRPr lang="en-US"/>
              </a:p>
            </c:txPr>
            <c:showLegendKey val="0"/>
            <c:showVal val="1"/>
            <c:showCatName val="0"/>
            <c:showSerName val="0"/>
            <c:showPercent val="1"/>
            <c:showBubbleSize val="0"/>
            <c:showLeaderLines val="0"/>
          </c:dLbls>
          <c:cat>
            <c:strRef>
              <c:f>Sheet1!$A$2:$A$8</c:f>
              <c:strCache>
                <c:ptCount val="7"/>
                <c:pt idx="0">
                  <c:v>Target met</c:v>
                </c:pt>
                <c:pt idx="1">
                  <c:v>Improving</c:v>
                </c:pt>
                <c:pt idx="2">
                  <c:v>No change</c:v>
                </c:pt>
                <c:pt idx="3">
                  <c:v>Getting worse</c:v>
                </c:pt>
                <c:pt idx="4">
                  <c:v>Baseline only</c:v>
                </c:pt>
                <c:pt idx="5">
                  <c:v>Developmental</c:v>
                </c:pt>
                <c:pt idx="6">
                  <c:v>Tracking</c:v>
                </c:pt>
              </c:strCache>
            </c:strRef>
          </c:cat>
          <c:val>
            <c:numRef>
              <c:f>Sheet1!$B$2:$B$8</c:f>
              <c:numCache>
                <c:formatCode>General</c:formatCode>
                <c:ptCount val="7"/>
                <c:pt idx="0">
                  <c:v>0</c:v>
                </c:pt>
                <c:pt idx="1">
                  <c:v>0</c:v>
                </c:pt>
                <c:pt idx="2">
                  <c:v>0</c:v>
                </c:pt>
                <c:pt idx="3">
                  <c:v>0</c:v>
                </c:pt>
                <c:pt idx="4">
                  <c:v>2</c:v>
                </c:pt>
                <c:pt idx="5">
                  <c:v>0</c:v>
                </c:pt>
                <c:pt idx="6">
                  <c:v>0</c:v>
                </c:pt>
              </c:numCache>
            </c:numRef>
          </c:val>
        </c:ser>
        <c:dLbls>
          <c:showLegendKey val="0"/>
          <c:showVal val="0"/>
          <c:showCatName val="0"/>
          <c:showSerName val="0"/>
          <c:showPercent val="0"/>
          <c:showBubbleSize val="0"/>
          <c:showLeaderLines val="0"/>
        </c:dLbls>
        <c:firstSliceAng val="0"/>
      </c:pieChart>
    </c:plotArea>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AC43A1A-5164-4EF3-AA3F-E1B661D12BCC}" type="datetimeFigureOut">
              <a:rPr lang="en-US" smtClean="0"/>
              <a:t>6/18/2014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DC6B5A8-1BD0-4129-B19E-E43A7E099ACA}" type="slidenum">
              <a:rPr lang="en-US" smtClean="0"/>
              <a:t>‹#›</a:t>
            </a:fld>
            <a:endParaRPr lang="en-US"/>
          </a:p>
        </p:txBody>
      </p:sp>
    </p:spTree>
    <p:extLst>
      <p:ext uri="{BB962C8B-B14F-4D97-AF65-F5344CB8AC3E}">
        <p14:creationId xmlns:p14="http://schemas.microsoft.com/office/powerpoint/2010/main" val="40685930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FCDB01C0-5827-423D-B17A-92830EC4C2F4}" type="slidenum">
              <a:rPr lang="en-US" smtClean="0">
                <a:solidFill>
                  <a:prstClr val="black"/>
                </a:solidFill>
              </a:rPr>
              <a:pPr/>
              <a:t>1</a:t>
            </a:fld>
            <a:endParaRPr lang="en-US" dirty="0">
              <a:solidFill>
                <a:prstClr val="black"/>
              </a:solidFill>
            </a:endParaRPr>
          </a:p>
        </p:txBody>
      </p:sp>
      <p:sp>
        <p:nvSpPr>
          <p:cNvPr id="5" name="Date Placeholder 4"/>
          <p:cNvSpPr>
            <a:spLocks noGrp="1"/>
          </p:cNvSpPr>
          <p:nvPr>
            <p:ph type="dt" idx="11"/>
          </p:nvPr>
        </p:nvSpPr>
        <p:spPr/>
        <p:txBody>
          <a:bodyPr/>
          <a:lstStyle/>
          <a:p>
            <a:fld id="{E597640D-AB5B-4981-ACF3-00B2C557B552}" type="datetime1">
              <a:rPr lang="en-US" smtClean="0">
                <a:solidFill>
                  <a:prstClr val="black"/>
                </a:solidFill>
              </a:rPr>
              <a:pPr/>
              <a:t>6/18/2014</a:t>
            </a:fld>
            <a:endParaRPr lang="en-US" dirty="0">
              <a:solidFill>
                <a:prstClr val="black"/>
              </a:solidFill>
            </a:endParaRPr>
          </a:p>
        </p:txBody>
      </p:sp>
      <p:sp>
        <p:nvSpPr>
          <p:cNvPr id="12" name="Slide Image Placeholder 11"/>
          <p:cNvSpPr>
            <a:spLocks noGrp="1" noRot="1" noChangeAspect="1"/>
          </p:cNvSpPr>
          <p:nvPr>
            <p:ph type="sldImg"/>
          </p:nvPr>
        </p:nvSpPr>
        <p:spPr>
          <a:xfrm>
            <a:off x="1104900" y="674688"/>
            <a:ext cx="4567238" cy="3427412"/>
          </a:xfrm>
        </p:spPr>
      </p:sp>
      <p:sp>
        <p:nvSpPr>
          <p:cNvPr id="13" name="Notes Placeholder 1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613754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nSpc>
                <a:spcPct val="115000"/>
              </a:lnSpc>
              <a:spcBef>
                <a:spcPts val="0"/>
              </a:spcBef>
              <a:spcAft>
                <a:spcPts val="0"/>
              </a:spcAft>
              <a:buFont typeface="Symbol"/>
              <a:buChar char=""/>
            </a:pPr>
            <a:r>
              <a:rPr lang="en-US" sz="1200" dirty="0" smtClean="0">
                <a:effectLst/>
                <a:latin typeface="+mn-lt"/>
                <a:ea typeface="Calibri"/>
                <a:cs typeface="Times New Roman"/>
              </a:rPr>
              <a:t>Definitions:</a:t>
            </a:r>
          </a:p>
          <a:p>
            <a:pPr marL="742950" marR="0" lvl="1" indent="-285750">
              <a:lnSpc>
                <a:spcPct val="115000"/>
              </a:lnSpc>
              <a:spcBef>
                <a:spcPts val="0"/>
              </a:spcBef>
              <a:spcAft>
                <a:spcPts val="0"/>
              </a:spcAft>
              <a:buFont typeface="Calibri"/>
              <a:buChar char="–"/>
            </a:pPr>
            <a:r>
              <a:rPr lang="en-US" sz="1200" dirty="0" smtClean="0">
                <a:effectLst/>
                <a:latin typeface="+mn-lt"/>
                <a:ea typeface="Calibri"/>
                <a:cs typeface="Times New Roman"/>
              </a:rPr>
              <a:t>Target met: Target met or exceeded</a:t>
            </a:r>
          </a:p>
          <a:p>
            <a:pPr marL="742950" marR="0" lvl="1" indent="-285750">
              <a:lnSpc>
                <a:spcPct val="115000"/>
              </a:lnSpc>
              <a:spcBef>
                <a:spcPts val="0"/>
              </a:spcBef>
              <a:spcAft>
                <a:spcPts val="0"/>
              </a:spcAft>
              <a:buFont typeface="Calibri"/>
              <a:buChar char="–"/>
            </a:pPr>
            <a:r>
              <a:rPr lang="en-US" sz="1200" dirty="0" smtClean="0">
                <a:effectLst/>
                <a:latin typeface="+mn-lt"/>
                <a:ea typeface="Calibri"/>
                <a:cs typeface="Times New Roman"/>
              </a:rPr>
              <a:t>Improving – Movement is toward the target and is:</a:t>
            </a:r>
          </a:p>
          <a:p>
            <a:pPr marL="1143000" marR="0" lvl="2" indent="-228600">
              <a:lnSpc>
                <a:spcPct val="115000"/>
              </a:lnSpc>
              <a:spcBef>
                <a:spcPts val="0"/>
              </a:spcBef>
              <a:spcAft>
                <a:spcPts val="0"/>
              </a:spcAft>
              <a:buFont typeface="Wingdings"/>
              <a:buChar char=""/>
            </a:pPr>
            <a:r>
              <a:rPr lang="en-US" sz="1200" dirty="0" smtClean="0">
                <a:effectLst/>
                <a:latin typeface="+mn-lt"/>
                <a:ea typeface="Calibri"/>
                <a:cs typeface="Times New Roman"/>
              </a:rPr>
              <a:t>Statistically significant when measures of variability are available* – OR –</a:t>
            </a:r>
          </a:p>
          <a:p>
            <a:pPr marL="1143000" marR="0" lvl="2" indent="-228600">
              <a:lnSpc>
                <a:spcPct val="115000"/>
              </a:lnSpc>
              <a:spcBef>
                <a:spcPts val="0"/>
              </a:spcBef>
              <a:spcAft>
                <a:spcPts val="0"/>
              </a:spcAft>
              <a:buFont typeface="Wingdings"/>
              <a:buChar char=""/>
            </a:pPr>
            <a:r>
              <a:rPr lang="en-US" sz="1200" dirty="0" smtClean="0">
                <a:effectLst/>
                <a:latin typeface="+mn-lt"/>
                <a:ea typeface="Calibri"/>
                <a:cs typeface="Times New Roman"/>
              </a:rPr>
              <a:t>10% or more of the targeted change when measures of variability are unavailable*</a:t>
            </a:r>
          </a:p>
          <a:p>
            <a:pPr marL="742950" marR="0" lvl="1" indent="-285750">
              <a:lnSpc>
                <a:spcPct val="115000"/>
              </a:lnSpc>
              <a:spcBef>
                <a:spcPts val="0"/>
              </a:spcBef>
              <a:spcAft>
                <a:spcPts val="0"/>
              </a:spcAft>
              <a:buFont typeface="Calibri"/>
              <a:buChar char="–"/>
            </a:pPr>
            <a:r>
              <a:rPr lang="en-US" sz="1200" dirty="0" smtClean="0">
                <a:effectLst/>
                <a:latin typeface="+mn-lt"/>
                <a:ea typeface="Calibri"/>
                <a:cs typeface="Times New Roman"/>
              </a:rPr>
              <a:t>Little/no change:  Objective demonstrates little or no detectable change, because either:</a:t>
            </a:r>
          </a:p>
          <a:p>
            <a:pPr marL="1143000" marR="0" lvl="2" indent="-228600">
              <a:lnSpc>
                <a:spcPct val="115000"/>
              </a:lnSpc>
              <a:spcBef>
                <a:spcPts val="0"/>
              </a:spcBef>
              <a:spcAft>
                <a:spcPts val="0"/>
              </a:spcAft>
              <a:buFont typeface="Wingdings"/>
              <a:buChar char=""/>
            </a:pPr>
            <a:r>
              <a:rPr lang="en-US" sz="1200" dirty="0" smtClean="0">
                <a:effectLst/>
                <a:latin typeface="+mn-lt"/>
                <a:ea typeface="Calibri"/>
                <a:cs typeface="Times New Roman"/>
              </a:rPr>
              <a:t>Movement toward/away from the target is not statistically significant when measures of variability are available* – OR –</a:t>
            </a:r>
          </a:p>
          <a:p>
            <a:pPr marL="1143000" marR="0" lvl="2" indent="-228600">
              <a:lnSpc>
                <a:spcPct val="115000"/>
              </a:lnSpc>
              <a:spcBef>
                <a:spcPts val="0"/>
              </a:spcBef>
              <a:spcAft>
                <a:spcPts val="0"/>
              </a:spcAft>
              <a:buFont typeface="Wingdings"/>
              <a:buChar char=""/>
            </a:pPr>
            <a:r>
              <a:rPr lang="en-US" sz="1200" dirty="0" smtClean="0">
                <a:effectLst/>
                <a:latin typeface="+mn-lt"/>
                <a:ea typeface="Calibri"/>
                <a:cs typeface="Times New Roman"/>
              </a:rPr>
              <a:t>Movement is toward the target but the objective has achieved less than 10% of the targeted change when measures of variability are unavailable* –OR –</a:t>
            </a:r>
          </a:p>
          <a:p>
            <a:pPr marL="1143000" marR="0" lvl="2" indent="-228600">
              <a:lnSpc>
                <a:spcPct val="115000"/>
              </a:lnSpc>
              <a:spcBef>
                <a:spcPts val="0"/>
              </a:spcBef>
              <a:spcAft>
                <a:spcPts val="0"/>
              </a:spcAft>
              <a:buFont typeface="Wingdings"/>
              <a:buChar char=""/>
            </a:pPr>
            <a:r>
              <a:rPr lang="en-US" sz="1200" dirty="0" smtClean="0">
                <a:effectLst/>
                <a:latin typeface="+mn-lt"/>
                <a:ea typeface="Calibri"/>
                <a:cs typeface="Times New Roman"/>
              </a:rPr>
              <a:t>Movement is away from the target but the objective has moved less than 10% relative to its baseline when measures of variability are unavailable* –OR –</a:t>
            </a:r>
          </a:p>
          <a:p>
            <a:pPr marL="1143000" marR="0" lvl="2" indent="-228600">
              <a:lnSpc>
                <a:spcPct val="115000"/>
              </a:lnSpc>
              <a:spcBef>
                <a:spcPts val="0"/>
              </a:spcBef>
              <a:spcAft>
                <a:spcPts val="0"/>
              </a:spcAft>
              <a:buFont typeface="Wingdings"/>
              <a:buChar char=""/>
            </a:pPr>
            <a:r>
              <a:rPr lang="en-US" sz="1200" dirty="0" smtClean="0">
                <a:effectLst/>
                <a:latin typeface="+mn-lt"/>
                <a:ea typeface="Calibri"/>
                <a:cs typeface="Times New Roman"/>
              </a:rPr>
              <a:t>No change between baseline and most recent data point</a:t>
            </a:r>
          </a:p>
          <a:p>
            <a:pPr marL="742950" marR="0" lvl="1" indent="-285750">
              <a:lnSpc>
                <a:spcPct val="115000"/>
              </a:lnSpc>
              <a:spcBef>
                <a:spcPts val="0"/>
              </a:spcBef>
              <a:spcAft>
                <a:spcPts val="0"/>
              </a:spcAft>
              <a:buFont typeface="Calibri"/>
              <a:buChar char="–"/>
            </a:pPr>
            <a:r>
              <a:rPr lang="en-US" sz="1200" dirty="0" smtClean="0">
                <a:effectLst/>
                <a:latin typeface="+mn-lt"/>
                <a:ea typeface="Calibri"/>
                <a:cs typeface="Times New Roman"/>
              </a:rPr>
              <a:t>Getting worse – Movement is away from the target and is:</a:t>
            </a:r>
          </a:p>
          <a:p>
            <a:pPr marL="1143000" marR="0" lvl="2" indent="-228600">
              <a:lnSpc>
                <a:spcPct val="115000"/>
              </a:lnSpc>
              <a:spcBef>
                <a:spcPts val="0"/>
              </a:spcBef>
              <a:spcAft>
                <a:spcPts val="0"/>
              </a:spcAft>
              <a:buFont typeface="Wingdings"/>
              <a:buChar char=""/>
            </a:pPr>
            <a:r>
              <a:rPr lang="en-US" sz="1200" dirty="0" smtClean="0">
                <a:effectLst/>
                <a:latin typeface="+mn-lt"/>
                <a:ea typeface="Calibri"/>
                <a:cs typeface="Times New Roman"/>
              </a:rPr>
              <a:t>Statistically significant when measures of variability are available* – OR –</a:t>
            </a:r>
          </a:p>
          <a:p>
            <a:pPr marL="1143000" marR="0" lvl="2" indent="-228600">
              <a:lnSpc>
                <a:spcPct val="115000"/>
              </a:lnSpc>
              <a:spcBef>
                <a:spcPts val="0"/>
              </a:spcBef>
              <a:spcAft>
                <a:spcPts val="0"/>
              </a:spcAft>
              <a:buFont typeface="Wingdings"/>
              <a:buChar char=""/>
            </a:pPr>
            <a:r>
              <a:rPr lang="en-US" sz="1200" dirty="0" smtClean="0">
                <a:effectLst/>
                <a:latin typeface="+mn-lt"/>
                <a:ea typeface="Calibri"/>
                <a:cs typeface="Times New Roman"/>
              </a:rPr>
              <a:t>10% or more relative to the baseline when measures of variability are unavailable*</a:t>
            </a:r>
          </a:p>
          <a:p>
            <a:pPr marL="742950" marR="0" lvl="1" indent="-285750">
              <a:lnSpc>
                <a:spcPct val="115000"/>
              </a:lnSpc>
              <a:spcBef>
                <a:spcPts val="0"/>
              </a:spcBef>
              <a:spcAft>
                <a:spcPts val="0"/>
              </a:spcAft>
              <a:buFont typeface="Calibri"/>
              <a:buChar char="–"/>
            </a:pPr>
            <a:r>
              <a:rPr lang="en-US" sz="1200" dirty="0" smtClean="0">
                <a:effectLst/>
                <a:latin typeface="+mn-lt"/>
                <a:ea typeface="Calibri"/>
                <a:cs typeface="Times New Roman"/>
              </a:rPr>
              <a:t>Baseline only: Baseline data only; progress cannot be assessed</a:t>
            </a:r>
          </a:p>
          <a:p>
            <a:pPr marL="742950" marR="0" lvl="1" indent="-285750">
              <a:lnSpc>
                <a:spcPct val="115000"/>
              </a:lnSpc>
              <a:spcBef>
                <a:spcPts val="0"/>
              </a:spcBef>
              <a:spcAft>
                <a:spcPts val="0"/>
              </a:spcAft>
              <a:buFont typeface="Calibri"/>
              <a:buChar char="–"/>
            </a:pPr>
            <a:r>
              <a:rPr lang="en-US" sz="1200" dirty="0" smtClean="0">
                <a:effectLst/>
                <a:latin typeface="+mn-lt"/>
                <a:ea typeface="Calibri"/>
                <a:cs typeface="Times New Roman"/>
              </a:rPr>
              <a:t>Developmental: Objective is developmental (does not have baseline data)</a:t>
            </a:r>
          </a:p>
          <a:p>
            <a:pPr marL="742950" marR="0" lvl="1" indent="-285750">
              <a:lnSpc>
                <a:spcPct val="115000"/>
              </a:lnSpc>
              <a:spcBef>
                <a:spcPts val="0"/>
              </a:spcBef>
              <a:spcAft>
                <a:spcPts val="0"/>
              </a:spcAft>
              <a:buFont typeface="Calibri"/>
              <a:buChar char="–"/>
            </a:pPr>
            <a:r>
              <a:rPr lang="en-US" sz="1200" dirty="0" smtClean="0">
                <a:effectLst/>
                <a:latin typeface="+mn-lt"/>
                <a:ea typeface="Calibri"/>
                <a:cs typeface="Times New Roman"/>
              </a:rPr>
              <a:t>Informational: Objective is informational (does not have a target)</a:t>
            </a:r>
          </a:p>
          <a:p>
            <a:pPr marL="342900" marR="0" lvl="0" indent="-342900">
              <a:lnSpc>
                <a:spcPct val="115000"/>
              </a:lnSpc>
              <a:spcBef>
                <a:spcPts val="0"/>
              </a:spcBef>
              <a:spcAft>
                <a:spcPts val="0"/>
              </a:spcAft>
              <a:buFont typeface="Symbol"/>
              <a:buChar char=""/>
            </a:pPr>
            <a:r>
              <a:rPr lang="en-US" sz="1200" dirty="0" smtClean="0">
                <a:effectLst/>
                <a:latin typeface="+mn-lt"/>
                <a:ea typeface="Calibri"/>
                <a:cs typeface="Times New Roman"/>
              </a:rPr>
              <a:t>Notes:  </a:t>
            </a:r>
          </a:p>
          <a:p>
            <a:pPr marL="742950" marR="0" lvl="1" indent="-285750">
              <a:lnSpc>
                <a:spcPct val="115000"/>
              </a:lnSpc>
              <a:spcBef>
                <a:spcPts val="0"/>
              </a:spcBef>
              <a:spcAft>
                <a:spcPts val="0"/>
              </a:spcAft>
              <a:buFont typeface="Calibri"/>
              <a:buChar char="–"/>
            </a:pPr>
            <a:r>
              <a:rPr lang="en-US" sz="1200" dirty="0" smtClean="0">
                <a:effectLst/>
                <a:latin typeface="+mn-lt"/>
                <a:ea typeface="Calibri"/>
                <a:cs typeface="Times New Roman"/>
              </a:rPr>
              <a:t>*When measures of variability are available, statistical significance of the percent of targeted change achieved or the magnitude of the percent change from baseline is assessed at the 0.05 level using a one-sided test. When measures of variability are unavailable, the percent of targeted change achieved and the percent change from baseline are assessed only for their magnitude (e.g., &lt;10% or ≥10%).</a:t>
            </a:r>
          </a:p>
          <a:p>
            <a:pPr marL="742950" marR="0" lvl="1" indent="-285750">
              <a:lnSpc>
                <a:spcPct val="115000"/>
              </a:lnSpc>
              <a:spcBef>
                <a:spcPts val="0"/>
              </a:spcBef>
              <a:spcAft>
                <a:spcPts val="0"/>
              </a:spcAft>
              <a:buFont typeface="Calibri"/>
              <a:buChar char="–"/>
            </a:pPr>
            <a:r>
              <a:rPr lang="en-US" sz="1200" dirty="0" smtClean="0">
                <a:effectLst/>
                <a:latin typeface="+mn-lt"/>
                <a:ea typeface="Calibri"/>
                <a:cs typeface="Times New Roman"/>
              </a:rPr>
              <a:t>Percent of targeted change achieved = 100 × (Most recent value – Baseline value) / (HP2020 target – Baseline value)</a:t>
            </a:r>
          </a:p>
          <a:p>
            <a:pPr marL="742950" marR="0" lvl="1" indent="-285750">
              <a:lnSpc>
                <a:spcPct val="115000"/>
              </a:lnSpc>
              <a:spcBef>
                <a:spcPts val="0"/>
              </a:spcBef>
              <a:spcAft>
                <a:spcPts val="0"/>
              </a:spcAft>
              <a:buFont typeface="Calibri"/>
              <a:buChar char="–"/>
            </a:pPr>
            <a:r>
              <a:rPr lang="en-US" sz="1200" dirty="0" smtClean="0">
                <a:effectLst/>
                <a:latin typeface="+mn-lt"/>
                <a:ea typeface="Calibri"/>
                <a:cs typeface="Times New Roman"/>
              </a:rPr>
              <a:t>Percent in deficit = 100 × |Most recent value – Baseline value| / (Baseline value)</a:t>
            </a:r>
          </a:p>
          <a:p>
            <a:endParaRPr lang="en-US" dirty="0"/>
          </a:p>
        </p:txBody>
      </p:sp>
      <p:sp>
        <p:nvSpPr>
          <p:cNvPr id="4" name="Header Placeholder 3"/>
          <p:cNvSpPr>
            <a:spLocks noGrp="1"/>
          </p:cNvSpPr>
          <p:nvPr>
            <p:ph type="hdr" sz="quarter" idx="10"/>
          </p:nvPr>
        </p:nvSpPr>
        <p:spPr/>
        <p:txBody>
          <a:bodyPr/>
          <a:lstStyle/>
          <a:p>
            <a:r>
              <a:rPr lang="en-US" dirty="0" smtClean="0">
                <a:solidFill>
                  <a:prstClr val="black"/>
                </a:solidFill>
              </a:rPr>
              <a:t>Healthy People 2020 Progress Review</a:t>
            </a:r>
            <a:endParaRPr lang="en-US" dirty="0">
              <a:solidFill>
                <a:prstClr val="black"/>
              </a:solidFill>
            </a:endParaRPr>
          </a:p>
        </p:txBody>
      </p:sp>
      <p:sp>
        <p:nvSpPr>
          <p:cNvPr id="5" name="Slide Number Placeholder 4"/>
          <p:cNvSpPr>
            <a:spLocks noGrp="1"/>
          </p:cNvSpPr>
          <p:nvPr>
            <p:ph type="sldNum" sz="quarter" idx="11"/>
          </p:nvPr>
        </p:nvSpPr>
        <p:spPr/>
        <p:txBody>
          <a:bodyPr/>
          <a:lstStyle/>
          <a:p>
            <a:fld id="{204E41A6-F38B-475C-BE79-E8C9DB061704}" type="slidenum">
              <a:rPr lang="en-US" smtClean="0">
                <a:solidFill>
                  <a:prstClr val="black"/>
                </a:solidFill>
              </a:rPr>
              <a:pPr/>
              <a:t>2</a:t>
            </a:fld>
            <a:endParaRPr lang="en-US" dirty="0">
              <a:solidFill>
                <a:prstClr val="black"/>
              </a:solidFill>
            </a:endParaRPr>
          </a:p>
        </p:txBody>
      </p:sp>
      <p:sp>
        <p:nvSpPr>
          <p:cNvPr id="6" name="Date Placeholder 5"/>
          <p:cNvSpPr>
            <a:spLocks noGrp="1"/>
          </p:cNvSpPr>
          <p:nvPr>
            <p:ph type="dt" idx="12"/>
          </p:nvPr>
        </p:nvSpPr>
        <p:spPr/>
        <p:txBody>
          <a:bodyPr/>
          <a:lstStyle/>
          <a:p>
            <a:fld id="{8B473FBA-2BCB-44B7-9356-B773189F8671}" type="datetime1">
              <a:rPr lang="en-US" smtClean="0">
                <a:solidFill>
                  <a:prstClr val="black"/>
                </a:solidFill>
              </a:rPr>
              <a:pPr/>
              <a:t>6/18/2014</a:t>
            </a:fld>
            <a:endParaRPr lang="en-US" dirty="0">
              <a:solidFill>
                <a:prstClr val="black"/>
              </a:solidFill>
            </a:endParaRPr>
          </a:p>
        </p:txBody>
      </p:sp>
    </p:spTree>
    <p:extLst>
      <p:ext uri="{BB962C8B-B14F-4D97-AF65-F5344CB8AC3E}">
        <p14:creationId xmlns:p14="http://schemas.microsoft.com/office/powerpoint/2010/main" val="7254107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pPr marL="342900" marR="0" lvl="0" indent="-342900">
              <a:lnSpc>
                <a:spcPct val="115000"/>
              </a:lnSpc>
              <a:spcBef>
                <a:spcPts val="0"/>
              </a:spcBef>
              <a:spcAft>
                <a:spcPts val="0"/>
              </a:spcAft>
              <a:buFont typeface="Symbol"/>
              <a:buChar char=""/>
            </a:pPr>
            <a:r>
              <a:rPr lang="en-US" sz="1200" dirty="0" smtClean="0">
                <a:effectLst/>
                <a:latin typeface="+mn-lt"/>
                <a:ea typeface="Calibri"/>
                <a:cs typeface="Times New Roman"/>
              </a:rPr>
              <a:t>Definitions:</a:t>
            </a:r>
          </a:p>
          <a:p>
            <a:pPr marL="742950" marR="0" lvl="1" indent="-285750">
              <a:lnSpc>
                <a:spcPct val="115000"/>
              </a:lnSpc>
              <a:spcBef>
                <a:spcPts val="0"/>
              </a:spcBef>
              <a:spcAft>
                <a:spcPts val="0"/>
              </a:spcAft>
              <a:buFont typeface="Calibri"/>
              <a:buChar char="–"/>
            </a:pPr>
            <a:r>
              <a:rPr lang="en-US" sz="1200" dirty="0" smtClean="0">
                <a:effectLst/>
                <a:latin typeface="+mn-lt"/>
                <a:ea typeface="Calibri"/>
                <a:cs typeface="Times New Roman"/>
              </a:rPr>
              <a:t>Target met: Target met or exceeded</a:t>
            </a:r>
          </a:p>
          <a:p>
            <a:pPr marL="742950" marR="0" lvl="1" indent="-285750">
              <a:lnSpc>
                <a:spcPct val="115000"/>
              </a:lnSpc>
              <a:spcBef>
                <a:spcPts val="0"/>
              </a:spcBef>
              <a:spcAft>
                <a:spcPts val="0"/>
              </a:spcAft>
              <a:buFont typeface="Calibri"/>
              <a:buChar char="–"/>
            </a:pPr>
            <a:r>
              <a:rPr lang="en-US" sz="1200" dirty="0" smtClean="0">
                <a:effectLst/>
                <a:latin typeface="+mn-lt"/>
                <a:ea typeface="Calibri"/>
                <a:cs typeface="Times New Roman"/>
              </a:rPr>
              <a:t>Improving – Movement is toward the target and is:</a:t>
            </a:r>
          </a:p>
          <a:p>
            <a:pPr marL="1143000" marR="0" lvl="2" indent="-228600">
              <a:lnSpc>
                <a:spcPct val="115000"/>
              </a:lnSpc>
              <a:spcBef>
                <a:spcPts val="0"/>
              </a:spcBef>
              <a:spcAft>
                <a:spcPts val="0"/>
              </a:spcAft>
              <a:buFont typeface="Wingdings"/>
              <a:buChar char=""/>
            </a:pPr>
            <a:r>
              <a:rPr lang="en-US" sz="1200" dirty="0" smtClean="0">
                <a:effectLst/>
                <a:latin typeface="+mn-lt"/>
                <a:ea typeface="Calibri"/>
                <a:cs typeface="Times New Roman"/>
              </a:rPr>
              <a:t>Statistically significant when measures of variability are available* – OR –</a:t>
            </a:r>
          </a:p>
          <a:p>
            <a:pPr marL="1143000" marR="0" lvl="2" indent="-228600">
              <a:lnSpc>
                <a:spcPct val="115000"/>
              </a:lnSpc>
              <a:spcBef>
                <a:spcPts val="0"/>
              </a:spcBef>
              <a:spcAft>
                <a:spcPts val="0"/>
              </a:spcAft>
              <a:buFont typeface="Wingdings"/>
              <a:buChar char=""/>
            </a:pPr>
            <a:r>
              <a:rPr lang="en-US" sz="1200" dirty="0" smtClean="0">
                <a:effectLst/>
                <a:latin typeface="+mn-lt"/>
                <a:ea typeface="Calibri"/>
                <a:cs typeface="Times New Roman"/>
              </a:rPr>
              <a:t>10% or more of the targeted change when measures of variability are unavailable*</a:t>
            </a:r>
          </a:p>
          <a:p>
            <a:pPr marL="742950" marR="0" lvl="1" indent="-285750">
              <a:lnSpc>
                <a:spcPct val="115000"/>
              </a:lnSpc>
              <a:spcBef>
                <a:spcPts val="0"/>
              </a:spcBef>
              <a:spcAft>
                <a:spcPts val="0"/>
              </a:spcAft>
              <a:buFont typeface="Calibri"/>
              <a:buChar char="–"/>
            </a:pPr>
            <a:r>
              <a:rPr lang="en-US" sz="1200" dirty="0" smtClean="0">
                <a:effectLst/>
                <a:latin typeface="+mn-lt"/>
                <a:ea typeface="Calibri"/>
                <a:cs typeface="Times New Roman"/>
              </a:rPr>
              <a:t>Little/no change:  Objective demonstrates little or no detectable change, because either:</a:t>
            </a:r>
          </a:p>
          <a:p>
            <a:pPr marL="1143000" marR="0" lvl="2" indent="-228600">
              <a:lnSpc>
                <a:spcPct val="115000"/>
              </a:lnSpc>
              <a:spcBef>
                <a:spcPts val="0"/>
              </a:spcBef>
              <a:spcAft>
                <a:spcPts val="0"/>
              </a:spcAft>
              <a:buFont typeface="Wingdings"/>
              <a:buChar char=""/>
            </a:pPr>
            <a:r>
              <a:rPr lang="en-US" sz="1200" dirty="0" smtClean="0">
                <a:effectLst/>
                <a:latin typeface="+mn-lt"/>
                <a:ea typeface="Calibri"/>
                <a:cs typeface="Times New Roman"/>
              </a:rPr>
              <a:t>Movement toward/away from the target is not statistically significant when measures of variability are available* – OR –</a:t>
            </a:r>
          </a:p>
          <a:p>
            <a:pPr marL="1143000" marR="0" lvl="2" indent="-228600">
              <a:lnSpc>
                <a:spcPct val="115000"/>
              </a:lnSpc>
              <a:spcBef>
                <a:spcPts val="0"/>
              </a:spcBef>
              <a:spcAft>
                <a:spcPts val="0"/>
              </a:spcAft>
              <a:buFont typeface="Wingdings"/>
              <a:buChar char=""/>
            </a:pPr>
            <a:r>
              <a:rPr lang="en-US" sz="1200" dirty="0" smtClean="0">
                <a:effectLst/>
                <a:latin typeface="+mn-lt"/>
                <a:ea typeface="Calibri"/>
                <a:cs typeface="Times New Roman"/>
              </a:rPr>
              <a:t>Movement is toward the target but the objective has achieved less than 10% of the targeted change when measures of variability are unavailable* –OR –</a:t>
            </a:r>
          </a:p>
          <a:p>
            <a:pPr marL="1143000" marR="0" lvl="2" indent="-228600">
              <a:lnSpc>
                <a:spcPct val="115000"/>
              </a:lnSpc>
              <a:spcBef>
                <a:spcPts val="0"/>
              </a:spcBef>
              <a:spcAft>
                <a:spcPts val="0"/>
              </a:spcAft>
              <a:buFont typeface="Wingdings"/>
              <a:buChar char=""/>
            </a:pPr>
            <a:r>
              <a:rPr lang="en-US" sz="1200" dirty="0" smtClean="0">
                <a:effectLst/>
                <a:latin typeface="+mn-lt"/>
                <a:ea typeface="Calibri"/>
                <a:cs typeface="Times New Roman"/>
              </a:rPr>
              <a:t>Movement is away from the target but the objective has moved less than 10% relative to its baseline when measures of variability are unavailable* –OR –</a:t>
            </a:r>
          </a:p>
          <a:p>
            <a:pPr marL="1143000" marR="0" lvl="2" indent="-228600">
              <a:lnSpc>
                <a:spcPct val="115000"/>
              </a:lnSpc>
              <a:spcBef>
                <a:spcPts val="0"/>
              </a:spcBef>
              <a:spcAft>
                <a:spcPts val="0"/>
              </a:spcAft>
              <a:buFont typeface="Wingdings"/>
              <a:buChar char=""/>
            </a:pPr>
            <a:r>
              <a:rPr lang="en-US" sz="1200" dirty="0" smtClean="0">
                <a:effectLst/>
                <a:latin typeface="+mn-lt"/>
                <a:ea typeface="Calibri"/>
                <a:cs typeface="Times New Roman"/>
              </a:rPr>
              <a:t>No change between baseline and most recent data point</a:t>
            </a:r>
          </a:p>
          <a:p>
            <a:pPr marL="742950" marR="0" lvl="1" indent="-285750">
              <a:lnSpc>
                <a:spcPct val="115000"/>
              </a:lnSpc>
              <a:spcBef>
                <a:spcPts val="0"/>
              </a:spcBef>
              <a:spcAft>
                <a:spcPts val="0"/>
              </a:spcAft>
              <a:buFont typeface="Calibri"/>
              <a:buChar char="–"/>
            </a:pPr>
            <a:r>
              <a:rPr lang="en-US" sz="1200" dirty="0" smtClean="0">
                <a:effectLst/>
                <a:latin typeface="+mn-lt"/>
                <a:ea typeface="Calibri"/>
                <a:cs typeface="Times New Roman"/>
              </a:rPr>
              <a:t>Getting worse – Movement is away from the target and is:</a:t>
            </a:r>
          </a:p>
          <a:p>
            <a:pPr marL="1143000" marR="0" lvl="2" indent="-228600">
              <a:lnSpc>
                <a:spcPct val="115000"/>
              </a:lnSpc>
              <a:spcBef>
                <a:spcPts val="0"/>
              </a:spcBef>
              <a:spcAft>
                <a:spcPts val="0"/>
              </a:spcAft>
              <a:buFont typeface="Wingdings"/>
              <a:buChar char=""/>
            </a:pPr>
            <a:r>
              <a:rPr lang="en-US" sz="1200" dirty="0" smtClean="0">
                <a:effectLst/>
                <a:latin typeface="+mn-lt"/>
                <a:ea typeface="Calibri"/>
                <a:cs typeface="Times New Roman"/>
              </a:rPr>
              <a:t>Statistically significant when measures of variability are available* – OR –</a:t>
            </a:r>
          </a:p>
          <a:p>
            <a:pPr marL="1143000" marR="0" lvl="2" indent="-228600">
              <a:lnSpc>
                <a:spcPct val="115000"/>
              </a:lnSpc>
              <a:spcBef>
                <a:spcPts val="0"/>
              </a:spcBef>
              <a:spcAft>
                <a:spcPts val="0"/>
              </a:spcAft>
              <a:buFont typeface="Wingdings"/>
              <a:buChar char=""/>
            </a:pPr>
            <a:r>
              <a:rPr lang="en-US" sz="1200" dirty="0" smtClean="0">
                <a:effectLst/>
                <a:latin typeface="+mn-lt"/>
                <a:ea typeface="Calibri"/>
                <a:cs typeface="Times New Roman"/>
              </a:rPr>
              <a:t>10% or more relative to the baseline when measures of variability are unavailable*</a:t>
            </a:r>
          </a:p>
          <a:p>
            <a:pPr marL="742950" marR="0" lvl="1" indent="-285750">
              <a:lnSpc>
                <a:spcPct val="115000"/>
              </a:lnSpc>
              <a:spcBef>
                <a:spcPts val="0"/>
              </a:spcBef>
              <a:spcAft>
                <a:spcPts val="0"/>
              </a:spcAft>
              <a:buFont typeface="Calibri"/>
              <a:buChar char="–"/>
            </a:pPr>
            <a:r>
              <a:rPr lang="en-US" sz="1200" dirty="0" smtClean="0">
                <a:effectLst/>
                <a:latin typeface="+mn-lt"/>
                <a:ea typeface="Calibri"/>
                <a:cs typeface="Times New Roman"/>
              </a:rPr>
              <a:t>Baseline only: Baseline data only; progress cannot be assessed</a:t>
            </a:r>
          </a:p>
          <a:p>
            <a:pPr marL="742950" marR="0" lvl="1" indent="-285750">
              <a:lnSpc>
                <a:spcPct val="115000"/>
              </a:lnSpc>
              <a:spcBef>
                <a:spcPts val="0"/>
              </a:spcBef>
              <a:spcAft>
                <a:spcPts val="0"/>
              </a:spcAft>
              <a:buFont typeface="Calibri"/>
              <a:buChar char="–"/>
            </a:pPr>
            <a:r>
              <a:rPr lang="en-US" sz="1200" dirty="0" smtClean="0">
                <a:effectLst/>
                <a:latin typeface="+mn-lt"/>
                <a:ea typeface="Calibri"/>
                <a:cs typeface="Times New Roman"/>
              </a:rPr>
              <a:t>Developmental: Objective is developmental (does not have baseline data)</a:t>
            </a:r>
          </a:p>
          <a:p>
            <a:pPr marL="742950" marR="0" lvl="1" indent="-285750">
              <a:lnSpc>
                <a:spcPct val="115000"/>
              </a:lnSpc>
              <a:spcBef>
                <a:spcPts val="0"/>
              </a:spcBef>
              <a:spcAft>
                <a:spcPts val="0"/>
              </a:spcAft>
              <a:buFont typeface="Calibri"/>
              <a:buChar char="–"/>
            </a:pPr>
            <a:r>
              <a:rPr lang="en-US" sz="1200" dirty="0" smtClean="0">
                <a:effectLst/>
                <a:latin typeface="+mn-lt"/>
                <a:ea typeface="Calibri"/>
                <a:cs typeface="Times New Roman"/>
              </a:rPr>
              <a:t>Informational: Objective is informational (does not have a target)</a:t>
            </a:r>
          </a:p>
          <a:p>
            <a:pPr marL="342900" marR="0" lvl="0" indent="-342900">
              <a:lnSpc>
                <a:spcPct val="115000"/>
              </a:lnSpc>
              <a:spcBef>
                <a:spcPts val="0"/>
              </a:spcBef>
              <a:spcAft>
                <a:spcPts val="0"/>
              </a:spcAft>
              <a:buFont typeface="Symbol"/>
              <a:buChar char=""/>
            </a:pPr>
            <a:r>
              <a:rPr lang="en-US" sz="1200" dirty="0" smtClean="0">
                <a:effectLst/>
                <a:latin typeface="+mn-lt"/>
                <a:ea typeface="Calibri"/>
                <a:cs typeface="Times New Roman"/>
              </a:rPr>
              <a:t>Notes:  </a:t>
            </a:r>
          </a:p>
          <a:p>
            <a:pPr marL="742950" marR="0" lvl="1" indent="-285750">
              <a:lnSpc>
                <a:spcPct val="115000"/>
              </a:lnSpc>
              <a:spcBef>
                <a:spcPts val="0"/>
              </a:spcBef>
              <a:spcAft>
                <a:spcPts val="0"/>
              </a:spcAft>
              <a:buFont typeface="Calibri"/>
              <a:buChar char="–"/>
            </a:pPr>
            <a:r>
              <a:rPr lang="en-US" sz="1200" dirty="0" smtClean="0">
                <a:effectLst/>
                <a:latin typeface="+mn-lt"/>
                <a:ea typeface="Calibri"/>
                <a:cs typeface="Times New Roman"/>
              </a:rPr>
              <a:t>*When measures of variability are available, statistical significance of the percent of targeted change achieved or the magnitude of the percent change from baseline is assessed at the 0.05 level using a one-sided test. When measures of variability are unavailable, the percent of targeted change achieved and the percent change from baseline are assessed only for their magnitude (e.g., &lt;10% or ≥10%).</a:t>
            </a:r>
          </a:p>
          <a:p>
            <a:pPr marL="742950" marR="0" lvl="1" indent="-285750">
              <a:lnSpc>
                <a:spcPct val="115000"/>
              </a:lnSpc>
              <a:spcBef>
                <a:spcPts val="0"/>
              </a:spcBef>
              <a:spcAft>
                <a:spcPts val="0"/>
              </a:spcAft>
              <a:buFont typeface="Calibri"/>
              <a:buChar char="–"/>
            </a:pPr>
            <a:r>
              <a:rPr lang="en-US" sz="1200" dirty="0" smtClean="0">
                <a:effectLst/>
                <a:latin typeface="+mn-lt"/>
                <a:ea typeface="Calibri"/>
                <a:cs typeface="Times New Roman"/>
              </a:rPr>
              <a:t>Percent of targeted change achieved = 100 × (Most recent value – Baseline value) / (HP2020 target – Baseline value)</a:t>
            </a:r>
          </a:p>
          <a:p>
            <a:pPr marL="742950" marR="0" lvl="1" indent="-285750">
              <a:lnSpc>
                <a:spcPct val="115000"/>
              </a:lnSpc>
              <a:spcBef>
                <a:spcPts val="0"/>
              </a:spcBef>
              <a:spcAft>
                <a:spcPts val="0"/>
              </a:spcAft>
              <a:buFont typeface="Calibri"/>
              <a:buChar char="–"/>
            </a:pPr>
            <a:r>
              <a:rPr lang="en-US" sz="1200" dirty="0" smtClean="0">
                <a:effectLst/>
                <a:latin typeface="+mn-lt"/>
                <a:ea typeface="Calibri"/>
                <a:cs typeface="Times New Roman"/>
              </a:rPr>
              <a:t>Percent in deficit = 100 × |Most recent value – Baseline value| / (Baseline value)</a:t>
            </a:r>
          </a:p>
          <a:p>
            <a:pPr>
              <a:spcAft>
                <a:spcPts val="1165"/>
              </a:spcAft>
            </a:pPr>
            <a:endParaRPr lang="en-US" dirty="0"/>
          </a:p>
        </p:txBody>
      </p:sp>
      <p:sp>
        <p:nvSpPr>
          <p:cNvPr id="4" name="Header Placeholder 3"/>
          <p:cNvSpPr>
            <a:spLocks noGrp="1"/>
          </p:cNvSpPr>
          <p:nvPr>
            <p:ph type="hdr" sz="quarter" idx="10"/>
          </p:nvPr>
        </p:nvSpPr>
        <p:spPr/>
        <p:txBody>
          <a:bodyPr/>
          <a:lstStyle/>
          <a:p>
            <a:r>
              <a:rPr lang="en-US" dirty="0" smtClean="0">
                <a:solidFill>
                  <a:prstClr val="black"/>
                </a:solidFill>
              </a:rPr>
              <a:t>Healthy People 2020 Progress Review</a:t>
            </a:r>
            <a:endParaRPr lang="en-US" dirty="0">
              <a:solidFill>
                <a:prstClr val="black"/>
              </a:solidFill>
            </a:endParaRPr>
          </a:p>
        </p:txBody>
      </p:sp>
      <p:sp>
        <p:nvSpPr>
          <p:cNvPr id="5" name="Slide Number Placeholder 4"/>
          <p:cNvSpPr>
            <a:spLocks noGrp="1"/>
          </p:cNvSpPr>
          <p:nvPr>
            <p:ph type="sldNum" sz="quarter" idx="11"/>
          </p:nvPr>
        </p:nvSpPr>
        <p:spPr/>
        <p:txBody>
          <a:bodyPr/>
          <a:lstStyle/>
          <a:p>
            <a:fld id="{204E41A6-F38B-475C-BE79-E8C9DB061704}" type="slidenum">
              <a:rPr lang="en-US" smtClean="0">
                <a:solidFill>
                  <a:prstClr val="black"/>
                </a:solidFill>
              </a:rPr>
              <a:pPr/>
              <a:t>3</a:t>
            </a:fld>
            <a:endParaRPr lang="en-US" dirty="0">
              <a:solidFill>
                <a:prstClr val="black"/>
              </a:solidFill>
            </a:endParaRPr>
          </a:p>
        </p:txBody>
      </p:sp>
      <p:sp>
        <p:nvSpPr>
          <p:cNvPr id="6" name="Date Placeholder 5"/>
          <p:cNvSpPr>
            <a:spLocks noGrp="1"/>
          </p:cNvSpPr>
          <p:nvPr>
            <p:ph type="dt" idx="12"/>
          </p:nvPr>
        </p:nvSpPr>
        <p:spPr/>
        <p:txBody>
          <a:bodyPr/>
          <a:lstStyle/>
          <a:p>
            <a:fld id="{8B473FBA-2BCB-44B7-9356-B773189F8671}" type="datetime1">
              <a:rPr lang="en-US" smtClean="0">
                <a:solidFill>
                  <a:prstClr val="black"/>
                </a:solidFill>
              </a:rPr>
              <a:pPr/>
              <a:t>6/18/2014</a:t>
            </a:fld>
            <a:endParaRPr lang="en-US" dirty="0">
              <a:solidFill>
                <a:prstClr val="black"/>
              </a:solidFill>
            </a:endParaRPr>
          </a:p>
        </p:txBody>
      </p:sp>
    </p:spTree>
    <p:extLst>
      <p:ext uri="{BB962C8B-B14F-4D97-AF65-F5344CB8AC3E}">
        <p14:creationId xmlns:p14="http://schemas.microsoft.com/office/powerpoint/2010/main" val="7254107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nSpc>
                <a:spcPct val="115000"/>
              </a:lnSpc>
              <a:spcBef>
                <a:spcPts val="0"/>
              </a:spcBef>
              <a:spcAft>
                <a:spcPts val="0"/>
              </a:spcAft>
              <a:buFont typeface="Symbol"/>
              <a:buChar char=""/>
            </a:pPr>
            <a:r>
              <a:rPr lang="en-US" sz="1200" dirty="0" smtClean="0">
                <a:effectLst/>
                <a:latin typeface="+mn-lt"/>
                <a:ea typeface="Calibri"/>
                <a:cs typeface="Times New Roman"/>
              </a:rPr>
              <a:t>Definitions:</a:t>
            </a:r>
          </a:p>
          <a:p>
            <a:pPr marL="742950" marR="0" lvl="1" indent="-285750">
              <a:lnSpc>
                <a:spcPct val="115000"/>
              </a:lnSpc>
              <a:spcBef>
                <a:spcPts val="0"/>
              </a:spcBef>
              <a:spcAft>
                <a:spcPts val="0"/>
              </a:spcAft>
              <a:buFont typeface="Calibri"/>
              <a:buChar char="–"/>
            </a:pPr>
            <a:r>
              <a:rPr lang="en-US" sz="1200" dirty="0" smtClean="0">
                <a:effectLst/>
                <a:latin typeface="+mn-lt"/>
                <a:ea typeface="Calibri"/>
                <a:cs typeface="Times New Roman"/>
              </a:rPr>
              <a:t>Target met: Target met or exceeded</a:t>
            </a:r>
          </a:p>
          <a:p>
            <a:pPr marL="742950" marR="0" lvl="1" indent="-285750">
              <a:lnSpc>
                <a:spcPct val="115000"/>
              </a:lnSpc>
              <a:spcBef>
                <a:spcPts val="0"/>
              </a:spcBef>
              <a:spcAft>
                <a:spcPts val="0"/>
              </a:spcAft>
              <a:buFont typeface="Calibri"/>
              <a:buChar char="–"/>
            </a:pPr>
            <a:r>
              <a:rPr lang="en-US" sz="1200" dirty="0" smtClean="0">
                <a:effectLst/>
                <a:latin typeface="+mn-lt"/>
                <a:ea typeface="Calibri"/>
                <a:cs typeface="Times New Roman"/>
              </a:rPr>
              <a:t>Improving – Movement is toward the target and is:</a:t>
            </a:r>
          </a:p>
          <a:p>
            <a:pPr marL="1143000" marR="0" lvl="2" indent="-228600">
              <a:lnSpc>
                <a:spcPct val="115000"/>
              </a:lnSpc>
              <a:spcBef>
                <a:spcPts val="0"/>
              </a:spcBef>
              <a:spcAft>
                <a:spcPts val="0"/>
              </a:spcAft>
              <a:buFont typeface="Wingdings"/>
              <a:buChar char=""/>
            </a:pPr>
            <a:r>
              <a:rPr lang="en-US" sz="1200" dirty="0" smtClean="0">
                <a:effectLst/>
                <a:latin typeface="+mn-lt"/>
                <a:ea typeface="Calibri"/>
                <a:cs typeface="Times New Roman"/>
              </a:rPr>
              <a:t>Statistically significant when measures of variability are available* – OR –</a:t>
            </a:r>
          </a:p>
          <a:p>
            <a:pPr marL="1143000" marR="0" lvl="2" indent="-228600">
              <a:lnSpc>
                <a:spcPct val="115000"/>
              </a:lnSpc>
              <a:spcBef>
                <a:spcPts val="0"/>
              </a:spcBef>
              <a:spcAft>
                <a:spcPts val="0"/>
              </a:spcAft>
              <a:buFont typeface="Wingdings"/>
              <a:buChar char=""/>
            </a:pPr>
            <a:r>
              <a:rPr lang="en-US" sz="1200" dirty="0" smtClean="0">
                <a:effectLst/>
                <a:latin typeface="+mn-lt"/>
                <a:ea typeface="Calibri"/>
                <a:cs typeface="Times New Roman"/>
              </a:rPr>
              <a:t>10% or more of the targeted change when measures of variability are unavailable*</a:t>
            </a:r>
          </a:p>
          <a:p>
            <a:pPr marL="742950" marR="0" lvl="1" indent="-285750">
              <a:lnSpc>
                <a:spcPct val="115000"/>
              </a:lnSpc>
              <a:spcBef>
                <a:spcPts val="0"/>
              </a:spcBef>
              <a:spcAft>
                <a:spcPts val="0"/>
              </a:spcAft>
              <a:buFont typeface="Calibri"/>
              <a:buChar char="–"/>
            </a:pPr>
            <a:r>
              <a:rPr lang="en-US" sz="1200" dirty="0" smtClean="0">
                <a:effectLst/>
                <a:latin typeface="+mn-lt"/>
                <a:ea typeface="Calibri"/>
                <a:cs typeface="Times New Roman"/>
              </a:rPr>
              <a:t>Little/no change:  Objective demonstrates little or no detectable change, because either:</a:t>
            </a:r>
          </a:p>
          <a:p>
            <a:pPr marL="1143000" marR="0" lvl="2" indent="-228600">
              <a:lnSpc>
                <a:spcPct val="115000"/>
              </a:lnSpc>
              <a:spcBef>
                <a:spcPts val="0"/>
              </a:spcBef>
              <a:spcAft>
                <a:spcPts val="0"/>
              </a:spcAft>
              <a:buFont typeface="Wingdings"/>
              <a:buChar char=""/>
            </a:pPr>
            <a:r>
              <a:rPr lang="en-US" sz="1200" dirty="0" smtClean="0">
                <a:effectLst/>
                <a:latin typeface="+mn-lt"/>
                <a:ea typeface="Calibri"/>
                <a:cs typeface="Times New Roman"/>
              </a:rPr>
              <a:t>Movement toward/away from the target is not statistically significant when measures of variability are available* – OR –</a:t>
            </a:r>
          </a:p>
          <a:p>
            <a:pPr marL="1143000" marR="0" lvl="2" indent="-228600">
              <a:lnSpc>
                <a:spcPct val="115000"/>
              </a:lnSpc>
              <a:spcBef>
                <a:spcPts val="0"/>
              </a:spcBef>
              <a:spcAft>
                <a:spcPts val="0"/>
              </a:spcAft>
              <a:buFont typeface="Wingdings"/>
              <a:buChar char=""/>
            </a:pPr>
            <a:r>
              <a:rPr lang="en-US" sz="1200" dirty="0" smtClean="0">
                <a:effectLst/>
                <a:latin typeface="+mn-lt"/>
                <a:ea typeface="Calibri"/>
                <a:cs typeface="Times New Roman"/>
              </a:rPr>
              <a:t>Movement is toward the target but the objective has achieved less than 10% of the targeted change when measures of variability are unavailable* –OR –</a:t>
            </a:r>
          </a:p>
          <a:p>
            <a:pPr marL="1143000" marR="0" lvl="2" indent="-228600">
              <a:lnSpc>
                <a:spcPct val="115000"/>
              </a:lnSpc>
              <a:spcBef>
                <a:spcPts val="0"/>
              </a:spcBef>
              <a:spcAft>
                <a:spcPts val="0"/>
              </a:spcAft>
              <a:buFont typeface="Wingdings"/>
              <a:buChar char=""/>
            </a:pPr>
            <a:r>
              <a:rPr lang="en-US" sz="1200" dirty="0" smtClean="0">
                <a:effectLst/>
                <a:latin typeface="+mn-lt"/>
                <a:ea typeface="Calibri"/>
                <a:cs typeface="Times New Roman"/>
              </a:rPr>
              <a:t>Movement is away from the target but the objective has moved less than 10% relative to its baseline when measures of variability are unavailable* –OR –</a:t>
            </a:r>
          </a:p>
          <a:p>
            <a:pPr marL="1143000" marR="0" lvl="2" indent="-228600">
              <a:lnSpc>
                <a:spcPct val="115000"/>
              </a:lnSpc>
              <a:spcBef>
                <a:spcPts val="0"/>
              </a:spcBef>
              <a:spcAft>
                <a:spcPts val="0"/>
              </a:spcAft>
              <a:buFont typeface="Wingdings"/>
              <a:buChar char=""/>
            </a:pPr>
            <a:r>
              <a:rPr lang="en-US" sz="1200" dirty="0" smtClean="0">
                <a:effectLst/>
                <a:latin typeface="+mn-lt"/>
                <a:ea typeface="Calibri"/>
                <a:cs typeface="Times New Roman"/>
              </a:rPr>
              <a:t>No change between baseline and most recent data point</a:t>
            </a:r>
          </a:p>
          <a:p>
            <a:pPr marL="742950" marR="0" lvl="1" indent="-285750">
              <a:lnSpc>
                <a:spcPct val="115000"/>
              </a:lnSpc>
              <a:spcBef>
                <a:spcPts val="0"/>
              </a:spcBef>
              <a:spcAft>
                <a:spcPts val="0"/>
              </a:spcAft>
              <a:buFont typeface="Calibri"/>
              <a:buChar char="–"/>
            </a:pPr>
            <a:r>
              <a:rPr lang="en-US" sz="1200" dirty="0" smtClean="0">
                <a:effectLst/>
                <a:latin typeface="+mn-lt"/>
                <a:ea typeface="Calibri"/>
                <a:cs typeface="Times New Roman"/>
              </a:rPr>
              <a:t>Getting worse – Movement is away from the target and is:</a:t>
            </a:r>
          </a:p>
          <a:p>
            <a:pPr marL="1143000" marR="0" lvl="2" indent="-228600">
              <a:lnSpc>
                <a:spcPct val="115000"/>
              </a:lnSpc>
              <a:spcBef>
                <a:spcPts val="0"/>
              </a:spcBef>
              <a:spcAft>
                <a:spcPts val="0"/>
              </a:spcAft>
              <a:buFont typeface="Wingdings"/>
              <a:buChar char=""/>
            </a:pPr>
            <a:r>
              <a:rPr lang="en-US" sz="1200" dirty="0" smtClean="0">
                <a:effectLst/>
                <a:latin typeface="+mn-lt"/>
                <a:ea typeface="Calibri"/>
                <a:cs typeface="Times New Roman"/>
              </a:rPr>
              <a:t>Statistically significant when measures of variability are available* – OR –</a:t>
            </a:r>
          </a:p>
          <a:p>
            <a:pPr marL="1143000" marR="0" lvl="2" indent="-228600">
              <a:lnSpc>
                <a:spcPct val="115000"/>
              </a:lnSpc>
              <a:spcBef>
                <a:spcPts val="0"/>
              </a:spcBef>
              <a:spcAft>
                <a:spcPts val="0"/>
              </a:spcAft>
              <a:buFont typeface="Wingdings"/>
              <a:buChar char=""/>
            </a:pPr>
            <a:r>
              <a:rPr lang="en-US" sz="1200" dirty="0" smtClean="0">
                <a:effectLst/>
                <a:latin typeface="+mn-lt"/>
                <a:ea typeface="Calibri"/>
                <a:cs typeface="Times New Roman"/>
              </a:rPr>
              <a:t>10% or more relative to the baseline when measures of variability are unavailable*</a:t>
            </a:r>
          </a:p>
          <a:p>
            <a:pPr marL="742950" marR="0" lvl="1" indent="-285750">
              <a:lnSpc>
                <a:spcPct val="115000"/>
              </a:lnSpc>
              <a:spcBef>
                <a:spcPts val="0"/>
              </a:spcBef>
              <a:spcAft>
                <a:spcPts val="0"/>
              </a:spcAft>
              <a:buFont typeface="Calibri"/>
              <a:buChar char="–"/>
            </a:pPr>
            <a:r>
              <a:rPr lang="en-US" sz="1200" dirty="0" smtClean="0">
                <a:effectLst/>
                <a:latin typeface="+mn-lt"/>
                <a:ea typeface="Calibri"/>
                <a:cs typeface="Times New Roman"/>
              </a:rPr>
              <a:t>Baseline only: Baseline data only; progress cannot be assessed</a:t>
            </a:r>
          </a:p>
          <a:p>
            <a:pPr marL="742950" marR="0" lvl="1" indent="-285750">
              <a:lnSpc>
                <a:spcPct val="115000"/>
              </a:lnSpc>
              <a:spcBef>
                <a:spcPts val="0"/>
              </a:spcBef>
              <a:spcAft>
                <a:spcPts val="0"/>
              </a:spcAft>
              <a:buFont typeface="Calibri"/>
              <a:buChar char="–"/>
            </a:pPr>
            <a:r>
              <a:rPr lang="en-US" sz="1200" dirty="0" smtClean="0">
                <a:effectLst/>
                <a:latin typeface="+mn-lt"/>
                <a:ea typeface="Calibri"/>
                <a:cs typeface="Times New Roman"/>
              </a:rPr>
              <a:t>Developmental: Objective is developmental (does not have baseline data)</a:t>
            </a:r>
          </a:p>
          <a:p>
            <a:pPr marL="742950" marR="0" lvl="1" indent="-285750">
              <a:lnSpc>
                <a:spcPct val="115000"/>
              </a:lnSpc>
              <a:spcBef>
                <a:spcPts val="0"/>
              </a:spcBef>
              <a:spcAft>
                <a:spcPts val="0"/>
              </a:spcAft>
              <a:buFont typeface="Calibri"/>
              <a:buChar char="–"/>
            </a:pPr>
            <a:r>
              <a:rPr lang="en-US" sz="1200" dirty="0" smtClean="0">
                <a:effectLst/>
                <a:latin typeface="+mn-lt"/>
                <a:ea typeface="Calibri"/>
                <a:cs typeface="Times New Roman"/>
              </a:rPr>
              <a:t>Informational: Objective is informational (does not have a target)</a:t>
            </a:r>
          </a:p>
          <a:p>
            <a:pPr marL="342900" marR="0" lvl="0" indent="-342900">
              <a:lnSpc>
                <a:spcPct val="115000"/>
              </a:lnSpc>
              <a:spcBef>
                <a:spcPts val="0"/>
              </a:spcBef>
              <a:spcAft>
                <a:spcPts val="0"/>
              </a:spcAft>
              <a:buFont typeface="Symbol"/>
              <a:buChar char=""/>
            </a:pPr>
            <a:r>
              <a:rPr lang="en-US" sz="1200" dirty="0" smtClean="0">
                <a:effectLst/>
                <a:latin typeface="+mn-lt"/>
                <a:ea typeface="Calibri"/>
                <a:cs typeface="Times New Roman"/>
              </a:rPr>
              <a:t>Notes:  </a:t>
            </a:r>
          </a:p>
          <a:p>
            <a:pPr marL="742950" marR="0" lvl="1" indent="-285750">
              <a:lnSpc>
                <a:spcPct val="115000"/>
              </a:lnSpc>
              <a:spcBef>
                <a:spcPts val="0"/>
              </a:spcBef>
              <a:spcAft>
                <a:spcPts val="0"/>
              </a:spcAft>
              <a:buFont typeface="Calibri"/>
              <a:buChar char="–"/>
            </a:pPr>
            <a:r>
              <a:rPr lang="en-US" sz="1200" dirty="0" smtClean="0">
                <a:effectLst/>
                <a:latin typeface="+mn-lt"/>
                <a:ea typeface="Calibri"/>
                <a:cs typeface="Times New Roman"/>
              </a:rPr>
              <a:t>*When measures of variability are available, statistical significance of the percent of targeted change achieved or the magnitude of the percent change from baseline is assessed at the 0.05 level using a one-sided test. When measures of variability are unavailable, the percent of targeted change achieved and the percent change from baseline are assessed only for their magnitude (e.g., &lt;10% or ≥10%).</a:t>
            </a:r>
          </a:p>
          <a:p>
            <a:pPr marL="742950" marR="0" lvl="1" indent="-285750">
              <a:lnSpc>
                <a:spcPct val="115000"/>
              </a:lnSpc>
              <a:spcBef>
                <a:spcPts val="0"/>
              </a:spcBef>
              <a:spcAft>
                <a:spcPts val="0"/>
              </a:spcAft>
              <a:buFont typeface="Calibri"/>
              <a:buChar char="–"/>
            </a:pPr>
            <a:r>
              <a:rPr lang="en-US" sz="1200" dirty="0" smtClean="0">
                <a:effectLst/>
                <a:latin typeface="+mn-lt"/>
                <a:ea typeface="Calibri"/>
                <a:cs typeface="Times New Roman"/>
              </a:rPr>
              <a:t>Percent of targeted change achieved = 100 × (Most recent value – Baseline value) / (HP2020 target – Baseline value)</a:t>
            </a:r>
          </a:p>
          <a:p>
            <a:pPr marL="742950" marR="0" lvl="1" indent="-285750">
              <a:lnSpc>
                <a:spcPct val="115000"/>
              </a:lnSpc>
              <a:spcBef>
                <a:spcPts val="0"/>
              </a:spcBef>
              <a:spcAft>
                <a:spcPts val="0"/>
              </a:spcAft>
              <a:buFont typeface="Calibri"/>
              <a:buChar char="–"/>
            </a:pPr>
            <a:r>
              <a:rPr lang="en-US" sz="1200" dirty="0" smtClean="0">
                <a:effectLst/>
                <a:latin typeface="+mn-lt"/>
                <a:ea typeface="Calibri"/>
                <a:cs typeface="Times New Roman"/>
              </a:rPr>
              <a:t>Percent in deficit = 100 × |Most recent value – Baseline value| / (Baseline value)</a:t>
            </a:r>
          </a:p>
          <a:p>
            <a:endParaRPr lang="en-US" dirty="0"/>
          </a:p>
        </p:txBody>
      </p:sp>
      <p:sp>
        <p:nvSpPr>
          <p:cNvPr id="4" name="Header Placeholder 3"/>
          <p:cNvSpPr>
            <a:spLocks noGrp="1"/>
          </p:cNvSpPr>
          <p:nvPr>
            <p:ph type="hdr" sz="quarter" idx="10"/>
          </p:nvPr>
        </p:nvSpPr>
        <p:spPr/>
        <p:txBody>
          <a:bodyPr/>
          <a:lstStyle/>
          <a:p>
            <a:r>
              <a:rPr lang="en-US" dirty="0" smtClean="0">
                <a:solidFill>
                  <a:prstClr val="black"/>
                </a:solidFill>
              </a:rPr>
              <a:t>Healthy People 2020 Progress Review</a:t>
            </a:r>
            <a:endParaRPr lang="en-US" dirty="0">
              <a:solidFill>
                <a:prstClr val="black"/>
              </a:solidFill>
            </a:endParaRPr>
          </a:p>
        </p:txBody>
      </p:sp>
      <p:sp>
        <p:nvSpPr>
          <p:cNvPr id="5" name="Slide Number Placeholder 4"/>
          <p:cNvSpPr>
            <a:spLocks noGrp="1"/>
          </p:cNvSpPr>
          <p:nvPr>
            <p:ph type="sldNum" sz="quarter" idx="11"/>
          </p:nvPr>
        </p:nvSpPr>
        <p:spPr/>
        <p:txBody>
          <a:bodyPr/>
          <a:lstStyle/>
          <a:p>
            <a:fld id="{204E41A6-F38B-475C-BE79-E8C9DB061704}" type="slidenum">
              <a:rPr lang="en-US" smtClean="0">
                <a:solidFill>
                  <a:prstClr val="black"/>
                </a:solidFill>
              </a:rPr>
              <a:pPr/>
              <a:t>4</a:t>
            </a:fld>
            <a:endParaRPr lang="en-US" dirty="0">
              <a:solidFill>
                <a:prstClr val="black"/>
              </a:solidFill>
            </a:endParaRPr>
          </a:p>
        </p:txBody>
      </p:sp>
      <p:sp>
        <p:nvSpPr>
          <p:cNvPr id="6" name="Date Placeholder 5"/>
          <p:cNvSpPr>
            <a:spLocks noGrp="1"/>
          </p:cNvSpPr>
          <p:nvPr>
            <p:ph type="dt" idx="12"/>
          </p:nvPr>
        </p:nvSpPr>
        <p:spPr/>
        <p:txBody>
          <a:bodyPr/>
          <a:lstStyle/>
          <a:p>
            <a:fld id="{8B473FBA-2BCB-44B7-9356-B773189F8671}" type="datetime1">
              <a:rPr lang="en-US" smtClean="0">
                <a:solidFill>
                  <a:prstClr val="black"/>
                </a:solidFill>
              </a:rPr>
              <a:pPr/>
              <a:t>6/18/2014</a:t>
            </a:fld>
            <a:endParaRPr lang="en-US" dirty="0">
              <a:solidFill>
                <a:prstClr val="black"/>
              </a:solidFill>
            </a:endParaRPr>
          </a:p>
        </p:txBody>
      </p:sp>
    </p:spTree>
    <p:extLst>
      <p:ext uri="{BB962C8B-B14F-4D97-AF65-F5344CB8AC3E}">
        <p14:creationId xmlns:p14="http://schemas.microsoft.com/office/powerpoint/2010/main" val="7254107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pPr marL="342900" marR="0" lvl="0" indent="-342900">
              <a:lnSpc>
                <a:spcPct val="115000"/>
              </a:lnSpc>
              <a:spcBef>
                <a:spcPts val="0"/>
              </a:spcBef>
              <a:spcAft>
                <a:spcPts val="0"/>
              </a:spcAft>
              <a:buFont typeface="Symbol"/>
              <a:buChar char=""/>
            </a:pPr>
            <a:r>
              <a:rPr lang="en-US" sz="1200" dirty="0" smtClean="0">
                <a:effectLst/>
                <a:latin typeface="+mn-lt"/>
                <a:ea typeface="Calibri"/>
                <a:cs typeface="Times New Roman"/>
              </a:rPr>
              <a:t>Definitions:</a:t>
            </a:r>
          </a:p>
          <a:p>
            <a:pPr marL="742950" marR="0" lvl="1" indent="-285750">
              <a:lnSpc>
                <a:spcPct val="115000"/>
              </a:lnSpc>
              <a:spcBef>
                <a:spcPts val="0"/>
              </a:spcBef>
              <a:spcAft>
                <a:spcPts val="0"/>
              </a:spcAft>
              <a:buFont typeface="Calibri"/>
              <a:buChar char="–"/>
            </a:pPr>
            <a:r>
              <a:rPr lang="en-US" sz="1200" dirty="0" smtClean="0">
                <a:effectLst/>
                <a:latin typeface="+mn-lt"/>
                <a:ea typeface="Calibri"/>
                <a:cs typeface="Times New Roman"/>
              </a:rPr>
              <a:t>Target met: Target met or exceeded</a:t>
            </a:r>
          </a:p>
          <a:p>
            <a:pPr marL="742950" marR="0" lvl="1" indent="-285750">
              <a:lnSpc>
                <a:spcPct val="115000"/>
              </a:lnSpc>
              <a:spcBef>
                <a:spcPts val="0"/>
              </a:spcBef>
              <a:spcAft>
                <a:spcPts val="0"/>
              </a:spcAft>
              <a:buFont typeface="Calibri"/>
              <a:buChar char="–"/>
            </a:pPr>
            <a:r>
              <a:rPr lang="en-US" sz="1200" dirty="0" smtClean="0">
                <a:effectLst/>
                <a:latin typeface="+mn-lt"/>
                <a:ea typeface="Calibri"/>
                <a:cs typeface="Times New Roman"/>
              </a:rPr>
              <a:t>Improving – Movement is toward the target and is:</a:t>
            </a:r>
          </a:p>
          <a:p>
            <a:pPr marL="1143000" marR="0" lvl="2" indent="-228600">
              <a:lnSpc>
                <a:spcPct val="115000"/>
              </a:lnSpc>
              <a:spcBef>
                <a:spcPts val="0"/>
              </a:spcBef>
              <a:spcAft>
                <a:spcPts val="0"/>
              </a:spcAft>
              <a:buFont typeface="Wingdings"/>
              <a:buChar char=""/>
            </a:pPr>
            <a:r>
              <a:rPr lang="en-US" sz="1200" dirty="0" smtClean="0">
                <a:effectLst/>
                <a:latin typeface="+mn-lt"/>
                <a:ea typeface="Calibri"/>
                <a:cs typeface="Times New Roman"/>
              </a:rPr>
              <a:t>Statistically significant when measures of variability are available* – OR –</a:t>
            </a:r>
          </a:p>
          <a:p>
            <a:pPr marL="1143000" marR="0" lvl="2" indent="-228600">
              <a:lnSpc>
                <a:spcPct val="115000"/>
              </a:lnSpc>
              <a:spcBef>
                <a:spcPts val="0"/>
              </a:spcBef>
              <a:spcAft>
                <a:spcPts val="0"/>
              </a:spcAft>
              <a:buFont typeface="Wingdings"/>
              <a:buChar char=""/>
            </a:pPr>
            <a:r>
              <a:rPr lang="en-US" sz="1200" dirty="0" smtClean="0">
                <a:effectLst/>
                <a:latin typeface="+mn-lt"/>
                <a:ea typeface="Calibri"/>
                <a:cs typeface="Times New Roman"/>
              </a:rPr>
              <a:t>10% or more of the targeted change when measures of variability are unavailable*</a:t>
            </a:r>
          </a:p>
          <a:p>
            <a:pPr marL="742950" marR="0" lvl="1" indent="-285750">
              <a:lnSpc>
                <a:spcPct val="115000"/>
              </a:lnSpc>
              <a:spcBef>
                <a:spcPts val="0"/>
              </a:spcBef>
              <a:spcAft>
                <a:spcPts val="0"/>
              </a:spcAft>
              <a:buFont typeface="Calibri"/>
              <a:buChar char="–"/>
            </a:pPr>
            <a:r>
              <a:rPr lang="en-US" sz="1200" dirty="0" smtClean="0">
                <a:effectLst/>
                <a:latin typeface="+mn-lt"/>
                <a:ea typeface="Calibri"/>
                <a:cs typeface="Times New Roman"/>
              </a:rPr>
              <a:t>Little/no change:  Objective demonstrates little or no detectable change, because either:</a:t>
            </a:r>
          </a:p>
          <a:p>
            <a:pPr marL="1143000" marR="0" lvl="2" indent="-228600">
              <a:lnSpc>
                <a:spcPct val="115000"/>
              </a:lnSpc>
              <a:spcBef>
                <a:spcPts val="0"/>
              </a:spcBef>
              <a:spcAft>
                <a:spcPts val="0"/>
              </a:spcAft>
              <a:buFont typeface="Wingdings"/>
              <a:buChar char=""/>
            </a:pPr>
            <a:r>
              <a:rPr lang="en-US" sz="1200" dirty="0" smtClean="0">
                <a:effectLst/>
                <a:latin typeface="+mn-lt"/>
                <a:ea typeface="Calibri"/>
                <a:cs typeface="Times New Roman"/>
              </a:rPr>
              <a:t>Movement toward/away from the target is not statistically significant when measures of variability are available* – OR –</a:t>
            </a:r>
          </a:p>
          <a:p>
            <a:pPr marL="1143000" marR="0" lvl="2" indent="-228600">
              <a:lnSpc>
                <a:spcPct val="115000"/>
              </a:lnSpc>
              <a:spcBef>
                <a:spcPts val="0"/>
              </a:spcBef>
              <a:spcAft>
                <a:spcPts val="0"/>
              </a:spcAft>
              <a:buFont typeface="Wingdings"/>
              <a:buChar char=""/>
            </a:pPr>
            <a:r>
              <a:rPr lang="en-US" sz="1200" dirty="0" smtClean="0">
                <a:effectLst/>
                <a:latin typeface="+mn-lt"/>
                <a:ea typeface="Calibri"/>
                <a:cs typeface="Times New Roman"/>
              </a:rPr>
              <a:t>Movement is toward the target but the objective has achieved less than 10% of the targeted change when measures of variability are unavailable* –OR –</a:t>
            </a:r>
          </a:p>
          <a:p>
            <a:pPr marL="1143000" marR="0" lvl="2" indent="-228600">
              <a:lnSpc>
                <a:spcPct val="115000"/>
              </a:lnSpc>
              <a:spcBef>
                <a:spcPts val="0"/>
              </a:spcBef>
              <a:spcAft>
                <a:spcPts val="0"/>
              </a:spcAft>
              <a:buFont typeface="Wingdings"/>
              <a:buChar char=""/>
            </a:pPr>
            <a:r>
              <a:rPr lang="en-US" sz="1200" dirty="0" smtClean="0">
                <a:effectLst/>
                <a:latin typeface="+mn-lt"/>
                <a:ea typeface="Calibri"/>
                <a:cs typeface="Times New Roman"/>
              </a:rPr>
              <a:t>Movement is away from the target but the objective has moved less than 10% relative to its baseline when measures of variability are unavailable* –OR –</a:t>
            </a:r>
          </a:p>
          <a:p>
            <a:pPr marL="1143000" marR="0" lvl="2" indent="-228600">
              <a:lnSpc>
                <a:spcPct val="115000"/>
              </a:lnSpc>
              <a:spcBef>
                <a:spcPts val="0"/>
              </a:spcBef>
              <a:spcAft>
                <a:spcPts val="0"/>
              </a:spcAft>
              <a:buFont typeface="Wingdings"/>
              <a:buChar char=""/>
            </a:pPr>
            <a:r>
              <a:rPr lang="en-US" sz="1200" dirty="0" smtClean="0">
                <a:effectLst/>
                <a:latin typeface="+mn-lt"/>
                <a:ea typeface="Calibri"/>
                <a:cs typeface="Times New Roman"/>
              </a:rPr>
              <a:t>No change between baseline and most recent data point</a:t>
            </a:r>
          </a:p>
          <a:p>
            <a:pPr marL="742950" marR="0" lvl="1" indent="-285750">
              <a:lnSpc>
                <a:spcPct val="115000"/>
              </a:lnSpc>
              <a:spcBef>
                <a:spcPts val="0"/>
              </a:spcBef>
              <a:spcAft>
                <a:spcPts val="0"/>
              </a:spcAft>
              <a:buFont typeface="Calibri"/>
              <a:buChar char="–"/>
            </a:pPr>
            <a:r>
              <a:rPr lang="en-US" sz="1200" dirty="0" smtClean="0">
                <a:effectLst/>
                <a:latin typeface="+mn-lt"/>
                <a:ea typeface="Calibri"/>
                <a:cs typeface="Times New Roman"/>
              </a:rPr>
              <a:t>Getting worse – Movement is away from the target and is:</a:t>
            </a:r>
          </a:p>
          <a:p>
            <a:pPr marL="1143000" marR="0" lvl="2" indent="-228600">
              <a:lnSpc>
                <a:spcPct val="115000"/>
              </a:lnSpc>
              <a:spcBef>
                <a:spcPts val="0"/>
              </a:spcBef>
              <a:spcAft>
                <a:spcPts val="0"/>
              </a:spcAft>
              <a:buFont typeface="Wingdings"/>
              <a:buChar char=""/>
            </a:pPr>
            <a:r>
              <a:rPr lang="en-US" sz="1200" dirty="0" smtClean="0">
                <a:effectLst/>
                <a:latin typeface="+mn-lt"/>
                <a:ea typeface="Calibri"/>
                <a:cs typeface="Times New Roman"/>
              </a:rPr>
              <a:t>Statistically significant when measures of variability are available* – OR –</a:t>
            </a:r>
          </a:p>
          <a:p>
            <a:pPr marL="1143000" marR="0" lvl="2" indent="-228600">
              <a:lnSpc>
                <a:spcPct val="115000"/>
              </a:lnSpc>
              <a:spcBef>
                <a:spcPts val="0"/>
              </a:spcBef>
              <a:spcAft>
                <a:spcPts val="0"/>
              </a:spcAft>
              <a:buFont typeface="Wingdings"/>
              <a:buChar char=""/>
            </a:pPr>
            <a:r>
              <a:rPr lang="en-US" sz="1200" dirty="0" smtClean="0">
                <a:effectLst/>
                <a:latin typeface="+mn-lt"/>
                <a:ea typeface="Calibri"/>
                <a:cs typeface="Times New Roman"/>
              </a:rPr>
              <a:t>10% or more relative to the baseline when measures of variability are unavailable*</a:t>
            </a:r>
          </a:p>
          <a:p>
            <a:pPr marL="742950" marR="0" lvl="1" indent="-285750">
              <a:lnSpc>
                <a:spcPct val="115000"/>
              </a:lnSpc>
              <a:spcBef>
                <a:spcPts val="0"/>
              </a:spcBef>
              <a:spcAft>
                <a:spcPts val="0"/>
              </a:spcAft>
              <a:buFont typeface="Calibri"/>
              <a:buChar char="–"/>
            </a:pPr>
            <a:r>
              <a:rPr lang="en-US" sz="1200" dirty="0" smtClean="0">
                <a:effectLst/>
                <a:latin typeface="+mn-lt"/>
                <a:ea typeface="Calibri"/>
                <a:cs typeface="Times New Roman"/>
              </a:rPr>
              <a:t>Baseline only: Baseline data only; progress cannot be assessed</a:t>
            </a:r>
          </a:p>
          <a:p>
            <a:pPr marL="742950" marR="0" lvl="1" indent="-285750">
              <a:lnSpc>
                <a:spcPct val="115000"/>
              </a:lnSpc>
              <a:spcBef>
                <a:spcPts val="0"/>
              </a:spcBef>
              <a:spcAft>
                <a:spcPts val="0"/>
              </a:spcAft>
              <a:buFont typeface="Calibri"/>
              <a:buChar char="–"/>
            </a:pPr>
            <a:r>
              <a:rPr lang="en-US" sz="1200" dirty="0" smtClean="0">
                <a:effectLst/>
                <a:latin typeface="+mn-lt"/>
                <a:ea typeface="Calibri"/>
                <a:cs typeface="Times New Roman"/>
              </a:rPr>
              <a:t>Developmental: Objective is developmental (does not have baseline data)</a:t>
            </a:r>
          </a:p>
          <a:p>
            <a:pPr marL="742950" marR="0" lvl="1" indent="-285750">
              <a:lnSpc>
                <a:spcPct val="115000"/>
              </a:lnSpc>
              <a:spcBef>
                <a:spcPts val="0"/>
              </a:spcBef>
              <a:spcAft>
                <a:spcPts val="0"/>
              </a:spcAft>
              <a:buFont typeface="Calibri"/>
              <a:buChar char="–"/>
            </a:pPr>
            <a:r>
              <a:rPr lang="en-US" sz="1200" dirty="0" smtClean="0">
                <a:effectLst/>
                <a:latin typeface="+mn-lt"/>
                <a:ea typeface="Calibri"/>
                <a:cs typeface="Times New Roman"/>
              </a:rPr>
              <a:t>Informational: Objective is informational (does not have a target)</a:t>
            </a:r>
          </a:p>
          <a:p>
            <a:pPr marL="342900" marR="0" lvl="0" indent="-342900">
              <a:lnSpc>
                <a:spcPct val="115000"/>
              </a:lnSpc>
              <a:spcBef>
                <a:spcPts val="0"/>
              </a:spcBef>
              <a:spcAft>
                <a:spcPts val="0"/>
              </a:spcAft>
              <a:buFont typeface="Symbol"/>
              <a:buChar char=""/>
            </a:pPr>
            <a:r>
              <a:rPr lang="en-US" sz="1200" dirty="0" smtClean="0">
                <a:effectLst/>
                <a:latin typeface="+mn-lt"/>
                <a:ea typeface="Calibri"/>
                <a:cs typeface="Times New Roman"/>
              </a:rPr>
              <a:t>Notes:  </a:t>
            </a:r>
          </a:p>
          <a:p>
            <a:pPr marL="742950" marR="0" lvl="1" indent="-285750">
              <a:lnSpc>
                <a:spcPct val="115000"/>
              </a:lnSpc>
              <a:spcBef>
                <a:spcPts val="0"/>
              </a:spcBef>
              <a:spcAft>
                <a:spcPts val="0"/>
              </a:spcAft>
              <a:buFont typeface="Calibri"/>
              <a:buChar char="–"/>
            </a:pPr>
            <a:r>
              <a:rPr lang="en-US" sz="1200" dirty="0" smtClean="0">
                <a:effectLst/>
                <a:latin typeface="+mn-lt"/>
                <a:ea typeface="Calibri"/>
                <a:cs typeface="Times New Roman"/>
              </a:rPr>
              <a:t>*When measures of variability are available, statistical significance of the percent of targeted change achieved or the magnitude of the percent change from baseline is assessed at the 0.05 level using a one-sided test. When measures of variability are unavailable, the percent of targeted change achieved and the percent change from baseline are assessed only for their magnitude (e.g., &lt;10% or ≥10%).</a:t>
            </a:r>
          </a:p>
          <a:p>
            <a:pPr marL="742950" marR="0" lvl="1" indent="-285750">
              <a:lnSpc>
                <a:spcPct val="115000"/>
              </a:lnSpc>
              <a:spcBef>
                <a:spcPts val="0"/>
              </a:spcBef>
              <a:spcAft>
                <a:spcPts val="0"/>
              </a:spcAft>
              <a:buFont typeface="Calibri"/>
              <a:buChar char="–"/>
            </a:pPr>
            <a:r>
              <a:rPr lang="en-US" sz="1200" dirty="0" smtClean="0">
                <a:effectLst/>
                <a:latin typeface="+mn-lt"/>
                <a:ea typeface="Calibri"/>
                <a:cs typeface="Times New Roman"/>
              </a:rPr>
              <a:t>Percent of targeted change achieved = 100 × (Most recent value – Baseline value) / (HP2020 target – Baseline value)</a:t>
            </a:r>
          </a:p>
          <a:p>
            <a:pPr marL="742950" marR="0" lvl="1" indent="-285750">
              <a:lnSpc>
                <a:spcPct val="115000"/>
              </a:lnSpc>
              <a:spcBef>
                <a:spcPts val="0"/>
              </a:spcBef>
              <a:spcAft>
                <a:spcPts val="0"/>
              </a:spcAft>
              <a:buFont typeface="Calibri"/>
              <a:buChar char="–"/>
            </a:pPr>
            <a:r>
              <a:rPr lang="en-US" sz="1200" dirty="0" smtClean="0">
                <a:effectLst/>
                <a:latin typeface="+mn-lt"/>
                <a:ea typeface="Calibri"/>
                <a:cs typeface="Times New Roman"/>
              </a:rPr>
              <a:t>Percent in deficit = 100 × |Most recent value – Baseline value| / (Baseline value)</a:t>
            </a:r>
          </a:p>
          <a:p>
            <a:pPr>
              <a:spcAft>
                <a:spcPts val="1165"/>
              </a:spcAft>
            </a:pPr>
            <a:endParaRPr lang="en-US" dirty="0"/>
          </a:p>
        </p:txBody>
      </p:sp>
      <p:sp>
        <p:nvSpPr>
          <p:cNvPr id="4" name="Header Placeholder 3"/>
          <p:cNvSpPr>
            <a:spLocks noGrp="1"/>
          </p:cNvSpPr>
          <p:nvPr>
            <p:ph type="hdr" sz="quarter" idx="10"/>
          </p:nvPr>
        </p:nvSpPr>
        <p:spPr/>
        <p:txBody>
          <a:bodyPr/>
          <a:lstStyle/>
          <a:p>
            <a:r>
              <a:rPr lang="en-US" dirty="0" smtClean="0">
                <a:solidFill>
                  <a:prstClr val="black"/>
                </a:solidFill>
              </a:rPr>
              <a:t>Healthy People 2020 Progress Review</a:t>
            </a:r>
            <a:endParaRPr lang="en-US" dirty="0">
              <a:solidFill>
                <a:prstClr val="black"/>
              </a:solidFill>
            </a:endParaRPr>
          </a:p>
        </p:txBody>
      </p:sp>
      <p:sp>
        <p:nvSpPr>
          <p:cNvPr id="5" name="Slide Number Placeholder 4"/>
          <p:cNvSpPr>
            <a:spLocks noGrp="1"/>
          </p:cNvSpPr>
          <p:nvPr>
            <p:ph type="sldNum" sz="quarter" idx="11"/>
          </p:nvPr>
        </p:nvSpPr>
        <p:spPr/>
        <p:txBody>
          <a:bodyPr/>
          <a:lstStyle/>
          <a:p>
            <a:fld id="{204E41A6-F38B-475C-BE79-E8C9DB061704}" type="slidenum">
              <a:rPr lang="en-US" smtClean="0">
                <a:solidFill>
                  <a:prstClr val="black"/>
                </a:solidFill>
              </a:rPr>
              <a:pPr/>
              <a:t>5</a:t>
            </a:fld>
            <a:endParaRPr lang="en-US" dirty="0">
              <a:solidFill>
                <a:prstClr val="black"/>
              </a:solidFill>
            </a:endParaRPr>
          </a:p>
        </p:txBody>
      </p:sp>
      <p:sp>
        <p:nvSpPr>
          <p:cNvPr id="6" name="Date Placeholder 5"/>
          <p:cNvSpPr>
            <a:spLocks noGrp="1"/>
          </p:cNvSpPr>
          <p:nvPr>
            <p:ph type="dt" idx="12"/>
          </p:nvPr>
        </p:nvSpPr>
        <p:spPr/>
        <p:txBody>
          <a:bodyPr/>
          <a:lstStyle/>
          <a:p>
            <a:fld id="{8B473FBA-2BCB-44B7-9356-B773189F8671}" type="datetime1">
              <a:rPr lang="en-US" smtClean="0">
                <a:solidFill>
                  <a:prstClr val="black"/>
                </a:solidFill>
              </a:rPr>
              <a:pPr/>
              <a:t>6/18/2014</a:t>
            </a:fld>
            <a:endParaRPr lang="en-US" dirty="0">
              <a:solidFill>
                <a:prstClr val="black"/>
              </a:solidFill>
            </a:endParaRPr>
          </a:p>
        </p:txBody>
      </p:sp>
    </p:spTree>
    <p:extLst>
      <p:ext uri="{BB962C8B-B14F-4D97-AF65-F5344CB8AC3E}">
        <p14:creationId xmlns:p14="http://schemas.microsoft.com/office/powerpoint/2010/main" val="7254107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870C4CA-FA62-4C7E-80FD-5E8B484CFA63}" type="datetimeFigureOut">
              <a:rPr lang="en-US" smtClean="0"/>
              <a:t>6/18/2014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D6A3A7-9521-4B39-959E-2802CF2C6B12}" type="slidenum">
              <a:rPr lang="en-US" smtClean="0"/>
              <a:t>‹#›</a:t>
            </a:fld>
            <a:endParaRPr lang="en-US"/>
          </a:p>
        </p:txBody>
      </p:sp>
    </p:spTree>
    <p:extLst>
      <p:ext uri="{BB962C8B-B14F-4D97-AF65-F5344CB8AC3E}">
        <p14:creationId xmlns:p14="http://schemas.microsoft.com/office/powerpoint/2010/main" val="20852438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70C4CA-FA62-4C7E-80FD-5E8B484CFA63}" type="datetimeFigureOut">
              <a:rPr lang="en-US" smtClean="0"/>
              <a:t>6/18/2014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D6A3A7-9521-4B39-959E-2802CF2C6B12}" type="slidenum">
              <a:rPr lang="en-US" smtClean="0"/>
              <a:t>‹#›</a:t>
            </a:fld>
            <a:endParaRPr lang="en-US"/>
          </a:p>
        </p:txBody>
      </p:sp>
    </p:spTree>
    <p:extLst>
      <p:ext uri="{BB962C8B-B14F-4D97-AF65-F5344CB8AC3E}">
        <p14:creationId xmlns:p14="http://schemas.microsoft.com/office/powerpoint/2010/main" val="29948601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70C4CA-FA62-4C7E-80FD-5E8B484CFA63}" type="datetimeFigureOut">
              <a:rPr lang="en-US" smtClean="0"/>
              <a:t>6/18/2014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D6A3A7-9521-4B39-959E-2802CF2C6B12}" type="slidenum">
              <a:rPr lang="en-US" smtClean="0"/>
              <a:t>‹#›</a:t>
            </a:fld>
            <a:endParaRPr lang="en-US"/>
          </a:p>
        </p:txBody>
      </p:sp>
    </p:spTree>
    <p:extLst>
      <p:ext uri="{BB962C8B-B14F-4D97-AF65-F5344CB8AC3E}">
        <p14:creationId xmlns:p14="http://schemas.microsoft.com/office/powerpoint/2010/main" val="14923426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9" name="Rectangle 8"/>
          <p:cNvSpPr/>
          <p:nvPr userDrawn="1"/>
        </p:nvSpPr>
        <p:spPr bwMode="auto">
          <a:xfrm>
            <a:off x="0" y="76200"/>
            <a:ext cx="1371600" cy="1447800"/>
          </a:xfrm>
          <a:prstGeom prst="rect">
            <a:avLst/>
          </a:prstGeom>
          <a:gradFill>
            <a:gsLst>
              <a:gs pos="0">
                <a:srgbClr val="003F72"/>
              </a:gs>
              <a:gs pos="100000">
                <a:schemeClr val="bg1"/>
              </a:gs>
              <a:gs pos="100000">
                <a:srgbClr val="003F72">
                  <a:shade val="100000"/>
                  <a:satMod val="115000"/>
                </a:srgbClr>
              </a:gs>
            </a:gsLst>
            <a:lin ang="5400000" scaled="1"/>
          </a:gradFill>
          <a:ln w="9525" cap="flat" cmpd="sng" algn="ctr">
            <a:noFill/>
            <a:prstDash val="solid"/>
            <a:round/>
            <a:headEnd type="none" w="med" len="med"/>
            <a:tailEnd type="none" w="med" len="med"/>
          </a:ln>
          <a:effectLst/>
        </p:spPr>
        <p:txBody>
          <a:bodyPr/>
          <a:lstStyle/>
          <a:p>
            <a:pPr algn="ctr">
              <a:defRPr/>
            </a:pPr>
            <a:endParaRPr lang="en-US" dirty="0">
              <a:solidFill>
                <a:srgbClr val="003F72"/>
              </a:solidFill>
              <a:latin typeface="Arial" charset="0"/>
              <a:ea typeface="ＭＳ Ｐゴシック" pitchFamily="-107" charset="-128"/>
            </a:endParaRPr>
          </a:p>
        </p:txBody>
      </p:sp>
      <p:sp>
        <p:nvSpPr>
          <p:cNvPr id="10" name="Rectangle 9"/>
          <p:cNvSpPr/>
          <p:nvPr userDrawn="1"/>
        </p:nvSpPr>
        <p:spPr bwMode="auto">
          <a:xfrm>
            <a:off x="457200" y="1295400"/>
            <a:ext cx="8686800" cy="228600"/>
          </a:xfrm>
          <a:prstGeom prst="rect">
            <a:avLst/>
          </a:prstGeom>
          <a:gradFill>
            <a:gsLst>
              <a:gs pos="0">
                <a:srgbClr val="FADA63"/>
              </a:gs>
              <a:gs pos="100000">
                <a:schemeClr val="bg1"/>
              </a:gs>
              <a:gs pos="100000">
                <a:srgbClr val="003F72">
                  <a:shade val="100000"/>
                  <a:satMod val="115000"/>
                </a:srgbClr>
              </a:gs>
            </a:gsLst>
            <a:lin ang="5400000" scaled="1"/>
          </a:gradFill>
          <a:ln w="9525" cap="flat" cmpd="sng" algn="ctr">
            <a:noFill/>
            <a:prstDash val="solid"/>
            <a:round/>
            <a:headEnd type="none" w="med" len="med"/>
            <a:tailEnd type="none" w="med" len="med"/>
          </a:ln>
          <a:effectLst/>
        </p:spPr>
        <p:txBody>
          <a:bodyPr/>
          <a:lstStyle/>
          <a:p>
            <a:pPr algn="ctr">
              <a:defRPr/>
            </a:pPr>
            <a:endParaRPr lang="en-US" dirty="0">
              <a:solidFill>
                <a:srgbClr val="000000"/>
              </a:solidFill>
              <a:latin typeface="Arial" charset="0"/>
              <a:ea typeface="ＭＳ Ｐゴシック" pitchFamily="-107" charset="-128"/>
            </a:endParaRPr>
          </a:p>
        </p:txBody>
      </p:sp>
      <p:sp>
        <p:nvSpPr>
          <p:cNvPr id="11" name="Rectangle 19"/>
          <p:cNvSpPr>
            <a:spLocks noChangeArrowheads="1"/>
          </p:cNvSpPr>
          <p:nvPr userDrawn="1"/>
        </p:nvSpPr>
        <p:spPr bwMode="auto">
          <a:xfrm>
            <a:off x="0" y="0"/>
            <a:ext cx="9144000" cy="76200"/>
          </a:xfrm>
          <a:prstGeom prst="rect">
            <a:avLst/>
          </a:prstGeom>
          <a:solidFill>
            <a:srgbClr val="003F72"/>
          </a:solidFill>
          <a:ln w="9525">
            <a:noFill/>
            <a:round/>
            <a:headEnd/>
            <a:tailEnd/>
          </a:ln>
        </p:spPr>
        <p:txBody>
          <a:bodyPr/>
          <a:lstStyle/>
          <a:p>
            <a:pPr algn="ctr">
              <a:defRPr/>
            </a:pPr>
            <a:endParaRPr lang="en-US" dirty="0">
              <a:solidFill>
                <a:srgbClr val="003F72"/>
              </a:solidFill>
              <a:ea typeface="ＭＳ Ｐゴシック" charset="-128"/>
            </a:endParaRPr>
          </a:p>
        </p:txBody>
      </p:sp>
      <p:pic>
        <p:nvPicPr>
          <p:cNvPr id="12" name="Picture 15" descr="map.png"/>
          <p:cNvPicPr>
            <a:picLocks noChangeAspect="1"/>
          </p:cNvPicPr>
          <p:nvPr userDrawn="1"/>
        </p:nvPicPr>
        <p:blipFill>
          <a:blip r:embed="rId2" cstate="print"/>
          <a:srcRect b="32175"/>
          <a:stretch>
            <a:fillRect/>
          </a:stretch>
        </p:blipFill>
        <p:spPr bwMode="auto">
          <a:xfrm>
            <a:off x="152400" y="304800"/>
            <a:ext cx="1111250" cy="725488"/>
          </a:xfrm>
          <a:prstGeom prst="rect">
            <a:avLst/>
          </a:prstGeom>
          <a:noFill/>
          <a:ln w="9525">
            <a:noFill/>
            <a:miter lim="800000"/>
            <a:headEnd/>
            <a:tailEnd/>
          </a:ln>
        </p:spPr>
      </p:pic>
      <p:sp>
        <p:nvSpPr>
          <p:cNvPr id="13" name="Rectangle 12"/>
          <p:cNvSpPr/>
          <p:nvPr userDrawn="1"/>
        </p:nvSpPr>
        <p:spPr bwMode="auto">
          <a:xfrm>
            <a:off x="0" y="1295400"/>
            <a:ext cx="1371600" cy="4800600"/>
          </a:xfrm>
          <a:prstGeom prst="rect">
            <a:avLst/>
          </a:prstGeom>
          <a:gradFill>
            <a:gsLst>
              <a:gs pos="0">
                <a:srgbClr val="4FA98D"/>
              </a:gs>
              <a:gs pos="100000">
                <a:schemeClr val="bg1"/>
              </a:gs>
              <a:gs pos="100000">
                <a:srgbClr val="003F72">
                  <a:shade val="100000"/>
                  <a:satMod val="115000"/>
                </a:srgbClr>
              </a:gs>
            </a:gsLst>
            <a:lin ang="5400000" scaled="1"/>
          </a:gradFill>
          <a:ln w="9525" cap="flat" cmpd="sng" algn="ctr">
            <a:noFill/>
            <a:prstDash val="solid"/>
            <a:round/>
            <a:headEnd type="none" w="med" len="med"/>
            <a:tailEnd type="none" w="med" len="med"/>
          </a:ln>
          <a:effectLst/>
        </p:spPr>
        <p:txBody>
          <a:bodyPr/>
          <a:lstStyle/>
          <a:p>
            <a:pPr algn="ctr">
              <a:defRPr/>
            </a:pPr>
            <a:endParaRPr lang="en-US" dirty="0">
              <a:solidFill>
                <a:srgbClr val="000000"/>
              </a:solidFill>
              <a:latin typeface="Arial" charset="0"/>
              <a:ea typeface="ＭＳ Ｐゴシック" pitchFamily="-107" charset="-128"/>
            </a:endParaRPr>
          </a:p>
        </p:txBody>
      </p:sp>
      <p:sp>
        <p:nvSpPr>
          <p:cNvPr id="14" name="Title 1"/>
          <p:cNvSpPr>
            <a:spLocks noGrp="1"/>
          </p:cNvSpPr>
          <p:nvPr>
            <p:ph type="title"/>
          </p:nvPr>
        </p:nvSpPr>
        <p:spPr>
          <a:xfrm>
            <a:off x="1371599" y="4406900"/>
            <a:ext cx="7123113" cy="1362075"/>
          </a:xfrm>
          <a:prstGeom prst="rect">
            <a:avLst/>
          </a:prstGeom>
        </p:spPr>
        <p:txBody>
          <a:bodyPr anchor="t"/>
          <a:lstStyle>
            <a:lvl1pPr algn="l">
              <a:defRPr sz="3200" b="1" cap="all">
                <a:latin typeface="Tahoma" pitchFamily="34" charset="0"/>
                <a:ea typeface="Tahoma" pitchFamily="34" charset="0"/>
                <a:cs typeface="Tahoma" pitchFamily="34" charset="0"/>
              </a:defRPr>
            </a:lvl1pPr>
          </a:lstStyle>
          <a:p>
            <a:r>
              <a:rPr lang="en-US" dirty="0" smtClean="0"/>
              <a:t>Click to edit Master title style</a:t>
            </a:r>
            <a:endParaRPr lang="en-US" dirty="0"/>
          </a:p>
        </p:txBody>
      </p:sp>
      <p:pic>
        <p:nvPicPr>
          <p:cNvPr id="8" name="Picture 33" descr="HP2020_logo.png"/>
          <p:cNvPicPr>
            <a:picLocks noChangeAspect="1"/>
          </p:cNvPicPr>
          <p:nvPr userDrawn="1"/>
        </p:nvPicPr>
        <p:blipFill>
          <a:blip r:embed="rId3" cstate="print"/>
          <a:srcRect/>
          <a:stretch>
            <a:fillRect/>
          </a:stretch>
        </p:blipFill>
        <p:spPr bwMode="auto">
          <a:xfrm>
            <a:off x="76200" y="6224334"/>
            <a:ext cx="1280160" cy="598206"/>
          </a:xfrm>
          <a:prstGeom prst="rect">
            <a:avLst/>
          </a:prstGeom>
          <a:noFill/>
          <a:ln w="9525">
            <a:noFill/>
            <a:miter lim="800000"/>
            <a:headEnd/>
            <a:tailEnd/>
          </a:ln>
        </p:spPr>
      </p:pic>
    </p:spTree>
    <p:extLst>
      <p:ext uri="{BB962C8B-B14F-4D97-AF65-F5344CB8AC3E}">
        <p14:creationId xmlns:p14="http://schemas.microsoft.com/office/powerpoint/2010/main" val="2059705446"/>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06171"/>
            <a:ext cx="8229600" cy="4707802"/>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64138" y="6295869"/>
            <a:ext cx="1055818" cy="562131"/>
          </a:xfrm>
          <a:prstGeom prst="rect">
            <a:avLst/>
          </a:prstGeom>
        </p:spPr>
      </p:pic>
      <p:sp>
        <p:nvSpPr>
          <p:cNvPr id="9" name="Text Placeholder 6"/>
          <p:cNvSpPr>
            <a:spLocks noGrp="1"/>
          </p:cNvSpPr>
          <p:nvPr>
            <p:ph type="body" sz="quarter" idx="15" hasCustomPrompt="1"/>
          </p:nvPr>
        </p:nvSpPr>
        <p:spPr>
          <a:xfrm>
            <a:off x="0" y="5423026"/>
            <a:ext cx="9144000" cy="841971"/>
          </a:xfrm>
          <a:prstGeom prst="rect">
            <a:avLst/>
          </a:prstGeom>
        </p:spPr>
        <p:txBody>
          <a:bodyPr>
            <a:noAutofit/>
          </a:bodyPr>
          <a:lstStyle>
            <a:lvl1pPr marL="0">
              <a:buFont typeface="Arial" pitchFamily="34" charset="0"/>
              <a:buNone/>
              <a:defRPr sz="1400" baseline="0">
                <a:solidFill>
                  <a:schemeClr val="tx1"/>
                </a:solidFill>
              </a:defRPr>
            </a:lvl1pPr>
            <a:lvl2pPr>
              <a:buNone/>
              <a:defRPr sz="1400">
                <a:solidFill>
                  <a:schemeClr val="tx1"/>
                </a:solidFill>
              </a:defRPr>
            </a:lvl2pPr>
            <a:lvl3pPr>
              <a:buNone/>
              <a:defRPr sz="1400">
                <a:solidFill>
                  <a:schemeClr val="tx1"/>
                </a:solidFill>
              </a:defRPr>
            </a:lvl3pPr>
            <a:lvl4pPr>
              <a:buNone/>
              <a:defRPr sz="1400">
                <a:solidFill>
                  <a:schemeClr val="tx1"/>
                </a:solidFill>
              </a:defRPr>
            </a:lvl4pPr>
            <a:lvl5pPr>
              <a:buNone/>
              <a:defRPr sz="1400">
                <a:solidFill>
                  <a:schemeClr val="tx1"/>
                </a:solidFill>
              </a:defRPr>
            </a:lvl5pPr>
          </a:lstStyle>
          <a:p>
            <a:pPr lvl="0"/>
            <a:r>
              <a:rPr lang="en-US" dirty="0" smtClean="0"/>
              <a:t>NOTES:</a:t>
            </a:r>
            <a:endParaRPr lang="en-US" dirty="0"/>
          </a:p>
        </p:txBody>
      </p:sp>
      <p:sp>
        <p:nvSpPr>
          <p:cNvPr id="11" name="Title 10"/>
          <p:cNvSpPr>
            <a:spLocks noGrp="1"/>
          </p:cNvSpPr>
          <p:nvPr>
            <p:ph type="title"/>
          </p:nvPr>
        </p:nvSpPr>
        <p:spPr>
          <a:xfrm>
            <a:off x="457200" y="0"/>
            <a:ext cx="8229600" cy="558140"/>
          </a:xfrm>
          <a:prstGeom prst="rect">
            <a:avLst/>
          </a:prstGeom>
        </p:spPr>
        <p:txBody>
          <a:bodyPr>
            <a:normAutofit/>
          </a:bodyPr>
          <a:lstStyle>
            <a:lvl1pPr>
              <a:defRPr sz="3200"/>
            </a:lvl1pPr>
          </a:lstStyle>
          <a:p>
            <a:r>
              <a:rPr lang="en-US" dirty="0" smtClean="0"/>
              <a:t>Click to edit Master title style</a:t>
            </a:r>
            <a:endParaRPr lang="en-US" dirty="0"/>
          </a:p>
        </p:txBody>
      </p:sp>
      <p:sp>
        <p:nvSpPr>
          <p:cNvPr id="8" name="Text Placeholder 6"/>
          <p:cNvSpPr>
            <a:spLocks noGrp="1"/>
          </p:cNvSpPr>
          <p:nvPr>
            <p:ph type="body" sz="quarter" idx="13" hasCustomPrompt="1"/>
          </p:nvPr>
        </p:nvSpPr>
        <p:spPr>
          <a:xfrm>
            <a:off x="1" y="6301211"/>
            <a:ext cx="6365965" cy="565841"/>
          </a:xfrm>
          <a:prstGeom prst="rect">
            <a:avLst/>
          </a:prstGeom>
        </p:spPr>
        <p:txBody>
          <a:bodyPr>
            <a:noAutofit/>
          </a:bodyPr>
          <a:lstStyle>
            <a:lvl1pPr marL="0">
              <a:buFont typeface="Arial" pitchFamily="34" charset="0"/>
              <a:buNone/>
              <a:defRPr sz="1400" baseline="0">
                <a:solidFill>
                  <a:schemeClr val="tx1"/>
                </a:solidFill>
              </a:defRPr>
            </a:lvl1pPr>
            <a:lvl2pPr>
              <a:buNone/>
              <a:defRPr sz="1400">
                <a:solidFill>
                  <a:schemeClr val="tx1"/>
                </a:solidFill>
              </a:defRPr>
            </a:lvl2pPr>
            <a:lvl3pPr>
              <a:buNone/>
              <a:defRPr sz="1400">
                <a:solidFill>
                  <a:schemeClr val="tx1"/>
                </a:solidFill>
              </a:defRPr>
            </a:lvl3pPr>
            <a:lvl4pPr>
              <a:buNone/>
              <a:defRPr sz="1400">
                <a:solidFill>
                  <a:schemeClr val="tx1"/>
                </a:solidFill>
              </a:defRPr>
            </a:lvl4pPr>
            <a:lvl5pPr>
              <a:buNone/>
              <a:defRPr sz="1400">
                <a:solidFill>
                  <a:schemeClr val="tx1"/>
                </a:solidFill>
              </a:defRPr>
            </a:lvl5pPr>
          </a:lstStyle>
          <a:p>
            <a:pPr lvl="0"/>
            <a:r>
              <a:rPr lang="en-US" dirty="0" smtClean="0"/>
              <a:t>SOURCES:</a:t>
            </a:r>
            <a:endParaRPr lang="en-US" dirty="0"/>
          </a:p>
        </p:txBody>
      </p:sp>
      <p:sp>
        <p:nvSpPr>
          <p:cNvPr id="13" name="Text Placeholder 6"/>
          <p:cNvSpPr>
            <a:spLocks noGrp="1"/>
          </p:cNvSpPr>
          <p:nvPr>
            <p:ph type="body" sz="quarter" idx="16" hasCustomPrompt="1"/>
          </p:nvPr>
        </p:nvSpPr>
        <p:spPr>
          <a:xfrm>
            <a:off x="6374674" y="6295869"/>
            <a:ext cx="1689464" cy="556788"/>
          </a:xfrm>
          <a:prstGeom prst="rect">
            <a:avLst/>
          </a:prstGeom>
          <a:ln w="12700">
            <a:noFill/>
          </a:ln>
        </p:spPr>
        <p:txBody>
          <a:bodyPr>
            <a:noAutofit/>
          </a:bodyPr>
          <a:lstStyle>
            <a:lvl1pPr marL="0" algn="r">
              <a:buFont typeface="Arial" pitchFamily="34" charset="0"/>
              <a:buNone/>
              <a:defRPr sz="1600" b="1" baseline="0">
                <a:solidFill>
                  <a:schemeClr val="tx1"/>
                </a:solidFill>
              </a:defRPr>
            </a:lvl1pPr>
            <a:lvl2pPr>
              <a:buNone/>
              <a:defRPr sz="1400">
                <a:solidFill>
                  <a:schemeClr val="tx1"/>
                </a:solidFill>
              </a:defRPr>
            </a:lvl2pPr>
            <a:lvl3pPr>
              <a:buNone/>
              <a:defRPr sz="1400">
                <a:solidFill>
                  <a:schemeClr val="tx1"/>
                </a:solidFill>
              </a:defRPr>
            </a:lvl3pPr>
            <a:lvl4pPr>
              <a:buNone/>
              <a:defRPr sz="1400">
                <a:solidFill>
                  <a:schemeClr val="tx1"/>
                </a:solidFill>
              </a:defRPr>
            </a:lvl4pPr>
            <a:lvl5pPr>
              <a:buNone/>
              <a:defRPr sz="1400">
                <a:solidFill>
                  <a:schemeClr val="tx1"/>
                </a:solidFill>
              </a:defRPr>
            </a:lvl5pPr>
          </a:lstStyle>
          <a:p>
            <a:pPr lvl="0"/>
            <a:r>
              <a:rPr lang="en-US" dirty="0" smtClean="0"/>
              <a:t>Obj.</a:t>
            </a:r>
            <a:endParaRPr lang="en-US" dirty="0"/>
          </a:p>
        </p:txBody>
      </p:sp>
    </p:spTree>
    <p:extLst>
      <p:ext uri="{BB962C8B-B14F-4D97-AF65-F5344CB8AC3E}">
        <p14:creationId xmlns:p14="http://schemas.microsoft.com/office/powerpoint/2010/main" val="1869745875"/>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70C4CA-FA62-4C7E-80FD-5E8B484CFA63}" type="datetimeFigureOut">
              <a:rPr lang="en-US" smtClean="0"/>
              <a:t>6/18/2014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D6A3A7-9521-4B39-959E-2802CF2C6B12}" type="slidenum">
              <a:rPr lang="en-US" smtClean="0"/>
              <a:t>‹#›</a:t>
            </a:fld>
            <a:endParaRPr lang="en-US"/>
          </a:p>
        </p:txBody>
      </p:sp>
    </p:spTree>
    <p:extLst>
      <p:ext uri="{BB962C8B-B14F-4D97-AF65-F5344CB8AC3E}">
        <p14:creationId xmlns:p14="http://schemas.microsoft.com/office/powerpoint/2010/main" val="3492841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870C4CA-FA62-4C7E-80FD-5E8B484CFA63}" type="datetimeFigureOut">
              <a:rPr lang="en-US" smtClean="0"/>
              <a:t>6/18/2014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D6A3A7-9521-4B39-959E-2802CF2C6B12}" type="slidenum">
              <a:rPr lang="en-US" smtClean="0"/>
              <a:t>‹#›</a:t>
            </a:fld>
            <a:endParaRPr lang="en-US"/>
          </a:p>
        </p:txBody>
      </p:sp>
    </p:spTree>
    <p:extLst>
      <p:ext uri="{BB962C8B-B14F-4D97-AF65-F5344CB8AC3E}">
        <p14:creationId xmlns:p14="http://schemas.microsoft.com/office/powerpoint/2010/main" val="34226852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870C4CA-FA62-4C7E-80FD-5E8B484CFA63}" type="datetimeFigureOut">
              <a:rPr lang="en-US" smtClean="0"/>
              <a:t>6/18/2014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D6A3A7-9521-4B39-959E-2802CF2C6B12}" type="slidenum">
              <a:rPr lang="en-US" smtClean="0"/>
              <a:t>‹#›</a:t>
            </a:fld>
            <a:endParaRPr lang="en-US"/>
          </a:p>
        </p:txBody>
      </p:sp>
    </p:spTree>
    <p:extLst>
      <p:ext uri="{BB962C8B-B14F-4D97-AF65-F5344CB8AC3E}">
        <p14:creationId xmlns:p14="http://schemas.microsoft.com/office/powerpoint/2010/main" val="32018558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870C4CA-FA62-4C7E-80FD-5E8B484CFA63}" type="datetimeFigureOut">
              <a:rPr lang="en-US" smtClean="0"/>
              <a:t>6/18/2014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D6A3A7-9521-4B39-959E-2802CF2C6B12}" type="slidenum">
              <a:rPr lang="en-US" smtClean="0"/>
              <a:t>‹#›</a:t>
            </a:fld>
            <a:endParaRPr lang="en-US"/>
          </a:p>
        </p:txBody>
      </p:sp>
    </p:spTree>
    <p:extLst>
      <p:ext uri="{BB962C8B-B14F-4D97-AF65-F5344CB8AC3E}">
        <p14:creationId xmlns:p14="http://schemas.microsoft.com/office/powerpoint/2010/main" val="2455429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870C4CA-FA62-4C7E-80FD-5E8B484CFA63}" type="datetimeFigureOut">
              <a:rPr lang="en-US" smtClean="0"/>
              <a:t>6/18/2014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D6A3A7-9521-4B39-959E-2802CF2C6B12}" type="slidenum">
              <a:rPr lang="en-US" smtClean="0"/>
              <a:t>‹#›</a:t>
            </a:fld>
            <a:endParaRPr lang="en-US"/>
          </a:p>
        </p:txBody>
      </p:sp>
    </p:spTree>
    <p:extLst>
      <p:ext uri="{BB962C8B-B14F-4D97-AF65-F5344CB8AC3E}">
        <p14:creationId xmlns:p14="http://schemas.microsoft.com/office/powerpoint/2010/main" val="40677582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70C4CA-FA62-4C7E-80FD-5E8B484CFA63}" type="datetimeFigureOut">
              <a:rPr lang="en-US" smtClean="0"/>
              <a:t>6/18/2014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D6A3A7-9521-4B39-959E-2802CF2C6B12}" type="slidenum">
              <a:rPr lang="en-US" smtClean="0"/>
              <a:t>‹#›</a:t>
            </a:fld>
            <a:endParaRPr lang="en-US"/>
          </a:p>
        </p:txBody>
      </p:sp>
    </p:spTree>
    <p:extLst>
      <p:ext uri="{BB962C8B-B14F-4D97-AF65-F5344CB8AC3E}">
        <p14:creationId xmlns:p14="http://schemas.microsoft.com/office/powerpoint/2010/main" val="28663360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70C4CA-FA62-4C7E-80FD-5E8B484CFA63}" type="datetimeFigureOut">
              <a:rPr lang="en-US" smtClean="0"/>
              <a:t>6/18/2014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D6A3A7-9521-4B39-959E-2802CF2C6B12}" type="slidenum">
              <a:rPr lang="en-US" smtClean="0"/>
              <a:t>‹#›</a:t>
            </a:fld>
            <a:endParaRPr lang="en-US"/>
          </a:p>
        </p:txBody>
      </p:sp>
    </p:spTree>
    <p:extLst>
      <p:ext uri="{BB962C8B-B14F-4D97-AF65-F5344CB8AC3E}">
        <p14:creationId xmlns:p14="http://schemas.microsoft.com/office/powerpoint/2010/main" val="1301749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70C4CA-FA62-4C7E-80FD-5E8B484CFA63}" type="datetimeFigureOut">
              <a:rPr lang="en-US" smtClean="0"/>
              <a:t>6/18/2014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D6A3A7-9521-4B39-959E-2802CF2C6B12}" type="slidenum">
              <a:rPr lang="en-US" smtClean="0"/>
              <a:t>‹#›</a:t>
            </a:fld>
            <a:endParaRPr lang="en-US"/>
          </a:p>
        </p:txBody>
      </p:sp>
    </p:spTree>
    <p:extLst>
      <p:ext uri="{BB962C8B-B14F-4D97-AF65-F5344CB8AC3E}">
        <p14:creationId xmlns:p14="http://schemas.microsoft.com/office/powerpoint/2010/main" val="7425837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70C4CA-FA62-4C7E-80FD-5E8B484CFA63}" type="datetimeFigureOut">
              <a:rPr lang="en-US" smtClean="0"/>
              <a:t>6/18/2014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D6A3A7-9521-4B39-959E-2802CF2C6B12}" type="slidenum">
              <a:rPr lang="en-US" smtClean="0"/>
              <a:t>‹#›</a:t>
            </a:fld>
            <a:endParaRPr lang="en-US"/>
          </a:p>
        </p:txBody>
      </p:sp>
    </p:spTree>
    <p:extLst>
      <p:ext uri="{BB962C8B-B14F-4D97-AF65-F5344CB8AC3E}">
        <p14:creationId xmlns:p14="http://schemas.microsoft.com/office/powerpoint/2010/main" val="40053440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latin typeface="Tahoma" pitchFamily="34" charset="0"/>
                <a:ea typeface="Tahoma" pitchFamily="34" charset="0"/>
                <a:cs typeface="Tahoma" pitchFamily="34" charset="0"/>
              </a:rPr>
              <a:t>Appendix</a:t>
            </a:r>
            <a:endParaRPr lang="en-US" dirty="0">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1361695078"/>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228600" y="1047750"/>
            <a:ext cx="8809038" cy="5657850"/>
          </a:xfrm>
          <a:prstGeom prst="rect">
            <a:avLst/>
          </a:prstGeom>
        </p:spPr>
        <p:txBody>
          <a:bodyPr numCol="2">
            <a:noAutofit/>
          </a:bodyPr>
          <a:lstStyle/>
          <a:p>
            <a:pPr marL="457200" lvl="1" indent="0">
              <a:spcBef>
                <a:spcPts val="600"/>
              </a:spcBef>
              <a:spcAft>
                <a:spcPts val="600"/>
              </a:spcAft>
              <a:buNone/>
            </a:pPr>
            <a:r>
              <a:rPr lang="en-US" sz="1300" dirty="0" smtClean="0">
                <a:latin typeface="Tahoma" pitchFamily="34" charset="0"/>
                <a:ea typeface="Tahoma" pitchFamily="34" charset="0"/>
                <a:cs typeface="Tahoma" pitchFamily="34" charset="0"/>
              </a:rPr>
              <a:t>OA-1 Using the Welcome to Medicare benefit (65+ years)</a:t>
            </a:r>
          </a:p>
          <a:p>
            <a:pPr marL="457200" lvl="1" indent="0">
              <a:spcBef>
                <a:spcPts val="600"/>
              </a:spcBef>
              <a:spcAft>
                <a:spcPts val="600"/>
              </a:spcAft>
              <a:buNone/>
            </a:pPr>
            <a:r>
              <a:rPr lang="en-US" sz="1300" dirty="0" smtClean="0">
                <a:latin typeface="Tahoma" pitchFamily="34" charset="0"/>
                <a:ea typeface="Tahoma" pitchFamily="34" charset="0"/>
                <a:cs typeface="Tahoma" pitchFamily="34" charset="0"/>
              </a:rPr>
              <a:t>OA-2 .1 Up to date on core preventive services, (males, 65+ years)</a:t>
            </a:r>
          </a:p>
          <a:p>
            <a:pPr marL="457200" lvl="1" indent="0">
              <a:spcBef>
                <a:spcPts val="600"/>
              </a:spcBef>
              <a:spcAft>
                <a:spcPts val="600"/>
              </a:spcAft>
              <a:buNone/>
            </a:pPr>
            <a:r>
              <a:rPr lang="en-US" sz="1300" dirty="0">
                <a:latin typeface="Tahoma" pitchFamily="34" charset="0"/>
                <a:ea typeface="Tahoma" pitchFamily="34" charset="0"/>
                <a:cs typeface="Tahoma" pitchFamily="34" charset="0"/>
              </a:rPr>
              <a:t>OA-2.2 Up to date on core preventive services, </a:t>
            </a:r>
            <a:r>
              <a:rPr lang="en-US" sz="1300" dirty="0" smtClean="0">
                <a:latin typeface="Tahoma" pitchFamily="34" charset="0"/>
                <a:ea typeface="Tahoma" pitchFamily="34" charset="0"/>
                <a:cs typeface="Tahoma" pitchFamily="34" charset="0"/>
              </a:rPr>
              <a:t>(females, 65</a:t>
            </a:r>
            <a:r>
              <a:rPr lang="en-US" sz="1300" dirty="0">
                <a:latin typeface="Tahoma" pitchFamily="34" charset="0"/>
                <a:ea typeface="Tahoma" pitchFamily="34" charset="0"/>
                <a:cs typeface="Tahoma" pitchFamily="34" charset="0"/>
              </a:rPr>
              <a:t>+ </a:t>
            </a:r>
            <a:r>
              <a:rPr lang="en-US" sz="1300" dirty="0" smtClean="0">
                <a:latin typeface="Tahoma" pitchFamily="34" charset="0"/>
                <a:ea typeface="Tahoma" pitchFamily="34" charset="0"/>
                <a:cs typeface="Tahoma" pitchFamily="34" charset="0"/>
              </a:rPr>
              <a:t>years)</a:t>
            </a:r>
            <a:endParaRPr lang="en-US" sz="1300" dirty="0">
              <a:latin typeface="Tahoma" pitchFamily="34" charset="0"/>
              <a:ea typeface="Tahoma" pitchFamily="34" charset="0"/>
              <a:cs typeface="Tahoma" pitchFamily="34" charset="0"/>
            </a:endParaRPr>
          </a:p>
          <a:p>
            <a:pPr marL="457200" lvl="1" indent="0">
              <a:spcBef>
                <a:spcPts val="600"/>
              </a:spcBef>
              <a:spcAft>
                <a:spcPts val="600"/>
              </a:spcAft>
              <a:buNone/>
            </a:pPr>
            <a:r>
              <a:rPr lang="en-US" sz="1300" dirty="0" smtClean="0">
                <a:latin typeface="Tahoma" pitchFamily="34" charset="0"/>
                <a:ea typeface="Tahoma" pitchFamily="34" charset="0"/>
                <a:cs typeface="Tahoma" pitchFamily="34" charset="0"/>
              </a:rPr>
              <a:t>OA-3 Confidence in managing chronic conditions (65+ years)</a:t>
            </a:r>
          </a:p>
          <a:p>
            <a:pPr marL="457200" lvl="1" indent="0">
              <a:spcBef>
                <a:spcPts val="600"/>
              </a:spcBef>
              <a:spcAft>
                <a:spcPts val="600"/>
              </a:spcAft>
              <a:buNone/>
            </a:pPr>
            <a:r>
              <a:rPr lang="en-US" sz="1300" dirty="0" smtClean="0">
                <a:latin typeface="Tahoma" pitchFamily="34" charset="0"/>
                <a:ea typeface="Tahoma" pitchFamily="34" charset="0"/>
                <a:cs typeface="Tahoma" pitchFamily="34" charset="0"/>
              </a:rPr>
              <a:t>OA-4 </a:t>
            </a:r>
            <a:r>
              <a:rPr lang="en-US" sz="1300" dirty="0">
                <a:latin typeface="Tahoma" pitchFamily="34" charset="0"/>
                <a:ea typeface="Tahoma" pitchFamily="34" charset="0"/>
                <a:cs typeface="Tahoma" pitchFamily="34" charset="0"/>
              </a:rPr>
              <a:t>D</a:t>
            </a:r>
            <a:r>
              <a:rPr lang="en-US" sz="1300" dirty="0" smtClean="0">
                <a:latin typeface="Tahoma" pitchFamily="34" charset="0"/>
                <a:ea typeface="Tahoma" pitchFamily="34" charset="0"/>
                <a:cs typeface="Tahoma" pitchFamily="34" charset="0"/>
              </a:rPr>
              <a:t>iabetes self-management training (65+ years)</a:t>
            </a:r>
          </a:p>
          <a:p>
            <a:pPr marL="457200" lvl="1" indent="0">
              <a:spcBef>
                <a:spcPts val="600"/>
              </a:spcBef>
              <a:spcAft>
                <a:spcPts val="600"/>
              </a:spcAft>
              <a:buNone/>
            </a:pPr>
            <a:r>
              <a:rPr lang="en-US" sz="1300" dirty="0" smtClean="0">
                <a:latin typeface="Tahoma" pitchFamily="34" charset="0"/>
                <a:ea typeface="Tahoma" pitchFamily="34" charset="0"/>
                <a:cs typeface="Tahoma" pitchFamily="34" charset="0"/>
              </a:rPr>
              <a:t>OA-5 Activities of daily living limitation or living in a long-term care facility (65+ years)</a:t>
            </a:r>
          </a:p>
          <a:p>
            <a:pPr marL="457200" lvl="1" indent="0">
              <a:spcBef>
                <a:spcPts val="600"/>
              </a:spcBef>
              <a:spcAft>
                <a:spcPts val="600"/>
              </a:spcAft>
              <a:buNone/>
            </a:pPr>
            <a:r>
              <a:rPr lang="en-US" sz="1300" dirty="0" smtClean="0">
                <a:latin typeface="Tahoma" pitchFamily="34" charset="0"/>
                <a:ea typeface="Tahoma" pitchFamily="34" charset="0"/>
                <a:cs typeface="Tahoma" pitchFamily="34" charset="0"/>
              </a:rPr>
              <a:t>OA-6 Participation in leisure-time physical activity, adults with reduced physical or cognitive function</a:t>
            </a:r>
            <a:r>
              <a:rPr lang="en-US" sz="1300" dirty="0">
                <a:latin typeface="Tahoma" pitchFamily="34" charset="0"/>
                <a:ea typeface="Tahoma" pitchFamily="34" charset="0"/>
                <a:cs typeface="Tahoma" pitchFamily="34" charset="0"/>
              </a:rPr>
              <a:t> </a:t>
            </a:r>
            <a:r>
              <a:rPr lang="en-US" sz="1300" dirty="0" smtClean="0">
                <a:latin typeface="Tahoma" pitchFamily="34" charset="0"/>
                <a:ea typeface="Tahoma" pitchFamily="34" charset="0"/>
                <a:cs typeface="Tahoma" pitchFamily="34" charset="0"/>
              </a:rPr>
              <a:t>(65+ years)</a:t>
            </a:r>
          </a:p>
          <a:p>
            <a:pPr marL="457200" lvl="1" indent="0">
              <a:spcBef>
                <a:spcPts val="600"/>
              </a:spcBef>
              <a:spcAft>
                <a:spcPts val="600"/>
              </a:spcAft>
              <a:buNone/>
            </a:pPr>
            <a:r>
              <a:rPr lang="en-US" sz="1300" dirty="0" smtClean="0">
                <a:latin typeface="Tahoma" pitchFamily="34" charset="0"/>
                <a:ea typeface="Tahoma" pitchFamily="34" charset="0"/>
                <a:cs typeface="Tahoma" pitchFamily="34" charset="0"/>
              </a:rPr>
              <a:t>OA-7.1 Physicians with geriatric certification</a:t>
            </a:r>
            <a:endParaRPr lang="en-US" sz="1300" dirty="0">
              <a:latin typeface="Tahoma" pitchFamily="34" charset="0"/>
              <a:ea typeface="Tahoma" pitchFamily="34" charset="0"/>
              <a:cs typeface="Tahoma" pitchFamily="34" charset="0"/>
            </a:endParaRPr>
          </a:p>
          <a:p>
            <a:pPr marL="457200" lvl="1" indent="0">
              <a:spcBef>
                <a:spcPts val="600"/>
              </a:spcBef>
              <a:spcAft>
                <a:spcPts val="600"/>
              </a:spcAft>
              <a:buNone/>
            </a:pPr>
            <a:r>
              <a:rPr lang="en-US" sz="1300" dirty="0" smtClean="0">
                <a:latin typeface="Tahoma" pitchFamily="34" charset="0"/>
                <a:ea typeface="Tahoma" pitchFamily="34" charset="0"/>
                <a:cs typeface="Tahoma" pitchFamily="34" charset="0"/>
              </a:rPr>
              <a:t>OA-7.2 Psychiatrists with geriatric certification</a:t>
            </a:r>
          </a:p>
          <a:p>
            <a:pPr marL="457200" lvl="1" indent="0">
              <a:spcBef>
                <a:spcPts val="600"/>
              </a:spcBef>
              <a:spcAft>
                <a:spcPts val="600"/>
              </a:spcAft>
              <a:buNone/>
            </a:pPr>
            <a:r>
              <a:rPr lang="en-US" sz="1300" dirty="0" smtClean="0">
                <a:latin typeface="Tahoma" pitchFamily="34" charset="0"/>
                <a:ea typeface="Tahoma" pitchFamily="34" charset="0"/>
                <a:cs typeface="Tahoma" pitchFamily="34" charset="0"/>
              </a:rPr>
              <a:t>OA-7.3 Registered nurses with geriatric certification</a:t>
            </a:r>
          </a:p>
          <a:p>
            <a:pPr marL="457200" lvl="1" indent="0">
              <a:spcBef>
                <a:spcPts val="600"/>
              </a:spcBef>
              <a:spcAft>
                <a:spcPts val="600"/>
              </a:spcAft>
              <a:buNone/>
            </a:pPr>
            <a:r>
              <a:rPr lang="en-US" sz="1300" dirty="0" smtClean="0">
                <a:latin typeface="Tahoma" pitchFamily="34" charset="0"/>
                <a:ea typeface="Tahoma" pitchFamily="34" charset="0"/>
                <a:cs typeface="Tahoma" pitchFamily="34" charset="0"/>
              </a:rPr>
              <a:t>OA-7.4 Dentists with geriatric certification</a:t>
            </a:r>
          </a:p>
          <a:p>
            <a:pPr marL="457200" lvl="1" indent="0">
              <a:spcBef>
                <a:spcPts val="600"/>
              </a:spcBef>
              <a:spcAft>
                <a:spcPts val="600"/>
              </a:spcAft>
              <a:buNone/>
            </a:pPr>
            <a:r>
              <a:rPr lang="en-US" sz="1300" dirty="0" smtClean="0">
                <a:latin typeface="Tahoma" pitchFamily="34" charset="0"/>
                <a:ea typeface="Tahoma" pitchFamily="34" charset="0"/>
                <a:cs typeface="Tahoma" pitchFamily="34" charset="0"/>
              </a:rPr>
              <a:t>OA-7.5 Physical therapists with geriatric certification</a:t>
            </a:r>
          </a:p>
          <a:p>
            <a:pPr marL="457200" lvl="1" indent="0">
              <a:spcBef>
                <a:spcPts val="600"/>
              </a:spcBef>
              <a:spcAft>
                <a:spcPts val="600"/>
              </a:spcAft>
              <a:buNone/>
            </a:pPr>
            <a:r>
              <a:rPr lang="en-US" sz="1300" dirty="0">
                <a:latin typeface="Tahoma" pitchFamily="34" charset="0"/>
                <a:ea typeface="Tahoma" pitchFamily="34" charset="0"/>
                <a:cs typeface="Tahoma" pitchFamily="34" charset="0"/>
              </a:rPr>
              <a:t>OA-7.6 Registered dieticians with geriatric certification</a:t>
            </a:r>
            <a:endParaRPr lang="en-US" sz="1300" dirty="0" smtClean="0">
              <a:latin typeface="Tahoma" pitchFamily="34" charset="0"/>
              <a:ea typeface="Tahoma" pitchFamily="34" charset="0"/>
              <a:cs typeface="Tahoma" pitchFamily="34" charset="0"/>
            </a:endParaRPr>
          </a:p>
          <a:p>
            <a:pPr marL="457200" lvl="1" indent="0">
              <a:spcBef>
                <a:spcPts val="600"/>
              </a:spcBef>
              <a:spcAft>
                <a:spcPts val="600"/>
              </a:spcAft>
              <a:buNone/>
            </a:pPr>
            <a:r>
              <a:rPr lang="en-US" sz="1300" dirty="0" smtClean="0">
                <a:latin typeface="Tahoma" pitchFamily="34" charset="0"/>
                <a:ea typeface="Tahoma" pitchFamily="34" charset="0"/>
                <a:cs typeface="Tahoma" pitchFamily="34" charset="0"/>
              </a:rPr>
              <a:t>OA-8  </a:t>
            </a:r>
            <a:r>
              <a:rPr lang="en-US" sz="1300" dirty="0" err="1" smtClean="0">
                <a:latin typeface="Tahoma" pitchFamily="34" charset="0"/>
                <a:ea typeface="Tahoma" pitchFamily="34" charset="0"/>
                <a:cs typeface="Tahoma" pitchFamily="34" charset="0"/>
              </a:rPr>
              <a:t>Noninstitutionalized</a:t>
            </a:r>
            <a:r>
              <a:rPr lang="en-US" sz="1300" dirty="0" smtClean="0">
                <a:latin typeface="Tahoma" pitchFamily="34" charset="0"/>
                <a:ea typeface="Tahoma" pitchFamily="34" charset="0"/>
                <a:cs typeface="Tahoma" pitchFamily="34" charset="0"/>
              </a:rPr>
              <a:t> older adults with disabilities who have an unmet need for long-term services and supports (65+ years)</a:t>
            </a:r>
          </a:p>
          <a:p>
            <a:pPr marL="457200" lvl="1" indent="0">
              <a:spcBef>
                <a:spcPts val="600"/>
              </a:spcBef>
              <a:spcAft>
                <a:spcPts val="600"/>
              </a:spcAft>
              <a:buNone/>
            </a:pPr>
            <a:r>
              <a:rPr lang="en-US" sz="1300" dirty="0" smtClean="0">
                <a:latin typeface="Tahoma" pitchFamily="34" charset="0"/>
                <a:ea typeface="Tahoma" pitchFamily="34" charset="0"/>
                <a:cs typeface="Tahoma" pitchFamily="34" charset="0"/>
              </a:rPr>
              <a:t>OA-9 Unpaid caregivers of older adults who report an unmet need for caregiver support services</a:t>
            </a:r>
          </a:p>
          <a:p>
            <a:pPr marL="457200" lvl="1" indent="0">
              <a:spcBef>
                <a:spcPts val="600"/>
              </a:spcBef>
              <a:spcAft>
                <a:spcPts val="600"/>
              </a:spcAft>
              <a:buNone/>
            </a:pPr>
            <a:r>
              <a:rPr lang="en-US" sz="1300" dirty="0" smtClean="0">
                <a:latin typeface="Tahoma" pitchFamily="34" charset="0"/>
                <a:ea typeface="Tahoma" pitchFamily="34" charset="0"/>
                <a:cs typeface="Tahoma" pitchFamily="34" charset="0"/>
              </a:rPr>
              <a:t>OA-10 Pressure ulcer-related hospitalizations (65+ years)</a:t>
            </a:r>
          </a:p>
          <a:p>
            <a:pPr marL="457200" lvl="1" indent="0">
              <a:spcBef>
                <a:spcPts val="600"/>
              </a:spcBef>
              <a:spcAft>
                <a:spcPts val="600"/>
              </a:spcAft>
              <a:buNone/>
            </a:pPr>
            <a:r>
              <a:rPr lang="en-US" sz="1300" dirty="0" smtClean="0">
                <a:latin typeface="Tahoma" pitchFamily="34" charset="0"/>
                <a:ea typeface="Tahoma" pitchFamily="34" charset="0"/>
                <a:cs typeface="Tahoma" pitchFamily="34" charset="0"/>
              </a:rPr>
              <a:t>OA-11 Emergency Department visits for falls (65+ years)</a:t>
            </a:r>
          </a:p>
          <a:p>
            <a:pPr marL="457200" lvl="1" indent="0">
              <a:spcBef>
                <a:spcPts val="600"/>
              </a:spcBef>
              <a:spcAft>
                <a:spcPts val="600"/>
              </a:spcAft>
              <a:buNone/>
            </a:pPr>
            <a:r>
              <a:rPr lang="en-US" sz="1300" dirty="0" smtClean="0">
                <a:latin typeface="Tahoma" pitchFamily="34" charset="0"/>
                <a:ea typeface="Tahoma" pitchFamily="34" charset="0"/>
                <a:cs typeface="Tahoma" pitchFamily="34" charset="0"/>
              </a:rPr>
              <a:t>OA-12.1 States reporting information about victims and perpetrators of elder abuse</a:t>
            </a:r>
          </a:p>
          <a:p>
            <a:pPr marL="457200" lvl="1" indent="0">
              <a:spcBef>
                <a:spcPts val="600"/>
              </a:spcBef>
              <a:spcAft>
                <a:spcPts val="600"/>
              </a:spcAft>
              <a:buNone/>
            </a:pPr>
            <a:r>
              <a:rPr lang="en-US" sz="1300" dirty="0" smtClean="0">
                <a:latin typeface="Tahoma" pitchFamily="34" charset="0"/>
                <a:ea typeface="Tahoma" pitchFamily="34" charset="0"/>
                <a:cs typeface="Tahoma" pitchFamily="34" charset="0"/>
              </a:rPr>
              <a:t>OA-12.2  Tribes that collect and make publicly available information on characteristics of victims, perpetrators, and cases of elder abuse, neglect, and exploitation</a:t>
            </a:r>
          </a:p>
          <a:p>
            <a:pPr marL="457200" lvl="1" indent="0">
              <a:spcBef>
                <a:spcPts val="600"/>
              </a:spcBef>
              <a:spcAft>
                <a:spcPts val="600"/>
              </a:spcAft>
              <a:buNone/>
            </a:pPr>
            <a:endParaRPr lang="en-US" sz="1300" dirty="0">
              <a:latin typeface="Tahoma" pitchFamily="34" charset="0"/>
              <a:ea typeface="Tahoma" pitchFamily="34" charset="0"/>
              <a:cs typeface="Tahoma" pitchFamily="34" charset="0"/>
            </a:endParaRPr>
          </a:p>
        </p:txBody>
      </p:sp>
      <p:sp>
        <p:nvSpPr>
          <p:cNvPr id="4" name="Title 3"/>
          <p:cNvSpPr>
            <a:spLocks noGrp="1"/>
          </p:cNvSpPr>
          <p:nvPr>
            <p:ph type="title" idx="4294967295"/>
          </p:nvPr>
        </p:nvSpPr>
        <p:spPr>
          <a:xfrm>
            <a:off x="0" y="76200"/>
            <a:ext cx="9326563" cy="558800"/>
          </a:xfrm>
          <a:prstGeom prst="rect">
            <a:avLst/>
          </a:prstGeom>
        </p:spPr>
        <p:txBody>
          <a:bodyPr>
            <a:normAutofit/>
          </a:bodyPr>
          <a:lstStyle/>
          <a:p>
            <a:r>
              <a:rPr lang="en-US" sz="2600" b="1" dirty="0" smtClean="0">
                <a:solidFill>
                  <a:srgbClr val="003F72"/>
                </a:solidFill>
                <a:latin typeface="Tahoma" pitchFamily="34" charset="0"/>
                <a:ea typeface="Tahoma" pitchFamily="34" charset="0"/>
                <a:cs typeface="Tahoma" pitchFamily="34" charset="0"/>
              </a:rPr>
              <a:t>Objective </a:t>
            </a:r>
            <a:r>
              <a:rPr lang="en-US" sz="2600" b="1" dirty="0">
                <a:solidFill>
                  <a:srgbClr val="003F72"/>
                </a:solidFill>
                <a:latin typeface="Tahoma" pitchFamily="34" charset="0"/>
                <a:ea typeface="Tahoma" pitchFamily="34" charset="0"/>
                <a:cs typeface="Tahoma" pitchFamily="34" charset="0"/>
              </a:rPr>
              <a:t>Status: </a:t>
            </a:r>
            <a:r>
              <a:rPr lang="en-US" sz="2600" b="1" dirty="0" smtClean="0">
                <a:solidFill>
                  <a:srgbClr val="003F72"/>
                </a:solidFill>
                <a:latin typeface="Tahoma" pitchFamily="34" charset="0"/>
                <a:ea typeface="Tahoma" pitchFamily="34" charset="0"/>
                <a:cs typeface="Tahoma" pitchFamily="34" charset="0"/>
              </a:rPr>
              <a:t>Older Adults</a:t>
            </a:r>
            <a:endParaRPr lang="en-US" sz="2600" b="1" dirty="0">
              <a:solidFill>
                <a:srgbClr val="003F72"/>
              </a:solidFill>
              <a:latin typeface="Tahoma" pitchFamily="34" charset="0"/>
              <a:ea typeface="Tahoma" pitchFamily="34" charset="0"/>
              <a:cs typeface="Tahoma" pitchFamily="34" charset="0"/>
            </a:endParaRPr>
          </a:p>
        </p:txBody>
      </p:sp>
      <p:sp>
        <p:nvSpPr>
          <p:cNvPr id="25" name="Oval 24" descr="Improving"/>
          <p:cNvSpPr>
            <a:spLocks noChangeArrowheads="1"/>
          </p:cNvSpPr>
          <p:nvPr/>
        </p:nvSpPr>
        <p:spPr bwMode="auto">
          <a:xfrm>
            <a:off x="457200" y="2209800"/>
            <a:ext cx="153988" cy="144462"/>
          </a:xfrm>
          <a:prstGeom prst="ellipse">
            <a:avLst/>
          </a:prstGeom>
          <a:solidFill>
            <a:srgbClr val="C00000"/>
          </a:solidFill>
          <a:ln w="9525">
            <a:solidFill>
              <a:schemeClr val="tx1"/>
            </a:solidFill>
            <a:round/>
            <a:headEnd/>
            <a:tailEnd/>
          </a:ln>
          <a:effectLst/>
        </p:spPr>
        <p:txBody>
          <a:bodyPr wrap="none" anchor="ctr"/>
          <a:lstStyle/>
          <a:p>
            <a:endParaRPr lang="en-US" dirty="0">
              <a:solidFill>
                <a:prstClr val="black"/>
              </a:solidFill>
            </a:endParaRPr>
          </a:p>
        </p:txBody>
      </p:sp>
      <p:sp>
        <p:nvSpPr>
          <p:cNvPr id="33" name="Oval 32" descr="Getting worse"/>
          <p:cNvSpPr>
            <a:spLocks noChangeArrowheads="1"/>
          </p:cNvSpPr>
          <p:nvPr/>
        </p:nvSpPr>
        <p:spPr bwMode="auto">
          <a:xfrm>
            <a:off x="457200" y="5181600"/>
            <a:ext cx="153987" cy="144463"/>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45" name="Oval 44" descr="Improving"/>
          <p:cNvSpPr>
            <a:spLocks noChangeArrowheads="1"/>
          </p:cNvSpPr>
          <p:nvPr/>
        </p:nvSpPr>
        <p:spPr bwMode="auto">
          <a:xfrm>
            <a:off x="457200" y="1676400"/>
            <a:ext cx="153988" cy="144462"/>
          </a:xfrm>
          <a:prstGeom prst="ellipse">
            <a:avLst/>
          </a:prstGeom>
          <a:solidFill>
            <a:srgbClr val="C00000"/>
          </a:solidFill>
          <a:ln w="9525">
            <a:solidFill>
              <a:schemeClr val="tx1"/>
            </a:solidFill>
            <a:round/>
            <a:headEnd/>
            <a:tailEnd/>
          </a:ln>
          <a:effectLst/>
        </p:spPr>
        <p:txBody>
          <a:bodyPr wrap="none" anchor="ctr"/>
          <a:lstStyle/>
          <a:p>
            <a:endParaRPr lang="en-US" dirty="0">
              <a:solidFill>
                <a:prstClr val="black"/>
              </a:solidFill>
            </a:endParaRPr>
          </a:p>
        </p:txBody>
      </p:sp>
      <p:sp>
        <p:nvSpPr>
          <p:cNvPr id="46" name="Text Box 14"/>
          <p:cNvSpPr txBox="1">
            <a:spLocks noChangeArrowheads="1"/>
          </p:cNvSpPr>
          <p:nvPr/>
        </p:nvSpPr>
        <p:spPr bwMode="auto">
          <a:xfrm>
            <a:off x="1159326" y="618835"/>
            <a:ext cx="722267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1200" dirty="0">
                <a:solidFill>
                  <a:prstClr val="black"/>
                </a:solidFill>
                <a:latin typeface="Tahoma" pitchFamily="34" charset="0"/>
              </a:rPr>
              <a:t>Target met        Improving        Little/No change       Getting worse      Baseline only     Developmental</a:t>
            </a:r>
          </a:p>
        </p:txBody>
      </p:sp>
      <p:sp>
        <p:nvSpPr>
          <p:cNvPr id="47" name="Rectangle 15" descr="Legend"/>
          <p:cNvSpPr>
            <a:spLocks noChangeArrowheads="1"/>
          </p:cNvSpPr>
          <p:nvPr/>
        </p:nvSpPr>
        <p:spPr bwMode="auto">
          <a:xfrm>
            <a:off x="971651" y="609600"/>
            <a:ext cx="7274275" cy="304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alpha val="0"/>
                  </a:scheme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prstClr val="black"/>
              </a:solidFill>
            </a:endParaRPr>
          </a:p>
        </p:txBody>
      </p:sp>
      <p:sp>
        <p:nvSpPr>
          <p:cNvPr id="48" name="Oval 20" descr="Target met"/>
          <p:cNvSpPr>
            <a:spLocks noChangeArrowheads="1"/>
          </p:cNvSpPr>
          <p:nvPr/>
        </p:nvSpPr>
        <p:spPr bwMode="auto">
          <a:xfrm>
            <a:off x="1076426" y="690563"/>
            <a:ext cx="153988" cy="144462"/>
          </a:xfrm>
          <a:prstGeom prst="ellipse">
            <a:avLst/>
          </a:prstGeom>
          <a:solidFill>
            <a:srgbClr val="007033"/>
          </a:solidFill>
          <a:ln w="9525">
            <a:solidFill>
              <a:schemeClr val="tx1"/>
            </a:solidFill>
            <a:round/>
            <a:headEnd/>
            <a:tailEnd/>
          </a:ln>
          <a:effectLst/>
        </p:spPr>
        <p:txBody>
          <a:bodyPr wrap="none" anchor="ctr"/>
          <a:lstStyle/>
          <a:p>
            <a:endParaRPr lang="en-US">
              <a:solidFill>
                <a:prstClr val="black"/>
              </a:solidFill>
            </a:endParaRPr>
          </a:p>
        </p:txBody>
      </p:sp>
      <p:sp>
        <p:nvSpPr>
          <p:cNvPr id="49" name="Oval 19" descr="Improving"/>
          <p:cNvSpPr>
            <a:spLocks noChangeArrowheads="1"/>
          </p:cNvSpPr>
          <p:nvPr/>
        </p:nvSpPr>
        <p:spPr bwMode="auto">
          <a:xfrm>
            <a:off x="2149926" y="690563"/>
            <a:ext cx="153988" cy="144462"/>
          </a:xfrm>
          <a:prstGeom prst="ellipse">
            <a:avLst/>
          </a:prstGeom>
          <a:solidFill>
            <a:srgbClr val="92D050"/>
          </a:solidFill>
          <a:ln w="9525">
            <a:solidFill>
              <a:schemeClr val="tx1"/>
            </a:solidFill>
            <a:round/>
            <a:headEnd/>
            <a:tailEnd/>
          </a:ln>
          <a:effectLst/>
        </p:spPr>
        <p:txBody>
          <a:bodyPr wrap="none" anchor="ctr"/>
          <a:lstStyle/>
          <a:p>
            <a:endParaRPr lang="en-US">
              <a:solidFill>
                <a:prstClr val="black"/>
              </a:solidFill>
            </a:endParaRPr>
          </a:p>
        </p:txBody>
      </p:sp>
      <p:sp>
        <p:nvSpPr>
          <p:cNvPr id="50" name="Oval 13" descr="No change"/>
          <p:cNvSpPr>
            <a:spLocks noChangeArrowheads="1"/>
          </p:cNvSpPr>
          <p:nvPr/>
        </p:nvSpPr>
        <p:spPr bwMode="auto">
          <a:xfrm>
            <a:off x="3228156" y="688975"/>
            <a:ext cx="153987" cy="144463"/>
          </a:xfrm>
          <a:prstGeom prst="ellipse">
            <a:avLst/>
          </a:prstGeom>
          <a:solidFill>
            <a:srgbClr val="FFCC00"/>
          </a:solidFill>
          <a:ln w="9525">
            <a:solidFill>
              <a:schemeClr val="tx1"/>
            </a:solidFill>
            <a:round/>
            <a:headEnd/>
            <a:tailEnd/>
          </a:ln>
          <a:effectLst/>
        </p:spPr>
        <p:txBody>
          <a:bodyPr wrap="none" anchor="ctr"/>
          <a:lstStyle/>
          <a:p>
            <a:endParaRPr lang="en-US">
              <a:solidFill>
                <a:srgbClr val="FFFF00"/>
              </a:solidFill>
            </a:endParaRPr>
          </a:p>
        </p:txBody>
      </p:sp>
      <p:sp>
        <p:nvSpPr>
          <p:cNvPr id="51" name="Oval 21" descr="Getting worse"/>
          <p:cNvSpPr>
            <a:spLocks noChangeArrowheads="1"/>
          </p:cNvSpPr>
          <p:nvPr/>
        </p:nvSpPr>
        <p:spPr bwMode="auto">
          <a:xfrm>
            <a:off x="4674369" y="688975"/>
            <a:ext cx="153987" cy="144463"/>
          </a:xfrm>
          <a:prstGeom prst="ellipse">
            <a:avLst/>
          </a:prstGeom>
          <a:solidFill>
            <a:srgbClr val="C00000"/>
          </a:solidFill>
          <a:ln w="9525">
            <a:solidFill>
              <a:schemeClr val="tx1"/>
            </a:solidFill>
            <a:round/>
            <a:headEnd/>
            <a:tailEnd/>
          </a:ln>
          <a:effectLst/>
        </p:spPr>
        <p:txBody>
          <a:bodyPr wrap="none" anchor="ctr"/>
          <a:lstStyle/>
          <a:p>
            <a:endParaRPr lang="en-US">
              <a:solidFill>
                <a:srgbClr val="C00000"/>
              </a:solidFill>
            </a:endParaRPr>
          </a:p>
        </p:txBody>
      </p:sp>
      <p:sp>
        <p:nvSpPr>
          <p:cNvPr id="52" name="Oval 18" descr="Baseline only"/>
          <p:cNvSpPr>
            <a:spLocks noChangeArrowheads="1"/>
          </p:cNvSpPr>
          <p:nvPr/>
        </p:nvSpPr>
        <p:spPr bwMode="auto">
          <a:xfrm>
            <a:off x="5887536" y="688975"/>
            <a:ext cx="153987" cy="144463"/>
          </a:xfrm>
          <a:prstGeom prst="ellipse">
            <a:avLst/>
          </a:prstGeom>
          <a:solidFill>
            <a:schemeClr val="bg1">
              <a:lumMod val="75000"/>
            </a:schemeClr>
          </a:solidFill>
          <a:ln w="9525">
            <a:solidFill>
              <a:schemeClr val="tx1"/>
            </a:solidFill>
            <a:round/>
            <a:headEnd/>
            <a:tailEnd/>
          </a:ln>
          <a:effectLst/>
        </p:spPr>
        <p:txBody>
          <a:bodyPr wrap="none" anchor="ctr"/>
          <a:lstStyle/>
          <a:p>
            <a:endParaRPr lang="en-US">
              <a:solidFill>
                <a:prstClr val="black"/>
              </a:solidFill>
            </a:endParaRPr>
          </a:p>
        </p:txBody>
      </p:sp>
      <p:sp>
        <p:nvSpPr>
          <p:cNvPr id="53" name="Oval 18" descr="Developmental"/>
          <p:cNvSpPr>
            <a:spLocks noChangeArrowheads="1"/>
          </p:cNvSpPr>
          <p:nvPr/>
        </p:nvSpPr>
        <p:spPr bwMode="auto">
          <a:xfrm>
            <a:off x="7026726" y="697000"/>
            <a:ext cx="153987" cy="144463"/>
          </a:xfrm>
          <a:prstGeom prst="ellipse">
            <a:avLst/>
          </a:prstGeom>
          <a:solidFill>
            <a:schemeClr val="bg1"/>
          </a:solidFill>
          <a:ln w="9525">
            <a:solidFill>
              <a:schemeClr val="tx1"/>
            </a:solidFill>
            <a:round/>
            <a:headEnd/>
            <a:tailEnd/>
          </a:ln>
          <a:effectLst/>
        </p:spPr>
        <p:txBody>
          <a:bodyPr wrap="none" anchor="ctr"/>
          <a:lstStyle/>
          <a:p>
            <a:endParaRPr lang="en-US">
              <a:solidFill>
                <a:prstClr val="black"/>
              </a:solidFill>
            </a:endParaRPr>
          </a:p>
        </p:txBody>
      </p:sp>
      <p:sp>
        <p:nvSpPr>
          <p:cNvPr id="62" name="Oval 18" descr="Baseline only"/>
          <p:cNvSpPr>
            <a:spLocks noChangeArrowheads="1"/>
          </p:cNvSpPr>
          <p:nvPr/>
        </p:nvSpPr>
        <p:spPr bwMode="auto">
          <a:xfrm>
            <a:off x="4800600" y="1143000"/>
            <a:ext cx="153987" cy="144463"/>
          </a:xfrm>
          <a:prstGeom prst="ellipse">
            <a:avLst/>
          </a:prstGeom>
          <a:solidFill>
            <a:srgbClr val="007033"/>
          </a:solidFill>
          <a:ln w="9525">
            <a:solidFill>
              <a:schemeClr val="tx1"/>
            </a:solidFill>
            <a:round/>
            <a:headEnd/>
            <a:tailEnd/>
          </a:ln>
          <a:effectLst/>
        </p:spPr>
        <p:txBody>
          <a:bodyPr wrap="none" anchor="ctr"/>
          <a:lstStyle/>
          <a:p>
            <a:endParaRPr lang="en-US">
              <a:solidFill>
                <a:prstClr val="black"/>
              </a:solidFill>
            </a:endParaRPr>
          </a:p>
        </p:txBody>
      </p:sp>
      <p:sp>
        <p:nvSpPr>
          <p:cNvPr id="63" name="Oval 18" descr="Baseline only"/>
          <p:cNvSpPr>
            <a:spLocks noChangeArrowheads="1"/>
          </p:cNvSpPr>
          <p:nvPr/>
        </p:nvSpPr>
        <p:spPr bwMode="auto">
          <a:xfrm>
            <a:off x="4828355" y="4419600"/>
            <a:ext cx="153987" cy="144463"/>
          </a:xfrm>
          <a:prstGeom prst="ellipse">
            <a:avLst/>
          </a:prstGeom>
          <a:solidFill>
            <a:schemeClr val="bg1">
              <a:lumMod val="75000"/>
            </a:schemeClr>
          </a:solidFill>
          <a:ln w="9525">
            <a:solidFill>
              <a:schemeClr val="tx1"/>
            </a:solidFill>
            <a:round/>
            <a:headEnd/>
            <a:tailEnd/>
          </a:ln>
          <a:effectLst/>
        </p:spPr>
        <p:txBody>
          <a:bodyPr wrap="none" anchor="ctr"/>
          <a:lstStyle/>
          <a:p>
            <a:endParaRPr lang="en-US">
              <a:solidFill>
                <a:prstClr val="black"/>
              </a:solidFill>
            </a:endParaRPr>
          </a:p>
        </p:txBody>
      </p:sp>
      <p:sp>
        <p:nvSpPr>
          <p:cNvPr id="28" name="Oval 18" descr="Baseline only"/>
          <p:cNvSpPr>
            <a:spLocks noChangeArrowheads="1"/>
          </p:cNvSpPr>
          <p:nvPr/>
        </p:nvSpPr>
        <p:spPr bwMode="auto">
          <a:xfrm>
            <a:off x="457200" y="1143000"/>
            <a:ext cx="153987" cy="144463"/>
          </a:xfrm>
          <a:prstGeom prst="ellipse">
            <a:avLst/>
          </a:prstGeom>
          <a:solidFill>
            <a:srgbClr val="007033"/>
          </a:solidFill>
          <a:ln w="9525">
            <a:solidFill>
              <a:schemeClr val="tx1"/>
            </a:solidFill>
            <a:round/>
            <a:headEnd/>
            <a:tailEnd/>
          </a:ln>
          <a:effectLst/>
        </p:spPr>
        <p:txBody>
          <a:bodyPr wrap="none" anchor="ctr"/>
          <a:lstStyle/>
          <a:p>
            <a:endParaRPr lang="en-US">
              <a:solidFill>
                <a:prstClr val="black"/>
              </a:solidFill>
            </a:endParaRPr>
          </a:p>
        </p:txBody>
      </p:sp>
      <p:sp>
        <p:nvSpPr>
          <p:cNvPr id="29" name="Oval 18" descr="Baseline only"/>
          <p:cNvSpPr>
            <a:spLocks noChangeArrowheads="1"/>
          </p:cNvSpPr>
          <p:nvPr/>
        </p:nvSpPr>
        <p:spPr bwMode="auto">
          <a:xfrm>
            <a:off x="455613" y="2827337"/>
            <a:ext cx="153987" cy="144463"/>
          </a:xfrm>
          <a:prstGeom prst="ellipse">
            <a:avLst/>
          </a:prstGeom>
          <a:noFill/>
          <a:ln w="9525">
            <a:solidFill>
              <a:schemeClr val="tx1"/>
            </a:solidFill>
            <a:round/>
            <a:headEnd/>
            <a:tailEnd/>
          </a:ln>
          <a:effectLst/>
        </p:spPr>
        <p:txBody>
          <a:bodyPr wrap="none" anchor="ctr"/>
          <a:lstStyle/>
          <a:p>
            <a:endParaRPr lang="en-US">
              <a:solidFill>
                <a:prstClr val="black"/>
              </a:solidFill>
            </a:endParaRPr>
          </a:p>
        </p:txBody>
      </p:sp>
      <p:sp>
        <p:nvSpPr>
          <p:cNvPr id="30" name="Oval 29" descr="Improving"/>
          <p:cNvSpPr>
            <a:spLocks noChangeArrowheads="1"/>
          </p:cNvSpPr>
          <p:nvPr/>
        </p:nvSpPr>
        <p:spPr bwMode="auto">
          <a:xfrm>
            <a:off x="457200" y="3352800"/>
            <a:ext cx="153988" cy="144462"/>
          </a:xfrm>
          <a:prstGeom prst="ellipse">
            <a:avLst/>
          </a:prstGeom>
          <a:solidFill>
            <a:srgbClr val="C00000"/>
          </a:solidFill>
          <a:ln w="9525">
            <a:solidFill>
              <a:schemeClr val="tx1"/>
            </a:solidFill>
            <a:round/>
            <a:headEnd/>
            <a:tailEnd/>
          </a:ln>
          <a:effectLst/>
        </p:spPr>
        <p:txBody>
          <a:bodyPr wrap="none" anchor="ctr"/>
          <a:lstStyle/>
          <a:p>
            <a:endParaRPr lang="en-US" dirty="0">
              <a:solidFill>
                <a:prstClr val="black"/>
              </a:solidFill>
            </a:endParaRPr>
          </a:p>
        </p:txBody>
      </p:sp>
      <p:sp>
        <p:nvSpPr>
          <p:cNvPr id="31" name="Oval 30" descr="Improving"/>
          <p:cNvSpPr>
            <a:spLocks noChangeArrowheads="1"/>
          </p:cNvSpPr>
          <p:nvPr/>
        </p:nvSpPr>
        <p:spPr bwMode="auto">
          <a:xfrm>
            <a:off x="457200" y="3886200"/>
            <a:ext cx="153988" cy="144462"/>
          </a:xfrm>
          <a:prstGeom prst="ellipse">
            <a:avLst/>
          </a:prstGeom>
          <a:solidFill>
            <a:srgbClr val="C00000"/>
          </a:solidFill>
          <a:ln w="9525">
            <a:solidFill>
              <a:schemeClr val="tx1"/>
            </a:solidFill>
            <a:round/>
            <a:headEnd/>
            <a:tailEnd/>
          </a:ln>
          <a:effectLst/>
        </p:spPr>
        <p:txBody>
          <a:bodyPr wrap="none" anchor="ctr"/>
          <a:lstStyle/>
          <a:p>
            <a:endParaRPr lang="en-US" dirty="0">
              <a:solidFill>
                <a:prstClr val="black"/>
              </a:solidFill>
            </a:endParaRPr>
          </a:p>
        </p:txBody>
      </p:sp>
      <p:sp>
        <p:nvSpPr>
          <p:cNvPr id="32" name="Oval 31" descr="Improving"/>
          <p:cNvSpPr>
            <a:spLocks noChangeArrowheads="1"/>
          </p:cNvSpPr>
          <p:nvPr/>
        </p:nvSpPr>
        <p:spPr bwMode="auto">
          <a:xfrm>
            <a:off x="457200" y="4419600"/>
            <a:ext cx="153988" cy="144462"/>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34" name="Oval 18" descr="Baseline only"/>
          <p:cNvSpPr>
            <a:spLocks noChangeArrowheads="1"/>
          </p:cNvSpPr>
          <p:nvPr/>
        </p:nvSpPr>
        <p:spPr bwMode="auto">
          <a:xfrm>
            <a:off x="455613" y="5486400"/>
            <a:ext cx="153987" cy="144463"/>
          </a:xfrm>
          <a:prstGeom prst="ellipse">
            <a:avLst/>
          </a:prstGeom>
          <a:solidFill>
            <a:srgbClr val="007033"/>
          </a:solidFill>
          <a:ln w="9525">
            <a:solidFill>
              <a:schemeClr val="tx1"/>
            </a:solidFill>
            <a:round/>
            <a:headEnd/>
            <a:tailEnd/>
          </a:ln>
          <a:effectLst/>
        </p:spPr>
        <p:txBody>
          <a:bodyPr wrap="none" anchor="ctr"/>
          <a:lstStyle/>
          <a:p>
            <a:endParaRPr lang="en-US">
              <a:solidFill>
                <a:prstClr val="black"/>
              </a:solidFill>
            </a:endParaRPr>
          </a:p>
        </p:txBody>
      </p:sp>
      <p:sp>
        <p:nvSpPr>
          <p:cNvPr id="35" name="Oval 34" descr="Improving"/>
          <p:cNvSpPr>
            <a:spLocks noChangeArrowheads="1"/>
          </p:cNvSpPr>
          <p:nvPr/>
        </p:nvSpPr>
        <p:spPr bwMode="auto">
          <a:xfrm>
            <a:off x="457200" y="5867400"/>
            <a:ext cx="153988" cy="144462"/>
          </a:xfrm>
          <a:prstGeom prst="ellipse">
            <a:avLst/>
          </a:prstGeom>
          <a:solidFill>
            <a:srgbClr val="C00000"/>
          </a:solidFill>
          <a:ln w="9525">
            <a:solidFill>
              <a:schemeClr val="tx1"/>
            </a:solidFill>
            <a:round/>
            <a:headEnd/>
            <a:tailEnd/>
          </a:ln>
          <a:effectLst/>
        </p:spPr>
        <p:txBody>
          <a:bodyPr wrap="none" anchor="ctr"/>
          <a:lstStyle/>
          <a:p>
            <a:endParaRPr lang="en-US" dirty="0">
              <a:solidFill>
                <a:prstClr val="black"/>
              </a:solidFill>
            </a:endParaRPr>
          </a:p>
        </p:txBody>
      </p:sp>
      <p:sp>
        <p:nvSpPr>
          <p:cNvPr id="36" name="Oval 18" descr="Baseline only"/>
          <p:cNvSpPr>
            <a:spLocks noChangeArrowheads="1"/>
          </p:cNvSpPr>
          <p:nvPr/>
        </p:nvSpPr>
        <p:spPr bwMode="auto">
          <a:xfrm>
            <a:off x="4800600" y="1524000"/>
            <a:ext cx="153987" cy="144463"/>
          </a:xfrm>
          <a:prstGeom prst="ellipse">
            <a:avLst/>
          </a:prstGeom>
          <a:solidFill>
            <a:srgbClr val="007033"/>
          </a:solidFill>
          <a:ln w="9525">
            <a:solidFill>
              <a:schemeClr val="tx1"/>
            </a:solidFill>
            <a:round/>
            <a:headEnd/>
            <a:tailEnd/>
          </a:ln>
          <a:effectLst/>
        </p:spPr>
        <p:txBody>
          <a:bodyPr wrap="none" anchor="ctr"/>
          <a:lstStyle/>
          <a:p>
            <a:endParaRPr lang="en-US">
              <a:solidFill>
                <a:prstClr val="black"/>
              </a:solidFill>
            </a:endParaRPr>
          </a:p>
        </p:txBody>
      </p:sp>
      <p:sp>
        <p:nvSpPr>
          <p:cNvPr id="38" name="Oval 18" descr="Baseline only"/>
          <p:cNvSpPr>
            <a:spLocks noChangeArrowheads="1"/>
          </p:cNvSpPr>
          <p:nvPr/>
        </p:nvSpPr>
        <p:spPr bwMode="auto">
          <a:xfrm>
            <a:off x="4799013" y="1981200"/>
            <a:ext cx="153987" cy="144463"/>
          </a:xfrm>
          <a:prstGeom prst="ellipse">
            <a:avLst/>
          </a:prstGeom>
          <a:noFill/>
          <a:ln w="9525">
            <a:solidFill>
              <a:schemeClr val="tx1"/>
            </a:solidFill>
            <a:round/>
            <a:headEnd/>
            <a:tailEnd/>
          </a:ln>
          <a:effectLst/>
        </p:spPr>
        <p:txBody>
          <a:bodyPr wrap="none" anchor="ctr"/>
          <a:lstStyle/>
          <a:p>
            <a:endParaRPr lang="en-US">
              <a:solidFill>
                <a:prstClr val="black"/>
              </a:solidFill>
            </a:endParaRPr>
          </a:p>
        </p:txBody>
      </p:sp>
      <p:sp>
        <p:nvSpPr>
          <p:cNvPr id="40" name="Oval 18" descr="Baseline only"/>
          <p:cNvSpPr>
            <a:spLocks noChangeArrowheads="1"/>
          </p:cNvSpPr>
          <p:nvPr/>
        </p:nvSpPr>
        <p:spPr bwMode="auto">
          <a:xfrm>
            <a:off x="4800600" y="2819400"/>
            <a:ext cx="153987" cy="144463"/>
          </a:xfrm>
          <a:prstGeom prst="ellipse">
            <a:avLst/>
          </a:prstGeom>
          <a:noFill/>
          <a:ln w="9525">
            <a:solidFill>
              <a:schemeClr val="tx1"/>
            </a:solidFill>
            <a:round/>
            <a:headEnd/>
            <a:tailEnd/>
          </a:ln>
          <a:effectLst/>
        </p:spPr>
        <p:txBody>
          <a:bodyPr wrap="none" anchor="ctr"/>
          <a:lstStyle/>
          <a:p>
            <a:endParaRPr lang="en-US">
              <a:solidFill>
                <a:prstClr val="black"/>
              </a:solidFill>
            </a:endParaRPr>
          </a:p>
        </p:txBody>
      </p:sp>
      <p:sp>
        <p:nvSpPr>
          <p:cNvPr id="41" name="Oval 18" descr="Baseline only"/>
          <p:cNvSpPr>
            <a:spLocks noChangeArrowheads="1"/>
          </p:cNvSpPr>
          <p:nvPr/>
        </p:nvSpPr>
        <p:spPr bwMode="auto">
          <a:xfrm>
            <a:off x="4800600" y="3894137"/>
            <a:ext cx="153987" cy="144463"/>
          </a:xfrm>
          <a:prstGeom prst="ellipse">
            <a:avLst/>
          </a:prstGeom>
          <a:solidFill>
            <a:srgbClr val="C00000"/>
          </a:solidFill>
          <a:ln w="9525">
            <a:solidFill>
              <a:schemeClr val="tx1"/>
            </a:solidFill>
            <a:round/>
            <a:headEnd/>
            <a:tailEnd/>
          </a:ln>
          <a:effectLst/>
        </p:spPr>
        <p:txBody>
          <a:bodyPr wrap="none" anchor="ctr"/>
          <a:lstStyle/>
          <a:p>
            <a:endParaRPr lang="en-US">
              <a:solidFill>
                <a:prstClr val="black"/>
              </a:solidFill>
            </a:endParaRPr>
          </a:p>
        </p:txBody>
      </p:sp>
      <p:sp>
        <p:nvSpPr>
          <p:cNvPr id="43" name="Oval 18" descr="Baseline only"/>
          <p:cNvSpPr>
            <a:spLocks noChangeArrowheads="1"/>
          </p:cNvSpPr>
          <p:nvPr/>
        </p:nvSpPr>
        <p:spPr bwMode="auto">
          <a:xfrm>
            <a:off x="4800600" y="4953000"/>
            <a:ext cx="153987" cy="144463"/>
          </a:xfrm>
          <a:prstGeom prst="ellipse">
            <a:avLst/>
          </a:prstGeom>
          <a:noFill/>
          <a:ln w="9525">
            <a:solidFill>
              <a:schemeClr val="tx1"/>
            </a:solidFill>
            <a:round/>
            <a:headEnd/>
            <a:tailEnd/>
          </a:ln>
          <a:effectLst/>
        </p:spPr>
        <p:txBody>
          <a:bodyPr wrap="none" anchor="ctr"/>
          <a:lstStyle/>
          <a:p>
            <a:endParaRPr lang="en-US">
              <a:solidFill>
                <a:prstClr val="black"/>
              </a:solidFill>
            </a:endParaRPr>
          </a:p>
        </p:txBody>
      </p:sp>
      <p:sp>
        <p:nvSpPr>
          <p:cNvPr id="44" name="Oval 18" descr="Baseline only"/>
          <p:cNvSpPr>
            <a:spLocks noChangeArrowheads="1"/>
          </p:cNvSpPr>
          <p:nvPr/>
        </p:nvSpPr>
        <p:spPr bwMode="auto">
          <a:xfrm>
            <a:off x="4800600" y="3352800"/>
            <a:ext cx="153987" cy="144463"/>
          </a:xfrm>
          <a:prstGeom prst="ellipse">
            <a:avLst/>
          </a:prstGeom>
          <a:solidFill>
            <a:srgbClr val="C00000"/>
          </a:solidFill>
          <a:ln w="9525">
            <a:solidFill>
              <a:schemeClr val="tx1"/>
            </a:solidFill>
            <a:round/>
            <a:headEnd/>
            <a:tailEnd/>
          </a:ln>
          <a:effectLst/>
        </p:spPr>
        <p:txBody>
          <a:bodyPr wrap="none" anchor="ctr"/>
          <a:lstStyle/>
          <a:p>
            <a:endParaRPr lang="en-US">
              <a:solidFill>
                <a:prstClr val="black"/>
              </a:solidFill>
            </a:endParaRPr>
          </a:p>
        </p:txBody>
      </p:sp>
      <p:sp>
        <p:nvSpPr>
          <p:cNvPr id="39" name="Oval 18" descr="Baseline only"/>
          <p:cNvSpPr>
            <a:spLocks noChangeArrowheads="1"/>
          </p:cNvSpPr>
          <p:nvPr/>
        </p:nvSpPr>
        <p:spPr bwMode="auto">
          <a:xfrm>
            <a:off x="457200" y="6256337"/>
            <a:ext cx="153987" cy="144463"/>
          </a:xfrm>
          <a:prstGeom prst="ellipse">
            <a:avLst/>
          </a:prstGeom>
          <a:solidFill>
            <a:srgbClr val="C00000"/>
          </a:solidFill>
          <a:ln w="9525">
            <a:solidFill>
              <a:schemeClr val="tx1"/>
            </a:solidFill>
            <a:round/>
            <a:headEnd/>
            <a:tailEnd/>
          </a:ln>
          <a:effectLst/>
        </p:spPr>
        <p:txBody>
          <a:bodyPr wrap="none" anchor="ctr"/>
          <a:lstStyle/>
          <a:p>
            <a:endParaRPr lang="en-US">
              <a:solidFill>
                <a:prstClr val="black"/>
              </a:solidFill>
            </a:endParaRPr>
          </a:p>
        </p:txBody>
      </p:sp>
    </p:spTree>
    <p:extLst>
      <p:ext uri="{BB962C8B-B14F-4D97-AF65-F5344CB8AC3E}">
        <p14:creationId xmlns:p14="http://schemas.microsoft.com/office/powerpoint/2010/main" val="3842567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descr="IVP Objective Status"/>
          <p:cNvGraphicFramePr>
            <a:graphicFrameLocks noGrp="1"/>
          </p:cNvGraphicFramePr>
          <p:nvPr>
            <p:ph idx="1"/>
            <p:extLst>
              <p:ext uri="{D42A27DB-BD31-4B8C-83A1-F6EECF244321}">
                <p14:modId xmlns:p14="http://schemas.microsoft.com/office/powerpoint/2010/main" val="2231625795"/>
              </p:ext>
            </p:extLst>
          </p:nvPr>
        </p:nvGraphicFramePr>
        <p:xfrm>
          <a:off x="457200" y="1066800"/>
          <a:ext cx="8610600" cy="5435024"/>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3"/>
          <p:cNvSpPr>
            <a:spLocks noGrp="1"/>
          </p:cNvSpPr>
          <p:nvPr>
            <p:ph type="title"/>
          </p:nvPr>
        </p:nvSpPr>
        <p:spPr>
          <a:xfrm>
            <a:off x="381000" y="152400"/>
            <a:ext cx="8382000" cy="790832"/>
          </a:xfrm>
        </p:spPr>
        <p:txBody>
          <a:bodyPr>
            <a:noAutofit/>
          </a:bodyPr>
          <a:lstStyle/>
          <a:p>
            <a:r>
              <a:rPr lang="en-US" sz="3000" b="1" dirty="0">
                <a:solidFill>
                  <a:srgbClr val="003F72"/>
                </a:solidFill>
                <a:latin typeface="Tahoma" pitchFamily="34" charset="0"/>
                <a:ea typeface="Tahoma" pitchFamily="34" charset="0"/>
                <a:cs typeface="Tahoma" pitchFamily="34" charset="0"/>
              </a:rPr>
              <a:t>Current HP2020 Objective Status: </a:t>
            </a:r>
            <a:r>
              <a:rPr lang="en-US" sz="3000" b="1" dirty="0" smtClean="0">
                <a:solidFill>
                  <a:srgbClr val="003F72"/>
                </a:solidFill>
                <a:latin typeface="Tahoma" pitchFamily="34" charset="0"/>
                <a:ea typeface="Tahoma" pitchFamily="34" charset="0"/>
                <a:cs typeface="Tahoma" pitchFamily="34" charset="0"/>
              </a:rPr>
              <a:t/>
            </a:r>
            <a:br>
              <a:rPr lang="en-US" sz="3000" b="1" dirty="0" smtClean="0">
                <a:solidFill>
                  <a:srgbClr val="003F72"/>
                </a:solidFill>
                <a:latin typeface="Tahoma" pitchFamily="34" charset="0"/>
                <a:ea typeface="Tahoma" pitchFamily="34" charset="0"/>
                <a:cs typeface="Tahoma" pitchFamily="34" charset="0"/>
              </a:rPr>
            </a:br>
            <a:r>
              <a:rPr lang="en-US" sz="3000" b="1" dirty="0" smtClean="0">
                <a:solidFill>
                  <a:srgbClr val="003F72"/>
                </a:solidFill>
                <a:latin typeface="Tahoma" pitchFamily="34" charset="0"/>
                <a:ea typeface="Tahoma" pitchFamily="34" charset="0"/>
                <a:cs typeface="Tahoma" pitchFamily="34" charset="0"/>
              </a:rPr>
              <a:t>Older Adults</a:t>
            </a:r>
            <a:endParaRPr lang="en-US" sz="3000" b="1" dirty="0">
              <a:solidFill>
                <a:srgbClr val="003F72"/>
              </a:solidFill>
              <a:latin typeface="Tahoma" pitchFamily="34" charset="0"/>
              <a:ea typeface="Tahoma" pitchFamily="34" charset="0"/>
              <a:cs typeface="Tahoma" pitchFamily="34" charset="0"/>
            </a:endParaRPr>
          </a:p>
        </p:txBody>
      </p:sp>
      <p:sp>
        <p:nvSpPr>
          <p:cNvPr id="25" name="TextBox 24"/>
          <p:cNvSpPr txBox="1"/>
          <p:nvPr/>
        </p:nvSpPr>
        <p:spPr>
          <a:xfrm>
            <a:off x="6528334" y="2089934"/>
            <a:ext cx="2158466" cy="646331"/>
          </a:xfrm>
          <a:prstGeom prst="rect">
            <a:avLst/>
          </a:prstGeom>
          <a:noFill/>
        </p:spPr>
        <p:txBody>
          <a:bodyPr wrap="square" rtlCol="0">
            <a:spAutoFit/>
          </a:bodyPr>
          <a:lstStyle/>
          <a:p>
            <a:pPr algn="ctr"/>
            <a:r>
              <a:rPr lang="en-US" b="1" dirty="0">
                <a:solidFill>
                  <a:prstClr val="black"/>
                </a:solidFill>
                <a:latin typeface="Tahoma" pitchFamily="34" charset="0"/>
                <a:ea typeface="Tahoma" pitchFamily="34" charset="0"/>
                <a:cs typeface="Tahoma" pitchFamily="34" charset="0"/>
              </a:rPr>
              <a:t>Total number of objectives: </a:t>
            </a:r>
            <a:r>
              <a:rPr lang="en-US" b="1" dirty="0" smtClean="0">
                <a:solidFill>
                  <a:prstClr val="black"/>
                </a:solidFill>
                <a:latin typeface="Tahoma" pitchFamily="34" charset="0"/>
                <a:ea typeface="Tahoma" pitchFamily="34" charset="0"/>
                <a:cs typeface="Tahoma" pitchFamily="34" charset="0"/>
              </a:rPr>
              <a:t>19</a:t>
            </a:r>
            <a:endParaRPr lang="en-US" b="1" dirty="0">
              <a:solidFill>
                <a:prstClr val="black"/>
              </a:solidFill>
              <a:latin typeface="Tahoma" pitchFamily="34" charset="0"/>
              <a:ea typeface="Tahoma" pitchFamily="34" charset="0"/>
              <a:cs typeface="Tahoma" pitchFamily="34" charset="0"/>
            </a:endParaRPr>
          </a:p>
        </p:txBody>
      </p:sp>
      <p:sp>
        <p:nvSpPr>
          <p:cNvPr id="26" name="Text Box 14"/>
          <p:cNvSpPr txBox="1">
            <a:spLocks noChangeArrowheads="1"/>
          </p:cNvSpPr>
          <p:nvPr/>
        </p:nvSpPr>
        <p:spPr bwMode="auto">
          <a:xfrm>
            <a:off x="6781800" y="3041065"/>
            <a:ext cx="1752600" cy="189795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274320" lvl="1">
              <a:spcBef>
                <a:spcPts val="800"/>
              </a:spcBef>
            </a:pPr>
            <a:r>
              <a:rPr lang="en-US" sz="1400" dirty="0" smtClean="0">
                <a:solidFill>
                  <a:prstClr val="black"/>
                </a:solidFill>
                <a:latin typeface="Tahoma" pitchFamily="34" charset="0"/>
              </a:rPr>
              <a:t>Target met</a:t>
            </a:r>
          </a:p>
          <a:p>
            <a:pPr marL="274320" lvl="1">
              <a:spcBef>
                <a:spcPts val="800"/>
              </a:spcBef>
            </a:pPr>
            <a:r>
              <a:rPr lang="en-US" sz="1400" dirty="0" smtClean="0">
                <a:solidFill>
                  <a:prstClr val="black"/>
                </a:solidFill>
                <a:latin typeface="Tahoma" pitchFamily="34" charset="0"/>
              </a:rPr>
              <a:t>Improving       </a:t>
            </a:r>
            <a:endParaRPr lang="en-US" sz="1400" dirty="0">
              <a:solidFill>
                <a:prstClr val="black"/>
              </a:solidFill>
              <a:latin typeface="Tahoma" pitchFamily="34" charset="0"/>
            </a:endParaRPr>
          </a:p>
          <a:p>
            <a:pPr marL="274320" lvl="1">
              <a:spcBef>
                <a:spcPts val="800"/>
              </a:spcBef>
            </a:pPr>
            <a:r>
              <a:rPr lang="en-US" sz="1400" dirty="0" smtClean="0">
                <a:solidFill>
                  <a:prstClr val="black"/>
                </a:solidFill>
                <a:latin typeface="Tahoma" pitchFamily="34" charset="0"/>
              </a:rPr>
              <a:t>Little/No </a:t>
            </a:r>
            <a:r>
              <a:rPr lang="en-US" sz="1400" dirty="0">
                <a:solidFill>
                  <a:prstClr val="black"/>
                </a:solidFill>
                <a:latin typeface="Tahoma" pitchFamily="34" charset="0"/>
              </a:rPr>
              <a:t>change      </a:t>
            </a:r>
            <a:endParaRPr lang="en-US" sz="1400" dirty="0" smtClean="0">
              <a:solidFill>
                <a:prstClr val="black"/>
              </a:solidFill>
              <a:latin typeface="Tahoma" pitchFamily="34" charset="0"/>
            </a:endParaRPr>
          </a:p>
          <a:p>
            <a:pPr marL="274320" lvl="1">
              <a:spcBef>
                <a:spcPts val="800"/>
              </a:spcBef>
            </a:pPr>
            <a:r>
              <a:rPr lang="en-US" sz="1400" dirty="0" smtClean="0">
                <a:solidFill>
                  <a:prstClr val="black"/>
                </a:solidFill>
                <a:latin typeface="Tahoma" pitchFamily="34" charset="0"/>
              </a:rPr>
              <a:t>Getting </a:t>
            </a:r>
            <a:r>
              <a:rPr lang="en-US" sz="1400" dirty="0">
                <a:solidFill>
                  <a:prstClr val="black"/>
                </a:solidFill>
                <a:latin typeface="Tahoma" pitchFamily="34" charset="0"/>
              </a:rPr>
              <a:t>worse     </a:t>
            </a:r>
            <a:endParaRPr lang="en-US" sz="1400" dirty="0" smtClean="0">
              <a:solidFill>
                <a:prstClr val="black"/>
              </a:solidFill>
              <a:latin typeface="Tahoma" pitchFamily="34" charset="0"/>
            </a:endParaRPr>
          </a:p>
          <a:p>
            <a:pPr marL="274320" lvl="1">
              <a:spcBef>
                <a:spcPts val="800"/>
              </a:spcBef>
            </a:pPr>
            <a:r>
              <a:rPr lang="en-US" sz="1400" dirty="0" smtClean="0">
                <a:solidFill>
                  <a:prstClr val="black"/>
                </a:solidFill>
                <a:latin typeface="Tahoma" pitchFamily="34" charset="0"/>
              </a:rPr>
              <a:t>Baseline </a:t>
            </a:r>
            <a:r>
              <a:rPr lang="en-US" sz="1400" dirty="0">
                <a:solidFill>
                  <a:prstClr val="black"/>
                </a:solidFill>
                <a:latin typeface="Tahoma" pitchFamily="34" charset="0"/>
              </a:rPr>
              <a:t>only   </a:t>
            </a:r>
            <a:endParaRPr lang="en-US" sz="1400" dirty="0" smtClean="0">
              <a:solidFill>
                <a:prstClr val="black"/>
              </a:solidFill>
              <a:latin typeface="Tahoma" pitchFamily="34" charset="0"/>
            </a:endParaRPr>
          </a:p>
          <a:p>
            <a:pPr marL="274320" lvl="1">
              <a:spcBef>
                <a:spcPts val="800"/>
              </a:spcBef>
            </a:pPr>
            <a:r>
              <a:rPr lang="en-US" sz="1400" dirty="0" smtClean="0">
                <a:solidFill>
                  <a:prstClr val="black"/>
                </a:solidFill>
                <a:latin typeface="Tahoma" pitchFamily="34" charset="0"/>
              </a:rPr>
              <a:t>Developmental</a:t>
            </a:r>
            <a:endParaRPr lang="en-US" sz="1400" dirty="0">
              <a:solidFill>
                <a:prstClr val="black"/>
              </a:solidFill>
              <a:latin typeface="Tahoma" pitchFamily="34" charset="0"/>
            </a:endParaRPr>
          </a:p>
        </p:txBody>
      </p:sp>
      <p:sp>
        <p:nvSpPr>
          <p:cNvPr id="27" name="Oval 13" descr="Little/No change"/>
          <p:cNvSpPr>
            <a:spLocks noChangeArrowheads="1"/>
          </p:cNvSpPr>
          <p:nvPr/>
        </p:nvSpPr>
        <p:spPr bwMode="auto">
          <a:xfrm>
            <a:off x="6908192" y="3769169"/>
            <a:ext cx="153987" cy="144463"/>
          </a:xfrm>
          <a:prstGeom prst="ellipse">
            <a:avLst/>
          </a:prstGeom>
          <a:solidFill>
            <a:srgbClr val="FFCC00"/>
          </a:solidFill>
          <a:ln w="9525">
            <a:solidFill>
              <a:schemeClr val="tx1"/>
            </a:solidFill>
            <a:round/>
            <a:headEnd/>
            <a:tailEnd/>
          </a:ln>
          <a:effectLst/>
        </p:spPr>
        <p:txBody>
          <a:bodyPr wrap="none" anchor="ctr"/>
          <a:lstStyle/>
          <a:p>
            <a:endParaRPr lang="en-US" dirty="0">
              <a:solidFill>
                <a:srgbClr val="FFFF00"/>
              </a:solidFill>
            </a:endParaRPr>
          </a:p>
        </p:txBody>
      </p:sp>
      <p:sp>
        <p:nvSpPr>
          <p:cNvPr id="28" name="Oval 27" descr="Baseline only"/>
          <p:cNvSpPr>
            <a:spLocks noChangeArrowheads="1"/>
          </p:cNvSpPr>
          <p:nvPr/>
        </p:nvSpPr>
        <p:spPr bwMode="auto">
          <a:xfrm>
            <a:off x="6908192" y="4392117"/>
            <a:ext cx="153987" cy="144463"/>
          </a:xfrm>
          <a:prstGeom prst="ellipse">
            <a:avLst/>
          </a:prstGeom>
          <a:solidFill>
            <a:schemeClr val="bg1">
              <a:lumMod val="75000"/>
            </a:schemeClr>
          </a:solidFill>
          <a:ln w="9525">
            <a:solidFill>
              <a:schemeClr val="tx1"/>
            </a:solidFill>
            <a:round/>
            <a:headEnd/>
            <a:tailEnd/>
          </a:ln>
          <a:effectLst/>
        </p:spPr>
        <p:txBody>
          <a:bodyPr wrap="none" anchor="ctr"/>
          <a:lstStyle/>
          <a:p>
            <a:endParaRPr lang="en-US" dirty="0">
              <a:solidFill>
                <a:prstClr val="black"/>
              </a:solidFill>
            </a:endParaRPr>
          </a:p>
        </p:txBody>
      </p:sp>
      <p:sp>
        <p:nvSpPr>
          <p:cNvPr id="29" name="Oval 28" descr="Improving"/>
          <p:cNvSpPr>
            <a:spLocks noChangeArrowheads="1"/>
          </p:cNvSpPr>
          <p:nvPr/>
        </p:nvSpPr>
        <p:spPr bwMode="auto">
          <a:xfrm>
            <a:off x="6908191" y="3455931"/>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30" name="Oval 29" descr="Target met"/>
          <p:cNvSpPr>
            <a:spLocks noChangeArrowheads="1"/>
          </p:cNvSpPr>
          <p:nvPr/>
        </p:nvSpPr>
        <p:spPr bwMode="auto">
          <a:xfrm>
            <a:off x="6908191" y="3144781"/>
            <a:ext cx="153988" cy="144462"/>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31" name="Oval 30" descr="Getting worse"/>
          <p:cNvSpPr>
            <a:spLocks noChangeArrowheads="1"/>
          </p:cNvSpPr>
          <p:nvPr/>
        </p:nvSpPr>
        <p:spPr bwMode="auto">
          <a:xfrm>
            <a:off x="6908192" y="4098159"/>
            <a:ext cx="153987" cy="144463"/>
          </a:xfrm>
          <a:prstGeom prst="ellipse">
            <a:avLst/>
          </a:prstGeom>
          <a:solidFill>
            <a:srgbClr val="C00000"/>
          </a:solidFill>
          <a:ln w="9525">
            <a:solidFill>
              <a:schemeClr val="tx1"/>
            </a:solidFill>
            <a:round/>
            <a:headEnd/>
            <a:tailEnd/>
          </a:ln>
          <a:effectLst/>
        </p:spPr>
        <p:txBody>
          <a:bodyPr wrap="none" anchor="ctr"/>
          <a:lstStyle/>
          <a:p>
            <a:endParaRPr lang="en-US" dirty="0">
              <a:solidFill>
                <a:srgbClr val="C00000"/>
              </a:solidFill>
            </a:endParaRPr>
          </a:p>
        </p:txBody>
      </p:sp>
      <p:sp>
        <p:nvSpPr>
          <p:cNvPr id="33" name="Oval 18" descr="Developmental"/>
          <p:cNvSpPr>
            <a:spLocks noChangeArrowheads="1"/>
          </p:cNvSpPr>
          <p:nvPr/>
        </p:nvSpPr>
        <p:spPr bwMode="auto">
          <a:xfrm>
            <a:off x="6908192" y="4725053"/>
            <a:ext cx="153987" cy="144463"/>
          </a:xfrm>
          <a:prstGeom prst="ellipse">
            <a:avLst/>
          </a:prstGeom>
          <a:solidFill>
            <a:schemeClr val="bg1"/>
          </a:solidFill>
          <a:ln w="9525">
            <a:solidFill>
              <a:schemeClr val="tx1"/>
            </a:solidFill>
            <a:round/>
            <a:headEnd/>
            <a:tailEnd/>
          </a:ln>
          <a:effectLst/>
        </p:spPr>
        <p:txBody>
          <a:bodyPr wrap="none" anchor="ctr"/>
          <a:lstStyle/>
          <a:p>
            <a:endParaRPr lang="en-US" dirty="0">
              <a:solidFill>
                <a:prstClr val="black"/>
              </a:solidFill>
            </a:endParaRPr>
          </a:p>
        </p:txBody>
      </p:sp>
    </p:spTree>
    <p:extLst>
      <p:ext uri="{BB962C8B-B14F-4D97-AF65-F5344CB8AC3E}">
        <p14:creationId xmlns:p14="http://schemas.microsoft.com/office/powerpoint/2010/main" val="1457524440"/>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228600" y="1047750"/>
            <a:ext cx="8809038" cy="5657850"/>
          </a:xfrm>
          <a:prstGeom prst="rect">
            <a:avLst/>
          </a:prstGeom>
        </p:spPr>
        <p:txBody>
          <a:bodyPr numCol="1">
            <a:noAutofit/>
          </a:bodyPr>
          <a:lstStyle/>
          <a:p>
            <a:pPr marL="457200" lvl="1" indent="0">
              <a:spcBef>
                <a:spcPts val="600"/>
              </a:spcBef>
              <a:spcAft>
                <a:spcPts val="600"/>
              </a:spcAft>
              <a:buNone/>
            </a:pPr>
            <a:endParaRPr lang="en-US" sz="2400" dirty="0" smtClean="0">
              <a:latin typeface="Tahoma" pitchFamily="34" charset="0"/>
              <a:ea typeface="Tahoma" pitchFamily="34" charset="0"/>
              <a:cs typeface="Tahoma" pitchFamily="34" charset="0"/>
            </a:endParaRPr>
          </a:p>
          <a:p>
            <a:pPr marL="457200" lvl="1" indent="0">
              <a:spcBef>
                <a:spcPts val="600"/>
              </a:spcBef>
              <a:spcAft>
                <a:spcPts val="600"/>
              </a:spcAft>
              <a:buNone/>
            </a:pPr>
            <a:endParaRPr lang="en-US" sz="2400" dirty="0">
              <a:latin typeface="Tahoma" pitchFamily="34" charset="0"/>
              <a:ea typeface="Tahoma" pitchFamily="34" charset="0"/>
              <a:cs typeface="Tahoma" pitchFamily="34" charset="0"/>
            </a:endParaRPr>
          </a:p>
          <a:p>
            <a:pPr marL="457200" lvl="1" indent="0">
              <a:spcBef>
                <a:spcPts val="600"/>
              </a:spcBef>
              <a:spcAft>
                <a:spcPts val="600"/>
              </a:spcAft>
              <a:buNone/>
            </a:pPr>
            <a:r>
              <a:rPr lang="en-US" sz="2400" dirty="0" smtClean="0">
                <a:latin typeface="Tahoma" pitchFamily="34" charset="0"/>
                <a:ea typeface="Tahoma" pitchFamily="34" charset="0"/>
                <a:cs typeface="Tahoma" pitchFamily="34" charset="0"/>
              </a:rPr>
              <a:t>DIA-1  Persons with diagnosed Alzheimer’s disease and other dementias, or their caregiver, who are aware of the diagnosis </a:t>
            </a:r>
          </a:p>
          <a:p>
            <a:pPr marL="457200" lvl="1" indent="0">
              <a:spcBef>
                <a:spcPts val="600"/>
              </a:spcBef>
              <a:spcAft>
                <a:spcPts val="600"/>
              </a:spcAft>
              <a:buNone/>
            </a:pPr>
            <a:endParaRPr lang="en-US" sz="2400" dirty="0">
              <a:latin typeface="Tahoma" pitchFamily="34" charset="0"/>
              <a:ea typeface="Tahoma" pitchFamily="34" charset="0"/>
              <a:cs typeface="Tahoma" pitchFamily="34" charset="0"/>
            </a:endParaRPr>
          </a:p>
          <a:p>
            <a:pPr marL="457200" lvl="1" indent="0">
              <a:spcBef>
                <a:spcPts val="600"/>
              </a:spcBef>
              <a:spcAft>
                <a:spcPts val="600"/>
              </a:spcAft>
              <a:buNone/>
            </a:pPr>
            <a:r>
              <a:rPr lang="en-US" sz="2400" dirty="0" smtClean="0">
                <a:latin typeface="Tahoma" pitchFamily="34" charset="0"/>
                <a:ea typeface="Tahoma" pitchFamily="34" charset="0"/>
                <a:cs typeface="Tahoma" pitchFamily="34" charset="0"/>
              </a:rPr>
              <a:t>DIA-2  Preventable hospitalizations in persons with diagnosed Alzheimer’s disease and other dementias</a:t>
            </a:r>
          </a:p>
          <a:p>
            <a:pPr marL="457200" lvl="1" indent="0">
              <a:spcBef>
                <a:spcPts val="600"/>
              </a:spcBef>
              <a:spcAft>
                <a:spcPts val="600"/>
              </a:spcAft>
              <a:buNone/>
            </a:pPr>
            <a:endParaRPr lang="en-US" sz="1400" dirty="0">
              <a:latin typeface="Tahoma" pitchFamily="34" charset="0"/>
              <a:ea typeface="Tahoma" pitchFamily="34" charset="0"/>
              <a:cs typeface="Tahoma" pitchFamily="34" charset="0"/>
            </a:endParaRPr>
          </a:p>
        </p:txBody>
      </p:sp>
      <p:sp>
        <p:nvSpPr>
          <p:cNvPr id="4" name="Title 3"/>
          <p:cNvSpPr>
            <a:spLocks noGrp="1"/>
          </p:cNvSpPr>
          <p:nvPr>
            <p:ph type="title" idx="4294967295"/>
          </p:nvPr>
        </p:nvSpPr>
        <p:spPr>
          <a:xfrm>
            <a:off x="0" y="76200"/>
            <a:ext cx="9326563" cy="558800"/>
          </a:xfrm>
          <a:prstGeom prst="rect">
            <a:avLst/>
          </a:prstGeom>
        </p:spPr>
        <p:txBody>
          <a:bodyPr>
            <a:normAutofit fontScale="90000"/>
          </a:bodyPr>
          <a:lstStyle/>
          <a:p>
            <a:r>
              <a:rPr lang="en-US" sz="2600" b="1" dirty="0" smtClean="0">
                <a:solidFill>
                  <a:srgbClr val="003F72"/>
                </a:solidFill>
                <a:latin typeface="Tahoma" pitchFamily="34" charset="0"/>
                <a:ea typeface="Tahoma" pitchFamily="34" charset="0"/>
                <a:cs typeface="Tahoma" pitchFamily="34" charset="0"/>
              </a:rPr>
              <a:t>Objective </a:t>
            </a:r>
            <a:r>
              <a:rPr lang="en-US" sz="2600" b="1" dirty="0">
                <a:solidFill>
                  <a:srgbClr val="003F72"/>
                </a:solidFill>
                <a:latin typeface="Tahoma" pitchFamily="34" charset="0"/>
                <a:ea typeface="Tahoma" pitchFamily="34" charset="0"/>
                <a:cs typeface="Tahoma" pitchFamily="34" charset="0"/>
              </a:rPr>
              <a:t>Status: </a:t>
            </a:r>
            <a:r>
              <a:rPr lang="en-US" sz="2600" b="1" dirty="0" smtClean="0">
                <a:solidFill>
                  <a:srgbClr val="003F72"/>
                </a:solidFill>
                <a:latin typeface="Tahoma" pitchFamily="34" charset="0"/>
                <a:ea typeface="Tahoma" pitchFamily="34" charset="0"/>
                <a:cs typeface="Tahoma" pitchFamily="34" charset="0"/>
              </a:rPr>
              <a:t>Dementias Including Alzheimer’s Disease</a:t>
            </a:r>
            <a:endParaRPr lang="en-US" sz="2600" b="1" dirty="0">
              <a:solidFill>
                <a:srgbClr val="003F72"/>
              </a:solidFill>
              <a:latin typeface="Tahoma" pitchFamily="34" charset="0"/>
              <a:ea typeface="Tahoma" pitchFamily="34" charset="0"/>
              <a:cs typeface="Tahoma" pitchFamily="34" charset="0"/>
            </a:endParaRPr>
          </a:p>
        </p:txBody>
      </p:sp>
      <p:sp>
        <p:nvSpPr>
          <p:cNvPr id="46" name="Text Box 14"/>
          <p:cNvSpPr txBox="1">
            <a:spLocks noChangeArrowheads="1"/>
          </p:cNvSpPr>
          <p:nvPr/>
        </p:nvSpPr>
        <p:spPr bwMode="auto">
          <a:xfrm>
            <a:off x="1159326" y="618835"/>
            <a:ext cx="722267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1200" dirty="0">
                <a:solidFill>
                  <a:prstClr val="black"/>
                </a:solidFill>
                <a:latin typeface="Tahoma" pitchFamily="34" charset="0"/>
              </a:rPr>
              <a:t>Target met        Improving        Little/No change       Getting worse      Baseline only     Developmental</a:t>
            </a:r>
          </a:p>
        </p:txBody>
      </p:sp>
      <p:sp>
        <p:nvSpPr>
          <p:cNvPr id="47" name="Rectangle 15" descr="Legend"/>
          <p:cNvSpPr>
            <a:spLocks noChangeArrowheads="1"/>
          </p:cNvSpPr>
          <p:nvPr/>
        </p:nvSpPr>
        <p:spPr bwMode="auto">
          <a:xfrm>
            <a:off x="971651" y="609600"/>
            <a:ext cx="7274275" cy="304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alpha val="0"/>
                  </a:scheme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prstClr val="black"/>
              </a:solidFill>
            </a:endParaRPr>
          </a:p>
        </p:txBody>
      </p:sp>
      <p:sp>
        <p:nvSpPr>
          <p:cNvPr id="48" name="Oval 20" descr="Target met"/>
          <p:cNvSpPr>
            <a:spLocks noChangeArrowheads="1"/>
          </p:cNvSpPr>
          <p:nvPr/>
        </p:nvSpPr>
        <p:spPr bwMode="auto">
          <a:xfrm>
            <a:off x="1076426" y="690563"/>
            <a:ext cx="153988" cy="144462"/>
          </a:xfrm>
          <a:prstGeom prst="ellipse">
            <a:avLst/>
          </a:prstGeom>
          <a:solidFill>
            <a:srgbClr val="007033"/>
          </a:solidFill>
          <a:ln w="9525">
            <a:solidFill>
              <a:schemeClr val="tx1"/>
            </a:solidFill>
            <a:round/>
            <a:headEnd/>
            <a:tailEnd/>
          </a:ln>
          <a:effectLst/>
        </p:spPr>
        <p:txBody>
          <a:bodyPr wrap="none" anchor="ctr"/>
          <a:lstStyle/>
          <a:p>
            <a:endParaRPr lang="en-US">
              <a:solidFill>
                <a:prstClr val="black"/>
              </a:solidFill>
            </a:endParaRPr>
          </a:p>
        </p:txBody>
      </p:sp>
      <p:sp>
        <p:nvSpPr>
          <p:cNvPr id="49" name="Oval 19" descr="Improving"/>
          <p:cNvSpPr>
            <a:spLocks noChangeArrowheads="1"/>
          </p:cNvSpPr>
          <p:nvPr/>
        </p:nvSpPr>
        <p:spPr bwMode="auto">
          <a:xfrm>
            <a:off x="2149926" y="690563"/>
            <a:ext cx="153988" cy="144462"/>
          </a:xfrm>
          <a:prstGeom prst="ellipse">
            <a:avLst/>
          </a:prstGeom>
          <a:solidFill>
            <a:srgbClr val="92D050"/>
          </a:solidFill>
          <a:ln w="9525">
            <a:solidFill>
              <a:schemeClr val="tx1"/>
            </a:solidFill>
            <a:round/>
            <a:headEnd/>
            <a:tailEnd/>
          </a:ln>
          <a:effectLst/>
        </p:spPr>
        <p:txBody>
          <a:bodyPr wrap="none" anchor="ctr"/>
          <a:lstStyle/>
          <a:p>
            <a:endParaRPr lang="en-US">
              <a:solidFill>
                <a:prstClr val="black"/>
              </a:solidFill>
            </a:endParaRPr>
          </a:p>
        </p:txBody>
      </p:sp>
      <p:sp>
        <p:nvSpPr>
          <p:cNvPr id="50" name="Oval 13" descr="No change"/>
          <p:cNvSpPr>
            <a:spLocks noChangeArrowheads="1"/>
          </p:cNvSpPr>
          <p:nvPr/>
        </p:nvSpPr>
        <p:spPr bwMode="auto">
          <a:xfrm>
            <a:off x="3228156" y="688975"/>
            <a:ext cx="153987" cy="144463"/>
          </a:xfrm>
          <a:prstGeom prst="ellipse">
            <a:avLst/>
          </a:prstGeom>
          <a:solidFill>
            <a:srgbClr val="FFCC00"/>
          </a:solidFill>
          <a:ln w="9525">
            <a:solidFill>
              <a:schemeClr val="tx1"/>
            </a:solidFill>
            <a:round/>
            <a:headEnd/>
            <a:tailEnd/>
          </a:ln>
          <a:effectLst/>
        </p:spPr>
        <p:txBody>
          <a:bodyPr wrap="none" anchor="ctr"/>
          <a:lstStyle/>
          <a:p>
            <a:endParaRPr lang="en-US">
              <a:solidFill>
                <a:srgbClr val="FFFF00"/>
              </a:solidFill>
            </a:endParaRPr>
          </a:p>
        </p:txBody>
      </p:sp>
      <p:sp>
        <p:nvSpPr>
          <p:cNvPr id="51" name="Oval 21" descr="Getting worse"/>
          <p:cNvSpPr>
            <a:spLocks noChangeArrowheads="1"/>
          </p:cNvSpPr>
          <p:nvPr/>
        </p:nvSpPr>
        <p:spPr bwMode="auto">
          <a:xfrm>
            <a:off x="4674369" y="688975"/>
            <a:ext cx="153987" cy="144463"/>
          </a:xfrm>
          <a:prstGeom prst="ellipse">
            <a:avLst/>
          </a:prstGeom>
          <a:solidFill>
            <a:srgbClr val="C00000"/>
          </a:solidFill>
          <a:ln w="9525">
            <a:solidFill>
              <a:schemeClr val="tx1"/>
            </a:solidFill>
            <a:round/>
            <a:headEnd/>
            <a:tailEnd/>
          </a:ln>
          <a:effectLst/>
        </p:spPr>
        <p:txBody>
          <a:bodyPr wrap="none" anchor="ctr"/>
          <a:lstStyle/>
          <a:p>
            <a:endParaRPr lang="en-US">
              <a:solidFill>
                <a:srgbClr val="C00000"/>
              </a:solidFill>
            </a:endParaRPr>
          </a:p>
        </p:txBody>
      </p:sp>
      <p:sp>
        <p:nvSpPr>
          <p:cNvPr id="52" name="Oval 18" descr="Baseline only"/>
          <p:cNvSpPr>
            <a:spLocks noChangeArrowheads="1"/>
          </p:cNvSpPr>
          <p:nvPr/>
        </p:nvSpPr>
        <p:spPr bwMode="auto">
          <a:xfrm>
            <a:off x="5887536" y="688975"/>
            <a:ext cx="153987" cy="144463"/>
          </a:xfrm>
          <a:prstGeom prst="ellipse">
            <a:avLst/>
          </a:prstGeom>
          <a:solidFill>
            <a:schemeClr val="bg1">
              <a:lumMod val="75000"/>
            </a:schemeClr>
          </a:solidFill>
          <a:ln w="9525">
            <a:solidFill>
              <a:schemeClr val="tx1"/>
            </a:solidFill>
            <a:round/>
            <a:headEnd/>
            <a:tailEnd/>
          </a:ln>
          <a:effectLst/>
        </p:spPr>
        <p:txBody>
          <a:bodyPr wrap="none" anchor="ctr"/>
          <a:lstStyle/>
          <a:p>
            <a:endParaRPr lang="en-US">
              <a:solidFill>
                <a:prstClr val="black"/>
              </a:solidFill>
            </a:endParaRPr>
          </a:p>
        </p:txBody>
      </p:sp>
      <p:sp>
        <p:nvSpPr>
          <p:cNvPr id="53" name="Oval 18" descr="Developmental"/>
          <p:cNvSpPr>
            <a:spLocks noChangeArrowheads="1"/>
          </p:cNvSpPr>
          <p:nvPr/>
        </p:nvSpPr>
        <p:spPr bwMode="auto">
          <a:xfrm>
            <a:off x="7026726" y="697000"/>
            <a:ext cx="153987" cy="144463"/>
          </a:xfrm>
          <a:prstGeom prst="ellipse">
            <a:avLst/>
          </a:prstGeom>
          <a:solidFill>
            <a:schemeClr val="bg1"/>
          </a:solidFill>
          <a:ln w="9525">
            <a:solidFill>
              <a:schemeClr val="tx1"/>
            </a:solidFill>
            <a:round/>
            <a:headEnd/>
            <a:tailEnd/>
          </a:ln>
          <a:effectLst/>
        </p:spPr>
        <p:txBody>
          <a:bodyPr wrap="none" anchor="ctr"/>
          <a:lstStyle/>
          <a:p>
            <a:endParaRPr lang="en-US">
              <a:solidFill>
                <a:prstClr val="black"/>
              </a:solidFill>
            </a:endParaRPr>
          </a:p>
        </p:txBody>
      </p:sp>
      <p:sp>
        <p:nvSpPr>
          <p:cNvPr id="37" name="Oval 18" descr="Baseline only"/>
          <p:cNvSpPr>
            <a:spLocks noChangeArrowheads="1"/>
          </p:cNvSpPr>
          <p:nvPr/>
        </p:nvSpPr>
        <p:spPr bwMode="auto">
          <a:xfrm>
            <a:off x="304800" y="3962400"/>
            <a:ext cx="238868" cy="203729"/>
          </a:xfrm>
          <a:prstGeom prst="ellipse">
            <a:avLst/>
          </a:prstGeom>
          <a:solidFill>
            <a:schemeClr val="bg1">
              <a:lumMod val="75000"/>
            </a:schemeClr>
          </a:solidFill>
          <a:ln w="9525">
            <a:solidFill>
              <a:schemeClr val="tx1"/>
            </a:solidFill>
            <a:round/>
            <a:headEnd/>
            <a:tailEnd/>
          </a:ln>
          <a:effectLst/>
        </p:spPr>
        <p:txBody>
          <a:bodyPr wrap="none" anchor="ctr"/>
          <a:lstStyle/>
          <a:p>
            <a:endParaRPr lang="en-US">
              <a:solidFill>
                <a:prstClr val="black"/>
              </a:solidFill>
            </a:endParaRPr>
          </a:p>
        </p:txBody>
      </p:sp>
      <p:sp>
        <p:nvSpPr>
          <p:cNvPr id="14" name="Oval 18" descr="Baseline only"/>
          <p:cNvSpPr>
            <a:spLocks noChangeArrowheads="1"/>
          </p:cNvSpPr>
          <p:nvPr/>
        </p:nvSpPr>
        <p:spPr bwMode="auto">
          <a:xfrm>
            <a:off x="304800" y="2209800"/>
            <a:ext cx="238868" cy="203729"/>
          </a:xfrm>
          <a:prstGeom prst="ellipse">
            <a:avLst/>
          </a:prstGeom>
          <a:solidFill>
            <a:schemeClr val="bg1">
              <a:lumMod val="75000"/>
            </a:schemeClr>
          </a:solidFill>
          <a:ln w="9525">
            <a:solidFill>
              <a:schemeClr val="tx1"/>
            </a:solidFill>
            <a:round/>
            <a:headEnd/>
            <a:tailEnd/>
          </a:ln>
          <a:effectLst/>
        </p:spPr>
        <p:txBody>
          <a:bodyPr wrap="none" anchor="ctr"/>
          <a:lstStyle/>
          <a:p>
            <a:endParaRPr lang="en-US">
              <a:solidFill>
                <a:prstClr val="black"/>
              </a:solidFill>
            </a:endParaRPr>
          </a:p>
        </p:txBody>
      </p:sp>
    </p:spTree>
    <p:extLst>
      <p:ext uri="{BB962C8B-B14F-4D97-AF65-F5344CB8AC3E}">
        <p14:creationId xmlns:p14="http://schemas.microsoft.com/office/powerpoint/2010/main" val="20156511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descr="IVP Objective Status"/>
          <p:cNvGraphicFramePr>
            <a:graphicFrameLocks noGrp="1"/>
          </p:cNvGraphicFramePr>
          <p:nvPr>
            <p:ph idx="1"/>
            <p:extLst>
              <p:ext uri="{D42A27DB-BD31-4B8C-83A1-F6EECF244321}">
                <p14:modId xmlns:p14="http://schemas.microsoft.com/office/powerpoint/2010/main" val="75240160"/>
              </p:ext>
            </p:extLst>
          </p:nvPr>
        </p:nvGraphicFramePr>
        <p:xfrm>
          <a:off x="457200" y="1066800"/>
          <a:ext cx="8001000" cy="5435024"/>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3"/>
          <p:cNvSpPr>
            <a:spLocks noGrp="1"/>
          </p:cNvSpPr>
          <p:nvPr>
            <p:ph type="title"/>
          </p:nvPr>
        </p:nvSpPr>
        <p:spPr>
          <a:xfrm>
            <a:off x="381000" y="152400"/>
            <a:ext cx="8382000" cy="790832"/>
          </a:xfrm>
        </p:spPr>
        <p:txBody>
          <a:bodyPr>
            <a:noAutofit/>
          </a:bodyPr>
          <a:lstStyle/>
          <a:p>
            <a:r>
              <a:rPr lang="en-US" sz="3000" b="1" dirty="0">
                <a:solidFill>
                  <a:srgbClr val="003F72"/>
                </a:solidFill>
                <a:latin typeface="Tahoma" pitchFamily="34" charset="0"/>
                <a:ea typeface="Tahoma" pitchFamily="34" charset="0"/>
                <a:cs typeface="Tahoma" pitchFamily="34" charset="0"/>
              </a:rPr>
              <a:t>Current HP2020 Objective Status: </a:t>
            </a:r>
            <a:r>
              <a:rPr lang="en-US" sz="3000" b="1" dirty="0" smtClean="0">
                <a:solidFill>
                  <a:srgbClr val="003F72"/>
                </a:solidFill>
                <a:latin typeface="Tahoma" pitchFamily="34" charset="0"/>
                <a:ea typeface="Tahoma" pitchFamily="34" charset="0"/>
                <a:cs typeface="Tahoma" pitchFamily="34" charset="0"/>
              </a:rPr>
              <a:t/>
            </a:r>
            <a:br>
              <a:rPr lang="en-US" sz="3000" b="1" dirty="0" smtClean="0">
                <a:solidFill>
                  <a:srgbClr val="003F72"/>
                </a:solidFill>
                <a:latin typeface="Tahoma" pitchFamily="34" charset="0"/>
                <a:ea typeface="Tahoma" pitchFamily="34" charset="0"/>
                <a:cs typeface="Tahoma" pitchFamily="34" charset="0"/>
              </a:rPr>
            </a:br>
            <a:r>
              <a:rPr lang="en-US" sz="2800" b="1" dirty="0">
                <a:solidFill>
                  <a:srgbClr val="003F72"/>
                </a:solidFill>
                <a:latin typeface="Tahoma" pitchFamily="34" charset="0"/>
                <a:ea typeface="Tahoma" pitchFamily="34" charset="0"/>
                <a:cs typeface="Tahoma" pitchFamily="34" charset="0"/>
              </a:rPr>
              <a:t>Dementias Including Alzheimer’s Disease</a:t>
            </a:r>
            <a:endParaRPr lang="en-US" sz="3000" b="1" dirty="0">
              <a:solidFill>
                <a:srgbClr val="003F72"/>
              </a:solidFill>
              <a:latin typeface="Tahoma" pitchFamily="34" charset="0"/>
              <a:ea typeface="Tahoma" pitchFamily="34" charset="0"/>
              <a:cs typeface="Tahoma" pitchFamily="34" charset="0"/>
            </a:endParaRPr>
          </a:p>
        </p:txBody>
      </p:sp>
      <p:sp>
        <p:nvSpPr>
          <p:cNvPr id="25" name="TextBox 24"/>
          <p:cNvSpPr txBox="1"/>
          <p:nvPr/>
        </p:nvSpPr>
        <p:spPr>
          <a:xfrm>
            <a:off x="6528334" y="2089934"/>
            <a:ext cx="2158466" cy="646331"/>
          </a:xfrm>
          <a:prstGeom prst="rect">
            <a:avLst/>
          </a:prstGeom>
          <a:noFill/>
        </p:spPr>
        <p:txBody>
          <a:bodyPr wrap="square" rtlCol="0">
            <a:spAutoFit/>
          </a:bodyPr>
          <a:lstStyle/>
          <a:p>
            <a:pPr algn="ctr"/>
            <a:r>
              <a:rPr lang="en-US" b="1" dirty="0">
                <a:solidFill>
                  <a:prstClr val="black"/>
                </a:solidFill>
                <a:latin typeface="Tahoma" pitchFamily="34" charset="0"/>
                <a:ea typeface="Tahoma" pitchFamily="34" charset="0"/>
                <a:cs typeface="Tahoma" pitchFamily="34" charset="0"/>
              </a:rPr>
              <a:t>Total number of objectives: </a:t>
            </a:r>
            <a:r>
              <a:rPr lang="en-US" b="1" dirty="0" smtClean="0">
                <a:solidFill>
                  <a:prstClr val="black"/>
                </a:solidFill>
                <a:latin typeface="Tahoma" pitchFamily="34" charset="0"/>
                <a:ea typeface="Tahoma" pitchFamily="34" charset="0"/>
                <a:cs typeface="Tahoma" pitchFamily="34" charset="0"/>
              </a:rPr>
              <a:t>2</a:t>
            </a:r>
            <a:endParaRPr lang="en-US" b="1" dirty="0">
              <a:solidFill>
                <a:prstClr val="black"/>
              </a:solidFill>
              <a:latin typeface="Tahoma" pitchFamily="34" charset="0"/>
              <a:ea typeface="Tahoma" pitchFamily="34" charset="0"/>
              <a:cs typeface="Tahoma" pitchFamily="34" charset="0"/>
            </a:endParaRPr>
          </a:p>
        </p:txBody>
      </p:sp>
      <p:sp>
        <p:nvSpPr>
          <p:cNvPr id="26" name="Text Box 14"/>
          <p:cNvSpPr txBox="1">
            <a:spLocks noChangeArrowheads="1"/>
          </p:cNvSpPr>
          <p:nvPr/>
        </p:nvSpPr>
        <p:spPr bwMode="auto">
          <a:xfrm>
            <a:off x="6781800" y="3041065"/>
            <a:ext cx="1752600" cy="189795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274320" lvl="1">
              <a:spcBef>
                <a:spcPts val="800"/>
              </a:spcBef>
            </a:pPr>
            <a:r>
              <a:rPr lang="en-US" sz="1400" dirty="0" smtClean="0">
                <a:solidFill>
                  <a:prstClr val="black"/>
                </a:solidFill>
                <a:latin typeface="Tahoma" pitchFamily="34" charset="0"/>
              </a:rPr>
              <a:t>Target met</a:t>
            </a:r>
          </a:p>
          <a:p>
            <a:pPr marL="274320" lvl="1">
              <a:spcBef>
                <a:spcPts val="800"/>
              </a:spcBef>
            </a:pPr>
            <a:r>
              <a:rPr lang="en-US" sz="1400" dirty="0" smtClean="0">
                <a:solidFill>
                  <a:prstClr val="black"/>
                </a:solidFill>
                <a:latin typeface="Tahoma" pitchFamily="34" charset="0"/>
              </a:rPr>
              <a:t>Improving       </a:t>
            </a:r>
            <a:endParaRPr lang="en-US" sz="1400" dirty="0">
              <a:solidFill>
                <a:prstClr val="black"/>
              </a:solidFill>
              <a:latin typeface="Tahoma" pitchFamily="34" charset="0"/>
            </a:endParaRPr>
          </a:p>
          <a:p>
            <a:pPr marL="274320" lvl="1">
              <a:spcBef>
                <a:spcPts val="800"/>
              </a:spcBef>
            </a:pPr>
            <a:r>
              <a:rPr lang="en-US" sz="1400" dirty="0" smtClean="0">
                <a:solidFill>
                  <a:prstClr val="black"/>
                </a:solidFill>
                <a:latin typeface="Tahoma" pitchFamily="34" charset="0"/>
              </a:rPr>
              <a:t>Little/No </a:t>
            </a:r>
            <a:r>
              <a:rPr lang="en-US" sz="1400" dirty="0">
                <a:solidFill>
                  <a:prstClr val="black"/>
                </a:solidFill>
                <a:latin typeface="Tahoma" pitchFamily="34" charset="0"/>
              </a:rPr>
              <a:t>change      </a:t>
            </a:r>
            <a:endParaRPr lang="en-US" sz="1400" dirty="0" smtClean="0">
              <a:solidFill>
                <a:prstClr val="black"/>
              </a:solidFill>
              <a:latin typeface="Tahoma" pitchFamily="34" charset="0"/>
            </a:endParaRPr>
          </a:p>
          <a:p>
            <a:pPr marL="274320" lvl="1">
              <a:spcBef>
                <a:spcPts val="800"/>
              </a:spcBef>
            </a:pPr>
            <a:r>
              <a:rPr lang="en-US" sz="1400" dirty="0" smtClean="0">
                <a:solidFill>
                  <a:prstClr val="black"/>
                </a:solidFill>
                <a:latin typeface="Tahoma" pitchFamily="34" charset="0"/>
              </a:rPr>
              <a:t>Getting </a:t>
            </a:r>
            <a:r>
              <a:rPr lang="en-US" sz="1400" dirty="0">
                <a:solidFill>
                  <a:prstClr val="black"/>
                </a:solidFill>
                <a:latin typeface="Tahoma" pitchFamily="34" charset="0"/>
              </a:rPr>
              <a:t>worse     </a:t>
            </a:r>
            <a:endParaRPr lang="en-US" sz="1400" dirty="0" smtClean="0">
              <a:solidFill>
                <a:prstClr val="black"/>
              </a:solidFill>
              <a:latin typeface="Tahoma" pitchFamily="34" charset="0"/>
            </a:endParaRPr>
          </a:p>
          <a:p>
            <a:pPr marL="274320" lvl="1">
              <a:spcBef>
                <a:spcPts val="800"/>
              </a:spcBef>
            </a:pPr>
            <a:r>
              <a:rPr lang="en-US" sz="1400" dirty="0" smtClean="0">
                <a:solidFill>
                  <a:prstClr val="black"/>
                </a:solidFill>
                <a:latin typeface="Tahoma" pitchFamily="34" charset="0"/>
              </a:rPr>
              <a:t>Baseline </a:t>
            </a:r>
            <a:r>
              <a:rPr lang="en-US" sz="1400" dirty="0">
                <a:solidFill>
                  <a:prstClr val="black"/>
                </a:solidFill>
                <a:latin typeface="Tahoma" pitchFamily="34" charset="0"/>
              </a:rPr>
              <a:t>only   </a:t>
            </a:r>
            <a:endParaRPr lang="en-US" sz="1400" dirty="0" smtClean="0">
              <a:solidFill>
                <a:prstClr val="black"/>
              </a:solidFill>
              <a:latin typeface="Tahoma" pitchFamily="34" charset="0"/>
            </a:endParaRPr>
          </a:p>
          <a:p>
            <a:pPr marL="274320" lvl="1">
              <a:spcBef>
                <a:spcPts val="800"/>
              </a:spcBef>
            </a:pPr>
            <a:r>
              <a:rPr lang="en-US" sz="1400" dirty="0" smtClean="0">
                <a:solidFill>
                  <a:prstClr val="black"/>
                </a:solidFill>
                <a:latin typeface="Tahoma" pitchFamily="34" charset="0"/>
              </a:rPr>
              <a:t>Developmental</a:t>
            </a:r>
            <a:endParaRPr lang="en-US" sz="1400" dirty="0">
              <a:solidFill>
                <a:prstClr val="black"/>
              </a:solidFill>
              <a:latin typeface="Tahoma" pitchFamily="34" charset="0"/>
            </a:endParaRPr>
          </a:p>
        </p:txBody>
      </p:sp>
      <p:sp>
        <p:nvSpPr>
          <p:cNvPr id="27" name="Oval 13" descr="Little/No change"/>
          <p:cNvSpPr>
            <a:spLocks noChangeArrowheads="1"/>
          </p:cNvSpPr>
          <p:nvPr/>
        </p:nvSpPr>
        <p:spPr bwMode="auto">
          <a:xfrm>
            <a:off x="6908192" y="3769169"/>
            <a:ext cx="153987" cy="144463"/>
          </a:xfrm>
          <a:prstGeom prst="ellipse">
            <a:avLst/>
          </a:prstGeom>
          <a:solidFill>
            <a:srgbClr val="FFCC00"/>
          </a:solidFill>
          <a:ln w="9525">
            <a:solidFill>
              <a:schemeClr val="tx1"/>
            </a:solidFill>
            <a:round/>
            <a:headEnd/>
            <a:tailEnd/>
          </a:ln>
          <a:effectLst/>
        </p:spPr>
        <p:txBody>
          <a:bodyPr wrap="none" anchor="ctr"/>
          <a:lstStyle/>
          <a:p>
            <a:endParaRPr lang="en-US" dirty="0">
              <a:solidFill>
                <a:srgbClr val="FFFF00"/>
              </a:solidFill>
            </a:endParaRPr>
          </a:p>
        </p:txBody>
      </p:sp>
      <p:sp>
        <p:nvSpPr>
          <p:cNvPr id="28" name="Oval 27" descr="Baseline only"/>
          <p:cNvSpPr>
            <a:spLocks noChangeArrowheads="1"/>
          </p:cNvSpPr>
          <p:nvPr/>
        </p:nvSpPr>
        <p:spPr bwMode="auto">
          <a:xfrm>
            <a:off x="6908192" y="4392117"/>
            <a:ext cx="153987" cy="144463"/>
          </a:xfrm>
          <a:prstGeom prst="ellipse">
            <a:avLst/>
          </a:prstGeom>
          <a:solidFill>
            <a:schemeClr val="bg1">
              <a:lumMod val="75000"/>
            </a:schemeClr>
          </a:solidFill>
          <a:ln w="9525">
            <a:solidFill>
              <a:schemeClr val="tx1"/>
            </a:solidFill>
            <a:round/>
            <a:headEnd/>
            <a:tailEnd/>
          </a:ln>
          <a:effectLst/>
        </p:spPr>
        <p:txBody>
          <a:bodyPr wrap="none" anchor="ctr"/>
          <a:lstStyle/>
          <a:p>
            <a:endParaRPr lang="en-US" dirty="0">
              <a:solidFill>
                <a:prstClr val="black"/>
              </a:solidFill>
            </a:endParaRPr>
          </a:p>
        </p:txBody>
      </p:sp>
      <p:sp>
        <p:nvSpPr>
          <p:cNvPr id="29" name="Oval 28" descr="Improving"/>
          <p:cNvSpPr>
            <a:spLocks noChangeArrowheads="1"/>
          </p:cNvSpPr>
          <p:nvPr/>
        </p:nvSpPr>
        <p:spPr bwMode="auto">
          <a:xfrm>
            <a:off x="6908191" y="3455931"/>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30" name="Oval 29" descr="Target met"/>
          <p:cNvSpPr>
            <a:spLocks noChangeArrowheads="1"/>
          </p:cNvSpPr>
          <p:nvPr/>
        </p:nvSpPr>
        <p:spPr bwMode="auto">
          <a:xfrm>
            <a:off x="6908191" y="3144781"/>
            <a:ext cx="153988" cy="144462"/>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31" name="Oval 30" descr="Getting worse"/>
          <p:cNvSpPr>
            <a:spLocks noChangeArrowheads="1"/>
          </p:cNvSpPr>
          <p:nvPr/>
        </p:nvSpPr>
        <p:spPr bwMode="auto">
          <a:xfrm>
            <a:off x="6908192" y="4098159"/>
            <a:ext cx="153987" cy="144463"/>
          </a:xfrm>
          <a:prstGeom prst="ellipse">
            <a:avLst/>
          </a:prstGeom>
          <a:solidFill>
            <a:srgbClr val="C00000"/>
          </a:solidFill>
          <a:ln w="9525">
            <a:solidFill>
              <a:schemeClr val="tx1"/>
            </a:solidFill>
            <a:round/>
            <a:headEnd/>
            <a:tailEnd/>
          </a:ln>
          <a:effectLst/>
        </p:spPr>
        <p:txBody>
          <a:bodyPr wrap="none" anchor="ctr"/>
          <a:lstStyle/>
          <a:p>
            <a:endParaRPr lang="en-US" dirty="0">
              <a:solidFill>
                <a:srgbClr val="C00000"/>
              </a:solidFill>
            </a:endParaRPr>
          </a:p>
        </p:txBody>
      </p:sp>
      <p:sp>
        <p:nvSpPr>
          <p:cNvPr id="33" name="Oval 18" descr="Developmental"/>
          <p:cNvSpPr>
            <a:spLocks noChangeArrowheads="1"/>
          </p:cNvSpPr>
          <p:nvPr/>
        </p:nvSpPr>
        <p:spPr bwMode="auto">
          <a:xfrm>
            <a:off x="6908192" y="4725053"/>
            <a:ext cx="153987" cy="144463"/>
          </a:xfrm>
          <a:prstGeom prst="ellipse">
            <a:avLst/>
          </a:prstGeom>
          <a:solidFill>
            <a:schemeClr val="bg1"/>
          </a:solidFill>
          <a:ln w="9525">
            <a:solidFill>
              <a:schemeClr val="tx1"/>
            </a:solidFill>
            <a:round/>
            <a:headEnd/>
            <a:tailEnd/>
          </a:ln>
          <a:effectLst/>
        </p:spPr>
        <p:txBody>
          <a:bodyPr wrap="none" anchor="ctr"/>
          <a:lstStyle/>
          <a:p>
            <a:endParaRPr lang="en-US" dirty="0">
              <a:solidFill>
                <a:prstClr val="black"/>
              </a:solidFill>
            </a:endParaRPr>
          </a:p>
        </p:txBody>
      </p:sp>
    </p:spTree>
    <p:extLst>
      <p:ext uri="{BB962C8B-B14F-4D97-AF65-F5344CB8AC3E}">
        <p14:creationId xmlns:p14="http://schemas.microsoft.com/office/powerpoint/2010/main" val="2568299704"/>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TotalTime>
  <Words>1737</Words>
  <Application>Microsoft Office PowerPoint</Application>
  <PresentationFormat>On-screen Show (4:3)</PresentationFormat>
  <Paragraphs>151</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Appendix</vt:lpstr>
      <vt:lpstr>Objective Status: Older Adults</vt:lpstr>
      <vt:lpstr>Current HP2020 Objective Status:  Older Adults</vt:lpstr>
      <vt:lpstr>Objective Status: Dementias Including Alzheimer’s Disease</vt:lpstr>
      <vt:lpstr>Current HP2020 Objective Status:  Dementias Including Alzheimer’s Disease</vt:lpstr>
    </vt:vector>
  </TitlesOfParts>
  <Company>Centers for Disease Control and Prevention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Appendix</dc:title>
  <dc:creator>CDC User</dc:creator>
  <cp:lastModifiedBy>CDC User</cp:lastModifiedBy>
  <cp:revision>6</cp:revision>
  <dcterms:created xsi:type="dcterms:W3CDTF">2014-06-11T16:51:10Z</dcterms:created>
  <dcterms:modified xsi:type="dcterms:W3CDTF">2014-06-18T11:58:06Z</dcterms:modified>
</cp:coreProperties>
</file>