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xls" ContentType="application/vnd.ms-excel"/>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3"/>
  </p:notesMasterIdLst>
  <p:sldIdLst>
    <p:sldId id="256" r:id="rId2"/>
    <p:sldId id="257" r:id="rId3"/>
    <p:sldId id="263" r:id="rId4"/>
    <p:sldId id="264" r:id="rId5"/>
    <p:sldId id="265" r:id="rId6"/>
    <p:sldId id="280" r:id="rId7"/>
    <p:sldId id="267" r:id="rId8"/>
    <p:sldId id="268" r:id="rId9"/>
    <p:sldId id="281" r:id="rId10"/>
    <p:sldId id="282" r:id="rId11"/>
    <p:sldId id="283" r:id="rId12"/>
    <p:sldId id="284" r:id="rId13"/>
    <p:sldId id="285" r:id="rId14"/>
    <p:sldId id="286" r:id="rId15"/>
    <p:sldId id="287" r:id="rId16"/>
    <p:sldId id="276" r:id="rId17"/>
    <p:sldId id="277" r:id="rId18"/>
    <p:sldId id="278" r:id="rId19"/>
    <p:sldId id="279" r:id="rId20"/>
    <p:sldId id="258" r:id="rId21"/>
    <p:sldId id="288" r:id="rId22"/>
    <p:sldId id="289" r:id="rId23"/>
    <p:sldId id="290" r:id="rId24"/>
    <p:sldId id="291" r:id="rId25"/>
    <p:sldId id="292" r:id="rId26"/>
    <p:sldId id="293" r:id="rId27"/>
    <p:sldId id="294" r:id="rId28"/>
    <p:sldId id="295" r:id="rId29"/>
    <p:sldId id="259" r:id="rId30"/>
    <p:sldId id="296" r:id="rId31"/>
    <p:sldId id="298" r:id="rId32"/>
    <p:sldId id="299" r:id="rId33"/>
    <p:sldId id="303" r:id="rId34"/>
    <p:sldId id="302" r:id="rId35"/>
    <p:sldId id="301" r:id="rId36"/>
    <p:sldId id="305" r:id="rId37"/>
    <p:sldId id="304" r:id="rId38"/>
    <p:sldId id="300" r:id="rId39"/>
    <p:sldId id="306" r:id="rId40"/>
    <p:sldId id="307" r:id="rId41"/>
    <p:sldId id="260" r:id="rId42"/>
    <p:sldId id="308" r:id="rId43"/>
    <p:sldId id="309" r:id="rId44"/>
    <p:sldId id="315" r:id="rId45"/>
    <p:sldId id="261" r:id="rId46"/>
    <p:sldId id="312" r:id="rId47"/>
    <p:sldId id="310" r:id="rId48"/>
    <p:sldId id="311" r:id="rId49"/>
    <p:sldId id="262" r:id="rId50"/>
    <p:sldId id="313" r:id="rId51"/>
    <p:sldId id="314" r:id="rId52"/>
  </p:sldIdLst>
  <p:sldSz cx="9144000" cy="6858000" type="screen4x3"/>
  <p:notesSz cx="6858000" cy="9144000"/>
  <p:embeddedFontLst>
    <p:embeddedFont>
      <p:font typeface="Felt Tip Roman" panose="02000000000000000000" pitchFamily="2" charset="0"/>
      <p:italic r:id="rId54"/>
    </p:embeddedFont>
    <p:embeddedFont>
      <p:font typeface="Calibri" panose="020F0502020204030204" pitchFamily="34" charset="0"/>
      <p:regular r:id="rId55"/>
      <p:bold r:id="rId56"/>
      <p:italic r:id="rId57"/>
      <p:boldItalic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J Guerin" initials="RJ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96A"/>
    <a:srgbClr val="F05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91" autoAdjust="0"/>
    <p:restoredTop sz="99661" autoAdjust="0"/>
  </p:normalViewPr>
  <p:slideViewPr>
    <p:cSldViewPr>
      <p:cViewPr>
        <p:scale>
          <a:sx n="125" d="100"/>
          <a:sy n="125" d="100"/>
        </p:scale>
        <p:origin x="-318" y="228"/>
      </p:cViewPr>
      <p:guideLst>
        <p:guide orient="horz" pos="216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3450" y="-120"/>
      </p:cViewPr>
      <p:guideLst>
        <p:guide orient="horz" pos="2880"/>
        <p:guide pos="2160"/>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9A927-64C1-4D25-9512-E343EAC8772D}" type="datetimeFigureOut">
              <a:rPr lang="en-US" smtClean="0"/>
              <a:t>6/7/2014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18086F-7C81-4F02-877E-DABF31823E7D}" type="slidenum">
              <a:rPr lang="en-US" smtClean="0"/>
              <a:t>‹#›</a:t>
            </a:fld>
            <a:endParaRPr lang="en-US"/>
          </a:p>
        </p:txBody>
      </p:sp>
    </p:spTree>
    <p:extLst>
      <p:ext uri="{BB962C8B-B14F-4D97-AF65-F5344CB8AC3E}">
        <p14:creationId xmlns:p14="http://schemas.microsoft.com/office/powerpoint/2010/main" val="374682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A83DA27-AB72-4884-9D87-5988CFF4BB6A}" type="slidenum">
              <a:rPr lang="en-US" smtClean="0"/>
              <a:pPr eaLnBrk="1" hangingPunct="1"/>
              <a:t>3</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30</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40</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44</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46</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47</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48</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50</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3883827" y="8684926"/>
            <a:ext cx="2972590"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53" tIns="46077" rIns="92153" bIns="46077" anchor="b"/>
          <a:lstStyle>
            <a:lvl1pPr defTabSz="930275" eaLnBrk="0" hangingPunct="0">
              <a:defRPr>
                <a:solidFill>
                  <a:schemeClr val="tx1"/>
                </a:solidFill>
                <a:latin typeface="Arial" pitchFamily="34" charset="0"/>
              </a:defRPr>
            </a:lvl1pPr>
            <a:lvl2pPr marL="742950" indent="-285750" defTabSz="930275" eaLnBrk="0" hangingPunct="0">
              <a:defRPr>
                <a:solidFill>
                  <a:schemeClr val="tx1"/>
                </a:solidFill>
                <a:latin typeface="Arial" pitchFamily="34" charset="0"/>
              </a:defRPr>
            </a:lvl2pPr>
            <a:lvl3pPr marL="1143000" indent="-228600" defTabSz="930275" eaLnBrk="0" hangingPunct="0">
              <a:defRPr>
                <a:solidFill>
                  <a:schemeClr val="tx1"/>
                </a:solidFill>
                <a:latin typeface="Arial" pitchFamily="34" charset="0"/>
              </a:defRPr>
            </a:lvl3pPr>
            <a:lvl4pPr marL="1600200" indent="-228600" defTabSz="930275" eaLnBrk="0" hangingPunct="0">
              <a:defRPr>
                <a:solidFill>
                  <a:schemeClr val="tx1"/>
                </a:solidFill>
                <a:latin typeface="Arial" pitchFamily="34" charset="0"/>
              </a:defRPr>
            </a:lvl4pPr>
            <a:lvl5pPr marL="2057400" indent="-228600" defTabSz="930275" eaLnBrk="0" hangingPunct="0">
              <a:defRPr>
                <a:solidFill>
                  <a:schemeClr val="tx1"/>
                </a:solidFill>
                <a:latin typeface="Arial" pitchFamily="34" charset="0"/>
              </a:defRPr>
            </a:lvl5pPr>
            <a:lvl6pPr marL="2514600" indent="-228600" defTabSz="930275" eaLnBrk="0" fontAlgn="base" hangingPunct="0">
              <a:spcBef>
                <a:spcPct val="0"/>
              </a:spcBef>
              <a:spcAft>
                <a:spcPct val="0"/>
              </a:spcAft>
              <a:defRPr>
                <a:solidFill>
                  <a:schemeClr val="tx1"/>
                </a:solidFill>
                <a:latin typeface="Arial" pitchFamily="34" charset="0"/>
              </a:defRPr>
            </a:lvl6pPr>
            <a:lvl7pPr marL="2971800" indent="-228600" defTabSz="930275" eaLnBrk="0" fontAlgn="base" hangingPunct="0">
              <a:spcBef>
                <a:spcPct val="0"/>
              </a:spcBef>
              <a:spcAft>
                <a:spcPct val="0"/>
              </a:spcAft>
              <a:defRPr>
                <a:solidFill>
                  <a:schemeClr val="tx1"/>
                </a:solidFill>
                <a:latin typeface="Arial" pitchFamily="34" charset="0"/>
              </a:defRPr>
            </a:lvl7pPr>
            <a:lvl8pPr marL="3429000" indent="-228600" defTabSz="930275" eaLnBrk="0" fontAlgn="base" hangingPunct="0">
              <a:spcBef>
                <a:spcPct val="0"/>
              </a:spcBef>
              <a:spcAft>
                <a:spcPct val="0"/>
              </a:spcAft>
              <a:defRPr>
                <a:solidFill>
                  <a:schemeClr val="tx1"/>
                </a:solidFill>
                <a:latin typeface="Arial" pitchFamily="34" charset="0"/>
              </a:defRPr>
            </a:lvl8pPr>
            <a:lvl9pPr marL="3886200" indent="-228600" defTabSz="930275" eaLnBrk="0" fontAlgn="base" hangingPunct="0">
              <a:spcBef>
                <a:spcPct val="0"/>
              </a:spcBef>
              <a:spcAft>
                <a:spcPct val="0"/>
              </a:spcAft>
              <a:defRPr>
                <a:solidFill>
                  <a:schemeClr val="tx1"/>
                </a:solidFill>
                <a:latin typeface="Arial" pitchFamily="34" charset="0"/>
              </a:defRPr>
            </a:lvl9pPr>
          </a:lstStyle>
          <a:p>
            <a:pPr algn="r" eaLnBrk="1" hangingPunct="1"/>
            <a:fld id="{8D67FD2D-D681-41A9-B606-F50D206EC813}" type="slidenum">
              <a:rPr lang="en-US" sz="1200"/>
              <a:pPr algn="r" eaLnBrk="1" hangingPunct="1"/>
              <a:t>7</a:t>
            </a:fld>
            <a:endParaRPr lang="en-US" sz="120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16</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1D6D2BA5-6EC1-4358-B214-D7CE39A0EBFA}" type="slidenum">
              <a:rPr lang="en-US" smtClean="0"/>
              <a:pPr eaLnBrk="1" hangingPunct="1"/>
              <a:t>17</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18</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19</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21</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22</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28</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6/7/2014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63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6/7/2014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79045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r>
              <a:rPr lang="en-US"/>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pPr>
                <a:defRPr/>
              </a:pPr>
              <a:t>‹#›</a:t>
            </a:fld>
            <a:endParaRPr lang="en-US" dirty="0"/>
          </a:p>
        </p:txBody>
      </p:sp>
    </p:spTree>
    <p:extLst>
      <p:ext uri="{BB962C8B-B14F-4D97-AF65-F5344CB8AC3E}">
        <p14:creationId xmlns:p14="http://schemas.microsoft.com/office/powerpoint/2010/main" val="2913856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t>6/7/2014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6826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t>6/7/2014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85531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t>6/7/2014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13119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t>6/7/2014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00968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t>6/7/2014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322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6/7/2014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66191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6/7/2014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2443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6/7/2014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884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11C-A4EA-4F74-93BF-73DAA631961B}" type="datetimeFigureOut">
              <a:rPr lang="en-US" smtClean="0"/>
              <a:t>6/7/2014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A09B0-EE96-4106-B8E3-6396DF7BED7B}" type="slidenum">
              <a:rPr lang="en-US" smtClean="0"/>
              <a:t>‹#›</a:t>
            </a:fld>
            <a:endParaRPr lang="en-US"/>
          </a:p>
        </p:txBody>
      </p:sp>
    </p:spTree>
    <p:extLst>
      <p:ext uri="{BB962C8B-B14F-4D97-AF65-F5344CB8AC3E}">
        <p14:creationId xmlns:p14="http://schemas.microsoft.com/office/powerpoint/2010/main" val="308058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cdc.gov/niosh/topics/youth/chartpackage.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cdc.gov/mmwr/preview/mmwrhtml/mm5915a2.htm"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4.xml"/><Relationship Id="rId7" Type="http://schemas.openxmlformats.org/officeDocument/2006/relationships/hyperlink" Target="http://www.cdc.gov/niosh/topics/youth/chartpackage.html" TargetMode="External"/><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image" Target="../media/image18.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5.xml"/><Relationship Id="rId7" Type="http://schemas.openxmlformats.org/officeDocument/2006/relationships/hyperlink" Target="http://www.cdc.gov/niosh/topics/youth/chartpackage.html" TargetMode="External"/><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image" Target="../media/image19.emf"/><Relationship Id="rId5" Type="http://schemas.openxmlformats.org/officeDocument/2006/relationships/oleObject" Target="../embeddings/Microsoft_Excel_97-2003_Worksheet2.xls"/><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7.jp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2.jpg"/></Relationships>
</file>

<file path=ppt/slides/_rels/slide4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p:cNvGrpSpPr/>
        <p:nvPr/>
      </p:nvGrpSpPr>
      <p:grpSpPr>
        <a:xfrm>
          <a:off x="0" y="0"/>
          <a:ext cx="0" cy="0"/>
          <a:chOff x="0" y="0"/>
          <a:chExt cx="0" cy="0"/>
        </a:xfrm>
      </p:grpSpPr>
      <p:sp>
        <p:nvSpPr>
          <p:cNvPr id="4" name="Freeform 3"/>
          <p:cNvSpPr/>
          <p:nvPr/>
        </p:nvSpPr>
        <p:spPr>
          <a:xfrm>
            <a:off x="0"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43024" y="3773321"/>
            <a:ext cx="6400800" cy="1295400"/>
          </a:xfrm>
        </p:spPr>
        <p:txBody>
          <a:bodyPr>
            <a:normAutofit fontScale="92500" lnSpcReduction="20000"/>
          </a:bodyPr>
          <a:lstStyle/>
          <a:p>
            <a:r>
              <a:rPr lang="en-US" b="1" dirty="0" smtClean="0">
                <a:solidFill>
                  <a:srgbClr val="1F396A"/>
                </a:solidFill>
                <a:latin typeface="+mn-lt"/>
                <a:cs typeface="Arial" pitchFamily="34" charset="0"/>
              </a:rPr>
              <a:t>A Safety &amp; Health Curriculum</a:t>
            </a:r>
            <a:br>
              <a:rPr lang="en-US" b="1" dirty="0" smtClean="0">
                <a:solidFill>
                  <a:srgbClr val="1F396A"/>
                </a:solidFill>
                <a:latin typeface="+mn-lt"/>
                <a:cs typeface="Arial" pitchFamily="34" charset="0"/>
              </a:rPr>
            </a:br>
            <a:r>
              <a:rPr lang="en-US" b="1" dirty="0" smtClean="0">
                <a:solidFill>
                  <a:srgbClr val="1F396A"/>
                </a:solidFill>
                <a:latin typeface="+mn-lt"/>
                <a:cs typeface="Arial" pitchFamily="34" charset="0"/>
              </a:rPr>
              <a:t>For Young Workers</a:t>
            </a:r>
          </a:p>
          <a:p>
            <a:r>
              <a:rPr lang="en-US" dirty="0" smtClean="0">
                <a:solidFill>
                  <a:srgbClr val="1F396A"/>
                </a:solidFill>
                <a:latin typeface="+mn-lt"/>
                <a:cs typeface="Arial" pitchFamily="34" charset="0"/>
              </a:rPr>
              <a:t>Illinois Edition</a:t>
            </a:r>
            <a:endParaRPr lang="en-US" dirty="0">
              <a:solidFill>
                <a:srgbClr val="1F396A"/>
              </a:solidFill>
              <a:latin typeface="+mn-lt"/>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386" y="1983776"/>
            <a:ext cx="4448175" cy="15785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773" y="5668242"/>
            <a:ext cx="4171950" cy="907705"/>
          </a:xfrm>
          <a:prstGeom prst="rect">
            <a:avLst/>
          </a:prstGeom>
        </p:spPr>
      </p:pic>
      <p:sp>
        <p:nvSpPr>
          <p:cNvPr id="7" name="Rectangle 6"/>
          <p:cNvSpPr/>
          <p:nvPr/>
        </p:nvSpPr>
        <p:spPr>
          <a:xfrm>
            <a:off x="152400" y="5752762"/>
            <a:ext cx="4572000" cy="738664"/>
          </a:xfrm>
          <a:prstGeom prst="rect">
            <a:avLst/>
          </a:prstGeom>
        </p:spPr>
        <p:txBody>
          <a:bodyPr>
            <a:spAutoFit/>
          </a:bodyPr>
          <a:lstStyle/>
          <a:p>
            <a:r>
              <a:rPr lang="en-US" sz="1400" dirty="0" smtClean="0">
                <a:solidFill>
                  <a:schemeClr val="bg1"/>
                </a:solidFill>
                <a:latin typeface="Arial" pitchFamily="34" charset="0"/>
                <a:cs typeface="Arial" pitchFamily="34" charset="0"/>
              </a:rPr>
              <a:t>DEPARTMENT OF HEALTH AND HUMAN SERVICES</a:t>
            </a:r>
          </a:p>
          <a:p>
            <a:r>
              <a:rPr lang="en-US" sz="1400" dirty="0" smtClean="0">
                <a:solidFill>
                  <a:schemeClr val="bg1"/>
                </a:solidFill>
                <a:latin typeface="Arial" pitchFamily="34" charset="0"/>
                <a:cs typeface="Arial" pitchFamily="34" charset="0"/>
              </a:rPr>
              <a:t>Centers for Disease Control and Prevention</a:t>
            </a:r>
          </a:p>
          <a:p>
            <a:r>
              <a:rPr lang="en-US" sz="1400" dirty="0" smtClean="0">
                <a:solidFill>
                  <a:schemeClr val="bg1"/>
                </a:solidFill>
                <a:latin typeface="Arial" pitchFamily="34" charset="0"/>
                <a:cs typeface="Arial" pitchFamily="34" charset="0"/>
              </a:rPr>
              <a:t>National Institute for Occupational Safety and Health</a:t>
            </a:r>
            <a:endParaRPr lang="en-US" sz="1400" dirty="0">
              <a:solidFill>
                <a:schemeClr val="bg1"/>
              </a:solidFill>
              <a:latin typeface="Arial" pitchFamily="34" charset="0"/>
              <a:cs typeface="Arial" pitchFamily="34" charset="0"/>
            </a:endParaRPr>
          </a:p>
        </p:txBody>
      </p:sp>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4"/>
            <a:srcRect/>
            <a:tile tx="0" ty="0" sx="46000" sy="46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5"/>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6"/>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7"/>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8"/>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96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a:t>
            </a:r>
            <a:r>
              <a:rPr lang="en-US" sz="1600" dirty="0" smtClean="0">
                <a:solidFill>
                  <a:srgbClr val="1F396A"/>
                </a:solidFill>
                <a:latin typeface="Myriad Pro" pitchFamily="34" charset="0"/>
              </a:rPr>
              <a:t>did this happen?</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a:t>
            </a:r>
            <a:r>
              <a:rPr lang="en-US" sz="1600" dirty="0" smtClean="0">
                <a:solidFill>
                  <a:srgbClr val="1F396A"/>
                </a:solidFill>
                <a:latin typeface="Myriad Pro" pitchFamily="34" charset="0"/>
              </a:rPr>
              <a:t>kept Angela </a:t>
            </a:r>
            <a:br>
              <a:rPr lang="en-US" sz="1600" dirty="0" smtClean="0">
                <a:solidFill>
                  <a:srgbClr val="1F396A"/>
                </a:solidFill>
                <a:latin typeface="Myriad Pro" pitchFamily="34" charset="0"/>
              </a:rPr>
            </a:br>
            <a:r>
              <a:rPr lang="en-US" sz="1600" dirty="0" smtClean="0">
                <a:solidFill>
                  <a:srgbClr val="1F396A"/>
                </a:solidFill>
                <a:latin typeface="Myriad Pro" pitchFamily="34" charset="0"/>
              </a:rPr>
              <a:t>from being hurt?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could this injury change</a:t>
            </a:r>
            <a:br>
              <a:rPr lang="en-US" sz="1600" dirty="0" smtClean="0">
                <a:solidFill>
                  <a:srgbClr val="1F396A"/>
                </a:solidFill>
                <a:latin typeface="Myriad Pro" pitchFamily="34" charset="0"/>
              </a:rPr>
            </a:br>
            <a:r>
              <a:rPr lang="en-US" sz="1600" dirty="0" smtClean="0">
                <a:solidFill>
                  <a:srgbClr val="1F396A"/>
                </a:solidFill>
                <a:latin typeface="Myriad Pro" pitchFamily="34" charset="0"/>
              </a:rPr>
              <a:t>Angela’s life</a:t>
            </a:r>
            <a:r>
              <a:rPr lang="en-US" sz="1600" dirty="0">
                <a:solidFill>
                  <a:srgbClr val="1F396A"/>
                </a:solidFill>
                <a:latin typeface="Myriad Pro" pitchFamily="34" charset="0"/>
              </a:rPr>
              <a: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Office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Too much typing </a:t>
            </a:r>
            <a:br>
              <a:rPr lang="en-US" sz="1600" dirty="0" smtClean="0">
                <a:solidFill>
                  <a:srgbClr val="1F396A"/>
                </a:solidFill>
                <a:latin typeface="Myriad Pro" pitchFamily="34" charset="0"/>
              </a:rPr>
            </a:br>
            <a:r>
              <a:rPr lang="en-US" sz="1600" dirty="0" smtClean="0">
                <a:solidFill>
                  <a:srgbClr val="1F396A"/>
                </a:solidFill>
                <a:latin typeface="Myriad Pro" pitchFamily="34" charset="0"/>
              </a:rPr>
              <a:t>in an awkward position</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Repetitive stress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Angela’s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10</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467725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a:t>
            </a:r>
            <a:r>
              <a:rPr lang="en-US" sz="1600" dirty="0" smtClean="0">
                <a:solidFill>
                  <a:srgbClr val="1F396A"/>
                </a:solidFill>
                <a:latin typeface="Myriad Pro" pitchFamily="34" charset="0"/>
              </a:rPr>
              <a:t>did this happen?</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a:t>
            </a:r>
            <a:r>
              <a:rPr lang="en-US" sz="1600" dirty="0" smtClean="0">
                <a:solidFill>
                  <a:srgbClr val="1F396A"/>
                </a:solidFill>
                <a:latin typeface="Myriad Pro" pitchFamily="34" charset="0"/>
              </a:rPr>
              <a:t>kept Terrell </a:t>
            </a:r>
            <a:br>
              <a:rPr lang="en-US" sz="1600" dirty="0" smtClean="0">
                <a:solidFill>
                  <a:srgbClr val="1F396A"/>
                </a:solidFill>
                <a:latin typeface="Myriad Pro" pitchFamily="34" charset="0"/>
              </a:rPr>
            </a:br>
            <a:r>
              <a:rPr lang="en-US" sz="1600" dirty="0" smtClean="0">
                <a:solidFill>
                  <a:srgbClr val="1F396A"/>
                </a:solidFill>
                <a:latin typeface="Myriad Pro" pitchFamily="34" charset="0"/>
              </a:rPr>
              <a:t>from being killed?</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Landscape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Wood chipper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Death</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Terrell’s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11</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454407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Work 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a:t>
            </a:r>
            <a:r>
              <a:rPr lang="en-US" sz="1600" dirty="0" smtClean="0">
                <a:solidFill>
                  <a:srgbClr val="1F396A"/>
                </a:solidFill>
                <a:latin typeface="Myriad Pro" pitchFamily="34" charset="0"/>
              </a:rPr>
              <a:t>did this happen?</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a:t>
            </a:r>
            <a:r>
              <a:rPr lang="en-US" sz="1600" dirty="0" smtClean="0">
                <a:solidFill>
                  <a:srgbClr val="1F396A"/>
                </a:solidFill>
                <a:latin typeface="Myriad Pro" pitchFamily="34" charset="0"/>
              </a:rPr>
              <a:t>kept Cody </a:t>
            </a:r>
            <a:br>
              <a:rPr lang="en-US" sz="1600" dirty="0" smtClean="0">
                <a:solidFill>
                  <a:srgbClr val="1F396A"/>
                </a:solidFill>
                <a:latin typeface="Myriad Pro" pitchFamily="34" charset="0"/>
              </a:rPr>
            </a:br>
            <a:r>
              <a:rPr lang="en-US" sz="1600" dirty="0" smtClean="0">
                <a:solidFill>
                  <a:srgbClr val="1F396A"/>
                </a:solidFill>
                <a:latin typeface="Myriad Pro" pitchFamily="34" charset="0"/>
              </a:rPr>
              <a:t>from being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could this injury change </a:t>
            </a:r>
            <a:br>
              <a:rPr lang="en-US" sz="1600" dirty="0" smtClean="0">
                <a:solidFill>
                  <a:srgbClr val="1F396A"/>
                </a:solidFill>
                <a:latin typeface="Myriad Pro" pitchFamily="34" charset="0"/>
              </a:rPr>
            </a:br>
            <a:r>
              <a:rPr lang="en-US" sz="1600" dirty="0" smtClean="0">
                <a:solidFill>
                  <a:srgbClr val="1F396A"/>
                </a:solidFill>
                <a:latin typeface="Myriad Pro" pitchFamily="34" charset="0"/>
              </a:rPr>
              <a:t>Cody’s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Tractor without roll bar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Legs crushed under tractor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Cody’s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12</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5261634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t>
            </a:r>
            <a:r>
              <a:rPr lang="en-US" sz="1600" dirty="0" smtClean="0">
                <a:solidFill>
                  <a:srgbClr val="1F396A"/>
                </a:solidFill>
                <a:latin typeface="Myriad Pro" pitchFamily="34" charset="0"/>
              </a:rPr>
              <a:t>Lindsey’s </a:t>
            </a:r>
            <a:r>
              <a:rPr lang="en-US" sz="1600" dirty="0">
                <a:solidFill>
                  <a:srgbClr val="1F396A"/>
                </a:solidFill>
                <a:latin typeface="Myriad Pro" pitchFamily="34" charset="0"/>
              </a:rPr>
              <a:t>employer have done to stop her </a:t>
            </a:r>
            <a:r>
              <a:rPr lang="en-US" sz="1600" dirty="0" smtClean="0">
                <a:solidFill>
                  <a:srgbClr val="1F396A"/>
                </a:solidFill>
                <a:latin typeface="Myriad Pro" pitchFamily="34" charset="0"/>
              </a:rPr>
              <a:t>abuser?</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a:t>
            </a:r>
            <a:r>
              <a:rPr lang="en-US" sz="1600" dirty="0" smtClean="0">
                <a:solidFill>
                  <a:srgbClr val="1F396A"/>
                </a:solidFill>
                <a:latin typeface="Myriad Pro" pitchFamily="34" charset="0"/>
              </a:rPr>
              <a:t>if this happened?</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a:t>
            </a:r>
            <a:r>
              <a:rPr lang="en-US" sz="1600" dirty="0" smtClean="0">
                <a:solidFill>
                  <a:srgbClr val="1F396A"/>
                </a:solidFill>
                <a:latin typeface="Myriad Pro" pitchFamily="34" charset="0"/>
              </a:rPr>
              <a:t>could this change </a:t>
            </a:r>
            <a:r>
              <a:rPr lang="en-US" sz="1600" dirty="0">
                <a:solidFill>
                  <a:srgbClr val="1F396A"/>
                </a:solidFill>
                <a:latin typeface="Myriad Pro" pitchFamily="34" charset="0"/>
              </a:rPr>
              <a:t>Lindsey’s </a:t>
            </a:r>
            <a:r>
              <a:rPr lang="en-US" sz="1600" dirty="0" smtClean="0">
                <a:solidFill>
                  <a:srgbClr val="1F396A"/>
                </a:solidFill>
                <a:latin typeface="Myriad Pro" pitchFamily="34" charset="0"/>
              </a:rPr>
              <a:t>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Pizza shop cashier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Violence (by a co-worker)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Bumps and bruises caused </a:t>
            </a:r>
            <a:br>
              <a:rPr lang="en-US" sz="1600" dirty="0" smtClean="0">
                <a:solidFill>
                  <a:srgbClr val="1F396A"/>
                </a:solidFill>
                <a:latin typeface="Myriad Pro" pitchFamily="34" charset="0"/>
              </a:rPr>
            </a:br>
            <a:r>
              <a:rPr lang="en-US" sz="1600" dirty="0" smtClean="0">
                <a:solidFill>
                  <a:srgbClr val="1F396A"/>
                </a:solidFill>
                <a:latin typeface="Myriad Pro" pitchFamily="34" charset="0"/>
              </a:rPr>
              <a:t>by abusive co-worker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Lindsey’s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13</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895212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Anna's employer have done to stop her harasser?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a:t>
            </a:r>
            <a:r>
              <a:rPr lang="en-US" sz="1600" dirty="0" smtClean="0">
                <a:solidFill>
                  <a:srgbClr val="1F396A"/>
                </a:solidFill>
                <a:latin typeface="Myriad Pro" pitchFamily="34" charset="0"/>
              </a:rPr>
              <a:t>if this happened </a:t>
            </a:r>
            <a:br>
              <a:rPr lang="en-US" sz="1600" dirty="0" smtClean="0">
                <a:solidFill>
                  <a:srgbClr val="1F396A"/>
                </a:solidFill>
                <a:latin typeface="Myriad Pro" pitchFamily="34" charset="0"/>
              </a:rPr>
            </a:br>
            <a:r>
              <a:rPr lang="en-US" sz="1600" dirty="0" smtClean="0">
                <a:solidFill>
                  <a:srgbClr val="1F396A"/>
                </a:solidFill>
                <a:latin typeface="Myriad Pro" pitchFamily="34" charset="0"/>
              </a:rPr>
              <a:t>to you?</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a:t>
            </a:r>
            <a:r>
              <a:rPr lang="en-US" sz="1600" dirty="0" smtClean="0">
                <a:solidFill>
                  <a:srgbClr val="1F396A"/>
                </a:solidFill>
                <a:latin typeface="Myriad Pro" pitchFamily="34" charset="0"/>
              </a:rPr>
              <a:t>could this change Anna’s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a:solidFill>
                  <a:srgbClr val="1F396A"/>
                </a:solidFill>
                <a:latin typeface="Myriad Pro" pitchFamily="34" charset="0"/>
              </a:rPr>
              <a:t>Smoothie shop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Sexual harassment</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Emotional trauma</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Anna’s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14</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781100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a:t>
            </a:r>
            <a:r>
              <a:rPr lang="en-US" sz="1600" dirty="0" smtClean="0">
                <a:solidFill>
                  <a:srgbClr val="1F396A"/>
                </a:solidFill>
                <a:latin typeface="Myriad Pro" pitchFamily="34" charset="0"/>
              </a:rPr>
              <a:t>did </a:t>
            </a:r>
            <a:r>
              <a:rPr lang="en-US" sz="1600" dirty="0">
                <a:solidFill>
                  <a:srgbClr val="1F396A"/>
                </a:solidFill>
                <a:latin typeface="Myriad Pro" pitchFamily="34" charset="0"/>
              </a:rPr>
              <a:t>this </a:t>
            </a:r>
            <a:r>
              <a:rPr lang="en-US" sz="1600" dirty="0" smtClean="0">
                <a:solidFill>
                  <a:srgbClr val="1F396A"/>
                </a:solidFill>
                <a:latin typeface="Myriad Pro" pitchFamily="34" charset="0"/>
              </a:rPr>
              <a:t>happen?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a:t>
            </a:r>
            <a:r>
              <a:rPr lang="en-US" sz="1600" dirty="0" smtClean="0">
                <a:solidFill>
                  <a:srgbClr val="1F396A"/>
                </a:solidFill>
                <a:latin typeface="Myriad Pro" pitchFamily="34" charset="0"/>
              </a:rPr>
              <a:t>kept Logan </a:t>
            </a:r>
            <a:br>
              <a:rPr lang="en-US" sz="1600" dirty="0" smtClean="0">
                <a:solidFill>
                  <a:srgbClr val="1F396A"/>
                </a:solidFill>
                <a:latin typeface="Myriad Pro" pitchFamily="34" charset="0"/>
              </a:rPr>
            </a:br>
            <a:r>
              <a:rPr lang="en-US" sz="1600" dirty="0" smtClean="0">
                <a:solidFill>
                  <a:srgbClr val="1F396A"/>
                </a:solidFill>
                <a:latin typeface="Myriad Pro" pitchFamily="34" charset="0"/>
              </a:rPr>
              <a:t>from </a:t>
            </a:r>
            <a:r>
              <a:rPr lang="en-US" sz="1600" dirty="0">
                <a:solidFill>
                  <a:srgbClr val="1F396A"/>
                </a:solidFill>
                <a:latin typeface="Myriad Pro" pitchFamily="34" charset="0"/>
              </a:rPr>
              <a:t>being </a:t>
            </a:r>
            <a:r>
              <a:rPr lang="en-US" sz="1600" dirty="0" smtClean="0">
                <a:solidFill>
                  <a:srgbClr val="1F396A"/>
                </a:solidFill>
                <a:latin typeface="Myriad Pro" pitchFamily="34" charset="0"/>
              </a:rPr>
              <a:t>hurt?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a:t>
            </a:r>
            <a:r>
              <a:rPr lang="en-US" sz="1600" dirty="0" smtClean="0">
                <a:solidFill>
                  <a:srgbClr val="1F396A"/>
                </a:solidFill>
                <a:latin typeface="Myriad Pro" pitchFamily="34" charset="0"/>
              </a:rPr>
              <a:t>could this injury change </a:t>
            </a:r>
            <a:br>
              <a:rPr lang="en-US" sz="1600" dirty="0" smtClean="0">
                <a:solidFill>
                  <a:srgbClr val="1F396A"/>
                </a:solidFill>
                <a:latin typeface="Myriad Pro" pitchFamily="34" charset="0"/>
              </a:rPr>
            </a:br>
            <a:r>
              <a:rPr lang="en-US" sz="1600" dirty="0" smtClean="0">
                <a:solidFill>
                  <a:srgbClr val="1F396A"/>
                </a:solidFill>
                <a:latin typeface="Myriad Pro" pitchFamily="34" charset="0"/>
              </a:rPr>
              <a:t>Logan’s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Unguarded, rotating bar on a tractor</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Severed arm, broken neck</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Logan’s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15</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802732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Teen Worker Injury Statistics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About 1.6 million U.S. </a:t>
            </a:r>
            <a:r>
              <a:rPr lang="en-US" sz="2400" b="0" dirty="0">
                <a:solidFill>
                  <a:srgbClr val="1F396A"/>
                </a:solidFill>
                <a:latin typeface="+mn-lt"/>
              </a:rPr>
              <a:t>teens (</a:t>
            </a:r>
            <a:r>
              <a:rPr lang="en-US" sz="2400" b="0" dirty="0" smtClean="0">
                <a:solidFill>
                  <a:srgbClr val="1F396A"/>
                </a:solidFill>
                <a:latin typeface="+mn-lt"/>
              </a:rPr>
              <a:t>ages </a:t>
            </a:r>
            <a:r>
              <a:rPr lang="en-US" sz="2400" b="0" dirty="0">
                <a:solidFill>
                  <a:srgbClr val="1F396A"/>
                </a:solidFill>
                <a:latin typeface="+mn-lt"/>
              </a:rPr>
              <a:t>15–17) </a:t>
            </a:r>
            <a:r>
              <a:rPr lang="en-US" sz="2400" b="0" dirty="0" smtClean="0">
                <a:solidFill>
                  <a:srgbClr val="1F396A"/>
                </a:solidFill>
                <a:latin typeface="+mn-lt"/>
              </a:rPr>
              <a:t>work</a:t>
            </a:r>
            <a:r>
              <a:rPr lang="en-US" sz="2400" b="0" dirty="0">
                <a:solidFill>
                  <a:srgbClr val="1F396A"/>
                </a:solidFill>
                <a:latin typeface="+mn-lt"/>
              </a:rPr>
              <a:t>. About </a:t>
            </a:r>
            <a:r>
              <a:rPr lang="en-US" sz="2400" b="0" dirty="0" smtClean="0">
                <a:solidFill>
                  <a:srgbClr val="1F396A"/>
                </a:solidFill>
                <a:latin typeface="+mn-lt"/>
              </a:rPr>
              <a:t>half </a:t>
            </a:r>
            <a:r>
              <a:rPr lang="en-US" sz="2400" b="0" dirty="0">
                <a:solidFill>
                  <a:srgbClr val="1F396A"/>
                </a:solidFill>
                <a:latin typeface="+mn-lt"/>
              </a:rPr>
              <a:t>of 10th </a:t>
            </a:r>
            <a:r>
              <a:rPr lang="en-US" sz="2400" b="0" dirty="0" smtClean="0">
                <a:solidFill>
                  <a:srgbClr val="1F396A"/>
                </a:solidFill>
                <a:latin typeface="+mn-lt"/>
              </a:rPr>
              <a:t>graders work, </a:t>
            </a:r>
            <a:r>
              <a:rPr lang="en-US" sz="2400" b="0" dirty="0">
                <a:solidFill>
                  <a:srgbClr val="1F396A"/>
                </a:solidFill>
                <a:latin typeface="+mn-lt"/>
              </a:rPr>
              <a:t>and </a:t>
            </a:r>
            <a:r>
              <a:rPr lang="en-US" sz="2400" b="0" dirty="0" smtClean="0">
                <a:solidFill>
                  <a:srgbClr val="1F396A"/>
                </a:solidFill>
                <a:latin typeface="+mn-lt"/>
              </a:rPr>
              <a:t>three out of four </a:t>
            </a:r>
            <a:r>
              <a:rPr lang="en-US" sz="2400" b="0" dirty="0">
                <a:solidFill>
                  <a:srgbClr val="1F396A"/>
                </a:solidFill>
                <a:latin typeface="+mn-lt"/>
              </a:rPr>
              <a:t>of 12th </a:t>
            </a:r>
            <a:r>
              <a:rPr lang="en-US" sz="2400" b="0" dirty="0" smtClean="0">
                <a:solidFill>
                  <a:srgbClr val="1F396A"/>
                </a:solidFill>
                <a:latin typeface="+mn-lt"/>
              </a:rPr>
              <a:t>graders </a:t>
            </a:r>
            <a:r>
              <a:rPr lang="en-US" sz="2400" b="0" dirty="0">
                <a:solidFill>
                  <a:srgbClr val="1F396A"/>
                </a:solidFill>
                <a:latin typeface="+mn-lt"/>
              </a:rPr>
              <a:t>have jobs.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Many youths are </a:t>
            </a:r>
            <a:r>
              <a:rPr lang="en-US" sz="2400" b="0" dirty="0" smtClean="0">
                <a:solidFill>
                  <a:srgbClr val="1F396A"/>
                </a:solidFill>
                <a:latin typeface="+mn-lt"/>
              </a:rPr>
              <a:t>hurt on </a:t>
            </a:r>
            <a:r>
              <a:rPr lang="en-US" sz="2400" b="0" dirty="0">
                <a:solidFill>
                  <a:srgbClr val="1F396A"/>
                </a:solidFill>
                <a:latin typeface="+mn-lt"/>
              </a:rPr>
              <a:t>the job. </a:t>
            </a:r>
            <a:endParaRPr lang="en-US" sz="2400" b="0" dirty="0" smtClean="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On </a:t>
            </a:r>
            <a:r>
              <a:rPr lang="en-US" sz="2400" b="0" dirty="0">
                <a:solidFill>
                  <a:srgbClr val="1F396A"/>
                </a:solidFill>
                <a:latin typeface="+mn-lt"/>
              </a:rPr>
              <a:t>average, each year</a:t>
            </a:r>
          </a:p>
          <a:p>
            <a:pPr marL="742950" lvl="2" indent="-342900">
              <a:lnSpc>
                <a:spcPct val="90000"/>
              </a:lnSpc>
              <a:spcAft>
                <a:spcPct val="30000"/>
              </a:spcAft>
              <a:buClr>
                <a:schemeClr val="tx2">
                  <a:lumMod val="40000"/>
                  <a:lumOff val="60000"/>
                </a:schemeClr>
              </a:buClr>
            </a:pPr>
            <a:r>
              <a:rPr lang="en-US" sz="2400" dirty="0" smtClean="0">
                <a:solidFill>
                  <a:srgbClr val="1F396A"/>
                </a:solidFill>
                <a:latin typeface="+mn-lt"/>
              </a:rPr>
              <a:t>Nearly 60,000 </a:t>
            </a:r>
            <a:r>
              <a:rPr lang="en-US" sz="2400" dirty="0">
                <a:solidFill>
                  <a:srgbClr val="1F396A"/>
                </a:solidFill>
                <a:latin typeface="+mn-lt"/>
              </a:rPr>
              <a:t>workers younger than 18 </a:t>
            </a:r>
            <a:r>
              <a:rPr lang="en-US" sz="2400" dirty="0" smtClean="0">
                <a:solidFill>
                  <a:srgbClr val="1F396A"/>
                </a:solidFill>
                <a:latin typeface="+mn-lt"/>
              </a:rPr>
              <a:t>go to </a:t>
            </a:r>
            <a:r>
              <a:rPr lang="en-US" sz="2400" dirty="0">
                <a:solidFill>
                  <a:srgbClr val="1F396A"/>
                </a:solidFill>
                <a:latin typeface="+mn-lt"/>
              </a:rPr>
              <a:t>the ER </a:t>
            </a:r>
            <a:r>
              <a:rPr lang="en-US" sz="2400" dirty="0" smtClean="0">
                <a:solidFill>
                  <a:srgbClr val="1F396A"/>
                </a:solidFill>
                <a:latin typeface="+mn-lt"/>
              </a:rPr>
              <a:t>after being hurt on the job. The number of teens hurt on the job is much higher than that. </a:t>
            </a:r>
            <a:endParaRPr lang="en-US" sz="2400" dirty="0">
              <a:solidFill>
                <a:srgbClr val="1F396A"/>
              </a:solidFill>
              <a:latin typeface="+mn-lt"/>
            </a:endParaRP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37 workers younger than 18 die on the job.</a:t>
            </a:r>
          </a:p>
          <a:p>
            <a:pPr lvl="1">
              <a:lnSpc>
                <a:spcPct val="90000"/>
              </a:lnSpc>
              <a:spcAft>
                <a:spcPct val="30000"/>
              </a:spcAft>
              <a:buClr>
                <a:schemeClr val="tx2">
                  <a:lumMod val="40000"/>
                  <a:lumOff val="60000"/>
                </a:schemeClr>
              </a:buClr>
              <a:buFont typeface="Arial" pitchFamily="34" charset="0"/>
              <a:buChar char="•"/>
            </a:pPr>
            <a:r>
              <a:rPr lang="en-US" sz="2400" b="0" dirty="0">
                <a:solidFill>
                  <a:srgbClr val="1F396A"/>
                </a:solidFill>
                <a:latin typeface="+mn-lt"/>
              </a:rPr>
              <a:t>Young workers </a:t>
            </a:r>
            <a:r>
              <a:rPr lang="en-US" sz="2400" b="0" dirty="0" smtClean="0">
                <a:solidFill>
                  <a:srgbClr val="1F396A"/>
                </a:solidFill>
                <a:latin typeface="+mn-lt"/>
              </a:rPr>
              <a:t>have twice the chance of being hurt than </a:t>
            </a:r>
            <a:r>
              <a:rPr lang="en-US" sz="2400" b="0" dirty="0">
                <a:solidFill>
                  <a:srgbClr val="1F396A"/>
                </a:solidFill>
                <a:latin typeface="+mn-lt"/>
              </a:rPr>
              <a:t>adult workers. </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6238875"/>
            <a:ext cx="5486400" cy="477054"/>
          </a:xfrm>
          <a:prstGeom prst="rect">
            <a:avLst/>
          </a:prstGeom>
          <a:noFill/>
        </p:spPr>
        <p:txBody>
          <a:bodyPr wrap="square" rtlCol="0">
            <a:spAutoFit/>
          </a:bodyPr>
          <a:lstStyle/>
          <a:p>
            <a:pPr>
              <a:spcBef>
                <a:spcPct val="50000"/>
              </a:spcBef>
            </a:pPr>
            <a:r>
              <a:rPr lang="en-US" sz="1000" dirty="0">
                <a:latin typeface="Arial" pitchFamily="34" charset="0"/>
                <a:cs typeface="Arial" pitchFamily="34" charset="0"/>
              </a:rPr>
              <a:t>NIOSH 2010 </a:t>
            </a:r>
            <a:r>
              <a:rPr lang="en-US" sz="1000" dirty="0" smtClean="0">
                <a:latin typeface="Arial" pitchFamily="34" charset="0"/>
                <a:cs typeface="Arial" pitchFamily="34" charset="0"/>
              </a:rPr>
              <a:t>	</a:t>
            </a:r>
            <a:r>
              <a:rPr lang="en-US" sz="1000" dirty="0" smtClean="0">
                <a:latin typeface="Arial" pitchFamily="34" charset="0"/>
                <a:cs typeface="Arial" pitchFamily="34" charset="0"/>
                <a:hlinkClick r:id="rId3"/>
              </a:rPr>
              <a:t>www.cdc.gov/niosh/topics/youth/chartpackage.html</a:t>
            </a:r>
            <a:endParaRPr lang="en-US" sz="1000" dirty="0" smtClean="0">
              <a:latin typeface="Arial" pitchFamily="34" charset="0"/>
              <a:cs typeface="Arial" pitchFamily="34" charset="0"/>
            </a:endParaRPr>
          </a:p>
          <a:p>
            <a:pPr>
              <a:spcBef>
                <a:spcPct val="50000"/>
              </a:spcBef>
            </a:pPr>
            <a:r>
              <a:rPr lang="en-US" sz="1000" dirty="0">
                <a:latin typeface="Arial" pitchFamily="34" charset="0"/>
                <a:cs typeface="Arial" pitchFamily="34" charset="0"/>
              </a:rPr>
              <a:t>	</a:t>
            </a:r>
            <a:r>
              <a:rPr lang="en-US" sz="1000" dirty="0" smtClean="0">
                <a:latin typeface="Arial" pitchFamily="34" charset="0"/>
                <a:cs typeface="Arial" pitchFamily="34" charset="0"/>
                <a:hlinkClick r:id="rId4"/>
              </a:rPr>
              <a:t>www.cdc.gov/mmwr/preview/mmwrhtml/mm5915a2.htm</a:t>
            </a:r>
            <a:endParaRPr lang="en-US" sz="1000" dirty="0">
              <a:latin typeface="Arial" pitchFamily="34" charset="0"/>
              <a:cs typeface="Arial" pitchFamily="34" charset="0"/>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16</a:t>
            </a:fld>
            <a:endParaRPr lang="en-US" sz="2400" dirty="0" smtClean="0">
              <a:latin typeface="+mn-l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881960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Chart 8"/>
          <p:cNvGraphicFramePr>
            <a:graphicFrameLocks/>
          </p:cNvGraphicFramePr>
          <p:nvPr>
            <p:extLst>
              <p:ext uri="{D42A27DB-BD31-4B8C-83A1-F6EECF244321}">
                <p14:modId xmlns:p14="http://schemas.microsoft.com/office/powerpoint/2010/main" val="3739777727"/>
              </p:ext>
            </p:extLst>
          </p:nvPr>
        </p:nvGraphicFramePr>
        <p:xfrm>
          <a:off x="640080" y="1188720"/>
          <a:ext cx="7886700" cy="4495800"/>
        </p:xfrm>
        <a:graphic>
          <a:graphicData uri="http://schemas.openxmlformats.org/presentationml/2006/ole">
            <mc:AlternateContent xmlns:mc="http://schemas.openxmlformats.org/markup-compatibility/2006">
              <mc:Choice xmlns:v="urn:schemas-microsoft-com:vml" Requires="v">
                <p:oleObj spid="_x0000_s1174" name="Worksheet" r:id="rId5" imgW="7886584" imgH="4495697" progId="Excel.Sheet.8">
                  <p:embed/>
                </p:oleObj>
              </mc:Choice>
              <mc:Fallback>
                <p:oleObj name="Worksheet" r:id="rId5" imgW="7886584" imgH="4495697" progId="Excel.Sheet.8">
                  <p:embed/>
                  <p:pic>
                    <p:nvPicPr>
                      <p:cNvPr id="0" name=""/>
                      <p:cNvPicPr>
                        <a:picLocks noChangeArrowheads="1"/>
                      </p:cNvPicPr>
                      <p:nvPr/>
                    </p:nvPicPr>
                    <p:blipFill>
                      <a:blip r:embed="rId6"/>
                      <a:srcRect/>
                      <a:stretch>
                        <a:fillRect/>
                      </a:stretch>
                    </p:blipFill>
                    <p:spPr bwMode="auto">
                      <a:xfrm>
                        <a:off x="640080" y="1188720"/>
                        <a:ext cx="7886700" cy="4495800"/>
                      </a:xfrm>
                      <a:prstGeom prst="rect">
                        <a:avLst/>
                      </a:prstGeom>
                      <a:noFill/>
                      <a:ln>
                        <a:noFill/>
                      </a:ln>
                      <a:extLst/>
                    </p:spPr>
                  </p:pic>
                </p:oleObj>
              </mc:Fallback>
            </mc:AlternateContent>
          </a:graphicData>
        </a:graphic>
      </p:graphicFrame>
      <p:sp>
        <p:nvSpPr>
          <p:cNvPr id="19459" name="Rectangle 2"/>
          <p:cNvSpPr>
            <a:spLocks noGrp="1" noChangeArrowheads="1"/>
          </p:cNvSpPr>
          <p:nvPr>
            <p:ph type="title"/>
          </p:nvPr>
        </p:nvSpPr>
        <p:spPr>
          <a:xfrm>
            <a:off x="457201" y="274320"/>
            <a:ext cx="7932738" cy="782955"/>
          </a:xfrm>
        </p:spPr>
        <p:txBody>
          <a:bodyPr>
            <a:normAutofit/>
          </a:bodyPr>
          <a:lstStyle/>
          <a:p>
            <a:pPr algn="l"/>
            <a:r>
              <a:rPr lang="en-US" sz="3200" dirty="0">
                <a:solidFill>
                  <a:srgbClr val="F0502D"/>
                </a:solidFill>
                <a:latin typeface="+mj-lt"/>
              </a:rPr>
              <a:t>Teen Worker Statistics</a:t>
            </a:r>
          </a:p>
        </p:txBody>
      </p:sp>
      <p:sp>
        <p:nvSpPr>
          <p:cNvPr id="19460" name="Rectangle 31"/>
          <p:cNvSpPr>
            <a:spLocks noGrp="1" noChangeArrowheads="1"/>
          </p:cNvSpPr>
          <p:nvPr>
            <p:ph type="body" sz="half" idx="1"/>
          </p:nvPr>
        </p:nvSpPr>
        <p:spPr>
          <a:xfrm>
            <a:off x="3657600" y="1600201"/>
            <a:ext cx="5118101" cy="1371600"/>
          </a:xfrm>
        </p:spPr>
        <p:txBody>
          <a:bodyPr/>
          <a:lstStyle/>
          <a:p>
            <a:pPr marL="0" indent="0" eaLnBrk="1" hangingPunct="1">
              <a:spcBef>
                <a:spcPct val="0"/>
              </a:spcBef>
              <a:buFont typeface="Wingdings" pitchFamily="2" charset="2"/>
              <a:buNone/>
            </a:pPr>
            <a:r>
              <a:rPr lang="en-US" sz="3200" b="1" dirty="0" smtClean="0">
                <a:solidFill>
                  <a:schemeClr val="tx2">
                    <a:lumMod val="40000"/>
                    <a:lumOff val="60000"/>
                  </a:schemeClr>
                </a:solidFill>
                <a:latin typeface="+mj-lt"/>
              </a:rPr>
              <a:t>Where Teens Work: </a:t>
            </a:r>
          </a:p>
          <a:p>
            <a:pPr marL="0" indent="0" eaLnBrk="1" hangingPunct="1">
              <a:spcBef>
                <a:spcPct val="0"/>
              </a:spcBef>
              <a:buFont typeface="Wingdings" pitchFamily="2" charset="2"/>
              <a:buNone/>
            </a:pPr>
            <a:r>
              <a:rPr lang="en-US" sz="1800" dirty="0" smtClean="0">
                <a:solidFill>
                  <a:srgbClr val="1F396A"/>
                </a:solidFill>
              </a:rPr>
              <a:t>% of total workers, aged 15–17, per industry</a:t>
            </a:r>
          </a:p>
        </p:txBody>
      </p:sp>
      <p:sp>
        <p:nvSpPr>
          <p:cNvPr id="19461" name="Text Box 7"/>
          <p:cNvSpPr txBox="1">
            <a:spLocks noChangeArrowheads="1"/>
          </p:cNvSpPr>
          <p:nvPr/>
        </p:nvSpPr>
        <p:spPr bwMode="auto">
          <a:xfrm>
            <a:off x="407989" y="5715000"/>
            <a:ext cx="83740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Based on national data, and may vary by state. Working teens under age 14 not represented</a:t>
            </a:r>
            <a:r>
              <a:rPr lang="en-US" sz="1000" dirty="0" smtClean="0"/>
              <a:t>.  </a:t>
            </a:r>
            <a:endParaRPr lang="en-US" sz="1000" dirty="0"/>
          </a:p>
          <a:p>
            <a:pPr>
              <a:spcAft>
                <a:spcPts val="300"/>
              </a:spcAft>
            </a:pPr>
            <a:r>
              <a:rPr lang="en-US" sz="1000" dirty="0"/>
              <a:t>Source: NIOSH / CDC 2009 (</a:t>
            </a:r>
            <a:r>
              <a:rPr lang="en-US" sz="1000" dirty="0">
                <a:hlinkClick r:id="rId7"/>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17</a:t>
            </a:fld>
            <a:endParaRPr lang="en-US" sz="2400" dirty="0" smtClean="0">
              <a:latin typeface="+mn-lt"/>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225519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Chart 8"/>
          <p:cNvGraphicFramePr>
            <a:graphicFrameLocks/>
          </p:cNvGraphicFramePr>
          <p:nvPr>
            <p:extLst>
              <p:ext uri="{D42A27DB-BD31-4B8C-83A1-F6EECF244321}">
                <p14:modId xmlns:p14="http://schemas.microsoft.com/office/powerpoint/2010/main" val="4030686533"/>
              </p:ext>
            </p:extLst>
          </p:nvPr>
        </p:nvGraphicFramePr>
        <p:xfrm>
          <a:off x="639763" y="1189038"/>
          <a:ext cx="7883525" cy="4491037"/>
        </p:xfrm>
        <a:graphic>
          <a:graphicData uri="http://schemas.openxmlformats.org/presentationml/2006/ole">
            <mc:AlternateContent xmlns:mc="http://schemas.openxmlformats.org/markup-compatibility/2006">
              <mc:Choice xmlns:v="urn:schemas-microsoft-com:vml" Requires="v">
                <p:oleObj spid="_x0000_s2198" name="Worksheet" r:id="rId5" imgW="7886584" imgH="4495697" progId="Excel.Sheet.8">
                  <p:embed/>
                </p:oleObj>
              </mc:Choice>
              <mc:Fallback>
                <p:oleObj name="Worksheet" r:id="rId5" imgW="7886584" imgH="4495697" progId="Excel.Sheet.8">
                  <p:embed/>
                  <p:pic>
                    <p:nvPicPr>
                      <p:cNvPr id="0" name=""/>
                      <p:cNvPicPr>
                        <a:picLocks noChangeArrowheads="1"/>
                      </p:cNvPicPr>
                      <p:nvPr/>
                    </p:nvPicPr>
                    <p:blipFill>
                      <a:blip r:embed="rId6"/>
                      <a:srcRect/>
                      <a:stretch>
                        <a:fillRect/>
                      </a:stretch>
                    </p:blipFill>
                    <p:spPr bwMode="auto">
                      <a:xfrm>
                        <a:off x="639763" y="1189038"/>
                        <a:ext cx="7883525" cy="4491037"/>
                      </a:xfrm>
                      <a:prstGeom prst="rect">
                        <a:avLst/>
                      </a:prstGeom>
                      <a:noFill/>
                      <a:ln>
                        <a:noFill/>
                      </a:ln>
                      <a:extLst/>
                    </p:spPr>
                  </p:pic>
                </p:oleObj>
              </mc:Fallback>
            </mc:AlternateContent>
          </a:graphicData>
        </a:graphic>
      </p:graphicFrame>
      <p:sp>
        <p:nvSpPr>
          <p:cNvPr id="20483" name="Rectangle 2"/>
          <p:cNvSpPr>
            <a:spLocks noGrp="1" noChangeArrowheads="1"/>
          </p:cNvSpPr>
          <p:nvPr>
            <p:ph type="title"/>
          </p:nvPr>
        </p:nvSpPr>
        <p:spPr>
          <a:xfrm>
            <a:off x="457200" y="274319"/>
            <a:ext cx="8153401" cy="782955"/>
          </a:xfrm>
        </p:spPr>
        <p:txBody>
          <a:bodyPr>
            <a:normAutofit/>
          </a:bodyPr>
          <a:lstStyle/>
          <a:p>
            <a:pPr algn="l"/>
            <a:r>
              <a:rPr lang="en-US" sz="3200" dirty="0">
                <a:solidFill>
                  <a:srgbClr val="F0502D"/>
                </a:solidFill>
                <a:latin typeface="+mj-lt"/>
              </a:rPr>
              <a:t>Teen Worker Injury Statistics</a:t>
            </a:r>
          </a:p>
        </p:txBody>
      </p:sp>
      <p:sp>
        <p:nvSpPr>
          <p:cNvPr id="20484" name="Rectangle 31"/>
          <p:cNvSpPr>
            <a:spLocks noGrp="1" noChangeArrowheads="1"/>
          </p:cNvSpPr>
          <p:nvPr>
            <p:ph type="body" sz="half" idx="1"/>
          </p:nvPr>
        </p:nvSpPr>
        <p:spPr>
          <a:xfrm>
            <a:off x="3657600" y="1600200"/>
            <a:ext cx="4953001" cy="2200275"/>
          </a:xfrm>
        </p:spPr>
        <p:txBody>
          <a:bodyPr>
            <a:normAutofit/>
          </a:bodyPr>
          <a:lstStyle/>
          <a:p>
            <a:pPr marL="0" indent="0" eaLnBrk="1" hangingPunct="1">
              <a:lnSpc>
                <a:spcPct val="80000"/>
              </a:lnSpc>
              <a:spcBef>
                <a:spcPct val="0"/>
              </a:spcBef>
              <a:buFont typeface="Wingdings" pitchFamily="2" charset="2"/>
              <a:buNone/>
            </a:pPr>
            <a:r>
              <a:rPr lang="en-US" sz="3200" b="1" dirty="0" smtClean="0">
                <a:solidFill>
                  <a:schemeClr val="tx2">
                    <a:lumMod val="40000"/>
                    <a:lumOff val="60000"/>
                  </a:schemeClr>
                </a:solidFill>
                <a:latin typeface="+mj-lt"/>
              </a:rPr>
              <a:t>Where Teens </a:t>
            </a:r>
            <a:br>
              <a:rPr lang="en-US" sz="3200" b="1" dirty="0" smtClean="0">
                <a:solidFill>
                  <a:schemeClr val="tx2">
                    <a:lumMod val="40000"/>
                    <a:lumOff val="60000"/>
                  </a:schemeClr>
                </a:solidFill>
                <a:latin typeface="+mj-lt"/>
              </a:rPr>
            </a:br>
            <a:r>
              <a:rPr lang="en-US" sz="3200" b="1" dirty="0" smtClean="0">
                <a:solidFill>
                  <a:schemeClr val="tx2">
                    <a:lumMod val="40000"/>
                    <a:lumOff val="60000"/>
                  </a:schemeClr>
                </a:solidFill>
                <a:latin typeface="+mj-lt"/>
              </a:rPr>
              <a:t>Are Hurt on the Job:</a:t>
            </a:r>
          </a:p>
          <a:p>
            <a:pPr marL="0" indent="0" eaLnBrk="1" hangingPunct="1">
              <a:spcBef>
                <a:spcPct val="0"/>
              </a:spcBef>
              <a:buFont typeface="Wingdings" pitchFamily="2" charset="2"/>
              <a:buNone/>
            </a:pPr>
            <a:r>
              <a:rPr lang="en-US" sz="1800" dirty="0" smtClean="0">
                <a:solidFill>
                  <a:srgbClr val="1F396A"/>
                </a:solidFill>
              </a:rPr>
              <a:t>% of total workers, aged 15–17, per industry</a:t>
            </a:r>
          </a:p>
          <a:p>
            <a:pPr marL="0" indent="0" eaLnBrk="1" hangingPunct="1">
              <a:spcBef>
                <a:spcPct val="0"/>
              </a:spcBef>
              <a:buFont typeface="Wingdings" pitchFamily="2" charset="2"/>
              <a:buNone/>
            </a:pPr>
            <a:endParaRPr lang="en-US" b="1" dirty="0" smtClean="0">
              <a:latin typeface="+mj-lt"/>
            </a:endParaRPr>
          </a:p>
        </p:txBody>
      </p:sp>
      <p:sp>
        <p:nvSpPr>
          <p:cNvPr id="20485" name="Text Box 7"/>
          <p:cNvSpPr txBox="1">
            <a:spLocks noChangeArrowheads="1"/>
          </p:cNvSpPr>
          <p:nvPr/>
        </p:nvSpPr>
        <p:spPr bwMode="auto">
          <a:xfrm>
            <a:off x="457200" y="5688013"/>
            <a:ext cx="82946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These data are for injuries that require at least one day away from work. They do not include youth who work on small farms, work for government agencies, or are self-employed</a:t>
            </a:r>
            <a:r>
              <a:rPr lang="en-US" sz="1000" dirty="0" smtClean="0"/>
              <a:t>. </a:t>
            </a:r>
            <a:r>
              <a:rPr lang="en-US" sz="1000" dirty="0"/>
              <a:t>		</a:t>
            </a:r>
          </a:p>
          <a:p>
            <a:pPr>
              <a:spcAft>
                <a:spcPts val="300"/>
              </a:spcAft>
            </a:pPr>
            <a:r>
              <a:rPr lang="en-US" sz="1000" dirty="0"/>
              <a:t>Source: NIOSH / CDC 2009  (</a:t>
            </a:r>
            <a:r>
              <a:rPr lang="en-US" sz="1000" dirty="0">
                <a:hlinkClick r:id="rId7"/>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18</a:t>
            </a:fld>
            <a:endParaRPr lang="en-US" sz="2400" dirty="0" smtClean="0">
              <a:latin typeface="+mn-lt"/>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1304644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Key </a:t>
            </a:r>
            <a:r>
              <a:rPr lang="en-US" sz="3200" dirty="0" smtClean="0">
                <a:solidFill>
                  <a:srgbClr val="F0502D"/>
                </a:solidFill>
                <a:latin typeface="+mj-lt"/>
              </a:rPr>
              <a:t>Points</a:t>
            </a:r>
            <a:endParaRPr lang="en-US" sz="3200" dirty="0">
              <a:solidFill>
                <a:srgbClr val="F0502D"/>
              </a:solidFill>
              <a:latin typeface="+mj-lt"/>
            </a:endParaRPr>
          </a:p>
        </p:txBody>
      </p:sp>
      <p:sp>
        <p:nvSpPr>
          <p:cNvPr id="21507" name="Rectangle 3"/>
          <p:cNvSpPr>
            <a:spLocks noGrp="1" noChangeArrowheads="1"/>
          </p:cNvSpPr>
          <p:nvPr>
            <p:ph type="body" idx="1"/>
          </p:nvPr>
        </p:nvSpPr>
        <p:spPr>
          <a:xfrm>
            <a:off x="457200" y="1295400"/>
            <a:ext cx="8229600" cy="4876800"/>
          </a:xfrm>
        </p:spPr>
        <p:txBody>
          <a:bodyPr>
            <a:normAutofit fontScale="85000" lnSpcReduction="10000"/>
          </a:bodyPr>
          <a:lstStyle/>
          <a:p>
            <a:pPr eaLnBrk="1" hangingPunct="1">
              <a:spcBef>
                <a:spcPts val="0"/>
              </a:spcBef>
              <a:spcAft>
                <a:spcPts val="1200"/>
              </a:spcAft>
              <a:buFont typeface="Wingdings" pitchFamily="2" charset="2"/>
              <a:buNone/>
            </a:pPr>
            <a:r>
              <a:rPr lang="en-US" sz="3000" dirty="0" smtClean="0">
                <a:solidFill>
                  <a:schemeClr val="tx2">
                    <a:lumMod val="40000"/>
                    <a:lumOff val="60000"/>
                  </a:schemeClr>
                </a:solidFill>
                <a:latin typeface="+mj-lt"/>
              </a:rPr>
              <a:t>By the end of the course, you will be able to:</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Recognize job hazards and reduce them.</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Know the laws that protect teens from working too late or too long.</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Know the </a:t>
            </a:r>
            <a:r>
              <a:rPr lang="en-US" sz="2600" b="0" dirty="0">
                <a:solidFill>
                  <a:srgbClr val="1F396A"/>
                </a:solidFill>
                <a:latin typeface="+mn-lt"/>
              </a:rPr>
              <a:t>laws </a:t>
            </a:r>
            <a:r>
              <a:rPr lang="en-US" sz="2600" b="0" dirty="0" smtClean="0">
                <a:solidFill>
                  <a:srgbClr val="1F396A"/>
                </a:solidFill>
                <a:latin typeface="+mn-lt"/>
              </a:rPr>
              <a:t>that protect </a:t>
            </a:r>
            <a:r>
              <a:rPr lang="en-US" sz="2600" b="0" dirty="0">
                <a:solidFill>
                  <a:srgbClr val="1F396A"/>
                </a:solidFill>
                <a:latin typeface="+mn-lt"/>
              </a:rPr>
              <a:t>teens from doing dangerous </a:t>
            </a:r>
            <a:r>
              <a:rPr lang="en-US" sz="2600" b="0" dirty="0" smtClean="0">
                <a:solidFill>
                  <a:srgbClr val="1F396A"/>
                </a:solidFill>
                <a:latin typeface="+mn-lt"/>
              </a:rPr>
              <a:t>work.</a:t>
            </a:r>
            <a:endParaRPr lang="en-US" sz="2600" b="0" dirty="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Know the </a:t>
            </a:r>
            <a:r>
              <a:rPr lang="en-US" sz="2600" b="0" dirty="0">
                <a:solidFill>
                  <a:srgbClr val="1F396A"/>
                </a:solidFill>
                <a:latin typeface="+mn-lt"/>
              </a:rPr>
              <a:t>laws </a:t>
            </a:r>
            <a:r>
              <a:rPr lang="en-US" sz="2600" b="0" dirty="0" smtClean="0">
                <a:solidFill>
                  <a:srgbClr val="1F396A"/>
                </a:solidFill>
                <a:latin typeface="+mn-lt"/>
              </a:rPr>
              <a:t>that protect working teens </a:t>
            </a:r>
            <a:r>
              <a:rPr lang="en-US" sz="2600" b="0" dirty="0">
                <a:solidFill>
                  <a:srgbClr val="1F396A"/>
                </a:solidFill>
                <a:latin typeface="+mn-lt"/>
              </a:rPr>
              <a:t>from </a:t>
            </a:r>
            <a:r>
              <a:rPr lang="en-US" sz="2600" b="0" dirty="0" smtClean="0">
                <a:solidFill>
                  <a:srgbClr val="1F396A"/>
                </a:solidFill>
                <a:latin typeface="+mn-lt"/>
              </a:rPr>
              <a:t>discrimination </a:t>
            </a:r>
            <a:br>
              <a:rPr lang="en-US" sz="2600" b="0" dirty="0" smtClean="0">
                <a:solidFill>
                  <a:srgbClr val="1F396A"/>
                </a:solidFill>
                <a:latin typeface="+mn-lt"/>
              </a:rPr>
            </a:br>
            <a:r>
              <a:rPr lang="en-US" sz="2600" b="0" dirty="0" smtClean="0">
                <a:solidFill>
                  <a:srgbClr val="1F396A"/>
                </a:solidFill>
                <a:latin typeface="+mn-lt"/>
              </a:rPr>
              <a:t>and harassment.</a:t>
            </a:r>
            <a:endParaRPr lang="en-US" sz="2600" b="0" dirty="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Decide how to solve </a:t>
            </a:r>
            <a:r>
              <a:rPr lang="en-US" sz="2600" b="0" dirty="0">
                <a:solidFill>
                  <a:srgbClr val="1F396A"/>
                </a:solidFill>
                <a:latin typeface="+mn-lt"/>
              </a:rPr>
              <a:t>health and safety problems at </a:t>
            </a:r>
            <a:r>
              <a:rPr lang="en-US" sz="2600" b="0" dirty="0" smtClean="0">
                <a:solidFill>
                  <a:srgbClr val="1F396A"/>
                </a:solidFill>
                <a:latin typeface="+mn-lt"/>
              </a:rPr>
              <a:t>work.</a:t>
            </a:r>
            <a:endParaRPr lang="en-US" sz="2600" b="0" dirty="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Name some of the agencies that enforce health and safety laws and child labor </a:t>
            </a:r>
            <a:r>
              <a:rPr lang="en-US" sz="2600" b="0" dirty="0" smtClean="0">
                <a:solidFill>
                  <a:srgbClr val="1F396A"/>
                </a:solidFill>
                <a:latin typeface="+mn-lt"/>
              </a:rPr>
              <a:t>laws.</a:t>
            </a:r>
            <a:endParaRPr lang="en-US" sz="2600" b="0" dirty="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Decide what </a:t>
            </a:r>
            <a:r>
              <a:rPr lang="en-US" sz="2600" b="0" dirty="0">
                <a:solidFill>
                  <a:srgbClr val="1F396A"/>
                </a:solidFill>
                <a:latin typeface="+mn-lt"/>
              </a:rPr>
              <a:t>to do in an </a:t>
            </a:r>
            <a:r>
              <a:rPr lang="en-US" sz="2600" b="0" dirty="0" smtClean="0">
                <a:solidFill>
                  <a:srgbClr val="1F396A"/>
                </a:solidFill>
                <a:latin typeface="+mn-lt"/>
              </a:rPr>
              <a:t>emergency.</a:t>
            </a:r>
            <a:endParaRPr lang="en-US" sz="26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7346566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990601"/>
            <a:ext cx="8229600" cy="609600"/>
          </a:xfrm>
        </p:spPr>
        <p:txBody>
          <a:bodyPr lIns="45720" rIns="0">
            <a:noAutofit/>
          </a:bodyPr>
          <a:lstStyle/>
          <a:p>
            <a:pPr algn="l"/>
            <a:r>
              <a:rPr lang="en-US" sz="3200" b="1" dirty="0" smtClean="0">
                <a:solidFill>
                  <a:srgbClr val="F0502D"/>
                </a:solidFill>
                <a:latin typeface="+mn-lt"/>
                <a:cs typeface="Arial" pitchFamily="34" charset="0"/>
              </a:rPr>
              <a:t>Introduction to Young Worker Injuries</a:t>
            </a:r>
            <a:endParaRPr lang="en-US" sz="3200" b="1" dirty="0">
              <a:solidFill>
                <a:srgbClr val="F0502D"/>
              </a:solidFill>
              <a:latin typeface="+mn-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Autofit/>
          </a:bodyPr>
          <a:lstStyle/>
          <a:p>
            <a:pPr marL="0" indent="0">
              <a:buNone/>
            </a:pPr>
            <a:r>
              <a:rPr lang="en-US" sz="5400" b="0" dirty="0" smtClean="0">
                <a:solidFill>
                  <a:srgbClr val="F0502D"/>
                </a:solidFill>
                <a:latin typeface="+mn-lt"/>
                <a:cs typeface="Arial" pitchFamily="34" charset="0"/>
              </a:rPr>
              <a:t>Lesson 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38100" ty="-1841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a:t>
            </a:fld>
            <a:endParaRPr lang="en-US" sz="2400" dirty="0" smtClean="0">
              <a:latin typeface="+mn-lt"/>
            </a:endParaRPr>
          </a:p>
        </p:txBody>
      </p:sp>
    </p:spTree>
    <p:extLst>
      <p:ext uri="{BB962C8B-B14F-4D97-AF65-F5344CB8AC3E}">
        <p14:creationId xmlns:p14="http://schemas.microsoft.com/office/powerpoint/2010/main" val="2316765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Finding Hazards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2 </a:t>
            </a:r>
            <a:r>
              <a:rPr lang="en-US" sz="3600" b="0" dirty="0" smtClean="0">
                <a:solidFill>
                  <a:srgbClr val="F0502D"/>
                </a:solidFill>
                <a:latin typeface="Myriad Pro" pitchFamily="34" charset="0"/>
                <a:cs typeface="Arial" pitchFamily="34" charset="0"/>
              </a:rPr>
              <a:t>(and 2</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50800" ty="-88900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3"/>
            <a:srcRect/>
            <a:tile tx="-5842000" ty="-13970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20</a:t>
            </a:fld>
            <a:endParaRPr lang="en-US" sz="2400" dirty="0" smtClean="0">
              <a:latin typeface="+mn-lt"/>
            </a:endParaRPr>
          </a:p>
        </p:txBody>
      </p:sp>
    </p:spTree>
    <p:extLst>
      <p:ext uri="{BB962C8B-B14F-4D97-AF65-F5344CB8AC3E}">
        <p14:creationId xmlns:p14="http://schemas.microsoft.com/office/powerpoint/2010/main" val="20582553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A job hazard is anything at work that can hurt </a:t>
            </a:r>
            <a:r>
              <a:rPr lang="en-US" sz="2800" dirty="0" smtClean="0">
                <a:solidFill>
                  <a:schemeClr val="tx2">
                    <a:lumMod val="40000"/>
                    <a:lumOff val="60000"/>
                  </a:schemeClr>
                </a:solidFill>
                <a:latin typeface="+mj-lt"/>
              </a:rPr>
              <a:t>you either </a:t>
            </a:r>
            <a:r>
              <a:rPr lang="en-US" sz="2800" dirty="0">
                <a:solidFill>
                  <a:schemeClr val="tx2">
                    <a:lumMod val="40000"/>
                    <a:lumOff val="60000"/>
                  </a:schemeClr>
                </a:solidFill>
                <a:latin typeface="+mj-lt"/>
              </a:rPr>
              <a:t>physically or mentally.</a:t>
            </a:r>
          </a:p>
          <a:p>
            <a:pPr>
              <a:spcAft>
                <a:spcPct val="30000"/>
              </a:spcAft>
              <a:buClr>
                <a:schemeClr val="tx2">
                  <a:lumMod val="40000"/>
                  <a:lumOff val="60000"/>
                </a:schemeClr>
              </a:buClr>
              <a:buFont typeface="Wingdings" pitchFamily="2" charset="2"/>
              <a:buChar char="§"/>
            </a:pPr>
            <a:r>
              <a:rPr lang="en-US" sz="2600" dirty="0">
                <a:solidFill>
                  <a:srgbClr val="1F396A"/>
                </a:solidFill>
                <a:latin typeface="+mn-lt"/>
              </a:rPr>
              <a:t>Safety hazards </a:t>
            </a:r>
            <a:r>
              <a:rPr lang="en-US" sz="2600" b="0" dirty="0">
                <a:solidFill>
                  <a:srgbClr val="1F396A"/>
                </a:solidFill>
                <a:latin typeface="+mn-lt"/>
              </a:rPr>
              <a:t>can </a:t>
            </a:r>
            <a:r>
              <a:rPr lang="en-US" sz="2600" b="0" dirty="0" smtClean="0">
                <a:solidFill>
                  <a:srgbClr val="1F396A"/>
                </a:solidFill>
                <a:latin typeface="+mn-lt"/>
              </a:rPr>
              <a:t>hurt you.</a:t>
            </a:r>
            <a:endParaRPr lang="en-US" sz="2600" b="0" dirty="0">
              <a:solidFill>
                <a:srgbClr val="1F396A"/>
              </a:solidFill>
              <a:latin typeface="+mn-lt"/>
            </a:endParaRPr>
          </a:p>
          <a:p>
            <a:pPr lvl="1">
              <a:spcAft>
                <a:spcPct val="30000"/>
              </a:spcAft>
              <a:buClr>
                <a:schemeClr val="tx2">
                  <a:lumMod val="40000"/>
                  <a:lumOff val="60000"/>
                </a:schemeClr>
              </a:buClr>
              <a:buFont typeface="Arial" pitchFamily="34" charset="0"/>
              <a:buChar char="•"/>
            </a:pPr>
            <a:r>
              <a:rPr lang="en-US" sz="2800" dirty="0" smtClean="0">
                <a:solidFill>
                  <a:srgbClr val="1F396A"/>
                </a:solidFill>
              </a:rPr>
              <a:t>Knives, hot grease.</a:t>
            </a:r>
            <a:endParaRPr lang="en-US" sz="3000" dirty="0" smtClean="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Chemical </a:t>
            </a:r>
            <a:r>
              <a:rPr lang="en-US" sz="2600" dirty="0">
                <a:solidFill>
                  <a:srgbClr val="1F396A"/>
                </a:solidFill>
                <a:latin typeface="+mn-lt"/>
              </a:rPr>
              <a:t>hazards </a:t>
            </a:r>
            <a:r>
              <a:rPr lang="en-US" sz="2600" b="0" dirty="0">
                <a:solidFill>
                  <a:srgbClr val="1F396A"/>
                </a:solidFill>
                <a:latin typeface="+mn-lt"/>
              </a:rPr>
              <a:t>are gases, vapors, liquids, or dusts that can harm your </a:t>
            </a:r>
            <a:r>
              <a:rPr lang="en-US" sz="2600" b="0" dirty="0" smtClean="0">
                <a:solidFill>
                  <a:srgbClr val="1F396A"/>
                </a:solidFill>
                <a:latin typeface="+mn-lt"/>
              </a:rPr>
              <a:t>body.</a:t>
            </a:r>
            <a:endParaRPr lang="en-US" sz="2600" b="0" dirty="0">
              <a:solidFill>
                <a:srgbClr val="1F396A"/>
              </a:solidFill>
              <a:latin typeface="+mn-lt"/>
            </a:endParaRPr>
          </a:p>
          <a:p>
            <a:pPr lvl="1">
              <a:spcAft>
                <a:spcPct val="30000"/>
              </a:spcAft>
              <a:buClr>
                <a:schemeClr val="tx2">
                  <a:lumMod val="40000"/>
                  <a:lumOff val="60000"/>
                </a:schemeClr>
              </a:buClr>
              <a:buFont typeface="Arial" pitchFamily="34" charset="0"/>
              <a:buChar char="•"/>
            </a:pPr>
            <a:r>
              <a:rPr lang="en-US" sz="2800" b="0" dirty="0">
                <a:solidFill>
                  <a:srgbClr val="1F396A"/>
                </a:solidFill>
                <a:latin typeface="+mn-lt"/>
              </a:rPr>
              <a:t>Cleaning products, </a:t>
            </a:r>
            <a:r>
              <a:rPr lang="en-US" sz="2800" b="0" dirty="0" smtClean="0">
                <a:solidFill>
                  <a:srgbClr val="1F396A"/>
                </a:solidFill>
                <a:latin typeface="+mn-lt"/>
              </a:rPr>
              <a:t>pesticides.</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041465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Biological hazards </a:t>
            </a:r>
            <a:r>
              <a:rPr lang="en-US" sz="2600" b="0" dirty="0">
                <a:solidFill>
                  <a:srgbClr val="1F396A"/>
                </a:solidFill>
                <a:latin typeface="+mn-lt"/>
              </a:rPr>
              <a:t>are living things that can cause sickness or disease, such as HIV/AIDS, hepatitis, tuberculosis</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Bacteria, viruses.</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Other </a:t>
            </a:r>
            <a:r>
              <a:rPr lang="en-US" sz="2600" dirty="0">
                <a:solidFill>
                  <a:srgbClr val="1F396A"/>
                </a:solidFill>
                <a:latin typeface="+mn-lt"/>
              </a:rPr>
              <a:t>health hazards </a:t>
            </a:r>
            <a:r>
              <a:rPr lang="en-US" sz="2600" b="0" dirty="0">
                <a:solidFill>
                  <a:srgbClr val="1F396A"/>
                </a:solidFill>
                <a:latin typeface="+mn-lt"/>
              </a:rPr>
              <a:t>are other harmful things that can injure you or make you sick. Some are not </a:t>
            </a:r>
            <a:r>
              <a:rPr lang="en-US" sz="2600" b="0" dirty="0" smtClean="0">
                <a:solidFill>
                  <a:srgbClr val="1F396A"/>
                </a:solidFill>
                <a:latin typeface="+mn-lt"/>
              </a:rPr>
              <a:t>easy to see because </a:t>
            </a:r>
            <a:r>
              <a:rPr lang="en-US" sz="2600" b="0" dirty="0">
                <a:solidFill>
                  <a:srgbClr val="1F396A"/>
                </a:solidFill>
                <a:latin typeface="+mn-lt"/>
              </a:rPr>
              <a:t>they may not </a:t>
            </a:r>
            <a:r>
              <a:rPr lang="en-US" sz="2600" b="0" dirty="0" smtClean="0">
                <a:solidFill>
                  <a:srgbClr val="1F396A"/>
                </a:solidFill>
                <a:latin typeface="+mn-lt"/>
              </a:rPr>
              <a:t>make you sick right away.</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Noise</a:t>
            </a:r>
            <a:r>
              <a:rPr lang="en-US" sz="2800" dirty="0">
                <a:solidFill>
                  <a:srgbClr val="1F396A"/>
                </a:solidFill>
                <a:latin typeface="+mn-lt"/>
              </a:rPr>
              <a:t>, radiation, repetitive movements, heat, cold, stress, </a:t>
            </a:r>
            <a:r>
              <a:rPr lang="en-US" sz="2800" dirty="0" smtClean="0">
                <a:solidFill>
                  <a:srgbClr val="1F396A"/>
                </a:solidFill>
                <a:latin typeface="+mn-lt"/>
              </a:rPr>
              <a:t>violence.</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 </a:t>
            </a:r>
            <a:r>
              <a:rPr lang="en-US" sz="2400" b="0" dirty="0" smtClean="0">
                <a:solidFill>
                  <a:srgbClr val="F0502D"/>
                </a:solidFill>
                <a:latin typeface="+mj-lt"/>
              </a:rPr>
              <a:t>(continued)</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9429612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Fast Food Restaurant</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23</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330488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Grocery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24</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313468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25</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2851007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Gas Station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26</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505023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78992" y="1154906"/>
            <a:ext cx="6540500" cy="5054663"/>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 name="connsiteX0" fmla="*/ 0 w 7553253"/>
              <a:gd name="connsiteY0" fmla="*/ 4972050 h 4972050"/>
              <a:gd name="connsiteX1" fmla="*/ 0 w 7553253"/>
              <a:gd name="connsiteY1" fmla="*/ 0 h 4972050"/>
              <a:gd name="connsiteX2" fmla="*/ 7543800 w 7553253"/>
              <a:gd name="connsiteY2" fmla="*/ 9525 h 4972050"/>
              <a:gd name="connsiteX3" fmla="*/ 7553253 w 7553253"/>
              <a:gd name="connsiteY3" fmla="*/ 4954964 h 4972050"/>
              <a:gd name="connsiteX4" fmla="*/ 0 w 7553253"/>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3253" h="4972050">
                <a:moveTo>
                  <a:pt x="0" y="4972050"/>
                </a:moveTo>
                <a:lnTo>
                  <a:pt x="0" y="0"/>
                </a:lnTo>
                <a:lnTo>
                  <a:pt x="7543800" y="9525"/>
                </a:lnTo>
                <a:lnTo>
                  <a:pt x="7553253" y="4954964"/>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aa</a:t>
            </a:r>
            <a:endParaRPr lang="en-US" dirty="0"/>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Hazard Mapping Activity</a:t>
            </a:r>
            <a:endParaRPr lang="en-US" sz="3200" dirty="0" smtClean="0">
              <a:solidFill>
                <a:srgbClr val="1F396A"/>
              </a:solidFill>
              <a:latin typeface="+mj-lt"/>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172716" y="1216820"/>
            <a:ext cx="6363954" cy="491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27</a:t>
            </a:fld>
            <a:endParaRPr lang="en-US" sz="2400" dirty="0" smtClean="0">
              <a:latin typeface="+mn-lt"/>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3381843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Finding Hazards: Key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a:solidFill>
                  <a:srgbClr val="1F396A"/>
                </a:solidFill>
                <a:latin typeface="+mn-lt"/>
              </a:rPr>
              <a:t>Every job has health and safety hazards</a:t>
            </a:r>
            <a:r>
              <a:rPr lang="en-US" sz="2800" b="0" dirty="0" smtClean="0">
                <a:solidFill>
                  <a:srgbClr val="1F396A"/>
                </a:solidFill>
                <a:latin typeface="+mn-lt"/>
              </a:rPr>
              <a:t>.</a:t>
            </a: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You </a:t>
            </a:r>
            <a:r>
              <a:rPr lang="en-US" sz="2800" b="0" dirty="0">
                <a:solidFill>
                  <a:srgbClr val="1F396A"/>
                </a:solidFill>
                <a:latin typeface="+mn-lt"/>
              </a:rPr>
              <a:t>should always be aware of these hazards.</a:t>
            </a:r>
          </a:p>
          <a:p>
            <a:pPr>
              <a:lnSpc>
                <a:spcPct val="90000"/>
              </a:lnSpc>
              <a:spcAft>
                <a:spcPct val="30000"/>
              </a:spcAft>
              <a:buClr>
                <a:schemeClr val="tx2">
                  <a:lumMod val="40000"/>
                  <a:lumOff val="60000"/>
                </a:schemeClr>
              </a:buClr>
              <a:buFont typeface="Wingdings" pitchFamily="2" charset="2"/>
              <a:buChar char="§"/>
            </a:pPr>
            <a:r>
              <a:rPr lang="en-US" sz="2800" b="0" dirty="0">
                <a:solidFill>
                  <a:srgbClr val="1F396A"/>
                </a:solidFill>
                <a:latin typeface="+mn-lt"/>
              </a:rPr>
              <a:t>Find out about chemicals at work by checking labels, reading </a:t>
            </a:r>
            <a:r>
              <a:rPr lang="en-US" sz="2800" b="0" dirty="0" smtClean="0">
                <a:solidFill>
                  <a:srgbClr val="1F396A"/>
                </a:solidFill>
                <a:latin typeface="+mn-lt"/>
              </a:rPr>
              <a:t>SDSs (Safety </a:t>
            </a:r>
            <a:r>
              <a:rPr lang="en-US" sz="2800" b="0" dirty="0">
                <a:solidFill>
                  <a:srgbClr val="1F396A"/>
                </a:solidFill>
                <a:latin typeface="+mn-lt"/>
              </a:rPr>
              <a:t>Data Sheets), </a:t>
            </a:r>
            <a:r>
              <a:rPr lang="en-US" sz="2800" b="0" dirty="0" smtClean="0">
                <a:solidFill>
                  <a:srgbClr val="1F396A"/>
                </a:solidFill>
                <a:latin typeface="+mn-lt"/>
              </a:rPr>
              <a:t/>
            </a:r>
            <a:br>
              <a:rPr lang="en-US" sz="2800" b="0" dirty="0" smtClean="0">
                <a:solidFill>
                  <a:srgbClr val="1F396A"/>
                </a:solidFill>
                <a:latin typeface="+mn-lt"/>
              </a:rPr>
            </a:br>
            <a:r>
              <a:rPr lang="en-US" sz="2800" b="0" dirty="0" smtClean="0">
                <a:solidFill>
                  <a:srgbClr val="1F396A"/>
                </a:solidFill>
                <a:latin typeface="+mn-lt"/>
              </a:rPr>
              <a:t>getting </a:t>
            </a:r>
            <a:r>
              <a:rPr lang="en-US" sz="2800" b="0" dirty="0">
                <a:solidFill>
                  <a:srgbClr val="1F396A"/>
                </a:solidFill>
                <a:latin typeface="+mn-lt"/>
              </a:rPr>
              <a:t>training, and asking questions.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28</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254365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Making the Job Safer</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3 </a:t>
            </a:r>
            <a:r>
              <a:rPr lang="en-US" sz="3600" b="0" dirty="0" smtClean="0">
                <a:solidFill>
                  <a:srgbClr val="F0502D"/>
                </a:solidFill>
                <a:latin typeface="Myriad Pro" pitchFamily="34" charset="0"/>
                <a:cs typeface="Arial" pitchFamily="34" charset="0"/>
              </a:rPr>
              <a:t>(and 3</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27000" ty="-368300" sx="57000" sy="5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0" ty="0" sx="70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29</a:t>
            </a:fld>
            <a:endParaRPr lang="en-US" sz="2400" dirty="0" smtClean="0">
              <a:latin typeface="+mn-lt"/>
            </a:endParaRPr>
          </a:p>
        </p:txBody>
      </p:sp>
    </p:spTree>
    <p:extLst>
      <p:ext uri="{BB962C8B-B14F-4D97-AF65-F5344CB8AC3E}">
        <p14:creationId xmlns:p14="http://schemas.microsoft.com/office/powerpoint/2010/main" val="26476364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a:t>
            </a:fld>
            <a:endParaRPr lang="en-US" sz="2400" dirty="0" smtClean="0">
              <a:latin typeface="+mn-lt"/>
            </a:endParaRPr>
          </a:p>
        </p:txBody>
      </p:sp>
      <p:sp>
        <p:nvSpPr>
          <p:cNvPr id="2" name="Title 1"/>
          <p:cNvSpPr>
            <a:spLocks noGrp="1"/>
          </p:cNvSpPr>
          <p:nvPr>
            <p:ph type="title"/>
          </p:nvPr>
        </p:nvSpPr>
        <p:spPr>
          <a:xfrm>
            <a:off x="457200" y="274638"/>
            <a:ext cx="8229600" cy="792162"/>
          </a:xfrm>
        </p:spPr>
        <p:txBody>
          <a:bodyPr/>
          <a:lstStyle/>
          <a:p>
            <a:pPr algn="l"/>
            <a:r>
              <a:rPr lang="en-US" sz="3200" dirty="0" smtClean="0">
                <a:solidFill>
                  <a:srgbClr val="F0502D"/>
                </a:solidFill>
                <a:latin typeface="+mj-lt"/>
              </a:rPr>
              <a:t>You Will Learn About</a:t>
            </a:r>
            <a:endParaRPr lang="en-US" dirty="0">
              <a:solidFill>
                <a:srgbClr val="F0502D"/>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Freeform 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457200" y="1600200"/>
            <a:ext cx="8382001"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ct val="30000"/>
              </a:spcAft>
              <a:buClr>
                <a:schemeClr val="tx2">
                  <a:lumMod val="40000"/>
                  <a:lumOff val="60000"/>
                </a:schemeClr>
              </a:buClr>
              <a:buFont typeface="Wingdings" pitchFamily="2" charset="2"/>
              <a:buChar char="§"/>
            </a:pPr>
            <a:r>
              <a:rPr lang="en-US" sz="2800" dirty="0">
                <a:solidFill>
                  <a:srgbClr val="1F396A"/>
                </a:solidFill>
                <a:latin typeface="Myriad Pro" pitchFamily="34" charset="0"/>
              </a:rPr>
              <a:t>Ways young workers can be hurt on the job.</a:t>
            </a:r>
            <a:endParaRPr lang="en-US" sz="2800" dirty="0" smtClean="0">
              <a:solidFill>
                <a:srgbClr val="1F396A"/>
              </a:solidFill>
              <a:latin typeface="Myriad Pro" pitchFamily="34" charset="0"/>
            </a:endParaRPr>
          </a:p>
          <a:p>
            <a:pPr>
              <a:lnSpc>
                <a:spcPct val="80000"/>
              </a:lnSpc>
              <a:spcAft>
                <a:spcPct val="30000"/>
              </a:spcAft>
              <a:buClr>
                <a:schemeClr val="tx2">
                  <a:lumMod val="40000"/>
                  <a:lumOff val="60000"/>
                </a:schemeClr>
              </a:buClr>
              <a:buFont typeface="Wingdings" pitchFamily="2" charset="2"/>
              <a:buChar char="§"/>
            </a:pPr>
            <a:r>
              <a:rPr lang="en-US" sz="2800" dirty="0">
                <a:solidFill>
                  <a:srgbClr val="1F396A"/>
                </a:solidFill>
                <a:latin typeface="Myriad Pro" pitchFamily="34" charset="0"/>
              </a:rPr>
              <a:t>Ways to predict and prevent workplace injuries.</a:t>
            </a:r>
            <a:endParaRPr lang="en-US" sz="2800" dirty="0" smtClean="0">
              <a:solidFill>
                <a:srgbClr val="1F396A"/>
              </a:solidFill>
              <a:latin typeface="Myriad Pro" pitchFamily="34" charset="0"/>
            </a:endParaRPr>
          </a:p>
          <a:p>
            <a:pPr>
              <a:lnSpc>
                <a:spcPct val="80000"/>
              </a:lnSpc>
              <a:spcAft>
                <a:spcPct val="30000"/>
              </a:spcAft>
              <a:buClr>
                <a:schemeClr val="tx2">
                  <a:lumMod val="40000"/>
                  <a:lumOff val="60000"/>
                </a:schemeClr>
              </a:buClr>
              <a:buFont typeface="Wingdings" pitchFamily="2" charset="2"/>
              <a:buChar char="§"/>
            </a:pPr>
            <a:r>
              <a:rPr lang="en-US" sz="2800" dirty="0">
                <a:solidFill>
                  <a:srgbClr val="1F396A"/>
                </a:solidFill>
                <a:latin typeface="Myriad Pro" pitchFamily="34" charset="0"/>
              </a:rPr>
              <a:t>Common health and safety hazards on the job.</a:t>
            </a:r>
            <a:endParaRPr lang="en-US" sz="2800" dirty="0" smtClean="0">
              <a:solidFill>
                <a:srgbClr val="1F396A"/>
              </a:solidFill>
              <a:latin typeface="Myriad Pro" pitchFamily="34" charset="0"/>
            </a:endParaRPr>
          </a:p>
          <a:p>
            <a:pPr>
              <a:lnSpc>
                <a:spcPct val="80000"/>
              </a:lnSpc>
              <a:spcAft>
                <a:spcPct val="30000"/>
              </a:spcAft>
              <a:buClr>
                <a:schemeClr val="tx2">
                  <a:lumMod val="40000"/>
                  <a:lumOff val="60000"/>
                </a:schemeClr>
              </a:buClr>
              <a:buFont typeface="Wingdings" pitchFamily="2" charset="2"/>
              <a:buChar char="§"/>
            </a:pPr>
            <a:r>
              <a:rPr lang="en-US" sz="2800" dirty="0">
                <a:solidFill>
                  <a:srgbClr val="1F396A"/>
                </a:solidFill>
                <a:latin typeface="Myriad Pro" pitchFamily="34" charset="0"/>
              </a:rPr>
              <a:t>Ways to reduce or control workplace hazards.</a:t>
            </a:r>
            <a:endParaRPr lang="en-US" sz="2800" dirty="0" smtClean="0">
              <a:solidFill>
                <a:srgbClr val="1F396A"/>
              </a:solidFill>
              <a:latin typeface="Myriad Pro" pitchFamily="34" charset="0"/>
            </a:endParaRPr>
          </a:p>
          <a:p>
            <a:pPr>
              <a:lnSpc>
                <a:spcPct val="80000"/>
              </a:lnSpc>
              <a:spcAft>
                <a:spcPct val="30000"/>
              </a:spcAft>
              <a:buClr>
                <a:schemeClr val="tx2">
                  <a:lumMod val="40000"/>
                  <a:lumOff val="60000"/>
                </a:schemeClr>
              </a:buClr>
              <a:buFont typeface="Wingdings" pitchFamily="2" charset="2"/>
              <a:buChar char="§"/>
            </a:pPr>
            <a:r>
              <a:rPr lang="en-US" sz="2800" dirty="0">
                <a:solidFill>
                  <a:srgbClr val="1F396A"/>
                </a:solidFill>
                <a:latin typeface="Myriad Pro" pitchFamily="34" charset="0"/>
              </a:rPr>
              <a:t>Emergencies in the workplace and how to respond.</a:t>
            </a:r>
            <a:endParaRPr lang="en-US" sz="2800" dirty="0" smtClean="0">
              <a:solidFill>
                <a:srgbClr val="1F396A"/>
              </a:solidFill>
              <a:latin typeface="Myriad Pro" pitchFamily="34" charset="0"/>
            </a:endParaRPr>
          </a:p>
          <a:p>
            <a:pPr>
              <a:lnSpc>
                <a:spcPct val="80000"/>
              </a:lnSpc>
              <a:spcAft>
                <a:spcPct val="30000"/>
              </a:spcAft>
              <a:buClr>
                <a:schemeClr val="tx2">
                  <a:lumMod val="40000"/>
                  <a:lumOff val="60000"/>
                </a:schemeClr>
              </a:buClr>
              <a:buFont typeface="Wingdings" pitchFamily="2" charset="2"/>
              <a:buChar char="§"/>
            </a:pPr>
            <a:r>
              <a:rPr lang="en-US" sz="2800" dirty="0">
                <a:solidFill>
                  <a:srgbClr val="1F396A"/>
                </a:solidFill>
                <a:latin typeface="Myriad Pro" pitchFamily="34" charset="0"/>
              </a:rPr>
              <a:t>What to do if you see something at work that could hurt you or make you sick</a:t>
            </a:r>
            <a:r>
              <a:rPr lang="en-US" sz="2800" dirty="0" smtClean="0">
                <a:solidFill>
                  <a:srgbClr val="1F396A"/>
                </a:solidFill>
                <a:latin typeface="Myriad Pro" pitchFamily="34" charset="0"/>
              </a:rPr>
              <a:t>.</a:t>
            </a:r>
          </a:p>
          <a:p>
            <a:pPr>
              <a:lnSpc>
                <a:spcPct val="80000"/>
              </a:lnSpc>
              <a:spcAft>
                <a:spcPct val="30000"/>
              </a:spcAft>
              <a:buClr>
                <a:schemeClr val="tx2">
                  <a:lumMod val="40000"/>
                  <a:lumOff val="60000"/>
                </a:schemeClr>
              </a:buClr>
              <a:buFont typeface="Wingdings" pitchFamily="2" charset="2"/>
              <a:buChar char="§"/>
            </a:pPr>
            <a:r>
              <a:rPr lang="en-US" sz="2800" dirty="0">
                <a:solidFill>
                  <a:srgbClr val="1F396A"/>
                </a:solidFill>
                <a:latin typeface="Myriad Pro" pitchFamily="34" charset="0"/>
              </a:rPr>
              <a:t>What legal rights and responsibilities young people have at work.</a:t>
            </a:r>
            <a:endParaRPr lang="en-US" sz="2800" dirty="0" smtClean="0">
              <a:solidFill>
                <a:srgbClr val="1F396A"/>
              </a:solidFill>
              <a:latin typeface="Myriad Pro" pitchFamily="34" charset="0"/>
            </a:endParaRPr>
          </a:p>
        </p:txBody>
      </p:sp>
    </p:spTree>
    <p:extLst>
      <p:ext uri="{BB962C8B-B14F-4D97-AF65-F5344CB8AC3E}">
        <p14:creationId xmlns:p14="http://schemas.microsoft.com/office/powerpoint/2010/main" val="17706172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Controlling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388533" y="1532465"/>
            <a:ext cx="6126693" cy="4207933"/>
          </a:xfrm>
          <a:custGeom>
            <a:avLst/>
            <a:gdLst>
              <a:gd name="connsiteX0" fmla="*/ 0 w 5991226"/>
              <a:gd name="connsiteY0" fmla="*/ 4114800 h 4114800"/>
              <a:gd name="connsiteX1" fmla="*/ 2995613 w 5991226"/>
              <a:gd name="connsiteY1" fmla="*/ 0 h 4114800"/>
              <a:gd name="connsiteX2" fmla="*/ 5991226 w 5991226"/>
              <a:gd name="connsiteY2" fmla="*/ 4114800 h 4114800"/>
              <a:gd name="connsiteX3" fmla="*/ 0 w 5991226"/>
              <a:gd name="connsiteY3" fmla="*/ 4114800 h 4114800"/>
              <a:gd name="connsiteX0" fmla="*/ 0 w 5991226"/>
              <a:gd name="connsiteY0" fmla="*/ 4233333 h 4233333"/>
              <a:gd name="connsiteX1" fmla="*/ 3004080 w 5991226"/>
              <a:gd name="connsiteY1" fmla="*/ 0 h 4233333"/>
              <a:gd name="connsiteX2" fmla="*/ 5991226 w 5991226"/>
              <a:gd name="connsiteY2" fmla="*/ 4233333 h 4233333"/>
              <a:gd name="connsiteX3" fmla="*/ 0 w 5991226"/>
              <a:gd name="connsiteY3" fmla="*/ 4233333 h 4233333"/>
              <a:gd name="connsiteX0" fmla="*/ 0 w 6118226"/>
              <a:gd name="connsiteY0" fmla="*/ 4309533 h 4309533"/>
              <a:gd name="connsiteX1" fmla="*/ 3131080 w 6118226"/>
              <a:gd name="connsiteY1" fmla="*/ 0 h 4309533"/>
              <a:gd name="connsiteX2" fmla="*/ 6118226 w 6118226"/>
              <a:gd name="connsiteY2" fmla="*/ 4233333 h 4309533"/>
              <a:gd name="connsiteX3" fmla="*/ 0 w 6118226"/>
              <a:gd name="connsiteY3" fmla="*/ 4309533 h 4309533"/>
              <a:gd name="connsiteX0" fmla="*/ 0 w 6194426"/>
              <a:gd name="connsiteY0" fmla="*/ 4309533 h 4309533"/>
              <a:gd name="connsiteX1" fmla="*/ 3131080 w 6194426"/>
              <a:gd name="connsiteY1" fmla="*/ 0 h 4309533"/>
              <a:gd name="connsiteX2" fmla="*/ 6194426 w 6194426"/>
              <a:gd name="connsiteY2" fmla="*/ 4284133 h 4309533"/>
              <a:gd name="connsiteX3" fmla="*/ 0 w 6194426"/>
              <a:gd name="connsiteY3" fmla="*/ 4309533 h 4309533"/>
              <a:gd name="connsiteX0" fmla="*/ 0 w 6118226"/>
              <a:gd name="connsiteY0" fmla="*/ 4309533 h 4309533"/>
              <a:gd name="connsiteX1" fmla="*/ 3131080 w 6118226"/>
              <a:gd name="connsiteY1" fmla="*/ 0 h 4309533"/>
              <a:gd name="connsiteX2" fmla="*/ 6118226 w 6118226"/>
              <a:gd name="connsiteY2" fmla="*/ 4207933 h 4309533"/>
              <a:gd name="connsiteX3" fmla="*/ 0 w 6118226"/>
              <a:gd name="connsiteY3" fmla="*/ 4309533 h 4309533"/>
              <a:gd name="connsiteX0" fmla="*/ 0 w 6101293"/>
              <a:gd name="connsiteY0" fmla="*/ 4250266 h 4250266"/>
              <a:gd name="connsiteX1" fmla="*/ 3114147 w 6101293"/>
              <a:gd name="connsiteY1" fmla="*/ 0 h 4250266"/>
              <a:gd name="connsiteX2" fmla="*/ 6101293 w 6101293"/>
              <a:gd name="connsiteY2" fmla="*/ 4207933 h 4250266"/>
              <a:gd name="connsiteX3" fmla="*/ 0 w 6101293"/>
              <a:gd name="connsiteY3" fmla="*/ 4250266 h 4250266"/>
              <a:gd name="connsiteX0" fmla="*/ 0 w 6126693"/>
              <a:gd name="connsiteY0" fmla="*/ 4250266 h 4258733"/>
              <a:gd name="connsiteX1" fmla="*/ 3114147 w 6126693"/>
              <a:gd name="connsiteY1" fmla="*/ 0 h 4258733"/>
              <a:gd name="connsiteX2" fmla="*/ 6126693 w 6126693"/>
              <a:gd name="connsiteY2" fmla="*/ 4258733 h 4258733"/>
              <a:gd name="connsiteX3" fmla="*/ 0 w 6126693"/>
              <a:gd name="connsiteY3" fmla="*/ 4250266 h 4258733"/>
              <a:gd name="connsiteX0" fmla="*/ 0 w 6126693"/>
              <a:gd name="connsiteY0" fmla="*/ 4199466 h 4207933"/>
              <a:gd name="connsiteX1" fmla="*/ 3080280 w 6126693"/>
              <a:gd name="connsiteY1" fmla="*/ 0 h 4207933"/>
              <a:gd name="connsiteX2" fmla="*/ 6126693 w 6126693"/>
              <a:gd name="connsiteY2" fmla="*/ 4207933 h 4207933"/>
              <a:gd name="connsiteX3" fmla="*/ 0 w 6126693"/>
              <a:gd name="connsiteY3" fmla="*/ 4199466 h 4207933"/>
            </a:gdLst>
            <a:ahLst/>
            <a:cxnLst>
              <a:cxn ang="0">
                <a:pos x="connsiteX0" y="connsiteY0"/>
              </a:cxn>
              <a:cxn ang="0">
                <a:pos x="connsiteX1" y="connsiteY1"/>
              </a:cxn>
              <a:cxn ang="0">
                <a:pos x="connsiteX2" y="connsiteY2"/>
              </a:cxn>
              <a:cxn ang="0">
                <a:pos x="connsiteX3" y="connsiteY3"/>
              </a:cxn>
            </a:cxnLst>
            <a:rect l="l" t="t" r="r" b="b"/>
            <a:pathLst>
              <a:path w="6126693" h="4207933">
                <a:moveTo>
                  <a:pt x="0" y="4199466"/>
                </a:moveTo>
                <a:lnTo>
                  <a:pt x="3080280" y="0"/>
                </a:lnTo>
                <a:lnTo>
                  <a:pt x="6126693" y="4207933"/>
                </a:lnTo>
                <a:lnTo>
                  <a:pt x="0" y="4199466"/>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 name="Isosceles Triangle 9"/>
          <p:cNvSpPr/>
          <p:nvPr/>
        </p:nvSpPr>
        <p:spPr>
          <a:xfrm>
            <a:off x="1464733" y="1579032"/>
            <a:ext cx="5991226" cy="411480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96A"/>
              </a:solidFill>
            </a:endParaRPr>
          </a:p>
        </p:txBody>
      </p:sp>
      <p:sp>
        <p:nvSpPr>
          <p:cNvPr id="9" name="TextBox 8"/>
          <p:cNvSpPr txBox="1"/>
          <p:nvPr/>
        </p:nvSpPr>
        <p:spPr>
          <a:xfrm>
            <a:off x="1371600" y="2057400"/>
            <a:ext cx="6177493" cy="3908762"/>
          </a:xfrm>
          <a:prstGeom prst="rect">
            <a:avLst/>
          </a:prstGeom>
          <a:noFill/>
        </p:spPr>
        <p:txBody>
          <a:bodyPr wrap="square" rtlCol="0">
            <a:spAutoFit/>
          </a:bodyPr>
          <a:lstStyle/>
          <a:p>
            <a:pPr algn="ctr"/>
            <a:r>
              <a:rPr lang="en-US" b="1" dirty="0">
                <a:solidFill>
                  <a:srgbClr val="1F396A"/>
                </a:solidFill>
              </a:rPr>
              <a:t>Remove </a:t>
            </a:r>
            <a:endParaRPr lang="en-US" b="1" dirty="0" smtClean="0">
              <a:solidFill>
                <a:srgbClr val="1F396A"/>
              </a:solidFill>
            </a:endParaRPr>
          </a:p>
          <a:p>
            <a:pPr algn="ctr"/>
            <a:r>
              <a:rPr lang="en-US" b="1" dirty="0" smtClean="0">
                <a:solidFill>
                  <a:srgbClr val="1F396A"/>
                </a:solidFill>
              </a:rPr>
              <a:t>the Hazard</a:t>
            </a:r>
          </a:p>
          <a:p>
            <a:pPr algn="ctr"/>
            <a:r>
              <a:rPr lang="en-US" dirty="0" smtClean="0">
                <a:solidFill>
                  <a:srgbClr val="1F396A"/>
                </a:solidFill>
              </a:rPr>
              <a:t>$2000</a:t>
            </a:r>
            <a:endParaRPr lang="en-US" dirty="0">
              <a:solidFill>
                <a:srgbClr val="1F396A"/>
              </a:solidFill>
            </a:endParaRPr>
          </a:p>
          <a:p>
            <a:pPr algn="ctr"/>
            <a:r>
              <a:rPr lang="en-US" sz="1200" dirty="0">
                <a:solidFill>
                  <a:srgbClr val="1F396A"/>
                </a:solidFill>
              </a:rPr>
              <a:t>(for example, use </a:t>
            </a:r>
            <a:r>
              <a:rPr lang="en-US" sz="1200" dirty="0" smtClean="0">
                <a:solidFill>
                  <a:srgbClr val="1F396A"/>
                </a:solidFill>
              </a:rPr>
              <a:t>safer</a:t>
            </a:r>
          </a:p>
          <a:p>
            <a:pPr algn="ctr"/>
            <a:r>
              <a:rPr lang="en-US" sz="1200" dirty="0" smtClean="0">
                <a:solidFill>
                  <a:srgbClr val="1F396A"/>
                </a:solidFill>
              </a:rPr>
              <a:t>chemicals, use </a:t>
            </a:r>
            <a:r>
              <a:rPr lang="en-US" sz="1200" dirty="0">
                <a:solidFill>
                  <a:srgbClr val="1F396A"/>
                </a:solidFill>
              </a:rPr>
              <a:t>a machine guard</a:t>
            </a:r>
            <a:r>
              <a:rPr lang="en-US" sz="1200" dirty="0" smtClean="0">
                <a:solidFill>
                  <a:srgbClr val="1F396A"/>
                </a:solidFill>
              </a:rPr>
              <a:t>)</a:t>
            </a:r>
          </a:p>
          <a:p>
            <a:pPr algn="ctr"/>
            <a:endParaRPr lang="en-US" sz="1200" dirty="0">
              <a:solidFill>
                <a:srgbClr val="1F396A"/>
              </a:solidFill>
            </a:endParaRPr>
          </a:p>
          <a:p>
            <a:pPr algn="ctr"/>
            <a:r>
              <a:rPr lang="en-US" b="1" dirty="0">
                <a:solidFill>
                  <a:srgbClr val="1F396A"/>
                </a:solidFill>
              </a:rPr>
              <a:t>Improve Work </a:t>
            </a:r>
            <a:endParaRPr lang="en-US" b="1" dirty="0" smtClean="0">
              <a:solidFill>
                <a:srgbClr val="1F396A"/>
              </a:solidFill>
            </a:endParaRPr>
          </a:p>
          <a:p>
            <a:pPr algn="ctr"/>
            <a:r>
              <a:rPr lang="en-US" b="1" dirty="0" smtClean="0">
                <a:solidFill>
                  <a:srgbClr val="1F396A"/>
                </a:solidFill>
              </a:rPr>
              <a:t>Policies and Procedures</a:t>
            </a:r>
          </a:p>
          <a:p>
            <a:pPr algn="ctr"/>
            <a:r>
              <a:rPr lang="en-US" dirty="0" smtClean="0">
                <a:solidFill>
                  <a:srgbClr val="1F396A"/>
                </a:solidFill>
              </a:rPr>
              <a:t>$1000</a:t>
            </a:r>
            <a:endParaRPr lang="en-US" dirty="0">
              <a:solidFill>
                <a:srgbClr val="1F396A"/>
              </a:solidFill>
            </a:endParaRPr>
          </a:p>
          <a:p>
            <a:pPr algn="ctr"/>
            <a:r>
              <a:rPr lang="en-US" sz="1200" dirty="0">
                <a:solidFill>
                  <a:srgbClr val="1F396A"/>
                </a:solidFill>
              </a:rPr>
              <a:t>(for example, conduct training, </a:t>
            </a:r>
            <a:endParaRPr lang="en-US" sz="1200" dirty="0" smtClean="0">
              <a:solidFill>
                <a:srgbClr val="1F396A"/>
              </a:solidFill>
            </a:endParaRPr>
          </a:p>
          <a:p>
            <a:pPr algn="ctr"/>
            <a:r>
              <a:rPr lang="en-US" sz="1200" dirty="0" smtClean="0">
                <a:solidFill>
                  <a:srgbClr val="1F396A"/>
                </a:solidFill>
              </a:rPr>
              <a:t>assign </a:t>
            </a:r>
            <a:r>
              <a:rPr lang="en-US" sz="1200" dirty="0">
                <a:solidFill>
                  <a:srgbClr val="1F396A"/>
                </a:solidFill>
              </a:rPr>
              <a:t>enough people to do the job</a:t>
            </a:r>
            <a:r>
              <a:rPr lang="en-US" sz="1200" dirty="0" smtClean="0">
                <a:solidFill>
                  <a:srgbClr val="1F396A"/>
                </a:solidFill>
              </a:rPr>
              <a:t>)</a:t>
            </a:r>
          </a:p>
          <a:p>
            <a:pPr algn="ctr"/>
            <a:endParaRPr lang="en-US" sz="1400" dirty="0">
              <a:solidFill>
                <a:srgbClr val="1F396A"/>
              </a:solidFill>
            </a:endParaRPr>
          </a:p>
          <a:p>
            <a:pPr algn="ctr"/>
            <a:r>
              <a:rPr lang="en-US" b="1" dirty="0">
                <a:solidFill>
                  <a:srgbClr val="1F396A"/>
                </a:solidFill>
              </a:rPr>
              <a:t>Wear Personal Protective Equipment (PPE</a:t>
            </a:r>
            <a:r>
              <a:rPr lang="en-US" b="1" dirty="0" smtClean="0">
                <a:solidFill>
                  <a:srgbClr val="1F396A"/>
                </a:solidFill>
              </a:rPr>
              <a:t>)</a:t>
            </a:r>
          </a:p>
          <a:p>
            <a:pPr algn="ctr"/>
            <a:r>
              <a:rPr lang="en-US" dirty="0" smtClean="0">
                <a:solidFill>
                  <a:srgbClr val="1F396A"/>
                </a:solidFill>
              </a:rPr>
              <a:t>$500</a:t>
            </a:r>
            <a:endParaRPr lang="en-US" dirty="0">
              <a:solidFill>
                <a:srgbClr val="1F396A"/>
              </a:solidFill>
            </a:endParaRPr>
          </a:p>
          <a:p>
            <a:pPr algn="ctr"/>
            <a:r>
              <a:rPr lang="en-US" sz="1200" dirty="0">
                <a:solidFill>
                  <a:srgbClr val="1F396A"/>
                </a:solidFill>
              </a:rPr>
              <a:t>(for example, wear gloves, use a respirator)</a:t>
            </a:r>
          </a:p>
          <a:p>
            <a:endParaRPr lang="en-US" dirty="0"/>
          </a:p>
        </p:txBody>
      </p:sp>
      <p:sp>
        <p:nvSpPr>
          <p:cNvPr id="5" name="Rectangle 4"/>
          <p:cNvSpPr/>
          <p:nvPr/>
        </p:nvSpPr>
        <p:spPr>
          <a:xfrm>
            <a:off x="3055202" y="3435352"/>
            <a:ext cx="2810287" cy="36194"/>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p:nvPr/>
        </p:nvSpPr>
        <p:spPr>
          <a:xfrm>
            <a:off x="2079625" y="4762499"/>
            <a:ext cx="4778375" cy="45719"/>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30</a:t>
            </a:fld>
            <a:endParaRPr lang="en-US" sz="2400" dirty="0" smtClean="0">
              <a:latin typeface="+mn-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039123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Hospital dishwasher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Chemical dishwashing solution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Chemical burn to the eye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Jasmine’s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9"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31</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509557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Fast food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grill</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Burned hand</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Will’s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32</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4893929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Lifting heavy boxes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strain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Andre’s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33</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389121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deli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Meat slicer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Cut finger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Molly’s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34</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287648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City public works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Working when it’s too hot</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Heat stroke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Chris’s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35</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439844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Pizza shop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Doing the same thing over and over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Hand, back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James’s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36</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551078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Farm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Pesticides/chemicals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Illness due to poisoning</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Maria’s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37</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3618218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Nursing aide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Heavy lifting</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neck, and shoulder pain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Jada’s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2235791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Barista</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liquids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Anita’s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39</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856211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228600"/>
            <a:ext cx="8191500" cy="852488"/>
          </a:xfrm>
        </p:spPr>
        <p:txBody>
          <a:bodyPr>
            <a:normAutofit/>
          </a:bodyPr>
          <a:lstStyle/>
          <a:p>
            <a:pPr algn="l"/>
            <a:r>
              <a:rPr lang="en-US" sz="3200" dirty="0">
                <a:solidFill>
                  <a:srgbClr val="F0502D"/>
                </a:solidFill>
                <a:latin typeface="+mj-lt"/>
              </a:rPr>
              <a:t>What is Your Experience With Work?</a:t>
            </a:r>
          </a:p>
        </p:txBody>
      </p:sp>
      <p:sp>
        <p:nvSpPr>
          <p:cNvPr id="6147" name="Rectangle 3"/>
          <p:cNvSpPr>
            <a:spLocks noGrp="1" noChangeArrowheads="1"/>
          </p:cNvSpPr>
          <p:nvPr>
            <p:ph type="body" idx="1"/>
          </p:nvPr>
        </p:nvSpPr>
        <p:spPr>
          <a:xfrm>
            <a:off x="457200" y="1600199"/>
            <a:ext cx="8027988" cy="4572001"/>
          </a:xfrm>
        </p:spPr>
        <p:txBody>
          <a:bodyPr>
            <a:normAutofit/>
          </a:bodyPr>
          <a:lstStyle/>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How</a:t>
            </a:r>
            <a:r>
              <a:rPr lang="en-US" sz="2800" b="0" dirty="0" smtClean="0">
                <a:latin typeface="+mn-lt"/>
              </a:rPr>
              <a:t> </a:t>
            </a:r>
            <a:r>
              <a:rPr lang="en-US" sz="2800" b="0" dirty="0">
                <a:solidFill>
                  <a:srgbClr val="1F396A"/>
                </a:solidFill>
                <a:latin typeface="+mn-lt"/>
              </a:rPr>
              <a:t>many</a:t>
            </a:r>
            <a:r>
              <a:rPr lang="en-US" sz="2800" b="0" dirty="0" smtClean="0">
                <a:latin typeface="+mn-lt"/>
              </a:rPr>
              <a:t> </a:t>
            </a:r>
            <a:r>
              <a:rPr lang="en-US" sz="2800" b="0" dirty="0">
                <a:solidFill>
                  <a:srgbClr val="1F396A"/>
                </a:solidFill>
                <a:latin typeface="+mn-lt"/>
              </a:rPr>
              <a:t>of</a:t>
            </a:r>
            <a:r>
              <a:rPr lang="en-US" sz="2800" b="0" dirty="0" smtClean="0">
                <a:latin typeface="+mn-lt"/>
              </a:rPr>
              <a:t> </a:t>
            </a:r>
            <a:r>
              <a:rPr lang="en-US" sz="2800" b="0" dirty="0">
                <a:solidFill>
                  <a:srgbClr val="1F396A"/>
                </a:solidFill>
                <a:latin typeface="+mn-lt"/>
              </a:rPr>
              <a:t>you have </a:t>
            </a:r>
            <a:r>
              <a:rPr lang="en-US" sz="2800" b="0" dirty="0" smtClean="0">
                <a:solidFill>
                  <a:srgbClr val="1F396A"/>
                </a:solidFill>
                <a:latin typeface="+mn-lt"/>
              </a:rPr>
              <a:t>had </a:t>
            </a:r>
            <a:r>
              <a:rPr lang="en-US" sz="2800" b="0" dirty="0">
                <a:solidFill>
                  <a:srgbClr val="1F396A"/>
                </a:solidFill>
                <a:latin typeface="+mn-lt"/>
              </a:rPr>
              <a:t>a job?</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smtClean="0">
                <a:solidFill>
                  <a:srgbClr val="1F396A"/>
                </a:solidFill>
                <a:latin typeface="+mn-lt"/>
              </a:rPr>
              <a:t>Where </a:t>
            </a:r>
            <a:r>
              <a:rPr lang="en-US" sz="2800" b="0" dirty="0">
                <a:solidFill>
                  <a:srgbClr val="1F396A"/>
                </a:solidFill>
                <a:latin typeface="+mn-lt"/>
              </a:rPr>
              <a:t>did you work? </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What did you do?</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hurt at </a:t>
            </a:r>
            <a:r>
              <a:rPr lang="en-US" sz="2800" b="0" dirty="0" smtClean="0">
                <a:solidFill>
                  <a:srgbClr val="1F396A"/>
                </a:solidFill>
                <a:latin typeface="+mn-lt"/>
              </a:rPr>
              <a:t>work? Do you </a:t>
            </a:r>
            <a:r>
              <a:rPr lang="en-US" sz="2800" b="0" dirty="0">
                <a:solidFill>
                  <a:srgbClr val="1F396A"/>
                </a:solidFill>
                <a:latin typeface="+mn-lt"/>
              </a:rPr>
              <a:t>know someone who </a:t>
            </a:r>
            <a:r>
              <a:rPr lang="en-US" sz="2800" b="0" dirty="0" smtClean="0">
                <a:solidFill>
                  <a:srgbClr val="1F396A"/>
                </a:solidFill>
                <a:latin typeface="+mn-lt"/>
              </a:rPr>
              <a:t>was hurt at work?</a:t>
            </a:r>
            <a:endParaRPr lang="en-US" sz="2800" b="0" dirty="0">
              <a:solidFill>
                <a:srgbClr val="1F396A"/>
              </a:solidFill>
              <a:latin typeface="+mn-lt"/>
            </a:endParaRP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smtClean="0">
                <a:solidFill>
                  <a:srgbClr val="1F396A"/>
                </a:solidFill>
                <a:latin typeface="+mn-lt"/>
              </a:rPr>
              <a:t>Has any task at work made you uncomfortable?</a:t>
            </a:r>
            <a:endParaRPr lang="en-US" sz="2800" b="0" dirty="0">
              <a:solidFill>
                <a:srgbClr val="1F396A"/>
              </a:solidFill>
              <a:latin typeface="+mn-lt"/>
            </a:endParaRPr>
          </a:p>
          <a:p>
            <a:pPr marL="365760" lvl="1" indent="-365760">
              <a:lnSpc>
                <a:spcPct val="80000"/>
              </a:lnSpc>
              <a:spcBef>
                <a:spcPts val="576"/>
              </a:spcBef>
              <a:spcAft>
                <a:spcPct val="30000"/>
              </a:spcAft>
              <a:buClr>
                <a:schemeClr val="tx2">
                  <a:lumMod val="40000"/>
                  <a:lumOff val="60000"/>
                </a:schemeClr>
              </a:buClr>
              <a:buSzPct val="100000"/>
              <a:buFont typeface="Wingdings" pitchFamily="2" charset="2"/>
              <a:buChar char="§"/>
              <a:defRPr/>
            </a:pPr>
            <a:r>
              <a:rPr lang="en-US" sz="2800" dirty="0">
                <a:solidFill>
                  <a:srgbClr val="1F396A"/>
                </a:solidFill>
                <a:latin typeface="+mn-lt"/>
              </a:rPr>
              <a:t>Have you </a:t>
            </a:r>
            <a:r>
              <a:rPr lang="en-US" sz="2800" dirty="0" smtClean="0">
                <a:solidFill>
                  <a:srgbClr val="1F396A"/>
                </a:solidFill>
                <a:latin typeface="+mn-lt"/>
              </a:rPr>
              <a:t>had </a:t>
            </a:r>
            <a:r>
              <a:rPr lang="en-US" sz="2800" dirty="0">
                <a:solidFill>
                  <a:srgbClr val="1F396A"/>
                </a:solidFill>
                <a:latin typeface="+mn-lt"/>
              </a:rPr>
              <a:t>any health and safety training </a:t>
            </a:r>
            <a:r>
              <a:rPr lang="en-US" sz="2800" dirty="0" smtClean="0">
                <a:solidFill>
                  <a:srgbClr val="1F396A"/>
                </a:solidFill>
                <a:latin typeface="+mn-lt"/>
              </a:rPr>
              <a:t/>
            </a:r>
            <a:br>
              <a:rPr lang="en-US" sz="2800" dirty="0" smtClean="0">
                <a:solidFill>
                  <a:srgbClr val="1F396A"/>
                </a:solidFill>
                <a:latin typeface="+mn-lt"/>
              </a:rPr>
            </a:br>
            <a:r>
              <a:rPr lang="en-US" sz="2800" dirty="0" smtClean="0">
                <a:solidFill>
                  <a:srgbClr val="1F396A"/>
                </a:solidFill>
                <a:latin typeface="+mn-lt"/>
              </a:rPr>
              <a:t>at </a:t>
            </a:r>
            <a:r>
              <a:rPr lang="en-US" sz="2800" dirty="0">
                <a:solidFill>
                  <a:srgbClr val="1F396A"/>
                </a:solidFill>
                <a:latin typeface="+mn-lt"/>
              </a:rPr>
              <a:t>work</a:t>
            </a:r>
            <a:r>
              <a:rPr lang="en-US" sz="2800" dirty="0" smtClean="0">
                <a:solidFill>
                  <a:srgbClr val="1F396A"/>
                </a:solidFill>
                <a:latin typeface="+mn-lt"/>
              </a:rPr>
              <a:t>?</a:t>
            </a:r>
            <a:endParaRPr lang="en-US" sz="2800" dirty="0">
              <a:solidFill>
                <a:srgbClr val="1F396A"/>
              </a:solidFill>
              <a:latin typeface="+mn-lt"/>
            </a:endParaRP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975279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Making the Job Safer: Key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a:solidFill>
                  <a:srgbClr val="1F396A"/>
                </a:solidFill>
                <a:latin typeface="+mn-lt"/>
              </a:rPr>
              <a:t>OSHA </a:t>
            </a:r>
            <a:r>
              <a:rPr lang="en-US" sz="2800" b="0" dirty="0" smtClean="0">
                <a:solidFill>
                  <a:srgbClr val="1F396A"/>
                </a:solidFill>
                <a:latin typeface="+mn-lt"/>
              </a:rPr>
              <a:t>says that employers must give workers </a:t>
            </a:r>
            <a:r>
              <a:rPr lang="en-US" sz="2800" b="0" dirty="0">
                <a:solidFill>
                  <a:srgbClr val="1F396A"/>
                </a:solidFill>
                <a:latin typeface="+mn-lt"/>
              </a:rPr>
              <a:t>a safe workplace.</a:t>
            </a:r>
          </a:p>
          <a:p>
            <a:pPr>
              <a:lnSpc>
                <a:spcPct val="90000"/>
              </a:lnSpc>
              <a:spcAft>
                <a:spcPct val="30000"/>
              </a:spcAft>
              <a:buClr>
                <a:schemeClr val="tx2">
                  <a:lumMod val="40000"/>
                  <a:lumOff val="60000"/>
                </a:schemeClr>
              </a:buClr>
              <a:buFont typeface="Wingdings" pitchFamily="2" charset="2"/>
              <a:buChar char="§"/>
            </a:pPr>
            <a:r>
              <a:rPr lang="en-US" sz="2800" b="0" dirty="0">
                <a:solidFill>
                  <a:srgbClr val="1F396A"/>
                </a:solidFill>
                <a:latin typeface="+mn-lt"/>
              </a:rPr>
              <a:t>It’s best to get rid of a </a:t>
            </a:r>
            <a:r>
              <a:rPr lang="en-US" sz="2800" b="0" dirty="0" smtClean="0">
                <a:solidFill>
                  <a:srgbClr val="1F396A"/>
                </a:solidFill>
                <a:latin typeface="+mn-lt"/>
              </a:rPr>
              <a:t>hazard, </a:t>
            </a:r>
            <a:r>
              <a:rPr lang="en-US" sz="2800" b="0" dirty="0">
                <a:solidFill>
                  <a:srgbClr val="1F396A"/>
                </a:solidFill>
                <a:latin typeface="+mn-lt"/>
              </a:rPr>
              <a:t>if possible.</a:t>
            </a:r>
          </a:p>
          <a:p>
            <a:pPr>
              <a:lnSpc>
                <a:spcPct val="90000"/>
              </a:lnSpc>
              <a:spcAft>
                <a:spcPct val="30000"/>
              </a:spcAft>
              <a:buClr>
                <a:schemeClr val="tx2">
                  <a:lumMod val="40000"/>
                  <a:lumOff val="60000"/>
                </a:schemeClr>
              </a:buClr>
              <a:buFont typeface="Wingdings" pitchFamily="2" charset="2"/>
              <a:buChar char="§"/>
            </a:pPr>
            <a:r>
              <a:rPr lang="en-US" sz="2800" b="0" dirty="0">
                <a:solidFill>
                  <a:srgbClr val="1F396A"/>
                </a:solidFill>
                <a:latin typeface="+mn-lt"/>
              </a:rPr>
              <a:t>If your employer can’t get rid of the hazard, </a:t>
            </a:r>
            <a:r>
              <a:rPr lang="en-US" sz="2800" b="0" dirty="0" smtClean="0">
                <a:solidFill>
                  <a:srgbClr val="1F396A"/>
                </a:solidFill>
                <a:latin typeface="+mn-lt"/>
              </a:rPr>
              <a:t>there </a:t>
            </a:r>
            <a:r>
              <a:rPr lang="en-US" sz="2800" b="0" dirty="0">
                <a:solidFill>
                  <a:srgbClr val="1F396A"/>
                </a:solidFill>
                <a:latin typeface="+mn-lt"/>
              </a:rPr>
              <a:t>are usually many ways to protect you from it.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40</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699819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Emergencies at Work</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4 </a:t>
            </a:r>
            <a:r>
              <a:rPr lang="en-US" sz="3600" b="0" dirty="0" smtClean="0">
                <a:solidFill>
                  <a:srgbClr val="F0502D"/>
                </a:solidFill>
                <a:latin typeface="Myriad Pro" pitchFamily="34" charset="0"/>
                <a:cs typeface="Arial" pitchFamily="34" charset="0"/>
              </a:rPr>
              <a:t>(and 4</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254000" ty="-1143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41</a:t>
            </a:fld>
            <a:endParaRPr lang="en-US" sz="2400" dirty="0" smtClean="0">
              <a:latin typeface="+mn-lt"/>
            </a:endParaRPr>
          </a:p>
        </p:txBody>
      </p:sp>
    </p:spTree>
    <p:extLst>
      <p:ext uri="{BB962C8B-B14F-4D97-AF65-F5344CB8AC3E}">
        <p14:creationId xmlns:p14="http://schemas.microsoft.com/office/powerpoint/2010/main" val="39909826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What is an emergency at work?</a:t>
            </a:r>
          </a:p>
          <a:p>
            <a:pPr>
              <a:spcAft>
                <a:spcPct val="30000"/>
              </a:spcAft>
              <a:buClr>
                <a:schemeClr val="tx2">
                  <a:lumMod val="40000"/>
                  <a:lumOff val="60000"/>
                </a:schemeClr>
              </a:buClr>
            </a:pPr>
            <a:r>
              <a:rPr lang="en-US" sz="2800" b="0" dirty="0" smtClean="0">
                <a:solidFill>
                  <a:srgbClr val="1F396A"/>
                </a:solidFill>
                <a:latin typeface="+mn-lt"/>
              </a:rPr>
              <a:t>An emergency is any unplanned event that poses a threat. </a:t>
            </a:r>
          </a:p>
          <a:p>
            <a:pPr>
              <a:spcAft>
                <a:spcPct val="30000"/>
              </a:spcAft>
              <a:buClr>
                <a:schemeClr val="tx2">
                  <a:lumMod val="40000"/>
                  <a:lumOff val="60000"/>
                </a:schemeClr>
              </a:buClr>
            </a:pPr>
            <a:r>
              <a:rPr lang="en-US" sz="2800" b="0" dirty="0" smtClean="0">
                <a:solidFill>
                  <a:srgbClr val="1F396A"/>
                </a:solidFill>
                <a:latin typeface="+mn-lt"/>
              </a:rPr>
              <a:t>An emergency can threaten employees, customers, or the public. </a:t>
            </a:r>
          </a:p>
          <a:p>
            <a:pPr>
              <a:spcAft>
                <a:spcPct val="30000"/>
              </a:spcAft>
              <a:buClr>
                <a:schemeClr val="tx2">
                  <a:lumMod val="40000"/>
                  <a:lumOff val="60000"/>
                </a:schemeClr>
              </a:buClr>
            </a:pPr>
            <a:r>
              <a:rPr lang="en-US" sz="2800" b="0" dirty="0" smtClean="0">
                <a:solidFill>
                  <a:srgbClr val="1F396A"/>
                </a:solidFill>
                <a:latin typeface="+mn-lt"/>
              </a:rPr>
              <a:t>It might shut down work at a business. </a:t>
            </a:r>
          </a:p>
          <a:p>
            <a:pPr>
              <a:spcAft>
                <a:spcPct val="30000"/>
              </a:spcAft>
              <a:buClr>
                <a:schemeClr val="tx2">
                  <a:lumMod val="40000"/>
                  <a:lumOff val="60000"/>
                </a:schemeClr>
              </a:buClr>
            </a:pPr>
            <a:r>
              <a:rPr lang="en-US" sz="2800" b="0" dirty="0" smtClean="0">
                <a:solidFill>
                  <a:srgbClr val="1F396A"/>
                </a:solidFill>
                <a:latin typeface="+mn-lt"/>
              </a:rPr>
              <a:t>It might cause damage, or it could harm </a:t>
            </a:r>
            <a:br>
              <a:rPr lang="en-US" sz="2800" b="0" dirty="0" smtClean="0">
                <a:solidFill>
                  <a:srgbClr val="1F396A"/>
                </a:solidFill>
                <a:latin typeface="+mn-lt"/>
              </a:rPr>
            </a:br>
            <a:r>
              <a:rPr lang="en-US" sz="2800" b="0" dirty="0" smtClean="0">
                <a:solidFill>
                  <a:srgbClr val="1F396A"/>
                </a:solidFill>
                <a:latin typeface="+mn-lt"/>
              </a:rPr>
              <a:t>the environment.</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5624960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rot="205039">
            <a:off x="4638820" y="1599565"/>
            <a:ext cx="3405716" cy="4393435"/>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Disaster Blaster!</a:t>
            </a:r>
            <a:r>
              <a:rPr lang="en-US" sz="2800" dirty="0" smtClean="0">
                <a:solidFill>
                  <a:schemeClr val="tx2">
                    <a:lumMod val="40000"/>
                    <a:lumOff val="60000"/>
                  </a:schemeClr>
                </a:solidFill>
                <a:latin typeface="+mj-lt"/>
              </a:rPr>
              <a:t> 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2229">
            <a:off x="1174873" y="2912296"/>
            <a:ext cx="952500" cy="609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351">
            <a:off x="1174874" y="2367866"/>
            <a:ext cx="952500" cy="6096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1981">
            <a:off x="1841814" y="2614477"/>
            <a:ext cx="9525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05" y="3313852"/>
            <a:ext cx="9525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1141">
            <a:off x="2121906" y="3667783"/>
            <a:ext cx="952500" cy="6096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8302">
            <a:off x="1256543" y="3908490"/>
            <a:ext cx="9525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9">
            <a:off x="4687038" y="1636212"/>
            <a:ext cx="3307642" cy="428047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2325726" y="4139137"/>
            <a:ext cx="952500" cy="6096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52754">
            <a:off x="1947709" y="2014221"/>
            <a:ext cx="952500" cy="60960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6929">
            <a:off x="2429405" y="2510740"/>
            <a:ext cx="952500" cy="6096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4948">
            <a:off x="2309636" y="3034714"/>
            <a:ext cx="952500" cy="6096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6089">
            <a:off x="2766837" y="3388645"/>
            <a:ext cx="952500" cy="6096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63250">
            <a:off x="1560693" y="4423583"/>
            <a:ext cx="952500" cy="60960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9243">
            <a:off x="2962805" y="2729914"/>
            <a:ext cx="952500" cy="6096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0384">
            <a:off x="3527725" y="3860351"/>
            <a:ext cx="952500" cy="609600"/>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6420">
            <a:off x="1978088" y="4924702"/>
            <a:ext cx="952500" cy="60960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5332">
            <a:off x="2772638" y="4476280"/>
            <a:ext cx="952500" cy="609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814" y="4904308"/>
            <a:ext cx="952500" cy="60960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1220512" y="4875306"/>
            <a:ext cx="952500" cy="609600"/>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881" y="5395791"/>
            <a:ext cx="952500" cy="609600"/>
          </a:xfrm>
          <a:prstGeom prst="rect">
            <a:avLst/>
          </a:prstGeom>
        </p:spPr>
      </p:pic>
      <p:sp>
        <p:nvSpPr>
          <p:cNvPr id="3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43</a:t>
            </a:fld>
            <a:endParaRPr lang="en-US" sz="2400" dirty="0" smtClean="0">
              <a:latin typeface="+mn-lt"/>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583492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Emergencies at Work: </a:t>
            </a:r>
            <a:r>
              <a:rPr lang="en-US" sz="3200" dirty="0">
                <a:solidFill>
                  <a:srgbClr val="F0502D"/>
                </a:solidFill>
                <a:latin typeface="+mj-lt"/>
              </a:rPr>
              <a:t>Key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Many workplaces need an emergency action plan. </a:t>
            </a:r>
            <a:r>
              <a:rPr lang="en-US" sz="2400" dirty="0" smtClean="0">
                <a:solidFill>
                  <a:schemeClr val="tx2">
                    <a:lumMod val="40000"/>
                    <a:lumOff val="60000"/>
                  </a:schemeClr>
                </a:solidFill>
                <a:latin typeface="+mn-lt"/>
              </a:rPr>
              <a:t>Workers </a:t>
            </a:r>
            <a:r>
              <a:rPr lang="en-US" sz="2400" dirty="0">
                <a:solidFill>
                  <a:schemeClr val="tx2">
                    <a:lumMod val="40000"/>
                    <a:lumOff val="60000"/>
                  </a:schemeClr>
                </a:solidFill>
                <a:latin typeface="+mn-lt"/>
              </a:rPr>
              <a:t>should </a:t>
            </a:r>
            <a:r>
              <a:rPr lang="en-US" sz="2400" dirty="0" smtClean="0">
                <a:solidFill>
                  <a:schemeClr val="tx2">
                    <a:lumMod val="40000"/>
                    <a:lumOff val="60000"/>
                  </a:schemeClr>
                </a:solidFill>
                <a:latin typeface="+mn-lt"/>
              </a:rPr>
              <a:t>be trained on </a:t>
            </a:r>
            <a:r>
              <a:rPr lang="en-US" sz="2400" dirty="0">
                <a:solidFill>
                  <a:schemeClr val="tx2">
                    <a:lumMod val="40000"/>
                    <a:lumOff val="60000"/>
                  </a:schemeClr>
                </a:solidFill>
                <a:latin typeface="+mn-lt"/>
              </a:rPr>
              <a:t>the plan.</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plan should include </a:t>
            </a:r>
            <a:r>
              <a:rPr lang="en-US" sz="2400" b="0">
                <a:solidFill>
                  <a:srgbClr val="1F396A"/>
                </a:solidFill>
                <a:latin typeface="+mn-lt"/>
              </a:rPr>
              <a:t>information </a:t>
            </a:r>
            <a:r>
              <a:rPr lang="en-US" sz="2400" b="0" smtClean="0">
                <a:solidFill>
                  <a:srgbClr val="1F396A"/>
                </a:solidFill>
                <a:latin typeface="+mn-lt"/>
              </a:rPr>
              <a:t>about:</a:t>
            </a:r>
            <a:endParaRPr lang="en-US" sz="2400" b="0" dirty="0">
              <a:solidFill>
                <a:srgbClr val="1F396A"/>
              </a:solidFill>
              <a:latin typeface="+mn-lt"/>
            </a:endParaRPr>
          </a:p>
          <a:p>
            <a:pPr lvl="1">
              <a:lnSpc>
                <a:spcPct val="90000"/>
              </a:lnSpc>
              <a:spcAft>
                <a:spcPct val="30000"/>
              </a:spcAft>
              <a:buClr>
                <a:schemeClr val="tx2">
                  <a:lumMod val="40000"/>
                  <a:lumOff val="60000"/>
                </a:schemeClr>
              </a:buClr>
              <a:buFont typeface="Arial" pitchFamily="34" charset="0"/>
              <a:buChar char="•"/>
            </a:pPr>
            <a:r>
              <a:rPr lang="en-US" sz="2000" b="0" dirty="0" smtClean="0">
                <a:solidFill>
                  <a:srgbClr val="1F396A"/>
                </a:solidFill>
                <a:latin typeface="+mn-lt"/>
              </a:rPr>
              <a:t>The kinds of </a:t>
            </a:r>
            <a:r>
              <a:rPr lang="en-US" sz="2000" b="0" dirty="0">
                <a:solidFill>
                  <a:srgbClr val="1F396A"/>
                </a:solidFill>
                <a:latin typeface="+mn-lt"/>
              </a:rPr>
              <a:t>emergencies and how to </a:t>
            </a:r>
            <a:r>
              <a:rPr lang="en-US" sz="2000" b="0" dirty="0" smtClean="0">
                <a:solidFill>
                  <a:srgbClr val="1F396A"/>
                </a:solidFill>
                <a:latin typeface="+mn-lt"/>
              </a:rPr>
              <a:t>respond.</a:t>
            </a:r>
            <a:endParaRPr lang="en-US" sz="2000" b="0" dirty="0">
              <a:solidFill>
                <a:srgbClr val="1F396A"/>
              </a:solidFill>
              <a:latin typeface="+mn-lt"/>
            </a:endParaRPr>
          </a:p>
          <a:p>
            <a:pPr lvl="1">
              <a:lnSpc>
                <a:spcPct val="90000"/>
              </a:lnSpc>
              <a:spcAft>
                <a:spcPct val="30000"/>
              </a:spcAft>
              <a:buClr>
                <a:schemeClr val="tx2">
                  <a:lumMod val="40000"/>
                  <a:lumOff val="60000"/>
                </a:schemeClr>
              </a:buClr>
              <a:buFont typeface="Arial" pitchFamily="34" charset="0"/>
              <a:buChar char="•"/>
            </a:pPr>
            <a:r>
              <a:rPr lang="en-US" sz="2000" b="0" dirty="0" smtClean="0">
                <a:solidFill>
                  <a:srgbClr val="1F396A"/>
                </a:solidFill>
                <a:latin typeface="+mn-lt"/>
              </a:rPr>
              <a:t>Places to meet during an emergency.</a:t>
            </a:r>
            <a:endParaRPr lang="en-US" sz="2000" b="0" dirty="0">
              <a:solidFill>
                <a:srgbClr val="1F396A"/>
              </a:solidFill>
              <a:latin typeface="+mn-lt"/>
            </a:endParaRPr>
          </a:p>
          <a:p>
            <a:pPr lvl="1">
              <a:lnSpc>
                <a:spcPct val="90000"/>
              </a:lnSpc>
              <a:spcAft>
                <a:spcPct val="30000"/>
              </a:spcAft>
              <a:buClr>
                <a:schemeClr val="tx2">
                  <a:lumMod val="40000"/>
                  <a:lumOff val="60000"/>
                </a:schemeClr>
              </a:buClr>
              <a:buFont typeface="Arial" pitchFamily="34" charset="0"/>
              <a:buChar char="•"/>
            </a:pPr>
            <a:r>
              <a:rPr lang="en-US" sz="2000" b="0" dirty="0" smtClean="0">
                <a:solidFill>
                  <a:srgbClr val="1F396A"/>
                </a:solidFill>
                <a:latin typeface="+mn-lt"/>
              </a:rPr>
              <a:t>The best ways to get out of a building or move away from danger.</a:t>
            </a:r>
            <a:endParaRPr lang="en-US" sz="2000" b="0" dirty="0">
              <a:solidFill>
                <a:srgbClr val="1F396A"/>
              </a:solidFill>
              <a:latin typeface="+mn-lt"/>
            </a:endParaRP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Emergency equipment and alert </a:t>
            </a:r>
            <a:r>
              <a:rPr lang="en-US" sz="2000" b="0" dirty="0" smtClean="0">
                <a:solidFill>
                  <a:srgbClr val="1F396A"/>
                </a:solidFill>
                <a:latin typeface="+mn-lt"/>
              </a:rPr>
              <a:t>systems.</a:t>
            </a:r>
            <a:endParaRPr lang="en-US" sz="2000" b="0" dirty="0">
              <a:solidFill>
                <a:srgbClr val="1F396A"/>
              </a:solidFill>
              <a:latin typeface="+mn-lt"/>
            </a:endParaRP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Key </a:t>
            </a:r>
            <a:r>
              <a:rPr lang="en-US" sz="2000" b="0" dirty="0" smtClean="0">
                <a:solidFill>
                  <a:srgbClr val="1F396A"/>
                </a:solidFill>
                <a:latin typeface="+mn-lt"/>
              </a:rPr>
              <a:t>people who will be </a:t>
            </a:r>
            <a:r>
              <a:rPr lang="en-US" sz="2000" b="0" dirty="0">
                <a:solidFill>
                  <a:srgbClr val="1F396A"/>
                </a:solidFill>
                <a:latin typeface="+mn-lt"/>
              </a:rPr>
              <a:t>in </a:t>
            </a:r>
            <a:r>
              <a:rPr lang="en-US" sz="2000" b="0" dirty="0" smtClean="0">
                <a:solidFill>
                  <a:srgbClr val="1F396A"/>
                </a:solidFill>
                <a:latin typeface="+mn-lt"/>
              </a:rPr>
              <a:t>charge.</a:t>
            </a:r>
            <a:endParaRPr lang="en-US" sz="2000" b="0" dirty="0">
              <a:solidFill>
                <a:srgbClr val="1F396A"/>
              </a:solidFill>
              <a:latin typeface="+mn-lt"/>
            </a:endParaRPr>
          </a:p>
          <a:p>
            <a:pPr lvl="1">
              <a:lnSpc>
                <a:spcPct val="90000"/>
              </a:lnSpc>
              <a:spcAft>
                <a:spcPct val="30000"/>
              </a:spcAft>
              <a:buClr>
                <a:schemeClr val="tx2">
                  <a:lumMod val="40000"/>
                  <a:lumOff val="60000"/>
                </a:schemeClr>
              </a:buClr>
              <a:buFont typeface="Arial" pitchFamily="34" charset="0"/>
              <a:buChar char="•"/>
            </a:pPr>
            <a:r>
              <a:rPr lang="en-US" sz="2000" b="0" dirty="0" smtClean="0">
                <a:solidFill>
                  <a:srgbClr val="1F396A"/>
                </a:solidFill>
                <a:latin typeface="+mn-lt"/>
              </a:rPr>
              <a:t>What to do if someone is hurt.</a:t>
            </a:r>
            <a:endParaRPr lang="en-US" sz="2000" b="0" dirty="0">
              <a:solidFill>
                <a:srgbClr val="1F396A"/>
              </a:solidFill>
              <a:latin typeface="+mn-lt"/>
            </a:endParaRPr>
          </a:p>
          <a:p>
            <a:pPr lvl="1">
              <a:lnSpc>
                <a:spcPct val="90000"/>
              </a:lnSpc>
              <a:spcAft>
                <a:spcPct val="30000"/>
              </a:spcAft>
              <a:buClr>
                <a:schemeClr val="tx2">
                  <a:lumMod val="40000"/>
                  <a:lumOff val="60000"/>
                </a:schemeClr>
              </a:buClr>
              <a:buFont typeface="Arial" pitchFamily="34" charset="0"/>
              <a:buChar char="•"/>
            </a:pPr>
            <a:r>
              <a:rPr lang="en-US" sz="2000" b="0" dirty="0" smtClean="0">
                <a:solidFill>
                  <a:srgbClr val="1F396A"/>
                </a:solidFill>
                <a:latin typeface="+mn-lt"/>
              </a:rPr>
              <a:t>What each worker should do.</a:t>
            </a:r>
            <a:endParaRPr lang="en-US" sz="2000" b="0" dirty="0">
              <a:solidFill>
                <a:srgbClr val="1F396A"/>
              </a:solidFill>
              <a:latin typeface="+mn-lt"/>
            </a:endParaRP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Practice </a:t>
            </a:r>
            <a:r>
              <a:rPr lang="en-US" sz="2000" b="0" dirty="0" smtClean="0">
                <a:solidFill>
                  <a:srgbClr val="1F396A"/>
                </a:solidFill>
                <a:latin typeface="+mn-lt"/>
              </a:rPr>
              <a:t>drills.</a:t>
            </a:r>
            <a:endParaRPr lang="en-US" sz="20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44</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206473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Know Your Rights and Responsibilities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n-lt"/>
                <a:cs typeface="Arial" pitchFamily="34" charset="0"/>
              </a:rPr>
              <a:t>Lesson 5 </a:t>
            </a:r>
            <a:r>
              <a:rPr lang="en-US" sz="3600" b="0" dirty="0" smtClean="0">
                <a:solidFill>
                  <a:srgbClr val="F0502D"/>
                </a:solidFill>
                <a:latin typeface="Myriad Pro" pitchFamily="34" charset="0"/>
                <a:cs typeface="Arial" pitchFamily="34" charset="0"/>
              </a:rPr>
              <a:t>(and 5</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45</a:t>
            </a:fld>
            <a:endParaRPr lang="en-US" sz="2400" dirty="0" smtClean="0">
              <a:latin typeface="+mn-lt"/>
            </a:endParaRPr>
          </a:p>
        </p:txBody>
      </p:sp>
    </p:spTree>
    <p:extLst>
      <p:ext uri="{BB962C8B-B14F-4D97-AF65-F5344CB8AC3E}">
        <p14:creationId xmlns:p14="http://schemas.microsoft.com/office/powerpoint/2010/main" val="29019151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 </a:t>
            </a:r>
            <a:r>
              <a:rPr lang="en-US" sz="3200" dirty="0" smtClean="0">
                <a:solidFill>
                  <a:srgbClr val="F0502D"/>
                </a:solidFill>
              </a:rPr>
              <a:t>Quiz Game</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46</a:t>
            </a:fld>
            <a:endParaRPr lang="en-US" sz="2400" dirty="0" smtClean="0">
              <a:latin typeface="+mn-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702" y="1155541"/>
            <a:ext cx="7757847" cy="5112012"/>
          </a:xfrm>
          <a:prstGeom prst="rect">
            <a:avLst/>
          </a:prstGeom>
        </p:spPr>
      </p:pic>
    </p:spTree>
    <p:extLst>
      <p:ext uri="{BB962C8B-B14F-4D97-AF65-F5344CB8AC3E}">
        <p14:creationId xmlns:p14="http://schemas.microsoft.com/office/powerpoint/2010/main" val="26650743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Know Your Rights: Key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Federal and state labor laws protect teens </a:t>
            </a:r>
            <a:r>
              <a:rPr lang="en-US" sz="2400" dirty="0" smtClean="0">
                <a:solidFill>
                  <a:schemeClr val="tx2">
                    <a:lumMod val="40000"/>
                    <a:lumOff val="60000"/>
                  </a:schemeClr>
                </a:solidFill>
                <a:latin typeface="+mn-lt"/>
              </a:rPr>
              <a:t>from:</a:t>
            </a:r>
            <a:endParaRPr lang="en-US" sz="2400" dirty="0">
              <a:solidFill>
                <a:schemeClr val="tx2">
                  <a:lumMod val="40000"/>
                  <a:lumOff val="60000"/>
                </a:schemeClr>
              </a:solidFill>
              <a:latin typeface="+mn-lt"/>
            </a:endParaRPr>
          </a:p>
          <a:p>
            <a:pPr>
              <a:lnSpc>
                <a:spcPct val="90000"/>
              </a:lnSpc>
              <a:spcBef>
                <a:spcPts val="500"/>
              </a:spcBef>
              <a:spcAft>
                <a:spcPct val="30000"/>
              </a:spcAft>
              <a:buClr>
                <a:schemeClr val="tx2">
                  <a:lumMod val="40000"/>
                  <a:lumOff val="60000"/>
                </a:schemeClr>
              </a:buClr>
              <a:buFont typeface="Wingdings" pitchFamily="2" charset="2"/>
              <a:buChar char="§"/>
            </a:pPr>
            <a:r>
              <a:rPr lang="en-US" sz="2400" b="0" dirty="0">
                <a:solidFill>
                  <a:srgbClr val="1F396A"/>
                </a:solidFill>
                <a:latin typeface="+mn-lt"/>
              </a:rPr>
              <a:t>Hazardous </a:t>
            </a:r>
            <a:r>
              <a:rPr lang="en-US" sz="2400" b="0" dirty="0" smtClean="0">
                <a:solidFill>
                  <a:srgbClr val="1F396A"/>
                </a:solidFill>
                <a:latin typeface="+mn-lt"/>
              </a:rPr>
              <a:t>jobs.</a:t>
            </a:r>
            <a:endParaRPr lang="en-US" sz="2400" b="0" dirty="0">
              <a:solidFill>
                <a:srgbClr val="1F396A"/>
              </a:solidFill>
              <a:latin typeface="+mn-lt"/>
            </a:endParaRPr>
          </a:p>
          <a:p>
            <a:pPr>
              <a:lnSpc>
                <a:spcPct val="90000"/>
              </a:lnSpc>
              <a:spcBef>
                <a:spcPts val="500"/>
              </a:spcBef>
              <a:spcAft>
                <a:spcPct val="30000"/>
              </a:spcAft>
              <a:buClr>
                <a:schemeClr val="tx2">
                  <a:lumMod val="40000"/>
                  <a:lumOff val="60000"/>
                </a:schemeClr>
              </a:buClr>
              <a:buFont typeface="Wingdings" pitchFamily="2" charset="2"/>
              <a:buChar char="§"/>
            </a:pPr>
            <a:r>
              <a:rPr lang="en-US" sz="2400" b="0" dirty="0">
                <a:solidFill>
                  <a:srgbClr val="1F396A"/>
                </a:solidFill>
                <a:latin typeface="+mn-lt"/>
              </a:rPr>
              <a:t>Working too long, too late, or too </a:t>
            </a:r>
            <a:r>
              <a:rPr lang="en-US" sz="2400" b="0" dirty="0" smtClean="0">
                <a:solidFill>
                  <a:srgbClr val="1F396A"/>
                </a:solidFill>
                <a:latin typeface="+mn-lt"/>
              </a:rPr>
              <a:t>early.</a:t>
            </a:r>
            <a:endParaRPr lang="en-US" sz="2400" b="0" dirty="0">
              <a:solidFill>
                <a:srgbClr val="1F396A"/>
              </a:solidFill>
              <a:latin typeface="+mn-lt"/>
            </a:endParaRPr>
          </a:p>
          <a:p>
            <a:pPr marL="0" indent="0">
              <a:lnSpc>
                <a:spcPct val="90000"/>
              </a:lnSpc>
              <a:spcBef>
                <a:spcPts val="1800"/>
              </a:spcBef>
              <a:spcAft>
                <a:spcPct val="30000"/>
              </a:spcAft>
              <a:buClr>
                <a:schemeClr val="tx2">
                  <a:lumMod val="40000"/>
                  <a:lumOff val="60000"/>
                </a:schemeClr>
              </a:buClr>
              <a:buNone/>
            </a:pPr>
            <a:r>
              <a:rPr lang="en-US" sz="2400" dirty="0">
                <a:solidFill>
                  <a:schemeClr val="tx2">
                    <a:lumMod val="40000"/>
                    <a:lumOff val="60000"/>
                  </a:schemeClr>
                </a:solidFill>
                <a:latin typeface="+mn-lt"/>
              </a:rPr>
              <a:t>OSHA says every employer must </a:t>
            </a:r>
            <a:r>
              <a:rPr lang="en-US" sz="2400" dirty="0" smtClean="0">
                <a:solidFill>
                  <a:schemeClr val="tx2">
                    <a:lumMod val="40000"/>
                    <a:lumOff val="60000"/>
                  </a:schemeClr>
                </a:solidFill>
                <a:latin typeface="+mn-lt"/>
              </a:rPr>
              <a:t>give workers:</a:t>
            </a:r>
            <a:endParaRPr lang="en-US" sz="2400" dirty="0">
              <a:solidFill>
                <a:schemeClr val="tx2">
                  <a:lumMod val="40000"/>
                  <a:lumOff val="60000"/>
                </a:schemeClr>
              </a:solidFill>
              <a:latin typeface="+mn-lt"/>
            </a:endParaRPr>
          </a:p>
          <a:p>
            <a:pPr>
              <a:lnSpc>
                <a:spcPct val="90000"/>
              </a:lnSpc>
              <a:spcBef>
                <a:spcPts val="500"/>
              </a:spcBef>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 safe </a:t>
            </a:r>
            <a:r>
              <a:rPr lang="en-US" sz="2400" b="0" dirty="0" smtClean="0">
                <a:solidFill>
                  <a:srgbClr val="1F396A"/>
                </a:solidFill>
                <a:latin typeface="+mn-lt"/>
              </a:rPr>
              <a:t>workplace.</a:t>
            </a:r>
            <a:endParaRPr lang="en-US" sz="2400" b="0" dirty="0">
              <a:solidFill>
                <a:srgbClr val="1F396A"/>
              </a:solidFill>
              <a:latin typeface="+mn-lt"/>
            </a:endParaRPr>
          </a:p>
          <a:p>
            <a:pPr>
              <a:lnSpc>
                <a:spcPct val="90000"/>
              </a:lnSpc>
              <a:spcBef>
                <a:spcPts val="500"/>
              </a:spcBef>
              <a:spcAft>
                <a:spcPct val="30000"/>
              </a:spcAft>
              <a:buClr>
                <a:schemeClr val="tx2">
                  <a:lumMod val="40000"/>
                  <a:lumOff val="60000"/>
                </a:schemeClr>
              </a:buClr>
              <a:buFont typeface="Wingdings" pitchFamily="2" charset="2"/>
              <a:buChar char="§"/>
            </a:pPr>
            <a:r>
              <a:rPr lang="en-US" sz="2400" b="0" dirty="0">
                <a:solidFill>
                  <a:srgbClr val="1F396A"/>
                </a:solidFill>
                <a:latin typeface="+mn-lt"/>
              </a:rPr>
              <a:t>Safety training on certain hazards (when required</a:t>
            </a:r>
            <a:r>
              <a:rPr lang="en-US" sz="2400" b="0" dirty="0" smtClean="0">
                <a:solidFill>
                  <a:srgbClr val="1F396A"/>
                </a:solidFill>
                <a:latin typeface="+mn-lt"/>
              </a:rPr>
              <a:t>).</a:t>
            </a:r>
            <a:endParaRPr lang="en-US" sz="2400" b="0" dirty="0">
              <a:solidFill>
                <a:srgbClr val="1F396A"/>
              </a:solidFill>
              <a:latin typeface="+mn-lt"/>
            </a:endParaRPr>
          </a:p>
          <a:p>
            <a:pPr>
              <a:lnSpc>
                <a:spcPct val="90000"/>
              </a:lnSpc>
              <a:spcBef>
                <a:spcPts val="500"/>
              </a:spcBef>
              <a:spcAft>
                <a:spcPct val="30000"/>
              </a:spcAft>
              <a:buClr>
                <a:schemeClr val="tx2">
                  <a:lumMod val="40000"/>
                  <a:lumOff val="60000"/>
                </a:schemeClr>
              </a:buClr>
              <a:buFont typeface="Wingdings" pitchFamily="2" charset="2"/>
              <a:buChar char="§"/>
            </a:pPr>
            <a:r>
              <a:rPr lang="en-US" sz="2400" b="0" dirty="0">
                <a:solidFill>
                  <a:srgbClr val="1F396A"/>
                </a:solidFill>
                <a:latin typeface="+mn-lt"/>
              </a:rPr>
              <a:t>Safety equipment (when required</a:t>
            </a:r>
            <a:r>
              <a:rPr lang="en-US" sz="2400" b="0" dirty="0" smtClean="0">
                <a:solidFill>
                  <a:srgbClr val="1F396A"/>
                </a:solidFill>
                <a:latin typeface="+mn-lt"/>
              </a:rPr>
              <a:t>).</a:t>
            </a:r>
            <a:endParaRPr lang="en-US" sz="2400" b="0" dirty="0">
              <a:solidFill>
                <a:srgbClr val="1F396A"/>
              </a:solidFill>
              <a:latin typeface="+mn-lt"/>
            </a:endParaRPr>
          </a:p>
          <a:p>
            <a:pPr marL="0" indent="0">
              <a:lnSpc>
                <a:spcPct val="90000"/>
              </a:lnSpc>
              <a:spcBef>
                <a:spcPts val="1800"/>
              </a:spcBef>
              <a:spcAft>
                <a:spcPct val="30000"/>
              </a:spcAft>
              <a:buClr>
                <a:schemeClr val="tx2">
                  <a:lumMod val="40000"/>
                  <a:lumOff val="60000"/>
                </a:schemeClr>
              </a:buClr>
              <a:buNone/>
            </a:pPr>
            <a:r>
              <a:rPr lang="en-US" sz="2400" dirty="0">
                <a:solidFill>
                  <a:schemeClr val="tx2">
                    <a:lumMod val="40000"/>
                    <a:lumOff val="60000"/>
                  </a:schemeClr>
                </a:solidFill>
                <a:latin typeface="+mn-lt"/>
              </a:rPr>
              <a:t>By law, your employer is not allowed to punish or fire you for reporting a safety problem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47</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692222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dirty="0" smtClean="0">
                <a:solidFill>
                  <a:schemeClr val="tx2">
                    <a:lumMod val="40000"/>
                    <a:lumOff val="60000"/>
                  </a:schemeClr>
                </a:solidFill>
                <a:latin typeface="+mj-lt"/>
              </a:rPr>
              <a:t>State</a:t>
            </a:r>
            <a:r>
              <a:rPr lang="en-US" sz="2800" i="1" dirty="0" smtClean="0">
                <a:solidFill>
                  <a:schemeClr val="tx2">
                    <a:lumMod val="40000"/>
                    <a:lumOff val="60000"/>
                  </a:schemeClr>
                </a:solidFill>
                <a:latin typeface="+mj-lt"/>
              </a:rPr>
              <a:t> Labor Law Bingo </a:t>
            </a:r>
            <a:r>
              <a:rPr lang="en-US" sz="2800" dirty="0" smtClean="0">
                <a:solidFill>
                  <a:schemeClr val="tx2">
                    <a:lumMod val="40000"/>
                    <a:lumOff val="60000"/>
                  </a:schemeClr>
                </a:solidFill>
                <a:latin typeface="+mj-lt"/>
              </a:rPr>
              <a:t>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1361387">
            <a:off x="1838836" y="2118523"/>
            <a:ext cx="2956570" cy="3814028"/>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1387">
            <a:off x="1874624" y="2147616"/>
            <a:ext cx="2871427" cy="3715965"/>
          </a:xfrm>
          <a:prstGeom prst="rect">
            <a:avLst/>
          </a:prstGeom>
        </p:spPr>
      </p:pic>
      <p:sp>
        <p:nvSpPr>
          <p:cNvPr id="32" name="Freeform 31"/>
          <p:cNvSpPr/>
          <p:nvPr/>
        </p:nvSpPr>
        <p:spPr>
          <a:xfrm rot="632534">
            <a:off x="4705121" y="2075015"/>
            <a:ext cx="2962362" cy="382150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2534">
            <a:off x="4749134" y="2104756"/>
            <a:ext cx="2877052" cy="3723243"/>
          </a:xfrm>
          <a:prstGeom prst="rect">
            <a:avLst/>
          </a:prstGeom>
        </p:spPr>
      </p:pic>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48</a:t>
            </a:fld>
            <a:endParaRPr lang="en-US" sz="2400" dirty="0" smtClean="0">
              <a:latin typeface="+mn-lt"/>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339379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Taking Action</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6 </a:t>
            </a:r>
            <a:r>
              <a:rPr lang="en-US" sz="3600" b="0" dirty="0" smtClean="0">
                <a:solidFill>
                  <a:srgbClr val="F0502D"/>
                </a:solidFill>
                <a:latin typeface="Myriad Pro" pitchFamily="34" charset="0"/>
                <a:cs typeface="Arial" pitchFamily="34" charset="0"/>
              </a:rPr>
              <a:t>(and 6</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444500" ty="-762000" sx="78000" sy="78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95250" ty="-127000" sx="92000" sy="9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49</a:t>
            </a:fld>
            <a:endParaRPr lang="en-US" sz="2400" dirty="0" smtClean="0">
              <a:latin typeface="+mn-lt"/>
            </a:endParaRPr>
          </a:p>
        </p:txBody>
      </p:sp>
    </p:spTree>
    <p:extLst>
      <p:ext uri="{BB962C8B-B14F-4D97-AF65-F5344CB8AC3E}">
        <p14:creationId xmlns:p14="http://schemas.microsoft.com/office/powerpoint/2010/main" val="21508437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Quiz</a:t>
            </a: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says your employer </a:t>
            </a:r>
            <a:r>
              <a:rPr lang="en-US" sz="2400" b="0" dirty="0" smtClean="0">
                <a:solidFill>
                  <a:srgbClr val="1F396A"/>
                </a:solidFill>
                <a:latin typeface="+mn-lt"/>
              </a:rPr>
              <a:t>must give you a </a:t>
            </a:r>
            <a:br>
              <a:rPr lang="en-US" sz="2400" b="0" dirty="0" smtClean="0">
                <a:solidFill>
                  <a:srgbClr val="1F396A"/>
                </a:solidFill>
                <a:latin typeface="+mn-lt"/>
              </a:rPr>
            </a:br>
            <a:r>
              <a:rPr lang="en-US" sz="2400" b="0" dirty="0" smtClean="0">
                <a:solidFill>
                  <a:srgbClr val="1F396A"/>
                </a:solidFill>
                <a:latin typeface="+mn-lt"/>
              </a:rPr>
              <a:t>safe </a:t>
            </a:r>
            <a:r>
              <a:rPr lang="en-US" sz="2400" b="0" dirty="0">
                <a:solidFill>
                  <a:srgbClr val="1F396A"/>
                </a:solidFill>
                <a:latin typeface="+mn-lt"/>
              </a:rPr>
              <a:t>and healthy </a:t>
            </a:r>
            <a:r>
              <a:rPr lang="en-US" sz="2400" b="0" dirty="0" smtClean="0">
                <a:solidFill>
                  <a:srgbClr val="1F396A"/>
                </a:solidFill>
                <a:latin typeface="+mn-lt"/>
              </a:rPr>
              <a:t>place </a:t>
            </a:r>
            <a:r>
              <a:rPr lang="en-US" sz="2400" b="0" smtClean="0">
                <a:solidFill>
                  <a:srgbClr val="1F396A"/>
                </a:solidFill>
                <a:latin typeface="+mn-lt"/>
              </a:rPr>
              <a:t>to work.</a:t>
            </a:r>
            <a:endParaRPr lang="en-US" sz="2400" b="0" dirty="0">
              <a:solidFill>
                <a:srgbClr val="1F396A"/>
              </a:solidFill>
              <a:latin typeface="+mn-lt"/>
            </a:endParaRP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	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a:t>
            </a:r>
            <a:r>
              <a:rPr lang="en-US" sz="2400" b="0" dirty="0" smtClean="0">
                <a:solidFill>
                  <a:srgbClr val="1F396A"/>
                </a:solidFill>
                <a:latin typeface="+mn-lt"/>
              </a:rPr>
              <a:t>limits </a:t>
            </a:r>
            <a:r>
              <a:rPr lang="en-US" sz="2400" b="0" dirty="0">
                <a:solidFill>
                  <a:srgbClr val="1F396A"/>
                </a:solidFill>
                <a:latin typeface="+mn-lt"/>
              </a:rPr>
              <a:t>how late you can work on a school night </a:t>
            </a:r>
            <a:r>
              <a:rPr lang="en-US" sz="2400" b="0" dirty="0" smtClean="0">
                <a:solidFill>
                  <a:srgbClr val="1F396A"/>
                </a:solidFill>
                <a:latin typeface="+mn-lt"/>
              </a:rPr>
              <a:t/>
            </a:r>
            <a:br>
              <a:rPr lang="en-US" sz="2400" b="0" dirty="0" smtClean="0">
                <a:solidFill>
                  <a:srgbClr val="1F396A"/>
                </a:solidFill>
                <a:latin typeface="+mn-lt"/>
              </a:rPr>
            </a:br>
            <a:r>
              <a:rPr lang="en-US" sz="2400" b="0" dirty="0" smtClean="0">
                <a:solidFill>
                  <a:srgbClr val="1F396A"/>
                </a:solidFill>
                <a:latin typeface="+mn-lt"/>
              </a:rPr>
              <a:t>if </a:t>
            </a:r>
            <a:r>
              <a:rPr lang="en-US" sz="2400" b="0" dirty="0">
                <a:solidFill>
                  <a:srgbClr val="1F396A"/>
                </a:solidFill>
                <a:latin typeface="+mn-lt"/>
              </a:rPr>
              <a:t>you are under 16.</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True				False</a:t>
            </a: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smtClean="0">
                <a:solidFill>
                  <a:srgbClr val="1F396A"/>
                </a:solidFill>
                <a:latin typeface="+mn-lt"/>
              </a:rPr>
              <a:t>If </a:t>
            </a:r>
            <a:r>
              <a:rPr lang="en-US" sz="2400" b="0" dirty="0">
                <a:solidFill>
                  <a:srgbClr val="1F396A"/>
                </a:solidFill>
                <a:latin typeface="+mn-lt"/>
              </a:rPr>
              <a:t>you are 16 years </a:t>
            </a:r>
            <a:r>
              <a:rPr lang="en-US" sz="2400" b="0" dirty="0" smtClean="0">
                <a:solidFill>
                  <a:srgbClr val="1F396A"/>
                </a:solidFill>
                <a:latin typeface="+mn-lt"/>
              </a:rPr>
              <a:t>old, </a:t>
            </a:r>
            <a:r>
              <a:rPr lang="en-US" sz="2400" b="0" dirty="0">
                <a:solidFill>
                  <a:srgbClr val="1F396A"/>
                </a:solidFill>
                <a:latin typeface="+mn-lt"/>
              </a:rPr>
              <a:t>you </a:t>
            </a:r>
            <a:r>
              <a:rPr lang="en-US" sz="2400" b="0" dirty="0" smtClean="0">
                <a:solidFill>
                  <a:srgbClr val="1F396A"/>
                </a:solidFill>
                <a:latin typeface="+mn-lt"/>
              </a:rPr>
              <a:t>can drive </a:t>
            </a:r>
            <a:r>
              <a:rPr lang="en-US" sz="2400" b="0" dirty="0">
                <a:solidFill>
                  <a:srgbClr val="1F396A"/>
                </a:solidFill>
                <a:latin typeface="+mn-lt"/>
              </a:rPr>
              <a:t>a car on public streets as part of your job.</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dirty="0">
                <a:solidFill>
                  <a:srgbClr val="1F396A"/>
                </a:solidFill>
                <a:latin typeface="+mj-lt"/>
              </a:rPr>
              <a:t>True</a:t>
            </a:r>
            <a:r>
              <a:rPr lang="en-US" sz="2800" dirty="0">
                <a:solidFill>
                  <a:srgbClr val="1F396A"/>
                </a:solidFill>
                <a:latin typeface="+mj-lt"/>
              </a:rPr>
              <a:t>				</a:t>
            </a:r>
            <a:r>
              <a:rPr lang="en-US" dirty="0">
                <a:solidFill>
                  <a:srgbClr val="1F396A"/>
                </a:solidFill>
                <a:latin typeface="+mj-lt"/>
              </a:rPr>
              <a:t>False</a:t>
            </a: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52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28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32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852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428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93762"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870091" y="3755429"/>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Freeform 23"/>
          <p:cNvSpPr/>
          <p:nvPr/>
        </p:nvSpPr>
        <p:spPr>
          <a:xfrm rot="21275040">
            <a:off x="4541837" y="5291374"/>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smtClean="0">
              <a:latin typeface="+mn-lt"/>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188905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300" fill="hold"/>
                                        <p:tgtEl>
                                          <p:spTgt spid="23"/>
                                        </p:tgtEl>
                                        <p:attrNameLst>
                                          <p:attrName>ppt_w</p:attrName>
                                        </p:attrNameLst>
                                      </p:cBhvr>
                                      <p:tavLst>
                                        <p:tav tm="0">
                                          <p:val>
                                            <p:fltVal val="0"/>
                                          </p:val>
                                        </p:tav>
                                        <p:tav tm="100000">
                                          <p:val>
                                            <p:strVal val="#ppt_w"/>
                                          </p:val>
                                        </p:tav>
                                      </p:tavLst>
                                    </p:anim>
                                    <p:anim calcmode="lin" valueType="num">
                                      <p:cBhvr>
                                        <p:cTn id="54" dur="300" fill="hold"/>
                                        <p:tgtEl>
                                          <p:spTgt spid="23"/>
                                        </p:tgtEl>
                                        <p:attrNameLst>
                                          <p:attrName>ppt_h</p:attrName>
                                        </p:attrNameLst>
                                      </p:cBhvr>
                                      <p:tavLst>
                                        <p:tav tm="0">
                                          <p:val>
                                            <p:fltVal val="0"/>
                                          </p:val>
                                        </p:tav>
                                        <p:tav tm="100000">
                                          <p:val>
                                            <p:strVal val="#ppt_h"/>
                                          </p:val>
                                        </p:tav>
                                      </p:tavLst>
                                    </p:anim>
                                    <p:animEffect transition="in" filter="fade">
                                      <p:cBhvr>
                                        <p:cTn id="55" dur="3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nodeType="clickEffect">
                                  <p:stCondLst>
                                    <p:cond delay="0"/>
                                  </p:stCondLst>
                                  <p:childTnLst>
                                    <p:set>
                                      <p:cBhvr>
                                        <p:cTn id="59" dur="1" fill="hold">
                                          <p:stCondLst>
                                            <p:cond delay="0"/>
                                          </p:stCondLst>
                                        </p:cTn>
                                        <p:tgtEl>
                                          <p:spTgt spid="118787">
                                            <p:txEl>
                                              <p:pRg st="4" end="4"/>
                                            </p:txEl>
                                          </p:spTgt>
                                        </p:tgtEl>
                                        <p:attrNameLst>
                                          <p:attrName>style.visibility</p:attrName>
                                        </p:attrNameLst>
                                      </p:cBhvr>
                                      <p:to>
                                        <p:strVal val="visible"/>
                                      </p:to>
                                    </p:set>
                                    <p:animEffect transition="in" filter="fade">
                                      <p:cBhvr>
                                        <p:cTn id="60" dur="700"/>
                                        <p:tgtEl>
                                          <p:spTgt spid="118787">
                                            <p:txEl>
                                              <p:pRg st="4" end="4"/>
                                            </p:txEl>
                                          </p:spTgt>
                                        </p:tgtEl>
                                      </p:cBhvr>
                                    </p:animEffect>
                                    <p:anim calcmode="lin" valueType="num">
                                      <p:cBhvr>
                                        <p:cTn id="61"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62" dur="700" fill="hold"/>
                                        <p:tgtEl>
                                          <p:spTgt spid="118787">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700"/>
                                        <p:tgtEl>
                                          <p:spTgt spid="17"/>
                                        </p:tgtEl>
                                      </p:cBhvr>
                                    </p:animEffect>
                                    <p:anim calcmode="lin" valueType="num">
                                      <p:cBhvr>
                                        <p:cTn id="66" dur="700" fill="hold"/>
                                        <p:tgtEl>
                                          <p:spTgt spid="17"/>
                                        </p:tgtEl>
                                        <p:attrNameLst>
                                          <p:attrName>ppt_x</p:attrName>
                                        </p:attrNameLst>
                                      </p:cBhvr>
                                      <p:tavLst>
                                        <p:tav tm="0">
                                          <p:val>
                                            <p:strVal val="#ppt_x"/>
                                          </p:val>
                                        </p:tav>
                                        <p:tav tm="100000">
                                          <p:val>
                                            <p:strVal val="#ppt_x"/>
                                          </p:val>
                                        </p:tav>
                                      </p:tavLst>
                                    </p:anim>
                                    <p:anim calcmode="lin" valueType="num">
                                      <p:cBhvr>
                                        <p:cTn id="67" dur="7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700"/>
                                        <p:tgtEl>
                                          <p:spTgt spid="18"/>
                                        </p:tgtEl>
                                      </p:cBhvr>
                                    </p:animEffect>
                                    <p:anim calcmode="lin" valueType="num">
                                      <p:cBhvr>
                                        <p:cTn id="71" dur="700" fill="hold"/>
                                        <p:tgtEl>
                                          <p:spTgt spid="18"/>
                                        </p:tgtEl>
                                        <p:attrNameLst>
                                          <p:attrName>ppt_x</p:attrName>
                                        </p:attrNameLst>
                                      </p:cBhvr>
                                      <p:tavLst>
                                        <p:tav tm="0">
                                          <p:val>
                                            <p:strVal val="#ppt_x"/>
                                          </p:val>
                                        </p:tav>
                                        <p:tav tm="100000">
                                          <p:val>
                                            <p:strVal val="#ppt_x"/>
                                          </p:val>
                                        </p:tav>
                                      </p:tavLst>
                                    </p:anim>
                                    <p:anim calcmode="lin" valueType="num">
                                      <p:cBhvr>
                                        <p:cTn id="72" dur="7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18787">
                                            <p:txEl>
                                              <p:pRg st="5" end="5"/>
                                            </p:txEl>
                                          </p:spTgt>
                                        </p:tgtEl>
                                        <p:attrNameLst>
                                          <p:attrName>style.visibility</p:attrName>
                                        </p:attrNameLst>
                                      </p:cBhvr>
                                      <p:to>
                                        <p:strVal val="visible"/>
                                      </p:to>
                                    </p:set>
                                    <p:animEffect transition="in" filter="fade">
                                      <p:cBhvr>
                                        <p:cTn id="75" dur="700"/>
                                        <p:tgtEl>
                                          <p:spTgt spid="118787">
                                            <p:txEl>
                                              <p:pRg st="5" end="5"/>
                                            </p:txEl>
                                          </p:spTgt>
                                        </p:tgtEl>
                                      </p:cBhvr>
                                    </p:animEffect>
                                    <p:anim calcmode="lin" valueType="num">
                                      <p:cBhvr>
                                        <p:cTn id="76" dur="7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p:cTn id="77" dur="700" fill="hold"/>
                                        <p:tgtEl>
                                          <p:spTgt spid="1187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300" fill="hold"/>
                                        <p:tgtEl>
                                          <p:spTgt spid="24"/>
                                        </p:tgtEl>
                                        <p:attrNameLst>
                                          <p:attrName>ppt_w</p:attrName>
                                        </p:attrNameLst>
                                      </p:cBhvr>
                                      <p:tavLst>
                                        <p:tav tm="0">
                                          <p:val>
                                            <p:fltVal val="0"/>
                                          </p:val>
                                        </p:tav>
                                        <p:tav tm="100000">
                                          <p:val>
                                            <p:strVal val="#ppt_w"/>
                                          </p:val>
                                        </p:tav>
                                      </p:tavLst>
                                    </p:anim>
                                    <p:anim calcmode="lin" valueType="num">
                                      <p:cBhvr>
                                        <p:cTn id="83" dur="300" fill="hold"/>
                                        <p:tgtEl>
                                          <p:spTgt spid="24"/>
                                        </p:tgtEl>
                                        <p:attrNameLst>
                                          <p:attrName>ppt_h</p:attrName>
                                        </p:attrNameLst>
                                      </p:cBhvr>
                                      <p:tavLst>
                                        <p:tav tm="0">
                                          <p:val>
                                            <p:fltVal val="0"/>
                                          </p:val>
                                        </p:tav>
                                        <p:tav tm="100000">
                                          <p:val>
                                            <p:strVal val="#ppt_h"/>
                                          </p:val>
                                        </p:tav>
                                      </p:tavLst>
                                    </p:anim>
                                    <p:animEffect transition="in" filter="fade">
                                      <p:cBhvr>
                                        <p:cTn id="84"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4"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Taking Action: </a:t>
            </a:r>
            <a:r>
              <a:rPr lang="en-US" sz="3200" dirty="0">
                <a:solidFill>
                  <a:srgbClr val="F0502D"/>
                </a:solidFill>
                <a:latin typeface="+mj-lt"/>
              </a:rPr>
              <a:t>Key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800" dirty="0">
                <a:solidFill>
                  <a:schemeClr val="tx2">
                    <a:lumMod val="40000"/>
                    <a:lumOff val="60000"/>
                  </a:schemeClr>
                </a:solidFill>
                <a:latin typeface="+mn-lt"/>
              </a:rPr>
              <a:t>Steps in Problem </a:t>
            </a:r>
            <a:r>
              <a:rPr lang="en-US" sz="2800" dirty="0" smtClean="0">
                <a:solidFill>
                  <a:schemeClr val="tx2">
                    <a:lumMod val="40000"/>
                    <a:lumOff val="60000"/>
                  </a:schemeClr>
                </a:solidFill>
                <a:latin typeface="+mn-lt"/>
              </a:rPr>
              <a:t>Solving:</a:t>
            </a:r>
            <a:endParaRPr lang="en-US" sz="2800" dirty="0">
              <a:solidFill>
                <a:schemeClr val="tx2">
                  <a:lumMod val="40000"/>
                  <a:lumOff val="60000"/>
                </a:schemeClr>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Define the problem.</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Get advice.</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Choose your goals.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Know your rights.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Decide the best way to talk to the supervisor.</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Contact a state or </a:t>
            </a:r>
            <a:r>
              <a:rPr lang="en-US" sz="2400" b="0" dirty="0" smtClean="0">
                <a:solidFill>
                  <a:srgbClr val="1F396A"/>
                </a:solidFill>
                <a:latin typeface="+mn-lt"/>
              </a:rPr>
              <a:t>federal Wage &amp; </a:t>
            </a:r>
            <a:r>
              <a:rPr lang="en-US" sz="2400" b="0" dirty="0">
                <a:solidFill>
                  <a:srgbClr val="1F396A"/>
                </a:solidFill>
                <a:latin typeface="+mn-lt"/>
              </a:rPr>
              <a:t>Hour Division or OSHA for help, if necessary.</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Talk to a teacher, parent, co-worker, or other trusted adult.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50</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621605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Summing Up</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3600" smtClean="0">
                <a:solidFill>
                  <a:schemeClr val="tx2">
                    <a:lumMod val="40000"/>
                    <a:lumOff val="60000"/>
                  </a:schemeClr>
                </a:solidFill>
                <a:latin typeface="+mn-lt"/>
              </a:rPr>
              <a:t>Know:</a:t>
            </a:r>
            <a:endParaRPr lang="en-US" sz="3600" dirty="0">
              <a:solidFill>
                <a:schemeClr val="tx2">
                  <a:lumMod val="40000"/>
                  <a:lumOff val="60000"/>
                </a:schemeClr>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3600" b="0" dirty="0">
                <a:solidFill>
                  <a:srgbClr val="1F396A"/>
                </a:solidFill>
                <a:latin typeface="+mn-lt"/>
              </a:rPr>
              <a:t>Your rights at </a:t>
            </a:r>
            <a:r>
              <a:rPr lang="en-US" sz="3600" b="0" dirty="0" smtClean="0">
                <a:solidFill>
                  <a:srgbClr val="1F396A"/>
                </a:solidFill>
                <a:latin typeface="+mn-lt"/>
              </a:rPr>
              <a:t>work.</a:t>
            </a:r>
            <a:endParaRPr lang="en-US" sz="36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3600" b="0" dirty="0">
                <a:solidFill>
                  <a:srgbClr val="1F396A"/>
                </a:solidFill>
                <a:latin typeface="+mn-lt"/>
              </a:rPr>
              <a:t>Your responsibilities at </a:t>
            </a:r>
            <a:r>
              <a:rPr lang="en-US" sz="3600" b="0" dirty="0" smtClean="0">
                <a:solidFill>
                  <a:srgbClr val="1F396A"/>
                </a:solidFill>
                <a:latin typeface="+mn-lt"/>
              </a:rPr>
              <a:t>work.</a:t>
            </a:r>
            <a:endParaRPr lang="en-US" sz="36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3600" b="0" dirty="0">
                <a:solidFill>
                  <a:srgbClr val="1F396A"/>
                </a:solidFill>
                <a:latin typeface="+mn-lt"/>
              </a:rPr>
              <a:t>Your employer’s responsibilities at </a:t>
            </a:r>
            <a:r>
              <a:rPr lang="en-US" sz="3600" b="0" dirty="0" smtClean="0">
                <a:solidFill>
                  <a:srgbClr val="1F396A"/>
                </a:solidFill>
                <a:latin typeface="+mn-lt"/>
              </a:rPr>
              <a:t>work.</a:t>
            </a:r>
            <a:endParaRPr lang="en-US" sz="36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3600" b="0" dirty="0">
                <a:solidFill>
                  <a:srgbClr val="1F396A"/>
                </a:solidFill>
                <a:latin typeface="+mn-lt"/>
              </a:rPr>
              <a:t>How to respond to problems at </a:t>
            </a:r>
            <a:r>
              <a:rPr lang="en-US" sz="3600" b="0" dirty="0" smtClean="0">
                <a:solidFill>
                  <a:srgbClr val="1F396A"/>
                </a:solidFill>
                <a:latin typeface="+mn-lt"/>
              </a:rPr>
              <a:t>work.</a:t>
            </a:r>
            <a:endParaRPr lang="en-US" sz="36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518254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a:t>
            </a:r>
            <a:r>
              <a:rPr lang="en-US" sz="3200" dirty="0" smtClean="0">
                <a:solidFill>
                  <a:srgbClr val="F0502D"/>
                </a:solidFill>
                <a:latin typeface="+mj-lt"/>
              </a:rPr>
              <a:t>Quiz </a:t>
            </a:r>
            <a:r>
              <a:rPr lang="en-US" sz="2400" dirty="0" smtClean="0">
                <a:solidFill>
                  <a:srgbClr val="F0502D"/>
                </a:solidFill>
              </a:rPr>
              <a:t>(continued)</a:t>
            </a:r>
            <a:endParaRPr lang="en-US" sz="2400" dirty="0">
              <a:solidFill>
                <a:srgbClr val="F0502D"/>
              </a:solidFill>
            </a:endParaRP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If you are injured on the job, your employer must pay for your medical care</a:t>
            </a:r>
            <a:r>
              <a:rPr lang="en-US" sz="2400" b="0" dirty="0" smtClean="0">
                <a:solidFill>
                  <a:srgbClr val="1F396A"/>
                </a:solidFill>
                <a:latin typeface="Myriad Pro" pitchFamily="34" charset="0"/>
              </a:rPr>
              <a:t>.</a:t>
            </a:r>
          </a:p>
          <a:p>
            <a:pPr marL="0" indent="0">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How </a:t>
            </a:r>
            <a:r>
              <a:rPr lang="en-US" sz="2400" b="0" dirty="0" smtClean="0">
                <a:solidFill>
                  <a:srgbClr val="1F396A"/>
                </a:solidFill>
                <a:latin typeface="Myriad Pro" pitchFamily="34" charset="0"/>
              </a:rPr>
              <a:t>often do teens </a:t>
            </a:r>
            <a:r>
              <a:rPr lang="en-US" sz="2400" b="0" dirty="0">
                <a:solidFill>
                  <a:srgbClr val="1F396A"/>
                </a:solidFill>
                <a:latin typeface="Myriad Pro" pitchFamily="34" charset="0"/>
              </a:rPr>
              <a:t>get injured on the job </a:t>
            </a:r>
            <a:r>
              <a:rPr lang="en-US" sz="2400" b="0" dirty="0" smtClean="0">
                <a:solidFill>
                  <a:srgbClr val="1F396A"/>
                </a:solidFill>
                <a:latin typeface="Myriad Pro" pitchFamily="34" charset="0"/>
              </a:rPr>
              <a:t>in </a:t>
            </a:r>
            <a:r>
              <a:rPr lang="en-US" sz="2400" b="0" dirty="0">
                <a:solidFill>
                  <a:srgbClr val="1F396A"/>
                </a:solidFill>
                <a:latin typeface="Myriad Pro" pitchFamily="34" charset="0"/>
              </a:rPr>
              <a:t>the United States?</a:t>
            </a:r>
          </a:p>
          <a:p>
            <a:pPr marL="347472" indent="-347472">
              <a:lnSpc>
                <a:spcPct val="80000"/>
              </a:lnSpc>
              <a:spcBef>
                <a:spcPts val="12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every day</a:t>
            </a:r>
            <a:r>
              <a:rPr lang="en-US" sz="2800" dirty="0">
                <a:solidFill>
                  <a:srgbClr val="1F396A"/>
                </a:solidFill>
                <a:latin typeface="+mj-lt"/>
              </a:rPr>
              <a:t>		</a:t>
            </a:r>
            <a:r>
              <a:rPr lang="en-US" sz="2800" dirty="0" smtClean="0">
                <a:solidFill>
                  <a:srgbClr val="1F396A"/>
                </a:solidFill>
                <a:latin typeface="+mj-lt"/>
              </a:rPr>
              <a:t>One every hour</a:t>
            </a:r>
            <a:endParaRPr lang="en-US" sz="2800" dirty="0">
              <a:solidFill>
                <a:srgbClr val="1F396A"/>
              </a:solidFill>
              <a:latin typeface="+mj-lt"/>
            </a:endParaRPr>
          </a:p>
          <a:p>
            <a:pPr marL="347472" indent="-347472">
              <a:lnSpc>
                <a:spcPct val="80000"/>
              </a:lnSpc>
              <a:spcBef>
                <a:spcPts val="6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every 9 minutes</a:t>
            </a:r>
            <a:endParaRPr lang="en-US" sz="2800" dirty="0">
              <a:solidFill>
                <a:srgbClr val="1F396A"/>
              </a:solidFill>
              <a:latin typeface="+mj-lt"/>
            </a:endParaRP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56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332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4556760"/>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56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332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84237"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907080" y="4325125"/>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smtClean="0">
              <a:latin typeface="+mn-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4886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00"/>
                                        <p:tgtEl>
                                          <p:spTgt spid="17"/>
                                        </p:tgtEl>
                                      </p:cBhvr>
                                    </p:animEffect>
                                    <p:anim calcmode="lin" valueType="num">
                                      <p:cBhvr>
                                        <p:cTn id="52" dur="700" fill="hold"/>
                                        <p:tgtEl>
                                          <p:spTgt spid="17"/>
                                        </p:tgtEl>
                                        <p:attrNameLst>
                                          <p:attrName>ppt_x</p:attrName>
                                        </p:attrNameLst>
                                      </p:cBhvr>
                                      <p:tavLst>
                                        <p:tav tm="0">
                                          <p:val>
                                            <p:strVal val="#ppt_x"/>
                                          </p:val>
                                        </p:tav>
                                        <p:tav tm="100000">
                                          <p:val>
                                            <p:strVal val="#ppt_x"/>
                                          </p:val>
                                        </p:tav>
                                      </p:tavLst>
                                    </p:anim>
                                    <p:anim calcmode="lin" valueType="num">
                                      <p:cBhvr>
                                        <p:cTn id="53" dur="7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8787">
                                            <p:txEl>
                                              <p:pRg st="4" end="4"/>
                                            </p:txEl>
                                          </p:spTgt>
                                        </p:tgtEl>
                                        <p:attrNameLst>
                                          <p:attrName>style.visibility</p:attrName>
                                        </p:attrNameLst>
                                      </p:cBhvr>
                                      <p:to>
                                        <p:strVal val="visible"/>
                                      </p:to>
                                    </p:set>
                                    <p:animEffect transition="in" filter="fade">
                                      <p:cBhvr>
                                        <p:cTn id="56" dur="700"/>
                                        <p:tgtEl>
                                          <p:spTgt spid="118787">
                                            <p:txEl>
                                              <p:pRg st="4" end="4"/>
                                            </p:txEl>
                                          </p:spTgt>
                                        </p:tgtEl>
                                      </p:cBhvr>
                                    </p:animEffect>
                                    <p:anim calcmode="lin" valueType="num">
                                      <p:cBhvr>
                                        <p:cTn id="57"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58" dur="700" fill="hold"/>
                                        <p:tgtEl>
                                          <p:spTgt spid="1187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300" fill="hold"/>
                                        <p:tgtEl>
                                          <p:spTgt spid="23"/>
                                        </p:tgtEl>
                                        <p:attrNameLst>
                                          <p:attrName>ppt_w</p:attrName>
                                        </p:attrNameLst>
                                      </p:cBhvr>
                                      <p:tavLst>
                                        <p:tav tm="0">
                                          <p:val>
                                            <p:fltVal val="0"/>
                                          </p:val>
                                        </p:tav>
                                        <p:tav tm="100000">
                                          <p:val>
                                            <p:strVal val="#ppt_w"/>
                                          </p:val>
                                        </p:tav>
                                      </p:tavLst>
                                    </p:anim>
                                    <p:anim calcmode="lin" valueType="num">
                                      <p:cBhvr>
                                        <p:cTn id="64" dur="300" fill="hold"/>
                                        <p:tgtEl>
                                          <p:spTgt spid="23"/>
                                        </p:tgtEl>
                                        <p:attrNameLst>
                                          <p:attrName>ppt_h</p:attrName>
                                        </p:attrNameLst>
                                      </p:cBhvr>
                                      <p:tavLst>
                                        <p:tav tm="0">
                                          <p:val>
                                            <p:fltVal val="0"/>
                                          </p:val>
                                        </p:tav>
                                        <p:tav tm="100000">
                                          <p:val>
                                            <p:strVal val="#ppt_h"/>
                                          </p:val>
                                        </p:tav>
                                      </p:tavLst>
                                    </p:anim>
                                    <p:animEffect transition="in" filter="fade">
                                      <p:cBhvr>
                                        <p:cTn id="65"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4"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1914525" y="1695450"/>
            <a:ext cx="5010150" cy="3800475"/>
          </a:xfrm>
          <a:custGeom>
            <a:avLst/>
            <a:gdLst>
              <a:gd name="connsiteX0" fmla="*/ 38100 w 5038725"/>
              <a:gd name="connsiteY0" fmla="*/ 57150 h 3876675"/>
              <a:gd name="connsiteX1" fmla="*/ 5038725 w 5038725"/>
              <a:gd name="connsiteY1" fmla="*/ 0 h 3876675"/>
              <a:gd name="connsiteX2" fmla="*/ 5019675 w 5038725"/>
              <a:gd name="connsiteY2" fmla="*/ 3857625 h 3876675"/>
              <a:gd name="connsiteX3" fmla="*/ 0 w 5038725"/>
              <a:gd name="connsiteY3" fmla="*/ 3876675 h 3876675"/>
              <a:gd name="connsiteX4" fmla="*/ 38100 w 5038725"/>
              <a:gd name="connsiteY4" fmla="*/ 57150 h 3876675"/>
              <a:gd name="connsiteX0" fmla="*/ 38100 w 5029200"/>
              <a:gd name="connsiteY0" fmla="*/ 0 h 3819525"/>
              <a:gd name="connsiteX1" fmla="*/ 5029200 w 5029200"/>
              <a:gd name="connsiteY1" fmla="*/ 9525 h 3819525"/>
              <a:gd name="connsiteX2" fmla="*/ 5019675 w 5029200"/>
              <a:gd name="connsiteY2" fmla="*/ 3800475 h 3819525"/>
              <a:gd name="connsiteX3" fmla="*/ 0 w 5029200"/>
              <a:gd name="connsiteY3" fmla="*/ 3819525 h 3819525"/>
              <a:gd name="connsiteX4" fmla="*/ 38100 w 5029200"/>
              <a:gd name="connsiteY4" fmla="*/ 0 h 3819525"/>
              <a:gd name="connsiteX0" fmla="*/ 19050 w 5010150"/>
              <a:gd name="connsiteY0" fmla="*/ 0 h 3800475"/>
              <a:gd name="connsiteX1" fmla="*/ 5010150 w 5010150"/>
              <a:gd name="connsiteY1" fmla="*/ 9525 h 3800475"/>
              <a:gd name="connsiteX2" fmla="*/ 5000625 w 5010150"/>
              <a:gd name="connsiteY2" fmla="*/ 3800475 h 3800475"/>
              <a:gd name="connsiteX3" fmla="*/ 0 w 5010150"/>
              <a:gd name="connsiteY3" fmla="*/ 3790950 h 3800475"/>
              <a:gd name="connsiteX4" fmla="*/ 19050 w 5010150"/>
              <a:gd name="connsiteY4" fmla="*/ 0 h 380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0150" h="3800475">
                <a:moveTo>
                  <a:pt x="19050" y="0"/>
                </a:moveTo>
                <a:lnTo>
                  <a:pt x="5010150" y="9525"/>
                </a:lnTo>
                <a:lnTo>
                  <a:pt x="5000625" y="3800475"/>
                </a:lnTo>
                <a:lnTo>
                  <a:pt x="0" y="3790950"/>
                </a:lnTo>
                <a:lnTo>
                  <a:pt x="1905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9" name="Rectangle 2"/>
          <p:cNvSpPr>
            <a:spLocks noGrp="1" noChangeArrowheads="1"/>
          </p:cNvSpPr>
          <p:nvPr>
            <p:ph type="title" idx="4294967295"/>
          </p:nvPr>
        </p:nvSpPr>
        <p:spPr>
          <a:xfrm>
            <a:off x="457200" y="228600"/>
            <a:ext cx="7783513" cy="979488"/>
          </a:xfrm>
        </p:spPr>
        <p:txBody>
          <a:bodyPr>
            <a:noAutofit/>
          </a:bodyPr>
          <a:lstStyle/>
          <a:p>
            <a:pPr algn="l"/>
            <a:r>
              <a:rPr lang="en-US" sz="3200" dirty="0" smtClean="0">
                <a:solidFill>
                  <a:srgbClr val="F0502D"/>
                </a:solidFill>
                <a:latin typeface="+mj-lt"/>
              </a:rPr>
              <a:t>Why Are Young Workers </a:t>
            </a:r>
            <a:br>
              <a:rPr lang="en-US" sz="3200" dirty="0" smtClean="0">
                <a:solidFill>
                  <a:srgbClr val="F0502D"/>
                </a:solidFill>
                <a:latin typeface="+mj-lt"/>
              </a:rPr>
            </a:br>
            <a:r>
              <a:rPr lang="en-US" sz="3200" dirty="0" smtClean="0">
                <a:solidFill>
                  <a:srgbClr val="F0502D"/>
                </a:solidFill>
                <a:latin typeface="+mj-lt"/>
              </a:rPr>
              <a:t>More Likely to be Hurt on the Job?</a:t>
            </a:r>
            <a:endParaRPr lang="en-US" sz="3200" dirty="0">
              <a:solidFill>
                <a:srgbClr val="F0502D"/>
              </a:solidFill>
              <a:latin typeface="+mj-lt"/>
            </a:endParaRPr>
          </a:p>
        </p:txBody>
      </p:sp>
      <p:sp>
        <p:nvSpPr>
          <p:cNvPr id="9220" name="Text Box 4"/>
          <p:cNvSpPr txBox="1">
            <a:spLocks noChangeArrowheads="1"/>
          </p:cNvSpPr>
          <p:nvPr/>
        </p:nvSpPr>
        <p:spPr bwMode="auto">
          <a:xfrm>
            <a:off x="228600" y="5562600"/>
            <a:ext cx="8305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sz="3200" dirty="0" smtClean="0">
                <a:solidFill>
                  <a:srgbClr val="1F396A"/>
                </a:solidFill>
                <a:latin typeface="Myriad Pro" pitchFamily="34" charset="0"/>
              </a:rPr>
              <a:t>Video and Discussion</a:t>
            </a:r>
            <a:endParaRPr lang="en-US" sz="3200" dirty="0">
              <a:solidFill>
                <a:srgbClr val="1F396A"/>
              </a:solidFill>
              <a:latin typeface="Myriad Pro" pitchFamily="34" charset="0"/>
            </a:endParaRPr>
          </a:p>
        </p:txBody>
      </p:sp>
      <p:pic>
        <p:nvPicPr>
          <p:cNvPr id="9221" name="Picture 1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73263" y="1744898"/>
            <a:ext cx="4872037" cy="3650779"/>
          </a:xfrm>
          <a:prstGeom prst="rect">
            <a:avLst/>
          </a:prstGeom>
          <a:noFill/>
          <a:ln w="9525">
            <a:solidFill>
              <a:srgbClr val="1F396A"/>
            </a:solidFill>
            <a:miter lim="800000"/>
            <a:headEnd/>
            <a:tailEnd/>
          </a:ln>
          <a:extLst>
            <a:ext uri="{909E8E84-426E-40DD-AFC4-6F175D3DCCD1}">
              <a14:hiddenFill xmlns:a14="http://schemas.microsoft.com/office/drawing/2010/main">
                <a:solidFill>
                  <a:srgbClr val="FFFFFF"/>
                </a:solidFill>
              </a14:hiddenFill>
            </a:ext>
          </a:extLst>
        </p:spPr>
      </p:pic>
      <p:sp>
        <p:nvSpPr>
          <p:cNvPr id="10" name="Freeform 9"/>
          <p:cNvSpPr/>
          <p:nvPr/>
        </p:nvSpPr>
        <p:spPr>
          <a:xfrm>
            <a:off x="628651" y="1309687"/>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smtClean="0">
              <a:latin typeface="+mn-lt"/>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6548105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Examples of Teen 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a:t>
            </a:r>
            <a:r>
              <a:rPr lang="en-US" sz="1600" dirty="0" smtClean="0">
                <a:solidFill>
                  <a:srgbClr val="1F396A"/>
                </a:solidFill>
                <a:latin typeface="Myriad Pro" pitchFamily="34" charset="0"/>
              </a:rPr>
              <a:t>did this happen?</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a:t>
            </a:r>
            <a:r>
              <a:rPr lang="en-US" sz="1600" dirty="0" smtClean="0">
                <a:solidFill>
                  <a:srgbClr val="1F396A"/>
                </a:solidFill>
                <a:latin typeface="Myriad Pro" pitchFamily="34" charset="0"/>
              </a:rPr>
              <a:t>kept Jack from being hurt</a:t>
            </a:r>
            <a:r>
              <a:rPr lang="en-US" sz="1600" dirty="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could this </a:t>
            </a:r>
            <a:r>
              <a:rPr lang="en-US" sz="1600" dirty="0">
                <a:solidFill>
                  <a:srgbClr val="1F396A"/>
                </a:solidFill>
                <a:latin typeface="Myriad Pro" pitchFamily="34" charset="0"/>
              </a:rPr>
              <a:t>injury </a:t>
            </a:r>
            <a:r>
              <a:rPr lang="en-US" sz="1600" dirty="0" smtClean="0">
                <a:solidFill>
                  <a:srgbClr val="1F396A"/>
                </a:solidFill>
                <a:latin typeface="Myriad Pro" pitchFamily="34" charset="0"/>
              </a:rPr>
              <a:t>change Jack’s life</a:t>
            </a:r>
            <a:r>
              <a:rPr lang="en-US" sz="1600" dirty="0">
                <a:solidFill>
                  <a:srgbClr val="1F396A"/>
                </a:solidFill>
                <a:latin typeface="Myriad Pro" pitchFamily="34" charset="0"/>
              </a:rPr>
              <a:t>?</a:t>
            </a:r>
          </a:p>
        </p:txBody>
      </p:sp>
      <p:sp>
        <p:nvSpPr>
          <p:cNvPr id="10246" name="Text Box 8"/>
          <p:cNvSpPr txBox="1">
            <a:spLocks noChangeArrowheads="1"/>
          </p:cNvSpPr>
          <p:nvPr/>
        </p:nvSpPr>
        <p:spPr bwMode="auto">
          <a:xfrm>
            <a:off x="5032375" y="2460368"/>
            <a:ext cx="365442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Fast </a:t>
            </a:r>
            <a:r>
              <a:rPr lang="en-US" sz="1600" dirty="0">
                <a:solidFill>
                  <a:srgbClr val="1F396A"/>
                </a:solidFill>
                <a:latin typeface="Myriad Pro" pitchFamily="34" charset="0"/>
              </a:rPr>
              <a:t>food </a:t>
            </a:r>
            <a:r>
              <a:rPr lang="en-US" sz="1600" dirty="0" smtClean="0">
                <a:solidFill>
                  <a:srgbClr val="1F396A"/>
                </a:solidFill>
                <a:latin typeface="Myriad Pro" pitchFamily="34" charset="0"/>
              </a:rPr>
              <a:t>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Greasy, slippery floors</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Injured tailbone</a:t>
            </a:r>
            <a:endParaRPr lang="en-US" sz="1600" dirty="0">
              <a:solidFill>
                <a:srgbClr val="1F396A"/>
              </a:solidFill>
              <a:latin typeface="Myriad Pro" pitchFamily="34" charset="0"/>
            </a:endParaRPr>
          </a:p>
        </p:txBody>
      </p:sp>
      <p:pic>
        <p:nvPicPr>
          <p:cNvPr id="10249" name="Picture 1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1250" y="1397556"/>
            <a:ext cx="3784599" cy="489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Jack’s Story</a:t>
            </a:r>
          </a:p>
        </p:txBody>
      </p:sp>
      <p:sp>
        <p:nvSpPr>
          <p:cNvPr id="16"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7728543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a:t>
            </a:r>
            <a:r>
              <a:rPr lang="en-US" sz="1600" dirty="0" smtClean="0">
                <a:solidFill>
                  <a:srgbClr val="1F396A"/>
                </a:solidFill>
                <a:latin typeface="Myriad Pro" pitchFamily="34" charset="0"/>
              </a:rPr>
              <a:t>did this happen?</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a:t>
            </a:r>
            <a:r>
              <a:rPr lang="en-US" sz="1600" dirty="0" smtClean="0">
                <a:solidFill>
                  <a:srgbClr val="1F396A"/>
                </a:solidFill>
                <a:latin typeface="Myriad Pro" pitchFamily="34" charset="0"/>
              </a:rPr>
              <a:t>kept Antonio </a:t>
            </a:r>
            <a:br>
              <a:rPr lang="en-US" sz="1600" dirty="0" smtClean="0">
                <a:solidFill>
                  <a:srgbClr val="1F396A"/>
                </a:solidFill>
                <a:latin typeface="Myriad Pro" pitchFamily="34" charset="0"/>
              </a:rPr>
            </a:br>
            <a:r>
              <a:rPr lang="en-US" sz="1600" dirty="0" smtClean="0">
                <a:solidFill>
                  <a:srgbClr val="1F396A"/>
                </a:solidFill>
                <a:latin typeface="Myriad Pro" pitchFamily="34" charset="0"/>
              </a:rPr>
              <a:t>from being hurt?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could this injury change Antonio’s life</a:t>
            </a:r>
            <a:r>
              <a:rPr lang="en-US" sz="1600" dirty="0">
                <a:solidFill>
                  <a:srgbClr val="1F396A"/>
                </a:solidFill>
                <a:latin typeface="Myriad Pro" pitchFamily="34" charset="0"/>
              </a:rPr>
              <a: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Construction helper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Unguarded chimney hole </a:t>
            </a:r>
            <a:br>
              <a:rPr lang="en-US" sz="1600" dirty="0" smtClean="0">
                <a:solidFill>
                  <a:srgbClr val="1F396A"/>
                </a:solidFill>
                <a:latin typeface="Myriad Pro" pitchFamily="34" charset="0"/>
              </a:rPr>
            </a:br>
            <a:r>
              <a:rPr lang="en-US" sz="1600" dirty="0" smtClean="0">
                <a:solidFill>
                  <a:srgbClr val="1F396A"/>
                </a:solidFill>
                <a:latin typeface="Myriad Pro" pitchFamily="34" charset="0"/>
              </a:rPr>
              <a:t>(on an unfinished roof)</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Broken back</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Antonio’s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9</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054051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1692</TotalTime>
  <Words>1555</Words>
  <Application>Microsoft Office PowerPoint</Application>
  <PresentationFormat>On-screen Show (4:3)</PresentationFormat>
  <Paragraphs>367</Paragraphs>
  <Slides>51</Slides>
  <Notes>19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9" baseType="lpstr">
      <vt:lpstr>Arial</vt:lpstr>
      <vt:lpstr>Myriad Pro Light</vt:lpstr>
      <vt:lpstr>Myriad Pro</vt:lpstr>
      <vt:lpstr>Felt Tip Roman</vt:lpstr>
      <vt:lpstr>Calibri</vt:lpstr>
      <vt:lpstr>Wingdings</vt:lpstr>
      <vt:lpstr>Office Theme</vt:lpstr>
      <vt:lpstr>Worksheet</vt:lpstr>
      <vt:lpstr>PowerPoint Presentation</vt:lpstr>
      <vt:lpstr>Introduction to Young Worker Injuries</vt:lpstr>
      <vt:lpstr>You Will Learn About</vt:lpstr>
      <vt:lpstr>What is Your Experience With Work?</vt:lpstr>
      <vt:lpstr>Job Safety Quiz</vt:lpstr>
      <vt:lpstr>Job Safety Quiz (continued)</vt:lpstr>
      <vt:lpstr>Why Are Young Workers  More Likely to be Hurt on the Job?</vt:lpstr>
      <vt:lpstr>Examples of Teen Work Injuries</vt:lpstr>
      <vt:lpstr>Teen Work Injuries</vt:lpstr>
      <vt:lpstr>Teen Work Injuries</vt:lpstr>
      <vt:lpstr>Teen Work Injuries</vt:lpstr>
      <vt:lpstr>Teen Work Injuries</vt:lpstr>
      <vt:lpstr>Teen Work Injuries</vt:lpstr>
      <vt:lpstr>Teen Work Injuries</vt:lpstr>
      <vt:lpstr>Teen Work Injuries</vt:lpstr>
      <vt:lpstr>Teen Worker Injury Statistics</vt:lpstr>
      <vt:lpstr>Teen Worker Statistics</vt:lpstr>
      <vt:lpstr>Teen Worker Injury Statistics</vt:lpstr>
      <vt:lpstr>Key Points</vt:lpstr>
      <vt:lpstr>Finding Hazards</vt:lpstr>
      <vt:lpstr>Job Hazards</vt:lpstr>
      <vt:lpstr>Job Hazards (continued)</vt:lpstr>
      <vt:lpstr>Find the Hazards:  Fast Food Restaurant</vt:lpstr>
      <vt:lpstr>Find the Hazards:  Grocery Store</vt:lpstr>
      <vt:lpstr>Find the Hazards:  Office</vt:lpstr>
      <vt:lpstr>Find the Hazards:  Gas Station</vt:lpstr>
      <vt:lpstr>Hazard Mapping Activity</vt:lpstr>
      <vt:lpstr>Finding Hazards: Key Points</vt:lpstr>
      <vt:lpstr>Making the Job Safer</vt:lpstr>
      <vt:lpstr>Controlling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Making the Job Safer: Key Points</vt:lpstr>
      <vt:lpstr>Emergencies at Work</vt:lpstr>
      <vt:lpstr>Emergencies at Work</vt:lpstr>
      <vt:lpstr>Emergencies at Work</vt:lpstr>
      <vt:lpstr>Emergencies at Work: Key Points</vt:lpstr>
      <vt:lpstr>Know Your Rights and Responsibilities</vt:lpstr>
      <vt:lpstr>Know Your Rights: Quiz Game</vt:lpstr>
      <vt:lpstr>Know Your Rights: Key Points</vt:lpstr>
      <vt:lpstr>Know Your Rights</vt:lpstr>
      <vt:lpstr>Taking Action</vt:lpstr>
      <vt:lpstr>Taking Action: Key Points</vt:lpstr>
      <vt:lpstr>Summing Up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Sam</cp:lastModifiedBy>
  <cp:revision>167</cp:revision>
  <dcterms:created xsi:type="dcterms:W3CDTF">2012-07-25T23:11:02Z</dcterms:created>
  <dcterms:modified xsi:type="dcterms:W3CDTF">2014-06-07T23:37:56Z</dcterms:modified>
</cp:coreProperties>
</file>